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6" r:id="rId2"/>
    <p:sldMasterId id="2147484959" r:id="rId3"/>
  </p:sldMasterIdLst>
  <p:notesMasterIdLst>
    <p:notesMasterId r:id="rId58"/>
  </p:notesMasterIdLst>
  <p:handoutMasterIdLst>
    <p:handoutMasterId r:id="rId59"/>
  </p:handoutMasterIdLst>
  <p:sldIdLst>
    <p:sldId id="727" r:id="rId4"/>
    <p:sldId id="844" r:id="rId5"/>
    <p:sldId id="845" r:id="rId6"/>
    <p:sldId id="846" r:id="rId7"/>
    <p:sldId id="723" r:id="rId8"/>
    <p:sldId id="833" r:id="rId9"/>
    <p:sldId id="256" r:id="rId10"/>
    <p:sldId id="743" r:id="rId11"/>
    <p:sldId id="847" r:id="rId12"/>
    <p:sldId id="848" r:id="rId13"/>
    <p:sldId id="261" r:id="rId14"/>
    <p:sldId id="748" r:id="rId15"/>
    <p:sldId id="834" r:id="rId16"/>
    <p:sldId id="835" r:id="rId17"/>
    <p:sldId id="836" r:id="rId18"/>
    <p:sldId id="837" r:id="rId19"/>
    <p:sldId id="838" r:id="rId20"/>
    <p:sldId id="839" r:id="rId21"/>
    <p:sldId id="840" r:id="rId22"/>
    <p:sldId id="841" r:id="rId23"/>
    <p:sldId id="842" r:id="rId24"/>
    <p:sldId id="831" r:id="rId25"/>
    <p:sldId id="446" r:id="rId26"/>
    <p:sldId id="447" r:id="rId27"/>
    <p:sldId id="448" r:id="rId28"/>
    <p:sldId id="299" r:id="rId29"/>
    <p:sldId id="445" r:id="rId30"/>
    <p:sldId id="300" r:id="rId31"/>
    <p:sldId id="449" r:id="rId32"/>
    <p:sldId id="843" r:id="rId33"/>
    <p:sldId id="450" r:id="rId34"/>
    <p:sldId id="451" r:id="rId35"/>
    <p:sldId id="452" r:id="rId36"/>
    <p:sldId id="453" r:id="rId37"/>
    <p:sldId id="454" r:id="rId38"/>
    <p:sldId id="455" r:id="rId39"/>
    <p:sldId id="368" r:id="rId40"/>
    <p:sldId id="371" r:id="rId41"/>
    <p:sldId id="373" r:id="rId42"/>
    <p:sldId id="372" r:id="rId43"/>
    <p:sldId id="376" r:id="rId44"/>
    <p:sldId id="377" r:id="rId45"/>
    <p:sldId id="378" r:id="rId46"/>
    <p:sldId id="374" r:id="rId47"/>
    <p:sldId id="321" r:id="rId48"/>
    <p:sldId id="332" r:id="rId49"/>
    <p:sldId id="333" r:id="rId50"/>
    <p:sldId id="334" r:id="rId51"/>
    <p:sldId id="335" r:id="rId52"/>
    <p:sldId id="336" r:id="rId53"/>
    <p:sldId id="337" r:id="rId54"/>
    <p:sldId id="338" r:id="rId55"/>
    <p:sldId id="339" r:id="rId56"/>
    <p:sldId id="340" r:id="rId5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FF66FF"/>
    <a:srgbClr val="FFCC66"/>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3E870-726C-F44D-A1FD-5F54C70CD322}" v="11" dt="2024-11-05T22:20:11.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8"/>
    <p:restoredTop sz="94558"/>
  </p:normalViewPr>
  <p:slideViewPr>
    <p:cSldViewPr snapToGrid="0">
      <p:cViewPr varScale="1">
        <p:scale>
          <a:sx n="121" d="100"/>
          <a:sy n="121" d="100"/>
        </p:scale>
        <p:origin x="480" y="168"/>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06B3E870-726C-F44D-A1FD-5F54C70CD322}"/>
    <pc:docChg chg="custSel addSld delSld modSld">
      <pc:chgData name="Gogarten, J. Peter" userId="08c346f3-9f2a-4776-a6cf-add1e690cd47" providerId="ADAL" clId="{06B3E870-726C-F44D-A1FD-5F54C70CD322}" dt="2024-11-05T22:20:11.270" v="784" actId="14100"/>
      <pc:docMkLst>
        <pc:docMk/>
      </pc:docMkLst>
      <pc:sldChg chg="addSp modSp del mod">
        <pc:chgData name="Gogarten, J. Peter" userId="08c346f3-9f2a-4776-a6cf-add1e690cd47" providerId="ADAL" clId="{06B3E870-726C-F44D-A1FD-5F54C70CD322}" dt="2024-11-05T22:14:43.150" v="405" actId="2696"/>
        <pc:sldMkLst>
          <pc:docMk/>
          <pc:sldMk cId="0" sldId="261"/>
        </pc:sldMkLst>
        <pc:spChg chg="add mod">
          <ac:chgData name="Gogarten, J. Peter" userId="08c346f3-9f2a-4776-a6cf-add1e690cd47" providerId="ADAL" clId="{06B3E870-726C-F44D-A1FD-5F54C70CD322}" dt="2024-11-05T19:31:19.396" v="312" actId="1076"/>
          <ac:spMkLst>
            <pc:docMk/>
            <pc:sldMk cId="0" sldId="261"/>
            <ac:spMk id="2" creationId="{69CAC7D9-1C54-E475-224F-2832B1B9CC2A}"/>
          </ac:spMkLst>
        </pc:spChg>
        <pc:spChg chg="mod">
          <ac:chgData name="Gogarten, J. Peter" userId="08c346f3-9f2a-4776-a6cf-add1e690cd47" providerId="ADAL" clId="{06B3E870-726C-F44D-A1FD-5F54C70CD322}" dt="2024-11-05T19:29:37.559" v="98" actId="20577"/>
          <ac:spMkLst>
            <pc:docMk/>
            <pc:sldMk cId="0" sldId="261"/>
            <ac:spMk id="5122" creationId="{00000000-0000-0000-0000-000000000000}"/>
          </ac:spMkLst>
        </pc:spChg>
        <pc:spChg chg="mod">
          <ac:chgData name="Gogarten, J. Peter" userId="08c346f3-9f2a-4776-a6cf-add1e690cd47" providerId="ADAL" clId="{06B3E870-726C-F44D-A1FD-5F54C70CD322}" dt="2024-11-05T19:29:31.312" v="97" actId="1076"/>
          <ac:spMkLst>
            <pc:docMk/>
            <pc:sldMk cId="0" sldId="261"/>
            <ac:spMk id="5123" creationId="{00000000-0000-0000-0000-000000000000}"/>
          </ac:spMkLst>
        </pc:spChg>
        <pc:picChg chg="mod">
          <ac:chgData name="Gogarten, J. Peter" userId="08c346f3-9f2a-4776-a6cf-add1e690cd47" providerId="ADAL" clId="{06B3E870-726C-F44D-A1FD-5F54C70CD322}" dt="2024-11-05T19:29:27.635" v="96" actId="1076"/>
          <ac:picMkLst>
            <pc:docMk/>
            <pc:sldMk cId="0" sldId="261"/>
            <ac:picMk id="5125" creationId="{00000000-0000-0000-0000-000000000000}"/>
          </ac:picMkLst>
        </pc:picChg>
      </pc:sldChg>
      <pc:sldChg chg="add">
        <pc:chgData name="Gogarten, J. Peter" userId="08c346f3-9f2a-4776-a6cf-add1e690cd47" providerId="ADAL" clId="{06B3E870-726C-F44D-A1FD-5F54C70CD322}" dt="2024-11-05T22:14:50.017" v="406"/>
        <pc:sldMkLst>
          <pc:docMk/>
          <pc:sldMk cId="4177160654" sldId="261"/>
        </pc:sldMkLst>
      </pc:sldChg>
      <pc:sldChg chg="modSp mod">
        <pc:chgData name="Gogarten, J. Peter" userId="08c346f3-9f2a-4776-a6cf-add1e690cd47" providerId="ADAL" clId="{06B3E870-726C-F44D-A1FD-5F54C70CD322}" dt="2024-11-05T22:13:04.128" v="400" actId="20577"/>
        <pc:sldMkLst>
          <pc:docMk/>
          <pc:sldMk cId="1288213067" sldId="727"/>
        </pc:sldMkLst>
        <pc:spChg chg="mod">
          <ac:chgData name="Gogarten, J. Peter" userId="08c346f3-9f2a-4776-a6cf-add1e690cd47" providerId="ADAL" clId="{06B3E870-726C-F44D-A1FD-5F54C70CD322}" dt="2024-11-05T22:13:04.128" v="400" actId="20577"/>
          <ac:spMkLst>
            <pc:docMk/>
            <pc:sldMk cId="1288213067" sldId="727"/>
            <ac:spMk id="3" creationId="{3B8B02A4-68D2-C746-A14B-F6707F91A79D}"/>
          </ac:spMkLst>
        </pc:spChg>
      </pc:sldChg>
      <pc:sldChg chg="del">
        <pc:chgData name="Gogarten, J. Peter" userId="08c346f3-9f2a-4776-a6cf-add1e690cd47" providerId="ADAL" clId="{06B3E870-726C-F44D-A1FD-5F54C70CD322}" dt="2024-11-05T22:14:43.150" v="405" actId="2696"/>
        <pc:sldMkLst>
          <pc:docMk/>
          <pc:sldMk cId="0" sldId="748"/>
        </pc:sldMkLst>
      </pc:sldChg>
      <pc:sldChg chg="add">
        <pc:chgData name="Gogarten, J. Peter" userId="08c346f3-9f2a-4776-a6cf-add1e690cd47" providerId="ADAL" clId="{06B3E870-726C-F44D-A1FD-5F54C70CD322}" dt="2024-11-05T22:14:50.017" v="406"/>
        <pc:sldMkLst>
          <pc:docMk/>
          <pc:sldMk cId="3105021169" sldId="748"/>
        </pc:sldMkLst>
      </pc:sldChg>
      <pc:sldChg chg="modSp mod">
        <pc:chgData name="Gogarten, J. Peter" userId="08c346f3-9f2a-4776-a6cf-add1e690cd47" providerId="ADAL" clId="{06B3E870-726C-F44D-A1FD-5F54C70CD322}" dt="2024-11-05T22:13:26.951" v="404" actId="20577"/>
        <pc:sldMkLst>
          <pc:docMk/>
          <pc:sldMk cId="3969189197" sldId="833"/>
        </pc:sldMkLst>
        <pc:spChg chg="mod">
          <ac:chgData name="Gogarten, J. Peter" userId="08c346f3-9f2a-4776-a6cf-add1e690cd47" providerId="ADAL" clId="{06B3E870-726C-F44D-A1FD-5F54C70CD322}" dt="2024-11-05T22:13:26.951" v="404" actId="20577"/>
          <ac:spMkLst>
            <pc:docMk/>
            <pc:sldMk cId="3969189197" sldId="833"/>
            <ac:spMk id="3" creationId="{53DFA64D-F4E4-9447-98CE-5C69CF79E42A}"/>
          </ac:spMkLst>
        </pc:spChg>
      </pc:sldChg>
      <pc:sldChg chg="modSp new del mod">
        <pc:chgData name="Gogarten, J. Peter" userId="08c346f3-9f2a-4776-a6cf-add1e690cd47" providerId="ADAL" clId="{06B3E870-726C-F44D-A1FD-5F54C70CD322}" dt="2024-11-05T22:19:53.315" v="781" actId="2696"/>
        <pc:sldMkLst>
          <pc:docMk/>
          <pc:sldMk cId="1169238914" sldId="847"/>
        </pc:sldMkLst>
        <pc:spChg chg="mod">
          <ac:chgData name="Gogarten, J. Peter" userId="08c346f3-9f2a-4776-a6cf-add1e690cd47" providerId="ADAL" clId="{06B3E870-726C-F44D-A1FD-5F54C70CD322}" dt="2024-11-05T19:26:03.231" v="9" actId="20577"/>
          <ac:spMkLst>
            <pc:docMk/>
            <pc:sldMk cId="1169238914" sldId="847"/>
            <ac:spMk id="2" creationId="{8F894E8A-16E6-F0C1-A4C2-D9D45D45E081}"/>
          </ac:spMkLst>
        </pc:spChg>
        <pc:spChg chg="mod">
          <ac:chgData name="Gogarten, J. Peter" userId="08c346f3-9f2a-4776-a6cf-add1e690cd47" providerId="ADAL" clId="{06B3E870-726C-F44D-A1FD-5F54C70CD322}" dt="2024-11-05T19:28:46.676" v="95" actId="20577"/>
          <ac:spMkLst>
            <pc:docMk/>
            <pc:sldMk cId="1169238914" sldId="847"/>
            <ac:spMk id="3" creationId="{F081AEAE-482D-57BC-A21C-2BFFCD4FC771}"/>
          </ac:spMkLst>
        </pc:spChg>
      </pc:sldChg>
      <pc:sldChg chg="modSp add">
        <pc:chgData name="Gogarten, J. Peter" userId="08c346f3-9f2a-4776-a6cf-add1e690cd47" providerId="ADAL" clId="{06B3E870-726C-F44D-A1FD-5F54C70CD322}" dt="2024-11-05T22:20:11.270" v="784" actId="14100"/>
        <pc:sldMkLst>
          <pc:docMk/>
          <pc:sldMk cId="1421901427" sldId="847"/>
        </pc:sldMkLst>
        <pc:spChg chg="mod">
          <ac:chgData name="Gogarten, J. Peter" userId="08c346f3-9f2a-4776-a6cf-add1e690cd47" providerId="ADAL" clId="{06B3E870-726C-F44D-A1FD-5F54C70CD322}" dt="2024-11-05T22:20:11.270" v="784" actId="14100"/>
          <ac:spMkLst>
            <pc:docMk/>
            <pc:sldMk cId="1421901427" sldId="847"/>
            <ac:spMk id="3" creationId="{F081AEAE-482D-57BC-A21C-2BFFCD4FC771}"/>
          </ac:spMkLst>
        </pc:spChg>
      </pc:sldChg>
      <pc:sldChg chg="addSp modSp new mod">
        <pc:chgData name="Gogarten, J. Peter" userId="08c346f3-9f2a-4776-a6cf-add1e690cd47" providerId="ADAL" clId="{06B3E870-726C-F44D-A1FD-5F54C70CD322}" dt="2024-11-05T22:19:20.959" v="780" actId="1076"/>
        <pc:sldMkLst>
          <pc:docMk/>
          <pc:sldMk cId="898901550" sldId="848"/>
        </pc:sldMkLst>
        <pc:spChg chg="add mod">
          <ac:chgData name="Gogarten, J. Peter" userId="08c346f3-9f2a-4776-a6cf-add1e690cd47" providerId="ADAL" clId="{06B3E870-726C-F44D-A1FD-5F54C70CD322}" dt="2024-11-05T22:15:19.910" v="454" actId="1076"/>
          <ac:spMkLst>
            <pc:docMk/>
            <pc:sldMk cId="898901550" sldId="848"/>
            <ac:spMk id="2" creationId="{CADA17D0-4CDE-1997-2AE8-845370C75172}"/>
          </ac:spMkLst>
        </pc:spChg>
        <pc:spChg chg="add mod">
          <ac:chgData name="Gogarten, J. Peter" userId="08c346f3-9f2a-4776-a6cf-add1e690cd47" providerId="ADAL" clId="{06B3E870-726C-F44D-A1FD-5F54C70CD322}" dt="2024-11-05T22:19:20.959" v="780" actId="1076"/>
          <ac:spMkLst>
            <pc:docMk/>
            <pc:sldMk cId="898901550" sldId="848"/>
            <ac:spMk id="3" creationId="{F5D29698-8897-0957-681F-14F505DB2397}"/>
          </ac:spMkLst>
        </pc:spChg>
        <pc:spChg chg="add mod">
          <ac:chgData name="Gogarten, J. Peter" userId="08c346f3-9f2a-4776-a6cf-add1e690cd47" providerId="ADAL" clId="{06B3E870-726C-F44D-A1FD-5F54C70CD322}" dt="2024-11-05T22:19:10.602" v="779" actId="20577"/>
          <ac:spMkLst>
            <pc:docMk/>
            <pc:sldMk cId="898901550" sldId="848"/>
            <ac:spMk id="4" creationId="{62AF0283-EE52-D536-1946-936A1DFD80D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403B94-B660-5C4C-8046-85B38CDE13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023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090B1F-20F9-A843-BAAA-8DA9E96697E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684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1B176-0F6D-D647-A42B-CB2512D81DC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52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202425-2686-9F44-A0C7-40B183C61F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6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CC3C4-9294-4848-B304-12395C817F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681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BCA043-70DC-8A46-BCEB-CAD37B11510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340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52E16A7-D57E-EB46-9CDF-7F1F8B78D7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558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C0409-DD64-F64F-8F81-7AE6C7BA7C4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4601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DC884-9A59-0C41-AFC1-7B85695C25C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8455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8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 </a:t>
            </a:r>
            <a:r>
              <a:rPr lang="en-US" altLang="en-US">
                <a:latin typeface="Arial" pitchFamily="34" charset="0"/>
                <a:ea typeface="Arial" pitchFamily="34" charset="0"/>
              </a:rPr>
              <a:t>Fig. 1.—Gene transfer will obliterate patterns of vertical descent within groups that exchange genes at high frequency, producing discordant relationship among genes with different ancestries within the same cells
</a:t>
            </a:r>
          </a:p>
          <a:p>
            <a:pPr marL="0" lvl="0" indent="0"/>
            <a:r>
              <a:rPr lang="en-US" altLang="en-US">
                <a:latin typeface="Arial" pitchFamily="34" charset="0"/>
                <a:ea typeface="Arial" pitchFamily="34" charset="0"/>
              </a:rPr>
              <a:t>Unless provided in the caption above, the following copyright applies to the content of this slide: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DBC03B-2315-4F8E-B93F-F9FFB2A1DA0A}" type="slidenum">
              <a:rPr lang="en-US" altLang="en-US" sz="1200"/>
              <a:t>11</a:t>
            </a:fld>
            <a:endParaRPr lang="en-US" altLang="en-US" sz="1200"/>
          </a:p>
        </p:txBody>
      </p:sp>
    </p:spTree>
    <p:extLst>
      <p:ext uri="{BB962C8B-B14F-4D97-AF65-F5344CB8AC3E}">
        <p14:creationId xmlns:p14="http://schemas.microsoft.com/office/powerpoint/2010/main" val="3118476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455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3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978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617319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20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 </a:t>
            </a:r>
            <a:r>
              <a:rPr lang="en-US" altLang="en-US">
                <a:latin typeface="Arial" pitchFamily="34" charset="0"/>
                <a:ea typeface="Arial" pitchFamily="34" charset="0"/>
              </a:rPr>
              <a:t>Fig. 2.—Gene transfer can create patterns of similarity and difference that mimic patterns produced by vertical descent. If taxa A and B successfully exchange genetic information (by homologous recombination or HGT) more frequently with each other than with taxon C, they will come to resemble each other more closely than they do C, both in gene content and gene sequence. Treelike patterns based on gene content or sequence will reflect these different frequencies, not some underlying organismal phylogeny. Frequency of successful exchange between taxa will depend on (1) propinquity, (2) metabolic compatibility, (3) adaptations to their abiotic environment, (4) gene expression systems, and (5) gene transfer mechanisms. As these factors change, patterns of relationship (apparent organismal phylogeny) based on gene content or sequence will also change. Deep branching (as of taxon C) may reflect genetic isolation, not early divergence. Conversely, “distantly related” taxa that begin to exchange genes very frequently will ultimately resemble “sister” taxa
</a:t>
            </a:r>
          </a:p>
          <a:p>
            <a:pPr marL="0" lvl="0" indent="0"/>
            <a:r>
              <a:rPr lang="en-US" altLang="en-US">
                <a:latin typeface="Arial" pitchFamily="34" charset="0"/>
                <a:ea typeface="Arial" pitchFamily="34" charset="0"/>
              </a:rPr>
              <a:t>Unless provided in the caption above, the following copyright applies to the content of this slide: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E3E00C-6DB5-4EA3-9E06-51DF52489BF1}" type="slidenum">
              <a:rPr lang="en-US" altLang="en-US" sz="1200"/>
              <a:t>12</a:t>
            </a:fld>
            <a:endParaRPr lang="en-US" altLang="en-US" sz="1200"/>
          </a:p>
        </p:txBody>
      </p:sp>
    </p:spTree>
    <p:extLst>
      <p:ext uri="{BB962C8B-B14F-4D97-AF65-F5344CB8AC3E}">
        <p14:creationId xmlns:p14="http://schemas.microsoft.com/office/powerpoint/2010/main" val="386782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9B6C4D-1AF5-2643-946F-6C1A19F0D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1954" name="Rectangle 2"/>
          <p:cNvSpPr>
            <a:spLocks noGrp="1" noRot="1" noChangeAspect="1" noChangeArrowheads="1" noTextEdit="1"/>
          </p:cNvSpPr>
          <p:nvPr>
            <p:ph type="sldImg"/>
          </p:nvPr>
        </p:nvSpPr>
        <p:spPr>
          <a:xfrm>
            <a:off x="381000" y="685800"/>
            <a:ext cx="6096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051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8E435E-C2F0-ED4D-81E8-0938838F4C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2978" name="Rectangle 2"/>
          <p:cNvSpPr>
            <a:spLocks noGrp="1" noRot="1" noChangeAspect="1" noChangeArrowheads="1" noTextEdit="1"/>
          </p:cNvSpPr>
          <p:nvPr>
            <p:ph type="sldImg"/>
          </p:nvPr>
        </p:nvSpPr>
        <p:spPr>
          <a:xfrm>
            <a:off x="1143000" y="685800"/>
            <a:ext cx="4572000" cy="3429000"/>
          </a:xfrm>
          <a:ln/>
        </p:spPr>
      </p:sp>
      <p:sp>
        <p:nvSpPr>
          <p:cNvPr id="102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298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771EE-9AF4-1D4D-919F-1F40E673E4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46526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26</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160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FDD1FC-85FF-0C40-A4ED-66DE2AE9E2B2}"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70064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3F6477-2EC2-9B43-A3E9-0CD966B7FC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3725457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A463-C925-4E41-A658-0F0D8D343F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35B60-3CF3-5E49-B353-280B3DEDA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F9FE1-AFD2-1D42-A2F9-0070EEC1C824}"/>
              </a:ext>
            </a:extLst>
          </p:cNvPr>
          <p:cNvSpPr>
            <a:spLocks noGrp="1"/>
          </p:cNvSpPr>
          <p:nvPr>
            <p:ph type="dt" sz="half" idx="10"/>
          </p:nvPr>
        </p:nvSpPr>
        <p:spPr/>
        <p:txBody>
          <a:bodyPr/>
          <a:lstStyle/>
          <a:p>
            <a:fld id="{F1EDA9F0-DD1E-D445-85A3-93967DADBC37}" type="datetimeFigureOut">
              <a:rPr lang="en-US" smtClean="0"/>
              <a:t>11/5/24</a:t>
            </a:fld>
            <a:endParaRPr lang="en-US"/>
          </a:p>
        </p:txBody>
      </p:sp>
      <p:sp>
        <p:nvSpPr>
          <p:cNvPr id="5" name="Footer Placeholder 4">
            <a:extLst>
              <a:ext uri="{FF2B5EF4-FFF2-40B4-BE49-F238E27FC236}">
                <a16:creationId xmlns:a16="http://schemas.microsoft.com/office/drawing/2014/main" id="{5886F9C2-3C9A-964A-BA38-2B6C16B5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135EC-981B-D54B-889F-ECE7EE1D45CA}"/>
              </a:ext>
            </a:extLst>
          </p:cNvPr>
          <p:cNvSpPr>
            <a:spLocks noGrp="1"/>
          </p:cNvSpPr>
          <p:nvPr>
            <p:ph type="sldNum" sz="quarter" idx="12"/>
          </p:nvPr>
        </p:nvSpPr>
        <p:spPr/>
        <p:txBody>
          <a:bodyPr/>
          <a:lstStyle/>
          <a:p>
            <a:fld id="{B8106BB8-FCC1-A843-BCC6-DA9B6E225ABF}" type="slidenum">
              <a:rPr lang="en-US" smtClean="0"/>
              <a:t>‹#›</a:t>
            </a:fld>
            <a:endParaRPr lang="en-US"/>
          </a:p>
        </p:txBody>
      </p:sp>
    </p:spTree>
    <p:extLst>
      <p:ext uri="{BB962C8B-B14F-4D97-AF65-F5344CB8AC3E}">
        <p14:creationId xmlns:p14="http://schemas.microsoft.com/office/powerpoint/2010/main" val="304610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24619985"/>
      </p:ext>
    </p:extLst>
  </p:cSld>
  <p:clrMap bg1="lt1" tx1="dk1" bg2="lt2" tx2="dk2" accent1="accent1" accent2="accent2" accent3="accent3" accent4="accent4" accent5="accent5" accent6="accent6" hlink="hlink" folHlink="folHlink"/>
  <p:sldLayoutIdLst>
    <p:sldLayoutId id="2147484958" r:id="rId1"/>
    <p:sldLayoutId id="21474849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93/oxfordjournals.molbev.a004046"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gi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93/oxfordjournals.molbev.a004046"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093/bib/bbs050" TargetMode="External"/><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File:Johann_Heinrich_F%C3%BCssli_054.jpg" TargetMode="External"/><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hydrodictyon.eeb.uconn.edu/people/plewis/downloads/wh2019/lewis-bayesian-part1.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hyperlink" Target="https://j.p.gogarten.uconn.edu/mcb3421_2024/treesSameOrNot.htm"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lecture 19</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2585546"/>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Bayesian Thinking</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err="1">
                <a:latin typeface="Calibri" panose="020F0502020204030204" pitchFamily="34" charset="0"/>
                <a:cs typeface="Calibri" panose="020F0502020204030204" pitchFamily="34" charset="0"/>
              </a:rPr>
              <a:t>Supertree</a:t>
            </a:r>
            <a:r>
              <a:rPr lang="en-US" dirty="0">
                <a:latin typeface="Calibri" panose="020F0502020204030204" pitchFamily="34" charset="0"/>
                <a:cs typeface="Calibri" panose="020F0502020204030204" pitchFamily="34" charset="0"/>
              </a:rPr>
              <a:t> versus </a:t>
            </a:r>
            <a:r>
              <a:rPr lang="en-US" dirty="0" err="1">
                <a:latin typeface="Calibri" panose="020F0502020204030204" pitchFamily="34" charset="0"/>
                <a:cs typeface="Calibri" panose="020F0502020204030204" pitchFamily="34" charset="0"/>
              </a:rPr>
              <a:t>supermatrix</a:t>
            </a:r>
            <a:r>
              <a:rPr lang="en-US" dirty="0">
                <a:latin typeface="Calibri" panose="020F0502020204030204" pitchFamily="34" charset="0"/>
                <a:cs typeface="Calibri" panose="020F0502020204030204" pitchFamily="34" charset="0"/>
              </a:rPr>
              <a:t> approaches for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genome trees</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Intro to population genetics</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A17D0-4CDE-1997-2AE8-845370C75172}"/>
              </a:ext>
            </a:extLst>
          </p:cNvPr>
          <p:cNvSpPr txBox="1"/>
          <p:nvPr/>
        </p:nvSpPr>
        <p:spPr>
          <a:xfrm>
            <a:off x="3087163" y="1292772"/>
            <a:ext cx="6017673" cy="461665"/>
          </a:xfrm>
          <a:prstGeom prst="rect">
            <a:avLst/>
          </a:prstGeom>
          <a:noFill/>
        </p:spPr>
        <p:txBody>
          <a:bodyPr wrap="none" rtlCol="0">
            <a:spAutoFit/>
          </a:bodyPr>
          <a:lstStyle/>
          <a:p>
            <a:r>
              <a:rPr lang="en-US" dirty="0"/>
              <a:t>From Gene Trees to Whole Genome Trees</a:t>
            </a:r>
          </a:p>
        </p:txBody>
      </p:sp>
      <p:sp>
        <p:nvSpPr>
          <p:cNvPr id="3" name="TextBox 2">
            <a:extLst>
              <a:ext uri="{FF2B5EF4-FFF2-40B4-BE49-F238E27FC236}">
                <a16:creationId xmlns:a16="http://schemas.microsoft.com/office/drawing/2014/main" id="{F5D29698-8897-0957-681F-14F505DB2397}"/>
              </a:ext>
            </a:extLst>
          </p:cNvPr>
          <p:cNvSpPr txBox="1"/>
          <p:nvPr/>
        </p:nvSpPr>
        <p:spPr>
          <a:xfrm>
            <a:off x="1710307" y="2690648"/>
            <a:ext cx="8547789" cy="830997"/>
          </a:xfrm>
          <a:prstGeom prst="rect">
            <a:avLst/>
          </a:prstGeom>
          <a:noFill/>
        </p:spPr>
        <p:txBody>
          <a:bodyPr wrap="square" rtlCol="0">
            <a:spAutoFit/>
          </a:bodyPr>
          <a:lstStyle/>
          <a:p>
            <a:r>
              <a:rPr lang="en-US" dirty="0"/>
              <a:t>For more divergent groups this may be a fools errant – its not a tree that reflects shared ancestry, aka the tree of cells!</a:t>
            </a:r>
          </a:p>
        </p:txBody>
      </p:sp>
      <p:sp>
        <p:nvSpPr>
          <p:cNvPr id="4" name="TextBox 3">
            <a:extLst>
              <a:ext uri="{FF2B5EF4-FFF2-40B4-BE49-F238E27FC236}">
                <a16:creationId xmlns:a16="http://schemas.microsoft.com/office/drawing/2014/main" id="{62AF0283-EE52-D536-1946-936A1DFD80DF}"/>
              </a:ext>
            </a:extLst>
          </p:cNvPr>
          <p:cNvSpPr txBox="1"/>
          <p:nvPr/>
        </p:nvSpPr>
        <p:spPr>
          <a:xfrm>
            <a:off x="1818290" y="4635062"/>
            <a:ext cx="8965324" cy="1200329"/>
          </a:xfrm>
          <a:prstGeom prst="rect">
            <a:avLst/>
          </a:prstGeom>
          <a:noFill/>
        </p:spPr>
        <p:txBody>
          <a:bodyPr wrap="square" rtlCol="0">
            <a:spAutoFit/>
          </a:bodyPr>
          <a:lstStyle/>
          <a:p>
            <a:r>
              <a:rPr lang="en-US" dirty="0"/>
              <a:t>Tree of Cells (</a:t>
            </a:r>
            <a:r>
              <a:rPr lang="en-US" dirty="0" err="1"/>
              <a:t>ToC</a:t>
            </a:r>
            <a:r>
              <a:rPr lang="en-US" dirty="0"/>
              <a:t>):  the tree that would result, if one could trace the history of cell divisions to back to the most recent common cellular ancestor.  </a:t>
            </a:r>
          </a:p>
        </p:txBody>
      </p:sp>
    </p:spTree>
    <p:extLst>
      <p:ext uri="{BB962C8B-B14F-4D97-AF65-F5344CB8AC3E}">
        <p14:creationId xmlns:p14="http://schemas.microsoft.com/office/powerpoint/2010/main" val="898901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a:t>
            </a:r>
            <a:r>
              <a:rPr lang="en-US" altLang="en-US" sz="1000" i="1" dirty="0" err="1">
                <a:solidFill>
                  <a:srgbClr val="333333"/>
                </a:solidFill>
              </a:rPr>
              <a:t>Evol</a:t>
            </a:r>
            <a:r>
              <a:rPr lang="en-US" altLang="en-US" sz="1000" dirty="0">
                <a:solidFill>
                  <a:srgbClr val="333333"/>
                </a:solidFill>
              </a:rPr>
              <a:t>, Volume 19, Issue 12, December 2002, Pages 2226–2238, </a:t>
            </a:r>
            <a:br>
              <a:rPr lang="en-US" altLang="en-US" sz="1000" dirty="0">
                <a:solidFill>
                  <a:srgbClr val="333333"/>
                </a:solidFill>
              </a:rPr>
            </a:br>
            <a:r>
              <a:rPr lang="en-US" altLang="en-US" sz="1000" dirty="0">
                <a:solidFill>
                  <a:srgbClr val="333333"/>
                </a:solidFill>
                <a:hlinkClick r:id="rId3"/>
              </a:rPr>
              <a:t>https://doi.org/10.1093/oxfordjournals.molbev.a004046</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551793" y="320347"/>
            <a:ext cx="6108700" cy="612775"/>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 1.—Gene transfer will obliterate patterns of vertical descent within groups that exchange genes at high ...</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1683844" y="1287463"/>
            <a:ext cx="4244946" cy="4457700"/>
          </a:xfrm>
          <a:prstGeom prst="rect">
            <a:avLst/>
          </a:prstGeom>
        </p:spPr>
      </p:pic>
      <p:sp>
        <p:nvSpPr>
          <p:cNvPr id="2" name="TextBox 1">
            <a:extLst>
              <a:ext uri="{FF2B5EF4-FFF2-40B4-BE49-F238E27FC236}">
                <a16:creationId xmlns:a16="http://schemas.microsoft.com/office/drawing/2014/main" id="{69CAC7D9-1C54-E475-224F-2832B1B9CC2A}"/>
              </a:ext>
            </a:extLst>
          </p:cNvPr>
          <p:cNvSpPr txBox="1"/>
          <p:nvPr/>
        </p:nvSpPr>
        <p:spPr>
          <a:xfrm>
            <a:off x="6837810" y="1939816"/>
            <a:ext cx="5180703" cy="2677656"/>
          </a:xfrm>
          <a:prstGeom prst="rect">
            <a:avLst/>
          </a:prstGeom>
          <a:noFill/>
        </p:spPr>
        <p:txBody>
          <a:bodyPr wrap="square" rtlCol="0">
            <a:spAutoFit/>
          </a:bodyPr>
          <a:lstStyle/>
          <a:p>
            <a:r>
              <a:rPr lang="en-US" dirty="0"/>
              <a:t>A consensus phylogeny may represent the frequency of genetic exchange, and not shared ancestry.</a:t>
            </a:r>
          </a:p>
          <a:p>
            <a:endParaRPr lang="en-US" dirty="0"/>
          </a:p>
          <a:p>
            <a:r>
              <a:rPr lang="en-US" dirty="0"/>
              <a:t>Deep branching lineages might be those who no longer participate in frequent genetic exchange.</a:t>
            </a:r>
          </a:p>
        </p:txBody>
      </p:sp>
    </p:spTree>
    <p:extLst>
      <p:ext uri="{BB962C8B-B14F-4D97-AF65-F5344CB8AC3E}">
        <p14:creationId xmlns:p14="http://schemas.microsoft.com/office/powerpoint/2010/main" val="4177160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5150069" y="5216635"/>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a:t>
            </a:r>
            <a:r>
              <a:rPr lang="en-US" altLang="en-US" sz="1000" i="1" dirty="0" err="1">
                <a:solidFill>
                  <a:srgbClr val="333333"/>
                </a:solidFill>
              </a:rPr>
              <a:t>Evol</a:t>
            </a:r>
            <a:r>
              <a:rPr lang="en-US" altLang="en-US" sz="1000" dirty="0">
                <a:solidFill>
                  <a:srgbClr val="333333"/>
                </a:solidFill>
              </a:rPr>
              <a:t>, Volume 19, Issue 12, December 2002, Pages 2226–2238, </a:t>
            </a:r>
            <a:r>
              <a:rPr lang="en-US" altLang="en-US" sz="1000" dirty="0">
                <a:solidFill>
                  <a:srgbClr val="333333"/>
                </a:solidFill>
                <a:hlinkClick r:id="rId3"/>
              </a:rPr>
              <a:t>https://doi.org/10.1093/oxfordjournals.molbev.a004046</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5754414" y="898640"/>
            <a:ext cx="6108700" cy="612775"/>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 2.—Gene transfer can create patterns of similarity and difference that mimic patterns produced by ...</a:t>
            </a:r>
          </a:p>
        </p:txBody>
      </p:sp>
      <p:pic>
        <p:nvPicPr>
          <p:cNvPr id="5124" name="Picture 4" descr="Oxford University Press"/>
          <p:cNvPicPr>
            <a:picLocks noChangeAspect="1"/>
          </p:cNvPicPr>
          <p:nvPr/>
        </p:nvPicPr>
        <p:blipFill>
          <a:blip r:embed="rId4"/>
          <a:stretch>
            <a:fillRect/>
          </a:stretch>
        </p:blipFill>
        <p:spPr>
          <a:xfrm>
            <a:off x="10804252" y="6303962"/>
            <a:ext cx="1058862" cy="244475"/>
          </a:xfrm>
          <a:prstGeom prst="rect">
            <a:avLst/>
          </a:prstGeom>
          <a:noFill/>
          <a:ln>
            <a:noFill/>
            <a:miter lim="800000"/>
          </a:ln>
        </p:spPr>
      </p:pic>
      <p:pic>
        <p:nvPicPr>
          <p:cNvPr id="5125" name="New picture"/>
          <p:cNvPicPr/>
          <p:nvPr/>
        </p:nvPicPr>
        <p:blipFill>
          <a:blip r:embed="rId5"/>
          <a:stretch>
            <a:fillRect/>
          </a:stretch>
        </p:blipFill>
        <p:spPr>
          <a:xfrm>
            <a:off x="5646683" y="2159231"/>
            <a:ext cx="5943600" cy="2539538"/>
          </a:xfrm>
          <a:prstGeom prst="rect">
            <a:avLst/>
          </a:prstGeom>
        </p:spPr>
      </p:pic>
      <p:sp>
        <p:nvSpPr>
          <p:cNvPr id="2" name="TextBox 1">
            <a:extLst>
              <a:ext uri="{FF2B5EF4-FFF2-40B4-BE49-F238E27FC236}">
                <a16:creationId xmlns:a16="http://schemas.microsoft.com/office/drawing/2014/main" id="{FA473D75-B126-B44B-8CD1-846BB906D821}"/>
              </a:ext>
            </a:extLst>
          </p:cNvPr>
          <p:cNvSpPr txBox="1"/>
          <p:nvPr/>
        </p:nvSpPr>
        <p:spPr>
          <a:xfrm>
            <a:off x="367862" y="945931"/>
            <a:ext cx="4782207" cy="5632311"/>
          </a:xfrm>
          <a:prstGeom prst="rect">
            <a:avLst/>
          </a:prstGeom>
          <a:noFill/>
        </p:spPr>
        <p:txBody>
          <a:bodyPr wrap="square" rtlCol="0">
            <a:spAutoFit/>
          </a:bodyPr>
          <a:lstStyle/>
          <a:p>
            <a:r>
              <a:rPr lang="en-US" b="1" dirty="0"/>
              <a:t>Heretical thought:  </a:t>
            </a:r>
            <a:r>
              <a:rPr lang="en-US" dirty="0"/>
              <a:t>The species tree might reflect the frequency of HGT, and not shared ancestry.  </a:t>
            </a:r>
          </a:p>
          <a:p>
            <a:endParaRPr lang="en-US" dirty="0"/>
          </a:p>
          <a:p>
            <a:r>
              <a:rPr lang="en-US" dirty="0"/>
              <a:t>The good news is that genes are more frequently transferred between close relatives, thus HGT will reinforce patterns due to shared ancestry, but this might not always be the case.  </a:t>
            </a:r>
          </a:p>
          <a:p>
            <a:endParaRPr lang="en-US" dirty="0"/>
          </a:p>
          <a:p>
            <a:r>
              <a:rPr lang="en-US" dirty="0"/>
              <a:t>In particular, organisms that do not participate in HGT might be recovered as deeper branching lineages.</a:t>
            </a:r>
          </a:p>
        </p:txBody>
      </p:sp>
    </p:spTree>
    <p:extLst>
      <p:ext uri="{BB962C8B-B14F-4D97-AF65-F5344CB8AC3E}">
        <p14:creationId xmlns:p14="http://schemas.microsoft.com/office/powerpoint/2010/main" val="3105021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8033340" y="3272948"/>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Delsuc</a:t>
            </a:r>
            <a:r>
              <a:rPr lang="en-US" sz="1600" dirty="0">
                <a:solidFill>
                  <a:srgbClr val="000000"/>
                </a:solidFill>
                <a:latin typeface="Arial" charset="0"/>
                <a:ea typeface="ＭＳ Ｐゴシック"/>
                <a:cs typeface="ＭＳ Ｐゴシック"/>
              </a:rPr>
              <a:t> F, </a:t>
            </a:r>
            <a:r>
              <a:rPr lang="en-US" sz="1600" dirty="0" err="1">
                <a:solidFill>
                  <a:srgbClr val="000000"/>
                </a:solidFill>
                <a:latin typeface="Arial" charset="0"/>
                <a:ea typeface="ＭＳ Ｐゴシック"/>
                <a:cs typeface="ＭＳ Ｐゴシック"/>
              </a:rPr>
              <a:t>Brinkmann</a:t>
            </a:r>
            <a:r>
              <a:rPr lang="en-US" sz="1600" dirty="0">
                <a:solidFill>
                  <a:srgbClr val="000000"/>
                </a:solidFill>
                <a:latin typeface="Arial" charset="0"/>
                <a:ea typeface="ＭＳ Ｐゴシック"/>
                <a:cs typeface="ＭＳ Ｐゴシック"/>
              </a:rPr>
              <a:t> H, Philippe H.</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Phylogenomics</a:t>
            </a:r>
            <a:r>
              <a:rPr lang="en-US" sz="1600" dirty="0">
                <a:solidFill>
                  <a:srgbClr val="000000"/>
                </a:solidFill>
                <a:latin typeface="Arial" charset="0"/>
                <a:ea typeface="ＭＳ Ｐゴシック"/>
                <a:cs typeface="ＭＳ Ｐゴシック"/>
              </a:rPr>
              <a:t> and the reconstruction of the tree of life.</a:t>
            </a:r>
          </a:p>
          <a:p>
            <a:pPr fontAlgn="base">
              <a:spcBef>
                <a:spcPct val="0"/>
              </a:spcBef>
              <a:spcAft>
                <a:spcPct val="0"/>
              </a:spcAft>
              <a:defRPr/>
            </a:pPr>
            <a:r>
              <a:rPr lang="en-US" sz="1600" dirty="0">
                <a:solidFill>
                  <a:srgbClr val="000000"/>
                </a:solidFill>
                <a:latin typeface="Arial" charset="0"/>
                <a:ea typeface="ＭＳ Ｐゴシック"/>
                <a:cs typeface="ＭＳ Ｐゴシック"/>
              </a:rPr>
              <a:t>Nat Rev Genet. 2005 May;6(5):361-75.</a:t>
            </a:r>
            <a:endParaRPr lang="en-US" sz="2400" dirty="0">
              <a:solidFill>
                <a:srgbClr val="000000"/>
              </a:solidFill>
              <a:latin typeface="Arial" charset="0"/>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1966633" y="648190"/>
            <a:ext cx="7215076" cy="618393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B11A863-8597-0F22-3E32-2BB951444F14}"/>
              </a:ext>
            </a:extLst>
          </p:cNvPr>
          <p:cNvSpPr txBox="1"/>
          <p:nvPr/>
        </p:nvSpPr>
        <p:spPr>
          <a:xfrm>
            <a:off x="320511" y="25874"/>
            <a:ext cx="5403082" cy="461665"/>
          </a:xfrm>
          <a:prstGeom prst="rect">
            <a:avLst/>
          </a:prstGeom>
          <a:noFill/>
        </p:spPr>
        <p:txBody>
          <a:bodyPr wrap="none" rtlCol="0">
            <a:spAutoFit/>
          </a:bodyPr>
          <a:lstStyle/>
          <a:p>
            <a:r>
              <a:rPr lang="en-US" dirty="0"/>
              <a:t>From Gen Tree to Genome Phylogeny</a:t>
            </a:r>
          </a:p>
        </p:txBody>
      </p:sp>
    </p:spTree>
    <p:extLst>
      <p:ext uri="{BB962C8B-B14F-4D97-AF65-F5344CB8AC3E}">
        <p14:creationId xmlns:p14="http://schemas.microsoft.com/office/powerpoint/2010/main" val="3526966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41A8-2021-BA48-BCFD-52CBCC26CC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0B610D-80EF-934E-8A9A-4726833FA609}"/>
              </a:ext>
            </a:extLst>
          </p:cNvPr>
          <p:cNvPicPr>
            <a:picLocks noChangeAspect="1"/>
          </p:cNvPicPr>
          <p:nvPr/>
        </p:nvPicPr>
        <p:blipFill>
          <a:blip r:embed="rId2"/>
          <a:stretch>
            <a:fillRect/>
          </a:stretch>
        </p:blipFill>
        <p:spPr>
          <a:xfrm>
            <a:off x="3962953" y="0"/>
            <a:ext cx="8442832" cy="6858000"/>
          </a:xfrm>
          <a:prstGeom prst="rect">
            <a:avLst/>
          </a:prstGeom>
        </p:spPr>
      </p:pic>
      <p:sp>
        <p:nvSpPr>
          <p:cNvPr id="4" name="TextBox 3">
            <a:extLst>
              <a:ext uri="{FF2B5EF4-FFF2-40B4-BE49-F238E27FC236}">
                <a16:creationId xmlns:a16="http://schemas.microsoft.com/office/drawing/2014/main" id="{EE2AED5D-F46E-CA44-BADD-C689572933BA}"/>
              </a:ext>
            </a:extLst>
          </p:cNvPr>
          <p:cNvSpPr txBox="1"/>
          <p:nvPr/>
        </p:nvSpPr>
        <p:spPr>
          <a:xfrm>
            <a:off x="444843" y="543697"/>
            <a:ext cx="3437159" cy="1200329"/>
          </a:xfrm>
          <a:prstGeom prst="rect">
            <a:avLst/>
          </a:prstGeom>
          <a:noFill/>
        </p:spPr>
        <p:txBody>
          <a:bodyPr wrap="none" rtlCol="0">
            <a:spAutoFit/>
          </a:bodyPr>
          <a:lstStyle/>
          <a:p>
            <a:r>
              <a:rPr lang="en-US" dirty="0" err="1"/>
              <a:t>Supertree</a:t>
            </a:r>
            <a:r>
              <a:rPr lang="en-US" dirty="0"/>
              <a:t> using </a:t>
            </a:r>
            <a:br>
              <a:rPr lang="en-US" dirty="0"/>
            </a:br>
            <a:r>
              <a:rPr lang="en-US" dirty="0"/>
              <a:t>Matrix Representation</a:t>
            </a:r>
            <a:br>
              <a:rPr lang="en-US" dirty="0"/>
            </a:br>
            <a:r>
              <a:rPr lang="en-US" dirty="0"/>
              <a:t>using Parsimony (MRB)</a:t>
            </a:r>
          </a:p>
        </p:txBody>
      </p:sp>
      <p:sp>
        <p:nvSpPr>
          <p:cNvPr id="5" name="TextBox 4">
            <a:extLst>
              <a:ext uri="{FF2B5EF4-FFF2-40B4-BE49-F238E27FC236}">
                <a16:creationId xmlns:a16="http://schemas.microsoft.com/office/drawing/2014/main" id="{6672C19B-4204-C142-B823-5EBC416675E1}"/>
              </a:ext>
            </a:extLst>
          </p:cNvPr>
          <p:cNvSpPr txBox="1"/>
          <p:nvPr/>
        </p:nvSpPr>
        <p:spPr>
          <a:xfrm>
            <a:off x="8460259" y="6017741"/>
            <a:ext cx="3731741" cy="646331"/>
          </a:xfrm>
          <a:prstGeom prst="rect">
            <a:avLst/>
          </a:prstGeom>
          <a:noFill/>
        </p:spPr>
        <p:txBody>
          <a:bodyPr wrap="square" rtlCol="0">
            <a:spAutoFit/>
          </a:bodyPr>
          <a:lstStyle/>
          <a:p>
            <a:r>
              <a:rPr lang="en-US" sz="1800" dirty="0"/>
              <a:t>https://</a:t>
            </a:r>
            <a:r>
              <a:rPr lang="en-US" sz="1800" dirty="0" err="1"/>
              <a:t>www.researchgate.net</a:t>
            </a:r>
            <a:r>
              <a:rPr lang="en-US" sz="1800" dirty="0"/>
              <a:t>/profile/James-Mcinerney-2</a:t>
            </a:r>
          </a:p>
        </p:txBody>
      </p:sp>
    </p:spTree>
    <p:extLst>
      <p:ext uri="{BB962C8B-B14F-4D97-AF65-F5344CB8AC3E}">
        <p14:creationId xmlns:p14="http://schemas.microsoft.com/office/powerpoint/2010/main" val="17258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3"/>
          <p:cNvSpPr>
            <a:spLocks noGrp="1" noChangeArrowheads="1"/>
          </p:cNvSpPr>
          <p:nvPr>
            <p:ph type="title"/>
          </p:nvPr>
        </p:nvSpPr>
        <p:spPr>
          <a:xfrm>
            <a:off x="1549400" y="31754"/>
            <a:ext cx="8064500" cy="622300"/>
          </a:xfrm>
        </p:spPr>
        <p:txBody>
          <a:bodyPr/>
          <a:lstStyle/>
          <a:p>
            <a:pPr algn="l"/>
            <a:r>
              <a:rPr lang="en-US">
                <a:solidFill>
                  <a:schemeClr val="accent2"/>
                </a:solidFill>
              </a:rPr>
              <a:t>    Supertree</a:t>
            </a:r>
            <a:r>
              <a:rPr lang="en-US">
                <a:solidFill>
                  <a:srgbClr val="0000B5"/>
                </a:solidFill>
              </a:rPr>
              <a:t>   </a:t>
            </a:r>
            <a:r>
              <a:rPr lang="en-US" i="1"/>
              <a:t>vs.</a:t>
            </a:r>
            <a:r>
              <a:rPr lang="en-US">
                <a:solidFill>
                  <a:srgbClr val="0000B5"/>
                </a:solidFill>
              </a:rPr>
              <a:t> Supermatrix</a:t>
            </a:r>
          </a:p>
        </p:txBody>
      </p:sp>
      <p:sp>
        <p:nvSpPr>
          <p:cNvPr id="983046" name="Rectangle 6"/>
          <p:cNvSpPr>
            <a:spLocks noChangeArrowheads="1"/>
          </p:cNvSpPr>
          <p:nvPr/>
        </p:nvSpPr>
        <p:spPr bwMode="auto">
          <a:xfrm>
            <a:off x="1524000" y="5543575"/>
            <a:ext cx="9144000" cy="1312785"/>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sz="1600" dirty="0">
                <a:solidFill>
                  <a:srgbClr val="000000"/>
                </a:solidFill>
                <a:latin typeface="Arial" charset="0"/>
                <a:ea typeface="ＭＳ Ｐゴシック"/>
                <a:cs typeface="ＭＳ Ｐゴシック"/>
              </a:rPr>
              <a:t>Schematic of MRP </a:t>
            </a:r>
            <a:r>
              <a:rPr lang="en-US" sz="1600" dirty="0" err="1">
                <a:solidFill>
                  <a:srgbClr val="000000"/>
                </a:solidFill>
                <a:latin typeface="Arial" charset="0"/>
                <a:ea typeface="ＭＳ Ｐゴシック"/>
                <a:cs typeface="ＭＳ Ｐゴシック"/>
              </a:rPr>
              <a:t>supertree</a:t>
            </a:r>
            <a:r>
              <a:rPr lang="en-US" sz="1600" dirty="0">
                <a:solidFill>
                  <a:srgbClr val="000000"/>
                </a:solidFill>
                <a:latin typeface="Arial" charset="0"/>
                <a:ea typeface="ＭＳ Ｐゴシック"/>
                <a:cs typeface="ＭＳ Ｐゴシック"/>
              </a:rPr>
              <a:t> (left) and parsimony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(right) approaches to the analysis of three data sets.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is supported by all three separate data sets, but not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are highlighted in pink.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is not supported by separate analyses of the three data sets, but is supported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are highlighted in blue. E is the </a:t>
            </a:r>
            <a:r>
              <a:rPr lang="en-US" sz="1600" dirty="0" err="1">
                <a:solidFill>
                  <a:srgbClr val="000000"/>
                </a:solidFill>
                <a:latin typeface="Arial" charset="0"/>
                <a:ea typeface="ＭＳ Ｐゴシック"/>
                <a:cs typeface="ＭＳ Ｐゴシック"/>
              </a:rPr>
              <a:t>outgroup</a:t>
            </a:r>
            <a:r>
              <a:rPr lang="en-US" sz="1600" dirty="0">
                <a:solidFill>
                  <a:srgbClr val="000000"/>
                </a:solidFill>
                <a:latin typeface="Arial" charset="0"/>
                <a:ea typeface="ＭＳ Ｐゴシック"/>
                <a:cs typeface="ＭＳ Ｐゴシック"/>
              </a:rPr>
              <a:t> used to root the tree.</a:t>
            </a:r>
            <a:endParaRPr lang="en-US" sz="2400" dirty="0">
              <a:solidFill>
                <a:srgbClr val="000000"/>
              </a:solidFill>
              <a:latin typeface="Arial" charset="0"/>
              <a:ea typeface="ＭＳ Ｐゴシック"/>
              <a:cs typeface="ＭＳ Ｐゴシック"/>
            </a:endParaRPr>
          </a:p>
        </p:txBody>
      </p:sp>
      <p:pic>
        <p:nvPicPr>
          <p:cNvPr id="983048" name="Picture 8"/>
          <p:cNvPicPr>
            <a:picLocks noChangeAspect="1" noChangeArrowheads="1"/>
          </p:cNvPicPr>
          <p:nvPr/>
        </p:nvPicPr>
        <p:blipFill>
          <a:blip r:embed="rId3"/>
          <a:srcRect/>
          <a:stretch>
            <a:fillRect/>
          </a:stretch>
        </p:blipFill>
        <p:spPr bwMode="auto">
          <a:xfrm>
            <a:off x="2590800" y="908050"/>
            <a:ext cx="5537200" cy="4503738"/>
          </a:xfrm>
          <a:prstGeom prst="rect">
            <a:avLst/>
          </a:prstGeom>
          <a:noFill/>
          <a:ln w="9525">
            <a:noFill/>
            <a:miter lim="800000"/>
            <a:headEnd/>
            <a:tailEnd/>
          </a:ln>
          <a:effectLst/>
        </p:spPr>
      </p:pic>
      <p:sp>
        <p:nvSpPr>
          <p:cNvPr id="983049" name="Rectangle 9"/>
          <p:cNvSpPr>
            <a:spLocks noChangeArrowheads="1"/>
          </p:cNvSpPr>
          <p:nvPr/>
        </p:nvSpPr>
        <p:spPr bwMode="auto">
          <a:xfrm rot="5421870">
            <a:off x="7754963" y="2678212"/>
            <a:ext cx="4524375" cy="1212668"/>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dirty="0">
                <a:solidFill>
                  <a:srgbClr val="000000"/>
                </a:solidFill>
                <a:latin typeface="Arial" charset="0"/>
                <a:ea typeface="ＭＳ Ｐゴシック"/>
                <a:cs typeface="ＭＳ Ｐゴシック"/>
              </a:rPr>
              <a:t>Alan de </a:t>
            </a:r>
            <a:r>
              <a:rPr lang="en-US" dirty="0" err="1">
                <a:solidFill>
                  <a:srgbClr val="000000"/>
                </a:solidFill>
                <a:latin typeface="Arial" charset="0"/>
                <a:ea typeface="ＭＳ Ｐゴシック"/>
                <a:cs typeface="ＭＳ Ｐゴシック"/>
              </a:rPr>
              <a:t>Queiroz</a:t>
            </a:r>
            <a:r>
              <a:rPr lang="en-US" dirty="0">
                <a:solidFill>
                  <a:srgbClr val="000000"/>
                </a:solidFill>
                <a:latin typeface="Arial" charset="0"/>
                <a:ea typeface="ＭＳ Ｐゴシック"/>
                <a:cs typeface="ＭＳ Ｐゴシック"/>
              </a:rPr>
              <a:t> John </a:t>
            </a:r>
            <a:r>
              <a:rPr lang="en-US" dirty="0" err="1">
                <a:solidFill>
                  <a:srgbClr val="000000"/>
                </a:solidFill>
                <a:latin typeface="Arial" charset="0"/>
                <a:ea typeface="ＭＳ Ｐゴシック"/>
                <a:cs typeface="ＭＳ Ｐゴシック"/>
              </a:rPr>
              <a:t>Gatesy</a:t>
            </a:r>
            <a:r>
              <a:rPr lang="en-US" dirty="0">
                <a:solidFill>
                  <a:srgbClr val="000000"/>
                </a:solidFill>
                <a:latin typeface="Arial" charset="0"/>
                <a:ea typeface="ＭＳ Ｐゴシック"/>
                <a:cs typeface="ＭＳ Ｐゴシック"/>
              </a:rPr>
              <a:t>: </a:t>
            </a:r>
          </a:p>
          <a:p>
            <a:pPr fontAlgn="base">
              <a:spcBef>
                <a:spcPct val="0"/>
              </a:spcBef>
              <a:spcAft>
                <a:spcPct val="0"/>
              </a:spcAft>
              <a:defRPr/>
            </a:pPr>
            <a:r>
              <a:rPr lang="en-US" dirty="0">
                <a:solidFill>
                  <a:srgbClr val="000000"/>
                </a:solidFill>
                <a:latin typeface="Arial" charset="0"/>
                <a:ea typeface="ＭＳ Ｐゴシック"/>
                <a:cs typeface="ＭＳ Ｐゴシック"/>
              </a:rPr>
              <a:t>The </a:t>
            </a:r>
            <a:r>
              <a:rPr lang="en-US" dirty="0" err="1">
                <a:solidFill>
                  <a:srgbClr val="000000"/>
                </a:solidFill>
                <a:latin typeface="Arial" charset="0"/>
                <a:ea typeface="ＭＳ Ｐゴシック"/>
                <a:cs typeface="ＭＳ Ｐゴシック"/>
              </a:rPr>
              <a:t>supermatrix</a:t>
            </a:r>
            <a:r>
              <a:rPr lang="en-US" dirty="0">
                <a:solidFill>
                  <a:srgbClr val="000000"/>
                </a:solidFill>
                <a:latin typeface="Arial" charset="0"/>
                <a:ea typeface="ＭＳ Ｐゴシック"/>
                <a:cs typeface="ＭＳ Ｐゴシック"/>
              </a:rPr>
              <a:t> approach to </a:t>
            </a:r>
            <a:r>
              <a:rPr lang="en-US" dirty="0" err="1">
                <a:solidFill>
                  <a:srgbClr val="000000"/>
                </a:solidFill>
                <a:latin typeface="Arial" charset="0"/>
                <a:ea typeface="ＭＳ Ｐゴシック"/>
                <a:cs typeface="ＭＳ Ｐゴシック"/>
              </a:rPr>
              <a:t>systematics</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dirty="0">
                <a:solidFill>
                  <a:srgbClr val="000000"/>
                </a:solidFill>
                <a:latin typeface="Arial" charset="0"/>
                <a:ea typeface="ＭＳ Ｐゴシック"/>
                <a:cs typeface="ＭＳ Ｐゴシック"/>
              </a:rPr>
              <a:t>Trends Ecol </a:t>
            </a:r>
            <a:r>
              <a:rPr lang="en-US" dirty="0" err="1">
                <a:solidFill>
                  <a:srgbClr val="000000"/>
                </a:solidFill>
                <a:latin typeface="Arial" charset="0"/>
                <a:ea typeface="ＭＳ Ｐゴシック"/>
                <a:cs typeface="ＭＳ Ｐゴシック"/>
              </a:rPr>
              <a:t>Evol</a:t>
            </a:r>
            <a:r>
              <a:rPr lang="en-US" dirty="0">
                <a:solidFill>
                  <a:srgbClr val="000000"/>
                </a:solidFill>
                <a:latin typeface="Arial" charset="0"/>
                <a:ea typeface="ＭＳ Ｐゴシック"/>
                <a:cs typeface="ＭＳ Ｐゴシック"/>
              </a:rPr>
              <a:t>. 2007 Jan;22(1):34-41</a:t>
            </a:r>
            <a:endParaRPr lang="en-US" sz="2400" dirty="0">
              <a:solidFill>
                <a:srgbClr val="000000"/>
              </a:solidFill>
              <a:latin typeface="Arial" charset="0"/>
              <a:ea typeface="ＭＳ Ｐゴシック"/>
              <a:cs typeface="ＭＳ Ｐゴシック"/>
            </a:endParaRPr>
          </a:p>
        </p:txBody>
      </p:sp>
    </p:spTree>
    <p:extLst>
      <p:ext uri="{BB962C8B-B14F-4D97-AF65-F5344CB8AC3E}">
        <p14:creationId xmlns:p14="http://schemas.microsoft.com/office/powerpoint/2010/main" val="2137871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6311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1828800" y="1"/>
            <a:ext cx="3810000" cy="3797300"/>
          </a:xfrm>
          <a:prstGeom prst="rect">
            <a:avLst/>
          </a:prstGeom>
          <a:noFill/>
        </p:spPr>
      </p:pic>
      <p:sp>
        <p:nvSpPr>
          <p:cNvPr id="1006596" name="Text Box 4"/>
          <p:cNvSpPr txBox="1">
            <a:spLocks noChangeArrowheads="1"/>
          </p:cNvSpPr>
          <p:nvPr/>
        </p:nvSpPr>
        <p:spPr bwMode="auto">
          <a:xfrm>
            <a:off x="2667005"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 Template tree</a:t>
            </a:r>
          </a:p>
        </p:txBody>
      </p:sp>
      <p:sp>
        <p:nvSpPr>
          <p:cNvPr id="1006597" name="Line 5"/>
          <p:cNvSpPr>
            <a:spLocks noChangeShapeType="1"/>
          </p:cNvSpPr>
          <p:nvPr/>
        </p:nvSpPr>
        <p:spPr bwMode="auto">
          <a:xfrm>
            <a:off x="5334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8" name="Text Box 6"/>
          <p:cNvSpPr txBox="1">
            <a:spLocks noChangeArrowheads="1"/>
          </p:cNvSpPr>
          <p:nvPr/>
        </p:nvSpPr>
        <p:spPr bwMode="auto">
          <a:xfrm>
            <a:off x="6248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B) Generate 100 datasets using Evolver with certain amount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HGTs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9" name="Line 7"/>
          <p:cNvSpPr>
            <a:spLocks noChangeShapeType="1"/>
          </p:cNvSpPr>
          <p:nvPr/>
        </p:nvSpPr>
        <p:spPr bwMode="auto">
          <a:xfrm flipH="1">
            <a:off x="7620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00" name="Line 8"/>
          <p:cNvSpPr>
            <a:spLocks noChangeShapeType="1"/>
          </p:cNvSpPr>
          <p:nvPr/>
        </p:nvSpPr>
        <p:spPr bwMode="auto">
          <a:xfrm rot="16863978" flipH="1">
            <a:off x="8343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8458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6553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7239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6629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7010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7391400" y="4800600"/>
            <a:ext cx="515938" cy="838200"/>
          </a:xfrm>
          <a:prstGeom prst="rect">
            <a:avLst/>
          </a:prstGeom>
          <a:noFill/>
        </p:spPr>
      </p:pic>
      <p:sp>
        <p:nvSpPr>
          <p:cNvPr id="1006607" name="Text Box 15"/>
          <p:cNvSpPr txBox="1">
            <a:spLocks noChangeArrowheads="1"/>
          </p:cNvSpPr>
          <p:nvPr/>
        </p:nvSpPr>
        <p:spPr bwMode="auto">
          <a:xfrm>
            <a:off x="6172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2895600" y="4495800"/>
            <a:ext cx="1270000" cy="1390650"/>
          </a:xfrm>
          <a:prstGeom prst="rect">
            <a:avLst/>
          </a:prstGeom>
          <a:noFill/>
        </p:spPr>
      </p:pic>
      <p:sp>
        <p:nvSpPr>
          <p:cNvPr id="1006609" name="Line 17"/>
          <p:cNvSpPr>
            <a:spLocks noChangeShapeType="1"/>
          </p:cNvSpPr>
          <p:nvPr/>
        </p:nvSpPr>
        <p:spPr bwMode="auto">
          <a:xfrm flipH="1">
            <a:off x="4648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10" name="Text Box 18"/>
          <p:cNvSpPr txBox="1">
            <a:spLocks noChangeArrowheads="1"/>
          </p:cNvSpPr>
          <p:nvPr/>
        </p:nvSpPr>
        <p:spPr bwMode="auto">
          <a:xfrm>
            <a:off x="2057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5257800" y="6248427"/>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Repeated 100 times…</a:t>
            </a:r>
          </a:p>
        </p:txBody>
      </p:sp>
    </p:spTree>
    <p:extLst>
      <p:ext uri="{BB962C8B-B14F-4D97-AF65-F5344CB8AC3E}">
        <p14:creationId xmlns:p14="http://schemas.microsoft.com/office/powerpoint/2010/main" val="4101187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2560639" y="1611314"/>
          <a:ext cx="6981825" cy="4281487"/>
        </p:xfrm>
        <a:graphic>
          <a:graphicData uri="http://schemas.openxmlformats.org/presentationml/2006/ole">
            <mc:AlternateContent xmlns:mc="http://schemas.openxmlformats.org/markup-compatibility/2006">
              <mc:Choice xmlns:v="urn:schemas-microsoft-com:vml" Requires="v">
                <p:oleObj name="Document" r:id="rId2" imgW="2901696" imgH="1780032" progId="Word.Document.8">
                  <p:embed/>
                </p:oleObj>
              </mc:Choice>
              <mc:Fallback>
                <p:oleObj name="Document" r:id="rId2" imgW="2901696" imgH="1780032" progId="Word.Document.8">
                  <p:embed/>
                  <p:pic>
                    <p:nvPicPr>
                      <p:cNvPr id="98202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9" y="1611314"/>
                        <a:ext cx="6981825" cy="4281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1524000" y="298450"/>
            <a:ext cx="9144000" cy="1143000"/>
          </a:xfrm>
        </p:spPr>
        <p:txBody>
          <a:bodyPr/>
          <a:lstStyle/>
          <a:p>
            <a:pPr algn="l"/>
            <a:r>
              <a:rPr lang="en-US" dirty="0" err="1">
                <a:solidFill>
                  <a:srgbClr val="0000B5"/>
                </a:solidFill>
              </a:rPr>
              <a:t>Supermatrix</a:t>
            </a:r>
            <a:r>
              <a:rPr lang="en-US" dirty="0"/>
              <a:t> versus </a:t>
            </a:r>
            <a:br>
              <a:rPr lang="en-US" dirty="0"/>
            </a:br>
            <a:r>
              <a:rPr lang="en-US" dirty="0"/>
              <a:t>                </a:t>
            </a:r>
            <a:r>
              <a:rPr lang="en-US" dirty="0">
                <a:solidFill>
                  <a:srgbClr val="00B050"/>
                </a:solidFill>
              </a:rPr>
              <a:t>Quartet based </a:t>
            </a:r>
            <a:r>
              <a:rPr lang="en-US" dirty="0" err="1">
                <a:solidFill>
                  <a:srgbClr val="00B050"/>
                </a:solidFill>
              </a:rPr>
              <a:t>Supertree</a:t>
            </a:r>
            <a:endParaRPr lang="en-US" dirty="0">
              <a:solidFill>
                <a:srgbClr val="00B050"/>
              </a:solidFill>
            </a:endParaRPr>
          </a:p>
        </p:txBody>
      </p:sp>
      <p:sp>
        <p:nvSpPr>
          <p:cNvPr id="982027" name="Text Box 11"/>
          <p:cNvSpPr txBox="1">
            <a:spLocks noChangeArrowheads="1"/>
          </p:cNvSpPr>
          <p:nvPr/>
        </p:nvSpPr>
        <p:spPr bwMode="auto">
          <a:xfrm>
            <a:off x="1736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388529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10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8637" y="-89813"/>
            <a:ext cx="5402876" cy="6990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110602" y="2153304"/>
            <a:ext cx="1768475" cy="157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Note : Using same genome seed random number will reproduce same genome history</a:t>
            </a:r>
          </a:p>
        </p:txBody>
      </p:sp>
      <p:sp>
        <p:nvSpPr>
          <p:cNvPr id="2" name="Rectangle 1"/>
          <p:cNvSpPr/>
          <p:nvPr/>
        </p:nvSpPr>
        <p:spPr>
          <a:xfrm rot="5400000">
            <a:off x="7341150" y="2843175"/>
            <a:ext cx="6816937" cy="1212712"/>
          </a:xfrm>
          <a:prstGeom prst="rect">
            <a:avLst/>
          </a:prstGeom>
        </p:spPr>
        <p:txBody>
          <a:bodyPr wrap="square" lIns="91333" tIns="45667" rIns="91333" bIns="4566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Lapierre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Lasek-Nesselquist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 and Gogarten JP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impact of HGT on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phylogenomic</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reconstruction 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Brief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Bioinform</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[first published online August 20, 2012]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3"/>
              </a:rPr>
              <a:t>doi:10.1093/bib/bbs050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16652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395167" y="-89292"/>
            <a:ext cx="8973532" cy="1143000"/>
          </a:xfrm>
        </p:spPr>
        <p:txBody>
          <a:bodyPr/>
          <a:lstStyle/>
          <a:p>
            <a:pPr eaLnBrk="1" hangingPunct="1"/>
            <a:r>
              <a:rPr lang="en-US" dirty="0">
                <a:latin typeface="Arial" charset="0"/>
                <a:ea typeface="ＭＳ Ｐゴシック" charset="0"/>
                <a:cs typeface="ＭＳ Ｐゴシック" charset="0"/>
              </a:rPr>
              <a:t>HGT </a:t>
            </a:r>
            <a:r>
              <a:rPr lang="en-US" dirty="0" err="1">
                <a:latin typeface="Arial" charset="0"/>
                <a:ea typeface="ＭＳ Ｐゴシック" charset="0"/>
                <a:cs typeface="ＭＳ Ｐゴシック" charset="0"/>
              </a:rPr>
              <a:t>EvolSimulator</a:t>
            </a:r>
            <a:r>
              <a:rPr lang="en-US" dirty="0">
                <a:latin typeface="Arial" charset="0"/>
                <a:ea typeface="ＭＳ Ｐゴシック" charset="0"/>
                <a:cs typeface="ＭＳ Ｐゴシック" charset="0"/>
              </a:rPr>
              <a:t> Results</a:t>
            </a:r>
          </a:p>
        </p:txBody>
      </p:sp>
      <p:pic>
        <p:nvPicPr>
          <p:cNvPr id="5" name="Picture 4" descr="figure5.pdf">
            <a:extLst>
              <a:ext uri="{FF2B5EF4-FFF2-40B4-BE49-F238E27FC236}">
                <a16:creationId xmlns:a16="http://schemas.microsoft.com/office/drawing/2014/main" id="{0DBBBF3F-3A95-BA4F-BB3F-1EA15531A0BE}"/>
              </a:ext>
            </a:extLst>
          </p:cNvPr>
          <p:cNvPicPr>
            <a:picLocks noChangeAspect="1"/>
          </p:cNvPicPr>
          <p:nvPr/>
        </p:nvPicPr>
        <p:blipFill rotWithShape="1">
          <a:blip r:embed="rId2">
            <a:extLst>
              <a:ext uri="{28A0092B-C50C-407E-A947-70E740481C1C}">
                <a14:useLocalDpi xmlns:a14="http://schemas.microsoft.com/office/drawing/2010/main" val="0"/>
              </a:ext>
            </a:extLst>
          </a:blip>
          <a:srcRect b="25863"/>
          <a:stretch/>
        </p:blipFill>
        <p:spPr bwMode="auto">
          <a:xfrm>
            <a:off x="3560619" y="656355"/>
            <a:ext cx="6464592" cy="620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21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CFB1-F7C3-7656-9414-33FAD05E3D8B}"/>
              </a:ext>
            </a:extLst>
          </p:cNvPr>
          <p:cNvPicPr>
            <a:picLocks noChangeAspect="1"/>
          </p:cNvPicPr>
          <p:nvPr/>
        </p:nvPicPr>
        <p:blipFill rotWithShape="1">
          <a:blip r:embed="rId2"/>
          <a:srcRect l="1611" t="2135" r="2724"/>
          <a:stretch/>
        </p:blipFill>
        <p:spPr>
          <a:xfrm>
            <a:off x="86497" y="31382"/>
            <a:ext cx="4028303" cy="6816108"/>
          </a:xfrm>
          <a:prstGeom prst="rect">
            <a:avLst/>
          </a:prstGeom>
        </p:spPr>
      </p:pic>
      <p:pic>
        <p:nvPicPr>
          <p:cNvPr id="5" name="Picture 4">
            <a:extLst>
              <a:ext uri="{FF2B5EF4-FFF2-40B4-BE49-F238E27FC236}">
                <a16:creationId xmlns:a16="http://schemas.microsoft.com/office/drawing/2014/main" id="{43649B2C-9990-304E-A8A3-00213A3DCE4B}"/>
              </a:ext>
            </a:extLst>
          </p:cNvPr>
          <p:cNvPicPr>
            <a:picLocks noChangeAspect="1"/>
          </p:cNvPicPr>
          <p:nvPr/>
        </p:nvPicPr>
        <p:blipFill rotWithShape="1">
          <a:blip r:embed="rId2"/>
          <a:srcRect l="1611" t="2135" r="2724" b="51351"/>
          <a:stretch/>
        </p:blipFill>
        <p:spPr>
          <a:xfrm>
            <a:off x="4114800" y="257644"/>
            <a:ext cx="7834184" cy="6300281"/>
          </a:xfrm>
          <a:prstGeom prst="rect">
            <a:avLst/>
          </a:prstGeom>
        </p:spPr>
      </p:pic>
      <p:sp>
        <p:nvSpPr>
          <p:cNvPr id="7" name="TextBox 6">
            <a:extLst>
              <a:ext uri="{FF2B5EF4-FFF2-40B4-BE49-F238E27FC236}">
                <a16:creationId xmlns:a16="http://schemas.microsoft.com/office/drawing/2014/main" id="{7273CBEA-2EE9-94BE-5444-CCD18FE96424}"/>
              </a:ext>
            </a:extLst>
          </p:cNvPr>
          <p:cNvSpPr txBox="1"/>
          <p:nvPr/>
        </p:nvSpPr>
        <p:spPr>
          <a:xfrm>
            <a:off x="7800203" y="5068618"/>
            <a:ext cx="3690207" cy="338554"/>
          </a:xfrm>
          <a:prstGeom prst="rect">
            <a:avLst/>
          </a:prstGeom>
          <a:solidFill>
            <a:schemeClr val="accent2">
              <a:lumMod val="40000"/>
              <a:lumOff val="60000"/>
              <a:alpha val="53578"/>
            </a:schemeClr>
          </a:solidFill>
        </p:spPr>
        <p:txBody>
          <a:bodyPr wrap="square">
            <a:spAutoFit/>
          </a:bodyPr>
          <a:lstStyle/>
          <a:p>
            <a:r>
              <a:rPr lang="en-US" sz="1600" b="0" i="0" u="none" strike="noStrike" dirty="0">
                <a:solidFill>
                  <a:srgbClr val="000000"/>
                </a:solidFill>
                <a:effectLst/>
                <a:latin typeface="-webkit-standard"/>
              </a:rPr>
              <a:t>false positive result only 0.01% of the time</a:t>
            </a:r>
            <a:endParaRPr lang="en-US" sz="1600" dirty="0"/>
          </a:p>
        </p:txBody>
      </p:sp>
      <p:sp>
        <p:nvSpPr>
          <p:cNvPr id="9" name="TextBox 8">
            <a:extLst>
              <a:ext uri="{FF2B5EF4-FFF2-40B4-BE49-F238E27FC236}">
                <a16:creationId xmlns:a16="http://schemas.microsoft.com/office/drawing/2014/main" id="{9B3EE39B-AB30-C678-361C-441F15650758}"/>
              </a:ext>
            </a:extLst>
          </p:cNvPr>
          <p:cNvSpPr txBox="1"/>
          <p:nvPr/>
        </p:nvSpPr>
        <p:spPr>
          <a:xfrm>
            <a:off x="6517503" y="4256420"/>
            <a:ext cx="3251200" cy="338554"/>
          </a:xfrm>
          <a:prstGeom prst="rect">
            <a:avLst/>
          </a:prstGeom>
          <a:solidFill>
            <a:schemeClr val="accent2">
              <a:lumMod val="20000"/>
              <a:lumOff val="80000"/>
              <a:alpha val="90000"/>
            </a:schemeClr>
          </a:solidFill>
        </p:spPr>
        <p:txBody>
          <a:bodyPr wrap="square">
            <a:spAutoFit/>
          </a:bodyPr>
          <a:lstStyle/>
          <a:p>
            <a:r>
              <a:rPr lang="en-US" sz="1600" b="0" i="0" u="none" strike="noStrike" dirty="0">
                <a:solidFill>
                  <a:srgbClr val="000000"/>
                </a:solidFill>
                <a:effectLst/>
                <a:latin typeface="-webkit-standard"/>
              </a:rPr>
              <a:t>only one in a million people carry it</a:t>
            </a:r>
            <a:endParaRPr lang="en-US" sz="1600" dirty="0"/>
          </a:p>
        </p:txBody>
      </p:sp>
    </p:spTree>
    <p:extLst>
      <p:ext uri="{BB962C8B-B14F-4D97-AF65-F5344CB8AC3E}">
        <p14:creationId xmlns:p14="http://schemas.microsoft.com/office/powerpoint/2010/main" val="333108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a:extLst>
              <a:ext uri="{FF2B5EF4-FFF2-40B4-BE49-F238E27FC236}">
                <a16:creationId xmlns:a16="http://schemas.microsoft.com/office/drawing/2014/main" id="{13A725D3-BFDF-484A-8571-2A7DE2DC33C3}"/>
              </a:ext>
            </a:extLst>
          </p:cNvPr>
          <p:cNvPicPr>
            <a:picLocks noChangeAspect="1"/>
          </p:cNvPicPr>
          <p:nvPr/>
        </p:nvPicPr>
        <p:blipFill rotWithShape="1">
          <a:blip r:embed="rId2">
            <a:extLst>
              <a:ext uri="{28A0092B-C50C-407E-A947-70E740481C1C}">
                <a14:useLocalDpi xmlns:a14="http://schemas.microsoft.com/office/drawing/2010/main" val="0"/>
              </a:ext>
            </a:extLst>
          </a:blip>
          <a:srcRect t="5995" b="21631"/>
          <a:stretch/>
        </p:blipFill>
        <p:spPr bwMode="auto">
          <a:xfrm>
            <a:off x="2693774" y="4312"/>
            <a:ext cx="7210246" cy="6754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796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22518" y="0"/>
            <a:ext cx="5458271" cy="6858000"/>
          </a:xfrm>
          <a:prstGeom prst="rect">
            <a:avLst/>
          </a:prstGeom>
        </p:spPr>
      </p:pic>
      <p:sp>
        <p:nvSpPr>
          <p:cNvPr id="4" name="Rectangle 3"/>
          <p:cNvSpPr/>
          <p:nvPr/>
        </p:nvSpPr>
        <p:spPr>
          <a:xfrm>
            <a:off x="3270318" y="6040152"/>
            <a:ext cx="3352200"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Odysseus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vor</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Scilla</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und Charybdis</a:t>
            </a: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endParaRPr>
          </a:p>
        </p:txBody>
      </p:sp>
      <p:sp>
        <p:nvSpPr>
          <p:cNvPr id="5" name="Rectangle 4"/>
          <p:cNvSpPr/>
          <p:nvPr/>
        </p:nvSpPr>
        <p:spPr>
          <a:xfrm>
            <a:off x="4307677" y="6409537"/>
            <a:ext cx="2314841" cy="369225"/>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Johann Heinrich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Füssli</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p>
        </p:txBody>
      </p:sp>
      <p:sp>
        <p:nvSpPr>
          <p:cNvPr id="2" name="TextBox 1">
            <a:extLst>
              <a:ext uri="{FF2B5EF4-FFF2-40B4-BE49-F238E27FC236}">
                <a16:creationId xmlns:a16="http://schemas.microsoft.com/office/drawing/2014/main" id="{BFDF9EE4-3558-CC4F-A08C-1384A6B385CF}"/>
              </a:ext>
            </a:extLst>
          </p:cNvPr>
          <p:cNvSpPr txBox="1"/>
          <p:nvPr/>
        </p:nvSpPr>
        <p:spPr>
          <a:xfrm>
            <a:off x="288235" y="288235"/>
            <a:ext cx="620201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little phylogenetic information (very divergent sequences, or very similar ones), one needs to concatenate sequences to make use of the information present in very dilute form in the individual datasets.  </a:t>
            </a:r>
            <a:br>
              <a:rPr kumimoji="0" lang="en-US" sz="1800" b="0" i="0" u="none" strike="noStrike" kern="1200" cap="none" spc="0" normalizeH="0" baseline="0" noProof="0" dirty="0">
                <a:ln>
                  <a:noFill/>
                </a:ln>
                <a:solidFill>
                  <a:srgbClr val="000000"/>
                </a:solidFill>
                <a:effectLst/>
                <a:uLnTx/>
                <a:uFillTx/>
                <a:latin typeface="Times New Roman"/>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problem is that the analysis becomes sensitive to HGT.  A gene acquired from outside the group under analysis will pull the recipient towards the base of the phylogeny.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In case individual gene trees are well resolved,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supertree</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approaches are much more robust towards HGT.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77183515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D381-C7F3-EE4D-B855-3877473708F5}"/>
              </a:ext>
            </a:extLst>
          </p:cNvPr>
          <p:cNvSpPr>
            <a:spLocks noGrp="1"/>
          </p:cNvSpPr>
          <p:nvPr>
            <p:ph type="title"/>
          </p:nvPr>
        </p:nvSpPr>
        <p:spPr/>
        <p:txBody>
          <a:bodyPr/>
          <a:lstStyle/>
          <a:p>
            <a:r>
              <a:rPr lang="en-US" dirty="0"/>
              <a:t>Population Genetics </a:t>
            </a:r>
          </a:p>
        </p:txBody>
      </p:sp>
      <p:sp>
        <p:nvSpPr>
          <p:cNvPr id="3" name="Content Placeholder 2">
            <a:extLst>
              <a:ext uri="{FF2B5EF4-FFF2-40B4-BE49-F238E27FC236}">
                <a16:creationId xmlns:a16="http://schemas.microsoft.com/office/drawing/2014/main" id="{57C08B97-A2B5-FF4D-9C31-0D82706984AA}"/>
              </a:ext>
            </a:extLst>
          </p:cNvPr>
          <p:cNvSpPr>
            <a:spLocks noGrp="1"/>
          </p:cNvSpPr>
          <p:nvPr>
            <p:ph idx="1"/>
          </p:nvPr>
        </p:nvSpPr>
        <p:spPr>
          <a:xfrm>
            <a:off x="395816" y="2193925"/>
            <a:ext cx="11400367" cy="4664075"/>
          </a:xfrm>
        </p:spPr>
        <p:txBody>
          <a:bodyPr/>
          <a:lstStyle/>
          <a:p>
            <a:pPr marL="0" indent="0">
              <a:buNone/>
            </a:pPr>
            <a:r>
              <a:rPr lang="en-US" dirty="0"/>
              <a:t>Drift </a:t>
            </a:r>
            <a:r>
              <a:rPr lang="en-US" i="1" dirty="0"/>
              <a:t>versus</a:t>
            </a:r>
            <a:r>
              <a:rPr lang="en-US" dirty="0"/>
              <a:t> Selection</a:t>
            </a:r>
          </a:p>
          <a:p>
            <a:pPr marL="0" indent="0">
              <a:buNone/>
            </a:pPr>
            <a:r>
              <a:rPr lang="en-US" dirty="0"/>
              <a:t>A) In a population of infinite size in which allele frequencies follow a differential equation a mutation with a selective advantage will be fixed</a:t>
            </a:r>
          </a:p>
        </p:txBody>
      </p:sp>
    </p:spTree>
    <p:extLst>
      <p:ext uri="{BB962C8B-B14F-4D97-AF65-F5344CB8AC3E}">
        <p14:creationId xmlns:p14="http://schemas.microsoft.com/office/powerpoint/2010/main" val="313923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725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1905000" y="5410201"/>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In the deterministic model, the time till fixation depends on the selective advantage, but fixation is guaranteed.</a:t>
            </a:r>
          </a:p>
        </p:txBody>
      </p:sp>
    </p:spTree>
    <p:extLst>
      <p:ext uri="{BB962C8B-B14F-4D97-AF65-F5344CB8AC3E}">
        <p14:creationId xmlns:p14="http://schemas.microsoft.com/office/powerpoint/2010/main" val="1793402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1905000" y="5334001"/>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Only in case the heterozygote has an advantage (=balancing </a:t>
            </a:r>
            <a:br>
              <a:rPr lang="en-US" altLang="en-US"/>
            </a:br>
            <a:r>
              <a:rPr lang="en-US" altLang="en-US"/>
              <a:t>selection) do both alleles coexist in a population. </a:t>
            </a:r>
          </a:p>
        </p:txBody>
      </p:sp>
    </p:spTree>
    <p:extLst>
      <p:ext uri="{BB962C8B-B14F-4D97-AF65-F5344CB8AC3E}">
        <p14:creationId xmlns:p14="http://schemas.microsoft.com/office/powerpoint/2010/main" val="2842537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0" y="5255"/>
            <a:ext cx="8763000" cy="762000"/>
          </a:xfrm>
        </p:spPr>
        <p:txBody>
          <a:bodyPr/>
          <a:lstStyle/>
          <a:p>
            <a:pPr eaLnBrk="1" hangingPunct="1">
              <a:defRPr/>
            </a:pPr>
            <a:r>
              <a:rPr lang="en-US" dirty="0">
                <a:solidFill>
                  <a:srgbClr val="000000"/>
                </a:solidFill>
                <a:latin typeface="Times New Roman" charset="0"/>
                <a:cs typeface="+mj-cs"/>
              </a:rPr>
              <a:t>(Kimura’s) Neutral theory: </a:t>
            </a:r>
          </a:p>
        </p:txBody>
      </p:sp>
      <p:sp>
        <p:nvSpPr>
          <p:cNvPr id="84994" name="Text Box 3"/>
          <p:cNvSpPr txBox="1">
            <a:spLocks noChangeArrowheads="1"/>
          </p:cNvSpPr>
          <p:nvPr/>
        </p:nvSpPr>
        <p:spPr bwMode="auto">
          <a:xfrm>
            <a:off x="956441" y="838200"/>
            <a:ext cx="10773104" cy="4585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The vast </a:t>
            </a:r>
            <a:r>
              <a:rPr lang="en-US" sz="2800" b="1" dirty="0">
                <a:solidFill>
                  <a:srgbClr val="000000"/>
                </a:solidFill>
                <a:latin typeface="Times New Roman" charset="0"/>
              </a:rPr>
              <a:t>majority of observed sequence differences </a:t>
            </a:r>
            <a:r>
              <a:rPr lang="en-US" sz="2800" dirty="0">
                <a:solidFill>
                  <a:srgbClr val="000000"/>
                </a:solidFill>
                <a:latin typeface="Times New Roman" charset="0"/>
              </a:rPr>
              <a:t>between members of a population </a:t>
            </a:r>
            <a:r>
              <a:rPr lang="en-US" sz="2800" b="1" dirty="0">
                <a:solidFill>
                  <a:srgbClr val="000000"/>
                </a:solidFill>
                <a:latin typeface="Times New Roman" charset="0"/>
              </a:rPr>
              <a:t>are neutral </a:t>
            </a:r>
            <a:r>
              <a:rPr lang="en-US" sz="2800" dirty="0">
                <a:solidFill>
                  <a:srgbClr val="000000"/>
                </a:solidFill>
                <a:latin typeface="Times New Roman" charset="0"/>
              </a:rPr>
              <a:t>(or close to neutral).  These differences can be fixed in the population through random genetic drift. Some mutations are strongly counter selected (this is why there are patterns of conserved residues). Only very seldom is a mutation under positive selection. </a:t>
            </a:r>
          </a:p>
          <a:p>
            <a:pPr eaLnBrk="1" fontAlgn="base" hangingPunct="1">
              <a:spcBef>
                <a:spcPct val="0"/>
              </a:spcBef>
              <a:spcAft>
                <a:spcPct val="0"/>
              </a:spcAft>
            </a:pPr>
            <a:endParaRPr lang="en-US" sz="2800"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The neutral theory </a:t>
            </a:r>
            <a:r>
              <a:rPr lang="en-US" sz="2800" dirty="0">
                <a:solidFill>
                  <a:srgbClr val="FF0000"/>
                </a:solidFill>
                <a:latin typeface="Times New Roman" charset="0"/>
              </a:rPr>
              <a:t>does not </a:t>
            </a:r>
            <a:r>
              <a:rPr lang="en-US" sz="2800" dirty="0">
                <a:solidFill>
                  <a:srgbClr val="000000"/>
                </a:solidFill>
                <a:latin typeface="Times New Roman" charset="0"/>
              </a:rPr>
              <a:t>say that all evolution is neutral and everything is only due to to genetic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410753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424248" y="420130"/>
            <a:ext cx="8763000" cy="762000"/>
          </a:xfrm>
        </p:spPr>
        <p:txBody>
          <a:bodyPr/>
          <a:lstStyle/>
          <a:p>
            <a:pPr algn="l" eaLnBrk="1" hangingPunct="1"/>
            <a:r>
              <a:rPr lang="en-US" altLang="en-US" dirty="0">
                <a:ea typeface="ＭＳ Ｐゴシック" charset="-128"/>
              </a:rPr>
              <a:t>Modern synthesis:</a:t>
            </a:r>
          </a:p>
        </p:txBody>
      </p:sp>
      <p:sp>
        <p:nvSpPr>
          <p:cNvPr id="7170" name="Text Box 3"/>
          <p:cNvSpPr txBox="1">
            <a:spLocks noChangeArrowheads="1"/>
          </p:cNvSpPr>
          <p:nvPr/>
        </p:nvSpPr>
        <p:spPr bwMode="auto">
          <a:xfrm>
            <a:off x="827904" y="1508125"/>
            <a:ext cx="104043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defTabSz="457200" eaLnBrk="1" hangingPunct="1"/>
            <a:r>
              <a:rPr lang="en-US" altLang="en-US" sz="2800" b="0" dirty="0">
                <a:solidFill>
                  <a:srgbClr val="000000"/>
                </a:solidFill>
              </a:rPr>
              <a:t>Evolution occurs within populations where the fittest organisms have a selective advantage.   Over time the advantageous genes become fixed in a population and the population gradually changes.  </a:t>
            </a:r>
          </a:p>
          <a:p>
            <a:pPr defTabSz="457200" eaLnBrk="1" hangingPunct="1"/>
            <a:endParaRPr lang="en-US" altLang="en-US" sz="2800" b="0" dirty="0">
              <a:solidFill>
                <a:srgbClr val="000000"/>
              </a:solidFill>
            </a:endParaRPr>
          </a:p>
          <a:p>
            <a:pPr defTabSz="457200" eaLnBrk="1" hangingPunct="1"/>
            <a:r>
              <a:rPr lang="en-US" altLang="en-US" sz="2800" b="0" dirty="0">
                <a:solidFill>
                  <a:srgbClr val="000000"/>
                </a:solidFill>
              </a:rPr>
              <a:t>Why is this not a contradiction to the theory of neutral evolution.  (which says what ?)</a:t>
            </a:r>
          </a:p>
        </p:txBody>
      </p:sp>
    </p:spTree>
    <p:extLst>
      <p:ext uri="{BB962C8B-B14F-4D97-AF65-F5344CB8AC3E}">
        <p14:creationId xmlns:p14="http://schemas.microsoft.com/office/powerpoint/2010/main" val="3473788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1524000" y="623959"/>
            <a:ext cx="8763000" cy="762000"/>
          </a:xfrm>
        </p:spPr>
        <p:txBody>
          <a:bodyPr/>
          <a:lstStyle/>
          <a:p>
            <a:pPr eaLnBrk="1" hangingPunct="1">
              <a:defRPr/>
            </a:pPr>
            <a:r>
              <a:rPr lang="en-US" dirty="0">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567559" y="1936390"/>
            <a:ext cx="11183007" cy="2492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Even synonymous mutations do not lead to random composition but to codon bias.  </a:t>
            </a:r>
          </a:p>
          <a:p>
            <a:pPr eaLnBrk="1" fontAlgn="base" hangingPunct="1">
              <a:spcBef>
                <a:spcPct val="0"/>
              </a:spcBef>
              <a:spcAft>
                <a:spcPct val="0"/>
              </a:spcAft>
            </a:pPr>
            <a:r>
              <a:rPr lang="en-US" sz="2800" dirty="0">
                <a:solidFill>
                  <a:srgbClr val="000000"/>
                </a:solidFill>
                <a:latin typeface="Times New Roman" charset="0"/>
              </a:rPr>
              <a:t>Small negative selection might be sufficient to produce the observed codon usage  bias. </a:t>
            </a:r>
          </a:p>
          <a:p>
            <a:pPr eaLnBrk="1" fontAlgn="base" hangingPunct="1">
              <a:spcBef>
                <a:spcPct val="0"/>
              </a:spcBef>
              <a:spcAft>
                <a:spcPct val="0"/>
              </a:spcAft>
            </a:pPr>
            <a:endParaRPr lang="en-US" b="1" dirty="0">
              <a:solidFill>
                <a:srgbClr val="000000"/>
              </a:solidFill>
              <a:latin typeface="Times New Roman" charset="0"/>
            </a:endParaRPr>
          </a:p>
        </p:txBody>
      </p:sp>
      <p:sp>
        <p:nvSpPr>
          <p:cNvPr id="87043" name="Rectangle 4"/>
          <p:cNvSpPr>
            <a:spLocks noChangeArrowheads="1"/>
          </p:cNvSpPr>
          <p:nvPr/>
        </p:nvSpPr>
        <p:spPr bwMode="auto">
          <a:xfrm>
            <a:off x="1524000" y="3048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63924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1524000" y="2959101"/>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5060" name="TextBox 3"/>
          <p:cNvSpPr txBox="1">
            <a:spLocks noChangeArrowheads="1"/>
          </p:cNvSpPr>
          <p:nvPr/>
        </p:nvSpPr>
        <p:spPr bwMode="auto">
          <a:xfrm>
            <a:off x="3681413" y="2193926"/>
            <a:ext cx="193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10 replicates</a:t>
            </a:r>
          </a:p>
        </p:txBody>
      </p:sp>
      <p:sp>
        <p:nvSpPr>
          <p:cNvPr id="2" name="TextBox 1">
            <a:extLst>
              <a:ext uri="{FF2B5EF4-FFF2-40B4-BE49-F238E27FC236}">
                <a16:creationId xmlns:a16="http://schemas.microsoft.com/office/drawing/2014/main" id="{CEA0D7A5-FA59-B341-B860-72947650A6A0}"/>
              </a:ext>
            </a:extLst>
          </p:cNvPr>
          <p:cNvSpPr txBox="1"/>
          <p:nvPr/>
        </p:nvSpPr>
        <p:spPr>
          <a:xfrm>
            <a:off x="914400" y="729049"/>
            <a:ext cx="5271828" cy="461665"/>
          </a:xfrm>
          <a:prstGeom prst="rect">
            <a:avLst/>
          </a:prstGeom>
          <a:noFill/>
        </p:spPr>
        <p:txBody>
          <a:bodyPr wrap="none" rtlCol="0">
            <a:spAutoFit/>
          </a:bodyPr>
          <a:lstStyle/>
          <a:p>
            <a:r>
              <a:rPr lang="en-US" sz="2400" dirty="0"/>
              <a:t>Genetic Drift:  The law of the Gutter:  </a:t>
            </a:r>
          </a:p>
        </p:txBody>
      </p:sp>
    </p:spTree>
    <p:extLst>
      <p:ext uri="{BB962C8B-B14F-4D97-AF65-F5344CB8AC3E}">
        <p14:creationId xmlns:p14="http://schemas.microsoft.com/office/powerpoint/2010/main" val="147339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CFB1-F7C3-7656-9414-33FAD05E3D8B}"/>
              </a:ext>
            </a:extLst>
          </p:cNvPr>
          <p:cNvPicPr>
            <a:picLocks noChangeAspect="1"/>
          </p:cNvPicPr>
          <p:nvPr/>
        </p:nvPicPr>
        <p:blipFill rotWithShape="1">
          <a:blip r:embed="rId2"/>
          <a:srcRect l="1611" t="2135" r="2724"/>
          <a:stretch/>
        </p:blipFill>
        <p:spPr>
          <a:xfrm>
            <a:off x="148281" y="135924"/>
            <a:ext cx="3966519" cy="6711566"/>
          </a:xfrm>
          <a:prstGeom prst="rect">
            <a:avLst/>
          </a:prstGeom>
        </p:spPr>
      </p:pic>
      <p:pic>
        <p:nvPicPr>
          <p:cNvPr id="5" name="Picture 4">
            <a:extLst>
              <a:ext uri="{FF2B5EF4-FFF2-40B4-BE49-F238E27FC236}">
                <a16:creationId xmlns:a16="http://schemas.microsoft.com/office/drawing/2014/main" id="{43649B2C-9990-304E-A8A3-00213A3DCE4B}"/>
              </a:ext>
            </a:extLst>
          </p:cNvPr>
          <p:cNvPicPr>
            <a:picLocks noChangeAspect="1"/>
          </p:cNvPicPr>
          <p:nvPr/>
        </p:nvPicPr>
        <p:blipFill rotWithShape="1">
          <a:blip r:embed="rId2"/>
          <a:srcRect t="44386" r="4334" b="4251"/>
          <a:stretch/>
        </p:blipFill>
        <p:spPr>
          <a:xfrm>
            <a:off x="4114800" y="135924"/>
            <a:ext cx="7834184" cy="6956854"/>
          </a:xfrm>
          <a:prstGeom prst="rect">
            <a:avLst/>
          </a:prstGeom>
        </p:spPr>
      </p:pic>
      <p:sp>
        <p:nvSpPr>
          <p:cNvPr id="2" name="Donut 1">
            <a:extLst>
              <a:ext uri="{FF2B5EF4-FFF2-40B4-BE49-F238E27FC236}">
                <a16:creationId xmlns:a16="http://schemas.microsoft.com/office/drawing/2014/main" id="{2455CED7-BDA1-0533-E69B-0E4C7AE538AC}"/>
              </a:ext>
            </a:extLst>
          </p:cNvPr>
          <p:cNvSpPr/>
          <p:nvPr/>
        </p:nvSpPr>
        <p:spPr bwMode="auto">
          <a:xfrm>
            <a:off x="6536724" y="2261286"/>
            <a:ext cx="1186249" cy="457200"/>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3" name="Donut 2">
            <a:extLst>
              <a:ext uri="{FF2B5EF4-FFF2-40B4-BE49-F238E27FC236}">
                <a16:creationId xmlns:a16="http://schemas.microsoft.com/office/drawing/2014/main" id="{F0081920-F7B8-DC24-F9A5-CA503731FA05}"/>
              </a:ext>
            </a:extLst>
          </p:cNvPr>
          <p:cNvSpPr/>
          <p:nvPr/>
        </p:nvSpPr>
        <p:spPr bwMode="auto">
          <a:xfrm>
            <a:off x="1538415" y="2718486"/>
            <a:ext cx="1186249" cy="284205"/>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6" name="Donut 5">
            <a:extLst>
              <a:ext uri="{FF2B5EF4-FFF2-40B4-BE49-F238E27FC236}">
                <a16:creationId xmlns:a16="http://schemas.microsoft.com/office/drawing/2014/main" id="{36223026-82E1-186F-B76B-590F97002373}"/>
              </a:ext>
            </a:extLst>
          </p:cNvPr>
          <p:cNvSpPr/>
          <p:nvPr/>
        </p:nvSpPr>
        <p:spPr bwMode="auto">
          <a:xfrm>
            <a:off x="7760043" y="2248930"/>
            <a:ext cx="951471" cy="457200"/>
          </a:xfrm>
          <a:prstGeom prst="donut">
            <a:avLst>
              <a:gd name="adj" fmla="val 2751"/>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7" name="Donut 6">
            <a:extLst>
              <a:ext uri="{FF2B5EF4-FFF2-40B4-BE49-F238E27FC236}">
                <a16:creationId xmlns:a16="http://schemas.microsoft.com/office/drawing/2014/main" id="{0ADABB22-645C-AF79-1622-E9610BCEF3E5}"/>
              </a:ext>
            </a:extLst>
          </p:cNvPr>
          <p:cNvSpPr/>
          <p:nvPr/>
        </p:nvSpPr>
        <p:spPr bwMode="auto">
          <a:xfrm>
            <a:off x="1309816" y="2248930"/>
            <a:ext cx="1606379" cy="308919"/>
          </a:xfrm>
          <a:prstGeom prst="donut">
            <a:avLst>
              <a:gd name="adj" fmla="val 2751"/>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TextBox 9">
            <a:extLst>
              <a:ext uri="{FF2B5EF4-FFF2-40B4-BE49-F238E27FC236}">
                <a16:creationId xmlns:a16="http://schemas.microsoft.com/office/drawing/2014/main" id="{8E2FDE6C-2873-A195-D62B-C9FBA1BC33E8}"/>
              </a:ext>
            </a:extLst>
          </p:cNvPr>
          <p:cNvSpPr txBox="1"/>
          <p:nvPr/>
        </p:nvSpPr>
        <p:spPr>
          <a:xfrm>
            <a:off x="8235778" y="5323220"/>
            <a:ext cx="3251200" cy="338554"/>
          </a:xfrm>
          <a:prstGeom prst="rect">
            <a:avLst/>
          </a:prstGeom>
          <a:solidFill>
            <a:schemeClr val="accent2">
              <a:lumMod val="20000"/>
              <a:lumOff val="80000"/>
              <a:alpha val="90000"/>
            </a:schemeClr>
          </a:solidFill>
        </p:spPr>
        <p:txBody>
          <a:bodyPr wrap="square">
            <a:spAutoFit/>
          </a:bodyPr>
          <a:lstStyle/>
          <a:p>
            <a:r>
              <a:rPr lang="en-US" sz="1600" b="0" i="0" u="none" strike="noStrike" dirty="0">
                <a:solidFill>
                  <a:srgbClr val="000000"/>
                </a:solidFill>
                <a:effectLst/>
                <a:latin typeface="-webkit-standard"/>
              </a:rPr>
              <a:t>only one in a million people carry it</a:t>
            </a:r>
            <a:endParaRPr lang="en-US" sz="1600" dirty="0"/>
          </a:p>
        </p:txBody>
      </p:sp>
    </p:spTree>
    <p:extLst>
      <p:ext uri="{BB962C8B-B14F-4D97-AF65-F5344CB8AC3E}">
        <p14:creationId xmlns:p14="http://schemas.microsoft.com/office/powerpoint/2010/main" val="46916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7808-EF2C-FCB3-F6C2-A0C604B62B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C5E671-933B-0281-740A-02F110E4D86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EA9895-6616-A93B-A24D-C51CCAE1ECCC}"/>
              </a:ext>
            </a:extLst>
          </p:cNvPr>
          <p:cNvPicPr>
            <a:picLocks noChangeAspect="1"/>
          </p:cNvPicPr>
          <p:nvPr/>
        </p:nvPicPr>
        <p:blipFill>
          <a:blip r:embed="rId2"/>
          <a:stretch>
            <a:fillRect/>
          </a:stretch>
        </p:blipFill>
        <p:spPr>
          <a:xfrm>
            <a:off x="135821" y="605757"/>
            <a:ext cx="11741323" cy="5561679"/>
          </a:xfrm>
          <a:prstGeom prst="rect">
            <a:avLst/>
          </a:prstGeom>
        </p:spPr>
      </p:pic>
    </p:spTree>
    <p:extLst>
      <p:ext uri="{BB962C8B-B14F-4D97-AF65-F5344CB8AC3E}">
        <p14:creationId xmlns:p14="http://schemas.microsoft.com/office/powerpoint/2010/main" val="3583859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1477362" y="1592306"/>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N=50   s=0</a:t>
            </a:r>
          </a:p>
        </p:txBody>
      </p:sp>
      <p:sp>
        <p:nvSpPr>
          <p:cNvPr id="46083" name="TextBox 6"/>
          <p:cNvSpPr txBox="1">
            <a:spLocks noChangeArrowheads="1"/>
          </p:cNvSpPr>
          <p:nvPr/>
        </p:nvSpPr>
        <p:spPr bwMode="auto">
          <a:xfrm>
            <a:off x="3382362" y="1592306"/>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4949" y="2213019"/>
            <a:ext cx="9144000" cy="401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3548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N=10   s=0</a:t>
            </a:r>
          </a:p>
        </p:txBody>
      </p:sp>
      <p:sp>
        <p:nvSpPr>
          <p:cNvPr id="47107"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1476"/>
            <a:ext cx="91440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B0CAB5AE-DF31-1946-A366-8E3C1A9389CD}"/>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39273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8131"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3064"/>
            <a:ext cx="91440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AC260B7B-3AA4-B945-982C-400AB7A13E01}"/>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68804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4129088" y="221456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854326"/>
            <a:ext cx="9144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2A772C8E-5020-0845-A69D-42E706967F86}"/>
              </a:ext>
            </a:extLst>
          </p:cNvPr>
          <p:cNvSpPr/>
          <p:nvPr/>
        </p:nvSpPr>
        <p:spPr>
          <a:xfrm>
            <a:off x="1833348" y="2141733"/>
            <a:ext cx="1367052"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943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3"/>
          <p:cNvSpPr txBox="1">
            <a:spLocks noChangeArrowheads="1"/>
          </p:cNvSpPr>
          <p:nvPr/>
        </p:nvSpPr>
        <p:spPr bwMode="auto">
          <a:xfrm>
            <a:off x="3919538" y="220821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89250"/>
            <a:ext cx="91440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89248D01-18E0-FA4F-BA6F-1BAF21500DF7}"/>
              </a:ext>
            </a:extLst>
          </p:cNvPr>
          <p:cNvSpPr/>
          <p:nvPr/>
        </p:nvSpPr>
        <p:spPr>
          <a:xfrm>
            <a:off x="1833348" y="2141733"/>
            <a:ext cx="1354695"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3814067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2022475" y="2222501"/>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3"/>
          <p:cNvSpPr txBox="1">
            <a:spLocks noChangeArrowheads="1"/>
          </p:cNvSpPr>
          <p:nvPr/>
        </p:nvSpPr>
        <p:spPr bwMode="auto">
          <a:xfrm>
            <a:off x="4149725" y="2222501"/>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9864"/>
            <a:ext cx="9144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052F7D94-5E85-9C4D-8E61-DAECA8FD506E}"/>
              </a:ext>
            </a:extLst>
          </p:cNvPr>
          <p:cNvSpPr/>
          <p:nvPr/>
        </p:nvSpPr>
        <p:spPr>
          <a:xfrm>
            <a:off x="1833348" y="2141733"/>
            <a:ext cx="1577117"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1116923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1524000" y="0"/>
            <a:ext cx="7543800" cy="685800"/>
          </a:xfrm>
        </p:spPr>
        <p:txBody>
          <a:bodyPr/>
          <a:lstStyle/>
          <a:p>
            <a:pPr algn="l" eaLnBrk="1" hangingPunct="1"/>
            <a:r>
              <a:rPr lang="en-US" dirty="0">
                <a:latin typeface="Times New Roman" charset="0"/>
              </a:rPr>
              <a:t>s=0 -- neutral mutation</a:t>
            </a:r>
          </a:p>
        </p:txBody>
      </p:sp>
      <p:sp>
        <p:nvSpPr>
          <p:cNvPr id="120834" name="Rectangle 3"/>
          <p:cNvSpPr>
            <a:spLocks noChangeArrowheads="1"/>
          </p:cNvSpPr>
          <p:nvPr/>
        </p:nvSpPr>
        <p:spPr bwMode="auto">
          <a:xfrm>
            <a:off x="1552532" y="867290"/>
            <a:ext cx="9914253" cy="4093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The probability of fixation, P, is equal to frequency of allele in population. Mutation rate (per gene/per unit of time) = u ;   </a:t>
            </a:r>
          </a:p>
          <a:p>
            <a:pPr eaLnBrk="0" fontAlgn="base" hangingPunct="0">
              <a:spcBef>
                <a:spcPct val="0"/>
              </a:spcBef>
              <a:spcAft>
                <a:spcPct val="0"/>
              </a:spcAft>
            </a:pPr>
            <a:r>
              <a:rPr lang="en-US" sz="2000" b="1" dirty="0">
                <a:solidFill>
                  <a:srgbClr val="000000"/>
                </a:solidFill>
                <a:latin typeface="Arial" charset="0"/>
                <a:ea typeface="ＭＳ Ｐゴシック" charset="0"/>
                <a:cs typeface="ＭＳ Ｐゴシック" charset="0"/>
              </a:rPr>
              <a:t>freq. with which allele is generated </a:t>
            </a:r>
            <a:r>
              <a:rPr lang="en-US" sz="2000" dirty="0">
                <a:solidFill>
                  <a:srgbClr val="000000"/>
                </a:solidFill>
                <a:latin typeface="Arial" charset="0"/>
                <a:ea typeface="ＭＳ Ｐゴシック" charset="0"/>
                <a:cs typeface="ＭＳ Ｐゴシック" charset="0"/>
              </a:rPr>
              <a:t>in diploid population size N </a:t>
            </a:r>
            <a:r>
              <a:rPr lang="en-US" sz="2000" b="1" dirty="0">
                <a:solidFill>
                  <a:srgbClr val="000000"/>
                </a:solidFill>
                <a:latin typeface="Arial" charset="0"/>
                <a:ea typeface="ＭＳ Ｐゴシック" charset="0"/>
                <a:cs typeface="ＭＳ Ｐゴシック" charset="0"/>
              </a:rPr>
              <a:t>=u*2N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for each allele = 1/(2N)</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FF0000"/>
                </a:solidFill>
                <a:latin typeface="Arial" charset="0"/>
                <a:ea typeface="ＭＳ Ｐゴシック" charset="0"/>
                <a:cs typeface="ＭＳ Ｐゴシック" charset="0"/>
              </a:rPr>
              <a:t>Substitution rate </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frequency with which new alleles are generated * Probability of fixation= u*2N *1/(2N) =</a:t>
            </a:r>
            <a:r>
              <a:rPr lang="en-US" sz="2000" dirty="0">
                <a:solidFill>
                  <a:srgbClr val="FF0000"/>
                </a:solidFill>
                <a:latin typeface="Arial" charset="0"/>
                <a:ea typeface="ＭＳ Ｐゴシック" charset="0"/>
                <a:cs typeface="ＭＳ Ｐゴシック" charset="0"/>
              </a:rPr>
              <a:t> u = Mutation rate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Therefore: </a:t>
            </a:r>
            <a:br>
              <a:rPr lang="en-US" sz="2000" dirty="0">
                <a:solidFill>
                  <a:srgbClr val="800080"/>
                </a:solidFill>
                <a:latin typeface="Arial" charset="0"/>
                <a:ea typeface="ＭＳ Ｐゴシック" charset="0"/>
                <a:cs typeface="ＭＳ Ｐゴシック" charset="0"/>
              </a:rPr>
            </a:br>
            <a:r>
              <a:rPr lang="en-US" sz="2000" dirty="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dirty="0">
                <a:solidFill>
                  <a:srgbClr val="000000"/>
                </a:solidFill>
                <a:latin typeface="Arial" charset="0"/>
                <a:ea typeface="ＭＳ Ｐゴシック" charset="0"/>
                <a:cs typeface="ＭＳ Ｐゴシック" charset="0"/>
              </a:rPr>
              <a:t>  (NOTE: Mutation unequal Substitution!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This is the reason that there is hope that the molecular clock might sometimes work.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524000" y="5142196"/>
            <a:ext cx="7848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3293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152400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641131" y="688428"/>
            <a:ext cx="11550869" cy="6309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ln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(how come that this is 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hangingPunct="0"/>
            <a:r>
              <a:rPr lang="en-US" sz="2000" dirty="0">
                <a:solidFill>
                  <a:srgbClr val="000000"/>
                </a:solidFill>
              </a:rPr>
              <a:t>N=10</a:t>
            </a:r>
            <a:r>
              <a:rPr lang="en-US" sz="2000" baseline="30000" dirty="0">
                <a:solidFill>
                  <a:srgbClr val="000000"/>
                </a:solidFill>
              </a:rPr>
              <a:t>4</a:t>
            </a:r>
            <a:r>
              <a:rPr lang="en-US" sz="2000" dirty="0">
                <a:solidFill>
                  <a:srgbClr val="000000"/>
                </a:solidFill>
              </a:rPr>
              <a:t>, </a:t>
            </a:r>
          </a:p>
          <a:p>
            <a:pPr eaLnBrk="0" hangingPunct="0"/>
            <a:r>
              <a:rPr lang="en-US" sz="2000" dirty="0">
                <a:solidFill>
                  <a:srgbClr val="000000"/>
                </a:solidFill>
              </a:rPr>
              <a:t>s=0:  average time to fixation: 40.000 generations</a:t>
            </a:r>
            <a:br>
              <a:rPr lang="en-US" sz="2000" dirty="0">
                <a:solidFill>
                  <a:srgbClr val="000000"/>
                </a:solidFill>
              </a:rPr>
            </a:br>
            <a:r>
              <a:rPr lang="en-US" sz="2000" dirty="0">
                <a:solidFill>
                  <a:srgbClr val="000000"/>
                </a:solidFill>
              </a:rPr>
              <a:t>s=0.01:  average time to fixation: 1.900 generations </a:t>
            </a:r>
          </a:p>
          <a:p>
            <a:pPr eaLnBrk="0" hangingPunct="0"/>
            <a:endParaRPr lang="en-US" sz="2000" dirty="0">
              <a:solidFill>
                <a:srgbClr val="000000"/>
              </a:solidFill>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2*10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.5 billion years)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5200 generations (about 14 years)</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rPr>
              <a:t>Probability of fixation, P, is approximately equal to 2s;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      e.g., if selective advantage s = 1% then P = 2% </a:t>
            </a:r>
            <a:br>
              <a:rPr lang="en-US" sz="2000" dirty="0"/>
            </a:br>
            <a:r>
              <a:rPr lang="en-US" dirty="0"/>
              <a:t>     </a:t>
            </a: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140254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2209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2209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853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CFB1-F7C3-7656-9414-33FAD05E3D8B}"/>
              </a:ext>
            </a:extLst>
          </p:cNvPr>
          <p:cNvPicPr>
            <a:picLocks noChangeAspect="1"/>
          </p:cNvPicPr>
          <p:nvPr/>
        </p:nvPicPr>
        <p:blipFill rotWithShape="1">
          <a:blip r:embed="rId2"/>
          <a:srcRect l="1611" t="2135" r="2724"/>
          <a:stretch/>
        </p:blipFill>
        <p:spPr>
          <a:xfrm>
            <a:off x="24857" y="-72918"/>
            <a:ext cx="4089944" cy="6920408"/>
          </a:xfrm>
          <a:prstGeom prst="rect">
            <a:avLst/>
          </a:prstGeom>
        </p:spPr>
      </p:pic>
      <p:sp>
        <p:nvSpPr>
          <p:cNvPr id="2" name="Donut 1">
            <a:extLst>
              <a:ext uri="{FF2B5EF4-FFF2-40B4-BE49-F238E27FC236}">
                <a16:creationId xmlns:a16="http://schemas.microsoft.com/office/drawing/2014/main" id="{32127499-4CAC-11AF-01D6-29B1BE4A3652}"/>
              </a:ext>
            </a:extLst>
          </p:cNvPr>
          <p:cNvSpPr/>
          <p:nvPr/>
        </p:nvSpPr>
        <p:spPr bwMode="auto">
          <a:xfrm>
            <a:off x="1105929" y="2137714"/>
            <a:ext cx="2051221" cy="271851"/>
          </a:xfrm>
          <a:prstGeom prst="donut">
            <a:avLst>
              <a:gd name="adj" fmla="val 2751"/>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6" name="Donut 5">
            <a:extLst>
              <a:ext uri="{FF2B5EF4-FFF2-40B4-BE49-F238E27FC236}">
                <a16:creationId xmlns:a16="http://schemas.microsoft.com/office/drawing/2014/main" id="{1B4EEBF3-C442-4848-49EF-AAEB3EDB8318}"/>
              </a:ext>
            </a:extLst>
          </p:cNvPr>
          <p:cNvSpPr/>
          <p:nvPr/>
        </p:nvSpPr>
        <p:spPr bwMode="auto">
          <a:xfrm>
            <a:off x="1390134" y="2656702"/>
            <a:ext cx="1365423" cy="271851"/>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9" name="Donut 8">
            <a:extLst>
              <a:ext uri="{FF2B5EF4-FFF2-40B4-BE49-F238E27FC236}">
                <a16:creationId xmlns:a16="http://schemas.microsoft.com/office/drawing/2014/main" id="{F7B869CD-0893-7329-5D64-34629D6CF526}"/>
              </a:ext>
            </a:extLst>
          </p:cNvPr>
          <p:cNvSpPr/>
          <p:nvPr/>
        </p:nvSpPr>
        <p:spPr bwMode="auto">
          <a:xfrm>
            <a:off x="908220" y="5869459"/>
            <a:ext cx="2415748" cy="420130"/>
          </a:xfrm>
          <a:prstGeom prst="donut">
            <a:avLst>
              <a:gd name="adj" fmla="val 2751"/>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1" name="Donut 10">
            <a:extLst>
              <a:ext uri="{FF2B5EF4-FFF2-40B4-BE49-F238E27FC236}">
                <a16:creationId xmlns:a16="http://schemas.microsoft.com/office/drawing/2014/main" id="{48AC9521-2AF9-BC7A-A90D-702C2832050B}"/>
              </a:ext>
            </a:extLst>
          </p:cNvPr>
          <p:cNvSpPr/>
          <p:nvPr/>
        </p:nvSpPr>
        <p:spPr bwMode="auto">
          <a:xfrm>
            <a:off x="858793" y="3929447"/>
            <a:ext cx="2415748" cy="420130"/>
          </a:xfrm>
          <a:prstGeom prst="donut">
            <a:avLst>
              <a:gd name="adj" fmla="val 2751"/>
            </a:avLst>
          </a:prstGeom>
          <a:solidFill>
            <a:schemeClr val="accent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grpSp>
        <p:nvGrpSpPr>
          <p:cNvPr id="15" name="Group 14">
            <a:extLst>
              <a:ext uri="{FF2B5EF4-FFF2-40B4-BE49-F238E27FC236}">
                <a16:creationId xmlns:a16="http://schemas.microsoft.com/office/drawing/2014/main" id="{9F2DE3FB-C9FB-50D2-5DC0-8DE7C0F71E99}"/>
              </a:ext>
            </a:extLst>
          </p:cNvPr>
          <p:cNvGrpSpPr/>
          <p:nvPr/>
        </p:nvGrpSpPr>
        <p:grpSpPr>
          <a:xfrm>
            <a:off x="4114800" y="420128"/>
            <a:ext cx="8052344" cy="1272748"/>
            <a:chOff x="5791886" y="556052"/>
            <a:chExt cx="4660276" cy="736600"/>
          </a:xfrm>
        </p:grpSpPr>
        <p:pic>
          <p:nvPicPr>
            <p:cNvPr id="5" name="Picture 4">
              <a:extLst>
                <a:ext uri="{FF2B5EF4-FFF2-40B4-BE49-F238E27FC236}">
                  <a16:creationId xmlns:a16="http://schemas.microsoft.com/office/drawing/2014/main" id="{43649B2C-9990-304E-A8A3-00213A3DCE4B}"/>
                </a:ext>
              </a:extLst>
            </p:cNvPr>
            <p:cNvPicPr>
              <a:picLocks noChangeAspect="1"/>
            </p:cNvPicPr>
            <p:nvPr/>
          </p:nvPicPr>
          <p:blipFill rotWithShape="1">
            <a:blip r:embed="rId2"/>
            <a:srcRect l="21292" t="21076" r="22382" b="73541"/>
            <a:stretch/>
          </p:blipFill>
          <p:spPr>
            <a:xfrm>
              <a:off x="5791886" y="556052"/>
              <a:ext cx="4660276" cy="736600"/>
            </a:xfrm>
            <a:prstGeom prst="rect">
              <a:avLst/>
            </a:prstGeom>
          </p:spPr>
        </p:pic>
        <p:sp>
          <p:nvSpPr>
            <p:cNvPr id="3" name="Donut 2">
              <a:extLst>
                <a:ext uri="{FF2B5EF4-FFF2-40B4-BE49-F238E27FC236}">
                  <a16:creationId xmlns:a16="http://schemas.microsoft.com/office/drawing/2014/main" id="{12AE1AF2-555C-1C95-7364-F73A8C370838}"/>
                </a:ext>
              </a:extLst>
            </p:cNvPr>
            <p:cNvSpPr/>
            <p:nvPr/>
          </p:nvSpPr>
          <p:spPr bwMode="auto">
            <a:xfrm>
              <a:off x="8532339" y="704335"/>
              <a:ext cx="970007" cy="420130"/>
            </a:xfrm>
            <a:prstGeom prst="donut">
              <a:avLst>
                <a:gd name="adj" fmla="val 2751"/>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8" name="Donut 7">
              <a:extLst>
                <a:ext uri="{FF2B5EF4-FFF2-40B4-BE49-F238E27FC236}">
                  <a16:creationId xmlns:a16="http://schemas.microsoft.com/office/drawing/2014/main" id="{0D4A8F7B-908A-2368-AEAE-ECC0E84BF302}"/>
                </a:ext>
              </a:extLst>
            </p:cNvPr>
            <p:cNvSpPr/>
            <p:nvPr/>
          </p:nvSpPr>
          <p:spPr bwMode="auto">
            <a:xfrm>
              <a:off x="7372355" y="716691"/>
              <a:ext cx="1159984" cy="420130"/>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2" name="Donut 11">
              <a:extLst>
                <a:ext uri="{FF2B5EF4-FFF2-40B4-BE49-F238E27FC236}">
                  <a16:creationId xmlns:a16="http://schemas.microsoft.com/office/drawing/2014/main" id="{F1A9844D-044F-9037-9970-57489E313419}"/>
                </a:ext>
              </a:extLst>
            </p:cNvPr>
            <p:cNvSpPr/>
            <p:nvPr/>
          </p:nvSpPr>
          <p:spPr bwMode="auto">
            <a:xfrm>
              <a:off x="9502346" y="716691"/>
              <a:ext cx="698158" cy="420130"/>
            </a:xfrm>
            <a:prstGeom prst="donut">
              <a:avLst>
                <a:gd name="adj" fmla="val 2751"/>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grpSp>
      <p:pic>
        <p:nvPicPr>
          <p:cNvPr id="14" name="Picture 13">
            <a:extLst>
              <a:ext uri="{FF2B5EF4-FFF2-40B4-BE49-F238E27FC236}">
                <a16:creationId xmlns:a16="http://schemas.microsoft.com/office/drawing/2014/main" id="{43FCD74D-684D-AF5A-20C8-07B7DE52E0F2}"/>
              </a:ext>
            </a:extLst>
          </p:cNvPr>
          <p:cNvPicPr>
            <a:picLocks noChangeAspect="1"/>
          </p:cNvPicPr>
          <p:nvPr/>
        </p:nvPicPr>
        <p:blipFill>
          <a:blip r:embed="rId3"/>
          <a:stretch>
            <a:fillRect/>
          </a:stretch>
        </p:blipFill>
        <p:spPr>
          <a:xfrm>
            <a:off x="4392989" y="2211859"/>
            <a:ext cx="7799011" cy="1119660"/>
          </a:xfrm>
          <a:prstGeom prst="rect">
            <a:avLst/>
          </a:prstGeom>
        </p:spPr>
      </p:pic>
    </p:spTree>
    <p:extLst>
      <p:ext uri="{BB962C8B-B14F-4D97-AF65-F5344CB8AC3E}">
        <p14:creationId xmlns:p14="http://schemas.microsoft.com/office/powerpoint/2010/main" val="3678143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2566988" y="1312864"/>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7751763" y="1312864"/>
            <a:ext cx="0" cy="4535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7824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8543926" y="5465764"/>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2566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5480051"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3792539" y="836613"/>
            <a:ext cx="3146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7802564" y="855663"/>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2030266" y="2728692"/>
            <a:ext cx="492420" cy="1918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2208214" y="5589589"/>
            <a:ext cx="312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1919288" y="1268414"/>
            <a:ext cx="569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3482976"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8883651" y="1865314"/>
            <a:ext cx="1635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8667750" y="5105400"/>
            <a:ext cx="1930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96589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79783"/>
            <a:ext cx="9144000" cy="6498434"/>
          </a:xfrm>
          <a:prstGeom prst="rect">
            <a:avLst/>
          </a:prstGeom>
        </p:spPr>
      </p:pic>
      <p:sp>
        <p:nvSpPr>
          <p:cNvPr id="5" name="TextBox 4"/>
          <p:cNvSpPr txBox="1"/>
          <p:nvPr/>
        </p:nvSpPr>
        <p:spPr>
          <a:xfrm>
            <a:off x="1949753" y="2111352"/>
            <a:ext cx="520094"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s=0</a:t>
            </a:r>
          </a:p>
        </p:txBody>
      </p:sp>
      <p:sp>
        <p:nvSpPr>
          <p:cNvPr id="6" name="Donut 5">
            <a:extLst>
              <a:ext uri="{FF2B5EF4-FFF2-40B4-BE49-F238E27FC236}">
                <a16:creationId xmlns:a16="http://schemas.microsoft.com/office/drawing/2014/main" id="{898CF11F-B364-1F40-B328-F495806B2459}"/>
              </a:ext>
            </a:extLst>
          </p:cNvPr>
          <p:cNvSpPr/>
          <p:nvPr/>
        </p:nvSpPr>
        <p:spPr>
          <a:xfrm>
            <a:off x="1563344" y="2012844"/>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71221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1878014" y="388939"/>
            <a:ext cx="803014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For advantageous mutations: </a:t>
            </a:r>
          </a:p>
          <a:p>
            <a:pPr defTabSz="457200" eaLnBrk="1" hangingPunct="1"/>
            <a:r>
              <a:rPr lang="en-US">
                <a:solidFill>
                  <a:prstClr val="black"/>
                </a:solidFill>
              </a:rPr>
              <a:t>      Probability of fixation, P, is approximately equal to 2s; </a:t>
            </a:r>
          </a:p>
          <a:p>
            <a:pPr defTabSz="457200"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17664"/>
            <a:ext cx="9144000" cy="399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6"/>
          <p:cNvSpPr txBox="1">
            <a:spLocks noChangeArrowheads="1"/>
          </p:cNvSpPr>
          <p:nvPr/>
        </p:nvSpPr>
        <p:spPr bwMode="auto">
          <a:xfrm>
            <a:off x="2714626" y="6270626"/>
            <a:ext cx="601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
        <p:nvSpPr>
          <p:cNvPr id="5" name="Donut 4">
            <a:extLst>
              <a:ext uri="{FF2B5EF4-FFF2-40B4-BE49-F238E27FC236}">
                <a16:creationId xmlns:a16="http://schemas.microsoft.com/office/drawing/2014/main" id="{0F5D8098-D63C-4C4A-B031-ACB8F289548A}"/>
              </a:ext>
            </a:extLst>
          </p:cNvPr>
          <p:cNvSpPr/>
          <p:nvPr/>
        </p:nvSpPr>
        <p:spPr>
          <a:xfrm>
            <a:off x="6017999" y="1051317"/>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2164063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405032"/>
            <a:ext cx="9144000" cy="4047937"/>
          </a:xfrm>
          <a:prstGeom prst="rect">
            <a:avLst/>
          </a:prstGeom>
        </p:spPr>
      </p:pic>
      <p:sp>
        <p:nvSpPr>
          <p:cNvPr id="5" name="TextBox 4"/>
          <p:cNvSpPr txBox="1"/>
          <p:nvPr/>
        </p:nvSpPr>
        <p:spPr>
          <a:xfrm>
            <a:off x="1995056" y="5985164"/>
            <a:ext cx="3222357"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S=.2    =&gt; shorter fixation time.  </a:t>
            </a:r>
          </a:p>
        </p:txBody>
      </p:sp>
    </p:spTree>
    <p:extLst>
      <p:ext uri="{BB962C8B-B14F-4D97-AF65-F5344CB8AC3E}">
        <p14:creationId xmlns:p14="http://schemas.microsoft.com/office/powerpoint/2010/main" val="2202887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2711451" y="2590801"/>
            <a:ext cx="6327775" cy="4525963"/>
          </a:xfrm>
        </p:spPr>
      </p:pic>
      <p:sp>
        <p:nvSpPr>
          <p:cNvPr id="132099" name="Text Box 4"/>
          <p:cNvSpPr txBox="1">
            <a:spLocks noChangeArrowheads="1"/>
          </p:cNvSpPr>
          <p:nvPr/>
        </p:nvSpPr>
        <p:spPr bwMode="auto">
          <a:xfrm>
            <a:off x="3359151" y="1766888"/>
            <a:ext cx="5375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678254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1099751" y="1524001"/>
            <a:ext cx="8958649" cy="489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1560241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dirty="0">
                <a:latin typeface="Times New Roman" charset="0"/>
              </a:rPr>
              <a:t>A new allele (mutant) confers some </a:t>
            </a:r>
            <a:r>
              <a:rPr lang="en-IE" u="sng" dirty="0">
                <a:latin typeface="Times New Roman" charset="0"/>
              </a:rPr>
              <a:t>decrease</a:t>
            </a:r>
            <a:r>
              <a:rPr lang="en-IE" dirty="0">
                <a:latin typeface="Times New Roman" charset="0"/>
              </a:rPr>
              <a:t> in the fitness of the organism</a:t>
            </a:r>
          </a:p>
          <a:p>
            <a:pPr eaLnBrk="1" hangingPunct="1"/>
            <a:r>
              <a:rPr lang="en-IE" dirty="0">
                <a:latin typeface="Times New Roman" charset="0"/>
              </a:rPr>
              <a:t>Selection acts to remove this allele</a:t>
            </a:r>
          </a:p>
          <a:p>
            <a:pPr eaLnBrk="1" hangingPunct="1"/>
            <a:endParaRPr lang="en-IE" dirty="0">
              <a:latin typeface="Times New Roman" charset="0"/>
            </a:endParaRPr>
          </a:p>
          <a:p>
            <a:pPr eaLnBrk="1" hangingPunct="1"/>
            <a:r>
              <a:rPr lang="en-IE" dirty="0">
                <a:latin typeface="Times New Roman" charset="0"/>
              </a:rPr>
              <a:t>Also called </a:t>
            </a:r>
            <a:r>
              <a:rPr lang="en-IE" b="1" dirty="0">
                <a:latin typeface="Times New Roman" charset="0"/>
              </a:rPr>
              <a:t>purifying selection</a:t>
            </a:r>
          </a:p>
        </p:txBody>
      </p:sp>
      <p:sp>
        <p:nvSpPr>
          <p:cNvPr id="134147"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0429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2057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8926" y="3119439"/>
            <a:ext cx="9109075" cy="1692275"/>
          </a:xfrm>
        </p:spPr>
      </p:pic>
      <p:sp>
        <p:nvSpPr>
          <p:cNvPr id="136195" name="Text Box 4"/>
          <p:cNvSpPr txBox="1">
            <a:spLocks noChangeArrowheads="1"/>
          </p:cNvSpPr>
          <p:nvPr/>
        </p:nvSpPr>
        <p:spPr bwMode="auto">
          <a:xfrm>
            <a:off x="3878264" y="1484313"/>
            <a:ext cx="4276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682750" y="2944814"/>
            <a:ext cx="2827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03389" y="4508501"/>
            <a:ext cx="1673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Mutant allele</a:t>
            </a:r>
          </a:p>
          <a:p>
            <a:pPr eaLnBrk="1" fontAlgn="base" hangingPunct="1">
              <a:spcBef>
                <a:spcPct val="0"/>
              </a:spcBef>
              <a:spcAft>
                <a:spcPct val="0"/>
              </a:spcAft>
            </a:pPr>
            <a:r>
              <a:rPr lang="en-GB" sz="1800" b="1">
                <a:solidFill>
                  <a:srgbClr val="FF0000"/>
                </a:solidFill>
              </a:rPr>
              <a:t>(Montreal 440</a:t>
            </a:r>
          </a:p>
          <a:p>
            <a:pPr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3346451" y="4362451"/>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676400" y="5715001"/>
            <a:ext cx="2198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4 base pair deletion</a:t>
            </a:r>
          </a:p>
          <a:p>
            <a:pPr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8543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8112125" y="4960939"/>
            <a:ext cx="1352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5022850" y="1989138"/>
            <a:ext cx="5702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5% of breast cancer cases are familial</a:t>
            </a:r>
          </a:p>
          <a:p>
            <a:pPr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280754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dirty="0">
                <a:latin typeface="Times New Roman" charset="0"/>
              </a:rPr>
              <a:t>Neither advantageous nor disadvantageous</a:t>
            </a:r>
          </a:p>
          <a:p>
            <a:pPr eaLnBrk="1" hangingPunct="1"/>
            <a:r>
              <a:rPr lang="en-IE" dirty="0">
                <a:latin typeface="Times New Roman" charset="0"/>
              </a:rPr>
              <a:t>Invisible to selection (no selection)</a:t>
            </a:r>
          </a:p>
          <a:p>
            <a:pPr eaLnBrk="1" hangingPunct="1"/>
            <a:r>
              <a:rPr lang="en-IE" dirty="0">
                <a:latin typeface="Times New Roman" charset="0"/>
              </a:rPr>
              <a:t>Frequency subject to ‘drift’ in the population</a:t>
            </a:r>
          </a:p>
          <a:p>
            <a:pPr eaLnBrk="1" hangingPunct="1"/>
            <a:r>
              <a:rPr lang="en-IE" b="1" dirty="0">
                <a:latin typeface="Times New Roman" charset="0"/>
              </a:rPr>
              <a:t>Random drift</a:t>
            </a:r>
            <a:r>
              <a:rPr lang="en-IE" dirty="0">
                <a:latin typeface="Times New Roman" charset="0"/>
              </a:rPr>
              <a:t> – random changes of allele frequency in small populations</a:t>
            </a:r>
            <a:endParaRPr lang="en-IE" b="1" dirty="0">
              <a:latin typeface="Times New Roman" charset="0"/>
            </a:endParaRPr>
          </a:p>
        </p:txBody>
      </p:sp>
    </p:spTree>
    <p:extLst>
      <p:ext uri="{BB962C8B-B14F-4D97-AF65-F5344CB8AC3E}">
        <p14:creationId xmlns:p14="http://schemas.microsoft.com/office/powerpoint/2010/main" val="2440448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133600" y="0"/>
            <a:ext cx="7772400" cy="1143000"/>
          </a:xfrm>
        </p:spPr>
        <p:txBody>
          <a:bodyPr/>
          <a:lstStyle/>
          <a:p>
            <a:pPr eaLnBrk="1" hangingPunct="1"/>
            <a:r>
              <a:rPr lang="en-US" dirty="0">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90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16472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ea typeface="ＭＳ Ｐゴシック" charset="0"/>
              </a:rPr>
              <a:t>See: </a:t>
            </a:r>
            <a:r>
              <a:rPr lang="en-US" dirty="0">
                <a:solidFill>
                  <a:srgbClr val="000000"/>
                </a:solidFill>
                <a:latin typeface="Arial" charset="0"/>
                <a:ea typeface="ＭＳ Ｐゴシック" charset="0"/>
                <a:hlinkClick r:id="rId4"/>
              </a:rPr>
              <a:t>http://hydrodictyon.eeb.uconn.edu/people/plewis/downloads/wh2019/lewis-bayesian-part1.pdf</a:t>
            </a:r>
            <a:r>
              <a:rPr lang="en-US" dirty="0">
                <a:solidFill>
                  <a:srgbClr val="000000"/>
                </a:solidFill>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905000"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2286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3826326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704219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1221810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1908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2065339"/>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141914" y="325438"/>
            <a:ext cx="17359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1480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1524000" y="6078709"/>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476926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DFA64D-F4E4-9447-98CE-5C69CF79E42A}"/>
              </a:ext>
            </a:extLst>
          </p:cNvPr>
          <p:cNvSpPr>
            <a:spLocks noGrp="1"/>
          </p:cNvSpPr>
          <p:nvPr>
            <p:ph type="subTitle" idx="1"/>
          </p:nvPr>
        </p:nvSpPr>
        <p:spPr>
          <a:xfrm>
            <a:off x="617837" y="710557"/>
            <a:ext cx="8979243" cy="1655762"/>
          </a:xfrm>
        </p:spPr>
        <p:txBody>
          <a:bodyPr/>
          <a:lstStyle/>
          <a:p>
            <a:pPr algn="l"/>
            <a:r>
              <a:rPr lang="en-US" b="1" dirty="0"/>
              <a:t>Question</a:t>
            </a:r>
            <a:r>
              <a:rPr lang="en-US" dirty="0"/>
              <a:t>: How does one know a robot has travelled/mapped the whole probability landscape? Is this just assumed after a certain cutoff? How do we know if a robot is stuck in a local optimum?</a:t>
            </a:r>
          </a:p>
        </p:txBody>
      </p:sp>
      <p:sp>
        <p:nvSpPr>
          <p:cNvPr id="4" name="TextBox 3">
            <a:extLst>
              <a:ext uri="{FF2B5EF4-FFF2-40B4-BE49-F238E27FC236}">
                <a16:creationId xmlns:a16="http://schemas.microsoft.com/office/drawing/2014/main" id="{73D32DD4-19E9-D24B-9B57-0BD28F2909B1}"/>
              </a:ext>
            </a:extLst>
          </p:cNvPr>
          <p:cNvSpPr txBox="1"/>
          <p:nvPr/>
        </p:nvSpPr>
        <p:spPr>
          <a:xfrm>
            <a:off x="531341" y="2366319"/>
            <a:ext cx="11207578" cy="4001095"/>
          </a:xfrm>
          <a:prstGeom prst="rect">
            <a:avLst/>
          </a:prstGeom>
          <a:noFill/>
        </p:spPr>
        <p:txBody>
          <a:bodyPr wrap="square" rtlCol="0">
            <a:spAutoFit/>
          </a:bodyPr>
          <a:lstStyle/>
          <a:p>
            <a:r>
              <a:rPr lang="en-US" sz="2300" dirty="0"/>
              <a:t>The problem is one does not.  Heated chains, and repeated runs (</a:t>
            </a:r>
            <a:r>
              <a:rPr lang="en-US" sz="2300" dirty="0" err="1"/>
              <a:t>MrBayes</a:t>
            </a:r>
            <a:r>
              <a:rPr lang="en-US" sz="2300" dirty="0"/>
              <a:t> is doing 2 independent analyses) increase the chance that one has run the chains long enough.  Also, looking at the Log Likelihood trace will reassure one that the chain oscillates around some likelihood.  If there are sudden jumps this would be an indication that some corners of the probability landscape have not yet been explored.  </a:t>
            </a:r>
          </a:p>
          <a:p>
            <a:r>
              <a:rPr lang="en-US" sz="2300" dirty="0"/>
              <a:t>But there is no guarantee that the chains ran long enough.  Some reassurance is that in phylogenetic reconstruction very sharp and narrow peaks do not seem to exist.  </a:t>
            </a:r>
            <a:br>
              <a:rPr lang="en-US" sz="2300" dirty="0"/>
            </a:br>
            <a:r>
              <a:rPr lang="en-US" sz="2300" dirty="0"/>
              <a:t>An image of a failure to find the sharp narrow peaks is on the next slide, but this may be hypothetical.  (I used Paul Lewis's robot, 4 chains, but reduced step-size) </a:t>
            </a:r>
          </a:p>
          <a:p>
            <a:endParaRPr lang="en-US" dirty="0"/>
          </a:p>
        </p:txBody>
      </p:sp>
    </p:spTree>
    <p:extLst>
      <p:ext uri="{BB962C8B-B14F-4D97-AF65-F5344CB8AC3E}">
        <p14:creationId xmlns:p14="http://schemas.microsoft.com/office/powerpoint/2010/main" val="396918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9970-49B5-4A45-B8AE-46C24FF5DC7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1F8042F-8E23-424A-9201-6EBD1511AC4C}"/>
              </a:ext>
            </a:extLst>
          </p:cNvPr>
          <p:cNvSpPr>
            <a:spLocks noGrp="1"/>
          </p:cNvSpPr>
          <p:nvPr>
            <p:ph type="subTitle" idx="1"/>
          </p:nvPr>
        </p:nvSpPr>
        <p:spPr/>
        <p:txBody>
          <a:bodyPr/>
          <a:lstStyle/>
          <a:p>
            <a:endParaRPr lang="en-US" dirty="0"/>
          </a:p>
        </p:txBody>
      </p:sp>
      <p:pic>
        <p:nvPicPr>
          <p:cNvPr id="5" name="Picture 4" descr="Graphical user interface&#10;&#10;Description automatically generated">
            <a:extLst>
              <a:ext uri="{FF2B5EF4-FFF2-40B4-BE49-F238E27FC236}">
                <a16:creationId xmlns:a16="http://schemas.microsoft.com/office/drawing/2014/main" id="{5F722BEE-5480-A947-B1CD-C488322A793F}"/>
              </a:ext>
            </a:extLst>
          </p:cNvPr>
          <p:cNvPicPr>
            <a:picLocks noChangeAspect="1"/>
          </p:cNvPicPr>
          <p:nvPr/>
        </p:nvPicPr>
        <p:blipFill>
          <a:blip r:embed="rId2"/>
          <a:stretch>
            <a:fillRect/>
          </a:stretch>
        </p:blipFill>
        <p:spPr>
          <a:xfrm>
            <a:off x="3023881" y="0"/>
            <a:ext cx="6144238" cy="6858000"/>
          </a:xfrm>
          <a:prstGeom prst="rect">
            <a:avLst/>
          </a:prstGeom>
        </p:spPr>
      </p:pic>
      <p:cxnSp>
        <p:nvCxnSpPr>
          <p:cNvPr id="7" name="Straight Arrow Connector 6">
            <a:extLst>
              <a:ext uri="{FF2B5EF4-FFF2-40B4-BE49-F238E27FC236}">
                <a16:creationId xmlns:a16="http://schemas.microsoft.com/office/drawing/2014/main" id="{CED119AB-42A9-2C4D-8355-805EE36ED871}"/>
              </a:ext>
            </a:extLst>
          </p:cNvPr>
          <p:cNvCxnSpPr>
            <a:cxnSpLocks/>
          </p:cNvCxnSpPr>
          <p:nvPr/>
        </p:nvCxnSpPr>
        <p:spPr>
          <a:xfrm>
            <a:off x="3023881" y="4106176"/>
            <a:ext cx="657562"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84CBDE53-85E7-F045-9FE0-67EB198800D0}"/>
              </a:ext>
            </a:extLst>
          </p:cNvPr>
          <p:cNvCxnSpPr>
            <a:cxnSpLocks/>
          </p:cNvCxnSpPr>
          <p:nvPr/>
        </p:nvCxnSpPr>
        <p:spPr>
          <a:xfrm>
            <a:off x="2508421" y="337366"/>
            <a:ext cx="657562"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57666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063198"/>
          </a:xfrm>
          <a:prstGeom prst="rect">
            <a:avLst/>
          </a:prstGeom>
          <a:noFill/>
        </p:spPr>
        <p:txBody>
          <a:bodyPr wrap="square" rtlCol="0">
            <a:spAutoFit/>
          </a:bodyPr>
          <a:lstStyle/>
          <a:p>
            <a:r>
              <a:rPr lang="en-US" sz="2800" b="1" dirty="0"/>
              <a:t>Bottomline: </a:t>
            </a:r>
          </a:p>
          <a:p>
            <a:endParaRPr lang="en-US" dirty="0"/>
          </a:p>
          <a:p>
            <a:pPr marL="285750" indent="-285750">
              <a:buFont typeface="Arial" panose="020B0604020202020204" pitchFamily="34" charset="0"/>
              <a:buChar char="•"/>
            </a:pPr>
            <a:r>
              <a:rPr lang="en-US" sz="2400" dirty="0"/>
              <a:t>Bayesian analyses make it easy to describe parameters governing the evolution of molecules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 have a less extreme ASRV compared to </a:t>
            </a:r>
            <a:r>
              <a:rPr lang="en-US" sz="2400" dirty="0" err="1"/>
              <a:t>exteins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Inteins have a higher (three times for </a:t>
            </a:r>
            <a:r>
              <a:rPr lang="en-US" sz="2400" i="1" dirty="0"/>
              <a:t>Sce</a:t>
            </a:r>
            <a:r>
              <a:rPr lang="en-US" sz="2400" dirty="0"/>
              <a:t>_vma1) substitution rate than exteins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Tracer (or Excel) makes it easy to obtain 95% high probability intervals for parameter values.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It is more time consuming, but in case of inteins, one should analyze intein and extein as different dataset, not partitions, because inteins and exteins  often have different evolutionary histories.   </a:t>
            </a:r>
          </a:p>
          <a:p>
            <a:endParaRPr lang="en-US" sz="2400" dirty="0"/>
          </a:p>
        </p:txBody>
      </p:sp>
    </p:spTree>
    <p:extLst>
      <p:ext uri="{BB962C8B-B14F-4D97-AF65-F5344CB8AC3E}">
        <p14:creationId xmlns:p14="http://schemas.microsoft.com/office/powerpoint/2010/main" val="184939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4E8A-16E6-F0C1-A4C2-D9D45D45E081}"/>
              </a:ext>
            </a:extLst>
          </p:cNvPr>
          <p:cNvSpPr>
            <a:spLocks noGrp="1"/>
          </p:cNvSpPr>
          <p:nvPr>
            <p:ph type="title"/>
          </p:nvPr>
        </p:nvSpPr>
        <p:spPr/>
        <p:txBody>
          <a:bodyPr/>
          <a:lstStyle/>
          <a:p>
            <a:r>
              <a:rPr lang="en-US" dirty="0"/>
              <a:t>Interlude</a:t>
            </a:r>
          </a:p>
        </p:txBody>
      </p:sp>
      <p:sp>
        <p:nvSpPr>
          <p:cNvPr id="3" name="Content Placeholder 2">
            <a:extLst>
              <a:ext uri="{FF2B5EF4-FFF2-40B4-BE49-F238E27FC236}">
                <a16:creationId xmlns:a16="http://schemas.microsoft.com/office/drawing/2014/main" id="{F081AEAE-482D-57BC-A21C-2BFFCD4FC771}"/>
              </a:ext>
            </a:extLst>
          </p:cNvPr>
          <p:cNvSpPr>
            <a:spLocks noGrp="1"/>
          </p:cNvSpPr>
          <p:nvPr>
            <p:ph idx="1"/>
          </p:nvPr>
        </p:nvSpPr>
        <p:spPr>
          <a:xfrm>
            <a:off x="1618593" y="1985963"/>
            <a:ext cx="10177590" cy="3185127"/>
          </a:xfrm>
        </p:spPr>
        <p:txBody>
          <a:bodyPr/>
          <a:lstStyle/>
          <a:p>
            <a:pPr marL="0" indent="0">
              <a:buNone/>
            </a:pPr>
            <a:r>
              <a:rPr lang="en-US" dirty="0"/>
              <a:t>Recapitulation on trees and quartet trees</a:t>
            </a:r>
          </a:p>
          <a:p>
            <a:pPr marL="0" indent="0">
              <a:buNone/>
            </a:pPr>
            <a:r>
              <a:rPr lang="en-US" sz="2400" b="0" i="0" u="sng" dirty="0">
                <a:solidFill>
                  <a:srgbClr val="0078D7"/>
                </a:solidFill>
                <a:effectLst/>
                <a:latin typeface="Aptos" panose="020B0004020202020204" pitchFamily="34" charset="0"/>
                <a:hlinkClick r:id="rId2" tooltip="https://j.p.gogarten.uconn.edu/mcb3421_2024/treesSameOrNot.htm"/>
              </a:rPr>
              <a:t>https://j.p.gogarten.uconn.edu/mcb3421_2024/treesSameOrNot.htm</a:t>
            </a:r>
            <a:endParaRPr lang="en-US" sz="2400" dirty="0"/>
          </a:p>
        </p:txBody>
      </p:sp>
    </p:spTree>
    <p:extLst>
      <p:ext uri="{BB962C8B-B14F-4D97-AF65-F5344CB8AC3E}">
        <p14:creationId xmlns:p14="http://schemas.microsoft.com/office/powerpoint/2010/main" val="1421901427"/>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7873</TotalTime>
  <Words>2765</Words>
  <Application>Microsoft Macintosh PowerPoint</Application>
  <PresentationFormat>Widescreen</PresentationFormat>
  <Paragraphs>245</Paragraphs>
  <Slides>54</Slides>
  <Notes>24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65" baseType="lpstr">
      <vt:lpstr>ＭＳ Ｐゴシック</vt:lpstr>
      <vt:lpstr>-webkit-standard</vt:lpstr>
      <vt:lpstr>Aptos</vt:lpstr>
      <vt:lpstr>Arial</vt:lpstr>
      <vt:lpstr>Calibri</vt:lpstr>
      <vt:lpstr>Calibri Light</vt:lpstr>
      <vt:lpstr>Times New Roman</vt:lpstr>
      <vt:lpstr>1_Default Design</vt:lpstr>
      <vt:lpstr>3_Default Design</vt:lpstr>
      <vt:lpstr>8_Default Design</vt:lpstr>
      <vt:lpstr>Document</vt:lpstr>
      <vt:lpstr>MCB 3421 – lecture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Interlude</vt:lpstr>
      <vt:lpstr>PowerPoint Presentation</vt:lpstr>
      <vt:lpstr>Fig. 1.—Gene transfer will obliterate patterns of vertical descent within groups that exchange genes at high ...</vt:lpstr>
      <vt:lpstr>Fig. 2.—Gene transfer can create patterns of similarity and difference that mimic patterns produced by ...</vt:lpstr>
      <vt:lpstr>PowerPoint Presentation</vt:lpstr>
      <vt:lpstr>PowerPoint Presentation</vt:lpstr>
      <vt:lpstr>    Supertree   vs. Supermatrix</vt:lpstr>
      <vt:lpstr>PowerPoint Presentation</vt:lpstr>
      <vt:lpstr>Supermatrix versus                  Quartet based Supertree</vt:lpstr>
      <vt:lpstr>PowerPoint Presentation</vt:lpstr>
      <vt:lpstr>HGT EvolSimulator Results</vt:lpstr>
      <vt:lpstr>PowerPoint Presentation</vt:lpstr>
      <vt:lpstr>PowerPoint Presentation</vt:lpstr>
      <vt:lpstr>Population Genetics </vt:lpstr>
      <vt:lpstr>PowerPoint Presentation</vt:lpstr>
      <vt:lpstr>PowerPoint Presentation</vt:lpstr>
      <vt:lpstr>PowerPoint Presentation</vt:lpstr>
      <vt:lpstr>(Kimura’s) Neutral theory: </vt:lpstr>
      <vt:lpstr>Modern synthesis:</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s=0 -- neutral mutation</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78</cp:revision>
  <dcterms:modified xsi:type="dcterms:W3CDTF">2024-11-05T22:20:13Z</dcterms:modified>
  <cp:category/>
</cp:coreProperties>
</file>