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696" r:id="rId3"/>
    <p:sldMasterId id="2147483699" r:id="rId4"/>
    <p:sldMasterId id="2147483704" r:id="rId5"/>
    <p:sldMasterId id="2147483716" r:id="rId6"/>
    <p:sldMasterId id="2147483729" r:id="rId7"/>
    <p:sldMasterId id="2147483741" r:id="rId8"/>
    <p:sldMasterId id="2147483754" r:id="rId9"/>
    <p:sldMasterId id="2147483766" r:id="rId10"/>
  </p:sldMasterIdLst>
  <p:notesMasterIdLst>
    <p:notesMasterId r:id="rId86"/>
  </p:notesMasterIdLst>
  <p:sldIdLst>
    <p:sldId id="290"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61" r:id="rId58"/>
    <p:sldId id="362" r:id="rId59"/>
    <p:sldId id="345" r:id="rId60"/>
    <p:sldId id="363" r:id="rId61"/>
    <p:sldId id="364" r:id="rId62"/>
    <p:sldId id="365" r:id="rId63"/>
    <p:sldId id="366" r:id="rId64"/>
    <p:sldId id="367" r:id="rId65"/>
    <p:sldId id="368" r:id="rId66"/>
    <p:sldId id="369" r:id="rId67"/>
    <p:sldId id="370" r:id="rId68"/>
    <p:sldId id="371" r:id="rId69"/>
    <p:sldId id="372"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58" d="100"/>
          <a:sy n="158" d="100"/>
        </p:scale>
        <p:origin x="-3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notesMaster" Target="notesMasters/notes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smtClean="0"/>
            <a:t>Calculate number of different nucleotides/amino acids per MSA column (X)</a:t>
          </a:r>
          <a:endParaRPr lang="en-US" sz="1200" b="1" dirty="0"/>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smtClean="0"/>
            <a:t>Calculate number of nucleotides/amino acids substitutions (X-1)</a:t>
          </a:r>
          <a:endParaRPr lang="en-US" sz="1200" b="1" dirty="0"/>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smtClean="0"/>
            <a:t>Calculate number of synonymous changes</a:t>
          </a:r>
        </a:p>
        <a:p>
          <a:r>
            <a:rPr lang="en-US" sz="1200" b="1" dirty="0" smtClean="0"/>
            <a:t>S=(N-1)</a:t>
          </a:r>
          <a:r>
            <a:rPr lang="en-US" sz="1200" b="1" dirty="0" err="1" smtClean="0">
              <a:solidFill>
                <a:srgbClr val="FF0000"/>
              </a:solidFill>
            </a:rPr>
            <a:t>nc</a:t>
          </a:r>
          <a:r>
            <a:rPr lang="en-US" sz="1200" b="1" dirty="0" smtClean="0"/>
            <a:t>-N</a:t>
          </a:r>
        </a:p>
        <a:p>
          <a:r>
            <a:rPr lang="en-US" sz="1200" b="1" dirty="0" smtClean="0"/>
            <a:t>assuming N=(N-1)</a:t>
          </a:r>
          <a:r>
            <a:rPr lang="en-US" sz="1200" b="1" dirty="0" err="1" smtClean="0">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t>
        <a:bodyPr/>
        <a:lstStyle/>
        <a:p>
          <a:endParaRPr lang="en-US"/>
        </a:p>
      </dgm:t>
    </dgm:pt>
    <dgm:pt modelId="{B3730A30-3591-47CA-8723-1FC29892F036}" type="pres">
      <dgm:prSet presAssocID="{302276FD-F21E-4337-8801-0811C84F0F5A}" presName="node" presStyleLbl="node1" presStyleIdx="0" presStyleCnt="3">
        <dgm:presLayoutVars>
          <dgm:bulletEnabled val="1"/>
        </dgm:presLayoutVars>
      </dgm:prSet>
      <dgm:spPr/>
      <dgm:t>
        <a:bodyPr/>
        <a:lstStyle/>
        <a:p>
          <a:endParaRPr lang="en-US"/>
        </a:p>
      </dgm:t>
    </dgm:pt>
    <dgm:pt modelId="{84F40F81-F106-43A1-92CE-C2A4D65ECC5F}" type="pres">
      <dgm:prSet presAssocID="{E5135470-A219-4CDC-A7D2-B5A4F288EAFB}" presName="sibTrans" presStyleLbl="sibTrans2D1" presStyleIdx="0" presStyleCnt="2"/>
      <dgm:spPr/>
      <dgm:t>
        <a:bodyPr/>
        <a:lstStyle/>
        <a:p>
          <a:endParaRPr lang="en-US"/>
        </a:p>
      </dgm:t>
    </dgm:pt>
    <dgm:pt modelId="{BD3BB03C-78B8-49DD-A0A3-95865AD97865}" type="pres">
      <dgm:prSet presAssocID="{E5135470-A219-4CDC-A7D2-B5A4F288EAFB}" presName="connectorText" presStyleLbl="sibTrans2D1" presStyleIdx="0" presStyleCnt="2"/>
      <dgm:spPr/>
      <dgm:t>
        <a:bodyPr/>
        <a:lstStyle/>
        <a:p>
          <a:endParaRPr lang="en-US"/>
        </a:p>
      </dgm:t>
    </dgm:pt>
    <dgm:pt modelId="{B9EDE46B-0221-4076-9877-8C3B07B02C7B}" type="pres">
      <dgm:prSet presAssocID="{0585EBDC-C1FC-409B-B794-F9F5733E9CB9}" presName="node" presStyleLbl="node1" presStyleIdx="1" presStyleCnt="3">
        <dgm:presLayoutVars>
          <dgm:bulletEnabled val="1"/>
        </dgm:presLayoutVars>
      </dgm:prSet>
      <dgm:spPr/>
      <dgm:t>
        <a:bodyPr/>
        <a:lstStyle/>
        <a:p>
          <a:endParaRPr lang="en-US"/>
        </a:p>
      </dgm:t>
    </dgm:pt>
    <dgm:pt modelId="{34AF6A92-265C-4442-9F0D-8E0B8C66ABA7}" type="pres">
      <dgm:prSet presAssocID="{EF5AE252-950C-4E14-A77D-9A200DB12D8C}" presName="sibTrans" presStyleLbl="sibTrans2D1" presStyleIdx="1" presStyleCnt="2"/>
      <dgm:spPr/>
      <dgm:t>
        <a:bodyPr/>
        <a:lstStyle/>
        <a:p>
          <a:endParaRPr lang="en-US"/>
        </a:p>
      </dgm:t>
    </dgm:pt>
    <dgm:pt modelId="{40EEE4EE-1519-45BA-AAF2-131E126C2F96}" type="pres">
      <dgm:prSet presAssocID="{EF5AE252-950C-4E14-A77D-9A200DB12D8C}" presName="connectorText" presStyleLbl="sibTrans2D1" presStyleIdx="1" presStyleCnt="2"/>
      <dgm:spPr/>
      <dgm:t>
        <a:bodyPr/>
        <a:lstStyle/>
        <a:p>
          <a:endParaRPr lang="en-US"/>
        </a:p>
      </dgm:t>
    </dgm:pt>
    <dgm:pt modelId="{277608D4-B72A-46D8-B78A-1C8158D4DC6B}" type="pres">
      <dgm:prSet presAssocID="{803B44DB-3287-4565-B8CC-7CD489466C52}" presName="node" presStyleLbl="node1" presStyleIdx="2" presStyleCnt="3">
        <dgm:presLayoutVars>
          <dgm:bulletEnabled val="1"/>
        </dgm:presLayoutVars>
      </dgm:prSet>
      <dgm:spPr/>
      <dgm:t>
        <a:bodyPr/>
        <a:lstStyle/>
        <a:p>
          <a:endParaRPr lang="en-US"/>
        </a:p>
      </dgm:t>
    </dgm:pt>
  </dgm:ptLst>
  <dgm:cxnLst>
    <dgm:cxn modelId="{1A399EEE-B5D1-044F-ABC1-9C57388E7A4C}" type="presOf" srcId="{EF5AE252-950C-4E14-A77D-9A200DB12D8C}" destId="{34AF6A92-265C-4442-9F0D-8E0B8C66ABA7}"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AA7FA8FB-411B-FB4E-9886-613BCA14D379}" type="presOf" srcId="{2981A67D-019C-430B-9192-B8A3CC002D33}" destId="{BC9680E4-384E-4570-8F5A-7A74D17836F6}" srcOrd="0" destOrd="0" presId="urn:microsoft.com/office/officeart/2005/8/layout/process2"/>
    <dgm:cxn modelId="{6E98301B-8628-1C45-B4B5-02BE827EFDCA}" type="presOf" srcId="{0585EBDC-C1FC-409B-B794-F9F5733E9CB9}" destId="{B9EDE46B-0221-4076-9877-8C3B07B02C7B}" srcOrd="0" destOrd="0" presId="urn:microsoft.com/office/officeart/2005/8/layout/process2"/>
    <dgm:cxn modelId="{5AE0D887-74C5-FC4E-8F32-9C4585A31727}" type="presOf" srcId="{E5135470-A219-4CDC-A7D2-B5A4F288EAFB}" destId="{84F40F81-F106-43A1-92CE-C2A4D65ECC5F}" srcOrd="0" destOrd="0" presId="urn:microsoft.com/office/officeart/2005/8/layout/process2"/>
    <dgm:cxn modelId="{96F7EDCF-2D3E-E545-9732-FA3CA5957D63}" type="presOf" srcId="{EF5AE252-950C-4E14-A77D-9A200DB12D8C}" destId="{40EEE4EE-1519-45BA-AAF2-131E126C2F96}" srcOrd="1" destOrd="0" presId="urn:microsoft.com/office/officeart/2005/8/layout/process2"/>
    <dgm:cxn modelId="{A929E495-1FBC-7642-8488-6E555DB009AC}" type="presOf" srcId="{803B44DB-3287-4565-B8CC-7CD489466C52}" destId="{277608D4-B72A-46D8-B78A-1C8158D4DC6B}" srcOrd="0" destOrd="0" presId="urn:microsoft.com/office/officeart/2005/8/layout/process2"/>
    <dgm:cxn modelId="{54AFED53-5A99-484F-A9C0-6676AA83A43F}" type="presOf" srcId="{302276FD-F21E-4337-8801-0811C84F0F5A}" destId="{B3730A30-3591-47CA-8723-1FC29892F036}" srcOrd="0" destOrd="0" presId="urn:microsoft.com/office/officeart/2005/8/layout/process2"/>
    <dgm:cxn modelId="{FD698412-A6F9-6648-8D0D-132DC623EEB3}" type="presOf" srcId="{E5135470-A219-4CDC-A7D2-B5A4F288EAFB}" destId="{BD3BB03C-78B8-49DD-A0A3-95865AD97865}"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89F028FC-BA9F-8D4C-865E-DA7E8C192E05}" type="presParOf" srcId="{BC9680E4-384E-4570-8F5A-7A74D17836F6}" destId="{B3730A30-3591-47CA-8723-1FC29892F036}" srcOrd="0" destOrd="0" presId="urn:microsoft.com/office/officeart/2005/8/layout/process2"/>
    <dgm:cxn modelId="{920CC2A0-5999-904B-9CDA-608828067521}" type="presParOf" srcId="{BC9680E4-384E-4570-8F5A-7A74D17836F6}" destId="{84F40F81-F106-43A1-92CE-C2A4D65ECC5F}" srcOrd="1" destOrd="0" presId="urn:microsoft.com/office/officeart/2005/8/layout/process2"/>
    <dgm:cxn modelId="{5DEC5E8A-141E-3140-BE14-24C6B2BBF43F}" type="presParOf" srcId="{84F40F81-F106-43A1-92CE-C2A4D65ECC5F}" destId="{BD3BB03C-78B8-49DD-A0A3-95865AD97865}" srcOrd="0" destOrd="0" presId="urn:microsoft.com/office/officeart/2005/8/layout/process2"/>
    <dgm:cxn modelId="{54CBCDB8-D826-C448-91CC-050E51B44ED6}" type="presParOf" srcId="{BC9680E4-384E-4570-8F5A-7A74D17836F6}" destId="{B9EDE46B-0221-4076-9877-8C3B07B02C7B}" srcOrd="2" destOrd="0" presId="urn:microsoft.com/office/officeart/2005/8/layout/process2"/>
    <dgm:cxn modelId="{7642DE0B-DC49-1B4F-8155-4EBE5E9B33EA}" type="presParOf" srcId="{BC9680E4-384E-4570-8F5A-7A74D17836F6}" destId="{34AF6A92-265C-4442-9F0D-8E0B8C66ABA7}" srcOrd="3" destOrd="0" presId="urn:microsoft.com/office/officeart/2005/8/layout/process2"/>
    <dgm:cxn modelId="{C7B8BEFE-1C92-FF4D-906C-B9DA61FD6D94}" type="presParOf" srcId="{34AF6A92-265C-4442-9F0D-8E0B8C66ABA7}" destId="{40EEE4EE-1519-45BA-AAF2-131E126C2F96}" srcOrd="0" destOrd="0" presId="urn:microsoft.com/office/officeart/2005/8/layout/process2"/>
    <dgm:cxn modelId="{DCE1504F-B3BC-9E43-88B5-CAD197A6BA63}"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smtClean="0"/>
            <a:t>Calculate MSA nucleotide frequencies (%A,%T,%G,%C)</a:t>
          </a:r>
          <a:endParaRPr lang="en-US" sz="1200" b="1" dirty="0"/>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smtClean="0"/>
            <a:t>Introduce a given number of random substitutions ( at any position) based on inferred base frequencies</a:t>
          </a:r>
          <a:endParaRPr lang="en-US" sz="1200" b="1" dirty="0"/>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smtClean="0"/>
            <a:t>Compare translated mutated codon with the initial translated codon and count synonymous and non-synonymous substitutions</a:t>
          </a:r>
          <a:endParaRPr lang="en-US" sz="1200" b="1" dirty="0"/>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t>
        <a:bodyPr/>
        <a:lstStyle/>
        <a:p>
          <a:endParaRPr lang="en-US"/>
        </a:p>
      </dgm:t>
    </dgm:pt>
    <dgm:pt modelId="{B3730A30-3591-47CA-8723-1FC29892F036}" type="pres">
      <dgm:prSet presAssocID="{302276FD-F21E-4337-8801-0811C84F0F5A}" presName="node" presStyleLbl="node1" presStyleIdx="0" presStyleCnt="3">
        <dgm:presLayoutVars>
          <dgm:bulletEnabled val="1"/>
        </dgm:presLayoutVars>
      </dgm:prSet>
      <dgm:spPr/>
      <dgm:t>
        <a:bodyPr/>
        <a:lstStyle/>
        <a:p>
          <a:endParaRPr lang="en-US"/>
        </a:p>
      </dgm:t>
    </dgm:pt>
    <dgm:pt modelId="{84F40F81-F106-43A1-92CE-C2A4D65ECC5F}" type="pres">
      <dgm:prSet presAssocID="{E5135470-A219-4CDC-A7D2-B5A4F288EAFB}" presName="sibTrans" presStyleLbl="sibTrans2D1" presStyleIdx="0" presStyleCnt="2"/>
      <dgm:spPr/>
      <dgm:t>
        <a:bodyPr/>
        <a:lstStyle/>
        <a:p>
          <a:endParaRPr lang="en-US"/>
        </a:p>
      </dgm:t>
    </dgm:pt>
    <dgm:pt modelId="{BD3BB03C-78B8-49DD-A0A3-95865AD97865}" type="pres">
      <dgm:prSet presAssocID="{E5135470-A219-4CDC-A7D2-B5A4F288EAFB}" presName="connectorText" presStyleLbl="sibTrans2D1" presStyleIdx="0" presStyleCnt="2"/>
      <dgm:spPr/>
      <dgm:t>
        <a:bodyPr/>
        <a:lstStyle/>
        <a:p>
          <a:endParaRPr lang="en-US"/>
        </a:p>
      </dgm:t>
    </dgm:pt>
    <dgm:pt modelId="{B9EDE46B-0221-4076-9877-8C3B07B02C7B}" type="pres">
      <dgm:prSet presAssocID="{0585EBDC-C1FC-409B-B794-F9F5733E9CB9}" presName="node" presStyleLbl="node1" presStyleIdx="1" presStyleCnt="3">
        <dgm:presLayoutVars>
          <dgm:bulletEnabled val="1"/>
        </dgm:presLayoutVars>
      </dgm:prSet>
      <dgm:spPr/>
      <dgm:t>
        <a:bodyPr/>
        <a:lstStyle/>
        <a:p>
          <a:endParaRPr lang="en-US"/>
        </a:p>
      </dgm:t>
    </dgm:pt>
    <dgm:pt modelId="{34AF6A92-265C-4442-9F0D-8E0B8C66ABA7}" type="pres">
      <dgm:prSet presAssocID="{EF5AE252-950C-4E14-A77D-9A200DB12D8C}" presName="sibTrans" presStyleLbl="sibTrans2D1" presStyleIdx="1" presStyleCnt="2"/>
      <dgm:spPr/>
      <dgm:t>
        <a:bodyPr/>
        <a:lstStyle/>
        <a:p>
          <a:endParaRPr lang="en-US"/>
        </a:p>
      </dgm:t>
    </dgm:pt>
    <dgm:pt modelId="{40EEE4EE-1519-45BA-AAF2-131E126C2F96}" type="pres">
      <dgm:prSet presAssocID="{EF5AE252-950C-4E14-A77D-9A200DB12D8C}" presName="connectorText" presStyleLbl="sibTrans2D1" presStyleIdx="1" presStyleCnt="2"/>
      <dgm:spPr/>
      <dgm:t>
        <a:bodyPr/>
        <a:lstStyle/>
        <a:p>
          <a:endParaRPr lang="en-US"/>
        </a:p>
      </dgm:t>
    </dgm:pt>
    <dgm:pt modelId="{277608D4-B72A-46D8-B78A-1C8158D4DC6B}" type="pres">
      <dgm:prSet presAssocID="{803B44DB-3287-4565-B8CC-7CD489466C52}" presName="node" presStyleLbl="node1" presStyleIdx="2" presStyleCnt="3">
        <dgm:presLayoutVars>
          <dgm:bulletEnabled val="1"/>
        </dgm:presLayoutVars>
      </dgm:prSet>
      <dgm:spPr/>
      <dgm:t>
        <a:bodyPr/>
        <a:lstStyle/>
        <a:p>
          <a:endParaRPr lang="en-US"/>
        </a:p>
      </dgm:t>
    </dgm:pt>
  </dgm:ptLst>
  <dgm:cxnLst>
    <dgm:cxn modelId="{D869AAE3-6F8C-4445-8AA0-E13AD64375FE}" type="presOf" srcId="{0585EBDC-C1FC-409B-B794-F9F5733E9CB9}" destId="{B9EDE46B-0221-4076-9877-8C3B07B02C7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FA00EAD2-2419-B745-AA35-D931635F6547}" type="presOf" srcId="{2981A67D-019C-430B-9192-B8A3CC002D33}" destId="{BC9680E4-384E-4570-8F5A-7A74D17836F6}" srcOrd="0" destOrd="0" presId="urn:microsoft.com/office/officeart/2005/8/layout/process2"/>
    <dgm:cxn modelId="{239BC9B6-8E02-5848-8EAF-5E6817A4DF03}" type="presOf" srcId="{803B44DB-3287-4565-B8CC-7CD489466C52}" destId="{277608D4-B72A-46D8-B78A-1C8158D4DC6B}" srcOrd="0" destOrd="0" presId="urn:microsoft.com/office/officeart/2005/8/layout/process2"/>
    <dgm:cxn modelId="{4EC91D26-1C2F-7943-BFB3-CF6D963AFF0C}" type="presOf" srcId="{E5135470-A219-4CDC-A7D2-B5A4F288EAFB}" destId="{84F40F81-F106-43A1-92CE-C2A4D65ECC5F}" srcOrd="0" destOrd="0" presId="urn:microsoft.com/office/officeart/2005/8/layout/process2"/>
    <dgm:cxn modelId="{7F0E3D9C-DDE6-0241-907A-9B3A28704C0C}" type="presOf" srcId="{E5135470-A219-4CDC-A7D2-B5A4F288EAFB}" destId="{BD3BB03C-78B8-49DD-A0A3-95865AD97865}" srcOrd="1" destOrd="0" presId="urn:microsoft.com/office/officeart/2005/8/layout/process2"/>
    <dgm:cxn modelId="{95DC21E8-218F-1A4D-B67F-DCF2770CB6AA}" type="presOf" srcId="{EF5AE252-950C-4E14-A77D-9A200DB12D8C}" destId="{34AF6A92-265C-4442-9F0D-8E0B8C66ABA7}" srcOrd="0" destOrd="0" presId="urn:microsoft.com/office/officeart/2005/8/layout/process2"/>
    <dgm:cxn modelId="{38992ED0-A5DD-B649-8F41-A776BEE25551}"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E7C73680-5ECD-154A-B183-E954E655AEC6}" type="presOf" srcId="{302276FD-F21E-4337-8801-0811C84F0F5A}" destId="{B3730A30-3591-47CA-8723-1FC29892F036}" srcOrd="0" destOrd="0" presId="urn:microsoft.com/office/officeart/2005/8/layout/process2"/>
    <dgm:cxn modelId="{9599258D-A715-F94B-87EE-CA66BD4C0D37}" type="presParOf" srcId="{BC9680E4-384E-4570-8F5A-7A74D17836F6}" destId="{B3730A30-3591-47CA-8723-1FC29892F036}" srcOrd="0" destOrd="0" presId="urn:microsoft.com/office/officeart/2005/8/layout/process2"/>
    <dgm:cxn modelId="{797203E3-7632-CD4E-BA3F-A545F6494DEA}" type="presParOf" srcId="{BC9680E4-384E-4570-8F5A-7A74D17836F6}" destId="{84F40F81-F106-43A1-92CE-C2A4D65ECC5F}" srcOrd="1" destOrd="0" presId="urn:microsoft.com/office/officeart/2005/8/layout/process2"/>
    <dgm:cxn modelId="{84147C55-AD3B-8E46-92C9-FEE0261B0C37}" type="presParOf" srcId="{84F40F81-F106-43A1-92CE-C2A4D65ECC5F}" destId="{BD3BB03C-78B8-49DD-A0A3-95865AD97865}" srcOrd="0" destOrd="0" presId="urn:microsoft.com/office/officeart/2005/8/layout/process2"/>
    <dgm:cxn modelId="{BD636215-A0CC-5148-A5E1-B15540C28B59}" type="presParOf" srcId="{BC9680E4-384E-4570-8F5A-7A74D17836F6}" destId="{B9EDE46B-0221-4076-9877-8C3B07B02C7B}" srcOrd="2" destOrd="0" presId="urn:microsoft.com/office/officeart/2005/8/layout/process2"/>
    <dgm:cxn modelId="{3B1C4D16-8A07-6442-B7F7-04AD740C0608}" type="presParOf" srcId="{BC9680E4-384E-4570-8F5A-7A74D17836F6}" destId="{34AF6A92-265C-4442-9F0D-8E0B8C66ABA7}" srcOrd="3" destOrd="0" presId="urn:microsoft.com/office/officeart/2005/8/layout/process2"/>
    <dgm:cxn modelId="{21689197-537C-904D-AF83-4E1D0878FB32}" type="presParOf" srcId="{34AF6A92-265C-4442-9F0D-8E0B8C66ABA7}" destId="{40EEE4EE-1519-45BA-AAF2-131E126C2F96}" srcOrd="0" destOrd="0" presId="urn:microsoft.com/office/officeart/2005/8/layout/process2"/>
    <dgm:cxn modelId="{BB61EBF6-F7DE-C74A-8CFE-734668DC9B16}"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Calculate number of different nucleotides/amino acids per MSA column (X)</a:t>
          </a:r>
          <a:endParaRPr lang="en-US" sz="1200" b="1" kern="1200" dirty="0"/>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Calculate number of nucleotides/amino acids substitutions (X-1)</a:t>
          </a:r>
          <a:endParaRPr lang="en-US" sz="1200" b="1" kern="1200" dirty="0"/>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Calculate number of synonymous changes</a:t>
          </a:r>
        </a:p>
        <a:p>
          <a:pPr lvl="0" algn="ctr" defTabSz="533400">
            <a:lnSpc>
              <a:spcPct val="90000"/>
            </a:lnSpc>
            <a:spcBef>
              <a:spcPct val="0"/>
            </a:spcBef>
            <a:spcAft>
              <a:spcPct val="35000"/>
            </a:spcAft>
          </a:pPr>
          <a:r>
            <a:rPr lang="en-US" sz="1200" b="1" kern="1200" dirty="0" smtClean="0"/>
            <a:t>S=(N-1)</a:t>
          </a:r>
          <a:r>
            <a:rPr lang="en-US" sz="1200" b="1" kern="1200" dirty="0" err="1" smtClean="0">
              <a:solidFill>
                <a:srgbClr val="FF0000"/>
              </a:solidFill>
            </a:rPr>
            <a:t>nc</a:t>
          </a:r>
          <a:r>
            <a:rPr lang="en-US" sz="1200" b="1" kern="1200" dirty="0" smtClean="0"/>
            <a:t>-N</a:t>
          </a:r>
        </a:p>
        <a:p>
          <a:pPr lvl="0" algn="ctr" defTabSz="533400">
            <a:lnSpc>
              <a:spcPct val="90000"/>
            </a:lnSpc>
            <a:spcBef>
              <a:spcPct val="0"/>
            </a:spcBef>
            <a:spcAft>
              <a:spcPct val="35000"/>
            </a:spcAft>
          </a:pPr>
          <a:r>
            <a:rPr lang="en-US" sz="1200" b="1" kern="1200" dirty="0" smtClean="0"/>
            <a:t>assuming N=(N-1)</a:t>
          </a:r>
          <a:r>
            <a:rPr lang="en-US" sz="1200" b="1" kern="1200" dirty="0" err="1" smtClean="0">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Calculate MSA nucleotide frequencies (%A,%T,%G,%C)</a:t>
          </a:r>
          <a:endParaRPr lang="en-US" sz="1200" b="1" kern="1200" dirty="0"/>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Introduce a given number of random substitutions ( at any position) based on inferred base frequencies</a:t>
          </a:r>
          <a:endParaRPr lang="en-US" sz="1200" b="1" kern="1200" dirty="0"/>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Compare translated mutated codon with the initial translated codon and count synonymous and non-synonymous substitutions</a:t>
          </a:r>
          <a:endParaRPr lang="en-US" sz="1200" b="1" kern="1200" dirty="0"/>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205E98-878E-5345-A891-DE99FBDB46F1}" type="slidenum">
              <a:rPr lang="en-US" sz="1200" b="1">
                <a:solidFill>
                  <a:srgbClr val="000000"/>
                </a:solidFill>
                <a:latin typeface="Times New Roman" charset="0"/>
              </a:rPr>
              <a:pPr eaLnBrk="1" hangingPunct="1"/>
              <a:t>2</a:t>
            </a:fld>
            <a:endParaRPr lang="en-US" sz="1200" b="1">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BCA043-70DC-8A46-BCEB-CAD37B11510F}" type="slidenum">
              <a:rPr lang="en-US" sz="1200" b="1">
                <a:solidFill>
                  <a:srgbClr val="000000"/>
                </a:solidFill>
                <a:latin typeface="Times New Roman" charset="0"/>
              </a:rPr>
              <a:pPr eaLnBrk="1" hangingPunct="1"/>
              <a:t>24</a:t>
            </a:fld>
            <a:endParaRPr lang="en-US" sz="1200" b="1">
              <a:solidFill>
                <a:srgbClr val="000000"/>
              </a:solidFill>
              <a:latin typeface="Times New Roman"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403B94-B660-5C4C-8046-85B38CDE13BC}" type="slidenum">
              <a:rPr lang="en-US" sz="1200" b="1">
                <a:solidFill>
                  <a:srgbClr val="000000"/>
                </a:solidFill>
                <a:latin typeface="Times New Roman" charset="0"/>
              </a:rPr>
              <a:pPr eaLnBrk="1" hangingPunct="1"/>
              <a:t>27</a:t>
            </a:fld>
            <a:endParaRPr lang="en-US" sz="1200" b="1">
              <a:solidFill>
                <a:srgbClr val="000000"/>
              </a:solidFill>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90B1F-20F9-A843-BAAA-8DA9E96697EE}" type="slidenum">
              <a:rPr lang="en-US" sz="1200" b="1">
                <a:solidFill>
                  <a:srgbClr val="000000"/>
                </a:solidFill>
                <a:latin typeface="Times New Roman" charset="0"/>
              </a:rPr>
              <a:pPr eaLnBrk="1" hangingPunct="1"/>
              <a:t>31</a:t>
            </a:fld>
            <a:endParaRPr lang="en-US" sz="1200" b="1">
              <a:solidFill>
                <a:srgbClr val="000000"/>
              </a:solidFill>
              <a:latin typeface="Times New Roman"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202425-2686-9F44-A0C7-40B183C61FA5}" type="slidenum">
              <a:rPr lang="en-US" sz="1200" b="1">
                <a:solidFill>
                  <a:srgbClr val="000000"/>
                </a:solidFill>
                <a:latin typeface="Times New Roman" charset="0"/>
              </a:rPr>
              <a:pPr eaLnBrk="1" hangingPunct="1"/>
              <a:t>32</a:t>
            </a:fld>
            <a:endParaRPr lang="en-US" sz="1200" b="1">
              <a:solidFill>
                <a:srgbClr val="000000"/>
              </a:solidFill>
              <a:latin typeface="Times New Roman" charset="0"/>
            </a:endParaRPr>
          </a:p>
        </p:txBody>
      </p:sp>
      <p:sp>
        <p:nvSpPr>
          <p:cNvPr id="12902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1B176-0F6D-D647-A42B-CB2512D81DC3}" type="slidenum">
              <a:rPr lang="en-US" sz="1200" b="1">
                <a:solidFill>
                  <a:srgbClr val="000000"/>
                </a:solidFill>
                <a:latin typeface="Times New Roman" charset="0"/>
              </a:rPr>
              <a:pPr eaLnBrk="1" hangingPunct="1"/>
              <a:t>33</a:t>
            </a:fld>
            <a:endParaRPr lang="en-US" sz="1200" b="1">
              <a:solidFill>
                <a:srgbClr val="000000"/>
              </a:solidFill>
              <a:latin typeface="Times New Roman" charset="0"/>
            </a:endParaRPr>
          </a:p>
        </p:txBody>
      </p:sp>
      <p:sp>
        <p:nvSpPr>
          <p:cNvPr id="13107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10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5CC3C4-9294-4848-B304-12395C817FFF}"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2E16A7-D57E-EB46-9CDF-7F1F8B78D7A5}" type="slidenum">
              <a:rPr lang="en-US" sz="1200" b="1">
                <a:solidFill>
                  <a:srgbClr val="000000"/>
                </a:solidFill>
                <a:latin typeface="Times New Roman" charset="0"/>
              </a:rPr>
              <a:pPr eaLnBrk="1" hangingPunct="1"/>
              <a:t>35</a:t>
            </a:fld>
            <a:endParaRPr lang="en-US" sz="1200" b="1">
              <a:solidFill>
                <a:srgbClr val="000000"/>
              </a:solidFill>
              <a:latin typeface="Times New Roman" charset="0"/>
            </a:endParaRPr>
          </a:p>
        </p:txBody>
      </p:sp>
      <p:sp>
        <p:nvSpPr>
          <p:cNvPr id="135170"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4C0409-DD64-F64F-8F81-7AE6C7BA7C4C}" type="slidenum">
              <a:rPr lang="en-US" sz="1200" b="1">
                <a:solidFill>
                  <a:srgbClr val="000000"/>
                </a:solidFill>
                <a:latin typeface="Times New Roman" charset="0"/>
              </a:rPr>
              <a:pPr eaLnBrk="1" hangingPunct="1"/>
              <a:t>36</a:t>
            </a:fld>
            <a:endParaRPr lang="en-US" sz="1200" b="1">
              <a:solidFill>
                <a:srgbClr val="000000"/>
              </a:solidFill>
              <a:latin typeface="Times New Roman"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DC884-9A59-0C41-AFC1-7B85695C25C7}" type="slidenum">
              <a:rPr lang="en-US" sz="1200" b="1">
                <a:solidFill>
                  <a:srgbClr val="000000"/>
                </a:solidFill>
                <a:latin typeface="Times New Roman" charset="0"/>
              </a:rPr>
              <a:pPr eaLnBrk="1" hangingPunct="1"/>
              <a:t>37</a:t>
            </a:fld>
            <a:endParaRPr lang="en-US" sz="1200" b="1">
              <a:solidFill>
                <a:srgbClr val="000000"/>
              </a:solidFill>
              <a:latin typeface="Times New Roman" charset="0"/>
            </a:endParaRPr>
          </a:p>
        </p:txBody>
      </p:sp>
      <p:sp>
        <p:nvSpPr>
          <p:cNvPr id="139266"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6661" tIns="48331" rIns="96661" bIns="48331"/>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0CA629-7ED4-D441-B96F-FF2FECBB1858}" type="slidenum">
              <a:rPr lang="en-US" sz="1200" b="1">
                <a:solidFill>
                  <a:srgbClr val="000000"/>
                </a:solidFill>
                <a:latin typeface="Times New Roman" charset="0"/>
              </a:rPr>
              <a:pPr eaLnBrk="1" hangingPunct="1"/>
              <a:t>38</a:t>
            </a:fld>
            <a:endParaRPr lang="en-US" sz="1200" b="1">
              <a:solidFill>
                <a:srgbClr val="000000"/>
              </a:solidFill>
              <a:latin typeface="Times New Roman"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3F6477-2EC2-9B43-A3E9-0CD966B7FCFF}" type="slidenum">
              <a:rPr lang="en-US" sz="1200" b="1">
                <a:solidFill>
                  <a:srgbClr val="000000"/>
                </a:solidFill>
                <a:latin typeface="Times New Roman" charset="0"/>
              </a:rPr>
              <a:pPr eaLnBrk="1" hangingPunct="1"/>
              <a:t>3</a:t>
            </a:fld>
            <a:endParaRPr lang="en-US" sz="1200" b="1">
              <a:solidFill>
                <a:srgbClr val="000000"/>
              </a:solidFill>
              <a:latin typeface="Times New Roman"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946B30-2C95-454A-A1B3-2796883DF575}" type="slidenum">
              <a:rPr lang="en-US" sz="1200" b="1">
                <a:solidFill>
                  <a:srgbClr val="000000"/>
                </a:solidFill>
                <a:latin typeface="Times New Roman" charset="0"/>
              </a:rPr>
              <a:pPr eaLnBrk="1" hangingPunct="1"/>
              <a:t>39</a:t>
            </a:fld>
            <a:endParaRPr lang="en-US" sz="1200" b="1">
              <a:solidFill>
                <a:srgbClr val="000000"/>
              </a:solidFill>
              <a:latin typeface="Times New Roman"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012C3F-472C-D64B-85AC-7D57BC478F59}" type="slidenum">
              <a:rPr lang="en-US" sz="1200" b="1">
                <a:solidFill>
                  <a:srgbClr val="000000"/>
                </a:solidFill>
                <a:latin typeface="Times New Roman" charset="0"/>
              </a:rPr>
              <a:pPr eaLnBrk="1" hangingPunct="1"/>
              <a:t>40</a:t>
            </a:fld>
            <a:endParaRPr lang="en-US" sz="1200" b="1">
              <a:solidFill>
                <a:srgbClr val="000000"/>
              </a:solidFill>
              <a:latin typeface="Times New Roman"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39D8C8-387B-B345-849D-CABD268718F8}" type="slidenum">
              <a:rPr lang="en-US" sz="1200" b="1">
                <a:solidFill>
                  <a:srgbClr val="000000"/>
                </a:solidFill>
                <a:latin typeface="Times New Roman" charset="0"/>
              </a:rPr>
              <a:pPr eaLnBrk="1" hangingPunct="1"/>
              <a:t>41</a:t>
            </a:fld>
            <a:endParaRPr lang="en-US" sz="1200" b="1">
              <a:solidFill>
                <a:srgbClr val="000000"/>
              </a:solidFill>
              <a:latin typeface="Times New Roman"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96E21C-7233-0042-B9F1-1FDF573F194D}" type="slidenum">
              <a:rPr lang="en-US" sz="1200">
                <a:solidFill>
                  <a:srgbClr val="000000"/>
                </a:solidFill>
              </a:rPr>
              <a:pPr eaLnBrk="1" hangingPunct="1"/>
              <a:t>42</a:t>
            </a:fld>
            <a:endParaRPr 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 inspection of the genetic code table suggests most changes at the first position are nonsynonymous, all changes at the second codon position are nonsynonymous and only some changes at the third position are synonymous. As a result we do not expect to see equal proportions of synonymous and nonsynonymous mutations  even if there is no selection at protein level. Indeed, if mutations from any one nucleotide  to any other  occur at the same rate , we expect 25.5% of mutations to be synonymous and 74.5% mutations to be nonsynonymous.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521-6EB2-864F-86CF-D8804044D375}" type="slidenum">
              <a:rPr lang="en-US" sz="1200" b="1">
                <a:solidFill>
                  <a:srgbClr val="000000"/>
                </a:solidFill>
                <a:latin typeface="Times New Roman" charset="0"/>
              </a:rPr>
              <a:pPr eaLnBrk="1" hangingPunct="1"/>
              <a:t>43</a:t>
            </a:fld>
            <a:endParaRPr lang="en-US" sz="1200" b="1">
              <a:solidFill>
                <a:srgbClr val="000000"/>
              </a:solidFill>
              <a:latin typeface="Times New Roman"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A2B9E1-78A5-FE4C-AF67-F5518A153D85}" type="slidenum">
              <a:rPr lang="en-US" sz="1200" b="1">
                <a:solidFill>
                  <a:srgbClr val="000000"/>
                </a:solidFill>
                <a:latin typeface="Times New Roman" charset="0"/>
              </a:rPr>
              <a:pPr eaLnBrk="1" hangingPunct="1"/>
              <a:t>44</a:t>
            </a:fld>
            <a:endParaRPr lang="en-US" sz="1200" b="1">
              <a:solidFill>
                <a:srgbClr val="000000"/>
              </a:solidFill>
              <a:latin typeface="Times New Roman"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45</a:t>
            </a:fld>
            <a:endParaRPr lang="de-DE"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0AA3F7-EEC1-FB4D-BA13-AA8B4E813C9F}" type="slidenum">
              <a:rPr lang="en-US" sz="1200" b="1">
                <a:solidFill>
                  <a:srgbClr val="000000"/>
                </a:solidFill>
                <a:latin typeface="Times New Roman" charset="0"/>
              </a:rPr>
              <a:pPr eaLnBrk="1" hangingPunct="1"/>
              <a:t>46</a:t>
            </a:fld>
            <a:endParaRPr lang="en-US" sz="1200" b="1">
              <a:solidFill>
                <a:srgbClr val="000000"/>
              </a:solidFill>
              <a:latin typeface="Times New Roman"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9DA90B-82C4-5245-863D-D440285F00D1}" type="slidenum">
              <a:rPr lang="en-US" sz="1200" b="1">
                <a:solidFill>
                  <a:srgbClr val="000000"/>
                </a:solidFill>
                <a:latin typeface="Times New Roman" charset="0"/>
              </a:rPr>
              <a:pPr eaLnBrk="1" hangingPunct="1"/>
              <a:t>47</a:t>
            </a:fld>
            <a:endParaRPr lang="en-US" sz="1200" b="1">
              <a:solidFill>
                <a:srgbClr val="000000"/>
              </a:solidFill>
              <a:latin typeface="Times New Roman"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50</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64FF7-EB8C-0F42-B68A-C62C70024445}" type="slidenum">
              <a:rPr lang="en-US" sz="1200" b="1">
                <a:solidFill>
                  <a:prstClr val="black"/>
                </a:solidFill>
              </a:rPr>
              <a:pPr eaLnBrk="1" hangingPunct="1"/>
              <a:t>4</a:t>
            </a:fld>
            <a:endParaRPr lang="en-US" sz="1200" b="1">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41196-8D67-0240-8FC0-9E719642A0BC}" type="slidenum">
              <a:rPr lang="en-US" sz="1200" b="1">
                <a:solidFill>
                  <a:srgbClr val="000000"/>
                </a:solidFill>
                <a:latin typeface="Times New Roman" charset="0"/>
              </a:rPr>
              <a:pPr eaLnBrk="1" hangingPunct="1"/>
              <a:t>51</a:t>
            </a:fld>
            <a:endParaRPr lang="en-US" sz="1200" b="1">
              <a:solidFill>
                <a:srgbClr val="000000"/>
              </a:solidFill>
              <a:latin typeface="Times New Roman"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536E54-634A-2B4B-AB7C-9407BFCAB2BE}" type="slidenum">
              <a:rPr lang="en-US" sz="1200" b="1">
                <a:solidFill>
                  <a:srgbClr val="000000"/>
                </a:solidFill>
                <a:latin typeface="Times New Roman" charset="0"/>
              </a:rPr>
              <a:pPr eaLnBrk="1" hangingPunct="1"/>
              <a:t>52</a:t>
            </a:fld>
            <a:endParaRPr lang="en-US" sz="1200" b="1">
              <a:solidFill>
                <a:srgbClr val="000000"/>
              </a:solidFill>
              <a:latin typeface="Times New Roman"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9641C7-900D-C349-AE67-35D494C287B0}" type="slidenum">
              <a:rPr lang="en-US" sz="1200" b="1">
                <a:solidFill>
                  <a:srgbClr val="000000"/>
                </a:solidFill>
                <a:latin typeface="Times New Roman" charset="0"/>
              </a:rPr>
              <a:pPr eaLnBrk="1" hangingPunct="1"/>
              <a:t>53</a:t>
            </a:fld>
            <a:endParaRPr lang="en-US" sz="1200" b="1">
              <a:solidFill>
                <a:srgbClr val="000000"/>
              </a:solidFill>
              <a:latin typeface="Times New Roman"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6751951-10D3-B944-BC31-631E067A61F7}" type="slidenum">
              <a:rPr lang="en-US" sz="1200">
                <a:solidFill>
                  <a:srgbClr val="000000"/>
                </a:solidFill>
              </a:rPr>
              <a:pPr eaLnBrk="1" hangingPunct="1"/>
              <a:t>55</a:t>
            </a:fld>
            <a:endParaRPr lang="en-US" sz="1200">
              <a:solidFill>
                <a:srgbClr val="000000"/>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7FD299A9-650C-9B4A-A1C8-4A8CB852508E}" type="slidenum">
              <a:rPr lang="en-US" sz="1200">
                <a:solidFill>
                  <a:srgbClr val="000000"/>
                </a:solidFill>
              </a:rPr>
              <a:pPr eaLnBrk="1" hangingPunct="1"/>
              <a:t>58</a:t>
            </a:fld>
            <a:endParaRPr lang="en-US" sz="1200">
              <a:solidFill>
                <a:srgbClr val="000000"/>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mn-ea"/>
                <a:cs typeface="+mn-cs"/>
              </a:rPr>
              <a:t>The ratio of non-synonymous-to-synonymous (</a:t>
            </a:r>
            <a:r>
              <a:rPr lang="en-US" dirty="0" err="1" smtClean="0">
                <a:ea typeface="+mn-ea"/>
                <a:cs typeface="+mn-cs"/>
              </a:rPr>
              <a:t>dN</a:t>
            </a:r>
            <a:r>
              <a:rPr lang="en-US" dirty="0" smtClean="0">
                <a:ea typeface="+mn-ea"/>
                <a:cs typeface="+mn-cs"/>
              </a:rPr>
              <a:t>/</a:t>
            </a:r>
            <a:r>
              <a:rPr lang="en-US" dirty="0" err="1" smtClean="0">
                <a:ea typeface="+mn-ea"/>
                <a:cs typeface="+mn-cs"/>
              </a:rPr>
              <a:t>dS</a:t>
            </a:r>
            <a:r>
              <a:rPr lang="en-US" dirty="0" smtClean="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61</a:t>
            </a:fld>
            <a:endParaRPr lang="de-DE"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63</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12164-98C9-B14E-AFCC-44EE22F81812}" type="slidenum">
              <a:rPr lang="de-DE" sz="1200">
                <a:solidFill>
                  <a:prstClr val="black"/>
                </a:solidFill>
              </a:rPr>
              <a:pPr eaLnBrk="1" hangingPunct="1"/>
              <a:t>70</a:t>
            </a:fld>
            <a:endParaRPr lang="de-DE"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71</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05C1F0-FF59-6F49-AF96-931EEF180237}" type="slidenum">
              <a:rPr lang="en-US" sz="1200">
                <a:solidFill>
                  <a:srgbClr val="000000"/>
                </a:solidFill>
              </a:rPr>
              <a:pPr eaLnBrk="1" hangingPunct="1"/>
              <a:t>6</a:t>
            </a:fld>
            <a:endParaRPr lang="en-US" sz="1200">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B3C2F-A5CB-804C-9567-3E3BB71F610D}" type="slidenum">
              <a:rPr lang="en-US" sz="1200">
                <a:solidFill>
                  <a:srgbClr val="000000"/>
                </a:solidFill>
              </a:rPr>
              <a:pPr eaLnBrk="1" hangingPunct="1"/>
              <a:t>7</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076D0B-E1D4-BC41-B1E9-00002B96DC19}" type="slidenum">
              <a:rPr lang="en-US" sz="1200" b="1">
                <a:solidFill>
                  <a:srgbClr val="000000"/>
                </a:solidFill>
                <a:latin typeface="Times New Roman" charset="0"/>
              </a:rPr>
              <a:pPr eaLnBrk="1" hangingPunct="1"/>
              <a:t>8</a:t>
            </a:fld>
            <a:endParaRPr lang="en-US" sz="1200" b="1">
              <a:solidFill>
                <a:srgbClr val="000000"/>
              </a:solidFill>
              <a:latin typeface="Times New Roman"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17</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18</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56BAAA-5F7F-D143-A460-111B9493A22E}" type="slidenum">
              <a:rPr lang="en-US"/>
              <a:pPr>
                <a:defRPr/>
              </a:pPr>
              <a:t>‹#›</a:t>
            </a:fld>
            <a:endParaRPr lang="en-US"/>
          </a:p>
        </p:txBody>
      </p:sp>
    </p:spTree>
    <p:extLst>
      <p:ext uri="{BB962C8B-B14F-4D97-AF65-F5344CB8AC3E}">
        <p14:creationId xmlns:p14="http://schemas.microsoft.com/office/powerpoint/2010/main" val="189572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ED6FADE-F311-FF4A-B468-9104FE8CA86E}" type="slidenum">
              <a:rPr lang="en-US"/>
              <a:pPr>
                <a:defRPr/>
              </a:pPr>
              <a:t>‹#›</a:t>
            </a:fld>
            <a:endParaRPr lang="en-US"/>
          </a:p>
        </p:txBody>
      </p:sp>
    </p:spTree>
    <p:extLst>
      <p:ext uri="{BB962C8B-B14F-4D97-AF65-F5344CB8AC3E}">
        <p14:creationId xmlns:p14="http://schemas.microsoft.com/office/powerpoint/2010/main" val="45044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BB305C3-F5F4-1545-8F46-3110BBE2CD9C}" type="slidenum">
              <a:rPr lang="en-US"/>
              <a:pPr>
                <a:defRPr/>
              </a:pPr>
              <a:t>‹#›</a:t>
            </a:fld>
            <a:endParaRPr lang="en-US"/>
          </a:p>
        </p:txBody>
      </p:sp>
    </p:spTree>
    <p:extLst>
      <p:ext uri="{BB962C8B-B14F-4D97-AF65-F5344CB8AC3E}">
        <p14:creationId xmlns:p14="http://schemas.microsoft.com/office/powerpoint/2010/main" val="3147614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2535409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1029344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3518447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262627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1357086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166960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2949345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88300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111C5C3-3840-0A4F-9BDD-875E8F51D2C5}" type="slidenum">
              <a:rPr lang="en-US"/>
              <a:pPr>
                <a:defRPr/>
              </a:pPr>
              <a:t>‹#›</a:t>
            </a:fld>
            <a:endParaRPr lang="en-US"/>
          </a:p>
        </p:txBody>
      </p:sp>
    </p:spTree>
    <p:extLst>
      <p:ext uri="{BB962C8B-B14F-4D97-AF65-F5344CB8AC3E}">
        <p14:creationId xmlns:p14="http://schemas.microsoft.com/office/powerpoint/2010/main" val="84946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124169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359451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426771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ext uri="{BB962C8B-B14F-4D97-AF65-F5344CB8AC3E}">
        <p14:creationId xmlns:p14="http://schemas.microsoft.com/office/powerpoint/2010/main" val="362857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1577706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807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641545138"/>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57305663"/>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57670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1D5EA12-66B0-1445-9EBC-E9D0242C2010}" type="slidenum">
              <a:rPr lang="en-US"/>
              <a:pPr>
                <a:defRPr/>
              </a:pPr>
              <a:t>‹#›</a:t>
            </a:fld>
            <a:endParaRPr lang="en-US"/>
          </a:p>
        </p:txBody>
      </p:sp>
    </p:spTree>
    <p:extLst>
      <p:ext uri="{BB962C8B-B14F-4D97-AF65-F5344CB8AC3E}">
        <p14:creationId xmlns:p14="http://schemas.microsoft.com/office/powerpoint/2010/main" val="426834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434AFA5-A3D3-D14F-B907-957F75DEA1E4}" type="slidenum">
              <a:rPr lang="en-US"/>
              <a:pPr>
                <a:defRPr/>
              </a:pPr>
              <a:t>‹#›</a:t>
            </a:fld>
            <a:endParaRPr lang="en-US"/>
          </a:p>
        </p:txBody>
      </p:sp>
    </p:spTree>
    <p:extLst>
      <p:ext uri="{BB962C8B-B14F-4D97-AF65-F5344CB8AC3E}">
        <p14:creationId xmlns:p14="http://schemas.microsoft.com/office/powerpoint/2010/main" val="2063489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7260BDF1-9D7D-514E-83C8-07B6FEA50753}" type="slidenum">
              <a:rPr lang="en-US"/>
              <a:pPr>
                <a:defRPr/>
              </a:pPr>
              <a:t>‹#›</a:t>
            </a:fld>
            <a:endParaRPr lang="en-US"/>
          </a:p>
        </p:txBody>
      </p:sp>
    </p:spTree>
    <p:extLst>
      <p:ext uri="{BB962C8B-B14F-4D97-AF65-F5344CB8AC3E}">
        <p14:creationId xmlns:p14="http://schemas.microsoft.com/office/powerpoint/2010/main" val="655441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B5DC8A4-A59F-2244-AD30-A3A1CFE448E0}" type="slidenum">
              <a:rPr lang="en-US"/>
              <a:pPr>
                <a:defRPr/>
              </a:pPr>
              <a:t>‹#›</a:t>
            </a:fld>
            <a:endParaRPr lang="en-US"/>
          </a:p>
        </p:txBody>
      </p:sp>
    </p:spTree>
    <p:extLst>
      <p:ext uri="{BB962C8B-B14F-4D97-AF65-F5344CB8AC3E}">
        <p14:creationId xmlns:p14="http://schemas.microsoft.com/office/powerpoint/2010/main" val="2983627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6472E538-77AD-A045-A0C7-A636E470AD3D}" type="slidenum">
              <a:rPr lang="en-US"/>
              <a:pPr>
                <a:defRPr/>
              </a:pPr>
              <a:t>‹#›</a:t>
            </a:fld>
            <a:endParaRPr lang="en-US"/>
          </a:p>
        </p:txBody>
      </p:sp>
    </p:spTree>
    <p:extLst>
      <p:ext uri="{BB962C8B-B14F-4D97-AF65-F5344CB8AC3E}">
        <p14:creationId xmlns:p14="http://schemas.microsoft.com/office/powerpoint/2010/main" val="2672944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AE1EDB39-F7C5-A740-B19D-E1BF39491C2A}" type="slidenum">
              <a:rPr lang="en-US"/>
              <a:pPr>
                <a:defRPr/>
              </a:pPr>
              <a:t>‹#›</a:t>
            </a:fld>
            <a:endParaRPr lang="en-US"/>
          </a:p>
        </p:txBody>
      </p:sp>
    </p:spTree>
    <p:extLst>
      <p:ext uri="{BB962C8B-B14F-4D97-AF65-F5344CB8AC3E}">
        <p14:creationId xmlns:p14="http://schemas.microsoft.com/office/powerpoint/2010/main" val="3655731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D3D213E5-1A34-C44D-9489-66561843B057}" type="slidenum">
              <a:rPr lang="en-US"/>
              <a:pPr>
                <a:defRPr/>
              </a:pPr>
              <a:t>‹#›</a:t>
            </a:fld>
            <a:endParaRPr lang="en-US"/>
          </a:p>
        </p:txBody>
      </p:sp>
    </p:spTree>
    <p:extLst>
      <p:ext uri="{BB962C8B-B14F-4D97-AF65-F5344CB8AC3E}">
        <p14:creationId xmlns:p14="http://schemas.microsoft.com/office/powerpoint/2010/main" val="3117649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C912E00B-A195-C541-8379-813A67505DE1}" type="slidenum">
              <a:rPr lang="en-US"/>
              <a:pPr>
                <a:defRPr/>
              </a:pPr>
              <a:t>‹#›</a:t>
            </a:fld>
            <a:endParaRPr lang="en-US"/>
          </a:p>
        </p:txBody>
      </p:sp>
    </p:spTree>
    <p:extLst>
      <p:ext uri="{BB962C8B-B14F-4D97-AF65-F5344CB8AC3E}">
        <p14:creationId xmlns:p14="http://schemas.microsoft.com/office/powerpoint/2010/main" val="385748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7998AA-1629-E240-8A5F-5491D1D9DC35}" type="slidenum">
              <a:rPr lang="en-US"/>
              <a:pPr>
                <a:defRPr/>
              </a:pPr>
              <a:t>‹#›</a:t>
            </a:fld>
            <a:endParaRPr lang="en-US"/>
          </a:p>
        </p:txBody>
      </p:sp>
    </p:spTree>
    <p:extLst>
      <p:ext uri="{BB962C8B-B14F-4D97-AF65-F5344CB8AC3E}">
        <p14:creationId xmlns:p14="http://schemas.microsoft.com/office/powerpoint/2010/main" val="624821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E645BD7C-B582-7449-9E70-4E39BDF1AF0B}" type="slidenum">
              <a:rPr lang="en-US"/>
              <a:pPr>
                <a:defRPr/>
              </a:pPr>
              <a:t>‹#›</a:t>
            </a:fld>
            <a:endParaRPr lang="en-US"/>
          </a:p>
        </p:txBody>
      </p:sp>
    </p:spTree>
    <p:extLst>
      <p:ext uri="{BB962C8B-B14F-4D97-AF65-F5344CB8AC3E}">
        <p14:creationId xmlns:p14="http://schemas.microsoft.com/office/powerpoint/2010/main" val="658843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20D2276-C5DD-6348-B03F-1FAA5E6F0F57}" type="slidenum">
              <a:rPr lang="en-US"/>
              <a:pPr>
                <a:defRPr/>
              </a:pPr>
              <a:t>‹#›</a:t>
            </a:fld>
            <a:endParaRPr lang="en-US"/>
          </a:p>
        </p:txBody>
      </p:sp>
    </p:spTree>
    <p:extLst>
      <p:ext uri="{BB962C8B-B14F-4D97-AF65-F5344CB8AC3E}">
        <p14:creationId xmlns:p14="http://schemas.microsoft.com/office/powerpoint/2010/main" val="3782171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C522CA-A47F-B447-AC14-4CA505F535F8}" type="slidenum">
              <a:rPr lang="en-US"/>
              <a:pPr>
                <a:defRPr/>
              </a:pPr>
              <a:t>‹#›</a:t>
            </a:fld>
            <a:endParaRPr lang="en-US"/>
          </a:p>
        </p:txBody>
      </p:sp>
    </p:spTree>
    <p:extLst>
      <p:ext uri="{BB962C8B-B14F-4D97-AF65-F5344CB8AC3E}">
        <p14:creationId xmlns:p14="http://schemas.microsoft.com/office/powerpoint/2010/main" val="27488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13BC2F7F-BC0F-9448-9A76-B4159B3C87D6}" type="slidenum">
              <a:rPr lang="en-US"/>
              <a:pPr>
                <a:defRPr/>
              </a:pPr>
              <a:t>‹#›</a:t>
            </a:fld>
            <a:endParaRPr lang="en-US"/>
          </a:p>
        </p:txBody>
      </p:sp>
    </p:spTree>
    <p:extLst>
      <p:ext uri="{BB962C8B-B14F-4D97-AF65-F5344CB8AC3E}">
        <p14:creationId xmlns:p14="http://schemas.microsoft.com/office/powerpoint/2010/main" val="2099871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78C28AC-6C5C-D84B-8ECB-37A4B185B56B}" type="slidenum">
              <a:rPr lang="en-US"/>
              <a:pPr>
                <a:defRPr/>
              </a:pPr>
              <a:t>‹#›</a:t>
            </a:fld>
            <a:endParaRPr lang="en-US"/>
          </a:p>
        </p:txBody>
      </p:sp>
    </p:spTree>
    <p:extLst>
      <p:ext uri="{BB962C8B-B14F-4D97-AF65-F5344CB8AC3E}">
        <p14:creationId xmlns:p14="http://schemas.microsoft.com/office/powerpoint/2010/main" val="3342391920"/>
      </p:ext>
    </p:extLst>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959253764"/>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5A76EF-12E0-DF43-A014-05E841CD1D70}" type="slidenum">
              <a:rPr lang="en-US"/>
              <a:pPr>
                <a:defRPr/>
              </a:pPr>
              <a:t>‹#›</a:t>
            </a:fld>
            <a:endParaRPr lang="en-US"/>
          </a:p>
        </p:txBody>
      </p:sp>
    </p:spTree>
    <p:extLst>
      <p:ext uri="{BB962C8B-B14F-4D97-AF65-F5344CB8AC3E}">
        <p14:creationId xmlns:p14="http://schemas.microsoft.com/office/powerpoint/2010/main" val="2854003373"/>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3412D55C-C317-A743-AC96-FA0822467D61}" type="slidenum">
              <a:rPr lang="en-US"/>
              <a:pPr>
                <a:defRPr/>
              </a:pPr>
              <a:t>‹#›</a:t>
            </a:fld>
            <a:endParaRPr lang="en-US"/>
          </a:p>
        </p:txBody>
      </p:sp>
    </p:spTree>
    <p:extLst>
      <p:ext uri="{BB962C8B-B14F-4D97-AF65-F5344CB8AC3E}">
        <p14:creationId xmlns:p14="http://schemas.microsoft.com/office/powerpoint/2010/main" val="4189607836"/>
      </p:ext>
    </p:extLst>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93B8CAC-5582-2548-BBCE-897CFEBFB917}" type="slidenum">
              <a:rPr lang="en-US"/>
              <a:pPr>
                <a:defRPr/>
              </a:pPr>
              <a:t>‹#›</a:t>
            </a:fld>
            <a:endParaRPr lang="en-US"/>
          </a:p>
        </p:txBody>
      </p:sp>
    </p:spTree>
    <p:extLst>
      <p:ext uri="{BB962C8B-B14F-4D97-AF65-F5344CB8AC3E}">
        <p14:creationId xmlns:p14="http://schemas.microsoft.com/office/powerpoint/2010/main" val="1906472346"/>
      </p:ext>
    </p:extLst>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610F946-64DE-494E-917C-8669CE22EEE9}" type="slidenum">
              <a:rPr lang="en-US"/>
              <a:pPr>
                <a:defRPr/>
              </a:pPr>
              <a:t>‹#›</a:t>
            </a:fld>
            <a:endParaRPr lang="en-US"/>
          </a:p>
        </p:txBody>
      </p:sp>
    </p:spTree>
    <p:extLst>
      <p:ext uri="{BB962C8B-B14F-4D97-AF65-F5344CB8AC3E}">
        <p14:creationId xmlns:p14="http://schemas.microsoft.com/office/powerpoint/2010/main" val="3626853162"/>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8168447-86B2-0F4A-ACBC-33D572F01866}" type="slidenum">
              <a:rPr lang="en-US"/>
              <a:pPr>
                <a:defRPr/>
              </a:pPr>
              <a:t>‹#›</a:t>
            </a:fld>
            <a:endParaRPr lang="en-US"/>
          </a:p>
        </p:txBody>
      </p:sp>
    </p:spTree>
    <p:extLst>
      <p:ext uri="{BB962C8B-B14F-4D97-AF65-F5344CB8AC3E}">
        <p14:creationId xmlns:p14="http://schemas.microsoft.com/office/powerpoint/2010/main" val="3895259654"/>
      </p:ext>
    </p:extLst>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5B217D6-8D8F-5844-9BC5-932ECD78B5FB}" type="slidenum">
              <a:rPr lang="en-US"/>
              <a:pPr>
                <a:defRPr/>
              </a:pPr>
              <a:t>‹#›</a:t>
            </a:fld>
            <a:endParaRPr lang="en-US"/>
          </a:p>
        </p:txBody>
      </p:sp>
    </p:spTree>
    <p:extLst>
      <p:ext uri="{BB962C8B-B14F-4D97-AF65-F5344CB8AC3E}">
        <p14:creationId xmlns:p14="http://schemas.microsoft.com/office/powerpoint/2010/main" val="889300916"/>
      </p:ext>
    </p:extLst>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smtClean="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A5D8418-AF04-3740-9108-37BC3C1A70AA}" type="slidenum">
              <a:rPr lang="en-US"/>
              <a:pPr>
                <a:defRPr/>
              </a:pPr>
              <a:t>‹#›</a:t>
            </a:fld>
            <a:endParaRPr lang="en-US"/>
          </a:p>
        </p:txBody>
      </p:sp>
    </p:spTree>
    <p:extLst>
      <p:ext uri="{BB962C8B-B14F-4D97-AF65-F5344CB8AC3E}">
        <p14:creationId xmlns:p14="http://schemas.microsoft.com/office/powerpoint/2010/main" val="3605576611"/>
      </p:ext>
    </p:extLst>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BD6EA41-0EED-5E4E-87B6-AB66192927A7}" type="slidenum">
              <a:rPr lang="en-US"/>
              <a:pPr>
                <a:defRPr/>
              </a:pPr>
              <a:t>‹#›</a:t>
            </a:fld>
            <a:endParaRPr lang="en-US"/>
          </a:p>
        </p:txBody>
      </p:sp>
    </p:spTree>
    <p:extLst>
      <p:ext uri="{BB962C8B-B14F-4D97-AF65-F5344CB8AC3E}">
        <p14:creationId xmlns:p14="http://schemas.microsoft.com/office/powerpoint/2010/main" val="666155309"/>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43B3827-8BB6-7E4C-ADF9-614A298BE708}" type="slidenum">
              <a:rPr lang="en-US"/>
              <a:pPr>
                <a:defRPr/>
              </a:pPr>
              <a:t>‹#›</a:t>
            </a:fld>
            <a:endParaRPr lang="en-US"/>
          </a:p>
        </p:txBody>
      </p:sp>
    </p:spTree>
    <p:extLst>
      <p:ext uri="{BB962C8B-B14F-4D97-AF65-F5344CB8AC3E}">
        <p14:creationId xmlns:p14="http://schemas.microsoft.com/office/powerpoint/2010/main" val="661819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0BBED013-4AA9-8F4A-AD9D-B5ACA6743283}" type="slidenum">
              <a:rPr lang="en-US"/>
              <a:pPr>
                <a:defRPr/>
              </a:pPr>
              <a:t>‹#›</a:t>
            </a:fld>
            <a:endParaRPr lang="en-US"/>
          </a:p>
        </p:txBody>
      </p:sp>
    </p:spTree>
    <p:extLst>
      <p:ext uri="{BB962C8B-B14F-4D97-AF65-F5344CB8AC3E}">
        <p14:creationId xmlns:p14="http://schemas.microsoft.com/office/powerpoint/2010/main" val="1341500889"/>
      </p:ext>
    </p:extLst>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smtClean="0"/>
          </a:p>
        </p:txBody>
      </p:sp>
      <p:sp>
        <p:nvSpPr>
          <p:cNvPr id="4" name="Text Placeholder 3"/>
          <p:cNvSpPr>
            <a:spLocks noGrp="1"/>
          </p:cNvSpPr>
          <p:nvPr>
            <p:ph type="body" sz="half" idx="2"/>
          </p:nvPr>
        </p:nvSpPr>
        <p:spPr>
          <a:xfrm>
            <a:off x="4641273" y="1982042"/>
            <a:ext cx="3817216" cy="41139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2512765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3EC4F6EF-58D2-6745-A647-1F974ED7E8F1}" type="slidenum">
              <a:rPr lang="en-US"/>
              <a:pPr>
                <a:defRPr/>
              </a:pPr>
              <a:t>‹#›</a:t>
            </a:fld>
            <a:endParaRPr lang="en-US"/>
          </a:p>
        </p:txBody>
      </p:sp>
    </p:spTree>
    <p:extLst>
      <p:ext uri="{BB962C8B-B14F-4D97-AF65-F5344CB8AC3E}">
        <p14:creationId xmlns:p14="http://schemas.microsoft.com/office/powerpoint/2010/main" val="3146603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AF152337-189A-744F-A3C6-20C0D0D0C267}" type="slidenum">
              <a:rPr lang="en-US"/>
              <a:pPr>
                <a:defRPr/>
              </a:pPr>
              <a:t>‹#›</a:t>
            </a:fld>
            <a:endParaRPr lang="en-US"/>
          </a:p>
        </p:txBody>
      </p:sp>
    </p:spTree>
    <p:extLst>
      <p:ext uri="{BB962C8B-B14F-4D97-AF65-F5344CB8AC3E}">
        <p14:creationId xmlns:p14="http://schemas.microsoft.com/office/powerpoint/2010/main" val="1383621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8FDF77F7-70B2-784B-BD88-2C96E67FE241}" type="slidenum">
              <a:rPr lang="en-US"/>
              <a:pPr>
                <a:defRPr/>
              </a:pPr>
              <a:t>‹#›</a:t>
            </a:fld>
            <a:endParaRPr lang="en-US"/>
          </a:p>
        </p:txBody>
      </p:sp>
    </p:spTree>
    <p:extLst>
      <p:ext uri="{BB962C8B-B14F-4D97-AF65-F5344CB8AC3E}">
        <p14:creationId xmlns:p14="http://schemas.microsoft.com/office/powerpoint/2010/main" val="135031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871E1E4-A5CD-6944-8708-08160667F37C}" type="slidenum">
              <a:rPr lang="en-US"/>
              <a:pPr>
                <a:defRPr/>
              </a:pPr>
              <a:t>‹#›</a:t>
            </a:fld>
            <a:endParaRPr lang="en-US"/>
          </a:p>
        </p:txBody>
      </p:sp>
    </p:spTree>
    <p:extLst>
      <p:ext uri="{BB962C8B-B14F-4D97-AF65-F5344CB8AC3E}">
        <p14:creationId xmlns:p14="http://schemas.microsoft.com/office/powerpoint/2010/main" val="3512083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C1B55E2-A32B-C146-912B-D51996EE1B3B}" type="slidenum">
              <a:rPr lang="en-US"/>
              <a:pPr>
                <a:defRPr/>
              </a:pPr>
              <a:t>‹#›</a:t>
            </a:fld>
            <a:endParaRPr lang="en-US"/>
          </a:p>
        </p:txBody>
      </p:sp>
    </p:spTree>
    <p:extLst>
      <p:ext uri="{BB962C8B-B14F-4D97-AF65-F5344CB8AC3E}">
        <p14:creationId xmlns:p14="http://schemas.microsoft.com/office/powerpoint/2010/main" val="2828971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6A48F0F8-BA24-E945-8A99-A08D553871FF}" type="slidenum">
              <a:rPr lang="en-US"/>
              <a:pPr>
                <a:defRPr/>
              </a:pPr>
              <a:t>‹#›</a:t>
            </a:fld>
            <a:endParaRPr lang="en-US"/>
          </a:p>
        </p:txBody>
      </p:sp>
    </p:spTree>
    <p:extLst>
      <p:ext uri="{BB962C8B-B14F-4D97-AF65-F5344CB8AC3E}">
        <p14:creationId xmlns:p14="http://schemas.microsoft.com/office/powerpoint/2010/main" val="376912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BAD2EFF2-7E2B-C24B-B335-0619C65A9799}" type="slidenum">
              <a:rPr lang="en-US"/>
              <a:pPr>
                <a:defRPr/>
              </a:pPr>
              <a:t>‹#›</a:t>
            </a:fld>
            <a:endParaRPr lang="en-US"/>
          </a:p>
        </p:txBody>
      </p:sp>
    </p:spTree>
    <p:extLst>
      <p:ext uri="{BB962C8B-B14F-4D97-AF65-F5344CB8AC3E}">
        <p14:creationId xmlns:p14="http://schemas.microsoft.com/office/powerpoint/2010/main" val="1396358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A258E06-97A6-4E4A-9390-B96049945596}" type="slidenum">
              <a:rPr lang="en-US"/>
              <a:pPr>
                <a:defRPr/>
              </a:pPr>
              <a:t>‹#›</a:t>
            </a:fld>
            <a:endParaRPr lang="en-US"/>
          </a:p>
        </p:txBody>
      </p:sp>
    </p:spTree>
    <p:extLst>
      <p:ext uri="{BB962C8B-B14F-4D97-AF65-F5344CB8AC3E}">
        <p14:creationId xmlns:p14="http://schemas.microsoft.com/office/powerpoint/2010/main" val="136013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869F5A0-27D7-0A4F-8590-0CD184389393}" type="slidenum">
              <a:rPr lang="en-US"/>
              <a:pPr>
                <a:defRPr/>
              </a:pPr>
              <a:t>‹#›</a:t>
            </a:fld>
            <a:endParaRPr lang="en-US"/>
          </a:p>
        </p:txBody>
      </p:sp>
    </p:spTree>
    <p:extLst>
      <p:ext uri="{BB962C8B-B14F-4D97-AF65-F5344CB8AC3E}">
        <p14:creationId xmlns:p14="http://schemas.microsoft.com/office/powerpoint/2010/main" val="3661530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1EC770D0-BF89-234D-8040-C596E8CFB678}" type="slidenum">
              <a:rPr lang="en-US"/>
              <a:pPr>
                <a:defRPr/>
              </a:pPr>
              <a:t>‹#›</a:t>
            </a:fld>
            <a:endParaRPr lang="en-US"/>
          </a:p>
        </p:txBody>
      </p:sp>
    </p:spTree>
    <p:extLst>
      <p:ext uri="{BB962C8B-B14F-4D97-AF65-F5344CB8AC3E}">
        <p14:creationId xmlns:p14="http://schemas.microsoft.com/office/powerpoint/2010/main" val="736262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0EA953AB-7926-B946-8C21-ECB708E79740}" type="slidenum">
              <a:rPr lang="en-US"/>
              <a:pPr>
                <a:defRPr/>
              </a:pPr>
              <a:t>‹#›</a:t>
            </a:fld>
            <a:endParaRPr lang="en-US"/>
          </a:p>
        </p:txBody>
      </p:sp>
    </p:spTree>
    <p:extLst>
      <p:ext uri="{BB962C8B-B14F-4D97-AF65-F5344CB8AC3E}">
        <p14:creationId xmlns:p14="http://schemas.microsoft.com/office/powerpoint/2010/main" val="1082104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C7D3809B-C3E9-2F4B-84D4-9FF1DE70F8DA}" type="slidenum">
              <a:rPr lang="en-US"/>
              <a:pPr>
                <a:defRPr/>
              </a:pPr>
              <a:t>‹#›</a:t>
            </a:fld>
            <a:endParaRPr lang="en-US"/>
          </a:p>
        </p:txBody>
      </p:sp>
    </p:spTree>
    <p:extLst>
      <p:ext uri="{BB962C8B-B14F-4D97-AF65-F5344CB8AC3E}">
        <p14:creationId xmlns:p14="http://schemas.microsoft.com/office/powerpoint/2010/main" val="3112604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11/12/14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11/12/14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11/12/14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11/12/14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11/12/14</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11/12/14</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11/12/14</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D18E0A7-6DB5-3D4B-A871-81069FC037DD}" type="slidenum">
              <a:rPr lang="en-US"/>
              <a:pPr>
                <a:defRPr/>
              </a:pPr>
              <a:t>‹#›</a:t>
            </a:fld>
            <a:endParaRPr lang="en-US"/>
          </a:p>
        </p:txBody>
      </p:sp>
    </p:spTree>
    <p:extLst>
      <p:ext uri="{BB962C8B-B14F-4D97-AF65-F5344CB8AC3E}">
        <p14:creationId xmlns:p14="http://schemas.microsoft.com/office/powerpoint/2010/main" val="37469701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11/12/14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11/12/14</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11/12/14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11/12/14</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165578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smtClean="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smtClean="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5911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smtClean="0"/>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311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609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8AE4DAA-7AE9-2B4F-9FE2-B705FE8BF0B4}" type="slidenum">
              <a:rPr lang="en-US"/>
              <a:pPr>
                <a:defRPr/>
              </a:pPr>
              <a:t>‹#›</a:t>
            </a:fld>
            <a:endParaRPr lang="en-US"/>
          </a:p>
        </p:txBody>
      </p:sp>
    </p:spTree>
    <p:extLst>
      <p:ext uri="{BB962C8B-B14F-4D97-AF65-F5344CB8AC3E}">
        <p14:creationId xmlns:p14="http://schemas.microsoft.com/office/powerpoint/2010/main" val="158311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DD5BF199-DDB4-4F40-AD15-97B9DDEA2F6F}" type="slidenum">
              <a:rPr lang="en-US"/>
              <a:pPr>
                <a:defRPr/>
              </a:pPr>
              <a:t>‹#›</a:t>
            </a:fld>
            <a:endParaRPr lang="en-US"/>
          </a:p>
        </p:txBody>
      </p:sp>
    </p:spTree>
    <p:extLst>
      <p:ext uri="{BB962C8B-B14F-4D97-AF65-F5344CB8AC3E}">
        <p14:creationId xmlns:p14="http://schemas.microsoft.com/office/powerpoint/2010/main" val="3540879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E11EC282-130C-EC4E-87E5-736D3650E9F9}" type="slidenum">
              <a:rPr lang="en-US"/>
              <a:pPr>
                <a:defRPr/>
              </a:pPr>
              <a:t>‹#›</a:t>
            </a:fld>
            <a:endParaRPr lang="en-US"/>
          </a:p>
        </p:txBody>
      </p:sp>
    </p:spTree>
    <p:extLst>
      <p:ext uri="{BB962C8B-B14F-4D97-AF65-F5344CB8AC3E}">
        <p14:creationId xmlns:p14="http://schemas.microsoft.com/office/powerpoint/2010/main" val="852043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5E5306E7-91B8-1140-AE43-D47967CA4EDB}" type="slidenum">
              <a:rPr lang="en-US"/>
              <a:pPr>
                <a:defRPr/>
              </a:pPr>
              <a:t>‹#›</a:t>
            </a:fld>
            <a:endParaRPr lang="en-US"/>
          </a:p>
        </p:txBody>
      </p:sp>
    </p:spTree>
    <p:extLst>
      <p:ext uri="{BB962C8B-B14F-4D97-AF65-F5344CB8AC3E}">
        <p14:creationId xmlns:p14="http://schemas.microsoft.com/office/powerpoint/2010/main" val="2900152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charset="0"/>
              </a:defRPr>
            </a:lvl1pPr>
          </a:lstStyle>
          <a:p>
            <a:pPr>
              <a:defRPr/>
            </a:pPr>
            <a:fld id="{C4920941-14D2-2E43-BCC7-FC8F940307B8}" type="slidenum">
              <a:rPr lang="en-US"/>
              <a:pPr>
                <a:defRPr/>
              </a:pPr>
              <a:t>‹#›</a:t>
            </a:fld>
            <a:endParaRPr lang="en-US"/>
          </a:p>
        </p:txBody>
      </p:sp>
    </p:spTree>
    <p:extLst>
      <p:ext uri="{BB962C8B-B14F-4D97-AF65-F5344CB8AC3E}">
        <p14:creationId xmlns:p14="http://schemas.microsoft.com/office/powerpoint/2010/main" val="85024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7AD7709-FCCD-2E49-87D9-FAE83E145A50}" type="slidenum">
              <a:rPr lang="en-US"/>
              <a:pPr>
                <a:defRPr/>
              </a:pPr>
              <a:t>‹#›</a:t>
            </a:fld>
            <a:endParaRPr lang="en-US"/>
          </a:p>
        </p:txBody>
      </p:sp>
    </p:spTree>
    <p:extLst>
      <p:ext uri="{BB962C8B-B14F-4D97-AF65-F5344CB8AC3E}">
        <p14:creationId xmlns:p14="http://schemas.microsoft.com/office/powerpoint/2010/main" val="2988284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Arial" charset="0"/>
              </a:defRPr>
            </a:lvl1pPr>
          </a:lstStyle>
          <a:p>
            <a:pPr>
              <a:defRPr/>
            </a:pPr>
            <a:fld id="{69B8D7E3-B4D5-0746-B39A-151FE9783684}" type="slidenum">
              <a:rPr lang="en-US"/>
              <a:pPr>
                <a:defRPr/>
              </a:pPr>
              <a:t>‹#›</a:t>
            </a:fld>
            <a:endParaRPr lang="en-US"/>
          </a:p>
        </p:txBody>
      </p:sp>
    </p:spTree>
    <p:extLst>
      <p:ext uri="{BB962C8B-B14F-4D97-AF65-F5344CB8AC3E}">
        <p14:creationId xmlns:p14="http://schemas.microsoft.com/office/powerpoint/2010/main" val="991542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Arial" charset="0"/>
              </a:defRPr>
            </a:lvl1pPr>
          </a:lstStyle>
          <a:p>
            <a:pPr>
              <a:defRPr/>
            </a:pPr>
            <a:fld id="{4FB66A82-509E-A944-819D-0ED1C8CE0BAB}" type="slidenum">
              <a:rPr lang="en-US"/>
              <a:pPr>
                <a:defRPr/>
              </a:pPr>
              <a:t>‹#›</a:t>
            </a:fld>
            <a:endParaRPr lang="en-US"/>
          </a:p>
        </p:txBody>
      </p:sp>
    </p:spTree>
    <p:extLst>
      <p:ext uri="{BB962C8B-B14F-4D97-AF65-F5344CB8AC3E}">
        <p14:creationId xmlns:p14="http://schemas.microsoft.com/office/powerpoint/2010/main" val="6960806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Arial" charset="0"/>
              </a:defRPr>
            </a:lvl1pPr>
          </a:lstStyle>
          <a:p>
            <a:pPr>
              <a:defRPr/>
            </a:pPr>
            <a:fld id="{ED98642F-2E12-924B-936C-6A2B46563653}" type="slidenum">
              <a:rPr lang="en-US"/>
              <a:pPr>
                <a:defRPr/>
              </a:pPr>
              <a:t>‹#›</a:t>
            </a:fld>
            <a:endParaRPr lang="en-US"/>
          </a:p>
        </p:txBody>
      </p:sp>
    </p:spTree>
    <p:extLst>
      <p:ext uri="{BB962C8B-B14F-4D97-AF65-F5344CB8AC3E}">
        <p14:creationId xmlns:p14="http://schemas.microsoft.com/office/powerpoint/2010/main" val="257851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charset="0"/>
              </a:defRPr>
            </a:lvl1pPr>
          </a:lstStyle>
          <a:p>
            <a:pPr>
              <a:defRPr/>
            </a:pPr>
            <a:fld id="{1006B3BF-AA4E-E54C-965F-7A0A7190038D}" type="slidenum">
              <a:rPr lang="en-US"/>
              <a:pPr>
                <a:defRPr/>
              </a:pPr>
              <a:t>‹#›</a:t>
            </a:fld>
            <a:endParaRPr lang="en-US"/>
          </a:p>
        </p:txBody>
      </p:sp>
    </p:spTree>
    <p:extLst>
      <p:ext uri="{BB962C8B-B14F-4D97-AF65-F5344CB8AC3E}">
        <p14:creationId xmlns:p14="http://schemas.microsoft.com/office/powerpoint/2010/main" val="42035814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Arial" charset="0"/>
              </a:defRPr>
            </a:lvl1pPr>
          </a:lstStyle>
          <a:p>
            <a:pPr>
              <a:defRPr/>
            </a:pPr>
            <a:fld id="{C74569B9-AA46-7143-A85F-0A4AE1EC1342}" type="slidenum">
              <a:rPr lang="en-US"/>
              <a:pPr>
                <a:defRPr/>
              </a:pPr>
              <a:t>‹#›</a:t>
            </a:fld>
            <a:endParaRPr lang="en-US"/>
          </a:p>
        </p:txBody>
      </p:sp>
    </p:spTree>
    <p:extLst>
      <p:ext uri="{BB962C8B-B14F-4D97-AF65-F5344CB8AC3E}">
        <p14:creationId xmlns:p14="http://schemas.microsoft.com/office/powerpoint/2010/main" val="36229790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912C9C26-913E-F549-8D1F-FFBB462749EC}" type="slidenum">
              <a:rPr lang="en-US"/>
              <a:pPr>
                <a:defRPr/>
              </a:pPr>
              <a:t>‹#›</a:t>
            </a:fld>
            <a:endParaRPr lang="en-US"/>
          </a:p>
        </p:txBody>
      </p:sp>
    </p:spTree>
    <p:extLst>
      <p:ext uri="{BB962C8B-B14F-4D97-AF65-F5344CB8AC3E}">
        <p14:creationId xmlns:p14="http://schemas.microsoft.com/office/powerpoint/2010/main" val="3959524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smtClean="0">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Arial" charset="0"/>
              </a:defRPr>
            </a:lvl1pPr>
          </a:lstStyle>
          <a:p>
            <a:pPr>
              <a:defRPr/>
            </a:pPr>
            <a:fld id="{B9CE7462-69C2-AC4E-87F1-672575C29D47}" type="slidenum">
              <a:rPr lang="en-US"/>
              <a:pPr>
                <a:defRPr/>
              </a:pPr>
              <a:t>‹#›</a:t>
            </a:fld>
            <a:endParaRPr lang="en-US"/>
          </a:p>
        </p:txBody>
      </p:sp>
    </p:spTree>
    <p:extLst>
      <p:ext uri="{BB962C8B-B14F-4D97-AF65-F5344CB8AC3E}">
        <p14:creationId xmlns:p14="http://schemas.microsoft.com/office/powerpoint/2010/main" val="31740906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theme" Target="../theme/theme10.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5.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theme" Target="../theme/theme6.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7.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slideLayout" Target="../slideLayouts/slideLayout74.xml"/><Relationship Id="rId13" Type="http://schemas.openxmlformats.org/officeDocument/2006/relationships/theme" Target="../theme/theme8.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5.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defTabSz="914400" fontAlgn="base">
              <a:spcBef>
                <a:spcPct val="0"/>
              </a:spcBef>
              <a:spcAft>
                <a:spcPct val="0"/>
              </a:spcAft>
              <a:defRPr/>
            </a:pPr>
            <a:fld id="{ED4236EE-9A2A-9E43-A08C-90AB92A2E26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968315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defRPr>
            </a:lvl1pPr>
          </a:lstStyle>
          <a:p>
            <a:pPr defTabSz="914400" fontAlgn="base">
              <a:spcBef>
                <a:spcPct val="0"/>
              </a:spcBef>
              <a:spcAft>
                <a:spcPct val="0"/>
              </a:spcAft>
              <a:defRPr/>
            </a:pPr>
            <a:fld id="{D52CAD21-2B88-3C44-940E-26446115B5D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914348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9" charset="-128"/>
          <a:cs typeface="ＭＳ Ｐゴシック" pitchFamily="19"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9" charset="-128"/>
          <a:cs typeface="ＭＳ Ｐゴシック" pitchFamily="19"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9" charset="-128"/>
          <a:cs typeface="ＭＳ Ｐゴシック" pitchFamily="1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43937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5810881"/>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4808633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4079">
              <a:defRPr sz="1400" b="0">
                <a:solidFill>
                  <a:srgbClr val="000000"/>
                </a:solidFill>
                <a:latin typeface="Times New Roman" charset="0"/>
                <a:ea typeface="+mn-ea"/>
                <a:cs typeface="+mn-cs"/>
              </a:defRPr>
            </a:lvl1pPr>
          </a:lstStyle>
          <a:p>
            <a:pPr fontAlgn="base">
              <a:spcBef>
                <a:spcPct val="0"/>
              </a:spcBef>
              <a:spcAft>
                <a:spcPct val="0"/>
              </a:spcAft>
              <a:defRPr/>
            </a:pPr>
            <a:fld id="{967EEF10-CB2F-BF4F-AE2F-B4B5B46D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7904273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fontAlgn="base">
              <a:spcBef>
                <a:spcPct val="0"/>
              </a:spcBef>
              <a:spcAft>
                <a:spcPct val="0"/>
              </a:spcAft>
              <a:defRPr/>
            </a:pPr>
            <a:fld id="{EFBC9D8E-530B-AA48-BF09-E1716343DE2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8978334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ransition xmlns:p14="http://schemas.microsoft.com/office/powerpoint/2010/mai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4400" eaLnBrk="0" hangingPunct="0">
              <a:defRPr sz="14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defTabSz="914400" eaLnBrk="0" hangingPunct="0">
              <a:defRPr sz="14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4400" eaLnBrk="0" hangingPunct="0">
              <a:defRPr sz="1400" b="0">
                <a:solidFill>
                  <a:srgbClr val="000000"/>
                </a:solidFill>
                <a:latin typeface="Arial" charset="0"/>
              </a:defRPr>
            </a:lvl1pPr>
          </a:lstStyle>
          <a:p>
            <a:pPr fontAlgn="base">
              <a:spcBef>
                <a:spcPct val="0"/>
              </a:spcBef>
              <a:spcAft>
                <a:spcPct val="0"/>
              </a:spcAft>
              <a:defRPr/>
            </a:pPr>
            <a:fld id="{F7174F92-0801-A241-9210-E4182456490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38316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11/12/14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35.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3.png"/><Relationship Id="rId1" Type="http://schemas.openxmlformats.org/officeDocument/2006/relationships/themeOverride" Target="../theme/themeOverride2.xml"/><Relationship Id="rId2"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41.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58.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9.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32.png"/><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9.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64.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xml"/><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7.xml"/><Relationship Id="rId3" Type="http://schemas.openxmlformats.org/officeDocument/2006/relationships/hyperlink" Target="http://aix1.uottawa.ca/~xxia/software/software.htm"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5" Type="http://schemas.openxmlformats.org/officeDocument/2006/relationships/image" Target="../media/image43.png"/><Relationship Id="rId1" Type="http://schemas.openxmlformats.org/officeDocument/2006/relationships/vmlDrawing" Target="../drawings/vmlDrawing1.vml"/><Relationship Id="rId2"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4.png"/><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6.png"/><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91.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3" Type="http://schemas.openxmlformats.org/officeDocument/2006/relationships/hyperlink" Target="http://online.itp.ucsb.edu/online/infobio01/fitch1/" TargetMode="External"/><Relationship Id="rId4" Type="http://schemas.openxmlformats.org/officeDocument/2006/relationships/hyperlink" Target="http://www.genetics.org/cgi/content/abstract/155/1/431" TargetMode="External"/><Relationship Id="rId5" Type="http://schemas.openxmlformats.org/officeDocument/2006/relationships/hyperlink" Target="http://web.uconn.edu/gogarten/bioinf/flu_data.paup" TargetMode="External"/><Relationship Id="rId1" Type="http://schemas.openxmlformats.org/officeDocument/2006/relationships/slideLayout" Target="../slideLayouts/slideLayout91.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3.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bin"/><Relationship Id="rId5" Type="http://schemas.openxmlformats.org/officeDocument/2006/relationships/image" Target="../media/image56.png"/><Relationship Id="rId6" Type="http://schemas.openxmlformats.org/officeDocument/2006/relationships/oleObject" Target="../embeddings/oleObject3.bin"/><Relationship Id="rId7" Type="http://schemas.openxmlformats.org/officeDocument/2006/relationships/image" Target="../media/image57.png"/><Relationship Id="rId8" Type="http://schemas.openxmlformats.org/officeDocument/2006/relationships/image" Target="../media/image58.png"/><Relationship Id="rId1" Type="http://schemas.openxmlformats.org/officeDocument/2006/relationships/vmlDrawing" Target="../drawings/vmlDrawing2.vml"/><Relationship Id="rId2"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hyperlink" Target="http://gogarten.uconn.edu/cvs/Publ_Pres.htm" TargetMode="External"/><Relationship Id="rId4" Type="http://schemas.openxmlformats.org/officeDocument/2006/relationships/hyperlink" Target="http://www.sciencemag.org/cgi/content/full/286/5441/947" TargetMode="External"/><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76.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6.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76.xml"/><Relationship Id="rId2"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66.png"/><Relationship Id="rId1" Type="http://schemas.openxmlformats.org/officeDocument/2006/relationships/slideLayout" Target="../slideLayouts/slideLayout76.xml"/><Relationship Id="rId2"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76.xml"/><Relationship Id="rId2"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76.xml"/><Relationship Id="rId2"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4.bin"/><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1" Type="http://schemas.openxmlformats.org/officeDocument/2006/relationships/vmlDrawing" Target="../drawings/vmlDrawing3.vml"/><Relationship Id="rId2"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0.png"/><Relationship Id="rId3" Type="http://schemas.openxmlformats.org/officeDocument/2006/relationships/image" Target="../media/image81.png"/></Relationships>
</file>

<file path=ppt/slides/_rels/slide8.xml.rels><?xml version="1.0" encoding="UTF-8" standalone="yes"?>
<Relationships xmlns="http://schemas.openxmlformats.org/package/2006/relationships"><Relationship Id="rId11" Type="http://schemas.openxmlformats.org/officeDocument/2006/relationships/hyperlink" Target="http://en.wikipedia.org/wiki/Evolutionary_capacitor" TargetMode="External"/><Relationship Id="rId12" Type="http://schemas.openxmlformats.org/officeDocument/2006/relationships/hyperlink" Target="http://www.ncbi.nlm.nih.gov/pmc/articles/PMC1456269/" TargetMode="External"/><Relationship Id="rId13" Type="http://schemas.openxmlformats.org/officeDocument/2006/relationships/hyperlink" Target="http://en.wikipedia.org/wiki/Hopeful_Monster" TargetMode="External"/><Relationship Id="rId1" Type="http://schemas.openxmlformats.org/officeDocument/2006/relationships/themeOverride" Target="../theme/themeOverride1.xml"/><Relationship Id="rId2" Type="http://schemas.openxmlformats.org/officeDocument/2006/relationships/slideLayout" Target="../slideLayouts/slideLayout23.xml"/><Relationship Id="rId3" Type="http://schemas.openxmlformats.org/officeDocument/2006/relationships/notesSlide" Target="../notesSlides/notesSlide6.xml"/><Relationship Id="rId4" Type="http://schemas.openxmlformats.org/officeDocument/2006/relationships/hyperlink" Target="http://bioinfo.mbb.yale.edu/~mbg/clippings/gogarten-cogd-genome-cmp.htm" TargetMode="External"/><Relationship Id="rId5" Type="http://schemas.openxmlformats.org/officeDocument/2006/relationships/hyperlink" Target="http://www.sciencedirect.com/science?_ob=ArticleURL&amp;_udi=B6VS0-3YGD3J0-5&amp;_user=669286&amp;_coverDate=12/01/1999&amp;_rdoc=1&amp;_fmt=high&amp;_orig=search&amp;_origin=search&amp;_sort=d&amp;_docanchor=&amp;view=c&amp;_acct=C000036298&amp;_version=1&amp;_urlVersion=0&amp;_userid=669286&amp;md5=7366a693fdb12f45caa707391262cc29&amp;searchtype=a" TargetMode="External"/><Relationship Id="rId6" Type="http://schemas.openxmlformats.org/officeDocument/2006/relationships/hyperlink" Target="http://www.ncbi.nlm.nih.gov/entrez/query.fcgi?cmd=Retrieve&amp;db=PubMed&amp;list_uids=8257106&amp;dopt=Abstract" TargetMode="External"/><Relationship Id="rId7" Type="http://schemas.openxmlformats.org/officeDocument/2006/relationships/hyperlink" Target="http://www.ncbi.nlm.nih.gov/entrez/query.fcgi?cmd=Retrieve&amp;db=PubMed&amp;list_uids=9720275&amp;dopt=Abstract" TargetMode="External"/><Relationship Id="rId8" Type="http://schemas.openxmlformats.org/officeDocument/2006/relationships/hyperlink" Target="http://www.ncbi.nlm.nih.gov/entrez/query.fcgi?cmd=Retrieve&amp;db=PubMed&amp;list_uids=8851883&amp;dopt=Abstract" TargetMode="External"/><Relationship Id="rId9" Type="http://schemas.openxmlformats.org/officeDocument/2006/relationships/hyperlink" Target="http://www.ncbi.nlm.nih.gov/entrez/query.fcgi?cmd=Retrieve&amp;db=PubMed&amp;list_uids=10441669" TargetMode="External"/><Relationship Id="rId10" Type="http://schemas.openxmlformats.org/officeDocument/2006/relationships/hyperlink" Target="http://www.ncbi.nlm.nih.gov/entrez/query.fcgi?cmd=Retrieve&amp;db=PubMed&amp;list_uids=1112176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579563"/>
            <a:ext cx="8074025"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313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smtClean="0">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000000"/>
                </a:solidFill>
                <a:latin typeface="Times New Roman" charset="0"/>
              </a:rPr>
              <a:t>Autochtonous gene/genome  </a:t>
            </a:r>
            <a:br>
              <a:rPr lang="en-US" b="1" smtClean="0">
                <a:solidFill>
                  <a:srgbClr val="000000"/>
                </a:solidFill>
                <a:latin typeface="Times New Roman" charset="0"/>
              </a:rPr>
            </a:br>
            <a:r>
              <a:rPr lang="en-US" b="1" smtClean="0">
                <a:solidFill>
                  <a:srgbClr val="000000"/>
                </a:solidFill>
                <a:latin typeface="Times New Roman" charset="0"/>
              </a:rPr>
              <a:t>duplication are rare </a:t>
            </a:r>
            <a:br>
              <a:rPr lang="en-US" b="1" smtClean="0">
                <a:solidFill>
                  <a:srgbClr val="000000"/>
                </a:solidFill>
                <a:latin typeface="Times New Roman" charset="0"/>
              </a:rPr>
            </a:br>
            <a:r>
              <a:rPr lang="en-US" b="1" smtClean="0">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smtClean="0">
                <a:solidFill>
                  <a:srgbClr val="000000"/>
                </a:solidFill>
                <a:latin typeface="Times New Roman" charset="0"/>
              </a:rPr>
              <a:t>the most common process in prokaryotes </a:t>
            </a:r>
          </a:p>
        </p:txBody>
      </p:sp>
    </p:spTree>
    <p:extLst>
      <p:ext uri="{BB962C8B-B14F-4D97-AF65-F5344CB8AC3E}">
        <p14:creationId xmlns:p14="http://schemas.microsoft.com/office/powerpoint/2010/main" val="21275555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rPr>
              <a:t>Horizontal Gene Transfer (HGT) and the </a:t>
            </a:r>
          </a:p>
          <a:p>
            <a:pPr defTabSz="914400" eaLnBrk="1" fontAlgn="base" hangingPunct="1">
              <a:spcBef>
                <a:spcPct val="0"/>
              </a:spcBef>
              <a:spcAft>
                <a:spcPct val="0"/>
              </a:spcAft>
            </a:pPr>
            <a:r>
              <a:rPr lang="en-US" smtClean="0">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smtClean="0">
                <a:solidFill>
                  <a:srgbClr val="000000"/>
                </a:solidFill>
              </a:rPr>
              <a:t>Most important process to adapt microorganisms to new environments.</a:t>
            </a:r>
            <a:br>
              <a:rPr lang="en-US" sz="1800" smtClean="0">
                <a:solidFill>
                  <a:srgbClr val="000000"/>
                </a:solidFill>
              </a:rPr>
            </a:br>
            <a:r>
              <a:rPr lang="en-US" sz="1800" smtClean="0">
                <a:solidFill>
                  <a:srgbClr val="000000"/>
                </a:solidFill>
              </a:rPr>
              <a:t>E.g.:  Antibiotic and heavy metal resistance, </a:t>
            </a:r>
            <a:br>
              <a:rPr lang="en-US" sz="1800" smtClean="0">
                <a:solidFill>
                  <a:srgbClr val="000000"/>
                </a:solidFill>
              </a:rPr>
            </a:br>
            <a:r>
              <a:rPr lang="en-US" sz="1800" smtClean="0">
                <a:solidFill>
                  <a:srgbClr val="000000"/>
                </a:solidFill>
              </a:rPr>
              <a:t>pathways that allow acquisition and breakdown of new substrates. </a:t>
            </a:r>
            <a:br>
              <a:rPr lang="en-US" sz="1800" smtClean="0">
                <a:solidFill>
                  <a:srgbClr val="000000"/>
                </a:solidFill>
              </a:rPr>
            </a:br>
            <a:endParaRPr lang="en-US" sz="1800" smtClean="0">
              <a:solidFill>
                <a:srgbClr val="000000"/>
              </a:solidFill>
            </a:endParaRPr>
          </a:p>
          <a:p>
            <a:pPr defTabSz="914400" eaLnBrk="1" fontAlgn="base" hangingPunct="1">
              <a:spcBef>
                <a:spcPct val="0"/>
              </a:spcBef>
              <a:spcAft>
                <a:spcPct val="0"/>
              </a:spcAft>
              <a:buFont typeface="Arial" charset="0"/>
              <a:buChar char="•"/>
            </a:pPr>
            <a:r>
              <a:rPr lang="en-US" sz="1800" smtClean="0">
                <a:solidFill>
                  <a:srgbClr val="000000"/>
                </a:solidFill>
              </a:rPr>
              <a:t>Creation of new metabolic pathways. </a:t>
            </a:r>
            <a:br>
              <a:rPr lang="en-US" sz="1800" smtClean="0">
                <a:solidFill>
                  <a:srgbClr val="000000"/>
                </a:solidFill>
              </a:rPr>
            </a:br>
            <a:endParaRPr lang="en-US" sz="1800" smtClean="0">
              <a:solidFill>
                <a:srgbClr val="000000"/>
              </a:solidFill>
            </a:endParaRPr>
          </a:p>
          <a:p>
            <a:pPr defTabSz="914400" eaLnBrk="1" fontAlgn="base" hangingPunct="1">
              <a:spcBef>
                <a:spcPct val="0"/>
              </a:spcBef>
              <a:spcAft>
                <a:spcPct val="0"/>
              </a:spcAft>
              <a:buFont typeface="Arial" charset="0"/>
              <a:buChar char="•"/>
            </a:pPr>
            <a:r>
              <a:rPr lang="en-US" sz="1800" smtClean="0">
                <a:solidFill>
                  <a:srgbClr val="000000"/>
                </a:solidFill>
              </a:rPr>
              <a:t>HGT not autochthonous gene duplication is the main </a:t>
            </a:r>
            <a:br>
              <a:rPr lang="en-US" sz="1800" smtClean="0">
                <a:solidFill>
                  <a:srgbClr val="000000"/>
                </a:solidFill>
              </a:rPr>
            </a:br>
            <a:r>
              <a:rPr lang="en-US" sz="1800" smtClean="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smtClean="0">
              <a:solidFill>
                <a:srgbClr val="000000"/>
              </a:solidFill>
            </a:endParaRPr>
          </a:p>
          <a:p>
            <a:pPr defTabSz="914400" eaLnBrk="1" fontAlgn="base" hangingPunct="1">
              <a:spcBef>
                <a:spcPct val="0"/>
              </a:spcBef>
              <a:spcAft>
                <a:spcPct val="0"/>
              </a:spcAft>
              <a:buFont typeface="Arial" charset="0"/>
              <a:buChar char="•"/>
            </a:pPr>
            <a:r>
              <a:rPr lang="en-US" sz="1800" smtClean="0">
                <a:solidFill>
                  <a:srgbClr val="000000"/>
                </a:solidFill>
              </a:rPr>
              <a:t>Also important in the recent evolution of multicellular eukaryotes </a:t>
            </a:r>
            <a:br>
              <a:rPr lang="en-US" sz="1800" smtClean="0">
                <a:solidFill>
                  <a:srgbClr val="000000"/>
                </a:solidFill>
              </a:rPr>
            </a:br>
            <a:r>
              <a:rPr lang="en-US" sz="1800" smtClean="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ea typeface="Lucida Sans Unicode"/>
                <a:cs typeface="Lucida Sans Unicode"/>
              </a:rPr>
              <a:t>Selection acts on the </a:t>
            </a:r>
            <a:r>
              <a:rPr lang="en-US" sz="2200" b="1" dirty="0" err="1">
                <a:solidFill>
                  <a:srgbClr val="000000"/>
                </a:solidFill>
                <a:latin typeface="Arial" pitchFamily="-65" charset="0"/>
                <a:ea typeface="Lucida Sans Unicode"/>
                <a:cs typeface="Lucida Sans Unicode"/>
              </a:rPr>
              <a:t>Holobiont</a:t>
            </a:r>
            <a:r>
              <a:rPr lang="en-US" sz="2200" b="1" dirty="0">
                <a:solidFill>
                  <a:srgbClr val="000000"/>
                </a:solidFill>
                <a:latin typeface="Arial" pitchFamily="-65" charset="0"/>
                <a:ea typeface="Lucida Sans Unicode"/>
                <a:cs typeface="Lucida Sans Unicode"/>
              </a:rPr>
              <a:t> </a:t>
            </a:r>
            <a:r>
              <a:rPr lang="en-US" sz="2200" dirty="0">
                <a:solidFill>
                  <a:srgbClr val="000000"/>
                </a:solidFill>
                <a:latin typeface="Arial" pitchFamily="-65" charset="0"/>
                <a:ea typeface="Lucida Sans Unicode"/>
                <a:cs typeface="Lucida Sans Unicode"/>
              </a:rPr>
              <a:t>(= Host + </a:t>
            </a:r>
            <a:r>
              <a:rPr lang="en-US" sz="2200" dirty="0" err="1">
                <a:solidFill>
                  <a:srgbClr val="000000"/>
                </a:solidFill>
                <a:latin typeface="Arial" pitchFamily="-65" charset="0"/>
                <a:ea typeface="Lucida Sans Unicode"/>
                <a:cs typeface="Lucida Sans Unicode"/>
              </a:rPr>
              <a:t>Symbionts</a:t>
            </a:r>
            <a:r>
              <a:rPr lang="en-US" sz="2200" dirty="0">
                <a:solidFill>
                  <a:srgbClr val="000000"/>
                </a:solidFill>
                <a:latin typeface="Arial" pitchFamily="-65" charset="0"/>
                <a:ea typeface="Lucida Sans Unicode"/>
                <a:cs typeface="Lucida Sans Unicode"/>
              </a:rPr>
              <a:t>)</a:t>
            </a:r>
          </a:p>
          <a:p>
            <a:pPr defTabSz="914400" fontAlgn="base">
              <a:spcBef>
                <a:spcPct val="0"/>
              </a:spcBef>
              <a:spcAft>
                <a:spcPct val="0"/>
              </a:spcAft>
              <a:defRPr/>
            </a:pPr>
            <a:r>
              <a:rPr lang="en-US" dirty="0">
                <a:solidFill>
                  <a:srgbClr val="000000"/>
                </a:solidFill>
                <a:latin typeface="Arial" pitchFamily="-65" charset="0"/>
                <a:ea typeface="Lucida Sans Unicode"/>
                <a:cs typeface="Lucida Sans Unicode"/>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ea typeface="Lucida Sans Unicode"/>
                <a:cs typeface="Lucida Sans Unicode"/>
              </a:rPr>
              <a:t>To adapt to new conditions, new </a:t>
            </a:r>
            <a:r>
              <a:rPr lang="en-US" dirty="0" err="1">
                <a:solidFill>
                  <a:srgbClr val="000000"/>
                </a:solidFill>
                <a:latin typeface="Arial" pitchFamily="-65" charset="0"/>
                <a:ea typeface="Lucida Sans Unicode"/>
                <a:cs typeface="Lucida Sans Unicode"/>
              </a:rPr>
              <a:t>symbionts</a:t>
            </a:r>
            <a:r>
              <a:rPr lang="en-US" dirty="0">
                <a:solidFill>
                  <a:srgbClr val="000000"/>
                </a:solidFill>
                <a:latin typeface="Arial" pitchFamily="-65" charset="0"/>
                <a:ea typeface="Lucida Sans Unicode"/>
                <a:cs typeface="Lucida Sans Unicode"/>
              </a:rPr>
              <a:t> can be acquired, or existing </a:t>
            </a:r>
            <a:r>
              <a:rPr lang="en-US" dirty="0" err="1">
                <a:solidFill>
                  <a:srgbClr val="000000"/>
                </a:solidFill>
                <a:latin typeface="Arial" pitchFamily="-65" charset="0"/>
                <a:ea typeface="Lucida Sans Unicode"/>
                <a:cs typeface="Lucida Sans Unicode"/>
              </a:rPr>
              <a:t>symbionts</a:t>
            </a:r>
            <a:r>
              <a:rPr lang="en-US" dirty="0">
                <a:solidFill>
                  <a:srgbClr val="000000"/>
                </a:solidFill>
                <a:latin typeface="Arial" pitchFamily="-65" charset="0"/>
                <a:ea typeface="Lucida Sans Unicode"/>
                <a:cs typeface="Lucida Sans Unicode"/>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smtClean="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0966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smtClean="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42181579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smtClean="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smtClean="0">
                <a:solidFill>
                  <a:srgbClr val="000000"/>
                </a:solidFill>
                <a:latin typeface="Arial" charset="0"/>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latin typeface="Arial"/>
              </a:rPr>
              <a:t>Curr</a:t>
            </a:r>
            <a:r>
              <a:rPr lang="en-US" sz="2000" dirty="0">
                <a:solidFill>
                  <a:srgbClr val="000000"/>
                </a:solidFill>
                <a:latin typeface="Arial"/>
              </a:rPr>
              <a:t> Biol. 2012 Mar 6;22(5):445-9. </a:t>
            </a:r>
            <a:r>
              <a:rPr lang="en-US" sz="2000" dirty="0" err="1">
                <a:solidFill>
                  <a:srgbClr val="000000"/>
                </a:solidFill>
                <a:latin typeface="Arial"/>
              </a:rPr>
              <a:t>Epub</a:t>
            </a:r>
            <a:r>
              <a:rPr lang="en-US" sz="2000" dirty="0">
                <a:solidFill>
                  <a:srgbClr val="000000"/>
                </a:solidFill>
                <a:latin typeface="Arial"/>
              </a:rPr>
              <a:t> 2012 Feb 16.</a:t>
            </a:r>
          </a:p>
          <a:p>
            <a:pPr defTabSz="454025" fontAlgn="base">
              <a:spcBef>
                <a:spcPct val="0"/>
              </a:spcBef>
              <a:spcAft>
                <a:spcPct val="0"/>
              </a:spcAft>
              <a:defRPr/>
            </a:pPr>
            <a:r>
              <a:rPr lang="en-US" sz="2800" b="1" dirty="0">
                <a:solidFill>
                  <a:srgbClr val="000000"/>
                </a:solidFill>
                <a:latin typeface="Arial"/>
              </a:rPr>
              <a:t>Adaptive Evolution of C(4) Photosynthesis</a:t>
            </a:r>
            <a:br>
              <a:rPr lang="en-US" sz="2800" b="1" dirty="0">
                <a:solidFill>
                  <a:srgbClr val="000000"/>
                </a:solidFill>
                <a:latin typeface="Arial"/>
              </a:rPr>
            </a:br>
            <a:r>
              <a:rPr lang="en-US" sz="2800" b="1" dirty="0">
                <a:solidFill>
                  <a:srgbClr val="000000"/>
                </a:solidFill>
                <a:latin typeface="Arial"/>
              </a:rPr>
              <a:t>through Recurrent Lateral Gene Transfer.</a:t>
            </a:r>
          </a:p>
          <a:p>
            <a:pPr defTabSz="454025" fontAlgn="base">
              <a:spcBef>
                <a:spcPct val="0"/>
              </a:spcBef>
              <a:spcAft>
                <a:spcPct val="0"/>
              </a:spcAft>
              <a:defRPr/>
            </a:pPr>
            <a:r>
              <a:rPr lang="en-US" sz="2000" dirty="0" err="1">
                <a:solidFill>
                  <a:srgbClr val="000000"/>
                </a:solidFill>
                <a:latin typeface="Arial"/>
              </a:rPr>
              <a:t>Christin</a:t>
            </a:r>
            <a:r>
              <a:rPr lang="en-US" sz="2000" dirty="0">
                <a:solidFill>
                  <a:srgbClr val="000000"/>
                </a:solidFill>
                <a:latin typeface="Arial"/>
              </a:rPr>
              <a:t> PA, Edwards EJ, </a:t>
            </a:r>
            <a:r>
              <a:rPr lang="en-US" sz="2000" dirty="0" err="1">
                <a:solidFill>
                  <a:srgbClr val="000000"/>
                </a:solidFill>
                <a:latin typeface="Arial"/>
              </a:rPr>
              <a:t>Besnard</a:t>
            </a:r>
            <a:r>
              <a:rPr lang="en-US" sz="2000" dirty="0">
                <a:solidFill>
                  <a:srgbClr val="000000"/>
                </a:solidFill>
                <a:latin typeface="Arial"/>
              </a:rPr>
              <a:t> G, </a:t>
            </a:r>
            <a:r>
              <a:rPr lang="en-US" sz="2000" dirty="0" err="1">
                <a:solidFill>
                  <a:srgbClr val="000000"/>
                </a:solidFill>
                <a:latin typeface="Arial"/>
              </a:rPr>
              <a:t>Boxall</a:t>
            </a:r>
            <a:r>
              <a:rPr lang="en-US" sz="2000" dirty="0">
                <a:solidFill>
                  <a:srgbClr val="000000"/>
                </a:solidFill>
                <a:latin typeface="Arial"/>
              </a:rPr>
              <a:t> SF, Gregory R, Kellogg EA, Hartwell J, Osborne CP</a:t>
            </a:r>
            <a:r>
              <a:rPr lang="en-US" sz="2400" dirty="0">
                <a:solidFill>
                  <a:srgbClr val="000000"/>
                </a:solidFill>
                <a:latin typeface="Aria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latin typeface="Arial"/>
              </a:rPr>
              <a:t>Highlights </a:t>
            </a:r>
          </a:p>
          <a:p>
            <a:pPr marL="285750" indent="-285750" defTabSz="454025" fontAlgn="base">
              <a:spcBef>
                <a:spcPct val="0"/>
              </a:spcBef>
              <a:spcAft>
                <a:spcPct val="0"/>
              </a:spcAft>
              <a:buFont typeface="Arial"/>
              <a:buChar char="•"/>
              <a:defRPr/>
            </a:pPr>
            <a:r>
              <a:rPr lang="en-US" sz="2000" dirty="0">
                <a:solidFill>
                  <a:srgbClr val="000000"/>
                </a:solidFill>
                <a:latin typeface="Arial"/>
              </a:rPr>
              <a:t>Key genes for C</a:t>
            </a:r>
            <a:r>
              <a:rPr lang="en-US" sz="2000" baseline="-25000" dirty="0">
                <a:solidFill>
                  <a:srgbClr val="000000"/>
                </a:solidFill>
                <a:latin typeface="Arial"/>
              </a:rPr>
              <a:t>4</a:t>
            </a:r>
            <a:r>
              <a:rPr lang="en-US" sz="2000" dirty="0">
                <a:solidFill>
                  <a:srgbClr val="000000"/>
                </a:solidFill>
                <a:latin typeface="Aria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latin typeface="Aria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latin typeface="Arial"/>
              </a:rPr>
              <a:t>Their transmission was independent from most of the genome</a:t>
            </a:r>
          </a:p>
        </p:txBody>
      </p:sp>
    </p:spTree>
    <p:extLst>
      <p:ext uri="{BB962C8B-B14F-4D97-AF65-F5344CB8AC3E}">
        <p14:creationId xmlns:p14="http://schemas.microsoft.com/office/powerpoint/2010/main" val="6539296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smtClean="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latin typeface="Arial"/>
              </a:rPr>
              <a:t>From: </a:t>
            </a:r>
            <a:r>
              <a:rPr lang="en-US" sz="2000" dirty="0" err="1">
                <a:solidFill>
                  <a:srgbClr val="000000"/>
                </a:solidFill>
                <a:latin typeface="Arial"/>
              </a:rPr>
              <a:t>Christin</a:t>
            </a:r>
            <a:r>
              <a:rPr lang="en-US" sz="2000" dirty="0">
                <a:solidFill>
                  <a:srgbClr val="000000"/>
                </a:solidFill>
                <a:latin typeface="Arial"/>
              </a:rPr>
              <a:t> PA, Edwards EJ, </a:t>
            </a:r>
            <a:r>
              <a:rPr lang="en-US" sz="2000" dirty="0" err="1">
                <a:solidFill>
                  <a:srgbClr val="000000"/>
                </a:solidFill>
                <a:latin typeface="Arial"/>
              </a:rPr>
              <a:t>Besnard</a:t>
            </a:r>
            <a:r>
              <a:rPr lang="en-US" sz="2000" dirty="0">
                <a:solidFill>
                  <a:srgbClr val="000000"/>
                </a:solidFill>
                <a:latin typeface="Arial"/>
              </a:rPr>
              <a:t> G, </a:t>
            </a:r>
            <a:r>
              <a:rPr lang="en-US" sz="2000" dirty="0" err="1">
                <a:solidFill>
                  <a:srgbClr val="000000"/>
                </a:solidFill>
                <a:latin typeface="Arial"/>
              </a:rPr>
              <a:t>Boxall</a:t>
            </a:r>
            <a:r>
              <a:rPr lang="en-US" sz="2000" dirty="0">
                <a:solidFill>
                  <a:srgbClr val="000000"/>
                </a:solidFill>
                <a:latin typeface="Arial"/>
              </a:rPr>
              <a:t> SF, Gregory R, Kellogg EA, Hartwell J, Osborne CP.</a:t>
            </a:r>
          </a:p>
          <a:p>
            <a:pPr defTabSz="454025" fontAlgn="base">
              <a:spcBef>
                <a:spcPct val="0"/>
              </a:spcBef>
              <a:spcAft>
                <a:spcPct val="0"/>
              </a:spcAft>
              <a:defRPr/>
            </a:pPr>
            <a:r>
              <a:rPr lang="en-US" dirty="0">
                <a:solidFill>
                  <a:srgbClr val="000000"/>
                </a:solidFill>
                <a:latin typeface="Arial"/>
              </a:rPr>
              <a:t>Adaptive Evolution of C(4) Photosynthesis</a:t>
            </a:r>
            <a:br>
              <a:rPr lang="en-US" dirty="0">
                <a:solidFill>
                  <a:srgbClr val="000000"/>
                </a:solidFill>
                <a:latin typeface="Arial"/>
              </a:rPr>
            </a:br>
            <a:r>
              <a:rPr lang="en-US" dirty="0">
                <a:solidFill>
                  <a:srgbClr val="000000"/>
                </a:solidFill>
                <a:latin typeface="Arial"/>
              </a:rPr>
              <a:t>through Recurrent Lateral Gene Transfer. </a:t>
            </a:r>
            <a:r>
              <a:rPr lang="en-US" dirty="0" err="1">
                <a:solidFill>
                  <a:srgbClr val="000000"/>
                </a:solidFill>
                <a:latin typeface="Arial"/>
              </a:rPr>
              <a:t>Curr</a:t>
            </a:r>
            <a:r>
              <a:rPr lang="en-US" dirty="0">
                <a:solidFill>
                  <a:srgbClr val="000000"/>
                </a:solidFill>
                <a:latin typeface="Arial"/>
              </a:rPr>
              <a:t> Biol. 2012 Mar 6;22(5):445-9. </a:t>
            </a:r>
            <a:r>
              <a:rPr lang="en-US" dirty="0" err="1">
                <a:solidFill>
                  <a:srgbClr val="000000"/>
                </a:solidFill>
                <a:latin typeface="Arial"/>
              </a:rPr>
              <a:t>Epub</a:t>
            </a:r>
            <a:r>
              <a:rPr lang="en-US" dirty="0">
                <a:solidFill>
                  <a:srgbClr val="000000"/>
                </a:solidFill>
                <a:latin typeface="Arial"/>
              </a:rPr>
              <a:t> 2012 Feb 16.</a:t>
            </a:r>
          </a:p>
        </p:txBody>
      </p:sp>
    </p:spTree>
    <p:extLst>
      <p:ext uri="{BB962C8B-B14F-4D97-AF65-F5344CB8AC3E}">
        <p14:creationId xmlns:p14="http://schemas.microsoft.com/office/powerpoint/2010/main" val="26413031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smtClean="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5311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smtClean="0">
                <a:solidFill>
                  <a:srgbClr val="000000"/>
                </a:solidFill>
              </a:rPr>
              <a:t>HGT as a force creating new pathways</a:t>
            </a:r>
          </a:p>
        </p:txBody>
      </p:sp>
    </p:spTree>
    <p:extLst>
      <p:ext uri="{BB962C8B-B14F-4D97-AF65-F5344CB8AC3E}">
        <p14:creationId xmlns:p14="http://schemas.microsoft.com/office/powerpoint/2010/main" val="5176462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000000"/>
                </a:solidFill>
              </a:rPr>
              <a:t>From: Galagan et al., 2002</a:t>
            </a:r>
            <a:endParaRPr lang="en-US" sz="2200" smtClean="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smtClean="0">
                <a:solidFill>
                  <a:srgbClr val="000000"/>
                </a:solidFill>
                <a:latin typeface="Arial" charset="0"/>
                <a:ea typeface="ＭＳ Ｐゴシック" charset="0"/>
                <a:cs typeface="MS Pゴシック" charset="0"/>
              </a:rPr>
              <a:t>Fournier and Gogarten (2008) Evolution of Acetoclastic Methanogenesis in Methanosarcina via Horizontal Gene Transfer from Cellulolytic Clostridia. </a:t>
            </a:r>
            <a:r>
              <a:rPr lang="en-US" sz="1600" i="1" smtClean="0">
                <a:solidFill>
                  <a:srgbClr val="000000"/>
                </a:solidFill>
                <a:latin typeface="Arial" charset="0"/>
                <a:ea typeface="ＭＳ Ｐゴシック" charset="0"/>
                <a:cs typeface="MS Pゴシック" charset="0"/>
              </a:rPr>
              <a:t>J. Bacteriol.</a:t>
            </a:r>
            <a:r>
              <a:rPr lang="en-US" sz="1600" smtClean="0">
                <a:solidFill>
                  <a:srgbClr val="000000"/>
                </a:solidFill>
                <a:latin typeface="Arial" charset="0"/>
                <a:ea typeface="ＭＳ Ｐゴシック" charset="0"/>
                <a:cs typeface="MS Pゴシック" charset="0"/>
              </a:rPr>
              <a:t> 190(3):1124-7</a:t>
            </a:r>
          </a:p>
        </p:txBody>
      </p:sp>
    </p:spTree>
    <p:extLst>
      <p:ext uri="{BB962C8B-B14F-4D97-AF65-F5344CB8AC3E}">
        <p14:creationId xmlns:p14="http://schemas.microsoft.com/office/powerpoint/2010/main" val="144337438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smtClean="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smtClean="0">
                <a:solidFill>
                  <a:srgbClr val="000000"/>
                </a:solidFill>
              </a:rPr>
              <a:t>Methanosarcina</a:t>
            </a:r>
            <a:r>
              <a:rPr lang="en-US" sz="2200" smtClean="0">
                <a:solidFill>
                  <a:srgbClr val="000000"/>
                </a:solidFill>
              </a:rPr>
              <a:t> </a:t>
            </a:r>
          </a:p>
          <a:p>
            <a:pPr algn="ctr" fontAlgn="base">
              <a:spcBef>
                <a:spcPct val="0"/>
              </a:spcBef>
              <a:spcAft>
                <a:spcPct val="0"/>
              </a:spcAft>
            </a:pPr>
            <a:r>
              <a:rPr lang="en-US" sz="2200" smtClean="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smtClean="0">
                <a:solidFill>
                  <a:srgbClr val="000000"/>
                </a:solidFill>
              </a:rPr>
              <a:t>Figures drawn with </a:t>
            </a:r>
            <a:r>
              <a:rPr lang="en-US" sz="1800" i="1" smtClean="0">
                <a:solidFill>
                  <a:srgbClr val="000000"/>
                </a:solidFill>
              </a:rPr>
              <a:t>Metacyc</a:t>
            </a:r>
            <a:r>
              <a:rPr lang="en-US" sz="1800" smtClean="0">
                <a:solidFill>
                  <a:srgbClr val="000000"/>
                </a:solidFill>
              </a:rPr>
              <a:t> (www.metacyc.org)</a:t>
            </a:r>
            <a:endParaRPr lang="en-US" sz="2200" smtClean="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latin typeface="Arial" charset="0"/>
                <a:ea typeface="ＭＳ Ｐゴシック" charset="0"/>
                <a:cs typeface="ＭＳ Ｐゴシック" charset="0"/>
              </a:rPr>
              <a:t>PtaA</a:t>
            </a:r>
            <a:endParaRPr lang="en-US" sz="2200" smtClean="0">
              <a:solidFill>
                <a:srgbClr val="000000"/>
              </a:solidFill>
              <a:latin typeface="Arial" charset="0"/>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latin typeface="Arial" charset="0"/>
                <a:ea typeface="ＭＳ Ｐゴシック" charset="0"/>
                <a:cs typeface="ＭＳ Ｐゴシック" charset="0"/>
              </a:rPr>
              <a:t>PtaA</a:t>
            </a:r>
            <a:endParaRPr lang="en-US" sz="2200" smtClean="0">
              <a:solidFill>
                <a:srgbClr val="000000"/>
              </a:solidFill>
              <a:latin typeface="Arial" charset="0"/>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latin typeface="Arial" charset="0"/>
                <a:ea typeface="ＭＳ Ｐゴシック" charset="0"/>
                <a:cs typeface="ＭＳ Ｐゴシック" charset="0"/>
              </a:rPr>
              <a:t>AckA</a:t>
            </a:r>
            <a:endParaRPr lang="en-US" sz="2200" smtClean="0">
              <a:solidFill>
                <a:srgbClr val="000000"/>
              </a:solidFill>
              <a:latin typeface="Arial" charset="0"/>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smtClean="0">
                <a:solidFill>
                  <a:srgbClr val="000000"/>
                </a:solidFill>
                <a:latin typeface="Arial" charset="0"/>
                <a:ea typeface="ＭＳ Ｐゴシック" charset="0"/>
                <a:cs typeface="ＭＳ Ｐゴシック" charset="0"/>
              </a:rPr>
              <a:t>AckA</a:t>
            </a:r>
            <a:endParaRPr lang="en-US" sz="2200" smtClean="0">
              <a:solidFill>
                <a:srgbClr val="000000"/>
              </a:solidFill>
              <a:latin typeface="Arial" charset="0"/>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latin typeface="Arial" charset="0"/>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latin typeface="Arial" charset="0"/>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latin typeface="Arial" charset="0"/>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smtClean="0">
              <a:solidFill>
                <a:srgbClr val="000000"/>
              </a:solidFill>
              <a:latin typeface="Arial" charset="0"/>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smtClean="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smtClean="0">
              <a:solidFill>
                <a:srgbClr val="000000"/>
              </a:solidFill>
              <a:latin typeface="Arial" charset="0"/>
              <a:ea typeface="ＭＳ Ｐゴシック" charset="0"/>
              <a:cs typeface="MS Pゴシック" charset="0"/>
            </a:endParaRPr>
          </a:p>
        </p:txBody>
      </p:sp>
    </p:spTree>
    <p:extLst>
      <p:ext uri="{BB962C8B-B14F-4D97-AF65-F5344CB8AC3E}">
        <p14:creationId xmlns:p14="http://schemas.microsoft.com/office/powerpoint/2010/main" val="34130359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smtClean="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smtClean="0">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7737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0"/>
            <a:ext cx="8763000" cy="762000"/>
          </a:xfrm>
        </p:spPr>
        <p:txBody>
          <a:bodyPr/>
          <a:lstStyle/>
          <a:p>
            <a:pPr eaLnBrk="1" hangingPunct="1">
              <a:defRPr/>
            </a:pPr>
            <a:r>
              <a:rPr lang="en-US" smtClean="0">
                <a:solidFill>
                  <a:srgbClr val="000000"/>
                </a:solidFill>
                <a:latin typeface="Times New Roman" charset="0"/>
                <a:cs typeface="+mj-cs"/>
              </a:rPr>
              <a:t>Neutral theory: </a:t>
            </a:r>
          </a:p>
        </p:txBody>
      </p:sp>
      <p:sp>
        <p:nvSpPr>
          <p:cNvPr id="84994" name="Text Box 3"/>
          <p:cNvSpPr txBox="1">
            <a:spLocks noChangeArrowheads="1"/>
          </p:cNvSpPr>
          <p:nvPr/>
        </p:nvSpPr>
        <p:spPr bwMode="auto">
          <a:xfrm>
            <a:off x="647700" y="838200"/>
            <a:ext cx="7848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smtClean="0">
              <a:solidFill>
                <a:srgbClr val="000000"/>
              </a:solidFill>
              <a:latin typeface="Times New Roman" charset="0"/>
            </a:endParaRPr>
          </a:p>
          <a:p>
            <a:pPr defTabSz="914400" eaLnBrk="1" fontAlgn="base" hangingPunct="1">
              <a:spcBef>
                <a:spcPct val="0"/>
              </a:spcBef>
              <a:spcAft>
                <a:spcPct val="0"/>
              </a:spcAft>
            </a:pPr>
            <a:r>
              <a:rPr lang="en-US" b="1" smtClean="0">
                <a:solidFill>
                  <a:srgbClr val="000000"/>
                </a:solidFill>
                <a:latin typeface="Times New Roman" charset="0"/>
              </a:rPr>
              <a:t>The vast majority of observed sequence differences between members of a population are neutral (or close to neutral). These differences can be fixed in the population through random genetic drift. Some mutations are strongly counter selected (this is why there are patterns of conserved residues). Only very seldom is a mutation under positive selection. </a:t>
            </a:r>
          </a:p>
          <a:p>
            <a:pPr defTabSz="914400" eaLnBrk="1" fontAlgn="base" hangingPunct="1">
              <a:spcBef>
                <a:spcPct val="0"/>
              </a:spcBef>
              <a:spcAft>
                <a:spcPct val="0"/>
              </a:spcAft>
            </a:pPr>
            <a:endParaRPr lang="en-US" b="1" smtClean="0">
              <a:solidFill>
                <a:srgbClr val="000000"/>
              </a:solidFill>
              <a:latin typeface="Times New Roman" charset="0"/>
            </a:endParaRPr>
          </a:p>
          <a:p>
            <a:pPr defTabSz="914400" eaLnBrk="1" fontAlgn="base" hangingPunct="1">
              <a:spcBef>
                <a:spcPct val="0"/>
              </a:spcBef>
              <a:spcAft>
                <a:spcPct val="0"/>
              </a:spcAft>
            </a:pPr>
            <a:r>
              <a:rPr lang="en-US" b="1" smtClean="0">
                <a:solidFill>
                  <a:srgbClr val="000000"/>
                </a:solidFill>
                <a:latin typeface="Times New Roman" charset="0"/>
              </a:rPr>
              <a:t>The neutral theory </a:t>
            </a:r>
            <a:r>
              <a:rPr lang="en-US" b="1" smtClean="0">
                <a:solidFill>
                  <a:srgbClr val="FF0000"/>
                </a:solidFill>
                <a:latin typeface="Times New Roman" charset="0"/>
              </a:rPr>
              <a:t>does not </a:t>
            </a:r>
            <a:r>
              <a:rPr lang="en-US" b="1" smtClean="0">
                <a:solidFill>
                  <a:srgbClr val="000000"/>
                </a:solidFill>
                <a:latin typeface="Times New Roman" charset="0"/>
              </a:rPr>
              <a:t>say that all evolution is neutral and everything is only due to to genetic drift.</a:t>
            </a:r>
          </a:p>
          <a:p>
            <a:pPr defTabSz="914400" eaLnBrk="1" fontAlgn="base" hangingPunct="1">
              <a:spcBef>
                <a:spcPct val="0"/>
              </a:spcBef>
              <a:spcAft>
                <a:spcPct val="0"/>
              </a:spcAft>
            </a:pPr>
            <a:endParaRPr lang="en-US" b="1" smtClean="0">
              <a:solidFill>
                <a:srgbClr val="000000"/>
              </a:solidFill>
              <a:latin typeface="Times New Roman" charset="0"/>
            </a:endParaRPr>
          </a:p>
          <a:p>
            <a:pPr defTabSz="914400" eaLnBrk="1" fontAlgn="base" hangingPunct="1">
              <a:spcBef>
                <a:spcPct val="0"/>
              </a:spcBef>
              <a:spcAft>
                <a:spcPct val="0"/>
              </a:spcAft>
            </a:pPr>
            <a:endParaRPr lang="en-US" b="1" smtClean="0">
              <a:solidFill>
                <a:srgbClr val="000000"/>
              </a:solidFill>
              <a:latin typeface="Times New Roman" charset="0"/>
            </a:endParaRPr>
          </a:p>
        </p:txBody>
      </p:sp>
    </p:spTree>
    <p:extLst>
      <p:ext uri="{BB962C8B-B14F-4D97-AF65-F5344CB8AC3E}">
        <p14:creationId xmlns:p14="http://schemas.microsoft.com/office/powerpoint/2010/main" val="34980373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smtClean="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smtClean="0">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smtClean="0">
                <a:latin typeface="Arial" charset="0"/>
              </a:rPr>
              <a:t>©1998 by National Academy of Sciences</a:t>
            </a:r>
          </a:p>
        </p:txBody>
      </p:sp>
    </p:spTree>
    <p:extLst>
      <p:ext uri="{BB962C8B-B14F-4D97-AF65-F5344CB8AC3E}">
        <p14:creationId xmlns:p14="http://schemas.microsoft.com/office/powerpoint/2010/main" val="2637745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smtClean="0">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oxaloacetate</a:t>
                </a:r>
                <a:endParaRPr lang="de-DE" smtClean="0">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citrate</a:t>
                </a:r>
                <a:endParaRPr lang="de-DE" smtClean="0">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fumarate</a:t>
                </a:r>
                <a:endParaRPr lang="de-DE" smtClean="0">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isocitrate</a:t>
                </a:r>
                <a:endParaRPr lang="de-DE" smtClean="0">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succinate</a:t>
                </a:r>
                <a:endParaRPr lang="de-DE" smtClean="0">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propionyl-CoA</a:t>
                </a:r>
                <a:endParaRPr lang="de-DE" smtClean="0">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3-methylmalyl-CoA</a:t>
                </a:r>
                <a:endParaRPr lang="de-DE" smtClean="0">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2-oxoglutarate</a:t>
                </a:r>
                <a:endParaRPr lang="de-DE" smtClean="0">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glutamate</a:t>
                </a:r>
                <a:endParaRPr lang="de-DE" smtClean="0">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methylaspartate</a:t>
                </a:r>
                <a:endParaRPr lang="de-DE" smtClean="0">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mesaconyl-CoA</a:t>
                </a:r>
                <a:endParaRPr lang="de-DE" smtClean="0">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mesaconate</a:t>
                </a:r>
                <a:endParaRPr lang="de-DE" smtClean="0">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FFFFFF"/>
              </a:solidFill>
              <a:latin typeface="Calibri" charset="0"/>
              <a:ea typeface="ＭＳ Ｐゴシック" charset="0"/>
              <a:cs typeface="ＭＳ Ｐゴシック"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FFFFFF"/>
                </a:solidFill>
              </a:rPr>
              <a:t>HGT as a force creating new pathways – Example 3</a:t>
            </a:r>
          </a:p>
          <a:p>
            <a:pPr defTabSz="914400" eaLnBrk="1" fontAlgn="base" hangingPunct="1">
              <a:spcBef>
                <a:spcPct val="0"/>
              </a:spcBef>
              <a:spcAft>
                <a:spcPct val="0"/>
              </a:spcAft>
            </a:pPr>
            <a:r>
              <a:rPr lang="de-DE" sz="3000" b="1" smtClean="0">
                <a:solidFill>
                  <a:srgbClr val="FFFFFF"/>
                </a:solidFill>
                <a:latin typeface="Calibri" charset="0"/>
              </a:rPr>
              <a:t>Acetyl-CoA Assimilation: Methylaspartate Cycle</a:t>
            </a:r>
            <a:endParaRPr lang="de-DE" sz="3000" b="1" i="1" smtClean="0">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smtClean="0">
                <a:solidFill>
                  <a:srgbClr val="000000"/>
                </a:solidFill>
                <a:latin typeface="Calibri" charset="0"/>
              </a:rPr>
              <a:t>Khomyakova, Bükmez, Thomas, Erb, Berg, </a:t>
            </a:r>
            <a:r>
              <a:rPr lang="de-DE" sz="1500" i="1" smtClean="0">
                <a:solidFill>
                  <a:srgbClr val="000000"/>
                </a:solidFill>
                <a:latin typeface="Calibri" charset="0"/>
              </a:rPr>
              <a:t>Science</a:t>
            </a:r>
            <a:r>
              <a:rPr lang="de-DE" sz="1500" smtClean="0">
                <a:solidFill>
                  <a:srgbClr val="000000"/>
                </a:solidFill>
                <a:latin typeface="Calibri" charset="0"/>
              </a:rPr>
              <a:t>, 2011</a:t>
            </a:r>
          </a:p>
        </p:txBody>
      </p:sp>
    </p:spTree>
    <p:extLst>
      <p:ext uri="{BB962C8B-B14F-4D97-AF65-F5344CB8AC3E}">
        <p14:creationId xmlns:p14="http://schemas.microsoft.com/office/powerpoint/2010/main" val="11554866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oxaloacetate</a:t>
            </a:r>
            <a:endParaRPr lang="de-DE" smtClean="0">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citrate</a:t>
            </a:r>
            <a:endParaRPr lang="de-DE" smtClean="0">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fumarate</a:t>
            </a:r>
            <a:endParaRPr lang="de-DE" smtClean="0">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isocitrate</a:t>
            </a:r>
            <a:endParaRPr lang="de-DE" smtClean="0">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succinate</a:t>
            </a:r>
            <a:endParaRPr lang="de-DE" smtClean="0">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2-oxoglutarate</a:t>
            </a:r>
            <a:endParaRPr lang="de-DE" smtClean="0">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crotonyl-CoA</a:t>
            </a:r>
            <a:endParaRPr lang="de-DE" smtClean="0">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ethylmalonyl-CoA</a:t>
            </a:r>
            <a:endParaRPr lang="de-DE" smtClean="0">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methylsuccinyl-CoA</a:t>
            </a:r>
            <a:endParaRPr lang="de-DE" smtClean="0">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mesaconyl-CoA</a:t>
            </a:r>
            <a:endParaRPr lang="de-DE" smtClean="0">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3-methylmalyl-CoA</a:t>
            </a:r>
            <a:endParaRPr lang="de-DE" smtClean="0">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propionyl-CoA</a:t>
            </a:r>
            <a:endParaRPr lang="de-DE" smtClean="0">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 CO</a:t>
            </a:r>
            <a:endParaRPr lang="de-DE" smtClean="0">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oxaloacetate</a:t>
            </a:r>
            <a:endParaRPr lang="de-DE" smtClean="0">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citrate</a:t>
            </a:r>
            <a:endParaRPr lang="de-DE" smtClean="0">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malate</a:t>
            </a:r>
            <a:endParaRPr lang="de-DE" smtClean="0">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fumarate</a:t>
            </a:r>
            <a:endParaRPr lang="de-DE" smtClean="0">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isocitrate</a:t>
            </a:r>
            <a:endParaRPr lang="de-DE" smtClean="0">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succinate</a:t>
            </a:r>
            <a:endParaRPr lang="de-DE" smtClean="0">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succinyl-CoA</a:t>
            </a:r>
            <a:endParaRPr lang="de-DE" smtClean="0">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propionyl-CoA</a:t>
            </a:r>
            <a:endParaRPr lang="de-DE" smtClean="0">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3-methylmalyl-CoA</a:t>
            </a:r>
            <a:endParaRPr lang="de-DE" smtClean="0">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2-oxoglutarate</a:t>
            </a:r>
            <a:endParaRPr lang="de-DE" smtClean="0">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glutamate</a:t>
            </a:r>
            <a:endParaRPr lang="de-DE" smtClean="0">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methylaspartate</a:t>
            </a:r>
            <a:endParaRPr lang="de-DE" smtClean="0">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mesaconyl-CoA</a:t>
            </a:r>
            <a:endParaRPr lang="de-DE" smtClean="0">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mesaconate</a:t>
            </a:r>
            <a:endParaRPr lang="de-DE" smtClean="0">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glyoxylate</a:t>
            </a:r>
            <a:endParaRPr lang="de-DE" smtClean="0">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acetyl-CoA</a:t>
            </a:r>
            <a:endParaRPr lang="de-DE" smtClean="0">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smtClean="0">
                <a:solidFill>
                  <a:srgbClr val="000000"/>
                </a:solidFill>
                <a:latin typeface="Arial" charset="0"/>
                <a:ea typeface="ＭＳ Ｐゴシック" charset="0"/>
                <a:cs typeface="ＭＳ Ｐゴシック" charset="0"/>
              </a:rPr>
              <a:t>CO</a:t>
            </a:r>
            <a:endParaRPr lang="de-DE" smtClean="0">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smtClean="0">
                <a:solidFill>
                  <a:srgbClr val="000000"/>
                </a:solidFill>
                <a:latin typeface="Arial" charset="0"/>
                <a:ea typeface="ＭＳ Ｐゴシック" charset="0"/>
                <a:cs typeface="ＭＳ Ｐゴシック" charset="0"/>
              </a:rPr>
              <a:t>2</a:t>
            </a:r>
            <a:endParaRPr lang="de-DE" smtClean="0">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smtClean="0">
                <a:solidFill>
                  <a:srgbClr val="808000"/>
                </a:solidFill>
                <a:latin typeface="Helvetica" charset="0"/>
              </a:rPr>
              <a:t>Comparison of different anaplerotic pathways</a:t>
            </a:r>
            <a:endParaRPr lang="ru-RU" sz="3400" smtClean="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smtClean="0">
                <a:solidFill>
                  <a:srgbClr val="000000"/>
                </a:solidFill>
              </a:rPr>
              <a:t>Citric acid cycle and </a:t>
            </a:r>
            <a:br>
              <a:rPr lang="de-DE" sz="1800" smtClean="0">
                <a:solidFill>
                  <a:srgbClr val="000000"/>
                </a:solidFill>
              </a:rPr>
            </a:br>
            <a:r>
              <a:rPr lang="de-DE" sz="1800" smtClean="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smtClean="0">
                <a:solidFill>
                  <a:srgbClr val="000000"/>
                </a:solidFill>
              </a:rPr>
              <a:t>Ethylmalonyl-CoA</a:t>
            </a:r>
            <a:br>
              <a:rPr lang="de-DE" sz="1800" smtClean="0">
                <a:solidFill>
                  <a:srgbClr val="000000"/>
                </a:solidFill>
              </a:rPr>
            </a:br>
            <a:r>
              <a:rPr lang="de-DE" sz="1800" smtClean="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smtClean="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smtClean="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smtClean="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smtClean="0">
                <a:solidFill>
                  <a:srgbClr val="000000"/>
                </a:solidFill>
              </a:rPr>
              <a:t>haloarchaea</a:t>
            </a:r>
          </a:p>
        </p:txBody>
      </p:sp>
    </p:spTree>
    <p:extLst>
      <p:ext uri="{BB962C8B-B14F-4D97-AF65-F5344CB8AC3E}">
        <p14:creationId xmlns:p14="http://schemas.microsoft.com/office/powerpoint/2010/main" val="12997844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smtClean="0">
              <a:solidFill>
                <a:srgbClr val="FFFFFF"/>
              </a:solidFill>
              <a:latin typeface="Calibri" charset="0"/>
              <a:ea typeface="ＭＳ Ｐゴシック" charset="0"/>
              <a:cs typeface="ＭＳ Ｐゴシック"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smtClean="0">
                <a:solidFill>
                  <a:srgbClr val="000000"/>
                </a:solidFill>
                <a:latin typeface="Calibri" charset="0"/>
              </a:rPr>
              <a:t>Khomyakova, Bükmez, Thomas, Erb, Berg, </a:t>
            </a:r>
            <a:r>
              <a:rPr lang="de-DE" sz="1500" i="1" smtClean="0">
                <a:solidFill>
                  <a:srgbClr val="000000"/>
                </a:solidFill>
                <a:latin typeface="Calibri" charset="0"/>
              </a:rPr>
              <a:t>Science</a:t>
            </a:r>
            <a:r>
              <a:rPr lang="de-DE" sz="1500" smtClean="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smtClean="0">
                <a:solidFill>
                  <a:srgbClr val="000000"/>
                </a:solidFill>
                <a:latin typeface="Calibri" charset="0"/>
              </a:rPr>
              <a:t>Haloarchaea</a:t>
            </a:r>
          </a:p>
          <a:p>
            <a:pPr defTabSz="914400" eaLnBrk="1" fontAlgn="base" hangingPunct="1">
              <a:spcBef>
                <a:spcPct val="0"/>
              </a:spcBef>
              <a:spcAft>
                <a:spcPct val="0"/>
              </a:spcAft>
            </a:pPr>
            <a:r>
              <a:rPr lang="de-DE" sz="1800" i="1" smtClean="0">
                <a:solidFill>
                  <a:srgbClr val="000000"/>
                </a:solidFill>
                <a:latin typeface="Calibri" charset="0"/>
              </a:rPr>
              <a:t>Haloarcula marismortui,</a:t>
            </a:r>
          </a:p>
          <a:p>
            <a:pPr defTabSz="914400" eaLnBrk="1" fontAlgn="base" hangingPunct="1">
              <a:spcBef>
                <a:spcPct val="0"/>
              </a:spcBef>
              <a:spcAft>
                <a:spcPct val="0"/>
              </a:spcAft>
            </a:pPr>
            <a:r>
              <a:rPr lang="de-DE" sz="1800" i="1" smtClean="0">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smtClean="0">
              <a:solidFill>
                <a:srgbClr val="000000"/>
              </a:solidFill>
              <a:latin typeface="Calibri" charset="0"/>
              <a:ea typeface="ＭＳ Ｐゴシック" charset="0"/>
              <a:cs typeface="ＭＳ Ｐゴシック"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smtClean="0">
              <a:solidFill>
                <a:srgbClr val="000000"/>
              </a:solidFill>
              <a:latin typeface="Calibri" charset="0"/>
              <a:ea typeface="ＭＳ Ｐゴシック" charset="0"/>
              <a:cs typeface="ＭＳ Ｐゴシック"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de-DE" smtClean="0">
              <a:solidFill>
                <a:srgbClr val="000000"/>
              </a:solidFill>
              <a:latin typeface="Calibri" charset="0"/>
              <a:ea typeface="ＭＳ Ｐゴシック" charset="0"/>
              <a:cs typeface="ＭＳ Ｐゴシック"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FFFFFF"/>
                </a:solidFill>
              </a:rPr>
              <a:t>HGT as a force creating new pathways – Example 3</a:t>
            </a:r>
          </a:p>
          <a:p>
            <a:pPr defTabSz="914400" eaLnBrk="1" fontAlgn="base" hangingPunct="1">
              <a:spcBef>
                <a:spcPct val="0"/>
              </a:spcBef>
              <a:spcAft>
                <a:spcPct val="0"/>
              </a:spcAft>
            </a:pPr>
            <a:r>
              <a:rPr lang="de-DE" sz="3000" b="1" smtClean="0">
                <a:solidFill>
                  <a:srgbClr val="FFFFFF"/>
                </a:solidFill>
                <a:latin typeface="Calibri" charset="0"/>
              </a:rPr>
              <a:t>Acetyl-CoA Assimilation: methylaspartate cycle</a:t>
            </a:r>
            <a:endParaRPr lang="de-DE" sz="3000" b="1" i="1" smtClean="0">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smtClean="0">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smtClean="0">
                <a:solidFill>
                  <a:srgbClr val="FF0000"/>
                </a:solidFill>
                <a:latin typeface="Calibri" charset="0"/>
              </a:rPr>
              <a:t>Acetate </a:t>
            </a:r>
            <a:br>
              <a:rPr lang="de-DE" sz="2000" b="1" smtClean="0">
                <a:solidFill>
                  <a:srgbClr val="FF0000"/>
                </a:solidFill>
                <a:latin typeface="Calibri" charset="0"/>
              </a:rPr>
            </a:br>
            <a:r>
              <a:rPr lang="de-DE" sz="2000" b="1" smtClean="0">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smtClean="0">
                <a:solidFill>
                  <a:srgbClr val="C00000"/>
                </a:solidFill>
                <a:latin typeface="Calibri" charset="0"/>
              </a:rPr>
              <a:t>Glutamate fermentation,</a:t>
            </a:r>
          </a:p>
          <a:p>
            <a:pPr algn="r" defTabSz="914400" eaLnBrk="1" fontAlgn="base" hangingPunct="1">
              <a:spcBef>
                <a:spcPct val="0"/>
              </a:spcBef>
              <a:spcAft>
                <a:spcPct val="0"/>
              </a:spcAft>
            </a:pPr>
            <a:r>
              <a:rPr lang="de-DE" sz="2000" b="1" smtClean="0">
                <a:solidFill>
                  <a:srgbClr val="C00000"/>
                </a:solidFill>
                <a:latin typeface="Calibri" charset="0"/>
              </a:rPr>
              <a:t>Bacteria</a:t>
            </a:r>
          </a:p>
        </p:txBody>
      </p:sp>
    </p:spTree>
    <p:extLst>
      <p:ext uri="{BB962C8B-B14F-4D97-AF65-F5344CB8AC3E}">
        <p14:creationId xmlns:p14="http://schemas.microsoft.com/office/powerpoint/2010/main" val="20039367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atin typeface="Times New Roman" charset="0"/>
              </a:rPr>
              <a:t>selection versus drift </a:t>
            </a:r>
            <a:br>
              <a:rPr lang="en-US">
                <a:latin typeface="Times New Roman" charset="0"/>
              </a:rPr>
            </a:br>
            <a:endParaRPr lang="en-US">
              <a:latin typeface="Times New Roman" charset="0"/>
            </a:endParaRPr>
          </a:p>
        </p:txBody>
      </p:sp>
      <p:sp>
        <p:nvSpPr>
          <p:cNvPr id="116738" name="Text Box 3"/>
          <p:cNvSpPr txBox="1">
            <a:spLocks noChangeArrowheads="1"/>
          </p:cNvSpPr>
          <p:nvPr/>
        </p:nvSpPr>
        <p:spPr bwMode="auto">
          <a:xfrm>
            <a:off x="228600" y="1524000"/>
            <a:ext cx="8305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smtClean="0">
                <a:solidFill>
                  <a:srgbClr val="000000"/>
                </a:solidFill>
                <a:latin typeface="Times New Roman" charset="0"/>
              </a:rPr>
              <a:t>The larger the population the longer it takes for an allele to become fixed.  </a:t>
            </a:r>
          </a:p>
          <a:p>
            <a:pPr defTabSz="914400" eaLnBrk="1" fontAlgn="base" hangingPunct="1">
              <a:spcBef>
                <a:spcPct val="0"/>
              </a:spcBef>
              <a:spcAft>
                <a:spcPct val="0"/>
              </a:spcAft>
            </a:pPr>
            <a:r>
              <a:rPr lang="en-US" b="1" dirty="0" smtClean="0">
                <a:solidFill>
                  <a:srgbClr val="000000"/>
                </a:solidFill>
                <a:latin typeface="Times New Roman" charset="0"/>
              </a:rPr>
              <a:t>Note: Even though an allele conveys a strong selective advantage of 10%, the allele has a rather large chance to go extinct.  </a:t>
            </a:r>
          </a:p>
          <a:p>
            <a:pPr defTabSz="914400" eaLnBrk="1" fontAlgn="base" hangingPunct="1">
              <a:spcBef>
                <a:spcPct val="0"/>
              </a:spcBef>
              <a:spcAft>
                <a:spcPct val="0"/>
              </a:spcAft>
            </a:pPr>
            <a:r>
              <a:rPr lang="en-US" b="1" dirty="0" smtClean="0">
                <a:solidFill>
                  <a:srgbClr val="000000"/>
                </a:solidFill>
                <a:latin typeface="Times New Roman" charset="0"/>
              </a:rPr>
              <a:t>Note#2: Fixation is faster under selection than under drift.</a:t>
            </a:r>
          </a:p>
          <a:p>
            <a:pPr defTabSz="914400" eaLnBrk="1" fontAlgn="base" hangingPunct="1">
              <a:spcBef>
                <a:spcPct val="0"/>
              </a:spcBef>
              <a:spcAft>
                <a:spcPct val="0"/>
              </a:spcAft>
            </a:pPr>
            <a:endParaRPr lang="en-US" b="1" dirty="0" smtClean="0">
              <a:solidFill>
                <a:srgbClr val="000000"/>
              </a:solidFill>
              <a:latin typeface="Times New Roman" charset="0"/>
            </a:endParaRPr>
          </a:p>
          <a:p>
            <a:pPr defTabSz="914400" eaLnBrk="1" fontAlgn="base" hangingPunct="1">
              <a:spcBef>
                <a:spcPct val="0"/>
              </a:spcBef>
              <a:spcAft>
                <a:spcPct val="0"/>
              </a:spcAft>
            </a:pPr>
            <a:endParaRPr lang="en-US" b="1" dirty="0" smtClean="0">
              <a:solidFill>
                <a:srgbClr val="000000"/>
              </a:solidFill>
              <a:latin typeface="Times New Roman" charset="0"/>
            </a:endParaRPr>
          </a:p>
          <a:p>
            <a:pPr defTabSz="914400" eaLnBrk="1" fontAlgn="base" hangingPunct="1">
              <a:spcBef>
                <a:spcPct val="0"/>
              </a:spcBef>
              <a:spcAft>
                <a:spcPct val="0"/>
              </a:spcAft>
            </a:pPr>
            <a:endParaRPr lang="en-US" b="1" dirty="0" smtClean="0">
              <a:solidFill>
                <a:srgbClr val="000000"/>
              </a:solidFill>
              <a:latin typeface="Times New Roman" charset="0"/>
            </a:endParaRPr>
          </a:p>
        </p:txBody>
      </p:sp>
    </p:spTree>
    <p:extLst>
      <p:ext uri="{BB962C8B-B14F-4D97-AF65-F5344CB8AC3E}">
        <p14:creationId xmlns:p14="http://schemas.microsoft.com/office/powerpoint/2010/main" val="27266616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756525"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3"/>
          <p:cNvSpPr txBox="1">
            <a:spLocks noChangeArrowheads="1"/>
          </p:cNvSpPr>
          <p:nvPr/>
        </p:nvSpPr>
        <p:spPr bwMode="auto">
          <a:xfrm>
            <a:off x="31750" y="5943600"/>
            <a:ext cx="9075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prstClr val="black"/>
                </a:solidFill>
                <a:latin typeface="Times New Roman" charset="0"/>
              </a:rPr>
              <a:t>If one waits long enough, one of two alleles with equal fitness will be </a:t>
            </a:r>
          </a:p>
          <a:p>
            <a:pPr defTabSz="914400" eaLnBrk="1" fontAlgn="base" hangingPunct="1">
              <a:spcBef>
                <a:spcPct val="0"/>
              </a:spcBef>
              <a:spcAft>
                <a:spcPct val="0"/>
              </a:spcAft>
            </a:pPr>
            <a:r>
              <a:rPr lang="en-US" b="1" smtClean="0">
                <a:solidFill>
                  <a:prstClr val="black"/>
                </a:solidFill>
                <a:latin typeface="Times New Roman" charset="0"/>
              </a:rPr>
              <a:t>fixed </a:t>
            </a:r>
          </a:p>
        </p:txBody>
      </p:sp>
    </p:spTree>
    <p:extLst>
      <p:ext uri="{BB962C8B-B14F-4D97-AF65-F5344CB8AC3E}">
        <p14:creationId xmlns:p14="http://schemas.microsoft.com/office/powerpoint/2010/main" val="2936798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
            <a:ext cx="7608888"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Box 2"/>
          <p:cNvSpPr txBox="1">
            <a:spLocks noChangeArrowheads="1"/>
          </p:cNvSpPr>
          <p:nvPr/>
        </p:nvSpPr>
        <p:spPr bwMode="auto">
          <a:xfrm>
            <a:off x="609600" y="6096000"/>
            <a:ext cx="5992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prstClr val="black"/>
                </a:solidFill>
                <a:latin typeface="Times New Roman" charset="0"/>
              </a:rPr>
              <a:t>Time till fixation depends on population size</a:t>
            </a:r>
          </a:p>
        </p:txBody>
      </p:sp>
    </p:spTree>
    <p:extLst>
      <p:ext uri="{BB962C8B-B14F-4D97-AF65-F5344CB8AC3E}">
        <p14:creationId xmlns:p14="http://schemas.microsoft.com/office/powerpoint/2010/main" val="20153271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0" y="0"/>
            <a:ext cx="7543800" cy="685800"/>
          </a:xfrm>
        </p:spPr>
        <p:txBody>
          <a:bodyPr/>
          <a:lstStyle/>
          <a:p>
            <a:pPr algn="l" eaLnBrk="1" hangingPunct="1"/>
            <a:r>
              <a:rPr lang="en-US">
                <a:latin typeface="Times New Roman" charset="0"/>
              </a:rPr>
              <a:t>s=0</a:t>
            </a:r>
          </a:p>
        </p:txBody>
      </p:sp>
      <p:sp>
        <p:nvSpPr>
          <p:cNvPr id="120834" name="Rectangle 3"/>
          <p:cNvSpPr>
            <a:spLocks noChangeArrowheads="1"/>
          </p:cNvSpPr>
          <p:nvPr/>
        </p:nvSpPr>
        <p:spPr bwMode="auto">
          <a:xfrm>
            <a:off x="152400" y="657225"/>
            <a:ext cx="84963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smtClean="0">
                <a:solidFill>
                  <a:srgbClr val="000000"/>
                </a:solidFill>
                <a:latin typeface="Arial" charset="0"/>
                <a:ea typeface="ＭＳ Ｐゴシック" charset="0"/>
                <a:cs typeface="ＭＳ Ｐゴシック" charset="0"/>
              </a:rPr>
              <a:t>Probability of fixation, P, is equal to frequency of allele in population. Mutation rate (per gene/per unit of time) = u ;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freq. with which allele is generated in diploid population size N =u*2N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Probability of fixation for each allele = 1/(2N)</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smtClean="0">
                <a:solidFill>
                  <a:srgbClr val="FF0000"/>
                </a:solidFill>
                <a:latin typeface="Arial" charset="0"/>
                <a:ea typeface="ＭＳ Ｐゴシック" charset="0"/>
                <a:cs typeface="ＭＳ Ｐゴシック" charset="0"/>
              </a:rPr>
              <a:t>Substitution rate </a:t>
            </a:r>
            <a:r>
              <a:rPr lang="en-US" sz="2000" smtClean="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frequency with which new alleles are generated * Probability of fixation= u*2N *1/(2N) =</a:t>
            </a:r>
            <a:r>
              <a:rPr lang="en-US" sz="2000" smtClean="0">
                <a:solidFill>
                  <a:srgbClr val="FF0000"/>
                </a:solidFill>
                <a:latin typeface="Arial" charset="0"/>
                <a:ea typeface="ＭＳ Ｐゴシック" charset="0"/>
                <a:cs typeface="ＭＳ Ｐゴシック" charset="0"/>
              </a:rPr>
              <a:t> u = Mutation rate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Therefore: </a:t>
            </a:r>
            <a:r>
              <a:rPr lang="en-US" sz="2000" smtClean="0">
                <a:solidFill>
                  <a:srgbClr val="800080"/>
                </a:solidFill>
                <a:latin typeface="Arial" charset="0"/>
                <a:ea typeface="ＭＳ Ｐゴシック" charset="0"/>
                <a:cs typeface="ＭＳ Ｐゴシック" charset="0"/>
              </a:rPr>
              <a:t/>
            </a:r>
            <a:br>
              <a:rPr lang="en-US" sz="2000" smtClean="0">
                <a:solidFill>
                  <a:srgbClr val="800080"/>
                </a:solidFill>
                <a:latin typeface="Arial" charset="0"/>
                <a:ea typeface="ＭＳ Ｐゴシック" charset="0"/>
                <a:cs typeface="ＭＳ Ｐゴシック" charset="0"/>
              </a:rPr>
            </a:br>
            <a:r>
              <a:rPr lang="en-US" sz="2000" smtClean="0">
                <a:solidFill>
                  <a:srgbClr val="800080"/>
                </a:solidFill>
                <a:latin typeface="Arial" charset="0"/>
                <a:ea typeface="ＭＳ Ｐゴシック" charset="0"/>
                <a:cs typeface="ＭＳ Ｐゴシック" charset="0"/>
              </a:rPr>
              <a:t>If f s=0, the substitution rate is independent of population size, and equal to the mutation rate !!!!</a:t>
            </a:r>
            <a:r>
              <a:rPr lang="en-US" sz="2000" smtClean="0">
                <a:solidFill>
                  <a:srgbClr val="000000"/>
                </a:solidFill>
                <a:latin typeface="Arial" charset="0"/>
                <a:ea typeface="ＭＳ Ｐゴシック" charset="0"/>
                <a:cs typeface="ＭＳ Ｐゴシック" charset="0"/>
              </a:rPr>
              <a:t>  (NOTE: Mutation unequal Substitution! )</a:t>
            </a:r>
            <a:br>
              <a:rPr lang="en-US" sz="2000" smtClean="0">
                <a:solidFill>
                  <a:srgbClr val="000000"/>
                </a:solidFill>
                <a:latin typeface="Arial" charset="0"/>
                <a:ea typeface="ＭＳ Ｐゴシック" charset="0"/>
                <a:cs typeface="ＭＳ Ｐゴシック" charset="0"/>
              </a:rPr>
            </a:br>
            <a:r>
              <a:rPr lang="en-US" sz="2000" smtClean="0">
                <a:solidFill>
                  <a:srgbClr val="000000"/>
                </a:solidFill>
                <a:latin typeface="Arial" charset="0"/>
                <a:ea typeface="ＭＳ Ｐゴシック" charset="0"/>
                <a:cs typeface="ＭＳ Ｐゴシック" charset="0"/>
              </a:rPr>
              <a:t>This is the reason that there is hope that the molecular clock might sometimes work. </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20835" name="Rectangle 4"/>
          <p:cNvSpPr>
            <a:spLocks noChangeArrowheads="1"/>
          </p:cNvSpPr>
          <p:nvPr/>
        </p:nvSpPr>
        <p:spPr bwMode="auto">
          <a:xfrm>
            <a:off x="160338" y="5002213"/>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smtClean="0">
                <a:solidFill>
                  <a:srgbClr val="000000"/>
                </a:solidFill>
                <a:latin typeface="Arial" charset="0"/>
                <a:ea typeface="ＭＳ Ｐゴシック" charset="0"/>
                <a:cs typeface="ＭＳ Ｐゴシック" charset="0"/>
              </a:rPr>
              <a:t>Fixation time due to drift alone: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t</a:t>
            </a:r>
            <a:r>
              <a:rPr lang="en-US" sz="2000" baseline="-30000" smtClean="0">
                <a:solidFill>
                  <a:srgbClr val="000000"/>
                </a:solidFill>
                <a:latin typeface="Arial" charset="0"/>
                <a:ea typeface="ＭＳ Ｐゴシック" charset="0"/>
                <a:cs typeface="ＭＳ Ｐゴシック" charset="0"/>
              </a:rPr>
              <a:t>av</a:t>
            </a:r>
            <a:r>
              <a:rPr lang="en-US" sz="2000" smtClean="0">
                <a:solidFill>
                  <a:srgbClr val="000000"/>
                </a:solidFill>
                <a:latin typeface="Arial" charset="0"/>
                <a:ea typeface="ＭＳ Ｐゴシック" charset="0"/>
                <a:cs typeface="ＭＳ Ｐゴシック" charset="0"/>
              </a:rPr>
              <a:t>=4*N</a:t>
            </a:r>
            <a:r>
              <a:rPr lang="en-US" sz="2000" baseline="-30000" smtClean="0">
                <a:solidFill>
                  <a:srgbClr val="000000"/>
                </a:solidFill>
                <a:latin typeface="Arial" charset="0"/>
                <a:ea typeface="ＭＳ Ｐゴシック" charset="0"/>
                <a:cs typeface="ＭＳ Ｐゴシック" charset="0"/>
              </a:rPr>
              <a:t>e</a:t>
            </a:r>
            <a:r>
              <a:rPr lang="en-US" sz="2000" smtClean="0">
                <a:solidFill>
                  <a:srgbClr val="000000"/>
                </a:solidFill>
                <a:latin typeface="Arial" charset="0"/>
                <a:ea typeface="ＭＳ Ｐゴシック" charset="0"/>
                <a:cs typeface="ＭＳ Ｐゴシック" charset="0"/>
              </a:rPr>
              <a:t> generations  </a:t>
            </a:r>
            <a:br>
              <a:rPr lang="en-US" sz="2000" smtClean="0">
                <a:solidFill>
                  <a:srgbClr val="000000"/>
                </a:solidFill>
                <a:latin typeface="Arial" charset="0"/>
                <a:ea typeface="ＭＳ Ｐゴシック" charset="0"/>
                <a:cs typeface="ＭＳ Ｐゴシック" charset="0"/>
              </a:rPr>
            </a:br>
            <a:r>
              <a:rPr lang="en-US" sz="2000" smtClean="0">
                <a:solidFill>
                  <a:srgbClr val="000000"/>
                </a:solidFill>
                <a:latin typeface="Arial" charset="0"/>
                <a:ea typeface="ＭＳ Ｐゴシック" charset="0"/>
                <a:cs typeface="ＭＳ Ｐゴシック" charset="0"/>
              </a:rPr>
              <a:t>(N</a:t>
            </a:r>
            <a:r>
              <a:rPr lang="en-US" sz="2000" baseline="-30000" smtClean="0">
                <a:solidFill>
                  <a:srgbClr val="000000"/>
                </a:solidFill>
                <a:latin typeface="Arial" charset="0"/>
                <a:ea typeface="ＭＳ Ｐゴシック" charset="0"/>
                <a:cs typeface="ＭＳ Ｐゴシック" charset="0"/>
              </a:rPr>
              <a:t>e</a:t>
            </a:r>
            <a:r>
              <a:rPr lang="en-US" sz="2000" smtClean="0">
                <a:solidFill>
                  <a:srgbClr val="000000"/>
                </a:solidFill>
                <a:latin typeface="Arial" charset="0"/>
                <a:ea typeface="ＭＳ Ｐゴシック" charset="0"/>
                <a:cs typeface="ＭＳ Ｐゴシック" charset="0"/>
              </a:rPr>
              <a:t>=effective population size; For n discrete generations </a:t>
            </a:r>
            <a:br>
              <a:rPr lang="en-US" sz="2000" smtClean="0">
                <a:solidFill>
                  <a:srgbClr val="000000"/>
                </a:solidFill>
                <a:latin typeface="Arial" charset="0"/>
                <a:ea typeface="ＭＳ Ｐゴシック" charset="0"/>
                <a:cs typeface="ＭＳ Ｐゴシック" charset="0"/>
              </a:rPr>
            </a:br>
            <a:r>
              <a:rPr lang="en-US" sz="2000" smtClean="0">
                <a:solidFill>
                  <a:srgbClr val="000000"/>
                </a:solidFill>
                <a:latin typeface="Arial" charset="0"/>
                <a:ea typeface="ＭＳ Ｐゴシック" charset="0"/>
                <a:cs typeface="ＭＳ Ｐゴシック" charset="0"/>
              </a:rPr>
              <a:t>N</a:t>
            </a:r>
            <a:r>
              <a:rPr lang="en-US" sz="2000" baseline="-30000" smtClean="0">
                <a:solidFill>
                  <a:srgbClr val="000000"/>
                </a:solidFill>
                <a:latin typeface="Arial" charset="0"/>
                <a:ea typeface="ＭＳ Ｐゴシック" charset="0"/>
                <a:cs typeface="ＭＳ Ｐゴシック" charset="0"/>
              </a:rPr>
              <a:t>e</a:t>
            </a:r>
            <a:r>
              <a:rPr lang="en-US" sz="2000" smtClean="0">
                <a:solidFill>
                  <a:srgbClr val="000000"/>
                </a:solidFill>
                <a:latin typeface="Arial" charset="0"/>
                <a:ea typeface="ＭＳ Ｐゴシック" charset="0"/>
                <a:cs typeface="ＭＳ Ｐゴシック" charset="0"/>
              </a:rPr>
              <a:t>= n/(1/N</a:t>
            </a:r>
            <a:r>
              <a:rPr lang="en-US" sz="2000" baseline="-30000" smtClean="0">
                <a:solidFill>
                  <a:srgbClr val="000000"/>
                </a:solidFill>
                <a:latin typeface="Arial" charset="0"/>
                <a:ea typeface="ＭＳ Ｐゴシック" charset="0"/>
                <a:cs typeface="ＭＳ Ｐゴシック" charset="0"/>
              </a:rPr>
              <a:t>1</a:t>
            </a:r>
            <a:r>
              <a:rPr lang="en-US" sz="2000" smtClean="0">
                <a:solidFill>
                  <a:srgbClr val="000000"/>
                </a:solidFill>
                <a:latin typeface="Arial" charset="0"/>
                <a:ea typeface="ＭＳ Ｐゴシック" charset="0"/>
                <a:cs typeface="ＭＳ Ｐゴシック" charset="0"/>
              </a:rPr>
              <a:t>+1/N</a:t>
            </a:r>
            <a:r>
              <a:rPr lang="en-US" sz="2000" baseline="-30000" smtClean="0">
                <a:solidFill>
                  <a:srgbClr val="000000"/>
                </a:solidFill>
                <a:latin typeface="Arial" charset="0"/>
                <a:ea typeface="ＭＳ Ｐゴシック" charset="0"/>
                <a:cs typeface="ＭＳ Ｐゴシック" charset="0"/>
              </a:rPr>
              <a:t>2</a:t>
            </a:r>
            <a:r>
              <a:rPr lang="en-US" sz="2000" smtClean="0">
                <a:solidFill>
                  <a:srgbClr val="000000"/>
                </a:solidFill>
                <a:latin typeface="Arial" charset="0"/>
                <a:ea typeface="ＭＳ Ｐゴシック" charset="0"/>
                <a:cs typeface="ＭＳ Ｐゴシック" charset="0"/>
              </a:rPr>
              <a:t>+…..1/N</a:t>
            </a:r>
            <a:r>
              <a:rPr lang="en-US" sz="2000" baseline="-30000" smtClean="0">
                <a:solidFill>
                  <a:srgbClr val="000000"/>
                </a:solidFill>
                <a:latin typeface="Arial" charset="0"/>
                <a:ea typeface="ＭＳ Ｐゴシック" charset="0"/>
                <a:cs typeface="ＭＳ Ｐゴシック" charset="0"/>
              </a:rPr>
              <a:t>n</a:t>
            </a:r>
            <a:r>
              <a:rPr lang="en-US" sz="2000" smtClean="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18046089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102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3250"/>
            <a:ext cx="8382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9098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4102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5746750"/>
            <a:ext cx="64262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71628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6943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0"/>
            <a:ext cx="8763000" cy="762000"/>
          </a:xfrm>
        </p:spPr>
        <p:txBody>
          <a:bodyPr/>
          <a:lstStyle/>
          <a:p>
            <a:pPr eaLnBrk="1" hangingPunct="1">
              <a:defRPr/>
            </a:pPr>
            <a:r>
              <a:rPr lang="en-US" smtClean="0">
                <a:solidFill>
                  <a:srgbClr val="000000"/>
                </a:solidFill>
                <a:latin typeface="Times New Roman" charset="0"/>
                <a:cs typeface="+mj-cs"/>
              </a:rPr>
              <a:t>Nearly Neutral theory: </a:t>
            </a:r>
          </a:p>
        </p:txBody>
      </p:sp>
      <p:sp>
        <p:nvSpPr>
          <p:cNvPr id="87042" name="Text Box 3"/>
          <p:cNvSpPr txBox="1">
            <a:spLocks noChangeArrowheads="1"/>
          </p:cNvSpPr>
          <p:nvPr/>
        </p:nvSpPr>
        <p:spPr bwMode="auto">
          <a:xfrm>
            <a:off x="647700" y="838200"/>
            <a:ext cx="7848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000" b="1" smtClean="0">
              <a:solidFill>
                <a:srgbClr val="000000"/>
              </a:solidFill>
              <a:latin typeface="Times New Roman" charset="0"/>
            </a:endParaRPr>
          </a:p>
          <a:p>
            <a:pPr defTabSz="914400" eaLnBrk="1" fontAlgn="base" hangingPunct="1">
              <a:spcBef>
                <a:spcPct val="0"/>
              </a:spcBef>
              <a:spcAft>
                <a:spcPct val="0"/>
              </a:spcAft>
            </a:pPr>
            <a:r>
              <a:rPr lang="en-US" b="1" smtClean="0">
                <a:solidFill>
                  <a:srgbClr val="000000"/>
                </a:solidFill>
                <a:latin typeface="Times New Roman" charset="0"/>
              </a:rPr>
              <a:t>Even synonymous mutations do not lead to random composition but to codon bias.  Small negative selection might be sufficient to produce the observed codon usage  bias. </a:t>
            </a:r>
          </a:p>
          <a:p>
            <a:pPr defTabSz="914400" eaLnBrk="1" fontAlgn="base" hangingPunct="1">
              <a:spcBef>
                <a:spcPct val="0"/>
              </a:spcBef>
              <a:spcAft>
                <a:spcPct val="0"/>
              </a:spcAft>
            </a:pPr>
            <a:endParaRPr lang="en-US" b="1" smtClean="0">
              <a:solidFill>
                <a:srgbClr val="000000"/>
              </a:solidFill>
              <a:latin typeface="Times New Roman" charset="0"/>
            </a:endParaRPr>
          </a:p>
        </p:txBody>
      </p:sp>
      <p:sp>
        <p:nvSpPr>
          <p:cNvPr id="87043" name="Rectangle 4"/>
          <p:cNvSpPr>
            <a:spLocks noChangeArrowheads="1"/>
          </p:cNvSpPr>
          <p:nvPr/>
        </p:nvSpPr>
        <p:spPr bwMode="auto">
          <a:xfrm>
            <a:off x="0" y="3048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86268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2"/>
          <p:cNvSpPr txBox="1">
            <a:spLocks noChangeArrowheads="1"/>
          </p:cNvSpPr>
          <p:nvPr/>
        </p:nvSpPr>
        <p:spPr bwMode="auto">
          <a:xfrm>
            <a:off x="498475" y="2222500"/>
            <a:ext cx="1946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N=50   s=0.1</a:t>
            </a:r>
          </a:p>
        </p:txBody>
      </p:sp>
      <p:sp>
        <p:nvSpPr>
          <p:cNvPr id="124930" name="TextBox 3"/>
          <p:cNvSpPr txBox="1">
            <a:spLocks noChangeArrowheads="1"/>
          </p:cNvSpPr>
          <p:nvPr/>
        </p:nvSpPr>
        <p:spPr bwMode="auto">
          <a:xfrm>
            <a:off x="2625725" y="2222500"/>
            <a:ext cx="193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prstClr val="black"/>
                </a:solidFill>
              </a:rPr>
              <a:t>50 replicates</a:t>
            </a:r>
          </a:p>
        </p:txBody>
      </p:sp>
      <p:pic>
        <p:nvPicPr>
          <p:cNvPr id="12493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14550"/>
            <a:ext cx="16779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312738"/>
            <a:ext cx="80597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779713"/>
            <a:ext cx="9144000"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1210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idx="4294967295"/>
          </p:nvPr>
        </p:nvSpPr>
        <p:spPr>
          <a:xfrm>
            <a:off x="0" y="0"/>
            <a:ext cx="7772400" cy="762000"/>
          </a:xfrm>
        </p:spPr>
        <p:txBody>
          <a:bodyPr/>
          <a:lstStyle/>
          <a:p>
            <a:pPr algn="l" eaLnBrk="1" hangingPunct="1"/>
            <a:r>
              <a:rPr lang="en-US">
                <a:latin typeface="Times New Roman" charset="0"/>
              </a:rPr>
              <a:t>s&gt;0</a:t>
            </a:r>
          </a:p>
        </p:txBody>
      </p:sp>
      <p:sp>
        <p:nvSpPr>
          <p:cNvPr id="125954" name="Rectangle 3"/>
          <p:cNvSpPr>
            <a:spLocks noChangeArrowheads="1"/>
          </p:cNvSpPr>
          <p:nvPr/>
        </p:nvSpPr>
        <p:spPr bwMode="auto">
          <a:xfrm>
            <a:off x="381000" y="1143000"/>
            <a:ext cx="8382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smtClean="0">
                <a:solidFill>
                  <a:srgbClr val="000000"/>
                </a:solidFill>
                <a:latin typeface="Arial" charset="0"/>
                <a:ea typeface="ＭＳ Ｐゴシック" charset="0"/>
                <a:cs typeface="ＭＳ Ｐゴシック" charset="0"/>
              </a:rPr>
              <a:t>Time till fixation on average: </a:t>
            </a:r>
          </a:p>
          <a:p>
            <a:pPr defTabSz="914400" fontAlgn="base">
              <a:spcBef>
                <a:spcPct val="0"/>
              </a:spcBef>
              <a:spcAft>
                <a:spcPct val="0"/>
              </a:spcAft>
            </a:pPr>
            <a:r>
              <a:rPr lang="en-US" sz="2000" smtClean="0">
                <a:solidFill>
                  <a:srgbClr val="000000"/>
                </a:solidFill>
                <a:latin typeface="Arial" charset="0"/>
                <a:ea typeface="ＭＳ Ｐゴシック" charset="0"/>
                <a:cs typeface="ＭＳ Ｐゴシック" charset="0"/>
              </a:rPr>
              <a:t>t</a:t>
            </a:r>
            <a:r>
              <a:rPr lang="en-US" sz="2000" baseline="-30000" smtClean="0">
                <a:solidFill>
                  <a:srgbClr val="000000"/>
                </a:solidFill>
                <a:latin typeface="Arial" charset="0"/>
                <a:ea typeface="ＭＳ Ｐゴシック" charset="0"/>
                <a:cs typeface="ＭＳ Ｐゴシック" charset="0"/>
              </a:rPr>
              <a:t>av</a:t>
            </a:r>
            <a:r>
              <a:rPr lang="en-US" sz="2000" smtClean="0">
                <a:solidFill>
                  <a:srgbClr val="000000"/>
                </a:solidFill>
                <a:latin typeface="Arial" charset="0"/>
                <a:ea typeface="ＭＳ Ｐゴシック" charset="0"/>
                <a:cs typeface="ＭＳ Ｐゴシック" charset="0"/>
              </a:rPr>
              <a:t>= (2/s) ln (2N) generations </a:t>
            </a:r>
            <a:r>
              <a:rPr lang="en-US" sz="2000" smtClean="0">
                <a:solidFill>
                  <a:srgbClr val="FF0000"/>
                </a:solidFill>
                <a:latin typeface="Arial" charset="0"/>
                <a:ea typeface="ＭＳ Ｐゴシック" charset="0"/>
                <a:cs typeface="ＭＳ Ｐゴシック" charset="0"/>
              </a:rPr>
              <a:t> </a:t>
            </a:r>
            <a:br>
              <a:rPr lang="en-US" sz="2000" smtClean="0">
                <a:solidFill>
                  <a:srgbClr val="FF0000"/>
                </a:solidFill>
                <a:latin typeface="Arial" charset="0"/>
                <a:ea typeface="ＭＳ Ｐゴシック" charset="0"/>
                <a:cs typeface="ＭＳ Ｐゴシック" charset="0"/>
              </a:rPr>
            </a:br>
            <a:r>
              <a:rPr lang="en-US" sz="2000" smtClean="0">
                <a:solidFill>
                  <a:srgbClr val="FF0000"/>
                </a:solidFill>
                <a:latin typeface="Arial" charset="0"/>
                <a:ea typeface="ＭＳ Ｐゴシック" charset="0"/>
                <a:cs typeface="ＭＳ Ｐゴシック" charset="0"/>
              </a:rPr>
              <a:t>(also true for mutations with negative </a:t>
            </a:r>
            <a:r>
              <a:rPr lang="ja-JP" altLang="en-US" sz="2000" smtClean="0">
                <a:solidFill>
                  <a:srgbClr val="FF0000"/>
                </a:solidFill>
                <a:latin typeface="Arial" charset="0"/>
                <a:ea typeface="ＭＳ Ｐゴシック" charset="0"/>
                <a:cs typeface="ＭＳ Ｐゴシック" charset="0"/>
              </a:rPr>
              <a:t>“</a:t>
            </a:r>
            <a:r>
              <a:rPr lang="en-US" altLang="ja-JP" sz="2000" smtClean="0">
                <a:solidFill>
                  <a:srgbClr val="FF0000"/>
                </a:solidFill>
                <a:latin typeface="Arial" charset="0"/>
                <a:ea typeface="ＭＳ Ｐゴシック" charset="0"/>
                <a:cs typeface="ＭＳ Ｐゴシック" charset="0"/>
              </a:rPr>
              <a:t>s</a:t>
            </a:r>
            <a:r>
              <a:rPr lang="ja-JP" altLang="en-US" sz="2000" smtClean="0">
                <a:solidFill>
                  <a:srgbClr val="FF0000"/>
                </a:solidFill>
                <a:latin typeface="Arial" charset="0"/>
                <a:ea typeface="ＭＳ Ｐゴシック" charset="0"/>
                <a:cs typeface="ＭＳ Ｐゴシック" charset="0"/>
              </a:rPr>
              <a:t>”</a:t>
            </a:r>
            <a:r>
              <a:rPr lang="en-US" altLang="ja-JP" sz="2000" smtClean="0">
                <a:solidFill>
                  <a:srgbClr val="FF0000"/>
                </a:solidFill>
                <a:latin typeface="Arial" charset="0"/>
                <a:ea typeface="ＭＳ Ｐゴシック" charset="0"/>
                <a:cs typeface="ＭＳ Ｐゴシック" charset="0"/>
              </a:rPr>
              <a:t> !  discuss among yourselves)</a:t>
            </a:r>
          </a:p>
          <a:p>
            <a:pP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E.g.:  N=10</a:t>
            </a:r>
            <a:r>
              <a:rPr lang="en-US" sz="2000" baseline="30000" smtClean="0">
                <a:solidFill>
                  <a:srgbClr val="000000"/>
                </a:solidFill>
                <a:latin typeface="Arial" charset="0"/>
                <a:ea typeface="ＭＳ Ｐゴシック" charset="0"/>
                <a:cs typeface="ＭＳ Ｐゴシック" charset="0"/>
              </a:rPr>
              <a:t>6</a:t>
            </a:r>
            <a:r>
              <a:rPr lang="en-US" sz="2000" smtClean="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s=0:  average time to fixation: 4*10</a:t>
            </a:r>
            <a:r>
              <a:rPr lang="en-US" sz="2000" baseline="30000" smtClean="0">
                <a:solidFill>
                  <a:srgbClr val="000000"/>
                </a:solidFill>
                <a:latin typeface="Arial" charset="0"/>
                <a:ea typeface="ＭＳ Ｐゴシック" charset="0"/>
                <a:cs typeface="ＭＳ Ｐゴシック" charset="0"/>
              </a:rPr>
              <a:t>6</a:t>
            </a:r>
            <a:r>
              <a:rPr lang="en-US" sz="2000" smtClean="0">
                <a:solidFill>
                  <a:srgbClr val="000000"/>
                </a:solidFill>
                <a:latin typeface="Arial" charset="0"/>
                <a:ea typeface="ＭＳ Ｐゴシック" charset="0"/>
                <a:cs typeface="ＭＳ Ｐゴシック" charset="0"/>
              </a:rPr>
              <a:t> generations</a:t>
            </a:r>
            <a:br>
              <a:rPr lang="en-US" sz="2000" smtClean="0">
                <a:solidFill>
                  <a:srgbClr val="000000"/>
                </a:solidFill>
                <a:latin typeface="Arial" charset="0"/>
                <a:ea typeface="ＭＳ Ｐゴシック" charset="0"/>
                <a:cs typeface="ＭＳ Ｐゴシック" charset="0"/>
              </a:rPr>
            </a:br>
            <a:r>
              <a:rPr lang="en-US" sz="2000" smtClean="0">
                <a:solidFill>
                  <a:srgbClr val="000000"/>
                </a:solidFill>
                <a:latin typeface="Arial" charset="0"/>
                <a:ea typeface="ＭＳ Ｐゴシック" charset="0"/>
                <a:cs typeface="ＭＳ Ｐゴシック" charset="0"/>
              </a:rPr>
              <a:t>s=0.01:  average time to fixation: 2900 generations </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N=10</a:t>
            </a:r>
            <a:r>
              <a:rPr lang="en-US" sz="2000" baseline="30000" smtClean="0">
                <a:solidFill>
                  <a:srgbClr val="000000"/>
                </a:solidFill>
                <a:latin typeface="Arial" charset="0"/>
                <a:ea typeface="ＭＳ Ｐゴシック" charset="0"/>
                <a:cs typeface="ＭＳ Ｐゴシック" charset="0"/>
              </a:rPr>
              <a:t>4</a:t>
            </a:r>
            <a:r>
              <a:rPr lang="en-US" sz="2000" smtClean="0">
                <a:solidFill>
                  <a:srgbClr val="000000"/>
                </a:solidFill>
                <a:latin typeface="Arial" charset="0"/>
                <a:ea typeface="ＭＳ Ｐゴシック" charset="0"/>
                <a:cs typeface="ＭＳ Ｐゴシック" charset="0"/>
              </a:rPr>
              <a:t>, </a:t>
            </a:r>
          </a:p>
          <a:p>
            <a:pPr defTabSz="914400" eaLnBrk="0" fontAlgn="base" hangingPunct="0">
              <a:spcBef>
                <a:spcPct val="0"/>
              </a:spcBef>
              <a:spcAft>
                <a:spcPct val="0"/>
              </a:spcAft>
            </a:pPr>
            <a:r>
              <a:rPr lang="en-US" sz="2000" smtClean="0">
                <a:solidFill>
                  <a:srgbClr val="000000"/>
                </a:solidFill>
                <a:latin typeface="Arial" charset="0"/>
                <a:ea typeface="ＭＳ Ｐゴシック" charset="0"/>
                <a:cs typeface="ＭＳ Ｐゴシック" charset="0"/>
              </a:rPr>
              <a:t>s=0:  average time to fixation: 40.000 generations</a:t>
            </a:r>
            <a:br>
              <a:rPr lang="en-US" sz="2000" smtClean="0">
                <a:solidFill>
                  <a:srgbClr val="000000"/>
                </a:solidFill>
                <a:latin typeface="Arial" charset="0"/>
                <a:ea typeface="ＭＳ Ｐゴシック" charset="0"/>
                <a:cs typeface="ＭＳ Ｐゴシック" charset="0"/>
              </a:rPr>
            </a:br>
            <a:r>
              <a:rPr lang="en-US" sz="2000" smtClean="0">
                <a:solidFill>
                  <a:srgbClr val="000000"/>
                </a:solidFill>
                <a:latin typeface="Arial" charset="0"/>
                <a:ea typeface="ＭＳ Ｐゴシック" charset="0"/>
                <a:cs typeface="ＭＳ Ｐゴシック" charset="0"/>
              </a:rPr>
              <a:t>s=0.01:  average time to fixation: 1.900 generations </a:t>
            </a:r>
          </a:p>
          <a:p>
            <a:pPr defTabSz="914400" eaLnBrk="0" fontAlgn="base" hangingPunct="0">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25955" name="Text Box 4"/>
          <p:cNvSpPr txBox="1">
            <a:spLocks noChangeArrowheads="1"/>
          </p:cNvSpPr>
          <p:nvPr/>
        </p:nvSpPr>
        <p:spPr bwMode="auto">
          <a:xfrm>
            <a:off x="258763" y="5105400"/>
            <a:ext cx="8626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rPr>
              <a:t>=&gt; substitution rate of mutation under positive selection is larger than the rate wite which neutral mutations are fixed.</a:t>
            </a:r>
          </a:p>
        </p:txBody>
      </p:sp>
    </p:spTree>
    <p:extLst>
      <p:ext uri="{BB962C8B-B14F-4D97-AF65-F5344CB8AC3E}">
        <p14:creationId xmlns:p14="http://schemas.microsoft.com/office/powerpoint/2010/main" val="26946525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p:cNvSpPr>
          <p:nvPr/>
        </p:nvSpPr>
        <p:spPr bwMode="auto">
          <a:xfrm>
            <a:off x="1042988" y="1312863"/>
            <a:ext cx="6697662" cy="4535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28002" name="Line 3"/>
          <p:cNvSpPr>
            <a:spLocks noChangeShapeType="1"/>
          </p:cNvSpPr>
          <p:nvPr/>
        </p:nvSpPr>
        <p:spPr bwMode="auto">
          <a:xfrm>
            <a:off x="6227763" y="1312863"/>
            <a:ext cx="0" cy="4535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3" name="Freeform 4"/>
          <p:cNvSpPr>
            <a:spLocks/>
          </p:cNvSpPr>
          <p:nvPr/>
        </p:nvSpPr>
        <p:spPr bwMode="auto">
          <a:xfrm>
            <a:off x="6300788" y="1312863"/>
            <a:ext cx="1295400" cy="4546600"/>
          </a:xfrm>
          <a:custGeom>
            <a:avLst/>
            <a:gdLst>
              <a:gd name="T0" fmla="*/ 0 w 816"/>
              <a:gd name="T1" fmla="*/ 2147483647 h 2864"/>
              <a:gd name="T2" fmla="*/ 2147483647 w 816"/>
              <a:gd name="T3" fmla="*/ 2147483647 h 2864"/>
              <a:gd name="T4" fmla="*/ 2147483647 w 816"/>
              <a:gd name="T5" fmla="*/ 2147483647 h 2864"/>
              <a:gd name="T6" fmla="*/ 2147483647 w 816"/>
              <a:gd name="T7" fmla="*/ 2147483647 h 2864"/>
              <a:gd name="T8" fmla="*/ 2147483647 w 816"/>
              <a:gd name="T9" fmla="*/ 0 h 2864"/>
              <a:gd name="T10" fmla="*/ 0 60000 65536"/>
              <a:gd name="T11" fmla="*/ 0 60000 65536"/>
              <a:gd name="T12" fmla="*/ 0 60000 65536"/>
              <a:gd name="T13" fmla="*/ 0 60000 65536"/>
              <a:gd name="T14" fmla="*/ 0 60000 65536"/>
              <a:gd name="T15" fmla="*/ 0 w 816"/>
              <a:gd name="T16" fmla="*/ 0 h 2864"/>
              <a:gd name="T17" fmla="*/ 816 w 816"/>
              <a:gd name="T18" fmla="*/ 2864 h 2864"/>
            </a:gdLst>
            <a:ahLst/>
            <a:cxnLst>
              <a:cxn ang="T10">
                <a:pos x="T0" y="T1"/>
              </a:cxn>
              <a:cxn ang="T11">
                <a:pos x="T2" y="T3"/>
              </a:cxn>
              <a:cxn ang="T12">
                <a:pos x="T4" y="T5"/>
              </a:cxn>
              <a:cxn ang="T13">
                <a:pos x="T6" y="T7"/>
              </a:cxn>
              <a:cxn ang="T14">
                <a:pos x="T8" y="T9"/>
              </a:cxn>
            </a:cxnLst>
            <a:rect l="T15" t="T16" r="T17" b="T18"/>
            <a:pathLst>
              <a:path w="816" h="2864">
                <a:moveTo>
                  <a:pt x="0" y="2857"/>
                </a:moveTo>
                <a:cubicBezTo>
                  <a:pt x="102" y="2860"/>
                  <a:pt x="204" y="2864"/>
                  <a:pt x="272" y="2721"/>
                </a:cubicBezTo>
                <a:cubicBezTo>
                  <a:pt x="340" y="2578"/>
                  <a:pt x="363" y="2381"/>
                  <a:pt x="408" y="1996"/>
                </a:cubicBezTo>
                <a:cubicBezTo>
                  <a:pt x="453" y="1611"/>
                  <a:pt x="476" y="741"/>
                  <a:pt x="544" y="408"/>
                </a:cubicBezTo>
                <a:cubicBezTo>
                  <a:pt x="612" y="75"/>
                  <a:pt x="771" y="68"/>
                  <a:pt x="816"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4" name="Freeform 5"/>
          <p:cNvSpPr>
            <a:spLocks/>
          </p:cNvSpPr>
          <p:nvPr/>
        </p:nvSpPr>
        <p:spPr bwMode="auto">
          <a:xfrm>
            <a:off x="7019925" y="5465763"/>
            <a:ext cx="504825" cy="382587"/>
          </a:xfrm>
          <a:custGeom>
            <a:avLst/>
            <a:gdLst>
              <a:gd name="T0" fmla="*/ 0 w 318"/>
              <a:gd name="T1" fmla="*/ 2147483647 h 241"/>
              <a:gd name="T2" fmla="*/ 2147483647 w 318"/>
              <a:gd name="T3" fmla="*/ 2147483647 h 241"/>
              <a:gd name="T4" fmla="*/ 2147483647 w 318"/>
              <a:gd name="T5" fmla="*/ 2147483647 h 241"/>
              <a:gd name="T6" fmla="*/ 2147483647 w 318"/>
              <a:gd name="T7" fmla="*/ 2147483647 h 241"/>
              <a:gd name="T8" fmla="*/ 0 60000 65536"/>
              <a:gd name="T9" fmla="*/ 0 60000 65536"/>
              <a:gd name="T10" fmla="*/ 0 60000 65536"/>
              <a:gd name="T11" fmla="*/ 0 60000 65536"/>
              <a:gd name="T12" fmla="*/ 0 w 318"/>
              <a:gd name="T13" fmla="*/ 0 h 241"/>
              <a:gd name="T14" fmla="*/ 318 w 318"/>
              <a:gd name="T15" fmla="*/ 241 h 241"/>
            </a:gdLst>
            <a:ahLst/>
            <a:cxnLst>
              <a:cxn ang="T8">
                <a:pos x="T0" y="T1"/>
              </a:cxn>
              <a:cxn ang="T9">
                <a:pos x="T2" y="T3"/>
              </a:cxn>
              <a:cxn ang="T10">
                <a:pos x="T4" y="T5"/>
              </a:cxn>
              <a:cxn ang="T11">
                <a:pos x="T6" y="T7"/>
              </a:cxn>
            </a:cxnLst>
            <a:rect l="T12" t="T13" r="T14" b="T15"/>
            <a:pathLst>
              <a:path w="318" h="241">
                <a:moveTo>
                  <a:pt x="0" y="241"/>
                </a:moveTo>
                <a:cubicBezTo>
                  <a:pt x="45" y="135"/>
                  <a:pt x="91" y="30"/>
                  <a:pt x="136" y="15"/>
                </a:cubicBezTo>
                <a:cubicBezTo>
                  <a:pt x="181" y="0"/>
                  <a:pt x="242" y="114"/>
                  <a:pt x="272" y="151"/>
                </a:cubicBezTo>
                <a:cubicBezTo>
                  <a:pt x="302" y="188"/>
                  <a:pt x="310" y="214"/>
                  <a:pt x="318" y="24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5" name="Freeform 6"/>
          <p:cNvSpPr>
            <a:spLocks/>
          </p:cNvSpPr>
          <p:nvPr/>
        </p:nvSpPr>
        <p:spPr bwMode="auto">
          <a:xfrm>
            <a:off x="1042988" y="1304925"/>
            <a:ext cx="5022850" cy="4541838"/>
          </a:xfrm>
          <a:custGeom>
            <a:avLst/>
            <a:gdLst>
              <a:gd name="T0" fmla="*/ 2147483647 w 3164"/>
              <a:gd name="T1" fmla="*/ 2147483647 h 2861"/>
              <a:gd name="T2" fmla="*/ 2147483647 w 3164"/>
              <a:gd name="T3" fmla="*/ 2147483647 h 2861"/>
              <a:gd name="T4" fmla="*/ 2147483647 w 3164"/>
              <a:gd name="T5" fmla="*/ 2147483647 h 2861"/>
              <a:gd name="T6" fmla="*/ 2147483647 w 3164"/>
              <a:gd name="T7" fmla="*/ 2147483647 h 2861"/>
              <a:gd name="T8" fmla="*/ 2147483647 w 3164"/>
              <a:gd name="T9" fmla="*/ 2147483647 h 2861"/>
              <a:gd name="T10" fmla="*/ 2147483647 w 3164"/>
              <a:gd name="T11" fmla="*/ 2147483647 h 2861"/>
              <a:gd name="T12" fmla="*/ 2147483647 w 3164"/>
              <a:gd name="T13" fmla="*/ 2147483647 h 2861"/>
              <a:gd name="T14" fmla="*/ 2147483647 w 3164"/>
              <a:gd name="T15" fmla="*/ 2147483647 h 2861"/>
              <a:gd name="T16" fmla="*/ 2147483647 w 3164"/>
              <a:gd name="T17" fmla="*/ 2147483647 h 2861"/>
              <a:gd name="T18" fmla="*/ 2147483647 w 3164"/>
              <a:gd name="T19" fmla="*/ 2147483647 h 2861"/>
              <a:gd name="T20" fmla="*/ 2147483647 w 3164"/>
              <a:gd name="T21" fmla="*/ 2147483647 h 2861"/>
              <a:gd name="T22" fmla="*/ 2147483647 w 3164"/>
              <a:gd name="T23" fmla="*/ 2147483647 h 2861"/>
              <a:gd name="T24" fmla="*/ 2147483647 w 3164"/>
              <a:gd name="T25" fmla="*/ 2147483647 h 2861"/>
              <a:gd name="T26" fmla="*/ 2147483647 w 3164"/>
              <a:gd name="T27" fmla="*/ 2147483647 h 2861"/>
              <a:gd name="T28" fmla="*/ 2147483647 w 3164"/>
              <a:gd name="T29" fmla="*/ 2147483647 h 2861"/>
              <a:gd name="T30" fmla="*/ 2147483647 w 3164"/>
              <a:gd name="T31" fmla="*/ 2147483647 h 2861"/>
              <a:gd name="T32" fmla="*/ 2147483647 w 3164"/>
              <a:gd name="T33" fmla="*/ 2147483647 h 2861"/>
              <a:gd name="T34" fmla="*/ 2147483647 w 3164"/>
              <a:gd name="T35" fmla="*/ 2147483647 h 2861"/>
              <a:gd name="T36" fmla="*/ 2147483647 w 3164"/>
              <a:gd name="T37" fmla="*/ 2147483647 h 2861"/>
              <a:gd name="T38" fmla="*/ 2147483647 w 3164"/>
              <a:gd name="T39" fmla="*/ 2147483647 h 2861"/>
              <a:gd name="T40" fmla="*/ 2147483647 w 3164"/>
              <a:gd name="T41" fmla="*/ 2147483647 h 2861"/>
              <a:gd name="T42" fmla="*/ 2147483647 w 3164"/>
              <a:gd name="T43" fmla="*/ 2147483647 h 2861"/>
              <a:gd name="T44" fmla="*/ 2147483647 w 3164"/>
              <a:gd name="T45" fmla="*/ 2147483647 h 2861"/>
              <a:gd name="T46" fmla="*/ 2147483647 w 3164"/>
              <a:gd name="T47" fmla="*/ 2147483647 h 2861"/>
              <a:gd name="T48" fmla="*/ 2147483647 w 3164"/>
              <a:gd name="T49" fmla="*/ 2147483647 h 2861"/>
              <a:gd name="T50" fmla="*/ 2147483647 w 3164"/>
              <a:gd name="T51" fmla="*/ 2147483647 h 2861"/>
              <a:gd name="T52" fmla="*/ 2147483647 w 3164"/>
              <a:gd name="T53" fmla="*/ 2147483647 h 2861"/>
              <a:gd name="T54" fmla="*/ 2147483647 w 3164"/>
              <a:gd name="T55" fmla="*/ 2147483647 h 2861"/>
              <a:gd name="T56" fmla="*/ 2147483647 w 3164"/>
              <a:gd name="T57" fmla="*/ 2147483647 h 2861"/>
              <a:gd name="T58" fmla="*/ 2147483647 w 3164"/>
              <a:gd name="T59" fmla="*/ 2147483647 h 2861"/>
              <a:gd name="T60" fmla="*/ 2147483647 w 3164"/>
              <a:gd name="T61" fmla="*/ 2147483647 h 2861"/>
              <a:gd name="T62" fmla="*/ 2147483647 w 3164"/>
              <a:gd name="T63" fmla="*/ 2147483647 h 2861"/>
              <a:gd name="T64" fmla="*/ 2147483647 w 3164"/>
              <a:gd name="T65" fmla="*/ 2147483647 h 2861"/>
              <a:gd name="T66" fmla="*/ 2147483647 w 3164"/>
              <a:gd name="T67" fmla="*/ 2147483647 h 2861"/>
              <a:gd name="T68" fmla="*/ 2147483647 w 3164"/>
              <a:gd name="T69" fmla="*/ 2147483647 h 2861"/>
              <a:gd name="T70" fmla="*/ 2147483647 w 3164"/>
              <a:gd name="T71" fmla="*/ 2147483647 h 2861"/>
              <a:gd name="T72" fmla="*/ 2147483647 w 3164"/>
              <a:gd name="T73" fmla="*/ 2147483647 h 2861"/>
              <a:gd name="T74" fmla="*/ 2147483647 w 3164"/>
              <a:gd name="T75" fmla="*/ 2147483647 h 2861"/>
              <a:gd name="T76" fmla="*/ 2147483647 w 3164"/>
              <a:gd name="T77" fmla="*/ 2147483647 h 2861"/>
              <a:gd name="T78" fmla="*/ 2147483647 w 3164"/>
              <a:gd name="T79" fmla="*/ 2147483647 h 2861"/>
              <a:gd name="T80" fmla="*/ 2147483647 w 3164"/>
              <a:gd name="T81" fmla="*/ 2147483647 h 2861"/>
              <a:gd name="T82" fmla="*/ 2147483647 w 3164"/>
              <a:gd name="T83" fmla="*/ 2147483647 h 2861"/>
              <a:gd name="T84" fmla="*/ 2147483647 w 3164"/>
              <a:gd name="T85" fmla="*/ 2147483647 h 2861"/>
              <a:gd name="T86" fmla="*/ 2147483647 w 3164"/>
              <a:gd name="T87" fmla="*/ 2147483647 h 2861"/>
              <a:gd name="T88" fmla="*/ 2147483647 w 3164"/>
              <a:gd name="T89" fmla="*/ 0 h 28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64"/>
              <a:gd name="T136" fmla="*/ 0 h 2861"/>
              <a:gd name="T137" fmla="*/ 3164 w 3164"/>
              <a:gd name="T138" fmla="*/ 2861 h 28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64" h="2861">
                <a:moveTo>
                  <a:pt x="0" y="2861"/>
                </a:moveTo>
                <a:cubicBezTo>
                  <a:pt x="16" y="2813"/>
                  <a:pt x="63" y="2784"/>
                  <a:pt x="92" y="2742"/>
                </a:cubicBezTo>
                <a:cubicBezTo>
                  <a:pt x="112" y="2682"/>
                  <a:pt x="122" y="2621"/>
                  <a:pt x="137" y="2560"/>
                </a:cubicBezTo>
                <a:cubicBezTo>
                  <a:pt x="159" y="2581"/>
                  <a:pt x="210" y="2614"/>
                  <a:pt x="210" y="2614"/>
                </a:cubicBezTo>
                <a:cubicBezTo>
                  <a:pt x="258" y="2545"/>
                  <a:pt x="226" y="2564"/>
                  <a:pt x="302" y="2550"/>
                </a:cubicBezTo>
                <a:cubicBezTo>
                  <a:pt x="308" y="2541"/>
                  <a:pt x="310" y="2520"/>
                  <a:pt x="320" y="2523"/>
                </a:cubicBezTo>
                <a:cubicBezTo>
                  <a:pt x="333" y="2527"/>
                  <a:pt x="325" y="2564"/>
                  <a:pt x="338" y="2560"/>
                </a:cubicBezTo>
                <a:cubicBezTo>
                  <a:pt x="359" y="2553"/>
                  <a:pt x="375" y="2505"/>
                  <a:pt x="375" y="2505"/>
                </a:cubicBezTo>
                <a:cubicBezTo>
                  <a:pt x="431" y="2561"/>
                  <a:pt x="431" y="2588"/>
                  <a:pt x="476" y="2523"/>
                </a:cubicBezTo>
                <a:cubicBezTo>
                  <a:pt x="462" y="2459"/>
                  <a:pt x="469" y="2468"/>
                  <a:pt x="512" y="2422"/>
                </a:cubicBezTo>
                <a:cubicBezTo>
                  <a:pt x="518" y="2443"/>
                  <a:pt x="521" y="2466"/>
                  <a:pt x="530" y="2486"/>
                </a:cubicBezTo>
                <a:cubicBezTo>
                  <a:pt x="534" y="2494"/>
                  <a:pt x="541" y="2509"/>
                  <a:pt x="549" y="2505"/>
                </a:cubicBezTo>
                <a:cubicBezTo>
                  <a:pt x="561" y="2499"/>
                  <a:pt x="561" y="2480"/>
                  <a:pt x="567" y="2468"/>
                </a:cubicBezTo>
                <a:cubicBezTo>
                  <a:pt x="579" y="2407"/>
                  <a:pt x="594" y="2353"/>
                  <a:pt x="613" y="2294"/>
                </a:cubicBezTo>
                <a:cubicBezTo>
                  <a:pt x="566" y="2183"/>
                  <a:pt x="589" y="2065"/>
                  <a:pt x="604" y="1947"/>
                </a:cubicBezTo>
                <a:cubicBezTo>
                  <a:pt x="605" y="1943"/>
                  <a:pt x="625" y="1845"/>
                  <a:pt x="622" y="1846"/>
                </a:cubicBezTo>
                <a:cubicBezTo>
                  <a:pt x="601" y="1856"/>
                  <a:pt x="603" y="1889"/>
                  <a:pt x="594" y="1910"/>
                </a:cubicBezTo>
                <a:cubicBezTo>
                  <a:pt x="595" y="1922"/>
                  <a:pt x="610" y="2130"/>
                  <a:pt x="613" y="2157"/>
                </a:cubicBezTo>
                <a:cubicBezTo>
                  <a:pt x="618" y="2197"/>
                  <a:pt x="630" y="2184"/>
                  <a:pt x="658" y="2221"/>
                </a:cubicBezTo>
                <a:cubicBezTo>
                  <a:pt x="719" y="2301"/>
                  <a:pt x="712" y="2353"/>
                  <a:pt x="814" y="2386"/>
                </a:cubicBezTo>
                <a:cubicBezTo>
                  <a:pt x="892" y="2367"/>
                  <a:pt x="863" y="2349"/>
                  <a:pt x="887" y="2285"/>
                </a:cubicBezTo>
                <a:cubicBezTo>
                  <a:pt x="972" y="2060"/>
                  <a:pt x="905" y="2284"/>
                  <a:pt x="951" y="2121"/>
                </a:cubicBezTo>
                <a:cubicBezTo>
                  <a:pt x="942" y="2109"/>
                  <a:pt x="937" y="2093"/>
                  <a:pt x="924" y="2084"/>
                </a:cubicBezTo>
                <a:cubicBezTo>
                  <a:pt x="908" y="2073"/>
                  <a:pt x="886" y="2074"/>
                  <a:pt x="869" y="2066"/>
                </a:cubicBezTo>
                <a:cubicBezTo>
                  <a:pt x="861" y="2062"/>
                  <a:pt x="856" y="2054"/>
                  <a:pt x="850" y="2048"/>
                </a:cubicBezTo>
                <a:cubicBezTo>
                  <a:pt x="844" y="2042"/>
                  <a:pt x="823" y="2029"/>
                  <a:pt x="832" y="2029"/>
                </a:cubicBezTo>
                <a:cubicBezTo>
                  <a:pt x="854" y="2029"/>
                  <a:pt x="875" y="2040"/>
                  <a:pt x="896" y="2048"/>
                </a:cubicBezTo>
                <a:cubicBezTo>
                  <a:pt x="909" y="2053"/>
                  <a:pt x="921" y="2060"/>
                  <a:pt x="933" y="2066"/>
                </a:cubicBezTo>
                <a:cubicBezTo>
                  <a:pt x="954" y="2063"/>
                  <a:pt x="981" y="2071"/>
                  <a:pt x="997" y="2057"/>
                </a:cubicBezTo>
                <a:cubicBezTo>
                  <a:pt x="1042" y="2017"/>
                  <a:pt x="952" y="1723"/>
                  <a:pt x="1015" y="1883"/>
                </a:cubicBezTo>
                <a:cubicBezTo>
                  <a:pt x="1014" y="1894"/>
                  <a:pt x="987" y="2017"/>
                  <a:pt x="1033" y="2038"/>
                </a:cubicBezTo>
                <a:cubicBezTo>
                  <a:pt x="1053" y="2047"/>
                  <a:pt x="1076" y="2045"/>
                  <a:pt x="1097" y="2048"/>
                </a:cubicBezTo>
                <a:cubicBezTo>
                  <a:pt x="1134" y="2011"/>
                  <a:pt x="1128" y="1950"/>
                  <a:pt x="1152" y="1901"/>
                </a:cubicBezTo>
                <a:cubicBezTo>
                  <a:pt x="1158" y="1868"/>
                  <a:pt x="1163" y="1834"/>
                  <a:pt x="1170" y="1801"/>
                </a:cubicBezTo>
                <a:cubicBezTo>
                  <a:pt x="1172" y="1791"/>
                  <a:pt x="1182" y="1783"/>
                  <a:pt x="1180" y="1773"/>
                </a:cubicBezTo>
                <a:cubicBezTo>
                  <a:pt x="1178" y="1764"/>
                  <a:pt x="1167" y="1761"/>
                  <a:pt x="1161" y="1755"/>
                </a:cubicBezTo>
                <a:cubicBezTo>
                  <a:pt x="1164" y="1721"/>
                  <a:pt x="1151" y="1682"/>
                  <a:pt x="1170" y="1654"/>
                </a:cubicBezTo>
                <a:cubicBezTo>
                  <a:pt x="1190" y="1624"/>
                  <a:pt x="1230" y="1694"/>
                  <a:pt x="1234" y="1700"/>
                </a:cubicBezTo>
                <a:cubicBezTo>
                  <a:pt x="1288" y="1683"/>
                  <a:pt x="1274" y="1638"/>
                  <a:pt x="1280" y="1581"/>
                </a:cubicBezTo>
                <a:cubicBezTo>
                  <a:pt x="1286" y="1593"/>
                  <a:pt x="1297" y="1604"/>
                  <a:pt x="1298" y="1618"/>
                </a:cubicBezTo>
                <a:cubicBezTo>
                  <a:pt x="1303" y="1666"/>
                  <a:pt x="1260" y="1686"/>
                  <a:pt x="1326" y="1636"/>
                </a:cubicBezTo>
                <a:cubicBezTo>
                  <a:pt x="1338" y="1612"/>
                  <a:pt x="1342" y="1575"/>
                  <a:pt x="1381" y="1609"/>
                </a:cubicBezTo>
                <a:cubicBezTo>
                  <a:pt x="1397" y="1623"/>
                  <a:pt x="1417" y="1664"/>
                  <a:pt x="1417" y="1664"/>
                </a:cubicBezTo>
                <a:cubicBezTo>
                  <a:pt x="1476" y="1643"/>
                  <a:pt x="1434" y="1668"/>
                  <a:pt x="1426" y="1572"/>
                </a:cubicBezTo>
                <a:cubicBezTo>
                  <a:pt x="1424" y="1550"/>
                  <a:pt x="1440" y="1530"/>
                  <a:pt x="1445" y="1508"/>
                </a:cubicBezTo>
                <a:cubicBezTo>
                  <a:pt x="1486" y="1522"/>
                  <a:pt x="1484" y="1542"/>
                  <a:pt x="1527" y="1526"/>
                </a:cubicBezTo>
                <a:cubicBezTo>
                  <a:pt x="1551" y="1489"/>
                  <a:pt x="1559" y="1449"/>
                  <a:pt x="1573" y="1408"/>
                </a:cubicBezTo>
                <a:cubicBezTo>
                  <a:pt x="1600" y="1426"/>
                  <a:pt x="1609" y="1423"/>
                  <a:pt x="1609" y="1462"/>
                </a:cubicBezTo>
                <a:cubicBezTo>
                  <a:pt x="1609" y="1475"/>
                  <a:pt x="1590" y="1491"/>
                  <a:pt x="1600" y="1499"/>
                </a:cubicBezTo>
                <a:cubicBezTo>
                  <a:pt x="1612" y="1508"/>
                  <a:pt x="1631" y="1493"/>
                  <a:pt x="1646" y="1490"/>
                </a:cubicBezTo>
                <a:cubicBezTo>
                  <a:pt x="1657" y="1445"/>
                  <a:pt x="1668" y="1422"/>
                  <a:pt x="1701" y="1389"/>
                </a:cubicBezTo>
                <a:cubicBezTo>
                  <a:pt x="1677" y="1318"/>
                  <a:pt x="1701" y="1407"/>
                  <a:pt x="1701" y="1334"/>
                </a:cubicBezTo>
                <a:cubicBezTo>
                  <a:pt x="1701" y="1316"/>
                  <a:pt x="1695" y="1298"/>
                  <a:pt x="1692" y="1280"/>
                </a:cubicBezTo>
                <a:cubicBezTo>
                  <a:pt x="1698" y="1225"/>
                  <a:pt x="1694" y="1168"/>
                  <a:pt x="1710" y="1115"/>
                </a:cubicBezTo>
                <a:cubicBezTo>
                  <a:pt x="1713" y="1105"/>
                  <a:pt x="1729" y="1126"/>
                  <a:pt x="1737" y="1133"/>
                </a:cubicBezTo>
                <a:cubicBezTo>
                  <a:pt x="1779" y="1169"/>
                  <a:pt x="1776" y="1202"/>
                  <a:pt x="1829" y="1216"/>
                </a:cubicBezTo>
                <a:cubicBezTo>
                  <a:pt x="1841" y="1213"/>
                  <a:pt x="1854" y="1212"/>
                  <a:pt x="1865" y="1206"/>
                </a:cubicBezTo>
                <a:cubicBezTo>
                  <a:pt x="1873" y="1202"/>
                  <a:pt x="1876" y="1186"/>
                  <a:pt x="1884" y="1188"/>
                </a:cubicBezTo>
                <a:cubicBezTo>
                  <a:pt x="1903" y="1193"/>
                  <a:pt x="1902" y="1232"/>
                  <a:pt x="1911" y="1243"/>
                </a:cubicBezTo>
                <a:cubicBezTo>
                  <a:pt x="1918" y="1251"/>
                  <a:pt x="1929" y="1255"/>
                  <a:pt x="1938" y="1261"/>
                </a:cubicBezTo>
                <a:cubicBezTo>
                  <a:pt x="1985" y="1376"/>
                  <a:pt x="2031" y="1462"/>
                  <a:pt x="2149" y="1508"/>
                </a:cubicBezTo>
                <a:cubicBezTo>
                  <a:pt x="2175" y="1543"/>
                  <a:pt x="2201" y="1560"/>
                  <a:pt x="2231" y="1590"/>
                </a:cubicBezTo>
                <a:cubicBezTo>
                  <a:pt x="2285" y="1509"/>
                  <a:pt x="2295" y="1428"/>
                  <a:pt x="2313" y="1334"/>
                </a:cubicBezTo>
                <a:cubicBezTo>
                  <a:pt x="2316" y="1273"/>
                  <a:pt x="2312" y="1212"/>
                  <a:pt x="2322" y="1152"/>
                </a:cubicBezTo>
                <a:cubicBezTo>
                  <a:pt x="2327" y="1121"/>
                  <a:pt x="2357" y="1099"/>
                  <a:pt x="2368" y="1069"/>
                </a:cubicBezTo>
                <a:cubicBezTo>
                  <a:pt x="2375" y="1048"/>
                  <a:pt x="2379" y="1026"/>
                  <a:pt x="2386" y="1005"/>
                </a:cubicBezTo>
                <a:cubicBezTo>
                  <a:pt x="2389" y="996"/>
                  <a:pt x="2393" y="987"/>
                  <a:pt x="2396" y="978"/>
                </a:cubicBezTo>
                <a:cubicBezTo>
                  <a:pt x="2419" y="1024"/>
                  <a:pt x="2446" y="1053"/>
                  <a:pt x="2469" y="1097"/>
                </a:cubicBezTo>
                <a:cubicBezTo>
                  <a:pt x="2490" y="1085"/>
                  <a:pt x="2515" y="1077"/>
                  <a:pt x="2533" y="1060"/>
                </a:cubicBezTo>
                <a:cubicBezTo>
                  <a:pt x="2581" y="1016"/>
                  <a:pt x="2568" y="991"/>
                  <a:pt x="2578" y="932"/>
                </a:cubicBezTo>
                <a:cubicBezTo>
                  <a:pt x="2609" y="738"/>
                  <a:pt x="2587" y="921"/>
                  <a:pt x="2606" y="749"/>
                </a:cubicBezTo>
                <a:cubicBezTo>
                  <a:pt x="2615" y="752"/>
                  <a:pt x="2633" y="758"/>
                  <a:pt x="2633" y="758"/>
                </a:cubicBezTo>
                <a:cubicBezTo>
                  <a:pt x="2638" y="704"/>
                  <a:pt x="2625" y="578"/>
                  <a:pt x="2688" y="557"/>
                </a:cubicBezTo>
                <a:cubicBezTo>
                  <a:pt x="2692" y="598"/>
                  <a:pt x="2674" y="683"/>
                  <a:pt x="2752" y="676"/>
                </a:cubicBezTo>
                <a:cubicBezTo>
                  <a:pt x="2771" y="674"/>
                  <a:pt x="2783" y="652"/>
                  <a:pt x="2798" y="640"/>
                </a:cubicBezTo>
                <a:cubicBezTo>
                  <a:pt x="2815" y="588"/>
                  <a:pt x="2779" y="580"/>
                  <a:pt x="2752" y="539"/>
                </a:cubicBezTo>
                <a:cubicBezTo>
                  <a:pt x="2755" y="530"/>
                  <a:pt x="2756" y="504"/>
                  <a:pt x="2761" y="512"/>
                </a:cubicBezTo>
                <a:cubicBezTo>
                  <a:pt x="2777" y="536"/>
                  <a:pt x="2769" y="573"/>
                  <a:pt x="2789" y="594"/>
                </a:cubicBezTo>
                <a:cubicBezTo>
                  <a:pt x="2804" y="609"/>
                  <a:pt x="2819" y="625"/>
                  <a:pt x="2834" y="640"/>
                </a:cubicBezTo>
                <a:cubicBezTo>
                  <a:pt x="2844" y="566"/>
                  <a:pt x="2862" y="494"/>
                  <a:pt x="2871" y="420"/>
                </a:cubicBezTo>
                <a:cubicBezTo>
                  <a:pt x="2891" y="266"/>
                  <a:pt x="2839" y="309"/>
                  <a:pt x="2908" y="265"/>
                </a:cubicBezTo>
                <a:cubicBezTo>
                  <a:pt x="2959" y="299"/>
                  <a:pt x="2972" y="265"/>
                  <a:pt x="3008" y="228"/>
                </a:cubicBezTo>
                <a:cubicBezTo>
                  <a:pt x="3017" y="234"/>
                  <a:pt x="3030" y="237"/>
                  <a:pt x="3036" y="246"/>
                </a:cubicBezTo>
                <a:cubicBezTo>
                  <a:pt x="3043" y="257"/>
                  <a:pt x="3036" y="292"/>
                  <a:pt x="3045" y="283"/>
                </a:cubicBezTo>
                <a:cubicBezTo>
                  <a:pt x="3058" y="270"/>
                  <a:pt x="3049" y="246"/>
                  <a:pt x="3054" y="228"/>
                </a:cubicBezTo>
                <a:cubicBezTo>
                  <a:pt x="3058" y="215"/>
                  <a:pt x="3066" y="204"/>
                  <a:pt x="3072" y="192"/>
                </a:cubicBezTo>
                <a:cubicBezTo>
                  <a:pt x="3075" y="161"/>
                  <a:pt x="3065" y="126"/>
                  <a:pt x="3081" y="100"/>
                </a:cubicBezTo>
                <a:cubicBezTo>
                  <a:pt x="3090" y="86"/>
                  <a:pt x="3084" y="150"/>
                  <a:pt x="3100" y="146"/>
                </a:cubicBezTo>
                <a:cubicBezTo>
                  <a:pt x="3119" y="141"/>
                  <a:pt x="3112" y="109"/>
                  <a:pt x="3118" y="91"/>
                </a:cubicBezTo>
                <a:cubicBezTo>
                  <a:pt x="3131" y="52"/>
                  <a:pt x="3134" y="27"/>
                  <a:pt x="3164"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6" name="Freeform 7"/>
          <p:cNvSpPr>
            <a:spLocks/>
          </p:cNvSpPr>
          <p:nvPr/>
        </p:nvSpPr>
        <p:spPr bwMode="auto">
          <a:xfrm>
            <a:off x="3956050" y="5649913"/>
            <a:ext cx="600075" cy="227012"/>
          </a:xfrm>
          <a:custGeom>
            <a:avLst/>
            <a:gdLst>
              <a:gd name="T0" fmla="*/ 2147483647 w 378"/>
              <a:gd name="T1" fmla="*/ 2147483647 h 143"/>
              <a:gd name="T2" fmla="*/ 2147483647 w 378"/>
              <a:gd name="T3" fmla="*/ 2147483647 h 143"/>
              <a:gd name="T4" fmla="*/ 2147483647 w 378"/>
              <a:gd name="T5" fmla="*/ 2147483647 h 143"/>
              <a:gd name="T6" fmla="*/ 2147483647 w 378"/>
              <a:gd name="T7" fmla="*/ 2147483647 h 143"/>
              <a:gd name="T8" fmla="*/ 2147483647 w 378"/>
              <a:gd name="T9" fmla="*/ 2147483647 h 143"/>
              <a:gd name="T10" fmla="*/ 2147483647 w 378"/>
              <a:gd name="T11" fmla="*/ 2147483647 h 143"/>
              <a:gd name="T12" fmla="*/ 2147483647 w 378"/>
              <a:gd name="T13" fmla="*/ 2147483647 h 143"/>
              <a:gd name="T14" fmla="*/ 2147483647 w 378"/>
              <a:gd name="T15" fmla="*/ 2147483647 h 143"/>
              <a:gd name="T16" fmla="*/ 2147483647 w 378"/>
              <a:gd name="T17" fmla="*/ 2147483647 h 143"/>
              <a:gd name="T18" fmla="*/ 2147483647 w 378"/>
              <a:gd name="T19" fmla="*/ 2147483647 h 143"/>
              <a:gd name="T20" fmla="*/ 2147483647 w 378"/>
              <a:gd name="T21" fmla="*/ 2147483647 h 1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143"/>
              <a:gd name="T35" fmla="*/ 378 w 378"/>
              <a:gd name="T36" fmla="*/ 143 h 1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143">
                <a:moveTo>
                  <a:pt x="30" y="133"/>
                </a:moveTo>
                <a:cubicBezTo>
                  <a:pt x="0" y="88"/>
                  <a:pt x="18" y="87"/>
                  <a:pt x="58" y="60"/>
                </a:cubicBezTo>
                <a:cubicBezTo>
                  <a:pt x="64" y="51"/>
                  <a:pt x="71" y="43"/>
                  <a:pt x="76" y="33"/>
                </a:cubicBezTo>
                <a:cubicBezTo>
                  <a:pt x="80" y="24"/>
                  <a:pt x="76" y="9"/>
                  <a:pt x="85" y="5"/>
                </a:cubicBezTo>
                <a:cubicBezTo>
                  <a:pt x="97" y="0"/>
                  <a:pt x="110" y="12"/>
                  <a:pt x="122" y="15"/>
                </a:cubicBezTo>
                <a:cubicBezTo>
                  <a:pt x="171" y="54"/>
                  <a:pt x="182" y="74"/>
                  <a:pt x="204" y="5"/>
                </a:cubicBezTo>
                <a:cubicBezTo>
                  <a:pt x="213" y="11"/>
                  <a:pt x="221" y="19"/>
                  <a:pt x="231" y="24"/>
                </a:cubicBezTo>
                <a:cubicBezTo>
                  <a:pt x="249" y="32"/>
                  <a:pt x="286" y="42"/>
                  <a:pt x="286" y="42"/>
                </a:cubicBezTo>
                <a:cubicBezTo>
                  <a:pt x="289" y="51"/>
                  <a:pt x="288" y="62"/>
                  <a:pt x="295" y="69"/>
                </a:cubicBezTo>
                <a:cubicBezTo>
                  <a:pt x="302" y="76"/>
                  <a:pt x="315" y="73"/>
                  <a:pt x="323" y="79"/>
                </a:cubicBezTo>
                <a:cubicBezTo>
                  <a:pt x="365" y="110"/>
                  <a:pt x="363" y="111"/>
                  <a:pt x="378" y="143"/>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07" name="Text Box 8"/>
          <p:cNvSpPr txBox="1">
            <a:spLocks noChangeArrowheads="1"/>
          </p:cNvSpPr>
          <p:nvPr/>
        </p:nvSpPr>
        <p:spPr bwMode="auto">
          <a:xfrm>
            <a:off x="2268538" y="836613"/>
            <a:ext cx="3146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mtClean="0">
                <a:solidFill>
                  <a:srgbClr val="000000"/>
                </a:solidFill>
              </a:rPr>
              <a:t>Random Genetic Drift</a:t>
            </a:r>
          </a:p>
        </p:txBody>
      </p:sp>
      <p:sp>
        <p:nvSpPr>
          <p:cNvPr id="128008" name="Text Box 9"/>
          <p:cNvSpPr txBox="1">
            <a:spLocks noChangeArrowheads="1"/>
          </p:cNvSpPr>
          <p:nvPr/>
        </p:nvSpPr>
        <p:spPr bwMode="auto">
          <a:xfrm>
            <a:off x="6278563" y="855663"/>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mtClean="0">
                <a:solidFill>
                  <a:srgbClr val="000000"/>
                </a:solidFill>
              </a:rPr>
              <a:t>Selection</a:t>
            </a:r>
          </a:p>
        </p:txBody>
      </p:sp>
      <p:sp>
        <p:nvSpPr>
          <p:cNvPr id="128009" name="Text Box 10"/>
          <p:cNvSpPr txBox="1">
            <a:spLocks noChangeArrowheads="1"/>
          </p:cNvSpPr>
          <p:nvPr/>
        </p:nvSpPr>
        <p:spPr bwMode="auto">
          <a:xfrm rot="10800000">
            <a:off x="506413" y="2722563"/>
            <a:ext cx="49212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2000" smtClean="0">
                <a:solidFill>
                  <a:srgbClr val="000000"/>
                </a:solidFill>
              </a:rPr>
              <a:t>Allele frequency</a:t>
            </a:r>
          </a:p>
        </p:txBody>
      </p:sp>
      <p:sp>
        <p:nvSpPr>
          <p:cNvPr id="128010" name="Text Box 11"/>
          <p:cNvSpPr txBox="1">
            <a:spLocks noChangeArrowheads="1"/>
          </p:cNvSpPr>
          <p:nvPr/>
        </p:nvSpPr>
        <p:spPr bwMode="auto">
          <a:xfrm>
            <a:off x="684213" y="558958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0</a:t>
            </a:r>
          </a:p>
        </p:txBody>
      </p:sp>
      <p:sp>
        <p:nvSpPr>
          <p:cNvPr id="128011" name="Text Box 12"/>
          <p:cNvSpPr txBox="1">
            <a:spLocks noChangeArrowheads="1"/>
          </p:cNvSpPr>
          <p:nvPr/>
        </p:nvSpPr>
        <p:spPr bwMode="auto">
          <a:xfrm>
            <a:off x="395288" y="1268413"/>
            <a:ext cx="569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100</a:t>
            </a:r>
          </a:p>
        </p:txBody>
      </p:sp>
      <p:sp>
        <p:nvSpPr>
          <p:cNvPr id="128012" name="Freeform 13"/>
          <p:cNvSpPr>
            <a:spLocks/>
          </p:cNvSpPr>
          <p:nvPr/>
        </p:nvSpPr>
        <p:spPr bwMode="auto">
          <a:xfrm>
            <a:off x="1958975" y="5106988"/>
            <a:ext cx="1190625" cy="742950"/>
          </a:xfrm>
          <a:custGeom>
            <a:avLst/>
            <a:gdLst>
              <a:gd name="T0" fmla="*/ 0 w 750"/>
              <a:gd name="T1" fmla="*/ 2147483647 h 468"/>
              <a:gd name="T2" fmla="*/ 2147483647 w 750"/>
              <a:gd name="T3" fmla="*/ 2147483647 h 468"/>
              <a:gd name="T4" fmla="*/ 2147483647 w 750"/>
              <a:gd name="T5" fmla="*/ 2147483647 h 468"/>
              <a:gd name="T6" fmla="*/ 2147483647 w 750"/>
              <a:gd name="T7" fmla="*/ 2147483647 h 468"/>
              <a:gd name="T8" fmla="*/ 2147483647 w 750"/>
              <a:gd name="T9" fmla="*/ 2147483647 h 468"/>
              <a:gd name="T10" fmla="*/ 2147483647 w 750"/>
              <a:gd name="T11" fmla="*/ 2147483647 h 468"/>
              <a:gd name="T12" fmla="*/ 2147483647 w 750"/>
              <a:gd name="T13" fmla="*/ 2147483647 h 468"/>
              <a:gd name="T14" fmla="*/ 2147483647 w 750"/>
              <a:gd name="T15" fmla="*/ 2147483647 h 468"/>
              <a:gd name="T16" fmla="*/ 2147483647 w 750"/>
              <a:gd name="T17" fmla="*/ 2147483647 h 468"/>
              <a:gd name="T18" fmla="*/ 2147483647 w 750"/>
              <a:gd name="T19" fmla="*/ 2147483647 h 468"/>
              <a:gd name="T20" fmla="*/ 2147483647 w 750"/>
              <a:gd name="T21" fmla="*/ 2147483647 h 468"/>
              <a:gd name="T22" fmla="*/ 2147483647 w 750"/>
              <a:gd name="T23" fmla="*/ 2147483647 h 468"/>
              <a:gd name="T24" fmla="*/ 2147483647 w 750"/>
              <a:gd name="T25" fmla="*/ 2147483647 h 468"/>
              <a:gd name="T26" fmla="*/ 2147483647 w 750"/>
              <a:gd name="T27" fmla="*/ 2147483647 h 468"/>
              <a:gd name="T28" fmla="*/ 2147483647 w 750"/>
              <a:gd name="T29" fmla="*/ 2147483647 h 468"/>
              <a:gd name="T30" fmla="*/ 2147483647 w 750"/>
              <a:gd name="T31" fmla="*/ 2147483647 h 468"/>
              <a:gd name="T32" fmla="*/ 2147483647 w 750"/>
              <a:gd name="T33" fmla="*/ 2147483647 h 468"/>
              <a:gd name="T34" fmla="*/ 2147483647 w 750"/>
              <a:gd name="T35" fmla="*/ 2147483647 h 468"/>
              <a:gd name="T36" fmla="*/ 2147483647 w 750"/>
              <a:gd name="T37" fmla="*/ 2147483647 h 468"/>
              <a:gd name="T38" fmla="*/ 2147483647 w 750"/>
              <a:gd name="T39" fmla="*/ 2147483647 h 468"/>
              <a:gd name="T40" fmla="*/ 2147483647 w 750"/>
              <a:gd name="T41" fmla="*/ 2147483647 h 468"/>
              <a:gd name="T42" fmla="*/ 2147483647 w 750"/>
              <a:gd name="T43" fmla="*/ 2147483647 h 468"/>
              <a:gd name="T44" fmla="*/ 2147483647 w 750"/>
              <a:gd name="T45" fmla="*/ 2147483647 h 468"/>
              <a:gd name="T46" fmla="*/ 2147483647 w 750"/>
              <a:gd name="T47" fmla="*/ 2147483647 h 4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468"/>
              <a:gd name="T74" fmla="*/ 750 w 750"/>
              <a:gd name="T75" fmla="*/ 468 h 4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468">
                <a:moveTo>
                  <a:pt x="0" y="458"/>
                </a:moveTo>
                <a:cubicBezTo>
                  <a:pt x="55" y="440"/>
                  <a:pt x="28" y="427"/>
                  <a:pt x="55" y="394"/>
                </a:cubicBezTo>
                <a:cubicBezTo>
                  <a:pt x="62" y="385"/>
                  <a:pt x="74" y="382"/>
                  <a:pt x="83" y="376"/>
                </a:cubicBezTo>
                <a:cubicBezTo>
                  <a:pt x="92" y="379"/>
                  <a:pt x="107" y="376"/>
                  <a:pt x="110" y="385"/>
                </a:cubicBezTo>
                <a:cubicBezTo>
                  <a:pt x="125" y="431"/>
                  <a:pt x="64" y="449"/>
                  <a:pt x="137" y="413"/>
                </a:cubicBezTo>
                <a:cubicBezTo>
                  <a:pt x="143" y="404"/>
                  <a:pt x="151" y="395"/>
                  <a:pt x="156" y="385"/>
                </a:cubicBezTo>
                <a:cubicBezTo>
                  <a:pt x="160" y="377"/>
                  <a:pt x="159" y="365"/>
                  <a:pt x="165" y="358"/>
                </a:cubicBezTo>
                <a:cubicBezTo>
                  <a:pt x="177" y="343"/>
                  <a:pt x="197" y="335"/>
                  <a:pt x="211" y="321"/>
                </a:cubicBezTo>
                <a:cubicBezTo>
                  <a:pt x="215" y="310"/>
                  <a:pt x="230" y="261"/>
                  <a:pt x="238" y="257"/>
                </a:cubicBezTo>
                <a:cubicBezTo>
                  <a:pt x="246" y="253"/>
                  <a:pt x="250" y="270"/>
                  <a:pt x="256" y="276"/>
                </a:cubicBezTo>
                <a:cubicBezTo>
                  <a:pt x="314" y="260"/>
                  <a:pt x="273" y="262"/>
                  <a:pt x="329" y="285"/>
                </a:cubicBezTo>
                <a:cubicBezTo>
                  <a:pt x="347" y="292"/>
                  <a:pt x="384" y="303"/>
                  <a:pt x="384" y="303"/>
                </a:cubicBezTo>
                <a:cubicBezTo>
                  <a:pt x="413" y="275"/>
                  <a:pt x="403" y="263"/>
                  <a:pt x="439" y="239"/>
                </a:cubicBezTo>
                <a:cubicBezTo>
                  <a:pt x="447" y="209"/>
                  <a:pt x="446" y="143"/>
                  <a:pt x="476" y="193"/>
                </a:cubicBezTo>
                <a:cubicBezTo>
                  <a:pt x="481" y="201"/>
                  <a:pt x="478" y="214"/>
                  <a:pt x="485" y="221"/>
                </a:cubicBezTo>
                <a:cubicBezTo>
                  <a:pt x="492" y="228"/>
                  <a:pt x="503" y="227"/>
                  <a:pt x="512" y="230"/>
                </a:cubicBezTo>
                <a:cubicBezTo>
                  <a:pt x="521" y="221"/>
                  <a:pt x="536" y="214"/>
                  <a:pt x="540" y="202"/>
                </a:cubicBezTo>
                <a:cubicBezTo>
                  <a:pt x="543" y="193"/>
                  <a:pt x="531" y="184"/>
                  <a:pt x="531" y="175"/>
                </a:cubicBezTo>
                <a:cubicBezTo>
                  <a:pt x="531" y="163"/>
                  <a:pt x="544" y="125"/>
                  <a:pt x="549" y="111"/>
                </a:cubicBezTo>
                <a:cubicBezTo>
                  <a:pt x="567" y="0"/>
                  <a:pt x="568" y="89"/>
                  <a:pt x="558" y="120"/>
                </a:cubicBezTo>
                <a:cubicBezTo>
                  <a:pt x="590" y="170"/>
                  <a:pt x="588" y="266"/>
                  <a:pt x="622" y="294"/>
                </a:cubicBezTo>
                <a:cubicBezTo>
                  <a:pt x="638" y="307"/>
                  <a:pt x="660" y="310"/>
                  <a:pt x="677" y="321"/>
                </a:cubicBezTo>
                <a:cubicBezTo>
                  <a:pt x="697" y="362"/>
                  <a:pt x="711" y="396"/>
                  <a:pt x="750" y="422"/>
                </a:cubicBezTo>
                <a:cubicBezTo>
                  <a:pt x="739" y="456"/>
                  <a:pt x="737" y="440"/>
                  <a:pt x="750" y="46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28013" name="Text Box 14"/>
          <p:cNvSpPr txBox="1">
            <a:spLocks noChangeArrowheads="1"/>
          </p:cNvSpPr>
          <p:nvPr/>
        </p:nvSpPr>
        <p:spPr bwMode="auto">
          <a:xfrm>
            <a:off x="7359650" y="1865313"/>
            <a:ext cx="1635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advantageous</a:t>
            </a:r>
          </a:p>
        </p:txBody>
      </p:sp>
      <p:sp>
        <p:nvSpPr>
          <p:cNvPr id="128014" name="Text Box 15"/>
          <p:cNvSpPr txBox="1">
            <a:spLocks noChangeArrowheads="1"/>
          </p:cNvSpPr>
          <p:nvPr/>
        </p:nvSpPr>
        <p:spPr bwMode="auto">
          <a:xfrm>
            <a:off x="7143750" y="5105400"/>
            <a:ext cx="193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IE" sz="1800" smtClean="0">
                <a:solidFill>
                  <a:srgbClr val="000000"/>
                </a:solidFill>
              </a:rPr>
              <a:t>disadvantageous</a:t>
            </a:r>
          </a:p>
        </p:txBody>
      </p:sp>
      <p:sp>
        <p:nvSpPr>
          <p:cNvPr id="128015" name="Text Box 16"/>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21934620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381000"/>
            <a:ext cx="7772400" cy="1143000"/>
          </a:xfrm>
        </p:spPr>
        <p:txBody>
          <a:bodyPr/>
          <a:lstStyle/>
          <a:p>
            <a:pPr eaLnBrk="1" hangingPunct="1"/>
            <a:r>
              <a:rPr lang="en-IE">
                <a:latin typeface="Times New Roman" charset="0"/>
              </a:rPr>
              <a:t>Positive selection (s&gt;0)</a:t>
            </a:r>
          </a:p>
        </p:txBody>
      </p:sp>
      <p:sp>
        <p:nvSpPr>
          <p:cNvPr id="472067" name="Rectangle 3"/>
          <p:cNvSpPr>
            <a:spLocks noGrp="1" noChangeArrowheads="1"/>
          </p:cNvSpPr>
          <p:nvPr>
            <p:ph type="body" idx="1"/>
          </p:nvPr>
        </p:nvSpPr>
        <p:spPr/>
        <p:txBody>
          <a:bodyPr/>
          <a:lstStyle/>
          <a:p>
            <a:pPr eaLnBrk="1" hangingPunct="1">
              <a:lnSpc>
                <a:spcPct val="90000"/>
              </a:lnSpc>
            </a:pPr>
            <a:r>
              <a:rPr lang="en-IE" sz="2800">
                <a:latin typeface="Times New Roman" charset="0"/>
              </a:rPr>
              <a:t>A new allele (mutant) confers some </a:t>
            </a:r>
            <a:r>
              <a:rPr lang="en-IE" sz="2800" u="sng">
                <a:latin typeface="Times New Roman" charset="0"/>
              </a:rPr>
              <a:t>increase</a:t>
            </a:r>
            <a:r>
              <a:rPr lang="en-IE" sz="2800">
                <a:latin typeface="Times New Roman" charset="0"/>
              </a:rPr>
              <a:t> in the </a:t>
            </a:r>
            <a:r>
              <a:rPr lang="en-IE" sz="2800" b="1">
                <a:latin typeface="Times New Roman" charset="0"/>
              </a:rPr>
              <a:t>fitness</a:t>
            </a:r>
            <a:r>
              <a:rPr lang="en-IE" sz="2800">
                <a:latin typeface="Times New Roman" charset="0"/>
              </a:rPr>
              <a:t> of the organism</a:t>
            </a:r>
          </a:p>
          <a:p>
            <a:pPr eaLnBrk="1" hangingPunct="1">
              <a:lnSpc>
                <a:spcPct val="90000"/>
              </a:lnSpc>
            </a:pPr>
            <a:endParaRPr lang="en-IE" sz="2800">
              <a:latin typeface="Times New Roman" charset="0"/>
            </a:endParaRPr>
          </a:p>
          <a:p>
            <a:pPr eaLnBrk="1" hangingPunct="1">
              <a:lnSpc>
                <a:spcPct val="90000"/>
              </a:lnSpc>
            </a:pPr>
            <a:r>
              <a:rPr lang="en-IE" sz="2800">
                <a:latin typeface="Times New Roman" charset="0"/>
              </a:rPr>
              <a:t>Selection acts to favour this allele</a:t>
            </a:r>
          </a:p>
          <a:p>
            <a:pPr eaLnBrk="1" hangingPunct="1">
              <a:lnSpc>
                <a:spcPct val="90000"/>
              </a:lnSpc>
            </a:pPr>
            <a:endParaRPr lang="en-IE" sz="2800">
              <a:latin typeface="Times New Roman" charset="0"/>
            </a:endParaRPr>
          </a:p>
          <a:p>
            <a:pPr eaLnBrk="1" hangingPunct="1">
              <a:lnSpc>
                <a:spcPct val="90000"/>
              </a:lnSpc>
            </a:pPr>
            <a:r>
              <a:rPr lang="en-IE" sz="2800">
                <a:latin typeface="Times New Roman" charset="0"/>
              </a:rPr>
              <a:t>Also called adaptive selection or Darwinian selection. </a:t>
            </a:r>
          </a:p>
          <a:p>
            <a:pPr eaLnBrk="1" hangingPunct="1">
              <a:lnSpc>
                <a:spcPct val="90000"/>
              </a:lnSpc>
            </a:pPr>
            <a:endParaRPr lang="en-IE" sz="2800">
              <a:latin typeface="Times New Roman" charset="0"/>
            </a:endParaRPr>
          </a:p>
          <a:p>
            <a:pPr eaLnBrk="1" hangingPunct="1">
              <a:lnSpc>
                <a:spcPct val="90000"/>
              </a:lnSpc>
              <a:buFontTx/>
              <a:buNone/>
            </a:pPr>
            <a:r>
              <a:rPr lang="en-IE" sz="2000">
                <a:latin typeface="Times New Roman" charset="0"/>
              </a:rPr>
              <a:t>NOTE</a:t>
            </a:r>
            <a:r>
              <a:rPr lang="en-IE" sz="2800">
                <a:latin typeface="Times New Roman" charset="0"/>
              </a:rPr>
              <a:t>: </a:t>
            </a:r>
            <a:r>
              <a:rPr lang="en-IE" sz="2800" b="1">
                <a:latin typeface="Times New Roman" charset="0"/>
              </a:rPr>
              <a:t>Fitness</a:t>
            </a:r>
            <a:r>
              <a:rPr lang="en-IE" sz="2800">
                <a:latin typeface="Times New Roman" charset="0"/>
              </a:rPr>
              <a:t> = ability to survive and </a:t>
            </a:r>
            <a:r>
              <a:rPr lang="en-IE" sz="2800" u="sng">
                <a:latin typeface="Times New Roman" charset="0"/>
              </a:rPr>
              <a:t>reproduce</a:t>
            </a:r>
          </a:p>
        </p:txBody>
      </p:sp>
      <p:sp>
        <p:nvSpPr>
          <p:cNvPr id="130051"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2664697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GB">
                <a:latin typeface="Times New Roman" charset="0"/>
              </a:rPr>
              <a:t>Advantageous allele</a:t>
            </a:r>
          </a:p>
        </p:txBody>
      </p:sp>
      <p:pic>
        <p:nvPicPr>
          <p:cNvPr id="132098" name="Picture 3" descr="psb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21405678">
            <a:off x="1187450" y="2590800"/>
            <a:ext cx="6327775" cy="4525963"/>
          </a:xfrm>
        </p:spPr>
      </p:pic>
      <p:sp>
        <p:nvSpPr>
          <p:cNvPr id="132099" name="Text Box 4"/>
          <p:cNvSpPr txBox="1">
            <a:spLocks noChangeArrowheads="1"/>
          </p:cNvSpPr>
          <p:nvPr/>
        </p:nvSpPr>
        <p:spPr bwMode="auto">
          <a:xfrm>
            <a:off x="1835150" y="1766888"/>
            <a:ext cx="537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smtClean="0">
                <a:solidFill>
                  <a:srgbClr val="000000"/>
                </a:solidFill>
              </a:rPr>
              <a:t>Herbicide resistance gene in nightshade plant</a:t>
            </a:r>
          </a:p>
        </p:txBody>
      </p:sp>
      <p:sp>
        <p:nvSpPr>
          <p:cNvPr id="132100" name="Text Box 5"/>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23146393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IE">
                <a:latin typeface="Times New Roman" charset="0"/>
              </a:rPr>
              <a:t>Negative selection (s&lt;0)</a:t>
            </a:r>
          </a:p>
        </p:txBody>
      </p:sp>
      <p:sp>
        <p:nvSpPr>
          <p:cNvPr id="134146" name="Rectangle 3"/>
          <p:cNvSpPr>
            <a:spLocks noGrp="1" noChangeArrowheads="1"/>
          </p:cNvSpPr>
          <p:nvPr>
            <p:ph type="body" idx="1"/>
          </p:nvPr>
        </p:nvSpPr>
        <p:spPr/>
        <p:txBody>
          <a:bodyPr/>
          <a:lstStyle/>
          <a:p>
            <a:pPr eaLnBrk="1" hangingPunct="1"/>
            <a:r>
              <a:rPr lang="en-IE">
                <a:latin typeface="Times New Roman" charset="0"/>
              </a:rPr>
              <a:t>A new allele (mutant) confers some </a:t>
            </a:r>
            <a:r>
              <a:rPr lang="en-IE" u="sng">
                <a:latin typeface="Times New Roman" charset="0"/>
              </a:rPr>
              <a:t>decrease</a:t>
            </a:r>
            <a:r>
              <a:rPr lang="en-IE">
                <a:latin typeface="Times New Roman" charset="0"/>
              </a:rPr>
              <a:t> in the fitness of the organism</a:t>
            </a:r>
          </a:p>
          <a:p>
            <a:pPr eaLnBrk="1" hangingPunct="1"/>
            <a:r>
              <a:rPr lang="en-IE">
                <a:latin typeface="Times New Roman" charset="0"/>
              </a:rPr>
              <a:t>Selection acts to remove this allele</a:t>
            </a:r>
          </a:p>
          <a:p>
            <a:pPr eaLnBrk="1" hangingPunct="1"/>
            <a:endParaRPr lang="en-IE">
              <a:latin typeface="Times New Roman" charset="0"/>
            </a:endParaRPr>
          </a:p>
          <a:p>
            <a:pPr eaLnBrk="1" hangingPunct="1"/>
            <a:r>
              <a:rPr lang="en-IE">
                <a:latin typeface="Times New Roman" charset="0"/>
              </a:rPr>
              <a:t>Also called purifying selection</a:t>
            </a:r>
          </a:p>
        </p:txBody>
      </p:sp>
      <p:sp>
        <p:nvSpPr>
          <p:cNvPr id="134147" name="Text Box 4"/>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7029316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533400" y="304800"/>
            <a:ext cx="7772400" cy="1143000"/>
          </a:xfrm>
        </p:spPr>
        <p:txBody>
          <a:bodyPr/>
          <a:lstStyle/>
          <a:p>
            <a:pPr eaLnBrk="1" hangingPunct="1"/>
            <a:r>
              <a:rPr lang="en-GB">
                <a:latin typeface="Times New Roman" charset="0"/>
              </a:rPr>
              <a:t>Deleterious allele</a:t>
            </a:r>
          </a:p>
        </p:txBody>
      </p:sp>
      <p:pic>
        <p:nvPicPr>
          <p:cNvPr id="136194" name="Picture 3" descr="brca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925" y="3119438"/>
            <a:ext cx="9109075" cy="1692275"/>
          </a:xfrm>
        </p:spPr>
      </p:pic>
      <p:sp>
        <p:nvSpPr>
          <p:cNvPr id="136195" name="Text Box 4"/>
          <p:cNvSpPr txBox="1">
            <a:spLocks noChangeArrowheads="1"/>
          </p:cNvSpPr>
          <p:nvPr/>
        </p:nvSpPr>
        <p:spPr bwMode="auto">
          <a:xfrm>
            <a:off x="2354263" y="1484313"/>
            <a:ext cx="427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2000" smtClean="0">
                <a:solidFill>
                  <a:srgbClr val="000000"/>
                </a:solidFill>
              </a:rPr>
              <a:t>Human breast cancer gene, BRCA2</a:t>
            </a:r>
          </a:p>
        </p:txBody>
      </p:sp>
      <p:sp>
        <p:nvSpPr>
          <p:cNvPr id="136196" name="Text Box 5"/>
          <p:cNvSpPr txBox="1">
            <a:spLocks noChangeArrowheads="1"/>
          </p:cNvSpPr>
          <p:nvPr/>
        </p:nvSpPr>
        <p:spPr bwMode="auto">
          <a:xfrm>
            <a:off x="158750" y="2944813"/>
            <a:ext cx="2827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smtClean="0">
                <a:solidFill>
                  <a:srgbClr val="FF0000"/>
                </a:solidFill>
              </a:rPr>
              <a:t>Normal (wild type) allele</a:t>
            </a:r>
          </a:p>
        </p:txBody>
      </p:sp>
      <p:sp>
        <p:nvSpPr>
          <p:cNvPr id="136197" name="Text Box 6"/>
          <p:cNvSpPr txBox="1">
            <a:spLocks noChangeArrowheads="1"/>
          </p:cNvSpPr>
          <p:nvPr/>
        </p:nvSpPr>
        <p:spPr bwMode="auto">
          <a:xfrm>
            <a:off x="179388" y="4508500"/>
            <a:ext cx="1673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b="1" smtClean="0">
                <a:solidFill>
                  <a:srgbClr val="FF0000"/>
                </a:solidFill>
              </a:rPr>
              <a:t>Mutant allele</a:t>
            </a:r>
          </a:p>
          <a:p>
            <a:pPr defTabSz="914400" eaLnBrk="1" fontAlgn="base" hangingPunct="1">
              <a:spcBef>
                <a:spcPct val="0"/>
              </a:spcBef>
              <a:spcAft>
                <a:spcPct val="0"/>
              </a:spcAft>
            </a:pPr>
            <a:r>
              <a:rPr lang="en-GB" sz="1800" b="1" smtClean="0">
                <a:solidFill>
                  <a:srgbClr val="FF0000"/>
                </a:solidFill>
              </a:rPr>
              <a:t>(Montreal 440</a:t>
            </a:r>
          </a:p>
          <a:p>
            <a:pPr defTabSz="914400" eaLnBrk="1" fontAlgn="base" hangingPunct="1">
              <a:spcBef>
                <a:spcPct val="0"/>
              </a:spcBef>
              <a:spcAft>
                <a:spcPct val="0"/>
              </a:spcAft>
            </a:pPr>
            <a:r>
              <a:rPr lang="en-GB" sz="1800" b="1" smtClean="0">
                <a:solidFill>
                  <a:srgbClr val="FF0000"/>
                </a:solidFill>
              </a:rPr>
              <a:t>Family)</a:t>
            </a:r>
          </a:p>
        </p:txBody>
      </p:sp>
      <p:sp>
        <p:nvSpPr>
          <p:cNvPr id="136198" name="Freeform 7"/>
          <p:cNvSpPr>
            <a:spLocks/>
          </p:cNvSpPr>
          <p:nvPr/>
        </p:nvSpPr>
        <p:spPr bwMode="auto">
          <a:xfrm rot="-8841351">
            <a:off x="1822450" y="4362450"/>
            <a:ext cx="334963" cy="1584325"/>
          </a:xfrm>
          <a:custGeom>
            <a:avLst/>
            <a:gdLst>
              <a:gd name="T0" fmla="*/ 2147483647 w 211"/>
              <a:gd name="T1" fmla="*/ 0 h 408"/>
              <a:gd name="T2" fmla="*/ 2147483647 w 211"/>
              <a:gd name="T3" fmla="*/ 2147483647 h 408"/>
              <a:gd name="T4" fmla="*/ 2147483647 w 211"/>
              <a:gd name="T5" fmla="*/ 2147483647 h 408"/>
              <a:gd name="T6" fmla="*/ 0 60000 65536"/>
              <a:gd name="T7" fmla="*/ 0 60000 65536"/>
              <a:gd name="T8" fmla="*/ 0 60000 65536"/>
              <a:gd name="T9" fmla="*/ 0 w 211"/>
              <a:gd name="T10" fmla="*/ 0 h 408"/>
              <a:gd name="T11" fmla="*/ 211 w 211"/>
              <a:gd name="T12" fmla="*/ 408 h 408"/>
            </a:gdLst>
            <a:ahLst/>
            <a:cxnLst>
              <a:cxn ang="T6">
                <a:pos x="T0" y="T1"/>
              </a:cxn>
              <a:cxn ang="T7">
                <a:pos x="T2" y="T3"/>
              </a:cxn>
              <a:cxn ang="T8">
                <a:pos x="T4" y="T5"/>
              </a:cxn>
            </a:cxnLst>
            <a:rect l="T9" t="T10" r="T11" b="T12"/>
            <a:pathLst>
              <a:path w="211" h="408">
                <a:moveTo>
                  <a:pt x="30" y="0"/>
                </a:moveTo>
                <a:cubicBezTo>
                  <a:pt x="15" y="102"/>
                  <a:pt x="0" y="204"/>
                  <a:pt x="30" y="272"/>
                </a:cubicBezTo>
                <a:cubicBezTo>
                  <a:pt x="60" y="340"/>
                  <a:pt x="135" y="374"/>
                  <a:pt x="211" y="408"/>
                </a:cubicBezTo>
              </a:path>
            </a:pathLst>
          </a:custGeom>
          <a:noFill/>
          <a:ln w="9525">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36199" name="Text Box 8"/>
          <p:cNvSpPr txBox="1">
            <a:spLocks noChangeArrowheads="1"/>
          </p:cNvSpPr>
          <p:nvPr/>
        </p:nvSpPr>
        <p:spPr bwMode="auto">
          <a:xfrm>
            <a:off x="152400" y="5715000"/>
            <a:ext cx="2198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smtClean="0">
                <a:solidFill>
                  <a:srgbClr val="000000"/>
                </a:solidFill>
              </a:rPr>
              <a:t>4 base pair deletion</a:t>
            </a:r>
          </a:p>
          <a:p>
            <a:pPr defTabSz="914400" eaLnBrk="1" fontAlgn="base" hangingPunct="1">
              <a:spcBef>
                <a:spcPct val="0"/>
              </a:spcBef>
              <a:spcAft>
                <a:spcPct val="0"/>
              </a:spcAft>
            </a:pPr>
            <a:r>
              <a:rPr lang="en-GB" sz="1800" smtClean="0">
                <a:solidFill>
                  <a:srgbClr val="000000"/>
                </a:solidFill>
              </a:rPr>
              <a:t>Causes frameshift</a:t>
            </a:r>
          </a:p>
        </p:txBody>
      </p:sp>
      <p:sp>
        <p:nvSpPr>
          <p:cNvPr id="136200" name="Line 9"/>
          <p:cNvSpPr>
            <a:spLocks noChangeShapeType="1"/>
          </p:cNvSpPr>
          <p:nvPr/>
        </p:nvSpPr>
        <p:spPr bwMode="auto">
          <a:xfrm flipH="1" flipV="1">
            <a:off x="7019925" y="4437063"/>
            <a:ext cx="71438" cy="4318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36201" name="Text Box 10"/>
          <p:cNvSpPr txBox="1">
            <a:spLocks noChangeArrowheads="1"/>
          </p:cNvSpPr>
          <p:nvPr/>
        </p:nvSpPr>
        <p:spPr bwMode="auto">
          <a:xfrm>
            <a:off x="6588125" y="4960938"/>
            <a:ext cx="135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smtClean="0">
                <a:solidFill>
                  <a:srgbClr val="000000"/>
                </a:solidFill>
              </a:rPr>
              <a:t>Stop codon</a:t>
            </a:r>
          </a:p>
        </p:txBody>
      </p:sp>
      <p:sp>
        <p:nvSpPr>
          <p:cNvPr id="136202" name="Text Box 11"/>
          <p:cNvSpPr txBox="1">
            <a:spLocks noChangeArrowheads="1"/>
          </p:cNvSpPr>
          <p:nvPr/>
        </p:nvSpPr>
        <p:spPr bwMode="auto">
          <a:xfrm>
            <a:off x="3498850" y="1989138"/>
            <a:ext cx="570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smtClean="0">
                <a:solidFill>
                  <a:srgbClr val="000000"/>
                </a:solidFill>
              </a:rPr>
              <a:t>5% of breast cancer cases are familial</a:t>
            </a:r>
          </a:p>
          <a:p>
            <a:pPr defTabSz="914400" eaLnBrk="1" fontAlgn="base" hangingPunct="1">
              <a:spcBef>
                <a:spcPct val="0"/>
              </a:spcBef>
              <a:spcAft>
                <a:spcPct val="0"/>
              </a:spcAft>
            </a:pPr>
            <a:r>
              <a:rPr lang="en-GB" sz="1800" smtClean="0">
                <a:solidFill>
                  <a:srgbClr val="000000"/>
                </a:solidFill>
              </a:rPr>
              <a:t>Mutations in BRCA2 account for 20% of familial cases</a:t>
            </a:r>
          </a:p>
        </p:txBody>
      </p:sp>
      <p:sp>
        <p:nvSpPr>
          <p:cNvPr id="136203" name="Text Box 12"/>
          <p:cNvSpPr txBox="1">
            <a:spLocks noChangeArrowheads="1"/>
          </p:cNvSpPr>
          <p:nvPr/>
        </p:nvSpPr>
        <p:spPr bwMode="auto">
          <a:xfrm>
            <a:off x="304800" y="6248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Times New Roman" charset="0"/>
              </a:rPr>
              <a:t>Modified from from </a:t>
            </a:r>
            <a:r>
              <a:rPr lang="en-US" sz="1800" smtClean="0">
                <a:solidFill>
                  <a:srgbClr val="008000"/>
                </a:solidFill>
                <a:latin typeface="Times New Roman" charset="0"/>
              </a:rPr>
              <a:t>www.tcd.ie/Genetics/staff/Aoife/GE3026/GE3026_1+2.ppt</a:t>
            </a:r>
            <a:r>
              <a:rPr lang="en-US" b="1" smtClean="0">
                <a:solidFill>
                  <a:srgbClr val="000000"/>
                </a:solidFill>
                <a:latin typeface="Times New Roman" charset="0"/>
              </a:rPr>
              <a:t> </a:t>
            </a:r>
          </a:p>
        </p:txBody>
      </p:sp>
    </p:spTree>
    <p:extLst>
      <p:ext uri="{BB962C8B-B14F-4D97-AF65-F5344CB8AC3E}">
        <p14:creationId xmlns:p14="http://schemas.microsoft.com/office/powerpoint/2010/main" val="18862709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IE">
                <a:latin typeface="Times New Roman" charset="0"/>
              </a:rPr>
              <a:t>Neutral mutations</a:t>
            </a:r>
          </a:p>
        </p:txBody>
      </p:sp>
      <p:sp>
        <p:nvSpPr>
          <p:cNvPr id="138242" name="Rectangle 3"/>
          <p:cNvSpPr>
            <a:spLocks noGrp="1" noChangeArrowheads="1"/>
          </p:cNvSpPr>
          <p:nvPr>
            <p:ph type="body" idx="1"/>
          </p:nvPr>
        </p:nvSpPr>
        <p:spPr/>
        <p:txBody>
          <a:bodyPr/>
          <a:lstStyle/>
          <a:p>
            <a:pPr eaLnBrk="1" hangingPunct="1"/>
            <a:r>
              <a:rPr lang="en-IE">
                <a:latin typeface="Times New Roman" charset="0"/>
              </a:rPr>
              <a:t>Neither advantageous nor disadvantageous</a:t>
            </a:r>
          </a:p>
          <a:p>
            <a:pPr eaLnBrk="1" hangingPunct="1"/>
            <a:r>
              <a:rPr lang="en-IE">
                <a:latin typeface="Times New Roman" charset="0"/>
              </a:rPr>
              <a:t>Invisible to selection (no selection)</a:t>
            </a:r>
          </a:p>
          <a:p>
            <a:pPr eaLnBrk="1" hangingPunct="1"/>
            <a:r>
              <a:rPr lang="en-IE">
                <a:latin typeface="Times New Roman" charset="0"/>
              </a:rPr>
              <a:t>Frequency subject to ‘drift’ in the population</a:t>
            </a:r>
          </a:p>
          <a:p>
            <a:pPr eaLnBrk="1" hangingPunct="1"/>
            <a:r>
              <a:rPr lang="en-IE" b="1">
                <a:latin typeface="Times New Roman" charset="0"/>
              </a:rPr>
              <a:t>Random drift</a:t>
            </a:r>
            <a:r>
              <a:rPr lang="en-IE">
                <a:latin typeface="Times New Roman" charset="0"/>
              </a:rPr>
              <a:t> – random changes in small populations</a:t>
            </a:r>
            <a:endParaRPr lang="en-IE" b="1">
              <a:latin typeface="Times New Roman" charset="0"/>
            </a:endParaRPr>
          </a:p>
        </p:txBody>
      </p:sp>
    </p:spTree>
    <p:extLst>
      <p:ext uri="{BB962C8B-B14F-4D97-AF65-F5344CB8AC3E}">
        <p14:creationId xmlns:p14="http://schemas.microsoft.com/office/powerpoint/2010/main" val="37069944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609600" y="0"/>
            <a:ext cx="7772400" cy="1143000"/>
          </a:xfrm>
        </p:spPr>
        <p:txBody>
          <a:bodyPr/>
          <a:lstStyle/>
          <a:p>
            <a:pPr eaLnBrk="1" hangingPunct="1"/>
            <a:r>
              <a:rPr lang="en-US">
                <a:solidFill>
                  <a:srgbClr val="FF3300"/>
                </a:solidFill>
                <a:latin typeface="Times New Roman" charset="0"/>
              </a:rPr>
              <a:t>Types of Mutation-Substitution</a:t>
            </a:r>
          </a:p>
        </p:txBody>
      </p:sp>
      <p:sp>
        <p:nvSpPr>
          <p:cNvPr id="140290" name="Rectangle 3"/>
          <p:cNvSpPr>
            <a:spLocks noGrp="1" noChangeArrowheads="1"/>
          </p:cNvSpPr>
          <p:nvPr>
            <p:ph type="body" idx="1"/>
          </p:nvPr>
        </p:nvSpPr>
        <p:spPr>
          <a:xfrm>
            <a:off x="266700" y="1219200"/>
            <a:ext cx="8877300" cy="5638800"/>
          </a:xfrm>
        </p:spPr>
        <p:txBody>
          <a:bodyPr/>
          <a:lstStyle/>
          <a:p>
            <a:pPr eaLnBrk="1" hangingPunct="1"/>
            <a:r>
              <a:rPr lang="en-US">
                <a:solidFill>
                  <a:srgbClr val="FF3300"/>
                </a:solidFill>
                <a:latin typeface="Times New Roman" charset="0"/>
              </a:rPr>
              <a:t>Replacement of one nucleotide by another</a:t>
            </a:r>
          </a:p>
          <a:p>
            <a:pPr eaLnBrk="1" hangingPunct="1"/>
            <a:r>
              <a:rPr lang="en-US">
                <a:solidFill>
                  <a:srgbClr val="FF3300"/>
                </a:solidFill>
                <a:latin typeface="Times New Roman" charset="0"/>
              </a:rPr>
              <a:t>Synonymous (Doesn</a:t>
            </a:r>
            <a:r>
              <a:rPr lang="ja-JP" altLang="en-US">
                <a:solidFill>
                  <a:srgbClr val="FF3300"/>
                </a:solidFill>
                <a:latin typeface="Times New Roman" charset="0"/>
              </a:rPr>
              <a:t>’</a:t>
            </a:r>
            <a:r>
              <a:rPr lang="en-US" altLang="ja-JP">
                <a:solidFill>
                  <a:srgbClr val="FF3300"/>
                </a:solidFill>
                <a:latin typeface="Times New Roman" charset="0"/>
              </a:rPr>
              <a:t>t change amino acid)</a:t>
            </a:r>
          </a:p>
          <a:p>
            <a:pPr lvl="1" eaLnBrk="1" hangingPunct="1"/>
            <a:r>
              <a:rPr lang="en-US">
                <a:solidFill>
                  <a:srgbClr val="FF3300"/>
                </a:solidFill>
                <a:latin typeface="Times New Roman" charset="0"/>
              </a:rPr>
              <a:t>Rate sometimes indicated by Ks</a:t>
            </a:r>
          </a:p>
          <a:p>
            <a:pPr lvl="1" eaLnBrk="1" hangingPunct="1"/>
            <a:r>
              <a:rPr lang="en-US">
                <a:solidFill>
                  <a:srgbClr val="FF3300"/>
                </a:solidFill>
                <a:latin typeface="Times New Roman" charset="0"/>
              </a:rPr>
              <a:t>Rate sometimes indicated by d</a:t>
            </a:r>
            <a:r>
              <a:rPr lang="en-US" baseline="-25000">
                <a:solidFill>
                  <a:srgbClr val="FF3300"/>
                </a:solidFill>
                <a:latin typeface="Times New Roman" charset="0"/>
              </a:rPr>
              <a:t>s</a:t>
            </a:r>
          </a:p>
          <a:p>
            <a:pPr eaLnBrk="1" hangingPunct="1"/>
            <a:r>
              <a:rPr lang="en-US">
                <a:solidFill>
                  <a:srgbClr val="FF3300"/>
                </a:solidFill>
                <a:latin typeface="Times New Roman" charset="0"/>
              </a:rPr>
              <a:t>Non-Synonymous (Changes Amino Acid)</a:t>
            </a:r>
          </a:p>
          <a:p>
            <a:pPr lvl="1" eaLnBrk="1" hangingPunct="1"/>
            <a:r>
              <a:rPr lang="en-US">
                <a:solidFill>
                  <a:srgbClr val="FF3300"/>
                </a:solidFill>
                <a:latin typeface="Times New Roman" charset="0"/>
              </a:rPr>
              <a:t>Rate sometimes indicated by Ka</a:t>
            </a:r>
          </a:p>
          <a:p>
            <a:pPr lvl="1" eaLnBrk="1" hangingPunct="1"/>
            <a:r>
              <a:rPr lang="en-US">
                <a:solidFill>
                  <a:srgbClr val="FF3300"/>
                </a:solidFill>
                <a:latin typeface="Times New Roman" charset="0"/>
              </a:rPr>
              <a:t>Rate sometimes indicated by d</a:t>
            </a:r>
            <a:r>
              <a:rPr lang="en-US" baseline="-25000">
                <a:solidFill>
                  <a:srgbClr val="FF3300"/>
                </a:solidFill>
                <a:latin typeface="Times New Roman" charset="0"/>
              </a:rPr>
              <a:t>n</a:t>
            </a:r>
          </a:p>
          <a:p>
            <a:pPr lvl="1" eaLnBrk="1" hangingPunct="1">
              <a:buFontTx/>
              <a:buNone/>
            </a:pPr>
            <a:endParaRPr lang="en-US">
              <a:solidFill>
                <a:srgbClr val="FF3300"/>
              </a:solidFill>
              <a:latin typeface="Times New Roman" charset="0"/>
            </a:endParaRPr>
          </a:p>
          <a:p>
            <a:pPr eaLnBrk="1" hangingPunct="1">
              <a:buFontTx/>
              <a:buNone/>
            </a:pPr>
            <a:r>
              <a:rPr lang="en-US" sz="2400">
                <a:solidFill>
                  <a:srgbClr val="FF3300"/>
                </a:solidFill>
                <a:latin typeface="Times New Roman" charset="0"/>
              </a:rPr>
              <a:t>(this and the following 4 slides are from </a:t>
            </a:r>
            <a:br>
              <a:rPr lang="en-US" sz="2400">
                <a:solidFill>
                  <a:srgbClr val="FF3300"/>
                </a:solidFill>
                <a:latin typeface="Times New Roman" charset="0"/>
              </a:rPr>
            </a:br>
            <a:r>
              <a:rPr lang="en-US" sz="2400">
                <a:solidFill>
                  <a:srgbClr val="008000"/>
                </a:solidFill>
                <a:latin typeface="Times New Roman" charset="0"/>
              </a:rPr>
              <a:t>mentor.lscf.ucsb.edu/course/ spring/eemb102/lecture/Lecture7.ppt)</a:t>
            </a:r>
            <a:r>
              <a:rPr lang="en-US" sz="2400">
                <a:solidFill>
                  <a:srgbClr val="FF3300"/>
                </a:solidFill>
                <a:latin typeface="Times New Roman" charset="0"/>
              </a:rPr>
              <a:t> </a:t>
            </a:r>
          </a:p>
          <a:p>
            <a:pPr lvl="1" eaLnBrk="1" hangingPunct="1">
              <a:buFontTx/>
              <a:buNone/>
            </a:pPr>
            <a:endParaRPr lang="en-US" sz="2400">
              <a:solidFill>
                <a:srgbClr val="FF3300"/>
              </a:solidFill>
              <a:latin typeface="Times New Roman" charset="0"/>
            </a:endParaRPr>
          </a:p>
        </p:txBody>
      </p:sp>
    </p:spTree>
    <p:extLst>
      <p:ext uri="{BB962C8B-B14F-4D97-AF65-F5344CB8AC3E}">
        <p14:creationId xmlns:p14="http://schemas.microsoft.com/office/powerpoint/2010/main" val="2738315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 t="568" r="2" b="-2"/>
          <a:stretch>
            <a:fillRect/>
          </a:stretch>
        </p:blipFill>
        <p:spPr bwMode="auto">
          <a:xfrm>
            <a:off x="381000" y="1168400"/>
            <a:ext cx="8534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3"/>
          <p:cNvSpPr>
            <a:spLocks noGrp="1" noChangeArrowheads="1"/>
          </p:cNvSpPr>
          <p:nvPr>
            <p:ph type="title" idx="4294967295"/>
          </p:nvPr>
        </p:nvSpPr>
        <p:spPr>
          <a:xfrm>
            <a:off x="762000" y="228600"/>
            <a:ext cx="7772400" cy="685800"/>
          </a:xfrm>
        </p:spPr>
        <p:txBody>
          <a:bodyPr/>
          <a:lstStyle/>
          <a:p>
            <a:pPr eaLnBrk="1" hangingPunct="1"/>
            <a:r>
              <a:rPr lang="en-US">
                <a:latin typeface="Times New Roman" charset="0"/>
              </a:rPr>
              <a:t>Genetic Code – Note degeneracy of 1</a:t>
            </a:r>
            <a:r>
              <a:rPr lang="en-US" baseline="30000">
                <a:latin typeface="Times New Roman" charset="0"/>
              </a:rPr>
              <a:t>st</a:t>
            </a:r>
            <a:r>
              <a:rPr lang="en-US">
                <a:latin typeface="Times New Roman" charset="0"/>
              </a:rPr>
              <a:t> vs 2</a:t>
            </a:r>
            <a:r>
              <a:rPr lang="en-US" baseline="30000">
                <a:latin typeface="Times New Roman" charset="0"/>
              </a:rPr>
              <a:t>nd</a:t>
            </a:r>
            <a:r>
              <a:rPr lang="en-US">
                <a:latin typeface="Times New Roman" charset="0"/>
              </a:rPr>
              <a:t> vs 3</a:t>
            </a:r>
            <a:r>
              <a:rPr lang="en-US" baseline="30000">
                <a:latin typeface="Times New Roman" charset="0"/>
              </a:rPr>
              <a:t>rd</a:t>
            </a:r>
            <a:r>
              <a:rPr lang="en-US">
                <a:latin typeface="Times New Roman" charset="0"/>
              </a:rPr>
              <a:t> position sites</a:t>
            </a:r>
          </a:p>
        </p:txBody>
      </p:sp>
    </p:spTree>
    <p:extLst>
      <p:ext uri="{BB962C8B-B14F-4D97-AF65-F5344CB8AC3E}">
        <p14:creationId xmlns:p14="http://schemas.microsoft.com/office/powerpoint/2010/main" val="12508319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6248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128"/>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Motoo Kimura 1968</a:t>
                </a:r>
              </a:p>
              <a:p>
                <a:pPr defTabSz="914400" eaLnBrk="1" fontAlgn="base" hangingPunct="1">
                  <a:spcBef>
                    <a:spcPct val="0"/>
                  </a:spcBef>
                  <a:spcAft>
                    <a:spcPct val="0"/>
                  </a:spcAft>
                </a:pPr>
                <a:r>
                  <a:rPr lang="en-US" sz="1800" b="1" smtClean="0">
                    <a:solidFill>
                      <a:srgbClr val="000000"/>
                    </a:solidFill>
                  </a:rPr>
                  <a:t>Neutral Theory</a:t>
                </a:r>
              </a:p>
              <a:p>
                <a:pPr defTabSz="914400" eaLnBrk="1" fontAlgn="base" hangingPunct="1">
                  <a:spcBef>
                    <a:spcPct val="0"/>
                  </a:spcBef>
                  <a:spcAft>
                    <a:spcPct val="0"/>
                  </a:spcAft>
                </a:pPr>
                <a:r>
                  <a:rPr lang="en-US" sz="1800" b="1" smtClean="0">
                    <a:solidFill>
                      <a:srgbClr val="000000"/>
                    </a:solidFill>
                  </a:rPr>
                  <a:t>Genetic Drift is main force for changing allele frequencies</a:t>
                </a:r>
              </a:p>
              <a:p>
                <a:pPr defTabSz="914400" eaLnBrk="1" fontAlgn="base" hangingPunct="1">
                  <a:spcBef>
                    <a:spcPct val="0"/>
                  </a:spcBef>
                  <a:spcAft>
                    <a:spcPct val="0"/>
                  </a:spcAft>
                </a:pPr>
                <a:endParaRPr lang="en-US" sz="1000" b="1" smtClean="0">
                  <a:solidFill>
                    <a:srgbClr val="000000"/>
                  </a:solidFill>
                </a:endParaRPr>
              </a:p>
            </p:txBody>
          </p:sp>
        </p:grpSp>
      </p:grpSp>
      <p:sp>
        <p:nvSpPr>
          <p:cNvPr id="10" name="Title 1"/>
          <p:cNvSpPr txBox="1">
            <a:spLocks/>
          </p:cNvSpPr>
          <p:nvPr/>
        </p:nvSpPr>
        <p:spPr bwMode="auto">
          <a:xfrm>
            <a:off x="457200" y="0"/>
            <a:ext cx="8229600" cy="9144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400" kern="0" dirty="0">
                <a:solidFill>
                  <a:srgbClr val="000000"/>
                </a:solidFill>
                <a:latin typeface="Times New Roman"/>
                <a:ea typeface="ＭＳ Ｐゴシック" charset="-128"/>
                <a:cs typeface="ＭＳ Ｐゴシック" charset="-128"/>
              </a:rPr>
              <a:t>How do you define evolution?</a:t>
            </a:r>
          </a:p>
        </p:txBody>
      </p:sp>
      <p:grpSp>
        <p:nvGrpSpPr>
          <p:cNvPr id="4" name="Group 20"/>
          <p:cNvGrpSpPr>
            <a:grpSpLocks/>
          </p:cNvGrpSpPr>
          <p:nvPr/>
        </p:nvGrpSpPr>
        <p:grpSpPr bwMode="auto">
          <a:xfrm>
            <a:off x="152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128"/>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Richard Goldschmidt 1940</a:t>
                </a:r>
              </a:p>
              <a:p>
                <a:pPr defTabSz="914400" eaLnBrk="1" fontAlgn="base" hangingPunct="1">
                  <a:spcBef>
                    <a:spcPct val="0"/>
                  </a:spcBef>
                  <a:spcAft>
                    <a:spcPct val="0"/>
                  </a:spcAft>
                </a:pPr>
                <a:r>
                  <a:rPr lang="en-US" altLang="ja-JP" sz="1800" b="1" smtClean="0">
                    <a:solidFill>
                      <a:srgbClr val="000000"/>
                    </a:solidFill>
                  </a:rPr>
                  <a:t>hopeful monsters</a:t>
                </a:r>
              </a:p>
              <a:p>
                <a:pPr defTabSz="914400" eaLnBrk="1" fontAlgn="base" hangingPunct="1">
                  <a:spcBef>
                    <a:spcPct val="0"/>
                  </a:spcBef>
                  <a:spcAft>
                    <a:spcPct val="0"/>
                  </a:spcAft>
                </a:pPr>
                <a:r>
                  <a:rPr lang="en-US" sz="1800" b="1" smtClean="0">
                    <a:solidFill>
                      <a:srgbClr val="000000"/>
                    </a:solidFill>
                  </a:rPr>
                  <a:t>Mutationism </a:t>
                </a:r>
                <a:r>
                  <a:rPr lang="en-US" sz="1800" b="1" smtClean="0">
                    <a:solidFill>
                      <a:srgbClr val="FF0000"/>
                    </a:solidFill>
                  </a:rPr>
                  <a:t>HGT/WGD!</a:t>
                </a:r>
              </a:p>
              <a:p>
                <a:pPr defTabSz="914400" eaLnBrk="1" fontAlgn="base" hangingPunct="1">
                  <a:spcBef>
                    <a:spcPct val="0"/>
                  </a:spcBef>
                  <a:spcAft>
                    <a:spcPct val="0"/>
                  </a:spcAft>
                </a:pPr>
                <a:r>
                  <a:rPr lang="en-US" sz="1800" b="1" smtClean="0">
                    <a:solidFill>
                      <a:srgbClr val="000000"/>
                    </a:solidFill>
                  </a:rPr>
                  <a:t>Punctuated Equilibrium</a:t>
                </a:r>
              </a:p>
              <a:p>
                <a:pPr defTabSz="914400" eaLnBrk="1" fontAlgn="base" hangingPunct="1">
                  <a:spcBef>
                    <a:spcPct val="0"/>
                  </a:spcBef>
                  <a:spcAft>
                    <a:spcPct val="0"/>
                  </a:spcAft>
                </a:pPr>
                <a:r>
                  <a:rPr lang="en-US" sz="1800" b="1" smtClean="0">
                    <a:solidFill>
                      <a:srgbClr val="000000"/>
                    </a:solidFill>
                  </a:rPr>
                  <a:t>Few genes / large effect</a:t>
                </a:r>
              </a:p>
              <a:p>
                <a:pPr defTabSz="914400" eaLnBrk="1" fontAlgn="base" hangingPunct="1">
                  <a:spcBef>
                    <a:spcPct val="0"/>
                  </a:spcBef>
                  <a:spcAft>
                    <a:spcPct val="0"/>
                  </a:spcAft>
                </a:pPr>
                <a:r>
                  <a:rPr lang="en-US" sz="1600" b="1" smtClean="0">
                    <a:solidFill>
                      <a:srgbClr val="000000"/>
                    </a:solidFill>
                  </a:rPr>
                  <a:t>Vilified by Mayr, celebrated 1977 Gould &amp; Evo-devo</a:t>
                </a:r>
              </a:p>
            </p:txBody>
          </p:sp>
        </p:grpSp>
      </p:grpSp>
      <p:grpSp>
        <p:nvGrpSpPr>
          <p:cNvPr id="6" name="Group 15"/>
          <p:cNvGrpSpPr>
            <a:grpSpLocks/>
          </p:cNvGrpSpPr>
          <p:nvPr/>
        </p:nvGrpSpPr>
        <p:grpSpPr bwMode="auto">
          <a:xfrm>
            <a:off x="3200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128"/>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Ernst Mayr  1942</a:t>
                </a:r>
              </a:p>
              <a:p>
                <a:pPr defTabSz="914400" eaLnBrk="1" fontAlgn="base" hangingPunct="1">
                  <a:spcBef>
                    <a:spcPct val="0"/>
                  </a:spcBef>
                  <a:spcAft>
                    <a:spcPct val="0"/>
                  </a:spcAft>
                </a:pPr>
                <a:r>
                  <a:rPr lang="en-US" sz="1800" b="1" smtClean="0">
                    <a:solidFill>
                      <a:srgbClr val="000000"/>
                    </a:solidFill>
                  </a:rPr>
                  <a:t>NeoDarwinian Synthesis</a:t>
                </a:r>
              </a:p>
              <a:p>
                <a:pPr defTabSz="914400" eaLnBrk="1" fontAlgn="base" hangingPunct="1">
                  <a:spcBef>
                    <a:spcPct val="0"/>
                  </a:spcBef>
                  <a:spcAft>
                    <a:spcPct val="0"/>
                  </a:spcAft>
                </a:pPr>
                <a:r>
                  <a:rPr lang="en-US" sz="1800" b="1" smtClean="0">
                    <a:solidFill>
                      <a:srgbClr val="000000"/>
                    </a:solidFill>
                  </a:rPr>
                  <a:t>Natural Selection</a:t>
                </a:r>
              </a:p>
              <a:p>
                <a:pPr defTabSz="914400" eaLnBrk="1" fontAlgn="base" hangingPunct="1">
                  <a:spcBef>
                    <a:spcPct val="0"/>
                  </a:spcBef>
                  <a:spcAft>
                    <a:spcPct val="0"/>
                  </a:spcAft>
                </a:pPr>
                <a:r>
                  <a:rPr lang="en-US" sz="1800" b="1" smtClean="0">
                    <a:solidFill>
                      <a:srgbClr val="000000"/>
                    </a:solidFill>
                  </a:rPr>
                  <a:t>Gradualism</a:t>
                </a:r>
              </a:p>
              <a:p>
                <a:pPr defTabSz="914400" eaLnBrk="1" fontAlgn="base" hangingPunct="1">
                  <a:spcBef>
                    <a:spcPct val="0"/>
                  </a:spcBef>
                  <a:spcAft>
                    <a:spcPct val="0"/>
                  </a:spcAft>
                </a:pPr>
                <a:r>
                  <a:rPr lang="en-US" sz="1800" b="1" smtClean="0">
                    <a:solidFill>
                      <a:srgbClr val="000000"/>
                    </a:solidFill>
                  </a:rPr>
                  <a:t>Many genes/small effect</a:t>
                </a:r>
              </a:p>
              <a:p>
                <a:pPr defTabSz="914400" eaLnBrk="1" fontAlgn="base" hangingPunct="1">
                  <a:spcBef>
                    <a:spcPct val="0"/>
                  </a:spcBef>
                  <a:spcAft>
                    <a:spcPct val="0"/>
                  </a:spcAft>
                </a:pPr>
                <a:r>
                  <a:rPr lang="en-US" sz="1800" b="1" smtClean="0">
                    <a:solidFill>
                      <a:srgbClr val="FF0000"/>
                    </a:solidFill>
                  </a:rPr>
                  <a:t>Dario – “Fisher right”</a:t>
                </a:r>
              </a:p>
            </p:txBody>
          </p:sp>
        </p:grpSp>
      </p:grpSp>
      <p:sp>
        <p:nvSpPr>
          <p:cNvPr id="89093" name="TextBox 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000000"/>
                </a:solidFill>
                <a:latin typeface="Times New Roman" charset="0"/>
              </a:rPr>
              <a:t>Slide from Chris Pires</a:t>
            </a:r>
          </a:p>
        </p:txBody>
      </p:sp>
    </p:spTree>
    <p:extLst>
      <p:ext uri="{BB962C8B-B14F-4D97-AF65-F5344CB8AC3E}">
        <p14:creationId xmlns:p14="http://schemas.microsoft.com/office/powerpoint/2010/main" val="2323291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24167" t="24184" r="49167" b="48473"/>
          <a:stretch>
            <a:fillRect/>
          </a:stretch>
        </p:blipFill>
        <p:spPr bwMode="auto">
          <a:xfrm>
            <a:off x="2209800" y="2209800"/>
            <a:ext cx="2438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4387" name="Text Box 4"/>
          <p:cNvSpPr txBox="1">
            <a:spLocks noChangeArrowheads="1"/>
          </p:cNvSpPr>
          <p:nvPr/>
        </p:nvSpPr>
        <p:spPr bwMode="auto">
          <a:xfrm>
            <a:off x="533400" y="4343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smtClean="0">
                <a:solidFill>
                  <a:srgbClr val="000000"/>
                </a:solidFill>
                <a:latin typeface="Times New Roman" charset="0"/>
              </a:rPr>
              <a:t>Four-fold degenerate site</a:t>
            </a:r>
            <a:r>
              <a:rPr lang="en-US" smtClean="0">
                <a:solidFill>
                  <a:srgbClr val="000000"/>
                </a:solidFill>
                <a:latin typeface="Times New Roman" charset="0"/>
              </a:rPr>
              <a:t> – Any substitution is synonymous</a:t>
            </a:r>
          </a:p>
        </p:txBody>
      </p:sp>
      <p:sp>
        <p:nvSpPr>
          <p:cNvPr id="144388" name="Line 5"/>
          <p:cNvSpPr>
            <a:spLocks noChangeShapeType="1"/>
          </p:cNvSpPr>
          <p:nvPr/>
        </p:nvSpPr>
        <p:spPr bwMode="auto">
          <a:xfrm>
            <a:off x="2895600" y="12192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44389" name="Rectangle 6"/>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smtClean="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31736954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gencode"/>
          <p:cNvPicPr>
            <a:picLocks noChangeAspect="1" noChangeArrowheads="1"/>
          </p:cNvPicPr>
          <p:nvPr/>
        </p:nvPicPr>
        <p:blipFill>
          <a:blip r:embed="rId3">
            <a:extLst>
              <a:ext uri="{28A0092B-C50C-407E-A947-70E740481C1C}">
                <a14:useLocalDpi xmlns:a14="http://schemas.microsoft.com/office/drawing/2010/main" val="0"/>
              </a:ext>
            </a:extLst>
          </a:blip>
          <a:srcRect l="48334" t="24184" r="24167" b="48473"/>
          <a:stretch>
            <a:fillRect/>
          </a:stretch>
        </p:blipFill>
        <p:spPr bwMode="auto">
          <a:xfrm>
            <a:off x="4419600" y="22098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3"/>
          <p:cNvSpPr>
            <a:spLocks noGrp="1" noChangeArrowheads="1"/>
          </p:cNvSpPr>
          <p:nvPr>
            <p:ph type="title" idx="4294967295"/>
          </p:nvPr>
        </p:nvSpPr>
        <p:spPr>
          <a:xfrm>
            <a:off x="762000" y="0"/>
            <a:ext cx="7772400" cy="685800"/>
          </a:xfrm>
        </p:spPr>
        <p:txBody>
          <a:bodyPr/>
          <a:lstStyle/>
          <a:p>
            <a:pPr eaLnBrk="1" hangingPunct="1"/>
            <a:r>
              <a:rPr lang="en-US">
                <a:latin typeface="Times New Roman" charset="0"/>
              </a:rPr>
              <a:t>Genetic Code</a:t>
            </a:r>
          </a:p>
        </p:txBody>
      </p:sp>
      <p:sp>
        <p:nvSpPr>
          <p:cNvPr id="146435" name="Text Box 4"/>
          <p:cNvSpPr txBox="1">
            <a:spLocks noChangeArrowheads="1"/>
          </p:cNvSpPr>
          <p:nvPr/>
        </p:nvSpPr>
        <p:spPr bwMode="auto">
          <a:xfrm>
            <a:off x="533400" y="4343400"/>
            <a:ext cx="8323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i="1" smtClean="0">
                <a:solidFill>
                  <a:srgbClr val="000000"/>
                </a:solidFill>
                <a:latin typeface="Times New Roman" charset="0"/>
              </a:rPr>
              <a:t>Two-fold degenerate site</a:t>
            </a:r>
            <a:r>
              <a:rPr lang="en-US" smtClean="0">
                <a:solidFill>
                  <a:srgbClr val="000000"/>
                </a:solidFill>
                <a:latin typeface="Times New Roman" charset="0"/>
              </a:rPr>
              <a:t> – Some substitutions synonymous, some </a:t>
            </a:r>
          </a:p>
          <a:p>
            <a:pPr defTabSz="914400" eaLnBrk="1" fontAlgn="base" hangingPunct="1">
              <a:spcBef>
                <a:spcPct val="0"/>
              </a:spcBef>
              <a:spcAft>
                <a:spcPct val="0"/>
              </a:spcAft>
            </a:pPr>
            <a:r>
              <a:rPr lang="en-US" smtClean="0">
                <a:solidFill>
                  <a:srgbClr val="000000"/>
                </a:solidFill>
                <a:latin typeface="Times New Roman" charset="0"/>
              </a:rPr>
              <a:t>non-synonymous</a:t>
            </a:r>
          </a:p>
        </p:txBody>
      </p:sp>
      <p:sp>
        <p:nvSpPr>
          <p:cNvPr id="146436" name="Line 5"/>
          <p:cNvSpPr>
            <a:spLocks noChangeShapeType="1"/>
          </p:cNvSpPr>
          <p:nvPr/>
        </p:nvSpPr>
        <p:spPr bwMode="auto">
          <a:xfrm>
            <a:off x="5181600" y="1143000"/>
            <a:ext cx="0" cy="1219200"/>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46437" name="Rectangle 6"/>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smtClean="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21808880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Grp="1" noChangeArrowheads="1"/>
          </p:cNvSpPr>
          <p:nvPr>
            <p:ph type="title" idx="4294967295"/>
          </p:nvPr>
        </p:nvSpPr>
        <p:spPr>
          <a:xfrm>
            <a:off x="384175" y="1214438"/>
            <a:ext cx="7983538" cy="481012"/>
          </a:xfrm>
        </p:spPr>
        <p:txBody>
          <a:bodyPr/>
          <a:lstStyle/>
          <a:p>
            <a:pPr algn="just" eaLnBrk="1" hangingPunct="1"/>
            <a:r>
              <a:rPr lang="en-US" sz="1800" b="0">
                <a:latin typeface="Arial" charset="0"/>
              </a:rPr>
              <a:t>Degeneracy of 1</a:t>
            </a:r>
            <a:r>
              <a:rPr lang="en-US" sz="1800" b="0" baseline="30000">
                <a:latin typeface="Arial" charset="0"/>
              </a:rPr>
              <a:t>st</a:t>
            </a:r>
            <a:r>
              <a:rPr lang="en-US" sz="1800" b="0">
                <a:latin typeface="Arial" charset="0"/>
              </a:rPr>
              <a:t> vs 2</a:t>
            </a:r>
            <a:r>
              <a:rPr lang="en-US" sz="1800" b="0" baseline="30000">
                <a:latin typeface="Arial" charset="0"/>
              </a:rPr>
              <a:t>nd</a:t>
            </a:r>
            <a:r>
              <a:rPr lang="en-US" sz="1800" b="0">
                <a:latin typeface="Arial" charset="0"/>
              </a:rPr>
              <a:t> vs 3</a:t>
            </a:r>
            <a:r>
              <a:rPr lang="en-US" sz="1800" b="0" baseline="30000">
                <a:latin typeface="Arial" charset="0"/>
              </a:rPr>
              <a:t>rd</a:t>
            </a:r>
            <a:r>
              <a:rPr lang="en-US" sz="1800" b="0">
                <a:latin typeface="Arial" charset="0"/>
              </a:rPr>
              <a:t> position sites results in 25.5% synonymous changes and 74.5% non synonymous changes (Yang&amp;Nielsen,1998).</a:t>
            </a:r>
          </a:p>
        </p:txBody>
      </p:sp>
      <p:pic>
        <p:nvPicPr>
          <p:cNvPr id="2682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2065338"/>
            <a:ext cx="73136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3433763" y="3203575"/>
            <a:ext cx="168275" cy="1339850"/>
            <a:chOff x="3329534" y="2373251"/>
            <a:chExt cx="167524" cy="1340190"/>
          </a:xfrm>
        </p:grpSpPr>
        <p:sp>
          <p:nvSpPr>
            <p:cNvPr id="268308" name="Rectangle 3"/>
            <p:cNvSpPr>
              <a:spLocks noChangeArrowheads="1"/>
            </p:cNvSpPr>
            <p:nvPr/>
          </p:nvSpPr>
          <p:spPr bwMode="auto">
            <a:xfrm>
              <a:off x="3329534" y="2806021"/>
              <a:ext cx="167524" cy="90742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9" name="Straight Arrow Connector 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a:grpSpLocks/>
          </p:cNvGrpSpPr>
          <p:nvPr/>
        </p:nvGrpSpPr>
        <p:grpSpPr bwMode="auto">
          <a:xfrm>
            <a:off x="1762125" y="2273300"/>
            <a:ext cx="188913" cy="2270125"/>
            <a:chOff x="3329534" y="2373251"/>
            <a:chExt cx="167524" cy="2177233"/>
          </a:xfrm>
        </p:grpSpPr>
        <p:sp>
          <p:nvSpPr>
            <p:cNvPr id="268306" name="Rectangle 12"/>
            <p:cNvSpPr>
              <a:spLocks noChangeArrowheads="1"/>
            </p:cNvSpPr>
            <p:nvPr/>
          </p:nvSpPr>
          <p:spPr bwMode="auto">
            <a:xfrm>
              <a:off x="3329534" y="2806021"/>
              <a:ext cx="167524" cy="174446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7" name="Straight Arrow Connector 13"/>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oup 14"/>
          <p:cNvGrpSpPr>
            <a:grpSpLocks/>
          </p:cNvGrpSpPr>
          <p:nvPr/>
        </p:nvGrpSpPr>
        <p:grpSpPr bwMode="auto">
          <a:xfrm>
            <a:off x="1866900" y="4973638"/>
            <a:ext cx="168275" cy="1357312"/>
            <a:chOff x="3329534" y="2373251"/>
            <a:chExt cx="167524" cy="1356878"/>
          </a:xfrm>
        </p:grpSpPr>
        <p:sp>
          <p:nvSpPr>
            <p:cNvPr id="268304" name="Rectangle 15"/>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5" name="Straight Arrow Connector 16"/>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p:cNvGrpSpPr>
            <a:grpSpLocks/>
          </p:cNvGrpSpPr>
          <p:nvPr/>
        </p:nvGrpSpPr>
        <p:grpSpPr bwMode="auto">
          <a:xfrm>
            <a:off x="3294063" y="4981575"/>
            <a:ext cx="168275" cy="1357313"/>
            <a:chOff x="3329534" y="2373251"/>
            <a:chExt cx="167524" cy="1356878"/>
          </a:xfrm>
        </p:grpSpPr>
        <p:sp>
          <p:nvSpPr>
            <p:cNvPr id="268302" name="Rectangle 18"/>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3" name="Straight Arrow Connector 19"/>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a:grpSpLocks/>
          </p:cNvGrpSpPr>
          <p:nvPr/>
        </p:nvGrpSpPr>
        <p:grpSpPr bwMode="auto">
          <a:xfrm>
            <a:off x="4722813" y="4973638"/>
            <a:ext cx="168275" cy="1357312"/>
            <a:chOff x="3329534" y="2373251"/>
            <a:chExt cx="167524" cy="1356878"/>
          </a:xfrm>
        </p:grpSpPr>
        <p:sp>
          <p:nvSpPr>
            <p:cNvPr id="268300" name="Rectangle 21"/>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301" name="Straight Arrow Connector 22"/>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23"/>
          <p:cNvGrpSpPr>
            <a:grpSpLocks/>
          </p:cNvGrpSpPr>
          <p:nvPr/>
        </p:nvGrpSpPr>
        <p:grpSpPr bwMode="auto">
          <a:xfrm>
            <a:off x="6135688" y="4976813"/>
            <a:ext cx="166687" cy="1355725"/>
            <a:chOff x="3329534" y="2373251"/>
            <a:chExt cx="167524" cy="1356878"/>
          </a:xfrm>
        </p:grpSpPr>
        <p:sp>
          <p:nvSpPr>
            <p:cNvPr id="268298" name="Rectangle 24"/>
            <p:cNvSpPr>
              <a:spLocks noChangeArrowheads="1"/>
            </p:cNvSpPr>
            <p:nvPr/>
          </p:nvSpPr>
          <p:spPr bwMode="auto">
            <a:xfrm>
              <a:off x="3329534" y="2806021"/>
              <a:ext cx="167524" cy="92410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cxnSp>
          <p:nvCxnSpPr>
            <p:cNvPr id="268299" name="Straight Arrow Connector 25"/>
            <p:cNvCxnSpPr>
              <a:cxnSpLocks noChangeShapeType="1"/>
            </p:cNvCxnSpPr>
            <p:nvPr/>
          </p:nvCxnSpPr>
          <p:spPr bwMode="auto">
            <a:xfrm>
              <a:off x="3413296" y="2373251"/>
              <a:ext cx="0" cy="432769"/>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8297" name="Rectangle 9"/>
          <p:cNvSpPr>
            <a:spLocks noChangeArrowheads="1"/>
          </p:cNvSpPr>
          <p:nvPr/>
        </p:nvSpPr>
        <p:spPr bwMode="auto">
          <a:xfrm>
            <a:off x="3617913" y="325438"/>
            <a:ext cx="1671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Genetic Code </a:t>
            </a:r>
          </a:p>
        </p:txBody>
      </p:sp>
    </p:spTree>
    <p:extLst>
      <p:ext uri="{BB962C8B-B14F-4D97-AF65-F5344CB8AC3E}">
        <p14:creationId xmlns:p14="http://schemas.microsoft.com/office/powerpoint/2010/main" val="6569725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2083"/>
                                        </p:tgtEl>
                                        <p:attrNameLst>
                                          <p:attrName>style.visibility</p:attrName>
                                        </p:attrNameLst>
                                      </p:cBhvr>
                                      <p:to>
                                        <p:strVal val="visible"/>
                                      </p:to>
                                    </p:set>
                                    <p:animEffect transition="in" filter="fade">
                                      <p:cBhvr>
                                        <p:cTn id="46" dur="500"/>
                                        <p:tgtEl>
                                          <p:spTgt spid="302083"/>
                                        </p:tgtEl>
                                      </p:cBhvr>
                                    </p:animEffec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lstStyle/>
          <a:p>
            <a:pPr eaLnBrk="1" hangingPunct="1"/>
            <a:r>
              <a:rPr lang="en-US">
                <a:latin typeface="Times New Roman" charset="0"/>
              </a:rPr>
              <a:t>Measuring Selection on Genes</a:t>
            </a:r>
          </a:p>
        </p:txBody>
      </p:sp>
      <p:sp>
        <p:nvSpPr>
          <p:cNvPr id="148482" name="Rectangle 3"/>
          <p:cNvSpPr>
            <a:spLocks noGrp="1" noChangeArrowheads="1"/>
          </p:cNvSpPr>
          <p:nvPr>
            <p:ph type="body" idx="1"/>
          </p:nvPr>
        </p:nvSpPr>
        <p:spPr>
          <a:xfrm>
            <a:off x="685800" y="1752600"/>
            <a:ext cx="7772400" cy="4114800"/>
          </a:xfrm>
        </p:spPr>
        <p:txBody>
          <a:bodyPr/>
          <a:lstStyle/>
          <a:p>
            <a:pPr eaLnBrk="1" hangingPunct="1"/>
            <a:r>
              <a:rPr lang="en-US" sz="2800">
                <a:latin typeface="Times New Roman" charset="0"/>
              </a:rPr>
              <a:t>Null hypothesis = neutral evolution</a:t>
            </a:r>
          </a:p>
          <a:p>
            <a:pPr eaLnBrk="1" hangingPunct="1"/>
            <a:r>
              <a:rPr lang="en-US" sz="2800">
                <a:latin typeface="Times New Roman" charset="0"/>
              </a:rPr>
              <a:t>Under neutral evolution, synonymous changes should accumulate at a rate equal to mutation rate</a:t>
            </a:r>
          </a:p>
          <a:p>
            <a:pPr eaLnBrk="1" hangingPunct="1"/>
            <a:r>
              <a:rPr lang="en-US" sz="2800">
                <a:latin typeface="Times New Roman" charset="0"/>
              </a:rPr>
              <a:t>Under neutral evolution, amino acid substitutions should also accumulate at a rate equal to the mutation rate</a:t>
            </a:r>
          </a:p>
          <a:p>
            <a:pPr eaLnBrk="1" hangingPunct="1"/>
            <a:endParaRPr lang="en-US" sz="2800">
              <a:latin typeface="Times New Roman" charset="0"/>
            </a:endParaRPr>
          </a:p>
          <a:p>
            <a:pPr eaLnBrk="1" hangingPunct="1"/>
            <a:endParaRPr lang="en-US" sz="2800" i="1">
              <a:latin typeface="Times New Roman" charset="0"/>
            </a:endParaRPr>
          </a:p>
        </p:txBody>
      </p:sp>
      <p:sp>
        <p:nvSpPr>
          <p:cNvPr id="148483" name="Rectangle 4"/>
          <p:cNvSpPr>
            <a:spLocks noChangeArrowheads="1"/>
          </p:cNvSpPr>
          <p:nvPr/>
        </p:nvSpPr>
        <p:spPr bwMode="auto">
          <a:xfrm>
            <a:off x="0" y="6172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smtClean="0">
                <a:solidFill>
                  <a:srgbClr val="008000"/>
                </a:solidFill>
                <a:latin typeface="Arial" charset="0"/>
                <a:ea typeface="ＭＳ Ｐゴシック" charset="0"/>
                <a:cs typeface="ＭＳ Ｐゴシック" charset="0"/>
              </a:rPr>
              <a:t>From: mentor.lscf.ucsb.edu/course/spring/eemb102/lecture/Lecture7.ppt</a:t>
            </a:r>
          </a:p>
        </p:txBody>
      </p:sp>
    </p:spTree>
    <p:extLst>
      <p:ext uri="{BB962C8B-B14F-4D97-AF65-F5344CB8AC3E}">
        <p14:creationId xmlns:p14="http://schemas.microsoft.com/office/powerpoint/2010/main" val="1462655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6553200" y="1066800"/>
            <a:ext cx="609600" cy="1600200"/>
          </a:xfrm>
          <a:prstGeom prst="rect">
            <a:avLst/>
          </a:prstGeom>
          <a:solidFill>
            <a:srgbClr val="FFFF00"/>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50530" name="Rectangle 3"/>
          <p:cNvSpPr>
            <a:spLocks noChangeArrowheads="1"/>
          </p:cNvSpPr>
          <p:nvPr/>
        </p:nvSpPr>
        <p:spPr bwMode="auto">
          <a:xfrm>
            <a:off x="43434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50531" name="Rectangle 4"/>
          <p:cNvSpPr>
            <a:spLocks noChangeArrowheads="1"/>
          </p:cNvSpPr>
          <p:nvPr/>
        </p:nvSpPr>
        <p:spPr bwMode="auto">
          <a:xfrm>
            <a:off x="3657600" y="1143000"/>
            <a:ext cx="609600" cy="1600200"/>
          </a:xfrm>
          <a:prstGeom prst="rect">
            <a:avLst/>
          </a:prstGeom>
          <a:solidFill>
            <a:schemeClr val="accent1"/>
          </a:solidFill>
          <a:ln w="9525">
            <a:solidFill>
              <a:schemeClr val="tx1"/>
            </a:solidFill>
            <a:miter lim="800000"/>
            <a:headEnd/>
            <a:tailEnd/>
          </a:ln>
        </p:spPr>
        <p:txBody>
          <a:bodyPr wrap="none" lIns="91429" tIns="45714" rIns="91429" bIns="45714"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50532" name="Rectangle 5"/>
          <p:cNvSpPr>
            <a:spLocks noGrp="1" noChangeArrowheads="1"/>
          </p:cNvSpPr>
          <p:nvPr>
            <p:ph type="title"/>
          </p:nvPr>
        </p:nvSpPr>
        <p:spPr>
          <a:xfrm>
            <a:off x="685800" y="0"/>
            <a:ext cx="7772400" cy="1143000"/>
          </a:xfrm>
        </p:spPr>
        <p:txBody>
          <a:bodyPr/>
          <a:lstStyle/>
          <a:p>
            <a:pPr eaLnBrk="1" hangingPunct="1"/>
            <a:r>
              <a:rPr lang="en-US">
                <a:latin typeface="Times New Roman" charset="0"/>
              </a:rPr>
              <a:t>Counting #s/#a</a:t>
            </a:r>
          </a:p>
        </p:txBody>
      </p:sp>
      <p:sp>
        <p:nvSpPr>
          <p:cNvPr id="150533" name="Text Box 6"/>
          <p:cNvSpPr txBox="1">
            <a:spLocks noChangeArrowheads="1"/>
          </p:cNvSpPr>
          <p:nvPr/>
        </p:nvSpPr>
        <p:spPr bwMode="auto">
          <a:xfrm>
            <a:off x="1752600" y="1143000"/>
            <a:ext cx="5540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Courier New" charset="0"/>
              </a:rPr>
              <a:t>          Ser Ser Ser Ser Ser </a:t>
            </a:r>
          </a:p>
          <a:p>
            <a:pPr defTabSz="914400" eaLnBrk="1" fontAlgn="base" hangingPunct="1">
              <a:spcBef>
                <a:spcPct val="0"/>
              </a:spcBef>
              <a:spcAft>
                <a:spcPct val="0"/>
              </a:spcAft>
            </a:pPr>
            <a:r>
              <a:rPr lang="en-US" smtClean="0">
                <a:solidFill>
                  <a:srgbClr val="000000"/>
                </a:solidFill>
                <a:latin typeface="Courier New" charset="0"/>
              </a:rPr>
              <a:t>Species1  TGA TGC TGT TGT TGT</a:t>
            </a:r>
          </a:p>
          <a:p>
            <a:pPr defTabSz="914400" eaLnBrk="1" fontAlgn="base" hangingPunct="1">
              <a:spcBef>
                <a:spcPct val="0"/>
              </a:spcBef>
              <a:spcAft>
                <a:spcPct val="0"/>
              </a:spcAft>
            </a:pPr>
            <a:r>
              <a:rPr lang="en-US" smtClean="0">
                <a:solidFill>
                  <a:srgbClr val="000000"/>
                </a:solidFill>
                <a:latin typeface="Courier New" charset="0"/>
              </a:rPr>
              <a:t>		Ser Ser Ser Ser Ala </a:t>
            </a:r>
          </a:p>
          <a:p>
            <a:pPr defTabSz="914400" eaLnBrk="1" fontAlgn="base" hangingPunct="1">
              <a:spcBef>
                <a:spcPct val="0"/>
              </a:spcBef>
              <a:spcAft>
                <a:spcPct val="0"/>
              </a:spcAft>
            </a:pPr>
            <a:r>
              <a:rPr lang="en-US" smtClean="0">
                <a:solidFill>
                  <a:srgbClr val="000000"/>
                </a:solidFill>
                <a:latin typeface="Courier New" charset="0"/>
              </a:rPr>
              <a:t>Species2 	TGT TGT TGT TGT GGT</a:t>
            </a:r>
          </a:p>
        </p:txBody>
      </p:sp>
      <p:sp>
        <p:nvSpPr>
          <p:cNvPr id="150534" name="Text Box 7"/>
          <p:cNvSpPr txBox="1">
            <a:spLocks noChangeArrowheads="1"/>
          </p:cNvSpPr>
          <p:nvPr/>
        </p:nvSpPr>
        <p:spPr bwMode="auto">
          <a:xfrm>
            <a:off x="914400" y="3048000"/>
            <a:ext cx="15636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mtClean="0">
                <a:solidFill>
                  <a:srgbClr val="000000"/>
                </a:solidFill>
                <a:latin typeface="Times New Roman" charset="0"/>
              </a:rPr>
              <a:t>#s = 2 sites </a:t>
            </a:r>
          </a:p>
          <a:p>
            <a:pPr defTabSz="914400" eaLnBrk="1" fontAlgn="base" hangingPunct="1">
              <a:spcBef>
                <a:spcPct val="0"/>
              </a:spcBef>
              <a:spcAft>
                <a:spcPct val="0"/>
              </a:spcAft>
            </a:pPr>
            <a:r>
              <a:rPr lang="en-US" smtClean="0">
                <a:solidFill>
                  <a:srgbClr val="000000"/>
                </a:solidFill>
                <a:latin typeface="Times New Roman" charset="0"/>
              </a:rPr>
              <a:t>#a = 1 site</a:t>
            </a:r>
          </a:p>
          <a:p>
            <a:pPr defTabSz="914400" eaLnBrk="1" fontAlgn="base" hangingPunct="1">
              <a:spcBef>
                <a:spcPct val="0"/>
              </a:spcBef>
              <a:spcAft>
                <a:spcPct val="0"/>
              </a:spcAft>
            </a:pPr>
            <a:endParaRPr lang="en-US" smtClean="0">
              <a:solidFill>
                <a:srgbClr val="000000"/>
              </a:solidFill>
              <a:latin typeface="Times New Roman" charset="0"/>
            </a:endParaRPr>
          </a:p>
          <a:p>
            <a:pPr defTabSz="914400" eaLnBrk="1" fontAlgn="base" hangingPunct="1">
              <a:spcBef>
                <a:spcPct val="0"/>
              </a:spcBef>
              <a:spcAft>
                <a:spcPct val="0"/>
              </a:spcAft>
            </a:pPr>
            <a:r>
              <a:rPr lang="en-US" smtClean="0">
                <a:solidFill>
                  <a:srgbClr val="000000"/>
                </a:solidFill>
                <a:latin typeface="Times New Roman" charset="0"/>
              </a:rPr>
              <a:t>#a/#s=0.5</a:t>
            </a:r>
          </a:p>
        </p:txBody>
      </p:sp>
      <p:sp>
        <p:nvSpPr>
          <p:cNvPr id="150535" name="Rectangle 8"/>
          <p:cNvSpPr>
            <a:spLocks noChangeArrowheads="1"/>
          </p:cNvSpPr>
          <p:nvPr/>
        </p:nvSpPr>
        <p:spPr bwMode="auto">
          <a:xfrm>
            <a:off x="0" y="63246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smtClean="0">
                <a:solidFill>
                  <a:srgbClr val="008000"/>
                </a:solidFill>
                <a:latin typeface="Arial" charset="0"/>
                <a:ea typeface="ＭＳ Ｐゴシック" charset="0"/>
                <a:cs typeface="ＭＳ Ｐゴシック" charset="0"/>
              </a:rPr>
              <a:t>Modified from: mentor.lscf.ucsb.edu/course/spring/eemb102/lecture/Lecture7.ppt</a:t>
            </a:r>
          </a:p>
        </p:txBody>
      </p:sp>
      <p:sp>
        <p:nvSpPr>
          <p:cNvPr id="150536" name="Text Box 9"/>
          <p:cNvSpPr txBox="1">
            <a:spLocks noChangeArrowheads="1"/>
          </p:cNvSpPr>
          <p:nvPr/>
        </p:nvSpPr>
        <p:spPr bwMode="auto">
          <a:xfrm>
            <a:off x="2895600" y="3048000"/>
            <a:ext cx="5791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rPr>
              <a:t>To assess selection pressures one needs to calculate the  rates (Ka, Ks), i.e. the occurring substitutions as a fraction of the </a:t>
            </a:r>
            <a:r>
              <a:rPr lang="en-US" b="1" u="sng" smtClean="0">
                <a:solidFill>
                  <a:srgbClr val="000000"/>
                </a:solidFill>
                <a:latin typeface="Times New Roman" charset="0"/>
              </a:rPr>
              <a:t>possible</a:t>
            </a:r>
            <a:r>
              <a:rPr lang="en-US" b="1" smtClean="0">
                <a:solidFill>
                  <a:srgbClr val="000000"/>
                </a:solidFill>
                <a:latin typeface="Times New Roman" charset="0"/>
              </a:rPr>
              <a:t> syn. and nonsyn. substitutions. </a:t>
            </a:r>
          </a:p>
        </p:txBody>
      </p:sp>
      <p:sp>
        <p:nvSpPr>
          <p:cNvPr id="150537" name="Text Box 10"/>
          <p:cNvSpPr txBox="1">
            <a:spLocks noChangeArrowheads="1"/>
          </p:cNvSpPr>
          <p:nvPr/>
        </p:nvSpPr>
        <p:spPr bwMode="auto">
          <a:xfrm>
            <a:off x="228600" y="47244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rPr>
              <a:t>Things get more complicated, if one wants to take transition transversion ratios and codon bias into account.  See chapter 4 in Nei and Kumar, Molecular Evolution and Phylogenetics.  </a:t>
            </a:r>
          </a:p>
        </p:txBody>
      </p:sp>
    </p:spTree>
    <p:extLst>
      <p:ext uri="{BB962C8B-B14F-4D97-AF65-F5344CB8AC3E}">
        <p14:creationId xmlns:p14="http://schemas.microsoft.com/office/powerpoint/2010/main" val="13046985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dN/dS </a:t>
            </a:r>
            <a:r>
              <a:rPr lang="en-US" sz="1800" smtClean="0">
                <a:solidFill>
                  <a:srgbClr val="000000"/>
                </a:solidFill>
                <a:latin typeface="Calibri" charset="0"/>
              </a:rPr>
              <a:t>ratio (</a:t>
            </a:r>
            <a:r>
              <a:rPr lang="en-US" sz="1800" smtClean="0">
                <a:solidFill>
                  <a:srgbClr val="000000"/>
                </a:solidFill>
                <a:cs typeface="Arial" charset="0"/>
              </a:rPr>
              <a:t>aka </a:t>
            </a:r>
            <a:r>
              <a:rPr lang="en-US" sz="1800" b="1" smtClean="0">
                <a:solidFill>
                  <a:srgbClr val="000000"/>
                </a:solidFill>
                <a:cs typeface="Arial" charset="0"/>
              </a:rPr>
              <a:t>Ka/Ks</a:t>
            </a:r>
            <a:r>
              <a:rPr lang="en-US" sz="1800" smtClean="0">
                <a:solidFill>
                  <a:srgbClr val="000000"/>
                </a:solidFill>
                <a:cs typeface="Arial" charset="0"/>
              </a:rPr>
              <a:t> or </a:t>
            </a:r>
            <a:r>
              <a:rPr lang="el-GR" sz="1800" b="1" smtClean="0">
                <a:solidFill>
                  <a:srgbClr val="000000"/>
                </a:solidFill>
                <a:cs typeface="Arial" charset="0"/>
              </a:rPr>
              <a:t>ω</a:t>
            </a:r>
            <a:r>
              <a:rPr lang="en-US" sz="1800" b="1" smtClean="0">
                <a:solidFill>
                  <a:srgbClr val="000000"/>
                </a:solidFill>
                <a:cs typeface="Arial" charset="0"/>
              </a:rPr>
              <a:t> </a:t>
            </a:r>
            <a:r>
              <a:rPr lang="en-US" sz="1800" smtClean="0">
                <a:solidFill>
                  <a:srgbClr val="000000"/>
                </a:solidFill>
                <a:cs typeface="Arial" charset="0"/>
              </a:rPr>
              <a:t>(omega) ratio) where</a:t>
            </a:r>
          </a:p>
          <a:p>
            <a:pPr eaLnBrk="1" fontAlgn="base" hangingPunct="1">
              <a:spcBef>
                <a:spcPct val="0"/>
              </a:spcBef>
              <a:spcAft>
                <a:spcPct val="0"/>
              </a:spcAft>
            </a:pPr>
            <a:endParaRPr lang="en-US" sz="1800" smtClean="0">
              <a:solidFill>
                <a:srgbClr val="000000"/>
              </a:solidFill>
              <a:cs typeface="Arial" charset="0"/>
            </a:endParaRPr>
          </a:p>
          <a:p>
            <a:pPr algn="ctr" eaLnBrk="1" fontAlgn="base" hangingPunct="1">
              <a:spcBef>
                <a:spcPct val="0"/>
              </a:spcBef>
              <a:spcAft>
                <a:spcPct val="0"/>
              </a:spcAft>
            </a:pPr>
            <a:r>
              <a:rPr lang="en-US" sz="1800" b="1" smtClean="0">
                <a:solidFill>
                  <a:srgbClr val="000000"/>
                </a:solidFill>
                <a:cs typeface="Arial" charset="0"/>
              </a:rPr>
              <a:t>     dN</a:t>
            </a:r>
            <a:r>
              <a:rPr lang="en-US" sz="1800" smtClean="0">
                <a:solidFill>
                  <a:srgbClr val="000000"/>
                </a:solidFill>
                <a:cs typeface="Arial" charset="0"/>
              </a:rPr>
              <a:t> = number of non-synonymous substitutions / number of possible non-synonymous substitutions </a:t>
            </a:r>
          </a:p>
          <a:p>
            <a:pPr algn="ctr" eaLnBrk="1" fontAlgn="base" hangingPunct="1">
              <a:spcBef>
                <a:spcPct val="0"/>
              </a:spcBef>
              <a:spcAft>
                <a:spcPct val="0"/>
              </a:spcAft>
            </a:pPr>
            <a:endParaRPr lang="en-US" sz="1800" smtClean="0">
              <a:solidFill>
                <a:srgbClr val="000000"/>
              </a:solidFill>
              <a:cs typeface="Arial" charset="0"/>
            </a:endParaRPr>
          </a:p>
          <a:p>
            <a:pPr algn="ctr" eaLnBrk="1" fontAlgn="base" hangingPunct="1">
              <a:spcBef>
                <a:spcPct val="0"/>
              </a:spcBef>
              <a:spcAft>
                <a:spcPct val="0"/>
              </a:spcAft>
            </a:pPr>
            <a:endParaRPr lang="en-US" sz="1800" b="1" smtClean="0">
              <a:solidFill>
                <a:srgbClr val="000000"/>
              </a:solidFill>
              <a:cs typeface="Arial" charset="0"/>
            </a:endParaRPr>
          </a:p>
          <a:p>
            <a:pPr algn="ctr" eaLnBrk="1" fontAlgn="base" hangingPunct="1">
              <a:spcBef>
                <a:spcPct val="0"/>
              </a:spcBef>
              <a:spcAft>
                <a:spcPct val="0"/>
              </a:spcAft>
            </a:pPr>
            <a:r>
              <a:rPr lang="en-US" sz="1800" b="1" smtClean="0">
                <a:solidFill>
                  <a:srgbClr val="000000"/>
                </a:solidFill>
                <a:cs typeface="Arial" charset="0"/>
              </a:rPr>
              <a:t>dS </a:t>
            </a:r>
            <a:r>
              <a:rPr lang="en-US" sz="1800" smtClean="0">
                <a:solidFill>
                  <a:srgbClr val="000000"/>
                </a:solidFill>
                <a:cs typeface="Arial" charset="0"/>
              </a:rPr>
              <a:t> =number of synonymous substitutions / number of possible non-synonymous substitutions </a:t>
            </a:r>
          </a:p>
          <a:p>
            <a:pPr algn="ctr" eaLnBrk="1" fontAlgn="base" hangingPunct="1">
              <a:spcBef>
                <a:spcPct val="0"/>
              </a:spcBef>
              <a:spcAft>
                <a:spcPct val="0"/>
              </a:spcAft>
            </a:pPr>
            <a:endParaRPr lang="en-US" sz="1800" smtClean="0">
              <a:solidFill>
                <a:srgbClr val="000000"/>
              </a:solidFill>
              <a:cs typeface="Arial" charset="0"/>
            </a:endParaRPr>
          </a:p>
          <a:p>
            <a:pPr algn="ctr" eaLnBrk="1" fontAlgn="base" hangingPunct="1">
              <a:spcBef>
                <a:spcPct val="0"/>
              </a:spcBef>
              <a:spcAft>
                <a:spcPct val="0"/>
              </a:spcAft>
            </a:pPr>
            <a:endParaRPr lang="en-US" sz="1800" smtClean="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dN/dS</a:t>
            </a:r>
            <a:r>
              <a:rPr lang="en-US" smtClean="0">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dN/dS</a:t>
            </a:r>
            <a:r>
              <a:rPr lang="en-US" smtClean="0">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smtClean="0">
                <a:solidFill>
                  <a:srgbClr val="000000"/>
                </a:solidFill>
                <a:latin typeface="Arial" charset="0"/>
                <a:ea typeface="ＭＳ Ｐゴシック" charset="0"/>
                <a:cs typeface="Arial" charset="0"/>
              </a:rPr>
              <a:t>dN/dS</a:t>
            </a:r>
            <a:r>
              <a:rPr lang="en-US" smtClean="0">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8366458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0" y="228600"/>
            <a:ext cx="8458200" cy="990600"/>
          </a:xfrm>
        </p:spPr>
        <p:txBody>
          <a:bodyPr/>
          <a:lstStyle/>
          <a:p>
            <a:pPr algn="l" eaLnBrk="1" hangingPunct="1"/>
            <a:r>
              <a:rPr lang="en-US">
                <a:latin typeface="Times New Roman" charset="0"/>
              </a:rPr>
              <a:t>dambe</a:t>
            </a:r>
            <a:br>
              <a:rPr lang="en-US">
                <a:latin typeface="Times New Roman" charset="0"/>
              </a:rPr>
            </a:br>
            <a:endParaRPr lang="en-US">
              <a:latin typeface="Times New Roman" charset="0"/>
            </a:endParaRPr>
          </a:p>
        </p:txBody>
      </p:sp>
      <p:sp>
        <p:nvSpPr>
          <p:cNvPr id="152578" name="Rectangle 3"/>
          <p:cNvSpPr>
            <a:spLocks noChangeArrowheads="1"/>
          </p:cNvSpPr>
          <p:nvPr/>
        </p:nvSpPr>
        <p:spPr bwMode="auto">
          <a:xfrm>
            <a:off x="0" y="584863"/>
            <a:ext cx="8991600" cy="507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Two programs worked well for me to align nucleotide sequences based on the amino acid alignment, One is </a:t>
            </a:r>
            <a:r>
              <a:rPr lang="en-US" sz="2400" dirty="0" err="1" smtClean="0">
                <a:solidFill>
                  <a:srgbClr val="000000"/>
                </a:solidFill>
                <a:latin typeface="Arial" charset="0"/>
                <a:ea typeface="ＭＳ Ｐゴシック" charset="0"/>
                <a:cs typeface="ＭＳ Ｐゴシック" charset="0"/>
              </a:rPr>
              <a:t>seaview</a:t>
            </a:r>
            <a:r>
              <a:rPr lang="en-US" sz="2400" dirty="0" smtClean="0">
                <a:solidFill>
                  <a:srgbClr val="000000"/>
                </a:solidFill>
                <a:latin typeface="Arial" charset="0"/>
                <a:ea typeface="ＭＳ Ｐゴシック" charset="0"/>
                <a:cs typeface="ＭＳ Ｐゴシック" charset="0"/>
              </a:rPr>
              <a:t>, the other is </a:t>
            </a:r>
            <a:r>
              <a:rPr lang="en-US" sz="2400" dirty="0" smtClean="0">
                <a:solidFill>
                  <a:srgbClr val="000000"/>
                </a:solidFill>
                <a:latin typeface="Arial" charset="0"/>
                <a:ea typeface="ＭＳ Ｐゴシック" charset="0"/>
                <a:cs typeface="ＭＳ Ｐゴシック" charset="0"/>
                <a:hlinkClick r:id="rId3"/>
              </a:rPr>
              <a:t>DAMBE </a:t>
            </a:r>
            <a:r>
              <a:rPr lang="en-US" sz="2400" dirty="0" smtClean="0">
                <a:solidFill>
                  <a:srgbClr val="000000"/>
                </a:solidFill>
                <a:latin typeface="Arial" charset="0"/>
                <a:ea typeface="ＭＳ Ｐゴシック" charset="0"/>
                <a:cs typeface="ＭＳ Ｐゴシック" charset="0"/>
              </a:rPr>
              <a:t>(only for windows).  This is a handy program for a lot of things, including reading a lot of different formats, calculating phylogenies, it even runs </a:t>
            </a:r>
            <a:r>
              <a:rPr lang="en-US" sz="2400" dirty="0" err="1" smtClean="0">
                <a:solidFill>
                  <a:srgbClr val="000000"/>
                </a:solidFill>
                <a:latin typeface="Arial" charset="0"/>
                <a:ea typeface="ＭＳ Ｐゴシック" charset="0"/>
                <a:cs typeface="ＭＳ Ｐゴシック" charset="0"/>
              </a:rPr>
              <a:t>codeml</a:t>
            </a:r>
            <a:r>
              <a:rPr lang="en-US" sz="2400" dirty="0" smtClean="0">
                <a:solidFill>
                  <a:srgbClr val="000000"/>
                </a:solidFill>
                <a:latin typeface="Arial" charset="0"/>
                <a:ea typeface="ＭＳ Ｐゴシック" charset="0"/>
                <a:cs typeface="ＭＳ Ｐゴシック" charset="0"/>
              </a:rPr>
              <a:t> (from PAML) for you. </a:t>
            </a: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The procedure is not straight forward, but is well described on the help pages.  After installing DAMBE go to HELP -&gt; general HELP -&gt; sequences -&gt; align nucleotide sequences based on …-&gt; </a:t>
            </a: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If you follow the instructions to the letter, it works fine. </a:t>
            </a:r>
          </a:p>
          <a:p>
            <a:pPr defTabSz="914400" fontAlgn="base">
              <a:spcBef>
                <a:spcPct val="50000"/>
              </a:spcBef>
              <a:spcAft>
                <a:spcPct val="0"/>
              </a:spcAft>
            </a:pPr>
            <a:r>
              <a:rPr lang="en-US" sz="2400" dirty="0" smtClean="0">
                <a:solidFill>
                  <a:srgbClr val="000000"/>
                </a:solidFill>
                <a:latin typeface="Arial" charset="0"/>
                <a:ea typeface="ＭＳ Ｐゴシック" charset="0"/>
                <a:cs typeface="ＭＳ Ｐゴシック" charset="0"/>
              </a:rPr>
              <a:t>DAMBE also calculates </a:t>
            </a:r>
            <a:r>
              <a:rPr lang="en-US" sz="2400" dirty="0" err="1" smtClean="0">
                <a:solidFill>
                  <a:srgbClr val="000000"/>
                </a:solidFill>
                <a:latin typeface="Arial" charset="0"/>
                <a:ea typeface="ＭＳ Ｐゴシック" charset="0"/>
                <a:cs typeface="ＭＳ Ｐゴシック" charset="0"/>
              </a:rPr>
              <a:t>Ka</a:t>
            </a:r>
            <a:r>
              <a:rPr lang="en-US" sz="2400" dirty="0" smtClean="0">
                <a:solidFill>
                  <a:srgbClr val="000000"/>
                </a:solidFill>
                <a:latin typeface="Arial" charset="0"/>
                <a:ea typeface="ＭＳ Ｐゴシック" charset="0"/>
                <a:cs typeface="ＭＳ Ｐゴシック" charset="0"/>
              </a:rPr>
              <a:t> and Ks distances from codon based aligned sequences.   </a:t>
            </a:r>
          </a:p>
        </p:txBody>
      </p:sp>
    </p:spTree>
    <p:extLst>
      <p:ext uri="{BB962C8B-B14F-4D97-AF65-F5344CB8AC3E}">
        <p14:creationId xmlns:p14="http://schemas.microsoft.com/office/powerpoint/2010/main" val="23734658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a:xfrm>
            <a:off x="228600" y="152400"/>
            <a:ext cx="7772400" cy="381000"/>
          </a:xfrm>
        </p:spPr>
        <p:txBody>
          <a:bodyPr/>
          <a:lstStyle/>
          <a:p>
            <a:pPr algn="l" eaLnBrk="1" hangingPunct="1"/>
            <a:r>
              <a:rPr lang="en-US">
                <a:latin typeface="Times New Roman" charset="0"/>
              </a:rPr>
              <a:t>dambe (cont)</a:t>
            </a:r>
          </a:p>
        </p:txBody>
      </p:sp>
      <p:graphicFrame>
        <p:nvGraphicFramePr>
          <p:cNvPr id="154626" name="Object 2"/>
          <p:cNvGraphicFramePr>
            <a:graphicFrameLocks noChangeAspect="1"/>
          </p:cNvGraphicFramePr>
          <p:nvPr/>
        </p:nvGraphicFramePr>
        <p:xfrm>
          <a:off x="304800" y="685800"/>
          <a:ext cx="8686800" cy="6202363"/>
        </p:xfrm>
        <a:graphic>
          <a:graphicData uri="http://schemas.openxmlformats.org/presentationml/2006/ole">
            <mc:AlternateContent xmlns:mc="http://schemas.openxmlformats.org/markup-compatibility/2006">
              <mc:Choice xmlns:v="urn:schemas-microsoft-com:vml" Requires="v">
                <p:oleObj spid="_x0000_s412680" name="Photo Editor Photo" r:id="rId4" imgW="7917866" imgH="5654530" progId="">
                  <p:embed/>
                </p:oleObj>
              </mc:Choice>
              <mc:Fallback>
                <p:oleObj name="Photo Editor Photo" r:id="rId4" imgW="7917866" imgH="56545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85800"/>
                        <a:ext cx="8686800" cy="620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153201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smtClean="0"/>
              <a:t>Codon based alignments in </a:t>
            </a:r>
            <a:r>
              <a:rPr lang="en-US" sz="3200" dirty="0" err="1" smtClean="0"/>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smtClean="0"/>
              <a:t>Load nucleotide sequences (no gaps in sequences, sequence starts with nucleotide corresponding to 1</a:t>
            </a:r>
            <a:r>
              <a:rPr lang="en-US" sz="1800" baseline="30000" dirty="0" smtClean="0"/>
              <a:t>st</a:t>
            </a:r>
            <a:r>
              <a:rPr lang="en-US" sz="1800" dirty="0" smtClean="0"/>
              <a:t> codon position)</a:t>
            </a:r>
            <a:endParaRPr lang="en-US" sz="1800" dirty="0"/>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smtClean="0"/>
              <a:t>Select view as proteins </a:t>
            </a:r>
            <a:endParaRPr lang="en-US" sz="1800" dirty="0"/>
          </a:p>
        </p:txBody>
      </p:sp>
      <p:pic>
        <p:nvPicPr>
          <p:cNvPr id="5" name="Picture 4"/>
          <p:cNvPicPr>
            <a:picLocks noChangeAspect="1"/>
          </p:cNvPicPr>
          <p:nvPr/>
        </p:nvPicPr>
        <p:blipFill>
          <a:blip r:embed="rId2"/>
          <a:stretch>
            <a:fillRect/>
          </a:stretch>
        </p:blipFill>
        <p:spPr>
          <a:xfrm>
            <a:off x="0" y="1248609"/>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735262" y="1590842"/>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69574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smtClean="0"/>
              <a:t>Codon based alignments in </a:t>
            </a:r>
            <a:r>
              <a:rPr lang="en-US" sz="3200" dirty="0" err="1" smtClean="0"/>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smtClean="0"/>
              <a:t>With the protein sequences displayed, align sequences</a:t>
            </a:r>
            <a:endParaRPr lang="en-US" sz="1800" dirty="0"/>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smtClean="0"/>
              <a:t>Select view as nucleotides</a:t>
            </a:r>
            <a:endParaRPr lang="en-US" sz="1800" dirty="0"/>
          </a:p>
        </p:txBody>
      </p:sp>
      <p:cxnSp>
        <p:nvCxnSpPr>
          <p:cNvPr id="9" name="Straight Arrow Connector 8"/>
          <p:cNvCxnSpPr/>
          <p:nvPr/>
        </p:nvCxnSpPr>
        <p:spPr>
          <a:xfrm flipV="1">
            <a:off x="1042736" y="4481612"/>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4295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457200" y="22860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400" b="1" smtClean="0">
                <a:solidFill>
                  <a:srgbClr val="000000"/>
                </a:solidFill>
              </a:rPr>
              <a:t>Duplications and Evolution</a:t>
            </a:r>
          </a:p>
        </p:txBody>
      </p:sp>
      <p:sp>
        <p:nvSpPr>
          <p:cNvPr id="6" name="Text Box 3"/>
          <p:cNvSpPr txBox="1">
            <a:spLocks noChangeArrowheads="1"/>
          </p:cNvSpPr>
          <p:nvPr/>
        </p:nvSpPr>
        <p:spPr bwMode="auto">
          <a:xfrm>
            <a:off x="3581400" y="1219200"/>
            <a:ext cx="5257800" cy="169227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000" dirty="0" err="1">
                <a:solidFill>
                  <a:srgbClr val="000000"/>
                </a:solidFill>
                <a:latin typeface="Arial" charset="0"/>
                <a:ea typeface="ＭＳ Ｐゴシック"/>
                <a:cs typeface="ＭＳ Ｐゴシック" charset="0"/>
              </a:rPr>
              <a:t>Ohno</a:t>
            </a:r>
            <a:r>
              <a:rPr lang="en-US" sz="2000" dirty="0">
                <a:solidFill>
                  <a:srgbClr val="000000"/>
                </a:solidFill>
                <a:latin typeface="Arial" charset="0"/>
                <a:ea typeface="ＭＳ Ｐゴシック"/>
                <a:cs typeface="ＭＳ Ｐゴシック" charset="0"/>
              </a:rPr>
              <a:t> postulated that gene duplication plays a major role in evolution</a:t>
            </a:r>
          </a:p>
          <a:p>
            <a:pPr defTabSz="914400" fontAlgn="base">
              <a:spcBef>
                <a:spcPct val="0"/>
              </a:spcBef>
              <a:spcAft>
                <a:spcPct val="0"/>
              </a:spcAft>
              <a:defRPr/>
            </a:pPr>
            <a:endParaRPr lang="en-US" sz="2000" dirty="0">
              <a:solidFill>
                <a:srgbClr val="000000"/>
              </a:solidFill>
              <a:latin typeface="Arial" charset="0"/>
              <a:ea typeface="ＭＳ Ｐゴシック"/>
              <a:cs typeface="ＭＳ Ｐゴシック" charset="0"/>
            </a:endParaRPr>
          </a:p>
          <a:p>
            <a:pPr marL="177800" indent="-177800" defTabSz="914400" eaLnBrk="0" fontAlgn="base" hangingPunct="0">
              <a:spcBef>
                <a:spcPct val="0"/>
              </a:spcBef>
              <a:spcAft>
                <a:spcPct val="0"/>
              </a:spcAft>
              <a:defRPr/>
            </a:pPr>
            <a:r>
              <a:rPr lang="en-US" sz="2000" dirty="0">
                <a:solidFill>
                  <a:srgbClr val="000000"/>
                </a:solidFill>
                <a:latin typeface="Arial" charset="0"/>
                <a:ea typeface="ＭＳ Ｐゴシック"/>
                <a:cs typeface="ＭＳ Ｐゴシック" charset="0"/>
              </a:rPr>
              <a:t>Small scale duplications (SSD)</a:t>
            </a:r>
          </a:p>
          <a:p>
            <a:pPr marL="177800" indent="-177800" defTabSz="914400" eaLnBrk="0" fontAlgn="base" hangingPunct="0">
              <a:spcBef>
                <a:spcPct val="0"/>
              </a:spcBef>
              <a:spcAft>
                <a:spcPct val="0"/>
              </a:spcAft>
              <a:defRPr/>
            </a:pPr>
            <a:r>
              <a:rPr lang="en-US" sz="2000" dirty="0">
                <a:solidFill>
                  <a:srgbClr val="000000"/>
                </a:solidFill>
                <a:latin typeface="Arial" charset="0"/>
                <a:ea typeface="ＭＳ Ｐゴシック"/>
                <a:cs typeface="ＭＳ Ｐゴシック" charset="0"/>
              </a:rPr>
              <a:t>Whole genome duplications (WGD</a:t>
            </a:r>
            <a:r>
              <a:rPr lang="en-US" sz="2400" dirty="0">
                <a:solidFill>
                  <a:srgbClr val="000000"/>
                </a:solidFill>
                <a:latin typeface="Arial" charset="0"/>
                <a:ea typeface="ＭＳ Ｐゴシック"/>
                <a:cs typeface="ＭＳ Ｐゴシック" charset="0"/>
              </a:rPr>
              <a:t>)</a:t>
            </a:r>
          </a:p>
        </p:txBody>
      </p:sp>
      <p:grpSp>
        <p:nvGrpSpPr>
          <p:cNvPr id="2" name="Group 9"/>
          <p:cNvGrpSpPr>
            <a:grpSpLocks/>
          </p:cNvGrpSpPr>
          <p:nvPr/>
        </p:nvGrpSpPr>
        <p:grpSpPr bwMode="auto">
          <a:xfrm>
            <a:off x="3429000" y="2819400"/>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en-US" b="1" smtClean="0">
                <a:solidFill>
                  <a:srgbClr val="000000"/>
                </a:solidFill>
              </a:endParaRPr>
            </a:p>
            <a:p>
              <a:pPr defTabSz="914400" fontAlgn="base">
                <a:spcBef>
                  <a:spcPct val="0"/>
                </a:spcBef>
                <a:spcAft>
                  <a:spcPct val="0"/>
                </a:spcAft>
                <a:buFont typeface="Times" charset="0"/>
                <a:buChar char="•"/>
              </a:pPr>
              <a:r>
                <a:rPr lang="en-US" sz="2000" b="1" smtClean="0">
                  <a:solidFill>
                    <a:srgbClr val="000000"/>
                  </a:solidFill>
                </a:rPr>
                <a:t>Polyploid:  nucleus contains three or more copies of each chromosome</a:t>
              </a:r>
            </a:p>
            <a:p>
              <a:pPr defTabSz="914400" fontAlgn="base">
                <a:spcBef>
                  <a:spcPct val="0"/>
                </a:spcBef>
                <a:spcAft>
                  <a:spcPct val="0"/>
                </a:spcAft>
                <a:buFont typeface="Times" charset="0"/>
                <a:buChar char="•"/>
              </a:pPr>
              <a:endParaRPr lang="en-US" sz="2000" b="1" smtClean="0">
                <a:solidFill>
                  <a:srgbClr val="000000"/>
                </a:solidFill>
              </a:endParaRPr>
            </a:p>
            <a:p>
              <a:pPr defTabSz="914400" fontAlgn="base">
                <a:spcBef>
                  <a:spcPct val="0"/>
                </a:spcBef>
                <a:spcAft>
                  <a:spcPct val="0"/>
                </a:spcAft>
                <a:buFont typeface="Times" charset="0"/>
                <a:buChar char="•"/>
              </a:pPr>
              <a:r>
                <a:rPr lang="en-US" sz="2000" b="1" smtClean="0">
                  <a:solidFill>
                    <a:srgbClr val="000000"/>
                  </a:solidFill>
                </a:rPr>
                <a:t>Autopolyploid:  formed within a single species</a:t>
              </a:r>
            </a:p>
            <a:p>
              <a:pPr defTabSz="914400" fontAlgn="base">
                <a:spcBef>
                  <a:spcPct val="0"/>
                </a:spcBef>
                <a:spcAft>
                  <a:spcPct val="0"/>
                </a:spcAft>
              </a:pPr>
              <a:r>
                <a:rPr lang="en-US" sz="2000" b="1" smtClean="0">
                  <a:solidFill>
                    <a:srgbClr val="000000"/>
                  </a:solidFill>
                </a:rPr>
                <a:t>	Diploids </a:t>
              </a:r>
              <a:r>
                <a:rPr lang="en-US" sz="2000" b="1" smtClean="0">
                  <a:solidFill>
                    <a:srgbClr val="000080"/>
                  </a:solidFill>
                </a:rPr>
                <a:t>AA </a:t>
              </a:r>
              <a:r>
                <a:rPr lang="en-US" sz="2000" b="1" smtClean="0">
                  <a:solidFill>
                    <a:srgbClr val="000000"/>
                  </a:solidFill>
                </a:rPr>
                <a:t>and</a:t>
              </a:r>
              <a:r>
                <a:rPr lang="en-US" sz="2000" b="1" smtClean="0">
                  <a:solidFill>
                    <a:srgbClr val="000080"/>
                  </a:solidFill>
                </a:rPr>
                <a:t> A’</a:t>
              </a:r>
              <a:r>
                <a:rPr lang="en-US" altLang="ja-JP" sz="2000" b="1" smtClean="0">
                  <a:solidFill>
                    <a:srgbClr val="000080"/>
                  </a:solidFill>
                </a:rPr>
                <a:t>A’     </a:t>
              </a:r>
              <a:r>
                <a:rPr lang="en-US" altLang="ja-JP" sz="2000" b="1" smtClean="0">
                  <a:solidFill>
                    <a:srgbClr val="000000"/>
                  </a:solidFill>
                </a:rPr>
                <a:t>Polyploid </a:t>
              </a:r>
              <a:r>
                <a:rPr lang="en-US" altLang="ja-JP" sz="2000" b="1" smtClean="0">
                  <a:solidFill>
                    <a:srgbClr val="000080"/>
                  </a:solidFill>
                </a:rPr>
                <a:t>AAA’A’</a:t>
              </a:r>
            </a:p>
            <a:p>
              <a:pPr defTabSz="914400" fontAlgn="base">
                <a:spcBef>
                  <a:spcPct val="0"/>
                </a:spcBef>
                <a:spcAft>
                  <a:spcPct val="0"/>
                </a:spcAft>
              </a:pPr>
              <a:endParaRPr lang="en-US" sz="2000" b="1" smtClean="0">
                <a:solidFill>
                  <a:srgbClr val="000080"/>
                </a:solidFill>
              </a:endParaRPr>
            </a:p>
            <a:p>
              <a:pPr defTabSz="914400" fontAlgn="base">
                <a:spcBef>
                  <a:spcPct val="0"/>
                </a:spcBef>
                <a:spcAft>
                  <a:spcPct val="0"/>
                </a:spcAft>
                <a:buFontTx/>
                <a:buChar char="•"/>
              </a:pPr>
              <a:r>
                <a:rPr lang="en-US" sz="2000" b="1" smtClean="0">
                  <a:solidFill>
                    <a:srgbClr val="000000"/>
                  </a:solidFill>
                </a:rPr>
                <a:t>Allopolyploid:  formed from more than one species</a:t>
              </a:r>
            </a:p>
            <a:p>
              <a:pPr defTabSz="914400" fontAlgn="base">
                <a:spcBef>
                  <a:spcPct val="0"/>
                </a:spcBef>
                <a:spcAft>
                  <a:spcPct val="0"/>
                </a:spcAft>
              </a:pPr>
              <a:r>
                <a:rPr lang="en-US" sz="2000" b="1" smtClean="0">
                  <a:solidFill>
                    <a:srgbClr val="000000"/>
                  </a:solidFill>
                </a:rPr>
                <a:t>	Diploids </a:t>
              </a:r>
              <a:r>
                <a:rPr lang="en-US" sz="2000" b="1" smtClean="0">
                  <a:solidFill>
                    <a:srgbClr val="000080"/>
                  </a:solidFill>
                </a:rPr>
                <a:t>AA</a:t>
              </a:r>
              <a:r>
                <a:rPr lang="en-US" sz="2000" b="1" smtClean="0">
                  <a:solidFill>
                    <a:srgbClr val="0066FF"/>
                  </a:solidFill>
                </a:rPr>
                <a:t> </a:t>
              </a:r>
              <a:r>
                <a:rPr lang="en-US" sz="2000" b="1" smtClean="0">
                  <a:solidFill>
                    <a:srgbClr val="000000"/>
                  </a:solidFill>
                </a:rPr>
                <a:t>and </a:t>
              </a:r>
              <a:r>
                <a:rPr lang="en-US" sz="2000" b="1" smtClean="0">
                  <a:solidFill>
                    <a:srgbClr val="FF3300"/>
                  </a:solidFill>
                </a:rPr>
                <a:t>BB	      </a:t>
              </a:r>
              <a:r>
                <a:rPr lang="en-US" sz="2000" b="1" smtClean="0">
                  <a:solidFill>
                    <a:srgbClr val="000000"/>
                  </a:solidFill>
                </a:rPr>
                <a:t>Polyploid </a:t>
              </a:r>
              <a:r>
                <a:rPr lang="en-US" sz="2000" b="1" smtClean="0">
                  <a:solidFill>
                    <a:srgbClr val="000080"/>
                  </a:solidFill>
                </a:rPr>
                <a:t>AA</a:t>
              </a:r>
              <a:r>
                <a:rPr lang="en-US" sz="2000" b="1" smtClean="0">
                  <a:solidFill>
                    <a:srgbClr val="FF3300"/>
                  </a:solidFill>
                </a:rPr>
                <a:t>BB</a:t>
              </a:r>
              <a:endParaRPr lang="en-US" sz="2000" b="1" smtClean="0">
                <a:solidFill>
                  <a:srgbClr val="000000"/>
                </a:solidFill>
              </a:endParaRPr>
            </a:p>
            <a:p>
              <a:pPr defTabSz="914400" fontAlgn="base">
                <a:spcBef>
                  <a:spcPct val="0"/>
                </a:spcBef>
                <a:spcAft>
                  <a:spcPct val="0"/>
                </a:spcAft>
              </a:pPr>
              <a:endParaRPr lang="en-US" b="1" smtClean="0">
                <a:solidFill>
                  <a:srgbClr val="000000"/>
                </a:solidFill>
              </a:endParaRPr>
            </a:p>
            <a:p>
              <a:pPr defTabSz="914400" fontAlgn="base">
                <a:spcBef>
                  <a:spcPct val="0"/>
                </a:spcBef>
                <a:spcAft>
                  <a:spcPct val="0"/>
                </a:spcAft>
              </a:pPr>
              <a:endParaRPr lang="en-US" b="1" smtClean="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grpSp>
        <p:nvGrpSpPr>
          <p:cNvPr id="91140" name="Group 15"/>
          <p:cNvGrpSpPr>
            <a:grpSpLocks/>
          </p:cNvGrpSpPr>
          <p:nvPr/>
        </p:nvGrpSpPr>
        <p:grpSpPr bwMode="auto">
          <a:xfrm>
            <a:off x="457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ea typeface="ＭＳ Ｐゴシック" charset="-128"/>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00"/>
                  </a:solidFill>
                </a:rPr>
                <a:t>Susumu Ohno 1970</a:t>
              </a:r>
            </a:p>
            <a:p>
              <a:pPr defTabSz="914400" eaLnBrk="1" fontAlgn="base" hangingPunct="1">
                <a:spcBef>
                  <a:spcPct val="0"/>
                </a:spcBef>
                <a:spcAft>
                  <a:spcPct val="0"/>
                </a:spcAft>
              </a:pPr>
              <a:r>
                <a:rPr lang="en-US" sz="1800" b="1" smtClean="0">
                  <a:solidFill>
                    <a:srgbClr val="000000"/>
                  </a:solidFill>
                </a:rPr>
                <a:t>Evolution by gene duplication</a:t>
              </a:r>
            </a:p>
            <a:p>
              <a:pPr defTabSz="914400" eaLnBrk="1" fontAlgn="base" hangingPunct="1">
                <a:spcBef>
                  <a:spcPct val="0"/>
                </a:spcBef>
                <a:spcAft>
                  <a:spcPct val="0"/>
                </a:spcAft>
              </a:pPr>
              <a:r>
                <a:rPr lang="en-US" sz="1800" b="1" smtClean="0">
                  <a:solidFill>
                    <a:srgbClr val="000000"/>
                  </a:solidFill>
                </a:rPr>
                <a:t>1R and 2R hypothesis</a:t>
              </a:r>
            </a:p>
            <a:p>
              <a:pPr defTabSz="914400" eaLnBrk="1" fontAlgn="base" hangingPunct="1">
                <a:spcBef>
                  <a:spcPct val="0"/>
                </a:spcBef>
                <a:spcAft>
                  <a:spcPct val="0"/>
                </a:spcAft>
              </a:pPr>
              <a:endParaRPr lang="en-US" sz="1800" b="1" smtClean="0">
                <a:solidFill>
                  <a:srgbClr val="000000"/>
                </a:solidFill>
              </a:endParaRPr>
            </a:p>
            <a:p>
              <a:pPr defTabSz="914400" eaLnBrk="1" fontAlgn="base" hangingPunct="1">
                <a:spcBef>
                  <a:spcPct val="0"/>
                </a:spcBef>
                <a:spcAft>
                  <a:spcPct val="0"/>
                </a:spcAft>
              </a:pPr>
              <a:r>
                <a:rPr lang="ja-JP" altLang="en-US" sz="1800" b="1" smtClean="0">
                  <a:solidFill>
                    <a:srgbClr val="000000"/>
                  </a:solidFill>
                </a:rPr>
                <a:t>“</a:t>
              </a:r>
              <a:r>
                <a:rPr lang="en-US" altLang="ja-JP" sz="1800" b="1" smtClean="0">
                  <a:solidFill>
                    <a:srgbClr val="000000"/>
                  </a:solidFill>
                </a:rPr>
                <a:t>Junk DNA</a:t>
              </a:r>
              <a:r>
                <a:rPr lang="ja-JP" altLang="en-US" sz="1800" b="1" smtClean="0">
                  <a:solidFill>
                    <a:srgbClr val="000000"/>
                  </a:solidFill>
                </a:rPr>
                <a:t>”</a:t>
              </a:r>
              <a:r>
                <a:rPr lang="en-US" altLang="ja-JP" sz="1800" b="1" smtClean="0">
                  <a:solidFill>
                    <a:srgbClr val="000000"/>
                  </a:solidFill>
                </a:rPr>
                <a:t> 1972</a:t>
              </a:r>
              <a:endParaRPr lang="en-US" sz="1800" b="1" smtClean="0">
                <a:solidFill>
                  <a:srgbClr val="000000"/>
                </a:solidFill>
              </a:endParaRPr>
            </a:p>
          </p:txBody>
        </p:sp>
      </p:grpSp>
      <p:sp>
        <p:nvSpPr>
          <p:cNvPr id="91141" name="TextBox 1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000000"/>
                </a:solidFill>
                <a:latin typeface="Times New Roman" charset="0"/>
              </a:rPr>
              <a:t>Slide from Chris Pires</a:t>
            </a:r>
          </a:p>
        </p:txBody>
      </p:sp>
    </p:spTree>
    <p:extLst>
      <p:ext uri="{BB962C8B-B14F-4D97-AF65-F5344CB8AC3E}">
        <p14:creationId xmlns:p14="http://schemas.microsoft.com/office/powerpoint/2010/main" val="3183326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2133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0"/>
            <a:ext cx="7772400" cy="762000"/>
          </a:xfrm>
        </p:spPr>
        <p:txBody>
          <a:bodyPr/>
          <a:lstStyle/>
          <a:p>
            <a:pPr algn="l" eaLnBrk="1" hangingPunct="1"/>
            <a:r>
              <a:rPr lang="en-US">
                <a:latin typeface="Times New Roman" charset="0"/>
                <a:ea typeface="ＭＳ Ｐゴシック" charset="0"/>
                <a:cs typeface="ＭＳ Ｐゴシック" charset="0"/>
              </a:rPr>
              <a:t>sites versus branches</a:t>
            </a:r>
          </a:p>
        </p:txBody>
      </p:sp>
      <p:sp>
        <p:nvSpPr>
          <p:cNvPr id="74754" name="Text Box 3"/>
          <p:cNvSpPr txBox="1">
            <a:spLocks noChangeArrowheads="1"/>
          </p:cNvSpPr>
          <p:nvPr/>
        </p:nvSpPr>
        <p:spPr bwMode="auto">
          <a:xfrm>
            <a:off x="342900" y="838200"/>
            <a:ext cx="84582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You can determine omega for the whole dataset; however, usually not all sites in a sequence are under selection all the time. </a:t>
            </a:r>
          </a:p>
          <a:p>
            <a:pPr defTabSz="914400" eaLnBrk="1" fontAlgn="base" hangingPunct="1">
              <a:spcBef>
                <a:spcPct val="0"/>
              </a:spcBef>
              <a:spcAft>
                <a:spcPct val="0"/>
              </a:spcAft>
            </a:pPr>
            <a:endParaRPr lang="en-US" b="1">
              <a:solidFill>
                <a:srgbClr val="000000"/>
              </a:solidFill>
              <a:latin typeface="Times New Roman" charset="0"/>
            </a:endParaRPr>
          </a:p>
          <a:p>
            <a:pPr defTabSz="914400" eaLnBrk="1" fontAlgn="base" hangingPunct="1">
              <a:spcBef>
                <a:spcPct val="0"/>
              </a:spcBef>
              <a:spcAft>
                <a:spcPct val="0"/>
              </a:spcAft>
            </a:pPr>
            <a:r>
              <a:rPr lang="en-US" b="1">
                <a:solidFill>
                  <a:srgbClr val="000000"/>
                </a:solidFill>
                <a:latin typeface="Times New Roman" charset="0"/>
              </a:rPr>
              <a:t>PAML (and other programs) allow to either determine omega for each site over the whole tree,                          ,</a:t>
            </a:r>
          </a:p>
          <a:p>
            <a:pPr defTabSz="914400" eaLnBrk="1" fontAlgn="base" hangingPunct="1">
              <a:spcBef>
                <a:spcPct val="0"/>
              </a:spcBef>
              <a:spcAft>
                <a:spcPct val="0"/>
              </a:spcAft>
            </a:pPr>
            <a:r>
              <a:rPr lang="en-US" b="1">
                <a:solidFill>
                  <a:srgbClr val="000000"/>
                </a:solidFill>
                <a:latin typeface="Times New Roman" charset="0"/>
              </a:rPr>
              <a:t>or determine omega for each branch for the whole sequence, </a:t>
            </a:r>
          </a:p>
          <a:p>
            <a:pPr defTabSz="914400" eaLnBrk="1" fontAlgn="base" hangingPunct="1">
              <a:spcBef>
                <a:spcPct val="0"/>
              </a:spcBef>
              <a:spcAft>
                <a:spcPct val="0"/>
              </a:spcAft>
            </a:pPr>
            <a:r>
              <a:rPr lang="en-US" b="1">
                <a:solidFill>
                  <a:srgbClr val="000000"/>
                </a:solidFill>
                <a:latin typeface="Times New Roman" charset="0"/>
              </a:rPr>
              <a:t>                    .</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1881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29000"/>
            <a:ext cx="1524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6"/>
          <p:cNvSpPr txBox="1">
            <a:spLocks noChangeArrowheads="1"/>
          </p:cNvSpPr>
          <p:nvPr/>
        </p:nvSpPr>
        <p:spPr bwMode="auto">
          <a:xfrm>
            <a:off x="365125" y="4384675"/>
            <a:ext cx="81692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It would be great to do both, i.e., conclude codon 176 in the vacuolar ATPases was under positive selection during the evolution of modern humans – alas, a single site does not provide much statistics ….</a:t>
            </a:r>
          </a:p>
          <a:p>
            <a:pPr defTabSz="914400" eaLnBrk="1" fontAlgn="base" hangingPunct="1">
              <a:spcBef>
                <a:spcPct val="0"/>
              </a:spcBef>
              <a:spcAft>
                <a:spcPct val="0"/>
              </a:spcAft>
            </a:pPr>
            <a:endParaRPr lang="en-US" b="1">
              <a:solidFill>
                <a:srgbClr val="000000"/>
              </a:solidFill>
              <a:latin typeface="Times New Roman" charset="0"/>
            </a:endParaRPr>
          </a:p>
        </p:txBody>
      </p:sp>
    </p:spTree>
    <p:extLst>
      <p:ext uri="{BB962C8B-B14F-4D97-AF65-F5344CB8AC3E}">
        <p14:creationId xmlns:p14="http://schemas.microsoft.com/office/powerpoint/2010/main" val="2015704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152400" y="152400"/>
            <a:ext cx="7772400" cy="762000"/>
          </a:xfrm>
        </p:spPr>
        <p:txBody>
          <a:bodyPr/>
          <a:lstStyle/>
          <a:p>
            <a:pPr algn="l" eaLnBrk="1" hangingPunct="1"/>
            <a:r>
              <a:rPr lang="en-US">
                <a:latin typeface="Times New Roman" charset="0"/>
                <a:ea typeface="ＭＳ Ｐゴシック" charset="0"/>
                <a:cs typeface="ＭＳ Ｐゴシック" charset="0"/>
              </a:rPr>
              <a:t>Sites model(s) </a:t>
            </a:r>
          </a:p>
        </p:txBody>
      </p:sp>
      <p:sp>
        <p:nvSpPr>
          <p:cNvPr id="76802" name="Text Box 3"/>
          <p:cNvSpPr txBox="1">
            <a:spLocks noChangeArrowheads="1"/>
          </p:cNvSpPr>
          <p:nvPr/>
        </p:nvSpPr>
        <p:spPr bwMode="auto">
          <a:xfrm>
            <a:off x="457200" y="838200"/>
            <a:ext cx="77739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latin typeface="Times New Roman" charset="0"/>
              </a:rPr>
              <a:t>work great have been shown to work great in few instances. </a:t>
            </a:r>
          </a:p>
          <a:p>
            <a:pPr defTabSz="914400" eaLnBrk="1" fontAlgn="base" hangingPunct="1">
              <a:spcBef>
                <a:spcPct val="0"/>
              </a:spcBef>
              <a:spcAft>
                <a:spcPct val="0"/>
              </a:spcAft>
            </a:pPr>
            <a:r>
              <a:rPr lang="en-US">
                <a:solidFill>
                  <a:srgbClr val="000000"/>
                </a:solidFill>
                <a:latin typeface="Times New Roman" charset="0"/>
              </a:rPr>
              <a:t>The most celebrated case is the influenza virus HA gene.  </a:t>
            </a:r>
          </a:p>
        </p:txBody>
      </p:sp>
      <p:sp>
        <p:nvSpPr>
          <p:cNvPr id="76803" name="Rectangle 4"/>
          <p:cNvSpPr>
            <a:spLocks noChangeArrowheads="1"/>
          </p:cNvSpPr>
          <p:nvPr/>
        </p:nvSpPr>
        <p:spPr bwMode="auto">
          <a:xfrm>
            <a:off x="457200" y="1905000"/>
            <a:ext cx="8458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a:solidFill>
                  <a:srgbClr val="000000"/>
                </a:solidFill>
                <a:latin typeface="Times New Roman" charset="0"/>
                <a:ea typeface="ＭＳ Ｐゴシック" charset="0"/>
                <a:cs typeface="ＭＳ Ｐゴシック" charset="0"/>
              </a:rPr>
              <a:t>A talk by Walter Fitch (slides and sound) on the evolution of</a:t>
            </a:r>
            <a:br>
              <a:rPr lang="en-US" sz="2400">
                <a:solidFill>
                  <a:srgbClr val="000000"/>
                </a:solidFill>
                <a:latin typeface="Times New Roman" charset="0"/>
                <a:ea typeface="ＭＳ Ｐゴシック" charset="0"/>
                <a:cs typeface="ＭＳ Ｐゴシック" charset="0"/>
              </a:rPr>
            </a:br>
            <a:r>
              <a:rPr lang="en-US" sz="2400">
                <a:solidFill>
                  <a:srgbClr val="000000"/>
                </a:solidFill>
                <a:latin typeface="Times New Roman" charset="0"/>
                <a:ea typeface="ＭＳ Ｐゴシック" charset="0"/>
                <a:cs typeface="ＭＳ Ｐゴシック" charset="0"/>
              </a:rPr>
              <a:t>this molecule is </a:t>
            </a:r>
            <a:r>
              <a:rPr lang="en-US" sz="2400">
                <a:solidFill>
                  <a:srgbClr val="000000"/>
                </a:solidFill>
                <a:latin typeface="Times New Roman" charset="0"/>
                <a:ea typeface="ＭＳ Ｐゴシック" charset="0"/>
                <a:cs typeface="ＭＳ Ｐゴシック" charset="0"/>
                <a:hlinkClick r:id="rId3"/>
              </a:rPr>
              <a:t>here</a:t>
            </a:r>
            <a:r>
              <a:rPr lang="en-US" sz="2400">
                <a:solidFill>
                  <a:srgbClr val="000000"/>
                </a:solidFill>
                <a:latin typeface="Times New Roman" charset="0"/>
                <a:ea typeface="ＭＳ Ｐゴシック" charset="0"/>
                <a:cs typeface="ＭＳ Ｐゴシック" charset="0"/>
              </a:rPr>
              <a:t> .</a:t>
            </a:r>
          </a:p>
          <a:p>
            <a:pPr defTabSz="914400" fontAlgn="base">
              <a:spcBef>
                <a:spcPct val="0"/>
              </a:spcBef>
              <a:spcAft>
                <a:spcPct val="0"/>
              </a:spcAft>
            </a:pPr>
            <a:r>
              <a:rPr lang="en-US" sz="2400">
                <a:solidFill>
                  <a:srgbClr val="000000"/>
                </a:solidFill>
                <a:latin typeface="Times New Roman" charset="0"/>
                <a:ea typeface="ＭＳ Ｐゴシック" charset="0"/>
                <a:cs typeface="ＭＳ Ｐゴシック" charset="0"/>
              </a:rPr>
              <a:t>This</a:t>
            </a:r>
            <a:r>
              <a:rPr lang="en-US" sz="2400">
                <a:solidFill>
                  <a:srgbClr val="000000"/>
                </a:solidFill>
                <a:latin typeface="Times New Roman" charset="0"/>
                <a:ea typeface="ＭＳ Ｐゴシック" charset="0"/>
                <a:cs typeface="ＭＳ Ｐゴシック" charset="0"/>
                <a:hlinkClick r:id="rId4"/>
              </a:rPr>
              <a:t> article by Yang et al, 2000 </a:t>
            </a:r>
            <a:r>
              <a:rPr lang="en-US" sz="2400">
                <a:solidFill>
                  <a:srgbClr val="000000"/>
                </a:solidFill>
                <a:latin typeface="Times New Roman" charset="0"/>
                <a:ea typeface="ＭＳ Ｐゴシック" charset="0"/>
                <a:cs typeface="ＭＳ Ｐゴシック" charset="0"/>
              </a:rPr>
              <a:t>gives more background on ml aproaches to measure omega.  The dataset used by Yang et al is here: </a:t>
            </a:r>
            <a:r>
              <a:rPr lang="en-US" sz="2400">
                <a:solidFill>
                  <a:srgbClr val="000000"/>
                </a:solidFill>
                <a:latin typeface="Times New Roman" charset="0"/>
                <a:ea typeface="ＭＳ Ｐゴシック" charset="0"/>
                <a:cs typeface="ＭＳ Ｐゴシック" charset="0"/>
                <a:hlinkClick r:id="rId5"/>
              </a:rPr>
              <a:t>flu_data.paup </a:t>
            </a:r>
            <a:r>
              <a:rPr lang="en-US" sz="2400">
                <a:solidFill>
                  <a:srgbClr val="000000"/>
                </a:solidFill>
                <a:latin typeface="Times New Roman" charset="0"/>
                <a:ea typeface="ＭＳ Ｐゴシック" charset="0"/>
                <a:cs typeface="ＭＳ Ｐゴシック" charset="0"/>
              </a:rPr>
              <a:t>. </a:t>
            </a:r>
          </a:p>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5549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ea typeface="ＭＳ Ｐゴシック" charset="0"/>
                <a:cs typeface="ＭＳ Ｐゴシック" charset="0"/>
              </a:rPr>
              <a:t>sites model in MrBayes</a:t>
            </a:r>
          </a:p>
        </p:txBody>
      </p:sp>
      <p:sp>
        <p:nvSpPr>
          <p:cNvPr id="78850" name="Rectangle 3"/>
          <p:cNvSpPr>
            <a:spLocks noChangeArrowheads="1"/>
          </p:cNvSpPr>
          <p:nvPr/>
        </p:nvSpPr>
        <p:spPr bwMode="auto">
          <a:xfrm>
            <a:off x="990600" y="1447800"/>
            <a:ext cx="9144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a:solidFill>
                  <a:srgbClr val="FF0000"/>
                </a:solidFill>
                <a:latin typeface="Times New Roman" charset="0"/>
                <a:ea typeface="ＭＳ Ｐゴシック" charset="0"/>
                <a:cs typeface="ＭＳ Ｐゴシック" charset="0"/>
              </a:rPr>
              <a:t>begin mrbayes; </a:t>
            </a:r>
            <a:br>
              <a:rPr lang="en-US" sz="2400">
                <a:solidFill>
                  <a:srgbClr val="FF0000"/>
                </a:solidFill>
                <a:latin typeface="Times New Roman" charset="0"/>
                <a:ea typeface="ＭＳ Ｐゴシック" charset="0"/>
                <a:cs typeface="ＭＳ Ｐゴシック" charset="0"/>
              </a:rPr>
            </a:br>
            <a:r>
              <a:rPr lang="en-US" sz="2400">
                <a:solidFill>
                  <a:srgbClr val="FF0000"/>
                </a:solidFill>
                <a:latin typeface="Times New Roman" charset="0"/>
                <a:ea typeface="ＭＳ Ｐゴシック" charset="0"/>
                <a:cs typeface="ＭＳ Ｐゴシック" charset="0"/>
              </a:rPr>
              <a:t>set autoclose=yes; </a:t>
            </a:r>
            <a:br>
              <a:rPr lang="en-US" sz="2400">
                <a:solidFill>
                  <a:srgbClr val="FF0000"/>
                </a:solidFill>
                <a:latin typeface="Times New Roman" charset="0"/>
                <a:ea typeface="ＭＳ Ｐゴシック" charset="0"/>
                <a:cs typeface="ＭＳ Ｐゴシック" charset="0"/>
              </a:rPr>
            </a:br>
            <a:r>
              <a:rPr lang="en-US" sz="2400">
                <a:solidFill>
                  <a:srgbClr val="FF0000"/>
                </a:solidFill>
                <a:latin typeface="Times New Roman" charset="0"/>
                <a:ea typeface="ＭＳ Ｐゴシック" charset="0"/>
                <a:cs typeface="ＭＳ Ｐゴシック" charset="0"/>
              </a:rPr>
              <a:t>lset nst=2 rates=gamma nucmodel=codon omegavar=Ny98; </a:t>
            </a:r>
            <a:br>
              <a:rPr lang="en-US" sz="2400">
                <a:solidFill>
                  <a:srgbClr val="FF0000"/>
                </a:solidFill>
                <a:latin typeface="Times New Roman" charset="0"/>
                <a:ea typeface="ＭＳ Ｐゴシック" charset="0"/>
                <a:cs typeface="ＭＳ Ｐゴシック" charset="0"/>
              </a:rPr>
            </a:br>
            <a:r>
              <a:rPr lang="en-US" sz="2400">
                <a:solidFill>
                  <a:srgbClr val="FF0000"/>
                </a:solidFill>
                <a:latin typeface="Times New Roman" charset="0"/>
                <a:ea typeface="ＭＳ Ｐゴシック" charset="0"/>
                <a:cs typeface="ＭＳ Ｐゴシック" charset="0"/>
              </a:rPr>
              <a:t>mcmcp samplefreq=500 printfreq=500; </a:t>
            </a:r>
            <a:br>
              <a:rPr lang="en-US" sz="2400">
                <a:solidFill>
                  <a:srgbClr val="FF0000"/>
                </a:solidFill>
                <a:latin typeface="Times New Roman" charset="0"/>
                <a:ea typeface="ＭＳ Ｐゴシック" charset="0"/>
                <a:cs typeface="ＭＳ Ｐゴシック" charset="0"/>
              </a:rPr>
            </a:br>
            <a:r>
              <a:rPr lang="en-US" sz="2400">
                <a:solidFill>
                  <a:srgbClr val="FF0000"/>
                </a:solidFill>
                <a:latin typeface="Times New Roman" charset="0"/>
                <a:ea typeface="ＭＳ Ｐゴシック" charset="0"/>
                <a:cs typeface="ＭＳ Ｐゴシック" charset="0"/>
              </a:rPr>
              <a:t>mcmc ngen=500000; </a:t>
            </a:r>
            <a:br>
              <a:rPr lang="en-US" sz="2400">
                <a:solidFill>
                  <a:srgbClr val="FF0000"/>
                </a:solidFill>
                <a:latin typeface="Times New Roman" charset="0"/>
                <a:ea typeface="ＭＳ Ｐゴシック" charset="0"/>
                <a:cs typeface="ＭＳ Ｐゴシック" charset="0"/>
              </a:rPr>
            </a:br>
            <a:r>
              <a:rPr lang="en-US" sz="2400">
                <a:solidFill>
                  <a:srgbClr val="FF0000"/>
                </a:solidFill>
                <a:latin typeface="Times New Roman" charset="0"/>
                <a:ea typeface="ＭＳ Ｐゴシック" charset="0"/>
                <a:cs typeface="ＭＳ Ｐゴシック" charset="0"/>
              </a:rPr>
              <a:t>sump burnin=50; </a:t>
            </a:r>
            <a:br>
              <a:rPr lang="en-US" sz="2400">
                <a:solidFill>
                  <a:srgbClr val="FF0000"/>
                </a:solidFill>
                <a:latin typeface="Times New Roman" charset="0"/>
                <a:ea typeface="ＭＳ Ｐゴシック" charset="0"/>
                <a:cs typeface="ＭＳ Ｐゴシック" charset="0"/>
              </a:rPr>
            </a:br>
            <a:r>
              <a:rPr lang="en-US" sz="2400">
                <a:solidFill>
                  <a:srgbClr val="FF0000"/>
                </a:solidFill>
                <a:latin typeface="Times New Roman" charset="0"/>
                <a:ea typeface="ＭＳ Ｐゴシック" charset="0"/>
                <a:cs typeface="ＭＳ Ｐゴシック" charset="0"/>
              </a:rPr>
              <a:t>sumt burnin=50; </a:t>
            </a:r>
          </a:p>
          <a:p>
            <a:pPr defTabSz="914400" fontAlgn="base">
              <a:spcBef>
                <a:spcPct val="0"/>
              </a:spcBef>
              <a:spcAft>
                <a:spcPct val="0"/>
              </a:spcAft>
            </a:pPr>
            <a:r>
              <a:rPr lang="en-US" sz="2400">
                <a:solidFill>
                  <a:srgbClr val="FF0000"/>
                </a:solidFill>
                <a:latin typeface="Times New Roman" charset="0"/>
                <a:ea typeface="ＭＳ Ｐゴシック" charset="0"/>
                <a:cs typeface="ＭＳ Ｐゴシック" charset="0"/>
              </a:rPr>
              <a:t>end;</a:t>
            </a:r>
            <a:r>
              <a:rPr lang="en-US" sz="2400">
                <a:solidFill>
                  <a:srgbClr val="000000"/>
                </a:solidFill>
                <a:latin typeface="Times New Roman" charset="0"/>
                <a:ea typeface="ＭＳ Ｐゴシック" charset="0"/>
                <a:cs typeface="ＭＳ Ｐゴシック" charset="0"/>
              </a:rPr>
              <a:t> </a:t>
            </a:r>
          </a:p>
        </p:txBody>
      </p:sp>
      <p:sp>
        <p:nvSpPr>
          <p:cNvPr id="78851" name="Text Box 4"/>
          <p:cNvSpPr txBox="1">
            <a:spLocks noChangeArrowheads="1"/>
          </p:cNvSpPr>
          <p:nvPr/>
        </p:nvSpPr>
        <p:spPr bwMode="auto">
          <a:xfrm>
            <a:off x="477838" y="914400"/>
            <a:ext cx="876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latin typeface="Times New Roman" charset="0"/>
              </a:rPr>
              <a:t>The MrBayes block in a nexus file might look something like this: </a:t>
            </a:r>
          </a:p>
        </p:txBody>
      </p:sp>
    </p:spTree>
    <p:extLst>
      <p:ext uri="{BB962C8B-B14F-4D97-AF65-F5344CB8AC3E}">
        <p14:creationId xmlns:p14="http://schemas.microsoft.com/office/powerpoint/2010/main" val="6577385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3931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3810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a:xfrm>
            <a:off x="0" y="0"/>
            <a:ext cx="8458200" cy="990600"/>
          </a:xfrm>
        </p:spPr>
        <p:txBody>
          <a:bodyPr/>
          <a:lstStyle/>
          <a:p>
            <a:pPr algn="l"/>
            <a:r>
              <a:rPr lang="en-US" sz="2400" b="1">
                <a:solidFill>
                  <a:schemeClr val="tx1"/>
                </a:solidFill>
                <a:latin typeface="Times New Roman" charset="0"/>
              </a:rPr>
              <a:t>plot LogL to determine which samples to ignore</a:t>
            </a:r>
          </a:p>
        </p:txBody>
      </p:sp>
      <p:grpSp>
        <p:nvGrpSpPr>
          <p:cNvPr id="7" name="Group 6"/>
          <p:cNvGrpSpPr>
            <a:grpSpLocks/>
          </p:cNvGrpSpPr>
          <p:nvPr/>
        </p:nvGrpSpPr>
        <p:grpSpPr bwMode="auto">
          <a:xfrm>
            <a:off x="533400" y="1219200"/>
            <a:ext cx="8610600" cy="4957763"/>
            <a:chOff x="533400" y="1219200"/>
            <a:chExt cx="8610600" cy="4957764"/>
          </a:xfrm>
        </p:grpSpPr>
        <p:pic>
          <p:nvPicPr>
            <p:cNvPr id="358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9377" y="1219200"/>
              <a:ext cx="507462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5" name="Group 5"/>
            <p:cNvGrpSpPr>
              <a:grpSpLocks/>
            </p:cNvGrpSpPr>
            <p:nvPr/>
          </p:nvGrpSpPr>
          <p:grpSpPr bwMode="auto">
            <a:xfrm>
              <a:off x="533400" y="3276601"/>
              <a:ext cx="5410199" cy="2900363"/>
              <a:chOff x="533400" y="3276601"/>
              <a:chExt cx="5410199" cy="2900363"/>
            </a:xfrm>
          </p:grpSpPr>
          <p:grpSp>
            <p:nvGrpSpPr>
              <p:cNvPr id="35846" name="Group 7"/>
              <p:cNvGrpSpPr>
                <a:grpSpLocks/>
              </p:cNvGrpSpPr>
              <p:nvPr/>
            </p:nvGrpSpPr>
            <p:grpSpPr bwMode="auto">
              <a:xfrm>
                <a:off x="533400" y="3276601"/>
                <a:ext cx="5214938" cy="2900363"/>
                <a:chOff x="336" y="2064"/>
                <a:chExt cx="3285" cy="1827"/>
              </a:xfrm>
            </p:grpSpPr>
            <p:sp>
              <p:nvSpPr>
                <p:cNvPr id="35848" name="Text Box 8"/>
                <p:cNvSpPr txBox="1">
                  <a:spLocks noChangeArrowheads="1"/>
                </p:cNvSpPr>
                <p:nvPr/>
              </p:nvSpPr>
              <p:spPr bwMode="auto">
                <a:xfrm>
                  <a:off x="707" y="3600"/>
                  <a:ext cx="2914" cy="29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000000"/>
                      </a:solidFill>
                    </a:rPr>
                    <a:t>the same after rescaling the y-axis </a:t>
                  </a:r>
                </a:p>
              </p:txBody>
            </p:sp>
            <p:sp>
              <p:nvSpPr>
                <p:cNvPr id="35849" name="Line 9"/>
                <p:cNvSpPr>
                  <a:spLocks noChangeShapeType="1"/>
                </p:cNvSpPr>
                <p:nvPr/>
              </p:nvSpPr>
              <p:spPr bwMode="auto">
                <a:xfrm>
                  <a:off x="336" y="2064"/>
                  <a:ext cx="672" cy="153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grpSp>
          <p:sp>
            <p:nvSpPr>
              <p:cNvPr id="35847" name="Line 6"/>
              <p:cNvSpPr>
                <a:spLocks noChangeShapeType="1"/>
              </p:cNvSpPr>
              <p:nvPr/>
            </p:nvSpPr>
            <p:spPr bwMode="auto">
              <a:xfrm flipV="1">
                <a:off x="4571998" y="4114800"/>
                <a:ext cx="1371601" cy="1600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959214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52400"/>
            <a:ext cx="89090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40842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2724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7173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152400" y="152400"/>
            <a:ext cx="8534400" cy="838200"/>
          </a:xfrm>
        </p:spPr>
        <p:txBody>
          <a:bodyPr/>
          <a:lstStyle/>
          <a:p>
            <a:pPr algn="l"/>
            <a:r>
              <a:rPr lang="en-US" sz="2400" b="1">
                <a:solidFill>
                  <a:schemeClr val="tx1"/>
                </a:solidFill>
                <a:latin typeface="Times New Roman" charset="0"/>
              </a:rPr>
              <a:t>for each codon calculate the the average probability</a:t>
            </a:r>
          </a:p>
        </p:txBody>
      </p:sp>
      <p:graphicFrame>
        <p:nvGraphicFramePr>
          <p:cNvPr id="39938" name="Object 2"/>
          <p:cNvGraphicFramePr>
            <a:graphicFrameLocks noChangeAspect="1"/>
          </p:cNvGraphicFramePr>
          <p:nvPr/>
        </p:nvGraphicFramePr>
        <p:xfrm>
          <a:off x="152400" y="914400"/>
          <a:ext cx="3900488" cy="2574925"/>
        </p:xfrm>
        <a:graphic>
          <a:graphicData uri="http://schemas.openxmlformats.org/presentationml/2006/ole">
            <mc:AlternateContent xmlns:mc="http://schemas.openxmlformats.org/markup-compatibility/2006">
              <mc:Choice xmlns:v="urn:schemas-microsoft-com:vml" Requires="v">
                <p:oleObj spid="_x0000_s431107" name="Photo Editor Photo" r:id="rId4" imgW="3900952" imgH="2575238" progId="">
                  <p:embed/>
                </p:oleObj>
              </mc:Choice>
              <mc:Fallback>
                <p:oleObj name="Photo Editor Photo" r:id="rId4" imgW="3900952" imgH="257523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900488"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822325" y="2057400"/>
            <a:ext cx="2000250" cy="2560638"/>
            <a:chOff x="518" y="1296"/>
            <a:chExt cx="1260" cy="1613"/>
          </a:xfrm>
        </p:grpSpPr>
        <p:sp>
          <p:nvSpPr>
            <p:cNvPr id="39952" name="Line 5"/>
            <p:cNvSpPr>
              <a:spLocks noChangeShapeType="1"/>
            </p:cNvSpPr>
            <p:nvPr/>
          </p:nvSpPr>
          <p:spPr bwMode="auto">
            <a:xfrm flipV="1">
              <a:off x="1392" y="1296"/>
              <a:ext cx="240" cy="1296"/>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53" name="Line 6"/>
            <p:cNvSpPr>
              <a:spLocks noChangeShapeType="1"/>
            </p:cNvSpPr>
            <p:nvPr/>
          </p:nvSpPr>
          <p:spPr bwMode="auto">
            <a:xfrm flipH="1" flipV="1">
              <a:off x="1248" y="2016"/>
              <a:ext cx="144" cy="576"/>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54" name="Text Box 7"/>
            <p:cNvSpPr txBox="1">
              <a:spLocks noChangeArrowheads="1"/>
            </p:cNvSpPr>
            <p:nvPr/>
          </p:nvSpPr>
          <p:spPr bwMode="auto">
            <a:xfrm>
              <a:off x="518" y="2618"/>
              <a:ext cx="1260" cy="291"/>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FF0000"/>
                  </a:solidFill>
                </a:rPr>
                <a:t>enter formula </a:t>
              </a:r>
            </a:p>
          </p:txBody>
        </p:sp>
      </p:grpSp>
      <p:grpSp>
        <p:nvGrpSpPr>
          <p:cNvPr id="3" name="Group 8"/>
          <p:cNvGrpSpPr>
            <a:grpSpLocks/>
          </p:cNvGrpSpPr>
          <p:nvPr/>
        </p:nvGrpSpPr>
        <p:grpSpPr bwMode="auto">
          <a:xfrm>
            <a:off x="2209800" y="762000"/>
            <a:ext cx="6934200" cy="3128963"/>
            <a:chOff x="1392" y="480"/>
            <a:chExt cx="4368" cy="1971"/>
          </a:xfrm>
        </p:grpSpPr>
        <p:sp>
          <p:nvSpPr>
            <p:cNvPr id="39945" name="Line 9"/>
            <p:cNvSpPr>
              <a:spLocks noChangeShapeType="1"/>
            </p:cNvSpPr>
            <p:nvPr/>
          </p:nvSpPr>
          <p:spPr bwMode="auto">
            <a:xfrm flipH="1" flipV="1">
              <a:off x="1392" y="2016"/>
              <a:ext cx="1440" cy="19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46" name="Line 10"/>
            <p:cNvSpPr>
              <a:spLocks noChangeShapeType="1"/>
            </p:cNvSpPr>
            <p:nvPr/>
          </p:nvSpPr>
          <p:spPr bwMode="auto">
            <a:xfrm flipH="1" flipV="1">
              <a:off x="1784" y="1985"/>
              <a:ext cx="1048" cy="223"/>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47" name="Line 11"/>
            <p:cNvSpPr>
              <a:spLocks noChangeShapeType="1"/>
            </p:cNvSpPr>
            <p:nvPr/>
          </p:nvSpPr>
          <p:spPr bwMode="auto">
            <a:xfrm flipH="1" flipV="1">
              <a:off x="2066" y="1972"/>
              <a:ext cx="766" cy="236"/>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48" name="Line 12"/>
            <p:cNvSpPr>
              <a:spLocks noChangeShapeType="1"/>
            </p:cNvSpPr>
            <p:nvPr/>
          </p:nvSpPr>
          <p:spPr bwMode="auto">
            <a:xfrm flipH="1" flipV="1">
              <a:off x="2340" y="1964"/>
              <a:ext cx="540" cy="29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49" name="Line 13"/>
            <p:cNvSpPr>
              <a:spLocks noChangeShapeType="1"/>
            </p:cNvSpPr>
            <p:nvPr/>
          </p:nvSpPr>
          <p:spPr bwMode="auto">
            <a:xfrm flipV="1">
              <a:off x="2880" y="1920"/>
              <a:ext cx="240" cy="288"/>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50" name="Text Box 14"/>
            <p:cNvSpPr txBox="1">
              <a:spLocks noChangeArrowheads="1"/>
            </p:cNvSpPr>
            <p:nvPr/>
          </p:nvSpPr>
          <p:spPr bwMode="auto">
            <a:xfrm>
              <a:off x="2208" y="2160"/>
              <a:ext cx="17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FF0000"/>
                  </a:solidFill>
                </a:rPr>
                <a:t>copy paste formula</a:t>
              </a:r>
            </a:p>
          </p:txBody>
        </p:sp>
        <p:graphicFrame>
          <p:nvGraphicFramePr>
            <p:cNvPr id="39951" name="Object 4"/>
            <p:cNvGraphicFramePr>
              <a:graphicFrameLocks noChangeAspect="1"/>
            </p:cNvGraphicFramePr>
            <p:nvPr/>
          </p:nvGraphicFramePr>
          <p:xfrm>
            <a:off x="2692" y="480"/>
            <a:ext cx="3068" cy="1324"/>
          </p:xfrm>
          <a:graphic>
            <a:graphicData uri="http://schemas.openxmlformats.org/presentationml/2006/ole">
              <mc:AlternateContent xmlns:mc="http://schemas.openxmlformats.org/markup-compatibility/2006">
                <mc:Choice xmlns:v="urn:schemas-microsoft-com:vml" Requires="v">
                  <p:oleObj spid="_x0000_s431108" name="Photo Editor Photo" r:id="rId6" imgW="6088908" imgH="2629128" progId="">
                    <p:embed/>
                  </p:oleObj>
                </mc:Choice>
                <mc:Fallback>
                  <p:oleObj name="Photo Editor Photo" r:id="rId6" imgW="6088908" imgH="262912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 y="480"/>
                          <a:ext cx="3068" cy="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8" name="Group 7"/>
          <p:cNvGrpSpPr>
            <a:grpSpLocks/>
          </p:cNvGrpSpPr>
          <p:nvPr/>
        </p:nvGrpSpPr>
        <p:grpSpPr bwMode="auto">
          <a:xfrm>
            <a:off x="3124200" y="2667000"/>
            <a:ext cx="5816600" cy="4202113"/>
            <a:chOff x="3124200" y="2667000"/>
            <a:chExt cx="5816600" cy="4201486"/>
          </a:xfrm>
        </p:grpSpPr>
        <p:sp>
          <p:nvSpPr>
            <p:cNvPr id="39942" name="Line 18"/>
            <p:cNvSpPr>
              <a:spLocks noChangeShapeType="1"/>
            </p:cNvSpPr>
            <p:nvPr/>
          </p:nvSpPr>
          <p:spPr bwMode="auto">
            <a:xfrm flipH="1">
              <a:off x="6858000" y="2667000"/>
              <a:ext cx="685800" cy="15240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b="1">
                <a:solidFill>
                  <a:srgbClr val="000000"/>
                </a:solidFill>
                <a:latin typeface="Times New Roman" charset="0"/>
                <a:ea typeface="ＭＳ Ｐゴシック" charset="0"/>
                <a:cs typeface="ＭＳ Ｐゴシック" charset="0"/>
              </a:endParaRPr>
            </a:p>
          </p:txBody>
        </p:sp>
        <p:sp>
          <p:nvSpPr>
            <p:cNvPr id="39943" name="Text Box 19"/>
            <p:cNvSpPr txBox="1">
              <a:spLocks noChangeArrowheads="1"/>
            </p:cNvSpPr>
            <p:nvPr/>
          </p:nvSpPr>
          <p:spPr bwMode="auto">
            <a:xfrm>
              <a:off x="7086600" y="3429000"/>
              <a:ext cx="1281871" cy="4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FF0000"/>
                  </a:solidFill>
                </a:rPr>
                <a:t>plot row</a:t>
              </a:r>
            </a:p>
          </p:txBody>
        </p:sp>
        <p:pic>
          <p:nvPicPr>
            <p:cNvPr id="39944"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332177"/>
              <a:ext cx="5816600" cy="253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37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271963"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2"/>
          <p:cNvSpPr txBox="1">
            <a:spLocks noChangeArrowheads="1"/>
          </p:cNvSpPr>
          <p:nvPr/>
        </p:nvSpPr>
        <p:spPr bwMode="auto">
          <a:xfrm>
            <a:off x="12700" y="381000"/>
            <a:ext cx="8821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000000"/>
                </a:solidFill>
              </a:rPr>
              <a:t>To determine credibility interval for a parameter (here omega&lt;1):</a:t>
            </a:r>
          </a:p>
        </p:txBody>
      </p:sp>
      <p:sp>
        <p:nvSpPr>
          <p:cNvPr id="41987" name="TextBox 3"/>
          <p:cNvSpPr txBox="1">
            <a:spLocks noChangeArrowheads="1"/>
          </p:cNvSpPr>
          <p:nvPr/>
        </p:nvSpPr>
        <p:spPr bwMode="auto">
          <a:xfrm>
            <a:off x="4572000" y="1219200"/>
            <a:ext cx="388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000000"/>
                </a:solidFill>
              </a:rPr>
              <a:t>Select values for the parameter, sampled after the burning.</a:t>
            </a:r>
          </a:p>
          <a:p>
            <a:pPr defTabSz="914400" eaLnBrk="1" fontAlgn="base" hangingPunct="1">
              <a:spcBef>
                <a:spcPct val="0"/>
              </a:spcBef>
              <a:spcAft>
                <a:spcPct val="0"/>
              </a:spcAft>
            </a:pPr>
            <a:r>
              <a:rPr lang="en-US">
                <a:solidFill>
                  <a:srgbClr val="000000"/>
                </a:solidFill>
              </a:rPr>
              <a:t/>
            </a:r>
            <a:br>
              <a:rPr lang="en-US">
                <a:solidFill>
                  <a:srgbClr val="000000"/>
                </a:solidFill>
              </a:rPr>
            </a:br>
            <a:r>
              <a:rPr lang="en-US">
                <a:solidFill>
                  <a:srgbClr val="000000"/>
                </a:solidFill>
              </a:rPr>
              <a:t>Copy paste to a new spreadsheet,</a:t>
            </a:r>
          </a:p>
        </p:txBody>
      </p:sp>
    </p:spTree>
    <p:extLst>
      <p:ext uri="{BB962C8B-B14F-4D97-AF65-F5344CB8AC3E}">
        <p14:creationId xmlns:p14="http://schemas.microsoft.com/office/powerpoint/2010/main" val="31793246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0"/>
            <a:ext cx="8458200" cy="1143000"/>
          </a:xfrm>
        </p:spPr>
        <p:txBody>
          <a:bodyPr/>
          <a:lstStyle/>
          <a:p>
            <a:pPr algn="l" eaLnBrk="1" hangingPunct="1">
              <a:defRPr/>
            </a:pPr>
            <a:r>
              <a:rPr lang="en-US" smtClean="0">
                <a:cs typeface="+mj-cs"/>
              </a:rPr>
              <a:t>What is it good for?</a:t>
            </a:r>
            <a:br>
              <a:rPr lang="en-US" smtClean="0">
                <a:cs typeface="+mj-cs"/>
              </a:rPr>
            </a:br>
            <a:endParaRPr lang="en-US" smtClean="0">
              <a:cs typeface="+mj-cs"/>
            </a:endParaRPr>
          </a:p>
        </p:txBody>
      </p:sp>
      <p:sp>
        <p:nvSpPr>
          <p:cNvPr id="219139" name="Text Box 3"/>
          <p:cNvSpPr txBox="1">
            <a:spLocks noChangeArrowheads="1"/>
          </p:cNvSpPr>
          <p:nvPr/>
        </p:nvSpPr>
        <p:spPr bwMode="auto">
          <a:xfrm>
            <a:off x="304800" y="914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2400" b="1">
              <a:solidFill>
                <a:srgbClr val="000000"/>
              </a:solidFill>
              <a:latin typeface="Times New Roman" charset="0"/>
              <a:ea typeface="ＭＳ Ｐゴシック" charset="0"/>
              <a:cs typeface="ＭＳ Ｐゴシック" charset="0"/>
            </a:endParaRPr>
          </a:p>
        </p:txBody>
      </p:sp>
      <p:sp>
        <p:nvSpPr>
          <p:cNvPr id="219140" name="Text Box 4"/>
          <p:cNvSpPr txBox="1">
            <a:spLocks noChangeArrowheads="1"/>
          </p:cNvSpPr>
          <p:nvPr/>
        </p:nvSpPr>
        <p:spPr bwMode="auto">
          <a:xfrm>
            <a:off x="228600" y="838200"/>
            <a:ext cx="8686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400" b="1" dirty="0">
                <a:solidFill>
                  <a:srgbClr val="000000"/>
                </a:solidFill>
                <a:latin typeface="Times New Roman" charset="0"/>
                <a:ea typeface="ＭＳ Ｐゴシック" charset="0"/>
                <a:cs typeface="ＭＳ Ｐゴシック" charset="0"/>
              </a:rPr>
              <a:t>Gene duplication </a:t>
            </a:r>
            <a:r>
              <a:rPr lang="en-US" sz="2000" dirty="0">
                <a:solidFill>
                  <a:srgbClr val="000000"/>
                </a:solidFill>
                <a:latin typeface="Times New Roman" charset="0"/>
                <a:ea typeface="ＭＳ Ｐゴシック" charset="0"/>
                <a:cs typeface="ＭＳ Ｐゴシック" charset="0"/>
              </a:rPr>
              <a:t>events can provide an </a:t>
            </a:r>
            <a:r>
              <a:rPr lang="en-US" sz="2000" dirty="0" err="1">
                <a:solidFill>
                  <a:srgbClr val="000000"/>
                </a:solidFill>
                <a:latin typeface="Times New Roman" charset="0"/>
                <a:ea typeface="ＭＳ Ｐゴシック" charset="0"/>
                <a:cs typeface="ＭＳ Ｐゴシック" charset="0"/>
              </a:rPr>
              <a:t>outgroup</a:t>
            </a:r>
            <a:r>
              <a:rPr lang="en-US" sz="2000" dirty="0">
                <a:solidFill>
                  <a:srgbClr val="000000"/>
                </a:solidFill>
                <a:latin typeface="Times New Roman" charset="0"/>
                <a:ea typeface="ＭＳ Ｐゴシック" charset="0"/>
                <a:cs typeface="ＭＳ Ｐゴシック" charset="0"/>
              </a:rPr>
              <a:t> that allows rooting a molecular phylogeny.  </a:t>
            </a:r>
            <a:br>
              <a:rPr lang="en-US" sz="2000" dirty="0">
                <a:solidFill>
                  <a:srgbClr val="000000"/>
                </a:solidFill>
                <a:latin typeface="Times New Roman" charset="0"/>
                <a:ea typeface="ＭＳ Ｐゴシック" charset="0"/>
                <a:cs typeface="ＭＳ Ｐゴシック" charset="0"/>
              </a:rPr>
            </a:br>
            <a:r>
              <a:rPr lang="en-US" sz="2000" dirty="0">
                <a:solidFill>
                  <a:srgbClr val="000000"/>
                </a:solidFill>
                <a:latin typeface="Times New Roman" charset="0"/>
                <a:ea typeface="ＭＳ Ｐゴシック" charset="0"/>
                <a:cs typeface="ＭＳ Ｐゴシック" charset="0"/>
              </a:rPr>
              <a:t>Most famously this principle was applied in case of the tree of life – the only </a:t>
            </a:r>
            <a:r>
              <a:rPr lang="en-US" sz="2000" dirty="0" err="1">
                <a:solidFill>
                  <a:srgbClr val="000000"/>
                </a:solidFill>
                <a:latin typeface="Times New Roman" charset="0"/>
                <a:ea typeface="ＭＳ Ｐゴシック" charset="0"/>
                <a:cs typeface="ＭＳ Ｐゴシック" charset="0"/>
              </a:rPr>
              <a:t>outgroup</a:t>
            </a:r>
            <a:r>
              <a:rPr lang="en-US" sz="2000" dirty="0">
                <a:solidFill>
                  <a:srgbClr val="000000"/>
                </a:solidFill>
                <a:latin typeface="Times New Roman" charset="0"/>
                <a:ea typeface="ＭＳ Ｐゴシック" charset="0"/>
                <a:cs typeface="ＭＳ Ｐゴシック" charset="0"/>
              </a:rPr>
              <a:t> available in this case are ancient paralogs (see </a:t>
            </a:r>
            <a:r>
              <a:rPr lang="en-US" sz="2000" dirty="0">
                <a:solidFill>
                  <a:srgbClr val="000000"/>
                </a:solidFill>
                <a:latin typeface="Times New Roman" charset="0"/>
                <a:ea typeface="ＭＳ Ｐゴシック" charset="0"/>
                <a:cs typeface="ＭＳ Ｐゴシック" charset="0"/>
                <a:hlinkClick r:id="rId3"/>
              </a:rPr>
              <a:t>http://gogarten.uconn.edu/cvs/Publ_Pres.htm</a:t>
            </a:r>
            <a:r>
              <a:rPr lang="en-US" sz="2000" dirty="0">
                <a:solidFill>
                  <a:srgbClr val="000000"/>
                </a:solidFill>
                <a:latin typeface="Times New Roman" charset="0"/>
                <a:ea typeface="ＭＳ Ｐゴシック" charset="0"/>
                <a:cs typeface="ＭＳ Ｐゴシック" charset="0"/>
              </a:rPr>
              <a:t> for more info).</a:t>
            </a:r>
          </a:p>
          <a:p>
            <a:pPr defTabSz="914400" fontAlgn="base">
              <a:spcBef>
                <a:spcPct val="0"/>
              </a:spcBef>
              <a:spcAft>
                <a:spcPct val="0"/>
              </a:spcAft>
              <a:defRPr/>
            </a:pPr>
            <a:r>
              <a:rPr lang="en-US" sz="2000" dirty="0">
                <a:solidFill>
                  <a:srgbClr val="000000"/>
                </a:solidFill>
                <a:latin typeface="Times New Roman" charset="0"/>
                <a:ea typeface="ＭＳ Ｐゴシック" charset="0"/>
                <a:cs typeface="ＭＳ Ｐゴシック" charset="0"/>
              </a:rPr>
              <a:t>However, the same principle also is applicable to any group of organisms, where a duplication preceded the radiation (</a:t>
            </a:r>
            <a:r>
              <a:rPr lang="en-US" sz="2000" dirty="0">
                <a:solidFill>
                  <a:srgbClr val="000000"/>
                </a:solidFill>
                <a:latin typeface="Times New Roman" charset="0"/>
                <a:ea typeface="ＭＳ Ｐゴシック" charset="0"/>
                <a:cs typeface="ＭＳ Ｐゴシック" charset="0"/>
                <a:hlinkClick r:id="rId4"/>
              </a:rPr>
              <a:t>example</a:t>
            </a:r>
            <a:r>
              <a:rPr lang="en-US" sz="2000" dirty="0">
                <a:solidFill>
                  <a:srgbClr val="000000"/>
                </a:solidFill>
                <a:latin typeface="Times New Roman" charset="0"/>
                <a:ea typeface="ＭＳ Ｐゴシック" charset="0"/>
                <a:cs typeface="ＭＳ Ｐゴシック" charset="0"/>
              </a:rPr>
              <a:t>).</a:t>
            </a:r>
          </a:p>
          <a:p>
            <a:pPr defTabSz="914400" fontAlgn="base">
              <a:spcBef>
                <a:spcPct val="0"/>
              </a:spcBef>
              <a:spcAft>
                <a:spcPct val="0"/>
              </a:spcAft>
              <a:defRPr/>
            </a:pPr>
            <a:r>
              <a:rPr lang="en-US" sz="2000" dirty="0">
                <a:solidFill>
                  <a:srgbClr val="000000"/>
                </a:solidFill>
                <a:latin typeface="Times New Roman" charset="0"/>
                <a:ea typeface="ＭＳ Ｐゴシック" charset="0"/>
                <a:cs typeface="ＭＳ Ｐゴシック" charset="0"/>
              </a:rPr>
              <a:t>Lineage specific duplications also provide insights into which traits were important during evolution of a lineage.  </a:t>
            </a:r>
            <a:br>
              <a:rPr lang="en-US" sz="2000" dirty="0">
                <a:solidFill>
                  <a:srgbClr val="000000"/>
                </a:solidFill>
                <a:latin typeface="Times New Roman" charset="0"/>
                <a:ea typeface="ＭＳ Ｐゴシック" charset="0"/>
                <a:cs typeface="ＭＳ Ｐゴシック" charset="0"/>
              </a:rPr>
            </a:br>
            <a:endParaRPr lang="en-US" sz="200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115295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5422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p:cNvSpPr txBox="1">
            <a:spLocks noChangeArrowheads="1"/>
          </p:cNvSpPr>
          <p:nvPr/>
        </p:nvSpPr>
        <p:spPr bwMode="auto">
          <a:xfrm>
            <a:off x="5486400" y="609600"/>
            <a:ext cx="3505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914400" eaLnBrk="1" fontAlgn="base" hangingPunct="1">
              <a:spcBef>
                <a:spcPct val="0"/>
              </a:spcBef>
              <a:spcAft>
                <a:spcPct val="0"/>
              </a:spcAft>
              <a:buFont typeface="Arial" charset="0"/>
              <a:buChar char="•"/>
            </a:pPr>
            <a:r>
              <a:rPr lang="en-US">
                <a:solidFill>
                  <a:srgbClr val="000000"/>
                </a:solidFill>
              </a:rPr>
              <a:t>Sort values according to size, </a:t>
            </a:r>
          </a:p>
          <a:p>
            <a:pPr defTabSz="914400" eaLnBrk="1" fontAlgn="base" hangingPunct="1">
              <a:spcBef>
                <a:spcPct val="0"/>
              </a:spcBef>
              <a:spcAft>
                <a:spcPct val="0"/>
              </a:spcAft>
              <a:buFont typeface="Arial" charset="0"/>
              <a:buChar char="•"/>
            </a:pPr>
            <a:r>
              <a:rPr lang="en-US">
                <a:solidFill>
                  <a:srgbClr val="000000"/>
                </a:solidFill>
              </a:rPr>
              <a:t>Discard top and bottom 2.5%</a:t>
            </a:r>
          </a:p>
          <a:p>
            <a:pPr defTabSz="914400" eaLnBrk="1" fontAlgn="base" hangingPunct="1">
              <a:spcBef>
                <a:spcPct val="0"/>
              </a:spcBef>
              <a:spcAft>
                <a:spcPct val="0"/>
              </a:spcAft>
              <a:buFont typeface="Arial" charset="0"/>
              <a:buChar char="•"/>
            </a:pPr>
            <a:r>
              <a:rPr lang="en-US">
                <a:solidFill>
                  <a:srgbClr val="000000"/>
                </a:solidFill>
              </a:rPr>
              <a:t>Remainder gives 95% credibility interval.</a:t>
            </a:r>
          </a:p>
        </p:txBody>
      </p:sp>
    </p:spTree>
    <p:extLst>
      <p:ext uri="{BB962C8B-B14F-4D97-AF65-F5344CB8AC3E}">
        <p14:creationId xmlns:p14="http://schemas.microsoft.com/office/powerpoint/2010/main" val="29365726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4163" y="5467350"/>
            <a:ext cx="671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smtClean="0">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smtClean="0">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522106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smtClean="0">
                <a:solidFill>
                  <a:srgbClr val="000000"/>
                </a:solidFill>
                <a:cs typeface="Arial" charset="0"/>
              </a:rPr>
              <a:t>dN-dS &lt; 0 for some ORFan </a:t>
            </a:r>
            <a:r>
              <a:rPr lang="en-US" sz="1800" i="1" smtClean="0">
                <a:solidFill>
                  <a:srgbClr val="000000"/>
                </a:solidFill>
                <a:cs typeface="Arial" charset="0"/>
              </a:rPr>
              <a:t>E. coli </a:t>
            </a:r>
            <a:r>
              <a:rPr lang="en-US" sz="1800" smtClean="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smtClean="0">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gridCol w="1433512"/>
                <a:gridCol w="1431925"/>
                <a:gridCol w="1431925"/>
                <a:gridCol w="1431925"/>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r>
            </a:tbl>
          </a:graphicData>
        </a:graphic>
      </p:graphicFrame>
    </p:spTree>
    <p:extLst>
      <p:ext uri="{BB962C8B-B14F-4D97-AF65-F5344CB8AC3E}">
        <p14:creationId xmlns:p14="http://schemas.microsoft.com/office/powerpoint/2010/main" val="25730577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smtClean="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smtClean="0">
                <a:solidFill>
                  <a:srgbClr val="000000"/>
                </a:solidFill>
                <a:latin typeface="Arial" charset="0"/>
                <a:ea typeface="ＭＳ Ｐゴシック" charset="0"/>
                <a:cs typeface="ＭＳ Ｐゴシック" charset="0"/>
              </a:rPr>
              <a:t>E. coli.  Genome Research 14:1036-1042, 2004  </a:t>
            </a:r>
            <a:endParaRPr lang="en-US" sz="2400" smtClean="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smtClean="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smtClean="0">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smtClean="0">
                <a:solidFill>
                  <a:srgbClr val="000000"/>
                </a:solidFill>
              </a:rPr>
              <a:t>Fig. 3 from Vincent Daubin and Howard Ochman,</a:t>
            </a:r>
            <a:r>
              <a:rPr lang="en-US" sz="1200" i="1" smtClean="0">
                <a:solidFill>
                  <a:srgbClr val="000000"/>
                </a:solidFill>
              </a:rPr>
              <a:t>  Genome Research 14:1036-1042, 2004</a:t>
            </a:r>
          </a:p>
          <a:p>
            <a:pPr defTabSz="914400" eaLnBrk="1" fontAlgn="base" hangingPunct="1">
              <a:spcBef>
                <a:spcPct val="0"/>
              </a:spcBef>
              <a:spcAft>
                <a:spcPct val="0"/>
              </a:spcAft>
            </a:pPr>
            <a:endParaRPr lang="en-US" sz="1200" smtClean="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smtClean="0">
                <a:solidFill>
                  <a:srgbClr val="000000"/>
                </a:solidFill>
                <a:cs typeface="Arial" charset="0"/>
              </a:rPr>
              <a:t>Increasing phylogenetic depth</a:t>
            </a:r>
          </a:p>
        </p:txBody>
      </p:sp>
    </p:spTree>
    <p:extLst>
      <p:ext uri="{BB962C8B-B14F-4D97-AF65-F5344CB8AC3E}">
        <p14:creationId xmlns:p14="http://schemas.microsoft.com/office/powerpoint/2010/main" val="18909658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smtClean="0">
                <a:solidFill>
                  <a:srgbClr val="000000"/>
                </a:solidFill>
                <a:cs typeface="Arial" charset="0"/>
              </a:rPr>
              <a:t>Vertically Inherited Genes  Not Expressed for Function</a:t>
            </a:r>
            <a:endParaRPr lang="en-US" sz="2000" b="1" i="1" smtClean="0">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6732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36525" y="1049338"/>
            <a:ext cx="6556375"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7800" y="3476625"/>
            <a:ext cx="6472238"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2174875"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1495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615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497263"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rPr>
                <a:t>1 non-synonymous change</a:t>
              </a:r>
            </a:p>
          </p:txBody>
        </p:sp>
      </p:grpSp>
      <p:grpSp>
        <p:nvGrpSpPr>
          <p:cNvPr id="273416" name="Group 3"/>
          <p:cNvGrpSpPr>
            <a:grpSpLocks/>
          </p:cNvGrpSpPr>
          <p:nvPr/>
        </p:nvGrpSpPr>
        <p:grpSpPr bwMode="auto">
          <a:xfrm>
            <a:off x="1946275" y="2813050"/>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smtClean="0">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1276350" y="3225800"/>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smtClean="0">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230293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93663" y="1049338"/>
            <a:ext cx="6396037"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Diagram 8"/>
          <p:cNvGraphicFramePr/>
          <p:nvPr/>
        </p:nvGraphicFramePr>
        <p:xfrm>
          <a:off x="6533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1901825" y="1547813"/>
            <a:ext cx="292100" cy="14922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82563" y="3192463"/>
            <a:ext cx="6307137"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1474788" y="3330575"/>
            <a:ext cx="136525" cy="156686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1893888" y="1506538"/>
            <a:ext cx="146050" cy="211137"/>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48809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434836" y="1031176"/>
            <a:ext cx="3265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smtClean="0">
                <a:solidFill>
                  <a:srgbClr val="000000"/>
                </a:solidFill>
              </a:rPr>
              <a:t>Probability distribution</a:t>
            </a:r>
          </a:p>
        </p:txBody>
      </p:sp>
      <p:sp>
        <p:nvSpPr>
          <p:cNvPr id="32" name="TextBox 31"/>
          <p:cNvSpPr txBox="1">
            <a:spLocks noChangeArrowheads="1"/>
          </p:cNvSpPr>
          <p:nvPr/>
        </p:nvSpPr>
        <p:spPr bwMode="auto">
          <a:xfrm>
            <a:off x="1681163" y="970250"/>
            <a:ext cx="326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smtClean="0">
                <a:solidFill>
                  <a:srgbClr val="000000"/>
                </a:solidFill>
              </a:rPr>
              <a:t>Count distribution</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smtClean="0">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smtClean="0">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n= 90</a:t>
              </a:r>
            </a:p>
            <a:p>
              <a:pPr defTabSz="914400" eaLnBrk="1" fontAlgn="base" hangingPunct="1">
                <a:spcBef>
                  <a:spcPct val="0"/>
                </a:spcBef>
                <a:spcAft>
                  <a:spcPct val="0"/>
                </a:spcAft>
              </a:pPr>
              <a:r>
                <a:rPr lang="en-US" sz="1000" b="1" smtClean="0">
                  <a:solidFill>
                    <a:srgbClr val="FF0000"/>
                  </a:solidFill>
                </a:rPr>
                <a:t>k= 24</a:t>
              </a:r>
            </a:p>
            <a:p>
              <a:pPr defTabSz="914400" eaLnBrk="1" fontAlgn="base" hangingPunct="1">
                <a:spcBef>
                  <a:spcPct val="0"/>
                </a:spcBef>
                <a:spcAft>
                  <a:spcPct val="0"/>
                </a:spcAft>
              </a:pPr>
              <a:r>
                <a:rPr lang="en-US" sz="1000" b="1" smtClean="0">
                  <a:solidFill>
                    <a:srgbClr val="FF0000"/>
                  </a:solidFill>
                </a:rPr>
                <a:t>p=0.763</a:t>
              </a:r>
            </a:p>
            <a:p>
              <a:pPr defTabSz="914400" eaLnBrk="1" fontAlgn="base" hangingPunct="1">
                <a:spcBef>
                  <a:spcPct val="0"/>
                </a:spcBef>
                <a:spcAft>
                  <a:spcPct val="0"/>
                </a:spcAft>
              </a:pPr>
              <a:r>
                <a:rPr lang="en-US" sz="1000" b="1" smtClean="0">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Observed=24</a:t>
              </a:r>
            </a:p>
            <a:p>
              <a:pPr defTabSz="914400" eaLnBrk="1" fontAlgn="base" hangingPunct="1">
                <a:spcBef>
                  <a:spcPct val="0"/>
                </a:spcBef>
                <a:spcAft>
                  <a:spcPct val="0"/>
                </a:spcAft>
              </a:pPr>
              <a:r>
                <a:rPr lang="en-US" sz="1000" b="1" smtClean="0">
                  <a:solidFill>
                    <a:srgbClr val="FF0000"/>
                  </a:solidFill>
                </a:rPr>
                <a:t>P(≤24) &lt; 10</a:t>
              </a:r>
              <a:r>
                <a:rPr lang="en-US" sz="1000" b="1" baseline="30000" smtClean="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n= 90</a:t>
              </a:r>
            </a:p>
            <a:p>
              <a:pPr defTabSz="914400" eaLnBrk="1" fontAlgn="base" hangingPunct="1">
                <a:spcBef>
                  <a:spcPct val="0"/>
                </a:spcBef>
                <a:spcAft>
                  <a:spcPct val="0"/>
                </a:spcAft>
              </a:pPr>
              <a:r>
                <a:rPr lang="en-US" sz="1000" b="1" smtClean="0">
                  <a:solidFill>
                    <a:srgbClr val="FF0000"/>
                  </a:solidFill>
                </a:rPr>
                <a:t>k= 66</a:t>
              </a:r>
            </a:p>
            <a:p>
              <a:pPr defTabSz="914400" eaLnBrk="1" fontAlgn="base" hangingPunct="1">
                <a:spcBef>
                  <a:spcPct val="0"/>
                </a:spcBef>
                <a:spcAft>
                  <a:spcPct val="0"/>
                </a:spcAft>
              </a:pPr>
              <a:r>
                <a:rPr lang="en-US" sz="1000" b="1" smtClean="0">
                  <a:solidFill>
                    <a:srgbClr val="FF0000"/>
                  </a:solidFill>
                </a:rPr>
                <a:t>p=0.2365</a:t>
              </a:r>
            </a:p>
            <a:p>
              <a:pPr defTabSz="914400" eaLnBrk="1" fontAlgn="base" hangingPunct="1">
                <a:spcBef>
                  <a:spcPct val="0"/>
                </a:spcBef>
                <a:spcAft>
                  <a:spcPct val="0"/>
                </a:spcAft>
              </a:pPr>
              <a:r>
                <a:rPr lang="en-US" sz="1000" b="1" smtClean="0">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Observed=66</a:t>
              </a:r>
            </a:p>
            <a:p>
              <a:pPr defTabSz="914400" eaLnBrk="1" fontAlgn="base" hangingPunct="1">
                <a:spcBef>
                  <a:spcPct val="0"/>
                </a:spcBef>
                <a:spcAft>
                  <a:spcPct val="0"/>
                </a:spcAft>
              </a:pPr>
              <a:r>
                <a:rPr lang="en-US" sz="1000" b="1" smtClean="0">
                  <a:solidFill>
                    <a:srgbClr val="FF0000"/>
                  </a:solidFill>
                </a:rPr>
                <a:t>P(≥66) &lt; 10</a:t>
              </a:r>
              <a:r>
                <a:rPr lang="en-US" sz="1000" b="1" baseline="30000" smtClean="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smtClean="0">
                <a:solidFill>
                  <a:srgbClr val="FF0000"/>
                </a:solidFill>
              </a:rPr>
              <a:t>n=90</a:t>
            </a:r>
          </a:p>
        </p:txBody>
      </p:sp>
    </p:spTree>
    <p:extLst>
      <p:ext uri="{BB962C8B-B14F-4D97-AF65-F5344CB8AC3E}">
        <p14:creationId xmlns:p14="http://schemas.microsoft.com/office/powerpoint/2010/main" val="28025738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713" y="1466850"/>
            <a:ext cx="3471862"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66850"/>
            <a:ext cx="34734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4127500"/>
            <a:ext cx="3471862"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127500"/>
            <a:ext cx="3471862"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5422900" y="1062038"/>
            <a:ext cx="3265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smtClean="0">
                <a:solidFill>
                  <a:srgbClr val="000000"/>
                </a:solidFill>
              </a:rPr>
              <a:t>Probability distribution</a:t>
            </a:r>
          </a:p>
        </p:txBody>
      </p:sp>
      <p:sp>
        <p:nvSpPr>
          <p:cNvPr id="20" name="TextBox 19"/>
          <p:cNvSpPr txBox="1">
            <a:spLocks noChangeArrowheads="1"/>
          </p:cNvSpPr>
          <p:nvPr/>
        </p:nvSpPr>
        <p:spPr bwMode="auto">
          <a:xfrm>
            <a:off x="1681163" y="1073150"/>
            <a:ext cx="326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smtClean="0">
                <a:solidFill>
                  <a:srgbClr val="000000"/>
                </a:solidFill>
              </a:rPr>
              <a:t>Count distribution</a:t>
            </a:r>
          </a:p>
        </p:txBody>
      </p:sp>
      <p:sp>
        <p:nvSpPr>
          <p:cNvPr id="9" name="TextBox 8"/>
          <p:cNvSpPr txBox="1">
            <a:spLocks noChangeArrowheads="1"/>
          </p:cNvSpPr>
          <p:nvPr/>
        </p:nvSpPr>
        <p:spPr bwMode="auto">
          <a:xfrm>
            <a:off x="149225" y="2408238"/>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smtClean="0">
                <a:solidFill>
                  <a:srgbClr val="FF0000"/>
                </a:solidFill>
                <a:cs typeface="Arial" charset="0"/>
              </a:rPr>
              <a:t>Synonymous</a:t>
            </a:r>
          </a:p>
        </p:txBody>
      </p:sp>
      <p:sp>
        <p:nvSpPr>
          <p:cNvPr id="10" name="TextBox 9"/>
          <p:cNvSpPr txBox="1">
            <a:spLocks noChangeArrowheads="1"/>
          </p:cNvSpPr>
          <p:nvPr/>
        </p:nvSpPr>
        <p:spPr bwMode="auto">
          <a:xfrm>
            <a:off x="149225" y="5110163"/>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smtClean="0">
                <a:solidFill>
                  <a:srgbClr val="FF0000"/>
                </a:solidFill>
                <a:cs typeface="Arial" charset="0"/>
              </a:rPr>
              <a:t>Synonymous</a:t>
            </a:r>
          </a:p>
        </p:txBody>
      </p:sp>
      <p:grpSp>
        <p:nvGrpSpPr>
          <p:cNvPr id="11" name="Group 10"/>
          <p:cNvGrpSpPr>
            <a:grpSpLocks/>
          </p:cNvGrpSpPr>
          <p:nvPr/>
        </p:nvGrpSpPr>
        <p:grpSpPr bwMode="auto">
          <a:xfrm>
            <a:off x="6804025" y="5367338"/>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n= 723</a:t>
              </a:r>
            </a:p>
            <a:p>
              <a:pPr defTabSz="914400" eaLnBrk="1" fontAlgn="base" hangingPunct="1">
                <a:spcBef>
                  <a:spcPct val="0"/>
                </a:spcBef>
                <a:spcAft>
                  <a:spcPct val="0"/>
                </a:spcAft>
              </a:pPr>
              <a:r>
                <a:rPr lang="en-US" sz="1000" b="1" smtClean="0">
                  <a:solidFill>
                    <a:srgbClr val="FF0000"/>
                  </a:solidFill>
                </a:rPr>
                <a:t>k= 498</a:t>
              </a:r>
            </a:p>
            <a:p>
              <a:pPr defTabSz="914400" eaLnBrk="1" fontAlgn="base" hangingPunct="1">
                <a:spcBef>
                  <a:spcPct val="0"/>
                </a:spcBef>
                <a:spcAft>
                  <a:spcPct val="0"/>
                </a:spcAft>
              </a:pPr>
              <a:r>
                <a:rPr lang="en-US" sz="1000" b="1" smtClean="0">
                  <a:solidFill>
                    <a:srgbClr val="FF0000"/>
                  </a:solidFill>
                </a:rPr>
                <a:t>p=0.232</a:t>
              </a:r>
            </a:p>
            <a:p>
              <a:pPr defTabSz="914400" eaLnBrk="1" fontAlgn="base" hangingPunct="1">
                <a:spcBef>
                  <a:spcPct val="0"/>
                </a:spcBef>
                <a:spcAft>
                  <a:spcPct val="0"/>
                </a:spcAft>
              </a:pPr>
              <a:r>
                <a:rPr lang="en-US" sz="1000" b="1" smtClean="0">
                  <a:solidFill>
                    <a:srgbClr val="FF0000"/>
                  </a:solidFill>
                </a:rPr>
                <a:t>P(≥498)=6.41E-149</a:t>
              </a:r>
            </a:p>
          </p:txBody>
        </p:sp>
      </p:grpSp>
      <p:grpSp>
        <p:nvGrpSpPr>
          <p:cNvPr id="14" name="Group 13"/>
          <p:cNvGrpSpPr>
            <a:grpSpLocks/>
          </p:cNvGrpSpPr>
          <p:nvPr/>
        </p:nvGrpSpPr>
        <p:grpSpPr bwMode="auto">
          <a:xfrm>
            <a:off x="6904038"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n= 375</a:t>
              </a:r>
            </a:p>
            <a:p>
              <a:pPr defTabSz="914400" eaLnBrk="1" fontAlgn="base" hangingPunct="1">
                <a:spcBef>
                  <a:spcPct val="0"/>
                </a:spcBef>
                <a:spcAft>
                  <a:spcPct val="0"/>
                </a:spcAft>
              </a:pPr>
              <a:r>
                <a:rPr lang="en-US" sz="1000" b="1" smtClean="0">
                  <a:solidFill>
                    <a:srgbClr val="FF0000"/>
                  </a:solidFill>
                </a:rPr>
                <a:t>k= 243</a:t>
              </a:r>
            </a:p>
            <a:p>
              <a:pPr defTabSz="914400" eaLnBrk="1" fontAlgn="base" hangingPunct="1">
                <a:spcBef>
                  <a:spcPct val="0"/>
                </a:spcBef>
                <a:spcAft>
                  <a:spcPct val="0"/>
                </a:spcAft>
              </a:pPr>
              <a:r>
                <a:rPr lang="en-US" sz="1000" b="1" smtClean="0">
                  <a:solidFill>
                    <a:srgbClr val="FF0000"/>
                  </a:solidFill>
                </a:rPr>
                <a:t>p=0.237</a:t>
              </a:r>
            </a:p>
            <a:p>
              <a:pPr defTabSz="914400" eaLnBrk="1" fontAlgn="base" hangingPunct="1">
                <a:spcBef>
                  <a:spcPct val="0"/>
                </a:spcBef>
                <a:spcAft>
                  <a:spcPct val="0"/>
                </a:spcAft>
              </a:pPr>
              <a:r>
                <a:rPr lang="en-US" sz="1000" b="1" smtClean="0">
                  <a:solidFill>
                    <a:srgbClr val="FF0000"/>
                  </a:solidFill>
                </a:rPr>
                <a:t>P(≥243)=7.92E-64</a:t>
              </a:r>
            </a:p>
          </p:txBody>
        </p:sp>
      </p:grpSp>
      <p:grpSp>
        <p:nvGrpSpPr>
          <p:cNvPr id="18" name="Group 17"/>
          <p:cNvGrpSpPr>
            <a:grpSpLocks/>
          </p:cNvGrpSpPr>
          <p:nvPr/>
        </p:nvGrpSpPr>
        <p:grpSpPr bwMode="auto">
          <a:xfrm>
            <a:off x="3281363" y="5641975"/>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Observed=498</a:t>
              </a:r>
            </a:p>
            <a:p>
              <a:pPr defTabSz="914400" eaLnBrk="1" fontAlgn="base" hangingPunct="1">
                <a:spcBef>
                  <a:spcPct val="0"/>
                </a:spcBef>
                <a:spcAft>
                  <a:spcPct val="0"/>
                </a:spcAft>
              </a:pPr>
              <a:r>
                <a:rPr lang="en-US" sz="1000" b="1" smtClean="0">
                  <a:solidFill>
                    <a:srgbClr val="FF0000"/>
                  </a:solidFill>
                </a:rPr>
                <a:t>P(≥498) &lt; 10</a:t>
              </a:r>
              <a:r>
                <a:rPr lang="en-US" sz="1000" b="1" baseline="30000" smtClean="0">
                  <a:solidFill>
                    <a:srgbClr val="FF0000"/>
                  </a:solidFill>
                </a:rPr>
                <a:t>-6</a:t>
              </a:r>
            </a:p>
          </p:txBody>
        </p:sp>
      </p:grpSp>
      <p:grpSp>
        <p:nvGrpSpPr>
          <p:cNvPr id="23" name="Group 22"/>
          <p:cNvGrpSpPr>
            <a:grpSpLocks/>
          </p:cNvGrpSpPr>
          <p:nvPr/>
        </p:nvGrpSpPr>
        <p:grpSpPr bwMode="auto">
          <a:xfrm>
            <a:off x="3078163" y="2976563"/>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smtClean="0">
                  <a:solidFill>
                    <a:srgbClr val="FF0000"/>
                  </a:solidFill>
                </a:rPr>
                <a:t>Observed=243</a:t>
              </a:r>
            </a:p>
            <a:p>
              <a:pPr defTabSz="914400" eaLnBrk="1" fontAlgn="base" hangingPunct="1">
                <a:spcBef>
                  <a:spcPct val="0"/>
                </a:spcBef>
                <a:spcAft>
                  <a:spcPct val="0"/>
                </a:spcAft>
              </a:pPr>
              <a:r>
                <a:rPr lang="en-US" sz="1000" b="1" smtClean="0">
                  <a:solidFill>
                    <a:srgbClr val="FF0000"/>
                  </a:solidFill>
                </a:rPr>
                <a:t>P(≥243) &lt; 10</a:t>
              </a:r>
              <a:r>
                <a:rPr lang="en-US" sz="1000" b="1" baseline="30000" smtClean="0">
                  <a:solidFill>
                    <a:srgbClr val="FF0000"/>
                  </a:solidFill>
                </a:rPr>
                <a:t>-6</a:t>
              </a:r>
            </a:p>
          </p:txBody>
        </p:sp>
      </p:grpSp>
      <p:sp>
        <p:nvSpPr>
          <p:cNvPr id="26" name="TextBox 25"/>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smtClean="0">
                <a:solidFill>
                  <a:srgbClr val="FF0000"/>
                </a:solidFill>
              </a:rPr>
              <a:t>n=723</a:t>
            </a:r>
          </a:p>
        </p:txBody>
      </p:sp>
      <p:sp>
        <p:nvSpPr>
          <p:cNvPr id="27" name="TextBox 26"/>
          <p:cNvSpPr txBox="1">
            <a:spLocks noChangeArrowheads="1"/>
          </p:cNvSpPr>
          <p:nvPr/>
        </p:nvSpPr>
        <p:spPr bwMode="auto">
          <a:xfrm>
            <a:off x="3295650" y="1782763"/>
            <a:ext cx="1652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smtClean="0">
                <a:solidFill>
                  <a:srgbClr val="FF0000"/>
                </a:solidFill>
              </a:rPr>
              <a:t>n=375</a:t>
            </a:r>
          </a:p>
        </p:txBody>
      </p:sp>
      <p:sp>
        <p:nvSpPr>
          <p:cNvPr id="276495" name="Title 1"/>
          <p:cNvSpPr>
            <a:spLocks noGrp="1"/>
          </p:cNvSpPr>
          <p:nvPr>
            <p:ph type="title"/>
          </p:nvPr>
        </p:nvSpPr>
        <p:spPr>
          <a:xfrm>
            <a:off x="311150"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685729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646188"/>
            <a:ext cx="841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dirty="0" smtClean="0">
                <a:solidFill>
                  <a:srgbClr val="000000"/>
                </a:solidFill>
              </a:rPr>
              <a:t>Our values well under the </a:t>
            </a:r>
            <a:r>
              <a:rPr lang="en-US" i="1" dirty="0" smtClean="0">
                <a:solidFill>
                  <a:srgbClr val="000000"/>
                </a:solidFill>
              </a:rPr>
              <a:t>p</a:t>
            </a:r>
            <a:r>
              <a:rPr lang="en-US" dirty="0" smtClean="0">
                <a:solidFill>
                  <a:srgbClr val="000000"/>
                </a:solidFill>
              </a:rPr>
              <a:t>=0.01 threshold suggest we can reject the null hypothesis of neutral evolution of </a:t>
            </a:r>
            <a:r>
              <a:rPr lang="en-US" dirty="0" err="1" smtClean="0">
                <a:solidFill>
                  <a:srgbClr val="000000"/>
                </a:solidFill>
              </a:rPr>
              <a:t>prophage</a:t>
            </a:r>
            <a:r>
              <a:rPr lang="en-US" dirty="0" smtClean="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gridCol w="877132"/>
                <a:gridCol w="979775"/>
                <a:gridCol w="1097905"/>
                <a:gridCol w="990128"/>
                <a:gridCol w="924119"/>
                <a:gridCol w="990128"/>
                <a:gridCol w="858110"/>
                <a:gridCol w="726093"/>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smtClean="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smtClean="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smtClean="0">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smtClean="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smtClean="0">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smtClean="0">
                          <a:solidFill>
                            <a:schemeClr val="bg1"/>
                          </a:solidFill>
                          <a:effectLst/>
                          <a:latin typeface="Gill Sans MT" pitchFamily="34" charset="0"/>
                        </a:rPr>
                        <a:t>Alignment</a:t>
                      </a:r>
                    </a:p>
                    <a:p>
                      <a:pPr algn="ctr" fontAlgn="b"/>
                      <a:r>
                        <a:rPr lang="en-US" sz="1200" b="1" u="none" strike="noStrike" dirty="0" smtClean="0">
                          <a:solidFill>
                            <a:schemeClr val="bg1"/>
                          </a:solidFill>
                          <a:effectLst/>
                          <a:latin typeface="Gill Sans MT" pitchFamily="34" charset="0"/>
                        </a:rPr>
                        <a:t>Length </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a:t>
                      </a:r>
                      <a:r>
                        <a:rPr lang="en-US" sz="1200" b="1" u="none" strike="noStrike" dirty="0" smtClean="0">
                          <a:solidFill>
                            <a:schemeClr val="bg1"/>
                          </a:solidFill>
                          <a:effectLst/>
                          <a:latin typeface="Gill Sans MT" pitchFamily="34" charset="0"/>
                        </a:rPr>
                        <a:t>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smtClean="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smtClean="0">
                          <a:solidFill>
                            <a:schemeClr val="bg1"/>
                          </a:solidFill>
                          <a:effectLst/>
                          <a:latin typeface="Gill Sans MT" pitchFamily="34" charset="0"/>
                        </a:rPr>
                        <a:t>Minimum</a:t>
                      </a:r>
                      <a:r>
                        <a:rPr lang="en-US" sz="1200" b="1" u="none" strike="noStrike" baseline="0" dirty="0" smtClean="0">
                          <a:solidFill>
                            <a:schemeClr val="bg1"/>
                          </a:solidFill>
                          <a:effectLst/>
                          <a:latin typeface="Gill Sans MT" pitchFamily="34" charset="0"/>
                        </a:rPr>
                        <a:t> number of s</a:t>
                      </a:r>
                      <a:r>
                        <a:rPr lang="en-US" sz="1200" b="1" u="none" strike="noStrike" dirty="0" smtClean="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Major </a:t>
                      </a:r>
                      <a:r>
                        <a:rPr lang="en-US" sz="1200" b="1" u="none" strike="noStrike" dirty="0">
                          <a:solidFill>
                            <a:schemeClr val="bg1"/>
                          </a:solidFill>
                          <a:effectLst/>
                          <a:latin typeface="Gill Sans MT" pitchFamily="34" charset="0"/>
                        </a:rPr>
                        <a:t>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Minor </a:t>
                      </a:r>
                      <a:r>
                        <a:rPr lang="en-US" sz="1200" b="1" u="none" strike="noStrike" dirty="0">
                          <a:solidFill>
                            <a:schemeClr val="bg1"/>
                          </a:solidFill>
                          <a:effectLst/>
                          <a:latin typeface="Gill Sans MT" pitchFamily="34" charset="0"/>
                        </a:rPr>
                        <a:t>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Minor </a:t>
                      </a:r>
                      <a:r>
                        <a:rPr lang="en-US" sz="1200" b="1" u="none" strike="noStrike" dirty="0">
                          <a:solidFill>
                            <a:schemeClr val="bg1"/>
                          </a:solidFill>
                          <a:effectLst/>
                          <a:latin typeface="Gill Sans MT" pitchFamily="34" charset="0"/>
                        </a:rPr>
                        <a:t>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Minor </a:t>
                      </a:r>
                      <a:r>
                        <a:rPr lang="en-US" sz="1200" b="1" u="none" strike="noStrike" dirty="0">
                          <a:solidFill>
                            <a:schemeClr val="bg1"/>
                          </a:solidFill>
                          <a:effectLst/>
                          <a:latin typeface="Gill Sans MT" pitchFamily="34" charset="0"/>
                        </a:rPr>
                        <a:t>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Host </a:t>
                      </a:r>
                      <a:r>
                        <a:rPr lang="en-US" sz="1200" b="1" u="none" strike="noStrike" dirty="0">
                          <a:solidFill>
                            <a:schemeClr val="bg1"/>
                          </a:solidFill>
                          <a:effectLst/>
                          <a:latin typeface="Gill Sans MT" pitchFamily="34" charset="0"/>
                        </a:rPr>
                        <a:t>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Tail </a:t>
                      </a:r>
                      <a:r>
                        <a:rPr lang="en-US" sz="1200" b="1" u="none" strike="noStrike" dirty="0">
                          <a:solidFill>
                            <a:schemeClr val="bg1"/>
                          </a:solidFill>
                          <a:effectLst/>
                          <a:latin typeface="Gill Sans MT" pitchFamily="34" charset="0"/>
                        </a:rPr>
                        <a:t>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Tail </a:t>
                      </a:r>
                      <a:r>
                        <a:rPr lang="en-US" sz="1200" b="1" u="none" strike="noStrike" dirty="0">
                          <a:solidFill>
                            <a:schemeClr val="bg1"/>
                          </a:solidFill>
                          <a:effectLst/>
                          <a:latin typeface="Gill Sans MT" pitchFamily="34" charset="0"/>
                        </a:rPr>
                        <a:t>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smtClean="0">
                          <a:solidFill>
                            <a:schemeClr val="bg1"/>
                          </a:solidFill>
                          <a:effectLst/>
                          <a:latin typeface="Gill Sans MT" pitchFamily="34" charset="0"/>
                        </a:rPr>
                        <a:t>Tail </a:t>
                      </a:r>
                      <a:r>
                        <a:rPr lang="en-US" sz="1200" b="1" u="none" strike="noStrike" dirty="0">
                          <a:solidFill>
                            <a:schemeClr val="bg1"/>
                          </a:solidFill>
                          <a:effectLst/>
                          <a:latin typeface="Gill Sans MT" pitchFamily="34" charset="0"/>
                        </a:rPr>
                        <a:t>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extLst>
      <p:ext uri="{BB962C8B-B14F-4D97-AF65-F5344CB8AC3E}">
        <p14:creationId xmlns:p14="http://schemas.microsoft.com/office/powerpoint/2010/main" val="982822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914400"/>
          </a:xfrm>
        </p:spPr>
        <p:txBody>
          <a:bodyPr/>
          <a:lstStyle/>
          <a:p>
            <a:pPr algn="l" eaLnBrk="1" hangingPunct="1">
              <a:defRPr/>
            </a:pPr>
            <a:r>
              <a:rPr lang="en-US" smtClean="0">
                <a:cs typeface="+mj-cs"/>
              </a:rPr>
              <a:t> e.g. gene duplications in yeast</a:t>
            </a:r>
          </a:p>
        </p:txBody>
      </p:sp>
      <p:sp>
        <p:nvSpPr>
          <p:cNvPr id="220163" name="Text Box 3"/>
          <p:cNvSpPr txBox="1">
            <a:spLocks noChangeArrowheads="1"/>
          </p:cNvSpPr>
          <p:nvPr/>
        </p:nvSpPr>
        <p:spPr bwMode="auto">
          <a:xfrm>
            <a:off x="152400" y="838200"/>
            <a:ext cx="339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2400" b="1">
                <a:solidFill>
                  <a:srgbClr val="000000"/>
                </a:solidFill>
                <a:latin typeface="Times New Roman" charset="0"/>
                <a:ea typeface="ＭＳ Ｐゴシック" charset="0"/>
                <a:cs typeface="ＭＳ Ｐゴシック" charset="0"/>
              </a:rPr>
              <a:t>from </a:t>
            </a:r>
            <a:r>
              <a:rPr lang="en-US" sz="2400" b="1">
                <a:solidFill>
                  <a:srgbClr val="000000"/>
                </a:solidFill>
                <a:latin typeface="Times New Roman" charset="0"/>
                <a:ea typeface="ＭＳ Ｐゴシック" charset="0"/>
                <a:cs typeface="ＭＳ Ｐゴシック" charset="0"/>
                <a:hlinkClick r:id="rId3"/>
              </a:rPr>
              <a:t>Benner et al., 2002 </a:t>
            </a:r>
            <a:endParaRPr lang="en-US" sz="2400" b="1">
              <a:solidFill>
                <a:srgbClr val="000000"/>
              </a:solidFill>
              <a:latin typeface="Times New Roman" charset="0"/>
              <a:ea typeface="ＭＳ Ｐゴシック" charset="0"/>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676400"/>
            <a:ext cx="496093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5334000" y="1066800"/>
            <a:ext cx="3200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b="1">
                <a:solidFill>
                  <a:srgbClr val="000000"/>
                </a:solidFill>
                <a:latin typeface="Times New Roman" charset="0"/>
                <a:ea typeface="ＭＳ Ｐゴシック" charset="0"/>
                <a:cs typeface="ＭＳ Ｐゴシック" charset="0"/>
              </a:rPr>
              <a:t>Figure 1. The number of duplicated gene pairs (vertical axis) in the genome of the yeast </a:t>
            </a:r>
            <a:r>
              <a:rPr lang="en-US" sz="1400" i="1">
                <a:solidFill>
                  <a:srgbClr val="000000"/>
                </a:solidFill>
                <a:latin typeface="Times New Roman" charset="0"/>
                <a:ea typeface="ＭＳ Ｐゴシック" charset="0"/>
                <a:cs typeface="ＭＳ Ｐゴシック" charset="0"/>
              </a:rPr>
              <a:t>Saccharomyces cerevisiae</a:t>
            </a:r>
            <a:r>
              <a:rPr lang="en-US" sz="1400">
                <a:solidFill>
                  <a:srgbClr val="000000"/>
                </a:solidFill>
                <a:latin typeface="Times New Roman" charset="0"/>
                <a:ea typeface="ＭＳ Ｐゴシック" charset="0"/>
                <a:cs typeface="ＭＳ Ｐゴシック" charset="0"/>
              </a:rPr>
              <a:t> versus </a:t>
            </a:r>
            <a:r>
              <a:rPr lang="en-US" sz="1400" i="1">
                <a:solidFill>
                  <a:srgbClr val="000000"/>
                </a:solidFill>
                <a:latin typeface="Times New Roman" charset="0"/>
                <a:ea typeface="ＭＳ Ｐゴシック" charset="0"/>
                <a:cs typeface="ＭＳ Ｐゴシック" charset="0"/>
              </a:rPr>
              <a:t>f</a:t>
            </a:r>
            <a:r>
              <a:rPr lang="en-US" sz="1400" baseline="-30000">
                <a:solidFill>
                  <a:srgbClr val="000000"/>
                </a:solidFill>
                <a:latin typeface="Times New Roman" charset="0"/>
                <a:ea typeface="ＭＳ Ｐゴシック" charset="0"/>
                <a:cs typeface="ＭＳ Ｐゴシック" charset="0"/>
              </a:rPr>
              <a:t>2</a:t>
            </a:r>
            <a:r>
              <a:rPr lang="en-US" sz="1400">
                <a:solidFill>
                  <a:srgbClr val="000000"/>
                </a:solidFill>
                <a:latin typeface="Times New Roman" charset="0"/>
                <a:ea typeface="ＭＳ Ｐゴシック" charset="0"/>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latin typeface="Times New Roman" charset="0"/>
                <a:ea typeface="ＭＳ Ｐゴシック" charset="0"/>
                <a:cs typeface="ＭＳ Ｐゴシック" charset="0"/>
              </a:rPr>
              <a:t>f</a:t>
            </a:r>
            <a:r>
              <a:rPr lang="en-US" sz="1400" baseline="-30000">
                <a:solidFill>
                  <a:srgbClr val="000000"/>
                </a:solidFill>
                <a:latin typeface="Times New Roman" charset="0"/>
                <a:ea typeface="ＭＳ Ｐゴシック" charset="0"/>
                <a:cs typeface="ＭＳ Ｐゴシック" charset="0"/>
              </a:rPr>
              <a:t>2</a:t>
            </a:r>
            <a:r>
              <a:rPr lang="en-US" sz="1400">
                <a:solidFill>
                  <a:srgbClr val="000000"/>
                </a:solidFill>
                <a:latin typeface="Times New Roman" charset="0"/>
                <a:ea typeface="ＭＳ Ｐゴシック" charset="0"/>
                <a:cs typeface="ＭＳ Ｐゴシック" charset="0"/>
              </a:rPr>
              <a:t>     0.55. Noticeable are episodes of gene duplication between the two extremes, including a duplication at </a:t>
            </a:r>
            <a:r>
              <a:rPr lang="en-US" sz="1400" i="1">
                <a:solidFill>
                  <a:srgbClr val="000000"/>
                </a:solidFill>
                <a:latin typeface="Times New Roman" charset="0"/>
                <a:ea typeface="ＭＳ Ｐゴシック" charset="0"/>
                <a:cs typeface="ＭＳ Ｐゴシック" charset="0"/>
              </a:rPr>
              <a:t>f</a:t>
            </a:r>
            <a:r>
              <a:rPr lang="en-US" sz="1400" baseline="-30000">
                <a:solidFill>
                  <a:srgbClr val="000000"/>
                </a:solidFill>
                <a:latin typeface="Times New Roman" charset="0"/>
                <a:ea typeface="ＭＳ Ｐゴシック" charset="0"/>
                <a:cs typeface="ＭＳ Ｐゴシック" charset="0"/>
              </a:rPr>
              <a:t>2</a:t>
            </a:r>
            <a:r>
              <a:rPr lang="en-US" sz="1400">
                <a:solidFill>
                  <a:srgbClr val="000000"/>
                </a:solidFill>
                <a:latin typeface="Times New Roman" charset="0"/>
                <a:ea typeface="ＭＳ Ｐゴシック" charset="0"/>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246438"/>
            <a:ext cx="98425" cy="7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0167" name="Group 7"/>
          <p:cNvGrpSpPr>
            <a:grpSpLocks/>
          </p:cNvGrpSpPr>
          <p:nvPr/>
        </p:nvGrpSpPr>
        <p:grpSpPr bwMode="auto">
          <a:xfrm>
            <a:off x="838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a:solidFill>
                  <a:srgbClr val="000000"/>
                </a:solidFill>
                <a:latin typeface="Times New Roman" charset="0"/>
                <a:ea typeface="ＭＳ Ｐゴシック" charset="0"/>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a:solidFill>
                    <a:srgbClr val="000000"/>
                  </a:solidFill>
                  <a:latin typeface="Times New Roman" charset="0"/>
                  <a:ea typeface="ＭＳ Ｐゴシック" charset="0"/>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latin typeface="Times New Roman" charset="0"/>
                  <a:ea typeface="ＭＳ Ｐゴシック" charset="0"/>
                  <a:cs typeface="ＭＳ Ｐゴシック" charset="0"/>
                </a:rPr>
                <a:t>f</a:t>
              </a:r>
              <a:r>
                <a:rPr lang="en-US" sz="1600" baseline="-30000">
                  <a:solidFill>
                    <a:srgbClr val="000000"/>
                  </a:solidFill>
                  <a:latin typeface="Times New Roman" charset="0"/>
                  <a:ea typeface="ＭＳ Ｐゴシック" charset="0"/>
                  <a:cs typeface="ＭＳ Ｐゴシック" charset="0"/>
                </a:rPr>
                <a:t>2</a:t>
              </a:r>
              <a:r>
                <a:rPr lang="en-US" sz="1600">
                  <a:solidFill>
                    <a:srgbClr val="000000"/>
                  </a:solidFill>
                  <a:latin typeface="Times New Roman" charset="0"/>
                  <a:ea typeface="ＭＳ Ｐゴシック" charset="0"/>
                  <a:cs typeface="ＭＳ Ｐゴシック" charset="0"/>
                </a:rPr>
                <a:t>     0.84, are named in red. According to the hypothesis, this pathway became useful to yeast when angiosperms (flowering, fruiting plants) began to provide abundant sources of fermentable sugar in their fruits. </a:t>
              </a:r>
            </a:p>
            <a:p>
              <a:pPr defTabSz="914400" fontAlgn="base">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defRPr/>
              </a:pPr>
              <a:endParaRPr lang="en-US" sz="1600">
                <a:solidFill>
                  <a:srgbClr val="000000"/>
                </a:solidFill>
                <a:latin typeface="Times New Roman" charset="0"/>
                <a:ea typeface="ＭＳ Ｐゴシック" charset="0"/>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050" y="3063875"/>
            <a:ext cx="9842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564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a:xfrm>
            <a:off x="219075" y="246063"/>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541338" y="1030288"/>
          <a:ext cx="8077199" cy="4381500"/>
        </p:xfrm>
        <a:graphic>
          <a:graphicData uri="http://schemas.openxmlformats.org/drawingml/2006/table">
            <a:tbl>
              <a:tblPr firstRow="1" firstCol="1" bandRow="1"/>
              <a:tblGrid>
                <a:gridCol w="2072911"/>
                <a:gridCol w="1072194"/>
                <a:gridCol w="1286633"/>
                <a:gridCol w="1072194"/>
                <a:gridCol w="1358114"/>
                <a:gridCol w="1215153"/>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r>
            </a:tbl>
          </a:graphicData>
        </a:graphic>
      </p:graphicFrame>
      <p:graphicFrame>
        <p:nvGraphicFramePr>
          <p:cNvPr id="11" name="Table 10"/>
          <p:cNvGraphicFramePr>
            <a:graphicFrameLocks noGrp="1"/>
          </p:cNvGraphicFramePr>
          <p:nvPr/>
        </p:nvGraphicFramePr>
        <p:xfrm>
          <a:off x="554038" y="5565775"/>
          <a:ext cx="8061325" cy="1092200"/>
        </p:xfrm>
        <a:graphic>
          <a:graphicData uri="http://schemas.openxmlformats.org/drawingml/2006/table">
            <a:tbl>
              <a:tblPr firstRow="1" firstCol="1" bandRow="1"/>
              <a:tblGrid>
                <a:gridCol w="2070655"/>
                <a:gridCol w="1059037"/>
                <a:gridCol w="1327748"/>
                <a:gridCol w="1043231"/>
                <a:gridCol w="1390973"/>
                <a:gridCol w="1169681"/>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smtClean="0">
                          <a:solidFill>
                            <a:schemeClr val="bg1"/>
                          </a:solidFill>
                          <a:effectLst/>
                          <a:latin typeface="+mn-lt"/>
                        </a:rPr>
                        <a:t>Putative</a:t>
                      </a:r>
                      <a:r>
                        <a:rPr lang="en-US" sz="1200" u="none" strike="noStrike" baseline="0" dirty="0" smtClean="0">
                          <a:solidFill>
                            <a:schemeClr val="bg1"/>
                          </a:solidFill>
                          <a:effectLst/>
                          <a:latin typeface="+mn-lt"/>
                        </a:rPr>
                        <a:t> </a:t>
                      </a:r>
                      <a:r>
                        <a:rPr lang="en-US" sz="1200" u="none" strike="noStrike" baseline="0" dirty="0" err="1" smtClean="0">
                          <a:solidFill>
                            <a:schemeClr val="bg1"/>
                          </a:solidFill>
                          <a:effectLst/>
                          <a:latin typeface="+mn-lt"/>
                        </a:rPr>
                        <a:t>t</a:t>
                      </a:r>
                      <a:r>
                        <a:rPr lang="en-US" sz="1200" u="none" strike="noStrike" dirty="0" err="1" smtClean="0">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smtClean="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smtClean="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smtClean="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smtClean="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smtClean="0">
                          <a:solidFill>
                            <a:srgbClr val="FF0000"/>
                          </a:solidFill>
                          <a:effectLst/>
                          <a:latin typeface="+mn-lt"/>
                        </a:rPr>
                        <a:t>1.15E-29</a:t>
                      </a:r>
                      <a:endParaRPr lang="en-US" sz="1200" b="1"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r>
            </a:tbl>
          </a:graphicData>
        </a:graphic>
      </p:graphicFrame>
    </p:spTree>
    <p:extLst>
      <p:ext uri="{BB962C8B-B14F-4D97-AF65-F5344CB8AC3E}">
        <p14:creationId xmlns:p14="http://schemas.microsoft.com/office/powerpoint/2010/main" val="265853160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430088"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smtClean="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a:t>
            </a:r>
          </a:p>
        </p:txBody>
      </p:sp>
      <p:pic>
        <p:nvPicPr>
          <p:cNvPr id="160771" name="Picture 4" descr="roquef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lIns="91429" tIns="45714" rIns="91429" bIns="45714"/>
          <a:lstStyle/>
          <a:p>
            <a:pPr defTabSz="914400" fontAlgn="base">
              <a:spcBef>
                <a:spcPct val="0"/>
              </a:spcBef>
              <a:spcAft>
                <a:spcPct val="0"/>
              </a:spcAft>
            </a:pPr>
            <a:endParaRPr lang="en-US" sz="2400" smtClean="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smtClean="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14803955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smtClean="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smtClean="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smtClean="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smtClean="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smtClean="0">
                <a:solidFill>
                  <a:srgbClr val="000000"/>
                </a:solidFill>
                <a:latin typeface="Times New Roman" charset="0"/>
                <a:ea typeface="ＭＳ Ｐゴシック" charset="0"/>
                <a:cs typeface="ＭＳ Ｐゴシック" charset="0"/>
              </a:rPr>
              <a:t>(see contributions from archaic Humans for example) </a:t>
            </a:r>
            <a:br>
              <a:rPr lang="en-US" sz="2400" b="1" smtClean="0">
                <a:solidFill>
                  <a:srgbClr val="000000"/>
                </a:solidFill>
                <a:latin typeface="Times New Roman" charset="0"/>
                <a:ea typeface="ＭＳ Ｐゴシック" charset="0"/>
                <a:cs typeface="ＭＳ Ｐゴシック" charset="0"/>
              </a:rPr>
            </a:br>
            <a:r>
              <a:rPr lang="en-US" sz="2400" b="1" smtClean="0">
                <a:solidFill>
                  <a:srgbClr val="000000"/>
                </a:solidFill>
                <a:latin typeface="Times New Roman" charset="0"/>
                <a:ea typeface="ＭＳ Ｐゴシック" charset="0"/>
                <a:cs typeface="ＭＳ Ｐゴシック" charset="0"/>
              </a:rPr>
              <a:t/>
            </a:r>
            <a:br>
              <a:rPr lang="en-US" sz="2400" b="1" smtClean="0">
                <a:solidFill>
                  <a:srgbClr val="000000"/>
                </a:solidFill>
                <a:latin typeface="Times New Roman" charset="0"/>
                <a:ea typeface="ＭＳ Ｐゴシック" charset="0"/>
                <a:cs typeface="ＭＳ Ｐゴシック" charset="0"/>
              </a:rPr>
            </a:br>
            <a:r>
              <a:rPr lang="en-US" sz="2400" b="1" smtClean="0">
                <a:solidFill>
                  <a:srgbClr val="000000"/>
                </a:solidFill>
                <a:latin typeface="Times New Roman" charset="0"/>
                <a:ea typeface="ＭＳ Ｐゴシック" charset="0"/>
                <a:cs typeface="ＭＳ Ｐゴシック" charset="0"/>
              </a:rPr>
              <a:t>Repeated episodes of positive selection -&gt; high dN</a:t>
            </a:r>
          </a:p>
        </p:txBody>
      </p:sp>
    </p:spTree>
    <p:extLst>
      <p:ext uri="{BB962C8B-B14F-4D97-AF65-F5344CB8AC3E}">
        <p14:creationId xmlns:p14="http://schemas.microsoft.com/office/powerpoint/2010/main" val="187114682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
            <a:ext cx="91440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p:cNvSpPr>
            <a:spLocks noChangeArrowheads="1"/>
          </p:cNvSpPr>
          <p:nvPr/>
        </p:nvSpPr>
        <p:spPr bwMode="auto">
          <a:xfrm>
            <a:off x="5943600" y="3817938"/>
            <a:ext cx="2844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pPr defTabSz="914400" fontAlgn="base">
              <a:spcBef>
                <a:spcPct val="0"/>
              </a:spcBef>
              <a:spcAft>
                <a:spcPct val="0"/>
              </a:spcAft>
            </a:pPr>
            <a:r>
              <a:rPr lang="en-US" sz="2400" b="1" smtClean="0">
                <a:solidFill>
                  <a:srgbClr val="000000"/>
                </a:solidFill>
                <a:latin typeface="Times New Roman" charset="0"/>
                <a:ea typeface="ＭＳ Ｐゴシック" charset="0"/>
                <a:cs typeface="ＭＳ Ｐゴシック" charset="0"/>
              </a:rPr>
              <a:t>Variant arose about </a:t>
            </a:r>
            <a:br>
              <a:rPr lang="en-US" sz="2400" b="1" smtClean="0">
                <a:solidFill>
                  <a:srgbClr val="000000"/>
                </a:solidFill>
                <a:latin typeface="Times New Roman" charset="0"/>
                <a:ea typeface="ＭＳ Ｐゴシック" charset="0"/>
                <a:cs typeface="ＭＳ Ｐゴシック" charset="0"/>
              </a:rPr>
            </a:br>
            <a:r>
              <a:rPr lang="en-US" sz="2400" b="1" smtClean="0">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93270215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b="1" smtClean="0">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309867545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7318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8763000" cy="762000"/>
          </a:xfrm>
        </p:spPr>
        <p:txBody>
          <a:bodyPr/>
          <a:lstStyle/>
          <a:p>
            <a:pPr algn="l" eaLnBrk="1" hangingPunct="1"/>
            <a:r>
              <a:rPr lang="en-US">
                <a:latin typeface="Times New Roman" charset="0"/>
              </a:rPr>
              <a:t>the gradualist point of view</a:t>
            </a:r>
          </a:p>
        </p:txBody>
      </p:sp>
      <p:sp>
        <p:nvSpPr>
          <p:cNvPr id="96259" name="Text Box 3"/>
          <p:cNvSpPr txBox="1">
            <a:spLocks noChangeArrowheads="1"/>
          </p:cNvSpPr>
          <p:nvPr/>
        </p:nvSpPr>
        <p:spPr bwMode="auto">
          <a:xfrm>
            <a:off x="647700" y="838200"/>
            <a:ext cx="7848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000000"/>
                </a:solidFill>
                <a:latin typeface="Times New Roman" charset="0"/>
              </a:rPr>
              <a:t>Evolution occurs within populations where the fittest organisms have a selective advantage.   Over time the advantages genes become fixed in a population and the population gradually changes.  </a:t>
            </a:r>
          </a:p>
          <a:p>
            <a:pPr defTabSz="914400" eaLnBrk="1" fontAlgn="base" hangingPunct="1">
              <a:spcBef>
                <a:spcPct val="0"/>
              </a:spcBef>
              <a:spcAft>
                <a:spcPct val="0"/>
              </a:spcAft>
            </a:pPr>
            <a:endParaRPr lang="en-US" sz="2000" b="1" smtClean="0">
              <a:solidFill>
                <a:srgbClr val="000000"/>
              </a:solidFill>
              <a:latin typeface="Times New Roman" charset="0"/>
            </a:endParaRPr>
          </a:p>
          <a:p>
            <a:pPr defTabSz="914400" eaLnBrk="1" fontAlgn="base" hangingPunct="1">
              <a:spcBef>
                <a:spcPct val="0"/>
              </a:spcBef>
              <a:spcAft>
                <a:spcPct val="0"/>
              </a:spcAft>
            </a:pPr>
            <a:r>
              <a:rPr lang="en-US" sz="2000" b="1" smtClean="0">
                <a:solidFill>
                  <a:srgbClr val="000000"/>
                </a:solidFill>
                <a:latin typeface="Times New Roman" charset="0"/>
              </a:rPr>
              <a:t>Note: this is not in contradiction to the the theory of neutral evolution.  (which says what ?)</a:t>
            </a:r>
          </a:p>
        </p:txBody>
      </p:sp>
      <p:sp>
        <p:nvSpPr>
          <p:cNvPr id="96260" name="Rectangle 4"/>
          <p:cNvSpPr>
            <a:spLocks noChangeArrowheads="1"/>
          </p:cNvSpPr>
          <p:nvPr/>
        </p:nvSpPr>
        <p:spPr bwMode="auto">
          <a:xfrm>
            <a:off x="0" y="30480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000" b="1" smtClean="0">
                <a:solidFill>
                  <a:srgbClr val="000000"/>
                </a:solidFill>
                <a:latin typeface="Times New Roman" charset="0"/>
                <a:ea typeface="ＭＳ Ｐゴシック" charset="0"/>
                <a:cs typeface="ＭＳ Ｐゴシック" charset="0"/>
              </a:rPr>
              <a:t>Processes that MIGHT go beyond inheritance with variation and selection? </a:t>
            </a:r>
          </a:p>
          <a:p>
            <a:pPr marL="455613" lvl="1" defTabSz="914400" fontAlgn="base">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Horizontal gene transfer and recombination </a:t>
            </a: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Polyploidization (botany, vertebrate evolution) see </a:t>
            </a:r>
            <a:r>
              <a:rPr lang="en-US" sz="2000" smtClean="0">
                <a:solidFill>
                  <a:srgbClr val="000000"/>
                </a:solidFill>
                <a:latin typeface="Times New Roman" charset="0"/>
                <a:ea typeface="ＭＳ Ｐゴシック" charset="0"/>
                <a:cs typeface="ＭＳ Ｐゴシック" charset="0"/>
                <a:hlinkClick r:id="rId4"/>
              </a:rPr>
              <a:t>here</a:t>
            </a:r>
            <a:r>
              <a:rPr lang="en-US" sz="2000" smtClean="0">
                <a:solidFill>
                  <a:srgbClr val="000000"/>
                </a:solidFill>
                <a:latin typeface="Times New Roman" charset="0"/>
                <a:ea typeface="ＭＳ Ｐゴシック" charset="0"/>
                <a:cs typeface="ＭＳ Ｐゴシック" charset="0"/>
              </a:rPr>
              <a:t> or </a:t>
            </a:r>
            <a:r>
              <a:rPr lang="en-US" sz="2000" smtClean="0">
                <a:solidFill>
                  <a:srgbClr val="000000"/>
                </a:solidFill>
                <a:latin typeface="Times New Roman" charset="0"/>
                <a:ea typeface="ＭＳ Ｐゴシック" charset="0"/>
                <a:cs typeface="ＭＳ Ｐゴシック" charset="0"/>
                <a:hlinkClick r:id="rId5"/>
              </a:rPr>
              <a:t>here</a:t>
            </a:r>
            <a:endParaRPr lang="en-US" sz="2000" smtClean="0">
              <a:solidFill>
                <a:srgbClr val="000000"/>
              </a:solidFill>
              <a:latin typeface="Times New Roman" charset="0"/>
              <a:ea typeface="ＭＳ Ｐゴシック" charset="0"/>
              <a:cs typeface="ＭＳ Ｐゴシック" charset="0"/>
            </a:endParaRP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Fusion and cooperation of organisms (Kefir, lichen, also the eukaryotic cell) </a:t>
            </a: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Targeted mutations (?), genetic memory (?) (see </a:t>
            </a:r>
            <a:r>
              <a:rPr lang="en-US" sz="2000" smtClean="0">
                <a:solidFill>
                  <a:srgbClr val="000000"/>
                </a:solidFill>
                <a:latin typeface="Times New Roman" charset="0"/>
                <a:ea typeface="ＭＳ Ｐゴシック" charset="0"/>
                <a:cs typeface="ＭＳ Ｐゴシック" charset="0"/>
                <a:hlinkClick r:id="rId6"/>
              </a:rPr>
              <a:t>Foster's</a:t>
            </a:r>
            <a:r>
              <a:rPr lang="en-US" sz="2000" smtClean="0">
                <a:solidFill>
                  <a:srgbClr val="000000"/>
                </a:solidFill>
                <a:latin typeface="Times New Roman" charset="0"/>
                <a:ea typeface="ＭＳ Ｐゴシック" charset="0"/>
                <a:cs typeface="ＭＳ Ｐゴシック" charset="0"/>
              </a:rPr>
              <a:t> and </a:t>
            </a:r>
            <a:r>
              <a:rPr lang="en-US" sz="2000" smtClean="0">
                <a:solidFill>
                  <a:srgbClr val="000000"/>
                </a:solidFill>
                <a:latin typeface="Times New Roman" charset="0"/>
                <a:ea typeface="ＭＳ Ｐゴシック" charset="0"/>
                <a:cs typeface="ＭＳ Ｐゴシック" charset="0"/>
                <a:hlinkClick r:id="rId7"/>
              </a:rPr>
              <a:t>Hall's</a:t>
            </a:r>
            <a:r>
              <a:rPr lang="en-US" sz="2000" smtClean="0">
                <a:solidFill>
                  <a:srgbClr val="000000"/>
                </a:solidFill>
                <a:latin typeface="Times New Roman" charset="0"/>
                <a:ea typeface="ＭＳ Ｐゴシック" charset="0"/>
                <a:cs typeface="ＭＳ Ｐゴシック" charset="0"/>
              </a:rPr>
              <a:t> reviews on directed/adaptive mutations; see </a:t>
            </a:r>
            <a:r>
              <a:rPr lang="en-US" sz="2000" smtClean="0">
                <a:solidFill>
                  <a:srgbClr val="000000"/>
                </a:solidFill>
                <a:latin typeface="Times New Roman" charset="0"/>
                <a:ea typeface="ＭＳ Ｐゴシック" charset="0"/>
                <a:cs typeface="ＭＳ Ｐゴシック" charset="0"/>
                <a:hlinkClick r:id="rId8"/>
              </a:rPr>
              <a:t>here</a:t>
            </a:r>
            <a:r>
              <a:rPr lang="en-US" sz="2000" smtClean="0">
                <a:solidFill>
                  <a:srgbClr val="000000"/>
                </a:solidFill>
                <a:latin typeface="Times New Roman" charset="0"/>
                <a:ea typeface="ＭＳ Ｐゴシック" charset="0"/>
                <a:cs typeface="ＭＳ Ｐゴシック" charset="0"/>
              </a:rPr>
              <a:t> for a counterpoint) </a:t>
            </a: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Random genetic drift </a:t>
            </a: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hlinkClick r:id="rId9"/>
              </a:rPr>
              <a:t>Gratuitous complexity</a:t>
            </a:r>
            <a:r>
              <a:rPr lang="en-US" sz="2000" smtClean="0">
                <a:solidFill>
                  <a:srgbClr val="000000"/>
                </a:solidFill>
                <a:latin typeface="Times New Roman" charset="0"/>
                <a:ea typeface="ＭＳ Ｐゴシック" charset="0"/>
                <a:cs typeface="ＭＳ Ｐゴシック" charset="0"/>
              </a:rPr>
              <a:t> </a:t>
            </a: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Selfish genes (who/what is the subject of evolution??) </a:t>
            </a: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rPr>
              <a:t>Parasitism, altruism, </a:t>
            </a:r>
            <a:r>
              <a:rPr lang="en-US" sz="2000" smtClean="0">
                <a:solidFill>
                  <a:srgbClr val="000000"/>
                </a:solidFill>
                <a:latin typeface="Times New Roman" charset="0"/>
                <a:ea typeface="ＭＳ Ｐゴシック" charset="0"/>
                <a:cs typeface="ＭＳ Ｐゴシック" charset="0"/>
                <a:hlinkClick r:id="rId10"/>
              </a:rPr>
              <a:t>Morons </a:t>
            </a:r>
            <a:endParaRPr lang="en-US" sz="2000" smtClean="0">
              <a:solidFill>
                <a:srgbClr val="000000"/>
              </a:solidFill>
              <a:latin typeface="Times New Roman" charset="0"/>
              <a:ea typeface="ＭＳ Ｐゴシック" charset="0"/>
              <a:cs typeface="ＭＳ Ｐゴシック" charset="0"/>
            </a:endParaRP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hlinkClick r:id="rId11"/>
              </a:rPr>
              <a:t>Evolutionary capacitors</a:t>
            </a:r>
            <a:endParaRPr lang="en-US" sz="2000" smtClean="0">
              <a:solidFill>
                <a:srgbClr val="000000"/>
              </a:solidFill>
              <a:latin typeface="Times New Roman" charset="0"/>
              <a:ea typeface="ＭＳ Ｐゴシック" charset="0"/>
              <a:cs typeface="ＭＳ Ｐゴシック" charset="0"/>
            </a:endParaRPr>
          </a:p>
          <a:p>
            <a:pPr marL="455613" lvl="1" defTabSz="914400" eaLnBrk="0" fontAlgn="base" hangingPunct="0">
              <a:spcBef>
                <a:spcPct val="0"/>
              </a:spcBef>
              <a:spcAft>
                <a:spcPct val="0"/>
              </a:spcAft>
              <a:buFontTx/>
              <a:buChar char="•"/>
            </a:pPr>
            <a:r>
              <a:rPr lang="en-US" sz="2000" smtClean="0">
                <a:solidFill>
                  <a:srgbClr val="000000"/>
                </a:solidFill>
                <a:latin typeface="Times New Roman" charset="0"/>
                <a:ea typeface="ＭＳ Ｐゴシック" charset="0"/>
                <a:cs typeface="ＭＳ Ｐゴシック" charset="0"/>
                <a:hlinkClick r:id="rId12"/>
              </a:rPr>
              <a:t>Hopeless monsters</a:t>
            </a:r>
            <a:r>
              <a:rPr lang="en-US" sz="2000" smtClean="0">
                <a:solidFill>
                  <a:srgbClr val="000000"/>
                </a:solidFill>
                <a:latin typeface="Times New Roman" charset="0"/>
                <a:ea typeface="ＭＳ Ｐゴシック" charset="0"/>
                <a:cs typeface="ＭＳ Ｐゴシック" charset="0"/>
              </a:rPr>
              <a:t> (in analogy to Goldschmidt’s </a:t>
            </a:r>
            <a:r>
              <a:rPr lang="en-US" sz="2000" smtClean="0">
                <a:solidFill>
                  <a:srgbClr val="000000"/>
                </a:solidFill>
                <a:latin typeface="Times New Roman" charset="0"/>
                <a:ea typeface="ＭＳ Ｐゴシック" charset="0"/>
                <a:cs typeface="ＭＳ Ｐゴシック" charset="0"/>
                <a:hlinkClick r:id="rId13"/>
              </a:rPr>
              <a:t>hopeful monsters</a:t>
            </a:r>
            <a:r>
              <a:rPr lang="en-US" sz="2000" smtClean="0">
                <a:solidFill>
                  <a:srgbClr val="000000"/>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236356130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smtClean="0">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smtClean="0">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smtClean="0">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554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1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pitchFamily="1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425</TotalTime>
  <Words>4131</Words>
  <Application>Microsoft Macintosh PowerPoint</Application>
  <PresentationFormat>On-screen Show (4:3)</PresentationFormat>
  <Paragraphs>745</Paragraphs>
  <Slides>75</Slides>
  <Notes>38</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75</vt:i4>
      </vt:variant>
    </vt:vector>
  </HeadingPairs>
  <TitlesOfParts>
    <vt:vector size="86" baseType="lpstr">
      <vt:lpstr>1_Office Theme</vt:lpstr>
      <vt:lpstr>Default Design</vt:lpstr>
      <vt:lpstr>2_Default Design</vt:lpstr>
      <vt:lpstr>2_Office Theme</vt:lpstr>
      <vt:lpstr>3_Default Design</vt:lpstr>
      <vt:lpstr>4_Default Design</vt:lpstr>
      <vt:lpstr>Blank Presentation</vt:lpstr>
      <vt:lpstr>Larissa-Design</vt:lpstr>
      <vt:lpstr>Standarddesign</vt:lpstr>
      <vt:lpstr>1_Default Design</vt:lpstr>
      <vt:lpstr>Photo Editor Photo</vt:lpstr>
      <vt:lpstr>PowerPoint Presentation</vt:lpstr>
      <vt:lpstr>Neutral theory: </vt:lpstr>
      <vt:lpstr>Nearly Neutral theory: </vt:lpstr>
      <vt:lpstr>PowerPoint Presentation</vt:lpstr>
      <vt:lpstr>PowerPoint Presentation</vt:lpstr>
      <vt:lpstr>What is it good for? </vt:lpstr>
      <vt:lpstr> e.g. gene duplications in yeast</vt:lpstr>
      <vt:lpstr>the gradualist point of view</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lpstr>selection versus drift  </vt:lpstr>
      <vt:lpstr>PowerPoint Presentation</vt:lpstr>
      <vt:lpstr>PowerPoint Presentation</vt:lpstr>
      <vt:lpstr>s=0</vt:lpstr>
      <vt:lpstr>PowerPoint Presentation</vt:lpstr>
      <vt:lpstr>PowerPoint Presentation</vt:lpstr>
      <vt:lpstr>PowerPoint Presentation</vt:lpstr>
      <vt:lpstr>s&gt;0</vt:lpstr>
      <vt:lpstr>PowerPoint Presentation</vt:lpstr>
      <vt:lpstr>Positive selection (s&gt;0)</vt:lpstr>
      <vt:lpstr>Advantageous allele</vt:lpstr>
      <vt:lpstr>Negative selection (s&lt;0)</vt:lpstr>
      <vt:lpstr>Deleterious allele</vt:lpstr>
      <vt:lpstr>Neutral mutations</vt:lpstr>
      <vt:lpstr>Types of Mutation-Substitution</vt:lpstr>
      <vt:lpstr>Genetic Code – Note degeneracy of 1st vs 2nd vs 3rd position sites</vt:lpstr>
      <vt:lpstr>Genetic Code</vt:lpstr>
      <vt:lpstr>Genetic Code</vt:lpstr>
      <vt:lpstr>Degeneracy of 1st vs 2nd vs 3rd position sites results in 25.5% synonymous changes and 74.5% non synonymous changes (Yang&amp;Nielsen,1998).</vt:lpstr>
      <vt:lpstr>Measuring Selection on Genes</vt:lpstr>
      <vt:lpstr>Counting #s/#a</vt:lpstr>
      <vt:lpstr>Testing for selection using dN/dS ratio</vt:lpstr>
      <vt:lpstr>dambe </vt:lpstr>
      <vt:lpstr>dambe (cont)</vt:lpstr>
      <vt:lpstr>Codon based alignments in Seaview</vt:lpstr>
      <vt:lpstr>Codon based alignments in Seaview</vt:lpstr>
      <vt:lpstr>PAML (codeml) the basic model </vt:lpstr>
      <vt:lpstr>sites versus branches</vt:lpstr>
      <vt:lpstr>Sites model(s) </vt:lpstr>
      <vt:lpstr>sites model in MrBayes</vt:lpstr>
      <vt:lpstr>PowerPoint Presentation</vt:lpstr>
      <vt:lpstr>plot LogL to determine which samples to ignore</vt:lpstr>
      <vt:lpstr>PowerPoint Presentation</vt:lpstr>
      <vt:lpstr>PowerPoint Presentation</vt:lpstr>
      <vt:lpstr>for each codon calculate the the average probability</vt:lpstr>
      <vt:lpstr>PowerPoint Presentation</vt:lpstr>
      <vt:lpstr>PowerPoint Presentation</vt:lpstr>
      <vt:lpstr>Purifying selection in GTA genes</vt:lpstr>
      <vt:lpstr>Purifying selection in E.coli ORFans</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J. Peter Gogarten</cp:lastModifiedBy>
  <cp:revision>12</cp:revision>
  <dcterms:created xsi:type="dcterms:W3CDTF">2013-11-01T21:49:29Z</dcterms:created>
  <dcterms:modified xsi:type="dcterms:W3CDTF">2014-11-12T15:30:13Z</dcterms:modified>
</cp:coreProperties>
</file>