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4.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5.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41" r:id="rId2"/>
    <p:sldMasterId id="2147483754" r:id="rId3"/>
    <p:sldMasterId id="2147483766" r:id="rId4"/>
  </p:sldMasterIdLst>
  <p:notesMasterIdLst>
    <p:notesMasterId r:id="rId67"/>
  </p:notesMasterIdLst>
  <p:sldIdLst>
    <p:sldId id="321" r:id="rId5"/>
    <p:sldId id="324" r:id="rId6"/>
    <p:sldId id="322" r:id="rId7"/>
    <p:sldId id="323"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61" r:id="rId29"/>
    <p:sldId id="362" r:id="rId30"/>
    <p:sldId id="345" r:id="rId31"/>
    <p:sldId id="363" r:id="rId32"/>
    <p:sldId id="364" r:id="rId33"/>
    <p:sldId id="365" r:id="rId34"/>
    <p:sldId id="366" r:id="rId35"/>
    <p:sldId id="367" r:id="rId36"/>
    <p:sldId id="368" r:id="rId37"/>
    <p:sldId id="369" r:id="rId38"/>
    <p:sldId id="370" r:id="rId39"/>
    <p:sldId id="371" r:id="rId40"/>
    <p:sldId id="372"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73" r:id="rId57"/>
    <p:sldId id="374" r:id="rId58"/>
    <p:sldId id="375" r:id="rId59"/>
    <p:sldId id="376" r:id="rId60"/>
    <p:sldId id="377" r:id="rId61"/>
    <p:sldId id="378" r:id="rId62"/>
    <p:sldId id="379" r:id="rId63"/>
    <p:sldId id="380" r:id="rId64"/>
    <p:sldId id="381" r:id="rId65"/>
    <p:sldId id="382"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2" d="100"/>
          <a:sy n="152" d="100"/>
        </p:scale>
        <p:origin x="-112"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dirty="0" smtClean="0"/>
            <a:t>Calculate number of different nucleotides/amino acids per MSA column (X)</a:t>
          </a:r>
          <a:endParaRPr lang="en-US" sz="1200" b="1" dirty="0"/>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dirty="0" smtClean="0"/>
            <a:t>Calculate number of nucleotides/amino acids substitutions (X-1)</a:t>
          </a:r>
          <a:endParaRPr lang="en-US" sz="1200" b="1" dirty="0"/>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dirty="0" smtClean="0"/>
            <a:t>Calculate number of synonymous changes</a:t>
          </a:r>
        </a:p>
        <a:p>
          <a:r>
            <a:rPr lang="en-US" sz="1200" b="1" dirty="0" smtClean="0"/>
            <a:t>S=(N-1)</a:t>
          </a:r>
          <a:r>
            <a:rPr lang="en-US" sz="1200" b="1" dirty="0" err="1" smtClean="0">
              <a:solidFill>
                <a:srgbClr val="FF0000"/>
              </a:solidFill>
            </a:rPr>
            <a:t>nc</a:t>
          </a:r>
          <a:r>
            <a:rPr lang="en-US" sz="1200" b="1" dirty="0" smtClean="0"/>
            <a:t>-N</a:t>
          </a:r>
        </a:p>
        <a:p>
          <a:r>
            <a:rPr lang="en-US" sz="1200" b="1" dirty="0" smtClean="0"/>
            <a:t>assuming N=(N-1)</a:t>
          </a:r>
          <a:r>
            <a:rPr lang="en-US" sz="1200" b="1" dirty="0" err="1" smtClean="0">
              <a:solidFill>
                <a:srgbClr val="FF0000"/>
              </a:solidFill>
            </a:rPr>
            <a:t>aa</a:t>
          </a:r>
          <a:endParaRPr lang="en-US" sz="1200" b="1" dirty="0">
            <a:solidFill>
              <a:srgbClr val="FF0000"/>
            </a:solidFill>
          </a:endParaRPr>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t>
        <a:bodyPr/>
        <a:lstStyle/>
        <a:p>
          <a:endParaRPr lang="en-US"/>
        </a:p>
      </dgm:t>
    </dgm:pt>
    <dgm:pt modelId="{B3730A30-3591-47CA-8723-1FC29892F036}" type="pres">
      <dgm:prSet presAssocID="{302276FD-F21E-4337-8801-0811C84F0F5A}" presName="node" presStyleLbl="node1" presStyleIdx="0" presStyleCnt="3">
        <dgm:presLayoutVars>
          <dgm:bulletEnabled val="1"/>
        </dgm:presLayoutVars>
      </dgm:prSet>
      <dgm:spPr/>
      <dgm:t>
        <a:bodyPr/>
        <a:lstStyle/>
        <a:p>
          <a:endParaRPr lang="en-US"/>
        </a:p>
      </dgm:t>
    </dgm:pt>
    <dgm:pt modelId="{84F40F81-F106-43A1-92CE-C2A4D65ECC5F}" type="pres">
      <dgm:prSet presAssocID="{E5135470-A219-4CDC-A7D2-B5A4F288EAFB}" presName="sibTrans" presStyleLbl="sibTrans2D1" presStyleIdx="0" presStyleCnt="2"/>
      <dgm:spPr/>
      <dgm:t>
        <a:bodyPr/>
        <a:lstStyle/>
        <a:p>
          <a:endParaRPr lang="en-US"/>
        </a:p>
      </dgm:t>
    </dgm:pt>
    <dgm:pt modelId="{BD3BB03C-78B8-49DD-A0A3-95865AD97865}" type="pres">
      <dgm:prSet presAssocID="{E5135470-A219-4CDC-A7D2-B5A4F288EAFB}" presName="connectorText" presStyleLbl="sibTrans2D1" presStyleIdx="0" presStyleCnt="2"/>
      <dgm:spPr/>
      <dgm:t>
        <a:bodyPr/>
        <a:lstStyle/>
        <a:p>
          <a:endParaRPr lang="en-US"/>
        </a:p>
      </dgm:t>
    </dgm:pt>
    <dgm:pt modelId="{B9EDE46B-0221-4076-9877-8C3B07B02C7B}" type="pres">
      <dgm:prSet presAssocID="{0585EBDC-C1FC-409B-B794-F9F5733E9CB9}" presName="node" presStyleLbl="node1" presStyleIdx="1" presStyleCnt="3">
        <dgm:presLayoutVars>
          <dgm:bulletEnabled val="1"/>
        </dgm:presLayoutVars>
      </dgm:prSet>
      <dgm:spPr/>
      <dgm:t>
        <a:bodyPr/>
        <a:lstStyle/>
        <a:p>
          <a:endParaRPr lang="en-US"/>
        </a:p>
      </dgm:t>
    </dgm:pt>
    <dgm:pt modelId="{34AF6A92-265C-4442-9F0D-8E0B8C66ABA7}" type="pres">
      <dgm:prSet presAssocID="{EF5AE252-950C-4E14-A77D-9A200DB12D8C}" presName="sibTrans" presStyleLbl="sibTrans2D1" presStyleIdx="1" presStyleCnt="2"/>
      <dgm:spPr/>
      <dgm:t>
        <a:bodyPr/>
        <a:lstStyle/>
        <a:p>
          <a:endParaRPr lang="en-US"/>
        </a:p>
      </dgm:t>
    </dgm:pt>
    <dgm:pt modelId="{40EEE4EE-1519-45BA-AAF2-131E126C2F96}" type="pres">
      <dgm:prSet presAssocID="{EF5AE252-950C-4E14-A77D-9A200DB12D8C}" presName="connectorText" presStyleLbl="sibTrans2D1" presStyleIdx="1" presStyleCnt="2"/>
      <dgm:spPr/>
      <dgm:t>
        <a:bodyPr/>
        <a:lstStyle/>
        <a:p>
          <a:endParaRPr lang="en-US"/>
        </a:p>
      </dgm:t>
    </dgm:pt>
    <dgm:pt modelId="{277608D4-B72A-46D8-B78A-1C8158D4DC6B}" type="pres">
      <dgm:prSet presAssocID="{803B44DB-3287-4565-B8CC-7CD489466C52}" presName="node" presStyleLbl="node1" presStyleIdx="2" presStyleCnt="3">
        <dgm:presLayoutVars>
          <dgm:bulletEnabled val="1"/>
        </dgm:presLayoutVars>
      </dgm:prSet>
      <dgm:spPr/>
      <dgm:t>
        <a:bodyPr/>
        <a:lstStyle/>
        <a:p>
          <a:endParaRPr lang="en-US"/>
        </a:p>
      </dgm:t>
    </dgm:pt>
  </dgm:ptLst>
  <dgm:cxnLst>
    <dgm:cxn modelId="{1A399EEE-B5D1-044F-ABC1-9C57388E7A4C}" type="presOf" srcId="{EF5AE252-950C-4E14-A77D-9A200DB12D8C}" destId="{34AF6A92-265C-4442-9F0D-8E0B8C66ABA7}"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AA7FA8FB-411B-FB4E-9886-613BCA14D379}" type="presOf" srcId="{2981A67D-019C-430B-9192-B8A3CC002D33}" destId="{BC9680E4-384E-4570-8F5A-7A74D17836F6}" srcOrd="0" destOrd="0" presId="urn:microsoft.com/office/officeart/2005/8/layout/process2"/>
    <dgm:cxn modelId="{6E98301B-8628-1C45-B4B5-02BE827EFDCA}" type="presOf" srcId="{0585EBDC-C1FC-409B-B794-F9F5733E9CB9}" destId="{B9EDE46B-0221-4076-9877-8C3B07B02C7B}" srcOrd="0" destOrd="0" presId="urn:microsoft.com/office/officeart/2005/8/layout/process2"/>
    <dgm:cxn modelId="{5AE0D887-74C5-FC4E-8F32-9C4585A31727}" type="presOf" srcId="{E5135470-A219-4CDC-A7D2-B5A4F288EAFB}" destId="{84F40F81-F106-43A1-92CE-C2A4D65ECC5F}" srcOrd="0" destOrd="0" presId="urn:microsoft.com/office/officeart/2005/8/layout/process2"/>
    <dgm:cxn modelId="{96F7EDCF-2D3E-E545-9732-FA3CA5957D63}" type="presOf" srcId="{EF5AE252-950C-4E14-A77D-9A200DB12D8C}" destId="{40EEE4EE-1519-45BA-AAF2-131E126C2F96}" srcOrd="1" destOrd="0" presId="urn:microsoft.com/office/officeart/2005/8/layout/process2"/>
    <dgm:cxn modelId="{A929E495-1FBC-7642-8488-6E555DB009AC}" type="presOf" srcId="{803B44DB-3287-4565-B8CC-7CD489466C52}" destId="{277608D4-B72A-46D8-B78A-1C8158D4DC6B}" srcOrd="0" destOrd="0" presId="urn:microsoft.com/office/officeart/2005/8/layout/process2"/>
    <dgm:cxn modelId="{54AFED53-5A99-484F-A9C0-6676AA83A43F}" type="presOf" srcId="{302276FD-F21E-4337-8801-0811C84F0F5A}" destId="{B3730A30-3591-47CA-8723-1FC29892F036}" srcOrd="0" destOrd="0" presId="urn:microsoft.com/office/officeart/2005/8/layout/process2"/>
    <dgm:cxn modelId="{FD698412-A6F9-6648-8D0D-132DC623EEB3}" type="presOf" srcId="{E5135470-A219-4CDC-A7D2-B5A4F288EAFB}" destId="{BD3BB03C-78B8-49DD-A0A3-95865AD97865}" srcOrd="1"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89F028FC-BA9F-8D4C-865E-DA7E8C192E05}" type="presParOf" srcId="{BC9680E4-384E-4570-8F5A-7A74D17836F6}" destId="{B3730A30-3591-47CA-8723-1FC29892F036}" srcOrd="0" destOrd="0" presId="urn:microsoft.com/office/officeart/2005/8/layout/process2"/>
    <dgm:cxn modelId="{920CC2A0-5999-904B-9CDA-608828067521}" type="presParOf" srcId="{BC9680E4-384E-4570-8F5A-7A74D17836F6}" destId="{84F40F81-F106-43A1-92CE-C2A4D65ECC5F}" srcOrd="1" destOrd="0" presId="urn:microsoft.com/office/officeart/2005/8/layout/process2"/>
    <dgm:cxn modelId="{5DEC5E8A-141E-3140-BE14-24C6B2BBF43F}" type="presParOf" srcId="{84F40F81-F106-43A1-92CE-C2A4D65ECC5F}" destId="{BD3BB03C-78B8-49DD-A0A3-95865AD97865}" srcOrd="0" destOrd="0" presId="urn:microsoft.com/office/officeart/2005/8/layout/process2"/>
    <dgm:cxn modelId="{54CBCDB8-D826-C448-91CC-050E51B44ED6}" type="presParOf" srcId="{BC9680E4-384E-4570-8F5A-7A74D17836F6}" destId="{B9EDE46B-0221-4076-9877-8C3B07B02C7B}" srcOrd="2" destOrd="0" presId="urn:microsoft.com/office/officeart/2005/8/layout/process2"/>
    <dgm:cxn modelId="{7642DE0B-DC49-1B4F-8155-4EBE5E9B33EA}" type="presParOf" srcId="{BC9680E4-384E-4570-8F5A-7A74D17836F6}" destId="{34AF6A92-265C-4442-9F0D-8E0B8C66ABA7}" srcOrd="3" destOrd="0" presId="urn:microsoft.com/office/officeart/2005/8/layout/process2"/>
    <dgm:cxn modelId="{C7B8BEFE-1C92-FF4D-906C-B9DA61FD6D94}" type="presParOf" srcId="{34AF6A92-265C-4442-9F0D-8E0B8C66ABA7}" destId="{40EEE4EE-1519-45BA-AAF2-131E126C2F96}" srcOrd="0" destOrd="0" presId="urn:microsoft.com/office/officeart/2005/8/layout/process2"/>
    <dgm:cxn modelId="{DCE1504F-B3BC-9E43-88B5-CAD197A6BA63}"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dirty="0" smtClean="0"/>
            <a:t>Calculate MSA nucleotide frequencies (%A,%T,%G,%C)</a:t>
          </a:r>
          <a:endParaRPr lang="en-US" sz="1200" b="1" dirty="0"/>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dirty="0" smtClean="0"/>
            <a:t>Introduce a given number of random substitutions ( at any position) based on inferred base frequencies</a:t>
          </a:r>
          <a:endParaRPr lang="en-US" sz="1200" b="1" dirty="0"/>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dirty="0" smtClean="0"/>
            <a:t>Compare translated mutated codon with the initial translated codon and count synonymous and non-synonymous substitutions</a:t>
          </a:r>
          <a:endParaRPr lang="en-US" sz="1200" b="1" dirty="0"/>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t>
        <a:bodyPr/>
        <a:lstStyle/>
        <a:p>
          <a:endParaRPr lang="en-US"/>
        </a:p>
      </dgm:t>
    </dgm:pt>
    <dgm:pt modelId="{B3730A30-3591-47CA-8723-1FC29892F036}" type="pres">
      <dgm:prSet presAssocID="{302276FD-F21E-4337-8801-0811C84F0F5A}" presName="node" presStyleLbl="node1" presStyleIdx="0" presStyleCnt="3">
        <dgm:presLayoutVars>
          <dgm:bulletEnabled val="1"/>
        </dgm:presLayoutVars>
      </dgm:prSet>
      <dgm:spPr/>
      <dgm:t>
        <a:bodyPr/>
        <a:lstStyle/>
        <a:p>
          <a:endParaRPr lang="en-US"/>
        </a:p>
      </dgm:t>
    </dgm:pt>
    <dgm:pt modelId="{84F40F81-F106-43A1-92CE-C2A4D65ECC5F}" type="pres">
      <dgm:prSet presAssocID="{E5135470-A219-4CDC-A7D2-B5A4F288EAFB}" presName="sibTrans" presStyleLbl="sibTrans2D1" presStyleIdx="0" presStyleCnt="2"/>
      <dgm:spPr/>
      <dgm:t>
        <a:bodyPr/>
        <a:lstStyle/>
        <a:p>
          <a:endParaRPr lang="en-US"/>
        </a:p>
      </dgm:t>
    </dgm:pt>
    <dgm:pt modelId="{BD3BB03C-78B8-49DD-A0A3-95865AD97865}" type="pres">
      <dgm:prSet presAssocID="{E5135470-A219-4CDC-A7D2-B5A4F288EAFB}" presName="connectorText" presStyleLbl="sibTrans2D1" presStyleIdx="0" presStyleCnt="2"/>
      <dgm:spPr/>
      <dgm:t>
        <a:bodyPr/>
        <a:lstStyle/>
        <a:p>
          <a:endParaRPr lang="en-US"/>
        </a:p>
      </dgm:t>
    </dgm:pt>
    <dgm:pt modelId="{B9EDE46B-0221-4076-9877-8C3B07B02C7B}" type="pres">
      <dgm:prSet presAssocID="{0585EBDC-C1FC-409B-B794-F9F5733E9CB9}" presName="node" presStyleLbl="node1" presStyleIdx="1" presStyleCnt="3">
        <dgm:presLayoutVars>
          <dgm:bulletEnabled val="1"/>
        </dgm:presLayoutVars>
      </dgm:prSet>
      <dgm:spPr/>
      <dgm:t>
        <a:bodyPr/>
        <a:lstStyle/>
        <a:p>
          <a:endParaRPr lang="en-US"/>
        </a:p>
      </dgm:t>
    </dgm:pt>
    <dgm:pt modelId="{34AF6A92-265C-4442-9F0D-8E0B8C66ABA7}" type="pres">
      <dgm:prSet presAssocID="{EF5AE252-950C-4E14-A77D-9A200DB12D8C}" presName="sibTrans" presStyleLbl="sibTrans2D1" presStyleIdx="1" presStyleCnt="2"/>
      <dgm:spPr/>
      <dgm:t>
        <a:bodyPr/>
        <a:lstStyle/>
        <a:p>
          <a:endParaRPr lang="en-US"/>
        </a:p>
      </dgm:t>
    </dgm:pt>
    <dgm:pt modelId="{40EEE4EE-1519-45BA-AAF2-131E126C2F96}" type="pres">
      <dgm:prSet presAssocID="{EF5AE252-950C-4E14-A77D-9A200DB12D8C}" presName="connectorText" presStyleLbl="sibTrans2D1" presStyleIdx="1" presStyleCnt="2"/>
      <dgm:spPr/>
      <dgm:t>
        <a:bodyPr/>
        <a:lstStyle/>
        <a:p>
          <a:endParaRPr lang="en-US"/>
        </a:p>
      </dgm:t>
    </dgm:pt>
    <dgm:pt modelId="{277608D4-B72A-46D8-B78A-1C8158D4DC6B}" type="pres">
      <dgm:prSet presAssocID="{803B44DB-3287-4565-B8CC-7CD489466C52}" presName="node" presStyleLbl="node1" presStyleIdx="2" presStyleCnt="3">
        <dgm:presLayoutVars>
          <dgm:bulletEnabled val="1"/>
        </dgm:presLayoutVars>
      </dgm:prSet>
      <dgm:spPr/>
      <dgm:t>
        <a:bodyPr/>
        <a:lstStyle/>
        <a:p>
          <a:endParaRPr lang="en-US"/>
        </a:p>
      </dgm:t>
    </dgm:pt>
  </dgm:ptLst>
  <dgm:cxnLst>
    <dgm:cxn modelId="{D869AAE3-6F8C-4445-8AA0-E13AD64375FE}" type="presOf" srcId="{0585EBDC-C1FC-409B-B794-F9F5733E9CB9}" destId="{B9EDE46B-0221-4076-9877-8C3B07B02C7B}"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FA00EAD2-2419-B745-AA35-D931635F6547}" type="presOf" srcId="{2981A67D-019C-430B-9192-B8A3CC002D33}" destId="{BC9680E4-384E-4570-8F5A-7A74D17836F6}" srcOrd="0" destOrd="0" presId="urn:microsoft.com/office/officeart/2005/8/layout/process2"/>
    <dgm:cxn modelId="{239BC9B6-8E02-5848-8EAF-5E6817A4DF03}" type="presOf" srcId="{803B44DB-3287-4565-B8CC-7CD489466C52}" destId="{277608D4-B72A-46D8-B78A-1C8158D4DC6B}" srcOrd="0" destOrd="0" presId="urn:microsoft.com/office/officeart/2005/8/layout/process2"/>
    <dgm:cxn modelId="{4EC91D26-1C2F-7943-BFB3-CF6D963AFF0C}" type="presOf" srcId="{E5135470-A219-4CDC-A7D2-B5A4F288EAFB}" destId="{84F40F81-F106-43A1-92CE-C2A4D65ECC5F}" srcOrd="0" destOrd="0" presId="urn:microsoft.com/office/officeart/2005/8/layout/process2"/>
    <dgm:cxn modelId="{7F0E3D9C-DDE6-0241-907A-9B3A28704C0C}" type="presOf" srcId="{E5135470-A219-4CDC-A7D2-B5A4F288EAFB}" destId="{BD3BB03C-78B8-49DD-A0A3-95865AD97865}" srcOrd="1" destOrd="0" presId="urn:microsoft.com/office/officeart/2005/8/layout/process2"/>
    <dgm:cxn modelId="{95DC21E8-218F-1A4D-B67F-DCF2770CB6AA}" type="presOf" srcId="{EF5AE252-950C-4E14-A77D-9A200DB12D8C}" destId="{34AF6A92-265C-4442-9F0D-8E0B8C66ABA7}" srcOrd="0" destOrd="0" presId="urn:microsoft.com/office/officeart/2005/8/layout/process2"/>
    <dgm:cxn modelId="{38992ED0-A5DD-B649-8F41-A776BEE25551}" type="presOf" srcId="{EF5AE252-950C-4E14-A77D-9A200DB12D8C}" destId="{40EEE4EE-1519-45BA-AAF2-131E126C2F96}" srcOrd="1"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E7C73680-5ECD-154A-B183-E954E655AEC6}" type="presOf" srcId="{302276FD-F21E-4337-8801-0811C84F0F5A}" destId="{B3730A30-3591-47CA-8723-1FC29892F036}" srcOrd="0" destOrd="0" presId="urn:microsoft.com/office/officeart/2005/8/layout/process2"/>
    <dgm:cxn modelId="{9599258D-A715-F94B-87EE-CA66BD4C0D37}" type="presParOf" srcId="{BC9680E4-384E-4570-8F5A-7A74D17836F6}" destId="{B3730A30-3591-47CA-8723-1FC29892F036}" srcOrd="0" destOrd="0" presId="urn:microsoft.com/office/officeart/2005/8/layout/process2"/>
    <dgm:cxn modelId="{797203E3-7632-CD4E-BA3F-A545F6494DEA}" type="presParOf" srcId="{BC9680E4-384E-4570-8F5A-7A74D17836F6}" destId="{84F40F81-F106-43A1-92CE-C2A4D65ECC5F}" srcOrd="1" destOrd="0" presId="urn:microsoft.com/office/officeart/2005/8/layout/process2"/>
    <dgm:cxn modelId="{84147C55-AD3B-8E46-92C9-FEE0261B0C37}" type="presParOf" srcId="{84F40F81-F106-43A1-92CE-C2A4D65ECC5F}" destId="{BD3BB03C-78B8-49DD-A0A3-95865AD97865}" srcOrd="0" destOrd="0" presId="urn:microsoft.com/office/officeart/2005/8/layout/process2"/>
    <dgm:cxn modelId="{BD636215-A0CC-5148-A5E1-B15540C28B59}" type="presParOf" srcId="{BC9680E4-384E-4570-8F5A-7A74D17836F6}" destId="{B9EDE46B-0221-4076-9877-8C3B07B02C7B}" srcOrd="2" destOrd="0" presId="urn:microsoft.com/office/officeart/2005/8/layout/process2"/>
    <dgm:cxn modelId="{3B1C4D16-8A07-6442-B7F7-04AD740C0608}" type="presParOf" srcId="{BC9680E4-384E-4570-8F5A-7A74D17836F6}" destId="{34AF6A92-265C-4442-9F0D-8E0B8C66ABA7}" srcOrd="3" destOrd="0" presId="urn:microsoft.com/office/officeart/2005/8/layout/process2"/>
    <dgm:cxn modelId="{21689197-537C-904D-AF83-4E1D0878FB32}" type="presParOf" srcId="{34AF6A92-265C-4442-9F0D-8E0B8C66ABA7}" destId="{40EEE4EE-1519-45BA-AAF2-131E126C2F96}" srcOrd="0" destOrd="0" presId="urn:microsoft.com/office/officeart/2005/8/layout/process2"/>
    <dgm:cxn modelId="{BB61EBF6-F7DE-C74A-8CFE-734668DC9B16}"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Calculate number of different nucleotides/amino acids per MSA column (X)</a:t>
          </a:r>
          <a:endParaRPr lang="en-US" sz="1200" b="1" kern="1200" dirty="0"/>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Calculate number of nucleotides/amino acids substitutions (X-1)</a:t>
          </a:r>
          <a:endParaRPr lang="en-US" sz="1200" b="1" kern="1200" dirty="0"/>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Calculate number of synonymous changes</a:t>
          </a:r>
        </a:p>
        <a:p>
          <a:pPr lvl="0" algn="ctr" defTabSz="533400">
            <a:lnSpc>
              <a:spcPct val="90000"/>
            </a:lnSpc>
            <a:spcBef>
              <a:spcPct val="0"/>
            </a:spcBef>
            <a:spcAft>
              <a:spcPct val="35000"/>
            </a:spcAft>
          </a:pPr>
          <a:r>
            <a:rPr lang="en-US" sz="1200" b="1" kern="1200" dirty="0" smtClean="0"/>
            <a:t>S=(N-1)</a:t>
          </a:r>
          <a:r>
            <a:rPr lang="en-US" sz="1200" b="1" kern="1200" dirty="0" err="1" smtClean="0">
              <a:solidFill>
                <a:srgbClr val="FF0000"/>
              </a:solidFill>
            </a:rPr>
            <a:t>nc</a:t>
          </a:r>
          <a:r>
            <a:rPr lang="en-US" sz="1200" b="1" kern="1200" dirty="0" smtClean="0"/>
            <a:t>-N</a:t>
          </a:r>
        </a:p>
        <a:p>
          <a:pPr lvl="0" algn="ctr" defTabSz="533400">
            <a:lnSpc>
              <a:spcPct val="90000"/>
            </a:lnSpc>
            <a:spcBef>
              <a:spcPct val="0"/>
            </a:spcBef>
            <a:spcAft>
              <a:spcPct val="35000"/>
            </a:spcAft>
          </a:pPr>
          <a:r>
            <a:rPr lang="en-US" sz="1200" b="1" kern="1200" dirty="0" smtClean="0"/>
            <a:t>assuming N=(N-1)</a:t>
          </a:r>
          <a:r>
            <a:rPr lang="en-US" sz="1200" b="1" kern="1200" dirty="0" err="1" smtClean="0">
              <a:solidFill>
                <a:srgbClr val="FF0000"/>
              </a:solidFill>
            </a:rPr>
            <a:t>aa</a:t>
          </a:r>
          <a:endParaRPr lang="en-US" sz="1200" b="1" kern="1200" dirty="0">
            <a:solidFill>
              <a:srgbClr val="FF0000"/>
            </a:solidFill>
          </a:endParaRPr>
        </a:p>
      </dsp:txBody>
      <dsp:txXfrm>
        <a:off x="146136" y="3889944"/>
        <a:ext cx="2236180" cy="120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Calculate MSA nucleotide frequencies (%A,%T,%G,%C)</a:t>
          </a:r>
          <a:endParaRPr lang="en-US" sz="1200" b="1" kern="1200" dirty="0"/>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Introduce a given number of random substitutions ( at any position) based on inferred base frequencies</a:t>
          </a:r>
          <a:endParaRPr lang="en-US" sz="1200" b="1" kern="1200" dirty="0"/>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Compare translated mutated codon with the initial translated codon and count synonymous and non-synonymous substitutions</a:t>
          </a:r>
          <a:endParaRPr lang="en-US" sz="1200" b="1" kern="1200" dirty="0"/>
        </a:p>
      </dsp:txBody>
      <dsp:txXfrm>
        <a:off x="146136" y="3889944"/>
        <a:ext cx="2236180" cy="12088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E0EBF-A78E-394D-8A69-C2DDA1FF11CB}" type="datetimeFigureOut">
              <a:rPr lang="en-US" smtClean="0"/>
              <a:t>11/17/14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A68D0-AB71-FD4B-A430-DEA9F7948DF9}" type="slidenum">
              <a:rPr lang="en-US" smtClean="0"/>
              <a:t>‹#›</a:t>
            </a:fld>
            <a:endParaRPr lang="en-US"/>
          </a:p>
        </p:txBody>
      </p:sp>
    </p:spTree>
    <p:extLst>
      <p:ext uri="{BB962C8B-B14F-4D97-AF65-F5344CB8AC3E}">
        <p14:creationId xmlns:p14="http://schemas.microsoft.com/office/powerpoint/2010/main" val="3287895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BCA043-70DC-8A46-BCEB-CAD37B11510F}" type="slidenum">
              <a:rPr lang="en-US" sz="1200" b="1">
                <a:solidFill>
                  <a:srgbClr val="000000"/>
                </a:solidFill>
                <a:latin typeface="Times New Roman" charset="0"/>
              </a:rPr>
              <a:pPr eaLnBrk="1" hangingPunct="1"/>
              <a:t>1</a:t>
            </a:fld>
            <a:endParaRPr lang="en-US" sz="1200" b="1">
              <a:solidFill>
                <a:srgbClr val="000000"/>
              </a:solidFill>
              <a:latin typeface="Times New Roman"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CA629-7ED4-D441-B96F-FF2FECBB1858}" type="slidenum">
              <a:rPr lang="en-US" sz="1200" b="1">
                <a:solidFill>
                  <a:srgbClr val="000000"/>
                </a:solidFill>
                <a:latin typeface="Times New Roman" charset="0"/>
              </a:rPr>
              <a:pPr eaLnBrk="1" hangingPunct="1"/>
              <a:t>15</a:t>
            </a:fld>
            <a:endParaRPr lang="en-US" sz="1200" b="1">
              <a:solidFill>
                <a:srgbClr val="000000"/>
              </a:solidFill>
              <a:latin typeface="Times New Roman"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46B30-2C95-454A-A1B3-2796883DF575}" type="slidenum">
              <a:rPr lang="en-US" sz="1200" b="1">
                <a:solidFill>
                  <a:srgbClr val="000000"/>
                </a:solidFill>
                <a:latin typeface="Times New Roman" charset="0"/>
              </a:rPr>
              <a:pPr eaLnBrk="1" hangingPunct="1"/>
              <a:t>16</a:t>
            </a:fld>
            <a:endParaRPr lang="en-US" sz="1200" b="1">
              <a:solidFill>
                <a:srgbClr val="000000"/>
              </a:solidFill>
              <a:latin typeface="Times New Roman"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012C3F-472C-D64B-85AC-7D57BC478F59}" type="slidenum">
              <a:rPr lang="en-US" sz="1200" b="1">
                <a:solidFill>
                  <a:srgbClr val="000000"/>
                </a:solidFill>
                <a:latin typeface="Times New Roman" charset="0"/>
              </a:rPr>
              <a:pPr eaLnBrk="1" hangingPunct="1"/>
              <a:t>17</a:t>
            </a:fld>
            <a:endParaRPr lang="en-US" sz="1200" b="1">
              <a:solidFill>
                <a:srgbClr val="000000"/>
              </a:solidFill>
              <a:latin typeface="Times New Roman"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39D8C8-387B-B345-849D-CABD268718F8}" type="slidenum">
              <a:rPr lang="en-US" sz="1200" b="1">
                <a:solidFill>
                  <a:srgbClr val="000000"/>
                </a:solidFill>
                <a:latin typeface="Times New Roman" charset="0"/>
              </a:rPr>
              <a:pPr eaLnBrk="1" hangingPunct="1"/>
              <a:t>18</a:t>
            </a:fld>
            <a:endParaRPr lang="en-US" sz="1200" b="1">
              <a:solidFill>
                <a:srgbClr val="000000"/>
              </a:solidFill>
              <a:latin typeface="Times New Roman"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96E21C-7233-0042-B9F1-1FDF573F194D}" type="slidenum">
              <a:rPr lang="en-US" sz="1200">
                <a:solidFill>
                  <a:srgbClr val="000000"/>
                </a:solidFill>
              </a:rPr>
              <a:pPr eaLnBrk="1" hangingPunct="1"/>
              <a:t>19</a:t>
            </a:fld>
            <a:endParaRPr lang="en-US" sz="1200">
              <a:solidFill>
                <a:srgbClr val="000000"/>
              </a:solidFill>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An inspection of the genetic code table suggests most changes at the first position are nonsynonymous, all changes at the second codon position are nonsynonymous and only some changes at the third position are synonymous. As a result we do not expect to see equal proportions of synonymous and nonsynonymous mutations  even if there is no selection at protein level. Indeed, if mutations from any one nucleotide  to any other  occur at the same rate , we expect 25.5% of mutations to be synonymous and 74.5% mutations to be nonsynonymous.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0A521-6EB2-864F-86CF-D8804044D375}" type="slidenum">
              <a:rPr lang="en-US" sz="1200" b="1">
                <a:solidFill>
                  <a:srgbClr val="000000"/>
                </a:solidFill>
                <a:latin typeface="Times New Roman" charset="0"/>
              </a:rPr>
              <a:pPr eaLnBrk="1" hangingPunct="1"/>
              <a:t>20</a:t>
            </a:fld>
            <a:endParaRPr lang="en-US" sz="1200" b="1">
              <a:solidFill>
                <a:srgbClr val="000000"/>
              </a:solidFill>
              <a:latin typeface="Times New Roman" charset="0"/>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A2B9E1-78A5-FE4C-AF67-F5518A153D85}" type="slidenum">
              <a:rPr lang="en-US" sz="1200" b="1">
                <a:solidFill>
                  <a:srgbClr val="000000"/>
                </a:solidFill>
                <a:latin typeface="Times New Roman" charset="0"/>
              </a:rPr>
              <a:pPr eaLnBrk="1" hangingPunct="1"/>
              <a:t>21</a:t>
            </a:fld>
            <a:endParaRPr lang="en-US" sz="1200" b="1">
              <a:solidFill>
                <a:srgbClr val="000000"/>
              </a:solidFill>
              <a:latin typeface="Times New Roman"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p:cNvSpPr>
          <p:nvPr>
            <p:ph type="sldImg"/>
          </p:nvPr>
        </p:nvSpPr>
        <p:spPr>
          <a:ln/>
        </p:spPr>
      </p:sp>
      <p:sp>
        <p:nvSpPr>
          <p:cNvPr id="287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synonymous and non-synonymous rates  dN and dS are defined as the numbers of synonymous and nonsynonymous substitutions per site. The ratio of the two rates omega=dN/dS  then measures selective pressure at the protein level. If selection level has no effect on fitness, nonsynonymous mutations will be fixed at the same rate as synonymous mutations  so that dN=dS and omega=1. If nonsynonymous mutations are deleterious  purifying selection will reduce their fixation rate  so that dN&lt;dS and omega&lt;1. If nonsynonymous mutations are favored by Darwinian selection, they will be fixed  at a higher rate than synonymous mutations resulting in dN&gt;dS and omega&gt;1.</a:t>
            </a:r>
          </a:p>
        </p:txBody>
      </p:sp>
      <p:sp>
        <p:nvSpPr>
          <p:cNvPr id="287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765215-3514-2D45-AD4D-AF6A981AE6C5}" type="slidenum">
              <a:rPr lang="de-DE" sz="1200">
                <a:solidFill>
                  <a:srgbClr val="000000"/>
                </a:solidFill>
              </a:rPr>
              <a:pPr eaLnBrk="1" hangingPunct="1"/>
              <a:t>22</a:t>
            </a:fld>
            <a:endParaRPr lang="de-DE"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0AA3F7-EEC1-FB4D-BA13-AA8B4E813C9F}" type="slidenum">
              <a:rPr lang="en-US" sz="1200" b="1">
                <a:solidFill>
                  <a:srgbClr val="000000"/>
                </a:solidFill>
                <a:latin typeface="Times New Roman" charset="0"/>
              </a:rPr>
              <a:pPr eaLnBrk="1" hangingPunct="1"/>
              <a:t>23</a:t>
            </a:fld>
            <a:endParaRPr lang="en-US" sz="1200" b="1">
              <a:solidFill>
                <a:srgbClr val="000000"/>
              </a:solidFill>
              <a:latin typeface="Times New Roman" charset="0"/>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9DA90B-82C4-5245-863D-D440285F00D1}" type="slidenum">
              <a:rPr lang="en-US" sz="1200" b="1">
                <a:solidFill>
                  <a:srgbClr val="000000"/>
                </a:solidFill>
                <a:latin typeface="Times New Roman" charset="0"/>
              </a:rPr>
              <a:pPr eaLnBrk="1" hangingPunct="1"/>
              <a:t>24</a:t>
            </a:fld>
            <a:endParaRPr lang="en-US" sz="1200" b="1">
              <a:solidFill>
                <a:srgbClr val="000000"/>
              </a:solidFill>
              <a:latin typeface="Times New Roman" charset="0"/>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403B94-B660-5C4C-8046-85B38CDE13BC}" type="slidenum">
              <a:rPr lang="en-US" sz="1200" b="1">
                <a:solidFill>
                  <a:srgbClr val="000000"/>
                </a:solidFill>
                <a:latin typeface="Times New Roman" charset="0"/>
              </a:rPr>
              <a:pPr eaLnBrk="1" hangingPunct="1"/>
              <a:t>2</a:t>
            </a:fld>
            <a:endParaRPr lang="en-US" sz="1200" b="1">
              <a:solidFill>
                <a:srgbClr val="000000"/>
              </a:solidFill>
              <a:latin typeface="Times New Roman"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3A33A8-0E10-844E-8BA9-B7D93815D7F4}" type="slidenum">
              <a:rPr lang="en-US" sz="1200" b="1">
                <a:solidFill>
                  <a:srgbClr val="000000"/>
                </a:solidFill>
                <a:latin typeface="Times New Roman" charset="0"/>
              </a:rPr>
              <a:pPr eaLnBrk="1" hangingPunct="1"/>
              <a:t>27</a:t>
            </a:fld>
            <a:endParaRPr lang="en-US" sz="1200" b="1">
              <a:solidFill>
                <a:srgbClr val="000000"/>
              </a:solidFill>
              <a:latin typeface="Times New Roman"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D41196-8D67-0240-8FC0-9E719642A0BC}" type="slidenum">
              <a:rPr lang="en-US" sz="1200" b="1">
                <a:solidFill>
                  <a:srgbClr val="000000"/>
                </a:solidFill>
                <a:latin typeface="Times New Roman" charset="0"/>
              </a:rPr>
              <a:pPr eaLnBrk="1" hangingPunct="1"/>
              <a:t>28</a:t>
            </a:fld>
            <a:endParaRPr lang="en-US" sz="1200" b="1">
              <a:solidFill>
                <a:srgbClr val="000000"/>
              </a:solidFill>
              <a:latin typeface="Times New Roman"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536E54-634A-2B4B-AB7C-9407BFCAB2BE}" type="slidenum">
              <a:rPr lang="en-US" sz="1200" b="1">
                <a:solidFill>
                  <a:srgbClr val="000000"/>
                </a:solidFill>
                <a:latin typeface="Times New Roman" charset="0"/>
              </a:rPr>
              <a:pPr eaLnBrk="1" hangingPunct="1"/>
              <a:t>29</a:t>
            </a:fld>
            <a:endParaRPr lang="en-US" sz="1200" b="1">
              <a:solidFill>
                <a:srgbClr val="000000"/>
              </a:solidFill>
              <a:latin typeface="Times New Roman"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9641C7-900D-C349-AE67-35D494C287B0}" type="slidenum">
              <a:rPr lang="en-US" sz="1200" b="1">
                <a:solidFill>
                  <a:srgbClr val="000000"/>
                </a:solidFill>
                <a:latin typeface="Times New Roman" charset="0"/>
              </a:rPr>
              <a:pPr eaLnBrk="1" hangingPunct="1"/>
              <a:t>30</a:t>
            </a:fld>
            <a:endParaRPr lang="en-US" sz="1200" b="1">
              <a:solidFill>
                <a:srgbClr val="000000"/>
              </a:solidFill>
              <a:latin typeface="Times New Roman"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C6751951-10D3-B944-BC31-631E067A61F7}" type="slidenum">
              <a:rPr lang="en-US" sz="1200">
                <a:solidFill>
                  <a:srgbClr val="000000"/>
                </a:solidFill>
              </a:rPr>
              <a:pPr eaLnBrk="1" hangingPunct="1"/>
              <a:t>32</a:t>
            </a:fld>
            <a:endParaRPr lang="en-US" sz="1200">
              <a:solidFill>
                <a:srgbClr val="000000"/>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7FD299A9-650C-9B4A-A1C8-4A8CB852508E}" type="slidenum">
              <a:rPr lang="en-US" sz="1200">
                <a:solidFill>
                  <a:srgbClr val="000000"/>
                </a:solidFill>
              </a:rPr>
              <a:pPr eaLnBrk="1" hangingPunct="1"/>
              <a:t>35</a:t>
            </a:fld>
            <a:endParaRPr lang="en-US" sz="1200">
              <a:solidFill>
                <a:srgbClr val="000000"/>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ea typeface="+mn-ea"/>
                <a:cs typeface="+mn-cs"/>
              </a:rPr>
              <a:t>The ratio of non-synonymous-to-synonymous (</a:t>
            </a:r>
            <a:r>
              <a:rPr lang="en-US" dirty="0" err="1" smtClean="0">
                <a:ea typeface="+mn-ea"/>
                <a:cs typeface="+mn-cs"/>
              </a:rPr>
              <a:t>dN</a:t>
            </a:r>
            <a:r>
              <a:rPr lang="en-US" dirty="0" smtClean="0">
                <a:ea typeface="+mn-ea"/>
                <a:cs typeface="+mn-cs"/>
              </a:rPr>
              <a:t>/</a:t>
            </a:r>
            <a:r>
              <a:rPr lang="en-US" dirty="0" err="1" smtClean="0">
                <a:ea typeface="+mn-ea"/>
                <a:cs typeface="+mn-cs"/>
              </a:rPr>
              <a:t>dS</a:t>
            </a:r>
            <a:r>
              <a:rPr lang="en-US" dirty="0" smtClean="0">
                <a:ea typeface="+mn-ea"/>
                <a:cs typeface="+mn-cs"/>
              </a:rPr>
              <a:t>, or ω) codon substitution rates can be used as an indication of the selective pressure acting on a protein-coding gene. If a gene (or gene segment) is under purifying selection, non-synonymous mutations (that is, mutations resulting in a change of the encoded amino acid) will be selected against, resulting in ω &lt; 1. In neutrally evolving proteins, synonymous and non-synonymous mutations will be fixed at approximately the same rate, resulting in ω = 1. Because different regions of a protein-coding gene may be under different selective constraints, codons can be divided into two categories: those with ω &lt; 1 (yellow; the estimated ω is indicated on the bar) and those with ω fixed to 1 (green); the estimated proportion of codons in each category is given on the horizontal axis. </a:t>
            </a:r>
            <a:endParaRPr lang="en-US" dirty="0"/>
          </a:p>
        </p:txBody>
      </p:sp>
      <p:sp>
        <p:nvSpPr>
          <p:cNvPr id="288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4EE8DA-81B8-3443-9913-6A5A87434D2E}" type="slidenum">
              <a:rPr lang="de-DE" sz="1200">
                <a:solidFill>
                  <a:srgbClr val="000000"/>
                </a:solidFill>
              </a:rPr>
              <a:pPr eaLnBrk="1" hangingPunct="1"/>
              <a:t>38</a:t>
            </a:fld>
            <a:endParaRPr lang="de-DE"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D27C16-7052-3348-8190-02BC9C3E63B1}" type="slidenum">
              <a:rPr lang="en-US" sz="1200" b="1">
                <a:solidFill>
                  <a:srgbClr val="000000"/>
                </a:solidFill>
                <a:latin typeface="Times New Roman" charset="0"/>
              </a:rPr>
              <a:pPr eaLnBrk="1" hangingPunct="1"/>
              <a:t>40</a:t>
            </a:fld>
            <a:endParaRPr lang="en-US" sz="1200" b="1">
              <a:solidFill>
                <a:srgbClr val="000000"/>
              </a:solidFill>
              <a:latin typeface="Times New Roman" charset="0"/>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p:cNvSpPr>
          <p:nvPr>
            <p:ph type="sldImg"/>
          </p:nvPr>
        </p:nvSpPr>
        <p:spPr>
          <a:ln/>
        </p:spPr>
      </p:sp>
      <p:sp>
        <p:nvSpPr>
          <p:cNvPr id="289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89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E12164-98C9-B14E-AFCC-44EE22F81812}" type="slidenum">
              <a:rPr lang="de-DE" sz="1200">
                <a:solidFill>
                  <a:prstClr val="black"/>
                </a:solidFill>
              </a:rPr>
              <a:pPr eaLnBrk="1" hangingPunct="1"/>
              <a:t>47</a:t>
            </a:fld>
            <a:endParaRPr lang="de-DE" sz="120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572B66-CFD7-B440-921D-BF8F01F1B787}" type="slidenum">
              <a:rPr lang="en-US" sz="1200" b="1">
                <a:solidFill>
                  <a:srgbClr val="000000"/>
                </a:solidFill>
                <a:latin typeface="Times New Roman" charset="0"/>
              </a:rPr>
              <a:pPr eaLnBrk="1" hangingPunct="1"/>
              <a:t>48</a:t>
            </a:fld>
            <a:endParaRPr lang="en-US" sz="1200" b="1">
              <a:solidFill>
                <a:srgbClr val="000000"/>
              </a:solidFill>
              <a:latin typeface="Times New Roman"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090B1F-20F9-A843-BAAA-8DA9E96697EE}" type="slidenum">
              <a:rPr lang="en-US" sz="1200" b="1">
                <a:solidFill>
                  <a:srgbClr val="000000"/>
                </a:solidFill>
                <a:latin typeface="Times New Roman" charset="0"/>
              </a:rPr>
              <a:pPr eaLnBrk="1" hangingPunct="1"/>
              <a:t>8</a:t>
            </a:fld>
            <a:endParaRPr lang="en-US" sz="1200" b="1">
              <a:solidFill>
                <a:srgbClr val="000000"/>
              </a:solidFill>
              <a:latin typeface="Times New Roman"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530050CA-D02C-6140-8641-41BDE6751512}" type="slidenum">
              <a:rPr lang="en-US" sz="1100">
                <a:solidFill>
                  <a:prstClr val="black"/>
                </a:solidFill>
              </a:rPr>
              <a:pPr eaLnBrk="1" hangingPunct="1"/>
              <a:t>53</a:t>
            </a:fld>
            <a:endParaRPr lang="en-US" sz="1100">
              <a:solidFill>
                <a:prstClr val="black"/>
              </a:solidFill>
            </a:endParaRPr>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9C200C0F-6002-4F40-BF6D-BB8E82A56891}" type="slidenum">
              <a:rPr lang="en-US" sz="1100">
                <a:solidFill>
                  <a:prstClr val="black"/>
                </a:solidFill>
              </a:rPr>
              <a:pPr eaLnBrk="1" hangingPunct="1"/>
              <a:t>54</a:t>
            </a:fld>
            <a:endParaRPr lang="en-US" sz="1100">
              <a:solidFill>
                <a:prstClr val="black"/>
              </a:solidFill>
            </a:endParaRPr>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D50DF76A-3DBE-EC4D-BCD2-86E96AE269DF}" type="slidenum">
              <a:rPr lang="en-US" sz="1100">
                <a:solidFill>
                  <a:prstClr val="black"/>
                </a:solidFill>
              </a:rPr>
              <a:pPr eaLnBrk="1" hangingPunct="1"/>
              <a:t>55</a:t>
            </a:fld>
            <a:endParaRPr lang="en-US" sz="1100">
              <a:solidFill>
                <a:prstClr val="black"/>
              </a:solidFill>
            </a:endParaRPr>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2B933CC2-B27A-5241-9F6B-325C60D5EBA0}" type="slidenum">
              <a:rPr lang="en-US" sz="1100">
                <a:solidFill>
                  <a:prstClr val="black"/>
                </a:solidFill>
              </a:rPr>
              <a:pPr eaLnBrk="1" hangingPunct="1"/>
              <a:t>56</a:t>
            </a:fld>
            <a:endParaRPr lang="en-US" sz="1100">
              <a:solidFill>
                <a:prstClr val="black"/>
              </a:solidFill>
            </a:endParaRPr>
          </a:p>
        </p:txBody>
      </p:sp>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CDD0794F-DC64-8040-944A-171E70E33BD3}" type="slidenum">
              <a:rPr lang="en-US" sz="1100">
                <a:solidFill>
                  <a:prstClr val="black"/>
                </a:solidFill>
              </a:rPr>
              <a:pPr eaLnBrk="1" hangingPunct="1"/>
              <a:t>57</a:t>
            </a:fld>
            <a:endParaRPr lang="en-US" sz="1100">
              <a:solidFill>
                <a:prstClr val="black"/>
              </a:solidFill>
            </a:endParaRPr>
          </a:p>
        </p:txBody>
      </p:sp>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791A52D0-9ECD-464F-8D3F-864A99E754A1}" type="slidenum">
              <a:rPr lang="en-US" sz="1100">
                <a:solidFill>
                  <a:prstClr val="black"/>
                </a:solidFill>
              </a:rPr>
              <a:pPr eaLnBrk="1" hangingPunct="1"/>
              <a:t>58</a:t>
            </a:fld>
            <a:endParaRPr lang="en-US" sz="1100">
              <a:solidFill>
                <a:prstClr val="black"/>
              </a:solidFill>
            </a:endParaRPr>
          </a:p>
        </p:txBody>
      </p:sp>
      <p:sp>
        <p:nvSpPr>
          <p:cNvPr id="26626" name="Rectangle 2"/>
          <p:cNvSpPr>
            <a:spLocks noGrp="1" noRot="1" noChangeAspect="1" noChangeArrowheads="1"/>
          </p:cNvSpPr>
          <p:nvPr>
            <p:ph type="sldImg"/>
          </p:nvPr>
        </p:nvSpPr>
        <p:spPr>
          <a:xfrm>
            <a:off x="1143000" y="653143"/>
            <a:ext cx="4573489" cy="3484941"/>
          </a:xfrm>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591780BC-23CD-0A41-A23A-6C5C4DE9B483}" type="slidenum">
              <a:rPr lang="en-US" sz="1100">
                <a:solidFill>
                  <a:prstClr val="black"/>
                </a:solidFill>
              </a:rPr>
              <a:pPr eaLnBrk="1" hangingPunct="1"/>
              <a:t>59</a:t>
            </a:fld>
            <a:endParaRPr lang="en-US" sz="1100">
              <a:solidFill>
                <a:prstClr val="black"/>
              </a:solidFill>
            </a:endParaRPr>
          </a:p>
        </p:txBody>
      </p:sp>
      <p:sp>
        <p:nvSpPr>
          <p:cNvPr id="28674" name="Rectangle 2"/>
          <p:cNvSpPr>
            <a:spLocks noGrp="1" noRot="1" noChangeAspect="1" noChangeArrowheads="1" noTextEdit="1"/>
          </p:cNvSpPr>
          <p:nvPr>
            <p:ph type="sldImg"/>
          </p:nvPr>
        </p:nvSpPr>
        <p:spPr>
          <a:xfrm>
            <a:off x="1143000" y="653143"/>
            <a:ext cx="4573489" cy="3484941"/>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EBC50A5C-25E3-524A-BE01-300FF791F156}" type="slidenum">
              <a:rPr lang="en-US" sz="1100">
                <a:solidFill>
                  <a:prstClr val="black"/>
                </a:solidFill>
              </a:rPr>
              <a:pPr eaLnBrk="1" hangingPunct="1"/>
              <a:t>60</a:t>
            </a:fld>
            <a:endParaRPr lang="en-US" sz="1100">
              <a:solidFill>
                <a:prstClr val="black"/>
              </a:solidFill>
            </a:endParaRPr>
          </a:p>
        </p:txBody>
      </p:sp>
      <p:sp>
        <p:nvSpPr>
          <p:cNvPr id="30722" name="Rectangle 2"/>
          <p:cNvSpPr>
            <a:spLocks noGrp="1" noRot="1" noChangeAspect="1" noChangeArrowheads="1"/>
          </p:cNvSpPr>
          <p:nvPr>
            <p:ph type="sldImg"/>
          </p:nvPr>
        </p:nvSpPr>
        <p:spPr>
          <a:xfrm>
            <a:off x="1143000" y="653143"/>
            <a:ext cx="4573489" cy="3484941"/>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eaLnBrk="1" hangingPunct="1"/>
            <a:fld id="{F813DAAA-45EA-8F45-AB4C-E3218DB099D9}" type="slidenum">
              <a:rPr lang="en-US" sz="1100">
                <a:solidFill>
                  <a:prstClr val="black"/>
                </a:solidFill>
              </a:rPr>
              <a:pPr eaLnBrk="1" hangingPunct="1"/>
              <a:t>62</a:t>
            </a:fld>
            <a:endParaRPr lang="en-US" sz="1100">
              <a:solidFill>
                <a:prstClr val="black"/>
              </a:solidFill>
            </a:endParaRPr>
          </a:p>
        </p:txBody>
      </p:sp>
      <p:sp>
        <p:nvSpPr>
          <p:cNvPr id="33794" name="Rectangle 2"/>
          <p:cNvSpPr>
            <a:spLocks noGrp="1" noRot="1" noChangeAspect="1" noChangeArrowheads="1" noTextEdit="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202425-2686-9F44-A0C7-40B183C61FA5}" type="slidenum">
              <a:rPr lang="en-US" sz="1200" b="1">
                <a:solidFill>
                  <a:srgbClr val="000000"/>
                </a:solidFill>
                <a:latin typeface="Times New Roman" charset="0"/>
              </a:rPr>
              <a:pPr eaLnBrk="1" hangingPunct="1"/>
              <a:t>9</a:t>
            </a:fld>
            <a:endParaRPr lang="en-US" sz="1200" b="1">
              <a:solidFill>
                <a:srgbClr val="000000"/>
              </a:solidFill>
              <a:latin typeface="Times New Roman" charset="0"/>
            </a:endParaRPr>
          </a:p>
        </p:txBody>
      </p:sp>
      <p:sp>
        <p:nvSpPr>
          <p:cNvPr id="1290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902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C1B176-0F6D-D647-A42B-CB2512D81DC3}" type="slidenum">
              <a:rPr lang="en-US" sz="1200" b="1">
                <a:solidFill>
                  <a:srgbClr val="000000"/>
                </a:solidFill>
                <a:latin typeface="Times New Roman" charset="0"/>
              </a:rPr>
              <a:pPr eaLnBrk="1" hangingPunct="1"/>
              <a:t>10</a:t>
            </a:fld>
            <a:endParaRPr lang="en-US" sz="1200" b="1">
              <a:solidFill>
                <a:srgbClr val="000000"/>
              </a:solidFill>
              <a:latin typeface="Times New Roman" charset="0"/>
            </a:endParaRPr>
          </a:p>
        </p:txBody>
      </p:sp>
      <p:sp>
        <p:nvSpPr>
          <p:cNvPr id="13107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10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5CC3C4-9294-4848-B304-12395C817FFF}" type="slidenum">
              <a:rPr lang="en-US" sz="1200" b="1">
                <a:solidFill>
                  <a:srgbClr val="000000"/>
                </a:solidFill>
                <a:latin typeface="Times New Roman" charset="0"/>
              </a:rPr>
              <a:pPr eaLnBrk="1" hangingPunct="1"/>
              <a:t>11</a:t>
            </a:fld>
            <a:endParaRPr lang="en-US" sz="1200" b="1">
              <a:solidFill>
                <a:srgbClr val="000000"/>
              </a:solidFill>
              <a:latin typeface="Times New Roman"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2E16A7-D57E-EB46-9CDF-7F1F8B78D7A5}" type="slidenum">
              <a:rPr lang="en-US" sz="1200" b="1">
                <a:solidFill>
                  <a:srgbClr val="000000"/>
                </a:solidFill>
                <a:latin typeface="Times New Roman" charset="0"/>
              </a:rPr>
              <a:pPr eaLnBrk="1" hangingPunct="1"/>
              <a:t>12</a:t>
            </a:fld>
            <a:endParaRPr lang="en-US" sz="1200" b="1">
              <a:solidFill>
                <a:srgbClr val="000000"/>
              </a:solidFill>
              <a:latin typeface="Times New Roman" charset="0"/>
            </a:endParaRPr>
          </a:p>
        </p:txBody>
      </p:sp>
      <p:sp>
        <p:nvSpPr>
          <p:cNvPr id="135170"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5171"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4C0409-DD64-F64F-8F81-7AE6C7BA7C4C}" type="slidenum">
              <a:rPr lang="en-US" sz="1200" b="1">
                <a:solidFill>
                  <a:srgbClr val="000000"/>
                </a:solidFill>
                <a:latin typeface="Times New Roman" charset="0"/>
              </a:rPr>
              <a:pPr eaLnBrk="1" hangingPunct="1"/>
              <a:t>13</a:t>
            </a:fld>
            <a:endParaRPr lang="en-US" sz="1200" b="1">
              <a:solidFill>
                <a:srgbClr val="000000"/>
              </a:solidFill>
              <a:latin typeface="Times New Roman"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ADC884-9A59-0C41-AFC1-7B85695C25C7}" type="slidenum">
              <a:rPr lang="en-US" sz="1200" b="1">
                <a:solidFill>
                  <a:srgbClr val="000000"/>
                </a:solidFill>
                <a:latin typeface="Times New Roman" charset="0"/>
              </a:rPr>
              <a:pPr eaLnBrk="1" hangingPunct="1"/>
              <a:t>14</a:t>
            </a:fld>
            <a:endParaRPr lang="en-US" sz="1200" b="1">
              <a:solidFill>
                <a:srgbClr val="000000"/>
              </a:solidFill>
              <a:latin typeface="Times New Roman" charset="0"/>
            </a:endParaRPr>
          </a:p>
        </p:txBody>
      </p:sp>
      <p:sp>
        <p:nvSpPr>
          <p:cNvPr id="13926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926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96661" tIns="48331" rIns="96661" bIns="48331"/>
          <a:lstStyle/>
          <a:p>
            <a:endParaRPr lang="en-GB">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DF4DC88D-1848-2F48-8733-AAFBD03D544C}" type="slidenum">
              <a:rPr lang="en-US"/>
              <a:pPr>
                <a:defRPr/>
              </a:pPr>
              <a:t>‹#›</a:t>
            </a:fld>
            <a:endParaRPr lang="en-US"/>
          </a:p>
        </p:txBody>
      </p:sp>
    </p:spTree>
    <p:extLst>
      <p:ext uri="{BB962C8B-B14F-4D97-AF65-F5344CB8AC3E}">
        <p14:creationId xmlns:p14="http://schemas.microsoft.com/office/powerpoint/2010/main" val="362857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D30C1E8-375D-3C46-8B71-0EB1F7EFF56A}" type="datetimeFigureOut">
              <a:rPr lang="de-DE"/>
              <a:pPr>
                <a:defRPr/>
              </a:pPr>
              <a:t>11/17/14</a:t>
            </a:fld>
            <a:endParaRPr lang="de-DE"/>
          </a:p>
        </p:txBody>
      </p:sp>
      <p:sp>
        <p:nvSpPr>
          <p:cNvPr id="6" name="Fußzeilenplatzhalter 5"/>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06DC1903-A10B-CC48-AAAD-D70A91071879}" type="slidenum">
              <a:rPr lang="de-DE"/>
              <a:pPr>
                <a:defRPr/>
              </a:pPr>
              <a:t>‹#›</a:t>
            </a:fld>
            <a:endParaRPr lang="de-DE"/>
          </a:p>
        </p:txBody>
      </p:sp>
    </p:spTree>
    <p:extLst>
      <p:ext uri="{BB962C8B-B14F-4D97-AF65-F5344CB8AC3E}">
        <p14:creationId xmlns:p14="http://schemas.microsoft.com/office/powerpoint/2010/main" val="133346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801A006B-3F47-CE42-B29E-DFC530E0A803}" type="datetimeFigureOut">
              <a:rPr lang="de-DE"/>
              <a:pPr>
                <a:defRPr/>
              </a:pPr>
              <a:t>11/17/14</a:t>
            </a:fld>
            <a:endParaRPr lang="de-DE"/>
          </a:p>
        </p:txBody>
      </p:sp>
      <p:sp>
        <p:nvSpPr>
          <p:cNvPr id="6" name="Fußzeilenplatzhalter 5"/>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CE4E620F-50CE-204F-870E-434B9957EE71}" type="slidenum">
              <a:rPr lang="de-DE"/>
              <a:pPr>
                <a:defRPr/>
              </a:pPr>
              <a:t>‹#›</a:t>
            </a:fld>
            <a:endParaRPr lang="de-DE"/>
          </a:p>
        </p:txBody>
      </p:sp>
    </p:spTree>
    <p:extLst>
      <p:ext uri="{BB962C8B-B14F-4D97-AF65-F5344CB8AC3E}">
        <p14:creationId xmlns:p14="http://schemas.microsoft.com/office/powerpoint/2010/main" val="376530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7FAF027-C1E2-F344-812D-D092B1A580D1}" type="datetimeFigureOut">
              <a:rPr lang="de-DE"/>
              <a:pPr>
                <a:defRPr/>
              </a:pPr>
              <a:t>11/17/14</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F50BAA2F-0496-F14E-8AA5-FDE72C919AAC}" type="slidenum">
              <a:rPr lang="de-DE"/>
              <a:pPr>
                <a:defRPr/>
              </a:pPr>
              <a:t>‹#›</a:t>
            </a:fld>
            <a:endParaRPr lang="de-DE"/>
          </a:p>
        </p:txBody>
      </p:sp>
    </p:spTree>
    <p:extLst>
      <p:ext uri="{BB962C8B-B14F-4D97-AF65-F5344CB8AC3E}">
        <p14:creationId xmlns:p14="http://schemas.microsoft.com/office/powerpoint/2010/main" val="3992068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2B3DC1F5-3727-D94B-AA90-427638AE01F5}" type="datetimeFigureOut">
              <a:rPr lang="de-DE"/>
              <a:pPr>
                <a:defRPr/>
              </a:pPr>
              <a:t>11/17/14</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CADFA9E-61B7-544B-B858-0D414FED555E}" type="slidenum">
              <a:rPr lang="de-DE"/>
              <a:pPr>
                <a:defRPr/>
              </a:pPr>
              <a:t>‹#›</a:t>
            </a:fld>
            <a:endParaRPr lang="de-DE"/>
          </a:p>
        </p:txBody>
      </p:sp>
    </p:spTree>
    <p:extLst>
      <p:ext uri="{BB962C8B-B14F-4D97-AF65-F5344CB8AC3E}">
        <p14:creationId xmlns:p14="http://schemas.microsoft.com/office/powerpoint/2010/main" val="387437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31" name="Rectangle 7"/>
          <p:cNvSpPr>
            <a:spLocks noGrp="1" noChangeArrowheads="1"/>
          </p:cNvSpPr>
          <p:nvPr>
            <p:ph type="ctrTitle"/>
          </p:nvPr>
        </p:nvSpPr>
        <p:spPr>
          <a:xfrm>
            <a:off x="963613" y="3951289"/>
            <a:ext cx="7713662" cy="1081087"/>
          </a:xfrm>
        </p:spPr>
        <p:txBody>
          <a:bodyPr anchor="b"/>
          <a:lstStyle>
            <a:lvl1pPr>
              <a:lnSpc>
                <a:spcPct val="110000"/>
              </a:lnSpc>
              <a:defRPr sz="3200"/>
            </a:lvl1pPr>
          </a:lstStyle>
          <a:p>
            <a:pPr lvl="0"/>
            <a:r>
              <a:rPr lang="de-DE" noProof="0" smtClean="0"/>
              <a:t>Titelmasterformat durch Klicken bearbeiten</a:t>
            </a:r>
          </a:p>
        </p:txBody>
      </p:sp>
      <p:sp>
        <p:nvSpPr>
          <p:cNvPr id="111632" name="Rectangle 12"/>
          <p:cNvSpPr>
            <a:spLocks noGrp="1" noChangeArrowheads="1"/>
          </p:cNvSpPr>
          <p:nvPr>
            <p:ph type="subTitle" idx="1"/>
          </p:nvPr>
        </p:nvSpPr>
        <p:spPr bwMode="gray">
          <a:xfrm>
            <a:off x="960440" y="5075239"/>
            <a:ext cx="7740650" cy="757237"/>
          </a:xfrm>
        </p:spPr>
        <p:txBody>
          <a:bodyPr tIns="45627" bIns="45627"/>
          <a:lstStyle>
            <a:lvl1pPr marL="0" indent="0">
              <a:buFont typeface="Wingdings" pitchFamily="2" charset="2"/>
              <a:buNone/>
              <a:defRPr sz="2400"/>
            </a:lvl1pPr>
          </a:lstStyle>
          <a:p>
            <a:pPr lvl="0"/>
            <a:r>
              <a:rPr lang="de-DE" noProof="0" smtClean="0"/>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defTabSz="914400">
              <a:defRPr>
                <a:solidFill>
                  <a:srgbClr val="000000"/>
                </a:solidFill>
              </a:defRPr>
            </a:lvl1pPr>
          </a:lstStyle>
          <a:p>
            <a:pPr>
              <a:defRPr/>
            </a:pPr>
            <a:endParaRPr lang="en-US"/>
          </a:p>
        </p:txBody>
      </p:sp>
    </p:spTree>
    <p:extLst>
      <p:ext uri="{BB962C8B-B14F-4D97-AF65-F5344CB8AC3E}">
        <p14:creationId xmlns:p14="http://schemas.microsoft.com/office/powerpoint/2010/main" val="400001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591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6281" indent="0">
              <a:buNone/>
              <a:defRPr sz="1800"/>
            </a:lvl2pPr>
            <a:lvl3pPr marL="912564" indent="0">
              <a:buNone/>
              <a:defRPr sz="1600"/>
            </a:lvl3pPr>
            <a:lvl4pPr marL="1368848" indent="0">
              <a:buNone/>
              <a:defRPr sz="1400"/>
            </a:lvl4pPr>
            <a:lvl5pPr marL="1825129" indent="0">
              <a:buNone/>
              <a:defRPr sz="1400"/>
            </a:lvl5pPr>
            <a:lvl6pPr marL="2281412" indent="0">
              <a:buNone/>
              <a:defRPr sz="1400"/>
            </a:lvl6pPr>
            <a:lvl7pPr marL="2737694" indent="0">
              <a:buNone/>
              <a:defRPr sz="1400"/>
            </a:lvl7pPr>
            <a:lvl8pPr marL="3193967" indent="0">
              <a:buNone/>
              <a:defRPr sz="1400"/>
            </a:lvl8pPr>
            <a:lvl9pPr marL="3650256" indent="0">
              <a:buNone/>
              <a:defRPr sz="1400"/>
            </a:lvl9pPr>
          </a:lstStyle>
          <a:p>
            <a:pPr lvl="0"/>
            <a:r>
              <a:rPr lang="en-US" smtClean="0"/>
              <a:t>Click to edit Master text styles</a:t>
            </a:r>
          </a:p>
        </p:txBody>
      </p:sp>
    </p:spTree>
    <p:extLst>
      <p:ext uri="{BB962C8B-B14F-4D97-AF65-F5344CB8AC3E}">
        <p14:creationId xmlns:p14="http://schemas.microsoft.com/office/powerpoint/2010/main" val="924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20"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7311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281" indent="0">
              <a:buNone/>
              <a:defRPr sz="2000" b="1"/>
            </a:lvl2pPr>
            <a:lvl3pPr marL="912564" indent="0">
              <a:buNone/>
              <a:defRPr sz="1800" b="1"/>
            </a:lvl3pPr>
            <a:lvl4pPr marL="1368848" indent="0">
              <a:buNone/>
              <a:defRPr sz="1600" b="1"/>
            </a:lvl4pPr>
            <a:lvl5pPr marL="1825129" indent="0">
              <a:buNone/>
              <a:defRPr sz="1600" b="1"/>
            </a:lvl5pPr>
            <a:lvl6pPr marL="2281412" indent="0">
              <a:buNone/>
              <a:defRPr sz="1600" b="1"/>
            </a:lvl6pPr>
            <a:lvl7pPr marL="2737694" indent="0">
              <a:buNone/>
              <a:defRPr sz="1600" b="1"/>
            </a:lvl7pPr>
            <a:lvl8pPr marL="3193967" indent="0">
              <a:buNone/>
              <a:defRPr sz="1600" b="1"/>
            </a:lvl8pPr>
            <a:lvl9pPr marL="36502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6281" indent="0">
              <a:buNone/>
              <a:defRPr sz="2000" b="1"/>
            </a:lvl2pPr>
            <a:lvl3pPr marL="912564" indent="0">
              <a:buNone/>
              <a:defRPr sz="1800" b="1"/>
            </a:lvl3pPr>
            <a:lvl4pPr marL="1368848" indent="0">
              <a:buNone/>
              <a:defRPr sz="1600" b="1"/>
            </a:lvl4pPr>
            <a:lvl5pPr marL="1825129" indent="0">
              <a:buNone/>
              <a:defRPr sz="1600" b="1"/>
            </a:lvl5pPr>
            <a:lvl6pPr marL="2281412" indent="0">
              <a:buNone/>
              <a:defRPr sz="1600" b="1"/>
            </a:lvl6pPr>
            <a:lvl7pPr marL="2737694" indent="0">
              <a:buNone/>
              <a:defRPr sz="1600" b="1"/>
            </a:lvl7pPr>
            <a:lvl8pPr marL="3193967" indent="0">
              <a:buNone/>
              <a:defRPr sz="1600" b="1"/>
            </a:lvl8pPr>
            <a:lvl9pPr marL="36502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6095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7363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B5399C88-F145-5D48-9F4A-D9F2544E6ED0}" type="slidenum">
              <a:rPr lang="en-US"/>
              <a:pPr>
                <a:defRPr/>
              </a:pPr>
              <a:t>‹#›</a:t>
            </a:fld>
            <a:endParaRPr lang="en-US"/>
          </a:p>
        </p:txBody>
      </p:sp>
    </p:spTree>
    <p:extLst>
      <p:ext uri="{BB962C8B-B14F-4D97-AF65-F5344CB8AC3E}">
        <p14:creationId xmlns:p14="http://schemas.microsoft.com/office/powerpoint/2010/main" val="1577706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71028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281" indent="0">
              <a:buNone/>
              <a:defRPr sz="1200"/>
            </a:lvl2pPr>
            <a:lvl3pPr marL="912564" indent="0">
              <a:buNone/>
              <a:defRPr sz="1000"/>
            </a:lvl3pPr>
            <a:lvl4pPr marL="1368848" indent="0">
              <a:buNone/>
              <a:defRPr sz="900"/>
            </a:lvl4pPr>
            <a:lvl5pPr marL="1825129" indent="0">
              <a:buNone/>
              <a:defRPr sz="900"/>
            </a:lvl5pPr>
            <a:lvl6pPr marL="2281412" indent="0">
              <a:buNone/>
              <a:defRPr sz="900"/>
            </a:lvl6pPr>
            <a:lvl7pPr marL="2737694" indent="0">
              <a:buNone/>
              <a:defRPr sz="900"/>
            </a:lvl7pPr>
            <a:lvl8pPr marL="3193967" indent="0">
              <a:buNone/>
              <a:defRPr sz="900"/>
            </a:lvl8pPr>
            <a:lvl9pPr marL="365025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11777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81" indent="0">
              <a:buNone/>
              <a:defRPr sz="2800"/>
            </a:lvl2pPr>
            <a:lvl3pPr marL="912564" indent="0">
              <a:buNone/>
              <a:defRPr sz="2400"/>
            </a:lvl3pPr>
            <a:lvl4pPr marL="1368848" indent="0">
              <a:buNone/>
              <a:defRPr sz="2000"/>
            </a:lvl4pPr>
            <a:lvl5pPr marL="1825129" indent="0">
              <a:buNone/>
              <a:defRPr sz="2000"/>
            </a:lvl5pPr>
            <a:lvl6pPr marL="2281412" indent="0">
              <a:buNone/>
              <a:defRPr sz="2000"/>
            </a:lvl6pPr>
            <a:lvl7pPr marL="2737694" indent="0">
              <a:buNone/>
              <a:defRPr sz="2000"/>
            </a:lvl7pPr>
            <a:lvl8pPr marL="3193967" indent="0">
              <a:buNone/>
              <a:defRPr sz="2000"/>
            </a:lvl8pPr>
            <a:lvl9pPr marL="365025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81" indent="0">
              <a:buNone/>
              <a:defRPr sz="1200"/>
            </a:lvl2pPr>
            <a:lvl3pPr marL="912564" indent="0">
              <a:buNone/>
              <a:defRPr sz="1000"/>
            </a:lvl3pPr>
            <a:lvl4pPr marL="1368848" indent="0">
              <a:buNone/>
              <a:defRPr sz="900"/>
            </a:lvl4pPr>
            <a:lvl5pPr marL="1825129" indent="0">
              <a:buNone/>
              <a:defRPr sz="900"/>
            </a:lvl5pPr>
            <a:lvl6pPr marL="2281412" indent="0">
              <a:buNone/>
              <a:defRPr sz="900"/>
            </a:lvl6pPr>
            <a:lvl7pPr marL="2737694" indent="0">
              <a:buNone/>
              <a:defRPr sz="900"/>
            </a:lvl7pPr>
            <a:lvl8pPr marL="3193967" indent="0">
              <a:buNone/>
              <a:defRPr sz="900"/>
            </a:lvl8pPr>
            <a:lvl9pPr marL="365025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155459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4234678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71464"/>
            <a:ext cx="2133600" cy="5530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5275" y="271464"/>
            <a:ext cx="6249988"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2375736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Arial" charset="0"/>
              </a:defRPr>
            </a:lvl1pPr>
          </a:lstStyle>
          <a:p>
            <a:pPr>
              <a:defRPr/>
            </a:pPr>
            <a:fld id="{DD5BF199-DDB4-4F40-AD15-97B9DDEA2F6F}" type="slidenum">
              <a:rPr lang="en-US"/>
              <a:pPr>
                <a:defRPr/>
              </a:pPr>
              <a:t>‹#›</a:t>
            </a:fld>
            <a:endParaRPr lang="en-US"/>
          </a:p>
        </p:txBody>
      </p:sp>
    </p:spTree>
    <p:extLst>
      <p:ext uri="{BB962C8B-B14F-4D97-AF65-F5344CB8AC3E}">
        <p14:creationId xmlns:p14="http://schemas.microsoft.com/office/powerpoint/2010/main" val="3540879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Arial" charset="0"/>
              </a:defRPr>
            </a:lvl1pPr>
          </a:lstStyle>
          <a:p>
            <a:pPr>
              <a:defRPr/>
            </a:pPr>
            <a:fld id="{E11EC282-130C-EC4E-87E5-736D3650E9F9}" type="slidenum">
              <a:rPr lang="en-US"/>
              <a:pPr>
                <a:defRPr/>
              </a:pPr>
              <a:t>‹#›</a:t>
            </a:fld>
            <a:endParaRPr lang="en-US"/>
          </a:p>
        </p:txBody>
      </p:sp>
    </p:spTree>
    <p:extLst>
      <p:ext uri="{BB962C8B-B14F-4D97-AF65-F5344CB8AC3E}">
        <p14:creationId xmlns:p14="http://schemas.microsoft.com/office/powerpoint/2010/main" val="852043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Arial" charset="0"/>
              </a:defRPr>
            </a:lvl1pPr>
          </a:lstStyle>
          <a:p>
            <a:pPr>
              <a:defRPr/>
            </a:pPr>
            <a:fld id="{5E5306E7-91B8-1140-AE43-D47967CA4EDB}" type="slidenum">
              <a:rPr lang="en-US"/>
              <a:pPr>
                <a:defRPr/>
              </a:pPr>
              <a:t>‹#›</a:t>
            </a:fld>
            <a:endParaRPr lang="en-US"/>
          </a:p>
        </p:txBody>
      </p:sp>
    </p:spTree>
    <p:extLst>
      <p:ext uri="{BB962C8B-B14F-4D97-AF65-F5344CB8AC3E}">
        <p14:creationId xmlns:p14="http://schemas.microsoft.com/office/powerpoint/2010/main" val="2900152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Arial" charset="0"/>
              </a:defRPr>
            </a:lvl1pPr>
          </a:lstStyle>
          <a:p>
            <a:pPr>
              <a:defRPr/>
            </a:pPr>
            <a:fld id="{C4920941-14D2-2E43-BCC7-FC8F940307B8}" type="slidenum">
              <a:rPr lang="en-US"/>
              <a:pPr>
                <a:defRPr/>
              </a:pPr>
              <a:t>‹#›</a:t>
            </a:fld>
            <a:endParaRPr lang="en-US"/>
          </a:p>
        </p:txBody>
      </p:sp>
    </p:spTree>
    <p:extLst>
      <p:ext uri="{BB962C8B-B14F-4D97-AF65-F5344CB8AC3E}">
        <p14:creationId xmlns:p14="http://schemas.microsoft.com/office/powerpoint/2010/main" val="850240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Arial" charset="0"/>
              </a:defRPr>
            </a:lvl1pPr>
          </a:lstStyle>
          <a:p>
            <a:pPr>
              <a:defRPr/>
            </a:pPr>
            <a:fld id="{69B8D7E3-B4D5-0746-B39A-151FE9783684}" type="slidenum">
              <a:rPr lang="en-US"/>
              <a:pPr>
                <a:defRPr/>
              </a:pPr>
              <a:t>‹#›</a:t>
            </a:fld>
            <a:endParaRPr lang="en-US"/>
          </a:p>
        </p:txBody>
      </p:sp>
    </p:spTree>
    <p:extLst>
      <p:ext uri="{BB962C8B-B14F-4D97-AF65-F5344CB8AC3E}">
        <p14:creationId xmlns:p14="http://schemas.microsoft.com/office/powerpoint/2010/main" val="9915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D394F986-2FC5-F04C-BE7A-B46CBD41D82E}" type="datetimeFigureOut">
              <a:rPr lang="de-DE"/>
              <a:pPr>
                <a:defRPr/>
              </a:pPr>
              <a:t>11/17/14</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4599823B-4677-4246-BBDB-BBF014B6E285}" type="slidenum">
              <a:rPr lang="de-DE"/>
              <a:pPr>
                <a:defRPr/>
              </a:pPr>
              <a:t>‹#›</a:t>
            </a:fld>
            <a:endParaRPr lang="de-DE"/>
          </a:p>
        </p:txBody>
      </p:sp>
    </p:spTree>
    <p:extLst>
      <p:ext uri="{BB962C8B-B14F-4D97-AF65-F5344CB8AC3E}">
        <p14:creationId xmlns:p14="http://schemas.microsoft.com/office/powerpoint/2010/main" val="387254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Arial" charset="0"/>
              </a:defRPr>
            </a:lvl1pPr>
          </a:lstStyle>
          <a:p>
            <a:pPr>
              <a:defRPr/>
            </a:pPr>
            <a:fld id="{4FB66A82-509E-A944-819D-0ED1C8CE0BAB}" type="slidenum">
              <a:rPr lang="en-US"/>
              <a:pPr>
                <a:defRPr/>
              </a:pPr>
              <a:t>‹#›</a:t>
            </a:fld>
            <a:endParaRPr lang="en-US"/>
          </a:p>
        </p:txBody>
      </p:sp>
    </p:spTree>
    <p:extLst>
      <p:ext uri="{BB962C8B-B14F-4D97-AF65-F5344CB8AC3E}">
        <p14:creationId xmlns:p14="http://schemas.microsoft.com/office/powerpoint/2010/main" val="696080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Arial" charset="0"/>
              </a:defRPr>
            </a:lvl1pPr>
          </a:lstStyle>
          <a:p>
            <a:pPr>
              <a:defRPr/>
            </a:pPr>
            <a:fld id="{ED98642F-2E12-924B-936C-6A2B46563653}" type="slidenum">
              <a:rPr lang="en-US"/>
              <a:pPr>
                <a:defRPr/>
              </a:pPr>
              <a:t>‹#›</a:t>
            </a:fld>
            <a:endParaRPr lang="en-US"/>
          </a:p>
        </p:txBody>
      </p:sp>
    </p:spTree>
    <p:extLst>
      <p:ext uri="{BB962C8B-B14F-4D97-AF65-F5344CB8AC3E}">
        <p14:creationId xmlns:p14="http://schemas.microsoft.com/office/powerpoint/2010/main" val="257851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Arial" charset="0"/>
              </a:defRPr>
            </a:lvl1pPr>
          </a:lstStyle>
          <a:p>
            <a:pPr>
              <a:defRPr/>
            </a:pPr>
            <a:fld id="{1006B3BF-AA4E-E54C-965F-7A0A7190038D}" type="slidenum">
              <a:rPr lang="en-US"/>
              <a:pPr>
                <a:defRPr/>
              </a:pPr>
              <a:t>‹#›</a:t>
            </a:fld>
            <a:endParaRPr lang="en-US"/>
          </a:p>
        </p:txBody>
      </p:sp>
    </p:spTree>
    <p:extLst>
      <p:ext uri="{BB962C8B-B14F-4D97-AF65-F5344CB8AC3E}">
        <p14:creationId xmlns:p14="http://schemas.microsoft.com/office/powerpoint/2010/main" val="4203581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Arial" charset="0"/>
              </a:defRPr>
            </a:lvl1pPr>
          </a:lstStyle>
          <a:p>
            <a:pPr>
              <a:defRPr/>
            </a:pPr>
            <a:fld id="{C74569B9-AA46-7143-A85F-0A4AE1EC1342}" type="slidenum">
              <a:rPr lang="en-US"/>
              <a:pPr>
                <a:defRPr/>
              </a:pPr>
              <a:t>‹#›</a:t>
            </a:fld>
            <a:endParaRPr lang="en-US"/>
          </a:p>
        </p:txBody>
      </p:sp>
    </p:spTree>
    <p:extLst>
      <p:ext uri="{BB962C8B-B14F-4D97-AF65-F5344CB8AC3E}">
        <p14:creationId xmlns:p14="http://schemas.microsoft.com/office/powerpoint/2010/main" val="3622979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Arial" charset="0"/>
              </a:defRPr>
            </a:lvl1pPr>
          </a:lstStyle>
          <a:p>
            <a:pPr>
              <a:defRPr/>
            </a:pPr>
            <a:fld id="{912C9C26-913E-F549-8D1F-FFBB462749EC}" type="slidenum">
              <a:rPr lang="en-US"/>
              <a:pPr>
                <a:defRPr/>
              </a:pPr>
              <a:t>‹#›</a:t>
            </a:fld>
            <a:endParaRPr lang="en-US"/>
          </a:p>
        </p:txBody>
      </p:sp>
    </p:spTree>
    <p:extLst>
      <p:ext uri="{BB962C8B-B14F-4D97-AF65-F5344CB8AC3E}">
        <p14:creationId xmlns:p14="http://schemas.microsoft.com/office/powerpoint/2010/main" val="3959524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Arial" charset="0"/>
              </a:defRPr>
            </a:lvl1pPr>
          </a:lstStyle>
          <a:p>
            <a:pPr>
              <a:defRPr/>
            </a:pPr>
            <a:fld id="{B9CE7462-69C2-AC4E-87F1-672575C29D47}" type="slidenum">
              <a:rPr lang="en-US"/>
              <a:pPr>
                <a:defRPr/>
              </a:pPr>
              <a:t>‹#›</a:t>
            </a:fld>
            <a:endParaRPr lang="en-US"/>
          </a:p>
        </p:txBody>
      </p:sp>
    </p:spTree>
    <p:extLst>
      <p:ext uri="{BB962C8B-B14F-4D97-AF65-F5344CB8AC3E}">
        <p14:creationId xmlns:p14="http://schemas.microsoft.com/office/powerpoint/2010/main" val="317409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66DA9195-92F5-6C45-885A-61890B0F29E5}" type="datetimeFigureOut">
              <a:rPr lang="de-DE"/>
              <a:pPr>
                <a:defRPr/>
              </a:pPr>
              <a:t>11/17/14</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9F4147C3-1B32-EA49-8D95-AA8A7E64010D}" type="slidenum">
              <a:rPr lang="de-DE"/>
              <a:pPr>
                <a:defRPr/>
              </a:pPr>
              <a:t>‹#›</a:t>
            </a:fld>
            <a:endParaRPr lang="de-DE"/>
          </a:p>
        </p:txBody>
      </p:sp>
    </p:spTree>
    <p:extLst>
      <p:ext uri="{BB962C8B-B14F-4D97-AF65-F5344CB8AC3E}">
        <p14:creationId xmlns:p14="http://schemas.microsoft.com/office/powerpoint/2010/main" val="257824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D8E9EC2C-AE0B-8448-A638-18EB77192F5E}" type="datetimeFigureOut">
              <a:rPr lang="de-DE"/>
              <a:pPr>
                <a:defRPr/>
              </a:pPr>
              <a:t>11/17/14</a:t>
            </a:fld>
            <a:endParaRPr lang="de-DE"/>
          </a:p>
        </p:txBody>
      </p:sp>
      <p:sp>
        <p:nvSpPr>
          <p:cNvPr id="5" name="Fußzeilenplatzhalter 4"/>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6" name="Foliennummernplatzhalter 5"/>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127A1EBD-0F4A-BB4B-8A95-8F9A3AC37631}" type="slidenum">
              <a:rPr lang="de-DE"/>
              <a:pPr>
                <a:defRPr/>
              </a:pPr>
              <a:t>‹#›</a:t>
            </a:fld>
            <a:endParaRPr lang="de-DE"/>
          </a:p>
        </p:txBody>
      </p:sp>
    </p:spTree>
    <p:extLst>
      <p:ext uri="{BB962C8B-B14F-4D97-AF65-F5344CB8AC3E}">
        <p14:creationId xmlns:p14="http://schemas.microsoft.com/office/powerpoint/2010/main" val="33334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D53125AE-42D0-E342-9C85-0D1AF852D6A4}" type="datetimeFigureOut">
              <a:rPr lang="de-DE"/>
              <a:pPr>
                <a:defRPr/>
              </a:pPr>
              <a:t>11/17/14</a:t>
            </a:fld>
            <a:endParaRPr lang="de-DE"/>
          </a:p>
        </p:txBody>
      </p:sp>
      <p:sp>
        <p:nvSpPr>
          <p:cNvPr id="6" name="Fußzeilenplatzhalter 5"/>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5A9A4E8F-34D1-E142-86F6-BAA8DF20D788}" type="slidenum">
              <a:rPr lang="de-DE"/>
              <a:pPr>
                <a:defRPr/>
              </a:pPr>
              <a:t>‹#›</a:t>
            </a:fld>
            <a:endParaRPr lang="de-DE"/>
          </a:p>
        </p:txBody>
      </p:sp>
    </p:spTree>
    <p:extLst>
      <p:ext uri="{BB962C8B-B14F-4D97-AF65-F5344CB8AC3E}">
        <p14:creationId xmlns:p14="http://schemas.microsoft.com/office/powerpoint/2010/main" val="41012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316B6E6B-F3E0-3741-9673-DA79D2CABA54}" type="datetimeFigureOut">
              <a:rPr lang="de-DE"/>
              <a:pPr>
                <a:defRPr/>
              </a:pPr>
              <a:t>11/17/14</a:t>
            </a:fld>
            <a:endParaRPr lang="de-DE"/>
          </a:p>
        </p:txBody>
      </p:sp>
      <p:sp>
        <p:nvSpPr>
          <p:cNvPr id="8" name="Fußzeilenplatzhalter 7"/>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9" name="Foliennummernplatzhalter 8"/>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050763F8-FC2A-5D4E-94CB-D485F86EF544}" type="slidenum">
              <a:rPr lang="de-DE"/>
              <a:pPr>
                <a:defRPr/>
              </a:pPr>
              <a:t>‹#›</a:t>
            </a:fld>
            <a:endParaRPr lang="de-DE"/>
          </a:p>
        </p:txBody>
      </p:sp>
    </p:spTree>
    <p:extLst>
      <p:ext uri="{BB962C8B-B14F-4D97-AF65-F5344CB8AC3E}">
        <p14:creationId xmlns:p14="http://schemas.microsoft.com/office/powerpoint/2010/main" val="284856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ED6E4DFB-2B74-F549-ADF7-377AABB52A27}" type="datetimeFigureOut">
              <a:rPr lang="de-DE"/>
              <a:pPr>
                <a:defRPr/>
              </a:pPr>
              <a:t>11/17/14</a:t>
            </a:fld>
            <a:endParaRPr lang="de-DE"/>
          </a:p>
        </p:txBody>
      </p:sp>
      <p:sp>
        <p:nvSpPr>
          <p:cNvPr id="4" name="Fußzeilenplatzhalter 3"/>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C959F3DA-2271-534C-92F8-715688270DD2}" type="slidenum">
              <a:rPr lang="de-DE"/>
              <a:pPr>
                <a:defRPr/>
              </a:pPr>
              <a:t>‹#›</a:t>
            </a:fld>
            <a:endParaRPr lang="de-DE"/>
          </a:p>
        </p:txBody>
      </p:sp>
    </p:spTree>
    <p:extLst>
      <p:ext uri="{BB962C8B-B14F-4D97-AF65-F5344CB8AC3E}">
        <p14:creationId xmlns:p14="http://schemas.microsoft.com/office/powerpoint/2010/main" val="129239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54FB2FCE-93BC-2146-A9AE-935CA66A8C93}" type="datetimeFigureOut">
              <a:rPr lang="de-DE"/>
              <a:pPr>
                <a:defRPr/>
              </a:pPr>
              <a:t>11/17/14</a:t>
            </a:fld>
            <a:endParaRPr lang="de-DE"/>
          </a:p>
        </p:txBody>
      </p:sp>
      <p:sp>
        <p:nvSpPr>
          <p:cNvPr id="3" name="Fußzeilenplatzhalter 2"/>
          <p:cNvSpPr>
            <a:spLocks noGrp="1"/>
          </p:cNvSpPr>
          <p:nvPr>
            <p:ph type="ftr" sz="quarter" idx="11"/>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endParaRPr lang="de-DE"/>
          </a:p>
        </p:txBody>
      </p:sp>
      <p:sp>
        <p:nvSpPr>
          <p:cNvPr id="4" name="Foliennummernplatzhalter 3"/>
          <p:cNvSpPr>
            <a:spLocks noGrp="1"/>
          </p:cNvSpPr>
          <p:nvPr>
            <p:ph type="sldNum" sz="quarter" idx="12"/>
          </p:nvPr>
        </p:nvSpPr>
        <p:spPr/>
        <p:txBody>
          <a:bodyPr/>
          <a:lstStyle>
            <a:lvl1pPr defTabSz="454025" fontAlgn="base">
              <a:spcBef>
                <a:spcPct val="0"/>
              </a:spcBef>
              <a:spcAft>
                <a:spcPct val="0"/>
              </a:spcAft>
              <a:defRPr b="1">
                <a:ea typeface="ＭＳ Ｐゴシック" charset="0"/>
                <a:cs typeface="ＭＳ Ｐゴシック" charset="0"/>
              </a:defRPr>
            </a:lvl1pPr>
          </a:lstStyle>
          <a:p>
            <a:pPr>
              <a:defRPr/>
            </a:pPr>
            <a:fld id="{186BDCE7-FD5A-AE4C-BAF5-3EADE2E7E7B9}" type="slidenum">
              <a:rPr lang="de-DE"/>
              <a:pPr>
                <a:defRPr/>
              </a:pPr>
              <a:t>‹#›</a:t>
            </a:fld>
            <a:endParaRPr lang="de-DE"/>
          </a:p>
        </p:txBody>
      </p:sp>
    </p:spTree>
    <p:extLst>
      <p:ext uri="{BB962C8B-B14F-4D97-AF65-F5344CB8AC3E}">
        <p14:creationId xmlns:p14="http://schemas.microsoft.com/office/powerpoint/2010/main" val="335438387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b="0">
                <a:solidFill>
                  <a:srgbClr val="000000"/>
                </a:solidFill>
                <a:latin typeface="Times New Roman"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b="0">
                <a:solidFill>
                  <a:srgbClr val="000000"/>
                </a:solidFill>
                <a:latin typeface="Times New Roman"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b="0">
                <a:solidFill>
                  <a:srgbClr val="000000"/>
                </a:solidFill>
                <a:latin typeface="Times New Roman" charset="0"/>
              </a:defRPr>
            </a:lvl1pPr>
          </a:lstStyle>
          <a:p>
            <a:pPr defTabSz="914400" fontAlgn="base">
              <a:spcBef>
                <a:spcPct val="0"/>
              </a:spcBef>
              <a:spcAft>
                <a:spcPct val="0"/>
              </a:spcAft>
              <a:defRPr/>
            </a:pPr>
            <a:fld id="{9B9D5A94-9F4D-3D48-B21D-7629AC296F89}"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825810881"/>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146" algn="ctr" rtl="0" fontAlgn="base">
        <a:spcBef>
          <a:spcPct val="0"/>
        </a:spcBef>
        <a:spcAft>
          <a:spcPct val="0"/>
        </a:spcAft>
        <a:defRPr sz="4400">
          <a:solidFill>
            <a:schemeClr val="tx2"/>
          </a:solidFill>
          <a:latin typeface="Times New Roman" charset="0"/>
        </a:defRPr>
      </a:lvl6pPr>
      <a:lvl7pPr marL="914293" algn="ctr" rtl="0" fontAlgn="base">
        <a:spcBef>
          <a:spcPct val="0"/>
        </a:spcBef>
        <a:spcAft>
          <a:spcPct val="0"/>
        </a:spcAft>
        <a:defRPr sz="4400">
          <a:solidFill>
            <a:schemeClr val="tx2"/>
          </a:solidFill>
          <a:latin typeface="Times New Roman" charset="0"/>
        </a:defRPr>
      </a:lvl7pPr>
      <a:lvl8pPr marL="1371440" algn="ctr" rtl="0" fontAlgn="base">
        <a:spcBef>
          <a:spcPct val="0"/>
        </a:spcBef>
        <a:spcAft>
          <a:spcPct val="0"/>
        </a:spcAft>
        <a:defRPr sz="4400">
          <a:solidFill>
            <a:schemeClr val="tx2"/>
          </a:solidFill>
          <a:latin typeface="Times New Roman" charset="0"/>
        </a:defRPr>
      </a:lvl8pPr>
      <a:lvl9pPr marL="1828586" algn="ctr" rtl="0" fontAlgn="base">
        <a:spcBef>
          <a:spcPct val="0"/>
        </a:spcBef>
        <a:spcAft>
          <a:spcPct val="0"/>
        </a:spcAft>
        <a:defRPr sz="4400">
          <a:solidFill>
            <a:schemeClr val="tx2"/>
          </a:solidFill>
          <a:latin typeface="Times New Roman"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128"/>
        </a:defRPr>
      </a:lvl5pPr>
      <a:lvl6pPr marL="2514306" indent="-228573" algn="l" rtl="0" fontAlgn="base">
        <a:spcBef>
          <a:spcPct val="20000"/>
        </a:spcBef>
        <a:spcAft>
          <a:spcPct val="0"/>
        </a:spcAft>
        <a:buChar char="»"/>
        <a:defRPr sz="2000">
          <a:solidFill>
            <a:schemeClr val="tx1"/>
          </a:solidFill>
          <a:latin typeface="+mn-lt"/>
          <a:ea typeface="ＭＳ Ｐゴシック" charset="-128"/>
        </a:defRPr>
      </a:lvl6pPr>
      <a:lvl7pPr marL="2971453" indent="-228573" algn="l" rtl="0" fontAlgn="base">
        <a:spcBef>
          <a:spcPct val="20000"/>
        </a:spcBef>
        <a:spcAft>
          <a:spcPct val="0"/>
        </a:spcAft>
        <a:buChar char="»"/>
        <a:defRPr sz="2000">
          <a:solidFill>
            <a:schemeClr val="tx1"/>
          </a:solidFill>
          <a:latin typeface="+mn-lt"/>
          <a:ea typeface="ＭＳ Ｐゴシック" charset="-128"/>
        </a:defRPr>
      </a:lvl7pPr>
      <a:lvl8pPr marL="3428599" indent="-228573" algn="l" rtl="0" fontAlgn="base">
        <a:spcBef>
          <a:spcPct val="20000"/>
        </a:spcBef>
        <a:spcAft>
          <a:spcPct val="0"/>
        </a:spcAft>
        <a:buChar char="»"/>
        <a:defRPr sz="2000">
          <a:solidFill>
            <a:schemeClr val="tx1"/>
          </a:solidFill>
          <a:latin typeface="+mn-lt"/>
          <a:ea typeface="ＭＳ Ｐゴシック" charset="-128"/>
        </a:defRPr>
      </a:lvl8pPr>
      <a:lvl9pPr marL="3885746" indent="-228573"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939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b="0">
                <a:solidFill>
                  <a:prstClr val="black">
                    <a:tint val="75000"/>
                  </a:prstClr>
                </a:solidFill>
                <a:latin typeface="Calibri"/>
                <a:ea typeface="+mn-ea"/>
                <a:cs typeface="+mn-cs"/>
              </a:defRPr>
            </a:lvl1pPr>
          </a:lstStyle>
          <a:p>
            <a:pPr>
              <a:defRPr/>
            </a:pPr>
            <a:fld id="{D4342130-9A12-D849-9C17-29DC914446A9}" type="datetimeFigureOut">
              <a:rPr lang="de-DE"/>
              <a:pPr>
                <a:defRPr/>
              </a:pPr>
              <a:t>11/17/14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b="0">
                <a:solidFill>
                  <a:prstClr val="black">
                    <a:tint val="75000"/>
                  </a:prstClr>
                </a:solidFill>
                <a:latin typeface="Calibri"/>
                <a:ea typeface="+mn-ea"/>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b="0">
                <a:solidFill>
                  <a:prstClr val="black">
                    <a:tint val="75000"/>
                  </a:prstClr>
                </a:solidFill>
                <a:latin typeface="Calibri"/>
                <a:ea typeface="+mn-ea"/>
                <a:cs typeface="+mn-cs"/>
              </a:defRPr>
            </a:lvl1pPr>
          </a:lstStyle>
          <a:p>
            <a:pPr>
              <a:defRPr/>
            </a:pPr>
            <a:fld id="{23C3E4E0-A166-8E49-9B2A-A72E062F3007}" type="slidenum">
              <a:rPr lang="de-DE"/>
              <a:pPr>
                <a:defRPr/>
              </a:pPr>
              <a:t>‹#›</a:t>
            </a:fld>
            <a:endParaRPr lang="de-DE"/>
          </a:p>
        </p:txBody>
      </p:sp>
    </p:spTree>
    <p:extLst>
      <p:ext uri="{BB962C8B-B14F-4D97-AF65-F5344CB8AC3E}">
        <p14:creationId xmlns:p14="http://schemas.microsoft.com/office/powerpoint/2010/main" val="28626909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3714"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49" tIns="45627" rIns="91249" bIns="45627" numCol="1" anchor="t" anchorCtr="0" compatLnSpc="1">
            <a:prstTxWarp prst="textNoShape">
              <a:avLst/>
            </a:prstTxWarp>
          </a:bodyPr>
          <a:lstStyle>
            <a:lvl1pPr algn="ctr" defTabSz="912564">
              <a:defRPr sz="1000" noProof="1">
                <a:solidFill>
                  <a:srgbClr val="FFFFFF"/>
                </a:solidFill>
                <a:cs typeface="Arial"/>
              </a:defRPr>
            </a:lvl1pPr>
          </a:lstStyle>
          <a:p>
            <a:pPr fontAlgn="base">
              <a:spcBef>
                <a:spcPct val="0"/>
              </a:spcBef>
              <a:spcAft>
                <a:spcPct val="0"/>
              </a:spcAft>
              <a:defRPr/>
            </a:pPr>
            <a:endParaRPr lang="en-US">
              <a:latin typeface="Arial" charset="0"/>
              <a:ea typeface="ＭＳ Ｐゴシック" charset="0"/>
            </a:endParaRPr>
          </a:p>
        </p:txBody>
      </p:sp>
      <p:sp>
        <p:nvSpPr>
          <p:cNvPr id="243716" name="Rectangle 7"/>
          <p:cNvSpPr>
            <a:spLocks noGrp="1" noChangeArrowheads="1"/>
          </p:cNvSpPr>
          <p:nvPr>
            <p:ph type="title"/>
          </p:nvPr>
        </p:nvSpPr>
        <p:spPr bwMode="gray">
          <a:xfrm>
            <a:off x="311150" y="271463"/>
            <a:ext cx="8520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627" rIns="0" bIns="45627" numCol="1" anchor="t" anchorCtr="0" compatLnSpc="1">
            <a:prstTxWarp prst="textNoShape">
              <a:avLst/>
            </a:prstTxWarp>
          </a:bodyPr>
          <a:lstStyle/>
          <a:p>
            <a:pPr lvl="0"/>
            <a:r>
              <a:rPr lang="de-DE"/>
              <a:t>Klicken Sie, um das Titelformat zu bearbeiten</a:t>
            </a:r>
          </a:p>
        </p:txBody>
      </p:sp>
    </p:spTree>
    <p:extLst>
      <p:ext uri="{BB962C8B-B14F-4D97-AF65-F5344CB8AC3E}">
        <p14:creationId xmlns:p14="http://schemas.microsoft.com/office/powerpoint/2010/main" val="36321855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0" fontAlgn="base" hangingPunct="0">
        <a:lnSpc>
          <a:spcPct val="90000"/>
        </a:lnSpc>
        <a:spcBef>
          <a:spcPct val="0"/>
        </a:spcBef>
        <a:spcAft>
          <a:spcPct val="0"/>
        </a:spcAft>
        <a:defRPr sz="2600" b="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2pPr>
      <a:lvl3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3pPr>
      <a:lvl4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4pPr>
      <a:lvl5pPr algn="l" rtl="0" eaLnBrk="0" fontAlgn="base" hangingPunct="0">
        <a:lnSpc>
          <a:spcPct val="90000"/>
        </a:lnSpc>
        <a:spcBef>
          <a:spcPct val="0"/>
        </a:spcBef>
        <a:spcAft>
          <a:spcPct val="0"/>
        </a:spcAft>
        <a:defRPr sz="2600" b="1">
          <a:solidFill>
            <a:schemeClr val="tx1"/>
          </a:solidFill>
          <a:latin typeface="Arial" charset="0"/>
          <a:ea typeface="ＭＳ Ｐゴシック" charset="0"/>
          <a:cs typeface="Arial" charset="0"/>
        </a:defRPr>
      </a:lvl5pPr>
      <a:lvl6pPr marL="456281" algn="l" rtl="0" fontAlgn="base">
        <a:lnSpc>
          <a:spcPct val="90000"/>
        </a:lnSpc>
        <a:spcBef>
          <a:spcPct val="0"/>
        </a:spcBef>
        <a:spcAft>
          <a:spcPct val="0"/>
        </a:spcAft>
        <a:defRPr sz="2600" b="1">
          <a:solidFill>
            <a:schemeClr val="tx1"/>
          </a:solidFill>
          <a:latin typeface="Arial" charset="0"/>
          <a:cs typeface="Arial" charset="0"/>
        </a:defRPr>
      </a:lvl6pPr>
      <a:lvl7pPr marL="912564" algn="l" rtl="0" fontAlgn="base">
        <a:lnSpc>
          <a:spcPct val="90000"/>
        </a:lnSpc>
        <a:spcBef>
          <a:spcPct val="0"/>
        </a:spcBef>
        <a:spcAft>
          <a:spcPct val="0"/>
        </a:spcAft>
        <a:defRPr sz="2600" b="1">
          <a:solidFill>
            <a:schemeClr val="tx1"/>
          </a:solidFill>
          <a:latin typeface="Arial" charset="0"/>
          <a:cs typeface="Arial" charset="0"/>
        </a:defRPr>
      </a:lvl7pPr>
      <a:lvl8pPr marL="1368848" algn="l" rtl="0" fontAlgn="base">
        <a:lnSpc>
          <a:spcPct val="90000"/>
        </a:lnSpc>
        <a:spcBef>
          <a:spcPct val="0"/>
        </a:spcBef>
        <a:spcAft>
          <a:spcPct val="0"/>
        </a:spcAft>
        <a:defRPr sz="2600" b="1">
          <a:solidFill>
            <a:schemeClr val="tx1"/>
          </a:solidFill>
          <a:latin typeface="Arial" charset="0"/>
          <a:cs typeface="Arial" charset="0"/>
        </a:defRPr>
      </a:lvl8pPr>
      <a:lvl9pPr marL="1825129" algn="l" rtl="0" fontAlgn="base">
        <a:lnSpc>
          <a:spcPct val="90000"/>
        </a:lnSpc>
        <a:spcBef>
          <a:spcPct val="0"/>
        </a:spcBef>
        <a:spcAft>
          <a:spcPct val="0"/>
        </a:spcAft>
        <a:defRPr sz="2600" b="1">
          <a:solidFill>
            <a:schemeClr val="tx1"/>
          </a:solidFill>
          <a:latin typeface="Arial" charset="0"/>
          <a:cs typeface="Arial" charset="0"/>
        </a:defRPr>
      </a:lvl9pPr>
    </p:titleStyle>
    <p:bodyStyle>
      <a:lvl1pPr marL="179388" indent="-179388" algn="l" rtl="0" eaLnBrk="0" fontAlgn="base" hangingPunct="0">
        <a:spcBef>
          <a:spcPct val="0"/>
        </a:spcBef>
        <a:spcAft>
          <a:spcPct val="40000"/>
        </a:spcAft>
        <a:buFont typeface="Wingdings" charset="0"/>
        <a:buChar char="§"/>
        <a:defRPr sz="2000">
          <a:solidFill>
            <a:schemeClr val="tx1"/>
          </a:solidFill>
          <a:latin typeface="+mn-lt"/>
          <a:ea typeface="ＭＳ Ｐゴシック" charset="0"/>
          <a:cs typeface="+mn-cs"/>
        </a:defRPr>
      </a:lvl1pPr>
      <a:lvl2pPr marL="442913" indent="-260350" algn="l" rtl="0" eaLnBrk="0" fontAlgn="base" hangingPunct="0">
        <a:spcBef>
          <a:spcPct val="0"/>
        </a:spcBef>
        <a:spcAft>
          <a:spcPct val="40000"/>
        </a:spcAft>
        <a:buChar char="–"/>
        <a:defRPr>
          <a:solidFill>
            <a:schemeClr val="tx1"/>
          </a:solidFill>
          <a:latin typeface="+mn-lt"/>
          <a:ea typeface="ＭＳ Ｐゴシック" charset="0"/>
          <a:cs typeface="+mn-cs"/>
        </a:defRPr>
      </a:lvl2pPr>
      <a:lvl3pPr marL="719138" indent="-273050" algn="l" rtl="0" eaLnBrk="0" fontAlgn="base" hangingPunct="0">
        <a:spcBef>
          <a:spcPct val="0"/>
        </a:spcBef>
        <a:spcAft>
          <a:spcPct val="40000"/>
        </a:spcAft>
        <a:buChar char="•"/>
        <a:defRPr>
          <a:solidFill>
            <a:schemeClr val="tx1"/>
          </a:solidFill>
          <a:latin typeface="+mn-lt"/>
          <a:ea typeface="ＭＳ Ｐゴシック" charset="0"/>
          <a:cs typeface="+mn-cs"/>
        </a:defRPr>
      </a:lvl3pPr>
      <a:lvl4pPr marL="984250" indent="-263525" algn="l" rtl="0" eaLnBrk="0" fontAlgn="base" hangingPunct="0">
        <a:spcBef>
          <a:spcPct val="0"/>
        </a:spcBef>
        <a:spcAft>
          <a:spcPct val="40000"/>
        </a:spcAft>
        <a:buChar char="–"/>
        <a:defRPr>
          <a:solidFill>
            <a:schemeClr val="tx1"/>
          </a:solidFill>
          <a:latin typeface="+mn-lt"/>
          <a:ea typeface="ＭＳ Ｐゴシック" charset="0"/>
          <a:cs typeface="+mn-cs"/>
        </a:defRPr>
      </a:lvl4pPr>
      <a:lvl5pPr marL="1250950" indent="-263525" algn="l" rtl="0" eaLnBrk="0" fontAlgn="base" hangingPunct="0">
        <a:spcBef>
          <a:spcPct val="0"/>
        </a:spcBef>
        <a:spcAft>
          <a:spcPct val="40000"/>
        </a:spcAft>
        <a:buChar char="»"/>
        <a:defRPr>
          <a:solidFill>
            <a:schemeClr val="tx1"/>
          </a:solidFill>
          <a:latin typeface="+mn-lt"/>
          <a:ea typeface="ＭＳ Ｐゴシック" charset="0"/>
          <a:cs typeface="+mn-cs"/>
        </a:defRPr>
      </a:lvl5pPr>
      <a:lvl6pPr marL="1707891" indent="-264577" algn="l" rtl="0" fontAlgn="base">
        <a:spcBef>
          <a:spcPct val="0"/>
        </a:spcBef>
        <a:spcAft>
          <a:spcPct val="40000"/>
        </a:spcAft>
        <a:buChar char="»"/>
        <a:defRPr>
          <a:solidFill>
            <a:schemeClr val="tx1"/>
          </a:solidFill>
          <a:latin typeface="+mn-lt"/>
          <a:cs typeface="+mn-cs"/>
        </a:defRPr>
      </a:lvl6pPr>
      <a:lvl7pPr marL="2164168" indent="-264577" algn="l" rtl="0" fontAlgn="base">
        <a:spcBef>
          <a:spcPct val="0"/>
        </a:spcBef>
        <a:spcAft>
          <a:spcPct val="40000"/>
        </a:spcAft>
        <a:buChar char="»"/>
        <a:defRPr>
          <a:solidFill>
            <a:schemeClr val="tx1"/>
          </a:solidFill>
          <a:latin typeface="+mn-lt"/>
          <a:cs typeface="+mn-cs"/>
        </a:defRPr>
      </a:lvl7pPr>
      <a:lvl8pPr marL="2620455" indent="-264577" algn="l" rtl="0" fontAlgn="base">
        <a:spcBef>
          <a:spcPct val="0"/>
        </a:spcBef>
        <a:spcAft>
          <a:spcPct val="40000"/>
        </a:spcAft>
        <a:buChar char="»"/>
        <a:defRPr>
          <a:solidFill>
            <a:schemeClr val="tx1"/>
          </a:solidFill>
          <a:latin typeface="+mn-lt"/>
          <a:cs typeface="+mn-cs"/>
        </a:defRPr>
      </a:lvl8pPr>
      <a:lvl9pPr marL="3076734" indent="-264577" algn="l" rtl="0" fontAlgn="base">
        <a:spcBef>
          <a:spcPct val="0"/>
        </a:spcBef>
        <a:spcAft>
          <a:spcPct val="40000"/>
        </a:spcAft>
        <a:buChar char="»"/>
        <a:defRPr>
          <a:solidFill>
            <a:schemeClr val="tx1"/>
          </a:solidFill>
          <a:latin typeface="+mn-lt"/>
          <a:cs typeface="+mn-cs"/>
        </a:defRPr>
      </a:lvl9pPr>
    </p:bodyStyle>
    <p:otherStyle>
      <a:defPPr>
        <a:defRPr lang="en-US"/>
      </a:defPPr>
      <a:lvl1pPr marL="0" algn="l" defTabSz="912564" rtl="0" eaLnBrk="1" latinLnBrk="0" hangingPunct="1">
        <a:defRPr sz="1800" kern="1200">
          <a:solidFill>
            <a:schemeClr val="tx1"/>
          </a:solidFill>
          <a:latin typeface="+mn-lt"/>
          <a:ea typeface="+mn-ea"/>
          <a:cs typeface="+mn-cs"/>
        </a:defRPr>
      </a:lvl1pPr>
      <a:lvl2pPr marL="456281" algn="l" defTabSz="912564" rtl="0" eaLnBrk="1" latinLnBrk="0" hangingPunct="1">
        <a:defRPr sz="1800" kern="1200">
          <a:solidFill>
            <a:schemeClr val="tx1"/>
          </a:solidFill>
          <a:latin typeface="+mn-lt"/>
          <a:ea typeface="+mn-ea"/>
          <a:cs typeface="+mn-cs"/>
        </a:defRPr>
      </a:lvl2pPr>
      <a:lvl3pPr marL="912564" algn="l" defTabSz="912564" rtl="0" eaLnBrk="1" latinLnBrk="0" hangingPunct="1">
        <a:defRPr sz="1800" kern="1200">
          <a:solidFill>
            <a:schemeClr val="tx1"/>
          </a:solidFill>
          <a:latin typeface="+mn-lt"/>
          <a:ea typeface="+mn-ea"/>
          <a:cs typeface="+mn-cs"/>
        </a:defRPr>
      </a:lvl3pPr>
      <a:lvl4pPr marL="1368848" algn="l" defTabSz="912564" rtl="0" eaLnBrk="1" latinLnBrk="0" hangingPunct="1">
        <a:defRPr sz="1800" kern="1200">
          <a:solidFill>
            <a:schemeClr val="tx1"/>
          </a:solidFill>
          <a:latin typeface="+mn-lt"/>
          <a:ea typeface="+mn-ea"/>
          <a:cs typeface="+mn-cs"/>
        </a:defRPr>
      </a:lvl4pPr>
      <a:lvl5pPr marL="1825129" algn="l" defTabSz="912564" rtl="0" eaLnBrk="1" latinLnBrk="0" hangingPunct="1">
        <a:defRPr sz="1800" kern="1200">
          <a:solidFill>
            <a:schemeClr val="tx1"/>
          </a:solidFill>
          <a:latin typeface="+mn-lt"/>
          <a:ea typeface="+mn-ea"/>
          <a:cs typeface="+mn-cs"/>
        </a:defRPr>
      </a:lvl5pPr>
      <a:lvl6pPr marL="2281412" algn="l" defTabSz="912564" rtl="0" eaLnBrk="1" latinLnBrk="0" hangingPunct="1">
        <a:defRPr sz="1800" kern="1200">
          <a:solidFill>
            <a:schemeClr val="tx1"/>
          </a:solidFill>
          <a:latin typeface="+mn-lt"/>
          <a:ea typeface="+mn-ea"/>
          <a:cs typeface="+mn-cs"/>
        </a:defRPr>
      </a:lvl6pPr>
      <a:lvl7pPr marL="2737694" algn="l" defTabSz="912564" rtl="0" eaLnBrk="1" latinLnBrk="0" hangingPunct="1">
        <a:defRPr sz="1800" kern="1200">
          <a:solidFill>
            <a:schemeClr val="tx1"/>
          </a:solidFill>
          <a:latin typeface="+mn-lt"/>
          <a:ea typeface="+mn-ea"/>
          <a:cs typeface="+mn-cs"/>
        </a:defRPr>
      </a:lvl7pPr>
      <a:lvl8pPr marL="3193967" algn="l" defTabSz="912564" rtl="0" eaLnBrk="1" latinLnBrk="0" hangingPunct="1">
        <a:defRPr sz="1800" kern="1200">
          <a:solidFill>
            <a:schemeClr val="tx1"/>
          </a:solidFill>
          <a:latin typeface="+mn-lt"/>
          <a:ea typeface="+mn-ea"/>
          <a:cs typeface="+mn-cs"/>
        </a:defRPr>
      </a:lvl8pPr>
      <a:lvl9pPr marL="3650256" algn="l" defTabSz="91256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rgbClr val="000000"/>
                </a:solidFill>
                <a:latin typeface="Times New Roman"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rgbClr val="000000"/>
                </a:solidFill>
                <a:latin typeface="Times New Roman"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000000"/>
                </a:solidFill>
                <a:latin typeface="Times New Roman" charset="0"/>
              </a:defRPr>
            </a:lvl1pPr>
          </a:lstStyle>
          <a:p>
            <a:pPr defTabSz="914400" fontAlgn="base">
              <a:spcBef>
                <a:spcPct val="0"/>
              </a:spcBef>
              <a:spcAft>
                <a:spcPct val="0"/>
              </a:spcAft>
              <a:defRPr/>
            </a:pPr>
            <a:fld id="{D52CAD21-2B88-3C44-940E-26446115B5D2}"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7914348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9" charset="-128"/>
          <a:cs typeface="ＭＳ Ｐゴシック" pitchFamily="19"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9" charset="-128"/>
          <a:cs typeface="ＭＳ Ｐゴシック" pitchFamily="19"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9" charset="-128"/>
          <a:cs typeface="ＭＳ Ｐゴシック" pitchFamily="19"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9" charset="-128"/>
          <a:cs typeface="ＭＳ Ｐゴシック" pitchFamily="19"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9" charset="-128"/>
          <a:cs typeface="ＭＳ Ｐゴシック" pitchFamily="19"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9" charset="-128"/>
          <a:cs typeface="ＭＳ Ｐゴシック" pitchFamily="1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aix1.uottawa.ca/~xxia/software/software.htm"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hyperlink" Target="http://online.itp.ucsb.edu/online/infobio01/fitch1/" TargetMode="External"/><Relationship Id="rId4" Type="http://schemas.openxmlformats.org/officeDocument/2006/relationships/hyperlink" Target="http://www.genetics.org/cgi/content/abstract/155/1/431" TargetMode="External"/><Relationship Id="rId5" Type="http://schemas.openxmlformats.org/officeDocument/2006/relationships/hyperlink" Target="http://web.uconn.edu/gogarten/bioinf/flu_data.paup" TargetMode="External"/><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bin"/><Relationship Id="rId5" Type="http://schemas.openxmlformats.org/officeDocument/2006/relationships/image" Target="../media/image29.png"/><Relationship Id="rId6" Type="http://schemas.openxmlformats.org/officeDocument/2006/relationships/oleObject" Target="../embeddings/oleObject3.bin"/><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5.xml"/><Relationship Id="rId2"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9.png"/><Relationship Id="rId1" Type="http://schemas.openxmlformats.org/officeDocument/2006/relationships/slideLayout" Target="../slideLayouts/slideLayout15.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15.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15.xml"/><Relationship Id="rId2"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4.bin"/><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vmlDrawing" Target="../drawings/vmlDrawing3.vml"/><Relationship Id="rId2"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hyperlink" Target="http://www.ncbi.nlm.nih.gov/BLAST/Blast.cgi?CMD=Web&amp;LAYOUT=TwoWindows&amp;AUTO_FORMAT=Semiauto&amp;ALIGNMENTS=250&amp;ALIGNMENT_VIEW=Pairwise&amp;CLIENT=web&amp;COMPOSITION_BASED_STATISTICS=on&amp;DATABASE=nr&amp;CDD_SEARCH=on&amp;DESCRIPTIONS=500&amp;ENTREZ_QUERY=(none)&amp;EXPECT=" TargetMode="External"/><Relationship Id="rId5" Type="http://schemas.openxmlformats.org/officeDocument/2006/relationships/oleObject" Target="../embeddings/oleObject5.bin"/><Relationship Id="rId6" Type="http://schemas.openxmlformats.org/officeDocument/2006/relationships/image" Target="../media/image57.png"/><Relationship Id="rId7" Type="http://schemas.openxmlformats.org/officeDocument/2006/relationships/hyperlink" Target="http://www.ncbi.nlm.nih.gov/entrez/query.fcgi?cmd=Retrieve&amp;db=Protein&amp;list_uids=07475800&amp;dopt=GenPept" TargetMode="External"/><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atin typeface="Times New Roman" charset="0"/>
              </a:rPr>
              <a:t>selection versus drift </a:t>
            </a:r>
            <a:br>
              <a:rPr lang="en-US">
                <a:latin typeface="Times New Roman" charset="0"/>
              </a:rPr>
            </a:br>
            <a:endParaRPr lang="en-US">
              <a:latin typeface="Times New Roman" charset="0"/>
            </a:endParaRPr>
          </a:p>
        </p:txBody>
      </p:sp>
      <p:sp>
        <p:nvSpPr>
          <p:cNvPr id="116738" name="Text Box 3"/>
          <p:cNvSpPr txBox="1">
            <a:spLocks noChangeArrowheads="1"/>
          </p:cNvSpPr>
          <p:nvPr/>
        </p:nvSpPr>
        <p:spPr bwMode="auto">
          <a:xfrm>
            <a:off x="228600" y="15240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dirty="0" smtClean="0">
                <a:solidFill>
                  <a:srgbClr val="000000"/>
                </a:solidFill>
                <a:latin typeface="Times New Roman" charset="0"/>
              </a:rPr>
              <a:t>The larger the population the longer it takes for an allele to become fixed.  </a:t>
            </a:r>
          </a:p>
          <a:p>
            <a:pPr defTabSz="914400" eaLnBrk="1" fontAlgn="base" hangingPunct="1">
              <a:spcBef>
                <a:spcPct val="0"/>
              </a:spcBef>
              <a:spcAft>
                <a:spcPct val="0"/>
              </a:spcAft>
            </a:pPr>
            <a:r>
              <a:rPr lang="en-US" b="1" dirty="0" smtClean="0">
                <a:solidFill>
                  <a:srgbClr val="000000"/>
                </a:solidFill>
                <a:latin typeface="Times New Roman" charset="0"/>
              </a:rPr>
              <a:t>Note: Even though an allele conveys a strong selective advantage of 10%, the allele has a rather large chance to go extinct.  </a:t>
            </a:r>
          </a:p>
          <a:p>
            <a:pPr defTabSz="914400" eaLnBrk="1" fontAlgn="base" hangingPunct="1">
              <a:spcBef>
                <a:spcPct val="0"/>
              </a:spcBef>
              <a:spcAft>
                <a:spcPct val="0"/>
              </a:spcAft>
            </a:pPr>
            <a:r>
              <a:rPr lang="en-US" b="1" dirty="0" smtClean="0">
                <a:solidFill>
                  <a:srgbClr val="000000"/>
                </a:solidFill>
                <a:latin typeface="Times New Roman" charset="0"/>
              </a:rPr>
              <a:t>Note: </a:t>
            </a:r>
            <a:r>
              <a:rPr lang="en-US" b="1" dirty="0" smtClean="0">
                <a:solidFill>
                  <a:srgbClr val="000000"/>
                </a:solidFill>
                <a:latin typeface="Times New Roman" charset="0"/>
              </a:rPr>
              <a:t>Fixation is faster under selection than under drift.</a:t>
            </a:r>
          </a:p>
          <a:p>
            <a:pPr defTabSz="914400" eaLnBrk="1" fontAlgn="base" hangingPunct="1">
              <a:spcBef>
                <a:spcPct val="0"/>
              </a:spcBef>
              <a:spcAft>
                <a:spcPct val="0"/>
              </a:spcAft>
            </a:pPr>
            <a:endParaRPr lang="en-US" b="1" dirty="0" smtClean="0">
              <a:solidFill>
                <a:srgbClr val="000000"/>
              </a:solidFill>
              <a:latin typeface="Times New Roman" charset="0"/>
            </a:endParaRPr>
          </a:p>
          <a:p>
            <a:pPr defTabSz="914400" eaLnBrk="1" fontAlgn="base" hangingPunct="1">
              <a:spcBef>
                <a:spcPct val="0"/>
              </a:spcBef>
              <a:spcAft>
                <a:spcPct val="0"/>
              </a:spcAft>
            </a:pPr>
            <a:endParaRPr lang="en-US" b="1" dirty="0" smtClean="0">
              <a:solidFill>
                <a:srgbClr val="000000"/>
              </a:solidFill>
              <a:latin typeface="Times New Roman" charset="0"/>
            </a:endParaRPr>
          </a:p>
          <a:p>
            <a:pPr defTabSz="914400" eaLnBrk="1" fontAlgn="base" hangingPunct="1">
              <a:spcBef>
                <a:spcPct val="0"/>
              </a:spcBef>
              <a:spcAft>
                <a:spcPct val="0"/>
              </a:spcAft>
            </a:pPr>
            <a:endParaRPr lang="en-US" b="1" dirty="0" smtClean="0">
              <a:solidFill>
                <a:srgbClr val="000000"/>
              </a:solidFill>
              <a:latin typeface="Times New Roman" charset="0"/>
            </a:endParaRPr>
          </a:p>
        </p:txBody>
      </p:sp>
    </p:spTree>
    <p:extLst>
      <p:ext uri="{BB962C8B-B14F-4D97-AF65-F5344CB8AC3E}">
        <p14:creationId xmlns:p14="http://schemas.microsoft.com/office/powerpoint/2010/main" val="27266616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685800" y="381000"/>
            <a:ext cx="7772400" cy="1143000"/>
          </a:xfrm>
        </p:spPr>
        <p:txBody>
          <a:bodyPr/>
          <a:lstStyle/>
          <a:p>
            <a:pPr eaLnBrk="1" hangingPunct="1"/>
            <a:r>
              <a:rPr lang="en-IE">
                <a:latin typeface="Times New Roman" charset="0"/>
              </a:rPr>
              <a:t>Positive selection (s&gt;0)</a:t>
            </a:r>
          </a:p>
        </p:txBody>
      </p:sp>
      <p:sp>
        <p:nvSpPr>
          <p:cNvPr id="472067" name="Rectangle 3"/>
          <p:cNvSpPr>
            <a:spLocks noGrp="1" noChangeArrowheads="1"/>
          </p:cNvSpPr>
          <p:nvPr>
            <p:ph type="body" idx="1"/>
          </p:nvPr>
        </p:nvSpPr>
        <p:spPr/>
        <p:txBody>
          <a:bodyPr/>
          <a:lstStyle/>
          <a:p>
            <a:pPr eaLnBrk="1" hangingPunct="1">
              <a:lnSpc>
                <a:spcPct val="90000"/>
              </a:lnSpc>
            </a:pPr>
            <a:r>
              <a:rPr lang="en-IE" sz="2800">
                <a:latin typeface="Times New Roman" charset="0"/>
              </a:rPr>
              <a:t>A new allele (mutant) confers some </a:t>
            </a:r>
            <a:r>
              <a:rPr lang="en-IE" sz="2800" u="sng">
                <a:latin typeface="Times New Roman" charset="0"/>
              </a:rPr>
              <a:t>increase</a:t>
            </a:r>
            <a:r>
              <a:rPr lang="en-IE" sz="2800">
                <a:latin typeface="Times New Roman" charset="0"/>
              </a:rPr>
              <a:t> in the </a:t>
            </a:r>
            <a:r>
              <a:rPr lang="en-IE" sz="2800" b="1">
                <a:latin typeface="Times New Roman" charset="0"/>
              </a:rPr>
              <a:t>fitness</a:t>
            </a:r>
            <a:r>
              <a:rPr lang="en-IE" sz="2800">
                <a:latin typeface="Times New Roman" charset="0"/>
              </a:rPr>
              <a:t> of the organism</a:t>
            </a:r>
          </a:p>
          <a:p>
            <a:pPr eaLnBrk="1" hangingPunct="1">
              <a:lnSpc>
                <a:spcPct val="90000"/>
              </a:lnSpc>
            </a:pPr>
            <a:endParaRPr lang="en-IE" sz="2800">
              <a:latin typeface="Times New Roman" charset="0"/>
            </a:endParaRPr>
          </a:p>
          <a:p>
            <a:pPr eaLnBrk="1" hangingPunct="1">
              <a:lnSpc>
                <a:spcPct val="90000"/>
              </a:lnSpc>
            </a:pPr>
            <a:r>
              <a:rPr lang="en-IE" sz="2800">
                <a:latin typeface="Times New Roman" charset="0"/>
              </a:rPr>
              <a:t>Selection acts to favour this allele</a:t>
            </a:r>
          </a:p>
          <a:p>
            <a:pPr eaLnBrk="1" hangingPunct="1">
              <a:lnSpc>
                <a:spcPct val="90000"/>
              </a:lnSpc>
            </a:pPr>
            <a:endParaRPr lang="en-IE" sz="2800">
              <a:latin typeface="Times New Roman" charset="0"/>
            </a:endParaRPr>
          </a:p>
          <a:p>
            <a:pPr eaLnBrk="1" hangingPunct="1">
              <a:lnSpc>
                <a:spcPct val="90000"/>
              </a:lnSpc>
            </a:pPr>
            <a:r>
              <a:rPr lang="en-IE" sz="2800">
                <a:latin typeface="Times New Roman" charset="0"/>
              </a:rPr>
              <a:t>Also called adaptive selection or Darwinian selection. </a:t>
            </a:r>
          </a:p>
          <a:p>
            <a:pPr eaLnBrk="1" hangingPunct="1">
              <a:lnSpc>
                <a:spcPct val="90000"/>
              </a:lnSpc>
            </a:pPr>
            <a:endParaRPr lang="en-IE" sz="2800">
              <a:latin typeface="Times New Roman" charset="0"/>
            </a:endParaRPr>
          </a:p>
          <a:p>
            <a:pPr eaLnBrk="1" hangingPunct="1">
              <a:lnSpc>
                <a:spcPct val="90000"/>
              </a:lnSpc>
              <a:buFontTx/>
              <a:buNone/>
            </a:pPr>
            <a:r>
              <a:rPr lang="en-IE" sz="2000">
                <a:latin typeface="Times New Roman" charset="0"/>
              </a:rPr>
              <a:t>NOTE</a:t>
            </a:r>
            <a:r>
              <a:rPr lang="en-IE" sz="2800">
                <a:latin typeface="Times New Roman" charset="0"/>
              </a:rPr>
              <a:t>: </a:t>
            </a:r>
            <a:r>
              <a:rPr lang="en-IE" sz="2800" b="1">
                <a:latin typeface="Times New Roman" charset="0"/>
              </a:rPr>
              <a:t>Fitness</a:t>
            </a:r>
            <a:r>
              <a:rPr lang="en-IE" sz="2800">
                <a:latin typeface="Times New Roman" charset="0"/>
              </a:rPr>
              <a:t> = ability to survive and </a:t>
            </a:r>
            <a:r>
              <a:rPr lang="en-IE" sz="2800" u="sng">
                <a:latin typeface="Times New Roman" charset="0"/>
              </a:rPr>
              <a:t>reproduce</a:t>
            </a:r>
          </a:p>
        </p:txBody>
      </p:sp>
      <p:sp>
        <p:nvSpPr>
          <p:cNvPr id="130051" name="Text Box 4"/>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smtClean="0">
                <a:solidFill>
                  <a:srgbClr val="000000"/>
                </a:solidFill>
                <a:latin typeface="Times New Roman" charset="0"/>
              </a:rPr>
              <a:t>Modified from from </a:t>
            </a:r>
            <a:r>
              <a:rPr lang="en-US" sz="1800" smtClean="0">
                <a:solidFill>
                  <a:srgbClr val="008000"/>
                </a:solidFill>
                <a:latin typeface="Times New Roman" charset="0"/>
              </a:rPr>
              <a:t>www.tcd.ie/Genetics/staff/Aoife/GE3026/GE3026_1+2.ppt</a:t>
            </a:r>
            <a:r>
              <a:rPr lang="en-US" b="1" smtClean="0">
                <a:solidFill>
                  <a:srgbClr val="000000"/>
                </a:solidFill>
                <a:latin typeface="Times New Roman" charset="0"/>
              </a:rPr>
              <a:t> </a:t>
            </a:r>
          </a:p>
        </p:txBody>
      </p:sp>
    </p:spTree>
    <p:extLst>
      <p:ext uri="{BB962C8B-B14F-4D97-AF65-F5344CB8AC3E}">
        <p14:creationId xmlns:p14="http://schemas.microsoft.com/office/powerpoint/2010/main" val="2664697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2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GB">
                <a:latin typeface="Times New Roman" charset="0"/>
              </a:rPr>
              <a:t>Advantageous allele</a:t>
            </a:r>
          </a:p>
        </p:txBody>
      </p:sp>
      <p:pic>
        <p:nvPicPr>
          <p:cNvPr id="132098" name="Picture 3" descr="psb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1405678">
            <a:off x="1187450" y="2590800"/>
            <a:ext cx="6327775" cy="4525963"/>
          </a:xfrm>
        </p:spPr>
      </p:pic>
      <p:sp>
        <p:nvSpPr>
          <p:cNvPr id="132099" name="Text Box 4"/>
          <p:cNvSpPr txBox="1">
            <a:spLocks noChangeArrowheads="1"/>
          </p:cNvSpPr>
          <p:nvPr/>
        </p:nvSpPr>
        <p:spPr bwMode="auto">
          <a:xfrm>
            <a:off x="1835150" y="1766888"/>
            <a:ext cx="537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2000" smtClean="0">
                <a:solidFill>
                  <a:srgbClr val="000000"/>
                </a:solidFill>
              </a:rPr>
              <a:t>Herbicide resistance gene in nightshade plant</a:t>
            </a:r>
          </a:p>
        </p:txBody>
      </p:sp>
      <p:sp>
        <p:nvSpPr>
          <p:cNvPr id="132100" name="Text Box 5"/>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smtClean="0">
                <a:solidFill>
                  <a:srgbClr val="000000"/>
                </a:solidFill>
                <a:latin typeface="Times New Roman" charset="0"/>
              </a:rPr>
              <a:t>Modified from from </a:t>
            </a:r>
            <a:r>
              <a:rPr lang="en-US" sz="1800" smtClean="0">
                <a:solidFill>
                  <a:srgbClr val="008000"/>
                </a:solidFill>
                <a:latin typeface="Times New Roman" charset="0"/>
              </a:rPr>
              <a:t>www.tcd.ie/Genetics/staff/Aoife/GE3026/GE3026_1+2.ppt</a:t>
            </a:r>
            <a:r>
              <a:rPr lang="en-US" b="1" smtClean="0">
                <a:solidFill>
                  <a:srgbClr val="000000"/>
                </a:solidFill>
                <a:latin typeface="Times New Roman" charset="0"/>
              </a:rPr>
              <a:t> </a:t>
            </a:r>
          </a:p>
        </p:txBody>
      </p:sp>
    </p:spTree>
    <p:extLst>
      <p:ext uri="{BB962C8B-B14F-4D97-AF65-F5344CB8AC3E}">
        <p14:creationId xmlns:p14="http://schemas.microsoft.com/office/powerpoint/2010/main" val="2314639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IE">
                <a:latin typeface="Times New Roman" charset="0"/>
              </a:rPr>
              <a:t>Negative selection (s&lt;0)</a:t>
            </a:r>
          </a:p>
        </p:txBody>
      </p:sp>
      <p:sp>
        <p:nvSpPr>
          <p:cNvPr id="134146" name="Rectangle 3"/>
          <p:cNvSpPr>
            <a:spLocks noGrp="1" noChangeArrowheads="1"/>
          </p:cNvSpPr>
          <p:nvPr>
            <p:ph type="body" idx="1"/>
          </p:nvPr>
        </p:nvSpPr>
        <p:spPr/>
        <p:txBody>
          <a:bodyPr/>
          <a:lstStyle/>
          <a:p>
            <a:pPr eaLnBrk="1" hangingPunct="1"/>
            <a:r>
              <a:rPr lang="en-IE">
                <a:latin typeface="Times New Roman" charset="0"/>
              </a:rPr>
              <a:t>A new allele (mutant) confers some </a:t>
            </a:r>
            <a:r>
              <a:rPr lang="en-IE" u="sng">
                <a:latin typeface="Times New Roman" charset="0"/>
              </a:rPr>
              <a:t>decrease</a:t>
            </a:r>
            <a:r>
              <a:rPr lang="en-IE">
                <a:latin typeface="Times New Roman" charset="0"/>
              </a:rPr>
              <a:t> in the fitness of the organism</a:t>
            </a:r>
          </a:p>
          <a:p>
            <a:pPr eaLnBrk="1" hangingPunct="1"/>
            <a:r>
              <a:rPr lang="en-IE">
                <a:latin typeface="Times New Roman" charset="0"/>
              </a:rPr>
              <a:t>Selection acts to remove this allele</a:t>
            </a:r>
          </a:p>
          <a:p>
            <a:pPr eaLnBrk="1" hangingPunct="1"/>
            <a:endParaRPr lang="en-IE">
              <a:latin typeface="Times New Roman" charset="0"/>
            </a:endParaRPr>
          </a:p>
          <a:p>
            <a:pPr eaLnBrk="1" hangingPunct="1"/>
            <a:r>
              <a:rPr lang="en-IE">
                <a:latin typeface="Times New Roman" charset="0"/>
              </a:rPr>
              <a:t>Also called purifying selection</a:t>
            </a:r>
          </a:p>
        </p:txBody>
      </p:sp>
      <p:sp>
        <p:nvSpPr>
          <p:cNvPr id="134147" name="Text Box 4"/>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smtClean="0">
                <a:solidFill>
                  <a:srgbClr val="000000"/>
                </a:solidFill>
                <a:latin typeface="Times New Roman" charset="0"/>
              </a:rPr>
              <a:t>Modified from from </a:t>
            </a:r>
            <a:r>
              <a:rPr lang="en-US" sz="1800" smtClean="0">
                <a:solidFill>
                  <a:srgbClr val="008000"/>
                </a:solidFill>
                <a:latin typeface="Times New Roman" charset="0"/>
              </a:rPr>
              <a:t>www.tcd.ie/Genetics/staff/Aoife/GE3026/GE3026_1+2.ppt</a:t>
            </a:r>
            <a:r>
              <a:rPr lang="en-US" b="1" smtClean="0">
                <a:solidFill>
                  <a:srgbClr val="000000"/>
                </a:solidFill>
                <a:latin typeface="Times New Roman" charset="0"/>
              </a:rPr>
              <a:t> </a:t>
            </a:r>
          </a:p>
        </p:txBody>
      </p:sp>
    </p:spTree>
    <p:extLst>
      <p:ext uri="{BB962C8B-B14F-4D97-AF65-F5344CB8AC3E}">
        <p14:creationId xmlns:p14="http://schemas.microsoft.com/office/powerpoint/2010/main" val="702931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533400" y="304800"/>
            <a:ext cx="7772400" cy="1143000"/>
          </a:xfrm>
        </p:spPr>
        <p:txBody>
          <a:bodyPr/>
          <a:lstStyle/>
          <a:p>
            <a:pPr eaLnBrk="1" hangingPunct="1"/>
            <a:r>
              <a:rPr lang="en-GB">
                <a:latin typeface="Times New Roman" charset="0"/>
              </a:rPr>
              <a:t>Deleterious allele</a:t>
            </a:r>
          </a:p>
        </p:txBody>
      </p:sp>
      <p:pic>
        <p:nvPicPr>
          <p:cNvPr id="136194" name="Picture 3" descr="brca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3119438"/>
            <a:ext cx="9109075" cy="1692275"/>
          </a:xfrm>
        </p:spPr>
      </p:pic>
      <p:sp>
        <p:nvSpPr>
          <p:cNvPr id="136195" name="Text Box 4"/>
          <p:cNvSpPr txBox="1">
            <a:spLocks noChangeArrowheads="1"/>
          </p:cNvSpPr>
          <p:nvPr/>
        </p:nvSpPr>
        <p:spPr bwMode="auto">
          <a:xfrm>
            <a:off x="2354263" y="1484313"/>
            <a:ext cx="4276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2000" smtClean="0">
                <a:solidFill>
                  <a:srgbClr val="000000"/>
                </a:solidFill>
              </a:rPr>
              <a:t>Human breast cancer gene, BRCA2</a:t>
            </a:r>
          </a:p>
        </p:txBody>
      </p:sp>
      <p:sp>
        <p:nvSpPr>
          <p:cNvPr id="136196" name="Text Box 5"/>
          <p:cNvSpPr txBox="1">
            <a:spLocks noChangeArrowheads="1"/>
          </p:cNvSpPr>
          <p:nvPr/>
        </p:nvSpPr>
        <p:spPr bwMode="auto">
          <a:xfrm>
            <a:off x="158750" y="2944813"/>
            <a:ext cx="282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b="1" smtClean="0">
                <a:solidFill>
                  <a:srgbClr val="FF0000"/>
                </a:solidFill>
              </a:rPr>
              <a:t>Normal (wild type) allele</a:t>
            </a:r>
          </a:p>
        </p:txBody>
      </p:sp>
      <p:sp>
        <p:nvSpPr>
          <p:cNvPr id="136197" name="Text Box 6"/>
          <p:cNvSpPr txBox="1">
            <a:spLocks noChangeArrowheads="1"/>
          </p:cNvSpPr>
          <p:nvPr/>
        </p:nvSpPr>
        <p:spPr bwMode="auto">
          <a:xfrm>
            <a:off x="179388" y="4508500"/>
            <a:ext cx="1673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b="1" smtClean="0">
                <a:solidFill>
                  <a:srgbClr val="FF0000"/>
                </a:solidFill>
              </a:rPr>
              <a:t>Mutant allele</a:t>
            </a:r>
          </a:p>
          <a:p>
            <a:pPr defTabSz="914400" eaLnBrk="1" fontAlgn="base" hangingPunct="1">
              <a:spcBef>
                <a:spcPct val="0"/>
              </a:spcBef>
              <a:spcAft>
                <a:spcPct val="0"/>
              </a:spcAft>
            </a:pPr>
            <a:r>
              <a:rPr lang="en-GB" sz="1800" b="1" smtClean="0">
                <a:solidFill>
                  <a:srgbClr val="FF0000"/>
                </a:solidFill>
              </a:rPr>
              <a:t>(Montreal 440</a:t>
            </a:r>
          </a:p>
          <a:p>
            <a:pPr defTabSz="914400" eaLnBrk="1" fontAlgn="base" hangingPunct="1">
              <a:spcBef>
                <a:spcPct val="0"/>
              </a:spcBef>
              <a:spcAft>
                <a:spcPct val="0"/>
              </a:spcAft>
            </a:pPr>
            <a:r>
              <a:rPr lang="en-GB" sz="1800" b="1" smtClean="0">
                <a:solidFill>
                  <a:srgbClr val="FF0000"/>
                </a:solidFill>
              </a:rPr>
              <a:t>Family)</a:t>
            </a:r>
          </a:p>
        </p:txBody>
      </p:sp>
      <p:sp>
        <p:nvSpPr>
          <p:cNvPr id="136198" name="Freeform 7"/>
          <p:cNvSpPr>
            <a:spLocks/>
          </p:cNvSpPr>
          <p:nvPr/>
        </p:nvSpPr>
        <p:spPr bwMode="auto">
          <a:xfrm rot="-8841351">
            <a:off x="1822450" y="4362450"/>
            <a:ext cx="334963" cy="1584325"/>
          </a:xfrm>
          <a:custGeom>
            <a:avLst/>
            <a:gdLst>
              <a:gd name="T0" fmla="*/ 2147483647 w 211"/>
              <a:gd name="T1" fmla="*/ 0 h 408"/>
              <a:gd name="T2" fmla="*/ 2147483647 w 211"/>
              <a:gd name="T3" fmla="*/ 2147483647 h 408"/>
              <a:gd name="T4" fmla="*/ 2147483647 w 211"/>
              <a:gd name="T5" fmla="*/ 2147483647 h 408"/>
              <a:gd name="T6" fmla="*/ 0 60000 65536"/>
              <a:gd name="T7" fmla="*/ 0 60000 65536"/>
              <a:gd name="T8" fmla="*/ 0 60000 65536"/>
              <a:gd name="T9" fmla="*/ 0 w 211"/>
              <a:gd name="T10" fmla="*/ 0 h 408"/>
              <a:gd name="T11" fmla="*/ 211 w 211"/>
              <a:gd name="T12" fmla="*/ 408 h 408"/>
            </a:gdLst>
            <a:ahLst/>
            <a:cxnLst>
              <a:cxn ang="T6">
                <a:pos x="T0" y="T1"/>
              </a:cxn>
              <a:cxn ang="T7">
                <a:pos x="T2" y="T3"/>
              </a:cxn>
              <a:cxn ang="T8">
                <a:pos x="T4" y="T5"/>
              </a:cxn>
            </a:cxnLst>
            <a:rect l="T9" t="T10" r="T11" b="T12"/>
            <a:pathLst>
              <a:path w="211" h="408">
                <a:moveTo>
                  <a:pt x="30" y="0"/>
                </a:moveTo>
                <a:cubicBezTo>
                  <a:pt x="15" y="102"/>
                  <a:pt x="0" y="204"/>
                  <a:pt x="30" y="272"/>
                </a:cubicBezTo>
                <a:cubicBezTo>
                  <a:pt x="60" y="340"/>
                  <a:pt x="135" y="374"/>
                  <a:pt x="211" y="408"/>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36199" name="Text Box 8"/>
          <p:cNvSpPr txBox="1">
            <a:spLocks noChangeArrowheads="1"/>
          </p:cNvSpPr>
          <p:nvPr/>
        </p:nvSpPr>
        <p:spPr bwMode="auto">
          <a:xfrm>
            <a:off x="152400" y="5715000"/>
            <a:ext cx="2198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000000"/>
                </a:solidFill>
              </a:rPr>
              <a:t>4 base pair deletion</a:t>
            </a:r>
          </a:p>
          <a:p>
            <a:pPr defTabSz="914400" eaLnBrk="1" fontAlgn="base" hangingPunct="1">
              <a:spcBef>
                <a:spcPct val="0"/>
              </a:spcBef>
              <a:spcAft>
                <a:spcPct val="0"/>
              </a:spcAft>
            </a:pPr>
            <a:r>
              <a:rPr lang="en-GB" sz="1800" smtClean="0">
                <a:solidFill>
                  <a:srgbClr val="000000"/>
                </a:solidFill>
              </a:rPr>
              <a:t>Causes frameshift</a:t>
            </a:r>
          </a:p>
        </p:txBody>
      </p:sp>
      <p:sp>
        <p:nvSpPr>
          <p:cNvPr id="136200" name="Line 9"/>
          <p:cNvSpPr>
            <a:spLocks noChangeShapeType="1"/>
          </p:cNvSpPr>
          <p:nvPr/>
        </p:nvSpPr>
        <p:spPr bwMode="auto">
          <a:xfrm flipH="1" flipV="1">
            <a:off x="7019925" y="4437063"/>
            <a:ext cx="71438" cy="431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36201" name="Text Box 10"/>
          <p:cNvSpPr txBox="1">
            <a:spLocks noChangeArrowheads="1"/>
          </p:cNvSpPr>
          <p:nvPr/>
        </p:nvSpPr>
        <p:spPr bwMode="auto">
          <a:xfrm>
            <a:off x="6588125" y="4960938"/>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000000"/>
                </a:solidFill>
              </a:rPr>
              <a:t>Stop codon</a:t>
            </a:r>
          </a:p>
        </p:txBody>
      </p:sp>
      <p:sp>
        <p:nvSpPr>
          <p:cNvPr id="136202" name="Text Box 11"/>
          <p:cNvSpPr txBox="1">
            <a:spLocks noChangeArrowheads="1"/>
          </p:cNvSpPr>
          <p:nvPr/>
        </p:nvSpPr>
        <p:spPr bwMode="auto">
          <a:xfrm>
            <a:off x="3498850" y="1989138"/>
            <a:ext cx="570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000000"/>
                </a:solidFill>
              </a:rPr>
              <a:t>5% of breast cancer cases are familial</a:t>
            </a:r>
          </a:p>
          <a:p>
            <a:pPr defTabSz="914400" eaLnBrk="1" fontAlgn="base" hangingPunct="1">
              <a:spcBef>
                <a:spcPct val="0"/>
              </a:spcBef>
              <a:spcAft>
                <a:spcPct val="0"/>
              </a:spcAft>
            </a:pPr>
            <a:r>
              <a:rPr lang="en-GB" sz="1800" smtClean="0">
                <a:solidFill>
                  <a:srgbClr val="000000"/>
                </a:solidFill>
              </a:rPr>
              <a:t>Mutations in BRCA2 account for 20% of familial cases</a:t>
            </a:r>
          </a:p>
        </p:txBody>
      </p:sp>
      <p:sp>
        <p:nvSpPr>
          <p:cNvPr id="136203" name="Text Box 12"/>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smtClean="0">
                <a:solidFill>
                  <a:srgbClr val="000000"/>
                </a:solidFill>
                <a:latin typeface="Times New Roman" charset="0"/>
              </a:rPr>
              <a:t>Modified from from </a:t>
            </a:r>
            <a:r>
              <a:rPr lang="en-US" sz="1800" smtClean="0">
                <a:solidFill>
                  <a:srgbClr val="008000"/>
                </a:solidFill>
                <a:latin typeface="Times New Roman" charset="0"/>
              </a:rPr>
              <a:t>www.tcd.ie/Genetics/staff/Aoife/GE3026/GE3026_1+2.ppt</a:t>
            </a:r>
            <a:r>
              <a:rPr lang="en-US" b="1" smtClean="0">
                <a:solidFill>
                  <a:srgbClr val="000000"/>
                </a:solidFill>
                <a:latin typeface="Times New Roman" charset="0"/>
              </a:rPr>
              <a:t> </a:t>
            </a:r>
          </a:p>
        </p:txBody>
      </p:sp>
    </p:spTree>
    <p:extLst>
      <p:ext uri="{BB962C8B-B14F-4D97-AF65-F5344CB8AC3E}">
        <p14:creationId xmlns:p14="http://schemas.microsoft.com/office/powerpoint/2010/main" val="18862709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IE">
                <a:latin typeface="Times New Roman" charset="0"/>
              </a:rPr>
              <a:t>Neutral mutations</a:t>
            </a:r>
          </a:p>
        </p:txBody>
      </p:sp>
      <p:sp>
        <p:nvSpPr>
          <p:cNvPr id="138242" name="Rectangle 3"/>
          <p:cNvSpPr>
            <a:spLocks noGrp="1" noChangeArrowheads="1"/>
          </p:cNvSpPr>
          <p:nvPr>
            <p:ph type="body" idx="1"/>
          </p:nvPr>
        </p:nvSpPr>
        <p:spPr/>
        <p:txBody>
          <a:bodyPr/>
          <a:lstStyle/>
          <a:p>
            <a:pPr eaLnBrk="1" hangingPunct="1"/>
            <a:r>
              <a:rPr lang="en-IE">
                <a:latin typeface="Times New Roman" charset="0"/>
              </a:rPr>
              <a:t>Neither advantageous nor disadvantageous</a:t>
            </a:r>
          </a:p>
          <a:p>
            <a:pPr eaLnBrk="1" hangingPunct="1"/>
            <a:r>
              <a:rPr lang="en-IE">
                <a:latin typeface="Times New Roman" charset="0"/>
              </a:rPr>
              <a:t>Invisible to selection (no selection)</a:t>
            </a:r>
          </a:p>
          <a:p>
            <a:pPr eaLnBrk="1" hangingPunct="1"/>
            <a:r>
              <a:rPr lang="en-IE">
                <a:latin typeface="Times New Roman" charset="0"/>
              </a:rPr>
              <a:t>Frequency subject to ‘drift’ in the population</a:t>
            </a:r>
          </a:p>
          <a:p>
            <a:pPr eaLnBrk="1" hangingPunct="1"/>
            <a:r>
              <a:rPr lang="en-IE" b="1">
                <a:latin typeface="Times New Roman" charset="0"/>
              </a:rPr>
              <a:t>Random drift</a:t>
            </a:r>
            <a:r>
              <a:rPr lang="en-IE">
                <a:latin typeface="Times New Roman" charset="0"/>
              </a:rPr>
              <a:t> – random changes in small populations</a:t>
            </a:r>
            <a:endParaRPr lang="en-IE" b="1">
              <a:latin typeface="Times New Roman" charset="0"/>
            </a:endParaRPr>
          </a:p>
        </p:txBody>
      </p:sp>
    </p:spTree>
    <p:extLst>
      <p:ext uri="{BB962C8B-B14F-4D97-AF65-F5344CB8AC3E}">
        <p14:creationId xmlns:p14="http://schemas.microsoft.com/office/powerpoint/2010/main" val="3706994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09600" y="0"/>
            <a:ext cx="7772400" cy="1143000"/>
          </a:xfrm>
        </p:spPr>
        <p:txBody>
          <a:bodyPr/>
          <a:lstStyle/>
          <a:p>
            <a:pPr eaLnBrk="1" hangingPunct="1"/>
            <a:r>
              <a:rPr lang="en-US">
                <a:solidFill>
                  <a:srgbClr val="FF3300"/>
                </a:solidFill>
                <a:latin typeface="Times New Roman" charset="0"/>
              </a:rPr>
              <a:t>Types of Mutation-Substitution</a:t>
            </a:r>
          </a:p>
        </p:txBody>
      </p:sp>
      <p:sp>
        <p:nvSpPr>
          <p:cNvPr id="140290" name="Rectangle 3"/>
          <p:cNvSpPr>
            <a:spLocks noGrp="1" noChangeArrowheads="1"/>
          </p:cNvSpPr>
          <p:nvPr>
            <p:ph type="body" idx="1"/>
          </p:nvPr>
        </p:nvSpPr>
        <p:spPr>
          <a:xfrm>
            <a:off x="266700" y="1219200"/>
            <a:ext cx="8877300" cy="5638800"/>
          </a:xfrm>
        </p:spPr>
        <p:txBody>
          <a:bodyPr/>
          <a:lstStyle/>
          <a:p>
            <a:pPr eaLnBrk="1" hangingPunct="1"/>
            <a:r>
              <a:rPr lang="en-US">
                <a:solidFill>
                  <a:srgbClr val="FF3300"/>
                </a:solidFill>
                <a:latin typeface="Times New Roman" charset="0"/>
              </a:rPr>
              <a:t>Replacement of one nucleotide by another</a:t>
            </a:r>
          </a:p>
          <a:p>
            <a:pPr eaLnBrk="1" hangingPunct="1"/>
            <a:r>
              <a:rPr lang="en-US">
                <a:solidFill>
                  <a:srgbClr val="FF3300"/>
                </a:solidFill>
                <a:latin typeface="Times New Roman" charset="0"/>
              </a:rPr>
              <a:t>Synonymous (Doesn</a:t>
            </a:r>
            <a:r>
              <a:rPr lang="ja-JP" altLang="en-US">
                <a:solidFill>
                  <a:srgbClr val="FF3300"/>
                </a:solidFill>
                <a:latin typeface="Times New Roman" charset="0"/>
              </a:rPr>
              <a:t>’</a:t>
            </a:r>
            <a:r>
              <a:rPr lang="en-US" altLang="ja-JP">
                <a:solidFill>
                  <a:srgbClr val="FF3300"/>
                </a:solidFill>
                <a:latin typeface="Times New Roman" charset="0"/>
              </a:rPr>
              <a:t>t change amino acid)</a:t>
            </a:r>
          </a:p>
          <a:p>
            <a:pPr lvl="1" eaLnBrk="1" hangingPunct="1"/>
            <a:r>
              <a:rPr lang="en-US">
                <a:solidFill>
                  <a:srgbClr val="FF3300"/>
                </a:solidFill>
                <a:latin typeface="Times New Roman" charset="0"/>
              </a:rPr>
              <a:t>Rate sometimes indicated by Ks</a:t>
            </a:r>
          </a:p>
          <a:p>
            <a:pPr lvl="1" eaLnBrk="1" hangingPunct="1"/>
            <a:r>
              <a:rPr lang="en-US">
                <a:solidFill>
                  <a:srgbClr val="FF3300"/>
                </a:solidFill>
                <a:latin typeface="Times New Roman" charset="0"/>
              </a:rPr>
              <a:t>Rate sometimes indicated by d</a:t>
            </a:r>
            <a:r>
              <a:rPr lang="en-US" baseline="-25000">
                <a:solidFill>
                  <a:srgbClr val="FF3300"/>
                </a:solidFill>
                <a:latin typeface="Times New Roman" charset="0"/>
              </a:rPr>
              <a:t>s</a:t>
            </a:r>
          </a:p>
          <a:p>
            <a:pPr eaLnBrk="1" hangingPunct="1"/>
            <a:r>
              <a:rPr lang="en-US">
                <a:solidFill>
                  <a:srgbClr val="FF3300"/>
                </a:solidFill>
                <a:latin typeface="Times New Roman" charset="0"/>
              </a:rPr>
              <a:t>Non-Synonymous (Changes Amino Acid)</a:t>
            </a:r>
          </a:p>
          <a:p>
            <a:pPr lvl="1" eaLnBrk="1" hangingPunct="1"/>
            <a:r>
              <a:rPr lang="en-US">
                <a:solidFill>
                  <a:srgbClr val="FF3300"/>
                </a:solidFill>
                <a:latin typeface="Times New Roman" charset="0"/>
              </a:rPr>
              <a:t>Rate sometimes indicated by Ka</a:t>
            </a:r>
          </a:p>
          <a:p>
            <a:pPr lvl="1" eaLnBrk="1" hangingPunct="1"/>
            <a:r>
              <a:rPr lang="en-US">
                <a:solidFill>
                  <a:srgbClr val="FF3300"/>
                </a:solidFill>
                <a:latin typeface="Times New Roman" charset="0"/>
              </a:rPr>
              <a:t>Rate sometimes indicated by d</a:t>
            </a:r>
            <a:r>
              <a:rPr lang="en-US" baseline="-25000">
                <a:solidFill>
                  <a:srgbClr val="FF3300"/>
                </a:solidFill>
                <a:latin typeface="Times New Roman" charset="0"/>
              </a:rPr>
              <a:t>n</a:t>
            </a:r>
          </a:p>
          <a:p>
            <a:pPr lvl="1" eaLnBrk="1" hangingPunct="1">
              <a:buFontTx/>
              <a:buNone/>
            </a:pPr>
            <a:endParaRPr lang="en-US">
              <a:solidFill>
                <a:srgbClr val="FF3300"/>
              </a:solidFill>
              <a:latin typeface="Times New Roman" charset="0"/>
            </a:endParaRPr>
          </a:p>
          <a:p>
            <a:pPr eaLnBrk="1" hangingPunct="1">
              <a:buFontTx/>
              <a:buNone/>
            </a:pPr>
            <a:r>
              <a:rPr lang="en-US" sz="2400">
                <a:solidFill>
                  <a:srgbClr val="FF3300"/>
                </a:solidFill>
                <a:latin typeface="Times New Roman" charset="0"/>
              </a:rPr>
              <a:t>(this and the following 4 slides are from </a:t>
            </a:r>
            <a:br>
              <a:rPr lang="en-US" sz="2400">
                <a:solidFill>
                  <a:srgbClr val="FF3300"/>
                </a:solidFill>
                <a:latin typeface="Times New Roman" charset="0"/>
              </a:rPr>
            </a:br>
            <a:r>
              <a:rPr lang="en-US" sz="2400">
                <a:solidFill>
                  <a:srgbClr val="008000"/>
                </a:solidFill>
                <a:latin typeface="Times New Roman" charset="0"/>
              </a:rPr>
              <a:t>mentor.lscf.ucsb.edu/course/ spring/eemb102/lecture/Lecture7.ppt)</a:t>
            </a:r>
            <a:r>
              <a:rPr lang="en-US" sz="2400">
                <a:solidFill>
                  <a:srgbClr val="FF3300"/>
                </a:solidFill>
                <a:latin typeface="Times New Roman" charset="0"/>
              </a:rPr>
              <a:t> </a:t>
            </a:r>
          </a:p>
          <a:p>
            <a:pPr lvl="1" eaLnBrk="1" hangingPunct="1">
              <a:buFontTx/>
              <a:buNone/>
            </a:pPr>
            <a:endParaRPr lang="en-US" sz="2400">
              <a:solidFill>
                <a:srgbClr val="FF3300"/>
              </a:solidFill>
              <a:latin typeface="Times New Roman" charset="0"/>
            </a:endParaRPr>
          </a:p>
        </p:txBody>
      </p:sp>
    </p:spTree>
    <p:extLst>
      <p:ext uri="{BB962C8B-B14F-4D97-AF65-F5344CB8AC3E}">
        <p14:creationId xmlns:p14="http://schemas.microsoft.com/office/powerpoint/2010/main" val="2738315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gencode"/>
          <p:cNvPicPr>
            <a:picLocks noChangeAspect="1" noChangeArrowheads="1"/>
          </p:cNvPicPr>
          <p:nvPr/>
        </p:nvPicPr>
        <p:blipFill>
          <a:blip r:embed="rId3">
            <a:extLst>
              <a:ext uri="{28A0092B-C50C-407E-A947-70E740481C1C}">
                <a14:useLocalDpi xmlns:a14="http://schemas.microsoft.com/office/drawing/2010/main" val="0"/>
              </a:ext>
            </a:extLst>
          </a:blip>
          <a:srcRect l="2" t="568" r="2" b="-2"/>
          <a:stretch>
            <a:fillRect/>
          </a:stretch>
        </p:blipFill>
        <p:spPr bwMode="auto">
          <a:xfrm>
            <a:off x="381000" y="1168400"/>
            <a:ext cx="8534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8" name="Rectangle 3"/>
          <p:cNvSpPr>
            <a:spLocks noGrp="1" noChangeArrowheads="1"/>
          </p:cNvSpPr>
          <p:nvPr>
            <p:ph type="title" idx="4294967295"/>
          </p:nvPr>
        </p:nvSpPr>
        <p:spPr>
          <a:xfrm>
            <a:off x="762000" y="228600"/>
            <a:ext cx="7772400" cy="685800"/>
          </a:xfrm>
        </p:spPr>
        <p:txBody>
          <a:bodyPr/>
          <a:lstStyle/>
          <a:p>
            <a:pPr eaLnBrk="1" hangingPunct="1"/>
            <a:r>
              <a:rPr lang="en-US">
                <a:latin typeface="Times New Roman" charset="0"/>
              </a:rPr>
              <a:t>Genetic Code – Note degeneracy of 1</a:t>
            </a:r>
            <a:r>
              <a:rPr lang="en-US" baseline="30000">
                <a:latin typeface="Times New Roman" charset="0"/>
              </a:rPr>
              <a:t>st</a:t>
            </a:r>
            <a:r>
              <a:rPr lang="en-US">
                <a:latin typeface="Times New Roman" charset="0"/>
              </a:rPr>
              <a:t> vs 2</a:t>
            </a:r>
            <a:r>
              <a:rPr lang="en-US" baseline="30000">
                <a:latin typeface="Times New Roman" charset="0"/>
              </a:rPr>
              <a:t>nd</a:t>
            </a:r>
            <a:r>
              <a:rPr lang="en-US">
                <a:latin typeface="Times New Roman" charset="0"/>
              </a:rPr>
              <a:t> vs 3</a:t>
            </a:r>
            <a:r>
              <a:rPr lang="en-US" baseline="30000">
                <a:latin typeface="Times New Roman" charset="0"/>
              </a:rPr>
              <a:t>rd</a:t>
            </a:r>
            <a:r>
              <a:rPr lang="en-US">
                <a:latin typeface="Times New Roman" charset="0"/>
              </a:rPr>
              <a:t> position sites</a:t>
            </a:r>
          </a:p>
        </p:txBody>
      </p:sp>
    </p:spTree>
    <p:extLst>
      <p:ext uri="{BB962C8B-B14F-4D97-AF65-F5344CB8AC3E}">
        <p14:creationId xmlns:p14="http://schemas.microsoft.com/office/powerpoint/2010/main" val="1250831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gencode"/>
          <p:cNvPicPr>
            <a:picLocks noChangeAspect="1" noChangeArrowheads="1"/>
          </p:cNvPicPr>
          <p:nvPr/>
        </p:nvPicPr>
        <p:blipFill>
          <a:blip r:embed="rId3">
            <a:extLst>
              <a:ext uri="{28A0092B-C50C-407E-A947-70E740481C1C}">
                <a14:useLocalDpi xmlns:a14="http://schemas.microsoft.com/office/drawing/2010/main" val="0"/>
              </a:ext>
            </a:extLst>
          </a:blip>
          <a:srcRect l="24167" t="24184" r="49167" b="48473"/>
          <a:stretch>
            <a:fillRect/>
          </a:stretch>
        </p:blipFill>
        <p:spPr bwMode="auto">
          <a:xfrm>
            <a:off x="2209800" y="22098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Rectangle 3"/>
          <p:cNvSpPr>
            <a:spLocks noGrp="1" noChangeArrowheads="1"/>
          </p:cNvSpPr>
          <p:nvPr>
            <p:ph type="title" idx="4294967295"/>
          </p:nvPr>
        </p:nvSpPr>
        <p:spPr>
          <a:xfrm>
            <a:off x="762000" y="0"/>
            <a:ext cx="7772400" cy="685800"/>
          </a:xfrm>
        </p:spPr>
        <p:txBody>
          <a:bodyPr/>
          <a:lstStyle/>
          <a:p>
            <a:pPr eaLnBrk="1" hangingPunct="1"/>
            <a:r>
              <a:rPr lang="en-US">
                <a:latin typeface="Times New Roman" charset="0"/>
              </a:rPr>
              <a:t>Genetic Code</a:t>
            </a:r>
          </a:p>
        </p:txBody>
      </p:sp>
      <p:sp>
        <p:nvSpPr>
          <p:cNvPr id="144387" name="Text Box 4"/>
          <p:cNvSpPr txBox="1">
            <a:spLocks noChangeArrowheads="1"/>
          </p:cNvSpPr>
          <p:nvPr/>
        </p:nvSpPr>
        <p:spPr bwMode="auto">
          <a:xfrm>
            <a:off x="533400" y="4343400"/>
            <a:ext cx="759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i="1" smtClean="0">
                <a:solidFill>
                  <a:srgbClr val="000000"/>
                </a:solidFill>
                <a:latin typeface="Times New Roman" charset="0"/>
              </a:rPr>
              <a:t>Four-fold degenerate site</a:t>
            </a:r>
            <a:r>
              <a:rPr lang="en-US" smtClean="0">
                <a:solidFill>
                  <a:srgbClr val="000000"/>
                </a:solidFill>
                <a:latin typeface="Times New Roman" charset="0"/>
              </a:rPr>
              <a:t> – Any substitution is synonymous</a:t>
            </a:r>
          </a:p>
        </p:txBody>
      </p:sp>
      <p:sp>
        <p:nvSpPr>
          <p:cNvPr id="144388" name="Line 5"/>
          <p:cNvSpPr>
            <a:spLocks noChangeShapeType="1"/>
          </p:cNvSpPr>
          <p:nvPr/>
        </p:nvSpPr>
        <p:spPr bwMode="auto">
          <a:xfrm>
            <a:off x="2895600" y="1219200"/>
            <a:ext cx="0" cy="1219200"/>
          </a:xfrm>
          <a:prstGeom prst="line">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44389" name="Rectangle 6"/>
          <p:cNvSpPr>
            <a:spLocks noChangeArrowheads="1"/>
          </p:cNvSpPr>
          <p:nvPr/>
        </p:nvSpPr>
        <p:spPr bwMode="auto">
          <a:xfrm>
            <a:off x="0" y="6172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smtClean="0">
                <a:solidFill>
                  <a:srgbClr val="008000"/>
                </a:solidFill>
                <a:latin typeface="Arial" charset="0"/>
                <a:ea typeface="ＭＳ Ｐゴシック" charset="0"/>
                <a:cs typeface="ＭＳ Ｐゴシック" charset="0"/>
              </a:rPr>
              <a:t>From: mentor.lscf.ucsb.edu/course/spring/eemb102/lecture/Lecture7.ppt</a:t>
            </a:r>
          </a:p>
        </p:txBody>
      </p:sp>
    </p:spTree>
    <p:extLst>
      <p:ext uri="{BB962C8B-B14F-4D97-AF65-F5344CB8AC3E}">
        <p14:creationId xmlns:p14="http://schemas.microsoft.com/office/powerpoint/2010/main" val="31736954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descr="gencode"/>
          <p:cNvPicPr>
            <a:picLocks noChangeAspect="1" noChangeArrowheads="1"/>
          </p:cNvPicPr>
          <p:nvPr/>
        </p:nvPicPr>
        <p:blipFill>
          <a:blip r:embed="rId3">
            <a:extLst>
              <a:ext uri="{28A0092B-C50C-407E-A947-70E740481C1C}">
                <a14:useLocalDpi xmlns:a14="http://schemas.microsoft.com/office/drawing/2010/main" val="0"/>
              </a:ext>
            </a:extLst>
          </a:blip>
          <a:srcRect l="48334" t="24184" r="24167" b="48473"/>
          <a:stretch>
            <a:fillRect/>
          </a:stretch>
        </p:blipFill>
        <p:spPr bwMode="auto">
          <a:xfrm>
            <a:off x="4419600" y="2209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3"/>
          <p:cNvSpPr>
            <a:spLocks noGrp="1" noChangeArrowheads="1"/>
          </p:cNvSpPr>
          <p:nvPr>
            <p:ph type="title" idx="4294967295"/>
          </p:nvPr>
        </p:nvSpPr>
        <p:spPr>
          <a:xfrm>
            <a:off x="762000" y="0"/>
            <a:ext cx="7772400" cy="685800"/>
          </a:xfrm>
        </p:spPr>
        <p:txBody>
          <a:bodyPr/>
          <a:lstStyle/>
          <a:p>
            <a:pPr eaLnBrk="1" hangingPunct="1"/>
            <a:r>
              <a:rPr lang="en-US">
                <a:latin typeface="Times New Roman" charset="0"/>
              </a:rPr>
              <a:t>Genetic Code</a:t>
            </a:r>
          </a:p>
        </p:txBody>
      </p:sp>
      <p:sp>
        <p:nvSpPr>
          <p:cNvPr id="146435" name="Text Box 4"/>
          <p:cNvSpPr txBox="1">
            <a:spLocks noChangeArrowheads="1"/>
          </p:cNvSpPr>
          <p:nvPr/>
        </p:nvSpPr>
        <p:spPr bwMode="auto">
          <a:xfrm>
            <a:off x="533400" y="4343400"/>
            <a:ext cx="8323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i="1" smtClean="0">
                <a:solidFill>
                  <a:srgbClr val="000000"/>
                </a:solidFill>
                <a:latin typeface="Times New Roman" charset="0"/>
              </a:rPr>
              <a:t>Two-fold degenerate site</a:t>
            </a:r>
            <a:r>
              <a:rPr lang="en-US" smtClean="0">
                <a:solidFill>
                  <a:srgbClr val="000000"/>
                </a:solidFill>
                <a:latin typeface="Times New Roman" charset="0"/>
              </a:rPr>
              <a:t> – Some substitutions synonymous, some </a:t>
            </a:r>
          </a:p>
          <a:p>
            <a:pPr defTabSz="914400" eaLnBrk="1" fontAlgn="base" hangingPunct="1">
              <a:spcBef>
                <a:spcPct val="0"/>
              </a:spcBef>
              <a:spcAft>
                <a:spcPct val="0"/>
              </a:spcAft>
            </a:pPr>
            <a:r>
              <a:rPr lang="en-US" smtClean="0">
                <a:solidFill>
                  <a:srgbClr val="000000"/>
                </a:solidFill>
                <a:latin typeface="Times New Roman" charset="0"/>
              </a:rPr>
              <a:t>non-synonymous</a:t>
            </a:r>
          </a:p>
        </p:txBody>
      </p:sp>
      <p:sp>
        <p:nvSpPr>
          <p:cNvPr id="146436" name="Line 5"/>
          <p:cNvSpPr>
            <a:spLocks noChangeShapeType="1"/>
          </p:cNvSpPr>
          <p:nvPr/>
        </p:nvSpPr>
        <p:spPr bwMode="auto">
          <a:xfrm>
            <a:off x="5181600" y="1143000"/>
            <a:ext cx="0" cy="1219200"/>
          </a:xfrm>
          <a:prstGeom prst="line">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46437" name="Rectangle 6"/>
          <p:cNvSpPr>
            <a:spLocks noChangeArrowheads="1"/>
          </p:cNvSpPr>
          <p:nvPr/>
        </p:nvSpPr>
        <p:spPr bwMode="auto">
          <a:xfrm>
            <a:off x="0" y="6172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smtClean="0">
                <a:solidFill>
                  <a:srgbClr val="008000"/>
                </a:solidFill>
                <a:latin typeface="Arial" charset="0"/>
                <a:ea typeface="ＭＳ Ｐゴシック" charset="0"/>
                <a:cs typeface="ＭＳ Ｐゴシック" charset="0"/>
              </a:rPr>
              <a:t>From: mentor.lscf.ucsb.edu/course/spring/eemb102/lecture/Lecture7.ppt</a:t>
            </a:r>
          </a:p>
        </p:txBody>
      </p:sp>
    </p:spTree>
    <p:extLst>
      <p:ext uri="{BB962C8B-B14F-4D97-AF65-F5344CB8AC3E}">
        <p14:creationId xmlns:p14="http://schemas.microsoft.com/office/powerpoint/2010/main" val="21808880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title" idx="4294967295"/>
          </p:nvPr>
        </p:nvSpPr>
        <p:spPr>
          <a:xfrm>
            <a:off x="384175" y="1214438"/>
            <a:ext cx="7983538" cy="481012"/>
          </a:xfrm>
        </p:spPr>
        <p:txBody>
          <a:bodyPr/>
          <a:lstStyle/>
          <a:p>
            <a:pPr algn="just" eaLnBrk="1" hangingPunct="1"/>
            <a:r>
              <a:rPr lang="en-US" sz="1800" b="0">
                <a:latin typeface="Arial" charset="0"/>
              </a:rPr>
              <a:t>Degeneracy of 1</a:t>
            </a:r>
            <a:r>
              <a:rPr lang="en-US" sz="1800" b="0" baseline="30000">
                <a:latin typeface="Arial" charset="0"/>
              </a:rPr>
              <a:t>st</a:t>
            </a:r>
            <a:r>
              <a:rPr lang="en-US" sz="1800" b="0">
                <a:latin typeface="Arial" charset="0"/>
              </a:rPr>
              <a:t> vs 2</a:t>
            </a:r>
            <a:r>
              <a:rPr lang="en-US" sz="1800" b="0" baseline="30000">
                <a:latin typeface="Arial" charset="0"/>
              </a:rPr>
              <a:t>nd</a:t>
            </a:r>
            <a:r>
              <a:rPr lang="en-US" sz="1800" b="0">
                <a:latin typeface="Arial" charset="0"/>
              </a:rPr>
              <a:t> vs 3</a:t>
            </a:r>
            <a:r>
              <a:rPr lang="en-US" sz="1800" b="0" baseline="30000">
                <a:latin typeface="Arial" charset="0"/>
              </a:rPr>
              <a:t>rd</a:t>
            </a:r>
            <a:r>
              <a:rPr lang="en-US" sz="1800" b="0">
                <a:latin typeface="Arial" charset="0"/>
              </a:rPr>
              <a:t> position sites results in 25.5% synonymous changes and 74.5% non synonymous changes (Yang&amp;Nielsen,1998).</a:t>
            </a:r>
          </a:p>
        </p:txBody>
      </p:sp>
      <p:pic>
        <p:nvPicPr>
          <p:cNvPr id="268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288" y="2065338"/>
            <a:ext cx="73136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3433763" y="3203575"/>
            <a:ext cx="168275" cy="1339850"/>
            <a:chOff x="3329534" y="2373251"/>
            <a:chExt cx="167524" cy="1340190"/>
          </a:xfrm>
        </p:grpSpPr>
        <p:sp>
          <p:nvSpPr>
            <p:cNvPr id="268308" name="Rectangle 3"/>
            <p:cNvSpPr>
              <a:spLocks noChangeArrowheads="1"/>
            </p:cNvSpPr>
            <p:nvPr/>
          </p:nvSpPr>
          <p:spPr bwMode="auto">
            <a:xfrm>
              <a:off x="3329534" y="2806021"/>
              <a:ext cx="167524" cy="90742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Arial" charset="0"/>
              </a:endParaRPr>
            </a:p>
          </p:txBody>
        </p:sp>
        <p:cxnSp>
          <p:nvCxnSpPr>
            <p:cNvPr id="268309" name="Straight Arrow Connector 5"/>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11"/>
          <p:cNvGrpSpPr>
            <a:grpSpLocks/>
          </p:cNvGrpSpPr>
          <p:nvPr/>
        </p:nvGrpSpPr>
        <p:grpSpPr bwMode="auto">
          <a:xfrm>
            <a:off x="1762125" y="2273300"/>
            <a:ext cx="188913" cy="2270125"/>
            <a:chOff x="3329534" y="2373251"/>
            <a:chExt cx="167524" cy="2177233"/>
          </a:xfrm>
        </p:grpSpPr>
        <p:sp>
          <p:nvSpPr>
            <p:cNvPr id="268306" name="Rectangle 12"/>
            <p:cNvSpPr>
              <a:spLocks noChangeArrowheads="1"/>
            </p:cNvSpPr>
            <p:nvPr/>
          </p:nvSpPr>
          <p:spPr bwMode="auto">
            <a:xfrm>
              <a:off x="3329534" y="2806021"/>
              <a:ext cx="167524" cy="17444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Arial" charset="0"/>
              </a:endParaRPr>
            </a:p>
          </p:txBody>
        </p:sp>
        <p:cxnSp>
          <p:nvCxnSpPr>
            <p:cNvPr id="268307" name="Straight Arrow Connector 13"/>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p:cNvGrpSpPr>
            <a:grpSpLocks/>
          </p:cNvGrpSpPr>
          <p:nvPr/>
        </p:nvGrpSpPr>
        <p:grpSpPr bwMode="auto">
          <a:xfrm>
            <a:off x="1866900" y="4973638"/>
            <a:ext cx="168275" cy="1357312"/>
            <a:chOff x="3329534" y="2373251"/>
            <a:chExt cx="167524" cy="1356878"/>
          </a:xfrm>
        </p:grpSpPr>
        <p:sp>
          <p:nvSpPr>
            <p:cNvPr id="268304" name="Rectangle 15"/>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Arial" charset="0"/>
              </a:endParaRPr>
            </a:p>
          </p:txBody>
        </p:sp>
        <p:cxnSp>
          <p:nvCxnSpPr>
            <p:cNvPr id="268305" name="Straight Arrow Connector 16"/>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p:cNvGrpSpPr>
            <a:grpSpLocks/>
          </p:cNvGrpSpPr>
          <p:nvPr/>
        </p:nvGrpSpPr>
        <p:grpSpPr bwMode="auto">
          <a:xfrm>
            <a:off x="3294063" y="4981575"/>
            <a:ext cx="168275" cy="1357313"/>
            <a:chOff x="3329534" y="2373251"/>
            <a:chExt cx="167524" cy="1356878"/>
          </a:xfrm>
        </p:grpSpPr>
        <p:sp>
          <p:nvSpPr>
            <p:cNvPr id="268302" name="Rectangle 18"/>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Arial" charset="0"/>
              </a:endParaRPr>
            </a:p>
          </p:txBody>
        </p:sp>
        <p:cxnSp>
          <p:nvCxnSpPr>
            <p:cNvPr id="268303" name="Straight Arrow Connector 19"/>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p:cNvGrpSpPr>
            <a:grpSpLocks/>
          </p:cNvGrpSpPr>
          <p:nvPr/>
        </p:nvGrpSpPr>
        <p:grpSpPr bwMode="auto">
          <a:xfrm>
            <a:off x="4722813" y="4973638"/>
            <a:ext cx="168275" cy="1357312"/>
            <a:chOff x="3329534" y="2373251"/>
            <a:chExt cx="167524" cy="1356878"/>
          </a:xfrm>
        </p:grpSpPr>
        <p:sp>
          <p:nvSpPr>
            <p:cNvPr id="268300" name="Rectangle 21"/>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Arial" charset="0"/>
              </a:endParaRPr>
            </a:p>
          </p:txBody>
        </p:sp>
        <p:cxnSp>
          <p:nvCxnSpPr>
            <p:cNvPr id="268301" name="Straight Arrow Connector 22"/>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p:cNvGrpSpPr>
            <a:grpSpLocks/>
          </p:cNvGrpSpPr>
          <p:nvPr/>
        </p:nvGrpSpPr>
        <p:grpSpPr bwMode="auto">
          <a:xfrm>
            <a:off x="6135688" y="4976813"/>
            <a:ext cx="166687" cy="1355725"/>
            <a:chOff x="3329534" y="2373251"/>
            <a:chExt cx="167524" cy="1356878"/>
          </a:xfrm>
        </p:grpSpPr>
        <p:sp>
          <p:nvSpPr>
            <p:cNvPr id="268298" name="Rectangle 24"/>
            <p:cNvSpPr>
              <a:spLocks noChangeArrowheads="1"/>
            </p:cNvSpPr>
            <p:nvPr/>
          </p:nvSpPr>
          <p:spPr bwMode="auto">
            <a:xfrm>
              <a:off x="3329534" y="2806021"/>
              <a:ext cx="167524" cy="924108"/>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Arial" charset="0"/>
              </a:endParaRPr>
            </a:p>
          </p:txBody>
        </p:sp>
        <p:cxnSp>
          <p:nvCxnSpPr>
            <p:cNvPr id="268299" name="Straight Arrow Connector 25"/>
            <p:cNvCxnSpPr>
              <a:cxnSpLocks noChangeShapeType="1"/>
            </p:cNvCxnSpPr>
            <p:nvPr/>
          </p:nvCxnSpPr>
          <p:spPr bwMode="auto">
            <a:xfrm>
              <a:off x="3413296" y="2373251"/>
              <a:ext cx="0" cy="432769"/>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8297" name="Rectangle 9"/>
          <p:cNvSpPr>
            <a:spLocks noChangeArrowheads="1"/>
          </p:cNvSpPr>
          <p:nvPr/>
        </p:nvSpPr>
        <p:spPr bwMode="auto">
          <a:xfrm>
            <a:off x="3617913" y="325438"/>
            <a:ext cx="167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9" tIns="45627" rIns="91249" bIns="45627">
            <a:spAutoFit/>
          </a:bodyPr>
          <a:lstStyle/>
          <a:p>
            <a:pPr defTabSz="911225" fontAlgn="base">
              <a:spcBef>
                <a:spcPct val="0"/>
              </a:spcBef>
              <a:spcAft>
                <a:spcPct val="0"/>
              </a:spcAft>
            </a:pPr>
            <a:r>
              <a:rPr lang="en-US" b="1" smtClean="0">
                <a:solidFill>
                  <a:srgbClr val="000000"/>
                </a:solidFill>
                <a:latin typeface="Arial" charset="0"/>
                <a:ea typeface="ＭＳ Ｐゴシック" charset="0"/>
                <a:cs typeface="Arial" charset="0"/>
              </a:rPr>
              <a:t>Genetic Code </a:t>
            </a:r>
          </a:p>
        </p:txBody>
      </p:sp>
    </p:spTree>
    <p:extLst>
      <p:ext uri="{BB962C8B-B14F-4D97-AF65-F5344CB8AC3E}">
        <p14:creationId xmlns:p14="http://schemas.microsoft.com/office/powerpoint/2010/main" val="6569725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xit" presetSubtype="0" fill="hold"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2083"/>
                                        </p:tgtEl>
                                        <p:attrNameLst>
                                          <p:attrName>style.visibility</p:attrName>
                                        </p:attrNameLst>
                                      </p:cBhvr>
                                      <p:to>
                                        <p:strVal val="visible"/>
                                      </p:to>
                                    </p:set>
                                    <p:animEffect transition="in" filter="fade">
                                      <p:cBhvr>
                                        <p:cTn id="46" dur="500"/>
                                        <p:tgtEl>
                                          <p:spTgt spid="302083"/>
                                        </p:tgtEl>
                                      </p:cBhvr>
                                    </p:animEffec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0" y="0"/>
            <a:ext cx="7543800" cy="685800"/>
          </a:xfrm>
        </p:spPr>
        <p:txBody>
          <a:bodyPr/>
          <a:lstStyle/>
          <a:p>
            <a:pPr algn="l" eaLnBrk="1" hangingPunct="1"/>
            <a:r>
              <a:rPr lang="en-US">
                <a:latin typeface="Times New Roman" charset="0"/>
              </a:rPr>
              <a:t>s=0</a:t>
            </a:r>
          </a:p>
        </p:txBody>
      </p:sp>
      <p:sp>
        <p:nvSpPr>
          <p:cNvPr id="120834" name="Rectangle 3"/>
          <p:cNvSpPr>
            <a:spLocks noChangeArrowheads="1"/>
          </p:cNvSpPr>
          <p:nvPr/>
        </p:nvSpPr>
        <p:spPr bwMode="auto">
          <a:xfrm>
            <a:off x="152400" y="657225"/>
            <a:ext cx="84963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smtClean="0">
                <a:solidFill>
                  <a:srgbClr val="000000"/>
                </a:solidFill>
                <a:latin typeface="Arial" charset="0"/>
                <a:ea typeface="ＭＳ Ｐゴシック" charset="0"/>
                <a:cs typeface="ＭＳ Ｐゴシック" charset="0"/>
              </a:rPr>
              <a:t>Probability of fixation, P, is equal to frequency of allele in population. Mutation rate (per gene/per unit of time) = u ;   </a:t>
            </a: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freq. with which allele is generated in diploid population size N =u*2N </a:t>
            </a: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Probability of fixation for each allele = 1/(2N)</a:t>
            </a:r>
          </a:p>
          <a:p>
            <a:pPr defTabSz="914400" eaLnBrk="0" fontAlgn="base" hangingPunct="0">
              <a:spcBef>
                <a:spcPct val="0"/>
              </a:spcBef>
              <a:spcAft>
                <a:spcPct val="0"/>
              </a:spcAft>
            </a:pPr>
            <a:endParaRPr lang="en-US" sz="2000" smtClean="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000" smtClean="0">
                <a:solidFill>
                  <a:srgbClr val="FF0000"/>
                </a:solidFill>
                <a:latin typeface="Arial" charset="0"/>
                <a:ea typeface="ＭＳ Ｐゴシック" charset="0"/>
                <a:cs typeface="ＭＳ Ｐゴシック" charset="0"/>
              </a:rPr>
              <a:t>Substitution rate </a:t>
            </a:r>
            <a:r>
              <a:rPr lang="en-US" sz="2000" smtClean="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frequency with which new alleles are generated * Probability of fixation= u*2N *1/(2N) =</a:t>
            </a:r>
            <a:r>
              <a:rPr lang="en-US" sz="2000" smtClean="0">
                <a:solidFill>
                  <a:srgbClr val="FF0000"/>
                </a:solidFill>
                <a:latin typeface="Arial" charset="0"/>
                <a:ea typeface="ＭＳ Ｐゴシック" charset="0"/>
                <a:cs typeface="ＭＳ Ｐゴシック" charset="0"/>
              </a:rPr>
              <a:t> u = Mutation rate </a:t>
            </a: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Therefore: </a:t>
            </a:r>
            <a:r>
              <a:rPr lang="en-US" sz="2000" smtClean="0">
                <a:solidFill>
                  <a:srgbClr val="800080"/>
                </a:solidFill>
                <a:latin typeface="Arial" charset="0"/>
                <a:ea typeface="ＭＳ Ｐゴシック" charset="0"/>
                <a:cs typeface="ＭＳ Ｐゴシック" charset="0"/>
              </a:rPr>
              <a:t/>
            </a:r>
            <a:br>
              <a:rPr lang="en-US" sz="2000" smtClean="0">
                <a:solidFill>
                  <a:srgbClr val="800080"/>
                </a:solidFill>
                <a:latin typeface="Arial" charset="0"/>
                <a:ea typeface="ＭＳ Ｐゴシック" charset="0"/>
                <a:cs typeface="ＭＳ Ｐゴシック" charset="0"/>
              </a:rPr>
            </a:br>
            <a:r>
              <a:rPr lang="en-US" sz="2000" smtClean="0">
                <a:solidFill>
                  <a:srgbClr val="800080"/>
                </a:solidFill>
                <a:latin typeface="Arial" charset="0"/>
                <a:ea typeface="ＭＳ Ｐゴシック" charset="0"/>
                <a:cs typeface="ＭＳ Ｐゴシック" charset="0"/>
              </a:rPr>
              <a:t>If f s=0, the substitution rate is independent of population size, and equal to the mutation rate !!!!</a:t>
            </a:r>
            <a:r>
              <a:rPr lang="en-US" sz="2000" smtClean="0">
                <a:solidFill>
                  <a:srgbClr val="000000"/>
                </a:solidFill>
                <a:latin typeface="Arial" charset="0"/>
                <a:ea typeface="ＭＳ Ｐゴシック" charset="0"/>
                <a:cs typeface="ＭＳ Ｐゴシック" charset="0"/>
              </a:rPr>
              <a:t>  (NOTE: Mutation unequal Substitution! )</a:t>
            </a:r>
            <a:br>
              <a:rPr lang="en-US" sz="2000" smtClean="0">
                <a:solidFill>
                  <a:srgbClr val="000000"/>
                </a:solidFill>
                <a:latin typeface="Arial" charset="0"/>
                <a:ea typeface="ＭＳ Ｐゴシック" charset="0"/>
                <a:cs typeface="ＭＳ Ｐゴシック" charset="0"/>
              </a:rPr>
            </a:br>
            <a:r>
              <a:rPr lang="en-US" sz="2000" smtClean="0">
                <a:solidFill>
                  <a:srgbClr val="000000"/>
                </a:solidFill>
                <a:latin typeface="Arial" charset="0"/>
                <a:ea typeface="ＭＳ Ｐゴシック" charset="0"/>
                <a:cs typeface="ＭＳ Ｐゴシック" charset="0"/>
              </a:rPr>
              <a:t>This is the reason that there is hope that the molecular clock might sometimes work. </a:t>
            </a:r>
          </a:p>
          <a:p>
            <a:pPr defTabSz="914400" eaLnBrk="0" fontAlgn="base" hangingPunct="0">
              <a:spcBef>
                <a:spcPct val="0"/>
              </a:spcBef>
              <a:spcAft>
                <a:spcPct val="0"/>
              </a:spcAft>
            </a:pPr>
            <a:endParaRPr lang="en-US" sz="2000" smtClean="0">
              <a:solidFill>
                <a:srgbClr val="000000"/>
              </a:solidFill>
              <a:latin typeface="Arial" charset="0"/>
              <a:ea typeface="ＭＳ Ｐゴシック" charset="0"/>
              <a:cs typeface="ＭＳ Ｐゴシック" charset="0"/>
            </a:endParaRPr>
          </a:p>
        </p:txBody>
      </p:sp>
      <p:sp>
        <p:nvSpPr>
          <p:cNvPr id="120835" name="Rectangle 4"/>
          <p:cNvSpPr>
            <a:spLocks noChangeArrowheads="1"/>
          </p:cNvSpPr>
          <p:nvPr/>
        </p:nvSpPr>
        <p:spPr bwMode="auto">
          <a:xfrm>
            <a:off x="160338" y="5002213"/>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smtClean="0">
                <a:solidFill>
                  <a:srgbClr val="000000"/>
                </a:solidFill>
                <a:latin typeface="Arial" charset="0"/>
                <a:ea typeface="ＭＳ Ｐゴシック" charset="0"/>
                <a:cs typeface="ＭＳ Ｐゴシック" charset="0"/>
              </a:rPr>
              <a:t>Fixation time due to drift alone: </a:t>
            </a: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t</a:t>
            </a:r>
            <a:r>
              <a:rPr lang="en-US" sz="2000" baseline="-30000" smtClean="0">
                <a:solidFill>
                  <a:srgbClr val="000000"/>
                </a:solidFill>
                <a:latin typeface="Arial" charset="0"/>
                <a:ea typeface="ＭＳ Ｐゴシック" charset="0"/>
                <a:cs typeface="ＭＳ Ｐゴシック" charset="0"/>
              </a:rPr>
              <a:t>av</a:t>
            </a:r>
            <a:r>
              <a:rPr lang="en-US" sz="2000" smtClean="0">
                <a:solidFill>
                  <a:srgbClr val="000000"/>
                </a:solidFill>
                <a:latin typeface="Arial" charset="0"/>
                <a:ea typeface="ＭＳ Ｐゴシック" charset="0"/>
                <a:cs typeface="ＭＳ Ｐゴシック" charset="0"/>
              </a:rPr>
              <a:t>=4*N</a:t>
            </a:r>
            <a:r>
              <a:rPr lang="en-US" sz="2000" baseline="-30000" smtClean="0">
                <a:solidFill>
                  <a:srgbClr val="000000"/>
                </a:solidFill>
                <a:latin typeface="Arial" charset="0"/>
                <a:ea typeface="ＭＳ Ｐゴシック" charset="0"/>
                <a:cs typeface="ＭＳ Ｐゴシック" charset="0"/>
              </a:rPr>
              <a:t>e</a:t>
            </a:r>
            <a:r>
              <a:rPr lang="en-US" sz="2000" smtClean="0">
                <a:solidFill>
                  <a:srgbClr val="000000"/>
                </a:solidFill>
                <a:latin typeface="Arial" charset="0"/>
                <a:ea typeface="ＭＳ Ｐゴシック" charset="0"/>
                <a:cs typeface="ＭＳ Ｐゴシック" charset="0"/>
              </a:rPr>
              <a:t> generations  </a:t>
            </a:r>
            <a:br>
              <a:rPr lang="en-US" sz="2000" smtClean="0">
                <a:solidFill>
                  <a:srgbClr val="000000"/>
                </a:solidFill>
                <a:latin typeface="Arial" charset="0"/>
                <a:ea typeface="ＭＳ Ｐゴシック" charset="0"/>
                <a:cs typeface="ＭＳ Ｐゴシック" charset="0"/>
              </a:rPr>
            </a:br>
            <a:r>
              <a:rPr lang="en-US" sz="2000" smtClean="0">
                <a:solidFill>
                  <a:srgbClr val="000000"/>
                </a:solidFill>
                <a:latin typeface="Arial" charset="0"/>
                <a:ea typeface="ＭＳ Ｐゴシック" charset="0"/>
                <a:cs typeface="ＭＳ Ｐゴシック" charset="0"/>
              </a:rPr>
              <a:t>(N</a:t>
            </a:r>
            <a:r>
              <a:rPr lang="en-US" sz="2000" baseline="-30000" smtClean="0">
                <a:solidFill>
                  <a:srgbClr val="000000"/>
                </a:solidFill>
                <a:latin typeface="Arial" charset="0"/>
                <a:ea typeface="ＭＳ Ｐゴシック" charset="0"/>
                <a:cs typeface="ＭＳ Ｐゴシック" charset="0"/>
              </a:rPr>
              <a:t>e</a:t>
            </a:r>
            <a:r>
              <a:rPr lang="en-US" sz="2000" smtClean="0">
                <a:solidFill>
                  <a:srgbClr val="000000"/>
                </a:solidFill>
                <a:latin typeface="Arial" charset="0"/>
                <a:ea typeface="ＭＳ Ｐゴシック" charset="0"/>
                <a:cs typeface="ＭＳ Ｐゴシック" charset="0"/>
              </a:rPr>
              <a:t>=effective population size; For n discrete generations </a:t>
            </a:r>
            <a:br>
              <a:rPr lang="en-US" sz="2000" smtClean="0">
                <a:solidFill>
                  <a:srgbClr val="000000"/>
                </a:solidFill>
                <a:latin typeface="Arial" charset="0"/>
                <a:ea typeface="ＭＳ Ｐゴシック" charset="0"/>
                <a:cs typeface="ＭＳ Ｐゴシック" charset="0"/>
              </a:rPr>
            </a:br>
            <a:r>
              <a:rPr lang="en-US" sz="2000" smtClean="0">
                <a:solidFill>
                  <a:srgbClr val="000000"/>
                </a:solidFill>
                <a:latin typeface="Arial" charset="0"/>
                <a:ea typeface="ＭＳ Ｐゴシック" charset="0"/>
                <a:cs typeface="ＭＳ Ｐゴシック" charset="0"/>
              </a:rPr>
              <a:t>N</a:t>
            </a:r>
            <a:r>
              <a:rPr lang="en-US" sz="2000" baseline="-30000" smtClean="0">
                <a:solidFill>
                  <a:srgbClr val="000000"/>
                </a:solidFill>
                <a:latin typeface="Arial" charset="0"/>
                <a:ea typeface="ＭＳ Ｐゴシック" charset="0"/>
                <a:cs typeface="ＭＳ Ｐゴシック" charset="0"/>
              </a:rPr>
              <a:t>e</a:t>
            </a:r>
            <a:r>
              <a:rPr lang="en-US" sz="2000" smtClean="0">
                <a:solidFill>
                  <a:srgbClr val="000000"/>
                </a:solidFill>
                <a:latin typeface="Arial" charset="0"/>
                <a:ea typeface="ＭＳ Ｐゴシック" charset="0"/>
                <a:cs typeface="ＭＳ Ｐゴシック" charset="0"/>
              </a:rPr>
              <a:t>= n/(1/N</a:t>
            </a:r>
            <a:r>
              <a:rPr lang="en-US" sz="2000" baseline="-30000" smtClean="0">
                <a:solidFill>
                  <a:srgbClr val="000000"/>
                </a:solidFill>
                <a:latin typeface="Arial" charset="0"/>
                <a:ea typeface="ＭＳ Ｐゴシック" charset="0"/>
                <a:cs typeface="ＭＳ Ｐゴシック" charset="0"/>
              </a:rPr>
              <a:t>1</a:t>
            </a:r>
            <a:r>
              <a:rPr lang="en-US" sz="2000" smtClean="0">
                <a:solidFill>
                  <a:srgbClr val="000000"/>
                </a:solidFill>
                <a:latin typeface="Arial" charset="0"/>
                <a:ea typeface="ＭＳ Ｐゴシック" charset="0"/>
                <a:cs typeface="ＭＳ Ｐゴシック" charset="0"/>
              </a:rPr>
              <a:t>+1/N</a:t>
            </a:r>
            <a:r>
              <a:rPr lang="en-US" sz="2000" baseline="-30000" smtClean="0">
                <a:solidFill>
                  <a:srgbClr val="000000"/>
                </a:solidFill>
                <a:latin typeface="Arial" charset="0"/>
                <a:ea typeface="ＭＳ Ｐゴシック" charset="0"/>
                <a:cs typeface="ＭＳ Ｐゴシック" charset="0"/>
              </a:rPr>
              <a:t>2</a:t>
            </a:r>
            <a:r>
              <a:rPr lang="en-US" sz="2000" smtClean="0">
                <a:solidFill>
                  <a:srgbClr val="000000"/>
                </a:solidFill>
                <a:latin typeface="Arial" charset="0"/>
                <a:ea typeface="ＭＳ Ｐゴシック" charset="0"/>
                <a:cs typeface="ＭＳ Ｐゴシック" charset="0"/>
              </a:rPr>
              <a:t>+…..1/N</a:t>
            </a:r>
            <a:r>
              <a:rPr lang="en-US" sz="2000" baseline="-30000" smtClean="0">
                <a:solidFill>
                  <a:srgbClr val="000000"/>
                </a:solidFill>
                <a:latin typeface="Arial" charset="0"/>
                <a:ea typeface="ＭＳ Ｐゴシック" charset="0"/>
                <a:cs typeface="ＭＳ Ｐゴシック" charset="0"/>
              </a:rPr>
              <a:t>n</a:t>
            </a:r>
            <a:r>
              <a:rPr lang="en-US" sz="2000" smtClean="0">
                <a:solidFill>
                  <a:srgbClr val="000000"/>
                </a:solidFill>
                <a:latin typeface="Arial" charset="0"/>
                <a:ea typeface="ＭＳ Ｐゴシック" charset="0"/>
                <a:cs typeface="ＭＳ Ｐゴシック" charset="0"/>
              </a:rPr>
              <a:t>)</a:t>
            </a:r>
          </a:p>
        </p:txBody>
      </p:sp>
    </p:spTree>
    <p:extLst>
      <p:ext uri="{BB962C8B-B14F-4D97-AF65-F5344CB8AC3E}">
        <p14:creationId xmlns:p14="http://schemas.microsoft.com/office/powerpoint/2010/main" val="18046089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atin typeface="Times New Roman" charset="0"/>
              </a:rPr>
              <a:t>Measuring Selection on Genes</a:t>
            </a:r>
          </a:p>
        </p:txBody>
      </p:sp>
      <p:sp>
        <p:nvSpPr>
          <p:cNvPr id="148482" name="Rectangle 3"/>
          <p:cNvSpPr>
            <a:spLocks noGrp="1" noChangeArrowheads="1"/>
          </p:cNvSpPr>
          <p:nvPr>
            <p:ph type="body" idx="1"/>
          </p:nvPr>
        </p:nvSpPr>
        <p:spPr>
          <a:xfrm>
            <a:off x="685800" y="1752600"/>
            <a:ext cx="7772400" cy="4114800"/>
          </a:xfrm>
        </p:spPr>
        <p:txBody>
          <a:bodyPr/>
          <a:lstStyle/>
          <a:p>
            <a:pPr eaLnBrk="1" hangingPunct="1"/>
            <a:r>
              <a:rPr lang="en-US" sz="2800">
                <a:latin typeface="Times New Roman" charset="0"/>
              </a:rPr>
              <a:t>Null hypothesis = neutral evolution</a:t>
            </a:r>
          </a:p>
          <a:p>
            <a:pPr eaLnBrk="1" hangingPunct="1"/>
            <a:r>
              <a:rPr lang="en-US" sz="2800">
                <a:latin typeface="Times New Roman" charset="0"/>
              </a:rPr>
              <a:t>Under neutral evolution, synonymous changes should accumulate at a rate equal to mutation rate</a:t>
            </a:r>
          </a:p>
          <a:p>
            <a:pPr eaLnBrk="1" hangingPunct="1"/>
            <a:r>
              <a:rPr lang="en-US" sz="2800">
                <a:latin typeface="Times New Roman" charset="0"/>
              </a:rPr>
              <a:t>Under neutral evolution, amino acid substitutions should also accumulate at a rate equal to the mutation rate</a:t>
            </a:r>
          </a:p>
          <a:p>
            <a:pPr eaLnBrk="1" hangingPunct="1"/>
            <a:endParaRPr lang="en-US" sz="2800">
              <a:latin typeface="Times New Roman" charset="0"/>
            </a:endParaRPr>
          </a:p>
          <a:p>
            <a:pPr eaLnBrk="1" hangingPunct="1"/>
            <a:endParaRPr lang="en-US" sz="2800" i="1">
              <a:latin typeface="Times New Roman" charset="0"/>
            </a:endParaRPr>
          </a:p>
        </p:txBody>
      </p:sp>
      <p:sp>
        <p:nvSpPr>
          <p:cNvPr id="148483" name="Rectangle 4"/>
          <p:cNvSpPr>
            <a:spLocks noChangeArrowheads="1"/>
          </p:cNvSpPr>
          <p:nvPr/>
        </p:nvSpPr>
        <p:spPr bwMode="auto">
          <a:xfrm>
            <a:off x="0" y="6172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smtClean="0">
                <a:solidFill>
                  <a:srgbClr val="008000"/>
                </a:solidFill>
                <a:latin typeface="Arial" charset="0"/>
                <a:ea typeface="ＭＳ Ｐゴシック" charset="0"/>
                <a:cs typeface="ＭＳ Ｐゴシック" charset="0"/>
              </a:rPr>
              <a:t>From: mentor.lscf.ucsb.edu/course/spring/eemb102/lecture/Lecture7.ppt</a:t>
            </a:r>
          </a:p>
        </p:txBody>
      </p:sp>
    </p:spTree>
    <p:extLst>
      <p:ext uri="{BB962C8B-B14F-4D97-AF65-F5344CB8AC3E}">
        <p14:creationId xmlns:p14="http://schemas.microsoft.com/office/powerpoint/2010/main" val="1462655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ChangeArrowheads="1"/>
          </p:cNvSpPr>
          <p:nvPr/>
        </p:nvSpPr>
        <p:spPr bwMode="auto">
          <a:xfrm>
            <a:off x="6553200" y="1066800"/>
            <a:ext cx="609600" cy="1600200"/>
          </a:xfrm>
          <a:prstGeom prst="rect">
            <a:avLst/>
          </a:prstGeom>
          <a:solidFill>
            <a:srgbClr val="FFFF00"/>
          </a:solidFill>
          <a:ln w="9525">
            <a:solidFill>
              <a:schemeClr val="tx1"/>
            </a:solidFill>
            <a:miter lim="800000"/>
            <a:headEnd/>
            <a:tailEnd/>
          </a:ln>
        </p:spPr>
        <p:txBody>
          <a:bodyPr wrap="none" lIns="91429" tIns="45714" rIns="91429" bIns="45714"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50530" name="Rectangle 3"/>
          <p:cNvSpPr>
            <a:spLocks noChangeArrowheads="1"/>
          </p:cNvSpPr>
          <p:nvPr/>
        </p:nvSpPr>
        <p:spPr bwMode="auto">
          <a:xfrm>
            <a:off x="4343400" y="1143000"/>
            <a:ext cx="609600" cy="1600200"/>
          </a:xfrm>
          <a:prstGeom prst="rect">
            <a:avLst/>
          </a:prstGeom>
          <a:solidFill>
            <a:schemeClr val="accent1"/>
          </a:solidFill>
          <a:ln w="9525">
            <a:solidFill>
              <a:schemeClr val="tx1"/>
            </a:solidFill>
            <a:miter lim="800000"/>
            <a:headEnd/>
            <a:tailEnd/>
          </a:ln>
        </p:spPr>
        <p:txBody>
          <a:bodyPr wrap="none" lIns="91429" tIns="45714" rIns="91429" bIns="45714"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50531" name="Rectangle 4"/>
          <p:cNvSpPr>
            <a:spLocks noChangeArrowheads="1"/>
          </p:cNvSpPr>
          <p:nvPr/>
        </p:nvSpPr>
        <p:spPr bwMode="auto">
          <a:xfrm>
            <a:off x="3657600" y="1143000"/>
            <a:ext cx="609600" cy="1600200"/>
          </a:xfrm>
          <a:prstGeom prst="rect">
            <a:avLst/>
          </a:prstGeom>
          <a:solidFill>
            <a:schemeClr val="accent1"/>
          </a:solidFill>
          <a:ln w="9525">
            <a:solidFill>
              <a:schemeClr val="tx1"/>
            </a:solidFill>
            <a:miter lim="800000"/>
            <a:headEnd/>
            <a:tailEnd/>
          </a:ln>
        </p:spPr>
        <p:txBody>
          <a:bodyPr wrap="none" lIns="91429" tIns="45714" rIns="91429" bIns="45714"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50532" name="Rectangle 5"/>
          <p:cNvSpPr>
            <a:spLocks noGrp="1" noChangeArrowheads="1"/>
          </p:cNvSpPr>
          <p:nvPr>
            <p:ph type="title"/>
          </p:nvPr>
        </p:nvSpPr>
        <p:spPr>
          <a:xfrm>
            <a:off x="685800" y="0"/>
            <a:ext cx="7772400" cy="1143000"/>
          </a:xfrm>
        </p:spPr>
        <p:txBody>
          <a:bodyPr/>
          <a:lstStyle/>
          <a:p>
            <a:pPr eaLnBrk="1" hangingPunct="1"/>
            <a:r>
              <a:rPr lang="en-US">
                <a:latin typeface="Times New Roman" charset="0"/>
              </a:rPr>
              <a:t>Counting #s/#a</a:t>
            </a:r>
          </a:p>
        </p:txBody>
      </p:sp>
      <p:sp>
        <p:nvSpPr>
          <p:cNvPr id="150533" name="Text Box 6"/>
          <p:cNvSpPr txBox="1">
            <a:spLocks noChangeArrowheads="1"/>
          </p:cNvSpPr>
          <p:nvPr/>
        </p:nvSpPr>
        <p:spPr bwMode="auto">
          <a:xfrm>
            <a:off x="1752600" y="1143000"/>
            <a:ext cx="5540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mtClean="0">
                <a:solidFill>
                  <a:srgbClr val="000000"/>
                </a:solidFill>
                <a:latin typeface="Courier New" charset="0"/>
              </a:rPr>
              <a:t>          Ser Ser Ser Ser Ser </a:t>
            </a:r>
          </a:p>
          <a:p>
            <a:pPr defTabSz="914400" eaLnBrk="1" fontAlgn="base" hangingPunct="1">
              <a:spcBef>
                <a:spcPct val="0"/>
              </a:spcBef>
              <a:spcAft>
                <a:spcPct val="0"/>
              </a:spcAft>
            </a:pPr>
            <a:r>
              <a:rPr lang="en-US" smtClean="0">
                <a:solidFill>
                  <a:srgbClr val="000000"/>
                </a:solidFill>
                <a:latin typeface="Courier New" charset="0"/>
              </a:rPr>
              <a:t>Species1  TGA TGC TGT TGT TGT</a:t>
            </a:r>
          </a:p>
          <a:p>
            <a:pPr defTabSz="914400" eaLnBrk="1" fontAlgn="base" hangingPunct="1">
              <a:spcBef>
                <a:spcPct val="0"/>
              </a:spcBef>
              <a:spcAft>
                <a:spcPct val="0"/>
              </a:spcAft>
            </a:pPr>
            <a:r>
              <a:rPr lang="en-US" smtClean="0">
                <a:solidFill>
                  <a:srgbClr val="000000"/>
                </a:solidFill>
                <a:latin typeface="Courier New" charset="0"/>
              </a:rPr>
              <a:t>		Ser Ser Ser Ser Ala </a:t>
            </a:r>
          </a:p>
          <a:p>
            <a:pPr defTabSz="914400" eaLnBrk="1" fontAlgn="base" hangingPunct="1">
              <a:spcBef>
                <a:spcPct val="0"/>
              </a:spcBef>
              <a:spcAft>
                <a:spcPct val="0"/>
              </a:spcAft>
            </a:pPr>
            <a:r>
              <a:rPr lang="en-US" smtClean="0">
                <a:solidFill>
                  <a:srgbClr val="000000"/>
                </a:solidFill>
                <a:latin typeface="Courier New" charset="0"/>
              </a:rPr>
              <a:t>Species2 	TGT TGT TGT TGT GGT</a:t>
            </a:r>
          </a:p>
        </p:txBody>
      </p:sp>
      <p:sp>
        <p:nvSpPr>
          <p:cNvPr id="150534" name="Text Box 7"/>
          <p:cNvSpPr txBox="1">
            <a:spLocks noChangeArrowheads="1"/>
          </p:cNvSpPr>
          <p:nvPr/>
        </p:nvSpPr>
        <p:spPr bwMode="auto">
          <a:xfrm>
            <a:off x="914400" y="3048000"/>
            <a:ext cx="1563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mtClean="0">
                <a:solidFill>
                  <a:srgbClr val="000000"/>
                </a:solidFill>
                <a:latin typeface="Times New Roman" charset="0"/>
              </a:rPr>
              <a:t>#s = 2 sites </a:t>
            </a:r>
          </a:p>
          <a:p>
            <a:pPr defTabSz="914400" eaLnBrk="1" fontAlgn="base" hangingPunct="1">
              <a:spcBef>
                <a:spcPct val="0"/>
              </a:spcBef>
              <a:spcAft>
                <a:spcPct val="0"/>
              </a:spcAft>
            </a:pPr>
            <a:r>
              <a:rPr lang="en-US" smtClean="0">
                <a:solidFill>
                  <a:srgbClr val="000000"/>
                </a:solidFill>
                <a:latin typeface="Times New Roman" charset="0"/>
              </a:rPr>
              <a:t>#a = 1 site</a:t>
            </a:r>
          </a:p>
          <a:p>
            <a:pPr defTabSz="914400" eaLnBrk="1" fontAlgn="base" hangingPunct="1">
              <a:spcBef>
                <a:spcPct val="0"/>
              </a:spcBef>
              <a:spcAft>
                <a:spcPct val="0"/>
              </a:spcAft>
            </a:pPr>
            <a:endParaRPr lang="en-US" smtClean="0">
              <a:solidFill>
                <a:srgbClr val="000000"/>
              </a:solidFill>
              <a:latin typeface="Times New Roman" charset="0"/>
            </a:endParaRPr>
          </a:p>
          <a:p>
            <a:pPr defTabSz="914400" eaLnBrk="1" fontAlgn="base" hangingPunct="1">
              <a:spcBef>
                <a:spcPct val="0"/>
              </a:spcBef>
              <a:spcAft>
                <a:spcPct val="0"/>
              </a:spcAft>
            </a:pPr>
            <a:r>
              <a:rPr lang="en-US" smtClean="0">
                <a:solidFill>
                  <a:srgbClr val="000000"/>
                </a:solidFill>
                <a:latin typeface="Times New Roman" charset="0"/>
              </a:rPr>
              <a:t>#a/#s=0.5</a:t>
            </a:r>
          </a:p>
        </p:txBody>
      </p:sp>
      <p:sp>
        <p:nvSpPr>
          <p:cNvPr id="150535" name="Rectangle 8"/>
          <p:cNvSpPr>
            <a:spLocks noChangeArrowheads="1"/>
          </p:cNvSpPr>
          <p:nvPr/>
        </p:nvSpPr>
        <p:spPr bwMode="auto">
          <a:xfrm>
            <a:off x="0" y="63246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smtClean="0">
                <a:solidFill>
                  <a:srgbClr val="008000"/>
                </a:solidFill>
                <a:latin typeface="Arial" charset="0"/>
                <a:ea typeface="ＭＳ Ｐゴシック" charset="0"/>
                <a:cs typeface="ＭＳ Ｐゴシック" charset="0"/>
              </a:rPr>
              <a:t>Modified from: mentor.lscf.ucsb.edu/course/spring/eemb102/lecture/Lecture7.ppt</a:t>
            </a:r>
          </a:p>
        </p:txBody>
      </p:sp>
      <p:sp>
        <p:nvSpPr>
          <p:cNvPr id="150536" name="Text Box 9"/>
          <p:cNvSpPr txBox="1">
            <a:spLocks noChangeArrowheads="1"/>
          </p:cNvSpPr>
          <p:nvPr/>
        </p:nvSpPr>
        <p:spPr bwMode="auto">
          <a:xfrm>
            <a:off x="2895600" y="3048000"/>
            <a:ext cx="579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smtClean="0">
                <a:solidFill>
                  <a:srgbClr val="000000"/>
                </a:solidFill>
                <a:latin typeface="Times New Roman" charset="0"/>
              </a:rPr>
              <a:t>To assess selection pressures one needs to calculate the  rates (Ka, Ks), i.e. the occurring substitutions as a fraction of the </a:t>
            </a:r>
            <a:r>
              <a:rPr lang="en-US" b="1" u="sng" smtClean="0">
                <a:solidFill>
                  <a:srgbClr val="000000"/>
                </a:solidFill>
                <a:latin typeface="Times New Roman" charset="0"/>
              </a:rPr>
              <a:t>possible</a:t>
            </a:r>
            <a:r>
              <a:rPr lang="en-US" b="1" smtClean="0">
                <a:solidFill>
                  <a:srgbClr val="000000"/>
                </a:solidFill>
                <a:latin typeface="Times New Roman" charset="0"/>
              </a:rPr>
              <a:t> syn. and nonsyn. substitutions. </a:t>
            </a:r>
          </a:p>
        </p:txBody>
      </p:sp>
      <p:sp>
        <p:nvSpPr>
          <p:cNvPr id="150537" name="Text Box 10"/>
          <p:cNvSpPr txBox="1">
            <a:spLocks noChangeArrowheads="1"/>
          </p:cNvSpPr>
          <p:nvPr/>
        </p:nvSpPr>
        <p:spPr bwMode="auto">
          <a:xfrm>
            <a:off x="228600" y="4724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smtClean="0">
                <a:solidFill>
                  <a:srgbClr val="000000"/>
                </a:solidFill>
                <a:latin typeface="Times New Roman" charset="0"/>
              </a:rPr>
              <a:t>Things get more complicated, if one wants to take transition transversion ratios and codon bias into account.  See chapter 4 in Nei and Kumar, Molecular Evolution and Phylogenetics.  </a:t>
            </a:r>
          </a:p>
        </p:txBody>
      </p:sp>
    </p:spTree>
    <p:extLst>
      <p:ext uri="{BB962C8B-B14F-4D97-AF65-F5344CB8AC3E}">
        <p14:creationId xmlns:p14="http://schemas.microsoft.com/office/powerpoint/2010/main" val="13046985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a:xfrm>
            <a:off x="268288" y="346075"/>
            <a:ext cx="8520112" cy="438150"/>
          </a:xfrm>
        </p:spPr>
        <p:txBody>
          <a:bodyPr/>
          <a:lstStyle/>
          <a:p>
            <a:pPr algn="ctr" eaLnBrk="1" hangingPunct="1"/>
            <a:r>
              <a:rPr lang="en-US" sz="1800">
                <a:latin typeface="Arial" charset="0"/>
              </a:rPr>
              <a:t>Testing for selection using dN/dS ratio</a:t>
            </a:r>
          </a:p>
        </p:txBody>
      </p:sp>
      <p:sp>
        <p:nvSpPr>
          <p:cNvPr id="4" name="TextBox 3"/>
          <p:cNvSpPr txBox="1">
            <a:spLocks noChangeArrowheads="1"/>
          </p:cNvSpPr>
          <p:nvPr/>
        </p:nvSpPr>
        <p:spPr bwMode="auto">
          <a:xfrm>
            <a:off x="393700" y="1254125"/>
            <a:ext cx="72263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00"/>
                </a:solidFill>
              </a:rPr>
              <a:t>dN/dS </a:t>
            </a:r>
            <a:r>
              <a:rPr lang="en-US" sz="1800" smtClean="0">
                <a:solidFill>
                  <a:srgbClr val="000000"/>
                </a:solidFill>
                <a:latin typeface="Calibri" charset="0"/>
              </a:rPr>
              <a:t>ratio (</a:t>
            </a:r>
            <a:r>
              <a:rPr lang="en-US" sz="1800" smtClean="0">
                <a:solidFill>
                  <a:srgbClr val="000000"/>
                </a:solidFill>
                <a:cs typeface="Arial" charset="0"/>
              </a:rPr>
              <a:t>aka </a:t>
            </a:r>
            <a:r>
              <a:rPr lang="en-US" sz="1800" b="1" smtClean="0">
                <a:solidFill>
                  <a:srgbClr val="000000"/>
                </a:solidFill>
                <a:cs typeface="Arial" charset="0"/>
              </a:rPr>
              <a:t>Ka/Ks</a:t>
            </a:r>
            <a:r>
              <a:rPr lang="en-US" sz="1800" smtClean="0">
                <a:solidFill>
                  <a:srgbClr val="000000"/>
                </a:solidFill>
                <a:cs typeface="Arial" charset="0"/>
              </a:rPr>
              <a:t> or </a:t>
            </a:r>
            <a:r>
              <a:rPr lang="el-GR" sz="1800" b="1" smtClean="0">
                <a:solidFill>
                  <a:srgbClr val="000000"/>
                </a:solidFill>
                <a:cs typeface="Arial" charset="0"/>
              </a:rPr>
              <a:t>ω</a:t>
            </a:r>
            <a:r>
              <a:rPr lang="en-US" sz="1800" b="1" smtClean="0">
                <a:solidFill>
                  <a:srgbClr val="000000"/>
                </a:solidFill>
                <a:cs typeface="Arial" charset="0"/>
              </a:rPr>
              <a:t> </a:t>
            </a:r>
            <a:r>
              <a:rPr lang="en-US" sz="1800" smtClean="0">
                <a:solidFill>
                  <a:srgbClr val="000000"/>
                </a:solidFill>
                <a:cs typeface="Arial" charset="0"/>
              </a:rPr>
              <a:t>(omega) ratio) where</a:t>
            </a:r>
          </a:p>
          <a:p>
            <a:pPr eaLnBrk="1" fontAlgn="base" hangingPunct="1">
              <a:spcBef>
                <a:spcPct val="0"/>
              </a:spcBef>
              <a:spcAft>
                <a:spcPct val="0"/>
              </a:spcAft>
            </a:pPr>
            <a:endParaRPr lang="en-US" sz="1800" smtClean="0">
              <a:solidFill>
                <a:srgbClr val="000000"/>
              </a:solidFill>
              <a:cs typeface="Arial" charset="0"/>
            </a:endParaRPr>
          </a:p>
          <a:p>
            <a:pPr algn="ctr" eaLnBrk="1" fontAlgn="base" hangingPunct="1">
              <a:spcBef>
                <a:spcPct val="0"/>
              </a:spcBef>
              <a:spcAft>
                <a:spcPct val="0"/>
              </a:spcAft>
            </a:pPr>
            <a:r>
              <a:rPr lang="en-US" sz="1800" b="1" smtClean="0">
                <a:solidFill>
                  <a:srgbClr val="000000"/>
                </a:solidFill>
                <a:cs typeface="Arial" charset="0"/>
              </a:rPr>
              <a:t>     dN</a:t>
            </a:r>
            <a:r>
              <a:rPr lang="en-US" sz="1800" smtClean="0">
                <a:solidFill>
                  <a:srgbClr val="000000"/>
                </a:solidFill>
                <a:cs typeface="Arial" charset="0"/>
              </a:rPr>
              <a:t> = number of non-synonymous substitutions / number of possible non-synonymous substitutions </a:t>
            </a:r>
          </a:p>
          <a:p>
            <a:pPr algn="ctr" eaLnBrk="1" fontAlgn="base" hangingPunct="1">
              <a:spcBef>
                <a:spcPct val="0"/>
              </a:spcBef>
              <a:spcAft>
                <a:spcPct val="0"/>
              </a:spcAft>
            </a:pPr>
            <a:endParaRPr lang="en-US" sz="1800" smtClean="0">
              <a:solidFill>
                <a:srgbClr val="000000"/>
              </a:solidFill>
              <a:cs typeface="Arial" charset="0"/>
            </a:endParaRPr>
          </a:p>
          <a:p>
            <a:pPr algn="ctr" eaLnBrk="1" fontAlgn="base" hangingPunct="1">
              <a:spcBef>
                <a:spcPct val="0"/>
              </a:spcBef>
              <a:spcAft>
                <a:spcPct val="0"/>
              </a:spcAft>
            </a:pPr>
            <a:endParaRPr lang="en-US" sz="1800" b="1" smtClean="0">
              <a:solidFill>
                <a:srgbClr val="000000"/>
              </a:solidFill>
              <a:cs typeface="Arial" charset="0"/>
            </a:endParaRPr>
          </a:p>
          <a:p>
            <a:pPr algn="ctr" eaLnBrk="1" fontAlgn="base" hangingPunct="1">
              <a:spcBef>
                <a:spcPct val="0"/>
              </a:spcBef>
              <a:spcAft>
                <a:spcPct val="0"/>
              </a:spcAft>
            </a:pPr>
            <a:r>
              <a:rPr lang="en-US" sz="1800" b="1" smtClean="0">
                <a:solidFill>
                  <a:srgbClr val="000000"/>
                </a:solidFill>
                <a:cs typeface="Arial" charset="0"/>
              </a:rPr>
              <a:t>dS </a:t>
            </a:r>
            <a:r>
              <a:rPr lang="en-US" sz="1800" smtClean="0">
                <a:solidFill>
                  <a:srgbClr val="000000"/>
                </a:solidFill>
                <a:cs typeface="Arial" charset="0"/>
              </a:rPr>
              <a:t> =number of synonymous substitutions / number of possible non-synonymous substitutions </a:t>
            </a:r>
          </a:p>
          <a:p>
            <a:pPr algn="ctr" eaLnBrk="1" fontAlgn="base" hangingPunct="1">
              <a:spcBef>
                <a:spcPct val="0"/>
              </a:spcBef>
              <a:spcAft>
                <a:spcPct val="0"/>
              </a:spcAft>
            </a:pPr>
            <a:endParaRPr lang="en-US" sz="1800" smtClean="0">
              <a:solidFill>
                <a:srgbClr val="000000"/>
              </a:solidFill>
              <a:cs typeface="Arial" charset="0"/>
            </a:endParaRPr>
          </a:p>
          <a:p>
            <a:pPr algn="ctr" eaLnBrk="1" fontAlgn="base" hangingPunct="1">
              <a:spcBef>
                <a:spcPct val="0"/>
              </a:spcBef>
              <a:spcAft>
                <a:spcPct val="0"/>
              </a:spcAft>
            </a:pPr>
            <a:endParaRPr lang="en-US" sz="1800" smtClean="0">
              <a:solidFill>
                <a:srgbClr val="000000"/>
              </a:solidFill>
              <a:cs typeface="Arial" charset="0"/>
            </a:endParaRPr>
          </a:p>
        </p:txBody>
      </p:sp>
      <p:sp>
        <p:nvSpPr>
          <p:cNvPr id="3" name="Rectangle 2"/>
          <p:cNvSpPr>
            <a:spLocks noChangeArrowheads="1"/>
          </p:cNvSpPr>
          <p:nvPr/>
        </p:nvSpPr>
        <p:spPr bwMode="auto">
          <a:xfrm>
            <a:off x="914400" y="3922713"/>
            <a:ext cx="4154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9" tIns="45627" rIns="91249" bIns="45627">
            <a:spAutoFit/>
          </a:bodyPr>
          <a:lstStyle/>
          <a:p>
            <a:pPr defTabSz="911225" fontAlgn="base">
              <a:spcBef>
                <a:spcPct val="0"/>
              </a:spcBef>
              <a:spcAft>
                <a:spcPct val="0"/>
              </a:spcAft>
            </a:pPr>
            <a:r>
              <a:rPr lang="en-US" b="1" smtClean="0">
                <a:solidFill>
                  <a:srgbClr val="000000"/>
                </a:solidFill>
                <a:latin typeface="Arial" charset="0"/>
                <a:ea typeface="ＭＳ Ｐゴシック" charset="0"/>
                <a:cs typeface="Arial" charset="0"/>
              </a:rPr>
              <a:t>dN/dS</a:t>
            </a:r>
            <a:r>
              <a:rPr lang="en-US" smtClean="0">
                <a:solidFill>
                  <a:srgbClr val="000000"/>
                </a:solidFill>
                <a:latin typeface="Arial" charset="0"/>
                <a:ea typeface="ＭＳ Ｐゴシック" charset="0"/>
                <a:cs typeface="Arial" charset="0"/>
              </a:rPr>
              <a:t> &gt;1 positive, Darwinian selection</a:t>
            </a:r>
          </a:p>
        </p:txBody>
      </p:sp>
      <p:sp>
        <p:nvSpPr>
          <p:cNvPr id="5" name="Rectangle 4"/>
          <p:cNvSpPr>
            <a:spLocks noChangeArrowheads="1"/>
          </p:cNvSpPr>
          <p:nvPr/>
        </p:nvSpPr>
        <p:spPr bwMode="auto">
          <a:xfrm>
            <a:off x="914400" y="4603750"/>
            <a:ext cx="615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p>
            <a:pPr defTabSz="911225" fontAlgn="base">
              <a:spcBef>
                <a:spcPct val="0"/>
              </a:spcBef>
              <a:spcAft>
                <a:spcPct val="0"/>
              </a:spcAft>
            </a:pPr>
            <a:r>
              <a:rPr lang="en-US" b="1" smtClean="0">
                <a:solidFill>
                  <a:srgbClr val="000000"/>
                </a:solidFill>
                <a:latin typeface="Arial" charset="0"/>
                <a:ea typeface="ＭＳ Ｐゴシック" charset="0"/>
                <a:cs typeface="Arial" charset="0"/>
              </a:rPr>
              <a:t>dN/dS</a:t>
            </a:r>
            <a:r>
              <a:rPr lang="en-US" smtClean="0">
                <a:solidFill>
                  <a:srgbClr val="000000"/>
                </a:solidFill>
                <a:latin typeface="Arial" charset="0"/>
                <a:ea typeface="ＭＳ Ｐゴシック" charset="0"/>
                <a:cs typeface="Arial" charset="0"/>
              </a:rPr>
              <a:t> =1 neutral evolution</a:t>
            </a:r>
          </a:p>
        </p:txBody>
      </p:sp>
      <p:sp>
        <p:nvSpPr>
          <p:cNvPr id="6" name="Rectangle 5"/>
          <p:cNvSpPr>
            <a:spLocks noChangeArrowheads="1"/>
          </p:cNvSpPr>
          <p:nvPr/>
        </p:nvSpPr>
        <p:spPr bwMode="auto">
          <a:xfrm>
            <a:off x="946150" y="5345113"/>
            <a:ext cx="409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49" tIns="45627" rIns="91249" bIns="45627">
            <a:spAutoFit/>
          </a:bodyPr>
          <a:lstStyle/>
          <a:p>
            <a:pPr defTabSz="911225" fontAlgn="base">
              <a:spcBef>
                <a:spcPct val="0"/>
              </a:spcBef>
              <a:spcAft>
                <a:spcPct val="0"/>
              </a:spcAft>
            </a:pPr>
            <a:r>
              <a:rPr lang="en-US" b="1" smtClean="0">
                <a:solidFill>
                  <a:srgbClr val="000000"/>
                </a:solidFill>
                <a:latin typeface="Arial" charset="0"/>
                <a:ea typeface="ＭＳ Ｐゴシック" charset="0"/>
                <a:cs typeface="Arial" charset="0"/>
              </a:rPr>
              <a:t>dN/dS</a:t>
            </a:r>
            <a:r>
              <a:rPr lang="en-US" smtClean="0">
                <a:solidFill>
                  <a:srgbClr val="000000"/>
                </a:solidFill>
                <a:latin typeface="Arial" charset="0"/>
                <a:ea typeface="ＭＳ Ｐゴシック" charset="0"/>
                <a:cs typeface="Arial" charset="0"/>
              </a:rPr>
              <a:t> &lt;1 negative, purifying selection</a:t>
            </a:r>
          </a:p>
        </p:txBody>
      </p:sp>
    </p:spTree>
    <p:extLst>
      <p:ext uri="{BB962C8B-B14F-4D97-AF65-F5344CB8AC3E}">
        <p14:creationId xmlns:p14="http://schemas.microsoft.com/office/powerpoint/2010/main" val="8366458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0" y="228600"/>
            <a:ext cx="8458200" cy="990600"/>
          </a:xfrm>
        </p:spPr>
        <p:txBody>
          <a:bodyPr/>
          <a:lstStyle/>
          <a:p>
            <a:pPr algn="l" eaLnBrk="1" hangingPunct="1"/>
            <a:r>
              <a:rPr lang="en-US">
                <a:latin typeface="Times New Roman" charset="0"/>
              </a:rPr>
              <a:t>dambe</a:t>
            </a:r>
            <a:br>
              <a:rPr lang="en-US">
                <a:latin typeface="Times New Roman" charset="0"/>
              </a:rPr>
            </a:br>
            <a:endParaRPr lang="en-US">
              <a:latin typeface="Times New Roman" charset="0"/>
            </a:endParaRPr>
          </a:p>
        </p:txBody>
      </p:sp>
      <p:sp>
        <p:nvSpPr>
          <p:cNvPr id="152578" name="Rectangle 3"/>
          <p:cNvSpPr>
            <a:spLocks noChangeArrowheads="1"/>
          </p:cNvSpPr>
          <p:nvPr/>
        </p:nvSpPr>
        <p:spPr bwMode="auto">
          <a:xfrm>
            <a:off x="0" y="584863"/>
            <a:ext cx="8991600" cy="507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50000"/>
              </a:spcBef>
              <a:spcAft>
                <a:spcPct val="0"/>
              </a:spcAft>
            </a:pPr>
            <a:r>
              <a:rPr lang="en-US" sz="2400" dirty="0" smtClean="0">
                <a:solidFill>
                  <a:srgbClr val="000000"/>
                </a:solidFill>
                <a:latin typeface="Arial" charset="0"/>
                <a:ea typeface="ＭＳ Ｐゴシック" charset="0"/>
                <a:cs typeface="ＭＳ Ｐゴシック" charset="0"/>
              </a:rPr>
              <a:t>Two programs worked well for me to align nucleotide sequences based on the amino acid alignment, One is </a:t>
            </a:r>
            <a:r>
              <a:rPr lang="en-US" sz="2400" dirty="0" err="1" smtClean="0">
                <a:solidFill>
                  <a:srgbClr val="000000"/>
                </a:solidFill>
                <a:latin typeface="Arial" charset="0"/>
                <a:ea typeface="ＭＳ Ｐゴシック" charset="0"/>
                <a:cs typeface="ＭＳ Ｐゴシック" charset="0"/>
              </a:rPr>
              <a:t>seaview</a:t>
            </a:r>
            <a:r>
              <a:rPr lang="en-US" sz="2400" dirty="0" smtClean="0">
                <a:solidFill>
                  <a:srgbClr val="000000"/>
                </a:solidFill>
                <a:latin typeface="Arial" charset="0"/>
                <a:ea typeface="ＭＳ Ｐゴシック" charset="0"/>
                <a:cs typeface="ＭＳ Ｐゴシック" charset="0"/>
              </a:rPr>
              <a:t>, the other is </a:t>
            </a:r>
            <a:r>
              <a:rPr lang="en-US" sz="2400" dirty="0" smtClean="0">
                <a:solidFill>
                  <a:srgbClr val="000000"/>
                </a:solidFill>
                <a:latin typeface="Arial" charset="0"/>
                <a:ea typeface="ＭＳ Ｐゴシック" charset="0"/>
                <a:cs typeface="ＭＳ Ｐゴシック" charset="0"/>
                <a:hlinkClick r:id="rId3"/>
              </a:rPr>
              <a:t>DAMBE </a:t>
            </a:r>
            <a:r>
              <a:rPr lang="en-US" sz="2400" dirty="0" smtClean="0">
                <a:solidFill>
                  <a:srgbClr val="000000"/>
                </a:solidFill>
                <a:latin typeface="Arial" charset="0"/>
                <a:ea typeface="ＭＳ Ｐゴシック" charset="0"/>
                <a:cs typeface="ＭＳ Ｐゴシック" charset="0"/>
              </a:rPr>
              <a:t>(only for windows).  This is a handy program for a lot of things, including reading a lot of different formats, calculating phylogenies, it even runs </a:t>
            </a:r>
            <a:r>
              <a:rPr lang="en-US" sz="2400" dirty="0" err="1" smtClean="0">
                <a:solidFill>
                  <a:srgbClr val="000000"/>
                </a:solidFill>
                <a:latin typeface="Arial" charset="0"/>
                <a:ea typeface="ＭＳ Ｐゴシック" charset="0"/>
                <a:cs typeface="ＭＳ Ｐゴシック" charset="0"/>
              </a:rPr>
              <a:t>codeml</a:t>
            </a:r>
            <a:r>
              <a:rPr lang="en-US" sz="2400" dirty="0" smtClean="0">
                <a:solidFill>
                  <a:srgbClr val="000000"/>
                </a:solidFill>
                <a:latin typeface="Arial" charset="0"/>
                <a:ea typeface="ＭＳ Ｐゴシック" charset="0"/>
                <a:cs typeface="ＭＳ Ｐゴシック" charset="0"/>
              </a:rPr>
              <a:t> (from PAML) for you. </a:t>
            </a:r>
          </a:p>
          <a:p>
            <a:pPr defTabSz="914400" fontAlgn="base">
              <a:spcBef>
                <a:spcPct val="50000"/>
              </a:spcBef>
              <a:spcAft>
                <a:spcPct val="0"/>
              </a:spcAft>
            </a:pPr>
            <a:r>
              <a:rPr lang="en-US" sz="2400" dirty="0" smtClean="0">
                <a:solidFill>
                  <a:srgbClr val="000000"/>
                </a:solidFill>
                <a:latin typeface="Arial" charset="0"/>
                <a:ea typeface="ＭＳ Ｐゴシック" charset="0"/>
                <a:cs typeface="ＭＳ Ｐゴシック" charset="0"/>
              </a:rPr>
              <a:t>The procedure is not straight forward, but is well described on the help pages.  After installing DAMBE go to HELP -&gt; general HELP -&gt; sequences -&gt; align nucleotide sequences based on …-&gt; </a:t>
            </a:r>
          </a:p>
          <a:p>
            <a:pPr defTabSz="914400" fontAlgn="base">
              <a:spcBef>
                <a:spcPct val="50000"/>
              </a:spcBef>
              <a:spcAft>
                <a:spcPct val="0"/>
              </a:spcAft>
            </a:pPr>
            <a:r>
              <a:rPr lang="en-US" sz="2400" dirty="0" smtClean="0">
                <a:solidFill>
                  <a:srgbClr val="000000"/>
                </a:solidFill>
                <a:latin typeface="Arial" charset="0"/>
                <a:ea typeface="ＭＳ Ｐゴシック" charset="0"/>
                <a:cs typeface="ＭＳ Ｐゴシック" charset="0"/>
              </a:rPr>
              <a:t>If you follow the instructions to the letter, it works fine. </a:t>
            </a:r>
          </a:p>
          <a:p>
            <a:pPr defTabSz="914400" fontAlgn="base">
              <a:spcBef>
                <a:spcPct val="50000"/>
              </a:spcBef>
              <a:spcAft>
                <a:spcPct val="0"/>
              </a:spcAft>
            </a:pPr>
            <a:r>
              <a:rPr lang="en-US" sz="2400" dirty="0" smtClean="0">
                <a:solidFill>
                  <a:srgbClr val="000000"/>
                </a:solidFill>
                <a:latin typeface="Arial" charset="0"/>
                <a:ea typeface="ＭＳ Ｐゴシック" charset="0"/>
                <a:cs typeface="ＭＳ Ｐゴシック" charset="0"/>
              </a:rPr>
              <a:t>DAMBE also calculates </a:t>
            </a:r>
            <a:r>
              <a:rPr lang="en-US" sz="2400" dirty="0" err="1" smtClean="0">
                <a:solidFill>
                  <a:srgbClr val="000000"/>
                </a:solidFill>
                <a:latin typeface="Arial" charset="0"/>
                <a:ea typeface="ＭＳ Ｐゴシック" charset="0"/>
                <a:cs typeface="ＭＳ Ｐゴシック" charset="0"/>
              </a:rPr>
              <a:t>Ka</a:t>
            </a:r>
            <a:r>
              <a:rPr lang="en-US" sz="2400" dirty="0" smtClean="0">
                <a:solidFill>
                  <a:srgbClr val="000000"/>
                </a:solidFill>
                <a:latin typeface="Arial" charset="0"/>
                <a:ea typeface="ＭＳ Ｐゴシック" charset="0"/>
                <a:cs typeface="ＭＳ Ｐゴシック" charset="0"/>
              </a:rPr>
              <a:t> and Ks distances from codon based aligned sequences.   </a:t>
            </a:r>
          </a:p>
        </p:txBody>
      </p:sp>
    </p:spTree>
    <p:extLst>
      <p:ext uri="{BB962C8B-B14F-4D97-AF65-F5344CB8AC3E}">
        <p14:creationId xmlns:p14="http://schemas.microsoft.com/office/powerpoint/2010/main" val="2373465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228600" y="152400"/>
            <a:ext cx="7772400" cy="381000"/>
          </a:xfrm>
        </p:spPr>
        <p:txBody>
          <a:bodyPr/>
          <a:lstStyle/>
          <a:p>
            <a:pPr algn="l" eaLnBrk="1" hangingPunct="1"/>
            <a:r>
              <a:rPr lang="en-US">
                <a:latin typeface="Times New Roman" charset="0"/>
              </a:rPr>
              <a:t>dambe (cont)</a:t>
            </a:r>
          </a:p>
        </p:txBody>
      </p:sp>
      <p:graphicFrame>
        <p:nvGraphicFramePr>
          <p:cNvPr id="154626" name="Object 2"/>
          <p:cNvGraphicFramePr>
            <a:graphicFrameLocks noChangeAspect="1"/>
          </p:cNvGraphicFramePr>
          <p:nvPr/>
        </p:nvGraphicFramePr>
        <p:xfrm>
          <a:off x="304800" y="685800"/>
          <a:ext cx="8686800" cy="6202363"/>
        </p:xfrm>
        <a:graphic>
          <a:graphicData uri="http://schemas.openxmlformats.org/presentationml/2006/ole">
            <mc:AlternateContent xmlns:mc="http://schemas.openxmlformats.org/markup-compatibility/2006">
              <mc:Choice xmlns:v="urn:schemas-microsoft-com:vml" Requires="v">
                <p:oleObj spid="_x0000_s412684" name="Photo Editor Photo" r:id="rId4" imgW="7917866" imgH="5654530" progId="">
                  <p:embed/>
                </p:oleObj>
              </mc:Choice>
              <mc:Fallback>
                <p:oleObj name="Photo Editor Photo" r:id="rId4" imgW="7917866" imgH="565453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8686800" cy="620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1153201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21" y="127585"/>
            <a:ext cx="8229600" cy="500730"/>
          </a:xfrm>
        </p:spPr>
        <p:txBody>
          <a:bodyPr/>
          <a:lstStyle/>
          <a:p>
            <a:pPr algn="l"/>
            <a:r>
              <a:rPr lang="en-US" sz="3200" dirty="0" smtClean="0"/>
              <a:t>Codon based alignments in </a:t>
            </a:r>
            <a:r>
              <a:rPr lang="en-US" sz="3200" dirty="0" err="1" smtClean="0"/>
              <a:t>Seaview</a:t>
            </a:r>
            <a:endParaRPr lang="en-US" sz="3200" dirty="0"/>
          </a:p>
        </p:txBody>
      </p:sp>
      <p:sp>
        <p:nvSpPr>
          <p:cNvPr id="3" name="TextBox 2"/>
          <p:cNvSpPr txBox="1"/>
          <p:nvPr/>
        </p:nvSpPr>
        <p:spPr>
          <a:xfrm>
            <a:off x="401052" y="695159"/>
            <a:ext cx="8649369" cy="646331"/>
          </a:xfrm>
          <a:prstGeom prst="rect">
            <a:avLst/>
          </a:prstGeom>
          <a:noFill/>
        </p:spPr>
        <p:txBody>
          <a:bodyPr wrap="square" rtlCol="0">
            <a:spAutoFit/>
          </a:bodyPr>
          <a:lstStyle/>
          <a:p>
            <a:r>
              <a:rPr lang="en-US" sz="1800" dirty="0" smtClean="0"/>
              <a:t>Load nucleotide sequences (no gaps in sequences, sequence starts with nucleotide corresponding to 1</a:t>
            </a:r>
            <a:r>
              <a:rPr lang="en-US" sz="1800" baseline="30000" dirty="0" smtClean="0"/>
              <a:t>st</a:t>
            </a:r>
            <a:r>
              <a:rPr lang="en-US" sz="1800" dirty="0" smtClean="0"/>
              <a:t> codon position)</a:t>
            </a:r>
            <a:endParaRPr lang="en-US" sz="1800" dirty="0"/>
          </a:p>
        </p:txBody>
      </p:sp>
      <p:sp>
        <p:nvSpPr>
          <p:cNvPr id="4" name="TextBox 3"/>
          <p:cNvSpPr txBox="1"/>
          <p:nvPr/>
        </p:nvSpPr>
        <p:spPr>
          <a:xfrm>
            <a:off x="307473" y="3836728"/>
            <a:ext cx="2579778" cy="369332"/>
          </a:xfrm>
          <a:prstGeom prst="rect">
            <a:avLst/>
          </a:prstGeom>
          <a:noFill/>
        </p:spPr>
        <p:txBody>
          <a:bodyPr wrap="none" rtlCol="0">
            <a:spAutoFit/>
          </a:bodyPr>
          <a:lstStyle/>
          <a:p>
            <a:r>
              <a:rPr lang="en-US" sz="1800" dirty="0" smtClean="0"/>
              <a:t>Select view as proteins </a:t>
            </a:r>
            <a:endParaRPr lang="en-US" sz="1800" dirty="0"/>
          </a:p>
        </p:txBody>
      </p:sp>
      <p:pic>
        <p:nvPicPr>
          <p:cNvPr id="5" name="Picture 4"/>
          <p:cNvPicPr>
            <a:picLocks noChangeAspect="1"/>
          </p:cNvPicPr>
          <p:nvPr/>
        </p:nvPicPr>
        <p:blipFill>
          <a:blip r:embed="rId2"/>
          <a:stretch>
            <a:fillRect/>
          </a:stretch>
        </p:blipFill>
        <p:spPr>
          <a:xfrm>
            <a:off x="0" y="1248609"/>
            <a:ext cx="8702330" cy="2347495"/>
          </a:xfrm>
          <a:prstGeom prst="rect">
            <a:avLst/>
          </a:prstGeom>
        </p:spPr>
      </p:pic>
      <p:pic>
        <p:nvPicPr>
          <p:cNvPr id="6" name="Picture 5"/>
          <p:cNvPicPr>
            <a:picLocks noChangeAspect="1"/>
          </p:cNvPicPr>
          <p:nvPr/>
        </p:nvPicPr>
        <p:blipFill>
          <a:blip r:embed="rId3"/>
          <a:stretch>
            <a:fillRect/>
          </a:stretch>
        </p:blipFill>
        <p:spPr>
          <a:xfrm>
            <a:off x="-1" y="4352089"/>
            <a:ext cx="9621933" cy="2158332"/>
          </a:xfrm>
          <a:prstGeom prst="rect">
            <a:avLst/>
          </a:prstGeom>
        </p:spPr>
      </p:pic>
      <p:cxnSp>
        <p:nvCxnSpPr>
          <p:cNvPr id="8" name="Straight Arrow Connector 7"/>
          <p:cNvCxnSpPr/>
          <p:nvPr/>
        </p:nvCxnSpPr>
        <p:spPr>
          <a:xfrm flipV="1">
            <a:off x="735262" y="1590842"/>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33662" y="4965031"/>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9574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0421" y="4021890"/>
            <a:ext cx="9144000" cy="2701636"/>
          </a:xfrm>
          <a:prstGeom prst="rect">
            <a:avLst/>
          </a:prstGeom>
        </p:spPr>
      </p:pic>
      <p:sp>
        <p:nvSpPr>
          <p:cNvPr id="2" name="Title 1"/>
          <p:cNvSpPr>
            <a:spLocks noGrp="1"/>
          </p:cNvSpPr>
          <p:nvPr>
            <p:ph type="title"/>
          </p:nvPr>
        </p:nvSpPr>
        <p:spPr>
          <a:xfrm>
            <a:off x="363621" y="127585"/>
            <a:ext cx="8229600" cy="500730"/>
          </a:xfrm>
        </p:spPr>
        <p:txBody>
          <a:bodyPr/>
          <a:lstStyle/>
          <a:p>
            <a:pPr algn="l"/>
            <a:r>
              <a:rPr lang="en-US" sz="3200" dirty="0" smtClean="0"/>
              <a:t>Codon based alignments in </a:t>
            </a:r>
            <a:r>
              <a:rPr lang="en-US" sz="3200" dirty="0" err="1" smtClean="0"/>
              <a:t>Seaview</a:t>
            </a:r>
            <a:endParaRPr lang="en-US" sz="3200" dirty="0"/>
          </a:p>
        </p:txBody>
      </p:sp>
      <p:sp>
        <p:nvSpPr>
          <p:cNvPr id="3" name="TextBox 2"/>
          <p:cNvSpPr txBox="1"/>
          <p:nvPr/>
        </p:nvSpPr>
        <p:spPr>
          <a:xfrm>
            <a:off x="401052" y="695159"/>
            <a:ext cx="8649369" cy="369332"/>
          </a:xfrm>
          <a:prstGeom prst="rect">
            <a:avLst/>
          </a:prstGeom>
          <a:noFill/>
        </p:spPr>
        <p:txBody>
          <a:bodyPr wrap="square" rtlCol="0">
            <a:spAutoFit/>
          </a:bodyPr>
          <a:lstStyle/>
          <a:p>
            <a:r>
              <a:rPr lang="en-US" sz="1800" dirty="0" smtClean="0"/>
              <a:t>With the protein sequences displayed, align sequences</a:t>
            </a:r>
            <a:endParaRPr lang="en-US" sz="1800" dirty="0"/>
          </a:p>
        </p:txBody>
      </p:sp>
      <p:sp>
        <p:nvSpPr>
          <p:cNvPr id="4" name="TextBox 3"/>
          <p:cNvSpPr txBox="1"/>
          <p:nvPr/>
        </p:nvSpPr>
        <p:spPr>
          <a:xfrm>
            <a:off x="374315" y="3676307"/>
            <a:ext cx="2891988" cy="369332"/>
          </a:xfrm>
          <a:prstGeom prst="rect">
            <a:avLst/>
          </a:prstGeom>
          <a:noFill/>
        </p:spPr>
        <p:txBody>
          <a:bodyPr wrap="none" rtlCol="0">
            <a:spAutoFit/>
          </a:bodyPr>
          <a:lstStyle/>
          <a:p>
            <a:r>
              <a:rPr lang="en-US" sz="1800" dirty="0" smtClean="0"/>
              <a:t>Select view as nucleotides</a:t>
            </a:r>
            <a:endParaRPr lang="en-US" sz="1800" dirty="0"/>
          </a:p>
        </p:txBody>
      </p:sp>
      <p:cxnSp>
        <p:nvCxnSpPr>
          <p:cNvPr id="9" name="Straight Arrow Connector 8"/>
          <p:cNvCxnSpPr/>
          <p:nvPr/>
        </p:nvCxnSpPr>
        <p:spPr>
          <a:xfrm flipV="1">
            <a:off x="1042736" y="4481612"/>
            <a:ext cx="494632" cy="56147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0" y="1110248"/>
            <a:ext cx="9144000" cy="2297804"/>
          </a:xfrm>
          <a:prstGeom prst="rect">
            <a:avLst/>
          </a:prstGeom>
        </p:spPr>
      </p:pic>
      <p:cxnSp>
        <p:nvCxnSpPr>
          <p:cNvPr id="8" name="Straight Arrow Connector 7"/>
          <p:cNvCxnSpPr/>
          <p:nvPr/>
        </p:nvCxnSpPr>
        <p:spPr>
          <a:xfrm flipH="1" flipV="1">
            <a:off x="915737" y="1604210"/>
            <a:ext cx="621631" cy="5882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4295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0"/>
            <a:ext cx="8915400" cy="1143000"/>
          </a:xfrm>
        </p:spPr>
        <p:txBody>
          <a:bodyPr/>
          <a:lstStyle/>
          <a:p>
            <a:pPr algn="l" eaLnBrk="1" hangingPunct="1"/>
            <a:r>
              <a:rPr lang="en-US">
                <a:latin typeface="Times New Roman" charset="0"/>
              </a:rPr>
              <a:t>PAML (codeml) the basic model </a:t>
            </a:r>
          </a:p>
        </p:txBody>
      </p:sp>
      <p:pic>
        <p:nvPicPr>
          <p:cNvPr id="156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9338"/>
            <a:ext cx="8991600"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2133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0" y="0"/>
            <a:ext cx="7772400" cy="762000"/>
          </a:xfrm>
        </p:spPr>
        <p:txBody>
          <a:bodyPr/>
          <a:lstStyle/>
          <a:p>
            <a:pPr algn="l" eaLnBrk="1" hangingPunct="1"/>
            <a:r>
              <a:rPr lang="en-US">
                <a:latin typeface="Times New Roman" charset="0"/>
                <a:ea typeface="ＭＳ Ｐゴシック" charset="0"/>
                <a:cs typeface="ＭＳ Ｐゴシック" charset="0"/>
              </a:rPr>
              <a:t>sites versus branches</a:t>
            </a:r>
          </a:p>
        </p:txBody>
      </p:sp>
      <p:sp>
        <p:nvSpPr>
          <p:cNvPr id="74754" name="Text Box 3"/>
          <p:cNvSpPr txBox="1">
            <a:spLocks noChangeArrowheads="1"/>
          </p:cNvSpPr>
          <p:nvPr/>
        </p:nvSpPr>
        <p:spPr bwMode="auto">
          <a:xfrm>
            <a:off x="342900" y="838200"/>
            <a:ext cx="8458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a:solidFill>
                  <a:srgbClr val="000000"/>
                </a:solidFill>
                <a:latin typeface="Times New Roman" charset="0"/>
              </a:rPr>
              <a:t>You can determine omega for the whole dataset; however, usually not all sites in a sequence are under selection all the time. </a:t>
            </a:r>
          </a:p>
          <a:p>
            <a:pPr defTabSz="914400" eaLnBrk="1" fontAlgn="base" hangingPunct="1">
              <a:spcBef>
                <a:spcPct val="0"/>
              </a:spcBef>
              <a:spcAft>
                <a:spcPct val="0"/>
              </a:spcAft>
            </a:pPr>
            <a:endParaRPr lang="en-US" b="1">
              <a:solidFill>
                <a:srgbClr val="000000"/>
              </a:solidFill>
              <a:latin typeface="Times New Roman" charset="0"/>
            </a:endParaRPr>
          </a:p>
          <a:p>
            <a:pPr defTabSz="914400" eaLnBrk="1" fontAlgn="base" hangingPunct="1">
              <a:spcBef>
                <a:spcPct val="0"/>
              </a:spcBef>
              <a:spcAft>
                <a:spcPct val="0"/>
              </a:spcAft>
            </a:pPr>
            <a:r>
              <a:rPr lang="en-US" b="1">
                <a:solidFill>
                  <a:srgbClr val="000000"/>
                </a:solidFill>
                <a:latin typeface="Times New Roman" charset="0"/>
              </a:rPr>
              <a:t>PAML (and other programs) allow to either determine omega for each site over the whole tree,                          ,</a:t>
            </a:r>
          </a:p>
          <a:p>
            <a:pPr defTabSz="914400" eaLnBrk="1" fontAlgn="base" hangingPunct="1">
              <a:spcBef>
                <a:spcPct val="0"/>
              </a:spcBef>
              <a:spcAft>
                <a:spcPct val="0"/>
              </a:spcAft>
            </a:pPr>
            <a:r>
              <a:rPr lang="en-US" b="1">
                <a:solidFill>
                  <a:srgbClr val="000000"/>
                </a:solidFill>
                <a:latin typeface="Times New Roman" charset="0"/>
              </a:rPr>
              <a:t>or determine omega for each branch for the whole sequence, </a:t>
            </a:r>
          </a:p>
          <a:p>
            <a:pPr defTabSz="914400" eaLnBrk="1" fontAlgn="base" hangingPunct="1">
              <a:spcBef>
                <a:spcPct val="0"/>
              </a:spcBef>
              <a:spcAft>
                <a:spcPct val="0"/>
              </a:spcAft>
            </a:pPr>
            <a:r>
              <a:rPr lang="en-US" b="1">
                <a:solidFill>
                  <a:srgbClr val="000000"/>
                </a:solidFill>
                <a:latin typeface="Times New Roman" charset="0"/>
              </a:rPr>
              <a:t>                    .</a:t>
            </a:r>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188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1524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6"/>
          <p:cNvSpPr txBox="1">
            <a:spLocks noChangeArrowheads="1"/>
          </p:cNvSpPr>
          <p:nvPr/>
        </p:nvSpPr>
        <p:spPr bwMode="auto">
          <a:xfrm>
            <a:off x="365125" y="4384675"/>
            <a:ext cx="81692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a:solidFill>
                  <a:srgbClr val="000000"/>
                </a:solidFill>
                <a:latin typeface="Times New Roman" charset="0"/>
              </a:rPr>
              <a:t>It would be great to do both, i.e., conclude codon 176 in the vacuolar ATPases was under positive selection during the evolution of modern humans – alas, a single site does not provide much statistics ….</a:t>
            </a:r>
          </a:p>
          <a:p>
            <a:pPr defTabSz="914400" eaLnBrk="1" fontAlgn="base" hangingPunct="1">
              <a:spcBef>
                <a:spcPct val="0"/>
              </a:spcBef>
              <a:spcAft>
                <a:spcPct val="0"/>
              </a:spcAft>
            </a:pPr>
            <a:endParaRPr lang="en-US" b="1">
              <a:solidFill>
                <a:srgbClr val="000000"/>
              </a:solidFill>
              <a:latin typeface="Times New Roman" charset="0"/>
            </a:endParaRPr>
          </a:p>
        </p:txBody>
      </p:sp>
    </p:spTree>
    <p:extLst>
      <p:ext uri="{BB962C8B-B14F-4D97-AF65-F5344CB8AC3E}">
        <p14:creationId xmlns:p14="http://schemas.microsoft.com/office/powerpoint/2010/main" val="201570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52400" y="152400"/>
            <a:ext cx="7772400" cy="762000"/>
          </a:xfrm>
        </p:spPr>
        <p:txBody>
          <a:bodyPr/>
          <a:lstStyle/>
          <a:p>
            <a:pPr algn="l" eaLnBrk="1" hangingPunct="1"/>
            <a:r>
              <a:rPr lang="en-US">
                <a:latin typeface="Times New Roman" charset="0"/>
                <a:ea typeface="ＭＳ Ｐゴシック" charset="0"/>
                <a:cs typeface="ＭＳ Ｐゴシック" charset="0"/>
              </a:rPr>
              <a:t>Sites model(s) </a:t>
            </a:r>
          </a:p>
        </p:txBody>
      </p:sp>
      <p:sp>
        <p:nvSpPr>
          <p:cNvPr id="76802" name="Text Box 3"/>
          <p:cNvSpPr txBox="1">
            <a:spLocks noChangeArrowheads="1"/>
          </p:cNvSpPr>
          <p:nvPr/>
        </p:nvSpPr>
        <p:spPr bwMode="auto">
          <a:xfrm>
            <a:off x="457200" y="838200"/>
            <a:ext cx="7773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a:solidFill>
                  <a:srgbClr val="000000"/>
                </a:solidFill>
                <a:latin typeface="Times New Roman" charset="0"/>
              </a:rPr>
              <a:t>work great have been shown to work great in few instances. </a:t>
            </a:r>
          </a:p>
          <a:p>
            <a:pPr defTabSz="914400" eaLnBrk="1" fontAlgn="base" hangingPunct="1">
              <a:spcBef>
                <a:spcPct val="0"/>
              </a:spcBef>
              <a:spcAft>
                <a:spcPct val="0"/>
              </a:spcAft>
            </a:pPr>
            <a:r>
              <a:rPr lang="en-US">
                <a:solidFill>
                  <a:srgbClr val="000000"/>
                </a:solidFill>
                <a:latin typeface="Times New Roman" charset="0"/>
              </a:rPr>
              <a:t>The most celebrated case is the influenza virus HA gene.  </a:t>
            </a:r>
          </a:p>
        </p:txBody>
      </p:sp>
      <p:sp>
        <p:nvSpPr>
          <p:cNvPr id="76803" name="Rectangle 4"/>
          <p:cNvSpPr>
            <a:spLocks noChangeArrowheads="1"/>
          </p:cNvSpPr>
          <p:nvPr/>
        </p:nvSpPr>
        <p:spPr bwMode="auto">
          <a:xfrm>
            <a:off x="457200" y="1905000"/>
            <a:ext cx="8458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400">
                <a:solidFill>
                  <a:srgbClr val="000000"/>
                </a:solidFill>
                <a:latin typeface="Times New Roman" charset="0"/>
                <a:ea typeface="ＭＳ Ｐゴシック" charset="0"/>
                <a:cs typeface="ＭＳ Ｐゴシック" charset="0"/>
              </a:rPr>
              <a:t>A talk by Walter Fitch (slides and sound) on the evolution of</a:t>
            </a:r>
            <a:br>
              <a:rPr lang="en-US" sz="2400">
                <a:solidFill>
                  <a:srgbClr val="000000"/>
                </a:solidFill>
                <a:latin typeface="Times New Roman" charset="0"/>
                <a:ea typeface="ＭＳ Ｐゴシック" charset="0"/>
                <a:cs typeface="ＭＳ Ｐゴシック" charset="0"/>
              </a:rPr>
            </a:br>
            <a:r>
              <a:rPr lang="en-US" sz="2400">
                <a:solidFill>
                  <a:srgbClr val="000000"/>
                </a:solidFill>
                <a:latin typeface="Times New Roman" charset="0"/>
                <a:ea typeface="ＭＳ Ｐゴシック" charset="0"/>
                <a:cs typeface="ＭＳ Ｐゴシック" charset="0"/>
              </a:rPr>
              <a:t>this molecule is </a:t>
            </a:r>
            <a:r>
              <a:rPr lang="en-US" sz="2400">
                <a:solidFill>
                  <a:srgbClr val="000000"/>
                </a:solidFill>
                <a:latin typeface="Times New Roman" charset="0"/>
                <a:ea typeface="ＭＳ Ｐゴシック" charset="0"/>
                <a:cs typeface="ＭＳ Ｐゴシック" charset="0"/>
                <a:hlinkClick r:id="rId3"/>
              </a:rPr>
              <a:t>here</a:t>
            </a:r>
            <a:r>
              <a:rPr lang="en-US" sz="2400">
                <a:solidFill>
                  <a:srgbClr val="000000"/>
                </a:solidFill>
                <a:latin typeface="Times New Roman" charset="0"/>
                <a:ea typeface="ＭＳ Ｐゴシック" charset="0"/>
                <a:cs typeface="ＭＳ Ｐゴシック" charset="0"/>
              </a:rPr>
              <a:t> .</a:t>
            </a:r>
          </a:p>
          <a:p>
            <a:pPr defTabSz="914400" fontAlgn="base">
              <a:spcBef>
                <a:spcPct val="0"/>
              </a:spcBef>
              <a:spcAft>
                <a:spcPct val="0"/>
              </a:spcAft>
            </a:pPr>
            <a:r>
              <a:rPr lang="en-US" sz="2400">
                <a:solidFill>
                  <a:srgbClr val="000000"/>
                </a:solidFill>
                <a:latin typeface="Times New Roman" charset="0"/>
                <a:ea typeface="ＭＳ Ｐゴシック" charset="0"/>
                <a:cs typeface="ＭＳ Ｐゴシック" charset="0"/>
              </a:rPr>
              <a:t>This</a:t>
            </a:r>
            <a:r>
              <a:rPr lang="en-US" sz="2400">
                <a:solidFill>
                  <a:srgbClr val="000000"/>
                </a:solidFill>
                <a:latin typeface="Times New Roman" charset="0"/>
                <a:ea typeface="ＭＳ Ｐゴシック" charset="0"/>
                <a:cs typeface="ＭＳ Ｐゴシック" charset="0"/>
                <a:hlinkClick r:id="rId4"/>
              </a:rPr>
              <a:t> article by Yang et al, 2000 </a:t>
            </a:r>
            <a:r>
              <a:rPr lang="en-US" sz="2400">
                <a:solidFill>
                  <a:srgbClr val="000000"/>
                </a:solidFill>
                <a:latin typeface="Times New Roman" charset="0"/>
                <a:ea typeface="ＭＳ Ｐゴシック" charset="0"/>
                <a:cs typeface="ＭＳ Ｐゴシック" charset="0"/>
              </a:rPr>
              <a:t>gives more background on ml aproaches to measure omega.  The dataset used by Yang et al is here: </a:t>
            </a:r>
            <a:r>
              <a:rPr lang="en-US" sz="2400">
                <a:solidFill>
                  <a:srgbClr val="000000"/>
                </a:solidFill>
                <a:latin typeface="Times New Roman" charset="0"/>
                <a:ea typeface="ＭＳ Ｐゴシック" charset="0"/>
                <a:cs typeface="ＭＳ Ｐゴシック" charset="0"/>
                <a:hlinkClick r:id="rId5"/>
              </a:rPr>
              <a:t>flu_data.paup </a:t>
            </a:r>
            <a:r>
              <a:rPr lang="en-US" sz="2400">
                <a:solidFill>
                  <a:srgbClr val="000000"/>
                </a:solidFill>
                <a:latin typeface="Times New Roman" charset="0"/>
                <a:ea typeface="ＭＳ Ｐゴシック" charset="0"/>
                <a:cs typeface="ＭＳ Ｐゴシック" charset="0"/>
              </a:rPr>
              <a:t>. </a:t>
            </a:r>
          </a:p>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35549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756525"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TextBox 3"/>
          <p:cNvSpPr txBox="1">
            <a:spLocks noChangeArrowheads="1"/>
          </p:cNvSpPr>
          <p:nvPr/>
        </p:nvSpPr>
        <p:spPr bwMode="auto">
          <a:xfrm>
            <a:off x="31750" y="5943600"/>
            <a:ext cx="9075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smtClean="0">
                <a:solidFill>
                  <a:prstClr val="black"/>
                </a:solidFill>
                <a:latin typeface="Times New Roman" charset="0"/>
              </a:rPr>
              <a:t>If one waits long enough, one of two alleles with equal fitness will be </a:t>
            </a:r>
          </a:p>
          <a:p>
            <a:pPr defTabSz="914400" eaLnBrk="1" fontAlgn="base" hangingPunct="1">
              <a:spcBef>
                <a:spcPct val="0"/>
              </a:spcBef>
              <a:spcAft>
                <a:spcPct val="0"/>
              </a:spcAft>
            </a:pPr>
            <a:r>
              <a:rPr lang="en-US" b="1" smtClean="0">
                <a:solidFill>
                  <a:prstClr val="black"/>
                </a:solidFill>
                <a:latin typeface="Times New Roman" charset="0"/>
              </a:rPr>
              <a:t>fixed </a:t>
            </a:r>
          </a:p>
        </p:txBody>
      </p:sp>
    </p:spTree>
    <p:extLst>
      <p:ext uri="{BB962C8B-B14F-4D97-AF65-F5344CB8AC3E}">
        <p14:creationId xmlns:p14="http://schemas.microsoft.com/office/powerpoint/2010/main" val="2936798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0" y="0"/>
            <a:ext cx="7772400" cy="1143000"/>
          </a:xfrm>
        </p:spPr>
        <p:txBody>
          <a:bodyPr/>
          <a:lstStyle/>
          <a:p>
            <a:pPr algn="l" eaLnBrk="1" hangingPunct="1"/>
            <a:r>
              <a:rPr lang="en-US" sz="3200">
                <a:latin typeface="Times New Roman" charset="0"/>
                <a:ea typeface="ＭＳ Ｐゴシック" charset="0"/>
                <a:cs typeface="ＭＳ Ｐゴシック" charset="0"/>
              </a:rPr>
              <a:t>sites model in MrBayes</a:t>
            </a:r>
          </a:p>
        </p:txBody>
      </p:sp>
      <p:sp>
        <p:nvSpPr>
          <p:cNvPr id="78850" name="Rectangle 3"/>
          <p:cNvSpPr>
            <a:spLocks noChangeArrowheads="1"/>
          </p:cNvSpPr>
          <p:nvPr/>
        </p:nvSpPr>
        <p:spPr bwMode="auto">
          <a:xfrm>
            <a:off x="990600" y="1447800"/>
            <a:ext cx="914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400">
                <a:solidFill>
                  <a:srgbClr val="FF0000"/>
                </a:solidFill>
                <a:latin typeface="Times New Roman" charset="0"/>
                <a:ea typeface="ＭＳ Ｐゴシック" charset="0"/>
                <a:cs typeface="ＭＳ Ｐゴシック" charset="0"/>
              </a:rPr>
              <a:t>begin mrbayes; </a:t>
            </a:r>
            <a:br>
              <a:rPr lang="en-US" sz="2400">
                <a:solidFill>
                  <a:srgbClr val="FF0000"/>
                </a:solidFill>
                <a:latin typeface="Times New Roman" charset="0"/>
                <a:ea typeface="ＭＳ Ｐゴシック" charset="0"/>
                <a:cs typeface="ＭＳ Ｐゴシック" charset="0"/>
              </a:rPr>
            </a:br>
            <a:r>
              <a:rPr lang="en-US" sz="2400">
                <a:solidFill>
                  <a:srgbClr val="FF0000"/>
                </a:solidFill>
                <a:latin typeface="Times New Roman" charset="0"/>
                <a:ea typeface="ＭＳ Ｐゴシック" charset="0"/>
                <a:cs typeface="ＭＳ Ｐゴシック" charset="0"/>
              </a:rPr>
              <a:t>set autoclose=yes; </a:t>
            </a:r>
            <a:br>
              <a:rPr lang="en-US" sz="2400">
                <a:solidFill>
                  <a:srgbClr val="FF0000"/>
                </a:solidFill>
                <a:latin typeface="Times New Roman" charset="0"/>
                <a:ea typeface="ＭＳ Ｐゴシック" charset="0"/>
                <a:cs typeface="ＭＳ Ｐゴシック" charset="0"/>
              </a:rPr>
            </a:br>
            <a:r>
              <a:rPr lang="en-US" sz="2400">
                <a:solidFill>
                  <a:srgbClr val="FF0000"/>
                </a:solidFill>
                <a:latin typeface="Times New Roman" charset="0"/>
                <a:ea typeface="ＭＳ Ｐゴシック" charset="0"/>
                <a:cs typeface="ＭＳ Ｐゴシック" charset="0"/>
              </a:rPr>
              <a:t>lset nst=2 rates=gamma nucmodel=codon omegavar=Ny98; </a:t>
            </a:r>
            <a:br>
              <a:rPr lang="en-US" sz="2400">
                <a:solidFill>
                  <a:srgbClr val="FF0000"/>
                </a:solidFill>
                <a:latin typeface="Times New Roman" charset="0"/>
                <a:ea typeface="ＭＳ Ｐゴシック" charset="0"/>
                <a:cs typeface="ＭＳ Ｐゴシック" charset="0"/>
              </a:rPr>
            </a:br>
            <a:r>
              <a:rPr lang="en-US" sz="2400">
                <a:solidFill>
                  <a:srgbClr val="FF0000"/>
                </a:solidFill>
                <a:latin typeface="Times New Roman" charset="0"/>
                <a:ea typeface="ＭＳ Ｐゴシック" charset="0"/>
                <a:cs typeface="ＭＳ Ｐゴシック" charset="0"/>
              </a:rPr>
              <a:t>mcmcp samplefreq=500 printfreq=500; </a:t>
            </a:r>
            <a:br>
              <a:rPr lang="en-US" sz="2400">
                <a:solidFill>
                  <a:srgbClr val="FF0000"/>
                </a:solidFill>
                <a:latin typeface="Times New Roman" charset="0"/>
                <a:ea typeface="ＭＳ Ｐゴシック" charset="0"/>
                <a:cs typeface="ＭＳ Ｐゴシック" charset="0"/>
              </a:rPr>
            </a:br>
            <a:r>
              <a:rPr lang="en-US" sz="2400">
                <a:solidFill>
                  <a:srgbClr val="FF0000"/>
                </a:solidFill>
                <a:latin typeface="Times New Roman" charset="0"/>
                <a:ea typeface="ＭＳ Ｐゴシック" charset="0"/>
                <a:cs typeface="ＭＳ Ｐゴシック" charset="0"/>
              </a:rPr>
              <a:t>mcmc ngen=500000; </a:t>
            </a:r>
            <a:br>
              <a:rPr lang="en-US" sz="2400">
                <a:solidFill>
                  <a:srgbClr val="FF0000"/>
                </a:solidFill>
                <a:latin typeface="Times New Roman" charset="0"/>
                <a:ea typeface="ＭＳ Ｐゴシック" charset="0"/>
                <a:cs typeface="ＭＳ Ｐゴシック" charset="0"/>
              </a:rPr>
            </a:br>
            <a:r>
              <a:rPr lang="en-US" sz="2400">
                <a:solidFill>
                  <a:srgbClr val="FF0000"/>
                </a:solidFill>
                <a:latin typeface="Times New Roman" charset="0"/>
                <a:ea typeface="ＭＳ Ｐゴシック" charset="0"/>
                <a:cs typeface="ＭＳ Ｐゴシック" charset="0"/>
              </a:rPr>
              <a:t>sump burnin=50; </a:t>
            </a:r>
            <a:br>
              <a:rPr lang="en-US" sz="2400">
                <a:solidFill>
                  <a:srgbClr val="FF0000"/>
                </a:solidFill>
                <a:latin typeface="Times New Roman" charset="0"/>
                <a:ea typeface="ＭＳ Ｐゴシック" charset="0"/>
                <a:cs typeface="ＭＳ Ｐゴシック" charset="0"/>
              </a:rPr>
            </a:br>
            <a:r>
              <a:rPr lang="en-US" sz="2400">
                <a:solidFill>
                  <a:srgbClr val="FF0000"/>
                </a:solidFill>
                <a:latin typeface="Times New Roman" charset="0"/>
                <a:ea typeface="ＭＳ Ｐゴシック" charset="0"/>
                <a:cs typeface="ＭＳ Ｐゴシック" charset="0"/>
              </a:rPr>
              <a:t>sumt burnin=50; </a:t>
            </a:r>
          </a:p>
          <a:p>
            <a:pPr defTabSz="914400" fontAlgn="base">
              <a:spcBef>
                <a:spcPct val="0"/>
              </a:spcBef>
              <a:spcAft>
                <a:spcPct val="0"/>
              </a:spcAft>
            </a:pPr>
            <a:r>
              <a:rPr lang="en-US" sz="2400">
                <a:solidFill>
                  <a:srgbClr val="FF0000"/>
                </a:solidFill>
                <a:latin typeface="Times New Roman" charset="0"/>
                <a:ea typeface="ＭＳ Ｐゴシック" charset="0"/>
                <a:cs typeface="ＭＳ Ｐゴシック" charset="0"/>
              </a:rPr>
              <a:t>end;</a:t>
            </a:r>
            <a:r>
              <a:rPr lang="en-US" sz="2400">
                <a:solidFill>
                  <a:srgbClr val="000000"/>
                </a:solidFill>
                <a:latin typeface="Times New Roman" charset="0"/>
                <a:ea typeface="ＭＳ Ｐゴシック" charset="0"/>
                <a:cs typeface="ＭＳ Ｐゴシック" charset="0"/>
              </a:rPr>
              <a:t> </a:t>
            </a:r>
          </a:p>
        </p:txBody>
      </p:sp>
      <p:sp>
        <p:nvSpPr>
          <p:cNvPr id="78851" name="Text Box 4"/>
          <p:cNvSpPr txBox="1">
            <a:spLocks noChangeArrowheads="1"/>
          </p:cNvSpPr>
          <p:nvPr/>
        </p:nvSpPr>
        <p:spPr bwMode="auto">
          <a:xfrm>
            <a:off x="477838" y="914400"/>
            <a:ext cx="876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a:solidFill>
                  <a:srgbClr val="000000"/>
                </a:solidFill>
                <a:latin typeface="Times New Roman" charset="0"/>
              </a:rPr>
              <a:t>The MrBayes block in a nexus file might look something like this: </a:t>
            </a:r>
          </a:p>
        </p:txBody>
      </p:sp>
    </p:spTree>
    <p:extLst>
      <p:ext uri="{BB962C8B-B14F-4D97-AF65-F5344CB8AC3E}">
        <p14:creationId xmlns:p14="http://schemas.microsoft.com/office/powerpoint/2010/main" val="6577385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31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38100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0" y="0"/>
            <a:ext cx="8458200" cy="990600"/>
          </a:xfrm>
        </p:spPr>
        <p:txBody>
          <a:bodyPr/>
          <a:lstStyle/>
          <a:p>
            <a:pPr algn="l"/>
            <a:r>
              <a:rPr lang="en-US" sz="2400" b="1">
                <a:solidFill>
                  <a:schemeClr val="tx1"/>
                </a:solidFill>
                <a:latin typeface="Times New Roman" charset="0"/>
              </a:rPr>
              <a:t>plot LogL to determine which samples to ignore</a:t>
            </a:r>
          </a:p>
        </p:txBody>
      </p:sp>
      <p:grpSp>
        <p:nvGrpSpPr>
          <p:cNvPr id="7" name="Group 6"/>
          <p:cNvGrpSpPr>
            <a:grpSpLocks/>
          </p:cNvGrpSpPr>
          <p:nvPr/>
        </p:nvGrpSpPr>
        <p:grpSpPr bwMode="auto">
          <a:xfrm>
            <a:off x="533400" y="1219200"/>
            <a:ext cx="8610600" cy="4957763"/>
            <a:chOff x="533400" y="1219200"/>
            <a:chExt cx="8610600" cy="4957764"/>
          </a:xfrm>
        </p:grpSpPr>
        <p:pic>
          <p:nvPicPr>
            <p:cNvPr id="358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9377" y="1219200"/>
              <a:ext cx="507462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Group 5"/>
            <p:cNvGrpSpPr>
              <a:grpSpLocks/>
            </p:cNvGrpSpPr>
            <p:nvPr/>
          </p:nvGrpSpPr>
          <p:grpSpPr bwMode="auto">
            <a:xfrm>
              <a:off x="533400" y="3276601"/>
              <a:ext cx="5410199" cy="2900363"/>
              <a:chOff x="533400" y="3276601"/>
              <a:chExt cx="5410199" cy="2900363"/>
            </a:xfrm>
          </p:grpSpPr>
          <p:grpSp>
            <p:nvGrpSpPr>
              <p:cNvPr id="35846" name="Group 7"/>
              <p:cNvGrpSpPr>
                <a:grpSpLocks/>
              </p:cNvGrpSpPr>
              <p:nvPr/>
            </p:nvGrpSpPr>
            <p:grpSpPr bwMode="auto">
              <a:xfrm>
                <a:off x="533400" y="3276601"/>
                <a:ext cx="5214938" cy="2900363"/>
                <a:chOff x="336" y="2064"/>
                <a:chExt cx="3285" cy="1827"/>
              </a:xfrm>
            </p:grpSpPr>
            <p:sp>
              <p:nvSpPr>
                <p:cNvPr id="35848" name="Text Box 8"/>
                <p:cNvSpPr txBox="1">
                  <a:spLocks noChangeArrowheads="1"/>
                </p:cNvSpPr>
                <p:nvPr/>
              </p:nvSpPr>
              <p:spPr bwMode="auto">
                <a:xfrm>
                  <a:off x="707" y="3600"/>
                  <a:ext cx="2914" cy="29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a:solidFill>
                        <a:srgbClr val="000000"/>
                      </a:solidFill>
                    </a:rPr>
                    <a:t>the same after rescaling the y-axis </a:t>
                  </a:r>
                </a:p>
              </p:txBody>
            </p:sp>
            <p:sp>
              <p:nvSpPr>
                <p:cNvPr id="35849" name="Line 9"/>
                <p:cNvSpPr>
                  <a:spLocks noChangeShapeType="1"/>
                </p:cNvSpPr>
                <p:nvPr/>
              </p:nvSpPr>
              <p:spPr bwMode="auto">
                <a:xfrm>
                  <a:off x="336" y="2064"/>
                  <a:ext cx="672" cy="15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grpSp>
          <p:sp>
            <p:nvSpPr>
              <p:cNvPr id="35847" name="Line 6"/>
              <p:cNvSpPr>
                <a:spLocks noChangeShapeType="1"/>
              </p:cNvSpPr>
              <p:nvPr/>
            </p:nvSpPr>
            <p:spPr bwMode="auto">
              <a:xfrm flipV="1">
                <a:off x="4571998" y="4114800"/>
                <a:ext cx="1371601" cy="1600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grpSp>
      </p:grpSp>
    </p:spTree>
    <p:extLst>
      <p:ext uri="{BB962C8B-B14F-4D97-AF65-F5344CB8AC3E}">
        <p14:creationId xmlns:p14="http://schemas.microsoft.com/office/powerpoint/2010/main" val="959214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52400"/>
            <a:ext cx="89090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4084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827246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7173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152400"/>
            <a:ext cx="8534400" cy="838200"/>
          </a:xfrm>
        </p:spPr>
        <p:txBody>
          <a:bodyPr/>
          <a:lstStyle/>
          <a:p>
            <a:pPr algn="l"/>
            <a:r>
              <a:rPr lang="en-US" sz="2400" b="1">
                <a:solidFill>
                  <a:schemeClr val="tx1"/>
                </a:solidFill>
                <a:latin typeface="Times New Roman" charset="0"/>
              </a:rPr>
              <a:t>for each codon calculate the the average probability</a:t>
            </a:r>
          </a:p>
        </p:txBody>
      </p:sp>
      <p:graphicFrame>
        <p:nvGraphicFramePr>
          <p:cNvPr id="39938" name="Object 2"/>
          <p:cNvGraphicFramePr>
            <a:graphicFrameLocks noChangeAspect="1"/>
          </p:cNvGraphicFramePr>
          <p:nvPr/>
        </p:nvGraphicFramePr>
        <p:xfrm>
          <a:off x="152400" y="914400"/>
          <a:ext cx="3900488" cy="2574925"/>
        </p:xfrm>
        <a:graphic>
          <a:graphicData uri="http://schemas.openxmlformats.org/presentationml/2006/ole">
            <mc:AlternateContent xmlns:mc="http://schemas.openxmlformats.org/markup-compatibility/2006">
              <mc:Choice xmlns:v="urn:schemas-microsoft-com:vml" Requires="v">
                <p:oleObj spid="_x0000_s431114" name="Photo Editor Photo" r:id="rId4" imgW="3900952" imgH="2575238" progId="">
                  <p:embed/>
                </p:oleObj>
              </mc:Choice>
              <mc:Fallback>
                <p:oleObj name="Photo Editor Photo" r:id="rId4" imgW="3900952" imgH="257523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14400"/>
                        <a:ext cx="3900488"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4"/>
          <p:cNvGrpSpPr>
            <a:grpSpLocks/>
          </p:cNvGrpSpPr>
          <p:nvPr/>
        </p:nvGrpSpPr>
        <p:grpSpPr bwMode="auto">
          <a:xfrm>
            <a:off x="822325" y="2057400"/>
            <a:ext cx="2000250" cy="2560638"/>
            <a:chOff x="518" y="1296"/>
            <a:chExt cx="1260" cy="1613"/>
          </a:xfrm>
        </p:grpSpPr>
        <p:sp>
          <p:nvSpPr>
            <p:cNvPr id="39952" name="Line 5"/>
            <p:cNvSpPr>
              <a:spLocks noChangeShapeType="1"/>
            </p:cNvSpPr>
            <p:nvPr/>
          </p:nvSpPr>
          <p:spPr bwMode="auto">
            <a:xfrm flipV="1">
              <a:off x="1392" y="1296"/>
              <a:ext cx="240" cy="1296"/>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53" name="Line 6"/>
            <p:cNvSpPr>
              <a:spLocks noChangeShapeType="1"/>
            </p:cNvSpPr>
            <p:nvPr/>
          </p:nvSpPr>
          <p:spPr bwMode="auto">
            <a:xfrm flipH="1" flipV="1">
              <a:off x="1248" y="2016"/>
              <a:ext cx="144" cy="576"/>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54" name="Text Box 7"/>
            <p:cNvSpPr txBox="1">
              <a:spLocks noChangeArrowheads="1"/>
            </p:cNvSpPr>
            <p:nvPr/>
          </p:nvSpPr>
          <p:spPr bwMode="auto">
            <a:xfrm>
              <a:off x="518" y="2618"/>
              <a:ext cx="1260" cy="291"/>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a:solidFill>
                    <a:srgbClr val="FF0000"/>
                  </a:solidFill>
                </a:rPr>
                <a:t>enter formula </a:t>
              </a:r>
            </a:p>
          </p:txBody>
        </p:sp>
      </p:grpSp>
      <p:grpSp>
        <p:nvGrpSpPr>
          <p:cNvPr id="3" name="Group 8"/>
          <p:cNvGrpSpPr>
            <a:grpSpLocks/>
          </p:cNvGrpSpPr>
          <p:nvPr/>
        </p:nvGrpSpPr>
        <p:grpSpPr bwMode="auto">
          <a:xfrm>
            <a:off x="2209800" y="762000"/>
            <a:ext cx="6934200" cy="3128963"/>
            <a:chOff x="1392" y="480"/>
            <a:chExt cx="4368" cy="1971"/>
          </a:xfrm>
        </p:grpSpPr>
        <p:sp>
          <p:nvSpPr>
            <p:cNvPr id="39945" name="Line 9"/>
            <p:cNvSpPr>
              <a:spLocks noChangeShapeType="1"/>
            </p:cNvSpPr>
            <p:nvPr/>
          </p:nvSpPr>
          <p:spPr bwMode="auto">
            <a:xfrm flipH="1" flipV="1">
              <a:off x="1392" y="2016"/>
              <a:ext cx="1440" cy="1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46" name="Line 10"/>
            <p:cNvSpPr>
              <a:spLocks noChangeShapeType="1"/>
            </p:cNvSpPr>
            <p:nvPr/>
          </p:nvSpPr>
          <p:spPr bwMode="auto">
            <a:xfrm flipH="1" flipV="1">
              <a:off x="1784" y="1985"/>
              <a:ext cx="1048" cy="223"/>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47" name="Line 11"/>
            <p:cNvSpPr>
              <a:spLocks noChangeShapeType="1"/>
            </p:cNvSpPr>
            <p:nvPr/>
          </p:nvSpPr>
          <p:spPr bwMode="auto">
            <a:xfrm flipH="1" flipV="1">
              <a:off x="2066" y="1972"/>
              <a:ext cx="766" cy="236"/>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48" name="Line 12"/>
            <p:cNvSpPr>
              <a:spLocks noChangeShapeType="1"/>
            </p:cNvSpPr>
            <p:nvPr/>
          </p:nvSpPr>
          <p:spPr bwMode="auto">
            <a:xfrm flipH="1" flipV="1">
              <a:off x="2340" y="1964"/>
              <a:ext cx="540" cy="29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49" name="Line 13"/>
            <p:cNvSpPr>
              <a:spLocks noChangeShapeType="1"/>
            </p:cNvSpPr>
            <p:nvPr/>
          </p:nvSpPr>
          <p:spPr bwMode="auto">
            <a:xfrm flipV="1">
              <a:off x="2880" y="1920"/>
              <a:ext cx="240" cy="288"/>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50" name="Text Box 14"/>
            <p:cNvSpPr txBox="1">
              <a:spLocks noChangeArrowheads="1"/>
            </p:cNvSpPr>
            <p:nvPr/>
          </p:nvSpPr>
          <p:spPr bwMode="auto">
            <a:xfrm>
              <a:off x="2208" y="2160"/>
              <a:ext cx="17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a:solidFill>
                    <a:srgbClr val="FF0000"/>
                  </a:solidFill>
                </a:rPr>
                <a:t>copy paste formula</a:t>
              </a:r>
            </a:p>
          </p:txBody>
        </p:sp>
        <p:graphicFrame>
          <p:nvGraphicFramePr>
            <p:cNvPr id="39951" name="Object 4"/>
            <p:cNvGraphicFramePr>
              <a:graphicFrameLocks noChangeAspect="1"/>
            </p:cNvGraphicFramePr>
            <p:nvPr/>
          </p:nvGraphicFramePr>
          <p:xfrm>
            <a:off x="2692" y="480"/>
            <a:ext cx="3068" cy="1324"/>
          </p:xfrm>
          <a:graphic>
            <a:graphicData uri="http://schemas.openxmlformats.org/presentationml/2006/ole">
              <mc:AlternateContent xmlns:mc="http://schemas.openxmlformats.org/markup-compatibility/2006">
                <mc:Choice xmlns:v="urn:schemas-microsoft-com:vml" Requires="v">
                  <p:oleObj spid="_x0000_s431115" name="Photo Editor Photo" r:id="rId6" imgW="6088908" imgH="2629128" progId="">
                    <p:embed/>
                  </p:oleObj>
                </mc:Choice>
                <mc:Fallback>
                  <p:oleObj name="Photo Editor Photo" r:id="rId6" imgW="6088908" imgH="262912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 y="480"/>
                          <a:ext cx="3068" cy="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8" name="Group 7"/>
          <p:cNvGrpSpPr>
            <a:grpSpLocks/>
          </p:cNvGrpSpPr>
          <p:nvPr/>
        </p:nvGrpSpPr>
        <p:grpSpPr bwMode="auto">
          <a:xfrm>
            <a:off x="3124200" y="2667000"/>
            <a:ext cx="5816600" cy="4202113"/>
            <a:chOff x="3124200" y="2667000"/>
            <a:chExt cx="5816600" cy="4201486"/>
          </a:xfrm>
        </p:grpSpPr>
        <p:sp>
          <p:nvSpPr>
            <p:cNvPr id="39942" name="Line 18"/>
            <p:cNvSpPr>
              <a:spLocks noChangeShapeType="1"/>
            </p:cNvSpPr>
            <p:nvPr/>
          </p:nvSpPr>
          <p:spPr bwMode="auto">
            <a:xfrm flipH="1">
              <a:off x="6858000" y="2667000"/>
              <a:ext cx="685800" cy="15240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Times New Roman" charset="0"/>
                <a:ea typeface="ＭＳ Ｐゴシック" charset="0"/>
                <a:cs typeface="ＭＳ Ｐゴシック" charset="0"/>
              </a:endParaRPr>
            </a:p>
          </p:txBody>
        </p:sp>
        <p:sp>
          <p:nvSpPr>
            <p:cNvPr id="39943" name="Text Box 19"/>
            <p:cNvSpPr txBox="1">
              <a:spLocks noChangeArrowheads="1"/>
            </p:cNvSpPr>
            <p:nvPr/>
          </p:nvSpPr>
          <p:spPr bwMode="auto">
            <a:xfrm>
              <a:off x="7086600" y="3429000"/>
              <a:ext cx="1281871" cy="4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a:solidFill>
                    <a:srgbClr val="FF0000"/>
                  </a:solidFill>
                </a:rPr>
                <a:t>plot row</a:t>
              </a:r>
            </a:p>
          </p:txBody>
        </p:sp>
        <p:pic>
          <p:nvPicPr>
            <p:cNvPr id="3994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332177"/>
              <a:ext cx="5816600" cy="253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7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914400"/>
            <a:ext cx="4271963"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2"/>
          <p:cNvSpPr txBox="1">
            <a:spLocks noChangeArrowheads="1"/>
          </p:cNvSpPr>
          <p:nvPr/>
        </p:nvSpPr>
        <p:spPr bwMode="auto">
          <a:xfrm>
            <a:off x="12700" y="381000"/>
            <a:ext cx="8821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a:solidFill>
                  <a:srgbClr val="000000"/>
                </a:solidFill>
              </a:rPr>
              <a:t>To determine credibility interval for a parameter (here omega&lt;1):</a:t>
            </a:r>
          </a:p>
        </p:txBody>
      </p:sp>
      <p:sp>
        <p:nvSpPr>
          <p:cNvPr id="41987" name="TextBox 3"/>
          <p:cNvSpPr txBox="1">
            <a:spLocks noChangeArrowheads="1"/>
          </p:cNvSpPr>
          <p:nvPr/>
        </p:nvSpPr>
        <p:spPr bwMode="auto">
          <a:xfrm>
            <a:off x="4572000" y="1219200"/>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a:solidFill>
                  <a:srgbClr val="000000"/>
                </a:solidFill>
              </a:rPr>
              <a:t>Select values for the parameter, sampled after the burning.</a:t>
            </a:r>
          </a:p>
          <a:p>
            <a:pPr defTabSz="914400" eaLnBrk="1" fontAlgn="base" hangingPunct="1">
              <a:spcBef>
                <a:spcPct val="0"/>
              </a:spcBef>
              <a:spcAft>
                <a:spcPct val="0"/>
              </a:spcAft>
            </a:pPr>
            <a:r>
              <a:rPr lang="en-US">
                <a:solidFill>
                  <a:srgbClr val="000000"/>
                </a:solidFill>
              </a:rPr>
              <a:t/>
            </a:r>
            <a:br>
              <a:rPr lang="en-US">
                <a:solidFill>
                  <a:srgbClr val="000000"/>
                </a:solidFill>
              </a:rPr>
            </a:br>
            <a:r>
              <a:rPr lang="en-US">
                <a:solidFill>
                  <a:srgbClr val="000000"/>
                </a:solidFill>
              </a:rPr>
              <a:t>Copy paste to a new spreadsheet,</a:t>
            </a:r>
          </a:p>
        </p:txBody>
      </p:sp>
    </p:spTree>
    <p:extLst>
      <p:ext uri="{BB962C8B-B14F-4D97-AF65-F5344CB8AC3E}">
        <p14:creationId xmlns:p14="http://schemas.microsoft.com/office/powerpoint/2010/main" val="31793246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5422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3"/>
          <p:cNvSpPr txBox="1">
            <a:spLocks noChangeArrowheads="1"/>
          </p:cNvSpPr>
          <p:nvPr/>
        </p:nvSpPr>
        <p:spPr bwMode="auto">
          <a:xfrm>
            <a:off x="5486400" y="609600"/>
            <a:ext cx="350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914400" eaLnBrk="1" fontAlgn="base" hangingPunct="1">
              <a:spcBef>
                <a:spcPct val="0"/>
              </a:spcBef>
              <a:spcAft>
                <a:spcPct val="0"/>
              </a:spcAft>
              <a:buFont typeface="Arial" charset="0"/>
              <a:buChar char="•"/>
            </a:pPr>
            <a:r>
              <a:rPr lang="en-US">
                <a:solidFill>
                  <a:srgbClr val="000000"/>
                </a:solidFill>
              </a:rPr>
              <a:t>Sort values according to size, </a:t>
            </a:r>
          </a:p>
          <a:p>
            <a:pPr defTabSz="914400" eaLnBrk="1" fontAlgn="base" hangingPunct="1">
              <a:spcBef>
                <a:spcPct val="0"/>
              </a:spcBef>
              <a:spcAft>
                <a:spcPct val="0"/>
              </a:spcAft>
              <a:buFont typeface="Arial" charset="0"/>
              <a:buChar char="•"/>
            </a:pPr>
            <a:r>
              <a:rPr lang="en-US">
                <a:solidFill>
                  <a:srgbClr val="000000"/>
                </a:solidFill>
              </a:rPr>
              <a:t>Discard top and bottom 2.5%</a:t>
            </a:r>
          </a:p>
          <a:p>
            <a:pPr defTabSz="914400" eaLnBrk="1" fontAlgn="base" hangingPunct="1">
              <a:spcBef>
                <a:spcPct val="0"/>
              </a:spcBef>
              <a:spcAft>
                <a:spcPct val="0"/>
              </a:spcAft>
              <a:buFont typeface="Arial" charset="0"/>
              <a:buChar char="•"/>
            </a:pPr>
            <a:r>
              <a:rPr lang="en-US">
                <a:solidFill>
                  <a:srgbClr val="000000"/>
                </a:solidFill>
              </a:rPr>
              <a:t>Remainder gives 95% credibility interval.</a:t>
            </a:r>
          </a:p>
        </p:txBody>
      </p:sp>
    </p:spTree>
    <p:extLst>
      <p:ext uri="{BB962C8B-B14F-4D97-AF65-F5344CB8AC3E}">
        <p14:creationId xmlns:p14="http://schemas.microsoft.com/office/powerpoint/2010/main" val="29365726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311150" y="300038"/>
            <a:ext cx="8520113" cy="409575"/>
          </a:xfrm>
        </p:spPr>
        <p:txBody>
          <a:bodyPr/>
          <a:lstStyle/>
          <a:p>
            <a:pPr algn="ctr" eaLnBrk="1" hangingPunct="1"/>
            <a:r>
              <a:rPr lang="en-US" sz="1800">
                <a:latin typeface="Arial" charset="0"/>
              </a:rPr>
              <a:t>Purifying selection in GTA genes</a:t>
            </a:r>
          </a:p>
        </p:txBody>
      </p:sp>
      <p:pic>
        <p:nvPicPr>
          <p:cNvPr id="4" name="Content Placeholder 3" descr="nrmicro2802-f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599"/>
          <a:stretch>
            <a:fillRect/>
          </a:stretch>
        </p:blipFill>
        <p:spPr>
          <a:xfrm>
            <a:off x="2538413" y="1724025"/>
            <a:ext cx="3865562" cy="3244850"/>
          </a:xfrm>
        </p:spPr>
      </p:pic>
      <p:sp>
        <p:nvSpPr>
          <p:cNvPr id="5" name="TextBox 4"/>
          <p:cNvSpPr txBox="1">
            <a:spLocks noChangeArrowheads="1"/>
          </p:cNvSpPr>
          <p:nvPr/>
        </p:nvSpPr>
        <p:spPr bwMode="auto">
          <a:xfrm>
            <a:off x="657225" y="12160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000" smtClean="0">
                <a:solidFill>
                  <a:srgbClr val="000000"/>
                </a:solidFill>
                <a:cs typeface="Arial" charset="0"/>
              </a:rPr>
              <a:t>dN/dS &lt;1 for GTA genes has been used to infer  selection for function</a:t>
            </a:r>
          </a:p>
        </p:txBody>
      </p:sp>
      <p:grpSp>
        <p:nvGrpSpPr>
          <p:cNvPr id="9" name="Group 8"/>
          <p:cNvGrpSpPr>
            <a:grpSpLocks/>
          </p:cNvGrpSpPr>
          <p:nvPr/>
        </p:nvGrpSpPr>
        <p:grpSpPr bwMode="auto">
          <a:xfrm>
            <a:off x="619125" y="2530475"/>
            <a:ext cx="2300288" cy="1935163"/>
            <a:chOff x="656948" y="2711272"/>
            <a:chExt cx="2299316" cy="1935332"/>
          </a:xfrm>
        </p:grpSpPr>
        <p:sp>
          <p:nvSpPr>
            <p:cNvPr id="270344" name="TextBox 5"/>
            <p:cNvSpPr txBox="1">
              <a:spLocks noChangeArrowheads="1"/>
            </p:cNvSpPr>
            <p:nvPr/>
          </p:nvSpPr>
          <p:spPr bwMode="auto">
            <a:xfrm>
              <a:off x="656948" y="3494272"/>
              <a:ext cx="1376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cs typeface="Arial" charset="0"/>
                </a:rPr>
                <a:t>GTA genes</a:t>
              </a:r>
            </a:p>
          </p:txBody>
        </p:sp>
        <p:sp>
          <p:nvSpPr>
            <p:cNvPr id="270345" name="Line Callout 1 7"/>
            <p:cNvSpPr>
              <a:spLocks/>
            </p:cNvSpPr>
            <p:nvPr/>
          </p:nvSpPr>
          <p:spPr bwMode="auto">
            <a:xfrm>
              <a:off x="2539013" y="2711272"/>
              <a:ext cx="417251" cy="1935332"/>
            </a:xfrm>
            <a:prstGeom prst="borderCallout1">
              <a:avLst>
                <a:gd name="adj1" fmla="val 49486"/>
                <a:gd name="adj2" fmla="val -8333"/>
                <a:gd name="adj3" fmla="val 49657"/>
                <a:gd name="adj4" fmla="val -12344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Arial" charset="0"/>
              </a:endParaRPr>
            </a:p>
          </p:txBody>
        </p:sp>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b="84296"/>
          <a:stretch>
            <a:fillRect/>
          </a:stretch>
        </p:blipFill>
        <p:spPr bwMode="auto">
          <a:xfrm>
            <a:off x="1554163" y="5467350"/>
            <a:ext cx="6716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2344738" y="5003800"/>
            <a:ext cx="4064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9" tIns="45627" rIns="91249" bIns="45627" anchor="ctr">
            <a:spAutoFit/>
          </a:bodyPr>
          <a:lstStyle/>
          <a:p>
            <a:pPr algn="r" defTabSz="911225" fontAlgn="base">
              <a:spcBef>
                <a:spcPct val="0"/>
              </a:spcBef>
              <a:spcAft>
                <a:spcPct val="0"/>
              </a:spcAft>
            </a:pPr>
            <a:r>
              <a:rPr lang="en-US" sz="600" b="1" smtClean="0">
                <a:solidFill>
                  <a:srgbClr val="000000"/>
                </a:solidFill>
                <a:latin typeface="Arial" charset="0"/>
                <a:ea typeface="ＭＳ Ｐゴシック" charset="0"/>
                <a:cs typeface="Arial" charset="0"/>
              </a:rPr>
              <a:t>Lang AS, Zhaxybayeva O, Beatty JT. Nat Rev Microbiol. 2012 Jun 11;10(7):472-82 </a:t>
            </a:r>
          </a:p>
        </p:txBody>
      </p:sp>
      <p:sp>
        <p:nvSpPr>
          <p:cNvPr id="12" name="TextBox 11"/>
          <p:cNvSpPr txBox="1">
            <a:spLocks noChangeArrowheads="1"/>
          </p:cNvSpPr>
          <p:nvPr/>
        </p:nvSpPr>
        <p:spPr bwMode="auto">
          <a:xfrm>
            <a:off x="3119438" y="6562725"/>
            <a:ext cx="3581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600" b="1" smtClean="0">
                <a:solidFill>
                  <a:srgbClr val="000000"/>
                </a:solidFill>
                <a:cs typeface="Arial" charset="0"/>
              </a:rPr>
              <a:t>Lang, A.S. &amp; Beatty, J.T.  Trends in Microbiology , Vol.15, No.2 , 2006</a:t>
            </a:r>
          </a:p>
        </p:txBody>
      </p:sp>
    </p:spTree>
    <p:extLst>
      <p:ext uri="{BB962C8B-B14F-4D97-AF65-F5344CB8AC3E}">
        <p14:creationId xmlns:p14="http://schemas.microsoft.com/office/powerpoint/2010/main" val="522106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p:txBody>
          <a:bodyPr/>
          <a:lstStyle/>
          <a:p>
            <a:pPr algn="ctr" eaLnBrk="1" hangingPunct="1"/>
            <a:r>
              <a:rPr lang="en-US" sz="2000">
                <a:latin typeface="Arial" charset="0"/>
              </a:rPr>
              <a:t>Purifying selection in </a:t>
            </a:r>
            <a:r>
              <a:rPr lang="en-US" sz="2000" i="1">
                <a:latin typeface="Arial" charset="0"/>
              </a:rPr>
              <a:t>E.coli</a:t>
            </a:r>
            <a:r>
              <a:rPr lang="en-US" sz="2000">
                <a:latin typeface="Arial" charset="0"/>
              </a:rPr>
              <a:t> ORFans</a:t>
            </a:r>
          </a:p>
        </p:txBody>
      </p:sp>
      <p:sp>
        <p:nvSpPr>
          <p:cNvPr id="4" name="TextBox 3"/>
          <p:cNvSpPr txBox="1">
            <a:spLocks noChangeArrowheads="1"/>
          </p:cNvSpPr>
          <p:nvPr/>
        </p:nvSpPr>
        <p:spPr bwMode="auto">
          <a:xfrm>
            <a:off x="161925" y="1435100"/>
            <a:ext cx="8866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dN-dS &lt; 0 for some ORFan </a:t>
            </a:r>
            <a:r>
              <a:rPr lang="en-US" sz="1800" i="1" smtClean="0">
                <a:solidFill>
                  <a:srgbClr val="000000"/>
                </a:solidFill>
                <a:cs typeface="Arial" charset="0"/>
              </a:rPr>
              <a:t>E. coli </a:t>
            </a:r>
            <a:r>
              <a:rPr lang="en-US" sz="1800" smtClean="0">
                <a:solidFill>
                  <a:srgbClr val="000000"/>
                </a:solidFill>
                <a:cs typeface="Arial" charset="0"/>
              </a:rPr>
              <a:t>clusters seems to suggest they are functional genes.</a:t>
            </a:r>
          </a:p>
        </p:txBody>
      </p:sp>
      <p:sp>
        <p:nvSpPr>
          <p:cNvPr id="5" name="Rectangle 5"/>
          <p:cNvSpPr>
            <a:spLocks noChangeArrowheads="1"/>
          </p:cNvSpPr>
          <p:nvPr/>
        </p:nvSpPr>
        <p:spPr bwMode="auto">
          <a:xfrm>
            <a:off x="3616325" y="4822825"/>
            <a:ext cx="51371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49" tIns="45627" rIns="91249" bIns="45627" anchor="ctr">
            <a:spAutoFit/>
          </a:bodyPr>
          <a:lstStyle/>
          <a:p>
            <a:pPr algn="r" defTabSz="911225" fontAlgn="base">
              <a:spcBef>
                <a:spcPct val="0"/>
              </a:spcBef>
              <a:spcAft>
                <a:spcPct val="0"/>
              </a:spcAft>
            </a:pPr>
            <a:r>
              <a:rPr lang="en-US" sz="1000" b="1" smtClean="0">
                <a:solidFill>
                  <a:srgbClr val="000000"/>
                </a:solidFill>
                <a:latin typeface="Arial" charset="0"/>
                <a:ea typeface="ＭＳ Ｐゴシック" charset="0"/>
                <a:cs typeface="Arial" charset="0"/>
              </a:rPr>
              <a:t>Adapted after Yu, G. and Stoltzfus, A. Genome Biol Evol (2012) Vol. 4 1176-1187 </a:t>
            </a:r>
          </a:p>
        </p:txBody>
      </p:sp>
      <p:graphicFrame>
        <p:nvGraphicFramePr>
          <p:cNvPr id="3" name="Table 2"/>
          <p:cNvGraphicFramePr>
            <a:graphicFrameLocks noGrp="1"/>
          </p:cNvGraphicFramePr>
          <p:nvPr/>
        </p:nvGraphicFramePr>
        <p:xfrm>
          <a:off x="447675" y="2406650"/>
          <a:ext cx="8305800" cy="2354264"/>
        </p:xfrm>
        <a:graphic>
          <a:graphicData uri="http://schemas.openxmlformats.org/drawingml/2006/table">
            <a:tbl>
              <a:tblPr/>
              <a:tblGrid>
                <a:gridCol w="2576513"/>
                <a:gridCol w="1433512"/>
                <a:gridCol w="1431925"/>
                <a:gridCol w="1431925"/>
                <a:gridCol w="1431925"/>
              </a:tblGrid>
              <a:tr h="52228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Gene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Number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dN-dS&gt;0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dN-dS&lt;0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8313">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a:ln>
                            <a:noFill/>
                          </a:ln>
                          <a:solidFill>
                            <a:srgbClr val="000000"/>
                          </a:solidFill>
                          <a:effectLst/>
                          <a:latin typeface="Arial" charset="0"/>
                          <a:ea typeface="ＭＳ Ｐゴシック" charset="0"/>
                          <a:cs typeface="Arial" charset="0"/>
                        </a:rPr>
                        <a:t>E. coli </a:t>
                      </a:r>
                      <a:r>
                        <a:rPr kumimoji="0" lang="en-US" sz="1200" b="1" i="0" u="none" strike="noStrike" cap="none" normalizeH="0" baseline="0">
                          <a:ln>
                            <a:noFill/>
                          </a:ln>
                          <a:solidFill>
                            <a:srgbClr val="000000"/>
                          </a:solidFill>
                          <a:effectLst/>
                          <a:latin typeface="Arial" charset="0"/>
                          <a:ea typeface="ＭＳ Ｐゴシック" charset="0"/>
                          <a:cs typeface="Arial" charset="0"/>
                        </a:rPr>
                        <a:t>ORFan clusters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944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1953 (52%)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876 (23%)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r>
              <a:tr h="708025">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a:t>
                      </a:r>
                      <a:r>
                        <a:rPr kumimoji="0" lang="en-US" sz="1200" b="1" i="0" u="none" strike="noStrike" cap="none" normalizeH="0" baseline="0">
                          <a:ln>
                            <a:noFill/>
                          </a:ln>
                          <a:solidFill>
                            <a:srgbClr val="000000"/>
                          </a:solidFill>
                          <a:effectLst/>
                          <a:latin typeface="Arial" charset="0"/>
                          <a:ea typeface="ＭＳ Ｐゴシック" charset="0"/>
                          <a:cs typeface="Arial" charset="0"/>
                        </a:rPr>
                        <a:t> sequences found in </a:t>
                      </a:r>
                      <a:r>
                        <a:rPr kumimoji="0" lang="en-US" sz="1200" b="1" i="1" u="none" strike="noStrike" cap="none" normalizeH="0" baseline="0">
                          <a:ln>
                            <a:noFill/>
                          </a:ln>
                          <a:solidFill>
                            <a:srgbClr val="000000"/>
                          </a:solidFill>
                          <a:effectLst/>
                          <a:latin typeface="Arial" charset="0"/>
                          <a:ea typeface="ＭＳ Ｐゴシック" charset="0"/>
                          <a:cs typeface="Arial" charset="0"/>
                        </a:rPr>
                        <a:t>Salmonella sp., Citrobacter sp.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610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104 (17%)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423(69%)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83 (14%)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r>
              <a:tr h="65563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 </a:t>
                      </a:r>
                      <a:r>
                        <a:rPr kumimoji="0" lang="en-US" sz="1200" b="1" i="0" u="none" strike="noStrike" cap="none" normalizeH="0" baseline="0">
                          <a:ln>
                            <a:noFill/>
                          </a:ln>
                          <a:solidFill>
                            <a:srgbClr val="000000"/>
                          </a:solidFill>
                          <a:effectLst/>
                          <a:latin typeface="Arial" charset="0"/>
                          <a:ea typeface="ＭＳ Ｐゴシック" charset="0"/>
                          <a:cs typeface="Arial" charset="0"/>
                        </a:rPr>
                        <a:t>sequences found in some </a:t>
                      </a:r>
                      <a:r>
                        <a:rPr kumimoji="0" lang="en-US" sz="1200" b="1" i="1" u="none" strike="noStrike" cap="none" normalizeH="0" baseline="0">
                          <a:ln>
                            <a:noFill/>
                          </a:ln>
                          <a:solidFill>
                            <a:srgbClr val="000000"/>
                          </a:solidFill>
                          <a:effectLst/>
                          <a:latin typeface="Arial" charset="0"/>
                          <a:ea typeface="ＭＳ Ｐゴシック" charset="0"/>
                          <a:cs typeface="Arial" charset="0"/>
                        </a:rPr>
                        <a:t>Enterobacteriaceae </a:t>
                      </a:r>
                      <a:r>
                        <a:rPr kumimoji="0" lang="en-US" sz="1200" b="1" i="0" u="none" strike="noStrike" cap="none" normalizeH="0" baseline="0">
                          <a:ln>
                            <a:noFill/>
                          </a:ln>
                          <a:solidFill>
                            <a:srgbClr val="000000"/>
                          </a:solidFill>
                          <a:effectLst/>
                          <a:latin typeface="Arial" charset="0"/>
                          <a:ea typeface="ＭＳ Ｐゴシック" charset="0"/>
                          <a:cs typeface="Arial" charset="0"/>
                        </a:rPr>
                        <a:t>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365 (98%)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0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r>
            </a:tbl>
          </a:graphicData>
        </a:graphic>
      </p:graphicFrame>
    </p:spTree>
    <p:extLst>
      <p:ext uri="{BB962C8B-B14F-4D97-AF65-F5344CB8AC3E}">
        <p14:creationId xmlns:p14="http://schemas.microsoft.com/office/powerpoint/2010/main" val="25730577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7608888"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TextBox 2"/>
          <p:cNvSpPr txBox="1">
            <a:spLocks noChangeArrowheads="1"/>
          </p:cNvSpPr>
          <p:nvPr/>
        </p:nvSpPr>
        <p:spPr bwMode="auto">
          <a:xfrm>
            <a:off x="609600" y="6096000"/>
            <a:ext cx="5992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smtClean="0">
                <a:solidFill>
                  <a:prstClr val="black"/>
                </a:solidFill>
                <a:latin typeface="Times New Roman" charset="0"/>
              </a:rPr>
              <a:t>Time till fixation depends on population size</a:t>
            </a:r>
          </a:p>
        </p:txBody>
      </p:sp>
    </p:spTree>
    <p:extLst>
      <p:ext uri="{BB962C8B-B14F-4D97-AF65-F5344CB8AC3E}">
        <p14:creationId xmlns:p14="http://schemas.microsoft.com/office/powerpoint/2010/main" val="20153271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52650"/>
            <a:ext cx="55245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2" name="Rectangle 3"/>
          <p:cNvSpPr>
            <a:spLocks noChangeArrowheads="1"/>
          </p:cNvSpPr>
          <p:nvPr/>
        </p:nvSpPr>
        <p:spPr bwMode="auto">
          <a:xfrm>
            <a:off x="228600" y="304800"/>
            <a:ext cx="8572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smtClean="0">
                <a:solidFill>
                  <a:srgbClr val="000000"/>
                </a:solidFill>
                <a:latin typeface="Arial" charset="0"/>
                <a:ea typeface="ＭＳ Ｐゴシック" charset="0"/>
                <a:cs typeface="ＭＳ Ｐゴシック" charset="0"/>
              </a:rPr>
              <a:t>Vincent Daubin and Howard Ochman: Bacterial Genomes as New Gene Homes: The Genealogy of ORFans in </a:t>
            </a:r>
            <a:r>
              <a:rPr lang="en-US" sz="2400" i="1" smtClean="0">
                <a:solidFill>
                  <a:srgbClr val="000000"/>
                </a:solidFill>
                <a:latin typeface="Arial" charset="0"/>
                <a:ea typeface="ＭＳ Ｐゴシック" charset="0"/>
                <a:cs typeface="ＭＳ Ｐゴシック" charset="0"/>
              </a:rPr>
              <a:t>E. coli.  Genome Research 14:1036-1042, 2004  </a:t>
            </a:r>
            <a:endParaRPr lang="en-US" sz="2400" smtClean="0">
              <a:solidFill>
                <a:srgbClr val="000000"/>
              </a:solidFill>
              <a:latin typeface="Arial" charset="0"/>
              <a:ea typeface="ＭＳ Ｐゴシック" charset="0"/>
              <a:cs typeface="ＭＳ Ｐゴシック" charset="0"/>
            </a:endParaRPr>
          </a:p>
          <a:p>
            <a:pPr defTabSz="914400" fontAlgn="base">
              <a:spcBef>
                <a:spcPct val="0"/>
              </a:spcBef>
              <a:spcAft>
                <a:spcPct val="0"/>
              </a:spcAft>
            </a:pPr>
            <a:r>
              <a:rPr lang="en-US" sz="2400" smtClean="0">
                <a:solidFill>
                  <a:srgbClr val="000000"/>
                </a:solidFill>
                <a:latin typeface="Arial" charset="0"/>
                <a:ea typeface="ＭＳ Ｐゴシック" charset="0"/>
                <a:cs typeface="ＭＳ Ｐゴシック" charset="0"/>
              </a:rPr>
              <a:t> </a:t>
            </a:r>
          </a:p>
        </p:txBody>
      </p:sp>
      <p:sp>
        <p:nvSpPr>
          <p:cNvPr id="158723" name="Text Box 4"/>
          <p:cNvSpPr txBox="1">
            <a:spLocks noChangeArrowheads="1"/>
          </p:cNvSpPr>
          <p:nvPr/>
        </p:nvSpPr>
        <p:spPr bwMode="auto">
          <a:xfrm>
            <a:off x="0" y="2841625"/>
            <a:ext cx="3048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i="1" smtClean="0">
                <a:solidFill>
                  <a:srgbClr val="000000"/>
                </a:solidFill>
              </a:rPr>
              <a:t>The ratio of non-synonymous to synonymous substitutions for genes found only in the E.coli - Salmonella clade is lower than 1, but larger than for more widely distributed genes.  </a:t>
            </a:r>
          </a:p>
        </p:txBody>
      </p:sp>
      <p:sp>
        <p:nvSpPr>
          <p:cNvPr id="158724" name="Line 5"/>
          <p:cNvSpPr>
            <a:spLocks noChangeShapeType="1"/>
          </p:cNvSpPr>
          <p:nvPr/>
        </p:nvSpPr>
        <p:spPr bwMode="auto">
          <a:xfrm>
            <a:off x="2239963" y="3352800"/>
            <a:ext cx="2895600" cy="0"/>
          </a:xfrm>
          <a:prstGeom prst="line">
            <a:avLst/>
          </a:prstGeom>
          <a:noFill/>
          <a:ln w="76200">
            <a:solidFill>
              <a:srgbClr val="5BD75B"/>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58725" name="Text Box 6"/>
          <p:cNvSpPr txBox="1">
            <a:spLocks noChangeArrowheads="1"/>
          </p:cNvSpPr>
          <p:nvPr/>
        </p:nvSpPr>
        <p:spPr bwMode="auto">
          <a:xfrm>
            <a:off x="2895600" y="6035675"/>
            <a:ext cx="6370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smtClean="0">
                <a:solidFill>
                  <a:srgbClr val="000000"/>
                </a:solidFill>
              </a:rPr>
              <a:t>Fig. 3 from Vincent Daubin and Howard Ochman,</a:t>
            </a:r>
            <a:r>
              <a:rPr lang="en-US" sz="1200" i="1" smtClean="0">
                <a:solidFill>
                  <a:srgbClr val="000000"/>
                </a:solidFill>
              </a:rPr>
              <a:t>  Genome Research 14:1036-1042, 2004</a:t>
            </a:r>
          </a:p>
          <a:p>
            <a:pPr defTabSz="914400" eaLnBrk="1" fontAlgn="base" hangingPunct="1">
              <a:spcBef>
                <a:spcPct val="0"/>
              </a:spcBef>
              <a:spcAft>
                <a:spcPct val="0"/>
              </a:spcAft>
            </a:pPr>
            <a:endParaRPr lang="en-US" sz="1200" smtClean="0">
              <a:solidFill>
                <a:srgbClr val="000000"/>
              </a:solidFill>
            </a:endParaRPr>
          </a:p>
        </p:txBody>
      </p:sp>
      <p:cxnSp>
        <p:nvCxnSpPr>
          <p:cNvPr id="158726" name="Straight Arrow Connector 6"/>
          <p:cNvCxnSpPr>
            <a:cxnSpLocks noChangeShapeType="1"/>
          </p:cNvCxnSpPr>
          <p:nvPr/>
        </p:nvCxnSpPr>
        <p:spPr bwMode="auto">
          <a:xfrm flipV="1">
            <a:off x="4721225" y="5318125"/>
            <a:ext cx="3479800" cy="7938"/>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727" name="TextBox 7"/>
          <p:cNvSpPr txBox="1">
            <a:spLocks noChangeArrowheads="1"/>
          </p:cNvSpPr>
          <p:nvPr/>
        </p:nvSpPr>
        <p:spPr bwMode="auto">
          <a:xfrm>
            <a:off x="4938713" y="4987925"/>
            <a:ext cx="326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cs typeface="Arial" charset="0"/>
              </a:rPr>
              <a:t>Increasing phylogenetic depth</a:t>
            </a:r>
          </a:p>
        </p:txBody>
      </p:sp>
    </p:spTree>
    <p:extLst>
      <p:ext uri="{BB962C8B-B14F-4D97-AF65-F5344CB8AC3E}">
        <p14:creationId xmlns:p14="http://schemas.microsoft.com/office/powerpoint/2010/main" val="18909658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p:txBody>
          <a:bodyPr/>
          <a:lstStyle/>
          <a:p>
            <a:pPr eaLnBrk="1" hangingPunct="1"/>
            <a:r>
              <a:rPr lang="en-US">
                <a:latin typeface="Arial" charset="0"/>
              </a:rPr>
              <a:t> </a:t>
            </a:r>
          </a:p>
        </p:txBody>
      </p:sp>
      <p:sp>
        <p:nvSpPr>
          <p:cNvPr id="272386" name="Title 1"/>
          <p:cNvSpPr txBox="1">
            <a:spLocks/>
          </p:cNvSpPr>
          <p:nvPr/>
        </p:nvSpPr>
        <p:spPr bwMode="gray">
          <a:xfrm>
            <a:off x="333375" y="284163"/>
            <a:ext cx="8520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27" rIns="0" bIns="45627"/>
          <a:lstStyle>
            <a:lvl1pPr defTabSz="450850" eaLnBrk="0" hangingPunct="0">
              <a:defRPr sz="2400">
                <a:solidFill>
                  <a:schemeClr val="tx1"/>
                </a:solidFill>
                <a:latin typeface="Arial" charset="0"/>
                <a:ea typeface="ＭＳ Ｐゴシック" charset="0"/>
                <a:cs typeface="ＭＳ Ｐゴシック" charset="0"/>
              </a:defRPr>
            </a:lvl1pPr>
            <a:lvl2pPr marL="742950" indent="-285750" defTabSz="450850" eaLnBrk="0" hangingPunct="0">
              <a:defRPr sz="2400">
                <a:solidFill>
                  <a:schemeClr val="tx1"/>
                </a:solidFill>
                <a:latin typeface="Arial" charset="0"/>
                <a:ea typeface="ＭＳ Ｐゴシック" charset="0"/>
              </a:defRPr>
            </a:lvl2pPr>
            <a:lvl3pPr marL="1143000" indent="-228600" defTabSz="450850" eaLnBrk="0" hangingPunct="0">
              <a:defRPr sz="2400">
                <a:solidFill>
                  <a:schemeClr val="tx1"/>
                </a:solidFill>
                <a:latin typeface="Arial" charset="0"/>
                <a:ea typeface="ＭＳ Ｐゴシック" charset="0"/>
              </a:defRPr>
            </a:lvl3pPr>
            <a:lvl4pPr marL="1600200" indent="-228600" defTabSz="450850" eaLnBrk="0" hangingPunct="0">
              <a:defRPr sz="2400">
                <a:solidFill>
                  <a:schemeClr val="tx1"/>
                </a:solidFill>
                <a:latin typeface="Arial" charset="0"/>
                <a:ea typeface="ＭＳ Ｐゴシック" charset="0"/>
              </a:defRPr>
            </a:lvl4pPr>
            <a:lvl5pPr marL="2057400" indent="-228600" defTabSz="450850" eaLnBrk="0" hangingPunct="0">
              <a:defRPr sz="2400">
                <a:solidFill>
                  <a:schemeClr val="tx1"/>
                </a:solidFill>
                <a:latin typeface="Arial" charset="0"/>
                <a:ea typeface="ＭＳ Ｐゴシック" charset="0"/>
              </a:defRPr>
            </a:lvl5pPr>
            <a:lvl6pPr marL="2514600" indent="-228600" defTabSz="4508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08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08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085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2000" b="1" smtClean="0">
                <a:solidFill>
                  <a:srgbClr val="000000"/>
                </a:solidFill>
                <a:cs typeface="Arial" charset="0"/>
              </a:rPr>
              <a:t>Vertically Inherited Genes  Not Expressed for Function</a:t>
            </a:r>
            <a:endParaRPr lang="en-US" sz="2000" b="1" i="1" smtClean="0">
              <a:solidFill>
                <a:srgbClr val="000000"/>
              </a:solidFill>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7365"/>
          <a:stretch>
            <a:fillRect/>
          </a:stretch>
        </p:blipFill>
        <p:spPr bwMode="auto">
          <a:xfrm>
            <a:off x="333375" y="1808163"/>
            <a:ext cx="8569325"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6732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pPr algn="ctr" eaLnBrk="1" hangingPunct="1"/>
            <a:r>
              <a:rPr lang="en-US" sz="2000">
                <a:latin typeface="Arial" charset="0"/>
              </a:rPr>
              <a:t>Counting Algorithm</a:t>
            </a:r>
          </a:p>
        </p:txBody>
      </p:sp>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136525" y="1049338"/>
            <a:ext cx="6556375"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l="3609" t="2892" r="1871" b="62604"/>
          <a:stretch>
            <a:fillRect/>
          </a:stretch>
        </p:blipFill>
        <p:spPr bwMode="auto">
          <a:xfrm>
            <a:off x="177800" y="3476625"/>
            <a:ext cx="6472238"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ChangeArrowheads="1"/>
          </p:cNvSpPr>
          <p:nvPr/>
        </p:nvSpPr>
        <p:spPr bwMode="auto">
          <a:xfrm>
            <a:off x="2174875" y="1049338"/>
            <a:ext cx="157163" cy="1776412"/>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ＭＳ Ｐゴシック" charset="0"/>
            </a:endParaRPr>
          </a:p>
        </p:txBody>
      </p:sp>
      <p:sp>
        <p:nvSpPr>
          <p:cNvPr id="11" name="Rectangle 10"/>
          <p:cNvSpPr>
            <a:spLocks noChangeArrowheads="1"/>
          </p:cNvSpPr>
          <p:nvPr/>
        </p:nvSpPr>
        <p:spPr bwMode="auto">
          <a:xfrm>
            <a:off x="1495425" y="3462338"/>
            <a:ext cx="158750" cy="1776412"/>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ＭＳ Ｐゴシック" charset="0"/>
            </a:endParaRPr>
          </a:p>
        </p:txBody>
      </p:sp>
      <p:graphicFrame>
        <p:nvGraphicFramePr>
          <p:cNvPr id="13" name="Diagram 12"/>
          <p:cNvGraphicFramePr/>
          <p:nvPr/>
        </p:nvGraphicFramePr>
        <p:xfrm>
          <a:off x="6615548" y="1251526"/>
          <a:ext cx="2528454" cy="5136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Group 19"/>
          <p:cNvGrpSpPr>
            <a:grpSpLocks/>
          </p:cNvGrpSpPr>
          <p:nvPr/>
        </p:nvGrpSpPr>
        <p:grpSpPr bwMode="auto">
          <a:xfrm>
            <a:off x="3497263" y="2936875"/>
            <a:ext cx="3057525" cy="412750"/>
            <a:chOff x="3497056" y="2936773"/>
            <a:chExt cx="3057306" cy="412581"/>
          </a:xfrm>
        </p:grpSpPr>
        <p:grpSp>
          <p:nvGrpSpPr>
            <p:cNvPr id="273422" name="Group 17"/>
            <p:cNvGrpSpPr>
              <a:grpSpLocks/>
            </p:cNvGrpSpPr>
            <p:nvPr/>
          </p:nvGrpSpPr>
          <p:grpSpPr bwMode="auto">
            <a:xfrm>
              <a:off x="3497056" y="2936773"/>
              <a:ext cx="998162" cy="412581"/>
              <a:chOff x="3497056" y="2936773"/>
              <a:chExt cx="998162" cy="412581"/>
            </a:xfrm>
          </p:grpSpPr>
          <p:cxnSp>
            <p:nvCxnSpPr>
              <p:cNvPr id="273424" name="Straight Arrow Connector 6"/>
              <p:cNvCxnSpPr>
                <a:cxnSpLocks noChangeShapeType="1"/>
              </p:cNvCxnSpPr>
              <p:nvPr/>
            </p:nvCxnSpPr>
            <p:spPr bwMode="auto">
              <a:xfrm>
                <a:off x="4118290" y="2936773"/>
                <a:ext cx="376928" cy="166360"/>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3425" name="Straight Arrow Connector 13"/>
              <p:cNvCxnSpPr>
                <a:cxnSpLocks noChangeShapeType="1"/>
              </p:cNvCxnSpPr>
              <p:nvPr/>
            </p:nvCxnSpPr>
            <p:spPr bwMode="auto">
              <a:xfrm flipV="1">
                <a:off x="3497056" y="3172692"/>
                <a:ext cx="998162" cy="176662"/>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3423" name="TextBox 18"/>
            <p:cNvSpPr txBox="1">
              <a:spLocks noChangeArrowheads="1"/>
            </p:cNvSpPr>
            <p:nvPr/>
          </p:nvSpPr>
          <p:spPr bwMode="auto">
            <a:xfrm>
              <a:off x="4495217" y="3012315"/>
              <a:ext cx="20591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000000"/>
                  </a:solidFill>
                </a:rPr>
                <a:t>1 non-synonymous change</a:t>
              </a:r>
            </a:p>
          </p:txBody>
        </p:sp>
      </p:grpSp>
      <p:grpSp>
        <p:nvGrpSpPr>
          <p:cNvPr id="273416" name="Group 3"/>
          <p:cNvGrpSpPr>
            <a:grpSpLocks/>
          </p:cNvGrpSpPr>
          <p:nvPr/>
        </p:nvGrpSpPr>
        <p:grpSpPr bwMode="auto">
          <a:xfrm>
            <a:off x="1946275" y="2813050"/>
            <a:ext cx="2360613" cy="246063"/>
            <a:chOff x="1947046" y="2813663"/>
            <a:chExt cx="2359708" cy="246224"/>
          </a:xfrm>
        </p:grpSpPr>
        <p:sp>
          <p:nvSpPr>
            <p:cNvPr id="273420" name="TextBox 2"/>
            <p:cNvSpPr txBox="1">
              <a:spLocks noChangeArrowheads="1"/>
            </p:cNvSpPr>
            <p:nvPr/>
          </p:nvSpPr>
          <p:spPr bwMode="auto">
            <a:xfrm>
              <a:off x="1947046" y="2813663"/>
              <a:ext cx="2359708" cy="2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000" b="1" smtClean="0">
                  <a:solidFill>
                    <a:srgbClr val="000000"/>
                  </a:solidFill>
                </a:rPr>
                <a:t>X=2     1 nucleotide substitution</a:t>
              </a:r>
            </a:p>
          </p:txBody>
        </p:sp>
        <p:cxnSp>
          <p:nvCxnSpPr>
            <p:cNvPr id="273421" name="Straight Arrow Connector 15"/>
            <p:cNvCxnSpPr>
              <a:cxnSpLocks noChangeShapeType="1"/>
            </p:cNvCxnSpPr>
            <p:nvPr/>
          </p:nvCxnSpPr>
          <p:spPr bwMode="auto">
            <a:xfrm flipV="1">
              <a:off x="2416708" y="2948351"/>
              <a:ext cx="151758" cy="1"/>
            </a:xfrm>
            <a:prstGeom prst="straightConnector1">
              <a:avLst/>
            </a:prstGeom>
            <a:noFill/>
            <a:ln w="19050">
              <a:solidFill>
                <a:srgbClr val="0070C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417" name="Group 7"/>
          <p:cNvGrpSpPr>
            <a:grpSpLocks/>
          </p:cNvGrpSpPr>
          <p:nvPr/>
        </p:nvGrpSpPr>
        <p:grpSpPr bwMode="auto">
          <a:xfrm>
            <a:off x="1276350" y="3225800"/>
            <a:ext cx="2359025" cy="246063"/>
            <a:chOff x="1275789" y="3226244"/>
            <a:chExt cx="2359708" cy="246224"/>
          </a:xfrm>
        </p:grpSpPr>
        <p:sp>
          <p:nvSpPr>
            <p:cNvPr id="273418" name="TextBox 11"/>
            <p:cNvSpPr txBox="1">
              <a:spLocks noChangeArrowheads="1"/>
            </p:cNvSpPr>
            <p:nvPr/>
          </p:nvSpPr>
          <p:spPr bwMode="auto">
            <a:xfrm>
              <a:off x="1275789" y="3226244"/>
              <a:ext cx="2359708" cy="2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000" b="1" smtClean="0">
                  <a:solidFill>
                    <a:srgbClr val="000000"/>
                  </a:solidFill>
                </a:rPr>
                <a:t>X=2     1 amino acid substitution</a:t>
              </a:r>
            </a:p>
          </p:txBody>
        </p:sp>
        <p:cxnSp>
          <p:nvCxnSpPr>
            <p:cNvPr id="273419" name="Straight Arrow Connector 22"/>
            <p:cNvCxnSpPr>
              <a:cxnSpLocks noChangeShapeType="1"/>
            </p:cNvCxnSpPr>
            <p:nvPr/>
          </p:nvCxnSpPr>
          <p:spPr bwMode="auto">
            <a:xfrm flipV="1">
              <a:off x="1742453" y="3349354"/>
              <a:ext cx="151758" cy="1"/>
            </a:xfrm>
            <a:prstGeom prst="straightConnector1">
              <a:avLst/>
            </a:prstGeom>
            <a:noFill/>
            <a:ln w="19050">
              <a:solidFill>
                <a:srgbClr val="0070C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230293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pPr algn="ctr" eaLnBrk="1" hangingPunct="1"/>
            <a:r>
              <a:rPr lang="en-US" sz="2000">
                <a:latin typeface="Arial" charset="0"/>
              </a:rPr>
              <a:t>Simulation Algorithm</a:t>
            </a:r>
          </a:p>
        </p:txBody>
      </p:sp>
      <p:pic>
        <p:nvPicPr>
          <p:cNvPr id="274434"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93663" y="1049338"/>
            <a:ext cx="6396037"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nvGraphicFramePr>
        <p:xfrm>
          <a:off x="6533188" y="1251526"/>
          <a:ext cx="2528454" cy="513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a:spLocks noChangeArrowheads="1"/>
          </p:cNvSpPr>
          <p:nvPr/>
        </p:nvSpPr>
        <p:spPr bwMode="auto">
          <a:xfrm>
            <a:off x="1901825" y="1547813"/>
            <a:ext cx="292100" cy="1492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ＭＳ Ｐゴシック" charset="0"/>
            </a:endParaRPr>
          </a:p>
        </p:txBody>
      </p:sp>
      <p:pic>
        <p:nvPicPr>
          <p:cNvPr id="274437" name="Picture 3"/>
          <p:cNvPicPr>
            <a:picLocks noChangeAspect="1" noChangeArrowheads="1"/>
          </p:cNvPicPr>
          <p:nvPr/>
        </p:nvPicPr>
        <p:blipFill>
          <a:blip r:embed="rId8">
            <a:extLst>
              <a:ext uri="{28A0092B-C50C-407E-A947-70E740481C1C}">
                <a14:useLocalDpi xmlns:a14="http://schemas.microsoft.com/office/drawing/2010/main" val="0"/>
              </a:ext>
            </a:extLst>
          </a:blip>
          <a:srcRect l="3609" t="2892" r="1871" b="62604"/>
          <a:stretch>
            <a:fillRect/>
          </a:stretch>
        </p:blipFill>
        <p:spPr bwMode="auto">
          <a:xfrm>
            <a:off x="182563" y="3192463"/>
            <a:ext cx="6307137"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1474788" y="3330575"/>
            <a:ext cx="136525" cy="15668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ＭＳ Ｐゴシック" charset="0"/>
            </a:endParaRPr>
          </a:p>
        </p:txBody>
      </p:sp>
      <p:sp>
        <p:nvSpPr>
          <p:cNvPr id="8" name="Rectangle 7"/>
          <p:cNvSpPr>
            <a:spLocks noChangeArrowheads="1"/>
          </p:cNvSpPr>
          <p:nvPr/>
        </p:nvSpPr>
        <p:spPr bwMode="auto">
          <a:xfrm>
            <a:off x="1893888" y="1506538"/>
            <a:ext cx="146050" cy="211137"/>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9814" tIns="46705" rIns="89814" bIns="46705" anchor="ctr"/>
          <a:lstStyle/>
          <a:p>
            <a:pPr defTabSz="911225" fontAlgn="base">
              <a:spcBef>
                <a:spcPct val="0"/>
              </a:spcBef>
              <a:spcAft>
                <a:spcPct val="0"/>
              </a:spcAft>
            </a:pPr>
            <a:endParaRPr lang="en-US" sz="20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648809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a:xfrm>
            <a:off x="322263" y="217488"/>
            <a:ext cx="8520112" cy="668337"/>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pic>
        <p:nvPicPr>
          <p:cNvPr id="514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4076700"/>
            <a:ext cx="3514725"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463" y="4081463"/>
            <a:ext cx="3509962"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1403350"/>
            <a:ext cx="3509962"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5434836" y="1031176"/>
            <a:ext cx="326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dirty="0" smtClean="0">
                <a:solidFill>
                  <a:srgbClr val="000000"/>
                </a:solidFill>
              </a:rPr>
              <a:t>Probability distribution</a:t>
            </a:r>
          </a:p>
        </p:txBody>
      </p:sp>
      <p:sp>
        <p:nvSpPr>
          <p:cNvPr id="32" name="TextBox 31"/>
          <p:cNvSpPr txBox="1">
            <a:spLocks noChangeArrowheads="1"/>
          </p:cNvSpPr>
          <p:nvPr/>
        </p:nvSpPr>
        <p:spPr bwMode="auto">
          <a:xfrm>
            <a:off x="1681163" y="970250"/>
            <a:ext cx="326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dirty="0" smtClean="0">
                <a:solidFill>
                  <a:srgbClr val="000000"/>
                </a:solidFill>
              </a:rPr>
              <a:t>Count distribution</a:t>
            </a:r>
          </a:p>
        </p:txBody>
      </p:sp>
      <p:sp>
        <p:nvSpPr>
          <p:cNvPr id="4" name="TextBox 3"/>
          <p:cNvSpPr txBox="1">
            <a:spLocks noChangeArrowheads="1"/>
          </p:cNvSpPr>
          <p:nvPr/>
        </p:nvSpPr>
        <p:spPr bwMode="auto">
          <a:xfrm>
            <a:off x="50800" y="2133600"/>
            <a:ext cx="155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smtClean="0">
                <a:solidFill>
                  <a:srgbClr val="000000"/>
                </a:solidFill>
                <a:cs typeface="Arial" charset="0"/>
              </a:rPr>
              <a:t>Non-synonymous</a:t>
            </a:r>
          </a:p>
        </p:txBody>
      </p:sp>
      <p:sp>
        <p:nvSpPr>
          <p:cNvPr id="34" name="TextBox 33"/>
          <p:cNvSpPr txBox="1">
            <a:spLocks noChangeArrowheads="1"/>
          </p:cNvSpPr>
          <p:nvPr/>
        </p:nvSpPr>
        <p:spPr bwMode="auto">
          <a:xfrm>
            <a:off x="50800" y="5213350"/>
            <a:ext cx="1557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smtClean="0">
                <a:solidFill>
                  <a:srgbClr val="FF0000"/>
                </a:solidFill>
                <a:cs typeface="Arial" charset="0"/>
              </a:rPr>
              <a:t>Synonymous</a:t>
            </a:r>
          </a:p>
        </p:txBody>
      </p:sp>
      <p:pic>
        <p:nvPicPr>
          <p:cNvPr id="514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1403350"/>
            <a:ext cx="35147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a:grpSpLocks/>
          </p:cNvGrpSpPr>
          <p:nvPr/>
        </p:nvGrpSpPr>
        <p:grpSpPr bwMode="auto">
          <a:xfrm>
            <a:off x="6388100" y="2665413"/>
            <a:ext cx="1098550" cy="1009650"/>
            <a:chOff x="6388851" y="2665867"/>
            <a:chExt cx="1097948" cy="1008666"/>
          </a:xfrm>
        </p:grpSpPr>
        <p:cxnSp>
          <p:nvCxnSpPr>
            <p:cNvPr id="275478" name="Straight Arrow Connector 15"/>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479" name="TextBox 6"/>
            <p:cNvSpPr txBox="1">
              <a:spLocks noChangeArrowheads="1"/>
            </p:cNvSpPr>
            <p:nvPr/>
          </p:nvSpPr>
          <p:spPr bwMode="auto">
            <a:xfrm>
              <a:off x="6501740" y="2665867"/>
              <a:ext cx="98505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n= 90</a:t>
              </a:r>
            </a:p>
            <a:p>
              <a:pPr defTabSz="914400" eaLnBrk="1" fontAlgn="base" hangingPunct="1">
                <a:spcBef>
                  <a:spcPct val="0"/>
                </a:spcBef>
                <a:spcAft>
                  <a:spcPct val="0"/>
                </a:spcAft>
              </a:pPr>
              <a:r>
                <a:rPr lang="en-US" sz="1000" b="1" smtClean="0">
                  <a:solidFill>
                    <a:srgbClr val="FF0000"/>
                  </a:solidFill>
                </a:rPr>
                <a:t>k= 24</a:t>
              </a:r>
            </a:p>
            <a:p>
              <a:pPr defTabSz="914400" eaLnBrk="1" fontAlgn="base" hangingPunct="1">
                <a:spcBef>
                  <a:spcPct val="0"/>
                </a:spcBef>
                <a:spcAft>
                  <a:spcPct val="0"/>
                </a:spcAft>
              </a:pPr>
              <a:r>
                <a:rPr lang="en-US" sz="1000" b="1" smtClean="0">
                  <a:solidFill>
                    <a:srgbClr val="FF0000"/>
                  </a:solidFill>
                </a:rPr>
                <a:t>p=0.763</a:t>
              </a:r>
            </a:p>
            <a:p>
              <a:pPr defTabSz="914400" eaLnBrk="1" fontAlgn="base" hangingPunct="1">
                <a:spcBef>
                  <a:spcPct val="0"/>
                </a:spcBef>
                <a:spcAft>
                  <a:spcPct val="0"/>
                </a:spcAft>
              </a:pPr>
              <a:r>
                <a:rPr lang="en-US" sz="1000" b="1" smtClean="0">
                  <a:solidFill>
                    <a:srgbClr val="FF0000"/>
                  </a:solidFill>
                </a:rPr>
                <a:t>P(≤24)=3.63E-23</a:t>
              </a:r>
            </a:p>
          </p:txBody>
        </p:sp>
      </p:grpSp>
      <p:grpSp>
        <p:nvGrpSpPr>
          <p:cNvPr id="20" name="Group 19"/>
          <p:cNvGrpSpPr>
            <a:grpSpLocks/>
          </p:cNvGrpSpPr>
          <p:nvPr/>
        </p:nvGrpSpPr>
        <p:grpSpPr bwMode="auto">
          <a:xfrm>
            <a:off x="2860675" y="2973388"/>
            <a:ext cx="1098550" cy="671512"/>
            <a:chOff x="6388851" y="3003027"/>
            <a:chExt cx="1097948" cy="671506"/>
          </a:xfrm>
        </p:grpSpPr>
        <p:cxnSp>
          <p:nvCxnSpPr>
            <p:cNvPr id="275476" name="Straight Arrow Connector 20"/>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477" name="TextBox 21"/>
            <p:cNvSpPr txBox="1">
              <a:spLocks noChangeArrowheads="1"/>
            </p:cNvSpPr>
            <p:nvPr/>
          </p:nvSpPr>
          <p:spPr bwMode="auto">
            <a:xfrm>
              <a:off x="6501740" y="3003027"/>
              <a:ext cx="985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Observed=24</a:t>
              </a:r>
            </a:p>
            <a:p>
              <a:pPr defTabSz="914400" eaLnBrk="1" fontAlgn="base" hangingPunct="1">
                <a:spcBef>
                  <a:spcPct val="0"/>
                </a:spcBef>
                <a:spcAft>
                  <a:spcPct val="0"/>
                </a:spcAft>
              </a:pPr>
              <a:r>
                <a:rPr lang="en-US" sz="1000" b="1" smtClean="0">
                  <a:solidFill>
                    <a:srgbClr val="FF0000"/>
                  </a:solidFill>
                </a:rPr>
                <a:t>P(≤24) &lt; 10</a:t>
              </a:r>
              <a:r>
                <a:rPr lang="en-US" sz="1000" b="1" baseline="30000" smtClean="0">
                  <a:solidFill>
                    <a:srgbClr val="FF0000"/>
                  </a:solidFill>
                </a:rPr>
                <a:t>-6</a:t>
              </a:r>
            </a:p>
          </p:txBody>
        </p:sp>
      </p:grpSp>
      <p:grpSp>
        <p:nvGrpSpPr>
          <p:cNvPr id="24" name="Group 23"/>
          <p:cNvGrpSpPr>
            <a:grpSpLocks/>
          </p:cNvGrpSpPr>
          <p:nvPr/>
        </p:nvGrpSpPr>
        <p:grpSpPr bwMode="auto">
          <a:xfrm>
            <a:off x="7092950" y="5346700"/>
            <a:ext cx="984250" cy="979488"/>
            <a:chOff x="6501740" y="2799185"/>
            <a:chExt cx="985059" cy="979127"/>
          </a:xfrm>
        </p:grpSpPr>
        <p:cxnSp>
          <p:nvCxnSpPr>
            <p:cNvPr id="275474" name="Straight Arrow Connector 24"/>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475" name="TextBox 25"/>
            <p:cNvSpPr txBox="1">
              <a:spLocks noChangeArrowheads="1"/>
            </p:cNvSpPr>
            <p:nvPr/>
          </p:nvSpPr>
          <p:spPr bwMode="auto">
            <a:xfrm>
              <a:off x="6501740" y="2799185"/>
              <a:ext cx="98505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n= 90</a:t>
              </a:r>
            </a:p>
            <a:p>
              <a:pPr defTabSz="914400" eaLnBrk="1" fontAlgn="base" hangingPunct="1">
                <a:spcBef>
                  <a:spcPct val="0"/>
                </a:spcBef>
                <a:spcAft>
                  <a:spcPct val="0"/>
                </a:spcAft>
              </a:pPr>
              <a:r>
                <a:rPr lang="en-US" sz="1000" b="1" smtClean="0">
                  <a:solidFill>
                    <a:srgbClr val="FF0000"/>
                  </a:solidFill>
                </a:rPr>
                <a:t>k= 66</a:t>
              </a:r>
            </a:p>
            <a:p>
              <a:pPr defTabSz="914400" eaLnBrk="1" fontAlgn="base" hangingPunct="1">
                <a:spcBef>
                  <a:spcPct val="0"/>
                </a:spcBef>
                <a:spcAft>
                  <a:spcPct val="0"/>
                </a:spcAft>
              </a:pPr>
              <a:r>
                <a:rPr lang="en-US" sz="1000" b="1" smtClean="0">
                  <a:solidFill>
                    <a:srgbClr val="FF0000"/>
                  </a:solidFill>
                </a:rPr>
                <a:t>p=0.2365</a:t>
              </a:r>
            </a:p>
            <a:p>
              <a:pPr defTabSz="914400" eaLnBrk="1" fontAlgn="base" hangingPunct="1">
                <a:spcBef>
                  <a:spcPct val="0"/>
                </a:spcBef>
                <a:spcAft>
                  <a:spcPct val="0"/>
                </a:spcAft>
              </a:pPr>
              <a:r>
                <a:rPr lang="en-US" sz="1000" b="1" smtClean="0">
                  <a:solidFill>
                    <a:srgbClr val="FF0000"/>
                  </a:solidFill>
                </a:rPr>
                <a:t>P(≥66)=3.22E-23</a:t>
              </a:r>
            </a:p>
          </p:txBody>
        </p:sp>
      </p:grpSp>
      <p:grpSp>
        <p:nvGrpSpPr>
          <p:cNvPr id="28" name="Group 27"/>
          <p:cNvGrpSpPr>
            <a:grpSpLocks/>
          </p:cNvGrpSpPr>
          <p:nvPr/>
        </p:nvGrpSpPr>
        <p:grpSpPr bwMode="auto">
          <a:xfrm>
            <a:off x="3314700" y="5668963"/>
            <a:ext cx="985838" cy="671512"/>
            <a:chOff x="6388850" y="3017664"/>
            <a:chExt cx="985059" cy="671351"/>
          </a:xfrm>
        </p:grpSpPr>
        <p:cxnSp>
          <p:nvCxnSpPr>
            <p:cNvPr id="275472" name="Straight Arrow Connector 28"/>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5473" name="TextBox 29"/>
            <p:cNvSpPr txBox="1">
              <a:spLocks noChangeArrowheads="1"/>
            </p:cNvSpPr>
            <p:nvPr/>
          </p:nvSpPr>
          <p:spPr bwMode="auto">
            <a:xfrm>
              <a:off x="6388850" y="3017664"/>
              <a:ext cx="985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Observed=66</a:t>
              </a:r>
            </a:p>
            <a:p>
              <a:pPr defTabSz="914400" eaLnBrk="1" fontAlgn="base" hangingPunct="1">
                <a:spcBef>
                  <a:spcPct val="0"/>
                </a:spcBef>
                <a:spcAft>
                  <a:spcPct val="0"/>
                </a:spcAft>
              </a:pPr>
              <a:r>
                <a:rPr lang="en-US" sz="1000" b="1" smtClean="0">
                  <a:solidFill>
                    <a:srgbClr val="FF0000"/>
                  </a:solidFill>
                </a:rPr>
                <a:t>P(≥66) &lt; 10</a:t>
              </a:r>
              <a:r>
                <a:rPr lang="en-US" sz="1000" b="1" baseline="30000" smtClean="0">
                  <a:solidFill>
                    <a:srgbClr val="FF0000"/>
                  </a:solidFill>
                </a:rPr>
                <a:t>-6</a:t>
              </a:r>
            </a:p>
          </p:txBody>
        </p:sp>
      </p:grpSp>
      <p:sp>
        <p:nvSpPr>
          <p:cNvPr id="6" name="TextBox 5"/>
          <p:cNvSpPr txBox="1">
            <a:spLocks noChangeArrowheads="1"/>
          </p:cNvSpPr>
          <p:nvPr/>
        </p:nvSpPr>
        <p:spPr bwMode="auto">
          <a:xfrm>
            <a:off x="2035175" y="1666875"/>
            <a:ext cx="1652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n=90</a:t>
            </a:r>
          </a:p>
        </p:txBody>
      </p:sp>
      <p:sp>
        <p:nvSpPr>
          <p:cNvPr id="27" name="TextBox 26"/>
          <p:cNvSpPr txBox="1">
            <a:spLocks noChangeArrowheads="1"/>
          </p:cNvSpPr>
          <p:nvPr/>
        </p:nvSpPr>
        <p:spPr bwMode="auto">
          <a:xfrm>
            <a:off x="3295650" y="4402138"/>
            <a:ext cx="1652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000" b="1" smtClean="0">
                <a:solidFill>
                  <a:srgbClr val="FF0000"/>
                </a:solidFill>
              </a:rPr>
              <a:t>n=90</a:t>
            </a:r>
          </a:p>
        </p:txBody>
      </p:sp>
    </p:spTree>
    <p:extLst>
      <p:ext uri="{BB962C8B-B14F-4D97-AF65-F5344CB8AC3E}">
        <p14:creationId xmlns:p14="http://schemas.microsoft.com/office/powerpoint/2010/main" val="28025738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145"/>
                                        </p:tgtEl>
                                        <p:attrNameLst>
                                          <p:attrName>style.visibility</p:attrName>
                                        </p:attrNameLst>
                                      </p:cBhvr>
                                      <p:to>
                                        <p:strVal val="visible"/>
                                      </p:to>
                                    </p:set>
                                    <p:animEffect transition="in" filter="fade">
                                      <p:cBhvr>
                                        <p:cTn id="13" dur="500"/>
                                        <p:tgtEl>
                                          <p:spTgt spid="5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144"/>
                                        </p:tgtEl>
                                        <p:attrNameLst>
                                          <p:attrName>style.visibility</p:attrName>
                                        </p:attrNameLst>
                                      </p:cBhvr>
                                      <p:to>
                                        <p:strVal val="visible"/>
                                      </p:to>
                                    </p:set>
                                    <p:animEffect transition="in" filter="fade">
                                      <p:cBhvr>
                                        <p:cTn id="26" dur="500"/>
                                        <p:tgtEl>
                                          <p:spTgt spid="51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5141"/>
                                        </p:tgtEl>
                                        <p:attrNameLst>
                                          <p:attrName>style.visibility</p:attrName>
                                        </p:attrNameLst>
                                      </p:cBhvr>
                                      <p:to>
                                        <p:strVal val="visible"/>
                                      </p:to>
                                    </p:set>
                                    <p:animEffect transition="in" filter="fade">
                                      <p:cBhvr>
                                        <p:cTn id="42" dur="500"/>
                                        <p:tgtEl>
                                          <p:spTgt spid="51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142"/>
                                        </p:tgtEl>
                                        <p:attrNameLst>
                                          <p:attrName>style.visibility</p:attrName>
                                        </p:attrNameLst>
                                      </p:cBhvr>
                                      <p:to>
                                        <p:strVal val="visible"/>
                                      </p:to>
                                    </p:set>
                                    <p:animEffect transition="in" filter="fade">
                                      <p:cBhvr>
                                        <p:cTn id="55" dur="500"/>
                                        <p:tgtEl>
                                          <p:spTgt spid="51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4" grpId="0"/>
      <p:bldP spid="34" grpId="0"/>
      <p:bldP spid="6"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3" y="1466850"/>
            <a:ext cx="3471862"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466850"/>
            <a:ext cx="347345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4127500"/>
            <a:ext cx="347186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63" y="4127500"/>
            <a:ext cx="347186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a:spLocks noChangeArrowheads="1"/>
          </p:cNvSpPr>
          <p:nvPr/>
        </p:nvSpPr>
        <p:spPr bwMode="auto">
          <a:xfrm>
            <a:off x="5422900" y="1062038"/>
            <a:ext cx="326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smtClean="0">
                <a:solidFill>
                  <a:srgbClr val="000000"/>
                </a:solidFill>
              </a:rPr>
              <a:t>Probability distribution</a:t>
            </a:r>
          </a:p>
        </p:txBody>
      </p:sp>
      <p:sp>
        <p:nvSpPr>
          <p:cNvPr id="20" name="TextBox 19"/>
          <p:cNvSpPr txBox="1">
            <a:spLocks noChangeArrowheads="1"/>
          </p:cNvSpPr>
          <p:nvPr/>
        </p:nvSpPr>
        <p:spPr bwMode="auto">
          <a:xfrm>
            <a:off x="1681163" y="1073150"/>
            <a:ext cx="326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b="1" smtClean="0">
                <a:solidFill>
                  <a:srgbClr val="000000"/>
                </a:solidFill>
              </a:rPr>
              <a:t>Count distribution</a:t>
            </a:r>
          </a:p>
        </p:txBody>
      </p:sp>
      <p:sp>
        <p:nvSpPr>
          <p:cNvPr id="9" name="TextBox 8"/>
          <p:cNvSpPr txBox="1">
            <a:spLocks noChangeArrowheads="1"/>
          </p:cNvSpPr>
          <p:nvPr/>
        </p:nvSpPr>
        <p:spPr bwMode="auto">
          <a:xfrm>
            <a:off x="149225" y="2408238"/>
            <a:ext cx="155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smtClean="0">
                <a:solidFill>
                  <a:srgbClr val="FF0000"/>
                </a:solidFill>
                <a:cs typeface="Arial" charset="0"/>
              </a:rPr>
              <a:t>Synonymous</a:t>
            </a:r>
          </a:p>
        </p:txBody>
      </p:sp>
      <p:sp>
        <p:nvSpPr>
          <p:cNvPr id="10" name="TextBox 9"/>
          <p:cNvSpPr txBox="1">
            <a:spLocks noChangeArrowheads="1"/>
          </p:cNvSpPr>
          <p:nvPr/>
        </p:nvSpPr>
        <p:spPr bwMode="auto">
          <a:xfrm>
            <a:off x="149225" y="5110163"/>
            <a:ext cx="155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200" b="1" smtClean="0">
                <a:solidFill>
                  <a:srgbClr val="FF0000"/>
                </a:solidFill>
                <a:cs typeface="Arial" charset="0"/>
              </a:rPr>
              <a:t>Synonymous</a:t>
            </a:r>
          </a:p>
        </p:txBody>
      </p:sp>
      <p:grpSp>
        <p:nvGrpSpPr>
          <p:cNvPr id="11" name="Group 10"/>
          <p:cNvGrpSpPr>
            <a:grpSpLocks/>
          </p:cNvGrpSpPr>
          <p:nvPr/>
        </p:nvGrpSpPr>
        <p:grpSpPr bwMode="auto">
          <a:xfrm>
            <a:off x="6804025" y="5367338"/>
            <a:ext cx="1250950" cy="979487"/>
            <a:chOff x="6501740" y="2799185"/>
            <a:chExt cx="985059" cy="979127"/>
          </a:xfrm>
        </p:grpSpPr>
        <p:cxnSp>
          <p:nvCxnSpPr>
            <p:cNvPr id="276502" name="Straight Arrow Connector 11"/>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03" name="TextBox 12"/>
            <p:cNvSpPr txBox="1">
              <a:spLocks noChangeArrowheads="1"/>
            </p:cNvSpPr>
            <p:nvPr/>
          </p:nvSpPr>
          <p:spPr bwMode="auto">
            <a:xfrm>
              <a:off x="6501740" y="2799185"/>
              <a:ext cx="985059" cy="61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n= 723</a:t>
              </a:r>
            </a:p>
            <a:p>
              <a:pPr defTabSz="914400" eaLnBrk="1" fontAlgn="base" hangingPunct="1">
                <a:spcBef>
                  <a:spcPct val="0"/>
                </a:spcBef>
                <a:spcAft>
                  <a:spcPct val="0"/>
                </a:spcAft>
              </a:pPr>
              <a:r>
                <a:rPr lang="en-US" sz="1000" b="1" smtClean="0">
                  <a:solidFill>
                    <a:srgbClr val="FF0000"/>
                  </a:solidFill>
                </a:rPr>
                <a:t>k= 498</a:t>
              </a:r>
            </a:p>
            <a:p>
              <a:pPr defTabSz="914400" eaLnBrk="1" fontAlgn="base" hangingPunct="1">
                <a:spcBef>
                  <a:spcPct val="0"/>
                </a:spcBef>
                <a:spcAft>
                  <a:spcPct val="0"/>
                </a:spcAft>
              </a:pPr>
              <a:r>
                <a:rPr lang="en-US" sz="1000" b="1" smtClean="0">
                  <a:solidFill>
                    <a:srgbClr val="FF0000"/>
                  </a:solidFill>
                </a:rPr>
                <a:t>p=0.232</a:t>
              </a:r>
            </a:p>
            <a:p>
              <a:pPr defTabSz="914400" eaLnBrk="1" fontAlgn="base" hangingPunct="1">
                <a:spcBef>
                  <a:spcPct val="0"/>
                </a:spcBef>
                <a:spcAft>
                  <a:spcPct val="0"/>
                </a:spcAft>
              </a:pPr>
              <a:r>
                <a:rPr lang="en-US" sz="1000" b="1" smtClean="0">
                  <a:solidFill>
                    <a:srgbClr val="FF0000"/>
                  </a:solidFill>
                </a:rPr>
                <a:t>P(≥498)=6.41E-149</a:t>
              </a:r>
            </a:p>
          </p:txBody>
        </p:sp>
      </p:grpSp>
      <p:grpSp>
        <p:nvGrpSpPr>
          <p:cNvPr id="14" name="Group 13"/>
          <p:cNvGrpSpPr>
            <a:grpSpLocks/>
          </p:cNvGrpSpPr>
          <p:nvPr/>
        </p:nvGrpSpPr>
        <p:grpSpPr bwMode="auto">
          <a:xfrm>
            <a:off x="6904038" y="2727325"/>
            <a:ext cx="1196975" cy="977900"/>
            <a:chOff x="6501740" y="2799185"/>
            <a:chExt cx="1195820" cy="979127"/>
          </a:xfrm>
        </p:grpSpPr>
        <p:cxnSp>
          <p:nvCxnSpPr>
            <p:cNvPr id="276500" name="Straight Arrow Connector 15"/>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01" name="TextBox 16"/>
            <p:cNvSpPr txBox="1">
              <a:spLocks noChangeArrowheads="1"/>
            </p:cNvSpPr>
            <p:nvPr/>
          </p:nvSpPr>
          <p:spPr bwMode="auto">
            <a:xfrm>
              <a:off x="6501740" y="2799185"/>
              <a:ext cx="11958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n= 375</a:t>
              </a:r>
            </a:p>
            <a:p>
              <a:pPr defTabSz="914400" eaLnBrk="1" fontAlgn="base" hangingPunct="1">
                <a:spcBef>
                  <a:spcPct val="0"/>
                </a:spcBef>
                <a:spcAft>
                  <a:spcPct val="0"/>
                </a:spcAft>
              </a:pPr>
              <a:r>
                <a:rPr lang="en-US" sz="1000" b="1" smtClean="0">
                  <a:solidFill>
                    <a:srgbClr val="FF0000"/>
                  </a:solidFill>
                </a:rPr>
                <a:t>k= 243</a:t>
              </a:r>
            </a:p>
            <a:p>
              <a:pPr defTabSz="914400" eaLnBrk="1" fontAlgn="base" hangingPunct="1">
                <a:spcBef>
                  <a:spcPct val="0"/>
                </a:spcBef>
                <a:spcAft>
                  <a:spcPct val="0"/>
                </a:spcAft>
              </a:pPr>
              <a:r>
                <a:rPr lang="en-US" sz="1000" b="1" smtClean="0">
                  <a:solidFill>
                    <a:srgbClr val="FF0000"/>
                  </a:solidFill>
                </a:rPr>
                <a:t>p=0.237</a:t>
              </a:r>
            </a:p>
            <a:p>
              <a:pPr defTabSz="914400" eaLnBrk="1" fontAlgn="base" hangingPunct="1">
                <a:spcBef>
                  <a:spcPct val="0"/>
                </a:spcBef>
                <a:spcAft>
                  <a:spcPct val="0"/>
                </a:spcAft>
              </a:pPr>
              <a:r>
                <a:rPr lang="en-US" sz="1000" b="1" smtClean="0">
                  <a:solidFill>
                    <a:srgbClr val="FF0000"/>
                  </a:solidFill>
                </a:rPr>
                <a:t>P(≥243)=7.92E-64</a:t>
              </a:r>
            </a:p>
          </p:txBody>
        </p:sp>
      </p:grpSp>
      <p:grpSp>
        <p:nvGrpSpPr>
          <p:cNvPr id="18" name="Group 17"/>
          <p:cNvGrpSpPr>
            <a:grpSpLocks/>
          </p:cNvGrpSpPr>
          <p:nvPr/>
        </p:nvGrpSpPr>
        <p:grpSpPr bwMode="auto">
          <a:xfrm>
            <a:off x="3281363" y="5641975"/>
            <a:ext cx="985837" cy="669925"/>
            <a:chOff x="6385351" y="3017664"/>
            <a:chExt cx="985059" cy="671351"/>
          </a:xfrm>
        </p:grpSpPr>
        <p:cxnSp>
          <p:nvCxnSpPr>
            <p:cNvPr id="276498" name="Straight Arrow Connector 20"/>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499" name="TextBox 21"/>
            <p:cNvSpPr txBox="1">
              <a:spLocks noChangeArrowheads="1"/>
            </p:cNvSpPr>
            <p:nvPr/>
          </p:nvSpPr>
          <p:spPr bwMode="auto">
            <a:xfrm>
              <a:off x="6385351" y="3017664"/>
              <a:ext cx="985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Observed=498</a:t>
              </a:r>
            </a:p>
            <a:p>
              <a:pPr defTabSz="914400" eaLnBrk="1" fontAlgn="base" hangingPunct="1">
                <a:spcBef>
                  <a:spcPct val="0"/>
                </a:spcBef>
                <a:spcAft>
                  <a:spcPct val="0"/>
                </a:spcAft>
              </a:pPr>
              <a:r>
                <a:rPr lang="en-US" sz="1000" b="1" smtClean="0">
                  <a:solidFill>
                    <a:srgbClr val="FF0000"/>
                  </a:solidFill>
                </a:rPr>
                <a:t>P(≥498) &lt; 10</a:t>
              </a:r>
              <a:r>
                <a:rPr lang="en-US" sz="1000" b="1" baseline="30000" smtClean="0">
                  <a:solidFill>
                    <a:srgbClr val="FF0000"/>
                  </a:solidFill>
                </a:rPr>
                <a:t>-6</a:t>
              </a:r>
            </a:p>
          </p:txBody>
        </p:sp>
      </p:grpSp>
      <p:grpSp>
        <p:nvGrpSpPr>
          <p:cNvPr id="23" name="Group 22"/>
          <p:cNvGrpSpPr>
            <a:grpSpLocks/>
          </p:cNvGrpSpPr>
          <p:nvPr/>
        </p:nvGrpSpPr>
        <p:grpSpPr bwMode="auto">
          <a:xfrm>
            <a:off x="3078163" y="2976563"/>
            <a:ext cx="984250" cy="661987"/>
            <a:chOff x="6336204" y="3026437"/>
            <a:chExt cx="985059" cy="662578"/>
          </a:xfrm>
        </p:grpSpPr>
        <p:cxnSp>
          <p:nvCxnSpPr>
            <p:cNvPr id="276496" name="Straight Arrow Connector 23"/>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497" name="TextBox 24"/>
            <p:cNvSpPr txBox="1">
              <a:spLocks noChangeArrowheads="1"/>
            </p:cNvSpPr>
            <p:nvPr/>
          </p:nvSpPr>
          <p:spPr bwMode="auto">
            <a:xfrm>
              <a:off x="6336204" y="3026437"/>
              <a:ext cx="985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000" b="1" smtClean="0">
                  <a:solidFill>
                    <a:srgbClr val="FF0000"/>
                  </a:solidFill>
                </a:rPr>
                <a:t>Observed=243</a:t>
              </a:r>
            </a:p>
            <a:p>
              <a:pPr defTabSz="914400" eaLnBrk="1" fontAlgn="base" hangingPunct="1">
                <a:spcBef>
                  <a:spcPct val="0"/>
                </a:spcBef>
                <a:spcAft>
                  <a:spcPct val="0"/>
                </a:spcAft>
              </a:pPr>
              <a:r>
                <a:rPr lang="en-US" sz="1000" b="1" smtClean="0">
                  <a:solidFill>
                    <a:srgbClr val="FF0000"/>
                  </a:solidFill>
                </a:rPr>
                <a:t>P(≥243) &lt; 10</a:t>
              </a:r>
              <a:r>
                <a:rPr lang="en-US" sz="1000" b="1" baseline="30000" smtClean="0">
                  <a:solidFill>
                    <a:srgbClr val="FF0000"/>
                  </a:solidFill>
                </a:rPr>
                <a:t>-6</a:t>
              </a:r>
            </a:p>
          </p:txBody>
        </p:sp>
      </p:grpSp>
      <p:sp>
        <p:nvSpPr>
          <p:cNvPr id="26" name="TextBox 25"/>
          <p:cNvSpPr txBox="1">
            <a:spLocks noChangeArrowheads="1"/>
          </p:cNvSpPr>
          <p:nvPr/>
        </p:nvSpPr>
        <p:spPr bwMode="auto">
          <a:xfrm>
            <a:off x="3295650" y="4402138"/>
            <a:ext cx="1652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000" b="1" smtClean="0">
                <a:solidFill>
                  <a:srgbClr val="FF0000"/>
                </a:solidFill>
              </a:rPr>
              <a:t>n=723</a:t>
            </a:r>
          </a:p>
        </p:txBody>
      </p:sp>
      <p:sp>
        <p:nvSpPr>
          <p:cNvPr id="27" name="TextBox 26"/>
          <p:cNvSpPr txBox="1">
            <a:spLocks noChangeArrowheads="1"/>
          </p:cNvSpPr>
          <p:nvPr/>
        </p:nvSpPr>
        <p:spPr bwMode="auto">
          <a:xfrm>
            <a:off x="3295650" y="1782763"/>
            <a:ext cx="1652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r>
              <a:rPr lang="en-US" sz="1000" b="1" smtClean="0">
                <a:solidFill>
                  <a:srgbClr val="FF0000"/>
                </a:solidFill>
              </a:rPr>
              <a:t>n=375</a:t>
            </a:r>
          </a:p>
        </p:txBody>
      </p:sp>
      <p:sp>
        <p:nvSpPr>
          <p:cNvPr id="276495" name="Title 1"/>
          <p:cNvSpPr>
            <a:spLocks noGrp="1"/>
          </p:cNvSpPr>
          <p:nvPr>
            <p:ph type="title"/>
          </p:nvPr>
        </p:nvSpPr>
        <p:spPr>
          <a:xfrm>
            <a:off x="311150" y="204788"/>
            <a:ext cx="8520113" cy="647700"/>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spTree>
    <p:extLst>
      <p:ext uri="{BB962C8B-B14F-4D97-AF65-F5344CB8AC3E}">
        <p14:creationId xmlns:p14="http://schemas.microsoft.com/office/powerpoint/2010/main" val="6857292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fade">
                                      <p:cBhvr>
                                        <p:cTn id="10" dur="500"/>
                                        <p:tgtEl>
                                          <p:spTgt spid="410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4105"/>
                                        </p:tgtEl>
                                        <p:attrNameLst>
                                          <p:attrName>style.visibility</p:attrName>
                                        </p:attrNameLst>
                                      </p:cBhvr>
                                      <p:to>
                                        <p:strVal val="visible"/>
                                      </p:to>
                                    </p:set>
                                    <p:animEffect transition="in" filter="fade">
                                      <p:cBhvr>
                                        <p:cTn id="29" dur="500"/>
                                        <p:tgtEl>
                                          <p:spTgt spid="41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4109"/>
                                        </p:tgtEl>
                                        <p:attrNameLst>
                                          <p:attrName>style.visibility</p:attrName>
                                        </p:attrNameLst>
                                      </p:cBhvr>
                                      <p:to>
                                        <p:strVal val="visible"/>
                                      </p:to>
                                    </p:set>
                                    <p:animEffect transition="in" filter="fade">
                                      <p:cBhvr>
                                        <p:cTn id="42" dur="500"/>
                                        <p:tgtEl>
                                          <p:spTgt spid="410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4108"/>
                                        </p:tgtEl>
                                        <p:attrNameLst>
                                          <p:attrName>style.visibility</p:attrName>
                                        </p:attrNameLst>
                                      </p:cBhvr>
                                      <p:to>
                                        <p:strVal val="visible"/>
                                      </p:to>
                                    </p:set>
                                    <p:animEffect transition="in" filter="fade">
                                      <p:cBhvr>
                                        <p:cTn id="55" dur="500"/>
                                        <p:tgtEl>
                                          <p:spTgt spid="410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10" grpId="0"/>
      <p:bldP spid="26"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431800" y="5679612"/>
            <a:ext cx="841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dirty="0" smtClean="0">
                <a:solidFill>
                  <a:srgbClr val="000000"/>
                </a:solidFill>
              </a:rPr>
              <a:t>Our values well under the </a:t>
            </a:r>
            <a:r>
              <a:rPr lang="en-US" i="1" dirty="0" smtClean="0">
                <a:solidFill>
                  <a:srgbClr val="000000"/>
                </a:solidFill>
              </a:rPr>
              <a:t>p</a:t>
            </a:r>
            <a:r>
              <a:rPr lang="en-US" dirty="0" smtClean="0">
                <a:solidFill>
                  <a:srgbClr val="000000"/>
                </a:solidFill>
              </a:rPr>
              <a:t>=0.01 threshold suggest we can reject the null hypothesis of neutral evolution of </a:t>
            </a:r>
            <a:r>
              <a:rPr lang="en-US" dirty="0" err="1" smtClean="0">
                <a:solidFill>
                  <a:srgbClr val="000000"/>
                </a:solidFill>
              </a:rPr>
              <a:t>prophage</a:t>
            </a:r>
            <a:r>
              <a:rPr lang="en-US" dirty="0" smtClean="0">
                <a:solidFill>
                  <a:srgbClr val="000000"/>
                </a:solidFill>
              </a:rPr>
              <a:t> sequences. </a:t>
            </a:r>
          </a:p>
        </p:txBody>
      </p:sp>
      <p:sp>
        <p:nvSpPr>
          <p:cNvPr id="277506" name="Title 1"/>
          <p:cNvSpPr>
            <a:spLocks noGrp="1"/>
          </p:cNvSpPr>
          <p:nvPr>
            <p:ph type="title"/>
          </p:nvPr>
        </p:nvSpPr>
        <p:spPr>
          <a:xfrm>
            <a:off x="322263" y="246063"/>
            <a:ext cx="8520112" cy="658812"/>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graphicFrame>
        <p:nvGraphicFramePr>
          <p:cNvPr id="8" name="Table 7"/>
          <p:cNvGraphicFramePr>
            <a:graphicFrameLocks noGrp="1"/>
          </p:cNvGraphicFramePr>
          <p:nvPr/>
        </p:nvGraphicFramePr>
        <p:xfrm>
          <a:off x="279400" y="1338263"/>
          <a:ext cx="8647113" cy="4435478"/>
        </p:xfrm>
        <a:graphic>
          <a:graphicData uri="http://schemas.openxmlformats.org/drawingml/2006/table">
            <a:tbl>
              <a:tblPr firstRow="1" bandRow="1"/>
              <a:tblGrid>
                <a:gridCol w="1203723"/>
                <a:gridCol w="877132"/>
                <a:gridCol w="979775"/>
                <a:gridCol w="1097905"/>
                <a:gridCol w="990128"/>
                <a:gridCol w="924119"/>
                <a:gridCol w="990128"/>
                <a:gridCol w="858110"/>
                <a:gridCol w="726093"/>
              </a:tblGrid>
              <a:tr h="1958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effectLst/>
                          <a:latin typeface="Gill Sans MT" pitchFamily="34" charset="0"/>
                        </a:rPr>
                        <a:t> </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effectLst/>
                          <a:latin typeface="Gill Sans MT" pitchFamily="34" charset="0"/>
                        </a:rPr>
                        <a:t> </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smtClean="0">
                          <a:effectLst/>
                          <a:latin typeface="Gill Sans MT" pitchFamily="34" charset="0"/>
                        </a:rPr>
                        <a:t>OBSERVED</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US" sz="1100" b="1" i="0" u="none" strike="noStrike" dirty="0">
                        <a:solidFill>
                          <a:srgbClr val="000000"/>
                        </a:solidFill>
                        <a:effectLst/>
                        <a:latin typeface="Calibri"/>
                      </a:endParaRPr>
                    </a:p>
                  </a:txBody>
                  <a:tcPr marL="7620" marR="7620" marT="7620" marB="0" anchor="b"/>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smtClean="0">
                          <a:effectLst/>
                          <a:latin typeface="Gill Sans MT" pitchFamily="34" charset="0"/>
                        </a:rPr>
                        <a:t>SIMULATED</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fontAlgn="b"/>
                      <a:endParaRPr lang="en-US" sz="1100" b="1" i="0" u="none" strike="noStrike" dirty="0">
                        <a:solidFill>
                          <a:srgbClr val="000000"/>
                        </a:solidFill>
                        <a:effectLst/>
                        <a:latin typeface="Calibri"/>
                      </a:endParaRPr>
                    </a:p>
                  </a:txBody>
                  <a:tcPr marL="7620" marR="7620" marT="7620"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smtClean="0">
                          <a:effectLst/>
                          <a:latin typeface="Gill Sans MT" pitchFamily="34" charset="0"/>
                        </a:rPr>
                        <a:t>Dnapars</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smtClean="0">
                          <a:effectLst/>
                          <a:latin typeface="Gill Sans MT" pitchFamily="34" charset="0"/>
                        </a:rPr>
                        <a:t>Simulated</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smtClean="0">
                          <a:effectLst/>
                          <a:latin typeface="Gill Sans MT" pitchFamily="34" charset="0"/>
                        </a:rPr>
                        <a:t>Codeml</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a:solidFill>
                            <a:schemeClr val="bg1"/>
                          </a:solidFill>
                          <a:effectLst/>
                          <a:latin typeface="Gill Sans MT" pitchFamily="34" charset="0"/>
                        </a:rPr>
                        <a:t>Gene</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smtClean="0">
                          <a:solidFill>
                            <a:schemeClr val="bg1"/>
                          </a:solidFill>
                          <a:effectLst/>
                          <a:latin typeface="Gill Sans MT" pitchFamily="34" charset="0"/>
                        </a:rPr>
                        <a:t>Alignment</a:t>
                      </a:r>
                    </a:p>
                    <a:p>
                      <a:pPr algn="ctr" fontAlgn="b"/>
                      <a:r>
                        <a:rPr lang="en-US" sz="1200" b="1" u="none" strike="noStrike" dirty="0" smtClean="0">
                          <a:solidFill>
                            <a:schemeClr val="bg1"/>
                          </a:solidFill>
                          <a:effectLst/>
                          <a:latin typeface="Gill Sans MT" pitchFamily="34" charset="0"/>
                        </a:rPr>
                        <a:t>Length </a:t>
                      </a:r>
                      <a:r>
                        <a:rPr lang="en-US" sz="1200" b="1" u="none" strike="noStrike" dirty="0">
                          <a:solidFill>
                            <a:schemeClr val="bg1"/>
                          </a:solidFill>
                          <a:effectLst/>
                          <a:latin typeface="Gill Sans MT" pitchFamily="34" charset="0"/>
                        </a:rPr>
                        <a:t>(</a:t>
                      </a:r>
                      <a:r>
                        <a:rPr lang="en-US" sz="1200" b="1" u="none" strike="noStrike" dirty="0" err="1">
                          <a:solidFill>
                            <a:schemeClr val="bg1"/>
                          </a:solidFill>
                          <a:effectLst/>
                          <a:latin typeface="Gill Sans MT" pitchFamily="34" charset="0"/>
                        </a:rPr>
                        <a:t>bp</a:t>
                      </a:r>
                      <a:r>
                        <a:rPr lang="en-US" sz="1200" b="1" u="none" strike="noStrike" dirty="0">
                          <a:solidFill>
                            <a:schemeClr val="bg1"/>
                          </a:solidFill>
                          <a:effectLst/>
                          <a:latin typeface="Gill Sans MT" pitchFamily="34" charset="0"/>
                        </a:rPr>
                        <a:t>)</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Gill Sans MT" pitchFamily="34" charset="0"/>
                        </a:rPr>
                        <a:t>Substitutions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Gill Sans MT" pitchFamily="34" charset="0"/>
                        </a:rPr>
                        <a:t>Synonymous </a:t>
                      </a:r>
                      <a:r>
                        <a:rPr lang="en-US" sz="1200" b="1" u="none" strike="noStrike" dirty="0" smtClean="0">
                          <a:solidFill>
                            <a:schemeClr val="bg1"/>
                          </a:solidFill>
                          <a:effectLst/>
                          <a:latin typeface="Gill Sans MT" pitchFamily="34" charset="0"/>
                        </a:rPr>
                        <a:t>changes*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smtClean="0">
                          <a:solidFill>
                            <a:schemeClr val="bg1"/>
                          </a:solidFill>
                          <a:effectLst/>
                          <a:latin typeface="Gill Sans MT" pitchFamily="34" charset="0"/>
                        </a:rPr>
                        <a:t>Substitutions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rgbClr val="FF0000"/>
                          </a:solidFill>
                          <a:effectLst/>
                          <a:latin typeface="Gill Sans MT" pitchFamily="34" charset="0"/>
                        </a:rPr>
                        <a:t>p-value synonymous (given *)</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smtClean="0">
                          <a:solidFill>
                            <a:schemeClr val="bg1"/>
                          </a:solidFill>
                          <a:effectLst/>
                          <a:latin typeface="Gill Sans MT" pitchFamily="34" charset="0"/>
                        </a:rPr>
                        <a:t>Minimum</a:t>
                      </a:r>
                      <a:r>
                        <a:rPr lang="en-US" sz="1200" b="1" u="none" strike="noStrike" baseline="0" dirty="0" smtClean="0">
                          <a:solidFill>
                            <a:schemeClr val="bg1"/>
                          </a:solidFill>
                          <a:effectLst/>
                          <a:latin typeface="Gill Sans MT" pitchFamily="34" charset="0"/>
                        </a:rPr>
                        <a:t> number of s</a:t>
                      </a:r>
                      <a:r>
                        <a:rPr lang="en-US" sz="1200" b="1" u="none" strike="noStrike" dirty="0" smtClean="0">
                          <a:solidFill>
                            <a:schemeClr val="bg1"/>
                          </a:solidFill>
                          <a:effectLst/>
                          <a:latin typeface="Gill Sans MT" pitchFamily="34" charset="0"/>
                        </a:rPr>
                        <a:t>ubstitutions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err="1">
                          <a:solidFill>
                            <a:schemeClr val="bg1"/>
                          </a:solidFill>
                          <a:effectLst/>
                          <a:latin typeface="Gill Sans MT" pitchFamily="34" charset="0"/>
                        </a:rPr>
                        <a:t>dN</a:t>
                      </a:r>
                      <a:r>
                        <a:rPr lang="en-US" sz="1200" b="1" u="none" strike="noStrike" dirty="0">
                          <a:solidFill>
                            <a:schemeClr val="bg1"/>
                          </a:solidFill>
                          <a:effectLst/>
                          <a:latin typeface="Gill Sans MT" pitchFamily="34" charset="0"/>
                        </a:rPr>
                        <a:t>/</a:t>
                      </a:r>
                      <a:r>
                        <a:rPr lang="en-US" sz="1200" b="1" u="none" strike="noStrike" dirty="0" err="1">
                          <a:solidFill>
                            <a:schemeClr val="bg1"/>
                          </a:solidFill>
                          <a:effectLst/>
                          <a:latin typeface="Gill Sans MT" pitchFamily="34" charset="0"/>
                        </a:rPr>
                        <a:t>dS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err="1">
                          <a:solidFill>
                            <a:schemeClr val="bg1"/>
                          </a:solidFill>
                          <a:effectLst/>
                          <a:latin typeface="Gill Sans MT" pitchFamily="34" charset="0"/>
                        </a:rPr>
                        <a:t>dN</a:t>
                      </a:r>
                      <a:r>
                        <a:rPr lang="en-US" sz="1200" b="1" u="none" strike="noStrike" dirty="0">
                          <a:solidFill>
                            <a:schemeClr val="bg1"/>
                          </a:solidFill>
                          <a:effectLst/>
                          <a:latin typeface="Gill Sans MT" pitchFamily="34" charset="0"/>
                        </a:rPr>
                        <a:t>/</a:t>
                      </a:r>
                      <a:r>
                        <a:rPr lang="en-US" sz="1200" b="1" u="none" strike="noStrike" dirty="0" err="1">
                          <a:solidFill>
                            <a:schemeClr val="bg1"/>
                          </a:solidFill>
                          <a:effectLst/>
                          <a:latin typeface="Gill Sans MT" pitchFamily="34" charset="0"/>
                        </a:rPr>
                        <a:t>dS</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Major </a:t>
                      </a:r>
                      <a:r>
                        <a:rPr lang="en-US" sz="1200" b="1" u="none" strike="noStrike" dirty="0">
                          <a:solidFill>
                            <a:schemeClr val="bg1"/>
                          </a:solidFill>
                          <a:effectLst/>
                          <a:latin typeface="Gill Sans MT" pitchFamily="34" charset="0"/>
                        </a:rPr>
                        <a:t>capsid</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1023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3.23E-23</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0.113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0.13142</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Minor </a:t>
                      </a:r>
                      <a:r>
                        <a:rPr lang="en-US" sz="1200" b="1" u="none" strike="noStrike" dirty="0">
                          <a:solidFill>
                            <a:schemeClr val="bg1"/>
                          </a:solidFill>
                          <a:effectLst/>
                          <a:latin typeface="Gill Sans MT" pitchFamily="34" charset="0"/>
                        </a:rPr>
                        <a:t>capsid C</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1.98E-19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0.124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0.17704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Large </a:t>
                      </a:r>
                      <a:r>
                        <a:rPr lang="en-US" sz="1200" b="1" u="none" strike="noStrike" dirty="0" err="1">
                          <a:solidFill>
                            <a:schemeClr val="bg1"/>
                          </a:solidFill>
                          <a:effectLst/>
                          <a:latin typeface="Gill Sans MT" pitchFamily="34" charset="0"/>
                        </a:rPr>
                        <a:t>terminase</a:t>
                      </a:r>
                      <a:r>
                        <a:rPr lang="en-US" sz="1200" b="1" u="none" strike="noStrike" dirty="0">
                          <a:solidFill>
                            <a:schemeClr val="bg1"/>
                          </a:solidFill>
                          <a:effectLst/>
                          <a:latin typeface="Gill Sans MT" pitchFamily="34" charset="0"/>
                        </a:rPr>
                        <a:t> subunit</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dirty="0">
                          <a:effectLst/>
                          <a:latin typeface="Gill Sans MT" pitchFamily="34" charset="0"/>
                        </a:rPr>
                        <a:t>1923</a:t>
                      </a:r>
                      <a:endParaRPr lang="en-US" sz="1200" b="1" i="0" u="none" strike="noStrike" dirty="0">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75</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7.10E-35</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0.03773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Small </a:t>
                      </a:r>
                      <a:r>
                        <a:rPr lang="en-US" sz="1200" b="1" u="none" strike="noStrike" dirty="0" err="1">
                          <a:solidFill>
                            <a:schemeClr val="bg1"/>
                          </a:solidFill>
                          <a:effectLst/>
                          <a:latin typeface="Gill Sans MT" pitchFamily="34" charset="0"/>
                        </a:rPr>
                        <a:t>terminase</a:t>
                      </a:r>
                      <a:r>
                        <a:rPr lang="en-US" sz="1200" b="1" u="none" strike="noStrike" dirty="0">
                          <a:solidFill>
                            <a:schemeClr val="bg1"/>
                          </a:solidFill>
                          <a:effectLst/>
                          <a:latin typeface="Gill Sans MT" pitchFamily="34" charset="0"/>
                        </a:rPr>
                        <a:t> subunit</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543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1.07E-19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0.156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0.25147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Portal</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1599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1.36E-21</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0.08081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Protease</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4.64E-11</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0.162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0.24421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Minor </a:t>
                      </a:r>
                      <a:r>
                        <a:rPr lang="en-US" sz="1200" b="1" u="none" strike="noStrike" dirty="0">
                          <a:solidFill>
                            <a:schemeClr val="bg1"/>
                          </a:solidFill>
                          <a:effectLst/>
                          <a:latin typeface="Gill Sans MT" pitchFamily="34" charset="0"/>
                        </a:rPr>
                        <a:t>tail H</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2565</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168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1.81E-44</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0.30928</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Minor </a:t>
                      </a:r>
                      <a:r>
                        <a:rPr lang="en-US" sz="1200" b="1" u="none" strike="noStrike" dirty="0">
                          <a:solidFill>
                            <a:schemeClr val="bg1"/>
                          </a:solidFill>
                          <a:effectLst/>
                          <a:latin typeface="Gill Sans MT" pitchFamily="34" charset="0"/>
                        </a:rPr>
                        <a:t>tail L</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696</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1.30E-13</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0.05004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8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Host </a:t>
                      </a:r>
                      <a:r>
                        <a:rPr lang="en-US" sz="1200" b="1" u="none" strike="noStrike" dirty="0">
                          <a:solidFill>
                            <a:schemeClr val="bg1"/>
                          </a:solidFill>
                          <a:effectLst/>
                          <a:latin typeface="Gill Sans MT" pitchFamily="34" charset="0"/>
                        </a:rPr>
                        <a:t>specificity J</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3480</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498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6.42E-149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*773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0.17103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Tail </a:t>
                      </a:r>
                      <a:r>
                        <a:rPr lang="en-US" sz="1200" b="1" u="none" strike="noStrike" dirty="0">
                          <a:solidFill>
                            <a:schemeClr val="bg1"/>
                          </a:solidFill>
                          <a:effectLst/>
                          <a:latin typeface="Gill Sans MT" pitchFamily="34" charset="0"/>
                        </a:rPr>
                        <a:t>fiber K</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741</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1.06E-09</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0.18354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Tail </a:t>
                      </a:r>
                      <a:r>
                        <a:rPr lang="en-US" sz="1200" b="1" u="none" strike="noStrike" dirty="0">
                          <a:solidFill>
                            <a:schemeClr val="bg1"/>
                          </a:solidFill>
                          <a:effectLst/>
                          <a:latin typeface="Gill Sans MT" pitchFamily="34" charset="0"/>
                        </a:rPr>
                        <a:t>assembly I</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669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39</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3.82E-15</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0.07987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dirty="0" smtClean="0">
                          <a:solidFill>
                            <a:schemeClr val="bg1"/>
                          </a:solidFill>
                          <a:effectLst/>
                          <a:latin typeface="Gill Sans MT" pitchFamily="34" charset="0"/>
                        </a:rPr>
                        <a:t>Tail </a:t>
                      </a:r>
                      <a:r>
                        <a:rPr lang="en-US" sz="1200" b="1" u="none" strike="noStrike" dirty="0">
                          <a:solidFill>
                            <a:schemeClr val="bg1"/>
                          </a:solidFill>
                          <a:effectLst/>
                          <a:latin typeface="Gill Sans MT" pitchFamily="34" charset="0"/>
                        </a:rPr>
                        <a:t>tape measure protein</a:t>
                      </a:r>
                      <a:endParaRPr lang="en-US" sz="1200" b="1" i="0" u="none" strike="noStrike" dirty="0">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dirty="0">
                          <a:effectLst/>
                          <a:latin typeface="Gill Sans MT" pitchFamily="34" charset="0"/>
                        </a:rPr>
                        <a:t>2577</a:t>
                      </a:r>
                      <a:endParaRPr lang="en-US" sz="1200" b="1" i="0" u="none" strike="noStrike" dirty="0">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375</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243</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375</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Gill Sans MT" pitchFamily="34" charset="0"/>
                        </a:rPr>
                        <a:t>7.92E-64</a:t>
                      </a:r>
                      <a:endParaRPr lang="en-US" sz="1200" b="1" i="0" u="none" strike="noStrike" dirty="0">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378</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0.169</a:t>
                      </a:r>
                      <a:endParaRPr lang="en-US" sz="1200" b="1"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Gill Sans MT" pitchFamily="34" charset="0"/>
                        </a:rPr>
                        <a:t>0.27957</a:t>
                      </a:r>
                      <a:endParaRPr lang="en-US" sz="1200" b="0" i="0" u="none" strike="noStrike" dirty="0">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9828229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p:nvPr>
        </p:nvSpPr>
        <p:spPr>
          <a:xfrm>
            <a:off x="219075" y="246063"/>
            <a:ext cx="8756650" cy="630237"/>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B. pseudomallei </a:t>
            </a:r>
            <a:r>
              <a:rPr lang="en-US" sz="1800">
                <a:latin typeface="Arial" charset="0"/>
              </a:rPr>
              <a:t>Cryptic Malleilactone</a:t>
            </a:r>
            <a:r>
              <a:rPr lang="en-US" sz="1800" i="1">
                <a:latin typeface="Arial" charset="0"/>
              </a:rPr>
              <a:t> </a:t>
            </a:r>
            <a:r>
              <a:rPr lang="en-US" sz="1800">
                <a:latin typeface="Arial" charset="0"/>
              </a:rPr>
              <a:t>Operon Genes and </a:t>
            </a:r>
            <a:br>
              <a:rPr lang="en-US" sz="1800">
                <a:latin typeface="Arial" charset="0"/>
              </a:rPr>
            </a:br>
            <a:r>
              <a:rPr lang="en-US" sz="1800" i="1">
                <a:latin typeface="Arial" charset="0"/>
              </a:rPr>
              <a:t>E. coli </a:t>
            </a:r>
            <a:r>
              <a:rPr lang="en-US" sz="1800">
                <a:latin typeface="Arial" charset="0"/>
              </a:rPr>
              <a:t>transposase sequences</a:t>
            </a:r>
          </a:p>
        </p:txBody>
      </p:sp>
      <p:graphicFrame>
        <p:nvGraphicFramePr>
          <p:cNvPr id="9" name="Table 8"/>
          <p:cNvGraphicFramePr>
            <a:graphicFrameLocks noGrp="1"/>
          </p:cNvGraphicFramePr>
          <p:nvPr/>
        </p:nvGraphicFramePr>
        <p:xfrm>
          <a:off x="541338" y="1030288"/>
          <a:ext cx="8077199" cy="4381500"/>
        </p:xfrm>
        <a:graphic>
          <a:graphicData uri="http://schemas.openxmlformats.org/drawingml/2006/table">
            <a:tbl>
              <a:tblPr firstRow="1" firstCol="1" bandRow="1"/>
              <a:tblGrid>
                <a:gridCol w="2072911"/>
                <a:gridCol w="1072194"/>
                <a:gridCol w="1286633"/>
                <a:gridCol w="1072194"/>
                <a:gridCol w="1358114"/>
                <a:gridCol w="1215153"/>
              </a:tblGrid>
              <a:tr h="1927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OBSERVED</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SIMULATED</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lumMod val="75000"/>
                      </a:srgbClr>
                    </a:solidFill>
                  </a:tcPr>
                </a:tc>
              </a:tr>
              <a:tr h="5691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b="1" u="none" strike="noStrike" dirty="0">
                          <a:solidFill>
                            <a:schemeClr val="bg1"/>
                          </a:solidFill>
                          <a:effectLst/>
                          <a:latin typeface="+mn-lt"/>
                        </a:rPr>
                        <a:t>Gene</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Alignment Length (</a:t>
                      </a:r>
                      <a:r>
                        <a:rPr lang="en-US" sz="1200" b="1" u="none" strike="noStrike" dirty="0" err="1">
                          <a:solidFill>
                            <a:schemeClr val="bg1"/>
                          </a:solidFill>
                          <a:effectLst/>
                          <a:latin typeface="+mn-lt"/>
                        </a:rPr>
                        <a:t>bp</a:t>
                      </a:r>
                      <a:r>
                        <a:rPr lang="en-US" sz="1200" b="1" u="none" strike="noStrike" dirty="0">
                          <a:solidFill>
                            <a:schemeClr val="bg1"/>
                          </a:solidFill>
                          <a:effectLst/>
                          <a:latin typeface="+mn-lt"/>
                        </a:rPr>
                        <a:t>)</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Synonymous changes*</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rgbClr val="FF0000"/>
                          </a:solidFill>
                          <a:effectLst/>
                          <a:latin typeface="+mn-lt"/>
                        </a:rPr>
                        <a:t>p-value synonymous </a:t>
                      </a:r>
                      <a:endParaRPr lang="en-US" sz="1200" b="1" i="0" u="none" strike="noStrike" dirty="0">
                        <a:solidFill>
                          <a:srgbClr val="FF0000"/>
                        </a:solidFill>
                        <a:effectLst/>
                        <a:latin typeface="+mn-lt"/>
                      </a:endParaRPr>
                    </a:p>
                    <a:p>
                      <a:pPr algn="ctr" fontAlgn="b"/>
                      <a:r>
                        <a:rPr lang="en-US" sz="1200" b="1" u="none" strike="noStrike" dirty="0">
                          <a:solidFill>
                            <a:srgbClr val="FF0000"/>
                          </a:solidFill>
                          <a:effectLst/>
                          <a:latin typeface="+mn-lt"/>
                        </a:rPr>
                        <a:t>(given *)</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Aldehyde dehydrogenase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1544</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4.67E-04</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AMP- binding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1865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6</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1.68E-02</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r>
              <a:tr h="6055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Adenosylmethionine-8-amino-7-oxononanoate aminotransferase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1421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6.78E-04</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r h="1927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Fatty-acid CoA ligase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1859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8.71E-01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Diaminopimelate</a:t>
                      </a:r>
                      <a:r>
                        <a:rPr lang="en-US" sz="1200" u="none" strike="noStrike" dirty="0">
                          <a:solidFill>
                            <a:schemeClr val="bg1"/>
                          </a:solidFill>
                          <a:effectLst/>
                          <a:latin typeface="+mn-lt"/>
                        </a:rPr>
                        <a:t> decarboxylase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1388</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6.63E-01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Malonyl</a:t>
                      </a:r>
                      <a:r>
                        <a:rPr lang="en-US" sz="1200" u="none" strike="noStrike" dirty="0">
                          <a:solidFill>
                            <a:schemeClr val="bg1"/>
                          </a:solidFill>
                          <a:effectLst/>
                          <a:latin typeface="+mn-lt"/>
                        </a:rPr>
                        <a:t> CoA-acyl </a:t>
                      </a:r>
                      <a:r>
                        <a:rPr lang="en-US" sz="1200" u="none" strike="noStrike" dirty="0" err="1">
                          <a:solidFill>
                            <a:schemeClr val="bg1"/>
                          </a:solidFill>
                          <a:effectLst/>
                          <a:latin typeface="+mn-lt"/>
                        </a:rPr>
                        <a:t>transacylase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899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4.36E-01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FkbH</a:t>
                      </a:r>
                      <a:r>
                        <a:rPr lang="en-US" sz="1200" u="none" strike="noStrike" dirty="0">
                          <a:solidFill>
                            <a:schemeClr val="bg1"/>
                          </a:solidFill>
                          <a:effectLst/>
                          <a:latin typeface="+mn-lt"/>
                        </a:rPr>
                        <a:t> domain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1481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17</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2.05E-02</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r h="2292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Hypothethical</a:t>
                      </a:r>
                      <a:r>
                        <a:rPr lang="en-US" sz="1200" u="none" strike="noStrike" dirty="0">
                          <a:solidFill>
                            <a:schemeClr val="bg1"/>
                          </a:solidFill>
                          <a:effectLst/>
                          <a:latin typeface="+mn-lt"/>
                        </a:rPr>
                        <a:t>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431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3</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1.47E-01</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Ketol</a:t>
                      </a:r>
                      <a:r>
                        <a:rPr lang="en-US" sz="1200" u="none" strike="noStrike" dirty="0">
                          <a:solidFill>
                            <a:schemeClr val="bg1"/>
                          </a:solidFill>
                          <a:effectLst/>
                          <a:latin typeface="+mn-lt"/>
                        </a:rPr>
                        <a:t>-acid </a:t>
                      </a:r>
                      <a:r>
                        <a:rPr lang="en-US" sz="1200" u="none" strike="noStrike" dirty="0" err="1">
                          <a:solidFill>
                            <a:schemeClr val="bg1"/>
                          </a:solidFill>
                          <a:effectLst/>
                          <a:latin typeface="+mn-lt"/>
                        </a:rPr>
                        <a:t>reductoisomerase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1091</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2</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1.00E+00</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Peptide synthase regulatory protein</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1079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10</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8.91E-02</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r>
              <a:tr h="38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err="1">
                          <a:solidFill>
                            <a:schemeClr val="bg1"/>
                          </a:solidFill>
                          <a:effectLst/>
                          <a:latin typeface="+mn-lt"/>
                        </a:rPr>
                        <a:t>Polyketide</a:t>
                      </a:r>
                      <a:r>
                        <a:rPr lang="en-US" sz="1200" u="none" strike="noStrike" dirty="0">
                          <a:solidFill>
                            <a:schemeClr val="bg1"/>
                          </a:solidFill>
                          <a:effectLst/>
                          <a:latin typeface="+mn-lt"/>
                        </a:rPr>
                        <a:t>-peptide synthase</a:t>
                      </a:r>
                      <a:endParaRPr lang="en-US" sz="1200" b="0" i="0" u="none" strike="noStrike" dirty="0">
                        <a:solidFill>
                          <a:schemeClr val="bg1"/>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12479</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66</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a:effectLst/>
                          <a:latin typeface="+mn-lt"/>
                        </a:rPr>
                        <a:t>135</a:t>
                      </a:r>
                      <a:endParaRPr lang="en-US" sz="1200" b="0" i="0" u="none" strike="noStrike" dirty="0">
                        <a:solidFill>
                          <a:srgbClr val="00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a:solidFill>
                            <a:srgbClr val="FF0000"/>
                          </a:solidFill>
                          <a:effectLst/>
                          <a:latin typeface="+mn-lt"/>
                        </a:rPr>
                        <a:t>4.35E-27</a:t>
                      </a:r>
                      <a:endParaRPr lang="en-US" sz="1200" b="1" i="0" u="none" strike="noStrike" dirty="0">
                        <a:solidFill>
                          <a:srgbClr val="FF0000"/>
                        </a:solidFill>
                        <a:effectLst/>
                        <a:latin typeface="+mn-lt"/>
                      </a:endParaRPr>
                    </a:p>
                  </a:txBody>
                  <a:tcPr marL="4499" marR="4499" marT="449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r>
            </a:tbl>
          </a:graphicData>
        </a:graphic>
      </p:graphicFrame>
      <p:graphicFrame>
        <p:nvGraphicFramePr>
          <p:cNvPr id="11" name="Table 10"/>
          <p:cNvGraphicFramePr>
            <a:graphicFrameLocks noGrp="1"/>
          </p:cNvGraphicFramePr>
          <p:nvPr/>
        </p:nvGraphicFramePr>
        <p:xfrm>
          <a:off x="554038" y="5565775"/>
          <a:ext cx="8061325" cy="1092200"/>
        </p:xfrm>
        <a:graphic>
          <a:graphicData uri="http://schemas.openxmlformats.org/drawingml/2006/table">
            <a:tbl>
              <a:tblPr firstRow="1" firstCol="1" bandRow="1"/>
              <a:tblGrid>
                <a:gridCol w="2070655"/>
                <a:gridCol w="1059037"/>
                <a:gridCol w="1327748"/>
                <a:gridCol w="1043231"/>
                <a:gridCol w="1390973"/>
                <a:gridCol w="1169681"/>
              </a:tblGrid>
              <a:tr h="2002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OBSERVED</a:t>
                      </a:r>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a:solidFill>
                            <a:schemeClr val="bg1"/>
                          </a:solidFill>
                          <a:effectLst/>
                          <a:latin typeface="+mn-lt"/>
                        </a:rPr>
                        <a:t>SIMULATED</a:t>
                      </a:r>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75000"/>
                      </a:srgbClr>
                    </a:solidFill>
                  </a:tcPr>
                </a:tc>
              </a:tr>
              <a:tr h="5910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b="1" u="none" strike="noStrike" dirty="0">
                          <a:solidFill>
                            <a:schemeClr val="bg1"/>
                          </a:solidFill>
                          <a:effectLst/>
                          <a:latin typeface="+mn-lt"/>
                        </a:rPr>
                        <a:t>Gene</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Alignment Length (</a:t>
                      </a:r>
                      <a:r>
                        <a:rPr lang="en-US" sz="1200" b="1" u="none" strike="noStrike" dirty="0" err="1">
                          <a:solidFill>
                            <a:schemeClr val="bg1"/>
                          </a:solidFill>
                          <a:effectLst/>
                          <a:latin typeface="+mn-lt"/>
                        </a:rPr>
                        <a:t>bp</a:t>
                      </a:r>
                      <a:r>
                        <a:rPr lang="en-US" sz="1200" b="1" u="none" strike="noStrike" dirty="0">
                          <a:solidFill>
                            <a:schemeClr val="bg1"/>
                          </a:solidFill>
                          <a:effectLst/>
                          <a:latin typeface="+mn-lt"/>
                        </a:rPr>
                        <a:t>)</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Synonymous changes*</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chemeClr val="bg1"/>
                          </a:solidFill>
                          <a:effectLst/>
                          <a:latin typeface="+mn-lt"/>
                        </a:rPr>
                        <a:t>Substitutions</a:t>
                      </a:r>
                      <a:endParaRPr lang="en-US" sz="1200" b="1"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dirty="0">
                          <a:solidFill>
                            <a:srgbClr val="FF0000"/>
                          </a:solidFill>
                          <a:effectLst/>
                          <a:latin typeface="+mn-lt"/>
                        </a:rPr>
                        <a:t>p-value synonymous </a:t>
                      </a:r>
                      <a:endParaRPr lang="en-US" sz="1200" b="1" i="0" u="none" strike="noStrike" dirty="0">
                        <a:solidFill>
                          <a:srgbClr val="FF0000"/>
                        </a:solidFill>
                        <a:effectLst/>
                        <a:latin typeface="+mn-lt"/>
                      </a:endParaRPr>
                    </a:p>
                    <a:p>
                      <a:pPr algn="ctr" fontAlgn="b"/>
                      <a:r>
                        <a:rPr lang="en-US" sz="1200" b="1" u="none" strike="noStrike" dirty="0">
                          <a:solidFill>
                            <a:srgbClr val="FF0000"/>
                          </a:solidFill>
                          <a:effectLst/>
                          <a:latin typeface="+mn-lt"/>
                        </a:rPr>
                        <a:t>(given *)</a:t>
                      </a:r>
                      <a:endParaRPr lang="en-US" sz="1200" b="1" i="0" u="none" strike="noStrike" dirty="0">
                        <a:solidFill>
                          <a:srgbClr val="FF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r>
              <a:tr h="3009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dirty="0" smtClean="0">
                          <a:solidFill>
                            <a:schemeClr val="bg1"/>
                          </a:solidFill>
                          <a:effectLst/>
                          <a:latin typeface="+mn-lt"/>
                        </a:rPr>
                        <a:t>Putative</a:t>
                      </a:r>
                      <a:r>
                        <a:rPr lang="en-US" sz="1200" u="none" strike="noStrike" baseline="0" dirty="0" smtClean="0">
                          <a:solidFill>
                            <a:schemeClr val="bg1"/>
                          </a:solidFill>
                          <a:effectLst/>
                          <a:latin typeface="+mn-lt"/>
                        </a:rPr>
                        <a:t> </a:t>
                      </a:r>
                      <a:r>
                        <a:rPr lang="en-US" sz="1200" u="none" strike="noStrike" baseline="0" dirty="0" err="1" smtClean="0">
                          <a:solidFill>
                            <a:schemeClr val="bg1"/>
                          </a:solidFill>
                          <a:effectLst/>
                          <a:latin typeface="+mn-lt"/>
                        </a:rPr>
                        <a:t>t</a:t>
                      </a:r>
                      <a:r>
                        <a:rPr lang="en-US" sz="1200" u="none" strike="noStrike" dirty="0" err="1" smtClean="0">
                          <a:solidFill>
                            <a:schemeClr val="bg1"/>
                          </a:solidFill>
                          <a:effectLst/>
                          <a:latin typeface="+mn-lt"/>
                        </a:rPr>
                        <a:t>ransposase</a:t>
                      </a:r>
                      <a:endParaRPr lang="en-US" sz="1200" b="0" i="0" u="none" strike="noStrike" dirty="0">
                        <a:solidFill>
                          <a:schemeClr val="bg1"/>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smtClean="0">
                          <a:effectLst/>
                          <a:latin typeface="+mn-lt"/>
                        </a:rPr>
                        <a:t>903</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smtClean="0">
                          <a:effectLst/>
                          <a:latin typeface="+mn-lt"/>
                        </a:rPr>
                        <a:t>175</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smtClean="0">
                          <a:effectLst/>
                          <a:latin typeface="+mn-lt"/>
                        </a:rPr>
                        <a:t>107</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dirty="0" smtClean="0">
                          <a:effectLst/>
                          <a:latin typeface="+mn-lt"/>
                        </a:rPr>
                        <a:t>175</a:t>
                      </a:r>
                      <a:endParaRPr lang="en-US" sz="1200" b="0" i="0" u="none" strike="noStrike" dirty="0">
                        <a:solidFill>
                          <a:srgbClr val="00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dirty="0" smtClean="0">
                          <a:solidFill>
                            <a:srgbClr val="FF0000"/>
                          </a:solidFill>
                          <a:effectLst/>
                          <a:latin typeface="+mn-lt"/>
                        </a:rPr>
                        <a:t>1.15E-29</a:t>
                      </a:r>
                      <a:endParaRPr lang="en-US" sz="1200" b="1" u="none" strike="noStrike" dirty="0">
                        <a:solidFill>
                          <a:srgbClr val="FF0000"/>
                        </a:solidFill>
                        <a:effectLst/>
                        <a:latin typeface="+mn-lt"/>
                      </a:endParaRPr>
                    </a:p>
                  </a:txBody>
                  <a:tcPr marL="4500" marR="4500" marT="449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r>
            </a:tbl>
          </a:graphicData>
        </a:graphic>
      </p:graphicFrame>
    </p:spTree>
    <p:extLst>
      <p:ext uri="{BB962C8B-B14F-4D97-AF65-F5344CB8AC3E}">
        <p14:creationId xmlns:p14="http://schemas.microsoft.com/office/powerpoint/2010/main" val="26585316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69" name="Object 2"/>
          <p:cNvGraphicFramePr>
            <a:graphicFrameLocks noChangeAspect="1"/>
          </p:cNvGraphicFramePr>
          <p:nvPr/>
        </p:nvGraphicFramePr>
        <p:xfrm>
          <a:off x="1219200" y="1449388"/>
          <a:ext cx="6297613" cy="4722812"/>
        </p:xfrm>
        <a:graphic>
          <a:graphicData uri="http://schemas.openxmlformats.org/presentationml/2006/ole">
            <mc:AlternateContent xmlns:mc="http://schemas.openxmlformats.org/markup-compatibility/2006">
              <mc:Choice xmlns:v="urn:schemas-microsoft-com:vml" Requires="v">
                <p:oleObj spid="_x0000_s430092" name="Photo Editor Photo" r:id="rId4" imgW="6095238" imgH="4572396" progId="">
                  <p:embed/>
                </p:oleObj>
              </mc:Choice>
              <mc:Fallback>
                <p:oleObj name="Photo Editor Photo" r:id="rId4" imgW="6095238" imgH="45723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9388"/>
                        <a:ext cx="6297613" cy="47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0770" name="Text Box 3"/>
          <p:cNvSpPr txBox="1">
            <a:spLocks noChangeArrowheads="1"/>
          </p:cNvSpPr>
          <p:nvPr/>
        </p:nvSpPr>
        <p:spPr bwMode="auto">
          <a:xfrm>
            <a:off x="288925" y="115888"/>
            <a:ext cx="8016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000" smtClean="0">
                <a:solidFill>
                  <a:srgbClr val="000000"/>
                </a:solidFill>
              </a:rPr>
              <a:t>Trunk-of-my-car analogy:  Hardly anything in there is the is the result of providing a selective advantage.  Some items are removed quickly (purifying selection), some are useful under some conditions, but most things do not alter the fitness.    </a:t>
            </a:r>
          </a:p>
        </p:txBody>
      </p:sp>
      <p:pic>
        <p:nvPicPr>
          <p:cNvPr id="160771" name="Picture 4" descr="roquef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859088"/>
            <a:ext cx="219392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Line 5"/>
          <p:cNvSpPr>
            <a:spLocks noChangeShapeType="1"/>
          </p:cNvSpPr>
          <p:nvPr/>
        </p:nvSpPr>
        <p:spPr bwMode="auto">
          <a:xfrm>
            <a:off x="288925"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0773" name="Line 6"/>
          <p:cNvSpPr>
            <a:spLocks noChangeShapeType="1"/>
          </p:cNvSpPr>
          <p:nvPr/>
        </p:nvSpPr>
        <p:spPr bwMode="auto">
          <a:xfrm flipV="1">
            <a:off x="288925" y="2859088"/>
            <a:ext cx="1692275" cy="16494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grpSp>
        <p:nvGrpSpPr>
          <p:cNvPr id="160774" name="Group 7"/>
          <p:cNvGrpSpPr>
            <a:grpSpLocks/>
          </p:cNvGrpSpPr>
          <p:nvPr/>
        </p:nvGrpSpPr>
        <p:grpSpPr bwMode="auto">
          <a:xfrm>
            <a:off x="7086600" y="873125"/>
            <a:ext cx="1954213" cy="4537075"/>
            <a:chOff x="4224" y="288"/>
            <a:chExt cx="1375" cy="3002"/>
          </a:xfrm>
        </p:grpSpPr>
        <p:pic>
          <p:nvPicPr>
            <p:cNvPr id="160778" name="Picture 8"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816"/>
              <a:ext cx="734"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9" name="Picture 9"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5" y="1051"/>
              <a:ext cx="734"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0" name="Picture 10"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 y="288"/>
              <a:ext cx="734" cy="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0775" name="Line 11"/>
          <p:cNvSpPr>
            <a:spLocks noChangeShapeType="1"/>
          </p:cNvSpPr>
          <p:nvPr/>
        </p:nvSpPr>
        <p:spPr bwMode="auto">
          <a:xfrm>
            <a:off x="7135813" y="2627313"/>
            <a:ext cx="1905000" cy="19812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0776" name="Line 12"/>
          <p:cNvSpPr>
            <a:spLocks noChangeShapeType="1"/>
          </p:cNvSpPr>
          <p:nvPr/>
        </p:nvSpPr>
        <p:spPr bwMode="auto">
          <a:xfrm flipV="1">
            <a:off x="7135813" y="2627313"/>
            <a:ext cx="1905000" cy="19812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0777" name="Text Box 13"/>
          <p:cNvSpPr txBox="1">
            <a:spLocks noChangeArrowheads="1"/>
          </p:cNvSpPr>
          <p:nvPr/>
        </p:nvSpPr>
        <p:spPr bwMode="auto">
          <a:xfrm>
            <a:off x="196850" y="6156325"/>
            <a:ext cx="88439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700" b="1" i="1" smtClean="0">
                <a:solidFill>
                  <a:srgbClr val="0066FF"/>
                </a:solidFill>
              </a:rPr>
              <a:t>Could some of the inferred purifying selection be due to the acquisition of novel detrimental characteristics (e.g., protein toxicity, HOPELESS MONSTERS)? </a:t>
            </a:r>
          </a:p>
        </p:txBody>
      </p:sp>
    </p:spTree>
    <p:extLst>
      <p:ext uri="{BB962C8B-B14F-4D97-AF65-F5344CB8AC3E}">
        <p14:creationId xmlns:p14="http://schemas.microsoft.com/office/powerpoint/2010/main" val="14803955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152400" y="228600"/>
            <a:ext cx="8839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3600" b="1" smtClean="0">
                <a:solidFill>
                  <a:srgbClr val="000000"/>
                </a:solidFill>
                <a:latin typeface="Times New Roman" charset="0"/>
                <a:ea typeface="ＭＳ Ｐゴシック" charset="0"/>
                <a:cs typeface="ＭＳ Ｐゴシック" charset="0"/>
              </a:rPr>
              <a:t>Other ways to detect positive selection</a:t>
            </a:r>
          </a:p>
          <a:p>
            <a:pPr defTabSz="914400" fontAlgn="base">
              <a:spcBef>
                <a:spcPct val="0"/>
              </a:spcBef>
              <a:spcAft>
                <a:spcPct val="0"/>
              </a:spcAft>
            </a:pPr>
            <a:endParaRPr lang="en-US" sz="2400" b="1" smtClean="0">
              <a:solidFill>
                <a:srgbClr val="000000"/>
              </a:solidFill>
              <a:latin typeface="Times New Roman" charset="0"/>
              <a:ea typeface="ＭＳ Ｐゴシック" charset="0"/>
              <a:cs typeface="ＭＳ Ｐゴシック" charset="0"/>
            </a:endParaRPr>
          </a:p>
          <a:p>
            <a:pPr defTabSz="914400" fontAlgn="base">
              <a:spcBef>
                <a:spcPct val="0"/>
              </a:spcBef>
              <a:spcAft>
                <a:spcPct val="0"/>
              </a:spcAft>
            </a:pPr>
            <a:endParaRPr lang="en-US" sz="2400" b="1" smtClean="0">
              <a:solidFill>
                <a:srgbClr val="000000"/>
              </a:solidFill>
              <a:latin typeface="Times New Roman" charset="0"/>
              <a:ea typeface="ＭＳ Ｐゴシック" charset="0"/>
              <a:cs typeface="ＭＳ Ｐゴシック" charset="0"/>
            </a:endParaRPr>
          </a:p>
          <a:p>
            <a:pPr defTabSz="914400" fontAlgn="base">
              <a:spcBef>
                <a:spcPct val="0"/>
              </a:spcBef>
              <a:spcAft>
                <a:spcPct val="0"/>
              </a:spcAft>
            </a:pPr>
            <a:r>
              <a:rPr lang="en-US" sz="2400" b="1" smtClean="0">
                <a:solidFill>
                  <a:srgbClr val="000000"/>
                </a:solidFill>
                <a:latin typeface="Times New Roman" charset="0"/>
                <a:ea typeface="ＭＳ Ｐゴシック" charset="0"/>
                <a:cs typeface="ＭＳ Ｐゴシック" charset="0"/>
              </a:rPr>
              <a:t>Selective sweeps -&gt; fewer alleles present in population </a:t>
            </a:r>
          </a:p>
          <a:p>
            <a:pPr defTabSz="914400" fontAlgn="base">
              <a:spcBef>
                <a:spcPct val="0"/>
              </a:spcBef>
              <a:spcAft>
                <a:spcPct val="0"/>
              </a:spcAft>
            </a:pPr>
            <a:r>
              <a:rPr lang="en-US" sz="2400" b="1" smtClean="0">
                <a:solidFill>
                  <a:srgbClr val="000000"/>
                </a:solidFill>
                <a:latin typeface="Times New Roman" charset="0"/>
                <a:ea typeface="ＭＳ Ｐゴシック" charset="0"/>
                <a:cs typeface="ＭＳ Ｐゴシック" charset="0"/>
              </a:rPr>
              <a:t>(see contributions from archaic Humans for example) </a:t>
            </a:r>
            <a:br>
              <a:rPr lang="en-US" sz="2400" b="1" smtClean="0">
                <a:solidFill>
                  <a:srgbClr val="000000"/>
                </a:solidFill>
                <a:latin typeface="Times New Roman" charset="0"/>
                <a:ea typeface="ＭＳ Ｐゴシック" charset="0"/>
                <a:cs typeface="ＭＳ Ｐゴシック" charset="0"/>
              </a:rPr>
            </a:br>
            <a:r>
              <a:rPr lang="en-US" sz="2400" b="1" smtClean="0">
                <a:solidFill>
                  <a:srgbClr val="000000"/>
                </a:solidFill>
                <a:latin typeface="Times New Roman" charset="0"/>
                <a:ea typeface="ＭＳ Ｐゴシック" charset="0"/>
                <a:cs typeface="ＭＳ Ｐゴシック" charset="0"/>
              </a:rPr>
              <a:t/>
            </a:r>
            <a:br>
              <a:rPr lang="en-US" sz="2400" b="1" smtClean="0">
                <a:solidFill>
                  <a:srgbClr val="000000"/>
                </a:solidFill>
                <a:latin typeface="Times New Roman" charset="0"/>
                <a:ea typeface="ＭＳ Ｐゴシック" charset="0"/>
                <a:cs typeface="ＭＳ Ｐゴシック" charset="0"/>
              </a:rPr>
            </a:br>
            <a:r>
              <a:rPr lang="en-US" sz="2400" b="1" smtClean="0">
                <a:solidFill>
                  <a:srgbClr val="000000"/>
                </a:solidFill>
                <a:latin typeface="Times New Roman" charset="0"/>
                <a:ea typeface="ＭＳ Ｐゴシック" charset="0"/>
                <a:cs typeface="ＭＳ Ｐゴシック" charset="0"/>
              </a:rPr>
              <a:t>Repeated episodes of positive selection -&gt; high dN</a:t>
            </a:r>
          </a:p>
        </p:txBody>
      </p:sp>
    </p:spTree>
    <p:extLst>
      <p:ext uri="{BB962C8B-B14F-4D97-AF65-F5344CB8AC3E}">
        <p14:creationId xmlns:p14="http://schemas.microsoft.com/office/powerpoint/2010/main" val="1871146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4102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3250"/>
            <a:ext cx="838200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9098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91440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Rectangle 2"/>
          <p:cNvSpPr>
            <a:spLocks noChangeArrowheads="1"/>
          </p:cNvSpPr>
          <p:nvPr/>
        </p:nvSpPr>
        <p:spPr bwMode="auto">
          <a:xfrm>
            <a:off x="5943600" y="3817938"/>
            <a:ext cx="2844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p>
            <a:pPr defTabSz="914400" fontAlgn="base">
              <a:spcBef>
                <a:spcPct val="0"/>
              </a:spcBef>
              <a:spcAft>
                <a:spcPct val="0"/>
              </a:spcAft>
            </a:pPr>
            <a:r>
              <a:rPr lang="en-US" sz="2400" b="1" smtClean="0">
                <a:solidFill>
                  <a:srgbClr val="000000"/>
                </a:solidFill>
                <a:latin typeface="Times New Roman" charset="0"/>
                <a:ea typeface="ＭＳ Ｐゴシック" charset="0"/>
                <a:cs typeface="ＭＳ Ｐゴシック" charset="0"/>
              </a:rPr>
              <a:t>Variant arose about </a:t>
            </a:r>
            <a:br>
              <a:rPr lang="en-US" sz="2400" b="1" smtClean="0">
                <a:solidFill>
                  <a:srgbClr val="000000"/>
                </a:solidFill>
                <a:latin typeface="Times New Roman" charset="0"/>
                <a:ea typeface="ＭＳ Ｐゴシック" charset="0"/>
                <a:cs typeface="ＭＳ Ｐゴシック" charset="0"/>
              </a:rPr>
            </a:br>
            <a:r>
              <a:rPr lang="en-US" sz="2400" b="1" smtClean="0">
                <a:solidFill>
                  <a:srgbClr val="000000"/>
                </a:solidFill>
                <a:latin typeface="Times New Roman" charset="0"/>
                <a:ea typeface="ＭＳ Ｐゴシック" charset="0"/>
                <a:cs typeface="ＭＳ Ｐゴシック" charset="0"/>
              </a:rPr>
              <a:t>5800 years ago</a:t>
            </a:r>
          </a:p>
        </p:txBody>
      </p:sp>
    </p:spTree>
    <p:extLst>
      <p:ext uri="{BB962C8B-B14F-4D97-AF65-F5344CB8AC3E}">
        <p14:creationId xmlns:p14="http://schemas.microsoft.com/office/powerpoint/2010/main" val="9327021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8916988"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ChangeArrowheads="1"/>
          </p:cNvSpPr>
          <p:nvPr/>
        </p:nvSpPr>
        <p:spPr bwMode="auto">
          <a:xfrm>
            <a:off x="152400" y="53340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400" b="1" smtClean="0">
                <a:solidFill>
                  <a:srgbClr val="000000"/>
                </a:solidFill>
                <a:latin typeface="Times New Roman" charset="0"/>
                <a:ea typeface="ＭＳ Ｐゴシック" charset="0"/>
                <a:cs typeface="ＭＳ Ｐゴシック" charset="0"/>
              </a:rPr>
              <a:t>The age of haplogroup D was found to be ~37,000 years</a:t>
            </a:r>
          </a:p>
        </p:txBody>
      </p:sp>
    </p:spTree>
    <p:extLst>
      <p:ext uri="{BB962C8B-B14F-4D97-AF65-F5344CB8AC3E}">
        <p14:creationId xmlns:p14="http://schemas.microsoft.com/office/powerpoint/2010/main" val="30986754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6000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8662" y="2022475"/>
            <a:ext cx="6834187"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73185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143000" y="381000"/>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smtClean="0">
                <a:solidFill>
                  <a:srgbClr val="FF0000"/>
                </a:solidFill>
              </a:rPr>
              <a:t>PSI </a:t>
            </a:r>
            <a:r>
              <a:rPr lang="en-GB" b="1" smtClean="0">
                <a:solidFill>
                  <a:srgbClr val="000000"/>
                </a:solidFill>
              </a:rPr>
              <a:t>(</a:t>
            </a:r>
            <a:r>
              <a:rPr lang="en-US" smtClean="0">
                <a:solidFill>
                  <a:srgbClr val="000000"/>
                </a:solidFill>
              </a:rPr>
              <a:t>position-specific iterated) </a:t>
            </a:r>
            <a:r>
              <a:rPr lang="en-GB" b="1" smtClean="0">
                <a:solidFill>
                  <a:srgbClr val="FF0000"/>
                </a:solidFill>
              </a:rPr>
              <a:t>BLAST</a:t>
            </a:r>
          </a:p>
        </p:txBody>
      </p:sp>
      <p:sp>
        <p:nvSpPr>
          <p:cNvPr id="15362" name="Text Box 4"/>
          <p:cNvSpPr txBox="1">
            <a:spLocks noChangeArrowheads="1"/>
          </p:cNvSpPr>
          <p:nvPr/>
        </p:nvSpPr>
        <p:spPr bwMode="auto">
          <a:xfrm>
            <a:off x="838200" y="1371600"/>
            <a:ext cx="73215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800" b="0" dirty="0" smtClean="0">
                <a:solidFill>
                  <a:srgbClr val="000000"/>
                </a:solidFill>
                <a:latin typeface="Arial" charset="0"/>
              </a:rPr>
              <a:t>The NCBI page described PSI blast as follows: </a:t>
            </a:r>
          </a:p>
          <a:p>
            <a:endParaRPr lang="en-US" sz="1800" b="0" dirty="0" smtClean="0">
              <a:solidFill>
                <a:srgbClr val="000000"/>
              </a:solidFill>
              <a:latin typeface="Arial" charset="0"/>
            </a:endParaRPr>
          </a:p>
          <a:p>
            <a:r>
              <a:rPr lang="en-US" sz="1800" b="0" dirty="0" smtClean="0">
                <a:solidFill>
                  <a:srgbClr val="000000"/>
                </a:solidFill>
                <a:latin typeface="Arial" charset="0"/>
              </a:rPr>
              <a:t>“</a:t>
            </a:r>
            <a:r>
              <a:rPr lang="en-US" altLang="ja-JP" sz="1800" b="0" i="1" dirty="0" smtClean="0">
                <a:solidFill>
                  <a:srgbClr val="000000"/>
                </a:solidFill>
                <a:latin typeface="Arial" charset="0"/>
              </a:rPr>
              <a:t>Position-Specific Iterated BLAST (PSI-BLAST) provides an automated, easy-to-use version of a "profile" search, which is a sensitive way to look for sequence homologues. </a:t>
            </a:r>
          </a:p>
          <a:p>
            <a:endParaRPr lang="en-US" sz="1800" b="0" i="1" dirty="0" smtClean="0">
              <a:solidFill>
                <a:srgbClr val="000000"/>
              </a:solidFill>
              <a:latin typeface="Arial" charset="0"/>
            </a:endParaRPr>
          </a:p>
          <a:p>
            <a:r>
              <a:rPr lang="en-US" sz="1800" b="0" i="1" dirty="0" smtClean="0">
                <a:solidFill>
                  <a:srgbClr val="000000"/>
                </a:solidFill>
                <a:latin typeface="Arial" charset="0"/>
              </a:rPr>
              <a:t>The program first performs a gapped BLAST database search. The PSI-BLAST program uses the information from any significant alignments returned to construct a position-specific score matrix, which replaces the query sequence for the next round of database searching. </a:t>
            </a:r>
            <a:br>
              <a:rPr lang="en-US" sz="1800" b="0" i="1" dirty="0" smtClean="0">
                <a:solidFill>
                  <a:srgbClr val="000000"/>
                </a:solidFill>
                <a:latin typeface="Arial" charset="0"/>
              </a:rPr>
            </a:br>
            <a:endParaRPr lang="en-US" sz="1800" b="0" i="1" dirty="0" smtClean="0">
              <a:solidFill>
                <a:srgbClr val="000000"/>
              </a:solidFill>
              <a:latin typeface="Arial" charset="0"/>
            </a:endParaRPr>
          </a:p>
          <a:p>
            <a:r>
              <a:rPr lang="en-US" sz="1800" b="0" i="1" dirty="0" smtClean="0">
                <a:solidFill>
                  <a:srgbClr val="000000"/>
                </a:solidFill>
                <a:latin typeface="Arial" charset="0"/>
              </a:rPr>
              <a:t>PSI-BLAST may be iterated until no new significant alignments are found. At this time PSI-BLAST may be used only for comparing protein queries with protein databases.</a:t>
            </a:r>
            <a:r>
              <a:rPr lang="en-US" sz="1800" b="0" dirty="0" smtClean="0">
                <a:solidFill>
                  <a:srgbClr val="000000"/>
                </a:solidFill>
                <a:latin typeface="Arial" charset="0"/>
              </a:rPr>
              <a:t>”  </a:t>
            </a:r>
            <a:endParaRPr lang="en-US" b="0" dirty="0" smtClean="0">
              <a:solidFill>
                <a:srgbClr val="000000"/>
              </a:solidFill>
            </a:endParaRPr>
          </a:p>
        </p:txBody>
      </p:sp>
      <p:sp>
        <p:nvSpPr>
          <p:cNvPr id="15363" name="TextBox 1"/>
          <p:cNvSpPr txBox="1">
            <a:spLocks noChangeArrowheads="1"/>
          </p:cNvSpPr>
          <p:nvPr/>
        </p:nvSpPr>
        <p:spPr bwMode="auto">
          <a:xfrm>
            <a:off x="8415338" y="343693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endParaRPr lang="en-US" smtClean="0">
              <a:solidFill>
                <a:srgbClr val="000000"/>
              </a:solidFill>
            </a:endParaRPr>
          </a:p>
        </p:txBody>
      </p:sp>
    </p:spTree>
    <p:extLst>
      <p:ext uri="{BB962C8B-B14F-4D97-AF65-F5344CB8AC3E}">
        <p14:creationId xmlns:p14="http://schemas.microsoft.com/office/powerpoint/2010/main" val="168754516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141413" y="687388"/>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smtClean="0">
                <a:solidFill>
                  <a:srgbClr val="003366"/>
                </a:solidFill>
              </a:rPr>
              <a:t>The Psi-Blast Approach</a:t>
            </a:r>
            <a:endParaRPr lang="en-GB" sz="4400" smtClean="0">
              <a:solidFill>
                <a:srgbClr val="FF0000"/>
              </a:solidFill>
              <a:latin typeface="Times New Roman" charset="0"/>
            </a:endParaRPr>
          </a:p>
        </p:txBody>
      </p:sp>
      <p:sp>
        <p:nvSpPr>
          <p:cNvPr id="17410" name="Text Box 3"/>
          <p:cNvSpPr txBox="1">
            <a:spLocks noChangeArrowheads="1"/>
          </p:cNvSpPr>
          <p:nvPr/>
        </p:nvSpPr>
        <p:spPr bwMode="auto">
          <a:xfrm>
            <a:off x="723900" y="1889125"/>
            <a:ext cx="7613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800" b="0" smtClean="0">
                <a:solidFill>
                  <a:srgbClr val="000000"/>
                </a:solidFill>
                <a:latin typeface="Arial" charset="0"/>
              </a:rPr>
              <a:t>1. Use results of BlastP query to construct a multiple sequence alignment</a:t>
            </a:r>
          </a:p>
          <a:p>
            <a:r>
              <a:rPr lang="en-US" sz="1800" b="0" smtClean="0">
                <a:solidFill>
                  <a:srgbClr val="000000"/>
                </a:solidFill>
                <a:latin typeface="Arial" charset="0"/>
              </a:rPr>
              <a:t>2. Construct a position-specific scoring matrix from the alignment</a:t>
            </a:r>
          </a:p>
          <a:p>
            <a:r>
              <a:rPr lang="en-US" sz="1800" b="0" smtClean="0">
                <a:solidFill>
                  <a:srgbClr val="000000"/>
                </a:solidFill>
                <a:latin typeface="Arial" charset="0"/>
              </a:rPr>
              <a:t>3. Search database with alignment instead of query sequence</a:t>
            </a:r>
          </a:p>
          <a:p>
            <a:r>
              <a:rPr lang="en-US" sz="1800" b="0" smtClean="0">
                <a:solidFill>
                  <a:srgbClr val="000000"/>
                </a:solidFill>
                <a:latin typeface="Arial" charset="0"/>
              </a:rPr>
              <a:t>4. Add matches to alignment and repeat</a:t>
            </a:r>
          </a:p>
        </p:txBody>
      </p:sp>
      <p:sp>
        <p:nvSpPr>
          <p:cNvPr id="17411" name="Text Box 5"/>
          <p:cNvSpPr txBox="1">
            <a:spLocks noChangeArrowheads="1"/>
          </p:cNvSpPr>
          <p:nvPr/>
        </p:nvSpPr>
        <p:spPr bwMode="auto">
          <a:xfrm>
            <a:off x="762000" y="4267200"/>
            <a:ext cx="761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800" b="0" smtClean="0">
                <a:solidFill>
                  <a:srgbClr val="000000"/>
                </a:solidFill>
                <a:latin typeface="Arial" charset="0"/>
              </a:rPr>
              <a:t>Psi-Blast can use existing multiple alignment, or </a:t>
            </a:r>
          </a:p>
          <a:p>
            <a:r>
              <a:rPr lang="en-US" sz="1800" b="0" smtClean="0">
                <a:solidFill>
                  <a:srgbClr val="000000"/>
                </a:solidFill>
                <a:latin typeface="Arial" charset="0"/>
              </a:rPr>
              <a:t>use RPS-Blast to search a database of PSSMs </a:t>
            </a:r>
          </a:p>
        </p:txBody>
      </p:sp>
    </p:spTree>
    <p:extLst>
      <p:ext uri="{BB962C8B-B14F-4D97-AF65-F5344CB8AC3E}">
        <p14:creationId xmlns:p14="http://schemas.microsoft.com/office/powerpoint/2010/main" val="170592066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algn="l" eaLnBrk="1" hangingPunct="1"/>
            <a:r>
              <a:rPr lang="en-US">
                <a:latin typeface="Times New Roman" charset="0"/>
              </a:rPr>
              <a:t>PSI BLAST scheme</a:t>
            </a:r>
          </a:p>
        </p:txBody>
      </p:sp>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981200"/>
            <a:ext cx="7627937"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1664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1062038" y="420688"/>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smtClean="0">
                <a:solidFill>
                  <a:srgbClr val="003366"/>
                </a:solidFill>
              </a:rPr>
              <a:t>Position-specific Matrix</a:t>
            </a:r>
            <a:endParaRPr lang="en-GB" sz="4400" smtClean="0">
              <a:solidFill>
                <a:srgbClr val="FF0000"/>
              </a:solidFill>
              <a:latin typeface="Times New Roman" charset="0"/>
            </a:endParaRPr>
          </a:p>
        </p:txBody>
      </p:sp>
      <p:sp>
        <p:nvSpPr>
          <p:cNvPr id="21506" name="Text Box 3"/>
          <p:cNvSpPr txBox="1">
            <a:spLocks noChangeArrowheads="1"/>
          </p:cNvSpPr>
          <p:nvPr/>
        </p:nvSpPr>
        <p:spPr bwMode="auto">
          <a:xfrm>
            <a:off x="1444625" y="6040438"/>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200" smtClean="0">
                <a:solidFill>
                  <a:srgbClr val="000000"/>
                </a:solidFill>
                <a:latin typeface="Arial" charset="0"/>
              </a:rPr>
              <a:t>M Gribskov, A D McLachlan, and D Eisenberg (1987) Profile analysis: detection of distantly related proteins. PNAS 84:4355-8.</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l="3006" t="12343" r="3920" b="7832"/>
          <a:stretch>
            <a:fillRect/>
          </a:stretch>
        </p:blipFill>
        <p:spPr bwMode="auto">
          <a:xfrm>
            <a:off x="1439863" y="1155700"/>
            <a:ext cx="6056312"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rot="-5400000">
            <a:off x="-697706" y="5807869"/>
            <a:ext cx="1731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a:r>
              <a:rPr lang="en-US" sz="1600" b="0" i="1" smtClean="0">
                <a:solidFill>
                  <a:srgbClr val="003366"/>
                </a:solidFill>
                <a:latin typeface="Arial" charset="0"/>
              </a:rPr>
              <a:t>by Bob Friedman</a:t>
            </a:r>
            <a:endParaRPr lang="en-US" sz="1600" b="0" i="1" smtClean="0">
              <a:solidFill>
                <a:srgbClr val="000000"/>
              </a:solidFill>
              <a:latin typeface="Arial" charset="0"/>
            </a:endParaRPr>
          </a:p>
        </p:txBody>
      </p:sp>
    </p:spTree>
    <p:extLst>
      <p:ext uri="{BB962C8B-B14F-4D97-AF65-F5344CB8AC3E}">
        <p14:creationId xmlns:p14="http://schemas.microsoft.com/office/powerpoint/2010/main" val="30399065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52400" y="152400"/>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sz="4400" smtClean="0">
              <a:solidFill>
                <a:srgbClr val="FF0000"/>
              </a:solidFill>
              <a:latin typeface="Times New Roman" charset="0"/>
            </a:endParaRPr>
          </a:p>
        </p:txBody>
      </p:sp>
      <p:sp>
        <p:nvSpPr>
          <p:cNvPr id="23554" name="Rectangle 3"/>
          <p:cNvSpPr>
            <a:spLocks noGrp="1" noChangeArrowheads="1"/>
          </p:cNvSpPr>
          <p:nvPr>
            <p:ph type="title" idx="4294967295"/>
          </p:nvPr>
        </p:nvSpPr>
        <p:spPr>
          <a:xfrm>
            <a:off x="228600" y="0"/>
            <a:ext cx="7772400" cy="1143000"/>
          </a:xfrm>
        </p:spPr>
        <p:txBody>
          <a:bodyPr/>
          <a:lstStyle/>
          <a:p>
            <a:pPr algn="l" eaLnBrk="1" hangingPunct="1"/>
            <a:r>
              <a:rPr lang="en-GB" sz="2400" b="1">
                <a:solidFill>
                  <a:srgbClr val="003366"/>
                </a:solidFill>
                <a:latin typeface="Arial" charset="0"/>
                <a:hlinkClick r:id="rId4"/>
              </a:rPr>
              <a:t>Psi-Blast </a:t>
            </a:r>
            <a:r>
              <a:rPr lang="en-GB" sz="2400" b="1">
                <a:solidFill>
                  <a:srgbClr val="003366"/>
                </a:solidFill>
                <a:latin typeface="Arial" charset="0"/>
              </a:rPr>
              <a:t>Results</a:t>
            </a:r>
            <a:endParaRPr lang="en-US">
              <a:latin typeface="Times New Roman" charset="0"/>
            </a:endParaRPr>
          </a:p>
        </p:txBody>
      </p:sp>
      <p:sp>
        <p:nvSpPr>
          <p:cNvPr id="23555" name="Rectangle 4"/>
          <p:cNvSpPr>
            <a:spLocks noChangeArrowheads="1"/>
          </p:cNvSpPr>
          <p:nvPr/>
        </p:nvSpPr>
        <p:spPr bwMode="auto">
          <a:xfrm>
            <a:off x="3124200" y="304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smtClean="0">
                <a:solidFill>
                  <a:srgbClr val="000000"/>
                </a:solidFill>
                <a:latin typeface="Times New Roman" charset="0"/>
              </a:rPr>
              <a:t>Query: 55670331 (intein)</a:t>
            </a:r>
          </a:p>
        </p:txBody>
      </p:sp>
      <p:graphicFrame>
        <p:nvGraphicFramePr>
          <p:cNvPr id="23556" name="Object 2"/>
          <p:cNvGraphicFramePr>
            <a:graphicFrameLocks noChangeAspect="1"/>
          </p:cNvGraphicFramePr>
          <p:nvPr/>
        </p:nvGraphicFramePr>
        <p:xfrm>
          <a:off x="304800" y="1676400"/>
          <a:ext cx="8081963" cy="3754438"/>
        </p:xfrm>
        <a:graphic>
          <a:graphicData uri="http://schemas.openxmlformats.org/presentationml/2006/ole">
            <mc:AlternateContent xmlns:mc="http://schemas.openxmlformats.org/markup-compatibility/2006">
              <mc:Choice xmlns:v="urn:schemas-microsoft-com:vml" Requires="v">
                <p:oleObj spid="_x0000_s1027" name="Photo Editor Photo" r:id="rId5" imgW="7628281" imgH="3543607" progId="MSPhotoEd.3">
                  <p:embed/>
                </p:oleObj>
              </mc:Choice>
              <mc:Fallback>
                <p:oleObj name="Photo Editor Photo" r:id="rId5" imgW="7628281" imgH="3543607"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76400"/>
                        <a:ext cx="8081963"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6"/>
          <p:cNvGrpSpPr>
            <a:grpSpLocks/>
          </p:cNvGrpSpPr>
          <p:nvPr/>
        </p:nvGrpSpPr>
        <p:grpSpPr bwMode="auto">
          <a:xfrm>
            <a:off x="2438400" y="2667000"/>
            <a:ext cx="3581400" cy="831850"/>
            <a:chOff x="1536" y="1680"/>
            <a:chExt cx="2256" cy="524"/>
          </a:xfrm>
        </p:grpSpPr>
        <p:sp>
          <p:nvSpPr>
            <p:cNvPr id="23558" name="Text Box 7"/>
            <p:cNvSpPr txBox="1">
              <a:spLocks noChangeArrowheads="1"/>
            </p:cNvSpPr>
            <p:nvPr/>
          </p:nvSpPr>
          <p:spPr bwMode="auto">
            <a:xfrm>
              <a:off x="1872" y="1680"/>
              <a:ext cx="1920" cy="524"/>
            </a:xfrm>
            <a:prstGeom prst="rect">
              <a:avLst/>
            </a:prstGeom>
            <a:solidFill>
              <a:schemeClr val="bg1"/>
            </a:solidFill>
            <a:ln w="9525">
              <a:solidFill>
                <a:schemeClr val="tx1"/>
              </a:solidFill>
              <a:miter lim="800000"/>
              <a:headEnd/>
              <a:tailEnd/>
            </a:ln>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r>
                <a:rPr lang="en-US" smtClean="0">
                  <a:solidFill>
                    <a:srgbClr val="000000"/>
                  </a:solidFill>
                </a:rPr>
                <a:t>link to sequence </a:t>
              </a:r>
              <a:r>
                <a:rPr lang="en-US" smtClean="0">
                  <a:solidFill>
                    <a:srgbClr val="000000"/>
                  </a:solidFill>
                  <a:hlinkClick r:id="rId7"/>
                </a:rPr>
                <a:t>here</a:t>
              </a:r>
              <a:r>
                <a:rPr lang="en-US" smtClean="0">
                  <a:solidFill>
                    <a:srgbClr val="000000"/>
                  </a:solidFill>
                </a:rPr>
                <a:t>, check BLink </a:t>
              </a:r>
              <a:r>
                <a:rPr lang="en-US" smtClean="0">
                  <a:solidFill>
                    <a:srgbClr val="000000"/>
                  </a:solidFill>
                  <a:sym typeface="Wingdings" charset="0"/>
                </a:rPr>
                <a:t></a:t>
              </a:r>
              <a:endParaRPr lang="en-US" smtClean="0">
                <a:solidFill>
                  <a:srgbClr val="000000"/>
                </a:solidFill>
              </a:endParaRPr>
            </a:p>
          </p:txBody>
        </p:sp>
        <p:sp>
          <p:nvSpPr>
            <p:cNvPr id="23559" name="Line 8"/>
            <p:cNvSpPr>
              <a:spLocks noChangeShapeType="1"/>
            </p:cNvSpPr>
            <p:nvPr/>
          </p:nvSpPr>
          <p:spPr bwMode="auto">
            <a:xfrm flipH="1" flipV="1">
              <a:off x="1536" y="1680"/>
              <a:ext cx="33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smtClean="0">
                <a:solidFill>
                  <a:srgbClr val="000000"/>
                </a:solidFill>
                <a:latin typeface="Times New Roman" charset="0"/>
              </a:endParaRPr>
            </a:p>
          </p:txBody>
        </p:sp>
      </p:grpSp>
    </p:spTree>
    <p:extLst>
      <p:ext uri="{BB962C8B-B14F-4D97-AF65-F5344CB8AC3E}">
        <p14:creationId xmlns:p14="http://schemas.microsoft.com/office/powerpoint/2010/main" val="166574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609600" y="1905000"/>
            <a:ext cx="76120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800" b="0" smtClean="0">
                <a:solidFill>
                  <a:srgbClr val="000000"/>
                </a:solidFill>
                <a:latin typeface="Arial" charset="0"/>
              </a:rPr>
              <a:t>Psi-Blast is for finding matches among divergent sequences (position-specific information)  </a:t>
            </a:r>
            <a:br>
              <a:rPr lang="en-US" sz="1800" b="0" smtClean="0">
                <a:solidFill>
                  <a:srgbClr val="000000"/>
                </a:solidFill>
                <a:latin typeface="Arial" charset="0"/>
              </a:rPr>
            </a:br>
            <a:r>
              <a:rPr lang="en-US" sz="1800" b="0" smtClean="0">
                <a:solidFill>
                  <a:srgbClr val="FF0000"/>
                </a:solidFill>
                <a:latin typeface="Arial" charset="0"/>
              </a:rPr>
              <a:t>WARNING</a:t>
            </a:r>
            <a:r>
              <a:rPr lang="en-US" sz="1800" b="0" smtClean="0">
                <a:solidFill>
                  <a:srgbClr val="000000"/>
                </a:solidFill>
                <a:latin typeface="Arial" charset="0"/>
              </a:rPr>
              <a:t>:  For the nth iteration of a PSI BLAST search, the E-value gives the number of matches to the profile NOT to the initial query sequence! The </a:t>
            </a:r>
            <a:r>
              <a:rPr lang="en-US" sz="1800" b="0" smtClean="0">
                <a:solidFill>
                  <a:srgbClr val="FF0000"/>
                </a:solidFill>
                <a:latin typeface="Arial" charset="0"/>
              </a:rPr>
              <a:t>danger</a:t>
            </a:r>
            <a:r>
              <a:rPr lang="en-US" sz="1800" b="0" smtClean="0">
                <a:solidFill>
                  <a:srgbClr val="000000"/>
                </a:solidFill>
                <a:latin typeface="Arial" charset="0"/>
              </a:rPr>
              <a:t> is that the profile was  corrupted in an earlier iteration.  </a:t>
            </a:r>
            <a:endParaRPr lang="en-US" b="0" smtClean="0">
              <a:solidFill>
                <a:srgbClr val="000000"/>
              </a:solidFill>
            </a:endParaRPr>
          </a:p>
        </p:txBody>
      </p:sp>
      <p:sp>
        <p:nvSpPr>
          <p:cNvPr id="25602" name="Rectangle 3"/>
          <p:cNvSpPr>
            <a:spLocks noChangeArrowheads="1"/>
          </p:cNvSpPr>
          <p:nvPr/>
        </p:nvSpPr>
        <p:spPr bwMode="auto">
          <a:xfrm>
            <a:off x="1195388" y="-36513"/>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1" smtClean="0">
              <a:solidFill>
                <a:srgbClr val="000000"/>
              </a:solidFill>
              <a:latin typeface="Times New Roman" charset="0"/>
            </a:endParaRPr>
          </a:p>
        </p:txBody>
      </p:sp>
      <p:sp>
        <p:nvSpPr>
          <p:cNvPr id="25603" name="Rectangle 4"/>
          <p:cNvSpPr>
            <a:spLocks noGrp="1" noChangeArrowheads="1"/>
          </p:cNvSpPr>
          <p:nvPr>
            <p:ph type="title" idx="4294967295"/>
          </p:nvPr>
        </p:nvSpPr>
        <p:spPr/>
        <p:txBody>
          <a:bodyPr/>
          <a:lstStyle/>
          <a:p>
            <a:pPr eaLnBrk="1" hangingPunct="1"/>
            <a:r>
              <a:rPr lang="en-US">
                <a:latin typeface="Times New Roman" charset="0"/>
              </a:rPr>
              <a:t>PSI BLAST and E-values!</a:t>
            </a:r>
          </a:p>
        </p:txBody>
      </p:sp>
    </p:spTree>
    <p:extLst>
      <p:ext uri="{BB962C8B-B14F-4D97-AF65-F5344CB8AC3E}">
        <p14:creationId xmlns:p14="http://schemas.microsoft.com/office/powerpoint/2010/main" val="413246829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239713" y="685800"/>
            <a:ext cx="8664575"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900" smtClean="0">
                <a:solidFill>
                  <a:srgbClr val="01DB70"/>
                </a:solidFill>
                <a:latin typeface="Times New Roman Bold" charset="0"/>
              </a:rPr>
              <a:t>Often you want to run a PSIBLAST search with two different databanks - </a:t>
            </a:r>
            <a:br>
              <a:rPr lang="en-US" sz="1900" smtClean="0">
                <a:solidFill>
                  <a:srgbClr val="01DB70"/>
                </a:solidFill>
                <a:latin typeface="Times New Roman Bold" charset="0"/>
              </a:rPr>
            </a:br>
            <a:r>
              <a:rPr lang="en-US" sz="1900" smtClean="0">
                <a:solidFill>
                  <a:srgbClr val="01DB70"/>
                </a:solidFill>
                <a:latin typeface="Times New Roman Bold" charset="0"/>
              </a:rPr>
              <a:t>one to create the PSSM, the other to get sequences:</a:t>
            </a:r>
            <a:br>
              <a:rPr lang="en-US" sz="1900" smtClean="0">
                <a:solidFill>
                  <a:srgbClr val="01DB70"/>
                </a:solidFill>
                <a:latin typeface="Times New Roman Bold" charset="0"/>
              </a:rPr>
            </a:br>
            <a:r>
              <a:rPr lang="en-US" sz="1900" smtClean="0">
                <a:solidFill>
                  <a:srgbClr val="01DB70"/>
                </a:solidFill>
                <a:latin typeface="Times New Roman Bold" charset="0"/>
              </a:rPr>
              <a:t>To create the PSSM: </a:t>
            </a:r>
          </a:p>
          <a:p>
            <a:endParaRPr lang="en-US" sz="1600" smtClean="0">
              <a:solidFill>
                <a:srgbClr val="000000"/>
              </a:solidFill>
              <a:latin typeface="Times New Roman" charset="0"/>
            </a:endParaRPr>
          </a:p>
          <a:p>
            <a:r>
              <a:rPr lang="en-US" sz="1600" smtClean="0">
                <a:solidFill>
                  <a:srgbClr val="000000"/>
                </a:solidFill>
                <a:latin typeface="Times New Roman" charset="0"/>
              </a:rPr>
              <a:t>blastpgp -d nr -i subI -j 5 -C subI.ckp -a 2 -o subI.out -h 0.00001 -F f</a:t>
            </a:r>
          </a:p>
          <a:p>
            <a:endParaRPr lang="en-US" sz="1600" smtClean="0">
              <a:solidFill>
                <a:srgbClr val="000000"/>
              </a:solidFill>
              <a:latin typeface="Times New Roman" charset="0"/>
            </a:endParaRPr>
          </a:p>
          <a:p>
            <a:r>
              <a:rPr lang="en-US" sz="1600" smtClean="0">
                <a:solidFill>
                  <a:srgbClr val="000000"/>
                </a:solidFill>
                <a:latin typeface="Times New Roman" charset="0"/>
              </a:rPr>
              <a:t>blastpgp -d swissprot -i gamma -j 5 -C gamma.ckp -a 2 -o gamma.out -h 0.00001 -F f</a:t>
            </a:r>
          </a:p>
          <a:p>
            <a:endParaRPr lang="en-US" sz="1900" smtClean="0">
              <a:solidFill>
                <a:srgbClr val="01DB70"/>
              </a:solidFill>
              <a:latin typeface="Times New Roman Bold" charset="0"/>
            </a:endParaRPr>
          </a:p>
          <a:p>
            <a:r>
              <a:rPr lang="en-US" sz="1900" smtClean="0">
                <a:solidFill>
                  <a:srgbClr val="01DB70"/>
                </a:solidFill>
                <a:latin typeface="Times New Roman Bold" charset="0"/>
              </a:rPr>
              <a:t>Runs 4 iterations of a PSIblast</a:t>
            </a:r>
          </a:p>
          <a:p>
            <a:r>
              <a:rPr lang="en-US" sz="1900" smtClean="0">
                <a:solidFill>
                  <a:srgbClr val="01DB70"/>
                </a:solidFill>
                <a:latin typeface="Times New Roman Bold" charset="0"/>
              </a:rPr>
              <a:t>the -h option tells the program to use matches with E &lt;10^-5 for the next iteration,</a:t>
            </a:r>
            <a:br>
              <a:rPr lang="en-US" sz="1900" smtClean="0">
                <a:solidFill>
                  <a:srgbClr val="01DB70"/>
                </a:solidFill>
                <a:latin typeface="Times New Roman Bold" charset="0"/>
              </a:rPr>
            </a:br>
            <a:r>
              <a:rPr lang="en-US" sz="1900" smtClean="0">
                <a:solidFill>
                  <a:srgbClr val="01DB70"/>
                </a:solidFill>
                <a:latin typeface="Times New Roman Bold" charset="0"/>
              </a:rPr>
              <a:t>   (the default is 10</a:t>
            </a:r>
            <a:r>
              <a:rPr lang="en-US" sz="1900" baseline="30000" smtClean="0">
                <a:solidFill>
                  <a:srgbClr val="01DB70"/>
                </a:solidFill>
                <a:latin typeface="Times New Roman Bold" charset="0"/>
              </a:rPr>
              <a:t>-3 </a:t>
            </a:r>
            <a:r>
              <a:rPr lang="en-US" sz="1900" smtClean="0">
                <a:solidFill>
                  <a:srgbClr val="01DB70"/>
                </a:solidFill>
                <a:latin typeface="Times New Roman Bold" charset="0"/>
              </a:rPr>
              <a:t>)</a:t>
            </a:r>
          </a:p>
          <a:p>
            <a:r>
              <a:rPr lang="en-US" sz="1900" smtClean="0">
                <a:solidFill>
                  <a:srgbClr val="01DB70"/>
                </a:solidFill>
                <a:latin typeface="Times New Roman Bold" charset="0"/>
              </a:rPr>
              <a:t>-C creates a checkpoint (called subI.ckp),</a:t>
            </a:r>
          </a:p>
          <a:p>
            <a:r>
              <a:rPr lang="en-US" sz="1900" smtClean="0">
                <a:solidFill>
                  <a:srgbClr val="01DB70"/>
                </a:solidFill>
                <a:latin typeface="Times New Roman Bold" charset="0"/>
              </a:rPr>
              <a:t>-o writes the output to subI.out,</a:t>
            </a:r>
          </a:p>
          <a:p>
            <a:r>
              <a:rPr lang="en-US" sz="1900" smtClean="0">
                <a:solidFill>
                  <a:srgbClr val="01DB70"/>
                </a:solidFill>
                <a:latin typeface="Times New Roman Bold" charset="0"/>
              </a:rPr>
              <a:t>-i option specifies input as using subI as input (a fasta formated aa sequence). </a:t>
            </a:r>
          </a:p>
          <a:p>
            <a:r>
              <a:rPr lang="en-US" sz="1900" smtClean="0">
                <a:solidFill>
                  <a:srgbClr val="01DB70"/>
                </a:solidFill>
                <a:latin typeface="Times New Roman Bold" charset="0"/>
              </a:rPr>
              <a:t>The nr databank used is stored </a:t>
            </a:r>
            <a:r>
              <a:rPr lang="en-US" sz="1900" smtClean="0">
                <a:solidFill>
                  <a:srgbClr val="01DB70"/>
                </a:solidFill>
                <a:latin typeface="Courier New Bold" charset="0"/>
              </a:rPr>
              <a:t>in /common/dat</a:t>
            </a:r>
            <a:r>
              <a:rPr lang="en-US" sz="1900" smtClean="0">
                <a:solidFill>
                  <a:srgbClr val="01DB70"/>
                </a:solidFill>
                <a:latin typeface="Times New Roman Bold" charset="0"/>
              </a:rPr>
              <a:t>a/</a:t>
            </a:r>
          </a:p>
          <a:p>
            <a:r>
              <a:rPr lang="en-US" sz="1900" smtClean="0">
                <a:solidFill>
                  <a:srgbClr val="01DB70"/>
                </a:solidFill>
                <a:latin typeface="Times New Roman Bold" charset="0"/>
              </a:rPr>
              <a:t>-a 2 use two processors </a:t>
            </a:r>
          </a:p>
          <a:p>
            <a:r>
              <a:rPr lang="en-US" sz="1900" smtClean="0">
                <a:solidFill>
                  <a:srgbClr val="01DB70"/>
                </a:solidFill>
                <a:latin typeface="Times New Roman Bold" charset="0"/>
              </a:rPr>
              <a:t>-h  e-value threshold for inclusion in multipass model [Real]</a:t>
            </a:r>
          </a:p>
          <a:p>
            <a:r>
              <a:rPr lang="en-US" sz="1900" smtClean="0">
                <a:solidFill>
                  <a:srgbClr val="01DB70"/>
                </a:solidFill>
                <a:latin typeface="Times New Roman Bold" charset="0"/>
              </a:rPr>
              <a:t>    default = 0.002  </a:t>
            </a:r>
            <a:r>
              <a:rPr lang="en-US" sz="1900" smtClean="0">
                <a:solidFill>
                  <a:srgbClr val="000000"/>
                </a:solidFill>
                <a:latin typeface="Times New Roman Bold" charset="0"/>
              </a:rPr>
              <a:t>THIS IS A RATHER HIGH NUMBER!!!</a:t>
            </a:r>
          </a:p>
          <a:p>
            <a:endParaRPr lang="en-US" sz="1900" smtClean="0">
              <a:solidFill>
                <a:srgbClr val="01DB70"/>
              </a:solidFill>
              <a:latin typeface="Times New Roman Bold" charset="0"/>
            </a:endParaRPr>
          </a:p>
          <a:p>
            <a:r>
              <a:rPr lang="en-US" sz="1900" smtClean="0">
                <a:solidFill>
                  <a:srgbClr val="01DB70"/>
                </a:solidFill>
                <a:latin typeface="Times New Roman Bold" charset="0"/>
              </a:rPr>
              <a:t>(It might help to use the node with more memory (017) </a:t>
            </a:r>
          </a:p>
          <a:p>
            <a:r>
              <a:rPr lang="en-US" sz="1900" smtClean="0">
                <a:solidFill>
                  <a:srgbClr val="01DB70"/>
                </a:solidFill>
                <a:latin typeface="Times New Roman Bold" charset="0"/>
              </a:rPr>
              <a:t>(command is </a:t>
            </a:r>
            <a:r>
              <a:rPr lang="en-US" sz="1900" smtClean="0">
                <a:solidFill>
                  <a:srgbClr val="000000"/>
                </a:solidFill>
                <a:latin typeface="Courier" charset="0"/>
              </a:rPr>
              <a:t>ssh node017</a:t>
            </a:r>
            <a:r>
              <a:rPr lang="en-US" sz="1900" smtClean="0">
                <a:solidFill>
                  <a:srgbClr val="01DB70"/>
                </a:solidFill>
                <a:latin typeface="Times New Roman Bold" charset="0"/>
              </a:rPr>
              <a:t>)</a:t>
            </a:r>
          </a:p>
        </p:txBody>
      </p:sp>
      <p:sp>
        <p:nvSpPr>
          <p:cNvPr id="27650" name="Rectangle 3"/>
          <p:cNvSpPr>
            <a:spLocks noGrp="1" noChangeArrowheads="1"/>
          </p:cNvSpPr>
          <p:nvPr>
            <p:ph type="title" idx="4294967295"/>
          </p:nvPr>
        </p:nvSpPr>
        <p:spPr>
          <a:xfrm>
            <a:off x="304800" y="0"/>
            <a:ext cx="7772400" cy="762000"/>
          </a:xfrm>
        </p:spPr>
        <p:txBody>
          <a:bodyPr/>
          <a:lstStyle/>
          <a:p>
            <a:pPr algn="l" eaLnBrk="1" hangingPunct="1"/>
            <a:r>
              <a:rPr lang="en-GB" sz="2400" b="1">
                <a:solidFill>
                  <a:srgbClr val="003366"/>
                </a:solidFill>
                <a:latin typeface="Arial" charset="0"/>
              </a:rPr>
              <a:t>PSI Blast from the command line</a:t>
            </a:r>
            <a:endParaRPr lang="en-US" sz="2400" b="1">
              <a:solidFill>
                <a:srgbClr val="003366"/>
              </a:solidFill>
              <a:latin typeface="Arial" charset="0"/>
            </a:endParaRPr>
          </a:p>
        </p:txBody>
      </p:sp>
    </p:spTree>
    <p:extLst>
      <p:ext uri="{BB962C8B-B14F-4D97-AF65-F5344CB8AC3E}">
        <p14:creationId xmlns:p14="http://schemas.microsoft.com/office/powerpoint/2010/main" val="33166555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4102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5746750"/>
            <a:ext cx="6426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71628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69435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0" y="0"/>
            <a:ext cx="7772400" cy="1143000"/>
          </a:xfrm>
        </p:spPr>
        <p:txBody>
          <a:bodyPr/>
          <a:lstStyle/>
          <a:p>
            <a:pPr algn="l" eaLnBrk="1" hangingPunct="1"/>
            <a:r>
              <a:rPr lang="en-US" sz="2400" b="1">
                <a:solidFill>
                  <a:srgbClr val="003366"/>
                </a:solidFill>
                <a:latin typeface="Arial" charset="0"/>
              </a:rPr>
              <a:t>To use the PSSM:</a:t>
            </a:r>
            <a:endParaRPr lang="en-US">
              <a:latin typeface="Times New Roman" charset="0"/>
            </a:endParaRPr>
          </a:p>
        </p:txBody>
      </p:sp>
      <p:sp>
        <p:nvSpPr>
          <p:cNvPr id="29698" name="Rectangle 3"/>
          <p:cNvSpPr>
            <a:spLocks noChangeArrowheads="1"/>
          </p:cNvSpPr>
          <p:nvPr/>
        </p:nvSpPr>
        <p:spPr bwMode="auto">
          <a:xfrm>
            <a:off x="914400" y="1219200"/>
            <a:ext cx="75438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smtClean="0">
                <a:solidFill>
                  <a:srgbClr val="000000"/>
                </a:solidFill>
                <a:latin typeface="Courier New" charset="0"/>
              </a:rPr>
              <a:t>blastpgp -d /Users/jpgogarten/genomes/msb8.faa -i subI -a 2 -R subI.ckp -o subI.out3 -F f</a:t>
            </a:r>
          </a:p>
          <a:p>
            <a:endParaRPr lang="en-US" sz="1400" smtClean="0">
              <a:solidFill>
                <a:srgbClr val="000000"/>
              </a:solidFill>
              <a:latin typeface="Courier New" charset="0"/>
            </a:endParaRPr>
          </a:p>
          <a:p>
            <a:r>
              <a:rPr lang="en-US" sz="1400" smtClean="0">
                <a:solidFill>
                  <a:srgbClr val="000000"/>
                </a:solidFill>
                <a:latin typeface="Courier New" charset="0"/>
              </a:rPr>
              <a:t>blastpgp -d /Users/jpgogarten/genomes/msb8.faa -i gamma -a 2 -R gamma.ckp -o gamma.out3 -F f</a:t>
            </a:r>
            <a:endParaRPr lang="en-US" sz="1400" smtClean="0">
              <a:solidFill>
                <a:srgbClr val="01DB70"/>
              </a:solidFill>
              <a:latin typeface="Courier New" charset="0"/>
            </a:endParaRPr>
          </a:p>
          <a:p>
            <a:endParaRPr lang="en-US" sz="1400" smtClean="0">
              <a:solidFill>
                <a:srgbClr val="01DB70"/>
              </a:solidFill>
              <a:latin typeface="Courier New" charset="0"/>
            </a:endParaRPr>
          </a:p>
          <a:p>
            <a:r>
              <a:rPr lang="en-US" sz="1900" b="1" smtClean="0">
                <a:solidFill>
                  <a:srgbClr val="01DB70"/>
                </a:solidFill>
              </a:rPr>
              <a:t>Runs another iteration of the same blast search, but uses the databank</a:t>
            </a:r>
            <a:r>
              <a:rPr lang="en-US" sz="1900" smtClean="0">
                <a:solidFill>
                  <a:srgbClr val="01DB70"/>
                </a:solidFill>
                <a:latin typeface="Courier New Bold" charset="0"/>
              </a:rPr>
              <a:t> /Users/jpgogarten/genomes/msb8.fa</a:t>
            </a:r>
            <a:r>
              <a:rPr lang="en-US" sz="1900" smtClean="0">
                <a:solidFill>
                  <a:srgbClr val="01DB70"/>
                </a:solidFill>
                <a:latin typeface="Times New Roman Bold" charset="0"/>
              </a:rPr>
              <a:t>a</a:t>
            </a:r>
          </a:p>
          <a:p>
            <a:endParaRPr lang="en-US" sz="1900" smtClean="0">
              <a:solidFill>
                <a:srgbClr val="01DB70"/>
              </a:solidFill>
              <a:latin typeface="Times New Roman Bold" charset="0"/>
            </a:endParaRPr>
          </a:p>
          <a:p>
            <a:r>
              <a:rPr lang="en-US" sz="1900" smtClean="0">
                <a:solidFill>
                  <a:srgbClr val="01DB70"/>
                </a:solidFill>
                <a:latin typeface="Times New Roman Bold" charset="0"/>
              </a:rPr>
              <a:t>-R tells the program where to resume</a:t>
            </a:r>
          </a:p>
          <a:p>
            <a:r>
              <a:rPr lang="en-US" sz="1900" smtClean="0">
                <a:solidFill>
                  <a:srgbClr val="01DB70"/>
                </a:solidFill>
                <a:latin typeface="Times New Roman Bold" charset="0"/>
              </a:rPr>
              <a:t>-d specifies a different databank</a:t>
            </a:r>
          </a:p>
          <a:p>
            <a:r>
              <a:rPr lang="en-US" sz="1900" smtClean="0">
                <a:solidFill>
                  <a:srgbClr val="01DB70"/>
                </a:solidFill>
                <a:latin typeface="Times New Roman Bold" charset="0"/>
              </a:rPr>
              <a:t>-i input file - same sequence as before </a:t>
            </a:r>
          </a:p>
          <a:p>
            <a:r>
              <a:rPr lang="en-US" sz="1900" smtClean="0">
                <a:solidFill>
                  <a:srgbClr val="01DB70"/>
                </a:solidFill>
                <a:latin typeface="Times New Roman Bold" charset="0"/>
              </a:rPr>
              <a:t>-o output_filename</a:t>
            </a:r>
          </a:p>
          <a:p>
            <a:r>
              <a:rPr lang="en-US" sz="1900" smtClean="0">
                <a:solidFill>
                  <a:srgbClr val="01DB70"/>
                </a:solidFill>
                <a:latin typeface="Times New Roman Bold" charset="0"/>
              </a:rPr>
              <a:t>-a 2 use two processors</a:t>
            </a:r>
          </a:p>
          <a:p>
            <a:r>
              <a:rPr lang="en-US" sz="1900" smtClean="0">
                <a:solidFill>
                  <a:srgbClr val="01DB70"/>
                </a:solidFill>
                <a:latin typeface="Times New Roman Bold" charset="0"/>
              </a:rPr>
              <a:t>-h  e-value threshold for inclusion in multipass model [Real]</a:t>
            </a:r>
          </a:p>
          <a:p>
            <a:r>
              <a:rPr lang="en-US" sz="1900" smtClean="0">
                <a:solidFill>
                  <a:srgbClr val="01DB70"/>
                </a:solidFill>
                <a:latin typeface="Times New Roman Bold" charset="0"/>
              </a:rPr>
              <a:t>    default = 0.002.  This is a rather high number, but might be ok for the last iteration.</a:t>
            </a:r>
            <a:endParaRPr lang="en-US" smtClean="0">
              <a:solidFill>
                <a:srgbClr val="000000"/>
              </a:solidFill>
              <a:latin typeface="Times New Roman" charset="0"/>
            </a:endParaRPr>
          </a:p>
        </p:txBody>
      </p:sp>
    </p:spTree>
    <p:extLst>
      <p:ext uri="{BB962C8B-B14F-4D97-AF65-F5344CB8AC3E}">
        <p14:creationId xmlns:p14="http://schemas.microsoft.com/office/powerpoint/2010/main" val="340090179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0" y="0"/>
            <a:ext cx="7772400" cy="1143000"/>
          </a:xfrm>
        </p:spPr>
        <p:txBody>
          <a:bodyPr/>
          <a:lstStyle/>
          <a:p>
            <a:pPr algn="l" eaLnBrk="1" hangingPunct="1"/>
            <a:r>
              <a:rPr lang="en-US" sz="2400">
                <a:latin typeface="Times New Roman" charset="0"/>
              </a:rPr>
              <a:t>PSI Blast and finding gene families within genomes</a:t>
            </a:r>
            <a:r>
              <a:rPr lang="en-US">
                <a:latin typeface="Times New Roman" charset="0"/>
              </a:rPr>
              <a:t> </a:t>
            </a:r>
          </a:p>
        </p:txBody>
      </p:sp>
      <p:sp>
        <p:nvSpPr>
          <p:cNvPr id="31746" name="Text Box 3"/>
          <p:cNvSpPr txBox="1">
            <a:spLocks noChangeArrowheads="1"/>
          </p:cNvSpPr>
          <p:nvPr/>
        </p:nvSpPr>
        <p:spPr bwMode="auto">
          <a:xfrm>
            <a:off x="304800" y="990600"/>
            <a:ext cx="82454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b="0" smtClean="0">
                <a:solidFill>
                  <a:srgbClr val="000000"/>
                </a:solidFill>
              </a:rPr>
              <a:t>2nd step:  use PSSM to search genome: </a:t>
            </a:r>
          </a:p>
          <a:p>
            <a:pPr eaLnBrk="1" hangingPunct="1">
              <a:buFont typeface="Arial" charset="0"/>
              <a:buAutoNum type="alphaUcParenR"/>
            </a:pPr>
            <a:r>
              <a:rPr lang="en-US" sz="1800" b="0" smtClean="0">
                <a:solidFill>
                  <a:srgbClr val="000000"/>
                </a:solidFill>
              </a:rPr>
              <a:t>Use protein sequences encoded in genome as target: </a:t>
            </a:r>
            <a:br>
              <a:rPr lang="en-US" sz="1800" b="0" smtClean="0">
                <a:solidFill>
                  <a:srgbClr val="000000"/>
                </a:solidFill>
              </a:rPr>
            </a:br>
            <a:endParaRPr lang="en-US" sz="1800" b="0" smtClean="0">
              <a:solidFill>
                <a:srgbClr val="000000"/>
              </a:solidFill>
            </a:endParaRPr>
          </a:p>
          <a:p>
            <a:pPr eaLnBrk="1" hangingPunct="1">
              <a:buFont typeface="Arial" charset="0"/>
              <a:buNone/>
            </a:pPr>
            <a:r>
              <a:rPr lang="en-US" sz="1600" b="0" smtClean="0">
                <a:solidFill>
                  <a:srgbClr val="000000"/>
                </a:solidFill>
                <a:latin typeface="Courier" charset="0"/>
              </a:rPr>
              <a:t>blastpgp -d target_genome.faa -i query.name -a 2 -R query.ckp -o query.out3 -F f</a:t>
            </a:r>
            <a:br>
              <a:rPr lang="en-US" sz="1600" b="0" smtClean="0">
                <a:solidFill>
                  <a:srgbClr val="000000"/>
                </a:solidFill>
                <a:latin typeface="Courier" charset="0"/>
              </a:rPr>
            </a:br>
            <a:endParaRPr lang="en-US" sz="1600" b="0" smtClean="0">
              <a:solidFill>
                <a:srgbClr val="000000"/>
              </a:solidFill>
            </a:endParaRPr>
          </a:p>
          <a:p>
            <a:pPr eaLnBrk="1" hangingPunct="1">
              <a:buFont typeface="Arial" charset="0"/>
              <a:buChar char="•"/>
            </a:pPr>
            <a:endParaRPr lang="en-US" sz="1600" b="0" smtClean="0">
              <a:solidFill>
                <a:srgbClr val="000000"/>
              </a:solidFill>
            </a:endParaRPr>
          </a:p>
          <a:p>
            <a:pPr eaLnBrk="1" hangingPunct="1">
              <a:buFont typeface="Arial" charset="0"/>
              <a:buNone/>
            </a:pPr>
            <a:r>
              <a:rPr lang="en-US" sz="1800" b="0" smtClean="0">
                <a:solidFill>
                  <a:srgbClr val="000000"/>
                </a:solidFill>
              </a:rPr>
              <a:t>B)   Use nucleotide sequence and tblastn. This is an advantage if you are also interested in pseudogenes, and/or if you don</a:t>
            </a:r>
            <a:r>
              <a:rPr lang="ja-JP" altLang="en-US" sz="1800" b="0" smtClean="0">
                <a:solidFill>
                  <a:srgbClr val="000000"/>
                </a:solidFill>
              </a:rPr>
              <a:t>’</a:t>
            </a:r>
            <a:r>
              <a:rPr lang="en-US" altLang="ja-JP" sz="1800" b="0" smtClean="0">
                <a:solidFill>
                  <a:srgbClr val="000000"/>
                </a:solidFill>
              </a:rPr>
              <a:t>t trust the genome annotation:</a:t>
            </a:r>
          </a:p>
          <a:p>
            <a:pPr eaLnBrk="1" hangingPunct="1">
              <a:buFont typeface="Arial" charset="0"/>
              <a:buChar char="•"/>
            </a:pPr>
            <a:endParaRPr lang="en-US" sz="1800" b="0" smtClean="0">
              <a:solidFill>
                <a:srgbClr val="000000"/>
              </a:solidFill>
            </a:endParaRPr>
          </a:p>
          <a:p>
            <a:pPr eaLnBrk="1" hangingPunct="1">
              <a:buFont typeface="Arial" charset="0"/>
              <a:buNone/>
            </a:pPr>
            <a:r>
              <a:rPr lang="en-US" sz="1600" b="0" smtClean="0">
                <a:solidFill>
                  <a:srgbClr val="000000"/>
                </a:solidFill>
                <a:latin typeface="Courier" charset="0"/>
              </a:rPr>
              <a:t>blastall -i query.name -d target_genome_nucl.ffn -p psitblastn -R query.ckp</a:t>
            </a:r>
          </a:p>
          <a:p>
            <a:pPr eaLnBrk="1" hangingPunct="1">
              <a:buFont typeface="Arial" charset="0"/>
              <a:buChar char="•"/>
            </a:pPr>
            <a:endParaRPr lang="en-US" sz="1600" b="0" smtClean="0">
              <a:solidFill>
                <a:srgbClr val="000000"/>
              </a:solidFill>
              <a:latin typeface="Courier" charset="0"/>
            </a:endParaRPr>
          </a:p>
          <a:p>
            <a:pPr eaLnBrk="1" hangingPunct="1">
              <a:buFont typeface="Arial" charset="0"/>
              <a:buNone/>
            </a:pPr>
            <a:endParaRPr lang="en-US" sz="1600" b="0" smtClean="0">
              <a:solidFill>
                <a:srgbClr val="000000"/>
              </a:solidFill>
              <a:latin typeface="Courier" charset="0"/>
            </a:endParaRPr>
          </a:p>
        </p:txBody>
      </p:sp>
    </p:spTree>
    <p:extLst>
      <p:ext uri="{BB962C8B-B14F-4D97-AF65-F5344CB8AC3E}">
        <p14:creationId xmlns:p14="http://schemas.microsoft.com/office/powerpoint/2010/main" val="286979932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6"/>
          <p:cNvSpPr txBox="1">
            <a:spLocks noChangeArrowheads="1"/>
          </p:cNvSpPr>
          <p:nvPr/>
        </p:nvSpPr>
        <p:spPr bwMode="auto">
          <a:xfrm>
            <a:off x="685800" y="1828800"/>
            <a:ext cx="76120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r>
              <a:rPr lang="en-US" sz="1800" b="0" smtClean="0">
                <a:solidFill>
                  <a:srgbClr val="000000"/>
                </a:solidFill>
                <a:latin typeface="Arial" charset="0"/>
              </a:rPr>
              <a:t>Psi-Blast finds homologs among divergent sequences (position-specific information)  </a:t>
            </a:r>
            <a:br>
              <a:rPr lang="en-US" sz="1800" b="0" smtClean="0">
                <a:solidFill>
                  <a:srgbClr val="000000"/>
                </a:solidFill>
                <a:latin typeface="Arial" charset="0"/>
              </a:rPr>
            </a:br>
            <a:endParaRPr lang="en-US" sz="1800" b="0" smtClean="0">
              <a:solidFill>
                <a:srgbClr val="000000"/>
              </a:solidFill>
              <a:latin typeface="Arial" charset="0"/>
            </a:endParaRPr>
          </a:p>
          <a:p>
            <a:r>
              <a:rPr lang="en-US" sz="1800" b="0" smtClean="0">
                <a:solidFill>
                  <a:srgbClr val="FF0000"/>
                </a:solidFill>
                <a:latin typeface="Arial" charset="0"/>
              </a:rPr>
              <a:t>WARNING</a:t>
            </a:r>
            <a:r>
              <a:rPr lang="en-US" sz="1800" b="0" smtClean="0">
                <a:solidFill>
                  <a:srgbClr val="000000"/>
                </a:solidFill>
                <a:latin typeface="Arial" charset="0"/>
              </a:rPr>
              <a:t>:  </a:t>
            </a:r>
          </a:p>
          <a:p>
            <a:r>
              <a:rPr lang="en-US" sz="1800" b="0" smtClean="0">
                <a:solidFill>
                  <a:srgbClr val="000000"/>
                </a:solidFill>
                <a:latin typeface="Arial" charset="0"/>
              </a:rPr>
              <a:t>For the nth iteration of a PSI BLAST search, the E-value gives the number of matches </a:t>
            </a:r>
            <a:r>
              <a:rPr lang="en-US" sz="1800" smtClean="0">
                <a:solidFill>
                  <a:srgbClr val="000000"/>
                </a:solidFill>
                <a:latin typeface="Arial" charset="0"/>
              </a:rPr>
              <a:t>to the profile</a:t>
            </a:r>
          </a:p>
          <a:p>
            <a:r>
              <a:rPr lang="en-US" sz="1800" b="0" smtClean="0">
                <a:solidFill>
                  <a:srgbClr val="000000"/>
                </a:solidFill>
                <a:latin typeface="Arial" charset="0"/>
              </a:rPr>
              <a:t>NOT to the initial query sequence! </a:t>
            </a:r>
            <a:br>
              <a:rPr lang="en-US" sz="1800" b="0" smtClean="0">
                <a:solidFill>
                  <a:srgbClr val="000000"/>
                </a:solidFill>
                <a:latin typeface="Arial" charset="0"/>
              </a:rPr>
            </a:br>
            <a:endParaRPr lang="en-US" sz="1800" b="0" smtClean="0">
              <a:solidFill>
                <a:srgbClr val="000000"/>
              </a:solidFill>
              <a:latin typeface="Arial" charset="0"/>
            </a:endParaRPr>
          </a:p>
          <a:p>
            <a:r>
              <a:rPr lang="en-US" sz="1800" b="0" smtClean="0">
                <a:solidFill>
                  <a:srgbClr val="000000"/>
                </a:solidFill>
                <a:latin typeface="Arial" charset="0"/>
              </a:rPr>
              <a:t>The </a:t>
            </a:r>
            <a:r>
              <a:rPr lang="en-US" sz="1800" b="0" smtClean="0">
                <a:solidFill>
                  <a:srgbClr val="FF0000"/>
                </a:solidFill>
                <a:latin typeface="Arial" charset="0"/>
              </a:rPr>
              <a:t>danger</a:t>
            </a:r>
            <a:r>
              <a:rPr lang="en-US" sz="1800" b="0" smtClean="0">
                <a:solidFill>
                  <a:srgbClr val="000000"/>
                </a:solidFill>
                <a:latin typeface="Arial" charset="0"/>
              </a:rPr>
              <a:t> is that the profile was  corrupted in an earlier iteration.  </a:t>
            </a:r>
            <a:endParaRPr lang="en-US" b="0" smtClean="0">
              <a:solidFill>
                <a:srgbClr val="000000"/>
              </a:solidFill>
            </a:endParaRPr>
          </a:p>
        </p:txBody>
      </p:sp>
    </p:spTree>
    <p:extLst>
      <p:ext uri="{BB962C8B-B14F-4D97-AF65-F5344CB8AC3E}">
        <p14:creationId xmlns:p14="http://schemas.microsoft.com/office/powerpoint/2010/main" val="2722652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Box 2"/>
          <p:cNvSpPr txBox="1">
            <a:spLocks noChangeArrowheads="1"/>
          </p:cNvSpPr>
          <p:nvPr/>
        </p:nvSpPr>
        <p:spPr bwMode="auto">
          <a:xfrm>
            <a:off x="498475" y="2222500"/>
            <a:ext cx="1946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mtClean="0">
                <a:solidFill>
                  <a:prstClr val="black"/>
                </a:solidFill>
              </a:rPr>
              <a:t>N=50   s=0.1</a:t>
            </a:r>
          </a:p>
        </p:txBody>
      </p:sp>
      <p:sp>
        <p:nvSpPr>
          <p:cNvPr id="124930" name="TextBox 3"/>
          <p:cNvSpPr txBox="1">
            <a:spLocks noChangeArrowheads="1"/>
          </p:cNvSpPr>
          <p:nvPr/>
        </p:nvSpPr>
        <p:spPr bwMode="auto">
          <a:xfrm>
            <a:off x="2625725" y="2222500"/>
            <a:ext cx="193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mtClean="0">
                <a:solidFill>
                  <a:prstClr val="black"/>
                </a:solidFill>
              </a:rPr>
              <a:t>50 replicates</a:t>
            </a:r>
          </a:p>
        </p:txBody>
      </p:sp>
      <p:pic>
        <p:nvPicPr>
          <p:cNvPr id="12493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14550"/>
            <a:ext cx="16779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12738"/>
            <a:ext cx="80597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79713"/>
            <a:ext cx="9144000"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1210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a:xfrm>
            <a:off x="0" y="0"/>
            <a:ext cx="7772400" cy="762000"/>
          </a:xfrm>
        </p:spPr>
        <p:txBody>
          <a:bodyPr/>
          <a:lstStyle/>
          <a:p>
            <a:pPr algn="l" eaLnBrk="1" hangingPunct="1"/>
            <a:r>
              <a:rPr lang="en-US">
                <a:latin typeface="Times New Roman" charset="0"/>
              </a:rPr>
              <a:t>s&gt;0</a:t>
            </a:r>
          </a:p>
        </p:txBody>
      </p:sp>
      <p:sp>
        <p:nvSpPr>
          <p:cNvPr id="125954" name="Rectangle 3"/>
          <p:cNvSpPr>
            <a:spLocks noChangeArrowheads="1"/>
          </p:cNvSpPr>
          <p:nvPr/>
        </p:nvSpPr>
        <p:spPr bwMode="auto">
          <a:xfrm>
            <a:off x="381000" y="1143000"/>
            <a:ext cx="8382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4400" fontAlgn="base">
              <a:spcBef>
                <a:spcPct val="0"/>
              </a:spcBef>
              <a:spcAft>
                <a:spcPct val="0"/>
              </a:spcAft>
            </a:pPr>
            <a:r>
              <a:rPr lang="en-US" sz="2000" smtClean="0">
                <a:solidFill>
                  <a:srgbClr val="000000"/>
                </a:solidFill>
                <a:latin typeface="Arial" charset="0"/>
                <a:ea typeface="ＭＳ Ｐゴシック" charset="0"/>
                <a:cs typeface="ＭＳ Ｐゴシック" charset="0"/>
              </a:rPr>
              <a:t>Time till fixation on average: </a:t>
            </a:r>
          </a:p>
          <a:p>
            <a:pPr defTabSz="914400" fontAlgn="base">
              <a:spcBef>
                <a:spcPct val="0"/>
              </a:spcBef>
              <a:spcAft>
                <a:spcPct val="0"/>
              </a:spcAft>
            </a:pPr>
            <a:r>
              <a:rPr lang="en-US" sz="2000" smtClean="0">
                <a:solidFill>
                  <a:srgbClr val="000000"/>
                </a:solidFill>
                <a:latin typeface="Arial" charset="0"/>
                <a:ea typeface="ＭＳ Ｐゴシック" charset="0"/>
                <a:cs typeface="ＭＳ Ｐゴシック" charset="0"/>
              </a:rPr>
              <a:t>t</a:t>
            </a:r>
            <a:r>
              <a:rPr lang="en-US" sz="2000" baseline="-30000" smtClean="0">
                <a:solidFill>
                  <a:srgbClr val="000000"/>
                </a:solidFill>
                <a:latin typeface="Arial" charset="0"/>
                <a:ea typeface="ＭＳ Ｐゴシック" charset="0"/>
                <a:cs typeface="ＭＳ Ｐゴシック" charset="0"/>
              </a:rPr>
              <a:t>av</a:t>
            </a:r>
            <a:r>
              <a:rPr lang="en-US" sz="2000" smtClean="0">
                <a:solidFill>
                  <a:srgbClr val="000000"/>
                </a:solidFill>
                <a:latin typeface="Arial" charset="0"/>
                <a:ea typeface="ＭＳ Ｐゴシック" charset="0"/>
                <a:cs typeface="ＭＳ Ｐゴシック" charset="0"/>
              </a:rPr>
              <a:t>= (2/s) ln (2N) generations </a:t>
            </a:r>
            <a:r>
              <a:rPr lang="en-US" sz="2000" smtClean="0">
                <a:solidFill>
                  <a:srgbClr val="FF0000"/>
                </a:solidFill>
                <a:latin typeface="Arial" charset="0"/>
                <a:ea typeface="ＭＳ Ｐゴシック" charset="0"/>
                <a:cs typeface="ＭＳ Ｐゴシック" charset="0"/>
              </a:rPr>
              <a:t> </a:t>
            </a:r>
            <a:br>
              <a:rPr lang="en-US" sz="2000" smtClean="0">
                <a:solidFill>
                  <a:srgbClr val="FF0000"/>
                </a:solidFill>
                <a:latin typeface="Arial" charset="0"/>
                <a:ea typeface="ＭＳ Ｐゴシック" charset="0"/>
                <a:cs typeface="ＭＳ Ｐゴシック" charset="0"/>
              </a:rPr>
            </a:br>
            <a:r>
              <a:rPr lang="en-US" sz="2000" smtClean="0">
                <a:solidFill>
                  <a:srgbClr val="FF0000"/>
                </a:solidFill>
                <a:latin typeface="Arial" charset="0"/>
                <a:ea typeface="ＭＳ Ｐゴシック" charset="0"/>
                <a:cs typeface="ＭＳ Ｐゴシック" charset="0"/>
              </a:rPr>
              <a:t>(also true for mutations with negative </a:t>
            </a:r>
            <a:r>
              <a:rPr lang="ja-JP" altLang="en-US" sz="2000" smtClean="0">
                <a:solidFill>
                  <a:srgbClr val="FF0000"/>
                </a:solidFill>
                <a:latin typeface="Arial" charset="0"/>
                <a:ea typeface="ＭＳ Ｐゴシック" charset="0"/>
                <a:cs typeface="ＭＳ Ｐゴシック" charset="0"/>
              </a:rPr>
              <a:t>“</a:t>
            </a:r>
            <a:r>
              <a:rPr lang="en-US" altLang="ja-JP" sz="2000" smtClean="0">
                <a:solidFill>
                  <a:srgbClr val="FF0000"/>
                </a:solidFill>
                <a:latin typeface="Arial" charset="0"/>
                <a:ea typeface="ＭＳ Ｐゴシック" charset="0"/>
                <a:cs typeface="ＭＳ Ｐゴシック" charset="0"/>
              </a:rPr>
              <a:t>s</a:t>
            </a:r>
            <a:r>
              <a:rPr lang="ja-JP" altLang="en-US" sz="2000" smtClean="0">
                <a:solidFill>
                  <a:srgbClr val="FF0000"/>
                </a:solidFill>
                <a:latin typeface="Arial" charset="0"/>
                <a:ea typeface="ＭＳ Ｐゴシック" charset="0"/>
                <a:cs typeface="ＭＳ Ｐゴシック" charset="0"/>
              </a:rPr>
              <a:t>”</a:t>
            </a:r>
            <a:r>
              <a:rPr lang="en-US" altLang="ja-JP" sz="2000" smtClean="0">
                <a:solidFill>
                  <a:srgbClr val="FF0000"/>
                </a:solidFill>
                <a:latin typeface="Arial" charset="0"/>
                <a:ea typeface="ＭＳ Ｐゴシック" charset="0"/>
                <a:cs typeface="ＭＳ Ｐゴシック" charset="0"/>
              </a:rPr>
              <a:t> !  discuss among yourselves)</a:t>
            </a:r>
          </a:p>
          <a:p>
            <a:pPr defTabSz="914400" fontAlgn="base">
              <a:spcBef>
                <a:spcPct val="0"/>
              </a:spcBef>
              <a:spcAft>
                <a:spcPct val="0"/>
              </a:spcAft>
            </a:pPr>
            <a:endParaRPr lang="en-US" sz="2000" smtClean="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E.g.:  N=10</a:t>
            </a:r>
            <a:r>
              <a:rPr lang="en-US" sz="2000" baseline="30000" smtClean="0">
                <a:solidFill>
                  <a:srgbClr val="000000"/>
                </a:solidFill>
                <a:latin typeface="Arial" charset="0"/>
                <a:ea typeface="ＭＳ Ｐゴシック" charset="0"/>
                <a:cs typeface="ＭＳ Ｐゴシック" charset="0"/>
              </a:rPr>
              <a:t>6</a:t>
            </a:r>
            <a:r>
              <a:rPr lang="en-US" sz="2000" smtClean="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s=0:  average time to fixation: 4*10</a:t>
            </a:r>
            <a:r>
              <a:rPr lang="en-US" sz="2000" baseline="30000" smtClean="0">
                <a:solidFill>
                  <a:srgbClr val="000000"/>
                </a:solidFill>
                <a:latin typeface="Arial" charset="0"/>
                <a:ea typeface="ＭＳ Ｐゴシック" charset="0"/>
                <a:cs typeface="ＭＳ Ｐゴシック" charset="0"/>
              </a:rPr>
              <a:t>6</a:t>
            </a:r>
            <a:r>
              <a:rPr lang="en-US" sz="2000" smtClean="0">
                <a:solidFill>
                  <a:srgbClr val="000000"/>
                </a:solidFill>
                <a:latin typeface="Arial" charset="0"/>
                <a:ea typeface="ＭＳ Ｐゴシック" charset="0"/>
                <a:cs typeface="ＭＳ Ｐゴシック" charset="0"/>
              </a:rPr>
              <a:t> generations</a:t>
            </a:r>
            <a:br>
              <a:rPr lang="en-US" sz="2000" smtClean="0">
                <a:solidFill>
                  <a:srgbClr val="000000"/>
                </a:solidFill>
                <a:latin typeface="Arial" charset="0"/>
                <a:ea typeface="ＭＳ Ｐゴシック" charset="0"/>
                <a:cs typeface="ＭＳ Ｐゴシック" charset="0"/>
              </a:rPr>
            </a:br>
            <a:r>
              <a:rPr lang="en-US" sz="2000" smtClean="0">
                <a:solidFill>
                  <a:srgbClr val="000000"/>
                </a:solidFill>
                <a:latin typeface="Arial" charset="0"/>
                <a:ea typeface="ＭＳ Ｐゴシック" charset="0"/>
                <a:cs typeface="ＭＳ Ｐゴシック" charset="0"/>
              </a:rPr>
              <a:t>s=0.01:  average time to fixation: 2900 generations </a:t>
            </a:r>
          </a:p>
          <a:p>
            <a:pPr defTabSz="914400" eaLnBrk="0" fontAlgn="base" hangingPunct="0">
              <a:spcBef>
                <a:spcPct val="0"/>
              </a:spcBef>
              <a:spcAft>
                <a:spcPct val="0"/>
              </a:spcAft>
            </a:pPr>
            <a:endParaRPr lang="en-US" sz="2000" smtClean="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N=10</a:t>
            </a:r>
            <a:r>
              <a:rPr lang="en-US" sz="2000" baseline="30000" smtClean="0">
                <a:solidFill>
                  <a:srgbClr val="000000"/>
                </a:solidFill>
                <a:latin typeface="Arial" charset="0"/>
                <a:ea typeface="ＭＳ Ｐゴシック" charset="0"/>
                <a:cs typeface="ＭＳ Ｐゴシック" charset="0"/>
              </a:rPr>
              <a:t>4</a:t>
            </a:r>
            <a:r>
              <a:rPr lang="en-US" sz="2000" smtClean="0">
                <a:solidFill>
                  <a:srgbClr val="000000"/>
                </a:solidFill>
                <a:latin typeface="Arial" charset="0"/>
                <a:ea typeface="ＭＳ Ｐゴシック" charset="0"/>
                <a:cs typeface="ＭＳ Ｐゴシック" charset="0"/>
              </a:rPr>
              <a:t>, </a:t>
            </a:r>
          </a:p>
          <a:p>
            <a:pPr defTabSz="914400" eaLnBrk="0" fontAlgn="base" hangingPunct="0">
              <a:spcBef>
                <a:spcPct val="0"/>
              </a:spcBef>
              <a:spcAft>
                <a:spcPct val="0"/>
              </a:spcAft>
            </a:pPr>
            <a:r>
              <a:rPr lang="en-US" sz="2000" smtClean="0">
                <a:solidFill>
                  <a:srgbClr val="000000"/>
                </a:solidFill>
                <a:latin typeface="Arial" charset="0"/>
                <a:ea typeface="ＭＳ Ｐゴシック" charset="0"/>
                <a:cs typeface="ＭＳ Ｐゴシック" charset="0"/>
              </a:rPr>
              <a:t>s=0:  average time to fixation: 40.000 generations</a:t>
            </a:r>
            <a:br>
              <a:rPr lang="en-US" sz="2000" smtClean="0">
                <a:solidFill>
                  <a:srgbClr val="000000"/>
                </a:solidFill>
                <a:latin typeface="Arial" charset="0"/>
                <a:ea typeface="ＭＳ Ｐゴシック" charset="0"/>
                <a:cs typeface="ＭＳ Ｐゴシック" charset="0"/>
              </a:rPr>
            </a:br>
            <a:r>
              <a:rPr lang="en-US" sz="2000" smtClean="0">
                <a:solidFill>
                  <a:srgbClr val="000000"/>
                </a:solidFill>
                <a:latin typeface="Arial" charset="0"/>
                <a:ea typeface="ＭＳ Ｐゴシック" charset="0"/>
                <a:cs typeface="ＭＳ Ｐゴシック" charset="0"/>
              </a:rPr>
              <a:t>s=0.01:  average time to fixation: 1.900 generations </a:t>
            </a:r>
          </a:p>
          <a:p>
            <a:pPr defTabSz="914400" eaLnBrk="0" fontAlgn="base" hangingPunct="0">
              <a:spcBef>
                <a:spcPct val="0"/>
              </a:spcBef>
              <a:spcAft>
                <a:spcPct val="0"/>
              </a:spcAft>
            </a:pPr>
            <a:endParaRPr lang="en-US" sz="2000" smtClean="0">
              <a:solidFill>
                <a:srgbClr val="000000"/>
              </a:solidFill>
              <a:latin typeface="Arial" charset="0"/>
              <a:ea typeface="ＭＳ Ｐゴシック" charset="0"/>
              <a:cs typeface="ＭＳ Ｐゴシック" charset="0"/>
            </a:endParaRPr>
          </a:p>
        </p:txBody>
      </p:sp>
      <p:sp>
        <p:nvSpPr>
          <p:cNvPr id="125955" name="Text Box 4"/>
          <p:cNvSpPr txBox="1">
            <a:spLocks noChangeArrowheads="1"/>
          </p:cNvSpPr>
          <p:nvPr/>
        </p:nvSpPr>
        <p:spPr bwMode="auto">
          <a:xfrm>
            <a:off x="258763" y="5105400"/>
            <a:ext cx="862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smtClean="0">
                <a:solidFill>
                  <a:srgbClr val="000000"/>
                </a:solidFill>
                <a:latin typeface="Times New Roman" charset="0"/>
              </a:rPr>
              <a:t>=&gt; substitution rate of mutation under positive selection is larger than the rate wite which neutral mutations are fixed.</a:t>
            </a:r>
          </a:p>
        </p:txBody>
      </p:sp>
    </p:spTree>
    <p:extLst>
      <p:ext uri="{BB962C8B-B14F-4D97-AF65-F5344CB8AC3E}">
        <p14:creationId xmlns:p14="http://schemas.microsoft.com/office/powerpoint/2010/main" val="26946525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ChangeArrowheads="1"/>
          </p:cNvSpPr>
          <p:nvPr/>
        </p:nvSpPr>
        <p:spPr bwMode="auto">
          <a:xfrm>
            <a:off x="1042988" y="1312863"/>
            <a:ext cx="6697662" cy="4535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9" tIns="45714" rIns="91429" bIns="45714"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28002" name="Line 3"/>
          <p:cNvSpPr>
            <a:spLocks noChangeShapeType="1"/>
          </p:cNvSpPr>
          <p:nvPr/>
        </p:nvSpPr>
        <p:spPr bwMode="auto">
          <a:xfrm>
            <a:off x="6227763" y="1312863"/>
            <a:ext cx="0" cy="4535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28003" name="Freeform 4"/>
          <p:cNvSpPr>
            <a:spLocks/>
          </p:cNvSpPr>
          <p:nvPr/>
        </p:nvSpPr>
        <p:spPr bwMode="auto">
          <a:xfrm>
            <a:off x="6300788" y="1312863"/>
            <a:ext cx="1295400" cy="4546600"/>
          </a:xfrm>
          <a:custGeom>
            <a:avLst/>
            <a:gdLst>
              <a:gd name="T0" fmla="*/ 0 w 816"/>
              <a:gd name="T1" fmla="*/ 2147483647 h 2864"/>
              <a:gd name="T2" fmla="*/ 2147483647 w 816"/>
              <a:gd name="T3" fmla="*/ 2147483647 h 2864"/>
              <a:gd name="T4" fmla="*/ 2147483647 w 816"/>
              <a:gd name="T5" fmla="*/ 2147483647 h 2864"/>
              <a:gd name="T6" fmla="*/ 2147483647 w 816"/>
              <a:gd name="T7" fmla="*/ 2147483647 h 2864"/>
              <a:gd name="T8" fmla="*/ 2147483647 w 816"/>
              <a:gd name="T9" fmla="*/ 0 h 2864"/>
              <a:gd name="T10" fmla="*/ 0 60000 65536"/>
              <a:gd name="T11" fmla="*/ 0 60000 65536"/>
              <a:gd name="T12" fmla="*/ 0 60000 65536"/>
              <a:gd name="T13" fmla="*/ 0 60000 65536"/>
              <a:gd name="T14" fmla="*/ 0 60000 65536"/>
              <a:gd name="T15" fmla="*/ 0 w 816"/>
              <a:gd name="T16" fmla="*/ 0 h 2864"/>
              <a:gd name="T17" fmla="*/ 816 w 816"/>
              <a:gd name="T18" fmla="*/ 2864 h 2864"/>
            </a:gdLst>
            <a:ahLst/>
            <a:cxnLst>
              <a:cxn ang="T10">
                <a:pos x="T0" y="T1"/>
              </a:cxn>
              <a:cxn ang="T11">
                <a:pos x="T2" y="T3"/>
              </a:cxn>
              <a:cxn ang="T12">
                <a:pos x="T4" y="T5"/>
              </a:cxn>
              <a:cxn ang="T13">
                <a:pos x="T6" y="T7"/>
              </a:cxn>
              <a:cxn ang="T14">
                <a:pos x="T8" y="T9"/>
              </a:cxn>
            </a:cxnLst>
            <a:rect l="T15" t="T16" r="T17" b="T18"/>
            <a:pathLst>
              <a:path w="816" h="2864">
                <a:moveTo>
                  <a:pt x="0" y="2857"/>
                </a:moveTo>
                <a:cubicBezTo>
                  <a:pt x="102" y="2860"/>
                  <a:pt x="204" y="2864"/>
                  <a:pt x="272" y="2721"/>
                </a:cubicBezTo>
                <a:cubicBezTo>
                  <a:pt x="340" y="2578"/>
                  <a:pt x="363" y="2381"/>
                  <a:pt x="408" y="1996"/>
                </a:cubicBezTo>
                <a:cubicBezTo>
                  <a:pt x="453" y="1611"/>
                  <a:pt x="476" y="741"/>
                  <a:pt x="544" y="408"/>
                </a:cubicBezTo>
                <a:cubicBezTo>
                  <a:pt x="612" y="75"/>
                  <a:pt x="771" y="68"/>
                  <a:pt x="816"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28004" name="Freeform 5"/>
          <p:cNvSpPr>
            <a:spLocks/>
          </p:cNvSpPr>
          <p:nvPr/>
        </p:nvSpPr>
        <p:spPr bwMode="auto">
          <a:xfrm>
            <a:off x="7019925" y="5465763"/>
            <a:ext cx="504825" cy="382587"/>
          </a:xfrm>
          <a:custGeom>
            <a:avLst/>
            <a:gdLst>
              <a:gd name="T0" fmla="*/ 0 w 318"/>
              <a:gd name="T1" fmla="*/ 2147483647 h 241"/>
              <a:gd name="T2" fmla="*/ 2147483647 w 318"/>
              <a:gd name="T3" fmla="*/ 2147483647 h 241"/>
              <a:gd name="T4" fmla="*/ 2147483647 w 318"/>
              <a:gd name="T5" fmla="*/ 2147483647 h 241"/>
              <a:gd name="T6" fmla="*/ 2147483647 w 318"/>
              <a:gd name="T7" fmla="*/ 2147483647 h 241"/>
              <a:gd name="T8" fmla="*/ 0 60000 65536"/>
              <a:gd name="T9" fmla="*/ 0 60000 65536"/>
              <a:gd name="T10" fmla="*/ 0 60000 65536"/>
              <a:gd name="T11" fmla="*/ 0 60000 65536"/>
              <a:gd name="T12" fmla="*/ 0 w 318"/>
              <a:gd name="T13" fmla="*/ 0 h 241"/>
              <a:gd name="T14" fmla="*/ 318 w 318"/>
              <a:gd name="T15" fmla="*/ 241 h 241"/>
            </a:gdLst>
            <a:ahLst/>
            <a:cxnLst>
              <a:cxn ang="T8">
                <a:pos x="T0" y="T1"/>
              </a:cxn>
              <a:cxn ang="T9">
                <a:pos x="T2" y="T3"/>
              </a:cxn>
              <a:cxn ang="T10">
                <a:pos x="T4" y="T5"/>
              </a:cxn>
              <a:cxn ang="T11">
                <a:pos x="T6" y="T7"/>
              </a:cxn>
            </a:cxnLst>
            <a:rect l="T12" t="T13" r="T14" b="T15"/>
            <a:pathLst>
              <a:path w="318" h="241">
                <a:moveTo>
                  <a:pt x="0" y="241"/>
                </a:moveTo>
                <a:cubicBezTo>
                  <a:pt x="45" y="135"/>
                  <a:pt x="91" y="30"/>
                  <a:pt x="136" y="15"/>
                </a:cubicBezTo>
                <a:cubicBezTo>
                  <a:pt x="181" y="0"/>
                  <a:pt x="242" y="114"/>
                  <a:pt x="272" y="151"/>
                </a:cubicBezTo>
                <a:cubicBezTo>
                  <a:pt x="302" y="188"/>
                  <a:pt x="310" y="214"/>
                  <a:pt x="318" y="241"/>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28005" name="Freeform 6"/>
          <p:cNvSpPr>
            <a:spLocks/>
          </p:cNvSpPr>
          <p:nvPr/>
        </p:nvSpPr>
        <p:spPr bwMode="auto">
          <a:xfrm>
            <a:off x="1042988" y="1304925"/>
            <a:ext cx="5022850" cy="4541838"/>
          </a:xfrm>
          <a:custGeom>
            <a:avLst/>
            <a:gdLst>
              <a:gd name="T0" fmla="*/ 2147483647 w 3164"/>
              <a:gd name="T1" fmla="*/ 2147483647 h 2861"/>
              <a:gd name="T2" fmla="*/ 2147483647 w 3164"/>
              <a:gd name="T3" fmla="*/ 2147483647 h 2861"/>
              <a:gd name="T4" fmla="*/ 2147483647 w 3164"/>
              <a:gd name="T5" fmla="*/ 2147483647 h 2861"/>
              <a:gd name="T6" fmla="*/ 2147483647 w 3164"/>
              <a:gd name="T7" fmla="*/ 2147483647 h 2861"/>
              <a:gd name="T8" fmla="*/ 2147483647 w 3164"/>
              <a:gd name="T9" fmla="*/ 2147483647 h 2861"/>
              <a:gd name="T10" fmla="*/ 2147483647 w 3164"/>
              <a:gd name="T11" fmla="*/ 2147483647 h 2861"/>
              <a:gd name="T12" fmla="*/ 2147483647 w 3164"/>
              <a:gd name="T13" fmla="*/ 2147483647 h 2861"/>
              <a:gd name="T14" fmla="*/ 2147483647 w 3164"/>
              <a:gd name="T15" fmla="*/ 2147483647 h 2861"/>
              <a:gd name="T16" fmla="*/ 2147483647 w 3164"/>
              <a:gd name="T17" fmla="*/ 2147483647 h 2861"/>
              <a:gd name="T18" fmla="*/ 2147483647 w 3164"/>
              <a:gd name="T19" fmla="*/ 2147483647 h 2861"/>
              <a:gd name="T20" fmla="*/ 2147483647 w 3164"/>
              <a:gd name="T21" fmla="*/ 2147483647 h 2861"/>
              <a:gd name="T22" fmla="*/ 2147483647 w 3164"/>
              <a:gd name="T23" fmla="*/ 2147483647 h 2861"/>
              <a:gd name="T24" fmla="*/ 2147483647 w 3164"/>
              <a:gd name="T25" fmla="*/ 2147483647 h 2861"/>
              <a:gd name="T26" fmla="*/ 2147483647 w 3164"/>
              <a:gd name="T27" fmla="*/ 2147483647 h 2861"/>
              <a:gd name="T28" fmla="*/ 2147483647 w 3164"/>
              <a:gd name="T29" fmla="*/ 2147483647 h 2861"/>
              <a:gd name="T30" fmla="*/ 2147483647 w 3164"/>
              <a:gd name="T31" fmla="*/ 2147483647 h 2861"/>
              <a:gd name="T32" fmla="*/ 2147483647 w 3164"/>
              <a:gd name="T33" fmla="*/ 2147483647 h 2861"/>
              <a:gd name="T34" fmla="*/ 2147483647 w 3164"/>
              <a:gd name="T35" fmla="*/ 2147483647 h 2861"/>
              <a:gd name="T36" fmla="*/ 2147483647 w 3164"/>
              <a:gd name="T37" fmla="*/ 2147483647 h 2861"/>
              <a:gd name="T38" fmla="*/ 2147483647 w 3164"/>
              <a:gd name="T39" fmla="*/ 2147483647 h 2861"/>
              <a:gd name="T40" fmla="*/ 2147483647 w 3164"/>
              <a:gd name="T41" fmla="*/ 2147483647 h 2861"/>
              <a:gd name="T42" fmla="*/ 2147483647 w 3164"/>
              <a:gd name="T43" fmla="*/ 2147483647 h 2861"/>
              <a:gd name="T44" fmla="*/ 2147483647 w 3164"/>
              <a:gd name="T45" fmla="*/ 2147483647 h 2861"/>
              <a:gd name="T46" fmla="*/ 2147483647 w 3164"/>
              <a:gd name="T47" fmla="*/ 2147483647 h 2861"/>
              <a:gd name="T48" fmla="*/ 2147483647 w 3164"/>
              <a:gd name="T49" fmla="*/ 2147483647 h 2861"/>
              <a:gd name="T50" fmla="*/ 2147483647 w 3164"/>
              <a:gd name="T51" fmla="*/ 2147483647 h 2861"/>
              <a:gd name="T52" fmla="*/ 2147483647 w 3164"/>
              <a:gd name="T53" fmla="*/ 2147483647 h 2861"/>
              <a:gd name="T54" fmla="*/ 2147483647 w 3164"/>
              <a:gd name="T55" fmla="*/ 2147483647 h 2861"/>
              <a:gd name="T56" fmla="*/ 2147483647 w 3164"/>
              <a:gd name="T57" fmla="*/ 2147483647 h 2861"/>
              <a:gd name="T58" fmla="*/ 2147483647 w 3164"/>
              <a:gd name="T59" fmla="*/ 2147483647 h 2861"/>
              <a:gd name="T60" fmla="*/ 2147483647 w 3164"/>
              <a:gd name="T61" fmla="*/ 2147483647 h 2861"/>
              <a:gd name="T62" fmla="*/ 2147483647 w 3164"/>
              <a:gd name="T63" fmla="*/ 2147483647 h 2861"/>
              <a:gd name="T64" fmla="*/ 2147483647 w 3164"/>
              <a:gd name="T65" fmla="*/ 2147483647 h 2861"/>
              <a:gd name="T66" fmla="*/ 2147483647 w 3164"/>
              <a:gd name="T67" fmla="*/ 2147483647 h 2861"/>
              <a:gd name="T68" fmla="*/ 2147483647 w 3164"/>
              <a:gd name="T69" fmla="*/ 2147483647 h 2861"/>
              <a:gd name="T70" fmla="*/ 2147483647 w 3164"/>
              <a:gd name="T71" fmla="*/ 2147483647 h 2861"/>
              <a:gd name="T72" fmla="*/ 2147483647 w 3164"/>
              <a:gd name="T73" fmla="*/ 2147483647 h 2861"/>
              <a:gd name="T74" fmla="*/ 2147483647 w 3164"/>
              <a:gd name="T75" fmla="*/ 2147483647 h 2861"/>
              <a:gd name="T76" fmla="*/ 2147483647 w 3164"/>
              <a:gd name="T77" fmla="*/ 2147483647 h 2861"/>
              <a:gd name="T78" fmla="*/ 2147483647 w 3164"/>
              <a:gd name="T79" fmla="*/ 2147483647 h 2861"/>
              <a:gd name="T80" fmla="*/ 2147483647 w 3164"/>
              <a:gd name="T81" fmla="*/ 2147483647 h 2861"/>
              <a:gd name="T82" fmla="*/ 2147483647 w 3164"/>
              <a:gd name="T83" fmla="*/ 2147483647 h 2861"/>
              <a:gd name="T84" fmla="*/ 2147483647 w 3164"/>
              <a:gd name="T85" fmla="*/ 2147483647 h 2861"/>
              <a:gd name="T86" fmla="*/ 2147483647 w 3164"/>
              <a:gd name="T87" fmla="*/ 2147483647 h 2861"/>
              <a:gd name="T88" fmla="*/ 2147483647 w 3164"/>
              <a:gd name="T89" fmla="*/ 0 h 28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64"/>
              <a:gd name="T136" fmla="*/ 0 h 2861"/>
              <a:gd name="T137" fmla="*/ 3164 w 3164"/>
              <a:gd name="T138" fmla="*/ 2861 h 28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64" h="2861">
                <a:moveTo>
                  <a:pt x="0" y="2861"/>
                </a:moveTo>
                <a:cubicBezTo>
                  <a:pt x="16" y="2813"/>
                  <a:pt x="63" y="2784"/>
                  <a:pt x="92" y="2742"/>
                </a:cubicBezTo>
                <a:cubicBezTo>
                  <a:pt x="112" y="2682"/>
                  <a:pt x="122" y="2621"/>
                  <a:pt x="137" y="2560"/>
                </a:cubicBezTo>
                <a:cubicBezTo>
                  <a:pt x="159" y="2581"/>
                  <a:pt x="210" y="2614"/>
                  <a:pt x="210" y="2614"/>
                </a:cubicBezTo>
                <a:cubicBezTo>
                  <a:pt x="258" y="2545"/>
                  <a:pt x="226" y="2564"/>
                  <a:pt x="302" y="2550"/>
                </a:cubicBezTo>
                <a:cubicBezTo>
                  <a:pt x="308" y="2541"/>
                  <a:pt x="310" y="2520"/>
                  <a:pt x="320" y="2523"/>
                </a:cubicBezTo>
                <a:cubicBezTo>
                  <a:pt x="333" y="2527"/>
                  <a:pt x="325" y="2564"/>
                  <a:pt x="338" y="2560"/>
                </a:cubicBezTo>
                <a:cubicBezTo>
                  <a:pt x="359" y="2553"/>
                  <a:pt x="375" y="2505"/>
                  <a:pt x="375" y="2505"/>
                </a:cubicBezTo>
                <a:cubicBezTo>
                  <a:pt x="431" y="2561"/>
                  <a:pt x="431" y="2588"/>
                  <a:pt x="476" y="2523"/>
                </a:cubicBezTo>
                <a:cubicBezTo>
                  <a:pt x="462" y="2459"/>
                  <a:pt x="469" y="2468"/>
                  <a:pt x="512" y="2422"/>
                </a:cubicBezTo>
                <a:cubicBezTo>
                  <a:pt x="518" y="2443"/>
                  <a:pt x="521" y="2466"/>
                  <a:pt x="530" y="2486"/>
                </a:cubicBezTo>
                <a:cubicBezTo>
                  <a:pt x="534" y="2494"/>
                  <a:pt x="541" y="2509"/>
                  <a:pt x="549" y="2505"/>
                </a:cubicBezTo>
                <a:cubicBezTo>
                  <a:pt x="561" y="2499"/>
                  <a:pt x="561" y="2480"/>
                  <a:pt x="567" y="2468"/>
                </a:cubicBezTo>
                <a:cubicBezTo>
                  <a:pt x="579" y="2407"/>
                  <a:pt x="594" y="2353"/>
                  <a:pt x="613" y="2294"/>
                </a:cubicBezTo>
                <a:cubicBezTo>
                  <a:pt x="566" y="2183"/>
                  <a:pt x="589" y="2065"/>
                  <a:pt x="604" y="1947"/>
                </a:cubicBezTo>
                <a:cubicBezTo>
                  <a:pt x="605" y="1943"/>
                  <a:pt x="625" y="1845"/>
                  <a:pt x="622" y="1846"/>
                </a:cubicBezTo>
                <a:cubicBezTo>
                  <a:pt x="601" y="1856"/>
                  <a:pt x="603" y="1889"/>
                  <a:pt x="594" y="1910"/>
                </a:cubicBezTo>
                <a:cubicBezTo>
                  <a:pt x="595" y="1922"/>
                  <a:pt x="610" y="2130"/>
                  <a:pt x="613" y="2157"/>
                </a:cubicBezTo>
                <a:cubicBezTo>
                  <a:pt x="618" y="2197"/>
                  <a:pt x="630" y="2184"/>
                  <a:pt x="658" y="2221"/>
                </a:cubicBezTo>
                <a:cubicBezTo>
                  <a:pt x="719" y="2301"/>
                  <a:pt x="712" y="2353"/>
                  <a:pt x="814" y="2386"/>
                </a:cubicBezTo>
                <a:cubicBezTo>
                  <a:pt x="892" y="2367"/>
                  <a:pt x="863" y="2349"/>
                  <a:pt x="887" y="2285"/>
                </a:cubicBezTo>
                <a:cubicBezTo>
                  <a:pt x="972" y="2060"/>
                  <a:pt x="905" y="2284"/>
                  <a:pt x="951" y="2121"/>
                </a:cubicBezTo>
                <a:cubicBezTo>
                  <a:pt x="942" y="2109"/>
                  <a:pt x="937" y="2093"/>
                  <a:pt x="924" y="2084"/>
                </a:cubicBezTo>
                <a:cubicBezTo>
                  <a:pt x="908" y="2073"/>
                  <a:pt x="886" y="2074"/>
                  <a:pt x="869" y="2066"/>
                </a:cubicBezTo>
                <a:cubicBezTo>
                  <a:pt x="861" y="2062"/>
                  <a:pt x="856" y="2054"/>
                  <a:pt x="850" y="2048"/>
                </a:cubicBezTo>
                <a:cubicBezTo>
                  <a:pt x="844" y="2042"/>
                  <a:pt x="823" y="2029"/>
                  <a:pt x="832" y="2029"/>
                </a:cubicBezTo>
                <a:cubicBezTo>
                  <a:pt x="854" y="2029"/>
                  <a:pt x="875" y="2040"/>
                  <a:pt x="896" y="2048"/>
                </a:cubicBezTo>
                <a:cubicBezTo>
                  <a:pt x="909" y="2053"/>
                  <a:pt x="921" y="2060"/>
                  <a:pt x="933" y="2066"/>
                </a:cubicBezTo>
                <a:cubicBezTo>
                  <a:pt x="954" y="2063"/>
                  <a:pt x="981" y="2071"/>
                  <a:pt x="997" y="2057"/>
                </a:cubicBezTo>
                <a:cubicBezTo>
                  <a:pt x="1042" y="2017"/>
                  <a:pt x="952" y="1723"/>
                  <a:pt x="1015" y="1883"/>
                </a:cubicBezTo>
                <a:cubicBezTo>
                  <a:pt x="1014" y="1894"/>
                  <a:pt x="987" y="2017"/>
                  <a:pt x="1033" y="2038"/>
                </a:cubicBezTo>
                <a:cubicBezTo>
                  <a:pt x="1053" y="2047"/>
                  <a:pt x="1076" y="2045"/>
                  <a:pt x="1097" y="2048"/>
                </a:cubicBezTo>
                <a:cubicBezTo>
                  <a:pt x="1134" y="2011"/>
                  <a:pt x="1128" y="1950"/>
                  <a:pt x="1152" y="1901"/>
                </a:cubicBezTo>
                <a:cubicBezTo>
                  <a:pt x="1158" y="1868"/>
                  <a:pt x="1163" y="1834"/>
                  <a:pt x="1170" y="1801"/>
                </a:cubicBezTo>
                <a:cubicBezTo>
                  <a:pt x="1172" y="1791"/>
                  <a:pt x="1182" y="1783"/>
                  <a:pt x="1180" y="1773"/>
                </a:cubicBezTo>
                <a:cubicBezTo>
                  <a:pt x="1178" y="1764"/>
                  <a:pt x="1167" y="1761"/>
                  <a:pt x="1161" y="1755"/>
                </a:cubicBezTo>
                <a:cubicBezTo>
                  <a:pt x="1164" y="1721"/>
                  <a:pt x="1151" y="1682"/>
                  <a:pt x="1170" y="1654"/>
                </a:cubicBezTo>
                <a:cubicBezTo>
                  <a:pt x="1190" y="1624"/>
                  <a:pt x="1230" y="1694"/>
                  <a:pt x="1234" y="1700"/>
                </a:cubicBezTo>
                <a:cubicBezTo>
                  <a:pt x="1288" y="1683"/>
                  <a:pt x="1274" y="1638"/>
                  <a:pt x="1280" y="1581"/>
                </a:cubicBezTo>
                <a:cubicBezTo>
                  <a:pt x="1286" y="1593"/>
                  <a:pt x="1297" y="1604"/>
                  <a:pt x="1298" y="1618"/>
                </a:cubicBezTo>
                <a:cubicBezTo>
                  <a:pt x="1303" y="1666"/>
                  <a:pt x="1260" y="1686"/>
                  <a:pt x="1326" y="1636"/>
                </a:cubicBezTo>
                <a:cubicBezTo>
                  <a:pt x="1338" y="1612"/>
                  <a:pt x="1342" y="1575"/>
                  <a:pt x="1381" y="1609"/>
                </a:cubicBezTo>
                <a:cubicBezTo>
                  <a:pt x="1397" y="1623"/>
                  <a:pt x="1417" y="1664"/>
                  <a:pt x="1417" y="1664"/>
                </a:cubicBezTo>
                <a:cubicBezTo>
                  <a:pt x="1476" y="1643"/>
                  <a:pt x="1434" y="1668"/>
                  <a:pt x="1426" y="1572"/>
                </a:cubicBezTo>
                <a:cubicBezTo>
                  <a:pt x="1424" y="1550"/>
                  <a:pt x="1440" y="1530"/>
                  <a:pt x="1445" y="1508"/>
                </a:cubicBezTo>
                <a:cubicBezTo>
                  <a:pt x="1486" y="1522"/>
                  <a:pt x="1484" y="1542"/>
                  <a:pt x="1527" y="1526"/>
                </a:cubicBezTo>
                <a:cubicBezTo>
                  <a:pt x="1551" y="1489"/>
                  <a:pt x="1559" y="1449"/>
                  <a:pt x="1573" y="1408"/>
                </a:cubicBezTo>
                <a:cubicBezTo>
                  <a:pt x="1600" y="1426"/>
                  <a:pt x="1609" y="1423"/>
                  <a:pt x="1609" y="1462"/>
                </a:cubicBezTo>
                <a:cubicBezTo>
                  <a:pt x="1609" y="1475"/>
                  <a:pt x="1590" y="1491"/>
                  <a:pt x="1600" y="1499"/>
                </a:cubicBezTo>
                <a:cubicBezTo>
                  <a:pt x="1612" y="1508"/>
                  <a:pt x="1631" y="1493"/>
                  <a:pt x="1646" y="1490"/>
                </a:cubicBezTo>
                <a:cubicBezTo>
                  <a:pt x="1657" y="1445"/>
                  <a:pt x="1668" y="1422"/>
                  <a:pt x="1701" y="1389"/>
                </a:cubicBezTo>
                <a:cubicBezTo>
                  <a:pt x="1677" y="1318"/>
                  <a:pt x="1701" y="1407"/>
                  <a:pt x="1701" y="1334"/>
                </a:cubicBezTo>
                <a:cubicBezTo>
                  <a:pt x="1701" y="1316"/>
                  <a:pt x="1695" y="1298"/>
                  <a:pt x="1692" y="1280"/>
                </a:cubicBezTo>
                <a:cubicBezTo>
                  <a:pt x="1698" y="1225"/>
                  <a:pt x="1694" y="1168"/>
                  <a:pt x="1710" y="1115"/>
                </a:cubicBezTo>
                <a:cubicBezTo>
                  <a:pt x="1713" y="1105"/>
                  <a:pt x="1729" y="1126"/>
                  <a:pt x="1737" y="1133"/>
                </a:cubicBezTo>
                <a:cubicBezTo>
                  <a:pt x="1779" y="1169"/>
                  <a:pt x="1776" y="1202"/>
                  <a:pt x="1829" y="1216"/>
                </a:cubicBezTo>
                <a:cubicBezTo>
                  <a:pt x="1841" y="1213"/>
                  <a:pt x="1854" y="1212"/>
                  <a:pt x="1865" y="1206"/>
                </a:cubicBezTo>
                <a:cubicBezTo>
                  <a:pt x="1873" y="1202"/>
                  <a:pt x="1876" y="1186"/>
                  <a:pt x="1884" y="1188"/>
                </a:cubicBezTo>
                <a:cubicBezTo>
                  <a:pt x="1903" y="1193"/>
                  <a:pt x="1902" y="1232"/>
                  <a:pt x="1911" y="1243"/>
                </a:cubicBezTo>
                <a:cubicBezTo>
                  <a:pt x="1918" y="1251"/>
                  <a:pt x="1929" y="1255"/>
                  <a:pt x="1938" y="1261"/>
                </a:cubicBezTo>
                <a:cubicBezTo>
                  <a:pt x="1985" y="1376"/>
                  <a:pt x="2031" y="1462"/>
                  <a:pt x="2149" y="1508"/>
                </a:cubicBezTo>
                <a:cubicBezTo>
                  <a:pt x="2175" y="1543"/>
                  <a:pt x="2201" y="1560"/>
                  <a:pt x="2231" y="1590"/>
                </a:cubicBezTo>
                <a:cubicBezTo>
                  <a:pt x="2285" y="1509"/>
                  <a:pt x="2295" y="1428"/>
                  <a:pt x="2313" y="1334"/>
                </a:cubicBezTo>
                <a:cubicBezTo>
                  <a:pt x="2316" y="1273"/>
                  <a:pt x="2312" y="1212"/>
                  <a:pt x="2322" y="1152"/>
                </a:cubicBezTo>
                <a:cubicBezTo>
                  <a:pt x="2327" y="1121"/>
                  <a:pt x="2357" y="1099"/>
                  <a:pt x="2368" y="1069"/>
                </a:cubicBezTo>
                <a:cubicBezTo>
                  <a:pt x="2375" y="1048"/>
                  <a:pt x="2379" y="1026"/>
                  <a:pt x="2386" y="1005"/>
                </a:cubicBezTo>
                <a:cubicBezTo>
                  <a:pt x="2389" y="996"/>
                  <a:pt x="2393" y="987"/>
                  <a:pt x="2396" y="978"/>
                </a:cubicBezTo>
                <a:cubicBezTo>
                  <a:pt x="2419" y="1024"/>
                  <a:pt x="2446" y="1053"/>
                  <a:pt x="2469" y="1097"/>
                </a:cubicBezTo>
                <a:cubicBezTo>
                  <a:pt x="2490" y="1085"/>
                  <a:pt x="2515" y="1077"/>
                  <a:pt x="2533" y="1060"/>
                </a:cubicBezTo>
                <a:cubicBezTo>
                  <a:pt x="2581" y="1016"/>
                  <a:pt x="2568" y="991"/>
                  <a:pt x="2578" y="932"/>
                </a:cubicBezTo>
                <a:cubicBezTo>
                  <a:pt x="2609" y="738"/>
                  <a:pt x="2587" y="921"/>
                  <a:pt x="2606" y="749"/>
                </a:cubicBezTo>
                <a:cubicBezTo>
                  <a:pt x="2615" y="752"/>
                  <a:pt x="2633" y="758"/>
                  <a:pt x="2633" y="758"/>
                </a:cubicBezTo>
                <a:cubicBezTo>
                  <a:pt x="2638" y="704"/>
                  <a:pt x="2625" y="578"/>
                  <a:pt x="2688" y="557"/>
                </a:cubicBezTo>
                <a:cubicBezTo>
                  <a:pt x="2692" y="598"/>
                  <a:pt x="2674" y="683"/>
                  <a:pt x="2752" y="676"/>
                </a:cubicBezTo>
                <a:cubicBezTo>
                  <a:pt x="2771" y="674"/>
                  <a:pt x="2783" y="652"/>
                  <a:pt x="2798" y="640"/>
                </a:cubicBezTo>
                <a:cubicBezTo>
                  <a:pt x="2815" y="588"/>
                  <a:pt x="2779" y="580"/>
                  <a:pt x="2752" y="539"/>
                </a:cubicBezTo>
                <a:cubicBezTo>
                  <a:pt x="2755" y="530"/>
                  <a:pt x="2756" y="504"/>
                  <a:pt x="2761" y="512"/>
                </a:cubicBezTo>
                <a:cubicBezTo>
                  <a:pt x="2777" y="536"/>
                  <a:pt x="2769" y="573"/>
                  <a:pt x="2789" y="594"/>
                </a:cubicBezTo>
                <a:cubicBezTo>
                  <a:pt x="2804" y="609"/>
                  <a:pt x="2819" y="625"/>
                  <a:pt x="2834" y="640"/>
                </a:cubicBezTo>
                <a:cubicBezTo>
                  <a:pt x="2844" y="566"/>
                  <a:pt x="2862" y="494"/>
                  <a:pt x="2871" y="420"/>
                </a:cubicBezTo>
                <a:cubicBezTo>
                  <a:pt x="2891" y="266"/>
                  <a:pt x="2839" y="309"/>
                  <a:pt x="2908" y="265"/>
                </a:cubicBezTo>
                <a:cubicBezTo>
                  <a:pt x="2959" y="299"/>
                  <a:pt x="2972" y="265"/>
                  <a:pt x="3008" y="228"/>
                </a:cubicBezTo>
                <a:cubicBezTo>
                  <a:pt x="3017" y="234"/>
                  <a:pt x="3030" y="237"/>
                  <a:pt x="3036" y="246"/>
                </a:cubicBezTo>
                <a:cubicBezTo>
                  <a:pt x="3043" y="257"/>
                  <a:pt x="3036" y="292"/>
                  <a:pt x="3045" y="283"/>
                </a:cubicBezTo>
                <a:cubicBezTo>
                  <a:pt x="3058" y="270"/>
                  <a:pt x="3049" y="246"/>
                  <a:pt x="3054" y="228"/>
                </a:cubicBezTo>
                <a:cubicBezTo>
                  <a:pt x="3058" y="215"/>
                  <a:pt x="3066" y="204"/>
                  <a:pt x="3072" y="192"/>
                </a:cubicBezTo>
                <a:cubicBezTo>
                  <a:pt x="3075" y="161"/>
                  <a:pt x="3065" y="126"/>
                  <a:pt x="3081" y="100"/>
                </a:cubicBezTo>
                <a:cubicBezTo>
                  <a:pt x="3090" y="86"/>
                  <a:pt x="3084" y="150"/>
                  <a:pt x="3100" y="146"/>
                </a:cubicBezTo>
                <a:cubicBezTo>
                  <a:pt x="3119" y="141"/>
                  <a:pt x="3112" y="109"/>
                  <a:pt x="3118" y="91"/>
                </a:cubicBezTo>
                <a:cubicBezTo>
                  <a:pt x="3131" y="52"/>
                  <a:pt x="3134" y="27"/>
                  <a:pt x="3164"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28006" name="Freeform 7"/>
          <p:cNvSpPr>
            <a:spLocks/>
          </p:cNvSpPr>
          <p:nvPr/>
        </p:nvSpPr>
        <p:spPr bwMode="auto">
          <a:xfrm>
            <a:off x="3956050" y="5649913"/>
            <a:ext cx="600075" cy="227012"/>
          </a:xfrm>
          <a:custGeom>
            <a:avLst/>
            <a:gdLst>
              <a:gd name="T0" fmla="*/ 2147483647 w 378"/>
              <a:gd name="T1" fmla="*/ 2147483647 h 143"/>
              <a:gd name="T2" fmla="*/ 2147483647 w 378"/>
              <a:gd name="T3" fmla="*/ 2147483647 h 143"/>
              <a:gd name="T4" fmla="*/ 2147483647 w 378"/>
              <a:gd name="T5" fmla="*/ 2147483647 h 143"/>
              <a:gd name="T6" fmla="*/ 2147483647 w 378"/>
              <a:gd name="T7" fmla="*/ 2147483647 h 143"/>
              <a:gd name="T8" fmla="*/ 2147483647 w 378"/>
              <a:gd name="T9" fmla="*/ 2147483647 h 143"/>
              <a:gd name="T10" fmla="*/ 2147483647 w 378"/>
              <a:gd name="T11" fmla="*/ 2147483647 h 143"/>
              <a:gd name="T12" fmla="*/ 2147483647 w 378"/>
              <a:gd name="T13" fmla="*/ 2147483647 h 143"/>
              <a:gd name="T14" fmla="*/ 2147483647 w 378"/>
              <a:gd name="T15" fmla="*/ 2147483647 h 143"/>
              <a:gd name="T16" fmla="*/ 2147483647 w 378"/>
              <a:gd name="T17" fmla="*/ 2147483647 h 143"/>
              <a:gd name="T18" fmla="*/ 2147483647 w 378"/>
              <a:gd name="T19" fmla="*/ 2147483647 h 143"/>
              <a:gd name="T20" fmla="*/ 2147483647 w 378"/>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8"/>
              <a:gd name="T34" fmla="*/ 0 h 143"/>
              <a:gd name="T35" fmla="*/ 378 w 378"/>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8" h="143">
                <a:moveTo>
                  <a:pt x="30" y="133"/>
                </a:moveTo>
                <a:cubicBezTo>
                  <a:pt x="0" y="88"/>
                  <a:pt x="18" y="87"/>
                  <a:pt x="58" y="60"/>
                </a:cubicBezTo>
                <a:cubicBezTo>
                  <a:pt x="64" y="51"/>
                  <a:pt x="71" y="43"/>
                  <a:pt x="76" y="33"/>
                </a:cubicBezTo>
                <a:cubicBezTo>
                  <a:pt x="80" y="24"/>
                  <a:pt x="76" y="9"/>
                  <a:pt x="85" y="5"/>
                </a:cubicBezTo>
                <a:cubicBezTo>
                  <a:pt x="97" y="0"/>
                  <a:pt x="110" y="12"/>
                  <a:pt x="122" y="15"/>
                </a:cubicBezTo>
                <a:cubicBezTo>
                  <a:pt x="171" y="54"/>
                  <a:pt x="182" y="74"/>
                  <a:pt x="204" y="5"/>
                </a:cubicBezTo>
                <a:cubicBezTo>
                  <a:pt x="213" y="11"/>
                  <a:pt x="221" y="19"/>
                  <a:pt x="231" y="24"/>
                </a:cubicBezTo>
                <a:cubicBezTo>
                  <a:pt x="249" y="32"/>
                  <a:pt x="286" y="42"/>
                  <a:pt x="286" y="42"/>
                </a:cubicBezTo>
                <a:cubicBezTo>
                  <a:pt x="289" y="51"/>
                  <a:pt x="288" y="62"/>
                  <a:pt x="295" y="69"/>
                </a:cubicBezTo>
                <a:cubicBezTo>
                  <a:pt x="302" y="76"/>
                  <a:pt x="315" y="73"/>
                  <a:pt x="323" y="79"/>
                </a:cubicBezTo>
                <a:cubicBezTo>
                  <a:pt x="365" y="110"/>
                  <a:pt x="363" y="111"/>
                  <a:pt x="378" y="143"/>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28007" name="Text Box 8"/>
          <p:cNvSpPr txBox="1">
            <a:spLocks noChangeArrowheads="1"/>
          </p:cNvSpPr>
          <p:nvPr/>
        </p:nvSpPr>
        <p:spPr bwMode="auto">
          <a:xfrm>
            <a:off x="2268538" y="836613"/>
            <a:ext cx="314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mtClean="0">
                <a:solidFill>
                  <a:srgbClr val="000000"/>
                </a:solidFill>
              </a:rPr>
              <a:t>Random Genetic Drift</a:t>
            </a:r>
          </a:p>
        </p:txBody>
      </p:sp>
      <p:sp>
        <p:nvSpPr>
          <p:cNvPr id="128008" name="Text Box 9"/>
          <p:cNvSpPr txBox="1">
            <a:spLocks noChangeArrowheads="1"/>
          </p:cNvSpPr>
          <p:nvPr/>
        </p:nvSpPr>
        <p:spPr bwMode="auto">
          <a:xfrm>
            <a:off x="6278563" y="855663"/>
            <a:ext cx="145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mtClean="0">
                <a:solidFill>
                  <a:srgbClr val="000000"/>
                </a:solidFill>
              </a:rPr>
              <a:t>Selection</a:t>
            </a:r>
          </a:p>
        </p:txBody>
      </p:sp>
      <p:sp>
        <p:nvSpPr>
          <p:cNvPr id="128009" name="Text Box 10"/>
          <p:cNvSpPr txBox="1">
            <a:spLocks noChangeArrowheads="1"/>
          </p:cNvSpPr>
          <p:nvPr/>
        </p:nvSpPr>
        <p:spPr bwMode="auto">
          <a:xfrm rot="10800000">
            <a:off x="506413" y="2722563"/>
            <a:ext cx="4921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2000" smtClean="0">
                <a:solidFill>
                  <a:srgbClr val="000000"/>
                </a:solidFill>
              </a:rPr>
              <a:t>Allele frequency</a:t>
            </a:r>
          </a:p>
        </p:txBody>
      </p:sp>
      <p:sp>
        <p:nvSpPr>
          <p:cNvPr id="128010" name="Text Box 11"/>
          <p:cNvSpPr txBox="1">
            <a:spLocks noChangeArrowheads="1"/>
          </p:cNvSpPr>
          <p:nvPr/>
        </p:nvSpPr>
        <p:spPr bwMode="auto">
          <a:xfrm>
            <a:off x="684213" y="55895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smtClean="0">
                <a:solidFill>
                  <a:srgbClr val="000000"/>
                </a:solidFill>
              </a:rPr>
              <a:t>0</a:t>
            </a:r>
          </a:p>
        </p:txBody>
      </p:sp>
      <p:sp>
        <p:nvSpPr>
          <p:cNvPr id="128011" name="Text Box 12"/>
          <p:cNvSpPr txBox="1">
            <a:spLocks noChangeArrowheads="1"/>
          </p:cNvSpPr>
          <p:nvPr/>
        </p:nvSpPr>
        <p:spPr bwMode="auto">
          <a:xfrm>
            <a:off x="395288" y="1268413"/>
            <a:ext cx="569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smtClean="0">
                <a:solidFill>
                  <a:srgbClr val="000000"/>
                </a:solidFill>
              </a:rPr>
              <a:t>100</a:t>
            </a:r>
          </a:p>
        </p:txBody>
      </p:sp>
      <p:sp>
        <p:nvSpPr>
          <p:cNvPr id="128012" name="Freeform 13"/>
          <p:cNvSpPr>
            <a:spLocks/>
          </p:cNvSpPr>
          <p:nvPr/>
        </p:nvSpPr>
        <p:spPr bwMode="auto">
          <a:xfrm>
            <a:off x="1958975" y="5106988"/>
            <a:ext cx="1190625" cy="742950"/>
          </a:xfrm>
          <a:custGeom>
            <a:avLst/>
            <a:gdLst>
              <a:gd name="T0" fmla="*/ 0 w 750"/>
              <a:gd name="T1" fmla="*/ 2147483647 h 468"/>
              <a:gd name="T2" fmla="*/ 2147483647 w 750"/>
              <a:gd name="T3" fmla="*/ 2147483647 h 468"/>
              <a:gd name="T4" fmla="*/ 2147483647 w 750"/>
              <a:gd name="T5" fmla="*/ 2147483647 h 468"/>
              <a:gd name="T6" fmla="*/ 2147483647 w 750"/>
              <a:gd name="T7" fmla="*/ 2147483647 h 468"/>
              <a:gd name="T8" fmla="*/ 2147483647 w 750"/>
              <a:gd name="T9" fmla="*/ 2147483647 h 468"/>
              <a:gd name="T10" fmla="*/ 2147483647 w 750"/>
              <a:gd name="T11" fmla="*/ 2147483647 h 468"/>
              <a:gd name="T12" fmla="*/ 2147483647 w 750"/>
              <a:gd name="T13" fmla="*/ 2147483647 h 468"/>
              <a:gd name="T14" fmla="*/ 2147483647 w 750"/>
              <a:gd name="T15" fmla="*/ 2147483647 h 468"/>
              <a:gd name="T16" fmla="*/ 2147483647 w 750"/>
              <a:gd name="T17" fmla="*/ 2147483647 h 468"/>
              <a:gd name="T18" fmla="*/ 2147483647 w 750"/>
              <a:gd name="T19" fmla="*/ 2147483647 h 468"/>
              <a:gd name="T20" fmla="*/ 2147483647 w 750"/>
              <a:gd name="T21" fmla="*/ 2147483647 h 468"/>
              <a:gd name="T22" fmla="*/ 2147483647 w 750"/>
              <a:gd name="T23" fmla="*/ 2147483647 h 468"/>
              <a:gd name="T24" fmla="*/ 2147483647 w 750"/>
              <a:gd name="T25" fmla="*/ 2147483647 h 468"/>
              <a:gd name="T26" fmla="*/ 2147483647 w 750"/>
              <a:gd name="T27" fmla="*/ 2147483647 h 468"/>
              <a:gd name="T28" fmla="*/ 2147483647 w 750"/>
              <a:gd name="T29" fmla="*/ 2147483647 h 468"/>
              <a:gd name="T30" fmla="*/ 2147483647 w 750"/>
              <a:gd name="T31" fmla="*/ 2147483647 h 468"/>
              <a:gd name="T32" fmla="*/ 2147483647 w 750"/>
              <a:gd name="T33" fmla="*/ 2147483647 h 468"/>
              <a:gd name="T34" fmla="*/ 2147483647 w 750"/>
              <a:gd name="T35" fmla="*/ 2147483647 h 468"/>
              <a:gd name="T36" fmla="*/ 2147483647 w 750"/>
              <a:gd name="T37" fmla="*/ 2147483647 h 468"/>
              <a:gd name="T38" fmla="*/ 2147483647 w 750"/>
              <a:gd name="T39" fmla="*/ 2147483647 h 468"/>
              <a:gd name="T40" fmla="*/ 2147483647 w 750"/>
              <a:gd name="T41" fmla="*/ 2147483647 h 468"/>
              <a:gd name="T42" fmla="*/ 2147483647 w 750"/>
              <a:gd name="T43" fmla="*/ 2147483647 h 468"/>
              <a:gd name="T44" fmla="*/ 2147483647 w 750"/>
              <a:gd name="T45" fmla="*/ 2147483647 h 468"/>
              <a:gd name="T46" fmla="*/ 2147483647 w 750"/>
              <a:gd name="T47" fmla="*/ 2147483647 h 4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0"/>
              <a:gd name="T73" fmla="*/ 0 h 468"/>
              <a:gd name="T74" fmla="*/ 750 w 750"/>
              <a:gd name="T75" fmla="*/ 468 h 4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0" h="468">
                <a:moveTo>
                  <a:pt x="0" y="458"/>
                </a:moveTo>
                <a:cubicBezTo>
                  <a:pt x="55" y="440"/>
                  <a:pt x="28" y="427"/>
                  <a:pt x="55" y="394"/>
                </a:cubicBezTo>
                <a:cubicBezTo>
                  <a:pt x="62" y="385"/>
                  <a:pt x="74" y="382"/>
                  <a:pt x="83" y="376"/>
                </a:cubicBezTo>
                <a:cubicBezTo>
                  <a:pt x="92" y="379"/>
                  <a:pt x="107" y="376"/>
                  <a:pt x="110" y="385"/>
                </a:cubicBezTo>
                <a:cubicBezTo>
                  <a:pt x="125" y="431"/>
                  <a:pt x="64" y="449"/>
                  <a:pt x="137" y="413"/>
                </a:cubicBezTo>
                <a:cubicBezTo>
                  <a:pt x="143" y="404"/>
                  <a:pt x="151" y="395"/>
                  <a:pt x="156" y="385"/>
                </a:cubicBezTo>
                <a:cubicBezTo>
                  <a:pt x="160" y="377"/>
                  <a:pt x="159" y="365"/>
                  <a:pt x="165" y="358"/>
                </a:cubicBezTo>
                <a:cubicBezTo>
                  <a:pt x="177" y="343"/>
                  <a:pt x="197" y="335"/>
                  <a:pt x="211" y="321"/>
                </a:cubicBezTo>
                <a:cubicBezTo>
                  <a:pt x="215" y="310"/>
                  <a:pt x="230" y="261"/>
                  <a:pt x="238" y="257"/>
                </a:cubicBezTo>
                <a:cubicBezTo>
                  <a:pt x="246" y="253"/>
                  <a:pt x="250" y="270"/>
                  <a:pt x="256" y="276"/>
                </a:cubicBezTo>
                <a:cubicBezTo>
                  <a:pt x="314" y="260"/>
                  <a:pt x="273" y="262"/>
                  <a:pt x="329" y="285"/>
                </a:cubicBezTo>
                <a:cubicBezTo>
                  <a:pt x="347" y="292"/>
                  <a:pt x="384" y="303"/>
                  <a:pt x="384" y="303"/>
                </a:cubicBezTo>
                <a:cubicBezTo>
                  <a:pt x="413" y="275"/>
                  <a:pt x="403" y="263"/>
                  <a:pt x="439" y="239"/>
                </a:cubicBezTo>
                <a:cubicBezTo>
                  <a:pt x="447" y="209"/>
                  <a:pt x="446" y="143"/>
                  <a:pt x="476" y="193"/>
                </a:cubicBezTo>
                <a:cubicBezTo>
                  <a:pt x="481" y="201"/>
                  <a:pt x="478" y="214"/>
                  <a:pt x="485" y="221"/>
                </a:cubicBezTo>
                <a:cubicBezTo>
                  <a:pt x="492" y="228"/>
                  <a:pt x="503" y="227"/>
                  <a:pt x="512" y="230"/>
                </a:cubicBezTo>
                <a:cubicBezTo>
                  <a:pt x="521" y="221"/>
                  <a:pt x="536" y="214"/>
                  <a:pt x="540" y="202"/>
                </a:cubicBezTo>
                <a:cubicBezTo>
                  <a:pt x="543" y="193"/>
                  <a:pt x="531" y="184"/>
                  <a:pt x="531" y="175"/>
                </a:cubicBezTo>
                <a:cubicBezTo>
                  <a:pt x="531" y="163"/>
                  <a:pt x="544" y="125"/>
                  <a:pt x="549" y="111"/>
                </a:cubicBezTo>
                <a:cubicBezTo>
                  <a:pt x="567" y="0"/>
                  <a:pt x="568" y="89"/>
                  <a:pt x="558" y="120"/>
                </a:cubicBezTo>
                <a:cubicBezTo>
                  <a:pt x="590" y="170"/>
                  <a:pt x="588" y="266"/>
                  <a:pt x="622" y="294"/>
                </a:cubicBezTo>
                <a:cubicBezTo>
                  <a:pt x="638" y="307"/>
                  <a:pt x="660" y="310"/>
                  <a:pt x="677" y="321"/>
                </a:cubicBezTo>
                <a:cubicBezTo>
                  <a:pt x="697" y="362"/>
                  <a:pt x="711" y="396"/>
                  <a:pt x="750" y="422"/>
                </a:cubicBezTo>
                <a:cubicBezTo>
                  <a:pt x="739" y="456"/>
                  <a:pt x="737" y="440"/>
                  <a:pt x="750" y="468"/>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p>
            <a:pPr defTabSz="914400" fontAlgn="base">
              <a:spcBef>
                <a:spcPct val="0"/>
              </a:spcBef>
              <a:spcAft>
                <a:spcPct val="0"/>
              </a:spcAft>
            </a:pPr>
            <a:endParaRPr lang="en-US" sz="2400" smtClean="0">
              <a:solidFill>
                <a:prstClr val="black"/>
              </a:solidFill>
              <a:latin typeface="Arial" charset="0"/>
              <a:ea typeface="ＭＳ Ｐゴシック" charset="0"/>
              <a:cs typeface="ＭＳ Ｐゴシック" charset="0"/>
            </a:endParaRPr>
          </a:p>
        </p:txBody>
      </p:sp>
      <p:sp>
        <p:nvSpPr>
          <p:cNvPr id="128013" name="Text Box 14"/>
          <p:cNvSpPr txBox="1">
            <a:spLocks noChangeArrowheads="1"/>
          </p:cNvSpPr>
          <p:nvPr/>
        </p:nvSpPr>
        <p:spPr bwMode="auto">
          <a:xfrm>
            <a:off x="7359650" y="1865313"/>
            <a:ext cx="1635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smtClean="0">
                <a:solidFill>
                  <a:srgbClr val="000000"/>
                </a:solidFill>
              </a:rPr>
              <a:t>advantageous</a:t>
            </a:r>
          </a:p>
        </p:txBody>
      </p:sp>
      <p:sp>
        <p:nvSpPr>
          <p:cNvPr id="128014" name="Text Box 15"/>
          <p:cNvSpPr txBox="1">
            <a:spLocks noChangeArrowheads="1"/>
          </p:cNvSpPr>
          <p:nvPr/>
        </p:nvSpPr>
        <p:spPr bwMode="auto">
          <a:xfrm>
            <a:off x="7143750" y="510540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IE" sz="1800" smtClean="0">
                <a:solidFill>
                  <a:srgbClr val="000000"/>
                </a:solidFill>
              </a:rPr>
              <a:t>disadvantageous</a:t>
            </a:r>
          </a:p>
        </p:txBody>
      </p:sp>
      <p:sp>
        <p:nvSpPr>
          <p:cNvPr id="128015" name="Text Box 16"/>
          <p:cNvSpPr txBox="1">
            <a:spLocks noChangeArrowheads="1"/>
          </p:cNvSpPr>
          <p:nvPr/>
        </p:nvSpPr>
        <p:spPr bwMode="auto">
          <a:xfrm>
            <a:off x="304800" y="6248400"/>
            <a:ext cx="759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smtClean="0">
                <a:solidFill>
                  <a:srgbClr val="000000"/>
                </a:solidFill>
                <a:latin typeface="Times New Roman" charset="0"/>
              </a:rPr>
              <a:t>Modified from from </a:t>
            </a:r>
            <a:r>
              <a:rPr lang="en-US" sz="1800" smtClean="0">
                <a:solidFill>
                  <a:srgbClr val="008000"/>
                </a:solidFill>
                <a:latin typeface="Times New Roman" charset="0"/>
              </a:rPr>
              <a:t>www.tcd.ie/Genetics/staff/Aoife/GE3026/GE3026_1+2.ppt</a:t>
            </a:r>
            <a:r>
              <a:rPr lang="en-US" b="1" smtClean="0">
                <a:solidFill>
                  <a:srgbClr val="000000"/>
                </a:solidFill>
                <a:latin typeface="Times New Roman" charset="0"/>
              </a:rPr>
              <a:t> </a:t>
            </a:r>
          </a:p>
        </p:txBody>
      </p:sp>
    </p:spTree>
    <p:extLst>
      <p:ext uri="{BB962C8B-B14F-4D97-AF65-F5344CB8AC3E}">
        <p14:creationId xmlns:p14="http://schemas.microsoft.com/office/powerpoint/2010/main" val="21934620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1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19"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TotalTime>
  <Words>3268</Words>
  <Application>Microsoft Macintosh PowerPoint</Application>
  <PresentationFormat>On-screen Show (4:3)</PresentationFormat>
  <Paragraphs>584</Paragraphs>
  <Slides>62</Slides>
  <Notes>38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62</vt:i4>
      </vt:variant>
    </vt:vector>
  </HeadingPairs>
  <TitlesOfParts>
    <vt:vector size="67" baseType="lpstr">
      <vt:lpstr>2_Default Design</vt:lpstr>
      <vt:lpstr>Larissa-Design</vt:lpstr>
      <vt:lpstr>Standarddesign</vt:lpstr>
      <vt:lpstr>1_Default Design</vt:lpstr>
      <vt:lpstr>Photo Editor Photo</vt:lpstr>
      <vt:lpstr>selection versus drift  </vt:lpstr>
      <vt:lpstr>s=0</vt:lpstr>
      <vt:lpstr>PowerPoint Presentation</vt:lpstr>
      <vt:lpstr>PowerPoint Presentation</vt:lpstr>
      <vt:lpstr>PowerPoint Presentation</vt:lpstr>
      <vt:lpstr>PowerPoint Presentation</vt:lpstr>
      <vt:lpstr>PowerPoint Presentation</vt:lpstr>
      <vt:lpstr>s&gt;0</vt:lpstr>
      <vt:lpstr>PowerPoint Presentation</vt:lpstr>
      <vt:lpstr>Positive selection (s&gt;0)</vt:lpstr>
      <vt:lpstr>Advantageous allele</vt:lpstr>
      <vt:lpstr>Negative selection (s&lt;0)</vt:lpstr>
      <vt:lpstr>Deleterious allele</vt:lpstr>
      <vt:lpstr>Neutral mutations</vt:lpstr>
      <vt:lpstr>Types of Mutation-Substitution</vt:lpstr>
      <vt:lpstr>Genetic Code – Note degeneracy of 1st vs 2nd vs 3rd position sites</vt:lpstr>
      <vt:lpstr>Genetic Code</vt:lpstr>
      <vt:lpstr>Genetic Code</vt:lpstr>
      <vt:lpstr>Degeneracy of 1st vs 2nd vs 3rd position sites results in 25.5% synonymous changes and 74.5% non synonymous changes (Yang&amp;Nielsen,1998).</vt:lpstr>
      <vt:lpstr>Measuring Selection on Genes</vt:lpstr>
      <vt:lpstr>Counting #s/#a</vt:lpstr>
      <vt:lpstr>Testing for selection using dN/dS ratio</vt:lpstr>
      <vt:lpstr>dambe </vt:lpstr>
      <vt:lpstr>dambe (cont)</vt:lpstr>
      <vt:lpstr>Codon based alignments in Seaview</vt:lpstr>
      <vt:lpstr>Codon based alignments in Seaview</vt:lpstr>
      <vt:lpstr>PAML (codeml) the basic model </vt:lpstr>
      <vt:lpstr>sites versus branches</vt:lpstr>
      <vt:lpstr>Sites model(s) </vt:lpstr>
      <vt:lpstr>sites model in MrBayes</vt:lpstr>
      <vt:lpstr>PowerPoint Presentation</vt:lpstr>
      <vt:lpstr>plot LogL to determine which samples to ignore</vt:lpstr>
      <vt:lpstr>PowerPoint Presentation</vt:lpstr>
      <vt:lpstr>PowerPoint Presentation</vt:lpstr>
      <vt:lpstr>for each codon calculate the the average probability</vt:lpstr>
      <vt:lpstr>PowerPoint Presentation</vt:lpstr>
      <vt:lpstr>PowerPoint Presentation</vt:lpstr>
      <vt:lpstr>Purifying selection in GTA genes</vt:lpstr>
      <vt:lpstr>Purifying selection in E.coli ORFans</vt:lpstr>
      <vt:lpstr>PowerPoint Presentation</vt:lpstr>
      <vt:lpstr> </vt:lpstr>
      <vt:lpstr>Counting Algorithm</vt:lpstr>
      <vt:lpstr>Simulation Algorithm</vt:lpstr>
      <vt:lpstr>Evolution of Coding DNA Sequences Under a Neutral Model E. coli Prophage Genes</vt:lpstr>
      <vt:lpstr>Evolution of Coding DNA Sequences Under a Neutral Model E. coli Prophage Genes</vt:lpstr>
      <vt:lpstr>Evolution of Coding DNA Sequences Under a Neutral Model E. coli Prophage Genes</vt:lpstr>
      <vt:lpstr>Evolution of Coding DNA Sequences Under a Neutral Model B. pseudomallei Cryptic Malleilactone Operon Genes and  E. coli transposase 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PSI BLAST scheme</vt:lpstr>
      <vt:lpstr>PowerPoint Presentation</vt:lpstr>
      <vt:lpstr>Psi-Blast Results</vt:lpstr>
      <vt:lpstr>PSI BLAST and E-values!</vt:lpstr>
      <vt:lpstr>PSI Blast from the command line</vt:lpstr>
      <vt:lpstr>To use the PSSM:</vt:lpstr>
      <vt:lpstr>PSI Blast and finding gene families within genomes </vt:lpstr>
      <vt:lpstr>PowerPoint Presentation</vt:lpstr>
    </vt:vector>
  </TitlesOfParts>
  <Company>University of Connecticut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Peter Gogarten</dc:creator>
  <cp:lastModifiedBy>J. Peter Gogarten</cp:lastModifiedBy>
  <cp:revision>14</cp:revision>
  <dcterms:created xsi:type="dcterms:W3CDTF">2013-11-01T21:49:29Z</dcterms:created>
  <dcterms:modified xsi:type="dcterms:W3CDTF">2014-11-17T15:45:41Z</dcterms:modified>
</cp:coreProperties>
</file>