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41" r:id="rId2"/>
    <p:sldMasterId id="2147483754" r:id="rId3"/>
    <p:sldMasterId id="2147483767" r:id="rId4"/>
  </p:sldMasterIdLst>
  <p:notesMasterIdLst>
    <p:notesMasterId r:id="rId33"/>
  </p:notesMasterIdLst>
  <p:sldIdLst>
    <p:sldId id="329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71" r:id="rId18"/>
    <p:sldId id="372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11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1A67D-019C-430B-9192-B8A3CC002D33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02276FD-F21E-4337-8801-0811C84F0F5A}">
      <dgm:prSet phldrT="[Text]" custT="1"/>
      <dgm:spPr/>
      <dgm:t>
        <a:bodyPr/>
        <a:lstStyle/>
        <a:p>
          <a:r>
            <a:rPr lang="en-US" sz="1200" b="1" dirty="0" smtClean="0"/>
            <a:t>Calculate number of different nucleotides/amino acids per MSA column (X)</a:t>
          </a:r>
          <a:endParaRPr lang="en-US" sz="1200" b="1" dirty="0"/>
        </a:p>
      </dgm:t>
    </dgm:pt>
    <dgm:pt modelId="{093A87B5-DB71-4723-BE1C-7ADE03FFAF0E}" type="parTrans" cxnId="{705DB34F-B888-499F-B2B8-EAA4964A88C0}">
      <dgm:prSet/>
      <dgm:spPr/>
      <dgm:t>
        <a:bodyPr/>
        <a:lstStyle/>
        <a:p>
          <a:endParaRPr lang="en-US" sz="1200" b="1"/>
        </a:p>
      </dgm:t>
    </dgm:pt>
    <dgm:pt modelId="{E5135470-A219-4CDC-A7D2-B5A4F288EAFB}" type="sibTrans" cxnId="{705DB34F-B888-499F-B2B8-EAA4964A88C0}">
      <dgm:prSet custT="1"/>
      <dgm:spPr>
        <a:solidFill>
          <a:srgbClr val="00B0F0"/>
        </a:solidFill>
      </dgm:spPr>
      <dgm:t>
        <a:bodyPr/>
        <a:lstStyle/>
        <a:p>
          <a:endParaRPr lang="en-US" sz="1200" b="1">
            <a:solidFill>
              <a:srgbClr val="00B0F0"/>
            </a:solidFill>
          </a:endParaRPr>
        </a:p>
      </dgm:t>
    </dgm:pt>
    <dgm:pt modelId="{0585EBDC-C1FC-409B-B794-F9F5733E9CB9}">
      <dgm:prSet phldrT="[Text]" custT="1"/>
      <dgm:spPr/>
      <dgm:t>
        <a:bodyPr/>
        <a:lstStyle/>
        <a:p>
          <a:r>
            <a:rPr lang="en-US" sz="1200" b="1" dirty="0" smtClean="0"/>
            <a:t>Calculate number of nucleotides/amino acids substitutions (X-1)</a:t>
          </a:r>
          <a:endParaRPr lang="en-US" sz="1200" b="1" dirty="0"/>
        </a:p>
      </dgm:t>
    </dgm:pt>
    <dgm:pt modelId="{4B745364-66F9-4189-85F6-33CEF0F8E46A}" type="parTrans" cxnId="{97F11B58-9503-40B1-8717-6895B18CFF00}">
      <dgm:prSet/>
      <dgm:spPr/>
      <dgm:t>
        <a:bodyPr/>
        <a:lstStyle/>
        <a:p>
          <a:endParaRPr lang="en-US" sz="1200" b="1"/>
        </a:p>
      </dgm:t>
    </dgm:pt>
    <dgm:pt modelId="{EF5AE252-950C-4E14-A77D-9A200DB12D8C}" type="sibTrans" cxnId="{97F11B58-9503-40B1-8717-6895B18CFF00}">
      <dgm:prSet custT="1"/>
      <dgm:spPr>
        <a:solidFill>
          <a:srgbClr val="00B0F0"/>
        </a:solidFill>
      </dgm:spPr>
      <dgm:t>
        <a:bodyPr/>
        <a:lstStyle/>
        <a:p>
          <a:endParaRPr lang="en-US" sz="1200" b="1"/>
        </a:p>
      </dgm:t>
    </dgm:pt>
    <dgm:pt modelId="{803B44DB-3287-4565-B8CC-7CD489466C52}">
      <dgm:prSet phldrT="[Text]" custT="1"/>
      <dgm:spPr/>
      <dgm:t>
        <a:bodyPr/>
        <a:lstStyle/>
        <a:p>
          <a:r>
            <a:rPr lang="en-US" sz="1200" b="1" dirty="0" smtClean="0"/>
            <a:t>Calculate number of synonymous changes</a:t>
          </a:r>
        </a:p>
        <a:p>
          <a:r>
            <a:rPr lang="en-US" sz="1200" b="1" dirty="0" smtClean="0"/>
            <a:t>S=(N-1)</a:t>
          </a:r>
          <a:r>
            <a:rPr lang="en-US" sz="1200" b="1" dirty="0" err="1" smtClean="0">
              <a:solidFill>
                <a:srgbClr val="FF0000"/>
              </a:solidFill>
            </a:rPr>
            <a:t>nc</a:t>
          </a:r>
          <a:r>
            <a:rPr lang="en-US" sz="1200" b="1" dirty="0" smtClean="0"/>
            <a:t>-N</a:t>
          </a:r>
        </a:p>
        <a:p>
          <a:r>
            <a:rPr lang="en-US" sz="1200" b="1" dirty="0" smtClean="0"/>
            <a:t>assuming N=(N-1)</a:t>
          </a:r>
          <a:r>
            <a:rPr lang="en-US" sz="1200" b="1" dirty="0" err="1" smtClean="0">
              <a:solidFill>
                <a:srgbClr val="FF0000"/>
              </a:solidFill>
            </a:rPr>
            <a:t>aa</a:t>
          </a:r>
          <a:endParaRPr lang="en-US" sz="1200" b="1" dirty="0">
            <a:solidFill>
              <a:srgbClr val="FF0000"/>
            </a:solidFill>
          </a:endParaRPr>
        </a:p>
      </dgm:t>
    </dgm:pt>
    <dgm:pt modelId="{246592AB-4086-402C-82F4-330E7AD6EAEF}" type="parTrans" cxnId="{9E503BD1-99B6-4743-BF42-B4F8CE9FB695}">
      <dgm:prSet/>
      <dgm:spPr/>
      <dgm:t>
        <a:bodyPr/>
        <a:lstStyle/>
        <a:p>
          <a:endParaRPr lang="en-US" sz="1200" b="1"/>
        </a:p>
      </dgm:t>
    </dgm:pt>
    <dgm:pt modelId="{2C64F215-2221-479B-AF47-FFD93DDBF5AC}" type="sibTrans" cxnId="{9E503BD1-99B6-4743-BF42-B4F8CE9FB695}">
      <dgm:prSet/>
      <dgm:spPr/>
      <dgm:t>
        <a:bodyPr/>
        <a:lstStyle/>
        <a:p>
          <a:endParaRPr lang="en-US" sz="1200" b="1"/>
        </a:p>
      </dgm:t>
    </dgm:pt>
    <dgm:pt modelId="{BC9680E4-384E-4570-8F5A-7A74D17836F6}" type="pres">
      <dgm:prSet presAssocID="{2981A67D-019C-430B-9192-B8A3CC002D3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30A30-3591-47CA-8723-1FC29892F036}" type="pres">
      <dgm:prSet presAssocID="{302276FD-F21E-4337-8801-0811C84F0F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40F81-F106-43A1-92CE-C2A4D65ECC5F}" type="pres">
      <dgm:prSet presAssocID="{E5135470-A219-4CDC-A7D2-B5A4F288EAF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D3BB03C-78B8-49DD-A0A3-95865AD97865}" type="pres">
      <dgm:prSet presAssocID="{E5135470-A219-4CDC-A7D2-B5A4F288EAF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9EDE46B-0221-4076-9877-8C3B07B02C7B}" type="pres">
      <dgm:prSet presAssocID="{0585EBDC-C1FC-409B-B794-F9F5733E9C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F6A92-265C-4442-9F0D-8E0B8C66ABA7}" type="pres">
      <dgm:prSet presAssocID="{EF5AE252-950C-4E14-A77D-9A200DB12D8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0EEE4EE-1519-45BA-AAF2-131E126C2F96}" type="pres">
      <dgm:prSet presAssocID="{EF5AE252-950C-4E14-A77D-9A200DB12D8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77608D4-B72A-46D8-B78A-1C8158D4DC6B}" type="pres">
      <dgm:prSet presAssocID="{803B44DB-3287-4565-B8CC-7CD489466C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99EEE-B5D1-044F-ABC1-9C57388E7A4C}" type="presOf" srcId="{EF5AE252-950C-4E14-A77D-9A200DB12D8C}" destId="{34AF6A92-265C-4442-9F0D-8E0B8C66ABA7}" srcOrd="0" destOrd="0" presId="urn:microsoft.com/office/officeart/2005/8/layout/process2"/>
    <dgm:cxn modelId="{705DB34F-B888-499F-B2B8-EAA4964A88C0}" srcId="{2981A67D-019C-430B-9192-B8A3CC002D33}" destId="{302276FD-F21E-4337-8801-0811C84F0F5A}" srcOrd="0" destOrd="0" parTransId="{093A87B5-DB71-4723-BE1C-7ADE03FFAF0E}" sibTransId="{E5135470-A219-4CDC-A7D2-B5A4F288EAFB}"/>
    <dgm:cxn modelId="{97F11B58-9503-40B1-8717-6895B18CFF00}" srcId="{2981A67D-019C-430B-9192-B8A3CC002D33}" destId="{0585EBDC-C1FC-409B-B794-F9F5733E9CB9}" srcOrd="1" destOrd="0" parTransId="{4B745364-66F9-4189-85F6-33CEF0F8E46A}" sibTransId="{EF5AE252-950C-4E14-A77D-9A200DB12D8C}"/>
    <dgm:cxn modelId="{AA7FA8FB-411B-FB4E-9886-613BCA14D379}" type="presOf" srcId="{2981A67D-019C-430B-9192-B8A3CC002D33}" destId="{BC9680E4-384E-4570-8F5A-7A74D17836F6}" srcOrd="0" destOrd="0" presId="urn:microsoft.com/office/officeart/2005/8/layout/process2"/>
    <dgm:cxn modelId="{6E98301B-8628-1C45-B4B5-02BE827EFDCA}" type="presOf" srcId="{0585EBDC-C1FC-409B-B794-F9F5733E9CB9}" destId="{B9EDE46B-0221-4076-9877-8C3B07B02C7B}" srcOrd="0" destOrd="0" presId="urn:microsoft.com/office/officeart/2005/8/layout/process2"/>
    <dgm:cxn modelId="{5AE0D887-74C5-FC4E-8F32-9C4585A31727}" type="presOf" srcId="{E5135470-A219-4CDC-A7D2-B5A4F288EAFB}" destId="{84F40F81-F106-43A1-92CE-C2A4D65ECC5F}" srcOrd="0" destOrd="0" presId="urn:microsoft.com/office/officeart/2005/8/layout/process2"/>
    <dgm:cxn modelId="{96F7EDCF-2D3E-E545-9732-FA3CA5957D63}" type="presOf" srcId="{EF5AE252-950C-4E14-A77D-9A200DB12D8C}" destId="{40EEE4EE-1519-45BA-AAF2-131E126C2F96}" srcOrd="1" destOrd="0" presId="urn:microsoft.com/office/officeart/2005/8/layout/process2"/>
    <dgm:cxn modelId="{A929E495-1FBC-7642-8488-6E555DB009AC}" type="presOf" srcId="{803B44DB-3287-4565-B8CC-7CD489466C52}" destId="{277608D4-B72A-46D8-B78A-1C8158D4DC6B}" srcOrd="0" destOrd="0" presId="urn:microsoft.com/office/officeart/2005/8/layout/process2"/>
    <dgm:cxn modelId="{54AFED53-5A99-484F-A9C0-6676AA83A43F}" type="presOf" srcId="{302276FD-F21E-4337-8801-0811C84F0F5A}" destId="{B3730A30-3591-47CA-8723-1FC29892F036}" srcOrd="0" destOrd="0" presId="urn:microsoft.com/office/officeart/2005/8/layout/process2"/>
    <dgm:cxn modelId="{FD698412-A6F9-6648-8D0D-132DC623EEB3}" type="presOf" srcId="{E5135470-A219-4CDC-A7D2-B5A4F288EAFB}" destId="{BD3BB03C-78B8-49DD-A0A3-95865AD97865}" srcOrd="1" destOrd="0" presId="urn:microsoft.com/office/officeart/2005/8/layout/process2"/>
    <dgm:cxn modelId="{9E503BD1-99B6-4743-BF42-B4F8CE9FB695}" srcId="{2981A67D-019C-430B-9192-B8A3CC002D33}" destId="{803B44DB-3287-4565-B8CC-7CD489466C52}" srcOrd="2" destOrd="0" parTransId="{246592AB-4086-402C-82F4-330E7AD6EAEF}" sibTransId="{2C64F215-2221-479B-AF47-FFD93DDBF5AC}"/>
    <dgm:cxn modelId="{89F028FC-BA9F-8D4C-865E-DA7E8C192E05}" type="presParOf" srcId="{BC9680E4-384E-4570-8F5A-7A74D17836F6}" destId="{B3730A30-3591-47CA-8723-1FC29892F036}" srcOrd="0" destOrd="0" presId="urn:microsoft.com/office/officeart/2005/8/layout/process2"/>
    <dgm:cxn modelId="{920CC2A0-5999-904B-9CDA-608828067521}" type="presParOf" srcId="{BC9680E4-384E-4570-8F5A-7A74D17836F6}" destId="{84F40F81-F106-43A1-92CE-C2A4D65ECC5F}" srcOrd="1" destOrd="0" presId="urn:microsoft.com/office/officeart/2005/8/layout/process2"/>
    <dgm:cxn modelId="{5DEC5E8A-141E-3140-BE14-24C6B2BBF43F}" type="presParOf" srcId="{84F40F81-F106-43A1-92CE-C2A4D65ECC5F}" destId="{BD3BB03C-78B8-49DD-A0A3-95865AD97865}" srcOrd="0" destOrd="0" presId="urn:microsoft.com/office/officeart/2005/8/layout/process2"/>
    <dgm:cxn modelId="{54CBCDB8-D826-C448-91CC-050E51B44ED6}" type="presParOf" srcId="{BC9680E4-384E-4570-8F5A-7A74D17836F6}" destId="{B9EDE46B-0221-4076-9877-8C3B07B02C7B}" srcOrd="2" destOrd="0" presId="urn:microsoft.com/office/officeart/2005/8/layout/process2"/>
    <dgm:cxn modelId="{7642DE0B-DC49-1B4F-8155-4EBE5E9B33EA}" type="presParOf" srcId="{BC9680E4-384E-4570-8F5A-7A74D17836F6}" destId="{34AF6A92-265C-4442-9F0D-8E0B8C66ABA7}" srcOrd="3" destOrd="0" presId="urn:microsoft.com/office/officeart/2005/8/layout/process2"/>
    <dgm:cxn modelId="{C7B8BEFE-1C92-FF4D-906C-B9DA61FD6D94}" type="presParOf" srcId="{34AF6A92-265C-4442-9F0D-8E0B8C66ABA7}" destId="{40EEE4EE-1519-45BA-AAF2-131E126C2F96}" srcOrd="0" destOrd="0" presId="urn:microsoft.com/office/officeart/2005/8/layout/process2"/>
    <dgm:cxn modelId="{DCE1504F-B3BC-9E43-88B5-CAD197A6BA63}" type="presParOf" srcId="{BC9680E4-384E-4570-8F5A-7A74D17836F6}" destId="{277608D4-B72A-46D8-B78A-1C8158D4DC6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81A67D-019C-430B-9192-B8A3CC002D33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02276FD-F21E-4337-8801-0811C84F0F5A}">
      <dgm:prSet phldrT="[Text]" custT="1"/>
      <dgm:spPr/>
      <dgm:t>
        <a:bodyPr/>
        <a:lstStyle/>
        <a:p>
          <a:r>
            <a:rPr lang="en-US" sz="1200" b="1" dirty="0" smtClean="0"/>
            <a:t>Calculate MSA nucleotide frequencies (%A,%T,%G,%C)</a:t>
          </a:r>
          <a:endParaRPr lang="en-US" sz="1200" b="1" dirty="0"/>
        </a:p>
      </dgm:t>
    </dgm:pt>
    <dgm:pt modelId="{093A87B5-DB71-4723-BE1C-7ADE03FFAF0E}" type="parTrans" cxnId="{705DB34F-B888-499F-B2B8-EAA4964A88C0}">
      <dgm:prSet/>
      <dgm:spPr/>
      <dgm:t>
        <a:bodyPr/>
        <a:lstStyle/>
        <a:p>
          <a:endParaRPr lang="en-US" sz="1200" b="1"/>
        </a:p>
      </dgm:t>
    </dgm:pt>
    <dgm:pt modelId="{E5135470-A219-4CDC-A7D2-B5A4F288EAFB}" type="sibTrans" cxnId="{705DB34F-B888-499F-B2B8-EAA4964A88C0}">
      <dgm:prSet custT="1"/>
      <dgm:spPr>
        <a:solidFill>
          <a:srgbClr val="00B0F0"/>
        </a:solidFill>
      </dgm:spPr>
      <dgm:t>
        <a:bodyPr/>
        <a:lstStyle/>
        <a:p>
          <a:endParaRPr lang="en-US" sz="1200" b="1">
            <a:solidFill>
              <a:srgbClr val="00B0F0"/>
            </a:solidFill>
          </a:endParaRPr>
        </a:p>
      </dgm:t>
    </dgm:pt>
    <dgm:pt modelId="{0585EBDC-C1FC-409B-B794-F9F5733E9CB9}">
      <dgm:prSet phldrT="[Text]" custT="1"/>
      <dgm:spPr/>
      <dgm:t>
        <a:bodyPr/>
        <a:lstStyle/>
        <a:p>
          <a:r>
            <a:rPr lang="en-US" sz="1200" b="1" dirty="0" smtClean="0"/>
            <a:t>Introduce a given number of random substitutions ( at any position) based on inferred base frequencies</a:t>
          </a:r>
          <a:endParaRPr lang="en-US" sz="1200" b="1" dirty="0"/>
        </a:p>
      </dgm:t>
    </dgm:pt>
    <dgm:pt modelId="{4B745364-66F9-4189-85F6-33CEF0F8E46A}" type="parTrans" cxnId="{97F11B58-9503-40B1-8717-6895B18CFF00}">
      <dgm:prSet/>
      <dgm:spPr/>
      <dgm:t>
        <a:bodyPr/>
        <a:lstStyle/>
        <a:p>
          <a:endParaRPr lang="en-US" sz="1200" b="1"/>
        </a:p>
      </dgm:t>
    </dgm:pt>
    <dgm:pt modelId="{EF5AE252-950C-4E14-A77D-9A200DB12D8C}" type="sibTrans" cxnId="{97F11B58-9503-40B1-8717-6895B18CFF00}">
      <dgm:prSet custT="1"/>
      <dgm:spPr>
        <a:solidFill>
          <a:srgbClr val="00B0F0"/>
        </a:solidFill>
      </dgm:spPr>
      <dgm:t>
        <a:bodyPr/>
        <a:lstStyle/>
        <a:p>
          <a:endParaRPr lang="en-US" sz="1200" b="1"/>
        </a:p>
      </dgm:t>
    </dgm:pt>
    <dgm:pt modelId="{803B44DB-3287-4565-B8CC-7CD489466C52}">
      <dgm:prSet phldrT="[Text]" custT="1"/>
      <dgm:spPr/>
      <dgm:t>
        <a:bodyPr/>
        <a:lstStyle/>
        <a:p>
          <a:r>
            <a:rPr lang="en-US" sz="1200" b="1" dirty="0" smtClean="0"/>
            <a:t>Compare translated mutated codon with the initial translated codon and count synonymous and non-synonymous substitutions</a:t>
          </a:r>
          <a:endParaRPr lang="en-US" sz="1200" b="1" dirty="0"/>
        </a:p>
      </dgm:t>
    </dgm:pt>
    <dgm:pt modelId="{246592AB-4086-402C-82F4-330E7AD6EAEF}" type="parTrans" cxnId="{9E503BD1-99B6-4743-BF42-B4F8CE9FB695}">
      <dgm:prSet/>
      <dgm:spPr/>
      <dgm:t>
        <a:bodyPr/>
        <a:lstStyle/>
        <a:p>
          <a:endParaRPr lang="en-US" sz="1200" b="1"/>
        </a:p>
      </dgm:t>
    </dgm:pt>
    <dgm:pt modelId="{2C64F215-2221-479B-AF47-FFD93DDBF5AC}" type="sibTrans" cxnId="{9E503BD1-99B6-4743-BF42-B4F8CE9FB695}">
      <dgm:prSet/>
      <dgm:spPr/>
      <dgm:t>
        <a:bodyPr/>
        <a:lstStyle/>
        <a:p>
          <a:endParaRPr lang="en-US" sz="1200" b="1"/>
        </a:p>
      </dgm:t>
    </dgm:pt>
    <dgm:pt modelId="{BC9680E4-384E-4570-8F5A-7A74D17836F6}" type="pres">
      <dgm:prSet presAssocID="{2981A67D-019C-430B-9192-B8A3CC002D3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30A30-3591-47CA-8723-1FC29892F036}" type="pres">
      <dgm:prSet presAssocID="{302276FD-F21E-4337-8801-0811C84F0F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40F81-F106-43A1-92CE-C2A4D65ECC5F}" type="pres">
      <dgm:prSet presAssocID="{E5135470-A219-4CDC-A7D2-B5A4F288EAF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D3BB03C-78B8-49DD-A0A3-95865AD97865}" type="pres">
      <dgm:prSet presAssocID="{E5135470-A219-4CDC-A7D2-B5A4F288EAF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9EDE46B-0221-4076-9877-8C3B07B02C7B}" type="pres">
      <dgm:prSet presAssocID="{0585EBDC-C1FC-409B-B794-F9F5733E9C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F6A92-265C-4442-9F0D-8E0B8C66ABA7}" type="pres">
      <dgm:prSet presAssocID="{EF5AE252-950C-4E14-A77D-9A200DB12D8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0EEE4EE-1519-45BA-AAF2-131E126C2F96}" type="pres">
      <dgm:prSet presAssocID="{EF5AE252-950C-4E14-A77D-9A200DB12D8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77608D4-B72A-46D8-B78A-1C8158D4DC6B}" type="pres">
      <dgm:prSet presAssocID="{803B44DB-3287-4565-B8CC-7CD489466C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69AAE3-6F8C-4445-8AA0-E13AD64375FE}" type="presOf" srcId="{0585EBDC-C1FC-409B-B794-F9F5733E9CB9}" destId="{B9EDE46B-0221-4076-9877-8C3B07B02C7B}" srcOrd="0" destOrd="0" presId="urn:microsoft.com/office/officeart/2005/8/layout/process2"/>
    <dgm:cxn modelId="{705DB34F-B888-499F-B2B8-EAA4964A88C0}" srcId="{2981A67D-019C-430B-9192-B8A3CC002D33}" destId="{302276FD-F21E-4337-8801-0811C84F0F5A}" srcOrd="0" destOrd="0" parTransId="{093A87B5-DB71-4723-BE1C-7ADE03FFAF0E}" sibTransId="{E5135470-A219-4CDC-A7D2-B5A4F288EAFB}"/>
    <dgm:cxn modelId="{97F11B58-9503-40B1-8717-6895B18CFF00}" srcId="{2981A67D-019C-430B-9192-B8A3CC002D33}" destId="{0585EBDC-C1FC-409B-B794-F9F5733E9CB9}" srcOrd="1" destOrd="0" parTransId="{4B745364-66F9-4189-85F6-33CEF0F8E46A}" sibTransId="{EF5AE252-950C-4E14-A77D-9A200DB12D8C}"/>
    <dgm:cxn modelId="{FA00EAD2-2419-B745-AA35-D931635F6547}" type="presOf" srcId="{2981A67D-019C-430B-9192-B8A3CC002D33}" destId="{BC9680E4-384E-4570-8F5A-7A74D17836F6}" srcOrd="0" destOrd="0" presId="urn:microsoft.com/office/officeart/2005/8/layout/process2"/>
    <dgm:cxn modelId="{239BC9B6-8E02-5848-8EAF-5E6817A4DF03}" type="presOf" srcId="{803B44DB-3287-4565-B8CC-7CD489466C52}" destId="{277608D4-B72A-46D8-B78A-1C8158D4DC6B}" srcOrd="0" destOrd="0" presId="urn:microsoft.com/office/officeart/2005/8/layout/process2"/>
    <dgm:cxn modelId="{4EC91D26-1C2F-7943-BFB3-CF6D963AFF0C}" type="presOf" srcId="{E5135470-A219-4CDC-A7D2-B5A4F288EAFB}" destId="{84F40F81-F106-43A1-92CE-C2A4D65ECC5F}" srcOrd="0" destOrd="0" presId="urn:microsoft.com/office/officeart/2005/8/layout/process2"/>
    <dgm:cxn modelId="{7F0E3D9C-DDE6-0241-907A-9B3A28704C0C}" type="presOf" srcId="{E5135470-A219-4CDC-A7D2-B5A4F288EAFB}" destId="{BD3BB03C-78B8-49DD-A0A3-95865AD97865}" srcOrd="1" destOrd="0" presId="urn:microsoft.com/office/officeart/2005/8/layout/process2"/>
    <dgm:cxn modelId="{95DC21E8-218F-1A4D-B67F-DCF2770CB6AA}" type="presOf" srcId="{EF5AE252-950C-4E14-A77D-9A200DB12D8C}" destId="{34AF6A92-265C-4442-9F0D-8E0B8C66ABA7}" srcOrd="0" destOrd="0" presId="urn:microsoft.com/office/officeart/2005/8/layout/process2"/>
    <dgm:cxn modelId="{38992ED0-A5DD-B649-8F41-A776BEE25551}" type="presOf" srcId="{EF5AE252-950C-4E14-A77D-9A200DB12D8C}" destId="{40EEE4EE-1519-45BA-AAF2-131E126C2F96}" srcOrd="1" destOrd="0" presId="urn:microsoft.com/office/officeart/2005/8/layout/process2"/>
    <dgm:cxn modelId="{9E503BD1-99B6-4743-BF42-B4F8CE9FB695}" srcId="{2981A67D-019C-430B-9192-B8A3CC002D33}" destId="{803B44DB-3287-4565-B8CC-7CD489466C52}" srcOrd="2" destOrd="0" parTransId="{246592AB-4086-402C-82F4-330E7AD6EAEF}" sibTransId="{2C64F215-2221-479B-AF47-FFD93DDBF5AC}"/>
    <dgm:cxn modelId="{E7C73680-5ECD-154A-B183-E954E655AEC6}" type="presOf" srcId="{302276FD-F21E-4337-8801-0811C84F0F5A}" destId="{B3730A30-3591-47CA-8723-1FC29892F036}" srcOrd="0" destOrd="0" presId="urn:microsoft.com/office/officeart/2005/8/layout/process2"/>
    <dgm:cxn modelId="{9599258D-A715-F94B-87EE-CA66BD4C0D37}" type="presParOf" srcId="{BC9680E4-384E-4570-8F5A-7A74D17836F6}" destId="{B3730A30-3591-47CA-8723-1FC29892F036}" srcOrd="0" destOrd="0" presId="urn:microsoft.com/office/officeart/2005/8/layout/process2"/>
    <dgm:cxn modelId="{797203E3-7632-CD4E-BA3F-A545F6494DEA}" type="presParOf" srcId="{BC9680E4-384E-4570-8F5A-7A74D17836F6}" destId="{84F40F81-F106-43A1-92CE-C2A4D65ECC5F}" srcOrd="1" destOrd="0" presId="urn:microsoft.com/office/officeart/2005/8/layout/process2"/>
    <dgm:cxn modelId="{84147C55-AD3B-8E46-92C9-FEE0261B0C37}" type="presParOf" srcId="{84F40F81-F106-43A1-92CE-C2A4D65ECC5F}" destId="{BD3BB03C-78B8-49DD-A0A3-95865AD97865}" srcOrd="0" destOrd="0" presId="urn:microsoft.com/office/officeart/2005/8/layout/process2"/>
    <dgm:cxn modelId="{BD636215-A0CC-5148-A5E1-B15540C28B59}" type="presParOf" srcId="{BC9680E4-384E-4570-8F5A-7A74D17836F6}" destId="{B9EDE46B-0221-4076-9877-8C3B07B02C7B}" srcOrd="2" destOrd="0" presId="urn:microsoft.com/office/officeart/2005/8/layout/process2"/>
    <dgm:cxn modelId="{3B1C4D16-8A07-6442-B7F7-04AD740C0608}" type="presParOf" srcId="{BC9680E4-384E-4570-8F5A-7A74D17836F6}" destId="{34AF6A92-265C-4442-9F0D-8E0B8C66ABA7}" srcOrd="3" destOrd="0" presId="urn:microsoft.com/office/officeart/2005/8/layout/process2"/>
    <dgm:cxn modelId="{21689197-537C-904D-AF83-4E1D0878FB32}" type="presParOf" srcId="{34AF6A92-265C-4442-9F0D-8E0B8C66ABA7}" destId="{40EEE4EE-1519-45BA-AAF2-131E126C2F96}" srcOrd="0" destOrd="0" presId="urn:microsoft.com/office/officeart/2005/8/layout/process2"/>
    <dgm:cxn modelId="{BB61EBF6-F7DE-C74A-8CFE-734668DC9B16}" type="presParOf" srcId="{BC9680E4-384E-4570-8F5A-7A74D17836F6}" destId="{277608D4-B72A-46D8-B78A-1C8158D4DC6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30A30-3591-47CA-8723-1FC29892F036}">
      <dsp:nvSpPr>
        <dsp:cNvPr id="0" name=""/>
        <dsp:cNvSpPr/>
      </dsp:nvSpPr>
      <dsp:spPr>
        <a:xfrm>
          <a:off x="108526" y="0"/>
          <a:ext cx="2311400" cy="1284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Calculate number of different nucleotides/amino acids per MSA column (X)</a:t>
          </a:r>
          <a:endParaRPr lang="en-US" sz="1200" b="1" kern="1200" dirty="0"/>
        </a:p>
      </dsp:txBody>
      <dsp:txXfrm>
        <a:off x="146136" y="37610"/>
        <a:ext cx="2236180" cy="1208891"/>
      </dsp:txXfrm>
    </dsp:sp>
    <dsp:sp modelId="{84F40F81-F106-43A1-92CE-C2A4D65ECC5F}">
      <dsp:nvSpPr>
        <dsp:cNvPr id="0" name=""/>
        <dsp:cNvSpPr/>
      </dsp:nvSpPr>
      <dsp:spPr>
        <a:xfrm rot="5400000">
          <a:off x="1023456" y="1316214"/>
          <a:ext cx="481541" cy="57785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rgbClr val="00B0F0"/>
            </a:solidFill>
          </a:endParaRPr>
        </a:p>
      </dsp:txBody>
      <dsp:txXfrm rot="-5400000">
        <a:off x="1090872" y="1364368"/>
        <a:ext cx="346710" cy="337079"/>
      </dsp:txXfrm>
    </dsp:sp>
    <dsp:sp modelId="{B9EDE46B-0221-4076-9877-8C3B07B02C7B}">
      <dsp:nvSpPr>
        <dsp:cNvPr id="0" name=""/>
        <dsp:cNvSpPr/>
      </dsp:nvSpPr>
      <dsp:spPr>
        <a:xfrm>
          <a:off x="108526" y="1926167"/>
          <a:ext cx="2311400" cy="1284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Calculate number of nucleotides/amino acids substitutions (X-1)</a:t>
          </a:r>
          <a:endParaRPr lang="en-US" sz="1200" b="1" kern="1200" dirty="0"/>
        </a:p>
      </dsp:txBody>
      <dsp:txXfrm>
        <a:off x="146136" y="1963777"/>
        <a:ext cx="2236180" cy="1208891"/>
      </dsp:txXfrm>
    </dsp:sp>
    <dsp:sp modelId="{34AF6A92-265C-4442-9F0D-8E0B8C66ABA7}">
      <dsp:nvSpPr>
        <dsp:cNvPr id="0" name=""/>
        <dsp:cNvSpPr/>
      </dsp:nvSpPr>
      <dsp:spPr>
        <a:xfrm rot="5400000">
          <a:off x="1023456" y="3242381"/>
          <a:ext cx="481541" cy="57785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 rot="-5400000">
        <a:off x="1090872" y="3290535"/>
        <a:ext cx="346710" cy="337079"/>
      </dsp:txXfrm>
    </dsp:sp>
    <dsp:sp modelId="{277608D4-B72A-46D8-B78A-1C8158D4DC6B}">
      <dsp:nvSpPr>
        <dsp:cNvPr id="0" name=""/>
        <dsp:cNvSpPr/>
      </dsp:nvSpPr>
      <dsp:spPr>
        <a:xfrm>
          <a:off x="108526" y="3852334"/>
          <a:ext cx="2311400" cy="1284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Calculate number of synonymous changes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S=(N-1)</a:t>
          </a:r>
          <a:r>
            <a:rPr lang="en-US" sz="1200" b="1" kern="1200" dirty="0" err="1" smtClean="0">
              <a:solidFill>
                <a:srgbClr val="FF0000"/>
              </a:solidFill>
            </a:rPr>
            <a:t>nc</a:t>
          </a:r>
          <a:r>
            <a:rPr lang="en-US" sz="1200" b="1" kern="1200" dirty="0" smtClean="0"/>
            <a:t>-N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assuming N=(N-1)</a:t>
          </a:r>
          <a:r>
            <a:rPr lang="en-US" sz="1200" b="1" kern="1200" dirty="0" err="1" smtClean="0">
              <a:solidFill>
                <a:srgbClr val="FF0000"/>
              </a:solidFill>
            </a:rPr>
            <a:t>aa</a:t>
          </a:r>
          <a:endParaRPr lang="en-US" sz="1200" b="1" kern="1200" dirty="0">
            <a:solidFill>
              <a:srgbClr val="FF0000"/>
            </a:solidFill>
          </a:endParaRPr>
        </a:p>
      </dsp:txBody>
      <dsp:txXfrm>
        <a:off x="146136" y="3889944"/>
        <a:ext cx="2236180" cy="1208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30A30-3591-47CA-8723-1FC29892F036}">
      <dsp:nvSpPr>
        <dsp:cNvPr id="0" name=""/>
        <dsp:cNvSpPr/>
      </dsp:nvSpPr>
      <dsp:spPr>
        <a:xfrm>
          <a:off x="108526" y="0"/>
          <a:ext cx="2311400" cy="1284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Calculate MSA nucleotide frequencies (%A,%T,%G,%C)</a:t>
          </a:r>
          <a:endParaRPr lang="en-US" sz="1200" b="1" kern="1200" dirty="0"/>
        </a:p>
      </dsp:txBody>
      <dsp:txXfrm>
        <a:off x="146136" y="37610"/>
        <a:ext cx="2236180" cy="1208891"/>
      </dsp:txXfrm>
    </dsp:sp>
    <dsp:sp modelId="{84F40F81-F106-43A1-92CE-C2A4D65ECC5F}">
      <dsp:nvSpPr>
        <dsp:cNvPr id="0" name=""/>
        <dsp:cNvSpPr/>
      </dsp:nvSpPr>
      <dsp:spPr>
        <a:xfrm rot="5400000">
          <a:off x="1023456" y="1316214"/>
          <a:ext cx="481541" cy="57785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rgbClr val="00B0F0"/>
            </a:solidFill>
          </a:endParaRPr>
        </a:p>
      </dsp:txBody>
      <dsp:txXfrm rot="-5400000">
        <a:off x="1090872" y="1364368"/>
        <a:ext cx="346710" cy="337079"/>
      </dsp:txXfrm>
    </dsp:sp>
    <dsp:sp modelId="{B9EDE46B-0221-4076-9877-8C3B07B02C7B}">
      <dsp:nvSpPr>
        <dsp:cNvPr id="0" name=""/>
        <dsp:cNvSpPr/>
      </dsp:nvSpPr>
      <dsp:spPr>
        <a:xfrm>
          <a:off x="108526" y="1926167"/>
          <a:ext cx="2311400" cy="1284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Introduce a given number of random substitutions ( at any position) based on inferred base frequencies</a:t>
          </a:r>
          <a:endParaRPr lang="en-US" sz="1200" b="1" kern="1200" dirty="0"/>
        </a:p>
      </dsp:txBody>
      <dsp:txXfrm>
        <a:off x="146136" y="1963777"/>
        <a:ext cx="2236180" cy="1208891"/>
      </dsp:txXfrm>
    </dsp:sp>
    <dsp:sp modelId="{34AF6A92-265C-4442-9F0D-8E0B8C66ABA7}">
      <dsp:nvSpPr>
        <dsp:cNvPr id="0" name=""/>
        <dsp:cNvSpPr/>
      </dsp:nvSpPr>
      <dsp:spPr>
        <a:xfrm rot="5400000">
          <a:off x="1023456" y="3242381"/>
          <a:ext cx="481541" cy="57785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 rot="-5400000">
        <a:off x="1090872" y="3290535"/>
        <a:ext cx="346710" cy="337079"/>
      </dsp:txXfrm>
    </dsp:sp>
    <dsp:sp modelId="{277608D4-B72A-46D8-B78A-1C8158D4DC6B}">
      <dsp:nvSpPr>
        <dsp:cNvPr id="0" name=""/>
        <dsp:cNvSpPr/>
      </dsp:nvSpPr>
      <dsp:spPr>
        <a:xfrm>
          <a:off x="108526" y="3852334"/>
          <a:ext cx="2311400" cy="1284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Compare translated mutated codon with the initial translated codon and count synonymous and non-synonymous substitutions</a:t>
          </a:r>
          <a:endParaRPr lang="en-US" sz="1200" b="1" kern="1200" dirty="0"/>
        </a:p>
      </dsp:txBody>
      <dsp:txXfrm>
        <a:off x="146136" y="3889944"/>
        <a:ext cx="2236180" cy="1208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0EBF-A78E-394D-8A69-C2DDA1FF11CB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68D0-AB71-FD4B-A430-DEA9F794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202425-2686-9F44-A0C7-40B183C61FA5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1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661" tIns="48331" rIns="96661" bIns="48331"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933CC2-B27A-5241-9F6B-325C60D5EBA0}" type="slidenum">
              <a:rPr lang="en-US" sz="1100">
                <a:solidFill>
                  <a:prstClr val="black"/>
                </a:solidFill>
              </a:rPr>
              <a:pPr eaLnBrk="1" hangingPunct="1"/>
              <a:t>22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D0794F-DC64-8040-944A-171E70E33BD3}" type="slidenum">
              <a:rPr lang="en-US" sz="1100">
                <a:solidFill>
                  <a:prstClr val="black"/>
                </a:solidFill>
              </a:rPr>
              <a:pPr eaLnBrk="1" hangingPunct="1"/>
              <a:t>23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1A52D0-9ECD-464F-8D3F-864A99E754A1}" type="slidenum">
              <a:rPr lang="en-US" sz="1100">
                <a:solidFill>
                  <a:prstClr val="black"/>
                </a:solidFill>
              </a:rPr>
              <a:pPr eaLnBrk="1" hangingPunct="1"/>
              <a:t>24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53143"/>
            <a:ext cx="4573489" cy="3484941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1780BC-23CD-0A41-A23A-6C5C4DE9B483}" type="slidenum">
              <a:rPr lang="en-US" sz="1100">
                <a:solidFill>
                  <a:prstClr val="black"/>
                </a:solidFill>
              </a:rPr>
              <a:pPr eaLnBrk="1" hangingPunct="1"/>
              <a:t>25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53143"/>
            <a:ext cx="4573489" cy="3484941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C50A5C-25E3-524A-BE01-300FF791F156}" type="slidenum">
              <a:rPr lang="en-US" sz="1100">
                <a:solidFill>
                  <a:prstClr val="black"/>
                </a:solidFill>
              </a:rPr>
              <a:pPr eaLnBrk="1" hangingPunct="1"/>
              <a:t>26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53143"/>
            <a:ext cx="4573489" cy="3484941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813DAAA-45EA-8F45-AB4C-E3218DB099D9}" type="slidenum">
              <a:rPr lang="en-US" sz="1100">
                <a:solidFill>
                  <a:prstClr val="black"/>
                </a:solidFill>
              </a:rPr>
              <a:pPr eaLnBrk="1" hangingPunct="1"/>
              <a:t>28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ratio of non-synonymous-to-synonymous (</a:t>
            </a:r>
            <a:r>
              <a:rPr lang="en-US" dirty="0" err="1" smtClean="0">
                <a:ea typeface="+mn-ea"/>
                <a:cs typeface="+mn-cs"/>
              </a:rPr>
              <a:t>dN</a:t>
            </a:r>
            <a:r>
              <a:rPr lang="en-US" dirty="0" smtClean="0">
                <a:ea typeface="+mn-ea"/>
                <a:cs typeface="+mn-cs"/>
              </a:rPr>
              <a:t>/</a:t>
            </a:r>
            <a:r>
              <a:rPr lang="en-US" dirty="0" err="1" smtClean="0">
                <a:ea typeface="+mn-ea"/>
                <a:cs typeface="+mn-cs"/>
              </a:rPr>
              <a:t>dS</a:t>
            </a:r>
            <a:r>
              <a:rPr lang="en-US" dirty="0" smtClean="0">
                <a:ea typeface="+mn-ea"/>
                <a:cs typeface="+mn-cs"/>
              </a:rPr>
              <a:t>, or ω) codon substitution rates can be used as an indication of the selective pressure acting on a protein-coding gene. If a gene (or gene segment) is under purifying selection, non-synonymous mutations (that is, mutations resulting in a change of the encoded amino acid) will be selected against, resulting in ω &lt; 1. In neutrally evolving proteins, synonymous and non-synonymous mutations will be fixed at approximately the same rate, resulting in ω = 1. Because different regions of a protein-coding gene may be under different selective constraints, codons can be divided into two categories: those with ω &lt; 1 (yellow; the estimated ω is indicated on the bar) and those with ω fixed to 1 (green); the estimated proportion of codons in each category is given on the horizontal axis. </a:t>
            </a:r>
            <a:endParaRPr lang="en-US" dirty="0"/>
          </a:p>
        </p:txBody>
      </p:sp>
      <p:sp>
        <p:nvSpPr>
          <p:cNvPr id="288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4EE8DA-81B8-3443-9913-6A5A87434D2E}" type="slidenum">
              <a:rPr lang="de-DE" sz="1200">
                <a:solidFill>
                  <a:srgbClr val="000000"/>
                </a:solidFill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D27C16-7052-3348-8190-02BC9C3E63B1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9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89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E12164-98C9-B14E-AFCC-44EE22F81812}" type="slidenum">
              <a:rPr lang="de-DE" sz="1200">
                <a:solidFill>
                  <a:prstClr val="black"/>
                </a:solidFill>
              </a:rPr>
              <a:pPr eaLnBrk="1" hangingPunct="1"/>
              <a:t>11</a:t>
            </a:fld>
            <a:endParaRPr 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572B66-CFD7-B440-921D-BF8F01F1B787}" type="slidenum">
              <a:rPr lang="en-US" sz="1200" b="1">
                <a:solidFill>
                  <a:srgbClr val="000000"/>
                </a:solidFill>
                <a:latin typeface="Times New Roman" charset="0"/>
              </a:rPr>
              <a:pPr eaLnBrk="1" hangingPunct="1"/>
              <a:t>12</a:t>
            </a:fld>
            <a:endParaRPr 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Manhattan plot of results of selection tests in Rroma, Romanians, and Indians using TreeSelect statistic (</a:t>
            </a:r>
            <a:r>
              <a:rPr lang="en-GB" i="1">
                <a:latin typeface="Arial" charset="0"/>
                <a:cs typeface="msgothic" charset="0"/>
              </a:rPr>
              <a:t>A</a:t>
            </a:r>
            <a:r>
              <a:rPr lang="en-GB">
                <a:latin typeface="Arial" charset="0"/>
                <a:cs typeface="msgothic" charset="0"/>
              </a:rPr>
              <a:t>) and XP-CLR statistic (</a:t>
            </a:r>
            <a:r>
              <a:rPr lang="en-GB" i="1">
                <a:latin typeface="Arial" charset="0"/>
                <a:cs typeface="msgothic" charset="0"/>
              </a:rPr>
              <a:t>B</a:t>
            </a:r>
            <a:r>
              <a:rPr lang="en-GB">
                <a:latin typeface="Arial" charset="0"/>
                <a:cs typeface="msgothic" charset="0"/>
              </a:rPr>
              <a:t>). Chromosomes ordered from chromosome 1 to chromosome 22.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30050CA-D02C-6140-8641-41BDE6751512}" type="slidenum">
              <a:rPr lang="en-US" sz="1100">
                <a:solidFill>
                  <a:prstClr val="black"/>
                </a:solidFill>
              </a:rPr>
              <a:pPr eaLnBrk="1" hangingPunct="1"/>
              <a:t>19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200C0F-6002-4F40-BF6D-BB8E82A56891}" type="slidenum">
              <a:rPr lang="en-US" sz="1100">
                <a:solidFill>
                  <a:prstClr val="black"/>
                </a:solidFill>
              </a:rPr>
              <a:pPr eaLnBrk="1" hangingPunct="1"/>
              <a:t>20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0DF76A-3DBE-EC4D-BCD2-86E96AE269DF}" type="slidenum">
              <a:rPr lang="en-US" sz="1100">
                <a:solidFill>
                  <a:prstClr val="black"/>
                </a:solidFill>
              </a:rPr>
              <a:pPr eaLnBrk="1" hangingPunct="1"/>
              <a:t>21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5399C88-F145-5D48-9F4A-D9F2544E6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30C1E8-375D-3C46-8B71-0EB1F7EFF56A}" type="datetimeFigureOut">
              <a:rPr lang="de-DE"/>
              <a:pPr>
                <a:defRPr/>
              </a:pPr>
              <a:t>11/18/14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DC1903-A10B-CC48-AAAD-D70A910718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46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1A006B-3F47-CE42-B29E-DFC530E0A803}" type="datetimeFigureOut">
              <a:rPr lang="de-DE"/>
              <a:pPr>
                <a:defRPr/>
              </a:pPr>
              <a:t>11/18/14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4E620F-50CE-204F-870E-434B9957EE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30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7FAF027-C1E2-F344-812D-D092B1A580D1}" type="datetimeFigureOut">
              <a:rPr lang="de-DE"/>
              <a:pPr>
                <a:defRPr/>
              </a:pPr>
              <a:t>11/18/14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50BAA2F-0496-F14E-8AA5-FDE72C919A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06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B3DC1F5-3727-D94B-AA90-427638AE01F5}" type="datetimeFigureOut">
              <a:rPr lang="de-DE"/>
              <a:pPr>
                <a:defRPr/>
              </a:pPr>
              <a:t>11/18/14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ADFA9E-61B7-544B-B858-0D414FED55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37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63613" y="3951289"/>
            <a:ext cx="7713662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60440" y="5075239"/>
            <a:ext cx="7740650" cy="757237"/>
          </a:xfrm>
        </p:spPr>
        <p:txBody>
          <a:bodyPr tIns="45627" bIns="45627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defTabSz="91440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1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11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281" indent="0">
              <a:buNone/>
              <a:defRPr sz="1800"/>
            </a:lvl2pPr>
            <a:lvl3pPr marL="912564" indent="0">
              <a:buNone/>
              <a:defRPr sz="1600"/>
            </a:lvl3pPr>
            <a:lvl4pPr marL="1368848" indent="0">
              <a:buNone/>
              <a:defRPr sz="1400"/>
            </a:lvl4pPr>
            <a:lvl5pPr marL="1825129" indent="0">
              <a:buNone/>
              <a:defRPr sz="1400"/>
            </a:lvl5pPr>
            <a:lvl6pPr marL="2281412" indent="0">
              <a:buNone/>
              <a:defRPr sz="1400"/>
            </a:lvl6pPr>
            <a:lvl7pPr marL="2737694" indent="0">
              <a:buNone/>
              <a:defRPr sz="1400"/>
            </a:lvl7pPr>
            <a:lvl8pPr marL="3193967" indent="0">
              <a:buNone/>
              <a:defRPr sz="1400"/>
            </a:lvl8pPr>
            <a:lvl9pPr marL="365025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8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20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11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81" indent="0">
              <a:buNone/>
              <a:defRPr sz="2000" b="1"/>
            </a:lvl2pPr>
            <a:lvl3pPr marL="912564" indent="0">
              <a:buNone/>
              <a:defRPr sz="1800" b="1"/>
            </a:lvl3pPr>
            <a:lvl4pPr marL="1368848" indent="0">
              <a:buNone/>
              <a:defRPr sz="1600" b="1"/>
            </a:lvl4pPr>
            <a:lvl5pPr marL="1825129" indent="0">
              <a:buNone/>
              <a:defRPr sz="1600" b="1"/>
            </a:lvl5pPr>
            <a:lvl6pPr marL="2281412" indent="0">
              <a:buNone/>
              <a:defRPr sz="1600" b="1"/>
            </a:lvl6pPr>
            <a:lvl7pPr marL="2737694" indent="0">
              <a:buNone/>
              <a:defRPr sz="1600" b="1"/>
            </a:lvl7pPr>
            <a:lvl8pPr marL="3193967" indent="0">
              <a:buNone/>
              <a:defRPr sz="1600" b="1"/>
            </a:lvl8pPr>
            <a:lvl9pPr marL="36502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81" indent="0">
              <a:buNone/>
              <a:defRPr sz="2000" b="1"/>
            </a:lvl2pPr>
            <a:lvl3pPr marL="912564" indent="0">
              <a:buNone/>
              <a:defRPr sz="1800" b="1"/>
            </a:lvl3pPr>
            <a:lvl4pPr marL="1368848" indent="0">
              <a:buNone/>
              <a:defRPr sz="1600" b="1"/>
            </a:lvl4pPr>
            <a:lvl5pPr marL="1825129" indent="0">
              <a:buNone/>
              <a:defRPr sz="1600" b="1"/>
            </a:lvl5pPr>
            <a:lvl6pPr marL="2281412" indent="0">
              <a:buNone/>
              <a:defRPr sz="1600" b="1"/>
            </a:lvl6pPr>
            <a:lvl7pPr marL="2737694" indent="0">
              <a:buNone/>
              <a:defRPr sz="1600" b="1"/>
            </a:lvl7pPr>
            <a:lvl8pPr marL="3193967" indent="0">
              <a:buNone/>
              <a:defRPr sz="1600" b="1"/>
            </a:lvl8pPr>
            <a:lvl9pPr marL="36502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5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3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F4DC88D-1848-2F48-8733-AAFBD03D5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0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81" indent="0">
              <a:buNone/>
              <a:defRPr sz="1200"/>
            </a:lvl2pPr>
            <a:lvl3pPr marL="912564" indent="0">
              <a:buNone/>
              <a:defRPr sz="1000"/>
            </a:lvl3pPr>
            <a:lvl4pPr marL="1368848" indent="0">
              <a:buNone/>
              <a:defRPr sz="900"/>
            </a:lvl4pPr>
            <a:lvl5pPr marL="1825129" indent="0">
              <a:buNone/>
              <a:defRPr sz="900"/>
            </a:lvl5pPr>
            <a:lvl6pPr marL="2281412" indent="0">
              <a:buNone/>
              <a:defRPr sz="900"/>
            </a:lvl6pPr>
            <a:lvl7pPr marL="2737694" indent="0">
              <a:buNone/>
              <a:defRPr sz="900"/>
            </a:lvl7pPr>
            <a:lvl8pPr marL="3193967" indent="0">
              <a:buNone/>
              <a:defRPr sz="900"/>
            </a:lvl8pPr>
            <a:lvl9pPr marL="36502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79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81" indent="0">
              <a:buNone/>
              <a:defRPr sz="2800"/>
            </a:lvl2pPr>
            <a:lvl3pPr marL="912564" indent="0">
              <a:buNone/>
              <a:defRPr sz="2400"/>
            </a:lvl3pPr>
            <a:lvl4pPr marL="1368848" indent="0">
              <a:buNone/>
              <a:defRPr sz="2000"/>
            </a:lvl4pPr>
            <a:lvl5pPr marL="1825129" indent="0">
              <a:buNone/>
              <a:defRPr sz="2000"/>
            </a:lvl5pPr>
            <a:lvl6pPr marL="2281412" indent="0">
              <a:buNone/>
              <a:defRPr sz="2000"/>
            </a:lvl6pPr>
            <a:lvl7pPr marL="2737694" indent="0">
              <a:buNone/>
              <a:defRPr sz="2000"/>
            </a:lvl7pPr>
            <a:lvl8pPr marL="3193967" indent="0">
              <a:buNone/>
              <a:defRPr sz="2000"/>
            </a:lvl8pPr>
            <a:lvl9pPr marL="36502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81" indent="0">
              <a:buNone/>
              <a:defRPr sz="1200"/>
            </a:lvl2pPr>
            <a:lvl3pPr marL="912564" indent="0">
              <a:buNone/>
              <a:defRPr sz="1000"/>
            </a:lvl3pPr>
            <a:lvl4pPr marL="1368848" indent="0">
              <a:buNone/>
              <a:defRPr sz="900"/>
            </a:lvl4pPr>
            <a:lvl5pPr marL="1825129" indent="0">
              <a:buNone/>
              <a:defRPr sz="900"/>
            </a:lvl5pPr>
            <a:lvl6pPr marL="2281412" indent="0">
              <a:buNone/>
              <a:defRPr sz="900"/>
            </a:lvl6pPr>
            <a:lvl7pPr marL="2737694" indent="0">
              <a:buNone/>
              <a:defRPr sz="900"/>
            </a:lvl7pPr>
            <a:lvl8pPr marL="3193967" indent="0">
              <a:buNone/>
              <a:defRPr sz="900"/>
            </a:lvl8pPr>
            <a:lvl9pPr marL="36502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59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8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271464"/>
            <a:ext cx="21336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271464"/>
            <a:ext cx="6249988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36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413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986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50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080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35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394F986-2FC5-F04C-BE7A-B46CBD41D82E}" type="datetimeFigureOut">
              <a:rPr lang="de-DE"/>
              <a:pPr>
                <a:defRPr/>
              </a:pPr>
              <a:t>11/18/14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99823B-4677-4246-BBDB-BBF014B6E28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546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58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456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79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125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637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54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6DA9195-92F5-6C45-885A-61890B0F29E5}" type="datetimeFigureOut">
              <a:rPr lang="de-DE"/>
              <a:pPr>
                <a:defRPr/>
              </a:pPr>
              <a:t>11/18/14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F4147C3-1B32-EA49-8D95-AA8A7E6401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2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E9EC2C-AE0B-8448-A638-18EB77192F5E}" type="datetimeFigureOut">
              <a:rPr lang="de-DE"/>
              <a:pPr>
                <a:defRPr/>
              </a:pPr>
              <a:t>11/18/14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27A1EBD-0F4A-BB4B-8A95-8F9A3AC376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4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3125AE-42D0-E342-9C85-0D1AF852D6A4}" type="datetimeFigureOut">
              <a:rPr lang="de-DE"/>
              <a:pPr>
                <a:defRPr/>
              </a:pPr>
              <a:t>11/18/14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9A4E8F-34D1-E142-86F6-BAA8DF20D7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6B6E6B-F3E0-3741-9673-DA79D2CABA54}" type="datetimeFigureOut">
              <a:rPr lang="de-DE"/>
              <a:pPr>
                <a:defRPr/>
              </a:pPr>
              <a:t>11/18/14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50763F8-FC2A-5D4E-94CB-D485F86EF5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56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6E4DFB-2B74-F549-ADF7-377AABB52A27}" type="datetimeFigureOut">
              <a:rPr lang="de-DE"/>
              <a:pPr>
                <a:defRPr/>
              </a:pPr>
              <a:t>11/18/14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59F3DA-2271-534C-92F8-715688270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39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4FB2FCE-93BC-2146-A9AE-935CA66A8C93}" type="datetimeFigureOut">
              <a:rPr lang="de-DE"/>
              <a:pPr>
                <a:defRPr/>
              </a:pPr>
              <a:t>11/18/14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6BDCE7-FD5A-AE4C-BAF5-3EADE2E7E7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38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B9D5A94-9F4D-3D48-B21D-7629AC296F89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939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4342130-9A12-D849-9C17-29DC914446A9}" type="datetimeFigureOut">
              <a:rPr lang="de-DE"/>
              <a:pPr>
                <a:defRPr/>
              </a:pPr>
              <a:t>11/18/14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3C3E4E0-A166-8E49-9B2A-A72E062F300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6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9" tIns="45627" rIns="91249" bIns="45627" numCol="1" anchor="t" anchorCtr="0" compatLnSpc="1">
            <a:prstTxWarp prst="textNoShape">
              <a:avLst/>
            </a:prstTxWarp>
          </a:bodyPr>
          <a:lstStyle>
            <a:lvl1pPr algn="ctr" defTabSz="912564">
              <a:defRPr sz="1000" noProof="1">
                <a:solidFill>
                  <a:srgbClr val="FFFFFF"/>
                </a:solidFill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37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627" rIns="0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63218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6281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2564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68848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5129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42913" indent="-260350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19138" indent="-273050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84250" indent="-263525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50950" indent="-263525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07891" indent="-264577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4168" indent="-264577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0455" indent="-264577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76734" indent="-264577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81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4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8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9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12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94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67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56" algn="l" defTabSz="912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11/19/14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77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hyperlink" Target="http://www.ncbi.nlm.nih.gov/BLAST/Blast.cgi?CMD=Web&amp;LAYOUT=TwoWindows&amp;AUTO_FORMAT=Semiauto&amp;ALIGNMENTS=250&amp;ALIGNMENT_VIEW=Pairwise&amp;CLIENT=web&amp;COMPOSITION_BASED_STATISTICS=on&amp;DATABASE=nr&amp;CDD_SEARCH=on&amp;DESCRIPTIONS=500&amp;ENTREZ_QUERY=(none)&amp;EXPECT=" TargetMode="External"/><Relationship Id="rId5" Type="http://schemas.openxmlformats.org/officeDocument/2006/relationships/oleObject" Target="../embeddings/oleObject2.bin"/><Relationship Id="rId6" Type="http://schemas.openxmlformats.org/officeDocument/2006/relationships/image" Target="../media/image29.png"/><Relationship Id="rId7" Type="http://schemas.openxmlformats.org/officeDocument/2006/relationships/hyperlink" Target="http://www.ncbi.nlm.nih.gov/entrez/query.fcgi?cmd=Retrieve&amp;db=Protein&amp;list_uids=07475800&amp;dopt=GenPept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ChangeArrowheads="1"/>
          </p:cNvSpPr>
          <p:nvPr/>
        </p:nvSpPr>
        <p:spPr bwMode="auto">
          <a:xfrm>
            <a:off x="1042988" y="1312863"/>
            <a:ext cx="6697662" cy="4535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4" rIns="91429" bIns="45714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02" name="Line 3"/>
          <p:cNvSpPr>
            <a:spLocks noChangeShapeType="1"/>
          </p:cNvSpPr>
          <p:nvPr/>
        </p:nvSpPr>
        <p:spPr bwMode="auto">
          <a:xfrm>
            <a:off x="6227763" y="1312863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Freeform 4"/>
          <p:cNvSpPr>
            <a:spLocks/>
          </p:cNvSpPr>
          <p:nvPr/>
        </p:nvSpPr>
        <p:spPr bwMode="auto">
          <a:xfrm>
            <a:off x="6300788" y="1312863"/>
            <a:ext cx="1295400" cy="4546600"/>
          </a:xfrm>
          <a:custGeom>
            <a:avLst/>
            <a:gdLst>
              <a:gd name="T0" fmla="*/ 0 w 816"/>
              <a:gd name="T1" fmla="*/ 2147483647 h 2864"/>
              <a:gd name="T2" fmla="*/ 2147483647 w 816"/>
              <a:gd name="T3" fmla="*/ 2147483647 h 2864"/>
              <a:gd name="T4" fmla="*/ 2147483647 w 816"/>
              <a:gd name="T5" fmla="*/ 2147483647 h 2864"/>
              <a:gd name="T6" fmla="*/ 2147483647 w 816"/>
              <a:gd name="T7" fmla="*/ 2147483647 h 2864"/>
              <a:gd name="T8" fmla="*/ 2147483647 w 816"/>
              <a:gd name="T9" fmla="*/ 0 h 2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2864"/>
              <a:gd name="T17" fmla="*/ 816 w 816"/>
              <a:gd name="T18" fmla="*/ 2864 h 2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2864">
                <a:moveTo>
                  <a:pt x="0" y="2857"/>
                </a:moveTo>
                <a:cubicBezTo>
                  <a:pt x="102" y="2860"/>
                  <a:pt x="204" y="2864"/>
                  <a:pt x="272" y="2721"/>
                </a:cubicBezTo>
                <a:cubicBezTo>
                  <a:pt x="340" y="2578"/>
                  <a:pt x="363" y="2381"/>
                  <a:pt x="408" y="1996"/>
                </a:cubicBezTo>
                <a:cubicBezTo>
                  <a:pt x="453" y="1611"/>
                  <a:pt x="476" y="741"/>
                  <a:pt x="544" y="408"/>
                </a:cubicBezTo>
                <a:cubicBezTo>
                  <a:pt x="612" y="75"/>
                  <a:pt x="771" y="68"/>
                  <a:pt x="81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04" name="Freeform 5"/>
          <p:cNvSpPr>
            <a:spLocks/>
          </p:cNvSpPr>
          <p:nvPr/>
        </p:nvSpPr>
        <p:spPr bwMode="auto">
          <a:xfrm>
            <a:off x="7019925" y="5465763"/>
            <a:ext cx="504825" cy="382587"/>
          </a:xfrm>
          <a:custGeom>
            <a:avLst/>
            <a:gdLst>
              <a:gd name="T0" fmla="*/ 0 w 318"/>
              <a:gd name="T1" fmla="*/ 2147483647 h 241"/>
              <a:gd name="T2" fmla="*/ 2147483647 w 318"/>
              <a:gd name="T3" fmla="*/ 2147483647 h 241"/>
              <a:gd name="T4" fmla="*/ 2147483647 w 318"/>
              <a:gd name="T5" fmla="*/ 2147483647 h 241"/>
              <a:gd name="T6" fmla="*/ 2147483647 w 318"/>
              <a:gd name="T7" fmla="*/ 2147483647 h 241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241"/>
              <a:gd name="T14" fmla="*/ 318 w 318"/>
              <a:gd name="T15" fmla="*/ 241 h 2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241">
                <a:moveTo>
                  <a:pt x="0" y="241"/>
                </a:moveTo>
                <a:cubicBezTo>
                  <a:pt x="45" y="135"/>
                  <a:pt x="91" y="30"/>
                  <a:pt x="136" y="15"/>
                </a:cubicBezTo>
                <a:cubicBezTo>
                  <a:pt x="181" y="0"/>
                  <a:pt x="242" y="114"/>
                  <a:pt x="272" y="151"/>
                </a:cubicBezTo>
                <a:cubicBezTo>
                  <a:pt x="302" y="188"/>
                  <a:pt x="310" y="214"/>
                  <a:pt x="318" y="24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05" name="Freeform 6"/>
          <p:cNvSpPr>
            <a:spLocks/>
          </p:cNvSpPr>
          <p:nvPr/>
        </p:nvSpPr>
        <p:spPr bwMode="auto">
          <a:xfrm>
            <a:off x="1042988" y="1304925"/>
            <a:ext cx="5022850" cy="4541838"/>
          </a:xfrm>
          <a:custGeom>
            <a:avLst/>
            <a:gdLst>
              <a:gd name="T0" fmla="*/ 2147483647 w 3164"/>
              <a:gd name="T1" fmla="*/ 2147483647 h 2861"/>
              <a:gd name="T2" fmla="*/ 2147483647 w 3164"/>
              <a:gd name="T3" fmla="*/ 2147483647 h 2861"/>
              <a:gd name="T4" fmla="*/ 2147483647 w 3164"/>
              <a:gd name="T5" fmla="*/ 2147483647 h 2861"/>
              <a:gd name="T6" fmla="*/ 2147483647 w 3164"/>
              <a:gd name="T7" fmla="*/ 2147483647 h 2861"/>
              <a:gd name="T8" fmla="*/ 2147483647 w 3164"/>
              <a:gd name="T9" fmla="*/ 2147483647 h 2861"/>
              <a:gd name="T10" fmla="*/ 2147483647 w 3164"/>
              <a:gd name="T11" fmla="*/ 2147483647 h 2861"/>
              <a:gd name="T12" fmla="*/ 2147483647 w 3164"/>
              <a:gd name="T13" fmla="*/ 2147483647 h 2861"/>
              <a:gd name="T14" fmla="*/ 2147483647 w 3164"/>
              <a:gd name="T15" fmla="*/ 2147483647 h 2861"/>
              <a:gd name="T16" fmla="*/ 2147483647 w 3164"/>
              <a:gd name="T17" fmla="*/ 2147483647 h 2861"/>
              <a:gd name="T18" fmla="*/ 2147483647 w 3164"/>
              <a:gd name="T19" fmla="*/ 2147483647 h 2861"/>
              <a:gd name="T20" fmla="*/ 2147483647 w 3164"/>
              <a:gd name="T21" fmla="*/ 2147483647 h 2861"/>
              <a:gd name="T22" fmla="*/ 2147483647 w 3164"/>
              <a:gd name="T23" fmla="*/ 2147483647 h 2861"/>
              <a:gd name="T24" fmla="*/ 2147483647 w 3164"/>
              <a:gd name="T25" fmla="*/ 2147483647 h 2861"/>
              <a:gd name="T26" fmla="*/ 2147483647 w 3164"/>
              <a:gd name="T27" fmla="*/ 2147483647 h 2861"/>
              <a:gd name="T28" fmla="*/ 2147483647 w 3164"/>
              <a:gd name="T29" fmla="*/ 2147483647 h 2861"/>
              <a:gd name="T30" fmla="*/ 2147483647 w 3164"/>
              <a:gd name="T31" fmla="*/ 2147483647 h 2861"/>
              <a:gd name="T32" fmla="*/ 2147483647 w 3164"/>
              <a:gd name="T33" fmla="*/ 2147483647 h 2861"/>
              <a:gd name="T34" fmla="*/ 2147483647 w 3164"/>
              <a:gd name="T35" fmla="*/ 2147483647 h 2861"/>
              <a:gd name="T36" fmla="*/ 2147483647 w 3164"/>
              <a:gd name="T37" fmla="*/ 2147483647 h 2861"/>
              <a:gd name="T38" fmla="*/ 2147483647 w 3164"/>
              <a:gd name="T39" fmla="*/ 2147483647 h 2861"/>
              <a:gd name="T40" fmla="*/ 2147483647 w 3164"/>
              <a:gd name="T41" fmla="*/ 2147483647 h 2861"/>
              <a:gd name="T42" fmla="*/ 2147483647 w 3164"/>
              <a:gd name="T43" fmla="*/ 2147483647 h 2861"/>
              <a:gd name="T44" fmla="*/ 2147483647 w 3164"/>
              <a:gd name="T45" fmla="*/ 2147483647 h 2861"/>
              <a:gd name="T46" fmla="*/ 2147483647 w 3164"/>
              <a:gd name="T47" fmla="*/ 2147483647 h 2861"/>
              <a:gd name="T48" fmla="*/ 2147483647 w 3164"/>
              <a:gd name="T49" fmla="*/ 2147483647 h 2861"/>
              <a:gd name="T50" fmla="*/ 2147483647 w 3164"/>
              <a:gd name="T51" fmla="*/ 2147483647 h 2861"/>
              <a:gd name="T52" fmla="*/ 2147483647 w 3164"/>
              <a:gd name="T53" fmla="*/ 2147483647 h 2861"/>
              <a:gd name="T54" fmla="*/ 2147483647 w 3164"/>
              <a:gd name="T55" fmla="*/ 2147483647 h 2861"/>
              <a:gd name="T56" fmla="*/ 2147483647 w 3164"/>
              <a:gd name="T57" fmla="*/ 2147483647 h 2861"/>
              <a:gd name="T58" fmla="*/ 2147483647 w 3164"/>
              <a:gd name="T59" fmla="*/ 2147483647 h 2861"/>
              <a:gd name="T60" fmla="*/ 2147483647 w 3164"/>
              <a:gd name="T61" fmla="*/ 2147483647 h 2861"/>
              <a:gd name="T62" fmla="*/ 2147483647 w 3164"/>
              <a:gd name="T63" fmla="*/ 2147483647 h 2861"/>
              <a:gd name="T64" fmla="*/ 2147483647 w 3164"/>
              <a:gd name="T65" fmla="*/ 2147483647 h 2861"/>
              <a:gd name="T66" fmla="*/ 2147483647 w 3164"/>
              <a:gd name="T67" fmla="*/ 2147483647 h 2861"/>
              <a:gd name="T68" fmla="*/ 2147483647 w 3164"/>
              <a:gd name="T69" fmla="*/ 2147483647 h 2861"/>
              <a:gd name="T70" fmla="*/ 2147483647 w 3164"/>
              <a:gd name="T71" fmla="*/ 2147483647 h 2861"/>
              <a:gd name="T72" fmla="*/ 2147483647 w 3164"/>
              <a:gd name="T73" fmla="*/ 2147483647 h 2861"/>
              <a:gd name="T74" fmla="*/ 2147483647 w 3164"/>
              <a:gd name="T75" fmla="*/ 2147483647 h 2861"/>
              <a:gd name="T76" fmla="*/ 2147483647 w 3164"/>
              <a:gd name="T77" fmla="*/ 2147483647 h 2861"/>
              <a:gd name="T78" fmla="*/ 2147483647 w 3164"/>
              <a:gd name="T79" fmla="*/ 2147483647 h 2861"/>
              <a:gd name="T80" fmla="*/ 2147483647 w 3164"/>
              <a:gd name="T81" fmla="*/ 2147483647 h 2861"/>
              <a:gd name="T82" fmla="*/ 2147483647 w 3164"/>
              <a:gd name="T83" fmla="*/ 2147483647 h 2861"/>
              <a:gd name="T84" fmla="*/ 2147483647 w 3164"/>
              <a:gd name="T85" fmla="*/ 2147483647 h 2861"/>
              <a:gd name="T86" fmla="*/ 2147483647 w 3164"/>
              <a:gd name="T87" fmla="*/ 2147483647 h 2861"/>
              <a:gd name="T88" fmla="*/ 2147483647 w 3164"/>
              <a:gd name="T89" fmla="*/ 0 h 28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164"/>
              <a:gd name="T136" fmla="*/ 0 h 2861"/>
              <a:gd name="T137" fmla="*/ 3164 w 3164"/>
              <a:gd name="T138" fmla="*/ 2861 h 286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164" h="2861">
                <a:moveTo>
                  <a:pt x="0" y="2861"/>
                </a:moveTo>
                <a:cubicBezTo>
                  <a:pt x="16" y="2813"/>
                  <a:pt x="63" y="2784"/>
                  <a:pt x="92" y="2742"/>
                </a:cubicBezTo>
                <a:cubicBezTo>
                  <a:pt x="112" y="2682"/>
                  <a:pt x="122" y="2621"/>
                  <a:pt x="137" y="2560"/>
                </a:cubicBezTo>
                <a:cubicBezTo>
                  <a:pt x="159" y="2581"/>
                  <a:pt x="210" y="2614"/>
                  <a:pt x="210" y="2614"/>
                </a:cubicBezTo>
                <a:cubicBezTo>
                  <a:pt x="258" y="2545"/>
                  <a:pt x="226" y="2564"/>
                  <a:pt x="302" y="2550"/>
                </a:cubicBezTo>
                <a:cubicBezTo>
                  <a:pt x="308" y="2541"/>
                  <a:pt x="310" y="2520"/>
                  <a:pt x="320" y="2523"/>
                </a:cubicBezTo>
                <a:cubicBezTo>
                  <a:pt x="333" y="2527"/>
                  <a:pt x="325" y="2564"/>
                  <a:pt x="338" y="2560"/>
                </a:cubicBezTo>
                <a:cubicBezTo>
                  <a:pt x="359" y="2553"/>
                  <a:pt x="375" y="2505"/>
                  <a:pt x="375" y="2505"/>
                </a:cubicBezTo>
                <a:cubicBezTo>
                  <a:pt x="431" y="2561"/>
                  <a:pt x="431" y="2588"/>
                  <a:pt x="476" y="2523"/>
                </a:cubicBezTo>
                <a:cubicBezTo>
                  <a:pt x="462" y="2459"/>
                  <a:pt x="469" y="2468"/>
                  <a:pt x="512" y="2422"/>
                </a:cubicBezTo>
                <a:cubicBezTo>
                  <a:pt x="518" y="2443"/>
                  <a:pt x="521" y="2466"/>
                  <a:pt x="530" y="2486"/>
                </a:cubicBezTo>
                <a:cubicBezTo>
                  <a:pt x="534" y="2494"/>
                  <a:pt x="541" y="2509"/>
                  <a:pt x="549" y="2505"/>
                </a:cubicBezTo>
                <a:cubicBezTo>
                  <a:pt x="561" y="2499"/>
                  <a:pt x="561" y="2480"/>
                  <a:pt x="567" y="2468"/>
                </a:cubicBezTo>
                <a:cubicBezTo>
                  <a:pt x="579" y="2407"/>
                  <a:pt x="594" y="2353"/>
                  <a:pt x="613" y="2294"/>
                </a:cubicBezTo>
                <a:cubicBezTo>
                  <a:pt x="566" y="2183"/>
                  <a:pt x="589" y="2065"/>
                  <a:pt x="604" y="1947"/>
                </a:cubicBezTo>
                <a:cubicBezTo>
                  <a:pt x="605" y="1943"/>
                  <a:pt x="625" y="1845"/>
                  <a:pt x="622" y="1846"/>
                </a:cubicBezTo>
                <a:cubicBezTo>
                  <a:pt x="601" y="1856"/>
                  <a:pt x="603" y="1889"/>
                  <a:pt x="594" y="1910"/>
                </a:cubicBezTo>
                <a:cubicBezTo>
                  <a:pt x="595" y="1922"/>
                  <a:pt x="610" y="2130"/>
                  <a:pt x="613" y="2157"/>
                </a:cubicBezTo>
                <a:cubicBezTo>
                  <a:pt x="618" y="2197"/>
                  <a:pt x="630" y="2184"/>
                  <a:pt x="658" y="2221"/>
                </a:cubicBezTo>
                <a:cubicBezTo>
                  <a:pt x="719" y="2301"/>
                  <a:pt x="712" y="2353"/>
                  <a:pt x="814" y="2386"/>
                </a:cubicBezTo>
                <a:cubicBezTo>
                  <a:pt x="892" y="2367"/>
                  <a:pt x="863" y="2349"/>
                  <a:pt x="887" y="2285"/>
                </a:cubicBezTo>
                <a:cubicBezTo>
                  <a:pt x="972" y="2060"/>
                  <a:pt x="905" y="2284"/>
                  <a:pt x="951" y="2121"/>
                </a:cubicBezTo>
                <a:cubicBezTo>
                  <a:pt x="942" y="2109"/>
                  <a:pt x="937" y="2093"/>
                  <a:pt x="924" y="2084"/>
                </a:cubicBezTo>
                <a:cubicBezTo>
                  <a:pt x="908" y="2073"/>
                  <a:pt x="886" y="2074"/>
                  <a:pt x="869" y="2066"/>
                </a:cubicBezTo>
                <a:cubicBezTo>
                  <a:pt x="861" y="2062"/>
                  <a:pt x="856" y="2054"/>
                  <a:pt x="850" y="2048"/>
                </a:cubicBezTo>
                <a:cubicBezTo>
                  <a:pt x="844" y="2042"/>
                  <a:pt x="823" y="2029"/>
                  <a:pt x="832" y="2029"/>
                </a:cubicBezTo>
                <a:cubicBezTo>
                  <a:pt x="854" y="2029"/>
                  <a:pt x="875" y="2040"/>
                  <a:pt x="896" y="2048"/>
                </a:cubicBezTo>
                <a:cubicBezTo>
                  <a:pt x="909" y="2053"/>
                  <a:pt x="921" y="2060"/>
                  <a:pt x="933" y="2066"/>
                </a:cubicBezTo>
                <a:cubicBezTo>
                  <a:pt x="954" y="2063"/>
                  <a:pt x="981" y="2071"/>
                  <a:pt x="997" y="2057"/>
                </a:cubicBezTo>
                <a:cubicBezTo>
                  <a:pt x="1042" y="2017"/>
                  <a:pt x="952" y="1723"/>
                  <a:pt x="1015" y="1883"/>
                </a:cubicBezTo>
                <a:cubicBezTo>
                  <a:pt x="1014" y="1894"/>
                  <a:pt x="987" y="2017"/>
                  <a:pt x="1033" y="2038"/>
                </a:cubicBezTo>
                <a:cubicBezTo>
                  <a:pt x="1053" y="2047"/>
                  <a:pt x="1076" y="2045"/>
                  <a:pt x="1097" y="2048"/>
                </a:cubicBezTo>
                <a:cubicBezTo>
                  <a:pt x="1134" y="2011"/>
                  <a:pt x="1128" y="1950"/>
                  <a:pt x="1152" y="1901"/>
                </a:cubicBezTo>
                <a:cubicBezTo>
                  <a:pt x="1158" y="1868"/>
                  <a:pt x="1163" y="1834"/>
                  <a:pt x="1170" y="1801"/>
                </a:cubicBezTo>
                <a:cubicBezTo>
                  <a:pt x="1172" y="1791"/>
                  <a:pt x="1182" y="1783"/>
                  <a:pt x="1180" y="1773"/>
                </a:cubicBezTo>
                <a:cubicBezTo>
                  <a:pt x="1178" y="1764"/>
                  <a:pt x="1167" y="1761"/>
                  <a:pt x="1161" y="1755"/>
                </a:cubicBezTo>
                <a:cubicBezTo>
                  <a:pt x="1164" y="1721"/>
                  <a:pt x="1151" y="1682"/>
                  <a:pt x="1170" y="1654"/>
                </a:cubicBezTo>
                <a:cubicBezTo>
                  <a:pt x="1190" y="1624"/>
                  <a:pt x="1230" y="1694"/>
                  <a:pt x="1234" y="1700"/>
                </a:cubicBezTo>
                <a:cubicBezTo>
                  <a:pt x="1288" y="1683"/>
                  <a:pt x="1274" y="1638"/>
                  <a:pt x="1280" y="1581"/>
                </a:cubicBezTo>
                <a:cubicBezTo>
                  <a:pt x="1286" y="1593"/>
                  <a:pt x="1297" y="1604"/>
                  <a:pt x="1298" y="1618"/>
                </a:cubicBezTo>
                <a:cubicBezTo>
                  <a:pt x="1303" y="1666"/>
                  <a:pt x="1260" y="1686"/>
                  <a:pt x="1326" y="1636"/>
                </a:cubicBezTo>
                <a:cubicBezTo>
                  <a:pt x="1338" y="1612"/>
                  <a:pt x="1342" y="1575"/>
                  <a:pt x="1381" y="1609"/>
                </a:cubicBezTo>
                <a:cubicBezTo>
                  <a:pt x="1397" y="1623"/>
                  <a:pt x="1417" y="1664"/>
                  <a:pt x="1417" y="1664"/>
                </a:cubicBezTo>
                <a:cubicBezTo>
                  <a:pt x="1476" y="1643"/>
                  <a:pt x="1434" y="1668"/>
                  <a:pt x="1426" y="1572"/>
                </a:cubicBezTo>
                <a:cubicBezTo>
                  <a:pt x="1424" y="1550"/>
                  <a:pt x="1440" y="1530"/>
                  <a:pt x="1445" y="1508"/>
                </a:cubicBezTo>
                <a:cubicBezTo>
                  <a:pt x="1486" y="1522"/>
                  <a:pt x="1484" y="1542"/>
                  <a:pt x="1527" y="1526"/>
                </a:cubicBezTo>
                <a:cubicBezTo>
                  <a:pt x="1551" y="1489"/>
                  <a:pt x="1559" y="1449"/>
                  <a:pt x="1573" y="1408"/>
                </a:cubicBezTo>
                <a:cubicBezTo>
                  <a:pt x="1600" y="1426"/>
                  <a:pt x="1609" y="1423"/>
                  <a:pt x="1609" y="1462"/>
                </a:cubicBezTo>
                <a:cubicBezTo>
                  <a:pt x="1609" y="1475"/>
                  <a:pt x="1590" y="1491"/>
                  <a:pt x="1600" y="1499"/>
                </a:cubicBezTo>
                <a:cubicBezTo>
                  <a:pt x="1612" y="1508"/>
                  <a:pt x="1631" y="1493"/>
                  <a:pt x="1646" y="1490"/>
                </a:cubicBezTo>
                <a:cubicBezTo>
                  <a:pt x="1657" y="1445"/>
                  <a:pt x="1668" y="1422"/>
                  <a:pt x="1701" y="1389"/>
                </a:cubicBezTo>
                <a:cubicBezTo>
                  <a:pt x="1677" y="1318"/>
                  <a:pt x="1701" y="1407"/>
                  <a:pt x="1701" y="1334"/>
                </a:cubicBezTo>
                <a:cubicBezTo>
                  <a:pt x="1701" y="1316"/>
                  <a:pt x="1695" y="1298"/>
                  <a:pt x="1692" y="1280"/>
                </a:cubicBezTo>
                <a:cubicBezTo>
                  <a:pt x="1698" y="1225"/>
                  <a:pt x="1694" y="1168"/>
                  <a:pt x="1710" y="1115"/>
                </a:cubicBezTo>
                <a:cubicBezTo>
                  <a:pt x="1713" y="1105"/>
                  <a:pt x="1729" y="1126"/>
                  <a:pt x="1737" y="1133"/>
                </a:cubicBezTo>
                <a:cubicBezTo>
                  <a:pt x="1779" y="1169"/>
                  <a:pt x="1776" y="1202"/>
                  <a:pt x="1829" y="1216"/>
                </a:cubicBezTo>
                <a:cubicBezTo>
                  <a:pt x="1841" y="1213"/>
                  <a:pt x="1854" y="1212"/>
                  <a:pt x="1865" y="1206"/>
                </a:cubicBezTo>
                <a:cubicBezTo>
                  <a:pt x="1873" y="1202"/>
                  <a:pt x="1876" y="1186"/>
                  <a:pt x="1884" y="1188"/>
                </a:cubicBezTo>
                <a:cubicBezTo>
                  <a:pt x="1903" y="1193"/>
                  <a:pt x="1902" y="1232"/>
                  <a:pt x="1911" y="1243"/>
                </a:cubicBezTo>
                <a:cubicBezTo>
                  <a:pt x="1918" y="1251"/>
                  <a:pt x="1929" y="1255"/>
                  <a:pt x="1938" y="1261"/>
                </a:cubicBezTo>
                <a:cubicBezTo>
                  <a:pt x="1985" y="1376"/>
                  <a:pt x="2031" y="1462"/>
                  <a:pt x="2149" y="1508"/>
                </a:cubicBezTo>
                <a:cubicBezTo>
                  <a:pt x="2175" y="1543"/>
                  <a:pt x="2201" y="1560"/>
                  <a:pt x="2231" y="1590"/>
                </a:cubicBezTo>
                <a:cubicBezTo>
                  <a:pt x="2285" y="1509"/>
                  <a:pt x="2295" y="1428"/>
                  <a:pt x="2313" y="1334"/>
                </a:cubicBezTo>
                <a:cubicBezTo>
                  <a:pt x="2316" y="1273"/>
                  <a:pt x="2312" y="1212"/>
                  <a:pt x="2322" y="1152"/>
                </a:cubicBezTo>
                <a:cubicBezTo>
                  <a:pt x="2327" y="1121"/>
                  <a:pt x="2357" y="1099"/>
                  <a:pt x="2368" y="1069"/>
                </a:cubicBezTo>
                <a:cubicBezTo>
                  <a:pt x="2375" y="1048"/>
                  <a:pt x="2379" y="1026"/>
                  <a:pt x="2386" y="1005"/>
                </a:cubicBezTo>
                <a:cubicBezTo>
                  <a:pt x="2389" y="996"/>
                  <a:pt x="2393" y="987"/>
                  <a:pt x="2396" y="978"/>
                </a:cubicBezTo>
                <a:cubicBezTo>
                  <a:pt x="2419" y="1024"/>
                  <a:pt x="2446" y="1053"/>
                  <a:pt x="2469" y="1097"/>
                </a:cubicBezTo>
                <a:cubicBezTo>
                  <a:pt x="2490" y="1085"/>
                  <a:pt x="2515" y="1077"/>
                  <a:pt x="2533" y="1060"/>
                </a:cubicBezTo>
                <a:cubicBezTo>
                  <a:pt x="2581" y="1016"/>
                  <a:pt x="2568" y="991"/>
                  <a:pt x="2578" y="932"/>
                </a:cubicBezTo>
                <a:cubicBezTo>
                  <a:pt x="2609" y="738"/>
                  <a:pt x="2587" y="921"/>
                  <a:pt x="2606" y="749"/>
                </a:cubicBezTo>
                <a:cubicBezTo>
                  <a:pt x="2615" y="752"/>
                  <a:pt x="2633" y="758"/>
                  <a:pt x="2633" y="758"/>
                </a:cubicBezTo>
                <a:cubicBezTo>
                  <a:pt x="2638" y="704"/>
                  <a:pt x="2625" y="578"/>
                  <a:pt x="2688" y="557"/>
                </a:cubicBezTo>
                <a:cubicBezTo>
                  <a:pt x="2692" y="598"/>
                  <a:pt x="2674" y="683"/>
                  <a:pt x="2752" y="676"/>
                </a:cubicBezTo>
                <a:cubicBezTo>
                  <a:pt x="2771" y="674"/>
                  <a:pt x="2783" y="652"/>
                  <a:pt x="2798" y="640"/>
                </a:cubicBezTo>
                <a:cubicBezTo>
                  <a:pt x="2815" y="588"/>
                  <a:pt x="2779" y="580"/>
                  <a:pt x="2752" y="539"/>
                </a:cubicBezTo>
                <a:cubicBezTo>
                  <a:pt x="2755" y="530"/>
                  <a:pt x="2756" y="504"/>
                  <a:pt x="2761" y="512"/>
                </a:cubicBezTo>
                <a:cubicBezTo>
                  <a:pt x="2777" y="536"/>
                  <a:pt x="2769" y="573"/>
                  <a:pt x="2789" y="594"/>
                </a:cubicBezTo>
                <a:cubicBezTo>
                  <a:pt x="2804" y="609"/>
                  <a:pt x="2819" y="625"/>
                  <a:pt x="2834" y="640"/>
                </a:cubicBezTo>
                <a:cubicBezTo>
                  <a:pt x="2844" y="566"/>
                  <a:pt x="2862" y="494"/>
                  <a:pt x="2871" y="420"/>
                </a:cubicBezTo>
                <a:cubicBezTo>
                  <a:pt x="2891" y="266"/>
                  <a:pt x="2839" y="309"/>
                  <a:pt x="2908" y="265"/>
                </a:cubicBezTo>
                <a:cubicBezTo>
                  <a:pt x="2959" y="299"/>
                  <a:pt x="2972" y="265"/>
                  <a:pt x="3008" y="228"/>
                </a:cubicBezTo>
                <a:cubicBezTo>
                  <a:pt x="3017" y="234"/>
                  <a:pt x="3030" y="237"/>
                  <a:pt x="3036" y="246"/>
                </a:cubicBezTo>
                <a:cubicBezTo>
                  <a:pt x="3043" y="257"/>
                  <a:pt x="3036" y="292"/>
                  <a:pt x="3045" y="283"/>
                </a:cubicBezTo>
                <a:cubicBezTo>
                  <a:pt x="3058" y="270"/>
                  <a:pt x="3049" y="246"/>
                  <a:pt x="3054" y="228"/>
                </a:cubicBezTo>
                <a:cubicBezTo>
                  <a:pt x="3058" y="215"/>
                  <a:pt x="3066" y="204"/>
                  <a:pt x="3072" y="192"/>
                </a:cubicBezTo>
                <a:cubicBezTo>
                  <a:pt x="3075" y="161"/>
                  <a:pt x="3065" y="126"/>
                  <a:pt x="3081" y="100"/>
                </a:cubicBezTo>
                <a:cubicBezTo>
                  <a:pt x="3090" y="86"/>
                  <a:pt x="3084" y="150"/>
                  <a:pt x="3100" y="146"/>
                </a:cubicBezTo>
                <a:cubicBezTo>
                  <a:pt x="3119" y="141"/>
                  <a:pt x="3112" y="109"/>
                  <a:pt x="3118" y="91"/>
                </a:cubicBezTo>
                <a:cubicBezTo>
                  <a:pt x="3131" y="52"/>
                  <a:pt x="3134" y="27"/>
                  <a:pt x="316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06" name="Freeform 7"/>
          <p:cNvSpPr>
            <a:spLocks/>
          </p:cNvSpPr>
          <p:nvPr/>
        </p:nvSpPr>
        <p:spPr bwMode="auto">
          <a:xfrm>
            <a:off x="3956050" y="5649913"/>
            <a:ext cx="600075" cy="227012"/>
          </a:xfrm>
          <a:custGeom>
            <a:avLst/>
            <a:gdLst>
              <a:gd name="T0" fmla="*/ 2147483647 w 378"/>
              <a:gd name="T1" fmla="*/ 2147483647 h 143"/>
              <a:gd name="T2" fmla="*/ 2147483647 w 378"/>
              <a:gd name="T3" fmla="*/ 2147483647 h 143"/>
              <a:gd name="T4" fmla="*/ 2147483647 w 378"/>
              <a:gd name="T5" fmla="*/ 2147483647 h 143"/>
              <a:gd name="T6" fmla="*/ 2147483647 w 378"/>
              <a:gd name="T7" fmla="*/ 2147483647 h 143"/>
              <a:gd name="T8" fmla="*/ 2147483647 w 378"/>
              <a:gd name="T9" fmla="*/ 2147483647 h 143"/>
              <a:gd name="T10" fmla="*/ 2147483647 w 378"/>
              <a:gd name="T11" fmla="*/ 2147483647 h 143"/>
              <a:gd name="T12" fmla="*/ 2147483647 w 378"/>
              <a:gd name="T13" fmla="*/ 2147483647 h 143"/>
              <a:gd name="T14" fmla="*/ 2147483647 w 378"/>
              <a:gd name="T15" fmla="*/ 2147483647 h 143"/>
              <a:gd name="T16" fmla="*/ 2147483647 w 378"/>
              <a:gd name="T17" fmla="*/ 2147483647 h 143"/>
              <a:gd name="T18" fmla="*/ 2147483647 w 378"/>
              <a:gd name="T19" fmla="*/ 2147483647 h 143"/>
              <a:gd name="T20" fmla="*/ 2147483647 w 378"/>
              <a:gd name="T21" fmla="*/ 2147483647 h 1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8"/>
              <a:gd name="T34" fmla="*/ 0 h 143"/>
              <a:gd name="T35" fmla="*/ 378 w 378"/>
              <a:gd name="T36" fmla="*/ 143 h 1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8" h="143">
                <a:moveTo>
                  <a:pt x="30" y="133"/>
                </a:moveTo>
                <a:cubicBezTo>
                  <a:pt x="0" y="88"/>
                  <a:pt x="18" y="87"/>
                  <a:pt x="58" y="60"/>
                </a:cubicBezTo>
                <a:cubicBezTo>
                  <a:pt x="64" y="51"/>
                  <a:pt x="71" y="43"/>
                  <a:pt x="76" y="33"/>
                </a:cubicBezTo>
                <a:cubicBezTo>
                  <a:pt x="80" y="24"/>
                  <a:pt x="76" y="9"/>
                  <a:pt x="85" y="5"/>
                </a:cubicBezTo>
                <a:cubicBezTo>
                  <a:pt x="97" y="0"/>
                  <a:pt x="110" y="12"/>
                  <a:pt x="122" y="15"/>
                </a:cubicBezTo>
                <a:cubicBezTo>
                  <a:pt x="171" y="54"/>
                  <a:pt x="182" y="74"/>
                  <a:pt x="204" y="5"/>
                </a:cubicBezTo>
                <a:cubicBezTo>
                  <a:pt x="213" y="11"/>
                  <a:pt x="221" y="19"/>
                  <a:pt x="231" y="24"/>
                </a:cubicBezTo>
                <a:cubicBezTo>
                  <a:pt x="249" y="32"/>
                  <a:pt x="286" y="42"/>
                  <a:pt x="286" y="42"/>
                </a:cubicBezTo>
                <a:cubicBezTo>
                  <a:pt x="289" y="51"/>
                  <a:pt x="288" y="62"/>
                  <a:pt x="295" y="69"/>
                </a:cubicBezTo>
                <a:cubicBezTo>
                  <a:pt x="302" y="76"/>
                  <a:pt x="315" y="73"/>
                  <a:pt x="323" y="79"/>
                </a:cubicBezTo>
                <a:cubicBezTo>
                  <a:pt x="365" y="110"/>
                  <a:pt x="363" y="111"/>
                  <a:pt x="378" y="14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07" name="Text Box 8"/>
          <p:cNvSpPr txBox="1">
            <a:spLocks noChangeArrowheads="1"/>
          </p:cNvSpPr>
          <p:nvPr/>
        </p:nvSpPr>
        <p:spPr bwMode="auto">
          <a:xfrm>
            <a:off x="2268538" y="836613"/>
            <a:ext cx="314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Random Genetic Drift</a:t>
            </a:r>
          </a:p>
        </p:txBody>
      </p:sp>
      <p:sp>
        <p:nvSpPr>
          <p:cNvPr id="128008" name="Text Box 9"/>
          <p:cNvSpPr txBox="1">
            <a:spLocks noChangeArrowheads="1"/>
          </p:cNvSpPr>
          <p:nvPr/>
        </p:nvSpPr>
        <p:spPr bwMode="auto">
          <a:xfrm>
            <a:off x="6278563" y="855663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Selection</a:t>
            </a:r>
          </a:p>
        </p:txBody>
      </p:sp>
      <p:sp>
        <p:nvSpPr>
          <p:cNvPr id="128009" name="Text Box 10"/>
          <p:cNvSpPr txBox="1">
            <a:spLocks noChangeArrowheads="1"/>
          </p:cNvSpPr>
          <p:nvPr/>
        </p:nvSpPr>
        <p:spPr bwMode="auto">
          <a:xfrm rot="10800000">
            <a:off x="506413" y="2722563"/>
            <a:ext cx="4921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z="2000" smtClean="0">
                <a:solidFill>
                  <a:srgbClr val="000000"/>
                </a:solidFill>
              </a:rPr>
              <a:t>Allele frequency</a:t>
            </a:r>
          </a:p>
        </p:txBody>
      </p:sp>
      <p:sp>
        <p:nvSpPr>
          <p:cNvPr id="128010" name="Text Box 11"/>
          <p:cNvSpPr txBox="1">
            <a:spLocks noChangeArrowheads="1"/>
          </p:cNvSpPr>
          <p:nvPr/>
        </p:nvSpPr>
        <p:spPr bwMode="auto">
          <a:xfrm>
            <a:off x="684213" y="55895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z="18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8011" name="Text Box 12"/>
          <p:cNvSpPr txBox="1">
            <a:spLocks noChangeArrowheads="1"/>
          </p:cNvSpPr>
          <p:nvPr/>
        </p:nvSpPr>
        <p:spPr bwMode="auto">
          <a:xfrm>
            <a:off x="395288" y="1268413"/>
            <a:ext cx="56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z="1800" smtClean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28012" name="Freeform 13"/>
          <p:cNvSpPr>
            <a:spLocks/>
          </p:cNvSpPr>
          <p:nvPr/>
        </p:nvSpPr>
        <p:spPr bwMode="auto">
          <a:xfrm>
            <a:off x="1958975" y="5106988"/>
            <a:ext cx="1190625" cy="742950"/>
          </a:xfrm>
          <a:custGeom>
            <a:avLst/>
            <a:gdLst>
              <a:gd name="T0" fmla="*/ 0 w 750"/>
              <a:gd name="T1" fmla="*/ 2147483647 h 468"/>
              <a:gd name="T2" fmla="*/ 2147483647 w 750"/>
              <a:gd name="T3" fmla="*/ 2147483647 h 468"/>
              <a:gd name="T4" fmla="*/ 2147483647 w 750"/>
              <a:gd name="T5" fmla="*/ 2147483647 h 468"/>
              <a:gd name="T6" fmla="*/ 2147483647 w 750"/>
              <a:gd name="T7" fmla="*/ 2147483647 h 468"/>
              <a:gd name="T8" fmla="*/ 2147483647 w 750"/>
              <a:gd name="T9" fmla="*/ 2147483647 h 468"/>
              <a:gd name="T10" fmla="*/ 2147483647 w 750"/>
              <a:gd name="T11" fmla="*/ 2147483647 h 468"/>
              <a:gd name="T12" fmla="*/ 2147483647 w 750"/>
              <a:gd name="T13" fmla="*/ 2147483647 h 468"/>
              <a:gd name="T14" fmla="*/ 2147483647 w 750"/>
              <a:gd name="T15" fmla="*/ 2147483647 h 468"/>
              <a:gd name="T16" fmla="*/ 2147483647 w 750"/>
              <a:gd name="T17" fmla="*/ 2147483647 h 468"/>
              <a:gd name="T18" fmla="*/ 2147483647 w 750"/>
              <a:gd name="T19" fmla="*/ 2147483647 h 468"/>
              <a:gd name="T20" fmla="*/ 2147483647 w 750"/>
              <a:gd name="T21" fmla="*/ 2147483647 h 468"/>
              <a:gd name="T22" fmla="*/ 2147483647 w 750"/>
              <a:gd name="T23" fmla="*/ 2147483647 h 468"/>
              <a:gd name="T24" fmla="*/ 2147483647 w 750"/>
              <a:gd name="T25" fmla="*/ 2147483647 h 468"/>
              <a:gd name="T26" fmla="*/ 2147483647 w 750"/>
              <a:gd name="T27" fmla="*/ 2147483647 h 468"/>
              <a:gd name="T28" fmla="*/ 2147483647 w 750"/>
              <a:gd name="T29" fmla="*/ 2147483647 h 468"/>
              <a:gd name="T30" fmla="*/ 2147483647 w 750"/>
              <a:gd name="T31" fmla="*/ 2147483647 h 468"/>
              <a:gd name="T32" fmla="*/ 2147483647 w 750"/>
              <a:gd name="T33" fmla="*/ 2147483647 h 468"/>
              <a:gd name="T34" fmla="*/ 2147483647 w 750"/>
              <a:gd name="T35" fmla="*/ 2147483647 h 468"/>
              <a:gd name="T36" fmla="*/ 2147483647 w 750"/>
              <a:gd name="T37" fmla="*/ 2147483647 h 468"/>
              <a:gd name="T38" fmla="*/ 2147483647 w 750"/>
              <a:gd name="T39" fmla="*/ 2147483647 h 468"/>
              <a:gd name="T40" fmla="*/ 2147483647 w 750"/>
              <a:gd name="T41" fmla="*/ 2147483647 h 468"/>
              <a:gd name="T42" fmla="*/ 2147483647 w 750"/>
              <a:gd name="T43" fmla="*/ 2147483647 h 468"/>
              <a:gd name="T44" fmla="*/ 2147483647 w 750"/>
              <a:gd name="T45" fmla="*/ 2147483647 h 468"/>
              <a:gd name="T46" fmla="*/ 2147483647 w 750"/>
              <a:gd name="T47" fmla="*/ 2147483647 h 46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0"/>
              <a:gd name="T73" fmla="*/ 0 h 468"/>
              <a:gd name="T74" fmla="*/ 750 w 750"/>
              <a:gd name="T75" fmla="*/ 468 h 46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0" h="468">
                <a:moveTo>
                  <a:pt x="0" y="458"/>
                </a:moveTo>
                <a:cubicBezTo>
                  <a:pt x="55" y="440"/>
                  <a:pt x="28" y="427"/>
                  <a:pt x="55" y="394"/>
                </a:cubicBezTo>
                <a:cubicBezTo>
                  <a:pt x="62" y="385"/>
                  <a:pt x="74" y="382"/>
                  <a:pt x="83" y="376"/>
                </a:cubicBezTo>
                <a:cubicBezTo>
                  <a:pt x="92" y="379"/>
                  <a:pt x="107" y="376"/>
                  <a:pt x="110" y="385"/>
                </a:cubicBezTo>
                <a:cubicBezTo>
                  <a:pt x="125" y="431"/>
                  <a:pt x="64" y="449"/>
                  <a:pt x="137" y="413"/>
                </a:cubicBezTo>
                <a:cubicBezTo>
                  <a:pt x="143" y="404"/>
                  <a:pt x="151" y="395"/>
                  <a:pt x="156" y="385"/>
                </a:cubicBezTo>
                <a:cubicBezTo>
                  <a:pt x="160" y="377"/>
                  <a:pt x="159" y="365"/>
                  <a:pt x="165" y="358"/>
                </a:cubicBezTo>
                <a:cubicBezTo>
                  <a:pt x="177" y="343"/>
                  <a:pt x="197" y="335"/>
                  <a:pt x="211" y="321"/>
                </a:cubicBezTo>
                <a:cubicBezTo>
                  <a:pt x="215" y="310"/>
                  <a:pt x="230" y="261"/>
                  <a:pt x="238" y="257"/>
                </a:cubicBezTo>
                <a:cubicBezTo>
                  <a:pt x="246" y="253"/>
                  <a:pt x="250" y="270"/>
                  <a:pt x="256" y="276"/>
                </a:cubicBezTo>
                <a:cubicBezTo>
                  <a:pt x="314" y="260"/>
                  <a:pt x="273" y="262"/>
                  <a:pt x="329" y="285"/>
                </a:cubicBezTo>
                <a:cubicBezTo>
                  <a:pt x="347" y="292"/>
                  <a:pt x="384" y="303"/>
                  <a:pt x="384" y="303"/>
                </a:cubicBezTo>
                <a:cubicBezTo>
                  <a:pt x="413" y="275"/>
                  <a:pt x="403" y="263"/>
                  <a:pt x="439" y="239"/>
                </a:cubicBezTo>
                <a:cubicBezTo>
                  <a:pt x="447" y="209"/>
                  <a:pt x="446" y="143"/>
                  <a:pt x="476" y="193"/>
                </a:cubicBezTo>
                <a:cubicBezTo>
                  <a:pt x="481" y="201"/>
                  <a:pt x="478" y="214"/>
                  <a:pt x="485" y="221"/>
                </a:cubicBezTo>
                <a:cubicBezTo>
                  <a:pt x="492" y="228"/>
                  <a:pt x="503" y="227"/>
                  <a:pt x="512" y="230"/>
                </a:cubicBezTo>
                <a:cubicBezTo>
                  <a:pt x="521" y="221"/>
                  <a:pt x="536" y="214"/>
                  <a:pt x="540" y="202"/>
                </a:cubicBezTo>
                <a:cubicBezTo>
                  <a:pt x="543" y="193"/>
                  <a:pt x="531" y="184"/>
                  <a:pt x="531" y="175"/>
                </a:cubicBezTo>
                <a:cubicBezTo>
                  <a:pt x="531" y="163"/>
                  <a:pt x="544" y="125"/>
                  <a:pt x="549" y="111"/>
                </a:cubicBezTo>
                <a:cubicBezTo>
                  <a:pt x="567" y="0"/>
                  <a:pt x="568" y="89"/>
                  <a:pt x="558" y="120"/>
                </a:cubicBezTo>
                <a:cubicBezTo>
                  <a:pt x="590" y="170"/>
                  <a:pt x="588" y="266"/>
                  <a:pt x="622" y="294"/>
                </a:cubicBezTo>
                <a:cubicBezTo>
                  <a:pt x="638" y="307"/>
                  <a:pt x="660" y="310"/>
                  <a:pt x="677" y="321"/>
                </a:cubicBezTo>
                <a:cubicBezTo>
                  <a:pt x="697" y="362"/>
                  <a:pt x="711" y="396"/>
                  <a:pt x="750" y="422"/>
                </a:cubicBezTo>
                <a:cubicBezTo>
                  <a:pt x="739" y="456"/>
                  <a:pt x="737" y="440"/>
                  <a:pt x="750" y="4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13" name="Text Box 14"/>
          <p:cNvSpPr txBox="1">
            <a:spLocks noChangeArrowheads="1"/>
          </p:cNvSpPr>
          <p:nvPr/>
        </p:nvSpPr>
        <p:spPr bwMode="auto">
          <a:xfrm>
            <a:off x="7359650" y="1865313"/>
            <a:ext cx="163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z="1800" smtClean="0">
                <a:solidFill>
                  <a:srgbClr val="000000"/>
                </a:solidFill>
              </a:rPr>
              <a:t>advantageous</a:t>
            </a:r>
          </a:p>
        </p:txBody>
      </p:sp>
      <p:sp>
        <p:nvSpPr>
          <p:cNvPr id="128014" name="Text Box 15"/>
          <p:cNvSpPr txBox="1">
            <a:spLocks noChangeArrowheads="1"/>
          </p:cNvSpPr>
          <p:nvPr/>
        </p:nvSpPr>
        <p:spPr bwMode="auto">
          <a:xfrm>
            <a:off x="7143750" y="5105400"/>
            <a:ext cx="193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z="1800" smtClean="0">
                <a:solidFill>
                  <a:srgbClr val="000000"/>
                </a:solidFill>
              </a:rPr>
              <a:t>disadvantageous</a:t>
            </a:r>
          </a:p>
        </p:txBody>
      </p:sp>
      <p:sp>
        <p:nvSpPr>
          <p:cNvPr id="128015" name="Text Box 16"/>
          <p:cNvSpPr txBox="1">
            <a:spLocks noChangeArrowheads="1"/>
          </p:cNvSpPr>
          <p:nvPr/>
        </p:nvSpPr>
        <p:spPr bwMode="auto">
          <a:xfrm>
            <a:off x="304800" y="6248400"/>
            <a:ext cx="759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latin typeface="Times New Roman" charset="0"/>
              </a:rPr>
              <a:t>Modified from from </a:t>
            </a:r>
            <a:r>
              <a:rPr lang="en-US" sz="1800" smtClean="0">
                <a:solidFill>
                  <a:srgbClr val="008000"/>
                </a:solidFill>
                <a:latin typeface="Times New Roman" charset="0"/>
              </a:rPr>
              <a:t>www.tcd.ie/Genetics/staff/Aoife/GE3026/GE3026_1+2.ppt</a:t>
            </a:r>
            <a:r>
              <a:rPr lang="en-US" b="1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46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1800" y="5646188"/>
            <a:ext cx="841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Our values well under the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=0.01 threshold suggest we can reject the null hypothesis of neutral evolution of </a:t>
            </a:r>
            <a:r>
              <a:rPr lang="en-US" dirty="0" err="1" smtClean="0">
                <a:solidFill>
                  <a:srgbClr val="000000"/>
                </a:solidFill>
              </a:rPr>
              <a:t>prophage</a:t>
            </a:r>
            <a:r>
              <a:rPr lang="en-US" dirty="0" smtClean="0">
                <a:solidFill>
                  <a:srgbClr val="000000"/>
                </a:solidFill>
              </a:rPr>
              <a:t> sequences. </a:t>
            </a:r>
          </a:p>
        </p:txBody>
      </p:sp>
      <p:sp>
        <p:nvSpPr>
          <p:cNvPr id="277506" name="Title 1"/>
          <p:cNvSpPr>
            <a:spLocks noGrp="1"/>
          </p:cNvSpPr>
          <p:nvPr>
            <p:ph type="title"/>
          </p:nvPr>
        </p:nvSpPr>
        <p:spPr>
          <a:xfrm>
            <a:off x="322263" y="246063"/>
            <a:ext cx="8520112" cy="658812"/>
          </a:xfrm>
        </p:spPr>
        <p:txBody>
          <a:bodyPr/>
          <a:lstStyle/>
          <a:p>
            <a:pPr algn="ctr" eaLnBrk="1" hangingPunct="1"/>
            <a:r>
              <a:rPr lang="en-US" sz="1800">
                <a:latin typeface="Arial" charset="0"/>
              </a:rPr>
              <a:t>Evolution of Coding DNA Sequences Under a Neutral Model</a:t>
            </a:r>
            <a:br>
              <a:rPr lang="en-US" sz="1800">
                <a:latin typeface="Arial" charset="0"/>
              </a:rPr>
            </a:br>
            <a:r>
              <a:rPr lang="en-US" sz="1800" i="1">
                <a:latin typeface="Arial" charset="0"/>
              </a:rPr>
              <a:t>E. coli </a:t>
            </a:r>
            <a:r>
              <a:rPr lang="en-US" sz="1800">
                <a:latin typeface="Arial" charset="0"/>
              </a:rPr>
              <a:t>Prophage Genes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9400" y="1338263"/>
          <a:ext cx="8647113" cy="4435478"/>
        </p:xfrm>
        <a:graphic>
          <a:graphicData uri="http://schemas.openxmlformats.org/drawingml/2006/table">
            <a:tbl>
              <a:tblPr firstRow="1" bandRow="1"/>
              <a:tblGrid>
                <a:gridCol w="1203723"/>
                <a:gridCol w="877132"/>
                <a:gridCol w="979775"/>
                <a:gridCol w="1097905"/>
                <a:gridCol w="990128"/>
                <a:gridCol w="924119"/>
                <a:gridCol w="990128"/>
                <a:gridCol w="858110"/>
                <a:gridCol w="726093"/>
              </a:tblGrid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Gill Sans MT" pitchFamily="34" charset="0"/>
                        </a:rPr>
                        <a:t>OBSERVED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Gill Sans MT" pitchFamily="34" charset="0"/>
                        </a:rPr>
                        <a:t>SIMULATED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 err="1" smtClean="0">
                          <a:effectLst/>
                          <a:latin typeface="Gill Sans MT" pitchFamily="34" charset="0"/>
                        </a:rPr>
                        <a:t>Dnapars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 smtClean="0">
                          <a:effectLst/>
                          <a:latin typeface="Gill Sans MT" pitchFamily="34" charset="0"/>
                        </a:rPr>
                        <a:t>Simulated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 err="1" smtClean="0">
                          <a:effectLst/>
                          <a:latin typeface="Gill Sans MT" pitchFamily="34" charset="0"/>
                        </a:rPr>
                        <a:t>Codeml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72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Gene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Alignment</a:t>
                      </a:r>
                    </a:p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Length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(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bp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Substitutions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Synonymous 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changes*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Substitutions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p-value synonymous (given *)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Minimum</a:t>
                      </a:r>
                      <a:r>
                        <a:rPr lang="en-US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 number of s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ubstitutions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dN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/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dS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dN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/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dS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Major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capsid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1023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90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66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90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3.23E-23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94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0.13142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Minor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capsid C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1329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81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81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1.98E-19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84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0.17704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2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Large 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terminase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 subunit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1923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67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7.10E-35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82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0.035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0.03773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2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Small 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terminase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 subunit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543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66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1.07E-19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101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0.156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0.25147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Portal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1599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1.36E-21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*64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0.057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0.08081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Protease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1329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4.64E-11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55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0.162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0.24421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Minor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tail H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2565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260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168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260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1.81E-44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260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0.30928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Minor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tail 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696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1.30E-13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0.044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0.05004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84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Host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specificity J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3480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723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498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723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6.42E-149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*773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0.137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0.17103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Tail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fiber K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741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28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1.06E-09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0.18354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958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Tail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assembly I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669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39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3.82E-15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40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0.064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>
                          <a:effectLst/>
                          <a:latin typeface="Gill Sans MT" pitchFamily="34" charset="0"/>
                        </a:rPr>
                        <a:t>0.07987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2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Tail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</a:rPr>
                        <a:t>tape measure protein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2577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375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243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375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Gill Sans MT" pitchFamily="34" charset="0"/>
                        </a:rPr>
                        <a:t>7.92E-64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378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0.169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Gill Sans MT" pitchFamily="34" charset="0"/>
                        </a:rPr>
                        <a:t>0.27957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7620" marR="7620" marT="761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82294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itle 1"/>
          <p:cNvSpPr>
            <a:spLocks noGrp="1"/>
          </p:cNvSpPr>
          <p:nvPr>
            <p:ph type="title"/>
          </p:nvPr>
        </p:nvSpPr>
        <p:spPr>
          <a:xfrm>
            <a:off x="219075" y="246063"/>
            <a:ext cx="8756650" cy="630237"/>
          </a:xfrm>
        </p:spPr>
        <p:txBody>
          <a:bodyPr/>
          <a:lstStyle/>
          <a:p>
            <a:pPr algn="ctr" eaLnBrk="1" hangingPunct="1"/>
            <a:r>
              <a:rPr lang="en-US" sz="1800">
                <a:latin typeface="Arial" charset="0"/>
              </a:rPr>
              <a:t>Evolution of Coding DNA Sequences Under a Neutral Model</a:t>
            </a:r>
            <a:br>
              <a:rPr lang="en-US" sz="1800">
                <a:latin typeface="Arial" charset="0"/>
              </a:rPr>
            </a:br>
            <a:r>
              <a:rPr lang="en-US" sz="1800" i="1">
                <a:latin typeface="Arial" charset="0"/>
              </a:rPr>
              <a:t>B. pseudomallei </a:t>
            </a:r>
            <a:r>
              <a:rPr lang="en-US" sz="1800">
                <a:latin typeface="Arial" charset="0"/>
              </a:rPr>
              <a:t>Cryptic Malleilactone</a:t>
            </a:r>
            <a:r>
              <a:rPr lang="en-US" sz="1800" i="1">
                <a:latin typeface="Arial" charset="0"/>
              </a:rPr>
              <a:t> </a:t>
            </a:r>
            <a:r>
              <a:rPr lang="en-US" sz="1800">
                <a:latin typeface="Arial" charset="0"/>
              </a:rPr>
              <a:t>Operon Genes and </a:t>
            </a:r>
            <a:br>
              <a:rPr lang="en-US" sz="1800">
                <a:latin typeface="Arial" charset="0"/>
              </a:rPr>
            </a:br>
            <a:r>
              <a:rPr lang="en-US" sz="1800" i="1">
                <a:latin typeface="Arial" charset="0"/>
              </a:rPr>
              <a:t>E. coli </a:t>
            </a:r>
            <a:r>
              <a:rPr lang="en-US" sz="1800">
                <a:latin typeface="Arial" charset="0"/>
              </a:rPr>
              <a:t>transposase sequences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1338" y="1030288"/>
          <a:ext cx="8077199" cy="4381500"/>
        </p:xfrm>
        <a:graphic>
          <a:graphicData uri="http://schemas.openxmlformats.org/drawingml/2006/table">
            <a:tbl>
              <a:tblPr firstRow="1" firstCol="1" bandRow="1"/>
              <a:tblGrid>
                <a:gridCol w="2072911"/>
                <a:gridCol w="1072194"/>
                <a:gridCol w="1286633"/>
                <a:gridCol w="1072194"/>
                <a:gridCol w="1358114"/>
                <a:gridCol w="1215153"/>
              </a:tblGrid>
              <a:tr h="192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OBSERVED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SIMULATED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</a:tr>
              <a:tr h="56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Alignment Length (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bp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Substitutions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Synonymous changes*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Substitutions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p-value synonymous 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(given *)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</a:tr>
              <a:tr h="229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Aldehyde dehydrogenase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1544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4.67E-04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229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AMP- binding protein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1865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1.68E-02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</a:tr>
              <a:tr h="605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Adenosylmethionine-8-amino-7-oxononanoate aminotransferase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1421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6.78E-04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192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Fatty-acid CoA ligase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1859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8.71E-01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</a:tr>
              <a:tr h="380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Diaminopimelate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decarboxylase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1388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6.63E-01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380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Malonyl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CoA-acyl </a:t>
                      </a:r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transacylase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899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4.36E-01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</a:tr>
              <a:tr h="229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FkbH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domain protein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1481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2.05E-02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229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Hypothethical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protein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1.47E-01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</a:tr>
              <a:tr h="380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Ketol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-acid </a:t>
                      </a:r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reductoisomerase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1091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1.00E+00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380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Peptide synthase regulatory protein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1079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8.91E-02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</a:tr>
              <a:tr h="380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Polyketide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-peptide synthase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12479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4.35E-27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499" marR="4499" marT="4498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54038" y="5565775"/>
          <a:ext cx="8061325" cy="1092200"/>
        </p:xfrm>
        <a:graphic>
          <a:graphicData uri="http://schemas.openxmlformats.org/drawingml/2006/table">
            <a:tbl>
              <a:tblPr firstRow="1" firstCol="1" bandRow="1"/>
              <a:tblGrid>
                <a:gridCol w="2070655"/>
                <a:gridCol w="1059037"/>
                <a:gridCol w="1327748"/>
                <a:gridCol w="1043231"/>
                <a:gridCol w="1390973"/>
                <a:gridCol w="1169681"/>
              </a:tblGrid>
              <a:tr h="200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OBSERVED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SIMULATED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</a:tr>
              <a:tr h="591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Alignment Length (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bp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Substitutions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Synonymous changes*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Substitutions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p-value synonymous 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(given *)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</a:tr>
              <a:tr h="300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Putative</a:t>
                      </a:r>
                      <a:r>
                        <a:rPr lang="en-US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n-US" sz="12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ransposase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903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1.15E-29</a:t>
                      </a:r>
                      <a:endParaRPr lang="en-US" sz="1200" b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00" marR="4500" marT="4499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5316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69" name="Object 2"/>
          <p:cNvGraphicFramePr>
            <a:graphicFrameLocks noChangeAspect="1"/>
          </p:cNvGraphicFramePr>
          <p:nvPr/>
        </p:nvGraphicFramePr>
        <p:xfrm>
          <a:off x="1219200" y="1449388"/>
          <a:ext cx="6297613" cy="472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2" name="Photo Editor Photo" r:id="rId4" imgW="6095238" imgH="4572396" progId="">
                  <p:embed/>
                </p:oleObj>
              </mc:Choice>
              <mc:Fallback>
                <p:oleObj name="Photo Editor Photo" r:id="rId4" imgW="6095238" imgH="45723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9388"/>
                        <a:ext cx="6297613" cy="472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0" name="Text Box 3"/>
          <p:cNvSpPr txBox="1">
            <a:spLocks noChangeArrowheads="1"/>
          </p:cNvSpPr>
          <p:nvPr/>
        </p:nvSpPr>
        <p:spPr bwMode="auto">
          <a:xfrm>
            <a:off x="288925" y="115888"/>
            <a:ext cx="8016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Trunk-of-my-car analogy:  Hardly anything in there is the is the result of providing a selective advantage.  Some items are removed quickly (purifying selection), some are useful under some conditions, but most things do not alter the fitness.    </a:t>
            </a:r>
          </a:p>
        </p:txBody>
      </p:sp>
      <p:pic>
        <p:nvPicPr>
          <p:cNvPr id="160771" name="Picture 4" descr="roquef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9088"/>
            <a:ext cx="21939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Line 5"/>
          <p:cNvSpPr>
            <a:spLocks noChangeShapeType="1"/>
          </p:cNvSpPr>
          <p:nvPr/>
        </p:nvSpPr>
        <p:spPr bwMode="auto">
          <a:xfrm>
            <a:off x="288925" y="2859088"/>
            <a:ext cx="1692275" cy="164941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3" name="Line 6"/>
          <p:cNvSpPr>
            <a:spLocks noChangeShapeType="1"/>
          </p:cNvSpPr>
          <p:nvPr/>
        </p:nvSpPr>
        <p:spPr bwMode="auto">
          <a:xfrm flipV="1">
            <a:off x="288925" y="2859088"/>
            <a:ext cx="1692275" cy="164941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0774" name="Group 7"/>
          <p:cNvGrpSpPr>
            <a:grpSpLocks/>
          </p:cNvGrpSpPr>
          <p:nvPr/>
        </p:nvGrpSpPr>
        <p:grpSpPr bwMode="auto">
          <a:xfrm>
            <a:off x="7086600" y="873125"/>
            <a:ext cx="1954213" cy="4537075"/>
            <a:chOff x="4224" y="288"/>
            <a:chExt cx="1375" cy="3002"/>
          </a:xfrm>
        </p:grpSpPr>
        <p:pic>
          <p:nvPicPr>
            <p:cNvPr id="160778" name="Picture 8" descr="TN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16"/>
              <a:ext cx="734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79" name="Picture 9" descr="TN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" y="1051"/>
              <a:ext cx="734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780" name="Picture 10" descr="TN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" y="288"/>
              <a:ext cx="734" cy="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775" name="Line 11"/>
          <p:cNvSpPr>
            <a:spLocks noChangeShapeType="1"/>
          </p:cNvSpPr>
          <p:nvPr/>
        </p:nvSpPr>
        <p:spPr bwMode="auto">
          <a:xfrm>
            <a:off x="7135813" y="2627313"/>
            <a:ext cx="1905000" cy="1981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6" name="Line 12"/>
          <p:cNvSpPr>
            <a:spLocks noChangeShapeType="1"/>
          </p:cNvSpPr>
          <p:nvPr/>
        </p:nvSpPr>
        <p:spPr bwMode="auto">
          <a:xfrm flipV="1">
            <a:off x="7135813" y="2627313"/>
            <a:ext cx="1905000" cy="19812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777" name="Text Box 13"/>
          <p:cNvSpPr txBox="1">
            <a:spLocks noChangeArrowheads="1"/>
          </p:cNvSpPr>
          <p:nvPr/>
        </p:nvSpPr>
        <p:spPr bwMode="auto">
          <a:xfrm>
            <a:off x="196850" y="6156325"/>
            <a:ext cx="88439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00" b="1" i="1" smtClean="0">
                <a:solidFill>
                  <a:srgbClr val="0066FF"/>
                </a:solidFill>
              </a:rPr>
              <a:t>Could some of the inferred purifying selection be due to the acquisition of novel detrimental characteristics (e.g., protein toxicity, HOPELESS MONSTERS)? </a:t>
            </a:r>
          </a:p>
        </p:txBody>
      </p:sp>
    </p:spTree>
    <p:extLst>
      <p:ext uri="{BB962C8B-B14F-4D97-AF65-F5344CB8AC3E}">
        <p14:creationId xmlns:p14="http://schemas.microsoft.com/office/powerpoint/2010/main" val="14803955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152400" y="228600"/>
            <a:ext cx="8839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Other ways to detect positive selection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Selective sweeps -&gt; fewer alleles present in population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(see contributions from archaic Humans for example) </a:t>
            </a:r>
            <a:b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Repeated episodes of positive selection -&gt; high dN</a:t>
            </a:r>
          </a:p>
        </p:txBody>
      </p:sp>
    </p:spTree>
    <p:extLst>
      <p:ext uri="{BB962C8B-B14F-4D97-AF65-F5344CB8AC3E}">
        <p14:creationId xmlns:p14="http://schemas.microsoft.com/office/powerpoint/2010/main" val="187114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635000"/>
            <a:ext cx="55880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4064000"/>
            <a:ext cx="7620000" cy="3175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>
                <a:solidFill>
                  <a:prstClr val="black"/>
                </a:solidFill>
                <a:latin typeface="Arial"/>
              </a:rPr>
              <a:t> Fig. 1 Current world-wide frequency distribution of CCR5-Δ32 allele frequencies. Only the frequencies of Native populations have been evidenced in Americas, Asia, Africa and Oceania. Map redrawn and modified principally from &lt;ce:cross-ref refid="bib5"&gt; B...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00" y="48895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>
                <a:solidFill>
                  <a:prstClr val="black"/>
                </a:solidFill>
                <a:latin typeface="Arial"/>
              </a:rPr>
              <a:t>Eric  Faure , Manuela  Royer-Carenzi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52705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b="1">
                <a:solidFill>
                  <a:prstClr val="black"/>
                </a:solidFill>
                <a:latin typeface="Arial"/>
              </a:rPr>
              <a:t> Is the European spatial distribution of the HIV-1-resistant CCR5-Δ32 allele formed by a breakdown of the pathocenosis due to the historical Roman expansion?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000" y="56515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>
                <a:solidFill>
                  <a:prstClr val="black"/>
                </a:solidFill>
                <a:latin typeface="Arial"/>
              </a:rPr>
              <a:t>Infection, Genetics and Evolution, Volume 8, Issue 6, 2008, 864 - 874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>
                <a:solidFill>
                  <a:prstClr val="black"/>
                </a:solidFill>
                <a:latin typeface="Arial"/>
              </a:rPr>
              <a:t>http://dx.doi.org/10.1016/j.meegid.2008.08.007</a:t>
            </a:r>
          </a:p>
        </p:txBody>
      </p:sp>
    </p:spTree>
    <p:extLst>
      <p:ext uri="{BB962C8B-B14F-4D97-AF65-F5344CB8AC3E}">
        <p14:creationId xmlns:p14="http://schemas.microsoft.com/office/powerpoint/2010/main" val="347268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Manhattan plot of results of selection tests in Rroma, Romanians, and Indians using TreeSelect statistic (A) and XP-CLR statistic (B).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" y="5943504"/>
            <a:ext cx="9106560" cy="9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81" y="979303"/>
            <a:ext cx="483552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55681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Laayouni H et al. PNAS 2014;111:2668-2673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©2014 by National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26583990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5943600" y="3817938"/>
            <a:ext cx="2844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Variant arose about </a:t>
            </a:r>
            <a:b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5800 years ago</a:t>
            </a:r>
          </a:p>
        </p:txBody>
      </p:sp>
    </p:spTree>
    <p:extLst>
      <p:ext uri="{BB962C8B-B14F-4D97-AF65-F5344CB8AC3E}">
        <p14:creationId xmlns:p14="http://schemas.microsoft.com/office/powerpoint/2010/main" val="93270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8916988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152400" y="5334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age of haplogroup D was found to be ~37,000 years</a:t>
            </a:r>
          </a:p>
        </p:txBody>
      </p:sp>
    </p:spTree>
    <p:extLst>
      <p:ext uri="{BB962C8B-B14F-4D97-AF65-F5344CB8AC3E}">
        <p14:creationId xmlns:p14="http://schemas.microsoft.com/office/powerpoint/2010/main" val="309867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998662" y="2022475"/>
            <a:ext cx="6834187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73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143000" y="381000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b="1" smtClean="0">
                <a:solidFill>
                  <a:srgbClr val="FF0000"/>
                </a:solidFill>
                <a:latin typeface="Times New Roman"/>
              </a:rPr>
              <a:t>PSI </a:t>
            </a:r>
            <a:r>
              <a:rPr lang="en-GB" b="1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mtClean="0">
                <a:solidFill>
                  <a:srgbClr val="000000"/>
                </a:solidFill>
                <a:latin typeface="Times New Roman"/>
              </a:rPr>
              <a:t>position-specific iterated) </a:t>
            </a:r>
            <a:r>
              <a:rPr lang="en-GB" b="1" smtClean="0">
                <a:solidFill>
                  <a:srgbClr val="FF0000"/>
                </a:solidFill>
                <a:latin typeface="Times New Roman"/>
              </a:rPr>
              <a:t>BLAST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38200" y="1371600"/>
            <a:ext cx="73215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The NCBI page described PSI blast as follows: </a:t>
            </a:r>
          </a:p>
          <a:p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1800" b="0" i="1" dirty="0" smtClean="0">
                <a:solidFill>
                  <a:srgbClr val="000000"/>
                </a:solidFill>
                <a:latin typeface="Arial" charset="0"/>
              </a:rPr>
              <a:t>Position-Specific Iterated BLAST (PSI-BLAST) provides an automated, easy-to-use version of a "profile" search, which is a sensitive way to look for sequence homologues. </a:t>
            </a:r>
          </a:p>
          <a:p>
            <a:endParaRPr lang="en-US" sz="1800" b="0" i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i="1" dirty="0" smtClean="0">
                <a:solidFill>
                  <a:srgbClr val="000000"/>
                </a:solidFill>
                <a:latin typeface="Arial" charset="0"/>
              </a:rPr>
              <a:t>The program first performs a gapped BLAST database search. The PSI-BLAST program uses the information from any significant alignments returned to construct a position-specific score matrix, which replaces the query sequence for the next round of database searching. </a:t>
            </a:r>
            <a:br>
              <a:rPr lang="en-US" sz="1800" b="0" i="1" dirty="0" smtClean="0">
                <a:solidFill>
                  <a:srgbClr val="000000"/>
                </a:solidFill>
                <a:latin typeface="Arial" charset="0"/>
              </a:rPr>
            </a:br>
            <a:endParaRPr lang="en-US" sz="1800" b="0" i="1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i="1" dirty="0" smtClean="0">
                <a:solidFill>
                  <a:srgbClr val="000000"/>
                </a:solidFill>
                <a:latin typeface="Arial" charset="0"/>
              </a:rPr>
              <a:t>PSI-BLAST may be iterated until no new significant alignments are found. At this time PSI-BLAST may be used only for comparing protein queries with protein databases.</a:t>
            </a: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”  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8415338" y="343693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1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itle 1"/>
          <p:cNvSpPr>
            <a:spLocks noGrp="1"/>
          </p:cNvSpPr>
          <p:nvPr>
            <p:ph type="title"/>
          </p:nvPr>
        </p:nvSpPr>
        <p:spPr>
          <a:xfrm>
            <a:off x="311150" y="300038"/>
            <a:ext cx="8520113" cy="409575"/>
          </a:xfrm>
        </p:spPr>
        <p:txBody>
          <a:bodyPr/>
          <a:lstStyle/>
          <a:p>
            <a:pPr algn="ctr" eaLnBrk="1" hangingPunct="1"/>
            <a:r>
              <a:rPr lang="en-US" sz="1800">
                <a:latin typeface="Arial" charset="0"/>
              </a:rPr>
              <a:t>Purifying selection in GTA genes</a:t>
            </a:r>
          </a:p>
        </p:txBody>
      </p:sp>
      <p:pic>
        <p:nvPicPr>
          <p:cNvPr id="4" name="Content Placeholder 3" descr="nrmicro2802-f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9"/>
          <a:stretch>
            <a:fillRect/>
          </a:stretch>
        </p:blipFill>
        <p:spPr>
          <a:xfrm>
            <a:off x="2538413" y="1724025"/>
            <a:ext cx="3865562" cy="32448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7225" y="1216025"/>
            <a:ext cx="8024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cs typeface="Arial" charset="0"/>
              </a:rPr>
              <a:t>dN/dS &lt;1 for GTA genes has been used to infer  selection for function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19125" y="2530475"/>
            <a:ext cx="2300288" cy="1935163"/>
            <a:chOff x="656948" y="2711272"/>
            <a:chExt cx="2299316" cy="1935332"/>
          </a:xfrm>
        </p:grpSpPr>
        <p:sp>
          <p:nvSpPr>
            <p:cNvPr id="270344" name="TextBox 5"/>
            <p:cNvSpPr txBox="1">
              <a:spLocks noChangeArrowheads="1"/>
            </p:cNvSpPr>
            <p:nvPr/>
          </p:nvSpPr>
          <p:spPr bwMode="auto">
            <a:xfrm>
              <a:off x="656948" y="3494272"/>
              <a:ext cx="13760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12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12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9112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9112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9112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smtClean="0">
                  <a:solidFill>
                    <a:srgbClr val="FF0000"/>
                  </a:solidFill>
                  <a:cs typeface="Arial" charset="0"/>
                </a:rPr>
                <a:t>GTA genes</a:t>
              </a:r>
            </a:p>
          </p:txBody>
        </p:sp>
        <p:sp>
          <p:nvSpPr>
            <p:cNvPr id="270345" name="Line Callout 1 7"/>
            <p:cNvSpPr>
              <a:spLocks/>
            </p:cNvSpPr>
            <p:nvPr/>
          </p:nvSpPr>
          <p:spPr bwMode="auto">
            <a:xfrm>
              <a:off x="2539013" y="2711272"/>
              <a:ext cx="417251" cy="1935332"/>
            </a:xfrm>
            <a:prstGeom prst="borderCallout1">
              <a:avLst>
                <a:gd name="adj1" fmla="val 49486"/>
                <a:gd name="adj2" fmla="val -8333"/>
                <a:gd name="adj3" fmla="val 49657"/>
                <a:gd name="adj4" fmla="val -12344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defTabSz="911225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96"/>
          <a:stretch>
            <a:fillRect/>
          </a:stretch>
        </p:blipFill>
        <p:spPr bwMode="auto">
          <a:xfrm>
            <a:off x="1554163" y="5467350"/>
            <a:ext cx="67167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344738" y="5003800"/>
            <a:ext cx="406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9" tIns="45627" rIns="91249" bIns="45627" anchor="ctr">
            <a:spAutoFit/>
          </a:bodyPr>
          <a:lstStyle/>
          <a:p>
            <a:pPr algn="r"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Lang AS, Zhaxybayeva O, Beatty JT. Nat Rev Microbiol. 2012 Jun 11;10(7):472-82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19438" y="6562725"/>
            <a:ext cx="3581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" b="1" smtClean="0">
                <a:solidFill>
                  <a:srgbClr val="000000"/>
                </a:solidFill>
                <a:cs typeface="Arial" charset="0"/>
              </a:rPr>
              <a:t>Lang, A.S. &amp; Beatty, J.T.  Trends in Microbiology , Vol.15, No.2 , 2006</a:t>
            </a:r>
          </a:p>
        </p:txBody>
      </p:sp>
    </p:spTree>
    <p:extLst>
      <p:ext uri="{BB962C8B-B14F-4D97-AF65-F5344CB8AC3E}">
        <p14:creationId xmlns:p14="http://schemas.microsoft.com/office/powerpoint/2010/main" val="522106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1141413" y="687388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b="1" smtClean="0">
                <a:solidFill>
                  <a:srgbClr val="003366"/>
                </a:solidFill>
                <a:latin typeface="Times New Roman"/>
              </a:rPr>
              <a:t>The Psi-Blast Approach</a:t>
            </a:r>
            <a:endParaRPr lang="en-GB" sz="440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723900" y="1889125"/>
            <a:ext cx="761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1. Use results of BlastP query to construct a multiple sequence alignment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2. Construct a position-specific scoring matrix from the alignment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3. Search database with alignment instead of query sequence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4. Add matches to alignment and repeat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762000" y="4267200"/>
            <a:ext cx="7612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Psi-Blast can use existing multiple alignment, or 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use RPS-Blast to search a database of PSSMs </a:t>
            </a:r>
          </a:p>
        </p:txBody>
      </p:sp>
    </p:spTree>
    <p:extLst>
      <p:ext uri="{BB962C8B-B14F-4D97-AF65-F5344CB8AC3E}">
        <p14:creationId xmlns:p14="http://schemas.microsoft.com/office/powerpoint/2010/main" val="82375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Times New Roman" charset="0"/>
              </a:rPr>
              <a:t>PSI BLAST scheme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981200"/>
            <a:ext cx="7627937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95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1062038" y="420688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b="1" smtClean="0">
                <a:solidFill>
                  <a:srgbClr val="003366"/>
                </a:solidFill>
                <a:latin typeface="Times New Roman"/>
              </a:rPr>
              <a:t>Position-specific Matrix</a:t>
            </a:r>
            <a:endParaRPr lang="en-GB" sz="440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444625" y="6040438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M Gribskov, A D McLachlan, and D Eisenberg (1987) Profile analysis: detection of distantly related proteins. PNAS 84:4355-8.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12343" r="3920" b="7832"/>
          <a:stretch>
            <a:fillRect/>
          </a:stretch>
        </p:blipFill>
        <p:spPr bwMode="auto">
          <a:xfrm>
            <a:off x="1439863" y="1155700"/>
            <a:ext cx="6056312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 rot="-5400000">
            <a:off x="-697706" y="5807869"/>
            <a:ext cx="1731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0" i="1" smtClean="0">
                <a:solidFill>
                  <a:srgbClr val="003366"/>
                </a:solidFill>
                <a:latin typeface="Arial" charset="0"/>
              </a:rPr>
              <a:t>by Bob Friedman</a:t>
            </a:r>
            <a:endParaRPr lang="en-US" sz="1600" b="0" i="1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152400" y="152400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 sz="440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sz="2400" b="1">
                <a:solidFill>
                  <a:srgbClr val="003366"/>
                </a:solidFill>
                <a:latin typeface="Arial" charset="0"/>
                <a:hlinkClick r:id="rId4"/>
              </a:rPr>
              <a:t>Psi-Blast </a:t>
            </a:r>
            <a:r>
              <a:rPr lang="en-GB" sz="2400" b="1">
                <a:solidFill>
                  <a:srgbClr val="003366"/>
                </a:solidFill>
                <a:latin typeface="Arial" charset="0"/>
              </a:rPr>
              <a:t>Results</a:t>
            </a:r>
            <a:endParaRPr lang="en-US">
              <a:latin typeface="Times New Roman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124200" y="304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Times New Roman" charset="0"/>
              </a:rPr>
              <a:t>Query: 55670331 (intein)</a:t>
            </a: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304800" y="1676400"/>
          <a:ext cx="8081963" cy="375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0" name="Photo Editor Photo" r:id="rId5" imgW="7628281" imgH="3543607" progId="MSPhotoEd.3">
                  <p:embed/>
                </p:oleObj>
              </mc:Choice>
              <mc:Fallback>
                <p:oleObj name="Photo Editor Photo" r:id="rId5" imgW="7628281" imgH="354360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081963" cy="375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38400" y="2667000"/>
            <a:ext cx="3581400" cy="831850"/>
            <a:chOff x="1536" y="1680"/>
            <a:chExt cx="2256" cy="524"/>
          </a:xfrm>
        </p:grpSpPr>
        <p:sp>
          <p:nvSpPr>
            <p:cNvPr id="23558" name="Text Box 7"/>
            <p:cNvSpPr txBox="1">
              <a:spLocks noChangeArrowheads="1"/>
            </p:cNvSpPr>
            <p:nvPr/>
          </p:nvSpPr>
          <p:spPr bwMode="auto">
            <a:xfrm>
              <a:off x="1872" y="1680"/>
              <a:ext cx="1920" cy="5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mtClean="0">
                  <a:solidFill>
                    <a:srgbClr val="000000"/>
                  </a:solidFill>
                </a:rPr>
                <a:t>link to sequence </a:t>
              </a:r>
              <a:r>
                <a:rPr lang="en-US" smtClean="0">
                  <a:solidFill>
                    <a:srgbClr val="000000"/>
                  </a:solidFill>
                  <a:hlinkClick r:id="rId7"/>
                </a:rPr>
                <a:t>here</a:t>
              </a:r>
              <a:r>
                <a:rPr lang="en-US" smtClean="0">
                  <a:solidFill>
                    <a:srgbClr val="000000"/>
                  </a:solidFill>
                </a:rPr>
                <a:t>, check BLink </a:t>
              </a:r>
              <a:r>
                <a:rPr lang="en-US" smtClean="0">
                  <a:solidFill>
                    <a:srgbClr val="000000"/>
                  </a:solidFill>
                  <a:sym typeface="Wingdings" charset="0"/>
                </a:rPr>
                <a:t></a:t>
              </a: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559" name="Line 8"/>
            <p:cNvSpPr>
              <a:spLocks noChangeShapeType="1"/>
            </p:cNvSpPr>
            <p:nvPr/>
          </p:nvSpPr>
          <p:spPr bwMode="auto">
            <a:xfrm flipH="1" flipV="1">
              <a:off x="1536" y="168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27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609600" y="1905000"/>
            <a:ext cx="76120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Psi-Blast is for finding matches among divergent sequences (position-specific information)  </a:t>
            </a:r>
            <a:br>
              <a:rPr lang="en-US" sz="1800" b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b="0" smtClean="0">
                <a:solidFill>
                  <a:srgbClr val="FF0000"/>
                </a:solidFill>
                <a:latin typeface="Arial" charset="0"/>
              </a:rPr>
              <a:t>WARNING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:  For the nth iteration of a PSI BLAST search, the E-value gives the number of matches to the profile NOT to the initial query sequence! The </a:t>
            </a:r>
            <a:r>
              <a:rPr lang="en-US" sz="1800" b="0" smtClean="0">
                <a:solidFill>
                  <a:srgbClr val="FF0000"/>
                </a:solidFill>
                <a:latin typeface="Arial" charset="0"/>
              </a:rPr>
              <a:t>danger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 is that the profile was  corrupted in an earlier iteration.  </a:t>
            </a:r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195388" y="-36513"/>
            <a:ext cx="18415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1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PSI BLAST and E-values!</a:t>
            </a:r>
          </a:p>
        </p:txBody>
      </p:sp>
    </p:spTree>
    <p:extLst>
      <p:ext uri="{BB962C8B-B14F-4D97-AF65-F5344CB8AC3E}">
        <p14:creationId xmlns:p14="http://schemas.microsoft.com/office/powerpoint/2010/main" val="621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239713" y="685800"/>
            <a:ext cx="86645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Often you want to run a PSIBLAST search with two different databanks - </a:t>
            </a:r>
            <a:br>
              <a:rPr lang="en-US" sz="1900" smtClean="0">
                <a:solidFill>
                  <a:srgbClr val="01DB70"/>
                </a:solidFill>
                <a:latin typeface="Times New Roman Bold" charset="0"/>
              </a:rPr>
            </a:b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one to create the PSSM, the other to get sequences:</a:t>
            </a:r>
            <a:br>
              <a:rPr lang="en-US" sz="1900" smtClean="0">
                <a:solidFill>
                  <a:srgbClr val="01DB70"/>
                </a:solidFill>
                <a:latin typeface="Times New Roman Bold" charset="0"/>
              </a:rPr>
            </a:b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To create the PSSM: </a:t>
            </a:r>
          </a:p>
          <a:p>
            <a:endParaRPr lang="en-US" sz="160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Times New Roman" charset="0"/>
              </a:rPr>
              <a:t>blastpgp -d nr -i subI -j 5 -C subI.ckp -a 2 -o subI.out -h 0.00001 -F f</a:t>
            </a:r>
          </a:p>
          <a:p>
            <a:endParaRPr lang="en-US" sz="1600" smtClean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Times New Roman" charset="0"/>
              </a:rPr>
              <a:t>blastpgp -d swissprot -i gamma -j 5 -C gamma.ckp -a 2 -o gamma.out -h 0.00001 -F f</a:t>
            </a:r>
          </a:p>
          <a:p>
            <a:endParaRPr lang="en-US" sz="1900" smtClean="0">
              <a:solidFill>
                <a:srgbClr val="01DB70"/>
              </a:solidFill>
              <a:latin typeface="Times New Roman Bold" charset="0"/>
            </a:endParaRP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Runs 4 iterations of a PSIblast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the -h option tells the program to use matches with E &lt;10^-5 for the next iteration,</a:t>
            </a:r>
            <a:br>
              <a:rPr lang="en-US" sz="1900" smtClean="0">
                <a:solidFill>
                  <a:srgbClr val="01DB70"/>
                </a:solidFill>
                <a:latin typeface="Times New Roman Bold" charset="0"/>
              </a:rPr>
            </a:b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   (the default is 10</a:t>
            </a:r>
            <a:r>
              <a:rPr lang="en-US" sz="1900" baseline="30000" smtClean="0">
                <a:solidFill>
                  <a:srgbClr val="01DB70"/>
                </a:solidFill>
                <a:latin typeface="Times New Roman Bold" charset="0"/>
              </a:rPr>
              <a:t>-3 </a:t>
            </a: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)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-C creates a checkpoint (called subI.ckp),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-o writes the output to subI.out,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-i option specifies input as using subI as input (a fasta formated aa sequence). 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The nr databank used is stored </a:t>
            </a:r>
            <a:r>
              <a:rPr lang="en-US" sz="1900" smtClean="0">
                <a:solidFill>
                  <a:srgbClr val="01DB70"/>
                </a:solidFill>
                <a:latin typeface="Courier New Bold" charset="0"/>
              </a:rPr>
              <a:t>in /common/dat</a:t>
            </a: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a/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-a 2 use two processors 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-h  e-value threshold for inclusion in multipass model [Real]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    default = 0.002  </a:t>
            </a:r>
            <a:r>
              <a:rPr lang="en-US" sz="1900" smtClean="0">
                <a:solidFill>
                  <a:srgbClr val="000000"/>
                </a:solidFill>
                <a:latin typeface="Times New Roman Bold" charset="0"/>
              </a:rPr>
              <a:t>THIS IS A RATHER HIGH NUMBER!!!</a:t>
            </a:r>
          </a:p>
          <a:p>
            <a:endParaRPr lang="en-US" sz="1900" smtClean="0">
              <a:solidFill>
                <a:srgbClr val="01DB70"/>
              </a:solidFill>
              <a:latin typeface="Times New Roman Bold" charset="0"/>
            </a:endParaRP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(It might help to use the node with more memory (017) 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(command is </a:t>
            </a:r>
            <a:r>
              <a:rPr lang="en-US" sz="1900" smtClean="0">
                <a:solidFill>
                  <a:srgbClr val="000000"/>
                </a:solidFill>
                <a:latin typeface="Courier" charset="0"/>
              </a:rPr>
              <a:t>ssh node017</a:t>
            </a: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)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762000"/>
          </a:xfrm>
        </p:spPr>
        <p:txBody>
          <a:bodyPr/>
          <a:lstStyle/>
          <a:p>
            <a:pPr algn="l" eaLnBrk="1" hangingPunct="1"/>
            <a:r>
              <a:rPr lang="en-GB" sz="2400" b="1">
                <a:solidFill>
                  <a:srgbClr val="003366"/>
                </a:solidFill>
                <a:latin typeface="Arial" charset="0"/>
              </a:rPr>
              <a:t>PSI Blast from the command line</a:t>
            </a:r>
            <a:endParaRPr lang="en-US" sz="2400" b="1">
              <a:solidFill>
                <a:srgbClr val="0033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3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400" b="1">
                <a:solidFill>
                  <a:srgbClr val="003366"/>
                </a:solidFill>
                <a:latin typeface="Arial" charset="0"/>
              </a:rPr>
              <a:t>To use the PSSM:</a:t>
            </a:r>
            <a:endParaRPr lang="en-US">
              <a:latin typeface="Times New Roman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914400" y="1219200"/>
            <a:ext cx="75438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  <a:latin typeface="Courier New" charset="0"/>
              </a:rPr>
              <a:t>blastpgp -d /Users/jpgogarten/genomes/msb8.faa -i subI -a 2 -R subI.ckp -o subI.out3 -F f</a:t>
            </a:r>
          </a:p>
          <a:p>
            <a:endParaRPr lang="en-US" sz="1400" smtClean="0">
              <a:solidFill>
                <a:srgbClr val="000000"/>
              </a:solidFill>
              <a:latin typeface="Courier New" charset="0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Courier New" charset="0"/>
              </a:rPr>
              <a:t>blastpgp -d /Users/jpgogarten/genomes/msb8.faa -i gamma -a 2 -R gamma.ckp -o gamma.out3 -F f</a:t>
            </a:r>
            <a:endParaRPr lang="en-US" sz="1400" smtClean="0">
              <a:solidFill>
                <a:srgbClr val="01DB70"/>
              </a:solidFill>
              <a:latin typeface="Courier New" charset="0"/>
            </a:endParaRPr>
          </a:p>
          <a:p>
            <a:endParaRPr lang="en-US" sz="1400" smtClean="0">
              <a:solidFill>
                <a:srgbClr val="01DB70"/>
              </a:solidFill>
              <a:latin typeface="Courier New" charset="0"/>
            </a:endParaRPr>
          </a:p>
          <a:p>
            <a:r>
              <a:rPr lang="en-US" sz="1900" b="1" smtClean="0">
                <a:solidFill>
                  <a:srgbClr val="01DB70"/>
                </a:solidFill>
                <a:latin typeface="Times New Roman"/>
              </a:rPr>
              <a:t>Runs another iteration of the same blast search, but uses the databank</a:t>
            </a:r>
            <a:r>
              <a:rPr lang="en-US" sz="1900" smtClean="0">
                <a:solidFill>
                  <a:srgbClr val="01DB70"/>
                </a:solidFill>
                <a:latin typeface="Courier New Bold" charset="0"/>
              </a:rPr>
              <a:t> /Users/jpgogarten/genomes/msb8.fa</a:t>
            </a:r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a</a:t>
            </a:r>
          </a:p>
          <a:p>
            <a:endParaRPr lang="en-US" sz="1900" smtClean="0">
              <a:solidFill>
                <a:srgbClr val="01DB70"/>
              </a:solidFill>
              <a:latin typeface="Times New Roman Bold" charset="0"/>
            </a:endParaRP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-R tells the program where to resume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-d specifies a different databank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-i input file - same sequence as before 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-o output_filename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-a 2 use two processors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-h  e-value threshold for inclusion in multipass model [Real]</a:t>
            </a:r>
          </a:p>
          <a:p>
            <a:r>
              <a:rPr lang="en-US" sz="1900" smtClean="0">
                <a:solidFill>
                  <a:srgbClr val="01DB70"/>
                </a:solidFill>
                <a:latin typeface="Times New Roman Bold" charset="0"/>
              </a:rPr>
              <a:t>    default = 0.002.  This is a rather high number, but might be ok for the last iteration.</a:t>
            </a:r>
            <a:endParaRPr lang="en-US" smtClean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1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400">
                <a:latin typeface="Times New Roman" charset="0"/>
              </a:rPr>
              <a:t>PSI Blast and finding gene families within genomes</a:t>
            </a: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2454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smtClean="0">
                <a:solidFill>
                  <a:srgbClr val="000000"/>
                </a:solidFill>
              </a:rPr>
              <a:t>2nd step:  use PSSM to search genome: 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1800" b="0" smtClean="0">
                <a:solidFill>
                  <a:srgbClr val="000000"/>
                </a:solidFill>
              </a:rPr>
              <a:t>Use protein sequences encoded in genome as target: </a:t>
            </a:r>
            <a:br>
              <a:rPr lang="en-US" sz="1800" b="0" smtClean="0">
                <a:solidFill>
                  <a:srgbClr val="000000"/>
                </a:solidFill>
              </a:rPr>
            </a:br>
            <a:endParaRPr lang="en-US" sz="1800" b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600" b="0" smtClean="0">
                <a:solidFill>
                  <a:srgbClr val="000000"/>
                </a:solidFill>
                <a:latin typeface="Courier" charset="0"/>
              </a:rPr>
              <a:t>blastpgp -d target_genome.faa -i query.name -a 2 -R query.ckp -o query.out3 -F f</a:t>
            </a:r>
            <a:br>
              <a:rPr lang="en-US" sz="1600" b="0" smtClean="0">
                <a:solidFill>
                  <a:srgbClr val="000000"/>
                </a:solidFill>
                <a:latin typeface="Courier" charset="0"/>
              </a:rPr>
            </a:br>
            <a:endParaRPr lang="en-US" sz="1600" b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600" b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800" b="0" smtClean="0">
                <a:solidFill>
                  <a:srgbClr val="000000"/>
                </a:solidFill>
              </a:rPr>
              <a:t>B)   Use nucleotide sequence and tblastn. This is an advantage if you are also interested in pseudogenes, and/or if you don</a:t>
            </a:r>
            <a:r>
              <a:rPr lang="ja-JP" altLang="en-US" sz="1800" b="0" smtClean="0">
                <a:solidFill>
                  <a:srgbClr val="000000"/>
                </a:solidFill>
              </a:rPr>
              <a:t>’</a:t>
            </a:r>
            <a:r>
              <a:rPr lang="en-US" altLang="ja-JP" sz="1800" b="0" smtClean="0">
                <a:solidFill>
                  <a:srgbClr val="000000"/>
                </a:solidFill>
              </a:rPr>
              <a:t>t trust the genome annotation:</a:t>
            </a:r>
          </a:p>
          <a:p>
            <a:pPr eaLnBrk="1" hangingPunct="1">
              <a:buFont typeface="Arial" charset="0"/>
              <a:buChar char="•"/>
            </a:pPr>
            <a:endParaRPr lang="en-US" sz="1800" b="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600" b="0" smtClean="0">
                <a:solidFill>
                  <a:srgbClr val="000000"/>
                </a:solidFill>
                <a:latin typeface="Courier" charset="0"/>
              </a:rPr>
              <a:t>blastall -i query.name -d target_genome_nucl.ffn -p psitblastn -R query.ckp</a:t>
            </a:r>
          </a:p>
          <a:p>
            <a:pPr eaLnBrk="1" hangingPunct="1">
              <a:buFont typeface="Arial" charset="0"/>
              <a:buChar char="•"/>
            </a:pPr>
            <a:endParaRPr lang="en-US" sz="1600" b="0" smtClean="0">
              <a:solidFill>
                <a:srgbClr val="000000"/>
              </a:solidFill>
              <a:latin typeface="Courier" charset="0"/>
            </a:endParaRPr>
          </a:p>
          <a:p>
            <a:pPr eaLnBrk="1" hangingPunct="1">
              <a:buFont typeface="Arial" charset="0"/>
              <a:buNone/>
            </a:pPr>
            <a:endParaRPr lang="en-US" sz="1600" b="0" smtClean="0">
              <a:solidFill>
                <a:srgbClr val="000000"/>
              </a:solidFill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8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76120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Psi-Blast finds homologs among divergent sequences (position-specific information)  </a:t>
            </a:r>
            <a:br>
              <a:rPr lang="en-US" sz="1800" b="0" smtClean="0">
                <a:solidFill>
                  <a:srgbClr val="000000"/>
                </a:solidFill>
                <a:latin typeface="Arial" charset="0"/>
              </a:rPr>
            </a:br>
            <a:endParaRPr lang="en-US" sz="1800" b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smtClean="0">
                <a:solidFill>
                  <a:srgbClr val="FF0000"/>
                </a:solidFill>
                <a:latin typeface="Arial" charset="0"/>
              </a:rPr>
              <a:t>WARNING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:  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For the nth iteration of a PSI BLAST search, the E-value gives the number of matches </a:t>
            </a:r>
            <a:r>
              <a:rPr lang="en-US" sz="1800" smtClean="0">
                <a:solidFill>
                  <a:srgbClr val="000000"/>
                </a:solidFill>
                <a:latin typeface="Arial" charset="0"/>
              </a:rPr>
              <a:t>to the profile</a:t>
            </a: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NOT to the initial query sequence! </a:t>
            </a:r>
            <a:br>
              <a:rPr lang="en-US" sz="1800" b="0" smtClean="0">
                <a:solidFill>
                  <a:srgbClr val="000000"/>
                </a:solidFill>
                <a:latin typeface="Arial" charset="0"/>
              </a:rPr>
            </a:br>
            <a:endParaRPr lang="en-US" sz="1800" b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800" b="0" smtClean="0">
                <a:solidFill>
                  <a:srgbClr val="FF0000"/>
                </a:solidFill>
                <a:latin typeface="Arial" charset="0"/>
              </a:rPr>
              <a:t>danger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 is that the profile was  corrupted in an earlier iteration.  </a:t>
            </a:r>
            <a:endParaRPr 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2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>
                <a:latin typeface="Arial" charset="0"/>
              </a:rPr>
              <a:t>Purifying selection in </a:t>
            </a:r>
            <a:r>
              <a:rPr lang="en-US" sz="2000" i="1">
                <a:latin typeface="Arial" charset="0"/>
              </a:rPr>
              <a:t>E.coli</a:t>
            </a:r>
            <a:r>
              <a:rPr lang="en-US" sz="2000">
                <a:latin typeface="Arial" charset="0"/>
              </a:rPr>
              <a:t> ORFans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1925" y="1435100"/>
            <a:ext cx="8866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dN-dS &lt; 0 for some ORFan </a:t>
            </a:r>
            <a:r>
              <a:rPr lang="en-US" sz="1800" i="1" smtClean="0">
                <a:solidFill>
                  <a:srgbClr val="000000"/>
                </a:solidFill>
                <a:cs typeface="Arial" charset="0"/>
              </a:rPr>
              <a:t>E. coli </a:t>
            </a:r>
            <a:r>
              <a:rPr lang="en-US" sz="1800" smtClean="0">
                <a:solidFill>
                  <a:srgbClr val="000000"/>
                </a:solidFill>
                <a:cs typeface="Arial" charset="0"/>
              </a:rPr>
              <a:t>clusters seems to suggest they are functional genes.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16325" y="4822825"/>
            <a:ext cx="51371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9" tIns="45627" rIns="91249" bIns="45627" anchor="ctr">
            <a:spAutoFit/>
          </a:bodyPr>
          <a:lstStyle/>
          <a:p>
            <a:pPr algn="r"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Adapted after Yu, G. and Stoltzfus, A. Genome Biol Evol (2012) Vol. 4 1176-1187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7675" y="2406650"/>
          <a:ext cx="8305800" cy="2354264"/>
        </p:xfrm>
        <a:graphic>
          <a:graphicData uri="http://schemas.openxmlformats.org/drawingml/2006/table">
            <a:tbl>
              <a:tblPr/>
              <a:tblGrid>
                <a:gridCol w="2576513"/>
                <a:gridCol w="1433512"/>
                <a:gridCol w="1431925"/>
                <a:gridCol w="1431925"/>
                <a:gridCol w="1431925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Gene 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dN-dS&gt;0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dN-dS&lt;0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dN-dS=0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E. coli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ORFan clusters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3773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944 (25%)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1953 (52%)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876 (23%)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Clusters of 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E.coli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sequences found in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Salmonella sp., Citrobacter sp.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104 (17%)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423(69%)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83 (14%)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7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Clusters of 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E.coli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sequences found in some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Enterobacteriaceae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 (2%)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365 (98%)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 (0%)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0577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52650"/>
            <a:ext cx="55245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2" name="Rectangle 3"/>
          <p:cNvSpPr>
            <a:spLocks noChangeArrowheads="1"/>
          </p:cNvSpPr>
          <p:nvPr/>
        </p:nvSpPr>
        <p:spPr bwMode="auto">
          <a:xfrm>
            <a:off x="228600" y="304800"/>
            <a:ext cx="8572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Vincent Daubin and Howard Ochman: Bacterial Genomes as New Gene Homes: The Genealogy of ORFans in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E. coli.  Genome Research 14:1036-1042, 2004  </a:t>
            </a: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0" y="2841625"/>
            <a:ext cx="3048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i="1" smtClean="0">
                <a:solidFill>
                  <a:srgbClr val="000000"/>
                </a:solidFill>
              </a:rPr>
              <a:t>The ratio of non-synonymous to synonymous substitutions for genes found only in the E.coli - Salmonella clade is lower than 1, but larger than for more widely distributed genes.  </a:t>
            </a:r>
          </a:p>
        </p:txBody>
      </p:sp>
      <p:sp>
        <p:nvSpPr>
          <p:cNvPr id="158724" name="Line 5"/>
          <p:cNvSpPr>
            <a:spLocks noChangeShapeType="1"/>
          </p:cNvSpPr>
          <p:nvPr/>
        </p:nvSpPr>
        <p:spPr bwMode="auto">
          <a:xfrm>
            <a:off x="2239963" y="3352800"/>
            <a:ext cx="2895600" cy="0"/>
          </a:xfrm>
          <a:prstGeom prst="line">
            <a:avLst/>
          </a:prstGeom>
          <a:noFill/>
          <a:ln w="76200">
            <a:solidFill>
              <a:srgbClr val="5BD75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8725" name="Text Box 6"/>
          <p:cNvSpPr txBox="1">
            <a:spLocks noChangeArrowheads="1"/>
          </p:cNvSpPr>
          <p:nvPr/>
        </p:nvSpPr>
        <p:spPr bwMode="auto">
          <a:xfrm>
            <a:off x="2895600" y="6035675"/>
            <a:ext cx="6370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Fig. 3 from Vincent Daubin and Howard Ochman,</a:t>
            </a:r>
            <a:r>
              <a:rPr lang="en-US" sz="1200" i="1" smtClean="0">
                <a:solidFill>
                  <a:srgbClr val="000000"/>
                </a:solidFill>
              </a:rPr>
              <a:t>  Genome Research 14:1036-1042, 2004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</p:txBody>
      </p:sp>
      <p:cxnSp>
        <p:nvCxnSpPr>
          <p:cNvPr id="158726" name="Straight Arrow Connector 6"/>
          <p:cNvCxnSpPr>
            <a:cxnSpLocks noChangeShapeType="1"/>
          </p:cNvCxnSpPr>
          <p:nvPr/>
        </p:nvCxnSpPr>
        <p:spPr bwMode="auto">
          <a:xfrm flipV="1">
            <a:off x="4721225" y="5318125"/>
            <a:ext cx="3479800" cy="793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8727" name="TextBox 7"/>
          <p:cNvSpPr txBox="1">
            <a:spLocks noChangeArrowheads="1"/>
          </p:cNvSpPr>
          <p:nvPr/>
        </p:nvSpPr>
        <p:spPr bwMode="auto">
          <a:xfrm>
            <a:off x="4938713" y="4987925"/>
            <a:ext cx="3265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cs typeface="Arial" charset="0"/>
              </a:rPr>
              <a:t>Increasing phylogenetic depth</a:t>
            </a:r>
          </a:p>
        </p:txBody>
      </p:sp>
    </p:spTree>
    <p:extLst>
      <p:ext uri="{BB962C8B-B14F-4D97-AF65-F5344CB8AC3E}">
        <p14:creationId xmlns:p14="http://schemas.microsoft.com/office/powerpoint/2010/main" val="18909658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272386" name="Title 1"/>
          <p:cNvSpPr txBox="1">
            <a:spLocks/>
          </p:cNvSpPr>
          <p:nvPr/>
        </p:nvSpPr>
        <p:spPr bwMode="gray">
          <a:xfrm>
            <a:off x="333375" y="284163"/>
            <a:ext cx="8520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27" rIns="0" bIns="45627"/>
          <a:lstStyle>
            <a:lvl1pPr defTabSz="4508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08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08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08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08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0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0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0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0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cs typeface="Arial" charset="0"/>
              </a:rPr>
              <a:t>Vertically Inherited Genes  Not Expressed for Function</a:t>
            </a:r>
            <a:endParaRPr lang="en-US" sz="2000" b="1" i="1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>
            <a:fillRect/>
          </a:stretch>
        </p:blipFill>
        <p:spPr bwMode="auto">
          <a:xfrm>
            <a:off x="333375" y="1808163"/>
            <a:ext cx="8569325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6732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>
                <a:latin typeface="Arial" charset="0"/>
              </a:rPr>
              <a:t>Counting Algorithm</a:t>
            </a: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3099" r="2406" b="76241"/>
          <a:stretch>
            <a:fillRect/>
          </a:stretch>
        </p:blipFill>
        <p:spPr bwMode="auto">
          <a:xfrm>
            <a:off x="136525" y="1049338"/>
            <a:ext cx="655637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2892" r="1871" b="62604"/>
          <a:stretch>
            <a:fillRect/>
          </a:stretch>
        </p:blipFill>
        <p:spPr bwMode="auto">
          <a:xfrm>
            <a:off x="177800" y="3476625"/>
            <a:ext cx="6472238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74875" y="1049338"/>
            <a:ext cx="157163" cy="1776412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814" tIns="46705" rIns="89814" bIns="46705" anchor="ctr"/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5425" y="3462338"/>
            <a:ext cx="158750" cy="1776412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814" tIns="46705" rIns="89814" bIns="46705" anchor="ctr"/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6615548" y="1251526"/>
          <a:ext cx="2528454" cy="513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497263" y="2936875"/>
            <a:ext cx="3057525" cy="412750"/>
            <a:chOff x="3497056" y="2936773"/>
            <a:chExt cx="3057306" cy="412581"/>
          </a:xfrm>
        </p:grpSpPr>
        <p:grpSp>
          <p:nvGrpSpPr>
            <p:cNvPr id="273422" name="Group 17"/>
            <p:cNvGrpSpPr>
              <a:grpSpLocks/>
            </p:cNvGrpSpPr>
            <p:nvPr/>
          </p:nvGrpSpPr>
          <p:grpSpPr bwMode="auto">
            <a:xfrm>
              <a:off x="3497056" y="2936773"/>
              <a:ext cx="998162" cy="412581"/>
              <a:chOff x="3497056" y="2936773"/>
              <a:chExt cx="998162" cy="412581"/>
            </a:xfrm>
          </p:grpSpPr>
          <p:cxnSp>
            <p:nvCxnSpPr>
              <p:cNvPr id="273424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4118290" y="2936773"/>
                <a:ext cx="376928" cy="16636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3425" name="Straight Arrow Connector 13"/>
              <p:cNvCxnSpPr>
                <a:cxnSpLocks noChangeShapeType="1"/>
              </p:cNvCxnSpPr>
              <p:nvPr/>
            </p:nvCxnSpPr>
            <p:spPr bwMode="auto">
              <a:xfrm flipV="1">
                <a:off x="3497056" y="3172692"/>
                <a:ext cx="998162" cy="176662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73423" name="TextBox 18"/>
            <p:cNvSpPr txBox="1">
              <a:spLocks noChangeArrowheads="1"/>
            </p:cNvSpPr>
            <p:nvPr/>
          </p:nvSpPr>
          <p:spPr bwMode="auto">
            <a:xfrm>
              <a:off x="4495217" y="3012315"/>
              <a:ext cx="20591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1 non-synonymous change</a:t>
              </a:r>
            </a:p>
          </p:txBody>
        </p:sp>
      </p:grpSp>
      <p:grpSp>
        <p:nvGrpSpPr>
          <p:cNvPr id="273416" name="Group 3"/>
          <p:cNvGrpSpPr>
            <a:grpSpLocks/>
          </p:cNvGrpSpPr>
          <p:nvPr/>
        </p:nvGrpSpPr>
        <p:grpSpPr bwMode="auto">
          <a:xfrm>
            <a:off x="1946275" y="2813050"/>
            <a:ext cx="2360613" cy="246063"/>
            <a:chOff x="1947046" y="2813663"/>
            <a:chExt cx="2359708" cy="246224"/>
          </a:xfrm>
        </p:grpSpPr>
        <p:sp>
          <p:nvSpPr>
            <p:cNvPr id="273420" name="TextBox 2"/>
            <p:cNvSpPr txBox="1">
              <a:spLocks noChangeArrowheads="1"/>
            </p:cNvSpPr>
            <p:nvPr/>
          </p:nvSpPr>
          <p:spPr bwMode="auto">
            <a:xfrm>
              <a:off x="1947046" y="2813663"/>
              <a:ext cx="2359708" cy="24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X=2     1 nucleotide substitution</a:t>
              </a:r>
            </a:p>
          </p:txBody>
        </p:sp>
        <p:cxnSp>
          <p:nvCxnSpPr>
            <p:cNvPr id="273421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416708" y="2948351"/>
              <a:ext cx="151758" cy="1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3417" name="Group 7"/>
          <p:cNvGrpSpPr>
            <a:grpSpLocks/>
          </p:cNvGrpSpPr>
          <p:nvPr/>
        </p:nvGrpSpPr>
        <p:grpSpPr bwMode="auto">
          <a:xfrm>
            <a:off x="1276350" y="3225800"/>
            <a:ext cx="2359025" cy="246063"/>
            <a:chOff x="1275789" y="3226244"/>
            <a:chExt cx="2359708" cy="246224"/>
          </a:xfrm>
        </p:grpSpPr>
        <p:sp>
          <p:nvSpPr>
            <p:cNvPr id="273418" name="TextBox 11"/>
            <p:cNvSpPr txBox="1">
              <a:spLocks noChangeArrowheads="1"/>
            </p:cNvSpPr>
            <p:nvPr/>
          </p:nvSpPr>
          <p:spPr bwMode="auto">
            <a:xfrm>
              <a:off x="1275789" y="3226244"/>
              <a:ext cx="2359708" cy="24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000000"/>
                  </a:solidFill>
                </a:rPr>
                <a:t>X=2     1 amino acid substitution</a:t>
              </a:r>
            </a:p>
          </p:txBody>
        </p:sp>
        <p:cxnSp>
          <p:nvCxnSpPr>
            <p:cNvPr id="273419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1742453" y="3349354"/>
              <a:ext cx="151758" cy="1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2302934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000">
                <a:latin typeface="Arial" charset="0"/>
              </a:rPr>
              <a:t>Simulation Algorithm</a:t>
            </a:r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3099" r="2406" b="76241"/>
          <a:stretch>
            <a:fillRect/>
          </a:stretch>
        </p:blipFill>
        <p:spPr bwMode="auto">
          <a:xfrm>
            <a:off x="93663" y="1049338"/>
            <a:ext cx="6396037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 8"/>
          <p:cNvGraphicFramePr/>
          <p:nvPr/>
        </p:nvGraphicFramePr>
        <p:xfrm>
          <a:off x="6533188" y="1251526"/>
          <a:ext cx="2528454" cy="513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1825" y="1547813"/>
            <a:ext cx="292100" cy="1492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814" tIns="46705" rIns="89814" bIns="46705" anchor="ctr"/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44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2892" r="1871" b="62604"/>
          <a:stretch>
            <a:fillRect/>
          </a:stretch>
        </p:blipFill>
        <p:spPr bwMode="auto">
          <a:xfrm>
            <a:off x="182563" y="3192463"/>
            <a:ext cx="6307137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74788" y="3330575"/>
            <a:ext cx="136525" cy="1566863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814" tIns="46705" rIns="89814" bIns="46705" anchor="ctr"/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3888" y="1506538"/>
            <a:ext cx="146050" cy="21113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814" tIns="46705" rIns="89814" bIns="46705" anchor="ctr"/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809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Title 1"/>
          <p:cNvSpPr>
            <a:spLocks noGrp="1"/>
          </p:cNvSpPr>
          <p:nvPr>
            <p:ph type="title"/>
          </p:nvPr>
        </p:nvSpPr>
        <p:spPr>
          <a:xfrm>
            <a:off x="322263" y="217488"/>
            <a:ext cx="8520112" cy="668337"/>
          </a:xfrm>
        </p:spPr>
        <p:txBody>
          <a:bodyPr/>
          <a:lstStyle/>
          <a:p>
            <a:pPr algn="ctr" eaLnBrk="1" hangingPunct="1"/>
            <a:r>
              <a:rPr lang="en-US" sz="1800">
                <a:latin typeface="Arial" charset="0"/>
              </a:rPr>
              <a:t>Evolution of Coding DNA Sequences Under a Neutral Model</a:t>
            </a:r>
            <a:br>
              <a:rPr lang="en-US" sz="1800">
                <a:latin typeface="Arial" charset="0"/>
              </a:rPr>
            </a:br>
            <a:r>
              <a:rPr lang="en-US" sz="1800" i="1">
                <a:latin typeface="Arial" charset="0"/>
              </a:rPr>
              <a:t>E. coli </a:t>
            </a:r>
            <a:r>
              <a:rPr lang="en-US" sz="1800">
                <a:latin typeface="Arial" charset="0"/>
              </a:rPr>
              <a:t>Prophage Genes</a:t>
            </a: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4076700"/>
            <a:ext cx="3514725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081463"/>
            <a:ext cx="3509962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03350"/>
            <a:ext cx="3509962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4836" y="1031176"/>
            <a:ext cx="3265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Probability distribution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81163" y="970250"/>
            <a:ext cx="326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Count distribution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800" y="2133600"/>
            <a:ext cx="155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cs typeface="Arial" charset="0"/>
              </a:rPr>
              <a:t>Non-synonymous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0800" y="5213350"/>
            <a:ext cx="1557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0000"/>
                </a:solidFill>
                <a:cs typeface="Arial" charset="0"/>
              </a:rPr>
              <a:t>Synonymous</a:t>
            </a:r>
          </a:p>
        </p:txBody>
      </p:sp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403350"/>
            <a:ext cx="35147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388100" y="2665413"/>
            <a:ext cx="1098550" cy="1009650"/>
            <a:chOff x="6388851" y="2665867"/>
            <a:chExt cx="1097948" cy="1008666"/>
          </a:xfrm>
        </p:grpSpPr>
        <p:cxnSp>
          <p:nvCxnSpPr>
            <p:cNvPr id="275478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6388851" y="3310959"/>
              <a:ext cx="196114" cy="3635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5479" name="TextBox 6"/>
            <p:cNvSpPr txBox="1">
              <a:spLocks noChangeArrowheads="1"/>
            </p:cNvSpPr>
            <p:nvPr/>
          </p:nvSpPr>
          <p:spPr bwMode="auto">
            <a:xfrm>
              <a:off x="6501740" y="2665867"/>
              <a:ext cx="98505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n= 90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k= 24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p=0.763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P(≤24)=3.63E-23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860675" y="2973388"/>
            <a:ext cx="1098550" cy="671512"/>
            <a:chOff x="6388851" y="3003027"/>
            <a:chExt cx="1097948" cy="671506"/>
          </a:xfrm>
        </p:grpSpPr>
        <p:cxnSp>
          <p:nvCxnSpPr>
            <p:cNvPr id="275476" name="Straight Arrow Connector 20"/>
            <p:cNvCxnSpPr>
              <a:cxnSpLocks noChangeShapeType="1"/>
            </p:cNvCxnSpPr>
            <p:nvPr/>
          </p:nvCxnSpPr>
          <p:spPr bwMode="auto">
            <a:xfrm flipH="1">
              <a:off x="6388851" y="3310959"/>
              <a:ext cx="196114" cy="3635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5477" name="TextBox 21"/>
            <p:cNvSpPr txBox="1">
              <a:spLocks noChangeArrowheads="1"/>
            </p:cNvSpPr>
            <p:nvPr/>
          </p:nvSpPr>
          <p:spPr bwMode="auto">
            <a:xfrm>
              <a:off x="6501740" y="3003027"/>
              <a:ext cx="9850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Observed=24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P(≤24) &lt; 10</a:t>
              </a:r>
              <a:r>
                <a:rPr lang="en-US" sz="1000" b="1" baseline="30000" smtClean="0">
                  <a:solidFill>
                    <a:srgbClr val="FF0000"/>
                  </a:solidFill>
                </a:rPr>
                <a:t>-6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092950" y="5346700"/>
            <a:ext cx="984250" cy="979488"/>
            <a:chOff x="6501740" y="2799185"/>
            <a:chExt cx="985059" cy="979127"/>
          </a:xfrm>
        </p:grpSpPr>
        <p:cxnSp>
          <p:nvCxnSpPr>
            <p:cNvPr id="275474" name="Straight Arrow Connector 24"/>
            <p:cNvCxnSpPr>
              <a:cxnSpLocks noChangeShapeType="1"/>
            </p:cNvCxnSpPr>
            <p:nvPr/>
          </p:nvCxnSpPr>
          <p:spPr bwMode="auto">
            <a:xfrm>
              <a:off x="6896212" y="3414738"/>
              <a:ext cx="311247" cy="3635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5475" name="TextBox 25"/>
            <p:cNvSpPr txBox="1">
              <a:spLocks noChangeArrowheads="1"/>
            </p:cNvSpPr>
            <p:nvPr/>
          </p:nvSpPr>
          <p:spPr bwMode="auto">
            <a:xfrm>
              <a:off x="6501740" y="2799185"/>
              <a:ext cx="98505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n= 90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k= 66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p=0.2365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P(≥66)=3.22E-23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314700" y="5668963"/>
            <a:ext cx="985838" cy="671512"/>
            <a:chOff x="6388850" y="3017664"/>
            <a:chExt cx="985059" cy="671351"/>
          </a:xfrm>
        </p:grpSpPr>
        <p:cxnSp>
          <p:nvCxnSpPr>
            <p:cNvPr id="275472" name="Straight Arrow Connector 28"/>
            <p:cNvCxnSpPr>
              <a:cxnSpLocks noChangeShapeType="1"/>
            </p:cNvCxnSpPr>
            <p:nvPr/>
          </p:nvCxnSpPr>
          <p:spPr bwMode="auto">
            <a:xfrm>
              <a:off x="6828517" y="3325441"/>
              <a:ext cx="409304" cy="3635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5473" name="TextBox 29"/>
            <p:cNvSpPr txBox="1">
              <a:spLocks noChangeArrowheads="1"/>
            </p:cNvSpPr>
            <p:nvPr/>
          </p:nvSpPr>
          <p:spPr bwMode="auto">
            <a:xfrm>
              <a:off x="6388850" y="3017664"/>
              <a:ext cx="9850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Observed=66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P(≥66) &lt; 10</a:t>
              </a:r>
              <a:r>
                <a:rPr lang="en-US" sz="1000" b="1" baseline="30000" smtClean="0">
                  <a:solidFill>
                    <a:srgbClr val="FF0000"/>
                  </a:solidFill>
                </a:rPr>
                <a:t>-6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35175" y="1666875"/>
            <a:ext cx="1652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FF0000"/>
                </a:solidFill>
              </a:rPr>
              <a:t>n=90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95650" y="4402138"/>
            <a:ext cx="1652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FF0000"/>
                </a:solidFill>
              </a:rPr>
              <a:t>n=90</a:t>
            </a:r>
          </a:p>
        </p:txBody>
      </p:sp>
    </p:spTree>
    <p:extLst>
      <p:ext uri="{BB962C8B-B14F-4D97-AF65-F5344CB8AC3E}">
        <p14:creationId xmlns:p14="http://schemas.microsoft.com/office/powerpoint/2010/main" val="28025738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" grpId="0"/>
      <p:bldP spid="34" grpId="0"/>
      <p:bldP spid="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1466850"/>
            <a:ext cx="3471862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66850"/>
            <a:ext cx="34734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127500"/>
            <a:ext cx="347186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4127500"/>
            <a:ext cx="347186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22900" y="1062038"/>
            <a:ext cx="3265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Probability distribution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81163" y="1073150"/>
            <a:ext cx="326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Count distribution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9225" y="2408238"/>
            <a:ext cx="155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0000"/>
                </a:solidFill>
                <a:cs typeface="Arial" charset="0"/>
              </a:rPr>
              <a:t>Synonymous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9225" y="5110163"/>
            <a:ext cx="155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0000"/>
                </a:solidFill>
                <a:cs typeface="Arial" charset="0"/>
              </a:rPr>
              <a:t>Synonymous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804025" y="5367338"/>
            <a:ext cx="1250950" cy="979487"/>
            <a:chOff x="6501740" y="2799185"/>
            <a:chExt cx="985059" cy="979127"/>
          </a:xfrm>
        </p:grpSpPr>
        <p:cxnSp>
          <p:nvCxnSpPr>
            <p:cNvPr id="276502" name="Straight Arrow Connector 11"/>
            <p:cNvCxnSpPr>
              <a:cxnSpLocks noChangeShapeType="1"/>
            </p:cNvCxnSpPr>
            <p:nvPr/>
          </p:nvCxnSpPr>
          <p:spPr bwMode="auto">
            <a:xfrm>
              <a:off x="6896212" y="3414738"/>
              <a:ext cx="311247" cy="3635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503" name="TextBox 12"/>
            <p:cNvSpPr txBox="1">
              <a:spLocks noChangeArrowheads="1"/>
            </p:cNvSpPr>
            <p:nvPr/>
          </p:nvSpPr>
          <p:spPr bwMode="auto">
            <a:xfrm>
              <a:off x="6501740" y="2799185"/>
              <a:ext cx="985059" cy="61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n= 723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k= 498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p=0.232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P(≥498)=6.41E-149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904038" y="2727325"/>
            <a:ext cx="1196975" cy="977900"/>
            <a:chOff x="6501740" y="2799185"/>
            <a:chExt cx="1195820" cy="979127"/>
          </a:xfrm>
        </p:grpSpPr>
        <p:cxnSp>
          <p:nvCxnSpPr>
            <p:cNvPr id="276500" name="Straight Arrow Connector 15"/>
            <p:cNvCxnSpPr>
              <a:cxnSpLocks noChangeShapeType="1"/>
            </p:cNvCxnSpPr>
            <p:nvPr/>
          </p:nvCxnSpPr>
          <p:spPr bwMode="auto">
            <a:xfrm>
              <a:off x="6896212" y="3414738"/>
              <a:ext cx="311247" cy="3635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501" name="TextBox 16"/>
            <p:cNvSpPr txBox="1">
              <a:spLocks noChangeArrowheads="1"/>
            </p:cNvSpPr>
            <p:nvPr/>
          </p:nvSpPr>
          <p:spPr bwMode="auto">
            <a:xfrm>
              <a:off x="6501740" y="2799185"/>
              <a:ext cx="119582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n= 375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k= 243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p=0.237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P(≥243)=7.92E-64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281363" y="5641975"/>
            <a:ext cx="985837" cy="669925"/>
            <a:chOff x="6385351" y="3017664"/>
            <a:chExt cx="985059" cy="671351"/>
          </a:xfrm>
        </p:grpSpPr>
        <p:cxnSp>
          <p:nvCxnSpPr>
            <p:cNvPr id="276498" name="Straight Arrow Connector 20"/>
            <p:cNvCxnSpPr>
              <a:cxnSpLocks noChangeShapeType="1"/>
            </p:cNvCxnSpPr>
            <p:nvPr/>
          </p:nvCxnSpPr>
          <p:spPr bwMode="auto">
            <a:xfrm>
              <a:off x="6828517" y="3325441"/>
              <a:ext cx="409304" cy="3635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499" name="TextBox 21"/>
            <p:cNvSpPr txBox="1">
              <a:spLocks noChangeArrowheads="1"/>
            </p:cNvSpPr>
            <p:nvPr/>
          </p:nvSpPr>
          <p:spPr bwMode="auto">
            <a:xfrm>
              <a:off x="6385351" y="3017664"/>
              <a:ext cx="9850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Observed=498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P(≥498) &lt; 10</a:t>
              </a:r>
              <a:r>
                <a:rPr lang="en-US" sz="1000" b="1" baseline="30000" smtClean="0">
                  <a:solidFill>
                    <a:srgbClr val="FF0000"/>
                  </a:solidFill>
                </a:rPr>
                <a:t>-6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078163" y="2976563"/>
            <a:ext cx="984250" cy="661987"/>
            <a:chOff x="6336204" y="3026437"/>
            <a:chExt cx="985059" cy="662578"/>
          </a:xfrm>
        </p:grpSpPr>
        <p:cxnSp>
          <p:nvCxnSpPr>
            <p:cNvPr id="276496" name="Straight Arrow Connector 23"/>
            <p:cNvCxnSpPr>
              <a:cxnSpLocks noChangeShapeType="1"/>
            </p:cNvCxnSpPr>
            <p:nvPr/>
          </p:nvCxnSpPr>
          <p:spPr bwMode="auto">
            <a:xfrm>
              <a:off x="6828517" y="3325441"/>
              <a:ext cx="409304" cy="3635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497" name="TextBox 24"/>
            <p:cNvSpPr txBox="1">
              <a:spLocks noChangeArrowheads="1"/>
            </p:cNvSpPr>
            <p:nvPr/>
          </p:nvSpPr>
          <p:spPr bwMode="auto">
            <a:xfrm>
              <a:off x="6336204" y="3026437"/>
              <a:ext cx="9850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Observed=243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smtClean="0">
                  <a:solidFill>
                    <a:srgbClr val="FF0000"/>
                  </a:solidFill>
                </a:rPr>
                <a:t>P(≥243) &lt; 10</a:t>
              </a:r>
              <a:r>
                <a:rPr lang="en-US" sz="1000" b="1" baseline="30000" smtClean="0">
                  <a:solidFill>
                    <a:srgbClr val="FF0000"/>
                  </a:solidFill>
                </a:rPr>
                <a:t>-6</a:t>
              </a: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295650" y="4402138"/>
            <a:ext cx="1652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FF0000"/>
                </a:solidFill>
              </a:rPr>
              <a:t>n=723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95650" y="1782763"/>
            <a:ext cx="1652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7" rIns="91249" bIns="456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FF0000"/>
                </a:solidFill>
              </a:rPr>
              <a:t>n=375</a:t>
            </a:r>
          </a:p>
        </p:txBody>
      </p:sp>
      <p:sp>
        <p:nvSpPr>
          <p:cNvPr id="276495" name="Title 1"/>
          <p:cNvSpPr>
            <a:spLocks noGrp="1"/>
          </p:cNvSpPr>
          <p:nvPr>
            <p:ph type="title"/>
          </p:nvPr>
        </p:nvSpPr>
        <p:spPr>
          <a:xfrm>
            <a:off x="311150" y="204788"/>
            <a:ext cx="8520113" cy="647700"/>
          </a:xfrm>
        </p:spPr>
        <p:txBody>
          <a:bodyPr/>
          <a:lstStyle/>
          <a:p>
            <a:pPr algn="ctr" eaLnBrk="1" hangingPunct="1"/>
            <a:r>
              <a:rPr lang="en-US" sz="1800">
                <a:latin typeface="Arial" charset="0"/>
              </a:rPr>
              <a:t>Evolution of Coding DNA Sequences Under a Neutral Model</a:t>
            </a:r>
            <a:br>
              <a:rPr lang="en-US" sz="1800">
                <a:latin typeface="Arial" charset="0"/>
              </a:rPr>
            </a:br>
            <a:r>
              <a:rPr lang="en-US" sz="1800" i="1">
                <a:latin typeface="Arial" charset="0"/>
              </a:rPr>
              <a:t>E. coli </a:t>
            </a:r>
            <a:r>
              <a:rPr lang="en-US" sz="1800">
                <a:latin typeface="Arial" charset="0"/>
              </a:rPr>
              <a:t>Prophage Genes</a:t>
            </a:r>
          </a:p>
        </p:txBody>
      </p:sp>
    </p:spTree>
    <p:extLst>
      <p:ext uri="{BB962C8B-B14F-4D97-AF65-F5344CB8AC3E}">
        <p14:creationId xmlns:p14="http://schemas.microsoft.com/office/powerpoint/2010/main" val="68572920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9" grpId="0"/>
      <p:bldP spid="10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2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1983</Words>
  <Application>Microsoft Macintosh PowerPoint</Application>
  <PresentationFormat>On-screen Show (4:3)</PresentationFormat>
  <Paragraphs>414</Paragraphs>
  <Slides>28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2_Default Design</vt:lpstr>
      <vt:lpstr>Larissa-Design</vt:lpstr>
      <vt:lpstr>Standarddesign</vt:lpstr>
      <vt:lpstr>Office Theme</vt:lpstr>
      <vt:lpstr>Photo Editor Photo</vt:lpstr>
      <vt:lpstr>PowerPoint Presentation</vt:lpstr>
      <vt:lpstr>Purifying selection in GTA genes</vt:lpstr>
      <vt:lpstr>Purifying selection in E.coli ORFans</vt:lpstr>
      <vt:lpstr>PowerPoint Presentation</vt:lpstr>
      <vt:lpstr> </vt:lpstr>
      <vt:lpstr>Counting Algorithm</vt:lpstr>
      <vt:lpstr>Simulation Algorithm</vt:lpstr>
      <vt:lpstr>Evolution of Coding DNA Sequences Under a Neutral Model E. coli Prophage Genes</vt:lpstr>
      <vt:lpstr>Evolution of Coding DNA Sequences Under a Neutral Model E. coli Prophage Genes</vt:lpstr>
      <vt:lpstr>Evolution of Coding DNA Sequences Under a Neutral Model E. coli Prophage Genes</vt:lpstr>
      <vt:lpstr>Evolution of Coding DNA Sequences Under a Neutral Model B. pseudomallei Cryptic Malleilactone Operon Genes and  E. coli transposase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PSI BLAST scheme</vt:lpstr>
      <vt:lpstr>PowerPoint Presentation</vt:lpstr>
      <vt:lpstr>Psi-Blast Results</vt:lpstr>
      <vt:lpstr>PSI BLAST and E-values!</vt:lpstr>
      <vt:lpstr>PSI Blast from the command line</vt:lpstr>
      <vt:lpstr>To use the PSSM:</vt:lpstr>
      <vt:lpstr>PSI Blast and finding gene families within genomes </vt:lpstr>
      <vt:lpstr>PowerPoint Presentation</vt:lpstr>
    </vt:vector>
  </TitlesOfParts>
  <Company>University of Connecticut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Peter Gogarten</dc:creator>
  <cp:lastModifiedBy>J. Peter Gogarten</cp:lastModifiedBy>
  <cp:revision>15</cp:revision>
  <dcterms:created xsi:type="dcterms:W3CDTF">2013-11-01T21:49:29Z</dcterms:created>
  <dcterms:modified xsi:type="dcterms:W3CDTF">2014-11-19T15:22:37Z</dcterms:modified>
</cp:coreProperties>
</file>