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0" r:id="rId1"/>
    <p:sldMasterId id="2147484970" r:id="rId2"/>
    <p:sldMasterId id="2147484976" r:id="rId3"/>
    <p:sldMasterId id="2147484984" r:id="rId4"/>
    <p:sldMasterId id="2147484986" r:id="rId5"/>
    <p:sldMasterId id="2147484988" r:id="rId6"/>
    <p:sldMasterId id="2147484990" r:id="rId7"/>
    <p:sldMasterId id="2147484992" r:id="rId8"/>
    <p:sldMasterId id="2147485004" r:id="rId9"/>
  </p:sldMasterIdLst>
  <p:notesMasterIdLst>
    <p:notesMasterId r:id="rId44"/>
  </p:notesMasterIdLst>
  <p:handoutMasterIdLst>
    <p:handoutMasterId r:id="rId45"/>
  </p:handoutMasterIdLst>
  <p:sldIdLst>
    <p:sldId id="728" r:id="rId10"/>
    <p:sldId id="729" r:id="rId11"/>
    <p:sldId id="741" r:id="rId12"/>
    <p:sldId id="742" r:id="rId13"/>
    <p:sldId id="743" r:id="rId14"/>
    <p:sldId id="745" r:id="rId15"/>
    <p:sldId id="747" r:id="rId16"/>
    <p:sldId id="748" r:id="rId17"/>
    <p:sldId id="738" r:id="rId18"/>
    <p:sldId id="736" r:id="rId19"/>
    <p:sldId id="737" r:id="rId20"/>
    <p:sldId id="739" r:id="rId21"/>
    <p:sldId id="740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27" r:id="rId30"/>
    <p:sldId id="733" r:id="rId31"/>
    <p:sldId id="758" r:id="rId32"/>
    <p:sldId id="759" r:id="rId33"/>
    <p:sldId id="760" r:id="rId34"/>
    <p:sldId id="749" r:id="rId35"/>
    <p:sldId id="750" r:id="rId36"/>
    <p:sldId id="751" r:id="rId37"/>
    <p:sldId id="752" r:id="rId38"/>
    <p:sldId id="753" r:id="rId39"/>
    <p:sldId id="754" r:id="rId40"/>
    <p:sldId id="755" r:id="rId41"/>
    <p:sldId id="756" r:id="rId42"/>
    <p:sldId id="75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08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1747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8412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507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3330" algn="l" defTabSz="4566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39993" algn="l" defTabSz="4566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6660" algn="l" defTabSz="4566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3324" algn="l" defTabSz="456668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66"/>
    <a:srgbClr val="008000"/>
    <a:srgbClr val="FFFFFF"/>
    <a:srgbClr val="FF0000"/>
    <a:srgbClr val="00002E"/>
    <a:srgbClr val="24255E"/>
    <a:srgbClr val="35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752" y="-1464"/>
      </p:cViewPr>
      <p:guideLst>
        <p:guide orient="horz" pos="1974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76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cleus\Downloads\boostrap_simu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cleus\Downloads\boostrap_simu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Sheet2!$I$1</c:f>
              <c:strCache>
                <c:ptCount val="1"/>
                <c:pt idx="0">
                  <c:v>200</c:v>
                </c:pt>
              </c:strCache>
            </c:strRef>
          </c:tx>
          <c:spPr>
            <a:ln w="19050"/>
          </c:spPr>
          <c:marker>
            <c:symbol val="diamond"/>
            <c:size val="5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Sheet2!$I$2:$I$7</c:f>
              <c:numCache>
                <c:formatCode>General</c:formatCode>
                <c:ptCount val="6"/>
                <c:pt idx="0">
                  <c:v>81.14</c:v>
                </c:pt>
                <c:pt idx="1">
                  <c:v>65.51</c:v>
                </c:pt>
                <c:pt idx="2">
                  <c:v>51.77</c:v>
                </c:pt>
                <c:pt idx="3">
                  <c:v>38.26</c:v>
                </c:pt>
                <c:pt idx="4">
                  <c:v>35.75</c:v>
                </c:pt>
                <c:pt idx="5">
                  <c:v>22.9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Sheet2!$J$1</c:f>
              <c:strCache>
                <c:ptCount val="1"/>
                <c:pt idx="0">
                  <c:v>500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Sheet2!$J$2:$J$7</c:f>
              <c:numCache>
                <c:formatCode>General</c:formatCode>
                <c:ptCount val="6"/>
                <c:pt idx="0">
                  <c:v>96.46</c:v>
                </c:pt>
                <c:pt idx="1">
                  <c:v>89.69</c:v>
                </c:pt>
                <c:pt idx="2">
                  <c:v>74.77</c:v>
                </c:pt>
                <c:pt idx="3">
                  <c:v>60.64</c:v>
                </c:pt>
                <c:pt idx="4">
                  <c:v>50.67</c:v>
                </c:pt>
                <c:pt idx="5">
                  <c:v>31.1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Sheet2!$K$1</c:f>
              <c:strCache>
                <c:ptCount val="1"/>
                <c:pt idx="0">
                  <c:v>1000</c:v>
                </c:pt>
              </c:strCache>
            </c:strRef>
          </c:tx>
          <c:spPr>
            <a:ln w="19050"/>
          </c:spPr>
          <c:marker>
            <c:symbol val="triangle"/>
            <c:size val="4"/>
          </c:marker>
          <c:xVal>
            <c:numRef>
              <c:f>Sheet2!$H$2:$H$7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Sheet2!$K$2:$K$7</c:f>
              <c:numCache>
                <c:formatCode>General</c:formatCode>
                <c:ptCount val="6"/>
                <c:pt idx="0">
                  <c:v>99.64</c:v>
                </c:pt>
                <c:pt idx="1">
                  <c:v>96.66</c:v>
                </c:pt>
                <c:pt idx="2">
                  <c:v>86.9</c:v>
                </c:pt>
                <c:pt idx="3">
                  <c:v>73.13</c:v>
                </c:pt>
                <c:pt idx="4">
                  <c:v>60.37</c:v>
                </c:pt>
                <c:pt idx="5">
                  <c:v>34.74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30821832"/>
        <c:axId val="-2030888072"/>
      </c:scatterChart>
      <c:valAx>
        <c:axId val="-2030821832"/>
        <c:scaling>
          <c:orientation val="minMax"/>
          <c:max val="5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Interior Branches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0888072"/>
        <c:crosses val="autoZero"/>
        <c:crossBetween val="midCat"/>
      </c:valAx>
      <c:valAx>
        <c:axId val="-2030888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Maximum Bootstrap Support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08218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200</c:v>
                </c:pt>
              </c:strCache>
            </c:strRef>
          </c:tx>
          <c:spPr>
            <a:ln w="19050"/>
          </c:spPr>
          <c:marker>
            <c:symbol val="diamond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Sheet3!$J$2:$J$7</c:f>
              <c:numCache>
                <c:formatCode>General</c:formatCode>
                <c:ptCount val="6"/>
                <c:pt idx="0">
                  <c:v>80.67999999999998</c:v>
                </c:pt>
                <c:pt idx="1">
                  <c:v>77.42</c:v>
                </c:pt>
                <c:pt idx="2">
                  <c:v>79.83</c:v>
                </c:pt>
                <c:pt idx="3">
                  <c:v>80.74</c:v>
                </c:pt>
                <c:pt idx="4">
                  <c:v>78.91</c:v>
                </c:pt>
                <c:pt idx="5">
                  <c:v>82.5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Sheet3!$K$1</c:f>
              <c:strCache>
                <c:ptCount val="1"/>
                <c:pt idx="0">
                  <c:v>500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Sheet3!$K$2:$K$7</c:f>
              <c:numCache>
                <c:formatCode>General</c:formatCode>
                <c:ptCount val="6"/>
                <c:pt idx="0">
                  <c:v>97.11</c:v>
                </c:pt>
                <c:pt idx="1">
                  <c:v>97.91</c:v>
                </c:pt>
                <c:pt idx="2">
                  <c:v>96.73</c:v>
                </c:pt>
                <c:pt idx="3">
                  <c:v>96.21</c:v>
                </c:pt>
                <c:pt idx="4">
                  <c:v>95.82</c:v>
                </c:pt>
                <c:pt idx="5">
                  <c:v>93.48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Sheet3!$L$1</c:f>
              <c:strCache>
                <c:ptCount val="1"/>
                <c:pt idx="0">
                  <c:v>1000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xVal>
            <c:numRef>
              <c:f>Sheet3!$I$2:$I$7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19.0</c:v>
                </c:pt>
                <c:pt idx="5">
                  <c:v>49.0</c:v>
                </c:pt>
              </c:numCache>
            </c:numRef>
          </c:xVal>
          <c:yVal>
            <c:numRef>
              <c:f>Sheet3!$L$2:$L$7</c:f>
              <c:numCache>
                <c:formatCode>General</c:formatCode>
                <c:ptCount val="6"/>
                <c:pt idx="0">
                  <c:v>99.84</c:v>
                </c:pt>
                <c:pt idx="1">
                  <c:v>99.54</c:v>
                </c:pt>
                <c:pt idx="2">
                  <c:v>99.81</c:v>
                </c:pt>
                <c:pt idx="3">
                  <c:v>99.88</c:v>
                </c:pt>
                <c:pt idx="4">
                  <c:v>99.66999999999998</c:v>
                </c:pt>
                <c:pt idx="5">
                  <c:v>99.33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733928"/>
        <c:axId val="-2088428232"/>
      </c:scatterChart>
      <c:valAx>
        <c:axId val="-2066733928"/>
        <c:scaling>
          <c:orientation val="minMax"/>
          <c:max val="5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interior branches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8428232"/>
        <c:crosses val="autoZero"/>
        <c:crossBetween val="midCat"/>
      </c:valAx>
      <c:valAx>
        <c:axId val="-2088428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Supported</a:t>
                </a:r>
                <a:r>
                  <a:rPr lang="en-US" baseline="0"/>
                  <a:t> Embedded Quartets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67339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03143A-A3E0-B043-86FC-9B595FB7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AB6B68-2A5A-4F49-B4E1-F413EFB75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8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0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7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84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50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1995" algn="l" defTabSz="456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91" algn="l" defTabSz="456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92" algn="l" defTabSz="456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89" algn="l" defTabSz="456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B6A031-33FC-434F-8533-57E9617D049D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71EE-9AF4-1D4D-919F-1F40E673E4B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5" y="4343137"/>
            <a:ext cx="5028731" cy="4115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E7ACA-83DB-A44F-9B7E-D932A9FDE8B4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C87E14-E6B8-3F4F-9C21-3D09CB4D0641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F1BAE5-EB2F-E248-B1A5-DC76229A48D1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9F852-724C-3040-B8DF-6A9299FDE94C}" type="slidenum">
              <a:rPr 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7D55A0-B93E-384A-80CB-27F868C98A22}" type="slidenum">
              <a:rPr 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2B8EFF-9AA0-7A40-973B-52D2F722920B}" type="slidenum">
              <a:rPr 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E1BF1C-FD36-DB40-82A6-00CF62FBB318}" type="slidenum">
              <a:rPr 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7EE8FE-4186-A145-AEC9-25208A367423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575060-D806-C849-A7AA-69BE6B1557AE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5E3BC-C256-4D4B-86BA-2630D8C0A5D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20758-DFCE-2748-B953-3233B4A15161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A5C472-5737-D14F-82B7-1F376314ACBB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64C8FF-CD53-5844-9B2D-334D53CA08D6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B6C4D-1AF5-2643-946F-6C1A19F0D1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435E-C2F0-ED4D-81E8-0938838F4C6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ABCF-4534-3F44-A43D-BAEF665D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0480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452F508-5A1D-454F-B6D4-E02E46DA42D1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581661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2F5A8-72A0-B641-A017-3DA791E3B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776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43FAC-4D2B-784A-95AB-0A450F0F1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5835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F9B8D45B-A872-EF41-9DBD-6823D1F2E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35D76116-4DEF-F549-AE64-1F6CD2E09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0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4935F907-216A-5F4A-AAE1-131EE1211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01F20ABB-C225-0A40-BE6E-646FAB65D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4" indent="0">
              <a:buNone/>
              <a:defRPr sz="2000" b="1"/>
            </a:lvl2pPr>
            <a:lvl3pPr marL="913224" indent="0">
              <a:buNone/>
              <a:defRPr sz="1800" b="1"/>
            </a:lvl3pPr>
            <a:lvl4pPr marL="1369838" indent="0">
              <a:buNone/>
              <a:defRPr sz="1600" b="1"/>
            </a:lvl4pPr>
            <a:lvl5pPr marL="1826449" indent="0">
              <a:buNone/>
              <a:defRPr sz="1600" b="1"/>
            </a:lvl5pPr>
            <a:lvl6pPr marL="2283063" indent="0">
              <a:buNone/>
              <a:defRPr sz="1600" b="1"/>
            </a:lvl6pPr>
            <a:lvl7pPr marL="2739672" indent="0">
              <a:buNone/>
              <a:defRPr sz="1600" b="1"/>
            </a:lvl7pPr>
            <a:lvl8pPr marL="3196287" indent="0">
              <a:buNone/>
              <a:defRPr sz="1600" b="1"/>
            </a:lvl8pPr>
            <a:lvl9pPr marL="36528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2C77B9C1-6FC5-6C49-8225-2A16D37DB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635053B8-EFFF-1049-B553-237278578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8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9BFF448E-9043-004B-8C30-3F3CCB9C7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24" indent="0">
              <a:buNone/>
              <a:defRPr sz="1000"/>
            </a:lvl3pPr>
            <a:lvl4pPr marL="1369838" indent="0">
              <a:buNone/>
              <a:defRPr sz="900"/>
            </a:lvl4pPr>
            <a:lvl5pPr marL="1826449" indent="0">
              <a:buNone/>
              <a:defRPr sz="900"/>
            </a:lvl5pPr>
            <a:lvl6pPr marL="2283063" indent="0">
              <a:buNone/>
              <a:defRPr sz="900"/>
            </a:lvl6pPr>
            <a:lvl7pPr marL="2739672" indent="0">
              <a:buNone/>
              <a:defRPr sz="900"/>
            </a:lvl7pPr>
            <a:lvl8pPr marL="3196287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A33810D7-DB00-1C47-B9F4-34E5A79FE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14" indent="0">
              <a:buNone/>
              <a:defRPr sz="1200"/>
            </a:lvl2pPr>
            <a:lvl3pPr marL="913224" indent="0">
              <a:buNone/>
              <a:defRPr sz="1000"/>
            </a:lvl3pPr>
            <a:lvl4pPr marL="1369838" indent="0">
              <a:buNone/>
              <a:defRPr sz="900"/>
            </a:lvl4pPr>
            <a:lvl5pPr marL="1826449" indent="0">
              <a:buNone/>
              <a:defRPr sz="900"/>
            </a:lvl5pPr>
            <a:lvl6pPr marL="2283063" indent="0">
              <a:buNone/>
              <a:defRPr sz="900"/>
            </a:lvl6pPr>
            <a:lvl7pPr marL="2739672" indent="0">
              <a:buNone/>
              <a:defRPr sz="900"/>
            </a:lvl7pPr>
            <a:lvl8pPr marL="3196287" indent="0">
              <a:buNone/>
              <a:defRPr sz="900"/>
            </a:lvl8pPr>
            <a:lvl9pPr marL="365289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4C9632C6-B4F7-EB40-B228-767A85685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85FD4438-C859-6046-9517-3DC2ABE27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fld id="{CF6A4499-F7C6-A345-8AE6-D51FD504B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4E16-C8EB-9644-B6C0-14A1FFF57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0737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244D9-D7D6-4C45-ADA1-3220FAEE9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2644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1892B-C690-E645-814A-1B0E9201F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6743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12B7-5E86-DA47-890E-D7FF87C4C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190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83E7-C694-0748-9AAA-765007B8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89557A-4EB8-B54D-8E03-26D3C66E3119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35279A-403E-074A-89B4-9835A993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346BDA-B694-FF44-BDA4-DF1C1E00868E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331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014C34-F5F8-2842-9FD2-ECC5AE62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DABB-2205-4CEB-865D-F1154BCE2B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25C9-ADF9-4D28-AF9C-E12D56233C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20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AC29-1F5B-DA4F-A08C-63876F23D7B5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344318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116B19F-42CE-5D45-803C-78862748DDF3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75217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B535-854A-F541-80AD-B5FA6E296909}" type="datetime1">
              <a:rPr lang="en-US"/>
              <a:pPr>
                <a:defRPr/>
              </a:pPr>
              <a:t>12/3/14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01DD-963E-EC44-A17B-37AFCB658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9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9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69D514B-E58A-464F-A1D6-5FC84B6A3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144794-ACA5-FB4F-A474-080A0A1D77D8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3" r:id="rId2"/>
    <p:sldLayoutId id="2147484974" r:id="rId3"/>
    <p:sldLayoutId id="214748497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32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99" tIns="45552" rIns="91099" bIns="455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32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099" tIns="45552" rIns="91099" bIns="45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52" rIns="91099" bIns="4555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09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52" rIns="91099" bIns="4555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52" rIns="91099" bIns="455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A06A1C-5381-1A4F-88AA-BDB204481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54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09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664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19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9690" indent="-33969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069" indent="-2828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7036" indent="-2259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3273" indent="-2259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8087" indent="-2259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5211" indent="-2277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0702" indent="-2277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16193" indent="-2277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1684" indent="-2277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7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86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77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70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62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54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48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38" algn="l" defTabSz="4554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6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634" tIns="40815" rIns="81634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6" y="1982055"/>
            <a:ext cx="7772977" cy="411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634" tIns="40815" rIns="81634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4" tIns="40815" rIns="81634" bIns="40815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03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4" tIns="40815" rIns="81634" bIns="40815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4" tIns="40815" rIns="81634" bIns="40815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690AAD-34CF-054E-BC19-3D2154C0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  <a:ea typeface="ＭＳ Ｐゴシック" pitchFamily="-108" charset="-128"/>
          <a:cs typeface="ＭＳ Ｐゴシック" pitchFamily="-108" charset="-128"/>
        </a:defRPr>
      </a:lvl5pPr>
      <a:lvl6pPr marL="408086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6pPr>
      <a:lvl7pPr marL="81617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7pPr>
      <a:lvl8pPr marL="12242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8pPr>
      <a:lvl9pPr marL="1632357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92" charset="0"/>
        </a:defRPr>
      </a:lvl9pPr>
    </p:titleStyle>
    <p:bodyStyle>
      <a:lvl1pPr marL="302951" indent="-302951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59942" indent="-25174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92" charset="-128"/>
        </a:defRPr>
      </a:lvl2pPr>
      <a:lvl3pPr marL="1018361" indent="-200546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92" charset="-128"/>
        </a:defRPr>
      </a:lvl3pPr>
      <a:lvl4pPr marL="1426559" indent="-20054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92" charset="-128"/>
        </a:defRPr>
      </a:lvl4pPr>
      <a:lvl5pPr marL="1833335" indent="-20054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5pPr>
      <a:lvl6pPr marL="2244501" indent="-20404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6pPr>
      <a:lvl7pPr marL="2652587" indent="-20404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7pPr>
      <a:lvl8pPr marL="3060684" indent="-20404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8pPr>
      <a:lvl9pPr marL="3468765" indent="-20404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92" charset="-128"/>
        </a:defRPr>
      </a:lvl9pPr>
    </p:bodyStyle>
    <p:otherStyle>
      <a:defPPr>
        <a:defRPr lang="en-US"/>
      </a:defPPr>
      <a:lvl1pPr marL="0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6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3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70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57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54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42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32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721" algn="l" defTabSz="40808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26" y="609320"/>
            <a:ext cx="77729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067" tIns="45536" rIns="91067" bIns="455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26" y="1980640"/>
            <a:ext cx="7772977" cy="41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80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503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000080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7" tIns="45536" rIns="91067" bIns="455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80"/>
                </a:solidFill>
                <a:latin typeface="Tahoma" charset="0"/>
              </a:defRPr>
            </a:lvl1pPr>
          </a:lstStyle>
          <a:p>
            <a:pPr>
              <a:defRPr/>
            </a:pPr>
            <a:fld id="{5AA218B5-E5BF-DB4C-B9FC-67E487BB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553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9106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659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8213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9928" indent="-339928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66" indent="-283037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36412" indent="-226147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592967" indent="-226147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48102" indent="-226147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04332" indent="-22767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59664" indent="-22767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14995" indent="-22767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70326" indent="-22767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38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66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999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331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663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995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330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660" algn="l" defTabSz="4553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6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01" tIns="45652" rIns="91301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6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3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</a:defRPr>
            </a:lvl1pPr>
          </a:lstStyle>
          <a:p>
            <a:fld id="{D25A5E70-28B7-074C-9849-D5A06D0E276B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5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5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0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0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49" indent="-3417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57" indent="-28479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590" indent="-2278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679" indent="-2278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346" indent="-2278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0781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287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3791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0294" indent="-22825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6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0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7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21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29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32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39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43" algn="l" defTabSz="456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5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1" tIns="45657" rIns="91311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5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A5581917-1DD4-B549-83C9-15F34BD0F0B6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82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5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3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696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62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789" indent="-34178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544" indent="-2848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0723" indent="-2278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866" indent="-22786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3586" indent="-2278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1074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7634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4191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0748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5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96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52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3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492" y="274544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92" y="1599643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92" y="6356537"/>
            <a:ext cx="2133023" cy="365592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92" y="6356537"/>
            <a:ext cx="2895023" cy="365592"/>
          </a:xfrm>
          <a:prstGeom prst="rect">
            <a:avLst/>
          </a:prstGeom>
        </p:spPr>
        <p:txBody>
          <a:bodyPr vert="horz" lIns="91322" tIns="45662" rIns="91322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92" y="6356537"/>
            <a:ext cx="2133023" cy="365592"/>
          </a:xfrm>
          <a:prstGeom prst="rect">
            <a:avLst/>
          </a:prstGeom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CF54E1-D781-CD43-A388-1799F78BD207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defTabSz="455719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10147"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20295"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30442"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40589" algn="ctr" defTabSz="45571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789" indent="-341789" algn="l" defTabSz="45571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969" indent="-284825" algn="l" defTabSz="45571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0723" indent="-227862" algn="l" defTabSz="455719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866" indent="-227862" algn="l" defTabSz="45571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3586" indent="-227862" algn="l" defTabSz="45571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368" indent="-228308" algn="l" defTabSz="4566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81" indent="-228308" algn="l" defTabSz="4566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92" indent="-228308" algn="l" defTabSz="4566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02" indent="-228308" algn="l" defTabSz="4566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5" y="609320"/>
            <a:ext cx="77729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1" tIns="45657" rIns="91311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5" y="1980640"/>
            <a:ext cx="7772977" cy="41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6248684"/>
            <a:ext cx="2895023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4"/>
            <a:ext cx="1905000" cy="4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</a:defRPr>
            </a:lvl1pPr>
          </a:lstStyle>
          <a:p>
            <a:fld id="{59E3C94E-63DA-CD4D-929C-6DB3486A52F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1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5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2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89" indent="-34178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544" indent="-2848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723" indent="-2278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866" indent="-22786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586" indent="-22786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074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634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191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0748" indent="-2282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7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35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96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52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3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0" algn="l" defTabSz="4565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hyperlink" Target="http://dx.doi.org/10.1093/bib/bbs05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ueapp.grove.ad.uconn.edu/Blue/a.aspx?l=66_3_AAAAAAAAAr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bib.oxfordjournals.org/content/15/1/79.f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326" y="1911689"/>
            <a:ext cx="2853149" cy="461558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r>
              <a:rPr lang="en-US" dirty="0" smtClean="0"/>
              <a:t>MCB 3421 class </a:t>
            </a:r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3"/>
          <p:cNvSpPr txBox="1">
            <a:spLocks noChangeArrowheads="1"/>
          </p:cNvSpPr>
          <p:nvPr/>
        </p:nvSpPr>
        <p:spPr bwMode="auto">
          <a:xfrm>
            <a:off x="2133040" y="1451163"/>
            <a:ext cx="3737841" cy="7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2" rIns="91120" bIns="455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Total number of gene families containing the species quartet</a:t>
            </a:r>
          </a:p>
        </p:txBody>
      </p:sp>
      <p:sp>
        <p:nvSpPr>
          <p:cNvPr id="270338" name="Text Box 4"/>
          <p:cNvSpPr txBox="1">
            <a:spLocks noChangeArrowheads="1"/>
          </p:cNvSpPr>
          <p:nvPr/>
        </p:nvSpPr>
        <p:spPr bwMode="auto">
          <a:xfrm>
            <a:off x="2133040" y="2466695"/>
            <a:ext cx="3734955" cy="16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2" rIns="91120" bIns="455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Number of gene families supporting the same topology as the plurality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(colored according to bootstrap support level)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0339" name="Text Box 5"/>
          <p:cNvSpPr txBox="1">
            <a:spLocks noChangeArrowheads="1"/>
          </p:cNvSpPr>
          <p:nvPr/>
        </p:nvSpPr>
        <p:spPr bwMode="auto">
          <a:xfrm>
            <a:off x="2133023" y="4752695"/>
            <a:ext cx="3810000" cy="10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2" rIns="91120" bIns="455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Number of gene families supporting one of the two alternative quartet topologies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0340" name="Line 6"/>
          <p:cNvSpPr>
            <a:spLocks noChangeShapeType="1"/>
          </p:cNvSpPr>
          <p:nvPr/>
        </p:nvSpPr>
        <p:spPr bwMode="auto">
          <a:xfrm>
            <a:off x="5804479" y="1654269"/>
            <a:ext cx="685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0" tIns="45562" rIns="91120" bIns="45562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pic>
        <p:nvPicPr>
          <p:cNvPr id="270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7" y="3353360"/>
            <a:ext cx="124979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2" name="Line 8"/>
          <p:cNvSpPr>
            <a:spLocks noChangeShapeType="1"/>
          </p:cNvSpPr>
          <p:nvPr/>
        </p:nvSpPr>
        <p:spPr bwMode="auto">
          <a:xfrm>
            <a:off x="5791495" y="5286375"/>
            <a:ext cx="6855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0" tIns="45562" rIns="91120" bIns="45562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270343" name="Line 9"/>
          <p:cNvSpPr>
            <a:spLocks noChangeShapeType="1"/>
          </p:cNvSpPr>
          <p:nvPr/>
        </p:nvSpPr>
        <p:spPr bwMode="auto">
          <a:xfrm>
            <a:off x="5791495" y="2695015"/>
            <a:ext cx="68551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120" tIns="45562" rIns="91120" bIns="45562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270344" name="Rectangle 10"/>
          <p:cNvSpPr>
            <a:spLocks noChangeArrowheads="1"/>
          </p:cNvSpPr>
          <p:nvPr/>
        </p:nvSpPr>
        <p:spPr bwMode="auto">
          <a:xfrm>
            <a:off x="152995" y="275956"/>
            <a:ext cx="8991023" cy="11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2" rIns="91120" bIns="45562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Illustration of one component of a quartet spectral analyses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Summary of phylogenetic information for one genome quartet for all gene families</a:t>
            </a:r>
            <a:r>
              <a:rPr lang="en-US">
                <a:solidFill>
                  <a:srgbClr val="000000"/>
                </a:solidFill>
              </a:rPr>
              <a:t> 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70345" name="Rectangle 11"/>
          <p:cNvSpPr>
            <a:spLocks noChangeArrowheads="1"/>
          </p:cNvSpPr>
          <p:nvPr/>
        </p:nvSpPr>
        <p:spPr bwMode="auto">
          <a:xfrm>
            <a:off x="8836604" y="212913"/>
            <a:ext cx="186766" cy="4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20" tIns="45562" rIns="91120" bIns="45562">
            <a:spAutoFit/>
          </a:bodyPr>
          <a:lstStyle/>
          <a:p>
            <a:pPr eaLnBrk="0" hangingPunct="0"/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27034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95" y="1150004"/>
            <a:ext cx="3035011" cy="56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33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ctrTitle"/>
          </p:nvPr>
        </p:nvSpPr>
        <p:spPr>
          <a:xfrm>
            <a:off x="685529" y="2286000"/>
            <a:ext cx="7772977" cy="11430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2386" name="Subtitle 2"/>
          <p:cNvSpPr>
            <a:spLocks noGrp="1"/>
          </p:cNvSpPr>
          <p:nvPr>
            <p:ph type="subTitle" idx="1"/>
          </p:nvPr>
        </p:nvSpPr>
        <p:spPr>
          <a:xfrm>
            <a:off x="1371040" y="3885640"/>
            <a:ext cx="6401955" cy="1753721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2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8" y="75176"/>
            <a:ext cx="8520545" cy="58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95147"/>
            <a:ext cx="9144000" cy="8138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lIns="81800" tIns="40898" rIns="81800" bIns="40898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Quartet decomposition analysis of 19 </a:t>
            </a:r>
            <a:r>
              <a:rPr lang="en-US" sz="1600" i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Prochlorococcus</a:t>
            </a:r>
            <a:r>
              <a:rPr lang="en-US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and marine </a:t>
            </a:r>
            <a:r>
              <a:rPr lang="en-US" sz="1600" i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Synechococcus</a:t>
            </a:r>
            <a:r>
              <a:rPr lang="en-US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genomes. Quartets with a very short internal branch or very long external branches as well those resolved by less than 30% of gene families were excluded from the analyses to minimize artifacts of </a:t>
            </a:r>
            <a:r>
              <a:rPr lang="en-US" sz="16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phylogenetic</a:t>
            </a:r>
            <a:r>
              <a:rPr lang="en-US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reconstruction. </a:t>
            </a:r>
          </a:p>
        </p:txBody>
      </p:sp>
    </p:spTree>
    <p:extLst>
      <p:ext uri="{BB962C8B-B14F-4D97-AF65-F5344CB8AC3E}">
        <p14:creationId xmlns:p14="http://schemas.microsoft.com/office/powerpoint/2010/main" val="10362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7" y="2286000"/>
            <a:ext cx="7772977" cy="1143000"/>
          </a:xfrm>
        </p:spPr>
        <p:txBody>
          <a:bodyPr/>
          <a:lstStyle/>
          <a:p>
            <a:pPr eaLnBrk="1" hangingPunct="1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38" y="3885640"/>
            <a:ext cx="6401955" cy="1753721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4435" name="Picture 3" descr="evp032v1-3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82096"/>
            <a:ext cx="4901045" cy="584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70247"/>
            <a:ext cx="9144000" cy="3596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818" tIns="40907" rIns="81818" bIns="4090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000080"/>
                </a:solidFill>
                <a:cs typeface="Arial" charset="0"/>
              </a:rPr>
              <a:t>Plurality consensus calculated as supertree (MRP) from quartets in the plurality topology.  </a:t>
            </a:r>
          </a:p>
        </p:txBody>
      </p:sp>
    </p:spTree>
    <p:extLst>
      <p:ext uri="{BB962C8B-B14F-4D97-AF65-F5344CB8AC3E}">
        <p14:creationId xmlns:p14="http://schemas.microsoft.com/office/powerpoint/2010/main" val="20647163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27" y="2286000"/>
            <a:ext cx="7772977" cy="1143000"/>
          </a:xfrm>
        </p:spPr>
        <p:txBody>
          <a:bodyPr/>
          <a:lstStyle/>
          <a:p>
            <a:pPr eaLnBrk="1" hangingPunct="1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38" y="3885640"/>
            <a:ext cx="6401955" cy="1753721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44" y="5709397"/>
            <a:ext cx="8952056" cy="9132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1818" tIns="40907" rIns="81818" bIns="40907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80"/>
                </a:solidFill>
                <a:latin typeface="Arial" charset="0"/>
                <a:ea typeface="ＭＳ Ｐゴシック" charset="0"/>
                <a:cs typeface="Arial" charset="0"/>
              </a:rPr>
              <a:t>Plurality neighbor-net calculated as supertree (from the MRP matrix using SplitsTree 4.0) from all quartets significantly supported by all individual gene families (1812) without in-paralogs.  </a:t>
            </a:r>
          </a:p>
        </p:txBody>
      </p:sp>
      <p:grpSp>
        <p:nvGrpSpPr>
          <p:cNvPr id="275460" name="Group 5"/>
          <p:cNvGrpSpPr>
            <a:grpSpLocks/>
          </p:cNvGrpSpPr>
          <p:nvPr/>
        </p:nvGrpSpPr>
        <p:grpSpPr bwMode="auto">
          <a:xfrm>
            <a:off x="669636" y="571502"/>
            <a:ext cx="7689273" cy="5111284"/>
            <a:chOff x="927100" y="1295400"/>
            <a:chExt cx="7689850" cy="5111750"/>
          </a:xfrm>
        </p:grpSpPr>
        <p:sp>
          <p:nvSpPr>
            <p:cNvPr id="275462" name="Flowchart: Process 4"/>
            <p:cNvSpPr>
              <a:spLocks noChangeArrowheads="1"/>
            </p:cNvSpPr>
            <p:nvPr/>
          </p:nvSpPr>
          <p:spPr bwMode="auto">
            <a:xfrm>
              <a:off x="927100" y="1295400"/>
              <a:ext cx="7689850" cy="511175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0163" eaLnBrk="0" hangingPunct="0"/>
              <a:endParaRPr lang="en-US">
                <a:solidFill>
                  <a:srgbClr val="000080"/>
                </a:solidFill>
              </a:endParaRPr>
            </a:p>
          </p:txBody>
        </p:sp>
        <p:pic>
          <p:nvPicPr>
            <p:cNvPr id="275463" name="Picture 3" descr="NeighborNet_plurality_and_conflic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863" y="1419225"/>
              <a:ext cx="7416800" cy="485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5461" name="Text Box 4"/>
          <p:cNvSpPr txBox="1">
            <a:spLocks noChangeArrowheads="1"/>
          </p:cNvSpPr>
          <p:nvPr/>
        </p:nvSpPr>
        <p:spPr bwMode="auto">
          <a:xfrm>
            <a:off x="1573778" y="63315"/>
            <a:ext cx="6444542" cy="47675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42" tIns="45573" rIns="91142" bIns="45573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NeighborNet</a:t>
            </a:r>
            <a:r>
              <a:rPr lang="en-US" dirty="0" smtClean="0">
                <a:solidFill>
                  <a:srgbClr val="000000"/>
                </a:solidFill>
              </a:rPr>
              <a:t> (calculated with </a:t>
            </a:r>
            <a:r>
              <a:rPr lang="en-US" dirty="0" err="1" smtClean="0">
                <a:solidFill>
                  <a:srgbClr val="000000"/>
                </a:solidFill>
              </a:rPr>
              <a:t>SplitsTree</a:t>
            </a:r>
            <a:r>
              <a:rPr lang="en-US" dirty="0" smtClean="0">
                <a:solidFill>
                  <a:srgbClr val="000000"/>
                </a:solidFill>
              </a:rPr>
              <a:t> 4.0)</a:t>
            </a:r>
          </a:p>
        </p:txBody>
      </p:sp>
    </p:spTree>
    <p:extLst>
      <p:ext uri="{BB962C8B-B14F-4D97-AF65-F5344CB8AC3E}">
        <p14:creationId xmlns:p14="http://schemas.microsoft.com/office/powerpoint/2010/main" val="2629249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 rot="5412651">
            <a:off x="5651500" y="3317870"/>
            <a:ext cx="5948363" cy="112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Delsuc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F,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Brinkmann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H, Philippe H.</a:t>
            </a:r>
            <a:endParaRPr lang="en-US" sz="18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Phylogenomics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and the reconstruction of the tree of life.</a:t>
            </a:r>
          </a:p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Nat Rev Genet. 2005 May;6(5):361-75.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" y="88900"/>
            <a:ext cx="7897813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403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" y="31754"/>
            <a:ext cx="8064500" cy="6223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</a:rPr>
              <a:t>    Supertree</a:t>
            </a:r>
            <a:r>
              <a:rPr lang="en-US">
                <a:solidFill>
                  <a:srgbClr val="0000B5"/>
                </a:solidFill>
              </a:rPr>
              <a:t>   </a:t>
            </a:r>
            <a:r>
              <a:rPr lang="en-US" i="1"/>
              <a:t>vs.</a:t>
            </a:r>
            <a:r>
              <a:rPr lang="en-US">
                <a:solidFill>
                  <a:srgbClr val="0000B5"/>
                </a:solidFill>
              </a:rPr>
              <a:t> Supermatrix</a:t>
            </a:r>
          </a:p>
        </p:txBody>
      </p:sp>
      <p:sp>
        <p:nvSpPr>
          <p:cNvPr id="983046" name="Rectangle 6"/>
          <p:cNvSpPr>
            <a:spLocks noChangeArrowheads="1"/>
          </p:cNvSpPr>
          <p:nvPr/>
        </p:nvSpPr>
        <p:spPr bwMode="auto">
          <a:xfrm>
            <a:off x="0" y="5543574"/>
            <a:ext cx="9144000" cy="131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Schematic of MRP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supertree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(left) and parsimony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(right) approaches to the analysis of three data sets.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C+D is supported by all three separate data sets, but not by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C+D are highlighted in pink.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A+B+C is not supported by separate analyses of the three data sets, but is supported by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Synapomorphies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for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clade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A+B+C are highlighted in blue. E is the </a:t>
            </a:r>
            <a:r>
              <a:rPr lang="en-US" sz="16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outgroup</a:t>
            </a:r>
            <a:r>
              <a:rPr lang="en-US" sz="1600" dirty="0">
                <a:solidFill>
                  <a:srgbClr val="000000"/>
                </a:solidFill>
                <a:ea typeface="ＭＳ Ｐゴシック"/>
                <a:cs typeface="ＭＳ Ｐゴシック"/>
              </a:rPr>
              <a:t> used to root the tree.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9830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08050"/>
            <a:ext cx="55372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49" name="Rectangle 9"/>
          <p:cNvSpPr>
            <a:spLocks noChangeArrowheads="1"/>
          </p:cNvSpPr>
          <p:nvPr/>
        </p:nvSpPr>
        <p:spPr bwMode="auto">
          <a:xfrm rot="5421870">
            <a:off x="6230962" y="2678212"/>
            <a:ext cx="4524375" cy="121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4" tIns="45593" rIns="91184" bIns="45593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From: </a:t>
            </a: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Alan de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Queiroz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 John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Gatesy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: </a:t>
            </a: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The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supermatrix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 approach to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systematics</a:t>
            </a:r>
            <a:endParaRPr lang="en-US" sz="18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Trends Ecol </a:t>
            </a:r>
            <a:r>
              <a:rPr lang="en-US" sz="18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Evol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ＭＳ Ｐゴシック"/>
              </a:rPr>
              <a:t>. 2007 Jan;22(1):34-41</a:t>
            </a:r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256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4800"/>
            <a:ext cx="4356100" cy="5638800"/>
          </a:xfrm>
          <a:prstGeom prst="rect">
            <a:avLst/>
          </a:prstGeom>
          <a:noFill/>
        </p:spPr>
      </p:pic>
      <p:pic>
        <p:nvPicPr>
          <p:cNvPr id="1006595" name="Picture 3" descr="evolver_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"/>
            <a:ext cx="3810000" cy="3797300"/>
          </a:xfrm>
          <a:prstGeom prst="rect">
            <a:avLst/>
          </a:prstGeom>
          <a:noFill/>
        </p:spPr>
      </p:pic>
      <p:sp>
        <p:nvSpPr>
          <p:cNvPr id="1006596" name="Text Box 4"/>
          <p:cNvSpPr txBox="1">
            <a:spLocks noChangeArrowheads="1"/>
          </p:cNvSpPr>
          <p:nvPr/>
        </p:nvSpPr>
        <p:spPr bwMode="auto">
          <a:xfrm>
            <a:off x="1143004" y="3124200"/>
            <a:ext cx="1319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83" rIns="91162" bIns="45583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A) Template tree</a:t>
            </a:r>
          </a:p>
        </p:txBody>
      </p:sp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3810000" y="1219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4724400" y="1676408"/>
            <a:ext cx="4114800" cy="4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B) Generate 100 datasets using Evolver with certain amount of </a:t>
            </a:r>
            <a:r>
              <a:rPr lang="en-US" sz="12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HGTs</a:t>
            </a:r>
            <a:endParaRPr lang="en-US" sz="12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599" name="Line 7"/>
          <p:cNvSpPr>
            <a:spLocks noChangeShapeType="1"/>
          </p:cNvSpPr>
          <p:nvPr/>
        </p:nvSpPr>
        <p:spPr bwMode="auto">
          <a:xfrm flipH="1">
            <a:off x="6096000" y="2667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600" name="Line 8"/>
          <p:cNvSpPr>
            <a:spLocks noChangeShapeType="1"/>
          </p:cNvSpPr>
          <p:nvPr/>
        </p:nvSpPr>
        <p:spPr bwMode="auto">
          <a:xfrm rot="16863978" flipH="1">
            <a:off x="6819900" y="27051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006601" name="Picture 9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114800"/>
            <a:ext cx="1219200" cy="1981200"/>
          </a:xfrm>
          <a:prstGeom prst="rect">
            <a:avLst/>
          </a:prstGeom>
          <a:noFill/>
        </p:spPr>
      </p:pic>
      <p:pic>
        <p:nvPicPr>
          <p:cNvPr id="1006602" name="Picture 10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3" name="Picture 11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962400"/>
            <a:ext cx="515938" cy="838200"/>
          </a:xfrm>
          <a:prstGeom prst="rect">
            <a:avLst/>
          </a:prstGeom>
          <a:noFill/>
        </p:spPr>
      </p:pic>
      <p:pic>
        <p:nvPicPr>
          <p:cNvPr id="1006604" name="Picture 12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648200"/>
            <a:ext cx="515938" cy="838200"/>
          </a:xfrm>
          <a:prstGeom prst="rect">
            <a:avLst/>
          </a:prstGeom>
          <a:noFill/>
        </p:spPr>
      </p:pic>
      <p:pic>
        <p:nvPicPr>
          <p:cNvPr id="1006605" name="Picture 13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419600"/>
            <a:ext cx="515938" cy="838200"/>
          </a:xfrm>
          <a:prstGeom prst="rect">
            <a:avLst/>
          </a:prstGeom>
          <a:noFill/>
        </p:spPr>
      </p:pic>
      <p:pic>
        <p:nvPicPr>
          <p:cNvPr id="1006606" name="Picture 14" descr="T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800600"/>
            <a:ext cx="515938" cy="838200"/>
          </a:xfrm>
          <a:prstGeom prst="rect">
            <a:avLst/>
          </a:prstGeom>
          <a:noFill/>
        </p:spPr>
      </p:pic>
      <p:sp>
        <p:nvSpPr>
          <p:cNvPr id="1006607" name="Text Box 15"/>
          <p:cNvSpPr txBox="1">
            <a:spLocks noChangeArrowheads="1"/>
          </p:cNvSpPr>
          <p:nvPr/>
        </p:nvSpPr>
        <p:spPr bwMode="auto">
          <a:xfrm>
            <a:off x="4648200" y="5486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C) Calculate 1 tree using the concatenated dataset or 100 individual trees</a:t>
            </a:r>
          </a:p>
        </p:txBody>
      </p:sp>
      <p:pic>
        <p:nvPicPr>
          <p:cNvPr id="1006608" name="Picture 16" descr="quart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95800"/>
            <a:ext cx="1270000" cy="1390650"/>
          </a:xfrm>
          <a:prstGeom prst="rect">
            <a:avLst/>
          </a:prstGeom>
          <a:noFill/>
        </p:spPr>
      </p:pic>
      <p:sp>
        <p:nvSpPr>
          <p:cNvPr id="1006609" name="Line 17"/>
          <p:cNvSpPr>
            <a:spLocks noChangeShapeType="1"/>
          </p:cNvSpPr>
          <p:nvPr/>
        </p:nvSpPr>
        <p:spPr bwMode="auto">
          <a:xfrm flipH="1">
            <a:off x="3124200" y="46482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162" tIns="45583" rIns="91162" bIns="45583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06610" name="Text Box 18"/>
          <p:cNvSpPr txBox="1">
            <a:spLocks noChangeArrowheads="1"/>
          </p:cNvSpPr>
          <p:nvPr/>
        </p:nvSpPr>
        <p:spPr bwMode="auto">
          <a:xfrm>
            <a:off x="533400" y="6096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D) Calculate Quartet based tree using Quartet Suite</a:t>
            </a:r>
          </a:p>
        </p:txBody>
      </p:sp>
      <p:sp>
        <p:nvSpPr>
          <p:cNvPr id="1006611" name="Text Box 19"/>
          <p:cNvSpPr txBox="1">
            <a:spLocks noChangeArrowheads="1"/>
          </p:cNvSpPr>
          <p:nvPr/>
        </p:nvSpPr>
        <p:spPr bwMode="auto">
          <a:xfrm>
            <a:off x="3733800" y="6248426"/>
            <a:ext cx="358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162" tIns="45583" rIns="91162" bIns="45583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ＭＳ Ｐゴシック"/>
              </a:rPr>
              <a:t>Repeated 100 times…</a:t>
            </a:r>
          </a:p>
        </p:txBody>
      </p:sp>
    </p:spTree>
    <p:extLst>
      <p:ext uri="{BB962C8B-B14F-4D97-AF65-F5344CB8AC3E}">
        <p14:creationId xmlns:p14="http://schemas.microsoft.com/office/powerpoint/2010/main" val="24865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4" name="Object 8"/>
          <p:cNvGraphicFramePr>
            <a:graphicFrameLocks noChangeAspect="1"/>
          </p:cNvGraphicFramePr>
          <p:nvPr/>
        </p:nvGraphicFramePr>
        <p:xfrm>
          <a:off x="1036638" y="1611313"/>
          <a:ext cx="6981825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2901696" imgH="1780032" progId="Word.Document.8">
                  <p:embed/>
                </p:oleObj>
              </mc:Choice>
              <mc:Fallback>
                <p:oleObj name="Document" r:id="rId3" imgW="2901696" imgH="1780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611313"/>
                        <a:ext cx="6981825" cy="428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91440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00B5"/>
                </a:solidFill>
              </a:rPr>
              <a:t>Supermatrix</a:t>
            </a:r>
            <a:r>
              <a:rPr lang="en-US"/>
              <a:t> versus </a:t>
            </a:r>
            <a:br>
              <a:rPr lang="en-US"/>
            </a:br>
            <a:r>
              <a:rPr lang="en-US"/>
              <a:t>                </a:t>
            </a:r>
            <a:r>
              <a:rPr lang="en-US">
                <a:solidFill>
                  <a:schemeClr val="accent2"/>
                </a:solidFill>
              </a:rPr>
              <a:t>Quartet based Supertree</a:t>
            </a:r>
            <a:endParaRPr lang="en-US"/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212730" y="5991227"/>
            <a:ext cx="3621750" cy="4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84" tIns="45593" rIns="91184" bIns="45593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" pitchFamily="-65" charset="0"/>
                <a:ea typeface="ＭＳ Ｐゴシック"/>
                <a:cs typeface="ＭＳ Ｐゴシック"/>
              </a:rPr>
              <a:t>inset: simulated phylogeny</a:t>
            </a:r>
          </a:p>
        </p:txBody>
      </p:sp>
    </p:spTree>
    <p:extLst>
      <p:ext uri="{BB962C8B-B14F-4D97-AF65-F5344CB8AC3E}">
        <p14:creationId xmlns:p14="http://schemas.microsoft.com/office/powerpoint/2010/main" val="416254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0" y="409575"/>
            <a:ext cx="4629150" cy="60531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3" descr="figur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6" y="187168"/>
            <a:ext cx="5188809" cy="671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4184" y="2520950"/>
            <a:ext cx="1768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9" rIns="91216" bIns="4560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Note : Using same genome seed random number will reproduce same genome history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4893322" y="2843177"/>
            <a:ext cx="6816937" cy="1212712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r>
              <a:rPr lang="en-US" sz="1800" dirty="0"/>
              <a:t>From:  </a:t>
            </a:r>
            <a:r>
              <a:rPr lang="en-US" sz="1800" dirty="0" err="1"/>
              <a:t>Lapierre</a:t>
            </a:r>
            <a:r>
              <a:rPr lang="en-US" sz="1800" dirty="0"/>
              <a:t> P, </a:t>
            </a:r>
            <a:r>
              <a:rPr lang="en-US" sz="1800" dirty="0" err="1"/>
              <a:t>Lasek-Nesselquist</a:t>
            </a:r>
            <a:r>
              <a:rPr lang="en-US" sz="1800" dirty="0"/>
              <a:t> E, and Gogarten JP (2012)</a:t>
            </a:r>
          </a:p>
          <a:p>
            <a:r>
              <a:rPr lang="en-US" sz="1800" dirty="0"/>
              <a:t>The impact of HGT on </a:t>
            </a:r>
            <a:r>
              <a:rPr lang="en-US" sz="1800" dirty="0" err="1"/>
              <a:t>phylogenomic</a:t>
            </a:r>
            <a:r>
              <a:rPr lang="en-US" sz="1800" dirty="0"/>
              <a:t> reconstruction methods</a:t>
            </a:r>
          </a:p>
          <a:p>
            <a:r>
              <a:rPr lang="en-US" sz="1800" dirty="0"/>
              <a:t>Brief </a:t>
            </a:r>
            <a:r>
              <a:rPr lang="en-US" sz="1800" dirty="0" err="1"/>
              <a:t>Bioinform</a:t>
            </a:r>
            <a:r>
              <a:rPr lang="en-US" sz="1800" dirty="0"/>
              <a:t> [first published online August 20, 2012] </a:t>
            </a:r>
            <a:r>
              <a:rPr lang="en-US" sz="1800" dirty="0">
                <a:hlinkClick r:id="rId3"/>
              </a:rPr>
              <a:t>doi:10.1093/bib/bbs050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224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14575" y="1495425"/>
            <a:ext cx="4938713" cy="4770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4" descr="figur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4" y="1327150"/>
            <a:ext cx="5070475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6875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HGT EvolSimulator Results</a:t>
            </a:r>
          </a:p>
        </p:txBody>
      </p:sp>
    </p:spTree>
    <p:extLst>
      <p:ext uri="{BB962C8B-B14F-4D97-AF65-F5344CB8AC3E}">
        <p14:creationId xmlns:p14="http://schemas.microsoft.com/office/powerpoint/2010/main" val="8491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evaluations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8847" y="2900947"/>
            <a:ext cx="6798787" cy="1190622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hlinkClick r:id="rId2"/>
              </a:rPr>
              <a:t>Please follow this link to the on-line surveys </a:t>
            </a:r>
            <a:r>
              <a:rPr lang="en-US" b="1" dirty="0" smtClean="0">
                <a:hlinkClick r:id="rId2"/>
              </a:rPr>
              <a:t/>
            </a:r>
            <a:br>
              <a:rPr lang="en-US" b="1" dirty="0" smtClean="0">
                <a:hlinkClick r:id="rId2"/>
              </a:rPr>
            </a:br>
            <a:r>
              <a:rPr lang="en-US" b="1" dirty="0" smtClean="0">
                <a:hlinkClick r:id="rId2"/>
              </a:rPr>
              <a:t>that </a:t>
            </a:r>
            <a:r>
              <a:rPr lang="en-US" b="1" dirty="0">
                <a:hlinkClick r:id="rId2"/>
              </a:rPr>
              <a:t>are open for you this semester.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22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82738" y="581025"/>
            <a:ext cx="6223000" cy="5913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216" tIns="45609" rIns="91216" bIns="45609"/>
          <a:lstStyle/>
          <a:p>
            <a:pPr>
              <a:defRPr/>
            </a:pPr>
            <a:endParaRPr lang="en-US" sz="2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 descr="figure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74646"/>
            <a:ext cx="6027738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6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3" y="516430"/>
            <a:ext cx="7772400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sz="1400" dirty="0">
                <a:hlinkClick r:id="rId2"/>
              </a:rPr>
              <a:t>http://bib.oxfordjournals.org/content/15/1/79.full</a:t>
            </a:r>
            <a:r>
              <a:rPr lang="en-US" sz="1400" dirty="0"/>
              <a:t> </a:t>
            </a:r>
            <a:r>
              <a:rPr lang="en-US" dirty="0" smtClean="0"/>
              <a:t>for more information.</a:t>
            </a:r>
          </a:p>
          <a:p>
            <a:endParaRPr lang="en-US" dirty="0"/>
          </a:p>
          <a:p>
            <a:r>
              <a:rPr lang="en-US" dirty="0" smtClean="0"/>
              <a:t>What is the bottom line?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5" y="0"/>
            <a:ext cx="54582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68173"/>
            <a:ext cx="3352200" cy="369332"/>
          </a:xfrm>
          <a:prstGeom prst="rect">
            <a:avLst/>
          </a:prstGeom>
        </p:spPr>
        <p:txBody>
          <a:bodyPr wrap="none" lIns="91333" tIns="45667" rIns="91333" bIns="45667">
            <a:spAutoFit/>
          </a:bodyPr>
          <a:lstStyle/>
          <a:p>
            <a:pPr defTabSz="445139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Odysseus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vor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Scilla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und Charybdis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798841"/>
            <a:ext cx="2263285" cy="369332"/>
          </a:xfrm>
          <a:prstGeom prst="rect">
            <a:avLst/>
          </a:prstGeom>
        </p:spPr>
        <p:txBody>
          <a:bodyPr wrap="none" lIns="91333" tIns="45667" rIns="91333" bIns="45667">
            <a:spAutoFit/>
          </a:bodyPr>
          <a:lstStyle/>
          <a:p>
            <a:pPr defTabSz="445139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Johann Heinrich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Füssli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10" y="5778504"/>
            <a:ext cx="3209815" cy="923330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pPr defTabSz="445139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From: http://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en.wikipedia.org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/wiki/File:Johann_Heinrich_F%C3%BCssli_054.jpg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76" y="133684"/>
            <a:ext cx="2305118" cy="2874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54" y="3061368"/>
            <a:ext cx="2616773" cy="1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4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37" y="0"/>
            <a:ext cx="7772400" cy="1143000"/>
          </a:xfrm>
        </p:spPr>
        <p:txBody>
          <a:bodyPr/>
          <a:lstStyle/>
          <a:p>
            <a:r>
              <a:rPr lang="en-US" dirty="0" smtClean="0"/>
              <a:t>Evolution of the Holobiont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4" y="1145674"/>
            <a:ext cx="9090526" cy="1752600"/>
          </a:xfrm>
        </p:spPr>
        <p:txBody>
          <a:bodyPr/>
          <a:lstStyle/>
          <a:p>
            <a:pPr algn="l"/>
            <a:r>
              <a:rPr lang="en-US" sz="2800" b="1" dirty="0" smtClean="0"/>
              <a:t>Holobiont</a:t>
            </a:r>
            <a:r>
              <a:rPr lang="en-US" sz="2800" dirty="0" smtClean="0"/>
              <a:t>:  Host + all its symbionts (mutualistic, commensal, parasitic) </a:t>
            </a:r>
          </a:p>
          <a:p>
            <a:pPr algn="l"/>
            <a:r>
              <a:rPr lang="en-US" sz="2800" b="1" dirty="0" smtClean="0"/>
              <a:t>Microbiome</a:t>
            </a:r>
            <a:r>
              <a:rPr lang="en-US" sz="2800" dirty="0" smtClean="0"/>
              <a:t>:  Sum of all genes contained in the symbionts </a:t>
            </a:r>
            <a:endParaRPr lang="en-US" sz="2800" dirty="0"/>
          </a:p>
          <a:p>
            <a:pPr algn="l"/>
            <a:r>
              <a:rPr lang="en-US" sz="2800" b="1" dirty="0" err="1" smtClean="0"/>
              <a:t>Microbiota</a:t>
            </a:r>
            <a:r>
              <a:rPr lang="en-US" sz="2800" dirty="0" smtClean="0"/>
              <a:t>:  Sum of all symbiotic organisms </a:t>
            </a:r>
          </a:p>
          <a:p>
            <a:pPr algn="l"/>
            <a:r>
              <a:rPr lang="en-US" sz="2800" b="1" dirty="0" err="1" smtClean="0"/>
              <a:t>Hologenome</a:t>
            </a:r>
            <a:r>
              <a:rPr lang="en-US" sz="2800" dirty="0" smtClean="0"/>
              <a:t>:  Microbiome + host genome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685" y="4264526"/>
            <a:ext cx="81099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Selection acts on the holobiont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holobiont can adapt through changing it symbionts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151" y="5547894"/>
            <a:ext cx="88659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what extend do examples for holobiont evolution represent evolution by natural selection, Lamarckian evolution, or constructive neutral evolution.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7127"/>
      </p:ext>
    </p:extLst>
  </p:cSld>
  <p:clrMapOvr>
    <a:masterClrMapping/>
  </p:clrMapOvr>
  <p:transition xmlns:p14="http://schemas.microsoft.com/office/powerpoint/2010/main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3" y="768350"/>
            <a:ext cx="20859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27087" y="140709"/>
            <a:ext cx="5352574" cy="5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494" eaLnBrk="1" hangingPunct="1"/>
            <a:r>
              <a:rPr lang="en-US" sz="3200" dirty="0" smtClean="0">
                <a:solidFill>
                  <a:srgbClr val="000000"/>
                </a:solidFill>
              </a:rPr>
              <a:t>Holobiont evolution – case 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" y="4361027"/>
            <a:ext cx="2826448" cy="24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2830518" y="4381500"/>
            <a:ext cx="1838325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494" eaLnBrk="1" hangingPunct="1"/>
            <a:r>
              <a:rPr lang="en-US" sz="1800" dirty="0">
                <a:solidFill>
                  <a:srgbClr val="000000"/>
                </a:solidFill>
              </a:rPr>
              <a:t>Bacterial parasites on </a:t>
            </a:r>
            <a:r>
              <a:rPr lang="en-US" sz="1800" dirty="0" smtClean="0">
                <a:solidFill>
                  <a:srgbClr val="000000"/>
                </a:solidFill>
              </a:rPr>
              <a:t>seaweed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4332288" y="5303846"/>
            <a:ext cx="67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494" eaLnBrk="1" hangingPunct="1"/>
            <a:r>
              <a:rPr lang="en-US" sz="1800" b="1">
                <a:solidFill>
                  <a:srgbClr val="000000"/>
                </a:solidFill>
              </a:rPr>
              <a:t>HGT </a:t>
            </a: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5378458" y="5499108"/>
            <a:ext cx="159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494" eaLnBrk="1" hangingPunct="1"/>
            <a:r>
              <a:rPr lang="en-US" sz="1800">
                <a:solidFill>
                  <a:srgbClr val="000000"/>
                </a:solidFill>
              </a:rPr>
              <a:t>Human gut symbiont</a:t>
            </a:r>
          </a:p>
        </p:txBody>
      </p:sp>
      <p:sp>
        <p:nvSpPr>
          <p:cNvPr id="11" name="Circular Arrow 10"/>
          <p:cNvSpPr/>
          <p:nvPr/>
        </p:nvSpPr>
        <p:spPr bwMode="auto">
          <a:xfrm rot="3174180" flipV="1">
            <a:off x="3360739" y="3871913"/>
            <a:ext cx="2728912" cy="2309812"/>
          </a:xfrm>
          <a:prstGeom prst="circularArrow">
            <a:avLst>
              <a:gd name="adj1" fmla="val 4676"/>
              <a:gd name="adj2" fmla="val 1142319"/>
              <a:gd name="adj3" fmla="val 20452522"/>
              <a:gd name="adj4" fmla="val 14920034"/>
              <a:gd name="adj5" fmla="val 12500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4" tIns="45678" rIns="91354" bIns="45678"/>
          <a:lstStyle/>
          <a:p>
            <a:pPr defTabSz="913544">
              <a:defRPr/>
            </a:pPr>
            <a:endParaRPr lang="en-US" sz="2400">
              <a:solidFill>
                <a:srgbClr val="000000"/>
              </a:solidFill>
              <a:latin typeface="Arial" pitchFamily="92" charset="0"/>
            </a:endParaRPr>
          </a:p>
        </p:txBody>
      </p:sp>
      <p:pic>
        <p:nvPicPr>
          <p:cNvPr id="716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0" y="4664083"/>
            <a:ext cx="2025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4" y="2286004"/>
            <a:ext cx="6343853" cy="1725397"/>
          </a:xfrm>
          <a:prstGeom prst="rect">
            <a:avLst/>
          </a:prstGeom>
          <a:ln>
            <a:noFill/>
          </a:ln>
          <a:effectLst>
            <a:outerShdw blurRad="292100" dist="304800" dir="4200000" sx="50000" sy="50000" algn="tl" rotWithShape="0">
              <a:srgbClr val="333333">
                <a:alpha val="78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79" y="748600"/>
            <a:ext cx="4554489" cy="14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127087" y="140709"/>
            <a:ext cx="5431321" cy="5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3494" eaLnBrk="1" hangingPunct="1"/>
            <a:r>
              <a:rPr lang="en-US" sz="3200" dirty="0" smtClean="0">
                <a:solidFill>
                  <a:srgbClr val="000000"/>
                </a:solidFill>
              </a:rPr>
              <a:t>Holobiont Evolution – case B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90" y="802105"/>
            <a:ext cx="8789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Hygene</a:t>
            </a:r>
            <a:r>
              <a:rPr lang="en-US" dirty="0" smtClean="0"/>
              <a:t> / old “friends hypothesis</a:t>
            </a:r>
          </a:p>
          <a:p>
            <a:endParaRPr lang="en-US" dirty="0"/>
          </a:p>
          <a:p>
            <a:r>
              <a:rPr lang="en-US" dirty="0" smtClean="0"/>
              <a:t>coevolution / arms race between immune system and parasites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211" y="2433061"/>
            <a:ext cx="3769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Parasite:  </a:t>
            </a:r>
          </a:p>
          <a:p>
            <a:r>
              <a:rPr lang="en-US" dirty="0" smtClean="0"/>
              <a:t>survive in host -&gt; minimize host’s immune response -&gt; produce immune response modulating substances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1579" y="2526637"/>
            <a:ext cx="4732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Host: </a:t>
            </a:r>
          </a:p>
          <a:p>
            <a:r>
              <a:rPr lang="en-US" dirty="0" smtClean="0"/>
              <a:t>Keep immune system effective -&gt;</a:t>
            </a:r>
            <a:br>
              <a:rPr lang="en-US" dirty="0" smtClean="0"/>
            </a:br>
            <a:r>
              <a:rPr lang="en-US" dirty="0" smtClean="0"/>
              <a:t>increase immune response to remain effective in presence of parasites’ (or symbionts’) immune system modulating influence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 bwMode="auto">
          <a:xfrm>
            <a:off x="3502526" y="2727164"/>
            <a:ext cx="895684" cy="347579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166" y="5975687"/>
            <a:ext cx="751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parasite/symbiont immune system over reacts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3850106" y="4826007"/>
            <a:ext cx="668421" cy="92242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07" y="256340"/>
            <a:ext cx="5912715" cy="42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493" y="274546"/>
            <a:ext cx="8229023" cy="3235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95236" name="TextBox 5"/>
          <p:cNvSpPr txBox="1">
            <a:spLocks noChangeArrowheads="1"/>
          </p:cNvSpPr>
          <p:nvPr/>
        </p:nvSpPr>
        <p:spPr bwMode="auto">
          <a:xfrm>
            <a:off x="523726" y="4347885"/>
            <a:ext cx="7971859" cy="162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958" tIns="40977" rIns="81958" bIns="4097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B1 is an ortholog to C1 </a:t>
            </a:r>
            <a:r>
              <a:rPr lang="en-US" dirty="0" smtClean="0">
                <a:solidFill>
                  <a:srgbClr val="0D60F7"/>
                </a:solidFill>
              </a:rPr>
              <a:t>and to A1</a:t>
            </a: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C2 is a </a:t>
            </a:r>
            <a:r>
              <a:rPr lang="en-US" dirty="0" err="1" smtClean="0">
                <a:solidFill>
                  <a:prstClr val="black"/>
                </a:solidFill>
              </a:rPr>
              <a:t>paralog</a:t>
            </a:r>
            <a:r>
              <a:rPr lang="en-US" dirty="0" smtClean="0">
                <a:solidFill>
                  <a:prstClr val="black"/>
                </a:solidFill>
              </a:rPr>
              <a:t> to C3 and to B1; </a:t>
            </a:r>
          </a:p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BUT</a:t>
            </a:r>
          </a:p>
          <a:p>
            <a:pPr eaLnBrk="1" hangingPunct="1"/>
            <a:r>
              <a:rPr lang="en-US" dirty="0" smtClean="0">
                <a:solidFill>
                  <a:srgbClr val="0D60F7"/>
                </a:solidFill>
              </a:rPr>
              <a:t>A1 is an ortholog to both B1, B2,and to C1, C2, and C3</a:t>
            </a:r>
          </a:p>
        </p:txBody>
      </p:sp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0" y="5976939"/>
            <a:ext cx="9144000" cy="85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58" tIns="40977" rIns="81958" bIns="4097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From:  Walter Fitch (2000): </a:t>
            </a:r>
            <a:r>
              <a:rPr lang="en-US" i="1" smtClean="0">
                <a:solidFill>
                  <a:prstClr val="black"/>
                </a:solidFill>
              </a:rPr>
              <a:t>Homology: a personal view on some of the problems</a:t>
            </a:r>
            <a:r>
              <a:rPr lang="en-US" smtClean="0">
                <a:solidFill>
                  <a:prstClr val="black"/>
                </a:solidFill>
              </a:rPr>
              <a:t>, TIG 16 (5) 227-231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493" y="65837"/>
            <a:ext cx="8229023" cy="860051"/>
          </a:xfrm>
        </p:spPr>
        <p:txBody>
          <a:bodyPr>
            <a:normAutofit/>
          </a:bodyPr>
          <a:lstStyle/>
          <a:p>
            <a:r>
              <a:rPr lang="en-US" sz="3900">
                <a:latin typeface="Calibri" charset="0"/>
              </a:rPr>
              <a:t>Types of Paralogs: In- and Outparalogs </a:t>
            </a:r>
          </a:p>
        </p:txBody>
      </p:sp>
      <p:pic>
        <p:nvPicPr>
          <p:cNvPr id="9625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6" y="1147207"/>
            <a:ext cx="6136409" cy="48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9"/>
          <p:cNvSpPr>
            <a:spLocks noChangeArrowheads="1"/>
          </p:cNvSpPr>
          <p:nvPr/>
        </p:nvSpPr>
        <p:spPr bwMode="auto">
          <a:xfrm>
            <a:off x="4" y="1126195"/>
            <a:ext cx="2863273" cy="58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>
            <a:spAutoFit/>
          </a:bodyPr>
          <a:lstStyle/>
          <a:p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…. all genes in the HA* set are co-orthologous to all genes in the WA* set. The genes HA* are hence </a:t>
            </a:r>
            <a:r>
              <a:rPr lang="ja-JP" alt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‘</a:t>
            </a:r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inparalogs</a:t>
            </a:r>
            <a:r>
              <a:rPr lang="ja-JP" alt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’</a:t>
            </a:r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 to each other when comparing human to worm. By contrast, the genes HB and HA* are </a:t>
            </a:r>
            <a:r>
              <a:rPr lang="ja-JP" alt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‘</a:t>
            </a:r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outparalogs</a:t>
            </a:r>
            <a:r>
              <a:rPr lang="ja-JP" alt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’</a:t>
            </a:r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 when comparing human with worm. However, HB and HA*, and WB and WA* are inparalogs when comparing with yeast, because the animal–yeast split pre-dates the </a:t>
            </a:r>
            <a:b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</a:br>
            <a:r>
              <a:rPr lang="en-US" sz="2100">
                <a:solidFill>
                  <a:prstClr val="black"/>
                </a:solidFill>
                <a:latin typeface="Baskerville" charset="0"/>
                <a:cs typeface="Baskerville" charset="0"/>
              </a:rPr>
              <a:t>HA*–HB duplication.</a:t>
            </a:r>
          </a:p>
        </p:txBody>
      </p:sp>
      <p:sp>
        <p:nvSpPr>
          <p:cNvPr id="96261" name="Rectangle 10"/>
          <p:cNvSpPr>
            <a:spLocks noChangeArrowheads="1"/>
          </p:cNvSpPr>
          <p:nvPr/>
        </p:nvSpPr>
        <p:spPr bwMode="auto">
          <a:xfrm>
            <a:off x="3086967" y="6210861"/>
            <a:ext cx="6026727" cy="6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12" tIns="41005" rIns="82012" bIns="41005">
            <a:spAutoFit/>
          </a:bodyPr>
          <a:lstStyle/>
          <a:p>
            <a:r>
              <a:rPr lang="en-US" sz="1800">
                <a:solidFill>
                  <a:prstClr val="black"/>
                </a:solidFill>
                <a:latin typeface="Baskerville" charset="0"/>
                <a:cs typeface="Baskerville" charset="0"/>
              </a:rPr>
              <a:t>From: Sonnhammer and Koonin: Orthology, paralogy and proposed classification for paralog TIG 18 (12) 2002, 619-620</a:t>
            </a:r>
            <a:endParaRPr lang="en-US" sz="2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7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0" y="0"/>
            <a:ext cx="9144000" cy="1521199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Selection of Orthologous Gene Families</a:t>
            </a: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4843319" y="4022915"/>
            <a:ext cx="3924572" cy="3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9999"/>
                </a:solidFill>
              </a:rPr>
              <a:t>(COG, or Cluster of Orthologous Groups)</a:t>
            </a:r>
            <a:endParaRPr lang="ru-RU" sz="1600">
              <a:solidFill>
                <a:srgbClr val="009999"/>
              </a:solidFill>
            </a:endParaRP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401206" y="1820960"/>
            <a:ext cx="8168409" cy="8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8080"/>
                </a:solidFill>
              </a:rPr>
              <a:t>All automated methods for assembling sets of orthologous genes are based on sequence similarities.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97285" name="Text Box 8"/>
          <p:cNvSpPr txBox="1">
            <a:spLocks noChangeArrowheads="1"/>
          </p:cNvSpPr>
          <p:nvPr/>
        </p:nvSpPr>
        <p:spPr bwMode="auto">
          <a:xfrm>
            <a:off x="3856186" y="3069012"/>
            <a:ext cx="1782202" cy="476904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BLAST hits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7286" name="Line 9"/>
          <p:cNvSpPr>
            <a:spLocks noChangeShapeType="1"/>
          </p:cNvSpPr>
          <p:nvPr/>
        </p:nvSpPr>
        <p:spPr bwMode="auto">
          <a:xfrm flipH="1">
            <a:off x="4616739" y="2627779"/>
            <a:ext cx="14432" cy="348784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4841878" y="4563597"/>
            <a:ext cx="1800092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9999"/>
                </a:solidFill>
              </a:rPr>
              <a:t>(SCOP database)</a:t>
            </a:r>
            <a:r>
              <a:rPr lang="ru-RU" smtClean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97288" name="Text Box 11"/>
          <p:cNvSpPr txBox="1">
            <a:spLocks noChangeArrowheads="1"/>
          </p:cNvSpPr>
          <p:nvPr/>
        </p:nvSpPr>
        <p:spPr bwMode="auto">
          <a:xfrm>
            <a:off x="487798" y="3591486"/>
            <a:ext cx="4788615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Triangular circular BLAST significant hits</a:t>
            </a:r>
            <a:r>
              <a:rPr lang="en-US" smtClean="0">
                <a:solidFill>
                  <a:srgbClr val="FFFF66"/>
                </a:solidFill>
              </a:rPr>
              <a:t> 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97289" name="Text Box 12"/>
          <p:cNvSpPr txBox="1">
            <a:spLocks noChangeArrowheads="1"/>
          </p:cNvSpPr>
          <p:nvPr/>
        </p:nvSpPr>
        <p:spPr bwMode="auto">
          <a:xfrm>
            <a:off x="445948" y="4405313"/>
            <a:ext cx="6976341" cy="3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Sequence identity of 30% and greater </a:t>
            </a:r>
            <a:endParaRPr lang="ru-RU" sz="2000">
              <a:solidFill>
                <a:srgbClr val="009999"/>
              </a:solidFill>
            </a:endParaRPr>
          </a:p>
        </p:txBody>
      </p:sp>
      <p:sp>
        <p:nvSpPr>
          <p:cNvPr id="97290" name="Text Box 13"/>
          <p:cNvSpPr txBox="1">
            <a:spLocks noChangeArrowheads="1"/>
          </p:cNvSpPr>
          <p:nvPr/>
        </p:nvSpPr>
        <p:spPr bwMode="auto">
          <a:xfrm>
            <a:off x="473364" y="5206534"/>
            <a:ext cx="5785716" cy="40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Similarity complemented by HMM-profile analysis</a:t>
            </a:r>
            <a:r>
              <a:rPr lang="ru-RU" sz="20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97291" name="Text Box 14"/>
          <p:cNvSpPr txBox="1">
            <a:spLocks noChangeArrowheads="1"/>
          </p:cNvSpPr>
          <p:nvPr/>
        </p:nvSpPr>
        <p:spPr bwMode="auto">
          <a:xfrm>
            <a:off x="4919807" y="5544111"/>
            <a:ext cx="1564551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9999"/>
                </a:solidFill>
              </a:rPr>
              <a:t>Pfam database</a:t>
            </a:r>
            <a:r>
              <a:rPr lang="ru-RU" smtClean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97292" name="Text Box 15"/>
          <p:cNvSpPr txBox="1">
            <a:spLocks noChangeArrowheads="1"/>
          </p:cNvSpPr>
          <p:nvPr/>
        </p:nvSpPr>
        <p:spPr bwMode="auto">
          <a:xfrm>
            <a:off x="506561" y="6081993"/>
            <a:ext cx="3544455" cy="40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Reciprocal BLAST hit method</a:t>
            </a:r>
            <a:r>
              <a:rPr lang="ru-RU" sz="2000">
                <a:solidFill>
                  <a:srgbClr val="0099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563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3"/>
          <p:cNvSpPr>
            <a:spLocks noChangeArrowheads="1"/>
          </p:cNvSpPr>
          <p:nvPr/>
        </p:nvSpPr>
        <p:spPr bwMode="auto">
          <a:xfrm>
            <a:off x="1044864" y="2136123"/>
            <a:ext cx="493568" cy="493059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1" name="Oval 4"/>
          <p:cNvSpPr>
            <a:spLocks noChangeArrowheads="1"/>
          </p:cNvSpPr>
          <p:nvPr/>
        </p:nvSpPr>
        <p:spPr bwMode="auto">
          <a:xfrm>
            <a:off x="2854613" y="2133322"/>
            <a:ext cx="536864" cy="522474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2" name="Oval 5"/>
          <p:cNvSpPr>
            <a:spLocks noChangeArrowheads="1"/>
          </p:cNvSpPr>
          <p:nvPr/>
        </p:nvSpPr>
        <p:spPr bwMode="auto">
          <a:xfrm>
            <a:off x="2844512" y="3905250"/>
            <a:ext cx="520988" cy="536482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3" name="Oval 6"/>
          <p:cNvSpPr>
            <a:spLocks noChangeArrowheads="1"/>
          </p:cNvSpPr>
          <p:nvPr/>
        </p:nvSpPr>
        <p:spPr bwMode="auto">
          <a:xfrm>
            <a:off x="1036205" y="3871635"/>
            <a:ext cx="520989" cy="536482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>
            <a:off x="1639455" y="2342029"/>
            <a:ext cx="113289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5" name="Line 8"/>
          <p:cNvSpPr>
            <a:spLocks noChangeShapeType="1"/>
          </p:cNvSpPr>
          <p:nvPr/>
        </p:nvSpPr>
        <p:spPr bwMode="auto">
          <a:xfrm flipH="1">
            <a:off x="1625027" y="2442882"/>
            <a:ext cx="110403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 flipH="1">
            <a:off x="3048000" y="2784662"/>
            <a:ext cx="4330" cy="103654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 flipV="1">
            <a:off x="3149024" y="2742640"/>
            <a:ext cx="5773" cy="1068761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1649561" y="4132169"/>
            <a:ext cx="113145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 flipH="1">
            <a:off x="1635128" y="4234423"/>
            <a:ext cx="1104034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0" name="Line 13"/>
          <p:cNvSpPr>
            <a:spLocks noChangeShapeType="1"/>
          </p:cNvSpPr>
          <p:nvPr/>
        </p:nvSpPr>
        <p:spPr bwMode="auto">
          <a:xfrm flipH="1">
            <a:off x="1209386" y="2737037"/>
            <a:ext cx="5773" cy="103654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1" name="Line 14"/>
          <p:cNvSpPr>
            <a:spLocks noChangeShapeType="1"/>
          </p:cNvSpPr>
          <p:nvPr/>
        </p:nvSpPr>
        <p:spPr bwMode="auto">
          <a:xfrm flipV="1">
            <a:off x="1311856" y="2695015"/>
            <a:ext cx="4329" cy="1068761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1495141" y="2667004"/>
            <a:ext cx="1295977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3" name="Line 16"/>
          <p:cNvSpPr>
            <a:spLocks noChangeShapeType="1"/>
          </p:cNvSpPr>
          <p:nvPr/>
        </p:nvSpPr>
        <p:spPr bwMode="auto">
          <a:xfrm flipH="1" flipV="1">
            <a:off x="1581727" y="2619376"/>
            <a:ext cx="1275773" cy="127607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4" name="Line 17"/>
          <p:cNvSpPr>
            <a:spLocks noChangeShapeType="1"/>
          </p:cNvSpPr>
          <p:nvPr/>
        </p:nvSpPr>
        <p:spPr bwMode="auto">
          <a:xfrm flipV="1">
            <a:off x="1513903" y="2581556"/>
            <a:ext cx="1306079" cy="130408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5" name="Line 18"/>
          <p:cNvSpPr>
            <a:spLocks noChangeShapeType="1"/>
          </p:cNvSpPr>
          <p:nvPr/>
        </p:nvSpPr>
        <p:spPr bwMode="auto">
          <a:xfrm flipH="1">
            <a:off x="1590391" y="2647394"/>
            <a:ext cx="1285875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46" name="Text Box 19"/>
          <p:cNvSpPr txBox="1">
            <a:spLocks noChangeArrowheads="1"/>
          </p:cNvSpPr>
          <p:nvPr/>
        </p:nvSpPr>
        <p:spPr bwMode="auto">
          <a:xfrm>
            <a:off x="1112694" y="214592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1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47" name="Text Box 20"/>
          <p:cNvSpPr txBox="1">
            <a:spLocks noChangeArrowheads="1"/>
          </p:cNvSpPr>
          <p:nvPr/>
        </p:nvSpPr>
        <p:spPr bwMode="auto">
          <a:xfrm>
            <a:off x="2962853" y="2152932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2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48" name="Text Box 21"/>
          <p:cNvSpPr txBox="1">
            <a:spLocks noChangeArrowheads="1"/>
          </p:cNvSpPr>
          <p:nvPr/>
        </p:nvSpPr>
        <p:spPr bwMode="auto">
          <a:xfrm>
            <a:off x="1125683" y="391645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3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49" name="Text Box 22"/>
          <p:cNvSpPr txBox="1">
            <a:spLocks noChangeArrowheads="1"/>
          </p:cNvSpPr>
          <p:nvPr/>
        </p:nvSpPr>
        <p:spPr bwMode="auto">
          <a:xfrm>
            <a:off x="2919559" y="395287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4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50" name="Oval 23"/>
          <p:cNvSpPr>
            <a:spLocks noChangeArrowheads="1"/>
          </p:cNvSpPr>
          <p:nvPr/>
        </p:nvSpPr>
        <p:spPr bwMode="auto">
          <a:xfrm>
            <a:off x="5116081" y="2288801"/>
            <a:ext cx="493568" cy="493059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1" name="Oval 24"/>
          <p:cNvSpPr>
            <a:spLocks noChangeArrowheads="1"/>
          </p:cNvSpPr>
          <p:nvPr/>
        </p:nvSpPr>
        <p:spPr bwMode="auto">
          <a:xfrm>
            <a:off x="6925830" y="2286003"/>
            <a:ext cx="536864" cy="522475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2" name="Oval 25"/>
          <p:cNvSpPr>
            <a:spLocks noChangeArrowheads="1"/>
          </p:cNvSpPr>
          <p:nvPr/>
        </p:nvSpPr>
        <p:spPr bwMode="auto">
          <a:xfrm>
            <a:off x="6917171" y="4057932"/>
            <a:ext cx="520988" cy="536481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3" name="Oval 26"/>
          <p:cNvSpPr>
            <a:spLocks noChangeArrowheads="1"/>
          </p:cNvSpPr>
          <p:nvPr/>
        </p:nvSpPr>
        <p:spPr bwMode="auto">
          <a:xfrm>
            <a:off x="5108866" y="4024317"/>
            <a:ext cx="520989" cy="536481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4" name="Line 27"/>
          <p:cNvSpPr>
            <a:spLocks noChangeShapeType="1"/>
          </p:cNvSpPr>
          <p:nvPr/>
        </p:nvSpPr>
        <p:spPr bwMode="auto">
          <a:xfrm>
            <a:off x="5712117" y="2493309"/>
            <a:ext cx="113145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5" name="Line 28"/>
          <p:cNvSpPr>
            <a:spLocks noChangeShapeType="1"/>
          </p:cNvSpPr>
          <p:nvPr/>
        </p:nvSpPr>
        <p:spPr bwMode="auto">
          <a:xfrm flipH="1">
            <a:off x="5697685" y="2595563"/>
            <a:ext cx="1102591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6" name="Line 29"/>
          <p:cNvSpPr>
            <a:spLocks noChangeShapeType="1"/>
          </p:cNvSpPr>
          <p:nvPr/>
        </p:nvSpPr>
        <p:spPr bwMode="auto">
          <a:xfrm flipH="1">
            <a:off x="7120660" y="2937342"/>
            <a:ext cx="4330" cy="103654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7" name="Line 30"/>
          <p:cNvSpPr>
            <a:spLocks noChangeShapeType="1"/>
          </p:cNvSpPr>
          <p:nvPr/>
        </p:nvSpPr>
        <p:spPr bwMode="auto">
          <a:xfrm>
            <a:off x="5720773" y="4284850"/>
            <a:ext cx="113289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8" name="Line 31"/>
          <p:cNvSpPr>
            <a:spLocks noChangeShapeType="1"/>
          </p:cNvSpPr>
          <p:nvPr/>
        </p:nvSpPr>
        <p:spPr bwMode="auto">
          <a:xfrm flipH="1">
            <a:off x="5707785" y="4385703"/>
            <a:ext cx="1102591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59" name="Line 32"/>
          <p:cNvSpPr>
            <a:spLocks noChangeShapeType="1"/>
          </p:cNvSpPr>
          <p:nvPr/>
        </p:nvSpPr>
        <p:spPr bwMode="auto">
          <a:xfrm flipH="1">
            <a:off x="5282050" y="2889717"/>
            <a:ext cx="4330" cy="103654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0" name="Line 33"/>
          <p:cNvSpPr>
            <a:spLocks noChangeShapeType="1"/>
          </p:cNvSpPr>
          <p:nvPr/>
        </p:nvSpPr>
        <p:spPr bwMode="auto">
          <a:xfrm flipV="1">
            <a:off x="5383070" y="2847695"/>
            <a:ext cx="4330" cy="1068761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1" name="Line 34"/>
          <p:cNvSpPr>
            <a:spLocks noChangeShapeType="1"/>
          </p:cNvSpPr>
          <p:nvPr/>
        </p:nvSpPr>
        <p:spPr bwMode="auto">
          <a:xfrm>
            <a:off x="5567799" y="2819685"/>
            <a:ext cx="1294535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2" name="Line 35"/>
          <p:cNvSpPr>
            <a:spLocks noChangeShapeType="1"/>
          </p:cNvSpPr>
          <p:nvPr/>
        </p:nvSpPr>
        <p:spPr bwMode="auto">
          <a:xfrm flipH="1" flipV="1">
            <a:off x="5652948" y="2772058"/>
            <a:ext cx="1277215" cy="1276069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3" name="Line 36"/>
          <p:cNvSpPr>
            <a:spLocks noChangeShapeType="1"/>
          </p:cNvSpPr>
          <p:nvPr/>
        </p:nvSpPr>
        <p:spPr bwMode="auto">
          <a:xfrm flipV="1">
            <a:off x="5586557" y="2734240"/>
            <a:ext cx="1304636" cy="130408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4" name="Line 37"/>
          <p:cNvSpPr>
            <a:spLocks noChangeShapeType="1"/>
          </p:cNvSpPr>
          <p:nvPr/>
        </p:nvSpPr>
        <p:spPr bwMode="auto">
          <a:xfrm flipH="1">
            <a:off x="5663050" y="2800075"/>
            <a:ext cx="1285875" cy="1285875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65" name="Text Box 38"/>
          <p:cNvSpPr txBox="1">
            <a:spLocks noChangeArrowheads="1"/>
          </p:cNvSpPr>
          <p:nvPr/>
        </p:nvSpPr>
        <p:spPr bwMode="auto">
          <a:xfrm>
            <a:off x="5185353" y="229860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1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66" name="Text Box 39"/>
          <p:cNvSpPr txBox="1">
            <a:spLocks noChangeArrowheads="1"/>
          </p:cNvSpPr>
          <p:nvPr/>
        </p:nvSpPr>
        <p:spPr bwMode="auto">
          <a:xfrm>
            <a:off x="7034070" y="2305611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2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67" name="Text Box 40"/>
          <p:cNvSpPr txBox="1">
            <a:spLocks noChangeArrowheads="1"/>
          </p:cNvSpPr>
          <p:nvPr/>
        </p:nvSpPr>
        <p:spPr bwMode="auto">
          <a:xfrm>
            <a:off x="5196900" y="406913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3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68" name="Text Box 41"/>
          <p:cNvSpPr txBox="1">
            <a:spLocks noChangeArrowheads="1"/>
          </p:cNvSpPr>
          <p:nvPr/>
        </p:nvSpPr>
        <p:spPr bwMode="auto">
          <a:xfrm>
            <a:off x="6990773" y="4105557"/>
            <a:ext cx="3626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4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9369" name="Oval 42"/>
          <p:cNvSpPr>
            <a:spLocks noChangeArrowheads="1"/>
          </p:cNvSpPr>
          <p:nvPr/>
        </p:nvSpPr>
        <p:spPr bwMode="auto">
          <a:xfrm>
            <a:off x="7471353" y="1798548"/>
            <a:ext cx="535420" cy="522475"/>
          </a:xfrm>
          <a:prstGeom prst="ellipse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70" name="Text Box 43"/>
          <p:cNvSpPr txBox="1">
            <a:spLocks noChangeArrowheads="1"/>
          </p:cNvSpPr>
          <p:nvPr/>
        </p:nvSpPr>
        <p:spPr bwMode="auto">
          <a:xfrm>
            <a:off x="7536297" y="1832162"/>
            <a:ext cx="5229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2</a:t>
            </a:r>
            <a:r>
              <a:rPr lang="ja-JP" altLang="en-US" smtClean="0">
                <a:solidFill>
                  <a:srgbClr val="FFFF00"/>
                </a:solidFill>
              </a:rPr>
              <a:t>’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99371" name="Line 44"/>
          <p:cNvSpPr>
            <a:spLocks noChangeShapeType="1"/>
          </p:cNvSpPr>
          <p:nvPr/>
        </p:nvSpPr>
        <p:spPr bwMode="auto">
          <a:xfrm flipV="1">
            <a:off x="7315489" y="2384051"/>
            <a:ext cx="419965" cy="15814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72" name="Text Box 45"/>
          <p:cNvSpPr txBox="1">
            <a:spLocks noChangeArrowheads="1"/>
          </p:cNvSpPr>
          <p:nvPr/>
        </p:nvSpPr>
        <p:spPr bwMode="auto">
          <a:xfrm>
            <a:off x="3869175" y="6076392"/>
            <a:ext cx="5274829" cy="8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often fails in the presence of paralogs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99373" name="Line 46"/>
          <p:cNvSpPr>
            <a:spLocks noChangeShapeType="1"/>
          </p:cNvSpPr>
          <p:nvPr/>
        </p:nvSpPr>
        <p:spPr bwMode="auto">
          <a:xfrm>
            <a:off x="2206629" y="4588813"/>
            <a:ext cx="14432" cy="725581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74" name="Text Box 47"/>
          <p:cNvSpPr txBox="1">
            <a:spLocks noChangeArrowheads="1"/>
          </p:cNvSpPr>
          <p:nvPr/>
        </p:nvSpPr>
        <p:spPr bwMode="auto">
          <a:xfrm>
            <a:off x="1184856" y="5497887"/>
            <a:ext cx="209121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8080"/>
                </a:solidFill>
              </a:rPr>
              <a:t>1 gene family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99375" name="Rectangle 48"/>
          <p:cNvSpPr>
            <a:spLocks noChangeArrowheads="1"/>
          </p:cNvSpPr>
          <p:nvPr/>
        </p:nvSpPr>
        <p:spPr bwMode="auto">
          <a:xfrm>
            <a:off x="0" y="0"/>
            <a:ext cx="9144000" cy="79561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Strict Reciprocal BLAST Hit Method</a:t>
            </a: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99376" name="Line 50"/>
          <p:cNvSpPr>
            <a:spLocks noChangeShapeType="1"/>
          </p:cNvSpPr>
          <p:nvPr/>
        </p:nvSpPr>
        <p:spPr bwMode="auto">
          <a:xfrm>
            <a:off x="6321139" y="4640641"/>
            <a:ext cx="14432" cy="72558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99377" name="Text Box 51"/>
          <p:cNvSpPr txBox="1">
            <a:spLocks noChangeArrowheads="1"/>
          </p:cNvSpPr>
          <p:nvPr/>
        </p:nvSpPr>
        <p:spPr bwMode="auto">
          <a:xfrm>
            <a:off x="5414823" y="5432052"/>
            <a:ext cx="209121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0 gene family</a:t>
            </a:r>
            <a:endParaRPr lang="ru-RU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658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236682" y="1320894"/>
          <a:ext cx="8672080" cy="347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Image" r:id="rId4" imgW="8673016" imgH="3911111" progId="">
                  <p:embed/>
                </p:oleObj>
              </mc:Choice>
              <mc:Fallback>
                <p:oleObj name="Image" r:id="rId4" imgW="8673016" imgH="39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82" y="1320894"/>
                        <a:ext cx="8672080" cy="3479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52983" y="4825537"/>
            <a:ext cx="2301875" cy="1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66"/>
                </a:solidFill>
              </a:rPr>
              <a:t>Phylogenetic information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FF66"/>
                </a:solidFill>
              </a:rPr>
              <a:t>present in genomes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260148" y="4724681"/>
            <a:ext cx="186831" cy="4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955638" y="4825534"/>
            <a:ext cx="3004705" cy="192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66"/>
                </a:solidFill>
              </a:rPr>
              <a:t>Break information </a:t>
            </a:r>
          </a:p>
          <a:p>
            <a:pPr eaLnBrk="1" hangingPunct="1"/>
            <a:r>
              <a:rPr lang="en-US" sz="2400">
                <a:solidFill>
                  <a:srgbClr val="FFFF66"/>
                </a:solidFill>
              </a:rPr>
              <a:t>into small quanta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FF66"/>
                </a:solidFill>
              </a:rPr>
              <a:t>of information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FF66"/>
                </a:solidFill>
              </a:rPr>
              <a:t>(bipartitions or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FF66"/>
                </a:solidFill>
              </a:rPr>
              <a:t>embedded quartets)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52983" y="410422"/>
            <a:ext cx="8991023" cy="5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Decomposition of Phylogenetic Data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296608" y="4825533"/>
            <a:ext cx="2847397" cy="15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66"/>
                </a:solidFill>
              </a:rPr>
              <a:t>Analyze spectra to detect transferred genes and plurality consensus.</a:t>
            </a:r>
          </a:p>
        </p:txBody>
      </p:sp>
    </p:spTree>
    <p:extLst>
      <p:ext uri="{BB962C8B-B14F-4D97-AF65-F5344CB8AC3E}">
        <p14:creationId xmlns:p14="http://schemas.microsoft.com/office/powerpoint/2010/main" val="4151872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38"/>
          <p:cNvSpPr>
            <a:spLocks noChangeArrowheads="1"/>
          </p:cNvSpPr>
          <p:nvPr/>
        </p:nvSpPr>
        <p:spPr bwMode="auto">
          <a:xfrm>
            <a:off x="1653891" y="3584484"/>
            <a:ext cx="2525568" cy="1162610"/>
          </a:xfrm>
          <a:prstGeom prst="ellipse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27" name="Oval 37"/>
          <p:cNvSpPr>
            <a:spLocks noChangeArrowheads="1"/>
          </p:cNvSpPr>
          <p:nvPr/>
        </p:nvSpPr>
        <p:spPr bwMode="auto">
          <a:xfrm rot="-1480151">
            <a:off x="3482398" y="3922063"/>
            <a:ext cx="3723409" cy="1865779"/>
          </a:xfrm>
          <a:prstGeom prst="ellipse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28" name="Oval 36"/>
          <p:cNvSpPr>
            <a:spLocks noChangeArrowheads="1"/>
          </p:cNvSpPr>
          <p:nvPr/>
        </p:nvSpPr>
        <p:spPr bwMode="auto">
          <a:xfrm>
            <a:off x="2788229" y="2091298"/>
            <a:ext cx="4078432" cy="1696290"/>
          </a:xfrm>
          <a:prstGeom prst="ellipse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5618"/>
          </a:xfrm>
          <a:solidFill>
            <a:srgbClr val="009999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Families of ATP-synthases</a:t>
            </a: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860512" y="2945747"/>
            <a:ext cx="144318" cy="1540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092867" y="3062007"/>
            <a:ext cx="115455" cy="448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2" name="Line 9"/>
          <p:cNvSpPr>
            <a:spLocks noChangeShapeType="1"/>
          </p:cNvSpPr>
          <p:nvPr/>
        </p:nvSpPr>
        <p:spPr bwMode="auto">
          <a:xfrm flipH="1">
            <a:off x="4208323" y="2742643"/>
            <a:ext cx="44739" cy="378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3" name="Line 10"/>
          <p:cNvSpPr>
            <a:spLocks noChangeShapeType="1"/>
          </p:cNvSpPr>
          <p:nvPr/>
        </p:nvSpPr>
        <p:spPr bwMode="auto">
          <a:xfrm>
            <a:off x="4193887" y="3091424"/>
            <a:ext cx="479136" cy="5518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4" name="Line 11"/>
          <p:cNvSpPr>
            <a:spLocks noChangeShapeType="1"/>
          </p:cNvSpPr>
          <p:nvPr/>
        </p:nvSpPr>
        <p:spPr bwMode="auto">
          <a:xfrm flipV="1">
            <a:off x="4660034" y="3294533"/>
            <a:ext cx="391102" cy="334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5" name="Line 12"/>
          <p:cNvSpPr>
            <a:spLocks noChangeShapeType="1"/>
          </p:cNvSpPr>
          <p:nvPr/>
        </p:nvSpPr>
        <p:spPr bwMode="auto">
          <a:xfrm flipH="1">
            <a:off x="5036704" y="3106831"/>
            <a:ext cx="28864" cy="18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6" name="Line 13"/>
          <p:cNvSpPr>
            <a:spLocks noChangeShapeType="1"/>
          </p:cNvSpPr>
          <p:nvPr/>
        </p:nvSpPr>
        <p:spPr bwMode="auto">
          <a:xfrm flipH="1">
            <a:off x="5020831" y="3265114"/>
            <a:ext cx="203488" cy="448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7" name="Line 14"/>
          <p:cNvSpPr>
            <a:spLocks noChangeShapeType="1"/>
          </p:cNvSpPr>
          <p:nvPr/>
        </p:nvSpPr>
        <p:spPr bwMode="auto">
          <a:xfrm flipH="1">
            <a:off x="4512834" y="3657320"/>
            <a:ext cx="132773" cy="364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 flipH="1">
            <a:off x="4064000" y="4004707"/>
            <a:ext cx="448830" cy="588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39" name="Line 18"/>
          <p:cNvSpPr>
            <a:spLocks noChangeShapeType="1"/>
          </p:cNvSpPr>
          <p:nvPr/>
        </p:nvSpPr>
        <p:spPr bwMode="auto">
          <a:xfrm flipH="1" flipV="1">
            <a:off x="3802784" y="3919257"/>
            <a:ext cx="246784" cy="1302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0" name="Line 19"/>
          <p:cNvSpPr>
            <a:spLocks noChangeShapeType="1"/>
          </p:cNvSpPr>
          <p:nvPr/>
        </p:nvSpPr>
        <p:spPr bwMode="auto">
          <a:xfrm>
            <a:off x="4514273" y="4004707"/>
            <a:ext cx="131330" cy="1470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1" name="Line 20"/>
          <p:cNvSpPr>
            <a:spLocks noChangeShapeType="1"/>
          </p:cNvSpPr>
          <p:nvPr/>
        </p:nvSpPr>
        <p:spPr bwMode="auto">
          <a:xfrm flipH="1">
            <a:off x="4600867" y="4151780"/>
            <a:ext cx="30307" cy="579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2" name="Line 21"/>
          <p:cNvSpPr>
            <a:spLocks noChangeShapeType="1"/>
          </p:cNvSpPr>
          <p:nvPr/>
        </p:nvSpPr>
        <p:spPr bwMode="auto">
          <a:xfrm>
            <a:off x="4615296" y="4151780"/>
            <a:ext cx="828386" cy="2171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3" name="Line 22"/>
          <p:cNvSpPr>
            <a:spLocks noChangeShapeType="1"/>
          </p:cNvSpPr>
          <p:nvPr/>
        </p:nvSpPr>
        <p:spPr bwMode="auto">
          <a:xfrm>
            <a:off x="4615300" y="4716276"/>
            <a:ext cx="131330" cy="1890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4" name="Line 23"/>
          <p:cNvSpPr>
            <a:spLocks noChangeShapeType="1"/>
          </p:cNvSpPr>
          <p:nvPr/>
        </p:nvSpPr>
        <p:spPr bwMode="auto">
          <a:xfrm flipH="1">
            <a:off x="4485412" y="4688263"/>
            <a:ext cx="129886" cy="1456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5" name="Line 24"/>
          <p:cNvSpPr>
            <a:spLocks noChangeShapeType="1"/>
          </p:cNvSpPr>
          <p:nvPr/>
        </p:nvSpPr>
        <p:spPr bwMode="auto">
          <a:xfrm>
            <a:off x="5427807" y="4368898"/>
            <a:ext cx="86591" cy="2311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6" name="Line 25"/>
          <p:cNvSpPr>
            <a:spLocks noChangeShapeType="1"/>
          </p:cNvSpPr>
          <p:nvPr/>
        </p:nvSpPr>
        <p:spPr bwMode="auto">
          <a:xfrm flipV="1">
            <a:off x="5427812" y="4224617"/>
            <a:ext cx="233795" cy="1582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47" name="Text Box 26"/>
          <p:cNvSpPr txBox="1">
            <a:spLocks noChangeArrowheads="1"/>
          </p:cNvSpPr>
          <p:nvPr/>
        </p:nvSpPr>
        <p:spPr bwMode="auto">
          <a:xfrm>
            <a:off x="4014933" y="2365845"/>
            <a:ext cx="735950" cy="3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ATP-A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48" name="Text Box 27"/>
          <p:cNvSpPr txBox="1">
            <a:spLocks noChangeArrowheads="1"/>
          </p:cNvSpPr>
          <p:nvPr/>
        </p:nvSpPr>
        <p:spPr bwMode="auto">
          <a:xfrm>
            <a:off x="4746630" y="2794470"/>
            <a:ext cx="735950" cy="3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ATP-A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49" name="Text Box 28"/>
          <p:cNvSpPr txBox="1">
            <a:spLocks noChangeArrowheads="1"/>
          </p:cNvSpPr>
          <p:nvPr/>
        </p:nvSpPr>
        <p:spPr bwMode="auto">
          <a:xfrm>
            <a:off x="3469410" y="2777661"/>
            <a:ext cx="735950" cy="3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ATP-A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0" name="Text Box 29"/>
          <p:cNvSpPr txBox="1">
            <a:spLocks noChangeArrowheads="1"/>
          </p:cNvSpPr>
          <p:nvPr/>
        </p:nvSpPr>
        <p:spPr bwMode="auto">
          <a:xfrm>
            <a:off x="5240198" y="3112437"/>
            <a:ext cx="735950" cy="30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ATP-A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1" name="Text Box 30"/>
          <p:cNvSpPr txBox="1">
            <a:spLocks noChangeArrowheads="1"/>
          </p:cNvSpPr>
          <p:nvPr/>
        </p:nvSpPr>
        <p:spPr bwMode="auto">
          <a:xfrm>
            <a:off x="3006148" y="3737162"/>
            <a:ext cx="723034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ATP-F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2" name="Text Box 31"/>
          <p:cNvSpPr txBox="1">
            <a:spLocks noChangeArrowheads="1"/>
          </p:cNvSpPr>
          <p:nvPr/>
        </p:nvSpPr>
        <p:spPr bwMode="auto">
          <a:xfrm>
            <a:off x="3179330" y="4318467"/>
            <a:ext cx="723034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ATP-F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3" name="Text Box 32"/>
          <p:cNvSpPr txBox="1">
            <a:spLocks noChangeArrowheads="1"/>
          </p:cNvSpPr>
          <p:nvPr/>
        </p:nvSpPr>
        <p:spPr bwMode="auto">
          <a:xfrm>
            <a:off x="3818664" y="4825533"/>
            <a:ext cx="741795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ATP-B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4" name="Text Box 33"/>
          <p:cNvSpPr txBox="1">
            <a:spLocks noChangeArrowheads="1"/>
          </p:cNvSpPr>
          <p:nvPr/>
        </p:nvSpPr>
        <p:spPr bwMode="auto">
          <a:xfrm>
            <a:off x="4573444" y="4955801"/>
            <a:ext cx="743238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ATP-B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5" name="Text Box 34"/>
          <p:cNvSpPr txBox="1">
            <a:spLocks noChangeArrowheads="1"/>
          </p:cNvSpPr>
          <p:nvPr/>
        </p:nvSpPr>
        <p:spPr bwMode="auto">
          <a:xfrm>
            <a:off x="5618307" y="4013107"/>
            <a:ext cx="743238" cy="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ATP-B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6" name="Text Box 35"/>
          <p:cNvSpPr txBox="1">
            <a:spLocks noChangeArrowheads="1"/>
          </p:cNvSpPr>
          <p:nvPr/>
        </p:nvSpPr>
        <p:spPr bwMode="auto">
          <a:xfrm>
            <a:off x="5414823" y="4579007"/>
            <a:ext cx="743239" cy="3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ATP-B</a:t>
            </a: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03457" name="Text Box 39"/>
          <p:cNvSpPr txBox="1">
            <a:spLocks noChangeArrowheads="1"/>
          </p:cNvSpPr>
          <p:nvPr/>
        </p:nvSpPr>
        <p:spPr bwMode="auto">
          <a:xfrm>
            <a:off x="5189682" y="3330950"/>
            <a:ext cx="1369580" cy="2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Escherichia coli</a:t>
            </a:r>
            <a:r>
              <a:rPr lang="en-US" sz="1200" i="1">
                <a:solidFill>
                  <a:srgbClr val="FFFFFF"/>
                </a:solidFill>
              </a:rPr>
              <a:t> </a:t>
            </a: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03458" name="Text Box 40"/>
          <p:cNvSpPr txBox="1">
            <a:spLocks noChangeArrowheads="1"/>
          </p:cNvSpPr>
          <p:nvPr/>
        </p:nvSpPr>
        <p:spPr bwMode="auto">
          <a:xfrm>
            <a:off x="5691909" y="4282052"/>
            <a:ext cx="1369580" cy="2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Escherichia coli</a:t>
            </a:r>
            <a:r>
              <a:rPr lang="en-US" sz="1200" i="1">
                <a:solidFill>
                  <a:srgbClr val="FFFFFF"/>
                </a:solidFill>
              </a:rPr>
              <a:t> </a:t>
            </a: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03459" name="Text Box 41"/>
          <p:cNvSpPr txBox="1">
            <a:spLocks noChangeArrowheads="1"/>
          </p:cNvSpPr>
          <p:nvPr/>
        </p:nvSpPr>
        <p:spPr bwMode="auto">
          <a:xfrm>
            <a:off x="5378739" y="4811528"/>
            <a:ext cx="1265938" cy="2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Bacillus subtilis</a:t>
            </a:r>
            <a:endParaRPr lang="ru-RU" sz="1200" i="1">
              <a:solidFill>
                <a:srgbClr val="000000"/>
              </a:solidFill>
            </a:endParaRPr>
          </a:p>
        </p:txBody>
      </p:sp>
      <p:sp>
        <p:nvSpPr>
          <p:cNvPr id="103460" name="Text Box 42"/>
          <p:cNvSpPr txBox="1">
            <a:spLocks noChangeArrowheads="1"/>
          </p:cNvSpPr>
          <p:nvPr/>
        </p:nvSpPr>
        <p:spPr bwMode="auto">
          <a:xfrm>
            <a:off x="4719204" y="2627783"/>
            <a:ext cx="1265938" cy="2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Bacillus subtilis</a:t>
            </a:r>
            <a:endParaRPr lang="ru-RU" sz="1200" i="1">
              <a:solidFill>
                <a:srgbClr val="000000"/>
              </a:solidFill>
            </a:endParaRPr>
          </a:p>
        </p:txBody>
      </p:sp>
      <p:sp>
        <p:nvSpPr>
          <p:cNvPr id="103461" name="Text Box 43"/>
          <p:cNvSpPr txBox="1">
            <a:spLocks noChangeArrowheads="1"/>
          </p:cNvSpPr>
          <p:nvPr/>
        </p:nvSpPr>
        <p:spPr bwMode="auto">
          <a:xfrm>
            <a:off x="1873251" y="3745568"/>
            <a:ext cx="1265938" cy="2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Bacillus subtilis</a:t>
            </a:r>
            <a:endParaRPr lang="ru-RU" sz="1200" i="1">
              <a:solidFill>
                <a:srgbClr val="000000"/>
              </a:solidFill>
            </a:endParaRPr>
          </a:p>
        </p:txBody>
      </p:sp>
      <p:sp>
        <p:nvSpPr>
          <p:cNvPr id="103462" name="Text Box 44"/>
          <p:cNvSpPr txBox="1">
            <a:spLocks noChangeArrowheads="1"/>
          </p:cNvSpPr>
          <p:nvPr/>
        </p:nvSpPr>
        <p:spPr bwMode="auto">
          <a:xfrm>
            <a:off x="1887682" y="4237228"/>
            <a:ext cx="1369580" cy="2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Escherichia coli</a:t>
            </a:r>
            <a:r>
              <a:rPr lang="en-US" sz="1200" i="1">
                <a:solidFill>
                  <a:srgbClr val="FFFFFF"/>
                </a:solidFill>
              </a:rPr>
              <a:t> </a:t>
            </a:r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103463" name="Text Box 45"/>
          <p:cNvSpPr txBox="1">
            <a:spLocks noChangeArrowheads="1"/>
          </p:cNvSpPr>
          <p:nvPr/>
        </p:nvSpPr>
        <p:spPr bwMode="auto">
          <a:xfrm>
            <a:off x="4551797" y="5163113"/>
            <a:ext cx="1317399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Methanosarcina </a:t>
            </a:r>
          </a:p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mazei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3464" name="Text Box 46"/>
          <p:cNvSpPr txBox="1">
            <a:spLocks noChangeArrowheads="1"/>
          </p:cNvSpPr>
          <p:nvPr/>
        </p:nvSpPr>
        <p:spPr bwMode="auto">
          <a:xfrm>
            <a:off x="2830080" y="2585760"/>
            <a:ext cx="1317399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Methanosarcina </a:t>
            </a:r>
          </a:p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mazei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3465" name="Text Box 48"/>
          <p:cNvSpPr txBox="1">
            <a:spLocks noChangeArrowheads="1"/>
          </p:cNvSpPr>
          <p:nvPr/>
        </p:nvSpPr>
        <p:spPr bwMode="auto">
          <a:xfrm>
            <a:off x="3967307" y="2186552"/>
            <a:ext cx="1736147" cy="2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Sulfolobus solfataricus</a:t>
            </a:r>
            <a:endParaRPr lang="ru-RU" sz="1200" i="1">
              <a:solidFill>
                <a:srgbClr val="000000"/>
              </a:solidFill>
            </a:endParaRPr>
          </a:p>
        </p:txBody>
      </p:sp>
      <p:sp>
        <p:nvSpPr>
          <p:cNvPr id="103466" name="Text Box 49"/>
          <p:cNvSpPr txBox="1">
            <a:spLocks noChangeArrowheads="1"/>
          </p:cNvSpPr>
          <p:nvPr/>
        </p:nvSpPr>
        <p:spPr bwMode="auto">
          <a:xfrm>
            <a:off x="3612287" y="5024439"/>
            <a:ext cx="1736147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Sulfolobus </a:t>
            </a:r>
          </a:p>
          <a:p>
            <a:pPr eaLnBrk="1" hangingPunct="1"/>
            <a:r>
              <a:rPr lang="en-US" sz="1200" i="1">
                <a:solidFill>
                  <a:srgbClr val="000000"/>
                </a:solidFill>
              </a:rPr>
              <a:t>solfataricus</a:t>
            </a:r>
            <a:endParaRPr lang="ru-RU" sz="1200" i="1">
              <a:solidFill>
                <a:srgbClr val="000000"/>
              </a:solidFill>
            </a:endParaRPr>
          </a:p>
        </p:txBody>
      </p:sp>
      <p:sp>
        <p:nvSpPr>
          <p:cNvPr id="103467" name="Line 52"/>
          <p:cNvSpPr>
            <a:spLocks noChangeShapeType="1"/>
          </p:cNvSpPr>
          <p:nvPr/>
        </p:nvSpPr>
        <p:spPr bwMode="auto">
          <a:xfrm flipH="1" flipV="1">
            <a:off x="2612160" y="2235573"/>
            <a:ext cx="349250" cy="231122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68" name="Text Box 53"/>
          <p:cNvSpPr txBox="1">
            <a:spLocks noChangeArrowheads="1"/>
          </p:cNvSpPr>
          <p:nvPr/>
        </p:nvSpPr>
        <p:spPr bwMode="auto">
          <a:xfrm>
            <a:off x="174628" y="1850372"/>
            <a:ext cx="2479865" cy="476904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333CC"/>
                </a:solidFill>
              </a:rPr>
              <a:t>Family</a:t>
            </a:r>
            <a:r>
              <a:rPr lang="en-US" smtClean="0">
                <a:solidFill>
                  <a:srgbClr val="66FFFF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of ATP-A</a:t>
            </a:r>
            <a:endParaRPr lang="ru-RU" smtClean="0">
              <a:solidFill>
                <a:srgbClr val="3333CC"/>
              </a:solidFill>
            </a:endParaRPr>
          </a:p>
        </p:txBody>
      </p:sp>
      <p:sp>
        <p:nvSpPr>
          <p:cNvPr id="103469" name="Text Box 54"/>
          <p:cNvSpPr txBox="1">
            <a:spLocks noChangeArrowheads="1"/>
          </p:cNvSpPr>
          <p:nvPr/>
        </p:nvSpPr>
        <p:spPr bwMode="auto">
          <a:xfrm>
            <a:off x="6534730" y="5877486"/>
            <a:ext cx="2476471" cy="476904"/>
          </a:xfrm>
          <a:prstGeom prst="rect">
            <a:avLst/>
          </a:prstGeom>
          <a:solidFill>
            <a:srgbClr val="CCFF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Family of ATP-B</a:t>
            </a:r>
            <a:endParaRPr lang="ru-RU" smtClean="0">
              <a:solidFill>
                <a:srgbClr val="006600"/>
              </a:solidFill>
            </a:endParaRPr>
          </a:p>
        </p:txBody>
      </p:sp>
      <p:sp>
        <p:nvSpPr>
          <p:cNvPr id="103470" name="Text Box 55"/>
          <p:cNvSpPr txBox="1">
            <a:spLocks noChangeArrowheads="1"/>
          </p:cNvSpPr>
          <p:nvPr/>
        </p:nvSpPr>
        <p:spPr bwMode="auto">
          <a:xfrm>
            <a:off x="564288" y="5175718"/>
            <a:ext cx="2458469" cy="476904"/>
          </a:xfrm>
          <a:prstGeom prst="rect">
            <a:avLst/>
          </a:prstGeom>
          <a:solidFill>
            <a:srgbClr val="FFCCFF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Family of ATP-F</a:t>
            </a:r>
            <a:endParaRPr lang="ru-RU" smtClean="0">
              <a:solidFill>
                <a:srgbClr val="CC0099"/>
              </a:solidFill>
            </a:endParaRPr>
          </a:p>
        </p:txBody>
      </p:sp>
      <p:sp>
        <p:nvSpPr>
          <p:cNvPr id="103471" name="Line 56"/>
          <p:cNvSpPr>
            <a:spLocks noChangeShapeType="1"/>
          </p:cNvSpPr>
          <p:nvPr/>
        </p:nvSpPr>
        <p:spPr bwMode="auto">
          <a:xfrm>
            <a:off x="6560707" y="5398437"/>
            <a:ext cx="347807" cy="364191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72" name="Line 57"/>
          <p:cNvSpPr>
            <a:spLocks noChangeShapeType="1"/>
          </p:cNvSpPr>
          <p:nvPr/>
        </p:nvSpPr>
        <p:spPr bwMode="auto">
          <a:xfrm flipH="1">
            <a:off x="1871812" y="4688266"/>
            <a:ext cx="145761" cy="393606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3473" name="Text Box 58"/>
          <p:cNvSpPr txBox="1">
            <a:spLocks noChangeArrowheads="1"/>
          </p:cNvSpPr>
          <p:nvPr/>
        </p:nvSpPr>
        <p:spPr bwMode="auto">
          <a:xfrm>
            <a:off x="1757800" y="1040747"/>
            <a:ext cx="5921375" cy="5799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09999"/>
                </a:solidFill>
              </a:rPr>
              <a:t>Phylogenetic Tree</a:t>
            </a:r>
            <a:endParaRPr lang="ru-RU" sz="32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27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6"/>
          <p:cNvSpPr>
            <a:spLocks noChangeArrowheads="1"/>
          </p:cNvSpPr>
          <p:nvPr/>
        </p:nvSpPr>
        <p:spPr bwMode="auto">
          <a:xfrm>
            <a:off x="2802664" y="1466575"/>
            <a:ext cx="1740477" cy="391925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0" y="0"/>
            <a:ext cx="9144000" cy="79561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BranchClust Algorithm</a:t>
            </a: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105476" name="Text Box 9"/>
          <p:cNvSpPr txBox="1">
            <a:spLocks noChangeArrowheads="1"/>
          </p:cNvSpPr>
          <p:nvPr/>
        </p:nvSpPr>
        <p:spPr bwMode="auto">
          <a:xfrm>
            <a:off x="0" y="6583456"/>
            <a:ext cx="9144000" cy="274544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>
                <a:solidFill>
                  <a:srgbClr val="FFFFFF"/>
                </a:solidFill>
              </a:rPr>
              <a:t>www.bioinformatics.org/branchclust</a:t>
            </a:r>
            <a:endParaRPr lang="ru-RU" sz="1200" b="1" i="1">
              <a:solidFill>
                <a:srgbClr val="FFFFFF"/>
              </a:solidFill>
            </a:endParaRPr>
          </a:p>
        </p:txBody>
      </p:sp>
      <p:pic>
        <p:nvPicPr>
          <p:cNvPr id="105477" name="Picture 10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1847"/>
            <a:ext cx="985694" cy="736787"/>
          </a:xfrm>
        </p:spPr>
      </p:pic>
      <p:sp>
        <p:nvSpPr>
          <p:cNvPr id="105478" name="Text Box 13"/>
          <p:cNvSpPr txBox="1">
            <a:spLocks noChangeArrowheads="1"/>
          </p:cNvSpPr>
          <p:nvPr/>
        </p:nvSpPr>
        <p:spPr bwMode="auto">
          <a:xfrm>
            <a:off x="212150" y="1993247"/>
            <a:ext cx="1503242" cy="476904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genome i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79" name="Text Box 15"/>
          <p:cNvSpPr txBox="1">
            <a:spLocks noChangeArrowheads="1"/>
          </p:cNvSpPr>
          <p:nvPr/>
        </p:nvSpPr>
        <p:spPr bwMode="auto">
          <a:xfrm>
            <a:off x="2892138" y="1595440"/>
            <a:ext cx="1610318" cy="476904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genome 1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0" name="Text Box 16"/>
          <p:cNvSpPr txBox="1">
            <a:spLocks noChangeArrowheads="1"/>
          </p:cNvSpPr>
          <p:nvPr/>
        </p:nvSpPr>
        <p:spPr bwMode="auto">
          <a:xfrm>
            <a:off x="2870490" y="2154332"/>
            <a:ext cx="1610318" cy="47690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genome 2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1" name="Text Box 17"/>
          <p:cNvSpPr txBox="1">
            <a:spLocks noChangeArrowheads="1"/>
          </p:cNvSpPr>
          <p:nvPr/>
        </p:nvSpPr>
        <p:spPr bwMode="auto">
          <a:xfrm>
            <a:off x="2876262" y="2713227"/>
            <a:ext cx="1610318" cy="47690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genome 3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2" name="Text Box 18"/>
          <p:cNvSpPr txBox="1">
            <a:spLocks noChangeArrowheads="1"/>
          </p:cNvSpPr>
          <p:nvPr/>
        </p:nvSpPr>
        <p:spPr bwMode="auto">
          <a:xfrm>
            <a:off x="2899355" y="3286127"/>
            <a:ext cx="184365" cy="476904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                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3" name="Text Box 19"/>
          <p:cNvSpPr txBox="1">
            <a:spLocks noChangeArrowheads="1"/>
          </p:cNvSpPr>
          <p:nvPr/>
        </p:nvSpPr>
        <p:spPr bwMode="auto">
          <a:xfrm>
            <a:off x="2876264" y="3829611"/>
            <a:ext cx="184365" cy="476904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                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4" name="Text Box 20"/>
          <p:cNvSpPr txBox="1">
            <a:spLocks noChangeArrowheads="1"/>
          </p:cNvSpPr>
          <p:nvPr/>
        </p:nvSpPr>
        <p:spPr bwMode="auto">
          <a:xfrm>
            <a:off x="2890696" y="4367492"/>
            <a:ext cx="184365" cy="476904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                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5" name="Text Box 22"/>
          <p:cNvSpPr txBox="1">
            <a:spLocks noChangeArrowheads="1"/>
          </p:cNvSpPr>
          <p:nvPr/>
        </p:nvSpPr>
        <p:spPr bwMode="auto">
          <a:xfrm>
            <a:off x="2883480" y="4896972"/>
            <a:ext cx="1663542" cy="476904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66"/>
                </a:solidFill>
              </a:rPr>
              <a:t>genome N</a:t>
            </a:r>
            <a:endParaRPr lang="ru-RU" smtClean="0">
              <a:solidFill>
                <a:srgbClr val="FFFF66"/>
              </a:solidFill>
            </a:endParaRPr>
          </a:p>
        </p:txBody>
      </p:sp>
      <p:sp>
        <p:nvSpPr>
          <p:cNvPr id="105486" name="Text Box 23"/>
          <p:cNvSpPr txBox="1">
            <a:spLocks noChangeArrowheads="1"/>
          </p:cNvSpPr>
          <p:nvPr/>
        </p:nvSpPr>
        <p:spPr bwMode="auto">
          <a:xfrm>
            <a:off x="2378368" y="5556722"/>
            <a:ext cx="2692977" cy="3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dataset of N genomes</a:t>
            </a:r>
            <a:endParaRPr lang="ru-RU" sz="2000">
              <a:solidFill>
                <a:srgbClr val="009999"/>
              </a:solidFill>
            </a:endParaRPr>
          </a:p>
        </p:txBody>
      </p:sp>
      <p:sp>
        <p:nvSpPr>
          <p:cNvPr id="105487" name="Text Box 24"/>
          <p:cNvSpPr txBox="1">
            <a:spLocks noChangeArrowheads="1"/>
          </p:cNvSpPr>
          <p:nvPr/>
        </p:nvSpPr>
        <p:spPr bwMode="auto">
          <a:xfrm>
            <a:off x="5505742" y="5510492"/>
            <a:ext cx="1823529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superfamily</a:t>
            </a:r>
            <a:endParaRPr lang="ru-RU" smtClean="0">
              <a:solidFill>
                <a:srgbClr val="009999"/>
              </a:solidFill>
            </a:endParaRPr>
          </a:p>
        </p:txBody>
      </p:sp>
      <p:sp>
        <p:nvSpPr>
          <p:cNvPr id="105488" name="Text Box 25"/>
          <p:cNvSpPr txBox="1">
            <a:spLocks noChangeArrowheads="1"/>
          </p:cNvSpPr>
          <p:nvPr/>
        </p:nvSpPr>
        <p:spPr bwMode="auto">
          <a:xfrm>
            <a:off x="7832152" y="5516097"/>
            <a:ext cx="736806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tree</a:t>
            </a:r>
            <a:endParaRPr lang="ru-RU" smtClean="0">
              <a:solidFill>
                <a:srgbClr val="009999"/>
              </a:solidFill>
            </a:endParaRPr>
          </a:p>
        </p:txBody>
      </p:sp>
      <p:sp>
        <p:nvSpPr>
          <p:cNvPr id="105489" name="Rectangle 27"/>
          <p:cNvSpPr>
            <a:spLocks noChangeArrowheads="1"/>
          </p:cNvSpPr>
          <p:nvPr/>
        </p:nvSpPr>
        <p:spPr bwMode="auto">
          <a:xfrm>
            <a:off x="5488426" y="1460972"/>
            <a:ext cx="1740477" cy="391925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0" name="Line 28"/>
          <p:cNvSpPr>
            <a:spLocks noChangeShapeType="1"/>
          </p:cNvSpPr>
          <p:nvPr/>
        </p:nvSpPr>
        <p:spPr bwMode="auto">
          <a:xfrm>
            <a:off x="1747697" y="2218765"/>
            <a:ext cx="94095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1" name="Line 29"/>
          <p:cNvSpPr>
            <a:spLocks noChangeShapeType="1"/>
          </p:cNvSpPr>
          <p:nvPr/>
        </p:nvSpPr>
        <p:spPr bwMode="auto">
          <a:xfrm>
            <a:off x="4608085" y="2169739"/>
            <a:ext cx="798079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2" name="Line 30"/>
          <p:cNvSpPr>
            <a:spLocks noChangeShapeType="1"/>
          </p:cNvSpPr>
          <p:nvPr/>
        </p:nvSpPr>
        <p:spPr bwMode="auto">
          <a:xfrm>
            <a:off x="5612539" y="1655669"/>
            <a:ext cx="130607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3" name="Line 31"/>
          <p:cNvSpPr>
            <a:spLocks noChangeShapeType="1"/>
          </p:cNvSpPr>
          <p:nvPr/>
        </p:nvSpPr>
        <p:spPr bwMode="auto">
          <a:xfrm>
            <a:off x="5612536" y="1816754"/>
            <a:ext cx="11473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4" name="Line 32"/>
          <p:cNvSpPr>
            <a:spLocks noChangeShapeType="1"/>
          </p:cNvSpPr>
          <p:nvPr/>
        </p:nvSpPr>
        <p:spPr bwMode="auto">
          <a:xfrm>
            <a:off x="5612537" y="1728507"/>
            <a:ext cx="92796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5" name="Line 33"/>
          <p:cNvSpPr>
            <a:spLocks noChangeShapeType="1"/>
          </p:cNvSpPr>
          <p:nvPr/>
        </p:nvSpPr>
        <p:spPr bwMode="auto">
          <a:xfrm>
            <a:off x="5598106" y="2178144"/>
            <a:ext cx="1246909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6" name="Line 34"/>
          <p:cNvSpPr>
            <a:spLocks noChangeShapeType="1"/>
          </p:cNvSpPr>
          <p:nvPr/>
        </p:nvSpPr>
        <p:spPr bwMode="auto">
          <a:xfrm>
            <a:off x="5598107" y="2278997"/>
            <a:ext cx="113145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7" name="Line 35"/>
          <p:cNvSpPr>
            <a:spLocks noChangeShapeType="1"/>
          </p:cNvSpPr>
          <p:nvPr/>
        </p:nvSpPr>
        <p:spPr bwMode="auto">
          <a:xfrm>
            <a:off x="5625523" y="2367243"/>
            <a:ext cx="10160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8" name="Line 36"/>
          <p:cNvSpPr>
            <a:spLocks noChangeShapeType="1"/>
          </p:cNvSpPr>
          <p:nvPr/>
        </p:nvSpPr>
        <p:spPr bwMode="auto">
          <a:xfrm>
            <a:off x="5569243" y="2745446"/>
            <a:ext cx="1320511" cy="1400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499" name="Line 37"/>
          <p:cNvSpPr>
            <a:spLocks noChangeShapeType="1"/>
          </p:cNvSpPr>
          <p:nvPr/>
        </p:nvSpPr>
        <p:spPr bwMode="auto">
          <a:xfrm>
            <a:off x="5569243" y="2874309"/>
            <a:ext cx="1131455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0" name="Line 38"/>
          <p:cNvSpPr>
            <a:spLocks noChangeShapeType="1"/>
          </p:cNvSpPr>
          <p:nvPr/>
        </p:nvSpPr>
        <p:spPr bwMode="auto">
          <a:xfrm>
            <a:off x="5569239" y="2976563"/>
            <a:ext cx="1016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1" name="Line 39"/>
          <p:cNvSpPr>
            <a:spLocks noChangeShapeType="1"/>
          </p:cNvSpPr>
          <p:nvPr/>
        </p:nvSpPr>
        <p:spPr bwMode="auto">
          <a:xfrm>
            <a:off x="5554812" y="3311338"/>
            <a:ext cx="159471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2" name="Line 40"/>
          <p:cNvSpPr>
            <a:spLocks noChangeShapeType="1"/>
          </p:cNvSpPr>
          <p:nvPr/>
        </p:nvSpPr>
        <p:spPr bwMode="auto">
          <a:xfrm>
            <a:off x="5554811" y="3455614"/>
            <a:ext cx="100156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3" name="Line 41"/>
          <p:cNvSpPr>
            <a:spLocks noChangeShapeType="1"/>
          </p:cNvSpPr>
          <p:nvPr/>
        </p:nvSpPr>
        <p:spPr bwMode="auto">
          <a:xfrm>
            <a:off x="5598103" y="3861828"/>
            <a:ext cx="1392670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4" name="Line 42"/>
          <p:cNvSpPr>
            <a:spLocks noChangeShapeType="1"/>
          </p:cNvSpPr>
          <p:nvPr/>
        </p:nvSpPr>
        <p:spPr bwMode="auto">
          <a:xfrm>
            <a:off x="5583675" y="4413717"/>
            <a:ext cx="1320511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5" name="Line 43"/>
          <p:cNvSpPr>
            <a:spLocks noChangeShapeType="1"/>
          </p:cNvSpPr>
          <p:nvPr/>
        </p:nvSpPr>
        <p:spPr bwMode="auto">
          <a:xfrm>
            <a:off x="5641402" y="4514570"/>
            <a:ext cx="855806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6" name="Line 44"/>
          <p:cNvSpPr>
            <a:spLocks noChangeShapeType="1"/>
          </p:cNvSpPr>
          <p:nvPr/>
        </p:nvSpPr>
        <p:spPr bwMode="auto">
          <a:xfrm>
            <a:off x="5625527" y="4951600"/>
            <a:ext cx="1394114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7" name="Line 46"/>
          <p:cNvSpPr>
            <a:spLocks noChangeShapeType="1"/>
          </p:cNvSpPr>
          <p:nvPr/>
        </p:nvSpPr>
        <p:spPr bwMode="auto">
          <a:xfrm>
            <a:off x="5641402" y="5023037"/>
            <a:ext cx="1349375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8" name="Line 47"/>
          <p:cNvSpPr>
            <a:spLocks noChangeShapeType="1"/>
          </p:cNvSpPr>
          <p:nvPr/>
        </p:nvSpPr>
        <p:spPr bwMode="auto">
          <a:xfrm>
            <a:off x="5612538" y="5109882"/>
            <a:ext cx="1203614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09" name="Text Box 48"/>
          <p:cNvSpPr txBox="1">
            <a:spLocks noChangeArrowheads="1"/>
          </p:cNvSpPr>
          <p:nvPr/>
        </p:nvSpPr>
        <p:spPr bwMode="auto">
          <a:xfrm>
            <a:off x="1666878" y="2456892"/>
            <a:ext cx="1194226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BLAST</a:t>
            </a:r>
            <a:endParaRPr lang="ru-RU" smtClean="0">
              <a:solidFill>
                <a:srgbClr val="009999"/>
              </a:solidFill>
            </a:endParaRPr>
          </a:p>
        </p:txBody>
      </p:sp>
      <p:sp>
        <p:nvSpPr>
          <p:cNvPr id="105510" name="Text Box 49"/>
          <p:cNvSpPr txBox="1">
            <a:spLocks noChangeArrowheads="1"/>
          </p:cNvSpPr>
          <p:nvPr/>
        </p:nvSpPr>
        <p:spPr bwMode="auto">
          <a:xfrm>
            <a:off x="4647047" y="2332227"/>
            <a:ext cx="683268" cy="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9999"/>
                </a:solidFill>
              </a:rPr>
              <a:t>hits</a:t>
            </a:r>
            <a:endParaRPr lang="ru-RU" smtClean="0">
              <a:solidFill>
                <a:srgbClr val="009999"/>
              </a:solidFill>
            </a:endParaRPr>
          </a:p>
        </p:txBody>
      </p:sp>
      <p:sp>
        <p:nvSpPr>
          <p:cNvPr id="105511" name="Line 51"/>
          <p:cNvSpPr>
            <a:spLocks noChangeShapeType="1"/>
          </p:cNvSpPr>
          <p:nvPr/>
        </p:nvSpPr>
        <p:spPr bwMode="auto">
          <a:xfrm flipH="1">
            <a:off x="8374784" y="1944221"/>
            <a:ext cx="536864" cy="108977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2" name="Line 53"/>
          <p:cNvSpPr>
            <a:spLocks noChangeShapeType="1"/>
          </p:cNvSpPr>
          <p:nvPr/>
        </p:nvSpPr>
        <p:spPr bwMode="auto">
          <a:xfrm flipH="1">
            <a:off x="8084705" y="3033993"/>
            <a:ext cx="261216" cy="1916206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3" name="Line 54"/>
          <p:cNvSpPr>
            <a:spLocks noChangeShapeType="1"/>
          </p:cNvSpPr>
          <p:nvPr/>
        </p:nvSpPr>
        <p:spPr bwMode="auto">
          <a:xfrm flipH="1" flipV="1">
            <a:off x="7605568" y="1843371"/>
            <a:ext cx="711489" cy="123544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4" name="Line 55"/>
          <p:cNvSpPr>
            <a:spLocks noChangeShapeType="1"/>
          </p:cNvSpPr>
          <p:nvPr/>
        </p:nvSpPr>
        <p:spPr bwMode="auto">
          <a:xfrm flipH="1">
            <a:off x="7895651" y="1582832"/>
            <a:ext cx="12988" cy="7830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5" name="Line 56"/>
          <p:cNvSpPr>
            <a:spLocks noChangeShapeType="1"/>
          </p:cNvSpPr>
          <p:nvPr/>
        </p:nvSpPr>
        <p:spPr bwMode="auto">
          <a:xfrm>
            <a:off x="8201607" y="4122364"/>
            <a:ext cx="274205" cy="14231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6" name="Line 57"/>
          <p:cNvSpPr>
            <a:spLocks noChangeShapeType="1"/>
          </p:cNvSpPr>
          <p:nvPr/>
        </p:nvSpPr>
        <p:spPr bwMode="auto">
          <a:xfrm flipV="1">
            <a:off x="8607139" y="1888196"/>
            <a:ext cx="14432" cy="5644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7" name="Line 58"/>
          <p:cNvSpPr>
            <a:spLocks noChangeShapeType="1"/>
          </p:cNvSpPr>
          <p:nvPr/>
        </p:nvSpPr>
        <p:spPr bwMode="auto">
          <a:xfrm>
            <a:off x="7490114" y="2263592"/>
            <a:ext cx="578716" cy="348784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8" name="Line 59"/>
          <p:cNvSpPr>
            <a:spLocks noChangeShapeType="1"/>
          </p:cNvSpPr>
          <p:nvPr/>
        </p:nvSpPr>
        <p:spPr bwMode="auto">
          <a:xfrm flipV="1">
            <a:off x="8562400" y="2336426"/>
            <a:ext cx="349250" cy="319368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19" name="Line 60"/>
          <p:cNvSpPr>
            <a:spLocks noChangeShapeType="1"/>
          </p:cNvSpPr>
          <p:nvPr/>
        </p:nvSpPr>
        <p:spPr bwMode="auto">
          <a:xfrm flipH="1">
            <a:off x="8201607" y="4716276"/>
            <a:ext cx="115455" cy="740989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0" name="Line 61"/>
          <p:cNvSpPr>
            <a:spLocks noChangeShapeType="1"/>
          </p:cNvSpPr>
          <p:nvPr/>
        </p:nvSpPr>
        <p:spPr bwMode="auto">
          <a:xfrm>
            <a:off x="7693607" y="1683684"/>
            <a:ext cx="216477" cy="39080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1" name="Line 62"/>
          <p:cNvSpPr>
            <a:spLocks noChangeShapeType="1"/>
          </p:cNvSpPr>
          <p:nvPr/>
        </p:nvSpPr>
        <p:spPr bwMode="auto">
          <a:xfrm flipH="1">
            <a:off x="7866789" y="4528578"/>
            <a:ext cx="261215" cy="39080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2" name="Line 63"/>
          <p:cNvSpPr>
            <a:spLocks noChangeShapeType="1"/>
          </p:cNvSpPr>
          <p:nvPr/>
        </p:nvSpPr>
        <p:spPr bwMode="auto">
          <a:xfrm flipH="1">
            <a:off x="7693603" y="3745566"/>
            <a:ext cx="535420" cy="986118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3" name="Line 64"/>
          <p:cNvSpPr>
            <a:spLocks noChangeShapeType="1"/>
          </p:cNvSpPr>
          <p:nvPr/>
        </p:nvSpPr>
        <p:spPr bwMode="auto">
          <a:xfrm flipV="1">
            <a:off x="8506114" y="2742640"/>
            <a:ext cx="637886" cy="29416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4" name="Line 65"/>
          <p:cNvSpPr>
            <a:spLocks noChangeShapeType="1"/>
          </p:cNvSpPr>
          <p:nvPr/>
        </p:nvSpPr>
        <p:spPr bwMode="auto">
          <a:xfrm>
            <a:off x="8156864" y="1888193"/>
            <a:ext cx="0" cy="89927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5" name="Line 66"/>
          <p:cNvSpPr>
            <a:spLocks noChangeShapeType="1"/>
          </p:cNvSpPr>
          <p:nvPr/>
        </p:nvSpPr>
        <p:spPr bwMode="auto">
          <a:xfrm flipH="1">
            <a:off x="7591136" y="4122364"/>
            <a:ext cx="421409" cy="274544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6" name="Line 67"/>
          <p:cNvSpPr>
            <a:spLocks noChangeShapeType="1"/>
          </p:cNvSpPr>
          <p:nvPr/>
        </p:nvSpPr>
        <p:spPr bwMode="auto">
          <a:xfrm>
            <a:off x="8796194" y="2758048"/>
            <a:ext cx="144318" cy="36279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05527" name="Line 68"/>
          <p:cNvSpPr>
            <a:spLocks noChangeShapeType="1"/>
          </p:cNvSpPr>
          <p:nvPr/>
        </p:nvSpPr>
        <p:spPr bwMode="auto">
          <a:xfrm flipH="1">
            <a:off x="8171300" y="1829360"/>
            <a:ext cx="101023" cy="392206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1" tIns="45646" rIns="91291" bIns="45646"/>
          <a:lstStyle/>
          <a:p>
            <a:endParaRPr lang="en-US" sz="22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81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79561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BranchClust Algorithm</a:t>
            </a:r>
            <a:endParaRPr lang="ru-RU" sz="4400">
              <a:solidFill>
                <a:srgbClr val="FFFFFF"/>
              </a:solidFill>
            </a:endParaRPr>
          </a:p>
        </p:txBody>
      </p:sp>
      <p:pic>
        <p:nvPicPr>
          <p:cNvPr id="107523" name="Picture 5" descr="BranchCluste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3289" y="1264864"/>
            <a:ext cx="6559261" cy="4807324"/>
          </a:xfrm>
        </p:spPr>
      </p:pic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0" y="6583456"/>
            <a:ext cx="9144000" cy="274544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>
                <a:solidFill>
                  <a:srgbClr val="FFFFFF"/>
                </a:solidFill>
              </a:rPr>
              <a:t>www.bioinformatics.org/branchclust</a:t>
            </a:r>
            <a:endParaRPr lang="ru-RU" sz="1200" b="1" i="1">
              <a:solidFill>
                <a:srgbClr val="FFFFFF"/>
              </a:solidFill>
            </a:endParaRPr>
          </a:p>
        </p:txBody>
      </p:sp>
      <p:pic>
        <p:nvPicPr>
          <p:cNvPr id="107525" name="Picture 14" descr="bio-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02" y="878262"/>
            <a:ext cx="1109806" cy="827834"/>
          </a:xfrm>
        </p:spPr>
      </p:pic>
    </p:spTree>
    <p:extLst>
      <p:ext uri="{BB962C8B-B14F-4D97-AF65-F5344CB8AC3E}">
        <p14:creationId xmlns:p14="http://schemas.microsoft.com/office/powerpoint/2010/main" val="29873702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79561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45662" rIns="91322" bIns="45662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BranchClust Algorithm</a:t>
            </a: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1008530"/>
            <a:ext cx="9144000" cy="47693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Data Flow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6583456"/>
            <a:ext cx="9144000" cy="274544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>
                <a:solidFill>
                  <a:srgbClr val="FFFFFF"/>
                </a:solidFill>
              </a:rPr>
              <a:t>www.bioinformatics.org/branchclust</a:t>
            </a:r>
            <a:endParaRPr lang="ru-RU" sz="1200" b="1" i="1">
              <a:solidFill>
                <a:srgbClr val="FFFFFF"/>
              </a:solidFill>
            </a:endParaRPr>
          </a:p>
        </p:txBody>
      </p:sp>
      <p:pic>
        <p:nvPicPr>
          <p:cNvPr id="117765" name="Picture 5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7797" y="5765427"/>
            <a:ext cx="1036205" cy="774607"/>
          </a:xfrm>
        </p:spPr>
      </p:pic>
      <p:sp>
        <p:nvSpPr>
          <p:cNvPr id="117766" name="Text Box 15"/>
          <p:cNvSpPr txBox="1">
            <a:spLocks noChangeArrowheads="1"/>
          </p:cNvSpPr>
          <p:nvPr/>
        </p:nvSpPr>
        <p:spPr bwMode="auto">
          <a:xfrm>
            <a:off x="301627" y="1654269"/>
            <a:ext cx="3707534" cy="742390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3399"/>
                </a:solidFill>
              </a:rPr>
              <a:t>Download n complete genomes (</a:t>
            </a:r>
            <a:r>
              <a:rPr lang="ru-RU" sz="1400">
                <a:solidFill>
                  <a:srgbClr val="003399"/>
                </a:solidFill>
              </a:rPr>
              <a:t>ftp://ftp.ncbi.nlm.nih.gov/genomes/Bacteria</a:t>
            </a:r>
            <a:r>
              <a:rPr lang="en-US" sz="1400">
                <a:solidFill>
                  <a:srgbClr val="003399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003399"/>
                </a:solidFill>
              </a:rPr>
              <a:t>In fasta format (*.faa)</a:t>
            </a:r>
            <a:endParaRPr lang="ru-RU" sz="1400">
              <a:solidFill>
                <a:srgbClr val="003399"/>
              </a:solidFill>
            </a:endParaRPr>
          </a:p>
        </p:txBody>
      </p:sp>
      <p:sp>
        <p:nvSpPr>
          <p:cNvPr id="117767" name="Text Box 16"/>
          <p:cNvSpPr txBox="1">
            <a:spLocks noChangeArrowheads="1"/>
          </p:cNvSpPr>
          <p:nvPr/>
        </p:nvSpPr>
        <p:spPr bwMode="auto">
          <a:xfrm>
            <a:off x="304514" y="2809875"/>
            <a:ext cx="3626715" cy="338978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</a:rPr>
              <a:t>Put all </a:t>
            </a:r>
            <a:r>
              <a:rPr lang="en-US" sz="1600" i="1">
                <a:solidFill>
                  <a:srgbClr val="003399"/>
                </a:solidFill>
              </a:rPr>
              <a:t>n</a:t>
            </a:r>
            <a:r>
              <a:rPr lang="en-US" sz="1600">
                <a:solidFill>
                  <a:srgbClr val="003399"/>
                </a:solidFill>
              </a:rPr>
              <a:t> genomes in one database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17768" name="Text Box 17"/>
          <p:cNvSpPr txBox="1">
            <a:spLocks noChangeArrowheads="1"/>
          </p:cNvSpPr>
          <p:nvPr/>
        </p:nvSpPr>
        <p:spPr bwMode="auto">
          <a:xfrm>
            <a:off x="329047" y="3584484"/>
            <a:ext cx="3581977" cy="579904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</a:rPr>
              <a:t>Search all ORF against database, consisting of n genomes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17769" name="Line 18"/>
          <p:cNvSpPr>
            <a:spLocks noChangeShapeType="1"/>
          </p:cNvSpPr>
          <p:nvPr/>
        </p:nvSpPr>
        <p:spPr bwMode="auto">
          <a:xfrm flipH="1">
            <a:off x="2091172" y="2454090"/>
            <a:ext cx="2886" cy="32357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70" name="Text Box 22"/>
          <p:cNvSpPr txBox="1">
            <a:spLocks noChangeArrowheads="1"/>
          </p:cNvSpPr>
          <p:nvPr/>
        </p:nvSpPr>
        <p:spPr bwMode="auto">
          <a:xfrm>
            <a:off x="334820" y="4644840"/>
            <a:ext cx="3583421" cy="1067360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</a:rPr>
              <a:t>Parse BLAST-output with the requirement that all members of a superfamily should have an E-value better than a cut-off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17771" name="Line 23"/>
          <p:cNvSpPr>
            <a:spLocks noChangeShapeType="1"/>
          </p:cNvSpPr>
          <p:nvPr/>
        </p:nvSpPr>
        <p:spPr bwMode="auto">
          <a:xfrm flipH="1">
            <a:off x="2099831" y="3206283"/>
            <a:ext cx="4329" cy="324971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72" name="Line 24"/>
          <p:cNvSpPr>
            <a:spLocks noChangeShapeType="1"/>
          </p:cNvSpPr>
          <p:nvPr/>
        </p:nvSpPr>
        <p:spPr bwMode="auto">
          <a:xfrm flipH="1">
            <a:off x="2091172" y="4284850"/>
            <a:ext cx="2886" cy="324971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73" name="Line 25"/>
          <p:cNvSpPr>
            <a:spLocks noChangeShapeType="1"/>
          </p:cNvSpPr>
          <p:nvPr/>
        </p:nvSpPr>
        <p:spPr bwMode="auto">
          <a:xfrm flipH="1">
            <a:off x="2082512" y="5664574"/>
            <a:ext cx="2886" cy="32357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74" name="Text Box 26"/>
          <p:cNvSpPr txBox="1">
            <a:spLocks noChangeArrowheads="1"/>
          </p:cNvSpPr>
          <p:nvPr/>
        </p:nvSpPr>
        <p:spPr bwMode="auto">
          <a:xfrm>
            <a:off x="357910" y="6014759"/>
            <a:ext cx="3515591" cy="400610"/>
          </a:xfrm>
          <a:prstGeom prst="rect">
            <a:avLst/>
          </a:prstGeom>
          <a:solidFill>
            <a:srgbClr val="CCFF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3399"/>
                </a:solidFill>
              </a:rPr>
              <a:t>Superfamilies</a:t>
            </a:r>
            <a:endParaRPr lang="ru-RU" sz="2000">
              <a:solidFill>
                <a:srgbClr val="003399"/>
              </a:solidFill>
            </a:endParaRPr>
          </a:p>
        </p:txBody>
      </p:sp>
      <p:cxnSp>
        <p:nvCxnSpPr>
          <p:cNvPr id="117775" name="AutoShape 27"/>
          <p:cNvCxnSpPr>
            <a:cxnSpLocks noChangeShapeType="1"/>
            <a:stCxn id="117774" idx="3"/>
            <a:endCxn id="117776" idx="1"/>
          </p:cNvCxnSpPr>
          <p:nvPr/>
        </p:nvCxnSpPr>
        <p:spPr bwMode="auto">
          <a:xfrm flipV="1">
            <a:off x="3873500" y="1832163"/>
            <a:ext cx="1391227" cy="438290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6" name="Text Box 28"/>
          <p:cNvSpPr txBox="1">
            <a:spLocks noChangeArrowheads="1"/>
          </p:cNvSpPr>
          <p:nvPr/>
        </p:nvSpPr>
        <p:spPr bwMode="auto">
          <a:xfrm>
            <a:off x="5264728" y="1647265"/>
            <a:ext cx="3353955" cy="369794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3399"/>
                </a:solidFill>
              </a:rPr>
              <a:t>Align with ClustalW</a:t>
            </a:r>
            <a:endParaRPr lang="ru-RU" sz="1800">
              <a:solidFill>
                <a:srgbClr val="003399"/>
              </a:solidFill>
            </a:endParaRPr>
          </a:p>
        </p:txBody>
      </p:sp>
      <p:sp>
        <p:nvSpPr>
          <p:cNvPr id="117777" name="Text Box 30"/>
          <p:cNvSpPr txBox="1">
            <a:spLocks noChangeArrowheads="1"/>
          </p:cNvSpPr>
          <p:nvPr/>
        </p:nvSpPr>
        <p:spPr bwMode="auto">
          <a:xfrm>
            <a:off x="5280603" y="2426074"/>
            <a:ext cx="3392920" cy="823632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3399"/>
                </a:solidFill>
              </a:rPr>
              <a:t>Reconstruct superfamily tree</a:t>
            </a:r>
          </a:p>
          <a:p>
            <a:pPr algn="ctr" eaLnBrk="1" hangingPunct="1"/>
            <a:r>
              <a:rPr lang="en-US" sz="1600">
                <a:solidFill>
                  <a:srgbClr val="003399"/>
                </a:solidFill>
              </a:rPr>
              <a:t>ClustalW –quick distance method</a:t>
            </a:r>
          </a:p>
          <a:p>
            <a:pPr algn="ctr" eaLnBrk="1" hangingPunct="1"/>
            <a:r>
              <a:rPr lang="en-US" sz="1600">
                <a:solidFill>
                  <a:srgbClr val="003399"/>
                </a:solidFill>
              </a:rPr>
              <a:t>Phyml – Maximum Likelihood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17778" name="Text Box 31"/>
          <p:cNvSpPr txBox="1">
            <a:spLocks noChangeArrowheads="1"/>
          </p:cNvSpPr>
          <p:nvPr/>
        </p:nvSpPr>
        <p:spPr bwMode="auto">
          <a:xfrm>
            <a:off x="5332558" y="3693741"/>
            <a:ext cx="3362614" cy="338978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3399"/>
                </a:solidFill>
              </a:rPr>
              <a:t>Parse with BranchClust</a:t>
            </a:r>
            <a:endParaRPr lang="ru-RU" sz="1600">
              <a:solidFill>
                <a:srgbClr val="003399"/>
              </a:solidFill>
            </a:endParaRPr>
          </a:p>
        </p:txBody>
      </p:sp>
      <p:sp>
        <p:nvSpPr>
          <p:cNvPr id="117779" name="Line 33"/>
          <p:cNvSpPr>
            <a:spLocks noChangeShapeType="1"/>
          </p:cNvSpPr>
          <p:nvPr/>
        </p:nvSpPr>
        <p:spPr bwMode="auto">
          <a:xfrm flipH="1">
            <a:off x="6908512" y="2057682"/>
            <a:ext cx="2886" cy="323569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80" name="Line 34"/>
          <p:cNvSpPr>
            <a:spLocks noChangeShapeType="1"/>
          </p:cNvSpPr>
          <p:nvPr/>
        </p:nvSpPr>
        <p:spPr bwMode="auto">
          <a:xfrm flipH="1">
            <a:off x="6886864" y="3298732"/>
            <a:ext cx="2886" cy="323569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  <p:sp>
        <p:nvSpPr>
          <p:cNvPr id="117781" name="Text Box 35"/>
          <p:cNvSpPr txBox="1">
            <a:spLocks noChangeArrowheads="1"/>
          </p:cNvSpPr>
          <p:nvPr/>
        </p:nvSpPr>
        <p:spPr bwMode="auto">
          <a:xfrm>
            <a:off x="5349875" y="4448736"/>
            <a:ext cx="3330864" cy="476937"/>
          </a:xfrm>
          <a:prstGeom prst="rect">
            <a:avLst/>
          </a:prstGeom>
          <a:solidFill>
            <a:srgbClr val="CCE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lIns="91322" tIns="45662" rIns="91322" bIns="4566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3399"/>
                </a:solidFill>
              </a:rPr>
              <a:t>Gene families</a:t>
            </a:r>
            <a:endParaRPr lang="ru-RU">
              <a:solidFill>
                <a:srgbClr val="003399"/>
              </a:solidFill>
            </a:endParaRPr>
          </a:p>
        </p:txBody>
      </p:sp>
      <p:sp>
        <p:nvSpPr>
          <p:cNvPr id="117782" name="Line 36"/>
          <p:cNvSpPr>
            <a:spLocks noChangeShapeType="1"/>
          </p:cNvSpPr>
          <p:nvPr/>
        </p:nvSpPr>
        <p:spPr bwMode="auto">
          <a:xfrm flipH="1">
            <a:off x="6908512" y="4088747"/>
            <a:ext cx="2886" cy="324971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22" tIns="45662" rIns="91322" bIns="4566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28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79561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 anchor="ctr"/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BranchClust Algorithm</a:t>
            </a: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119811" name="Text Box 9"/>
          <p:cNvSpPr txBox="1">
            <a:spLocks noChangeArrowheads="1"/>
          </p:cNvSpPr>
          <p:nvPr/>
        </p:nvSpPr>
        <p:spPr bwMode="auto">
          <a:xfrm>
            <a:off x="0" y="1008530"/>
            <a:ext cx="9144000" cy="476947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Implementation and Usage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12" name="Text Box 10"/>
          <p:cNvSpPr txBox="1">
            <a:spLocks noChangeArrowheads="1"/>
          </p:cNvSpPr>
          <p:nvPr/>
        </p:nvSpPr>
        <p:spPr bwMode="auto">
          <a:xfrm>
            <a:off x="0" y="6583456"/>
            <a:ext cx="9144000" cy="274544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>
                <a:solidFill>
                  <a:srgbClr val="FFFFFF"/>
                </a:solidFill>
              </a:rPr>
              <a:t>www.bioinformatics.org/branchclust</a:t>
            </a:r>
            <a:endParaRPr lang="ru-RU" sz="1200" b="1" i="1">
              <a:solidFill>
                <a:srgbClr val="FFFFFF"/>
              </a:solidFill>
            </a:endParaRPr>
          </a:p>
        </p:txBody>
      </p:sp>
      <p:pic>
        <p:nvPicPr>
          <p:cNvPr id="119813" name="Picture 12" descr="bio-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7796" y="5765427"/>
            <a:ext cx="1036205" cy="774607"/>
          </a:xfrm>
        </p:spPr>
      </p:pic>
      <p:sp>
        <p:nvSpPr>
          <p:cNvPr id="119814" name="Text Box 15"/>
          <p:cNvSpPr txBox="1">
            <a:spLocks noChangeArrowheads="1"/>
          </p:cNvSpPr>
          <p:nvPr/>
        </p:nvSpPr>
        <p:spPr bwMode="auto">
          <a:xfrm>
            <a:off x="199159" y="3269317"/>
            <a:ext cx="8976591" cy="10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008080"/>
                </a:solidFill>
              </a:rPr>
              <a:t>1.</a:t>
            </a:r>
            <a:r>
              <a:rPr lang="ru-RU" sz="1600" dirty="0">
                <a:solidFill>
                  <a:srgbClr val="008080"/>
                </a:solidFill>
              </a:rPr>
              <a:t>Bioperl </a:t>
            </a:r>
            <a:r>
              <a:rPr lang="ru-RU" sz="1600" dirty="0" err="1">
                <a:solidFill>
                  <a:srgbClr val="008080"/>
                </a:solidFill>
              </a:rPr>
              <a:t>module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for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parsing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trees</a:t>
            </a:r>
            <a:r>
              <a:rPr lang="ru-RU" sz="1600" dirty="0">
                <a:solidFill>
                  <a:srgbClr val="008080"/>
                </a:solidFill>
              </a:rPr>
              <a:t>  </a:t>
            </a:r>
            <a:r>
              <a:rPr lang="ru-RU" sz="1600" dirty="0" err="1">
                <a:solidFill>
                  <a:srgbClr val="008080"/>
                </a:solidFill>
              </a:rPr>
              <a:t>Bio</a:t>
            </a:r>
            <a:r>
              <a:rPr lang="ru-RU" sz="1600" dirty="0">
                <a:solidFill>
                  <a:srgbClr val="008080"/>
                </a:solidFill>
              </a:rPr>
              <a:t>::</a:t>
            </a:r>
            <a:r>
              <a:rPr lang="ru-RU" sz="1600" dirty="0" err="1">
                <a:solidFill>
                  <a:srgbClr val="008080"/>
                </a:solidFill>
              </a:rPr>
              <a:t>TreeIO</a:t>
            </a:r>
            <a:endParaRPr lang="en-US" sz="1600" dirty="0">
              <a:solidFill>
                <a:srgbClr val="008080"/>
              </a:solidFill>
            </a:endParaRPr>
          </a:p>
          <a:p>
            <a:pPr eaLnBrk="1" hangingPunct="1"/>
            <a:r>
              <a:rPr lang="ru-RU" sz="1600" b="1" dirty="0">
                <a:solidFill>
                  <a:srgbClr val="008080"/>
                </a:solidFill>
              </a:rPr>
              <a:t>2.</a:t>
            </a:r>
            <a:r>
              <a:rPr lang="ru-RU" sz="1600" dirty="0">
                <a:solidFill>
                  <a:srgbClr val="008080"/>
                </a:solidFill>
              </a:rPr>
              <a:t> Taxa </a:t>
            </a:r>
            <a:r>
              <a:rPr lang="ru-RU" sz="1600" dirty="0" err="1">
                <a:solidFill>
                  <a:srgbClr val="008080"/>
                </a:solidFill>
              </a:rPr>
              <a:t>recognition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file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FF3300"/>
                </a:solidFill>
              </a:rPr>
              <a:t>gi_numbers.out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must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be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present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in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the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current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directory</a:t>
            </a:r>
            <a:r>
              <a:rPr lang="ru-RU" sz="1600" dirty="0">
                <a:solidFill>
                  <a:srgbClr val="008080"/>
                </a:solidFill>
              </a:rPr>
              <a:t>. </a:t>
            </a:r>
            <a:endParaRPr lang="en-US" sz="1600" dirty="0">
              <a:solidFill>
                <a:srgbClr val="00808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8080"/>
                </a:solidFill>
              </a:rPr>
              <a:t>For information on h</a:t>
            </a:r>
            <a:r>
              <a:rPr lang="ru-RU" sz="1600" dirty="0" err="1">
                <a:solidFill>
                  <a:srgbClr val="008080"/>
                </a:solidFill>
              </a:rPr>
              <a:t>ow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to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create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this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file</a:t>
            </a:r>
            <a:r>
              <a:rPr lang="ru-RU" sz="1600" dirty="0">
                <a:solidFill>
                  <a:srgbClr val="008080"/>
                </a:solidFill>
              </a:rPr>
              <a:t>, </a:t>
            </a:r>
            <a:r>
              <a:rPr lang="ru-RU" sz="1600" dirty="0" err="1">
                <a:solidFill>
                  <a:srgbClr val="008080"/>
                </a:solidFill>
              </a:rPr>
              <a:t>read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the</a:t>
            </a:r>
            <a:r>
              <a:rPr lang="ru-RU" sz="1600" dirty="0">
                <a:solidFill>
                  <a:srgbClr val="008080"/>
                </a:solidFill>
              </a:rPr>
              <a:t> Taxa </a:t>
            </a:r>
            <a:r>
              <a:rPr lang="ru-RU" sz="1600" dirty="0" err="1">
                <a:solidFill>
                  <a:srgbClr val="008080"/>
                </a:solidFill>
              </a:rPr>
              <a:t>recognition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file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dirty="0" err="1">
                <a:solidFill>
                  <a:srgbClr val="008080"/>
                </a:solidFill>
              </a:rPr>
              <a:t>section</a:t>
            </a:r>
            <a:r>
              <a:rPr lang="en-US" sz="1600" dirty="0">
                <a:solidFill>
                  <a:srgbClr val="008080"/>
                </a:solidFill>
              </a:rPr>
              <a:t> on the web-site</a:t>
            </a:r>
            <a:r>
              <a:rPr lang="ru-RU" sz="1600" dirty="0">
                <a:solidFill>
                  <a:srgbClr val="008080"/>
                </a:solidFill>
              </a:rPr>
              <a:t>. </a:t>
            </a:r>
            <a:endParaRPr lang="en-US" sz="1600" dirty="0">
              <a:solidFill>
                <a:srgbClr val="00808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8080"/>
                </a:solidFill>
              </a:rPr>
              <a:t>3. </a:t>
            </a:r>
            <a:r>
              <a:rPr lang="en-US" sz="1600" dirty="0" err="1">
                <a:solidFill>
                  <a:srgbClr val="008080"/>
                </a:solidFill>
              </a:rPr>
              <a:t>Blastall</a:t>
            </a:r>
            <a:r>
              <a:rPr lang="en-US" sz="1600" dirty="0">
                <a:solidFill>
                  <a:srgbClr val="008080"/>
                </a:solidFill>
              </a:rPr>
              <a:t> from NCB needs to be installed. 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119815" name="Text Box 16"/>
          <p:cNvSpPr txBox="1">
            <a:spLocks noChangeArrowheads="1"/>
          </p:cNvSpPr>
          <p:nvPr/>
        </p:nvSpPr>
        <p:spPr bwMode="auto">
          <a:xfrm>
            <a:off x="139989" y="1671078"/>
            <a:ext cx="8340147" cy="5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8080"/>
                </a:solidFill>
              </a:rPr>
              <a:t>The BranchClust algorithm is implemented in Perl with the use of the BioPerl module for </a:t>
            </a:r>
          </a:p>
          <a:p>
            <a:pPr eaLnBrk="1" hangingPunct="1"/>
            <a:r>
              <a:rPr lang="en-US" sz="1600">
                <a:solidFill>
                  <a:srgbClr val="008080"/>
                </a:solidFill>
              </a:rPr>
              <a:t>parsing trees and is freely available at </a:t>
            </a:r>
            <a:r>
              <a:rPr lang="en-US" sz="1600">
                <a:solidFill>
                  <a:srgbClr val="003399"/>
                </a:solidFill>
              </a:rPr>
              <a:t>http://bioinformatics.org/branchclust</a:t>
            </a:r>
            <a:r>
              <a:rPr lang="ru-RU" sz="16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19816" name="Text Box 17"/>
          <p:cNvSpPr txBox="1">
            <a:spLocks noChangeArrowheads="1"/>
          </p:cNvSpPr>
          <p:nvPr/>
        </p:nvSpPr>
        <p:spPr bwMode="auto">
          <a:xfrm>
            <a:off x="0" y="2851897"/>
            <a:ext cx="9144000" cy="338978"/>
          </a:xfrm>
          <a:prstGeom prst="rect">
            <a:avLst/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</a:rPr>
              <a:t>   </a:t>
            </a:r>
            <a:r>
              <a:rPr lang="ru-RU" sz="1600" b="1">
                <a:solidFill>
                  <a:srgbClr val="FFFFFF"/>
                </a:solidFill>
              </a:rPr>
              <a:t>Required</a:t>
            </a:r>
            <a:r>
              <a:rPr lang="ru-RU" sz="1600" b="1">
                <a:solidFill>
                  <a:srgbClr val="00808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06004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901995" y="222720"/>
            <a:ext cx="7355897" cy="5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66"/>
                </a:solidFill>
              </a:rPr>
              <a:t>BIPARTITION OF A PHYLOGENETIC TREE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84730" y="1095380"/>
            <a:ext cx="5683250" cy="22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66FFFF"/>
                </a:solidFill>
                <a:cs typeface="Times New Roman" charset="0"/>
              </a:rPr>
              <a:t>Bipartition</a:t>
            </a:r>
            <a:r>
              <a:rPr lang="en-US" sz="2400" b="1">
                <a:solidFill>
                  <a:srgbClr val="FFFFFF"/>
                </a:solidFill>
                <a:cs typeface="Times New Roman" charset="0"/>
              </a:rPr>
              <a:t> (or split) – </a:t>
            </a:r>
            <a:r>
              <a:rPr lang="en-US" sz="2400">
                <a:solidFill>
                  <a:srgbClr val="FFFFFF"/>
                </a:solidFill>
                <a:cs typeface="Times New Roman" charset="0"/>
              </a:rPr>
              <a:t>a division of a phylogenetic tree into two parts that are connected by a single branch.  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  <a:cs typeface="Times New Roman" charset="0"/>
              </a:rPr>
              <a:t>It divides a dataset into two groups, but it does not consider the relationships within each of the two groups. </a:t>
            </a: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1798205" y="4478151"/>
            <a:ext cx="154131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V="1">
            <a:off x="3339523" y="3746969"/>
            <a:ext cx="733136" cy="731184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3339523" y="4478151"/>
            <a:ext cx="733136" cy="7325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 flipV="1">
            <a:off x="1066514" y="4478151"/>
            <a:ext cx="731693" cy="732584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1066514" y="3746969"/>
            <a:ext cx="731693" cy="7311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3352517" y="3429000"/>
            <a:ext cx="269875" cy="1004328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3339528" y="4478157"/>
            <a:ext cx="432955" cy="1084169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3339526" y="4478151"/>
            <a:ext cx="901989" cy="0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H="1">
            <a:off x="1066514" y="4478151"/>
            <a:ext cx="731693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114262" y="3678331"/>
            <a:ext cx="870238" cy="83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3202427" y="4259638"/>
            <a:ext cx="406977" cy="418819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80" tIns="45641" rIns="91280" bIns="45641" anchor="ctr"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1470608" y="4269444"/>
            <a:ext cx="406977" cy="41882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80" tIns="45641" rIns="91280" bIns="45641" anchor="ctr"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5326785" y="4151782"/>
            <a:ext cx="471920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234421" y="4060732"/>
            <a:ext cx="3492500" cy="8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compatible to illustrated</a:t>
            </a:r>
            <a:r>
              <a:rPr lang="en-US" sz="2400">
                <a:solidFill>
                  <a:srgbClr val="FFFF66"/>
                </a:solidFill>
              </a:rPr>
              <a:t>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bipartition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5238750" y="5864879"/>
            <a:ext cx="3739285" cy="8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incompatible to illustrated</a:t>
            </a:r>
            <a:r>
              <a:rPr lang="en-US" sz="2400">
                <a:solidFill>
                  <a:srgbClr val="FFFF66"/>
                </a:solidFill>
              </a:rPr>
              <a:t> </a:t>
            </a:r>
            <a:br>
              <a:rPr lang="en-US" sz="2400">
                <a:solidFill>
                  <a:srgbClr val="FFFF66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bipartition</a:t>
            </a: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6553489" y="1448364"/>
            <a:ext cx="151534" cy="22832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 flipV="1">
            <a:off x="6553489" y="990320"/>
            <a:ext cx="381000" cy="45804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V="1">
            <a:off x="6705023" y="1067364"/>
            <a:ext cx="610466" cy="60932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>
            <a:off x="6705023" y="1676683"/>
            <a:ext cx="0" cy="6093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 flipV="1">
            <a:off x="6400517" y="2286002"/>
            <a:ext cx="269875" cy="15268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 flipV="1">
            <a:off x="6248983" y="2667000"/>
            <a:ext cx="228023" cy="381000"/>
          </a:xfrm>
          <a:prstGeom prst="line">
            <a:avLst/>
          </a:prstGeom>
          <a:noFill/>
          <a:ln w="7620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6477005" y="2667000"/>
            <a:ext cx="228023" cy="456640"/>
          </a:xfrm>
          <a:prstGeom prst="line">
            <a:avLst/>
          </a:prstGeom>
          <a:noFill/>
          <a:ln w="7620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6705023" y="2286001"/>
            <a:ext cx="229466" cy="22832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>
            <a:off x="6934491" y="2514321"/>
            <a:ext cx="76488" cy="53368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762005" y="6171645"/>
            <a:ext cx="3124489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914979" y="5562326"/>
            <a:ext cx="3352512" cy="4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1FF76"/>
                </a:solidFill>
                <a:latin typeface="Courier" charset="0"/>
              </a:rPr>
              <a:t>* *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.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.</a:t>
            </a: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685517" y="6401362"/>
            <a:ext cx="184727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solidFill>
                <a:srgbClr val="FFFF66"/>
              </a:solidFill>
            </a:endParaRP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5238750" y="5116887"/>
            <a:ext cx="3352512" cy="8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8000"/>
                </a:solidFill>
                <a:latin typeface="Courier" charset="0"/>
              </a:rPr>
              <a:t>Orange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 vs Rest</a:t>
            </a:r>
            <a:br>
              <a:rPr lang="en-US" sz="2400" b="1">
                <a:solidFill>
                  <a:srgbClr val="81FF76"/>
                </a:solidFill>
                <a:latin typeface="Courier" charset="0"/>
              </a:rPr>
            </a:br>
            <a:r>
              <a:rPr lang="en-US" sz="2400" b="1">
                <a:solidFill>
                  <a:srgbClr val="81FF76"/>
                </a:solidFill>
                <a:latin typeface="Courier" charset="0"/>
              </a:rPr>
              <a:t>. .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.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*</a:t>
            </a: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5271945" y="3378574"/>
            <a:ext cx="3352511" cy="8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Courier" charset="0"/>
              </a:rPr>
              <a:t>Yellow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 </a:t>
            </a:r>
            <a:r>
              <a:rPr lang="en-US" sz="2400" b="1" i="1">
                <a:solidFill>
                  <a:srgbClr val="81FF76"/>
                </a:solidFill>
                <a:latin typeface="Courier" charset="0"/>
              </a:rPr>
              <a:t>vs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 Rest </a:t>
            </a:r>
            <a:br>
              <a:rPr lang="en-US" sz="2400" b="1">
                <a:solidFill>
                  <a:srgbClr val="81FF76"/>
                </a:solidFill>
                <a:latin typeface="Courier" charset="0"/>
              </a:rPr>
            </a:br>
            <a:r>
              <a:rPr lang="en-US" sz="2400" b="1">
                <a:solidFill>
                  <a:srgbClr val="81FF76"/>
                </a:solidFill>
                <a:latin typeface="Courier" charset="0"/>
              </a:rPr>
              <a:t>* *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* 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. . . </a:t>
            </a:r>
            <a:r>
              <a:rPr lang="en-US" sz="2400" b="1">
                <a:solidFill>
                  <a:srgbClr val="81FF76"/>
                </a:solidFill>
                <a:latin typeface="Courier" charset="0"/>
              </a:rPr>
              <a:t>*</a:t>
            </a:r>
            <a:r>
              <a:rPr lang="en-US" sz="2400" b="1">
                <a:solidFill>
                  <a:srgbClr val="FFFF66"/>
                </a:solidFill>
                <a:latin typeface="Courier" charset="0"/>
              </a:rPr>
              <a:t> </a:t>
            </a:r>
            <a:r>
              <a:rPr lang="en-US" sz="2400" b="1">
                <a:solidFill>
                  <a:srgbClr val="FF8000"/>
                </a:solidFill>
                <a:latin typeface="Courier" charset="0"/>
              </a:rPr>
              <a:t>*</a:t>
            </a:r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6324023" y="1067360"/>
            <a:ext cx="229466" cy="3810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70" name="Line 34"/>
          <p:cNvSpPr>
            <a:spLocks noChangeShapeType="1"/>
          </p:cNvSpPr>
          <p:nvPr/>
        </p:nvSpPr>
        <p:spPr bwMode="auto">
          <a:xfrm>
            <a:off x="6400512" y="2438683"/>
            <a:ext cx="76488" cy="22831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 flipV="1">
            <a:off x="5943026" y="2438684"/>
            <a:ext cx="457489" cy="456640"/>
          </a:xfrm>
          <a:prstGeom prst="line">
            <a:avLst/>
          </a:prstGeom>
          <a:noFill/>
          <a:ln w="76200">
            <a:solidFill>
              <a:srgbClr val="DBEB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6934489" y="2514320"/>
            <a:ext cx="381000" cy="45804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41" rIns="91280" bIns="45641"/>
          <a:lstStyle/>
          <a:p>
            <a:endParaRPr lang="en-US" sz="22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7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1905006" y="609320"/>
            <a:ext cx="6964795" cy="62248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80" tIns="45641" rIns="91280" bIns="45641" anchor="ctr"/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203494" y="113462"/>
            <a:ext cx="8832273" cy="4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0" tIns="45641" rIns="91280" bIns="45641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FFFF66"/>
                </a:solidFill>
                <a:cs typeface="Times New Roman" charset="0"/>
              </a:rPr>
              <a:t>“</a:t>
            </a:r>
            <a:r>
              <a:rPr lang="en-US" sz="2400">
                <a:solidFill>
                  <a:srgbClr val="FFFF66"/>
                </a:solidFill>
                <a:cs typeface="Times New Roman" charset="0"/>
              </a:rPr>
              <a:t>Lento</a:t>
            </a:r>
            <a:r>
              <a:rPr lang="ja-JP" altLang="en-US" sz="2400">
                <a:solidFill>
                  <a:srgbClr val="FFFF66"/>
                </a:solidFill>
                <a:cs typeface="Times New Roman" charset="0"/>
              </a:rPr>
              <a:t>”</a:t>
            </a:r>
            <a:r>
              <a:rPr lang="en-US" sz="2400">
                <a:solidFill>
                  <a:srgbClr val="FFFF66"/>
                </a:solidFill>
                <a:cs typeface="Times New Roman" charset="0"/>
              </a:rPr>
              <a:t>-plot of 34 supported</a:t>
            </a:r>
            <a:r>
              <a:rPr lang="en-US" sz="2400">
                <a:solidFill>
                  <a:srgbClr val="FFFF66"/>
                </a:solidFill>
              </a:rPr>
              <a:t> b</a:t>
            </a:r>
            <a:r>
              <a:rPr lang="en-US" sz="2400">
                <a:solidFill>
                  <a:srgbClr val="FFFF66"/>
                </a:solidFill>
                <a:cs typeface="Times New Roman" charset="0"/>
              </a:rPr>
              <a:t>ipartitions (out of 4082 possible)</a:t>
            </a:r>
          </a:p>
        </p:txBody>
      </p:sp>
      <p:sp>
        <p:nvSpPr>
          <p:cNvPr id="144389" name="Rectangle 4"/>
          <p:cNvSpPr>
            <a:spLocks noChangeArrowheads="1"/>
          </p:cNvSpPr>
          <p:nvPr/>
        </p:nvSpPr>
        <p:spPr bwMode="auto">
          <a:xfrm>
            <a:off x="106801" y="641537"/>
            <a:ext cx="1515341" cy="413777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280" tIns="45641" rIns="91280" bIns="45641" anchor="ctr"/>
          <a:lstStyle/>
          <a:p>
            <a:r>
              <a:rPr lang="en-US" sz="1400" b="1">
                <a:solidFill>
                  <a:srgbClr val="000000"/>
                </a:solidFill>
              </a:rPr>
              <a:t>13 gamma-</a:t>
            </a:r>
          </a:p>
          <a:p>
            <a:r>
              <a:rPr lang="en-US" sz="1400" b="1">
                <a:solidFill>
                  <a:srgbClr val="000000"/>
                </a:solidFill>
              </a:rPr>
              <a:t>proteobacterial </a:t>
            </a:r>
          </a:p>
          <a:p>
            <a:r>
              <a:rPr lang="en-US" sz="1400" b="1">
                <a:solidFill>
                  <a:srgbClr val="000000"/>
                </a:solidFill>
              </a:rPr>
              <a:t>genomes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(258 putative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orthologs):</a:t>
            </a:r>
          </a:p>
          <a:p>
            <a:endParaRPr lang="en-US" sz="1400" b="1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E.coli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Buchnera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Haemophilus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Pasteurella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Salmonella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Yersinia pestis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  (2 strains)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Vibrio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Xanthomonas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  (2 sp.)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Pseudomonas</a:t>
            </a:r>
          </a:p>
          <a:p>
            <a:pPr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Wigglesworthia</a:t>
            </a:r>
          </a:p>
        </p:txBody>
      </p:sp>
      <p:sp>
        <p:nvSpPr>
          <p:cNvPr id="144390" name="Rectangle 5"/>
          <p:cNvSpPr>
            <a:spLocks noChangeArrowheads="1"/>
          </p:cNvSpPr>
          <p:nvPr/>
        </p:nvSpPr>
        <p:spPr bwMode="auto">
          <a:xfrm>
            <a:off x="106801" y="4898372"/>
            <a:ext cx="1515341" cy="174811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280" tIns="45641" rIns="91280" bIns="45641" anchor="ctr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There are </a:t>
            </a:r>
            <a:r>
              <a:rPr lang="en-US" sz="1400" b="1">
                <a:solidFill>
                  <a:srgbClr val="FF0000"/>
                </a:solidFill>
                <a:cs typeface="Times New Roman" charset="0"/>
              </a:rPr>
              <a:t>13,749,310,575 possible unrooted tree topologies</a:t>
            </a:r>
            <a:r>
              <a:rPr lang="en-US" sz="1400" b="1">
                <a:solidFill>
                  <a:srgbClr val="FF0000"/>
                </a:solidFill>
              </a:rPr>
              <a:t> for 13 genomes</a:t>
            </a:r>
          </a:p>
        </p:txBody>
      </p:sp>
      <p:pic>
        <p:nvPicPr>
          <p:cNvPr id="144391" name="Picture 6" descr="proteo_beano_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4" y="633132"/>
            <a:ext cx="6248977" cy="6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7924512" y="869863"/>
          <a:ext cx="945284" cy="20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hoto Editor Photo" r:id="rId5" imgW="746667" imgH="1600339" progId="">
                  <p:embed/>
                </p:oleObj>
              </mc:Choice>
              <mc:Fallback>
                <p:oleObj name="Photo Editor Photo" r:id="rId5" imgW="746667" imgH="16003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512" y="869863"/>
                        <a:ext cx="945284" cy="20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781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74251"/>
            <a:ext cx="3657600" cy="2829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1595"/>
            <a:ext cx="3657600" cy="282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182344"/>
            <a:ext cx="3657600" cy="282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96583"/>
            <a:ext cx="3657600" cy="282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3207744"/>
            <a:ext cx="3657600" cy="282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1595"/>
            <a:ext cx="3657600" cy="2829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63" y="1076920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N=4(0)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16" y="1076729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N=5(1)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2986" y="1044655"/>
            <a:ext cx="820268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N=8(4)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224" y="5852909"/>
            <a:ext cx="937262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N=13(9)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3896" y="5852909"/>
            <a:ext cx="1054257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N=23(19)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3425" y="5852909"/>
            <a:ext cx="1054257" cy="36817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N=53(49)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1" y="2329940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610" y="60960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1" y="60960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1" y="1550826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7579" y="2313802"/>
            <a:ext cx="432912" cy="260691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0.01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2637" y="2631262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1917" y="2764131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391" y="242047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b="1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7946" y="4707149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46016" y="4820961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6346" y="5111473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43126" y="2175817"/>
            <a:ext cx="383452" cy="421272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9799" y="5027711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4451" y="5208873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1376" y="5563726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224" y="2672603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squar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390" y="2420471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35117" y="2734235"/>
            <a:ext cx="362276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556" y="8591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6683" y="8591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4311" y="287618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52081" y="4108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6006" y="3963152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9057" y="3619495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8721" y="3851093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81723" y="3305726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65658" y="4164856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65658" y="3851079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70044" y="54909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54325" y="63491"/>
            <a:ext cx="378357" cy="420930"/>
          </a:xfrm>
          <a:prstGeom prst="rect">
            <a:avLst/>
          </a:prstGeom>
          <a:solidFill>
            <a:srgbClr val="FFFFFF"/>
          </a:solidFill>
        </p:spPr>
        <p:txBody>
          <a:bodyPr wrap="none" lIns="81922" tIns="40959" rIns="81922" bIns="40959" rtlCol="0">
            <a:spAutoFit/>
          </a:bodyPr>
          <a:lstStyle/>
          <a:p>
            <a:pPr defTabSz="819431"/>
            <a:r>
              <a:rPr lang="en-US" sz="2200" dirty="0">
                <a:solidFill>
                  <a:prstClr val="black"/>
                </a:solidFill>
                <a:latin typeface="Arial" pitchFamily="-65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5572" y="6236367"/>
            <a:ext cx="8713966" cy="923223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pPr defTabSz="445139"/>
            <a:r>
              <a:rPr lang="en-US" sz="1800" dirty="0">
                <a:solidFill>
                  <a:prstClr val="black"/>
                </a:solidFill>
                <a:latin typeface="Calibri" charset="0"/>
              </a:rPr>
              <a:t>From: Mao F, Williams D, 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Zhaxybayeva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O, 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Poptsova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M, 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Lapierre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P, Gogarten JP, </a:t>
            </a:r>
            <a:r>
              <a:rPr lang="en-US" sz="1800" dirty="0" err="1">
                <a:solidFill>
                  <a:prstClr val="black"/>
                </a:solidFill>
                <a:latin typeface="Calibri" charset="0"/>
              </a:rPr>
              <a:t>Xu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Y (2012) </a:t>
            </a:r>
            <a:br>
              <a:rPr lang="en-US" sz="1800" dirty="0">
                <a:solidFill>
                  <a:prstClr val="black"/>
                </a:solidFill>
                <a:latin typeface="Calibri" charset="0"/>
              </a:rPr>
            </a:br>
            <a:r>
              <a:rPr lang="en-US" sz="1800" i="1" dirty="0">
                <a:solidFill>
                  <a:prstClr val="black"/>
                </a:solidFill>
                <a:latin typeface="Calibri" charset="0"/>
              </a:rPr>
              <a:t>BMC Bioinformatics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Calibri" charset="0"/>
              </a:rPr>
              <a:t>13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:123,  doi:10.1186/1471-2105-13-123</a:t>
            </a:r>
          </a:p>
          <a:p>
            <a:pPr defTabSz="445139"/>
            <a:endParaRPr lang="en-US" sz="18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5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371600"/>
            <a:ext cx="39624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80" tIns="45145" rIns="90280" bIns="45145" rtlCol="0" anchor="ctr"/>
          <a:lstStyle/>
          <a:p>
            <a:pPr algn="ctr" defTabSz="90278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112" y="1371600"/>
            <a:ext cx="39624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80" tIns="45145" rIns="90280" bIns="45145" rtlCol="0" anchor="ctr"/>
          <a:lstStyle/>
          <a:p>
            <a:pPr algn="ctr" defTabSz="902783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33800" y="76203"/>
            <a:ext cx="3459482" cy="645412"/>
          </a:xfrm>
          <a:prstGeom prst="rect">
            <a:avLst/>
          </a:prstGeom>
          <a:noFill/>
        </p:spPr>
        <p:txBody>
          <a:bodyPr wrap="squar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Results :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57199"/>
              </p:ext>
            </p:extLst>
          </p:nvPr>
        </p:nvGraphicFramePr>
        <p:xfrm>
          <a:off x="269178" y="1328840"/>
          <a:ext cx="4333874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667892"/>
              </p:ext>
            </p:extLst>
          </p:nvPr>
        </p:nvGraphicFramePr>
        <p:xfrm>
          <a:off x="4612580" y="1328840"/>
          <a:ext cx="43243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685805"/>
            <a:ext cx="3962400" cy="645275"/>
          </a:xfrm>
          <a:prstGeom prst="rect">
            <a:avLst/>
          </a:prstGeom>
          <a:noFill/>
        </p:spPr>
        <p:txBody>
          <a:bodyPr wrap="squar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Maximum Bootstrap Support value for Bipartition separating (AB) and (CD)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4" y="685819"/>
            <a:ext cx="3555253" cy="922274"/>
          </a:xfrm>
          <a:prstGeom prst="rect">
            <a:avLst/>
          </a:prstGeom>
          <a:noFill/>
        </p:spPr>
        <p:txBody>
          <a:bodyPr wrap="none" lIns="90280" tIns="45145" rIns="90280" bIns="45145" rtlCol="0">
            <a:spAutoFit/>
          </a:bodyPr>
          <a:lstStyle/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Maximum Bootstrap Support value </a:t>
            </a:r>
            <a:br>
              <a:rPr lang="en-US" sz="1800" b="1" dirty="0">
                <a:solidFill>
                  <a:prstClr val="black"/>
                </a:solidFill>
                <a:latin typeface="Calibri"/>
              </a:rPr>
            </a:br>
            <a:r>
              <a:rPr lang="en-US" sz="1800" b="1" dirty="0">
                <a:solidFill>
                  <a:prstClr val="black"/>
                </a:solidFill>
                <a:latin typeface="Calibri"/>
              </a:rPr>
              <a:t>for embedded Quartet (AB),(CD)</a:t>
            </a:r>
          </a:p>
          <a:p>
            <a:pPr defTabSz="902783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96" y="5029208"/>
            <a:ext cx="1888236" cy="150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311"/>
            <a:ext cx="872624" cy="1558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2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Line 3"/>
          <p:cNvSpPr>
            <a:spLocks noChangeShapeType="1"/>
          </p:cNvSpPr>
          <p:nvPr/>
        </p:nvSpPr>
        <p:spPr bwMode="auto">
          <a:xfrm>
            <a:off x="3733512" y="1295681"/>
            <a:ext cx="381000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593152" y="275945"/>
            <a:ext cx="7498773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Bootstrap support values for embedded quartets</a:t>
            </a:r>
          </a:p>
        </p:txBody>
      </p:sp>
      <p:sp>
        <p:nvSpPr>
          <p:cNvPr id="158724" name="Line 5"/>
          <p:cNvSpPr>
            <a:spLocks noChangeShapeType="1"/>
          </p:cNvSpPr>
          <p:nvPr/>
        </p:nvSpPr>
        <p:spPr bwMode="auto">
          <a:xfrm>
            <a:off x="4343977" y="1295681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25" name="Text Box 6"/>
          <p:cNvSpPr txBox="1">
            <a:spLocks noChangeArrowheads="1"/>
          </p:cNvSpPr>
          <p:nvPr/>
        </p:nvSpPr>
        <p:spPr bwMode="auto">
          <a:xfrm>
            <a:off x="4064005" y="1105181"/>
            <a:ext cx="326159" cy="3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+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26" name="Text Box 7"/>
          <p:cNvSpPr txBox="1">
            <a:spLocks noChangeArrowheads="1"/>
          </p:cNvSpPr>
          <p:nvPr/>
        </p:nvSpPr>
        <p:spPr bwMode="auto">
          <a:xfrm>
            <a:off x="4800024" y="1067360"/>
            <a:ext cx="3978853" cy="12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: </a:t>
            </a:r>
            <a:r>
              <a:rPr lang="en-US" sz="1800">
                <a:solidFill>
                  <a:srgbClr val="000000"/>
                </a:solidFill>
              </a:rPr>
              <a:t>tree calculated from one pseudo-sample generated by bootstraping from an alignment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of one gene family present in 11 genomes</a:t>
            </a:r>
          </a:p>
        </p:txBody>
      </p:sp>
      <p:sp>
        <p:nvSpPr>
          <p:cNvPr id="158727" name="Text Box 8"/>
          <p:cNvSpPr txBox="1">
            <a:spLocks noChangeArrowheads="1"/>
          </p:cNvSpPr>
          <p:nvPr/>
        </p:nvSpPr>
        <p:spPr bwMode="auto">
          <a:xfrm>
            <a:off x="304516" y="4981019"/>
            <a:ext cx="6149397" cy="15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</a:rPr>
              <a:t>Quartet spectral analyses of genomes iterates over three loops:</a:t>
            </a:r>
          </a:p>
          <a:p>
            <a:pPr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bootstrap samples. </a:t>
            </a:r>
          </a:p>
          <a:p>
            <a:pPr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possible embedded quartets.</a:t>
            </a:r>
          </a:p>
          <a:p>
            <a:pPr>
              <a:buFont typeface="Wingdings" charset="0"/>
              <a:buChar char="Ø"/>
            </a:pPr>
            <a:r>
              <a:rPr lang="en-US" sz="2000" b="1">
                <a:solidFill>
                  <a:srgbClr val="000000"/>
                </a:solidFill>
              </a:rPr>
              <a:t>Repeat for all gene families. </a:t>
            </a:r>
          </a:p>
        </p:txBody>
      </p:sp>
      <p:grpSp>
        <p:nvGrpSpPr>
          <p:cNvPr id="158728" name="Group 9"/>
          <p:cNvGrpSpPr>
            <a:grpSpLocks/>
          </p:cNvGrpSpPr>
          <p:nvPr/>
        </p:nvGrpSpPr>
        <p:grpSpPr bwMode="auto">
          <a:xfrm>
            <a:off x="4267493" y="2300011"/>
            <a:ext cx="4495511" cy="1292226"/>
            <a:chOff x="2688" y="1416"/>
            <a:chExt cx="2832" cy="814"/>
          </a:xfrm>
        </p:grpSpPr>
        <p:sp>
          <p:nvSpPr>
            <p:cNvPr id="158765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:</a:t>
              </a:r>
              <a:r>
                <a:rPr lang="en-US" sz="2400" b="1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rgbClr val="000000"/>
                  </a:solidFill>
                </a:rPr>
                <a:t>embedded quartet for genomes </a:t>
              </a:r>
              <a:br>
                <a:rPr lang="en-US" sz="1800">
                  <a:solidFill>
                    <a:srgbClr val="000000"/>
                  </a:solidFill>
                </a:rPr>
              </a:br>
              <a:r>
                <a:rPr lang="en-US" sz="1800">
                  <a:solidFill>
                    <a:srgbClr val="000000"/>
                  </a:solidFill>
                </a:rPr>
                <a:t>1, 4, 9, and 10 .</a:t>
              </a:r>
            </a:p>
            <a:p>
              <a:r>
                <a:rPr lang="en-US" sz="1800">
                  <a:solidFill>
                    <a:srgbClr val="000000"/>
                  </a:solidFill>
                </a:rPr>
                <a:t>This bootstrap sample supports the topology ((1,4),9,10).</a:t>
              </a:r>
            </a:p>
          </p:txBody>
        </p:sp>
        <p:sp>
          <p:nvSpPr>
            <p:cNvPr id="158766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158729" name="Line 12"/>
          <p:cNvSpPr>
            <a:spLocks noChangeShapeType="1"/>
          </p:cNvSpPr>
          <p:nvPr/>
        </p:nvSpPr>
        <p:spPr bwMode="auto">
          <a:xfrm>
            <a:off x="5169481" y="4115361"/>
            <a:ext cx="151535" cy="151279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0" name="Line 13"/>
          <p:cNvSpPr>
            <a:spLocks noChangeShapeType="1"/>
          </p:cNvSpPr>
          <p:nvPr/>
        </p:nvSpPr>
        <p:spPr bwMode="auto">
          <a:xfrm flipH="1">
            <a:off x="5169481" y="4266640"/>
            <a:ext cx="151535" cy="152681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1" name="Line 14"/>
          <p:cNvSpPr>
            <a:spLocks noChangeShapeType="1"/>
          </p:cNvSpPr>
          <p:nvPr/>
        </p:nvSpPr>
        <p:spPr bwMode="auto">
          <a:xfrm>
            <a:off x="5321016" y="4266640"/>
            <a:ext cx="22946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2" name="Line 15"/>
          <p:cNvSpPr>
            <a:spLocks noChangeShapeType="1"/>
          </p:cNvSpPr>
          <p:nvPr/>
        </p:nvSpPr>
        <p:spPr bwMode="auto">
          <a:xfrm>
            <a:off x="5550481" y="4266640"/>
            <a:ext cx="151535" cy="152681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3" name="Line 16"/>
          <p:cNvSpPr>
            <a:spLocks noChangeShapeType="1"/>
          </p:cNvSpPr>
          <p:nvPr/>
        </p:nvSpPr>
        <p:spPr bwMode="auto">
          <a:xfrm flipV="1">
            <a:off x="5550481" y="4115361"/>
            <a:ext cx="151535" cy="151279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4" name="Line 17"/>
          <p:cNvSpPr>
            <a:spLocks noChangeShapeType="1"/>
          </p:cNvSpPr>
          <p:nvPr/>
        </p:nvSpPr>
        <p:spPr bwMode="auto">
          <a:xfrm>
            <a:off x="8019766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5" name="Line 18"/>
          <p:cNvSpPr>
            <a:spLocks noChangeShapeType="1"/>
          </p:cNvSpPr>
          <p:nvPr/>
        </p:nvSpPr>
        <p:spPr bwMode="auto">
          <a:xfrm flipH="1">
            <a:off x="8019766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6" name="Line 19"/>
          <p:cNvSpPr>
            <a:spLocks noChangeShapeType="1"/>
          </p:cNvSpPr>
          <p:nvPr/>
        </p:nvSpPr>
        <p:spPr bwMode="auto">
          <a:xfrm>
            <a:off x="8172743" y="4266640"/>
            <a:ext cx="228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7" name="Line 20"/>
          <p:cNvSpPr>
            <a:spLocks noChangeShapeType="1"/>
          </p:cNvSpPr>
          <p:nvPr/>
        </p:nvSpPr>
        <p:spPr bwMode="auto">
          <a:xfrm>
            <a:off x="8400766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8" name="Line 21"/>
          <p:cNvSpPr>
            <a:spLocks noChangeShapeType="1"/>
          </p:cNvSpPr>
          <p:nvPr/>
        </p:nvSpPr>
        <p:spPr bwMode="auto">
          <a:xfrm flipV="1">
            <a:off x="8400766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39" name="Text Box 22"/>
          <p:cNvSpPr txBox="1">
            <a:spLocks noChangeArrowheads="1"/>
          </p:cNvSpPr>
          <p:nvPr/>
        </p:nvSpPr>
        <p:spPr bwMode="auto">
          <a:xfrm>
            <a:off x="4940014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9999"/>
                </a:solidFill>
              </a:rPr>
              <a:t>1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0" name="Text Box 23"/>
          <p:cNvSpPr txBox="1">
            <a:spLocks noChangeArrowheads="1"/>
          </p:cNvSpPr>
          <p:nvPr/>
        </p:nvSpPr>
        <p:spPr bwMode="auto">
          <a:xfrm>
            <a:off x="4940014" y="4228821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9999"/>
                </a:solidFill>
              </a:rPr>
              <a:t>4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1" name="Text Box 24"/>
          <p:cNvSpPr txBox="1">
            <a:spLocks noChangeArrowheads="1"/>
          </p:cNvSpPr>
          <p:nvPr/>
        </p:nvSpPr>
        <p:spPr bwMode="auto">
          <a:xfrm>
            <a:off x="5625525" y="3885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9999"/>
                </a:solidFill>
              </a:rPr>
              <a:t>9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2" name="Text Box 25"/>
          <p:cNvSpPr txBox="1">
            <a:spLocks noChangeArrowheads="1"/>
          </p:cNvSpPr>
          <p:nvPr/>
        </p:nvSpPr>
        <p:spPr bwMode="auto">
          <a:xfrm>
            <a:off x="5582228" y="4228821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9999"/>
                </a:solidFill>
              </a:rPr>
              <a:t>10</a:t>
            </a:r>
            <a:endParaRPr lang="en-US" sz="2400" b="1">
              <a:solidFill>
                <a:srgbClr val="009999"/>
              </a:solidFill>
            </a:endParaRPr>
          </a:p>
        </p:txBody>
      </p:sp>
      <p:sp>
        <p:nvSpPr>
          <p:cNvPr id="158743" name="Line 26"/>
          <p:cNvSpPr>
            <a:spLocks noChangeShapeType="1"/>
          </p:cNvSpPr>
          <p:nvPr/>
        </p:nvSpPr>
        <p:spPr bwMode="auto">
          <a:xfrm>
            <a:off x="6609777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4" name="Line 27"/>
          <p:cNvSpPr>
            <a:spLocks noChangeShapeType="1"/>
          </p:cNvSpPr>
          <p:nvPr/>
        </p:nvSpPr>
        <p:spPr bwMode="auto">
          <a:xfrm flipH="1">
            <a:off x="6609777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5" name="Line 28"/>
          <p:cNvSpPr>
            <a:spLocks noChangeShapeType="1"/>
          </p:cNvSpPr>
          <p:nvPr/>
        </p:nvSpPr>
        <p:spPr bwMode="auto">
          <a:xfrm>
            <a:off x="6762754" y="4266640"/>
            <a:ext cx="228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6" name="Line 29"/>
          <p:cNvSpPr>
            <a:spLocks noChangeShapeType="1"/>
          </p:cNvSpPr>
          <p:nvPr/>
        </p:nvSpPr>
        <p:spPr bwMode="auto">
          <a:xfrm>
            <a:off x="6990777" y="4266640"/>
            <a:ext cx="152977" cy="152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7" name="Line 30"/>
          <p:cNvSpPr>
            <a:spLocks noChangeShapeType="1"/>
          </p:cNvSpPr>
          <p:nvPr/>
        </p:nvSpPr>
        <p:spPr bwMode="auto">
          <a:xfrm flipV="1">
            <a:off x="6990777" y="4115361"/>
            <a:ext cx="152977" cy="1512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1" tIns="45646" rIns="91291" bIns="45646" anchor="ctr"/>
          <a:lstStyle/>
          <a:p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8748" name="Text Box 31"/>
          <p:cNvSpPr txBox="1">
            <a:spLocks noChangeArrowheads="1"/>
          </p:cNvSpPr>
          <p:nvPr/>
        </p:nvSpPr>
        <p:spPr bwMode="auto">
          <a:xfrm>
            <a:off x="6381753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49" name="Text Box 32"/>
          <p:cNvSpPr txBox="1">
            <a:spLocks noChangeArrowheads="1"/>
          </p:cNvSpPr>
          <p:nvPr/>
        </p:nvSpPr>
        <p:spPr bwMode="auto">
          <a:xfrm>
            <a:off x="6248978" y="4224620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0" name="Text Box 33"/>
          <p:cNvSpPr txBox="1">
            <a:spLocks noChangeArrowheads="1"/>
          </p:cNvSpPr>
          <p:nvPr/>
        </p:nvSpPr>
        <p:spPr bwMode="auto">
          <a:xfrm>
            <a:off x="7067264" y="390525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9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1" name="Text Box 34"/>
          <p:cNvSpPr txBox="1">
            <a:spLocks noChangeArrowheads="1"/>
          </p:cNvSpPr>
          <p:nvPr/>
        </p:nvSpPr>
        <p:spPr bwMode="auto">
          <a:xfrm>
            <a:off x="7067264" y="4266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2" name="Text Box 35"/>
          <p:cNvSpPr txBox="1">
            <a:spLocks noChangeArrowheads="1"/>
          </p:cNvSpPr>
          <p:nvPr/>
        </p:nvSpPr>
        <p:spPr bwMode="auto">
          <a:xfrm>
            <a:off x="7791741" y="3912256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3" name="Text Box 36"/>
          <p:cNvSpPr txBox="1">
            <a:spLocks noChangeArrowheads="1"/>
          </p:cNvSpPr>
          <p:nvPr/>
        </p:nvSpPr>
        <p:spPr bwMode="auto">
          <a:xfrm>
            <a:off x="7784525" y="424843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9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4" name="Text Box 37"/>
          <p:cNvSpPr txBox="1">
            <a:spLocks noChangeArrowheads="1"/>
          </p:cNvSpPr>
          <p:nvPr/>
        </p:nvSpPr>
        <p:spPr bwMode="auto">
          <a:xfrm>
            <a:off x="8477253" y="3905253"/>
            <a:ext cx="441121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5" name="Text Box 38"/>
          <p:cNvSpPr txBox="1">
            <a:spLocks noChangeArrowheads="1"/>
          </p:cNvSpPr>
          <p:nvPr/>
        </p:nvSpPr>
        <p:spPr bwMode="auto">
          <a:xfrm>
            <a:off x="8477253" y="4266643"/>
            <a:ext cx="312743" cy="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</a:t>
            </a: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158756" name="Group 39"/>
          <p:cNvGrpSpPr>
            <a:grpSpLocks/>
          </p:cNvGrpSpPr>
          <p:nvPr/>
        </p:nvGrpSpPr>
        <p:grpSpPr bwMode="auto">
          <a:xfrm>
            <a:off x="6324027" y="3734364"/>
            <a:ext cx="1067955" cy="990320"/>
            <a:chOff x="4608" y="3168"/>
            <a:chExt cx="672" cy="624"/>
          </a:xfrm>
        </p:grpSpPr>
        <p:sp>
          <p:nvSpPr>
            <p:cNvPr id="158763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58764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58757" name="Group 42"/>
          <p:cNvGrpSpPr>
            <a:grpSpLocks/>
          </p:cNvGrpSpPr>
          <p:nvPr/>
        </p:nvGrpSpPr>
        <p:grpSpPr bwMode="auto">
          <a:xfrm>
            <a:off x="7744118" y="3790390"/>
            <a:ext cx="1066512" cy="991721"/>
            <a:chOff x="4608" y="3168"/>
            <a:chExt cx="672" cy="624"/>
          </a:xfrm>
        </p:grpSpPr>
        <p:sp>
          <p:nvSpPr>
            <p:cNvPr id="15876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5876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200">
                <a:solidFill>
                  <a:srgbClr val="000000"/>
                </a:solidFill>
              </a:endParaRPr>
            </a:p>
          </p:txBody>
        </p:sp>
      </p:grpSp>
      <p:sp>
        <p:nvSpPr>
          <p:cNvPr id="158758" name="Text Box 45"/>
          <p:cNvSpPr txBox="1">
            <a:spLocks noChangeArrowheads="1"/>
          </p:cNvSpPr>
          <p:nvPr/>
        </p:nvSpPr>
        <p:spPr bwMode="auto">
          <a:xfrm>
            <a:off x="5181023" y="4343685"/>
            <a:ext cx="352136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sym typeface="Symbol" charset="0"/>
              </a:rPr>
              <a:t>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58759" name="Text Box 46"/>
          <p:cNvSpPr txBox="1">
            <a:spLocks noChangeArrowheads="1"/>
          </p:cNvSpPr>
          <p:nvPr/>
        </p:nvSpPr>
        <p:spPr bwMode="auto">
          <a:xfrm rot="5388551">
            <a:off x="6689466" y="4389332"/>
            <a:ext cx="4545386" cy="2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Zhaxybayeva et al. 2006, Genome Research, </a:t>
            </a:r>
            <a:r>
              <a:rPr lang="en-US" sz="1200" b="1">
                <a:solidFill>
                  <a:srgbClr val="000000"/>
                </a:solidFill>
              </a:rPr>
              <a:t>16</a:t>
            </a:r>
            <a:r>
              <a:rPr lang="en-US" sz="1200">
                <a:solidFill>
                  <a:srgbClr val="000000"/>
                </a:solidFill>
              </a:rPr>
              <a:t>(9):1099-108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5876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7" y="1619252"/>
            <a:ext cx="3677227" cy="26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7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Content Placeholder 3" descr="slid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53" r="-18553"/>
          <a:stretch>
            <a:fillRect/>
          </a:stretch>
        </p:blipFill>
        <p:spPr>
          <a:xfrm>
            <a:off x="-1663989" y="224133"/>
            <a:ext cx="12562898" cy="6649291"/>
          </a:xfrm>
        </p:spPr>
      </p:pic>
      <p:sp>
        <p:nvSpPr>
          <p:cNvPr id="2" name="TextBox 1"/>
          <p:cNvSpPr txBox="1"/>
          <p:nvPr/>
        </p:nvSpPr>
        <p:spPr>
          <a:xfrm>
            <a:off x="3649580" y="1363580"/>
            <a:ext cx="5146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population size about 10</a:t>
            </a:r>
            <a:r>
              <a:rPr lang="en-US" baseline="30000" dirty="0" smtClean="0"/>
              <a:t>13</a:t>
            </a:r>
          </a:p>
          <a:p>
            <a:r>
              <a:rPr lang="en-US" dirty="0" smtClean="0"/>
              <a:t>2*Ne generations &gt;&gt; 10 billion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1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1523</Words>
  <Application>Microsoft Macintosh PowerPoint</Application>
  <PresentationFormat>On-screen Show (4:3)</PresentationFormat>
  <Paragraphs>281</Paragraphs>
  <Slides>34</Slides>
  <Notes>17</Notes>
  <HiddenSlides>9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2_Default Design</vt:lpstr>
      <vt:lpstr>Default Design</vt:lpstr>
      <vt:lpstr>4_Blank Presentation</vt:lpstr>
      <vt:lpstr>14_Default Design</vt:lpstr>
      <vt:lpstr>3_Calm Seas</vt:lpstr>
      <vt:lpstr>4_Default Design</vt:lpstr>
      <vt:lpstr>Blank Presentation</vt:lpstr>
      <vt:lpstr>2_Office Theme</vt:lpstr>
      <vt:lpstr>3_Default Design</vt:lpstr>
      <vt:lpstr>Image</vt:lpstr>
      <vt:lpstr>Photo Editor Photo</vt:lpstr>
      <vt:lpstr>Document</vt:lpstr>
      <vt:lpstr>PowerPoint Presentation</vt:lpstr>
      <vt:lpstr>student evaluations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Supertree   vs. Supermatrix</vt:lpstr>
      <vt:lpstr>PowerPoint Presentation</vt:lpstr>
      <vt:lpstr>Supermatrix versus                  Quartet based Supertree</vt:lpstr>
      <vt:lpstr>PowerPoint Presentation</vt:lpstr>
      <vt:lpstr>HGT EvolSimulator Results</vt:lpstr>
      <vt:lpstr>PowerPoint Presentation</vt:lpstr>
      <vt:lpstr>PowerPoint Presentation</vt:lpstr>
      <vt:lpstr>PowerPoint Presentation</vt:lpstr>
      <vt:lpstr>Evolution of the Holobiont</vt:lpstr>
      <vt:lpstr>PowerPoint Presentation</vt:lpstr>
      <vt:lpstr>PowerPoint Presentation</vt:lpstr>
      <vt:lpstr>Examples</vt:lpstr>
      <vt:lpstr>Types of Paralogs: In- and Outparalogs </vt:lpstr>
      <vt:lpstr>PowerPoint Presentation</vt:lpstr>
      <vt:lpstr>PowerPoint Presentation</vt:lpstr>
      <vt:lpstr>Families of ATP-synthases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Connecticut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gene transfer and microbial evolution: Is the Tree-of-Life a Tree? </dc:title>
  <dc:subject/>
  <dc:creator>gogarten</dc:creator>
  <cp:keywords/>
  <dc:description/>
  <cp:lastModifiedBy>J. Peter Gogarten</cp:lastModifiedBy>
  <cp:revision>62</cp:revision>
  <dcterms:modified xsi:type="dcterms:W3CDTF">2014-12-03T15:31:29Z</dcterms:modified>
  <cp:category/>
</cp:coreProperties>
</file>