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5"/>
  </p:notesMasterIdLst>
  <p:handoutMasterIdLst>
    <p:handoutMasterId r:id="rId16"/>
  </p:handoutMasterIdLst>
  <p:sldIdLst>
    <p:sldId id="357" r:id="rId2"/>
    <p:sldId id="358" r:id="rId3"/>
    <p:sldId id="291" r:id="rId4"/>
    <p:sldId id="360" r:id="rId5"/>
    <p:sldId id="361" r:id="rId6"/>
    <p:sldId id="362" r:id="rId7"/>
    <p:sldId id="363" r:id="rId8"/>
    <p:sldId id="333" r:id="rId9"/>
    <p:sldId id="334" r:id="rId10"/>
    <p:sldId id="335" r:id="rId11"/>
    <p:sldId id="336" r:id="rId12"/>
    <p:sldId id="337" r:id="rId13"/>
    <p:sldId id="347" r:id="rId14"/>
  </p:sldIdLst>
  <p:sldSz cx="9144000" cy="6858000" type="screen4x3"/>
  <p:notesSz cx="9601200" cy="7315200"/>
  <p:defaultTextStyle>
    <a:defPPr>
      <a:defRPr lang="en-US"/>
    </a:defPPr>
    <a:lvl1pPr algn="l" rtl="0" eaLnBrk="0" fontAlgn="base" hangingPunct="0">
      <a:spcBef>
        <a:spcPct val="0"/>
      </a:spcBef>
      <a:spcAft>
        <a:spcPct val="0"/>
      </a:spcAft>
      <a:defRPr sz="2400" b="1"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Times New Roman" charset="0"/>
        <a:ea typeface="ＭＳ Ｐゴシック" charset="-128"/>
        <a:cs typeface="+mn-cs"/>
      </a:defRPr>
    </a:lvl5pPr>
    <a:lvl6pPr marL="2286000" algn="l" defTabSz="914400" rtl="0" eaLnBrk="1" latinLnBrk="0" hangingPunct="1">
      <a:defRPr sz="2400" b="1" kern="1200">
        <a:solidFill>
          <a:schemeClr val="tx1"/>
        </a:solidFill>
        <a:latin typeface="Times New Roman" charset="0"/>
        <a:ea typeface="ＭＳ Ｐゴシック" charset="-128"/>
        <a:cs typeface="+mn-cs"/>
      </a:defRPr>
    </a:lvl6pPr>
    <a:lvl7pPr marL="2743200" algn="l" defTabSz="914400" rtl="0" eaLnBrk="1" latinLnBrk="0" hangingPunct="1">
      <a:defRPr sz="2400" b="1" kern="1200">
        <a:solidFill>
          <a:schemeClr val="tx1"/>
        </a:solidFill>
        <a:latin typeface="Times New Roman" charset="0"/>
        <a:ea typeface="ＭＳ Ｐゴシック" charset="-128"/>
        <a:cs typeface="+mn-cs"/>
      </a:defRPr>
    </a:lvl7pPr>
    <a:lvl8pPr marL="3200400" algn="l" defTabSz="914400" rtl="0" eaLnBrk="1" latinLnBrk="0" hangingPunct="1">
      <a:defRPr sz="2400" b="1" kern="1200">
        <a:solidFill>
          <a:schemeClr val="tx1"/>
        </a:solidFill>
        <a:latin typeface="Times New Roman" charset="0"/>
        <a:ea typeface="ＭＳ Ｐゴシック" charset="-128"/>
        <a:cs typeface="+mn-cs"/>
      </a:defRPr>
    </a:lvl8pPr>
    <a:lvl9pPr marL="3657600" algn="l" defTabSz="914400" rtl="0" eaLnBrk="1" latinLnBrk="0" hangingPunct="1">
      <a:defRPr sz="24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6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718"/>
  </p:normalViewPr>
  <p:slideViewPr>
    <p:cSldViewPr>
      <p:cViewPr varScale="1">
        <p:scale>
          <a:sx n="92" d="100"/>
          <a:sy n="92" d="100"/>
        </p:scale>
        <p:origin x="1664" y="176"/>
      </p:cViewPr>
      <p:guideLst>
        <p:guide orient="horz" pos="16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eaLnBrk="1" hangingPunct="1">
              <a:defRPr sz="1200" b="0">
                <a:ea typeface="ＭＳ Ｐゴシック" charset="0"/>
                <a:cs typeface="ＭＳ Ｐゴシック" charset="0"/>
              </a:defRPr>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eaLnBrk="1" hangingPunct="1">
              <a:defRPr sz="1200" b="0">
                <a:ea typeface="ＭＳ Ｐゴシック" charset="0"/>
                <a:cs typeface="ＭＳ Ｐゴシック" charset="0"/>
              </a:defRPr>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eaLnBrk="1" hangingPunct="1">
              <a:defRPr sz="1200" b="0">
                <a:ea typeface="ＭＳ Ｐゴシック" charset="0"/>
                <a:cs typeface="ＭＳ Ｐゴシック" charset="0"/>
              </a:defRPr>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eaLnBrk="1" hangingPunct="1">
              <a:defRPr sz="1200" b="0"/>
            </a:lvl1pPr>
          </a:lstStyle>
          <a:p>
            <a:pPr>
              <a:defRPr/>
            </a:pPr>
            <a:fld id="{078995FE-EAD8-9948-96DC-C1FE56E8F1DB}" type="slidenum">
              <a:rPr lang="en-US" altLang="en-US"/>
              <a:pPr>
                <a:defRPr/>
              </a:pPr>
              <a:t>‹#›</a:t>
            </a:fld>
            <a:endParaRPr lang="en-US" altLang="en-US"/>
          </a:p>
        </p:txBody>
      </p:sp>
    </p:spTree>
    <p:extLst>
      <p:ext uri="{BB962C8B-B14F-4D97-AF65-F5344CB8AC3E}">
        <p14:creationId xmlns:p14="http://schemas.microsoft.com/office/powerpoint/2010/main" val="4415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68611"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3316" name="Rectangle 4"/>
          <p:cNvSpPr>
            <a:spLocks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3"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68615"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D2B0E5-C81B-C043-8A80-05BECF03987C}" type="slidenum">
              <a:rPr lang="en-US" altLang="en-US"/>
              <a:pPr>
                <a:defRPr/>
              </a:pPr>
              <a:t>‹#›</a:t>
            </a:fld>
            <a:endParaRPr lang="en-US" altLang="en-US"/>
          </a:p>
        </p:txBody>
      </p:sp>
    </p:spTree>
    <p:extLst>
      <p:ext uri="{BB962C8B-B14F-4D97-AF65-F5344CB8AC3E}">
        <p14:creationId xmlns:p14="http://schemas.microsoft.com/office/powerpoint/2010/main" val="111380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335B1026-1DAE-AE4D-BFBD-9344EE96237F}" type="slidenum">
              <a:rPr lang="en-US" altLang="en-US"/>
              <a:pPr>
                <a:spcBef>
                  <a:spcPct val="0"/>
                </a:spcBef>
              </a:pPr>
              <a:t>1</a:t>
            </a:fld>
            <a:endParaRPr lang="en-US" altLang="en-US"/>
          </a:p>
        </p:txBody>
      </p:sp>
      <p:sp>
        <p:nvSpPr>
          <p:cNvPr id="16386" name="Rectangle 2"/>
          <p:cNvSpPr>
            <a:spLocks noChangeArrowheads="1" noTextEdit="1"/>
          </p:cNvSpPr>
          <p:nvPr>
            <p:ph type="sldImg"/>
          </p:nvPr>
        </p:nvSpPr>
        <p:spPr>
          <a:solidFill>
            <a:srgbClr val="FFFFFF"/>
          </a:solidFill>
          <a:ln/>
        </p:spPr>
      </p:sp>
      <p:sp>
        <p:nvSpPr>
          <p:cNvPr id="16387"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20894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BD457CC1-4455-3741-9553-DEE456172112}" type="slidenum">
              <a:rPr lang="en-US" altLang="en-US"/>
              <a:pPr>
                <a:spcBef>
                  <a:spcPct val="0"/>
                </a:spcBef>
              </a:pPr>
              <a:t>2</a:t>
            </a:fld>
            <a:endParaRPr lang="en-US" altLang="en-US"/>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32361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139F8FB7-AD25-124E-8C2B-6B1354C589AB}" type="slidenum">
              <a:rPr lang="en-US" altLang="en-US"/>
              <a:pPr>
                <a:spcBef>
                  <a:spcPct val="0"/>
                </a:spcBef>
              </a:pPr>
              <a:t>3</a:t>
            </a:fld>
            <a:endParaRPr lang="en-US" alt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4788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28B6C1CC-8CB3-0E4E-AAA8-8F9242A3BD7C}" type="slidenum">
              <a:rPr lang="en-US" altLang="en-US"/>
              <a:pPr>
                <a:spcBef>
                  <a:spcPct val="0"/>
                </a:spcBef>
              </a:pPr>
              <a:t>4</a:t>
            </a:fld>
            <a:endParaRPr lang="en-US" alt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86974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4C095B6C-31E0-794C-BFD9-8A43B36ACA97}" type="slidenum">
              <a:rPr lang="en-US" altLang="en-US"/>
              <a:pPr>
                <a:spcBef>
                  <a:spcPct val="0"/>
                </a:spcBef>
              </a:pPr>
              <a:t>5</a:t>
            </a:fld>
            <a:endParaRPr lang="en-US" alt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97263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CCF7F82A-3FB0-E54C-ACB2-A6169E3D3388}" type="slidenum">
              <a:rPr lang="en-US" altLang="en-US"/>
              <a:pPr>
                <a:spcBef>
                  <a:spcPct val="0"/>
                </a:spcBef>
              </a:pPr>
              <a:t>7</a:t>
            </a:fld>
            <a:endParaRPr lang="en-US" altLang="en-US"/>
          </a:p>
        </p:txBody>
      </p:sp>
      <p:sp>
        <p:nvSpPr>
          <p:cNvPr id="27650" name="Rectangle 2"/>
          <p:cNvSpPr>
            <a:spLocks noChangeArrowheads="1" noTextEdit="1"/>
          </p:cNvSpPr>
          <p:nvPr>
            <p:ph type="sldImg"/>
          </p:nvPr>
        </p:nvSpPr>
        <p:spPr>
          <a:solidFill>
            <a:srgbClr val="FFFFFF"/>
          </a:solidFill>
          <a:ln/>
        </p:spPr>
      </p:sp>
      <p:sp>
        <p:nvSpPr>
          <p:cNvPr id="2765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14339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Dayhoff recoding</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6CC8F3FC-8CB1-7149-B990-3C8DE2F67A5A}" type="slidenum">
              <a:rPr lang="en-US" altLang="en-US"/>
              <a:pPr>
                <a:spcBef>
                  <a:spcPct val="0"/>
                </a:spcBef>
              </a:pPr>
              <a:t>12</a:t>
            </a:fld>
            <a:endParaRPr lang="en-US" altLang="en-US"/>
          </a:p>
        </p:txBody>
      </p:sp>
    </p:spTree>
    <p:extLst>
      <p:ext uri="{BB962C8B-B14F-4D97-AF65-F5344CB8AC3E}">
        <p14:creationId xmlns:p14="http://schemas.microsoft.com/office/powerpoint/2010/main" val="139111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en-US">
                <a:solidFill>
                  <a:srgbClr val="000000"/>
                </a:solidFill>
                <a:latin typeface="Arial" charset="0"/>
              </a:rPr>
              <a:t>8.  Teaching Tools</a:t>
            </a:r>
          </a:p>
        </p:txBody>
      </p:sp>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3733F3D2-80C8-2342-806C-3E6B56C09288}" type="slidenum">
              <a:rPr lang="en-US" altLang="en-US">
                <a:solidFill>
                  <a:srgbClr val="000000"/>
                </a:solidFill>
                <a:latin typeface="Arial" charset="0"/>
              </a:rPr>
              <a:pPr>
                <a:spcBef>
                  <a:spcPct val="0"/>
                </a:spcBef>
              </a:pPr>
              <a:t>13</a:t>
            </a:fld>
            <a:endParaRPr lang="en-US" altLang="en-US">
              <a:solidFill>
                <a:srgbClr val="000000"/>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85621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208BB-A01E-0142-96B0-53074A2E7741}" type="slidenum">
              <a:rPr lang="en-US" altLang="en-US"/>
              <a:pPr>
                <a:defRPr/>
              </a:pPr>
              <a:t>‹#›</a:t>
            </a:fld>
            <a:endParaRPr lang="en-US" altLang="en-US"/>
          </a:p>
        </p:txBody>
      </p:sp>
    </p:spTree>
    <p:extLst>
      <p:ext uri="{BB962C8B-B14F-4D97-AF65-F5344CB8AC3E}">
        <p14:creationId xmlns:p14="http://schemas.microsoft.com/office/powerpoint/2010/main" val="11313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8AC25-2F05-C448-918E-DD99BC1BA51D}" type="slidenum">
              <a:rPr lang="en-US" altLang="en-US"/>
              <a:pPr>
                <a:defRPr/>
              </a:pPr>
              <a:t>‹#›</a:t>
            </a:fld>
            <a:endParaRPr lang="en-US" altLang="en-US"/>
          </a:p>
        </p:txBody>
      </p:sp>
    </p:spTree>
    <p:extLst>
      <p:ext uri="{BB962C8B-B14F-4D97-AF65-F5344CB8AC3E}">
        <p14:creationId xmlns:p14="http://schemas.microsoft.com/office/powerpoint/2010/main" val="43885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0E93E-5CAE-F048-9A6A-8D1772131215}" type="slidenum">
              <a:rPr lang="en-US" altLang="en-US"/>
              <a:pPr>
                <a:defRPr/>
              </a:pPr>
              <a:t>‹#›</a:t>
            </a:fld>
            <a:endParaRPr lang="en-US" altLang="en-US"/>
          </a:p>
        </p:txBody>
      </p:sp>
    </p:spTree>
    <p:extLst>
      <p:ext uri="{BB962C8B-B14F-4D97-AF65-F5344CB8AC3E}">
        <p14:creationId xmlns:p14="http://schemas.microsoft.com/office/powerpoint/2010/main" val="139571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D1B9B-7515-E74F-A8AA-69B705F252CE}" type="slidenum">
              <a:rPr lang="en-US" altLang="en-US"/>
              <a:pPr>
                <a:defRPr/>
              </a:pPr>
              <a:t>‹#›</a:t>
            </a:fld>
            <a:endParaRPr lang="en-US" altLang="en-US"/>
          </a:p>
        </p:txBody>
      </p:sp>
    </p:spTree>
    <p:extLst>
      <p:ext uri="{BB962C8B-B14F-4D97-AF65-F5344CB8AC3E}">
        <p14:creationId xmlns:p14="http://schemas.microsoft.com/office/powerpoint/2010/main" val="89654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AD53D-8EBC-AA42-BFC1-AF2C9A5C9A79}" type="slidenum">
              <a:rPr lang="en-US" altLang="en-US"/>
              <a:pPr>
                <a:defRPr/>
              </a:pPr>
              <a:t>‹#›</a:t>
            </a:fld>
            <a:endParaRPr lang="en-US" altLang="en-US"/>
          </a:p>
        </p:txBody>
      </p:sp>
    </p:spTree>
    <p:extLst>
      <p:ext uri="{BB962C8B-B14F-4D97-AF65-F5344CB8AC3E}">
        <p14:creationId xmlns:p14="http://schemas.microsoft.com/office/powerpoint/2010/main" val="152001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DE399-94E0-924B-918B-D2D72BE1B1FD}" type="slidenum">
              <a:rPr lang="en-US" altLang="en-US"/>
              <a:pPr>
                <a:defRPr/>
              </a:pPr>
              <a:t>‹#›</a:t>
            </a:fld>
            <a:endParaRPr lang="en-US" altLang="en-US"/>
          </a:p>
        </p:txBody>
      </p:sp>
    </p:spTree>
    <p:extLst>
      <p:ext uri="{BB962C8B-B14F-4D97-AF65-F5344CB8AC3E}">
        <p14:creationId xmlns:p14="http://schemas.microsoft.com/office/powerpoint/2010/main" val="3490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FC8E2F-EB8B-7548-9201-C044C3F71579}" type="slidenum">
              <a:rPr lang="en-US" altLang="en-US"/>
              <a:pPr>
                <a:defRPr/>
              </a:pPr>
              <a:t>‹#›</a:t>
            </a:fld>
            <a:endParaRPr lang="en-US" altLang="en-US"/>
          </a:p>
        </p:txBody>
      </p:sp>
    </p:spTree>
    <p:extLst>
      <p:ext uri="{BB962C8B-B14F-4D97-AF65-F5344CB8AC3E}">
        <p14:creationId xmlns:p14="http://schemas.microsoft.com/office/powerpoint/2010/main" val="214220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F8A70B-C9EA-FC4C-80E4-C636141418CE}" type="slidenum">
              <a:rPr lang="en-US" altLang="en-US"/>
              <a:pPr>
                <a:defRPr/>
              </a:pPr>
              <a:t>‹#›</a:t>
            </a:fld>
            <a:endParaRPr lang="en-US" altLang="en-US"/>
          </a:p>
        </p:txBody>
      </p:sp>
    </p:spTree>
    <p:extLst>
      <p:ext uri="{BB962C8B-B14F-4D97-AF65-F5344CB8AC3E}">
        <p14:creationId xmlns:p14="http://schemas.microsoft.com/office/powerpoint/2010/main" val="149834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048001-43F2-B948-8418-653D9DAB7BB4}" type="slidenum">
              <a:rPr lang="en-US" altLang="en-US"/>
              <a:pPr>
                <a:defRPr/>
              </a:pPr>
              <a:t>‹#›</a:t>
            </a:fld>
            <a:endParaRPr lang="en-US" altLang="en-US"/>
          </a:p>
        </p:txBody>
      </p:sp>
    </p:spTree>
    <p:extLst>
      <p:ext uri="{BB962C8B-B14F-4D97-AF65-F5344CB8AC3E}">
        <p14:creationId xmlns:p14="http://schemas.microsoft.com/office/powerpoint/2010/main" val="129979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076BA-C613-3E4D-B962-7D6D9E4005A0}" type="slidenum">
              <a:rPr lang="en-US" altLang="en-US"/>
              <a:pPr>
                <a:defRPr/>
              </a:pPr>
              <a:t>‹#›</a:t>
            </a:fld>
            <a:endParaRPr lang="en-US" altLang="en-US"/>
          </a:p>
        </p:txBody>
      </p:sp>
    </p:spTree>
    <p:extLst>
      <p:ext uri="{BB962C8B-B14F-4D97-AF65-F5344CB8AC3E}">
        <p14:creationId xmlns:p14="http://schemas.microsoft.com/office/powerpoint/2010/main" val="140500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6B43A-50E7-EF4C-BF40-4CEE06251B6F}" type="slidenum">
              <a:rPr lang="en-US" altLang="en-US"/>
              <a:pPr>
                <a:defRPr/>
              </a:pPr>
              <a:t>‹#›</a:t>
            </a:fld>
            <a:endParaRPr lang="en-US" altLang="en-US"/>
          </a:p>
        </p:txBody>
      </p:sp>
    </p:spTree>
    <p:extLst>
      <p:ext uri="{BB962C8B-B14F-4D97-AF65-F5344CB8AC3E}">
        <p14:creationId xmlns:p14="http://schemas.microsoft.com/office/powerpoint/2010/main" val="235895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A2DD626B-9ACD-614B-A0BC-F78C3634D4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4" Type="http://schemas.openxmlformats.org/officeDocument/2006/relationships/hyperlink" Target="http://catcode.com/teachmod/" TargetMode="External"/><Relationship Id="rId5" Type="http://schemas.openxmlformats.org/officeDocument/2006/relationships/hyperlink" Target="http://www.chiark.greenend.org.uk/~sgtatham/putty/download.html" TargetMode="External"/><Relationship Id="rId6" Type="http://schemas.openxmlformats.org/officeDocument/2006/relationships/hyperlink" Target="ftp://ftp.uconn.edu/restricted/ssh/"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carrot.mcb.uconn.edu/mcb372/old/UNIXCOMM.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codecademy.com/courses/learn-the-command-li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arebones.com/products/textwrangler/index.shtml" TargetMode="External"/><Relationship Id="rId4" Type="http://schemas.openxmlformats.org/officeDocument/2006/relationships/hyperlink" Target="http://lionel.kr.hs-niederrhein.de/~dalitz/data/software/macosx/ConvertNewlines.zip"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ftp://ftp.uconn.edu/restricted/ssh/" TargetMode="External"/><Relationship Id="rId3" Type="http://schemas.openxmlformats.org/officeDocument/2006/relationships/hyperlink" Target="https://filezilla-project.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eb.uconn.edu/gogarten/MCB372/Laboratories/extract_lines.p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bstract_Syntax_Notation_One" TargetMode="External"/><Relationship Id="rId4" Type="http://schemas.openxmlformats.org/officeDocument/2006/relationships/hyperlink" Target="http://www.ncbi.nlm.nih.gov/Sitemap/samplerecord.html" TargetMode="External"/><Relationship Id="rId1" Type="http://schemas.openxmlformats.org/officeDocument/2006/relationships/slideLayout" Target="../slideLayouts/slideLayout1.xml"/><Relationship Id="rId2" Type="http://schemas.openxmlformats.org/officeDocument/2006/relationships/hyperlink" Target="http://en.wikipedia.org/wiki/Flat_file_databa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09600" y="914400"/>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000"/>
              <a:t>The favored operating system flavor in computational biology is UNIX/LINUX.  </a:t>
            </a:r>
          </a:p>
          <a:p>
            <a:pPr eaLnBrk="1" hangingPunct="1">
              <a:spcBef>
                <a:spcPct val="0"/>
              </a:spcBef>
              <a:buFontTx/>
              <a:buNone/>
            </a:pPr>
            <a:r>
              <a:rPr lang="en-US" altLang="en-US" sz="2000"/>
              <a:t>The command line is similar to DOS.</a:t>
            </a:r>
          </a:p>
          <a:p>
            <a:pPr eaLnBrk="1" hangingPunct="1">
              <a:spcBef>
                <a:spcPct val="0"/>
              </a:spcBef>
              <a:buFontTx/>
              <a:buNone/>
            </a:pPr>
            <a:r>
              <a:rPr lang="en-US" altLang="en-US" sz="2000"/>
              <a:t>Some of the frequently used commands are </a:t>
            </a:r>
            <a:r>
              <a:rPr lang="en-US" altLang="en-US" sz="2000">
                <a:hlinkClick r:id="rId3"/>
              </a:rPr>
              <a:t>here</a:t>
            </a:r>
            <a:endParaRPr lang="en-US" altLang="en-US" sz="2000"/>
          </a:p>
        </p:txBody>
      </p:sp>
      <p:sp>
        <p:nvSpPr>
          <p:cNvPr id="15362" name="Rectangle 3"/>
          <p:cNvSpPr>
            <a:spLocks noGrp="1" noChangeArrowheads="1"/>
          </p:cNvSpPr>
          <p:nvPr>
            <p:ph type="title" idx="4294967295"/>
          </p:nvPr>
        </p:nvSpPr>
        <p:spPr>
          <a:xfrm>
            <a:off x="0" y="0"/>
            <a:ext cx="7772400" cy="762000"/>
          </a:xfrm>
        </p:spPr>
        <p:txBody>
          <a:bodyPr/>
          <a:lstStyle/>
          <a:p>
            <a:pPr algn="l" eaLnBrk="1" hangingPunct="1"/>
            <a:r>
              <a:rPr lang="en-US" altLang="en-US">
                <a:ea typeface="ＭＳ Ｐゴシック" charset="-128"/>
              </a:rPr>
              <a:t>Command Line </a:t>
            </a:r>
          </a:p>
        </p:txBody>
      </p:sp>
      <p:sp>
        <p:nvSpPr>
          <p:cNvPr id="15363" name="Text Box 4"/>
          <p:cNvSpPr txBox="1">
            <a:spLocks noChangeArrowheads="1"/>
          </p:cNvSpPr>
          <p:nvPr/>
        </p:nvSpPr>
        <p:spPr bwMode="auto">
          <a:xfrm>
            <a:off x="609600" y="2438400"/>
            <a:ext cx="33845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000">
                <a:latin typeface="Courier New" charset="0"/>
              </a:rPr>
              <a:t>pwd</a:t>
            </a:r>
          </a:p>
          <a:p>
            <a:pPr eaLnBrk="1" hangingPunct="1">
              <a:spcBef>
                <a:spcPct val="0"/>
              </a:spcBef>
              <a:buFontTx/>
              <a:buNone/>
            </a:pPr>
            <a:r>
              <a:rPr lang="en-US" altLang="en-US" sz="2000">
                <a:latin typeface="Courier New" charset="0"/>
              </a:rPr>
              <a:t>ls </a:t>
            </a:r>
          </a:p>
          <a:p>
            <a:pPr eaLnBrk="1" hangingPunct="1">
              <a:spcBef>
                <a:spcPct val="0"/>
              </a:spcBef>
              <a:buFontTx/>
              <a:buNone/>
            </a:pPr>
            <a:r>
              <a:rPr lang="en-US" altLang="en-US" sz="2000">
                <a:latin typeface="Courier New" charset="0"/>
              </a:rPr>
              <a:t>ls –l</a:t>
            </a:r>
          </a:p>
          <a:p>
            <a:pPr eaLnBrk="1" hangingPunct="1">
              <a:spcBef>
                <a:spcPct val="0"/>
              </a:spcBef>
              <a:buFontTx/>
              <a:buNone/>
            </a:pPr>
            <a:r>
              <a:rPr lang="en-US" altLang="en-US" sz="2000">
                <a:latin typeface="Courier New" charset="0"/>
                <a:hlinkClick r:id="rId4"/>
              </a:rPr>
              <a:t>chmod</a:t>
            </a:r>
            <a:endParaRPr lang="en-US" altLang="en-US" sz="2000">
              <a:latin typeface="Courier New" charset="0"/>
            </a:endParaRPr>
          </a:p>
          <a:p>
            <a:pPr eaLnBrk="1" hangingPunct="1">
              <a:spcBef>
                <a:spcPct val="0"/>
              </a:spcBef>
              <a:buFontTx/>
              <a:buNone/>
            </a:pPr>
            <a:r>
              <a:rPr lang="en-US" altLang="en-US" sz="2000">
                <a:latin typeface="Courier New" charset="0"/>
              </a:rPr>
              <a:t>chmod a+x blastall.sh</a:t>
            </a:r>
          </a:p>
          <a:p>
            <a:pPr eaLnBrk="1" hangingPunct="1">
              <a:spcBef>
                <a:spcPct val="0"/>
              </a:spcBef>
              <a:buFontTx/>
              <a:buNone/>
            </a:pPr>
            <a:r>
              <a:rPr lang="en-US" altLang="en-US" sz="2000">
                <a:latin typeface="Courier New" charset="0"/>
              </a:rPr>
              <a:t>chmod 755 *.sh</a:t>
            </a:r>
          </a:p>
          <a:p>
            <a:pPr eaLnBrk="1" hangingPunct="1">
              <a:spcBef>
                <a:spcPct val="0"/>
              </a:spcBef>
              <a:buFontTx/>
              <a:buNone/>
            </a:pPr>
            <a:r>
              <a:rPr lang="en-US" altLang="en-US" sz="2000">
                <a:latin typeface="Courier New" charset="0"/>
              </a:rPr>
              <a:t>cd </a:t>
            </a:r>
          </a:p>
          <a:p>
            <a:pPr eaLnBrk="1" hangingPunct="1">
              <a:spcBef>
                <a:spcPct val="0"/>
              </a:spcBef>
              <a:buFontTx/>
              <a:buNone/>
            </a:pPr>
            <a:r>
              <a:rPr lang="en-US" altLang="en-US" sz="2000">
                <a:latin typeface="Courier New" charset="0"/>
              </a:rPr>
              <a:t>cd ..</a:t>
            </a:r>
          </a:p>
          <a:p>
            <a:pPr eaLnBrk="1" hangingPunct="1">
              <a:spcBef>
                <a:spcPct val="0"/>
              </a:spcBef>
              <a:buFontTx/>
              <a:buNone/>
            </a:pPr>
            <a:r>
              <a:rPr lang="en-US" altLang="en-US" sz="2000">
                <a:latin typeface="Courier New" charset="0"/>
              </a:rPr>
              <a:t>cd $HOME</a:t>
            </a:r>
          </a:p>
          <a:p>
            <a:pPr eaLnBrk="1" hangingPunct="1">
              <a:spcBef>
                <a:spcPct val="0"/>
              </a:spcBef>
              <a:buFontTx/>
              <a:buNone/>
            </a:pPr>
            <a:r>
              <a:rPr lang="en-US" altLang="en-US" sz="2000">
                <a:latin typeface="Courier New" charset="0"/>
              </a:rPr>
              <a:t>passwd</a:t>
            </a:r>
          </a:p>
        </p:txBody>
      </p:sp>
      <p:sp>
        <p:nvSpPr>
          <p:cNvPr id="15364" name="Text Box 5"/>
          <p:cNvSpPr txBox="1">
            <a:spLocks noChangeArrowheads="1"/>
          </p:cNvSpPr>
          <p:nvPr/>
        </p:nvSpPr>
        <p:spPr bwMode="auto">
          <a:xfrm>
            <a:off x="4572000" y="2438400"/>
            <a:ext cx="403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FontTx/>
              <a:buNone/>
            </a:pPr>
            <a:r>
              <a:rPr lang="en-US" altLang="en-US" sz="2000">
                <a:latin typeface="Courier New" charset="0"/>
              </a:rPr>
              <a:t>ps </a:t>
            </a:r>
            <a:br>
              <a:rPr lang="en-US" altLang="en-US" sz="2000">
                <a:latin typeface="Courier New" charset="0"/>
              </a:rPr>
            </a:br>
            <a:r>
              <a:rPr lang="en-US" altLang="en-US" sz="2000">
                <a:latin typeface="Courier New" charset="0"/>
              </a:rPr>
              <a:t>ps aux</a:t>
            </a:r>
            <a:br>
              <a:rPr lang="en-US" altLang="en-US" sz="2000">
                <a:latin typeface="Courier New" charset="0"/>
              </a:rPr>
            </a:br>
            <a:r>
              <a:rPr lang="en-US" altLang="en-US" sz="2000">
                <a:latin typeface="Courier New" charset="0"/>
              </a:rPr>
              <a:t>rm</a:t>
            </a:r>
            <a:br>
              <a:rPr lang="en-US" altLang="en-US" sz="2000">
                <a:latin typeface="Courier New" charset="0"/>
              </a:rPr>
            </a:br>
            <a:r>
              <a:rPr lang="en-US" altLang="en-US" sz="2000">
                <a:latin typeface="Courier New" charset="0"/>
              </a:rPr>
              <a:t>more</a:t>
            </a:r>
            <a:br>
              <a:rPr lang="en-US" altLang="en-US" sz="2000">
                <a:latin typeface="Courier New" charset="0"/>
              </a:rPr>
            </a:br>
            <a:r>
              <a:rPr lang="en-US" altLang="en-US" sz="2000">
                <a:latin typeface="Courier New" charset="0"/>
              </a:rPr>
              <a:t>cat </a:t>
            </a:r>
            <a:br>
              <a:rPr lang="en-US" altLang="en-US" sz="2000">
                <a:latin typeface="Courier New" charset="0"/>
              </a:rPr>
            </a:br>
            <a:r>
              <a:rPr lang="en-US" altLang="en-US" sz="2000">
                <a:latin typeface="Courier New" charset="0"/>
              </a:rPr>
              <a:t>vi (text editor)</a:t>
            </a:r>
            <a:br>
              <a:rPr lang="en-US" altLang="en-US" sz="2000">
                <a:latin typeface="Courier New" charset="0"/>
              </a:rPr>
            </a:br>
            <a:r>
              <a:rPr lang="en-US" altLang="en-US" sz="2000">
                <a:latin typeface="Courier New" charset="0"/>
              </a:rPr>
              <a:t>ps</a:t>
            </a:r>
            <a:br>
              <a:rPr lang="en-US" altLang="en-US" sz="2000">
                <a:latin typeface="Courier New" charset="0"/>
              </a:rPr>
            </a:br>
            <a:r>
              <a:rPr lang="en-US" altLang="en-US" sz="2000">
                <a:latin typeface="Courier New" charset="0"/>
              </a:rPr>
              <a:t>ps aux</a:t>
            </a:r>
            <a:br>
              <a:rPr lang="en-US" altLang="en-US" sz="2000">
                <a:latin typeface="Courier New" charset="0"/>
              </a:rPr>
            </a:br>
            <a:r>
              <a:rPr lang="en-US" altLang="en-US" sz="2000">
                <a:latin typeface="Courier New" charset="0"/>
              </a:rPr>
              <a:t>ssh</a:t>
            </a:r>
            <a:br>
              <a:rPr lang="en-US" altLang="en-US" sz="2000">
                <a:latin typeface="Courier New" charset="0"/>
              </a:rPr>
            </a:br>
            <a:r>
              <a:rPr lang="en-US" altLang="en-US" sz="2000">
                <a:latin typeface="Courier New" charset="0"/>
              </a:rPr>
              <a:t>sftp</a:t>
            </a:r>
          </a:p>
        </p:txBody>
      </p:sp>
      <p:sp>
        <p:nvSpPr>
          <p:cNvPr id="15365" name="Text Box 6"/>
          <p:cNvSpPr txBox="1">
            <a:spLocks noChangeArrowheads="1"/>
          </p:cNvSpPr>
          <p:nvPr/>
        </p:nvSpPr>
        <p:spPr bwMode="auto">
          <a:xfrm>
            <a:off x="533400" y="5715000"/>
            <a:ext cx="8443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t>For windows an </a:t>
            </a:r>
            <a:r>
              <a:rPr lang="ja-JP" altLang="en-US" sz="2400"/>
              <a:t>“</a:t>
            </a:r>
            <a:r>
              <a:rPr lang="en-US" altLang="ja-JP" sz="2400"/>
              <a:t>ok</a:t>
            </a:r>
            <a:r>
              <a:rPr lang="ja-JP" altLang="en-US" sz="2400"/>
              <a:t>”</a:t>
            </a:r>
            <a:r>
              <a:rPr lang="en-US" altLang="ja-JP" sz="2400"/>
              <a:t> ssh program is </a:t>
            </a:r>
            <a:r>
              <a:rPr lang="en-US" altLang="ja-JP" sz="2400">
                <a:hlinkClick r:id="rId5"/>
              </a:rPr>
              <a:t>putty</a:t>
            </a:r>
            <a:r>
              <a:rPr lang="en-US" altLang="ja-JP" sz="2400"/>
              <a:t>.  </a:t>
            </a:r>
          </a:p>
          <a:p>
            <a:pPr eaLnBrk="1" hangingPunct="1">
              <a:spcBef>
                <a:spcPct val="0"/>
              </a:spcBef>
              <a:buFontTx/>
              <a:buNone/>
            </a:pPr>
            <a:r>
              <a:rPr lang="en-US" altLang="en-US" sz="2400"/>
              <a:t>UConn also has a site license for the ssh program from </a:t>
            </a:r>
            <a:r>
              <a:rPr lang="en-US" altLang="en-US" sz="2400">
                <a:hlinkClick r:id="rId6" action="ppaction://hlinkfile"/>
              </a:rPr>
              <a:t>ssh.com </a:t>
            </a:r>
            <a:endParaRPr lang="en-US"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6675"/>
            <a:ext cx="8229600" cy="665163"/>
          </a:xfrm>
        </p:spPr>
        <p:txBody>
          <a:bodyPr rtlCol="0">
            <a:normAutofit/>
          </a:bodyPr>
          <a:lstStyle/>
          <a:p>
            <a:pPr eaLnBrk="1" fontAlgn="auto" hangingPunct="1">
              <a:spcAft>
                <a:spcPts val="0"/>
              </a:spcAft>
              <a:defRPr/>
            </a:pPr>
            <a:r>
              <a:rPr lang="en-US" sz="3600" dirty="0" smtClean="0">
                <a:ea typeface="+mj-ea"/>
              </a:rPr>
              <a:t>Atlas of Protein Sequences 1972 (</a:t>
            </a:r>
            <a:r>
              <a:rPr lang="en-US" sz="3600" dirty="0" err="1" smtClean="0">
                <a:ea typeface="+mj-ea"/>
              </a:rPr>
              <a:t>cont</a:t>
            </a:r>
            <a:r>
              <a:rPr lang="en-US" sz="3600" dirty="0" smtClean="0">
                <a:ea typeface="+mj-ea"/>
              </a:rPr>
              <a:t>) </a:t>
            </a:r>
          </a:p>
        </p:txBody>
      </p:sp>
      <p:pic>
        <p:nvPicPr>
          <p:cNvPr id="30722" name="Picture 3" descr="P1090994.JPG"/>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23838" y="2355850"/>
            <a:ext cx="5268912"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4"/>
          <p:cNvSpPr txBox="1">
            <a:spLocks noChangeArrowheads="1"/>
          </p:cNvSpPr>
          <p:nvPr/>
        </p:nvSpPr>
        <p:spPr bwMode="auto">
          <a:xfrm>
            <a:off x="801688" y="969963"/>
            <a:ext cx="7815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r>
              <a:rPr lang="en-US" altLang="en-US" sz="2000" b="0">
                <a:solidFill>
                  <a:srgbClr val="000000"/>
                </a:solidFill>
                <a:latin typeface="Calibri" charset="0"/>
              </a:rPr>
              <a:t>The Atlas also contained RNA sequences, and PAM matrix for nucleotides</a:t>
            </a:r>
          </a:p>
        </p:txBody>
      </p:sp>
      <p:pic>
        <p:nvPicPr>
          <p:cNvPr id="30724" name="Picture 5" descr="P1090998.JPG"/>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857875" y="1789113"/>
            <a:ext cx="2995613"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6675"/>
            <a:ext cx="8229600" cy="665163"/>
          </a:xfrm>
        </p:spPr>
        <p:txBody>
          <a:bodyPr rtlCol="0">
            <a:normAutofit/>
          </a:bodyPr>
          <a:lstStyle/>
          <a:p>
            <a:pPr eaLnBrk="1" fontAlgn="auto" hangingPunct="1">
              <a:spcAft>
                <a:spcPts val="0"/>
              </a:spcAft>
              <a:defRPr/>
            </a:pPr>
            <a:r>
              <a:rPr lang="en-US" sz="3600" dirty="0" smtClean="0">
                <a:ea typeface="+mj-ea"/>
              </a:rPr>
              <a:t>Atlas of Protein Sequences 1972 (</a:t>
            </a:r>
            <a:r>
              <a:rPr lang="en-US" sz="3600" dirty="0" err="1" smtClean="0">
                <a:ea typeface="+mj-ea"/>
              </a:rPr>
              <a:t>cont</a:t>
            </a:r>
            <a:r>
              <a:rPr lang="en-US" sz="3600" dirty="0" smtClean="0">
                <a:ea typeface="+mj-ea"/>
              </a:rPr>
              <a:t>) </a:t>
            </a:r>
          </a:p>
        </p:txBody>
      </p:sp>
      <p:sp>
        <p:nvSpPr>
          <p:cNvPr id="31746" name="TextBox 4"/>
          <p:cNvSpPr txBox="1">
            <a:spLocks noChangeArrowheads="1"/>
          </p:cNvSpPr>
          <p:nvPr/>
        </p:nvSpPr>
        <p:spPr bwMode="auto">
          <a:xfrm>
            <a:off x="754063" y="677863"/>
            <a:ext cx="7635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r>
              <a:rPr lang="en-US" altLang="en-US" sz="2000" b="0">
                <a:solidFill>
                  <a:srgbClr val="000000"/>
                </a:solidFill>
                <a:latin typeface="Calibri" charset="0"/>
              </a:rPr>
              <a:t>Contained phylogenetic reconstructions that went back in time to far before the Last Unversal Common Ancestor (LUCA) aka the cenancestor of all living cellular organisms alive today.</a:t>
            </a:r>
          </a:p>
        </p:txBody>
      </p:sp>
      <p:pic>
        <p:nvPicPr>
          <p:cNvPr id="31747" name="Picture 2" descr="P109099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770063"/>
            <a:ext cx="6726238"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6"/>
          <p:cNvSpPr txBox="1">
            <a:spLocks noChangeArrowheads="1"/>
          </p:cNvSpPr>
          <p:nvPr/>
        </p:nvSpPr>
        <p:spPr bwMode="auto">
          <a:xfrm>
            <a:off x="5811838" y="1947863"/>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r>
              <a:rPr lang="en-US" altLang="en-US" sz="1800" b="0">
                <a:solidFill>
                  <a:srgbClr val="000000"/>
                </a:solidFill>
                <a:latin typeface="Calibri" charset="0"/>
              </a:rPr>
              <a:t>tRNA phylogeny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62769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6013"/>
            <a:ext cx="67818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p:cNvSpPr txBox="1">
            <a:spLocks noChangeArrowheads="1"/>
          </p:cNvSpPr>
          <p:nvPr/>
        </p:nvSpPr>
        <p:spPr bwMode="auto">
          <a:xfrm>
            <a:off x="2438400" y="635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t>PAM 250 log (odds) matrix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FontTx/>
              <a:buNone/>
            </a:pPr>
            <a:r>
              <a:rPr lang="en-US" altLang="en-US" sz="1400" b="1">
                <a:solidFill>
                  <a:srgbClr val="000000"/>
                </a:solidFill>
                <a:latin typeface="Arial" charset="0"/>
              </a:rPr>
              <a:t>Kerfeld and Scott, PLoS Biology 2011</a:t>
            </a:r>
          </a:p>
        </p:txBody>
      </p:sp>
      <p:sp>
        <p:nvSpPr>
          <p:cNvPr id="34818" name="Slide Number Placeholder 6"/>
          <p:cNvSpPr>
            <a:spLocks noGrp="1" noChangeArrowheads="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FontTx/>
              <a:buNone/>
            </a:pPr>
            <a:fld id="{C7C15A94-DEEE-4841-86C3-903C30E1DFA2}" type="slidenum">
              <a:rPr lang="en-US" altLang="en-US" sz="1400" b="1">
                <a:solidFill>
                  <a:srgbClr val="000000"/>
                </a:solidFill>
                <a:latin typeface="Arial" charset="0"/>
              </a:rPr>
              <a:pPr algn="ctr">
                <a:spcBef>
                  <a:spcPct val="0"/>
                </a:spcBef>
                <a:buFontTx/>
                <a:buNone/>
              </a:pPr>
              <a:t>13</a:t>
            </a:fld>
            <a:endParaRPr lang="en-US" altLang="en-US" sz="1400" b="1">
              <a:solidFill>
                <a:srgbClr val="000000"/>
              </a:solidFill>
              <a:latin typeface="Arial" charset="0"/>
            </a:endParaRPr>
          </a:p>
        </p:txBody>
      </p:sp>
      <p:sp>
        <p:nvSpPr>
          <p:cNvPr id="34819"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1" hangingPunct="1">
              <a:spcBef>
                <a:spcPct val="0"/>
              </a:spcBef>
              <a:buFontTx/>
              <a:buNone/>
            </a:pPr>
            <a:fld id="{9AB20511-5B64-724C-B3B0-D9A6A27423E1}" type="slidenum">
              <a:rPr lang="en-US" altLang="en-US" sz="1400" b="0">
                <a:solidFill>
                  <a:srgbClr val="000000"/>
                </a:solidFill>
                <a:latin typeface="Arial" charset="0"/>
              </a:rPr>
              <a:pPr algn="r" eaLnBrk="1" hangingPunct="1">
                <a:spcBef>
                  <a:spcPct val="0"/>
                </a:spcBef>
                <a:buFontTx/>
                <a:buNone/>
              </a:pPr>
              <a:t>13</a:t>
            </a:fld>
            <a:endParaRPr lang="en-US" altLang="en-US" sz="1400" b="0">
              <a:solidFill>
                <a:srgbClr val="000000"/>
              </a:solidFill>
              <a:latin typeface="Arial" charset="0"/>
            </a:endParaRPr>
          </a:p>
        </p:txBody>
      </p:sp>
      <p:sp>
        <p:nvSpPr>
          <p:cNvPr id="34820" name="Rectangle 2"/>
          <p:cNvSpPr>
            <a:spLocks noGrp="1" noChangeArrowheads="1"/>
          </p:cNvSpPr>
          <p:nvPr>
            <p:ph type="title"/>
          </p:nvPr>
        </p:nvSpPr>
        <p:spPr>
          <a:xfrm>
            <a:off x="304800" y="228600"/>
            <a:ext cx="8534400" cy="563563"/>
          </a:xfrm>
        </p:spPr>
        <p:txBody>
          <a:bodyPr/>
          <a:lstStyle/>
          <a:p>
            <a:pPr eaLnBrk="1" hangingPunct="1"/>
            <a:r>
              <a:rPr lang="en-US" altLang="en-US" sz="3500">
                <a:ea typeface="ＭＳ Ｐゴシック" charset="-128"/>
              </a:rPr>
              <a:t>Selecting Scoring Matrices</a:t>
            </a:r>
          </a:p>
        </p:txBody>
      </p:sp>
      <p:sp>
        <p:nvSpPr>
          <p:cNvPr id="34821" name="Rectangle 3"/>
          <p:cNvSpPr>
            <a:spLocks noGrp="1" noChangeArrowheads="1"/>
          </p:cNvSpPr>
          <p:nvPr>
            <p:ph type="body" idx="1"/>
          </p:nvPr>
        </p:nvSpPr>
        <p:spPr>
          <a:xfrm>
            <a:off x="457200" y="1219200"/>
            <a:ext cx="4648200" cy="4525963"/>
          </a:xfrm>
        </p:spPr>
        <p:txBody>
          <a:bodyPr/>
          <a:lstStyle/>
          <a:p>
            <a:pPr eaLnBrk="1" hangingPunct="1"/>
            <a:r>
              <a:rPr lang="en-US" altLang="en-US" sz="2400">
                <a:ea typeface="ＭＳ Ｐゴシック" charset="-128"/>
              </a:rPr>
              <a:t>Choose a matrix appropriate to the suspected degree of sequence identity between the query and its target sequences</a:t>
            </a:r>
          </a:p>
          <a:p>
            <a:pPr eaLnBrk="1" hangingPunct="1"/>
            <a:r>
              <a:rPr lang="en-US" altLang="en-US" sz="2400">
                <a:ea typeface="ＭＳ Ｐゴシック" charset="-128"/>
              </a:rPr>
              <a:t>PAM:  empirically derived for close relatives</a:t>
            </a:r>
          </a:p>
          <a:p>
            <a:pPr eaLnBrk="1" hangingPunct="1"/>
            <a:r>
              <a:rPr lang="en-US" altLang="en-US" sz="2400">
                <a:ea typeface="ＭＳ Ｐゴシック" charset="-128"/>
              </a:rPr>
              <a:t>BLOSUM:  empirically derived for distant relatives</a:t>
            </a:r>
          </a:p>
        </p:txBody>
      </p:sp>
      <p:pic>
        <p:nvPicPr>
          <p:cNvPr id="3482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219200"/>
            <a:ext cx="34210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7772400" cy="1143000"/>
          </a:xfrm>
        </p:spPr>
        <p:txBody>
          <a:bodyPr/>
          <a:lstStyle/>
          <a:p>
            <a:pPr algn="l" eaLnBrk="1" hangingPunct="1"/>
            <a:r>
              <a:rPr lang="en-US" altLang="en-US">
                <a:ea typeface="ＭＳ Ｐゴシック" charset="-128"/>
              </a:rPr>
              <a:t>UNIX</a:t>
            </a:r>
          </a:p>
        </p:txBody>
      </p:sp>
      <p:sp>
        <p:nvSpPr>
          <p:cNvPr id="17410" name="Text Box 3"/>
          <p:cNvSpPr txBox="1">
            <a:spLocks noChangeArrowheads="1"/>
          </p:cNvSpPr>
          <p:nvPr/>
        </p:nvSpPr>
        <p:spPr bwMode="auto">
          <a:xfrm>
            <a:off x="152400" y="914400"/>
            <a:ext cx="8991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latin typeface="Arial" charset="0"/>
              </a:rPr>
              <a:t>Basic UNIX commands </a:t>
            </a:r>
            <a:r>
              <a:rPr lang="en-US" altLang="en-US" sz="2400" b="0">
                <a:latin typeface="Arial" charset="0"/>
              </a:rPr>
              <a:t> </a:t>
            </a:r>
            <a:br>
              <a:rPr lang="en-US" altLang="en-US" sz="2400" b="0">
                <a:latin typeface="Arial" charset="0"/>
              </a:rPr>
            </a:br>
            <a:r>
              <a:rPr lang="en-US" altLang="en-US" sz="2400" b="0">
                <a:latin typeface="Arial" charset="0"/>
              </a:rPr>
              <a:t>ls, cd, chmod, cp, rm, mkdir, more (or) less, vi, ps, kill </a:t>
            </a:r>
            <a:r>
              <a:rPr lang="en-US" altLang="en-US" sz="2400" b="0">
                <a:latin typeface="Lucida Grande" charset="0"/>
              </a:rPr>
              <a:t>-</a:t>
            </a:r>
            <a:r>
              <a:rPr lang="en-US" altLang="en-US" sz="2400" b="0">
                <a:latin typeface="Arial" charset="0"/>
              </a:rPr>
              <a:t>9, man</a:t>
            </a:r>
          </a:p>
          <a:p>
            <a:pPr eaLnBrk="1" hangingPunct="1">
              <a:spcBef>
                <a:spcPct val="0"/>
              </a:spcBef>
              <a:buFontTx/>
              <a:buNone/>
            </a:pPr>
            <a:r>
              <a:rPr lang="en-US" altLang="en-US" sz="2400" b="0">
                <a:latin typeface="Arial" charset="0"/>
              </a:rPr>
              <a:t>A brief listing is  </a:t>
            </a:r>
            <a:r>
              <a:rPr lang="en-US" altLang="en-US" sz="2400" b="0">
                <a:latin typeface="Arial" charset="0"/>
                <a:hlinkClick r:id="rId3"/>
              </a:rPr>
              <a:t>here</a:t>
            </a:r>
            <a:endParaRPr lang="en-US" altLang="en-US" sz="2400" b="0">
              <a:latin typeface="Arial" charset="0"/>
            </a:endParaRPr>
          </a:p>
          <a:p>
            <a:pPr eaLnBrk="1" hangingPunct="1">
              <a:spcBef>
                <a:spcPct val="0"/>
              </a:spcBef>
              <a:buFontTx/>
              <a:buNone/>
            </a:pPr>
            <a:endParaRPr lang="en-US" altLang="en-US" sz="2400" b="0" u="sng">
              <a:solidFill>
                <a:srgbClr val="0000FF"/>
              </a:solidFill>
              <a:latin typeface="Arial" charset="0"/>
            </a:endParaRPr>
          </a:p>
          <a:p>
            <a:pPr eaLnBrk="1" hangingPunct="1">
              <a:spcBef>
                <a:spcPct val="0"/>
              </a:spcBef>
              <a:buFontTx/>
              <a:buNone/>
            </a:pPr>
            <a:r>
              <a:rPr lang="en-US" altLang="en-US" sz="2400">
                <a:latin typeface="Arial" charset="0"/>
              </a:rPr>
              <a:t>chmod</a:t>
            </a:r>
            <a:r>
              <a:rPr lang="en-US" altLang="en-US" sz="2400" b="0">
                <a:latin typeface="Arial" charset="0"/>
              </a:rPr>
              <a:t> is a particular pain in the ... . </a:t>
            </a:r>
            <a:br>
              <a:rPr lang="en-US" altLang="en-US" sz="2400" b="0">
                <a:latin typeface="Arial" charset="0"/>
              </a:rPr>
            </a:br>
            <a:r>
              <a:rPr lang="en-US" altLang="en-US" sz="2000" b="0">
                <a:latin typeface="Arial" charset="0"/>
              </a:rPr>
              <a:t>Under unix every file has an owner and the owner, his group and everyone else have permissions to read, write and/or execute the file (or they don</a:t>
            </a:r>
            <a:r>
              <a:rPr lang="ja-JP" altLang="en-US" sz="2000" b="0">
                <a:latin typeface="Arial" charset="0"/>
              </a:rPr>
              <a:t>’</a:t>
            </a:r>
            <a:r>
              <a:rPr lang="en-US" altLang="ja-JP" sz="2000" b="0">
                <a:latin typeface="Arial" charset="0"/>
              </a:rPr>
              <a:t>t). If you want to see which permissions are currently assigned to your files, type ls -l at the command prompt. </a:t>
            </a:r>
            <a:br>
              <a:rPr lang="en-US" altLang="ja-JP" sz="2000" b="0">
                <a:latin typeface="Arial" charset="0"/>
              </a:rPr>
            </a:br>
            <a:r>
              <a:rPr lang="en-US" altLang="ja-JP" sz="2000" b="0">
                <a:latin typeface="Arial" charset="0"/>
              </a:rPr>
              <a:t>chmod a+x *.pl gives everyone execute permission for all files that end with .pl the * is a wildcard. (warning don't ever use rm in conjunction with *)  </a:t>
            </a:r>
          </a:p>
          <a:p>
            <a:pPr eaLnBrk="1" hangingPunct="1">
              <a:spcBef>
                <a:spcPct val="0"/>
              </a:spcBef>
              <a:buFontTx/>
              <a:buNone/>
            </a:pPr>
            <a:r>
              <a:rPr lang="en-US" altLang="en-US" sz="2000" b="0">
                <a:latin typeface="Arial" charset="0"/>
              </a:rPr>
              <a:t>For more on chmod type  </a:t>
            </a:r>
            <a:r>
              <a:rPr lang="ja-JP" altLang="en-US" sz="2000" b="0">
                <a:latin typeface="Arial" charset="0"/>
              </a:rPr>
              <a:t>”</a:t>
            </a:r>
            <a:r>
              <a:rPr lang="en-US" altLang="ja-JP" sz="2000" b="0">
                <a:latin typeface="Courier New" charset="0"/>
              </a:rPr>
              <a:t>man chmod</a:t>
            </a:r>
            <a:r>
              <a:rPr lang="ja-JP" altLang="en-US" sz="2000" b="0">
                <a:latin typeface="Arial" charset="0"/>
              </a:rPr>
              <a:t>“</a:t>
            </a:r>
            <a:r>
              <a:rPr lang="en-US" altLang="ja-JP" sz="2000" b="0">
                <a:latin typeface="Arial" charset="0"/>
              </a:rPr>
              <a:t>. </a:t>
            </a:r>
            <a:br>
              <a:rPr lang="en-US" altLang="ja-JP" sz="2000" b="0">
                <a:latin typeface="Arial" charset="0"/>
              </a:rPr>
            </a:br>
            <a:r>
              <a:rPr lang="en-US" altLang="ja-JP" sz="2000" b="0">
                <a:latin typeface="Arial" charset="0"/>
              </a:rPr>
              <a:t>(In the OSX GUI you can control click at a file, and change permissions in the info box). Most ssh clients (FUGU and SSH) allow you to use a GUI to change file permissions (in FUGU ctrl click).</a:t>
            </a:r>
            <a:endParaRPr lang="en-US" altLang="en-US" sz="2000" b="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0"/>
            <a:ext cx="7772400" cy="1143000"/>
          </a:xfrm>
        </p:spPr>
        <p:txBody>
          <a:bodyPr/>
          <a:lstStyle/>
          <a:p>
            <a:pPr eaLnBrk="1" hangingPunct="1"/>
            <a:r>
              <a:rPr lang="en-US" altLang="en-US">
                <a:ea typeface="ＭＳ Ｐゴシック" charset="-128"/>
              </a:rPr>
              <a:t>Unix - command line interface</a:t>
            </a:r>
          </a:p>
        </p:txBody>
      </p:sp>
      <p:sp>
        <p:nvSpPr>
          <p:cNvPr id="19458" name="Text Box 3"/>
          <p:cNvSpPr txBox="1">
            <a:spLocks noChangeArrowheads="1"/>
          </p:cNvSpPr>
          <p:nvPr/>
        </p:nvSpPr>
        <p:spPr bwMode="auto">
          <a:xfrm>
            <a:off x="457200" y="129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endParaRPr lang="en-US" altLang="en-US" sz="2400"/>
          </a:p>
        </p:txBody>
      </p:sp>
      <p:sp>
        <p:nvSpPr>
          <p:cNvPr id="19459" name="Text Box 4"/>
          <p:cNvSpPr txBox="1">
            <a:spLocks noChangeArrowheads="1"/>
          </p:cNvSpPr>
          <p:nvPr/>
        </p:nvSpPr>
        <p:spPr bwMode="auto">
          <a:xfrm>
            <a:off x="288925" y="1119188"/>
            <a:ext cx="862647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t>If you tried to execute a command, and you made a mistake, for example, you mistyped a file name, you can recall the last command using the up arrow (down arrow for more recent).</a:t>
            </a:r>
          </a:p>
          <a:p>
            <a:pPr eaLnBrk="1" hangingPunct="1">
              <a:spcBef>
                <a:spcPct val="0"/>
              </a:spcBef>
              <a:buFontTx/>
              <a:buNone/>
            </a:pPr>
            <a:endParaRPr lang="en-US" altLang="en-US" sz="2400"/>
          </a:p>
          <a:p>
            <a:pPr eaLnBrk="1" hangingPunct="1">
              <a:spcBef>
                <a:spcPct val="0"/>
              </a:spcBef>
              <a:buFontTx/>
              <a:buNone/>
            </a:pPr>
            <a:r>
              <a:rPr lang="en-US" altLang="en-US" sz="2400"/>
              <a:t>If you are tired typing long filenames, you can use the tab key to complete the line, provided there is only one way to complete the line.  E.g:  cd /Desktop could be replaced by cd /D&lt;tab&gt;</a:t>
            </a:r>
          </a:p>
          <a:p>
            <a:pPr eaLnBrk="1" hangingPunct="1">
              <a:spcBef>
                <a:spcPct val="0"/>
              </a:spcBef>
              <a:buFontTx/>
              <a:buNone/>
            </a:pPr>
            <a:r>
              <a:rPr lang="en-US" altLang="en-US" sz="2400"/>
              <a:t>If there are two or more choices you hear a boing, if you hit &lt;tab&gt; again, you get a list of choices.</a:t>
            </a:r>
          </a:p>
          <a:p>
            <a:pPr eaLnBrk="1" hangingPunct="1">
              <a:spcBef>
                <a:spcPct val="0"/>
              </a:spcBef>
              <a:buFontTx/>
              <a:buNone/>
            </a:pPr>
            <a:endParaRPr lang="en-US" altLang="en-US" sz="2400"/>
          </a:p>
          <a:p>
            <a:pPr eaLnBrk="1" hangingPunct="1">
              <a:spcBef>
                <a:spcPct val="0"/>
              </a:spcBef>
              <a:buFontTx/>
              <a:buNone/>
            </a:pPr>
            <a:r>
              <a:rPr lang="en-US" altLang="en-US" sz="2400"/>
              <a:t>If you want to become more familiar with the unix command line, the code-academy has a good introduction at </a:t>
            </a:r>
          </a:p>
          <a:p>
            <a:pPr eaLnBrk="1" hangingPunct="1">
              <a:spcBef>
                <a:spcPct val="0"/>
              </a:spcBef>
              <a:buFontTx/>
              <a:buNone/>
            </a:pPr>
            <a:r>
              <a:rPr lang="en-US" altLang="en-US" sz="2400">
                <a:hlinkClick r:id="rId3"/>
              </a:rPr>
              <a:t>https://www.codecademy.com/courses/learn-the-command-line</a:t>
            </a: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0"/>
            <a:ext cx="7772400" cy="1143000"/>
          </a:xfrm>
        </p:spPr>
        <p:txBody>
          <a:bodyPr/>
          <a:lstStyle/>
          <a:p>
            <a:pPr algn="l" eaLnBrk="1" hangingPunct="1"/>
            <a:r>
              <a:rPr lang="en-US" altLang="en-US">
                <a:ea typeface="ＭＳ Ｐゴシック" charset="-128"/>
              </a:rPr>
              <a:t>characters at the end of lines</a:t>
            </a:r>
          </a:p>
        </p:txBody>
      </p:sp>
      <p:sp>
        <p:nvSpPr>
          <p:cNvPr id="21506" name="Text Box 3"/>
          <p:cNvSpPr txBox="1">
            <a:spLocks noChangeArrowheads="1"/>
          </p:cNvSpPr>
          <p:nvPr/>
        </p:nvSpPr>
        <p:spPr bwMode="auto">
          <a:xfrm>
            <a:off x="228600" y="106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50000"/>
              </a:spcBef>
              <a:buFontTx/>
              <a:buNone/>
            </a:pPr>
            <a:endParaRPr lang="en-US" altLang="en-US" sz="2400"/>
          </a:p>
        </p:txBody>
      </p:sp>
      <p:sp>
        <p:nvSpPr>
          <p:cNvPr id="21507" name="Text Box 4"/>
          <p:cNvSpPr txBox="1">
            <a:spLocks noChangeArrowheads="1"/>
          </p:cNvSpPr>
          <p:nvPr/>
        </p:nvSpPr>
        <p:spPr bwMode="auto">
          <a:xfrm>
            <a:off x="60325" y="962025"/>
            <a:ext cx="862647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1400" b="0">
                <a:latin typeface="Arial" charset="0"/>
              </a:rPr>
              <a:t>File tranfers from Windows to UNIX and return: </a:t>
            </a:r>
          </a:p>
          <a:p>
            <a:pPr eaLnBrk="1" hangingPunct="1">
              <a:spcBef>
                <a:spcPct val="0"/>
              </a:spcBef>
              <a:buFontTx/>
              <a:buNone/>
            </a:pPr>
            <a:r>
              <a:rPr lang="en-US" altLang="en-US" sz="1400" b="0">
                <a:latin typeface="Arial" charset="0"/>
              </a:rPr>
              <a:t>End of Line characters are a problem. Under Windows DO NOT use notepad, it does not understand UNIX newline symbols </a:t>
            </a:r>
            <a:r>
              <a:rPr lang="ja-JP" altLang="en-US" sz="1400" b="0">
                <a:latin typeface="Arial" charset="0"/>
              </a:rPr>
              <a:t>‘</a:t>
            </a:r>
            <a:r>
              <a:rPr lang="en-US" altLang="ja-JP" sz="1400" b="0">
                <a:latin typeface="Arial" charset="0"/>
              </a:rPr>
              <a:t>\n</a:t>
            </a:r>
            <a:r>
              <a:rPr lang="ja-JP" altLang="en-US" sz="1400" b="0">
                <a:latin typeface="Arial" charset="0"/>
              </a:rPr>
              <a:t>’</a:t>
            </a:r>
            <a:r>
              <a:rPr lang="en-US" altLang="ja-JP" sz="1400" b="0">
                <a:latin typeface="Arial" charset="0"/>
              </a:rPr>
              <a:t>.  </a:t>
            </a:r>
          </a:p>
          <a:p>
            <a:pPr eaLnBrk="1" hangingPunct="1">
              <a:spcBef>
                <a:spcPct val="0"/>
              </a:spcBef>
              <a:buFontTx/>
              <a:buNone/>
            </a:pPr>
            <a:r>
              <a:rPr lang="en-US" altLang="en-US" sz="1400" b="0">
                <a:solidFill>
                  <a:srgbClr val="FF0000"/>
                </a:solidFill>
                <a:latin typeface="Arial" charset="0"/>
              </a:rPr>
              <a:t>Best </a:t>
            </a:r>
            <a:r>
              <a:rPr lang="en-US" altLang="en-US" sz="1400" b="0">
                <a:latin typeface="Arial" charset="0"/>
              </a:rPr>
              <a:t>write your programs under UNIX using vi or vim (or any other editor you are comfortable with)</a:t>
            </a:r>
          </a:p>
          <a:p>
            <a:pPr eaLnBrk="1" hangingPunct="1">
              <a:spcBef>
                <a:spcPct val="0"/>
              </a:spcBef>
              <a:buFontTx/>
              <a:buNone/>
            </a:pPr>
            <a:r>
              <a:rPr lang="en-US" altLang="en-US" sz="1400" b="0">
                <a:solidFill>
                  <a:srgbClr val="FF0000"/>
                </a:solidFill>
                <a:latin typeface="Arial" charset="0"/>
              </a:rPr>
              <a:t>2nd </a:t>
            </a:r>
            <a:r>
              <a:rPr lang="en-US" altLang="en-US" sz="1400" b="0">
                <a:latin typeface="Arial" charset="0"/>
              </a:rPr>
              <a:t>best is to use a text editor like </a:t>
            </a:r>
            <a:r>
              <a:rPr lang="en-US" altLang="en-US" sz="1400" b="0" u="sng">
                <a:latin typeface="Arial" charset="0"/>
                <a:hlinkClick r:id="rId3"/>
              </a:rPr>
              <a:t>textwrangler</a:t>
            </a:r>
            <a:r>
              <a:rPr lang="en-US" altLang="en-US" sz="1400" b="0">
                <a:latin typeface="Arial" charset="0"/>
              </a:rPr>
              <a:t> (very nice and free program for UNIX). Like vi and vim it provides context dependent coloring.</a:t>
            </a:r>
          </a:p>
          <a:p>
            <a:pPr eaLnBrk="1" hangingPunct="1">
              <a:spcBef>
                <a:spcPct val="0"/>
              </a:spcBef>
              <a:buFontTx/>
              <a:buNone/>
            </a:pPr>
            <a:r>
              <a:rPr lang="en-US" altLang="en-US" sz="1400" b="0">
                <a:solidFill>
                  <a:srgbClr val="FF0000"/>
                </a:solidFill>
                <a:latin typeface="Arial" charset="0"/>
              </a:rPr>
              <a:t>3rd </a:t>
            </a:r>
            <a:r>
              <a:rPr lang="en-US" altLang="en-US" sz="1400" b="0">
                <a:latin typeface="Arial" charset="0"/>
              </a:rPr>
              <a:t>best is to remove end of line symbols in a UNIX editor or use sed (Stream EDitor) after you transferred the file:  </a:t>
            </a:r>
          </a:p>
          <a:p>
            <a:pPr eaLnBrk="1" hangingPunct="1">
              <a:spcBef>
                <a:spcPct val="0"/>
              </a:spcBef>
              <a:buFontTx/>
              <a:buNone/>
            </a:pPr>
            <a:r>
              <a:rPr lang="en-US" altLang="en-US" sz="1400" b="0">
                <a:latin typeface="Courier New" charset="0"/>
              </a:rPr>
              <a:t>sed s/.$// name_of_WINDOWS_infile &gt; name_of_UNIX_outfile  </a:t>
            </a:r>
            <a:r>
              <a:rPr lang="en-US" altLang="en-US" sz="1400" b="0">
                <a:latin typeface="Arial" charset="0"/>
              </a:rPr>
              <a:t>(This replaces the last non letter character before the eol ($) with nothing)</a:t>
            </a:r>
          </a:p>
          <a:p>
            <a:pPr eaLnBrk="1" hangingPunct="1">
              <a:spcBef>
                <a:spcPct val="0"/>
              </a:spcBef>
              <a:buFontTx/>
              <a:buNone/>
            </a:pPr>
            <a:endParaRPr lang="en-US" altLang="en-US" sz="1400" b="0">
              <a:latin typeface="Arial" charset="0"/>
            </a:endParaRPr>
          </a:p>
          <a:p>
            <a:pPr eaLnBrk="1" hangingPunct="1">
              <a:spcBef>
                <a:spcPct val="0"/>
              </a:spcBef>
              <a:buFontTx/>
              <a:buNone/>
            </a:pPr>
            <a:r>
              <a:rPr lang="en-US" altLang="en-US" sz="1400" b="0">
                <a:latin typeface="Arial" charset="0"/>
              </a:rPr>
              <a:t>Some versions of office allow to change files as UNIX textfiles, but ...</a:t>
            </a:r>
            <a:endParaRPr lang="en-US" altLang="en-US" sz="1400" b="0">
              <a:solidFill>
                <a:srgbClr val="FF0000"/>
              </a:solidFill>
              <a:latin typeface="Arial" charset="0"/>
            </a:endParaRPr>
          </a:p>
          <a:p>
            <a:pPr eaLnBrk="1" hangingPunct="1">
              <a:spcBef>
                <a:spcPct val="0"/>
              </a:spcBef>
              <a:buFontTx/>
              <a:buNone/>
            </a:pPr>
            <a:endParaRPr lang="en-US" altLang="en-US" sz="1400" b="0">
              <a:solidFill>
                <a:srgbClr val="FF0000"/>
              </a:solidFill>
              <a:latin typeface="Arial" charset="0"/>
            </a:endParaRPr>
          </a:p>
          <a:p>
            <a:pPr eaLnBrk="1" hangingPunct="1">
              <a:spcBef>
                <a:spcPct val="0"/>
              </a:spcBef>
              <a:buFontTx/>
              <a:buNone/>
            </a:pPr>
            <a:r>
              <a:rPr lang="en-US" altLang="en-US" sz="1400" b="0">
                <a:latin typeface="Arial" charset="0"/>
              </a:rPr>
              <a:t>A related problem is encountered by Mac users. Most text editors will use MAC carriage returns at the end of the line. Most unix programs will not be able to handle these. In a terminal window you could use the following command to convert your file: </a:t>
            </a:r>
            <a:br>
              <a:rPr lang="en-US" altLang="en-US" sz="1400" b="0">
                <a:latin typeface="Arial" charset="0"/>
              </a:rPr>
            </a:br>
            <a:r>
              <a:rPr lang="en-US" altLang="en-US" sz="1400" b="0">
                <a:latin typeface="Arial" charset="0"/>
              </a:rPr>
              <a:t>tr </a:t>
            </a:r>
            <a:r>
              <a:rPr lang="ja-JP" altLang="en-US" sz="1400" b="0">
                <a:latin typeface="Arial" charset="0"/>
              </a:rPr>
              <a:t>’</a:t>
            </a:r>
            <a:r>
              <a:rPr lang="en-US" altLang="ja-JP" sz="1400" b="0">
                <a:latin typeface="Arial" charset="0"/>
              </a:rPr>
              <a:t>\r' </a:t>
            </a:r>
            <a:r>
              <a:rPr lang="ja-JP" altLang="en-US" sz="1400" b="0">
                <a:latin typeface="Arial" charset="0"/>
              </a:rPr>
              <a:t>’</a:t>
            </a:r>
            <a:r>
              <a:rPr lang="en-US" altLang="ja-JP" sz="1400" b="0">
                <a:latin typeface="Arial" charset="0"/>
              </a:rPr>
              <a:t>\n' &lt; name_of_the_Mac_file &gt; name_of_the_unix_file  </a:t>
            </a:r>
          </a:p>
          <a:p>
            <a:pPr eaLnBrk="1" hangingPunct="1">
              <a:spcBef>
                <a:spcPct val="0"/>
              </a:spcBef>
              <a:buFontTx/>
              <a:buNone/>
            </a:pPr>
            <a:r>
              <a:rPr lang="en-US" altLang="en-US" sz="1400" b="0">
                <a:latin typeface="Arial" charset="0"/>
              </a:rPr>
              <a:t>If you are working in a GUI environment, you also could use the convertNewLines.app program (install it in your application folder, drag the file you want to convert into the icon). The program is available </a:t>
            </a:r>
            <a:r>
              <a:rPr lang="en-US" altLang="en-US" sz="1400" b="0" u="sng">
                <a:latin typeface="Arial" charset="0"/>
                <a:hlinkClick r:id="rId4"/>
              </a:rPr>
              <a:t>here</a:t>
            </a:r>
            <a:r>
              <a:rPr lang="en-US" altLang="en-US" sz="1400" b="0">
                <a:latin typeface="Arial" charset="0"/>
              </a:rPr>
              <a:t>.  </a:t>
            </a:r>
          </a:p>
          <a:p>
            <a:pPr eaLnBrk="1" hangingPunct="1">
              <a:spcBef>
                <a:spcPct val="0"/>
              </a:spcBef>
              <a:buFontTx/>
              <a:buNone/>
            </a:pPr>
            <a:endParaRPr lang="en-US" altLang="en-US" sz="1400" b="0">
              <a:latin typeface="Arial" charset="0"/>
            </a:endParaRPr>
          </a:p>
          <a:p>
            <a:pPr eaLnBrk="1" hangingPunct="1">
              <a:spcBef>
                <a:spcPct val="0"/>
              </a:spcBef>
              <a:buFontTx/>
              <a:buNone/>
            </a:pPr>
            <a:r>
              <a:rPr lang="en-US" altLang="en-US" sz="1400" b="0">
                <a:latin typeface="Arial" charset="0"/>
              </a:rPr>
              <a:t>The EoL confusion is very inconvenient, but there really is no easy solution, tough luck; and you better know about this in case something goes wrong.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l" eaLnBrk="1" hangingPunct="1"/>
            <a:r>
              <a:rPr lang="en-US" altLang="en-US" sz="2400">
                <a:latin typeface="Arial" charset="0"/>
                <a:ea typeface="ＭＳ Ｐゴシック" charset="-128"/>
              </a:rPr>
              <a:t>Special characters:</a:t>
            </a:r>
            <a:endParaRPr lang="en-US" altLang="en-US">
              <a:latin typeface="Arial" charset="0"/>
              <a:ea typeface="ＭＳ Ｐゴシック" charset="-128"/>
            </a:endParaRPr>
          </a:p>
        </p:txBody>
      </p:sp>
      <p:sp>
        <p:nvSpPr>
          <p:cNvPr id="23554" name="Rectangle 3"/>
          <p:cNvSpPr>
            <a:spLocks noChangeArrowheads="1"/>
          </p:cNvSpPr>
          <p:nvPr/>
        </p:nvSpPr>
        <p:spPr bwMode="auto">
          <a:xfrm>
            <a:off x="2514600" y="1965325"/>
            <a:ext cx="186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000" b="0">
                <a:solidFill>
                  <a:srgbClr val="000000"/>
                </a:solidFill>
                <a:latin typeface="Courier New" charset="0"/>
              </a:rPr>
              <a:t>\n #newline</a:t>
            </a:r>
          </a:p>
          <a:p>
            <a:pPr eaLnBrk="1" hangingPunct="1">
              <a:spcBef>
                <a:spcPct val="0"/>
              </a:spcBef>
              <a:buFontTx/>
              <a:buNone/>
            </a:pPr>
            <a:r>
              <a:rPr lang="en-US" altLang="en-US" sz="2000" b="0">
                <a:solidFill>
                  <a:srgbClr val="000000"/>
                </a:solidFill>
                <a:latin typeface="Courier New" charset="0"/>
              </a:rPr>
              <a:t>\t #tab</a:t>
            </a:r>
            <a:r>
              <a:rPr lang="en-US" altLang="en-US" sz="1600" b="0">
                <a:solidFill>
                  <a:srgbClr val="000000"/>
                </a:solidFill>
                <a:latin typeface="Courier New"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p:cNvSpPr txBox="1">
            <a:spLocks noChangeArrowheads="1"/>
          </p:cNvSpPr>
          <p:nvPr/>
        </p:nvSpPr>
        <p:spPr bwMode="auto">
          <a:xfrm>
            <a:off x="381000" y="228600"/>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t>To move files between local PC and server:</a:t>
            </a:r>
          </a:p>
        </p:txBody>
      </p:sp>
      <p:sp>
        <p:nvSpPr>
          <p:cNvPr id="25602" name="TextBox 3"/>
          <p:cNvSpPr txBox="1">
            <a:spLocks noChangeArrowheads="1"/>
          </p:cNvSpPr>
          <p:nvPr/>
        </p:nvSpPr>
        <p:spPr bwMode="auto">
          <a:xfrm>
            <a:off x="381000" y="8382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a:t>For windows machines:  </a:t>
            </a:r>
            <a:br>
              <a:rPr lang="en-US" altLang="en-US" sz="2400"/>
            </a:br>
            <a:r>
              <a:rPr lang="en-US" altLang="en-US" sz="2400"/>
              <a:t>install ssh client from </a:t>
            </a:r>
            <a:br>
              <a:rPr lang="en-US" altLang="en-US" sz="2400"/>
            </a:br>
            <a:r>
              <a:rPr lang="en-US" altLang="en-US" sz="2400">
                <a:hlinkClick r:id="rId2" action="ppaction://hlinkfile"/>
              </a:rPr>
              <a:t>ftp://ftp.uconn.edu/restricted/ssh/</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For Macintosh computers:  </a:t>
            </a:r>
            <a:br>
              <a:rPr lang="en-US" altLang="en-US" sz="2400"/>
            </a:br>
            <a:r>
              <a:rPr lang="en-US" altLang="en-US" sz="2400"/>
              <a:t>install Filezilla (client!) from </a:t>
            </a:r>
          </a:p>
          <a:p>
            <a:pPr eaLnBrk="1" hangingPunct="1">
              <a:spcBef>
                <a:spcPct val="0"/>
              </a:spcBef>
              <a:buFontTx/>
              <a:buNone/>
            </a:pPr>
            <a:r>
              <a:rPr lang="en-US" altLang="en-US" sz="2400">
                <a:hlinkClick r:id="rId3"/>
              </a:rPr>
              <a:t>https://filezilla-project.org/</a:t>
            </a:r>
            <a:endParaRPr lang="en-US" alt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pPr eaLnBrk="1" hangingPunct="1"/>
            <a:r>
              <a:rPr lang="en-US" altLang="en-US" sz="2800">
                <a:ea typeface="ＭＳ Ｐゴシック" charset="-128"/>
              </a:rPr>
              <a:t>Example: SSH to bbcsrv3.biotech.uconn.edu</a:t>
            </a:r>
            <a:br>
              <a:rPr lang="en-US" altLang="en-US" sz="2800">
                <a:ea typeface="ＭＳ Ｐゴシック" charset="-128"/>
              </a:rPr>
            </a:br>
            <a:endParaRPr lang="en-US" altLang="en-US" sz="2800">
              <a:ea typeface="ＭＳ Ｐゴシック" charset="-128"/>
            </a:endParaRPr>
          </a:p>
        </p:txBody>
      </p:sp>
      <p:sp>
        <p:nvSpPr>
          <p:cNvPr id="26626" name="Text Box 3"/>
          <p:cNvSpPr txBox="1">
            <a:spLocks noChangeArrowheads="1"/>
          </p:cNvSpPr>
          <p:nvPr/>
        </p:nvSpPr>
        <p:spPr bwMode="auto">
          <a:xfrm>
            <a:off x="228600" y="762000"/>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2400" b="0">
                <a:latin typeface="Courier New" charset="0"/>
              </a:rPr>
              <a:t>qlogin</a:t>
            </a:r>
          </a:p>
          <a:p>
            <a:pPr eaLnBrk="1" hangingPunct="1">
              <a:spcBef>
                <a:spcPct val="0"/>
              </a:spcBef>
              <a:buFontTx/>
              <a:buNone/>
            </a:pPr>
            <a:r>
              <a:rPr lang="en-US" altLang="en-US" sz="2400" b="0">
                <a:latin typeface="Courier New" charset="0"/>
              </a:rPr>
              <a:t>formatdb -i p_abyssi.faa -o T -p T</a:t>
            </a:r>
          </a:p>
          <a:p>
            <a:pPr eaLnBrk="1" hangingPunct="1">
              <a:spcBef>
                <a:spcPct val="0"/>
              </a:spcBef>
              <a:buFontTx/>
              <a:buNone/>
            </a:pPr>
            <a:r>
              <a:rPr lang="en-US" altLang="en-US" sz="2400" b="0">
                <a:latin typeface="Courier New" charset="0"/>
              </a:rPr>
              <a:t>blastall -i t_maritima.faa -d p_abyssi.faa -o blast.out -p blastp -e 10 -m 8 -a2</a:t>
            </a:r>
          </a:p>
          <a:p>
            <a:pPr eaLnBrk="1" hangingPunct="1">
              <a:spcBef>
                <a:spcPct val="0"/>
              </a:spcBef>
              <a:buFontTx/>
              <a:buNone/>
            </a:pPr>
            <a:endParaRPr lang="en-US" altLang="en-US" sz="2400" b="0">
              <a:latin typeface="Courier New" charset="0"/>
            </a:endParaRPr>
          </a:p>
          <a:p>
            <a:pPr eaLnBrk="1" hangingPunct="1">
              <a:spcBef>
                <a:spcPct val="0"/>
              </a:spcBef>
              <a:buFontTx/>
              <a:buNone/>
            </a:pPr>
            <a:r>
              <a:rPr lang="en-US" altLang="en-US" sz="2400" b="0">
                <a:latin typeface="Courier New" charset="0"/>
              </a:rPr>
              <a:t>./extract_lines.pl blast.out</a:t>
            </a:r>
          </a:p>
          <a:p>
            <a:pPr eaLnBrk="1" hangingPunct="1">
              <a:spcBef>
                <a:spcPct val="0"/>
              </a:spcBef>
              <a:buFontTx/>
              <a:buNone/>
            </a:pPr>
            <a:endParaRPr lang="en-US" altLang="en-US" sz="2400" b="0">
              <a:latin typeface="Courier New" charset="0"/>
            </a:endParaRPr>
          </a:p>
          <a:p>
            <a:pPr eaLnBrk="1" hangingPunct="1">
              <a:spcBef>
                <a:spcPct val="0"/>
              </a:spcBef>
              <a:buFontTx/>
              <a:buNone/>
            </a:pPr>
            <a:r>
              <a:rPr lang="en-US" altLang="en-US" sz="2000" b="0"/>
              <a:t>Perl script that only retains the first hit and gets rid of comment lines</a:t>
            </a:r>
          </a:p>
          <a:p>
            <a:pPr eaLnBrk="1" hangingPunct="1">
              <a:spcBef>
                <a:spcPct val="0"/>
              </a:spcBef>
              <a:buFontTx/>
              <a:buNone/>
            </a:pPr>
            <a:r>
              <a:rPr lang="en-US" altLang="en-US" sz="2000" b="0"/>
              <a:t>sftp results</a:t>
            </a:r>
            <a:br>
              <a:rPr lang="en-US" altLang="en-US" sz="2000" b="0"/>
            </a:br>
            <a:r>
              <a:rPr lang="en-US" altLang="en-US" sz="2000" b="0"/>
              <a:t>load into spreadsheet</a:t>
            </a:r>
            <a:br>
              <a:rPr lang="en-US" altLang="en-US" sz="2000" b="0"/>
            </a:br>
            <a:r>
              <a:rPr lang="en-US" altLang="en-US" sz="2000" b="0"/>
              <a:t>sort data, do histogram …</a:t>
            </a:r>
          </a:p>
          <a:p>
            <a:pPr eaLnBrk="1" hangingPunct="1">
              <a:spcBef>
                <a:spcPct val="0"/>
              </a:spcBef>
              <a:buFontTx/>
              <a:buNone/>
            </a:pPr>
            <a:r>
              <a:rPr lang="en-US" altLang="en-US" sz="2000" b="0"/>
              <a:t>the extract_lines.pl script is </a:t>
            </a:r>
            <a:r>
              <a:rPr lang="en-US" altLang="en-US" sz="2000" b="0">
                <a:hlinkClick r:id="rId3"/>
              </a:rPr>
              <a:t>here</a:t>
            </a:r>
            <a:r>
              <a:rPr lang="en-US" altLang="en-US" sz="2000" b="0"/>
              <a:t> (you can sftp it into your account, you</a:t>
            </a:r>
            <a:r>
              <a:rPr lang="ja-JP" altLang="en-US" sz="2000" b="0"/>
              <a:t>’</a:t>
            </a:r>
            <a:r>
              <a:rPr lang="en-US" altLang="ja-JP" sz="2000" b="0"/>
              <a:t>ll need to chmod 755 extr*.pl afterwards)</a:t>
            </a:r>
            <a:endParaRPr lang="en-US" altLang="en-US" sz="20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508000" y="1365250"/>
            <a:ext cx="8559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pPr>
            <a:r>
              <a:rPr lang="en-US" altLang="en-US" sz="1800" b="0">
                <a:solidFill>
                  <a:srgbClr val="000000"/>
                </a:solidFill>
                <a:latin typeface="Calibri" charset="0"/>
              </a:rPr>
              <a:t>Founded in 1982 at the Los Alamos National Laboratory</a:t>
            </a:r>
          </a:p>
          <a:p>
            <a:pPr eaLnBrk="1" hangingPunct="1">
              <a:spcBef>
                <a:spcPct val="0"/>
              </a:spcBef>
            </a:pPr>
            <a:r>
              <a:rPr lang="en-US" altLang="en-US" sz="1800" b="0">
                <a:solidFill>
                  <a:srgbClr val="000000"/>
                </a:solidFill>
                <a:latin typeface="Calibri" charset="0"/>
              </a:rPr>
              <a:t>Initially managed at Stanford in conjunction with the  BIOSCI/Bionet news groups </a:t>
            </a:r>
          </a:p>
          <a:p>
            <a:pPr eaLnBrk="1" hangingPunct="1">
              <a:spcBef>
                <a:spcPct val="0"/>
              </a:spcBef>
            </a:pPr>
            <a:r>
              <a:rPr lang="en-US" altLang="en-US" sz="1800" b="0">
                <a:solidFill>
                  <a:srgbClr val="000000"/>
                </a:solidFill>
                <a:latin typeface="Calibri" charset="0"/>
              </a:rPr>
              <a:t>1989-92 transition to the NCBI on the east coast </a:t>
            </a:r>
          </a:p>
          <a:p>
            <a:pPr eaLnBrk="1" hangingPunct="1">
              <a:spcBef>
                <a:spcPct val="0"/>
              </a:spcBef>
            </a:pPr>
            <a:r>
              <a:rPr lang="en-US" altLang="en-US" sz="1800" b="0">
                <a:solidFill>
                  <a:srgbClr val="000000"/>
                </a:solidFill>
                <a:latin typeface="Calibri" charset="0"/>
              </a:rPr>
              <a:t>One precursor was Margaret Dayhoff’</a:t>
            </a:r>
            <a:r>
              <a:rPr lang="en-US" altLang="ja-JP" sz="1800" b="0">
                <a:solidFill>
                  <a:srgbClr val="000000"/>
                </a:solidFill>
                <a:latin typeface="Calibri" charset="0"/>
              </a:rPr>
              <a:t>s Atlas of Protein Sequence and Structure</a:t>
            </a:r>
          </a:p>
          <a:p>
            <a:pPr eaLnBrk="1" hangingPunct="1">
              <a:spcBef>
                <a:spcPct val="0"/>
              </a:spcBef>
            </a:pPr>
            <a:r>
              <a:rPr lang="en-US" altLang="en-US" sz="1800" b="0">
                <a:solidFill>
                  <a:srgbClr val="000000"/>
                </a:solidFill>
                <a:latin typeface="Calibri" charset="0"/>
              </a:rPr>
              <a:t>In 1987 genbank fit onto a few 360 KB floppy disks.  </a:t>
            </a:r>
          </a:p>
          <a:p>
            <a:pPr eaLnBrk="1" hangingPunct="1">
              <a:spcBef>
                <a:spcPct val="0"/>
              </a:spcBef>
            </a:pPr>
            <a:r>
              <a:rPr lang="en-US" altLang="en-US" sz="1800" b="0">
                <a:solidFill>
                  <a:srgbClr val="000000"/>
                </a:solidFill>
                <a:latin typeface="Calibri" charset="0"/>
              </a:rPr>
              <a:t>Genbank uses a flat file database format (see </a:t>
            </a:r>
            <a:r>
              <a:rPr lang="en-US" altLang="en-US" sz="1200" b="0">
                <a:solidFill>
                  <a:srgbClr val="000000"/>
                </a:solidFill>
                <a:latin typeface="Calibri" charset="0"/>
                <a:hlinkClick r:id="rId2"/>
              </a:rPr>
              <a:t>http://en.wikipedia.org/wiki/Flat_file_database</a:t>
            </a:r>
            <a:r>
              <a:rPr lang="en-US" altLang="en-US" sz="1800" b="0">
                <a:solidFill>
                  <a:srgbClr val="000000"/>
                </a:solidFill>
                <a:latin typeface="Calibri" charset="0"/>
              </a:rPr>
              <a:t>)</a:t>
            </a:r>
          </a:p>
          <a:p>
            <a:pPr eaLnBrk="1" hangingPunct="1">
              <a:spcBef>
                <a:spcPct val="0"/>
              </a:spcBef>
            </a:pPr>
            <a:r>
              <a:rPr lang="en-US" altLang="en-US" sz="1800" b="0">
                <a:solidFill>
                  <a:srgbClr val="000000"/>
                </a:solidFill>
                <a:latin typeface="Calibri" charset="0"/>
              </a:rPr>
              <a:t>NCBI does not use a relational databank (as in Oracle, peoplesoft)</a:t>
            </a:r>
          </a:p>
          <a:p>
            <a:pPr eaLnBrk="1" hangingPunct="1">
              <a:spcBef>
                <a:spcPct val="0"/>
              </a:spcBef>
            </a:pPr>
            <a:r>
              <a:rPr lang="en-US" altLang="en-US" sz="1800" b="0">
                <a:solidFill>
                  <a:srgbClr val="000000"/>
                </a:solidFill>
                <a:latin typeface="Calibri" charset="0"/>
              </a:rPr>
              <a:t>NCBI stores data in ASN.1 format (</a:t>
            </a:r>
            <a:r>
              <a:rPr lang="en-US" altLang="en-US" sz="1200" b="0">
                <a:solidFill>
                  <a:srgbClr val="000000"/>
                </a:solidFill>
                <a:latin typeface="Calibri" charset="0"/>
                <a:hlinkClick r:id="rId3"/>
              </a:rPr>
              <a:t>http://en.wikipedia.org/wiki/Abstract_Syntax_Notation_One</a:t>
            </a:r>
            <a:r>
              <a:rPr lang="en-US" altLang="en-US" sz="1800" b="0">
                <a:solidFill>
                  <a:srgbClr val="000000"/>
                </a:solidFill>
                <a:latin typeface="Calibri" charset="0"/>
              </a:rPr>
              <a:t>), </a:t>
            </a:r>
            <a:br>
              <a:rPr lang="en-US" altLang="en-US" sz="1800" b="0">
                <a:solidFill>
                  <a:srgbClr val="000000"/>
                </a:solidFill>
                <a:latin typeface="Calibri" charset="0"/>
              </a:rPr>
            </a:br>
            <a:r>
              <a:rPr lang="en-US" altLang="en-US" sz="1800" b="0">
                <a:solidFill>
                  <a:srgbClr val="000000"/>
                </a:solidFill>
                <a:latin typeface="Calibri" charset="0"/>
              </a:rPr>
              <a:t>which allows to hardwire crosslinks to other data bases, and makes retrieval of related information fast.   </a:t>
            </a:r>
          </a:p>
          <a:p>
            <a:pPr eaLnBrk="1" hangingPunct="1">
              <a:spcBef>
                <a:spcPct val="0"/>
              </a:spcBef>
            </a:pPr>
            <a:r>
              <a:rPr lang="en-US" altLang="en-US" sz="1800" b="0">
                <a:solidFill>
                  <a:srgbClr val="000000"/>
                </a:solidFill>
                <a:latin typeface="Calibri" charset="0"/>
              </a:rPr>
              <a:t>NCBI’</a:t>
            </a:r>
            <a:r>
              <a:rPr lang="en-US" altLang="ja-JP" sz="1800" b="0">
                <a:solidFill>
                  <a:srgbClr val="000000"/>
                </a:solidFill>
                <a:latin typeface="Calibri" charset="0"/>
              </a:rPr>
              <a:t>s sample record (</a:t>
            </a:r>
            <a:r>
              <a:rPr lang="en-US" altLang="ja-JP" sz="1200" b="0">
                <a:solidFill>
                  <a:srgbClr val="000000"/>
                </a:solidFill>
                <a:latin typeface="Calibri" charset="0"/>
                <a:hlinkClick r:id="rId4"/>
              </a:rPr>
              <a:t>http://www.ncbi.nlm.nih.gov/Sitemap/samplerecord.html</a:t>
            </a:r>
            <a:r>
              <a:rPr lang="en-US" altLang="ja-JP" sz="1800" b="0">
                <a:solidFill>
                  <a:srgbClr val="000000"/>
                </a:solidFill>
                <a:latin typeface="Calibri" charset="0"/>
              </a:rPr>
              <a:t>) contains links </a:t>
            </a:r>
            <a:br>
              <a:rPr lang="en-US" altLang="ja-JP" sz="1800" b="0">
                <a:solidFill>
                  <a:srgbClr val="000000"/>
                </a:solidFill>
                <a:latin typeface="Calibri" charset="0"/>
              </a:rPr>
            </a:br>
            <a:r>
              <a:rPr lang="en-US" altLang="ja-JP" sz="1800" b="0">
                <a:solidFill>
                  <a:srgbClr val="000000"/>
                </a:solidFill>
                <a:latin typeface="Calibri" charset="0"/>
              </a:rPr>
              <a:t>to most the fields used in the gbk flatfile.   </a:t>
            </a:r>
          </a:p>
          <a:p>
            <a:pPr eaLnBrk="1" hangingPunct="1">
              <a:spcBef>
                <a:spcPct val="0"/>
              </a:spcBef>
            </a:pPr>
            <a:r>
              <a:rPr lang="en-US" altLang="en-US" sz="1800" b="0">
                <a:solidFill>
                  <a:srgbClr val="000000"/>
                </a:solidFill>
                <a:latin typeface="Calibri" charset="0"/>
              </a:rPr>
              <a:t>In the genbank records at NCBI the links connect to the features (i.e. the pubmed record, or the encoded protein sequence) --- not easy to work with.</a:t>
            </a:r>
          </a:p>
          <a:p>
            <a:pPr eaLnBrk="1" hangingPunct="1">
              <a:spcBef>
                <a:spcPct val="0"/>
              </a:spcBef>
            </a:pPr>
            <a:endParaRPr lang="en-US" altLang="en-US" sz="1800" b="0">
              <a:solidFill>
                <a:srgbClr val="000000"/>
              </a:solidFill>
              <a:latin typeface="Calibri" charset="0"/>
            </a:endParaRPr>
          </a:p>
          <a:p>
            <a:pPr eaLnBrk="1" hangingPunct="1">
              <a:spcBef>
                <a:spcPct val="0"/>
              </a:spcBef>
            </a:pPr>
            <a:endParaRPr lang="en-US" altLang="en-US" sz="1800" b="0">
              <a:solidFill>
                <a:srgbClr val="000000"/>
              </a:solidFill>
              <a:latin typeface="Calibri" charset="0"/>
            </a:endParaRPr>
          </a:p>
        </p:txBody>
      </p:sp>
      <p:sp>
        <p:nvSpPr>
          <p:cNvPr id="28674" name="TextBox 4"/>
          <p:cNvSpPr txBox="1">
            <a:spLocks noChangeArrowheads="1"/>
          </p:cNvSpPr>
          <p:nvPr/>
        </p:nvSpPr>
        <p:spPr bwMode="auto">
          <a:xfrm>
            <a:off x="561975" y="350838"/>
            <a:ext cx="16779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r>
              <a:rPr lang="en-US" altLang="en-US" b="0">
                <a:solidFill>
                  <a:srgbClr val="000000"/>
                </a:solidFill>
                <a:latin typeface="Calibri" charset="0"/>
              </a:rPr>
              <a:t>Genbank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1613"/>
            <a:ext cx="25590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5"/>
          <p:cNvSpPr>
            <a:spLocks noChangeArrowheads="1"/>
          </p:cNvSpPr>
          <p:nvPr/>
        </p:nvSpPr>
        <p:spPr bwMode="auto">
          <a:xfrm>
            <a:off x="0" y="3375025"/>
            <a:ext cx="3373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charset="0"/>
                <a:ea typeface="ＭＳ Ｐゴシック" charset="-128"/>
              </a:defRPr>
            </a:lvl1pPr>
            <a:lvl2pPr marL="742950" indent="-285750" defTabSz="457200">
              <a:spcBef>
                <a:spcPct val="20000"/>
              </a:spcBef>
              <a:buChar char="–"/>
              <a:defRPr sz="2800">
                <a:solidFill>
                  <a:schemeClr val="tx1"/>
                </a:solidFill>
                <a:latin typeface="Times New Roman" charset="0"/>
                <a:ea typeface="ＭＳ Ｐゴシック" charset="-128"/>
              </a:defRPr>
            </a:lvl2pPr>
            <a:lvl3pPr marL="1143000" indent="-228600" defTabSz="457200">
              <a:spcBef>
                <a:spcPct val="20000"/>
              </a:spcBef>
              <a:buChar char="•"/>
              <a:defRPr sz="2400">
                <a:solidFill>
                  <a:schemeClr val="tx1"/>
                </a:solidFill>
                <a:latin typeface="Times New Roman" charset="0"/>
                <a:ea typeface="ＭＳ Ｐゴシック" charset="-128"/>
              </a:defRPr>
            </a:lvl3pPr>
            <a:lvl4pPr marL="1600200" indent="-228600" defTabSz="457200">
              <a:spcBef>
                <a:spcPct val="20000"/>
              </a:spcBef>
              <a:buChar char="–"/>
              <a:defRPr sz="2000">
                <a:solidFill>
                  <a:schemeClr val="tx1"/>
                </a:solidFill>
                <a:latin typeface="Times New Roman" charset="0"/>
                <a:ea typeface="ＭＳ Ｐゴシック" charset="-128"/>
              </a:defRPr>
            </a:lvl4pPr>
            <a:lvl5pPr marL="2057400" indent="-228600" defTabSz="457200">
              <a:spcBef>
                <a:spcPct val="20000"/>
              </a:spcBef>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1600" b="0">
                <a:solidFill>
                  <a:srgbClr val="000000"/>
                </a:solidFill>
                <a:latin typeface="Arial" charset="0"/>
              </a:rPr>
              <a:t>Dr. </a:t>
            </a:r>
            <a:r>
              <a:rPr lang="en-US" altLang="en-US" sz="1600">
                <a:solidFill>
                  <a:srgbClr val="000000"/>
                </a:solidFill>
                <a:latin typeface="Arial" charset="0"/>
              </a:rPr>
              <a:t>Margaret</a:t>
            </a:r>
            <a:r>
              <a:rPr lang="en-US" altLang="en-US" sz="1600" b="0">
                <a:solidFill>
                  <a:srgbClr val="000000"/>
                </a:solidFill>
                <a:latin typeface="Arial" charset="0"/>
              </a:rPr>
              <a:t> Belle (Oakley) </a:t>
            </a:r>
            <a:r>
              <a:rPr lang="en-US" altLang="en-US" sz="1600">
                <a:solidFill>
                  <a:srgbClr val="000000"/>
                </a:solidFill>
                <a:latin typeface="Arial" charset="0"/>
              </a:rPr>
              <a:t>Dayhoff</a:t>
            </a:r>
            <a:r>
              <a:rPr lang="en-US" altLang="en-US" sz="1600" b="0">
                <a:solidFill>
                  <a:srgbClr val="000000"/>
                </a:solidFill>
                <a:latin typeface="Arial" charset="0"/>
              </a:rPr>
              <a:t> </a:t>
            </a:r>
            <a:br>
              <a:rPr lang="en-US" altLang="en-US" sz="1600" b="0">
                <a:solidFill>
                  <a:srgbClr val="000000"/>
                </a:solidFill>
                <a:latin typeface="Arial" charset="0"/>
              </a:rPr>
            </a:br>
            <a:r>
              <a:rPr lang="en-US" altLang="en-US" sz="1600" b="0">
                <a:solidFill>
                  <a:srgbClr val="000000"/>
                </a:solidFill>
                <a:latin typeface="Arial" charset="0"/>
              </a:rPr>
              <a:t>March 11, 1925 – February 5, 1983 </a:t>
            </a:r>
          </a:p>
          <a:p>
            <a:pPr eaLnBrk="1" hangingPunct="1">
              <a:spcBef>
                <a:spcPct val="0"/>
              </a:spcBef>
              <a:buFontTx/>
              <a:buNone/>
            </a:pPr>
            <a:endParaRPr lang="en-US" altLang="en-US" sz="1600" b="0">
              <a:solidFill>
                <a:srgbClr val="000000"/>
              </a:solidFill>
              <a:latin typeface="Arial" charset="0"/>
            </a:endParaRPr>
          </a:p>
          <a:p>
            <a:pPr eaLnBrk="1" hangingPunct="1">
              <a:spcBef>
                <a:spcPct val="0"/>
              </a:spcBef>
              <a:buFontTx/>
              <a:buNone/>
            </a:pPr>
            <a:r>
              <a:rPr lang="en-US" altLang="en-US" sz="1600" b="0">
                <a:solidFill>
                  <a:srgbClr val="000000"/>
                </a:solidFill>
                <a:latin typeface="Arial" charset="0"/>
              </a:rPr>
              <a:t>Among other things, we owe her the first nucleotide and protein data bank, the PAM substitution matrix, and the single letter amino acid code. (Image from wikipedia)</a:t>
            </a:r>
          </a:p>
        </p:txBody>
      </p:sp>
      <p:pic>
        <p:nvPicPr>
          <p:cNvPr id="29699" name="Picture 8" descr="P109099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17500"/>
            <a:ext cx="54895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9" descr="P109099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9875" y="3646488"/>
            <a:ext cx="3894138"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 descr="P109099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4468813"/>
            <a:ext cx="319405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636</Words>
  <Application>Microsoft Macintosh PowerPoint</Application>
  <PresentationFormat>On-screen Show (4:3)</PresentationFormat>
  <Paragraphs>101</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ＭＳ Ｐゴシック</vt:lpstr>
      <vt:lpstr>Arial</vt:lpstr>
      <vt:lpstr>Courier New</vt:lpstr>
      <vt:lpstr>Lucida Grande</vt:lpstr>
      <vt:lpstr>Calibri</vt:lpstr>
      <vt:lpstr>Default Design</vt:lpstr>
      <vt:lpstr>Command Line </vt:lpstr>
      <vt:lpstr>UNIX</vt:lpstr>
      <vt:lpstr>Unix - command line interface</vt:lpstr>
      <vt:lpstr>characters at the end of lines</vt:lpstr>
      <vt:lpstr>Special characters:</vt:lpstr>
      <vt:lpstr>PowerPoint Presentation</vt:lpstr>
      <vt:lpstr>Example: SSH to bbcsrv3.biotech.uconn.edu </vt:lpstr>
      <vt:lpstr>PowerPoint Presentation</vt:lpstr>
      <vt:lpstr>PowerPoint Presentation</vt:lpstr>
      <vt:lpstr>Atlas of Protein Sequences 1972 (cont) </vt:lpstr>
      <vt:lpstr>Atlas of Protein Sequences 1972 (cont) </vt:lpstr>
      <vt:lpstr>PowerPoint Presentation</vt:lpstr>
      <vt:lpstr>Selecting Scoring Matrices</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"Nothing in biology makes sense except in the light of evolution"  </dc:title>
  <dc:subject/>
  <dc:creator>Gogarten, J. Peter</dc:creator>
  <cp:keywords/>
  <dc:description/>
  <cp:lastModifiedBy>Gogarten, J. Peter</cp:lastModifiedBy>
  <cp:revision>3</cp:revision>
  <cp:lastPrinted>2008-01-28T16:51:56Z</cp:lastPrinted>
  <dcterms:created xsi:type="dcterms:W3CDTF">2015-10-05T13:38:28Z</dcterms:created>
  <dcterms:modified xsi:type="dcterms:W3CDTF">2016-10-02T02:06:28Z</dcterms:modified>
  <cp:category/>
</cp:coreProperties>
</file>