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theme/themeOverride3.xml" ContentType="application/vnd.openxmlformats-officedocument.themeOverr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1" r:id="rId1"/>
    <p:sldMasterId id="2147484005" r:id="rId2"/>
    <p:sldMasterId id="2147484906" r:id="rId3"/>
    <p:sldMasterId id="2147484918" r:id="rId4"/>
    <p:sldMasterId id="2147484920" r:id="rId5"/>
    <p:sldMasterId id="2147484932" r:id="rId6"/>
    <p:sldMasterId id="2147484944" r:id="rId7"/>
    <p:sldMasterId id="2147484947" r:id="rId8"/>
    <p:sldMasterId id="2147484959" r:id="rId9"/>
  </p:sldMasterIdLst>
  <p:notesMasterIdLst>
    <p:notesMasterId r:id="rId52"/>
  </p:notesMasterIdLst>
  <p:handoutMasterIdLst>
    <p:handoutMasterId r:id="rId53"/>
  </p:handoutMasterIdLst>
  <p:sldIdLst>
    <p:sldId id="670" r:id="rId10"/>
    <p:sldId id="671" r:id="rId11"/>
    <p:sldId id="672" r:id="rId12"/>
    <p:sldId id="673" r:id="rId13"/>
    <p:sldId id="674" r:id="rId14"/>
    <p:sldId id="675" r:id="rId15"/>
    <p:sldId id="676" r:id="rId16"/>
    <p:sldId id="677" r:id="rId17"/>
    <p:sldId id="678" r:id="rId18"/>
    <p:sldId id="679" r:id="rId19"/>
    <p:sldId id="694" r:id="rId20"/>
    <p:sldId id="695" r:id="rId21"/>
    <p:sldId id="696" r:id="rId22"/>
    <p:sldId id="648" r:id="rId23"/>
    <p:sldId id="649" r:id="rId24"/>
    <p:sldId id="650" r:id="rId25"/>
    <p:sldId id="651" r:id="rId26"/>
    <p:sldId id="652" r:id="rId27"/>
    <p:sldId id="653" r:id="rId28"/>
    <p:sldId id="654" r:id="rId29"/>
    <p:sldId id="655" r:id="rId30"/>
    <p:sldId id="680" r:id="rId31"/>
    <p:sldId id="681" r:id="rId32"/>
    <p:sldId id="682" r:id="rId33"/>
    <p:sldId id="683" r:id="rId34"/>
    <p:sldId id="684" r:id="rId35"/>
    <p:sldId id="636" r:id="rId36"/>
    <p:sldId id="593" r:id="rId37"/>
    <p:sldId id="594" r:id="rId38"/>
    <p:sldId id="595" r:id="rId39"/>
    <p:sldId id="596" r:id="rId40"/>
    <p:sldId id="597" r:id="rId41"/>
    <p:sldId id="598" r:id="rId42"/>
    <p:sldId id="599" r:id="rId43"/>
    <p:sldId id="600" r:id="rId44"/>
    <p:sldId id="663" r:id="rId45"/>
    <p:sldId id="664" r:id="rId46"/>
    <p:sldId id="665" r:id="rId47"/>
    <p:sldId id="666" r:id="rId48"/>
    <p:sldId id="667" r:id="rId49"/>
    <p:sldId id="668" r:id="rId50"/>
    <p:sldId id="669" r:id="rId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p15:clr>
            <a:srgbClr val="A4A3A4"/>
          </p15:clr>
        </p15:guide>
        <p15:guide id="2" pos="3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3"/>
    <p:restoredTop sz="94620"/>
  </p:normalViewPr>
  <p:slideViewPr>
    <p:cSldViewPr snapToGrid="0">
      <p:cViewPr varScale="1">
        <p:scale>
          <a:sx n="214" d="100"/>
          <a:sy n="214" d="100"/>
        </p:scale>
        <p:origin x="2376" y="144"/>
      </p:cViewPr>
      <p:guideLst>
        <p:guide orient="horz" pos="1974"/>
        <p:guide pos="32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 Id="rId3"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F094A96-02C0-7740-B565-06A444EAF630}" type="slidenum">
              <a:rPr lang="en-US" altLang="en-US" sz="1200">
                <a:solidFill>
                  <a:srgbClr val="000000"/>
                </a:solidFill>
              </a:rPr>
              <a:pPr eaLnBrk="1" hangingPunct="1"/>
              <a:t>1</a:t>
            </a:fld>
            <a:endParaRPr lang="en-US" altLang="en-US" sz="1200">
              <a:solidFill>
                <a:srgbClr val="000000"/>
              </a:solidFill>
            </a:endParaRPr>
          </a:p>
        </p:txBody>
      </p:sp>
      <p:sp>
        <p:nvSpPr>
          <p:cNvPr id="64514" name="Rectangle 2"/>
          <p:cNvSpPr>
            <a:spLocks noGrp="1" noRot="1" noChangeAspect="1" noChangeArrowheads="1" noTextEdit="1"/>
          </p:cNvSpPr>
          <p:nvPr>
            <p:ph type="sldImg"/>
          </p:nvPr>
        </p:nvSpPr>
        <p:spPr>
          <a:xfrm>
            <a:off x="1106488" y="652463"/>
            <a:ext cx="4645025" cy="3484562"/>
          </a:xfrm>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55995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51900B-786C-2E40-A321-4FAF4624DDEC}" type="slidenum">
              <a:rPr lang="en-US" sz="1200">
                <a:solidFill>
                  <a:srgbClr val="000000"/>
                </a:solidFill>
              </a:rPr>
              <a:pPr eaLnBrk="1" hangingPunct="1"/>
              <a:t>14</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196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7F128B-5C72-B04D-9119-FC0583867BBA}" type="slidenum">
              <a:rPr lang="en-US" sz="1200">
                <a:solidFill>
                  <a:srgbClr val="000000"/>
                </a:solidFill>
              </a:rPr>
              <a:pPr eaLnBrk="1" hangingPunct="1"/>
              <a:t>15</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27202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4225FE-A1A8-4642-87AD-5FD6A2446136}" type="slidenum">
              <a:rPr lang="en-US" sz="1200">
                <a:solidFill>
                  <a:srgbClr val="000000"/>
                </a:solidFill>
              </a:rPr>
              <a:pPr eaLnBrk="1" hangingPunct="1"/>
              <a:t>16</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164547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FC33F0-5F63-8B40-83E3-998DAC059B11}" type="slidenum">
              <a:rPr lang="en-US" sz="1200">
                <a:solidFill>
                  <a:srgbClr val="000000"/>
                </a:solidFill>
              </a:rPr>
              <a:pPr eaLnBrk="1" hangingPunct="1"/>
              <a:t>17</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82630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8533E1-BCC9-AB49-8CCA-1B71DF2B8FF0}" type="slidenum">
              <a:rPr lang="en-US" sz="1200">
                <a:solidFill>
                  <a:srgbClr val="000000"/>
                </a:solidFill>
              </a:rPr>
              <a:pPr eaLnBrk="1" hangingPunct="1"/>
              <a:t>18</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96774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AB3FAA-4294-7346-82B3-A15E4A688067}" type="slidenum">
              <a:rPr lang="en-US" sz="1200">
                <a:solidFill>
                  <a:srgbClr val="000000"/>
                </a:solidFill>
              </a:rPr>
              <a:pPr eaLnBrk="1" hangingPunct="1"/>
              <a:t>19</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73286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46AF46-CB4D-7E4C-9B58-25EC0FCD06DA}" type="slidenum">
              <a:rPr lang="en-US" sz="1200">
                <a:solidFill>
                  <a:srgbClr val="000000"/>
                </a:solidFill>
              </a:rPr>
              <a:pPr eaLnBrk="1" hangingPunct="1"/>
              <a:t>20</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215504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4810F0-B6B4-EE48-8A13-A8BA4050100C}" type="slidenum">
              <a:rPr lang="en-US" sz="1200">
                <a:solidFill>
                  <a:srgbClr val="000000"/>
                </a:solidFill>
              </a:rPr>
              <a:pPr eaLnBrk="1" hangingPunct="1"/>
              <a:t>21</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16286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8DE1971-6DC8-FB41-8146-13457683B735}" type="slidenum">
              <a:rPr lang="en-US" altLang="en-US" sz="1200">
                <a:solidFill>
                  <a:srgbClr val="000000"/>
                </a:solidFill>
              </a:rPr>
              <a:pPr eaLnBrk="1" hangingPunct="1"/>
              <a:t>22</a:t>
            </a:fld>
            <a:endParaRPr lang="en-US" altLang="en-US" sz="1200">
              <a:solidFill>
                <a:srgbClr val="000000"/>
              </a:solidFill>
            </a:endParaRPr>
          </a:p>
        </p:txBody>
      </p:sp>
      <p:sp>
        <p:nvSpPr>
          <p:cNvPr id="83970" name="Rectangle 2"/>
          <p:cNvSpPr>
            <a:spLocks noGrp="1" noRot="1" noChangeAspect="1" noChangeArrowheads="1"/>
          </p:cNvSpPr>
          <p:nvPr>
            <p:ph type="sldImg"/>
          </p:nvPr>
        </p:nvSpPr>
        <p:spPr>
          <a:xfrm>
            <a:off x="1106488" y="652463"/>
            <a:ext cx="46450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4343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EAC3D65-5EC8-2C41-9B23-DD962F4B0F9F}" type="slidenum">
              <a:rPr lang="en-US" altLang="en-US" sz="1200">
                <a:solidFill>
                  <a:srgbClr val="000000"/>
                </a:solidFill>
              </a:rPr>
              <a:pPr eaLnBrk="1" hangingPunct="1"/>
              <a:t>23</a:t>
            </a:fld>
            <a:endParaRPr lang="en-US" altLang="en-US" sz="1200">
              <a:solidFill>
                <a:srgbClr val="000000"/>
              </a:solidFill>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31B3B27-8861-5F44-AFF9-E4186061FCBA}" type="slidenum">
              <a:rPr lang="en-US" altLang="en-US" sz="1200">
                <a:solidFill>
                  <a:srgbClr val="000000"/>
                </a:solidFill>
              </a:rPr>
              <a:pPr eaLnBrk="1" hangingPunct="1"/>
              <a:t>2</a:t>
            </a:fld>
            <a:endParaRPr lang="en-US" altLang="en-US" sz="1200">
              <a:solidFill>
                <a:srgbClr val="000000"/>
              </a:solidFill>
            </a:endParaRPr>
          </a:p>
        </p:txBody>
      </p:sp>
      <p:sp>
        <p:nvSpPr>
          <p:cNvPr id="66562" name="Rectangle 2"/>
          <p:cNvSpPr>
            <a:spLocks noGrp="1" noRot="1" noChangeAspect="1" noChangeArrowheads="1" noTextEdit="1"/>
          </p:cNvSpPr>
          <p:nvPr>
            <p:ph type="sldImg"/>
          </p:nvPr>
        </p:nvSpPr>
        <p:spPr>
          <a:xfrm>
            <a:off x="1106488" y="652463"/>
            <a:ext cx="4645025" cy="3484562"/>
          </a:xfrm>
          <a:solidFill>
            <a:srgbClr val="FFFFFF"/>
          </a:solidFill>
          <a:ln/>
        </p:spPr>
      </p:sp>
      <p:sp>
        <p:nvSpPr>
          <p:cNvPr id="66563"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333046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B64CD9F-AF09-D24C-9CCD-AC78D2399952}" type="slidenum">
              <a:rPr lang="en-US" altLang="en-US" sz="1200">
                <a:solidFill>
                  <a:srgbClr val="000000"/>
                </a:solidFill>
              </a:rPr>
              <a:pPr eaLnBrk="1" hangingPunct="1"/>
              <a:t>24</a:t>
            </a:fld>
            <a:endParaRPr lang="en-US" altLang="en-US" sz="1200">
              <a:solidFill>
                <a:srgbClr val="000000"/>
              </a:solidFill>
            </a:endParaRPr>
          </a:p>
        </p:txBody>
      </p:sp>
      <p:sp>
        <p:nvSpPr>
          <p:cNvPr id="88066" name="Rectangle 2"/>
          <p:cNvSpPr>
            <a:spLocks noGrp="1" noRot="1" noChangeAspect="1" noChangeArrowheads="1"/>
          </p:cNvSpPr>
          <p:nvPr>
            <p:ph type="sldImg"/>
          </p:nvPr>
        </p:nvSpPr>
        <p:spPr>
          <a:xfrm>
            <a:off x="1106488" y="652463"/>
            <a:ext cx="46450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AD3F342-BA9A-A041-A09B-1CA419FA7217}" type="slidenum">
              <a:rPr lang="en-US" altLang="en-US" sz="1200">
                <a:solidFill>
                  <a:srgbClr val="000000"/>
                </a:solidFill>
              </a:rPr>
              <a:pPr eaLnBrk="1" hangingPunct="1"/>
              <a:t>25</a:t>
            </a:fld>
            <a:endParaRPr lang="en-US" altLang="en-US" sz="1200">
              <a:solidFill>
                <a:srgbClr val="000000"/>
              </a:solidFill>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64608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AA0C9C-D17A-D54F-9CE4-915684D12E98}" type="slidenum">
              <a:rPr lang="en-US" sz="1200">
                <a:solidFill>
                  <a:srgbClr val="000000"/>
                </a:solidFill>
              </a:rPr>
              <a:pPr eaLnBrk="1" hangingPunct="1"/>
              <a:t>28</a:t>
            </a:fld>
            <a:endParaRPr lang="en-US" sz="1200">
              <a:solidFill>
                <a:srgbClr val="000000"/>
              </a:solidFill>
            </a:endParaRPr>
          </a:p>
        </p:txBody>
      </p:sp>
      <p:sp>
        <p:nvSpPr>
          <p:cNvPr id="91138" name="Rectangle 2"/>
          <p:cNvSpPr>
            <a:spLocks noGrp="1" noRot="1" noChangeAspect="1" noChangeArrowheads="1" noTextEdit="1"/>
          </p:cNvSpPr>
          <p:nvPr>
            <p:ph type="sldImg"/>
          </p:nvPr>
        </p:nvSpPr>
        <p:spPr>
          <a:xfrm>
            <a:off x="1106488" y="652463"/>
            <a:ext cx="4645025" cy="3484562"/>
          </a:xfrm>
          <a:ln/>
        </p:spPr>
      </p:sp>
      <p:sp>
        <p:nvSpPr>
          <p:cNvPr id="9113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75225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F70906-2B24-7046-8EB8-5EAFDA5E7BA9}" type="slidenum">
              <a:rPr lang="en-US" sz="1200">
                <a:solidFill>
                  <a:srgbClr val="000000"/>
                </a:solidFill>
              </a:rPr>
              <a:pPr eaLnBrk="1" hangingPunct="1"/>
              <a:t>29</a:t>
            </a:fld>
            <a:endParaRPr lang="en-US" sz="1200">
              <a:solidFill>
                <a:srgbClr val="000000"/>
              </a:solidFill>
            </a:endParaRPr>
          </a:p>
        </p:txBody>
      </p:sp>
      <p:sp>
        <p:nvSpPr>
          <p:cNvPr id="93186" name="Rectangle 2"/>
          <p:cNvSpPr>
            <a:spLocks noGrp="1" noRot="1" noChangeAspect="1" noChangeArrowheads="1" noTextEdit="1"/>
          </p:cNvSpPr>
          <p:nvPr>
            <p:ph type="sldImg"/>
          </p:nvPr>
        </p:nvSpPr>
        <p:spPr>
          <a:xfrm>
            <a:off x="1106488" y="652463"/>
            <a:ext cx="4645025" cy="3484562"/>
          </a:xfrm>
          <a:ln/>
        </p:spPr>
      </p:sp>
      <p:sp>
        <p:nvSpPr>
          <p:cNvPr id="9318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96553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BEA9DF-B184-094C-844B-97C34571DBE8}" type="slidenum">
              <a:rPr lang="en-US" sz="1200">
                <a:solidFill>
                  <a:srgbClr val="000000"/>
                </a:solidFill>
              </a:rPr>
              <a:pPr eaLnBrk="1" hangingPunct="1"/>
              <a:t>30</a:t>
            </a:fld>
            <a:endParaRPr lang="en-US" sz="1200">
              <a:solidFill>
                <a:srgbClr val="000000"/>
              </a:solidFill>
            </a:endParaRPr>
          </a:p>
        </p:txBody>
      </p:sp>
      <p:sp>
        <p:nvSpPr>
          <p:cNvPr id="95234" name="Rectangle 2"/>
          <p:cNvSpPr>
            <a:spLocks noGrp="1" noRot="1" noChangeAspect="1" noChangeArrowheads="1" noTextEdit="1"/>
          </p:cNvSpPr>
          <p:nvPr>
            <p:ph type="sldImg"/>
          </p:nvPr>
        </p:nvSpPr>
        <p:spPr>
          <a:xfrm>
            <a:off x="1106488" y="652463"/>
            <a:ext cx="4645025" cy="3484562"/>
          </a:xfrm>
          <a:ln/>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31392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CF2714-FB9E-BD47-970F-AB413E2F6595}" type="slidenum">
              <a:rPr lang="en-US" sz="1200">
                <a:solidFill>
                  <a:srgbClr val="000000"/>
                </a:solidFill>
              </a:rPr>
              <a:pPr eaLnBrk="1" hangingPunct="1"/>
              <a:t>31</a:t>
            </a:fld>
            <a:endParaRPr lang="en-US" sz="1200">
              <a:solidFill>
                <a:srgbClr val="000000"/>
              </a:solidFill>
            </a:endParaRPr>
          </a:p>
        </p:txBody>
      </p:sp>
      <p:sp>
        <p:nvSpPr>
          <p:cNvPr id="97282" name="Rectangle 2"/>
          <p:cNvSpPr>
            <a:spLocks noGrp="1" noRot="1" noChangeAspect="1" noChangeArrowheads="1" noTextEdit="1"/>
          </p:cNvSpPr>
          <p:nvPr>
            <p:ph type="sldImg"/>
          </p:nvPr>
        </p:nvSpPr>
        <p:spPr>
          <a:xfrm>
            <a:off x="1106488" y="652463"/>
            <a:ext cx="4645025" cy="3484562"/>
          </a:xfrm>
          <a:ln/>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15803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1D6E98-1330-084C-B850-DC761BA1521E}" type="slidenum">
              <a:rPr lang="en-US" sz="1200">
                <a:solidFill>
                  <a:srgbClr val="000000"/>
                </a:solidFill>
              </a:rPr>
              <a:pPr eaLnBrk="1" hangingPunct="1"/>
              <a:t>32</a:t>
            </a:fld>
            <a:endParaRPr lang="en-US" sz="1200">
              <a:solidFill>
                <a:srgbClr val="000000"/>
              </a:solidFill>
            </a:endParaRPr>
          </a:p>
        </p:txBody>
      </p:sp>
      <p:sp>
        <p:nvSpPr>
          <p:cNvPr id="99330" name="Rectangle 2"/>
          <p:cNvSpPr>
            <a:spLocks noGrp="1" noRot="1" noChangeAspect="1" noChangeArrowheads="1" noTextEdit="1"/>
          </p:cNvSpPr>
          <p:nvPr>
            <p:ph type="sldImg"/>
          </p:nvPr>
        </p:nvSpPr>
        <p:spPr>
          <a:xfrm>
            <a:off x="1106488" y="652463"/>
            <a:ext cx="4645025" cy="3484562"/>
          </a:xfrm>
          <a:ln/>
        </p:spPr>
      </p:sp>
      <p:sp>
        <p:nvSpPr>
          <p:cNvPr id="99331"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88700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DC8E2-5C1D-F645-96EE-7BB8338AEB43}" type="slidenum">
              <a:rPr lang="en-US" sz="1200">
                <a:solidFill>
                  <a:srgbClr val="000000"/>
                </a:solidFill>
              </a:rPr>
              <a:pPr eaLnBrk="1" hangingPunct="1"/>
              <a:t>33</a:t>
            </a:fld>
            <a:endParaRPr lang="en-US" sz="1200">
              <a:solidFill>
                <a:srgbClr val="000000"/>
              </a:solidFill>
            </a:endParaRPr>
          </a:p>
        </p:txBody>
      </p:sp>
      <p:sp>
        <p:nvSpPr>
          <p:cNvPr id="101378" name="Rectangle 2"/>
          <p:cNvSpPr>
            <a:spLocks noGrp="1" noRot="1" noChangeAspect="1" noChangeArrowheads="1" noTextEdit="1"/>
          </p:cNvSpPr>
          <p:nvPr>
            <p:ph type="sldImg"/>
          </p:nvPr>
        </p:nvSpPr>
        <p:spPr>
          <a:xfrm>
            <a:off x="1106488" y="652463"/>
            <a:ext cx="4645025" cy="3484562"/>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129762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3C3A48-0B5B-3D40-8448-749CE07B4D8B}" type="slidenum">
              <a:rPr lang="en-US" sz="1200">
                <a:solidFill>
                  <a:srgbClr val="000000"/>
                </a:solidFill>
              </a:rPr>
              <a:pPr eaLnBrk="1" hangingPunct="1"/>
              <a:t>34</a:t>
            </a:fld>
            <a:endParaRPr lang="en-US" sz="1200">
              <a:solidFill>
                <a:srgbClr val="000000"/>
              </a:solidFill>
            </a:endParaRPr>
          </a:p>
        </p:txBody>
      </p:sp>
      <p:sp>
        <p:nvSpPr>
          <p:cNvPr id="103426" name="Rectangle 2"/>
          <p:cNvSpPr>
            <a:spLocks noGrp="1" noRot="1" noChangeAspect="1" noChangeArrowheads="1" noTextEdit="1"/>
          </p:cNvSpPr>
          <p:nvPr>
            <p:ph type="sldImg"/>
          </p:nvPr>
        </p:nvSpPr>
        <p:spPr>
          <a:xfrm>
            <a:off x="1106488" y="652463"/>
            <a:ext cx="4645025" cy="3484562"/>
          </a:xfrm>
          <a:ln/>
        </p:spPr>
      </p:sp>
      <p:sp>
        <p:nvSpPr>
          <p:cNvPr id="103427"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661816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D5FF74-9DB4-4544-A30F-281D271E098B}" type="slidenum">
              <a:rPr lang="en-US" sz="1200">
                <a:solidFill>
                  <a:srgbClr val="000000"/>
                </a:solidFill>
              </a:rPr>
              <a:pPr eaLnBrk="1" hangingPunct="1"/>
              <a:t>35</a:t>
            </a:fld>
            <a:endParaRPr lang="en-US" sz="1200">
              <a:solidFill>
                <a:srgbClr val="000000"/>
              </a:solidFill>
            </a:endParaRPr>
          </a:p>
        </p:txBody>
      </p:sp>
      <p:sp>
        <p:nvSpPr>
          <p:cNvPr id="105474" name="Rectangle 2"/>
          <p:cNvSpPr>
            <a:spLocks noGrp="1" noRot="1" noChangeAspect="1" noChangeArrowheads="1" noTextEdit="1"/>
          </p:cNvSpPr>
          <p:nvPr>
            <p:ph type="sldImg"/>
          </p:nvPr>
        </p:nvSpPr>
        <p:spPr>
          <a:xfrm>
            <a:off x="1106488" y="652463"/>
            <a:ext cx="4645025" cy="3484562"/>
          </a:xfrm>
          <a:ln/>
        </p:spPr>
      </p:sp>
      <p:sp>
        <p:nvSpPr>
          <p:cNvPr id="10547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38527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10C0A7-0C59-D142-BC87-9433301A1D9E}" type="slidenum">
              <a:rPr lang="en-US" altLang="en-US" sz="1200">
                <a:solidFill>
                  <a:srgbClr val="000000"/>
                </a:solidFill>
              </a:rPr>
              <a:pPr eaLnBrk="1" hangingPunct="1"/>
              <a:t>3</a:t>
            </a:fld>
            <a:endParaRPr lang="en-US" altLang="en-US" sz="1200">
              <a:solidFill>
                <a:srgbClr val="000000"/>
              </a:solidFill>
            </a:endParaRPr>
          </a:p>
        </p:txBody>
      </p:sp>
      <p:sp>
        <p:nvSpPr>
          <p:cNvPr id="68610" name="Rectangle 2"/>
          <p:cNvSpPr>
            <a:spLocks noGrp="1" noRot="1" noChangeAspect="1" noChangeArrowheads="1" noTextEdit="1"/>
          </p:cNvSpPr>
          <p:nvPr>
            <p:ph type="sldImg"/>
          </p:nvPr>
        </p:nvSpPr>
        <p:spPr>
          <a:xfrm>
            <a:off x="1106488" y="652463"/>
            <a:ext cx="4645025" cy="3484562"/>
          </a:xfrm>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2325230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583EB0-21B3-2941-9284-52D1FCDC6842}" type="slidenum">
              <a:rPr lang="en-US" sz="1200">
                <a:solidFill>
                  <a:srgbClr val="000000"/>
                </a:solidFill>
              </a:rPr>
              <a:pPr eaLnBrk="1" hangingPunct="1"/>
              <a:t>36</a:t>
            </a:fld>
            <a:endParaRPr lang="en-US" sz="1200">
              <a:solidFill>
                <a:srgbClr val="000000"/>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3288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E5B4CA6-718E-CE47-A81A-37617556AACE}" type="slidenum">
              <a:rPr lang="en-US" altLang="en-US" sz="1200">
                <a:solidFill>
                  <a:srgbClr val="000000"/>
                </a:solidFill>
              </a:rPr>
              <a:pPr eaLnBrk="1" hangingPunct="1"/>
              <a:t>4</a:t>
            </a:fld>
            <a:endParaRPr lang="en-US" altLang="en-US" sz="1200">
              <a:solidFill>
                <a:srgbClr val="000000"/>
              </a:solidFill>
            </a:endParaRPr>
          </a:p>
        </p:txBody>
      </p:sp>
      <p:sp>
        <p:nvSpPr>
          <p:cNvPr id="70658" name="Rectangle 2"/>
          <p:cNvSpPr>
            <a:spLocks noGrp="1" noRot="1" noChangeAspect="1" noChangeArrowheads="1" noTextEdit="1"/>
          </p:cNvSpPr>
          <p:nvPr>
            <p:ph type="sldImg"/>
          </p:nvPr>
        </p:nvSpPr>
        <p:spPr>
          <a:xfrm>
            <a:off x="1106488" y="652463"/>
            <a:ext cx="4645025" cy="3484562"/>
          </a:xfrm>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33508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B720452-940D-084C-AA2E-9E126E405B24}" type="slidenum">
              <a:rPr lang="en-US" altLang="en-US" sz="1200">
                <a:solidFill>
                  <a:srgbClr val="000000"/>
                </a:solidFill>
              </a:rPr>
              <a:pPr eaLnBrk="1" hangingPunct="1"/>
              <a:t>6</a:t>
            </a:fld>
            <a:endParaRPr lang="en-US" altLang="en-US" sz="1200">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271147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D2979F1-FD71-9647-A867-3C7A89B05DD4}" type="slidenum">
              <a:rPr lang="en-US" altLang="en-US" sz="1200">
                <a:solidFill>
                  <a:srgbClr val="000000"/>
                </a:solidFill>
              </a:rPr>
              <a:pPr eaLnBrk="1" hangingPunct="1"/>
              <a:t>7</a:t>
            </a:fld>
            <a:endParaRPr lang="en-US" altLang="en-US" sz="1200">
              <a:solidFill>
                <a:srgbClr val="000000"/>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31144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DB1B59-5EAF-A44A-BA4D-79B6240D5B60}" type="slidenum">
              <a:rPr lang="en-US" altLang="en-US" sz="1200">
                <a:solidFill>
                  <a:srgbClr val="000000"/>
                </a:solidFill>
              </a:rPr>
              <a:pPr eaLnBrk="1" hangingPunct="1"/>
              <a:t>8</a:t>
            </a:fld>
            <a:endParaRPr lang="en-US" altLang="en-US" sz="1200">
              <a:solidFill>
                <a:srgbClr val="000000"/>
              </a:solidFill>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071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A312476-66D2-0644-8E16-122B43DBB1B1}" type="slidenum">
              <a:rPr lang="en-US" altLang="en-US" sz="1200">
                <a:solidFill>
                  <a:srgbClr val="000000"/>
                </a:solidFill>
              </a:rPr>
              <a:pPr eaLnBrk="1" hangingPunct="1"/>
              <a:t>9</a:t>
            </a:fld>
            <a:endParaRPr lang="en-US" altLang="en-US" sz="1200">
              <a:solidFill>
                <a:srgbClr val="000000"/>
              </a:solidFill>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1138489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7851180-2A6B-684E-AA26-715A1FD0D231}" type="slidenum">
              <a:rPr lang="en-US" altLang="en-US" sz="1200">
                <a:solidFill>
                  <a:srgbClr val="000000"/>
                </a:solidFill>
              </a:rPr>
              <a:pPr eaLnBrk="1" hangingPunct="1"/>
              <a:t>10</a:t>
            </a:fld>
            <a:endParaRPr lang="en-US" altLang="en-US" sz="1200">
              <a:solidFill>
                <a:srgbClr val="000000"/>
              </a:solidFill>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762032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283C79D-317A-294A-858E-54E7095C0B03}" type="slidenum">
              <a:rPr lang="en-US"/>
              <a:pPr>
                <a:defRPr/>
              </a:pPr>
              <a:t>‹#›</a:t>
            </a:fld>
            <a:endParaRPr lang="en-US"/>
          </a:p>
        </p:txBody>
      </p:sp>
    </p:spTree>
    <p:extLst>
      <p:ext uri="{BB962C8B-B14F-4D97-AF65-F5344CB8AC3E}">
        <p14:creationId xmlns:p14="http://schemas.microsoft.com/office/powerpoint/2010/main" val="312318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52343AF-AD82-DB4E-80B2-55F493812F56}" type="slidenum">
              <a:rPr lang="en-US"/>
              <a:pPr>
                <a:defRPr/>
              </a:pPr>
              <a:t>‹#›</a:t>
            </a:fld>
            <a:endParaRPr lang="en-US"/>
          </a:p>
        </p:txBody>
      </p:sp>
    </p:spTree>
    <p:extLst>
      <p:ext uri="{BB962C8B-B14F-4D97-AF65-F5344CB8AC3E}">
        <p14:creationId xmlns:p14="http://schemas.microsoft.com/office/powerpoint/2010/main" val="1986556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9F56497-F84A-2A4C-9089-F8DA0891F9F9}" type="slidenum">
              <a:rPr lang="en-US"/>
              <a:pPr>
                <a:defRPr/>
              </a:pPr>
              <a:t>‹#›</a:t>
            </a:fld>
            <a:endParaRPr lang="en-US"/>
          </a:p>
        </p:txBody>
      </p:sp>
    </p:spTree>
    <p:extLst>
      <p:ext uri="{BB962C8B-B14F-4D97-AF65-F5344CB8AC3E}">
        <p14:creationId xmlns:p14="http://schemas.microsoft.com/office/powerpoint/2010/main" val="1865137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750ADF9-1391-3141-BFD3-B4FB3F9E4A9B}" type="slidenum">
              <a:rPr lang="en-US"/>
              <a:pPr>
                <a:defRPr/>
              </a:pPr>
              <a:t>‹#›</a:t>
            </a:fld>
            <a:endParaRPr lang="en-US"/>
          </a:p>
        </p:txBody>
      </p:sp>
    </p:spTree>
    <p:extLst>
      <p:ext uri="{BB962C8B-B14F-4D97-AF65-F5344CB8AC3E}">
        <p14:creationId xmlns:p14="http://schemas.microsoft.com/office/powerpoint/2010/main" val="12678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E5F8DA72-623E-6E48-8A2D-35B96FAC8B73}" type="slidenum">
              <a:rPr lang="en-US"/>
              <a:pPr>
                <a:defRPr/>
              </a:pPr>
              <a:t>‹#›</a:t>
            </a:fld>
            <a:endParaRPr lang="en-US"/>
          </a:p>
        </p:txBody>
      </p:sp>
    </p:spTree>
    <p:extLst>
      <p:ext uri="{BB962C8B-B14F-4D97-AF65-F5344CB8AC3E}">
        <p14:creationId xmlns:p14="http://schemas.microsoft.com/office/powerpoint/2010/main" val="3266060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53564785-C688-4447-A5E7-7A8CA87BE19A}" type="slidenum">
              <a:rPr lang="en-US"/>
              <a:pPr>
                <a:defRPr/>
              </a:pPr>
              <a:t>‹#›</a:t>
            </a:fld>
            <a:endParaRPr lang="en-US"/>
          </a:p>
        </p:txBody>
      </p:sp>
    </p:spTree>
    <p:extLst>
      <p:ext uri="{BB962C8B-B14F-4D97-AF65-F5344CB8AC3E}">
        <p14:creationId xmlns:p14="http://schemas.microsoft.com/office/powerpoint/2010/main" val="1399983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44F5257A-107E-5A47-9C78-9A3843C72E4C}" type="slidenum">
              <a:rPr lang="en-US"/>
              <a:pPr>
                <a:defRPr/>
              </a:pPr>
              <a:t>‹#›</a:t>
            </a:fld>
            <a:endParaRPr lang="en-US"/>
          </a:p>
        </p:txBody>
      </p:sp>
    </p:spTree>
    <p:extLst>
      <p:ext uri="{BB962C8B-B14F-4D97-AF65-F5344CB8AC3E}">
        <p14:creationId xmlns:p14="http://schemas.microsoft.com/office/powerpoint/2010/main" val="1221511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C07D9338-CBB2-DB4E-B2F0-0DF576E0C784}" type="slidenum">
              <a:rPr lang="en-US"/>
              <a:pPr>
                <a:defRPr/>
              </a:pPr>
              <a:t>‹#›</a:t>
            </a:fld>
            <a:endParaRPr lang="en-US"/>
          </a:p>
        </p:txBody>
      </p:sp>
    </p:spTree>
    <p:extLst>
      <p:ext uri="{BB962C8B-B14F-4D97-AF65-F5344CB8AC3E}">
        <p14:creationId xmlns:p14="http://schemas.microsoft.com/office/powerpoint/2010/main" val="273972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02921ED6-555E-DD40-9263-D66E3C7132BE}" type="slidenum">
              <a:rPr lang="en-US"/>
              <a:pPr>
                <a:defRPr/>
              </a:pPr>
              <a:t>‹#›</a:t>
            </a:fld>
            <a:endParaRPr lang="en-US"/>
          </a:p>
        </p:txBody>
      </p:sp>
    </p:spTree>
    <p:extLst>
      <p:ext uri="{BB962C8B-B14F-4D97-AF65-F5344CB8AC3E}">
        <p14:creationId xmlns:p14="http://schemas.microsoft.com/office/powerpoint/2010/main" val="17456423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F39054F2-E31D-9544-B6EF-FB4D0A556D9B}" type="slidenum">
              <a:rPr lang="en-US"/>
              <a:pPr>
                <a:defRPr/>
              </a:pPr>
              <a:t>‹#›</a:t>
            </a:fld>
            <a:endParaRPr lang="en-US"/>
          </a:p>
        </p:txBody>
      </p:sp>
    </p:spTree>
    <p:extLst>
      <p:ext uri="{BB962C8B-B14F-4D97-AF65-F5344CB8AC3E}">
        <p14:creationId xmlns:p14="http://schemas.microsoft.com/office/powerpoint/2010/main" val="1402227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5E465EA7-78D4-6A42-B2A1-B97770A67913}" type="slidenum">
              <a:rPr lang="en-US"/>
              <a:pPr>
                <a:defRPr/>
              </a:pPr>
              <a:t>‹#›</a:t>
            </a:fld>
            <a:endParaRPr lang="en-US"/>
          </a:p>
        </p:txBody>
      </p:sp>
    </p:spTree>
    <p:extLst>
      <p:ext uri="{BB962C8B-B14F-4D97-AF65-F5344CB8AC3E}">
        <p14:creationId xmlns:p14="http://schemas.microsoft.com/office/powerpoint/2010/main" val="253940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3ADB094-2815-0841-923D-15E878DCCBC3}" type="slidenum">
              <a:rPr lang="en-US"/>
              <a:pPr>
                <a:defRPr/>
              </a:pPr>
              <a:t>‹#›</a:t>
            </a:fld>
            <a:endParaRPr lang="en-US"/>
          </a:p>
        </p:txBody>
      </p:sp>
    </p:spTree>
    <p:extLst>
      <p:ext uri="{BB962C8B-B14F-4D97-AF65-F5344CB8AC3E}">
        <p14:creationId xmlns:p14="http://schemas.microsoft.com/office/powerpoint/2010/main" val="368430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FEBC36A-7027-6544-AA7F-FF653B9F2DE2}" type="slidenum">
              <a:rPr lang="en-US"/>
              <a:pPr>
                <a:defRPr/>
              </a:pPr>
              <a:t>‹#›</a:t>
            </a:fld>
            <a:endParaRPr lang="en-US"/>
          </a:p>
        </p:txBody>
      </p:sp>
    </p:spTree>
    <p:extLst>
      <p:ext uri="{BB962C8B-B14F-4D97-AF65-F5344CB8AC3E}">
        <p14:creationId xmlns:p14="http://schemas.microsoft.com/office/powerpoint/2010/main" val="3358811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D735E79-6F2E-7141-9C58-7DC0461743F0}" type="slidenum">
              <a:rPr lang="en-US"/>
              <a:pPr>
                <a:defRPr/>
              </a:pPr>
              <a:t>‹#›</a:t>
            </a:fld>
            <a:endParaRPr lang="en-US"/>
          </a:p>
        </p:txBody>
      </p:sp>
    </p:spTree>
    <p:extLst>
      <p:ext uri="{BB962C8B-B14F-4D97-AF65-F5344CB8AC3E}">
        <p14:creationId xmlns:p14="http://schemas.microsoft.com/office/powerpoint/2010/main" val="367347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28031F9-0670-D248-90B4-1C91D71A4B95}" type="slidenum">
              <a:rPr lang="en-US"/>
              <a:pPr>
                <a:defRPr/>
              </a:pPr>
              <a:t>‹#›</a:t>
            </a:fld>
            <a:endParaRPr lang="en-US"/>
          </a:p>
        </p:txBody>
      </p:sp>
    </p:spTree>
    <p:extLst>
      <p:ext uri="{BB962C8B-B14F-4D97-AF65-F5344CB8AC3E}">
        <p14:creationId xmlns:p14="http://schemas.microsoft.com/office/powerpoint/2010/main" val="282377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1149043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3909297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791655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3255431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8063359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4119721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167133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F1F06E3-B39B-B648-BC31-7B91E5B4BF33}" type="slidenum">
              <a:rPr lang="en-US"/>
              <a:pPr>
                <a:defRPr/>
              </a:pPr>
              <a:t>‹#›</a:t>
            </a:fld>
            <a:endParaRPr lang="en-US"/>
          </a:p>
        </p:txBody>
      </p:sp>
    </p:spTree>
    <p:extLst>
      <p:ext uri="{BB962C8B-B14F-4D97-AF65-F5344CB8AC3E}">
        <p14:creationId xmlns:p14="http://schemas.microsoft.com/office/powerpoint/2010/main" val="3244839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31877271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4218142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073150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79272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240776685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703AB50-2FE5-6A42-B33E-F05E6DEEE82F}" type="slidenum">
              <a:rPr lang="en-US"/>
              <a:pPr>
                <a:defRPr/>
              </a:pPr>
              <a:t>‹#›</a:t>
            </a:fld>
            <a:endParaRPr lang="en-US"/>
          </a:p>
        </p:txBody>
      </p:sp>
    </p:spTree>
    <p:extLst>
      <p:ext uri="{BB962C8B-B14F-4D97-AF65-F5344CB8AC3E}">
        <p14:creationId xmlns:p14="http://schemas.microsoft.com/office/powerpoint/2010/main" val="2248978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139DC0D-69D1-C144-A076-69A498B9C268}" type="slidenum">
              <a:rPr lang="en-US" altLang="en-US"/>
              <a:pPr/>
              <a:t>‹#›</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3208E-0A4F-4B4D-99FE-8C33F282CEC4}" type="slidenum">
              <a:rPr lang="en-US" altLang="en-US"/>
              <a:pPr/>
              <a:t>‹#›</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9FE41A1-1FA5-E24D-98AA-98D7612291CF}" type="slidenum">
              <a:rPr lang="en-US" altLang="en-US"/>
              <a:pPr/>
              <a:t>‹#›</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4AB7038-CFEB-0A40-83E0-75ADBF3521D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22E2F09E-F990-5547-BEF7-14BC8D04CD86}" type="slidenum">
              <a:rPr lang="en-US"/>
              <a:pPr>
                <a:defRPr/>
              </a:pPr>
              <a:t>‹#›</a:t>
            </a:fld>
            <a:endParaRPr lang="en-US"/>
          </a:p>
        </p:txBody>
      </p:sp>
    </p:spTree>
    <p:extLst>
      <p:ext uri="{BB962C8B-B14F-4D97-AF65-F5344CB8AC3E}">
        <p14:creationId xmlns:p14="http://schemas.microsoft.com/office/powerpoint/2010/main" val="2206371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B1FEE33E-2BD0-9448-B590-29A5EA0B1B7F}" type="slidenum">
              <a:rPr lang="en-US" altLang="en-US"/>
              <a:pPr/>
              <a:t>‹#›</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C2719A1-48D6-5745-B6C0-2F36F459DF13}" type="slidenum">
              <a:rPr lang="en-US" altLang="en-US"/>
              <a:pPr/>
              <a:t>‹#›</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753A1FD0-9659-BE45-AC7B-A4E857897C9E}" type="slidenum">
              <a:rPr lang="en-US" altLang="en-US"/>
              <a:pPr/>
              <a:t>‹#›</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08A042-08A1-284F-884A-8CC4C896773A}" type="slidenum">
              <a:rPr lang="en-US" altLang="en-US"/>
              <a:pPr/>
              <a:t>‹#›</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F7786BB-2064-2843-9AD6-3242D80CD48E}" type="slidenum">
              <a:rPr lang="en-US" altLang="en-US"/>
              <a:pPr/>
              <a:t>‹#›</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B26B43-A726-8D44-B38A-8FF7F1D7B6B7}" type="slidenum">
              <a:rPr lang="en-US" altLang="en-US"/>
              <a:pPr/>
              <a:t>‹#›</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D6A6F8-BB81-8A44-9F79-473CA16EDAB7}" type="slidenum">
              <a:rPr lang="en-US" altLang="en-US"/>
              <a:pPr/>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321CE77-B6B8-3748-B47D-D28CF79C300A}" type="slidenum">
              <a:rPr lang="en-US"/>
              <a:pPr>
                <a:defRPr/>
              </a:pPr>
              <a:t>‹#›</a:t>
            </a:fld>
            <a:endParaRPr lang="en-US"/>
          </a:p>
        </p:txBody>
      </p:sp>
    </p:spTree>
    <p:extLst>
      <p:ext uri="{BB962C8B-B14F-4D97-AF65-F5344CB8AC3E}">
        <p14:creationId xmlns:p14="http://schemas.microsoft.com/office/powerpoint/2010/main" val="15382313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38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2245360"/>
            <a:ext cx="4191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6610" y="690880"/>
            <a:ext cx="213741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4380" y="690880"/>
            <a:ext cx="624459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D0F2DB50-D916-8243-8C6E-4ECFAAE073D7}" type="slidenum">
              <a:rPr lang="en-US"/>
              <a:pPr>
                <a:defRPr/>
              </a:pPr>
              <a:t>‹#›</a:t>
            </a:fld>
            <a:endParaRPr lang="en-US"/>
          </a:p>
        </p:txBody>
      </p:sp>
    </p:spTree>
    <p:extLst>
      <p:ext uri="{BB962C8B-B14F-4D97-AF65-F5344CB8AC3E}">
        <p14:creationId xmlns:p14="http://schemas.microsoft.com/office/powerpoint/2010/main" val="2771610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1A4E14-047B-8F49-96BB-A843A3D63F0F}" type="slidenum">
              <a:rPr lang="en-US" altLang="en-US"/>
              <a:pPr/>
              <a:t>‹#›</a:t>
            </a:fld>
            <a:endParaRPr lang="en-US"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4037EDB-9E3D-3746-8EC9-27945D61EAB6}" type="slidenum">
              <a:rPr lang="en-US" altLang="en-US"/>
              <a:pPr/>
              <a:t>‹#›</a:t>
            </a:fld>
            <a:endParaRPr lang="en-US"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59D5D50-CCA9-C840-AC7C-4DC19D41A702}" type="slidenum">
              <a:rPr lang="en-US" altLang="en-US"/>
              <a:pPr/>
              <a:t>‹#›</a:t>
            </a:fld>
            <a:endParaRPr lang="en-US"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CBA7C7B-AB8D-C144-A567-DDC0F23A2AE0}" type="slidenum">
              <a:rPr lang="en-US" altLang="en-US"/>
              <a:pPr/>
              <a:t>‹#›</a:t>
            </a:fld>
            <a:endParaRPr lang="en-US"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62C0679-18F7-AA4A-A1AE-C5ECAEB3B111}" type="slidenum">
              <a:rPr lang="en-US" altLang="en-US"/>
              <a:pPr/>
              <a:t>‹#›</a:t>
            </a:fld>
            <a:endParaRPr lang="en-US"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1AE9B978-44B3-BB4B-BB6E-5B5B5A922217}" type="slidenum">
              <a:rPr lang="en-US" altLang="en-US"/>
              <a:pPr/>
              <a:t>‹#›</a:t>
            </a:fld>
            <a:endParaRPr lang="en-US"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BD56AD1D-3770-224C-8EE2-750298CE358B}" type="slidenum">
              <a:rPr lang="en-US" altLang="en-US"/>
              <a:pPr/>
              <a:t>‹#›</a:t>
            </a:fld>
            <a:endParaRPr lang="en-US"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87385A7-0D0A-A048-9AEE-7A4B645EB3D6}" type="slidenum">
              <a:rPr lang="en-US" altLang="en-US"/>
              <a:pPr/>
              <a:t>‹#›</a:t>
            </a:fld>
            <a:endParaRPr lang="en-US" alt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406E64E-25D8-4D4E-A475-C9088ABFD6CE}" type="slidenum">
              <a:rPr lang="en-US" altLang="en-US"/>
              <a:pPr/>
              <a:t>‹#›</a:t>
            </a:fld>
            <a:endParaRPr lang="en-US"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2F3114-71F9-C04D-B0AA-E7DE317CFD2B}"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B53C6E5F-15B5-C04E-A25C-5827B1A5957F}" type="slidenum">
              <a:rPr lang="en-US"/>
              <a:pPr>
                <a:defRPr/>
              </a:pPr>
              <a:t>‹#›</a:t>
            </a:fld>
            <a:endParaRPr lang="en-US"/>
          </a:p>
        </p:txBody>
      </p:sp>
    </p:spTree>
    <p:extLst>
      <p:ext uri="{BB962C8B-B14F-4D97-AF65-F5344CB8AC3E}">
        <p14:creationId xmlns:p14="http://schemas.microsoft.com/office/powerpoint/2010/main" val="563219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B85092D-52BF-D04C-B058-E1EC1414B038}"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01D803B5-26D8-0249-B268-2F6E7F9FE2B6}" type="slidenum">
              <a:rPr lang="en-US"/>
              <a:pPr>
                <a:defRPr/>
              </a:pPr>
              <a:t>‹#›</a:t>
            </a:fld>
            <a:endParaRPr lang="en-US"/>
          </a:p>
        </p:txBody>
      </p:sp>
    </p:spTree>
    <p:extLst>
      <p:ext uri="{BB962C8B-B14F-4D97-AF65-F5344CB8AC3E}">
        <p14:creationId xmlns:p14="http://schemas.microsoft.com/office/powerpoint/2010/main" val="10170193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8.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56362578-F6C1-3D47-B3DC-F26D2D5C90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defRPr>
            </a:lvl1pPr>
          </a:lstStyle>
          <a:p>
            <a:pPr>
              <a:defRPr/>
            </a:pPr>
            <a:fld id="{80234B6B-84CC-E34A-9E54-9D07B65ACE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096392665"/>
      </p:ext>
    </p:extLst>
  </p:cSld>
  <p:clrMap bg1="lt1" tx1="dk1" bg2="lt2" tx2="dk2" accent1="accent1" accent2="accent2" accent3="accent3" accent4="accent4" accent5="accent5" accent6="accent6" hlink="hlink" folHlink="folHlink"/>
  <p:sldLayoutIdLst>
    <p:sldLayoutId id="2147484907" r:id="rId1"/>
    <p:sldLayoutId id="2147484908" r:id="rId2"/>
    <p:sldLayoutId id="2147484909" r:id="rId3"/>
    <p:sldLayoutId id="2147484910" r:id="rId4"/>
    <p:sldLayoutId id="2147484911" r:id="rId5"/>
    <p:sldLayoutId id="2147484912" r:id="rId6"/>
    <p:sldLayoutId id="2147484913" r:id="rId7"/>
    <p:sldLayoutId id="2147484914" r:id="rId8"/>
    <p:sldLayoutId id="2147484915" r:id="rId9"/>
    <p:sldLayoutId id="2147484916" r:id="rId10"/>
    <p:sldLayoutId id="2147484917"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696065511"/>
      </p:ext>
    </p:extLst>
  </p:cSld>
  <p:clrMap bg1="lt1" tx1="dk1" bg2="lt2" tx2="dk2" accent1="accent1" accent2="accent2" accent3="accent3" accent4="accent4" accent5="accent5" accent6="accent6" hlink="hlink" folHlink="folHlink"/>
  <p:sldLayoutIdLst>
    <p:sldLayoutId id="2147484919"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883B133E-6AF1-D64B-8FAB-447720FF604D}"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1880672008"/>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686500171"/>
      </p:ext>
    </p:extLst>
  </p:cSld>
  <p:clrMap bg1="lt1" tx1="dk1" bg2="lt2" tx2="dk2" accent1="accent1" accent2="accent2" accent3="accent3" accent4="accent4" accent5="accent5" accent6="accent6" hlink="hlink" folHlink="folHlink"/>
  <p:sldLayoutIdLst>
    <p:sldLayoutId id="2147484945" r:id="rId1"/>
    <p:sldLayoutId id="214748494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754063" y="690563"/>
            <a:ext cx="85502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754063" y="2244725"/>
            <a:ext cx="85502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54063"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436938" y="7081838"/>
            <a:ext cx="3184525"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08838" y="7081838"/>
            <a:ext cx="20955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162938385"/>
      </p:ext>
    </p:extLst>
  </p:cSld>
  <p:clrMap bg1="lt1" tx1="dk1" bg2="lt2" tx2="dk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76" tIns="45688" rIns="91376" bIns="45688" numCol="1" anchor="ctr" anchorCtr="0" compatLnSpc="1">
            <a:prstTxWarp prst="textNoShape">
              <a:avLst/>
            </a:prstTxWarp>
          </a:bodyPr>
          <a:lstStyle>
            <a:lvl1pPr algn="r">
              <a:defRPr sz="1200">
                <a:solidFill>
                  <a:srgbClr val="898989"/>
                </a:solidFill>
              </a:defRPr>
            </a:lvl1pPr>
          </a:lstStyle>
          <a:p>
            <a:fld id="{E4F803D1-D605-AC4C-A511-B739A8D24194}" type="slidenum">
              <a:rPr lang="en-US" altLang="en-US" smtClean="0">
                <a:ea typeface="ＭＳ Ｐゴシック" charset="-128"/>
                <a:cs typeface=""/>
              </a:rPr>
              <a:pPr/>
              <a:t>‹#›</a:t>
            </a:fld>
            <a:endParaRPr lang="en-US" altLang="en-US" smtClean="0">
              <a:ea typeface="ＭＳ Ｐゴシック" charset="-128"/>
              <a:cs typeface=""/>
            </a:endParaRPr>
          </a:p>
        </p:txBody>
      </p:sp>
    </p:spTree>
    <p:extLst>
      <p:ext uri="{BB962C8B-B14F-4D97-AF65-F5344CB8AC3E}">
        <p14:creationId xmlns:p14="http://schemas.microsoft.com/office/powerpoint/2010/main" val="1923851935"/>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hyperlink" Target="http://gogarten.uconn.edu/mcb3421_2011/bs.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evolution.genetics.washington.edu/phylip.html" TargetMode="External"/><Relationship Id="rId4" Type="http://schemas.openxmlformats.org/officeDocument/2006/relationships/hyperlink" Target="http://evolution.genetics.washington.edu/phylip/newicktree.html" TargetMode="External"/><Relationship Id="rId1" Type="http://schemas.openxmlformats.org/officeDocument/2006/relationships/slideLayout" Target="../slideLayouts/slideLayout28.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hyperlink" Target="http://evolution.genetics.washington.edu/phylip/phylip.html" TargetMode="External"/><Relationship Id="rId4" Type="http://schemas.openxmlformats.org/officeDocument/2006/relationships/hyperlink" Target="http://evolution.genetics.washington.edu/phylip/doc/main.html#description" TargetMode="External"/><Relationship Id="rId1" Type="http://schemas.openxmlformats.org/officeDocument/2006/relationships/slideLayout" Target="../slideLayouts/slideLayout28.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2.bin"/><Relationship Id="rId5"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3.bin"/><Relationship Id="rId5" Type="http://schemas.openxmlformats.org/officeDocument/2006/relationships/image" Target="../media/image8.png"/><Relationship Id="rId1" Type="http://schemas.openxmlformats.org/officeDocument/2006/relationships/vmlDrawing" Target="../drawings/vmlDrawing3.vml"/><Relationship Id="rId2"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9.jpeg"/><Relationship Id="rId1" Type="http://schemas.openxmlformats.org/officeDocument/2006/relationships/themeOverride" Target="../theme/themeOverride1.xml"/><Relationship Id="rId2"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0.jpeg"/><Relationship Id="rId1" Type="http://schemas.openxmlformats.org/officeDocument/2006/relationships/themeOverride" Target="../theme/themeOverride2.xml"/><Relationship Id="rId2"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57.xml"/><Relationship Id="rId3"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11.emf"/><Relationship Id="rId1" Type="http://schemas.openxmlformats.org/officeDocument/2006/relationships/themeOverride" Target="../theme/themeOverride4.xml"/><Relationship Id="rId2"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2.emf"/><Relationship Id="rId5" Type="http://schemas.openxmlformats.org/officeDocument/2006/relationships/oleObject" Target="../embeddings/oleObject5.bin"/><Relationship Id="rId6" Type="http://schemas.openxmlformats.org/officeDocument/2006/relationships/image" Target="../media/image13.emf"/><Relationship Id="rId7" Type="http://schemas.openxmlformats.org/officeDocument/2006/relationships/oleObject" Target="../embeddings/oleObject6.bin"/><Relationship Id="rId8" Type="http://schemas.openxmlformats.org/officeDocument/2006/relationships/image" Target="../media/image14.emf"/><Relationship Id="rId1" Type="http://schemas.openxmlformats.org/officeDocument/2006/relationships/vmlDrawing" Target="../drawings/vmlDrawing4.vml"/><Relationship Id="rId2" Type="http://schemas.openxmlformats.org/officeDocument/2006/relationships/slideLayout" Target="../slideLayouts/slideLayout7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7.bin"/><Relationship Id="rId5" Type="http://schemas.openxmlformats.org/officeDocument/2006/relationships/image" Target="../media/image15.png"/><Relationship Id="rId6" Type="http://schemas.openxmlformats.org/officeDocument/2006/relationships/oleObject" Target="../embeddings/oleObject8.bin"/><Relationship Id="rId7" Type="http://schemas.openxmlformats.org/officeDocument/2006/relationships/image" Target="../media/image16.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www.nytimes.com/2012/01/31/science/gains-in-dna-are-speeding-research-into-human-origins.html?_r=1" TargetMode="External"/><Relationship Id="rId1" Type="http://schemas.openxmlformats.org/officeDocument/2006/relationships/themeOverride" Target="../theme/themeOverride5.xml"/><Relationship Id="rId2"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en.wikipedia.org/wiki/Multiregional_Evolution" TargetMode="External"/><Relationship Id="rId1" Type="http://schemas.openxmlformats.org/officeDocument/2006/relationships/themeOverride" Target="../theme/themeOverride6.xml"/><Relationship Id="rId2"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http://gogarten.uconn.edu/mcb221_2007/treesSameOrNot.htm" TargetMode="External"/><Relationship Id="rId1" Type="http://schemas.openxmlformats.org/officeDocument/2006/relationships/slideLayout" Target="../slideLayouts/slideLayout4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1.png"/><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hyperlink" Target="http://www.nytimes.com/2012/01/31/science/gains-in-dna-are-speeding-research-into-human-origins.html" TargetMode="External"/><Relationship Id="rId4" Type="http://schemas.openxmlformats.org/officeDocument/2006/relationships/hyperlink" Target="http://www.sciencedirect.com/science/article/pii/S0002929711003958" TargetMode="External"/><Relationship Id="rId5" Type="http://schemas.openxmlformats.org/officeDocument/2006/relationships/hyperlink" Target="http://www.abc.net.au/science/articles/2012/08/31/3580500.htm" TargetMode="External"/><Relationship Id="rId6" Type="http://schemas.openxmlformats.org/officeDocument/2006/relationships/hyperlink" Target="http://www.sciencemag.org/content/334/6052/94.full" TargetMode="External"/><Relationship Id="rId7" Type="http://schemas.openxmlformats.org/officeDocument/2006/relationships/hyperlink" Target="http://www.sciencemag.org/content/334/6052/94/F2.expansion.html" TargetMode="External"/><Relationship Id="rId8" Type="http://schemas.openxmlformats.org/officeDocument/2006/relationships/hyperlink" Target="http://haplogroup-a.com/Ancient-Root-AJHG2013.pdf" TargetMode="External"/><Relationship Id="rId1" Type="http://schemas.openxmlformats.org/officeDocument/2006/relationships/slideLayout" Target="../slideLayouts/slideLayout29.xml"/><Relationship Id="rId2" Type="http://schemas.openxmlformats.org/officeDocument/2006/relationships/hyperlink" Target="http://en.wikipedia.org/wiki/Denisova_homini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5" name="Rectangle 3"/>
          <p:cNvSpPr>
            <a:spLocks noChangeArrowheads="1"/>
          </p:cNvSpPr>
          <p:nvPr/>
        </p:nvSpPr>
        <p:spPr bwMode="auto">
          <a:xfrm>
            <a:off x="0" y="654050"/>
            <a:ext cx="8123238" cy="1016000"/>
          </a:xfrm>
          <a:prstGeom prst="rect">
            <a:avLst/>
          </a:prstGeom>
          <a:noFill/>
          <a:ln w="9525">
            <a:noFill/>
            <a:miter lim="800000"/>
            <a:headEnd/>
            <a:tailEnd/>
          </a:ln>
          <a:effectLst/>
        </p:spPr>
        <p:txBody>
          <a:bodyPr wrap="none" lIns="91376" tIns="45688" rIns="91376" bIns="45688">
            <a:spAutoFit/>
          </a:bodyPr>
          <a:lstStyle/>
          <a:p>
            <a:pPr>
              <a:buFontTx/>
              <a:buChar char="•"/>
              <a:defRPr/>
            </a:pPr>
            <a:r>
              <a:rPr lang="en-US" sz="2000" dirty="0">
                <a:solidFill>
                  <a:srgbClr val="000000"/>
                </a:solidFill>
                <a:latin typeface="Times" charset="0"/>
                <a:ea typeface=""/>
                <a:cs typeface=""/>
              </a:rPr>
              <a:t>Branches, splits, bipartitions</a:t>
            </a:r>
          </a:p>
          <a:p>
            <a:pPr>
              <a:buFontTx/>
              <a:buChar char="•"/>
              <a:defRPr/>
            </a:pPr>
            <a:r>
              <a:rPr lang="en-US" sz="2000" dirty="0">
                <a:solidFill>
                  <a:srgbClr val="000000"/>
                </a:solidFill>
                <a:latin typeface="Times" charset="0"/>
                <a:ea typeface=""/>
                <a:cs typeface=""/>
              </a:rPr>
              <a:t>In a rooted tree: clades (for </a:t>
            </a:r>
            <a:r>
              <a:rPr lang="en-US" sz="2000" dirty="0" err="1">
                <a:solidFill>
                  <a:srgbClr val="000000"/>
                </a:solidFill>
                <a:latin typeface="Times" charset="0"/>
                <a:ea typeface=""/>
                <a:cs typeface=""/>
              </a:rPr>
              <a:t>unrooted</a:t>
            </a:r>
            <a:r>
              <a:rPr lang="en-US" sz="2000" dirty="0">
                <a:solidFill>
                  <a:srgbClr val="000000"/>
                </a:solidFill>
                <a:latin typeface="Times" charset="0"/>
                <a:ea typeface=""/>
                <a:cs typeface=""/>
              </a:rPr>
              <a:t> trees sometimes the term </a:t>
            </a:r>
            <a:r>
              <a:rPr lang="en-US" sz="2000" dirty="0" err="1">
                <a:solidFill>
                  <a:srgbClr val="000000"/>
                </a:solidFill>
                <a:latin typeface="Times" charset="0"/>
                <a:ea typeface=""/>
                <a:cs typeface=""/>
              </a:rPr>
              <a:t>clann</a:t>
            </a:r>
            <a:r>
              <a:rPr lang="en-US" sz="2000" dirty="0">
                <a:solidFill>
                  <a:srgbClr val="000000"/>
                </a:solidFill>
                <a:latin typeface="Times" charset="0"/>
                <a:ea typeface=""/>
                <a:cs typeface=""/>
              </a:rPr>
              <a:t> is used)</a:t>
            </a:r>
          </a:p>
          <a:p>
            <a:pPr>
              <a:buFontTx/>
              <a:buChar char="•"/>
              <a:defRPr/>
            </a:pPr>
            <a:r>
              <a:rPr lang="en-US" sz="2000" dirty="0">
                <a:solidFill>
                  <a:srgbClr val="000000"/>
                </a:solidFill>
                <a:latin typeface="Times" charset="0"/>
                <a:ea typeface=""/>
                <a:cs typeface=""/>
              </a:rPr>
              <a:t>Mono-, Para-, polyphyletic groups, </a:t>
            </a:r>
            <a:r>
              <a:rPr lang="en-US" sz="2000" dirty="0" err="1">
                <a:solidFill>
                  <a:srgbClr val="000000"/>
                </a:solidFill>
                <a:latin typeface="Times" charset="0"/>
                <a:ea typeface=""/>
                <a:cs typeface=""/>
              </a:rPr>
              <a:t>cladists</a:t>
            </a:r>
            <a:r>
              <a:rPr lang="en-US" sz="2000" dirty="0">
                <a:solidFill>
                  <a:srgbClr val="000000"/>
                </a:solidFill>
                <a:latin typeface="Times" charset="0"/>
                <a:ea typeface=""/>
                <a:cs typeface=""/>
              </a:rPr>
              <a:t> and a natural taxonomy</a:t>
            </a:r>
            <a:endParaRPr lang="en-US" sz="1600" dirty="0">
              <a:solidFill>
                <a:srgbClr val="000000"/>
              </a:solidFill>
              <a:latin typeface="Times" charset="0"/>
              <a:ea typeface=""/>
              <a:cs typeface=""/>
            </a:endParaRPr>
          </a:p>
        </p:txBody>
      </p:sp>
      <p:sp>
        <p:nvSpPr>
          <p:cNvPr id="63490" name="Rectangle 4"/>
          <p:cNvSpPr>
            <a:spLocks noGrp="1" noChangeArrowheads="1"/>
          </p:cNvSpPr>
          <p:nvPr>
            <p:ph type="title"/>
          </p:nvPr>
        </p:nvSpPr>
        <p:spPr>
          <a:xfrm>
            <a:off x="457200" y="0"/>
            <a:ext cx="7772400" cy="533400"/>
          </a:xfrm>
        </p:spPr>
        <p:txBody>
          <a:bodyPr/>
          <a:lstStyle/>
          <a:p>
            <a:r>
              <a:rPr lang="en-US" altLang="en-US"/>
              <a:t>Terminology Review</a:t>
            </a:r>
          </a:p>
        </p:txBody>
      </p:sp>
      <p:sp>
        <p:nvSpPr>
          <p:cNvPr id="341000" name="Text Box 8"/>
          <p:cNvSpPr txBox="1">
            <a:spLocks noChangeArrowheads="1"/>
          </p:cNvSpPr>
          <p:nvPr/>
        </p:nvSpPr>
        <p:spPr bwMode="auto">
          <a:xfrm>
            <a:off x="0" y="1754188"/>
            <a:ext cx="9144000" cy="3673475"/>
          </a:xfrm>
          <a:prstGeom prst="rect">
            <a:avLst/>
          </a:prstGeom>
          <a:noFill/>
          <a:ln w="9525">
            <a:noFill/>
            <a:miter lim="800000"/>
            <a:headEnd/>
            <a:tailEnd/>
          </a:ln>
          <a:effectLst/>
        </p:spPr>
        <p:txBody>
          <a:bodyPr lIns="91376" tIns="45688" rIns="91376" bIns="45688">
            <a:spAutoFit/>
          </a:bodyPr>
          <a:lstStyle/>
          <a:p>
            <a:pPr>
              <a:spcBef>
                <a:spcPts val="500"/>
              </a:spcBef>
              <a:spcAft>
                <a:spcPts val="500"/>
              </a:spcAft>
              <a:defRPr/>
            </a:pPr>
            <a:r>
              <a:rPr lang="en-US" sz="1800" b="1" dirty="0">
                <a:solidFill>
                  <a:srgbClr val="000000"/>
                </a:solidFill>
                <a:latin typeface="Times" charset="0"/>
                <a:ea typeface=""/>
                <a:cs typeface=""/>
              </a:rPr>
              <a:t>The term </a:t>
            </a:r>
            <a:r>
              <a:rPr lang="en-US" sz="1800" b="1" dirty="0" err="1">
                <a:solidFill>
                  <a:srgbClr val="000000"/>
                </a:solidFill>
                <a:latin typeface="Times" charset="0"/>
                <a:ea typeface=""/>
                <a:cs typeface=""/>
              </a:rPr>
              <a:t>cladogram</a:t>
            </a:r>
            <a:r>
              <a:rPr lang="en-US" sz="1800" b="1" dirty="0">
                <a:solidFill>
                  <a:srgbClr val="000000"/>
                </a:solidFill>
                <a:latin typeface="Times" charset="0"/>
                <a:ea typeface=""/>
                <a:cs typeface=""/>
              </a:rPr>
              <a:t> refers to a strictly bifurcating diagram, where each </a:t>
            </a:r>
            <a:r>
              <a:rPr lang="en-US" sz="1800" b="1" dirty="0" err="1">
                <a:solidFill>
                  <a:srgbClr val="000000"/>
                </a:solidFill>
                <a:latin typeface="Times" charset="0"/>
                <a:ea typeface=""/>
                <a:cs typeface=""/>
              </a:rPr>
              <a:t>clade</a:t>
            </a:r>
            <a:r>
              <a:rPr lang="en-US" sz="1800" b="1" dirty="0">
                <a:solidFill>
                  <a:srgbClr val="000000"/>
                </a:solidFill>
                <a:latin typeface="Times" charset="0"/>
                <a:ea typeface=""/>
                <a:cs typeface=""/>
              </a:rPr>
              <a:t> is defined by a common ancestor that only gives rise to members of this </a:t>
            </a:r>
            <a:r>
              <a:rPr lang="en-US" sz="1800" b="1" dirty="0" err="1">
                <a:solidFill>
                  <a:srgbClr val="000000"/>
                </a:solidFill>
                <a:latin typeface="Times" charset="0"/>
                <a:ea typeface=""/>
                <a:cs typeface=""/>
              </a:rPr>
              <a:t>clade</a:t>
            </a:r>
            <a:r>
              <a:rPr lang="en-US" sz="1800" b="1" dirty="0">
                <a:solidFill>
                  <a:srgbClr val="000000"/>
                </a:solidFill>
                <a:latin typeface="Times" charset="0"/>
                <a:ea typeface=""/>
                <a:cs typeface=""/>
              </a:rPr>
              <a:t>. I.e., a </a:t>
            </a:r>
            <a:r>
              <a:rPr lang="en-US" sz="1800" b="1" dirty="0" err="1">
                <a:solidFill>
                  <a:srgbClr val="000000"/>
                </a:solidFill>
                <a:latin typeface="Times" charset="0"/>
                <a:ea typeface=""/>
                <a:cs typeface=""/>
              </a:rPr>
              <a:t>clade</a:t>
            </a:r>
            <a:r>
              <a:rPr lang="en-US" sz="1800" b="1" dirty="0">
                <a:solidFill>
                  <a:srgbClr val="000000"/>
                </a:solidFill>
                <a:latin typeface="Times" charset="0"/>
                <a:ea typeface=""/>
                <a:cs typeface=""/>
              </a:rPr>
              <a:t> is </a:t>
            </a:r>
            <a:r>
              <a:rPr lang="en-US" sz="1800" b="1" dirty="0">
                <a:solidFill>
                  <a:srgbClr val="CC0033"/>
                </a:solidFill>
                <a:latin typeface="Times" charset="0"/>
                <a:ea typeface=""/>
                <a:cs typeface=""/>
              </a:rPr>
              <a:t>monophyletic</a:t>
            </a:r>
            <a:r>
              <a:rPr lang="en-US" sz="1800" b="1" dirty="0">
                <a:solidFill>
                  <a:srgbClr val="000000"/>
                </a:solidFill>
                <a:latin typeface="Times" charset="0"/>
                <a:ea typeface=""/>
                <a:cs typeface=""/>
              </a:rPr>
              <a:t> (derived from one ancestor) as opposed to </a:t>
            </a:r>
            <a:r>
              <a:rPr lang="en-US" sz="1800" b="1" dirty="0">
                <a:solidFill>
                  <a:srgbClr val="CC0033"/>
                </a:solidFill>
                <a:latin typeface="Times" charset="0"/>
                <a:ea typeface=""/>
                <a:cs typeface=""/>
              </a:rPr>
              <a:t>polyphyletic</a:t>
            </a:r>
            <a:r>
              <a:rPr lang="en-US" sz="1800" b="1" dirty="0">
                <a:solidFill>
                  <a:srgbClr val="000000"/>
                </a:solidFill>
                <a:latin typeface="Times" charset="0"/>
                <a:ea typeface=""/>
                <a:cs typeface=""/>
              </a:rPr>
              <a:t> (derived from many ancestors).  (Note: you do need to know where the root is!)</a:t>
            </a:r>
            <a:endParaRPr lang="en-US" sz="1800" dirty="0">
              <a:solidFill>
                <a:srgbClr val="000000"/>
              </a:solidFill>
              <a:latin typeface="Times" charset="0"/>
              <a:ea typeface=""/>
              <a:cs typeface=""/>
            </a:endParaRPr>
          </a:p>
          <a:p>
            <a:pPr>
              <a:spcBef>
                <a:spcPts val="500"/>
              </a:spcBef>
              <a:spcAft>
                <a:spcPts val="500"/>
              </a:spcAft>
              <a:defRPr/>
            </a:pPr>
            <a:r>
              <a:rPr lang="en-US" sz="1800" b="1" dirty="0">
                <a:solidFill>
                  <a:srgbClr val="000000"/>
                </a:solidFill>
                <a:latin typeface="Times" charset="0"/>
                <a:ea typeface=""/>
                <a:cs typeface=""/>
              </a:rPr>
              <a:t>A </a:t>
            </a:r>
            <a:r>
              <a:rPr lang="en-US" sz="1800" b="1" dirty="0" err="1">
                <a:solidFill>
                  <a:srgbClr val="000000"/>
                </a:solidFill>
                <a:latin typeface="Times" charset="0"/>
                <a:ea typeface=""/>
                <a:cs typeface=""/>
              </a:rPr>
              <a:t>clade</a:t>
            </a:r>
            <a:r>
              <a:rPr lang="en-US" sz="1800" b="1" dirty="0">
                <a:solidFill>
                  <a:srgbClr val="000000"/>
                </a:solidFill>
                <a:latin typeface="Times" charset="0"/>
                <a:ea typeface=""/>
                <a:cs typeface=""/>
              </a:rPr>
              <a:t> is recognized and defined by </a:t>
            </a:r>
            <a:r>
              <a:rPr lang="en-US" sz="1800" b="1" dirty="0">
                <a:solidFill>
                  <a:srgbClr val="0000FF"/>
                </a:solidFill>
                <a:latin typeface="Times" charset="0"/>
                <a:ea typeface=""/>
                <a:cs typeface=""/>
              </a:rPr>
              <a:t>shared derived characters </a:t>
            </a:r>
            <a:r>
              <a:rPr lang="en-US" sz="1800" b="1" dirty="0">
                <a:solidFill>
                  <a:srgbClr val="000000"/>
                </a:solidFill>
                <a:latin typeface="Times" charset="0"/>
                <a:ea typeface=""/>
                <a:cs typeface=""/>
              </a:rPr>
              <a:t>(=</a:t>
            </a:r>
            <a:r>
              <a:rPr lang="en-US" sz="1800" b="1" dirty="0">
                <a:solidFill>
                  <a:srgbClr val="CC0033"/>
                </a:solidFill>
                <a:latin typeface="Times" charset="0"/>
                <a:ea typeface=""/>
                <a:cs typeface=""/>
              </a:rPr>
              <a:t> </a:t>
            </a:r>
            <a:r>
              <a:rPr lang="en-US" sz="1800" b="1" dirty="0" err="1">
                <a:solidFill>
                  <a:srgbClr val="CC0033"/>
                </a:solidFill>
                <a:latin typeface="Times" charset="0"/>
                <a:ea typeface=""/>
                <a:cs typeface=""/>
              </a:rPr>
              <a:t>synapomorphies</a:t>
            </a:r>
            <a:r>
              <a:rPr lang="en-US" sz="1800" b="1" dirty="0">
                <a:solidFill>
                  <a:srgbClr val="000000"/>
                </a:solidFill>
                <a:latin typeface="Times" charset="0"/>
                <a:ea typeface=""/>
                <a:cs typeface=""/>
              </a:rPr>
              <a:t>). </a:t>
            </a:r>
            <a:r>
              <a:rPr lang="en-US" sz="1800" b="1" dirty="0">
                <a:solidFill>
                  <a:srgbClr val="0000FF"/>
                </a:solidFill>
                <a:latin typeface="Times" charset="0"/>
                <a:ea typeface=""/>
                <a:cs typeface=""/>
              </a:rPr>
              <a:t>Shared primitive characters</a:t>
            </a:r>
            <a:r>
              <a:rPr lang="en-US" sz="1800" b="1" dirty="0">
                <a:solidFill>
                  <a:srgbClr val="000000"/>
                </a:solidFill>
                <a:latin typeface="Times" charset="0"/>
                <a:ea typeface=""/>
                <a:cs typeface=""/>
              </a:rPr>
              <a:t> (= </a:t>
            </a:r>
            <a:r>
              <a:rPr lang="en-US" sz="1800" b="1" dirty="0" err="1">
                <a:solidFill>
                  <a:srgbClr val="CC0033"/>
                </a:solidFill>
                <a:latin typeface="Times" charset="0"/>
                <a:ea typeface=""/>
                <a:cs typeface=""/>
              </a:rPr>
              <a:t>sympleisiomorphies</a:t>
            </a:r>
            <a:r>
              <a:rPr lang="en-US" sz="1800" b="1" dirty="0">
                <a:solidFill>
                  <a:srgbClr val="CC0033"/>
                </a:solidFill>
                <a:latin typeface="Times" charset="0"/>
                <a:ea typeface=""/>
                <a:cs typeface=""/>
              </a:rPr>
              <a:t>, </a:t>
            </a:r>
            <a:r>
              <a:rPr lang="en-US" sz="1800" b="1" dirty="0" err="1">
                <a:solidFill>
                  <a:srgbClr val="333333"/>
                </a:solidFill>
                <a:latin typeface="Times" charset="0"/>
                <a:ea typeface=""/>
                <a:cs typeface=""/>
              </a:rPr>
              <a:t>aternativie</a:t>
            </a:r>
            <a:r>
              <a:rPr lang="en-US" sz="1800" b="1" dirty="0">
                <a:solidFill>
                  <a:srgbClr val="333333"/>
                </a:solidFill>
                <a:latin typeface="Times" charset="0"/>
                <a:ea typeface=""/>
                <a:cs typeface=""/>
              </a:rPr>
              <a:t> spelling is </a:t>
            </a:r>
            <a:r>
              <a:rPr lang="en-US" sz="1800" b="1" dirty="0" err="1">
                <a:solidFill>
                  <a:srgbClr val="333333"/>
                </a:solidFill>
                <a:latin typeface="Times" charset="0"/>
                <a:ea typeface=""/>
                <a:cs typeface=""/>
              </a:rPr>
              <a:t>symplesiomorphies</a:t>
            </a:r>
            <a:r>
              <a:rPr lang="en-US" sz="1800" b="1" dirty="0">
                <a:solidFill>
                  <a:srgbClr val="000000"/>
                </a:solidFill>
                <a:latin typeface="Times" charset="0"/>
                <a:ea typeface=""/>
                <a:cs typeface=""/>
              </a:rPr>
              <a:t>) do not define a clade, but a paraphyletic group. </a:t>
            </a:r>
            <a:r>
              <a:rPr lang="en-US" sz="1800" b="1" dirty="0" err="1">
                <a:solidFill>
                  <a:srgbClr val="000000"/>
                </a:solidFill>
                <a:latin typeface="Times" charset="0"/>
                <a:ea typeface=""/>
                <a:cs typeface=""/>
              </a:rPr>
              <a:t>Homoplasies</a:t>
            </a:r>
            <a:r>
              <a:rPr lang="en-US" sz="1800" b="1" dirty="0">
                <a:solidFill>
                  <a:srgbClr val="000000"/>
                </a:solidFill>
                <a:latin typeface="Times" charset="0"/>
                <a:ea typeface=""/>
                <a:cs typeface=""/>
              </a:rPr>
              <a:t> define polyphyletic groups (see in class example drawing ala </a:t>
            </a:r>
            <a:r>
              <a:rPr lang="en-US" sz="1800" b="1" dirty="0" err="1">
                <a:solidFill>
                  <a:srgbClr val="000000"/>
                </a:solidFill>
                <a:latin typeface="Times" charset="0"/>
                <a:ea typeface=""/>
                <a:cs typeface=""/>
              </a:rPr>
              <a:t>Hennig</a:t>
            </a:r>
            <a:r>
              <a:rPr lang="en-US" sz="1800" b="1" dirty="0">
                <a:solidFill>
                  <a:srgbClr val="000000"/>
                </a:solidFill>
                <a:latin typeface="Times" charset="0"/>
                <a:ea typeface=""/>
                <a:cs typeface=""/>
              </a:rPr>
              <a:t>). </a:t>
            </a:r>
            <a:endParaRPr lang="en-US" sz="1800" dirty="0">
              <a:solidFill>
                <a:srgbClr val="000000"/>
              </a:solidFill>
              <a:latin typeface="Times" charset="0"/>
              <a:ea typeface=""/>
              <a:cs typeface=""/>
            </a:endParaRPr>
          </a:p>
          <a:p>
            <a:pPr>
              <a:spcBef>
                <a:spcPts val="500"/>
              </a:spcBef>
              <a:spcAft>
                <a:spcPts val="500"/>
              </a:spcAft>
              <a:defRPr/>
            </a:pPr>
            <a:r>
              <a:rPr lang="en-US" sz="1800" b="1" dirty="0">
                <a:solidFill>
                  <a:srgbClr val="000000"/>
                </a:solidFill>
                <a:latin typeface="Times" charset="0"/>
                <a:ea typeface=""/>
                <a:cs typeface=""/>
              </a:rPr>
              <a:t>To use these any terms you need to have </a:t>
            </a:r>
            <a:r>
              <a:rPr lang="en-US" sz="1800" b="1" dirty="0">
                <a:solidFill>
                  <a:srgbClr val="CC0033"/>
                </a:solidFill>
                <a:latin typeface="Times" charset="0"/>
                <a:ea typeface=""/>
                <a:cs typeface=""/>
              </a:rPr>
              <a:t>polarized characters</a:t>
            </a:r>
            <a:r>
              <a:rPr lang="en-US" sz="1800" b="1" dirty="0">
                <a:solidFill>
                  <a:srgbClr val="000000"/>
                </a:solidFill>
                <a:latin typeface="Times" charset="0"/>
                <a:ea typeface=""/>
                <a:cs typeface=""/>
              </a:rPr>
              <a:t>; for most molecular characters you don't know which state is primitive and which is derived (exceptions:....). </a:t>
            </a:r>
            <a:br>
              <a:rPr lang="en-US" sz="1800" b="1" dirty="0">
                <a:solidFill>
                  <a:srgbClr val="000000"/>
                </a:solidFill>
                <a:latin typeface="Times" charset="0"/>
                <a:ea typeface=""/>
                <a:cs typeface=""/>
              </a:rPr>
            </a:br>
            <a:r>
              <a:rPr lang="en-US" sz="1800" b="1" dirty="0">
                <a:solidFill>
                  <a:srgbClr val="000000"/>
                </a:solidFill>
                <a:latin typeface="Times" charset="0"/>
                <a:ea typeface=""/>
                <a:cs typeface=""/>
              </a:rPr>
              <a:t/>
            </a:r>
            <a:br>
              <a:rPr lang="en-US" sz="1800" b="1" dirty="0">
                <a:solidFill>
                  <a:srgbClr val="000000"/>
                </a:solidFill>
                <a:latin typeface="Times" charset="0"/>
                <a:ea typeface=""/>
                <a:cs typeface=""/>
              </a:rPr>
            </a:br>
            <a:endParaRPr lang="en-US" sz="1800" b="1" dirty="0">
              <a:solidFill>
                <a:srgbClr val="000000"/>
              </a:solidFill>
              <a:latin typeface="Times New Roman" charset="0"/>
              <a:ea typeface=""/>
              <a:cs typeface=""/>
            </a:endParaRPr>
          </a:p>
        </p:txBody>
      </p:sp>
    </p:spTree>
    <p:extLst>
      <p:ext uri="{BB962C8B-B14F-4D97-AF65-F5344CB8AC3E}">
        <p14:creationId xmlns:p14="http://schemas.microsoft.com/office/powerpoint/2010/main" val="1588996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pPr eaLnBrk="1" hangingPunct="1"/>
            <a:r>
              <a:rPr lang="en-US" altLang="en-US">
                <a:latin typeface="Times New Roman" charset="0"/>
                <a:ea typeface="ＭＳ Ｐゴシック" charset="-128"/>
              </a:rPr>
              <a:t>Bootstrap ? </a:t>
            </a:r>
          </a:p>
        </p:txBody>
      </p:sp>
      <p:sp>
        <p:nvSpPr>
          <p:cNvPr id="80898" name="Rectangle 3"/>
          <p:cNvSpPr>
            <a:spLocks noGrp="1" noChangeArrowheads="1"/>
          </p:cNvSpPr>
          <p:nvPr>
            <p:ph type="body" idx="1"/>
          </p:nvPr>
        </p:nvSpPr>
        <p:spPr/>
        <p:txBody>
          <a:bodyPr/>
          <a:lstStyle/>
          <a:p>
            <a:pPr eaLnBrk="1" hangingPunct="1"/>
            <a:r>
              <a:rPr lang="en-US" altLang="en-US">
                <a:latin typeface="Times New Roman" charset="0"/>
                <a:ea typeface="ＭＳ Ｐゴシック" charset="-128"/>
              </a:rPr>
              <a:t>See </a:t>
            </a:r>
            <a:r>
              <a:rPr lang="en-US" altLang="en-US">
                <a:latin typeface="Times New Roman" charset="0"/>
                <a:ea typeface="ＭＳ Ｐゴシック" charset="-128"/>
                <a:hlinkClick r:id="rId3"/>
              </a:rPr>
              <a:t>here</a:t>
            </a:r>
            <a:endParaRPr lang="en-US" altLang="en-US">
              <a:latin typeface="Times New Roman" charset="0"/>
              <a:ea typeface="ＭＳ Ｐゴシック" charset="-128"/>
            </a:endParaRPr>
          </a:p>
        </p:txBody>
      </p:sp>
    </p:spTree>
    <p:extLst>
      <p:ext uri="{BB962C8B-B14F-4D97-AF65-F5344CB8AC3E}">
        <p14:creationId xmlns:p14="http://schemas.microsoft.com/office/powerpoint/2010/main" val="510303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2304" y="274638"/>
            <a:ext cx="4094496" cy="1143000"/>
          </a:xfrm>
        </p:spPr>
        <p:txBody>
          <a:bodyPr/>
          <a:lstStyle/>
          <a:p>
            <a:r>
              <a:rPr lang="en-US" dirty="0" smtClean="0"/>
              <a:t>Output from </a:t>
            </a:r>
            <a:r>
              <a:rPr lang="en-US" dirty="0" err="1" smtClean="0"/>
              <a:t>consense</a:t>
            </a:r>
            <a:endParaRPr lang="en-US" dirty="0"/>
          </a:p>
        </p:txBody>
      </p:sp>
      <p:pic>
        <p:nvPicPr>
          <p:cNvPr id="4" name="Picture 3"/>
          <p:cNvPicPr>
            <a:picLocks noChangeAspect="1"/>
          </p:cNvPicPr>
          <p:nvPr/>
        </p:nvPicPr>
        <p:blipFill>
          <a:blip r:embed="rId2"/>
          <a:stretch>
            <a:fillRect/>
          </a:stretch>
        </p:blipFill>
        <p:spPr>
          <a:xfrm>
            <a:off x="489255" y="0"/>
            <a:ext cx="4264562" cy="6858000"/>
          </a:xfrm>
          <a:prstGeom prst="rect">
            <a:avLst/>
          </a:prstGeom>
        </p:spPr>
      </p:pic>
    </p:spTree>
    <p:extLst>
      <p:ext uri="{BB962C8B-B14F-4D97-AF65-F5344CB8AC3E}">
        <p14:creationId xmlns:p14="http://schemas.microsoft.com/office/powerpoint/2010/main" val="1245408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2896" y="301737"/>
            <a:ext cx="8360334" cy="5886154"/>
          </a:xfrm>
          <a:prstGeom prst="rect">
            <a:avLst/>
          </a:prstGeom>
        </p:spPr>
      </p:pic>
      <p:sp>
        <p:nvSpPr>
          <p:cNvPr id="2" name="Title 1"/>
          <p:cNvSpPr>
            <a:spLocks noGrp="1"/>
          </p:cNvSpPr>
          <p:nvPr>
            <p:ph type="title"/>
          </p:nvPr>
        </p:nvSpPr>
        <p:spPr>
          <a:xfrm>
            <a:off x="4592304" y="274638"/>
            <a:ext cx="4094496" cy="1143000"/>
          </a:xfrm>
        </p:spPr>
        <p:txBody>
          <a:bodyPr/>
          <a:lstStyle/>
          <a:p>
            <a:r>
              <a:rPr lang="en-US" dirty="0" smtClean="0"/>
              <a:t>Output from </a:t>
            </a:r>
            <a:r>
              <a:rPr lang="en-US" smtClean="0"/>
              <a:t>consense</a:t>
            </a:r>
            <a:endParaRPr lang="en-US" dirty="0"/>
          </a:p>
        </p:txBody>
      </p:sp>
    </p:spTree>
    <p:extLst>
      <p:ext uri="{BB962C8B-B14F-4D97-AF65-F5344CB8AC3E}">
        <p14:creationId xmlns:p14="http://schemas.microsoft.com/office/powerpoint/2010/main" val="64241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8071" y="487352"/>
            <a:ext cx="6202473" cy="6159500"/>
          </a:xfrm>
          <a:prstGeom prst="rect">
            <a:avLst/>
          </a:prstGeom>
        </p:spPr>
      </p:pic>
      <p:sp>
        <p:nvSpPr>
          <p:cNvPr id="2" name="Title 1"/>
          <p:cNvSpPr>
            <a:spLocks noGrp="1"/>
          </p:cNvSpPr>
          <p:nvPr>
            <p:ph type="title"/>
          </p:nvPr>
        </p:nvSpPr>
        <p:spPr>
          <a:xfrm>
            <a:off x="5049504" y="0"/>
            <a:ext cx="4094496" cy="1143000"/>
          </a:xfrm>
        </p:spPr>
        <p:txBody>
          <a:bodyPr/>
          <a:lstStyle/>
          <a:p>
            <a:r>
              <a:rPr lang="en-US" dirty="0" smtClean="0"/>
              <a:t>Output from </a:t>
            </a:r>
            <a:r>
              <a:rPr lang="en-US" dirty="0" err="1" smtClean="0"/>
              <a:t>consense</a:t>
            </a:r>
            <a:endParaRPr lang="en-US" dirty="0"/>
          </a:p>
        </p:txBody>
      </p:sp>
    </p:spTree>
    <p:extLst>
      <p:ext uri="{BB962C8B-B14F-4D97-AF65-F5344CB8AC3E}">
        <p14:creationId xmlns:p14="http://schemas.microsoft.com/office/powerpoint/2010/main" val="1668032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ChangeArrowheads="1"/>
          </p:cNvSpPr>
          <p:nvPr>
            <p:ph type="title"/>
          </p:nvPr>
        </p:nvSpPr>
        <p:spPr>
          <a:xfrm>
            <a:off x="228600" y="0"/>
            <a:ext cx="7772400" cy="1143000"/>
          </a:xfrm>
        </p:spPr>
        <p:txBody>
          <a:bodyPr/>
          <a:lstStyle/>
          <a:p>
            <a:pPr algn="l" eaLnBrk="1" hangingPunct="1"/>
            <a:r>
              <a:rPr lang="en-US" sz="3600">
                <a:latin typeface="Times New Roman" charset="0"/>
                <a:hlinkClick r:id="rId3"/>
              </a:rPr>
              <a:t>Phylip</a:t>
            </a:r>
            <a:endParaRPr lang="en-US" sz="3600">
              <a:latin typeface="Times New Roman" charset="0"/>
            </a:endParaRPr>
          </a:p>
        </p:txBody>
      </p:sp>
      <p:sp>
        <p:nvSpPr>
          <p:cNvPr id="230403" name="Rectangle 3"/>
          <p:cNvSpPr>
            <a:spLocks noChangeArrowheads="1"/>
          </p:cNvSpPr>
          <p:nvPr/>
        </p:nvSpPr>
        <p:spPr bwMode="auto">
          <a:xfrm>
            <a:off x="114300" y="1317625"/>
            <a:ext cx="8915400" cy="82232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(the </a:t>
            </a:r>
            <a:r>
              <a:rPr lang="en-US" i="1">
                <a:solidFill>
                  <a:srgbClr val="000000"/>
                </a:solidFill>
                <a:latin typeface="Times New Roman" charset="0"/>
              </a:rPr>
              <a:t>PHYL</a:t>
            </a:r>
            <a:r>
              <a:rPr lang="en-US">
                <a:solidFill>
                  <a:srgbClr val="000000"/>
                </a:solidFill>
                <a:latin typeface="Times New Roman" charset="0"/>
              </a:rPr>
              <a:t>ogeny </a:t>
            </a:r>
            <a:r>
              <a:rPr lang="en-US" i="1">
                <a:solidFill>
                  <a:srgbClr val="000000"/>
                </a:solidFill>
                <a:latin typeface="Times New Roman" charset="0"/>
              </a:rPr>
              <a:t>I</a:t>
            </a:r>
            <a:r>
              <a:rPr lang="en-US">
                <a:solidFill>
                  <a:srgbClr val="000000"/>
                </a:solidFill>
                <a:latin typeface="Times New Roman" charset="0"/>
              </a:rPr>
              <a:t>nference </a:t>
            </a:r>
            <a:r>
              <a:rPr lang="en-US" i="1">
                <a:solidFill>
                  <a:srgbClr val="000000"/>
                </a:solidFill>
                <a:latin typeface="Times New Roman" charset="0"/>
              </a:rPr>
              <a:t>P</a:t>
            </a:r>
            <a:r>
              <a:rPr lang="en-US">
                <a:solidFill>
                  <a:srgbClr val="000000"/>
                </a:solidFill>
                <a:latin typeface="Times New Roman" charset="0"/>
              </a:rPr>
              <a:t>ackage) is a package of programs for inferring phylogenies (evolutionary trees). </a:t>
            </a:r>
          </a:p>
        </p:txBody>
      </p:sp>
      <p:sp>
        <p:nvSpPr>
          <p:cNvPr id="230404" name="Rectangle 4"/>
          <p:cNvSpPr>
            <a:spLocks noChangeArrowheads="1"/>
          </p:cNvSpPr>
          <p:nvPr/>
        </p:nvSpPr>
        <p:spPr bwMode="auto">
          <a:xfrm>
            <a:off x="152400" y="2308225"/>
            <a:ext cx="8763000" cy="4473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PHYLIP is the most widely-distributed phylogeny package, and competes with PAUP* to be the one responsible for the largest number of published trees. PHYLIP has been in distribution since 1980, and has over 15,000 registered users. </a:t>
            </a:r>
          </a:p>
          <a:p>
            <a:pPr>
              <a:defRPr/>
            </a:pPr>
            <a:endParaRPr lang="en-US">
              <a:solidFill>
                <a:srgbClr val="000000"/>
              </a:solidFill>
              <a:latin typeface="Times New Roman" charset="0"/>
            </a:endParaRPr>
          </a:p>
          <a:p>
            <a:pPr>
              <a:defRPr/>
            </a:pPr>
            <a:r>
              <a:rPr lang="en-US">
                <a:solidFill>
                  <a:srgbClr val="000000"/>
                </a:solidFill>
                <a:latin typeface="Times New Roman" charset="0"/>
              </a:rPr>
              <a:t>Output is written onto special files with names like "outfile" and "outtree". Trees written onto "outtree" are in the </a:t>
            </a:r>
            <a:r>
              <a:rPr lang="en-US">
                <a:solidFill>
                  <a:srgbClr val="000000"/>
                </a:solidFill>
                <a:latin typeface="Times New Roman" charset="0"/>
                <a:hlinkClick r:id="rId4"/>
              </a:rPr>
              <a:t>Newick</a:t>
            </a:r>
            <a:r>
              <a:rPr lang="en-US">
                <a:solidFill>
                  <a:srgbClr val="000000"/>
                </a:solidFill>
                <a:latin typeface="Times New Roman" charset="0"/>
              </a:rPr>
              <a:t> format, an informal standard agreed to in 1986 by authors of a number of major phylogeny packages. </a:t>
            </a:r>
          </a:p>
          <a:p>
            <a:pPr>
              <a:defRPr/>
            </a:pPr>
            <a:endParaRPr lang="en-US">
              <a:solidFill>
                <a:srgbClr val="000000"/>
              </a:solidFill>
              <a:latin typeface="Times New Roman" charset="0"/>
            </a:endParaRPr>
          </a:p>
          <a:p>
            <a:pPr>
              <a:defRPr/>
            </a:pPr>
            <a:r>
              <a:rPr lang="en-US">
                <a:solidFill>
                  <a:srgbClr val="000000"/>
                </a:solidFill>
                <a:latin typeface="Times New Roman" charset="0"/>
              </a:rPr>
              <a:t>Input is either provided via a file called “infile” or in response to a prompt. </a:t>
            </a:r>
          </a:p>
        </p:txBody>
      </p:sp>
      <p:sp>
        <p:nvSpPr>
          <p:cNvPr id="230405" name="Text Box 5"/>
          <p:cNvSpPr txBox="1">
            <a:spLocks noChangeArrowheads="1"/>
          </p:cNvSpPr>
          <p:nvPr/>
        </p:nvSpPr>
        <p:spPr bwMode="auto">
          <a:xfrm>
            <a:off x="1676400" y="0"/>
            <a:ext cx="6807200" cy="1187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written and distributed by Joe Felsenstein and collaborators  (some of the following is copied from the PHYLIP homepage)</a:t>
            </a:r>
          </a:p>
        </p:txBody>
      </p:sp>
    </p:spTree>
    <p:extLst>
      <p:ext uri="{BB962C8B-B14F-4D97-AF65-F5344CB8AC3E}">
        <p14:creationId xmlns:p14="http://schemas.microsoft.com/office/powerpoint/2010/main" val="649004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0" y="0"/>
            <a:ext cx="8077200" cy="762000"/>
          </a:xfrm>
        </p:spPr>
        <p:txBody>
          <a:bodyPr/>
          <a:lstStyle/>
          <a:p>
            <a:pPr algn="l" eaLnBrk="1" hangingPunct="1"/>
            <a:r>
              <a:rPr lang="en-US">
                <a:latin typeface="Times New Roman" charset="0"/>
              </a:rPr>
              <a:t>input and output</a:t>
            </a:r>
          </a:p>
        </p:txBody>
      </p:sp>
      <p:sp>
        <p:nvSpPr>
          <p:cNvPr id="199685" name="Rectangle 5"/>
          <p:cNvSpPr>
            <a:spLocks noChangeArrowheads="1"/>
          </p:cNvSpPr>
          <p:nvPr/>
        </p:nvSpPr>
        <p:spPr bwMode="auto">
          <a:xfrm>
            <a:off x="0" y="4221163"/>
            <a:ext cx="9144000" cy="0"/>
          </a:xfrm>
          <a:prstGeom prst="rect">
            <a:avLst/>
          </a:prstGeom>
          <a:noFill/>
          <a:ln w="9525">
            <a:noFill/>
            <a:miter lim="800000"/>
            <a:headEnd/>
            <a:tailEnd/>
          </a:ln>
          <a:effectLst/>
        </p:spPr>
        <p:txBody>
          <a:bodyPr>
            <a:spAutoFit/>
          </a:bodyPr>
          <a:lstStyle/>
          <a:p>
            <a:pPr>
              <a:defRPr/>
            </a:pPr>
            <a:endParaRPr lang="en-US" b="1">
              <a:solidFill>
                <a:srgbClr val="000000"/>
              </a:solidFill>
              <a:latin typeface="Times New Roman" charset="0"/>
            </a:endParaRPr>
          </a:p>
        </p:txBody>
      </p:sp>
      <p:graphicFrame>
        <p:nvGraphicFramePr>
          <p:cNvPr id="189443" name="Object 6"/>
          <p:cNvGraphicFramePr>
            <a:graphicFrameLocks noChangeAspect="1"/>
          </p:cNvGraphicFramePr>
          <p:nvPr/>
        </p:nvGraphicFramePr>
        <p:xfrm>
          <a:off x="457200" y="623888"/>
          <a:ext cx="8458200" cy="6194425"/>
        </p:xfrm>
        <a:graphic>
          <a:graphicData uri="http://schemas.openxmlformats.org/presentationml/2006/ole">
            <mc:AlternateContent xmlns:mc="http://schemas.openxmlformats.org/markup-compatibility/2006">
              <mc:Choice xmlns:v="urn:schemas-microsoft-com:vml" Requires="v">
                <p:oleObj spid="_x0000_s203782" name="Photo Editor Photo" r:id="rId4" imgW="7574936" imgH="5546667" progId="">
                  <p:embed/>
                </p:oleObj>
              </mc:Choice>
              <mc:Fallback>
                <p:oleObj name="Photo Editor Photo" r:id="rId4" imgW="7574936" imgH="554666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23888"/>
                        <a:ext cx="8458200" cy="6194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871171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rPr>
              <a:t>What’s in PHYLIP</a:t>
            </a:r>
          </a:p>
        </p:txBody>
      </p:sp>
      <p:sp>
        <p:nvSpPr>
          <p:cNvPr id="196612" name="Rectangle 4"/>
          <p:cNvSpPr>
            <a:spLocks noChangeArrowheads="1"/>
          </p:cNvSpPr>
          <p:nvPr/>
        </p:nvSpPr>
        <p:spPr bwMode="auto">
          <a:xfrm>
            <a:off x="0" y="1038225"/>
            <a:ext cx="9144000" cy="1552575"/>
          </a:xfrm>
          <a:prstGeom prst="rect">
            <a:avLst/>
          </a:prstGeom>
          <a:noFill/>
          <a:ln w="9525">
            <a:noFill/>
            <a:miter lim="800000"/>
            <a:headEnd/>
            <a:tailEnd/>
          </a:ln>
          <a:effectLst/>
        </p:spPr>
        <p:txBody>
          <a:bodyPr>
            <a:spAutoFit/>
          </a:bodyPr>
          <a:lstStyle/>
          <a:p>
            <a:pPr>
              <a:defRPr/>
            </a:pPr>
            <a:r>
              <a:rPr lang="en-US">
                <a:solidFill>
                  <a:srgbClr val="000000"/>
                </a:solidFill>
                <a:latin typeface="Times New Roman" charset="0"/>
              </a:rPr>
              <a:t>Programs in PHYLIP allow to do parsimony, distance matrix, and likelihood methods, including bootstrapping and consensus trees. Data types that can be handled include molecular sequences, gene frequencies, restriction sites and fragments, distance matrices, and discrete characters. </a:t>
            </a:r>
          </a:p>
        </p:txBody>
      </p:sp>
      <p:sp>
        <p:nvSpPr>
          <p:cNvPr id="196613" name="Text Box 5"/>
          <p:cNvSpPr txBox="1">
            <a:spLocks noChangeArrowheads="1"/>
          </p:cNvSpPr>
          <p:nvPr/>
        </p:nvSpPr>
        <p:spPr bwMode="auto">
          <a:xfrm>
            <a:off x="0" y="2819400"/>
            <a:ext cx="8610600" cy="41084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Phylip works well with protein and nucleotide sequences </a:t>
            </a:r>
          </a:p>
          <a:p>
            <a:pPr>
              <a:defRPr/>
            </a:pPr>
            <a:r>
              <a:rPr lang="en-US" b="1">
                <a:solidFill>
                  <a:srgbClr val="000000"/>
                </a:solidFill>
                <a:latin typeface="Times New Roman" charset="0"/>
              </a:rPr>
              <a:t>Many other programs mimic the style of PHYLIP programs. </a:t>
            </a:r>
          </a:p>
          <a:p>
            <a:pPr>
              <a:defRPr/>
            </a:pPr>
            <a:r>
              <a:rPr lang="en-US" b="1">
                <a:solidFill>
                  <a:srgbClr val="000000"/>
                </a:solidFill>
                <a:latin typeface="Times New Roman" charset="0"/>
              </a:rPr>
              <a:t>(e.g. TREEPUZZLE, phyml, protml)</a:t>
            </a:r>
          </a:p>
          <a:p>
            <a:pPr>
              <a:defRPr/>
            </a:pPr>
            <a:endParaRPr lang="en-US" b="1">
              <a:solidFill>
                <a:srgbClr val="000000"/>
              </a:solidFill>
              <a:latin typeface="Times New Roman" charset="0"/>
            </a:endParaRPr>
          </a:p>
          <a:p>
            <a:pPr>
              <a:defRPr/>
            </a:pPr>
            <a:r>
              <a:rPr lang="en-US" b="1">
                <a:solidFill>
                  <a:srgbClr val="000000"/>
                </a:solidFill>
                <a:latin typeface="Times New Roman" charset="0"/>
              </a:rPr>
              <a:t>Many other packages use PHYIP programs in their inner workings (e.g., PHYLO_WIN)</a:t>
            </a:r>
          </a:p>
          <a:p>
            <a:pPr>
              <a:defRPr/>
            </a:pPr>
            <a:endParaRPr lang="en-US" b="1">
              <a:solidFill>
                <a:srgbClr val="000000"/>
              </a:solidFill>
              <a:latin typeface="Times New Roman" charset="0"/>
            </a:endParaRPr>
          </a:p>
          <a:p>
            <a:pPr>
              <a:defRPr/>
            </a:pPr>
            <a:r>
              <a:rPr lang="en-US" b="1">
                <a:solidFill>
                  <a:srgbClr val="000000"/>
                </a:solidFill>
                <a:latin typeface="Times New Roman" charset="0"/>
              </a:rPr>
              <a:t>PHYLIP runs under all operating systems </a:t>
            </a:r>
          </a:p>
          <a:p>
            <a:pPr>
              <a:defRPr/>
            </a:pPr>
            <a:endParaRPr lang="en-US" b="1">
              <a:solidFill>
                <a:srgbClr val="000000"/>
              </a:solidFill>
              <a:latin typeface="Times New Roman" charset="0"/>
            </a:endParaRPr>
          </a:p>
          <a:p>
            <a:pPr>
              <a:defRPr/>
            </a:pPr>
            <a:r>
              <a:rPr lang="en-US" b="1">
                <a:solidFill>
                  <a:srgbClr val="000000"/>
                </a:solidFill>
                <a:latin typeface="Times New Roman" charset="0"/>
              </a:rPr>
              <a:t>Web interfaces are available </a:t>
            </a:r>
          </a:p>
          <a:p>
            <a:pPr>
              <a:defRPr/>
            </a:pPr>
            <a:endParaRPr lang="en-US" b="1">
              <a:solidFill>
                <a:srgbClr val="000000"/>
              </a:solidFill>
              <a:latin typeface="Times New Roman" charset="0"/>
            </a:endParaRPr>
          </a:p>
        </p:txBody>
      </p:sp>
    </p:spTree>
    <p:extLst>
      <p:ext uri="{BB962C8B-B14F-4D97-AF65-F5344CB8AC3E}">
        <p14:creationId xmlns:p14="http://schemas.microsoft.com/office/powerpoint/2010/main" val="2631354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52400" y="228600"/>
            <a:ext cx="8305800" cy="1524000"/>
          </a:xfrm>
        </p:spPr>
        <p:txBody>
          <a:bodyPr/>
          <a:lstStyle/>
          <a:p>
            <a:pPr algn="l" eaLnBrk="1" hangingPunct="1"/>
            <a:r>
              <a:rPr lang="en-US">
                <a:latin typeface="Times New Roman" charset="0"/>
              </a:rPr>
              <a:t>Programs in PHYLIP are Modular </a:t>
            </a:r>
            <a:br>
              <a:rPr lang="en-US">
                <a:latin typeface="Times New Roman" charset="0"/>
              </a:rPr>
            </a:br>
            <a:endParaRPr lang="en-US">
              <a:latin typeface="Times New Roman" charset="0"/>
            </a:endParaRPr>
          </a:p>
        </p:txBody>
      </p:sp>
      <p:sp>
        <p:nvSpPr>
          <p:cNvPr id="197635" name="Rectangle 3"/>
          <p:cNvSpPr>
            <a:spLocks noChangeArrowheads="1"/>
          </p:cNvSpPr>
          <p:nvPr/>
        </p:nvSpPr>
        <p:spPr bwMode="auto">
          <a:xfrm>
            <a:off x="152400" y="1143000"/>
            <a:ext cx="8610600" cy="4708981"/>
          </a:xfrm>
          <a:prstGeom prst="rect">
            <a:avLst/>
          </a:prstGeom>
          <a:noFill/>
          <a:ln w="9525">
            <a:noFill/>
            <a:miter lim="800000"/>
            <a:headEnd/>
            <a:tailEnd/>
          </a:ln>
          <a:effectLst/>
        </p:spPr>
        <p:txBody>
          <a:bodyPr>
            <a:spAutoFit/>
          </a:bodyPr>
          <a:lstStyle/>
          <a:p>
            <a:pPr>
              <a:spcBef>
                <a:spcPct val="50000"/>
              </a:spcBef>
              <a:defRPr/>
            </a:pPr>
            <a:r>
              <a:rPr lang="en-US" b="1" dirty="0">
                <a:solidFill>
                  <a:srgbClr val="000000"/>
                </a:solidFill>
                <a:latin typeface="Times New Roman" charset="0"/>
              </a:rPr>
              <a:t>For example: </a:t>
            </a:r>
          </a:p>
          <a:p>
            <a:pPr>
              <a:spcBef>
                <a:spcPct val="50000"/>
              </a:spcBef>
              <a:defRPr/>
            </a:pPr>
            <a:r>
              <a:rPr lang="en-US" b="1" dirty="0">
                <a:solidFill>
                  <a:srgbClr val="000000"/>
                </a:solidFill>
                <a:latin typeface="Times New Roman" charset="0"/>
              </a:rPr>
              <a:t>SEQBOOT take one set of aligned sequences and writes out a file containing bootstrap samples. </a:t>
            </a:r>
          </a:p>
          <a:p>
            <a:pPr>
              <a:spcBef>
                <a:spcPct val="50000"/>
              </a:spcBef>
              <a:defRPr/>
            </a:pPr>
            <a:r>
              <a:rPr lang="en-US" b="1" dirty="0">
                <a:solidFill>
                  <a:srgbClr val="000000"/>
                </a:solidFill>
                <a:latin typeface="Times New Roman" charset="0"/>
              </a:rPr>
              <a:t>PROTDIST takes a aligned sequences (one or many sets) and calculates distance </a:t>
            </a:r>
            <a:r>
              <a:rPr lang="en-US" b="1" dirty="0" err="1">
                <a:solidFill>
                  <a:srgbClr val="000000"/>
                </a:solidFill>
                <a:latin typeface="Times New Roman" charset="0"/>
              </a:rPr>
              <a:t>matices</a:t>
            </a:r>
            <a:r>
              <a:rPr lang="en-US" b="1" dirty="0">
                <a:solidFill>
                  <a:srgbClr val="000000"/>
                </a:solidFill>
                <a:latin typeface="Times New Roman" charset="0"/>
              </a:rPr>
              <a:t> (one or many)</a:t>
            </a:r>
          </a:p>
          <a:p>
            <a:pPr>
              <a:spcBef>
                <a:spcPct val="50000"/>
              </a:spcBef>
              <a:defRPr/>
            </a:pPr>
            <a:r>
              <a:rPr lang="en-US" b="1" dirty="0">
                <a:solidFill>
                  <a:srgbClr val="000000"/>
                </a:solidFill>
                <a:latin typeface="Times New Roman" charset="0"/>
              </a:rPr>
              <a:t>FITCH (or NEIGHBOR) calculate best fitting or neighbor joining trees from one or many distance matrices</a:t>
            </a:r>
          </a:p>
          <a:p>
            <a:pPr>
              <a:spcBef>
                <a:spcPct val="50000"/>
              </a:spcBef>
              <a:defRPr/>
            </a:pPr>
            <a:r>
              <a:rPr lang="en-US" b="1" dirty="0">
                <a:solidFill>
                  <a:srgbClr val="000000"/>
                </a:solidFill>
                <a:latin typeface="Times New Roman" charset="0"/>
              </a:rPr>
              <a:t>CONSENSE takes many trees and returns a consensus tree</a:t>
            </a:r>
          </a:p>
          <a:p>
            <a:pPr>
              <a:spcBef>
                <a:spcPct val="50000"/>
              </a:spcBef>
              <a:defRPr/>
            </a:pPr>
            <a:r>
              <a:rPr lang="en-US" b="1" dirty="0">
                <a:solidFill>
                  <a:srgbClr val="000000"/>
                </a:solidFill>
                <a:latin typeface="Times New Roman" charset="0"/>
              </a:rPr>
              <a:t>…. modules are available to draw trees as well, but often people use </a:t>
            </a:r>
            <a:r>
              <a:rPr lang="en-US" b="1" dirty="0" smtClean="0">
                <a:solidFill>
                  <a:srgbClr val="000000"/>
                </a:solidFill>
                <a:latin typeface="Times New Roman" charset="0"/>
              </a:rPr>
              <a:t>treeview, </a:t>
            </a:r>
            <a:r>
              <a:rPr lang="en-US" b="1" dirty="0" err="1" smtClean="0">
                <a:solidFill>
                  <a:srgbClr val="000000"/>
                </a:solidFill>
                <a:latin typeface="Times New Roman" charset="0"/>
              </a:rPr>
              <a:t>figtree</a:t>
            </a:r>
            <a:r>
              <a:rPr lang="en-US" b="1" dirty="0" smtClean="0">
                <a:solidFill>
                  <a:srgbClr val="000000"/>
                </a:solidFill>
                <a:latin typeface="Times New Roman" charset="0"/>
              </a:rPr>
              <a:t>, or </a:t>
            </a:r>
            <a:r>
              <a:rPr lang="en-US" b="1" dirty="0">
                <a:solidFill>
                  <a:srgbClr val="000000"/>
                </a:solidFill>
                <a:latin typeface="Times New Roman" charset="0"/>
              </a:rPr>
              <a:t>njplot </a:t>
            </a:r>
          </a:p>
        </p:txBody>
      </p:sp>
    </p:spTree>
    <p:extLst>
      <p:ext uri="{BB962C8B-B14F-4D97-AF65-F5344CB8AC3E}">
        <p14:creationId xmlns:p14="http://schemas.microsoft.com/office/powerpoint/2010/main" val="2887542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a:xfrm>
            <a:off x="0" y="0"/>
            <a:ext cx="7772400" cy="1143000"/>
          </a:xfrm>
        </p:spPr>
        <p:txBody>
          <a:bodyPr/>
          <a:lstStyle/>
          <a:p>
            <a:pPr algn="l" eaLnBrk="1" hangingPunct="1"/>
            <a:r>
              <a:rPr lang="en-US" sz="3600">
                <a:latin typeface="Times New Roman" charset="0"/>
                <a:hlinkClick r:id="rId3"/>
              </a:rPr>
              <a:t>The Phylip Manual</a:t>
            </a:r>
            <a:endParaRPr lang="en-US" sz="3600">
              <a:latin typeface="Times New Roman" charset="0"/>
            </a:endParaRPr>
          </a:p>
        </p:txBody>
      </p:sp>
      <p:sp>
        <p:nvSpPr>
          <p:cNvPr id="198659" name="Rectangle 3"/>
          <p:cNvSpPr>
            <a:spLocks noChangeArrowheads="1"/>
          </p:cNvSpPr>
          <p:nvPr/>
        </p:nvSpPr>
        <p:spPr bwMode="auto">
          <a:xfrm>
            <a:off x="3581400" y="381000"/>
            <a:ext cx="5162550"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 is an excellent source of information.</a:t>
            </a:r>
            <a:r>
              <a:rPr lang="en-US" sz="2000">
                <a:solidFill>
                  <a:srgbClr val="000000"/>
                </a:solidFill>
                <a:latin typeface="Times New Roman" charset="0"/>
              </a:rPr>
              <a:t>  </a:t>
            </a:r>
          </a:p>
        </p:txBody>
      </p:sp>
      <p:sp>
        <p:nvSpPr>
          <p:cNvPr id="198660" name="Text Box 4"/>
          <p:cNvSpPr txBox="1">
            <a:spLocks noChangeArrowheads="1"/>
          </p:cNvSpPr>
          <p:nvPr/>
        </p:nvSpPr>
        <p:spPr bwMode="auto">
          <a:xfrm>
            <a:off x="152400" y="1060450"/>
            <a:ext cx="8458200" cy="5568950"/>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rPr>
              <a:t>Brief one line descriptions of the programs are </a:t>
            </a:r>
            <a:r>
              <a:rPr lang="en-US" b="1">
                <a:solidFill>
                  <a:srgbClr val="000000"/>
                </a:solidFill>
                <a:latin typeface="Times New Roman" charset="0"/>
                <a:hlinkClick r:id="rId4"/>
              </a:rPr>
              <a:t>here</a:t>
            </a:r>
            <a:endParaRPr lang="en-US" b="1">
              <a:solidFill>
                <a:srgbClr val="000000"/>
              </a:solidFill>
              <a:latin typeface="Times New Roman" charset="0"/>
            </a:endParaRPr>
          </a:p>
          <a:p>
            <a:pPr>
              <a:defRPr/>
            </a:pPr>
            <a:endParaRPr lang="en-US" b="1">
              <a:solidFill>
                <a:srgbClr val="000000"/>
              </a:solidFill>
              <a:latin typeface="Times New Roman" charset="0"/>
            </a:endParaRPr>
          </a:p>
          <a:p>
            <a:pPr>
              <a:defRPr/>
            </a:pPr>
            <a:r>
              <a:rPr lang="en-US" b="1">
                <a:solidFill>
                  <a:srgbClr val="000000"/>
                </a:solidFill>
                <a:latin typeface="Times New Roman" charset="0"/>
              </a:rPr>
              <a:t>The easiest way to run PHYLIP programs is via a command </a:t>
            </a:r>
            <a:br>
              <a:rPr lang="en-US" b="1">
                <a:solidFill>
                  <a:srgbClr val="000000"/>
                </a:solidFill>
                <a:latin typeface="Times New Roman" charset="0"/>
              </a:rPr>
            </a:br>
            <a:r>
              <a:rPr lang="en-US" b="1">
                <a:solidFill>
                  <a:srgbClr val="000000"/>
                </a:solidFill>
                <a:latin typeface="Times New Roman" charset="0"/>
              </a:rPr>
              <a:t>line menu (similar to clustalw).  The program is invoked through clicking on an icon, or by typing the program name at the command line. </a:t>
            </a:r>
          </a:p>
          <a:p>
            <a:pPr>
              <a:defRPr/>
            </a:pPr>
            <a:r>
              <a:rPr lang="en-US" b="1">
                <a:solidFill>
                  <a:srgbClr val="000000"/>
                </a:solidFill>
                <a:latin typeface="Courier New" charset="0"/>
              </a:rPr>
              <a:t>&gt; seqboot</a:t>
            </a:r>
          </a:p>
          <a:p>
            <a:pPr>
              <a:defRPr/>
            </a:pPr>
            <a:r>
              <a:rPr lang="en-US" b="1">
                <a:solidFill>
                  <a:srgbClr val="000000"/>
                </a:solidFill>
                <a:latin typeface="Courier New" charset="0"/>
              </a:rPr>
              <a:t>&gt; protpars</a:t>
            </a:r>
          </a:p>
          <a:p>
            <a:pPr>
              <a:defRPr/>
            </a:pPr>
            <a:r>
              <a:rPr lang="en-US" b="1">
                <a:solidFill>
                  <a:srgbClr val="000000"/>
                </a:solidFill>
                <a:latin typeface="Courier New" charset="0"/>
              </a:rPr>
              <a:t>&gt; fitch</a:t>
            </a:r>
          </a:p>
          <a:p>
            <a:pPr>
              <a:defRPr/>
            </a:pPr>
            <a:endParaRPr lang="en-US" b="1">
              <a:solidFill>
                <a:srgbClr val="000000"/>
              </a:solidFill>
              <a:latin typeface="Times New Roman" charset="0"/>
            </a:endParaRPr>
          </a:p>
          <a:p>
            <a:pPr>
              <a:defRPr/>
            </a:pPr>
            <a:r>
              <a:rPr lang="en-US" b="1">
                <a:solidFill>
                  <a:srgbClr val="000000"/>
                </a:solidFill>
                <a:latin typeface="Times New Roman" charset="0"/>
              </a:rPr>
              <a:t>If there is no file called infile the program responds with:  </a:t>
            </a:r>
          </a:p>
          <a:p>
            <a:pPr>
              <a:defRPr/>
            </a:pPr>
            <a:endParaRPr lang="en-US" b="1">
              <a:solidFill>
                <a:srgbClr val="000000"/>
              </a:solidFill>
              <a:latin typeface="Courier New" charset="0"/>
            </a:endParaRPr>
          </a:p>
          <a:p>
            <a:pPr>
              <a:defRPr/>
            </a:pPr>
            <a:r>
              <a:rPr lang="en-US" b="1">
                <a:solidFill>
                  <a:srgbClr val="000000"/>
                </a:solidFill>
                <a:latin typeface="Courier New" charset="0"/>
              </a:rPr>
              <a:t>[gogarten@carrot gogarten]$ seqboot</a:t>
            </a:r>
          </a:p>
          <a:p>
            <a:pPr>
              <a:defRPr/>
            </a:pPr>
            <a:r>
              <a:rPr lang="en-US" b="1">
                <a:solidFill>
                  <a:srgbClr val="000000"/>
                </a:solidFill>
                <a:latin typeface="Courier New" charset="0"/>
              </a:rPr>
              <a:t>seqboot: can't find input file "infile"</a:t>
            </a:r>
          </a:p>
          <a:p>
            <a:pPr>
              <a:defRPr/>
            </a:pPr>
            <a:r>
              <a:rPr lang="en-US" b="1">
                <a:solidFill>
                  <a:srgbClr val="000000"/>
                </a:solidFill>
                <a:latin typeface="Courier New" charset="0"/>
              </a:rPr>
              <a:t>Please enter a new file name&gt;</a:t>
            </a:r>
            <a:r>
              <a:rPr lang="en-US" b="1">
                <a:solidFill>
                  <a:srgbClr val="000000"/>
                </a:solidFill>
                <a:latin typeface="Times New Roman" charset="0"/>
              </a:rPr>
              <a:t> </a:t>
            </a:r>
          </a:p>
        </p:txBody>
      </p:sp>
    </p:spTree>
    <p:extLst>
      <p:ext uri="{BB962C8B-B14F-4D97-AF65-F5344CB8AC3E}">
        <p14:creationId xmlns:p14="http://schemas.microsoft.com/office/powerpoint/2010/main" val="3966038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0" y="0"/>
            <a:ext cx="7924800" cy="914400"/>
          </a:xfrm>
        </p:spPr>
        <p:txBody>
          <a:bodyPr/>
          <a:lstStyle/>
          <a:p>
            <a:pPr algn="l" eaLnBrk="1" hangingPunct="1"/>
            <a:r>
              <a:rPr lang="en-US">
                <a:latin typeface="Times New Roman" charset="0"/>
              </a:rPr>
              <a:t>program folder</a:t>
            </a:r>
          </a:p>
        </p:txBody>
      </p:sp>
      <p:graphicFrame>
        <p:nvGraphicFramePr>
          <p:cNvPr id="197634" name="Object 3"/>
          <p:cNvGraphicFramePr>
            <a:graphicFrameLocks noChangeAspect="1"/>
          </p:cNvGraphicFramePr>
          <p:nvPr/>
        </p:nvGraphicFramePr>
        <p:xfrm>
          <a:off x="152400" y="914400"/>
          <a:ext cx="8839200" cy="5159375"/>
        </p:xfrm>
        <a:graphic>
          <a:graphicData uri="http://schemas.openxmlformats.org/presentationml/2006/ole">
            <mc:AlternateContent xmlns:mc="http://schemas.openxmlformats.org/markup-compatibility/2006">
              <mc:Choice xmlns:v="urn:schemas-microsoft-com:vml" Requires="v">
                <p:oleObj spid="_x0000_s204806" name="Photo Editor Photo" r:id="rId4" imgW="9701101" imgH="5662151" progId="">
                  <p:embed/>
                </p:oleObj>
              </mc:Choice>
              <mc:Fallback>
                <p:oleObj name="Photo Editor Photo" r:id="rId4" imgW="9701101" imgH="566215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14400"/>
                        <a:ext cx="8839200" cy="5159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897064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228600" y="0"/>
            <a:ext cx="8229600" cy="1295400"/>
          </a:xfrm>
        </p:spPr>
        <p:txBody>
          <a:bodyPr rtlCol="0">
            <a:normAutofit fontScale="90000"/>
          </a:bodyPr>
          <a:lstStyle/>
          <a:p>
            <a:pPr algn="l" defTabSz="456880" eaLnBrk="1" fontAlgn="auto" hangingPunct="1">
              <a:spcAft>
                <a:spcPts val="0"/>
              </a:spcAft>
              <a:defRPr/>
            </a:pPr>
            <a:r>
              <a:rPr lang="en-US">
                <a:latin typeface="Times New Roman" charset="0"/>
                <a:ea typeface="+mj-ea"/>
                <a:cs typeface="+mj-cs"/>
              </a:rPr>
              <a:t>homology</a:t>
            </a:r>
            <a:br>
              <a:rPr lang="en-US">
                <a:latin typeface="Times New Roman" charset="0"/>
                <a:ea typeface="+mj-ea"/>
                <a:cs typeface="+mj-cs"/>
              </a:rPr>
            </a:br>
            <a:endParaRPr lang="en-US">
              <a:latin typeface="Times New Roman" charset="0"/>
              <a:ea typeface="+mj-ea"/>
              <a:cs typeface="+mj-cs"/>
            </a:endParaRPr>
          </a:p>
        </p:txBody>
      </p:sp>
      <p:sp>
        <p:nvSpPr>
          <p:cNvPr id="65538" name="Rectangle 3"/>
          <p:cNvSpPr>
            <a:spLocks noChangeArrowheads="1"/>
          </p:cNvSpPr>
          <p:nvPr/>
        </p:nvSpPr>
        <p:spPr bwMode="auto">
          <a:xfrm>
            <a:off x="304800" y="533400"/>
            <a:ext cx="8534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009900"/>
                </a:solidFill>
                <a:latin typeface="Comic Sans MS" charset="0"/>
                <a:cs typeface=""/>
              </a:rPr>
              <a:t>Two sequences are homologous, if there existed an ancestral molecule in the past that is ancestral to both of the sequences</a:t>
            </a:r>
            <a:r>
              <a:rPr lang="en-US" altLang="en-US" smtClean="0">
                <a:solidFill>
                  <a:srgbClr val="000000"/>
                </a:solidFill>
                <a:cs typeface=""/>
              </a:rPr>
              <a:t> </a:t>
            </a:r>
          </a:p>
        </p:txBody>
      </p:sp>
      <p:sp>
        <p:nvSpPr>
          <p:cNvPr id="65539" name="Rectangle 4"/>
          <p:cNvSpPr>
            <a:spLocks noChangeArrowheads="1"/>
          </p:cNvSpPr>
          <p:nvPr/>
        </p:nvSpPr>
        <p:spPr bwMode="auto">
          <a:xfrm>
            <a:off x="0" y="17113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900" smtClean="0">
              <a:solidFill>
                <a:srgbClr val="000000"/>
              </a:solidFill>
              <a:cs typeface=""/>
            </a:endParaRPr>
          </a:p>
          <a:p>
            <a:endParaRPr lang="en-US" altLang="en-US" smtClean="0">
              <a:solidFill>
                <a:srgbClr val="000000"/>
              </a:solidFill>
              <a:cs typeface=""/>
            </a:endParaRPr>
          </a:p>
        </p:txBody>
      </p:sp>
      <p:sp>
        <p:nvSpPr>
          <p:cNvPr id="65540" name="Rectangle 5"/>
          <p:cNvSpPr>
            <a:spLocks noChangeArrowheads="1"/>
          </p:cNvSpPr>
          <p:nvPr/>
        </p:nvSpPr>
        <p:spPr bwMode="auto">
          <a:xfrm>
            <a:off x="190500" y="1752600"/>
            <a:ext cx="8763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2000" smtClean="0">
                <a:solidFill>
                  <a:srgbClr val="000000"/>
                </a:solidFill>
                <a:latin typeface="Comic Sans MS" charset="0"/>
                <a:cs typeface=""/>
              </a:rPr>
              <a:t>Types of Homology</a:t>
            </a:r>
            <a:endParaRPr lang="en-US" altLang="en-US" sz="1400" i="1" smtClean="0">
              <a:solidFill>
                <a:srgbClr val="000000"/>
              </a:solidFill>
              <a:latin typeface="Comic Sans MS" charset="0"/>
              <a:cs typeface=""/>
            </a:endParaRPr>
          </a:p>
          <a:p>
            <a:pPr eaLnBrk="1" hangingPunct="1">
              <a:spcBef>
                <a:spcPct val="50000"/>
              </a:spcBef>
            </a:pPr>
            <a:r>
              <a:rPr lang="en-US" altLang="en-US" sz="1600" i="1" smtClean="0">
                <a:solidFill>
                  <a:srgbClr val="000000"/>
                </a:solidFill>
                <a:latin typeface="Comic Sans MS" charset="0"/>
                <a:cs typeface=""/>
              </a:rPr>
              <a:t>Orthologs</a:t>
            </a:r>
            <a:r>
              <a:rPr lang="en-US" altLang="en-US" sz="1600" smtClean="0">
                <a:solidFill>
                  <a:srgbClr val="000000"/>
                </a:solidFill>
                <a:latin typeface="Comic Sans MS" charset="0"/>
                <a:cs typeface=""/>
              </a:rPr>
              <a:t>: “deepest” bifurcation in molecular tree reflects speciation. </a:t>
            </a:r>
            <a:br>
              <a:rPr lang="en-US" altLang="en-US" sz="1600" smtClean="0">
                <a:solidFill>
                  <a:srgbClr val="000000"/>
                </a:solidFill>
                <a:latin typeface="Comic Sans MS" charset="0"/>
                <a:cs typeface=""/>
              </a:rPr>
            </a:br>
            <a:r>
              <a:rPr lang="en-US" altLang="en-US" sz="1600" smtClean="0">
                <a:solidFill>
                  <a:srgbClr val="000000"/>
                </a:solidFill>
                <a:latin typeface="Comic Sans MS" charset="0"/>
                <a:cs typeface=""/>
              </a:rPr>
              <a:t>These are the molecules people interested in the taxonomic classification of organisms want to study.</a:t>
            </a:r>
            <a:endParaRPr lang="en-US" altLang="en-US" sz="1600" smtClean="0">
              <a:solidFill>
                <a:srgbClr val="000000"/>
              </a:solidFill>
              <a:cs typeface=""/>
            </a:endParaRPr>
          </a:p>
          <a:p>
            <a:pPr>
              <a:spcBef>
                <a:spcPct val="50000"/>
              </a:spcBef>
            </a:pPr>
            <a:r>
              <a:rPr lang="en-US" altLang="en-US" sz="1600" i="1" smtClean="0">
                <a:solidFill>
                  <a:srgbClr val="000000"/>
                </a:solidFill>
                <a:latin typeface="Comic Sans MS" charset="0"/>
                <a:cs typeface=""/>
              </a:rPr>
              <a:t>Paralogs</a:t>
            </a:r>
            <a:r>
              <a:rPr lang="en-US" altLang="en-US" sz="1600" smtClean="0">
                <a:solidFill>
                  <a:srgbClr val="000000"/>
                </a:solidFill>
                <a:latin typeface="Comic Sans MS" charset="0"/>
                <a:cs typeface=""/>
              </a:rPr>
              <a:t>: “deepest” bifurcation in molecular tree reflects gene duplication. The study of paralogs and their distribution in genomes provides clues on the way genomes evolved. </a:t>
            </a:r>
            <a:br>
              <a:rPr lang="en-US" altLang="en-US" sz="1600" smtClean="0">
                <a:solidFill>
                  <a:srgbClr val="000000"/>
                </a:solidFill>
                <a:latin typeface="Comic Sans MS" charset="0"/>
                <a:cs typeface=""/>
              </a:rPr>
            </a:br>
            <a:r>
              <a:rPr lang="en-US" altLang="en-US" sz="1600" smtClean="0">
                <a:solidFill>
                  <a:srgbClr val="000000"/>
                </a:solidFill>
                <a:latin typeface="Comic Sans MS" charset="0"/>
                <a:cs typeface=""/>
              </a:rPr>
              <a:t>Gen and genome duplication have emerged as the most important pathway to molecular innovation, including the evolution of developmental pathways. </a:t>
            </a:r>
            <a:endParaRPr lang="en-US" altLang="en-US" sz="1600" smtClean="0">
              <a:solidFill>
                <a:srgbClr val="000000"/>
              </a:solidFill>
              <a:cs typeface=""/>
            </a:endParaRPr>
          </a:p>
          <a:p>
            <a:pPr>
              <a:spcBef>
                <a:spcPct val="50000"/>
              </a:spcBef>
            </a:pPr>
            <a:r>
              <a:rPr lang="en-US" altLang="en-US" sz="1600" i="1" smtClean="0">
                <a:solidFill>
                  <a:srgbClr val="000000"/>
                </a:solidFill>
                <a:latin typeface="Comic Sans MS" charset="0"/>
                <a:cs typeface=""/>
              </a:rPr>
              <a:t>Xenologs</a:t>
            </a:r>
            <a:r>
              <a:rPr lang="en-US" altLang="en-US" sz="1600" smtClean="0">
                <a:solidFill>
                  <a:srgbClr val="000000"/>
                </a:solidFill>
                <a:latin typeface="Comic Sans MS" charset="0"/>
                <a:cs typeface=""/>
              </a:rPr>
              <a:t>: gene was obtained by organism through horizontal transfer. The classic example for Xenologs are antibiotic resistance genes, but the history of many other molecules also fits into this category: inteins, selfsplicing introns, transposable elements, ion pumps, other transporters, </a:t>
            </a:r>
            <a:endParaRPr lang="en-US" altLang="en-US" sz="1600" smtClean="0">
              <a:solidFill>
                <a:srgbClr val="000000"/>
              </a:solidFill>
              <a:cs typeface=""/>
            </a:endParaRPr>
          </a:p>
          <a:p>
            <a:pPr>
              <a:spcBef>
                <a:spcPct val="50000"/>
              </a:spcBef>
            </a:pPr>
            <a:r>
              <a:rPr lang="en-US" altLang="en-US" sz="1600" i="1" smtClean="0">
                <a:solidFill>
                  <a:srgbClr val="000000"/>
                </a:solidFill>
                <a:latin typeface="Comic Sans MS" charset="0"/>
                <a:cs typeface=""/>
              </a:rPr>
              <a:t>Synologs</a:t>
            </a:r>
            <a:r>
              <a:rPr lang="en-US" altLang="en-US" sz="1600" smtClean="0">
                <a:solidFill>
                  <a:srgbClr val="000000"/>
                </a:solidFill>
                <a:latin typeface="Comic Sans MS" charset="0"/>
                <a:cs typeface=""/>
              </a:rPr>
              <a:t>: genes ended up in one organism through fusion of lineages. The paradigm are genes that were transferred into the eukaryotic cell together with the endosymbionts that evolved into mitochondria and plastids </a:t>
            </a:r>
            <a:br>
              <a:rPr lang="en-US" altLang="en-US" sz="1600" smtClean="0">
                <a:solidFill>
                  <a:srgbClr val="000000"/>
                </a:solidFill>
                <a:latin typeface="Comic Sans MS" charset="0"/>
                <a:cs typeface=""/>
              </a:rPr>
            </a:br>
            <a:r>
              <a:rPr lang="en-US" altLang="en-US" sz="1600" i="1" smtClean="0">
                <a:solidFill>
                  <a:srgbClr val="000000"/>
                </a:solidFill>
                <a:latin typeface="Comic Sans MS" charset="0"/>
                <a:cs typeface=""/>
              </a:rPr>
              <a:t>(the -logs are often spelled with "ue" like in orthologues)</a:t>
            </a:r>
            <a:endParaRPr lang="en-US" altLang="en-US" sz="1600" smtClean="0">
              <a:solidFill>
                <a:srgbClr val="000000"/>
              </a:solidFill>
              <a:cs typeface=""/>
            </a:endParaRPr>
          </a:p>
          <a:p>
            <a:pPr>
              <a:spcBef>
                <a:spcPct val="50000"/>
              </a:spcBef>
            </a:pPr>
            <a:r>
              <a:rPr lang="en-US" altLang="en-US" sz="1400" smtClean="0">
                <a:solidFill>
                  <a:srgbClr val="000000"/>
                </a:solidFill>
                <a:latin typeface="Comic Sans MS" charset="0"/>
                <a:cs typeface=""/>
              </a:rPr>
              <a:t>see Fitch's article in TIG 2000 for more discussion.</a:t>
            </a:r>
          </a:p>
        </p:txBody>
      </p:sp>
    </p:spTree>
    <p:extLst>
      <p:ext uri="{BB962C8B-B14F-4D97-AF65-F5344CB8AC3E}">
        <p14:creationId xmlns:p14="http://schemas.microsoft.com/office/powerpoint/2010/main" val="17901219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a:xfrm>
            <a:off x="0" y="0"/>
            <a:ext cx="7772400" cy="1143000"/>
          </a:xfrm>
        </p:spPr>
        <p:txBody>
          <a:bodyPr/>
          <a:lstStyle/>
          <a:p>
            <a:pPr algn="l" eaLnBrk="1" hangingPunct="1"/>
            <a:r>
              <a:rPr lang="en-US" sz="3200">
                <a:latin typeface="Times New Roman" charset="0"/>
              </a:rPr>
              <a:t>menu interface</a:t>
            </a:r>
          </a:p>
        </p:txBody>
      </p:sp>
      <p:graphicFrame>
        <p:nvGraphicFramePr>
          <p:cNvPr id="199682" name="Object 4"/>
          <p:cNvGraphicFramePr>
            <a:graphicFrameLocks noChangeAspect="1"/>
          </p:cNvGraphicFramePr>
          <p:nvPr/>
        </p:nvGraphicFramePr>
        <p:xfrm>
          <a:off x="0" y="1066800"/>
          <a:ext cx="9144000" cy="4303713"/>
        </p:xfrm>
        <a:graphic>
          <a:graphicData uri="http://schemas.openxmlformats.org/presentationml/2006/ole">
            <mc:AlternateContent xmlns:mc="http://schemas.openxmlformats.org/markup-compatibility/2006">
              <mc:Choice xmlns:v="urn:schemas-microsoft-com:vml" Requires="v">
                <p:oleObj spid="_x0000_s205830" name="Photo Editor Photo" r:id="rId4" imgW="7917866" imgH="3726503" progId="">
                  <p:embed/>
                </p:oleObj>
              </mc:Choice>
              <mc:Fallback>
                <p:oleObj name="Photo Editor Photo" r:id="rId4" imgW="7917866" imgH="372650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303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0709" name="Text Box 5"/>
          <p:cNvSpPr txBox="1">
            <a:spLocks noChangeArrowheads="1"/>
          </p:cNvSpPr>
          <p:nvPr/>
        </p:nvSpPr>
        <p:spPr bwMode="auto">
          <a:xfrm>
            <a:off x="136525" y="5908675"/>
            <a:ext cx="5586413" cy="457200"/>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rPr>
              <a:t>example:  seqboot and protpars on infile1</a:t>
            </a:r>
          </a:p>
        </p:txBody>
      </p:sp>
    </p:spTree>
    <p:extLst>
      <p:ext uri="{BB962C8B-B14F-4D97-AF65-F5344CB8AC3E}">
        <p14:creationId xmlns:p14="http://schemas.microsoft.com/office/powerpoint/2010/main" val="41326108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ext Box 2"/>
          <p:cNvSpPr txBox="1">
            <a:spLocks noChangeArrowheads="1"/>
          </p:cNvSpPr>
          <p:nvPr/>
        </p:nvSpPr>
        <p:spPr bwMode="auto">
          <a:xfrm>
            <a:off x="1052513" y="152400"/>
            <a:ext cx="185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Sequence alignment:</a:t>
            </a:r>
            <a:endParaRPr lang="en-US" sz="1400">
              <a:solidFill>
                <a:srgbClr val="000000"/>
              </a:solidFill>
            </a:endParaRPr>
          </a:p>
        </p:txBody>
      </p:sp>
      <p:sp>
        <p:nvSpPr>
          <p:cNvPr id="201730" name="Text Box 3"/>
          <p:cNvSpPr txBox="1">
            <a:spLocks noChangeArrowheads="1"/>
          </p:cNvSpPr>
          <p:nvPr/>
        </p:nvSpPr>
        <p:spPr bwMode="auto">
          <a:xfrm>
            <a:off x="1052513" y="838200"/>
            <a:ext cx="1981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Removing ambiguous positions:</a:t>
            </a:r>
            <a:endParaRPr lang="en-US" sz="1400">
              <a:solidFill>
                <a:srgbClr val="000000"/>
              </a:solidFill>
            </a:endParaRPr>
          </a:p>
        </p:txBody>
      </p:sp>
      <p:sp>
        <p:nvSpPr>
          <p:cNvPr id="201731" name="Text Box 4"/>
          <p:cNvSpPr txBox="1">
            <a:spLocks noChangeArrowheads="1"/>
          </p:cNvSpPr>
          <p:nvPr/>
        </p:nvSpPr>
        <p:spPr bwMode="auto">
          <a:xfrm>
            <a:off x="1052513" y="1600200"/>
            <a:ext cx="2605087"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Generation of pseudosamples:</a:t>
            </a:r>
            <a:endParaRPr lang="en-US" sz="1400">
              <a:solidFill>
                <a:srgbClr val="000000"/>
              </a:solidFill>
            </a:endParaRPr>
          </a:p>
        </p:txBody>
      </p:sp>
      <p:sp>
        <p:nvSpPr>
          <p:cNvPr id="201732" name="Text Box 5"/>
          <p:cNvSpPr txBox="1">
            <a:spLocks noChangeArrowheads="1"/>
          </p:cNvSpPr>
          <p:nvPr/>
        </p:nvSpPr>
        <p:spPr bwMode="auto">
          <a:xfrm>
            <a:off x="1052513" y="2667000"/>
            <a:ext cx="1995487"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Calculating and evaluating phylogenies: </a:t>
            </a:r>
            <a:endParaRPr lang="en-US" sz="1400">
              <a:solidFill>
                <a:srgbClr val="000000"/>
              </a:solidFill>
            </a:endParaRPr>
          </a:p>
        </p:txBody>
      </p:sp>
      <p:sp>
        <p:nvSpPr>
          <p:cNvPr id="201733" name="Text Box 6"/>
          <p:cNvSpPr txBox="1">
            <a:spLocks noChangeArrowheads="1"/>
          </p:cNvSpPr>
          <p:nvPr/>
        </p:nvSpPr>
        <p:spPr bwMode="auto">
          <a:xfrm>
            <a:off x="1052513" y="4530725"/>
            <a:ext cx="21018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phylogenies:</a:t>
            </a:r>
            <a:endParaRPr lang="en-US" sz="1400">
              <a:solidFill>
                <a:srgbClr val="000000"/>
              </a:solidFill>
            </a:endParaRPr>
          </a:p>
        </p:txBody>
      </p:sp>
      <p:sp>
        <p:nvSpPr>
          <p:cNvPr id="201734" name="Text Box 7"/>
          <p:cNvSpPr txBox="1">
            <a:spLocks noChangeArrowheads="1"/>
          </p:cNvSpPr>
          <p:nvPr/>
        </p:nvSpPr>
        <p:spPr bwMode="auto">
          <a:xfrm>
            <a:off x="1041400" y="5105400"/>
            <a:ext cx="1774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Comparing models: </a:t>
            </a:r>
            <a:endParaRPr lang="en-US" sz="1400">
              <a:solidFill>
                <a:srgbClr val="000000"/>
              </a:solidFill>
            </a:endParaRPr>
          </a:p>
        </p:txBody>
      </p:sp>
      <p:sp>
        <p:nvSpPr>
          <p:cNvPr id="201735" name="Text Box 8"/>
          <p:cNvSpPr txBox="1">
            <a:spLocks noChangeArrowheads="1"/>
          </p:cNvSpPr>
          <p:nvPr/>
        </p:nvSpPr>
        <p:spPr bwMode="auto">
          <a:xfrm>
            <a:off x="1041400" y="5638800"/>
            <a:ext cx="15287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rPr>
              <a:t>Visualizing trees:</a:t>
            </a:r>
            <a:endParaRPr lang="en-US" sz="1400">
              <a:solidFill>
                <a:srgbClr val="000000"/>
              </a:solidFill>
            </a:endParaRPr>
          </a:p>
        </p:txBody>
      </p:sp>
      <p:sp>
        <p:nvSpPr>
          <p:cNvPr id="374793" name="Text Box 9"/>
          <p:cNvSpPr txBox="1">
            <a:spLocks noChangeArrowheads="1"/>
          </p:cNvSpPr>
          <p:nvPr/>
        </p:nvSpPr>
        <p:spPr bwMode="auto">
          <a:xfrm>
            <a:off x="4800600" y="3267075"/>
            <a:ext cx="76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FITCH</a:t>
            </a:r>
          </a:p>
        </p:txBody>
      </p:sp>
      <p:sp>
        <p:nvSpPr>
          <p:cNvPr id="374794" name="Text Box 10"/>
          <p:cNvSpPr txBox="1">
            <a:spLocks noChangeArrowheads="1"/>
          </p:cNvSpPr>
          <p:nvPr/>
        </p:nvSpPr>
        <p:spPr bwMode="auto">
          <a:xfrm>
            <a:off x="4572000" y="2514600"/>
            <a:ext cx="1524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TREE-PUZZLE</a:t>
            </a:r>
          </a:p>
        </p:txBody>
      </p:sp>
      <p:sp>
        <p:nvSpPr>
          <p:cNvPr id="201738" name="Line 11"/>
          <p:cNvSpPr>
            <a:spLocks noChangeShapeType="1"/>
          </p:cNvSpPr>
          <p:nvPr/>
        </p:nvSpPr>
        <p:spPr bwMode="auto">
          <a:xfrm>
            <a:off x="3886200" y="457200"/>
            <a:ext cx="0" cy="4572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39" name="Line 12"/>
          <p:cNvSpPr>
            <a:spLocks noChangeShapeType="1"/>
          </p:cNvSpPr>
          <p:nvPr/>
        </p:nvSpPr>
        <p:spPr bwMode="auto">
          <a:xfrm flipH="1">
            <a:off x="4267200" y="457200"/>
            <a:ext cx="15240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0" name="Line 13"/>
          <p:cNvSpPr>
            <a:spLocks noChangeShapeType="1"/>
          </p:cNvSpPr>
          <p:nvPr/>
        </p:nvSpPr>
        <p:spPr bwMode="auto">
          <a:xfrm>
            <a:off x="4267200" y="457200"/>
            <a:ext cx="198120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1" name="Line 14"/>
          <p:cNvSpPr>
            <a:spLocks noChangeShapeType="1"/>
          </p:cNvSpPr>
          <p:nvPr/>
        </p:nvSpPr>
        <p:spPr bwMode="auto">
          <a:xfrm>
            <a:off x="5791200" y="457200"/>
            <a:ext cx="5334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2" name="Line 15"/>
          <p:cNvSpPr>
            <a:spLocks noChangeShapeType="1"/>
          </p:cNvSpPr>
          <p:nvPr/>
        </p:nvSpPr>
        <p:spPr bwMode="auto">
          <a:xfrm>
            <a:off x="3886200" y="1219200"/>
            <a:ext cx="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3" name="Line 16"/>
          <p:cNvSpPr>
            <a:spLocks noChangeShapeType="1"/>
          </p:cNvSpPr>
          <p:nvPr/>
        </p:nvSpPr>
        <p:spPr bwMode="auto">
          <a:xfrm>
            <a:off x="3886200" y="1219200"/>
            <a:ext cx="685800" cy="3810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4" name="Line 17"/>
          <p:cNvSpPr>
            <a:spLocks noChangeShapeType="1"/>
          </p:cNvSpPr>
          <p:nvPr/>
        </p:nvSpPr>
        <p:spPr bwMode="auto">
          <a:xfrm>
            <a:off x="3886200" y="1981200"/>
            <a:ext cx="685800" cy="533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5" name="Line 18"/>
          <p:cNvSpPr>
            <a:spLocks noChangeShapeType="1"/>
          </p:cNvSpPr>
          <p:nvPr/>
        </p:nvSpPr>
        <p:spPr bwMode="auto">
          <a:xfrm>
            <a:off x="3886200" y="1981200"/>
            <a:ext cx="28194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6" name="Line 19"/>
          <p:cNvSpPr>
            <a:spLocks noChangeShapeType="1"/>
          </p:cNvSpPr>
          <p:nvPr/>
        </p:nvSpPr>
        <p:spPr bwMode="auto">
          <a:xfrm>
            <a:off x="3886200" y="1981200"/>
            <a:ext cx="3810000" cy="685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7" name="Line 20"/>
          <p:cNvSpPr>
            <a:spLocks noChangeShapeType="1"/>
          </p:cNvSpPr>
          <p:nvPr/>
        </p:nvSpPr>
        <p:spPr bwMode="auto">
          <a:xfrm>
            <a:off x="4038600" y="457200"/>
            <a:ext cx="990600" cy="11430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8" name="Line 21"/>
          <p:cNvSpPr>
            <a:spLocks noChangeShapeType="1"/>
          </p:cNvSpPr>
          <p:nvPr/>
        </p:nvSpPr>
        <p:spPr bwMode="auto">
          <a:xfrm flipH="1">
            <a:off x="5181600" y="457200"/>
            <a:ext cx="609600" cy="1143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49" name="Line 22"/>
          <p:cNvSpPr>
            <a:spLocks noChangeShapeType="1"/>
          </p:cNvSpPr>
          <p:nvPr/>
        </p:nvSpPr>
        <p:spPr bwMode="auto">
          <a:xfrm flipH="1">
            <a:off x="5562600" y="1219200"/>
            <a:ext cx="990600" cy="381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0" name="Line 23"/>
          <p:cNvSpPr>
            <a:spLocks noChangeShapeType="1"/>
          </p:cNvSpPr>
          <p:nvPr/>
        </p:nvSpPr>
        <p:spPr bwMode="auto">
          <a:xfrm flipH="1">
            <a:off x="3962400" y="1905000"/>
            <a:ext cx="1219200" cy="609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1" name="Line 24"/>
          <p:cNvSpPr>
            <a:spLocks noChangeShapeType="1"/>
          </p:cNvSpPr>
          <p:nvPr/>
        </p:nvSpPr>
        <p:spPr bwMode="auto">
          <a:xfrm flipH="1">
            <a:off x="5181600" y="1905000"/>
            <a:ext cx="0" cy="6096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2" name="Line 25"/>
          <p:cNvSpPr>
            <a:spLocks noChangeShapeType="1"/>
          </p:cNvSpPr>
          <p:nvPr/>
        </p:nvSpPr>
        <p:spPr bwMode="auto">
          <a:xfrm>
            <a:off x="5181600" y="1905000"/>
            <a:ext cx="1524000" cy="762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3" name="Line 26"/>
          <p:cNvSpPr>
            <a:spLocks noChangeShapeType="1"/>
          </p:cNvSpPr>
          <p:nvPr/>
        </p:nvSpPr>
        <p:spPr bwMode="auto">
          <a:xfrm>
            <a:off x="5181600" y="1905000"/>
            <a:ext cx="2514600" cy="762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4" name="Line 27"/>
          <p:cNvSpPr>
            <a:spLocks noChangeShapeType="1"/>
          </p:cNvSpPr>
          <p:nvPr/>
        </p:nvSpPr>
        <p:spPr bwMode="auto">
          <a:xfrm>
            <a:off x="6553200" y="1219200"/>
            <a:ext cx="304800" cy="1447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5" name="Line 28"/>
          <p:cNvSpPr>
            <a:spLocks noChangeShapeType="1"/>
          </p:cNvSpPr>
          <p:nvPr/>
        </p:nvSpPr>
        <p:spPr bwMode="auto">
          <a:xfrm>
            <a:off x="6553200" y="1219200"/>
            <a:ext cx="1371600" cy="1447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6" name="Line 29"/>
          <p:cNvSpPr>
            <a:spLocks noChangeShapeType="1"/>
          </p:cNvSpPr>
          <p:nvPr/>
        </p:nvSpPr>
        <p:spPr bwMode="auto">
          <a:xfrm>
            <a:off x="4191000" y="2819400"/>
            <a:ext cx="6096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7" name="Line 30"/>
          <p:cNvSpPr>
            <a:spLocks noChangeShapeType="1"/>
          </p:cNvSpPr>
          <p:nvPr/>
        </p:nvSpPr>
        <p:spPr bwMode="auto">
          <a:xfrm flipH="1">
            <a:off x="4191000" y="2819400"/>
            <a:ext cx="6858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8" name="Line 31"/>
          <p:cNvSpPr>
            <a:spLocks noChangeShapeType="1"/>
          </p:cNvSpPr>
          <p:nvPr/>
        </p:nvSpPr>
        <p:spPr bwMode="auto">
          <a:xfrm>
            <a:off x="3886200" y="2819400"/>
            <a:ext cx="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59" name="Line 32"/>
          <p:cNvSpPr>
            <a:spLocks noChangeShapeType="1"/>
          </p:cNvSpPr>
          <p:nvPr/>
        </p:nvSpPr>
        <p:spPr bwMode="auto">
          <a:xfrm>
            <a:off x="5181600" y="2819400"/>
            <a:ext cx="0" cy="4572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0" name="Line 33"/>
          <p:cNvSpPr>
            <a:spLocks noChangeShapeType="1"/>
          </p:cNvSpPr>
          <p:nvPr/>
        </p:nvSpPr>
        <p:spPr bwMode="auto">
          <a:xfrm>
            <a:off x="3886200" y="3581400"/>
            <a:ext cx="1066800" cy="213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1" name="Line 34"/>
          <p:cNvSpPr>
            <a:spLocks noChangeShapeType="1"/>
          </p:cNvSpPr>
          <p:nvPr/>
        </p:nvSpPr>
        <p:spPr bwMode="auto">
          <a:xfrm>
            <a:off x="5105400" y="3581400"/>
            <a:ext cx="0" cy="213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2" name="Line 35"/>
          <p:cNvSpPr>
            <a:spLocks noChangeShapeType="1"/>
          </p:cNvSpPr>
          <p:nvPr/>
        </p:nvSpPr>
        <p:spPr bwMode="auto">
          <a:xfrm>
            <a:off x="5105400" y="3581400"/>
            <a:ext cx="609600" cy="9144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3" name="Line 36"/>
          <p:cNvSpPr>
            <a:spLocks noChangeShapeType="1"/>
          </p:cNvSpPr>
          <p:nvPr/>
        </p:nvSpPr>
        <p:spPr bwMode="auto">
          <a:xfrm flipH="1">
            <a:off x="6019800" y="2971800"/>
            <a:ext cx="1981200" cy="1524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4" name="Line 37"/>
          <p:cNvSpPr>
            <a:spLocks noChangeShapeType="1"/>
          </p:cNvSpPr>
          <p:nvPr/>
        </p:nvSpPr>
        <p:spPr bwMode="auto">
          <a:xfrm flipH="1">
            <a:off x="5943600" y="2971800"/>
            <a:ext cx="914400" cy="1524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5" name="Line 38"/>
          <p:cNvSpPr>
            <a:spLocks noChangeShapeType="1"/>
          </p:cNvSpPr>
          <p:nvPr/>
        </p:nvSpPr>
        <p:spPr bwMode="auto">
          <a:xfrm>
            <a:off x="5638800" y="2819400"/>
            <a:ext cx="228600" cy="1676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6" name="Line 39"/>
          <p:cNvSpPr>
            <a:spLocks noChangeShapeType="1"/>
          </p:cNvSpPr>
          <p:nvPr/>
        </p:nvSpPr>
        <p:spPr bwMode="auto">
          <a:xfrm flipH="1">
            <a:off x="5334000" y="4800600"/>
            <a:ext cx="228600" cy="914400"/>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7" name="Line 40"/>
          <p:cNvSpPr>
            <a:spLocks noChangeShapeType="1"/>
          </p:cNvSpPr>
          <p:nvPr/>
        </p:nvSpPr>
        <p:spPr bwMode="auto">
          <a:xfrm flipH="1">
            <a:off x="7848600" y="2971800"/>
            <a:ext cx="228600" cy="2133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8" name="Line 41"/>
          <p:cNvSpPr>
            <a:spLocks noChangeShapeType="1"/>
          </p:cNvSpPr>
          <p:nvPr/>
        </p:nvSpPr>
        <p:spPr bwMode="auto">
          <a:xfrm>
            <a:off x="8229600" y="2971800"/>
            <a:ext cx="76200" cy="1447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69" name="Line 42"/>
          <p:cNvSpPr>
            <a:spLocks noChangeShapeType="1"/>
          </p:cNvSpPr>
          <p:nvPr/>
        </p:nvSpPr>
        <p:spPr bwMode="auto">
          <a:xfrm flipH="1">
            <a:off x="5562600" y="1219200"/>
            <a:ext cx="990600" cy="1295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70" name="Line 43"/>
          <p:cNvSpPr>
            <a:spLocks noChangeShapeType="1"/>
          </p:cNvSpPr>
          <p:nvPr/>
        </p:nvSpPr>
        <p:spPr bwMode="auto">
          <a:xfrm>
            <a:off x="5715000" y="2819400"/>
            <a:ext cx="1524000" cy="2286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374828" name="Text Box 44"/>
          <p:cNvSpPr txBox="1">
            <a:spLocks noChangeArrowheads="1"/>
          </p:cNvSpPr>
          <p:nvPr/>
        </p:nvSpPr>
        <p:spPr bwMode="auto">
          <a:xfrm>
            <a:off x="4114800" y="5715000"/>
            <a:ext cx="2032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wrap="none">
            <a:spAutoFit/>
          </a:bodyPr>
          <a:lstStyle/>
          <a:p>
            <a:pPr eaLnBrk="0" hangingPunct="0">
              <a:defRPr/>
            </a:pPr>
            <a:r>
              <a:rPr lang="en-US" sz="1400">
                <a:solidFill>
                  <a:srgbClr val="000000"/>
                </a:solidFill>
                <a:ea typeface="ＭＳ Ｐゴシック" charset="-128"/>
                <a:cs typeface="ＭＳ Ｐゴシック" charset="-128"/>
              </a:rPr>
              <a:t>ATV, njplot, or treeview</a:t>
            </a:r>
          </a:p>
        </p:txBody>
      </p:sp>
      <p:sp>
        <p:nvSpPr>
          <p:cNvPr id="374829" name="Text Box 45"/>
          <p:cNvSpPr txBox="1">
            <a:spLocks noChangeArrowheads="1"/>
          </p:cNvSpPr>
          <p:nvPr/>
        </p:nvSpPr>
        <p:spPr bwMode="auto">
          <a:xfrm>
            <a:off x="6629400" y="5105400"/>
            <a:ext cx="1905000"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Maximum Likelihood Ratio Test</a:t>
            </a:r>
          </a:p>
        </p:txBody>
      </p:sp>
      <p:sp>
        <p:nvSpPr>
          <p:cNvPr id="374830" name="Text Box 46"/>
          <p:cNvSpPr txBox="1">
            <a:spLocks noChangeArrowheads="1"/>
          </p:cNvSpPr>
          <p:nvPr/>
        </p:nvSpPr>
        <p:spPr bwMode="auto">
          <a:xfrm>
            <a:off x="7467600" y="4419600"/>
            <a:ext cx="1565275" cy="527050"/>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SH-TEST in TREE-PUZZLE</a:t>
            </a:r>
          </a:p>
        </p:txBody>
      </p:sp>
      <p:sp>
        <p:nvSpPr>
          <p:cNvPr id="374831" name="Text Box 47"/>
          <p:cNvSpPr txBox="1">
            <a:spLocks noChangeArrowheads="1"/>
          </p:cNvSpPr>
          <p:nvPr/>
        </p:nvSpPr>
        <p:spPr bwMode="auto">
          <a:xfrm>
            <a:off x="3200400" y="3267075"/>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NEIGHBOR</a:t>
            </a:r>
          </a:p>
        </p:txBody>
      </p:sp>
      <p:sp>
        <p:nvSpPr>
          <p:cNvPr id="374832" name="Text Box 48"/>
          <p:cNvSpPr txBox="1">
            <a:spLocks noChangeArrowheads="1"/>
          </p:cNvSpPr>
          <p:nvPr/>
        </p:nvSpPr>
        <p:spPr bwMode="auto">
          <a:xfrm>
            <a:off x="6248400" y="26670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PROTPARS</a:t>
            </a:r>
          </a:p>
        </p:txBody>
      </p:sp>
      <p:sp>
        <p:nvSpPr>
          <p:cNvPr id="374833" name="Text Box 49"/>
          <p:cNvSpPr txBox="1">
            <a:spLocks noChangeArrowheads="1"/>
          </p:cNvSpPr>
          <p:nvPr/>
        </p:nvSpPr>
        <p:spPr bwMode="auto">
          <a:xfrm>
            <a:off x="7696200" y="2667000"/>
            <a:ext cx="838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PHYML</a:t>
            </a:r>
          </a:p>
        </p:txBody>
      </p:sp>
      <p:sp>
        <p:nvSpPr>
          <p:cNvPr id="374834" name="Text Box 50"/>
          <p:cNvSpPr txBox="1">
            <a:spLocks noChangeArrowheads="1"/>
          </p:cNvSpPr>
          <p:nvPr/>
        </p:nvSpPr>
        <p:spPr bwMode="auto">
          <a:xfrm>
            <a:off x="3124200" y="25146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PROTDIST</a:t>
            </a:r>
          </a:p>
        </p:txBody>
      </p:sp>
      <p:sp>
        <p:nvSpPr>
          <p:cNvPr id="374835" name="Text Box 51"/>
          <p:cNvSpPr txBox="1">
            <a:spLocks noChangeArrowheads="1"/>
          </p:cNvSpPr>
          <p:nvPr/>
        </p:nvSpPr>
        <p:spPr bwMode="auto">
          <a:xfrm>
            <a:off x="3048000" y="914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T-COFFEE</a:t>
            </a:r>
          </a:p>
        </p:txBody>
      </p:sp>
      <p:sp>
        <p:nvSpPr>
          <p:cNvPr id="374836" name="Text Box 52"/>
          <p:cNvSpPr txBox="1">
            <a:spLocks noChangeArrowheads="1"/>
          </p:cNvSpPr>
          <p:nvPr/>
        </p:nvSpPr>
        <p:spPr bwMode="auto">
          <a:xfrm>
            <a:off x="4572000" y="16002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SEQBOOT</a:t>
            </a:r>
          </a:p>
        </p:txBody>
      </p:sp>
      <p:sp>
        <p:nvSpPr>
          <p:cNvPr id="374837" name="Text Box 53"/>
          <p:cNvSpPr txBox="1">
            <a:spLocks noChangeArrowheads="1"/>
          </p:cNvSpPr>
          <p:nvPr/>
        </p:nvSpPr>
        <p:spPr bwMode="auto">
          <a:xfrm>
            <a:off x="6248400" y="914400"/>
            <a:ext cx="11430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FORBACK</a:t>
            </a:r>
          </a:p>
        </p:txBody>
      </p:sp>
      <p:sp>
        <p:nvSpPr>
          <p:cNvPr id="374838" name="Text Box 54"/>
          <p:cNvSpPr txBox="1">
            <a:spLocks noChangeArrowheads="1"/>
          </p:cNvSpPr>
          <p:nvPr/>
        </p:nvSpPr>
        <p:spPr bwMode="auto">
          <a:xfrm>
            <a:off x="3352800" y="152400"/>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CLUSTALW</a:t>
            </a:r>
          </a:p>
        </p:txBody>
      </p:sp>
      <p:sp>
        <p:nvSpPr>
          <p:cNvPr id="374839" name="Text Box 55"/>
          <p:cNvSpPr txBox="1">
            <a:spLocks noChangeArrowheads="1"/>
          </p:cNvSpPr>
          <p:nvPr/>
        </p:nvSpPr>
        <p:spPr bwMode="auto">
          <a:xfrm>
            <a:off x="5410200" y="152400"/>
            <a:ext cx="9906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MUSCLE</a:t>
            </a:r>
          </a:p>
        </p:txBody>
      </p:sp>
      <p:sp>
        <p:nvSpPr>
          <p:cNvPr id="201783" name="Line 56"/>
          <p:cNvSpPr>
            <a:spLocks noChangeShapeType="1"/>
          </p:cNvSpPr>
          <p:nvPr/>
        </p:nvSpPr>
        <p:spPr bwMode="auto">
          <a:xfrm>
            <a:off x="6477000" y="4648200"/>
            <a:ext cx="990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4" name="Line 57"/>
          <p:cNvSpPr>
            <a:spLocks noChangeShapeType="1"/>
          </p:cNvSpPr>
          <p:nvPr/>
        </p:nvSpPr>
        <p:spPr bwMode="auto">
          <a:xfrm flipH="1">
            <a:off x="5257800" y="1905000"/>
            <a:ext cx="0" cy="6096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5" name="Line 58"/>
          <p:cNvSpPr>
            <a:spLocks noChangeShapeType="1"/>
          </p:cNvSpPr>
          <p:nvPr/>
        </p:nvSpPr>
        <p:spPr bwMode="auto">
          <a:xfrm>
            <a:off x="5257800" y="2819400"/>
            <a:ext cx="0" cy="4572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6" name="Line 59"/>
          <p:cNvSpPr>
            <a:spLocks noChangeShapeType="1"/>
          </p:cNvSpPr>
          <p:nvPr/>
        </p:nvSpPr>
        <p:spPr bwMode="auto">
          <a:xfrm>
            <a:off x="5181600" y="3581400"/>
            <a:ext cx="609600" cy="9144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01787" name="Line 60"/>
          <p:cNvSpPr>
            <a:spLocks noChangeShapeType="1"/>
          </p:cNvSpPr>
          <p:nvPr/>
        </p:nvSpPr>
        <p:spPr bwMode="auto">
          <a:xfrm flipH="1">
            <a:off x="5410200" y="4800600"/>
            <a:ext cx="228600" cy="914400"/>
          </a:xfrm>
          <a:prstGeom prst="line">
            <a:avLst/>
          </a:prstGeom>
          <a:noFill/>
          <a:ln w="9525">
            <a:solidFill>
              <a:schemeClr val="hlink"/>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374845" name="Text Box 61"/>
          <p:cNvSpPr txBox="1">
            <a:spLocks noChangeArrowheads="1"/>
          </p:cNvSpPr>
          <p:nvPr/>
        </p:nvSpPr>
        <p:spPr bwMode="auto">
          <a:xfrm>
            <a:off x="5257800" y="4525963"/>
            <a:ext cx="1219200" cy="314325"/>
          </a:xfrm>
          <a:prstGeom prst="rect">
            <a:avLst/>
          </a:prstGeom>
          <a:solidFill>
            <a:schemeClr val="accent1"/>
          </a:solidFill>
          <a:ln w="9525">
            <a:solidFill>
              <a:schemeClr val="tx1"/>
            </a:solidFill>
            <a:miter lim="800000"/>
            <a:headEnd/>
            <a:tailEnd/>
          </a:ln>
          <a:effectLst>
            <a:outerShdw blurRad="63500" dist="25399" dir="18900000" algn="ctr" rotWithShape="0">
              <a:srgbClr val="000000">
                <a:alpha val="75000"/>
              </a:srgbClr>
            </a:outerShdw>
          </a:effectLst>
        </p:spPr>
        <p:txBody>
          <a:bodyPr>
            <a:spAutoFit/>
          </a:bodyPr>
          <a:lstStyle/>
          <a:p>
            <a:pPr eaLnBrk="0" hangingPunct="0">
              <a:defRPr/>
            </a:pPr>
            <a:r>
              <a:rPr lang="en-US" sz="1400">
                <a:solidFill>
                  <a:srgbClr val="000000"/>
                </a:solidFill>
                <a:ea typeface="ＭＳ Ｐゴシック" charset="-128"/>
                <a:cs typeface="ＭＳ Ｐゴシック" charset="-128"/>
              </a:rPr>
              <a:t>CONSENSE</a:t>
            </a:r>
          </a:p>
        </p:txBody>
      </p:sp>
      <p:sp>
        <p:nvSpPr>
          <p:cNvPr id="201789" name="Text Box 62"/>
          <p:cNvSpPr txBox="1">
            <a:spLocks noChangeArrowheads="1"/>
          </p:cNvSpPr>
          <p:nvPr/>
        </p:nvSpPr>
        <p:spPr bwMode="auto">
          <a:xfrm>
            <a:off x="974725" y="6072188"/>
            <a:ext cx="81692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rgbClr val="000000"/>
                </a:solidFill>
                <a:latin typeface="Times New Roman" charset="0"/>
              </a:rPr>
              <a:t>Phylip programs can be combined in many different ways with one another and with programs that use the same file formats.</a:t>
            </a:r>
          </a:p>
        </p:txBody>
      </p:sp>
    </p:spTree>
    <p:extLst>
      <p:ext uri="{BB962C8B-B14F-4D97-AF65-F5344CB8AC3E}">
        <p14:creationId xmlns:p14="http://schemas.microsoft.com/office/powerpoint/2010/main" val="3647973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1600200" y="228600"/>
            <a:ext cx="53228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4000" smtClean="0">
                <a:solidFill>
                  <a:srgbClr val="FFFF00"/>
                </a:solidFill>
                <a:cs typeface=""/>
              </a:rPr>
              <a:t>Elliot Sober’s Gremlins</a:t>
            </a:r>
          </a:p>
        </p:txBody>
      </p:sp>
      <p:sp>
        <p:nvSpPr>
          <p:cNvPr id="82946" name="Rectangle 3"/>
          <p:cNvSpPr>
            <a:spLocks noChangeArrowheads="1"/>
          </p:cNvSpPr>
          <p:nvPr/>
        </p:nvSpPr>
        <p:spPr bwMode="auto">
          <a:xfrm>
            <a:off x="169863"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smtClean="0">
              <a:solidFill>
                <a:srgbClr val="FFFFFF"/>
              </a:solidFill>
              <a:latin typeface="Times New Roman" charset="0"/>
              <a:cs typeface=""/>
            </a:endParaRPr>
          </a:p>
        </p:txBody>
      </p:sp>
      <p:sp>
        <p:nvSpPr>
          <p:cNvPr id="82947" name="AutoShape 4"/>
          <p:cNvSpPr>
            <a:spLocks noChangeArrowheads="1"/>
          </p:cNvSpPr>
          <p:nvPr/>
        </p:nvSpPr>
        <p:spPr bwMode="auto">
          <a:xfrm>
            <a:off x="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48" name="Rectangle 5"/>
          <p:cNvSpPr>
            <a:spLocks noChangeArrowheads="1"/>
          </p:cNvSpPr>
          <p:nvPr/>
        </p:nvSpPr>
        <p:spPr bwMode="auto">
          <a:xfrm>
            <a:off x="584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49" name="Rectangle 6"/>
          <p:cNvSpPr>
            <a:spLocks noChangeArrowheads="1"/>
          </p:cNvSpPr>
          <p:nvPr/>
        </p:nvSpPr>
        <p:spPr bwMode="auto">
          <a:xfrm>
            <a:off x="2057400"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50" name="Rectangle 7"/>
          <p:cNvSpPr>
            <a:spLocks noChangeArrowheads="1"/>
          </p:cNvSpPr>
          <p:nvPr/>
        </p:nvSpPr>
        <p:spPr bwMode="auto">
          <a:xfrm>
            <a:off x="3657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2951" name="Text Box 8"/>
          <p:cNvSpPr txBox="1">
            <a:spLocks noChangeArrowheads="1"/>
          </p:cNvSpPr>
          <p:nvPr/>
        </p:nvSpPr>
        <p:spPr bwMode="auto">
          <a:xfrm>
            <a:off x="2438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smtClean="0">
                <a:solidFill>
                  <a:srgbClr val="000000"/>
                </a:solidFill>
                <a:latin typeface="Times New Roman" charset="0"/>
                <a:cs typeface=""/>
              </a:rPr>
              <a:t>?</a:t>
            </a:r>
          </a:p>
        </p:txBody>
      </p:sp>
      <p:sp>
        <p:nvSpPr>
          <p:cNvPr id="82952" name="Text Box 9"/>
          <p:cNvSpPr txBox="1">
            <a:spLocks noChangeArrowheads="1"/>
          </p:cNvSpPr>
          <p:nvPr/>
        </p:nvSpPr>
        <p:spPr bwMode="auto">
          <a:xfrm>
            <a:off x="4343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smtClean="0">
                <a:solidFill>
                  <a:srgbClr val="000000"/>
                </a:solidFill>
                <a:latin typeface="Times New Roman" charset="0"/>
                <a:cs typeface=""/>
              </a:rPr>
              <a:t>?</a:t>
            </a:r>
          </a:p>
        </p:txBody>
      </p:sp>
      <p:sp>
        <p:nvSpPr>
          <p:cNvPr id="82953" name="Text Box 10"/>
          <p:cNvSpPr txBox="1">
            <a:spLocks noChangeArrowheads="1"/>
          </p:cNvSpPr>
          <p:nvPr/>
        </p:nvSpPr>
        <p:spPr bwMode="auto">
          <a:xfrm>
            <a:off x="762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smtClean="0">
                <a:solidFill>
                  <a:srgbClr val="000000"/>
                </a:solidFill>
                <a:latin typeface="Times New Roman" charset="0"/>
                <a:cs typeface=""/>
              </a:rPr>
              <a:t>?</a:t>
            </a:r>
          </a:p>
        </p:txBody>
      </p:sp>
      <p:sp>
        <p:nvSpPr>
          <p:cNvPr id="372747" name="Text Box 11"/>
          <p:cNvSpPr txBox="1">
            <a:spLocks noChangeArrowheads="1"/>
          </p:cNvSpPr>
          <p:nvPr/>
        </p:nvSpPr>
        <p:spPr bwMode="auto">
          <a:xfrm>
            <a:off x="5410200" y="2438400"/>
            <a:ext cx="3581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66CC"/>
                </a:solidFill>
                <a:cs typeface=""/>
              </a:rPr>
              <a:t>Hypothesis</a:t>
            </a:r>
            <a:r>
              <a:rPr lang="en-US" altLang="en-US" sz="2000" smtClean="0">
                <a:solidFill>
                  <a:srgbClr val="FFFFFF"/>
                </a:solidFill>
                <a:cs typeface=""/>
              </a:rPr>
              <a:t>: </a:t>
            </a:r>
            <a:r>
              <a:rPr lang="en-US" altLang="en-US" sz="2000" i="1" smtClean="0">
                <a:solidFill>
                  <a:srgbClr val="FFFFFF"/>
                </a:solidFill>
                <a:cs typeface=""/>
              </a:rPr>
              <a:t>gremlins in the attic playing bowling</a:t>
            </a:r>
            <a:endParaRPr lang="en-US" altLang="en-US" sz="2000" smtClean="0">
              <a:solidFill>
                <a:srgbClr val="FFFFFF"/>
              </a:solidFill>
              <a:cs typeface=""/>
            </a:endParaRPr>
          </a:p>
          <a:p>
            <a:pPr eaLnBrk="1" hangingPunct="1"/>
            <a:endParaRPr lang="en-US" altLang="en-US" sz="2000" smtClean="0">
              <a:solidFill>
                <a:srgbClr val="FFFFFF"/>
              </a:solidFill>
              <a:cs typeface=""/>
            </a:endParaRPr>
          </a:p>
          <a:p>
            <a:pPr eaLnBrk="1" hangingPunct="1"/>
            <a:r>
              <a:rPr lang="en-US" altLang="en-US" sz="2000" smtClean="0">
                <a:solidFill>
                  <a:srgbClr val="FFFFFF"/>
                </a:solidFill>
                <a:cs typeface=""/>
              </a:rPr>
              <a:t>Likelihood = </a:t>
            </a:r>
            <a:br>
              <a:rPr lang="en-US" altLang="en-US" sz="2000" smtClean="0">
                <a:solidFill>
                  <a:srgbClr val="FFFFFF"/>
                </a:solidFill>
                <a:cs typeface=""/>
              </a:rPr>
            </a:br>
            <a:r>
              <a:rPr lang="en-US" altLang="en-US" sz="2000" smtClean="0">
                <a:solidFill>
                  <a:srgbClr val="FFFFFF"/>
                </a:solidFill>
                <a:cs typeface=""/>
              </a:rPr>
              <a:t>  </a:t>
            </a:r>
            <a:r>
              <a:rPr lang="en-US" altLang="en-US" sz="2000" i="1" smtClean="0">
                <a:solidFill>
                  <a:srgbClr val="FF66CC"/>
                </a:solidFill>
                <a:cs typeface=""/>
              </a:rPr>
              <a:t>P(noise|gremlins in the attic)</a:t>
            </a:r>
            <a:r>
              <a:rPr lang="en-US" altLang="en-US" sz="2000" smtClean="0">
                <a:solidFill>
                  <a:srgbClr val="FFFFFF"/>
                </a:solidFill>
                <a:cs typeface=""/>
              </a:rPr>
              <a:t> </a:t>
            </a:r>
          </a:p>
          <a:p>
            <a:pPr eaLnBrk="1" hangingPunct="1"/>
            <a:endParaRPr lang="en-US" altLang="en-US" sz="2000" smtClean="0">
              <a:solidFill>
                <a:srgbClr val="FFFFFF"/>
              </a:solidFill>
              <a:cs typeface=""/>
            </a:endParaRPr>
          </a:p>
          <a:p>
            <a:pPr eaLnBrk="1" hangingPunct="1"/>
            <a:r>
              <a:rPr lang="en-US" altLang="en-US" sz="2000" i="1" smtClean="0">
                <a:solidFill>
                  <a:srgbClr val="FF66CC"/>
                </a:solidFill>
                <a:cs typeface=""/>
              </a:rPr>
              <a:t>  </a:t>
            </a:r>
          </a:p>
          <a:p>
            <a:pPr eaLnBrk="1" hangingPunct="1"/>
            <a:endParaRPr lang="en-US" altLang="en-US" sz="2000" i="1" smtClean="0">
              <a:solidFill>
                <a:srgbClr val="FF66CC"/>
              </a:solidFill>
              <a:cs typeface=""/>
            </a:endParaRPr>
          </a:p>
          <a:p>
            <a:pPr eaLnBrk="1" hangingPunct="1"/>
            <a:r>
              <a:rPr lang="en-US" altLang="en-US" sz="2000" i="1" smtClean="0">
                <a:solidFill>
                  <a:srgbClr val="FF66CC"/>
                </a:solidFill>
                <a:cs typeface=""/>
              </a:rPr>
              <a:t>  P(gremlins in the attic|noise)</a:t>
            </a:r>
            <a:endParaRPr lang="en-US" altLang="en-US" sz="2000" i="1" smtClean="0">
              <a:solidFill>
                <a:srgbClr val="FFFFFF"/>
              </a:solidFill>
              <a:cs typeface=""/>
            </a:endParaRPr>
          </a:p>
        </p:txBody>
      </p:sp>
      <p:sp>
        <p:nvSpPr>
          <p:cNvPr id="82955" name="Text Box 12"/>
          <p:cNvSpPr txBox="1">
            <a:spLocks noChangeArrowheads="1"/>
          </p:cNvSpPr>
          <p:nvPr/>
        </p:nvSpPr>
        <p:spPr bwMode="auto">
          <a:xfrm>
            <a:off x="5486400" y="1219200"/>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66CC"/>
                </a:solidFill>
                <a:cs typeface=""/>
              </a:rPr>
              <a:t>Observation</a:t>
            </a:r>
            <a:r>
              <a:rPr lang="en-US" altLang="en-US" sz="2000" smtClean="0">
                <a:solidFill>
                  <a:srgbClr val="FFFFFF"/>
                </a:solidFill>
                <a:cs typeface=""/>
              </a:rPr>
              <a:t>: Loud noise in the attic</a:t>
            </a:r>
            <a:endParaRPr lang="en-US" altLang="en-US" smtClean="0">
              <a:solidFill>
                <a:srgbClr val="FFFF00"/>
              </a:solidFill>
              <a:latin typeface="Times New Roman" charset="0"/>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223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98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93663" y="4405313"/>
            <a:ext cx="2590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n-US" sz="1400" smtClean="0">
                <a:solidFill>
                  <a:srgbClr val="FFFF00"/>
                </a:solidFill>
                <a:cs typeface=""/>
              </a:rPr>
              <a:t>Reverend Thomas Bayes (1702-1761)</a:t>
            </a:r>
          </a:p>
        </p:txBody>
      </p:sp>
      <p:sp>
        <p:nvSpPr>
          <p:cNvPr id="84996" name="AutoShape 5"/>
          <p:cNvSpPr>
            <a:spLocks/>
          </p:cNvSpPr>
          <p:nvPr/>
        </p:nvSpPr>
        <p:spPr bwMode="auto">
          <a:xfrm rot="5400000">
            <a:off x="3971925"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4997" name="AutoShape 6"/>
          <p:cNvSpPr>
            <a:spLocks/>
          </p:cNvSpPr>
          <p:nvPr/>
        </p:nvSpPr>
        <p:spPr bwMode="auto">
          <a:xfrm rot="16200000" flipV="1">
            <a:off x="7299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4998" name="AutoShape 7"/>
          <p:cNvSpPr>
            <a:spLocks/>
          </p:cNvSpPr>
          <p:nvPr/>
        </p:nvSpPr>
        <p:spPr bwMode="auto">
          <a:xfrm rot="5400000">
            <a:off x="5651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4999" name="AutoShape 8"/>
          <p:cNvSpPr>
            <a:spLocks/>
          </p:cNvSpPr>
          <p:nvPr/>
        </p:nvSpPr>
        <p:spPr bwMode="auto">
          <a:xfrm rot="5400000">
            <a:off x="7298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smtClean="0">
              <a:solidFill>
                <a:srgbClr val="FFFF00"/>
              </a:solidFill>
              <a:latin typeface="Times New Roman" charset="0"/>
              <a:cs typeface=""/>
            </a:endParaRPr>
          </a:p>
        </p:txBody>
      </p:sp>
      <p:sp>
        <p:nvSpPr>
          <p:cNvPr id="85000" name="Text Box 9"/>
          <p:cNvSpPr txBox="1">
            <a:spLocks noChangeArrowheads="1"/>
          </p:cNvSpPr>
          <p:nvPr/>
        </p:nvSpPr>
        <p:spPr bwMode="auto">
          <a:xfrm>
            <a:off x="2843213" y="3429000"/>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3300"/>
                </a:solidFill>
                <a:cs typeface=""/>
              </a:rPr>
              <a:t>Posterior </a:t>
            </a:r>
          </a:p>
          <a:p>
            <a:pPr eaLnBrk="1" hangingPunct="1"/>
            <a:r>
              <a:rPr lang="en-US" altLang="en-US" sz="2000" smtClean="0">
                <a:solidFill>
                  <a:srgbClr val="FF3300"/>
                </a:solidFill>
                <a:cs typeface=""/>
              </a:rPr>
              <a:t>Probability</a:t>
            </a:r>
          </a:p>
          <a:p>
            <a:pPr eaLnBrk="1" hangingPunct="1"/>
            <a:endParaRPr lang="en-US" altLang="en-US" sz="1600" smtClean="0">
              <a:solidFill>
                <a:srgbClr val="FF3300"/>
              </a:solidFill>
              <a:cs typeface=""/>
            </a:endParaRPr>
          </a:p>
          <a:p>
            <a:pPr eaLnBrk="1" hangingPunct="1"/>
            <a:r>
              <a:rPr lang="en-US" altLang="en-US" sz="1600" smtClean="0">
                <a:solidFill>
                  <a:srgbClr val="FF3300"/>
                </a:solidFill>
                <a:cs typeface=""/>
              </a:rPr>
              <a:t>represents the degree </a:t>
            </a:r>
          </a:p>
          <a:p>
            <a:pPr eaLnBrk="1" hangingPunct="1"/>
            <a:r>
              <a:rPr lang="en-US" altLang="en-US" sz="1600" smtClean="0">
                <a:solidFill>
                  <a:srgbClr val="FF3300"/>
                </a:solidFill>
                <a:cs typeface=""/>
              </a:rPr>
              <a:t>to which we believe a given </a:t>
            </a:r>
            <a:r>
              <a:rPr lang="en-US" altLang="en-US" sz="1600" b="1" smtClean="0">
                <a:solidFill>
                  <a:srgbClr val="FF3300"/>
                </a:solidFill>
                <a:cs typeface=""/>
              </a:rPr>
              <a:t>model</a:t>
            </a:r>
            <a:r>
              <a:rPr lang="en-US" altLang="en-US" sz="1600" smtClean="0">
                <a:solidFill>
                  <a:srgbClr val="FF3300"/>
                </a:solidFill>
                <a:cs typeface=""/>
              </a:rPr>
              <a:t> accurately describes the situation</a:t>
            </a:r>
          </a:p>
          <a:p>
            <a:pPr eaLnBrk="1" hangingPunct="1"/>
            <a:r>
              <a:rPr lang="en-US" altLang="en-US" sz="1600" smtClean="0">
                <a:solidFill>
                  <a:srgbClr val="FF3300"/>
                </a:solidFill>
                <a:cs typeface=""/>
              </a:rPr>
              <a:t>given the available </a:t>
            </a:r>
            <a:r>
              <a:rPr lang="en-US" altLang="en-US" sz="1600" b="1" smtClean="0">
                <a:solidFill>
                  <a:srgbClr val="FF3300"/>
                </a:solidFill>
                <a:cs typeface=""/>
              </a:rPr>
              <a:t>data</a:t>
            </a:r>
            <a:r>
              <a:rPr lang="en-US" altLang="en-US" sz="1600" smtClean="0">
                <a:solidFill>
                  <a:srgbClr val="FF3300"/>
                </a:solidFill>
                <a:cs typeface=""/>
              </a:rPr>
              <a:t> and all of our prior information </a:t>
            </a:r>
            <a:r>
              <a:rPr lang="en-US" altLang="en-US" sz="1600" b="1" smtClean="0">
                <a:solidFill>
                  <a:srgbClr val="FF3300"/>
                </a:solidFill>
                <a:cs typeface=""/>
              </a:rPr>
              <a:t>I</a:t>
            </a:r>
          </a:p>
        </p:txBody>
      </p:sp>
      <p:sp>
        <p:nvSpPr>
          <p:cNvPr id="85001" name="Text Box 10"/>
          <p:cNvSpPr txBox="1">
            <a:spLocks noChangeArrowheads="1"/>
          </p:cNvSpPr>
          <p:nvPr/>
        </p:nvSpPr>
        <p:spPr bwMode="auto">
          <a:xfrm>
            <a:off x="5264150" y="3429000"/>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CCFFFF"/>
                </a:solidFill>
                <a:cs typeface=""/>
              </a:rPr>
              <a:t>Prior </a:t>
            </a:r>
          </a:p>
          <a:p>
            <a:pPr eaLnBrk="1" hangingPunct="1"/>
            <a:r>
              <a:rPr lang="en-US" altLang="en-US" sz="2000" smtClean="0">
                <a:solidFill>
                  <a:srgbClr val="CCFFFF"/>
                </a:solidFill>
                <a:cs typeface=""/>
              </a:rPr>
              <a:t>Probability</a:t>
            </a:r>
          </a:p>
          <a:p>
            <a:pPr eaLnBrk="1" hangingPunct="1"/>
            <a:endParaRPr lang="en-US" altLang="en-US" sz="2000" smtClean="0">
              <a:solidFill>
                <a:srgbClr val="CCFFFF"/>
              </a:solidFill>
              <a:cs typeface=""/>
            </a:endParaRPr>
          </a:p>
          <a:p>
            <a:pPr eaLnBrk="1" hangingPunct="1"/>
            <a:r>
              <a:rPr lang="en-US" altLang="en-US" sz="1600" smtClean="0">
                <a:solidFill>
                  <a:srgbClr val="CCFFFF"/>
                </a:solidFill>
                <a:cs typeface=""/>
              </a:rPr>
              <a:t>describes the degree to which we believe the model accurately describes reality</a:t>
            </a:r>
          </a:p>
          <a:p>
            <a:pPr eaLnBrk="1" hangingPunct="1"/>
            <a:r>
              <a:rPr lang="en-US" altLang="en-US" sz="1600" smtClean="0">
                <a:solidFill>
                  <a:srgbClr val="CCFFFF"/>
                </a:solidFill>
                <a:cs typeface=""/>
              </a:rPr>
              <a:t>based on all of our prior information.</a:t>
            </a:r>
          </a:p>
        </p:txBody>
      </p:sp>
      <p:sp>
        <p:nvSpPr>
          <p:cNvPr id="85002" name="Text Box 11"/>
          <p:cNvSpPr txBox="1">
            <a:spLocks noChangeArrowheads="1"/>
          </p:cNvSpPr>
          <p:nvPr/>
        </p:nvSpPr>
        <p:spPr bwMode="auto">
          <a:xfrm>
            <a:off x="7283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FFFF00"/>
                </a:solidFill>
                <a:cs typeface=""/>
              </a:rPr>
              <a:t>Likelihood</a:t>
            </a:r>
          </a:p>
          <a:p>
            <a:pPr eaLnBrk="1" hangingPunct="1"/>
            <a:endParaRPr lang="en-US" altLang="en-US" sz="1600" smtClean="0">
              <a:solidFill>
                <a:srgbClr val="FFFF00"/>
              </a:solidFill>
              <a:cs typeface=""/>
            </a:endParaRPr>
          </a:p>
          <a:p>
            <a:pPr eaLnBrk="1" hangingPunct="1"/>
            <a:r>
              <a:rPr lang="en-US" altLang="en-US" sz="1600" smtClean="0">
                <a:solidFill>
                  <a:srgbClr val="FFFF00"/>
                </a:solidFill>
                <a:cs typeface=""/>
              </a:rPr>
              <a:t>describes how well the model predicts the data</a:t>
            </a:r>
          </a:p>
        </p:txBody>
      </p:sp>
      <p:sp>
        <p:nvSpPr>
          <p:cNvPr id="85003" name="Text Box 12"/>
          <p:cNvSpPr txBox="1">
            <a:spLocks noChangeArrowheads="1"/>
          </p:cNvSpPr>
          <p:nvPr/>
        </p:nvSpPr>
        <p:spPr bwMode="auto">
          <a:xfrm>
            <a:off x="7546975" y="3429000"/>
            <a:ext cx="15954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CCCCFF"/>
                </a:solidFill>
                <a:cs typeface=""/>
              </a:rPr>
              <a:t>Normalizing </a:t>
            </a:r>
          </a:p>
          <a:p>
            <a:pPr eaLnBrk="1" hangingPunct="1"/>
            <a:r>
              <a:rPr lang="en-US" altLang="en-US" sz="2000" smtClean="0">
                <a:solidFill>
                  <a:srgbClr val="CCCCFF"/>
                </a:solidFill>
                <a:cs typeface=""/>
              </a:rPr>
              <a:t>constant</a:t>
            </a:r>
          </a:p>
        </p:txBody>
      </p:sp>
      <p:grpSp>
        <p:nvGrpSpPr>
          <p:cNvPr id="85004" name="Group 13"/>
          <p:cNvGrpSpPr>
            <a:grpSpLocks/>
          </p:cNvGrpSpPr>
          <p:nvPr/>
        </p:nvGrpSpPr>
        <p:grpSpPr bwMode="auto">
          <a:xfrm>
            <a:off x="3195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smtClean="0">
                  <a:solidFill>
                    <a:srgbClr val="FFFFFF"/>
                  </a:solidFill>
                  <a:cs typeface=""/>
                </a:rPr>
                <a:t>P(model|data, I) = P(model, I)</a:t>
              </a:r>
              <a:endParaRPr lang="en-US" altLang="en-US" sz="1800" smtClean="0">
                <a:solidFill>
                  <a:srgbClr val="FFFFFF"/>
                </a:solidFill>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smtClean="0">
                  <a:solidFill>
                    <a:srgbClr val="FFFFFF"/>
                  </a:solidFill>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smtClean="0">
                  <a:solidFill>
                    <a:srgbClr val="FFFFFF"/>
                  </a:solidFill>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00"/>
                </a:solidFill>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33338" y="1398588"/>
            <a:ext cx="87090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smtClean="0">
                <a:solidFill>
                  <a:srgbClr val="FFFFFF"/>
                </a:solidFill>
                <a:cs typeface=""/>
              </a:rPr>
              <a:t>Bayesian Posterior Probability Mapping with MrBayes</a:t>
            </a:r>
            <a:r>
              <a:rPr lang="en-US" altLang="en-US" smtClean="0">
                <a:solidFill>
                  <a:srgbClr val="FFFFFF"/>
                </a:solidFill>
                <a:cs typeface=""/>
              </a:rPr>
              <a:t> </a:t>
            </a:r>
            <a:br>
              <a:rPr lang="en-US" altLang="en-US" smtClean="0">
                <a:solidFill>
                  <a:srgbClr val="FFFFFF"/>
                </a:solidFill>
                <a:cs typeface=""/>
              </a:rPr>
            </a:br>
            <a:r>
              <a:rPr lang="en-US" altLang="en-US" sz="2000" smtClean="0">
                <a:solidFill>
                  <a:srgbClr val="FFFF00"/>
                </a:solidFill>
                <a:cs typeface=""/>
              </a:rPr>
              <a:t>(Huelsenbeck and Ronquist, 2001)</a:t>
            </a:r>
          </a:p>
        </p:txBody>
      </p:sp>
      <p:sp>
        <p:nvSpPr>
          <p:cNvPr id="87042" name="Text Box 3"/>
          <p:cNvSpPr txBox="1">
            <a:spLocks noChangeArrowheads="1"/>
          </p:cNvSpPr>
          <p:nvPr/>
        </p:nvSpPr>
        <p:spPr bwMode="auto">
          <a:xfrm>
            <a:off x="309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200" smtClean="0">
                <a:solidFill>
                  <a:srgbClr val="FFFF00"/>
                </a:solidFill>
                <a:cs typeface=""/>
              </a:rPr>
              <a:t>Alternative  Approaches to Estimate </a:t>
            </a:r>
          </a:p>
          <a:p>
            <a:pPr algn="ctr" eaLnBrk="1" hangingPunct="1"/>
            <a:r>
              <a:rPr lang="en-US" altLang="en-US" sz="3200" smtClean="0">
                <a:solidFill>
                  <a:srgbClr val="FFFF00"/>
                </a:solidFill>
                <a:cs typeface=""/>
              </a:rPr>
              <a:t>Posterior Probabilities</a:t>
            </a:r>
          </a:p>
        </p:txBody>
      </p:sp>
      <p:sp>
        <p:nvSpPr>
          <p:cNvPr id="87043" name="Text Box 4"/>
          <p:cNvSpPr txBox="1">
            <a:spLocks noChangeArrowheads="1"/>
          </p:cNvSpPr>
          <p:nvPr/>
        </p:nvSpPr>
        <p:spPr bwMode="auto">
          <a:xfrm>
            <a:off x="254000" y="2311400"/>
            <a:ext cx="23971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3300"/>
                </a:solidFill>
                <a:cs typeface=""/>
              </a:rPr>
              <a:t>Problem: </a:t>
            </a:r>
          </a:p>
          <a:p>
            <a:pPr eaLnBrk="1" hangingPunct="1"/>
            <a:r>
              <a:rPr lang="en-US" altLang="en-US" smtClean="0">
                <a:solidFill>
                  <a:srgbClr val="FFFF00"/>
                </a:solidFill>
                <a:cs typeface=""/>
              </a:rPr>
              <a:t>      </a:t>
            </a:r>
            <a:r>
              <a:rPr lang="en-US" altLang="en-US" sz="1600" smtClean="0">
                <a:solidFill>
                  <a:srgbClr val="FFFF00"/>
                </a:solidFill>
                <a:cs typeface=""/>
              </a:rPr>
              <a:t>Strimmer’s formula</a:t>
            </a:r>
          </a:p>
        </p:txBody>
      </p:sp>
      <p:sp>
        <p:nvSpPr>
          <p:cNvPr id="87044" name="Text Box 5"/>
          <p:cNvSpPr txBox="1">
            <a:spLocks noChangeArrowheads="1"/>
          </p:cNvSpPr>
          <p:nvPr/>
        </p:nvSpPr>
        <p:spPr bwMode="auto">
          <a:xfrm>
            <a:off x="236538" y="3683000"/>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3300"/>
                </a:solidFill>
                <a:cs typeface=""/>
              </a:rPr>
              <a:t>Solution:</a:t>
            </a:r>
            <a:r>
              <a:rPr lang="en-US" altLang="en-US" smtClean="0">
                <a:solidFill>
                  <a:srgbClr val="FFFF00"/>
                </a:solidFill>
                <a:cs typeface=""/>
              </a:rPr>
              <a:t> </a:t>
            </a:r>
          </a:p>
          <a:p>
            <a:pPr eaLnBrk="1" hangingPunct="1"/>
            <a:r>
              <a:rPr lang="en-US" altLang="en-US" smtClean="0">
                <a:solidFill>
                  <a:srgbClr val="FFFF00"/>
                </a:solidFill>
                <a:cs typeface=""/>
              </a:rPr>
              <a:t>       </a:t>
            </a:r>
            <a:r>
              <a:rPr lang="en-US" altLang="en-US" sz="1600" smtClean="0">
                <a:solidFill>
                  <a:srgbClr val="FFFF00"/>
                </a:solidFill>
                <a:cs typeface=""/>
              </a:rPr>
              <a:t>Exploration of the tree space by sampling trees using a biased random walk</a:t>
            </a:r>
          </a:p>
          <a:p>
            <a:pPr eaLnBrk="1" hangingPunct="1"/>
            <a:r>
              <a:rPr lang="en-US" altLang="en-US" sz="1600" smtClean="0">
                <a:solidFill>
                  <a:srgbClr val="FFFF00"/>
                </a:solidFill>
                <a:cs typeface=""/>
              </a:rPr>
              <a:t>	(Implemented in MrBayes program)</a:t>
            </a:r>
          </a:p>
          <a:p>
            <a:pPr eaLnBrk="1" hangingPunct="1"/>
            <a:endParaRPr lang="en-US" altLang="en-US" sz="1600" smtClean="0">
              <a:solidFill>
                <a:srgbClr val="FFFF00"/>
              </a:solidFill>
              <a:cs typeface=""/>
            </a:endParaRPr>
          </a:p>
          <a:p>
            <a:pPr eaLnBrk="1" hangingPunct="1"/>
            <a:r>
              <a:rPr lang="en-US" altLang="en-US" sz="1600" smtClean="0">
                <a:solidFill>
                  <a:srgbClr val="FFFF00"/>
                </a:solidFill>
                <a:cs typeface=""/>
              </a:rPr>
              <a:t>          Trees with higher likelihoods will be sampled more often</a:t>
            </a:r>
          </a:p>
          <a:p>
            <a:pPr eaLnBrk="1" hangingPunct="1"/>
            <a:endParaRPr lang="en-US" altLang="en-US" sz="1600" smtClean="0">
              <a:solidFill>
                <a:srgbClr val="FFFF00"/>
              </a:solidFill>
              <a:cs typeface=""/>
            </a:endParaRPr>
          </a:p>
        </p:txBody>
      </p:sp>
      <p:grpSp>
        <p:nvGrpSpPr>
          <p:cNvPr id="87045" name="Group 6"/>
          <p:cNvGrpSpPr>
            <a:grpSpLocks/>
          </p:cNvGrpSpPr>
          <p:nvPr/>
        </p:nvGrpSpPr>
        <p:grpSpPr bwMode="auto">
          <a:xfrm>
            <a:off x="1068388"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p</a:t>
              </a:r>
              <a:r>
                <a:rPr lang="en-US" altLang="en-US" baseline="-25000" smtClean="0">
                  <a:solidFill>
                    <a:srgbClr val="FFFF00"/>
                  </a:solidFill>
                  <a:cs typeface=""/>
                </a:rPr>
                <a:t>i</a:t>
              </a:r>
              <a:r>
                <a:rPr lang="en-US" altLang="en-US" smtClean="0">
                  <a:solidFill>
                    <a:srgbClr val="FFFF00"/>
                  </a:solidFill>
                  <a:cs typeface=""/>
                  <a:sym typeface="Symbol" charset="2"/>
                </a:rPr>
                <a:t></a:t>
              </a:r>
              <a:endParaRPr lang="en-US" altLang="en-US" smtClean="0">
                <a:solidFill>
                  <a:srgbClr val="FFFF00"/>
                </a:solidFill>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N</a:t>
                </a:r>
                <a:r>
                  <a:rPr lang="en-US" altLang="en-US" baseline="-25000" smtClean="0">
                    <a:solidFill>
                      <a:srgbClr val="FFFF00"/>
                    </a:solidFill>
                    <a:cs typeface=""/>
                  </a:rPr>
                  <a:t>i</a:t>
                </a:r>
                <a:endParaRPr lang="en-US" altLang="en-US" smtClean="0">
                  <a:solidFill>
                    <a:srgbClr val="FFFF00"/>
                  </a:solidFill>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N</a:t>
                </a:r>
                <a:r>
                  <a:rPr lang="en-US" altLang="en-US" baseline="-25000" smtClean="0">
                    <a:solidFill>
                      <a:srgbClr val="FFFF00"/>
                    </a:solidFill>
                    <a:cs typeface=""/>
                  </a:rPr>
                  <a:t>total</a:t>
                </a:r>
                <a:endParaRPr lang="en-US" altLang="en-US" smtClean="0">
                  <a:solidFill>
                    <a:srgbClr val="FFFF00"/>
                  </a:solidFill>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00"/>
                  </a:solidFill>
                  <a:ea typeface="ＭＳ Ｐゴシック" charset="-128"/>
                  <a:cs typeface=""/>
                </a:endParaRPr>
              </a:p>
            </p:txBody>
          </p:sp>
        </p:grpSp>
      </p:grpSp>
      <p:sp>
        <p:nvSpPr>
          <p:cNvPr id="87046" name="Text Box 12"/>
          <p:cNvSpPr txBox="1">
            <a:spLocks noChangeArrowheads="1"/>
          </p:cNvSpPr>
          <p:nvPr/>
        </p:nvSpPr>
        <p:spPr bwMode="auto">
          <a:xfrm>
            <a:off x="3003550" y="5972175"/>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600" smtClean="0">
                <a:solidFill>
                  <a:srgbClr val="FFFF00"/>
                </a:solidFill>
                <a:cs typeface=""/>
              </a:rPr>
              <a:t>,where N</a:t>
            </a:r>
            <a:r>
              <a:rPr lang="en-US" altLang="en-US" sz="1600" baseline="-25000" smtClean="0">
                <a:solidFill>
                  <a:srgbClr val="FFFF00"/>
                </a:solidFill>
                <a:cs typeface=""/>
              </a:rPr>
              <a:t>i</a:t>
            </a:r>
            <a:r>
              <a:rPr lang="en-US" altLang="en-US" sz="1600" smtClean="0">
                <a:solidFill>
                  <a:srgbClr val="FFFF00"/>
                </a:solidFill>
                <a:cs typeface=""/>
              </a:rPr>
              <a:t> - number of sampled trees of topology </a:t>
            </a:r>
            <a:r>
              <a:rPr lang="en-US" altLang="en-US" sz="1600" i="1" smtClean="0">
                <a:solidFill>
                  <a:srgbClr val="FFFF00"/>
                </a:solidFill>
                <a:cs typeface=""/>
              </a:rPr>
              <a:t>i, i</a:t>
            </a:r>
            <a:r>
              <a:rPr lang="en-US" altLang="en-US" sz="1600" smtClean="0">
                <a:solidFill>
                  <a:srgbClr val="FFFF00"/>
                </a:solidFill>
                <a:cs typeface=""/>
              </a:rPr>
              <a:t>=1,2,3</a:t>
            </a:r>
          </a:p>
          <a:p>
            <a:pPr eaLnBrk="1" hangingPunct="1">
              <a:spcBef>
                <a:spcPct val="50000"/>
              </a:spcBef>
            </a:pPr>
            <a:r>
              <a:rPr lang="en-US" altLang="en-US" sz="1600" smtClean="0">
                <a:solidFill>
                  <a:srgbClr val="FFFF00"/>
                </a:solidFill>
                <a:cs typeface=""/>
              </a:rPr>
              <a:t>N</a:t>
            </a:r>
            <a:r>
              <a:rPr lang="en-US" altLang="en-US" sz="1600" baseline="-25000" smtClean="0">
                <a:solidFill>
                  <a:srgbClr val="FFFF00"/>
                </a:solidFill>
                <a:cs typeface=""/>
              </a:rPr>
              <a:t>total</a:t>
            </a:r>
            <a:r>
              <a:rPr lang="en-US" altLang="en-US" sz="1600" smtClean="0">
                <a:solidFill>
                  <a:srgbClr val="FFFF00"/>
                </a:solidFill>
                <a:cs typeface=""/>
              </a:rPr>
              <a:t> – total number of sampled trees (has to be large)</a:t>
            </a:r>
          </a:p>
        </p:txBody>
      </p:sp>
      <p:grpSp>
        <p:nvGrpSpPr>
          <p:cNvPr id="87047" name="Group 13"/>
          <p:cNvGrpSpPr>
            <a:grpSpLocks/>
          </p:cNvGrpSpPr>
          <p:nvPr/>
        </p:nvGrpSpPr>
        <p:grpSpPr bwMode="auto">
          <a:xfrm>
            <a:off x="2717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p</a:t>
              </a:r>
              <a:r>
                <a:rPr lang="en-US" altLang="en-US" baseline="-25000" smtClean="0">
                  <a:solidFill>
                    <a:srgbClr val="FFFF00"/>
                  </a:solidFill>
                  <a:cs typeface=""/>
                </a:rPr>
                <a:t>i</a:t>
              </a:r>
              <a:r>
                <a:rPr lang="en-US" altLang="en-US" smtClean="0">
                  <a:solidFill>
                    <a:srgbClr val="FFFF00"/>
                  </a:solidFill>
                  <a:cs typeface=""/>
                  <a:sym typeface="Symbol" charset="2"/>
                </a:rPr>
                <a:t>=</a:t>
              </a:r>
              <a:endParaRPr lang="en-US" altLang="en-US" smtClean="0">
                <a:solidFill>
                  <a:srgbClr val="FFFF00"/>
                </a:solidFill>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L</a:t>
              </a:r>
              <a:r>
                <a:rPr lang="en-US" altLang="en-US" baseline="-25000" smtClean="0">
                  <a:solidFill>
                    <a:srgbClr val="FFFF00"/>
                  </a:solidFill>
                  <a:cs typeface=""/>
                </a:rPr>
                <a:t>i</a:t>
              </a:r>
              <a:endParaRPr lang="en-US" altLang="en-US" smtClean="0">
                <a:solidFill>
                  <a:srgbClr val="FFFF00"/>
                </a:solidFill>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mtClean="0">
                  <a:solidFill>
                    <a:srgbClr val="FFFF00"/>
                  </a:solidFill>
                  <a:cs typeface=""/>
                </a:rPr>
                <a:t>L</a:t>
              </a:r>
              <a:r>
                <a:rPr lang="en-US" altLang="en-US" baseline="-25000" smtClean="0">
                  <a:solidFill>
                    <a:srgbClr val="FFFF00"/>
                  </a:solidFill>
                  <a:cs typeface=""/>
                </a:rPr>
                <a:t>1</a:t>
              </a:r>
              <a:r>
                <a:rPr lang="en-US" altLang="en-US" smtClean="0">
                  <a:solidFill>
                    <a:srgbClr val="FFFF00"/>
                  </a:solidFill>
                  <a:cs typeface=""/>
                </a:rPr>
                <a:t>+L</a:t>
              </a:r>
              <a:r>
                <a:rPr lang="en-US" altLang="en-US" baseline="-25000" smtClean="0">
                  <a:solidFill>
                    <a:srgbClr val="FFFF00"/>
                  </a:solidFill>
                  <a:cs typeface=""/>
                </a:rPr>
                <a:t>2</a:t>
              </a:r>
              <a:r>
                <a:rPr lang="en-US" altLang="en-US" smtClean="0">
                  <a:solidFill>
                    <a:srgbClr val="FFFF00"/>
                  </a:solidFill>
                  <a:cs typeface=""/>
                </a:rPr>
                <a:t>+L</a:t>
              </a:r>
              <a:r>
                <a:rPr lang="en-US" altLang="en-US" baseline="-25000" smtClean="0">
                  <a:solidFill>
                    <a:srgbClr val="FFFF00"/>
                  </a:solidFill>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smtClean="0">
                <a:solidFill>
                  <a:srgbClr val="FFFF00"/>
                </a:solidFill>
                <a:ea typeface="ＭＳ Ｐゴシック" charset="-128"/>
                <a:cs typeface=""/>
              </a:endParaRPr>
            </a:p>
          </p:txBody>
        </p:sp>
      </p:grpSp>
      <p:sp>
        <p:nvSpPr>
          <p:cNvPr id="87048" name="Text Box 18"/>
          <p:cNvSpPr txBox="1">
            <a:spLocks noChangeArrowheads="1"/>
          </p:cNvSpPr>
          <p:nvPr/>
        </p:nvSpPr>
        <p:spPr bwMode="auto">
          <a:xfrm>
            <a:off x="4921250"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smtClean="0">
                <a:solidFill>
                  <a:srgbClr val="FFFF00"/>
                </a:solidFill>
                <a:cs typeface=""/>
              </a:rPr>
              <a:t>only considers 3 trees </a:t>
            </a:r>
          </a:p>
          <a:p>
            <a:pPr eaLnBrk="1" hangingPunct="1"/>
            <a:r>
              <a:rPr lang="en-US" altLang="en-US" sz="1600" smtClean="0">
                <a:solidFill>
                  <a:srgbClr val="FFFF00"/>
                </a:solidFill>
                <a:cs typeface=""/>
              </a:rPr>
              <a:t>(those that maximize the likelihood for </a:t>
            </a:r>
          </a:p>
          <a:p>
            <a:pPr eaLnBrk="1" hangingPunct="1"/>
            <a:r>
              <a:rPr lang="en-US" altLang="en-US" sz="1600" smtClean="0">
                <a:solidFill>
                  <a:srgbClr val="FFFF00"/>
                </a:solidFill>
                <a:cs typeface=""/>
              </a:rPr>
              <a:t>the three topologies)</a:t>
            </a:r>
            <a:endParaRPr lang="en-US" altLang="en-US" smtClean="0">
              <a:solidFill>
                <a:srgbClr val="FFFF00"/>
              </a:solidFill>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3532188" y="7391400"/>
            <a:ext cx="56102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smtClean="0">
                <a:solidFill>
                  <a:srgbClr val="FFFF00"/>
                </a:solidFill>
                <a:cs typeface=""/>
              </a:rPr>
              <a:t>Figure generated using MCRobot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1069975" y="171450"/>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smtClean="0">
                <a:solidFill>
                  <a:srgbClr val="FFFF00"/>
                </a:solidFill>
                <a:cs typeface=""/>
              </a:rPr>
              <a:t>Illustration of a biased random walk</a:t>
            </a:r>
          </a:p>
        </p:txBody>
      </p:sp>
      <p:sp>
        <p:nvSpPr>
          <p:cNvPr id="89092" name="TextBox 4"/>
          <p:cNvSpPr txBox="1">
            <a:spLocks noChangeArrowheads="1"/>
          </p:cNvSpPr>
          <p:nvPr/>
        </p:nvSpPr>
        <p:spPr bwMode="auto">
          <a:xfrm>
            <a:off x="4975225" y="5791200"/>
            <a:ext cx="4168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b="1" smtClean="0">
                <a:solidFill>
                  <a:srgbClr val="FFFF00"/>
                </a:solidFill>
                <a:latin typeface="Times New Roman" charset="0"/>
                <a:cs typeface=""/>
              </a:rPr>
              <a:t>Image generated with Paul Lewis's MCRobot</a:t>
            </a:r>
          </a:p>
        </p:txBody>
      </p:sp>
    </p:spTree>
    <p:extLst>
      <p:ext uri="{BB962C8B-B14F-4D97-AF65-F5344CB8AC3E}">
        <p14:creationId xmlns:p14="http://schemas.microsoft.com/office/powerpoint/2010/main" val="46378677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
                <a:cs typeface=""/>
              </a:rPr>
              <a:t>Likelihood estimates do not take prior information into consideration:</a:t>
            </a:r>
          </a:p>
        </p:txBody>
      </p:sp>
      <p:sp>
        <p:nvSpPr>
          <p:cNvPr id="3" name="TextBox 2"/>
          <p:cNvSpPr txBox="1"/>
          <p:nvPr/>
        </p:nvSpPr>
        <p:spPr>
          <a:xfrm>
            <a:off x="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
              <a:cs typeface=""/>
            </a:endParaRPr>
          </a:p>
        </p:txBody>
      </p:sp>
      <p:graphicFrame>
        <p:nvGraphicFramePr>
          <p:cNvPr id="91139" name="Object 3"/>
          <p:cNvGraphicFramePr>
            <a:graphicFrameLocks noChangeAspect="1"/>
          </p:cNvGraphicFramePr>
          <p:nvPr/>
        </p:nvGraphicFramePr>
        <p:xfrm>
          <a:off x="1676400" y="3454400"/>
          <a:ext cx="1781175" cy="258763"/>
        </p:xfrm>
        <a:graphic>
          <a:graphicData uri="http://schemas.openxmlformats.org/presentationml/2006/ole">
            <mc:AlternateContent xmlns:mc="http://schemas.openxmlformats.org/markup-compatibility/2006">
              <mc:Choice xmlns:v="urn:schemas-microsoft-com:vml" Requires="v">
                <p:oleObj spid="_x0000_s331777" name="Equation" r:id="rId3" imgW="1079500" imgH="152400" progId="Equation.3">
                  <p:embed/>
                </p:oleObj>
              </mc:Choice>
              <mc:Fallback>
                <p:oleObj name="Equation" r:id="rId3" imgW="1079500" imgH="15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454400"/>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685800" y="3971925"/>
          <a:ext cx="3265488" cy="274638"/>
        </p:xfrm>
        <a:graphic>
          <a:graphicData uri="http://schemas.openxmlformats.org/presentationml/2006/ole">
            <mc:AlternateContent xmlns:mc="http://schemas.openxmlformats.org/markup-compatibility/2006">
              <mc:Choice xmlns:v="urn:schemas-microsoft-com:vml" Requires="v">
                <p:oleObj spid="_x0000_s331778" name="Equation" r:id="rId5" imgW="2032000" imgH="165100" progId="Equation.3">
                  <p:embed/>
                </p:oleObj>
              </mc:Choice>
              <mc:Fallback>
                <p:oleObj name="Equation" r:id="rId5" imgW="2032000" imgH="165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3603625" y="3295650"/>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The probability that both events (A and B) occur</a:t>
            </a:r>
          </a:p>
        </p:txBody>
      </p:sp>
      <p:sp>
        <p:nvSpPr>
          <p:cNvPr id="8" name="TextBox 7"/>
          <p:cNvSpPr txBox="1"/>
          <p:nvPr/>
        </p:nvSpPr>
        <p:spPr>
          <a:xfrm>
            <a:off x="4144963"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Both sides expressed as conditional probability</a:t>
            </a:r>
          </a:p>
        </p:txBody>
      </p:sp>
      <p:sp>
        <p:nvSpPr>
          <p:cNvPr id="9" name="TextBox 8"/>
          <p:cNvSpPr txBox="1"/>
          <p:nvPr/>
        </p:nvSpPr>
        <p:spPr>
          <a:xfrm>
            <a:off x="1371600" y="5105400"/>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
                <a:cs typeface=""/>
              </a:rPr>
              <a:t>If A is the model and B is the data, then</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P(B|A) </a:t>
            </a:r>
            <a:r>
              <a:rPr lang="en-US" sz="2000" dirty="0">
                <a:solidFill>
                  <a:srgbClr val="000000"/>
                </a:solidFill>
                <a:latin typeface="Times New Roman" charset="0"/>
                <a:ea typeface=""/>
                <a:cs typeface=""/>
              </a:rPr>
              <a:t>is the likelihood of model A</a:t>
            </a:r>
          </a:p>
          <a:p>
            <a:pPr>
              <a:spcAft>
                <a:spcPts val="0"/>
              </a:spcAft>
              <a:defRPr/>
            </a:pPr>
            <a:r>
              <a:rPr lang="en-US" sz="2000" i="1" dirty="0">
                <a:solidFill>
                  <a:srgbClr val="000000"/>
                </a:solidFill>
                <a:latin typeface="Times New Roman" charset="0"/>
                <a:ea typeface=""/>
                <a:cs typeface=""/>
              </a:rPr>
              <a:t> P(A|B) </a:t>
            </a:r>
            <a:r>
              <a:rPr lang="en-US" sz="2000" dirty="0">
                <a:solidFill>
                  <a:srgbClr val="000000"/>
                </a:solidFill>
                <a:latin typeface="Times New Roman" charset="0"/>
                <a:ea typeface=""/>
                <a:cs typeface=""/>
              </a:rPr>
              <a:t>is the posterior probability of the model given the data.</a:t>
            </a:r>
          </a:p>
          <a:p>
            <a:pPr>
              <a:defRPr/>
            </a:pPr>
            <a:r>
              <a:rPr lang="en-US" sz="2000" i="1" dirty="0">
                <a:solidFill>
                  <a:srgbClr val="000000"/>
                </a:solidFill>
                <a:latin typeface="Times New Roman" charset="0"/>
                <a:ea typeface=""/>
                <a:cs typeface=""/>
              </a:rPr>
              <a:t> P(A) </a:t>
            </a:r>
            <a:r>
              <a:rPr lang="en-US" sz="2000" dirty="0">
                <a:solidFill>
                  <a:srgbClr val="000000"/>
                </a:solidFill>
                <a:latin typeface="Times New Roman" charset="0"/>
                <a:ea typeface=""/>
                <a:cs typeface=""/>
              </a:rPr>
              <a:t>is the considered the prior probability of the model.</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 </a:t>
            </a:r>
            <a:r>
              <a:rPr lang="en-US" sz="2000" dirty="0">
                <a:solidFill>
                  <a:srgbClr val="000000"/>
                </a:solidFill>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1543050" y="4491038"/>
          <a:ext cx="2479675" cy="619125"/>
        </p:xfrm>
        <a:graphic>
          <a:graphicData uri="http://schemas.openxmlformats.org/presentationml/2006/ole">
            <mc:AlternateContent xmlns:mc="http://schemas.openxmlformats.org/markup-compatibility/2006">
              <mc:Choice xmlns:v="urn:schemas-microsoft-com:vml" Requires="v">
                <p:oleObj spid="_x0000_s331779" name="Equation" r:id="rId7" imgW="1625600" imgH="393700" progId="Equation.3">
                  <p:embed/>
                </p:oleObj>
              </mc:Choice>
              <mc:Fallback>
                <p:oleObj name="Equation" r:id="rId7" imgW="1625600" imgH="393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3050" y="4491038"/>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656823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p:nvPr>
        </p:nvSpPr>
        <p:spPr>
          <a:xfrm>
            <a:off x="390525" y="373063"/>
            <a:ext cx="8296275" cy="1385887"/>
          </a:xfrm>
        </p:spPr>
        <p:txBody>
          <a:bodyPr/>
          <a:lstStyle/>
          <a:p>
            <a:pPr algn="l" eaLnBrk="1" hangingPunct="1"/>
            <a:r>
              <a:rPr lang="en-US">
                <a:latin typeface="Calibri" charset="0"/>
              </a:rPr>
              <a:t>Why could a gene tree be different from the species tree?</a:t>
            </a:r>
            <a:br>
              <a:rPr lang="en-US">
                <a:latin typeface="Calibri" charset="0"/>
              </a:rPr>
            </a:br>
            <a:endParaRPr lang="en-US">
              <a:latin typeface="Calibri" charset="0"/>
            </a:endParaRPr>
          </a:p>
        </p:txBody>
      </p:sp>
      <p:sp>
        <p:nvSpPr>
          <p:cNvPr id="89090" name="Content Placeholder 2"/>
          <p:cNvSpPr>
            <a:spLocks noGrp="1"/>
          </p:cNvSpPr>
          <p:nvPr>
            <p:ph idx="1"/>
          </p:nvPr>
        </p:nvSpPr>
        <p:spPr>
          <a:xfrm>
            <a:off x="457200" y="1893888"/>
            <a:ext cx="8229600" cy="4525962"/>
          </a:xfrm>
        </p:spPr>
        <p:txBody>
          <a:bodyPr/>
          <a:lstStyle/>
          <a:p>
            <a:pPr eaLnBrk="1" hangingPunct="1"/>
            <a:r>
              <a:rPr lang="en-US">
                <a:latin typeface="Calibri" charset="0"/>
              </a:rPr>
              <a:t>Lack of resolution</a:t>
            </a:r>
          </a:p>
          <a:p>
            <a:pPr eaLnBrk="1" hangingPunct="1"/>
            <a:r>
              <a:rPr lang="en-US">
                <a:latin typeface="Calibri" charset="0"/>
              </a:rPr>
              <a:t>Lineage sorting</a:t>
            </a:r>
          </a:p>
          <a:p>
            <a:pPr eaLnBrk="1" hangingPunct="1"/>
            <a:r>
              <a:rPr lang="en-US">
                <a:latin typeface="Calibri" charset="0"/>
              </a:rPr>
              <a:t>Gene duplications/gene loss (paralogs/orthologs)</a:t>
            </a:r>
          </a:p>
          <a:p>
            <a:pPr eaLnBrk="1" hangingPunct="1"/>
            <a:r>
              <a:rPr lang="en-US">
                <a:latin typeface="Calibri" charset="0"/>
              </a:rPr>
              <a:t>Gene transfer</a:t>
            </a:r>
          </a:p>
          <a:p>
            <a:pPr eaLnBrk="1" hangingPunct="1"/>
            <a:r>
              <a:rPr lang="en-US">
                <a:latin typeface="Calibri" charset="0"/>
              </a:rPr>
              <a:t>Systematic artifacts (e.g., compositional bias and long branch attraction)</a:t>
            </a:r>
          </a:p>
          <a:p>
            <a:pPr eaLnBrk="1" hangingPunct="1"/>
            <a:endParaRPr lang="en-US">
              <a:latin typeface="Calibri"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Trees – what might they mean?  </a:t>
            </a:r>
          </a:p>
        </p:txBody>
      </p:sp>
      <p:sp>
        <p:nvSpPr>
          <p:cNvPr id="220163" name="Text Box 3"/>
          <p:cNvSpPr txBox="1">
            <a:spLocks noChangeArrowheads="1"/>
          </p:cNvSpPr>
          <p:nvPr/>
        </p:nvSpPr>
        <p:spPr bwMode="auto">
          <a:xfrm>
            <a:off x="152400" y="914400"/>
            <a:ext cx="7331075" cy="830263"/>
          </a:xfrm>
          <a:prstGeom prst="rect">
            <a:avLst/>
          </a:prstGeom>
          <a:noFill/>
          <a:ln w="9525">
            <a:noFill/>
            <a:miter lim="800000"/>
            <a:headEnd/>
            <a:tailEnd/>
          </a:ln>
          <a:effectLst/>
        </p:spPr>
        <p:txBody>
          <a:bodyPr lIns="91429" tIns="45714" rIns="91429" bIns="45714">
            <a:spAutoFit/>
          </a:bodyPr>
          <a:lstStyle/>
          <a:p>
            <a:pPr>
              <a:defRPr/>
            </a:pPr>
            <a:r>
              <a:rPr lang="en-US" b="1" dirty="0">
                <a:solidFill>
                  <a:srgbClr val="000000"/>
                </a:solidFill>
                <a:latin typeface="Times New Roman" charset="0"/>
                <a:ea typeface="+mn-ea"/>
                <a:cs typeface="+mn-cs"/>
              </a:rPr>
              <a:t>Calculating a tree is comparatively easy, figuring out what it might mean is much more difficult.  </a:t>
            </a:r>
          </a:p>
        </p:txBody>
      </p:sp>
      <p:sp>
        <p:nvSpPr>
          <p:cNvPr id="220164" name="Text Box 4"/>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0165" name="Line 5"/>
          <p:cNvSpPr>
            <a:spLocks noChangeShapeType="1"/>
          </p:cNvSpPr>
          <p:nvPr/>
        </p:nvSpPr>
        <p:spPr bwMode="auto">
          <a:xfrm>
            <a:off x="2133600" y="2286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6" name="Text Box 6"/>
          <p:cNvSpPr txBox="1">
            <a:spLocks noChangeArrowheads="1"/>
          </p:cNvSpPr>
          <p:nvPr/>
        </p:nvSpPr>
        <p:spPr bwMode="auto">
          <a:xfrm>
            <a:off x="381000" y="1752600"/>
            <a:ext cx="5334000"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If this is the probable organismal tree: </a:t>
            </a:r>
          </a:p>
        </p:txBody>
      </p:sp>
      <p:sp>
        <p:nvSpPr>
          <p:cNvPr id="220167" name="Line 7"/>
          <p:cNvSpPr>
            <a:spLocks noChangeShapeType="1"/>
          </p:cNvSpPr>
          <p:nvPr/>
        </p:nvSpPr>
        <p:spPr bwMode="auto">
          <a:xfrm>
            <a:off x="2133600" y="2286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8" name="Line 8"/>
          <p:cNvSpPr>
            <a:spLocks noChangeShapeType="1"/>
          </p:cNvSpPr>
          <p:nvPr/>
        </p:nvSpPr>
        <p:spPr bwMode="auto">
          <a:xfrm>
            <a:off x="2133600" y="2971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69" name="Line 9"/>
          <p:cNvSpPr>
            <a:spLocks noChangeShapeType="1"/>
          </p:cNvSpPr>
          <p:nvPr/>
        </p:nvSpPr>
        <p:spPr bwMode="auto">
          <a:xfrm>
            <a:off x="2590800" y="2743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0" name="Line 10"/>
          <p:cNvSpPr>
            <a:spLocks noChangeShapeType="1"/>
          </p:cNvSpPr>
          <p:nvPr/>
        </p:nvSpPr>
        <p:spPr bwMode="auto">
          <a:xfrm>
            <a:off x="2590800" y="2743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1" name="Line 11"/>
          <p:cNvSpPr>
            <a:spLocks noChangeShapeType="1"/>
          </p:cNvSpPr>
          <p:nvPr/>
        </p:nvSpPr>
        <p:spPr bwMode="auto">
          <a:xfrm flipV="1">
            <a:off x="2590800" y="3581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2" name="Line 12"/>
          <p:cNvSpPr>
            <a:spLocks noChangeShapeType="1"/>
          </p:cNvSpPr>
          <p:nvPr/>
        </p:nvSpPr>
        <p:spPr bwMode="auto">
          <a:xfrm>
            <a:off x="3352800" y="3200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3" name="Line 13"/>
          <p:cNvSpPr>
            <a:spLocks noChangeShapeType="1"/>
          </p:cNvSpPr>
          <p:nvPr/>
        </p:nvSpPr>
        <p:spPr bwMode="auto">
          <a:xfrm>
            <a:off x="3352800" y="3200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4" name="Line 14"/>
          <p:cNvSpPr>
            <a:spLocks noChangeShapeType="1"/>
          </p:cNvSpPr>
          <p:nvPr/>
        </p:nvSpPr>
        <p:spPr bwMode="auto">
          <a:xfrm>
            <a:off x="3352800" y="3962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75" name="Text Box 15"/>
          <p:cNvSpPr txBox="1">
            <a:spLocks noChangeArrowheads="1"/>
          </p:cNvSpPr>
          <p:nvPr/>
        </p:nvSpPr>
        <p:spPr bwMode="auto">
          <a:xfrm>
            <a:off x="6096000" y="2438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0176" name="Text Box 16"/>
          <p:cNvSpPr txBox="1">
            <a:spLocks noChangeArrowheads="1"/>
          </p:cNvSpPr>
          <p:nvPr/>
        </p:nvSpPr>
        <p:spPr bwMode="auto">
          <a:xfrm>
            <a:off x="6096000" y="1981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0177" name="Text Box 17"/>
          <p:cNvSpPr txBox="1">
            <a:spLocks noChangeArrowheads="1"/>
          </p:cNvSpPr>
          <p:nvPr/>
        </p:nvSpPr>
        <p:spPr bwMode="auto">
          <a:xfrm>
            <a:off x="6096000" y="3048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0178" name="Text Box 18"/>
          <p:cNvSpPr txBox="1">
            <a:spLocks noChangeArrowheads="1"/>
          </p:cNvSpPr>
          <p:nvPr/>
        </p:nvSpPr>
        <p:spPr bwMode="auto">
          <a:xfrm>
            <a:off x="6096000" y="3657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0179" name="Line 19"/>
          <p:cNvSpPr>
            <a:spLocks noChangeShapeType="1"/>
          </p:cNvSpPr>
          <p:nvPr/>
        </p:nvSpPr>
        <p:spPr bwMode="auto">
          <a:xfrm>
            <a:off x="2133600" y="48768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0" name="Line 20"/>
          <p:cNvSpPr>
            <a:spLocks noChangeShapeType="1"/>
          </p:cNvSpPr>
          <p:nvPr/>
        </p:nvSpPr>
        <p:spPr bwMode="auto">
          <a:xfrm>
            <a:off x="2133600" y="48768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1" name="Line 21"/>
          <p:cNvSpPr>
            <a:spLocks noChangeShapeType="1"/>
          </p:cNvSpPr>
          <p:nvPr/>
        </p:nvSpPr>
        <p:spPr bwMode="auto">
          <a:xfrm>
            <a:off x="2133600" y="55626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2" name="Line 22"/>
          <p:cNvSpPr>
            <a:spLocks noChangeShapeType="1"/>
          </p:cNvSpPr>
          <p:nvPr/>
        </p:nvSpPr>
        <p:spPr bwMode="auto">
          <a:xfrm>
            <a:off x="3048000" y="53340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3" name="Line 23"/>
          <p:cNvSpPr>
            <a:spLocks noChangeShapeType="1"/>
          </p:cNvSpPr>
          <p:nvPr/>
        </p:nvSpPr>
        <p:spPr bwMode="auto">
          <a:xfrm>
            <a:off x="3048000" y="5334000"/>
            <a:ext cx="2743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4" name="Line 24"/>
          <p:cNvSpPr>
            <a:spLocks noChangeShapeType="1"/>
          </p:cNvSpPr>
          <p:nvPr/>
        </p:nvSpPr>
        <p:spPr bwMode="auto">
          <a:xfrm flipV="1">
            <a:off x="3048000" y="6172200"/>
            <a:ext cx="30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5" name="Line 25"/>
          <p:cNvSpPr>
            <a:spLocks noChangeShapeType="1"/>
          </p:cNvSpPr>
          <p:nvPr/>
        </p:nvSpPr>
        <p:spPr bwMode="auto">
          <a:xfrm>
            <a:off x="3352800" y="57912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6" name="Line 26"/>
          <p:cNvSpPr>
            <a:spLocks noChangeShapeType="1"/>
          </p:cNvSpPr>
          <p:nvPr/>
        </p:nvSpPr>
        <p:spPr bwMode="auto">
          <a:xfrm>
            <a:off x="3352800" y="5791200"/>
            <a:ext cx="1524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7" name="Line 27"/>
          <p:cNvSpPr>
            <a:spLocks noChangeShapeType="1"/>
          </p:cNvSpPr>
          <p:nvPr/>
        </p:nvSpPr>
        <p:spPr bwMode="auto">
          <a:xfrm>
            <a:off x="3352800" y="6553200"/>
            <a:ext cx="1219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0188" name="Text Box 28"/>
          <p:cNvSpPr txBox="1">
            <a:spLocks noChangeArrowheads="1"/>
          </p:cNvSpPr>
          <p:nvPr/>
        </p:nvSpPr>
        <p:spPr bwMode="auto">
          <a:xfrm>
            <a:off x="6172200" y="62484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0189" name="Text Box 29"/>
          <p:cNvSpPr txBox="1">
            <a:spLocks noChangeArrowheads="1"/>
          </p:cNvSpPr>
          <p:nvPr/>
        </p:nvSpPr>
        <p:spPr bwMode="auto">
          <a:xfrm>
            <a:off x="6096000" y="45720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0190" name="Text Box 30"/>
          <p:cNvSpPr txBox="1">
            <a:spLocks noChangeArrowheads="1"/>
          </p:cNvSpPr>
          <p:nvPr/>
        </p:nvSpPr>
        <p:spPr bwMode="auto">
          <a:xfrm>
            <a:off x="6096000" y="5638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0191" name="Text Box 31"/>
          <p:cNvSpPr txBox="1">
            <a:spLocks noChangeArrowheads="1"/>
          </p:cNvSpPr>
          <p:nvPr/>
        </p:nvSpPr>
        <p:spPr bwMode="auto">
          <a:xfrm>
            <a:off x="6096000" y="51054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32" name="TextBox 31"/>
          <p:cNvSpPr txBox="1"/>
          <p:nvPr/>
        </p:nvSpPr>
        <p:spPr>
          <a:xfrm>
            <a:off x="0" y="4262438"/>
            <a:ext cx="7404100" cy="457200"/>
          </a:xfrm>
          <a:prstGeom prst="rect">
            <a:avLst/>
          </a:prstGeom>
          <a:noFill/>
        </p:spPr>
        <p:txBody>
          <a:bodyPr wrap="none" lIns="91429" tIns="45714" rIns="91429" bIns="45714">
            <a:spAutoFit/>
          </a:bodyPr>
          <a:lstStyle/>
          <a:p>
            <a:pPr>
              <a:defRPr/>
            </a:pPr>
            <a:r>
              <a:rPr lang="en-US" b="1" dirty="0">
                <a:solidFill>
                  <a:srgbClr val="000000"/>
                </a:solidFill>
                <a:latin typeface="Times New Roman" charset="0"/>
                <a:ea typeface="+mn-ea"/>
                <a:cs typeface="+mn-cs"/>
              </a:rPr>
              <a:t>what could be the reason for obtaining  this gene tree: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lack of resolution </a:t>
            </a:r>
          </a:p>
        </p:txBody>
      </p:sp>
      <p:sp>
        <p:nvSpPr>
          <p:cNvPr id="221187" name="Line 3"/>
          <p:cNvSpPr>
            <a:spLocks noChangeShapeType="1"/>
          </p:cNvSpPr>
          <p:nvPr/>
        </p:nvSpPr>
        <p:spPr bwMode="auto">
          <a:xfrm>
            <a:off x="1752600" y="2362200"/>
            <a:ext cx="3733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8" name="Line 4"/>
          <p:cNvSpPr>
            <a:spLocks noChangeShapeType="1"/>
          </p:cNvSpPr>
          <p:nvPr/>
        </p:nvSpPr>
        <p:spPr bwMode="auto">
          <a:xfrm>
            <a:off x="1752600" y="2362200"/>
            <a:ext cx="1588"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89" name="Line 5"/>
          <p:cNvSpPr>
            <a:spLocks noChangeShapeType="1"/>
          </p:cNvSpPr>
          <p:nvPr/>
        </p:nvSpPr>
        <p:spPr bwMode="auto">
          <a:xfrm>
            <a:off x="1752600" y="3048000"/>
            <a:ext cx="914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0"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1"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2"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3"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4" name="Line 10"/>
          <p:cNvSpPr>
            <a:spLocks noChangeShapeType="1"/>
          </p:cNvSpPr>
          <p:nvPr/>
        </p:nvSpPr>
        <p:spPr bwMode="auto">
          <a:xfrm>
            <a:off x="2971800" y="3276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5" name="Line 11"/>
          <p:cNvSpPr>
            <a:spLocks noChangeShapeType="1"/>
          </p:cNvSpPr>
          <p:nvPr/>
        </p:nvSpPr>
        <p:spPr bwMode="auto">
          <a:xfrm>
            <a:off x="2971800" y="4038600"/>
            <a:ext cx="1219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1196"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1197"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1198"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1199"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164388" cy="1341438"/>
            <a:chOff x="1094" y="2352"/>
            <a:chExt cx="4513" cy="845"/>
          </a:xfrm>
        </p:grpSpPr>
        <p:sp>
          <p:nvSpPr>
            <p:cNvPr id="221201"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1202" name="Text Box 18"/>
            <p:cNvSpPr txBox="1">
              <a:spLocks noChangeArrowheads="1"/>
            </p:cNvSpPr>
            <p:nvPr/>
          </p:nvSpPr>
          <p:spPr bwMode="auto">
            <a:xfrm>
              <a:off x="1094" y="2906"/>
              <a:ext cx="4513"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60% bootstrap support for bipartition (AD)(CB)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3"/>
          <p:cNvSpPr>
            <a:spLocks noChangeArrowheads="1"/>
          </p:cNvSpPr>
          <p:nvPr/>
        </p:nvSpPr>
        <p:spPr bwMode="auto">
          <a:xfrm>
            <a:off x="0" y="0"/>
            <a:ext cx="9144000" cy="6401688"/>
          </a:xfrm>
          <a:prstGeom prst="rect">
            <a:avLst/>
          </a:prstGeom>
          <a:noFill/>
          <a:ln w="9525">
            <a:noFill/>
            <a:miter lim="800000"/>
            <a:headEnd/>
            <a:tailEnd/>
          </a:ln>
          <a:effectLst/>
        </p:spPr>
        <p:txBody>
          <a:bodyPr lIns="91376" tIns="45688" rIns="91376" bIns="45688">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3200" dirty="0" smtClean="0">
                <a:solidFill>
                  <a:srgbClr val="000000"/>
                </a:solidFill>
                <a:latin typeface="Comic Sans MS" charset="0"/>
                <a:cs typeface=""/>
              </a:rPr>
              <a:t>What is in a tree?</a:t>
            </a:r>
            <a:endParaRPr lang="en-US" altLang="en-US" sz="1800" dirty="0" smtClean="0">
              <a:solidFill>
                <a:srgbClr val="000000"/>
              </a:solidFill>
              <a:latin typeface="Comic Sans MS" charset="0"/>
              <a:cs typeface=""/>
            </a:endParaRPr>
          </a:p>
          <a:p>
            <a:pPr eaLnBrk="1" hangingPunct="1">
              <a:buFontTx/>
              <a:buChar char="•"/>
            </a:pPr>
            <a:endParaRPr lang="en-US" altLang="en-US" sz="1800" dirty="0" smtClean="0">
              <a:solidFill>
                <a:srgbClr val="000000"/>
              </a:solidFill>
              <a:latin typeface="Comic Sans MS" charset="0"/>
              <a:cs typeface=""/>
            </a:endParaRPr>
          </a:p>
          <a:p>
            <a:pPr eaLnBrk="1" hangingPunct="1"/>
            <a:r>
              <a:rPr lang="en-US" altLang="en-US" sz="1800" dirty="0" smtClean="0">
                <a:solidFill>
                  <a:srgbClr val="000000"/>
                </a:solidFill>
                <a:latin typeface="Comic Sans MS" charset="0"/>
                <a:cs typeface=""/>
              </a:rPr>
              <a:t>Trees form molec</a:t>
            </a:r>
            <a:r>
              <a:rPr lang="en-US" altLang="en-US" sz="1600" dirty="0" smtClean="0">
                <a:solidFill>
                  <a:srgbClr val="000000"/>
                </a:solidFill>
                <a:latin typeface="Times" charset="0"/>
                <a:cs typeface=""/>
              </a:rPr>
              <a:t>u</a:t>
            </a:r>
            <a:r>
              <a:rPr lang="en-US" altLang="en-US" sz="1800" dirty="0" smtClean="0">
                <a:solidFill>
                  <a:srgbClr val="000000"/>
                </a:solidFill>
                <a:latin typeface="Comic Sans MS" charset="0"/>
                <a:cs typeface=""/>
              </a:rPr>
              <a:t>lar da</a:t>
            </a:r>
            <a:r>
              <a:rPr lang="en-US" altLang="en-US" sz="1600" dirty="0" smtClean="0">
                <a:solidFill>
                  <a:srgbClr val="000000"/>
                </a:solidFill>
                <a:latin typeface="Times" charset="0"/>
                <a:cs typeface=""/>
              </a:rPr>
              <a:t>t</a:t>
            </a:r>
            <a:r>
              <a:rPr lang="en-US" altLang="en-US" sz="1800" dirty="0" smtClean="0">
                <a:solidFill>
                  <a:srgbClr val="000000"/>
                </a:solidFill>
                <a:latin typeface="Comic Sans MS" charset="0"/>
                <a:cs typeface=""/>
              </a:rPr>
              <a:t>a are usually calculated as unrooted trees (at least th</a:t>
            </a:r>
            <a:r>
              <a:rPr lang="en-US" altLang="en-US" sz="1800" dirty="0" smtClean="0">
                <a:solidFill>
                  <a:srgbClr val="FF28C2"/>
                </a:solidFill>
                <a:latin typeface="Comic Sans MS" charset="0"/>
                <a:cs typeface=""/>
              </a:rPr>
              <a:t>ey should be -</a:t>
            </a:r>
            <a:r>
              <a:rPr lang="en-US" altLang="en-US" sz="1800" dirty="0" smtClean="0">
                <a:solidFill>
                  <a:srgbClr val="000000"/>
                </a:solidFill>
                <a:latin typeface="Comic Sans MS" charset="0"/>
                <a:cs typeface=""/>
              </a:rPr>
              <a:t> if they are not this is usually a mistake). </a:t>
            </a:r>
          </a:p>
          <a:p>
            <a:pPr eaLnBrk="1" hangingPunct="1"/>
            <a:r>
              <a:rPr lang="en-US" altLang="en-US" sz="1800" dirty="0" smtClean="0">
                <a:solidFill>
                  <a:srgbClr val="000000"/>
                </a:solidFill>
                <a:latin typeface="Comic Sans MS" charset="0"/>
                <a:cs typeface=""/>
              </a:rPr>
              <a:t>To root a tree you either can assume a </a:t>
            </a:r>
            <a:r>
              <a:rPr lang="en-US" altLang="en-US" sz="1800" dirty="0" smtClean="0">
                <a:solidFill>
                  <a:srgbClr val="FF0066"/>
                </a:solidFill>
                <a:latin typeface="Comic Sans MS" charset="0"/>
                <a:cs typeface=""/>
              </a:rPr>
              <a:t>molecular clock</a:t>
            </a:r>
            <a:r>
              <a:rPr lang="en-US" altLang="en-US" sz="1800" dirty="0" smtClean="0">
                <a:solidFill>
                  <a:srgbClr val="000000"/>
                </a:solidFill>
                <a:latin typeface="Comic Sans MS" charset="0"/>
                <a:cs typeface=""/>
              </a:rPr>
              <a:t> (substitutions occur at a constant rate, again this assumption is usually not warranted and needs to be tested), </a:t>
            </a:r>
          </a:p>
          <a:p>
            <a:pPr eaLnBrk="1" hangingPunct="1"/>
            <a:r>
              <a:rPr lang="en-US" altLang="en-US" sz="1800" dirty="0" smtClean="0">
                <a:solidFill>
                  <a:srgbClr val="000000"/>
                </a:solidFill>
                <a:latin typeface="Comic Sans MS" charset="0"/>
                <a:cs typeface=""/>
              </a:rPr>
              <a:t>or you can use an </a:t>
            </a:r>
            <a:r>
              <a:rPr lang="en-US" altLang="en-US" sz="1800" b="1" dirty="0" smtClean="0">
                <a:solidFill>
                  <a:srgbClr val="FF0066"/>
                </a:solidFill>
                <a:latin typeface="Comic Sans MS" charset="0"/>
                <a:cs typeface=""/>
              </a:rPr>
              <a:t>outgroup</a:t>
            </a:r>
            <a:r>
              <a:rPr lang="en-US" altLang="en-US" sz="1800" dirty="0" smtClean="0">
                <a:solidFill>
                  <a:srgbClr val="000000"/>
                </a:solidFill>
                <a:latin typeface="Comic Sans MS" charset="0"/>
                <a:cs typeface=""/>
              </a:rPr>
              <a:t> (i.e. something that you know forms the deepest branch).</a:t>
            </a:r>
          </a:p>
          <a:p>
            <a:pPr lvl="1" indent="0" eaLnBrk="1" hangingPunct="1"/>
            <a:r>
              <a:rPr lang="en-US" altLang="en-US" sz="1800" dirty="0" smtClean="0">
                <a:solidFill>
                  <a:srgbClr val="000000"/>
                </a:solidFill>
                <a:latin typeface="Comic Sans MS" charset="0"/>
                <a:cs typeface=""/>
              </a:rPr>
              <a:t>For example, to root a phy</a:t>
            </a:r>
            <a:r>
              <a:rPr lang="en-US" altLang="en-US" sz="1600" dirty="0" smtClean="0">
                <a:solidFill>
                  <a:srgbClr val="000000"/>
                </a:solidFill>
                <a:latin typeface="Times" charset="0"/>
                <a:cs typeface=""/>
              </a:rPr>
              <a:t>l</a:t>
            </a:r>
            <a:r>
              <a:rPr lang="en-US" altLang="en-US" sz="1800" dirty="0" smtClean="0">
                <a:solidFill>
                  <a:srgbClr val="000000"/>
                </a:solidFill>
                <a:latin typeface="Comic Sans MS" charset="0"/>
                <a:cs typeface=""/>
              </a:rPr>
              <a:t>ogeny of birds, you could use the homologous characters from a reptile as outgroup; to find the root in a tree depicting the relations between different human mitochondria, you could use the mitochondria from chimpanzees or from Neanderthals as an outgroup; to root a phylogeny of alpha </a:t>
            </a:r>
            <a:r>
              <a:rPr lang="en-US" altLang="en-US" sz="1800" dirty="0" err="1" smtClean="0">
                <a:solidFill>
                  <a:srgbClr val="000000"/>
                </a:solidFill>
                <a:latin typeface="Comic Sans MS" charset="0"/>
                <a:cs typeface=""/>
              </a:rPr>
              <a:t>hemoglobins</a:t>
            </a:r>
            <a:r>
              <a:rPr lang="en-US" altLang="en-US" sz="1800" dirty="0" smtClean="0">
                <a:solidFill>
                  <a:srgbClr val="000000"/>
                </a:solidFill>
                <a:latin typeface="Comic Sans MS" charset="0"/>
                <a:cs typeface=""/>
              </a:rPr>
              <a:t> you could use a beta hemoglobin sequence, or a myoglobin sequence as outgroup.</a:t>
            </a:r>
          </a:p>
          <a:p>
            <a:pPr lvl="1" indent="0" eaLnBrk="1" hangingPunct="1"/>
            <a:endParaRPr lang="en-US" altLang="en-US" sz="1800" dirty="0" smtClean="0">
              <a:solidFill>
                <a:srgbClr val="000000"/>
              </a:solidFill>
              <a:latin typeface="Comic Sans MS" charset="0"/>
              <a:cs typeface=""/>
            </a:endParaRPr>
          </a:p>
          <a:p>
            <a:pPr eaLnBrk="1" hangingPunct="1"/>
            <a:r>
              <a:rPr lang="en-US" altLang="en-US" sz="1800" dirty="0" smtClean="0">
                <a:solidFill>
                  <a:srgbClr val="000000"/>
                </a:solidFill>
                <a:latin typeface="Comic Sans MS" charset="0"/>
                <a:cs typeface=""/>
              </a:rPr>
              <a:t>Trees have a branching </a:t>
            </a:r>
            <a:r>
              <a:rPr lang="en-US" altLang="en-US" sz="1800" dirty="0" smtClean="0">
                <a:solidFill>
                  <a:srgbClr val="000000"/>
                </a:solidFill>
                <a:latin typeface="Comic Sans MS" charset="0"/>
                <a:cs typeface=""/>
              </a:rPr>
              <a:t>pattern </a:t>
            </a:r>
            <a:r>
              <a:rPr lang="en-US" altLang="en-US" sz="1800" dirty="0" smtClean="0">
                <a:solidFill>
                  <a:srgbClr val="000000"/>
                </a:solidFill>
                <a:latin typeface="Comic Sans MS" charset="0"/>
                <a:cs typeface=""/>
              </a:rPr>
              <a:t>(also called the </a:t>
            </a:r>
            <a:r>
              <a:rPr lang="en-US" altLang="en-US" sz="1800" b="1" dirty="0" smtClean="0">
                <a:solidFill>
                  <a:srgbClr val="000000"/>
                </a:solidFill>
                <a:latin typeface="Comic Sans MS" charset="0"/>
                <a:cs typeface=""/>
              </a:rPr>
              <a:t>topology</a:t>
            </a:r>
            <a:r>
              <a:rPr lang="en-US" altLang="en-US" sz="1800" dirty="0" smtClean="0">
                <a:solidFill>
                  <a:srgbClr val="000000"/>
                </a:solidFill>
                <a:latin typeface="Comic Sans MS" charset="0"/>
                <a:cs typeface=""/>
              </a:rPr>
              <a:t>), and </a:t>
            </a:r>
            <a:r>
              <a:rPr lang="en-US" altLang="en-US" sz="1800" b="1" dirty="0" smtClean="0">
                <a:solidFill>
                  <a:srgbClr val="000000"/>
                </a:solidFill>
                <a:latin typeface="Comic Sans MS" charset="0"/>
                <a:cs typeface=""/>
              </a:rPr>
              <a:t>branch lengths</a:t>
            </a:r>
            <a:r>
              <a:rPr lang="en-US" altLang="en-US" sz="1800" dirty="0" smtClean="0">
                <a:solidFill>
                  <a:srgbClr val="000000"/>
                </a:solidFill>
                <a:latin typeface="Comic Sans MS Bold" charset="0"/>
                <a:cs typeface=""/>
              </a:rPr>
              <a:t>. </a:t>
            </a:r>
          </a:p>
          <a:p>
            <a:pPr eaLnBrk="1" hangingPunct="1"/>
            <a:endParaRPr lang="en-US" altLang="en-US" sz="1800" dirty="0" smtClean="0">
              <a:solidFill>
                <a:srgbClr val="000000"/>
              </a:solidFill>
              <a:latin typeface="Comic Sans MS Bold" charset="0"/>
              <a:cs typeface=""/>
            </a:endParaRPr>
          </a:p>
          <a:p>
            <a:pPr eaLnBrk="1" hangingPunct="1"/>
            <a:r>
              <a:rPr lang="en-US" altLang="en-US" sz="1800" dirty="0" smtClean="0">
                <a:solidFill>
                  <a:srgbClr val="000000"/>
                </a:solidFill>
                <a:latin typeface="Comic Sans MS Bold" charset="0"/>
                <a:cs typeface=""/>
              </a:rPr>
              <a:t>Often </a:t>
            </a:r>
            <a:r>
              <a:rPr lang="en-US" altLang="en-US" sz="1800" dirty="0" smtClean="0">
                <a:solidFill>
                  <a:srgbClr val="000000"/>
                </a:solidFill>
                <a:latin typeface="Comic Sans MS" charset="0"/>
                <a:cs typeface=""/>
              </a:rPr>
              <a:t>the branch lengths are ignored in depicting trees (these trees often are referred to as cladograms - note that cladograms should be considered rooted). </a:t>
            </a:r>
          </a:p>
          <a:p>
            <a:pPr eaLnBrk="1" hangingPunct="1"/>
            <a:r>
              <a:rPr lang="en-US" altLang="en-US" sz="1800" dirty="0" smtClean="0">
                <a:solidFill>
                  <a:srgbClr val="000000"/>
                </a:solidFill>
                <a:latin typeface="Comic Sans MS" charset="0"/>
                <a:cs typeface=""/>
              </a:rPr>
              <a:t>You can swap branches attached to a node, and in an unrooted you can depict the tree as rooted in any branch you like without changing the tree.</a:t>
            </a:r>
          </a:p>
        </p:txBody>
      </p:sp>
    </p:spTree>
    <p:extLst>
      <p:ext uri="{BB962C8B-B14F-4D97-AF65-F5344CB8AC3E}">
        <p14:creationId xmlns:p14="http://schemas.microsoft.com/office/powerpoint/2010/main" val="1176864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a:xfrm>
            <a:off x="152400" y="152400"/>
            <a:ext cx="7772400" cy="1143000"/>
          </a:xfrm>
        </p:spPr>
        <p:txBody>
          <a:bodyPr/>
          <a:lstStyle/>
          <a:p>
            <a:pPr algn="l" eaLnBrk="1" hangingPunct="1"/>
            <a:r>
              <a:rPr lang="en-US">
                <a:latin typeface="Times New Roman" charset="0"/>
              </a:rPr>
              <a:t>long branch attraction artifact </a:t>
            </a:r>
          </a:p>
        </p:txBody>
      </p:sp>
      <p:sp>
        <p:nvSpPr>
          <p:cNvPr id="222211" name="Line 3"/>
          <p:cNvSpPr>
            <a:spLocks noChangeShapeType="1"/>
          </p:cNvSpPr>
          <p:nvPr/>
        </p:nvSpPr>
        <p:spPr bwMode="auto">
          <a:xfrm>
            <a:off x="1143000" y="2362200"/>
            <a:ext cx="43434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2" name="Line 4"/>
          <p:cNvSpPr>
            <a:spLocks noChangeShapeType="1"/>
          </p:cNvSpPr>
          <p:nvPr/>
        </p:nvSpPr>
        <p:spPr bwMode="auto">
          <a:xfrm>
            <a:off x="1143000" y="2362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3" name="Line 5"/>
          <p:cNvSpPr>
            <a:spLocks noChangeShapeType="1"/>
          </p:cNvSpPr>
          <p:nvPr/>
        </p:nvSpPr>
        <p:spPr bwMode="auto">
          <a:xfrm>
            <a:off x="1143000" y="3048000"/>
            <a:ext cx="15240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4" name="Line 6"/>
          <p:cNvSpPr>
            <a:spLocks noChangeShapeType="1"/>
          </p:cNvSpPr>
          <p:nvPr/>
        </p:nvSpPr>
        <p:spPr bwMode="auto">
          <a:xfrm>
            <a:off x="2667000" y="2819400"/>
            <a:ext cx="1588"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5" name="Line 7"/>
          <p:cNvSpPr>
            <a:spLocks noChangeShapeType="1"/>
          </p:cNvSpPr>
          <p:nvPr/>
        </p:nvSpPr>
        <p:spPr bwMode="auto">
          <a:xfrm>
            <a:off x="2667000" y="2819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6" name="Line 8"/>
          <p:cNvSpPr>
            <a:spLocks noChangeShapeType="1"/>
          </p:cNvSpPr>
          <p:nvPr/>
        </p:nvSpPr>
        <p:spPr bwMode="auto">
          <a:xfrm flipV="1">
            <a:off x="2667000" y="3657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7" name="Line 9"/>
          <p:cNvSpPr>
            <a:spLocks noChangeShapeType="1"/>
          </p:cNvSpPr>
          <p:nvPr/>
        </p:nvSpPr>
        <p:spPr bwMode="auto">
          <a:xfrm>
            <a:off x="2971800" y="3276600"/>
            <a:ext cx="1588"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8" name="Line 10"/>
          <p:cNvSpPr>
            <a:spLocks noChangeShapeType="1"/>
          </p:cNvSpPr>
          <p:nvPr/>
        </p:nvSpPr>
        <p:spPr bwMode="auto">
          <a:xfrm>
            <a:off x="2971800" y="3276600"/>
            <a:ext cx="990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19" name="Line 11"/>
          <p:cNvSpPr>
            <a:spLocks noChangeShapeType="1"/>
          </p:cNvSpPr>
          <p:nvPr/>
        </p:nvSpPr>
        <p:spPr bwMode="auto">
          <a:xfrm>
            <a:off x="2971800" y="4038600"/>
            <a:ext cx="1066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2220" name="Text Box 12"/>
          <p:cNvSpPr txBox="1">
            <a:spLocks noChangeArrowheads="1"/>
          </p:cNvSpPr>
          <p:nvPr/>
        </p:nvSpPr>
        <p:spPr bwMode="auto">
          <a:xfrm>
            <a:off x="4191000" y="3733800"/>
            <a:ext cx="175895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2221" name="Text Box 13"/>
          <p:cNvSpPr txBox="1">
            <a:spLocks noChangeArrowheads="1"/>
          </p:cNvSpPr>
          <p:nvPr/>
        </p:nvSpPr>
        <p:spPr bwMode="auto">
          <a:xfrm>
            <a:off x="5715000" y="20574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2222" name="Text Box 14"/>
          <p:cNvSpPr txBox="1">
            <a:spLocks noChangeArrowheads="1"/>
          </p:cNvSpPr>
          <p:nvPr/>
        </p:nvSpPr>
        <p:spPr bwMode="auto">
          <a:xfrm>
            <a:off x="4191000" y="30480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2223" name="Text Box 15"/>
          <p:cNvSpPr txBox="1">
            <a:spLocks noChangeArrowheads="1"/>
          </p:cNvSpPr>
          <p:nvPr/>
        </p:nvSpPr>
        <p:spPr bwMode="auto">
          <a:xfrm>
            <a:off x="5715000" y="25908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D</a:t>
            </a:r>
          </a:p>
        </p:txBody>
      </p:sp>
      <p:grpSp>
        <p:nvGrpSpPr>
          <p:cNvPr id="2" name="Group 16"/>
          <p:cNvGrpSpPr>
            <a:grpSpLocks/>
          </p:cNvGrpSpPr>
          <p:nvPr/>
        </p:nvGrpSpPr>
        <p:grpSpPr bwMode="auto">
          <a:xfrm>
            <a:off x="1736725" y="3733800"/>
            <a:ext cx="7318375" cy="1341438"/>
            <a:chOff x="1094" y="2352"/>
            <a:chExt cx="4610" cy="845"/>
          </a:xfrm>
        </p:grpSpPr>
        <p:sp>
          <p:nvSpPr>
            <p:cNvPr id="222225" name="Line 17"/>
            <p:cNvSpPr>
              <a:spLocks noChangeShapeType="1"/>
            </p:cNvSpPr>
            <p:nvPr/>
          </p:nvSpPr>
          <p:spPr bwMode="auto">
            <a:xfrm flipV="1">
              <a:off x="1392" y="2352"/>
              <a:ext cx="384" cy="528"/>
            </a:xfrm>
            <a:prstGeom prst="line">
              <a:avLst/>
            </a:prstGeom>
            <a:noFill/>
            <a:ln w="57150">
              <a:solidFill>
                <a:schemeClr val="tx1"/>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2226" name="Text Box 18"/>
            <p:cNvSpPr txBox="1">
              <a:spLocks noChangeArrowheads="1"/>
            </p:cNvSpPr>
            <p:nvPr/>
          </p:nvSpPr>
          <p:spPr bwMode="auto">
            <a:xfrm>
              <a:off x="1094" y="2906"/>
              <a:ext cx="4610"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e.g., 100% bootstrap support for bipartition (AD)(CB) </a:t>
              </a:r>
            </a:p>
          </p:txBody>
        </p:sp>
      </p:grpSp>
      <p:grpSp>
        <p:nvGrpSpPr>
          <p:cNvPr id="3" name="Group 19"/>
          <p:cNvGrpSpPr>
            <a:grpSpLocks/>
          </p:cNvGrpSpPr>
          <p:nvPr/>
        </p:nvGrpSpPr>
        <p:grpSpPr bwMode="auto">
          <a:xfrm>
            <a:off x="2514600" y="1447800"/>
            <a:ext cx="5180013" cy="1600200"/>
            <a:chOff x="1584" y="912"/>
            <a:chExt cx="3263" cy="1008"/>
          </a:xfrm>
        </p:grpSpPr>
        <p:sp>
          <p:nvSpPr>
            <p:cNvPr id="222228" name="Oval 20"/>
            <p:cNvSpPr>
              <a:spLocks noChangeArrowheads="1"/>
            </p:cNvSpPr>
            <p:nvPr/>
          </p:nvSpPr>
          <p:spPr bwMode="auto">
            <a:xfrm>
              <a:off x="2064" y="1392"/>
              <a:ext cx="240" cy="528"/>
            </a:xfrm>
            <a:prstGeom prst="ellipse">
              <a:avLst/>
            </a:prstGeom>
            <a:noFill/>
            <a:ln w="9525">
              <a:solidFill>
                <a:schemeClr val="hlink"/>
              </a:solidFill>
              <a:round/>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2229" name="Line 21"/>
            <p:cNvSpPr>
              <a:spLocks noChangeShapeType="1"/>
            </p:cNvSpPr>
            <p:nvPr/>
          </p:nvSpPr>
          <p:spPr bwMode="auto">
            <a:xfrm flipV="1">
              <a:off x="2208" y="1200"/>
              <a:ext cx="48" cy="19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2230" name="Text Box 22"/>
            <p:cNvSpPr txBox="1">
              <a:spLocks noChangeArrowheads="1"/>
            </p:cNvSpPr>
            <p:nvPr/>
          </p:nvSpPr>
          <p:spPr bwMode="auto">
            <a:xfrm>
              <a:off x="1584" y="912"/>
              <a:ext cx="3263" cy="291"/>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the two longest branches join together</a:t>
              </a:r>
            </a:p>
          </p:txBody>
        </p:sp>
      </p:grpSp>
      <p:sp>
        <p:nvSpPr>
          <p:cNvPr id="222231" name="Text Box 23"/>
          <p:cNvSpPr txBox="1">
            <a:spLocks noChangeArrowheads="1"/>
          </p:cNvSpPr>
          <p:nvPr/>
        </p:nvSpPr>
        <p:spPr bwMode="auto">
          <a:xfrm>
            <a:off x="182563" y="5257800"/>
            <a:ext cx="89058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What could you do to investigate if this is a possible explanation?  </a:t>
            </a:r>
          </a:p>
        </p:txBody>
      </p:sp>
      <p:sp>
        <p:nvSpPr>
          <p:cNvPr id="222232" name="Text Box 24"/>
          <p:cNvSpPr txBox="1">
            <a:spLocks noChangeArrowheads="1"/>
          </p:cNvSpPr>
          <p:nvPr/>
        </p:nvSpPr>
        <p:spPr bwMode="auto">
          <a:xfrm>
            <a:off x="457200" y="5791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2233" name="Text Box 25"/>
          <p:cNvSpPr txBox="1">
            <a:spLocks noChangeArrowheads="1"/>
          </p:cNvSpPr>
          <p:nvPr/>
        </p:nvSpPr>
        <p:spPr bwMode="auto">
          <a:xfrm>
            <a:off x="609600" y="5638800"/>
            <a:ext cx="5608638"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use only slow positions, </a:t>
            </a:r>
          </a:p>
          <a:p>
            <a:pPr>
              <a:defRPr/>
            </a:pPr>
            <a:r>
              <a:rPr lang="en-US" b="1">
                <a:solidFill>
                  <a:srgbClr val="000000"/>
                </a:solidFill>
                <a:latin typeface="Times New Roman" charset="0"/>
                <a:ea typeface="+mn-ea"/>
                <a:cs typeface="+mn-cs"/>
              </a:rPr>
              <a:t>use an algorithm that corrects for ASRV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223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2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31" grpId="0" autoUpdateAnimBg="0"/>
      <p:bldP spid="22223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Gene transfer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5240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5240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a:off x="1828800" y="22098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286000" y="19812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a:off x="2286000" y="19812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28194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8000" y="24384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4384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2004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6764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2860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28956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grpSp>
        <p:nvGrpSpPr>
          <p:cNvPr id="2" name="Group 18"/>
          <p:cNvGrpSpPr>
            <a:grpSpLocks/>
          </p:cNvGrpSpPr>
          <p:nvPr/>
        </p:nvGrpSpPr>
        <p:grpSpPr bwMode="auto">
          <a:xfrm>
            <a:off x="3886200" y="1981200"/>
            <a:ext cx="2241550" cy="457200"/>
            <a:chOff x="2448" y="1248"/>
            <a:chExt cx="1412" cy="288"/>
          </a:xfrm>
        </p:grpSpPr>
        <p:sp>
          <p:nvSpPr>
            <p:cNvPr id="223251" name="Line 19"/>
            <p:cNvSpPr>
              <a:spLocks noChangeShapeType="1"/>
            </p:cNvSpPr>
            <p:nvPr/>
          </p:nvSpPr>
          <p:spPr bwMode="auto">
            <a:xfrm>
              <a:off x="2448" y="1248"/>
              <a:ext cx="0" cy="288"/>
            </a:xfrm>
            <a:prstGeom prst="line">
              <a:avLst/>
            </a:prstGeom>
            <a:noFill/>
            <a:ln w="3810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52" name="Text Box 20"/>
            <p:cNvSpPr txBox="1">
              <a:spLocks noChangeArrowheads="1"/>
            </p:cNvSpPr>
            <p:nvPr/>
          </p:nvSpPr>
          <p:spPr bwMode="auto">
            <a:xfrm>
              <a:off x="2544" y="1248"/>
              <a:ext cx="1316"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Transfer</a:t>
              </a:r>
            </a:p>
          </p:txBody>
        </p:sp>
      </p:grpSp>
      <p:grpSp>
        <p:nvGrpSpPr>
          <p:cNvPr id="3" name="Group 21"/>
          <p:cNvGrpSpPr>
            <a:grpSpLocks/>
          </p:cNvGrpSpPr>
          <p:nvPr/>
        </p:nvGrpSpPr>
        <p:grpSpPr bwMode="auto">
          <a:xfrm>
            <a:off x="228600" y="3352800"/>
            <a:ext cx="7407275" cy="2519363"/>
            <a:chOff x="144" y="2112"/>
            <a:chExt cx="4666" cy="1587"/>
          </a:xfrm>
        </p:grpSpPr>
        <p:sp>
          <p:nvSpPr>
            <p:cNvPr id="223254" name="Line 22"/>
            <p:cNvSpPr>
              <a:spLocks noChangeShapeType="1"/>
            </p:cNvSpPr>
            <p:nvPr/>
          </p:nvSpPr>
          <p:spPr bwMode="auto">
            <a:xfrm>
              <a:off x="1200" y="2544"/>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1200" y="2544"/>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1200" y="2976"/>
              <a:ext cx="72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920" y="2832"/>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920" y="2832"/>
              <a:ext cx="158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flipV="1">
              <a:off x="1920" y="3360"/>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2352" y="3120"/>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2355" y="312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2352" y="3600"/>
              <a:ext cx="76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grpSp>
        <p:nvGrpSpPr>
          <p:cNvPr id="4" name="Group 36"/>
          <p:cNvGrpSpPr>
            <a:grpSpLocks/>
          </p:cNvGrpSpPr>
          <p:nvPr/>
        </p:nvGrpSpPr>
        <p:grpSpPr bwMode="auto">
          <a:xfrm>
            <a:off x="304800" y="4419600"/>
            <a:ext cx="1524000" cy="1528763"/>
            <a:chOff x="192" y="2784"/>
            <a:chExt cx="960" cy="963"/>
          </a:xfrm>
        </p:grpSpPr>
        <p:sp>
          <p:nvSpPr>
            <p:cNvPr id="223269" name="Line 37"/>
            <p:cNvSpPr>
              <a:spLocks noChangeShapeType="1"/>
            </p:cNvSpPr>
            <p:nvPr/>
          </p:nvSpPr>
          <p:spPr bwMode="auto">
            <a:xfrm flipV="1">
              <a:off x="768" y="2784"/>
              <a:ext cx="384" cy="672"/>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0" name="Text Box 38"/>
            <p:cNvSpPr txBox="1">
              <a:spLocks noChangeArrowheads="1"/>
            </p:cNvSpPr>
            <p:nvPr/>
          </p:nvSpPr>
          <p:spPr bwMode="auto">
            <a:xfrm>
              <a:off x="192" y="3456"/>
              <a:ext cx="946"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speciation</a:t>
              </a:r>
            </a:p>
          </p:txBody>
        </p:sp>
      </p:grpSp>
      <p:sp>
        <p:nvSpPr>
          <p:cNvPr id="223271" name="Line 39"/>
          <p:cNvSpPr>
            <a:spLocks noChangeShapeType="1"/>
          </p:cNvSpPr>
          <p:nvPr/>
        </p:nvSpPr>
        <p:spPr bwMode="auto">
          <a:xfrm flipV="1">
            <a:off x="1219200" y="4800600"/>
            <a:ext cx="1676400" cy="685800"/>
          </a:xfrm>
          <a:prstGeom prst="line">
            <a:avLst/>
          </a:prstGeom>
          <a:noFill/>
          <a:ln w="9525">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grpSp>
        <p:nvGrpSpPr>
          <p:cNvPr id="5" name="Group 40"/>
          <p:cNvGrpSpPr>
            <a:grpSpLocks/>
          </p:cNvGrpSpPr>
          <p:nvPr/>
        </p:nvGrpSpPr>
        <p:grpSpPr bwMode="auto">
          <a:xfrm>
            <a:off x="1812925" y="5410200"/>
            <a:ext cx="1916113" cy="1036638"/>
            <a:chOff x="1142" y="3408"/>
            <a:chExt cx="1207" cy="653"/>
          </a:xfrm>
        </p:grpSpPr>
        <p:sp>
          <p:nvSpPr>
            <p:cNvPr id="223273" name="Line 41"/>
            <p:cNvSpPr>
              <a:spLocks noChangeShapeType="1"/>
            </p:cNvSpPr>
            <p:nvPr/>
          </p:nvSpPr>
          <p:spPr bwMode="auto">
            <a:xfrm flipV="1">
              <a:off x="1728" y="3408"/>
              <a:ext cx="576" cy="336"/>
            </a:xfrm>
            <a:prstGeom prst="line">
              <a:avLst/>
            </a:prstGeom>
            <a:noFill/>
            <a:ln w="9525">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3274" name="Text Box 42"/>
            <p:cNvSpPr txBox="1">
              <a:spLocks noChangeArrowheads="1"/>
            </p:cNvSpPr>
            <p:nvPr/>
          </p:nvSpPr>
          <p:spPr bwMode="auto">
            <a:xfrm>
              <a:off x="1142" y="3770"/>
              <a:ext cx="1207"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transfer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32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a:xfrm>
            <a:off x="0" y="0"/>
            <a:ext cx="7772400" cy="1143000"/>
          </a:xfrm>
        </p:spPr>
        <p:txBody>
          <a:bodyPr/>
          <a:lstStyle/>
          <a:p>
            <a:pPr eaLnBrk="1" hangingPunct="1"/>
            <a:r>
              <a:rPr lang="en-US">
                <a:latin typeface="Times New Roman" charset="0"/>
              </a:rPr>
              <a:t>Lineage Sorting </a:t>
            </a:r>
          </a:p>
        </p:txBody>
      </p:sp>
      <p:sp>
        <p:nvSpPr>
          <p:cNvPr id="223235" name="Text Box 3"/>
          <p:cNvSpPr txBox="1">
            <a:spLocks noChangeArrowheads="1"/>
          </p:cNvSpPr>
          <p:nvPr/>
        </p:nvSpPr>
        <p:spPr bwMode="auto">
          <a:xfrm>
            <a:off x="609600" y="28194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3236" name="Line 4"/>
          <p:cNvSpPr>
            <a:spLocks noChangeShapeType="1"/>
          </p:cNvSpPr>
          <p:nvPr/>
        </p:nvSpPr>
        <p:spPr bwMode="auto">
          <a:xfrm>
            <a:off x="1828800" y="17526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7" name="Text Box 5"/>
          <p:cNvSpPr txBox="1">
            <a:spLocks noChangeArrowheads="1"/>
          </p:cNvSpPr>
          <p:nvPr/>
        </p:nvSpPr>
        <p:spPr bwMode="auto">
          <a:xfrm>
            <a:off x="304800" y="9144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3238" name="Line 6"/>
          <p:cNvSpPr>
            <a:spLocks noChangeShapeType="1"/>
          </p:cNvSpPr>
          <p:nvPr/>
        </p:nvSpPr>
        <p:spPr bwMode="auto">
          <a:xfrm>
            <a:off x="1828800" y="17526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39" name="Line 7"/>
          <p:cNvSpPr>
            <a:spLocks noChangeShapeType="1"/>
          </p:cNvSpPr>
          <p:nvPr/>
        </p:nvSpPr>
        <p:spPr bwMode="auto">
          <a:xfrm flipV="1">
            <a:off x="18288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0" name="Line 8"/>
          <p:cNvSpPr>
            <a:spLocks noChangeShapeType="1"/>
          </p:cNvSpPr>
          <p:nvPr/>
        </p:nvSpPr>
        <p:spPr bwMode="auto">
          <a:xfrm>
            <a:off x="2514600" y="24384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1" name="Line 9"/>
          <p:cNvSpPr>
            <a:spLocks noChangeShapeType="1"/>
          </p:cNvSpPr>
          <p:nvPr/>
        </p:nvSpPr>
        <p:spPr bwMode="auto">
          <a:xfrm flipV="1">
            <a:off x="2514600" y="2422525"/>
            <a:ext cx="29718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2" name="Line 10"/>
          <p:cNvSpPr>
            <a:spLocks noChangeShapeType="1"/>
          </p:cNvSpPr>
          <p:nvPr/>
        </p:nvSpPr>
        <p:spPr bwMode="auto">
          <a:xfrm flipV="1">
            <a:off x="2286000" y="34290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3" name="Line 11"/>
          <p:cNvSpPr>
            <a:spLocks noChangeShapeType="1"/>
          </p:cNvSpPr>
          <p:nvPr/>
        </p:nvSpPr>
        <p:spPr bwMode="auto">
          <a:xfrm>
            <a:off x="3046413" y="2889250"/>
            <a:ext cx="1587" cy="15875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4" name="Line 12"/>
          <p:cNvSpPr>
            <a:spLocks noChangeShapeType="1"/>
          </p:cNvSpPr>
          <p:nvPr/>
        </p:nvSpPr>
        <p:spPr bwMode="auto">
          <a:xfrm>
            <a:off x="3048000" y="2879725"/>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5" name="Line 13"/>
          <p:cNvSpPr>
            <a:spLocks noChangeShapeType="1"/>
          </p:cNvSpPr>
          <p:nvPr/>
        </p:nvSpPr>
        <p:spPr bwMode="auto">
          <a:xfrm>
            <a:off x="3048000" y="3641725"/>
            <a:ext cx="2438400" cy="15875"/>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3246" name="Text Box 14"/>
          <p:cNvSpPr txBox="1">
            <a:spLocks noChangeArrowheads="1"/>
          </p:cNvSpPr>
          <p:nvPr/>
        </p:nvSpPr>
        <p:spPr bwMode="auto">
          <a:xfrm>
            <a:off x="5791200" y="19812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B</a:t>
            </a:r>
          </a:p>
        </p:txBody>
      </p:sp>
      <p:sp>
        <p:nvSpPr>
          <p:cNvPr id="223247" name="Text Box 15"/>
          <p:cNvSpPr txBox="1">
            <a:spLocks noChangeArrowheads="1"/>
          </p:cNvSpPr>
          <p:nvPr/>
        </p:nvSpPr>
        <p:spPr bwMode="auto">
          <a:xfrm>
            <a:off x="5791200" y="12192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3248" name="Text Box 16"/>
          <p:cNvSpPr txBox="1">
            <a:spLocks noChangeArrowheads="1"/>
          </p:cNvSpPr>
          <p:nvPr/>
        </p:nvSpPr>
        <p:spPr bwMode="auto">
          <a:xfrm>
            <a:off x="5791200" y="2743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C</a:t>
            </a:r>
          </a:p>
        </p:txBody>
      </p:sp>
      <p:sp>
        <p:nvSpPr>
          <p:cNvPr id="223249" name="Text Box 17"/>
          <p:cNvSpPr txBox="1">
            <a:spLocks noChangeArrowheads="1"/>
          </p:cNvSpPr>
          <p:nvPr/>
        </p:nvSpPr>
        <p:spPr bwMode="auto">
          <a:xfrm>
            <a:off x="5791200" y="3352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dirty="0">
                <a:solidFill>
                  <a:srgbClr val="000000"/>
                </a:solidFill>
                <a:latin typeface="Times New Roman" charset="0"/>
                <a:ea typeface="+mn-ea"/>
                <a:cs typeface="+mn-cs"/>
              </a:rPr>
              <a:t>species D</a:t>
            </a:r>
          </a:p>
        </p:txBody>
      </p:sp>
      <p:grpSp>
        <p:nvGrpSpPr>
          <p:cNvPr id="3" name="Group 21"/>
          <p:cNvGrpSpPr>
            <a:grpSpLocks/>
          </p:cNvGrpSpPr>
          <p:nvPr/>
        </p:nvGrpSpPr>
        <p:grpSpPr bwMode="auto">
          <a:xfrm>
            <a:off x="357188" y="4144963"/>
            <a:ext cx="7407275" cy="2519362"/>
            <a:chOff x="144" y="2112"/>
            <a:chExt cx="4666" cy="1587"/>
          </a:xfrm>
        </p:grpSpPr>
        <p:sp>
          <p:nvSpPr>
            <p:cNvPr id="223254" name="Line 22"/>
            <p:cNvSpPr>
              <a:spLocks noChangeShapeType="1"/>
            </p:cNvSpPr>
            <p:nvPr/>
          </p:nvSpPr>
          <p:spPr bwMode="auto">
            <a:xfrm>
              <a:off x="927" y="2525"/>
              <a:ext cx="26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5" name="Line 23"/>
            <p:cNvSpPr>
              <a:spLocks noChangeShapeType="1"/>
            </p:cNvSpPr>
            <p:nvPr/>
          </p:nvSpPr>
          <p:spPr bwMode="auto">
            <a:xfrm>
              <a:off x="927" y="2525"/>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6" name="Line 24"/>
            <p:cNvSpPr>
              <a:spLocks noChangeShapeType="1"/>
            </p:cNvSpPr>
            <p:nvPr/>
          </p:nvSpPr>
          <p:spPr bwMode="auto">
            <a:xfrm>
              <a:off x="927" y="2957"/>
              <a:ext cx="14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7" name="Line 25"/>
            <p:cNvSpPr>
              <a:spLocks noChangeShapeType="1"/>
            </p:cNvSpPr>
            <p:nvPr/>
          </p:nvSpPr>
          <p:spPr bwMode="auto">
            <a:xfrm>
              <a:off x="1071" y="2813"/>
              <a:ext cx="0"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8" name="Line 26"/>
            <p:cNvSpPr>
              <a:spLocks noChangeShapeType="1"/>
            </p:cNvSpPr>
            <p:nvPr/>
          </p:nvSpPr>
          <p:spPr bwMode="auto">
            <a:xfrm>
              <a:off x="1071" y="2813"/>
              <a:ext cx="244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59" name="Line 27"/>
            <p:cNvSpPr>
              <a:spLocks noChangeShapeType="1"/>
            </p:cNvSpPr>
            <p:nvPr/>
          </p:nvSpPr>
          <p:spPr bwMode="auto">
            <a:xfrm>
              <a:off x="1071" y="3341"/>
              <a:ext cx="43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0" name="Line 28"/>
            <p:cNvSpPr>
              <a:spLocks noChangeShapeType="1"/>
            </p:cNvSpPr>
            <p:nvPr/>
          </p:nvSpPr>
          <p:spPr bwMode="auto">
            <a:xfrm>
              <a:off x="1503" y="3101"/>
              <a:ext cx="0" cy="48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1" name="Line 29"/>
            <p:cNvSpPr>
              <a:spLocks noChangeShapeType="1"/>
            </p:cNvSpPr>
            <p:nvPr/>
          </p:nvSpPr>
          <p:spPr bwMode="auto">
            <a:xfrm>
              <a:off x="1503" y="310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2" name="Line 30"/>
            <p:cNvSpPr>
              <a:spLocks noChangeShapeType="1"/>
            </p:cNvSpPr>
            <p:nvPr/>
          </p:nvSpPr>
          <p:spPr bwMode="auto">
            <a:xfrm>
              <a:off x="1503" y="3581"/>
              <a:ext cx="2016"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3263" name="Text Box 31"/>
            <p:cNvSpPr txBox="1">
              <a:spLocks noChangeArrowheads="1"/>
            </p:cNvSpPr>
            <p:nvPr/>
          </p:nvSpPr>
          <p:spPr bwMode="auto">
            <a:xfrm>
              <a:off x="3744" y="3408"/>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3264" name="Text Box 32"/>
            <p:cNvSpPr txBox="1">
              <a:spLocks noChangeArrowheads="1"/>
            </p:cNvSpPr>
            <p:nvPr/>
          </p:nvSpPr>
          <p:spPr bwMode="auto">
            <a:xfrm>
              <a:off x="3696" y="2352"/>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3265" name="Text Box 33"/>
            <p:cNvSpPr txBox="1">
              <a:spLocks noChangeArrowheads="1"/>
            </p:cNvSpPr>
            <p:nvPr/>
          </p:nvSpPr>
          <p:spPr bwMode="auto">
            <a:xfrm>
              <a:off x="3696" y="3024"/>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3266" name="Text Box 34"/>
            <p:cNvSpPr txBox="1">
              <a:spLocks noChangeArrowheads="1"/>
            </p:cNvSpPr>
            <p:nvPr/>
          </p:nvSpPr>
          <p:spPr bwMode="auto">
            <a:xfrm>
              <a:off x="3696" y="2688"/>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D</a:t>
              </a:r>
            </a:p>
          </p:txBody>
        </p:sp>
        <p:sp>
          <p:nvSpPr>
            <p:cNvPr id="223267" name="Text Box 35"/>
            <p:cNvSpPr txBox="1">
              <a:spLocks noChangeArrowheads="1"/>
            </p:cNvSpPr>
            <p:nvPr/>
          </p:nvSpPr>
          <p:spPr bwMode="auto">
            <a:xfrm>
              <a:off x="144" y="211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grpSp>
      <p:sp>
        <p:nvSpPr>
          <p:cNvPr id="43" name="Line 4"/>
          <p:cNvSpPr>
            <a:spLocks noChangeShapeType="1"/>
          </p:cNvSpPr>
          <p:nvPr/>
        </p:nvSpPr>
        <p:spPr bwMode="auto">
          <a:xfrm>
            <a:off x="1371600" y="1447800"/>
            <a:ext cx="4114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4" name="Line 11"/>
          <p:cNvSpPr>
            <a:spLocks noChangeShapeType="1"/>
          </p:cNvSpPr>
          <p:nvPr/>
        </p:nvSpPr>
        <p:spPr bwMode="auto">
          <a:xfrm>
            <a:off x="3048000" y="34290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5" name="Line 10"/>
          <p:cNvSpPr>
            <a:spLocks noChangeShapeType="1"/>
          </p:cNvSpPr>
          <p:nvPr/>
        </p:nvSpPr>
        <p:spPr bwMode="auto">
          <a:xfrm flipV="1">
            <a:off x="2514600" y="3048000"/>
            <a:ext cx="533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6" name="Line 13"/>
          <p:cNvSpPr>
            <a:spLocks noChangeShapeType="1"/>
          </p:cNvSpPr>
          <p:nvPr/>
        </p:nvSpPr>
        <p:spPr bwMode="auto">
          <a:xfrm>
            <a:off x="3352800" y="34290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7" name="Line 13"/>
          <p:cNvSpPr>
            <a:spLocks noChangeShapeType="1"/>
          </p:cNvSpPr>
          <p:nvPr/>
        </p:nvSpPr>
        <p:spPr bwMode="auto">
          <a:xfrm>
            <a:off x="3352800" y="3124200"/>
            <a:ext cx="2133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8" name="Line 11"/>
          <p:cNvSpPr>
            <a:spLocks noChangeShapeType="1"/>
          </p:cNvSpPr>
          <p:nvPr/>
        </p:nvSpPr>
        <p:spPr bwMode="auto">
          <a:xfrm>
            <a:off x="3352800" y="3124200"/>
            <a:ext cx="0" cy="304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49" name="Line 9"/>
          <p:cNvSpPr>
            <a:spLocks noChangeShapeType="1"/>
          </p:cNvSpPr>
          <p:nvPr/>
        </p:nvSpPr>
        <p:spPr bwMode="auto">
          <a:xfrm flipV="1">
            <a:off x="2209800" y="2133600"/>
            <a:ext cx="32766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0" name="Line 8"/>
          <p:cNvSpPr>
            <a:spLocks noChangeShapeType="1"/>
          </p:cNvSpPr>
          <p:nvPr/>
        </p:nvSpPr>
        <p:spPr bwMode="auto">
          <a:xfrm>
            <a:off x="2209800" y="21336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1" name="Line 8"/>
          <p:cNvSpPr>
            <a:spLocks noChangeShapeType="1"/>
          </p:cNvSpPr>
          <p:nvPr/>
        </p:nvSpPr>
        <p:spPr bwMode="auto">
          <a:xfrm>
            <a:off x="2286000" y="2971800"/>
            <a:ext cx="0" cy="457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2" name="Line 7"/>
          <p:cNvSpPr>
            <a:spLocks noChangeShapeType="1"/>
          </p:cNvSpPr>
          <p:nvPr/>
        </p:nvSpPr>
        <p:spPr bwMode="auto">
          <a:xfrm flipV="1">
            <a:off x="1371600" y="2971800"/>
            <a:ext cx="914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53" name="Line 6"/>
          <p:cNvSpPr>
            <a:spLocks noChangeShapeType="1"/>
          </p:cNvSpPr>
          <p:nvPr/>
        </p:nvSpPr>
        <p:spPr bwMode="auto">
          <a:xfrm>
            <a:off x="1371600" y="1447800"/>
            <a:ext cx="0" cy="1524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cxnSp>
        <p:nvCxnSpPr>
          <p:cNvPr id="98333" name="Straight Connector 6"/>
          <p:cNvCxnSpPr>
            <a:cxnSpLocks noChangeShapeType="1"/>
          </p:cNvCxnSpPr>
          <p:nvPr/>
        </p:nvCxnSpPr>
        <p:spPr bwMode="auto">
          <a:xfrm flipV="1">
            <a:off x="1600200" y="1600200"/>
            <a:ext cx="0" cy="11430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4" name="Straight Connector 56"/>
          <p:cNvCxnSpPr>
            <a:cxnSpLocks noChangeShapeType="1"/>
          </p:cNvCxnSpPr>
          <p:nvPr/>
        </p:nvCxnSpPr>
        <p:spPr bwMode="auto">
          <a:xfrm>
            <a:off x="1600200" y="1600200"/>
            <a:ext cx="38862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5" name="Straight Connector 62"/>
          <p:cNvCxnSpPr>
            <a:cxnSpLocks noChangeShapeType="1"/>
          </p:cNvCxnSpPr>
          <p:nvPr/>
        </p:nvCxnSpPr>
        <p:spPr bwMode="auto">
          <a:xfrm>
            <a:off x="1600200" y="2743200"/>
            <a:ext cx="228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6" name="Straight Connector 66"/>
          <p:cNvCxnSpPr>
            <a:cxnSpLocks noChangeShapeType="1"/>
          </p:cNvCxnSpPr>
          <p:nvPr/>
        </p:nvCxnSpPr>
        <p:spPr bwMode="auto">
          <a:xfrm flipV="1">
            <a:off x="1828800" y="26670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7" name="Straight Connector 69"/>
          <p:cNvCxnSpPr>
            <a:cxnSpLocks noChangeShapeType="1"/>
          </p:cNvCxnSpPr>
          <p:nvPr/>
        </p:nvCxnSpPr>
        <p:spPr bwMode="auto">
          <a:xfrm>
            <a:off x="1828800" y="2667000"/>
            <a:ext cx="6096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8" name="Straight Connector 71"/>
          <p:cNvCxnSpPr>
            <a:cxnSpLocks noChangeShapeType="1"/>
          </p:cNvCxnSpPr>
          <p:nvPr/>
        </p:nvCxnSpPr>
        <p:spPr bwMode="auto">
          <a:xfrm>
            <a:off x="1828800" y="2895600"/>
            <a:ext cx="5334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39" name="Straight Connector 73"/>
          <p:cNvCxnSpPr>
            <a:cxnSpLocks noChangeShapeType="1"/>
          </p:cNvCxnSpPr>
          <p:nvPr/>
        </p:nvCxnSpPr>
        <p:spPr bwMode="auto">
          <a:xfrm flipV="1">
            <a:off x="2362200" y="2895600"/>
            <a:ext cx="0" cy="4572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0" name="Straight Connector 76"/>
          <p:cNvCxnSpPr>
            <a:cxnSpLocks noChangeShapeType="1"/>
          </p:cNvCxnSpPr>
          <p:nvPr/>
        </p:nvCxnSpPr>
        <p:spPr bwMode="auto">
          <a:xfrm>
            <a:off x="2362200" y="33528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1" name="Straight Connector 78"/>
          <p:cNvCxnSpPr>
            <a:cxnSpLocks noChangeShapeType="1"/>
          </p:cNvCxnSpPr>
          <p:nvPr/>
        </p:nvCxnSpPr>
        <p:spPr bwMode="auto">
          <a:xfrm>
            <a:off x="3124200" y="3505200"/>
            <a:ext cx="2438400" cy="39688"/>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2" name="Straight Connector 84"/>
          <p:cNvCxnSpPr>
            <a:cxnSpLocks noChangeShapeType="1"/>
          </p:cNvCxnSpPr>
          <p:nvPr/>
        </p:nvCxnSpPr>
        <p:spPr bwMode="auto">
          <a:xfrm flipV="1">
            <a:off x="3124200" y="3352800"/>
            <a:ext cx="0" cy="152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3" name="Straight Connector 87"/>
          <p:cNvCxnSpPr>
            <a:cxnSpLocks noChangeShapeType="1"/>
          </p:cNvCxnSpPr>
          <p:nvPr/>
        </p:nvCxnSpPr>
        <p:spPr bwMode="auto">
          <a:xfrm flipV="1">
            <a:off x="2438400" y="2286000"/>
            <a:ext cx="0" cy="9144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4" name="Straight Connector 90"/>
          <p:cNvCxnSpPr>
            <a:cxnSpLocks noChangeShapeType="1"/>
          </p:cNvCxnSpPr>
          <p:nvPr/>
        </p:nvCxnSpPr>
        <p:spPr bwMode="auto">
          <a:xfrm>
            <a:off x="2438400" y="3200400"/>
            <a:ext cx="762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5" name="Straight Connector 91"/>
          <p:cNvCxnSpPr>
            <a:cxnSpLocks noChangeShapeType="1"/>
          </p:cNvCxnSpPr>
          <p:nvPr/>
        </p:nvCxnSpPr>
        <p:spPr bwMode="auto">
          <a:xfrm>
            <a:off x="2438400" y="2286000"/>
            <a:ext cx="3048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6" name="Straight Connector 94"/>
          <p:cNvCxnSpPr>
            <a:cxnSpLocks noChangeShapeType="1"/>
          </p:cNvCxnSpPr>
          <p:nvPr/>
        </p:nvCxnSpPr>
        <p:spPr bwMode="auto">
          <a:xfrm>
            <a:off x="3200400" y="2971800"/>
            <a:ext cx="2286000" cy="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cxnSp>
        <p:nvCxnSpPr>
          <p:cNvPr id="98347" name="Straight Connector 101"/>
          <p:cNvCxnSpPr>
            <a:cxnSpLocks noChangeShapeType="1"/>
          </p:cNvCxnSpPr>
          <p:nvPr/>
        </p:nvCxnSpPr>
        <p:spPr bwMode="auto">
          <a:xfrm>
            <a:off x="3200400" y="2971800"/>
            <a:ext cx="0" cy="228600"/>
          </a:xfrm>
          <a:prstGeom prst="line">
            <a:avLst/>
          </a:prstGeom>
          <a:noFill/>
          <a:ln w="9525">
            <a:solidFill>
              <a:srgbClr val="FF0000"/>
            </a:solidFill>
            <a:round/>
            <a:headEnd/>
            <a:tailEnd/>
          </a:ln>
          <a:extLst>
            <a:ext uri="{909E8E84-426E-40dd-AFC4-6F175D3DCCD1}">
              <a14:hiddenFill xmlns="" xmlns:a14="http://schemas.microsoft.com/office/drawing/2010/main">
                <a:noFill/>
              </a14:hiddenFill>
            </a:ext>
          </a:extLst>
        </p:spPr>
      </p:cxnSp>
      <p:sp>
        <p:nvSpPr>
          <p:cNvPr id="98348" name="TextBox 54"/>
          <p:cNvSpPr txBox="1">
            <a:spLocks noChangeArrowheads="1"/>
          </p:cNvSpPr>
          <p:nvPr/>
        </p:nvSpPr>
        <p:spPr bwMode="auto">
          <a:xfrm>
            <a:off x="152400" y="3276600"/>
            <a:ext cx="1905000" cy="83026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FF0000"/>
                </a:solidFill>
              </a:rPr>
              <a:t>Genes diverge and coexist in the </a:t>
            </a:r>
            <a:br>
              <a:rPr lang="en-US" sz="1600">
                <a:solidFill>
                  <a:srgbClr val="FF0000"/>
                </a:solidFill>
              </a:rPr>
            </a:br>
            <a:r>
              <a:rPr lang="en-US" sz="1600">
                <a:solidFill>
                  <a:srgbClr val="FF0000"/>
                </a:solidFill>
              </a:rPr>
              <a:t>organismal lineage</a:t>
            </a:r>
          </a:p>
        </p:txBody>
      </p:sp>
      <p:cxnSp>
        <p:nvCxnSpPr>
          <p:cNvPr id="98349" name="Straight Arrow Connector 57"/>
          <p:cNvCxnSpPr>
            <a:cxnSpLocks noChangeShapeType="1"/>
            <a:stCxn id="98348" idx="0"/>
          </p:cNvCxnSpPr>
          <p:nvPr/>
        </p:nvCxnSpPr>
        <p:spPr bwMode="auto">
          <a:xfrm flipV="1">
            <a:off x="1104900" y="3048000"/>
            <a:ext cx="647700" cy="228600"/>
          </a:xfrm>
          <a:prstGeom prst="straightConnector1">
            <a:avLst/>
          </a:prstGeom>
          <a:noFill/>
          <a:ln w="9525">
            <a:solidFill>
              <a:srgbClr val="FF0000"/>
            </a:solidFill>
            <a:round/>
            <a:headEnd/>
            <a:tailEnd type="arrow" w="med" len="med"/>
          </a:ln>
          <a:extLst>
            <a:ext uri="{909E8E84-426E-40dd-AFC4-6F175D3DCCD1}">
              <a14:hiddenFill xmlns=""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a:xfrm>
            <a:off x="152400" y="152400"/>
            <a:ext cx="7772400" cy="381000"/>
          </a:xfrm>
        </p:spPr>
        <p:txBody>
          <a:bodyPr rtlCol="0">
            <a:normAutofit fontScale="90000"/>
          </a:bodyPr>
          <a:lstStyle/>
          <a:p>
            <a:pPr algn="l" defTabSz="456880" eaLnBrk="1" fontAlgn="auto" hangingPunct="1">
              <a:spcAft>
                <a:spcPts val="0"/>
              </a:spcAft>
              <a:defRPr/>
            </a:pPr>
            <a:r>
              <a:rPr lang="en-US">
                <a:latin typeface="Times New Roman" charset="0"/>
              </a:rPr>
              <a:t>Gene duplication </a:t>
            </a:r>
          </a:p>
        </p:txBody>
      </p:sp>
      <p:sp>
        <p:nvSpPr>
          <p:cNvPr id="224259" name="Line 3"/>
          <p:cNvSpPr>
            <a:spLocks noChangeShapeType="1"/>
          </p:cNvSpPr>
          <p:nvPr/>
        </p:nvSpPr>
        <p:spPr bwMode="auto">
          <a:xfrm flipV="1">
            <a:off x="1981200" y="1905000"/>
            <a:ext cx="152400" cy="533400"/>
          </a:xfrm>
          <a:prstGeom prst="line">
            <a:avLst/>
          </a:prstGeom>
          <a:noFill/>
          <a:ln w="57150">
            <a:solidFill>
              <a:schemeClr val="tx1"/>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0" name="Text Box 4"/>
          <p:cNvSpPr txBox="1">
            <a:spLocks noChangeArrowheads="1"/>
          </p:cNvSpPr>
          <p:nvPr/>
        </p:nvSpPr>
        <p:spPr bwMode="auto">
          <a:xfrm>
            <a:off x="0" y="2362200"/>
            <a:ext cx="24034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gene duplication </a:t>
            </a:r>
          </a:p>
        </p:txBody>
      </p:sp>
      <p:sp>
        <p:nvSpPr>
          <p:cNvPr id="224261" name="Text Box 5"/>
          <p:cNvSpPr txBox="1">
            <a:spLocks noChangeArrowheads="1"/>
          </p:cNvSpPr>
          <p:nvPr/>
        </p:nvSpPr>
        <p:spPr bwMode="auto">
          <a:xfrm>
            <a:off x="609600" y="2362200"/>
            <a:ext cx="187325" cy="457200"/>
          </a:xfrm>
          <a:prstGeom prst="rect">
            <a:avLst/>
          </a:prstGeom>
          <a:noFill/>
          <a:ln w="9525">
            <a:noFill/>
            <a:miter lim="800000"/>
            <a:headEnd/>
            <a:tailEnd/>
          </a:ln>
          <a:effectLst/>
        </p:spPr>
        <p:txBody>
          <a:bodyPr wrap="none" lIns="91429" tIns="45714" rIns="91429" bIns="45714">
            <a:spAutoFit/>
          </a:bodyPr>
          <a:lstStyle/>
          <a:p>
            <a:pPr>
              <a:defRPr/>
            </a:pPr>
            <a:endParaRPr lang="en-US" b="1">
              <a:solidFill>
                <a:srgbClr val="000000"/>
              </a:solidFill>
              <a:latin typeface="Times New Roman" charset="0"/>
              <a:ea typeface="+mn-ea"/>
              <a:cs typeface="+mn-cs"/>
            </a:endParaRPr>
          </a:p>
        </p:txBody>
      </p:sp>
      <p:sp>
        <p:nvSpPr>
          <p:cNvPr id="224262" name="Line 6"/>
          <p:cNvSpPr>
            <a:spLocks noChangeShapeType="1"/>
          </p:cNvSpPr>
          <p:nvPr/>
        </p:nvSpPr>
        <p:spPr bwMode="auto">
          <a:xfrm>
            <a:off x="1905000" y="12192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3" name="Text Box 7"/>
          <p:cNvSpPr txBox="1">
            <a:spLocks noChangeArrowheads="1"/>
          </p:cNvSpPr>
          <p:nvPr/>
        </p:nvSpPr>
        <p:spPr bwMode="auto">
          <a:xfrm>
            <a:off x="381000" y="609600"/>
            <a:ext cx="24860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Organismal tree: </a:t>
            </a:r>
          </a:p>
        </p:txBody>
      </p:sp>
      <p:sp>
        <p:nvSpPr>
          <p:cNvPr id="224264" name="Line 8"/>
          <p:cNvSpPr>
            <a:spLocks noChangeShapeType="1"/>
          </p:cNvSpPr>
          <p:nvPr/>
        </p:nvSpPr>
        <p:spPr bwMode="auto">
          <a:xfrm>
            <a:off x="1905000" y="1219200"/>
            <a:ext cx="0" cy="685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5" name="Line 9"/>
          <p:cNvSpPr>
            <a:spLocks noChangeShapeType="1"/>
          </p:cNvSpPr>
          <p:nvPr/>
        </p:nvSpPr>
        <p:spPr bwMode="auto">
          <a:xfrm>
            <a:off x="1905000" y="1905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6" name="Line 10"/>
          <p:cNvSpPr>
            <a:spLocks noChangeShapeType="1"/>
          </p:cNvSpPr>
          <p:nvPr/>
        </p:nvSpPr>
        <p:spPr bwMode="auto">
          <a:xfrm>
            <a:off x="2362200" y="1676400"/>
            <a:ext cx="0" cy="8382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7" name="Line 11"/>
          <p:cNvSpPr>
            <a:spLocks noChangeShapeType="1"/>
          </p:cNvSpPr>
          <p:nvPr/>
        </p:nvSpPr>
        <p:spPr bwMode="auto">
          <a:xfrm>
            <a:off x="2362200" y="1676400"/>
            <a:ext cx="3200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8" name="Line 12"/>
          <p:cNvSpPr>
            <a:spLocks noChangeShapeType="1"/>
          </p:cNvSpPr>
          <p:nvPr/>
        </p:nvSpPr>
        <p:spPr bwMode="auto">
          <a:xfrm flipV="1">
            <a:off x="2362200" y="2514600"/>
            <a:ext cx="762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69" name="Line 13"/>
          <p:cNvSpPr>
            <a:spLocks noChangeShapeType="1"/>
          </p:cNvSpPr>
          <p:nvPr/>
        </p:nvSpPr>
        <p:spPr bwMode="auto">
          <a:xfrm>
            <a:off x="3124200" y="2133600"/>
            <a:ext cx="0" cy="7620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0" name="Line 14"/>
          <p:cNvSpPr>
            <a:spLocks noChangeShapeType="1"/>
          </p:cNvSpPr>
          <p:nvPr/>
        </p:nvSpPr>
        <p:spPr bwMode="auto">
          <a:xfrm>
            <a:off x="3124200" y="2133600"/>
            <a:ext cx="24384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1" name="Line 15"/>
          <p:cNvSpPr>
            <a:spLocks noChangeShapeType="1"/>
          </p:cNvSpPr>
          <p:nvPr/>
        </p:nvSpPr>
        <p:spPr bwMode="auto">
          <a:xfrm>
            <a:off x="3124200" y="2895600"/>
            <a:ext cx="2362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4272" name="Text Box 16"/>
          <p:cNvSpPr txBox="1">
            <a:spLocks noChangeArrowheads="1"/>
          </p:cNvSpPr>
          <p:nvPr/>
        </p:nvSpPr>
        <p:spPr bwMode="auto">
          <a:xfrm>
            <a:off x="5867400" y="1371600"/>
            <a:ext cx="140176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B</a:t>
            </a:r>
          </a:p>
        </p:txBody>
      </p:sp>
      <p:sp>
        <p:nvSpPr>
          <p:cNvPr id="224273" name="Text Box 17"/>
          <p:cNvSpPr txBox="1">
            <a:spLocks noChangeArrowheads="1"/>
          </p:cNvSpPr>
          <p:nvPr/>
        </p:nvSpPr>
        <p:spPr bwMode="auto">
          <a:xfrm>
            <a:off x="5867400" y="914400"/>
            <a:ext cx="140017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A</a:t>
            </a:r>
          </a:p>
        </p:txBody>
      </p:sp>
      <p:sp>
        <p:nvSpPr>
          <p:cNvPr id="224274" name="Text Box 18"/>
          <p:cNvSpPr txBox="1">
            <a:spLocks noChangeArrowheads="1"/>
          </p:cNvSpPr>
          <p:nvPr/>
        </p:nvSpPr>
        <p:spPr bwMode="auto">
          <a:xfrm>
            <a:off x="5867400" y="19812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C</a:t>
            </a:r>
          </a:p>
        </p:txBody>
      </p:sp>
      <p:sp>
        <p:nvSpPr>
          <p:cNvPr id="224275" name="Text Box 19"/>
          <p:cNvSpPr txBox="1">
            <a:spLocks noChangeArrowheads="1"/>
          </p:cNvSpPr>
          <p:nvPr/>
        </p:nvSpPr>
        <p:spPr bwMode="auto">
          <a:xfrm>
            <a:off x="5867400" y="2590800"/>
            <a:ext cx="1419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species D</a:t>
            </a:r>
          </a:p>
        </p:txBody>
      </p:sp>
      <p:sp>
        <p:nvSpPr>
          <p:cNvPr id="224276" name="Rectangle 20"/>
          <p:cNvSpPr>
            <a:spLocks noChangeArrowheads="1"/>
          </p:cNvSpPr>
          <p:nvPr/>
        </p:nvSpPr>
        <p:spPr bwMode="auto">
          <a:xfrm>
            <a:off x="0" y="29718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grpSp>
        <p:nvGrpSpPr>
          <p:cNvPr id="2" name="Group 21"/>
          <p:cNvGrpSpPr>
            <a:grpSpLocks/>
          </p:cNvGrpSpPr>
          <p:nvPr/>
        </p:nvGrpSpPr>
        <p:grpSpPr bwMode="auto">
          <a:xfrm>
            <a:off x="1905000" y="3200400"/>
            <a:ext cx="6096000" cy="3429000"/>
            <a:chOff x="1200" y="2016"/>
            <a:chExt cx="3840" cy="2160"/>
          </a:xfrm>
        </p:grpSpPr>
        <p:sp>
          <p:nvSpPr>
            <p:cNvPr id="224278" name="Line 22"/>
            <p:cNvSpPr>
              <a:spLocks noChangeShapeType="1"/>
            </p:cNvSpPr>
            <p:nvPr/>
          </p:nvSpPr>
          <p:spPr bwMode="auto">
            <a:xfrm>
              <a:off x="1200" y="2160"/>
              <a:ext cx="235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79" name="Line 23"/>
            <p:cNvSpPr>
              <a:spLocks noChangeShapeType="1"/>
            </p:cNvSpPr>
            <p:nvPr/>
          </p:nvSpPr>
          <p:spPr bwMode="auto">
            <a:xfrm>
              <a:off x="1200" y="2160"/>
              <a:ext cx="0" cy="120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0" name="Line 24"/>
            <p:cNvSpPr>
              <a:spLocks noChangeShapeType="1"/>
            </p:cNvSpPr>
            <p:nvPr/>
          </p:nvSpPr>
          <p:spPr bwMode="auto">
            <a:xfrm>
              <a:off x="1440" y="2592"/>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1" name="Line 25"/>
            <p:cNvSpPr>
              <a:spLocks noChangeShapeType="1"/>
            </p:cNvSpPr>
            <p:nvPr/>
          </p:nvSpPr>
          <p:spPr bwMode="auto">
            <a:xfrm>
              <a:off x="1680" y="2448"/>
              <a:ext cx="0" cy="43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2" name="Line 26"/>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3" name="Line 27"/>
            <p:cNvSpPr>
              <a:spLocks noChangeShapeType="1"/>
            </p:cNvSpPr>
            <p:nvPr/>
          </p:nvSpPr>
          <p:spPr bwMode="auto">
            <a:xfrm flipV="1">
              <a:off x="1680" y="2880"/>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4" name="Line 28"/>
            <p:cNvSpPr>
              <a:spLocks noChangeShapeType="1"/>
            </p:cNvSpPr>
            <p:nvPr/>
          </p:nvSpPr>
          <p:spPr bwMode="auto">
            <a:xfrm>
              <a:off x="1968" y="2736"/>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5" name="Line 29"/>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6" name="Line 30"/>
            <p:cNvSpPr>
              <a:spLocks noChangeShapeType="1"/>
            </p:cNvSpPr>
            <p:nvPr/>
          </p:nvSpPr>
          <p:spPr bwMode="auto">
            <a:xfrm>
              <a:off x="1968" y="3120"/>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87" name="Text Box 31"/>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288" name="Text Box 3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A</a:t>
              </a:r>
            </a:p>
          </p:txBody>
        </p:sp>
        <p:sp>
          <p:nvSpPr>
            <p:cNvPr id="224289" name="Text Box 33"/>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290" name="Text Box 34"/>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291" name="Line 35"/>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2" name="Line 36"/>
            <p:cNvSpPr>
              <a:spLocks noChangeShapeType="1"/>
            </p:cNvSpPr>
            <p:nvPr/>
          </p:nvSpPr>
          <p:spPr bwMode="auto">
            <a:xfrm>
              <a:off x="1440" y="2592"/>
              <a:ext cx="1" cy="912"/>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3" name="Line 37"/>
            <p:cNvSpPr>
              <a:spLocks noChangeShapeType="1"/>
            </p:cNvSpPr>
            <p:nvPr/>
          </p:nvSpPr>
          <p:spPr bwMode="auto">
            <a:xfrm>
              <a:off x="1728" y="3360"/>
              <a:ext cx="1" cy="528"/>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4" name="Line 38"/>
            <p:cNvSpPr>
              <a:spLocks noChangeShapeType="1"/>
            </p:cNvSpPr>
            <p:nvPr/>
          </p:nvSpPr>
          <p:spPr bwMode="auto">
            <a:xfrm>
              <a:off x="1728" y="3360"/>
              <a:ext cx="1728"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5" name="Line 39"/>
            <p:cNvSpPr>
              <a:spLocks noChangeShapeType="1"/>
            </p:cNvSpPr>
            <p:nvPr/>
          </p:nvSpPr>
          <p:spPr bwMode="auto">
            <a:xfrm flipV="1">
              <a:off x="1728" y="3888"/>
              <a:ext cx="192" cy="1"/>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6" name="Line 40"/>
            <p:cNvSpPr>
              <a:spLocks noChangeShapeType="1"/>
            </p:cNvSpPr>
            <p:nvPr/>
          </p:nvSpPr>
          <p:spPr bwMode="auto">
            <a:xfrm>
              <a:off x="1920" y="3648"/>
              <a:ext cx="0" cy="38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7" name="Line 41"/>
            <p:cNvSpPr>
              <a:spLocks noChangeShapeType="1"/>
            </p:cNvSpPr>
            <p:nvPr/>
          </p:nvSpPr>
          <p:spPr bwMode="auto">
            <a:xfrm>
              <a:off x="1920" y="3648"/>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8" name="Line 42"/>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299" name="Text Box 43"/>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a:solidFill>
                    <a:srgbClr val="000000"/>
                  </a:solidFill>
                  <a:latin typeface="Times New Roman" charset="0"/>
                  <a:ea typeface="+mn-ea"/>
                  <a:cs typeface="+mn-cs"/>
                </a:rPr>
                <a:t>seq.’ from D</a:t>
              </a:r>
            </a:p>
          </p:txBody>
        </p:sp>
        <p:sp>
          <p:nvSpPr>
            <p:cNvPr id="224300" name="Text Box 44"/>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01" name="Text Box 45"/>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02" name="Line 46"/>
            <p:cNvSpPr>
              <a:spLocks noChangeShapeType="1"/>
            </p:cNvSpPr>
            <p:nvPr/>
          </p:nvSpPr>
          <p:spPr bwMode="auto">
            <a:xfrm>
              <a:off x="1440" y="3504"/>
              <a:ext cx="288"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3" name="Group 47"/>
          <p:cNvGrpSpPr>
            <a:grpSpLocks/>
          </p:cNvGrpSpPr>
          <p:nvPr/>
        </p:nvGrpSpPr>
        <p:grpSpPr bwMode="auto">
          <a:xfrm>
            <a:off x="0" y="5334000"/>
            <a:ext cx="2347913" cy="919163"/>
            <a:chOff x="0" y="3360"/>
            <a:chExt cx="1479" cy="579"/>
          </a:xfrm>
        </p:grpSpPr>
        <p:sp>
          <p:nvSpPr>
            <p:cNvPr id="224304" name="Line 4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05" name="Text Box 4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grpSp>
      <p:grpSp>
        <p:nvGrpSpPr>
          <p:cNvPr id="4" name="Group 50"/>
          <p:cNvGrpSpPr>
            <a:grpSpLocks/>
          </p:cNvGrpSpPr>
          <p:nvPr/>
        </p:nvGrpSpPr>
        <p:grpSpPr bwMode="auto">
          <a:xfrm>
            <a:off x="0" y="3089275"/>
            <a:ext cx="9144000" cy="3886200"/>
            <a:chOff x="0" y="1872"/>
            <a:chExt cx="5760" cy="2448"/>
          </a:xfrm>
        </p:grpSpPr>
        <p:sp>
          <p:nvSpPr>
            <p:cNvPr id="224307" name="Rectangle 51"/>
            <p:cNvSpPr>
              <a:spLocks noChangeArrowheads="1"/>
            </p:cNvSpPr>
            <p:nvPr/>
          </p:nvSpPr>
          <p:spPr bwMode="auto">
            <a:xfrm>
              <a:off x="0" y="1920"/>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08" name="Rectangle 52"/>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molecular tree:</a:t>
              </a:r>
            </a:p>
          </p:txBody>
        </p:sp>
        <p:sp>
          <p:nvSpPr>
            <p:cNvPr id="224309" name="Line 53"/>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0" name="Line 54"/>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1" name="Line 55"/>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2" name="Line 56"/>
            <p:cNvSpPr>
              <a:spLocks noChangeShapeType="1"/>
            </p:cNvSpPr>
            <p:nvPr/>
          </p:nvSpPr>
          <p:spPr bwMode="auto">
            <a:xfrm>
              <a:off x="1680" y="2448"/>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3" name="Line 57"/>
            <p:cNvSpPr>
              <a:spLocks noChangeShapeType="1"/>
            </p:cNvSpPr>
            <p:nvPr/>
          </p:nvSpPr>
          <p:spPr bwMode="auto">
            <a:xfrm>
              <a:off x="1680" y="2448"/>
              <a:ext cx="1824"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4" name="Line 58"/>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5" name="Line 59"/>
            <p:cNvSpPr>
              <a:spLocks noChangeShapeType="1"/>
            </p:cNvSpPr>
            <p:nvPr/>
          </p:nvSpPr>
          <p:spPr bwMode="auto">
            <a:xfrm>
              <a:off x="1968" y="2736"/>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6" name="Line 60"/>
            <p:cNvSpPr>
              <a:spLocks noChangeShapeType="1"/>
            </p:cNvSpPr>
            <p:nvPr/>
          </p:nvSpPr>
          <p:spPr bwMode="auto">
            <a:xfrm>
              <a:off x="1968" y="2736"/>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7" name="Line 61"/>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18" name="Text Box 62"/>
            <p:cNvSpPr txBox="1">
              <a:spLocks noChangeArrowheads="1"/>
            </p:cNvSpPr>
            <p:nvPr/>
          </p:nvSpPr>
          <p:spPr bwMode="auto">
            <a:xfrm>
              <a:off x="3696" y="2976"/>
              <a:ext cx="1108" cy="288"/>
            </a:xfrm>
            <a:prstGeom prst="rect">
              <a:avLst/>
            </a:prstGeom>
            <a:noFill/>
            <a:ln w="9525">
              <a:noFill/>
              <a:miter lim="800000"/>
              <a:headEnd/>
              <a:tailEnd/>
            </a:ln>
            <a:effectLst/>
          </p:spPr>
          <p:txBody>
            <a:bodyPr>
              <a:spAutoFit/>
            </a:bodyPr>
            <a:lstStyle/>
            <a:p>
              <a:pPr>
                <a:defRPr/>
              </a:pPr>
              <a:r>
                <a:rPr lang="en-US" b="1">
                  <a:solidFill>
                    <a:srgbClr val="FF0000"/>
                  </a:solidFill>
                  <a:latin typeface="Times New Roman" charset="0"/>
                  <a:ea typeface="+mn-ea"/>
                  <a:cs typeface="+mn-cs"/>
                </a:rPr>
                <a:t>seq. from D</a:t>
              </a:r>
            </a:p>
          </p:txBody>
        </p:sp>
        <p:sp>
          <p:nvSpPr>
            <p:cNvPr id="224319" name="Text Box 63"/>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20" name="Text Box 64"/>
            <p:cNvSpPr txBox="1">
              <a:spLocks noChangeArrowheads="1"/>
            </p:cNvSpPr>
            <p:nvPr/>
          </p:nvSpPr>
          <p:spPr bwMode="auto">
            <a:xfrm>
              <a:off x="3696" y="2640"/>
              <a:ext cx="1077"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C</a:t>
              </a:r>
            </a:p>
          </p:txBody>
        </p:sp>
        <p:sp>
          <p:nvSpPr>
            <p:cNvPr id="224321" name="Text Box 65"/>
            <p:cNvSpPr txBox="1">
              <a:spLocks noChangeArrowheads="1"/>
            </p:cNvSpPr>
            <p:nvPr/>
          </p:nvSpPr>
          <p:spPr bwMode="auto">
            <a:xfrm>
              <a:off x="3696" y="2304"/>
              <a:ext cx="1066" cy="291"/>
            </a:xfrm>
            <a:prstGeom prst="rect">
              <a:avLst/>
            </a:prstGeom>
            <a:noFill/>
            <a:ln w="9525">
              <a:noFill/>
              <a:miter lim="800000"/>
              <a:headEnd/>
              <a:tailEnd/>
            </a:ln>
            <a:effectLst/>
          </p:spPr>
          <p:txBody>
            <a:bodyPr wrap="none">
              <a:spAutoFit/>
            </a:bodyPr>
            <a:lstStyle/>
            <a:p>
              <a:pPr>
                <a:defRPr/>
              </a:pPr>
              <a:r>
                <a:rPr lang="en-US" b="1">
                  <a:solidFill>
                    <a:srgbClr val="000000"/>
                  </a:solidFill>
                  <a:latin typeface="Times New Roman" charset="0"/>
                  <a:ea typeface="+mn-ea"/>
                  <a:cs typeface="+mn-cs"/>
                </a:rPr>
                <a:t>seq. from B</a:t>
              </a:r>
            </a:p>
          </p:txBody>
        </p:sp>
        <p:sp>
          <p:nvSpPr>
            <p:cNvPr id="224322" name="Line 66"/>
            <p:cNvSpPr>
              <a:spLocks noChangeShapeType="1"/>
            </p:cNvSpPr>
            <p:nvPr/>
          </p:nvSpPr>
          <p:spPr bwMode="auto">
            <a:xfrm>
              <a:off x="1200" y="3360"/>
              <a:ext cx="240"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3" name="Line 67"/>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4" name="Line 68"/>
            <p:cNvSpPr>
              <a:spLocks noChangeShapeType="1"/>
            </p:cNvSpPr>
            <p:nvPr/>
          </p:nvSpPr>
          <p:spPr bwMode="auto">
            <a:xfrm>
              <a:off x="1728" y="3504"/>
              <a:ext cx="1"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5" name="Line 69"/>
            <p:cNvSpPr>
              <a:spLocks noChangeShapeType="1"/>
            </p:cNvSpPr>
            <p:nvPr/>
          </p:nvSpPr>
          <p:spPr bwMode="auto">
            <a:xfrm>
              <a:off x="1728" y="3360"/>
              <a:ext cx="1728" cy="1"/>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6" name="Line 70"/>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7" name="Line 71"/>
            <p:cNvSpPr>
              <a:spLocks noChangeShapeType="1"/>
            </p:cNvSpPr>
            <p:nvPr/>
          </p:nvSpPr>
          <p:spPr bwMode="auto">
            <a:xfrm>
              <a:off x="1920" y="3648"/>
              <a:ext cx="0" cy="384"/>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8" name="Line 72"/>
            <p:cNvSpPr>
              <a:spLocks noChangeShapeType="1"/>
            </p:cNvSpPr>
            <p:nvPr/>
          </p:nvSpPr>
          <p:spPr bwMode="auto">
            <a:xfrm>
              <a:off x="1920" y="3648"/>
              <a:ext cx="1392" cy="0"/>
            </a:xfrm>
            <a:prstGeom prst="line">
              <a:avLst/>
            </a:prstGeom>
            <a:noFill/>
            <a:ln w="9525">
              <a:solidFill>
                <a:srgbClr val="3366FF"/>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29" name="Line 73"/>
            <p:cNvSpPr>
              <a:spLocks noChangeShapeType="1"/>
            </p:cNvSpPr>
            <p:nvPr/>
          </p:nvSpPr>
          <p:spPr bwMode="auto">
            <a:xfrm>
              <a:off x="1920" y="4032"/>
              <a:ext cx="1392" cy="0"/>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0" name="Text Box 74"/>
            <p:cNvSpPr txBox="1">
              <a:spLocks noChangeArrowheads="1"/>
            </p:cNvSpPr>
            <p:nvPr/>
          </p:nvSpPr>
          <p:spPr bwMode="auto">
            <a:xfrm>
              <a:off x="3648" y="3888"/>
              <a:ext cx="1392" cy="288"/>
            </a:xfrm>
            <a:prstGeom prst="rect">
              <a:avLst/>
            </a:prstGeom>
            <a:noFill/>
            <a:ln w="9525">
              <a:noFill/>
              <a:miter lim="800000"/>
              <a:headEnd/>
              <a:tailEnd/>
            </a:ln>
            <a:effectLst/>
          </p:spPr>
          <p:txBody>
            <a:bodyPr>
              <a:spAutoFit/>
            </a:bodyPr>
            <a:lstStyle/>
            <a:p>
              <a:pPr>
                <a:defRPr/>
              </a:pPr>
              <a:r>
                <a:rPr lang="en-US" b="1" dirty="0">
                  <a:latin typeface="Times New Roman" charset="0"/>
                  <a:ea typeface="+mn-ea"/>
                  <a:cs typeface="+mn-cs"/>
                </a:rPr>
                <a:t>seq.’ from D</a:t>
              </a:r>
            </a:p>
          </p:txBody>
        </p:sp>
        <p:sp>
          <p:nvSpPr>
            <p:cNvPr id="224331" name="Text Box 75"/>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32" name="Text Box 76"/>
            <p:cNvSpPr txBox="1">
              <a:spLocks noChangeArrowheads="1"/>
            </p:cNvSpPr>
            <p:nvPr/>
          </p:nvSpPr>
          <p:spPr bwMode="auto">
            <a:xfrm>
              <a:off x="3648" y="3216"/>
              <a:ext cx="1124" cy="288"/>
            </a:xfrm>
            <a:prstGeom prst="rect">
              <a:avLst/>
            </a:prstGeom>
            <a:noFill/>
            <a:ln w="9525">
              <a:noFill/>
              <a:miter lim="800000"/>
              <a:headEnd/>
              <a:tailEnd/>
            </a:ln>
            <a:effectLst/>
          </p:spPr>
          <p:txBody>
            <a:bodyPr wrap="none">
              <a:spAutoFit/>
            </a:bodyPr>
            <a:lstStyle/>
            <a:p>
              <a:pPr>
                <a:defRPr/>
              </a:pPr>
              <a:r>
                <a:rPr lang="en-US" b="1" dirty="0">
                  <a:solidFill>
                    <a:srgbClr val="FF0000"/>
                  </a:solidFill>
                  <a:latin typeface="Times New Roman" charset="0"/>
                  <a:ea typeface="+mn-ea"/>
                  <a:cs typeface="+mn-cs"/>
                </a:rPr>
                <a:t>seq.’ from B</a:t>
              </a:r>
            </a:p>
          </p:txBody>
        </p:sp>
        <p:sp>
          <p:nvSpPr>
            <p:cNvPr id="224333" name="Line 77"/>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4" name="Line 78"/>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35" name="Text Box 79"/>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36" name="Line 80"/>
            <p:cNvSpPr>
              <a:spLocks noChangeShapeType="1"/>
            </p:cNvSpPr>
            <p:nvPr/>
          </p:nvSpPr>
          <p:spPr bwMode="auto">
            <a:xfrm>
              <a:off x="1728" y="3360"/>
              <a:ext cx="0" cy="144"/>
            </a:xfrm>
            <a:prstGeom prst="line">
              <a:avLst/>
            </a:prstGeom>
            <a:noFill/>
            <a:ln w="9525">
              <a:solidFill>
                <a:schemeClr val="tx1"/>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7" name="Line 81"/>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38" name="Line 82"/>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grpSp>
        <p:nvGrpSpPr>
          <p:cNvPr id="5" name="Group 83"/>
          <p:cNvGrpSpPr>
            <a:grpSpLocks/>
          </p:cNvGrpSpPr>
          <p:nvPr/>
        </p:nvGrpSpPr>
        <p:grpSpPr bwMode="auto">
          <a:xfrm>
            <a:off x="0" y="3003550"/>
            <a:ext cx="11114088" cy="3810000"/>
            <a:chOff x="0" y="1819"/>
            <a:chExt cx="7001" cy="2400"/>
          </a:xfrm>
        </p:grpSpPr>
        <p:sp>
          <p:nvSpPr>
            <p:cNvPr id="224340" name="Rectangle 84"/>
            <p:cNvSpPr>
              <a:spLocks noChangeArrowheads="1"/>
            </p:cNvSpPr>
            <p:nvPr/>
          </p:nvSpPr>
          <p:spPr bwMode="auto">
            <a:xfrm>
              <a:off x="1241" y="1819"/>
              <a:ext cx="5760" cy="2400"/>
            </a:xfrm>
            <a:prstGeom prst="rect">
              <a:avLst/>
            </a:prstGeom>
            <a:solidFill>
              <a:schemeClr val="bg1"/>
            </a:solidFill>
            <a:ln w="9525">
              <a:solidFill>
                <a:schemeClr val="tx1"/>
              </a:solidFill>
              <a:miter lim="800000"/>
              <a:headEnd/>
              <a:tailEnd/>
            </a:ln>
            <a:effectLst/>
          </p:spPr>
          <p:txBody>
            <a:bodyPr wrap="none" anchor="ctr"/>
            <a:lstStyle/>
            <a:p>
              <a:pPr>
                <a:defRPr/>
              </a:pPr>
              <a:endParaRPr lang="en-US" b="1">
                <a:solidFill>
                  <a:srgbClr val="000000"/>
                </a:solidFill>
                <a:latin typeface="Times New Roman" charset="0"/>
                <a:ea typeface="+mn-ea"/>
                <a:cs typeface="+mn-cs"/>
              </a:endParaRPr>
            </a:p>
          </p:txBody>
        </p:sp>
        <p:sp>
          <p:nvSpPr>
            <p:cNvPr id="224341" name="Rectangle 85"/>
            <p:cNvSpPr>
              <a:spLocks noChangeArrowheads="1"/>
            </p:cNvSpPr>
            <p:nvPr/>
          </p:nvSpPr>
          <p:spPr bwMode="auto">
            <a:xfrm>
              <a:off x="0" y="1872"/>
              <a:ext cx="1374" cy="291"/>
            </a:xfrm>
            <a:prstGeom prst="rect">
              <a:avLst/>
            </a:prstGeom>
            <a:noFill/>
            <a:ln w="9525">
              <a:noFill/>
              <a:miter lim="800000"/>
              <a:headEnd/>
              <a:tailEnd/>
            </a:ln>
            <a:effectLst/>
          </p:spPr>
          <p:txBody>
            <a:bodyPr wrap="none">
              <a:spAutoFit/>
            </a:bodyPr>
            <a:lstStyle/>
            <a:p>
              <a:pPr>
                <a:defRPr/>
              </a:pPr>
              <a:r>
                <a:rPr lang="en-US" b="1" dirty="0">
                  <a:solidFill>
                    <a:srgbClr val="000000"/>
                  </a:solidFill>
                  <a:latin typeface="Times New Roman" charset="0"/>
                  <a:ea typeface="+mn-ea"/>
                  <a:cs typeface="+mn-cs"/>
                </a:rPr>
                <a:t>molecular tree:</a:t>
              </a:r>
            </a:p>
          </p:txBody>
        </p:sp>
        <p:sp>
          <p:nvSpPr>
            <p:cNvPr id="224342" name="Line 86"/>
            <p:cNvSpPr>
              <a:spLocks noChangeShapeType="1"/>
            </p:cNvSpPr>
            <p:nvPr/>
          </p:nvSpPr>
          <p:spPr bwMode="auto">
            <a:xfrm>
              <a:off x="1200" y="2160"/>
              <a:ext cx="235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3" name="Line 87"/>
            <p:cNvSpPr>
              <a:spLocks noChangeShapeType="1"/>
            </p:cNvSpPr>
            <p:nvPr/>
          </p:nvSpPr>
          <p:spPr bwMode="auto">
            <a:xfrm>
              <a:off x="1200" y="2160"/>
              <a:ext cx="0" cy="120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4" name="Line 88"/>
            <p:cNvSpPr>
              <a:spLocks noChangeShapeType="1"/>
            </p:cNvSpPr>
            <p:nvPr/>
          </p:nvSpPr>
          <p:spPr bwMode="auto">
            <a:xfrm>
              <a:off x="1440" y="2592"/>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5" name="Line 89"/>
            <p:cNvSpPr>
              <a:spLocks noChangeShapeType="1"/>
            </p:cNvSpPr>
            <p:nvPr/>
          </p:nvSpPr>
          <p:spPr bwMode="auto">
            <a:xfrm flipV="1">
              <a:off x="1680" y="2880"/>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6" name="Line 90"/>
            <p:cNvSpPr>
              <a:spLocks noChangeShapeType="1"/>
            </p:cNvSpPr>
            <p:nvPr/>
          </p:nvSpPr>
          <p:spPr bwMode="auto">
            <a:xfrm>
              <a:off x="1968" y="3120"/>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47" name="Text Box 91"/>
            <p:cNvSpPr txBox="1">
              <a:spLocks noChangeArrowheads="1"/>
            </p:cNvSpPr>
            <p:nvPr/>
          </p:nvSpPr>
          <p:spPr bwMode="auto">
            <a:xfrm>
              <a:off x="3705" y="2902"/>
              <a:ext cx="1108"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D</a:t>
              </a:r>
            </a:p>
          </p:txBody>
        </p:sp>
        <p:sp>
          <p:nvSpPr>
            <p:cNvPr id="224348" name="Text Box 92"/>
            <p:cNvSpPr txBox="1">
              <a:spLocks noChangeArrowheads="1"/>
            </p:cNvSpPr>
            <p:nvPr/>
          </p:nvSpPr>
          <p:spPr bwMode="auto">
            <a:xfrm>
              <a:off x="3696" y="2016"/>
              <a:ext cx="1070"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A</a:t>
              </a:r>
            </a:p>
          </p:txBody>
        </p:sp>
        <p:sp>
          <p:nvSpPr>
            <p:cNvPr id="224349" name="Line 93"/>
            <p:cNvSpPr>
              <a:spLocks noChangeShapeType="1"/>
            </p:cNvSpPr>
            <p:nvPr/>
          </p:nvSpPr>
          <p:spPr bwMode="auto">
            <a:xfrm>
              <a:off x="1200" y="3360"/>
              <a:ext cx="240"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0" name="Line 94"/>
            <p:cNvSpPr>
              <a:spLocks noChangeShapeType="1"/>
            </p:cNvSpPr>
            <p:nvPr/>
          </p:nvSpPr>
          <p:spPr bwMode="auto">
            <a:xfrm>
              <a:off x="1440" y="2592"/>
              <a:ext cx="1" cy="912"/>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1" name="Line 95"/>
            <p:cNvSpPr>
              <a:spLocks noChangeShapeType="1"/>
            </p:cNvSpPr>
            <p:nvPr/>
          </p:nvSpPr>
          <p:spPr bwMode="auto">
            <a:xfrm flipH="1">
              <a:off x="1729" y="3329"/>
              <a:ext cx="2" cy="559"/>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2" name="Line 96"/>
            <p:cNvSpPr>
              <a:spLocks noChangeShapeType="1"/>
            </p:cNvSpPr>
            <p:nvPr/>
          </p:nvSpPr>
          <p:spPr bwMode="auto">
            <a:xfrm flipV="1">
              <a:off x="1728" y="3888"/>
              <a:ext cx="192" cy="1"/>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3" name="Line 97"/>
            <p:cNvSpPr>
              <a:spLocks noChangeShapeType="1"/>
            </p:cNvSpPr>
            <p:nvPr/>
          </p:nvSpPr>
          <p:spPr bwMode="auto">
            <a:xfrm flipH="1">
              <a:off x="1906" y="3648"/>
              <a:ext cx="14" cy="23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4" name="Line 98"/>
            <p:cNvSpPr>
              <a:spLocks noChangeShapeType="1"/>
            </p:cNvSpPr>
            <p:nvPr/>
          </p:nvSpPr>
          <p:spPr bwMode="auto">
            <a:xfrm>
              <a:off x="1920" y="3648"/>
              <a:ext cx="1392"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5" name="Line 99"/>
            <p:cNvSpPr>
              <a:spLocks noChangeShapeType="1"/>
            </p:cNvSpPr>
            <p:nvPr/>
          </p:nvSpPr>
          <p:spPr bwMode="auto">
            <a:xfrm flipV="1">
              <a:off x="1727" y="3311"/>
              <a:ext cx="1567" cy="13"/>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6" name="Text Box 100"/>
            <p:cNvSpPr txBox="1">
              <a:spLocks noChangeArrowheads="1"/>
            </p:cNvSpPr>
            <p:nvPr/>
          </p:nvSpPr>
          <p:spPr bwMode="auto">
            <a:xfrm>
              <a:off x="3635" y="3210"/>
              <a:ext cx="1392" cy="288"/>
            </a:xfrm>
            <a:prstGeom prst="rect">
              <a:avLst/>
            </a:prstGeom>
            <a:noFill/>
            <a:ln w="9525">
              <a:noFill/>
              <a:miter lim="800000"/>
              <a:headEnd/>
              <a:tailEnd/>
            </a:ln>
            <a:effectLst/>
          </p:spPr>
          <p:txBody>
            <a:bodyPr>
              <a:spAutoFit/>
            </a:bodyPr>
            <a:lstStyle/>
            <a:p>
              <a:pPr>
                <a:defRPr/>
              </a:pPr>
              <a:r>
                <a:rPr lang="en-US" b="1" dirty="0">
                  <a:solidFill>
                    <a:srgbClr val="FF0000"/>
                  </a:solidFill>
                  <a:latin typeface="Times New Roman" charset="0"/>
                  <a:ea typeface="+mn-ea"/>
                  <a:cs typeface="+mn-cs"/>
                </a:rPr>
                <a:t>seq.’ from B</a:t>
              </a:r>
            </a:p>
          </p:txBody>
        </p:sp>
        <p:sp>
          <p:nvSpPr>
            <p:cNvPr id="224357" name="Text Box 101"/>
            <p:cNvSpPr txBox="1">
              <a:spLocks noChangeArrowheads="1"/>
            </p:cNvSpPr>
            <p:nvPr/>
          </p:nvSpPr>
          <p:spPr bwMode="auto">
            <a:xfrm>
              <a:off x="3648" y="3552"/>
              <a:ext cx="1134" cy="288"/>
            </a:xfrm>
            <a:prstGeom prst="rect">
              <a:avLst/>
            </a:prstGeom>
            <a:noFill/>
            <a:ln w="9525">
              <a:noFill/>
              <a:miter lim="800000"/>
              <a:headEnd/>
              <a:tailEnd/>
            </a:ln>
            <a:effectLst/>
          </p:spPr>
          <p:txBody>
            <a:bodyPr wrap="none">
              <a:spAutoFit/>
            </a:bodyPr>
            <a:lstStyle/>
            <a:p>
              <a:pPr>
                <a:defRPr/>
              </a:pPr>
              <a:r>
                <a:rPr lang="en-US" b="1">
                  <a:solidFill>
                    <a:srgbClr val="FF0000"/>
                  </a:solidFill>
                  <a:latin typeface="Times New Roman" charset="0"/>
                  <a:ea typeface="+mn-ea"/>
                  <a:cs typeface="+mn-cs"/>
                </a:rPr>
                <a:t>seq.’ from C</a:t>
              </a:r>
            </a:p>
          </p:txBody>
        </p:sp>
        <p:sp>
          <p:nvSpPr>
            <p:cNvPr id="224358" name="Line 102"/>
            <p:cNvSpPr>
              <a:spLocks noChangeShapeType="1"/>
            </p:cNvSpPr>
            <p:nvPr/>
          </p:nvSpPr>
          <p:spPr bwMode="auto">
            <a:xfrm>
              <a:off x="1440" y="3504"/>
              <a:ext cx="288" cy="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59" name="Line 103"/>
            <p:cNvSpPr>
              <a:spLocks noChangeShapeType="1"/>
            </p:cNvSpPr>
            <p:nvPr/>
          </p:nvSpPr>
          <p:spPr bwMode="auto">
            <a:xfrm flipV="1">
              <a:off x="912" y="3360"/>
              <a:ext cx="528" cy="288"/>
            </a:xfrm>
            <a:prstGeom prst="line">
              <a:avLst/>
            </a:prstGeom>
            <a:noFill/>
            <a:ln w="57150">
              <a:solidFill>
                <a:schemeClr val="hlink"/>
              </a:solidFill>
              <a:round/>
              <a:headEnd/>
              <a:tailEnd type="triangle" w="med" len="med"/>
            </a:ln>
            <a:effectLst/>
          </p:spPr>
          <p:txBody>
            <a:bodyPr/>
            <a:lstStyle/>
            <a:p>
              <a:pPr>
                <a:defRPr/>
              </a:pPr>
              <a:endParaRPr lang="en-US" b="1">
                <a:solidFill>
                  <a:srgbClr val="000000"/>
                </a:solidFill>
                <a:latin typeface="Times New Roman" charset="0"/>
                <a:ea typeface="+mn-ea"/>
                <a:cs typeface="+mn-cs"/>
              </a:endParaRPr>
            </a:p>
          </p:txBody>
        </p:sp>
        <p:sp>
          <p:nvSpPr>
            <p:cNvPr id="224360" name="Text Box 104"/>
            <p:cNvSpPr txBox="1">
              <a:spLocks noChangeArrowheads="1"/>
            </p:cNvSpPr>
            <p:nvPr/>
          </p:nvSpPr>
          <p:spPr bwMode="auto">
            <a:xfrm>
              <a:off x="0" y="3648"/>
              <a:ext cx="1479" cy="291"/>
            </a:xfrm>
            <a:prstGeom prst="rect">
              <a:avLst/>
            </a:prstGeom>
            <a:noFill/>
            <a:ln w="9525">
              <a:solidFill>
                <a:schemeClr val="hlink"/>
              </a:solidFill>
              <a:miter lim="800000"/>
              <a:headEnd/>
              <a:tailEnd/>
            </a:ln>
            <a:effectLst/>
          </p:spPr>
          <p:txBody>
            <a:bodyPr wrap="none">
              <a:spAutoFit/>
            </a:bodyPr>
            <a:lstStyle/>
            <a:p>
              <a:pPr>
                <a:defRPr/>
              </a:pPr>
              <a:r>
                <a:rPr lang="en-US" b="1">
                  <a:solidFill>
                    <a:srgbClr val="FF0000"/>
                  </a:solidFill>
                  <a:latin typeface="Times New Roman" charset="0"/>
                  <a:ea typeface="+mn-ea"/>
                  <a:cs typeface="+mn-cs"/>
                </a:rPr>
                <a:t>gene duplication </a:t>
              </a:r>
            </a:p>
          </p:txBody>
        </p:sp>
        <p:sp>
          <p:nvSpPr>
            <p:cNvPr id="224361" name="Line 105"/>
            <p:cNvSpPr>
              <a:spLocks noChangeShapeType="1"/>
            </p:cNvSpPr>
            <p:nvPr/>
          </p:nvSpPr>
          <p:spPr bwMode="auto">
            <a:xfrm>
              <a:off x="1680" y="2592"/>
              <a:ext cx="0" cy="288"/>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sp>
          <p:nvSpPr>
            <p:cNvPr id="224362" name="Line 106"/>
            <p:cNvSpPr>
              <a:spLocks noChangeShapeType="1"/>
            </p:cNvSpPr>
            <p:nvPr/>
          </p:nvSpPr>
          <p:spPr bwMode="auto">
            <a:xfrm>
              <a:off x="1968" y="2880"/>
              <a:ext cx="0" cy="240"/>
            </a:xfrm>
            <a:prstGeom prst="line">
              <a:avLst/>
            </a:prstGeom>
            <a:noFill/>
            <a:ln w="9525">
              <a:solidFill>
                <a:schemeClr val="hlink"/>
              </a:solidFill>
              <a:round/>
              <a:headEnd/>
              <a:tailEnd/>
            </a:ln>
            <a:effectLst/>
          </p:spPr>
          <p:txBody>
            <a:bodyPr/>
            <a:lstStyle/>
            <a:p>
              <a:pPr>
                <a:defRPr/>
              </a:pPr>
              <a:endParaRPr lang="en-US" b="1">
                <a:solidFill>
                  <a:srgbClr val="000000"/>
                </a:solidFill>
                <a:latin typeface="Times New Roman" charset="0"/>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idx="4294967295"/>
          </p:nvPr>
        </p:nvSpPr>
        <p:spPr>
          <a:xfrm>
            <a:off x="0" y="0"/>
            <a:ext cx="9144000" cy="685800"/>
          </a:xfrm>
        </p:spPr>
        <p:txBody>
          <a:bodyPr/>
          <a:lstStyle/>
          <a:p>
            <a:pPr algn="l" eaLnBrk="1" hangingPunct="1"/>
            <a:r>
              <a:rPr lang="en-US" sz="2600">
                <a:latin typeface="Times New Roman" charset="0"/>
              </a:rPr>
              <a:t>Gene duplication and gene transfer are equivalent explanations.</a:t>
            </a:r>
          </a:p>
        </p:txBody>
      </p:sp>
      <p:graphicFrame>
        <p:nvGraphicFramePr>
          <p:cNvPr id="102402" name="Object 3"/>
          <p:cNvGraphicFramePr>
            <a:graphicFrameLocks noChangeAspect="1"/>
          </p:cNvGraphicFramePr>
          <p:nvPr/>
        </p:nvGraphicFramePr>
        <p:xfrm>
          <a:off x="0" y="762000"/>
          <a:ext cx="4572000" cy="3657600"/>
        </p:xfrm>
        <a:graphic>
          <a:graphicData uri="http://schemas.openxmlformats.org/presentationml/2006/ole">
            <mc:AlternateContent xmlns:mc="http://schemas.openxmlformats.org/markup-compatibility/2006">
              <mc:Choice xmlns:v="urn:schemas-microsoft-com:vml" Requires="v">
                <p:oleObj spid="_x0000_s102420" name="Photo Editor Photo" r:id="rId4" imgW="8527519" imgH="5509738" progId="MSPhotoEd.3">
                  <p:embed/>
                </p:oleObj>
              </mc:Choice>
              <mc:Fallback>
                <p:oleObj name="Photo Editor Photo" r:id="rId4" imgW="8527519" imgH="5509738"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45720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03" name="Object 4"/>
          <p:cNvGraphicFramePr>
            <a:graphicFrameLocks noChangeAspect="1"/>
          </p:cNvGraphicFramePr>
          <p:nvPr/>
        </p:nvGraphicFramePr>
        <p:xfrm>
          <a:off x="4572000" y="762000"/>
          <a:ext cx="4572000" cy="3733800"/>
        </p:xfrm>
        <a:graphic>
          <a:graphicData uri="http://schemas.openxmlformats.org/presentationml/2006/ole">
            <mc:AlternateContent xmlns:mc="http://schemas.openxmlformats.org/markup-compatibility/2006">
              <mc:Choice xmlns:v="urn:schemas-microsoft-com:vml" Requires="v">
                <p:oleObj spid="_x0000_s102421" name="Photo Editor Photo" r:id="rId6" imgW="8542760" imgH="6927180" progId="MSPhotoEd.3">
                  <p:embed/>
                </p:oleObj>
              </mc:Choice>
              <mc:Fallback>
                <p:oleObj name="Photo Editor Photo" r:id="rId6" imgW="8542760" imgH="6927180" progId="MSPhotoEd.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762000"/>
                        <a:ext cx="45720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25285" name="Text Box 5"/>
          <p:cNvSpPr txBox="1">
            <a:spLocks noChangeArrowheads="1"/>
          </p:cNvSpPr>
          <p:nvPr/>
        </p:nvSpPr>
        <p:spPr bwMode="auto">
          <a:xfrm>
            <a:off x="288925" y="4613275"/>
            <a:ext cx="3705225"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Horizontal or lateral Gene </a:t>
            </a:r>
          </a:p>
        </p:txBody>
      </p:sp>
      <p:sp>
        <p:nvSpPr>
          <p:cNvPr id="225286" name="Text Box 6"/>
          <p:cNvSpPr txBox="1">
            <a:spLocks noChangeArrowheads="1"/>
          </p:cNvSpPr>
          <p:nvPr/>
        </p:nvSpPr>
        <p:spPr bwMode="auto">
          <a:xfrm>
            <a:off x="4572000" y="4419600"/>
            <a:ext cx="45720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Ancient duplication followed by gene loss</a:t>
            </a:r>
          </a:p>
        </p:txBody>
      </p:sp>
      <p:sp>
        <p:nvSpPr>
          <p:cNvPr id="225287" name="Text Box 7"/>
          <p:cNvSpPr txBox="1">
            <a:spLocks noChangeArrowheads="1"/>
          </p:cNvSpPr>
          <p:nvPr/>
        </p:nvSpPr>
        <p:spPr bwMode="auto">
          <a:xfrm>
            <a:off x="298450" y="5181600"/>
            <a:ext cx="884555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Note that scenario B involves many more individual events than A </a:t>
            </a:r>
            <a:br>
              <a:rPr lang="en-US" b="1">
                <a:solidFill>
                  <a:srgbClr val="000000"/>
                </a:solidFill>
                <a:latin typeface="Times New Roman" charset="0"/>
                <a:ea typeface="+mn-ea"/>
                <a:cs typeface="+mn-cs"/>
              </a:rPr>
            </a:br>
            <a:endParaRPr lang="en-US" b="1">
              <a:solidFill>
                <a:srgbClr val="000000"/>
              </a:solidFill>
              <a:latin typeface="Times New Roman" charset="0"/>
              <a:ea typeface="+mn-ea"/>
              <a:cs typeface="+mn-cs"/>
            </a:endParaRPr>
          </a:p>
        </p:txBody>
      </p:sp>
      <p:sp>
        <p:nvSpPr>
          <p:cNvPr id="225288" name="Rectangle 8"/>
          <p:cNvSpPr>
            <a:spLocks noChangeArrowheads="1"/>
          </p:cNvSpPr>
          <p:nvPr/>
        </p:nvSpPr>
        <p:spPr bwMode="auto">
          <a:xfrm>
            <a:off x="457200" y="5791200"/>
            <a:ext cx="3511550" cy="823913"/>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1 HGT with </a:t>
            </a:r>
            <a:br>
              <a:rPr lang="en-US" b="1">
                <a:solidFill>
                  <a:srgbClr val="000000"/>
                </a:solidFill>
                <a:latin typeface="Times New Roman" charset="0"/>
                <a:ea typeface="+mn-ea"/>
                <a:cs typeface="+mn-cs"/>
              </a:rPr>
            </a:br>
            <a:r>
              <a:rPr lang="en-US" b="1">
                <a:solidFill>
                  <a:srgbClr val="000000"/>
                </a:solidFill>
                <a:latin typeface="Times New Roman" charset="0"/>
                <a:ea typeface="+mn-ea"/>
                <a:cs typeface="+mn-cs"/>
              </a:rPr>
              <a:t>orthologous replacement</a:t>
            </a:r>
          </a:p>
        </p:txBody>
      </p:sp>
      <p:sp>
        <p:nvSpPr>
          <p:cNvPr id="225289" name="Rectangle 9"/>
          <p:cNvSpPr>
            <a:spLocks noChangeArrowheads="1"/>
          </p:cNvSpPr>
          <p:nvPr/>
        </p:nvSpPr>
        <p:spPr bwMode="auto">
          <a:xfrm>
            <a:off x="4572000" y="5791200"/>
            <a:ext cx="4267200"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1 gene duplication followed by 4 independent gene loss events</a:t>
            </a:r>
          </a:p>
        </p:txBody>
      </p:sp>
      <p:sp>
        <p:nvSpPr>
          <p:cNvPr id="225290" name="Text Box 10"/>
          <p:cNvSpPr txBox="1">
            <a:spLocks noChangeArrowheads="1"/>
          </p:cNvSpPr>
          <p:nvPr/>
        </p:nvSpPr>
        <p:spPr bwMode="auto">
          <a:xfrm>
            <a:off x="373063" y="2225675"/>
            <a:ext cx="8397875" cy="830263"/>
          </a:xfrm>
          <a:prstGeom prst="rect">
            <a:avLst/>
          </a:prstGeom>
          <a:solidFill>
            <a:schemeClr val="bg1"/>
          </a:solid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The more relatives of C are found that do not have the blue type of gene, the less likely is the duplication loss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2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2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2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290"/>
                                        </p:tgtEl>
                                        <p:attrNameLst>
                                          <p:attrName>style.visibility</p:attrName>
                                        </p:attrNameLst>
                                      </p:cBhvr>
                                      <p:to>
                                        <p:strVal val="visible"/>
                                      </p:to>
                                    </p:set>
                                    <p:anim calcmode="lin" valueType="num">
                                      <p:cBhvr additive="base">
                                        <p:cTn id="19" dur="500" fill="hold"/>
                                        <p:tgtEl>
                                          <p:spTgt spid="225290"/>
                                        </p:tgtEl>
                                        <p:attrNameLst>
                                          <p:attrName>ppt_x</p:attrName>
                                        </p:attrNameLst>
                                      </p:cBhvr>
                                      <p:tavLst>
                                        <p:tav tm="0">
                                          <p:val>
                                            <p:strVal val="0-#ppt_w/2"/>
                                          </p:val>
                                        </p:tav>
                                        <p:tav tm="100000">
                                          <p:val>
                                            <p:strVal val="#ppt_x"/>
                                          </p:val>
                                        </p:tav>
                                      </p:tavLst>
                                    </p:anim>
                                    <p:anim calcmode="lin" valueType="num">
                                      <p:cBhvr additive="base">
                                        <p:cTn id="20" dur="500" fill="hold"/>
                                        <p:tgtEl>
                                          <p:spTgt spid="2252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7" grpId="0" autoUpdateAnimBg="0"/>
      <p:bldP spid="225288" grpId="0" autoUpdateAnimBg="0"/>
      <p:bldP spid="225289" grpId="0" autoUpdateAnimBg="0"/>
      <p:bldP spid="22529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0" y="0"/>
            <a:ext cx="7772400" cy="990600"/>
          </a:xfrm>
        </p:spPr>
        <p:txBody>
          <a:bodyPr/>
          <a:lstStyle/>
          <a:p>
            <a:pPr algn="l" eaLnBrk="1" hangingPunct="1"/>
            <a:r>
              <a:rPr lang="en-US">
                <a:latin typeface="Times New Roman" charset="0"/>
              </a:rPr>
              <a:t>Function, ortho- and paralogy</a:t>
            </a:r>
          </a:p>
        </p:txBody>
      </p:sp>
      <p:sp>
        <p:nvSpPr>
          <p:cNvPr id="229379" name="Rectangle 3"/>
          <p:cNvSpPr>
            <a:spLocks noChangeArrowheads="1"/>
          </p:cNvSpPr>
          <p:nvPr/>
        </p:nvSpPr>
        <p:spPr bwMode="auto">
          <a:xfrm>
            <a:off x="0" y="838200"/>
            <a:ext cx="22288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molecular tree:</a:t>
            </a:r>
          </a:p>
        </p:txBody>
      </p:sp>
      <p:sp>
        <p:nvSpPr>
          <p:cNvPr id="229380" name="Line 4"/>
          <p:cNvSpPr>
            <a:spLocks noChangeShapeType="1"/>
          </p:cNvSpPr>
          <p:nvPr/>
        </p:nvSpPr>
        <p:spPr bwMode="auto">
          <a:xfrm>
            <a:off x="1905000" y="1295400"/>
            <a:ext cx="3733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1" name="Line 5"/>
          <p:cNvSpPr>
            <a:spLocks noChangeShapeType="1"/>
          </p:cNvSpPr>
          <p:nvPr/>
        </p:nvSpPr>
        <p:spPr bwMode="auto">
          <a:xfrm>
            <a:off x="1905000" y="1295400"/>
            <a:ext cx="0" cy="12954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2" name="Line 6"/>
          <p:cNvSpPr>
            <a:spLocks noChangeShapeType="1"/>
          </p:cNvSpPr>
          <p:nvPr/>
        </p:nvSpPr>
        <p:spPr bwMode="auto">
          <a:xfrm>
            <a:off x="2286000" y="1981200"/>
            <a:ext cx="3810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3" name="Line 7"/>
          <p:cNvSpPr>
            <a:spLocks noChangeShapeType="1"/>
          </p:cNvSpPr>
          <p:nvPr/>
        </p:nvSpPr>
        <p:spPr bwMode="auto">
          <a:xfrm>
            <a:off x="2667000" y="17526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4" name="Line 8"/>
          <p:cNvSpPr>
            <a:spLocks noChangeShapeType="1"/>
          </p:cNvSpPr>
          <p:nvPr/>
        </p:nvSpPr>
        <p:spPr bwMode="auto">
          <a:xfrm>
            <a:off x="2667000" y="1752600"/>
            <a:ext cx="28956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5" name="Line 9"/>
          <p:cNvSpPr>
            <a:spLocks noChangeShapeType="1"/>
          </p:cNvSpPr>
          <p:nvPr/>
        </p:nvSpPr>
        <p:spPr bwMode="auto">
          <a:xfrm flipV="1">
            <a:off x="2667000" y="2438400"/>
            <a:ext cx="4572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6" name="Line 10"/>
          <p:cNvSpPr>
            <a:spLocks noChangeShapeType="1"/>
          </p:cNvSpPr>
          <p:nvPr/>
        </p:nvSpPr>
        <p:spPr bwMode="auto">
          <a:xfrm>
            <a:off x="3124200" y="2209800"/>
            <a:ext cx="0" cy="2286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7" name="Line 11"/>
          <p:cNvSpPr>
            <a:spLocks noChangeShapeType="1"/>
          </p:cNvSpPr>
          <p:nvPr/>
        </p:nvSpPr>
        <p:spPr bwMode="auto">
          <a:xfrm>
            <a:off x="3124200" y="22098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8" name="Line 12"/>
          <p:cNvSpPr>
            <a:spLocks noChangeShapeType="1"/>
          </p:cNvSpPr>
          <p:nvPr/>
        </p:nvSpPr>
        <p:spPr bwMode="auto">
          <a:xfrm>
            <a:off x="3124200" y="2819400"/>
            <a:ext cx="2209800" cy="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89" name="Text Box 13"/>
          <p:cNvSpPr txBox="1">
            <a:spLocks noChangeArrowheads="1"/>
          </p:cNvSpPr>
          <p:nvPr/>
        </p:nvSpPr>
        <p:spPr bwMode="auto">
          <a:xfrm>
            <a:off x="5867400" y="2590800"/>
            <a:ext cx="20574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seq.’ from D</a:t>
            </a:r>
          </a:p>
        </p:txBody>
      </p:sp>
      <p:sp>
        <p:nvSpPr>
          <p:cNvPr id="229390" name="Text Box 14"/>
          <p:cNvSpPr txBox="1">
            <a:spLocks noChangeArrowheads="1"/>
          </p:cNvSpPr>
          <p:nvPr/>
        </p:nvSpPr>
        <p:spPr bwMode="auto">
          <a:xfrm>
            <a:off x="5867400" y="1066800"/>
            <a:ext cx="17256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A</a:t>
            </a:r>
          </a:p>
        </p:txBody>
      </p:sp>
      <p:sp>
        <p:nvSpPr>
          <p:cNvPr id="229391" name="Text Box 15"/>
          <p:cNvSpPr txBox="1">
            <a:spLocks noChangeArrowheads="1"/>
          </p:cNvSpPr>
          <p:nvPr/>
        </p:nvSpPr>
        <p:spPr bwMode="auto">
          <a:xfrm>
            <a:off x="5867400" y="2057400"/>
            <a:ext cx="1827213"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from</a:t>
            </a:r>
            <a:r>
              <a:rPr lang="en-US" b="1">
                <a:solidFill>
                  <a:srgbClr val="000000"/>
                </a:solidFill>
                <a:latin typeface="Times New Roman" charset="0"/>
                <a:ea typeface="+mn-ea"/>
                <a:cs typeface="+mn-cs"/>
              </a:rPr>
              <a:t> </a:t>
            </a:r>
            <a:r>
              <a:rPr lang="en-US" b="1">
                <a:solidFill>
                  <a:srgbClr val="FF0000"/>
                </a:solidFill>
                <a:latin typeface="Times New Roman" charset="0"/>
                <a:ea typeface="+mn-ea"/>
                <a:cs typeface="+mn-cs"/>
              </a:rPr>
              <a:t>C</a:t>
            </a:r>
          </a:p>
        </p:txBody>
      </p:sp>
      <p:sp>
        <p:nvSpPr>
          <p:cNvPr id="229392" name="Text Box 16"/>
          <p:cNvSpPr txBox="1">
            <a:spLocks noChangeArrowheads="1"/>
          </p:cNvSpPr>
          <p:nvPr/>
        </p:nvSpPr>
        <p:spPr bwMode="auto">
          <a:xfrm>
            <a:off x="5867400" y="1524000"/>
            <a:ext cx="18097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FF0000"/>
                </a:solidFill>
                <a:latin typeface="Times New Roman" charset="0"/>
                <a:ea typeface="+mn-ea"/>
                <a:cs typeface="+mn-cs"/>
              </a:rPr>
              <a:t>seq.’ from B</a:t>
            </a:r>
          </a:p>
        </p:txBody>
      </p:sp>
      <p:sp>
        <p:nvSpPr>
          <p:cNvPr id="229393" name="Line 17"/>
          <p:cNvSpPr>
            <a:spLocks noChangeShapeType="1"/>
          </p:cNvSpPr>
          <p:nvPr/>
        </p:nvSpPr>
        <p:spPr bwMode="auto">
          <a:xfrm>
            <a:off x="1905000" y="2590800"/>
            <a:ext cx="3810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4" name="Line 18"/>
          <p:cNvSpPr>
            <a:spLocks noChangeShapeType="1"/>
          </p:cNvSpPr>
          <p:nvPr/>
        </p:nvSpPr>
        <p:spPr bwMode="auto">
          <a:xfrm>
            <a:off x="2286000" y="1981200"/>
            <a:ext cx="1588" cy="14478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5" name="Line 19"/>
          <p:cNvSpPr>
            <a:spLocks noChangeShapeType="1"/>
          </p:cNvSpPr>
          <p:nvPr/>
        </p:nvSpPr>
        <p:spPr bwMode="auto">
          <a:xfrm>
            <a:off x="2743200" y="3429000"/>
            <a:ext cx="1588"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6" name="Line 20"/>
          <p:cNvSpPr>
            <a:spLocks noChangeShapeType="1"/>
          </p:cNvSpPr>
          <p:nvPr/>
        </p:nvSpPr>
        <p:spPr bwMode="auto">
          <a:xfrm>
            <a:off x="2743200" y="3200400"/>
            <a:ext cx="27432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7" name="Line 21"/>
          <p:cNvSpPr>
            <a:spLocks noChangeShapeType="1"/>
          </p:cNvSpPr>
          <p:nvPr/>
        </p:nvSpPr>
        <p:spPr bwMode="auto">
          <a:xfrm flipV="1">
            <a:off x="2743200" y="4038600"/>
            <a:ext cx="304800" cy="1588"/>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8" name="Line 22"/>
          <p:cNvSpPr>
            <a:spLocks noChangeShapeType="1"/>
          </p:cNvSpPr>
          <p:nvPr/>
        </p:nvSpPr>
        <p:spPr bwMode="auto">
          <a:xfrm>
            <a:off x="3048000" y="3657600"/>
            <a:ext cx="0" cy="609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399" name="Line 23"/>
          <p:cNvSpPr>
            <a:spLocks noChangeShapeType="1"/>
          </p:cNvSpPr>
          <p:nvPr/>
        </p:nvSpPr>
        <p:spPr bwMode="auto">
          <a:xfrm>
            <a:off x="3048000" y="36576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0" name="Line 24"/>
          <p:cNvSpPr>
            <a:spLocks noChangeShapeType="1"/>
          </p:cNvSpPr>
          <p:nvPr/>
        </p:nvSpPr>
        <p:spPr bwMode="auto">
          <a:xfrm>
            <a:off x="3048000" y="4267200"/>
            <a:ext cx="22098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1" name="Text Box 25"/>
          <p:cNvSpPr txBox="1">
            <a:spLocks noChangeArrowheads="1"/>
          </p:cNvSpPr>
          <p:nvPr/>
        </p:nvSpPr>
        <p:spPr bwMode="auto">
          <a:xfrm>
            <a:off x="5791200" y="4038600"/>
            <a:ext cx="2209800" cy="457200"/>
          </a:xfrm>
          <a:prstGeom prst="rect">
            <a:avLst/>
          </a:prstGeom>
          <a:noFill/>
          <a:ln w="9525">
            <a:noFill/>
            <a:miter lim="800000"/>
            <a:headEnd/>
            <a:tailEnd/>
          </a:ln>
          <a:effectLst/>
        </p:spPr>
        <p:txBody>
          <a:bodyPr lIns="91429" tIns="45714" rIns="91429" bIns="45714">
            <a:spAutoFit/>
          </a:bodyPr>
          <a:lstStyle/>
          <a:p>
            <a:pPr>
              <a:defRPr/>
            </a:pPr>
            <a:r>
              <a:rPr lang="en-US" b="1">
                <a:solidFill>
                  <a:srgbClr val="000000"/>
                </a:solidFill>
                <a:latin typeface="Times New Roman" charset="0"/>
                <a:ea typeface="+mn-ea"/>
                <a:cs typeface="+mn-cs"/>
              </a:rPr>
              <a:t>seq. from D</a:t>
            </a:r>
          </a:p>
        </p:txBody>
      </p:sp>
      <p:sp>
        <p:nvSpPr>
          <p:cNvPr id="229402" name="Text Box 26"/>
          <p:cNvSpPr txBox="1">
            <a:spLocks noChangeArrowheads="1"/>
          </p:cNvSpPr>
          <p:nvPr/>
        </p:nvSpPr>
        <p:spPr bwMode="auto">
          <a:xfrm>
            <a:off x="5791200" y="3505200"/>
            <a:ext cx="1746250"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C</a:t>
            </a:r>
          </a:p>
        </p:txBody>
      </p:sp>
      <p:sp>
        <p:nvSpPr>
          <p:cNvPr id="229403" name="Text Box 27"/>
          <p:cNvSpPr txBox="1">
            <a:spLocks noChangeArrowheads="1"/>
          </p:cNvSpPr>
          <p:nvPr/>
        </p:nvSpPr>
        <p:spPr bwMode="auto">
          <a:xfrm>
            <a:off x="5791200" y="2971800"/>
            <a:ext cx="1728788" cy="457200"/>
          </a:xfrm>
          <a:prstGeom prst="rect">
            <a:avLst/>
          </a:prstGeom>
          <a:noFill/>
          <a:ln w="9525">
            <a:noFill/>
            <a:miter lim="800000"/>
            <a:headEnd/>
            <a:tailEnd/>
          </a:ln>
          <a:effectLst/>
        </p:spPr>
        <p:txBody>
          <a:bodyPr wrap="none" lIns="91429" tIns="45714" rIns="91429" bIns="45714">
            <a:spAutoFit/>
          </a:bodyPr>
          <a:lstStyle/>
          <a:p>
            <a:pPr>
              <a:defRPr/>
            </a:pPr>
            <a:r>
              <a:rPr lang="en-US" b="1">
                <a:solidFill>
                  <a:srgbClr val="000000"/>
                </a:solidFill>
                <a:latin typeface="Times New Roman" charset="0"/>
                <a:ea typeface="+mn-ea"/>
                <a:cs typeface="+mn-cs"/>
              </a:rPr>
              <a:t>seq. from B</a:t>
            </a:r>
          </a:p>
        </p:txBody>
      </p:sp>
      <p:sp>
        <p:nvSpPr>
          <p:cNvPr id="229404" name="Line 28"/>
          <p:cNvSpPr>
            <a:spLocks noChangeShapeType="1"/>
          </p:cNvSpPr>
          <p:nvPr/>
        </p:nvSpPr>
        <p:spPr bwMode="auto">
          <a:xfrm>
            <a:off x="2286000" y="3429000"/>
            <a:ext cx="457200" cy="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5" name="Line 29"/>
          <p:cNvSpPr>
            <a:spLocks noChangeShapeType="1"/>
          </p:cNvSpPr>
          <p:nvPr/>
        </p:nvSpPr>
        <p:spPr bwMode="auto">
          <a:xfrm flipV="1">
            <a:off x="1447800" y="2590800"/>
            <a:ext cx="838200" cy="457200"/>
          </a:xfrm>
          <a:prstGeom prst="line">
            <a:avLst/>
          </a:prstGeom>
          <a:noFill/>
          <a:ln w="57150">
            <a:solidFill>
              <a:schemeClr val="hlink"/>
            </a:solidFill>
            <a:round/>
            <a:headEnd/>
            <a:tailEnd type="triangle" w="med" len="me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6" name="Text Box 30"/>
          <p:cNvSpPr txBox="1">
            <a:spLocks noChangeArrowheads="1"/>
          </p:cNvSpPr>
          <p:nvPr/>
        </p:nvSpPr>
        <p:spPr bwMode="auto">
          <a:xfrm>
            <a:off x="304800" y="2819400"/>
            <a:ext cx="1954213" cy="830263"/>
          </a:xfrm>
          <a:prstGeom prst="rect">
            <a:avLst/>
          </a:prstGeom>
          <a:noFill/>
          <a:ln w="9525">
            <a:noFill/>
            <a:miter lim="800000"/>
            <a:headEnd/>
            <a:tailEnd/>
          </a:ln>
          <a:effectLst/>
        </p:spPr>
        <p:txBody>
          <a:bodyPr lIns="91429" tIns="45714" rIns="91429" bIns="45714">
            <a:spAutoFit/>
          </a:bodyPr>
          <a:lstStyle/>
          <a:p>
            <a:pPr>
              <a:defRPr/>
            </a:pPr>
            <a:r>
              <a:rPr lang="en-US" b="1">
                <a:solidFill>
                  <a:srgbClr val="FF0000"/>
                </a:solidFill>
                <a:latin typeface="Times New Roman" charset="0"/>
                <a:ea typeface="+mn-ea"/>
                <a:cs typeface="+mn-cs"/>
              </a:rPr>
              <a:t>gene duplication </a:t>
            </a:r>
          </a:p>
        </p:txBody>
      </p:sp>
      <p:sp>
        <p:nvSpPr>
          <p:cNvPr id="229407" name="Line 31"/>
          <p:cNvSpPr>
            <a:spLocks noChangeShapeType="1"/>
          </p:cNvSpPr>
          <p:nvPr/>
        </p:nvSpPr>
        <p:spPr bwMode="auto">
          <a:xfrm>
            <a:off x="2743200" y="3200400"/>
            <a:ext cx="0" cy="228600"/>
          </a:xfrm>
          <a:prstGeom prst="line">
            <a:avLst/>
          </a:prstGeom>
          <a:noFill/>
          <a:ln w="9525">
            <a:solidFill>
              <a:schemeClr val="tx1"/>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8" name="Line 32"/>
          <p:cNvSpPr>
            <a:spLocks noChangeShapeType="1"/>
          </p:cNvSpPr>
          <p:nvPr/>
        </p:nvSpPr>
        <p:spPr bwMode="auto">
          <a:xfrm>
            <a:off x="2667000" y="1981200"/>
            <a:ext cx="0" cy="4572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09" name="Line 33"/>
          <p:cNvSpPr>
            <a:spLocks noChangeShapeType="1"/>
          </p:cNvSpPr>
          <p:nvPr/>
        </p:nvSpPr>
        <p:spPr bwMode="auto">
          <a:xfrm>
            <a:off x="3124200" y="2438400"/>
            <a:ext cx="0" cy="381000"/>
          </a:xfrm>
          <a:prstGeom prst="line">
            <a:avLst/>
          </a:prstGeom>
          <a:noFill/>
          <a:ln w="9525">
            <a:solidFill>
              <a:schemeClr val="hlink"/>
            </a:solidFill>
            <a:round/>
            <a:headEnd/>
            <a:tailEnd/>
          </a:ln>
          <a:effectLst/>
        </p:spPr>
        <p:txBody>
          <a:bodyPr lIns="91429" tIns="45714" rIns="91429" bIns="45714"/>
          <a:lstStyle/>
          <a:p>
            <a:pPr>
              <a:defRPr/>
            </a:pPr>
            <a:endParaRPr lang="en-US" b="1">
              <a:solidFill>
                <a:srgbClr val="000000"/>
              </a:solidFill>
              <a:latin typeface="Times New Roman" charset="0"/>
              <a:ea typeface="+mn-ea"/>
              <a:cs typeface="+mn-cs"/>
            </a:endParaRPr>
          </a:p>
        </p:txBody>
      </p:sp>
      <p:sp>
        <p:nvSpPr>
          <p:cNvPr id="229410" name="Text Box 34"/>
          <p:cNvSpPr txBox="1">
            <a:spLocks noChangeArrowheads="1"/>
          </p:cNvSpPr>
          <p:nvPr/>
        </p:nvSpPr>
        <p:spPr bwMode="auto">
          <a:xfrm>
            <a:off x="304800" y="4572000"/>
            <a:ext cx="8093075" cy="2308225"/>
          </a:xfrm>
          <a:prstGeom prst="rect">
            <a:avLst/>
          </a:prstGeom>
          <a:noFill/>
          <a:ln w="9525">
            <a:noFill/>
            <a:miter lim="800000"/>
            <a:headEnd/>
            <a:tailEnd/>
          </a:ln>
          <a:effectLst/>
        </p:spPr>
        <p:txBody>
          <a:bodyPr lIns="91429" tIns="45714" rIns="91429" bIns="45714">
            <a:spAutoFit/>
          </a:bodyPr>
          <a:lstStyle/>
          <a:p>
            <a:pPr>
              <a:defRPr/>
            </a:pPr>
            <a:r>
              <a:rPr lang="en-US" sz="1800" dirty="0">
                <a:solidFill>
                  <a:srgbClr val="000000"/>
                </a:solidFill>
                <a:latin typeface="Times New Roman" charset="0"/>
                <a:ea typeface="+mn-ea"/>
                <a:cs typeface="+mn-cs"/>
              </a:rPr>
              <a:t>The presence of the duplication is a taxonomic character (shared derived character in species B C D).  </a:t>
            </a:r>
          </a:p>
          <a:p>
            <a:pPr>
              <a:defRPr/>
            </a:pPr>
            <a:r>
              <a:rPr lang="en-US" sz="1800" dirty="0">
                <a:solidFill>
                  <a:srgbClr val="000000"/>
                </a:solidFill>
                <a:latin typeface="Times New Roman" charset="0"/>
                <a:ea typeface="+mn-ea"/>
                <a:cs typeface="+mn-cs"/>
              </a:rPr>
              <a:t>The phylogeny suggests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have similar function, and that this function was important in the evolution of the </a:t>
            </a:r>
            <a:r>
              <a:rPr lang="en-US" sz="1800" dirty="0" err="1">
                <a:solidFill>
                  <a:srgbClr val="000000"/>
                </a:solidFill>
                <a:latin typeface="Times New Roman" charset="0"/>
                <a:ea typeface="+mn-ea"/>
                <a:cs typeface="+mn-cs"/>
              </a:rPr>
              <a:t>clade</a:t>
            </a:r>
            <a:r>
              <a:rPr lang="en-US" sz="1800" dirty="0">
                <a:solidFill>
                  <a:srgbClr val="000000"/>
                </a:solidFill>
                <a:latin typeface="Times New Roman" charset="0"/>
                <a:ea typeface="+mn-ea"/>
                <a:cs typeface="+mn-cs"/>
              </a:rPr>
              <a:t> BCD.</a:t>
            </a:r>
          </a:p>
          <a:p>
            <a:pPr>
              <a:defRPr/>
            </a:pP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 and </a:t>
            </a:r>
            <a:r>
              <a:rPr lang="en-US" sz="1800" dirty="0" err="1">
                <a:solidFill>
                  <a:srgbClr val="000000"/>
                </a:solidFill>
                <a:latin typeface="Times New Roman" charset="0"/>
                <a:ea typeface="+mn-ea"/>
                <a:cs typeface="+mn-cs"/>
              </a:rPr>
              <a:t>seq’in</a:t>
            </a:r>
            <a:r>
              <a:rPr lang="en-US" sz="1800" dirty="0">
                <a:solidFill>
                  <a:srgbClr val="000000"/>
                </a:solidFill>
                <a:latin typeface="Times New Roman" charset="0"/>
                <a:ea typeface="+mn-ea"/>
                <a:cs typeface="+mn-cs"/>
              </a:rPr>
              <a:t> C and D are orthologs and probably have the same function, whereas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and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in BCD probably have different function (the difference might be in </a:t>
            </a:r>
            <a:r>
              <a:rPr lang="en-US" sz="1800" dirty="0" err="1">
                <a:solidFill>
                  <a:srgbClr val="000000"/>
                </a:solidFill>
                <a:latin typeface="Times New Roman" charset="0"/>
                <a:ea typeface="+mn-ea"/>
                <a:cs typeface="+mn-cs"/>
              </a:rPr>
              <a:t>subfunctionalization</a:t>
            </a:r>
            <a:r>
              <a:rPr lang="en-US" sz="1800" dirty="0">
                <a:solidFill>
                  <a:srgbClr val="000000"/>
                </a:solidFill>
                <a:latin typeface="Times New Roman" charset="0"/>
                <a:ea typeface="+mn-ea"/>
                <a:cs typeface="+mn-cs"/>
              </a:rPr>
              <a:t> of functions that </a:t>
            </a:r>
            <a:r>
              <a:rPr lang="en-US" sz="1800" dirty="0" err="1">
                <a:solidFill>
                  <a:srgbClr val="000000"/>
                </a:solidFill>
                <a:latin typeface="Times New Roman" charset="0"/>
                <a:ea typeface="+mn-ea"/>
                <a:cs typeface="+mn-cs"/>
              </a:rPr>
              <a:t>seq</a:t>
            </a:r>
            <a:r>
              <a:rPr lang="en-US" sz="1800" dirty="0">
                <a:solidFill>
                  <a:srgbClr val="000000"/>
                </a:solidFill>
                <a:latin typeface="Times New Roman" charset="0"/>
                <a:ea typeface="+mn-ea"/>
                <a:cs typeface="+mn-cs"/>
              </a:rPr>
              <a:t> had in A. – e.g. organ specific expression)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05113" y="5710238"/>
            <a:ext cx="3802062"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375" y="144463"/>
            <a:ext cx="3865563" cy="5172075"/>
          </a:xfrm>
          <a:prstGeom prst="rect">
            <a:avLst/>
          </a:prstGeom>
          <a:noFill/>
          <a:ln w="25400">
            <a:solidFill>
              <a:srgbClr val="333300"/>
            </a:solidFill>
            <a:miter lim="800000"/>
            <a:headEnd/>
            <a:tailEnd/>
          </a:ln>
          <a:extLst>
            <a:ext uri="{909E8E84-426E-40dd-AFC4-6F175D3DCCD1}">
              <a14:hiddenFill xmlns="" xmlns:a14="http://schemas.microsoft.com/office/drawing/2010/main">
                <a:solidFill>
                  <a:srgbClr val="FFFFFF"/>
                </a:solidFill>
              </a14:hiddenFill>
            </a:ext>
          </a:extLst>
        </p:spPr>
      </p:pic>
      <p:sp>
        <p:nvSpPr>
          <p:cNvPr id="73732" name="Text Box 4"/>
          <p:cNvSpPr txBox="1">
            <a:spLocks noChangeArrowheads="1"/>
          </p:cNvSpPr>
          <p:nvPr/>
        </p:nvSpPr>
        <p:spPr bwMode="auto">
          <a:xfrm>
            <a:off x="3048000" y="5338763"/>
            <a:ext cx="34321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b="1">
                <a:solidFill>
                  <a:srgbClr val="FFFFFF"/>
                </a:solidFill>
              </a:rPr>
              <a:t>Albrecht Dürer, The Fall of Man, 1504</a:t>
            </a:r>
          </a:p>
        </p:txBody>
      </p:sp>
      <p:sp>
        <p:nvSpPr>
          <p:cNvPr id="73733" name="Text Box 5"/>
          <p:cNvSpPr txBox="1">
            <a:spLocks noChangeArrowheads="1"/>
          </p:cNvSpPr>
          <p:nvPr/>
        </p:nvSpPr>
        <p:spPr bwMode="auto">
          <a:xfrm>
            <a:off x="6823075" y="336550"/>
            <a:ext cx="2097088"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Mitochondrial</a:t>
            </a:r>
          </a:p>
          <a:p>
            <a:pPr algn="ctr" eaLnBrk="1" hangingPunct="1"/>
            <a:r>
              <a:rPr lang="en-US" sz="2200" b="1">
                <a:solidFill>
                  <a:srgbClr val="FFFF66"/>
                </a:solidFill>
              </a:rPr>
              <a:t>Eve</a:t>
            </a:r>
          </a:p>
        </p:txBody>
      </p:sp>
      <p:sp>
        <p:nvSpPr>
          <p:cNvPr id="73734" name="Text Box 6"/>
          <p:cNvSpPr txBox="1">
            <a:spLocks noChangeArrowheads="1"/>
          </p:cNvSpPr>
          <p:nvPr/>
        </p:nvSpPr>
        <p:spPr bwMode="auto">
          <a:xfrm>
            <a:off x="195263" y="273050"/>
            <a:ext cx="2287587"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b="1">
                <a:solidFill>
                  <a:srgbClr val="FFFF66"/>
                </a:solidFill>
              </a:rPr>
              <a:t>Y chromosome</a:t>
            </a:r>
          </a:p>
          <a:p>
            <a:pPr algn="ctr" eaLnBrk="1" hangingPunct="1"/>
            <a:r>
              <a:rPr lang="en-US" sz="2200" b="1">
                <a:solidFill>
                  <a:srgbClr val="FFFF66"/>
                </a:solidFill>
              </a:rPr>
              <a:t>Adam</a:t>
            </a:r>
          </a:p>
        </p:txBody>
      </p:sp>
      <p:sp>
        <p:nvSpPr>
          <p:cNvPr id="136199" name="Text Box 7"/>
          <p:cNvSpPr txBox="1">
            <a:spLocks noChangeArrowheads="1"/>
          </p:cNvSpPr>
          <p:nvPr/>
        </p:nvSpPr>
        <p:spPr bwMode="auto">
          <a:xfrm>
            <a:off x="265335" y="1547813"/>
            <a:ext cx="2166494" cy="1015535"/>
          </a:xfrm>
          <a:prstGeom prst="rect">
            <a:avLst/>
          </a:prstGeom>
          <a:noFill/>
          <a:ln w="9525">
            <a:noFill/>
            <a:miter lim="800000"/>
            <a:headEnd/>
            <a:tailEnd/>
          </a:ln>
        </p:spPr>
        <p:txBody>
          <a:bodyPr wrap="none" lIns="91311" tIns="45657" rIns="91311" bIns="45657">
            <a:spAutoFit/>
          </a:bodyPr>
          <a:lstStyle/>
          <a:p>
            <a:pPr algn="ctr">
              <a:defRPr/>
            </a:pPr>
            <a:r>
              <a:rPr lang="en-US" sz="2000" dirty="0">
                <a:solidFill>
                  <a:srgbClr val="FF66FF"/>
                </a:solidFill>
                <a:latin typeface="Arial" pitchFamily="-107" charset="0"/>
                <a:ea typeface="Times New Roman" pitchFamily="-107" charset="0"/>
                <a:cs typeface="Times New Roman" pitchFamily="-107" charset="0"/>
              </a:rPr>
              <a:t>Lived </a:t>
            </a:r>
          </a:p>
          <a:p>
            <a:pPr algn="ctr">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rPr>
              <a:t> </a:t>
            </a:r>
          </a:p>
        </p:txBody>
      </p:sp>
      <p:sp>
        <p:nvSpPr>
          <p:cNvPr id="73736" name="Text Box 8"/>
          <p:cNvSpPr txBox="1">
            <a:spLocks noChangeArrowheads="1"/>
          </p:cNvSpPr>
          <p:nvPr/>
        </p:nvSpPr>
        <p:spPr bwMode="auto">
          <a:xfrm>
            <a:off x="6918325" y="1603375"/>
            <a:ext cx="2124075"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rgbClr val="FF66FF"/>
                </a:solidFill>
                <a:cs typeface="Times New Roman" charset="0"/>
              </a:rPr>
              <a:t>Lived </a:t>
            </a:r>
          </a:p>
          <a:p>
            <a:pPr algn="ctr" eaLnBrk="1" hangingPunct="1"/>
            <a:r>
              <a:rPr lang="en-US" sz="2000">
                <a:solidFill>
                  <a:srgbClr val="FF66FF"/>
                </a:solidFill>
                <a:cs typeface="Times New Roman" charset="0"/>
              </a:rPr>
              <a:t>166,000-249,000 </a:t>
            </a:r>
          </a:p>
          <a:p>
            <a:pPr algn="ctr" eaLnBrk="1" hangingPunct="1"/>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98425" y="3133725"/>
            <a:ext cx="259715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Thomson, R. </a:t>
            </a:r>
            <a:r>
              <a:rPr lang="en-US" sz="1400" i="1">
                <a:solidFill>
                  <a:srgbClr val="FFFFFF"/>
                </a:solidFill>
              </a:rPr>
              <a:t>et al.</a:t>
            </a:r>
            <a:r>
              <a:rPr lang="en-US" sz="1400">
                <a:solidFill>
                  <a:srgbClr val="FFFFFF"/>
                </a:solidFill>
              </a:rPr>
              <a:t> (2000) </a:t>
            </a:r>
            <a:r>
              <a:rPr lang="en-US" sz="1400" i="1">
                <a:solidFill>
                  <a:srgbClr val="FFFFFF"/>
                </a:solidFill>
              </a:rPr>
              <a:t>Proc Natl Acad Sci</a:t>
            </a:r>
            <a:r>
              <a:rPr lang="en-US" sz="1400">
                <a:solidFill>
                  <a:srgbClr val="FFFFFF"/>
                </a:solidFill>
              </a:rPr>
              <a:t> U S A 97, 7360-5</a:t>
            </a:r>
          </a:p>
          <a:p>
            <a:pPr eaLnBrk="1" hangingPunct="1"/>
            <a:endParaRPr lang="en-US" sz="1400">
              <a:solidFill>
                <a:srgbClr val="FFFFFF"/>
              </a:solidFill>
            </a:endParaRPr>
          </a:p>
          <a:p>
            <a:pPr eaLnBrk="1" hangingPunct="1"/>
            <a:r>
              <a:rPr lang="en-US" sz="1400">
                <a:solidFill>
                  <a:srgbClr val="FFFFFF"/>
                </a:solidFill>
              </a:rPr>
              <a:t>Underhill, P.A. </a:t>
            </a:r>
            <a:r>
              <a:rPr lang="en-US" sz="1400" i="1">
                <a:solidFill>
                  <a:srgbClr val="FFFFFF"/>
                </a:solidFill>
              </a:rPr>
              <a:t>et al.</a:t>
            </a:r>
            <a:r>
              <a:rPr lang="en-US" sz="1400">
                <a:solidFill>
                  <a:srgbClr val="FFFFFF"/>
                </a:solidFill>
              </a:rPr>
              <a:t> (2000) </a:t>
            </a:r>
            <a:r>
              <a:rPr lang="en-US" sz="1400" i="1">
                <a:solidFill>
                  <a:srgbClr val="FFFFFF"/>
                </a:solidFill>
              </a:rPr>
              <a:t>Nat Genet</a:t>
            </a:r>
            <a:r>
              <a:rPr lang="en-US" sz="1400">
                <a:solidFill>
                  <a:srgbClr val="FFFFFF"/>
                </a:solidFill>
              </a:rPr>
              <a:t> 26, 358-61</a:t>
            </a:r>
          </a:p>
          <a:p>
            <a:pPr eaLnBrk="1" hangingPunct="1"/>
            <a:endParaRPr lang="en-US" sz="1400">
              <a:solidFill>
                <a:srgbClr val="FFFFFF"/>
              </a:solidFill>
            </a:endParaRPr>
          </a:p>
          <a:p>
            <a:pPr eaLnBrk="1" hangingPunct="1"/>
            <a:r>
              <a:rPr lang="en-US" sz="1400">
                <a:solidFill>
                  <a:srgbClr val="FFFFFF"/>
                </a:solidFill>
              </a:rPr>
              <a:t>Mendez et al. (2013) American Journal of Human Genetics 92 (3): 454.</a:t>
            </a:r>
          </a:p>
        </p:txBody>
      </p:sp>
      <p:sp>
        <p:nvSpPr>
          <p:cNvPr id="73738" name="Text Box 10"/>
          <p:cNvSpPr txBox="1">
            <a:spLocks noChangeArrowheads="1"/>
          </p:cNvSpPr>
          <p:nvPr/>
        </p:nvSpPr>
        <p:spPr bwMode="auto">
          <a:xfrm>
            <a:off x="6908800" y="3133725"/>
            <a:ext cx="2051050" cy="1169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hangingPunct="1"/>
            <a:endParaRPr lang="en-US" sz="1400">
              <a:solidFill>
                <a:srgbClr val="FFFFFF"/>
              </a:solidFill>
            </a:endParaRPr>
          </a:p>
          <a:p>
            <a:pPr eaLnBrk="1" hangingPunct="1"/>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98425" y="6211888"/>
            <a:ext cx="8863013"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66"/>
                </a:solidFill>
              </a:rPr>
              <a:t>The same is true for ancestral rRNAs, EF, ATPases!</a:t>
            </a:r>
          </a:p>
        </p:txBody>
      </p:sp>
      <p:cxnSp>
        <p:nvCxnSpPr>
          <p:cNvPr id="3" name="Straight Connector 2"/>
          <p:cNvCxnSpPr/>
          <p:nvPr/>
        </p:nvCxnSpPr>
        <p:spPr bwMode="auto">
          <a:xfrm>
            <a:off x="265335" y="2365580"/>
            <a:ext cx="936739" cy="0"/>
          </a:xfrm>
          <a:prstGeom prst="line">
            <a:avLst/>
          </a:prstGeom>
          <a:noFill/>
          <a:ln w="571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911728465"/>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57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0"/>
            <a:ext cx="8715375" cy="560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Box 3"/>
          <p:cNvSpPr txBox="1">
            <a:spLocks noChangeArrowheads="1"/>
          </p:cNvSpPr>
          <p:nvPr/>
        </p:nvSpPr>
        <p:spPr bwMode="auto">
          <a:xfrm>
            <a:off x="0" y="5684838"/>
            <a:ext cx="9144000" cy="11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30" tIns="41015" rIns="82030" bIns="410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00"/>
                </a:solidFill>
              </a:rPr>
              <a:t>From: </a:t>
            </a:r>
            <a:r>
              <a:rPr lang="en-US" sz="2200">
                <a:solidFill>
                  <a:srgbClr val="000000"/>
                </a:solidFill>
                <a:hlinkClick r:id="rId4"/>
              </a:rPr>
              <a:t>http://www.nytimes.com/2012/01/31/science/gains-in-dna-are-speeding-research-into-human-origins.html?_r=1 </a:t>
            </a:r>
            <a:endParaRPr lang="en-US" sz="2200">
              <a:solidFill>
                <a:srgbClr val="000000"/>
              </a:solidFill>
            </a:endParaRPr>
          </a:p>
        </p:txBody>
      </p:sp>
    </p:spTree>
    <p:extLst>
      <p:ext uri="{BB962C8B-B14F-4D97-AF65-F5344CB8AC3E}">
        <p14:creationId xmlns:p14="http://schemas.microsoft.com/office/powerpoint/2010/main" val="1116864098"/>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69932" y="1133060"/>
            <a:ext cx="4982789" cy="5147221"/>
          </a:xfrm>
          <a:prstGeom prst="rect">
            <a:avLst/>
          </a:prstGeom>
        </p:spPr>
      </p:pic>
      <p:sp>
        <p:nvSpPr>
          <p:cNvPr id="3" name="TextBox 2"/>
          <p:cNvSpPr txBox="1"/>
          <p:nvPr/>
        </p:nvSpPr>
        <p:spPr>
          <a:xfrm>
            <a:off x="620425" y="271460"/>
            <a:ext cx="4414991" cy="523220"/>
          </a:xfrm>
          <a:prstGeom prst="rect">
            <a:avLst/>
          </a:prstGeom>
          <a:noFill/>
        </p:spPr>
        <p:txBody>
          <a:bodyPr wrap="none" rtlCol="0">
            <a:spAutoFit/>
          </a:bodyPr>
          <a:lstStyle/>
          <a:p>
            <a:pPr defTabSz="457200" fontAlgn="auto">
              <a:spcBef>
                <a:spcPts val="0"/>
              </a:spcBef>
              <a:spcAft>
                <a:spcPts val="0"/>
              </a:spcAft>
            </a:pPr>
            <a:r>
              <a:rPr lang="en-US" sz="2800" dirty="0">
                <a:solidFill>
                  <a:prstClr val="black"/>
                </a:solidFill>
                <a:latin typeface="Calibri"/>
              </a:rPr>
              <a:t>The multiregional hypothesis </a:t>
            </a:r>
          </a:p>
        </p:txBody>
      </p:sp>
      <p:sp>
        <p:nvSpPr>
          <p:cNvPr id="4" name="TextBox 3"/>
          <p:cNvSpPr txBox="1"/>
          <p:nvPr/>
        </p:nvSpPr>
        <p:spPr>
          <a:xfrm>
            <a:off x="814308" y="6389004"/>
            <a:ext cx="573636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a:t>
            </a:r>
            <a:r>
              <a:rPr lang="en-US" sz="1800" dirty="0">
                <a:solidFill>
                  <a:prstClr val="black"/>
                </a:solidFill>
                <a:latin typeface="Calibri"/>
                <a:hlinkClick r:id="rId4"/>
              </a:rPr>
              <a:t>http://en.wikipedia.org/wiki/Multiregional_Evolution</a:t>
            </a:r>
            <a:r>
              <a:rPr lang="en-US" sz="1800" dirty="0">
                <a:solidFill>
                  <a:prstClr val="black"/>
                </a:solidFill>
                <a:latin typeface="Calibri"/>
              </a:rPr>
              <a:t> </a:t>
            </a:r>
          </a:p>
        </p:txBody>
      </p:sp>
    </p:spTree>
    <p:extLst>
      <p:ext uri="{BB962C8B-B14F-4D97-AF65-F5344CB8AC3E}">
        <p14:creationId xmlns:p14="http://schemas.microsoft.com/office/powerpoint/2010/main" val="203144010"/>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603" y="976928"/>
            <a:ext cx="6359357" cy="4885601"/>
          </a:xfrm>
          <a:prstGeom prst="rect">
            <a:avLst/>
          </a:prstGeom>
        </p:spPr>
      </p:pic>
      <p:sp>
        <p:nvSpPr>
          <p:cNvPr id="3" name="TextBox 2"/>
          <p:cNvSpPr txBox="1"/>
          <p:nvPr/>
        </p:nvSpPr>
        <p:spPr>
          <a:xfrm>
            <a:off x="226174" y="6282359"/>
            <a:ext cx="8917826" cy="369332"/>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From: http://</a:t>
            </a:r>
            <a:r>
              <a:rPr lang="en-US" sz="1800" dirty="0" err="1">
                <a:solidFill>
                  <a:prstClr val="black"/>
                </a:solidFill>
                <a:latin typeface="Calibri"/>
              </a:rPr>
              <a:t>en.wikipedia.org</a:t>
            </a:r>
            <a:r>
              <a:rPr lang="en-US" sz="1800" dirty="0">
                <a:solidFill>
                  <a:prstClr val="black"/>
                </a:solidFill>
                <a:latin typeface="Calibri"/>
              </a:rPr>
              <a:t>/wiki/</a:t>
            </a:r>
            <a:r>
              <a:rPr lang="en-US" sz="1800" dirty="0" err="1">
                <a:solidFill>
                  <a:prstClr val="black"/>
                </a:solidFill>
                <a:latin typeface="Calibri"/>
              </a:rPr>
              <a:t>Archaic_human_admixture_with_modern_Homo_sapiens</a:t>
            </a:r>
            <a:endParaRPr lang="en-US" sz="1800" dirty="0">
              <a:solidFill>
                <a:prstClr val="black"/>
              </a:solidFill>
              <a:latin typeface="Calibri"/>
            </a:endParaRPr>
          </a:p>
        </p:txBody>
      </p:sp>
      <p:sp>
        <p:nvSpPr>
          <p:cNvPr id="4" name="TextBox 3"/>
          <p:cNvSpPr txBox="1"/>
          <p:nvPr/>
        </p:nvSpPr>
        <p:spPr>
          <a:xfrm>
            <a:off x="736755" y="224832"/>
            <a:ext cx="6935162"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rPr>
              <a:t>Archaic human admixture with modern Homo sapiens</a:t>
            </a:r>
          </a:p>
        </p:txBody>
      </p:sp>
    </p:spTree>
    <p:extLst>
      <p:ext uri="{BB962C8B-B14F-4D97-AF65-F5344CB8AC3E}">
        <p14:creationId xmlns:p14="http://schemas.microsoft.com/office/powerpoint/2010/main" val="682979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0" y="0"/>
            <a:ext cx="9144000" cy="990600"/>
          </a:xfrm>
        </p:spPr>
        <p:txBody>
          <a:bodyPr/>
          <a:lstStyle/>
          <a:p>
            <a:r>
              <a:rPr lang="en-US" altLang="en-US"/>
              <a:t>Test:Which of these trees is different?</a:t>
            </a:r>
          </a:p>
        </p:txBody>
      </p:sp>
      <p:pic>
        <p:nvPicPr>
          <p:cNvPr id="69634" name="Picture 3" descr="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38200"/>
            <a:ext cx="7467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972" name="Text Box 4"/>
          <p:cNvSpPr txBox="1">
            <a:spLocks noChangeArrowheads="1"/>
          </p:cNvSpPr>
          <p:nvPr/>
        </p:nvSpPr>
        <p:spPr bwMode="auto">
          <a:xfrm>
            <a:off x="212725" y="5843588"/>
            <a:ext cx="2255838" cy="457200"/>
          </a:xfrm>
          <a:prstGeom prst="rect">
            <a:avLst/>
          </a:prstGeom>
          <a:noFill/>
          <a:ln w="9525">
            <a:noFill/>
            <a:miter lim="800000"/>
            <a:headEnd/>
            <a:tailEnd/>
          </a:ln>
          <a:effectLst/>
        </p:spPr>
        <p:txBody>
          <a:bodyPr wrap="none" lIns="91376" tIns="45688" rIns="91376" bIns="45688">
            <a:spAutoFit/>
          </a:bodyPr>
          <a:lstStyle/>
          <a:p>
            <a:pPr>
              <a:defRPr/>
            </a:pPr>
            <a:r>
              <a:rPr lang="en-US" b="1" dirty="0">
                <a:solidFill>
                  <a:srgbClr val="000000"/>
                </a:solidFill>
                <a:latin typeface="Times New Roman" charset="0"/>
                <a:ea typeface=""/>
                <a:cs typeface=""/>
              </a:rPr>
              <a:t>More tests </a:t>
            </a:r>
            <a:r>
              <a:rPr lang="en-US" b="1" dirty="0">
                <a:solidFill>
                  <a:srgbClr val="000000"/>
                </a:solidFill>
                <a:latin typeface="Times New Roman" charset="0"/>
                <a:ea typeface=""/>
                <a:cs typeface=""/>
                <a:hlinkClick r:id="rId4"/>
              </a:rPr>
              <a:t>here</a:t>
            </a:r>
            <a:endParaRPr lang="en-US" b="1" dirty="0">
              <a:solidFill>
                <a:srgbClr val="000000"/>
              </a:solidFill>
              <a:latin typeface="Times New Roman" charset="0"/>
              <a:ea typeface=""/>
              <a:cs typeface=""/>
            </a:endParaRPr>
          </a:p>
        </p:txBody>
      </p:sp>
    </p:spTree>
    <p:extLst>
      <p:ext uri="{BB962C8B-B14F-4D97-AF65-F5344CB8AC3E}">
        <p14:creationId xmlns:p14="http://schemas.microsoft.com/office/powerpoint/2010/main" val="3877432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5531" y="2082359"/>
            <a:ext cx="7777125" cy="4775641"/>
          </a:xfrm>
          <a:prstGeom prst="rect">
            <a:avLst/>
          </a:prstGeom>
        </p:spPr>
      </p:pic>
      <p:pic>
        <p:nvPicPr>
          <p:cNvPr id="3" name="Picture 2"/>
          <p:cNvPicPr>
            <a:picLocks noChangeAspect="1"/>
          </p:cNvPicPr>
          <p:nvPr/>
        </p:nvPicPr>
        <p:blipFill>
          <a:blip r:embed="rId3"/>
          <a:stretch>
            <a:fillRect/>
          </a:stretch>
        </p:blipFill>
        <p:spPr>
          <a:xfrm>
            <a:off x="-1" y="0"/>
            <a:ext cx="6201569" cy="1958390"/>
          </a:xfrm>
          <a:prstGeom prst="rect">
            <a:avLst/>
          </a:prstGeom>
        </p:spPr>
      </p:pic>
    </p:spTree>
    <p:extLst>
      <p:ext uri="{BB962C8B-B14F-4D97-AF65-F5344CB8AC3E}">
        <p14:creationId xmlns:p14="http://schemas.microsoft.com/office/powerpoint/2010/main" val="27242082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204319"/>
            <a:ext cx="6526582" cy="4211685"/>
          </a:xfrm>
          <a:prstGeom prst="rect">
            <a:avLst/>
          </a:prstGeom>
        </p:spPr>
      </p:pic>
      <p:sp>
        <p:nvSpPr>
          <p:cNvPr id="6" name="TextBox 5"/>
          <p:cNvSpPr txBox="1"/>
          <p:nvPr/>
        </p:nvSpPr>
        <p:spPr>
          <a:xfrm>
            <a:off x="0" y="5416004"/>
            <a:ext cx="9144000" cy="1477328"/>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Calibri"/>
              </a:rPr>
              <a:t>Ancient migrations.</a:t>
            </a:r>
          </a:p>
          <a:p>
            <a:pPr defTabSz="457200" fontAlgn="auto">
              <a:spcBef>
                <a:spcPts val="0"/>
              </a:spcBef>
              <a:spcAft>
                <a:spcPts val="0"/>
              </a:spcAft>
            </a:pPr>
            <a:r>
              <a:rPr lang="en-US" sz="1800" dirty="0">
                <a:solidFill>
                  <a:prstClr val="black"/>
                </a:solidFill>
                <a:latin typeface="Calibri"/>
              </a:rPr>
              <a:t>The proportions of </a:t>
            </a:r>
            <a:r>
              <a:rPr lang="en-US" sz="1800" dirty="0" err="1">
                <a:solidFill>
                  <a:prstClr val="black"/>
                </a:solidFill>
                <a:latin typeface="Calibri"/>
              </a:rPr>
              <a:t>Denisovan</a:t>
            </a:r>
            <a:r>
              <a:rPr lang="en-US" sz="1800" dirty="0">
                <a:solidFill>
                  <a:prstClr val="black"/>
                </a:solidFill>
                <a:latin typeface="Calibri"/>
              </a:rPr>
              <a:t> DNA in modern human populations are shown as red in pie charts, </a:t>
            </a:r>
            <a:r>
              <a:rPr lang="en-US" sz="1800" b="1" dirty="0">
                <a:solidFill>
                  <a:prstClr val="black"/>
                </a:solidFill>
                <a:latin typeface="Calibri"/>
              </a:rPr>
              <a:t>relative to New Guinea and Australian Aborigines </a:t>
            </a:r>
            <a:r>
              <a:rPr lang="en-US" sz="1800" dirty="0">
                <a:solidFill>
                  <a:prstClr val="black"/>
                </a:solidFill>
                <a:latin typeface="Calibri"/>
              </a:rPr>
              <a:t>(3). Wallace's Line (8) is formed by the powerful Indonesian flow-through current (blue arrows) and marks the limit of the </a:t>
            </a:r>
            <a:r>
              <a:rPr lang="en-US" sz="1800" dirty="0" err="1">
                <a:solidFill>
                  <a:prstClr val="black"/>
                </a:solidFill>
                <a:latin typeface="Calibri"/>
              </a:rPr>
              <a:t>Sunda</a:t>
            </a:r>
            <a:r>
              <a:rPr lang="en-US" sz="1800" dirty="0">
                <a:solidFill>
                  <a:prstClr val="black"/>
                </a:solidFill>
                <a:latin typeface="Calibri"/>
              </a:rPr>
              <a:t> shelf and Eurasian placental mammals. </a:t>
            </a:r>
          </a:p>
        </p:txBody>
      </p:sp>
      <p:sp>
        <p:nvSpPr>
          <p:cNvPr id="8" name="TextBox 7"/>
          <p:cNvSpPr txBox="1"/>
          <p:nvPr/>
        </p:nvSpPr>
        <p:spPr>
          <a:xfrm>
            <a:off x="168667" y="168659"/>
            <a:ext cx="4031873" cy="923330"/>
          </a:xfrm>
          <a:prstGeom prst="rect">
            <a:avLst/>
          </a:prstGeom>
          <a:noFill/>
        </p:spPr>
        <p:txBody>
          <a:bodyPr wrap="none" rtlCol="0">
            <a:spAutoFit/>
          </a:bodyPr>
          <a:lstStyle/>
          <a:p>
            <a:pPr defTabSz="457200" fontAlgn="auto">
              <a:spcBef>
                <a:spcPts val="0"/>
              </a:spcBef>
              <a:spcAft>
                <a:spcPts val="0"/>
              </a:spcAft>
            </a:pPr>
            <a:r>
              <a:rPr lang="en-US" sz="1800" dirty="0">
                <a:solidFill>
                  <a:prstClr val="black"/>
                </a:solidFill>
                <a:latin typeface="Calibri"/>
              </a:rPr>
              <a:t>Did the </a:t>
            </a:r>
            <a:r>
              <a:rPr lang="en-US" sz="1800" dirty="0" err="1">
                <a:solidFill>
                  <a:prstClr val="black"/>
                </a:solidFill>
                <a:latin typeface="Calibri"/>
              </a:rPr>
              <a:t>Denisovans</a:t>
            </a:r>
            <a:r>
              <a:rPr lang="en-US" sz="1800" dirty="0">
                <a:solidFill>
                  <a:prstClr val="black"/>
                </a:solidFill>
                <a:latin typeface="Calibri"/>
              </a:rPr>
              <a:t> Cross Wallace's Line?</a:t>
            </a:r>
          </a:p>
          <a:p>
            <a:pPr defTabSz="457200" fontAlgn="auto">
              <a:spcBef>
                <a:spcPts val="0"/>
              </a:spcBef>
              <a:spcAft>
                <a:spcPts val="0"/>
              </a:spcAft>
            </a:pPr>
            <a:r>
              <a:rPr lang="en-US" sz="1800" dirty="0">
                <a:solidFill>
                  <a:prstClr val="black"/>
                </a:solidFill>
                <a:latin typeface="Calibri"/>
              </a:rPr>
              <a:t>Science 18 October 2013: </a:t>
            </a:r>
          </a:p>
          <a:p>
            <a:pPr defTabSz="457200" fontAlgn="auto">
              <a:spcBef>
                <a:spcPts val="0"/>
              </a:spcBef>
              <a:spcAft>
                <a:spcPts val="0"/>
              </a:spcAft>
            </a:pPr>
            <a:r>
              <a:rPr lang="en-US" sz="1800" dirty="0">
                <a:solidFill>
                  <a:prstClr val="black"/>
                </a:solidFill>
                <a:latin typeface="Calibri"/>
              </a:rPr>
              <a:t>vol. 342 no. 6156 321-323</a:t>
            </a:r>
          </a:p>
        </p:txBody>
      </p:sp>
    </p:spTree>
    <p:extLst>
      <p:ext uri="{BB962C8B-B14F-4D97-AF65-F5344CB8AC3E}">
        <p14:creationId xmlns:p14="http://schemas.microsoft.com/office/powerpoint/2010/main" val="1294893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1"/>
          <p:cNvSpPr txBox="1">
            <a:spLocks noChangeArrowheads="1"/>
          </p:cNvSpPr>
          <p:nvPr/>
        </p:nvSpPr>
        <p:spPr bwMode="auto">
          <a:xfrm>
            <a:off x="465138" y="373063"/>
            <a:ext cx="8120062" cy="6515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039" tIns="41020" rIns="82039" bIns="410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solidFill>
                  <a:srgbClr val="000000"/>
                </a:solidFill>
              </a:rPr>
              <a:t>For more discussion on archaic and early humans see: </a:t>
            </a:r>
          </a:p>
          <a:p>
            <a:pPr eaLnBrk="1" hangingPunct="1"/>
            <a:r>
              <a:rPr lang="en-US" sz="2200" dirty="0">
                <a:solidFill>
                  <a:srgbClr val="000000"/>
                </a:solidFill>
                <a:hlinkClick r:id="rId2"/>
              </a:rPr>
              <a:t>http://en.wikipedia.org/wiki/Denisova_hominin</a:t>
            </a:r>
            <a:endParaRPr lang="en-US" sz="2200" dirty="0">
              <a:solidFill>
                <a:srgbClr val="000000"/>
              </a:solidFill>
            </a:endParaRPr>
          </a:p>
          <a:p>
            <a:pPr eaLnBrk="1" hangingPunct="1"/>
            <a:endParaRPr lang="en-US" sz="2200" dirty="0">
              <a:solidFill>
                <a:srgbClr val="000000"/>
              </a:solidFill>
            </a:endParaRPr>
          </a:p>
          <a:p>
            <a:pPr eaLnBrk="1" hangingPunct="1"/>
            <a:r>
              <a:rPr lang="en-US" sz="2200" dirty="0">
                <a:solidFill>
                  <a:srgbClr val="000000"/>
                </a:solidFill>
                <a:hlinkClick r:id="rId3"/>
              </a:rPr>
              <a:t>http://www.nytimes.com/2012/01/31/science/gains-in-dna-are-speeding-research-into-human-origins.html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4"/>
              </a:rPr>
              <a:t>http://www.nytimes.com/2014/10/23/science/research-humans-interbred-with-neanderthals.html</a:t>
            </a:r>
            <a:r>
              <a:rPr lang="en-US" sz="2200" dirty="0" smtClean="0">
                <a:solidFill>
                  <a:srgbClr val="000000"/>
                </a:solidFill>
                <a:hlinkClick r:id="rId4"/>
              </a:rPr>
              <a:t>? </a:t>
            </a:r>
          </a:p>
          <a:p>
            <a:pPr eaLnBrk="1" hangingPunct="1"/>
            <a:endParaRPr lang="en-US" sz="2200" dirty="0">
              <a:solidFill>
                <a:srgbClr val="000000"/>
              </a:solidFill>
              <a:hlinkClick r:id="rId4"/>
            </a:endParaRPr>
          </a:p>
          <a:p>
            <a:pPr eaLnBrk="1" hangingPunct="1"/>
            <a:r>
              <a:rPr lang="en-US" sz="2200" dirty="0" smtClean="0">
                <a:solidFill>
                  <a:srgbClr val="000000"/>
                </a:solidFill>
                <a:hlinkClick r:id="rId4"/>
              </a:rPr>
              <a:t>http</a:t>
            </a:r>
            <a:r>
              <a:rPr lang="en-US" sz="2200" dirty="0">
                <a:solidFill>
                  <a:srgbClr val="000000"/>
                </a:solidFill>
                <a:hlinkClick r:id="rId4"/>
              </a:rPr>
              <a:t>://www.sciencedirect.com/science/article/pii/S0002929711003958</a:t>
            </a:r>
            <a:r>
              <a:rPr lang="en-US" sz="2200" dirty="0">
                <a:solidFill>
                  <a:srgbClr val="000000"/>
                </a:solidFill>
              </a:rPr>
              <a:t> </a:t>
            </a:r>
          </a:p>
          <a:p>
            <a:pPr eaLnBrk="1" hangingPunct="1"/>
            <a:r>
              <a:rPr lang="en-US" sz="2200" dirty="0">
                <a:solidFill>
                  <a:srgbClr val="000000"/>
                </a:solidFill>
                <a:hlinkClick r:id="rId5"/>
              </a:rPr>
              <a:t>http://www.abc.net.au/science/articles/2012/08/31/3580500.htm</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6"/>
              </a:rPr>
              <a:t>http://www.sciencemag.org/content/334/6052/94.full</a:t>
            </a:r>
            <a:r>
              <a:rPr lang="en-US" sz="2200" dirty="0">
                <a:solidFill>
                  <a:srgbClr val="000000"/>
                </a:solidFill>
              </a:rPr>
              <a:t> </a:t>
            </a:r>
          </a:p>
          <a:p>
            <a:pPr eaLnBrk="1" hangingPunct="1"/>
            <a:r>
              <a:rPr lang="en-US" sz="2200" dirty="0">
                <a:solidFill>
                  <a:srgbClr val="000000"/>
                </a:solidFill>
                <a:hlinkClick r:id="rId7"/>
              </a:rPr>
              <a:t>http://www.sciencemag.org/content/334/6052/94/F2.expansion.html</a:t>
            </a:r>
            <a:r>
              <a:rPr lang="en-US" sz="2200" dirty="0">
                <a:solidFill>
                  <a:srgbClr val="000000"/>
                </a:solidFill>
              </a:rPr>
              <a:t> </a:t>
            </a:r>
          </a:p>
          <a:p>
            <a:pPr eaLnBrk="1" hangingPunct="1"/>
            <a:endParaRPr lang="en-US" sz="2200" dirty="0">
              <a:solidFill>
                <a:srgbClr val="000000"/>
              </a:solidFill>
            </a:endParaRPr>
          </a:p>
          <a:p>
            <a:pPr eaLnBrk="1" hangingPunct="1"/>
            <a:r>
              <a:rPr lang="en-US" sz="2200" dirty="0">
                <a:solidFill>
                  <a:srgbClr val="000000"/>
                </a:solidFill>
                <a:hlinkClick r:id="rId8"/>
              </a:rPr>
              <a:t>http://haplogroup-a.com/Ancient-Root-AJHG2013.pdf</a:t>
            </a:r>
            <a:endParaRPr lang="en-US" sz="2200" dirty="0">
              <a:solidFill>
                <a:srgbClr val="000000"/>
              </a:solidFill>
            </a:endParaRPr>
          </a:p>
          <a:p>
            <a:pPr eaLnBrk="1" hangingPunct="1"/>
            <a:endParaRPr lang="en-US" sz="2200" dirty="0">
              <a:solidFill>
                <a:srgbClr val="000000"/>
              </a:solidFill>
            </a:endParaRPr>
          </a:p>
        </p:txBody>
      </p:sp>
    </p:spTree>
    <p:extLst>
      <p:ext uri="{BB962C8B-B14F-4D97-AF65-F5344CB8AC3E}">
        <p14:creationId xmlns:p14="http://schemas.microsoft.com/office/powerpoint/2010/main" val="1630372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a:xfrm>
            <a:off x="233363" y="119063"/>
            <a:ext cx="8737600" cy="500062"/>
          </a:xfrm>
        </p:spPr>
        <p:txBody>
          <a:bodyPr/>
          <a:lstStyle/>
          <a:p>
            <a:r>
              <a:rPr lang="en-US" altLang="en-US"/>
              <a:t>Phylogenetic Reconstruction – </a:t>
            </a:r>
            <a:r>
              <a:rPr lang="en-US" altLang="en-US">
                <a:solidFill>
                  <a:srgbClr val="FF0000"/>
                </a:solidFill>
              </a:rPr>
              <a:t>Why? </a:t>
            </a:r>
          </a:p>
        </p:txBody>
      </p:sp>
      <p:sp>
        <p:nvSpPr>
          <p:cNvPr id="3" name="Content Placeholder 2"/>
          <p:cNvSpPr>
            <a:spLocks noGrp="1"/>
          </p:cNvSpPr>
          <p:nvPr>
            <p:ph idx="1"/>
          </p:nvPr>
        </p:nvSpPr>
        <p:spPr>
          <a:xfrm>
            <a:off x="677863" y="823913"/>
            <a:ext cx="7772400" cy="4114800"/>
          </a:xfrm>
        </p:spPr>
        <p:txBody>
          <a:bodyPr/>
          <a:lstStyle/>
          <a:p>
            <a:pPr>
              <a:defRPr/>
            </a:pPr>
            <a:r>
              <a:rPr lang="en-US" dirty="0" smtClean="0"/>
              <a:t>A) Systematic classification of organisms </a:t>
            </a:r>
          </a:p>
          <a:p>
            <a:pPr marL="0" indent="0">
              <a:buFontTx/>
              <a:buNone/>
              <a:defRPr/>
            </a:pPr>
            <a:r>
              <a:rPr lang="en-US" sz="2000" dirty="0" smtClean="0"/>
              <a:t>e.g.: Who were the first angiosperms? (i.e. where are the first angiosperms located relative to present day angiosperms?) Where in the tree of life is the last common ancestor located?</a:t>
            </a:r>
          </a:p>
          <a:p>
            <a:pPr marL="0" indent="0">
              <a:buFontTx/>
              <a:buNone/>
              <a:defRPr/>
            </a:pPr>
            <a:r>
              <a:rPr lang="en-US" dirty="0" smtClean="0"/>
              <a:t>B) Evolution of molecules</a:t>
            </a:r>
          </a:p>
          <a:p>
            <a:pPr marL="0" indent="0">
              <a:buFontTx/>
              <a:buNone/>
              <a:defRPr/>
            </a:pPr>
            <a:r>
              <a:rPr lang="en-US" sz="2000" dirty="0" smtClean="0"/>
              <a:t>e.g.: domain shuffling, reassignment of function, gene duplications, horizontal gene transfer, drug targets, </a:t>
            </a:r>
            <a:br>
              <a:rPr lang="en-US" sz="2000" dirty="0" smtClean="0"/>
            </a:br>
            <a:r>
              <a:rPr lang="en-US" sz="2000" dirty="0" smtClean="0"/>
              <a:t>detection of genes that drive evolution of a species/population </a:t>
            </a:r>
            <a:br>
              <a:rPr lang="en-US" sz="2000" dirty="0" smtClean="0"/>
            </a:br>
            <a:r>
              <a:rPr lang="en-US" sz="2000" dirty="0" smtClean="0"/>
              <a:t>(e.g. </a:t>
            </a:r>
            <a:r>
              <a:rPr lang="en-US" sz="2000" dirty="0" err="1" smtClean="0"/>
              <a:t>influenca</a:t>
            </a:r>
            <a:r>
              <a:rPr lang="en-US" sz="2000" dirty="0" smtClean="0"/>
              <a:t> virus)</a:t>
            </a:r>
          </a:p>
          <a:p>
            <a:pPr marL="0" indent="0">
              <a:buFontTx/>
              <a:buNone/>
              <a:defRPr/>
            </a:pPr>
            <a:r>
              <a:rPr lang="en-US" dirty="0" smtClean="0"/>
              <a:t>C) Identification of organisms </a:t>
            </a:r>
          </a:p>
          <a:p>
            <a:pPr marL="0" indent="0">
              <a:buFontTx/>
              <a:buNone/>
              <a:defRPr/>
            </a:pPr>
            <a:r>
              <a:rPr lang="en-US" sz="2000" dirty="0" smtClean="0"/>
              <a:t>e.g., </a:t>
            </a:r>
            <a:r>
              <a:rPr lang="en-US" sz="2000" dirty="0" err="1" smtClean="0"/>
              <a:t>phylotyping</a:t>
            </a:r>
            <a:r>
              <a:rPr lang="en-US" sz="2000" dirty="0" smtClean="0"/>
              <a:t> in microbiome samples, </a:t>
            </a:r>
            <a:br>
              <a:rPr lang="en-US" sz="2000" dirty="0" smtClean="0"/>
            </a:br>
            <a:r>
              <a:rPr lang="en-US" sz="2000" dirty="0" smtClean="0"/>
              <a:t>        origin of genes and viruses (e.g., HIV virus, recent </a:t>
            </a:r>
            <a:r>
              <a:rPr lang="en-US" sz="2000" dirty="0" err="1" smtClean="0"/>
              <a:t>ebola</a:t>
            </a:r>
            <a:r>
              <a:rPr lang="en-US" sz="2000" dirty="0" smtClean="0"/>
              <a:t> outbreak)</a:t>
            </a:r>
            <a:endParaRPr lang="en-US" sz="2000" dirty="0"/>
          </a:p>
        </p:txBody>
      </p:sp>
    </p:spTree>
    <p:extLst>
      <p:ext uri="{BB962C8B-B14F-4D97-AF65-F5344CB8AC3E}">
        <p14:creationId xmlns:p14="http://schemas.microsoft.com/office/powerpoint/2010/main" val="1807509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270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5"/>
          <p:cNvSpPr>
            <a:spLocks noChangeArrowheads="1"/>
          </p:cNvSpPr>
          <p:nvPr/>
        </p:nvSpPr>
        <p:spPr bwMode="auto">
          <a:xfrm>
            <a:off x="304800" y="1295400"/>
            <a:ext cx="5181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smtClean="0">
                <a:solidFill>
                  <a:srgbClr val="000000"/>
                </a:solidFill>
                <a:latin typeface="Times" charset="0"/>
                <a:cs typeface=""/>
              </a:rPr>
              <a:t>Phylogenetic analysis is an inference of evolutionary relationships between organisms.  </a:t>
            </a:r>
          </a:p>
          <a:p>
            <a:pPr eaLnBrk="1" hangingPunct="1"/>
            <a:r>
              <a:rPr lang="en-US" altLang="en-US" sz="2000" smtClean="0">
                <a:solidFill>
                  <a:srgbClr val="000000"/>
                </a:solidFill>
                <a:latin typeface="Times" charset="0"/>
                <a:cs typeface=""/>
              </a:rPr>
              <a:t>Phylogenetics tries to answer the question </a:t>
            </a:r>
            <a:br>
              <a:rPr lang="en-US" altLang="en-US" sz="2000" smtClean="0">
                <a:solidFill>
                  <a:srgbClr val="000000"/>
                </a:solidFill>
                <a:latin typeface="Times" charset="0"/>
                <a:cs typeface=""/>
              </a:rPr>
            </a:br>
            <a:r>
              <a:rPr lang="en-US" altLang="en-US" sz="2000" smtClean="0">
                <a:solidFill>
                  <a:srgbClr val="000000"/>
                </a:solidFill>
                <a:latin typeface="Times" charset="0"/>
                <a:cs typeface=""/>
              </a:rPr>
              <a:t>“How did groups of organisms come into existence?”</a:t>
            </a:r>
          </a:p>
          <a:p>
            <a:pPr eaLnBrk="1" hangingPunct="1"/>
            <a:endParaRPr lang="en-US" altLang="en-US" sz="2000" smtClean="0">
              <a:solidFill>
                <a:srgbClr val="000000"/>
              </a:solidFill>
              <a:latin typeface="Times" charset="0"/>
              <a:cs typeface=""/>
            </a:endParaRPr>
          </a:p>
          <a:p>
            <a:pPr eaLnBrk="1" hangingPunct="1"/>
            <a:r>
              <a:rPr lang="en-US" altLang="en-US" sz="2000" smtClean="0">
                <a:solidFill>
                  <a:srgbClr val="000000"/>
                </a:solidFill>
                <a:latin typeface="Times" charset="0"/>
                <a:cs typeface=""/>
              </a:rPr>
              <a:t>Those relationships are usually represented by tree-like diagrams. </a:t>
            </a:r>
          </a:p>
          <a:p>
            <a:pPr eaLnBrk="1" hangingPunct="1"/>
            <a:endParaRPr lang="en-US" altLang="en-US" sz="2000" smtClean="0">
              <a:solidFill>
                <a:srgbClr val="000000"/>
              </a:solidFill>
              <a:latin typeface="Times" charset="0"/>
              <a:cs typeface=""/>
            </a:endParaRPr>
          </a:p>
          <a:p>
            <a:pPr eaLnBrk="1" hangingPunct="1"/>
            <a:r>
              <a:rPr lang="en-US" altLang="en-US" sz="2000" smtClean="0">
                <a:solidFill>
                  <a:srgbClr val="000000"/>
                </a:solidFill>
                <a:latin typeface="Times" charset="0"/>
                <a:cs typeface=""/>
              </a:rPr>
              <a:t>Note: the equation of biological evolution with a tree like process has limited validity at best.</a:t>
            </a:r>
          </a:p>
          <a:p>
            <a:pPr eaLnBrk="1" hangingPunct="1"/>
            <a:endParaRPr lang="en-US" altLang="en-US" sz="1600" smtClean="0">
              <a:solidFill>
                <a:srgbClr val="000000"/>
              </a:solidFill>
              <a:latin typeface="Times New Roman" charset="0"/>
              <a:cs typeface=""/>
            </a:endParaRPr>
          </a:p>
          <a:p>
            <a:pPr eaLnBrk="1" hangingPunct="1"/>
            <a:endParaRPr lang="en-US" altLang="en-US" sz="1600" smtClean="0">
              <a:solidFill>
                <a:srgbClr val="000000"/>
              </a:solidFill>
              <a:latin typeface="Times New Roman" charset="0"/>
              <a:cs typeface=""/>
            </a:endParaRPr>
          </a:p>
        </p:txBody>
      </p:sp>
      <p:sp>
        <p:nvSpPr>
          <p:cNvPr id="72707" name="Rectangle 6"/>
          <p:cNvSpPr>
            <a:spLocks noChangeArrowheads="1"/>
          </p:cNvSpPr>
          <p:nvPr/>
        </p:nvSpPr>
        <p:spPr bwMode="auto">
          <a:xfrm>
            <a:off x="609600" y="354013"/>
            <a:ext cx="2524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600" smtClean="0">
              <a:solidFill>
                <a:srgbClr val="000000"/>
              </a:solidFill>
              <a:latin typeface="Times New Roman" charset="0"/>
              <a:cs typeface=""/>
            </a:endParaRPr>
          </a:p>
        </p:txBody>
      </p:sp>
      <p:sp>
        <p:nvSpPr>
          <p:cNvPr id="122884" name="Rectangle 7"/>
          <p:cNvSpPr>
            <a:spLocks noGrp="1" noChangeArrowheads="1"/>
          </p:cNvSpPr>
          <p:nvPr>
            <p:ph type="title"/>
          </p:nvPr>
        </p:nvSpPr>
        <p:spPr>
          <a:xfrm>
            <a:off x="0" y="228600"/>
            <a:ext cx="7772400" cy="457200"/>
          </a:xfrm>
        </p:spPr>
        <p:txBody>
          <a:bodyPr rtlCol="0">
            <a:normAutofit fontScale="90000"/>
          </a:bodyPr>
          <a:lstStyle/>
          <a:p>
            <a:pPr algn="l" defTabSz="456880" eaLnBrk="1" fontAlgn="auto" hangingPunct="1">
              <a:spcAft>
                <a:spcPts val="0"/>
              </a:spcAft>
              <a:defRPr/>
            </a:pPr>
            <a:r>
              <a:rPr lang="en-US" sz="2800">
                <a:solidFill>
                  <a:srgbClr val="000000"/>
                </a:solidFill>
                <a:latin typeface="Times New Roman" charset="0"/>
                <a:ea typeface="+mj-ea"/>
                <a:cs typeface="+mj-cs"/>
              </a:rPr>
              <a:t>Steps of the phylogenetic analysis</a:t>
            </a:r>
            <a:endParaRPr lang="en-US">
              <a:latin typeface="Times New Roman" charset="0"/>
              <a:ea typeface="+mj-ea"/>
              <a:cs typeface="+mj-cs"/>
            </a:endParaRPr>
          </a:p>
        </p:txBody>
      </p:sp>
    </p:spTree>
    <p:extLst>
      <p:ext uri="{BB962C8B-B14F-4D97-AF65-F5344CB8AC3E}">
        <p14:creationId xmlns:p14="http://schemas.microsoft.com/office/powerpoint/2010/main" val="500563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ctrTitle"/>
          </p:nvPr>
        </p:nvSpPr>
        <p:spPr>
          <a:xfrm>
            <a:off x="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4754" name="Rectangle 4"/>
          <p:cNvSpPr>
            <a:spLocks noChangeArrowheads="1"/>
          </p:cNvSpPr>
          <p:nvPr/>
        </p:nvSpPr>
        <p:spPr bwMode="auto">
          <a:xfrm>
            <a:off x="0" y="762000"/>
            <a:ext cx="9144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smtClean="0">
                <a:solidFill>
                  <a:srgbClr val="000000"/>
                </a:solidFill>
                <a:latin typeface="Times New Roman" charset="0"/>
                <a:cs typeface=""/>
              </a:rPr>
              <a:t>Distance analyses</a:t>
            </a:r>
            <a:endParaRPr lang="en-US" altLang="en-US" smtClean="0">
              <a:solidFill>
                <a:srgbClr val="000000"/>
              </a:solidFill>
              <a:latin typeface="Times New Roman" charset="0"/>
              <a:cs typeface=""/>
            </a:endParaRPr>
          </a:p>
          <a:p>
            <a:pPr lvl="1" indent="0" eaLnBrk="1" hangingPunct="1"/>
            <a:r>
              <a:rPr lang="en-US" altLang="en-US" smtClean="0">
                <a:solidFill>
                  <a:srgbClr val="000000"/>
                </a:solidFill>
                <a:latin typeface="Times New Roman" charset="0"/>
                <a:cs typeface=""/>
              </a:rPr>
              <a:t>calculate pairwise distances </a:t>
            </a:r>
          </a:p>
          <a:p>
            <a:pPr lvl="1" indent="0" eaLnBrk="1" hangingPunct="1"/>
            <a:r>
              <a:rPr lang="en-US" altLang="en-US" smtClean="0">
                <a:solidFill>
                  <a:srgbClr val="000000"/>
                </a:solidFill>
                <a:latin typeface="Times New Roman" charset="0"/>
                <a:cs typeface=""/>
              </a:rPr>
              <a:t>(different distance measures, correction for multiple hits, correction for codon bias) </a:t>
            </a:r>
          </a:p>
          <a:p>
            <a:pPr lvl="1" indent="0" eaLnBrk="1" hangingPunct="1"/>
            <a:endParaRPr lang="en-US" altLang="en-US" smtClean="0">
              <a:solidFill>
                <a:srgbClr val="000000"/>
              </a:solidFill>
              <a:latin typeface="Times New Roman" charset="0"/>
              <a:cs typeface=""/>
            </a:endParaRPr>
          </a:p>
          <a:p>
            <a:pPr lvl="1" indent="0" eaLnBrk="1" hangingPunct="1"/>
            <a:r>
              <a:rPr lang="en-US" altLang="en-US" smtClean="0">
                <a:solidFill>
                  <a:srgbClr val="000000"/>
                </a:solidFill>
                <a:latin typeface="Times New Roman" charset="0"/>
                <a:cs typeface=""/>
              </a:rPr>
              <a:t>make distance matrix (table of pairwise corrected distances)</a:t>
            </a:r>
          </a:p>
          <a:p>
            <a:pPr lvl="1" indent="0" eaLnBrk="1" hangingPunct="1"/>
            <a:endParaRPr lang="en-US" altLang="en-US" smtClean="0">
              <a:solidFill>
                <a:srgbClr val="000000"/>
              </a:solidFill>
              <a:latin typeface="Times New Roman" charset="0"/>
              <a:cs typeface=""/>
            </a:endParaRPr>
          </a:p>
          <a:p>
            <a:pPr lvl="1" indent="0" eaLnBrk="1" hangingPunct="1"/>
            <a:r>
              <a:rPr lang="en-US" altLang="en-US" smtClean="0">
                <a:solidFill>
                  <a:srgbClr val="000000"/>
                </a:solidFill>
                <a:latin typeface="Times New Roman" charset="0"/>
                <a:cs typeface=""/>
              </a:rPr>
              <a:t>calculate tree from distance matrix</a:t>
            </a:r>
          </a:p>
          <a:p>
            <a:pPr eaLnBrk="1" hangingPunct="1"/>
            <a:endParaRPr lang="en-US" altLang="en-US" smtClean="0">
              <a:solidFill>
                <a:srgbClr val="000000"/>
              </a:solidFill>
              <a:latin typeface="Times New Roman" charset="0"/>
              <a:cs typeface=""/>
            </a:endParaRPr>
          </a:p>
          <a:p>
            <a:pPr lvl="2" indent="0" eaLnBrk="1" hangingPunct="1"/>
            <a:r>
              <a:rPr lang="en-US" altLang="en-US" smtClean="0">
                <a:solidFill>
                  <a:srgbClr val="000000"/>
                </a:solidFill>
                <a:latin typeface="Times New Roman" charset="0"/>
                <a:cs typeface=""/>
              </a:rPr>
              <a:t>i) using optimality criterion </a:t>
            </a:r>
          </a:p>
          <a:p>
            <a:pPr lvl="2" indent="0" eaLnBrk="1" hangingPunct="1"/>
            <a:r>
              <a:rPr lang="en-US" altLang="en-US" smtClean="0">
                <a:solidFill>
                  <a:srgbClr val="000000"/>
                </a:solidFill>
                <a:latin typeface="Times New Roman" charset="0"/>
                <a:cs typeface=""/>
              </a:rPr>
              <a:t>(e.g.: smallest error between distance matrix </a:t>
            </a:r>
          </a:p>
          <a:p>
            <a:pPr lvl="2" indent="0" eaLnBrk="1" hangingPunct="1"/>
            <a:r>
              <a:rPr lang="en-US" altLang="en-US" smtClean="0">
                <a:solidFill>
                  <a:srgbClr val="000000"/>
                </a:solidFill>
                <a:latin typeface="Times New Roman" charset="0"/>
                <a:cs typeface=""/>
              </a:rPr>
              <a:t>and distances in tree, or use </a:t>
            </a:r>
          </a:p>
          <a:p>
            <a:pPr lvl="2" indent="0" eaLnBrk="1" hangingPunct="1"/>
            <a:r>
              <a:rPr lang="en-US" altLang="en-US" smtClean="0">
                <a:solidFill>
                  <a:srgbClr val="000000"/>
                </a:solidFill>
                <a:latin typeface="Times New Roman" charset="0"/>
                <a:cs typeface=""/>
              </a:rPr>
              <a:t>ii) algorithmic approaches (UPGMA or neighbor joining)</a:t>
            </a:r>
          </a:p>
        </p:txBody>
      </p:sp>
    </p:spTree>
    <p:extLst>
      <p:ext uri="{BB962C8B-B14F-4D97-AF65-F5344CB8AC3E}">
        <p14:creationId xmlns:p14="http://schemas.microsoft.com/office/powerpoint/2010/main" val="1014409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ctrTitle"/>
          </p:nvPr>
        </p:nvSpPr>
        <p:spPr>
          <a:xfrm>
            <a:off x="0" y="0"/>
            <a:ext cx="8229600" cy="685800"/>
          </a:xfrm>
        </p:spPr>
        <p:txBody>
          <a:bodyPr/>
          <a:lstStyle/>
          <a:p>
            <a:pPr algn="l" eaLnBrk="1" hangingPunct="1"/>
            <a:r>
              <a:rPr lang="en-US" altLang="en-US" sz="3200">
                <a:latin typeface="Times New Roman" charset="0"/>
                <a:ea typeface="ＭＳ Ｐゴシック" charset="-128"/>
              </a:rPr>
              <a:t>Phylogenetic reconstruction - </a:t>
            </a:r>
            <a:r>
              <a:rPr lang="en-US" altLang="en-US" sz="3200" b="1">
                <a:solidFill>
                  <a:srgbClr val="FF0066"/>
                </a:solidFill>
                <a:latin typeface="Times New Roman" charset="0"/>
                <a:ea typeface="ＭＳ Ｐゴシック" charset="-128"/>
              </a:rPr>
              <a:t>How</a:t>
            </a:r>
            <a:endParaRPr lang="en-US" altLang="en-US">
              <a:latin typeface="Times New Roman" charset="0"/>
              <a:ea typeface="ＭＳ Ｐゴシック" charset="-128"/>
            </a:endParaRPr>
          </a:p>
        </p:txBody>
      </p:sp>
      <p:sp>
        <p:nvSpPr>
          <p:cNvPr id="76802" name="Rectangle 3"/>
          <p:cNvSpPr>
            <a:spLocks noChangeArrowheads="1"/>
          </p:cNvSpPr>
          <p:nvPr/>
        </p:nvSpPr>
        <p:spPr bwMode="auto">
          <a:xfrm>
            <a:off x="0" y="762000"/>
            <a:ext cx="91440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b="1" smtClean="0">
                <a:solidFill>
                  <a:srgbClr val="000000"/>
                </a:solidFill>
                <a:latin typeface="Times New Roman" charset="0"/>
                <a:cs typeface=""/>
              </a:rPr>
              <a:t>Parsimony analyses</a:t>
            </a:r>
            <a:endParaRPr lang="en-US" altLang="en-US" smtClean="0">
              <a:solidFill>
                <a:srgbClr val="000000"/>
              </a:solidFill>
              <a:latin typeface="Times New Roman" charset="0"/>
              <a:cs typeface=""/>
            </a:endParaRPr>
          </a:p>
          <a:p>
            <a:pPr lvl="1" indent="0" eaLnBrk="1" hangingPunct="1"/>
            <a:r>
              <a:rPr lang="en-US" altLang="en-US" smtClean="0">
                <a:solidFill>
                  <a:srgbClr val="000000"/>
                </a:solidFill>
                <a:latin typeface="Times New Roman" charset="0"/>
                <a:cs typeface=""/>
              </a:rPr>
              <a:t>find that tree that explains sequence data with minimum number of substitutions</a:t>
            </a:r>
          </a:p>
          <a:p>
            <a:pPr lvl="1" indent="0" eaLnBrk="1" hangingPunct="1"/>
            <a:r>
              <a:rPr lang="en-US" altLang="en-US" smtClean="0">
                <a:solidFill>
                  <a:srgbClr val="000000"/>
                </a:solidFill>
                <a:latin typeface="Times New Roman" charset="0"/>
                <a:cs typeface=""/>
              </a:rPr>
              <a:t>(tree includes hypothesis of sequence at each of the nodes)</a:t>
            </a:r>
          </a:p>
          <a:p>
            <a:pPr eaLnBrk="1" hangingPunct="1"/>
            <a:endParaRPr lang="en-US" altLang="en-US" smtClean="0">
              <a:solidFill>
                <a:srgbClr val="000000"/>
              </a:solidFill>
              <a:latin typeface="Times New Roman" charset="0"/>
              <a:cs typeface=""/>
            </a:endParaRPr>
          </a:p>
          <a:p>
            <a:pPr eaLnBrk="1" hangingPunct="1"/>
            <a:r>
              <a:rPr lang="en-US" altLang="en-US" b="1" smtClean="0">
                <a:solidFill>
                  <a:srgbClr val="000000"/>
                </a:solidFill>
                <a:latin typeface="Times New Roman" charset="0"/>
                <a:cs typeface=""/>
              </a:rPr>
              <a:t>Maximum Likelihood analyses</a:t>
            </a:r>
            <a:endParaRPr lang="en-US" altLang="en-US" smtClean="0">
              <a:solidFill>
                <a:srgbClr val="000000"/>
              </a:solidFill>
              <a:latin typeface="Times New Roman" charset="0"/>
              <a:cs typeface=""/>
            </a:endParaRPr>
          </a:p>
          <a:p>
            <a:pPr lvl="1" indent="0" eaLnBrk="1" hangingPunct="1"/>
            <a:r>
              <a:rPr lang="en-US" altLang="en-US" smtClean="0">
                <a:solidFill>
                  <a:srgbClr val="000000"/>
                </a:solidFill>
                <a:latin typeface="Times New Roman" charset="0"/>
                <a:cs typeface=""/>
              </a:rPr>
              <a:t>given a model for sequence evolution, find the tree that has the highest probability under this model.</a:t>
            </a:r>
          </a:p>
          <a:p>
            <a:pPr lvl="1" indent="0" eaLnBrk="1" hangingPunct="1"/>
            <a:r>
              <a:rPr lang="en-US" altLang="en-US" smtClean="0">
                <a:solidFill>
                  <a:srgbClr val="000000"/>
                </a:solidFill>
                <a:latin typeface="Times New Roman" charset="0"/>
                <a:cs typeface=""/>
              </a:rPr>
              <a:t>This approach can also be used to successively refine the model. </a:t>
            </a:r>
          </a:p>
          <a:p>
            <a:pPr eaLnBrk="1" hangingPunct="1"/>
            <a:endParaRPr lang="en-US" altLang="en-US" smtClean="0">
              <a:solidFill>
                <a:srgbClr val="000000"/>
              </a:solidFill>
              <a:latin typeface="Times New Roman" charset="0"/>
              <a:cs typeface=""/>
            </a:endParaRPr>
          </a:p>
          <a:p>
            <a:pPr eaLnBrk="1" hangingPunct="1"/>
            <a:r>
              <a:rPr lang="en-US" altLang="en-US" b="1" smtClean="0">
                <a:solidFill>
                  <a:srgbClr val="000000"/>
                </a:solidFill>
                <a:latin typeface="Times New Roman" charset="0"/>
                <a:cs typeface=""/>
              </a:rPr>
              <a:t>Bayesian statistics</a:t>
            </a:r>
            <a:r>
              <a:rPr lang="en-US" altLang="en-US" smtClean="0">
                <a:solidFill>
                  <a:srgbClr val="000000"/>
                </a:solidFill>
                <a:latin typeface="Times New Roman" charset="0"/>
                <a:cs typeface=""/>
              </a:rPr>
              <a:t> use ML analyses to calculate posterior probabilities for trees, clades and evolutionary parameters. Especially MCMC approaches have become very popular in the last year, because they allow to estimate evolutionary parameters (e.g., which site in a virus protein is under positive selection), without assuming that one actually knows the "true" phylogeny. </a:t>
            </a:r>
          </a:p>
        </p:txBody>
      </p:sp>
    </p:spTree>
    <p:extLst>
      <p:ext uri="{BB962C8B-B14F-4D97-AF65-F5344CB8AC3E}">
        <p14:creationId xmlns:p14="http://schemas.microsoft.com/office/powerpoint/2010/main" val="955877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3"/>
          <p:cNvSpPr>
            <a:spLocks noGrp="1" noChangeArrowheads="1"/>
          </p:cNvSpPr>
          <p:nvPr>
            <p:ph type="body" idx="1"/>
          </p:nvPr>
        </p:nvSpPr>
        <p:spPr>
          <a:xfrm>
            <a:off x="152400" y="457200"/>
            <a:ext cx="7772400" cy="4114800"/>
          </a:xfrm>
        </p:spPr>
        <p:txBody>
          <a:bodyPr rtlCol="0">
            <a:normAutofit fontScale="92500" lnSpcReduction="20000"/>
          </a:bodyPr>
          <a:lstStyle/>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Else: </a:t>
            </a: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spectral analyses, like evolutionary parsimony, look only at patterns of substitutions,</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Another way to categorize methods of phylogenetic reconstruction is to ask if they are using</a:t>
            </a:r>
            <a:r>
              <a:rPr lang="en-US" sz="2000">
                <a:latin typeface="Times New Roman" charset="0"/>
                <a:ea typeface="+mn-ea"/>
                <a:cs typeface="+mn-cs"/>
              </a:rPr>
              <a:t> </a:t>
            </a:r>
          </a:p>
          <a:p>
            <a:pPr marL="342659" indent="-342659" defTabSz="456880" eaLnBrk="1" fontAlgn="auto" hangingPunct="1">
              <a:lnSpc>
                <a:spcPct val="90000"/>
              </a:lnSpc>
              <a:spcBef>
                <a:spcPct val="0"/>
              </a:spcBef>
              <a:spcAft>
                <a:spcPts val="0"/>
              </a:spcAft>
              <a:buFontTx/>
              <a:buNone/>
              <a:defRPr/>
            </a:pPr>
            <a:endParaRPr lang="en-US" sz="20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an </a:t>
            </a:r>
            <a:r>
              <a:rPr lang="en-US" sz="2400">
                <a:solidFill>
                  <a:srgbClr val="FF0066"/>
                </a:solidFill>
                <a:latin typeface="Times New Roman" charset="0"/>
                <a:ea typeface="+mn-ea"/>
                <a:cs typeface="+mn-cs"/>
              </a:rPr>
              <a:t>optimality criterion</a:t>
            </a:r>
            <a:r>
              <a:rPr lang="en-US" sz="2400">
                <a:latin typeface="Times New Roman" charset="0"/>
                <a:ea typeface="+mn-ea"/>
                <a:cs typeface="+mn-cs"/>
              </a:rPr>
              <a:t> (e.g.: smallest error between distance matrix and distances in tree, least number of steps, highest probability), or </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solidFill>
                  <a:srgbClr val="FF0066"/>
                </a:solidFill>
                <a:latin typeface="Times New Roman" charset="0"/>
                <a:ea typeface="+mn-ea"/>
                <a:cs typeface="+mn-cs"/>
              </a:rPr>
              <a:t>algorithmic approaches</a:t>
            </a:r>
            <a:r>
              <a:rPr lang="en-US" sz="2400">
                <a:latin typeface="Times New Roman" charset="0"/>
                <a:ea typeface="+mn-ea"/>
                <a:cs typeface="+mn-cs"/>
              </a:rPr>
              <a:t> (UPGMA or neighbor joining)</a:t>
            </a: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endParaRPr lang="en-US" sz="2400">
              <a:latin typeface="Times New Roman" charset="0"/>
              <a:ea typeface="+mn-ea"/>
              <a:cs typeface="+mn-cs"/>
            </a:endParaRPr>
          </a:p>
          <a:p>
            <a:pPr marL="342659" indent="-342659" defTabSz="456880" eaLnBrk="1" fontAlgn="auto" hangingPunct="1">
              <a:lnSpc>
                <a:spcPct val="90000"/>
              </a:lnSpc>
              <a:spcBef>
                <a:spcPct val="0"/>
              </a:spcBef>
              <a:spcAft>
                <a:spcPts val="0"/>
              </a:spcAft>
              <a:buFontTx/>
              <a:buNone/>
              <a:defRPr/>
            </a:pPr>
            <a:r>
              <a:rPr lang="en-US" sz="2400">
                <a:latin typeface="Times New Roman" charset="0"/>
                <a:ea typeface="+mn-ea"/>
                <a:cs typeface="+mn-cs"/>
              </a:rPr>
              <a:t>Packages and programs available:  PHYLIP, phyml, MrBayes, Tree-Puzzle, PAUP*, clustalw, raxml, PhyloGenie, HyPhy</a:t>
            </a:r>
            <a:endParaRPr lang="en-US" sz="2000">
              <a:latin typeface="Times New Roman" charset="0"/>
              <a:ea typeface="+mn-ea"/>
              <a:cs typeface="+mn-cs"/>
            </a:endParaRPr>
          </a:p>
          <a:p>
            <a:pPr marL="342659" indent="-342659" defTabSz="456880" eaLnBrk="1" fontAlgn="auto" hangingPunct="1">
              <a:lnSpc>
                <a:spcPct val="90000"/>
              </a:lnSpc>
              <a:spcAft>
                <a:spcPts val="0"/>
              </a:spcAft>
              <a:buFont typeface="Arial"/>
              <a:buChar char="•"/>
              <a:defRPr/>
            </a:pPr>
            <a:endParaRPr lang="en-US" sz="2800">
              <a:latin typeface="Times New Roman" charset="0"/>
              <a:ea typeface="+mn-ea"/>
              <a:cs typeface="+mn-cs"/>
            </a:endParaRPr>
          </a:p>
        </p:txBody>
      </p:sp>
    </p:spTree>
    <p:extLst>
      <p:ext uri="{BB962C8B-B14F-4D97-AF65-F5344CB8AC3E}">
        <p14:creationId xmlns:p14="http://schemas.microsoft.com/office/powerpoint/2010/main" val="1130604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2138</TotalTime>
  <Words>2464</Words>
  <Application>Microsoft Macintosh PowerPoint</Application>
  <PresentationFormat>On-screen Show (4:3)</PresentationFormat>
  <Paragraphs>398</Paragraphs>
  <Slides>42</Slides>
  <Notes>30</Notes>
  <HiddenSlides>0</HiddenSlides>
  <MMClips>0</MMClips>
  <ScaleCrop>false</ScaleCrop>
  <HeadingPairs>
    <vt:vector size="8" baseType="variant">
      <vt:variant>
        <vt:lpstr>Fonts Used</vt:lpstr>
      </vt:variant>
      <vt:variant>
        <vt:i4>10</vt:i4>
      </vt:variant>
      <vt:variant>
        <vt:lpstr>Theme</vt:lpstr>
      </vt:variant>
      <vt:variant>
        <vt:i4>9</vt:i4>
      </vt:variant>
      <vt:variant>
        <vt:lpstr>Embedded OLE Servers</vt:lpstr>
      </vt:variant>
      <vt:variant>
        <vt:i4>3</vt:i4>
      </vt:variant>
      <vt:variant>
        <vt:lpstr>Slide Titles</vt:lpstr>
      </vt:variant>
      <vt:variant>
        <vt:i4>42</vt:i4>
      </vt:variant>
    </vt:vector>
  </HeadingPairs>
  <TitlesOfParts>
    <vt:vector size="64" baseType="lpstr">
      <vt:lpstr>Courier New</vt:lpstr>
      <vt:lpstr>ＭＳ Ｐゴシック</vt:lpstr>
      <vt:lpstr>Wingdings</vt:lpstr>
      <vt:lpstr>Arial</vt:lpstr>
      <vt:lpstr>Calibri</vt:lpstr>
      <vt:lpstr>Comic Sans MS</vt:lpstr>
      <vt:lpstr>Comic Sans MS Bold</vt:lpstr>
      <vt:lpstr>Symbol</vt:lpstr>
      <vt:lpstr>Times</vt:lpstr>
      <vt:lpstr>Times New Roman</vt:lpstr>
      <vt:lpstr>1_Office Theme</vt:lpstr>
      <vt:lpstr>2_Office Theme</vt:lpstr>
      <vt:lpstr>3_Office Theme</vt:lpstr>
      <vt:lpstr>6_Default Design</vt:lpstr>
      <vt:lpstr>1_Default Design</vt:lpstr>
      <vt:lpstr>4_Office Theme</vt:lpstr>
      <vt:lpstr>3_Default Design</vt:lpstr>
      <vt:lpstr>8_Default Design</vt:lpstr>
      <vt:lpstr>5_Office Theme</vt:lpstr>
      <vt:lpstr>Photo Editor Photo</vt:lpstr>
      <vt:lpstr>Equation</vt:lpstr>
      <vt:lpstr>Microsoft Equation</vt:lpstr>
      <vt:lpstr>Terminology Review</vt:lpstr>
      <vt:lpstr>homology </vt:lpstr>
      <vt:lpstr>PowerPoint Presentation</vt:lpstr>
      <vt:lpstr>Test:Which of these trees is different?</vt:lpstr>
      <vt:lpstr>Phylogenetic Reconstruction – Why? </vt:lpstr>
      <vt:lpstr>Steps of the phylogenetic analysis</vt:lpstr>
      <vt:lpstr>Phylogenetic reconstruction - How</vt:lpstr>
      <vt:lpstr>Phylogenetic reconstruction - How</vt:lpstr>
      <vt:lpstr>PowerPoint Presentation</vt:lpstr>
      <vt:lpstr>Bootstrap ? </vt:lpstr>
      <vt:lpstr>Output from consense</vt:lpstr>
      <vt:lpstr>Output from consense</vt:lpstr>
      <vt:lpstr>Output from consense</vt:lpstr>
      <vt:lpstr>Phylip</vt:lpstr>
      <vt:lpstr>input and output</vt:lpstr>
      <vt:lpstr>What’s in PHYLIP</vt:lpstr>
      <vt:lpstr>Programs in PHYLIP are Modular  </vt:lpstr>
      <vt:lpstr>The Phylip Manual</vt:lpstr>
      <vt:lpstr>program folder</vt:lpstr>
      <vt:lpstr>menu interface</vt:lpstr>
      <vt:lpstr>PowerPoint Presentation</vt:lpstr>
      <vt:lpstr>PowerPoint Presentation</vt:lpstr>
      <vt:lpstr>Bayes’ Theorem</vt:lpstr>
      <vt:lpstr>PowerPoint Presentation</vt:lpstr>
      <vt:lpstr>PowerPoint Presentation</vt:lpstr>
      <vt:lpstr>PowerPoint Presentation</vt:lpstr>
      <vt:lpstr>Why could a gene tree be different from the species tree? </vt:lpstr>
      <vt:lpstr>Trees – what might they mean?  </vt:lpstr>
      <vt:lpstr>lack of resolution </vt:lpstr>
      <vt:lpstr>long branch attraction artifact </vt:lpstr>
      <vt:lpstr>Gene transfer  </vt:lpstr>
      <vt:lpstr>Lineage Sorting </vt:lpstr>
      <vt:lpstr>Gene duplication </vt:lpstr>
      <vt:lpstr>Gene duplication and gene transfer are equivalent explanations.</vt:lpstr>
      <vt:lpstr>Function, ortho- and paralogy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41</cp:revision>
  <dcterms:modified xsi:type="dcterms:W3CDTF">2016-10-25T21:42:39Z</dcterms:modified>
  <cp:category/>
</cp:coreProperties>
</file>