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91" r:id="rId1"/>
    <p:sldMasterId id="2147484906" r:id="rId2"/>
    <p:sldMasterId id="2147484918" r:id="rId3"/>
    <p:sldMasterId id="2147484932" r:id="rId4"/>
    <p:sldMasterId id="2147484944" r:id="rId5"/>
    <p:sldMasterId id="2147484947" r:id="rId6"/>
    <p:sldMasterId id="2147484959" r:id="rId7"/>
  </p:sldMasterIdLst>
  <p:notesMasterIdLst>
    <p:notesMasterId r:id="rId50"/>
  </p:notesMasterIdLst>
  <p:handoutMasterIdLst>
    <p:handoutMasterId r:id="rId51"/>
  </p:handoutMasterIdLst>
  <p:sldIdLst>
    <p:sldId id="679" r:id="rId8"/>
    <p:sldId id="694" r:id="rId9"/>
    <p:sldId id="695" r:id="rId10"/>
    <p:sldId id="696" r:id="rId11"/>
    <p:sldId id="648" r:id="rId12"/>
    <p:sldId id="649" r:id="rId13"/>
    <p:sldId id="650" r:id="rId14"/>
    <p:sldId id="651" r:id="rId15"/>
    <p:sldId id="652" r:id="rId16"/>
    <p:sldId id="653" r:id="rId17"/>
    <p:sldId id="654" r:id="rId18"/>
    <p:sldId id="655" r:id="rId19"/>
    <p:sldId id="680" r:id="rId20"/>
    <p:sldId id="681" r:id="rId21"/>
    <p:sldId id="682" r:id="rId22"/>
    <p:sldId id="683" r:id="rId23"/>
    <p:sldId id="684" r:id="rId24"/>
    <p:sldId id="705" r:id="rId25"/>
    <p:sldId id="714" r:id="rId26"/>
    <p:sldId id="706" r:id="rId27"/>
    <p:sldId id="707" r:id="rId28"/>
    <p:sldId id="708" r:id="rId29"/>
    <p:sldId id="709" r:id="rId30"/>
    <p:sldId id="710" r:id="rId31"/>
    <p:sldId id="711" r:id="rId32"/>
    <p:sldId id="712" r:id="rId33"/>
    <p:sldId id="713" r:id="rId34"/>
    <p:sldId id="697" r:id="rId35"/>
    <p:sldId id="698" r:id="rId36"/>
    <p:sldId id="699" r:id="rId37"/>
    <p:sldId id="700" r:id="rId38"/>
    <p:sldId id="701" r:id="rId39"/>
    <p:sldId id="702" r:id="rId40"/>
    <p:sldId id="703" r:id="rId41"/>
    <p:sldId id="704" r:id="rId42"/>
    <p:sldId id="663" r:id="rId43"/>
    <p:sldId id="664" r:id="rId44"/>
    <p:sldId id="665" r:id="rId45"/>
    <p:sldId id="666" r:id="rId46"/>
    <p:sldId id="667" r:id="rId47"/>
    <p:sldId id="668" r:id="rId48"/>
    <p:sldId id="669" r:id="rId4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74">
          <p15:clr>
            <a:srgbClr val="A4A3A4"/>
          </p15:clr>
        </p15:guide>
        <p15:guide id="2" pos="32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FCC66"/>
    <a:srgbClr val="008000"/>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63"/>
    <p:restoredTop sz="94620"/>
  </p:normalViewPr>
  <p:slideViewPr>
    <p:cSldViewPr snapToGrid="0">
      <p:cViewPr varScale="1">
        <p:scale>
          <a:sx n="214" d="100"/>
          <a:sy n="214" d="100"/>
        </p:scale>
        <p:origin x="1960" y="168"/>
      </p:cViewPr>
      <p:guideLst>
        <p:guide orient="horz" pos="1974"/>
        <p:guide pos="32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0"/>
    </p:cViewPr>
  </p:sorterViewPr>
  <p:notesViewPr>
    <p:cSldViewPr snapToGrid="0">
      <p:cViewPr varScale="1">
        <p:scale>
          <a:sx n="55" d="100"/>
          <a:sy n="55" d="100"/>
        </p:scale>
        <p:origin x="-7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 Id="rId2" Type="http://schemas.openxmlformats.org/officeDocument/2006/relationships/image" Target="../media/image11.emf"/><Relationship Id="rId3"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C3BA40-92AF-0344-B15B-C6B0E549E0EF}" type="slidenum">
              <a:rPr lang="en-US"/>
              <a:pPr>
                <a:defRPr/>
              </a:pPr>
              <a:t>‹#›</a:t>
            </a:fld>
            <a:endParaRPr lang="en-US"/>
          </a:p>
        </p:txBody>
      </p:sp>
    </p:spTree>
    <p:extLst>
      <p:ext uri="{BB962C8B-B14F-4D97-AF65-F5344CB8AC3E}">
        <p14:creationId xmlns:p14="http://schemas.microsoft.com/office/powerpoint/2010/main" val="3791519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4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EE8A2EA-786E-B244-8EA6-E03D723A4CC8}" type="slidenum">
              <a:rPr lang="en-US"/>
              <a:pPr>
                <a:defRPr/>
              </a:pPr>
              <a:t>‹#›</a:t>
            </a:fld>
            <a:endParaRPr lang="en-US"/>
          </a:p>
        </p:txBody>
      </p:sp>
    </p:spTree>
    <p:extLst>
      <p:ext uri="{BB962C8B-B14F-4D97-AF65-F5344CB8AC3E}">
        <p14:creationId xmlns:p14="http://schemas.microsoft.com/office/powerpoint/2010/main" val="2614307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4665" algn="l" defTabSz="456933" rtl="0" eaLnBrk="1" latinLnBrk="0" hangingPunct="1">
      <a:defRPr sz="1200" kern="1200">
        <a:solidFill>
          <a:schemeClr val="tx1"/>
        </a:solidFill>
        <a:latin typeface="+mn-lt"/>
        <a:ea typeface="+mn-ea"/>
        <a:cs typeface="+mn-cs"/>
      </a:defRPr>
    </a:lvl6pPr>
    <a:lvl7pPr marL="2741596" algn="l" defTabSz="456933" rtl="0" eaLnBrk="1" latinLnBrk="0" hangingPunct="1">
      <a:defRPr sz="1200" kern="1200">
        <a:solidFill>
          <a:schemeClr val="tx1"/>
        </a:solidFill>
        <a:latin typeface="+mn-lt"/>
        <a:ea typeface="+mn-ea"/>
        <a:cs typeface="+mn-cs"/>
      </a:defRPr>
    </a:lvl7pPr>
    <a:lvl8pPr marL="3198530" algn="l" defTabSz="456933" rtl="0" eaLnBrk="1" latinLnBrk="0" hangingPunct="1">
      <a:defRPr sz="1200" kern="1200">
        <a:solidFill>
          <a:schemeClr val="tx1"/>
        </a:solidFill>
        <a:latin typeface="+mn-lt"/>
        <a:ea typeface="+mn-ea"/>
        <a:cs typeface="+mn-cs"/>
      </a:defRPr>
    </a:lvl8pPr>
    <a:lvl9pPr marL="3655460" algn="l" defTabSz="456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47851180-2A6B-684E-AA26-715A1FD0D231}" type="slidenum">
              <a:rPr lang="en-US" altLang="en-US" sz="1200">
                <a:solidFill>
                  <a:srgbClr val="000000"/>
                </a:solidFill>
              </a:rPr>
              <a:pPr eaLnBrk="1" hangingPunct="1"/>
              <a:t>1</a:t>
            </a:fld>
            <a:endParaRPr lang="en-US" altLang="en-US" sz="1200">
              <a:solidFill>
                <a:srgbClr val="000000"/>
              </a:solidFill>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762032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8DE1971-6DC8-FB41-8146-13457683B735}" type="slidenum">
              <a:rPr lang="en-US" altLang="en-US" sz="1200">
                <a:solidFill>
                  <a:srgbClr val="000000"/>
                </a:solidFill>
              </a:rPr>
              <a:pPr eaLnBrk="1" hangingPunct="1"/>
              <a:t>13</a:t>
            </a:fld>
            <a:endParaRPr lang="en-US" altLang="en-US" sz="1200">
              <a:solidFill>
                <a:srgbClr val="000000"/>
              </a:solidFill>
            </a:endParaRPr>
          </a:p>
        </p:txBody>
      </p:sp>
      <p:sp>
        <p:nvSpPr>
          <p:cNvPr id="83970" name="Rectangle 2"/>
          <p:cNvSpPr>
            <a:spLocks noGrp="1" noRot="1" noChangeAspect="1" noChangeArrowheads="1"/>
          </p:cNvSpPr>
          <p:nvPr>
            <p:ph type="sldImg"/>
          </p:nvPr>
        </p:nvSpPr>
        <p:spPr>
          <a:xfrm>
            <a:off x="1106488" y="652463"/>
            <a:ext cx="4645025" cy="3484562"/>
          </a:xfrm>
          <a:solidFill>
            <a:srgbClr val="FFFFFF"/>
          </a:solidFill>
          <a:ln/>
        </p:spPr>
      </p:sp>
      <p:sp>
        <p:nvSpPr>
          <p:cNvPr id="83971"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14343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EAC3D65-5EC8-2C41-9B23-DD962F4B0F9F}" type="slidenum">
              <a:rPr lang="en-US" altLang="en-US" sz="1200">
                <a:solidFill>
                  <a:srgbClr val="000000"/>
                </a:solidFill>
              </a:rPr>
              <a:pPr eaLnBrk="1" hangingPunct="1"/>
              <a:t>14</a:t>
            </a:fld>
            <a:endParaRPr lang="en-US" altLang="en-US" sz="1200">
              <a:solidFill>
                <a:srgbClr val="000000"/>
              </a:solidFill>
            </a:endParaRPr>
          </a:p>
        </p:txBody>
      </p:sp>
      <p:sp>
        <p:nvSpPr>
          <p:cNvPr id="86018" name="Rectangle 2"/>
          <p:cNvSpPr>
            <a:spLocks noGrp="1" noRot="1" noChangeAspect="1" noChangeArrowheads="1"/>
          </p:cNvSpPr>
          <p:nvPr>
            <p:ph type="sldImg"/>
          </p:nvPr>
        </p:nvSpPr>
        <p:spPr>
          <a:xfrm>
            <a:off x="1106488" y="652463"/>
            <a:ext cx="4645025" cy="3484562"/>
          </a:xfrm>
          <a:solidFill>
            <a:srgbClr val="FFFFFF"/>
          </a:solidFill>
          <a:ln/>
        </p:spPr>
      </p:sp>
      <p:sp>
        <p:nvSpPr>
          <p:cNvPr id="86019"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2135931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B64CD9F-AF09-D24C-9CCD-AC78D2399952}" type="slidenum">
              <a:rPr lang="en-US" altLang="en-US" sz="1200">
                <a:solidFill>
                  <a:srgbClr val="000000"/>
                </a:solidFill>
              </a:rPr>
              <a:pPr eaLnBrk="1" hangingPunct="1"/>
              <a:t>15</a:t>
            </a:fld>
            <a:endParaRPr lang="en-US" altLang="en-US" sz="1200">
              <a:solidFill>
                <a:srgbClr val="000000"/>
              </a:solidFill>
            </a:endParaRPr>
          </a:p>
        </p:txBody>
      </p:sp>
      <p:sp>
        <p:nvSpPr>
          <p:cNvPr id="88066" name="Rectangle 2"/>
          <p:cNvSpPr>
            <a:spLocks noGrp="1" noRot="1" noChangeAspect="1" noChangeArrowheads="1"/>
          </p:cNvSpPr>
          <p:nvPr>
            <p:ph type="sldImg"/>
          </p:nvPr>
        </p:nvSpPr>
        <p:spPr>
          <a:xfrm>
            <a:off x="1106488" y="652463"/>
            <a:ext cx="4645025" cy="3484562"/>
          </a:xfrm>
          <a:solidFill>
            <a:srgbClr val="FFFFFF"/>
          </a:solidFill>
          <a:ln/>
        </p:spPr>
      </p:sp>
      <p:sp>
        <p:nvSpPr>
          <p:cNvPr id="88067"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838793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AD3F342-BA9A-A041-A09B-1CA419FA7217}" type="slidenum">
              <a:rPr lang="en-US" altLang="en-US" sz="1200">
                <a:solidFill>
                  <a:srgbClr val="000000"/>
                </a:solidFill>
              </a:rPr>
              <a:pPr eaLnBrk="1" hangingPunct="1"/>
              <a:t>16</a:t>
            </a:fld>
            <a:endParaRPr lang="en-US" altLang="en-US" sz="1200">
              <a:solidFill>
                <a:srgbClr val="000000"/>
              </a:solidFill>
            </a:endParaRPr>
          </a:p>
        </p:txBody>
      </p:sp>
      <p:sp>
        <p:nvSpPr>
          <p:cNvPr id="90114" name="Rectangle 2"/>
          <p:cNvSpPr>
            <a:spLocks noGrp="1" noRot="1" noChangeAspect="1" noChangeArrowheads="1"/>
          </p:cNvSpPr>
          <p:nvPr>
            <p:ph type="sldImg"/>
          </p:nvPr>
        </p:nvSpPr>
        <p:spPr>
          <a:xfrm>
            <a:off x="1106488" y="652463"/>
            <a:ext cx="4645025" cy="3484562"/>
          </a:xfrm>
          <a:solidFill>
            <a:srgbClr val="FFFFFF"/>
          </a:solidFill>
          <a:ln/>
        </p:spPr>
      </p:sp>
      <p:sp>
        <p:nvSpPr>
          <p:cNvPr id="90115"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646088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AA0C9C-D17A-D54F-9CE4-915684D12E98}" type="slidenum">
              <a:rPr lang="en-US" sz="1200">
                <a:solidFill>
                  <a:srgbClr val="000000"/>
                </a:solidFill>
              </a:rPr>
              <a:pPr eaLnBrk="1" hangingPunct="1"/>
              <a:t>20</a:t>
            </a:fld>
            <a:endParaRPr lang="en-US" sz="1200">
              <a:solidFill>
                <a:srgbClr val="000000"/>
              </a:solidFill>
            </a:endParaRPr>
          </a:p>
        </p:txBody>
      </p:sp>
      <p:sp>
        <p:nvSpPr>
          <p:cNvPr id="91138" name="Rectangle 2"/>
          <p:cNvSpPr>
            <a:spLocks noGrp="1" noRot="1" noChangeAspect="1" noChangeArrowheads="1" noTextEdit="1"/>
          </p:cNvSpPr>
          <p:nvPr>
            <p:ph type="sldImg"/>
          </p:nvPr>
        </p:nvSpPr>
        <p:spPr>
          <a:xfrm>
            <a:off x="1106488" y="652463"/>
            <a:ext cx="4645025" cy="3484562"/>
          </a:xfrm>
          <a:ln/>
        </p:spPr>
      </p:sp>
      <p:sp>
        <p:nvSpPr>
          <p:cNvPr id="9113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13393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F70906-2B24-7046-8EB8-5EAFDA5E7BA9}" type="slidenum">
              <a:rPr lang="en-US" sz="1200">
                <a:solidFill>
                  <a:srgbClr val="000000"/>
                </a:solidFill>
              </a:rPr>
              <a:pPr eaLnBrk="1" hangingPunct="1"/>
              <a:t>21</a:t>
            </a:fld>
            <a:endParaRPr lang="en-US" sz="1200">
              <a:solidFill>
                <a:srgbClr val="000000"/>
              </a:solidFill>
            </a:endParaRPr>
          </a:p>
        </p:txBody>
      </p:sp>
      <p:sp>
        <p:nvSpPr>
          <p:cNvPr id="93186" name="Rectangle 2"/>
          <p:cNvSpPr>
            <a:spLocks noGrp="1" noRot="1" noChangeAspect="1" noChangeArrowheads="1" noTextEdit="1"/>
          </p:cNvSpPr>
          <p:nvPr>
            <p:ph type="sldImg"/>
          </p:nvPr>
        </p:nvSpPr>
        <p:spPr>
          <a:xfrm>
            <a:off x="1106488" y="652463"/>
            <a:ext cx="4645025" cy="3484562"/>
          </a:xfrm>
          <a:ln/>
        </p:spPr>
      </p:sp>
      <p:sp>
        <p:nvSpPr>
          <p:cNvPr id="9318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535408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BEA9DF-B184-094C-844B-97C34571DBE8}" type="slidenum">
              <a:rPr lang="en-US" sz="1200">
                <a:solidFill>
                  <a:srgbClr val="000000"/>
                </a:solidFill>
              </a:rPr>
              <a:pPr eaLnBrk="1" hangingPunct="1"/>
              <a:t>22</a:t>
            </a:fld>
            <a:endParaRPr lang="en-US" sz="1200">
              <a:solidFill>
                <a:srgbClr val="000000"/>
              </a:solidFill>
            </a:endParaRPr>
          </a:p>
        </p:txBody>
      </p:sp>
      <p:sp>
        <p:nvSpPr>
          <p:cNvPr id="95234" name="Rectangle 2"/>
          <p:cNvSpPr>
            <a:spLocks noGrp="1" noRot="1" noChangeAspect="1" noChangeArrowheads="1" noTextEdit="1"/>
          </p:cNvSpPr>
          <p:nvPr>
            <p:ph type="sldImg"/>
          </p:nvPr>
        </p:nvSpPr>
        <p:spPr>
          <a:xfrm>
            <a:off x="1106488" y="652463"/>
            <a:ext cx="4645025" cy="3484562"/>
          </a:xfrm>
          <a:ln/>
        </p:spPr>
      </p:sp>
      <p:sp>
        <p:nvSpPr>
          <p:cNvPr id="9523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476840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CF2714-FB9E-BD47-970F-AB413E2F6595}" type="slidenum">
              <a:rPr lang="en-US" sz="1200">
                <a:solidFill>
                  <a:srgbClr val="000000"/>
                </a:solidFill>
              </a:rPr>
              <a:pPr eaLnBrk="1" hangingPunct="1"/>
              <a:t>23</a:t>
            </a:fld>
            <a:endParaRPr lang="en-US" sz="1200">
              <a:solidFill>
                <a:srgbClr val="000000"/>
              </a:solidFill>
            </a:endParaRPr>
          </a:p>
        </p:txBody>
      </p:sp>
      <p:sp>
        <p:nvSpPr>
          <p:cNvPr id="97282" name="Rectangle 2"/>
          <p:cNvSpPr>
            <a:spLocks noGrp="1" noRot="1" noChangeAspect="1" noChangeArrowheads="1" noTextEdit="1"/>
          </p:cNvSpPr>
          <p:nvPr>
            <p:ph type="sldImg"/>
          </p:nvPr>
        </p:nvSpPr>
        <p:spPr>
          <a:xfrm>
            <a:off x="1106488" y="652463"/>
            <a:ext cx="4645025" cy="3484562"/>
          </a:xfrm>
          <a:ln/>
        </p:spPr>
      </p:sp>
      <p:sp>
        <p:nvSpPr>
          <p:cNvPr id="9728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549684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1D6E98-1330-084C-B850-DC761BA1521E}" type="slidenum">
              <a:rPr lang="en-US" sz="1200">
                <a:solidFill>
                  <a:srgbClr val="000000"/>
                </a:solidFill>
              </a:rPr>
              <a:pPr eaLnBrk="1" hangingPunct="1"/>
              <a:t>24</a:t>
            </a:fld>
            <a:endParaRPr lang="en-US" sz="1200">
              <a:solidFill>
                <a:srgbClr val="000000"/>
              </a:solidFill>
            </a:endParaRPr>
          </a:p>
        </p:txBody>
      </p:sp>
      <p:sp>
        <p:nvSpPr>
          <p:cNvPr id="99330" name="Rectangle 2"/>
          <p:cNvSpPr>
            <a:spLocks noGrp="1" noRot="1" noChangeAspect="1" noChangeArrowheads="1" noTextEdit="1"/>
          </p:cNvSpPr>
          <p:nvPr>
            <p:ph type="sldImg"/>
          </p:nvPr>
        </p:nvSpPr>
        <p:spPr>
          <a:xfrm>
            <a:off x="1106488" y="652463"/>
            <a:ext cx="4645025" cy="3484562"/>
          </a:xfrm>
          <a:ln/>
        </p:spPr>
      </p:sp>
      <p:sp>
        <p:nvSpPr>
          <p:cNvPr id="9933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013639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CDC8E2-5C1D-F645-96EE-7BB8338AEB43}" type="slidenum">
              <a:rPr lang="en-US" sz="1200">
                <a:solidFill>
                  <a:srgbClr val="000000"/>
                </a:solidFill>
              </a:rPr>
              <a:pPr eaLnBrk="1" hangingPunct="1"/>
              <a:t>25</a:t>
            </a:fld>
            <a:endParaRPr lang="en-US" sz="1200">
              <a:solidFill>
                <a:srgbClr val="000000"/>
              </a:solidFill>
            </a:endParaRPr>
          </a:p>
        </p:txBody>
      </p:sp>
      <p:sp>
        <p:nvSpPr>
          <p:cNvPr id="101378" name="Rectangle 2"/>
          <p:cNvSpPr>
            <a:spLocks noGrp="1" noRot="1" noChangeAspect="1" noChangeArrowheads="1" noTextEdit="1"/>
          </p:cNvSpPr>
          <p:nvPr>
            <p:ph type="sldImg"/>
          </p:nvPr>
        </p:nvSpPr>
        <p:spPr>
          <a:xfrm>
            <a:off x="1106488" y="652463"/>
            <a:ext cx="4645025" cy="3484562"/>
          </a:xfrm>
          <a:ln/>
        </p:spPr>
      </p:sp>
      <p:sp>
        <p:nvSpPr>
          <p:cNvPr id="10137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442634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51900B-786C-2E40-A321-4FAF4624DDEC}" type="slidenum">
              <a:rPr lang="en-US" sz="1200">
                <a:solidFill>
                  <a:srgbClr val="000000"/>
                </a:solidFill>
              </a:rPr>
              <a:pPr eaLnBrk="1" hangingPunct="1"/>
              <a:t>5</a:t>
            </a:fld>
            <a:endParaRPr lang="en-US" sz="1200">
              <a:solidFill>
                <a:srgbClr val="000000"/>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881963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3C3A48-0B5B-3D40-8448-749CE07B4D8B}" type="slidenum">
              <a:rPr lang="en-US" sz="1200">
                <a:solidFill>
                  <a:srgbClr val="000000"/>
                </a:solidFill>
              </a:rPr>
              <a:pPr eaLnBrk="1" hangingPunct="1"/>
              <a:t>26</a:t>
            </a:fld>
            <a:endParaRPr lang="en-US" sz="1200">
              <a:solidFill>
                <a:srgbClr val="000000"/>
              </a:solidFill>
            </a:endParaRPr>
          </a:p>
        </p:txBody>
      </p:sp>
      <p:sp>
        <p:nvSpPr>
          <p:cNvPr id="103426" name="Rectangle 2"/>
          <p:cNvSpPr>
            <a:spLocks noGrp="1" noRot="1" noChangeAspect="1" noChangeArrowheads="1" noTextEdit="1"/>
          </p:cNvSpPr>
          <p:nvPr>
            <p:ph type="sldImg"/>
          </p:nvPr>
        </p:nvSpPr>
        <p:spPr>
          <a:xfrm>
            <a:off x="1106488" y="652463"/>
            <a:ext cx="4645025" cy="3484562"/>
          </a:xfrm>
          <a:ln/>
        </p:spPr>
      </p:sp>
      <p:sp>
        <p:nvSpPr>
          <p:cNvPr id="10342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913485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D5FF74-9DB4-4544-A30F-281D271E098B}" type="slidenum">
              <a:rPr lang="en-US" sz="1200">
                <a:solidFill>
                  <a:srgbClr val="000000"/>
                </a:solidFill>
              </a:rPr>
              <a:pPr eaLnBrk="1" hangingPunct="1"/>
              <a:t>27</a:t>
            </a:fld>
            <a:endParaRPr lang="en-US" sz="1200">
              <a:solidFill>
                <a:srgbClr val="000000"/>
              </a:solidFill>
            </a:endParaRPr>
          </a:p>
        </p:txBody>
      </p:sp>
      <p:sp>
        <p:nvSpPr>
          <p:cNvPr id="105474" name="Rectangle 2"/>
          <p:cNvSpPr>
            <a:spLocks noGrp="1" noRot="1" noChangeAspect="1" noChangeArrowheads="1" noTextEdit="1"/>
          </p:cNvSpPr>
          <p:nvPr>
            <p:ph type="sldImg"/>
          </p:nvPr>
        </p:nvSpPr>
        <p:spPr>
          <a:xfrm>
            <a:off x="1106488" y="652463"/>
            <a:ext cx="4645025" cy="3484562"/>
          </a:xfrm>
          <a:ln/>
        </p:spPr>
      </p:sp>
      <p:sp>
        <p:nvSpPr>
          <p:cNvPr id="10547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946031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583EB0-21B3-2941-9284-52D1FCDC6842}" type="slidenum">
              <a:rPr lang="en-US" sz="1200">
                <a:solidFill>
                  <a:srgbClr val="000000"/>
                </a:solidFill>
              </a:rPr>
              <a:pPr eaLnBrk="1" hangingPunct="1"/>
              <a:t>36</a:t>
            </a:fld>
            <a:endParaRPr lang="en-US" sz="1200">
              <a:solidFill>
                <a:srgbClr val="000000"/>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32889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7F128B-5C72-B04D-9119-FC0583867BBA}" type="slidenum">
              <a:rPr lang="en-US" sz="1200">
                <a:solidFill>
                  <a:srgbClr val="000000"/>
                </a:solidFill>
              </a:rPr>
              <a:pPr eaLnBrk="1" hangingPunct="1"/>
              <a:t>6</a:t>
            </a:fld>
            <a:endParaRPr lang="en-US" sz="1200">
              <a:solidFill>
                <a:srgbClr val="000000"/>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227202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4225FE-A1A8-4642-87AD-5FD6A2446136}" type="slidenum">
              <a:rPr lang="en-US" sz="1200">
                <a:solidFill>
                  <a:srgbClr val="000000"/>
                </a:solidFill>
              </a:rPr>
              <a:pPr eaLnBrk="1" hangingPunct="1"/>
              <a:t>7</a:t>
            </a:fld>
            <a:endParaRPr lang="en-US" sz="1200">
              <a:solidFill>
                <a:srgbClr val="000000"/>
              </a:solidFill>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164547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FC33F0-5F63-8B40-83E3-998DAC059B11}" type="slidenum">
              <a:rPr lang="en-US" sz="1200">
                <a:solidFill>
                  <a:srgbClr val="000000"/>
                </a:solidFill>
              </a:rPr>
              <a:pPr eaLnBrk="1" hangingPunct="1"/>
              <a:t>8</a:t>
            </a:fld>
            <a:endParaRPr lang="en-US" sz="1200">
              <a:solidFill>
                <a:srgbClr val="000000"/>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82630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8533E1-BCC9-AB49-8CCA-1B71DF2B8FF0}" type="slidenum">
              <a:rPr lang="en-US" sz="1200">
                <a:solidFill>
                  <a:srgbClr val="000000"/>
                </a:solidFill>
              </a:rPr>
              <a:pPr eaLnBrk="1" hangingPunct="1"/>
              <a:t>9</a:t>
            </a:fld>
            <a:endParaRPr lang="en-US" sz="1200">
              <a:solidFill>
                <a:srgbClr val="000000"/>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296774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AB3FAA-4294-7346-82B3-A15E4A688067}" type="slidenum">
              <a:rPr lang="en-US" sz="1200">
                <a:solidFill>
                  <a:srgbClr val="000000"/>
                </a:solidFill>
              </a:rPr>
              <a:pPr eaLnBrk="1" hangingPunct="1"/>
              <a:t>10</a:t>
            </a:fld>
            <a:endParaRPr lang="en-US" sz="1200">
              <a:solidFill>
                <a:srgbClr val="000000"/>
              </a:solidFill>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73286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6AF46-CB4D-7E4C-9B58-25EC0FCD06DA}" type="slidenum">
              <a:rPr lang="en-US" sz="1200">
                <a:solidFill>
                  <a:srgbClr val="000000"/>
                </a:solidFill>
              </a:rPr>
              <a:pPr eaLnBrk="1" hangingPunct="1"/>
              <a:t>11</a:t>
            </a:fld>
            <a:endParaRPr lang="en-US" sz="1200">
              <a:solidFill>
                <a:srgbClr val="000000"/>
              </a:solidFill>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215504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4810F0-B6B4-EE48-8A13-A8BA4050100C}" type="slidenum">
              <a:rPr lang="en-US" sz="1200">
                <a:solidFill>
                  <a:srgbClr val="000000"/>
                </a:solidFill>
              </a:rPr>
              <a:pPr eaLnBrk="1" hangingPunct="1"/>
              <a:t>12</a:t>
            </a:fld>
            <a:endParaRPr lang="en-US" sz="1200">
              <a:solidFill>
                <a:srgbClr val="000000"/>
              </a:solidFill>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116286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283C79D-317A-294A-858E-54E7095C0B03}" type="slidenum">
              <a:rPr lang="en-US"/>
              <a:pPr>
                <a:defRPr/>
              </a:pPr>
              <a:t>‹#›</a:t>
            </a:fld>
            <a:endParaRPr lang="en-US"/>
          </a:p>
        </p:txBody>
      </p:sp>
    </p:spTree>
    <p:extLst>
      <p:ext uri="{BB962C8B-B14F-4D97-AF65-F5344CB8AC3E}">
        <p14:creationId xmlns:p14="http://schemas.microsoft.com/office/powerpoint/2010/main" val="312318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52343AF-AD82-DB4E-80B2-55F493812F56}" type="slidenum">
              <a:rPr lang="en-US"/>
              <a:pPr>
                <a:defRPr/>
              </a:pPr>
              <a:t>‹#›</a:t>
            </a:fld>
            <a:endParaRPr lang="en-US"/>
          </a:p>
        </p:txBody>
      </p:sp>
    </p:spTree>
    <p:extLst>
      <p:ext uri="{BB962C8B-B14F-4D97-AF65-F5344CB8AC3E}">
        <p14:creationId xmlns:p14="http://schemas.microsoft.com/office/powerpoint/2010/main" val="1986556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9F56497-F84A-2A4C-9089-F8DA0891F9F9}" type="slidenum">
              <a:rPr lang="en-US"/>
              <a:pPr>
                <a:defRPr/>
              </a:pPr>
              <a:t>‹#›</a:t>
            </a:fld>
            <a:endParaRPr lang="en-US"/>
          </a:p>
        </p:txBody>
      </p:sp>
    </p:spTree>
    <p:extLst>
      <p:ext uri="{BB962C8B-B14F-4D97-AF65-F5344CB8AC3E}">
        <p14:creationId xmlns:p14="http://schemas.microsoft.com/office/powerpoint/2010/main" val="1865137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91B8C40-025B-0E4C-B842-E8DE22209E56}" type="slidenum">
              <a:rPr lang="en-US"/>
              <a:pPr>
                <a:defRPr/>
              </a:pPr>
              <a:t>‹#›</a:t>
            </a:fld>
            <a:endParaRPr lang="en-US"/>
          </a:p>
        </p:txBody>
      </p:sp>
    </p:spTree>
    <p:extLst>
      <p:ext uri="{BB962C8B-B14F-4D97-AF65-F5344CB8AC3E}">
        <p14:creationId xmlns:p14="http://schemas.microsoft.com/office/powerpoint/2010/main" val="1149043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D9E92DC-F3A8-4742-B217-BD10C9ED47DB}" type="slidenum">
              <a:rPr lang="en-US"/>
              <a:pPr>
                <a:defRPr/>
              </a:pPr>
              <a:t>‹#›</a:t>
            </a:fld>
            <a:endParaRPr lang="en-US"/>
          </a:p>
        </p:txBody>
      </p:sp>
    </p:spTree>
    <p:extLst>
      <p:ext uri="{BB962C8B-B14F-4D97-AF65-F5344CB8AC3E}">
        <p14:creationId xmlns:p14="http://schemas.microsoft.com/office/powerpoint/2010/main" val="3909297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0F423DA-34E4-0D48-9B32-72CE915289CD}" type="slidenum">
              <a:rPr lang="en-US"/>
              <a:pPr>
                <a:defRPr/>
              </a:pPr>
              <a:t>‹#›</a:t>
            </a:fld>
            <a:endParaRPr lang="en-US"/>
          </a:p>
        </p:txBody>
      </p:sp>
    </p:spTree>
    <p:extLst>
      <p:ext uri="{BB962C8B-B14F-4D97-AF65-F5344CB8AC3E}">
        <p14:creationId xmlns:p14="http://schemas.microsoft.com/office/powerpoint/2010/main" val="791655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87EBFE2-EC31-AD46-9910-82DA4B1A4200}" type="slidenum">
              <a:rPr lang="en-US"/>
              <a:pPr>
                <a:defRPr/>
              </a:pPr>
              <a:t>‹#›</a:t>
            </a:fld>
            <a:endParaRPr lang="en-US"/>
          </a:p>
        </p:txBody>
      </p:sp>
    </p:spTree>
    <p:extLst>
      <p:ext uri="{BB962C8B-B14F-4D97-AF65-F5344CB8AC3E}">
        <p14:creationId xmlns:p14="http://schemas.microsoft.com/office/powerpoint/2010/main" val="3255431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ED1AD4F-9819-D342-9D3D-42EFAD881671}" type="slidenum">
              <a:rPr lang="en-US"/>
              <a:pPr>
                <a:defRPr/>
              </a:pPr>
              <a:t>‹#›</a:t>
            </a:fld>
            <a:endParaRPr lang="en-US"/>
          </a:p>
        </p:txBody>
      </p:sp>
    </p:spTree>
    <p:extLst>
      <p:ext uri="{BB962C8B-B14F-4D97-AF65-F5344CB8AC3E}">
        <p14:creationId xmlns:p14="http://schemas.microsoft.com/office/powerpoint/2010/main" val="1806335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68EA390-D79B-8949-9351-2085ABFB9E82}" type="slidenum">
              <a:rPr lang="en-US"/>
              <a:pPr>
                <a:defRPr/>
              </a:pPr>
              <a:t>‹#›</a:t>
            </a:fld>
            <a:endParaRPr lang="en-US"/>
          </a:p>
        </p:txBody>
      </p:sp>
    </p:spTree>
    <p:extLst>
      <p:ext uri="{BB962C8B-B14F-4D97-AF65-F5344CB8AC3E}">
        <p14:creationId xmlns:p14="http://schemas.microsoft.com/office/powerpoint/2010/main" val="4119721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1B8C858-C1AE-AC42-9B9D-8848B7B615CB}" type="slidenum">
              <a:rPr lang="en-US"/>
              <a:pPr>
                <a:defRPr/>
              </a:pPr>
              <a:t>‹#›</a:t>
            </a:fld>
            <a:endParaRPr lang="en-US"/>
          </a:p>
        </p:txBody>
      </p:sp>
    </p:spTree>
    <p:extLst>
      <p:ext uri="{BB962C8B-B14F-4D97-AF65-F5344CB8AC3E}">
        <p14:creationId xmlns:p14="http://schemas.microsoft.com/office/powerpoint/2010/main" val="1671338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26512C0-D5D6-FE4B-8FD8-656D3FDBEA59}" type="slidenum">
              <a:rPr lang="en-US"/>
              <a:pPr>
                <a:defRPr/>
              </a:pPr>
              <a:t>‹#›</a:t>
            </a:fld>
            <a:endParaRPr lang="en-US"/>
          </a:p>
        </p:txBody>
      </p:sp>
    </p:spTree>
    <p:extLst>
      <p:ext uri="{BB962C8B-B14F-4D97-AF65-F5344CB8AC3E}">
        <p14:creationId xmlns:p14="http://schemas.microsoft.com/office/powerpoint/2010/main" val="3187727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3ADB094-2815-0841-923D-15E878DCCBC3}" type="slidenum">
              <a:rPr lang="en-US"/>
              <a:pPr>
                <a:defRPr/>
              </a:pPr>
              <a:t>‹#›</a:t>
            </a:fld>
            <a:endParaRPr lang="en-US"/>
          </a:p>
        </p:txBody>
      </p:sp>
    </p:spTree>
    <p:extLst>
      <p:ext uri="{BB962C8B-B14F-4D97-AF65-F5344CB8AC3E}">
        <p14:creationId xmlns:p14="http://schemas.microsoft.com/office/powerpoint/2010/main" val="368430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6EB3316-8AE6-5D4D-998F-E33BAFCB5C1C}" type="slidenum">
              <a:rPr lang="en-US"/>
              <a:pPr>
                <a:defRPr/>
              </a:pPr>
              <a:t>‹#›</a:t>
            </a:fld>
            <a:endParaRPr lang="en-US"/>
          </a:p>
        </p:txBody>
      </p:sp>
    </p:spTree>
    <p:extLst>
      <p:ext uri="{BB962C8B-B14F-4D97-AF65-F5344CB8AC3E}">
        <p14:creationId xmlns:p14="http://schemas.microsoft.com/office/powerpoint/2010/main" val="4218142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552E244-EEF0-2A46-B473-8CC1125B7C4D}" type="slidenum">
              <a:rPr lang="en-US"/>
              <a:pPr>
                <a:defRPr/>
              </a:pPr>
              <a:t>‹#›</a:t>
            </a:fld>
            <a:endParaRPr lang="en-US"/>
          </a:p>
        </p:txBody>
      </p:sp>
    </p:spTree>
    <p:extLst>
      <p:ext uri="{BB962C8B-B14F-4D97-AF65-F5344CB8AC3E}">
        <p14:creationId xmlns:p14="http://schemas.microsoft.com/office/powerpoint/2010/main" val="1073150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3B20834-A933-EC4E-B8F0-F1E72B1F16C1}" type="slidenum">
              <a:rPr lang="en-US"/>
              <a:pPr>
                <a:defRPr/>
              </a:pPr>
              <a:t>‹#›</a:t>
            </a:fld>
            <a:endParaRPr lang="en-US"/>
          </a:p>
        </p:txBody>
      </p:sp>
    </p:spTree>
    <p:extLst>
      <p:ext uri="{BB962C8B-B14F-4D97-AF65-F5344CB8AC3E}">
        <p14:creationId xmlns:p14="http://schemas.microsoft.com/office/powerpoint/2010/main" val="79272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57157E-2C92-634F-9344-58B7EDCA97B3}" type="slidenum">
              <a:rPr lang="en-US"/>
              <a:pPr>
                <a:defRPr/>
              </a:pPr>
              <a:t>‹#›</a:t>
            </a:fld>
            <a:endParaRPr lang="en-US"/>
          </a:p>
        </p:txBody>
      </p:sp>
    </p:spTree>
    <p:extLst>
      <p:ext uri="{BB962C8B-B14F-4D97-AF65-F5344CB8AC3E}">
        <p14:creationId xmlns:p14="http://schemas.microsoft.com/office/powerpoint/2010/main" val="240776685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39DC0D-69D1-C144-A076-69A498B9C268}" type="slidenum">
              <a:rPr lang="en-US" altLang="en-US"/>
              <a:pPr/>
              <a:t>‹#›</a:t>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0A3208E-0A4F-4B4D-99FE-8C33F282CEC4}" type="slidenum">
              <a:rPr lang="en-US" altLang="en-US"/>
              <a:pPr/>
              <a:t>‹#›</a:t>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9FE41A1-1FA5-E24D-98AA-98D7612291CF}" type="slidenum">
              <a:rPr lang="en-US" altLang="en-US"/>
              <a:pPr/>
              <a:t>‹#›</a:t>
            </a:fld>
            <a:endParaRPr lang="en-US"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24AB7038-CFEB-0A40-83E0-75ADBF3521DD}" type="slidenum">
              <a:rPr lang="en-US" altLang="en-US"/>
              <a:pPr/>
              <a:t>‹#›</a:t>
            </a:fld>
            <a:endParaRPr lang="en-US"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B1FEE33E-2BD0-9448-B590-29A5EA0B1B7F}" type="slidenum">
              <a:rPr lang="en-US" altLang="en-US"/>
              <a:pPr/>
              <a:t>‹#›</a:t>
            </a:fld>
            <a:endParaRPr lang="en-US"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7C2719A1-48D6-5745-B6C0-2F36F459DF13}"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F1F06E3-B39B-B648-BC31-7B91E5B4BF33}" type="slidenum">
              <a:rPr lang="en-US"/>
              <a:pPr>
                <a:defRPr/>
              </a:pPr>
              <a:t>‹#›</a:t>
            </a:fld>
            <a:endParaRPr lang="en-US"/>
          </a:p>
        </p:txBody>
      </p:sp>
    </p:spTree>
    <p:extLst>
      <p:ext uri="{BB962C8B-B14F-4D97-AF65-F5344CB8AC3E}">
        <p14:creationId xmlns:p14="http://schemas.microsoft.com/office/powerpoint/2010/main" val="3244839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753A1FD0-9659-BE45-AC7B-A4E857897C9E}" type="slidenum">
              <a:rPr lang="en-US" altLang="en-US"/>
              <a:pPr/>
              <a:t>‹#›</a:t>
            </a:fld>
            <a:endParaRPr lang="en-US"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008A042-08A1-284F-884A-8CC4C896773A}" type="slidenum">
              <a:rPr lang="en-US" altLang="en-US"/>
              <a:pPr/>
              <a:t>‹#›</a:t>
            </a:fld>
            <a:endParaRPr lang="en-US"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F7786BB-2064-2843-9AD6-3242D80CD48E}" type="slidenum">
              <a:rPr lang="en-US" altLang="en-US"/>
              <a:pPr/>
              <a:t>‹#›</a:t>
            </a:fld>
            <a:endParaRPr lang="en-US"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DB26B43-A726-8D44-B38A-8FF7F1D7B6B7}" type="slidenum">
              <a:rPr lang="en-US" altLang="en-US"/>
              <a:pPr/>
              <a:t>‹#›</a:t>
            </a:fld>
            <a:endParaRPr lang="en-US"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BD6A6F8-BB81-8A44-9F79-473CA16EDAB7}" type="slidenum">
              <a:rPr lang="en-US" altLang="en-US"/>
              <a:pPr/>
              <a:t>‹#›</a:t>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A3E057FE-144B-CF4E-8BA6-CEA99CEE1EA9}" type="slidenum">
              <a:rPr lang="en-US" altLang="en-US"/>
              <a:pPr/>
              <a:t>‹#›</a:t>
            </a:fld>
            <a:endParaRPr lang="en-US"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54EFF26A-8AA8-1548-8358-420AEA942AEE}" type="slidenum">
              <a:rPr lang="en-US" altLang="en-US"/>
              <a:pPr/>
              <a:t>‹#›</a:t>
            </a:fld>
            <a:endParaRPr lang="en-US"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9412" indent="0" algn="ctr">
              <a:buNone/>
              <a:defRPr/>
            </a:lvl2pPr>
            <a:lvl3pPr marL="1018824" indent="0" algn="ctr">
              <a:buNone/>
              <a:defRPr/>
            </a:lvl3pPr>
            <a:lvl4pPr marL="1528237" indent="0" algn="ctr">
              <a:buNone/>
              <a:defRPr/>
            </a:lvl4pPr>
            <a:lvl5pPr marL="2037649" indent="0" algn="ctr">
              <a:buNone/>
              <a:defRPr/>
            </a:lvl5pPr>
            <a:lvl6pPr marL="2547061" indent="0" algn="ctr">
              <a:buNone/>
              <a:defRPr/>
            </a:lvl6pPr>
            <a:lvl7pPr marL="3056473" indent="0" algn="ctr">
              <a:buNone/>
              <a:defRPr/>
            </a:lvl7pPr>
            <a:lvl8pPr marL="3565886" indent="0" algn="ctr">
              <a:buNone/>
              <a:defRPr/>
            </a:lvl8pPr>
            <a:lvl9pPr marL="4075298"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C3092D17-2D71-3644-ABFE-678A24048096}" type="slidenum">
              <a:rPr lang="en-US" altLang="en-US"/>
              <a:pPr/>
              <a:t>‹#›</a:t>
            </a:fld>
            <a:endParaRPr lang="en-US"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A5955A5-42C7-CA47-8304-9DD9DB5DF641}" type="slidenum">
              <a:rPr lang="en-US" altLang="en-US"/>
              <a:pPr/>
              <a:t>‹#›</a:t>
            </a:fld>
            <a:endParaRPr lang="en-US"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9A7DEA69-4368-0A4A-987C-B42299988817}"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703AB50-2FE5-6A42-B33E-F05E6DEEE82F}" type="slidenum">
              <a:rPr lang="en-US"/>
              <a:pPr>
                <a:defRPr/>
              </a:pPr>
              <a:t>‹#›</a:t>
            </a:fld>
            <a:endParaRPr lang="en-US"/>
          </a:p>
        </p:txBody>
      </p:sp>
    </p:spTree>
    <p:extLst>
      <p:ext uri="{BB962C8B-B14F-4D97-AF65-F5344CB8AC3E}">
        <p14:creationId xmlns:p14="http://schemas.microsoft.com/office/powerpoint/2010/main" val="22489788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4380" y="2245360"/>
            <a:ext cx="4191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2245360"/>
            <a:ext cx="4191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BE922062-5EBC-7749-8318-1E49B4870613}" type="slidenum">
              <a:rPr lang="en-US" altLang="en-US"/>
              <a:pPr/>
              <a:t>‹#›</a:t>
            </a:fld>
            <a:endParaRPr lang="en-US"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30E1869A-D769-BC4A-978F-4FF88E1E51C3}" type="slidenum">
              <a:rPr lang="en-US" altLang="en-US"/>
              <a:pPr/>
              <a:t>‹#›</a:t>
            </a:fld>
            <a:endParaRPr lang="en-US"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1D6C89BF-B50F-E945-A957-52B4F6AB68F1}" type="slidenum">
              <a:rPr lang="en-US" altLang="en-US"/>
              <a:pPr/>
              <a:t>‹#›</a:t>
            </a:fld>
            <a:endParaRPr lang="en-US"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8E8506B1-A649-C945-B07B-8B2E15C91298}" type="slidenum">
              <a:rPr lang="en-US" altLang="en-US"/>
              <a:pPr/>
              <a:t>‹#›</a:t>
            </a:fld>
            <a:endParaRPr lang="en-US"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E7662F8D-B85E-FF41-B559-3792162511D6}" type="slidenum">
              <a:rPr lang="en-US" altLang="en-US"/>
              <a:pPr/>
              <a:t>‹#›</a:t>
            </a:fld>
            <a:endParaRPr lang="en-US"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F6D6CFFF-6439-0C45-8013-74B768B5CE28}" type="slidenum">
              <a:rPr lang="en-US" altLang="en-US"/>
              <a:pPr/>
              <a:t>‹#›</a:t>
            </a:fld>
            <a:endParaRPr lang="en-US"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BD9F87C-461E-E24E-AB05-3C776EA362B2}" type="slidenum">
              <a:rPr lang="en-US" altLang="en-US"/>
              <a:pPr/>
              <a:t>‹#›</a:t>
            </a:fld>
            <a:endParaRPr lang="en-US"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6610" y="690880"/>
            <a:ext cx="213741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4380" y="690880"/>
            <a:ext cx="624459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107181BB-C4EB-EB4A-AD94-E2BB21D334DB}" type="slidenum">
              <a:rPr lang="en-US" altLang="en-US"/>
              <a:pPr/>
              <a:t>‹#›</a:t>
            </a:fld>
            <a:endParaRPr lang="en-US"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81A4E14-047B-8F49-96BB-A843A3D63F0F}" type="slidenum">
              <a:rPr lang="en-US" altLang="en-US"/>
              <a:pPr/>
              <a:t>‹#›</a:t>
            </a:fld>
            <a:endParaRPr lang="en-US"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4037EDB-9E3D-3746-8EC9-27945D61EAB6}"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22E2F09E-F990-5547-BEF7-14BC8D04CD86}" type="slidenum">
              <a:rPr lang="en-US"/>
              <a:pPr>
                <a:defRPr/>
              </a:pPr>
              <a:t>‹#›</a:t>
            </a:fld>
            <a:endParaRPr lang="en-US"/>
          </a:p>
        </p:txBody>
      </p:sp>
    </p:spTree>
    <p:extLst>
      <p:ext uri="{BB962C8B-B14F-4D97-AF65-F5344CB8AC3E}">
        <p14:creationId xmlns:p14="http://schemas.microsoft.com/office/powerpoint/2010/main" val="22063719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59D5D50-CCA9-C840-AC7C-4DC19D41A702}" type="slidenum">
              <a:rPr lang="en-US" altLang="en-US"/>
              <a:pPr/>
              <a:t>‹#›</a:t>
            </a:fld>
            <a:endParaRPr lang="en-US"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5CBA7C7B-AB8D-C144-A567-DDC0F23A2AE0}" type="slidenum">
              <a:rPr lang="en-US" altLang="en-US"/>
              <a:pPr/>
              <a:t>‹#›</a:t>
            </a:fld>
            <a:endParaRPr lang="en-US"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362C0679-18F7-AA4A-A1AE-C5ECAEB3B111}" type="slidenum">
              <a:rPr lang="en-US" altLang="en-US"/>
              <a:pPr/>
              <a:t>‹#›</a:t>
            </a:fld>
            <a:endParaRPr lang="en-US"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1AE9B978-44B3-BB4B-BB6E-5B5B5A922217}" type="slidenum">
              <a:rPr lang="en-US" altLang="en-US"/>
              <a:pPr/>
              <a:t>‹#›</a:t>
            </a:fld>
            <a:endParaRPr lang="en-US"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BD56AD1D-3770-224C-8EE2-750298CE358B}" type="slidenum">
              <a:rPr lang="en-US" altLang="en-US"/>
              <a:pPr/>
              <a:t>‹#›</a:t>
            </a:fld>
            <a:endParaRPr lang="en-US"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87385A7-0D0A-A048-9AEE-7A4B645EB3D6}" type="slidenum">
              <a:rPr lang="en-US" altLang="en-US"/>
              <a:pPr/>
              <a:t>‹#›</a:t>
            </a:fld>
            <a:endParaRPr lang="en-US"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406E64E-25D8-4D4E-A475-C9088ABFD6CE}" type="slidenum">
              <a:rPr lang="en-US" altLang="en-US"/>
              <a:pPr/>
              <a:t>‹#›</a:t>
            </a:fld>
            <a:endParaRPr lang="en-US"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92F3114-71F9-C04D-B0AA-E7DE317CFD2B}" type="slidenum">
              <a:rPr lang="en-US" altLang="en-US"/>
              <a:pPr/>
              <a:t>‹#›</a:t>
            </a:fld>
            <a:endParaRPr lang="en-US"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B85092D-52BF-D04C-B058-E1EC1414B038}"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321CE77-B6B8-3748-B47D-D28CF79C300A}" type="slidenum">
              <a:rPr lang="en-US"/>
              <a:pPr>
                <a:defRPr/>
              </a:pPr>
              <a:t>‹#›</a:t>
            </a:fld>
            <a:endParaRPr lang="en-US"/>
          </a:p>
        </p:txBody>
      </p:sp>
    </p:spTree>
    <p:extLst>
      <p:ext uri="{BB962C8B-B14F-4D97-AF65-F5344CB8AC3E}">
        <p14:creationId xmlns:p14="http://schemas.microsoft.com/office/powerpoint/2010/main" val="1538231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0F2DB50-D916-8243-8C6E-4ECFAAE073D7}" type="slidenum">
              <a:rPr lang="en-US"/>
              <a:pPr>
                <a:defRPr/>
              </a:pPr>
              <a:t>‹#›</a:t>
            </a:fld>
            <a:endParaRPr lang="en-US"/>
          </a:p>
        </p:txBody>
      </p:sp>
    </p:spTree>
    <p:extLst>
      <p:ext uri="{BB962C8B-B14F-4D97-AF65-F5344CB8AC3E}">
        <p14:creationId xmlns:p14="http://schemas.microsoft.com/office/powerpoint/2010/main" val="2771610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53C6E5F-15B5-C04E-A25C-5827B1A5957F}" type="slidenum">
              <a:rPr lang="en-US"/>
              <a:pPr>
                <a:defRPr/>
              </a:pPr>
              <a:t>‹#›</a:t>
            </a:fld>
            <a:endParaRPr lang="en-US"/>
          </a:p>
        </p:txBody>
      </p:sp>
    </p:spTree>
    <p:extLst>
      <p:ext uri="{BB962C8B-B14F-4D97-AF65-F5344CB8AC3E}">
        <p14:creationId xmlns:p14="http://schemas.microsoft.com/office/powerpoint/2010/main" val="56321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1D803B5-26D8-0249-B268-2F6E7F9FE2B6}" type="slidenum">
              <a:rPr lang="en-US"/>
              <a:pPr>
                <a:defRPr/>
              </a:pPr>
              <a:t>‹#›</a:t>
            </a:fld>
            <a:endParaRPr lang="en-US"/>
          </a:p>
        </p:txBody>
      </p:sp>
    </p:spTree>
    <p:extLst>
      <p:ext uri="{BB962C8B-B14F-4D97-AF65-F5344CB8AC3E}">
        <p14:creationId xmlns:p14="http://schemas.microsoft.com/office/powerpoint/2010/main" val="10170193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4.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6.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7.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a:defRPr/>
            </a:pPr>
            <a:fld id="{56362578-F6C1-3D47-B3DC-F26D2D5C90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6246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a:defRPr/>
            </a:pPr>
            <a:fld id="{7BDD7B60-64CF-8240-9186-45B7E0702D86}" type="slidenum">
              <a:rPr lang="en-US"/>
              <a:pPr>
                <a:defRPr/>
              </a:pPr>
              <a:t>‹#›</a:t>
            </a:fld>
            <a:endParaRPr lang="en-US"/>
          </a:p>
        </p:txBody>
      </p:sp>
    </p:spTree>
    <p:extLst>
      <p:ext uri="{BB962C8B-B14F-4D97-AF65-F5344CB8AC3E}">
        <p14:creationId xmlns:p14="http://schemas.microsoft.com/office/powerpoint/2010/main" val="3096392665"/>
      </p:ext>
    </p:extLst>
  </p:cSld>
  <p:clrMap bg1="lt1" tx1="dk1" bg2="lt2" tx2="dk2" accent1="accent1" accent2="accent2" accent3="accent3" accent4="accent4" accent5="accent5" accent6="accent6" hlink="hlink" folHlink="folHlink"/>
  <p:sldLayoutIdLst>
    <p:sldLayoutId id="2147484907" r:id="rId1"/>
    <p:sldLayoutId id="2147484908" r:id="rId2"/>
    <p:sldLayoutId id="2147484909" r:id="rId3"/>
    <p:sldLayoutId id="2147484910" r:id="rId4"/>
    <p:sldLayoutId id="2147484911" r:id="rId5"/>
    <p:sldLayoutId id="2147484912" r:id="rId6"/>
    <p:sldLayoutId id="2147484913" r:id="rId7"/>
    <p:sldLayoutId id="2147484914" r:id="rId8"/>
    <p:sldLayoutId id="2147484915" r:id="rId9"/>
    <p:sldLayoutId id="2147484916" r:id="rId10"/>
    <p:sldLayoutId id="2147484917"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3" tIns="45667" rIns="91333" bIns="45667"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3" tIns="45667" rIns="91333"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defRPr sz="1400">
                <a:solidFill>
                  <a:srgbClr val="FFFF66"/>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ctr">
              <a:defRPr sz="1400">
                <a:solidFill>
                  <a:srgbClr val="FFFF66"/>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r">
              <a:defRPr sz="1400">
                <a:solidFill>
                  <a:srgbClr val="FFFF66"/>
                </a:solidFill>
                <a:latin typeface="Arial" charset="0"/>
                <a:ea typeface="+mn-ea"/>
                <a:cs typeface="+mn-cs"/>
              </a:defRPr>
            </a:lvl1pPr>
          </a:lstStyle>
          <a:p>
            <a:pPr>
              <a:defRPr/>
            </a:pPr>
            <a:fld id="{F5D954E8-4189-3945-B095-DF8742210F7C}" type="slidenum">
              <a:rPr lang="en-US"/>
              <a:pPr>
                <a:defRPr/>
              </a:pPr>
              <a:t>‹#›</a:t>
            </a:fld>
            <a:endParaRPr lang="en-US"/>
          </a:p>
        </p:txBody>
      </p:sp>
    </p:spTree>
    <p:extLst>
      <p:ext uri="{BB962C8B-B14F-4D97-AF65-F5344CB8AC3E}">
        <p14:creationId xmlns:p14="http://schemas.microsoft.com/office/powerpoint/2010/main" val="3696065511"/>
      </p:ext>
    </p:extLst>
  </p:cSld>
  <p:clrMap bg1="lt1" tx1="dk1" bg2="lt2" tx2="dk2" accent1="accent1" accent2="accent2" accent3="accent3" accent4="accent4" accent5="accent5" accent6="accent6" hlink="hlink" folHlink="folHlink"/>
  <p:sldLayoutIdLst>
    <p:sldLayoutId id="2147484919" r:id="rId1"/>
  </p:sldLayoutIdLst>
  <p:transition spd="med"/>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6668" algn="ctr" rtl="0" fontAlgn="base">
        <a:spcBef>
          <a:spcPct val="0"/>
        </a:spcBef>
        <a:spcAft>
          <a:spcPct val="0"/>
        </a:spcAft>
        <a:defRPr sz="4400">
          <a:solidFill>
            <a:schemeClr val="tx2"/>
          </a:solidFill>
          <a:latin typeface="Arial" charset="0"/>
        </a:defRPr>
      </a:lvl6pPr>
      <a:lvl7pPr marL="913331" algn="ctr" rtl="0" fontAlgn="base">
        <a:spcBef>
          <a:spcPct val="0"/>
        </a:spcBef>
        <a:spcAft>
          <a:spcPct val="0"/>
        </a:spcAft>
        <a:defRPr sz="4400">
          <a:solidFill>
            <a:schemeClr val="tx2"/>
          </a:solidFill>
          <a:latin typeface="Arial" charset="0"/>
        </a:defRPr>
      </a:lvl7pPr>
      <a:lvl8pPr marL="1369998" algn="ctr" rtl="0" fontAlgn="base">
        <a:spcBef>
          <a:spcPct val="0"/>
        </a:spcBef>
        <a:spcAft>
          <a:spcPct val="0"/>
        </a:spcAft>
        <a:defRPr sz="4400">
          <a:solidFill>
            <a:schemeClr val="tx2"/>
          </a:solidFill>
          <a:latin typeface="Arial" charset="0"/>
        </a:defRPr>
      </a:lvl8pPr>
      <a:lvl9pPr marL="1826662"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1661" indent="-228334" algn="l" rtl="0" fontAlgn="base">
        <a:spcBef>
          <a:spcPct val="20000"/>
        </a:spcBef>
        <a:spcAft>
          <a:spcPct val="0"/>
        </a:spcAft>
        <a:buChar char="»"/>
        <a:defRPr sz="2000">
          <a:solidFill>
            <a:schemeClr val="tx1"/>
          </a:solidFill>
          <a:latin typeface="+mn-lt"/>
          <a:ea typeface="ＭＳ Ｐゴシック" charset="-128"/>
        </a:defRPr>
      </a:lvl6pPr>
      <a:lvl7pPr marL="2968328" indent="-228334" algn="l" rtl="0" fontAlgn="base">
        <a:spcBef>
          <a:spcPct val="20000"/>
        </a:spcBef>
        <a:spcAft>
          <a:spcPct val="0"/>
        </a:spcAft>
        <a:buChar char="»"/>
        <a:defRPr sz="2000">
          <a:solidFill>
            <a:schemeClr val="tx1"/>
          </a:solidFill>
          <a:latin typeface="+mn-lt"/>
          <a:ea typeface="ＭＳ Ｐゴシック" charset="-128"/>
        </a:defRPr>
      </a:lvl7pPr>
      <a:lvl8pPr marL="3424993" indent="-228334" algn="l" rtl="0" fontAlgn="base">
        <a:spcBef>
          <a:spcPct val="20000"/>
        </a:spcBef>
        <a:spcAft>
          <a:spcPct val="0"/>
        </a:spcAft>
        <a:buChar char="»"/>
        <a:defRPr sz="2000">
          <a:solidFill>
            <a:schemeClr val="tx1"/>
          </a:solidFill>
          <a:latin typeface="+mn-lt"/>
          <a:ea typeface="ＭＳ Ｐゴシック" charset="-128"/>
        </a:defRPr>
      </a:lvl8pPr>
      <a:lvl9pPr marL="3881656" indent="-22833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68" rtl="0" eaLnBrk="1" latinLnBrk="0" hangingPunct="1">
        <a:defRPr sz="1800" kern="1200">
          <a:solidFill>
            <a:schemeClr val="tx1"/>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76" tIns="45688" rIns="91376" bIns="45688" numCol="1" anchor="ctr" anchorCtr="0" compatLnSpc="1">
            <a:prstTxWarp prst="textNoShape">
              <a:avLst/>
            </a:prstTxWarp>
          </a:bodyPr>
          <a:lstStyle>
            <a:lvl1pPr algn="r">
              <a:defRPr sz="1200">
                <a:solidFill>
                  <a:srgbClr val="898989"/>
                </a:solidFill>
              </a:defRPr>
            </a:lvl1pPr>
          </a:lstStyle>
          <a:p>
            <a:fld id="{883B133E-6AF1-D64B-8FAB-447720FF604D}" type="slidenum">
              <a:rPr lang="en-US" altLang="en-US" smtClean="0">
                <a:ea typeface="ＭＳ Ｐゴシック" charset="-128"/>
                <a:cs typeface=""/>
              </a:rPr>
              <a:pPr/>
              <a:t>‹#›</a:t>
            </a:fld>
            <a:endParaRPr lang="en-US" altLang="en-US" smtClean="0">
              <a:ea typeface="ＭＳ Ｐゴシック" charset="-128"/>
              <a:cs typeface=""/>
            </a:endParaRPr>
          </a:p>
        </p:txBody>
      </p:sp>
    </p:spTree>
    <p:extLst>
      <p:ext uri="{BB962C8B-B14F-4D97-AF65-F5344CB8AC3E}">
        <p14:creationId xmlns:p14="http://schemas.microsoft.com/office/powerpoint/2010/main" val="1880672008"/>
      </p:ext>
    </p:extLst>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5A67A400-F1EC-8943-8361-CCD3ABE268C4}" type="slidenum">
              <a:rPr lang="en-US" altLang="en-US" smtClean="0">
                <a:ea typeface="ＭＳ Ｐゴシック" charset="-128"/>
                <a:cs typeface=""/>
              </a:rPr>
              <a:pPr/>
              <a:t>‹#›</a:t>
            </a:fld>
            <a:endParaRPr lang="en-US" altLang="en-US" smtClean="0">
              <a:ea typeface="ＭＳ Ｐゴシック" charset="-128"/>
              <a:cs typeface=""/>
            </a:endParaRPr>
          </a:p>
        </p:txBody>
      </p:sp>
    </p:spTree>
    <p:extLst>
      <p:ext uri="{BB962C8B-B14F-4D97-AF65-F5344CB8AC3E}">
        <p14:creationId xmlns:p14="http://schemas.microsoft.com/office/powerpoint/2010/main" val="686500171"/>
      </p:ext>
    </p:extLst>
  </p:cSld>
  <p:clrMap bg1="lt1" tx1="dk1" bg2="lt2" tx2="dk2" accent1="accent1" accent2="accent2" accent3="accent3" accent4="accent4" accent5="accent5" accent6="accent6" hlink="hlink" folHlink="folHlink"/>
  <p:sldLayoutIdLst>
    <p:sldLayoutId id="2147484945" r:id="rId1"/>
    <p:sldLayoutId id="2147484946"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754063" y="690563"/>
            <a:ext cx="8550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882" tIns="50941" rIns="101882" bIns="50941" numCol="1" anchor="ctr" anchorCtr="0" compatLnSpc="1">
            <a:prstTxWarp prst="textNoShape">
              <a:avLst/>
            </a:prstTxWarp>
          </a:bodyPr>
          <a:lstStyle/>
          <a:p>
            <a:pPr lvl="0"/>
            <a:r>
              <a:rPr lang="en-US" altLang="en-US"/>
              <a:t>Click to edit Master title style</a:t>
            </a:r>
          </a:p>
        </p:txBody>
      </p:sp>
      <p:sp>
        <p:nvSpPr>
          <p:cNvPr id="40963" name="Rectangle 3"/>
          <p:cNvSpPr>
            <a:spLocks noGrp="1" noChangeArrowheads="1"/>
          </p:cNvSpPr>
          <p:nvPr>
            <p:ph type="body" idx="1"/>
          </p:nvPr>
        </p:nvSpPr>
        <p:spPr bwMode="auto">
          <a:xfrm>
            <a:off x="754063" y="2244725"/>
            <a:ext cx="855027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754063" y="7081838"/>
            <a:ext cx="20955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defRPr sz="16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81838"/>
            <a:ext cx="3184525"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a:defRPr sz="16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81838"/>
            <a:ext cx="20955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a:defRPr sz="1600">
                <a:solidFill>
                  <a:srgbClr val="000000"/>
                </a:solidFill>
                <a:latin typeface="Times New Roman" charset="0"/>
              </a:defRPr>
            </a:lvl1pPr>
          </a:lstStyle>
          <a:p>
            <a:fld id="{773434F3-DE18-BA4B-9094-F5E3E45DB68F}" type="slidenum">
              <a:rPr lang="en-US" altLang="en-US" smtClean="0">
                <a:ea typeface="ＭＳ Ｐゴシック" charset="-128"/>
                <a:cs typeface=""/>
              </a:rPr>
              <a:pPr/>
              <a:t>‹#›</a:t>
            </a:fld>
            <a:endParaRPr lang="en-US" altLang="en-US" smtClean="0">
              <a:ea typeface="ＭＳ Ｐゴシック" charset="-128"/>
              <a:cs typeface=""/>
            </a:endParaRPr>
          </a:p>
        </p:txBody>
      </p:sp>
    </p:spTree>
    <p:extLst>
      <p:ext uri="{BB962C8B-B14F-4D97-AF65-F5344CB8AC3E}">
        <p14:creationId xmlns:p14="http://schemas.microsoft.com/office/powerpoint/2010/main" val="162938385"/>
      </p:ext>
    </p:extLst>
  </p:cSld>
  <p:clrMap bg1="lt1" tx1="dk1" bg2="lt2" tx2="dk2" accent1="accent1" accent2="accent2" accent3="accent3" accent4="accent4" accent5="accent5" accent6="accent6" hlink="hlink" folHlink="folHlink"/>
  <p:sldLayoutIdLst>
    <p:sldLayoutId id="2147484948" r:id="rId1"/>
    <p:sldLayoutId id="2147484949" r:id="rId2"/>
    <p:sldLayoutId id="2147484950" r:id="rId3"/>
    <p:sldLayoutId id="2147484951" r:id="rId4"/>
    <p:sldLayoutId id="2147484952" r:id="rId5"/>
    <p:sldLayoutId id="2147484953" r:id="rId6"/>
    <p:sldLayoutId id="2147484954" r:id="rId7"/>
    <p:sldLayoutId id="2147484955" r:id="rId8"/>
    <p:sldLayoutId id="2147484956" r:id="rId9"/>
    <p:sldLayoutId id="2147484957" r:id="rId10"/>
    <p:sldLayoutId id="2147484958" r:id="rId11"/>
  </p:sldLayoutIdLst>
  <p:txStyles>
    <p:titleStyle>
      <a:lvl1pPr algn="ctr"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5pPr>
      <a:lvl6pPr marL="509412" algn="ctr" rtl="0" fontAlgn="base">
        <a:spcBef>
          <a:spcPct val="0"/>
        </a:spcBef>
        <a:spcAft>
          <a:spcPct val="0"/>
        </a:spcAft>
        <a:defRPr sz="4900">
          <a:solidFill>
            <a:schemeClr val="tx2"/>
          </a:solidFill>
          <a:latin typeface="Times New Roman" charset="0"/>
        </a:defRPr>
      </a:lvl6pPr>
      <a:lvl7pPr marL="1018824" algn="ctr" rtl="0" fontAlgn="base">
        <a:spcBef>
          <a:spcPct val="0"/>
        </a:spcBef>
        <a:spcAft>
          <a:spcPct val="0"/>
        </a:spcAft>
        <a:defRPr sz="4900">
          <a:solidFill>
            <a:schemeClr val="tx2"/>
          </a:solidFill>
          <a:latin typeface="Times New Roman" charset="0"/>
        </a:defRPr>
      </a:lvl7pPr>
      <a:lvl8pPr marL="1528237" algn="ctr" rtl="0" fontAlgn="base">
        <a:spcBef>
          <a:spcPct val="0"/>
        </a:spcBef>
        <a:spcAft>
          <a:spcPct val="0"/>
        </a:spcAft>
        <a:defRPr sz="4900">
          <a:solidFill>
            <a:schemeClr val="tx2"/>
          </a:solidFill>
          <a:latin typeface="Times New Roman" charset="0"/>
        </a:defRPr>
      </a:lvl8pPr>
      <a:lvl9pPr marL="2037649" algn="ctr" rtl="0" fontAlgn="base">
        <a:spcBef>
          <a:spcPct val="0"/>
        </a:spcBef>
        <a:spcAft>
          <a:spcPct val="0"/>
        </a:spcAft>
        <a:defRPr sz="4900">
          <a:solidFill>
            <a:schemeClr val="tx2"/>
          </a:solidFill>
          <a:latin typeface="Times New Roman"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sz="3100">
          <a:solidFill>
            <a:schemeClr val="tx1"/>
          </a:solidFill>
          <a:latin typeface="+mn-lt"/>
          <a:ea typeface="ＭＳ Ｐゴシック" charset="-128"/>
        </a:defRPr>
      </a:lvl2pPr>
      <a:lvl3pPr marL="1273175" indent="-254000" algn="l" rtl="0" eaLnBrk="0" fontAlgn="base" hangingPunct="0">
        <a:spcBef>
          <a:spcPct val="20000"/>
        </a:spcBef>
        <a:spcAft>
          <a:spcPct val="0"/>
        </a:spcAft>
        <a:buChar char="•"/>
        <a:defRPr sz="2700">
          <a:solidFill>
            <a:schemeClr val="tx1"/>
          </a:solidFill>
          <a:latin typeface="+mn-lt"/>
          <a:ea typeface="ＭＳ Ｐゴシック" charset="-128"/>
        </a:defRPr>
      </a:lvl3pPr>
      <a:lvl4pPr marL="1782763" indent="-254000" algn="l" rtl="0" eaLnBrk="0" fontAlgn="base" hangingPunct="0">
        <a:spcBef>
          <a:spcPct val="20000"/>
        </a:spcBef>
        <a:spcAft>
          <a:spcPct val="0"/>
        </a:spcAft>
        <a:buChar char="–"/>
        <a:defRPr sz="2200">
          <a:solidFill>
            <a:schemeClr val="tx1"/>
          </a:solidFill>
          <a:latin typeface="+mn-lt"/>
          <a:ea typeface="ＭＳ Ｐゴシック" charset="-128"/>
        </a:defRPr>
      </a:lvl4pPr>
      <a:lvl5pPr marL="2292350" indent="-254000" algn="l" rtl="0" eaLnBrk="0" fontAlgn="base" hangingPunct="0">
        <a:spcBef>
          <a:spcPct val="20000"/>
        </a:spcBef>
        <a:spcAft>
          <a:spcPct val="0"/>
        </a:spcAft>
        <a:buChar char="»"/>
        <a:defRPr sz="2200">
          <a:solidFill>
            <a:schemeClr val="tx1"/>
          </a:solidFill>
          <a:latin typeface="+mn-lt"/>
          <a:ea typeface="ＭＳ Ｐゴシック" charset="-128"/>
        </a:defRPr>
      </a:lvl5pPr>
      <a:lvl6pPr marL="2801767" indent="-254706" algn="l" rtl="0" fontAlgn="base">
        <a:spcBef>
          <a:spcPct val="20000"/>
        </a:spcBef>
        <a:spcAft>
          <a:spcPct val="0"/>
        </a:spcAft>
        <a:buChar char="»"/>
        <a:defRPr sz="2200">
          <a:solidFill>
            <a:schemeClr val="tx1"/>
          </a:solidFill>
          <a:latin typeface="+mn-lt"/>
          <a:ea typeface="ＭＳ Ｐゴシック" charset="-128"/>
        </a:defRPr>
      </a:lvl6pPr>
      <a:lvl7pPr marL="3311180" indent="-254706" algn="l" rtl="0" fontAlgn="base">
        <a:spcBef>
          <a:spcPct val="20000"/>
        </a:spcBef>
        <a:spcAft>
          <a:spcPct val="0"/>
        </a:spcAft>
        <a:buChar char="»"/>
        <a:defRPr sz="2200">
          <a:solidFill>
            <a:schemeClr val="tx1"/>
          </a:solidFill>
          <a:latin typeface="+mn-lt"/>
          <a:ea typeface="ＭＳ Ｐゴシック" charset="-128"/>
        </a:defRPr>
      </a:lvl7pPr>
      <a:lvl8pPr marL="3820592" indent="-254706" algn="l" rtl="0" fontAlgn="base">
        <a:spcBef>
          <a:spcPct val="20000"/>
        </a:spcBef>
        <a:spcAft>
          <a:spcPct val="0"/>
        </a:spcAft>
        <a:buChar char="»"/>
        <a:defRPr sz="2200">
          <a:solidFill>
            <a:schemeClr val="tx1"/>
          </a:solidFill>
          <a:latin typeface="+mn-lt"/>
          <a:ea typeface="ＭＳ Ｐゴシック" charset="-128"/>
        </a:defRPr>
      </a:lvl8pPr>
      <a:lvl9pPr marL="4330004" indent="-254706" algn="l" rtl="0" fontAlgn="base">
        <a:spcBef>
          <a:spcPct val="20000"/>
        </a:spcBef>
        <a:spcAft>
          <a:spcPct val="0"/>
        </a:spcAft>
        <a:buChar char="»"/>
        <a:defRPr sz="2200">
          <a:solidFill>
            <a:schemeClr val="tx1"/>
          </a:solidFill>
          <a:latin typeface="+mn-lt"/>
          <a:ea typeface="ＭＳ Ｐゴシック"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76" tIns="45688" rIns="91376" bIns="45688" numCol="1" anchor="ctr" anchorCtr="0" compatLnSpc="1">
            <a:prstTxWarp prst="textNoShape">
              <a:avLst/>
            </a:prstTxWarp>
          </a:bodyPr>
          <a:lstStyle>
            <a:lvl1pPr algn="r">
              <a:defRPr sz="1200">
                <a:solidFill>
                  <a:srgbClr val="898989"/>
                </a:solidFill>
              </a:defRPr>
            </a:lvl1pPr>
          </a:lstStyle>
          <a:p>
            <a:fld id="{E4F803D1-D605-AC4C-A511-B739A8D24194}" type="slidenum">
              <a:rPr lang="en-US" altLang="en-US" smtClean="0">
                <a:ea typeface="ＭＳ Ｐゴシック" charset="-128"/>
                <a:cs typeface=""/>
              </a:rPr>
              <a:pPr/>
              <a:t>‹#›</a:t>
            </a:fld>
            <a:endParaRPr lang="en-US" altLang="en-US" smtClean="0">
              <a:ea typeface="ＭＳ Ｐゴシック" charset="-128"/>
              <a:cs typeface=""/>
            </a:endParaRPr>
          </a:p>
        </p:txBody>
      </p:sp>
    </p:spTree>
    <p:extLst>
      <p:ext uri="{BB962C8B-B14F-4D97-AF65-F5344CB8AC3E}">
        <p14:creationId xmlns:p14="http://schemas.microsoft.com/office/powerpoint/2010/main" val="1923851935"/>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hyperlink" Target="http://gogarten.uconn.edu/mcb3421_2016/bs.html"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2.bin"/><Relationship Id="rId5" Type="http://schemas.openxmlformats.org/officeDocument/2006/relationships/image" Target="../media/image5.png"/><Relationship Id="rId1" Type="http://schemas.openxmlformats.org/officeDocument/2006/relationships/vmlDrawing" Target="../drawings/vmlDrawing2.vml"/><Relationship Id="rId2"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3.bin"/><Relationship Id="rId5" Type="http://schemas.openxmlformats.org/officeDocument/2006/relationships/image" Target="../media/image6.png"/><Relationship Id="rId1" Type="http://schemas.openxmlformats.org/officeDocument/2006/relationships/vmlDrawing" Target="../drawings/vmlDrawing3.vml"/><Relationship Id="rId2"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7.jpeg"/><Relationship Id="rId1" Type="http://schemas.openxmlformats.org/officeDocument/2006/relationships/themeOverride" Target="../theme/themeOverride1.xml"/><Relationship Id="rId2"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8.jpeg"/><Relationship Id="rId1" Type="http://schemas.openxmlformats.org/officeDocument/2006/relationships/themeOverride" Target="../theme/themeOverride2.xml"/><Relationship Id="rId2"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35.xml"/><Relationship Id="rId3"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9.emf"/><Relationship Id="rId1" Type="http://schemas.openxmlformats.org/officeDocument/2006/relationships/themeOverride" Target="../theme/themeOverride4.xml"/><Relationship Id="rId2"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0.emf"/><Relationship Id="rId5" Type="http://schemas.openxmlformats.org/officeDocument/2006/relationships/oleObject" Target="../embeddings/oleObject5.bin"/><Relationship Id="rId6" Type="http://schemas.openxmlformats.org/officeDocument/2006/relationships/image" Target="../media/image11.emf"/><Relationship Id="rId7" Type="http://schemas.openxmlformats.org/officeDocument/2006/relationships/oleObject" Target="../embeddings/oleObject6.bin"/><Relationship Id="rId8" Type="http://schemas.openxmlformats.org/officeDocument/2006/relationships/image" Target="../media/image12.emf"/><Relationship Id="rId1" Type="http://schemas.openxmlformats.org/officeDocument/2006/relationships/vmlDrawing" Target="../drawings/vmlDrawing4.vml"/><Relationship Id="rId2"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7.bin"/><Relationship Id="rId5" Type="http://schemas.openxmlformats.org/officeDocument/2006/relationships/image" Target="../media/image13.png"/><Relationship Id="rId6" Type="http://schemas.openxmlformats.org/officeDocument/2006/relationships/oleObject" Target="../embeddings/oleObject8.bin"/><Relationship Id="rId7" Type="http://schemas.openxmlformats.org/officeDocument/2006/relationships/image" Target="../media/image14.png"/><Relationship Id="rId1" Type="http://schemas.openxmlformats.org/officeDocument/2006/relationships/vmlDrawing" Target="../drawings/vmlDrawing5.vml"/><Relationship Id="rId2"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hyperlink" Target="http://www.nytimes.com/2012/01/31/science/gains-in-dna-are-speeding-research-into-human-origins.html?_r=1" TargetMode="External"/><Relationship Id="rId1" Type="http://schemas.openxmlformats.org/officeDocument/2006/relationships/themeOverride" Target="../theme/themeOverride5.xml"/><Relationship Id="rId2"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hyperlink" Target="http://en.wikipedia.org/wiki/Multiregional_Evolution" TargetMode="External"/><Relationship Id="rId1" Type="http://schemas.openxmlformats.org/officeDocument/2006/relationships/themeOverride" Target="../theme/themeOverride6.xml"/><Relationship Id="rId2"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7.png"/><Relationship Id="rId3"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hyperlink" Target="http://www.nytimes.com/2012/01/31/science/gains-in-dna-are-speeding-research-into-human-origins.html" TargetMode="External"/><Relationship Id="rId4" Type="http://schemas.openxmlformats.org/officeDocument/2006/relationships/hyperlink" Target="http://www.sciencedirect.com/science/article/pii/S0002929711003958" TargetMode="External"/><Relationship Id="rId5" Type="http://schemas.openxmlformats.org/officeDocument/2006/relationships/hyperlink" Target="http://www.abc.net.au/science/articles/2012/08/31/3580500.htm" TargetMode="External"/><Relationship Id="rId6" Type="http://schemas.openxmlformats.org/officeDocument/2006/relationships/hyperlink" Target="http://www.sciencemag.org/content/334/6052/94.full" TargetMode="External"/><Relationship Id="rId7" Type="http://schemas.openxmlformats.org/officeDocument/2006/relationships/hyperlink" Target="http://www.sciencemag.org/content/334/6052/94/F2.expansion.html" TargetMode="External"/><Relationship Id="rId8" Type="http://schemas.openxmlformats.org/officeDocument/2006/relationships/hyperlink" Target="http://haplogroup-a.com/Ancient-Root-AJHG2013.pdf" TargetMode="External"/><Relationship Id="rId1" Type="http://schemas.openxmlformats.org/officeDocument/2006/relationships/slideLayout" Target="../slideLayouts/slideLayout18.xml"/><Relationship Id="rId2" Type="http://schemas.openxmlformats.org/officeDocument/2006/relationships/hyperlink" Target="http://en.wikipedia.org/wiki/Denisova_hominin"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evolution.genetics.washington.edu/phylip.html" TargetMode="External"/><Relationship Id="rId4" Type="http://schemas.openxmlformats.org/officeDocument/2006/relationships/hyperlink" Target="http://evolution.genetics.washington.edu/phylip/newicktree.html" TargetMode="External"/><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image" Target="../media/image4.png"/><Relationship Id="rId1" Type="http://schemas.openxmlformats.org/officeDocument/2006/relationships/vmlDrawing" Target="../drawings/vmlDrawing1.vml"/><Relationship Id="rId2"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hyperlink" Target="http://evolution.genetics.washington.edu/phylip/phylip.html" TargetMode="External"/><Relationship Id="rId4" Type="http://schemas.openxmlformats.org/officeDocument/2006/relationships/hyperlink" Target="http://evolution.genetics.washington.edu/phylip/doc/main.html#description" TargetMode="External"/><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p:txBody>
          <a:bodyPr/>
          <a:lstStyle/>
          <a:p>
            <a:pPr eaLnBrk="1" hangingPunct="1"/>
            <a:r>
              <a:rPr lang="en-US" altLang="en-US">
                <a:latin typeface="Times New Roman" charset="0"/>
                <a:ea typeface="ＭＳ Ｐゴシック" charset="-128"/>
              </a:rPr>
              <a:t>Bootstrap ? </a:t>
            </a:r>
          </a:p>
        </p:txBody>
      </p:sp>
      <p:sp>
        <p:nvSpPr>
          <p:cNvPr id="80898" name="Rectangle 3"/>
          <p:cNvSpPr>
            <a:spLocks noGrp="1" noChangeArrowheads="1"/>
          </p:cNvSpPr>
          <p:nvPr>
            <p:ph type="body" idx="1"/>
          </p:nvPr>
        </p:nvSpPr>
        <p:spPr>
          <a:xfrm>
            <a:off x="457200" y="1600200"/>
            <a:ext cx="8575964" cy="4525963"/>
          </a:xfrm>
        </p:spPr>
        <p:txBody>
          <a:bodyPr/>
          <a:lstStyle/>
          <a:p>
            <a:pPr eaLnBrk="1" hangingPunct="1"/>
            <a:r>
              <a:rPr lang="en-US" altLang="en-US" dirty="0">
                <a:latin typeface="Times New Roman" charset="0"/>
                <a:ea typeface="ＭＳ Ｐゴシック" charset="-128"/>
              </a:rPr>
              <a:t>See </a:t>
            </a:r>
            <a:r>
              <a:rPr lang="en-US" altLang="en-US" dirty="0" smtClean="0">
                <a:latin typeface="Times New Roman" charset="0"/>
                <a:ea typeface="ＭＳ Ｐゴシック" charset="-128"/>
                <a:hlinkClick r:id="rId3"/>
              </a:rPr>
              <a:t>here</a:t>
            </a:r>
            <a:r>
              <a:rPr lang="en-US" altLang="en-US" dirty="0">
                <a:latin typeface="Times New Roman" charset="0"/>
                <a:ea typeface="ＭＳ Ｐゴシック" charset="-128"/>
              </a:rPr>
              <a:t> </a:t>
            </a:r>
            <a:r>
              <a:rPr lang="en-US" altLang="en-US" dirty="0" smtClean="0">
                <a:latin typeface="Times New Roman" charset="0"/>
                <a:ea typeface="ＭＳ Ｐゴシック" charset="-128"/>
              </a:rPr>
              <a:t>( </a:t>
            </a:r>
            <a:r>
              <a:rPr lang="en-US" altLang="en-US" sz="2400" dirty="0" smtClean="0">
                <a:latin typeface="Times New Roman" charset="0"/>
                <a:ea typeface="ＭＳ Ｐゴシック" charset="-128"/>
                <a:hlinkClick r:id="rId3"/>
              </a:rPr>
              <a:t>http</a:t>
            </a:r>
            <a:r>
              <a:rPr lang="en-US" altLang="en-US" sz="2400" dirty="0">
                <a:latin typeface="Times New Roman" charset="0"/>
                <a:ea typeface="ＭＳ Ｐゴシック" charset="-128"/>
                <a:hlinkClick r:id="rId3"/>
              </a:rPr>
              <a:t>://</a:t>
            </a:r>
            <a:r>
              <a:rPr lang="en-US" altLang="en-US" sz="2400" dirty="0" smtClean="0">
                <a:latin typeface="Times New Roman" charset="0"/>
                <a:ea typeface="ＭＳ Ｐゴシック" charset="-128"/>
                <a:hlinkClick r:id="rId3"/>
              </a:rPr>
              <a:t>gogarten.uconn.edu/mcb3421_2016/bs.html</a:t>
            </a:r>
            <a:r>
              <a:rPr lang="en-US" altLang="en-US" sz="2400" dirty="0" smtClean="0">
                <a:latin typeface="Times New Roman" charset="0"/>
                <a:ea typeface="ＭＳ Ｐゴシック" charset="-128"/>
              </a:rPr>
              <a:t> )</a:t>
            </a:r>
            <a:endParaRPr lang="en-US" altLang="en-US" sz="2400" dirty="0">
              <a:latin typeface="Times New Roman" charset="0"/>
              <a:ea typeface="ＭＳ Ｐゴシック" charset="-128"/>
            </a:endParaRPr>
          </a:p>
        </p:txBody>
      </p:sp>
    </p:spTree>
    <p:extLst>
      <p:ext uri="{BB962C8B-B14F-4D97-AF65-F5344CB8AC3E}">
        <p14:creationId xmlns:p14="http://schemas.microsoft.com/office/powerpoint/2010/main" val="5103031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0" y="0"/>
            <a:ext cx="7924800" cy="914400"/>
          </a:xfrm>
        </p:spPr>
        <p:txBody>
          <a:bodyPr/>
          <a:lstStyle/>
          <a:p>
            <a:pPr algn="l" eaLnBrk="1" hangingPunct="1"/>
            <a:r>
              <a:rPr lang="en-US">
                <a:latin typeface="Times New Roman" charset="0"/>
              </a:rPr>
              <a:t>program folder</a:t>
            </a:r>
          </a:p>
        </p:txBody>
      </p:sp>
      <p:graphicFrame>
        <p:nvGraphicFramePr>
          <p:cNvPr id="197634" name="Object 3"/>
          <p:cNvGraphicFramePr>
            <a:graphicFrameLocks noChangeAspect="1"/>
          </p:cNvGraphicFramePr>
          <p:nvPr/>
        </p:nvGraphicFramePr>
        <p:xfrm>
          <a:off x="152400" y="914400"/>
          <a:ext cx="8839200" cy="5159375"/>
        </p:xfrm>
        <a:graphic>
          <a:graphicData uri="http://schemas.openxmlformats.org/presentationml/2006/ole">
            <mc:AlternateContent xmlns:mc="http://schemas.openxmlformats.org/markup-compatibility/2006">
              <mc:Choice xmlns:v="urn:schemas-microsoft-com:vml" Requires="v">
                <p:oleObj spid="_x0000_s204812" name="Photo Editor Photo" r:id="rId4" imgW="9701101" imgH="5662151" progId="">
                  <p:embed/>
                </p:oleObj>
              </mc:Choice>
              <mc:Fallback>
                <p:oleObj name="Photo Editor Photo" r:id="rId4" imgW="9701101" imgH="566215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14400"/>
                        <a:ext cx="8839200" cy="5159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8970645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a:xfrm>
            <a:off x="0" y="0"/>
            <a:ext cx="7772400" cy="1143000"/>
          </a:xfrm>
        </p:spPr>
        <p:txBody>
          <a:bodyPr/>
          <a:lstStyle/>
          <a:p>
            <a:pPr algn="l" eaLnBrk="1" hangingPunct="1"/>
            <a:r>
              <a:rPr lang="en-US" sz="3200">
                <a:latin typeface="Times New Roman" charset="0"/>
              </a:rPr>
              <a:t>menu interface</a:t>
            </a:r>
          </a:p>
        </p:txBody>
      </p:sp>
      <p:graphicFrame>
        <p:nvGraphicFramePr>
          <p:cNvPr id="199682" name="Object 4"/>
          <p:cNvGraphicFramePr>
            <a:graphicFrameLocks noChangeAspect="1"/>
          </p:cNvGraphicFramePr>
          <p:nvPr/>
        </p:nvGraphicFramePr>
        <p:xfrm>
          <a:off x="0" y="1066800"/>
          <a:ext cx="9144000" cy="4303713"/>
        </p:xfrm>
        <a:graphic>
          <a:graphicData uri="http://schemas.openxmlformats.org/presentationml/2006/ole">
            <mc:AlternateContent xmlns:mc="http://schemas.openxmlformats.org/markup-compatibility/2006">
              <mc:Choice xmlns:v="urn:schemas-microsoft-com:vml" Requires="v">
                <p:oleObj spid="_x0000_s205836" name="Photo Editor Photo" r:id="rId4" imgW="7917866" imgH="3726503" progId="">
                  <p:embed/>
                </p:oleObj>
              </mc:Choice>
              <mc:Fallback>
                <p:oleObj name="Photo Editor Photo" r:id="rId4" imgW="7917866" imgH="372650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66800"/>
                        <a:ext cx="9144000" cy="4303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00709" name="Text Box 5"/>
          <p:cNvSpPr txBox="1">
            <a:spLocks noChangeArrowheads="1"/>
          </p:cNvSpPr>
          <p:nvPr/>
        </p:nvSpPr>
        <p:spPr bwMode="auto">
          <a:xfrm>
            <a:off x="136525" y="5908675"/>
            <a:ext cx="5586413" cy="457200"/>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example:  seqboot and protpars on infile1</a:t>
            </a:r>
          </a:p>
        </p:txBody>
      </p:sp>
    </p:spTree>
    <p:extLst>
      <p:ext uri="{BB962C8B-B14F-4D97-AF65-F5344CB8AC3E}">
        <p14:creationId xmlns:p14="http://schemas.microsoft.com/office/powerpoint/2010/main" val="41326108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ext Box 2"/>
          <p:cNvSpPr txBox="1">
            <a:spLocks noChangeArrowheads="1"/>
          </p:cNvSpPr>
          <p:nvPr/>
        </p:nvSpPr>
        <p:spPr bwMode="auto">
          <a:xfrm>
            <a:off x="1052513" y="152400"/>
            <a:ext cx="1854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Sequence alignment:</a:t>
            </a:r>
            <a:endParaRPr lang="en-US" sz="1400">
              <a:solidFill>
                <a:srgbClr val="000000"/>
              </a:solidFill>
            </a:endParaRPr>
          </a:p>
        </p:txBody>
      </p:sp>
      <p:sp>
        <p:nvSpPr>
          <p:cNvPr id="201730" name="Text Box 3"/>
          <p:cNvSpPr txBox="1">
            <a:spLocks noChangeArrowheads="1"/>
          </p:cNvSpPr>
          <p:nvPr/>
        </p:nvSpPr>
        <p:spPr bwMode="auto">
          <a:xfrm>
            <a:off x="1052513" y="838200"/>
            <a:ext cx="19812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Removing ambiguous positions:</a:t>
            </a:r>
            <a:endParaRPr lang="en-US" sz="1400">
              <a:solidFill>
                <a:srgbClr val="000000"/>
              </a:solidFill>
            </a:endParaRPr>
          </a:p>
        </p:txBody>
      </p:sp>
      <p:sp>
        <p:nvSpPr>
          <p:cNvPr id="201731" name="Text Box 4"/>
          <p:cNvSpPr txBox="1">
            <a:spLocks noChangeArrowheads="1"/>
          </p:cNvSpPr>
          <p:nvPr/>
        </p:nvSpPr>
        <p:spPr bwMode="auto">
          <a:xfrm>
            <a:off x="1052513" y="1600200"/>
            <a:ext cx="260508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Generation of pseudosamples:</a:t>
            </a:r>
            <a:endParaRPr lang="en-US" sz="1400">
              <a:solidFill>
                <a:srgbClr val="000000"/>
              </a:solidFill>
            </a:endParaRPr>
          </a:p>
        </p:txBody>
      </p:sp>
      <p:sp>
        <p:nvSpPr>
          <p:cNvPr id="201732" name="Text Box 5"/>
          <p:cNvSpPr txBox="1">
            <a:spLocks noChangeArrowheads="1"/>
          </p:cNvSpPr>
          <p:nvPr/>
        </p:nvSpPr>
        <p:spPr bwMode="auto">
          <a:xfrm>
            <a:off x="1052513" y="2667000"/>
            <a:ext cx="1995487" cy="73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Calculating and evaluating phylogenies: </a:t>
            </a:r>
            <a:endParaRPr lang="en-US" sz="1400">
              <a:solidFill>
                <a:srgbClr val="000000"/>
              </a:solidFill>
            </a:endParaRPr>
          </a:p>
        </p:txBody>
      </p:sp>
      <p:sp>
        <p:nvSpPr>
          <p:cNvPr id="201733" name="Text Box 6"/>
          <p:cNvSpPr txBox="1">
            <a:spLocks noChangeArrowheads="1"/>
          </p:cNvSpPr>
          <p:nvPr/>
        </p:nvSpPr>
        <p:spPr bwMode="auto">
          <a:xfrm>
            <a:off x="1052513" y="4530725"/>
            <a:ext cx="21018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Comparing phylogenies:</a:t>
            </a:r>
            <a:endParaRPr lang="en-US" sz="1400">
              <a:solidFill>
                <a:srgbClr val="000000"/>
              </a:solidFill>
            </a:endParaRPr>
          </a:p>
        </p:txBody>
      </p:sp>
      <p:sp>
        <p:nvSpPr>
          <p:cNvPr id="201734" name="Text Box 7"/>
          <p:cNvSpPr txBox="1">
            <a:spLocks noChangeArrowheads="1"/>
          </p:cNvSpPr>
          <p:nvPr/>
        </p:nvSpPr>
        <p:spPr bwMode="auto">
          <a:xfrm>
            <a:off x="1041400" y="5105400"/>
            <a:ext cx="17748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Comparing models: </a:t>
            </a:r>
            <a:endParaRPr lang="en-US" sz="1400">
              <a:solidFill>
                <a:srgbClr val="000000"/>
              </a:solidFill>
            </a:endParaRPr>
          </a:p>
        </p:txBody>
      </p:sp>
      <p:sp>
        <p:nvSpPr>
          <p:cNvPr id="201735" name="Text Box 8"/>
          <p:cNvSpPr txBox="1">
            <a:spLocks noChangeArrowheads="1"/>
          </p:cNvSpPr>
          <p:nvPr/>
        </p:nvSpPr>
        <p:spPr bwMode="auto">
          <a:xfrm>
            <a:off x="1041400" y="5638800"/>
            <a:ext cx="15287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Visualizing trees:</a:t>
            </a:r>
            <a:endParaRPr lang="en-US" sz="1400">
              <a:solidFill>
                <a:srgbClr val="000000"/>
              </a:solidFill>
            </a:endParaRPr>
          </a:p>
        </p:txBody>
      </p:sp>
      <p:sp>
        <p:nvSpPr>
          <p:cNvPr id="374793" name="Text Box 9"/>
          <p:cNvSpPr txBox="1">
            <a:spLocks noChangeArrowheads="1"/>
          </p:cNvSpPr>
          <p:nvPr/>
        </p:nvSpPr>
        <p:spPr bwMode="auto">
          <a:xfrm>
            <a:off x="4800600" y="3267075"/>
            <a:ext cx="762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FITCH</a:t>
            </a:r>
          </a:p>
        </p:txBody>
      </p:sp>
      <p:sp>
        <p:nvSpPr>
          <p:cNvPr id="374794" name="Text Box 10"/>
          <p:cNvSpPr txBox="1">
            <a:spLocks noChangeArrowheads="1"/>
          </p:cNvSpPr>
          <p:nvPr/>
        </p:nvSpPr>
        <p:spPr bwMode="auto">
          <a:xfrm>
            <a:off x="4572000" y="2514600"/>
            <a:ext cx="1524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TREE-PUZZLE</a:t>
            </a:r>
          </a:p>
        </p:txBody>
      </p:sp>
      <p:sp>
        <p:nvSpPr>
          <p:cNvPr id="201738" name="Line 11"/>
          <p:cNvSpPr>
            <a:spLocks noChangeShapeType="1"/>
          </p:cNvSpPr>
          <p:nvPr/>
        </p:nvSpPr>
        <p:spPr bwMode="auto">
          <a:xfrm>
            <a:off x="3886200" y="457200"/>
            <a:ext cx="0" cy="457200"/>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39" name="Line 12"/>
          <p:cNvSpPr>
            <a:spLocks noChangeShapeType="1"/>
          </p:cNvSpPr>
          <p:nvPr/>
        </p:nvSpPr>
        <p:spPr bwMode="auto">
          <a:xfrm flipH="1">
            <a:off x="4267200" y="457200"/>
            <a:ext cx="1524000" cy="457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40" name="Line 13"/>
          <p:cNvSpPr>
            <a:spLocks noChangeShapeType="1"/>
          </p:cNvSpPr>
          <p:nvPr/>
        </p:nvSpPr>
        <p:spPr bwMode="auto">
          <a:xfrm>
            <a:off x="4267200" y="457200"/>
            <a:ext cx="198120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41" name="Line 14"/>
          <p:cNvSpPr>
            <a:spLocks noChangeShapeType="1"/>
          </p:cNvSpPr>
          <p:nvPr/>
        </p:nvSpPr>
        <p:spPr bwMode="auto">
          <a:xfrm>
            <a:off x="5791200" y="457200"/>
            <a:ext cx="533400" cy="457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42" name="Line 15"/>
          <p:cNvSpPr>
            <a:spLocks noChangeShapeType="1"/>
          </p:cNvSpPr>
          <p:nvPr/>
        </p:nvSpPr>
        <p:spPr bwMode="auto">
          <a:xfrm>
            <a:off x="3886200" y="1219200"/>
            <a:ext cx="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43" name="Line 16"/>
          <p:cNvSpPr>
            <a:spLocks noChangeShapeType="1"/>
          </p:cNvSpPr>
          <p:nvPr/>
        </p:nvSpPr>
        <p:spPr bwMode="auto">
          <a:xfrm>
            <a:off x="3886200" y="1219200"/>
            <a:ext cx="685800" cy="381000"/>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44" name="Line 17"/>
          <p:cNvSpPr>
            <a:spLocks noChangeShapeType="1"/>
          </p:cNvSpPr>
          <p:nvPr/>
        </p:nvSpPr>
        <p:spPr bwMode="auto">
          <a:xfrm>
            <a:off x="3886200" y="1981200"/>
            <a:ext cx="685800" cy="533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45" name="Line 18"/>
          <p:cNvSpPr>
            <a:spLocks noChangeShapeType="1"/>
          </p:cNvSpPr>
          <p:nvPr/>
        </p:nvSpPr>
        <p:spPr bwMode="auto">
          <a:xfrm>
            <a:off x="3886200" y="1981200"/>
            <a:ext cx="2819400" cy="685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46" name="Line 19"/>
          <p:cNvSpPr>
            <a:spLocks noChangeShapeType="1"/>
          </p:cNvSpPr>
          <p:nvPr/>
        </p:nvSpPr>
        <p:spPr bwMode="auto">
          <a:xfrm>
            <a:off x="3886200" y="1981200"/>
            <a:ext cx="3810000" cy="685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47" name="Line 20"/>
          <p:cNvSpPr>
            <a:spLocks noChangeShapeType="1"/>
          </p:cNvSpPr>
          <p:nvPr/>
        </p:nvSpPr>
        <p:spPr bwMode="auto">
          <a:xfrm>
            <a:off x="4038600" y="457200"/>
            <a:ext cx="990600" cy="114300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48" name="Line 21"/>
          <p:cNvSpPr>
            <a:spLocks noChangeShapeType="1"/>
          </p:cNvSpPr>
          <p:nvPr/>
        </p:nvSpPr>
        <p:spPr bwMode="auto">
          <a:xfrm flipH="1">
            <a:off x="5181600" y="457200"/>
            <a:ext cx="609600" cy="1143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49" name="Line 22"/>
          <p:cNvSpPr>
            <a:spLocks noChangeShapeType="1"/>
          </p:cNvSpPr>
          <p:nvPr/>
        </p:nvSpPr>
        <p:spPr bwMode="auto">
          <a:xfrm flipH="1">
            <a:off x="5562600" y="1219200"/>
            <a:ext cx="990600" cy="381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50" name="Line 23"/>
          <p:cNvSpPr>
            <a:spLocks noChangeShapeType="1"/>
          </p:cNvSpPr>
          <p:nvPr/>
        </p:nvSpPr>
        <p:spPr bwMode="auto">
          <a:xfrm flipH="1">
            <a:off x="3962400" y="1905000"/>
            <a:ext cx="121920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51" name="Line 24"/>
          <p:cNvSpPr>
            <a:spLocks noChangeShapeType="1"/>
          </p:cNvSpPr>
          <p:nvPr/>
        </p:nvSpPr>
        <p:spPr bwMode="auto">
          <a:xfrm flipH="1">
            <a:off x="5181600" y="1905000"/>
            <a:ext cx="0" cy="60960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52" name="Line 25"/>
          <p:cNvSpPr>
            <a:spLocks noChangeShapeType="1"/>
          </p:cNvSpPr>
          <p:nvPr/>
        </p:nvSpPr>
        <p:spPr bwMode="auto">
          <a:xfrm>
            <a:off x="5181600" y="1905000"/>
            <a:ext cx="1524000" cy="762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53" name="Line 26"/>
          <p:cNvSpPr>
            <a:spLocks noChangeShapeType="1"/>
          </p:cNvSpPr>
          <p:nvPr/>
        </p:nvSpPr>
        <p:spPr bwMode="auto">
          <a:xfrm>
            <a:off x="5181600" y="1905000"/>
            <a:ext cx="2514600" cy="762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54" name="Line 27"/>
          <p:cNvSpPr>
            <a:spLocks noChangeShapeType="1"/>
          </p:cNvSpPr>
          <p:nvPr/>
        </p:nvSpPr>
        <p:spPr bwMode="auto">
          <a:xfrm>
            <a:off x="6553200" y="1219200"/>
            <a:ext cx="304800" cy="1447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55" name="Line 28"/>
          <p:cNvSpPr>
            <a:spLocks noChangeShapeType="1"/>
          </p:cNvSpPr>
          <p:nvPr/>
        </p:nvSpPr>
        <p:spPr bwMode="auto">
          <a:xfrm>
            <a:off x="6553200" y="1219200"/>
            <a:ext cx="1371600" cy="1447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56" name="Line 29"/>
          <p:cNvSpPr>
            <a:spLocks noChangeShapeType="1"/>
          </p:cNvSpPr>
          <p:nvPr/>
        </p:nvSpPr>
        <p:spPr bwMode="auto">
          <a:xfrm>
            <a:off x="4191000" y="2819400"/>
            <a:ext cx="609600" cy="457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57" name="Line 30"/>
          <p:cNvSpPr>
            <a:spLocks noChangeShapeType="1"/>
          </p:cNvSpPr>
          <p:nvPr/>
        </p:nvSpPr>
        <p:spPr bwMode="auto">
          <a:xfrm flipH="1">
            <a:off x="4191000" y="2819400"/>
            <a:ext cx="685800" cy="457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58" name="Line 31"/>
          <p:cNvSpPr>
            <a:spLocks noChangeShapeType="1"/>
          </p:cNvSpPr>
          <p:nvPr/>
        </p:nvSpPr>
        <p:spPr bwMode="auto">
          <a:xfrm>
            <a:off x="3886200" y="2819400"/>
            <a:ext cx="0" cy="457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59" name="Line 32"/>
          <p:cNvSpPr>
            <a:spLocks noChangeShapeType="1"/>
          </p:cNvSpPr>
          <p:nvPr/>
        </p:nvSpPr>
        <p:spPr bwMode="auto">
          <a:xfrm>
            <a:off x="5181600" y="2819400"/>
            <a:ext cx="0" cy="45720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60" name="Line 33"/>
          <p:cNvSpPr>
            <a:spLocks noChangeShapeType="1"/>
          </p:cNvSpPr>
          <p:nvPr/>
        </p:nvSpPr>
        <p:spPr bwMode="auto">
          <a:xfrm>
            <a:off x="3886200" y="3581400"/>
            <a:ext cx="1066800" cy="2133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61" name="Line 34"/>
          <p:cNvSpPr>
            <a:spLocks noChangeShapeType="1"/>
          </p:cNvSpPr>
          <p:nvPr/>
        </p:nvSpPr>
        <p:spPr bwMode="auto">
          <a:xfrm>
            <a:off x="5105400" y="3581400"/>
            <a:ext cx="0" cy="2133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62" name="Line 35"/>
          <p:cNvSpPr>
            <a:spLocks noChangeShapeType="1"/>
          </p:cNvSpPr>
          <p:nvPr/>
        </p:nvSpPr>
        <p:spPr bwMode="auto">
          <a:xfrm>
            <a:off x="5105400" y="3581400"/>
            <a:ext cx="609600" cy="91440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63" name="Line 36"/>
          <p:cNvSpPr>
            <a:spLocks noChangeShapeType="1"/>
          </p:cNvSpPr>
          <p:nvPr/>
        </p:nvSpPr>
        <p:spPr bwMode="auto">
          <a:xfrm flipH="1">
            <a:off x="6019800" y="2971800"/>
            <a:ext cx="1981200" cy="1524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64" name="Line 37"/>
          <p:cNvSpPr>
            <a:spLocks noChangeShapeType="1"/>
          </p:cNvSpPr>
          <p:nvPr/>
        </p:nvSpPr>
        <p:spPr bwMode="auto">
          <a:xfrm flipH="1">
            <a:off x="5943600" y="2971800"/>
            <a:ext cx="914400" cy="1524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65" name="Line 38"/>
          <p:cNvSpPr>
            <a:spLocks noChangeShapeType="1"/>
          </p:cNvSpPr>
          <p:nvPr/>
        </p:nvSpPr>
        <p:spPr bwMode="auto">
          <a:xfrm>
            <a:off x="5638800" y="2819400"/>
            <a:ext cx="228600" cy="1676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66" name="Line 39"/>
          <p:cNvSpPr>
            <a:spLocks noChangeShapeType="1"/>
          </p:cNvSpPr>
          <p:nvPr/>
        </p:nvSpPr>
        <p:spPr bwMode="auto">
          <a:xfrm flipH="1">
            <a:off x="5334000" y="4800600"/>
            <a:ext cx="228600" cy="91440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67" name="Line 40"/>
          <p:cNvSpPr>
            <a:spLocks noChangeShapeType="1"/>
          </p:cNvSpPr>
          <p:nvPr/>
        </p:nvSpPr>
        <p:spPr bwMode="auto">
          <a:xfrm flipH="1">
            <a:off x="7848600" y="2971800"/>
            <a:ext cx="228600" cy="2133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68" name="Line 41"/>
          <p:cNvSpPr>
            <a:spLocks noChangeShapeType="1"/>
          </p:cNvSpPr>
          <p:nvPr/>
        </p:nvSpPr>
        <p:spPr bwMode="auto">
          <a:xfrm>
            <a:off x="8229600" y="2971800"/>
            <a:ext cx="76200" cy="1447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69" name="Line 42"/>
          <p:cNvSpPr>
            <a:spLocks noChangeShapeType="1"/>
          </p:cNvSpPr>
          <p:nvPr/>
        </p:nvSpPr>
        <p:spPr bwMode="auto">
          <a:xfrm flipH="1">
            <a:off x="5562600" y="1219200"/>
            <a:ext cx="99060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70" name="Line 43"/>
          <p:cNvSpPr>
            <a:spLocks noChangeShapeType="1"/>
          </p:cNvSpPr>
          <p:nvPr/>
        </p:nvSpPr>
        <p:spPr bwMode="auto">
          <a:xfrm>
            <a:off x="5715000" y="2819400"/>
            <a:ext cx="1524000" cy="2286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374828" name="Text Box 44"/>
          <p:cNvSpPr txBox="1">
            <a:spLocks noChangeArrowheads="1"/>
          </p:cNvSpPr>
          <p:nvPr/>
        </p:nvSpPr>
        <p:spPr bwMode="auto">
          <a:xfrm>
            <a:off x="4114800" y="5715000"/>
            <a:ext cx="2032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wrap="none">
            <a:spAutoFit/>
          </a:bodyPr>
          <a:lstStyle/>
          <a:p>
            <a:pPr eaLnBrk="0" hangingPunct="0">
              <a:defRPr/>
            </a:pPr>
            <a:r>
              <a:rPr lang="en-US" sz="1400">
                <a:solidFill>
                  <a:srgbClr val="000000"/>
                </a:solidFill>
                <a:ea typeface="ＭＳ Ｐゴシック" charset="-128"/>
                <a:cs typeface="ＭＳ Ｐゴシック" charset="-128"/>
              </a:rPr>
              <a:t>ATV, njplot, or treeview</a:t>
            </a:r>
          </a:p>
        </p:txBody>
      </p:sp>
      <p:sp>
        <p:nvSpPr>
          <p:cNvPr id="374829" name="Text Box 45"/>
          <p:cNvSpPr txBox="1">
            <a:spLocks noChangeArrowheads="1"/>
          </p:cNvSpPr>
          <p:nvPr/>
        </p:nvSpPr>
        <p:spPr bwMode="auto">
          <a:xfrm>
            <a:off x="6629400" y="5105400"/>
            <a:ext cx="1905000" cy="527050"/>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Maximum Likelihood Ratio Test</a:t>
            </a:r>
          </a:p>
        </p:txBody>
      </p:sp>
      <p:sp>
        <p:nvSpPr>
          <p:cNvPr id="374830" name="Text Box 46"/>
          <p:cNvSpPr txBox="1">
            <a:spLocks noChangeArrowheads="1"/>
          </p:cNvSpPr>
          <p:nvPr/>
        </p:nvSpPr>
        <p:spPr bwMode="auto">
          <a:xfrm>
            <a:off x="7467600" y="4419600"/>
            <a:ext cx="1565275" cy="527050"/>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SH-TEST in TREE-PUZZLE</a:t>
            </a:r>
          </a:p>
        </p:txBody>
      </p:sp>
      <p:sp>
        <p:nvSpPr>
          <p:cNvPr id="374831" name="Text Box 47"/>
          <p:cNvSpPr txBox="1">
            <a:spLocks noChangeArrowheads="1"/>
          </p:cNvSpPr>
          <p:nvPr/>
        </p:nvSpPr>
        <p:spPr bwMode="auto">
          <a:xfrm>
            <a:off x="3200400" y="3267075"/>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NEIGHBOR</a:t>
            </a:r>
          </a:p>
        </p:txBody>
      </p:sp>
      <p:sp>
        <p:nvSpPr>
          <p:cNvPr id="374832" name="Text Box 48"/>
          <p:cNvSpPr txBox="1">
            <a:spLocks noChangeArrowheads="1"/>
          </p:cNvSpPr>
          <p:nvPr/>
        </p:nvSpPr>
        <p:spPr bwMode="auto">
          <a:xfrm>
            <a:off x="6248400" y="26670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PROTPARS</a:t>
            </a:r>
          </a:p>
        </p:txBody>
      </p:sp>
      <p:sp>
        <p:nvSpPr>
          <p:cNvPr id="374833" name="Text Box 49"/>
          <p:cNvSpPr txBox="1">
            <a:spLocks noChangeArrowheads="1"/>
          </p:cNvSpPr>
          <p:nvPr/>
        </p:nvSpPr>
        <p:spPr bwMode="auto">
          <a:xfrm>
            <a:off x="7696200" y="2667000"/>
            <a:ext cx="838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PHYML</a:t>
            </a:r>
          </a:p>
        </p:txBody>
      </p:sp>
      <p:sp>
        <p:nvSpPr>
          <p:cNvPr id="374834" name="Text Box 50"/>
          <p:cNvSpPr txBox="1">
            <a:spLocks noChangeArrowheads="1"/>
          </p:cNvSpPr>
          <p:nvPr/>
        </p:nvSpPr>
        <p:spPr bwMode="auto">
          <a:xfrm>
            <a:off x="3124200" y="25146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PROTDIST</a:t>
            </a:r>
          </a:p>
        </p:txBody>
      </p:sp>
      <p:sp>
        <p:nvSpPr>
          <p:cNvPr id="374835" name="Text Box 51"/>
          <p:cNvSpPr txBox="1">
            <a:spLocks noChangeArrowheads="1"/>
          </p:cNvSpPr>
          <p:nvPr/>
        </p:nvSpPr>
        <p:spPr bwMode="auto">
          <a:xfrm>
            <a:off x="3048000" y="9144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T-COFFEE</a:t>
            </a:r>
          </a:p>
        </p:txBody>
      </p:sp>
      <p:sp>
        <p:nvSpPr>
          <p:cNvPr id="374836" name="Text Box 52"/>
          <p:cNvSpPr txBox="1">
            <a:spLocks noChangeArrowheads="1"/>
          </p:cNvSpPr>
          <p:nvPr/>
        </p:nvSpPr>
        <p:spPr bwMode="auto">
          <a:xfrm>
            <a:off x="4572000" y="16002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SEQBOOT</a:t>
            </a:r>
          </a:p>
        </p:txBody>
      </p:sp>
      <p:sp>
        <p:nvSpPr>
          <p:cNvPr id="374837" name="Text Box 53"/>
          <p:cNvSpPr txBox="1">
            <a:spLocks noChangeArrowheads="1"/>
          </p:cNvSpPr>
          <p:nvPr/>
        </p:nvSpPr>
        <p:spPr bwMode="auto">
          <a:xfrm>
            <a:off x="6248400" y="914400"/>
            <a:ext cx="1143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FORBACK</a:t>
            </a:r>
          </a:p>
        </p:txBody>
      </p:sp>
      <p:sp>
        <p:nvSpPr>
          <p:cNvPr id="374838" name="Text Box 54"/>
          <p:cNvSpPr txBox="1">
            <a:spLocks noChangeArrowheads="1"/>
          </p:cNvSpPr>
          <p:nvPr/>
        </p:nvSpPr>
        <p:spPr bwMode="auto">
          <a:xfrm>
            <a:off x="3352800" y="1524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CLUSTALW</a:t>
            </a:r>
          </a:p>
        </p:txBody>
      </p:sp>
      <p:sp>
        <p:nvSpPr>
          <p:cNvPr id="374839" name="Text Box 55"/>
          <p:cNvSpPr txBox="1">
            <a:spLocks noChangeArrowheads="1"/>
          </p:cNvSpPr>
          <p:nvPr/>
        </p:nvSpPr>
        <p:spPr bwMode="auto">
          <a:xfrm>
            <a:off x="5410200" y="152400"/>
            <a:ext cx="9906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MUSCLE</a:t>
            </a:r>
          </a:p>
        </p:txBody>
      </p:sp>
      <p:sp>
        <p:nvSpPr>
          <p:cNvPr id="201783" name="Line 56"/>
          <p:cNvSpPr>
            <a:spLocks noChangeShapeType="1"/>
          </p:cNvSpPr>
          <p:nvPr/>
        </p:nvSpPr>
        <p:spPr bwMode="auto">
          <a:xfrm>
            <a:off x="6477000" y="4648200"/>
            <a:ext cx="9906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84" name="Line 57"/>
          <p:cNvSpPr>
            <a:spLocks noChangeShapeType="1"/>
          </p:cNvSpPr>
          <p:nvPr/>
        </p:nvSpPr>
        <p:spPr bwMode="auto">
          <a:xfrm flipH="1">
            <a:off x="5257800" y="1905000"/>
            <a:ext cx="0" cy="609600"/>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85" name="Line 58"/>
          <p:cNvSpPr>
            <a:spLocks noChangeShapeType="1"/>
          </p:cNvSpPr>
          <p:nvPr/>
        </p:nvSpPr>
        <p:spPr bwMode="auto">
          <a:xfrm>
            <a:off x="5257800" y="2819400"/>
            <a:ext cx="0" cy="457200"/>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86" name="Line 59"/>
          <p:cNvSpPr>
            <a:spLocks noChangeShapeType="1"/>
          </p:cNvSpPr>
          <p:nvPr/>
        </p:nvSpPr>
        <p:spPr bwMode="auto">
          <a:xfrm>
            <a:off x="5181600" y="3581400"/>
            <a:ext cx="609600" cy="914400"/>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87" name="Line 60"/>
          <p:cNvSpPr>
            <a:spLocks noChangeShapeType="1"/>
          </p:cNvSpPr>
          <p:nvPr/>
        </p:nvSpPr>
        <p:spPr bwMode="auto">
          <a:xfrm flipH="1">
            <a:off x="5410200" y="4800600"/>
            <a:ext cx="228600" cy="914400"/>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374845" name="Text Box 61"/>
          <p:cNvSpPr txBox="1">
            <a:spLocks noChangeArrowheads="1"/>
          </p:cNvSpPr>
          <p:nvPr/>
        </p:nvSpPr>
        <p:spPr bwMode="auto">
          <a:xfrm>
            <a:off x="5257800" y="4525963"/>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CONSENSE</a:t>
            </a:r>
          </a:p>
        </p:txBody>
      </p:sp>
      <p:sp>
        <p:nvSpPr>
          <p:cNvPr id="201789" name="Text Box 62"/>
          <p:cNvSpPr txBox="1">
            <a:spLocks noChangeArrowheads="1"/>
          </p:cNvSpPr>
          <p:nvPr/>
        </p:nvSpPr>
        <p:spPr bwMode="auto">
          <a:xfrm>
            <a:off x="974725" y="6072188"/>
            <a:ext cx="816927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000000"/>
                </a:solidFill>
                <a:latin typeface="Times New Roman" charset="0"/>
              </a:rPr>
              <a:t>Phylip programs can be combined in many different ways with one another and with programs that use the same file formats.</a:t>
            </a:r>
          </a:p>
        </p:txBody>
      </p:sp>
    </p:spTree>
    <p:extLst>
      <p:ext uri="{BB962C8B-B14F-4D97-AF65-F5344CB8AC3E}">
        <p14:creationId xmlns:p14="http://schemas.microsoft.com/office/powerpoint/2010/main" val="36479738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p:cNvSpPr txBox="1">
            <a:spLocks noChangeArrowheads="1"/>
          </p:cNvSpPr>
          <p:nvPr/>
        </p:nvSpPr>
        <p:spPr bwMode="auto">
          <a:xfrm>
            <a:off x="1600200" y="228600"/>
            <a:ext cx="5322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4000" smtClean="0">
                <a:solidFill>
                  <a:srgbClr val="FFFF00"/>
                </a:solidFill>
                <a:cs typeface=""/>
              </a:rPr>
              <a:t>Elliot Sober’s Gremlins</a:t>
            </a:r>
          </a:p>
        </p:txBody>
      </p:sp>
      <p:sp>
        <p:nvSpPr>
          <p:cNvPr id="82946" name="Rectangle 3"/>
          <p:cNvSpPr>
            <a:spLocks noChangeArrowheads="1"/>
          </p:cNvSpPr>
          <p:nvPr/>
        </p:nvSpPr>
        <p:spPr bwMode="auto">
          <a:xfrm>
            <a:off x="169863" y="4051300"/>
            <a:ext cx="4910137" cy="2654300"/>
          </a:xfrm>
          <a:prstGeom prst="rect">
            <a:avLst/>
          </a:prstGeom>
          <a:solidFill>
            <a:srgbClr val="33CC33"/>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mtClean="0">
              <a:solidFill>
                <a:srgbClr val="FFFFFF"/>
              </a:solidFill>
              <a:latin typeface="Times New Roman" charset="0"/>
              <a:cs typeface=""/>
            </a:endParaRPr>
          </a:p>
        </p:txBody>
      </p:sp>
      <p:sp>
        <p:nvSpPr>
          <p:cNvPr id="82947" name="AutoShape 4"/>
          <p:cNvSpPr>
            <a:spLocks noChangeArrowheads="1"/>
          </p:cNvSpPr>
          <p:nvPr/>
        </p:nvSpPr>
        <p:spPr bwMode="auto">
          <a:xfrm>
            <a:off x="0" y="1066800"/>
            <a:ext cx="5334000" cy="2984500"/>
          </a:xfrm>
          <a:prstGeom prst="triangle">
            <a:avLst>
              <a:gd name="adj" fmla="val 48454"/>
            </a:avLst>
          </a:prstGeom>
          <a:solidFill>
            <a:schemeClr val="folHlink"/>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smtClean="0">
              <a:solidFill>
                <a:srgbClr val="FFFF00"/>
              </a:solidFill>
              <a:latin typeface="Times New Roman" charset="0"/>
              <a:cs typeface=""/>
            </a:endParaRPr>
          </a:p>
        </p:txBody>
      </p:sp>
      <p:sp>
        <p:nvSpPr>
          <p:cNvPr id="82948" name="Rectangle 5"/>
          <p:cNvSpPr>
            <a:spLocks noChangeArrowheads="1"/>
          </p:cNvSpPr>
          <p:nvPr/>
        </p:nvSpPr>
        <p:spPr bwMode="auto">
          <a:xfrm>
            <a:off x="584200" y="4714875"/>
            <a:ext cx="1016000" cy="1106488"/>
          </a:xfrm>
          <a:prstGeom prst="rect">
            <a:avLst/>
          </a:prstGeom>
          <a:solidFill>
            <a:schemeClr val="accent2"/>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smtClean="0">
              <a:solidFill>
                <a:srgbClr val="FFFF00"/>
              </a:solidFill>
              <a:latin typeface="Times New Roman" charset="0"/>
              <a:cs typeface=""/>
            </a:endParaRPr>
          </a:p>
        </p:txBody>
      </p:sp>
      <p:sp>
        <p:nvSpPr>
          <p:cNvPr id="82949" name="Rectangle 6"/>
          <p:cNvSpPr>
            <a:spLocks noChangeArrowheads="1"/>
          </p:cNvSpPr>
          <p:nvPr/>
        </p:nvSpPr>
        <p:spPr bwMode="auto">
          <a:xfrm>
            <a:off x="2057400" y="4826000"/>
            <a:ext cx="1184275" cy="1879600"/>
          </a:xfrm>
          <a:prstGeom prst="rect">
            <a:avLst/>
          </a:prstGeom>
          <a:solidFill>
            <a:srgbClr val="000000"/>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smtClean="0">
              <a:solidFill>
                <a:srgbClr val="FFFF00"/>
              </a:solidFill>
              <a:latin typeface="Times New Roman" charset="0"/>
              <a:cs typeface=""/>
            </a:endParaRPr>
          </a:p>
        </p:txBody>
      </p:sp>
      <p:sp>
        <p:nvSpPr>
          <p:cNvPr id="82950" name="Rectangle 7"/>
          <p:cNvSpPr>
            <a:spLocks noChangeArrowheads="1"/>
          </p:cNvSpPr>
          <p:nvPr/>
        </p:nvSpPr>
        <p:spPr bwMode="auto">
          <a:xfrm>
            <a:off x="3657600" y="4714875"/>
            <a:ext cx="1016000" cy="1106488"/>
          </a:xfrm>
          <a:prstGeom prst="rect">
            <a:avLst/>
          </a:prstGeom>
          <a:solidFill>
            <a:schemeClr val="accent2"/>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smtClean="0">
              <a:solidFill>
                <a:srgbClr val="FFFF00"/>
              </a:solidFill>
              <a:latin typeface="Times New Roman" charset="0"/>
              <a:cs typeface=""/>
            </a:endParaRPr>
          </a:p>
        </p:txBody>
      </p:sp>
      <p:sp>
        <p:nvSpPr>
          <p:cNvPr id="82951" name="Text Box 8"/>
          <p:cNvSpPr txBox="1">
            <a:spLocks noChangeArrowheads="1"/>
          </p:cNvSpPr>
          <p:nvPr/>
        </p:nvSpPr>
        <p:spPr bwMode="auto">
          <a:xfrm>
            <a:off x="2438400" y="13716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b="1" smtClean="0">
                <a:solidFill>
                  <a:srgbClr val="000000"/>
                </a:solidFill>
                <a:latin typeface="Times New Roman" charset="0"/>
                <a:cs typeface=""/>
              </a:rPr>
              <a:t>?</a:t>
            </a:r>
          </a:p>
        </p:txBody>
      </p:sp>
      <p:sp>
        <p:nvSpPr>
          <p:cNvPr id="82952" name="Text Box 9"/>
          <p:cNvSpPr txBox="1">
            <a:spLocks noChangeArrowheads="1"/>
          </p:cNvSpPr>
          <p:nvPr/>
        </p:nvSpPr>
        <p:spPr bwMode="auto">
          <a:xfrm>
            <a:off x="4343400" y="3429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b="1" smtClean="0">
                <a:solidFill>
                  <a:srgbClr val="000000"/>
                </a:solidFill>
                <a:latin typeface="Times New Roman" charset="0"/>
                <a:cs typeface=""/>
              </a:rPr>
              <a:t>?</a:t>
            </a:r>
          </a:p>
        </p:txBody>
      </p:sp>
      <p:sp>
        <p:nvSpPr>
          <p:cNvPr id="82953" name="Text Box 10"/>
          <p:cNvSpPr txBox="1">
            <a:spLocks noChangeArrowheads="1"/>
          </p:cNvSpPr>
          <p:nvPr/>
        </p:nvSpPr>
        <p:spPr bwMode="auto">
          <a:xfrm>
            <a:off x="762000" y="3429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b="1" smtClean="0">
                <a:solidFill>
                  <a:srgbClr val="000000"/>
                </a:solidFill>
                <a:latin typeface="Times New Roman" charset="0"/>
                <a:cs typeface=""/>
              </a:rPr>
              <a:t>?</a:t>
            </a:r>
          </a:p>
        </p:txBody>
      </p:sp>
      <p:sp>
        <p:nvSpPr>
          <p:cNvPr id="372747" name="Text Box 11"/>
          <p:cNvSpPr txBox="1">
            <a:spLocks noChangeArrowheads="1"/>
          </p:cNvSpPr>
          <p:nvPr/>
        </p:nvSpPr>
        <p:spPr bwMode="auto">
          <a:xfrm>
            <a:off x="5410200" y="2438400"/>
            <a:ext cx="3581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smtClean="0">
                <a:solidFill>
                  <a:srgbClr val="FF66CC"/>
                </a:solidFill>
                <a:cs typeface=""/>
              </a:rPr>
              <a:t>Hypothesis</a:t>
            </a:r>
            <a:r>
              <a:rPr lang="en-US" altLang="en-US" sz="2000" smtClean="0">
                <a:solidFill>
                  <a:srgbClr val="FFFFFF"/>
                </a:solidFill>
                <a:cs typeface=""/>
              </a:rPr>
              <a:t>: </a:t>
            </a:r>
            <a:r>
              <a:rPr lang="en-US" altLang="en-US" sz="2000" i="1" smtClean="0">
                <a:solidFill>
                  <a:srgbClr val="FFFFFF"/>
                </a:solidFill>
                <a:cs typeface=""/>
              </a:rPr>
              <a:t>gremlins in the attic playing bowling</a:t>
            </a:r>
            <a:endParaRPr lang="en-US" altLang="en-US" sz="2000" smtClean="0">
              <a:solidFill>
                <a:srgbClr val="FFFFFF"/>
              </a:solidFill>
              <a:cs typeface=""/>
            </a:endParaRPr>
          </a:p>
          <a:p>
            <a:pPr eaLnBrk="1" hangingPunct="1"/>
            <a:endParaRPr lang="en-US" altLang="en-US" sz="2000" smtClean="0">
              <a:solidFill>
                <a:srgbClr val="FFFFFF"/>
              </a:solidFill>
              <a:cs typeface=""/>
            </a:endParaRPr>
          </a:p>
          <a:p>
            <a:pPr eaLnBrk="1" hangingPunct="1"/>
            <a:r>
              <a:rPr lang="en-US" altLang="en-US" sz="2000" smtClean="0">
                <a:solidFill>
                  <a:srgbClr val="FFFFFF"/>
                </a:solidFill>
                <a:cs typeface=""/>
              </a:rPr>
              <a:t>Likelihood = </a:t>
            </a:r>
            <a:br>
              <a:rPr lang="en-US" altLang="en-US" sz="2000" smtClean="0">
                <a:solidFill>
                  <a:srgbClr val="FFFFFF"/>
                </a:solidFill>
                <a:cs typeface=""/>
              </a:rPr>
            </a:br>
            <a:r>
              <a:rPr lang="en-US" altLang="en-US" sz="2000" smtClean="0">
                <a:solidFill>
                  <a:srgbClr val="FFFFFF"/>
                </a:solidFill>
                <a:cs typeface=""/>
              </a:rPr>
              <a:t>  </a:t>
            </a:r>
            <a:r>
              <a:rPr lang="en-US" altLang="en-US" sz="2000" i="1" smtClean="0">
                <a:solidFill>
                  <a:srgbClr val="FF66CC"/>
                </a:solidFill>
                <a:cs typeface=""/>
              </a:rPr>
              <a:t>P(noise|gremlins in the attic)</a:t>
            </a:r>
            <a:r>
              <a:rPr lang="en-US" altLang="en-US" sz="2000" smtClean="0">
                <a:solidFill>
                  <a:srgbClr val="FFFFFF"/>
                </a:solidFill>
                <a:cs typeface=""/>
              </a:rPr>
              <a:t> </a:t>
            </a:r>
          </a:p>
          <a:p>
            <a:pPr eaLnBrk="1" hangingPunct="1"/>
            <a:endParaRPr lang="en-US" altLang="en-US" sz="2000" smtClean="0">
              <a:solidFill>
                <a:srgbClr val="FFFFFF"/>
              </a:solidFill>
              <a:cs typeface=""/>
            </a:endParaRPr>
          </a:p>
          <a:p>
            <a:pPr eaLnBrk="1" hangingPunct="1"/>
            <a:r>
              <a:rPr lang="en-US" altLang="en-US" sz="2000" i="1" smtClean="0">
                <a:solidFill>
                  <a:srgbClr val="FF66CC"/>
                </a:solidFill>
                <a:cs typeface=""/>
              </a:rPr>
              <a:t>  </a:t>
            </a:r>
          </a:p>
          <a:p>
            <a:pPr eaLnBrk="1" hangingPunct="1"/>
            <a:endParaRPr lang="en-US" altLang="en-US" sz="2000" i="1" smtClean="0">
              <a:solidFill>
                <a:srgbClr val="FF66CC"/>
              </a:solidFill>
              <a:cs typeface=""/>
            </a:endParaRPr>
          </a:p>
          <a:p>
            <a:pPr eaLnBrk="1" hangingPunct="1"/>
            <a:r>
              <a:rPr lang="en-US" altLang="en-US" sz="2000" i="1" smtClean="0">
                <a:solidFill>
                  <a:srgbClr val="FF66CC"/>
                </a:solidFill>
                <a:cs typeface=""/>
              </a:rPr>
              <a:t>  P(gremlins in the attic|noise)</a:t>
            </a:r>
            <a:endParaRPr lang="en-US" altLang="en-US" sz="2000" i="1" smtClean="0">
              <a:solidFill>
                <a:srgbClr val="FFFFFF"/>
              </a:solidFill>
              <a:cs typeface=""/>
            </a:endParaRPr>
          </a:p>
        </p:txBody>
      </p:sp>
      <p:sp>
        <p:nvSpPr>
          <p:cNvPr id="82955" name="Text Box 12"/>
          <p:cNvSpPr txBox="1">
            <a:spLocks noChangeArrowheads="1"/>
          </p:cNvSpPr>
          <p:nvPr/>
        </p:nvSpPr>
        <p:spPr bwMode="auto">
          <a:xfrm>
            <a:off x="5486400" y="12192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smtClean="0">
                <a:solidFill>
                  <a:srgbClr val="FF66CC"/>
                </a:solidFill>
                <a:cs typeface=""/>
              </a:rPr>
              <a:t>Observation</a:t>
            </a:r>
            <a:r>
              <a:rPr lang="en-US" altLang="en-US" sz="2000" smtClean="0">
                <a:solidFill>
                  <a:srgbClr val="FFFFFF"/>
                </a:solidFill>
                <a:cs typeface=""/>
              </a:rPr>
              <a:t>: Loud noise in the attic</a:t>
            </a:r>
            <a:endParaRPr lang="en-US" altLang="en-US" smtClean="0">
              <a:solidFill>
                <a:srgbClr val="FFFF00"/>
              </a:solidFill>
              <a:latin typeface="Times New Roman" charset="0"/>
              <a:cs typeface=""/>
            </a:endParaRPr>
          </a:p>
        </p:txBody>
      </p:sp>
      <p:pic>
        <p:nvPicPr>
          <p:cNvPr id="372749" name="Picture 13" descr="grem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905000"/>
            <a:ext cx="144938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622231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72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72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7"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698500" y="166688"/>
            <a:ext cx="7772400" cy="609600"/>
          </a:xfrm>
        </p:spPr>
        <p:txBody>
          <a:bodyPr/>
          <a:lstStyle/>
          <a:p>
            <a:pPr eaLnBrk="1" hangingPunct="1"/>
            <a:r>
              <a:rPr lang="en-US" altLang="en-US">
                <a:latin typeface="Arial" charset="0"/>
                <a:ea typeface="ＭＳ Ｐゴシック" charset="-128"/>
              </a:rPr>
              <a:t>Bayes’ Theorem</a:t>
            </a:r>
          </a:p>
        </p:txBody>
      </p:sp>
      <p:pic>
        <p:nvPicPr>
          <p:cNvPr id="84994" name="Picture 3" descr="Bay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1573213"/>
            <a:ext cx="24860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4"/>
          <p:cNvSpPr txBox="1">
            <a:spLocks noChangeArrowheads="1"/>
          </p:cNvSpPr>
          <p:nvPr/>
        </p:nvSpPr>
        <p:spPr bwMode="auto">
          <a:xfrm>
            <a:off x="93663" y="4405313"/>
            <a:ext cx="2590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altLang="en-US" sz="1400" smtClean="0">
                <a:solidFill>
                  <a:srgbClr val="FFFF00"/>
                </a:solidFill>
                <a:cs typeface=""/>
              </a:rPr>
              <a:t>Reverend Thomas Bayes (1702-1761)</a:t>
            </a:r>
          </a:p>
        </p:txBody>
      </p:sp>
      <p:sp>
        <p:nvSpPr>
          <p:cNvPr id="84996" name="AutoShape 5"/>
          <p:cNvSpPr>
            <a:spLocks/>
          </p:cNvSpPr>
          <p:nvPr/>
        </p:nvSpPr>
        <p:spPr bwMode="auto">
          <a:xfrm rot="5400000">
            <a:off x="3971925" y="2233613"/>
            <a:ext cx="331787" cy="1697038"/>
          </a:xfrm>
          <a:prstGeom prst="rightBrace">
            <a:avLst>
              <a:gd name="adj1" fmla="val 42624"/>
              <a:gd name="adj2" fmla="val 50000"/>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smtClean="0">
              <a:solidFill>
                <a:srgbClr val="FFFF00"/>
              </a:solidFill>
              <a:latin typeface="Times New Roman" charset="0"/>
              <a:cs typeface=""/>
            </a:endParaRPr>
          </a:p>
        </p:txBody>
      </p:sp>
      <p:sp>
        <p:nvSpPr>
          <p:cNvPr id="84997" name="AutoShape 6"/>
          <p:cNvSpPr>
            <a:spLocks/>
          </p:cNvSpPr>
          <p:nvPr/>
        </p:nvSpPr>
        <p:spPr bwMode="auto">
          <a:xfrm rot="16200000" flipV="1">
            <a:off x="7299325" y="1273175"/>
            <a:ext cx="331788" cy="1627188"/>
          </a:xfrm>
          <a:prstGeom prst="rightBrace">
            <a:avLst>
              <a:gd name="adj1" fmla="val 40869"/>
              <a:gd name="adj2" fmla="val 47708"/>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smtClean="0">
              <a:solidFill>
                <a:srgbClr val="FFFF00"/>
              </a:solidFill>
              <a:latin typeface="Times New Roman" charset="0"/>
              <a:cs typeface=""/>
            </a:endParaRPr>
          </a:p>
        </p:txBody>
      </p:sp>
      <p:sp>
        <p:nvSpPr>
          <p:cNvPr id="84998" name="AutoShape 7"/>
          <p:cNvSpPr>
            <a:spLocks/>
          </p:cNvSpPr>
          <p:nvPr/>
        </p:nvSpPr>
        <p:spPr bwMode="auto">
          <a:xfrm rot="5400000">
            <a:off x="5651500" y="2487613"/>
            <a:ext cx="331788" cy="1166812"/>
          </a:xfrm>
          <a:prstGeom prst="rightBrace">
            <a:avLst>
              <a:gd name="adj1" fmla="val 29306"/>
              <a:gd name="adj2" fmla="val 50000"/>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smtClean="0">
              <a:solidFill>
                <a:srgbClr val="FFFF00"/>
              </a:solidFill>
              <a:latin typeface="Times New Roman" charset="0"/>
              <a:cs typeface=""/>
            </a:endParaRPr>
          </a:p>
        </p:txBody>
      </p:sp>
      <p:sp>
        <p:nvSpPr>
          <p:cNvPr id="84999" name="AutoShape 8"/>
          <p:cNvSpPr>
            <a:spLocks/>
          </p:cNvSpPr>
          <p:nvPr/>
        </p:nvSpPr>
        <p:spPr bwMode="auto">
          <a:xfrm rot="5400000">
            <a:off x="7298531" y="2594769"/>
            <a:ext cx="331788" cy="1003300"/>
          </a:xfrm>
          <a:prstGeom prst="rightBrace">
            <a:avLst>
              <a:gd name="adj1" fmla="val 25199"/>
              <a:gd name="adj2" fmla="val 50000"/>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smtClean="0">
              <a:solidFill>
                <a:srgbClr val="FFFF00"/>
              </a:solidFill>
              <a:latin typeface="Times New Roman" charset="0"/>
              <a:cs typeface=""/>
            </a:endParaRPr>
          </a:p>
        </p:txBody>
      </p:sp>
      <p:sp>
        <p:nvSpPr>
          <p:cNvPr id="85000" name="Text Box 9"/>
          <p:cNvSpPr txBox="1">
            <a:spLocks noChangeArrowheads="1"/>
          </p:cNvSpPr>
          <p:nvPr/>
        </p:nvSpPr>
        <p:spPr bwMode="auto">
          <a:xfrm>
            <a:off x="2843213" y="3429000"/>
            <a:ext cx="25749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smtClean="0">
                <a:solidFill>
                  <a:srgbClr val="FF3300"/>
                </a:solidFill>
                <a:cs typeface=""/>
              </a:rPr>
              <a:t>Posterior </a:t>
            </a:r>
          </a:p>
          <a:p>
            <a:pPr eaLnBrk="1" hangingPunct="1"/>
            <a:r>
              <a:rPr lang="en-US" altLang="en-US" sz="2000" smtClean="0">
                <a:solidFill>
                  <a:srgbClr val="FF3300"/>
                </a:solidFill>
                <a:cs typeface=""/>
              </a:rPr>
              <a:t>Probability</a:t>
            </a:r>
          </a:p>
          <a:p>
            <a:pPr eaLnBrk="1" hangingPunct="1"/>
            <a:endParaRPr lang="en-US" altLang="en-US" sz="1600" smtClean="0">
              <a:solidFill>
                <a:srgbClr val="FF3300"/>
              </a:solidFill>
              <a:cs typeface=""/>
            </a:endParaRPr>
          </a:p>
          <a:p>
            <a:pPr eaLnBrk="1" hangingPunct="1"/>
            <a:r>
              <a:rPr lang="en-US" altLang="en-US" sz="1600" smtClean="0">
                <a:solidFill>
                  <a:srgbClr val="FF3300"/>
                </a:solidFill>
                <a:cs typeface=""/>
              </a:rPr>
              <a:t>represents the degree </a:t>
            </a:r>
          </a:p>
          <a:p>
            <a:pPr eaLnBrk="1" hangingPunct="1"/>
            <a:r>
              <a:rPr lang="en-US" altLang="en-US" sz="1600" smtClean="0">
                <a:solidFill>
                  <a:srgbClr val="FF3300"/>
                </a:solidFill>
                <a:cs typeface=""/>
              </a:rPr>
              <a:t>to which we believe a given </a:t>
            </a:r>
            <a:r>
              <a:rPr lang="en-US" altLang="en-US" sz="1600" b="1" smtClean="0">
                <a:solidFill>
                  <a:srgbClr val="FF3300"/>
                </a:solidFill>
                <a:cs typeface=""/>
              </a:rPr>
              <a:t>model</a:t>
            </a:r>
            <a:r>
              <a:rPr lang="en-US" altLang="en-US" sz="1600" smtClean="0">
                <a:solidFill>
                  <a:srgbClr val="FF3300"/>
                </a:solidFill>
                <a:cs typeface=""/>
              </a:rPr>
              <a:t> accurately describes the situation</a:t>
            </a:r>
          </a:p>
          <a:p>
            <a:pPr eaLnBrk="1" hangingPunct="1"/>
            <a:r>
              <a:rPr lang="en-US" altLang="en-US" sz="1600" smtClean="0">
                <a:solidFill>
                  <a:srgbClr val="FF3300"/>
                </a:solidFill>
                <a:cs typeface=""/>
              </a:rPr>
              <a:t>given the available </a:t>
            </a:r>
            <a:r>
              <a:rPr lang="en-US" altLang="en-US" sz="1600" b="1" smtClean="0">
                <a:solidFill>
                  <a:srgbClr val="FF3300"/>
                </a:solidFill>
                <a:cs typeface=""/>
              </a:rPr>
              <a:t>data</a:t>
            </a:r>
            <a:r>
              <a:rPr lang="en-US" altLang="en-US" sz="1600" smtClean="0">
                <a:solidFill>
                  <a:srgbClr val="FF3300"/>
                </a:solidFill>
                <a:cs typeface=""/>
              </a:rPr>
              <a:t> and all of our prior information </a:t>
            </a:r>
            <a:r>
              <a:rPr lang="en-US" altLang="en-US" sz="1600" b="1" smtClean="0">
                <a:solidFill>
                  <a:srgbClr val="FF3300"/>
                </a:solidFill>
                <a:cs typeface=""/>
              </a:rPr>
              <a:t>I</a:t>
            </a:r>
          </a:p>
        </p:txBody>
      </p:sp>
      <p:sp>
        <p:nvSpPr>
          <p:cNvPr id="85001" name="Text Box 10"/>
          <p:cNvSpPr txBox="1">
            <a:spLocks noChangeArrowheads="1"/>
          </p:cNvSpPr>
          <p:nvPr/>
        </p:nvSpPr>
        <p:spPr bwMode="auto">
          <a:xfrm>
            <a:off x="5264150" y="3429000"/>
            <a:ext cx="2519363"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smtClean="0">
                <a:solidFill>
                  <a:srgbClr val="CCFFFF"/>
                </a:solidFill>
                <a:cs typeface=""/>
              </a:rPr>
              <a:t>Prior </a:t>
            </a:r>
          </a:p>
          <a:p>
            <a:pPr eaLnBrk="1" hangingPunct="1"/>
            <a:r>
              <a:rPr lang="en-US" altLang="en-US" sz="2000" smtClean="0">
                <a:solidFill>
                  <a:srgbClr val="CCFFFF"/>
                </a:solidFill>
                <a:cs typeface=""/>
              </a:rPr>
              <a:t>Probability</a:t>
            </a:r>
          </a:p>
          <a:p>
            <a:pPr eaLnBrk="1" hangingPunct="1"/>
            <a:endParaRPr lang="en-US" altLang="en-US" sz="2000" smtClean="0">
              <a:solidFill>
                <a:srgbClr val="CCFFFF"/>
              </a:solidFill>
              <a:cs typeface=""/>
            </a:endParaRPr>
          </a:p>
          <a:p>
            <a:pPr eaLnBrk="1" hangingPunct="1"/>
            <a:r>
              <a:rPr lang="en-US" altLang="en-US" sz="1600" smtClean="0">
                <a:solidFill>
                  <a:srgbClr val="CCFFFF"/>
                </a:solidFill>
                <a:cs typeface=""/>
              </a:rPr>
              <a:t>describes the degree to which we believe the model accurately describes reality</a:t>
            </a:r>
          </a:p>
          <a:p>
            <a:pPr eaLnBrk="1" hangingPunct="1"/>
            <a:r>
              <a:rPr lang="en-US" altLang="en-US" sz="1600" smtClean="0">
                <a:solidFill>
                  <a:srgbClr val="CCFFFF"/>
                </a:solidFill>
                <a:cs typeface=""/>
              </a:rPr>
              <a:t>based on all of our prior information.</a:t>
            </a:r>
          </a:p>
        </p:txBody>
      </p:sp>
      <p:sp>
        <p:nvSpPr>
          <p:cNvPr id="85002" name="Text Box 11"/>
          <p:cNvSpPr txBox="1">
            <a:spLocks noChangeArrowheads="1"/>
          </p:cNvSpPr>
          <p:nvPr/>
        </p:nvSpPr>
        <p:spPr bwMode="auto">
          <a:xfrm>
            <a:off x="7283450" y="301625"/>
            <a:ext cx="16383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smtClean="0">
                <a:solidFill>
                  <a:srgbClr val="FFFF00"/>
                </a:solidFill>
                <a:cs typeface=""/>
              </a:rPr>
              <a:t>Likelihood</a:t>
            </a:r>
          </a:p>
          <a:p>
            <a:pPr eaLnBrk="1" hangingPunct="1"/>
            <a:endParaRPr lang="en-US" altLang="en-US" sz="1600" smtClean="0">
              <a:solidFill>
                <a:srgbClr val="FFFF00"/>
              </a:solidFill>
              <a:cs typeface=""/>
            </a:endParaRPr>
          </a:p>
          <a:p>
            <a:pPr eaLnBrk="1" hangingPunct="1"/>
            <a:r>
              <a:rPr lang="en-US" altLang="en-US" sz="1600" smtClean="0">
                <a:solidFill>
                  <a:srgbClr val="FFFF00"/>
                </a:solidFill>
                <a:cs typeface=""/>
              </a:rPr>
              <a:t>describes how well the model predicts the data</a:t>
            </a:r>
          </a:p>
        </p:txBody>
      </p:sp>
      <p:sp>
        <p:nvSpPr>
          <p:cNvPr id="85003" name="Text Box 12"/>
          <p:cNvSpPr txBox="1">
            <a:spLocks noChangeArrowheads="1"/>
          </p:cNvSpPr>
          <p:nvPr/>
        </p:nvSpPr>
        <p:spPr bwMode="auto">
          <a:xfrm>
            <a:off x="7546975" y="3429000"/>
            <a:ext cx="1595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smtClean="0">
                <a:solidFill>
                  <a:srgbClr val="CCCCFF"/>
                </a:solidFill>
                <a:cs typeface=""/>
              </a:rPr>
              <a:t>Normalizing </a:t>
            </a:r>
          </a:p>
          <a:p>
            <a:pPr eaLnBrk="1" hangingPunct="1"/>
            <a:r>
              <a:rPr lang="en-US" altLang="en-US" sz="2000" smtClean="0">
                <a:solidFill>
                  <a:srgbClr val="CCCCFF"/>
                </a:solidFill>
                <a:cs typeface=""/>
              </a:rPr>
              <a:t>constant</a:t>
            </a:r>
          </a:p>
        </p:txBody>
      </p:sp>
      <p:grpSp>
        <p:nvGrpSpPr>
          <p:cNvPr id="85004" name="Group 13"/>
          <p:cNvGrpSpPr>
            <a:grpSpLocks/>
          </p:cNvGrpSpPr>
          <p:nvPr/>
        </p:nvGrpSpPr>
        <p:grpSpPr bwMode="auto">
          <a:xfrm>
            <a:off x="3195638" y="2262188"/>
            <a:ext cx="5275262" cy="754062"/>
            <a:chOff x="2013" y="1425"/>
            <a:chExt cx="3323" cy="475"/>
          </a:xfrm>
        </p:grpSpPr>
        <p:sp>
          <p:nvSpPr>
            <p:cNvPr id="85005" name="Text Box 14"/>
            <p:cNvSpPr txBox="1">
              <a:spLocks noChangeArrowheads="1"/>
            </p:cNvSpPr>
            <p:nvPr/>
          </p:nvSpPr>
          <p:spPr bwMode="auto">
            <a:xfrm>
              <a:off x="2013" y="1547"/>
              <a:ext cx="221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i="1" smtClean="0">
                  <a:solidFill>
                    <a:srgbClr val="FFFFFF"/>
                  </a:solidFill>
                  <a:cs typeface=""/>
                </a:rPr>
                <a:t>P(model|data, I) = P(model, I)</a:t>
              </a:r>
              <a:endParaRPr lang="en-US" altLang="en-US" sz="1800" smtClean="0">
                <a:solidFill>
                  <a:srgbClr val="FFFFFF"/>
                </a:solidFill>
                <a:cs typeface=""/>
              </a:endParaRPr>
            </a:p>
          </p:txBody>
        </p:sp>
        <p:sp>
          <p:nvSpPr>
            <p:cNvPr id="85006" name="Rectangle 15"/>
            <p:cNvSpPr>
              <a:spLocks noChangeArrowheads="1"/>
            </p:cNvSpPr>
            <p:nvPr/>
          </p:nvSpPr>
          <p:spPr bwMode="auto">
            <a:xfrm>
              <a:off x="4107" y="1425"/>
              <a:ext cx="1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i="1" smtClean="0">
                  <a:solidFill>
                    <a:srgbClr val="FFFFFF"/>
                  </a:solidFill>
                  <a:cs typeface=""/>
                </a:rPr>
                <a:t>P(data|model, I)</a:t>
              </a:r>
            </a:p>
          </p:txBody>
        </p:sp>
        <p:sp>
          <p:nvSpPr>
            <p:cNvPr id="85007" name="Rectangle 16"/>
            <p:cNvSpPr>
              <a:spLocks noChangeArrowheads="1"/>
            </p:cNvSpPr>
            <p:nvPr/>
          </p:nvSpPr>
          <p:spPr bwMode="auto">
            <a:xfrm>
              <a:off x="4349" y="1669"/>
              <a:ext cx="6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i="1" smtClean="0">
                  <a:solidFill>
                    <a:srgbClr val="FFFFFF"/>
                  </a:solidFill>
                  <a:cs typeface=""/>
                </a:rPr>
                <a:t>P(data,I)</a:t>
              </a:r>
            </a:p>
          </p:txBody>
        </p:sp>
        <p:sp>
          <p:nvSpPr>
            <p:cNvPr id="85008" name="Line 17"/>
            <p:cNvSpPr>
              <a:spLocks noChangeShapeType="1"/>
            </p:cNvSpPr>
            <p:nvPr/>
          </p:nvSpPr>
          <p:spPr bwMode="auto">
            <a:xfrm>
              <a:off x="4088" y="1666"/>
              <a:ext cx="1248"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FFFF00"/>
                </a:solidFill>
                <a:ea typeface="ＭＳ Ｐゴシック" charset="-128"/>
                <a:cs typeface=""/>
              </a:endParaRPr>
            </a:p>
          </p:txBody>
        </p:sp>
      </p:grpSp>
    </p:spTree>
    <p:extLst>
      <p:ext uri="{BB962C8B-B14F-4D97-AF65-F5344CB8AC3E}">
        <p14:creationId xmlns:p14="http://schemas.microsoft.com/office/powerpoint/2010/main" val="1922857729"/>
      </p:ext>
    </p:extLst>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2"/>
          <p:cNvSpPr txBox="1">
            <a:spLocks noChangeArrowheads="1"/>
          </p:cNvSpPr>
          <p:nvPr/>
        </p:nvSpPr>
        <p:spPr bwMode="auto">
          <a:xfrm>
            <a:off x="33338" y="1398588"/>
            <a:ext cx="87090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800" smtClean="0">
                <a:solidFill>
                  <a:srgbClr val="FFFFFF"/>
                </a:solidFill>
                <a:cs typeface=""/>
              </a:rPr>
              <a:t>Bayesian Posterior Probability Mapping with MrBayes</a:t>
            </a:r>
            <a:r>
              <a:rPr lang="en-US" altLang="en-US" smtClean="0">
                <a:solidFill>
                  <a:srgbClr val="FFFFFF"/>
                </a:solidFill>
                <a:cs typeface=""/>
              </a:rPr>
              <a:t> </a:t>
            </a:r>
            <a:br>
              <a:rPr lang="en-US" altLang="en-US" smtClean="0">
                <a:solidFill>
                  <a:srgbClr val="FFFFFF"/>
                </a:solidFill>
                <a:cs typeface=""/>
              </a:rPr>
            </a:br>
            <a:r>
              <a:rPr lang="en-US" altLang="en-US" sz="2000" smtClean="0">
                <a:solidFill>
                  <a:srgbClr val="FFFF00"/>
                </a:solidFill>
                <a:cs typeface=""/>
              </a:rPr>
              <a:t>(Huelsenbeck and Ronquist, 2001)</a:t>
            </a:r>
          </a:p>
        </p:txBody>
      </p:sp>
      <p:sp>
        <p:nvSpPr>
          <p:cNvPr id="87042" name="Text Box 3"/>
          <p:cNvSpPr txBox="1">
            <a:spLocks noChangeArrowheads="1"/>
          </p:cNvSpPr>
          <p:nvPr/>
        </p:nvSpPr>
        <p:spPr bwMode="auto">
          <a:xfrm>
            <a:off x="309563" y="201613"/>
            <a:ext cx="86026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3200" smtClean="0">
                <a:solidFill>
                  <a:srgbClr val="FFFF00"/>
                </a:solidFill>
                <a:cs typeface=""/>
              </a:rPr>
              <a:t>Alternative  Approaches to Estimate </a:t>
            </a:r>
          </a:p>
          <a:p>
            <a:pPr algn="ctr" eaLnBrk="1" hangingPunct="1"/>
            <a:r>
              <a:rPr lang="en-US" altLang="en-US" sz="3200" smtClean="0">
                <a:solidFill>
                  <a:srgbClr val="FFFF00"/>
                </a:solidFill>
                <a:cs typeface=""/>
              </a:rPr>
              <a:t>Posterior Probabilities</a:t>
            </a:r>
          </a:p>
        </p:txBody>
      </p:sp>
      <p:sp>
        <p:nvSpPr>
          <p:cNvPr id="87043" name="Text Box 4"/>
          <p:cNvSpPr txBox="1">
            <a:spLocks noChangeArrowheads="1"/>
          </p:cNvSpPr>
          <p:nvPr/>
        </p:nvSpPr>
        <p:spPr bwMode="auto">
          <a:xfrm>
            <a:off x="254000" y="2311400"/>
            <a:ext cx="23971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mtClean="0">
                <a:solidFill>
                  <a:srgbClr val="FF3300"/>
                </a:solidFill>
                <a:cs typeface=""/>
              </a:rPr>
              <a:t>Problem: </a:t>
            </a:r>
          </a:p>
          <a:p>
            <a:pPr eaLnBrk="1" hangingPunct="1"/>
            <a:r>
              <a:rPr lang="en-US" altLang="en-US" smtClean="0">
                <a:solidFill>
                  <a:srgbClr val="FFFF00"/>
                </a:solidFill>
                <a:cs typeface=""/>
              </a:rPr>
              <a:t>      </a:t>
            </a:r>
            <a:r>
              <a:rPr lang="en-US" altLang="en-US" sz="1600" smtClean="0">
                <a:solidFill>
                  <a:srgbClr val="FFFF00"/>
                </a:solidFill>
                <a:cs typeface=""/>
              </a:rPr>
              <a:t>Strimmer’s formula</a:t>
            </a:r>
          </a:p>
        </p:txBody>
      </p:sp>
      <p:sp>
        <p:nvSpPr>
          <p:cNvPr id="87044" name="Text Box 5"/>
          <p:cNvSpPr txBox="1">
            <a:spLocks noChangeArrowheads="1"/>
          </p:cNvSpPr>
          <p:nvPr/>
        </p:nvSpPr>
        <p:spPr bwMode="auto">
          <a:xfrm>
            <a:off x="236538" y="3683000"/>
            <a:ext cx="86090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mtClean="0">
                <a:solidFill>
                  <a:srgbClr val="FF3300"/>
                </a:solidFill>
                <a:cs typeface=""/>
              </a:rPr>
              <a:t>Solution:</a:t>
            </a:r>
            <a:r>
              <a:rPr lang="en-US" altLang="en-US" smtClean="0">
                <a:solidFill>
                  <a:srgbClr val="FFFF00"/>
                </a:solidFill>
                <a:cs typeface=""/>
              </a:rPr>
              <a:t> </a:t>
            </a:r>
          </a:p>
          <a:p>
            <a:pPr eaLnBrk="1" hangingPunct="1"/>
            <a:r>
              <a:rPr lang="en-US" altLang="en-US" smtClean="0">
                <a:solidFill>
                  <a:srgbClr val="FFFF00"/>
                </a:solidFill>
                <a:cs typeface=""/>
              </a:rPr>
              <a:t>       </a:t>
            </a:r>
            <a:r>
              <a:rPr lang="en-US" altLang="en-US" sz="1600" smtClean="0">
                <a:solidFill>
                  <a:srgbClr val="FFFF00"/>
                </a:solidFill>
                <a:cs typeface=""/>
              </a:rPr>
              <a:t>Exploration of the tree space by sampling trees using a biased random walk</a:t>
            </a:r>
          </a:p>
          <a:p>
            <a:pPr eaLnBrk="1" hangingPunct="1"/>
            <a:r>
              <a:rPr lang="en-US" altLang="en-US" sz="1600" smtClean="0">
                <a:solidFill>
                  <a:srgbClr val="FFFF00"/>
                </a:solidFill>
                <a:cs typeface=""/>
              </a:rPr>
              <a:t>	(Implemented in MrBayes program)</a:t>
            </a:r>
          </a:p>
          <a:p>
            <a:pPr eaLnBrk="1" hangingPunct="1"/>
            <a:endParaRPr lang="en-US" altLang="en-US" sz="1600" smtClean="0">
              <a:solidFill>
                <a:srgbClr val="FFFF00"/>
              </a:solidFill>
              <a:cs typeface=""/>
            </a:endParaRPr>
          </a:p>
          <a:p>
            <a:pPr eaLnBrk="1" hangingPunct="1"/>
            <a:r>
              <a:rPr lang="en-US" altLang="en-US" sz="1600" smtClean="0">
                <a:solidFill>
                  <a:srgbClr val="FFFF00"/>
                </a:solidFill>
                <a:cs typeface=""/>
              </a:rPr>
              <a:t>          Trees with higher likelihoods will be sampled more often</a:t>
            </a:r>
          </a:p>
          <a:p>
            <a:pPr eaLnBrk="1" hangingPunct="1"/>
            <a:endParaRPr lang="en-US" altLang="en-US" sz="1600" smtClean="0">
              <a:solidFill>
                <a:srgbClr val="FFFF00"/>
              </a:solidFill>
              <a:cs typeface=""/>
            </a:endParaRPr>
          </a:p>
        </p:txBody>
      </p:sp>
      <p:grpSp>
        <p:nvGrpSpPr>
          <p:cNvPr id="87045" name="Group 6"/>
          <p:cNvGrpSpPr>
            <a:grpSpLocks/>
          </p:cNvGrpSpPr>
          <p:nvPr/>
        </p:nvGrpSpPr>
        <p:grpSpPr bwMode="auto">
          <a:xfrm>
            <a:off x="1068388" y="5337175"/>
            <a:ext cx="1538287" cy="985838"/>
            <a:chOff x="1069" y="2677"/>
            <a:chExt cx="969" cy="621"/>
          </a:xfrm>
        </p:grpSpPr>
        <p:sp>
          <p:nvSpPr>
            <p:cNvPr id="87053" name="Text Box 7"/>
            <p:cNvSpPr txBox="1">
              <a:spLocks noChangeArrowheads="1"/>
            </p:cNvSpPr>
            <p:nvPr/>
          </p:nvSpPr>
          <p:spPr bwMode="auto">
            <a:xfrm>
              <a:off x="1069" y="2840"/>
              <a:ext cx="35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mtClean="0">
                  <a:solidFill>
                    <a:srgbClr val="FFFF00"/>
                  </a:solidFill>
                  <a:cs typeface=""/>
                </a:rPr>
                <a:t>p</a:t>
              </a:r>
              <a:r>
                <a:rPr lang="en-US" altLang="en-US" baseline="-25000" smtClean="0">
                  <a:solidFill>
                    <a:srgbClr val="FFFF00"/>
                  </a:solidFill>
                  <a:cs typeface=""/>
                </a:rPr>
                <a:t>i</a:t>
              </a:r>
              <a:r>
                <a:rPr lang="en-US" altLang="en-US" smtClean="0">
                  <a:solidFill>
                    <a:srgbClr val="FFFF00"/>
                  </a:solidFill>
                  <a:cs typeface=""/>
                  <a:sym typeface="Symbol" charset="2"/>
                </a:rPr>
                <a:t></a:t>
              </a:r>
              <a:endParaRPr lang="en-US" altLang="en-US" smtClean="0">
                <a:solidFill>
                  <a:srgbClr val="FFFF00"/>
                </a:solidFill>
                <a:cs typeface=""/>
              </a:endParaRPr>
            </a:p>
          </p:txBody>
        </p:sp>
        <p:grpSp>
          <p:nvGrpSpPr>
            <p:cNvPr id="87054" name="Group 8"/>
            <p:cNvGrpSpPr>
              <a:grpSpLocks/>
            </p:cNvGrpSpPr>
            <p:nvPr/>
          </p:nvGrpSpPr>
          <p:grpSpPr bwMode="auto">
            <a:xfrm>
              <a:off x="1482" y="2677"/>
              <a:ext cx="556" cy="621"/>
              <a:chOff x="1482" y="2677"/>
              <a:chExt cx="556" cy="621"/>
            </a:xfrm>
          </p:grpSpPr>
          <p:sp>
            <p:nvSpPr>
              <p:cNvPr id="87055" name="Text Box 9"/>
              <p:cNvSpPr txBox="1">
                <a:spLocks noChangeArrowheads="1"/>
              </p:cNvSpPr>
              <p:nvPr/>
            </p:nvSpPr>
            <p:spPr bwMode="auto">
              <a:xfrm>
                <a:off x="1582" y="2677"/>
                <a:ext cx="2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mtClean="0">
                    <a:solidFill>
                      <a:srgbClr val="FFFF00"/>
                    </a:solidFill>
                    <a:cs typeface=""/>
                  </a:rPr>
                  <a:t>N</a:t>
                </a:r>
                <a:r>
                  <a:rPr lang="en-US" altLang="en-US" baseline="-25000" smtClean="0">
                    <a:solidFill>
                      <a:srgbClr val="FFFF00"/>
                    </a:solidFill>
                    <a:cs typeface=""/>
                  </a:rPr>
                  <a:t>i</a:t>
                </a:r>
                <a:endParaRPr lang="en-US" altLang="en-US" smtClean="0">
                  <a:solidFill>
                    <a:srgbClr val="FFFF00"/>
                  </a:solidFill>
                  <a:cs typeface=""/>
                </a:endParaRPr>
              </a:p>
            </p:txBody>
          </p:sp>
          <p:sp>
            <p:nvSpPr>
              <p:cNvPr id="87056" name="Text Box 10"/>
              <p:cNvSpPr txBox="1">
                <a:spLocks noChangeArrowheads="1"/>
              </p:cNvSpPr>
              <p:nvPr/>
            </p:nvSpPr>
            <p:spPr bwMode="auto">
              <a:xfrm>
                <a:off x="1541" y="3010"/>
                <a:ext cx="4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mtClean="0">
                    <a:solidFill>
                      <a:srgbClr val="FFFF00"/>
                    </a:solidFill>
                    <a:cs typeface=""/>
                  </a:rPr>
                  <a:t>N</a:t>
                </a:r>
                <a:r>
                  <a:rPr lang="en-US" altLang="en-US" baseline="-25000" smtClean="0">
                    <a:solidFill>
                      <a:srgbClr val="FFFF00"/>
                    </a:solidFill>
                    <a:cs typeface=""/>
                  </a:rPr>
                  <a:t>total</a:t>
                </a:r>
                <a:endParaRPr lang="en-US" altLang="en-US" smtClean="0">
                  <a:solidFill>
                    <a:srgbClr val="FFFF00"/>
                  </a:solidFill>
                  <a:cs typeface=""/>
                </a:endParaRPr>
              </a:p>
            </p:txBody>
          </p:sp>
          <p:sp>
            <p:nvSpPr>
              <p:cNvPr id="87057" name="Line 11"/>
              <p:cNvSpPr>
                <a:spLocks noChangeShapeType="1"/>
              </p:cNvSpPr>
              <p:nvPr/>
            </p:nvSpPr>
            <p:spPr bwMode="auto">
              <a:xfrm>
                <a:off x="1482" y="2965"/>
                <a:ext cx="48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FFFF00"/>
                  </a:solidFill>
                  <a:ea typeface="ＭＳ Ｐゴシック" charset="-128"/>
                  <a:cs typeface=""/>
                </a:endParaRPr>
              </a:p>
            </p:txBody>
          </p:sp>
        </p:grpSp>
      </p:grpSp>
      <p:sp>
        <p:nvSpPr>
          <p:cNvPr id="87046" name="Text Box 12"/>
          <p:cNvSpPr txBox="1">
            <a:spLocks noChangeArrowheads="1"/>
          </p:cNvSpPr>
          <p:nvPr/>
        </p:nvSpPr>
        <p:spPr bwMode="auto">
          <a:xfrm>
            <a:off x="3003550" y="5972175"/>
            <a:ext cx="59166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sz="1600" smtClean="0">
                <a:solidFill>
                  <a:srgbClr val="FFFF00"/>
                </a:solidFill>
                <a:cs typeface=""/>
              </a:rPr>
              <a:t>,where N</a:t>
            </a:r>
            <a:r>
              <a:rPr lang="en-US" altLang="en-US" sz="1600" baseline="-25000" smtClean="0">
                <a:solidFill>
                  <a:srgbClr val="FFFF00"/>
                </a:solidFill>
                <a:cs typeface=""/>
              </a:rPr>
              <a:t>i</a:t>
            </a:r>
            <a:r>
              <a:rPr lang="en-US" altLang="en-US" sz="1600" smtClean="0">
                <a:solidFill>
                  <a:srgbClr val="FFFF00"/>
                </a:solidFill>
                <a:cs typeface=""/>
              </a:rPr>
              <a:t> - number of sampled trees of topology </a:t>
            </a:r>
            <a:r>
              <a:rPr lang="en-US" altLang="en-US" sz="1600" i="1" smtClean="0">
                <a:solidFill>
                  <a:srgbClr val="FFFF00"/>
                </a:solidFill>
                <a:cs typeface=""/>
              </a:rPr>
              <a:t>i, i</a:t>
            </a:r>
            <a:r>
              <a:rPr lang="en-US" altLang="en-US" sz="1600" smtClean="0">
                <a:solidFill>
                  <a:srgbClr val="FFFF00"/>
                </a:solidFill>
                <a:cs typeface=""/>
              </a:rPr>
              <a:t>=1,2,3</a:t>
            </a:r>
          </a:p>
          <a:p>
            <a:pPr eaLnBrk="1" hangingPunct="1">
              <a:spcBef>
                <a:spcPct val="50000"/>
              </a:spcBef>
            </a:pPr>
            <a:r>
              <a:rPr lang="en-US" altLang="en-US" sz="1600" smtClean="0">
                <a:solidFill>
                  <a:srgbClr val="FFFF00"/>
                </a:solidFill>
                <a:cs typeface=""/>
              </a:rPr>
              <a:t>N</a:t>
            </a:r>
            <a:r>
              <a:rPr lang="en-US" altLang="en-US" sz="1600" baseline="-25000" smtClean="0">
                <a:solidFill>
                  <a:srgbClr val="FFFF00"/>
                </a:solidFill>
                <a:cs typeface=""/>
              </a:rPr>
              <a:t>total</a:t>
            </a:r>
            <a:r>
              <a:rPr lang="en-US" altLang="en-US" sz="1600" smtClean="0">
                <a:solidFill>
                  <a:srgbClr val="FFFF00"/>
                </a:solidFill>
                <a:cs typeface=""/>
              </a:rPr>
              <a:t> – total number of sampled trees (has to be large)</a:t>
            </a:r>
          </a:p>
        </p:txBody>
      </p:sp>
      <p:grpSp>
        <p:nvGrpSpPr>
          <p:cNvPr id="87047" name="Group 13"/>
          <p:cNvGrpSpPr>
            <a:grpSpLocks/>
          </p:cNvGrpSpPr>
          <p:nvPr/>
        </p:nvGrpSpPr>
        <p:grpSpPr bwMode="auto">
          <a:xfrm>
            <a:off x="2717800" y="2466975"/>
            <a:ext cx="2008188" cy="973138"/>
            <a:chOff x="1935" y="833"/>
            <a:chExt cx="1265" cy="613"/>
          </a:xfrm>
        </p:grpSpPr>
        <p:sp>
          <p:nvSpPr>
            <p:cNvPr id="87049" name="Text Box 14"/>
            <p:cNvSpPr txBox="1">
              <a:spLocks noChangeArrowheads="1"/>
            </p:cNvSpPr>
            <p:nvPr/>
          </p:nvSpPr>
          <p:spPr bwMode="auto">
            <a:xfrm>
              <a:off x="1935" y="991"/>
              <a:ext cx="36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mtClean="0">
                  <a:solidFill>
                    <a:srgbClr val="FFFF00"/>
                  </a:solidFill>
                  <a:cs typeface=""/>
                </a:rPr>
                <a:t>p</a:t>
              </a:r>
              <a:r>
                <a:rPr lang="en-US" altLang="en-US" baseline="-25000" smtClean="0">
                  <a:solidFill>
                    <a:srgbClr val="FFFF00"/>
                  </a:solidFill>
                  <a:cs typeface=""/>
                </a:rPr>
                <a:t>i</a:t>
              </a:r>
              <a:r>
                <a:rPr lang="en-US" altLang="en-US" smtClean="0">
                  <a:solidFill>
                    <a:srgbClr val="FFFF00"/>
                  </a:solidFill>
                  <a:cs typeface=""/>
                  <a:sym typeface="Symbol" charset="2"/>
                </a:rPr>
                <a:t>=</a:t>
              </a:r>
              <a:endParaRPr lang="en-US" altLang="en-US" smtClean="0">
                <a:solidFill>
                  <a:srgbClr val="FFFF00"/>
                </a:solidFill>
                <a:cs typeface=""/>
              </a:endParaRPr>
            </a:p>
          </p:txBody>
        </p:sp>
        <p:sp>
          <p:nvSpPr>
            <p:cNvPr id="87050" name="Text Box 15"/>
            <p:cNvSpPr txBox="1">
              <a:spLocks noChangeArrowheads="1"/>
            </p:cNvSpPr>
            <p:nvPr/>
          </p:nvSpPr>
          <p:spPr bwMode="auto">
            <a:xfrm>
              <a:off x="2574" y="833"/>
              <a:ext cx="25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mtClean="0">
                  <a:solidFill>
                    <a:srgbClr val="FFFF00"/>
                  </a:solidFill>
                  <a:cs typeface=""/>
                </a:rPr>
                <a:t>L</a:t>
              </a:r>
              <a:r>
                <a:rPr lang="en-US" altLang="en-US" baseline="-25000" smtClean="0">
                  <a:solidFill>
                    <a:srgbClr val="FFFF00"/>
                  </a:solidFill>
                  <a:cs typeface=""/>
                </a:rPr>
                <a:t>i</a:t>
              </a:r>
              <a:endParaRPr lang="en-US" altLang="en-US" smtClean="0">
                <a:solidFill>
                  <a:srgbClr val="FFFF00"/>
                </a:solidFill>
                <a:cs typeface=""/>
              </a:endParaRPr>
            </a:p>
          </p:txBody>
        </p:sp>
        <p:sp>
          <p:nvSpPr>
            <p:cNvPr id="87051" name="Text Box 16"/>
            <p:cNvSpPr txBox="1">
              <a:spLocks noChangeArrowheads="1"/>
            </p:cNvSpPr>
            <p:nvPr/>
          </p:nvSpPr>
          <p:spPr bwMode="auto">
            <a:xfrm>
              <a:off x="2314" y="1158"/>
              <a:ext cx="88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mtClean="0">
                  <a:solidFill>
                    <a:srgbClr val="FFFF00"/>
                  </a:solidFill>
                  <a:cs typeface=""/>
                </a:rPr>
                <a:t>L</a:t>
              </a:r>
              <a:r>
                <a:rPr lang="en-US" altLang="en-US" baseline="-25000" smtClean="0">
                  <a:solidFill>
                    <a:srgbClr val="FFFF00"/>
                  </a:solidFill>
                  <a:cs typeface=""/>
                </a:rPr>
                <a:t>1</a:t>
              </a:r>
              <a:r>
                <a:rPr lang="en-US" altLang="en-US" smtClean="0">
                  <a:solidFill>
                    <a:srgbClr val="FFFF00"/>
                  </a:solidFill>
                  <a:cs typeface=""/>
                </a:rPr>
                <a:t>+L</a:t>
              </a:r>
              <a:r>
                <a:rPr lang="en-US" altLang="en-US" baseline="-25000" smtClean="0">
                  <a:solidFill>
                    <a:srgbClr val="FFFF00"/>
                  </a:solidFill>
                  <a:cs typeface=""/>
                </a:rPr>
                <a:t>2</a:t>
              </a:r>
              <a:r>
                <a:rPr lang="en-US" altLang="en-US" smtClean="0">
                  <a:solidFill>
                    <a:srgbClr val="FFFF00"/>
                  </a:solidFill>
                  <a:cs typeface=""/>
                </a:rPr>
                <a:t>+L</a:t>
              </a:r>
              <a:r>
                <a:rPr lang="en-US" altLang="en-US" baseline="-25000" smtClean="0">
                  <a:solidFill>
                    <a:srgbClr val="FFFF00"/>
                  </a:solidFill>
                  <a:cs typeface=""/>
                </a:rPr>
                <a:t>3</a:t>
              </a:r>
            </a:p>
          </p:txBody>
        </p:sp>
        <p:sp>
          <p:nvSpPr>
            <p:cNvPr id="87052" name="Line 17"/>
            <p:cNvSpPr>
              <a:spLocks noChangeShapeType="1"/>
            </p:cNvSpPr>
            <p:nvPr/>
          </p:nvSpPr>
          <p:spPr bwMode="auto">
            <a:xfrm>
              <a:off x="2314" y="1130"/>
              <a:ext cx="82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FFFF00"/>
                </a:solidFill>
                <a:ea typeface="ＭＳ Ｐゴシック" charset="-128"/>
                <a:cs typeface=""/>
              </a:endParaRPr>
            </a:p>
          </p:txBody>
        </p:sp>
      </p:grpSp>
      <p:sp>
        <p:nvSpPr>
          <p:cNvPr id="87048" name="Text Box 18"/>
          <p:cNvSpPr txBox="1">
            <a:spLocks noChangeArrowheads="1"/>
          </p:cNvSpPr>
          <p:nvPr/>
        </p:nvSpPr>
        <p:spPr bwMode="auto">
          <a:xfrm>
            <a:off x="4921250" y="2671763"/>
            <a:ext cx="39147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smtClean="0">
                <a:solidFill>
                  <a:srgbClr val="FFFF00"/>
                </a:solidFill>
                <a:cs typeface=""/>
              </a:rPr>
              <a:t>only considers 3 trees </a:t>
            </a:r>
          </a:p>
          <a:p>
            <a:pPr eaLnBrk="1" hangingPunct="1"/>
            <a:r>
              <a:rPr lang="en-US" altLang="en-US" sz="1600" smtClean="0">
                <a:solidFill>
                  <a:srgbClr val="FFFF00"/>
                </a:solidFill>
                <a:cs typeface=""/>
              </a:rPr>
              <a:t>(those that maximize the likelihood for </a:t>
            </a:r>
          </a:p>
          <a:p>
            <a:pPr eaLnBrk="1" hangingPunct="1"/>
            <a:r>
              <a:rPr lang="en-US" altLang="en-US" sz="1600" smtClean="0">
                <a:solidFill>
                  <a:srgbClr val="FFFF00"/>
                </a:solidFill>
                <a:cs typeface=""/>
              </a:rPr>
              <a:t>the three topologies)</a:t>
            </a:r>
            <a:endParaRPr lang="en-US" altLang="en-US" smtClean="0">
              <a:solidFill>
                <a:srgbClr val="FFFF00"/>
              </a:solidFill>
              <a:cs typeface=""/>
            </a:endParaRPr>
          </a:p>
        </p:txBody>
      </p:sp>
    </p:spTree>
    <p:extLst>
      <p:ext uri="{BB962C8B-B14F-4D97-AF65-F5344CB8AC3E}">
        <p14:creationId xmlns:p14="http://schemas.microsoft.com/office/powerpoint/2010/main" val="1259825077"/>
      </p:ext>
    </p:extLst>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2"/>
          <p:cNvSpPr txBox="1">
            <a:spLocks noChangeArrowheads="1"/>
          </p:cNvSpPr>
          <p:nvPr/>
        </p:nvSpPr>
        <p:spPr bwMode="auto">
          <a:xfrm>
            <a:off x="3532188" y="7391400"/>
            <a:ext cx="561022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smtClean="0">
                <a:solidFill>
                  <a:srgbClr val="FFFF00"/>
                </a:solidFill>
                <a:cs typeface=""/>
              </a:rPr>
              <a:t>Figure generated using MCRobot program (Paul Lewis, 2001)</a:t>
            </a:r>
          </a:p>
        </p:txBody>
      </p:sp>
      <p:pic>
        <p:nvPicPr>
          <p:cNvPr id="89090" name="Picture 3" descr="random_w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8966200"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4"/>
          <p:cNvSpPr txBox="1">
            <a:spLocks noChangeArrowheads="1"/>
          </p:cNvSpPr>
          <p:nvPr/>
        </p:nvSpPr>
        <p:spPr bwMode="auto">
          <a:xfrm>
            <a:off x="1069975" y="171450"/>
            <a:ext cx="664368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82" tIns="50941" rIns="101882" bIns="50941">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3200" smtClean="0">
                <a:solidFill>
                  <a:srgbClr val="FFFF00"/>
                </a:solidFill>
                <a:cs typeface=""/>
              </a:rPr>
              <a:t>Illustration of a biased random walk</a:t>
            </a:r>
          </a:p>
        </p:txBody>
      </p:sp>
      <p:sp>
        <p:nvSpPr>
          <p:cNvPr id="89092" name="TextBox 4"/>
          <p:cNvSpPr txBox="1">
            <a:spLocks noChangeArrowheads="1"/>
          </p:cNvSpPr>
          <p:nvPr/>
        </p:nvSpPr>
        <p:spPr bwMode="auto">
          <a:xfrm>
            <a:off x="4975225" y="5791200"/>
            <a:ext cx="4168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b="1" smtClean="0">
                <a:solidFill>
                  <a:srgbClr val="FFFF00"/>
                </a:solidFill>
                <a:latin typeface="Times New Roman" charset="0"/>
                <a:cs typeface=""/>
              </a:rPr>
              <a:t>Image generated with Paul Lewis's MCRobot</a:t>
            </a:r>
          </a:p>
        </p:txBody>
      </p:sp>
    </p:spTree>
    <p:extLst>
      <p:ext uri="{BB962C8B-B14F-4D97-AF65-F5344CB8AC3E}">
        <p14:creationId xmlns:p14="http://schemas.microsoft.com/office/powerpoint/2010/main" val="46378677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150938"/>
          </a:xfrm>
          <a:prstGeom prst="rect">
            <a:avLst/>
          </a:prstGeom>
          <a:noFill/>
        </p:spPr>
        <p:txBody>
          <a:bodyPr lIns="101882" tIns="50941" rIns="101882" bIns="50941">
            <a:spAutoFit/>
          </a:bodyPr>
          <a:lstStyle/>
          <a:p>
            <a:pPr>
              <a:defRPr/>
            </a:pPr>
            <a:r>
              <a:rPr lang="en-US" sz="3300" b="1" dirty="0">
                <a:solidFill>
                  <a:srgbClr val="000000"/>
                </a:solidFill>
                <a:latin typeface="Times New Roman" charset="0"/>
                <a:ea typeface=""/>
                <a:cs typeface=""/>
              </a:rPr>
              <a:t>Likelihood estimates do not take prior information into consideration:</a:t>
            </a:r>
          </a:p>
        </p:txBody>
      </p:sp>
      <p:sp>
        <p:nvSpPr>
          <p:cNvPr id="3" name="TextBox 2"/>
          <p:cNvSpPr txBox="1"/>
          <p:nvPr/>
        </p:nvSpPr>
        <p:spPr>
          <a:xfrm>
            <a:off x="0" y="1295400"/>
            <a:ext cx="9144000" cy="2197100"/>
          </a:xfrm>
          <a:prstGeom prst="rect">
            <a:avLst/>
          </a:prstGeom>
          <a:noFill/>
        </p:spPr>
        <p:txBody>
          <a:bodyPr lIns="101882" tIns="50941" rIns="101882" bIns="50941">
            <a:spAutoFit/>
          </a:bodyPr>
          <a:lstStyle/>
          <a:p>
            <a:pPr>
              <a:defRPr/>
            </a:pPr>
            <a:r>
              <a:rPr lang="en-US" sz="2700" b="1" dirty="0">
                <a:solidFill>
                  <a:srgbClr val="000000"/>
                </a:solidFill>
                <a:latin typeface="Times New Roman" charset="0"/>
                <a:ea typeface=""/>
                <a:cs typeface=""/>
              </a:rPr>
              <a:t>e.g., if the result of three coin tosses is 3 times head, then the likelihood estimate for the frequency of having a head is 1 (3 out of 3 events) and the  estimate for the frequency of having a head is zero.  </a:t>
            </a:r>
          </a:p>
          <a:p>
            <a:pPr>
              <a:defRPr/>
            </a:pPr>
            <a:endParaRPr lang="en-US" sz="2700" b="1" dirty="0">
              <a:solidFill>
                <a:srgbClr val="000000"/>
              </a:solidFill>
              <a:latin typeface="Times New Roman" charset="0"/>
              <a:ea typeface=""/>
              <a:cs typeface=""/>
            </a:endParaRPr>
          </a:p>
        </p:txBody>
      </p:sp>
      <p:graphicFrame>
        <p:nvGraphicFramePr>
          <p:cNvPr id="91139" name="Object 3"/>
          <p:cNvGraphicFramePr>
            <a:graphicFrameLocks noChangeAspect="1"/>
          </p:cNvGraphicFramePr>
          <p:nvPr/>
        </p:nvGraphicFramePr>
        <p:xfrm>
          <a:off x="1676400" y="3454400"/>
          <a:ext cx="1781175" cy="258763"/>
        </p:xfrm>
        <a:graphic>
          <a:graphicData uri="http://schemas.openxmlformats.org/presentationml/2006/ole">
            <mc:AlternateContent xmlns:mc="http://schemas.openxmlformats.org/markup-compatibility/2006">
              <mc:Choice xmlns:v="urn:schemas-microsoft-com:vml" Requires="v">
                <p:oleObj spid="_x0000_s331791" name="Equation" r:id="rId3" imgW="1079500" imgH="152400" progId="Equation.3">
                  <p:embed/>
                </p:oleObj>
              </mc:Choice>
              <mc:Fallback>
                <p:oleObj name="Equation" r:id="rId3" imgW="1079500" imgH="152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454400"/>
                        <a:ext cx="1781175" cy="25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1140" name="Object 4"/>
          <p:cNvGraphicFramePr>
            <a:graphicFrameLocks noChangeAspect="1"/>
          </p:cNvGraphicFramePr>
          <p:nvPr/>
        </p:nvGraphicFramePr>
        <p:xfrm>
          <a:off x="685800" y="3971925"/>
          <a:ext cx="3265488" cy="274638"/>
        </p:xfrm>
        <a:graphic>
          <a:graphicData uri="http://schemas.openxmlformats.org/presentationml/2006/ole">
            <mc:AlternateContent xmlns:mc="http://schemas.openxmlformats.org/markup-compatibility/2006">
              <mc:Choice xmlns:v="urn:schemas-microsoft-com:vml" Requires="v">
                <p:oleObj spid="_x0000_s331792" name="Equation" r:id="rId5" imgW="2032000" imgH="165100" progId="Equation.3">
                  <p:embed/>
                </p:oleObj>
              </mc:Choice>
              <mc:Fallback>
                <p:oleObj name="Equation" r:id="rId5" imgW="2032000" imgH="165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971925"/>
                        <a:ext cx="326548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 name="TextBox 6"/>
          <p:cNvSpPr txBox="1"/>
          <p:nvPr/>
        </p:nvSpPr>
        <p:spPr>
          <a:xfrm>
            <a:off x="3603625" y="3295650"/>
            <a:ext cx="5194300" cy="409575"/>
          </a:xfrm>
          <a:prstGeom prst="rect">
            <a:avLst/>
          </a:prstGeom>
          <a:noFill/>
        </p:spPr>
        <p:txBody>
          <a:bodyPr wrap="none" lIns="101882" tIns="50941" rIns="101882" bIns="50941">
            <a:spAutoFit/>
          </a:bodyPr>
          <a:lstStyle/>
          <a:p>
            <a:pPr>
              <a:defRPr/>
            </a:pPr>
            <a:r>
              <a:rPr lang="en-US" sz="2000" dirty="0">
                <a:solidFill>
                  <a:srgbClr val="000000"/>
                </a:solidFill>
                <a:latin typeface="Times New Roman" charset="0"/>
                <a:ea typeface=""/>
                <a:cs typeface=""/>
              </a:rPr>
              <a:t>The probability that both events (A and B) occur</a:t>
            </a:r>
          </a:p>
        </p:txBody>
      </p:sp>
      <p:sp>
        <p:nvSpPr>
          <p:cNvPr id="8" name="TextBox 7"/>
          <p:cNvSpPr txBox="1"/>
          <p:nvPr/>
        </p:nvSpPr>
        <p:spPr>
          <a:xfrm>
            <a:off x="4144963" y="3886200"/>
            <a:ext cx="4999037" cy="419100"/>
          </a:xfrm>
          <a:prstGeom prst="rect">
            <a:avLst/>
          </a:prstGeom>
          <a:noFill/>
        </p:spPr>
        <p:txBody>
          <a:bodyPr wrap="none" lIns="101882" tIns="50941" rIns="101882" bIns="50941">
            <a:spAutoFit/>
          </a:bodyPr>
          <a:lstStyle/>
          <a:p>
            <a:pPr>
              <a:defRPr/>
            </a:pPr>
            <a:r>
              <a:rPr lang="en-US" sz="2000" dirty="0">
                <a:solidFill>
                  <a:srgbClr val="000000"/>
                </a:solidFill>
                <a:latin typeface="Times New Roman" charset="0"/>
                <a:ea typeface=""/>
                <a:cs typeface=""/>
              </a:rPr>
              <a:t>Both sides expressed as conditional probability</a:t>
            </a:r>
          </a:p>
        </p:txBody>
      </p:sp>
      <p:sp>
        <p:nvSpPr>
          <p:cNvPr id="9" name="TextBox 8"/>
          <p:cNvSpPr txBox="1"/>
          <p:nvPr/>
        </p:nvSpPr>
        <p:spPr>
          <a:xfrm>
            <a:off x="1371600" y="5105400"/>
            <a:ext cx="6705600" cy="1641475"/>
          </a:xfrm>
          <a:prstGeom prst="rect">
            <a:avLst/>
          </a:prstGeom>
          <a:noFill/>
        </p:spPr>
        <p:txBody>
          <a:bodyPr wrap="none" lIns="101882" tIns="50941" rIns="101882" bIns="50941">
            <a:spAutoFit/>
          </a:bodyPr>
          <a:lstStyle/>
          <a:p>
            <a:pPr>
              <a:spcAft>
                <a:spcPts val="0"/>
              </a:spcAft>
              <a:defRPr/>
            </a:pPr>
            <a:r>
              <a:rPr lang="en-US" sz="2000" dirty="0">
                <a:solidFill>
                  <a:srgbClr val="000000"/>
                </a:solidFill>
                <a:latin typeface="Times New Roman" charset="0"/>
                <a:ea typeface=""/>
                <a:cs typeface=""/>
              </a:rPr>
              <a:t>If A is the model and B is the data, then</a:t>
            </a:r>
            <a:br>
              <a:rPr lang="en-US" sz="2000" dirty="0">
                <a:solidFill>
                  <a:srgbClr val="000000"/>
                </a:solidFill>
                <a:latin typeface="Times New Roman" charset="0"/>
                <a:ea typeface=""/>
                <a:cs typeface=""/>
              </a:rPr>
            </a:br>
            <a:r>
              <a:rPr lang="en-US" sz="2000" dirty="0">
                <a:solidFill>
                  <a:srgbClr val="000000"/>
                </a:solidFill>
                <a:latin typeface="Times New Roman" charset="0"/>
                <a:ea typeface=""/>
                <a:cs typeface=""/>
              </a:rPr>
              <a:t> </a:t>
            </a:r>
            <a:r>
              <a:rPr lang="en-US" sz="2000" i="1" dirty="0">
                <a:solidFill>
                  <a:srgbClr val="000000"/>
                </a:solidFill>
                <a:latin typeface="Times New Roman" charset="0"/>
                <a:ea typeface=""/>
                <a:cs typeface=""/>
              </a:rPr>
              <a:t>P(B|A) </a:t>
            </a:r>
            <a:r>
              <a:rPr lang="en-US" sz="2000" dirty="0">
                <a:solidFill>
                  <a:srgbClr val="000000"/>
                </a:solidFill>
                <a:latin typeface="Times New Roman" charset="0"/>
                <a:ea typeface=""/>
                <a:cs typeface=""/>
              </a:rPr>
              <a:t>is the likelihood of model A</a:t>
            </a:r>
          </a:p>
          <a:p>
            <a:pPr>
              <a:spcAft>
                <a:spcPts val="0"/>
              </a:spcAft>
              <a:defRPr/>
            </a:pPr>
            <a:r>
              <a:rPr lang="en-US" sz="2000" i="1" dirty="0">
                <a:solidFill>
                  <a:srgbClr val="000000"/>
                </a:solidFill>
                <a:latin typeface="Times New Roman" charset="0"/>
                <a:ea typeface=""/>
                <a:cs typeface=""/>
              </a:rPr>
              <a:t> P(A|B) </a:t>
            </a:r>
            <a:r>
              <a:rPr lang="en-US" sz="2000" dirty="0">
                <a:solidFill>
                  <a:srgbClr val="000000"/>
                </a:solidFill>
                <a:latin typeface="Times New Roman" charset="0"/>
                <a:ea typeface=""/>
                <a:cs typeface=""/>
              </a:rPr>
              <a:t>is the posterior probability of the model given the data.</a:t>
            </a:r>
          </a:p>
          <a:p>
            <a:pPr>
              <a:defRPr/>
            </a:pPr>
            <a:r>
              <a:rPr lang="en-US" sz="2000" i="1" dirty="0">
                <a:solidFill>
                  <a:srgbClr val="000000"/>
                </a:solidFill>
                <a:latin typeface="Times New Roman" charset="0"/>
                <a:ea typeface=""/>
                <a:cs typeface=""/>
              </a:rPr>
              <a:t> P(A) </a:t>
            </a:r>
            <a:r>
              <a:rPr lang="en-US" sz="2000" dirty="0">
                <a:solidFill>
                  <a:srgbClr val="000000"/>
                </a:solidFill>
                <a:latin typeface="Times New Roman" charset="0"/>
                <a:ea typeface=""/>
                <a:cs typeface=""/>
              </a:rPr>
              <a:t>is the considered the prior probability of the model.</a:t>
            </a:r>
            <a:br>
              <a:rPr lang="en-US" sz="2000" dirty="0">
                <a:solidFill>
                  <a:srgbClr val="000000"/>
                </a:solidFill>
                <a:latin typeface="Times New Roman" charset="0"/>
                <a:ea typeface=""/>
                <a:cs typeface=""/>
              </a:rPr>
            </a:br>
            <a:r>
              <a:rPr lang="en-US" sz="2000" dirty="0">
                <a:solidFill>
                  <a:srgbClr val="000000"/>
                </a:solidFill>
                <a:latin typeface="Times New Roman" charset="0"/>
                <a:ea typeface=""/>
                <a:cs typeface=""/>
              </a:rPr>
              <a:t> </a:t>
            </a:r>
            <a:r>
              <a:rPr lang="en-US" sz="2000" i="1" dirty="0">
                <a:solidFill>
                  <a:srgbClr val="000000"/>
                </a:solidFill>
                <a:latin typeface="Times New Roman" charset="0"/>
                <a:ea typeface=""/>
                <a:cs typeface=""/>
              </a:rPr>
              <a:t>P(B) </a:t>
            </a:r>
            <a:r>
              <a:rPr lang="en-US" sz="2000" dirty="0">
                <a:solidFill>
                  <a:srgbClr val="000000"/>
                </a:solidFill>
                <a:latin typeface="Times New Roman" charset="0"/>
                <a:ea typeface=""/>
                <a:cs typeface=""/>
              </a:rPr>
              <a:t>often is treated as a normalizing constant.   </a:t>
            </a:r>
          </a:p>
        </p:txBody>
      </p:sp>
      <p:graphicFrame>
        <p:nvGraphicFramePr>
          <p:cNvPr id="91144" name="Object 5"/>
          <p:cNvGraphicFramePr>
            <a:graphicFrameLocks noChangeAspect="1"/>
          </p:cNvGraphicFramePr>
          <p:nvPr/>
        </p:nvGraphicFramePr>
        <p:xfrm>
          <a:off x="1543050" y="4491038"/>
          <a:ext cx="2479675" cy="619125"/>
        </p:xfrm>
        <a:graphic>
          <a:graphicData uri="http://schemas.openxmlformats.org/presentationml/2006/ole">
            <mc:AlternateContent xmlns:mc="http://schemas.openxmlformats.org/markup-compatibility/2006">
              <mc:Choice xmlns:v="urn:schemas-microsoft-com:vml" Requires="v">
                <p:oleObj spid="_x0000_s331793" name="Equation" r:id="rId7" imgW="1625600" imgH="393700" progId="Equation.3">
                  <p:embed/>
                </p:oleObj>
              </mc:Choice>
              <mc:Fallback>
                <p:oleObj name="Equation" r:id="rId7" imgW="1625600" imgH="393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3050" y="4491038"/>
                        <a:ext cx="247967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65682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a:xfrm>
            <a:off x="390525" y="373063"/>
            <a:ext cx="8296275" cy="1385887"/>
          </a:xfrm>
        </p:spPr>
        <p:txBody>
          <a:bodyPr/>
          <a:lstStyle/>
          <a:p>
            <a:pPr algn="l" eaLnBrk="1" hangingPunct="1"/>
            <a:r>
              <a:rPr lang="en-US">
                <a:latin typeface="Calibri" charset="0"/>
              </a:rPr>
              <a:t>Why could a gene tree be different from the species tree?</a:t>
            </a:r>
            <a:br>
              <a:rPr lang="en-US">
                <a:latin typeface="Calibri" charset="0"/>
              </a:rPr>
            </a:br>
            <a:endParaRPr lang="en-US">
              <a:latin typeface="Calibri" charset="0"/>
            </a:endParaRPr>
          </a:p>
        </p:txBody>
      </p:sp>
      <p:sp>
        <p:nvSpPr>
          <p:cNvPr id="89090" name="Content Placeholder 2"/>
          <p:cNvSpPr>
            <a:spLocks noGrp="1"/>
          </p:cNvSpPr>
          <p:nvPr>
            <p:ph idx="1"/>
          </p:nvPr>
        </p:nvSpPr>
        <p:spPr>
          <a:xfrm>
            <a:off x="457200" y="1893888"/>
            <a:ext cx="8229600" cy="4525962"/>
          </a:xfrm>
        </p:spPr>
        <p:txBody>
          <a:bodyPr/>
          <a:lstStyle/>
          <a:p>
            <a:pPr eaLnBrk="1" hangingPunct="1"/>
            <a:r>
              <a:rPr lang="en-US">
                <a:latin typeface="Calibri" charset="0"/>
              </a:rPr>
              <a:t>Lack of resolution</a:t>
            </a:r>
          </a:p>
          <a:p>
            <a:pPr eaLnBrk="1" hangingPunct="1"/>
            <a:r>
              <a:rPr lang="en-US">
                <a:latin typeface="Calibri" charset="0"/>
              </a:rPr>
              <a:t>Lineage sorting</a:t>
            </a:r>
          </a:p>
          <a:p>
            <a:pPr eaLnBrk="1" hangingPunct="1"/>
            <a:r>
              <a:rPr lang="en-US">
                <a:latin typeface="Calibri" charset="0"/>
              </a:rPr>
              <a:t>Gene duplications/gene loss (paralogs/orthologs)</a:t>
            </a:r>
          </a:p>
          <a:p>
            <a:pPr eaLnBrk="1" hangingPunct="1"/>
            <a:r>
              <a:rPr lang="en-US">
                <a:latin typeface="Calibri" charset="0"/>
              </a:rPr>
              <a:t>Gene transfer</a:t>
            </a:r>
          </a:p>
          <a:p>
            <a:pPr eaLnBrk="1" hangingPunct="1"/>
            <a:r>
              <a:rPr lang="en-US">
                <a:latin typeface="Calibri" charset="0"/>
              </a:rPr>
              <a:t>Systematic artifacts (e.g., compositional bias and long branch attraction)</a:t>
            </a:r>
          </a:p>
          <a:p>
            <a:pPr eaLnBrk="1" hangingPunct="1"/>
            <a:endParaRPr lang="en-US">
              <a:latin typeface="Calibri" charset="0"/>
            </a:endParaRPr>
          </a:p>
        </p:txBody>
      </p:sp>
    </p:spTree>
    <p:extLst>
      <p:ext uri="{BB962C8B-B14F-4D97-AF65-F5344CB8AC3E}">
        <p14:creationId xmlns:p14="http://schemas.microsoft.com/office/powerpoint/2010/main" val="10100574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1" y="292451"/>
            <a:ext cx="8229600" cy="722889"/>
          </a:xfrm>
        </p:spPr>
        <p:txBody>
          <a:bodyPr/>
          <a:lstStyle/>
          <a:p>
            <a:r>
              <a:rPr lang="en-US" sz="2400" dirty="0" smtClean="0"/>
              <a:t>Long branch attraction (LBA), aka the </a:t>
            </a:r>
            <a:r>
              <a:rPr lang="en-US" sz="2400" dirty="0" err="1" smtClean="0"/>
              <a:t>Felsenstein</a:t>
            </a:r>
            <a:r>
              <a:rPr lang="en-US" sz="2400" dirty="0" smtClean="0"/>
              <a:t> Zone</a:t>
            </a:r>
            <a:endParaRPr lang="en-US" sz="2400" dirty="0"/>
          </a:p>
        </p:txBody>
      </p:sp>
      <p:sp>
        <p:nvSpPr>
          <p:cNvPr id="4" name="TextBox 3"/>
          <p:cNvSpPr txBox="1"/>
          <p:nvPr/>
        </p:nvSpPr>
        <p:spPr>
          <a:xfrm>
            <a:off x="385949" y="1282534"/>
            <a:ext cx="1506951" cy="461665"/>
          </a:xfrm>
          <a:prstGeom prst="rect">
            <a:avLst/>
          </a:prstGeom>
          <a:noFill/>
        </p:spPr>
        <p:txBody>
          <a:bodyPr wrap="none" rtlCol="0">
            <a:spAutoFit/>
          </a:bodyPr>
          <a:lstStyle/>
          <a:p>
            <a:r>
              <a:rPr lang="en-US" dirty="0" smtClean="0"/>
              <a:t>True tree </a:t>
            </a:r>
            <a:endParaRPr lang="en-US" dirty="0"/>
          </a:p>
        </p:txBody>
      </p:sp>
      <p:sp>
        <p:nvSpPr>
          <p:cNvPr id="5" name="TextBox 4"/>
          <p:cNvSpPr txBox="1"/>
          <p:nvPr/>
        </p:nvSpPr>
        <p:spPr>
          <a:xfrm>
            <a:off x="5763288" y="1145708"/>
            <a:ext cx="2786340" cy="461665"/>
          </a:xfrm>
          <a:prstGeom prst="rect">
            <a:avLst/>
          </a:prstGeom>
          <a:noFill/>
        </p:spPr>
        <p:txBody>
          <a:bodyPr wrap="none" rtlCol="0">
            <a:spAutoFit/>
          </a:bodyPr>
          <a:lstStyle/>
          <a:p>
            <a:r>
              <a:rPr lang="en-US" smtClean="0"/>
              <a:t>Reconstructed tree</a:t>
            </a:r>
            <a:endParaRPr lang="en-US"/>
          </a:p>
        </p:txBody>
      </p:sp>
      <p:cxnSp>
        <p:nvCxnSpPr>
          <p:cNvPr id="7" name="Straight Connector 6"/>
          <p:cNvCxnSpPr/>
          <p:nvPr/>
        </p:nvCxnSpPr>
        <p:spPr>
          <a:xfrm>
            <a:off x="1484416" y="2011393"/>
            <a:ext cx="285008" cy="172193"/>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769424" y="2183586"/>
            <a:ext cx="35625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2113808" y="2011394"/>
            <a:ext cx="279070" cy="1721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356260" y="2183587"/>
            <a:ext cx="1413164" cy="553676"/>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2119745" y="2190997"/>
            <a:ext cx="1365663" cy="4750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891647" y="1900050"/>
            <a:ext cx="285008" cy="172193"/>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176655" y="2072243"/>
            <a:ext cx="0" cy="205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7182593" y="1900051"/>
            <a:ext cx="279070" cy="172192"/>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6062353" y="2277829"/>
            <a:ext cx="1114302" cy="478718"/>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7176656" y="2281535"/>
            <a:ext cx="1114301" cy="409698"/>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29392" y="3901045"/>
            <a:ext cx="1407227" cy="150471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036619" y="5405759"/>
            <a:ext cx="195942" cy="383463"/>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2223655" y="5496045"/>
            <a:ext cx="287976" cy="273637"/>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2042556" y="3807284"/>
            <a:ext cx="148442" cy="1598474"/>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2502728" y="4352308"/>
            <a:ext cx="1083621" cy="1143737"/>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2440382" y="3807284"/>
            <a:ext cx="71249" cy="1688761"/>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2860468" y="4342410"/>
            <a:ext cx="148443" cy="618508"/>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a:off x="1558637" y="4342410"/>
            <a:ext cx="210787" cy="547268"/>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1465118" y="3826328"/>
            <a:ext cx="304306" cy="516082"/>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a:off x="1775363" y="3826329"/>
            <a:ext cx="117537" cy="530432"/>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H="1">
            <a:off x="1050968" y="3838205"/>
            <a:ext cx="117537" cy="530432"/>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2611088" y="3826328"/>
            <a:ext cx="249380" cy="542309"/>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a:off x="2860468" y="3826329"/>
            <a:ext cx="178404" cy="542308"/>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3360718" y="3845626"/>
            <a:ext cx="225631" cy="523011"/>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3586349" y="3845627"/>
            <a:ext cx="202154" cy="506681"/>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5450774" y="3847604"/>
            <a:ext cx="1671182" cy="1787237"/>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H="1">
            <a:off x="7121957" y="5231080"/>
            <a:ext cx="9175" cy="403761"/>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7012380" y="3753843"/>
            <a:ext cx="112815" cy="1457697"/>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H="1">
            <a:off x="7121956" y="4298867"/>
            <a:ext cx="1285776" cy="1335974"/>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H="1">
            <a:off x="7131132" y="3753843"/>
            <a:ext cx="130632" cy="1477237"/>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7681850" y="4288969"/>
            <a:ext cx="148443" cy="618508"/>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H="1">
            <a:off x="6380019" y="4288969"/>
            <a:ext cx="210788" cy="547268"/>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6286500" y="3772887"/>
            <a:ext cx="304306" cy="516082"/>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H="1">
            <a:off x="6596745" y="3772888"/>
            <a:ext cx="117538" cy="53043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H="1">
            <a:off x="5872350" y="3784764"/>
            <a:ext cx="117538" cy="53043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7432470" y="3772887"/>
            <a:ext cx="249380" cy="54230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H="1">
            <a:off x="7681850" y="3772888"/>
            <a:ext cx="178404" cy="54230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8182100" y="3792185"/>
            <a:ext cx="225631" cy="5230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H="1">
            <a:off x="8407731" y="3792186"/>
            <a:ext cx="202154" cy="506681"/>
          </a:xfrm>
          <a:prstGeom prst="line">
            <a:avLst/>
          </a:prstGeom>
        </p:spPr>
        <p:style>
          <a:lnRef idx="2">
            <a:schemeClr val="accent1"/>
          </a:lnRef>
          <a:fillRef idx="0">
            <a:schemeClr val="accent1"/>
          </a:fillRef>
          <a:effectRef idx="1">
            <a:schemeClr val="accent1"/>
          </a:effectRef>
          <a:fontRef idx="minor">
            <a:schemeClr val="tx1"/>
          </a:fontRef>
        </p:style>
      </p:cxnSp>
      <p:sp>
        <p:nvSpPr>
          <p:cNvPr id="141" name="Notched Right Arrow 140"/>
          <p:cNvSpPr/>
          <p:nvPr/>
        </p:nvSpPr>
        <p:spPr>
          <a:xfrm>
            <a:off x="3675550" y="2080159"/>
            <a:ext cx="1805049" cy="308759"/>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Notched Right Arrow 141"/>
          <p:cNvSpPr/>
          <p:nvPr/>
        </p:nvSpPr>
        <p:spPr>
          <a:xfrm>
            <a:off x="3777568" y="4535393"/>
            <a:ext cx="1805049" cy="308759"/>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859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304" y="274638"/>
            <a:ext cx="4094496" cy="1143000"/>
          </a:xfrm>
        </p:spPr>
        <p:txBody>
          <a:bodyPr/>
          <a:lstStyle/>
          <a:p>
            <a:r>
              <a:rPr lang="en-US" dirty="0" smtClean="0"/>
              <a:t>Output from </a:t>
            </a:r>
            <a:r>
              <a:rPr lang="en-US" dirty="0" err="1" smtClean="0"/>
              <a:t>consense</a:t>
            </a:r>
            <a:endParaRPr lang="en-US" dirty="0"/>
          </a:p>
        </p:txBody>
      </p:sp>
      <p:pic>
        <p:nvPicPr>
          <p:cNvPr id="4" name="Picture 3"/>
          <p:cNvPicPr>
            <a:picLocks noChangeAspect="1"/>
          </p:cNvPicPr>
          <p:nvPr/>
        </p:nvPicPr>
        <p:blipFill>
          <a:blip r:embed="rId2"/>
          <a:stretch>
            <a:fillRect/>
          </a:stretch>
        </p:blipFill>
        <p:spPr>
          <a:xfrm>
            <a:off x="489255" y="0"/>
            <a:ext cx="4264562" cy="6858000"/>
          </a:xfrm>
          <a:prstGeom prst="rect">
            <a:avLst/>
          </a:prstGeom>
        </p:spPr>
      </p:pic>
    </p:spTree>
    <p:extLst>
      <p:ext uri="{BB962C8B-B14F-4D97-AF65-F5344CB8AC3E}">
        <p14:creationId xmlns:p14="http://schemas.microsoft.com/office/powerpoint/2010/main" val="1245408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Trees – what might they mean?  </a:t>
            </a:r>
          </a:p>
        </p:txBody>
      </p:sp>
      <p:sp>
        <p:nvSpPr>
          <p:cNvPr id="220163" name="Text Box 3"/>
          <p:cNvSpPr txBox="1">
            <a:spLocks noChangeArrowheads="1"/>
          </p:cNvSpPr>
          <p:nvPr/>
        </p:nvSpPr>
        <p:spPr bwMode="auto">
          <a:xfrm>
            <a:off x="152400" y="914400"/>
            <a:ext cx="7331075" cy="830263"/>
          </a:xfrm>
          <a:prstGeom prst="rect">
            <a:avLst/>
          </a:prstGeom>
          <a:noFill/>
          <a:ln w="9525">
            <a:noFill/>
            <a:miter lim="800000"/>
            <a:headEnd/>
            <a:tailEnd/>
          </a:ln>
          <a:effectLst/>
        </p:spPr>
        <p:txBody>
          <a:bodyPr lIns="91429" tIns="45714" rIns="91429" bIns="45714">
            <a:spAutoFit/>
          </a:bodyPr>
          <a:lstStyle/>
          <a:p>
            <a:pPr>
              <a:defRPr/>
            </a:pPr>
            <a:r>
              <a:rPr lang="en-US" b="1" dirty="0">
                <a:solidFill>
                  <a:srgbClr val="000000"/>
                </a:solidFill>
                <a:latin typeface="Times New Roman" charset="0"/>
                <a:ea typeface="+mn-ea"/>
                <a:cs typeface="+mn-cs"/>
              </a:rPr>
              <a:t>Calculating a tree is comparatively easy, figuring out what it might mean is much more difficult.  </a:t>
            </a:r>
          </a:p>
        </p:txBody>
      </p:sp>
      <p:sp>
        <p:nvSpPr>
          <p:cNvPr id="220164" name="Text Box 4"/>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0165" name="Line 5"/>
          <p:cNvSpPr>
            <a:spLocks noChangeShapeType="1"/>
          </p:cNvSpPr>
          <p:nvPr/>
        </p:nvSpPr>
        <p:spPr bwMode="auto">
          <a:xfrm>
            <a:off x="2133600" y="22860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66" name="Text Box 6"/>
          <p:cNvSpPr txBox="1">
            <a:spLocks noChangeArrowheads="1"/>
          </p:cNvSpPr>
          <p:nvPr/>
        </p:nvSpPr>
        <p:spPr bwMode="auto">
          <a:xfrm>
            <a:off x="381000" y="1752600"/>
            <a:ext cx="5334000"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If this is the probable organismal tree: </a:t>
            </a:r>
          </a:p>
        </p:txBody>
      </p:sp>
      <p:sp>
        <p:nvSpPr>
          <p:cNvPr id="220167" name="Line 7"/>
          <p:cNvSpPr>
            <a:spLocks noChangeShapeType="1"/>
          </p:cNvSpPr>
          <p:nvPr/>
        </p:nvSpPr>
        <p:spPr bwMode="auto">
          <a:xfrm>
            <a:off x="2133600" y="22860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68" name="Line 8"/>
          <p:cNvSpPr>
            <a:spLocks noChangeShapeType="1"/>
          </p:cNvSpPr>
          <p:nvPr/>
        </p:nvSpPr>
        <p:spPr bwMode="auto">
          <a:xfrm>
            <a:off x="2133600" y="29718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69" name="Line 9"/>
          <p:cNvSpPr>
            <a:spLocks noChangeShapeType="1"/>
          </p:cNvSpPr>
          <p:nvPr/>
        </p:nvSpPr>
        <p:spPr bwMode="auto">
          <a:xfrm>
            <a:off x="2590800" y="27432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0" name="Line 10"/>
          <p:cNvSpPr>
            <a:spLocks noChangeShapeType="1"/>
          </p:cNvSpPr>
          <p:nvPr/>
        </p:nvSpPr>
        <p:spPr bwMode="auto">
          <a:xfrm>
            <a:off x="2590800" y="27432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1" name="Line 11"/>
          <p:cNvSpPr>
            <a:spLocks noChangeShapeType="1"/>
          </p:cNvSpPr>
          <p:nvPr/>
        </p:nvSpPr>
        <p:spPr bwMode="auto">
          <a:xfrm flipV="1">
            <a:off x="2590800" y="35814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2" name="Line 12"/>
          <p:cNvSpPr>
            <a:spLocks noChangeShapeType="1"/>
          </p:cNvSpPr>
          <p:nvPr/>
        </p:nvSpPr>
        <p:spPr bwMode="auto">
          <a:xfrm>
            <a:off x="3352800" y="32004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3" name="Line 13"/>
          <p:cNvSpPr>
            <a:spLocks noChangeShapeType="1"/>
          </p:cNvSpPr>
          <p:nvPr/>
        </p:nvSpPr>
        <p:spPr bwMode="auto">
          <a:xfrm>
            <a:off x="3352800" y="32004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4" name="Line 14"/>
          <p:cNvSpPr>
            <a:spLocks noChangeShapeType="1"/>
          </p:cNvSpPr>
          <p:nvPr/>
        </p:nvSpPr>
        <p:spPr bwMode="auto">
          <a:xfrm>
            <a:off x="3352800" y="39624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5" name="Text Box 15"/>
          <p:cNvSpPr txBox="1">
            <a:spLocks noChangeArrowheads="1"/>
          </p:cNvSpPr>
          <p:nvPr/>
        </p:nvSpPr>
        <p:spPr bwMode="auto">
          <a:xfrm>
            <a:off x="6096000" y="24384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B</a:t>
            </a:r>
          </a:p>
        </p:txBody>
      </p:sp>
      <p:sp>
        <p:nvSpPr>
          <p:cNvPr id="220176" name="Text Box 16"/>
          <p:cNvSpPr txBox="1">
            <a:spLocks noChangeArrowheads="1"/>
          </p:cNvSpPr>
          <p:nvPr/>
        </p:nvSpPr>
        <p:spPr bwMode="auto">
          <a:xfrm>
            <a:off x="6096000" y="19812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0177" name="Text Box 17"/>
          <p:cNvSpPr txBox="1">
            <a:spLocks noChangeArrowheads="1"/>
          </p:cNvSpPr>
          <p:nvPr/>
        </p:nvSpPr>
        <p:spPr bwMode="auto">
          <a:xfrm>
            <a:off x="6096000" y="30480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C</a:t>
            </a:r>
          </a:p>
        </p:txBody>
      </p:sp>
      <p:sp>
        <p:nvSpPr>
          <p:cNvPr id="220178" name="Text Box 18"/>
          <p:cNvSpPr txBox="1">
            <a:spLocks noChangeArrowheads="1"/>
          </p:cNvSpPr>
          <p:nvPr/>
        </p:nvSpPr>
        <p:spPr bwMode="auto">
          <a:xfrm>
            <a:off x="6096000" y="36576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D</a:t>
            </a:r>
          </a:p>
        </p:txBody>
      </p:sp>
      <p:sp>
        <p:nvSpPr>
          <p:cNvPr id="220179" name="Line 19"/>
          <p:cNvSpPr>
            <a:spLocks noChangeShapeType="1"/>
          </p:cNvSpPr>
          <p:nvPr/>
        </p:nvSpPr>
        <p:spPr bwMode="auto">
          <a:xfrm>
            <a:off x="2133600" y="48768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0" name="Line 20"/>
          <p:cNvSpPr>
            <a:spLocks noChangeShapeType="1"/>
          </p:cNvSpPr>
          <p:nvPr/>
        </p:nvSpPr>
        <p:spPr bwMode="auto">
          <a:xfrm>
            <a:off x="2133600" y="48768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1" name="Line 21"/>
          <p:cNvSpPr>
            <a:spLocks noChangeShapeType="1"/>
          </p:cNvSpPr>
          <p:nvPr/>
        </p:nvSpPr>
        <p:spPr bwMode="auto">
          <a:xfrm>
            <a:off x="2133600" y="55626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2" name="Line 22"/>
          <p:cNvSpPr>
            <a:spLocks noChangeShapeType="1"/>
          </p:cNvSpPr>
          <p:nvPr/>
        </p:nvSpPr>
        <p:spPr bwMode="auto">
          <a:xfrm>
            <a:off x="3048000" y="53340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3" name="Line 23"/>
          <p:cNvSpPr>
            <a:spLocks noChangeShapeType="1"/>
          </p:cNvSpPr>
          <p:nvPr/>
        </p:nvSpPr>
        <p:spPr bwMode="auto">
          <a:xfrm>
            <a:off x="3048000" y="5334000"/>
            <a:ext cx="2743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4" name="Line 24"/>
          <p:cNvSpPr>
            <a:spLocks noChangeShapeType="1"/>
          </p:cNvSpPr>
          <p:nvPr/>
        </p:nvSpPr>
        <p:spPr bwMode="auto">
          <a:xfrm flipV="1">
            <a:off x="3048000" y="6172200"/>
            <a:ext cx="30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5" name="Line 25"/>
          <p:cNvSpPr>
            <a:spLocks noChangeShapeType="1"/>
          </p:cNvSpPr>
          <p:nvPr/>
        </p:nvSpPr>
        <p:spPr bwMode="auto">
          <a:xfrm>
            <a:off x="3352800" y="57912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6" name="Line 26"/>
          <p:cNvSpPr>
            <a:spLocks noChangeShapeType="1"/>
          </p:cNvSpPr>
          <p:nvPr/>
        </p:nvSpPr>
        <p:spPr bwMode="auto">
          <a:xfrm>
            <a:off x="3352800" y="5791200"/>
            <a:ext cx="1524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7" name="Line 27"/>
          <p:cNvSpPr>
            <a:spLocks noChangeShapeType="1"/>
          </p:cNvSpPr>
          <p:nvPr/>
        </p:nvSpPr>
        <p:spPr bwMode="auto">
          <a:xfrm>
            <a:off x="3352800" y="6553200"/>
            <a:ext cx="1219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8" name="Text Box 28"/>
          <p:cNvSpPr txBox="1">
            <a:spLocks noChangeArrowheads="1"/>
          </p:cNvSpPr>
          <p:nvPr/>
        </p:nvSpPr>
        <p:spPr bwMode="auto">
          <a:xfrm>
            <a:off x="6172200" y="6248400"/>
            <a:ext cx="1728788"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0189" name="Text Box 29"/>
          <p:cNvSpPr txBox="1">
            <a:spLocks noChangeArrowheads="1"/>
          </p:cNvSpPr>
          <p:nvPr/>
        </p:nvSpPr>
        <p:spPr bwMode="auto">
          <a:xfrm>
            <a:off x="6096000" y="45720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0190" name="Text Box 30"/>
          <p:cNvSpPr txBox="1">
            <a:spLocks noChangeArrowheads="1"/>
          </p:cNvSpPr>
          <p:nvPr/>
        </p:nvSpPr>
        <p:spPr bwMode="auto">
          <a:xfrm>
            <a:off x="6096000" y="56388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0191" name="Text Box 31"/>
          <p:cNvSpPr txBox="1">
            <a:spLocks noChangeArrowheads="1"/>
          </p:cNvSpPr>
          <p:nvPr/>
        </p:nvSpPr>
        <p:spPr bwMode="auto">
          <a:xfrm>
            <a:off x="6096000" y="51054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 from D</a:t>
            </a:r>
          </a:p>
        </p:txBody>
      </p:sp>
      <p:sp>
        <p:nvSpPr>
          <p:cNvPr id="32" name="TextBox 31"/>
          <p:cNvSpPr txBox="1"/>
          <p:nvPr/>
        </p:nvSpPr>
        <p:spPr>
          <a:xfrm>
            <a:off x="0" y="4262438"/>
            <a:ext cx="7404100" cy="457200"/>
          </a:xfrm>
          <a:prstGeom prst="rect">
            <a:avLst/>
          </a:prstGeom>
          <a:noFill/>
        </p:spPr>
        <p:txBody>
          <a:bodyPr wrap="none" lIns="91429" tIns="45714" rIns="91429" bIns="45714">
            <a:spAutoFit/>
          </a:bodyPr>
          <a:lstStyle/>
          <a:p>
            <a:pPr>
              <a:defRPr/>
            </a:pPr>
            <a:r>
              <a:rPr lang="en-US" b="1" dirty="0">
                <a:solidFill>
                  <a:srgbClr val="000000"/>
                </a:solidFill>
                <a:latin typeface="Times New Roman" charset="0"/>
                <a:ea typeface="+mn-ea"/>
                <a:cs typeface="+mn-cs"/>
              </a:rPr>
              <a:t>what could be the reason for obtaining  this gene tree:</a:t>
            </a:r>
          </a:p>
        </p:txBody>
      </p:sp>
    </p:spTree>
    <p:extLst>
      <p:ext uri="{BB962C8B-B14F-4D97-AF65-F5344CB8AC3E}">
        <p14:creationId xmlns:p14="http://schemas.microsoft.com/office/powerpoint/2010/main" val="1781225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152400" y="152400"/>
            <a:ext cx="7772400" cy="1143000"/>
          </a:xfrm>
        </p:spPr>
        <p:txBody>
          <a:bodyPr/>
          <a:lstStyle/>
          <a:p>
            <a:pPr algn="l" eaLnBrk="1" hangingPunct="1"/>
            <a:r>
              <a:rPr lang="en-US">
                <a:latin typeface="Times New Roman" charset="0"/>
              </a:rPr>
              <a:t>lack of resolution </a:t>
            </a:r>
          </a:p>
        </p:txBody>
      </p:sp>
      <p:sp>
        <p:nvSpPr>
          <p:cNvPr id="221187" name="Line 3"/>
          <p:cNvSpPr>
            <a:spLocks noChangeShapeType="1"/>
          </p:cNvSpPr>
          <p:nvPr/>
        </p:nvSpPr>
        <p:spPr bwMode="auto">
          <a:xfrm>
            <a:off x="1752600" y="2362200"/>
            <a:ext cx="3733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88" name="Line 4"/>
          <p:cNvSpPr>
            <a:spLocks noChangeShapeType="1"/>
          </p:cNvSpPr>
          <p:nvPr/>
        </p:nvSpPr>
        <p:spPr bwMode="auto">
          <a:xfrm>
            <a:off x="1752600" y="2362200"/>
            <a:ext cx="1588"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89" name="Line 5"/>
          <p:cNvSpPr>
            <a:spLocks noChangeShapeType="1"/>
          </p:cNvSpPr>
          <p:nvPr/>
        </p:nvSpPr>
        <p:spPr bwMode="auto">
          <a:xfrm>
            <a:off x="1752600" y="3048000"/>
            <a:ext cx="9144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0" name="Line 6"/>
          <p:cNvSpPr>
            <a:spLocks noChangeShapeType="1"/>
          </p:cNvSpPr>
          <p:nvPr/>
        </p:nvSpPr>
        <p:spPr bwMode="auto">
          <a:xfrm>
            <a:off x="2667000" y="2819400"/>
            <a:ext cx="1588"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1"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2"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3" name="Line 9"/>
          <p:cNvSpPr>
            <a:spLocks noChangeShapeType="1"/>
          </p:cNvSpPr>
          <p:nvPr/>
        </p:nvSpPr>
        <p:spPr bwMode="auto">
          <a:xfrm>
            <a:off x="2971800" y="3276600"/>
            <a:ext cx="1588"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4" name="Line 10"/>
          <p:cNvSpPr>
            <a:spLocks noChangeShapeType="1"/>
          </p:cNvSpPr>
          <p:nvPr/>
        </p:nvSpPr>
        <p:spPr bwMode="auto">
          <a:xfrm>
            <a:off x="2971800" y="3276600"/>
            <a:ext cx="1219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5" name="Line 11"/>
          <p:cNvSpPr>
            <a:spLocks noChangeShapeType="1"/>
          </p:cNvSpPr>
          <p:nvPr/>
        </p:nvSpPr>
        <p:spPr bwMode="auto">
          <a:xfrm>
            <a:off x="2971800" y="4038600"/>
            <a:ext cx="1219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6"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1197" name="Text Box 13"/>
          <p:cNvSpPr txBox="1">
            <a:spLocks noChangeArrowheads="1"/>
          </p:cNvSpPr>
          <p:nvPr/>
        </p:nvSpPr>
        <p:spPr bwMode="auto">
          <a:xfrm>
            <a:off x="5715000" y="20574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1198" name="Text Box 14"/>
          <p:cNvSpPr txBox="1">
            <a:spLocks noChangeArrowheads="1"/>
          </p:cNvSpPr>
          <p:nvPr/>
        </p:nvSpPr>
        <p:spPr bwMode="auto">
          <a:xfrm>
            <a:off x="4191000" y="30480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1199" name="Text Box 15"/>
          <p:cNvSpPr txBox="1">
            <a:spLocks noChangeArrowheads="1"/>
          </p:cNvSpPr>
          <p:nvPr/>
        </p:nvSpPr>
        <p:spPr bwMode="auto">
          <a:xfrm>
            <a:off x="5715000" y="25908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 from D</a:t>
            </a:r>
          </a:p>
        </p:txBody>
      </p:sp>
      <p:grpSp>
        <p:nvGrpSpPr>
          <p:cNvPr id="2" name="Group 16"/>
          <p:cNvGrpSpPr>
            <a:grpSpLocks/>
          </p:cNvGrpSpPr>
          <p:nvPr/>
        </p:nvGrpSpPr>
        <p:grpSpPr bwMode="auto">
          <a:xfrm>
            <a:off x="1736725" y="3733800"/>
            <a:ext cx="7164388" cy="1341438"/>
            <a:chOff x="1094" y="2352"/>
            <a:chExt cx="4513" cy="845"/>
          </a:xfrm>
        </p:grpSpPr>
        <p:sp>
          <p:nvSpPr>
            <p:cNvPr id="221201"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1202" name="Text Box 18"/>
            <p:cNvSpPr txBox="1">
              <a:spLocks noChangeArrowheads="1"/>
            </p:cNvSpPr>
            <p:nvPr/>
          </p:nvSpPr>
          <p:spPr bwMode="auto">
            <a:xfrm>
              <a:off x="1094" y="2906"/>
              <a:ext cx="4513"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e.g., 60% bootstrap support for bipartition (AD)(CB) </a:t>
              </a:r>
            </a:p>
          </p:txBody>
        </p:sp>
      </p:grpSp>
    </p:spTree>
    <p:extLst>
      <p:ext uri="{BB962C8B-B14F-4D97-AF65-F5344CB8AC3E}">
        <p14:creationId xmlns:p14="http://schemas.microsoft.com/office/powerpoint/2010/main" val="979668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152400" y="152400"/>
            <a:ext cx="7772400" cy="1143000"/>
          </a:xfrm>
        </p:spPr>
        <p:txBody>
          <a:bodyPr/>
          <a:lstStyle/>
          <a:p>
            <a:pPr algn="l" eaLnBrk="1" hangingPunct="1"/>
            <a:r>
              <a:rPr lang="en-US">
                <a:latin typeface="Times New Roman" charset="0"/>
              </a:rPr>
              <a:t>long branch attraction artifact </a:t>
            </a:r>
          </a:p>
        </p:txBody>
      </p:sp>
      <p:sp>
        <p:nvSpPr>
          <p:cNvPr id="222211" name="Line 3"/>
          <p:cNvSpPr>
            <a:spLocks noChangeShapeType="1"/>
          </p:cNvSpPr>
          <p:nvPr/>
        </p:nvSpPr>
        <p:spPr bwMode="auto">
          <a:xfrm>
            <a:off x="1143000" y="2362200"/>
            <a:ext cx="43434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2" name="Line 4"/>
          <p:cNvSpPr>
            <a:spLocks noChangeShapeType="1"/>
          </p:cNvSpPr>
          <p:nvPr/>
        </p:nvSpPr>
        <p:spPr bwMode="auto">
          <a:xfrm>
            <a:off x="1143000" y="2362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3" name="Line 5"/>
          <p:cNvSpPr>
            <a:spLocks noChangeShapeType="1"/>
          </p:cNvSpPr>
          <p:nvPr/>
        </p:nvSpPr>
        <p:spPr bwMode="auto">
          <a:xfrm>
            <a:off x="1143000" y="3048000"/>
            <a:ext cx="15240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4" name="Line 6"/>
          <p:cNvSpPr>
            <a:spLocks noChangeShapeType="1"/>
          </p:cNvSpPr>
          <p:nvPr/>
        </p:nvSpPr>
        <p:spPr bwMode="auto">
          <a:xfrm>
            <a:off x="2667000" y="2819400"/>
            <a:ext cx="1588"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5"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6"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7" name="Line 9"/>
          <p:cNvSpPr>
            <a:spLocks noChangeShapeType="1"/>
          </p:cNvSpPr>
          <p:nvPr/>
        </p:nvSpPr>
        <p:spPr bwMode="auto">
          <a:xfrm>
            <a:off x="2971800" y="3276600"/>
            <a:ext cx="1588"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8" name="Line 10"/>
          <p:cNvSpPr>
            <a:spLocks noChangeShapeType="1"/>
          </p:cNvSpPr>
          <p:nvPr/>
        </p:nvSpPr>
        <p:spPr bwMode="auto">
          <a:xfrm>
            <a:off x="2971800" y="3276600"/>
            <a:ext cx="990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9" name="Line 11"/>
          <p:cNvSpPr>
            <a:spLocks noChangeShapeType="1"/>
          </p:cNvSpPr>
          <p:nvPr/>
        </p:nvSpPr>
        <p:spPr bwMode="auto">
          <a:xfrm>
            <a:off x="2971800" y="4038600"/>
            <a:ext cx="1066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20"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2221" name="Text Box 13"/>
          <p:cNvSpPr txBox="1">
            <a:spLocks noChangeArrowheads="1"/>
          </p:cNvSpPr>
          <p:nvPr/>
        </p:nvSpPr>
        <p:spPr bwMode="auto">
          <a:xfrm>
            <a:off x="5715000" y="20574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2222" name="Text Box 14"/>
          <p:cNvSpPr txBox="1">
            <a:spLocks noChangeArrowheads="1"/>
          </p:cNvSpPr>
          <p:nvPr/>
        </p:nvSpPr>
        <p:spPr bwMode="auto">
          <a:xfrm>
            <a:off x="4191000" y="30480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2223" name="Text Box 15"/>
          <p:cNvSpPr txBox="1">
            <a:spLocks noChangeArrowheads="1"/>
          </p:cNvSpPr>
          <p:nvPr/>
        </p:nvSpPr>
        <p:spPr bwMode="auto">
          <a:xfrm>
            <a:off x="5715000" y="25908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D</a:t>
            </a:r>
          </a:p>
        </p:txBody>
      </p:sp>
      <p:grpSp>
        <p:nvGrpSpPr>
          <p:cNvPr id="2" name="Group 16"/>
          <p:cNvGrpSpPr>
            <a:grpSpLocks/>
          </p:cNvGrpSpPr>
          <p:nvPr/>
        </p:nvGrpSpPr>
        <p:grpSpPr bwMode="auto">
          <a:xfrm>
            <a:off x="1736725" y="3733800"/>
            <a:ext cx="7318375" cy="1341438"/>
            <a:chOff x="1094" y="2352"/>
            <a:chExt cx="4610" cy="845"/>
          </a:xfrm>
        </p:grpSpPr>
        <p:sp>
          <p:nvSpPr>
            <p:cNvPr id="222225"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2226" name="Text Box 18"/>
            <p:cNvSpPr txBox="1">
              <a:spLocks noChangeArrowheads="1"/>
            </p:cNvSpPr>
            <p:nvPr/>
          </p:nvSpPr>
          <p:spPr bwMode="auto">
            <a:xfrm>
              <a:off x="1094" y="2906"/>
              <a:ext cx="4610"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e.g., 100% bootstrap support for bipartition (AD)(CB) </a:t>
              </a:r>
            </a:p>
          </p:txBody>
        </p:sp>
      </p:grpSp>
      <p:grpSp>
        <p:nvGrpSpPr>
          <p:cNvPr id="3" name="Group 19"/>
          <p:cNvGrpSpPr>
            <a:grpSpLocks/>
          </p:cNvGrpSpPr>
          <p:nvPr/>
        </p:nvGrpSpPr>
        <p:grpSpPr bwMode="auto">
          <a:xfrm>
            <a:off x="2514600" y="1447800"/>
            <a:ext cx="5180013" cy="1600200"/>
            <a:chOff x="1584" y="912"/>
            <a:chExt cx="3263" cy="1008"/>
          </a:xfrm>
        </p:grpSpPr>
        <p:sp>
          <p:nvSpPr>
            <p:cNvPr id="222228" name="Oval 20"/>
            <p:cNvSpPr>
              <a:spLocks noChangeArrowheads="1"/>
            </p:cNvSpPr>
            <p:nvPr/>
          </p:nvSpPr>
          <p:spPr bwMode="auto">
            <a:xfrm>
              <a:off x="2064" y="1392"/>
              <a:ext cx="240" cy="528"/>
            </a:xfrm>
            <a:prstGeom prst="ellipse">
              <a:avLst/>
            </a:prstGeom>
            <a:noFill/>
            <a:ln w="9525">
              <a:solidFill>
                <a:schemeClr val="hlink"/>
              </a:solidFill>
              <a:round/>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2229" name="Line 21"/>
            <p:cNvSpPr>
              <a:spLocks noChangeShapeType="1"/>
            </p:cNvSpPr>
            <p:nvPr/>
          </p:nvSpPr>
          <p:spPr bwMode="auto">
            <a:xfrm flipV="1">
              <a:off x="2208" y="1200"/>
              <a:ext cx="48" cy="19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2230" name="Text Box 22"/>
            <p:cNvSpPr txBox="1">
              <a:spLocks noChangeArrowheads="1"/>
            </p:cNvSpPr>
            <p:nvPr/>
          </p:nvSpPr>
          <p:spPr bwMode="auto">
            <a:xfrm>
              <a:off x="1584" y="912"/>
              <a:ext cx="3263" cy="291"/>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the two longest branches join together</a:t>
              </a:r>
            </a:p>
          </p:txBody>
        </p:sp>
      </p:grpSp>
      <p:sp>
        <p:nvSpPr>
          <p:cNvPr id="222231" name="Text Box 23"/>
          <p:cNvSpPr txBox="1">
            <a:spLocks noChangeArrowheads="1"/>
          </p:cNvSpPr>
          <p:nvPr/>
        </p:nvSpPr>
        <p:spPr bwMode="auto">
          <a:xfrm>
            <a:off x="182563" y="5257800"/>
            <a:ext cx="89058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What could you do to investigate if this is a possible explanation?  </a:t>
            </a:r>
          </a:p>
        </p:txBody>
      </p:sp>
      <p:sp>
        <p:nvSpPr>
          <p:cNvPr id="222232" name="Text Box 24"/>
          <p:cNvSpPr txBox="1">
            <a:spLocks noChangeArrowheads="1"/>
          </p:cNvSpPr>
          <p:nvPr/>
        </p:nvSpPr>
        <p:spPr bwMode="auto">
          <a:xfrm>
            <a:off x="457200" y="57912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2233" name="Text Box 25"/>
          <p:cNvSpPr txBox="1">
            <a:spLocks noChangeArrowheads="1"/>
          </p:cNvSpPr>
          <p:nvPr/>
        </p:nvSpPr>
        <p:spPr bwMode="auto">
          <a:xfrm>
            <a:off x="609600" y="5638800"/>
            <a:ext cx="5608638" cy="823913"/>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use only slow positions, </a:t>
            </a:r>
          </a:p>
          <a:p>
            <a:pPr>
              <a:defRPr/>
            </a:pPr>
            <a:r>
              <a:rPr lang="en-US" b="1">
                <a:solidFill>
                  <a:srgbClr val="000000"/>
                </a:solidFill>
                <a:latin typeface="Times New Roman" charset="0"/>
                <a:ea typeface="+mn-ea"/>
                <a:cs typeface="+mn-cs"/>
              </a:rPr>
              <a:t>use an algorithm that corrects for ASRV</a:t>
            </a:r>
          </a:p>
        </p:txBody>
      </p:sp>
    </p:spTree>
    <p:extLst>
      <p:ext uri="{BB962C8B-B14F-4D97-AF65-F5344CB8AC3E}">
        <p14:creationId xmlns:p14="http://schemas.microsoft.com/office/powerpoint/2010/main" val="653136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223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2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31" grpId="0" autoUpdateAnimBg="0"/>
      <p:bldP spid="222233"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Gene transfer  </a:t>
            </a:r>
          </a:p>
        </p:txBody>
      </p:sp>
      <p:sp>
        <p:nvSpPr>
          <p:cNvPr id="223235" name="Text Box 3"/>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3236" name="Line 4"/>
          <p:cNvSpPr>
            <a:spLocks noChangeShapeType="1"/>
          </p:cNvSpPr>
          <p:nvPr/>
        </p:nvSpPr>
        <p:spPr bwMode="auto">
          <a:xfrm>
            <a:off x="1828800" y="15240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Organismal tree: </a:t>
            </a:r>
          </a:p>
        </p:txBody>
      </p:sp>
      <p:sp>
        <p:nvSpPr>
          <p:cNvPr id="223238" name="Line 6"/>
          <p:cNvSpPr>
            <a:spLocks noChangeShapeType="1"/>
          </p:cNvSpPr>
          <p:nvPr/>
        </p:nvSpPr>
        <p:spPr bwMode="auto">
          <a:xfrm>
            <a:off x="1828800" y="15240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9" name="Line 7"/>
          <p:cNvSpPr>
            <a:spLocks noChangeShapeType="1"/>
          </p:cNvSpPr>
          <p:nvPr/>
        </p:nvSpPr>
        <p:spPr bwMode="auto">
          <a:xfrm>
            <a:off x="1828800" y="22098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0" name="Line 8"/>
          <p:cNvSpPr>
            <a:spLocks noChangeShapeType="1"/>
          </p:cNvSpPr>
          <p:nvPr/>
        </p:nvSpPr>
        <p:spPr bwMode="auto">
          <a:xfrm>
            <a:off x="2286000" y="19812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1" name="Line 9"/>
          <p:cNvSpPr>
            <a:spLocks noChangeShapeType="1"/>
          </p:cNvSpPr>
          <p:nvPr/>
        </p:nvSpPr>
        <p:spPr bwMode="auto">
          <a:xfrm>
            <a:off x="2286000" y="19812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2" name="Line 10"/>
          <p:cNvSpPr>
            <a:spLocks noChangeShapeType="1"/>
          </p:cNvSpPr>
          <p:nvPr/>
        </p:nvSpPr>
        <p:spPr bwMode="auto">
          <a:xfrm flipV="1">
            <a:off x="2286000" y="28194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3" name="Line 11"/>
          <p:cNvSpPr>
            <a:spLocks noChangeShapeType="1"/>
          </p:cNvSpPr>
          <p:nvPr/>
        </p:nvSpPr>
        <p:spPr bwMode="auto">
          <a:xfrm>
            <a:off x="3048000" y="24384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4" name="Line 12"/>
          <p:cNvSpPr>
            <a:spLocks noChangeShapeType="1"/>
          </p:cNvSpPr>
          <p:nvPr/>
        </p:nvSpPr>
        <p:spPr bwMode="auto">
          <a:xfrm>
            <a:off x="3048000" y="24384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5" name="Line 13"/>
          <p:cNvSpPr>
            <a:spLocks noChangeShapeType="1"/>
          </p:cNvSpPr>
          <p:nvPr/>
        </p:nvSpPr>
        <p:spPr bwMode="auto">
          <a:xfrm>
            <a:off x="3048000" y="32004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6" name="Text Box 14"/>
          <p:cNvSpPr txBox="1">
            <a:spLocks noChangeArrowheads="1"/>
          </p:cNvSpPr>
          <p:nvPr/>
        </p:nvSpPr>
        <p:spPr bwMode="auto">
          <a:xfrm>
            <a:off x="5791200" y="16764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B</a:t>
            </a:r>
          </a:p>
        </p:txBody>
      </p:sp>
      <p:sp>
        <p:nvSpPr>
          <p:cNvPr id="223247" name="Text Box 15"/>
          <p:cNvSpPr txBox="1">
            <a:spLocks noChangeArrowheads="1"/>
          </p:cNvSpPr>
          <p:nvPr/>
        </p:nvSpPr>
        <p:spPr bwMode="auto">
          <a:xfrm>
            <a:off x="5791200" y="12192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3248" name="Text Box 16"/>
          <p:cNvSpPr txBox="1">
            <a:spLocks noChangeArrowheads="1"/>
          </p:cNvSpPr>
          <p:nvPr/>
        </p:nvSpPr>
        <p:spPr bwMode="auto">
          <a:xfrm>
            <a:off x="5791200" y="22860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C</a:t>
            </a:r>
          </a:p>
        </p:txBody>
      </p:sp>
      <p:sp>
        <p:nvSpPr>
          <p:cNvPr id="223249" name="Text Box 17"/>
          <p:cNvSpPr txBox="1">
            <a:spLocks noChangeArrowheads="1"/>
          </p:cNvSpPr>
          <p:nvPr/>
        </p:nvSpPr>
        <p:spPr bwMode="auto">
          <a:xfrm>
            <a:off x="5791200" y="28956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D</a:t>
            </a:r>
          </a:p>
        </p:txBody>
      </p:sp>
      <p:grpSp>
        <p:nvGrpSpPr>
          <p:cNvPr id="2" name="Group 18"/>
          <p:cNvGrpSpPr>
            <a:grpSpLocks/>
          </p:cNvGrpSpPr>
          <p:nvPr/>
        </p:nvGrpSpPr>
        <p:grpSpPr bwMode="auto">
          <a:xfrm>
            <a:off x="3886200" y="1981200"/>
            <a:ext cx="2241550" cy="457200"/>
            <a:chOff x="2448" y="1248"/>
            <a:chExt cx="1412" cy="288"/>
          </a:xfrm>
        </p:grpSpPr>
        <p:sp>
          <p:nvSpPr>
            <p:cNvPr id="223251" name="Line 19"/>
            <p:cNvSpPr>
              <a:spLocks noChangeShapeType="1"/>
            </p:cNvSpPr>
            <p:nvPr/>
          </p:nvSpPr>
          <p:spPr bwMode="auto">
            <a:xfrm>
              <a:off x="2448" y="1248"/>
              <a:ext cx="0" cy="288"/>
            </a:xfrm>
            <a:prstGeom prst="line">
              <a:avLst/>
            </a:prstGeom>
            <a:noFill/>
            <a:ln w="3810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52" name="Text Box 20"/>
            <p:cNvSpPr txBox="1">
              <a:spLocks noChangeArrowheads="1"/>
            </p:cNvSpPr>
            <p:nvPr/>
          </p:nvSpPr>
          <p:spPr bwMode="auto">
            <a:xfrm>
              <a:off x="2544" y="1248"/>
              <a:ext cx="1316"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Transfer</a:t>
              </a:r>
            </a:p>
          </p:txBody>
        </p:sp>
      </p:grpSp>
      <p:grpSp>
        <p:nvGrpSpPr>
          <p:cNvPr id="3" name="Group 21"/>
          <p:cNvGrpSpPr>
            <a:grpSpLocks/>
          </p:cNvGrpSpPr>
          <p:nvPr/>
        </p:nvGrpSpPr>
        <p:grpSpPr bwMode="auto">
          <a:xfrm>
            <a:off x="228600" y="3352800"/>
            <a:ext cx="7407275" cy="2519363"/>
            <a:chOff x="144" y="2112"/>
            <a:chExt cx="4666" cy="1587"/>
          </a:xfrm>
        </p:grpSpPr>
        <p:sp>
          <p:nvSpPr>
            <p:cNvPr id="223254" name="Line 22"/>
            <p:cNvSpPr>
              <a:spLocks noChangeShapeType="1"/>
            </p:cNvSpPr>
            <p:nvPr/>
          </p:nvSpPr>
          <p:spPr bwMode="auto">
            <a:xfrm>
              <a:off x="1200" y="2544"/>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5" name="Line 23"/>
            <p:cNvSpPr>
              <a:spLocks noChangeShapeType="1"/>
            </p:cNvSpPr>
            <p:nvPr/>
          </p:nvSpPr>
          <p:spPr bwMode="auto">
            <a:xfrm>
              <a:off x="1200" y="2544"/>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6" name="Line 24"/>
            <p:cNvSpPr>
              <a:spLocks noChangeShapeType="1"/>
            </p:cNvSpPr>
            <p:nvPr/>
          </p:nvSpPr>
          <p:spPr bwMode="auto">
            <a:xfrm>
              <a:off x="1200" y="2976"/>
              <a:ext cx="72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7" name="Line 25"/>
            <p:cNvSpPr>
              <a:spLocks noChangeShapeType="1"/>
            </p:cNvSpPr>
            <p:nvPr/>
          </p:nvSpPr>
          <p:spPr bwMode="auto">
            <a:xfrm>
              <a:off x="1920" y="2832"/>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8" name="Line 26"/>
            <p:cNvSpPr>
              <a:spLocks noChangeShapeType="1"/>
            </p:cNvSpPr>
            <p:nvPr/>
          </p:nvSpPr>
          <p:spPr bwMode="auto">
            <a:xfrm>
              <a:off x="1920" y="2832"/>
              <a:ext cx="158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9" name="Line 27"/>
            <p:cNvSpPr>
              <a:spLocks noChangeShapeType="1"/>
            </p:cNvSpPr>
            <p:nvPr/>
          </p:nvSpPr>
          <p:spPr bwMode="auto">
            <a:xfrm flipV="1">
              <a:off x="1920" y="3360"/>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0" name="Line 28"/>
            <p:cNvSpPr>
              <a:spLocks noChangeShapeType="1"/>
            </p:cNvSpPr>
            <p:nvPr/>
          </p:nvSpPr>
          <p:spPr bwMode="auto">
            <a:xfrm>
              <a:off x="2352" y="3120"/>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1" name="Line 29"/>
            <p:cNvSpPr>
              <a:spLocks noChangeShapeType="1"/>
            </p:cNvSpPr>
            <p:nvPr/>
          </p:nvSpPr>
          <p:spPr bwMode="auto">
            <a:xfrm>
              <a:off x="2355" y="312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2" name="Line 30"/>
            <p:cNvSpPr>
              <a:spLocks noChangeShapeType="1"/>
            </p:cNvSpPr>
            <p:nvPr/>
          </p:nvSpPr>
          <p:spPr bwMode="auto">
            <a:xfrm>
              <a:off x="2352" y="360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grpSp>
      <p:grpSp>
        <p:nvGrpSpPr>
          <p:cNvPr id="4" name="Group 36"/>
          <p:cNvGrpSpPr>
            <a:grpSpLocks/>
          </p:cNvGrpSpPr>
          <p:nvPr/>
        </p:nvGrpSpPr>
        <p:grpSpPr bwMode="auto">
          <a:xfrm>
            <a:off x="304800" y="4419600"/>
            <a:ext cx="1524000" cy="1528763"/>
            <a:chOff x="192" y="2784"/>
            <a:chExt cx="960" cy="963"/>
          </a:xfrm>
        </p:grpSpPr>
        <p:sp>
          <p:nvSpPr>
            <p:cNvPr id="223269" name="Line 37"/>
            <p:cNvSpPr>
              <a:spLocks noChangeShapeType="1"/>
            </p:cNvSpPr>
            <p:nvPr/>
          </p:nvSpPr>
          <p:spPr bwMode="auto">
            <a:xfrm flipV="1">
              <a:off x="768" y="2784"/>
              <a:ext cx="384" cy="672"/>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70" name="Text Box 38"/>
            <p:cNvSpPr txBox="1">
              <a:spLocks noChangeArrowheads="1"/>
            </p:cNvSpPr>
            <p:nvPr/>
          </p:nvSpPr>
          <p:spPr bwMode="auto">
            <a:xfrm>
              <a:off x="192" y="3456"/>
              <a:ext cx="946"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speciation</a:t>
              </a:r>
            </a:p>
          </p:txBody>
        </p:sp>
      </p:grpSp>
      <p:sp>
        <p:nvSpPr>
          <p:cNvPr id="223271" name="Line 39"/>
          <p:cNvSpPr>
            <a:spLocks noChangeShapeType="1"/>
          </p:cNvSpPr>
          <p:nvPr/>
        </p:nvSpPr>
        <p:spPr bwMode="auto">
          <a:xfrm flipV="1">
            <a:off x="1219200" y="4800600"/>
            <a:ext cx="1676400" cy="685800"/>
          </a:xfrm>
          <a:prstGeom prst="line">
            <a:avLst/>
          </a:prstGeom>
          <a:noFill/>
          <a:ln w="9525">
            <a:solidFill>
              <a:schemeClr val="hlink"/>
            </a:solidFill>
            <a:round/>
            <a:headEnd/>
            <a:tailEnd type="triangle" w="med" len="med"/>
          </a:ln>
          <a:effectLst/>
        </p:spPr>
        <p:txBody>
          <a:bodyPr lIns="91429" tIns="45714" rIns="91429" bIns="45714"/>
          <a:lstStyle/>
          <a:p>
            <a:pPr>
              <a:defRPr/>
            </a:pPr>
            <a:endParaRPr lang="en-US" b="1">
              <a:solidFill>
                <a:srgbClr val="000000"/>
              </a:solidFill>
              <a:latin typeface="Times New Roman" charset="0"/>
              <a:ea typeface="+mn-ea"/>
              <a:cs typeface="+mn-cs"/>
            </a:endParaRPr>
          </a:p>
        </p:txBody>
      </p:sp>
      <p:grpSp>
        <p:nvGrpSpPr>
          <p:cNvPr id="5" name="Group 40"/>
          <p:cNvGrpSpPr>
            <a:grpSpLocks/>
          </p:cNvGrpSpPr>
          <p:nvPr/>
        </p:nvGrpSpPr>
        <p:grpSpPr bwMode="auto">
          <a:xfrm>
            <a:off x="1812925" y="5410200"/>
            <a:ext cx="1916113" cy="1036638"/>
            <a:chOff x="1142" y="3408"/>
            <a:chExt cx="1207" cy="653"/>
          </a:xfrm>
        </p:grpSpPr>
        <p:sp>
          <p:nvSpPr>
            <p:cNvPr id="223273" name="Line 41"/>
            <p:cNvSpPr>
              <a:spLocks noChangeShapeType="1"/>
            </p:cNvSpPr>
            <p:nvPr/>
          </p:nvSpPr>
          <p:spPr bwMode="auto">
            <a:xfrm flipV="1">
              <a:off x="1728" y="3408"/>
              <a:ext cx="576" cy="336"/>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74" name="Text Box 42"/>
            <p:cNvSpPr txBox="1">
              <a:spLocks noChangeArrowheads="1"/>
            </p:cNvSpPr>
            <p:nvPr/>
          </p:nvSpPr>
          <p:spPr bwMode="auto">
            <a:xfrm>
              <a:off x="1142" y="3770"/>
              <a:ext cx="1207"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transfer</a:t>
              </a:r>
            </a:p>
          </p:txBody>
        </p:sp>
      </p:grpSp>
    </p:spTree>
    <p:extLst>
      <p:ext uri="{BB962C8B-B14F-4D97-AF65-F5344CB8AC3E}">
        <p14:creationId xmlns:p14="http://schemas.microsoft.com/office/powerpoint/2010/main" val="646241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232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Lineage Sorting </a:t>
            </a:r>
          </a:p>
        </p:txBody>
      </p:sp>
      <p:sp>
        <p:nvSpPr>
          <p:cNvPr id="223235" name="Text Box 3"/>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3236" name="Line 4"/>
          <p:cNvSpPr>
            <a:spLocks noChangeShapeType="1"/>
          </p:cNvSpPr>
          <p:nvPr/>
        </p:nvSpPr>
        <p:spPr bwMode="auto">
          <a:xfrm>
            <a:off x="1828800" y="17526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Organismal tree: </a:t>
            </a:r>
          </a:p>
        </p:txBody>
      </p:sp>
      <p:sp>
        <p:nvSpPr>
          <p:cNvPr id="223238" name="Line 6"/>
          <p:cNvSpPr>
            <a:spLocks noChangeShapeType="1"/>
          </p:cNvSpPr>
          <p:nvPr/>
        </p:nvSpPr>
        <p:spPr bwMode="auto">
          <a:xfrm>
            <a:off x="1828800" y="17526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9" name="Line 7"/>
          <p:cNvSpPr>
            <a:spLocks noChangeShapeType="1"/>
          </p:cNvSpPr>
          <p:nvPr/>
        </p:nvSpPr>
        <p:spPr bwMode="auto">
          <a:xfrm flipV="1">
            <a:off x="1828800" y="2590800"/>
            <a:ext cx="381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0" name="Line 8"/>
          <p:cNvSpPr>
            <a:spLocks noChangeShapeType="1"/>
          </p:cNvSpPr>
          <p:nvPr/>
        </p:nvSpPr>
        <p:spPr bwMode="auto">
          <a:xfrm>
            <a:off x="2514600" y="2438400"/>
            <a:ext cx="0"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1" name="Line 9"/>
          <p:cNvSpPr>
            <a:spLocks noChangeShapeType="1"/>
          </p:cNvSpPr>
          <p:nvPr/>
        </p:nvSpPr>
        <p:spPr bwMode="auto">
          <a:xfrm flipV="1">
            <a:off x="2514600" y="2422525"/>
            <a:ext cx="29718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2" name="Line 10"/>
          <p:cNvSpPr>
            <a:spLocks noChangeShapeType="1"/>
          </p:cNvSpPr>
          <p:nvPr/>
        </p:nvSpPr>
        <p:spPr bwMode="auto">
          <a:xfrm flipV="1">
            <a:off x="2286000" y="34290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3" name="Line 11"/>
          <p:cNvSpPr>
            <a:spLocks noChangeShapeType="1"/>
          </p:cNvSpPr>
          <p:nvPr/>
        </p:nvSpPr>
        <p:spPr bwMode="auto">
          <a:xfrm>
            <a:off x="3046413" y="2889250"/>
            <a:ext cx="1587" cy="15875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4" name="Line 12"/>
          <p:cNvSpPr>
            <a:spLocks noChangeShapeType="1"/>
          </p:cNvSpPr>
          <p:nvPr/>
        </p:nvSpPr>
        <p:spPr bwMode="auto">
          <a:xfrm>
            <a:off x="3048000" y="2879725"/>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5" name="Line 13"/>
          <p:cNvSpPr>
            <a:spLocks noChangeShapeType="1"/>
          </p:cNvSpPr>
          <p:nvPr/>
        </p:nvSpPr>
        <p:spPr bwMode="auto">
          <a:xfrm>
            <a:off x="3048000" y="3641725"/>
            <a:ext cx="24384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6" name="Text Box 14"/>
          <p:cNvSpPr txBox="1">
            <a:spLocks noChangeArrowheads="1"/>
          </p:cNvSpPr>
          <p:nvPr/>
        </p:nvSpPr>
        <p:spPr bwMode="auto">
          <a:xfrm>
            <a:off x="5791200" y="19812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B</a:t>
            </a:r>
          </a:p>
        </p:txBody>
      </p:sp>
      <p:sp>
        <p:nvSpPr>
          <p:cNvPr id="223247" name="Text Box 15"/>
          <p:cNvSpPr txBox="1">
            <a:spLocks noChangeArrowheads="1"/>
          </p:cNvSpPr>
          <p:nvPr/>
        </p:nvSpPr>
        <p:spPr bwMode="auto">
          <a:xfrm>
            <a:off x="5791200" y="12192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3248" name="Text Box 16"/>
          <p:cNvSpPr txBox="1">
            <a:spLocks noChangeArrowheads="1"/>
          </p:cNvSpPr>
          <p:nvPr/>
        </p:nvSpPr>
        <p:spPr bwMode="auto">
          <a:xfrm>
            <a:off x="5791200" y="27432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C</a:t>
            </a:r>
          </a:p>
        </p:txBody>
      </p:sp>
      <p:sp>
        <p:nvSpPr>
          <p:cNvPr id="223249" name="Text Box 17"/>
          <p:cNvSpPr txBox="1">
            <a:spLocks noChangeArrowheads="1"/>
          </p:cNvSpPr>
          <p:nvPr/>
        </p:nvSpPr>
        <p:spPr bwMode="auto">
          <a:xfrm>
            <a:off x="5791200" y="33528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D</a:t>
            </a:r>
          </a:p>
        </p:txBody>
      </p:sp>
      <p:grpSp>
        <p:nvGrpSpPr>
          <p:cNvPr id="3" name="Group 21"/>
          <p:cNvGrpSpPr>
            <a:grpSpLocks/>
          </p:cNvGrpSpPr>
          <p:nvPr/>
        </p:nvGrpSpPr>
        <p:grpSpPr bwMode="auto">
          <a:xfrm>
            <a:off x="357188" y="4144963"/>
            <a:ext cx="7407275" cy="2519362"/>
            <a:chOff x="144" y="2112"/>
            <a:chExt cx="4666" cy="1587"/>
          </a:xfrm>
        </p:grpSpPr>
        <p:sp>
          <p:nvSpPr>
            <p:cNvPr id="223254" name="Line 22"/>
            <p:cNvSpPr>
              <a:spLocks noChangeShapeType="1"/>
            </p:cNvSpPr>
            <p:nvPr/>
          </p:nvSpPr>
          <p:spPr bwMode="auto">
            <a:xfrm>
              <a:off x="927" y="2525"/>
              <a:ext cx="26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5" name="Line 23"/>
            <p:cNvSpPr>
              <a:spLocks noChangeShapeType="1"/>
            </p:cNvSpPr>
            <p:nvPr/>
          </p:nvSpPr>
          <p:spPr bwMode="auto">
            <a:xfrm>
              <a:off x="927" y="2525"/>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6" name="Line 24"/>
            <p:cNvSpPr>
              <a:spLocks noChangeShapeType="1"/>
            </p:cNvSpPr>
            <p:nvPr/>
          </p:nvSpPr>
          <p:spPr bwMode="auto">
            <a:xfrm>
              <a:off x="927" y="2957"/>
              <a:ext cx="14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7" name="Line 25"/>
            <p:cNvSpPr>
              <a:spLocks noChangeShapeType="1"/>
            </p:cNvSpPr>
            <p:nvPr/>
          </p:nvSpPr>
          <p:spPr bwMode="auto">
            <a:xfrm>
              <a:off x="1071" y="2813"/>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8" name="Line 26"/>
            <p:cNvSpPr>
              <a:spLocks noChangeShapeType="1"/>
            </p:cNvSpPr>
            <p:nvPr/>
          </p:nvSpPr>
          <p:spPr bwMode="auto">
            <a:xfrm>
              <a:off x="1071" y="2813"/>
              <a:ext cx="244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9" name="Line 27"/>
            <p:cNvSpPr>
              <a:spLocks noChangeShapeType="1"/>
            </p:cNvSpPr>
            <p:nvPr/>
          </p:nvSpPr>
          <p:spPr bwMode="auto">
            <a:xfrm>
              <a:off x="1071" y="3341"/>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0" name="Line 28"/>
            <p:cNvSpPr>
              <a:spLocks noChangeShapeType="1"/>
            </p:cNvSpPr>
            <p:nvPr/>
          </p:nvSpPr>
          <p:spPr bwMode="auto">
            <a:xfrm>
              <a:off x="1503" y="3101"/>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1" name="Line 29"/>
            <p:cNvSpPr>
              <a:spLocks noChangeShapeType="1"/>
            </p:cNvSpPr>
            <p:nvPr/>
          </p:nvSpPr>
          <p:spPr bwMode="auto">
            <a:xfrm>
              <a:off x="1503" y="310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2" name="Line 30"/>
            <p:cNvSpPr>
              <a:spLocks noChangeShapeType="1"/>
            </p:cNvSpPr>
            <p:nvPr/>
          </p:nvSpPr>
          <p:spPr bwMode="auto">
            <a:xfrm>
              <a:off x="1503" y="358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grpSp>
      <p:sp>
        <p:nvSpPr>
          <p:cNvPr id="43" name="Line 4"/>
          <p:cNvSpPr>
            <a:spLocks noChangeShapeType="1"/>
          </p:cNvSpPr>
          <p:nvPr/>
        </p:nvSpPr>
        <p:spPr bwMode="auto">
          <a:xfrm>
            <a:off x="1371600" y="1447800"/>
            <a:ext cx="411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4" name="Line 11"/>
          <p:cNvSpPr>
            <a:spLocks noChangeShapeType="1"/>
          </p:cNvSpPr>
          <p:nvPr/>
        </p:nvSpPr>
        <p:spPr bwMode="auto">
          <a:xfrm>
            <a:off x="3048000" y="3429000"/>
            <a:ext cx="0" cy="228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5" name="Line 10"/>
          <p:cNvSpPr>
            <a:spLocks noChangeShapeType="1"/>
          </p:cNvSpPr>
          <p:nvPr/>
        </p:nvSpPr>
        <p:spPr bwMode="auto">
          <a:xfrm flipV="1">
            <a:off x="2514600" y="3048000"/>
            <a:ext cx="533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6" name="Line 13"/>
          <p:cNvSpPr>
            <a:spLocks noChangeShapeType="1"/>
          </p:cNvSpPr>
          <p:nvPr/>
        </p:nvSpPr>
        <p:spPr bwMode="auto">
          <a:xfrm>
            <a:off x="3352800" y="34290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7" name="Line 13"/>
          <p:cNvSpPr>
            <a:spLocks noChangeShapeType="1"/>
          </p:cNvSpPr>
          <p:nvPr/>
        </p:nvSpPr>
        <p:spPr bwMode="auto">
          <a:xfrm>
            <a:off x="3352800" y="31242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8" name="Line 11"/>
          <p:cNvSpPr>
            <a:spLocks noChangeShapeType="1"/>
          </p:cNvSpPr>
          <p:nvPr/>
        </p:nvSpPr>
        <p:spPr bwMode="auto">
          <a:xfrm>
            <a:off x="3352800" y="3124200"/>
            <a:ext cx="0" cy="304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9" name="Line 9"/>
          <p:cNvSpPr>
            <a:spLocks noChangeShapeType="1"/>
          </p:cNvSpPr>
          <p:nvPr/>
        </p:nvSpPr>
        <p:spPr bwMode="auto">
          <a:xfrm flipV="1">
            <a:off x="2209800" y="2133600"/>
            <a:ext cx="3276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0" name="Line 8"/>
          <p:cNvSpPr>
            <a:spLocks noChangeShapeType="1"/>
          </p:cNvSpPr>
          <p:nvPr/>
        </p:nvSpPr>
        <p:spPr bwMode="auto">
          <a:xfrm>
            <a:off x="2209800" y="21336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1" name="Line 8"/>
          <p:cNvSpPr>
            <a:spLocks noChangeShapeType="1"/>
          </p:cNvSpPr>
          <p:nvPr/>
        </p:nvSpPr>
        <p:spPr bwMode="auto">
          <a:xfrm>
            <a:off x="2286000" y="29718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2" name="Line 7"/>
          <p:cNvSpPr>
            <a:spLocks noChangeShapeType="1"/>
          </p:cNvSpPr>
          <p:nvPr/>
        </p:nvSpPr>
        <p:spPr bwMode="auto">
          <a:xfrm flipV="1">
            <a:off x="1371600" y="29718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3" name="Line 6"/>
          <p:cNvSpPr>
            <a:spLocks noChangeShapeType="1"/>
          </p:cNvSpPr>
          <p:nvPr/>
        </p:nvSpPr>
        <p:spPr bwMode="auto">
          <a:xfrm>
            <a:off x="1371600" y="1447800"/>
            <a:ext cx="0" cy="1524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cxnSp>
        <p:nvCxnSpPr>
          <p:cNvPr id="98333" name="Straight Connector 6"/>
          <p:cNvCxnSpPr>
            <a:cxnSpLocks noChangeShapeType="1"/>
          </p:cNvCxnSpPr>
          <p:nvPr/>
        </p:nvCxnSpPr>
        <p:spPr bwMode="auto">
          <a:xfrm flipV="1">
            <a:off x="1600200" y="1600200"/>
            <a:ext cx="0" cy="11430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4" name="Straight Connector 56"/>
          <p:cNvCxnSpPr>
            <a:cxnSpLocks noChangeShapeType="1"/>
          </p:cNvCxnSpPr>
          <p:nvPr/>
        </p:nvCxnSpPr>
        <p:spPr bwMode="auto">
          <a:xfrm>
            <a:off x="1600200" y="1600200"/>
            <a:ext cx="38862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5" name="Straight Connector 62"/>
          <p:cNvCxnSpPr>
            <a:cxnSpLocks noChangeShapeType="1"/>
          </p:cNvCxnSpPr>
          <p:nvPr/>
        </p:nvCxnSpPr>
        <p:spPr bwMode="auto">
          <a:xfrm>
            <a:off x="1600200" y="2743200"/>
            <a:ext cx="2286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6" name="Straight Connector 66"/>
          <p:cNvCxnSpPr>
            <a:cxnSpLocks noChangeShapeType="1"/>
          </p:cNvCxnSpPr>
          <p:nvPr/>
        </p:nvCxnSpPr>
        <p:spPr bwMode="auto">
          <a:xfrm flipV="1">
            <a:off x="1828800" y="2667000"/>
            <a:ext cx="0" cy="2286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7" name="Straight Connector 69"/>
          <p:cNvCxnSpPr>
            <a:cxnSpLocks noChangeShapeType="1"/>
          </p:cNvCxnSpPr>
          <p:nvPr/>
        </p:nvCxnSpPr>
        <p:spPr bwMode="auto">
          <a:xfrm>
            <a:off x="1828800" y="2667000"/>
            <a:ext cx="6096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8" name="Straight Connector 71"/>
          <p:cNvCxnSpPr>
            <a:cxnSpLocks noChangeShapeType="1"/>
          </p:cNvCxnSpPr>
          <p:nvPr/>
        </p:nvCxnSpPr>
        <p:spPr bwMode="auto">
          <a:xfrm>
            <a:off x="1828800" y="2895600"/>
            <a:ext cx="5334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9" name="Straight Connector 73"/>
          <p:cNvCxnSpPr>
            <a:cxnSpLocks noChangeShapeType="1"/>
          </p:cNvCxnSpPr>
          <p:nvPr/>
        </p:nvCxnSpPr>
        <p:spPr bwMode="auto">
          <a:xfrm flipV="1">
            <a:off x="2362200" y="2895600"/>
            <a:ext cx="0" cy="4572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0" name="Straight Connector 76"/>
          <p:cNvCxnSpPr>
            <a:cxnSpLocks noChangeShapeType="1"/>
          </p:cNvCxnSpPr>
          <p:nvPr/>
        </p:nvCxnSpPr>
        <p:spPr bwMode="auto">
          <a:xfrm>
            <a:off x="2362200" y="3352800"/>
            <a:ext cx="7620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1" name="Straight Connector 78"/>
          <p:cNvCxnSpPr>
            <a:cxnSpLocks noChangeShapeType="1"/>
          </p:cNvCxnSpPr>
          <p:nvPr/>
        </p:nvCxnSpPr>
        <p:spPr bwMode="auto">
          <a:xfrm>
            <a:off x="3124200" y="3505200"/>
            <a:ext cx="2438400" cy="39688"/>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2" name="Straight Connector 84"/>
          <p:cNvCxnSpPr>
            <a:cxnSpLocks noChangeShapeType="1"/>
          </p:cNvCxnSpPr>
          <p:nvPr/>
        </p:nvCxnSpPr>
        <p:spPr bwMode="auto">
          <a:xfrm flipV="1">
            <a:off x="3124200" y="3352800"/>
            <a:ext cx="0" cy="1524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3" name="Straight Connector 87"/>
          <p:cNvCxnSpPr>
            <a:cxnSpLocks noChangeShapeType="1"/>
          </p:cNvCxnSpPr>
          <p:nvPr/>
        </p:nvCxnSpPr>
        <p:spPr bwMode="auto">
          <a:xfrm flipV="1">
            <a:off x="2438400" y="2286000"/>
            <a:ext cx="0" cy="9144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4" name="Straight Connector 90"/>
          <p:cNvCxnSpPr>
            <a:cxnSpLocks noChangeShapeType="1"/>
          </p:cNvCxnSpPr>
          <p:nvPr/>
        </p:nvCxnSpPr>
        <p:spPr bwMode="auto">
          <a:xfrm>
            <a:off x="2438400" y="3200400"/>
            <a:ext cx="7620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5" name="Straight Connector 91"/>
          <p:cNvCxnSpPr>
            <a:cxnSpLocks noChangeShapeType="1"/>
          </p:cNvCxnSpPr>
          <p:nvPr/>
        </p:nvCxnSpPr>
        <p:spPr bwMode="auto">
          <a:xfrm>
            <a:off x="2438400" y="2286000"/>
            <a:ext cx="30480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6" name="Straight Connector 94"/>
          <p:cNvCxnSpPr>
            <a:cxnSpLocks noChangeShapeType="1"/>
          </p:cNvCxnSpPr>
          <p:nvPr/>
        </p:nvCxnSpPr>
        <p:spPr bwMode="auto">
          <a:xfrm>
            <a:off x="3200400" y="2971800"/>
            <a:ext cx="22860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7" name="Straight Connector 101"/>
          <p:cNvCxnSpPr>
            <a:cxnSpLocks noChangeShapeType="1"/>
          </p:cNvCxnSpPr>
          <p:nvPr/>
        </p:nvCxnSpPr>
        <p:spPr bwMode="auto">
          <a:xfrm>
            <a:off x="3200400" y="2971800"/>
            <a:ext cx="0" cy="2286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sp>
        <p:nvSpPr>
          <p:cNvPr id="98348" name="TextBox 54"/>
          <p:cNvSpPr txBox="1">
            <a:spLocks noChangeArrowheads="1"/>
          </p:cNvSpPr>
          <p:nvPr/>
        </p:nvSpPr>
        <p:spPr bwMode="auto">
          <a:xfrm>
            <a:off x="152400" y="3276600"/>
            <a:ext cx="1905000" cy="830263"/>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rPr>
              <a:t>Genes diverge and coexist in the </a:t>
            </a:r>
            <a:br>
              <a:rPr lang="en-US" sz="1600">
                <a:solidFill>
                  <a:srgbClr val="FF0000"/>
                </a:solidFill>
              </a:rPr>
            </a:br>
            <a:r>
              <a:rPr lang="en-US" sz="1600">
                <a:solidFill>
                  <a:srgbClr val="FF0000"/>
                </a:solidFill>
              </a:rPr>
              <a:t>organismal lineage</a:t>
            </a:r>
          </a:p>
        </p:txBody>
      </p:sp>
      <p:cxnSp>
        <p:nvCxnSpPr>
          <p:cNvPr id="98349" name="Straight Arrow Connector 57"/>
          <p:cNvCxnSpPr>
            <a:cxnSpLocks noChangeShapeType="1"/>
            <a:stCxn id="98348" idx="0"/>
          </p:cNvCxnSpPr>
          <p:nvPr/>
        </p:nvCxnSpPr>
        <p:spPr bwMode="auto">
          <a:xfrm flipV="1">
            <a:off x="1104900" y="3048000"/>
            <a:ext cx="647700" cy="2286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859905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152400" y="152400"/>
            <a:ext cx="7772400" cy="381000"/>
          </a:xfrm>
        </p:spPr>
        <p:txBody>
          <a:bodyPr rtlCol="0">
            <a:normAutofit fontScale="90000"/>
          </a:bodyPr>
          <a:lstStyle/>
          <a:p>
            <a:pPr algn="l" defTabSz="456880" eaLnBrk="1" fontAlgn="auto" hangingPunct="1">
              <a:spcAft>
                <a:spcPts val="0"/>
              </a:spcAft>
              <a:defRPr/>
            </a:pPr>
            <a:r>
              <a:rPr lang="en-US">
                <a:latin typeface="Times New Roman" charset="0"/>
              </a:rPr>
              <a:t>Gene duplication </a:t>
            </a:r>
          </a:p>
        </p:txBody>
      </p:sp>
      <p:sp>
        <p:nvSpPr>
          <p:cNvPr id="224259" name="Line 3"/>
          <p:cNvSpPr>
            <a:spLocks noChangeShapeType="1"/>
          </p:cNvSpPr>
          <p:nvPr/>
        </p:nvSpPr>
        <p:spPr bwMode="auto">
          <a:xfrm flipV="1">
            <a:off x="1981200" y="1905000"/>
            <a:ext cx="152400" cy="533400"/>
          </a:xfrm>
          <a:prstGeom prst="line">
            <a:avLst/>
          </a:prstGeom>
          <a:noFill/>
          <a:ln w="57150">
            <a:solidFill>
              <a:schemeClr val="tx1"/>
            </a:solidFill>
            <a:round/>
            <a:headEnd/>
            <a:tailEnd type="triangle" w="med" len="me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0" name="Text Box 4"/>
          <p:cNvSpPr txBox="1">
            <a:spLocks noChangeArrowheads="1"/>
          </p:cNvSpPr>
          <p:nvPr/>
        </p:nvSpPr>
        <p:spPr bwMode="auto">
          <a:xfrm>
            <a:off x="0" y="2362200"/>
            <a:ext cx="24034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gene duplication </a:t>
            </a:r>
          </a:p>
        </p:txBody>
      </p:sp>
      <p:sp>
        <p:nvSpPr>
          <p:cNvPr id="224261" name="Text Box 5"/>
          <p:cNvSpPr txBox="1">
            <a:spLocks noChangeArrowheads="1"/>
          </p:cNvSpPr>
          <p:nvPr/>
        </p:nvSpPr>
        <p:spPr bwMode="auto">
          <a:xfrm>
            <a:off x="609600" y="23622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4262" name="Line 6"/>
          <p:cNvSpPr>
            <a:spLocks noChangeShapeType="1"/>
          </p:cNvSpPr>
          <p:nvPr/>
        </p:nvSpPr>
        <p:spPr bwMode="auto">
          <a:xfrm>
            <a:off x="1905000" y="12192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3" name="Text Box 7"/>
          <p:cNvSpPr txBox="1">
            <a:spLocks noChangeArrowheads="1"/>
          </p:cNvSpPr>
          <p:nvPr/>
        </p:nvSpPr>
        <p:spPr bwMode="auto">
          <a:xfrm>
            <a:off x="381000" y="609600"/>
            <a:ext cx="24860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Organismal tree: </a:t>
            </a:r>
          </a:p>
        </p:txBody>
      </p:sp>
      <p:sp>
        <p:nvSpPr>
          <p:cNvPr id="224264" name="Line 8"/>
          <p:cNvSpPr>
            <a:spLocks noChangeShapeType="1"/>
          </p:cNvSpPr>
          <p:nvPr/>
        </p:nvSpPr>
        <p:spPr bwMode="auto">
          <a:xfrm>
            <a:off x="1905000" y="1219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5" name="Line 9"/>
          <p:cNvSpPr>
            <a:spLocks noChangeShapeType="1"/>
          </p:cNvSpPr>
          <p:nvPr/>
        </p:nvSpPr>
        <p:spPr bwMode="auto">
          <a:xfrm>
            <a:off x="1905000" y="19050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6" name="Line 10"/>
          <p:cNvSpPr>
            <a:spLocks noChangeShapeType="1"/>
          </p:cNvSpPr>
          <p:nvPr/>
        </p:nvSpPr>
        <p:spPr bwMode="auto">
          <a:xfrm>
            <a:off x="2362200" y="16764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7" name="Line 11"/>
          <p:cNvSpPr>
            <a:spLocks noChangeShapeType="1"/>
          </p:cNvSpPr>
          <p:nvPr/>
        </p:nvSpPr>
        <p:spPr bwMode="auto">
          <a:xfrm>
            <a:off x="2362200" y="16764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8" name="Line 12"/>
          <p:cNvSpPr>
            <a:spLocks noChangeShapeType="1"/>
          </p:cNvSpPr>
          <p:nvPr/>
        </p:nvSpPr>
        <p:spPr bwMode="auto">
          <a:xfrm flipV="1">
            <a:off x="2362200" y="25146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9" name="Line 13"/>
          <p:cNvSpPr>
            <a:spLocks noChangeShapeType="1"/>
          </p:cNvSpPr>
          <p:nvPr/>
        </p:nvSpPr>
        <p:spPr bwMode="auto">
          <a:xfrm>
            <a:off x="3124200" y="21336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70" name="Line 14"/>
          <p:cNvSpPr>
            <a:spLocks noChangeShapeType="1"/>
          </p:cNvSpPr>
          <p:nvPr/>
        </p:nvSpPr>
        <p:spPr bwMode="auto">
          <a:xfrm>
            <a:off x="3124200" y="21336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71" name="Line 15"/>
          <p:cNvSpPr>
            <a:spLocks noChangeShapeType="1"/>
          </p:cNvSpPr>
          <p:nvPr/>
        </p:nvSpPr>
        <p:spPr bwMode="auto">
          <a:xfrm>
            <a:off x="3124200" y="28956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72" name="Text Box 16"/>
          <p:cNvSpPr txBox="1">
            <a:spLocks noChangeArrowheads="1"/>
          </p:cNvSpPr>
          <p:nvPr/>
        </p:nvSpPr>
        <p:spPr bwMode="auto">
          <a:xfrm>
            <a:off x="5867400" y="13716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B</a:t>
            </a:r>
          </a:p>
        </p:txBody>
      </p:sp>
      <p:sp>
        <p:nvSpPr>
          <p:cNvPr id="224273" name="Text Box 17"/>
          <p:cNvSpPr txBox="1">
            <a:spLocks noChangeArrowheads="1"/>
          </p:cNvSpPr>
          <p:nvPr/>
        </p:nvSpPr>
        <p:spPr bwMode="auto">
          <a:xfrm>
            <a:off x="5867400" y="9144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4274" name="Text Box 18"/>
          <p:cNvSpPr txBox="1">
            <a:spLocks noChangeArrowheads="1"/>
          </p:cNvSpPr>
          <p:nvPr/>
        </p:nvSpPr>
        <p:spPr bwMode="auto">
          <a:xfrm>
            <a:off x="5867400" y="19812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C</a:t>
            </a:r>
          </a:p>
        </p:txBody>
      </p:sp>
      <p:sp>
        <p:nvSpPr>
          <p:cNvPr id="224275" name="Text Box 19"/>
          <p:cNvSpPr txBox="1">
            <a:spLocks noChangeArrowheads="1"/>
          </p:cNvSpPr>
          <p:nvPr/>
        </p:nvSpPr>
        <p:spPr bwMode="auto">
          <a:xfrm>
            <a:off x="5867400" y="25908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D</a:t>
            </a:r>
          </a:p>
        </p:txBody>
      </p:sp>
      <p:sp>
        <p:nvSpPr>
          <p:cNvPr id="224276" name="Rectangle 20"/>
          <p:cNvSpPr>
            <a:spLocks noChangeArrowheads="1"/>
          </p:cNvSpPr>
          <p:nvPr/>
        </p:nvSpPr>
        <p:spPr bwMode="auto">
          <a:xfrm>
            <a:off x="0" y="2971800"/>
            <a:ext cx="22288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molecular tree:</a:t>
            </a:r>
          </a:p>
        </p:txBody>
      </p:sp>
      <p:grpSp>
        <p:nvGrpSpPr>
          <p:cNvPr id="2" name="Group 21"/>
          <p:cNvGrpSpPr>
            <a:grpSpLocks/>
          </p:cNvGrpSpPr>
          <p:nvPr/>
        </p:nvGrpSpPr>
        <p:grpSpPr bwMode="auto">
          <a:xfrm>
            <a:off x="1905000" y="3200400"/>
            <a:ext cx="6096000" cy="3429000"/>
            <a:chOff x="1200" y="2016"/>
            <a:chExt cx="3840" cy="2160"/>
          </a:xfrm>
        </p:grpSpPr>
        <p:sp>
          <p:nvSpPr>
            <p:cNvPr id="224278" name="Line 22"/>
            <p:cNvSpPr>
              <a:spLocks noChangeShapeType="1"/>
            </p:cNvSpPr>
            <p:nvPr/>
          </p:nvSpPr>
          <p:spPr bwMode="auto">
            <a:xfrm>
              <a:off x="1200" y="2160"/>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79" name="Line 23"/>
            <p:cNvSpPr>
              <a:spLocks noChangeShapeType="1"/>
            </p:cNvSpPr>
            <p:nvPr/>
          </p:nvSpPr>
          <p:spPr bwMode="auto">
            <a:xfrm>
              <a:off x="1200" y="2160"/>
              <a:ext cx="0" cy="120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0" name="Line 24"/>
            <p:cNvSpPr>
              <a:spLocks noChangeShapeType="1"/>
            </p:cNvSpPr>
            <p:nvPr/>
          </p:nvSpPr>
          <p:spPr bwMode="auto">
            <a:xfrm>
              <a:off x="1440" y="2592"/>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1" name="Line 25"/>
            <p:cNvSpPr>
              <a:spLocks noChangeShapeType="1"/>
            </p:cNvSpPr>
            <p:nvPr/>
          </p:nvSpPr>
          <p:spPr bwMode="auto">
            <a:xfrm>
              <a:off x="1680" y="2448"/>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2" name="Line 26"/>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3" name="Line 27"/>
            <p:cNvSpPr>
              <a:spLocks noChangeShapeType="1"/>
            </p:cNvSpPr>
            <p:nvPr/>
          </p:nvSpPr>
          <p:spPr bwMode="auto">
            <a:xfrm flipV="1">
              <a:off x="1680" y="2880"/>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4" name="Line 28"/>
            <p:cNvSpPr>
              <a:spLocks noChangeShapeType="1"/>
            </p:cNvSpPr>
            <p:nvPr/>
          </p:nvSpPr>
          <p:spPr bwMode="auto">
            <a:xfrm>
              <a:off x="1968" y="2736"/>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5" name="Line 29"/>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6" name="Line 30"/>
            <p:cNvSpPr>
              <a:spLocks noChangeShapeType="1"/>
            </p:cNvSpPr>
            <p:nvPr/>
          </p:nvSpPr>
          <p:spPr bwMode="auto">
            <a:xfrm>
              <a:off x="1968" y="3120"/>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7" name="Text Box 31"/>
            <p:cNvSpPr txBox="1">
              <a:spLocks noChangeArrowheads="1"/>
            </p:cNvSpPr>
            <p:nvPr/>
          </p:nvSpPr>
          <p:spPr bwMode="auto">
            <a:xfrm>
              <a:off x="3696" y="2976"/>
              <a:ext cx="1108" cy="288"/>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ea typeface="+mn-ea"/>
                  <a:cs typeface="+mn-cs"/>
                </a:rPr>
                <a:t>seq. from D</a:t>
              </a:r>
            </a:p>
          </p:txBody>
        </p:sp>
        <p:sp>
          <p:nvSpPr>
            <p:cNvPr id="224288" name="Text Box 32"/>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4289" name="Text Box 33"/>
            <p:cNvSpPr txBox="1">
              <a:spLocks noChangeArrowheads="1"/>
            </p:cNvSpPr>
            <p:nvPr/>
          </p:nvSpPr>
          <p:spPr bwMode="auto">
            <a:xfrm>
              <a:off x="3696" y="2640"/>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290" name="Text Box 34"/>
            <p:cNvSpPr txBox="1">
              <a:spLocks noChangeArrowheads="1"/>
            </p:cNvSpPr>
            <p:nvPr/>
          </p:nvSpPr>
          <p:spPr bwMode="auto">
            <a:xfrm>
              <a:off x="3696" y="2304"/>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291" name="Line 35"/>
            <p:cNvSpPr>
              <a:spLocks noChangeShapeType="1"/>
            </p:cNvSpPr>
            <p:nvPr/>
          </p:nvSpPr>
          <p:spPr bwMode="auto">
            <a:xfrm>
              <a:off x="1200" y="3360"/>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2" name="Line 36"/>
            <p:cNvSpPr>
              <a:spLocks noChangeShapeType="1"/>
            </p:cNvSpPr>
            <p:nvPr/>
          </p:nvSpPr>
          <p:spPr bwMode="auto">
            <a:xfrm>
              <a:off x="1440" y="2592"/>
              <a:ext cx="1" cy="91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3" name="Line 37"/>
            <p:cNvSpPr>
              <a:spLocks noChangeShapeType="1"/>
            </p:cNvSpPr>
            <p:nvPr/>
          </p:nvSpPr>
          <p:spPr bwMode="auto">
            <a:xfrm>
              <a:off x="1728" y="3360"/>
              <a:ext cx="1"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4" name="Line 38"/>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5" name="Line 39"/>
            <p:cNvSpPr>
              <a:spLocks noChangeShapeType="1"/>
            </p:cNvSpPr>
            <p:nvPr/>
          </p:nvSpPr>
          <p:spPr bwMode="auto">
            <a:xfrm flipV="1">
              <a:off x="1728" y="3888"/>
              <a:ext cx="192"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6" name="Line 40"/>
            <p:cNvSpPr>
              <a:spLocks noChangeShapeType="1"/>
            </p:cNvSpPr>
            <p:nvPr/>
          </p:nvSpPr>
          <p:spPr bwMode="auto">
            <a:xfrm>
              <a:off x="1920" y="3648"/>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7" name="Line 41"/>
            <p:cNvSpPr>
              <a:spLocks noChangeShapeType="1"/>
            </p:cNvSpPr>
            <p:nvPr/>
          </p:nvSpPr>
          <p:spPr bwMode="auto">
            <a:xfrm>
              <a:off x="1920" y="3648"/>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8" name="Line 42"/>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9" name="Text Box 43"/>
            <p:cNvSpPr txBox="1">
              <a:spLocks noChangeArrowheads="1"/>
            </p:cNvSpPr>
            <p:nvPr/>
          </p:nvSpPr>
          <p:spPr bwMode="auto">
            <a:xfrm>
              <a:off x="3648" y="3888"/>
              <a:ext cx="1392" cy="288"/>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ea typeface="+mn-ea"/>
                  <a:cs typeface="+mn-cs"/>
                </a:rPr>
                <a:t>seq.’ from D</a:t>
              </a:r>
            </a:p>
          </p:txBody>
        </p:sp>
        <p:sp>
          <p:nvSpPr>
            <p:cNvPr id="224300" name="Text Box 44"/>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301" name="Text Box 45"/>
            <p:cNvSpPr txBox="1">
              <a:spLocks noChangeArrowheads="1"/>
            </p:cNvSpPr>
            <p:nvPr/>
          </p:nvSpPr>
          <p:spPr bwMode="auto">
            <a:xfrm>
              <a:off x="3648" y="3216"/>
              <a:ext cx="1124"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302" name="Line 46"/>
            <p:cNvSpPr>
              <a:spLocks noChangeShapeType="1"/>
            </p:cNvSpPr>
            <p:nvPr/>
          </p:nvSpPr>
          <p:spPr bwMode="auto">
            <a:xfrm>
              <a:off x="1440" y="3504"/>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grpSp>
      <p:grpSp>
        <p:nvGrpSpPr>
          <p:cNvPr id="3" name="Group 47"/>
          <p:cNvGrpSpPr>
            <a:grpSpLocks/>
          </p:cNvGrpSpPr>
          <p:nvPr/>
        </p:nvGrpSpPr>
        <p:grpSpPr bwMode="auto">
          <a:xfrm>
            <a:off x="0" y="5334000"/>
            <a:ext cx="2347913" cy="919163"/>
            <a:chOff x="0" y="3360"/>
            <a:chExt cx="1479" cy="579"/>
          </a:xfrm>
        </p:grpSpPr>
        <p:sp>
          <p:nvSpPr>
            <p:cNvPr id="224304" name="Line 4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05" name="Text Box 4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grpSp>
      <p:grpSp>
        <p:nvGrpSpPr>
          <p:cNvPr id="4" name="Group 50"/>
          <p:cNvGrpSpPr>
            <a:grpSpLocks/>
          </p:cNvGrpSpPr>
          <p:nvPr/>
        </p:nvGrpSpPr>
        <p:grpSpPr bwMode="auto">
          <a:xfrm>
            <a:off x="0" y="3089275"/>
            <a:ext cx="9144000" cy="3886200"/>
            <a:chOff x="0" y="1872"/>
            <a:chExt cx="5760" cy="2448"/>
          </a:xfrm>
        </p:grpSpPr>
        <p:sp>
          <p:nvSpPr>
            <p:cNvPr id="224307" name="Rectangle 51"/>
            <p:cNvSpPr>
              <a:spLocks noChangeArrowheads="1"/>
            </p:cNvSpPr>
            <p:nvPr/>
          </p:nvSpPr>
          <p:spPr bwMode="auto">
            <a:xfrm>
              <a:off x="0" y="1920"/>
              <a:ext cx="5760" cy="2400"/>
            </a:xfrm>
            <a:prstGeom prst="rect">
              <a:avLst/>
            </a:prstGeom>
            <a:solidFill>
              <a:schemeClr val="bg1"/>
            </a:solidFill>
            <a:ln w="9525">
              <a:solidFill>
                <a:schemeClr val="tx1"/>
              </a:solidFill>
              <a:miter lim="800000"/>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4308" name="Rectangle 52"/>
            <p:cNvSpPr>
              <a:spLocks noChangeArrowheads="1"/>
            </p:cNvSpPr>
            <p:nvPr/>
          </p:nvSpPr>
          <p:spPr bwMode="auto">
            <a:xfrm>
              <a:off x="0" y="187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sp>
          <p:nvSpPr>
            <p:cNvPr id="224309" name="Line 53"/>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0" name="Line 54"/>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1" name="Line 55"/>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2" name="Line 56"/>
            <p:cNvSpPr>
              <a:spLocks noChangeShapeType="1"/>
            </p:cNvSpPr>
            <p:nvPr/>
          </p:nvSpPr>
          <p:spPr bwMode="auto">
            <a:xfrm>
              <a:off x="1680" y="2448"/>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3" name="Line 57"/>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4" name="Line 58"/>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5" name="Line 59"/>
            <p:cNvSpPr>
              <a:spLocks noChangeShapeType="1"/>
            </p:cNvSpPr>
            <p:nvPr/>
          </p:nvSpPr>
          <p:spPr bwMode="auto">
            <a:xfrm>
              <a:off x="1968" y="2736"/>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6" name="Line 60"/>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7" name="Line 61"/>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8" name="Text Box 62"/>
            <p:cNvSpPr txBox="1">
              <a:spLocks noChangeArrowheads="1"/>
            </p:cNvSpPr>
            <p:nvPr/>
          </p:nvSpPr>
          <p:spPr bwMode="auto">
            <a:xfrm>
              <a:off x="3696" y="2976"/>
              <a:ext cx="1108" cy="288"/>
            </a:xfrm>
            <a:prstGeom prst="rect">
              <a:avLst/>
            </a:prstGeom>
            <a:noFill/>
            <a:ln w="9525">
              <a:noFill/>
              <a:miter lim="800000"/>
              <a:headEnd/>
              <a:tailEnd/>
            </a:ln>
            <a:effectLst/>
          </p:spPr>
          <p:txBody>
            <a:bodyPr>
              <a:spAutoFit/>
            </a:bodyPr>
            <a:lstStyle/>
            <a:p>
              <a:pPr>
                <a:defRPr/>
              </a:pPr>
              <a:r>
                <a:rPr lang="en-US" b="1">
                  <a:solidFill>
                    <a:srgbClr val="FF0000"/>
                  </a:solidFill>
                  <a:latin typeface="Times New Roman" charset="0"/>
                  <a:ea typeface="+mn-ea"/>
                  <a:cs typeface="+mn-cs"/>
                </a:rPr>
                <a:t>seq. from D</a:t>
              </a:r>
            </a:p>
          </p:txBody>
        </p:sp>
        <p:sp>
          <p:nvSpPr>
            <p:cNvPr id="224319" name="Text Box 63"/>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A</a:t>
              </a:r>
            </a:p>
          </p:txBody>
        </p:sp>
        <p:sp>
          <p:nvSpPr>
            <p:cNvPr id="224320" name="Text Box 64"/>
            <p:cNvSpPr txBox="1">
              <a:spLocks noChangeArrowheads="1"/>
            </p:cNvSpPr>
            <p:nvPr/>
          </p:nvSpPr>
          <p:spPr bwMode="auto">
            <a:xfrm>
              <a:off x="3696" y="2640"/>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321" name="Text Box 65"/>
            <p:cNvSpPr txBox="1">
              <a:spLocks noChangeArrowheads="1"/>
            </p:cNvSpPr>
            <p:nvPr/>
          </p:nvSpPr>
          <p:spPr bwMode="auto">
            <a:xfrm>
              <a:off x="3696" y="2304"/>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322" name="Line 66"/>
            <p:cNvSpPr>
              <a:spLocks noChangeShapeType="1"/>
            </p:cNvSpPr>
            <p:nvPr/>
          </p:nvSpPr>
          <p:spPr bwMode="auto">
            <a:xfrm>
              <a:off x="1200" y="3360"/>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3" name="Line 67"/>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4" name="Line 68"/>
            <p:cNvSpPr>
              <a:spLocks noChangeShapeType="1"/>
            </p:cNvSpPr>
            <p:nvPr/>
          </p:nvSpPr>
          <p:spPr bwMode="auto">
            <a:xfrm>
              <a:off x="1728" y="3504"/>
              <a:ext cx="1" cy="384"/>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5" name="Line 69"/>
            <p:cNvSpPr>
              <a:spLocks noChangeShapeType="1"/>
            </p:cNvSpPr>
            <p:nvPr/>
          </p:nvSpPr>
          <p:spPr bwMode="auto">
            <a:xfrm>
              <a:off x="1728" y="3360"/>
              <a:ext cx="1728" cy="1"/>
            </a:xfrm>
            <a:prstGeom prst="line">
              <a:avLst/>
            </a:prstGeom>
            <a:noFill/>
            <a:ln w="9525">
              <a:solidFill>
                <a:srgbClr val="3366FF"/>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6" name="Line 70"/>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7" name="Line 71"/>
            <p:cNvSpPr>
              <a:spLocks noChangeShapeType="1"/>
            </p:cNvSpPr>
            <p:nvPr/>
          </p:nvSpPr>
          <p:spPr bwMode="auto">
            <a:xfrm>
              <a:off x="1920" y="3648"/>
              <a:ext cx="0" cy="384"/>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8" name="Line 72"/>
            <p:cNvSpPr>
              <a:spLocks noChangeShapeType="1"/>
            </p:cNvSpPr>
            <p:nvPr/>
          </p:nvSpPr>
          <p:spPr bwMode="auto">
            <a:xfrm>
              <a:off x="1920" y="3648"/>
              <a:ext cx="1392" cy="0"/>
            </a:xfrm>
            <a:prstGeom prst="line">
              <a:avLst/>
            </a:prstGeom>
            <a:noFill/>
            <a:ln w="9525">
              <a:solidFill>
                <a:srgbClr val="3366FF"/>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9" name="Line 73"/>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0" name="Text Box 74"/>
            <p:cNvSpPr txBox="1">
              <a:spLocks noChangeArrowheads="1"/>
            </p:cNvSpPr>
            <p:nvPr/>
          </p:nvSpPr>
          <p:spPr bwMode="auto">
            <a:xfrm>
              <a:off x="3648" y="3888"/>
              <a:ext cx="1392" cy="288"/>
            </a:xfrm>
            <a:prstGeom prst="rect">
              <a:avLst/>
            </a:prstGeom>
            <a:noFill/>
            <a:ln w="9525">
              <a:noFill/>
              <a:miter lim="800000"/>
              <a:headEnd/>
              <a:tailEnd/>
            </a:ln>
            <a:effectLst/>
          </p:spPr>
          <p:txBody>
            <a:bodyPr>
              <a:spAutoFit/>
            </a:bodyPr>
            <a:lstStyle/>
            <a:p>
              <a:pPr>
                <a:defRPr/>
              </a:pPr>
              <a:r>
                <a:rPr lang="en-US" b="1" dirty="0">
                  <a:latin typeface="Times New Roman" charset="0"/>
                  <a:ea typeface="+mn-ea"/>
                  <a:cs typeface="+mn-cs"/>
                </a:rPr>
                <a:t>seq.’ from D</a:t>
              </a:r>
            </a:p>
          </p:txBody>
        </p:sp>
        <p:sp>
          <p:nvSpPr>
            <p:cNvPr id="224331" name="Text Box 75"/>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C</a:t>
              </a:r>
            </a:p>
          </p:txBody>
        </p:sp>
        <p:sp>
          <p:nvSpPr>
            <p:cNvPr id="224332" name="Text Box 76"/>
            <p:cNvSpPr txBox="1">
              <a:spLocks noChangeArrowheads="1"/>
            </p:cNvSpPr>
            <p:nvPr/>
          </p:nvSpPr>
          <p:spPr bwMode="auto">
            <a:xfrm>
              <a:off x="3648" y="3216"/>
              <a:ext cx="1124" cy="288"/>
            </a:xfrm>
            <a:prstGeom prst="rect">
              <a:avLst/>
            </a:prstGeom>
            <a:noFill/>
            <a:ln w="9525">
              <a:noFill/>
              <a:miter lim="800000"/>
              <a:headEnd/>
              <a:tailEnd/>
            </a:ln>
            <a:effectLst/>
          </p:spPr>
          <p:txBody>
            <a:bodyPr wrap="none">
              <a:spAutoFit/>
            </a:bodyPr>
            <a:lstStyle/>
            <a:p>
              <a:pPr>
                <a:defRPr/>
              </a:pPr>
              <a:r>
                <a:rPr lang="en-US" b="1" dirty="0">
                  <a:solidFill>
                    <a:srgbClr val="FF0000"/>
                  </a:solidFill>
                  <a:latin typeface="Times New Roman" charset="0"/>
                  <a:ea typeface="+mn-ea"/>
                  <a:cs typeface="+mn-cs"/>
                </a:rPr>
                <a:t>seq.’ from B</a:t>
              </a:r>
            </a:p>
          </p:txBody>
        </p:sp>
        <p:sp>
          <p:nvSpPr>
            <p:cNvPr id="224333" name="Line 77"/>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4" name="Line 7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35" name="Text Box 7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sp>
          <p:nvSpPr>
            <p:cNvPr id="224336" name="Line 80"/>
            <p:cNvSpPr>
              <a:spLocks noChangeShapeType="1"/>
            </p:cNvSpPr>
            <p:nvPr/>
          </p:nvSpPr>
          <p:spPr bwMode="auto">
            <a:xfrm>
              <a:off x="1728" y="3360"/>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7" name="Line 81"/>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8" name="Line 82"/>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grpSp>
      <p:grpSp>
        <p:nvGrpSpPr>
          <p:cNvPr id="5" name="Group 83"/>
          <p:cNvGrpSpPr>
            <a:grpSpLocks/>
          </p:cNvGrpSpPr>
          <p:nvPr/>
        </p:nvGrpSpPr>
        <p:grpSpPr bwMode="auto">
          <a:xfrm>
            <a:off x="0" y="3003550"/>
            <a:ext cx="11114088" cy="3810000"/>
            <a:chOff x="0" y="1819"/>
            <a:chExt cx="7001" cy="2400"/>
          </a:xfrm>
        </p:grpSpPr>
        <p:sp>
          <p:nvSpPr>
            <p:cNvPr id="224340" name="Rectangle 84"/>
            <p:cNvSpPr>
              <a:spLocks noChangeArrowheads="1"/>
            </p:cNvSpPr>
            <p:nvPr/>
          </p:nvSpPr>
          <p:spPr bwMode="auto">
            <a:xfrm>
              <a:off x="1241" y="1819"/>
              <a:ext cx="5760" cy="2400"/>
            </a:xfrm>
            <a:prstGeom prst="rect">
              <a:avLst/>
            </a:prstGeom>
            <a:solidFill>
              <a:schemeClr val="bg1"/>
            </a:solidFill>
            <a:ln w="9525">
              <a:solidFill>
                <a:schemeClr val="tx1"/>
              </a:solidFill>
              <a:miter lim="800000"/>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4341" name="Rectangle 85"/>
            <p:cNvSpPr>
              <a:spLocks noChangeArrowheads="1"/>
            </p:cNvSpPr>
            <p:nvPr/>
          </p:nvSpPr>
          <p:spPr bwMode="auto">
            <a:xfrm>
              <a:off x="0" y="1872"/>
              <a:ext cx="1374" cy="291"/>
            </a:xfrm>
            <a:prstGeom prst="rect">
              <a:avLst/>
            </a:prstGeom>
            <a:noFill/>
            <a:ln w="9525">
              <a:noFill/>
              <a:miter lim="800000"/>
              <a:headEnd/>
              <a:tailEnd/>
            </a:ln>
            <a:effectLst/>
          </p:spPr>
          <p:txBody>
            <a:bodyPr wrap="none">
              <a:spAutoFit/>
            </a:bodyPr>
            <a:lstStyle/>
            <a:p>
              <a:pPr>
                <a:defRPr/>
              </a:pPr>
              <a:r>
                <a:rPr lang="en-US" b="1" dirty="0">
                  <a:solidFill>
                    <a:srgbClr val="000000"/>
                  </a:solidFill>
                  <a:latin typeface="Times New Roman" charset="0"/>
                  <a:ea typeface="+mn-ea"/>
                  <a:cs typeface="+mn-cs"/>
                </a:rPr>
                <a:t>molecular tree:</a:t>
              </a:r>
            </a:p>
          </p:txBody>
        </p:sp>
        <p:sp>
          <p:nvSpPr>
            <p:cNvPr id="224342" name="Line 86"/>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3" name="Line 87"/>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4" name="Line 88"/>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5" name="Line 89"/>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6" name="Line 90"/>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7" name="Text Box 91"/>
            <p:cNvSpPr txBox="1">
              <a:spLocks noChangeArrowheads="1"/>
            </p:cNvSpPr>
            <p:nvPr/>
          </p:nvSpPr>
          <p:spPr bwMode="auto">
            <a:xfrm>
              <a:off x="3705" y="2902"/>
              <a:ext cx="1108" cy="288"/>
            </a:xfrm>
            <a:prstGeom prst="rect">
              <a:avLst/>
            </a:prstGeom>
            <a:noFill/>
            <a:ln w="9525">
              <a:noFill/>
              <a:miter lim="800000"/>
              <a:headEnd/>
              <a:tailEnd/>
            </a:ln>
            <a:effectLst/>
          </p:spPr>
          <p:txBody>
            <a:bodyPr>
              <a:spAutoFit/>
            </a:bodyPr>
            <a:lstStyle/>
            <a:p>
              <a:pPr>
                <a:defRPr/>
              </a:pPr>
              <a:r>
                <a:rPr lang="en-US" b="1" dirty="0">
                  <a:solidFill>
                    <a:srgbClr val="FF0000"/>
                  </a:solidFill>
                  <a:latin typeface="Times New Roman" charset="0"/>
                  <a:ea typeface="+mn-ea"/>
                  <a:cs typeface="+mn-cs"/>
                </a:rPr>
                <a:t>seq. from D</a:t>
              </a:r>
            </a:p>
          </p:txBody>
        </p:sp>
        <p:sp>
          <p:nvSpPr>
            <p:cNvPr id="224348" name="Text Box 92"/>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A</a:t>
              </a:r>
            </a:p>
          </p:txBody>
        </p:sp>
        <p:sp>
          <p:nvSpPr>
            <p:cNvPr id="224349" name="Line 93"/>
            <p:cNvSpPr>
              <a:spLocks noChangeShapeType="1"/>
            </p:cNvSpPr>
            <p:nvPr/>
          </p:nvSpPr>
          <p:spPr bwMode="auto">
            <a:xfrm>
              <a:off x="1200" y="3360"/>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0" name="Line 94"/>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1" name="Line 95"/>
            <p:cNvSpPr>
              <a:spLocks noChangeShapeType="1"/>
            </p:cNvSpPr>
            <p:nvPr/>
          </p:nvSpPr>
          <p:spPr bwMode="auto">
            <a:xfrm flipH="1">
              <a:off x="1729" y="3329"/>
              <a:ext cx="2" cy="559"/>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2" name="Line 96"/>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3" name="Line 97"/>
            <p:cNvSpPr>
              <a:spLocks noChangeShapeType="1"/>
            </p:cNvSpPr>
            <p:nvPr/>
          </p:nvSpPr>
          <p:spPr bwMode="auto">
            <a:xfrm flipH="1">
              <a:off x="1906" y="3648"/>
              <a:ext cx="14" cy="233"/>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4" name="Line 98"/>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5" name="Line 99"/>
            <p:cNvSpPr>
              <a:spLocks noChangeShapeType="1"/>
            </p:cNvSpPr>
            <p:nvPr/>
          </p:nvSpPr>
          <p:spPr bwMode="auto">
            <a:xfrm flipV="1">
              <a:off x="1727" y="3311"/>
              <a:ext cx="1567" cy="13"/>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6" name="Text Box 100"/>
            <p:cNvSpPr txBox="1">
              <a:spLocks noChangeArrowheads="1"/>
            </p:cNvSpPr>
            <p:nvPr/>
          </p:nvSpPr>
          <p:spPr bwMode="auto">
            <a:xfrm>
              <a:off x="3635" y="3210"/>
              <a:ext cx="1392" cy="288"/>
            </a:xfrm>
            <a:prstGeom prst="rect">
              <a:avLst/>
            </a:prstGeom>
            <a:noFill/>
            <a:ln w="9525">
              <a:noFill/>
              <a:miter lim="800000"/>
              <a:headEnd/>
              <a:tailEnd/>
            </a:ln>
            <a:effectLst/>
          </p:spPr>
          <p:txBody>
            <a:bodyPr>
              <a:spAutoFit/>
            </a:bodyPr>
            <a:lstStyle/>
            <a:p>
              <a:pPr>
                <a:defRPr/>
              </a:pPr>
              <a:r>
                <a:rPr lang="en-US" b="1" dirty="0">
                  <a:solidFill>
                    <a:srgbClr val="FF0000"/>
                  </a:solidFill>
                  <a:latin typeface="Times New Roman" charset="0"/>
                  <a:ea typeface="+mn-ea"/>
                  <a:cs typeface="+mn-cs"/>
                </a:rPr>
                <a:t>seq.’ from B</a:t>
              </a:r>
            </a:p>
          </p:txBody>
        </p:sp>
        <p:sp>
          <p:nvSpPr>
            <p:cNvPr id="224357" name="Text Box 101"/>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C</a:t>
              </a:r>
            </a:p>
          </p:txBody>
        </p:sp>
        <p:sp>
          <p:nvSpPr>
            <p:cNvPr id="224358" name="Line 102"/>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9" name="Line 103"/>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60" name="Text Box 104"/>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sp>
          <p:nvSpPr>
            <p:cNvPr id="224361" name="Line 105"/>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62" name="Line 106"/>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grpSp>
    </p:spTree>
    <p:extLst>
      <p:ext uri="{BB962C8B-B14F-4D97-AF65-F5344CB8AC3E}">
        <p14:creationId xmlns:p14="http://schemas.microsoft.com/office/powerpoint/2010/main" val="1038753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idx="4294967295"/>
          </p:nvPr>
        </p:nvSpPr>
        <p:spPr>
          <a:xfrm>
            <a:off x="0" y="0"/>
            <a:ext cx="9144000" cy="685800"/>
          </a:xfrm>
        </p:spPr>
        <p:txBody>
          <a:bodyPr/>
          <a:lstStyle/>
          <a:p>
            <a:pPr algn="l" eaLnBrk="1" hangingPunct="1"/>
            <a:r>
              <a:rPr lang="en-US" sz="2600">
                <a:latin typeface="Times New Roman" charset="0"/>
              </a:rPr>
              <a:t>Gene duplication and gene transfer are equivalent explanations.</a:t>
            </a:r>
          </a:p>
        </p:txBody>
      </p:sp>
      <p:graphicFrame>
        <p:nvGraphicFramePr>
          <p:cNvPr id="102402" name="Object 3"/>
          <p:cNvGraphicFramePr>
            <a:graphicFrameLocks noChangeAspect="1"/>
          </p:cNvGraphicFramePr>
          <p:nvPr/>
        </p:nvGraphicFramePr>
        <p:xfrm>
          <a:off x="0" y="762000"/>
          <a:ext cx="4572000" cy="3657600"/>
        </p:xfrm>
        <a:graphic>
          <a:graphicData uri="http://schemas.openxmlformats.org/presentationml/2006/ole">
            <mc:AlternateContent xmlns:mc="http://schemas.openxmlformats.org/markup-compatibility/2006">
              <mc:Choice xmlns:v="urn:schemas-microsoft-com:vml" Requires="v">
                <p:oleObj spid="_x0000_s1030" name="Photo Editor Photo" r:id="rId4" imgW="8527519" imgH="5509738" progId="MSPhotoEd.3">
                  <p:embed/>
                </p:oleObj>
              </mc:Choice>
              <mc:Fallback>
                <p:oleObj name="Photo Editor Photo" r:id="rId4" imgW="8527519" imgH="550973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0"/>
                        <a:ext cx="4572000"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03" name="Object 4"/>
          <p:cNvGraphicFramePr>
            <a:graphicFrameLocks noChangeAspect="1"/>
          </p:cNvGraphicFramePr>
          <p:nvPr/>
        </p:nvGraphicFramePr>
        <p:xfrm>
          <a:off x="4572000" y="762000"/>
          <a:ext cx="4572000" cy="3733800"/>
        </p:xfrm>
        <a:graphic>
          <a:graphicData uri="http://schemas.openxmlformats.org/presentationml/2006/ole">
            <mc:AlternateContent xmlns:mc="http://schemas.openxmlformats.org/markup-compatibility/2006">
              <mc:Choice xmlns:v="urn:schemas-microsoft-com:vml" Requires="v">
                <p:oleObj spid="_x0000_s1031" name="Photo Editor Photo" r:id="rId6" imgW="8542760" imgH="6927180" progId="MSPhotoEd.3">
                  <p:embed/>
                </p:oleObj>
              </mc:Choice>
              <mc:Fallback>
                <p:oleObj name="Photo Editor Photo" r:id="rId6" imgW="8542760" imgH="6927180"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762000"/>
                        <a:ext cx="4572000"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5285" name="Text Box 5"/>
          <p:cNvSpPr txBox="1">
            <a:spLocks noChangeArrowheads="1"/>
          </p:cNvSpPr>
          <p:nvPr/>
        </p:nvSpPr>
        <p:spPr bwMode="auto">
          <a:xfrm>
            <a:off x="288925" y="4613275"/>
            <a:ext cx="3705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Horizontal or lateral Gene </a:t>
            </a:r>
          </a:p>
        </p:txBody>
      </p:sp>
      <p:sp>
        <p:nvSpPr>
          <p:cNvPr id="225286" name="Text Box 6"/>
          <p:cNvSpPr txBox="1">
            <a:spLocks noChangeArrowheads="1"/>
          </p:cNvSpPr>
          <p:nvPr/>
        </p:nvSpPr>
        <p:spPr bwMode="auto">
          <a:xfrm>
            <a:off x="4572000" y="4419600"/>
            <a:ext cx="4572000"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Ancient duplication followed by gene loss</a:t>
            </a:r>
          </a:p>
        </p:txBody>
      </p:sp>
      <p:sp>
        <p:nvSpPr>
          <p:cNvPr id="225287" name="Text Box 7"/>
          <p:cNvSpPr txBox="1">
            <a:spLocks noChangeArrowheads="1"/>
          </p:cNvSpPr>
          <p:nvPr/>
        </p:nvSpPr>
        <p:spPr bwMode="auto">
          <a:xfrm>
            <a:off x="298450" y="5181600"/>
            <a:ext cx="8845550"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Note that scenario B involves many more individual events than A </a:t>
            </a:r>
            <a:br>
              <a:rPr lang="en-US" b="1">
                <a:solidFill>
                  <a:srgbClr val="000000"/>
                </a:solidFill>
                <a:latin typeface="Times New Roman" charset="0"/>
                <a:ea typeface="+mn-ea"/>
                <a:cs typeface="+mn-cs"/>
              </a:rPr>
            </a:br>
            <a:endParaRPr lang="en-US" b="1">
              <a:solidFill>
                <a:srgbClr val="000000"/>
              </a:solidFill>
              <a:latin typeface="Times New Roman" charset="0"/>
              <a:ea typeface="+mn-ea"/>
              <a:cs typeface="+mn-cs"/>
            </a:endParaRPr>
          </a:p>
        </p:txBody>
      </p:sp>
      <p:sp>
        <p:nvSpPr>
          <p:cNvPr id="225288" name="Rectangle 8"/>
          <p:cNvSpPr>
            <a:spLocks noChangeArrowheads="1"/>
          </p:cNvSpPr>
          <p:nvPr/>
        </p:nvSpPr>
        <p:spPr bwMode="auto">
          <a:xfrm>
            <a:off x="457200" y="5791200"/>
            <a:ext cx="3511550" cy="823913"/>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1 HGT with </a:t>
            </a:r>
            <a:br>
              <a:rPr lang="en-US" b="1">
                <a:solidFill>
                  <a:srgbClr val="000000"/>
                </a:solidFill>
                <a:latin typeface="Times New Roman" charset="0"/>
                <a:ea typeface="+mn-ea"/>
                <a:cs typeface="+mn-cs"/>
              </a:rPr>
            </a:br>
            <a:r>
              <a:rPr lang="en-US" b="1">
                <a:solidFill>
                  <a:srgbClr val="000000"/>
                </a:solidFill>
                <a:latin typeface="Times New Roman" charset="0"/>
                <a:ea typeface="+mn-ea"/>
                <a:cs typeface="+mn-cs"/>
              </a:rPr>
              <a:t>orthologous replacement</a:t>
            </a:r>
          </a:p>
        </p:txBody>
      </p:sp>
      <p:sp>
        <p:nvSpPr>
          <p:cNvPr id="225289" name="Rectangle 9"/>
          <p:cNvSpPr>
            <a:spLocks noChangeArrowheads="1"/>
          </p:cNvSpPr>
          <p:nvPr/>
        </p:nvSpPr>
        <p:spPr bwMode="auto">
          <a:xfrm>
            <a:off x="4572000" y="5791200"/>
            <a:ext cx="4267200"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1 gene duplication followed by 4 independent gene loss events</a:t>
            </a:r>
          </a:p>
        </p:txBody>
      </p:sp>
      <p:sp>
        <p:nvSpPr>
          <p:cNvPr id="225290" name="Text Box 10"/>
          <p:cNvSpPr txBox="1">
            <a:spLocks noChangeArrowheads="1"/>
          </p:cNvSpPr>
          <p:nvPr/>
        </p:nvSpPr>
        <p:spPr bwMode="auto">
          <a:xfrm>
            <a:off x="373063" y="2225675"/>
            <a:ext cx="8397875" cy="830263"/>
          </a:xfrm>
          <a:prstGeom prst="rect">
            <a:avLst/>
          </a:prstGeom>
          <a:solidFill>
            <a:schemeClr val="bg1"/>
          </a:solid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The more relatives of C are found that do not have the blue type of gene, the less likely is the duplication loss scenario</a:t>
            </a:r>
          </a:p>
        </p:txBody>
      </p:sp>
    </p:spTree>
    <p:extLst>
      <p:ext uri="{BB962C8B-B14F-4D97-AF65-F5344CB8AC3E}">
        <p14:creationId xmlns:p14="http://schemas.microsoft.com/office/powerpoint/2010/main" val="1262708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2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2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2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290"/>
                                        </p:tgtEl>
                                        <p:attrNameLst>
                                          <p:attrName>style.visibility</p:attrName>
                                        </p:attrNameLst>
                                      </p:cBhvr>
                                      <p:to>
                                        <p:strVal val="visible"/>
                                      </p:to>
                                    </p:set>
                                    <p:anim calcmode="lin" valueType="num">
                                      <p:cBhvr additive="base">
                                        <p:cTn id="19" dur="500" fill="hold"/>
                                        <p:tgtEl>
                                          <p:spTgt spid="225290"/>
                                        </p:tgtEl>
                                        <p:attrNameLst>
                                          <p:attrName>ppt_x</p:attrName>
                                        </p:attrNameLst>
                                      </p:cBhvr>
                                      <p:tavLst>
                                        <p:tav tm="0">
                                          <p:val>
                                            <p:strVal val="0-#ppt_w/2"/>
                                          </p:val>
                                        </p:tav>
                                        <p:tav tm="100000">
                                          <p:val>
                                            <p:strVal val="#ppt_x"/>
                                          </p:val>
                                        </p:tav>
                                      </p:tavLst>
                                    </p:anim>
                                    <p:anim calcmode="lin" valueType="num">
                                      <p:cBhvr additive="base">
                                        <p:cTn id="20" dur="500" fill="hold"/>
                                        <p:tgtEl>
                                          <p:spTgt spid="225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7" grpId="0" autoUpdateAnimBg="0"/>
      <p:bldP spid="225288" grpId="0" autoUpdateAnimBg="0"/>
      <p:bldP spid="225289" grpId="0" autoUpdateAnimBg="0"/>
      <p:bldP spid="225290"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0" y="0"/>
            <a:ext cx="7772400" cy="990600"/>
          </a:xfrm>
        </p:spPr>
        <p:txBody>
          <a:bodyPr/>
          <a:lstStyle/>
          <a:p>
            <a:pPr algn="l" eaLnBrk="1" hangingPunct="1"/>
            <a:r>
              <a:rPr lang="en-US">
                <a:latin typeface="Times New Roman" charset="0"/>
              </a:rPr>
              <a:t>Function, ortho- and paralogy</a:t>
            </a:r>
          </a:p>
        </p:txBody>
      </p:sp>
      <p:sp>
        <p:nvSpPr>
          <p:cNvPr id="229379" name="Rectangle 3"/>
          <p:cNvSpPr>
            <a:spLocks noChangeArrowheads="1"/>
          </p:cNvSpPr>
          <p:nvPr/>
        </p:nvSpPr>
        <p:spPr bwMode="auto">
          <a:xfrm>
            <a:off x="0" y="838200"/>
            <a:ext cx="22288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molecular tree:</a:t>
            </a:r>
          </a:p>
        </p:txBody>
      </p:sp>
      <p:sp>
        <p:nvSpPr>
          <p:cNvPr id="229380" name="Line 4"/>
          <p:cNvSpPr>
            <a:spLocks noChangeShapeType="1"/>
          </p:cNvSpPr>
          <p:nvPr/>
        </p:nvSpPr>
        <p:spPr bwMode="auto">
          <a:xfrm>
            <a:off x="1905000" y="12954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1" name="Line 5"/>
          <p:cNvSpPr>
            <a:spLocks noChangeShapeType="1"/>
          </p:cNvSpPr>
          <p:nvPr/>
        </p:nvSpPr>
        <p:spPr bwMode="auto">
          <a:xfrm>
            <a:off x="1905000" y="1295400"/>
            <a:ext cx="0" cy="12954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2" name="Line 6"/>
          <p:cNvSpPr>
            <a:spLocks noChangeShapeType="1"/>
          </p:cNvSpPr>
          <p:nvPr/>
        </p:nvSpPr>
        <p:spPr bwMode="auto">
          <a:xfrm>
            <a:off x="2286000" y="1981200"/>
            <a:ext cx="3810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3" name="Line 7"/>
          <p:cNvSpPr>
            <a:spLocks noChangeShapeType="1"/>
          </p:cNvSpPr>
          <p:nvPr/>
        </p:nvSpPr>
        <p:spPr bwMode="auto">
          <a:xfrm>
            <a:off x="2667000" y="1752600"/>
            <a:ext cx="0" cy="2286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4" name="Line 8"/>
          <p:cNvSpPr>
            <a:spLocks noChangeShapeType="1"/>
          </p:cNvSpPr>
          <p:nvPr/>
        </p:nvSpPr>
        <p:spPr bwMode="auto">
          <a:xfrm>
            <a:off x="2667000" y="1752600"/>
            <a:ext cx="28956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5" name="Line 9"/>
          <p:cNvSpPr>
            <a:spLocks noChangeShapeType="1"/>
          </p:cNvSpPr>
          <p:nvPr/>
        </p:nvSpPr>
        <p:spPr bwMode="auto">
          <a:xfrm flipV="1">
            <a:off x="2667000" y="2438400"/>
            <a:ext cx="4572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6" name="Line 10"/>
          <p:cNvSpPr>
            <a:spLocks noChangeShapeType="1"/>
          </p:cNvSpPr>
          <p:nvPr/>
        </p:nvSpPr>
        <p:spPr bwMode="auto">
          <a:xfrm>
            <a:off x="3124200" y="2209800"/>
            <a:ext cx="0" cy="2286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7" name="Line 11"/>
          <p:cNvSpPr>
            <a:spLocks noChangeShapeType="1"/>
          </p:cNvSpPr>
          <p:nvPr/>
        </p:nvSpPr>
        <p:spPr bwMode="auto">
          <a:xfrm>
            <a:off x="3124200" y="2209800"/>
            <a:ext cx="22098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8" name="Line 12"/>
          <p:cNvSpPr>
            <a:spLocks noChangeShapeType="1"/>
          </p:cNvSpPr>
          <p:nvPr/>
        </p:nvSpPr>
        <p:spPr bwMode="auto">
          <a:xfrm>
            <a:off x="3124200" y="2819400"/>
            <a:ext cx="22098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9" name="Text Box 13"/>
          <p:cNvSpPr txBox="1">
            <a:spLocks noChangeArrowheads="1"/>
          </p:cNvSpPr>
          <p:nvPr/>
        </p:nvSpPr>
        <p:spPr bwMode="auto">
          <a:xfrm>
            <a:off x="5867400" y="2590800"/>
            <a:ext cx="205740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FF0000"/>
                </a:solidFill>
                <a:latin typeface="Times New Roman" charset="0"/>
                <a:ea typeface="+mn-ea"/>
                <a:cs typeface="+mn-cs"/>
              </a:rPr>
              <a:t>seq.’ from D</a:t>
            </a:r>
          </a:p>
        </p:txBody>
      </p:sp>
      <p:sp>
        <p:nvSpPr>
          <p:cNvPr id="229390" name="Text Box 14"/>
          <p:cNvSpPr txBox="1">
            <a:spLocks noChangeArrowheads="1"/>
          </p:cNvSpPr>
          <p:nvPr/>
        </p:nvSpPr>
        <p:spPr bwMode="auto">
          <a:xfrm>
            <a:off x="5867400" y="10668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9391" name="Text Box 15"/>
          <p:cNvSpPr txBox="1">
            <a:spLocks noChangeArrowheads="1"/>
          </p:cNvSpPr>
          <p:nvPr/>
        </p:nvSpPr>
        <p:spPr bwMode="auto">
          <a:xfrm>
            <a:off x="5867400" y="2057400"/>
            <a:ext cx="18272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from</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C</a:t>
            </a:r>
          </a:p>
        </p:txBody>
      </p:sp>
      <p:sp>
        <p:nvSpPr>
          <p:cNvPr id="229392" name="Text Box 16"/>
          <p:cNvSpPr txBox="1">
            <a:spLocks noChangeArrowheads="1"/>
          </p:cNvSpPr>
          <p:nvPr/>
        </p:nvSpPr>
        <p:spPr bwMode="auto">
          <a:xfrm>
            <a:off x="5867400" y="1524000"/>
            <a:ext cx="18097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 from B</a:t>
            </a:r>
          </a:p>
        </p:txBody>
      </p:sp>
      <p:sp>
        <p:nvSpPr>
          <p:cNvPr id="229393" name="Line 17"/>
          <p:cNvSpPr>
            <a:spLocks noChangeShapeType="1"/>
          </p:cNvSpPr>
          <p:nvPr/>
        </p:nvSpPr>
        <p:spPr bwMode="auto">
          <a:xfrm>
            <a:off x="1905000" y="2590800"/>
            <a:ext cx="381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4" name="Line 18"/>
          <p:cNvSpPr>
            <a:spLocks noChangeShapeType="1"/>
          </p:cNvSpPr>
          <p:nvPr/>
        </p:nvSpPr>
        <p:spPr bwMode="auto">
          <a:xfrm>
            <a:off x="2286000" y="1981200"/>
            <a:ext cx="1588" cy="1447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5" name="Line 19"/>
          <p:cNvSpPr>
            <a:spLocks noChangeShapeType="1"/>
          </p:cNvSpPr>
          <p:nvPr/>
        </p:nvSpPr>
        <p:spPr bwMode="auto">
          <a:xfrm>
            <a:off x="2743200" y="3429000"/>
            <a:ext cx="1588"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6" name="Line 20"/>
          <p:cNvSpPr>
            <a:spLocks noChangeShapeType="1"/>
          </p:cNvSpPr>
          <p:nvPr/>
        </p:nvSpPr>
        <p:spPr bwMode="auto">
          <a:xfrm>
            <a:off x="2743200" y="3200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7" name="Line 21"/>
          <p:cNvSpPr>
            <a:spLocks noChangeShapeType="1"/>
          </p:cNvSpPr>
          <p:nvPr/>
        </p:nvSpPr>
        <p:spPr bwMode="auto">
          <a:xfrm flipV="1">
            <a:off x="2743200" y="4038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8" name="Line 22"/>
          <p:cNvSpPr>
            <a:spLocks noChangeShapeType="1"/>
          </p:cNvSpPr>
          <p:nvPr/>
        </p:nvSpPr>
        <p:spPr bwMode="auto">
          <a:xfrm>
            <a:off x="3048000" y="3657600"/>
            <a:ext cx="0"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9" name="Line 23"/>
          <p:cNvSpPr>
            <a:spLocks noChangeShapeType="1"/>
          </p:cNvSpPr>
          <p:nvPr/>
        </p:nvSpPr>
        <p:spPr bwMode="auto">
          <a:xfrm>
            <a:off x="3048000" y="3657600"/>
            <a:ext cx="2209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0" name="Line 24"/>
          <p:cNvSpPr>
            <a:spLocks noChangeShapeType="1"/>
          </p:cNvSpPr>
          <p:nvPr/>
        </p:nvSpPr>
        <p:spPr bwMode="auto">
          <a:xfrm>
            <a:off x="3048000" y="4267200"/>
            <a:ext cx="2209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1" name="Text Box 25"/>
          <p:cNvSpPr txBox="1">
            <a:spLocks noChangeArrowheads="1"/>
          </p:cNvSpPr>
          <p:nvPr/>
        </p:nvSpPr>
        <p:spPr bwMode="auto">
          <a:xfrm>
            <a:off x="5791200" y="4038600"/>
            <a:ext cx="220980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seq. from D</a:t>
            </a:r>
          </a:p>
        </p:txBody>
      </p:sp>
      <p:sp>
        <p:nvSpPr>
          <p:cNvPr id="229402" name="Text Box 26"/>
          <p:cNvSpPr txBox="1">
            <a:spLocks noChangeArrowheads="1"/>
          </p:cNvSpPr>
          <p:nvPr/>
        </p:nvSpPr>
        <p:spPr bwMode="auto">
          <a:xfrm>
            <a:off x="5791200" y="35052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9403" name="Text Box 27"/>
          <p:cNvSpPr txBox="1">
            <a:spLocks noChangeArrowheads="1"/>
          </p:cNvSpPr>
          <p:nvPr/>
        </p:nvSpPr>
        <p:spPr bwMode="auto">
          <a:xfrm>
            <a:off x="5791200" y="2971800"/>
            <a:ext cx="1728788"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9404" name="Line 28"/>
          <p:cNvSpPr>
            <a:spLocks noChangeShapeType="1"/>
          </p:cNvSpPr>
          <p:nvPr/>
        </p:nvSpPr>
        <p:spPr bwMode="auto">
          <a:xfrm>
            <a:off x="2286000" y="34290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5" name="Line 29"/>
          <p:cNvSpPr>
            <a:spLocks noChangeShapeType="1"/>
          </p:cNvSpPr>
          <p:nvPr/>
        </p:nvSpPr>
        <p:spPr bwMode="auto">
          <a:xfrm flipV="1">
            <a:off x="1447800" y="2590800"/>
            <a:ext cx="838200" cy="457200"/>
          </a:xfrm>
          <a:prstGeom prst="line">
            <a:avLst/>
          </a:prstGeom>
          <a:noFill/>
          <a:ln w="57150">
            <a:solidFill>
              <a:schemeClr val="hlink"/>
            </a:solidFill>
            <a:round/>
            <a:headEnd/>
            <a:tailEnd type="triangle" w="med" len="me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6" name="Text Box 30"/>
          <p:cNvSpPr txBox="1">
            <a:spLocks noChangeArrowheads="1"/>
          </p:cNvSpPr>
          <p:nvPr/>
        </p:nvSpPr>
        <p:spPr bwMode="auto">
          <a:xfrm>
            <a:off x="304800" y="2819400"/>
            <a:ext cx="1954213"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FF0000"/>
                </a:solidFill>
                <a:latin typeface="Times New Roman" charset="0"/>
                <a:ea typeface="+mn-ea"/>
                <a:cs typeface="+mn-cs"/>
              </a:rPr>
              <a:t>gene duplication </a:t>
            </a:r>
          </a:p>
        </p:txBody>
      </p:sp>
      <p:sp>
        <p:nvSpPr>
          <p:cNvPr id="229407" name="Line 31"/>
          <p:cNvSpPr>
            <a:spLocks noChangeShapeType="1"/>
          </p:cNvSpPr>
          <p:nvPr/>
        </p:nvSpPr>
        <p:spPr bwMode="auto">
          <a:xfrm>
            <a:off x="2743200" y="3200400"/>
            <a:ext cx="0" cy="228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8" name="Line 32"/>
          <p:cNvSpPr>
            <a:spLocks noChangeShapeType="1"/>
          </p:cNvSpPr>
          <p:nvPr/>
        </p:nvSpPr>
        <p:spPr bwMode="auto">
          <a:xfrm>
            <a:off x="2667000" y="1981200"/>
            <a:ext cx="0" cy="4572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9" name="Line 33"/>
          <p:cNvSpPr>
            <a:spLocks noChangeShapeType="1"/>
          </p:cNvSpPr>
          <p:nvPr/>
        </p:nvSpPr>
        <p:spPr bwMode="auto">
          <a:xfrm>
            <a:off x="3124200" y="2438400"/>
            <a:ext cx="0" cy="3810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10" name="Text Box 34"/>
          <p:cNvSpPr txBox="1">
            <a:spLocks noChangeArrowheads="1"/>
          </p:cNvSpPr>
          <p:nvPr/>
        </p:nvSpPr>
        <p:spPr bwMode="auto">
          <a:xfrm>
            <a:off x="304800" y="4572000"/>
            <a:ext cx="8093075" cy="2308225"/>
          </a:xfrm>
          <a:prstGeom prst="rect">
            <a:avLst/>
          </a:prstGeom>
          <a:noFill/>
          <a:ln w="9525">
            <a:noFill/>
            <a:miter lim="800000"/>
            <a:headEnd/>
            <a:tailEnd/>
          </a:ln>
          <a:effectLst/>
        </p:spPr>
        <p:txBody>
          <a:bodyPr lIns="91429" tIns="45714" rIns="91429" bIns="45714">
            <a:spAutoFit/>
          </a:bodyPr>
          <a:lstStyle/>
          <a:p>
            <a:pPr>
              <a:defRPr/>
            </a:pPr>
            <a:r>
              <a:rPr lang="en-US" sz="1800" dirty="0">
                <a:solidFill>
                  <a:srgbClr val="000000"/>
                </a:solidFill>
                <a:latin typeface="Times New Roman" charset="0"/>
                <a:ea typeface="+mn-ea"/>
                <a:cs typeface="+mn-cs"/>
              </a:rPr>
              <a:t>The presence of the duplication is a taxonomic character (shared derived character in species B C D).  </a:t>
            </a:r>
          </a:p>
          <a:p>
            <a:pPr>
              <a:defRPr/>
            </a:pPr>
            <a:r>
              <a:rPr lang="en-US" sz="1800" dirty="0">
                <a:solidFill>
                  <a:srgbClr val="000000"/>
                </a:solidFill>
                <a:latin typeface="Times New Roman" charset="0"/>
                <a:ea typeface="+mn-ea"/>
                <a:cs typeface="+mn-cs"/>
              </a:rPr>
              <a:t>The phylogeny suggests that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and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have similar function, and that this function was important in the evolution of the </a:t>
            </a:r>
            <a:r>
              <a:rPr lang="en-US" sz="1800" dirty="0" err="1">
                <a:solidFill>
                  <a:srgbClr val="000000"/>
                </a:solidFill>
                <a:latin typeface="Times New Roman" charset="0"/>
                <a:ea typeface="+mn-ea"/>
                <a:cs typeface="+mn-cs"/>
              </a:rPr>
              <a:t>clade</a:t>
            </a:r>
            <a:r>
              <a:rPr lang="en-US" sz="1800" dirty="0">
                <a:solidFill>
                  <a:srgbClr val="000000"/>
                </a:solidFill>
                <a:latin typeface="Times New Roman" charset="0"/>
                <a:ea typeface="+mn-ea"/>
                <a:cs typeface="+mn-cs"/>
              </a:rPr>
              <a:t> BCD.</a:t>
            </a:r>
          </a:p>
          <a:p>
            <a:pPr>
              <a:defRPr/>
            </a:pP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in B and </a:t>
            </a:r>
            <a:r>
              <a:rPr lang="en-US" sz="1800" dirty="0" err="1">
                <a:solidFill>
                  <a:srgbClr val="000000"/>
                </a:solidFill>
                <a:latin typeface="Times New Roman" charset="0"/>
                <a:ea typeface="+mn-ea"/>
                <a:cs typeface="+mn-cs"/>
              </a:rPr>
              <a:t>seq’in</a:t>
            </a:r>
            <a:r>
              <a:rPr lang="en-US" sz="1800" dirty="0">
                <a:solidFill>
                  <a:srgbClr val="000000"/>
                </a:solidFill>
                <a:latin typeface="Times New Roman" charset="0"/>
                <a:ea typeface="+mn-ea"/>
                <a:cs typeface="+mn-cs"/>
              </a:rPr>
              <a:t> C and D are orthologs and probably have the same function, whereas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and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in BCD probably have different function (the difference might be in </a:t>
            </a:r>
            <a:r>
              <a:rPr lang="en-US" sz="1800" dirty="0" err="1">
                <a:solidFill>
                  <a:srgbClr val="000000"/>
                </a:solidFill>
                <a:latin typeface="Times New Roman" charset="0"/>
                <a:ea typeface="+mn-ea"/>
                <a:cs typeface="+mn-cs"/>
              </a:rPr>
              <a:t>subfunctionalization</a:t>
            </a:r>
            <a:r>
              <a:rPr lang="en-US" sz="1800" dirty="0">
                <a:solidFill>
                  <a:srgbClr val="000000"/>
                </a:solidFill>
                <a:latin typeface="Times New Roman" charset="0"/>
                <a:ea typeface="+mn-ea"/>
                <a:cs typeface="+mn-cs"/>
              </a:rPr>
              <a:t> of functions that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had in A. – e.g. organ specific expression)</a:t>
            </a:r>
          </a:p>
        </p:txBody>
      </p:sp>
    </p:spTree>
    <p:extLst>
      <p:ext uri="{BB962C8B-B14F-4D97-AF65-F5344CB8AC3E}">
        <p14:creationId xmlns:p14="http://schemas.microsoft.com/office/powerpoint/2010/main" val="5982902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nj in figtree</a:t>
            </a:r>
          </a:p>
        </p:txBody>
      </p:sp>
      <p:pic>
        <p:nvPicPr>
          <p:cNvPr id="1105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700" y="962025"/>
            <a:ext cx="8623300" cy="5895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26125997"/>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nj in figtree</a:t>
            </a:r>
          </a:p>
        </p:txBody>
      </p:sp>
      <p:pic>
        <p:nvPicPr>
          <p:cNvPr id="1116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4538" y="790575"/>
            <a:ext cx="8399462" cy="576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19229146"/>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2896" y="301737"/>
            <a:ext cx="8360334" cy="5886154"/>
          </a:xfrm>
          <a:prstGeom prst="rect">
            <a:avLst/>
          </a:prstGeom>
        </p:spPr>
      </p:pic>
      <p:sp>
        <p:nvSpPr>
          <p:cNvPr id="2" name="Title 1"/>
          <p:cNvSpPr>
            <a:spLocks noGrp="1"/>
          </p:cNvSpPr>
          <p:nvPr>
            <p:ph type="title"/>
          </p:nvPr>
        </p:nvSpPr>
        <p:spPr>
          <a:xfrm>
            <a:off x="4592304" y="274638"/>
            <a:ext cx="4094496" cy="1143000"/>
          </a:xfrm>
        </p:spPr>
        <p:txBody>
          <a:bodyPr/>
          <a:lstStyle/>
          <a:p>
            <a:r>
              <a:rPr lang="en-US" dirty="0" smtClean="0"/>
              <a:t>Output from </a:t>
            </a:r>
            <a:r>
              <a:rPr lang="en-US" smtClean="0"/>
              <a:t>consense</a:t>
            </a:r>
            <a:endParaRPr lang="en-US" dirty="0"/>
          </a:p>
        </p:txBody>
      </p:sp>
    </p:spTree>
    <p:extLst>
      <p:ext uri="{BB962C8B-B14F-4D97-AF65-F5344CB8AC3E}">
        <p14:creationId xmlns:p14="http://schemas.microsoft.com/office/powerpoint/2010/main" val="64241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nj in figtree</a:t>
            </a:r>
          </a:p>
        </p:txBody>
      </p:sp>
      <p:pic>
        <p:nvPicPr>
          <p:cNvPr id="1126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6763"/>
            <a:ext cx="8763000" cy="602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59574483"/>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nj in figtree</a:t>
            </a:r>
          </a:p>
        </p:txBody>
      </p:sp>
      <p:pic>
        <p:nvPicPr>
          <p:cNvPr id="1136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 y="766763"/>
            <a:ext cx="8801100" cy="5916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26913435"/>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7913" y="671513"/>
            <a:ext cx="7816850" cy="618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0"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nj in figtree</a:t>
            </a:r>
          </a:p>
        </p:txBody>
      </p:sp>
    </p:spTree>
    <p:extLst>
      <p:ext uri="{BB962C8B-B14F-4D97-AF65-F5344CB8AC3E}">
        <p14:creationId xmlns:p14="http://schemas.microsoft.com/office/powerpoint/2010/main" val="21314083"/>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8838" y="817563"/>
            <a:ext cx="8285162" cy="581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4"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nj in figtree</a:t>
            </a:r>
          </a:p>
        </p:txBody>
      </p:sp>
    </p:spTree>
    <p:extLst>
      <p:ext uri="{BB962C8B-B14F-4D97-AF65-F5344CB8AC3E}">
        <p14:creationId xmlns:p14="http://schemas.microsoft.com/office/powerpoint/2010/main" val="1743507579"/>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Box 3"/>
          <p:cNvSpPr txBox="1">
            <a:spLocks noChangeArrowheads="1"/>
          </p:cNvSpPr>
          <p:nvPr/>
        </p:nvSpPr>
        <p:spPr bwMode="auto">
          <a:xfrm>
            <a:off x="141288" y="209550"/>
            <a:ext cx="43227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nj in figtree</a:t>
            </a:r>
          </a:p>
        </p:txBody>
      </p:sp>
      <p:pic>
        <p:nvPicPr>
          <p:cNvPr id="11673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0300" y="782638"/>
            <a:ext cx="7875588" cy="6075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7516938"/>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Box 3"/>
          <p:cNvSpPr txBox="1">
            <a:spLocks noChangeArrowheads="1"/>
          </p:cNvSpPr>
          <p:nvPr/>
        </p:nvSpPr>
        <p:spPr bwMode="auto">
          <a:xfrm>
            <a:off x="131763" y="193675"/>
            <a:ext cx="83121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ATPase dataset -&gt; muscle -&gt; phyml (with ASRV)– re-rooted </a:t>
            </a:r>
          </a:p>
        </p:txBody>
      </p:sp>
      <p:pic>
        <p:nvPicPr>
          <p:cNvPr id="1177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6988" y="755650"/>
            <a:ext cx="7196137" cy="585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Donut 3"/>
          <p:cNvSpPr/>
          <p:nvPr/>
        </p:nvSpPr>
        <p:spPr bwMode="auto">
          <a:xfrm>
            <a:off x="7015163" y="1103313"/>
            <a:ext cx="1296987" cy="358775"/>
          </a:xfrm>
          <a:prstGeom prst="donut">
            <a:avLst>
              <a:gd name="adj" fmla="val 7258"/>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US" b="1">
              <a:latin typeface="Times New Roman" charset="0"/>
            </a:endParaRPr>
          </a:p>
        </p:txBody>
      </p:sp>
    </p:spTree>
    <p:extLst>
      <p:ext uri="{BB962C8B-B14F-4D97-AF65-F5344CB8AC3E}">
        <p14:creationId xmlns:p14="http://schemas.microsoft.com/office/powerpoint/2010/main" val="118649906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2805113" y="5710238"/>
            <a:ext cx="3802062"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a:solidFill>
                  <a:srgbClr val="FFFF66"/>
                </a:solidFill>
              </a:rPr>
              <a:t>Adam and Eve never met </a:t>
            </a:r>
            <a:r>
              <a:rPr lang="en-US" sz="2200">
                <a:solidFill>
                  <a:srgbClr val="FFFF66"/>
                </a:solidFill>
                <a:sym typeface="Wingdings" charset="0"/>
              </a:rPr>
              <a:t></a:t>
            </a:r>
            <a:endParaRPr lang="en-US" sz="2200">
              <a:solidFill>
                <a:srgbClr val="FFFF66"/>
              </a:solidFill>
            </a:endParaRPr>
          </a:p>
        </p:txBody>
      </p:sp>
      <p:pic>
        <p:nvPicPr>
          <p:cNvPr id="73731" name="Picture 3" descr="adam-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75" y="144463"/>
            <a:ext cx="3865563" cy="5172075"/>
          </a:xfrm>
          <a:prstGeom prst="rect">
            <a:avLst/>
          </a:prstGeom>
          <a:noFill/>
          <a:ln w="25400">
            <a:solidFill>
              <a:srgbClr val="333300"/>
            </a:solidFill>
            <a:miter lim="800000"/>
            <a:headEnd/>
            <a:tailEnd/>
          </a:ln>
          <a:extLst>
            <a:ext uri="{909E8E84-426E-40dd-AFC4-6F175D3DCCD1}">
              <a14:hiddenFill xmlns="" xmlns:a14="http://schemas.microsoft.com/office/drawing/2010/main">
                <a:solidFill>
                  <a:srgbClr val="FFFFFF"/>
                </a:solidFill>
              </a14:hiddenFill>
            </a:ext>
          </a:extLst>
        </p:spPr>
      </p:pic>
      <p:sp>
        <p:nvSpPr>
          <p:cNvPr id="73732" name="Text Box 4"/>
          <p:cNvSpPr txBox="1">
            <a:spLocks noChangeArrowheads="1"/>
          </p:cNvSpPr>
          <p:nvPr/>
        </p:nvSpPr>
        <p:spPr bwMode="auto">
          <a:xfrm>
            <a:off x="3048000" y="5338763"/>
            <a:ext cx="34321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rPr>
              <a:t>Albrecht Dürer, The Fall of Man, 1504</a:t>
            </a:r>
          </a:p>
        </p:txBody>
      </p:sp>
      <p:sp>
        <p:nvSpPr>
          <p:cNvPr id="73733" name="Text Box 5"/>
          <p:cNvSpPr txBox="1">
            <a:spLocks noChangeArrowheads="1"/>
          </p:cNvSpPr>
          <p:nvPr/>
        </p:nvSpPr>
        <p:spPr bwMode="auto">
          <a:xfrm>
            <a:off x="6823075" y="336550"/>
            <a:ext cx="209708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b="1">
                <a:solidFill>
                  <a:srgbClr val="FFFF66"/>
                </a:solidFill>
              </a:rPr>
              <a:t>Mitochondrial</a:t>
            </a:r>
          </a:p>
          <a:p>
            <a:pPr algn="ctr" eaLnBrk="1" hangingPunct="1"/>
            <a:r>
              <a:rPr lang="en-US" sz="2200" b="1">
                <a:solidFill>
                  <a:srgbClr val="FFFF66"/>
                </a:solidFill>
              </a:rPr>
              <a:t>Eve</a:t>
            </a:r>
          </a:p>
        </p:txBody>
      </p:sp>
      <p:sp>
        <p:nvSpPr>
          <p:cNvPr id="73734" name="Text Box 6"/>
          <p:cNvSpPr txBox="1">
            <a:spLocks noChangeArrowheads="1"/>
          </p:cNvSpPr>
          <p:nvPr/>
        </p:nvSpPr>
        <p:spPr bwMode="auto">
          <a:xfrm>
            <a:off x="195263" y="273050"/>
            <a:ext cx="2287587"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b="1">
                <a:solidFill>
                  <a:srgbClr val="FFFF66"/>
                </a:solidFill>
              </a:rPr>
              <a:t>Y chromosome</a:t>
            </a:r>
          </a:p>
          <a:p>
            <a:pPr algn="ctr" eaLnBrk="1" hangingPunct="1"/>
            <a:r>
              <a:rPr lang="en-US" sz="2200" b="1">
                <a:solidFill>
                  <a:srgbClr val="FFFF66"/>
                </a:solidFill>
              </a:rPr>
              <a:t>Adam</a:t>
            </a:r>
          </a:p>
        </p:txBody>
      </p:sp>
      <p:sp>
        <p:nvSpPr>
          <p:cNvPr id="136199" name="Text Box 7"/>
          <p:cNvSpPr txBox="1">
            <a:spLocks noChangeArrowheads="1"/>
          </p:cNvSpPr>
          <p:nvPr/>
        </p:nvSpPr>
        <p:spPr bwMode="auto">
          <a:xfrm>
            <a:off x="265335" y="1547813"/>
            <a:ext cx="2166494" cy="1015535"/>
          </a:xfrm>
          <a:prstGeom prst="rect">
            <a:avLst/>
          </a:prstGeom>
          <a:noFill/>
          <a:ln w="9525">
            <a:noFill/>
            <a:miter lim="800000"/>
            <a:headEnd/>
            <a:tailEnd/>
          </a:ln>
        </p:spPr>
        <p:txBody>
          <a:bodyPr wrap="none" lIns="91311" tIns="45657" rIns="91311" bIns="45657">
            <a:spAutoFit/>
          </a:bodyPr>
          <a:lstStyle/>
          <a:p>
            <a:pPr algn="ctr">
              <a:defRPr/>
            </a:pPr>
            <a:r>
              <a:rPr lang="en-US" sz="2000" dirty="0">
                <a:solidFill>
                  <a:srgbClr val="FF66FF"/>
                </a:solidFill>
                <a:latin typeface="Arial" pitchFamily="-107" charset="0"/>
                <a:ea typeface="Times New Roman" pitchFamily="-107" charset="0"/>
                <a:cs typeface="Times New Roman" pitchFamily="-107" charset="0"/>
              </a:rPr>
              <a:t>Lived </a:t>
            </a:r>
          </a:p>
          <a:p>
            <a:pPr algn="ctr">
              <a:defRPr/>
            </a:pPr>
            <a:r>
              <a:rPr lang="en-US" sz="2000" dirty="0">
                <a:solidFill>
                  <a:srgbClr val="FF66FF"/>
                </a:solidFill>
                <a:latin typeface="Arial" pitchFamily="-107" charset="0"/>
                <a:ea typeface="Times New Roman" pitchFamily="-107" charset="0"/>
                <a:cs typeface="Times New Roman" pitchFamily="-107" charset="0"/>
              </a:rPr>
              <a:t>approximately </a:t>
            </a:r>
          </a:p>
          <a:p>
            <a:pPr algn="ctr">
              <a:defRPr/>
            </a:pPr>
            <a:r>
              <a:rPr lang="en-US" sz="2000" strike="dblStrike" dirty="0">
                <a:solidFill>
                  <a:srgbClr val="FF66FF"/>
                </a:solidFill>
                <a:latin typeface="Arial" pitchFamily="-107" charset="0"/>
                <a:ea typeface="Times New Roman" pitchFamily="-107" charset="0"/>
                <a:cs typeface="Times New Roman" pitchFamily="-107" charset="0"/>
              </a:rPr>
              <a:t>40</a:t>
            </a:r>
            <a:r>
              <a:rPr lang="en-US" sz="2000" dirty="0">
                <a:solidFill>
                  <a:srgbClr val="FF66FF"/>
                </a:solidFill>
                <a:latin typeface="Arial" pitchFamily="-107" charset="0"/>
                <a:ea typeface="Times New Roman" pitchFamily="-107" charset="0"/>
                <a:cs typeface="Times New Roman" pitchFamily="-107" charset="0"/>
              </a:rPr>
              <a:t>,000 years ago</a:t>
            </a:r>
            <a:r>
              <a:rPr lang="en-US" sz="2000" dirty="0">
                <a:solidFill>
                  <a:srgbClr val="FF66FF"/>
                </a:solidFill>
                <a:latin typeface="Arial" pitchFamily="-107" charset="0"/>
              </a:rPr>
              <a:t> </a:t>
            </a:r>
          </a:p>
        </p:txBody>
      </p:sp>
      <p:sp>
        <p:nvSpPr>
          <p:cNvPr id="73736" name="Text Box 8"/>
          <p:cNvSpPr txBox="1">
            <a:spLocks noChangeArrowheads="1"/>
          </p:cNvSpPr>
          <p:nvPr/>
        </p:nvSpPr>
        <p:spPr bwMode="auto">
          <a:xfrm>
            <a:off x="6918325" y="1603375"/>
            <a:ext cx="2124075"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solidFill>
                  <a:srgbClr val="FF66FF"/>
                </a:solidFill>
                <a:cs typeface="Times New Roman" charset="0"/>
              </a:rPr>
              <a:t>Lived </a:t>
            </a:r>
          </a:p>
          <a:p>
            <a:pPr algn="ctr" eaLnBrk="1" hangingPunct="1"/>
            <a:r>
              <a:rPr lang="en-US" sz="2000">
                <a:solidFill>
                  <a:srgbClr val="FF66FF"/>
                </a:solidFill>
                <a:cs typeface="Times New Roman" charset="0"/>
              </a:rPr>
              <a:t>166,000-249,000 </a:t>
            </a:r>
          </a:p>
          <a:p>
            <a:pPr algn="ctr" eaLnBrk="1" hangingPunct="1"/>
            <a:r>
              <a:rPr lang="en-US" sz="2000">
                <a:solidFill>
                  <a:srgbClr val="FF66FF"/>
                </a:solidFill>
                <a:cs typeface="Times New Roman" charset="0"/>
              </a:rPr>
              <a:t>years ago </a:t>
            </a:r>
          </a:p>
        </p:txBody>
      </p:sp>
      <p:sp>
        <p:nvSpPr>
          <p:cNvPr id="73737" name="Text Box 9"/>
          <p:cNvSpPr txBox="1">
            <a:spLocks noChangeArrowheads="1"/>
          </p:cNvSpPr>
          <p:nvPr/>
        </p:nvSpPr>
        <p:spPr bwMode="auto">
          <a:xfrm>
            <a:off x="98425" y="3133725"/>
            <a:ext cx="2597150"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Thomson, R. </a:t>
            </a:r>
            <a:r>
              <a:rPr lang="en-US" sz="1400" i="1">
                <a:solidFill>
                  <a:srgbClr val="FFFFFF"/>
                </a:solidFill>
              </a:rPr>
              <a:t>et al.</a:t>
            </a:r>
            <a:r>
              <a:rPr lang="en-US" sz="1400">
                <a:solidFill>
                  <a:srgbClr val="FFFFFF"/>
                </a:solidFill>
              </a:rPr>
              <a:t> (2000) </a:t>
            </a:r>
            <a:r>
              <a:rPr lang="en-US" sz="1400" i="1">
                <a:solidFill>
                  <a:srgbClr val="FFFFFF"/>
                </a:solidFill>
              </a:rPr>
              <a:t>Proc Natl Acad Sci</a:t>
            </a:r>
            <a:r>
              <a:rPr lang="en-US" sz="1400">
                <a:solidFill>
                  <a:srgbClr val="FFFFFF"/>
                </a:solidFill>
              </a:rPr>
              <a:t> U S A 97, 7360-5</a:t>
            </a:r>
          </a:p>
          <a:p>
            <a:pPr eaLnBrk="1" hangingPunct="1"/>
            <a:endParaRPr lang="en-US" sz="1400">
              <a:solidFill>
                <a:srgbClr val="FFFFFF"/>
              </a:solidFill>
            </a:endParaRPr>
          </a:p>
          <a:p>
            <a:pPr eaLnBrk="1" hangingPunct="1"/>
            <a:r>
              <a:rPr lang="en-US" sz="1400">
                <a:solidFill>
                  <a:srgbClr val="FFFFFF"/>
                </a:solidFill>
              </a:rPr>
              <a:t>Underhill, P.A. </a:t>
            </a:r>
            <a:r>
              <a:rPr lang="en-US" sz="1400" i="1">
                <a:solidFill>
                  <a:srgbClr val="FFFFFF"/>
                </a:solidFill>
              </a:rPr>
              <a:t>et al.</a:t>
            </a:r>
            <a:r>
              <a:rPr lang="en-US" sz="1400">
                <a:solidFill>
                  <a:srgbClr val="FFFFFF"/>
                </a:solidFill>
              </a:rPr>
              <a:t> (2000) </a:t>
            </a:r>
            <a:r>
              <a:rPr lang="en-US" sz="1400" i="1">
                <a:solidFill>
                  <a:srgbClr val="FFFFFF"/>
                </a:solidFill>
              </a:rPr>
              <a:t>Nat Genet</a:t>
            </a:r>
            <a:r>
              <a:rPr lang="en-US" sz="1400">
                <a:solidFill>
                  <a:srgbClr val="FFFFFF"/>
                </a:solidFill>
              </a:rPr>
              <a:t> 26, 358-61</a:t>
            </a:r>
          </a:p>
          <a:p>
            <a:pPr eaLnBrk="1" hangingPunct="1"/>
            <a:endParaRPr lang="en-US" sz="1400">
              <a:solidFill>
                <a:srgbClr val="FFFFFF"/>
              </a:solidFill>
            </a:endParaRPr>
          </a:p>
          <a:p>
            <a:pPr eaLnBrk="1" hangingPunct="1"/>
            <a:r>
              <a:rPr lang="en-US" sz="1400">
                <a:solidFill>
                  <a:srgbClr val="FFFFFF"/>
                </a:solidFill>
              </a:rPr>
              <a:t>Mendez et al. (2013) American Journal of Human Genetics 92 (3): 454.</a:t>
            </a:r>
          </a:p>
        </p:txBody>
      </p:sp>
      <p:sp>
        <p:nvSpPr>
          <p:cNvPr id="73738" name="Text Box 10"/>
          <p:cNvSpPr txBox="1">
            <a:spLocks noChangeArrowheads="1"/>
          </p:cNvSpPr>
          <p:nvPr/>
        </p:nvSpPr>
        <p:spPr bwMode="auto">
          <a:xfrm>
            <a:off x="6908800" y="3133725"/>
            <a:ext cx="2051050" cy="1169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Cann, R.L. </a:t>
            </a:r>
            <a:r>
              <a:rPr lang="en-US" sz="1400" i="1">
                <a:solidFill>
                  <a:srgbClr val="FFFFFF"/>
                </a:solidFill>
              </a:rPr>
              <a:t>et al.</a:t>
            </a:r>
            <a:r>
              <a:rPr lang="en-US" sz="1400">
                <a:solidFill>
                  <a:srgbClr val="FFFFFF"/>
                </a:solidFill>
              </a:rPr>
              <a:t> (1987) </a:t>
            </a:r>
            <a:r>
              <a:rPr lang="en-US" sz="1400" i="1">
                <a:solidFill>
                  <a:srgbClr val="FFFFFF"/>
                </a:solidFill>
              </a:rPr>
              <a:t>Nature</a:t>
            </a:r>
            <a:r>
              <a:rPr lang="en-US" sz="1400">
                <a:solidFill>
                  <a:srgbClr val="FFFFFF"/>
                </a:solidFill>
              </a:rPr>
              <a:t> 325, 31-6</a:t>
            </a:r>
          </a:p>
          <a:p>
            <a:pPr eaLnBrk="1" hangingPunct="1"/>
            <a:endParaRPr lang="en-US" sz="1400">
              <a:solidFill>
                <a:srgbClr val="FFFFFF"/>
              </a:solidFill>
            </a:endParaRPr>
          </a:p>
          <a:p>
            <a:pPr eaLnBrk="1" hangingPunct="1"/>
            <a:r>
              <a:rPr lang="en-US" sz="1400">
                <a:solidFill>
                  <a:srgbClr val="FFFFFF"/>
                </a:solidFill>
              </a:rPr>
              <a:t>Vigilant, L. </a:t>
            </a:r>
            <a:r>
              <a:rPr lang="en-US" sz="1400" i="1">
                <a:solidFill>
                  <a:srgbClr val="FFFFFF"/>
                </a:solidFill>
              </a:rPr>
              <a:t>et al.</a:t>
            </a:r>
            <a:r>
              <a:rPr lang="en-US" sz="1400">
                <a:solidFill>
                  <a:srgbClr val="FFFFFF"/>
                </a:solidFill>
              </a:rPr>
              <a:t> (1991) </a:t>
            </a:r>
            <a:r>
              <a:rPr lang="en-US" sz="1400" i="1">
                <a:solidFill>
                  <a:srgbClr val="FFFFFF"/>
                </a:solidFill>
              </a:rPr>
              <a:t>Science</a:t>
            </a:r>
            <a:r>
              <a:rPr lang="en-US" sz="1400">
                <a:solidFill>
                  <a:srgbClr val="FFFFFF"/>
                </a:solidFill>
              </a:rPr>
              <a:t> 253, 1503-7 </a:t>
            </a:r>
          </a:p>
        </p:txBody>
      </p:sp>
      <p:sp>
        <p:nvSpPr>
          <p:cNvPr id="73739" name="Text Box 11"/>
          <p:cNvSpPr txBox="1">
            <a:spLocks noChangeArrowheads="1"/>
          </p:cNvSpPr>
          <p:nvPr/>
        </p:nvSpPr>
        <p:spPr bwMode="auto">
          <a:xfrm>
            <a:off x="98425" y="6211888"/>
            <a:ext cx="8863013"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a:solidFill>
                  <a:srgbClr val="FFFF66"/>
                </a:solidFill>
              </a:rPr>
              <a:t>The same is true for ancestral rRNAs, EF, ATPases!</a:t>
            </a:r>
          </a:p>
        </p:txBody>
      </p:sp>
      <p:cxnSp>
        <p:nvCxnSpPr>
          <p:cNvPr id="3" name="Straight Connector 2"/>
          <p:cNvCxnSpPr/>
          <p:nvPr/>
        </p:nvCxnSpPr>
        <p:spPr bwMode="auto">
          <a:xfrm>
            <a:off x="265335" y="2365580"/>
            <a:ext cx="936739" cy="0"/>
          </a:xfrm>
          <a:prstGeom prst="line">
            <a:avLst/>
          </a:prstGeom>
          <a:noFill/>
          <a:ln w="571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911728465"/>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57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063" y="0"/>
            <a:ext cx="8715375" cy="560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TextBox 3"/>
          <p:cNvSpPr txBox="1">
            <a:spLocks noChangeArrowheads="1"/>
          </p:cNvSpPr>
          <p:nvPr/>
        </p:nvSpPr>
        <p:spPr bwMode="auto">
          <a:xfrm>
            <a:off x="0" y="5684838"/>
            <a:ext cx="9144000" cy="1100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030" tIns="41015" rIns="82030" bIns="410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a:solidFill>
                  <a:srgbClr val="000000"/>
                </a:solidFill>
              </a:rPr>
              <a:t>From: </a:t>
            </a:r>
            <a:r>
              <a:rPr lang="en-US" sz="2200">
                <a:solidFill>
                  <a:srgbClr val="000000"/>
                </a:solidFill>
                <a:hlinkClick r:id="rId4"/>
              </a:rPr>
              <a:t>http://www.nytimes.com/2012/01/31/science/gains-in-dna-are-speeding-research-into-human-origins.html?_r=1 </a:t>
            </a:r>
            <a:endParaRPr lang="en-US" sz="2200">
              <a:solidFill>
                <a:srgbClr val="000000"/>
              </a:solidFill>
            </a:endParaRPr>
          </a:p>
        </p:txBody>
      </p:sp>
    </p:spTree>
    <p:extLst>
      <p:ext uri="{BB962C8B-B14F-4D97-AF65-F5344CB8AC3E}">
        <p14:creationId xmlns:p14="http://schemas.microsoft.com/office/powerpoint/2010/main" val="1116864098"/>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9932" y="1133060"/>
            <a:ext cx="4982789" cy="5147221"/>
          </a:xfrm>
          <a:prstGeom prst="rect">
            <a:avLst/>
          </a:prstGeom>
        </p:spPr>
      </p:pic>
      <p:sp>
        <p:nvSpPr>
          <p:cNvPr id="3" name="TextBox 2"/>
          <p:cNvSpPr txBox="1"/>
          <p:nvPr/>
        </p:nvSpPr>
        <p:spPr>
          <a:xfrm>
            <a:off x="620425" y="271460"/>
            <a:ext cx="4414991" cy="523220"/>
          </a:xfrm>
          <a:prstGeom prst="rect">
            <a:avLst/>
          </a:prstGeom>
          <a:noFill/>
        </p:spPr>
        <p:txBody>
          <a:bodyPr wrap="none" rtlCol="0">
            <a:spAutoFit/>
          </a:bodyPr>
          <a:lstStyle/>
          <a:p>
            <a:pPr defTabSz="457200" fontAlgn="auto">
              <a:spcBef>
                <a:spcPts val="0"/>
              </a:spcBef>
              <a:spcAft>
                <a:spcPts val="0"/>
              </a:spcAft>
            </a:pPr>
            <a:r>
              <a:rPr lang="en-US" sz="2800" dirty="0">
                <a:solidFill>
                  <a:prstClr val="black"/>
                </a:solidFill>
                <a:latin typeface="Calibri"/>
              </a:rPr>
              <a:t>The multiregional hypothesis </a:t>
            </a:r>
          </a:p>
        </p:txBody>
      </p:sp>
      <p:sp>
        <p:nvSpPr>
          <p:cNvPr id="4" name="TextBox 3"/>
          <p:cNvSpPr txBox="1"/>
          <p:nvPr/>
        </p:nvSpPr>
        <p:spPr>
          <a:xfrm>
            <a:off x="814308" y="6389004"/>
            <a:ext cx="5736366" cy="369332"/>
          </a:xfrm>
          <a:prstGeom prst="rect">
            <a:avLst/>
          </a:prstGeom>
          <a:noFill/>
        </p:spPr>
        <p:txBody>
          <a:bodyPr wrap="none" rtlCol="0">
            <a:spAutoFit/>
          </a:bodyPr>
          <a:lstStyle/>
          <a:p>
            <a:pPr defTabSz="457200" fontAlgn="auto">
              <a:spcBef>
                <a:spcPts val="0"/>
              </a:spcBef>
              <a:spcAft>
                <a:spcPts val="0"/>
              </a:spcAft>
            </a:pPr>
            <a:r>
              <a:rPr lang="en-US" sz="1800" dirty="0">
                <a:solidFill>
                  <a:prstClr val="black"/>
                </a:solidFill>
                <a:latin typeface="Calibri"/>
              </a:rPr>
              <a:t>From </a:t>
            </a:r>
            <a:r>
              <a:rPr lang="en-US" sz="1800" dirty="0">
                <a:solidFill>
                  <a:prstClr val="black"/>
                </a:solidFill>
                <a:latin typeface="Calibri"/>
                <a:hlinkClick r:id="rId4"/>
              </a:rPr>
              <a:t>http://en.wikipedia.org/wiki/Multiregional_Evolution</a:t>
            </a:r>
            <a:r>
              <a:rPr lang="en-US" sz="1800" dirty="0">
                <a:solidFill>
                  <a:prstClr val="black"/>
                </a:solidFill>
                <a:latin typeface="Calibri"/>
              </a:rPr>
              <a:t> </a:t>
            </a:r>
          </a:p>
        </p:txBody>
      </p:sp>
    </p:spTree>
    <p:extLst>
      <p:ext uri="{BB962C8B-B14F-4D97-AF65-F5344CB8AC3E}">
        <p14:creationId xmlns:p14="http://schemas.microsoft.com/office/powerpoint/2010/main" val="20314401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603" y="976928"/>
            <a:ext cx="6359357" cy="4885601"/>
          </a:xfrm>
          <a:prstGeom prst="rect">
            <a:avLst/>
          </a:prstGeom>
        </p:spPr>
      </p:pic>
      <p:sp>
        <p:nvSpPr>
          <p:cNvPr id="3" name="TextBox 2"/>
          <p:cNvSpPr txBox="1"/>
          <p:nvPr/>
        </p:nvSpPr>
        <p:spPr>
          <a:xfrm>
            <a:off x="226174" y="6282359"/>
            <a:ext cx="8917826" cy="369332"/>
          </a:xfrm>
          <a:prstGeom prst="rect">
            <a:avLst/>
          </a:prstGeom>
          <a:noFill/>
        </p:spPr>
        <p:txBody>
          <a:bodyPr wrap="none" rtlCol="0">
            <a:spAutoFit/>
          </a:bodyPr>
          <a:lstStyle/>
          <a:p>
            <a:pPr defTabSz="457200" fontAlgn="auto">
              <a:spcBef>
                <a:spcPts val="0"/>
              </a:spcBef>
              <a:spcAft>
                <a:spcPts val="0"/>
              </a:spcAft>
            </a:pPr>
            <a:r>
              <a:rPr lang="en-US" sz="1800" dirty="0">
                <a:solidFill>
                  <a:prstClr val="black"/>
                </a:solidFill>
                <a:latin typeface="Calibri"/>
              </a:rPr>
              <a:t>From: http://</a:t>
            </a:r>
            <a:r>
              <a:rPr lang="en-US" sz="1800" dirty="0" err="1">
                <a:solidFill>
                  <a:prstClr val="black"/>
                </a:solidFill>
                <a:latin typeface="Calibri"/>
              </a:rPr>
              <a:t>en.wikipedia.org</a:t>
            </a:r>
            <a:r>
              <a:rPr lang="en-US" sz="1800" dirty="0">
                <a:solidFill>
                  <a:prstClr val="black"/>
                </a:solidFill>
                <a:latin typeface="Calibri"/>
              </a:rPr>
              <a:t>/wiki/</a:t>
            </a:r>
            <a:r>
              <a:rPr lang="en-US" sz="1800" dirty="0" err="1">
                <a:solidFill>
                  <a:prstClr val="black"/>
                </a:solidFill>
                <a:latin typeface="Calibri"/>
              </a:rPr>
              <a:t>Archaic_human_admixture_with_modern_Homo_sapiens</a:t>
            </a:r>
            <a:endParaRPr lang="en-US" sz="1800" dirty="0">
              <a:solidFill>
                <a:prstClr val="black"/>
              </a:solidFill>
              <a:latin typeface="Calibri"/>
            </a:endParaRPr>
          </a:p>
        </p:txBody>
      </p:sp>
      <p:sp>
        <p:nvSpPr>
          <p:cNvPr id="4" name="TextBox 3"/>
          <p:cNvSpPr txBox="1"/>
          <p:nvPr/>
        </p:nvSpPr>
        <p:spPr>
          <a:xfrm>
            <a:off x="736755" y="224832"/>
            <a:ext cx="6935162" cy="461665"/>
          </a:xfrm>
          <a:prstGeom prst="rect">
            <a:avLst/>
          </a:prstGeom>
          <a:noFill/>
        </p:spPr>
        <p:txBody>
          <a:bodyPr wrap="none" rtlCol="0">
            <a:spAutoFit/>
          </a:bodyPr>
          <a:lstStyle/>
          <a:p>
            <a:pPr defTabSz="457200" fontAlgn="auto">
              <a:spcBef>
                <a:spcPts val="0"/>
              </a:spcBef>
              <a:spcAft>
                <a:spcPts val="0"/>
              </a:spcAft>
            </a:pPr>
            <a:r>
              <a:rPr lang="en-US" dirty="0">
                <a:solidFill>
                  <a:prstClr val="black"/>
                </a:solidFill>
                <a:latin typeface="Calibri"/>
              </a:rPr>
              <a:t>Archaic human admixture with modern Homo sapiens</a:t>
            </a:r>
          </a:p>
        </p:txBody>
      </p:sp>
    </p:spTree>
    <p:extLst>
      <p:ext uri="{BB962C8B-B14F-4D97-AF65-F5344CB8AC3E}">
        <p14:creationId xmlns:p14="http://schemas.microsoft.com/office/powerpoint/2010/main" val="6829792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071" y="487352"/>
            <a:ext cx="6202473" cy="6159500"/>
          </a:xfrm>
          <a:prstGeom prst="rect">
            <a:avLst/>
          </a:prstGeom>
        </p:spPr>
      </p:pic>
      <p:sp>
        <p:nvSpPr>
          <p:cNvPr id="2" name="Title 1"/>
          <p:cNvSpPr>
            <a:spLocks noGrp="1"/>
          </p:cNvSpPr>
          <p:nvPr>
            <p:ph type="title"/>
          </p:nvPr>
        </p:nvSpPr>
        <p:spPr>
          <a:xfrm>
            <a:off x="5049504" y="0"/>
            <a:ext cx="4094496" cy="1143000"/>
          </a:xfrm>
        </p:spPr>
        <p:txBody>
          <a:bodyPr/>
          <a:lstStyle/>
          <a:p>
            <a:r>
              <a:rPr lang="en-US" dirty="0" smtClean="0"/>
              <a:t>Output from </a:t>
            </a:r>
            <a:r>
              <a:rPr lang="en-US" dirty="0" err="1" smtClean="0"/>
              <a:t>consense</a:t>
            </a:r>
            <a:endParaRPr lang="en-US" dirty="0"/>
          </a:p>
        </p:txBody>
      </p:sp>
    </p:spTree>
    <p:extLst>
      <p:ext uri="{BB962C8B-B14F-4D97-AF65-F5344CB8AC3E}">
        <p14:creationId xmlns:p14="http://schemas.microsoft.com/office/powerpoint/2010/main" val="1668032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5531" y="2082359"/>
            <a:ext cx="7777125" cy="4775641"/>
          </a:xfrm>
          <a:prstGeom prst="rect">
            <a:avLst/>
          </a:prstGeom>
        </p:spPr>
      </p:pic>
      <p:pic>
        <p:nvPicPr>
          <p:cNvPr id="3" name="Picture 2"/>
          <p:cNvPicPr>
            <a:picLocks noChangeAspect="1"/>
          </p:cNvPicPr>
          <p:nvPr/>
        </p:nvPicPr>
        <p:blipFill>
          <a:blip r:embed="rId3"/>
          <a:stretch>
            <a:fillRect/>
          </a:stretch>
        </p:blipFill>
        <p:spPr>
          <a:xfrm>
            <a:off x="-1" y="0"/>
            <a:ext cx="6201569" cy="1958390"/>
          </a:xfrm>
          <a:prstGeom prst="rect">
            <a:avLst/>
          </a:prstGeom>
        </p:spPr>
      </p:pic>
    </p:spTree>
    <p:extLst>
      <p:ext uri="{BB962C8B-B14F-4D97-AF65-F5344CB8AC3E}">
        <p14:creationId xmlns:p14="http://schemas.microsoft.com/office/powerpoint/2010/main" val="27242082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204319"/>
            <a:ext cx="6526582" cy="4211685"/>
          </a:xfrm>
          <a:prstGeom prst="rect">
            <a:avLst/>
          </a:prstGeom>
        </p:spPr>
      </p:pic>
      <p:sp>
        <p:nvSpPr>
          <p:cNvPr id="6" name="TextBox 5"/>
          <p:cNvSpPr txBox="1"/>
          <p:nvPr/>
        </p:nvSpPr>
        <p:spPr>
          <a:xfrm>
            <a:off x="0" y="5416004"/>
            <a:ext cx="9144000" cy="1477328"/>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Calibri"/>
              </a:rPr>
              <a:t>Ancient migrations.</a:t>
            </a:r>
          </a:p>
          <a:p>
            <a:pPr defTabSz="457200" fontAlgn="auto">
              <a:spcBef>
                <a:spcPts val="0"/>
              </a:spcBef>
              <a:spcAft>
                <a:spcPts val="0"/>
              </a:spcAft>
            </a:pPr>
            <a:r>
              <a:rPr lang="en-US" sz="1800" dirty="0">
                <a:solidFill>
                  <a:prstClr val="black"/>
                </a:solidFill>
                <a:latin typeface="Calibri"/>
              </a:rPr>
              <a:t>The proportions of </a:t>
            </a:r>
            <a:r>
              <a:rPr lang="en-US" sz="1800" dirty="0" err="1">
                <a:solidFill>
                  <a:prstClr val="black"/>
                </a:solidFill>
                <a:latin typeface="Calibri"/>
              </a:rPr>
              <a:t>Denisovan</a:t>
            </a:r>
            <a:r>
              <a:rPr lang="en-US" sz="1800" dirty="0">
                <a:solidFill>
                  <a:prstClr val="black"/>
                </a:solidFill>
                <a:latin typeface="Calibri"/>
              </a:rPr>
              <a:t> DNA in modern human populations are shown as red in pie charts, </a:t>
            </a:r>
            <a:r>
              <a:rPr lang="en-US" sz="1800" b="1" dirty="0">
                <a:solidFill>
                  <a:prstClr val="black"/>
                </a:solidFill>
                <a:latin typeface="Calibri"/>
              </a:rPr>
              <a:t>relative to New Guinea and Australian Aborigines </a:t>
            </a:r>
            <a:r>
              <a:rPr lang="en-US" sz="1800" dirty="0">
                <a:solidFill>
                  <a:prstClr val="black"/>
                </a:solidFill>
                <a:latin typeface="Calibri"/>
              </a:rPr>
              <a:t>(3). Wallace's Line (8) is formed by the powerful Indonesian flow-through current (blue arrows) and marks the limit of the </a:t>
            </a:r>
            <a:r>
              <a:rPr lang="en-US" sz="1800" dirty="0" err="1">
                <a:solidFill>
                  <a:prstClr val="black"/>
                </a:solidFill>
                <a:latin typeface="Calibri"/>
              </a:rPr>
              <a:t>Sunda</a:t>
            </a:r>
            <a:r>
              <a:rPr lang="en-US" sz="1800" dirty="0">
                <a:solidFill>
                  <a:prstClr val="black"/>
                </a:solidFill>
                <a:latin typeface="Calibri"/>
              </a:rPr>
              <a:t> shelf and Eurasian placental mammals. </a:t>
            </a:r>
          </a:p>
        </p:txBody>
      </p:sp>
      <p:sp>
        <p:nvSpPr>
          <p:cNvPr id="8" name="TextBox 7"/>
          <p:cNvSpPr txBox="1"/>
          <p:nvPr/>
        </p:nvSpPr>
        <p:spPr>
          <a:xfrm>
            <a:off x="168667" y="168659"/>
            <a:ext cx="4031873" cy="923330"/>
          </a:xfrm>
          <a:prstGeom prst="rect">
            <a:avLst/>
          </a:prstGeom>
          <a:noFill/>
        </p:spPr>
        <p:txBody>
          <a:bodyPr wrap="none" rtlCol="0">
            <a:spAutoFit/>
          </a:bodyPr>
          <a:lstStyle/>
          <a:p>
            <a:pPr defTabSz="457200" fontAlgn="auto">
              <a:spcBef>
                <a:spcPts val="0"/>
              </a:spcBef>
              <a:spcAft>
                <a:spcPts val="0"/>
              </a:spcAft>
            </a:pPr>
            <a:r>
              <a:rPr lang="en-US" sz="1800" dirty="0">
                <a:solidFill>
                  <a:prstClr val="black"/>
                </a:solidFill>
                <a:latin typeface="Calibri"/>
              </a:rPr>
              <a:t>Did the </a:t>
            </a:r>
            <a:r>
              <a:rPr lang="en-US" sz="1800" dirty="0" err="1">
                <a:solidFill>
                  <a:prstClr val="black"/>
                </a:solidFill>
                <a:latin typeface="Calibri"/>
              </a:rPr>
              <a:t>Denisovans</a:t>
            </a:r>
            <a:r>
              <a:rPr lang="en-US" sz="1800" dirty="0">
                <a:solidFill>
                  <a:prstClr val="black"/>
                </a:solidFill>
                <a:latin typeface="Calibri"/>
              </a:rPr>
              <a:t> Cross Wallace's Line?</a:t>
            </a:r>
          </a:p>
          <a:p>
            <a:pPr defTabSz="457200" fontAlgn="auto">
              <a:spcBef>
                <a:spcPts val="0"/>
              </a:spcBef>
              <a:spcAft>
                <a:spcPts val="0"/>
              </a:spcAft>
            </a:pPr>
            <a:r>
              <a:rPr lang="en-US" sz="1800" dirty="0">
                <a:solidFill>
                  <a:prstClr val="black"/>
                </a:solidFill>
                <a:latin typeface="Calibri"/>
              </a:rPr>
              <a:t>Science 18 October 2013: </a:t>
            </a:r>
          </a:p>
          <a:p>
            <a:pPr defTabSz="457200" fontAlgn="auto">
              <a:spcBef>
                <a:spcPts val="0"/>
              </a:spcBef>
              <a:spcAft>
                <a:spcPts val="0"/>
              </a:spcAft>
            </a:pPr>
            <a:r>
              <a:rPr lang="en-US" sz="1800" dirty="0">
                <a:solidFill>
                  <a:prstClr val="black"/>
                </a:solidFill>
                <a:latin typeface="Calibri"/>
              </a:rPr>
              <a:t>vol. 342 no. 6156 321-323</a:t>
            </a:r>
          </a:p>
        </p:txBody>
      </p:sp>
    </p:spTree>
    <p:extLst>
      <p:ext uri="{BB962C8B-B14F-4D97-AF65-F5344CB8AC3E}">
        <p14:creationId xmlns:p14="http://schemas.microsoft.com/office/powerpoint/2010/main" val="12948936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Box 1"/>
          <p:cNvSpPr txBox="1">
            <a:spLocks noChangeArrowheads="1"/>
          </p:cNvSpPr>
          <p:nvPr/>
        </p:nvSpPr>
        <p:spPr bwMode="auto">
          <a:xfrm>
            <a:off x="465138" y="373063"/>
            <a:ext cx="8120062" cy="6515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039" tIns="41020" rIns="82039" bIns="410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a:solidFill>
                  <a:srgbClr val="000000"/>
                </a:solidFill>
              </a:rPr>
              <a:t>For more discussion on archaic and early humans see: </a:t>
            </a:r>
          </a:p>
          <a:p>
            <a:pPr eaLnBrk="1" hangingPunct="1"/>
            <a:r>
              <a:rPr lang="en-US" sz="2200" dirty="0">
                <a:solidFill>
                  <a:srgbClr val="000000"/>
                </a:solidFill>
                <a:hlinkClick r:id="rId2"/>
              </a:rPr>
              <a:t>http://en.wikipedia.org/wiki/Denisova_hominin</a:t>
            </a:r>
            <a:endParaRPr lang="en-US" sz="2200" dirty="0">
              <a:solidFill>
                <a:srgbClr val="000000"/>
              </a:solidFill>
            </a:endParaRPr>
          </a:p>
          <a:p>
            <a:pPr eaLnBrk="1" hangingPunct="1"/>
            <a:endParaRPr lang="en-US" sz="2200" dirty="0">
              <a:solidFill>
                <a:srgbClr val="000000"/>
              </a:solidFill>
            </a:endParaRPr>
          </a:p>
          <a:p>
            <a:pPr eaLnBrk="1" hangingPunct="1"/>
            <a:r>
              <a:rPr lang="en-US" sz="2200" dirty="0">
                <a:solidFill>
                  <a:srgbClr val="000000"/>
                </a:solidFill>
                <a:hlinkClick r:id="rId3"/>
              </a:rPr>
              <a:t>http://www.nytimes.com/2012/01/31/science/gains-in-dna-are-speeding-research-into-human-origins.html</a:t>
            </a:r>
            <a:r>
              <a:rPr lang="en-US" sz="2200" dirty="0">
                <a:solidFill>
                  <a:srgbClr val="000000"/>
                </a:solidFill>
              </a:rPr>
              <a:t> </a:t>
            </a:r>
          </a:p>
          <a:p>
            <a:pPr eaLnBrk="1" hangingPunct="1"/>
            <a:endParaRPr lang="en-US" sz="2200" dirty="0">
              <a:solidFill>
                <a:srgbClr val="000000"/>
              </a:solidFill>
            </a:endParaRPr>
          </a:p>
          <a:p>
            <a:pPr eaLnBrk="1" hangingPunct="1"/>
            <a:r>
              <a:rPr lang="en-US" sz="2200" dirty="0">
                <a:solidFill>
                  <a:srgbClr val="000000"/>
                </a:solidFill>
                <a:hlinkClick r:id="rId4"/>
              </a:rPr>
              <a:t>http://www.nytimes.com/2014/10/23/science/research-humans-interbred-with-neanderthals.html</a:t>
            </a:r>
            <a:r>
              <a:rPr lang="en-US" sz="2200" dirty="0" smtClean="0">
                <a:solidFill>
                  <a:srgbClr val="000000"/>
                </a:solidFill>
                <a:hlinkClick r:id="rId4"/>
              </a:rPr>
              <a:t>? </a:t>
            </a:r>
          </a:p>
          <a:p>
            <a:pPr eaLnBrk="1" hangingPunct="1"/>
            <a:endParaRPr lang="en-US" sz="2200" dirty="0">
              <a:solidFill>
                <a:srgbClr val="000000"/>
              </a:solidFill>
              <a:hlinkClick r:id="rId4"/>
            </a:endParaRPr>
          </a:p>
          <a:p>
            <a:pPr eaLnBrk="1" hangingPunct="1"/>
            <a:r>
              <a:rPr lang="en-US" sz="2200" dirty="0" smtClean="0">
                <a:solidFill>
                  <a:srgbClr val="000000"/>
                </a:solidFill>
                <a:hlinkClick r:id="rId4"/>
              </a:rPr>
              <a:t>http</a:t>
            </a:r>
            <a:r>
              <a:rPr lang="en-US" sz="2200" dirty="0">
                <a:solidFill>
                  <a:srgbClr val="000000"/>
                </a:solidFill>
                <a:hlinkClick r:id="rId4"/>
              </a:rPr>
              <a:t>://www.sciencedirect.com/science/article/pii/S0002929711003958</a:t>
            </a:r>
            <a:r>
              <a:rPr lang="en-US" sz="2200" dirty="0">
                <a:solidFill>
                  <a:srgbClr val="000000"/>
                </a:solidFill>
              </a:rPr>
              <a:t> </a:t>
            </a:r>
          </a:p>
          <a:p>
            <a:pPr eaLnBrk="1" hangingPunct="1"/>
            <a:r>
              <a:rPr lang="en-US" sz="2200" dirty="0">
                <a:solidFill>
                  <a:srgbClr val="000000"/>
                </a:solidFill>
                <a:hlinkClick r:id="rId5"/>
              </a:rPr>
              <a:t>http://www.abc.net.au/science/articles/2012/08/31/3580500.htm</a:t>
            </a:r>
            <a:r>
              <a:rPr lang="en-US" sz="2200" dirty="0">
                <a:solidFill>
                  <a:srgbClr val="000000"/>
                </a:solidFill>
              </a:rPr>
              <a:t> </a:t>
            </a:r>
          </a:p>
          <a:p>
            <a:pPr eaLnBrk="1" hangingPunct="1"/>
            <a:endParaRPr lang="en-US" sz="2200" dirty="0">
              <a:solidFill>
                <a:srgbClr val="000000"/>
              </a:solidFill>
            </a:endParaRPr>
          </a:p>
          <a:p>
            <a:pPr eaLnBrk="1" hangingPunct="1"/>
            <a:r>
              <a:rPr lang="en-US" sz="2200" dirty="0">
                <a:solidFill>
                  <a:srgbClr val="000000"/>
                </a:solidFill>
                <a:hlinkClick r:id="rId6"/>
              </a:rPr>
              <a:t>http://www.sciencemag.org/content/334/6052/94.full</a:t>
            </a:r>
            <a:r>
              <a:rPr lang="en-US" sz="2200" dirty="0">
                <a:solidFill>
                  <a:srgbClr val="000000"/>
                </a:solidFill>
              </a:rPr>
              <a:t> </a:t>
            </a:r>
          </a:p>
          <a:p>
            <a:pPr eaLnBrk="1" hangingPunct="1"/>
            <a:r>
              <a:rPr lang="en-US" sz="2200" dirty="0">
                <a:solidFill>
                  <a:srgbClr val="000000"/>
                </a:solidFill>
                <a:hlinkClick r:id="rId7"/>
              </a:rPr>
              <a:t>http://www.sciencemag.org/content/334/6052/94/F2.expansion.html</a:t>
            </a:r>
            <a:r>
              <a:rPr lang="en-US" sz="2200" dirty="0">
                <a:solidFill>
                  <a:srgbClr val="000000"/>
                </a:solidFill>
              </a:rPr>
              <a:t> </a:t>
            </a:r>
          </a:p>
          <a:p>
            <a:pPr eaLnBrk="1" hangingPunct="1"/>
            <a:endParaRPr lang="en-US" sz="2200" dirty="0">
              <a:solidFill>
                <a:srgbClr val="000000"/>
              </a:solidFill>
            </a:endParaRPr>
          </a:p>
          <a:p>
            <a:pPr eaLnBrk="1" hangingPunct="1"/>
            <a:r>
              <a:rPr lang="en-US" sz="2200" dirty="0">
                <a:solidFill>
                  <a:srgbClr val="000000"/>
                </a:solidFill>
                <a:hlinkClick r:id="rId8"/>
              </a:rPr>
              <a:t>http://haplogroup-a.com/Ancient-Root-AJHG2013.pdf</a:t>
            </a:r>
            <a:endParaRPr lang="en-US" sz="2200" dirty="0">
              <a:solidFill>
                <a:srgbClr val="000000"/>
              </a:solidFill>
            </a:endParaRPr>
          </a:p>
          <a:p>
            <a:pPr eaLnBrk="1" hangingPunct="1"/>
            <a:endParaRPr lang="en-US" sz="2200" dirty="0">
              <a:solidFill>
                <a:srgbClr val="000000"/>
              </a:solidFill>
            </a:endParaRPr>
          </a:p>
        </p:txBody>
      </p:sp>
    </p:spTree>
    <p:extLst>
      <p:ext uri="{BB962C8B-B14F-4D97-AF65-F5344CB8AC3E}">
        <p14:creationId xmlns:p14="http://schemas.microsoft.com/office/powerpoint/2010/main" val="16303728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a:xfrm>
            <a:off x="228600" y="0"/>
            <a:ext cx="7772400" cy="1143000"/>
          </a:xfrm>
        </p:spPr>
        <p:txBody>
          <a:bodyPr/>
          <a:lstStyle/>
          <a:p>
            <a:pPr algn="l" eaLnBrk="1" hangingPunct="1"/>
            <a:r>
              <a:rPr lang="en-US" sz="3600">
                <a:latin typeface="Times New Roman" charset="0"/>
                <a:hlinkClick r:id="rId3"/>
              </a:rPr>
              <a:t>Phylip</a:t>
            </a:r>
            <a:endParaRPr lang="en-US" sz="3600">
              <a:latin typeface="Times New Roman" charset="0"/>
            </a:endParaRPr>
          </a:p>
        </p:txBody>
      </p:sp>
      <p:sp>
        <p:nvSpPr>
          <p:cNvPr id="230403" name="Rectangle 3"/>
          <p:cNvSpPr>
            <a:spLocks noChangeArrowheads="1"/>
          </p:cNvSpPr>
          <p:nvPr/>
        </p:nvSpPr>
        <p:spPr bwMode="auto">
          <a:xfrm>
            <a:off x="114300" y="1317625"/>
            <a:ext cx="8915400" cy="822325"/>
          </a:xfrm>
          <a:prstGeom prst="rect">
            <a:avLst/>
          </a:prstGeom>
          <a:noFill/>
          <a:ln w="9525">
            <a:noFill/>
            <a:miter lim="800000"/>
            <a:headEnd/>
            <a:tailEnd/>
          </a:ln>
          <a:effectLst/>
        </p:spPr>
        <p:txBody>
          <a:bodyPr>
            <a:spAutoFit/>
          </a:bodyPr>
          <a:lstStyle/>
          <a:p>
            <a:pPr>
              <a:defRPr/>
            </a:pPr>
            <a:r>
              <a:rPr lang="en-US">
                <a:solidFill>
                  <a:srgbClr val="000000"/>
                </a:solidFill>
                <a:latin typeface="Times New Roman" charset="0"/>
              </a:rPr>
              <a:t>PHYLIP (the </a:t>
            </a:r>
            <a:r>
              <a:rPr lang="en-US" i="1">
                <a:solidFill>
                  <a:srgbClr val="000000"/>
                </a:solidFill>
                <a:latin typeface="Times New Roman" charset="0"/>
              </a:rPr>
              <a:t>PHYL</a:t>
            </a:r>
            <a:r>
              <a:rPr lang="en-US">
                <a:solidFill>
                  <a:srgbClr val="000000"/>
                </a:solidFill>
                <a:latin typeface="Times New Roman" charset="0"/>
              </a:rPr>
              <a:t>ogeny </a:t>
            </a:r>
            <a:r>
              <a:rPr lang="en-US" i="1">
                <a:solidFill>
                  <a:srgbClr val="000000"/>
                </a:solidFill>
                <a:latin typeface="Times New Roman" charset="0"/>
              </a:rPr>
              <a:t>I</a:t>
            </a:r>
            <a:r>
              <a:rPr lang="en-US">
                <a:solidFill>
                  <a:srgbClr val="000000"/>
                </a:solidFill>
                <a:latin typeface="Times New Roman" charset="0"/>
              </a:rPr>
              <a:t>nference </a:t>
            </a:r>
            <a:r>
              <a:rPr lang="en-US" i="1">
                <a:solidFill>
                  <a:srgbClr val="000000"/>
                </a:solidFill>
                <a:latin typeface="Times New Roman" charset="0"/>
              </a:rPr>
              <a:t>P</a:t>
            </a:r>
            <a:r>
              <a:rPr lang="en-US">
                <a:solidFill>
                  <a:srgbClr val="000000"/>
                </a:solidFill>
                <a:latin typeface="Times New Roman" charset="0"/>
              </a:rPr>
              <a:t>ackage) is a package of programs for inferring phylogenies (evolutionary trees). </a:t>
            </a:r>
          </a:p>
        </p:txBody>
      </p:sp>
      <p:sp>
        <p:nvSpPr>
          <p:cNvPr id="230404" name="Rectangle 4"/>
          <p:cNvSpPr>
            <a:spLocks noChangeArrowheads="1"/>
          </p:cNvSpPr>
          <p:nvPr/>
        </p:nvSpPr>
        <p:spPr bwMode="auto">
          <a:xfrm>
            <a:off x="152400" y="2308225"/>
            <a:ext cx="8763000" cy="4473575"/>
          </a:xfrm>
          <a:prstGeom prst="rect">
            <a:avLst/>
          </a:prstGeom>
          <a:noFill/>
          <a:ln w="9525">
            <a:noFill/>
            <a:miter lim="800000"/>
            <a:headEnd/>
            <a:tailEnd/>
          </a:ln>
          <a:effectLst/>
        </p:spPr>
        <p:txBody>
          <a:bodyPr>
            <a:spAutoFit/>
          </a:bodyPr>
          <a:lstStyle/>
          <a:p>
            <a:pPr>
              <a:defRPr/>
            </a:pPr>
            <a:r>
              <a:rPr lang="en-US">
                <a:solidFill>
                  <a:srgbClr val="000000"/>
                </a:solidFill>
                <a:latin typeface="Times New Roman" charset="0"/>
              </a:rPr>
              <a:t>PHYLIP is the most widely-distributed phylogeny package, and competes with PAUP* to be the one responsible for the largest number of published trees. PHYLIP has been in distribution since 1980, and has over 15,000 registered users. </a:t>
            </a:r>
          </a:p>
          <a:p>
            <a:pPr>
              <a:defRPr/>
            </a:pPr>
            <a:endParaRPr lang="en-US">
              <a:solidFill>
                <a:srgbClr val="000000"/>
              </a:solidFill>
              <a:latin typeface="Times New Roman" charset="0"/>
            </a:endParaRPr>
          </a:p>
          <a:p>
            <a:pPr>
              <a:defRPr/>
            </a:pPr>
            <a:r>
              <a:rPr lang="en-US">
                <a:solidFill>
                  <a:srgbClr val="000000"/>
                </a:solidFill>
                <a:latin typeface="Times New Roman" charset="0"/>
              </a:rPr>
              <a:t>Output is written onto special files with names like "outfile" and "outtree". Trees written onto "outtree" are in the </a:t>
            </a:r>
            <a:r>
              <a:rPr lang="en-US">
                <a:solidFill>
                  <a:srgbClr val="000000"/>
                </a:solidFill>
                <a:latin typeface="Times New Roman" charset="0"/>
                <a:hlinkClick r:id="rId4"/>
              </a:rPr>
              <a:t>Newick</a:t>
            </a:r>
            <a:r>
              <a:rPr lang="en-US">
                <a:solidFill>
                  <a:srgbClr val="000000"/>
                </a:solidFill>
                <a:latin typeface="Times New Roman" charset="0"/>
              </a:rPr>
              <a:t> format, an informal standard agreed to in 1986 by authors of a number of major phylogeny packages. </a:t>
            </a:r>
          </a:p>
          <a:p>
            <a:pPr>
              <a:defRPr/>
            </a:pPr>
            <a:endParaRPr lang="en-US">
              <a:solidFill>
                <a:srgbClr val="000000"/>
              </a:solidFill>
              <a:latin typeface="Times New Roman" charset="0"/>
            </a:endParaRPr>
          </a:p>
          <a:p>
            <a:pPr>
              <a:defRPr/>
            </a:pPr>
            <a:r>
              <a:rPr lang="en-US">
                <a:solidFill>
                  <a:srgbClr val="000000"/>
                </a:solidFill>
                <a:latin typeface="Times New Roman" charset="0"/>
              </a:rPr>
              <a:t>Input is either provided via a file called “infile” or in response to a prompt. </a:t>
            </a:r>
          </a:p>
        </p:txBody>
      </p:sp>
      <p:sp>
        <p:nvSpPr>
          <p:cNvPr id="230405" name="Text Box 5"/>
          <p:cNvSpPr txBox="1">
            <a:spLocks noChangeArrowheads="1"/>
          </p:cNvSpPr>
          <p:nvPr/>
        </p:nvSpPr>
        <p:spPr bwMode="auto">
          <a:xfrm>
            <a:off x="1676400" y="0"/>
            <a:ext cx="6807200" cy="1187450"/>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written and distributed by Joe Felsenstein and collaborators  (some of the following is copied from the PHYLIP homepage)</a:t>
            </a:r>
          </a:p>
        </p:txBody>
      </p:sp>
    </p:spTree>
    <p:extLst>
      <p:ext uri="{BB962C8B-B14F-4D97-AF65-F5344CB8AC3E}">
        <p14:creationId xmlns:p14="http://schemas.microsoft.com/office/powerpoint/2010/main" val="649004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a:xfrm>
            <a:off x="0" y="0"/>
            <a:ext cx="8077200" cy="762000"/>
          </a:xfrm>
        </p:spPr>
        <p:txBody>
          <a:bodyPr/>
          <a:lstStyle/>
          <a:p>
            <a:pPr algn="l" eaLnBrk="1" hangingPunct="1"/>
            <a:r>
              <a:rPr lang="en-US">
                <a:latin typeface="Times New Roman" charset="0"/>
              </a:rPr>
              <a:t>input and output</a:t>
            </a:r>
          </a:p>
        </p:txBody>
      </p:sp>
      <p:sp>
        <p:nvSpPr>
          <p:cNvPr id="199685" name="Rectangle 5"/>
          <p:cNvSpPr>
            <a:spLocks noChangeArrowheads="1"/>
          </p:cNvSpPr>
          <p:nvPr/>
        </p:nvSpPr>
        <p:spPr bwMode="auto">
          <a:xfrm>
            <a:off x="0" y="4221163"/>
            <a:ext cx="9144000" cy="0"/>
          </a:xfrm>
          <a:prstGeom prst="rect">
            <a:avLst/>
          </a:prstGeom>
          <a:noFill/>
          <a:ln w="9525">
            <a:noFill/>
            <a:miter lim="800000"/>
            <a:headEnd/>
            <a:tailEnd/>
          </a:ln>
          <a:effectLst/>
        </p:spPr>
        <p:txBody>
          <a:bodyPr>
            <a:spAutoFit/>
          </a:bodyPr>
          <a:lstStyle/>
          <a:p>
            <a:pPr>
              <a:defRPr/>
            </a:pPr>
            <a:endParaRPr lang="en-US" b="1">
              <a:solidFill>
                <a:srgbClr val="000000"/>
              </a:solidFill>
              <a:latin typeface="Times New Roman" charset="0"/>
            </a:endParaRPr>
          </a:p>
        </p:txBody>
      </p:sp>
      <p:graphicFrame>
        <p:nvGraphicFramePr>
          <p:cNvPr id="189443" name="Object 6"/>
          <p:cNvGraphicFramePr>
            <a:graphicFrameLocks noChangeAspect="1"/>
          </p:cNvGraphicFramePr>
          <p:nvPr/>
        </p:nvGraphicFramePr>
        <p:xfrm>
          <a:off x="457200" y="623888"/>
          <a:ext cx="8458200" cy="6194425"/>
        </p:xfrm>
        <a:graphic>
          <a:graphicData uri="http://schemas.openxmlformats.org/presentationml/2006/ole">
            <mc:AlternateContent xmlns:mc="http://schemas.openxmlformats.org/markup-compatibility/2006">
              <mc:Choice xmlns:v="urn:schemas-microsoft-com:vml" Requires="v">
                <p:oleObj spid="_x0000_s203788" name="Photo Editor Photo" r:id="rId4" imgW="7574936" imgH="5546667" progId="">
                  <p:embed/>
                </p:oleObj>
              </mc:Choice>
              <mc:Fallback>
                <p:oleObj name="Photo Editor Photo" r:id="rId4" imgW="7574936" imgH="554666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23888"/>
                        <a:ext cx="8458200" cy="6194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8711711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a:xfrm>
            <a:off x="0" y="0"/>
            <a:ext cx="7772400" cy="1143000"/>
          </a:xfrm>
        </p:spPr>
        <p:txBody>
          <a:bodyPr/>
          <a:lstStyle/>
          <a:p>
            <a:pPr algn="l" eaLnBrk="1" hangingPunct="1"/>
            <a:r>
              <a:rPr lang="en-US" sz="3600">
                <a:latin typeface="Times New Roman" charset="0"/>
              </a:rPr>
              <a:t>What’s in PHYLIP</a:t>
            </a:r>
          </a:p>
        </p:txBody>
      </p:sp>
      <p:sp>
        <p:nvSpPr>
          <p:cNvPr id="196612" name="Rectangle 4"/>
          <p:cNvSpPr>
            <a:spLocks noChangeArrowheads="1"/>
          </p:cNvSpPr>
          <p:nvPr/>
        </p:nvSpPr>
        <p:spPr bwMode="auto">
          <a:xfrm>
            <a:off x="0" y="1038225"/>
            <a:ext cx="9144000" cy="1552575"/>
          </a:xfrm>
          <a:prstGeom prst="rect">
            <a:avLst/>
          </a:prstGeom>
          <a:noFill/>
          <a:ln w="9525">
            <a:noFill/>
            <a:miter lim="800000"/>
            <a:headEnd/>
            <a:tailEnd/>
          </a:ln>
          <a:effectLst/>
        </p:spPr>
        <p:txBody>
          <a:bodyPr>
            <a:spAutoFit/>
          </a:bodyPr>
          <a:lstStyle/>
          <a:p>
            <a:pPr>
              <a:defRPr/>
            </a:pPr>
            <a:r>
              <a:rPr lang="en-US">
                <a:solidFill>
                  <a:srgbClr val="000000"/>
                </a:solidFill>
                <a:latin typeface="Times New Roman" charset="0"/>
              </a:rPr>
              <a:t>Programs in PHYLIP allow to do parsimony, distance matrix, and likelihood methods, including bootstrapping and consensus trees. Data types that can be handled include molecular sequences, gene frequencies, restriction sites and fragments, distance matrices, and discrete characters. </a:t>
            </a:r>
          </a:p>
        </p:txBody>
      </p:sp>
      <p:sp>
        <p:nvSpPr>
          <p:cNvPr id="196613" name="Text Box 5"/>
          <p:cNvSpPr txBox="1">
            <a:spLocks noChangeArrowheads="1"/>
          </p:cNvSpPr>
          <p:nvPr/>
        </p:nvSpPr>
        <p:spPr bwMode="auto">
          <a:xfrm>
            <a:off x="0" y="2819400"/>
            <a:ext cx="8610600" cy="4108450"/>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Phylip works well with protein and nucleotide sequences </a:t>
            </a:r>
          </a:p>
          <a:p>
            <a:pPr>
              <a:defRPr/>
            </a:pPr>
            <a:r>
              <a:rPr lang="en-US" b="1">
                <a:solidFill>
                  <a:srgbClr val="000000"/>
                </a:solidFill>
                <a:latin typeface="Times New Roman" charset="0"/>
              </a:rPr>
              <a:t>Many other programs mimic the style of PHYLIP programs. </a:t>
            </a:r>
          </a:p>
          <a:p>
            <a:pPr>
              <a:defRPr/>
            </a:pPr>
            <a:r>
              <a:rPr lang="en-US" b="1">
                <a:solidFill>
                  <a:srgbClr val="000000"/>
                </a:solidFill>
                <a:latin typeface="Times New Roman" charset="0"/>
              </a:rPr>
              <a:t>(e.g. TREEPUZZLE, phyml, protml)</a:t>
            </a:r>
          </a:p>
          <a:p>
            <a:pPr>
              <a:defRPr/>
            </a:pPr>
            <a:endParaRPr lang="en-US" b="1">
              <a:solidFill>
                <a:srgbClr val="000000"/>
              </a:solidFill>
              <a:latin typeface="Times New Roman" charset="0"/>
            </a:endParaRPr>
          </a:p>
          <a:p>
            <a:pPr>
              <a:defRPr/>
            </a:pPr>
            <a:r>
              <a:rPr lang="en-US" b="1">
                <a:solidFill>
                  <a:srgbClr val="000000"/>
                </a:solidFill>
                <a:latin typeface="Times New Roman" charset="0"/>
              </a:rPr>
              <a:t>Many other packages use PHYIP programs in their inner workings (e.g., PHYLO_WIN)</a:t>
            </a:r>
          </a:p>
          <a:p>
            <a:pPr>
              <a:defRPr/>
            </a:pPr>
            <a:endParaRPr lang="en-US" b="1">
              <a:solidFill>
                <a:srgbClr val="000000"/>
              </a:solidFill>
              <a:latin typeface="Times New Roman" charset="0"/>
            </a:endParaRPr>
          </a:p>
          <a:p>
            <a:pPr>
              <a:defRPr/>
            </a:pPr>
            <a:r>
              <a:rPr lang="en-US" b="1">
                <a:solidFill>
                  <a:srgbClr val="000000"/>
                </a:solidFill>
                <a:latin typeface="Times New Roman" charset="0"/>
              </a:rPr>
              <a:t>PHYLIP runs under all operating systems </a:t>
            </a:r>
          </a:p>
          <a:p>
            <a:pPr>
              <a:defRPr/>
            </a:pPr>
            <a:endParaRPr lang="en-US" b="1">
              <a:solidFill>
                <a:srgbClr val="000000"/>
              </a:solidFill>
              <a:latin typeface="Times New Roman" charset="0"/>
            </a:endParaRPr>
          </a:p>
          <a:p>
            <a:pPr>
              <a:defRPr/>
            </a:pPr>
            <a:r>
              <a:rPr lang="en-US" b="1">
                <a:solidFill>
                  <a:srgbClr val="000000"/>
                </a:solidFill>
                <a:latin typeface="Times New Roman" charset="0"/>
              </a:rPr>
              <a:t>Web interfaces are available </a:t>
            </a:r>
          </a:p>
          <a:p>
            <a:pPr>
              <a:defRPr/>
            </a:pPr>
            <a:endParaRPr lang="en-US" b="1">
              <a:solidFill>
                <a:srgbClr val="000000"/>
              </a:solidFill>
              <a:latin typeface="Times New Roman" charset="0"/>
            </a:endParaRPr>
          </a:p>
        </p:txBody>
      </p:sp>
    </p:spTree>
    <p:extLst>
      <p:ext uri="{BB962C8B-B14F-4D97-AF65-F5344CB8AC3E}">
        <p14:creationId xmlns:p14="http://schemas.microsoft.com/office/powerpoint/2010/main" val="26313546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p:nvPr>
        </p:nvSpPr>
        <p:spPr>
          <a:xfrm>
            <a:off x="152400" y="228600"/>
            <a:ext cx="8305800" cy="1524000"/>
          </a:xfrm>
        </p:spPr>
        <p:txBody>
          <a:bodyPr/>
          <a:lstStyle/>
          <a:p>
            <a:pPr algn="l" eaLnBrk="1" hangingPunct="1"/>
            <a:r>
              <a:rPr lang="en-US">
                <a:latin typeface="Times New Roman" charset="0"/>
              </a:rPr>
              <a:t>Programs in PHYLIP are Modular </a:t>
            </a:r>
            <a:br>
              <a:rPr lang="en-US">
                <a:latin typeface="Times New Roman" charset="0"/>
              </a:rPr>
            </a:br>
            <a:endParaRPr lang="en-US">
              <a:latin typeface="Times New Roman" charset="0"/>
            </a:endParaRPr>
          </a:p>
        </p:txBody>
      </p:sp>
      <p:sp>
        <p:nvSpPr>
          <p:cNvPr id="197635" name="Rectangle 3"/>
          <p:cNvSpPr>
            <a:spLocks noChangeArrowheads="1"/>
          </p:cNvSpPr>
          <p:nvPr/>
        </p:nvSpPr>
        <p:spPr bwMode="auto">
          <a:xfrm>
            <a:off x="152400" y="1143000"/>
            <a:ext cx="8610600" cy="4708981"/>
          </a:xfrm>
          <a:prstGeom prst="rect">
            <a:avLst/>
          </a:prstGeom>
          <a:noFill/>
          <a:ln w="9525">
            <a:noFill/>
            <a:miter lim="800000"/>
            <a:headEnd/>
            <a:tailEnd/>
          </a:ln>
          <a:effectLst/>
        </p:spPr>
        <p:txBody>
          <a:bodyPr>
            <a:spAutoFit/>
          </a:bodyPr>
          <a:lstStyle/>
          <a:p>
            <a:pPr>
              <a:spcBef>
                <a:spcPct val="50000"/>
              </a:spcBef>
              <a:defRPr/>
            </a:pPr>
            <a:r>
              <a:rPr lang="en-US" b="1" dirty="0">
                <a:solidFill>
                  <a:srgbClr val="000000"/>
                </a:solidFill>
                <a:latin typeface="Times New Roman" charset="0"/>
              </a:rPr>
              <a:t>For example: </a:t>
            </a:r>
          </a:p>
          <a:p>
            <a:pPr>
              <a:spcBef>
                <a:spcPct val="50000"/>
              </a:spcBef>
              <a:defRPr/>
            </a:pPr>
            <a:r>
              <a:rPr lang="en-US" b="1" dirty="0">
                <a:solidFill>
                  <a:srgbClr val="000000"/>
                </a:solidFill>
                <a:latin typeface="Times New Roman" charset="0"/>
              </a:rPr>
              <a:t>SEQBOOT take one set of aligned sequences and writes out a file containing bootstrap samples. </a:t>
            </a:r>
          </a:p>
          <a:p>
            <a:pPr>
              <a:spcBef>
                <a:spcPct val="50000"/>
              </a:spcBef>
              <a:defRPr/>
            </a:pPr>
            <a:r>
              <a:rPr lang="en-US" b="1" dirty="0">
                <a:solidFill>
                  <a:srgbClr val="000000"/>
                </a:solidFill>
                <a:latin typeface="Times New Roman" charset="0"/>
              </a:rPr>
              <a:t>PROTDIST takes a aligned sequences (one or many sets) and calculates distance </a:t>
            </a:r>
            <a:r>
              <a:rPr lang="en-US" b="1" dirty="0" err="1">
                <a:solidFill>
                  <a:srgbClr val="000000"/>
                </a:solidFill>
                <a:latin typeface="Times New Roman" charset="0"/>
              </a:rPr>
              <a:t>matices</a:t>
            </a:r>
            <a:r>
              <a:rPr lang="en-US" b="1" dirty="0">
                <a:solidFill>
                  <a:srgbClr val="000000"/>
                </a:solidFill>
                <a:latin typeface="Times New Roman" charset="0"/>
              </a:rPr>
              <a:t> (one or many)</a:t>
            </a:r>
          </a:p>
          <a:p>
            <a:pPr>
              <a:spcBef>
                <a:spcPct val="50000"/>
              </a:spcBef>
              <a:defRPr/>
            </a:pPr>
            <a:r>
              <a:rPr lang="en-US" b="1" dirty="0">
                <a:solidFill>
                  <a:srgbClr val="000000"/>
                </a:solidFill>
                <a:latin typeface="Times New Roman" charset="0"/>
              </a:rPr>
              <a:t>FITCH (or NEIGHBOR) calculate best fitting or neighbor joining trees from one or many distance matrices</a:t>
            </a:r>
          </a:p>
          <a:p>
            <a:pPr>
              <a:spcBef>
                <a:spcPct val="50000"/>
              </a:spcBef>
              <a:defRPr/>
            </a:pPr>
            <a:r>
              <a:rPr lang="en-US" b="1" dirty="0">
                <a:solidFill>
                  <a:srgbClr val="000000"/>
                </a:solidFill>
                <a:latin typeface="Times New Roman" charset="0"/>
              </a:rPr>
              <a:t>CONSENSE takes many trees and returns a consensus tree</a:t>
            </a:r>
          </a:p>
          <a:p>
            <a:pPr>
              <a:spcBef>
                <a:spcPct val="50000"/>
              </a:spcBef>
              <a:defRPr/>
            </a:pPr>
            <a:r>
              <a:rPr lang="en-US" b="1" dirty="0">
                <a:solidFill>
                  <a:srgbClr val="000000"/>
                </a:solidFill>
                <a:latin typeface="Times New Roman" charset="0"/>
              </a:rPr>
              <a:t>…. modules are available to draw trees as well, but often people use </a:t>
            </a:r>
            <a:r>
              <a:rPr lang="en-US" b="1" dirty="0" smtClean="0">
                <a:solidFill>
                  <a:srgbClr val="000000"/>
                </a:solidFill>
                <a:latin typeface="Times New Roman" charset="0"/>
              </a:rPr>
              <a:t>treeview, </a:t>
            </a:r>
            <a:r>
              <a:rPr lang="en-US" b="1" dirty="0" err="1" smtClean="0">
                <a:solidFill>
                  <a:srgbClr val="000000"/>
                </a:solidFill>
                <a:latin typeface="Times New Roman" charset="0"/>
              </a:rPr>
              <a:t>figtree</a:t>
            </a:r>
            <a:r>
              <a:rPr lang="en-US" b="1" dirty="0" smtClean="0">
                <a:solidFill>
                  <a:srgbClr val="000000"/>
                </a:solidFill>
                <a:latin typeface="Times New Roman" charset="0"/>
              </a:rPr>
              <a:t>, or </a:t>
            </a:r>
            <a:r>
              <a:rPr lang="en-US" b="1" dirty="0">
                <a:solidFill>
                  <a:srgbClr val="000000"/>
                </a:solidFill>
                <a:latin typeface="Times New Roman" charset="0"/>
              </a:rPr>
              <a:t>njplot </a:t>
            </a:r>
          </a:p>
        </p:txBody>
      </p:sp>
    </p:spTree>
    <p:extLst>
      <p:ext uri="{BB962C8B-B14F-4D97-AF65-F5344CB8AC3E}">
        <p14:creationId xmlns:p14="http://schemas.microsoft.com/office/powerpoint/2010/main" val="28875421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a:xfrm>
            <a:off x="0" y="0"/>
            <a:ext cx="7772400" cy="1143000"/>
          </a:xfrm>
        </p:spPr>
        <p:txBody>
          <a:bodyPr/>
          <a:lstStyle/>
          <a:p>
            <a:pPr algn="l" eaLnBrk="1" hangingPunct="1"/>
            <a:r>
              <a:rPr lang="en-US" sz="3600">
                <a:latin typeface="Times New Roman" charset="0"/>
                <a:hlinkClick r:id="rId3"/>
              </a:rPr>
              <a:t>The Phylip Manual</a:t>
            </a:r>
            <a:endParaRPr lang="en-US" sz="3600">
              <a:latin typeface="Times New Roman" charset="0"/>
            </a:endParaRPr>
          </a:p>
        </p:txBody>
      </p:sp>
      <p:sp>
        <p:nvSpPr>
          <p:cNvPr id="198659" name="Rectangle 3"/>
          <p:cNvSpPr>
            <a:spLocks noChangeArrowheads="1"/>
          </p:cNvSpPr>
          <p:nvPr/>
        </p:nvSpPr>
        <p:spPr bwMode="auto">
          <a:xfrm>
            <a:off x="3581400" y="381000"/>
            <a:ext cx="5162550" cy="457200"/>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 is an excellent source of information.</a:t>
            </a:r>
            <a:r>
              <a:rPr lang="en-US" sz="2000">
                <a:solidFill>
                  <a:srgbClr val="000000"/>
                </a:solidFill>
                <a:latin typeface="Times New Roman" charset="0"/>
              </a:rPr>
              <a:t>  </a:t>
            </a:r>
          </a:p>
        </p:txBody>
      </p:sp>
      <p:sp>
        <p:nvSpPr>
          <p:cNvPr id="198660" name="Text Box 4"/>
          <p:cNvSpPr txBox="1">
            <a:spLocks noChangeArrowheads="1"/>
          </p:cNvSpPr>
          <p:nvPr/>
        </p:nvSpPr>
        <p:spPr bwMode="auto">
          <a:xfrm>
            <a:off x="152400" y="1060450"/>
            <a:ext cx="8458200" cy="5568950"/>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Brief one line descriptions of the programs are </a:t>
            </a:r>
            <a:r>
              <a:rPr lang="en-US" b="1">
                <a:solidFill>
                  <a:srgbClr val="000000"/>
                </a:solidFill>
                <a:latin typeface="Times New Roman" charset="0"/>
                <a:hlinkClick r:id="rId4"/>
              </a:rPr>
              <a:t>here</a:t>
            </a:r>
            <a:endParaRPr lang="en-US" b="1">
              <a:solidFill>
                <a:srgbClr val="000000"/>
              </a:solidFill>
              <a:latin typeface="Times New Roman" charset="0"/>
            </a:endParaRPr>
          </a:p>
          <a:p>
            <a:pPr>
              <a:defRPr/>
            </a:pPr>
            <a:endParaRPr lang="en-US" b="1">
              <a:solidFill>
                <a:srgbClr val="000000"/>
              </a:solidFill>
              <a:latin typeface="Times New Roman" charset="0"/>
            </a:endParaRPr>
          </a:p>
          <a:p>
            <a:pPr>
              <a:defRPr/>
            </a:pPr>
            <a:r>
              <a:rPr lang="en-US" b="1">
                <a:solidFill>
                  <a:srgbClr val="000000"/>
                </a:solidFill>
                <a:latin typeface="Times New Roman" charset="0"/>
              </a:rPr>
              <a:t>The easiest way to run PHYLIP programs is via a command </a:t>
            </a:r>
            <a:br>
              <a:rPr lang="en-US" b="1">
                <a:solidFill>
                  <a:srgbClr val="000000"/>
                </a:solidFill>
                <a:latin typeface="Times New Roman" charset="0"/>
              </a:rPr>
            </a:br>
            <a:r>
              <a:rPr lang="en-US" b="1">
                <a:solidFill>
                  <a:srgbClr val="000000"/>
                </a:solidFill>
                <a:latin typeface="Times New Roman" charset="0"/>
              </a:rPr>
              <a:t>line menu (similar to clustalw).  The program is invoked through clicking on an icon, or by typing the program name at the command line. </a:t>
            </a:r>
          </a:p>
          <a:p>
            <a:pPr>
              <a:defRPr/>
            </a:pPr>
            <a:r>
              <a:rPr lang="en-US" b="1">
                <a:solidFill>
                  <a:srgbClr val="000000"/>
                </a:solidFill>
                <a:latin typeface="Courier New" charset="0"/>
              </a:rPr>
              <a:t>&gt; seqboot</a:t>
            </a:r>
          </a:p>
          <a:p>
            <a:pPr>
              <a:defRPr/>
            </a:pPr>
            <a:r>
              <a:rPr lang="en-US" b="1">
                <a:solidFill>
                  <a:srgbClr val="000000"/>
                </a:solidFill>
                <a:latin typeface="Courier New" charset="0"/>
              </a:rPr>
              <a:t>&gt; protpars</a:t>
            </a:r>
          </a:p>
          <a:p>
            <a:pPr>
              <a:defRPr/>
            </a:pPr>
            <a:r>
              <a:rPr lang="en-US" b="1">
                <a:solidFill>
                  <a:srgbClr val="000000"/>
                </a:solidFill>
                <a:latin typeface="Courier New" charset="0"/>
              </a:rPr>
              <a:t>&gt; fitch</a:t>
            </a:r>
          </a:p>
          <a:p>
            <a:pPr>
              <a:defRPr/>
            </a:pPr>
            <a:endParaRPr lang="en-US" b="1">
              <a:solidFill>
                <a:srgbClr val="000000"/>
              </a:solidFill>
              <a:latin typeface="Times New Roman" charset="0"/>
            </a:endParaRPr>
          </a:p>
          <a:p>
            <a:pPr>
              <a:defRPr/>
            </a:pPr>
            <a:r>
              <a:rPr lang="en-US" b="1">
                <a:solidFill>
                  <a:srgbClr val="000000"/>
                </a:solidFill>
                <a:latin typeface="Times New Roman" charset="0"/>
              </a:rPr>
              <a:t>If there is no file called infile the program responds with:  </a:t>
            </a:r>
          </a:p>
          <a:p>
            <a:pPr>
              <a:defRPr/>
            </a:pPr>
            <a:endParaRPr lang="en-US" b="1">
              <a:solidFill>
                <a:srgbClr val="000000"/>
              </a:solidFill>
              <a:latin typeface="Courier New" charset="0"/>
            </a:endParaRPr>
          </a:p>
          <a:p>
            <a:pPr>
              <a:defRPr/>
            </a:pPr>
            <a:r>
              <a:rPr lang="en-US" b="1">
                <a:solidFill>
                  <a:srgbClr val="000000"/>
                </a:solidFill>
                <a:latin typeface="Courier New" charset="0"/>
              </a:rPr>
              <a:t>[gogarten@carrot gogarten]$ seqboot</a:t>
            </a:r>
          </a:p>
          <a:p>
            <a:pPr>
              <a:defRPr/>
            </a:pPr>
            <a:r>
              <a:rPr lang="en-US" b="1">
                <a:solidFill>
                  <a:srgbClr val="000000"/>
                </a:solidFill>
                <a:latin typeface="Courier New" charset="0"/>
              </a:rPr>
              <a:t>seqboot: can't find input file "infile"</a:t>
            </a:r>
          </a:p>
          <a:p>
            <a:pPr>
              <a:defRPr/>
            </a:pPr>
            <a:r>
              <a:rPr lang="en-US" b="1">
                <a:solidFill>
                  <a:srgbClr val="000000"/>
                </a:solidFill>
                <a:latin typeface="Courier New" charset="0"/>
              </a:rPr>
              <a:t>Please enter a new file name&gt;</a:t>
            </a:r>
            <a:r>
              <a:rPr lang="en-US" b="1">
                <a:solidFill>
                  <a:srgbClr val="000000"/>
                </a:solidFill>
                <a:latin typeface="Times New Roman" charset="0"/>
              </a:rPr>
              <a:t> </a:t>
            </a:r>
          </a:p>
        </p:txBody>
      </p:sp>
    </p:spTree>
    <p:extLst>
      <p:ext uri="{BB962C8B-B14F-4D97-AF65-F5344CB8AC3E}">
        <p14:creationId xmlns:p14="http://schemas.microsoft.com/office/powerpoint/2010/main" val="396603823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Default Design">
  <a:themeElements>
    <a:clrScheme name="">
      <a:dk1>
        <a:srgbClr val="FFFF66"/>
      </a:dk1>
      <a:lt1>
        <a:srgbClr val="FFFFFF"/>
      </a:lt1>
      <a:dk2>
        <a:srgbClr val="FFFF00"/>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2287</TotalTime>
  <Words>1700</Words>
  <Application>Microsoft Macintosh PowerPoint</Application>
  <PresentationFormat>On-screen Show (4:3)</PresentationFormat>
  <Paragraphs>325</Paragraphs>
  <Slides>42</Slides>
  <Notes>22</Notes>
  <HiddenSlides>0</HiddenSlides>
  <MMClips>0</MMClips>
  <ScaleCrop>false</ScaleCrop>
  <HeadingPairs>
    <vt:vector size="8" baseType="variant">
      <vt:variant>
        <vt:lpstr>Fonts Used</vt:lpstr>
      </vt:variant>
      <vt:variant>
        <vt:i4>7</vt:i4>
      </vt:variant>
      <vt:variant>
        <vt:lpstr>Theme</vt:lpstr>
      </vt:variant>
      <vt:variant>
        <vt:i4>7</vt:i4>
      </vt:variant>
      <vt:variant>
        <vt:lpstr>Embedded OLE Servers</vt:lpstr>
      </vt:variant>
      <vt:variant>
        <vt:i4>2</vt:i4>
      </vt:variant>
      <vt:variant>
        <vt:lpstr>Slide Titles</vt:lpstr>
      </vt:variant>
      <vt:variant>
        <vt:i4>42</vt:i4>
      </vt:variant>
    </vt:vector>
  </HeadingPairs>
  <TitlesOfParts>
    <vt:vector size="58" baseType="lpstr">
      <vt:lpstr>Calibri</vt:lpstr>
      <vt:lpstr>Courier New</vt:lpstr>
      <vt:lpstr>ＭＳ Ｐゴシック</vt:lpstr>
      <vt:lpstr>Symbol</vt:lpstr>
      <vt:lpstr>Times New Roman</vt:lpstr>
      <vt:lpstr>Wingdings</vt:lpstr>
      <vt:lpstr>Arial</vt:lpstr>
      <vt:lpstr>1_Office Theme</vt:lpstr>
      <vt:lpstr>3_Office Theme</vt:lpstr>
      <vt:lpstr>6_Default Design</vt:lpstr>
      <vt:lpstr>4_Office Theme</vt:lpstr>
      <vt:lpstr>3_Default Design</vt:lpstr>
      <vt:lpstr>8_Default Design</vt:lpstr>
      <vt:lpstr>5_Office Theme</vt:lpstr>
      <vt:lpstr>Photo Editor Photo</vt:lpstr>
      <vt:lpstr>Equation</vt:lpstr>
      <vt:lpstr>Bootstrap ? </vt:lpstr>
      <vt:lpstr>Output from consense</vt:lpstr>
      <vt:lpstr>Output from consense</vt:lpstr>
      <vt:lpstr>Output from consense</vt:lpstr>
      <vt:lpstr>Phylip</vt:lpstr>
      <vt:lpstr>input and output</vt:lpstr>
      <vt:lpstr>What’s in PHYLIP</vt:lpstr>
      <vt:lpstr>Programs in PHYLIP are Modular  </vt:lpstr>
      <vt:lpstr>The Phylip Manual</vt:lpstr>
      <vt:lpstr>program folder</vt:lpstr>
      <vt:lpstr>menu interface</vt:lpstr>
      <vt:lpstr>PowerPoint Presentation</vt:lpstr>
      <vt:lpstr>PowerPoint Presentation</vt:lpstr>
      <vt:lpstr>Bayes’ Theorem</vt:lpstr>
      <vt:lpstr>PowerPoint Presentation</vt:lpstr>
      <vt:lpstr>PowerPoint Presentation</vt:lpstr>
      <vt:lpstr>PowerPoint Presentation</vt:lpstr>
      <vt:lpstr>Why could a gene tree be different from the species tree? </vt:lpstr>
      <vt:lpstr>Long branch attraction (LBA), aka the Felsenstein Zone</vt:lpstr>
      <vt:lpstr>Trees – what might they mean?  </vt:lpstr>
      <vt:lpstr>lack of resolution </vt:lpstr>
      <vt:lpstr>long branch attraction artifact </vt:lpstr>
      <vt:lpstr>Gene transfer  </vt:lpstr>
      <vt:lpstr>Lineage Sorting </vt:lpstr>
      <vt:lpstr>Gene duplication </vt:lpstr>
      <vt:lpstr>Gene duplication and gene transfer are equivalent explanations.</vt:lpstr>
      <vt:lpstr>Function, ortho- and paralogy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University of Connecticut</Company>
  <LinksUpToDate>false</LinksUpToDate>
  <SharedDoc>false</SharedDoc>
  <HyperlinkBase/>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Gogarten, J. Peter</cp:lastModifiedBy>
  <cp:revision>45</cp:revision>
  <dcterms:modified xsi:type="dcterms:W3CDTF">2016-11-09T15:41:53Z</dcterms:modified>
  <cp:category/>
</cp:coreProperties>
</file>