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charts/chart1.xml" ContentType="application/vnd.openxmlformats-officedocument.drawingml.chart+xml"/>
  <Override PartName="/ppt/theme/themeOverride4.xml" ContentType="application/vnd.openxmlformats-officedocument.themeOverride+xml"/>
  <Override PartName="/ppt/charts/chart2.xml" ContentType="application/vnd.openxmlformats-officedocument.drawingml.chart+xml"/>
  <Override PartName="/ppt/theme/themeOverride5.xml" ContentType="application/vnd.openxmlformats-officedocument.themeOverride+xml"/>
  <Override PartName="/ppt/charts/chart3.xml" ContentType="application/vnd.openxmlformats-officedocument.drawingml.chart+xml"/>
  <Override PartName="/ppt/theme/themeOverride6.xml" ContentType="application/vnd.openxmlformats-officedocument.themeOverride+xml"/>
  <Override PartName="/ppt/charts/chart4.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8.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741" r:id="rId3"/>
    <p:sldMasterId id="2147483754" r:id="rId4"/>
    <p:sldMasterId id="2147483766" r:id="rId5"/>
    <p:sldMasterId id="2147483778" r:id="rId6"/>
    <p:sldMasterId id="2147483790" r:id="rId7"/>
    <p:sldMasterId id="2147483792" r:id="rId8"/>
    <p:sldMasterId id="2147483794" r:id="rId9"/>
    <p:sldMasterId id="2147483806" r:id="rId10"/>
    <p:sldMasterId id="2147483818" r:id="rId11"/>
    <p:sldMasterId id="2147483821" r:id="rId12"/>
    <p:sldMasterId id="2147483826" r:id="rId13"/>
    <p:sldMasterId id="2147483838" r:id="rId14"/>
    <p:sldMasterId id="2147483851" r:id="rId15"/>
    <p:sldMasterId id="2147483863" r:id="rId16"/>
    <p:sldMasterId id="2147483876" r:id="rId17"/>
  </p:sldMasterIdLst>
  <p:notesMasterIdLst>
    <p:notesMasterId r:id="rId109"/>
  </p:notesMasterIdLst>
  <p:sldIdLst>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291" r:id="rId39"/>
    <p:sldId id="292" r:id="rId40"/>
    <p:sldId id="293" r:id="rId41"/>
    <p:sldId id="294" r:id="rId42"/>
    <p:sldId id="361" r:id="rId43"/>
    <p:sldId id="403" r:id="rId44"/>
    <p:sldId id="404" r:id="rId45"/>
    <p:sldId id="402" r:id="rId46"/>
    <p:sldId id="405" r:id="rId47"/>
    <p:sldId id="295" r:id="rId48"/>
    <p:sldId id="296" r:id="rId49"/>
    <p:sldId id="297" r:id="rId50"/>
    <p:sldId id="298" r:id="rId51"/>
    <p:sldId id="363" r:id="rId52"/>
    <p:sldId id="364" r:id="rId53"/>
    <p:sldId id="365" r:id="rId54"/>
    <p:sldId id="446" r:id="rId55"/>
    <p:sldId id="447" r:id="rId56"/>
    <p:sldId id="448" r:id="rId57"/>
    <p:sldId id="299" r:id="rId58"/>
    <p:sldId id="445" r:id="rId59"/>
    <p:sldId id="300" r:id="rId60"/>
    <p:sldId id="449" r:id="rId61"/>
    <p:sldId id="450" r:id="rId62"/>
    <p:sldId id="451" r:id="rId63"/>
    <p:sldId id="452" r:id="rId64"/>
    <p:sldId id="453" r:id="rId65"/>
    <p:sldId id="454" r:id="rId66"/>
    <p:sldId id="455" r:id="rId67"/>
    <p:sldId id="368" r:id="rId68"/>
    <p:sldId id="371" r:id="rId69"/>
    <p:sldId id="373" r:id="rId70"/>
    <p:sldId id="372" r:id="rId71"/>
    <p:sldId id="376" r:id="rId72"/>
    <p:sldId id="377" r:id="rId73"/>
    <p:sldId id="378" r:id="rId74"/>
    <p:sldId id="374" r:id="rId75"/>
    <p:sldId id="32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427" r:id="rId91"/>
    <p:sldId id="428" r:id="rId92"/>
    <p:sldId id="429" r:id="rId93"/>
    <p:sldId id="430" r:id="rId94"/>
    <p:sldId id="431" r:id="rId95"/>
    <p:sldId id="432" r:id="rId96"/>
    <p:sldId id="433" r:id="rId97"/>
    <p:sldId id="434" r:id="rId98"/>
    <p:sldId id="435" r:id="rId99"/>
    <p:sldId id="436" r:id="rId100"/>
    <p:sldId id="437" r:id="rId101"/>
    <p:sldId id="438" r:id="rId102"/>
    <p:sldId id="439" r:id="rId103"/>
    <p:sldId id="440" r:id="rId104"/>
    <p:sldId id="441" r:id="rId105"/>
    <p:sldId id="442" r:id="rId106"/>
    <p:sldId id="443" r:id="rId107"/>
    <p:sldId id="444"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3"/>
    <p:restoredTop sz="94699"/>
  </p:normalViewPr>
  <p:slideViewPr>
    <p:cSldViewPr snapToGrid="0" snapToObjects="1">
      <p:cViewPr varScale="1">
        <p:scale>
          <a:sx n="214" d="100"/>
          <a:sy n="214" d="100"/>
        </p:scale>
        <p:origin x="2376" y="168"/>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4.xml"/><Relationship Id="rId102" Type="http://schemas.openxmlformats.org/officeDocument/2006/relationships/slide" Target="slides/slide85.xml"/><Relationship Id="rId103" Type="http://schemas.openxmlformats.org/officeDocument/2006/relationships/slide" Target="slides/slide86.xml"/><Relationship Id="rId104" Type="http://schemas.openxmlformats.org/officeDocument/2006/relationships/slide" Target="slides/slide87.xml"/><Relationship Id="rId105" Type="http://schemas.openxmlformats.org/officeDocument/2006/relationships/slide" Target="slides/slide88.xml"/><Relationship Id="rId106" Type="http://schemas.openxmlformats.org/officeDocument/2006/relationships/slide" Target="slides/slide89.xml"/><Relationship Id="rId107" Type="http://schemas.openxmlformats.org/officeDocument/2006/relationships/slide" Target="slides/slide9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1.xml"/><Relationship Id="rId109"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slide" Target="slides/slide62.xml"/><Relationship Id="rId110" Type="http://schemas.openxmlformats.org/officeDocument/2006/relationships/presProps" Target="presProps.xml"/><Relationship Id="rId90" Type="http://schemas.openxmlformats.org/officeDocument/2006/relationships/slide" Target="slides/slide73.xml"/><Relationship Id="rId91" Type="http://schemas.openxmlformats.org/officeDocument/2006/relationships/slide" Target="slides/slide74.xml"/><Relationship Id="rId92" Type="http://schemas.openxmlformats.org/officeDocument/2006/relationships/slide" Target="slides/slide75.xml"/><Relationship Id="rId93" Type="http://schemas.openxmlformats.org/officeDocument/2006/relationships/slide" Target="slides/slide76.xml"/><Relationship Id="rId94" Type="http://schemas.openxmlformats.org/officeDocument/2006/relationships/slide" Target="slides/slide77.xml"/><Relationship Id="rId95" Type="http://schemas.openxmlformats.org/officeDocument/2006/relationships/slide" Target="slides/slide78.xml"/><Relationship Id="rId96" Type="http://schemas.openxmlformats.org/officeDocument/2006/relationships/slide" Target="slides/slide79.xml"/><Relationship Id="rId97" Type="http://schemas.openxmlformats.org/officeDocument/2006/relationships/slide" Target="slides/slide80.xml"/><Relationship Id="rId98" Type="http://schemas.openxmlformats.org/officeDocument/2006/relationships/slide" Target="slides/slide81.xml"/><Relationship Id="rId99" Type="http://schemas.openxmlformats.org/officeDocument/2006/relationships/slide" Target="slides/slide82.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100" Type="http://schemas.openxmlformats.org/officeDocument/2006/relationships/slide" Target="slides/slide83.xml"/><Relationship Id="rId80" Type="http://schemas.openxmlformats.org/officeDocument/2006/relationships/slide" Target="slides/slide63.xml"/><Relationship Id="rId81" Type="http://schemas.openxmlformats.org/officeDocument/2006/relationships/slide" Target="slides/slide64.xml"/><Relationship Id="rId82" Type="http://schemas.openxmlformats.org/officeDocument/2006/relationships/slide" Target="slides/slide65.xml"/><Relationship Id="rId83" Type="http://schemas.openxmlformats.org/officeDocument/2006/relationships/slide" Target="slides/slide66.xml"/><Relationship Id="rId84" Type="http://schemas.openxmlformats.org/officeDocument/2006/relationships/slide" Target="slides/slide67.xml"/><Relationship Id="rId85" Type="http://schemas.openxmlformats.org/officeDocument/2006/relationships/slide" Target="slides/slide68.xml"/><Relationship Id="rId86" Type="http://schemas.openxmlformats.org/officeDocument/2006/relationships/slide" Target="slides/slide69.xml"/><Relationship Id="rId87" Type="http://schemas.openxmlformats.org/officeDocument/2006/relationships/slide" Target="slides/slide70.xml"/><Relationship Id="rId88" Type="http://schemas.openxmlformats.org/officeDocument/2006/relationships/slide" Target="slides/slide71.xml"/><Relationship Id="rId89" Type="http://schemas.openxmlformats.org/officeDocument/2006/relationships/slide" Target="slides/slide7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gogarten_source:mcb3421_2010:LBA.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gogarten_source:mcb3421_2010:LBA.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gogarten_source:mcb3421_2010:LBA.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gogarten_source:mcb3421_2010:LB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Sheet1!$H$2</c:f>
              <c:strCache>
                <c:ptCount val="1"/>
                <c:pt idx="0">
                  <c:v>%correct (A,D) </c:v>
                </c:pt>
              </c:strCache>
            </c:strRef>
          </c:tx>
          <c:invertIfNegative val="0"/>
          <c:cat>
            <c:numRef>
              <c:f>Sheet1!$G$3:$G$13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Sheet1!$H$3:$H$13</c:f>
              <c:numCache>
                <c:formatCode>General</c:formatCode>
                <c:ptCount val="11"/>
                <c:pt idx="0">
                  <c:v>100.0</c:v>
                </c:pt>
                <c:pt idx="1">
                  <c:v>100.0</c:v>
                </c:pt>
                <c:pt idx="2">
                  <c:v>0.0</c:v>
                </c:pt>
                <c:pt idx="3">
                  <c:v>0.0</c:v>
                </c:pt>
                <c:pt idx="4">
                  <c:v>0.0</c:v>
                </c:pt>
                <c:pt idx="5">
                  <c:v>0.0</c:v>
                </c:pt>
                <c:pt idx="6">
                  <c:v>0.0</c:v>
                </c:pt>
                <c:pt idx="7">
                  <c:v>0.0</c:v>
                </c:pt>
                <c:pt idx="8">
                  <c:v>0.0</c:v>
                </c:pt>
                <c:pt idx="9">
                  <c:v>0.0</c:v>
                </c:pt>
                <c:pt idx="10">
                  <c:v>0.0</c:v>
                </c:pt>
              </c:numCache>
            </c:numRef>
          </c:val>
        </c:ser>
        <c:ser>
          <c:idx val="1"/>
          <c:order val="1"/>
          <c:tx>
            <c:strRef>
              <c:f>Sheet1!$I$2</c:f>
              <c:strCache>
                <c:ptCount val="1"/>
                <c:pt idx="0">
                  <c:v>%LBA (A,C)</c:v>
                </c:pt>
              </c:strCache>
            </c:strRef>
          </c:tx>
          <c:invertIfNegative val="0"/>
          <c:cat>
            <c:numRef>
              <c:f>Sheet1!$G$3:$G$13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Sheet1!$I$3:$I$13</c:f>
              <c:numCache>
                <c:formatCode>General</c:formatCode>
                <c:ptCount val="11"/>
                <c:pt idx="0">
                  <c:v>0.0</c:v>
                </c:pt>
                <c:pt idx="1">
                  <c:v>0.0</c:v>
                </c:pt>
                <c:pt idx="2">
                  <c:v>100.0</c:v>
                </c:pt>
                <c:pt idx="3">
                  <c:v>100.0</c:v>
                </c:pt>
                <c:pt idx="4">
                  <c:v>100.0</c:v>
                </c:pt>
                <c:pt idx="5">
                  <c:v>100.0</c:v>
                </c:pt>
                <c:pt idx="6">
                  <c:v>100.0</c:v>
                </c:pt>
                <c:pt idx="7">
                  <c:v>100.0</c:v>
                </c:pt>
                <c:pt idx="8">
                  <c:v>100.0</c:v>
                </c:pt>
                <c:pt idx="9">
                  <c:v>100.0</c:v>
                </c:pt>
                <c:pt idx="10">
                  <c:v>100.0</c:v>
                </c:pt>
              </c:numCache>
            </c:numRef>
          </c:val>
        </c:ser>
        <c:dLbls>
          <c:showLegendKey val="0"/>
          <c:showVal val="0"/>
          <c:showCatName val="0"/>
          <c:showSerName val="0"/>
          <c:showPercent val="0"/>
          <c:showBubbleSize val="0"/>
        </c:dLbls>
        <c:gapWidth val="150"/>
        <c:shape val="cylinder"/>
        <c:axId val="1429177024"/>
        <c:axId val="1291083600"/>
        <c:axId val="1429797040"/>
      </c:bar3DChart>
      <c:catAx>
        <c:axId val="1429177024"/>
        <c:scaling>
          <c:orientation val="minMax"/>
        </c:scaling>
        <c:delete val="0"/>
        <c:axPos val="b"/>
        <c:numFmt formatCode="General" sourceLinked="1"/>
        <c:majorTickMark val="out"/>
        <c:minorTickMark val="none"/>
        <c:tickLblPos val="nextTo"/>
        <c:crossAx val="1291083600"/>
        <c:crosses val="autoZero"/>
        <c:auto val="1"/>
        <c:lblAlgn val="ctr"/>
        <c:lblOffset val="100"/>
        <c:noMultiLvlLbl val="0"/>
      </c:catAx>
      <c:valAx>
        <c:axId val="1291083600"/>
        <c:scaling>
          <c:orientation val="minMax"/>
        </c:scaling>
        <c:delete val="0"/>
        <c:axPos val="l"/>
        <c:majorGridlines/>
        <c:numFmt formatCode="General" sourceLinked="1"/>
        <c:majorTickMark val="out"/>
        <c:minorTickMark val="none"/>
        <c:tickLblPos val="nextTo"/>
        <c:crossAx val="1429177024"/>
        <c:crosses val="autoZero"/>
        <c:crossBetween val="between"/>
      </c:valAx>
      <c:serAx>
        <c:axId val="1429797040"/>
        <c:scaling>
          <c:orientation val="minMax"/>
        </c:scaling>
        <c:delete val="0"/>
        <c:axPos val="b"/>
        <c:majorTickMark val="out"/>
        <c:minorTickMark val="none"/>
        <c:tickLblPos val="nextTo"/>
        <c:crossAx val="1291083600"/>
        <c:crosses val="autoZero"/>
      </c:ser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Sheet1!$N$2</c:f>
              <c:strCache>
                <c:ptCount val="1"/>
                <c:pt idx="0">
                  <c:v>%correct (A,D) </c:v>
                </c:pt>
              </c:strCache>
            </c:strRef>
          </c:tx>
          <c:invertIfNegative val="0"/>
          <c:cat>
            <c:numRef>
              <c:f>Sheet1!$M$3:$M$13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Sheet1!$N$3:$N$13</c:f>
              <c:numCache>
                <c:formatCode>General</c:formatCode>
                <c:ptCount val="11"/>
                <c:pt idx="0">
                  <c:v>100.0</c:v>
                </c:pt>
                <c:pt idx="1">
                  <c:v>100.0</c:v>
                </c:pt>
                <c:pt idx="2">
                  <c:v>18.0</c:v>
                </c:pt>
                <c:pt idx="3">
                  <c:v>0.0</c:v>
                </c:pt>
                <c:pt idx="4">
                  <c:v>0.0</c:v>
                </c:pt>
                <c:pt idx="5">
                  <c:v>0.0</c:v>
                </c:pt>
                <c:pt idx="6">
                  <c:v>0.0</c:v>
                </c:pt>
                <c:pt idx="7">
                  <c:v>0.0</c:v>
                </c:pt>
                <c:pt idx="8">
                  <c:v>0.0</c:v>
                </c:pt>
                <c:pt idx="9">
                  <c:v>0.0</c:v>
                </c:pt>
                <c:pt idx="10">
                  <c:v>0.0</c:v>
                </c:pt>
              </c:numCache>
            </c:numRef>
          </c:val>
        </c:ser>
        <c:ser>
          <c:idx val="1"/>
          <c:order val="1"/>
          <c:tx>
            <c:strRef>
              <c:f>Sheet1!$O$2</c:f>
              <c:strCache>
                <c:ptCount val="1"/>
                <c:pt idx="0">
                  <c:v>%LBA (A,C)</c:v>
                </c:pt>
              </c:strCache>
            </c:strRef>
          </c:tx>
          <c:invertIfNegative val="0"/>
          <c:cat>
            <c:numRef>
              <c:f>Sheet1!$M$3:$M$13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Sheet1!$O$3:$O$13</c:f>
              <c:numCache>
                <c:formatCode>General</c:formatCode>
                <c:ptCount val="11"/>
                <c:pt idx="0">
                  <c:v>0.0</c:v>
                </c:pt>
                <c:pt idx="1">
                  <c:v>0.0</c:v>
                </c:pt>
                <c:pt idx="2">
                  <c:v>82.0</c:v>
                </c:pt>
                <c:pt idx="3">
                  <c:v>100.0</c:v>
                </c:pt>
                <c:pt idx="4">
                  <c:v>100.0</c:v>
                </c:pt>
                <c:pt idx="5">
                  <c:v>100.0</c:v>
                </c:pt>
                <c:pt idx="6">
                  <c:v>100.0</c:v>
                </c:pt>
                <c:pt idx="7">
                  <c:v>100.0</c:v>
                </c:pt>
                <c:pt idx="8">
                  <c:v>100.0</c:v>
                </c:pt>
                <c:pt idx="9">
                  <c:v>100.0</c:v>
                </c:pt>
                <c:pt idx="10">
                  <c:v>100.0</c:v>
                </c:pt>
              </c:numCache>
            </c:numRef>
          </c:val>
        </c:ser>
        <c:dLbls>
          <c:showLegendKey val="0"/>
          <c:showVal val="0"/>
          <c:showCatName val="0"/>
          <c:showSerName val="0"/>
          <c:showPercent val="0"/>
          <c:showBubbleSize val="0"/>
        </c:dLbls>
        <c:gapWidth val="150"/>
        <c:shape val="cylinder"/>
        <c:axId val="1433450912"/>
        <c:axId val="1433453664"/>
        <c:axId val="1433456144"/>
      </c:bar3DChart>
      <c:catAx>
        <c:axId val="1433450912"/>
        <c:scaling>
          <c:orientation val="minMax"/>
        </c:scaling>
        <c:delete val="0"/>
        <c:axPos val="b"/>
        <c:numFmt formatCode="General" sourceLinked="1"/>
        <c:majorTickMark val="out"/>
        <c:minorTickMark val="none"/>
        <c:tickLblPos val="nextTo"/>
        <c:crossAx val="1433453664"/>
        <c:crosses val="autoZero"/>
        <c:auto val="1"/>
        <c:lblAlgn val="ctr"/>
        <c:lblOffset val="100"/>
        <c:noMultiLvlLbl val="0"/>
      </c:catAx>
      <c:valAx>
        <c:axId val="1433453664"/>
        <c:scaling>
          <c:orientation val="minMax"/>
        </c:scaling>
        <c:delete val="0"/>
        <c:axPos val="l"/>
        <c:majorGridlines/>
        <c:numFmt formatCode="General" sourceLinked="1"/>
        <c:majorTickMark val="out"/>
        <c:minorTickMark val="none"/>
        <c:tickLblPos val="nextTo"/>
        <c:crossAx val="1433450912"/>
        <c:crosses val="autoZero"/>
        <c:crossBetween val="between"/>
      </c:valAx>
      <c:serAx>
        <c:axId val="1433456144"/>
        <c:scaling>
          <c:orientation val="minMax"/>
        </c:scaling>
        <c:delete val="0"/>
        <c:axPos val="b"/>
        <c:majorTickMark val="out"/>
        <c:minorTickMark val="none"/>
        <c:tickLblPos val="nextTo"/>
        <c:crossAx val="1433453664"/>
        <c:crosses val="autoZero"/>
      </c:serAx>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2"/>
          <c:order val="2"/>
          <c:tx>
            <c:strRef>
              <c:f>Sheet1!$B$2</c:f>
            </c:strRef>
          </c:tx>
          <c:invertIfNegative val="0"/>
          <c:cat>
            <c:multiLvlStrRef>
              <c:f>Sheet1!$A$3:$A$13</c:f>
            </c:multiLvlStrRef>
          </c:cat>
          <c:val>
            <c:numRef>
              <c:f>Sheet1!$B$3:$B$13</c:f>
            </c:numRef>
          </c:val>
        </c:ser>
        <c:ser>
          <c:idx val="3"/>
          <c:order val="3"/>
          <c:tx>
            <c:strRef>
              <c:f>Sheet1!$C$2</c:f>
            </c:strRef>
          </c:tx>
          <c:invertIfNegative val="0"/>
          <c:cat>
            <c:multiLvlStrRef>
              <c:f>Sheet1!$A$3:$A$13</c:f>
            </c:multiLvlStrRef>
          </c:cat>
          <c:val>
            <c:numRef>
              <c:f>Sheet1!$C$3:$C$13</c:f>
            </c:numRef>
          </c:val>
        </c:ser>
        <c:ser>
          <c:idx val="0"/>
          <c:order val="0"/>
          <c:tx>
            <c:strRef>
              <c:f>'[LBA.xls]Sheet1'!$E$2</c:f>
              <c:strCache>
                <c:ptCount val="1"/>
                <c:pt idx="0">
                  <c:v>%correct (A,D) </c:v>
                </c:pt>
              </c:strCache>
            </c:strRef>
          </c:tx>
          <c:invertIfNegative val="0"/>
          <c:cat>
            <c:numRef>
              <c:f>'[LBA.xls]Sheet1'!$D$3:$D$13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'[LBA.xls]Sheet1'!$E$3:$E$13</c:f>
              <c:numCache>
                <c:formatCode>General</c:formatCode>
                <c:ptCount val="11"/>
                <c:pt idx="0">
                  <c:v>100.0</c:v>
                </c:pt>
                <c:pt idx="1">
                  <c:v>100.0</c:v>
                </c:pt>
                <c:pt idx="2">
                  <c:v>100.0</c:v>
                </c:pt>
                <c:pt idx="3">
                  <c:v>100.0</c:v>
                </c:pt>
                <c:pt idx="4">
                  <c:v>97.0</c:v>
                </c:pt>
                <c:pt idx="5">
                  <c:v>7.0</c:v>
                </c:pt>
                <c:pt idx="6">
                  <c:v>22.0</c:v>
                </c:pt>
                <c:pt idx="7">
                  <c:v>22.0</c:v>
                </c:pt>
                <c:pt idx="8">
                  <c:v>22.0</c:v>
                </c:pt>
                <c:pt idx="9">
                  <c:v>22.0</c:v>
                </c:pt>
                <c:pt idx="10">
                  <c:v>22.0</c:v>
                </c:pt>
              </c:numCache>
            </c:numRef>
          </c:val>
        </c:ser>
        <c:ser>
          <c:idx val="1"/>
          <c:order val="1"/>
          <c:tx>
            <c:strRef>
              <c:f>'[LBA.xls]Sheet1'!$F$2</c:f>
              <c:strCache>
                <c:ptCount val="1"/>
                <c:pt idx="0">
                  <c:v>%LBA (A,C)</c:v>
                </c:pt>
              </c:strCache>
            </c:strRef>
          </c:tx>
          <c:invertIfNegative val="0"/>
          <c:cat>
            <c:numRef>
              <c:f>'[LBA.xls]Sheet1'!$D$3:$D$13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'[LBA.xls]Sheet1'!$F$3:$F$13</c:f>
              <c:numCache>
                <c:formatCode>General</c:formatCode>
                <c:ptCount val="11"/>
                <c:pt idx="0">
                  <c:v>0.0</c:v>
                </c:pt>
                <c:pt idx="1">
                  <c:v>0.0</c:v>
                </c:pt>
                <c:pt idx="2">
                  <c:v>0.0</c:v>
                </c:pt>
                <c:pt idx="3">
                  <c:v>0.0</c:v>
                </c:pt>
                <c:pt idx="4">
                  <c:v>1.0</c:v>
                </c:pt>
                <c:pt idx="5">
                  <c:v>91.0</c:v>
                </c:pt>
                <c:pt idx="6">
                  <c:v>46.0</c:v>
                </c:pt>
                <c:pt idx="7">
                  <c:v>46.0</c:v>
                </c:pt>
                <c:pt idx="8">
                  <c:v>46.0</c:v>
                </c:pt>
                <c:pt idx="9">
                  <c:v>46.0</c:v>
                </c:pt>
                <c:pt idx="10">
                  <c:v>46.0</c:v>
                </c:pt>
              </c:numCache>
            </c:numRef>
          </c:val>
        </c:ser>
        <c:dLbls>
          <c:showLegendKey val="0"/>
          <c:showVal val="0"/>
          <c:showCatName val="0"/>
          <c:showSerName val="0"/>
          <c:showPercent val="0"/>
          <c:showBubbleSize val="0"/>
        </c:dLbls>
        <c:gapWidth val="150"/>
        <c:shape val="cylinder"/>
        <c:axId val="1433481744"/>
        <c:axId val="1433485008"/>
        <c:axId val="1433487488"/>
      </c:bar3DChart>
      <c:catAx>
        <c:axId val="1433481744"/>
        <c:scaling>
          <c:orientation val="minMax"/>
        </c:scaling>
        <c:delete val="0"/>
        <c:axPos val="b"/>
        <c:numFmt formatCode="General" sourceLinked="1"/>
        <c:majorTickMark val="out"/>
        <c:minorTickMark val="none"/>
        <c:tickLblPos val="nextTo"/>
        <c:crossAx val="1433485008"/>
        <c:crosses val="autoZero"/>
        <c:auto val="1"/>
        <c:lblAlgn val="ctr"/>
        <c:lblOffset val="100"/>
        <c:noMultiLvlLbl val="0"/>
      </c:catAx>
      <c:valAx>
        <c:axId val="1433485008"/>
        <c:scaling>
          <c:orientation val="minMax"/>
        </c:scaling>
        <c:delete val="0"/>
        <c:axPos val="l"/>
        <c:majorGridlines/>
        <c:numFmt formatCode="General" sourceLinked="1"/>
        <c:majorTickMark val="out"/>
        <c:minorTickMark val="none"/>
        <c:tickLblPos val="nextTo"/>
        <c:crossAx val="1433481744"/>
        <c:crosses val="autoZero"/>
        <c:crossBetween val="between"/>
      </c:valAx>
      <c:serAx>
        <c:axId val="1433487488"/>
        <c:scaling>
          <c:orientation val="minMax"/>
        </c:scaling>
        <c:delete val="0"/>
        <c:axPos val="b"/>
        <c:majorTickMark val="out"/>
        <c:minorTickMark val="none"/>
        <c:tickLblPos val="nextTo"/>
        <c:crossAx val="1433485008"/>
        <c:crosses val="autoZero"/>
      </c:serAx>
    </c:plotArea>
    <c:legend>
      <c:legendPos val="r"/>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floor>
    <c:sideWall>
      <c:thickness val="0"/>
    </c:sideWall>
    <c:backWall>
      <c:thickness val="0"/>
    </c:backWall>
    <c:plotArea>
      <c:layout>
        <c:manualLayout>
          <c:layoutTarget val="inner"/>
          <c:xMode val="edge"/>
          <c:yMode val="edge"/>
          <c:x val="0.0643056247715871"/>
          <c:y val="0.0551670860730037"/>
          <c:w val="0.576264826073956"/>
          <c:h val="0.8016013204535"/>
        </c:manualLayout>
      </c:layout>
      <c:bar3DChart>
        <c:barDir val="col"/>
        <c:grouping val="standard"/>
        <c:varyColors val="0"/>
        <c:ser>
          <c:idx val="0"/>
          <c:order val="0"/>
          <c:tx>
            <c:strRef>
              <c:f>Sheet1!$B$2</c:f>
              <c:strCache>
                <c:ptCount val="1"/>
                <c:pt idx="0">
                  <c:v>%correct (A,D) </c:v>
                </c:pt>
              </c:strCache>
            </c:strRef>
          </c:tx>
          <c:invertIfNegative val="0"/>
          <c:cat>
            <c:numRef>
              <c:f>Sheet1!$A$3:$A$13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Sheet1!$B$3:$B$13</c:f>
              <c:numCache>
                <c:formatCode>General</c:formatCode>
                <c:ptCount val="11"/>
                <c:pt idx="0">
                  <c:v>100.0</c:v>
                </c:pt>
                <c:pt idx="1">
                  <c:v>100.0</c:v>
                </c:pt>
                <c:pt idx="2">
                  <c:v>100.0</c:v>
                </c:pt>
                <c:pt idx="3">
                  <c:v>98.0</c:v>
                </c:pt>
                <c:pt idx="4">
                  <c:v>100.0</c:v>
                </c:pt>
                <c:pt idx="5">
                  <c:v>17.0</c:v>
                </c:pt>
                <c:pt idx="6">
                  <c:v>6.0</c:v>
                </c:pt>
                <c:pt idx="7">
                  <c:v>2.0</c:v>
                </c:pt>
                <c:pt idx="8">
                  <c:v>2.0</c:v>
                </c:pt>
                <c:pt idx="9">
                  <c:v>2.0</c:v>
                </c:pt>
                <c:pt idx="10">
                  <c:v>2.0</c:v>
                </c:pt>
              </c:numCache>
            </c:numRef>
          </c:val>
        </c:ser>
        <c:ser>
          <c:idx val="1"/>
          <c:order val="1"/>
          <c:tx>
            <c:strRef>
              <c:f>Sheet1!$C$2</c:f>
              <c:strCache>
                <c:ptCount val="1"/>
                <c:pt idx="0">
                  <c:v>%LBA (A,C)</c:v>
                </c:pt>
              </c:strCache>
            </c:strRef>
          </c:tx>
          <c:invertIfNegative val="0"/>
          <c:cat>
            <c:numRef>
              <c:f>Sheet1!$A$3:$A$13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Sheet1!$C$3:$C$13</c:f>
              <c:numCache>
                <c:formatCode>General</c:formatCode>
                <c:ptCount val="11"/>
                <c:pt idx="0">
                  <c:v>0.0</c:v>
                </c:pt>
                <c:pt idx="1">
                  <c:v>0.0</c:v>
                </c:pt>
                <c:pt idx="2">
                  <c:v>0.0</c:v>
                </c:pt>
                <c:pt idx="3">
                  <c:v>2.0</c:v>
                </c:pt>
                <c:pt idx="4">
                  <c:v>0.0</c:v>
                </c:pt>
                <c:pt idx="5">
                  <c:v>82.0</c:v>
                </c:pt>
                <c:pt idx="6">
                  <c:v>77.0</c:v>
                </c:pt>
                <c:pt idx="7">
                  <c:v>98.0</c:v>
                </c:pt>
                <c:pt idx="8">
                  <c:v>98.0</c:v>
                </c:pt>
                <c:pt idx="9">
                  <c:v>98.0</c:v>
                </c:pt>
                <c:pt idx="10">
                  <c:v>98.0</c:v>
                </c:pt>
              </c:numCache>
            </c:numRef>
          </c:val>
        </c:ser>
        <c:dLbls>
          <c:showLegendKey val="0"/>
          <c:showVal val="0"/>
          <c:showCatName val="0"/>
          <c:showSerName val="0"/>
          <c:showPercent val="0"/>
          <c:showBubbleSize val="0"/>
        </c:dLbls>
        <c:gapWidth val="150"/>
        <c:shape val="cylinder"/>
        <c:axId val="1431998320"/>
        <c:axId val="1432000640"/>
        <c:axId val="1432002960"/>
      </c:bar3DChart>
      <c:catAx>
        <c:axId val="1431998320"/>
        <c:scaling>
          <c:orientation val="minMax"/>
        </c:scaling>
        <c:delete val="0"/>
        <c:axPos val="b"/>
        <c:numFmt formatCode="General" sourceLinked="1"/>
        <c:majorTickMark val="out"/>
        <c:minorTickMark val="none"/>
        <c:tickLblPos val="nextTo"/>
        <c:crossAx val="1432000640"/>
        <c:crosses val="autoZero"/>
        <c:auto val="1"/>
        <c:lblAlgn val="ctr"/>
        <c:lblOffset val="100"/>
        <c:noMultiLvlLbl val="0"/>
      </c:catAx>
      <c:valAx>
        <c:axId val="1432000640"/>
        <c:scaling>
          <c:orientation val="minMax"/>
        </c:scaling>
        <c:delete val="0"/>
        <c:axPos val="l"/>
        <c:majorGridlines/>
        <c:numFmt formatCode="General" sourceLinked="1"/>
        <c:majorTickMark val="out"/>
        <c:minorTickMark val="none"/>
        <c:tickLblPos val="nextTo"/>
        <c:crossAx val="1431998320"/>
        <c:crosses val="autoZero"/>
        <c:crossBetween val="between"/>
      </c:valAx>
      <c:serAx>
        <c:axId val="1432002960"/>
        <c:scaling>
          <c:orientation val="minMax"/>
        </c:scaling>
        <c:delete val="0"/>
        <c:axPos val="b"/>
        <c:majorTickMark val="out"/>
        <c:minorTickMark val="none"/>
        <c:tickLblPos val="nextTo"/>
        <c:crossAx val="1432000640"/>
        <c:crosses val="autoZero"/>
      </c:ser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AB67E0-78FC-AA4E-90DE-2C22CBBFE134}" type="slidenum">
              <a:rPr lang="en-US">
                <a:solidFill>
                  <a:prstClr val="black"/>
                </a:solidFill>
              </a:rPr>
              <a:pPr>
                <a:defRPr/>
              </a:pPr>
              <a:t>8</a:t>
            </a:fld>
            <a:endParaRPr lang="en-US">
              <a:solidFill>
                <a:prstClr val="black"/>
              </a:solidFill>
            </a:endParaRPr>
          </a:p>
        </p:txBody>
      </p:sp>
      <p:sp>
        <p:nvSpPr>
          <p:cNvPr id="35842" name="Rectangle 2"/>
          <p:cNvSpPr>
            <a:spLocks noGrp="1" noRot="1" noChangeAspect="1" noChangeArrowheads="1" noTextEdit="1"/>
          </p:cNvSpPr>
          <p:nvPr>
            <p:ph type="sldImg"/>
          </p:nvPr>
        </p:nvSpPr>
        <p:spPr>
          <a:xfrm>
            <a:off x="2863850" y="520700"/>
            <a:ext cx="3416300" cy="2562225"/>
          </a:xfrm>
          <a:ln cap="flat"/>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ln/>
        </p:spPr>
        <p:txBody>
          <a:bodyPr/>
          <a:lstStyle/>
          <a:p>
            <a:pPr eaLnBrk="1" hangingPunct="1">
              <a:defRPr/>
            </a:pPr>
            <a:r>
              <a:rPr lang="en-US" dirty="0" smtClean="0">
                <a:cs typeface="+mn-cs"/>
              </a:rPr>
              <a:t>Rooting the</a:t>
            </a:r>
            <a:r>
              <a:rPr lang="en-US" baseline="0" dirty="0" smtClean="0">
                <a:cs typeface="+mn-cs"/>
              </a:rPr>
              <a:t> Tree of Life by an ancient Gene </a:t>
            </a:r>
            <a:r>
              <a:rPr lang="en-US" baseline="0" dirty="0" err="1" smtClean="0">
                <a:cs typeface="+mn-cs"/>
              </a:rPr>
              <a:t>Duplicaiton</a:t>
            </a:r>
            <a:endParaRPr lang="en-US" dirty="0" smtClean="0">
              <a:cs typeface="+mn-cs"/>
            </a:endParaRPr>
          </a:p>
        </p:txBody>
      </p:sp>
    </p:spTree>
    <p:extLst>
      <p:ext uri="{BB962C8B-B14F-4D97-AF65-F5344CB8AC3E}">
        <p14:creationId xmlns:p14="http://schemas.microsoft.com/office/powerpoint/2010/main" val="24390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fld id="{2CFDD1FC-85FF-0C40-A4ED-66DE2AE9E2B2}" type="slidenum">
              <a:rPr lang="en-US" altLang="en-US" sz="1200">
                <a:solidFill>
                  <a:srgbClr val="000000"/>
                </a:solidFill>
              </a:rPr>
              <a:pPr eaLnBrk="1" hangingPunct="1"/>
              <a:t>42</a:t>
            </a:fld>
            <a:endParaRPr lang="en-US" altLang="en-US" sz="1200">
              <a:solidFill>
                <a:srgbClr val="000000"/>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6412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3F6477-2EC2-9B43-A3E9-0CD966B7FCFF}" type="slidenum">
              <a:rPr lang="en-US" sz="1200" b="1">
                <a:solidFill>
                  <a:srgbClr val="000000"/>
                </a:solidFill>
                <a:latin typeface="Times New Roman" charset="0"/>
              </a:rPr>
              <a:pPr eaLnBrk="1" hangingPunct="1"/>
              <a:t>43</a:t>
            </a:fld>
            <a:endParaRPr lang="en-US" sz="1200" b="1">
              <a:solidFill>
                <a:srgbClr val="000000"/>
              </a:solidFill>
              <a:latin typeface="Times New Roman"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03B94-B660-5C4C-8046-85B38CDE13BC}" type="slidenum">
              <a:rPr lang="en-US" sz="1200" b="1">
                <a:solidFill>
                  <a:srgbClr val="000000"/>
                </a:solidFill>
                <a:latin typeface="Times New Roman" charset="0"/>
              </a:rPr>
              <a:pPr eaLnBrk="1" hangingPunct="1"/>
              <a:t>51</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4801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90B1F-20F9-A843-BAAA-8DA9E96697EE}" type="slidenum">
              <a:rPr lang="en-US" sz="1200" b="1">
                <a:solidFill>
                  <a:srgbClr val="000000"/>
                </a:solidFill>
                <a:latin typeface="Times New Roman" charset="0"/>
              </a:rPr>
              <a:pPr eaLnBrk="1" hangingPunct="1"/>
              <a:t>52</a:t>
            </a:fld>
            <a:endParaRPr lang="en-US" sz="1200" b="1">
              <a:solidFill>
                <a:srgbClr val="000000"/>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7146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1B176-0F6D-D647-A42B-CB2512D81DC3}" type="slidenum">
              <a:rPr lang="en-US" sz="1200" b="1">
                <a:solidFill>
                  <a:srgbClr val="000000"/>
                </a:solidFill>
                <a:latin typeface="Times New Roman" charset="0"/>
              </a:rPr>
              <a:pPr eaLnBrk="1" hangingPunct="1"/>
              <a:t>53</a:t>
            </a:fld>
            <a:endParaRPr lang="en-US" sz="1200" b="1">
              <a:solidFill>
                <a:srgbClr val="000000"/>
              </a:solidFill>
              <a:latin typeface="Times New Roman"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9124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202425-2686-9F44-A0C7-40B183C61FA5}" type="slidenum">
              <a:rPr lang="en-US" sz="1200" b="1">
                <a:solidFill>
                  <a:srgbClr val="000000"/>
                </a:solidFill>
                <a:latin typeface="Times New Roman" charset="0"/>
              </a:rPr>
              <a:pPr eaLnBrk="1" hangingPunct="1"/>
              <a:t>54</a:t>
            </a:fld>
            <a:endParaRPr lang="en-US" sz="1200" b="1">
              <a:solidFill>
                <a:srgbClr val="000000"/>
              </a:solidFill>
              <a:latin typeface="Times New Roman"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462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5CC3C4-9294-4848-B304-12395C817FFF}" type="slidenum">
              <a:rPr lang="en-US" sz="1200" b="1">
                <a:solidFill>
                  <a:srgbClr val="000000"/>
                </a:solidFill>
                <a:latin typeface="Times New Roman" charset="0"/>
              </a:rPr>
              <a:pPr eaLnBrk="1" hangingPunct="1"/>
              <a:t>58</a:t>
            </a:fld>
            <a:endParaRPr lang="en-US" sz="1200" b="1">
              <a:solidFill>
                <a:srgbClr val="000000"/>
              </a:solidFill>
              <a:latin typeface="Times New Roman"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089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BCA043-70DC-8A46-BCEB-CAD37B11510F}" type="slidenum">
              <a:rPr lang="en-US" sz="1200" b="1">
                <a:solidFill>
                  <a:srgbClr val="000000"/>
                </a:solidFill>
                <a:latin typeface="Times New Roman" charset="0"/>
              </a:rPr>
              <a:pPr eaLnBrk="1" hangingPunct="1"/>
              <a:t>59</a:t>
            </a:fld>
            <a:endParaRPr lang="en-US" sz="1200" b="1">
              <a:solidFill>
                <a:srgbClr val="000000"/>
              </a:solidFill>
              <a:latin typeface="Times New Roman"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2E16A7-D57E-EB46-9CDF-7F1F8B78D7A5}" type="slidenum">
              <a:rPr lang="en-US" sz="1200" b="1">
                <a:solidFill>
                  <a:srgbClr val="000000"/>
                </a:solidFill>
                <a:latin typeface="Times New Roman" charset="0"/>
              </a:rPr>
              <a:pPr eaLnBrk="1" hangingPunct="1"/>
              <a:t>60</a:t>
            </a:fld>
            <a:endParaRPr lang="en-US" sz="1200" b="1">
              <a:solidFill>
                <a:srgbClr val="000000"/>
              </a:solidFill>
              <a:latin typeface="Times New Roman" charset="0"/>
            </a:endParaRPr>
          </a:p>
        </p:txBody>
      </p:sp>
      <p:sp>
        <p:nvSpPr>
          <p:cNvPr id="135170"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4C0409-DD64-F64F-8F81-7AE6C7BA7C4C}" type="slidenum">
              <a:rPr lang="en-US" sz="1200" b="1">
                <a:solidFill>
                  <a:srgbClr val="000000"/>
                </a:solidFill>
                <a:latin typeface="Times New Roman" charset="0"/>
              </a:rPr>
              <a:pPr eaLnBrk="1" hangingPunct="1"/>
              <a:t>61</a:t>
            </a:fld>
            <a:endParaRPr lang="en-US" sz="1200" b="1">
              <a:solidFill>
                <a:srgbClr val="000000"/>
              </a:solidFill>
              <a:latin typeface="Times New Roman"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28" charset="-128"/>
                <a:cs typeface="ＭＳ Ｐゴシック" pitchFamily="-128" charset="-128"/>
              </a:rPr>
              <a:t>Zhaxybayeva, O., Lapierre, P., &amp; Gogarten, J. P. (2005). Ancient gene duplications and the root(s) of the tree of life. </a:t>
            </a:r>
            <a:r>
              <a:rPr lang="en-US" sz="1200" i="1" kern="1200" dirty="0" err="1" smtClean="0">
                <a:solidFill>
                  <a:schemeClr val="tx1"/>
                </a:solidFill>
                <a:effectLst/>
                <a:latin typeface="+mn-lt"/>
                <a:ea typeface="ＭＳ Ｐゴシック" pitchFamily="-128" charset="-128"/>
                <a:cs typeface="ＭＳ Ｐゴシック" pitchFamily="-128" charset="-128"/>
              </a:rPr>
              <a:t>Protoplasma</a:t>
            </a:r>
            <a:r>
              <a:rPr lang="en-US" sz="1200" kern="1200" dirty="0" smtClean="0">
                <a:solidFill>
                  <a:schemeClr val="tx1"/>
                </a:solidFill>
                <a:effectLst/>
                <a:latin typeface="+mn-lt"/>
                <a:ea typeface="ＭＳ Ｐゴシック" pitchFamily="-128" charset="-128"/>
                <a:cs typeface="ＭＳ Ｐゴシック" pitchFamily="-128" charset="-128"/>
              </a:rPr>
              <a:t>, </a:t>
            </a:r>
            <a:r>
              <a:rPr lang="en-US" sz="1200" i="1" kern="1200" dirty="0" smtClean="0">
                <a:solidFill>
                  <a:schemeClr val="tx1"/>
                </a:solidFill>
                <a:effectLst/>
                <a:latin typeface="+mn-lt"/>
                <a:ea typeface="ＭＳ Ｐゴシック" pitchFamily="-128" charset="-128"/>
                <a:cs typeface="ＭＳ Ｐゴシック" pitchFamily="-128" charset="-128"/>
              </a:rPr>
              <a:t>227</a:t>
            </a:r>
            <a:r>
              <a:rPr lang="en-US" sz="1200" kern="1200" dirty="0" smtClean="0">
                <a:solidFill>
                  <a:schemeClr val="tx1"/>
                </a:solidFill>
                <a:effectLst/>
                <a:latin typeface="+mn-lt"/>
                <a:ea typeface="ＭＳ Ｐゴシック" pitchFamily="-128" charset="-128"/>
                <a:cs typeface="ＭＳ Ｐゴシック" pitchFamily="-128" charset="-128"/>
              </a:rPr>
              <a:t>(1), 53–64. doi:10.1007/s00709-005-0135-1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B4B5E3BC-C256-4D4B-86BA-2630D8C0A5D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4055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DC884-9A59-0C41-AFC1-7B85695C25C7}" type="slidenum">
              <a:rPr lang="en-US" sz="1200" b="1">
                <a:solidFill>
                  <a:srgbClr val="000000"/>
                </a:solidFill>
                <a:latin typeface="Times New Roman" charset="0"/>
              </a:rPr>
              <a:pPr eaLnBrk="1" hangingPunct="1"/>
              <a:t>62</a:t>
            </a:fld>
            <a:endParaRPr lang="en-US" sz="1200" b="1">
              <a:solidFill>
                <a:srgbClr val="000000"/>
              </a:solidFill>
              <a:latin typeface="Times New Roman" charset="0"/>
            </a:endParaRPr>
          </a:p>
        </p:txBody>
      </p:sp>
      <p:sp>
        <p:nvSpPr>
          <p:cNvPr id="13926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CA629-7ED4-D441-B96F-FF2FECBB1858}" type="slidenum">
              <a:rPr lang="en-US" sz="1200" b="1">
                <a:solidFill>
                  <a:srgbClr val="000000"/>
                </a:solidFill>
                <a:latin typeface="Times New Roman" charset="0"/>
              </a:rPr>
              <a:pPr eaLnBrk="1" hangingPunct="1"/>
              <a:t>63</a:t>
            </a:fld>
            <a:endParaRPr lang="en-US" sz="1200" b="1">
              <a:solidFill>
                <a:srgbClr val="000000"/>
              </a:solidFill>
              <a:latin typeface="Times New Roma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46B30-2C95-454A-A1B3-2796883DF575}" type="slidenum">
              <a:rPr lang="en-US" sz="1200" b="1">
                <a:solidFill>
                  <a:srgbClr val="000000"/>
                </a:solidFill>
                <a:latin typeface="Times New Roman" charset="0"/>
              </a:rPr>
              <a:pPr eaLnBrk="1" hangingPunct="1"/>
              <a:t>64</a:t>
            </a:fld>
            <a:endParaRPr lang="en-US" sz="1200" b="1">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012C3F-472C-D64B-85AC-7D57BC478F59}" type="slidenum">
              <a:rPr lang="en-US" sz="1200" b="1">
                <a:solidFill>
                  <a:srgbClr val="000000"/>
                </a:solidFill>
                <a:latin typeface="Times New Roman" charset="0"/>
              </a:rPr>
              <a:pPr eaLnBrk="1" hangingPunct="1"/>
              <a:t>65</a:t>
            </a:fld>
            <a:endParaRPr lang="en-US" sz="1200" b="1">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39D8C8-387B-B345-849D-CABD268718F8}" type="slidenum">
              <a:rPr lang="en-US" sz="1200" b="1">
                <a:solidFill>
                  <a:srgbClr val="000000"/>
                </a:solidFill>
                <a:latin typeface="Times New Roman" charset="0"/>
              </a:rPr>
              <a:pPr eaLnBrk="1" hangingPunct="1"/>
              <a:t>66</a:t>
            </a:fld>
            <a:endParaRPr lang="en-US" sz="1200" b="1">
              <a:solidFill>
                <a:srgbClr val="000000"/>
              </a:solidFill>
              <a:latin typeface="Times New Roma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6E21C-7233-0042-B9F1-1FDF573F194D}" type="slidenum">
              <a:rPr lang="en-US" sz="1200">
                <a:solidFill>
                  <a:srgbClr val="000000"/>
                </a:solidFill>
              </a:rPr>
              <a:pPr eaLnBrk="1" hangingPunct="1"/>
              <a:t>67</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521-6EB2-864F-86CF-D8804044D375}" type="slidenum">
              <a:rPr lang="en-US" sz="1200" b="1">
                <a:solidFill>
                  <a:srgbClr val="000000"/>
                </a:solidFill>
                <a:latin typeface="Times New Roman" charset="0"/>
              </a:rPr>
              <a:pPr eaLnBrk="1" hangingPunct="1"/>
              <a:t>68</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A2B9E1-78A5-FE4C-AF67-F5518A153D85}" type="slidenum">
              <a:rPr lang="en-US" sz="1200" b="1">
                <a:solidFill>
                  <a:srgbClr val="000000"/>
                </a:solidFill>
                <a:latin typeface="Times New Roman" charset="0"/>
              </a:rPr>
              <a:pPr eaLnBrk="1" hangingPunct="1"/>
              <a:t>69</a:t>
            </a:fld>
            <a:endParaRPr lang="en-US" sz="1200" b="1">
              <a:solidFill>
                <a:srgbClr val="000000"/>
              </a:solidFill>
              <a:latin typeface="Times New Roman"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70</a:t>
            </a:fld>
            <a:endParaRPr lang="de-DE"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0AA3F7-EEC1-FB4D-BA13-AA8B4E813C9F}" type="slidenum">
              <a:rPr lang="en-US" sz="1200" b="1">
                <a:solidFill>
                  <a:srgbClr val="000000"/>
                </a:solidFill>
                <a:latin typeface="Times New Roman" charset="0"/>
              </a:rPr>
              <a:pPr eaLnBrk="1" hangingPunct="1"/>
              <a:t>71</a:t>
            </a:fld>
            <a:endParaRPr lang="en-US" sz="1200" b="1">
              <a:solidFill>
                <a:srgbClr val="000000"/>
              </a:solidFill>
              <a:latin typeface="Times New Roman"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189498-9769-E54A-B01F-EFDA353036E6}" type="slidenum">
              <a:rPr lang="en-US">
                <a:solidFill>
                  <a:prstClr val="black"/>
                </a:solidFill>
              </a:rPr>
              <a:pPr>
                <a:defRPr/>
              </a:pPr>
              <a:t>10</a:t>
            </a:fld>
            <a:endParaRPr lang="en-US">
              <a:solidFill>
                <a:prstClr val="black"/>
              </a:solidFill>
            </a:endParaRPr>
          </a:p>
        </p:txBody>
      </p:sp>
      <p:sp>
        <p:nvSpPr>
          <p:cNvPr id="7170" name="Rectangle 2"/>
          <p:cNvSpPr>
            <a:spLocks noGrp="1" noRot="1" noChangeAspect="1" noChangeArrowheads="1" noTextEdit="1"/>
          </p:cNvSpPr>
          <p:nvPr>
            <p:ph type="sldImg"/>
          </p:nvPr>
        </p:nvSpPr>
        <p:spPr>
          <a:xfrm>
            <a:off x="2863850" y="520700"/>
            <a:ext cx="3416300" cy="2562225"/>
          </a:xfrm>
          <a:ln cap="flat"/>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xfrm>
            <a:off x="1218785" y="3257169"/>
            <a:ext cx="6752109" cy="3257168"/>
          </a:xfrm>
          <a:ln/>
        </p:spPr>
        <p:txBody>
          <a:bodyPr/>
          <a:lstStyle/>
          <a:p>
            <a:pPr defTabSz="476250">
              <a:defRPr/>
            </a:pPr>
            <a:r>
              <a:rPr lang="en-US" sz="1000" smtClean="0">
                <a:latin typeface="Arial" charset="0"/>
                <a:cs typeface="+mn-cs"/>
              </a:rPr>
              <a:t>	Proton pumping ATPases usually are classified as follows: P-, V- and F-type H</a:t>
            </a:r>
            <a:r>
              <a:rPr lang="en-US" sz="1000" baseline="50000" smtClean="0">
                <a:latin typeface="Arial" charset="0"/>
                <a:cs typeface="+mn-cs"/>
              </a:rPr>
              <a:t>+</a:t>
            </a:r>
            <a:r>
              <a:rPr lang="en-US" sz="1000" smtClean="0">
                <a:latin typeface="Arial" charset="0"/>
                <a:cs typeface="+mn-cs"/>
              </a:rPr>
              <a:t>-ATPases.  The F- and V-type (vacuolar) ATPases possess two major portions: the hydrophilic and the hydrophobic membrane sectors, named as F</a:t>
            </a:r>
            <a:r>
              <a:rPr lang="en-US" sz="1000" baseline="-50000" smtClean="0">
                <a:latin typeface="Arial" charset="0"/>
                <a:cs typeface="+mn-cs"/>
              </a:rPr>
              <a:t>1</a:t>
            </a:r>
            <a:r>
              <a:rPr lang="en-US" sz="1000" smtClean="0">
                <a:latin typeface="Arial" charset="0"/>
                <a:cs typeface="+mn-cs"/>
              </a:rPr>
              <a:t> or V</a:t>
            </a:r>
            <a:r>
              <a:rPr lang="en-US" sz="1000" baseline="-50000" smtClean="0">
                <a:latin typeface="Arial" charset="0"/>
                <a:cs typeface="+mn-cs"/>
              </a:rPr>
              <a:t>1</a:t>
            </a:r>
            <a:r>
              <a:rPr lang="en-US" sz="1000" smtClean="0">
                <a:latin typeface="Arial" charset="0"/>
                <a:cs typeface="+mn-cs"/>
              </a:rPr>
              <a:t> and F</a:t>
            </a:r>
            <a:r>
              <a:rPr lang="en-US" sz="1000" baseline="-50000" smtClean="0">
                <a:latin typeface="Arial" charset="0"/>
                <a:cs typeface="+mn-cs"/>
              </a:rPr>
              <a:t>0</a:t>
            </a:r>
            <a:r>
              <a:rPr lang="en-US" sz="1000" smtClean="0">
                <a:latin typeface="Arial" charset="0"/>
                <a:cs typeface="+mn-cs"/>
              </a:rPr>
              <a:t> or V</a:t>
            </a:r>
            <a:r>
              <a:rPr lang="en-US" sz="1000" baseline="-50000" smtClean="0">
                <a:latin typeface="Arial" charset="0"/>
                <a:cs typeface="+mn-cs"/>
              </a:rPr>
              <a:t>0</a:t>
            </a:r>
            <a:r>
              <a:rPr lang="en-US" sz="1000" smtClean="0">
                <a:latin typeface="Arial" charset="0"/>
                <a:cs typeface="+mn-cs"/>
              </a:rPr>
              <a:t>, respectively.</a:t>
            </a:r>
          </a:p>
          <a:p>
            <a:pPr defTabSz="476250">
              <a:defRPr/>
            </a:pPr>
            <a:r>
              <a:rPr lang="en-US" sz="1000" smtClean="0">
                <a:latin typeface="Arial" charset="0"/>
                <a:cs typeface="+mn-cs"/>
              </a:rPr>
              <a:t>	The F-ATPase is present in the plasma membrane of Bacteria, inner membrane of mitochondria and thylakoid membranes of chloroplasts.  This enzyme consumes the electrochemical H</a:t>
            </a:r>
            <a:r>
              <a:rPr lang="en-US" sz="1000" baseline="50000" smtClean="0">
                <a:latin typeface="Arial" charset="0"/>
                <a:cs typeface="+mn-cs"/>
              </a:rPr>
              <a:t>+</a:t>
            </a:r>
            <a:r>
              <a:rPr lang="en-US" sz="1000" smtClean="0">
                <a:latin typeface="Arial" charset="0"/>
                <a:cs typeface="+mn-cs"/>
              </a:rPr>
              <a:t> gradient to synthesize ATP or hydrolyzes ATP to build up a H+ gradient.  The V-ATPase is present in the endomembrane systems of eukaryotes: vacuoles, Golgi apparatus and coated vesicles. The Archaea have an ATPase whose primary structure is very similar to the V-ATPase, but whose function is more similar to F-ATPases.  Therefore, the archaeal counterpart of the V-ATPases is called A-ATPase.</a:t>
            </a:r>
          </a:p>
          <a:p>
            <a:pPr defTabSz="476250">
              <a:defRPr/>
            </a:pPr>
            <a:r>
              <a:rPr lang="en-US" sz="1000" smtClean="0">
                <a:latin typeface="Arial" charset="0"/>
                <a:cs typeface="+mn-cs"/>
              </a:rPr>
              <a:t>	The hydrophobic sector F0/V0 is formed by the subunits a, b and c.  Subunit c, also called proteolipid, is involved in H</a:t>
            </a:r>
            <a:r>
              <a:rPr lang="en-US" sz="1000" baseline="50000" smtClean="0">
                <a:latin typeface="Arial" charset="0"/>
                <a:cs typeface="+mn-cs"/>
              </a:rPr>
              <a:t>+</a:t>
            </a:r>
            <a:r>
              <a:rPr lang="en-US" sz="1000" smtClean="0">
                <a:latin typeface="Arial" charset="0"/>
                <a:cs typeface="+mn-cs"/>
              </a:rPr>
              <a:t> translocation across the membrane.  The vacuolar ATPases have 6 proteolipids per enzyme with a molecular weight of 16 kDa each.  The V-ATPase proteolipids consist of four membrane spanning helices, while the F-ATPase proteolipids have only two membrane spanning helices.</a:t>
            </a:r>
          </a:p>
          <a:p>
            <a:pPr defTabSz="476250">
              <a:defRPr/>
            </a:pPr>
            <a:r>
              <a:rPr lang="en-US" sz="1000" smtClean="0">
                <a:latin typeface="Arial" charset="0"/>
                <a:cs typeface="+mn-cs"/>
              </a:rPr>
              <a:t>	The number of transmembrane helices of the archaeal ATPase proteolipid vary in size: 2 in Halobacterium, 3 in Sulfolobus and Thermus, and 5 in Methanococcus.</a:t>
            </a:r>
          </a:p>
          <a:p>
            <a:pPr defTabSz="476250">
              <a:defRPr/>
            </a:pPr>
            <a:r>
              <a:rPr lang="en-US" sz="1000" smtClean="0">
                <a:latin typeface="Arial" charset="0"/>
                <a:cs typeface="+mn-cs"/>
              </a:rPr>
              <a:t>	While the gene duplication that gave rise to the catalytic and non catalytic subunits occurred before the divergence of the V/F/A-ATPase, the gene duplication and fusion events that gave rise to the large V-type proteolipid occurred only in the branch leading to vacuolar type ATPase.  The resulting protein has four transmembrane helices, and is twice the size of the F-proteolipid, but still possesses only one catalytic residue.</a:t>
            </a:r>
          </a:p>
        </p:txBody>
      </p:sp>
    </p:spTree>
    <p:extLst>
      <p:ext uri="{BB962C8B-B14F-4D97-AF65-F5344CB8AC3E}">
        <p14:creationId xmlns:p14="http://schemas.microsoft.com/office/powerpoint/2010/main" val="1255252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9DA90B-82C4-5245-863D-D440285F00D1}" type="slidenum">
              <a:rPr lang="en-US" sz="1200" b="1">
                <a:solidFill>
                  <a:srgbClr val="000000"/>
                </a:solidFill>
                <a:latin typeface="Times New Roman" charset="0"/>
              </a:rPr>
              <a:pPr eaLnBrk="1" hangingPunct="1"/>
              <a:t>72</a:t>
            </a:fld>
            <a:endParaRPr lang="en-US" sz="1200" b="1">
              <a:solidFill>
                <a:srgbClr val="000000"/>
              </a:solidFill>
              <a:latin typeface="Times New Roman"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73</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64FF7-EB8C-0F42-B68A-C62C70024445}" type="slidenum">
              <a:rPr lang="en-US" sz="1200" b="1">
                <a:solidFill>
                  <a:prstClr val="black"/>
                </a:solidFill>
              </a:rPr>
              <a:pPr eaLnBrk="1" hangingPunct="1"/>
              <a:t>74</a:t>
            </a:fld>
            <a:endParaRPr lang="en-US" sz="1200" b="1">
              <a:solidFill>
                <a:prstClr val="black"/>
              </a:solidFill>
            </a:endParaRPr>
          </a:p>
        </p:txBody>
      </p:sp>
    </p:spTree>
    <p:extLst>
      <p:ext uri="{BB962C8B-B14F-4D97-AF65-F5344CB8AC3E}">
        <p14:creationId xmlns:p14="http://schemas.microsoft.com/office/powerpoint/2010/main" val="1203587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B3C2F-A5CB-804C-9567-3E3BB71F610D}" type="slidenum">
              <a:rPr lang="en-US" sz="1200">
                <a:solidFill>
                  <a:srgbClr val="000000"/>
                </a:solidFill>
              </a:rPr>
              <a:pPr eaLnBrk="1" hangingPunct="1"/>
              <a:t>76</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2873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85</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76273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86</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5564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25479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6D1E38-02C0-254A-8392-E42C115D6168}" type="slidenum">
              <a:rPr lang="en-US">
                <a:solidFill>
                  <a:prstClr val="black"/>
                </a:solidFill>
              </a:rPr>
              <a:pPr>
                <a:defRPr/>
              </a:pPr>
              <a:t>11</a:t>
            </a:fld>
            <a:endParaRPr lang="en-US">
              <a:solidFill>
                <a:prstClr val="black"/>
              </a:solidFill>
            </a:endParaRPr>
          </a:p>
        </p:txBody>
      </p:sp>
      <p:sp>
        <p:nvSpPr>
          <p:cNvPr id="37890" name="Rectangle 2"/>
          <p:cNvSpPr>
            <a:spLocks noGrp="1" noRot="1" noChangeAspect="1" noChangeArrowheads="1" noTextEdit="1"/>
          </p:cNvSpPr>
          <p:nvPr>
            <p:ph type="sldImg"/>
          </p:nvPr>
        </p:nvSpPr>
        <p:spPr>
          <a:xfrm>
            <a:off x="2863850" y="520700"/>
            <a:ext cx="3416300" cy="2562225"/>
          </a:xfrm>
          <a:ln cap="flat"/>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0685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12</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02021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13</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388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14</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21532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15</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9723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41</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3A8A823-B9E5-1C45-8728-CBEAC43F1F7B}" type="slidenum">
              <a:rPr lang="en-US"/>
              <a:pPr>
                <a:defRPr/>
              </a:pPr>
              <a:t>‹#›</a:t>
            </a:fld>
            <a:endParaRPr lang="en-US"/>
          </a:p>
        </p:txBody>
      </p:sp>
    </p:spTree>
    <p:extLst>
      <p:ext uri="{BB962C8B-B14F-4D97-AF65-F5344CB8AC3E}">
        <p14:creationId xmlns:p14="http://schemas.microsoft.com/office/powerpoint/2010/main" val="374122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680DCE7-73B2-3443-B741-DE24CB9AF516}" type="slidenum">
              <a:rPr lang="en-US"/>
              <a:pPr>
                <a:defRPr/>
              </a:pPr>
              <a:t>‹#›</a:t>
            </a:fld>
            <a:endParaRPr lang="en-US"/>
          </a:p>
        </p:txBody>
      </p:sp>
    </p:spTree>
    <p:extLst>
      <p:ext uri="{BB962C8B-B14F-4D97-AF65-F5344CB8AC3E}">
        <p14:creationId xmlns:p14="http://schemas.microsoft.com/office/powerpoint/2010/main" val="3965591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6472E538-77AD-A045-A0C7-A636E470AD3D}" type="slidenum">
              <a:rPr lang="en-US"/>
              <a:pPr>
                <a:defRPr/>
              </a:pPr>
              <a:t>‹#›</a:t>
            </a:fld>
            <a:endParaRPr lang="en-US"/>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AE1EDB39-F7C5-A740-B19D-E1BF39491C2A}" type="slidenum">
              <a:rPr lang="en-US"/>
              <a:pPr>
                <a:defRPr/>
              </a:pPr>
              <a:t>‹#›</a:t>
            </a:fld>
            <a:endParaRPr lang="en-US"/>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D3D213E5-1A34-C44D-9489-66561843B057}" type="slidenum">
              <a:rPr lang="en-US"/>
              <a:pPr>
                <a:defRPr/>
              </a:pPr>
              <a:t>‹#›</a:t>
            </a:fld>
            <a:endParaRPr lang="en-US"/>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C912E00B-A195-C541-8379-813A67505DE1}" type="slidenum">
              <a:rPr lang="en-US"/>
              <a:pPr>
                <a:defRPr/>
              </a:pPr>
              <a:t>‹#›</a:t>
            </a:fld>
            <a:endParaRPr lang="en-US"/>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7998AA-1629-E240-8A5F-5491D1D9DC35}" type="slidenum">
              <a:rPr lang="en-US"/>
              <a:pPr>
                <a:defRPr/>
              </a:pPr>
              <a:t>‹#›</a:t>
            </a:fld>
            <a:endParaRPr lang="en-US"/>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E645BD7C-B582-7449-9E70-4E39BDF1AF0B}" type="slidenum">
              <a:rPr lang="en-US"/>
              <a:pPr>
                <a:defRPr/>
              </a:pPr>
              <a:t>‹#›</a:t>
            </a:fld>
            <a:endParaRPr lang="en-US"/>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20D2276-C5DD-6348-B03F-1FAA5E6F0F57}" type="slidenum">
              <a:rPr lang="en-US"/>
              <a:pPr>
                <a:defRPr/>
              </a:pPr>
              <a:t>‹#›</a:t>
            </a:fld>
            <a:endParaRPr lang="en-US"/>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C522CA-A47F-B447-AC14-4CA505F535F8}" type="slidenum">
              <a:rPr lang="en-US"/>
              <a:pPr>
                <a:defRPr/>
              </a:pPr>
              <a:t>‹#›</a:t>
            </a:fld>
            <a:endParaRPr lang="en-US"/>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78C28AC-6C5C-D84B-8ECB-37A4B185B56B}" type="slidenum">
              <a:rPr lang="en-US"/>
              <a:pPr>
                <a:defRPr/>
              </a:pPr>
              <a:t>‹#›</a:t>
            </a:fld>
            <a:endParaRPr lang="en-US"/>
          </a:p>
        </p:txBody>
      </p:sp>
    </p:spTree>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C06AC78-C5DB-6345-BB1F-CA449197B02A}" type="slidenum">
              <a:rPr lang="en-US"/>
              <a:pPr>
                <a:defRPr/>
              </a:pPr>
              <a:t>‹#›</a:t>
            </a:fld>
            <a:endParaRPr lang="en-US"/>
          </a:p>
        </p:txBody>
      </p:sp>
    </p:spTree>
    <p:extLst>
      <p:ext uri="{BB962C8B-B14F-4D97-AF65-F5344CB8AC3E}">
        <p14:creationId xmlns:p14="http://schemas.microsoft.com/office/powerpoint/2010/main" val="8848521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5A76EF-12E0-DF43-A014-05E841CD1D70}" type="slidenum">
              <a:rPr lang="en-US"/>
              <a:pPr>
                <a:defRPr/>
              </a:pPr>
              <a:t>‹#›</a:t>
            </a:fld>
            <a:endParaRPr lang="en-US"/>
          </a:p>
        </p:txBody>
      </p:sp>
    </p:spTree>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3412D55C-C317-A743-AC96-FA0822467D61}" type="slidenum">
              <a:rPr lang="en-US"/>
              <a:pPr>
                <a:defRPr/>
              </a:pPr>
              <a:t>‹#›</a:t>
            </a:fld>
            <a:endParaRPr lang="en-US"/>
          </a:p>
        </p:txBody>
      </p:sp>
    </p:spTree>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93B8CAC-5582-2548-BBCE-897CFEBFB917}" type="slidenum">
              <a:rPr lang="en-US"/>
              <a:pPr>
                <a:defRPr/>
              </a:pPr>
              <a:t>‹#›</a:t>
            </a:fld>
            <a:endParaRPr lang="en-US"/>
          </a:p>
        </p:txBody>
      </p:sp>
    </p:spTree>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610F946-64DE-494E-917C-8669CE22EEE9}" type="slidenum">
              <a:rPr lang="en-US"/>
              <a:pPr>
                <a:defRPr/>
              </a:pPr>
              <a:t>‹#›</a:t>
            </a:fld>
            <a:endParaRPr lang="en-US"/>
          </a:p>
        </p:txBody>
      </p:sp>
    </p:spTree>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8168447-86B2-0F4A-ACBC-33D572F01866}" type="slidenum">
              <a:rPr lang="en-US"/>
              <a:pPr>
                <a:defRPr/>
              </a:pPr>
              <a:t>‹#›</a:t>
            </a:fld>
            <a:endParaRPr lang="en-US"/>
          </a:p>
        </p:txBody>
      </p:sp>
    </p:spTree>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5B217D6-8D8F-5844-9BC5-932ECD78B5FB}" type="slidenum">
              <a:rPr lang="en-US"/>
              <a:pPr>
                <a:defRPr/>
              </a:pPr>
              <a:t>‹#›</a:t>
            </a:fld>
            <a:endParaRPr lang="en-US"/>
          </a:p>
        </p:txBody>
      </p:sp>
    </p:spTree>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smtClean="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A5D8418-AF04-3740-9108-37BC3C1A70AA}" type="slidenum">
              <a:rPr lang="en-US"/>
              <a:pPr>
                <a:defRPr/>
              </a:pPr>
              <a:t>‹#›</a:t>
            </a:fld>
            <a:endParaRPr lang="en-US"/>
          </a:p>
        </p:txBody>
      </p:sp>
    </p:spTree>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BD6EA41-0EED-5E4E-87B6-AB66192927A7}" type="slidenum">
              <a:rPr lang="en-US"/>
              <a:pPr>
                <a:defRPr/>
              </a:pPr>
              <a:t>‹#›</a:t>
            </a:fld>
            <a:endParaRPr lang="en-US"/>
          </a:p>
        </p:txBody>
      </p:sp>
    </p:spTree>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0BBED013-4AA9-8F4A-AD9D-B5ACA6743283}" type="slidenum">
              <a:rPr lang="en-US"/>
              <a:pPr>
                <a:defRPr/>
              </a:pPr>
              <a:t>‹#›</a:t>
            </a:fld>
            <a:endParaRPr lang="en-US"/>
          </a:p>
        </p:txBody>
      </p:sp>
    </p:spTree>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smtClean="0"/>
          </a:p>
        </p:txBody>
      </p:sp>
      <p:sp>
        <p:nvSpPr>
          <p:cNvPr id="4" name="Text Placeholder 3"/>
          <p:cNvSpPr>
            <a:spLocks noGrp="1"/>
          </p:cNvSpPr>
          <p:nvPr>
            <p:ph type="body" sz="half" idx="2"/>
          </p:nvPr>
        </p:nvSpPr>
        <p:spPr>
          <a:xfrm>
            <a:off x="4641273" y="1982042"/>
            <a:ext cx="3817216" cy="41139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25354094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3EC4F6EF-58D2-6745-A647-1F974ED7E8F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AF152337-189A-744F-A3C6-20C0D0D0C267}"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8FDF77F7-70B2-784B-BD88-2C96E67FE24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871E1E4-A5CD-6944-8708-08160667F37C}"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C1B55E2-A32B-C146-912B-D51996EE1B3B}"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6A48F0F8-BA24-E945-8A99-A08D553871FF}"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BAD2EFF2-7E2B-C24B-B335-0619C65A9799}"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A258E06-97A6-4E4A-9390-B96049945596}"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1EC770D0-BF89-234D-8040-C596E8CFB678}"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0EA953AB-7926-B946-8C21-ECB708E79740}"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10293440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C7D3809B-C3E9-2F4B-84D4-9FF1DE70F8DA}"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14.11.16</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14.11.16</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14.11.16</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14.11.16</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14.11.16</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14.11.16</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35184471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0274DE-C88D-ED4F-A7B5-314225058C89}" type="slidenum">
              <a:rPr lang="en-US"/>
              <a:pPr>
                <a:defRPr/>
              </a:pPr>
              <a:t>‹#›</a:t>
            </a:fld>
            <a:endParaRPr lang="en-US"/>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F39ABA0-84D5-F748-A0BC-EE8533F4C838}" type="slidenum">
              <a:rPr lang="en-US"/>
              <a:pPr>
                <a:defRPr/>
              </a:pPr>
              <a:t>‹#›</a:t>
            </a:fld>
            <a:endParaRPr lang="en-US"/>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E43D6A-8A14-6242-9D96-ECE1B78B3B40}" type="slidenum">
              <a:rPr lang="en-US"/>
              <a:pPr>
                <a:defRPr/>
              </a:pPr>
              <a:t>‹#›</a:t>
            </a:fld>
            <a:endParaRPr lang="en-US"/>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5495A02-C9CE-CE4F-A601-11D723BAF1A0}" type="slidenum">
              <a:rPr lang="en-US"/>
              <a:pPr>
                <a:defRPr/>
              </a:pPr>
              <a:t>‹#›</a:t>
            </a:fld>
            <a:endParaRPr lang="en-US"/>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4177E5-8AA4-5345-A08C-66E9C8FCECE9}" type="slidenum">
              <a:rPr lang="en-US"/>
              <a:pPr>
                <a:defRPr/>
              </a:pPr>
              <a:t>‹#›</a:t>
            </a:fld>
            <a:endParaRPr lang="en-US"/>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F84FC12-4A1E-FD41-B5B7-8C3051D06998}" type="slidenum">
              <a:rPr lang="en-US"/>
              <a:pPr>
                <a:defRPr/>
              </a:pPr>
              <a:t>‹#›</a:t>
            </a:fld>
            <a:endParaRPr lang="en-US"/>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06FD79A-8100-F543-ACEB-18168DC32CC6}" type="slidenum">
              <a:rPr lang="en-US"/>
              <a:pPr>
                <a:defRPr/>
              </a:pPr>
              <a:t>‹#›</a:t>
            </a:fld>
            <a:endParaRPr lang="en-US"/>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26262721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572A6BE-7221-2C46-8104-EEF4708D689A}" type="slidenum">
              <a:rPr lang="en-US"/>
              <a:pPr>
                <a:defRPr/>
              </a:pPr>
              <a:t>‹#›</a:t>
            </a:fld>
            <a:endParaRPr lang="en-US"/>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235E7FA-78FD-EA4A-AB0E-D5320F5128E2}" type="slidenum">
              <a:rPr lang="en-US"/>
              <a:pPr>
                <a:defRPr/>
              </a:pPr>
              <a:t>‹#›</a:t>
            </a:fld>
            <a:endParaRPr lang="en-US"/>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E8E3C6D-501D-FA47-883B-35DF4AD1C5E5}" type="slidenum">
              <a:rPr lang="en-US"/>
              <a:pPr>
                <a:defRPr/>
              </a:pPr>
              <a:t>‹#›</a:t>
            </a:fld>
            <a:endParaRPr lang="en-US"/>
          </a:p>
        </p:txBody>
      </p:sp>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AC1E0E7-0FB1-4448-99D6-7D300359AE3D}" type="slidenum">
              <a:rPr lang="en-US"/>
              <a:pPr>
                <a:defRPr/>
              </a:pPr>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1357086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166960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2949345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88300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83DA967-2427-3644-94BF-9B4184CB3136}" type="slidenum">
              <a:rPr lang="en-US"/>
              <a:pPr>
                <a:defRPr/>
              </a:pPr>
              <a:t>‹#›</a:t>
            </a:fld>
            <a:endParaRPr lang="en-US"/>
          </a:p>
        </p:txBody>
      </p:sp>
    </p:spTree>
    <p:extLst>
      <p:ext uri="{BB962C8B-B14F-4D97-AF65-F5344CB8AC3E}">
        <p14:creationId xmlns:p14="http://schemas.microsoft.com/office/powerpoint/2010/main" val="3518532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124169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359451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426771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14.11.16</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14.11.16</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14.11.16</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14.11.16</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8396E05-B485-724C-A6B0-372DBA3F24E3}" type="slidenum">
              <a:rPr lang="en-US"/>
              <a:pPr>
                <a:defRPr/>
              </a:pPr>
              <a:t>‹#›</a:t>
            </a:fld>
            <a:endParaRPr lang="en-US"/>
          </a:p>
        </p:txBody>
      </p:sp>
    </p:spTree>
    <p:extLst>
      <p:ext uri="{BB962C8B-B14F-4D97-AF65-F5344CB8AC3E}">
        <p14:creationId xmlns:p14="http://schemas.microsoft.com/office/powerpoint/2010/main" val="3136435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14.11.16</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14.11.16</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14.11.16</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smtClean="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smtClean="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5911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smtClean="0"/>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311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609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92FBD5B-80C6-A145-A12E-1D6E9A608BAA}" type="slidenum">
              <a:rPr lang="en-US"/>
              <a:pPr>
                <a:defRPr/>
              </a:pPr>
              <a:t>‹#›</a:t>
            </a:fld>
            <a:endParaRPr lang="en-US"/>
          </a:p>
        </p:txBody>
      </p:sp>
    </p:spTree>
    <p:extLst>
      <p:ext uri="{BB962C8B-B14F-4D97-AF65-F5344CB8AC3E}">
        <p14:creationId xmlns:p14="http://schemas.microsoft.com/office/powerpoint/2010/main" val="174773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1E3EB53-280B-144F-988E-AC764828FA14}" type="slidenum">
              <a:rPr lang="en-US"/>
              <a:pPr>
                <a:defRPr/>
              </a:pPr>
              <a:t>‹#›</a:t>
            </a:fld>
            <a:endParaRPr lang="en-US"/>
          </a:p>
        </p:txBody>
      </p:sp>
    </p:spTree>
    <p:extLst>
      <p:ext uri="{BB962C8B-B14F-4D97-AF65-F5344CB8AC3E}">
        <p14:creationId xmlns:p14="http://schemas.microsoft.com/office/powerpoint/2010/main" val="2630400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EC384-8395-1E48-8912-9DF0BD2813A3}"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7E35D-6BF0-3A4B-B0BF-26699A56A1E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10E8-8262-B949-93E0-D5E3EE720011}"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AEAF59-4C82-864E-82E4-E0F619EF2758}"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1A5BA63-384D-C14A-B057-CD93D5D84C65}" type="slidenum">
              <a:rPr lang="en-US"/>
              <a:pPr>
                <a:defRPr/>
              </a:pPr>
              <a:t>‹#›</a:t>
            </a:fld>
            <a:endParaRPr lang="en-US"/>
          </a:p>
        </p:txBody>
      </p:sp>
    </p:spTree>
    <p:extLst>
      <p:ext uri="{BB962C8B-B14F-4D97-AF65-F5344CB8AC3E}">
        <p14:creationId xmlns:p14="http://schemas.microsoft.com/office/powerpoint/2010/main" val="3429359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559A38-ACC2-4E48-B9A4-EC6A594F13D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B9D929-F1D7-9746-84B3-70E2C607222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6"/>
            <a:ext cx="3008489"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DE48C-8D84-EA47-8D7D-8ED61F3800D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33774-2EA1-9D4E-B7F6-4303D189B9D4}"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62139-C6CC-2047-AEA0-AEB7AC2A65CD}"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C3D44-832E-9C4A-AB0F-FE6952F18C0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334BA5C-16BE-5F4C-AB7A-F44AD3C7004F}" type="slidenum">
              <a:rPr lang="en-US"/>
              <a:pPr>
                <a:defRPr/>
              </a:pPr>
              <a:t>‹#›</a:t>
            </a:fld>
            <a:endParaRPr lang="en-US"/>
          </a:p>
        </p:txBody>
      </p:sp>
    </p:spTree>
    <p:extLst>
      <p:ext uri="{BB962C8B-B14F-4D97-AF65-F5344CB8AC3E}">
        <p14:creationId xmlns:p14="http://schemas.microsoft.com/office/powerpoint/2010/main" val="2168523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B0BF8EE-A21E-8942-86F8-11B4F69C1DFA}" type="slidenum">
              <a:rPr lang="en-US"/>
              <a:pPr>
                <a:defRPr/>
              </a:pPr>
              <a:t>‹#›</a:t>
            </a:fld>
            <a:endParaRPr lang="en-US"/>
          </a:p>
        </p:txBody>
      </p:sp>
    </p:spTree>
    <p:extLst>
      <p:ext uri="{BB962C8B-B14F-4D97-AF65-F5344CB8AC3E}">
        <p14:creationId xmlns:p14="http://schemas.microsoft.com/office/powerpoint/2010/main" val="24580329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AEEC85A-C4A4-AE4A-95A3-C169599A1161}" type="slidenum">
              <a:rPr lang="en-US"/>
              <a:pPr>
                <a:defRPr/>
              </a:pPr>
              <a:t>‹#›</a:t>
            </a:fld>
            <a:endParaRPr lang="en-US"/>
          </a:p>
        </p:txBody>
      </p:sp>
    </p:spTree>
    <p:extLst>
      <p:ext uri="{BB962C8B-B14F-4D97-AF65-F5344CB8AC3E}">
        <p14:creationId xmlns:p14="http://schemas.microsoft.com/office/powerpoint/2010/main" val="930178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1D5EA12-66B0-1445-9EBC-E9D0242C2010}" type="slidenum">
              <a:rPr lang="en-US"/>
              <a:pPr>
                <a:defRPr/>
              </a:pPr>
              <a:t>‹#›</a:t>
            </a:fld>
            <a:endParaRPr lang="en-US"/>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7260BDF1-9D7D-514E-83C8-07B6FEA50753}" type="slidenum">
              <a:rPr lang="en-US"/>
              <a:pPr>
                <a:defRPr/>
              </a:pPr>
              <a:t>‹#›</a:t>
            </a:fld>
            <a:endParaRPr lang="en-US"/>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B5DC8A4-A59F-2244-AD30-A3A1CFE448E0}" type="slidenum">
              <a:rPr lang="en-US"/>
              <a:pPr>
                <a:defRPr/>
              </a:pPr>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10.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theme" Target="../theme/theme12.xml"/><Relationship Id="rId1" Type="http://schemas.openxmlformats.org/officeDocument/2006/relationships/slideLayout" Target="../slideLayouts/slideLayout93.xml"/><Relationship Id="rId2"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13.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theme" Target="../theme/theme14.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5.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6.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7.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defTabSz="914400" fontAlgn="base">
              <a:spcBef>
                <a:spcPct val="0"/>
              </a:spcBef>
              <a:spcAft>
                <a:spcPct val="0"/>
              </a:spcAft>
              <a:defRPr/>
            </a:pPr>
            <a:fld id="{358D3383-88EE-A846-B290-07A4E19786D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690555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0374840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44005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181163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4079">
              <a:defRPr sz="1400" b="0">
                <a:solidFill>
                  <a:srgbClr val="000000"/>
                </a:solidFill>
                <a:latin typeface="Times New Roman" charset="0"/>
                <a:ea typeface="+mn-ea"/>
                <a:cs typeface="+mn-cs"/>
              </a:defRPr>
            </a:lvl1pPr>
          </a:lstStyle>
          <a:p>
            <a:pPr fontAlgn="base">
              <a:spcBef>
                <a:spcPct val="0"/>
              </a:spcBef>
              <a:spcAft>
                <a:spcPct val="0"/>
              </a:spcAft>
              <a:defRPr/>
            </a:pPr>
            <a:fld id="{967EEF10-CB2F-BF4F-AE2F-B4B5B46D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954298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fontAlgn="base">
              <a:spcBef>
                <a:spcPct val="0"/>
              </a:spcBef>
              <a:spcAft>
                <a:spcPct val="0"/>
              </a:spcAft>
              <a:defRPr/>
            </a:pPr>
            <a:fld id="{EFBC9D8E-530B-AA48-BF09-E1716343DE2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831046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4400" eaLnBrk="0" hangingPunct="0">
              <a:defRPr sz="1400" b="0">
                <a:solidFill>
                  <a:srgbClr val="000000"/>
                </a:solidFill>
                <a:latin typeface="Arial" charset="0"/>
              </a:defRPr>
            </a:lvl1pPr>
          </a:lstStyle>
          <a:p>
            <a:pPr fontAlgn="base">
              <a:spcBef>
                <a:spcPct val="0"/>
              </a:spcBef>
              <a:spcAft>
                <a:spcPct val="0"/>
              </a:spcAft>
              <a:defRPr/>
            </a:pPr>
            <a:fld id="{F7174F92-0801-A241-9210-E4182456490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691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14.11.16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569543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fld id="{056DB9FA-10DF-0441-8916-71E7FF62E3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9890511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43937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14.11.16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fld id="{56362578-F6C1-3D47-B3DC-F26D2D5C90F3}"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9389536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eaLnBrk="0" hangingPunct="0">
              <a:defRPr sz="1400" smtClean="0">
                <a:cs typeface="+mn-cs"/>
              </a:defRPr>
            </a:lvl1pPr>
          </a:lstStyle>
          <a:p>
            <a:pPr defTabSz="914079"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ctr" eaLnBrk="0" hangingPunct="0">
              <a:defRPr sz="1400" smtClean="0">
                <a:cs typeface="+mn-cs"/>
              </a:defRPr>
            </a:lvl1pPr>
          </a:lstStyle>
          <a:p>
            <a:pPr defTabSz="914079"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r" eaLnBrk="0" hangingPunct="0">
              <a:defRPr sz="1400" smtClean="0">
                <a:cs typeface="+mn-cs"/>
              </a:defRPr>
            </a:lvl1pPr>
          </a:lstStyle>
          <a:p>
            <a:pPr defTabSz="914079" fontAlgn="base">
              <a:spcBef>
                <a:spcPct val="0"/>
              </a:spcBef>
              <a:spcAft>
                <a:spcPct val="0"/>
              </a:spcAft>
              <a:defRPr/>
            </a:pPr>
            <a:fld id="{F3AB7F0D-B121-8644-97B6-86D1F8E0EA27}" type="slidenum">
              <a:rPr lang="en-US">
                <a:solidFill>
                  <a:srgbClr val="000000"/>
                </a:solidFill>
              </a:rPr>
              <a:pPr defTabSz="914079"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3124625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ea typeface="ＭＳ Ｐゴシック" charset="0"/>
        </a:defRPr>
      </a:lvl6pPr>
      <a:lvl7pPr marL="914079" algn="ctr" rtl="0" fontAlgn="base">
        <a:spcBef>
          <a:spcPct val="0"/>
        </a:spcBef>
        <a:spcAft>
          <a:spcPct val="0"/>
        </a:spcAft>
        <a:defRPr sz="4400">
          <a:solidFill>
            <a:schemeClr val="tx2"/>
          </a:solidFill>
          <a:latin typeface="Times New Roman" charset="0"/>
          <a:ea typeface="ＭＳ Ｐゴシック" charset="0"/>
        </a:defRPr>
      </a:lvl7pPr>
      <a:lvl8pPr marL="1371119" algn="ctr" rtl="0" fontAlgn="base">
        <a:spcBef>
          <a:spcPct val="0"/>
        </a:spcBef>
        <a:spcAft>
          <a:spcPct val="0"/>
        </a:spcAft>
        <a:defRPr sz="4400">
          <a:solidFill>
            <a:schemeClr val="tx2"/>
          </a:solidFill>
          <a:latin typeface="Times New Roman" charset="0"/>
          <a:ea typeface="ＭＳ Ｐゴシック" charset="0"/>
        </a:defRPr>
      </a:lvl8pPr>
      <a:lvl9pPr marL="182815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89" indent="-285650" algn="l" rtl="0" eaLnBrk="0" fontAlgn="base" hangingPunct="0">
        <a:spcBef>
          <a:spcPct val="20000"/>
        </a:spcBef>
        <a:spcAft>
          <a:spcPct val="0"/>
        </a:spcAft>
        <a:buChar char="–"/>
        <a:defRPr sz="2800">
          <a:solidFill>
            <a:schemeClr val="tx1"/>
          </a:solidFill>
          <a:latin typeface="+mn-lt"/>
          <a:ea typeface="+mn-ea"/>
        </a:defRPr>
      </a:lvl2pPr>
      <a:lvl3pPr marL="1142599" indent="-228519" algn="l" rtl="0" eaLnBrk="0" fontAlgn="base" hangingPunct="0">
        <a:spcBef>
          <a:spcPct val="20000"/>
        </a:spcBef>
        <a:spcAft>
          <a:spcPct val="0"/>
        </a:spcAft>
        <a:buChar char="•"/>
        <a:defRPr sz="2400">
          <a:solidFill>
            <a:schemeClr val="tx1"/>
          </a:solidFill>
          <a:latin typeface="+mn-lt"/>
          <a:ea typeface="+mn-ea"/>
        </a:defRPr>
      </a:lvl3pPr>
      <a:lvl4pPr marL="1599638" indent="-228519" algn="l" rtl="0" eaLnBrk="0" fontAlgn="base" hangingPunct="0">
        <a:spcBef>
          <a:spcPct val="20000"/>
        </a:spcBef>
        <a:spcAft>
          <a:spcPct val="0"/>
        </a:spcAft>
        <a:buChar char="–"/>
        <a:defRPr sz="2000">
          <a:solidFill>
            <a:schemeClr val="tx1"/>
          </a:solidFill>
          <a:latin typeface="+mn-lt"/>
          <a:ea typeface="+mn-ea"/>
        </a:defRPr>
      </a:lvl4pPr>
      <a:lvl5pPr marL="2056678" indent="-228519" algn="l" rtl="0" eaLnBrk="0" fontAlgn="base" hangingPunct="0">
        <a:spcBef>
          <a:spcPct val="20000"/>
        </a:spcBef>
        <a:spcAft>
          <a:spcPct val="0"/>
        </a:spcAft>
        <a:buChar char="•"/>
        <a:defRPr sz="2000">
          <a:solidFill>
            <a:schemeClr val="tx1"/>
          </a:solidFill>
          <a:latin typeface="+mn-lt"/>
          <a:ea typeface="+mn-ea"/>
        </a:defRPr>
      </a:lvl5pPr>
      <a:lvl6pPr marL="2513718" indent="-228519" algn="l" rtl="0" fontAlgn="base">
        <a:spcBef>
          <a:spcPct val="20000"/>
        </a:spcBef>
        <a:spcAft>
          <a:spcPct val="0"/>
        </a:spcAft>
        <a:buChar char="•"/>
        <a:defRPr sz="2000">
          <a:solidFill>
            <a:schemeClr val="tx1"/>
          </a:solidFill>
          <a:latin typeface="+mn-lt"/>
          <a:ea typeface="+mn-ea"/>
        </a:defRPr>
      </a:lvl6pPr>
      <a:lvl7pPr marL="2970758" indent="-228519" algn="l" rtl="0" fontAlgn="base">
        <a:spcBef>
          <a:spcPct val="20000"/>
        </a:spcBef>
        <a:spcAft>
          <a:spcPct val="0"/>
        </a:spcAft>
        <a:buChar char="•"/>
        <a:defRPr sz="2000">
          <a:solidFill>
            <a:schemeClr val="tx1"/>
          </a:solidFill>
          <a:latin typeface="+mn-lt"/>
          <a:ea typeface="+mn-ea"/>
        </a:defRPr>
      </a:lvl7pPr>
      <a:lvl8pPr marL="3427797" indent="-228519" algn="l" rtl="0" fontAlgn="base">
        <a:spcBef>
          <a:spcPct val="20000"/>
        </a:spcBef>
        <a:spcAft>
          <a:spcPct val="0"/>
        </a:spcAft>
        <a:buChar char="•"/>
        <a:defRPr sz="2000">
          <a:solidFill>
            <a:schemeClr val="tx1"/>
          </a:solidFill>
          <a:latin typeface="+mn-lt"/>
          <a:ea typeface="+mn-ea"/>
        </a:defRPr>
      </a:lvl8pPr>
      <a:lvl9pPr marL="3884837" indent="-22851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pPr defTabSz="453653" fontAlgn="base">
              <a:spcBef>
                <a:spcPct val="0"/>
              </a:spcBef>
              <a:spcAft>
                <a:spcPct val="0"/>
              </a:spcAft>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pPr defTabSz="453653" fontAlgn="base">
              <a:spcBef>
                <a:spcPct val="0"/>
              </a:spcBef>
              <a:spcAft>
                <a:spcPct val="0"/>
              </a:spcAft>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pPr defTabSz="453653" fontAlgn="base">
              <a:spcBef>
                <a:spcPct val="0"/>
              </a:spcBef>
              <a:spcAft>
                <a:spcPct val="0"/>
              </a:spcAft>
            </a:pPr>
            <a:fld id="{9A7C16DC-48E0-2748-8CFC-4191E463987F}" type="slidenum">
              <a:rPr lang="en-US">
                <a:ea typeface="ＭＳ Ｐゴシック" charset="0"/>
                <a:cs typeface="ＭＳ Ｐゴシック" charset="0"/>
              </a:rPr>
              <a:pPr defTabSz="453653"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4770073"/>
      </p:ext>
    </p:extLst>
  </p:cSld>
  <p:clrMap bg1="lt1" tx1="dk1" bg2="lt2" tx2="dk2" accent1="accent1" accent2="accent2" accent3="accent3" accent4="accent4" accent5="accent5" accent6="accent6" hlink="hlink" folHlink="folHlink"/>
  <p:sldLayoutIdLst>
    <p:sldLayoutId id="2147483791"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defTabSz="914400" fontAlgn="base">
              <a:spcBef>
                <a:spcPct val="0"/>
              </a:spcBef>
              <a:spcAft>
                <a:spcPct val="0"/>
              </a:spcAft>
              <a:defRPr/>
            </a:pPr>
            <a:fld id="{F5D954E8-4189-3945-B095-DF8742210F7C}"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93639824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fld id="{7BDD7B60-64CF-8240-9186-45B7E0702D8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4787390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5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5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www.nytimes.com/2012/01/31/science/gains-in-dna-are-speeding-research-into-human-origins.html?_r=1" TargetMode="External"/><Relationship Id="rId1" Type="http://schemas.openxmlformats.org/officeDocument/2006/relationships/themeOverride" Target="../theme/themeOverride2.xml"/><Relationship Id="rId2"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en.wikipedia.org/wiki/Multiregional_Evolution" TargetMode="External"/><Relationship Id="rId1" Type="http://schemas.openxmlformats.org/officeDocument/2006/relationships/themeOverride" Target="../theme/themeOverride3.xml"/><Relationship Id="rId2"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 TargetMode="External"/><Relationship Id="rId4" Type="http://schemas.openxmlformats.org/officeDocument/2006/relationships/hyperlink" Target="http://www.sciencedirect.com/science/article/pii/S0002929711003958" TargetMode="External"/><Relationship Id="rId5" Type="http://schemas.openxmlformats.org/officeDocument/2006/relationships/hyperlink" Target="http://www.abc.net.au/science/articles/2012/08/31/3580500.htm" TargetMode="External"/><Relationship Id="rId6" Type="http://schemas.openxmlformats.org/officeDocument/2006/relationships/hyperlink" Target="http://www.sciencemag.org/content/334/6052/94.full" TargetMode="External"/><Relationship Id="rId7" Type="http://schemas.openxmlformats.org/officeDocument/2006/relationships/hyperlink" Target="http://www.sciencemag.org/content/334/6052/94/F2.expansion.html" TargetMode="External"/><Relationship Id="rId8" Type="http://schemas.openxmlformats.org/officeDocument/2006/relationships/hyperlink" Target="http://haplogroup-a.com/Ancient-Root-AJHG2013.pdf" TargetMode="External"/><Relationship Id="rId1" Type="http://schemas.openxmlformats.org/officeDocument/2006/relationships/slideLayout" Target="../slideLayouts/slideLayout75.xml"/><Relationship Id="rId2" Type="http://schemas.openxmlformats.org/officeDocument/2006/relationships/hyperlink" Target="http://en.wikipedia.org/wiki/Denisova_homini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3.png"/><Relationship Id="rId5"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 Id="rId3" Type="http://schemas.openxmlformats.org/officeDocument/2006/relationships/image" Target="../media/image3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1" Type="http://schemas.openxmlformats.org/officeDocument/2006/relationships/hyperlink" Target="http://www.ncbi.nlm.nih.gov/pmc/articles/PMC1456269/" TargetMode="External"/><Relationship Id="rId12" Type="http://schemas.openxmlformats.org/officeDocument/2006/relationships/hyperlink" Target="http://en.wikipedia.org/wiki/Hopeful_Monster" TargetMode="External"/><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hyperlink" Target="http://bioinfo.mbb.yale.edu/~mbg/clippings/gogarten-cogd-genome-cmp.htm" TargetMode="External"/><Relationship Id="rId4" Type="http://schemas.openxmlformats.org/officeDocument/2006/relationships/hyperlink" Target="http://www.sciencedirect.com/science?_ob=ArticleURL&amp;_udi=B6VS0-3YGD3J0-5&amp;_user=669286&amp;_coverDate=12/01/1999&amp;_rdoc=1&amp;_fmt=high&amp;_orig=search&amp;_origin=search&amp;_sort=d&amp;_docanchor=&amp;view=c&amp;_acct=C000036298&amp;_version=1&amp;_urlVersion=0&amp;_userid=669286&amp;md5=7366a693fdb12f45caa707391262cc29&amp;searchtype=a" TargetMode="External"/><Relationship Id="rId5" Type="http://schemas.openxmlformats.org/officeDocument/2006/relationships/hyperlink" Target="http://www.ncbi.nlm.nih.gov/entrez/query.fcgi?cmd=Retrieve&amp;db=PubMed&amp;list_uids=8257106&amp;dopt=Abstract" TargetMode="External"/><Relationship Id="rId6" Type="http://schemas.openxmlformats.org/officeDocument/2006/relationships/hyperlink" Target="http://www.ncbi.nlm.nih.gov/entrez/query.fcgi?cmd=Retrieve&amp;db=PubMed&amp;list_uids=9720275&amp;dopt=Abstract" TargetMode="External"/><Relationship Id="rId7" Type="http://schemas.openxmlformats.org/officeDocument/2006/relationships/hyperlink" Target="http://www.ncbi.nlm.nih.gov/entrez/query.fcgi?cmd=Retrieve&amp;db=PubMed&amp;list_uids=8851883&amp;dopt=Abstract" TargetMode="External"/><Relationship Id="rId8" Type="http://schemas.openxmlformats.org/officeDocument/2006/relationships/hyperlink" Target="http://www.ncbi.nlm.nih.gov/entrez/query.fcgi?cmd=Retrieve&amp;db=PubMed&amp;list_uids=10441669" TargetMode="External"/><Relationship Id="rId9" Type="http://schemas.openxmlformats.org/officeDocument/2006/relationships/hyperlink" Target="http://www.ncbi.nlm.nih.gov/entrez/query.fcgi?cmd=Retrieve&amp;db=PubMed&amp;list_uids=11121760" TargetMode="External"/><Relationship Id="rId10" Type="http://schemas.openxmlformats.org/officeDocument/2006/relationships/hyperlink" Target="http://en.wikipedia.org/wiki/Evolutionary_capacitor"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3.png"/><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4.png"/><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4.png"/><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4.png"/><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4.png"/><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4.png"/><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44.png"/><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hyperlink" Target="http://aix1.uottawa.ca/~xxia/software/software.htm"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image" Target="../media/image58.png"/><Relationship Id="rId1" Type="http://schemas.openxmlformats.org/officeDocument/2006/relationships/vmlDrawing" Target="../drawings/vmlDrawing2.vml"/><Relationship Id="rId2"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1" Type="http://schemas.openxmlformats.org/officeDocument/2006/relationships/slideLayout" Target="../slideLayouts/slideLayout86.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63.jpeg"/></Relationships>
</file>

<file path=ppt/slides/_rels/slide76.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85.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68.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103.xml"/><Relationship Id="rId2" Type="http://schemas.openxmlformats.org/officeDocument/2006/relationships/image" Target="../media/image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77.png"/><Relationship Id="rId3"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79.png"/><Relationship Id="rId1" Type="http://schemas.openxmlformats.org/officeDocument/2006/relationships/themeOverride" Target="../theme/themeOverride8.xml"/><Relationship Id="rId2" Type="http://schemas.openxmlformats.org/officeDocument/2006/relationships/slideLayout" Target="../slideLayouts/slideLayout119.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109.xml"/><Relationship Id="rId2" Type="http://schemas.openxmlformats.org/officeDocument/2006/relationships/notesSlide" Target="../notesSlides/notesSlide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126.xml"/><Relationship Id="rId2" Type="http://schemas.openxmlformats.org/officeDocument/2006/relationships/notesSlide" Target="../notesSlides/notesSlide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themeOverride" Target="../theme/themeOverride1.xml"/><Relationship Id="rId2"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image" Target="../media/image8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nj in figtree</a:t>
            </a:r>
          </a:p>
        </p:txBody>
      </p:sp>
      <p:pic>
        <p:nvPicPr>
          <p:cNvPr id="111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538" y="790575"/>
            <a:ext cx="8399462" cy="576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6103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Oval 631"/>
          <p:cNvSpPr>
            <a:spLocks noChangeArrowheads="1"/>
          </p:cNvSpPr>
          <p:nvPr/>
        </p:nvSpPr>
        <p:spPr bwMode="auto">
          <a:xfrm>
            <a:off x="1659467" y="914403"/>
            <a:ext cx="203200" cy="1603375"/>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146" name="Group 280"/>
          <p:cNvGrpSpPr>
            <a:grpSpLocks/>
          </p:cNvGrpSpPr>
          <p:nvPr/>
        </p:nvGrpSpPr>
        <p:grpSpPr bwMode="auto">
          <a:xfrm>
            <a:off x="464258" y="400050"/>
            <a:ext cx="3364089" cy="2205038"/>
            <a:chOff x="329" y="252"/>
            <a:chExt cx="2384" cy="1389"/>
          </a:xfrm>
        </p:grpSpPr>
        <p:grpSp>
          <p:nvGrpSpPr>
            <p:cNvPr id="2" name="Group 130"/>
            <p:cNvGrpSpPr>
              <a:grpSpLocks/>
            </p:cNvGrpSpPr>
            <p:nvPr/>
          </p:nvGrpSpPr>
          <p:grpSpPr bwMode="auto">
            <a:xfrm>
              <a:off x="329" y="1091"/>
              <a:ext cx="922" cy="431"/>
              <a:chOff x="329" y="1091"/>
              <a:chExt cx="922" cy="431"/>
            </a:xfrm>
          </p:grpSpPr>
          <p:grpSp>
            <p:nvGrpSpPr>
              <p:cNvPr id="3" name="Group 65"/>
              <p:cNvGrpSpPr>
                <a:grpSpLocks/>
              </p:cNvGrpSpPr>
              <p:nvPr/>
            </p:nvGrpSpPr>
            <p:grpSpPr bwMode="auto">
              <a:xfrm>
                <a:off x="329" y="1091"/>
                <a:ext cx="460" cy="431"/>
                <a:chOff x="329" y="1091"/>
                <a:chExt cx="460" cy="431"/>
              </a:xfrm>
            </p:grpSpPr>
            <p:grpSp>
              <p:nvGrpSpPr>
                <p:cNvPr id="4" name="Group 10"/>
                <p:cNvGrpSpPr>
                  <a:grpSpLocks/>
                </p:cNvGrpSpPr>
                <p:nvPr/>
              </p:nvGrpSpPr>
              <p:grpSpPr bwMode="auto">
                <a:xfrm>
                  <a:off x="329" y="1091"/>
                  <a:ext cx="55" cy="431"/>
                  <a:chOff x="329" y="1091"/>
                  <a:chExt cx="55" cy="431"/>
                </a:xfrm>
              </p:grpSpPr>
              <p:grpSp>
                <p:nvGrpSpPr>
                  <p:cNvPr id="6802" name="Group 5"/>
                  <p:cNvGrpSpPr>
                    <a:grpSpLocks/>
                  </p:cNvGrpSpPr>
                  <p:nvPr/>
                </p:nvGrpSpPr>
                <p:grpSpPr bwMode="auto">
                  <a:xfrm>
                    <a:off x="329" y="1091"/>
                    <a:ext cx="55" cy="210"/>
                    <a:chOff x="329" y="1091"/>
                    <a:chExt cx="55" cy="210"/>
                  </a:xfrm>
                </p:grpSpPr>
                <p:sp>
                  <p:nvSpPr>
                    <p:cNvPr id="5" name="Oval 2"/>
                    <p:cNvSpPr>
                      <a:spLocks noChangeArrowheads="1"/>
                    </p:cNvSpPr>
                    <p:nvPr/>
                  </p:nvSpPr>
                  <p:spPr bwMode="auto">
                    <a:xfrm>
                      <a:off x="329" y="1091"/>
                      <a:ext cx="45"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 name="Line 3"/>
                    <p:cNvSpPr>
                      <a:spLocks noChangeShapeType="1"/>
                    </p:cNvSpPr>
                    <p:nvPr/>
                  </p:nvSpPr>
                  <p:spPr bwMode="auto">
                    <a:xfrm flipV="1">
                      <a:off x="331"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 name="Line 4"/>
                    <p:cNvSpPr>
                      <a:spLocks noChangeShapeType="1"/>
                    </p:cNvSpPr>
                    <p:nvPr/>
                  </p:nvSpPr>
                  <p:spPr bwMode="auto">
                    <a:xfrm>
                      <a:off x="361"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803" name="Group 9"/>
                  <p:cNvGrpSpPr>
                    <a:grpSpLocks/>
                  </p:cNvGrpSpPr>
                  <p:nvPr/>
                </p:nvGrpSpPr>
                <p:grpSpPr bwMode="auto">
                  <a:xfrm>
                    <a:off x="329" y="1312"/>
                    <a:ext cx="55" cy="210"/>
                    <a:chOff x="329" y="1312"/>
                    <a:chExt cx="55" cy="210"/>
                  </a:xfrm>
                </p:grpSpPr>
                <p:sp>
                  <p:nvSpPr>
                    <p:cNvPr id="6150" name="Oval 6"/>
                    <p:cNvSpPr>
                      <a:spLocks noChangeArrowheads="1"/>
                    </p:cNvSpPr>
                    <p:nvPr/>
                  </p:nvSpPr>
                  <p:spPr bwMode="auto">
                    <a:xfrm>
                      <a:off x="329" y="1443"/>
                      <a:ext cx="45"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51" name="Line 7"/>
                    <p:cNvSpPr>
                      <a:spLocks noChangeShapeType="1"/>
                    </p:cNvSpPr>
                    <p:nvPr/>
                  </p:nvSpPr>
                  <p:spPr bwMode="auto">
                    <a:xfrm>
                      <a:off x="331"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52" name="Line 8"/>
                    <p:cNvSpPr>
                      <a:spLocks noChangeShapeType="1"/>
                    </p:cNvSpPr>
                    <p:nvPr/>
                  </p:nvSpPr>
                  <p:spPr bwMode="auto">
                    <a:xfrm flipV="1">
                      <a:off x="361"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8" name="Group 19"/>
                <p:cNvGrpSpPr>
                  <a:grpSpLocks/>
                </p:cNvGrpSpPr>
                <p:nvPr/>
              </p:nvGrpSpPr>
              <p:grpSpPr bwMode="auto">
                <a:xfrm>
                  <a:off x="391" y="1091"/>
                  <a:ext cx="56" cy="431"/>
                  <a:chOff x="391" y="1091"/>
                  <a:chExt cx="56" cy="431"/>
                </a:xfrm>
              </p:grpSpPr>
              <p:grpSp>
                <p:nvGrpSpPr>
                  <p:cNvPr id="9" name="Group 14"/>
                  <p:cNvGrpSpPr>
                    <a:grpSpLocks/>
                  </p:cNvGrpSpPr>
                  <p:nvPr/>
                </p:nvGrpSpPr>
                <p:grpSpPr bwMode="auto">
                  <a:xfrm>
                    <a:off x="391" y="1091"/>
                    <a:ext cx="56" cy="210"/>
                    <a:chOff x="391" y="1091"/>
                    <a:chExt cx="56" cy="210"/>
                  </a:xfrm>
                </p:grpSpPr>
                <p:sp>
                  <p:nvSpPr>
                    <p:cNvPr id="6155" name="Oval 11"/>
                    <p:cNvSpPr>
                      <a:spLocks noChangeArrowheads="1"/>
                    </p:cNvSpPr>
                    <p:nvPr/>
                  </p:nvSpPr>
                  <p:spPr bwMode="auto">
                    <a:xfrm>
                      <a:off x="392"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56" name="Line 12"/>
                    <p:cNvSpPr>
                      <a:spLocks noChangeShapeType="1"/>
                    </p:cNvSpPr>
                    <p:nvPr/>
                  </p:nvSpPr>
                  <p:spPr bwMode="auto">
                    <a:xfrm flipV="1">
                      <a:off x="391"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10" name="Line 13"/>
                    <p:cNvSpPr>
                      <a:spLocks noChangeShapeType="1"/>
                    </p:cNvSpPr>
                    <p:nvPr/>
                  </p:nvSpPr>
                  <p:spPr bwMode="auto">
                    <a:xfrm>
                      <a:off x="424"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11" name="Group 18"/>
                  <p:cNvGrpSpPr>
                    <a:grpSpLocks/>
                  </p:cNvGrpSpPr>
                  <p:nvPr/>
                </p:nvGrpSpPr>
                <p:grpSpPr bwMode="auto">
                  <a:xfrm>
                    <a:off x="392" y="1312"/>
                    <a:ext cx="55" cy="210"/>
                    <a:chOff x="392" y="1312"/>
                    <a:chExt cx="55" cy="210"/>
                  </a:xfrm>
                </p:grpSpPr>
                <p:sp>
                  <p:nvSpPr>
                    <p:cNvPr id="6159" name="Oval 15"/>
                    <p:cNvSpPr>
                      <a:spLocks noChangeArrowheads="1"/>
                    </p:cNvSpPr>
                    <p:nvPr/>
                  </p:nvSpPr>
                  <p:spPr bwMode="auto">
                    <a:xfrm>
                      <a:off x="392"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60" name="Line 16"/>
                    <p:cNvSpPr>
                      <a:spLocks noChangeShapeType="1"/>
                    </p:cNvSpPr>
                    <p:nvPr/>
                  </p:nvSpPr>
                  <p:spPr bwMode="auto">
                    <a:xfrm>
                      <a:off x="392"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61" name="Line 17"/>
                    <p:cNvSpPr>
                      <a:spLocks noChangeShapeType="1"/>
                    </p:cNvSpPr>
                    <p:nvPr/>
                  </p:nvSpPr>
                  <p:spPr bwMode="auto">
                    <a:xfrm flipV="1">
                      <a:off x="424"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12" name="Group 28"/>
                <p:cNvGrpSpPr>
                  <a:grpSpLocks/>
                </p:cNvGrpSpPr>
                <p:nvPr/>
              </p:nvGrpSpPr>
              <p:grpSpPr bwMode="auto">
                <a:xfrm>
                  <a:off x="464" y="1091"/>
                  <a:ext cx="55" cy="431"/>
                  <a:chOff x="464" y="1091"/>
                  <a:chExt cx="55" cy="431"/>
                </a:xfrm>
              </p:grpSpPr>
              <p:grpSp>
                <p:nvGrpSpPr>
                  <p:cNvPr id="6786" name="Group 23"/>
                  <p:cNvGrpSpPr>
                    <a:grpSpLocks/>
                  </p:cNvGrpSpPr>
                  <p:nvPr/>
                </p:nvGrpSpPr>
                <p:grpSpPr bwMode="auto">
                  <a:xfrm>
                    <a:off x="464" y="1091"/>
                    <a:ext cx="55" cy="210"/>
                    <a:chOff x="464" y="1091"/>
                    <a:chExt cx="55" cy="210"/>
                  </a:xfrm>
                </p:grpSpPr>
                <p:sp>
                  <p:nvSpPr>
                    <p:cNvPr id="6164" name="Oval 20"/>
                    <p:cNvSpPr>
                      <a:spLocks noChangeArrowheads="1"/>
                    </p:cNvSpPr>
                    <p:nvPr/>
                  </p:nvSpPr>
                  <p:spPr bwMode="auto">
                    <a:xfrm>
                      <a:off x="464"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65" name="Line 21"/>
                    <p:cNvSpPr>
                      <a:spLocks noChangeShapeType="1"/>
                    </p:cNvSpPr>
                    <p:nvPr/>
                  </p:nvSpPr>
                  <p:spPr bwMode="auto">
                    <a:xfrm flipV="1">
                      <a:off x="465" y="1170"/>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13" name="Line 22"/>
                    <p:cNvSpPr>
                      <a:spLocks noChangeShapeType="1"/>
                    </p:cNvSpPr>
                    <p:nvPr/>
                  </p:nvSpPr>
                  <p:spPr bwMode="auto">
                    <a:xfrm>
                      <a:off x="496"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14" name="Group 27"/>
                  <p:cNvGrpSpPr>
                    <a:grpSpLocks/>
                  </p:cNvGrpSpPr>
                  <p:nvPr/>
                </p:nvGrpSpPr>
                <p:grpSpPr bwMode="auto">
                  <a:xfrm>
                    <a:off x="464" y="1312"/>
                    <a:ext cx="55" cy="210"/>
                    <a:chOff x="464" y="1312"/>
                    <a:chExt cx="55" cy="210"/>
                  </a:xfrm>
                </p:grpSpPr>
                <p:sp>
                  <p:nvSpPr>
                    <p:cNvPr id="15" name="Oval 24"/>
                    <p:cNvSpPr>
                      <a:spLocks noChangeArrowheads="1"/>
                    </p:cNvSpPr>
                    <p:nvPr/>
                  </p:nvSpPr>
                  <p:spPr bwMode="auto">
                    <a:xfrm>
                      <a:off x="464"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69" name="Line 25"/>
                    <p:cNvSpPr>
                      <a:spLocks noChangeShapeType="1"/>
                    </p:cNvSpPr>
                    <p:nvPr/>
                  </p:nvSpPr>
                  <p:spPr bwMode="auto">
                    <a:xfrm>
                      <a:off x="466"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70" name="Line 26"/>
                    <p:cNvSpPr>
                      <a:spLocks noChangeShapeType="1"/>
                    </p:cNvSpPr>
                    <p:nvPr/>
                  </p:nvSpPr>
                  <p:spPr bwMode="auto">
                    <a:xfrm flipV="1">
                      <a:off x="496"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16" name="Group 37"/>
                <p:cNvGrpSpPr>
                  <a:grpSpLocks/>
                </p:cNvGrpSpPr>
                <p:nvPr/>
              </p:nvGrpSpPr>
              <p:grpSpPr bwMode="auto">
                <a:xfrm>
                  <a:off x="530" y="1091"/>
                  <a:ext cx="56" cy="431"/>
                  <a:chOff x="530" y="1091"/>
                  <a:chExt cx="56" cy="431"/>
                </a:xfrm>
              </p:grpSpPr>
              <p:grpSp>
                <p:nvGrpSpPr>
                  <p:cNvPr id="6778" name="Group 32"/>
                  <p:cNvGrpSpPr>
                    <a:grpSpLocks/>
                  </p:cNvGrpSpPr>
                  <p:nvPr/>
                </p:nvGrpSpPr>
                <p:grpSpPr bwMode="auto">
                  <a:xfrm>
                    <a:off x="530" y="1091"/>
                    <a:ext cx="56" cy="210"/>
                    <a:chOff x="530" y="1091"/>
                    <a:chExt cx="56" cy="210"/>
                  </a:xfrm>
                </p:grpSpPr>
                <p:sp>
                  <p:nvSpPr>
                    <p:cNvPr id="17" name="Oval 29"/>
                    <p:cNvSpPr>
                      <a:spLocks noChangeArrowheads="1"/>
                    </p:cNvSpPr>
                    <p:nvPr/>
                  </p:nvSpPr>
                  <p:spPr bwMode="auto">
                    <a:xfrm>
                      <a:off x="530"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18" name="Line 30"/>
                    <p:cNvSpPr>
                      <a:spLocks noChangeShapeType="1"/>
                    </p:cNvSpPr>
                    <p:nvPr/>
                  </p:nvSpPr>
                  <p:spPr bwMode="auto">
                    <a:xfrm flipV="1">
                      <a:off x="532" y="1170"/>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19" name="Line 31"/>
                    <p:cNvSpPr>
                      <a:spLocks noChangeShapeType="1"/>
                    </p:cNvSpPr>
                    <p:nvPr/>
                  </p:nvSpPr>
                  <p:spPr bwMode="auto">
                    <a:xfrm>
                      <a:off x="563"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20" name="Group 36"/>
                  <p:cNvGrpSpPr>
                    <a:grpSpLocks/>
                  </p:cNvGrpSpPr>
                  <p:nvPr/>
                </p:nvGrpSpPr>
                <p:grpSpPr bwMode="auto">
                  <a:xfrm>
                    <a:off x="530" y="1312"/>
                    <a:ext cx="56" cy="210"/>
                    <a:chOff x="530" y="1312"/>
                    <a:chExt cx="56" cy="210"/>
                  </a:xfrm>
                </p:grpSpPr>
                <p:sp>
                  <p:nvSpPr>
                    <p:cNvPr id="6177" name="Oval 33"/>
                    <p:cNvSpPr>
                      <a:spLocks noChangeArrowheads="1"/>
                    </p:cNvSpPr>
                    <p:nvPr/>
                  </p:nvSpPr>
                  <p:spPr bwMode="auto">
                    <a:xfrm>
                      <a:off x="530"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78" name="Line 34"/>
                    <p:cNvSpPr>
                      <a:spLocks noChangeShapeType="1"/>
                    </p:cNvSpPr>
                    <p:nvPr/>
                  </p:nvSpPr>
                  <p:spPr bwMode="auto">
                    <a:xfrm>
                      <a:off x="533" y="1312"/>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79" name="Line 35"/>
                    <p:cNvSpPr>
                      <a:spLocks noChangeShapeType="1"/>
                    </p:cNvSpPr>
                    <p:nvPr/>
                  </p:nvSpPr>
                  <p:spPr bwMode="auto">
                    <a:xfrm flipV="1">
                      <a:off x="563"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751" name="Group 46"/>
                <p:cNvGrpSpPr>
                  <a:grpSpLocks/>
                </p:cNvGrpSpPr>
                <p:nvPr/>
              </p:nvGrpSpPr>
              <p:grpSpPr bwMode="auto">
                <a:xfrm>
                  <a:off x="599" y="1091"/>
                  <a:ext cx="59" cy="431"/>
                  <a:chOff x="599" y="1091"/>
                  <a:chExt cx="59" cy="431"/>
                </a:xfrm>
              </p:grpSpPr>
              <p:grpSp>
                <p:nvGrpSpPr>
                  <p:cNvPr id="21" name="Group 41"/>
                  <p:cNvGrpSpPr>
                    <a:grpSpLocks/>
                  </p:cNvGrpSpPr>
                  <p:nvPr/>
                </p:nvGrpSpPr>
                <p:grpSpPr bwMode="auto">
                  <a:xfrm>
                    <a:off x="599" y="1091"/>
                    <a:ext cx="59" cy="210"/>
                    <a:chOff x="599" y="1091"/>
                    <a:chExt cx="59" cy="210"/>
                  </a:xfrm>
                </p:grpSpPr>
                <p:sp>
                  <p:nvSpPr>
                    <p:cNvPr id="6182" name="Oval 38"/>
                    <p:cNvSpPr>
                      <a:spLocks noChangeArrowheads="1"/>
                    </p:cNvSpPr>
                    <p:nvPr/>
                  </p:nvSpPr>
                  <p:spPr bwMode="auto">
                    <a:xfrm>
                      <a:off x="599"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83" name="Line 39"/>
                    <p:cNvSpPr>
                      <a:spLocks noChangeShapeType="1"/>
                    </p:cNvSpPr>
                    <p:nvPr/>
                  </p:nvSpPr>
                  <p:spPr bwMode="auto">
                    <a:xfrm flipV="1">
                      <a:off x="600"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22" name="Line 40"/>
                    <p:cNvSpPr>
                      <a:spLocks noChangeShapeType="1"/>
                    </p:cNvSpPr>
                    <p:nvPr/>
                  </p:nvSpPr>
                  <p:spPr bwMode="auto">
                    <a:xfrm>
                      <a:off x="632" y="1171"/>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23" name="Group 45"/>
                  <p:cNvGrpSpPr>
                    <a:grpSpLocks/>
                  </p:cNvGrpSpPr>
                  <p:nvPr/>
                </p:nvGrpSpPr>
                <p:grpSpPr bwMode="auto">
                  <a:xfrm>
                    <a:off x="599" y="1312"/>
                    <a:ext cx="58" cy="210"/>
                    <a:chOff x="599" y="1312"/>
                    <a:chExt cx="58" cy="210"/>
                  </a:xfrm>
                </p:grpSpPr>
                <p:sp>
                  <p:nvSpPr>
                    <p:cNvPr id="6186" name="Oval 42"/>
                    <p:cNvSpPr>
                      <a:spLocks noChangeArrowheads="1"/>
                    </p:cNvSpPr>
                    <p:nvPr/>
                  </p:nvSpPr>
                  <p:spPr bwMode="auto">
                    <a:xfrm>
                      <a:off x="599"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87" name="Line 43"/>
                    <p:cNvSpPr>
                      <a:spLocks noChangeShapeType="1"/>
                    </p:cNvSpPr>
                    <p:nvPr/>
                  </p:nvSpPr>
                  <p:spPr bwMode="auto">
                    <a:xfrm>
                      <a:off x="601"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88" name="Line 44"/>
                    <p:cNvSpPr>
                      <a:spLocks noChangeShapeType="1"/>
                    </p:cNvSpPr>
                    <p:nvPr/>
                  </p:nvSpPr>
                  <p:spPr bwMode="auto">
                    <a:xfrm flipV="1">
                      <a:off x="631"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24" name="Group 55"/>
                <p:cNvGrpSpPr>
                  <a:grpSpLocks/>
                </p:cNvGrpSpPr>
                <p:nvPr/>
              </p:nvGrpSpPr>
              <p:grpSpPr bwMode="auto">
                <a:xfrm>
                  <a:off x="663" y="1091"/>
                  <a:ext cx="54" cy="431"/>
                  <a:chOff x="663" y="1091"/>
                  <a:chExt cx="54" cy="431"/>
                </a:xfrm>
              </p:grpSpPr>
              <p:grpSp>
                <p:nvGrpSpPr>
                  <p:cNvPr id="25" name="Group 50"/>
                  <p:cNvGrpSpPr>
                    <a:grpSpLocks/>
                  </p:cNvGrpSpPr>
                  <p:nvPr/>
                </p:nvGrpSpPr>
                <p:grpSpPr bwMode="auto">
                  <a:xfrm>
                    <a:off x="663" y="1091"/>
                    <a:ext cx="54" cy="210"/>
                    <a:chOff x="663" y="1091"/>
                    <a:chExt cx="54" cy="210"/>
                  </a:xfrm>
                </p:grpSpPr>
                <p:sp>
                  <p:nvSpPr>
                    <p:cNvPr id="26" name="Oval 47"/>
                    <p:cNvSpPr>
                      <a:spLocks noChangeArrowheads="1"/>
                    </p:cNvSpPr>
                    <p:nvPr/>
                  </p:nvSpPr>
                  <p:spPr bwMode="auto">
                    <a:xfrm>
                      <a:off x="665"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92" name="Line 48"/>
                    <p:cNvSpPr>
                      <a:spLocks noChangeShapeType="1"/>
                    </p:cNvSpPr>
                    <p:nvPr/>
                  </p:nvSpPr>
                  <p:spPr bwMode="auto">
                    <a:xfrm flipV="1">
                      <a:off x="663" y="1170"/>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93" name="Line 49"/>
                    <p:cNvSpPr>
                      <a:spLocks noChangeShapeType="1"/>
                    </p:cNvSpPr>
                    <p:nvPr/>
                  </p:nvSpPr>
                  <p:spPr bwMode="auto">
                    <a:xfrm>
                      <a:off x="692" y="1171"/>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27" name="Group 54"/>
                  <p:cNvGrpSpPr>
                    <a:grpSpLocks/>
                  </p:cNvGrpSpPr>
                  <p:nvPr/>
                </p:nvGrpSpPr>
                <p:grpSpPr bwMode="auto">
                  <a:xfrm>
                    <a:off x="664" y="1312"/>
                    <a:ext cx="53" cy="210"/>
                    <a:chOff x="664" y="1312"/>
                    <a:chExt cx="53" cy="210"/>
                  </a:xfrm>
                </p:grpSpPr>
                <p:sp>
                  <p:nvSpPr>
                    <p:cNvPr id="6195" name="Oval 51"/>
                    <p:cNvSpPr>
                      <a:spLocks noChangeArrowheads="1"/>
                    </p:cNvSpPr>
                    <p:nvPr/>
                  </p:nvSpPr>
                  <p:spPr bwMode="auto">
                    <a:xfrm>
                      <a:off x="665"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28" name="Line 52"/>
                    <p:cNvSpPr>
                      <a:spLocks noChangeShapeType="1"/>
                    </p:cNvSpPr>
                    <p:nvPr/>
                  </p:nvSpPr>
                  <p:spPr bwMode="auto">
                    <a:xfrm>
                      <a:off x="664"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29" name="Line 53"/>
                    <p:cNvSpPr>
                      <a:spLocks noChangeShapeType="1"/>
                    </p:cNvSpPr>
                    <p:nvPr/>
                  </p:nvSpPr>
                  <p:spPr bwMode="auto">
                    <a:xfrm flipV="1">
                      <a:off x="692" y="1312"/>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30" name="Group 64"/>
                <p:cNvGrpSpPr>
                  <a:grpSpLocks/>
                </p:cNvGrpSpPr>
                <p:nvPr/>
              </p:nvGrpSpPr>
              <p:grpSpPr bwMode="auto">
                <a:xfrm>
                  <a:off x="731" y="1091"/>
                  <a:ext cx="58" cy="431"/>
                  <a:chOff x="731" y="1091"/>
                  <a:chExt cx="58" cy="431"/>
                </a:xfrm>
              </p:grpSpPr>
              <p:grpSp>
                <p:nvGrpSpPr>
                  <p:cNvPr id="31" name="Group 59"/>
                  <p:cNvGrpSpPr>
                    <a:grpSpLocks/>
                  </p:cNvGrpSpPr>
                  <p:nvPr/>
                </p:nvGrpSpPr>
                <p:grpSpPr bwMode="auto">
                  <a:xfrm>
                    <a:off x="731" y="1091"/>
                    <a:ext cx="58" cy="210"/>
                    <a:chOff x="731" y="1091"/>
                    <a:chExt cx="58" cy="210"/>
                  </a:xfrm>
                </p:grpSpPr>
                <p:sp>
                  <p:nvSpPr>
                    <p:cNvPr id="6200" name="Oval 56"/>
                    <p:cNvSpPr>
                      <a:spLocks noChangeArrowheads="1"/>
                    </p:cNvSpPr>
                    <p:nvPr/>
                  </p:nvSpPr>
                  <p:spPr bwMode="auto">
                    <a:xfrm>
                      <a:off x="731" y="1091"/>
                      <a:ext cx="49"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01" name="Line 57"/>
                    <p:cNvSpPr>
                      <a:spLocks noChangeShapeType="1"/>
                    </p:cNvSpPr>
                    <p:nvPr/>
                  </p:nvSpPr>
                  <p:spPr bwMode="auto">
                    <a:xfrm flipV="1">
                      <a:off x="732" y="1170"/>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02" name="Line 58"/>
                    <p:cNvSpPr>
                      <a:spLocks noChangeShapeType="1"/>
                    </p:cNvSpPr>
                    <p:nvPr/>
                  </p:nvSpPr>
                  <p:spPr bwMode="auto">
                    <a:xfrm>
                      <a:off x="766"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99" name="Group 63"/>
                  <p:cNvGrpSpPr>
                    <a:grpSpLocks/>
                  </p:cNvGrpSpPr>
                  <p:nvPr/>
                </p:nvGrpSpPr>
                <p:grpSpPr bwMode="auto">
                  <a:xfrm>
                    <a:off x="731" y="1312"/>
                    <a:ext cx="58" cy="210"/>
                    <a:chOff x="731" y="1312"/>
                    <a:chExt cx="58" cy="210"/>
                  </a:xfrm>
                </p:grpSpPr>
                <p:sp>
                  <p:nvSpPr>
                    <p:cNvPr id="6204" name="Oval 60"/>
                    <p:cNvSpPr>
                      <a:spLocks noChangeArrowheads="1"/>
                    </p:cNvSpPr>
                    <p:nvPr/>
                  </p:nvSpPr>
                  <p:spPr bwMode="auto">
                    <a:xfrm>
                      <a:off x="731" y="1443"/>
                      <a:ext cx="49"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05" name="Line 61"/>
                    <p:cNvSpPr>
                      <a:spLocks noChangeShapeType="1"/>
                    </p:cNvSpPr>
                    <p:nvPr/>
                  </p:nvSpPr>
                  <p:spPr bwMode="auto">
                    <a:xfrm>
                      <a:off x="733"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06" name="Line 62"/>
                    <p:cNvSpPr>
                      <a:spLocks noChangeShapeType="1"/>
                    </p:cNvSpPr>
                    <p:nvPr/>
                  </p:nvSpPr>
                  <p:spPr bwMode="auto">
                    <a:xfrm flipV="1">
                      <a:off x="766"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nvGrpSpPr>
              <p:cNvPr id="6683" name="Group 129"/>
              <p:cNvGrpSpPr>
                <a:grpSpLocks/>
              </p:cNvGrpSpPr>
              <p:nvPr/>
            </p:nvGrpSpPr>
            <p:grpSpPr bwMode="auto">
              <a:xfrm>
                <a:off x="792" y="1091"/>
                <a:ext cx="459" cy="431"/>
                <a:chOff x="792" y="1091"/>
                <a:chExt cx="459" cy="431"/>
              </a:xfrm>
            </p:grpSpPr>
            <p:grpSp>
              <p:nvGrpSpPr>
                <p:cNvPr id="6503" name="Group 74"/>
                <p:cNvGrpSpPr>
                  <a:grpSpLocks/>
                </p:cNvGrpSpPr>
                <p:nvPr/>
              </p:nvGrpSpPr>
              <p:grpSpPr bwMode="auto">
                <a:xfrm>
                  <a:off x="792" y="1091"/>
                  <a:ext cx="57" cy="431"/>
                  <a:chOff x="792" y="1091"/>
                  <a:chExt cx="57" cy="431"/>
                </a:xfrm>
              </p:grpSpPr>
              <p:grpSp>
                <p:nvGrpSpPr>
                  <p:cNvPr id="6504" name="Group 69"/>
                  <p:cNvGrpSpPr>
                    <a:grpSpLocks/>
                  </p:cNvGrpSpPr>
                  <p:nvPr/>
                </p:nvGrpSpPr>
                <p:grpSpPr bwMode="auto">
                  <a:xfrm>
                    <a:off x="792" y="1091"/>
                    <a:ext cx="57" cy="210"/>
                    <a:chOff x="792" y="1091"/>
                    <a:chExt cx="57" cy="210"/>
                  </a:xfrm>
                </p:grpSpPr>
                <p:sp>
                  <p:nvSpPr>
                    <p:cNvPr id="6210" name="Oval 66"/>
                    <p:cNvSpPr>
                      <a:spLocks noChangeArrowheads="1"/>
                    </p:cNvSpPr>
                    <p:nvPr/>
                  </p:nvSpPr>
                  <p:spPr bwMode="auto">
                    <a:xfrm>
                      <a:off x="793"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11" name="Line 67"/>
                    <p:cNvSpPr>
                      <a:spLocks noChangeShapeType="1"/>
                    </p:cNvSpPr>
                    <p:nvPr/>
                  </p:nvSpPr>
                  <p:spPr bwMode="auto">
                    <a:xfrm flipV="1">
                      <a:off x="792"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12" name="Line 68"/>
                    <p:cNvSpPr>
                      <a:spLocks noChangeShapeType="1"/>
                    </p:cNvSpPr>
                    <p:nvPr/>
                  </p:nvSpPr>
                  <p:spPr bwMode="auto">
                    <a:xfrm>
                      <a:off x="824" y="1171"/>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508" name="Group 73"/>
                  <p:cNvGrpSpPr>
                    <a:grpSpLocks/>
                  </p:cNvGrpSpPr>
                  <p:nvPr/>
                </p:nvGrpSpPr>
                <p:grpSpPr bwMode="auto">
                  <a:xfrm>
                    <a:off x="793" y="1312"/>
                    <a:ext cx="56" cy="210"/>
                    <a:chOff x="793" y="1312"/>
                    <a:chExt cx="56" cy="210"/>
                  </a:xfrm>
                </p:grpSpPr>
                <p:sp>
                  <p:nvSpPr>
                    <p:cNvPr id="6214" name="Oval 70"/>
                    <p:cNvSpPr>
                      <a:spLocks noChangeArrowheads="1"/>
                    </p:cNvSpPr>
                    <p:nvPr/>
                  </p:nvSpPr>
                  <p:spPr bwMode="auto">
                    <a:xfrm>
                      <a:off x="793"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15" name="Line 71"/>
                    <p:cNvSpPr>
                      <a:spLocks noChangeShapeType="1"/>
                    </p:cNvSpPr>
                    <p:nvPr/>
                  </p:nvSpPr>
                  <p:spPr bwMode="auto">
                    <a:xfrm>
                      <a:off x="793"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12" name="Line 72"/>
                    <p:cNvSpPr>
                      <a:spLocks noChangeShapeType="1"/>
                    </p:cNvSpPr>
                    <p:nvPr/>
                  </p:nvSpPr>
                  <p:spPr bwMode="auto">
                    <a:xfrm flipV="1">
                      <a:off x="824" y="1312"/>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513" name="Group 83"/>
                <p:cNvGrpSpPr>
                  <a:grpSpLocks/>
                </p:cNvGrpSpPr>
                <p:nvPr/>
              </p:nvGrpSpPr>
              <p:grpSpPr bwMode="auto">
                <a:xfrm>
                  <a:off x="856" y="1091"/>
                  <a:ext cx="56" cy="431"/>
                  <a:chOff x="856" y="1091"/>
                  <a:chExt cx="56" cy="431"/>
                </a:xfrm>
              </p:grpSpPr>
              <p:grpSp>
                <p:nvGrpSpPr>
                  <p:cNvPr id="6521" name="Group 78"/>
                  <p:cNvGrpSpPr>
                    <a:grpSpLocks/>
                  </p:cNvGrpSpPr>
                  <p:nvPr/>
                </p:nvGrpSpPr>
                <p:grpSpPr bwMode="auto">
                  <a:xfrm>
                    <a:off x="856" y="1091"/>
                    <a:ext cx="56" cy="210"/>
                    <a:chOff x="856" y="1091"/>
                    <a:chExt cx="56" cy="210"/>
                  </a:xfrm>
                </p:grpSpPr>
                <p:sp>
                  <p:nvSpPr>
                    <p:cNvPr id="6522" name="Oval 75"/>
                    <p:cNvSpPr>
                      <a:spLocks noChangeArrowheads="1"/>
                    </p:cNvSpPr>
                    <p:nvPr/>
                  </p:nvSpPr>
                  <p:spPr bwMode="auto">
                    <a:xfrm>
                      <a:off x="856" y="1091"/>
                      <a:ext cx="44"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26" name="Line 76"/>
                    <p:cNvSpPr>
                      <a:spLocks noChangeShapeType="1"/>
                    </p:cNvSpPr>
                    <p:nvPr/>
                  </p:nvSpPr>
                  <p:spPr bwMode="auto">
                    <a:xfrm flipV="1">
                      <a:off x="858" y="1170"/>
                      <a:ext cx="20"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30" name="Line 77"/>
                    <p:cNvSpPr>
                      <a:spLocks noChangeShapeType="1"/>
                    </p:cNvSpPr>
                    <p:nvPr/>
                  </p:nvSpPr>
                  <p:spPr bwMode="auto">
                    <a:xfrm>
                      <a:off x="889"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732" name="Group 82"/>
                  <p:cNvGrpSpPr>
                    <a:grpSpLocks/>
                  </p:cNvGrpSpPr>
                  <p:nvPr/>
                </p:nvGrpSpPr>
                <p:grpSpPr bwMode="auto">
                  <a:xfrm>
                    <a:off x="856" y="1312"/>
                    <a:ext cx="56" cy="210"/>
                    <a:chOff x="856" y="1312"/>
                    <a:chExt cx="56" cy="210"/>
                  </a:xfrm>
                </p:grpSpPr>
                <p:sp>
                  <p:nvSpPr>
                    <p:cNvPr id="6531" name="Oval 79"/>
                    <p:cNvSpPr>
                      <a:spLocks noChangeArrowheads="1"/>
                    </p:cNvSpPr>
                    <p:nvPr/>
                  </p:nvSpPr>
                  <p:spPr bwMode="auto">
                    <a:xfrm>
                      <a:off x="856" y="1443"/>
                      <a:ext cx="44"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39" name="Line 80"/>
                    <p:cNvSpPr>
                      <a:spLocks noChangeShapeType="1"/>
                    </p:cNvSpPr>
                    <p:nvPr/>
                  </p:nvSpPr>
                  <p:spPr bwMode="auto">
                    <a:xfrm>
                      <a:off x="859" y="1312"/>
                      <a:ext cx="20"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0" name="Line 81"/>
                    <p:cNvSpPr>
                      <a:spLocks noChangeShapeType="1"/>
                    </p:cNvSpPr>
                    <p:nvPr/>
                  </p:nvSpPr>
                  <p:spPr bwMode="auto">
                    <a:xfrm flipV="1">
                      <a:off x="889"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544" name="Group 92"/>
                <p:cNvGrpSpPr>
                  <a:grpSpLocks/>
                </p:cNvGrpSpPr>
                <p:nvPr/>
              </p:nvGrpSpPr>
              <p:grpSpPr bwMode="auto">
                <a:xfrm>
                  <a:off x="926" y="1091"/>
                  <a:ext cx="58" cy="431"/>
                  <a:chOff x="926" y="1091"/>
                  <a:chExt cx="58" cy="431"/>
                </a:xfrm>
              </p:grpSpPr>
              <p:grpSp>
                <p:nvGrpSpPr>
                  <p:cNvPr id="6723" name="Group 87"/>
                  <p:cNvGrpSpPr>
                    <a:grpSpLocks/>
                  </p:cNvGrpSpPr>
                  <p:nvPr/>
                </p:nvGrpSpPr>
                <p:grpSpPr bwMode="auto">
                  <a:xfrm>
                    <a:off x="926" y="1091"/>
                    <a:ext cx="58" cy="210"/>
                    <a:chOff x="926" y="1091"/>
                    <a:chExt cx="58" cy="210"/>
                  </a:xfrm>
                </p:grpSpPr>
                <p:sp>
                  <p:nvSpPr>
                    <p:cNvPr id="6228" name="Oval 84"/>
                    <p:cNvSpPr>
                      <a:spLocks noChangeArrowheads="1"/>
                    </p:cNvSpPr>
                    <p:nvPr/>
                  </p:nvSpPr>
                  <p:spPr bwMode="auto">
                    <a:xfrm>
                      <a:off x="926"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29" name="Line 85"/>
                    <p:cNvSpPr>
                      <a:spLocks noChangeShapeType="1"/>
                    </p:cNvSpPr>
                    <p:nvPr/>
                  </p:nvSpPr>
                  <p:spPr bwMode="auto">
                    <a:xfrm flipV="1">
                      <a:off x="931" y="1170"/>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30" name="Line 86"/>
                    <p:cNvSpPr>
                      <a:spLocks noChangeShapeType="1"/>
                    </p:cNvSpPr>
                    <p:nvPr/>
                  </p:nvSpPr>
                  <p:spPr bwMode="auto">
                    <a:xfrm>
                      <a:off x="961"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724" name="Group 91"/>
                  <p:cNvGrpSpPr>
                    <a:grpSpLocks/>
                  </p:cNvGrpSpPr>
                  <p:nvPr/>
                </p:nvGrpSpPr>
                <p:grpSpPr bwMode="auto">
                  <a:xfrm>
                    <a:off x="926" y="1312"/>
                    <a:ext cx="58" cy="210"/>
                    <a:chOff x="926" y="1312"/>
                    <a:chExt cx="58" cy="210"/>
                  </a:xfrm>
                </p:grpSpPr>
                <p:sp>
                  <p:nvSpPr>
                    <p:cNvPr id="6232" name="Oval 88"/>
                    <p:cNvSpPr>
                      <a:spLocks noChangeArrowheads="1"/>
                    </p:cNvSpPr>
                    <p:nvPr/>
                  </p:nvSpPr>
                  <p:spPr bwMode="auto">
                    <a:xfrm>
                      <a:off x="926"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8" name="Line 89"/>
                    <p:cNvSpPr>
                      <a:spLocks noChangeShapeType="1"/>
                    </p:cNvSpPr>
                    <p:nvPr/>
                  </p:nvSpPr>
                  <p:spPr bwMode="auto">
                    <a:xfrm>
                      <a:off x="932" y="1312"/>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9" name="Line 90"/>
                    <p:cNvSpPr>
                      <a:spLocks noChangeShapeType="1"/>
                    </p:cNvSpPr>
                    <p:nvPr/>
                  </p:nvSpPr>
                  <p:spPr bwMode="auto">
                    <a:xfrm flipV="1">
                      <a:off x="961"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87" name="Group 101"/>
                <p:cNvGrpSpPr>
                  <a:grpSpLocks/>
                </p:cNvGrpSpPr>
                <p:nvPr/>
              </p:nvGrpSpPr>
              <p:grpSpPr bwMode="auto">
                <a:xfrm>
                  <a:off x="995" y="1091"/>
                  <a:ext cx="56" cy="431"/>
                  <a:chOff x="995" y="1091"/>
                  <a:chExt cx="56" cy="431"/>
                </a:xfrm>
              </p:grpSpPr>
              <p:grpSp>
                <p:nvGrpSpPr>
                  <p:cNvPr id="6715" name="Group 96"/>
                  <p:cNvGrpSpPr>
                    <a:grpSpLocks/>
                  </p:cNvGrpSpPr>
                  <p:nvPr/>
                </p:nvGrpSpPr>
                <p:grpSpPr bwMode="auto">
                  <a:xfrm>
                    <a:off x="995" y="1091"/>
                    <a:ext cx="56" cy="210"/>
                    <a:chOff x="995" y="1091"/>
                    <a:chExt cx="56" cy="210"/>
                  </a:xfrm>
                </p:grpSpPr>
                <p:sp>
                  <p:nvSpPr>
                    <p:cNvPr id="6237" name="Oval 93"/>
                    <p:cNvSpPr>
                      <a:spLocks noChangeArrowheads="1"/>
                    </p:cNvSpPr>
                    <p:nvPr/>
                  </p:nvSpPr>
                  <p:spPr bwMode="auto">
                    <a:xfrm>
                      <a:off x="995"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38" name="Line 94"/>
                    <p:cNvSpPr>
                      <a:spLocks noChangeShapeType="1"/>
                    </p:cNvSpPr>
                    <p:nvPr/>
                  </p:nvSpPr>
                  <p:spPr bwMode="auto">
                    <a:xfrm flipV="1">
                      <a:off x="997"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39" name="Line 95"/>
                    <p:cNvSpPr>
                      <a:spLocks noChangeShapeType="1"/>
                    </p:cNvSpPr>
                    <p:nvPr/>
                  </p:nvSpPr>
                  <p:spPr bwMode="auto">
                    <a:xfrm>
                      <a:off x="1025" y="1171"/>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550" name="Group 100"/>
                  <p:cNvGrpSpPr>
                    <a:grpSpLocks/>
                  </p:cNvGrpSpPr>
                  <p:nvPr/>
                </p:nvGrpSpPr>
                <p:grpSpPr bwMode="auto">
                  <a:xfrm>
                    <a:off x="995" y="1312"/>
                    <a:ext cx="55" cy="210"/>
                    <a:chOff x="995" y="1312"/>
                    <a:chExt cx="55" cy="210"/>
                  </a:xfrm>
                </p:grpSpPr>
                <p:sp>
                  <p:nvSpPr>
                    <p:cNvPr id="6567" name="Oval 97"/>
                    <p:cNvSpPr>
                      <a:spLocks noChangeArrowheads="1"/>
                    </p:cNvSpPr>
                    <p:nvPr/>
                  </p:nvSpPr>
                  <p:spPr bwMode="auto">
                    <a:xfrm>
                      <a:off x="995"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68" name="Line 98"/>
                    <p:cNvSpPr>
                      <a:spLocks noChangeShapeType="1"/>
                    </p:cNvSpPr>
                    <p:nvPr/>
                  </p:nvSpPr>
                  <p:spPr bwMode="auto">
                    <a:xfrm>
                      <a:off x="997"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43" name="Line 99"/>
                    <p:cNvSpPr>
                      <a:spLocks noChangeShapeType="1"/>
                    </p:cNvSpPr>
                    <p:nvPr/>
                  </p:nvSpPr>
                  <p:spPr bwMode="auto">
                    <a:xfrm flipV="1">
                      <a:off x="1024"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88" name="Group 110"/>
                <p:cNvGrpSpPr>
                  <a:grpSpLocks/>
                </p:cNvGrpSpPr>
                <p:nvPr/>
              </p:nvGrpSpPr>
              <p:grpSpPr bwMode="auto">
                <a:xfrm>
                  <a:off x="1063" y="1091"/>
                  <a:ext cx="56" cy="431"/>
                  <a:chOff x="1063" y="1091"/>
                  <a:chExt cx="56" cy="431"/>
                </a:xfrm>
              </p:grpSpPr>
              <p:grpSp>
                <p:nvGrpSpPr>
                  <p:cNvPr id="6576" name="Group 105"/>
                  <p:cNvGrpSpPr>
                    <a:grpSpLocks/>
                  </p:cNvGrpSpPr>
                  <p:nvPr/>
                </p:nvGrpSpPr>
                <p:grpSpPr bwMode="auto">
                  <a:xfrm>
                    <a:off x="1063" y="1091"/>
                    <a:ext cx="56" cy="210"/>
                    <a:chOff x="1063" y="1091"/>
                    <a:chExt cx="56" cy="210"/>
                  </a:xfrm>
                </p:grpSpPr>
                <p:sp>
                  <p:nvSpPr>
                    <p:cNvPr id="6246" name="Oval 102"/>
                    <p:cNvSpPr>
                      <a:spLocks noChangeArrowheads="1"/>
                    </p:cNvSpPr>
                    <p:nvPr/>
                  </p:nvSpPr>
                  <p:spPr bwMode="auto">
                    <a:xfrm>
                      <a:off x="1063"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47" name="Line 103"/>
                    <p:cNvSpPr>
                      <a:spLocks noChangeShapeType="1"/>
                    </p:cNvSpPr>
                    <p:nvPr/>
                  </p:nvSpPr>
                  <p:spPr bwMode="auto">
                    <a:xfrm flipV="1">
                      <a:off x="1066" y="1170"/>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48" name="Line 104"/>
                    <p:cNvSpPr>
                      <a:spLocks noChangeShapeType="1"/>
                    </p:cNvSpPr>
                    <p:nvPr/>
                  </p:nvSpPr>
                  <p:spPr bwMode="auto">
                    <a:xfrm>
                      <a:off x="1096"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577" name="Group 109"/>
                  <p:cNvGrpSpPr>
                    <a:grpSpLocks/>
                  </p:cNvGrpSpPr>
                  <p:nvPr/>
                </p:nvGrpSpPr>
                <p:grpSpPr bwMode="auto">
                  <a:xfrm>
                    <a:off x="1063" y="1312"/>
                    <a:ext cx="56" cy="210"/>
                    <a:chOff x="1063" y="1312"/>
                    <a:chExt cx="56" cy="210"/>
                  </a:xfrm>
                </p:grpSpPr>
                <p:sp>
                  <p:nvSpPr>
                    <p:cNvPr id="6581" name="Oval 106"/>
                    <p:cNvSpPr>
                      <a:spLocks noChangeArrowheads="1"/>
                    </p:cNvSpPr>
                    <p:nvPr/>
                  </p:nvSpPr>
                  <p:spPr bwMode="auto">
                    <a:xfrm>
                      <a:off x="1063"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51" name="Line 107"/>
                    <p:cNvSpPr>
                      <a:spLocks noChangeShapeType="1"/>
                    </p:cNvSpPr>
                    <p:nvPr/>
                  </p:nvSpPr>
                  <p:spPr bwMode="auto">
                    <a:xfrm>
                      <a:off x="1067" y="1312"/>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52" name="Line 108"/>
                    <p:cNvSpPr>
                      <a:spLocks noChangeShapeType="1"/>
                    </p:cNvSpPr>
                    <p:nvPr/>
                  </p:nvSpPr>
                  <p:spPr bwMode="auto">
                    <a:xfrm flipV="1">
                      <a:off x="1096"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585" name="Group 119"/>
                <p:cNvGrpSpPr>
                  <a:grpSpLocks/>
                </p:cNvGrpSpPr>
                <p:nvPr/>
              </p:nvGrpSpPr>
              <p:grpSpPr bwMode="auto">
                <a:xfrm>
                  <a:off x="1126" y="1091"/>
                  <a:ext cx="56" cy="431"/>
                  <a:chOff x="1126" y="1091"/>
                  <a:chExt cx="56" cy="431"/>
                </a:xfrm>
              </p:grpSpPr>
              <p:grpSp>
                <p:nvGrpSpPr>
                  <p:cNvPr id="6586" name="Group 114"/>
                  <p:cNvGrpSpPr>
                    <a:grpSpLocks/>
                  </p:cNvGrpSpPr>
                  <p:nvPr/>
                </p:nvGrpSpPr>
                <p:grpSpPr bwMode="auto">
                  <a:xfrm>
                    <a:off x="1126" y="1091"/>
                    <a:ext cx="56" cy="210"/>
                    <a:chOff x="1126" y="1091"/>
                    <a:chExt cx="56" cy="210"/>
                  </a:xfrm>
                </p:grpSpPr>
                <p:sp>
                  <p:nvSpPr>
                    <p:cNvPr id="6255" name="Oval 111"/>
                    <p:cNvSpPr>
                      <a:spLocks noChangeArrowheads="1"/>
                    </p:cNvSpPr>
                    <p:nvPr/>
                  </p:nvSpPr>
                  <p:spPr bwMode="auto">
                    <a:xfrm>
                      <a:off x="1127"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56" name="Line 112"/>
                    <p:cNvSpPr>
                      <a:spLocks noChangeShapeType="1"/>
                    </p:cNvSpPr>
                    <p:nvPr/>
                  </p:nvSpPr>
                  <p:spPr bwMode="auto">
                    <a:xfrm flipV="1">
                      <a:off x="1126"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90" name="Line 113"/>
                    <p:cNvSpPr>
                      <a:spLocks noChangeShapeType="1"/>
                    </p:cNvSpPr>
                    <p:nvPr/>
                  </p:nvSpPr>
                  <p:spPr bwMode="auto">
                    <a:xfrm>
                      <a:off x="1160" y="1171"/>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594" name="Group 118"/>
                  <p:cNvGrpSpPr>
                    <a:grpSpLocks/>
                  </p:cNvGrpSpPr>
                  <p:nvPr/>
                </p:nvGrpSpPr>
                <p:grpSpPr bwMode="auto">
                  <a:xfrm>
                    <a:off x="1127" y="1312"/>
                    <a:ext cx="54" cy="210"/>
                    <a:chOff x="1127" y="1312"/>
                    <a:chExt cx="54" cy="210"/>
                  </a:xfrm>
                </p:grpSpPr>
                <p:sp>
                  <p:nvSpPr>
                    <p:cNvPr id="6259" name="Oval 115"/>
                    <p:cNvSpPr>
                      <a:spLocks noChangeArrowheads="1"/>
                    </p:cNvSpPr>
                    <p:nvPr/>
                  </p:nvSpPr>
                  <p:spPr bwMode="auto">
                    <a:xfrm>
                      <a:off x="1127"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60" name="Line 116"/>
                    <p:cNvSpPr>
                      <a:spLocks noChangeShapeType="1"/>
                    </p:cNvSpPr>
                    <p:nvPr/>
                  </p:nvSpPr>
                  <p:spPr bwMode="auto">
                    <a:xfrm>
                      <a:off x="1127"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61" name="Line 117"/>
                    <p:cNvSpPr>
                      <a:spLocks noChangeShapeType="1"/>
                    </p:cNvSpPr>
                    <p:nvPr/>
                  </p:nvSpPr>
                  <p:spPr bwMode="auto">
                    <a:xfrm flipV="1">
                      <a:off x="1159" y="1312"/>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599" name="Group 128"/>
                <p:cNvGrpSpPr>
                  <a:grpSpLocks/>
                </p:cNvGrpSpPr>
                <p:nvPr/>
              </p:nvGrpSpPr>
              <p:grpSpPr bwMode="auto">
                <a:xfrm>
                  <a:off x="1196" y="1091"/>
                  <a:ext cx="55" cy="431"/>
                  <a:chOff x="1196" y="1091"/>
                  <a:chExt cx="55" cy="431"/>
                </a:xfrm>
              </p:grpSpPr>
              <p:grpSp>
                <p:nvGrpSpPr>
                  <p:cNvPr id="6608" name="Group 123"/>
                  <p:cNvGrpSpPr>
                    <a:grpSpLocks/>
                  </p:cNvGrpSpPr>
                  <p:nvPr/>
                </p:nvGrpSpPr>
                <p:grpSpPr bwMode="auto">
                  <a:xfrm>
                    <a:off x="1196" y="1091"/>
                    <a:ext cx="55" cy="210"/>
                    <a:chOff x="1196" y="1091"/>
                    <a:chExt cx="55" cy="210"/>
                  </a:xfrm>
                </p:grpSpPr>
                <p:sp>
                  <p:nvSpPr>
                    <p:cNvPr id="6264" name="Oval 120"/>
                    <p:cNvSpPr>
                      <a:spLocks noChangeArrowheads="1"/>
                    </p:cNvSpPr>
                    <p:nvPr/>
                  </p:nvSpPr>
                  <p:spPr bwMode="auto">
                    <a:xfrm>
                      <a:off x="1196"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13" name="Line 121"/>
                    <p:cNvSpPr>
                      <a:spLocks noChangeShapeType="1"/>
                    </p:cNvSpPr>
                    <p:nvPr/>
                  </p:nvSpPr>
                  <p:spPr bwMode="auto">
                    <a:xfrm flipV="1">
                      <a:off x="1197" y="1170"/>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14" name="Line 122"/>
                    <p:cNvSpPr>
                      <a:spLocks noChangeShapeType="1"/>
                    </p:cNvSpPr>
                    <p:nvPr/>
                  </p:nvSpPr>
                  <p:spPr bwMode="auto">
                    <a:xfrm>
                      <a:off x="1226" y="1171"/>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92" name="Group 127"/>
                  <p:cNvGrpSpPr>
                    <a:grpSpLocks/>
                  </p:cNvGrpSpPr>
                  <p:nvPr/>
                </p:nvGrpSpPr>
                <p:grpSpPr bwMode="auto">
                  <a:xfrm>
                    <a:off x="1196" y="1312"/>
                    <a:ext cx="55" cy="210"/>
                    <a:chOff x="1196" y="1312"/>
                    <a:chExt cx="55" cy="210"/>
                  </a:xfrm>
                </p:grpSpPr>
                <p:sp>
                  <p:nvSpPr>
                    <p:cNvPr id="6268" name="Oval 124"/>
                    <p:cNvSpPr>
                      <a:spLocks noChangeArrowheads="1"/>
                    </p:cNvSpPr>
                    <p:nvPr/>
                  </p:nvSpPr>
                  <p:spPr bwMode="auto">
                    <a:xfrm>
                      <a:off x="1196"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69" name="Line 125"/>
                    <p:cNvSpPr>
                      <a:spLocks noChangeShapeType="1"/>
                    </p:cNvSpPr>
                    <p:nvPr/>
                  </p:nvSpPr>
                  <p:spPr bwMode="auto">
                    <a:xfrm>
                      <a:off x="1198"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70" name="Line 126"/>
                    <p:cNvSpPr>
                      <a:spLocks noChangeShapeType="1"/>
                    </p:cNvSpPr>
                    <p:nvPr/>
                  </p:nvSpPr>
                  <p:spPr bwMode="auto">
                    <a:xfrm flipV="1">
                      <a:off x="1226" y="1312"/>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grpSp>
          <p:nvGrpSpPr>
            <p:cNvPr id="6615" name="Group 259"/>
            <p:cNvGrpSpPr>
              <a:grpSpLocks/>
            </p:cNvGrpSpPr>
            <p:nvPr/>
          </p:nvGrpSpPr>
          <p:grpSpPr bwMode="auto">
            <a:xfrm>
              <a:off x="1788" y="1091"/>
              <a:ext cx="925" cy="431"/>
              <a:chOff x="1788" y="1091"/>
              <a:chExt cx="925" cy="431"/>
            </a:xfrm>
          </p:grpSpPr>
          <p:grpSp>
            <p:nvGrpSpPr>
              <p:cNvPr id="6554" name="Group 194"/>
              <p:cNvGrpSpPr>
                <a:grpSpLocks/>
              </p:cNvGrpSpPr>
              <p:nvPr/>
            </p:nvGrpSpPr>
            <p:grpSpPr bwMode="auto">
              <a:xfrm>
                <a:off x="1788" y="1091"/>
                <a:ext cx="459" cy="431"/>
                <a:chOff x="1788" y="1091"/>
                <a:chExt cx="459" cy="431"/>
              </a:xfrm>
            </p:grpSpPr>
            <p:grpSp>
              <p:nvGrpSpPr>
                <p:cNvPr id="6619" name="Group 139"/>
                <p:cNvGrpSpPr>
                  <a:grpSpLocks/>
                </p:cNvGrpSpPr>
                <p:nvPr/>
              </p:nvGrpSpPr>
              <p:grpSpPr bwMode="auto">
                <a:xfrm>
                  <a:off x="1788" y="1091"/>
                  <a:ext cx="54" cy="431"/>
                  <a:chOff x="1788" y="1091"/>
                  <a:chExt cx="54" cy="431"/>
                </a:xfrm>
              </p:grpSpPr>
              <p:grpSp>
                <p:nvGrpSpPr>
                  <p:cNvPr id="6628" name="Group 134"/>
                  <p:cNvGrpSpPr>
                    <a:grpSpLocks/>
                  </p:cNvGrpSpPr>
                  <p:nvPr/>
                </p:nvGrpSpPr>
                <p:grpSpPr bwMode="auto">
                  <a:xfrm>
                    <a:off x="1788" y="1091"/>
                    <a:ext cx="54" cy="210"/>
                    <a:chOff x="1788" y="1091"/>
                    <a:chExt cx="54" cy="210"/>
                  </a:xfrm>
                </p:grpSpPr>
                <p:sp>
                  <p:nvSpPr>
                    <p:cNvPr id="6275" name="Oval 131"/>
                    <p:cNvSpPr>
                      <a:spLocks noChangeArrowheads="1"/>
                    </p:cNvSpPr>
                    <p:nvPr/>
                  </p:nvSpPr>
                  <p:spPr bwMode="auto">
                    <a:xfrm>
                      <a:off x="1789"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76" name="Line 132"/>
                    <p:cNvSpPr>
                      <a:spLocks noChangeShapeType="1"/>
                    </p:cNvSpPr>
                    <p:nvPr/>
                  </p:nvSpPr>
                  <p:spPr bwMode="auto">
                    <a:xfrm flipV="1">
                      <a:off x="1788"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77" name="Line 133"/>
                    <p:cNvSpPr>
                      <a:spLocks noChangeShapeType="1"/>
                    </p:cNvSpPr>
                    <p:nvPr/>
                  </p:nvSpPr>
                  <p:spPr bwMode="auto">
                    <a:xfrm>
                      <a:off x="1819"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32" name="Group 138"/>
                  <p:cNvGrpSpPr>
                    <a:grpSpLocks/>
                  </p:cNvGrpSpPr>
                  <p:nvPr/>
                </p:nvGrpSpPr>
                <p:grpSpPr bwMode="auto">
                  <a:xfrm>
                    <a:off x="1789" y="1312"/>
                    <a:ext cx="53" cy="210"/>
                    <a:chOff x="1789" y="1312"/>
                    <a:chExt cx="53" cy="210"/>
                  </a:xfrm>
                </p:grpSpPr>
                <p:sp>
                  <p:nvSpPr>
                    <p:cNvPr id="6279" name="Oval 135"/>
                    <p:cNvSpPr>
                      <a:spLocks noChangeArrowheads="1"/>
                    </p:cNvSpPr>
                    <p:nvPr/>
                  </p:nvSpPr>
                  <p:spPr bwMode="auto">
                    <a:xfrm>
                      <a:off x="1789"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80" name="Line 136"/>
                    <p:cNvSpPr>
                      <a:spLocks noChangeShapeType="1"/>
                    </p:cNvSpPr>
                    <p:nvPr/>
                  </p:nvSpPr>
                  <p:spPr bwMode="auto">
                    <a:xfrm>
                      <a:off x="1789"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33" name="Line 137"/>
                    <p:cNvSpPr>
                      <a:spLocks noChangeShapeType="1"/>
                    </p:cNvSpPr>
                    <p:nvPr/>
                  </p:nvSpPr>
                  <p:spPr bwMode="auto">
                    <a:xfrm flipV="1">
                      <a:off x="1819"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37" name="Group 148"/>
                <p:cNvGrpSpPr>
                  <a:grpSpLocks/>
                </p:cNvGrpSpPr>
                <p:nvPr/>
              </p:nvGrpSpPr>
              <p:grpSpPr bwMode="auto">
                <a:xfrm>
                  <a:off x="1849" y="1091"/>
                  <a:ext cx="57" cy="431"/>
                  <a:chOff x="1849" y="1091"/>
                  <a:chExt cx="57" cy="431"/>
                </a:xfrm>
              </p:grpSpPr>
              <p:grpSp>
                <p:nvGrpSpPr>
                  <p:cNvPr id="6641" name="Group 143"/>
                  <p:cNvGrpSpPr>
                    <a:grpSpLocks/>
                  </p:cNvGrpSpPr>
                  <p:nvPr/>
                </p:nvGrpSpPr>
                <p:grpSpPr bwMode="auto">
                  <a:xfrm>
                    <a:off x="1849" y="1091"/>
                    <a:ext cx="57" cy="210"/>
                    <a:chOff x="1849" y="1091"/>
                    <a:chExt cx="57" cy="210"/>
                  </a:xfrm>
                </p:grpSpPr>
                <p:sp>
                  <p:nvSpPr>
                    <p:cNvPr id="6646" name="Oval 140"/>
                    <p:cNvSpPr>
                      <a:spLocks noChangeArrowheads="1"/>
                    </p:cNvSpPr>
                    <p:nvPr/>
                  </p:nvSpPr>
                  <p:spPr bwMode="auto">
                    <a:xfrm>
                      <a:off x="1849" y="1091"/>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55" name="Line 141"/>
                    <p:cNvSpPr>
                      <a:spLocks noChangeShapeType="1"/>
                    </p:cNvSpPr>
                    <p:nvPr/>
                  </p:nvSpPr>
                  <p:spPr bwMode="auto">
                    <a:xfrm flipV="1">
                      <a:off x="1855" y="1170"/>
                      <a:ext cx="21"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60" name="Line 142"/>
                    <p:cNvSpPr>
                      <a:spLocks noChangeShapeType="1"/>
                    </p:cNvSpPr>
                    <p:nvPr/>
                  </p:nvSpPr>
                  <p:spPr bwMode="auto">
                    <a:xfrm>
                      <a:off x="1882" y="1171"/>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64" name="Group 147"/>
                  <p:cNvGrpSpPr>
                    <a:grpSpLocks/>
                  </p:cNvGrpSpPr>
                  <p:nvPr/>
                </p:nvGrpSpPr>
                <p:grpSpPr bwMode="auto">
                  <a:xfrm>
                    <a:off x="1849" y="1312"/>
                    <a:ext cx="56" cy="210"/>
                    <a:chOff x="1849" y="1312"/>
                    <a:chExt cx="56" cy="210"/>
                  </a:xfrm>
                </p:grpSpPr>
                <p:sp>
                  <p:nvSpPr>
                    <p:cNvPr id="6668" name="Oval 144"/>
                    <p:cNvSpPr>
                      <a:spLocks noChangeArrowheads="1"/>
                    </p:cNvSpPr>
                    <p:nvPr/>
                  </p:nvSpPr>
                  <p:spPr bwMode="auto">
                    <a:xfrm>
                      <a:off x="1849" y="1443"/>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69" name="Line 145"/>
                    <p:cNvSpPr>
                      <a:spLocks noChangeShapeType="1"/>
                    </p:cNvSpPr>
                    <p:nvPr/>
                  </p:nvSpPr>
                  <p:spPr bwMode="auto">
                    <a:xfrm>
                      <a:off x="1855" y="1312"/>
                      <a:ext cx="21"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90" name="Line 146"/>
                    <p:cNvSpPr>
                      <a:spLocks noChangeShapeType="1"/>
                    </p:cNvSpPr>
                    <p:nvPr/>
                  </p:nvSpPr>
                  <p:spPr bwMode="auto">
                    <a:xfrm flipV="1">
                      <a:off x="1881"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73" name="Group 157"/>
                <p:cNvGrpSpPr>
                  <a:grpSpLocks/>
                </p:cNvGrpSpPr>
                <p:nvPr/>
              </p:nvGrpSpPr>
              <p:grpSpPr bwMode="auto">
                <a:xfrm>
                  <a:off x="1922" y="1091"/>
                  <a:ext cx="59" cy="431"/>
                  <a:chOff x="1922" y="1091"/>
                  <a:chExt cx="59" cy="431"/>
                </a:xfrm>
              </p:grpSpPr>
              <p:grpSp>
                <p:nvGrpSpPr>
                  <p:cNvPr id="6677" name="Group 152"/>
                  <p:cNvGrpSpPr>
                    <a:grpSpLocks/>
                  </p:cNvGrpSpPr>
                  <p:nvPr/>
                </p:nvGrpSpPr>
                <p:grpSpPr bwMode="auto">
                  <a:xfrm>
                    <a:off x="1922" y="1091"/>
                    <a:ext cx="59" cy="210"/>
                    <a:chOff x="1922" y="1091"/>
                    <a:chExt cx="59" cy="210"/>
                  </a:xfrm>
                </p:grpSpPr>
                <p:sp>
                  <p:nvSpPr>
                    <p:cNvPr id="6293" name="Oval 149"/>
                    <p:cNvSpPr>
                      <a:spLocks noChangeArrowheads="1"/>
                    </p:cNvSpPr>
                    <p:nvPr/>
                  </p:nvSpPr>
                  <p:spPr bwMode="auto">
                    <a:xfrm>
                      <a:off x="1922" y="1091"/>
                      <a:ext cx="49"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94" name="Line 150"/>
                    <p:cNvSpPr>
                      <a:spLocks noChangeShapeType="1"/>
                    </p:cNvSpPr>
                    <p:nvPr/>
                  </p:nvSpPr>
                  <p:spPr bwMode="auto">
                    <a:xfrm flipV="1">
                      <a:off x="1923"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95" name="Line 151"/>
                    <p:cNvSpPr>
                      <a:spLocks noChangeShapeType="1"/>
                    </p:cNvSpPr>
                    <p:nvPr/>
                  </p:nvSpPr>
                  <p:spPr bwMode="auto">
                    <a:xfrm>
                      <a:off x="1954" y="1171"/>
                      <a:ext cx="27"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59" name="Group 156"/>
                  <p:cNvGrpSpPr>
                    <a:grpSpLocks/>
                  </p:cNvGrpSpPr>
                  <p:nvPr/>
                </p:nvGrpSpPr>
                <p:grpSpPr bwMode="auto">
                  <a:xfrm>
                    <a:off x="1922" y="1312"/>
                    <a:ext cx="59" cy="210"/>
                    <a:chOff x="1922" y="1312"/>
                    <a:chExt cx="59" cy="210"/>
                  </a:xfrm>
                </p:grpSpPr>
                <p:sp>
                  <p:nvSpPr>
                    <p:cNvPr id="6678" name="Oval 153"/>
                    <p:cNvSpPr>
                      <a:spLocks noChangeArrowheads="1"/>
                    </p:cNvSpPr>
                    <p:nvPr/>
                  </p:nvSpPr>
                  <p:spPr bwMode="auto">
                    <a:xfrm>
                      <a:off x="1922" y="1443"/>
                      <a:ext cx="49"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98" name="Line 154"/>
                    <p:cNvSpPr>
                      <a:spLocks noChangeShapeType="1"/>
                    </p:cNvSpPr>
                    <p:nvPr/>
                  </p:nvSpPr>
                  <p:spPr bwMode="auto">
                    <a:xfrm>
                      <a:off x="1924"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99" name="Line 155"/>
                    <p:cNvSpPr>
                      <a:spLocks noChangeShapeType="1"/>
                    </p:cNvSpPr>
                    <p:nvPr/>
                  </p:nvSpPr>
                  <p:spPr bwMode="auto">
                    <a:xfrm flipV="1">
                      <a:off x="1954" y="1312"/>
                      <a:ext cx="27"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79" name="Group 166"/>
                <p:cNvGrpSpPr>
                  <a:grpSpLocks/>
                </p:cNvGrpSpPr>
                <p:nvPr/>
              </p:nvGrpSpPr>
              <p:grpSpPr bwMode="auto">
                <a:xfrm>
                  <a:off x="1988" y="1091"/>
                  <a:ext cx="58" cy="431"/>
                  <a:chOff x="1988" y="1091"/>
                  <a:chExt cx="58" cy="431"/>
                </a:xfrm>
              </p:grpSpPr>
              <p:grpSp>
                <p:nvGrpSpPr>
                  <p:cNvPr id="6650" name="Group 161"/>
                  <p:cNvGrpSpPr>
                    <a:grpSpLocks/>
                  </p:cNvGrpSpPr>
                  <p:nvPr/>
                </p:nvGrpSpPr>
                <p:grpSpPr bwMode="auto">
                  <a:xfrm>
                    <a:off x="1988" y="1091"/>
                    <a:ext cx="58" cy="210"/>
                    <a:chOff x="1988" y="1091"/>
                    <a:chExt cx="58" cy="210"/>
                  </a:xfrm>
                </p:grpSpPr>
                <p:sp>
                  <p:nvSpPr>
                    <p:cNvPr id="6302" name="Oval 158"/>
                    <p:cNvSpPr>
                      <a:spLocks noChangeArrowheads="1"/>
                    </p:cNvSpPr>
                    <p:nvPr/>
                  </p:nvSpPr>
                  <p:spPr bwMode="auto">
                    <a:xfrm>
                      <a:off x="1988"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03" name="Line 159"/>
                    <p:cNvSpPr>
                      <a:spLocks noChangeShapeType="1"/>
                    </p:cNvSpPr>
                    <p:nvPr/>
                  </p:nvSpPr>
                  <p:spPr bwMode="auto">
                    <a:xfrm flipV="1">
                      <a:off x="1989"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6" name="Line 160"/>
                    <p:cNvSpPr>
                      <a:spLocks noChangeShapeType="1"/>
                    </p:cNvSpPr>
                    <p:nvPr/>
                  </p:nvSpPr>
                  <p:spPr bwMode="auto">
                    <a:xfrm>
                      <a:off x="2023"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51" name="Group 165"/>
                  <p:cNvGrpSpPr>
                    <a:grpSpLocks/>
                  </p:cNvGrpSpPr>
                  <p:nvPr/>
                </p:nvGrpSpPr>
                <p:grpSpPr bwMode="auto">
                  <a:xfrm>
                    <a:off x="1988" y="1312"/>
                    <a:ext cx="58" cy="210"/>
                    <a:chOff x="1988" y="1312"/>
                    <a:chExt cx="58" cy="210"/>
                  </a:xfrm>
                </p:grpSpPr>
                <p:sp>
                  <p:nvSpPr>
                    <p:cNvPr id="6306" name="Oval 162"/>
                    <p:cNvSpPr>
                      <a:spLocks noChangeArrowheads="1"/>
                    </p:cNvSpPr>
                    <p:nvPr/>
                  </p:nvSpPr>
                  <p:spPr bwMode="auto">
                    <a:xfrm>
                      <a:off x="1988"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07" name="Line 163"/>
                    <p:cNvSpPr>
                      <a:spLocks noChangeShapeType="1"/>
                    </p:cNvSpPr>
                    <p:nvPr/>
                  </p:nvSpPr>
                  <p:spPr bwMode="auto">
                    <a:xfrm>
                      <a:off x="1990"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08" name="Line 164"/>
                    <p:cNvSpPr>
                      <a:spLocks noChangeShapeType="1"/>
                    </p:cNvSpPr>
                    <p:nvPr/>
                  </p:nvSpPr>
                  <p:spPr bwMode="auto">
                    <a:xfrm flipV="1">
                      <a:off x="2023"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23" name="Group 175"/>
                <p:cNvGrpSpPr>
                  <a:grpSpLocks/>
                </p:cNvGrpSpPr>
                <p:nvPr/>
              </p:nvGrpSpPr>
              <p:grpSpPr bwMode="auto">
                <a:xfrm>
                  <a:off x="2062" y="1091"/>
                  <a:ext cx="54" cy="431"/>
                  <a:chOff x="2062" y="1091"/>
                  <a:chExt cx="54" cy="431"/>
                </a:xfrm>
              </p:grpSpPr>
              <p:grpSp>
                <p:nvGrpSpPr>
                  <p:cNvPr id="6642" name="Group 170"/>
                  <p:cNvGrpSpPr>
                    <a:grpSpLocks/>
                  </p:cNvGrpSpPr>
                  <p:nvPr/>
                </p:nvGrpSpPr>
                <p:grpSpPr bwMode="auto">
                  <a:xfrm>
                    <a:off x="2062" y="1091"/>
                    <a:ext cx="54" cy="210"/>
                    <a:chOff x="2062" y="1091"/>
                    <a:chExt cx="54" cy="210"/>
                  </a:xfrm>
                </p:grpSpPr>
                <p:sp>
                  <p:nvSpPr>
                    <p:cNvPr id="6311" name="Oval 167"/>
                    <p:cNvSpPr>
                      <a:spLocks noChangeArrowheads="1"/>
                    </p:cNvSpPr>
                    <p:nvPr/>
                  </p:nvSpPr>
                  <p:spPr bwMode="auto">
                    <a:xfrm>
                      <a:off x="2062" y="1091"/>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7" name="Line 168"/>
                    <p:cNvSpPr>
                      <a:spLocks noChangeShapeType="1"/>
                    </p:cNvSpPr>
                    <p:nvPr/>
                  </p:nvSpPr>
                  <p:spPr bwMode="auto">
                    <a:xfrm flipV="1">
                      <a:off x="2062"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01" name="Line 169"/>
                    <p:cNvSpPr>
                      <a:spLocks noChangeShapeType="1"/>
                    </p:cNvSpPr>
                    <p:nvPr/>
                  </p:nvSpPr>
                  <p:spPr bwMode="auto">
                    <a:xfrm>
                      <a:off x="2092" y="1171"/>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705" name="Group 174"/>
                  <p:cNvGrpSpPr>
                    <a:grpSpLocks/>
                  </p:cNvGrpSpPr>
                  <p:nvPr/>
                </p:nvGrpSpPr>
                <p:grpSpPr bwMode="auto">
                  <a:xfrm>
                    <a:off x="2062" y="1312"/>
                    <a:ext cx="53" cy="210"/>
                    <a:chOff x="2062" y="1312"/>
                    <a:chExt cx="53" cy="210"/>
                  </a:xfrm>
                </p:grpSpPr>
                <p:sp>
                  <p:nvSpPr>
                    <p:cNvPr id="6315" name="Oval 171"/>
                    <p:cNvSpPr>
                      <a:spLocks noChangeArrowheads="1"/>
                    </p:cNvSpPr>
                    <p:nvPr/>
                  </p:nvSpPr>
                  <p:spPr bwMode="auto">
                    <a:xfrm>
                      <a:off x="2062" y="1443"/>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16" name="Line 172"/>
                    <p:cNvSpPr>
                      <a:spLocks noChangeShapeType="1"/>
                    </p:cNvSpPr>
                    <p:nvPr/>
                  </p:nvSpPr>
                  <p:spPr bwMode="auto">
                    <a:xfrm>
                      <a:off x="2062"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17" name="Line 173"/>
                    <p:cNvSpPr>
                      <a:spLocks noChangeShapeType="1"/>
                    </p:cNvSpPr>
                    <p:nvPr/>
                  </p:nvSpPr>
                  <p:spPr bwMode="auto">
                    <a:xfrm flipV="1">
                      <a:off x="2091"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624" name="Group 184"/>
                <p:cNvGrpSpPr>
                  <a:grpSpLocks/>
                </p:cNvGrpSpPr>
                <p:nvPr/>
              </p:nvGrpSpPr>
              <p:grpSpPr bwMode="auto">
                <a:xfrm>
                  <a:off x="2122" y="1091"/>
                  <a:ext cx="57" cy="431"/>
                  <a:chOff x="2122" y="1091"/>
                  <a:chExt cx="57" cy="431"/>
                </a:xfrm>
              </p:grpSpPr>
              <p:grpSp>
                <p:nvGrpSpPr>
                  <p:cNvPr id="6706" name="Group 179"/>
                  <p:cNvGrpSpPr>
                    <a:grpSpLocks/>
                  </p:cNvGrpSpPr>
                  <p:nvPr/>
                </p:nvGrpSpPr>
                <p:grpSpPr bwMode="auto">
                  <a:xfrm>
                    <a:off x="2122" y="1091"/>
                    <a:ext cx="57" cy="210"/>
                    <a:chOff x="2122" y="1091"/>
                    <a:chExt cx="57" cy="210"/>
                  </a:xfrm>
                </p:grpSpPr>
                <p:sp>
                  <p:nvSpPr>
                    <p:cNvPr id="6710" name="Oval 176"/>
                    <p:cNvSpPr>
                      <a:spLocks noChangeArrowheads="1"/>
                    </p:cNvSpPr>
                    <p:nvPr/>
                  </p:nvSpPr>
                  <p:spPr bwMode="auto">
                    <a:xfrm>
                      <a:off x="2123" y="1091"/>
                      <a:ext cx="45"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14" name="Line 177"/>
                    <p:cNvSpPr>
                      <a:spLocks noChangeShapeType="1"/>
                    </p:cNvSpPr>
                    <p:nvPr/>
                  </p:nvSpPr>
                  <p:spPr bwMode="auto">
                    <a:xfrm flipV="1">
                      <a:off x="2122"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22" name="Line 178"/>
                    <p:cNvSpPr>
                      <a:spLocks noChangeShapeType="1"/>
                    </p:cNvSpPr>
                    <p:nvPr/>
                  </p:nvSpPr>
                  <p:spPr bwMode="auto">
                    <a:xfrm>
                      <a:off x="2155" y="1171"/>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719" name="Group 183"/>
                  <p:cNvGrpSpPr>
                    <a:grpSpLocks/>
                  </p:cNvGrpSpPr>
                  <p:nvPr/>
                </p:nvGrpSpPr>
                <p:grpSpPr bwMode="auto">
                  <a:xfrm>
                    <a:off x="2123" y="1312"/>
                    <a:ext cx="55" cy="210"/>
                    <a:chOff x="2123" y="1312"/>
                    <a:chExt cx="55" cy="210"/>
                  </a:xfrm>
                </p:grpSpPr>
                <p:sp>
                  <p:nvSpPr>
                    <p:cNvPr id="6324" name="Oval 180"/>
                    <p:cNvSpPr>
                      <a:spLocks noChangeArrowheads="1"/>
                    </p:cNvSpPr>
                    <p:nvPr/>
                  </p:nvSpPr>
                  <p:spPr bwMode="auto">
                    <a:xfrm>
                      <a:off x="2123" y="1443"/>
                      <a:ext cx="45"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25" name="Line 181"/>
                    <p:cNvSpPr>
                      <a:spLocks noChangeShapeType="1"/>
                    </p:cNvSpPr>
                    <p:nvPr/>
                  </p:nvSpPr>
                  <p:spPr bwMode="auto">
                    <a:xfrm>
                      <a:off x="2123"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26" name="Line 182"/>
                    <p:cNvSpPr>
                      <a:spLocks noChangeShapeType="1"/>
                    </p:cNvSpPr>
                    <p:nvPr/>
                  </p:nvSpPr>
                  <p:spPr bwMode="auto">
                    <a:xfrm flipV="1">
                      <a:off x="2154"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728" name="Group 193"/>
                <p:cNvGrpSpPr>
                  <a:grpSpLocks/>
                </p:cNvGrpSpPr>
                <p:nvPr/>
              </p:nvGrpSpPr>
              <p:grpSpPr bwMode="auto">
                <a:xfrm>
                  <a:off x="2192" y="1091"/>
                  <a:ext cx="55" cy="431"/>
                  <a:chOff x="2192" y="1091"/>
                  <a:chExt cx="55" cy="431"/>
                </a:xfrm>
              </p:grpSpPr>
              <p:grpSp>
                <p:nvGrpSpPr>
                  <p:cNvPr id="6733" name="Group 188"/>
                  <p:cNvGrpSpPr>
                    <a:grpSpLocks/>
                  </p:cNvGrpSpPr>
                  <p:nvPr/>
                </p:nvGrpSpPr>
                <p:grpSpPr bwMode="auto">
                  <a:xfrm>
                    <a:off x="2192" y="1091"/>
                    <a:ext cx="55" cy="210"/>
                    <a:chOff x="2192" y="1091"/>
                    <a:chExt cx="55" cy="210"/>
                  </a:xfrm>
                </p:grpSpPr>
                <p:sp>
                  <p:nvSpPr>
                    <p:cNvPr id="6737" name="Oval 185"/>
                    <p:cNvSpPr>
                      <a:spLocks noChangeArrowheads="1"/>
                    </p:cNvSpPr>
                    <p:nvPr/>
                  </p:nvSpPr>
                  <p:spPr bwMode="auto">
                    <a:xfrm>
                      <a:off x="2192"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30" name="Line 186"/>
                    <p:cNvSpPr>
                      <a:spLocks noChangeShapeType="1"/>
                    </p:cNvSpPr>
                    <p:nvPr/>
                  </p:nvSpPr>
                  <p:spPr bwMode="auto">
                    <a:xfrm flipV="1">
                      <a:off x="2193" y="1170"/>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31" name="Line 187"/>
                    <p:cNvSpPr>
                      <a:spLocks noChangeShapeType="1"/>
                    </p:cNvSpPr>
                    <p:nvPr/>
                  </p:nvSpPr>
                  <p:spPr bwMode="auto">
                    <a:xfrm>
                      <a:off x="2224"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741" name="Group 192"/>
                  <p:cNvGrpSpPr>
                    <a:grpSpLocks/>
                  </p:cNvGrpSpPr>
                  <p:nvPr/>
                </p:nvGrpSpPr>
                <p:grpSpPr bwMode="auto">
                  <a:xfrm>
                    <a:off x="2192" y="1312"/>
                    <a:ext cx="55" cy="210"/>
                    <a:chOff x="2192" y="1312"/>
                    <a:chExt cx="55" cy="210"/>
                  </a:xfrm>
                </p:grpSpPr>
                <p:sp>
                  <p:nvSpPr>
                    <p:cNvPr id="6333" name="Oval 189"/>
                    <p:cNvSpPr>
                      <a:spLocks noChangeArrowheads="1"/>
                    </p:cNvSpPr>
                    <p:nvPr/>
                  </p:nvSpPr>
                  <p:spPr bwMode="auto">
                    <a:xfrm>
                      <a:off x="2192"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34" name="Line 190"/>
                    <p:cNvSpPr>
                      <a:spLocks noChangeShapeType="1"/>
                    </p:cNvSpPr>
                    <p:nvPr/>
                  </p:nvSpPr>
                  <p:spPr bwMode="auto">
                    <a:xfrm>
                      <a:off x="2194"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35" name="Line 191"/>
                    <p:cNvSpPr>
                      <a:spLocks noChangeShapeType="1"/>
                    </p:cNvSpPr>
                    <p:nvPr/>
                  </p:nvSpPr>
                  <p:spPr bwMode="auto">
                    <a:xfrm flipV="1">
                      <a:off x="2224"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nvGrpSpPr>
              <p:cNvPr id="6742" name="Group 258"/>
              <p:cNvGrpSpPr>
                <a:grpSpLocks/>
              </p:cNvGrpSpPr>
              <p:nvPr/>
            </p:nvGrpSpPr>
            <p:grpSpPr bwMode="auto">
              <a:xfrm>
                <a:off x="2251" y="1091"/>
                <a:ext cx="462" cy="431"/>
                <a:chOff x="2251" y="1091"/>
                <a:chExt cx="462" cy="431"/>
              </a:xfrm>
            </p:grpSpPr>
            <p:grpSp>
              <p:nvGrpSpPr>
                <p:cNvPr id="6743" name="Group 203"/>
                <p:cNvGrpSpPr>
                  <a:grpSpLocks/>
                </p:cNvGrpSpPr>
                <p:nvPr/>
              </p:nvGrpSpPr>
              <p:grpSpPr bwMode="auto">
                <a:xfrm>
                  <a:off x="2251" y="1091"/>
                  <a:ext cx="57" cy="431"/>
                  <a:chOff x="2251" y="1091"/>
                  <a:chExt cx="57" cy="431"/>
                </a:xfrm>
              </p:grpSpPr>
              <p:grpSp>
                <p:nvGrpSpPr>
                  <p:cNvPr id="6744" name="Group 198"/>
                  <p:cNvGrpSpPr>
                    <a:grpSpLocks/>
                  </p:cNvGrpSpPr>
                  <p:nvPr/>
                </p:nvGrpSpPr>
                <p:grpSpPr bwMode="auto">
                  <a:xfrm>
                    <a:off x="2251" y="1091"/>
                    <a:ext cx="57" cy="210"/>
                    <a:chOff x="2251" y="1091"/>
                    <a:chExt cx="57" cy="210"/>
                  </a:xfrm>
                </p:grpSpPr>
                <p:sp>
                  <p:nvSpPr>
                    <p:cNvPr id="6339" name="Oval 195"/>
                    <p:cNvSpPr>
                      <a:spLocks noChangeArrowheads="1"/>
                    </p:cNvSpPr>
                    <p:nvPr/>
                  </p:nvSpPr>
                  <p:spPr bwMode="auto">
                    <a:xfrm>
                      <a:off x="2251" y="1091"/>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40" name="Line 196"/>
                    <p:cNvSpPr>
                      <a:spLocks noChangeShapeType="1"/>
                    </p:cNvSpPr>
                    <p:nvPr/>
                  </p:nvSpPr>
                  <p:spPr bwMode="auto">
                    <a:xfrm flipV="1">
                      <a:off x="2251"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41" name="Line 197"/>
                    <p:cNvSpPr>
                      <a:spLocks noChangeShapeType="1"/>
                    </p:cNvSpPr>
                    <p:nvPr/>
                  </p:nvSpPr>
                  <p:spPr bwMode="auto">
                    <a:xfrm>
                      <a:off x="2284" y="1171"/>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12" name="Group 202"/>
                  <p:cNvGrpSpPr>
                    <a:grpSpLocks/>
                  </p:cNvGrpSpPr>
                  <p:nvPr/>
                </p:nvGrpSpPr>
                <p:grpSpPr bwMode="auto">
                  <a:xfrm>
                    <a:off x="2251" y="1312"/>
                    <a:ext cx="56" cy="210"/>
                    <a:chOff x="2251" y="1312"/>
                    <a:chExt cx="56" cy="210"/>
                  </a:xfrm>
                </p:grpSpPr>
                <p:sp>
                  <p:nvSpPr>
                    <p:cNvPr id="6343" name="Oval 199"/>
                    <p:cNvSpPr>
                      <a:spLocks noChangeArrowheads="1"/>
                    </p:cNvSpPr>
                    <p:nvPr/>
                  </p:nvSpPr>
                  <p:spPr bwMode="auto">
                    <a:xfrm>
                      <a:off x="2251" y="1443"/>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8" name="Line 200"/>
                    <p:cNvSpPr>
                      <a:spLocks noChangeShapeType="1"/>
                    </p:cNvSpPr>
                    <p:nvPr/>
                  </p:nvSpPr>
                  <p:spPr bwMode="auto">
                    <a:xfrm>
                      <a:off x="2252"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5" name="Line 201"/>
                    <p:cNvSpPr>
                      <a:spLocks noChangeShapeType="1"/>
                    </p:cNvSpPr>
                    <p:nvPr/>
                  </p:nvSpPr>
                  <p:spPr bwMode="auto">
                    <a:xfrm flipV="1">
                      <a:off x="2283"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766" name="Group 212"/>
                <p:cNvGrpSpPr>
                  <a:grpSpLocks/>
                </p:cNvGrpSpPr>
                <p:nvPr/>
              </p:nvGrpSpPr>
              <p:grpSpPr bwMode="auto">
                <a:xfrm>
                  <a:off x="2315" y="1091"/>
                  <a:ext cx="53" cy="431"/>
                  <a:chOff x="2315" y="1091"/>
                  <a:chExt cx="53" cy="431"/>
                </a:xfrm>
              </p:grpSpPr>
              <p:grpSp>
                <p:nvGrpSpPr>
                  <p:cNvPr id="6603" name="Group 207"/>
                  <p:cNvGrpSpPr>
                    <a:grpSpLocks/>
                  </p:cNvGrpSpPr>
                  <p:nvPr/>
                </p:nvGrpSpPr>
                <p:grpSpPr bwMode="auto">
                  <a:xfrm>
                    <a:off x="2315" y="1091"/>
                    <a:ext cx="53" cy="210"/>
                    <a:chOff x="2315" y="1091"/>
                    <a:chExt cx="53" cy="210"/>
                  </a:xfrm>
                </p:grpSpPr>
                <p:sp>
                  <p:nvSpPr>
                    <p:cNvPr id="6774" name="Oval 204"/>
                    <p:cNvSpPr>
                      <a:spLocks noChangeArrowheads="1"/>
                    </p:cNvSpPr>
                    <p:nvPr/>
                  </p:nvSpPr>
                  <p:spPr bwMode="auto">
                    <a:xfrm>
                      <a:off x="2315" y="1091"/>
                      <a:ext cx="45"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7" name="Line 205"/>
                    <p:cNvSpPr>
                      <a:spLocks noChangeShapeType="1"/>
                    </p:cNvSpPr>
                    <p:nvPr/>
                  </p:nvSpPr>
                  <p:spPr bwMode="auto">
                    <a:xfrm flipV="1">
                      <a:off x="2317"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98" name="Line 206"/>
                    <p:cNvSpPr>
                      <a:spLocks noChangeShapeType="1"/>
                    </p:cNvSpPr>
                    <p:nvPr/>
                  </p:nvSpPr>
                  <p:spPr bwMode="auto">
                    <a:xfrm>
                      <a:off x="2345"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604" name="Group 211"/>
                  <p:cNvGrpSpPr>
                    <a:grpSpLocks/>
                  </p:cNvGrpSpPr>
                  <p:nvPr/>
                </p:nvGrpSpPr>
                <p:grpSpPr bwMode="auto">
                  <a:xfrm>
                    <a:off x="2315" y="1312"/>
                    <a:ext cx="53" cy="210"/>
                    <a:chOff x="2315" y="1312"/>
                    <a:chExt cx="53" cy="210"/>
                  </a:xfrm>
                </p:grpSpPr>
                <p:sp>
                  <p:nvSpPr>
                    <p:cNvPr id="6805" name="Oval 208"/>
                    <p:cNvSpPr>
                      <a:spLocks noChangeArrowheads="1"/>
                    </p:cNvSpPr>
                    <p:nvPr/>
                  </p:nvSpPr>
                  <p:spPr bwMode="auto">
                    <a:xfrm>
                      <a:off x="2315" y="1443"/>
                      <a:ext cx="45"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08" name="Line 209"/>
                    <p:cNvSpPr>
                      <a:spLocks noChangeShapeType="1"/>
                    </p:cNvSpPr>
                    <p:nvPr/>
                  </p:nvSpPr>
                  <p:spPr bwMode="auto">
                    <a:xfrm>
                      <a:off x="2317"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10" name="Line 210"/>
                    <p:cNvSpPr>
                      <a:spLocks noChangeShapeType="1"/>
                    </p:cNvSpPr>
                    <p:nvPr/>
                  </p:nvSpPr>
                  <p:spPr bwMode="auto">
                    <a:xfrm flipV="1">
                      <a:off x="2345"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558" name="Group 221"/>
                <p:cNvGrpSpPr>
                  <a:grpSpLocks/>
                </p:cNvGrpSpPr>
                <p:nvPr/>
              </p:nvGrpSpPr>
              <p:grpSpPr bwMode="auto">
                <a:xfrm>
                  <a:off x="2386" y="1091"/>
                  <a:ext cx="56" cy="431"/>
                  <a:chOff x="2386" y="1091"/>
                  <a:chExt cx="56" cy="431"/>
                </a:xfrm>
              </p:grpSpPr>
              <p:grpSp>
                <p:nvGrpSpPr>
                  <p:cNvPr id="6595" name="Group 216"/>
                  <p:cNvGrpSpPr>
                    <a:grpSpLocks/>
                  </p:cNvGrpSpPr>
                  <p:nvPr/>
                </p:nvGrpSpPr>
                <p:grpSpPr bwMode="auto">
                  <a:xfrm>
                    <a:off x="2386" y="1091"/>
                    <a:ext cx="56" cy="210"/>
                    <a:chOff x="2386" y="1091"/>
                    <a:chExt cx="56" cy="210"/>
                  </a:xfrm>
                </p:grpSpPr>
                <p:sp>
                  <p:nvSpPr>
                    <p:cNvPr id="6357" name="Oval 213"/>
                    <p:cNvSpPr>
                      <a:spLocks noChangeArrowheads="1"/>
                    </p:cNvSpPr>
                    <p:nvPr/>
                  </p:nvSpPr>
                  <p:spPr bwMode="auto">
                    <a:xfrm>
                      <a:off x="2386" y="1091"/>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58" name="Line 214"/>
                    <p:cNvSpPr>
                      <a:spLocks noChangeShapeType="1"/>
                    </p:cNvSpPr>
                    <p:nvPr/>
                  </p:nvSpPr>
                  <p:spPr bwMode="auto">
                    <a:xfrm flipV="1">
                      <a:off x="2389" y="1170"/>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59" name="Line 215"/>
                    <p:cNvSpPr>
                      <a:spLocks noChangeShapeType="1"/>
                    </p:cNvSpPr>
                    <p:nvPr/>
                  </p:nvSpPr>
                  <p:spPr bwMode="auto">
                    <a:xfrm>
                      <a:off x="2419"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811" name="Group 220"/>
                  <p:cNvGrpSpPr>
                    <a:grpSpLocks/>
                  </p:cNvGrpSpPr>
                  <p:nvPr/>
                </p:nvGrpSpPr>
                <p:grpSpPr bwMode="auto">
                  <a:xfrm>
                    <a:off x="2386" y="1312"/>
                    <a:ext cx="56" cy="210"/>
                    <a:chOff x="2386" y="1312"/>
                    <a:chExt cx="56" cy="210"/>
                  </a:xfrm>
                </p:grpSpPr>
                <p:sp>
                  <p:nvSpPr>
                    <p:cNvPr id="6812" name="Oval 217"/>
                    <p:cNvSpPr>
                      <a:spLocks noChangeArrowheads="1"/>
                    </p:cNvSpPr>
                    <p:nvPr/>
                  </p:nvSpPr>
                  <p:spPr bwMode="auto">
                    <a:xfrm>
                      <a:off x="2386" y="1443"/>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13" name="Line 218"/>
                    <p:cNvSpPr>
                      <a:spLocks noChangeShapeType="1"/>
                    </p:cNvSpPr>
                    <p:nvPr/>
                  </p:nvSpPr>
                  <p:spPr bwMode="auto">
                    <a:xfrm>
                      <a:off x="2390" y="1312"/>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63" name="Line 219"/>
                    <p:cNvSpPr>
                      <a:spLocks noChangeShapeType="1"/>
                    </p:cNvSpPr>
                    <p:nvPr/>
                  </p:nvSpPr>
                  <p:spPr bwMode="auto">
                    <a:xfrm flipV="1">
                      <a:off x="2419"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559" name="Group 230"/>
                <p:cNvGrpSpPr>
                  <a:grpSpLocks/>
                </p:cNvGrpSpPr>
                <p:nvPr/>
              </p:nvGrpSpPr>
              <p:grpSpPr bwMode="auto">
                <a:xfrm>
                  <a:off x="2453" y="1091"/>
                  <a:ext cx="55" cy="431"/>
                  <a:chOff x="2453" y="1091"/>
                  <a:chExt cx="55" cy="431"/>
                </a:xfrm>
              </p:grpSpPr>
              <p:grpSp>
                <p:nvGrpSpPr>
                  <p:cNvPr id="6814" name="Group 225"/>
                  <p:cNvGrpSpPr>
                    <a:grpSpLocks/>
                  </p:cNvGrpSpPr>
                  <p:nvPr/>
                </p:nvGrpSpPr>
                <p:grpSpPr bwMode="auto">
                  <a:xfrm>
                    <a:off x="2453" y="1091"/>
                    <a:ext cx="55" cy="210"/>
                    <a:chOff x="2453" y="1091"/>
                    <a:chExt cx="55" cy="210"/>
                  </a:xfrm>
                </p:grpSpPr>
                <p:sp>
                  <p:nvSpPr>
                    <p:cNvPr id="6366" name="Oval 222"/>
                    <p:cNvSpPr>
                      <a:spLocks noChangeArrowheads="1"/>
                    </p:cNvSpPr>
                    <p:nvPr/>
                  </p:nvSpPr>
                  <p:spPr bwMode="auto">
                    <a:xfrm>
                      <a:off x="2453"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67" name="Line 223"/>
                    <p:cNvSpPr>
                      <a:spLocks noChangeShapeType="1"/>
                    </p:cNvSpPr>
                    <p:nvPr/>
                  </p:nvSpPr>
                  <p:spPr bwMode="auto">
                    <a:xfrm flipV="1">
                      <a:off x="2456"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68" name="Line 224"/>
                    <p:cNvSpPr>
                      <a:spLocks noChangeShapeType="1"/>
                    </p:cNvSpPr>
                    <p:nvPr/>
                  </p:nvSpPr>
                  <p:spPr bwMode="auto">
                    <a:xfrm>
                      <a:off x="2485" y="1171"/>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815" name="Group 229"/>
                  <p:cNvGrpSpPr>
                    <a:grpSpLocks/>
                  </p:cNvGrpSpPr>
                  <p:nvPr/>
                </p:nvGrpSpPr>
                <p:grpSpPr bwMode="auto">
                  <a:xfrm>
                    <a:off x="2453" y="1312"/>
                    <a:ext cx="55" cy="210"/>
                    <a:chOff x="2453" y="1312"/>
                    <a:chExt cx="55" cy="210"/>
                  </a:xfrm>
                </p:grpSpPr>
                <p:sp>
                  <p:nvSpPr>
                    <p:cNvPr id="6144" name="Oval 226"/>
                    <p:cNvSpPr>
                      <a:spLocks noChangeArrowheads="1"/>
                    </p:cNvSpPr>
                    <p:nvPr/>
                  </p:nvSpPr>
                  <p:spPr bwMode="auto">
                    <a:xfrm>
                      <a:off x="2453"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71" name="Line 227"/>
                    <p:cNvSpPr>
                      <a:spLocks noChangeShapeType="1"/>
                    </p:cNvSpPr>
                    <p:nvPr/>
                  </p:nvSpPr>
                  <p:spPr bwMode="auto">
                    <a:xfrm>
                      <a:off x="2456"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72" name="Line 228"/>
                    <p:cNvSpPr>
                      <a:spLocks noChangeShapeType="1"/>
                    </p:cNvSpPr>
                    <p:nvPr/>
                  </p:nvSpPr>
                  <p:spPr bwMode="auto">
                    <a:xfrm flipV="1">
                      <a:off x="2485"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153" name="Group 239"/>
                <p:cNvGrpSpPr>
                  <a:grpSpLocks/>
                </p:cNvGrpSpPr>
                <p:nvPr/>
              </p:nvGrpSpPr>
              <p:grpSpPr bwMode="auto">
                <a:xfrm>
                  <a:off x="2521" y="1091"/>
                  <a:ext cx="57" cy="431"/>
                  <a:chOff x="2521" y="1091"/>
                  <a:chExt cx="57" cy="431"/>
                </a:xfrm>
              </p:grpSpPr>
              <p:grpSp>
                <p:nvGrpSpPr>
                  <p:cNvPr id="6154" name="Group 234"/>
                  <p:cNvGrpSpPr>
                    <a:grpSpLocks/>
                  </p:cNvGrpSpPr>
                  <p:nvPr/>
                </p:nvGrpSpPr>
                <p:grpSpPr bwMode="auto">
                  <a:xfrm>
                    <a:off x="2521" y="1091"/>
                    <a:ext cx="57" cy="210"/>
                    <a:chOff x="2521" y="1091"/>
                    <a:chExt cx="57" cy="210"/>
                  </a:xfrm>
                </p:grpSpPr>
                <p:sp>
                  <p:nvSpPr>
                    <p:cNvPr id="6375" name="Oval 231"/>
                    <p:cNvSpPr>
                      <a:spLocks noChangeArrowheads="1"/>
                    </p:cNvSpPr>
                    <p:nvPr/>
                  </p:nvSpPr>
                  <p:spPr bwMode="auto">
                    <a:xfrm>
                      <a:off x="2521" y="1091"/>
                      <a:ext cx="49"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76" name="Line 232"/>
                    <p:cNvSpPr>
                      <a:spLocks noChangeShapeType="1"/>
                    </p:cNvSpPr>
                    <p:nvPr/>
                  </p:nvSpPr>
                  <p:spPr bwMode="auto">
                    <a:xfrm flipV="1">
                      <a:off x="2525"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63" name="Line 233"/>
                    <p:cNvSpPr>
                      <a:spLocks noChangeShapeType="1"/>
                    </p:cNvSpPr>
                    <p:nvPr/>
                  </p:nvSpPr>
                  <p:spPr bwMode="auto">
                    <a:xfrm>
                      <a:off x="2554" y="1171"/>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167" name="Group 238"/>
                  <p:cNvGrpSpPr>
                    <a:grpSpLocks/>
                  </p:cNvGrpSpPr>
                  <p:nvPr/>
                </p:nvGrpSpPr>
                <p:grpSpPr bwMode="auto">
                  <a:xfrm>
                    <a:off x="2521" y="1312"/>
                    <a:ext cx="56" cy="210"/>
                    <a:chOff x="2521" y="1312"/>
                    <a:chExt cx="56" cy="210"/>
                  </a:xfrm>
                </p:grpSpPr>
                <p:sp>
                  <p:nvSpPr>
                    <p:cNvPr id="6379" name="Oval 235"/>
                    <p:cNvSpPr>
                      <a:spLocks noChangeArrowheads="1"/>
                    </p:cNvSpPr>
                    <p:nvPr/>
                  </p:nvSpPr>
                  <p:spPr bwMode="auto">
                    <a:xfrm>
                      <a:off x="2521" y="1443"/>
                      <a:ext cx="49"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80" name="Line 236"/>
                    <p:cNvSpPr>
                      <a:spLocks noChangeShapeType="1"/>
                    </p:cNvSpPr>
                    <p:nvPr/>
                  </p:nvSpPr>
                  <p:spPr bwMode="auto">
                    <a:xfrm>
                      <a:off x="2525"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81" name="Line 237"/>
                    <p:cNvSpPr>
                      <a:spLocks noChangeShapeType="1"/>
                    </p:cNvSpPr>
                    <p:nvPr/>
                  </p:nvSpPr>
                  <p:spPr bwMode="auto">
                    <a:xfrm flipV="1">
                      <a:off x="2553" y="1312"/>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171" name="Group 248"/>
                <p:cNvGrpSpPr>
                  <a:grpSpLocks/>
                </p:cNvGrpSpPr>
                <p:nvPr/>
              </p:nvGrpSpPr>
              <p:grpSpPr bwMode="auto">
                <a:xfrm>
                  <a:off x="2585" y="1091"/>
                  <a:ext cx="58" cy="431"/>
                  <a:chOff x="2585" y="1091"/>
                  <a:chExt cx="58" cy="431"/>
                </a:xfrm>
              </p:grpSpPr>
              <p:grpSp>
                <p:nvGrpSpPr>
                  <p:cNvPr id="6172" name="Group 243"/>
                  <p:cNvGrpSpPr>
                    <a:grpSpLocks/>
                  </p:cNvGrpSpPr>
                  <p:nvPr/>
                </p:nvGrpSpPr>
                <p:grpSpPr bwMode="auto">
                  <a:xfrm>
                    <a:off x="2585" y="1091"/>
                    <a:ext cx="58" cy="210"/>
                    <a:chOff x="2585" y="1091"/>
                    <a:chExt cx="58" cy="210"/>
                  </a:xfrm>
                </p:grpSpPr>
                <p:sp>
                  <p:nvSpPr>
                    <p:cNvPr id="6384" name="Oval 240"/>
                    <p:cNvSpPr>
                      <a:spLocks noChangeArrowheads="1"/>
                    </p:cNvSpPr>
                    <p:nvPr/>
                  </p:nvSpPr>
                  <p:spPr bwMode="auto">
                    <a:xfrm>
                      <a:off x="2585" y="1091"/>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80" name="Line 241"/>
                    <p:cNvSpPr>
                      <a:spLocks noChangeShapeType="1"/>
                    </p:cNvSpPr>
                    <p:nvPr/>
                  </p:nvSpPr>
                  <p:spPr bwMode="auto">
                    <a:xfrm flipV="1">
                      <a:off x="2586" y="1170"/>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81" name="Line 242"/>
                    <p:cNvSpPr>
                      <a:spLocks noChangeShapeType="1"/>
                    </p:cNvSpPr>
                    <p:nvPr/>
                  </p:nvSpPr>
                  <p:spPr bwMode="auto">
                    <a:xfrm>
                      <a:off x="2617" y="1171"/>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572" name="Group 247"/>
                  <p:cNvGrpSpPr>
                    <a:grpSpLocks/>
                  </p:cNvGrpSpPr>
                  <p:nvPr/>
                </p:nvGrpSpPr>
                <p:grpSpPr bwMode="auto">
                  <a:xfrm>
                    <a:off x="2585" y="1312"/>
                    <a:ext cx="57" cy="210"/>
                    <a:chOff x="2585" y="1312"/>
                    <a:chExt cx="57" cy="210"/>
                  </a:xfrm>
                </p:grpSpPr>
                <p:sp>
                  <p:nvSpPr>
                    <p:cNvPr id="6388" name="Oval 244"/>
                    <p:cNvSpPr>
                      <a:spLocks noChangeArrowheads="1"/>
                    </p:cNvSpPr>
                    <p:nvPr/>
                  </p:nvSpPr>
                  <p:spPr bwMode="auto">
                    <a:xfrm>
                      <a:off x="2585" y="1443"/>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89" name="Line 245"/>
                    <p:cNvSpPr>
                      <a:spLocks noChangeShapeType="1"/>
                    </p:cNvSpPr>
                    <p:nvPr/>
                  </p:nvSpPr>
                  <p:spPr bwMode="auto">
                    <a:xfrm>
                      <a:off x="2587"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90" name="Line 246"/>
                    <p:cNvSpPr>
                      <a:spLocks noChangeShapeType="1"/>
                    </p:cNvSpPr>
                    <p:nvPr/>
                  </p:nvSpPr>
                  <p:spPr bwMode="auto">
                    <a:xfrm flipV="1">
                      <a:off x="2616"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185" name="Group 257"/>
                <p:cNvGrpSpPr>
                  <a:grpSpLocks/>
                </p:cNvGrpSpPr>
                <p:nvPr/>
              </p:nvGrpSpPr>
              <p:grpSpPr bwMode="auto">
                <a:xfrm>
                  <a:off x="2656" y="1091"/>
                  <a:ext cx="57" cy="431"/>
                  <a:chOff x="2656" y="1091"/>
                  <a:chExt cx="57" cy="431"/>
                </a:xfrm>
              </p:grpSpPr>
              <p:grpSp>
                <p:nvGrpSpPr>
                  <p:cNvPr id="6563" name="Group 252"/>
                  <p:cNvGrpSpPr>
                    <a:grpSpLocks/>
                  </p:cNvGrpSpPr>
                  <p:nvPr/>
                </p:nvGrpSpPr>
                <p:grpSpPr bwMode="auto">
                  <a:xfrm>
                    <a:off x="2656" y="1091"/>
                    <a:ext cx="57" cy="210"/>
                    <a:chOff x="2656" y="1091"/>
                    <a:chExt cx="57" cy="210"/>
                  </a:xfrm>
                </p:grpSpPr>
                <p:sp>
                  <p:nvSpPr>
                    <p:cNvPr id="6189" name="Oval 249"/>
                    <p:cNvSpPr>
                      <a:spLocks noChangeArrowheads="1"/>
                    </p:cNvSpPr>
                    <p:nvPr/>
                  </p:nvSpPr>
                  <p:spPr bwMode="auto">
                    <a:xfrm>
                      <a:off x="2656" y="1091"/>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194" name="Line 250"/>
                    <p:cNvSpPr>
                      <a:spLocks noChangeShapeType="1"/>
                    </p:cNvSpPr>
                    <p:nvPr/>
                  </p:nvSpPr>
                  <p:spPr bwMode="auto">
                    <a:xfrm flipV="1">
                      <a:off x="2659" y="1170"/>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95" name="Line 251"/>
                    <p:cNvSpPr>
                      <a:spLocks noChangeShapeType="1"/>
                    </p:cNvSpPr>
                    <p:nvPr/>
                  </p:nvSpPr>
                  <p:spPr bwMode="auto">
                    <a:xfrm>
                      <a:off x="2687" y="1171"/>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198" name="Group 256"/>
                  <p:cNvGrpSpPr>
                    <a:grpSpLocks/>
                  </p:cNvGrpSpPr>
                  <p:nvPr/>
                </p:nvGrpSpPr>
                <p:grpSpPr bwMode="auto">
                  <a:xfrm>
                    <a:off x="2656" y="1312"/>
                    <a:ext cx="56" cy="210"/>
                    <a:chOff x="2656" y="1312"/>
                    <a:chExt cx="56" cy="210"/>
                  </a:xfrm>
                </p:grpSpPr>
                <p:sp>
                  <p:nvSpPr>
                    <p:cNvPr id="6397" name="Oval 253"/>
                    <p:cNvSpPr>
                      <a:spLocks noChangeArrowheads="1"/>
                    </p:cNvSpPr>
                    <p:nvPr/>
                  </p:nvSpPr>
                  <p:spPr bwMode="auto">
                    <a:xfrm>
                      <a:off x="2656" y="1443"/>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98" name="Line 254"/>
                    <p:cNvSpPr>
                      <a:spLocks noChangeShapeType="1"/>
                    </p:cNvSpPr>
                    <p:nvPr/>
                  </p:nvSpPr>
                  <p:spPr bwMode="auto">
                    <a:xfrm>
                      <a:off x="2659" y="1312"/>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99" name="Line 255"/>
                    <p:cNvSpPr>
                      <a:spLocks noChangeShapeType="1"/>
                    </p:cNvSpPr>
                    <p:nvPr/>
                  </p:nvSpPr>
                  <p:spPr bwMode="auto">
                    <a:xfrm flipV="1">
                      <a:off x="2686" y="1312"/>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grpSp>
          <p:nvGrpSpPr>
            <p:cNvPr id="6199" name="Group 279"/>
            <p:cNvGrpSpPr>
              <a:grpSpLocks/>
            </p:cNvGrpSpPr>
            <p:nvPr/>
          </p:nvGrpSpPr>
          <p:grpSpPr bwMode="auto">
            <a:xfrm>
              <a:off x="1157" y="252"/>
              <a:ext cx="771" cy="1389"/>
              <a:chOff x="1157" y="252"/>
              <a:chExt cx="771" cy="1389"/>
            </a:xfrm>
          </p:grpSpPr>
          <p:grpSp>
            <p:nvGrpSpPr>
              <p:cNvPr id="6535" name="Group 266"/>
              <p:cNvGrpSpPr>
                <a:grpSpLocks/>
              </p:cNvGrpSpPr>
              <p:nvPr/>
            </p:nvGrpSpPr>
            <p:grpSpPr bwMode="auto">
              <a:xfrm>
                <a:off x="1376" y="925"/>
                <a:ext cx="325" cy="716"/>
                <a:chOff x="1376" y="925"/>
                <a:chExt cx="325" cy="716"/>
              </a:xfrm>
            </p:grpSpPr>
            <p:sp>
              <p:nvSpPr>
                <p:cNvPr id="6404" name="Oval 260"/>
                <p:cNvSpPr>
                  <a:spLocks noChangeArrowheads="1"/>
                </p:cNvSpPr>
                <p:nvPr/>
              </p:nvSpPr>
              <p:spPr bwMode="auto">
                <a:xfrm>
                  <a:off x="1484" y="1032"/>
                  <a:ext cx="97" cy="609"/>
                </a:xfrm>
                <a:prstGeom prst="ellipse">
                  <a:avLst/>
                </a:prstGeom>
                <a:solidFill>
                  <a:srgbClr val="FF00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05" name="Oval 261"/>
                <p:cNvSpPr>
                  <a:spLocks noChangeArrowheads="1"/>
                </p:cNvSpPr>
                <p:nvPr/>
              </p:nvSpPr>
              <p:spPr bwMode="auto">
                <a:xfrm>
                  <a:off x="1541" y="938"/>
                  <a:ext cx="99" cy="610"/>
                </a:xfrm>
                <a:prstGeom prst="ellipse">
                  <a:avLst/>
                </a:prstGeom>
                <a:solidFill>
                  <a:srgbClr val="FF00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06" name="Oval 262"/>
                <p:cNvSpPr>
                  <a:spLocks noChangeArrowheads="1"/>
                </p:cNvSpPr>
                <p:nvPr/>
              </p:nvSpPr>
              <p:spPr bwMode="auto">
                <a:xfrm>
                  <a:off x="1433" y="957"/>
                  <a:ext cx="97" cy="609"/>
                </a:xfrm>
                <a:prstGeom prst="ellipse">
                  <a:avLst/>
                </a:prstGeom>
                <a:solidFill>
                  <a:srgbClr val="FF00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07" name="Oval 263"/>
                <p:cNvSpPr>
                  <a:spLocks noChangeArrowheads="1"/>
                </p:cNvSpPr>
                <p:nvPr/>
              </p:nvSpPr>
              <p:spPr bwMode="auto">
                <a:xfrm>
                  <a:off x="1376" y="993"/>
                  <a:ext cx="94" cy="610"/>
                </a:xfrm>
                <a:prstGeom prst="ellipse">
                  <a:avLst/>
                </a:prstGeom>
                <a:solidFill>
                  <a:srgbClr val="FF00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08" name="Oval 264"/>
                <p:cNvSpPr>
                  <a:spLocks noChangeArrowheads="1"/>
                </p:cNvSpPr>
                <p:nvPr/>
              </p:nvSpPr>
              <p:spPr bwMode="auto">
                <a:xfrm>
                  <a:off x="1478" y="925"/>
                  <a:ext cx="96" cy="610"/>
                </a:xfrm>
                <a:prstGeom prst="ellipse">
                  <a:avLst/>
                </a:prstGeom>
                <a:solidFill>
                  <a:srgbClr val="FF00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03" name="Oval 265"/>
                <p:cNvSpPr>
                  <a:spLocks noChangeArrowheads="1"/>
                </p:cNvSpPr>
                <p:nvPr/>
              </p:nvSpPr>
              <p:spPr bwMode="auto">
                <a:xfrm>
                  <a:off x="1603" y="1013"/>
                  <a:ext cx="98" cy="609"/>
                </a:xfrm>
                <a:prstGeom prst="ellipse">
                  <a:avLst/>
                </a:prstGeom>
                <a:solidFill>
                  <a:srgbClr val="FF00CC"/>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07" name="Group 269"/>
              <p:cNvGrpSpPr>
                <a:grpSpLocks/>
              </p:cNvGrpSpPr>
              <p:nvPr/>
            </p:nvGrpSpPr>
            <p:grpSpPr bwMode="auto">
              <a:xfrm>
                <a:off x="1381" y="806"/>
                <a:ext cx="284" cy="324"/>
                <a:chOff x="1381" y="806"/>
                <a:chExt cx="284" cy="324"/>
              </a:xfrm>
            </p:grpSpPr>
            <p:sp>
              <p:nvSpPr>
                <p:cNvPr id="6208" name="Oval 267"/>
                <p:cNvSpPr>
                  <a:spLocks noChangeArrowheads="1"/>
                </p:cNvSpPr>
                <p:nvPr/>
              </p:nvSpPr>
              <p:spPr bwMode="auto">
                <a:xfrm>
                  <a:off x="1381" y="808"/>
                  <a:ext cx="140" cy="322"/>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09" name="Oval 268"/>
                <p:cNvSpPr>
                  <a:spLocks noChangeArrowheads="1"/>
                </p:cNvSpPr>
                <p:nvPr/>
              </p:nvSpPr>
              <p:spPr bwMode="auto">
                <a:xfrm>
                  <a:off x="1525" y="806"/>
                  <a:ext cx="140" cy="324"/>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213" name="Oval 270"/>
              <p:cNvSpPr>
                <a:spLocks noChangeArrowheads="1"/>
              </p:cNvSpPr>
              <p:nvPr/>
            </p:nvSpPr>
            <p:spPr bwMode="auto">
              <a:xfrm>
                <a:off x="1157" y="1038"/>
                <a:ext cx="216" cy="503"/>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227" name="Group 277"/>
              <p:cNvGrpSpPr>
                <a:grpSpLocks/>
              </p:cNvGrpSpPr>
              <p:nvPr/>
            </p:nvGrpSpPr>
            <p:grpSpPr bwMode="auto">
              <a:xfrm>
                <a:off x="1162" y="252"/>
                <a:ext cx="766" cy="690"/>
                <a:chOff x="1162" y="252"/>
                <a:chExt cx="766" cy="690"/>
              </a:xfrm>
            </p:grpSpPr>
            <p:sp>
              <p:nvSpPr>
                <p:cNvPr id="6231" name="Oval 271"/>
                <p:cNvSpPr>
                  <a:spLocks noChangeArrowheads="1"/>
                </p:cNvSpPr>
                <p:nvPr/>
              </p:nvSpPr>
              <p:spPr bwMode="auto">
                <a:xfrm>
                  <a:off x="1372" y="252"/>
                  <a:ext cx="335" cy="344"/>
                </a:xfrm>
                <a:prstGeom prst="ellipse">
                  <a:avLst/>
                </a:prstGeom>
                <a:solidFill>
                  <a:srgbClr val="3399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35" name="Oval 272"/>
                <p:cNvSpPr>
                  <a:spLocks noChangeArrowheads="1"/>
                </p:cNvSpPr>
                <p:nvPr/>
              </p:nvSpPr>
              <p:spPr bwMode="auto">
                <a:xfrm>
                  <a:off x="1591" y="321"/>
                  <a:ext cx="337" cy="343"/>
                </a:xfrm>
                <a:prstGeom prst="ellipse">
                  <a:avLst/>
                </a:prstGeom>
                <a:solidFill>
                  <a:srgbClr val="FF00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36" name="Oval 273"/>
                <p:cNvSpPr>
                  <a:spLocks noChangeArrowheads="1"/>
                </p:cNvSpPr>
                <p:nvPr/>
              </p:nvSpPr>
              <p:spPr bwMode="auto">
                <a:xfrm>
                  <a:off x="1186" y="310"/>
                  <a:ext cx="338" cy="344"/>
                </a:xfrm>
                <a:prstGeom prst="ellipse">
                  <a:avLst/>
                </a:prstGeom>
                <a:solidFill>
                  <a:srgbClr val="FF00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18" name="Oval 274"/>
                <p:cNvSpPr>
                  <a:spLocks noChangeArrowheads="1"/>
                </p:cNvSpPr>
                <p:nvPr/>
              </p:nvSpPr>
              <p:spPr bwMode="auto">
                <a:xfrm>
                  <a:off x="1162" y="521"/>
                  <a:ext cx="335" cy="343"/>
                </a:xfrm>
                <a:prstGeom prst="ellipse">
                  <a:avLst/>
                </a:prstGeom>
                <a:solidFill>
                  <a:srgbClr val="3399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19" name="Oval 275"/>
                <p:cNvSpPr>
                  <a:spLocks noChangeArrowheads="1"/>
                </p:cNvSpPr>
                <p:nvPr/>
              </p:nvSpPr>
              <p:spPr bwMode="auto">
                <a:xfrm>
                  <a:off x="1582" y="521"/>
                  <a:ext cx="337" cy="343"/>
                </a:xfrm>
                <a:prstGeom prst="ellipse">
                  <a:avLst/>
                </a:prstGeom>
                <a:solidFill>
                  <a:srgbClr val="3399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20" name="Oval 276"/>
                <p:cNvSpPr>
                  <a:spLocks noChangeArrowheads="1"/>
                </p:cNvSpPr>
                <p:nvPr/>
              </p:nvSpPr>
              <p:spPr bwMode="auto">
                <a:xfrm>
                  <a:off x="1372" y="598"/>
                  <a:ext cx="335" cy="344"/>
                </a:xfrm>
                <a:prstGeom prst="ellipse">
                  <a:avLst/>
                </a:prstGeom>
                <a:solidFill>
                  <a:srgbClr val="FF00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422" name="Oval 278"/>
              <p:cNvSpPr>
                <a:spLocks noChangeArrowheads="1"/>
              </p:cNvSpPr>
              <p:nvPr/>
            </p:nvSpPr>
            <p:spPr bwMode="auto">
              <a:xfrm>
                <a:off x="1703" y="1044"/>
                <a:ext cx="147" cy="449"/>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147" name="Group 296"/>
          <p:cNvGrpSpPr>
            <a:grpSpLocks/>
          </p:cNvGrpSpPr>
          <p:nvPr/>
        </p:nvGrpSpPr>
        <p:grpSpPr bwMode="auto">
          <a:xfrm>
            <a:off x="4518378" y="327027"/>
            <a:ext cx="3151009" cy="1244597"/>
            <a:chOff x="3202" y="206"/>
            <a:chExt cx="2233" cy="784"/>
          </a:xfrm>
        </p:grpSpPr>
        <p:grpSp>
          <p:nvGrpSpPr>
            <p:cNvPr id="6517" name="Group 294"/>
            <p:cNvGrpSpPr>
              <a:grpSpLocks/>
            </p:cNvGrpSpPr>
            <p:nvPr/>
          </p:nvGrpSpPr>
          <p:grpSpPr bwMode="auto">
            <a:xfrm>
              <a:off x="3202" y="206"/>
              <a:ext cx="980" cy="784"/>
              <a:chOff x="3202" y="206"/>
              <a:chExt cx="980" cy="784"/>
            </a:xfrm>
          </p:grpSpPr>
          <p:sp>
            <p:nvSpPr>
              <p:cNvPr id="6240" name="Arc 281"/>
              <p:cNvSpPr>
                <a:spLocks/>
              </p:cNvSpPr>
              <p:nvPr/>
            </p:nvSpPr>
            <p:spPr bwMode="auto">
              <a:xfrm>
                <a:off x="3745" y="206"/>
                <a:ext cx="176" cy="129"/>
              </a:xfrm>
              <a:custGeom>
                <a:avLst/>
                <a:gdLst>
                  <a:gd name="G0" fmla="+- 21600 0 0"/>
                  <a:gd name="G1" fmla="+- 21600 0 0"/>
                  <a:gd name="G2" fmla="+- 21600 0 0"/>
                  <a:gd name="T0" fmla="*/ 2365 w 43200"/>
                  <a:gd name="T1" fmla="*/ 31427 h 35069"/>
                  <a:gd name="T2" fmla="*/ 38486 w 43200"/>
                  <a:gd name="T3" fmla="*/ 35069 h 35069"/>
                  <a:gd name="T4" fmla="*/ 21600 w 43200"/>
                  <a:gd name="T5" fmla="*/ 21600 h 35069"/>
                </a:gdLst>
                <a:ahLst/>
                <a:cxnLst>
                  <a:cxn ang="0">
                    <a:pos x="T0" y="T1"/>
                  </a:cxn>
                  <a:cxn ang="0">
                    <a:pos x="T2" y="T3"/>
                  </a:cxn>
                  <a:cxn ang="0">
                    <a:pos x="T4" y="T5"/>
                  </a:cxn>
                </a:cxnLst>
                <a:rect l="0" t="0" r="r" b="b"/>
                <a:pathLst>
                  <a:path w="43200" h="35069" fill="none"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path>
                  <a:path w="43200" h="35069" stroke="0"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244" name="Group 284"/>
              <p:cNvGrpSpPr>
                <a:grpSpLocks/>
              </p:cNvGrpSpPr>
              <p:nvPr/>
            </p:nvGrpSpPr>
            <p:grpSpPr bwMode="auto">
              <a:xfrm>
                <a:off x="3741" y="332"/>
                <a:ext cx="178" cy="370"/>
                <a:chOff x="3741" y="332"/>
                <a:chExt cx="178" cy="370"/>
              </a:xfrm>
            </p:grpSpPr>
            <p:sp>
              <p:nvSpPr>
                <p:cNvPr id="6426" name="AutoShape 282"/>
                <p:cNvSpPr>
                  <a:spLocks noChangeArrowheads="1"/>
                </p:cNvSpPr>
                <p:nvPr/>
              </p:nvSpPr>
              <p:spPr bwMode="auto">
                <a:xfrm>
                  <a:off x="3885" y="332"/>
                  <a:ext cx="34" cy="370"/>
                </a:xfrm>
                <a:prstGeom prst="octagon">
                  <a:avLst>
                    <a:gd name="adj" fmla="val 29278"/>
                  </a:avLst>
                </a:prstGeom>
                <a:solidFill>
                  <a:srgbClr val="FF00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27" name="AutoShape 283"/>
                <p:cNvSpPr>
                  <a:spLocks noChangeArrowheads="1"/>
                </p:cNvSpPr>
                <p:nvPr/>
              </p:nvSpPr>
              <p:spPr bwMode="auto">
                <a:xfrm>
                  <a:off x="3741" y="332"/>
                  <a:ext cx="34" cy="370"/>
                </a:xfrm>
                <a:prstGeom prst="octagon">
                  <a:avLst>
                    <a:gd name="adj" fmla="val 29278"/>
                  </a:avLst>
                </a:prstGeom>
                <a:solidFill>
                  <a:srgbClr val="FF00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429" name="Arc 285"/>
              <p:cNvSpPr>
                <a:spLocks/>
              </p:cNvSpPr>
              <p:nvPr/>
            </p:nvSpPr>
            <p:spPr bwMode="auto">
              <a:xfrm>
                <a:off x="3454" y="210"/>
                <a:ext cx="177" cy="129"/>
              </a:xfrm>
              <a:custGeom>
                <a:avLst/>
                <a:gdLst>
                  <a:gd name="G0" fmla="+- 21600 0 0"/>
                  <a:gd name="G1" fmla="+- 21600 0 0"/>
                  <a:gd name="G2" fmla="+- 21600 0 0"/>
                  <a:gd name="T0" fmla="*/ 2337 w 43200"/>
                  <a:gd name="T1" fmla="*/ 31372 h 35116"/>
                  <a:gd name="T2" fmla="*/ 38449 w 43200"/>
                  <a:gd name="T3" fmla="*/ 35116 h 35116"/>
                  <a:gd name="T4" fmla="*/ 21600 w 43200"/>
                  <a:gd name="T5" fmla="*/ 21600 h 35116"/>
                </a:gdLst>
                <a:ahLst/>
                <a:cxnLst>
                  <a:cxn ang="0">
                    <a:pos x="T0" y="T1"/>
                  </a:cxn>
                  <a:cxn ang="0">
                    <a:pos x="T2" y="T3"/>
                  </a:cxn>
                  <a:cxn ang="0">
                    <a:pos x="T4" y="T5"/>
                  </a:cxn>
                </a:cxnLst>
                <a:rect l="0" t="0" r="r" b="b"/>
                <a:pathLst>
                  <a:path w="43200" h="35116" fill="none" extrusionOk="0">
                    <a:moveTo>
                      <a:pt x="2336" y="31372"/>
                    </a:moveTo>
                    <a:cubicBezTo>
                      <a:pt x="800" y="28343"/>
                      <a:pt x="0" y="24995"/>
                      <a:pt x="0" y="21600"/>
                    </a:cubicBezTo>
                    <a:cubicBezTo>
                      <a:pt x="0" y="9670"/>
                      <a:pt x="9670" y="0"/>
                      <a:pt x="21600" y="0"/>
                    </a:cubicBezTo>
                    <a:cubicBezTo>
                      <a:pt x="33529" y="0"/>
                      <a:pt x="43200" y="9670"/>
                      <a:pt x="43200" y="21600"/>
                    </a:cubicBezTo>
                    <a:cubicBezTo>
                      <a:pt x="43199" y="26514"/>
                      <a:pt x="41524" y="31282"/>
                      <a:pt x="38448" y="35115"/>
                    </a:cubicBezTo>
                  </a:path>
                  <a:path w="43200" h="35116" stroke="0" extrusionOk="0">
                    <a:moveTo>
                      <a:pt x="2336" y="31372"/>
                    </a:moveTo>
                    <a:cubicBezTo>
                      <a:pt x="800" y="28343"/>
                      <a:pt x="0" y="24995"/>
                      <a:pt x="0" y="21600"/>
                    </a:cubicBezTo>
                    <a:cubicBezTo>
                      <a:pt x="0" y="9670"/>
                      <a:pt x="9670" y="0"/>
                      <a:pt x="21600" y="0"/>
                    </a:cubicBezTo>
                    <a:cubicBezTo>
                      <a:pt x="33529" y="0"/>
                      <a:pt x="43200" y="9670"/>
                      <a:pt x="43200" y="21600"/>
                    </a:cubicBezTo>
                    <a:cubicBezTo>
                      <a:pt x="43199" y="26514"/>
                      <a:pt x="41524" y="31282"/>
                      <a:pt x="38448" y="35115"/>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30" name="Arc 286"/>
              <p:cNvSpPr>
                <a:spLocks/>
              </p:cNvSpPr>
              <p:nvPr/>
            </p:nvSpPr>
            <p:spPr bwMode="auto">
              <a:xfrm rot="10800000">
                <a:off x="3598" y="702"/>
                <a:ext cx="177" cy="128"/>
              </a:xfrm>
              <a:custGeom>
                <a:avLst/>
                <a:gdLst>
                  <a:gd name="G0" fmla="+- 21600 0 0"/>
                  <a:gd name="G1" fmla="+- 21600 0 0"/>
                  <a:gd name="G2" fmla="+- 21600 0 0"/>
                  <a:gd name="T0" fmla="*/ 4562 w 43200"/>
                  <a:gd name="T1" fmla="*/ 34877 h 34877"/>
                  <a:gd name="T2" fmla="*/ 40646 w 43200"/>
                  <a:gd name="T3" fmla="*/ 31788 h 34877"/>
                  <a:gd name="T4" fmla="*/ 21600 w 43200"/>
                  <a:gd name="T5" fmla="*/ 21600 h 34877"/>
                </a:gdLst>
                <a:ahLst/>
                <a:cxnLst>
                  <a:cxn ang="0">
                    <a:pos x="T0" y="T1"/>
                  </a:cxn>
                  <a:cxn ang="0">
                    <a:pos x="T2" y="T3"/>
                  </a:cxn>
                  <a:cxn ang="0">
                    <a:pos x="T4" y="T5"/>
                  </a:cxn>
                </a:cxnLst>
                <a:rect l="0" t="0" r="r" b="b"/>
                <a:pathLst>
                  <a:path w="43200" h="34877" fill="none" extrusionOk="0">
                    <a:moveTo>
                      <a:pt x="4562" y="34876"/>
                    </a:moveTo>
                    <a:cubicBezTo>
                      <a:pt x="1605" y="31082"/>
                      <a:pt x="0" y="26410"/>
                      <a:pt x="0" y="21600"/>
                    </a:cubicBezTo>
                    <a:cubicBezTo>
                      <a:pt x="0" y="9670"/>
                      <a:pt x="9670" y="0"/>
                      <a:pt x="21600" y="0"/>
                    </a:cubicBezTo>
                    <a:cubicBezTo>
                      <a:pt x="33529" y="0"/>
                      <a:pt x="43200" y="9670"/>
                      <a:pt x="43200" y="21600"/>
                    </a:cubicBezTo>
                    <a:cubicBezTo>
                      <a:pt x="43199" y="25154"/>
                      <a:pt x="42322" y="28653"/>
                      <a:pt x="40646" y="31788"/>
                    </a:cubicBezTo>
                  </a:path>
                  <a:path w="43200" h="34877" stroke="0" extrusionOk="0">
                    <a:moveTo>
                      <a:pt x="4562" y="34876"/>
                    </a:moveTo>
                    <a:cubicBezTo>
                      <a:pt x="1605" y="31082"/>
                      <a:pt x="0" y="26410"/>
                      <a:pt x="0" y="21600"/>
                    </a:cubicBezTo>
                    <a:cubicBezTo>
                      <a:pt x="0" y="9670"/>
                      <a:pt x="9670" y="0"/>
                      <a:pt x="21600" y="0"/>
                    </a:cubicBezTo>
                    <a:cubicBezTo>
                      <a:pt x="33529" y="0"/>
                      <a:pt x="43200" y="9670"/>
                      <a:pt x="43200" y="21600"/>
                    </a:cubicBezTo>
                    <a:cubicBezTo>
                      <a:pt x="43199" y="25154"/>
                      <a:pt x="42322" y="28653"/>
                      <a:pt x="40646" y="31788"/>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31" name="Arc 287"/>
              <p:cNvSpPr>
                <a:spLocks/>
              </p:cNvSpPr>
              <p:nvPr/>
            </p:nvSpPr>
            <p:spPr bwMode="auto">
              <a:xfrm rot="10800000">
                <a:off x="3360" y="683"/>
                <a:ext cx="121" cy="114"/>
              </a:xfrm>
              <a:custGeom>
                <a:avLst/>
                <a:gdLst>
                  <a:gd name="G0" fmla="+- 20538 0 0"/>
                  <a:gd name="G1" fmla="+- 21146 0 0"/>
                  <a:gd name="G2" fmla="+- 21600 0 0"/>
                  <a:gd name="T0" fmla="*/ 0 w 20538"/>
                  <a:gd name="T1" fmla="*/ 14456 h 21146"/>
                  <a:gd name="T2" fmla="*/ 16133 w 20538"/>
                  <a:gd name="T3" fmla="*/ 0 h 21146"/>
                  <a:gd name="T4" fmla="*/ 20538 w 20538"/>
                  <a:gd name="T5" fmla="*/ 21146 h 21146"/>
                </a:gdLst>
                <a:ahLst/>
                <a:cxnLst>
                  <a:cxn ang="0">
                    <a:pos x="T0" y="T1"/>
                  </a:cxn>
                  <a:cxn ang="0">
                    <a:pos x="T2" y="T3"/>
                  </a:cxn>
                  <a:cxn ang="0">
                    <a:pos x="T4" y="T5"/>
                  </a:cxn>
                </a:cxnLst>
                <a:rect l="0" t="0" r="r" b="b"/>
                <a:pathLst>
                  <a:path w="20538" h="21146" fill="none" extrusionOk="0">
                    <a:moveTo>
                      <a:pt x="0" y="14456"/>
                    </a:moveTo>
                    <a:cubicBezTo>
                      <a:pt x="2398" y="7094"/>
                      <a:pt x="8553" y="1578"/>
                      <a:pt x="16132" y="-1"/>
                    </a:cubicBezTo>
                  </a:path>
                  <a:path w="20538" h="21146" stroke="0" extrusionOk="0">
                    <a:moveTo>
                      <a:pt x="0" y="14456"/>
                    </a:moveTo>
                    <a:cubicBezTo>
                      <a:pt x="2398" y="7094"/>
                      <a:pt x="8553" y="1578"/>
                      <a:pt x="16132" y="-1"/>
                    </a:cubicBezTo>
                    <a:lnTo>
                      <a:pt x="20538" y="21146"/>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45" name="Arc 288"/>
              <p:cNvSpPr>
                <a:spLocks/>
              </p:cNvSpPr>
              <p:nvPr/>
            </p:nvSpPr>
            <p:spPr bwMode="auto">
              <a:xfrm rot="10800000">
                <a:off x="3909" y="679"/>
                <a:ext cx="122" cy="114"/>
              </a:xfrm>
              <a:custGeom>
                <a:avLst/>
                <a:gdLst>
                  <a:gd name="G0" fmla="+- 0 0 0"/>
                  <a:gd name="G1" fmla="+- 21217 0 0"/>
                  <a:gd name="G2" fmla="+- 21600 0 0"/>
                  <a:gd name="T0" fmla="*/ 4048 w 20522"/>
                  <a:gd name="T1" fmla="*/ 0 h 21217"/>
                  <a:gd name="T2" fmla="*/ 20522 w 20522"/>
                  <a:gd name="T3" fmla="*/ 14480 h 21217"/>
                  <a:gd name="T4" fmla="*/ 0 w 20522"/>
                  <a:gd name="T5" fmla="*/ 21217 h 21217"/>
                </a:gdLst>
                <a:ahLst/>
                <a:cxnLst>
                  <a:cxn ang="0">
                    <a:pos x="T0" y="T1"/>
                  </a:cxn>
                  <a:cxn ang="0">
                    <a:pos x="T2" y="T3"/>
                  </a:cxn>
                  <a:cxn ang="0">
                    <a:pos x="T4" y="T5"/>
                  </a:cxn>
                </a:cxnLst>
                <a:rect l="0" t="0" r="r" b="b"/>
                <a:pathLst>
                  <a:path w="20522" h="21217" fill="none" extrusionOk="0">
                    <a:moveTo>
                      <a:pt x="4048" y="-1"/>
                    </a:moveTo>
                    <a:cubicBezTo>
                      <a:pt x="11763" y="1471"/>
                      <a:pt x="18072" y="7016"/>
                      <a:pt x="20522" y="14479"/>
                    </a:cubicBezTo>
                  </a:path>
                  <a:path w="20522" h="21217" stroke="0" extrusionOk="0">
                    <a:moveTo>
                      <a:pt x="4048" y="-1"/>
                    </a:moveTo>
                    <a:cubicBezTo>
                      <a:pt x="11763" y="1471"/>
                      <a:pt x="18072" y="7016"/>
                      <a:pt x="20522" y="14479"/>
                    </a:cubicBezTo>
                    <a:lnTo>
                      <a:pt x="0" y="21217"/>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253" name="Group 291"/>
              <p:cNvGrpSpPr>
                <a:grpSpLocks/>
              </p:cNvGrpSpPr>
              <p:nvPr/>
            </p:nvGrpSpPr>
            <p:grpSpPr bwMode="auto">
              <a:xfrm>
                <a:off x="3453" y="336"/>
                <a:ext cx="178" cy="370"/>
                <a:chOff x="3453" y="336"/>
                <a:chExt cx="178" cy="370"/>
              </a:xfrm>
            </p:grpSpPr>
            <p:sp>
              <p:nvSpPr>
                <p:cNvPr id="6254" name="AutoShape 289"/>
                <p:cNvSpPr>
                  <a:spLocks noChangeArrowheads="1"/>
                </p:cNvSpPr>
                <p:nvPr/>
              </p:nvSpPr>
              <p:spPr bwMode="auto">
                <a:xfrm>
                  <a:off x="3597" y="336"/>
                  <a:ext cx="34" cy="370"/>
                </a:xfrm>
                <a:prstGeom prst="octagon">
                  <a:avLst>
                    <a:gd name="adj" fmla="val 29278"/>
                  </a:avLst>
                </a:prstGeom>
                <a:solidFill>
                  <a:srgbClr val="FF00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34" name="AutoShape 290"/>
                <p:cNvSpPr>
                  <a:spLocks noChangeArrowheads="1"/>
                </p:cNvSpPr>
                <p:nvPr/>
              </p:nvSpPr>
              <p:spPr bwMode="auto">
                <a:xfrm>
                  <a:off x="3453" y="336"/>
                  <a:ext cx="34" cy="370"/>
                </a:xfrm>
                <a:prstGeom prst="octagon">
                  <a:avLst>
                    <a:gd name="adj" fmla="val 29278"/>
                  </a:avLst>
                </a:prstGeom>
                <a:solidFill>
                  <a:srgbClr val="FF00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436" name="Rectangle 292"/>
              <p:cNvSpPr>
                <a:spLocks noChangeArrowheads="1"/>
              </p:cNvSpPr>
              <p:nvPr/>
            </p:nvSpPr>
            <p:spPr bwMode="auto">
              <a:xfrm>
                <a:off x="3202" y="757"/>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N</a:t>
                </a:r>
              </a:p>
            </p:txBody>
          </p:sp>
          <p:sp>
            <p:nvSpPr>
              <p:cNvPr id="6437" name="Rectangle 293"/>
              <p:cNvSpPr>
                <a:spLocks noChangeArrowheads="1"/>
              </p:cNvSpPr>
              <p:nvPr/>
            </p:nvSpPr>
            <p:spPr bwMode="auto">
              <a:xfrm>
                <a:off x="3932" y="753"/>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C</a:t>
                </a:r>
              </a:p>
            </p:txBody>
          </p:sp>
        </p:grpSp>
        <p:sp>
          <p:nvSpPr>
            <p:cNvPr id="6439" name="Rectangle 295"/>
            <p:cNvSpPr>
              <a:spLocks noChangeArrowheads="1"/>
            </p:cNvSpPr>
            <p:nvPr/>
          </p:nvSpPr>
          <p:spPr bwMode="auto">
            <a:xfrm>
              <a:off x="4295" y="402"/>
              <a:ext cx="114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b="1">
                  <a:solidFill>
                    <a:srgbClr val="000000"/>
                  </a:solidFill>
                  <a:latin typeface="Arial" charset="0"/>
                  <a:cs typeface="ＭＳ Ｐゴシック" charset="0"/>
                </a:rPr>
                <a:t>V-proteolipid</a:t>
              </a:r>
            </a:p>
          </p:txBody>
        </p:sp>
      </p:grpSp>
      <p:grpSp>
        <p:nvGrpSpPr>
          <p:cNvPr id="6473" name="Group 326"/>
          <p:cNvGrpSpPr>
            <a:grpSpLocks/>
          </p:cNvGrpSpPr>
          <p:nvPr/>
        </p:nvGrpSpPr>
        <p:grpSpPr bwMode="auto">
          <a:xfrm>
            <a:off x="4686316" y="2589214"/>
            <a:ext cx="1632659" cy="1444627"/>
            <a:chOff x="5137" y="1373"/>
            <a:chExt cx="1157" cy="910"/>
          </a:xfrm>
        </p:grpSpPr>
        <p:sp>
          <p:nvSpPr>
            <p:cNvPr id="6453" name="Arc 309"/>
            <p:cNvSpPr>
              <a:spLocks/>
            </p:cNvSpPr>
            <p:nvPr/>
          </p:nvSpPr>
          <p:spPr bwMode="auto">
            <a:xfrm>
              <a:off x="5860" y="1503"/>
              <a:ext cx="175" cy="129"/>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54" name="Arc 310"/>
            <p:cNvSpPr>
              <a:spLocks/>
            </p:cNvSpPr>
            <p:nvPr/>
          </p:nvSpPr>
          <p:spPr bwMode="auto">
            <a:xfrm>
              <a:off x="5567" y="1507"/>
              <a:ext cx="176" cy="129"/>
            </a:xfrm>
            <a:custGeom>
              <a:avLst/>
              <a:gdLst>
                <a:gd name="G0" fmla="+- 21600 0 0"/>
                <a:gd name="G1" fmla="+- 21600 0 0"/>
                <a:gd name="G2" fmla="+- 21600 0 0"/>
                <a:gd name="T0" fmla="*/ 2365 w 43200"/>
                <a:gd name="T1" fmla="*/ 31427 h 35069"/>
                <a:gd name="T2" fmla="*/ 38486 w 43200"/>
                <a:gd name="T3" fmla="*/ 35069 h 35069"/>
                <a:gd name="T4" fmla="*/ 21600 w 43200"/>
                <a:gd name="T5" fmla="*/ 21600 h 35069"/>
              </a:gdLst>
              <a:ahLst/>
              <a:cxnLst>
                <a:cxn ang="0">
                  <a:pos x="T0" y="T1"/>
                </a:cxn>
                <a:cxn ang="0">
                  <a:pos x="T2" y="T3"/>
                </a:cxn>
                <a:cxn ang="0">
                  <a:pos x="T4" y="T5"/>
                </a:cxn>
              </a:cxnLst>
              <a:rect l="0" t="0" r="r" b="b"/>
              <a:pathLst>
                <a:path w="43200" h="35069" fill="none"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path>
                <a:path w="43200" h="35069" stroke="0"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55" name="Arc 311"/>
            <p:cNvSpPr>
              <a:spLocks/>
            </p:cNvSpPr>
            <p:nvPr/>
          </p:nvSpPr>
          <p:spPr bwMode="auto">
            <a:xfrm rot="10800000">
              <a:off x="5711" y="2001"/>
              <a:ext cx="176" cy="129"/>
            </a:xfrm>
            <a:custGeom>
              <a:avLst/>
              <a:gdLst>
                <a:gd name="G0" fmla="+- 21600 0 0"/>
                <a:gd name="G1" fmla="+- 21600 0 0"/>
                <a:gd name="G2" fmla="+- 21600 0 0"/>
                <a:gd name="T0" fmla="*/ 4618 w 43200"/>
                <a:gd name="T1" fmla="*/ 34949 h 34949"/>
                <a:gd name="T2" fmla="*/ 40670 w 43200"/>
                <a:gd name="T3" fmla="*/ 31743 h 34949"/>
                <a:gd name="T4" fmla="*/ 21600 w 43200"/>
                <a:gd name="T5" fmla="*/ 21600 h 34949"/>
              </a:gdLst>
              <a:ahLst/>
              <a:cxnLst>
                <a:cxn ang="0">
                  <a:pos x="T0" y="T1"/>
                </a:cxn>
                <a:cxn ang="0">
                  <a:pos x="T2" y="T3"/>
                </a:cxn>
                <a:cxn ang="0">
                  <a:pos x="T4" y="T5"/>
                </a:cxn>
              </a:cxnLst>
              <a:rect l="0" t="0" r="r" b="b"/>
              <a:pathLst>
                <a:path w="43200" h="34949" fill="none" extrusionOk="0">
                  <a:moveTo>
                    <a:pt x="4618" y="34948"/>
                  </a:moveTo>
                  <a:cubicBezTo>
                    <a:pt x="1626" y="31142"/>
                    <a:pt x="0" y="26441"/>
                    <a:pt x="0" y="21600"/>
                  </a:cubicBezTo>
                  <a:cubicBezTo>
                    <a:pt x="0" y="9670"/>
                    <a:pt x="9670" y="0"/>
                    <a:pt x="21600" y="0"/>
                  </a:cubicBezTo>
                  <a:cubicBezTo>
                    <a:pt x="33529" y="0"/>
                    <a:pt x="43200" y="9670"/>
                    <a:pt x="43200" y="21600"/>
                  </a:cubicBezTo>
                  <a:cubicBezTo>
                    <a:pt x="43199" y="25137"/>
                    <a:pt x="42331" y="28620"/>
                    <a:pt x="40670" y="31743"/>
                  </a:cubicBezTo>
                </a:path>
                <a:path w="43200" h="34949" stroke="0" extrusionOk="0">
                  <a:moveTo>
                    <a:pt x="4618" y="34948"/>
                  </a:moveTo>
                  <a:cubicBezTo>
                    <a:pt x="1626" y="31142"/>
                    <a:pt x="0" y="26441"/>
                    <a:pt x="0" y="21600"/>
                  </a:cubicBezTo>
                  <a:cubicBezTo>
                    <a:pt x="0" y="9670"/>
                    <a:pt x="9670" y="0"/>
                    <a:pt x="21600" y="0"/>
                  </a:cubicBezTo>
                  <a:cubicBezTo>
                    <a:pt x="33529" y="0"/>
                    <a:pt x="43200" y="9670"/>
                    <a:pt x="43200" y="21600"/>
                  </a:cubicBezTo>
                  <a:cubicBezTo>
                    <a:pt x="43199" y="25137"/>
                    <a:pt x="42331" y="28620"/>
                    <a:pt x="40670" y="31743"/>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278" name="Arc 312"/>
            <p:cNvSpPr>
              <a:spLocks/>
            </p:cNvSpPr>
            <p:nvPr/>
          </p:nvSpPr>
          <p:spPr bwMode="auto">
            <a:xfrm rot="10800000">
              <a:off x="6022" y="1976"/>
              <a:ext cx="122" cy="114"/>
            </a:xfrm>
            <a:custGeom>
              <a:avLst/>
              <a:gdLst>
                <a:gd name="G0" fmla="+- 0 0 0"/>
                <a:gd name="G1" fmla="+- 21186 0 0"/>
                <a:gd name="G2" fmla="+- 21600 0 0"/>
                <a:gd name="T0" fmla="*/ 4210 w 20522"/>
                <a:gd name="T1" fmla="*/ 0 h 21186"/>
                <a:gd name="T2" fmla="*/ 20522 w 20522"/>
                <a:gd name="T3" fmla="*/ 14449 h 21186"/>
                <a:gd name="T4" fmla="*/ 0 w 20522"/>
                <a:gd name="T5" fmla="*/ 21186 h 21186"/>
              </a:gdLst>
              <a:ahLst/>
              <a:cxnLst>
                <a:cxn ang="0">
                  <a:pos x="T0" y="T1"/>
                </a:cxn>
                <a:cxn ang="0">
                  <a:pos x="T2" y="T3"/>
                </a:cxn>
                <a:cxn ang="0">
                  <a:pos x="T4" y="T5"/>
                </a:cxn>
              </a:cxnLst>
              <a:rect l="0" t="0" r="r" b="b"/>
              <a:pathLst>
                <a:path w="20522" h="21186" fill="none" extrusionOk="0">
                  <a:moveTo>
                    <a:pt x="4209" y="0"/>
                  </a:moveTo>
                  <a:cubicBezTo>
                    <a:pt x="11856" y="1519"/>
                    <a:pt x="18090" y="7041"/>
                    <a:pt x="20522" y="14448"/>
                  </a:cubicBezTo>
                </a:path>
                <a:path w="20522" h="21186" stroke="0" extrusionOk="0">
                  <a:moveTo>
                    <a:pt x="4209" y="0"/>
                  </a:moveTo>
                  <a:cubicBezTo>
                    <a:pt x="11856" y="1519"/>
                    <a:pt x="18090" y="7041"/>
                    <a:pt x="20522" y="14448"/>
                  </a:cubicBezTo>
                  <a:lnTo>
                    <a:pt x="0" y="21186"/>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291" name="Group 315"/>
            <p:cNvGrpSpPr>
              <a:grpSpLocks/>
            </p:cNvGrpSpPr>
            <p:nvPr/>
          </p:nvGrpSpPr>
          <p:grpSpPr bwMode="auto">
            <a:xfrm>
              <a:off x="5137" y="1373"/>
              <a:ext cx="299" cy="298"/>
              <a:chOff x="5137" y="1373"/>
              <a:chExt cx="299" cy="298"/>
            </a:xfrm>
          </p:grpSpPr>
          <p:sp>
            <p:nvSpPr>
              <p:cNvPr id="6292" name="Arc 313"/>
              <p:cNvSpPr>
                <a:spLocks/>
              </p:cNvSpPr>
              <p:nvPr/>
            </p:nvSpPr>
            <p:spPr bwMode="auto">
              <a:xfrm rot="10800000">
                <a:off x="5314" y="1557"/>
                <a:ext cx="122" cy="114"/>
              </a:xfrm>
              <a:custGeom>
                <a:avLst/>
                <a:gdLst>
                  <a:gd name="G0" fmla="+- 20608 0 0"/>
                  <a:gd name="G1" fmla="+- 0 0 0"/>
                  <a:gd name="G2" fmla="+- 21600 0 0"/>
                  <a:gd name="T0" fmla="*/ 16199 w 20608"/>
                  <a:gd name="T1" fmla="*/ 21145 h 21145"/>
                  <a:gd name="T2" fmla="*/ 0 w 20608"/>
                  <a:gd name="T3" fmla="*/ 6471 h 21145"/>
                  <a:gd name="T4" fmla="*/ 20608 w 20608"/>
                  <a:gd name="T5" fmla="*/ 0 h 21145"/>
                </a:gdLst>
                <a:ahLst/>
                <a:cxnLst>
                  <a:cxn ang="0">
                    <a:pos x="T0" y="T1"/>
                  </a:cxn>
                  <a:cxn ang="0">
                    <a:pos x="T2" y="T3"/>
                  </a:cxn>
                  <a:cxn ang="0">
                    <a:pos x="T4" y="T5"/>
                  </a:cxn>
                </a:cxnLst>
                <a:rect l="0" t="0" r="r" b="b"/>
                <a:pathLst>
                  <a:path w="20608" h="21145" fill="none" extrusionOk="0">
                    <a:moveTo>
                      <a:pt x="16198" y="21145"/>
                    </a:moveTo>
                    <a:cubicBezTo>
                      <a:pt x="8540" y="19548"/>
                      <a:pt x="2343" y="13935"/>
                      <a:pt x="0" y="6470"/>
                    </a:cubicBezTo>
                  </a:path>
                  <a:path w="20608" h="21145" stroke="0" extrusionOk="0">
                    <a:moveTo>
                      <a:pt x="16198" y="21145"/>
                    </a:moveTo>
                    <a:cubicBezTo>
                      <a:pt x="8540" y="19548"/>
                      <a:pt x="2343" y="13935"/>
                      <a:pt x="0" y="6470"/>
                    </a:cubicBezTo>
                    <a:lnTo>
                      <a:pt x="20608" y="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58" name="Rectangle 314"/>
              <p:cNvSpPr>
                <a:spLocks noChangeArrowheads="1"/>
              </p:cNvSpPr>
              <p:nvPr/>
            </p:nvSpPr>
            <p:spPr bwMode="auto">
              <a:xfrm rot="10800000" flipH="1">
                <a:off x="5137" y="1373"/>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N</a:t>
                </a:r>
              </a:p>
            </p:txBody>
          </p:sp>
        </p:grpSp>
        <p:sp>
          <p:nvSpPr>
            <p:cNvPr id="6460" name="Rectangle 316"/>
            <p:cNvSpPr>
              <a:spLocks noChangeArrowheads="1"/>
            </p:cNvSpPr>
            <p:nvPr/>
          </p:nvSpPr>
          <p:spPr bwMode="auto">
            <a:xfrm>
              <a:off x="6044" y="2050"/>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C</a:t>
              </a:r>
            </a:p>
          </p:txBody>
        </p:sp>
        <p:grpSp>
          <p:nvGrpSpPr>
            <p:cNvPr id="6495" name="Group 324"/>
            <p:cNvGrpSpPr>
              <a:grpSpLocks/>
            </p:cNvGrpSpPr>
            <p:nvPr/>
          </p:nvGrpSpPr>
          <p:grpSpPr bwMode="auto">
            <a:xfrm>
              <a:off x="5418" y="1629"/>
              <a:ext cx="613" cy="370"/>
              <a:chOff x="5418" y="1629"/>
              <a:chExt cx="613" cy="370"/>
            </a:xfrm>
          </p:grpSpPr>
          <p:grpSp>
            <p:nvGrpSpPr>
              <p:cNvPr id="6300" name="Group 319"/>
              <p:cNvGrpSpPr>
                <a:grpSpLocks/>
              </p:cNvGrpSpPr>
              <p:nvPr/>
            </p:nvGrpSpPr>
            <p:grpSpPr bwMode="auto">
              <a:xfrm>
                <a:off x="5853" y="1629"/>
                <a:ext cx="178" cy="370"/>
                <a:chOff x="5853" y="1629"/>
                <a:chExt cx="178" cy="370"/>
              </a:xfrm>
            </p:grpSpPr>
            <p:sp>
              <p:nvSpPr>
                <p:cNvPr id="6461" name="AutoShape 317"/>
                <p:cNvSpPr>
                  <a:spLocks noChangeArrowheads="1"/>
                </p:cNvSpPr>
                <p:nvPr/>
              </p:nvSpPr>
              <p:spPr bwMode="auto">
                <a:xfrm>
                  <a:off x="5997"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62" name="AutoShape 318"/>
                <p:cNvSpPr>
                  <a:spLocks noChangeArrowheads="1"/>
                </p:cNvSpPr>
                <p:nvPr/>
              </p:nvSpPr>
              <p:spPr bwMode="auto">
                <a:xfrm>
                  <a:off x="5853"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01" name="Group 322"/>
              <p:cNvGrpSpPr>
                <a:grpSpLocks/>
              </p:cNvGrpSpPr>
              <p:nvPr/>
            </p:nvGrpSpPr>
            <p:grpSpPr bwMode="auto">
              <a:xfrm>
                <a:off x="5565" y="1629"/>
                <a:ext cx="178" cy="370"/>
                <a:chOff x="5565" y="1629"/>
                <a:chExt cx="178" cy="370"/>
              </a:xfrm>
            </p:grpSpPr>
            <p:sp>
              <p:nvSpPr>
                <p:cNvPr id="6309" name="AutoShape 320"/>
                <p:cNvSpPr>
                  <a:spLocks noChangeArrowheads="1"/>
                </p:cNvSpPr>
                <p:nvPr/>
              </p:nvSpPr>
              <p:spPr bwMode="auto">
                <a:xfrm>
                  <a:off x="5709"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10" name="AutoShape 321"/>
                <p:cNvSpPr>
                  <a:spLocks noChangeArrowheads="1"/>
                </p:cNvSpPr>
                <p:nvPr/>
              </p:nvSpPr>
              <p:spPr bwMode="auto">
                <a:xfrm>
                  <a:off x="5565"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467" name="AutoShape 323"/>
              <p:cNvSpPr>
                <a:spLocks noChangeArrowheads="1"/>
              </p:cNvSpPr>
              <p:nvPr/>
            </p:nvSpPr>
            <p:spPr bwMode="auto">
              <a:xfrm>
                <a:off x="5418"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469" name="Arc 325"/>
            <p:cNvSpPr>
              <a:spLocks/>
            </p:cNvSpPr>
            <p:nvPr/>
          </p:nvSpPr>
          <p:spPr bwMode="auto">
            <a:xfrm>
              <a:off x="5419" y="1998"/>
              <a:ext cx="177" cy="131"/>
            </a:xfrm>
            <a:custGeom>
              <a:avLst/>
              <a:gdLst>
                <a:gd name="G0" fmla="+- 21600 0 0"/>
                <a:gd name="G1" fmla="+- 13673 0 0"/>
                <a:gd name="G2" fmla="+- 21600 0 0"/>
                <a:gd name="T0" fmla="*/ 40267 w 43200"/>
                <a:gd name="T1" fmla="*/ 2805 h 35273"/>
                <a:gd name="T2" fmla="*/ 4878 w 43200"/>
                <a:gd name="T3" fmla="*/ 0 h 35273"/>
                <a:gd name="T4" fmla="*/ 21600 w 43200"/>
                <a:gd name="T5" fmla="*/ 13673 h 35273"/>
              </a:gdLst>
              <a:ahLst/>
              <a:cxnLst>
                <a:cxn ang="0">
                  <a:pos x="T0" y="T1"/>
                </a:cxn>
                <a:cxn ang="0">
                  <a:pos x="T2" y="T3"/>
                </a:cxn>
                <a:cxn ang="0">
                  <a:pos x="T4" y="T5"/>
                </a:cxn>
              </a:cxnLst>
              <a:rect l="0" t="0" r="r" b="b"/>
              <a:pathLst>
                <a:path w="43200" h="35273" fill="none" extrusionOk="0">
                  <a:moveTo>
                    <a:pt x="40266" y="2805"/>
                  </a:moveTo>
                  <a:cubicBezTo>
                    <a:pt x="42187" y="6104"/>
                    <a:pt x="43200" y="9854"/>
                    <a:pt x="43200" y="13673"/>
                  </a:cubicBezTo>
                  <a:cubicBezTo>
                    <a:pt x="43200" y="25602"/>
                    <a:pt x="33529" y="35273"/>
                    <a:pt x="21600" y="35273"/>
                  </a:cubicBezTo>
                  <a:cubicBezTo>
                    <a:pt x="9670" y="35273"/>
                    <a:pt x="0" y="25602"/>
                    <a:pt x="0" y="13673"/>
                  </a:cubicBezTo>
                  <a:cubicBezTo>
                    <a:pt x="0" y="8689"/>
                    <a:pt x="1723" y="3858"/>
                    <a:pt x="4878" y="0"/>
                  </a:cubicBezTo>
                </a:path>
                <a:path w="43200" h="35273" stroke="0" extrusionOk="0">
                  <a:moveTo>
                    <a:pt x="40266" y="2805"/>
                  </a:moveTo>
                  <a:cubicBezTo>
                    <a:pt x="42187" y="6104"/>
                    <a:pt x="43200" y="9854"/>
                    <a:pt x="43200" y="13673"/>
                  </a:cubicBezTo>
                  <a:cubicBezTo>
                    <a:pt x="43200" y="25602"/>
                    <a:pt x="33529" y="35273"/>
                    <a:pt x="21600" y="35273"/>
                  </a:cubicBezTo>
                  <a:cubicBezTo>
                    <a:pt x="9670" y="35273"/>
                    <a:pt x="0" y="25602"/>
                    <a:pt x="0" y="13673"/>
                  </a:cubicBezTo>
                  <a:cubicBezTo>
                    <a:pt x="0" y="8689"/>
                    <a:pt x="1723" y="3858"/>
                    <a:pt x="4878" y="0"/>
                  </a:cubicBezTo>
                  <a:lnTo>
                    <a:pt x="21600" y="13673"/>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74" name="Group 336"/>
          <p:cNvGrpSpPr>
            <a:grpSpLocks/>
          </p:cNvGrpSpPr>
          <p:nvPr/>
        </p:nvGrpSpPr>
        <p:grpSpPr bwMode="auto">
          <a:xfrm>
            <a:off x="3826939" y="2819401"/>
            <a:ext cx="975081" cy="1238251"/>
            <a:chOff x="3294" y="1503"/>
            <a:chExt cx="691" cy="780"/>
          </a:xfrm>
        </p:grpSpPr>
        <p:sp>
          <p:nvSpPr>
            <p:cNvPr id="6471" name="Arc 327"/>
            <p:cNvSpPr>
              <a:spLocks/>
            </p:cNvSpPr>
            <p:nvPr/>
          </p:nvSpPr>
          <p:spPr bwMode="auto">
            <a:xfrm>
              <a:off x="3547" y="1503"/>
              <a:ext cx="175" cy="129"/>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14" name="Arc 328"/>
            <p:cNvSpPr>
              <a:spLocks/>
            </p:cNvSpPr>
            <p:nvPr/>
          </p:nvSpPr>
          <p:spPr bwMode="auto">
            <a:xfrm rot="10800000">
              <a:off x="3452" y="1976"/>
              <a:ext cx="121" cy="114"/>
            </a:xfrm>
            <a:custGeom>
              <a:avLst/>
              <a:gdLst>
                <a:gd name="G0" fmla="+- 20538 0 0"/>
                <a:gd name="G1" fmla="+- 21146 0 0"/>
                <a:gd name="G2" fmla="+- 21600 0 0"/>
                <a:gd name="T0" fmla="*/ 0 w 20538"/>
                <a:gd name="T1" fmla="*/ 14456 h 21146"/>
                <a:gd name="T2" fmla="*/ 16133 w 20538"/>
                <a:gd name="T3" fmla="*/ 0 h 21146"/>
                <a:gd name="T4" fmla="*/ 20538 w 20538"/>
                <a:gd name="T5" fmla="*/ 21146 h 21146"/>
              </a:gdLst>
              <a:ahLst/>
              <a:cxnLst>
                <a:cxn ang="0">
                  <a:pos x="T0" y="T1"/>
                </a:cxn>
                <a:cxn ang="0">
                  <a:pos x="T2" y="T3"/>
                </a:cxn>
                <a:cxn ang="0">
                  <a:pos x="T4" y="T5"/>
                </a:cxn>
              </a:cxnLst>
              <a:rect l="0" t="0" r="r" b="b"/>
              <a:pathLst>
                <a:path w="20538" h="21146" fill="none" extrusionOk="0">
                  <a:moveTo>
                    <a:pt x="0" y="14456"/>
                  </a:moveTo>
                  <a:cubicBezTo>
                    <a:pt x="2398" y="7094"/>
                    <a:pt x="8553" y="1578"/>
                    <a:pt x="16132" y="-1"/>
                  </a:cubicBezTo>
                </a:path>
                <a:path w="20538" h="21146" stroke="0" extrusionOk="0">
                  <a:moveTo>
                    <a:pt x="0" y="14456"/>
                  </a:moveTo>
                  <a:cubicBezTo>
                    <a:pt x="2398" y="7094"/>
                    <a:pt x="8553" y="1578"/>
                    <a:pt x="16132" y="-1"/>
                  </a:cubicBezTo>
                  <a:lnTo>
                    <a:pt x="20538" y="21146"/>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318" name="Group 331"/>
            <p:cNvGrpSpPr>
              <a:grpSpLocks/>
            </p:cNvGrpSpPr>
            <p:nvPr/>
          </p:nvGrpSpPr>
          <p:grpSpPr bwMode="auto">
            <a:xfrm>
              <a:off x="3544" y="1629"/>
              <a:ext cx="178" cy="370"/>
              <a:chOff x="3544" y="1629"/>
              <a:chExt cx="178" cy="370"/>
            </a:xfrm>
          </p:grpSpPr>
          <p:sp>
            <p:nvSpPr>
              <p:cNvPr id="6319" name="AutoShape 329"/>
              <p:cNvSpPr>
                <a:spLocks noChangeArrowheads="1"/>
              </p:cNvSpPr>
              <p:nvPr/>
            </p:nvSpPr>
            <p:spPr bwMode="auto">
              <a:xfrm>
                <a:off x="3688"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323" name="AutoShape 330"/>
              <p:cNvSpPr>
                <a:spLocks noChangeArrowheads="1"/>
              </p:cNvSpPr>
              <p:nvPr/>
            </p:nvSpPr>
            <p:spPr bwMode="auto">
              <a:xfrm>
                <a:off x="3544" y="1629"/>
                <a:ext cx="34" cy="370"/>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327" name="Rectangle 332"/>
            <p:cNvSpPr>
              <a:spLocks noChangeArrowheads="1"/>
            </p:cNvSpPr>
            <p:nvPr/>
          </p:nvSpPr>
          <p:spPr bwMode="auto">
            <a:xfrm>
              <a:off x="3294" y="2050"/>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N</a:t>
              </a:r>
            </a:p>
          </p:txBody>
        </p:sp>
        <p:grpSp>
          <p:nvGrpSpPr>
            <p:cNvPr id="6332" name="Group 335"/>
            <p:cNvGrpSpPr>
              <a:grpSpLocks/>
            </p:cNvGrpSpPr>
            <p:nvPr/>
          </p:nvGrpSpPr>
          <p:grpSpPr bwMode="auto">
            <a:xfrm>
              <a:off x="3713" y="1976"/>
              <a:ext cx="272" cy="307"/>
              <a:chOff x="3713" y="1976"/>
              <a:chExt cx="272" cy="307"/>
            </a:xfrm>
          </p:grpSpPr>
          <p:sp>
            <p:nvSpPr>
              <p:cNvPr id="6477" name="Arc 333"/>
              <p:cNvSpPr>
                <a:spLocks/>
              </p:cNvSpPr>
              <p:nvPr/>
            </p:nvSpPr>
            <p:spPr bwMode="auto">
              <a:xfrm rot="10800000">
                <a:off x="3713" y="1976"/>
                <a:ext cx="121" cy="114"/>
              </a:xfrm>
              <a:custGeom>
                <a:avLst/>
                <a:gdLst>
                  <a:gd name="G0" fmla="+- 0 0 0"/>
                  <a:gd name="G1" fmla="+- 21211 0 0"/>
                  <a:gd name="G2" fmla="+- 21600 0 0"/>
                  <a:gd name="T0" fmla="*/ 4079 w 20521"/>
                  <a:gd name="T1" fmla="*/ 0 h 21211"/>
                  <a:gd name="T2" fmla="*/ 20521 w 20521"/>
                  <a:gd name="T3" fmla="*/ 14471 h 21211"/>
                  <a:gd name="T4" fmla="*/ 0 w 20521"/>
                  <a:gd name="T5" fmla="*/ 21211 h 21211"/>
                </a:gdLst>
                <a:ahLst/>
                <a:cxnLst>
                  <a:cxn ang="0">
                    <a:pos x="T0" y="T1"/>
                  </a:cxn>
                  <a:cxn ang="0">
                    <a:pos x="T2" y="T3"/>
                  </a:cxn>
                  <a:cxn ang="0">
                    <a:pos x="T4" y="T5"/>
                  </a:cxn>
                </a:cxnLst>
                <a:rect l="0" t="0" r="r" b="b"/>
                <a:pathLst>
                  <a:path w="20521" h="21211" fill="none" extrusionOk="0">
                    <a:moveTo>
                      <a:pt x="4079" y="-1"/>
                    </a:moveTo>
                    <a:cubicBezTo>
                      <a:pt x="11780" y="1480"/>
                      <a:pt x="18074" y="7019"/>
                      <a:pt x="20521" y="14470"/>
                    </a:cubicBezTo>
                  </a:path>
                  <a:path w="20521" h="21211" stroke="0" extrusionOk="0">
                    <a:moveTo>
                      <a:pt x="4079" y="-1"/>
                    </a:moveTo>
                    <a:cubicBezTo>
                      <a:pt x="11780" y="1480"/>
                      <a:pt x="18074" y="7019"/>
                      <a:pt x="20521" y="14470"/>
                    </a:cubicBezTo>
                    <a:lnTo>
                      <a:pt x="0" y="21211"/>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78" name="Rectangle 334"/>
              <p:cNvSpPr>
                <a:spLocks noChangeArrowheads="1"/>
              </p:cNvSpPr>
              <p:nvPr/>
            </p:nvSpPr>
            <p:spPr bwMode="auto">
              <a:xfrm>
                <a:off x="3735" y="2050"/>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C</a:t>
                </a:r>
              </a:p>
            </p:txBody>
          </p:sp>
        </p:grpSp>
      </p:grpSp>
      <p:sp>
        <p:nvSpPr>
          <p:cNvPr id="6481" name="Rectangle 337"/>
          <p:cNvSpPr>
            <a:spLocks noChangeArrowheads="1"/>
          </p:cNvSpPr>
          <p:nvPr/>
        </p:nvSpPr>
        <p:spPr bwMode="auto">
          <a:xfrm>
            <a:off x="5994405" y="2286002"/>
            <a:ext cx="1750312" cy="369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b="1" dirty="0">
                <a:solidFill>
                  <a:srgbClr val="000000"/>
                </a:solidFill>
                <a:latin typeface="Arial" charset="0"/>
                <a:cs typeface="ＭＳ Ｐゴシック" charset="0"/>
              </a:rPr>
              <a:t>A-</a:t>
            </a:r>
            <a:r>
              <a:rPr lang="en-US" b="1" dirty="0" err="1">
                <a:solidFill>
                  <a:srgbClr val="000000"/>
                </a:solidFill>
                <a:latin typeface="Arial" charset="0"/>
                <a:cs typeface="ＭＳ Ｐゴシック" charset="0"/>
              </a:rPr>
              <a:t>proteolipids</a:t>
            </a:r>
            <a:endParaRPr lang="en-US" b="1" dirty="0">
              <a:solidFill>
                <a:srgbClr val="000000"/>
              </a:solidFill>
              <a:latin typeface="Arial" charset="0"/>
              <a:cs typeface="ＭＳ Ｐゴシック" charset="0"/>
            </a:endParaRPr>
          </a:p>
        </p:txBody>
      </p:sp>
      <p:sp>
        <p:nvSpPr>
          <p:cNvPr id="6482" name="Rectangle 338"/>
          <p:cNvSpPr>
            <a:spLocks noChangeArrowheads="1"/>
          </p:cNvSpPr>
          <p:nvPr/>
        </p:nvSpPr>
        <p:spPr bwMode="auto">
          <a:xfrm>
            <a:off x="3556003" y="4038607"/>
            <a:ext cx="1528562"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i="1" dirty="0" err="1">
                <a:solidFill>
                  <a:srgbClr val="000000"/>
                </a:solidFill>
                <a:latin typeface="Arial" charset="0"/>
                <a:cs typeface="ＭＳ Ｐゴシック" charset="0"/>
              </a:rPr>
              <a:t>Halobacterium</a:t>
            </a:r>
            <a:endParaRPr lang="en-US" sz="1400" b="1" i="1" dirty="0">
              <a:solidFill>
                <a:srgbClr val="000000"/>
              </a:solidFill>
              <a:latin typeface="Arial" charset="0"/>
              <a:cs typeface="ＭＳ Ｐゴシック" charset="0"/>
            </a:endParaRPr>
          </a:p>
        </p:txBody>
      </p:sp>
      <p:sp>
        <p:nvSpPr>
          <p:cNvPr id="6484" name="Rectangle 340"/>
          <p:cNvSpPr>
            <a:spLocks noChangeArrowheads="1"/>
          </p:cNvSpPr>
          <p:nvPr/>
        </p:nvSpPr>
        <p:spPr bwMode="auto">
          <a:xfrm>
            <a:off x="4978405" y="4038608"/>
            <a:ext cx="1642503"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i="1" dirty="0" err="1">
                <a:solidFill>
                  <a:srgbClr val="000000"/>
                </a:solidFill>
                <a:latin typeface="Arial" charset="0"/>
                <a:cs typeface="ＭＳ Ｐゴシック" charset="0"/>
              </a:rPr>
              <a:t>Methanococcus</a:t>
            </a:r>
            <a:endParaRPr lang="en-US" sz="1400" b="1" i="1" dirty="0">
              <a:solidFill>
                <a:srgbClr val="000000"/>
              </a:solidFill>
              <a:latin typeface="Arial" charset="0"/>
              <a:cs typeface="ＭＳ Ｐゴシック" charset="0"/>
            </a:endParaRPr>
          </a:p>
        </p:txBody>
      </p:sp>
      <p:grpSp>
        <p:nvGrpSpPr>
          <p:cNvPr id="6173" name="Group 471"/>
          <p:cNvGrpSpPr>
            <a:grpSpLocks/>
          </p:cNvGrpSpPr>
          <p:nvPr/>
        </p:nvGrpSpPr>
        <p:grpSpPr bwMode="auto">
          <a:xfrm>
            <a:off x="440267" y="5327659"/>
            <a:ext cx="1302456" cy="684213"/>
            <a:chOff x="449" y="3588"/>
            <a:chExt cx="923" cy="431"/>
          </a:xfrm>
        </p:grpSpPr>
        <p:grpSp>
          <p:nvGrpSpPr>
            <p:cNvPr id="6344" name="Group 406"/>
            <p:cNvGrpSpPr>
              <a:grpSpLocks/>
            </p:cNvGrpSpPr>
            <p:nvPr/>
          </p:nvGrpSpPr>
          <p:grpSpPr bwMode="auto">
            <a:xfrm>
              <a:off x="449" y="3588"/>
              <a:ext cx="461" cy="431"/>
              <a:chOff x="449" y="3588"/>
              <a:chExt cx="461" cy="431"/>
            </a:xfrm>
          </p:grpSpPr>
          <p:grpSp>
            <p:nvGrpSpPr>
              <p:cNvPr id="6409" name="Group 351"/>
              <p:cNvGrpSpPr>
                <a:grpSpLocks/>
              </p:cNvGrpSpPr>
              <p:nvPr/>
            </p:nvGrpSpPr>
            <p:grpSpPr bwMode="auto">
              <a:xfrm>
                <a:off x="449" y="3588"/>
                <a:ext cx="56" cy="431"/>
                <a:chOff x="449" y="3588"/>
                <a:chExt cx="56" cy="431"/>
              </a:xfrm>
            </p:grpSpPr>
            <p:grpSp>
              <p:nvGrpSpPr>
                <p:cNvPr id="6464" name="Group 346"/>
                <p:cNvGrpSpPr>
                  <a:grpSpLocks/>
                </p:cNvGrpSpPr>
                <p:nvPr/>
              </p:nvGrpSpPr>
              <p:grpSpPr bwMode="auto">
                <a:xfrm>
                  <a:off x="449" y="3588"/>
                  <a:ext cx="56" cy="210"/>
                  <a:chOff x="449" y="3588"/>
                  <a:chExt cx="56" cy="210"/>
                </a:xfrm>
              </p:grpSpPr>
              <p:sp>
                <p:nvSpPr>
                  <p:cNvPr id="6487" name="Oval 343"/>
                  <p:cNvSpPr>
                    <a:spLocks noChangeArrowheads="1"/>
                  </p:cNvSpPr>
                  <p:nvPr/>
                </p:nvSpPr>
                <p:spPr bwMode="auto">
                  <a:xfrm>
                    <a:off x="449"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88" name="Line 344"/>
                  <p:cNvSpPr>
                    <a:spLocks noChangeShapeType="1"/>
                  </p:cNvSpPr>
                  <p:nvPr/>
                </p:nvSpPr>
                <p:spPr bwMode="auto">
                  <a:xfrm flipV="1">
                    <a:off x="451" y="3667"/>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89" name="Line 345"/>
                  <p:cNvSpPr>
                    <a:spLocks noChangeShapeType="1"/>
                  </p:cNvSpPr>
                  <p:nvPr/>
                </p:nvSpPr>
                <p:spPr bwMode="auto">
                  <a:xfrm>
                    <a:off x="482"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65" name="Group 350"/>
                <p:cNvGrpSpPr>
                  <a:grpSpLocks/>
                </p:cNvGrpSpPr>
                <p:nvPr/>
              </p:nvGrpSpPr>
              <p:grpSpPr bwMode="auto">
                <a:xfrm>
                  <a:off x="449" y="3809"/>
                  <a:ext cx="56" cy="210"/>
                  <a:chOff x="449" y="3809"/>
                  <a:chExt cx="56" cy="210"/>
                </a:xfrm>
              </p:grpSpPr>
              <p:sp>
                <p:nvSpPr>
                  <p:cNvPr id="6491" name="Oval 347"/>
                  <p:cNvSpPr>
                    <a:spLocks noChangeArrowheads="1"/>
                  </p:cNvSpPr>
                  <p:nvPr/>
                </p:nvSpPr>
                <p:spPr bwMode="auto">
                  <a:xfrm>
                    <a:off x="449"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92" name="Line 348"/>
                  <p:cNvSpPr>
                    <a:spLocks noChangeShapeType="1"/>
                  </p:cNvSpPr>
                  <p:nvPr/>
                </p:nvSpPr>
                <p:spPr bwMode="auto">
                  <a:xfrm>
                    <a:off x="452"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93" name="Line 349"/>
                  <p:cNvSpPr>
                    <a:spLocks noChangeShapeType="1"/>
                  </p:cNvSpPr>
                  <p:nvPr/>
                </p:nvSpPr>
                <p:spPr bwMode="auto">
                  <a:xfrm flipV="1">
                    <a:off x="482"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410" name="Group 360"/>
              <p:cNvGrpSpPr>
                <a:grpSpLocks/>
              </p:cNvGrpSpPr>
              <p:nvPr/>
            </p:nvGrpSpPr>
            <p:grpSpPr bwMode="auto">
              <a:xfrm>
                <a:off x="513" y="3588"/>
                <a:ext cx="55" cy="431"/>
                <a:chOff x="513" y="3588"/>
                <a:chExt cx="55" cy="431"/>
              </a:xfrm>
            </p:grpSpPr>
            <p:grpSp>
              <p:nvGrpSpPr>
                <p:cNvPr id="6456" name="Group 355"/>
                <p:cNvGrpSpPr>
                  <a:grpSpLocks/>
                </p:cNvGrpSpPr>
                <p:nvPr/>
              </p:nvGrpSpPr>
              <p:grpSpPr bwMode="auto">
                <a:xfrm>
                  <a:off x="513" y="3588"/>
                  <a:ext cx="55" cy="210"/>
                  <a:chOff x="513" y="3588"/>
                  <a:chExt cx="55" cy="210"/>
                </a:xfrm>
              </p:grpSpPr>
              <p:sp>
                <p:nvSpPr>
                  <p:cNvPr id="6496" name="Oval 352"/>
                  <p:cNvSpPr>
                    <a:spLocks noChangeArrowheads="1"/>
                  </p:cNvSpPr>
                  <p:nvPr/>
                </p:nvSpPr>
                <p:spPr bwMode="auto">
                  <a:xfrm>
                    <a:off x="514"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97" name="Line 353"/>
                  <p:cNvSpPr>
                    <a:spLocks noChangeShapeType="1"/>
                  </p:cNvSpPr>
                  <p:nvPr/>
                </p:nvSpPr>
                <p:spPr bwMode="auto">
                  <a:xfrm flipV="1">
                    <a:off x="513" y="3667"/>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498" name="Line 354"/>
                  <p:cNvSpPr>
                    <a:spLocks noChangeShapeType="1"/>
                  </p:cNvSpPr>
                  <p:nvPr/>
                </p:nvSpPr>
                <p:spPr bwMode="auto">
                  <a:xfrm>
                    <a:off x="545"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57" name="Group 359"/>
                <p:cNvGrpSpPr>
                  <a:grpSpLocks/>
                </p:cNvGrpSpPr>
                <p:nvPr/>
              </p:nvGrpSpPr>
              <p:grpSpPr bwMode="auto">
                <a:xfrm>
                  <a:off x="514" y="3809"/>
                  <a:ext cx="54" cy="210"/>
                  <a:chOff x="514" y="3809"/>
                  <a:chExt cx="54" cy="210"/>
                </a:xfrm>
              </p:grpSpPr>
              <p:sp>
                <p:nvSpPr>
                  <p:cNvPr id="6500" name="Oval 356"/>
                  <p:cNvSpPr>
                    <a:spLocks noChangeArrowheads="1"/>
                  </p:cNvSpPr>
                  <p:nvPr/>
                </p:nvSpPr>
                <p:spPr bwMode="auto">
                  <a:xfrm>
                    <a:off x="514"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01" name="Line 357"/>
                  <p:cNvSpPr>
                    <a:spLocks noChangeShapeType="1"/>
                  </p:cNvSpPr>
                  <p:nvPr/>
                </p:nvSpPr>
                <p:spPr bwMode="auto">
                  <a:xfrm>
                    <a:off x="514"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02" name="Line 358"/>
                  <p:cNvSpPr>
                    <a:spLocks noChangeShapeType="1"/>
                  </p:cNvSpPr>
                  <p:nvPr/>
                </p:nvSpPr>
                <p:spPr bwMode="auto">
                  <a:xfrm flipV="1">
                    <a:off x="545"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411" name="Group 369"/>
              <p:cNvGrpSpPr>
                <a:grpSpLocks/>
              </p:cNvGrpSpPr>
              <p:nvPr/>
            </p:nvGrpSpPr>
            <p:grpSpPr bwMode="auto">
              <a:xfrm>
                <a:off x="586" y="3588"/>
                <a:ext cx="54" cy="431"/>
                <a:chOff x="586" y="3588"/>
                <a:chExt cx="54" cy="431"/>
              </a:xfrm>
            </p:grpSpPr>
            <p:grpSp>
              <p:nvGrpSpPr>
                <p:cNvPr id="6448" name="Group 364"/>
                <p:cNvGrpSpPr>
                  <a:grpSpLocks/>
                </p:cNvGrpSpPr>
                <p:nvPr/>
              </p:nvGrpSpPr>
              <p:grpSpPr bwMode="auto">
                <a:xfrm>
                  <a:off x="586" y="3588"/>
                  <a:ext cx="54" cy="210"/>
                  <a:chOff x="586" y="3588"/>
                  <a:chExt cx="54" cy="210"/>
                </a:xfrm>
              </p:grpSpPr>
              <p:sp>
                <p:nvSpPr>
                  <p:cNvPr id="6505" name="Oval 361"/>
                  <p:cNvSpPr>
                    <a:spLocks noChangeArrowheads="1"/>
                  </p:cNvSpPr>
                  <p:nvPr/>
                </p:nvSpPr>
                <p:spPr bwMode="auto">
                  <a:xfrm>
                    <a:off x="586"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06" name="Line 362"/>
                  <p:cNvSpPr>
                    <a:spLocks noChangeShapeType="1"/>
                  </p:cNvSpPr>
                  <p:nvPr/>
                </p:nvSpPr>
                <p:spPr bwMode="auto">
                  <a:xfrm flipV="1">
                    <a:off x="587" y="3667"/>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07" name="Line 363"/>
                  <p:cNvSpPr>
                    <a:spLocks noChangeShapeType="1"/>
                  </p:cNvSpPr>
                  <p:nvPr/>
                </p:nvSpPr>
                <p:spPr bwMode="auto">
                  <a:xfrm>
                    <a:off x="617"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49" name="Group 368"/>
                <p:cNvGrpSpPr>
                  <a:grpSpLocks/>
                </p:cNvGrpSpPr>
                <p:nvPr/>
              </p:nvGrpSpPr>
              <p:grpSpPr bwMode="auto">
                <a:xfrm>
                  <a:off x="586" y="3809"/>
                  <a:ext cx="54" cy="210"/>
                  <a:chOff x="586" y="3809"/>
                  <a:chExt cx="54" cy="210"/>
                </a:xfrm>
              </p:grpSpPr>
              <p:sp>
                <p:nvSpPr>
                  <p:cNvPr id="6509" name="Oval 365"/>
                  <p:cNvSpPr>
                    <a:spLocks noChangeArrowheads="1"/>
                  </p:cNvSpPr>
                  <p:nvPr/>
                </p:nvSpPr>
                <p:spPr bwMode="auto">
                  <a:xfrm>
                    <a:off x="586"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10" name="Line 366"/>
                  <p:cNvSpPr>
                    <a:spLocks noChangeShapeType="1"/>
                  </p:cNvSpPr>
                  <p:nvPr/>
                </p:nvSpPr>
                <p:spPr bwMode="auto">
                  <a:xfrm>
                    <a:off x="587"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11" name="Line 367"/>
                  <p:cNvSpPr>
                    <a:spLocks noChangeShapeType="1"/>
                  </p:cNvSpPr>
                  <p:nvPr/>
                </p:nvSpPr>
                <p:spPr bwMode="auto">
                  <a:xfrm flipV="1">
                    <a:off x="617"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412" name="Group 378"/>
              <p:cNvGrpSpPr>
                <a:grpSpLocks/>
              </p:cNvGrpSpPr>
              <p:nvPr/>
            </p:nvGrpSpPr>
            <p:grpSpPr bwMode="auto">
              <a:xfrm>
                <a:off x="652" y="3588"/>
                <a:ext cx="54" cy="431"/>
                <a:chOff x="652" y="3588"/>
                <a:chExt cx="54" cy="431"/>
              </a:xfrm>
            </p:grpSpPr>
            <p:grpSp>
              <p:nvGrpSpPr>
                <p:cNvPr id="6440" name="Group 373"/>
                <p:cNvGrpSpPr>
                  <a:grpSpLocks/>
                </p:cNvGrpSpPr>
                <p:nvPr/>
              </p:nvGrpSpPr>
              <p:grpSpPr bwMode="auto">
                <a:xfrm>
                  <a:off x="652" y="3588"/>
                  <a:ext cx="54" cy="210"/>
                  <a:chOff x="652" y="3588"/>
                  <a:chExt cx="54" cy="210"/>
                </a:xfrm>
              </p:grpSpPr>
              <p:sp>
                <p:nvSpPr>
                  <p:cNvPr id="6514" name="Oval 370"/>
                  <p:cNvSpPr>
                    <a:spLocks noChangeArrowheads="1"/>
                  </p:cNvSpPr>
                  <p:nvPr/>
                </p:nvSpPr>
                <p:spPr bwMode="auto">
                  <a:xfrm>
                    <a:off x="652"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15" name="Line 371"/>
                  <p:cNvSpPr>
                    <a:spLocks noChangeShapeType="1"/>
                  </p:cNvSpPr>
                  <p:nvPr/>
                </p:nvSpPr>
                <p:spPr bwMode="auto">
                  <a:xfrm flipV="1">
                    <a:off x="653" y="3667"/>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16" name="Line 372"/>
                  <p:cNvSpPr>
                    <a:spLocks noChangeShapeType="1"/>
                  </p:cNvSpPr>
                  <p:nvPr/>
                </p:nvSpPr>
                <p:spPr bwMode="auto">
                  <a:xfrm>
                    <a:off x="683"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41" name="Group 377"/>
                <p:cNvGrpSpPr>
                  <a:grpSpLocks/>
                </p:cNvGrpSpPr>
                <p:nvPr/>
              </p:nvGrpSpPr>
              <p:grpSpPr bwMode="auto">
                <a:xfrm>
                  <a:off x="652" y="3809"/>
                  <a:ext cx="54" cy="210"/>
                  <a:chOff x="652" y="3809"/>
                  <a:chExt cx="54" cy="210"/>
                </a:xfrm>
              </p:grpSpPr>
              <p:sp>
                <p:nvSpPr>
                  <p:cNvPr id="6518" name="Oval 374"/>
                  <p:cNvSpPr>
                    <a:spLocks noChangeArrowheads="1"/>
                  </p:cNvSpPr>
                  <p:nvPr/>
                </p:nvSpPr>
                <p:spPr bwMode="auto">
                  <a:xfrm>
                    <a:off x="652"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19" name="Line 375"/>
                  <p:cNvSpPr>
                    <a:spLocks noChangeShapeType="1"/>
                  </p:cNvSpPr>
                  <p:nvPr/>
                </p:nvSpPr>
                <p:spPr bwMode="auto">
                  <a:xfrm>
                    <a:off x="653"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20" name="Line 376"/>
                  <p:cNvSpPr>
                    <a:spLocks noChangeShapeType="1"/>
                  </p:cNvSpPr>
                  <p:nvPr/>
                </p:nvSpPr>
                <p:spPr bwMode="auto">
                  <a:xfrm flipV="1">
                    <a:off x="683"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413" name="Group 387"/>
              <p:cNvGrpSpPr>
                <a:grpSpLocks/>
              </p:cNvGrpSpPr>
              <p:nvPr/>
            </p:nvGrpSpPr>
            <p:grpSpPr bwMode="auto">
              <a:xfrm>
                <a:off x="719" y="3588"/>
                <a:ext cx="59" cy="431"/>
                <a:chOff x="719" y="3588"/>
                <a:chExt cx="59" cy="431"/>
              </a:xfrm>
            </p:grpSpPr>
            <p:grpSp>
              <p:nvGrpSpPr>
                <p:cNvPr id="6432" name="Group 382"/>
                <p:cNvGrpSpPr>
                  <a:grpSpLocks/>
                </p:cNvGrpSpPr>
                <p:nvPr/>
              </p:nvGrpSpPr>
              <p:grpSpPr bwMode="auto">
                <a:xfrm>
                  <a:off x="719" y="3588"/>
                  <a:ext cx="59" cy="210"/>
                  <a:chOff x="719" y="3588"/>
                  <a:chExt cx="59" cy="210"/>
                </a:xfrm>
              </p:grpSpPr>
              <p:sp>
                <p:nvSpPr>
                  <p:cNvPr id="6523" name="Oval 379"/>
                  <p:cNvSpPr>
                    <a:spLocks noChangeArrowheads="1"/>
                  </p:cNvSpPr>
                  <p:nvPr/>
                </p:nvSpPr>
                <p:spPr bwMode="auto">
                  <a:xfrm>
                    <a:off x="719"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24" name="Line 380"/>
                  <p:cNvSpPr>
                    <a:spLocks noChangeShapeType="1"/>
                  </p:cNvSpPr>
                  <p:nvPr/>
                </p:nvSpPr>
                <p:spPr bwMode="auto">
                  <a:xfrm flipV="1">
                    <a:off x="721"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25" name="Line 381"/>
                  <p:cNvSpPr>
                    <a:spLocks noChangeShapeType="1"/>
                  </p:cNvSpPr>
                  <p:nvPr/>
                </p:nvSpPr>
                <p:spPr bwMode="auto">
                  <a:xfrm>
                    <a:off x="752" y="3668"/>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33" name="Group 386"/>
                <p:cNvGrpSpPr>
                  <a:grpSpLocks/>
                </p:cNvGrpSpPr>
                <p:nvPr/>
              </p:nvGrpSpPr>
              <p:grpSpPr bwMode="auto">
                <a:xfrm>
                  <a:off x="719" y="3809"/>
                  <a:ext cx="58" cy="210"/>
                  <a:chOff x="719" y="3809"/>
                  <a:chExt cx="58" cy="210"/>
                </a:xfrm>
              </p:grpSpPr>
              <p:sp>
                <p:nvSpPr>
                  <p:cNvPr id="6527" name="Oval 383"/>
                  <p:cNvSpPr>
                    <a:spLocks noChangeArrowheads="1"/>
                  </p:cNvSpPr>
                  <p:nvPr/>
                </p:nvSpPr>
                <p:spPr bwMode="auto">
                  <a:xfrm>
                    <a:off x="719"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28" name="Line 384"/>
                  <p:cNvSpPr>
                    <a:spLocks noChangeShapeType="1"/>
                  </p:cNvSpPr>
                  <p:nvPr/>
                </p:nvSpPr>
                <p:spPr bwMode="auto">
                  <a:xfrm>
                    <a:off x="722"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29" name="Line 385"/>
                  <p:cNvSpPr>
                    <a:spLocks noChangeShapeType="1"/>
                  </p:cNvSpPr>
                  <p:nvPr/>
                </p:nvSpPr>
                <p:spPr bwMode="auto">
                  <a:xfrm flipV="1">
                    <a:off x="751"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414" name="Group 396"/>
              <p:cNvGrpSpPr>
                <a:grpSpLocks/>
              </p:cNvGrpSpPr>
              <p:nvPr/>
            </p:nvGrpSpPr>
            <p:grpSpPr bwMode="auto">
              <a:xfrm>
                <a:off x="785" y="3588"/>
                <a:ext cx="53" cy="431"/>
                <a:chOff x="785" y="3588"/>
                <a:chExt cx="53" cy="431"/>
              </a:xfrm>
            </p:grpSpPr>
            <p:grpSp>
              <p:nvGrpSpPr>
                <p:cNvPr id="6424" name="Group 391"/>
                <p:cNvGrpSpPr>
                  <a:grpSpLocks/>
                </p:cNvGrpSpPr>
                <p:nvPr/>
              </p:nvGrpSpPr>
              <p:grpSpPr bwMode="auto">
                <a:xfrm>
                  <a:off x="785" y="3588"/>
                  <a:ext cx="53" cy="210"/>
                  <a:chOff x="785" y="3588"/>
                  <a:chExt cx="53" cy="210"/>
                </a:xfrm>
              </p:grpSpPr>
              <p:sp>
                <p:nvSpPr>
                  <p:cNvPr id="6532" name="Oval 388"/>
                  <p:cNvSpPr>
                    <a:spLocks noChangeArrowheads="1"/>
                  </p:cNvSpPr>
                  <p:nvPr/>
                </p:nvSpPr>
                <p:spPr bwMode="auto">
                  <a:xfrm>
                    <a:off x="787" y="3588"/>
                    <a:ext cx="44"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33" name="Line 389"/>
                  <p:cNvSpPr>
                    <a:spLocks noChangeShapeType="1"/>
                  </p:cNvSpPr>
                  <p:nvPr/>
                </p:nvSpPr>
                <p:spPr bwMode="auto">
                  <a:xfrm flipV="1">
                    <a:off x="785" y="3667"/>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34" name="Line 390"/>
                  <p:cNvSpPr>
                    <a:spLocks noChangeShapeType="1"/>
                  </p:cNvSpPr>
                  <p:nvPr/>
                </p:nvSpPr>
                <p:spPr bwMode="auto">
                  <a:xfrm>
                    <a:off x="814" y="3668"/>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25" name="Group 395"/>
                <p:cNvGrpSpPr>
                  <a:grpSpLocks/>
                </p:cNvGrpSpPr>
                <p:nvPr/>
              </p:nvGrpSpPr>
              <p:grpSpPr bwMode="auto">
                <a:xfrm>
                  <a:off x="785" y="3809"/>
                  <a:ext cx="52" cy="210"/>
                  <a:chOff x="785" y="3809"/>
                  <a:chExt cx="52" cy="210"/>
                </a:xfrm>
              </p:grpSpPr>
              <p:sp>
                <p:nvSpPr>
                  <p:cNvPr id="6536" name="Oval 392"/>
                  <p:cNvSpPr>
                    <a:spLocks noChangeArrowheads="1"/>
                  </p:cNvSpPr>
                  <p:nvPr/>
                </p:nvSpPr>
                <p:spPr bwMode="auto">
                  <a:xfrm>
                    <a:off x="787" y="3940"/>
                    <a:ext cx="44"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37" name="Line 393"/>
                  <p:cNvSpPr>
                    <a:spLocks noChangeShapeType="1"/>
                  </p:cNvSpPr>
                  <p:nvPr/>
                </p:nvSpPr>
                <p:spPr bwMode="auto">
                  <a:xfrm>
                    <a:off x="785" y="3809"/>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38" name="Line 394"/>
                  <p:cNvSpPr>
                    <a:spLocks noChangeShapeType="1"/>
                  </p:cNvSpPr>
                  <p:nvPr/>
                </p:nvSpPr>
                <p:spPr bwMode="auto">
                  <a:xfrm flipV="1">
                    <a:off x="813"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415" name="Group 405"/>
              <p:cNvGrpSpPr>
                <a:grpSpLocks/>
              </p:cNvGrpSpPr>
              <p:nvPr/>
            </p:nvGrpSpPr>
            <p:grpSpPr bwMode="auto">
              <a:xfrm>
                <a:off x="852" y="3588"/>
                <a:ext cx="58" cy="431"/>
                <a:chOff x="852" y="3588"/>
                <a:chExt cx="58" cy="431"/>
              </a:xfrm>
            </p:grpSpPr>
            <p:grpSp>
              <p:nvGrpSpPr>
                <p:cNvPr id="6416" name="Group 400"/>
                <p:cNvGrpSpPr>
                  <a:grpSpLocks/>
                </p:cNvGrpSpPr>
                <p:nvPr/>
              </p:nvGrpSpPr>
              <p:grpSpPr bwMode="auto">
                <a:xfrm>
                  <a:off x="852" y="3588"/>
                  <a:ext cx="58" cy="210"/>
                  <a:chOff x="852" y="3588"/>
                  <a:chExt cx="58" cy="210"/>
                </a:xfrm>
              </p:grpSpPr>
              <p:sp>
                <p:nvSpPr>
                  <p:cNvPr id="6541" name="Oval 397"/>
                  <p:cNvSpPr>
                    <a:spLocks noChangeArrowheads="1"/>
                  </p:cNvSpPr>
                  <p:nvPr/>
                </p:nvSpPr>
                <p:spPr bwMode="auto">
                  <a:xfrm>
                    <a:off x="853" y="3588"/>
                    <a:ext cx="49"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2" name="Line 398"/>
                  <p:cNvSpPr>
                    <a:spLocks noChangeShapeType="1"/>
                  </p:cNvSpPr>
                  <p:nvPr/>
                </p:nvSpPr>
                <p:spPr bwMode="auto">
                  <a:xfrm flipV="1">
                    <a:off x="852" y="3667"/>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3" name="Line 399"/>
                  <p:cNvSpPr>
                    <a:spLocks noChangeShapeType="1"/>
                  </p:cNvSpPr>
                  <p:nvPr/>
                </p:nvSpPr>
                <p:spPr bwMode="auto">
                  <a:xfrm>
                    <a:off x="887"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17" name="Group 404"/>
                <p:cNvGrpSpPr>
                  <a:grpSpLocks/>
                </p:cNvGrpSpPr>
                <p:nvPr/>
              </p:nvGrpSpPr>
              <p:grpSpPr bwMode="auto">
                <a:xfrm>
                  <a:off x="853" y="3809"/>
                  <a:ext cx="57" cy="210"/>
                  <a:chOff x="853" y="3809"/>
                  <a:chExt cx="57" cy="210"/>
                </a:xfrm>
              </p:grpSpPr>
              <p:sp>
                <p:nvSpPr>
                  <p:cNvPr id="6545" name="Oval 401"/>
                  <p:cNvSpPr>
                    <a:spLocks noChangeArrowheads="1"/>
                  </p:cNvSpPr>
                  <p:nvPr/>
                </p:nvSpPr>
                <p:spPr bwMode="auto">
                  <a:xfrm>
                    <a:off x="853" y="3940"/>
                    <a:ext cx="49"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6" name="Line 402"/>
                  <p:cNvSpPr>
                    <a:spLocks noChangeShapeType="1"/>
                  </p:cNvSpPr>
                  <p:nvPr/>
                </p:nvSpPr>
                <p:spPr bwMode="auto">
                  <a:xfrm>
                    <a:off x="853"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47" name="Line 403"/>
                  <p:cNvSpPr>
                    <a:spLocks noChangeShapeType="1"/>
                  </p:cNvSpPr>
                  <p:nvPr/>
                </p:nvSpPr>
                <p:spPr bwMode="auto">
                  <a:xfrm flipV="1">
                    <a:off x="887"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nvGrpSpPr>
            <p:cNvPr id="6345" name="Group 470"/>
            <p:cNvGrpSpPr>
              <a:grpSpLocks/>
            </p:cNvGrpSpPr>
            <p:nvPr/>
          </p:nvGrpSpPr>
          <p:grpSpPr bwMode="auto">
            <a:xfrm>
              <a:off x="913" y="3588"/>
              <a:ext cx="459" cy="431"/>
              <a:chOff x="913" y="3588"/>
              <a:chExt cx="459" cy="431"/>
            </a:xfrm>
          </p:grpSpPr>
          <p:grpSp>
            <p:nvGrpSpPr>
              <p:cNvPr id="6346" name="Group 415"/>
              <p:cNvGrpSpPr>
                <a:grpSpLocks/>
              </p:cNvGrpSpPr>
              <p:nvPr/>
            </p:nvGrpSpPr>
            <p:grpSpPr bwMode="auto">
              <a:xfrm>
                <a:off x="913" y="3588"/>
                <a:ext cx="56" cy="431"/>
                <a:chOff x="913" y="3588"/>
                <a:chExt cx="56" cy="431"/>
              </a:xfrm>
            </p:grpSpPr>
            <p:grpSp>
              <p:nvGrpSpPr>
                <p:cNvPr id="6401" name="Group 410"/>
                <p:cNvGrpSpPr>
                  <a:grpSpLocks/>
                </p:cNvGrpSpPr>
                <p:nvPr/>
              </p:nvGrpSpPr>
              <p:grpSpPr bwMode="auto">
                <a:xfrm>
                  <a:off x="913" y="3588"/>
                  <a:ext cx="56" cy="210"/>
                  <a:chOff x="913" y="3588"/>
                  <a:chExt cx="56" cy="210"/>
                </a:xfrm>
              </p:grpSpPr>
              <p:sp>
                <p:nvSpPr>
                  <p:cNvPr id="6551" name="Oval 407"/>
                  <p:cNvSpPr>
                    <a:spLocks noChangeArrowheads="1"/>
                  </p:cNvSpPr>
                  <p:nvPr/>
                </p:nvSpPr>
                <p:spPr bwMode="auto">
                  <a:xfrm>
                    <a:off x="914"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52" name="Line 408"/>
                  <p:cNvSpPr>
                    <a:spLocks noChangeShapeType="1"/>
                  </p:cNvSpPr>
                  <p:nvPr/>
                </p:nvSpPr>
                <p:spPr bwMode="auto">
                  <a:xfrm flipV="1">
                    <a:off x="913"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53" name="Line 409"/>
                  <p:cNvSpPr>
                    <a:spLocks noChangeShapeType="1"/>
                  </p:cNvSpPr>
                  <p:nvPr/>
                </p:nvSpPr>
                <p:spPr bwMode="auto">
                  <a:xfrm>
                    <a:off x="946"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402" name="Group 414"/>
                <p:cNvGrpSpPr>
                  <a:grpSpLocks/>
                </p:cNvGrpSpPr>
                <p:nvPr/>
              </p:nvGrpSpPr>
              <p:grpSpPr bwMode="auto">
                <a:xfrm>
                  <a:off x="914" y="3809"/>
                  <a:ext cx="55" cy="210"/>
                  <a:chOff x="914" y="3809"/>
                  <a:chExt cx="55" cy="210"/>
                </a:xfrm>
              </p:grpSpPr>
              <p:sp>
                <p:nvSpPr>
                  <p:cNvPr id="6555" name="Oval 411"/>
                  <p:cNvSpPr>
                    <a:spLocks noChangeArrowheads="1"/>
                  </p:cNvSpPr>
                  <p:nvPr/>
                </p:nvSpPr>
                <p:spPr bwMode="auto">
                  <a:xfrm>
                    <a:off x="914"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56" name="Line 412"/>
                  <p:cNvSpPr>
                    <a:spLocks noChangeShapeType="1"/>
                  </p:cNvSpPr>
                  <p:nvPr/>
                </p:nvSpPr>
                <p:spPr bwMode="auto">
                  <a:xfrm>
                    <a:off x="914"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57" name="Line 413"/>
                  <p:cNvSpPr>
                    <a:spLocks noChangeShapeType="1"/>
                  </p:cNvSpPr>
                  <p:nvPr/>
                </p:nvSpPr>
                <p:spPr bwMode="auto">
                  <a:xfrm flipV="1">
                    <a:off x="946"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347" name="Group 424"/>
              <p:cNvGrpSpPr>
                <a:grpSpLocks/>
              </p:cNvGrpSpPr>
              <p:nvPr/>
            </p:nvGrpSpPr>
            <p:grpSpPr bwMode="auto">
              <a:xfrm>
                <a:off x="977" y="3588"/>
                <a:ext cx="55" cy="431"/>
                <a:chOff x="977" y="3588"/>
                <a:chExt cx="55" cy="431"/>
              </a:xfrm>
            </p:grpSpPr>
            <p:grpSp>
              <p:nvGrpSpPr>
                <p:cNvPr id="6393" name="Group 419"/>
                <p:cNvGrpSpPr>
                  <a:grpSpLocks/>
                </p:cNvGrpSpPr>
                <p:nvPr/>
              </p:nvGrpSpPr>
              <p:grpSpPr bwMode="auto">
                <a:xfrm>
                  <a:off x="977" y="3588"/>
                  <a:ext cx="55" cy="210"/>
                  <a:chOff x="977" y="3588"/>
                  <a:chExt cx="55" cy="210"/>
                </a:xfrm>
              </p:grpSpPr>
              <p:sp>
                <p:nvSpPr>
                  <p:cNvPr id="6560" name="Oval 416"/>
                  <p:cNvSpPr>
                    <a:spLocks noChangeArrowheads="1"/>
                  </p:cNvSpPr>
                  <p:nvPr/>
                </p:nvSpPr>
                <p:spPr bwMode="auto">
                  <a:xfrm>
                    <a:off x="977" y="3588"/>
                    <a:ext cx="45"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61" name="Line 417"/>
                  <p:cNvSpPr>
                    <a:spLocks noChangeShapeType="1"/>
                  </p:cNvSpPr>
                  <p:nvPr/>
                </p:nvSpPr>
                <p:spPr bwMode="auto">
                  <a:xfrm flipV="1">
                    <a:off x="979" y="3667"/>
                    <a:ext cx="21"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62" name="Line 418"/>
                  <p:cNvSpPr>
                    <a:spLocks noChangeShapeType="1"/>
                  </p:cNvSpPr>
                  <p:nvPr/>
                </p:nvSpPr>
                <p:spPr bwMode="auto">
                  <a:xfrm>
                    <a:off x="1010" y="3668"/>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94" name="Group 423"/>
                <p:cNvGrpSpPr>
                  <a:grpSpLocks/>
                </p:cNvGrpSpPr>
                <p:nvPr/>
              </p:nvGrpSpPr>
              <p:grpSpPr bwMode="auto">
                <a:xfrm>
                  <a:off x="977" y="3809"/>
                  <a:ext cx="54" cy="210"/>
                  <a:chOff x="977" y="3809"/>
                  <a:chExt cx="54" cy="210"/>
                </a:xfrm>
              </p:grpSpPr>
              <p:sp>
                <p:nvSpPr>
                  <p:cNvPr id="6564" name="Oval 420"/>
                  <p:cNvSpPr>
                    <a:spLocks noChangeArrowheads="1"/>
                  </p:cNvSpPr>
                  <p:nvPr/>
                </p:nvSpPr>
                <p:spPr bwMode="auto">
                  <a:xfrm>
                    <a:off x="977" y="3940"/>
                    <a:ext cx="45"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65" name="Line 421"/>
                  <p:cNvSpPr>
                    <a:spLocks noChangeShapeType="1"/>
                  </p:cNvSpPr>
                  <p:nvPr/>
                </p:nvSpPr>
                <p:spPr bwMode="auto">
                  <a:xfrm>
                    <a:off x="979" y="3809"/>
                    <a:ext cx="21"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66" name="Line 422"/>
                  <p:cNvSpPr>
                    <a:spLocks noChangeShapeType="1"/>
                  </p:cNvSpPr>
                  <p:nvPr/>
                </p:nvSpPr>
                <p:spPr bwMode="auto">
                  <a:xfrm flipV="1">
                    <a:off x="1009"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348" name="Group 433"/>
              <p:cNvGrpSpPr>
                <a:grpSpLocks/>
              </p:cNvGrpSpPr>
              <p:nvPr/>
            </p:nvGrpSpPr>
            <p:grpSpPr bwMode="auto">
              <a:xfrm>
                <a:off x="1048" y="3588"/>
                <a:ext cx="56" cy="431"/>
                <a:chOff x="1048" y="3588"/>
                <a:chExt cx="56" cy="431"/>
              </a:xfrm>
            </p:grpSpPr>
            <p:grpSp>
              <p:nvGrpSpPr>
                <p:cNvPr id="6385" name="Group 428"/>
                <p:cNvGrpSpPr>
                  <a:grpSpLocks/>
                </p:cNvGrpSpPr>
                <p:nvPr/>
              </p:nvGrpSpPr>
              <p:grpSpPr bwMode="auto">
                <a:xfrm>
                  <a:off x="1048" y="3588"/>
                  <a:ext cx="56" cy="210"/>
                  <a:chOff x="1048" y="3588"/>
                  <a:chExt cx="56" cy="210"/>
                </a:xfrm>
              </p:grpSpPr>
              <p:sp>
                <p:nvSpPr>
                  <p:cNvPr id="6569" name="Oval 425"/>
                  <p:cNvSpPr>
                    <a:spLocks noChangeArrowheads="1"/>
                  </p:cNvSpPr>
                  <p:nvPr/>
                </p:nvSpPr>
                <p:spPr bwMode="auto">
                  <a:xfrm>
                    <a:off x="1048" y="3588"/>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70" name="Line 426"/>
                  <p:cNvSpPr>
                    <a:spLocks noChangeShapeType="1"/>
                  </p:cNvSpPr>
                  <p:nvPr/>
                </p:nvSpPr>
                <p:spPr bwMode="auto">
                  <a:xfrm flipV="1">
                    <a:off x="1054" y="3667"/>
                    <a:ext cx="21"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71" name="Line 427"/>
                  <p:cNvSpPr>
                    <a:spLocks noChangeShapeType="1"/>
                  </p:cNvSpPr>
                  <p:nvPr/>
                </p:nvSpPr>
                <p:spPr bwMode="auto">
                  <a:xfrm>
                    <a:off x="1082" y="3668"/>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86" name="Group 432"/>
                <p:cNvGrpSpPr>
                  <a:grpSpLocks/>
                </p:cNvGrpSpPr>
                <p:nvPr/>
              </p:nvGrpSpPr>
              <p:grpSpPr bwMode="auto">
                <a:xfrm>
                  <a:off x="1048" y="3809"/>
                  <a:ext cx="55" cy="210"/>
                  <a:chOff x="1048" y="3809"/>
                  <a:chExt cx="55" cy="210"/>
                </a:xfrm>
              </p:grpSpPr>
              <p:sp>
                <p:nvSpPr>
                  <p:cNvPr id="6573" name="Oval 429"/>
                  <p:cNvSpPr>
                    <a:spLocks noChangeArrowheads="1"/>
                  </p:cNvSpPr>
                  <p:nvPr/>
                </p:nvSpPr>
                <p:spPr bwMode="auto">
                  <a:xfrm>
                    <a:off x="1048" y="3940"/>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74" name="Line 430"/>
                  <p:cNvSpPr>
                    <a:spLocks noChangeShapeType="1"/>
                  </p:cNvSpPr>
                  <p:nvPr/>
                </p:nvSpPr>
                <p:spPr bwMode="auto">
                  <a:xfrm>
                    <a:off x="1054" y="3809"/>
                    <a:ext cx="21"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75" name="Line 431"/>
                  <p:cNvSpPr>
                    <a:spLocks noChangeShapeType="1"/>
                  </p:cNvSpPr>
                  <p:nvPr/>
                </p:nvSpPr>
                <p:spPr bwMode="auto">
                  <a:xfrm flipV="1">
                    <a:off x="1081"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349" name="Group 442"/>
              <p:cNvGrpSpPr>
                <a:grpSpLocks/>
              </p:cNvGrpSpPr>
              <p:nvPr/>
            </p:nvGrpSpPr>
            <p:grpSpPr bwMode="auto">
              <a:xfrm>
                <a:off x="1115" y="3588"/>
                <a:ext cx="58" cy="431"/>
                <a:chOff x="1115" y="3588"/>
                <a:chExt cx="58" cy="431"/>
              </a:xfrm>
            </p:grpSpPr>
            <p:grpSp>
              <p:nvGrpSpPr>
                <p:cNvPr id="6377" name="Group 437"/>
                <p:cNvGrpSpPr>
                  <a:grpSpLocks/>
                </p:cNvGrpSpPr>
                <p:nvPr/>
              </p:nvGrpSpPr>
              <p:grpSpPr bwMode="auto">
                <a:xfrm>
                  <a:off x="1115" y="3588"/>
                  <a:ext cx="58" cy="210"/>
                  <a:chOff x="1115" y="3588"/>
                  <a:chExt cx="58" cy="210"/>
                </a:xfrm>
              </p:grpSpPr>
              <p:sp>
                <p:nvSpPr>
                  <p:cNvPr id="6578" name="Oval 434"/>
                  <p:cNvSpPr>
                    <a:spLocks noChangeArrowheads="1"/>
                  </p:cNvSpPr>
                  <p:nvPr/>
                </p:nvSpPr>
                <p:spPr bwMode="auto">
                  <a:xfrm>
                    <a:off x="1115"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79" name="Line 435"/>
                  <p:cNvSpPr>
                    <a:spLocks noChangeShapeType="1"/>
                  </p:cNvSpPr>
                  <p:nvPr/>
                </p:nvSpPr>
                <p:spPr bwMode="auto">
                  <a:xfrm flipV="1">
                    <a:off x="1117" y="3667"/>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80" name="Line 436"/>
                  <p:cNvSpPr>
                    <a:spLocks noChangeShapeType="1"/>
                  </p:cNvSpPr>
                  <p:nvPr/>
                </p:nvSpPr>
                <p:spPr bwMode="auto">
                  <a:xfrm>
                    <a:off x="1147" y="3668"/>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78" name="Group 441"/>
                <p:cNvGrpSpPr>
                  <a:grpSpLocks/>
                </p:cNvGrpSpPr>
                <p:nvPr/>
              </p:nvGrpSpPr>
              <p:grpSpPr bwMode="auto">
                <a:xfrm>
                  <a:off x="1115" y="3809"/>
                  <a:ext cx="57" cy="210"/>
                  <a:chOff x="1115" y="3809"/>
                  <a:chExt cx="57" cy="210"/>
                </a:xfrm>
              </p:grpSpPr>
              <p:sp>
                <p:nvSpPr>
                  <p:cNvPr id="6582" name="Oval 438"/>
                  <p:cNvSpPr>
                    <a:spLocks noChangeArrowheads="1"/>
                  </p:cNvSpPr>
                  <p:nvPr/>
                </p:nvSpPr>
                <p:spPr bwMode="auto">
                  <a:xfrm>
                    <a:off x="1115"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83" name="Line 439"/>
                  <p:cNvSpPr>
                    <a:spLocks noChangeShapeType="1"/>
                  </p:cNvSpPr>
                  <p:nvPr/>
                </p:nvSpPr>
                <p:spPr bwMode="auto">
                  <a:xfrm>
                    <a:off x="1118"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84" name="Line 440"/>
                  <p:cNvSpPr>
                    <a:spLocks noChangeShapeType="1"/>
                  </p:cNvSpPr>
                  <p:nvPr/>
                </p:nvSpPr>
                <p:spPr bwMode="auto">
                  <a:xfrm flipV="1">
                    <a:off x="1146"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350" name="Group 451"/>
              <p:cNvGrpSpPr>
                <a:grpSpLocks/>
              </p:cNvGrpSpPr>
              <p:nvPr/>
            </p:nvGrpSpPr>
            <p:grpSpPr bwMode="auto">
              <a:xfrm>
                <a:off x="1184" y="3588"/>
                <a:ext cx="55" cy="431"/>
                <a:chOff x="1184" y="3588"/>
                <a:chExt cx="55" cy="431"/>
              </a:xfrm>
            </p:grpSpPr>
            <p:grpSp>
              <p:nvGrpSpPr>
                <p:cNvPr id="6369" name="Group 446"/>
                <p:cNvGrpSpPr>
                  <a:grpSpLocks/>
                </p:cNvGrpSpPr>
                <p:nvPr/>
              </p:nvGrpSpPr>
              <p:grpSpPr bwMode="auto">
                <a:xfrm>
                  <a:off x="1184" y="3588"/>
                  <a:ext cx="55" cy="210"/>
                  <a:chOff x="1184" y="3588"/>
                  <a:chExt cx="55" cy="210"/>
                </a:xfrm>
              </p:grpSpPr>
              <p:sp>
                <p:nvSpPr>
                  <p:cNvPr id="6587" name="Oval 443"/>
                  <p:cNvSpPr>
                    <a:spLocks noChangeArrowheads="1"/>
                  </p:cNvSpPr>
                  <p:nvPr/>
                </p:nvSpPr>
                <p:spPr bwMode="auto">
                  <a:xfrm>
                    <a:off x="1184"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88" name="Line 444"/>
                  <p:cNvSpPr>
                    <a:spLocks noChangeShapeType="1"/>
                  </p:cNvSpPr>
                  <p:nvPr/>
                </p:nvSpPr>
                <p:spPr bwMode="auto">
                  <a:xfrm flipV="1">
                    <a:off x="1187" y="3667"/>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89" name="Line 445"/>
                  <p:cNvSpPr>
                    <a:spLocks noChangeShapeType="1"/>
                  </p:cNvSpPr>
                  <p:nvPr/>
                </p:nvSpPr>
                <p:spPr bwMode="auto">
                  <a:xfrm>
                    <a:off x="1217" y="3668"/>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70" name="Group 450"/>
                <p:cNvGrpSpPr>
                  <a:grpSpLocks/>
                </p:cNvGrpSpPr>
                <p:nvPr/>
              </p:nvGrpSpPr>
              <p:grpSpPr bwMode="auto">
                <a:xfrm>
                  <a:off x="1184" y="3809"/>
                  <a:ext cx="54" cy="210"/>
                  <a:chOff x="1184" y="3809"/>
                  <a:chExt cx="54" cy="210"/>
                </a:xfrm>
              </p:grpSpPr>
              <p:sp>
                <p:nvSpPr>
                  <p:cNvPr id="6591" name="Oval 447"/>
                  <p:cNvSpPr>
                    <a:spLocks noChangeArrowheads="1"/>
                  </p:cNvSpPr>
                  <p:nvPr/>
                </p:nvSpPr>
                <p:spPr bwMode="auto">
                  <a:xfrm>
                    <a:off x="1184"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92" name="Line 448"/>
                  <p:cNvSpPr>
                    <a:spLocks noChangeShapeType="1"/>
                  </p:cNvSpPr>
                  <p:nvPr/>
                </p:nvSpPr>
                <p:spPr bwMode="auto">
                  <a:xfrm>
                    <a:off x="1187"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93" name="Line 449"/>
                  <p:cNvSpPr>
                    <a:spLocks noChangeShapeType="1"/>
                  </p:cNvSpPr>
                  <p:nvPr/>
                </p:nvSpPr>
                <p:spPr bwMode="auto">
                  <a:xfrm flipV="1">
                    <a:off x="1216"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351" name="Group 460"/>
              <p:cNvGrpSpPr>
                <a:grpSpLocks/>
              </p:cNvGrpSpPr>
              <p:nvPr/>
            </p:nvGrpSpPr>
            <p:grpSpPr bwMode="auto">
              <a:xfrm>
                <a:off x="1248" y="3588"/>
                <a:ext cx="54" cy="431"/>
                <a:chOff x="1248" y="3588"/>
                <a:chExt cx="54" cy="431"/>
              </a:xfrm>
            </p:grpSpPr>
            <p:grpSp>
              <p:nvGrpSpPr>
                <p:cNvPr id="6361" name="Group 455"/>
                <p:cNvGrpSpPr>
                  <a:grpSpLocks/>
                </p:cNvGrpSpPr>
                <p:nvPr/>
              </p:nvGrpSpPr>
              <p:grpSpPr bwMode="auto">
                <a:xfrm>
                  <a:off x="1248" y="3588"/>
                  <a:ext cx="54" cy="210"/>
                  <a:chOff x="1248" y="3588"/>
                  <a:chExt cx="54" cy="210"/>
                </a:xfrm>
              </p:grpSpPr>
              <p:sp>
                <p:nvSpPr>
                  <p:cNvPr id="6596" name="Oval 452"/>
                  <p:cNvSpPr>
                    <a:spLocks noChangeArrowheads="1"/>
                  </p:cNvSpPr>
                  <p:nvPr/>
                </p:nvSpPr>
                <p:spPr bwMode="auto">
                  <a:xfrm>
                    <a:off x="1249"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97" name="Line 453"/>
                  <p:cNvSpPr>
                    <a:spLocks noChangeShapeType="1"/>
                  </p:cNvSpPr>
                  <p:nvPr/>
                </p:nvSpPr>
                <p:spPr bwMode="auto">
                  <a:xfrm flipV="1">
                    <a:off x="1248" y="3667"/>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598" name="Line 454"/>
                  <p:cNvSpPr>
                    <a:spLocks noChangeShapeType="1"/>
                  </p:cNvSpPr>
                  <p:nvPr/>
                </p:nvSpPr>
                <p:spPr bwMode="auto">
                  <a:xfrm>
                    <a:off x="1282" y="3668"/>
                    <a:ext cx="20"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62" name="Group 459"/>
                <p:cNvGrpSpPr>
                  <a:grpSpLocks/>
                </p:cNvGrpSpPr>
                <p:nvPr/>
              </p:nvGrpSpPr>
              <p:grpSpPr bwMode="auto">
                <a:xfrm>
                  <a:off x="1249" y="3809"/>
                  <a:ext cx="52" cy="210"/>
                  <a:chOff x="1249" y="3809"/>
                  <a:chExt cx="52" cy="210"/>
                </a:xfrm>
              </p:grpSpPr>
              <p:sp>
                <p:nvSpPr>
                  <p:cNvPr id="6600" name="Oval 456"/>
                  <p:cNvSpPr>
                    <a:spLocks noChangeArrowheads="1"/>
                  </p:cNvSpPr>
                  <p:nvPr/>
                </p:nvSpPr>
                <p:spPr bwMode="auto">
                  <a:xfrm>
                    <a:off x="1249"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01" name="Line 457"/>
                  <p:cNvSpPr>
                    <a:spLocks noChangeShapeType="1"/>
                  </p:cNvSpPr>
                  <p:nvPr/>
                </p:nvSpPr>
                <p:spPr bwMode="auto">
                  <a:xfrm>
                    <a:off x="1249"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02" name="Line 458"/>
                  <p:cNvSpPr>
                    <a:spLocks noChangeShapeType="1"/>
                  </p:cNvSpPr>
                  <p:nvPr/>
                </p:nvSpPr>
                <p:spPr bwMode="auto">
                  <a:xfrm flipV="1">
                    <a:off x="1281" y="3809"/>
                    <a:ext cx="20"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352" name="Group 469"/>
              <p:cNvGrpSpPr>
                <a:grpSpLocks/>
              </p:cNvGrpSpPr>
              <p:nvPr/>
            </p:nvGrpSpPr>
            <p:grpSpPr bwMode="auto">
              <a:xfrm>
                <a:off x="1318" y="3588"/>
                <a:ext cx="54" cy="431"/>
                <a:chOff x="1318" y="3588"/>
                <a:chExt cx="54" cy="431"/>
              </a:xfrm>
            </p:grpSpPr>
            <p:grpSp>
              <p:nvGrpSpPr>
                <p:cNvPr id="6353" name="Group 464"/>
                <p:cNvGrpSpPr>
                  <a:grpSpLocks/>
                </p:cNvGrpSpPr>
                <p:nvPr/>
              </p:nvGrpSpPr>
              <p:grpSpPr bwMode="auto">
                <a:xfrm>
                  <a:off x="1318" y="3588"/>
                  <a:ext cx="54" cy="210"/>
                  <a:chOff x="1318" y="3588"/>
                  <a:chExt cx="54" cy="210"/>
                </a:xfrm>
              </p:grpSpPr>
              <p:sp>
                <p:nvSpPr>
                  <p:cNvPr id="6605" name="Oval 461"/>
                  <p:cNvSpPr>
                    <a:spLocks noChangeArrowheads="1"/>
                  </p:cNvSpPr>
                  <p:nvPr/>
                </p:nvSpPr>
                <p:spPr bwMode="auto">
                  <a:xfrm>
                    <a:off x="1318"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06" name="Line 462"/>
                  <p:cNvSpPr>
                    <a:spLocks noChangeShapeType="1"/>
                  </p:cNvSpPr>
                  <p:nvPr/>
                </p:nvSpPr>
                <p:spPr bwMode="auto">
                  <a:xfrm flipV="1">
                    <a:off x="1319" y="3667"/>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07" name="Line 463"/>
                  <p:cNvSpPr>
                    <a:spLocks noChangeShapeType="1"/>
                  </p:cNvSpPr>
                  <p:nvPr/>
                </p:nvSpPr>
                <p:spPr bwMode="auto">
                  <a:xfrm>
                    <a:off x="1348" y="3668"/>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54" name="Group 468"/>
                <p:cNvGrpSpPr>
                  <a:grpSpLocks/>
                </p:cNvGrpSpPr>
                <p:nvPr/>
              </p:nvGrpSpPr>
              <p:grpSpPr bwMode="auto">
                <a:xfrm>
                  <a:off x="1318" y="3809"/>
                  <a:ext cx="53" cy="210"/>
                  <a:chOff x="1318" y="3809"/>
                  <a:chExt cx="53" cy="210"/>
                </a:xfrm>
              </p:grpSpPr>
              <p:sp>
                <p:nvSpPr>
                  <p:cNvPr id="6609" name="Oval 465"/>
                  <p:cNvSpPr>
                    <a:spLocks noChangeArrowheads="1"/>
                  </p:cNvSpPr>
                  <p:nvPr/>
                </p:nvSpPr>
                <p:spPr bwMode="auto">
                  <a:xfrm>
                    <a:off x="1318"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10" name="Line 466"/>
                  <p:cNvSpPr>
                    <a:spLocks noChangeShapeType="1"/>
                  </p:cNvSpPr>
                  <p:nvPr/>
                </p:nvSpPr>
                <p:spPr bwMode="auto">
                  <a:xfrm>
                    <a:off x="1319" y="3809"/>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11" name="Line 467"/>
                  <p:cNvSpPr>
                    <a:spLocks noChangeShapeType="1"/>
                  </p:cNvSpPr>
                  <p:nvPr/>
                </p:nvSpPr>
                <p:spPr bwMode="auto">
                  <a:xfrm flipV="1">
                    <a:off x="1347"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grpSp>
        <p:nvGrpSpPr>
          <p:cNvPr id="6174" name="Group 600"/>
          <p:cNvGrpSpPr>
            <a:grpSpLocks/>
          </p:cNvGrpSpPr>
          <p:nvPr/>
        </p:nvGrpSpPr>
        <p:grpSpPr bwMode="auto">
          <a:xfrm>
            <a:off x="2500494" y="5327659"/>
            <a:ext cx="1303867" cy="684213"/>
            <a:chOff x="1909" y="3588"/>
            <a:chExt cx="924" cy="431"/>
          </a:xfrm>
        </p:grpSpPr>
        <p:grpSp>
          <p:nvGrpSpPr>
            <p:cNvPr id="6216" name="Group 535"/>
            <p:cNvGrpSpPr>
              <a:grpSpLocks/>
            </p:cNvGrpSpPr>
            <p:nvPr/>
          </p:nvGrpSpPr>
          <p:grpSpPr bwMode="auto">
            <a:xfrm>
              <a:off x="1909" y="3588"/>
              <a:ext cx="459" cy="431"/>
              <a:chOff x="1909" y="3588"/>
              <a:chExt cx="459" cy="431"/>
            </a:xfrm>
          </p:grpSpPr>
          <p:grpSp>
            <p:nvGrpSpPr>
              <p:cNvPr id="6281" name="Group 480"/>
              <p:cNvGrpSpPr>
                <a:grpSpLocks/>
              </p:cNvGrpSpPr>
              <p:nvPr/>
            </p:nvGrpSpPr>
            <p:grpSpPr bwMode="auto">
              <a:xfrm>
                <a:off x="1909" y="3588"/>
                <a:ext cx="54" cy="431"/>
                <a:chOff x="1909" y="3588"/>
                <a:chExt cx="54" cy="431"/>
              </a:xfrm>
            </p:grpSpPr>
            <p:grpSp>
              <p:nvGrpSpPr>
                <p:cNvPr id="6336" name="Group 475"/>
                <p:cNvGrpSpPr>
                  <a:grpSpLocks/>
                </p:cNvGrpSpPr>
                <p:nvPr/>
              </p:nvGrpSpPr>
              <p:grpSpPr bwMode="auto">
                <a:xfrm>
                  <a:off x="1909" y="3588"/>
                  <a:ext cx="54" cy="210"/>
                  <a:chOff x="1909" y="3588"/>
                  <a:chExt cx="54" cy="210"/>
                </a:xfrm>
              </p:grpSpPr>
              <p:sp>
                <p:nvSpPr>
                  <p:cNvPr id="6616" name="Oval 472"/>
                  <p:cNvSpPr>
                    <a:spLocks noChangeArrowheads="1"/>
                  </p:cNvSpPr>
                  <p:nvPr/>
                </p:nvSpPr>
                <p:spPr bwMode="auto">
                  <a:xfrm>
                    <a:off x="1909"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17" name="Line 473"/>
                  <p:cNvSpPr>
                    <a:spLocks noChangeShapeType="1"/>
                  </p:cNvSpPr>
                  <p:nvPr/>
                </p:nvSpPr>
                <p:spPr bwMode="auto">
                  <a:xfrm flipV="1">
                    <a:off x="1909"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18" name="Line 474"/>
                  <p:cNvSpPr>
                    <a:spLocks noChangeShapeType="1"/>
                  </p:cNvSpPr>
                  <p:nvPr/>
                </p:nvSpPr>
                <p:spPr bwMode="auto">
                  <a:xfrm>
                    <a:off x="1940"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37" name="Group 479"/>
                <p:cNvGrpSpPr>
                  <a:grpSpLocks/>
                </p:cNvGrpSpPr>
                <p:nvPr/>
              </p:nvGrpSpPr>
              <p:grpSpPr bwMode="auto">
                <a:xfrm>
                  <a:off x="1909" y="3809"/>
                  <a:ext cx="54" cy="210"/>
                  <a:chOff x="1909" y="3809"/>
                  <a:chExt cx="54" cy="210"/>
                </a:xfrm>
              </p:grpSpPr>
              <p:sp>
                <p:nvSpPr>
                  <p:cNvPr id="6620" name="Oval 476"/>
                  <p:cNvSpPr>
                    <a:spLocks noChangeArrowheads="1"/>
                  </p:cNvSpPr>
                  <p:nvPr/>
                </p:nvSpPr>
                <p:spPr bwMode="auto">
                  <a:xfrm>
                    <a:off x="1909"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21" name="Line 477"/>
                  <p:cNvSpPr>
                    <a:spLocks noChangeShapeType="1"/>
                  </p:cNvSpPr>
                  <p:nvPr/>
                </p:nvSpPr>
                <p:spPr bwMode="auto">
                  <a:xfrm>
                    <a:off x="1910"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22" name="Line 478"/>
                  <p:cNvSpPr>
                    <a:spLocks noChangeShapeType="1"/>
                  </p:cNvSpPr>
                  <p:nvPr/>
                </p:nvSpPr>
                <p:spPr bwMode="auto">
                  <a:xfrm flipV="1">
                    <a:off x="1940"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82" name="Group 489"/>
              <p:cNvGrpSpPr>
                <a:grpSpLocks/>
              </p:cNvGrpSpPr>
              <p:nvPr/>
            </p:nvGrpSpPr>
            <p:grpSpPr bwMode="auto">
              <a:xfrm>
                <a:off x="1970" y="3588"/>
                <a:ext cx="58" cy="431"/>
                <a:chOff x="1970" y="3588"/>
                <a:chExt cx="58" cy="431"/>
              </a:xfrm>
            </p:grpSpPr>
            <p:grpSp>
              <p:nvGrpSpPr>
                <p:cNvPr id="6328" name="Group 484"/>
                <p:cNvGrpSpPr>
                  <a:grpSpLocks/>
                </p:cNvGrpSpPr>
                <p:nvPr/>
              </p:nvGrpSpPr>
              <p:grpSpPr bwMode="auto">
                <a:xfrm>
                  <a:off x="1970" y="3588"/>
                  <a:ext cx="58" cy="210"/>
                  <a:chOff x="1970" y="3588"/>
                  <a:chExt cx="58" cy="210"/>
                </a:xfrm>
              </p:grpSpPr>
              <p:sp>
                <p:nvSpPr>
                  <p:cNvPr id="6625" name="Oval 481"/>
                  <p:cNvSpPr>
                    <a:spLocks noChangeArrowheads="1"/>
                  </p:cNvSpPr>
                  <p:nvPr/>
                </p:nvSpPr>
                <p:spPr bwMode="auto">
                  <a:xfrm>
                    <a:off x="1970"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26" name="Line 482"/>
                  <p:cNvSpPr>
                    <a:spLocks noChangeShapeType="1"/>
                  </p:cNvSpPr>
                  <p:nvPr/>
                </p:nvSpPr>
                <p:spPr bwMode="auto">
                  <a:xfrm flipV="1">
                    <a:off x="1975" y="3667"/>
                    <a:ext cx="20"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27" name="Line 483"/>
                  <p:cNvSpPr>
                    <a:spLocks noChangeShapeType="1"/>
                  </p:cNvSpPr>
                  <p:nvPr/>
                </p:nvSpPr>
                <p:spPr bwMode="auto">
                  <a:xfrm>
                    <a:off x="2003" y="3668"/>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29" name="Group 488"/>
                <p:cNvGrpSpPr>
                  <a:grpSpLocks/>
                </p:cNvGrpSpPr>
                <p:nvPr/>
              </p:nvGrpSpPr>
              <p:grpSpPr bwMode="auto">
                <a:xfrm>
                  <a:off x="1970" y="3809"/>
                  <a:ext cx="58" cy="210"/>
                  <a:chOff x="1970" y="3809"/>
                  <a:chExt cx="58" cy="210"/>
                </a:xfrm>
              </p:grpSpPr>
              <p:sp>
                <p:nvSpPr>
                  <p:cNvPr id="6629" name="Oval 485"/>
                  <p:cNvSpPr>
                    <a:spLocks noChangeArrowheads="1"/>
                  </p:cNvSpPr>
                  <p:nvPr/>
                </p:nvSpPr>
                <p:spPr bwMode="auto">
                  <a:xfrm>
                    <a:off x="1970"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30" name="Line 486"/>
                  <p:cNvSpPr>
                    <a:spLocks noChangeShapeType="1"/>
                  </p:cNvSpPr>
                  <p:nvPr/>
                </p:nvSpPr>
                <p:spPr bwMode="auto">
                  <a:xfrm>
                    <a:off x="1976" y="3809"/>
                    <a:ext cx="20"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31" name="Line 487"/>
                  <p:cNvSpPr>
                    <a:spLocks noChangeShapeType="1"/>
                  </p:cNvSpPr>
                  <p:nvPr/>
                </p:nvSpPr>
                <p:spPr bwMode="auto">
                  <a:xfrm flipV="1">
                    <a:off x="2003" y="3809"/>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83" name="Group 498"/>
              <p:cNvGrpSpPr>
                <a:grpSpLocks/>
              </p:cNvGrpSpPr>
              <p:nvPr/>
            </p:nvGrpSpPr>
            <p:grpSpPr bwMode="auto">
              <a:xfrm>
                <a:off x="2044" y="3588"/>
                <a:ext cx="59" cy="431"/>
                <a:chOff x="2044" y="3588"/>
                <a:chExt cx="59" cy="431"/>
              </a:xfrm>
            </p:grpSpPr>
            <p:grpSp>
              <p:nvGrpSpPr>
                <p:cNvPr id="6320" name="Group 493"/>
                <p:cNvGrpSpPr>
                  <a:grpSpLocks/>
                </p:cNvGrpSpPr>
                <p:nvPr/>
              </p:nvGrpSpPr>
              <p:grpSpPr bwMode="auto">
                <a:xfrm>
                  <a:off x="2044" y="3588"/>
                  <a:ext cx="59" cy="210"/>
                  <a:chOff x="2044" y="3588"/>
                  <a:chExt cx="59" cy="210"/>
                </a:xfrm>
              </p:grpSpPr>
              <p:sp>
                <p:nvSpPr>
                  <p:cNvPr id="6634" name="Oval 490"/>
                  <p:cNvSpPr>
                    <a:spLocks noChangeArrowheads="1"/>
                  </p:cNvSpPr>
                  <p:nvPr/>
                </p:nvSpPr>
                <p:spPr bwMode="auto">
                  <a:xfrm>
                    <a:off x="2044" y="3588"/>
                    <a:ext cx="49"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35" name="Line 491"/>
                  <p:cNvSpPr>
                    <a:spLocks noChangeShapeType="1"/>
                  </p:cNvSpPr>
                  <p:nvPr/>
                </p:nvSpPr>
                <p:spPr bwMode="auto">
                  <a:xfrm flipV="1">
                    <a:off x="2044"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36" name="Line 492"/>
                  <p:cNvSpPr>
                    <a:spLocks noChangeShapeType="1"/>
                  </p:cNvSpPr>
                  <p:nvPr/>
                </p:nvSpPr>
                <p:spPr bwMode="auto">
                  <a:xfrm>
                    <a:off x="2075" y="3668"/>
                    <a:ext cx="28"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21" name="Group 497"/>
                <p:cNvGrpSpPr>
                  <a:grpSpLocks/>
                </p:cNvGrpSpPr>
                <p:nvPr/>
              </p:nvGrpSpPr>
              <p:grpSpPr bwMode="auto">
                <a:xfrm>
                  <a:off x="2044" y="3809"/>
                  <a:ext cx="58" cy="210"/>
                  <a:chOff x="2044" y="3809"/>
                  <a:chExt cx="58" cy="210"/>
                </a:xfrm>
              </p:grpSpPr>
              <p:sp>
                <p:nvSpPr>
                  <p:cNvPr id="6638" name="Oval 494"/>
                  <p:cNvSpPr>
                    <a:spLocks noChangeArrowheads="1"/>
                  </p:cNvSpPr>
                  <p:nvPr/>
                </p:nvSpPr>
                <p:spPr bwMode="auto">
                  <a:xfrm>
                    <a:off x="2044" y="3940"/>
                    <a:ext cx="49"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39" name="Line 495"/>
                  <p:cNvSpPr>
                    <a:spLocks noChangeShapeType="1"/>
                  </p:cNvSpPr>
                  <p:nvPr/>
                </p:nvSpPr>
                <p:spPr bwMode="auto">
                  <a:xfrm>
                    <a:off x="2045"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40" name="Line 496"/>
                  <p:cNvSpPr>
                    <a:spLocks noChangeShapeType="1"/>
                  </p:cNvSpPr>
                  <p:nvPr/>
                </p:nvSpPr>
                <p:spPr bwMode="auto">
                  <a:xfrm flipV="1">
                    <a:off x="2074" y="3809"/>
                    <a:ext cx="28"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84" name="Group 507"/>
              <p:cNvGrpSpPr>
                <a:grpSpLocks/>
              </p:cNvGrpSpPr>
              <p:nvPr/>
            </p:nvGrpSpPr>
            <p:grpSpPr bwMode="auto">
              <a:xfrm>
                <a:off x="2110" y="3588"/>
                <a:ext cx="56" cy="431"/>
                <a:chOff x="2110" y="3588"/>
                <a:chExt cx="56" cy="431"/>
              </a:xfrm>
            </p:grpSpPr>
            <p:grpSp>
              <p:nvGrpSpPr>
                <p:cNvPr id="6312" name="Group 502"/>
                <p:cNvGrpSpPr>
                  <a:grpSpLocks/>
                </p:cNvGrpSpPr>
                <p:nvPr/>
              </p:nvGrpSpPr>
              <p:grpSpPr bwMode="auto">
                <a:xfrm>
                  <a:off x="2110" y="3588"/>
                  <a:ext cx="56" cy="210"/>
                  <a:chOff x="2110" y="3588"/>
                  <a:chExt cx="56" cy="210"/>
                </a:xfrm>
              </p:grpSpPr>
              <p:sp>
                <p:nvSpPr>
                  <p:cNvPr id="6643" name="Oval 499"/>
                  <p:cNvSpPr>
                    <a:spLocks noChangeArrowheads="1"/>
                  </p:cNvSpPr>
                  <p:nvPr/>
                </p:nvSpPr>
                <p:spPr bwMode="auto">
                  <a:xfrm>
                    <a:off x="2110" y="3588"/>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44" name="Line 500"/>
                  <p:cNvSpPr>
                    <a:spLocks noChangeShapeType="1"/>
                  </p:cNvSpPr>
                  <p:nvPr/>
                </p:nvSpPr>
                <p:spPr bwMode="auto">
                  <a:xfrm flipV="1">
                    <a:off x="2110"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45" name="Line 501"/>
                  <p:cNvSpPr>
                    <a:spLocks noChangeShapeType="1"/>
                  </p:cNvSpPr>
                  <p:nvPr/>
                </p:nvSpPr>
                <p:spPr bwMode="auto">
                  <a:xfrm>
                    <a:off x="2144" y="3668"/>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13" name="Group 506"/>
                <p:cNvGrpSpPr>
                  <a:grpSpLocks/>
                </p:cNvGrpSpPr>
                <p:nvPr/>
              </p:nvGrpSpPr>
              <p:grpSpPr bwMode="auto">
                <a:xfrm>
                  <a:off x="2110" y="3809"/>
                  <a:ext cx="55" cy="210"/>
                  <a:chOff x="2110" y="3809"/>
                  <a:chExt cx="55" cy="210"/>
                </a:xfrm>
              </p:grpSpPr>
              <p:sp>
                <p:nvSpPr>
                  <p:cNvPr id="6647" name="Oval 503"/>
                  <p:cNvSpPr>
                    <a:spLocks noChangeArrowheads="1"/>
                  </p:cNvSpPr>
                  <p:nvPr/>
                </p:nvSpPr>
                <p:spPr bwMode="auto">
                  <a:xfrm>
                    <a:off x="2110" y="3940"/>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48" name="Line 504"/>
                  <p:cNvSpPr>
                    <a:spLocks noChangeShapeType="1"/>
                  </p:cNvSpPr>
                  <p:nvPr/>
                </p:nvSpPr>
                <p:spPr bwMode="auto">
                  <a:xfrm>
                    <a:off x="2111"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49" name="Line 505"/>
                  <p:cNvSpPr>
                    <a:spLocks noChangeShapeType="1"/>
                  </p:cNvSpPr>
                  <p:nvPr/>
                </p:nvSpPr>
                <p:spPr bwMode="auto">
                  <a:xfrm flipV="1">
                    <a:off x="2143"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85" name="Group 516"/>
              <p:cNvGrpSpPr>
                <a:grpSpLocks/>
              </p:cNvGrpSpPr>
              <p:nvPr/>
            </p:nvGrpSpPr>
            <p:grpSpPr bwMode="auto">
              <a:xfrm>
                <a:off x="2183" y="3588"/>
                <a:ext cx="55" cy="431"/>
                <a:chOff x="2183" y="3588"/>
                <a:chExt cx="55" cy="431"/>
              </a:xfrm>
            </p:grpSpPr>
            <p:grpSp>
              <p:nvGrpSpPr>
                <p:cNvPr id="6304" name="Group 511"/>
                <p:cNvGrpSpPr>
                  <a:grpSpLocks/>
                </p:cNvGrpSpPr>
                <p:nvPr/>
              </p:nvGrpSpPr>
              <p:grpSpPr bwMode="auto">
                <a:xfrm>
                  <a:off x="2183" y="3588"/>
                  <a:ext cx="55" cy="210"/>
                  <a:chOff x="2183" y="3588"/>
                  <a:chExt cx="55" cy="210"/>
                </a:xfrm>
              </p:grpSpPr>
              <p:sp>
                <p:nvSpPr>
                  <p:cNvPr id="6652" name="Oval 508"/>
                  <p:cNvSpPr>
                    <a:spLocks noChangeArrowheads="1"/>
                  </p:cNvSpPr>
                  <p:nvPr/>
                </p:nvSpPr>
                <p:spPr bwMode="auto">
                  <a:xfrm>
                    <a:off x="2183" y="3588"/>
                    <a:ext cx="46"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53" name="Line 509"/>
                  <p:cNvSpPr>
                    <a:spLocks noChangeShapeType="1"/>
                  </p:cNvSpPr>
                  <p:nvPr/>
                </p:nvSpPr>
                <p:spPr bwMode="auto">
                  <a:xfrm flipV="1">
                    <a:off x="2183" y="3667"/>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54" name="Line 510"/>
                  <p:cNvSpPr>
                    <a:spLocks noChangeShapeType="1"/>
                  </p:cNvSpPr>
                  <p:nvPr/>
                </p:nvSpPr>
                <p:spPr bwMode="auto">
                  <a:xfrm>
                    <a:off x="2212" y="3668"/>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305" name="Group 515"/>
                <p:cNvGrpSpPr>
                  <a:grpSpLocks/>
                </p:cNvGrpSpPr>
                <p:nvPr/>
              </p:nvGrpSpPr>
              <p:grpSpPr bwMode="auto">
                <a:xfrm>
                  <a:off x="2183" y="3809"/>
                  <a:ext cx="54" cy="210"/>
                  <a:chOff x="2183" y="3809"/>
                  <a:chExt cx="54" cy="210"/>
                </a:xfrm>
              </p:grpSpPr>
              <p:sp>
                <p:nvSpPr>
                  <p:cNvPr id="6656" name="Oval 512"/>
                  <p:cNvSpPr>
                    <a:spLocks noChangeArrowheads="1"/>
                  </p:cNvSpPr>
                  <p:nvPr/>
                </p:nvSpPr>
                <p:spPr bwMode="auto">
                  <a:xfrm>
                    <a:off x="2183" y="3940"/>
                    <a:ext cx="46"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57" name="Line 513"/>
                  <p:cNvSpPr>
                    <a:spLocks noChangeShapeType="1"/>
                  </p:cNvSpPr>
                  <p:nvPr/>
                </p:nvSpPr>
                <p:spPr bwMode="auto">
                  <a:xfrm>
                    <a:off x="2183"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58" name="Line 514"/>
                  <p:cNvSpPr>
                    <a:spLocks noChangeShapeType="1"/>
                  </p:cNvSpPr>
                  <p:nvPr/>
                </p:nvSpPr>
                <p:spPr bwMode="auto">
                  <a:xfrm flipV="1">
                    <a:off x="2211"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86" name="Group 525"/>
              <p:cNvGrpSpPr>
                <a:grpSpLocks/>
              </p:cNvGrpSpPr>
              <p:nvPr/>
            </p:nvGrpSpPr>
            <p:grpSpPr bwMode="auto">
              <a:xfrm>
                <a:off x="2243" y="3588"/>
                <a:ext cx="56" cy="431"/>
                <a:chOff x="2243" y="3588"/>
                <a:chExt cx="56" cy="431"/>
              </a:xfrm>
            </p:grpSpPr>
            <p:grpSp>
              <p:nvGrpSpPr>
                <p:cNvPr id="6296" name="Group 520"/>
                <p:cNvGrpSpPr>
                  <a:grpSpLocks/>
                </p:cNvGrpSpPr>
                <p:nvPr/>
              </p:nvGrpSpPr>
              <p:grpSpPr bwMode="auto">
                <a:xfrm>
                  <a:off x="2243" y="3588"/>
                  <a:ext cx="56" cy="210"/>
                  <a:chOff x="2243" y="3588"/>
                  <a:chExt cx="56" cy="210"/>
                </a:xfrm>
              </p:grpSpPr>
              <p:sp>
                <p:nvSpPr>
                  <p:cNvPr id="6661" name="Oval 517"/>
                  <p:cNvSpPr>
                    <a:spLocks noChangeArrowheads="1"/>
                  </p:cNvSpPr>
                  <p:nvPr/>
                </p:nvSpPr>
                <p:spPr bwMode="auto">
                  <a:xfrm>
                    <a:off x="2243" y="3588"/>
                    <a:ext cx="45"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62" name="Line 518"/>
                  <p:cNvSpPr>
                    <a:spLocks noChangeShapeType="1"/>
                  </p:cNvSpPr>
                  <p:nvPr/>
                </p:nvSpPr>
                <p:spPr bwMode="auto">
                  <a:xfrm flipV="1">
                    <a:off x="2244"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63" name="Line 519"/>
                  <p:cNvSpPr>
                    <a:spLocks noChangeShapeType="1"/>
                  </p:cNvSpPr>
                  <p:nvPr/>
                </p:nvSpPr>
                <p:spPr bwMode="auto">
                  <a:xfrm>
                    <a:off x="2275" y="3668"/>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97" name="Group 524"/>
                <p:cNvGrpSpPr>
                  <a:grpSpLocks/>
                </p:cNvGrpSpPr>
                <p:nvPr/>
              </p:nvGrpSpPr>
              <p:grpSpPr bwMode="auto">
                <a:xfrm>
                  <a:off x="2243" y="3809"/>
                  <a:ext cx="55" cy="210"/>
                  <a:chOff x="2243" y="3809"/>
                  <a:chExt cx="55" cy="210"/>
                </a:xfrm>
              </p:grpSpPr>
              <p:sp>
                <p:nvSpPr>
                  <p:cNvPr id="6665" name="Oval 521"/>
                  <p:cNvSpPr>
                    <a:spLocks noChangeArrowheads="1"/>
                  </p:cNvSpPr>
                  <p:nvPr/>
                </p:nvSpPr>
                <p:spPr bwMode="auto">
                  <a:xfrm>
                    <a:off x="2243" y="3940"/>
                    <a:ext cx="45"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66" name="Line 522"/>
                  <p:cNvSpPr>
                    <a:spLocks noChangeShapeType="1"/>
                  </p:cNvSpPr>
                  <p:nvPr/>
                </p:nvSpPr>
                <p:spPr bwMode="auto">
                  <a:xfrm>
                    <a:off x="2245"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67" name="Line 523"/>
                  <p:cNvSpPr>
                    <a:spLocks noChangeShapeType="1"/>
                  </p:cNvSpPr>
                  <p:nvPr/>
                </p:nvSpPr>
                <p:spPr bwMode="auto">
                  <a:xfrm flipV="1">
                    <a:off x="2274"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87" name="Group 534"/>
              <p:cNvGrpSpPr>
                <a:grpSpLocks/>
              </p:cNvGrpSpPr>
              <p:nvPr/>
            </p:nvGrpSpPr>
            <p:grpSpPr bwMode="auto">
              <a:xfrm>
                <a:off x="2312" y="3588"/>
                <a:ext cx="56" cy="431"/>
                <a:chOff x="2312" y="3588"/>
                <a:chExt cx="56" cy="431"/>
              </a:xfrm>
            </p:grpSpPr>
            <p:grpSp>
              <p:nvGrpSpPr>
                <p:cNvPr id="6288" name="Group 529"/>
                <p:cNvGrpSpPr>
                  <a:grpSpLocks/>
                </p:cNvGrpSpPr>
                <p:nvPr/>
              </p:nvGrpSpPr>
              <p:grpSpPr bwMode="auto">
                <a:xfrm>
                  <a:off x="2312" y="3588"/>
                  <a:ext cx="56" cy="210"/>
                  <a:chOff x="2312" y="3588"/>
                  <a:chExt cx="56" cy="210"/>
                </a:xfrm>
              </p:grpSpPr>
              <p:sp>
                <p:nvSpPr>
                  <p:cNvPr id="6670" name="Oval 526"/>
                  <p:cNvSpPr>
                    <a:spLocks noChangeArrowheads="1"/>
                  </p:cNvSpPr>
                  <p:nvPr/>
                </p:nvSpPr>
                <p:spPr bwMode="auto">
                  <a:xfrm>
                    <a:off x="2312"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71" name="Line 527"/>
                  <p:cNvSpPr>
                    <a:spLocks noChangeShapeType="1"/>
                  </p:cNvSpPr>
                  <p:nvPr/>
                </p:nvSpPr>
                <p:spPr bwMode="auto">
                  <a:xfrm flipV="1">
                    <a:off x="2315" y="3667"/>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72" name="Line 528"/>
                  <p:cNvSpPr>
                    <a:spLocks noChangeShapeType="1"/>
                  </p:cNvSpPr>
                  <p:nvPr/>
                </p:nvSpPr>
                <p:spPr bwMode="auto">
                  <a:xfrm>
                    <a:off x="2345"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89" name="Group 533"/>
                <p:cNvGrpSpPr>
                  <a:grpSpLocks/>
                </p:cNvGrpSpPr>
                <p:nvPr/>
              </p:nvGrpSpPr>
              <p:grpSpPr bwMode="auto">
                <a:xfrm>
                  <a:off x="2312" y="3809"/>
                  <a:ext cx="56" cy="210"/>
                  <a:chOff x="2312" y="3809"/>
                  <a:chExt cx="56" cy="210"/>
                </a:xfrm>
              </p:grpSpPr>
              <p:sp>
                <p:nvSpPr>
                  <p:cNvPr id="6674" name="Oval 530"/>
                  <p:cNvSpPr>
                    <a:spLocks noChangeArrowheads="1"/>
                  </p:cNvSpPr>
                  <p:nvPr/>
                </p:nvSpPr>
                <p:spPr bwMode="auto">
                  <a:xfrm>
                    <a:off x="2312"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75" name="Line 531"/>
                  <p:cNvSpPr>
                    <a:spLocks noChangeShapeType="1"/>
                  </p:cNvSpPr>
                  <p:nvPr/>
                </p:nvSpPr>
                <p:spPr bwMode="auto">
                  <a:xfrm>
                    <a:off x="2315"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76" name="Line 532"/>
                  <p:cNvSpPr>
                    <a:spLocks noChangeShapeType="1"/>
                  </p:cNvSpPr>
                  <p:nvPr/>
                </p:nvSpPr>
                <p:spPr bwMode="auto">
                  <a:xfrm flipV="1">
                    <a:off x="2345"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nvGrpSpPr>
            <p:cNvPr id="6217" name="Group 599"/>
            <p:cNvGrpSpPr>
              <a:grpSpLocks/>
            </p:cNvGrpSpPr>
            <p:nvPr/>
          </p:nvGrpSpPr>
          <p:grpSpPr bwMode="auto">
            <a:xfrm>
              <a:off x="2372" y="3588"/>
              <a:ext cx="461" cy="431"/>
              <a:chOff x="2372" y="3588"/>
              <a:chExt cx="461" cy="431"/>
            </a:xfrm>
          </p:grpSpPr>
          <p:grpSp>
            <p:nvGrpSpPr>
              <p:cNvPr id="6218" name="Group 544"/>
              <p:cNvGrpSpPr>
                <a:grpSpLocks/>
              </p:cNvGrpSpPr>
              <p:nvPr/>
            </p:nvGrpSpPr>
            <p:grpSpPr bwMode="auto">
              <a:xfrm>
                <a:off x="2372" y="3588"/>
                <a:ext cx="56" cy="431"/>
                <a:chOff x="2372" y="3588"/>
                <a:chExt cx="56" cy="431"/>
              </a:xfrm>
            </p:grpSpPr>
            <p:grpSp>
              <p:nvGrpSpPr>
                <p:cNvPr id="6273" name="Group 539"/>
                <p:cNvGrpSpPr>
                  <a:grpSpLocks/>
                </p:cNvGrpSpPr>
                <p:nvPr/>
              </p:nvGrpSpPr>
              <p:grpSpPr bwMode="auto">
                <a:xfrm>
                  <a:off x="2372" y="3588"/>
                  <a:ext cx="56" cy="210"/>
                  <a:chOff x="2372" y="3588"/>
                  <a:chExt cx="56" cy="210"/>
                </a:xfrm>
              </p:grpSpPr>
              <p:sp>
                <p:nvSpPr>
                  <p:cNvPr id="6680" name="Oval 536"/>
                  <p:cNvSpPr>
                    <a:spLocks noChangeArrowheads="1"/>
                  </p:cNvSpPr>
                  <p:nvPr/>
                </p:nvSpPr>
                <p:spPr bwMode="auto">
                  <a:xfrm>
                    <a:off x="2372"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81" name="Line 537"/>
                  <p:cNvSpPr>
                    <a:spLocks noChangeShapeType="1"/>
                  </p:cNvSpPr>
                  <p:nvPr/>
                </p:nvSpPr>
                <p:spPr bwMode="auto">
                  <a:xfrm flipV="1">
                    <a:off x="2373"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82" name="Line 538"/>
                  <p:cNvSpPr>
                    <a:spLocks noChangeShapeType="1"/>
                  </p:cNvSpPr>
                  <p:nvPr/>
                </p:nvSpPr>
                <p:spPr bwMode="auto">
                  <a:xfrm>
                    <a:off x="2405"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74" name="Group 543"/>
                <p:cNvGrpSpPr>
                  <a:grpSpLocks/>
                </p:cNvGrpSpPr>
                <p:nvPr/>
              </p:nvGrpSpPr>
              <p:grpSpPr bwMode="auto">
                <a:xfrm>
                  <a:off x="2372" y="3809"/>
                  <a:ext cx="56" cy="210"/>
                  <a:chOff x="2372" y="3809"/>
                  <a:chExt cx="56" cy="210"/>
                </a:xfrm>
              </p:grpSpPr>
              <p:sp>
                <p:nvSpPr>
                  <p:cNvPr id="6684" name="Oval 540"/>
                  <p:cNvSpPr>
                    <a:spLocks noChangeArrowheads="1"/>
                  </p:cNvSpPr>
                  <p:nvPr/>
                </p:nvSpPr>
                <p:spPr bwMode="auto">
                  <a:xfrm>
                    <a:off x="2372"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85" name="Line 541"/>
                  <p:cNvSpPr>
                    <a:spLocks noChangeShapeType="1"/>
                  </p:cNvSpPr>
                  <p:nvPr/>
                </p:nvSpPr>
                <p:spPr bwMode="auto">
                  <a:xfrm>
                    <a:off x="2374"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86" name="Line 542"/>
                  <p:cNvSpPr>
                    <a:spLocks noChangeShapeType="1"/>
                  </p:cNvSpPr>
                  <p:nvPr/>
                </p:nvSpPr>
                <p:spPr bwMode="auto">
                  <a:xfrm flipV="1">
                    <a:off x="2405"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19" name="Group 553"/>
              <p:cNvGrpSpPr>
                <a:grpSpLocks/>
              </p:cNvGrpSpPr>
              <p:nvPr/>
            </p:nvGrpSpPr>
            <p:grpSpPr bwMode="auto">
              <a:xfrm>
                <a:off x="2436" y="3588"/>
                <a:ext cx="54" cy="431"/>
                <a:chOff x="2436" y="3588"/>
                <a:chExt cx="54" cy="431"/>
              </a:xfrm>
            </p:grpSpPr>
            <p:grpSp>
              <p:nvGrpSpPr>
                <p:cNvPr id="6265" name="Group 548"/>
                <p:cNvGrpSpPr>
                  <a:grpSpLocks/>
                </p:cNvGrpSpPr>
                <p:nvPr/>
              </p:nvGrpSpPr>
              <p:grpSpPr bwMode="auto">
                <a:xfrm>
                  <a:off x="2436" y="3588"/>
                  <a:ext cx="54" cy="210"/>
                  <a:chOff x="2436" y="3588"/>
                  <a:chExt cx="54" cy="210"/>
                </a:xfrm>
              </p:grpSpPr>
              <p:sp>
                <p:nvSpPr>
                  <p:cNvPr id="6689" name="Oval 545"/>
                  <p:cNvSpPr>
                    <a:spLocks noChangeArrowheads="1"/>
                  </p:cNvSpPr>
                  <p:nvPr/>
                </p:nvSpPr>
                <p:spPr bwMode="auto">
                  <a:xfrm>
                    <a:off x="2437" y="3588"/>
                    <a:ext cx="44"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0" name="Line 546"/>
                  <p:cNvSpPr>
                    <a:spLocks noChangeShapeType="1"/>
                  </p:cNvSpPr>
                  <p:nvPr/>
                </p:nvSpPr>
                <p:spPr bwMode="auto">
                  <a:xfrm flipV="1">
                    <a:off x="2436" y="3667"/>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1" name="Line 547"/>
                  <p:cNvSpPr>
                    <a:spLocks noChangeShapeType="1"/>
                  </p:cNvSpPr>
                  <p:nvPr/>
                </p:nvSpPr>
                <p:spPr bwMode="auto">
                  <a:xfrm>
                    <a:off x="2467"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66" name="Group 552"/>
                <p:cNvGrpSpPr>
                  <a:grpSpLocks/>
                </p:cNvGrpSpPr>
                <p:nvPr/>
              </p:nvGrpSpPr>
              <p:grpSpPr bwMode="auto">
                <a:xfrm>
                  <a:off x="2437" y="3809"/>
                  <a:ext cx="53" cy="210"/>
                  <a:chOff x="2437" y="3809"/>
                  <a:chExt cx="53" cy="210"/>
                </a:xfrm>
              </p:grpSpPr>
              <p:sp>
                <p:nvSpPr>
                  <p:cNvPr id="6693" name="Oval 549"/>
                  <p:cNvSpPr>
                    <a:spLocks noChangeArrowheads="1"/>
                  </p:cNvSpPr>
                  <p:nvPr/>
                </p:nvSpPr>
                <p:spPr bwMode="auto">
                  <a:xfrm>
                    <a:off x="2437" y="3940"/>
                    <a:ext cx="44"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4" name="Line 550"/>
                  <p:cNvSpPr>
                    <a:spLocks noChangeShapeType="1"/>
                  </p:cNvSpPr>
                  <p:nvPr/>
                </p:nvSpPr>
                <p:spPr bwMode="auto">
                  <a:xfrm>
                    <a:off x="2437"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5" name="Line 551"/>
                  <p:cNvSpPr>
                    <a:spLocks noChangeShapeType="1"/>
                  </p:cNvSpPr>
                  <p:nvPr/>
                </p:nvSpPr>
                <p:spPr bwMode="auto">
                  <a:xfrm flipV="1">
                    <a:off x="2467"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20" name="Group 562"/>
              <p:cNvGrpSpPr>
                <a:grpSpLocks/>
              </p:cNvGrpSpPr>
              <p:nvPr/>
            </p:nvGrpSpPr>
            <p:grpSpPr bwMode="auto">
              <a:xfrm>
                <a:off x="2507" y="3588"/>
                <a:ext cx="55" cy="431"/>
                <a:chOff x="2507" y="3588"/>
                <a:chExt cx="55" cy="431"/>
              </a:xfrm>
            </p:grpSpPr>
            <p:grpSp>
              <p:nvGrpSpPr>
                <p:cNvPr id="6257" name="Group 557"/>
                <p:cNvGrpSpPr>
                  <a:grpSpLocks/>
                </p:cNvGrpSpPr>
                <p:nvPr/>
              </p:nvGrpSpPr>
              <p:grpSpPr bwMode="auto">
                <a:xfrm>
                  <a:off x="2507" y="3588"/>
                  <a:ext cx="55" cy="210"/>
                  <a:chOff x="2507" y="3588"/>
                  <a:chExt cx="55" cy="210"/>
                </a:xfrm>
              </p:grpSpPr>
              <p:sp>
                <p:nvSpPr>
                  <p:cNvPr id="6698" name="Oval 554"/>
                  <p:cNvSpPr>
                    <a:spLocks noChangeArrowheads="1"/>
                  </p:cNvSpPr>
                  <p:nvPr/>
                </p:nvSpPr>
                <p:spPr bwMode="auto">
                  <a:xfrm>
                    <a:off x="2507"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699" name="Line 555"/>
                  <p:cNvSpPr>
                    <a:spLocks noChangeShapeType="1"/>
                  </p:cNvSpPr>
                  <p:nvPr/>
                </p:nvSpPr>
                <p:spPr bwMode="auto">
                  <a:xfrm flipV="1">
                    <a:off x="2512" y="3667"/>
                    <a:ext cx="21"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00" name="Line 556"/>
                  <p:cNvSpPr>
                    <a:spLocks noChangeShapeType="1"/>
                  </p:cNvSpPr>
                  <p:nvPr/>
                </p:nvSpPr>
                <p:spPr bwMode="auto">
                  <a:xfrm>
                    <a:off x="2540" y="3668"/>
                    <a:ext cx="22"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58" name="Group 561"/>
                <p:cNvGrpSpPr>
                  <a:grpSpLocks/>
                </p:cNvGrpSpPr>
                <p:nvPr/>
              </p:nvGrpSpPr>
              <p:grpSpPr bwMode="auto">
                <a:xfrm>
                  <a:off x="2507" y="3809"/>
                  <a:ext cx="54" cy="210"/>
                  <a:chOff x="2507" y="3809"/>
                  <a:chExt cx="54" cy="210"/>
                </a:xfrm>
              </p:grpSpPr>
              <p:sp>
                <p:nvSpPr>
                  <p:cNvPr id="6702" name="Oval 558"/>
                  <p:cNvSpPr>
                    <a:spLocks noChangeArrowheads="1"/>
                  </p:cNvSpPr>
                  <p:nvPr/>
                </p:nvSpPr>
                <p:spPr bwMode="auto">
                  <a:xfrm>
                    <a:off x="2507"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03" name="Line 559"/>
                  <p:cNvSpPr>
                    <a:spLocks noChangeShapeType="1"/>
                  </p:cNvSpPr>
                  <p:nvPr/>
                </p:nvSpPr>
                <p:spPr bwMode="auto">
                  <a:xfrm>
                    <a:off x="2512" y="3809"/>
                    <a:ext cx="21"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04" name="Line 560"/>
                  <p:cNvSpPr>
                    <a:spLocks noChangeShapeType="1"/>
                  </p:cNvSpPr>
                  <p:nvPr/>
                </p:nvSpPr>
                <p:spPr bwMode="auto">
                  <a:xfrm flipV="1">
                    <a:off x="2539" y="3809"/>
                    <a:ext cx="22"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21" name="Group 571"/>
              <p:cNvGrpSpPr>
                <a:grpSpLocks/>
              </p:cNvGrpSpPr>
              <p:nvPr/>
            </p:nvGrpSpPr>
            <p:grpSpPr bwMode="auto">
              <a:xfrm>
                <a:off x="2573" y="3588"/>
                <a:ext cx="56" cy="431"/>
                <a:chOff x="2573" y="3588"/>
                <a:chExt cx="56" cy="431"/>
              </a:xfrm>
            </p:grpSpPr>
            <p:grpSp>
              <p:nvGrpSpPr>
                <p:cNvPr id="6249" name="Group 566"/>
                <p:cNvGrpSpPr>
                  <a:grpSpLocks/>
                </p:cNvGrpSpPr>
                <p:nvPr/>
              </p:nvGrpSpPr>
              <p:grpSpPr bwMode="auto">
                <a:xfrm>
                  <a:off x="2573" y="3588"/>
                  <a:ext cx="56" cy="210"/>
                  <a:chOff x="2573" y="3588"/>
                  <a:chExt cx="56" cy="210"/>
                </a:xfrm>
              </p:grpSpPr>
              <p:sp>
                <p:nvSpPr>
                  <p:cNvPr id="6707" name="Oval 563"/>
                  <p:cNvSpPr>
                    <a:spLocks noChangeArrowheads="1"/>
                  </p:cNvSpPr>
                  <p:nvPr/>
                </p:nvSpPr>
                <p:spPr bwMode="auto">
                  <a:xfrm>
                    <a:off x="2573"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08" name="Line 564"/>
                  <p:cNvSpPr>
                    <a:spLocks noChangeShapeType="1"/>
                  </p:cNvSpPr>
                  <p:nvPr/>
                </p:nvSpPr>
                <p:spPr bwMode="auto">
                  <a:xfrm flipV="1">
                    <a:off x="2578" y="3667"/>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09" name="Line 565"/>
                  <p:cNvSpPr>
                    <a:spLocks noChangeShapeType="1"/>
                  </p:cNvSpPr>
                  <p:nvPr/>
                </p:nvSpPr>
                <p:spPr bwMode="auto">
                  <a:xfrm>
                    <a:off x="2606" y="3668"/>
                    <a:ext cx="23"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50" name="Group 570"/>
                <p:cNvGrpSpPr>
                  <a:grpSpLocks/>
                </p:cNvGrpSpPr>
                <p:nvPr/>
              </p:nvGrpSpPr>
              <p:grpSpPr bwMode="auto">
                <a:xfrm>
                  <a:off x="2573" y="3809"/>
                  <a:ext cx="56" cy="210"/>
                  <a:chOff x="2573" y="3809"/>
                  <a:chExt cx="56" cy="210"/>
                </a:xfrm>
              </p:grpSpPr>
              <p:sp>
                <p:nvSpPr>
                  <p:cNvPr id="6711" name="Oval 567"/>
                  <p:cNvSpPr>
                    <a:spLocks noChangeArrowheads="1"/>
                  </p:cNvSpPr>
                  <p:nvPr/>
                </p:nvSpPr>
                <p:spPr bwMode="auto">
                  <a:xfrm>
                    <a:off x="2573"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12" name="Line 568"/>
                  <p:cNvSpPr>
                    <a:spLocks noChangeShapeType="1"/>
                  </p:cNvSpPr>
                  <p:nvPr/>
                </p:nvSpPr>
                <p:spPr bwMode="auto">
                  <a:xfrm>
                    <a:off x="2578"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13" name="Line 569"/>
                  <p:cNvSpPr>
                    <a:spLocks noChangeShapeType="1"/>
                  </p:cNvSpPr>
                  <p:nvPr/>
                </p:nvSpPr>
                <p:spPr bwMode="auto">
                  <a:xfrm flipV="1">
                    <a:off x="2606" y="3809"/>
                    <a:ext cx="23"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22" name="Group 580"/>
              <p:cNvGrpSpPr>
                <a:grpSpLocks/>
              </p:cNvGrpSpPr>
              <p:nvPr/>
            </p:nvGrpSpPr>
            <p:grpSpPr bwMode="auto">
              <a:xfrm>
                <a:off x="2642" y="3588"/>
                <a:ext cx="58" cy="431"/>
                <a:chOff x="2642" y="3588"/>
                <a:chExt cx="58" cy="431"/>
              </a:xfrm>
            </p:grpSpPr>
            <p:grpSp>
              <p:nvGrpSpPr>
                <p:cNvPr id="6241" name="Group 575"/>
                <p:cNvGrpSpPr>
                  <a:grpSpLocks/>
                </p:cNvGrpSpPr>
                <p:nvPr/>
              </p:nvGrpSpPr>
              <p:grpSpPr bwMode="auto">
                <a:xfrm>
                  <a:off x="2642" y="3588"/>
                  <a:ext cx="58" cy="210"/>
                  <a:chOff x="2642" y="3588"/>
                  <a:chExt cx="58" cy="210"/>
                </a:xfrm>
              </p:grpSpPr>
              <p:sp>
                <p:nvSpPr>
                  <p:cNvPr id="6716" name="Oval 572"/>
                  <p:cNvSpPr>
                    <a:spLocks noChangeArrowheads="1"/>
                  </p:cNvSpPr>
                  <p:nvPr/>
                </p:nvSpPr>
                <p:spPr bwMode="auto">
                  <a:xfrm>
                    <a:off x="2642" y="3588"/>
                    <a:ext cx="49"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17" name="Line 573"/>
                  <p:cNvSpPr>
                    <a:spLocks noChangeShapeType="1"/>
                  </p:cNvSpPr>
                  <p:nvPr/>
                </p:nvSpPr>
                <p:spPr bwMode="auto">
                  <a:xfrm flipV="1">
                    <a:off x="2647" y="3667"/>
                    <a:ext cx="21"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18" name="Line 574"/>
                  <p:cNvSpPr>
                    <a:spLocks noChangeShapeType="1"/>
                  </p:cNvSpPr>
                  <p:nvPr/>
                </p:nvSpPr>
                <p:spPr bwMode="auto">
                  <a:xfrm>
                    <a:off x="2675" y="3668"/>
                    <a:ext cx="25"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42" name="Group 579"/>
                <p:cNvGrpSpPr>
                  <a:grpSpLocks/>
                </p:cNvGrpSpPr>
                <p:nvPr/>
              </p:nvGrpSpPr>
              <p:grpSpPr bwMode="auto">
                <a:xfrm>
                  <a:off x="2642" y="3809"/>
                  <a:ext cx="58" cy="210"/>
                  <a:chOff x="2642" y="3809"/>
                  <a:chExt cx="58" cy="210"/>
                </a:xfrm>
              </p:grpSpPr>
              <p:sp>
                <p:nvSpPr>
                  <p:cNvPr id="6720" name="Oval 576"/>
                  <p:cNvSpPr>
                    <a:spLocks noChangeArrowheads="1"/>
                  </p:cNvSpPr>
                  <p:nvPr/>
                </p:nvSpPr>
                <p:spPr bwMode="auto">
                  <a:xfrm>
                    <a:off x="2642" y="3940"/>
                    <a:ext cx="49"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21" name="Line 577"/>
                  <p:cNvSpPr>
                    <a:spLocks noChangeShapeType="1"/>
                  </p:cNvSpPr>
                  <p:nvPr/>
                </p:nvSpPr>
                <p:spPr bwMode="auto">
                  <a:xfrm>
                    <a:off x="2647" y="3809"/>
                    <a:ext cx="21"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22" name="Line 578"/>
                  <p:cNvSpPr>
                    <a:spLocks noChangeShapeType="1"/>
                  </p:cNvSpPr>
                  <p:nvPr/>
                </p:nvSpPr>
                <p:spPr bwMode="auto">
                  <a:xfrm flipV="1">
                    <a:off x="2675" y="3809"/>
                    <a:ext cx="25"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23" name="Group 589"/>
              <p:cNvGrpSpPr>
                <a:grpSpLocks/>
              </p:cNvGrpSpPr>
              <p:nvPr/>
            </p:nvGrpSpPr>
            <p:grpSpPr bwMode="auto">
              <a:xfrm>
                <a:off x="2706" y="3588"/>
                <a:ext cx="58" cy="431"/>
                <a:chOff x="2706" y="3588"/>
                <a:chExt cx="58" cy="431"/>
              </a:xfrm>
            </p:grpSpPr>
            <p:grpSp>
              <p:nvGrpSpPr>
                <p:cNvPr id="6233" name="Group 584"/>
                <p:cNvGrpSpPr>
                  <a:grpSpLocks/>
                </p:cNvGrpSpPr>
                <p:nvPr/>
              </p:nvGrpSpPr>
              <p:grpSpPr bwMode="auto">
                <a:xfrm>
                  <a:off x="2706" y="3588"/>
                  <a:ext cx="58" cy="210"/>
                  <a:chOff x="2706" y="3588"/>
                  <a:chExt cx="58" cy="210"/>
                </a:xfrm>
              </p:grpSpPr>
              <p:sp>
                <p:nvSpPr>
                  <p:cNvPr id="6725" name="Oval 581"/>
                  <p:cNvSpPr>
                    <a:spLocks noChangeArrowheads="1"/>
                  </p:cNvSpPr>
                  <p:nvPr/>
                </p:nvSpPr>
                <p:spPr bwMode="auto">
                  <a:xfrm>
                    <a:off x="2707" y="3588"/>
                    <a:ext cx="47"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26" name="Line 582"/>
                  <p:cNvSpPr>
                    <a:spLocks noChangeShapeType="1"/>
                  </p:cNvSpPr>
                  <p:nvPr/>
                </p:nvSpPr>
                <p:spPr bwMode="auto">
                  <a:xfrm flipV="1">
                    <a:off x="2706" y="3667"/>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27" name="Line 583"/>
                  <p:cNvSpPr>
                    <a:spLocks noChangeShapeType="1"/>
                  </p:cNvSpPr>
                  <p:nvPr/>
                </p:nvSpPr>
                <p:spPr bwMode="auto">
                  <a:xfrm>
                    <a:off x="2738" y="3668"/>
                    <a:ext cx="26"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34" name="Group 588"/>
                <p:cNvGrpSpPr>
                  <a:grpSpLocks/>
                </p:cNvGrpSpPr>
                <p:nvPr/>
              </p:nvGrpSpPr>
              <p:grpSpPr bwMode="auto">
                <a:xfrm>
                  <a:off x="2707" y="3809"/>
                  <a:ext cx="56" cy="210"/>
                  <a:chOff x="2707" y="3809"/>
                  <a:chExt cx="56" cy="210"/>
                </a:xfrm>
              </p:grpSpPr>
              <p:sp>
                <p:nvSpPr>
                  <p:cNvPr id="6729" name="Oval 585"/>
                  <p:cNvSpPr>
                    <a:spLocks noChangeArrowheads="1"/>
                  </p:cNvSpPr>
                  <p:nvPr/>
                </p:nvSpPr>
                <p:spPr bwMode="auto">
                  <a:xfrm>
                    <a:off x="2707" y="3940"/>
                    <a:ext cx="47"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30" name="Line 586"/>
                  <p:cNvSpPr>
                    <a:spLocks noChangeShapeType="1"/>
                  </p:cNvSpPr>
                  <p:nvPr/>
                </p:nvSpPr>
                <p:spPr bwMode="auto">
                  <a:xfrm>
                    <a:off x="2707"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31" name="Line 587"/>
                  <p:cNvSpPr>
                    <a:spLocks noChangeShapeType="1"/>
                  </p:cNvSpPr>
                  <p:nvPr/>
                </p:nvSpPr>
                <p:spPr bwMode="auto">
                  <a:xfrm flipV="1">
                    <a:off x="2737" y="3809"/>
                    <a:ext cx="26"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nvGrpSpPr>
              <p:cNvPr id="6224" name="Group 598"/>
              <p:cNvGrpSpPr>
                <a:grpSpLocks/>
              </p:cNvGrpSpPr>
              <p:nvPr/>
            </p:nvGrpSpPr>
            <p:grpSpPr bwMode="auto">
              <a:xfrm>
                <a:off x="2777" y="3588"/>
                <a:ext cx="56" cy="431"/>
                <a:chOff x="2777" y="3588"/>
                <a:chExt cx="56" cy="431"/>
              </a:xfrm>
            </p:grpSpPr>
            <p:grpSp>
              <p:nvGrpSpPr>
                <p:cNvPr id="6225" name="Group 593"/>
                <p:cNvGrpSpPr>
                  <a:grpSpLocks/>
                </p:cNvGrpSpPr>
                <p:nvPr/>
              </p:nvGrpSpPr>
              <p:grpSpPr bwMode="auto">
                <a:xfrm>
                  <a:off x="2777" y="3588"/>
                  <a:ext cx="56" cy="210"/>
                  <a:chOff x="2777" y="3588"/>
                  <a:chExt cx="56" cy="210"/>
                </a:xfrm>
              </p:grpSpPr>
              <p:sp>
                <p:nvSpPr>
                  <p:cNvPr id="6734" name="Oval 590"/>
                  <p:cNvSpPr>
                    <a:spLocks noChangeArrowheads="1"/>
                  </p:cNvSpPr>
                  <p:nvPr/>
                </p:nvSpPr>
                <p:spPr bwMode="auto">
                  <a:xfrm>
                    <a:off x="2777" y="3588"/>
                    <a:ext cx="48" cy="78"/>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35" name="Line 591"/>
                  <p:cNvSpPr>
                    <a:spLocks noChangeShapeType="1"/>
                  </p:cNvSpPr>
                  <p:nvPr/>
                </p:nvSpPr>
                <p:spPr bwMode="auto">
                  <a:xfrm flipV="1">
                    <a:off x="2778" y="3667"/>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36" name="Line 592"/>
                  <p:cNvSpPr>
                    <a:spLocks noChangeShapeType="1"/>
                  </p:cNvSpPr>
                  <p:nvPr/>
                </p:nvSpPr>
                <p:spPr bwMode="auto">
                  <a:xfrm>
                    <a:off x="2809" y="3668"/>
                    <a:ext cx="24" cy="13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226" name="Group 597"/>
                <p:cNvGrpSpPr>
                  <a:grpSpLocks/>
                </p:cNvGrpSpPr>
                <p:nvPr/>
              </p:nvGrpSpPr>
              <p:grpSpPr bwMode="auto">
                <a:xfrm>
                  <a:off x="2777" y="3809"/>
                  <a:ext cx="55" cy="210"/>
                  <a:chOff x="2777" y="3809"/>
                  <a:chExt cx="55" cy="210"/>
                </a:xfrm>
              </p:grpSpPr>
              <p:sp>
                <p:nvSpPr>
                  <p:cNvPr id="6738" name="Oval 594"/>
                  <p:cNvSpPr>
                    <a:spLocks noChangeArrowheads="1"/>
                  </p:cNvSpPr>
                  <p:nvPr/>
                </p:nvSpPr>
                <p:spPr bwMode="auto">
                  <a:xfrm>
                    <a:off x="2777" y="3940"/>
                    <a:ext cx="48" cy="79"/>
                  </a:xfrm>
                  <a:prstGeom prst="ellipse">
                    <a:avLst/>
                  </a:prstGeom>
                  <a:solidFill>
                    <a:srgbClr val="FFFF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39" name="Line 595"/>
                  <p:cNvSpPr>
                    <a:spLocks noChangeShapeType="1"/>
                  </p:cNvSpPr>
                  <p:nvPr/>
                </p:nvSpPr>
                <p:spPr bwMode="auto">
                  <a:xfrm>
                    <a:off x="2779"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40" name="Line 596"/>
                  <p:cNvSpPr>
                    <a:spLocks noChangeShapeType="1"/>
                  </p:cNvSpPr>
                  <p:nvPr/>
                </p:nvSpPr>
                <p:spPr bwMode="auto">
                  <a:xfrm flipV="1">
                    <a:off x="2808" y="3809"/>
                    <a:ext cx="24" cy="129"/>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grpSp>
        </p:grpSp>
      </p:grpSp>
      <p:sp>
        <p:nvSpPr>
          <p:cNvPr id="6745" name="Oval 601"/>
          <p:cNvSpPr>
            <a:spLocks noChangeArrowheads="1"/>
          </p:cNvSpPr>
          <p:nvPr/>
        </p:nvSpPr>
        <p:spPr bwMode="auto">
          <a:xfrm>
            <a:off x="1917704" y="3957639"/>
            <a:ext cx="474133" cy="546100"/>
          </a:xfrm>
          <a:prstGeom prst="ellipse">
            <a:avLst/>
          </a:prstGeom>
          <a:solidFill>
            <a:srgbClr val="3399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46" name="Oval 602"/>
          <p:cNvSpPr>
            <a:spLocks noChangeArrowheads="1"/>
          </p:cNvSpPr>
          <p:nvPr/>
        </p:nvSpPr>
        <p:spPr bwMode="auto">
          <a:xfrm>
            <a:off x="2226737" y="4067184"/>
            <a:ext cx="475545" cy="544513"/>
          </a:xfrm>
          <a:prstGeom prst="ellipse">
            <a:avLst/>
          </a:prstGeom>
          <a:solidFill>
            <a:srgbClr val="FF00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47" name="Oval 603"/>
          <p:cNvSpPr>
            <a:spLocks noChangeArrowheads="1"/>
          </p:cNvSpPr>
          <p:nvPr/>
        </p:nvSpPr>
        <p:spPr bwMode="auto">
          <a:xfrm>
            <a:off x="1655237" y="4049716"/>
            <a:ext cx="478367" cy="546100"/>
          </a:xfrm>
          <a:prstGeom prst="ellipse">
            <a:avLst/>
          </a:prstGeom>
          <a:solidFill>
            <a:srgbClr val="FF00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49" name="Oval 605"/>
          <p:cNvSpPr>
            <a:spLocks noChangeArrowheads="1"/>
          </p:cNvSpPr>
          <p:nvPr/>
        </p:nvSpPr>
        <p:spPr bwMode="auto">
          <a:xfrm>
            <a:off x="2214038" y="4384684"/>
            <a:ext cx="475545" cy="544513"/>
          </a:xfrm>
          <a:prstGeom prst="ellipse">
            <a:avLst/>
          </a:prstGeom>
          <a:solidFill>
            <a:srgbClr val="3399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184" name="Group 622"/>
          <p:cNvGrpSpPr>
            <a:grpSpLocks/>
          </p:cNvGrpSpPr>
          <p:nvPr/>
        </p:nvGrpSpPr>
        <p:grpSpPr bwMode="auto">
          <a:xfrm>
            <a:off x="2012246" y="5080001"/>
            <a:ext cx="365478" cy="1136650"/>
            <a:chOff x="1525" y="3432"/>
            <a:chExt cx="259" cy="716"/>
          </a:xfrm>
        </p:grpSpPr>
        <p:grpSp>
          <p:nvGrpSpPr>
            <p:cNvPr id="6196" name="Group 614"/>
            <p:cNvGrpSpPr>
              <a:grpSpLocks/>
            </p:cNvGrpSpPr>
            <p:nvPr/>
          </p:nvGrpSpPr>
          <p:grpSpPr bwMode="auto">
            <a:xfrm>
              <a:off x="1558" y="3500"/>
              <a:ext cx="226" cy="648"/>
              <a:chOff x="1558" y="3500"/>
              <a:chExt cx="226" cy="648"/>
            </a:xfrm>
          </p:grpSpPr>
          <p:sp>
            <p:nvSpPr>
              <p:cNvPr id="6752" name="AutoShape 608"/>
              <p:cNvSpPr>
                <a:spLocks noChangeArrowheads="1"/>
              </p:cNvSpPr>
              <p:nvPr/>
            </p:nvSpPr>
            <p:spPr bwMode="auto">
              <a:xfrm>
                <a:off x="1558" y="3500"/>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3" name="AutoShape 609"/>
              <p:cNvSpPr>
                <a:spLocks noChangeArrowheads="1"/>
              </p:cNvSpPr>
              <p:nvPr/>
            </p:nvSpPr>
            <p:spPr bwMode="auto">
              <a:xfrm>
                <a:off x="1595" y="3524"/>
                <a:ext cx="52"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4" name="AutoShape 610"/>
              <p:cNvSpPr>
                <a:spLocks noChangeArrowheads="1"/>
              </p:cNvSpPr>
              <p:nvPr/>
            </p:nvSpPr>
            <p:spPr bwMode="auto">
              <a:xfrm>
                <a:off x="1636" y="3548"/>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5" name="AutoShape 611"/>
              <p:cNvSpPr>
                <a:spLocks noChangeArrowheads="1"/>
              </p:cNvSpPr>
              <p:nvPr/>
            </p:nvSpPr>
            <p:spPr bwMode="auto">
              <a:xfrm>
                <a:off x="1669" y="3544"/>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6" name="AutoShape 612"/>
              <p:cNvSpPr>
                <a:spLocks noChangeArrowheads="1"/>
              </p:cNvSpPr>
              <p:nvPr/>
            </p:nvSpPr>
            <p:spPr bwMode="auto">
              <a:xfrm>
                <a:off x="1702" y="3524"/>
                <a:ext cx="50"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7" name="AutoShape 613"/>
              <p:cNvSpPr>
                <a:spLocks noChangeArrowheads="1"/>
              </p:cNvSpPr>
              <p:nvPr/>
            </p:nvSpPr>
            <p:spPr bwMode="auto">
              <a:xfrm>
                <a:off x="1736" y="3504"/>
                <a:ext cx="48"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grpSp>
          <p:nvGrpSpPr>
            <p:cNvPr id="6197" name="Group 621"/>
            <p:cNvGrpSpPr>
              <a:grpSpLocks/>
            </p:cNvGrpSpPr>
            <p:nvPr/>
          </p:nvGrpSpPr>
          <p:grpSpPr bwMode="auto">
            <a:xfrm>
              <a:off x="1525" y="3432"/>
              <a:ext cx="227" cy="648"/>
              <a:chOff x="1525" y="3432"/>
              <a:chExt cx="227" cy="648"/>
            </a:xfrm>
          </p:grpSpPr>
          <p:sp>
            <p:nvSpPr>
              <p:cNvPr id="6759" name="AutoShape 615"/>
              <p:cNvSpPr>
                <a:spLocks noChangeArrowheads="1"/>
              </p:cNvSpPr>
              <p:nvPr/>
            </p:nvSpPr>
            <p:spPr bwMode="auto">
              <a:xfrm>
                <a:off x="1525" y="3480"/>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0" name="AutoShape 616"/>
              <p:cNvSpPr>
                <a:spLocks noChangeArrowheads="1"/>
              </p:cNvSpPr>
              <p:nvPr/>
            </p:nvSpPr>
            <p:spPr bwMode="auto">
              <a:xfrm>
                <a:off x="1562" y="3456"/>
                <a:ext cx="51"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1" name="AutoShape 617"/>
              <p:cNvSpPr>
                <a:spLocks noChangeArrowheads="1"/>
              </p:cNvSpPr>
              <p:nvPr/>
            </p:nvSpPr>
            <p:spPr bwMode="auto">
              <a:xfrm>
                <a:off x="1601" y="3432"/>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2" name="AutoShape 618"/>
              <p:cNvSpPr>
                <a:spLocks noChangeArrowheads="1"/>
              </p:cNvSpPr>
              <p:nvPr/>
            </p:nvSpPr>
            <p:spPr bwMode="auto">
              <a:xfrm>
                <a:off x="1636" y="3436"/>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3" name="AutoShape 619"/>
              <p:cNvSpPr>
                <a:spLocks noChangeArrowheads="1"/>
              </p:cNvSpPr>
              <p:nvPr/>
            </p:nvSpPr>
            <p:spPr bwMode="auto">
              <a:xfrm>
                <a:off x="1669" y="3456"/>
                <a:ext cx="49"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4" name="AutoShape 620"/>
              <p:cNvSpPr>
                <a:spLocks noChangeArrowheads="1"/>
              </p:cNvSpPr>
              <p:nvPr/>
            </p:nvSpPr>
            <p:spPr bwMode="auto">
              <a:xfrm>
                <a:off x="1702" y="3476"/>
                <a:ext cx="50" cy="600"/>
              </a:xfrm>
              <a:prstGeom prst="roundRect">
                <a:avLst>
                  <a:gd name="adj" fmla="val 12486"/>
                </a:avLst>
              </a:prstGeom>
              <a:solidFill>
                <a:srgbClr val="33CC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grpSp>
      <p:sp>
        <p:nvSpPr>
          <p:cNvPr id="6767" name="Oval 623"/>
          <p:cNvSpPr>
            <a:spLocks noChangeArrowheads="1"/>
          </p:cNvSpPr>
          <p:nvPr/>
        </p:nvSpPr>
        <p:spPr bwMode="auto">
          <a:xfrm>
            <a:off x="2060226" y="4895851"/>
            <a:ext cx="150989" cy="546100"/>
          </a:xfrm>
          <a:prstGeom prst="ellipse">
            <a:avLst/>
          </a:prstGeom>
          <a:solidFill>
            <a:srgbClr val="9966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8" name="Oval 624"/>
          <p:cNvSpPr>
            <a:spLocks noChangeArrowheads="1"/>
          </p:cNvSpPr>
          <p:nvPr/>
        </p:nvSpPr>
        <p:spPr bwMode="auto">
          <a:xfrm>
            <a:off x="1873956" y="4946659"/>
            <a:ext cx="265289" cy="379413"/>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9" name="Oval 625"/>
          <p:cNvSpPr>
            <a:spLocks noChangeArrowheads="1"/>
          </p:cNvSpPr>
          <p:nvPr/>
        </p:nvSpPr>
        <p:spPr bwMode="auto">
          <a:xfrm>
            <a:off x="1824570" y="5111751"/>
            <a:ext cx="285044" cy="323850"/>
          </a:xfrm>
          <a:prstGeom prst="ellipse">
            <a:avLst/>
          </a:prstGeom>
          <a:solidFill>
            <a:srgbClr val="66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0" name="Oval 626"/>
          <p:cNvSpPr>
            <a:spLocks noChangeArrowheads="1"/>
          </p:cNvSpPr>
          <p:nvPr/>
        </p:nvSpPr>
        <p:spPr bwMode="auto">
          <a:xfrm>
            <a:off x="2127957" y="4965709"/>
            <a:ext cx="333022" cy="360363"/>
          </a:xfrm>
          <a:prstGeom prst="ellipse">
            <a:avLst/>
          </a:prstGeom>
          <a:solidFill>
            <a:schemeClr val="accent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1" name="Oval 627"/>
          <p:cNvSpPr>
            <a:spLocks noChangeArrowheads="1"/>
          </p:cNvSpPr>
          <p:nvPr/>
        </p:nvSpPr>
        <p:spPr bwMode="auto">
          <a:xfrm>
            <a:off x="2116669" y="5124451"/>
            <a:ext cx="300567" cy="336550"/>
          </a:xfrm>
          <a:prstGeom prst="ellipse">
            <a:avLst/>
          </a:prstGeom>
          <a:solidFill>
            <a:srgbClr val="66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190" name="Group 630"/>
          <p:cNvGrpSpPr>
            <a:grpSpLocks/>
          </p:cNvGrpSpPr>
          <p:nvPr/>
        </p:nvGrpSpPr>
        <p:grpSpPr bwMode="auto">
          <a:xfrm>
            <a:off x="2302934" y="5249872"/>
            <a:ext cx="378178" cy="817563"/>
            <a:chOff x="1742" y="3539"/>
            <a:chExt cx="268" cy="515"/>
          </a:xfrm>
        </p:grpSpPr>
        <p:sp>
          <p:nvSpPr>
            <p:cNvPr id="6772" name="Oval 628"/>
            <p:cNvSpPr>
              <a:spLocks noChangeArrowheads="1"/>
            </p:cNvSpPr>
            <p:nvPr/>
          </p:nvSpPr>
          <p:spPr bwMode="auto">
            <a:xfrm>
              <a:off x="1742" y="3539"/>
              <a:ext cx="216" cy="503"/>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3" name="Oval 629"/>
            <p:cNvSpPr>
              <a:spLocks noChangeArrowheads="1"/>
            </p:cNvSpPr>
            <p:nvPr/>
          </p:nvSpPr>
          <p:spPr bwMode="auto">
            <a:xfrm>
              <a:off x="1864" y="3605"/>
              <a:ext cx="146" cy="449"/>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775" name="Oval 631"/>
          <p:cNvSpPr>
            <a:spLocks noChangeArrowheads="1"/>
          </p:cNvSpPr>
          <p:nvPr/>
        </p:nvSpPr>
        <p:spPr bwMode="auto">
          <a:xfrm>
            <a:off x="1794936" y="4660905"/>
            <a:ext cx="249767" cy="1603375"/>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6" name="Oval 632"/>
          <p:cNvSpPr>
            <a:spLocks noChangeArrowheads="1"/>
          </p:cNvSpPr>
          <p:nvPr/>
        </p:nvSpPr>
        <p:spPr bwMode="auto">
          <a:xfrm>
            <a:off x="1737079" y="5329239"/>
            <a:ext cx="207434" cy="712788"/>
          </a:xfrm>
          <a:prstGeom prst="ellipse">
            <a:avLst/>
          </a:prstGeom>
          <a:solidFill>
            <a:srgbClr val="FFFF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80" name="Rectangle 636"/>
          <p:cNvSpPr>
            <a:spLocks noChangeArrowheads="1"/>
          </p:cNvSpPr>
          <p:nvPr/>
        </p:nvSpPr>
        <p:spPr bwMode="auto">
          <a:xfrm>
            <a:off x="2356560" y="4518033"/>
            <a:ext cx="293273"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Symbol" charset="0"/>
                <a:cs typeface="ＭＳ Ｐゴシック" charset="0"/>
              </a:rPr>
              <a:t>b</a:t>
            </a:r>
          </a:p>
        </p:txBody>
      </p:sp>
      <p:sp>
        <p:nvSpPr>
          <p:cNvPr id="6781" name="Rectangle 637"/>
          <p:cNvSpPr>
            <a:spLocks noChangeArrowheads="1"/>
          </p:cNvSpPr>
          <p:nvPr/>
        </p:nvSpPr>
        <p:spPr bwMode="auto">
          <a:xfrm>
            <a:off x="1738491" y="4108457"/>
            <a:ext cx="301298" cy="308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Symbol" charset="0"/>
                <a:cs typeface="ＭＳ Ｐゴシック" charset="0"/>
              </a:rPr>
              <a:t>a</a:t>
            </a:r>
          </a:p>
        </p:txBody>
      </p:sp>
      <p:sp>
        <p:nvSpPr>
          <p:cNvPr id="6782" name="Rectangle 638"/>
          <p:cNvSpPr>
            <a:spLocks noChangeArrowheads="1"/>
          </p:cNvSpPr>
          <p:nvPr/>
        </p:nvSpPr>
        <p:spPr bwMode="auto">
          <a:xfrm>
            <a:off x="2322689" y="4127507"/>
            <a:ext cx="301298" cy="308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Symbol" charset="0"/>
                <a:cs typeface="ＭＳ Ｐゴシック" charset="0"/>
              </a:rPr>
              <a:t>a</a:t>
            </a:r>
          </a:p>
        </p:txBody>
      </p:sp>
      <p:sp>
        <p:nvSpPr>
          <p:cNvPr id="6783" name="Rectangle 639"/>
          <p:cNvSpPr>
            <a:spLocks noChangeArrowheads="1"/>
          </p:cNvSpPr>
          <p:nvPr/>
        </p:nvSpPr>
        <p:spPr bwMode="auto">
          <a:xfrm>
            <a:off x="2051760" y="4022733"/>
            <a:ext cx="293273"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Symbol" charset="0"/>
                <a:cs typeface="ＭＳ Ｐゴシック" charset="0"/>
              </a:rPr>
              <a:t>b</a:t>
            </a:r>
          </a:p>
        </p:txBody>
      </p:sp>
      <p:sp>
        <p:nvSpPr>
          <p:cNvPr id="6785" name="Rectangle 641"/>
          <p:cNvSpPr>
            <a:spLocks noChangeArrowheads="1"/>
          </p:cNvSpPr>
          <p:nvPr/>
        </p:nvSpPr>
        <p:spPr bwMode="auto">
          <a:xfrm>
            <a:off x="2051755" y="5556258"/>
            <a:ext cx="292088"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c</a:t>
            </a:r>
          </a:p>
        </p:txBody>
      </p:sp>
      <p:sp>
        <p:nvSpPr>
          <p:cNvPr id="6787" name="Rectangle 643"/>
          <p:cNvSpPr>
            <a:spLocks noChangeArrowheads="1"/>
          </p:cNvSpPr>
          <p:nvPr/>
        </p:nvSpPr>
        <p:spPr bwMode="auto">
          <a:xfrm>
            <a:off x="1707447" y="927106"/>
            <a:ext cx="316589"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A</a:t>
            </a:r>
          </a:p>
        </p:txBody>
      </p:sp>
      <p:sp>
        <p:nvSpPr>
          <p:cNvPr id="6788" name="Rectangle 644"/>
          <p:cNvSpPr>
            <a:spLocks noChangeArrowheads="1"/>
          </p:cNvSpPr>
          <p:nvPr/>
        </p:nvSpPr>
        <p:spPr bwMode="auto">
          <a:xfrm>
            <a:off x="1766715" y="546106"/>
            <a:ext cx="323055"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B</a:t>
            </a:r>
          </a:p>
        </p:txBody>
      </p:sp>
      <p:sp>
        <p:nvSpPr>
          <p:cNvPr id="6789" name="Rectangle 645"/>
          <p:cNvSpPr>
            <a:spLocks noChangeArrowheads="1"/>
          </p:cNvSpPr>
          <p:nvPr/>
        </p:nvSpPr>
        <p:spPr bwMode="auto">
          <a:xfrm>
            <a:off x="2063047" y="431806"/>
            <a:ext cx="316589"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A</a:t>
            </a:r>
          </a:p>
        </p:txBody>
      </p:sp>
      <p:sp>
        <p:nvSpPr>
          <p:cNvPr id="6790" name="Rectangle 646"/>
          <p:cNvSpPr>
            <a:spLocks noChangeArrowheads="1"/>
          </p:cNvSpPr>
          <p:nvPr/>
        </p:nvSpPr>
        <p:spPr bwMode="auto">
          <a:xfrm>
            <a:off x="2367847" y="993781"/>
            <a:ext cx="316589"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A</a:t>
            </a:r>
          </a:p>
        </p:txBody>
      </p:sp>
      <p:sp>
        <p:nvSpPr>
          <p:cNvPr id="6791" name="Rectangle 647"/>
          <p:cNvSpPr>
            <a:spLocks noChangeArrowheads="1"/>
          </p:cNvSpPr>
          <p:nvPr/>
        </p:nvSpPr>
        <p:spPr bwMode="auto">
          <a:xfrm>
            <a:off x="2029181" y="1089031"/>
            <a:ext cx="323055"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B</a:t>
            </a:r>
          </a:p>
        </p:txBody>
      </p:sp>
      <p:sp>
        <p:nvSpPr>
          <p:cNvPr id="6792" name="Rectangle 648"/>
          <p:cNvSpPr>
            <a:spLocks noChangeArrowheads="1"/>
          </p:cNvSpPr>
          <p:nvPr/>
        </p:nvSpPr>
        <p:spPr bwMode="auto">
          <a:xfrm>
            <a:off x="2342447" y="555631"/>
            <a:ext cx="323055"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a:solidFill>
                  <a:srgbClr val="000000"/>
                </a:solidFill>
                <a:latin typeface="Arial" charset="0"/>
                <a:cs typeface="ＭＳ Ｐゴシック" charset="0"/>
              </a:rPr>
              <a:t>B</a:t>
            </a:r>
          </a:p>
        </p:txBody>
      </p:sp>
      <p:sp>
        <p:nvSpPr>
          <p:cNvPr id="6793" name="Rectangle 649"/>
          <p:cNvSpPr>
            <a:spLocks noChangeArrowheads="1"/>
          </p:cNvSpPr>
          <p:nvPr/>
        </p:nvSpPr>
        <p:spPr bwMode="auto">
          <a:xfrm>
            <a:off x="2012248" y="1873253"/>
            <a:ext cx="314260" cy="369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b="1">
                <a:solidFill>
                  <a:srgbClr val="000000"/>
                </a:solidFill>
                <a:latin typeface="Arial" charset="0"/>
                <a:cs typeface="ＭＳ Ｐゴシック" charset="0"/>
              </a:rPr>
              <a:t>c</a:t>
            </a:r>
          </a:p>
        </p:txBody>
      </p:sp>
      <p:grpSp>
        <p:nvGrpSpPr>
          <p:cNvPr id="6157" name="Group 661"/>
          <p:cNvGrpSpPr>
            <a:grpSpLocks/>
          </p:cNvGrpSpPr>
          <p:nvPr/>
        </p:nvGrpSpPr>
        <p:grpSpPr bwMode="auto">
          <a:xfrm>
            <a:off x="4910671" y="5334007"/>
            <a:ext cx="2849030" cy="1238251"/>
            <a:chOff x="3623" y="3207"/>
            <a:chExt cx="2019" cy="780"/>
          </a:xfrm>
        </p:grpSpPr>
        <p:grpSp>
          <p:nvGrpSpPr>
            <p:cNvPr id="6162" name="Group 659"/>
            <p:cNvGrpSpPr>
              <a:grpSpLocks/>
            </p:cNvGrpSpPr>
            <p:nvPr/>
          </p:nvGrpSpPr>
          <p:grpSpPr bwMode="auto">
            <a:xfrm>
              <a:off x="3623" y="3207"/>
              <a:ext cx="689" cy="780"/>
              <a:chOff x="3623" y="3207"/>
              <a:chExt cx="689" cy="780"/>
            </a:xfrm>
          </p:grpSpPr>
          <p:sp>
            <p:nvSpPr>
              <p:cNvPr id="6794" name="Arc 650"/>
              <p:cNvSpPr>
                <a:spLocks/>
              </p:cNvSpPr>
              <p:nvPr/>
            </p:nvSpPr>
            <p:spPr bwMode="auto">
              <a:xfrm>
                <a:off x="3875" y="3207"/>
                <a:ext cx="176" cy="129"/>
              </a:xfrm>
              <a:custGeom>
                <a:avLst/>
                <a:gdLst>
                  <a:gd name="G0" fmla="+- 21600 0 0"/>
                  <a:gd name="G1" fmla="+- 21600 0 0"/>
                  <a:gd name="G2" fmla="+- 21600 0 0"/>
                  <a:gd name="T0" fmla="*/ 2365 w 43200"/>
                  <a:gd name="T1" fmla="*/ 31427 h 35069"/>
                  <a:gd name="T2" fmla="*/ 38486 w 43200"/>
                  <a:gd name="T3" fmla="*/ 35069 h 35069"/>
                  <a:gd name="T4" fmla="*/ 21600 w 43200"/>
                  <a:gd name="T5" fmla="*/ 21600 h 35069"/>
                </a:gdLst>
                <a:ahLst/>
                <a:cxnLst>
                  <a:cxn ang="0">
                    <a:pos x="T0" y="T1"/>
                  </a:cxn>
                  <a:cxn ang="0">
                    <a:pos x="T2" y="T3"/>
                  </a:cxn>
                  <a:cxn ang="0">
                    <a:pos x="T4" y="T5"/>
                  </a:cxn>
                </a:cxnLst>
                <a:rect l="0" t="0" r="r" b="b"/>
                <a:pathLst>
                  <a:path w="43200" h="35069" fill="none"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path>
                  <a:path w="43200" h="35069" stroke="0"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95" name="Arc 651"/>
              <p:cNvSpPr>
                <a:spLocks/>
              </p:cNvSpPr>
              <p:nvPr/>
            </p:nvSpPr>
            <p:spPr bwMode="auto">
              <a:xfrm rot="10800000">
                <a:off x="3779" y="3680"/>
                <a:ext cx="121" cy="114"/>
              </a:xfrm>
              <a:custGeom>
                <a:avLst/>
                <a:gdLst>
                  <a:gd name="G0" fmla="+- 20483 0 0"/>
                  <a:gd name="G1" fmla="+- 21153 0 0"/>
                  <a:gd name="G2" fmla="+- 21600 0 0"/>
                  <a:gd name="T0" fmla="*/ 0 w 20483"/>
                  <a:gd name="T1" fmla="*/ 14298 h 21153"/>
                  <a:gd name="T2" fmla="*/ 16111 w 20483"/>
                  <a:gd name="T3" fmla="*/ 0 h 21153"/>
                  <a:gd name="T4" fmla="*/ 20483 w 20483"/>
                  <a:gd name="T5" fmla="*/ 21153 h 21153"/>
                </a:gdLst>
                <a:ahLst/>
                <a:cxnLst>
                  <a:cxn ang="0">
                    <a:pos x="T0" y="T1"/>
                  </a:cxn>
                  <a:cxn ang="0">
                    <a:pos x="T2" y="T3"/>
                  </a:cxn>
                  <a:cxn ang="0">
                    <a:pos x="T4" y="T5"/>
                  </a:cxn>
                </a:cxnLst>
                <a:rect l="0" t="0" r="r" b="b"/>
                <a:pathLst>
                  <a:path w="20483" h="21153" fill="none" extrusionOk="0">
                    <a:moveTo>
                      <a:pt x="-1" y="14297"/>
                    </a:moveTo>
                    <a:cubicBezTo>
                      <a:pt x="2440" y="7003"/>
                      <a:pt x="8577" y="1557"/>
                      <a:pt x="16111" y="0"/>
                    </a:cubicBezTo>
                  </a:path>
                  <a:path w="20483" h="21153" stroke="0" extrusionOk="0">
                    <a:moveTo>
                      <a:pt x="-1" y="14297"/>
                    </a:moveTo>
                    <a:cubicBezTo>
                      <a:pt x="2440" y="7003"/>
                      <a:pt x="8577" y="1557"/>
                      <a:pt x="16111" y="0"/>
                    </a:cubicBezTo>
                    <a:lnTo>
                      <a:pt x="20483" y="21153"/>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nvGrpSpPr>
              <p:cNvPr id="6166" name="Group 654"/>
              <p:cNvGrpSpPr>
                <a:grpSpLocks/>
              </p:cNvGrpSpPr>
              <p:nvPr/>
            </p:nvGrpSpPr>
            <p:grpSpPr bwMode="auto">
              <a:xfrm>
                <a:off x="3873" y="3333"/>
                <a:ext cx="178" cy="370"/>
                <a:chOff x="3873" y="3333"/>
                <a:chExt cx="178" cy="370"/>
              </a:xfrm>
            </p:grpSpPr>
            <p:sp>
              <p:nvSpPr>
                <p:cNvPr id="6796" name="AutoShape 652"/>
                <p:cNvSpPr>
                  <a:spLocks noChangeArrowheads="1"/>
                </p:cNvSpPr>
                <p:nvPr/>
              </p:nvSpPr>
              <p:spPr bwMode="auto">
                <a:xfrm>
                  <a:off x="4017" y="3333"/>
                  <a:ext cx="34" cy="370"/>
                </a:xfrm>
                <a:prstGeom prst="octagon">
                  <a:avLst>
                    <a:gd name="adj" fmla="val 29278"/>
                  </a:avLst>
                </a:prstGeom>
                <a:solidFill>
                  <a:srgbClr val="33CC33"/>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97" name="AutoShape 653"/>
                <p:cNvSpPr>
                  <a:spLocks noChangeArrowheads="1"/>
                </p:cNvSpPr>
                <p:nvPr/>
              </p:nvSpPr>
              <p:spPr bwMode="auto">
                <a:xfrm>
                  <a:off x="3873" y="3333"/>
                  <a:ext cx="34" cy="370"/>
                </a:xfrm>
                <a:prstGeom prst="octagon">
                  <a:avLst>
                    <a:gd name="adj" fmla="val 29278"/>
                  </a:avLst>
                </a:prstGeom>
                <a:solidFill>
                  <a:srgbClr val="33CC33"/>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6799" name="Rectangle 655"/>
              <p:cNvSpPr>
                <a:spLocks noChangeArrowheads="1"/>
              </p:cNvSpPr>
              <p:nvPr/>
            </p:nvSpPr>
            <p:spPr bwMode="auto">
              <a:xfrm>
                <a:off x="3623" y="3754"/>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N</a:t>
                </a:r>
              </a:p>
            </p:txBody>
          </p:sp>
          <p:grpSp>
            <p:nvGrpSpPr>
              <p:cNvPr id="6168" name="Group 658"/>
              <p:cNvGrpSpPr>
                <a:grpSpLocks/>
              </p:cNvGrpSpPr>
              <p:nvPr/>
            </p:nvGrpSpPr>
            <p:grpSpPr bwMode="auto">
              <a:xfrm>
                <a:off x="4041" y="3680"/>
                <a:ext cx="271" cy="307"/>
                <a:chOff x="4041" y="3680"/>
                <a:chExt cx="271" cy="307"/>
              </a:xfrm>
            </p:grpSpPr>
            <p:sp>
              <p:nvSpPr>
                <p:cNvPr id="6800" name="Arc 656"/>
                <p:cNvSpPr>
                  <a:spLocks/>
                </p:cNvSpPr>
                <p:nvPr/>
              </p:nvSpPr>
              <p:spPr bwMode="auto">
                <a:xfrm rot="10800000">
                  <a:off x="4041" y="3680"/>
                  <a:ext cx="122" cy="114"/>
                </a:xfrm>
                <a:custGeom>
                  <a:avLst/>
                  <a:gdLst>
                    <a:gd name="G0" fmla="+- 0 0 0"/>
                    <a:gd name="G1" fmla="+- 21217 0 0"/>
                    <a:gd name="G2" fmla="+- 21600 0 0"/>
                    <a:gd name="T0" fmla="*/ 4048 w 20522"/>
                    <a:gd name="T1" fmla="*/ 0 h 21217"/>
                    <a:gd name="T2" fmla="*/ 20522 w 20522"/>
                    <a:gd name="T3" fmla="*/ 14480 h 21217"/>
                    <a:gd name="T4" fmla="*/ 0 w 20522"/>
                    <a:gd name="T5" fmla="*/ 21217 h 21217"/>
                  </a:gdLst>
                  <a:ahLst/>
                  <a:cxnLst>
                    <a:cxn ang="0">
                      <a:pos x="T0" y="T1"/>
                    </a:cxn>
                    <a:cxn ang="0">
                      <a:pos x="T2" y="T3"/>
                    </a:cxn>
                    <a:cxn ang="0">
                      <a:pos x="T4" y="T5"/>
                    </a:cxn>
                  </a:cxnLst>
                  <a:rect l="0" t="0" r="r" b="b"/>
                  <a:pathLst>
                    <a:path w="20522" h="21217" fill="none" extrusionOk="0">
                      <a:moveTo>
                        <a:pt x="4048" y="-1"/>
                      </a:moveTo>
                      <a:cubicBezTo>
                        <a:pt x="11763" y="1471"/>
                        <a:pt x="18072" y="7016"/>
                        <a:pt x="20522" y="14479"/>
                      </a:cubicBezTo>
                    </a:path>
                    <a:path w="20522" h="21217" stroke="0" extrusionOk="0">
                      <a:moveTo>
                        <a:pt x="4048" y="-1"/>
                      </a:moveTo>
                      <a:cubicBezTo>
                        <a:pt x="11763" y="1471"/>
                        <a:pt x="18072" y="7016"/>
                        <a:pt x="20522" y="14479"/>
                      </a:cubicBezTo>
                      <a:lnTo>
                        <a:pt x="0" y="21217"/>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01" name="Rectangle 657"/>
                <p:cNvSpPr>
                  <a:spLocks noChangeArrowheads="1"/>
                </p:cNvSpPr>
                <p:nvPr/>
              </p:nvSpPr>
              <p:spPr bwMode="auto">
                <a:xfrm>
                  <a:off x="4062" y="3754"/>
                  <a:ext cx="250"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a:solidFill>
                        <a:srgbClr val="000000"/>
                      </a:solidFill>
                      <a:latin typeface="Arial" charset="0"/>
                      <a:cs typeface="ＭＳ Ｐゴシック" charset="0"/>
                    </a:rPr>
                    <a:t>C</a:t>
                  </a:r>
                </a:p>
              </p:txBody>
            </p:sp>
          </p:grpSp>
        </p:grpSp>
        <p:sp>
          <p:nvSpPr>
            <p:cNvPr id="6804" name="Rectangle 660"/>
            <p:cNvSpPr>
              <a:spLocks noChangeArrowheads="1"/>
            </p:cNvSpPr>
            <p:nvPr/>
          </p:nvSpPr>
          <p:spPr bwMode="auto">
            <a:xfrm>
              <a:off x="4511" y="3426"/>
              <a:ext cx="1131"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b="1">
                  <a:solidFill>
                    <a:srgbClr val="000000"/>
                  </a:solidFill>
                  <a:latin typeface="Arial" charset="0"/>
                  <a:cs typeface="ＭＳ Ｐゴシック" charset="0"/>
                </a:rPr>
                <a:t>F-proteolipid</a:t>
              </a:r>
            </a:p>
          </p:txBody>
        </p:sp>
      </p:grpSp>
      <p:grpSp>
        <p:nvGrpSpPr>
          <p:cNvPr id="6158" name="Group 664"/>
          <p:cNvGrpSpPr>
            <a:grpSpLocks/>
          </p:cNvGrpSpPr>
          <p:nvPr/>
        </p:nvGrpSpPr>
        <p:grpSpPr bwMode="auto">
          <a:xfrm>
            <a:off x="541871" y="2716214"/>
            <a:ext cx="3622323" cy="369888"/>
            <a:chOff x="384" y="1711"/>
            <a:chExt cx="2567" cy="233"/>
          </a:xfrm>
        </p:grpSpPr>
        <p:sp>
          <p:nvSpPr>
            <p:cNvPr id="6806" name="Rectangle 662"/>
            <p:cNvSpPr>
              <a:spLocks noChangeArrowheads="1"/>
            </p:cNvSpPr>
            <p:nvPr/>
          </p:nvSpPr>
          <p:spPr bwMode="auto">
            <a:xfrm>
              <a:off x="384" y="1711"/>
              <a:ext cx="1259"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b="1">
                  <a:solidFill>
                    <a:srgbClr val="000000"/>
                  </a:solidFill>
                  <a:latin typeface="Arial" charset="0"/>
                  <a:cs typeface="ＭＳ Ｐゴシック" charset="0"/>
                </a:rPr>
                <a:t>V-type ATPase</a:t>
              </a:r>
            </a:p>
          </p:txBody>
        </p:sp>
        <p:sp>
          <p:nvSpPr>
            <p:cNvPr id="6807" name="Rectangle 663"/>
            <p:cNvSpPr>
              <a:spLocks noChangeArrowheads="1"/>
            </p:cNvSpPr>
            <p:nvPr/>
          </p:nvSpPr>
          <p:spPr bwMode="auto">
            <a:xfrm>
              <a:off x="1683" y="1711"/>
              <a:ext cx="1268"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914079" eaLnBrk="0" fontAlgn="base" hangingPunct="0">
                <a:spcBef>
                  <a:spcPct val="0"/>
                </a:spcBef>
                <a:spcAft>
                  <a:spcPct val="0"/>
                </a:spcAft>
                <a:defRPr/>
              </a:pPr>
              <a:r>
                <a:rPr lang="en-US" b="1" dirty="0">
                  <a:solidFill>
                    <a:srgbClr val="000000"/>
                  </a:solidFill>
                  <a:latin typeface="Arial" charset="0"/>
                  <a:cs typeface="ＭＳ Ｐゴシック" charset="0"/>
                </a:rPr>
                <a:t>A-type ATPase</a:t>
              </a:r>
            </a:p>
          </p:txBody>
        </p:sp>
      </p:grpSp>
      <p:sp>
        <p:nvSpPr>
          <p:cNvPr id="6809" name="Rectangle 665"/>
          <p:cNvSpPr>
            <a:spLocks noChangeArrowheads="1"/>
          </p:cNvSpPr>
          <p:nvPr/>
        </p:nvSpPr>
        <p:spPr bwMode="auto">
          <a:xfrm>
            <a:off x="1287215" y="6387287"/>
            <a:ext cx="1763612" cy="369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b="1" dirty="0">
                <a:solidFill>
                  <a:srgbClr val="000000"/>
                </a:solidFill>
                <a:latin typeface="Arial" charset="0"/>
                <a:cs typeface="ＭＳ Ｐゴシック" charset="0"/>
              </a:rPr>
              <a:t>F-type ATPase</a:t>
            </a:r>
          </a:p>
        </p:txBody>
      </p:sp>
      <p:sp>
        <p:nvSpPr>
          <p:cNvPr id="6748" name="Oval 604"/>
          <p:cNvSpPr>
            <a:spLocks noChangeArrowheads="1"/>
          </p:cNvSpPr>
          <p:nvPr/>
        </p:nvSpPr>
        <p:spPr bwMode="auto">
          <a:xfrm>
            <a:off x="1621367" y="4384684"/>
            <a:ext cx="474133" cy="544513"/>
          </a:xfrm>
          <a:prstGeom prst="ellipse">
            <a:avLst/>
          </a:prstGeom>
          <a:solidFill>
            <a:srgbClr val="3399FF"/>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0" name="Oval 606"/>
          <p:cNvSpPr>
            <a:spLocks noChangeArrowheads="1"/>
          </p:cNvSpPr>
          <p:nvPr/>
        </p:nvSpPr>
        <p:spPr bwMode="auto">
          <a:xfrm>
            <a:off x="1917704" y="4506916"/>
            <a:ext cx="474133" cy="546100"/>
          </a:xfrm>
          <a:prstGeom prst="ellipse">
            <a:avLst/>
          </a:prstGeom>
          <a:solidFill>
            <a:srgbClr val="FF0033"/>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7" tIns="45704" rIns="91407" bIns="45704"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9" name="Rectangle 635"/>
          <p:cNvSpPr>
            <a:spLocks noChangeArrowheads="1"/>
          </p:cNvSpPr>
          <p:nvPr/>
        </p:nvSpPr>
        <p:spPr bwMode="auto">
          <a:xfrm>
            <a:off x="2008016" y="4660907"/>
            <a:ext cx="301298" cy="308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dirty="0">
                <a:solidFill>
                  <a:srgbClr val="000000"/>
                </a:solidFill>
                <a:latin typeface="Symbol" charset="0"/>
                <a:cs typeface="ＭＳ Ｐゴシック" charset="0"/>
              </a:rPr>
              <a:t>a</a:t>
            </a:r>
          </a:p>
        </p:txBody>
      </p:sp>
      <p:sp>
        <p:nvSpPr>
          <p:cNvPr id="6784" name="Rectangle 640"/>
          <p:cNvSpPr>
            <a:spLocks noChangeArrowheads="1"/>
          </p:cNvSpPr>
          <p:nvPr/>
        </p:nvSpPr>
        <p:spPr bwMode="auto">
          <a:xfrm>
            <a:off x="1669344" y="4432306"/>
            <a:ext cx="203200" cy="3084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2042" tIns="46022" rIns="92042" bIns="46022">
            <a:spAutoFit/>
          </a:bodyPr>
          <a:lstStyle/>
          <a:p>
            <a:pPr defTabSz="914079" eaLnBrk="0" fontAlgn="base" hangingPunct="0">
              <a:spcBef>
                <a:spcPct val="0"/>
              </a:spcBef>
              <a:spcAft>
                <a:spcPct val="0"/>
              </a:spcAft>
              <a:defRPr/>
            </a:pPr>
            <a:r>
              <a:rPr lang="en-US" sz="1400" b="1" dirty="0">
                <a:solidFill>
                  <a:srgbClr val="000000"/>
                </a:solidFill>
                <a:latin typeface="Symbol" charset="0"/>
                <a:cs typeface="ＭＳ Ｐゴシック" charset="0"/>
              </a:rPr>
              <a:t>b</a:t>
            </a:r>
          </a:p>
        </p:txBody>
      </p:sp>
      <p:grpSp>
        <p:nvGrpSpPr>
          <p:cNvPr id="669" name="Group 668"/>
          <p:cNvGrpSpPr/>
          <p:nvPr/>
        </p:nvGrpSpPr>
        <p:grpSpPr>
          <a:xfrm>
            <a:off x="6197600" y="2895605"/>
            <a:ext cx="2946400" cy="762965"/>
            <a:chOff x="949726" y="2863025"/>
            <a:chExt cx="6498057" cy="1052373"/>
          </a:xfrm>
        </p:grpSpPr>
        <p:sp>
          <p:nvSpPr>
            <p:cNvPr id="670" name="Arc 327"/>
            <p:cNvSpPr>
              <a:spLocks/>
            </p:cNvSpPr>
            <p:nvPr/>
          </p:nvSpPr>
          <p:spPr bwMode="auto">
            <a:xfrm>
              <a:off x="1117035" y="2863025"/>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1" name="Arc 328"/>
            <p:cNvSpPr>
              <a:spLocks/>
            </p:cNvSpPr>
            <p:nvPr/>
          </p:nvSpPr>
          <p:spPr bwMode="auto">
            <a:xfrm rot="10800000">
              <a:off x="949726" y="3625989"/>
              <a:ext cx="192088" cy="180975"/>
            </a:xfrm>
            <a:custGeom>
              <a:avLst/>
              <a:gdLst>
                <a:gd name="G0" fmla="+- 20538 0 0"/>
                <a:gd name="G1" fmla="+- 21146 0 0"/>
                <a:gd name="G2" fmla="+- 21600 0 0"/>
                <a:gd name="T0" fmla="*/ 0 w 20538"/>
                <a:gd name="T1" fmla="*/ 14456 h 21146"/>
                <a:gd name="T2" fmla="*/ 16133 w 20538"/>
                <a:gd name="T3" fmla="*/ 0 h 21146"/>
                <a:gd name="T4" fmla="*/ 20538 w 20538"/>
                <a:gd name="T5" fmla="*/ 21146 h 21146"/>
              </a:gdLst>
              <a:ahLst/>
              <a:cxnLst>
                <a:cxn ang="0">
                  <a:pos x="T0" y="T1"/>
                </a:cxn>
                <a:cxn ang="0">
                  <a:pos x="T2" y="T3"/>
                </a:cxn>
                <a:cxn ang="0">
                  <a:pos x="T4" y="T5"/>
                </a:cxn>
              </a:cxnLst>
              <a:rect l="0" t="0" r="r" b="b"/>
              <a:pathLst>
                <a:path w="20538" h="21146" fill="none" extrusionOk="0">
                  <a:moveTo>
                    <a:pt x="0" y="14456"/>
                  </a:moveTo>
                  <a:cubicBezTo>
                    <a:pt x="2398" y="7094"/>
                    <a:pt x="8553" y="1578"/>
                    <a:pt x="16132" y="-1"/>
                  </a:cubicBezTo>
                </a:path>
                <a:path w="20538" h="21146" stroke="0" extrusionOk="0">
                  <a:moveTo>
                    <a:pt x="0" y="14456"/>
                  </a:moveTo>
                  <a:cubicBezTo>
                    <a:pt x="2398" y="7094"/>
                    <a:pt x="8553" y="1578"/>
                    <a:pt x="16132" y="-1"/>
                  </a:cubicBezTo>
                  <a:lnTo>
                    <a:pt x="20538" y="21146"/>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2" name="AutoShape 329"/>
            <p:cNvSpPr>
              <a:spLocks noChangeArrowheads="1"/>
            </p:cNvSpPr>
            <p:nvPr/>
          </p:nvSpPr>
          <p:spPr bwMode="auto">
            <a:xfrm>
              <a:off x="1340873" y="3067813"/>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3" name="AutoShape 330"/>
            <p:cNvSpPr>
              <a:spLocks noChangeArrowheads="1"/>
            </p:cNvSpPr>
            <p:nvPr/>
          </p:nvSpPr>
          <p:spPr bwMode="auto">
            <a:xfrm>
              <a:off x="1117035" y="3067813"/>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4" name="Arc 298"/>
            <p:cNvSpPr>
              <a:spLocks/>
            </p:cNvSpPr>
            <p:nvPr/>
          </p:nvSpPr>
          <p:spPr bwMode="auto">
            <a:xfrm rot="10800000">
              <a:off x="1361559" y="3632947"/>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5" name="Arc 327"/>
            <p:cNvSpPr>
              <a:spLocks/>
            </p:cNvSpPr>
            <p:nvPr/>
          </p:nvSpPr>
          <p:spPr bwMode="auto">
            <a:xfrm>
              <a:off x="1619787" y="2869435"/>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6" name="AutoShape 329"/>
            <p:cNvSpPr>
              <a:spLocks noChangeArrowheads="1"/>
            </p:cNvSpPr>
            <p:nvPr/>
          </p:nvSpPr>
          <p:spPr bwMode="auto">
            <a:xfrm>
              <a:off x="1843625" y="3074223"/>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7" name="AutoShape 330"/>
            <p:cNvSpPr>
              <a:spLocks noChangeArrowheads="1"/>
            </p:cNvSpPr>
            <p:nvPr/>
          </p:nvSpPr>
          <p:spPr bwMode="auto">
            <a:xfrm>
              <a:off x="1619787" y="3074223"/>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8" name="Arc 298"/>
            <p:cNvSpPr>
              <a:spLocks/>
            </p:cNvSpPr>
            <p:nvPr/>
          </p:nvSpPr>
          <p:spPr bwMode="auto">
            <a:xfrm rot="10800000">
              <a:off x="1864311" y="3639357"/>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79" name="Arc 327"/>
            <p:cNvSpPr>
              <a:spLocks/>
            </p:cNvSpPr>
            <p:nvPr/>
          </p:nvSpPr>
          <p:spPr bwMode="auto">
            <a:xfrm>
              <a:off x="2122539" y="2890444"/>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0" name="AutoShape 329"/>
            <p:cNvSpPr>
              <a:spLocks noChangeArrowheads="1"/>
            </p:cNvSpPr>
            <p:nvPr/>
          </p:nvSpPr>
          <p:spPr bwMode="auto">
            <a:xfrm>
              <a:off x="2346377" y="309523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1" name="AutoShape 330"/>
            <p:cNvSpPr>
              <a:spLocks noChangeArrowheads="1"/>
            </p:cNvSpPr>
            <p:nvPr/>
          </p:nvSpPr>
          <p:spPr bwMode="auto">
            <a:xfrm>
              <a:off x="2122539" y="309523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2" name="Arc 298"/>
            <p:cNvSpPr>
              <a:spLocks/>
            </p:cNvSpPr>
            <p:nvPr/>
          </p:nvSpPr>
          <p:spPr bwMode="auto">
            <a:xfrm rot="10800000">
              <a:off x="2367063" y="3660366"/>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3" name="Arc 327"/>
            <p:cNvSpPr>
              <a:spLocks/>
            </p:cNvSpPr>
            <p:nvPr/>
          </p:nvSpPr>
          <p:spPr bwMode="auto">
            <a:xfrm>
              <a:off x="2610693" y="2882255"/>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4" name="AutoShape 329"/>
            <p:cNvSpPr>
              <a:spLocks noChangeArrowheads="1"/>
            </p:cNvSpPr>
            <p:nvPr/>
          </p:nvSpPr>
          <p:spPr bwMode="auto">
            <a:xfrm>
              <a:off x="2834531" y="3087043"/>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5" name="AutoShape 330"/>
            <p:cNvSpPr>
              <a:spLocks noChangeArrowheads="1"/>
            </p:cNvSpPr>
            <p:nvPr/>
          </p:nvSpPr>
          <p:spPr bwMode="auto">
            <a:xfrm>
              <a:off x="2610693" y="3087043"/>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6" name="Arc 298"/>
            <p:cNvSpPr>
              <a:spLocks/>
            </p:cNvSpPr>
            <p:nvPr/>
          </p:nvSpPr>
          <p:spPr bwMode="auto">
            <a:xfrm rot="10800000">
              <a:off x="2855217" y="3652177"/>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7" name="Arc 327"/>
            <p:cNvSpPr>
              <a:spLocks/>
            </p:cNvSpPr>
            <p:nvPr/>
          </p:nvSpPr>
          <p:spPr bwMode="auto">
            <a:xfrm>
              <a:off x="3098847" y="2903264"/>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8" name="AutoShape 329"/>
            <p:cNvSpPr>
              <a:spLocks noChangeArrowheads="1"/>
            </p:cNvSpPr>
            <p:nvPr/>
          </p:nvSpPr>
          <p:spPr bwMode="auto">
            <a:xfrm>
              <a:off x="3322685" y="310805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89" name="AutoShape 330"/>
            <p:cNvSpPr>
              <a:spLocks noChangeArrowheads="1"/>
            </p:cNvSpPr>
            <p:nvPr/>
          </p:nvSpPr>
          <p:spPr bwMode="auto">
            <a:xfrm>
              <a:off x="3098847" y="310805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0" name="Arc 298"/>
            <p:cNvSpPr>
              <a:spLocks/>
            </p:cNvSpPr>
            <p:nvPr/>
          </p:nvSpPr>
          <p:spPr bwMode="auto">
            <a:xfrm rot="10800000">
              <a:off x="3343371" y="3673186"/>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1" name="Arc 327"/>
            <p:cNvSpPr>
              <a:spLocks/>
            </p:cNvSpPr>
            <p:nvPr/>
          </p:nvSpPr>
          <p:spPr bwMode="auto">
            <a:xfrm>
              <a:off x="3595179" y="2903264"/>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2" name="AutoShape 329"/>
            <p:cNvSpPr>
              <a:spLocks noChangeArrowheads="1"/>
            </p:cNvSpPr>
            <p:nvPr/>
          </p:nvSpPr>
          <p:spPr bwMode="auto">
            <a:xfrm>
              <a:off x="3819017" y="310805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3" name="AutoShape 330"/>
            <p:cNvSpPr>
              <a:spLocks noChangeArrowheads="1"/>
            </p:cNvSpPr>
            <p:nvPr/>
          </p:nvSpPr>
          <p:spPr bwMode="auto">
            <a:xfrm>
              <a:off x="3595179" y="310805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4" name="Arc 298"/>
            <p:cNvSpPr>
              <a:spLocks/>
            </p:cNvSpPr>
            <p:nvPr/>
          </p:nvSpPr>
          <p:spPr bwMode="auto">
            <a:xfrm rot="10800000">
              <a:off x="3839703" y="3673186"/>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5" name="Arc 327"/>
            <p:cNvSpPr>
              <a:spLocks/>
            </p:cNvSpPr>
            <p:nvPr/>
          </p:nvSpPr>
          <p:spPr bwMode="auto">
            <a:xfrm>
              <a:off x="4091511" y="2917863"/>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6" name="AutoShape 329"/>
            <p:cNvSpPr>
              <a:spLocks noChangeArrowheads="1"/>
            </p:cNvSpPr>
            <p:nvPr/>
          </p:nvSpPr>
          <p:spPr bwMode="auto">
            <a:xfrm>
              <a:off x="4315349" y="3122651"/>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7" name="AutoShape 330"/>
            <p:cNvSpPr>
              <a:spLocks noChangeArrowheads="1"/>
            </p:cNvSpPr>
            <p:nvPr/>
          </p:nvSpPr>
          <p:spPr bwMode="auto">
            <a:xfrm>
              <a:off x="4091511" y="3122651"/>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8" name="Arc 298"/>
            <p:cNvSpPr>
              <a:spLocks/>
            </p:cNvSpPr>
            <p:nvPr/>
          </p:nvSpPr>
          <p:spPr bwMode="auto">
            <a:xfrm rot="10800000">
              <a:off x="4336035" y="3687785"/>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699" name="Arc 327"/>
            <p:cNvSpPr>
              <a:spLocks/>
            </p:cNvSpPr>
            <p:nvPr/>
          </p:nvSpPr>
          <p:spPr bwMode="auto">
            <a:xfrm>
              <a:off x="4573245" y="2932462"/>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0" name="AutoShape 329"/>
            <p:cNvSpPr>
              <a:spLocks noChangeArrowheads="1"/>
            </p:cNvSpPr>
            <p:nvPr/>
          </p:nvSpPr>
          <p:spPr bwMode="auto">
            <a:xfrm>
              <a:off x="4797083" y="3137250"/>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1" name="AutoShape 330"/>
            <p:cNvSpPr>
              <a:spLocks noChangeArrowheads="1"/>
            </p:cNvSpPr>
            <p:nvPr/>
          </p:nvSpPr>
          <p:spPr bwMode="auto">
            <a:xfrm>
              <a:off x="4573245" y="3137250"/>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2" name="Arc 298"/>
            <p:cNvSpPr>
              <a:spLocks/>
            </p:cNvSpPr>
            <p:nvPr/>
          </p:nvSpPr>
          <p:spPr bwMode="auto">
            <a:xfrm rot="10800000">
              <a:off x="4817769" y="3702384"/>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3" name="Arc 327"/>
            <p:cNvSpPr>
              <a:spLocks/>
            </p:cNvSpPr>
            <p:nvPr/>
          </p:nvSpPr>
          <p:spPr bwMode="auto">
            <a:xfrm>
              <a:off x="5046801" y="2938872"/>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4" name="AutoShape 329"/>
            <p:cNvSpPr>
              <a:spLocks noChangeArrowheads="1"/>
            </p:cNvSpPr>
            <p:nvPr/>
          </p:nvSpPr>
          <p:spPr bwMode="auto">
            <a:xfrm>
              <a:off x="5270639" y="3143660"/>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5" name="AutoShape 330"/>
            <p:cNvSpPr>
              <a:spLocks noChangeArrowheads="1"/>
            </p:cNvSpPr>
            <p:nvPr/>
          </p:nvSpPr>
          <p:spPr bwMode="auto">
            <a:xfrm>
              <a:off x="5046801" y="3143660"/>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6" name="Arc 298"/>
            <p:cNvSpPr>
              <a:spLocks/>
            </p:cNvSpPr>
            <p:nvPr/>
          </p:nvSpPr>
          <p:spPr bwMode="auto">
            <a:xfrm rot="10800000">
              <a:off x="5291325" y="3708794"/>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7" name="Arc 327"/>
            <p:cNvSpPr>
              <a:spLocks/>
            </p:cNvSpPr>
            <p:nvPr/>
          </p:nvSpPr>
          <p:spPr bwMode="auto">
            <a:xfrm>
              <a:off x="5520357" y="2916084"/>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8" name="AutoShape 329"/>
            <p:cNvSpPr>
              <a:spLocks noChangeArrowheads="1"/>
            </p:cNvSpPr>
            <p:nvPr/>
          </p:nvSpPr>
          <p:spPr bwMode="auto">
            <a:xfrm>
              <a:off x="5744195" y="312087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09" name="AutoShape 330"/>
            <p:cNvSpPr>
              <a:spLocks noChangeArrowheads="1"/>
            </p:cNvSpPr>
            <p:nvPr/>
          </p:nvSpPr>
          <p:spPr bwMode="auto">
            <a:xfrm>
              <a:off x="5520357" y="3120872"/>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0" name="Arc 298"/>
            <p:cNvSpPr>
              <a:spLocks/>
            </p:cNvSpPr>
            <p:nvPr/>
          </p:nvSpPr>
          <p:spPr bwMode="auto">
            <a:xfrm rot="10800000">
              <a:off x="5764881" y="3686006"/>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1" name="Arc 327"/>
            <p:cNvSpPr>
              <a:spLocks/>
            </p:cNvSpPr>
            <p:nvPr/>
          </p:nvSpPr>
          <p:spPr bwMode="auto">
            <a:xfrm>
              <a:off x="5988719" y="2895110"/>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2" name="AutoShape 329"/>
            <p:cNvSpPr>
              <a:spLocks noChangeArrowheads="1"/>
            </p:cNvSpPr>
            <p:nvPr/>
          </p:nvSpPr>
          <p:spPr bwMode="auto">
            <a:xfrm>
              <a:off x="6212557" y="3099898"/>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3" name="AutoShape 330"/>
            <p:cNvSpPr>
              <a:spLocks noChangeArrowheads="1"/>
            </p:cNvSpPr>
            <p:nvPr/>
          </p:nvSpPr>
          <p:spPr bwMode="auto">
            <a:xfrm>
              <a:off x="5988719" y="3099898"/>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4" name="Arc 298"/>
            <p:cNvSpPr>
              <a:spLocks/>
            </p:cNvSpPr>
            <p:nvPr/>
          </p:nvSpPr>
          <p:spPr bwMode="auto">
            <a:xfrm rot="10800000">
              <a:off x="6233244" y="3665032"/>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5" name="Arc 327"/>
            <p:cNvSpPr>
              <a:spLocks/>
            </p:cNvSpPr>
            <p:nvPr/>
          </p:nvSpPr>
          <p:spPr bwMode="auto">
            <a:xfrm>
              <a:off x="6457082" y="2919679"/>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6" name="AutoShape 329"/>
            <p:cNvSpPr>
              <a:spLocks noChangeArrowheads="1"/>
            </p:cNvSpPr>
            <p:nvPr/>
          </p:nvSpPr>
          <p:spPr bwMode="auto">
            <a:xfrm>
              <a:off x="6680920" y="3124467"/>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7" name="AutoShape 330"/>
            <p:cNvSpPr>
              <a:spLocks noChangeArrowheads="1"/>
            </p:cNvSpPr>
            <p:nvPr/>
          </p:nvSpPr>
          <p:spPr bwMode="auto">
            <a:xfrm>
              <a:off x="6457082" y="3124467"/>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8" name="Arc 298"/>
            <p:cNvSpPr>
              <a:spLocks/>
            </p:cNvSpPr>
            <p:nvPr/>
          </p:nvSpPr>
          <p:spPr bwMode="auto">
            <a:xfrm rot="10800000">
              <a:off x="6701607" y="3689601"/>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19" name="Arc 327"/>
            <p:cNvSpPr>
              <a:spLocks/>
            </p:cNvSpPr>
            <p:nvPr/>
          </p:nvSpPr>
          <p:spPr bwMode="auto">
            <a:xfrm>
              <a:off x="6925445" y="2940688"/>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20" name="AutoShape 329"/>
            <p:cNvSpPr>
              <a:spLocks noChangeArrowheads="1"/>
            </p:cNvSpPr>
            <p:nvPr/>
          </p:nvSpPr>
          <p:spPr bwMode="auto">
            <a:xfrm>
              <a:off x="7149283" y="3145476"/>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21" name="AutoShape 330"/>
            <p:cNvSpPr>
              <a:spLocks noChangeArrowheads="1"/>
            </p:cNvSpPr>
            <p:nvPr/>
          </p:nvSpPr>
          <p:spPr bwMode="auto">
            <a:xfrm>
              <a:off x="6925445" y="3145476"/>
              <a:ext cx="53975" cy="587375"/>
            </a:xfrm>
            <a:prstGeom prst="octagon">
              <a:avLst>
                <a:gd name="adj" fmla="val 29278"/>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079" fontAlgn="base">
                <a:spcBef>
                  <a:spcPct val="0"/>
                </a:spcBef>
                <a:spcAft>
                  <a:spcPct val="0"/>
                </a:spcAft>
                <a:defRPr/>
              </a:pPr>
              <a:endParaRPr lang="en-US" sz="2800">
                <a:solidFill>
                  <a:srgbClr val="000000"/>
                </a:solidFill>
                <a:cs typeface="ＭＳ Ｐゴシック" charset="0"/>
              </a:endParaRPr>
            </a:p>
          </p:txBody>
        </p:sp>
        <p:sp>
          <p:nvSpPr>
            <p:cNvPr id="722" name="Arc 298"/>
            <p:cNvSpPr>
              <a:spLocks/>
            </p:cNvSpPr>
            <p:nvPr/>
          </p:nvSpPr>
          <p:spPr bwMode="auto">
            <a:xfrm rot="10800000">
              <a:off x="7169970" y="3710610"/>
              <a:ext cx="277813" cy="204788"/>
            </a:xfrm>
            <a:custGeom>
              <a:avLst/>
              <a:gdLst>
                <a:gd name="G0" fmla="+- 21600 0 0"/>
                <a:gd name="G1" fmla="+- 21600 0 0"/>
                <a:gd name="G2" fmla="+- 21600 0 0"/>
                <a:gd name="T0" fmla="*/ 2342 w 43200"/>
                <a:gd name="T1" fmla="*/ 31383 h 35144"/>
                <a:gd name="T2" fmla="*/ 38426 w 43200"/>
                <a:gd name="T3" fmla="*/ 35144 h 35144"/>
                <a:gd name="T4" fmla="*/ 21600 w 43200"/>
                <a:gd name="T5" fmla="*/ 21600 h 35144"/>
              </a:gdLst>
              <a:ahLst/>
              <a:cxnLst>
                <a:cxn ang="0">
                  <a:pos x="T0" y="T1"/>
                </a:cxn>
                <a:cxn ang="0">
                  <a:pos x="T2" y="T3"/>
                </a:cxn>
                <a:cxn ang="0">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close/>
                </a:path>
              </a:pathLst>
            </a:custGeom>
            <a:noFill/>
            <a:ln w="25400" cap="rnd">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079" fontAlgn="base">
                <a:spcBef>
                  <a:spcPct val="0"/>
                </a:spcBef>
                <a:spcAft>
                  <a:spcPct val="0"/>
                </a:spcAft>
                <a:defRPr/>
              </a:pPr>
              <a:endParaRPr lang="en-US" sz="2800">
                <a:solidFill>
                  <a:srgbClr val="000000"/>
                </a:solidFill>
                <a:cs typeface="ＭＳ Ｐゴシック" charset="0"/>
              </a:endParaRPr>
            </a:p>
          </p:txBody>
        </p:sp>
      </p:grpSp>
      <p:sp>
        <p:nvSpPr>
          <p:cNvPr id="725" name="Rectangle 340"/>
          <p:cNvSpPr>
            <a:spLocks noChangeArrowheads="1"/>
          </p:cNvSpPr>
          <p:nvPr/>
        </p:nvSpPr>
        <p:spPr bwMode="auto">
          <a:xfrm>
            <a:off x="6874938" y="4038608"/>
            <a:ext cx="1507614" cy="30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42" tIns="46022" rIns="92042" bIns="46022">
            <a:spAutoFit/>
          </a:bodyPr>
          <a:lstStyle/>
          <a:p>
            <a:pPr defTabSz="914079" eaLnBrk="0" fontAlgn="base" hangingPunct="0">
              <a:spcBef>
                <a:spcPct val="0"/>
              </a:spcBef>
              <a:spcAft>
                <a:spcPct val="0"/>
              </a:spcAft>
              <a:defRPr/>
            </a:pPr>
            <a:r>
              <a:rPr lang="en-US" sz="1400" b="1" i="1" dirty="0" err="1">
                <a:solidFill>
                  <a:srgbClr val="000000"/>
                </a:solidFill>
                <a:latin typeface="Arial" charset="0"/>
                <a:cs typeface="ＭＳ Ｐゴシック" charset="0"/>
              </a:rPr>
              <a:t>Methanopyrus</a:t>
            </a:r>
            <a:endParaRPr lang="en-US" sz="1400" b="1" i="1" dirty="0">
              <a:solidFill>
                <a:srgbClr val="000000"/>
              </a:solidFill>
              <a:latin typeface="Arial" charset="0"/>
              <a:cs typeface="ＭＳ Ｐゴシック" charset="0"/>
            </a:endParaRPr>
          </a:p>
        </p:txBody>
      </p:sp>
    </p:spTree>
    <p:extLst>
      <p:ext uri="{BB962C8B-B14F-4D97-AF65-F5344CB8AC3E}">
        <p14:creationId xmlns:p14="http://schemas.microsoft.com/office/powerpoint/2010/main" val="2015568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2"/>
          <p:cNvGraphicFramePr>
            <a:graphicFrameLocks/>
          </p:cNvGraphicFramePr>
          <p:nvPr>
            <p:extLst/>
          </p:nvPr>
        </p:nvGraphicFramePr>
        <p:xfrm>
          <a:off x="1054100" y="685800"/>
          <a:ext cx="7261225" cy="5156200"/>
        </p:xfrm>
        <a:graphic>
          <a:graphicData uri="http://schemas.openxmlformats.org/presentationml/2006/ole">
            <mc:AlternateContent xmlns:mc="http://schemas.openxmlformats.org/markup-compatibility/2006">
              <mc:Choice xmlns:v="urn:schemas-microsoft-com:vml" Requires="v">
                <p:oleObj spid="_x0000_s413701" name="Document" r:id="rId4" imgW="7327900" imgH="4711700" progId="Word.Document.8">
                  <p:embed/>
                </p:oleObj>
              </mc:Choice>
              <mc:Fallback>
                <p:oleObj name="Document" r:id="rId4" imgW="7327900" imgH="4711700"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685800"/>
                        <a:ext cx="7261225" cy="5156200"/>
                      </a:xfrm>
                      <a:prstGeom prst="rect">
                        <a:avLst/>
                      </a:prstGeom>
                      <a:noFill/>
                      <a:ln>
                        <a:noFill/>
                      </a:ln>
                      <a:effectLst/>
                    </p:spPr>
                  </p:pic>
                </p:oleObj>
              </mc:Fallback>
            </mc:AlternateContent>
          </a:graphicData>
        </a:graphic>
      </p:graphicFrame>
      <p:sp>
        <p:nvSpPr>
          <p:cNvPr id="2" name="TextBox 1"/>
          <p:cNvSpPr txBox="1"/>
          <p:nvPr/>
        </p:nvSpPr>
        <p:spPr>
          <a:xfrm>
            <a:off x="1054100" y="4766912"/>
            <a:ext cx="2751854" cy="525281"/>
          </a:xfrm>
          <a:prstGeom prst="rect">
            <a:avLst/>
          </a:prstGeom>
          <a:noFill/>
        </p:spPr>
        <p:txBody>
          <a:bodyPr wrap="none" lIns="91407" tIns="45704" rIns="91407" bIns="45704" rtlCol="0">
            <a:spAutoFit/>
          </a:bodyPr>
          <a:lstStyle/>
          <a:p>
            <a:pPr defTabSz="453653" fontAlgn="base">
              <a:spcBef>
                <a:spcPct val="0"/>
              </a:spcBef>
              <a:spcAft>
                <a:spcPct val="0"/>
              </a:spcAft>
            </a:pPr>
            <a:r>
              <a:rPr lang="en-US" sz="1400" dirty="0">
                <a:solidFill>
                  <a:srgbClr val="000000"/>
                </a:solidFill>
                <a:latin typeface="Calibri" charset="0"/>
                <a:cs typeface="ＭＳ Ｐゴシック" charset="0"/>
              </a:rPr>
              <a:t>12 </a:t>
            </a:r>
            <a:r>
              <a:rPr lang="en-US" sz="1400" dirty="0" err="1">
                <a:solidFill>
                  <a:srgbClr val="000000"/>
                </a:solidFill>
                <a:latin typeface="Calibri" charset="0"/>
                <a:cs typeface="ＭＳ Ｐゴシック" charset="0"/>
              </a:rPr>
              <a:t>proteolipid</a:t>
            </a:r>
            <a:r>
              <a:rPr lang="en-US" sz="1400" dirty="0">
                <a:solidFill>
                  <a:srgbClr val="000000"/>
                </a:solidFill>
                <a:latin typeface="Calibri" charset="0"/>
                <a:cs typeface="ＭＳ Ｐゴシック" charset="0"/>
              </a:rPr>
              <a:t> </a:t>
            </a:r>
            <a:r>
              <a:rPr lang="en-US" sz="1400" dirty="0" smtClean="0">
                <a:solidFill>
                  <a:srgbClr val="000000"/>
                </a:solidFill>
                <a:latin typeface="Calibri" charset="0"/>
                <a:cs typeface="ＭＳ Ｐゴシック" charset="0"/>
              </a:rPr>
              <a:t>Ds / </a:t>
            </a:r>
            <a:r>
              <a:rPr lang="en-US" sz="1400" dirty="0">
                <a:solidFill>
                  <a:srgbClr val="000000"/>
                </a:solidFill>
                <a:latin typeface="Calibri" charset="0"/>
                <a:cs typeface="ＭＳ Ｐゴシック" charset="0"/>
              </a:rPr>
              <a:t>6 catalytic SU = </a:t>
            </a:r>
          </a:p>
          <a:p>
            <a:pPr defTabSz="453653" fontAlgn="base">
              <a:spcBef>
                <a:spcPct val="0"/>
              </a:spcBef>
              <a:spcAft>
                <a:spcPct val="0"/>
              </a:spcAft>
            </a:pPr>
            <a:r>
              <a:rPr lang="en-US" sz="1400" dirty="0">
                <a:solidFill>
                  <a:srgbClr val="000000"/>
                </a:solidFill>
                <a:latin typeface="Calibri" charset="0"/>
                <a:cs typeface="ＭＳ Ｐゴシック" charset="0"/>
              </a:rPr>
              <a:t>               2 H</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(Na</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 / ATP</a:t>
            </a:r>
          </a:p>
        </p:txBody>
      </p:sp>
      <p:sp>
        <p:nvSpPr>
          <p:cNvPr id="4" name="TextBox 3"/>
          <p:cNvSpPr txBox="1"/>
          <p:nvPr/>
        </p:nvSpPr>
        <p:spPr>
          <a:xfrm>
            <a:off x="306566" y="240159"/>
            <a:ext cx="2751854" cy="525281"/>
          </a:xfrm>
          <a:prstGeom prst="rect">
            <a:avLst/>
          </a:prstGeom>
          <a:noFill/>
        </p:spPr>
        <p:txBody>
          <a:bodyPr wrap="none" lIns="91407" tIns="45704" rIns="91407" bIns="45704" rtlCol="0">
            <a:spAutoFit/>
          </a:bodyPr>
          <a:lstStyle/>
          <a:p>
            <a:pPr defTabSz="453653" fontAlgn="base">
              <a:spcBef>
                <a:spcPct val="0"/>
              </a:spcBef>
              <a:spcAft>
                <a:spcPct val="0"/>
              </a:spcAft>
            </a:pPr>
            <a:r>
              <a:rPr lang="en-US" sz="1400" dirty="0">
                <a:solidFill>
                  <a:srgbClr val="000000"/>
                </a:solidFill>
                <a:latin typeface="Calibri" charset="0"/>
                <a:cs typeface="ＭＳ Ｐゴシック" charset="0"/>
              </a:rPr>
              <a:t>12 </a:t>
            </a:r>
            <a:r>
              <a:rPr lang="en-US" sz="1400" dirty="0" err="1">
                <a:solidFill>
                  <a:srgbClr val="000000"/>
                </a:solidFill>
                <a:latin typeface="Calibri" charset="0"/>
                <a:cs typeface="ＭＳ Ｐゴシック" charset="0"/>
              </a:rPr>
              <a:t>proteolipid</a:t>
            </a:r>
            <a:r>
              <a:rPr lang="en-US" sz="1400" dirty="0">
                <a:solidFill>
                  <a:srgbClr val="000000"/>
                </a:solidFill>
                <a:latin typeface="Calibri" charset="0"/>
                <a:cs typeface="ＭＳ Ｐゴシック" charset="0"/>
              </a:rPr>
              <a:t> </a:t>
            </a:r>
            <a:r>
              <a:rPr lang="en-US" sz="1400" dirty="0" smtClean="0">
                <a:solidFill>
                  <a:srgbClr val="000000"/>
                </a:solidFill>
                <a:latin typeface="Calibri" charset="0"/>
                <a:cs typeface="ＭＳ Ｐゴシック" charset="0"/>
              </a:rPr>
              <a:t>Ds / </a:t>
            </a:r>
            <a:r>
              <a:rPr lang="en-US" sz="1400" dirty="0">
                <a:solidFill>
                  <a:srgbClr val="000000"/>
                </a:solidFill>
                <a:latin typeface="Calibri" charset="0"/>
                <a:cs typeface="ＭＳ Ｐゴシック" charset="0"/>
              </a:rPr>
              <a:t>3 catalytic SU = </a:t>
            </a:r>
          </a:p>
          <a:p>
            <a:pPr defTabSz="453653" fontAlgn="base">
              <a:spcBef>
                <a:spcPct val="0"/>
              </a:spcBef>
              <a:spcAft>
                <a:spcPct val="0"/>
              </a:spcAft>
            </a:pPr>
            <a:r>
              <a:rPr lang="en-US" sz="1400" dirty="0">
                <a:solidFill>
                  <a:srgbClr val="000000"/>
                </a:solidFill>
                <a:latin typeface="Calibri" charset="0"/>
                <a:cs typeface="ＭＳ Ｐゴシック" charset="0"/>
              </a:rPr>
              <a:t>              4H</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(Na</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 / ATP</a:t>
            </a:r>
          </a:p>
        </p:txBody>
      </p:sp>
      <p:sp>
        <p:nvSpPr>
          <p:cNvPr id="5" name="TextBox 4"/>
          <p:cNvSpPr txBox="1"/>
          <p:nvPr/>
        </p:nvSpPr>
        <p:spPr>
          <a:xfrm>
            <a:off x="3190957" y="217270"/>
            <a:ext cx="2698936" cy="525281"/>
          </a:xfrm>
          <a:prstGeom prst="rect">
            <a:avLst/>
          </a:prstGeom>
          <a:noFill/>
        </p:spPr>
        <p:txBody>
          <a:bodyPr wrap="none" lIns="91407" tIns="45704" rIns="91407" bIns="45704" rtlCol="0">
            <a:spAutoFit/>
          </a:bodyPr>
          <a:lstStyle/>
          <a:p>
            <a:pPr defTabSz="453653" fontAlgn="base">
              <a:spcBef>
                <a:spcPct val="0"/>
              </a:spcBef>
              <a:spcAft>
                <a:spcPct val="0"/>
              </a:spcAft>
            </a:pPr>
            <a:r>
              <a:rPr lang="en-US" sz="1400" dirty="0">
                <a:solidFill>
                  <a:srgbClr val="000000"/>
                </a:solidFill>
                <a:latin typeface="Calibri" charset="0"/>
                <a:cs typeface="ＭＳ Ｐゴシック" charset="0"/>
              </a:rPr>
              <a:t>6 </a:t>
            </a:r>
            <a:r>
              <a:rPr lang="en-US" sz="1400" dirty="0" err="1">
                <a:solidFill>
                  <a:srgbClr val="000000"/>
                </a:solidFill>
                <a:latin typeface="Calibri" charset="0"/>
                <a:cs typeface="ＭＳ Ｐゴシック" charset="0"/>
              </a:rPr>
              <a:t>proteolipid</a:t>
            </a:r>
            <a:r>
              <a:rPr lang="en-US" sz="1400" dirty="0">
                <a:solidFill>
                  <a:srgbClr val="000000"/>
                </a:solidFill>
                <a:latin typeface="Calibri" charset="0"/>
                <a:cs typeface="ＭＳ Ｐゴシック" charset="0"/>
              </a:rPr>
              <a:t> Ds / 3 catalytic SU = </a:t>
            </a:r>
          </a:p>
          <a:p>
            <a:pPr defTabSz="453653" fontAlgn="base">
              <a:spcBef>
                <a:spcPct val="0"/>
              </a:spcBef>
              <a:spcAft>
                <a:spcPct val="0"/>
              </a:spcAft>
            </a:pPr>
            <a:r>
              <a:rPr lang="en-US" sz="1400" dirty="0">
                <a:solidFill>
                  <a:srgbClr val="000000"/>
                </a:solidFill>
                <a:latin typeface="Calibri" charset="0"/>
                <a:cs typeface="ＭＳ Ｐゴシック" charset="0"/>
              </a:rPr>
              <a:t>              </a:t>
            </a:r>
            <a:r>
              <a:rPr lang="en-US" sz="1400" dirty="0" smtClean="0">
                <a:solidFill>
                  <a:srgbClr val="000000"/>
                </a:solidFill>
                <a:latin typeface="Calibri" charset="0"/>
                <a:cs typeface="ＭＳ Ｐゴシック" charset="0"/>
              </a:rPr>
              <a:t>2H</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(Na</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 / ATP</a:t>
            </a:r>
          </a:p>
        </p:txBody>
      </p:sp>
      <p:sp>
        <p:nvSpPr>
          <p:cNvPr id="6" name="TextBox 5"/>
          <p:cNvSpPr txBox="1"/>
          <p:nvPr/>
        </p:nvSpPr>
        <p:spPr>
          <a:xfrm>
            <a:off x="5996166" y="217270"/>
            <a:ext cx="2751854" cy="525281"/>
          </a:xfrm>
          <a:prstGeom prst="rect">
            <a:avLst/>
          </a:prstGeom>
          <a:noFill/>
        </p:spPr>
        <p:txBody>
          <a:bodyPr wrap="none" lIns="91407" tIns="45704" rIns="91407" bIns="45704" rtlCol="0">
            <a:spAutoFit/>
          </a:bodyPr>
          <a:lstStyle/>
          <a:p>
            <a:pPr defTabSz="453653" fontAlgn="base">
              <a:spcBef>
                <a:spcPct val="0"/>
              </a:spcBef>
              <a:spcAft>
                <a:spcPct val="0"/>
              </a:spcAft>
            </a:pPr>
            <a:r>
              <a:rPr lang="en-US" sz="1400" dirty="0">
                <a:solidFill>
                  <a:srgbClr val="000000"/>
                </a:solidFill>
                <a:latin typeface="Calibri" charset="0"/>
                <a:cs typeface="ＭＳ Ｐゴシック" charset="0"/>
              </a:rPr>
              <a:t>12 </a:t>
            </a:r>
            <a:r>
              <a:rPr lang="en-US" sz="1400" dirty="0" err="1">
                <a:solidFill>
                  <a:srgbClr val="000000"/>
                </a:solidFill>
                <a:latin typeface="Calibri" charset="0"/>
                <a:cs typeface="ＭＳ Ｐゴシック" charset="0"/>
              </a:rPr>
              <a:t>proteolipid</a:t>
            </a:r>
            <a:r>
              <a:rPr lang="en-US" sz="1400" dirty="0">
                <a:solidFill>
                  <a:srgbClr val="000000"/>
                </a:solidFill>
                <a:latin typeface="Calibri" charset="0"/>
                <a:cs typeface="ＭＳ Ｐゴシック" charset="0"/>
              </a:rPr>
              <a:t> </a:t>
            </a:r>
            <a:r>
              <a:rPr lang="en-US" sz="1400" dirty="0" smtClean="0">
                <a:solidFill>
                  <a:srgbClr val="000000"/>
                </a:solidFill>
                <a:latin typeface="Calibri" charset="0"/>
                <a:cs typeface="ＭＳ Ｐゴシック" charset="0"/>
              </a:rPr>
              <a:t>Ds / </a:t>
            </a:r>
            <a:r>
              <a:rPr lang="en-US" sz="1400" dirty="0">
                <a:solidFill>
                  <a:srgbClr val="000000"/>
                </a:solidFill>
                <a:latin typeface="Calibri" charset="0"/>
                <a:cs typeface="ＭＳ Ｐゴシック" charset="0"/>
              </a:rPr>
              <a:t>3 catalytic SU = </a:t>
            </a:r>
          </a:p>
          <a:p>
            <a:pPr defTabSz="453653" fontAlgn="base">
              <a:spcBef>
                <a:spcPct val="0"/>
              </a:spcBef>
              <a:spcAft>
                <a:spcPct val="0"/>
              </a:spcAft>
            </a:pPr>
            <a:r>
              <a:rPr lang="en-US" sz="1400" dirty="0">
                <a:solidFill>
                  <a:srgbClr val="000000"/>
                </a:solidFill>
                <a:latin typeface="Calibri" charset="0"/>
                <a:cs typeface="ＭＳ Ｐゴシック" charset="0"/>
              </a:rPr>
              <a:t>              4H</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(Na</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 / ATP</a:t>
            </a:r>
          </a:p>
        </p:txBody>
      </p:sp>
      <p:sp>
        <p:nvSpPr>
          <p:cNvPr id="7" name="TextBox 6"/>
          <p:cNvSpPr txBox="1"/>
          <p:nvPr/>
        </p:nvSpPr>
        <p:spPr>
          <a:xfrm>
            <a:off x="1054100" y="3719957"/>
            <a:ext cx="2751854" cy="525281"/>
          </a:xfrm>
          <a:prstGeom prst="rect">
            <a:avLst/>
          </a:prstGeom>
          <a:noFill/>
        </p:spPr>
        <p:txBody>
          <a:bodyPr wrap="none" lIns="91407" tIns="45704" rIns="91407" bIns="45704" rtlCol="0">
            <a:spAutoFit/>
          </a:bodyPr>
          <a:lstStyle/>
          <a:p>
            <a:pPr defTabSz="453653" fontAlgn="base">
              <a:spcBef>
                <a:spcPct val="0"/>
              </a:spcBef>
              <a:spcAft>
                <a:spcPct val="0"/>
              </a:spcAft>
            </a:pPr>
            <a:r>
              <a:rPr lang="en-US" sz="1400" dirty="0">
                <a:solidFill>
                  <a:srgbClr val="000000"/>
                </a:solidFill>
                <a:latin typeface="Calibri" charset="0"/>
                <a:cs typeface="ＭＳ Ｐゴシック" charset="0"/>
              </a:rPr>
              <a:t>12 </a:t>
            </a:r>
            <a:r>
              <a:rPr lang="en-US" sz="1400" dirty="0" err="1">
                <a:solidFill>
                  <a:srgbClr val="000000"/>
                </a:solidFill>
                <a:latin typeface="Calibri" charset="0"/>
                <a:cs typeface="ＭＳ Ｐゴシック" charset="0"/>
              </a:rPr>
              <a:t>proteolipid</a:t>
            </a:r>
            <a:r>
              <a:rPr lang="en-US" sz="1400" dirty="0">
                <a:solidFill>
                  <a:srgbClr val="000000"/>
                </a:solidFill>
                <a:latin typeface="Calibri" charset="0"/>
                <a:cs typeface="ＭＳ Ｐゴシック" charset="0"/>
              </a:rPr>
              <a:t> </a:t>
            </a:r>
            <a:r>
              <a:rPr lang="en-US" sz="1400" dirty="0" smtClean="0">
                <a:solidFill>
                  <a:srgbClr val="000000"/>
                </a:solidFill>
                <a:latin typeface="Calibri" charset="0"/>
                <a:cs typeface="ＭＳ Ｐゴシック" charset="0"/>
              </a:rPr>
              <a:t>Ds / </a:t>
            </a:r>
            <a:r>
              <a:rPr lang="en-US" sz="1400" dirty="0">
                <a:solidFill>
                  <a:srgbClr val="000000"/>
                </a:solidFill>
                <a:latin typeface="Calibri" charset="0"/>
                <a:cs typeface="ＭＳ Ｐゴシック" charset="0"/>
              </a:rPr>
              <a:t>3 catalytic SU = </a:t>
            </a:r>
          </a:p>
          <a:p>
            <a:pPr defTabSz="453653" fontAlgn="base">
              <a:spcBef>
                <a:spcPct val="0"/>
              </a:spcBef>
              <a:spcAft>
                <a:spcPct val="0"/>
              </a:spcAft>
            </a:pPr>
            <a:r>
              <a:rPr lang="en-US" sz="1400" dirty="0">
                <a:solidFill>
                  <a:srgbClr val="000000"/>
                </a:solidFill>
                <a:latin typeface="Calibri" charset="0"/>
                <a:cs typeface="ＭＳ Ｐゴシック" charset="0"/>
              </a:rPr>
              <a:t>              4H</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(Na</a:t>
            </a:r>
            <a:r>
              <a:rPr lang="en-US" sz="1400" baseline="30000" dirty="0">
                <a:solidFill>
                  <a:srgbClr val="000000"/>
                </a:solidFill>
                <a:latin typeface="Calibri" charset="0"/>
                <a:cs typeface="ＭＳ Ｐゴシック" charset="0"/>
              </a:rPr>
              <a:t>+</a:t>
            </a:r>
            <a:r>
              <a:rPr lang="en-US" sz="1400" dirty="0">
                <a:solidFill>
                  <a:srgbClr val="000000"/>
                </a:solidFill>
                <a:latin typeface="Calibri" charset="0"/>
                <a:cs typeface="ＭＳ Ｐゴシック" charset="0"/>
              </a:rPr>
              <a:t>) / ATP</a:t>
            </a:r>
          </a:p>
        </p:txBody>
      </p:sp>
      <p:sp>
        <p:nvSpPr>
          <p:cNvPr id="3" name="TextBox 2"/>
          <p:cNvSpPr txBox="1"/>
          <p:nvPr/>
        </p:nvSpPr>
        <p:spPr>
          <a:xfrm>
            <a:off x="647700" y="647700"/>
            <a:ext cx="1937888" cy="369332"/>
          </a:xfrm>
          <a:prstGeom prst="rect">
            <a:avLst/>
          </a:prstGeom>
          <a:noFill/>
        </p:spPr>
        <p:txBody>
          <a:bodyPr wrap="none" rtlCol="0">
            <a:spAutoFit/>
          </a:bodyPr>
          <a:lstStyle/>
          <a:p>
            <a:pPr defTabSz="453653" fontAlgn="base">
              <a:spcBef>
                <a:spcPct val="0"/>
              </a:spcBef>
              <a:spcAft>
                <a:spcPct val="0"/>
              </a:spcAft>
            </a:pPr>
            <a:r>
              <a:rPr lang="en-US" dirty="0" smtClean="0">
                <a:solidFill>
                  <a:srgbClr val="334DF9"/>
                </a:solidFill>
                <a:latin typeface="Calibri" charset="0"/>
                <a:cs typeface="ＭＳ Ｐゴシック" charset="0"/>
              </a:rPr>
              <a:t>Reversible Enzyme </a:t>
            </a:r>
            <a:endParaRPr lang="en-US" dirty="0">
              <a:solidFill>
                <a:srgbClr val="334DF9"/>
              </a:solidFill>
              <a:latin typeface="Calibri" charset="0"/>
              <a:cs typeface="ＭＳ Ｐゴシック" charset="0"/>
            </a:endParaRPr>
          </a:p>
        </p:txBody>
      </p:sp>
      <p:sp>
        <p:nvSpPr>
          <p:cNvPr id="9" name="TextBox 8"/>
          <p:cNvSpPr txBox="1"/>
          <p:nvPr/>
        </p:nvSpPr>
        <p:spPr>
          <a:xfrm>
            <a:off x="6235700" y="647700"/>
            <a:ext cx="1937888" cy="369332"/>
          </a:xfrm>
          <a:prstGeom prst="rect">
            <a:avLst/>
          </a:prstGeom>
          <a:noFill/>
        </p:spPr>
        <p:txBody>
          <a:bodyPr wrap="none" rtlCol="0">
            <a:spAutoFit/>
          </a:bodyPr>
          <a:lstStyle/>
          <a:p>
            <a:pPr defTabSz="453653" fontAlgn="base">
              <a:spcBef>
                <a:spcPct val="0"/>
              </a:spcBef>
              <a:spcAft>
                <a:spcPct val="0"/>
              </a:spcAft>
            </a:pPr>
            <a:r>
              <a:rPr lang="en-US" dirty="0" smtClean="0">
                <a:solidFill>
                  <a:srgbClr val="334DF9"/>
                </a:solidFill>
                <a:latin typeface="Calibri" charset="0"/>
                <a:cs typeface="ＭＳ Ｐゴシック" charset="0"/>
              </a:rPr>
              <a:t>Reversible Enzyme </a:t>
            </a:r>
            <a:endParaRPr lang="en-US" dirty="0">
              <a:solidFill>
                <a:srgbClr val="334DF9"/>
              </a:solidFill>
              <a:latin typeface="Calibri" charset="0"/>
              <a:cs typeface="ＭＳ Ｐゴシック" charset="0"/>
            </a:endParaRPr>
          </a:p>
        </p:txBody>
      </p:sp>
      <p:sp>
        <p:nvSpPr>
          <p:cNvPr id="10" name="TextBox 9"/>
          <p:cNvSpPr txBox="1"/>
          <p:nvPr/>
        </p:nvSpPr>
        <p:spPr>
          <a:xfrm>
            <a:off x="3416300" y="647700"/>
            <a:ext cx="2089146" cy="369332"/>
          </a:xfrm>
          <a:prstGeom prst="rect">
            <a:avLst/>
          </a:prstGeom>
          <a:noFill/>
        </p:spPr>
        <p:txBody>
          <a:bodyPr wrap="none" rtlCol="0">
            <a:spAutoFit/>
          </a:bodyPr>
          <a:lstStyle/>
          <a:p>
            <a:pPr defTabSz="453653" fontAlgn="base">
              <a:spcBef>
                <a:spcPct val="0"/>
              </a:spcBef>
              <a:spcAft>
                <a:spcPct val="0"/>
              </a:spcAft>
            </a:pPr>
            <a:r>
              <a:rPr lang="en-US" dirty="0" smtClean="0">
                <a:solidFill>
                  <a:srgbClr val="334DF9"/>
                </a:solidFill>
                <a:latin typeface="Calibri" charset="0"/>
                <a:cs typeface="ＭＳ Ｐゴシック" charset="0"/>
              </a:rPr>
              <a:t>Dedicated Ion Pump</a:t>
            </a:r>
            <a:endParaRPr lang="en-US" dirty="0">
              <a:solidFill>
                <a:srgbClr val="334DF9"/>
              </a:solidFill>
              <a:latin typeface="Calibri" charset="0"/>
              <a:cs typeface="ＭＳ Ｐゴシック" charset="0"/>
            </a:endParaRPr>
          </a:p>
        </p:txBody>
      </p:sp>
      <p:sp>
        <p:nvSpPr>
          <p:cNvPr id="11" name="TextBox 10"/>
          <p:cNvSpPr txBox="1"/>
          <p:nvPr/>
        </p:nvSpPr>
        <p:spPr>
          <a:xfrm>
            <a:off x="1327154" y="5228693"/>
            <a:ext cx="2089146" cy="369332"/>
          </a:xfrm>
          <a:prstGeom prst="rect">
            <a:avLst/>
          </a:prstGeom>
          <a:noFill/>
        </p:spPr>
        <p:txBody>
          <a:bodyPr wrap="none" rtlCol="0">
            <a:spAutoFit/>
          </a:bodyPr>
          <a:lstStyle/>
          <a:p>
            <a:pPr defTabSz="453653" fontAlgn="base">
              <a:spcBef>
                <a:spcPct val="0"/>
              </a:spcBef>
              <a:spcAft>
                <a:spcPct val="0"/>
              </a:spcAft>
            </a:pPr>
            <a:r>
              <a:rPr lang="en-US" dirty="0" smtClean="0">
                <a:solidFill>
                  <a:srgbClr val="334DF9"/>
                </a:solidFill>
                <a:latin typeface="Calibri" charset="0"/>
                <a:cs typeface="ＭＳ Ｐゴシック" charset="0"/>
              </a:rPr>
              <a:t>Dedicated Ion Pump</a:t>
            </a:r>
            <a:endParaRPr lang="en-US" dirty="0">
              <a:solidFill>
                <a:srgbClr val="334DF9"/>
              </a:solidFill>
              <a:latin typeface="Calibri" charset="0"/>
              <a:cs typeface="ＭＳ Ｐゴシック" charset="0"/>
            </a:endParaRPr>
          </a:p>
        </p:txBody>
      </p:sp>
      <p:sp>
        <p:nvSpPr>
          <p:cNvPr id="12" name="TextBox 11"/>
          <p:cNvSpPr txBox="1"/>
          <p:nvPr/>
        </p:nvSpPr>
        <p:spPr>
          <a:xfrm>
            <a:off x="1327154" y="4245238"/>
            <a:ext cx="1937888" cy="369332"/>
          </a:xfrm>
          <a:prstGeom prst="rect">
            <a:avLst/>
          </a:prstGeom>
          <a:noFill/>
        </p:spPr>
        <p:txBody>
          <a:bodyPr wrap="none" rtlCol="0">
            <a:spAutoFit/>
          </a:bodyPr>
          <a:lstStyle/>
          <a:p>
            <a:pPr defTabSz="453653" fontAlgn="base">
              <a:spcBef>
                <a:spcPct val="0"/>
              </a:spcBef>
              <a:spcAft>
                <a:spcPct val="0"/>
              </a:spcAft>
            </a:pPr>
            <a:r>
              <a:rPr lang="en-US" dirty="0" smtClean="0">
                <a:solidFill>
                  <a:srgbClr val="334DF9"/>
                </a:solidFill>
                <a:latin typeface="Calibri" charset="0"/>
                <a:cs typeface="ＭＳ Ｐゴシック" charset="0"/>
              </a:rPr>
              <a:t>Reversible Enzyme </a:t>
            </a:r>
            <a:endParaRPr lang="en-US" dirty="0">
              <a:solidFill>
                <a:srgbClr val="334DF9"/>
              </a:solidFill>
              <a:latin typeface="Calibri" charset="0"/>
              <a:cs typeface="ＭＳ Ｐゴシック" charset="0"/>
            </a:endParaRPr>
          </a:p>
        </p:txBody>
      </p:sp>
    </p:spTree>
    <p:extLst>
      <p:ext uri="{BB962C8B-B14F-4D97-AF65-F5344CB8AC3E}">
        <p14:creationId xmlns:p14="http://schemas.microsoft.com/office/powerpoint/2010/main" val="1539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ZHAXYBAYEVA and GOGARTEN (2004):</a:t>
            </a:r>
          </a:p>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Cladogenesis, Coalescence and the Evolution of the Three Domains of Life.</a:t>
            </a:r>
          </a:p>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Trends in Genetics 20 (4): 182- 187</a:t>
            </a:r>
            <a:endParaRPr lang="en-US" sz="22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946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ZHAXYBAYEVA and GOGARTEN (2004):</a:t>
            </a:r>
          </a:p>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Cladogenesis, Coalescence and the Evolution of the Three Domains of Life.</a:t>
            </a:r>
          </a:p>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Trends in Genetics 20 (4): 182- 187</a:t>
            </a:r>
            <a:endParaRPr lang="en-US" sz="22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72185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526089" y="2351097"/>
            <a:ext cx="569912" cy="9525"/>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1800" tIns="40898" rIns="81800" bIns="40898"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ZHAXYBAYEVA and GOGARTEN (2004):</a:t>
            </a:r>
          </a:p>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Cladogenesis, Coalescence and the Evolution of the Three Domains of Life.</a:t>
            </a:r>
          </a:p>
          <a:p>
            <a:pPr defTabSz="818478" fontAlgn="base">
              <a:spcBef>
                <a:spcPct val="0"/>
              </a:spcBef>
              <a:spcAft>
                <a:spcPct val="0"/>
              </a:spcAft>
            </a:pPr>
            <a:r>
              <a:rPr lang="en-US" sz="1300">
                <a:solidFill>
                  <a:srgbClr val="000000"/>
                </a:solidFill>
                <a:latin typeface="Arial" charset="0"/>
                <a:ea typeface="ＭＳ Ｐゴシック" charset="0"/>
                <a:cs typeface="ＭＳ Ｐゴシック" charset="0"/>
              </a:rPr>
              <a:t>Trends in Genetics 20 (4): 182- 187</a:t>
            </a:r>
            <a:endParaRPr lang="en-US" sz="22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56164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200" b="1">
                <a:solidFill>
                  <a:srgbClr val="FFFF66"/>
                </a:solidFill>
              </a:rPr>
              <a:t>Mitochondrial</a:t>
            </a:r>
          </a:p>
          <a:p>
            <a:pPr algn="ctr" defTabSz="914400" eaLnBrk="1" fontAlgn="base" hangingPunct="1">
              <a:spcBef>
                <a:spcPct val="0"/>
              </a:spcBef>
              <a:spcAft>
                <a:spcPct val="0"/>
              </a:spcAft>
            </a:pPr>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200" b="1">
                <a:solidFill>
                  <a:srgbClr val="FFFF66"/>
                </a:solidFill>
              </a:rPr>
              <a:t>Y chromosome</a:t>
            </a:r>
          </a:p>
          <a:p>
            <a:pPr algn="ctr" defTabSz="914400" eaLnBrk="1" fontAlgn="base" hangingPunct="1">
              <a:spcBef>
                <a:spcPct val="0"/>
              </a:spcBef>
              <a:spcAft>
                <a:spcPct val="0"/>
              </a:spcAft>
            </a:pPr>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defTabSz="914400" fontAlgn="base">
              <a:spcBef>
                <a:spcPct val="0"/>
              </a:spcBef>
              <a:spcAft>
                <a:spcPct val="0"/>
              </a:spcAft>
              <a:defRPr/>
            </a:pPr>
            <a:r>
              <a:rPr lang="en-US" sz="2000" dirty="0">
                <a:solidFill>
                  <a:srgbClr val="FF66FF"/>
                </a:solidFill>
                <a:ea typeface="Times New Roman" pitchFamily="-107" charset="0"/>
                <a:cs typeface="Times New Roman" pitchFamily="-107" charset="0"/>
              </a:rPr>
              <a:t>Lived </a:t>
            </a:r>
          </a:p>
          <a:p>
            <a:pPr algn="ctr" defTabSz="914400" fontAlgn="base">
              <a:spcBef>
                <a:spcPct val="0"/>
              </a:spcBef>
              <a:spcAft>
                <a:spcPct val="0"/>
              </a:spcAft>
              <a:defRPr/>
            </a:pPr>
            <a:r>
              <a:rPr lang="en-US" sz="2000" dirty="0">
                <a:solidFill>
                  <a:srgbClr val="FF66FF"/>
                </a:solidFill>
                <a:ea typeface="Times New Roman" pitchFamily="-107" charset="0"/>
                <a:cs typeface="Times New Roman" pitchFamily="-107" charset="0"/>
              </a:rPr>
              <a:t>approximately </a:t>
            </a:r>
          </a:p>
          <a:p>
            <a:pPr algn="ctr" defTabSz="914400" fontAlgn="base">
              <a:spcBef>
                <a:spcPct val="0"/>
              </a:spcBef>
              <a:spcAft>
                <a:spcPct val="0"/>
              </a:spcAft>
              <a:defRPr/>
            </a:pPr>
            <a:r>
              <a:rPr lang="en-US" sz="2000" strike="dblStrike" dirty="0">
                <a:solidFill>
                  <a:srgbClr val="FF66FF"/>
                </a:solidFill>
                <a:ea typeface="Times New Roman" pitchFamily="-107" charset="0"/>
                <a:cs typeface="Times New Roman" pitchFamily="-107" charset="0"/>
              </a:rPr>
              <a:t>40</a:t>
            </a:r>
            <a:r>
              <a:rPr lang="en-US" sz="2000" dirty="0">
                <a:solidFill>
                  <a:srgbClr val="FF66FF"/>
                </a:solidFill>
                <a:ea typeface="Times New Roman" pitchFamily="-107" charset="0"/>
                <a:cs typeface="Times New Roman" pitchFamily="-107" charset="0"/>
              </a:rPr>
              <a:t>,000 years ago</a:t>
            </a:r>
            <a:r>
              <a:rPr lang="en-US" sz="2000" dirty="0">
                <a:solidFill>
                  <a:srgbClr val="FF66FF"/>
                </a:solidFill>
                <a:ea typeface="ＭＳ Ｐゴシック" charset="0"/>
                <a:cs typeface="ＭＳ Ｐゴシック"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a:solidFill>
                  <a:srgbClr val="FF66FF"/>
                </a:solidFill>
                <a:cs typeface="Times New Roman" charset="0"/>
              </a:rPr>
              <a:t>Lived </a:t>
            </a:r>
          </a:p>
          <a:p>
            <a:pPr algn="ctr" defTabSz="914400" eaLnBrk="1" fontAlgn="base" hangingPunct="1">
              <a:spcBef>
                <a:spcPct val="0"/>
              </a:spcBef>
              <a:spcAft>
                <a:spcPct val="0"/>
              </a:spcAft>
            </a:pPr>
            <a:r>
              <a:rPr lang="en-US" sz="2000">
                <a:solidFill>
                  <a:srgbClr val="FF66FF"/>
                </a:solidFill>
                <a:cs typeface="Times New Roman" charset="0"/>
              </a:rPr>
              <a:t>166,000-249,000 </a:t>
            </a:r>
          </a:p>
          <a:p>
            <a:pPr algn="ctr" defTabSz="914400" eaLnBrk="1" fontAlgn="base" hangingPunct="1">
              <a:spcBef>
                <a:spcPct val="0"/>
              </a:spcBef>
              <a:spcAft>
                <a:spcPct val="0"/>
              </a:spcAft>
            </a:pPr>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defTabSz="914400" eaLnBrk="1" fontAlgn="base" hangingPunct="1">
              <a:spcBef>
                <a:spcPct val="0"/>
              </a:spcBef>
              <a:spcAft>
                <a:spcPct val="0"/>
              </a:spcAft>
            </a:pPr>
            <a:endParaRPr lang="en-US" sz="1400">
              <a:solidFill>
                <a:srgbClr val="FFFFFF"/>
              </a:solidFill>
            </a:endParaRPr>
          </a:p>
          <a:p>
            <a:pPr defTabSz="914400" eaLnBrk="1" fontAlgn="base" hangingPunct="1">
              <a:spcBef>
                <a:spcPct val="0"/>
              </a:spcBef>
              <a:spcAft>
                <a:spcPct val="0"/>
              </a:spcAft>
            </a:pPr>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defTabSz="914400" eaLnBrk="1" fontAlgn="base" hangingPunct="1">
              <a:spcBef>
                <a:spcPct val="0"/>
              </a:spcBef>
              <a:spcAft>
                <a:spcPct val="0"/>
              </a:spcAft>
            </a:pPr>
            <a:endParaRPr lang="en-US" sz="1400">
              <a:solidFill>
                <a:srgbClr val="FFFFFF"/>
              </a:solidFill>
            </a:endParaRPr>
          </a:p>
          <a:p>
            <a:pPr defTabSz="914400" eaLnBrk="1" fontAlgn="base" hangingPunct="1">
              <a:spcBef>
                <a:spcPct val="0"/>
              </a:spcBef>
              <a:spcAft>
                <a:spcPct val="0"/>
              </a:spcAft>
            </a:pPr>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defTabSz="914400" eaLnBrk="1" fontAlgn="base" hangingPunct="1">
              <a:spcBef>
                <a:spcPct val="0"/>
              </a:spcBef>
              <a:spcAft>
                <a:spcPct val="0"/>
              </a:spcAft>
            </a:pPr>
            <a:endParaRPr lang="en-US" sz="1400">
              <a:solidFill>
                <a:srgbClr val="FFFFFF"/>
              </a:solidFill>
            </a:endParaRPr>
          </a:p>
          <a:p>
            <a:pPr defTabSz="914400" eaLnBrk="1" fontAlgn="base" hangingPunct="1">
              <a:spcBef>
                <a:spcPct val="0"/>
              </a:spcBef>
              <a:spcAft>
                <a:spcPct val="0"/>
              </a:spcAft>
            </a:pPr>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28512169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a:solidFill>
                  <a:srgbClr val="000000"/>
                </a:solidFill>
              </a:rPr>
              <a:t>From: </a:t>
            </a:r>
            <a:r>
              <a:rPr lang="en-US" sz="2200">
                <a:solidFill>
                  <a:srgbClr val="000000"/>
                </a:solidFill>
                <a:hlinkClick r:id="rId4"/>
              </a:rPr>
              <a:t>http://www.nytimes.com/2012/01/31/science/gains-in-dna-are-speeding-research-into-human-origins.html?_r=1 </a:t>
            </a:r>
            <a:endParaRPr lang="en-US" sz="2200">
              <a:solidFill>
                <a:srgbClr val="000000"/>
              </a:solidFill>
            </a:endParaRPr>
          </a:p>
        </p:txBody>
      </p:sp>
    </p:spTree>
    <p:extLst>
      <p:ext uri="{BB962C8B-B14F-4D97-AF65-F5344CB8AC3E}">
        <p14:creationId xmlns:p14="http://schemas.microsoft.com/office/powerpoint/2010/main" val="308134386"/>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932" y="1133060"/>
            <a:ext cx="4982789" cy="5147221"/>
          </a:xfrm>
          <a:prstGeom prst="rect">
            <a:avLst/>
          </a:prstGeom>
        </p:spPr>
      </p:pic>
      <p:sp>
        <p:nvSpPr>
          <p:cNvPr id="3" name="TextBox 2"/>
          <p:cNvSpPr txBox="1"/>
          <p:nvPr/>
        </p:nvSpPr>
        <p:spPr>
          <a:xfrm>
            <a:off x="620425" y="271460"/>
            <a:ext cx="4414991" cy="523220"/>
          </a:xfrm>
          <a:prstGeom prst="rect">
            <a:avLst/>
          </a:prstGeom>
          <a:noFill/>
        </p:spPr>
        <p:txBody>
          <a:bodyPr wrap="none" rtlCol="0">
            <a:spAutoFit/>
          </a:bodyPr>
          <a:lstStyle/>
          <a:p>
            <a:r>
              <a:rPr lang="en-US" sz="2800" dirty="0">
                <a:solidFill>
                  <a:prstClr val="black"/>
                </a:solidFill>
                <a:ea typeface="ＭＳ Ｐゴシック" charset="0"/>
                <a:cs typeface="ＭＳ Ｐゴシック" charset="0"/>
              </a:rPr>
              <a:t>The multiregional hypothesis </a:t>
            </a:r>
          </a:p>
        </p:txBody>
      </p:sp>
      <p:sp>
        <p:nvSpPr>
          <p:cNvPr id="4" name="TextBox 3"/>
          <p:cNvSpPr txBox="1"/>
          <p:nvPr/>
        </p:nvSpPr>
        <p:spPr>
          <a:xfrm>
            <a:off x="814308" y="6389004"/>
            <a:ext cx="5736366" cy="369332"/>
          </a:xfrm>
          <a:prstGeom prst="rect">
            <a:avLst/>
          </a:prstGeom>
          <a:noFill/>
        </p:spPr>
        <p:txBody>
          <a:bodyPr wrap="none" rtlCol="0">
            <a:spAutoFit/>
          </a:bodyPr>
          <a:lstStyle/>
          <a:p>
            <a:r>
              <a:rPr lang="en-US" dirty="0">
                <a:solidFill>
                  <a:prstClr val="black"/>
                </a:solidFill>
                <a:ea typeface="ＭＳ Ｐゴシック" charset="0"/>
                <a:cs typeface="ＭＳ Ｐゴシック" charset="0"/>
              </a:rPr>
              <a:t>From </a:t>
            </a:r>
            <a:r>
              <a:rPr lang="en-US" dirty="0">
                <a:solidFill>
                  <a:prstClr val="black"/>
                </a:solidFill>
                <a:ea typeface="ＭＳ Ｐゴシック" charset="0"/>
                <a:cs typeface="ＭＳ Ｐゴシック" charset="0"/>
                <a:hlinkClick r:id="rId4"/>
              </a:rPr>
              <a:t>http://en.wikipedia.org/wiki/Multiregional_Evolution</a:t>
            </a:r>
            <a:r>
              <a:rPr lang="en-US" dirty="0">
                <a:solidFill>
                  <a:prstClr val="black"/>
                </a:solidFill>
                <a:ea typeface="ＭＳ Ｐゴシック" charset="0"/>
                <a:cs typeface="ＭＳ Ｐゴシック" charset="0"/>
              </a:rPr>
              <a:t> </a:t>
            </a:r>
          </a:p>
        </p:txBody>
      </p:sp>
    </p:spTree>
    <p:extLst>
      <p:ext uri="{BB962C8B-B14F-4D97-AF65-F5344CB8AC3E}">
        <p14:creationId xmlns:p14="http://schemas.microsoft.com/office/powerpoint/2010/main" val="123155258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r>
              <a:rPr lang="en-US" dirty="0">
                <a:solidFill>
                  <a:prstClr val="black"/>
                </a:solidFill>
                <a:ea typeface="ＭＳ Ｐゴシック" charset="0"/>
                <a:cs typeface="ＭＳ Ｐゴシック" charset="0"/>
              </a:rPr>
              <a:t>From: http://</a:t>
            </a:r>
            <a:r>
              <a:rPr lang="en-US" dirty="0" err="1">
                <a:solidFill>
                  <a:prstClr val="black"/>
                </a:solidFill>
                <a:ea typeface="ＭＳ Ｐゴシック" charset="0"/>
                <a:cs typeface="ＭＳ Ｐゴシック" charset="0"/>
              </a:rPr>
              <a:t>en.wikipedia.org</a:t>
            </a:r>
            <a:r>
              <a:rPr lang="en-US" dirty="0">
                <a:solidFill>
                  <a:prstClr val="black"/>
                </a:solidFill>
                <a:ea typeface="ＭＳ Ｐゴシック" charset="0"/>
                <a:cs typeface="ＭＳ Ｐゴシック" charset="0"/>
              </a:rPr>
              <a:t>/wiki/</a:t>
            </a:r>
            <a:r>
              <a:rPr lang="en-US" dirty="0" err="1">
                <a:solidFill>
                  <a:prstClr val="black"/>
                </a:solidFill>
                <a:ea typeface="ＭＳ Ｐゴシック" charset="0"/>
                <a:cs typeface="ＭＳ Ｐゴシック" charset="0"/>
              </a:rPr>
              <a:t>Archaic_human_admixture_with_modern_Homo_sapiens</a:t>
            </a:r>
            <a:endParaRPr lang="en-US" dirty="0">
              <a:solidFill>
                <a:prstClr val="black"/>
              </a:solidFill>
              <a:ea typeface="ＭＳ Ｐゴシック" charset="0"/>
              <a:cs typeface="ＭＳ Ｐゴシック" charset="0"/>
            </a:endParaRPr>
          </a:p>
        </p:txBody>
      </p:sp>
      <p:sp>
        <p:nvSpPr>
          <p:cNvPr id="4" name="TextBox 3"/>
          <p:cNvSpPr txBox="1"/>
          <p:nvPr/>
        </p:nvSpPr>
        <p:spPr>
          <a:xfrm>
            <a:off x="736755" y="224832"/>
            <a:ext cx="6935162" cy="461665"/>
          </a:xfrm>
          <a:prstGeom prst="rect">
            <a:avLst/>
          </a:prstGeom>
          <a:noFill/>
        </p:spPr>
        <p:txBody>
          <a:bodyPr wrap="none" rtlCol="0">
            <a:spAutoFit/>
          </a:bodyPr>
          <a:lstStyle/>
          <a:p>
            <a:r>
              <a:rPr lang="en-US" sz="2400" dirty="0">
                <a:solidFill>
                  <a:prstClr val="black"/>
                </a:solidFill>
                <a:ea typeface="ＭＳ Ｐゴシック" charset="0"/>
                <a:cs typeface="ＭＳ Ｐゴシック" charset="0"/>
              </a:rPr>
              <a:t>Archaic human admixture with modern Homo sapiens</a:t>
            </a:r>
          </a:p>
        </p:txBody>
      </p:sp>
    </p:spTree>
    <p:extLst>
      <p:ext uri="{BB962C8B-B14F-4D97-AF65-F5344CB8AC3E}">
        <p14:creationId xmlns:p14="http://schemas.microsoft.com/office/powerpoint/2010/main" val="1256906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531" y="2082359"/>
            <a:ext cx="7777125" cy="4775641"/>
          </a:xfrm>
          <a:prstGeom prst="rect">
            <a:avLst/>
          </a:prstGeom>
        </p:spPr>
      </p:pic>
      <p:pic>
        <p:nvPicPr>
          <p:cNvPr id="3" name="Picture 2"/>
          <p:cNvPicPr>
            <a:picLocks noChangeAspect="1"/>
          </p:cNvPicPr>
          <p:nvPr/>
        </p:nvPicPr>
        <p:blipFill>
          <a:blip r:embed="rId3"/>
          <a:stretch>
            <a:fillRect/>
          </a:stretch>
        </p:blipFill>
        <p:spPr>
          <a:xfrm>
            <a:off x="-1" y="0"/>
            <a:ext cx="6201569" cy="1958390"/>
          </a:xfrm>
          <a:prstGeom prst="rect">
            <a:avLst/>
          </a:prstGeom>
        </p:spPr>
      </p:pic>
    </p:spTree>
    <p:extLst>
      <p:ext uri="{BB962C8B-B14F-4D97-AF65-F5344CB8AC3E}">
        <p14:creationId xmlns:p14="http://schemas.microsoft.com/office/powerpoint/2010/main" val="27699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nj in figtree</a:t>
            </a:r>
          </a:p>
        </p:txBody>
      </p:sp>
      <p:pic>
        <p:nvPicPr>
          <p:cNvPr id="112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6763"/>
            <a:ext cx="8763000"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31092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r>
              <a:rPr lang="en-US" dirty="0">
                <a:solidFill>
                  <a:prstClr val="black"/>
                </a:solidFill>
                <a:ea typeface="ＭＳ Ｐゴシック" charset="0"/>
                <a:cs typeface="ＭＳ Ｐゴシック" charset="0"/>
              </a:rPr>
              <a:t>Ancient migrations.</a:t>
            </a:r>
          </a:p>
          <a:p>
            <a:r>
              <a:rPr lang="en-US" dirty="0">
                <a:solidFill>
                  <a:prstClr val="black"/>
                </a:solidFill>
                <a:ea typeface="ＭＳ Ｐゴシック" charset="0"/>
                <a:cs typeface="ＭＳ Ｐゴシック" charset="0"/>
              </a:rPr>
              <a:t>The proportions of </a:t>
            </a:r>
            <a:r>
              <a:rPr lang="en-US" dirty="0" err="1">
                <a:solidFill>
                  <a:prstClr val="black"/>
                </a:solidFill>
                <a:ea typeface="ＭＳ Ｐゴシック" charset="0"/>
                <a:cs typeface="ＭＳ Ｐゴシック" charset="0"/>
              </a:rPr>
              <a:t>Denisovan</a:t>
            </a:r>
            <a:r>
              <a:rPr lang="en-US" dirty="0">
                <a:solidFill>
                  <a:prstClr val="black"/>
                </a:solidFill>
                <a:ea typeface="ＭＳ Ｐゴシック" charset="0"/>
                <a:cs typeface="ＭＳ Ｐゴシック" charset="0"/>
              </a:rPr>
              <a:t> DNA in modern human populations are shown as red in pie charts, </a:t>
            </a:r>
            <a:r>
              <a:rPr lang="en-US" b="1" dirty="0">
                <a:solidFill>
                  <a:prstClr val="black"/>
                </a:solidFill>
                <a:ea typeface="ＭＳ Ｐゴシック" charset="0"/>
                <a:cs typeface="ＭＳ Ｐゴシック" charset="0"/>
              </a:rPr>
              <a:t>relative to New Guinea and Australian Aborigines </a:t>
            </a:r>
            <a:r>
              <a:rPr lang="en-US" dirty="0">
                <a:solidFill>
                  <a:prstClr val="black"/>
                </a:solidFill>
                <a:ea typeface="ＭＳ Ｐゴシック" charset="0"/>
                <a:cs typeface="ＭＳ Ｐゴシック" charset="0"/>
              </a:rPr>
              <a:t>(3). Wallace's Line (8) is formed by the powerful Indonesian flow-through current (blue arrows) and marks the limit of the </a:t>
            </a:r>
            <a:r>
              <a:rPr lang="en-US" dirty="0" err="1">
                <a:solidFill>
                  <a:prstClr val="black"/>
                </a:solidFill>
                <a:ea typeface="ＭＳ Ｐゴシック" charset="0"/>
                <a:cs typeface="ＭＳ Ｐゴシック" charset="0"/>
              </a:rPr>
              <a:t>Sunda</a:t>
            </a:r>
            <a:r>
              <a:rPr lang="en-US" dirty="0">
                <a:solidFill>
                  <a:prstClr val="black"/>
                </a:solidFill>
                <a:ea typeface="ＭＳ Ｐゴシック" charset="0"/>
                <a:cs typeface="ＭＳ Ｐゴシック" charset="0"/>
              </a:rPr>
              <a:t> shelf and Eurasian placental mammals. </a:t>
            </a:r>
          </a:p>
        </p:txBody>
      </p:sp>
      <p:sp>
        <p:nvSpPr>
          <p:cNvPr id="8" name="TextBox 7"/>
          <p:cNvSpPr txBox="1"/>
          <p:nvPr/>
        </p:nvSpPr>
        <p:spPr>
          <a:xfrm>
            <a:off x="168667" y="168659"/>
            <a:ext cx="4031873" cy="923330"/>
          </a:xfrm>
          <a:prstGeom prst="rect">
            <a:avLst/>
          </a:prstGeom>
          <a:noFill/>
        </p:spPr>
        <p:txBody>
          <a:bodyPr wrap="none" rtlCol="0">
            <a:spAutoFit/>
          </a:bodyPr>
          <a:lstStyle/>
          <a:p>
            <a:r>
              <a:rPr lang="en-US" dirty="0">
                <a:solidFill>
                  <a:prstClr val="black"/>
                </a:solidFill>
                <a:ea typeface="ＭＳ Ｐゴシック" charset="0"/>
                <a:cs typeface="ＭＳ Ｐゴシック" charset="0"/>
              </a:rPr>
              <a:t>Did the </a:t>
            </a:r>
            <a:r>
              <a:rPr lang="en-US" dirty="0" err="1">
                <a:solidFill>
                  <a:prstClr val="black"/>
                </a:solidFill>
                <a:ea typeface="ＭＳ Ｐゴシック" charset="0"/>
                <a:cs typeface="ＭＳ Ｐゴシック" charset="0"/>
              </a:rPr>
              <a:t>Denisovans</a:t>
            </a:r>
            <a:r>
              <a:rPr lang="en-US" dirty="0">
                <a:solidFill>
                  <a:prstClr val="black"/>
                </a:solidFill>
                <a:ea typeface="ＭＳ Ｐゴシック" charset="0"/>
                <a:cs typeface="ＭＳ Ｐゴシック" charset="0"/>
              </a:rPr>
              <a:t> Cross Wallace's Line?</a:t>
            </a:r>
          </a:p>
          <a:p>
            <a:r>
              <a:rPr lang="en-US" dirty="0">
                <a:solidFill>
                  <a:prstClr val="black"/>
                </a:solidFill>
                <a:ea typeface="ＭＳ Ｐゴシック" charset="0"/>
                <a:cs typeface="ＭＳ Ｐゴシック" charset="0"/>
              </a:rPr>
              <a:t>Science 18 October 2013: </a:t>
            </a:r>
          </a:p>
          <a:p>
            <a:r>
              <a:rPr lang="en-US" dirty="0">
                <a:solidFill>
                  <a:prstClr val="black"/>
                </a:solidFill>
                <a:ea typeface="ＭＳ Ｐゴシック" charset="0"/>
                <a:cs typeface="ＭＳ Ｐゴシック" charset="0"/>
              </a:rPr>
              <a:t>vol. 342 no. 6156 321-323</a:t>
            </a:r>
          </a:p>
        </p:txBody>
      </p:sp>
    </p:spTree>
    <p:extLst>
      <p:ext uri="{BB962C8B-B14F-4D97-AF65-F5344CB8AC3E}">
        <p14:creationId xmlns:p14="http://schemas.microsoft.com/office/powerpoint/2010/main" val="1694474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200" dirty="0">
                <a:solidFill>
                  <a:srgbClr val="000000"/>
                </a:solidFill>
              </a:rPr>
              <a:t>For more discussion on archaic and early humans see: </a:t>
            </a:r>
          </a:p>
          <a:p>
            <a:pPr defTabSz="914400" eaLnBrk="1" fontAlgn="base" hangingPunct="1">
              <a:spcBef>
                <a:spcPct val="0"/>
              </a:spcBef>
              <a:spcAft>
                <a:spcPct val="0"/>
              </a:spcAft>
            </a:pPr>
            <a:r>
              <a:rPr lang="en-US" sz="2200" dirty="0">
                <a:solidFill>
                  <a:srgbClr val="000000"/>
                </a:solidFill>
                <a:hlinkClick r:id="rId2"/>
              </a:rPr>
              <a:t>http://en.wikipedia.org/wiki/Denisova_hominin</a:t>
            </a:r>
            <a:endParaRPr lang="en-US" sz="2200" dirty="0">
              <a:solidFill>
                <a:srgbClr val="000000"/>
              </a:solidFill>
            </a:endParaRP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4"/>
              </a:rPr>
              <a:t>http://www.nytimes.com/2014/10/23/science/research-humans-interbred-with-neanderthals.html</a:t>
            </a:r>
            <a:r>
              <a:rPr lang="en-US" sz="2200" dirty="0" smtClean="0">
                <a:solidFill>
                  <a:srgbClr val="000000"/>
                </a:solidFill>
                <a:hlinkClick r:id="rId4"/>
              </a:rPr>
              <a:t>? </a:t>
            </a:r>
          </a:p>
          <a:p>
            <a:pPr defTabSz="914400" eaLnBrk="1" fontAlgn="base" hangingPunct="1">
              <a:spcBef>
                <a:spcPct val="0"/>
              </a:spcBef>
              <a:spcAft>
                <a:spcPct val="0"/>
              </a:spcAft>
            </a:pPr>
            <a:endParaRPr lang="en-US" sz="2200" dirty="0">
              <a:solidFill>
                <a:srgbClr val="000000"/>
              </a:solidFill>
              <a:hlinkClick r:id="rId4"/>
            </a:endParaRPr>
          </a:p>
          <a:p>
            <a:pPr defTabSz="914400" eaLnBrk="1" fontAlgn="base" hangingPunct="1">
              <a:spcBef>
                <a:spcPct val="0"/>
              </a:spcBef>
              <a:spcAft>
                <a:spcPct val="0"/>
              </a:spcAft>
            </a:pPr>
            <a:r>
              <a:rPr lang="en-US" sz="2200" dirty="0" smtClean="0">
                <a:solidFill>
                  <a:srgbClr val="000000"/>
                </a:solidFill>
                <a:hlinkClick r:id="rId4"/>
              </a:rPr>
              <a:t>http</a:t>
            </a:r>
            <a:r>
              <a:rPr lang="en-US" sz="2200" dirty="0">
                <a:solidFill>
                  <a:srgbClr val="000000"/>
                </a:solidFill>
                <a:hlinkClick r:id="rId4"/>
              </a:rPr>
              <a:t>://www.sciencedirect.com/science/article/pii/S0002929711003958</a:t>
            </a:r>
            <a:r>
              <a:rPr lang="en-US" sz="2200" dirty="0">
                <a:solidFill>
                  <a:srgbClr val="000000"/>
                </a:solidFill>
              </a:rPr>
              <a:t> </a:t>
            </a:r>
          </a:p>
          <a:p>
            <a:pPr defTabSz="914400" eaLnBrk="1" fontAlgn="base" hangingPunct="1">
              <a:spcBef>
                <a:spcPct val="0"/>
              </a:spcBef>
              <a:spcAft>
                <a:spcPct val="0"/>
              </a:spcAft>
            </a:pPr>
            <a:r>
              <a:rPr lang="en-US" sz="2200" dirty="0">
                <a:solidFill>
                  <a:srgbClr val="000000"/>
                </a:solidFill>
                <a:hlinkClick r:id="rId5"/>
              </a:rPr>
              <a:t>http://www.abc.net.au/science/articles/2012/08/31/3580500.htm</a:t>
            </a:r>
            <a:r>
              <a:rPr lang="en-US" sz="2200" dirty="0">
                <a:solidFill>
                  <a:srgbClr val="000000"/>
                </a:solidFill>
              </a:rPr>
              <a:t> </a:t>
            </a: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6"/>
              </a:rPr>
              <a:t>http://www.sciencemag.org/content/334/6052/94.full</a:t>
            </a:r>
            <a:r>
              <a:rPr lang="en-US" sz="2200" dirty="0">
                <a:solidFill>
                  <a:srgbClr val="000000"/>
                </a:solidFill>
              </a:rPr>
              <a:t> </a:t>
            </a:r>
          </a:p>
          <a:p>
            <a:pPr defTabSz="914400" eaLnBrk="1" fontAlgn="base" hangingPunct="1">
              <a:spcBef>
                <a:spcPct val="0"/>
              </a:spcBef>
              <a:spcAft>
                <a:spcPct val="0"/>
              </a:spcAft>
            </a:pPr>
            <a:r>
              <a:rPr lang="en-US" sz="2200" dirty="0">
                <a:solidFill>
                  <a:srgbClr val="000000"/>
                </a:solidFill>
                <a:hlinkClick r:id="rId7"/>
              </a:rPr>
              <a:t>http://www.sciencemag.org/content/334/6052/94/F2.expansion.html</a:t>
            </a:r>
            <a:r>
              <a:rPr lang="en-US" sz="2200" dirty="0">
                <a:solidFill>
                  <a:srgbClr val="000000"/>
                </a:solidFill>
              </a:rPr>
              <a:t> </a:t>
            </a:r>
          </a:p>
          <a:p>
            <a:pPr defTabSz="914400" eaLnBrk="1" fontAlgn="base" hangingPunct="1">
              <a:spcBef>
                <a:spcPct val="0"/>
              </a:spcBef>
              <a:spcAft>
                <a:spcPct val="0"/>
              </a:spcAft>
            </a:pPr>
            <a:endParaRPr lang="en-US" sz="2200" dirty="0">
              <a:solidFill>
                <a:srgbClr val="000000"/>
              </a:solidFill>
            </a:endParaRPr>
          </a:p>
          <a:p>
            <a:pPr defTabSz="914400" eaLnBrk="1" fontAlgn="base" hangingPunct="1">
              <a:spcBef>
                <a:spcPct val="0"/>
              </a:spcBef>
              <a:spcAft>
                <a:spcPct val="0"/>
              </a:spcAft>
            </a:pPr>
            <a:r>
              <a:rPr lang="en-US" sz="2200" dirty="0">
                <a:solidFill>
                  <a:srgbClr val="000000"/>
                </a:solidFill>
                <a:hlinkClick r:id="rId8"/>
              </a:rPr>
              <a:t>http://haplogroup-a.com/Ancient-Root-AJHG2013.pdf</a:t>
            </a:r>
            <a:endParaRPr lang="en-US" sz="2200" dirty="0">
              <a:solidFill>
                <a:srgbClr val="000000"/>
              </a:solidFill>
            </a:endParaRPr>
          </a:p>
          <a:p>
            <a:pPr defTabSz="914400" eaLnBrk="1" fontAlgn="base" hangingPunct="1">
              <a:spcBef>
                <a:spcPct val="0"/>
              </a:spcBef>
              <a:spcAft>
                <a:spcPct val="0"/>
              </a:spcAft>
            </a:pPr>
            <a:endParaRPr lang="en-US" sz="2200" dirty="0">
              <a:solidFill>
                <a:srgbClr val="000000"/>
              </a:solidFill>
            </a:endParaRPr>
          </a:p>
        </p:txBody>
      </p:sp>
    </p:spTree>
    <p:extLst>
      <p:ext uri="{BB962C8B-B14F-4D97-AF65-F5344CB8AC3E}">
        <p14:creationId xmlns:p14="http://schemas.microsoft.com/office/powerpoint/2010/main" val="1247505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sp>
        <p:nvSpPr>
          <p:cNvPr id="74754" name="TextBox 3"/>
          <p:cNvSpPr txBox="1">
            <a:spLocks noChangeArrowheads="1"/>
          </p:cNvSpPr>
          <p:nvPr/>
        </p:nvSpPr>
        <p:spPr bwMode="auto">
          <a:xfrm>
            <a:off x="1042988" y="1568450"/>
            <a:ext cx="14636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Verdana" charset="0"/>
                <a:cs typeface="Verdana" charset="0"/>
              </a:rPr>
              <a:t>ProtPars</a:t>
            </a:r>
            <a:endParaRPr lang="en-US" smtClean="0">
              <a:solidFill>
                <a:srgbClr val="000000"/>
              </a:solidFill>
              <a:cs typeface="Verdana" charset="0"/>
            </a:endParaRPr>
          </a:p>
        </p:txBody>
      </p:sp>
      <p:graphicFrame>
        <p:nvGraphicFramePr>
          <p:cNvPr id="5" name="Chart 4"/>
          <p:cNvGraphicFramePr/>
          <p:nvPr/>
        </p:nvGraphicFramePr>
        <p:xfrm>
          <a:off x="700690" y="2250966"/>
          <a:ext cx="6630276" cy="4169103"/>
        </p:xfrm>
        <a:graphic>
          <a:graphicData uri="http://schemas.openxmlformats.org/drawingml/2006/chart">
            <c:chart xmlns:c="http://schemas.openxmlformats.org/drawingml/2006/chart" xmlns:r="http://schemas.openxmlformats.org/officeDocument/2006/relationships" r:id="rId2"/>
          </a:graphicData>
        </a:graphic>
      </p:graphicFrame>
      <p:pic>
        <p:nvPicPr>
          <p:cNvPr id="747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76238"/>
            <a:ext cx="2481263"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6103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sp>
        <p:nvSpPr>
          <p:cNvPr id="75778" name="TextBox 3"/>
          <p:cNvSpPr txBox="1">
            <a:spLocks noChangeArrowheads="1"/>
          </p:cNvSpPr>
          <p:nvPr/>
        </p:nvSpPr>
        <p:spPr bwMode="auto">
          <a:xfrm>
            <a:off x="858838" y="954088"/>
            <a:ext cx="6142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Verdana" charset="0"/>
                <a:cs typeface="Verdana" charset="0"/>
              </a:rPr>
              <a:t>Prot Dist no Gamma and no alignment </a:t>
            </a:r>
            <a:endParaRPr lang="en-US" smtClean="0">
              <a:solidFill>
                <a:srgbClr val="000000"/>
              </a:solidFill>
              <a:cs typeface="Verdana" charset="0"/>
            </a:endParaRPr>
          </a:p>
        </p:txBody>
      </p:sp>
      <p:graphicFrame>
        <p:nvGraphicFramePr>
          <p:cNvPr id="5" name="Chart 4"/>
          <p:cNvGraphicFramePr/>
          <p:nvPr/>
        </p:nvGraphicFramePr>
        <p:xfrm>
          <a:off x="595585" y="1654502"/>
          <a:ext cx="7085725" cy="48531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1215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graphicFrame>
        <p:nvGraphicFramePr>
          <p:cNvPr id="3" name="Chart 2"/>
          <p:cNvGraphicFramePr/>
          <p:nvPr/>
        </p:nvGraphicFramePr>
        <p:xfrm>
          <a:off x="1386928" y="2132943"/>
          <a:ext cx="6019800" cy="3695700"/>
        </p:xfrm>
        <a:graphic>
          <a:graphicData uri="http://schemas.openxmlformats.org/drawingml/2006/chart">
            <c:chart xmlns:c="http://schemas.openxmlformats.org/drawingml/2006/chart" xmlns:r="http://schemas.openxmlformats.org/officeDocument/2006/relationships" r:id="rId2"/>
          </a:graphicData>
        </a:graphic>
      </p:graphicFrame>
      <p:sp>
        <p:nvSpPr>
          <p:cNvPr id="76803" name="TextBox 3"/>
          <p:cNvSpPr txBox="1">
            <a:spLocks noChangeArrowheads="1"/>
          </p:cNvSpPr>
          <p:nvPr/>
        </p:nvSpPr>
        <p:spPr bwMode="auto">
          <a:xfrm>
            <a:off x="779463" y="1593850"/>
            <a:ext cx="6413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Verdana" charset="0"/>
                <a:cs typeface="Verdana" charset="0"/>
              </a:rPr>
              <a:t>Prot Dist with Gamma and no alignment </a:t>
            </a:r>
            <a:endParaRPr lang="en-US" smtClean="0">
              <a:solidFill>
                <a:srgbClr val="000000"/>
              </a:solidFill>
              <a:cs typeface="Verdana" charset="0"/>
            </a:endParaRPr>
          </a:p>
        </p:txBody>
      </p:sp>
    </p:spTree>
    <p:extLst>
      <p:ext uri="{BB962C8B-B14F-4D97-AF65-F5344CB8AC3E}">
        <p14:creationId xmlns:p14="http://schemas.microsoft.com/office/powerpoint/2010/main" val="2102831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graphicFrame>
        <p:nvGraphicFramePr>
          <p:cNvPr id="3" name="Chart 2"/>
          <p:cNvGraphicFramePr/>
          <p:nvPr/>
        </p:nvGraphicFramePr>
        <p:xfrm>
          <a:off x="-1" y="1642459"/>
          <a:ext cx="6866759" cy="4725057"/>
        </p:xfrm>
        <a:graphic>
          <a:graphicData uri="http://schemas.openxmlformats.org/drawingml/2006/chart">
            <c:chart xmlns:c="http://schemas.openxmlformats.org/drawingml/2006/chart" xmlns:r="http://schemas.openxmlformats.org/officeDocument/2006/relationships" r:id="rId2"/>
          </a:graphicData>
        </a:graphic>
      </p:graphicFrame>
      <p:sp>
        <p:nvSpPr>
          <p:cNvPr id="77827" name="TextBox 3"/>
          <p:cNvSpPr txBox="1">
            <a:spLocks noChangeArrowheads="1"/>
          </p:cNvSpPr>
          <p:nvPr/>
        </p:nvSpPr>
        <p:spPr bwMode="auto">
          <a:xfrm>
            <a:off x="446088" y="1025525"/>
            <a:ext cx="592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Verdana" charset="0"/>
                <a:cs typeface="Verdana" charset="0"/>
              </a:rPr>
              <a:t>Prot Dist with Gamma and alignment </a:t>
            </a:r>
            <a:endParaRPr lang="en-US" smtClean="0">
              <a:solidFill>
                <a:srgbClr val="000000"/>
              </a:solidFill>
              <a:cs typeface="Verdana" charset="0"/>
            </a:endParaRPr>
          </a:p>
        </p:txBody>
      </p:sp>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76238"/>
            <a:ext cx="2481263"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6711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446088" y="1025525"/>
            <a:ext cx="32997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smtClean="0">
                <a:solidFill>
                  <a:srgbClr val="000000"/>
                </a:solidFill>
                <a:latin typeface="Verdana" charset="0"/>
                <a:cs typeface="Verdana" charset="0"/>
              </a:rPr>
              <a:t>phyml</a:t>
            </a:r>
            <a:r>
              <a:rPr lang="en-US" dirty="0" smtClean="0">
                <a:solidFill>
                  <a:srgbClr val="000000"/>
                </a:solidFill>
                <a:latin typeface="Verdana" charset="0"/>
                <a:cs typeface="Verdana" charset="0"/>
              </a:rPr>
              <a:t> no-alignment</a:t>
            </a:r>
            <a:endParaRPr lang="en-US" dirty="0" smtClean="0">
              <a:solidFill>
                <a:srgbClr val="000000"/>
              </a:solidFill>
              <a:cs typeface="Verdana" charset="0"/>
            </a:endParaRPr>
          </a:p>
        </p:txBody>
      </p:sp>
      <p:pic>
        <p:nvPicPr>
          <p:cNvPr id="778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2191" y="376238"/>
            <a:ext cx="2481263"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56483" y="1025525"/>
            <a:ext cx="3526405" cy="2624127"/>
          </a:xfrm>
          <a:prstGeom prst="rect">
            <a:avLst/>
          </a:prstGeom>
        </p:spPr>
      </p:pic>
      <p:pic>
        <p:nvPicPr>
          <p:cNvPr id="5" name="Picture 4"/>
          <p:cNvPicPr>
            <a:picLocks noChangeAspect="1"/>
          </p:cNvPicPr>
          <p:nvPr/>
        </p:nvPicPr>
        <p:blipFill>
          <a:blip r:embed="rId4"/>
          <a:stretch>
            <a:fillRect/>
          </a:stretch>
        </p:blipFill>
        <p:spPr>
          <a:xfrm>
            <a:off x="356482" y="3716192"/>
            <a:ext cx="3526405" cy="2749400"/>
          </a:xfrm>
          <a:prstGeom prst="rect">
            <a:avLst/>
          </a:prstGeom>
        </p:spPr>
      </p:pic>
    </p:spTree>
    <p:extLst>
      <p:ext uri="{BB962C8B-B14F-4D97-AF65-F5344CB8AC3E}">
        <p14:creationId xmlns:p14="http://schemas.microsoft.com/office/powerpoint/2010/main" val="2320290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511" y="3680790"/>
            <a:ext cx="4380008" cy="3007328"/>
          </a:xfrm>
          <a:prstGeom prst="rect">
            <a:avLst/>
          </a:prstGeom>
        </p:spPr>
      </p:pic>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364574" y="145405"/>
            <a:ext cx="32215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smtClean="0">
                <a:solidFill>
                  <a:srgbClr val="000000"/>
                </a:solidFill>
                <a:latin typeface="Verdana" charset="0"/>
                <a:cs typeface="Verdana" charset="0"/>
              </a:rPr>
              <a:t>phyml</a:t>
            </a:r>
            <a:r>
              <a:rPr lang="en-US" dirty="0" smtClean="0">
                <a:solidFill>
                  <a:srgbClr val="000000"/>
                </a:solidFill>
                <a:latin typeface="Verdana" charset="0"/>
                <a:cs typeface="Verdana" charset="0"/>
              </a:rPr>
              <a:t>  Gamma = 1 </a:t>
            </a:r>
            <a:endParaRPr lang="en-US" dirty="0" smtClean="0">
              <a:solidFill>
                <a:srgbClr val="000000"/>
              </a:solidFill>
              <a:cs typeface="Verdana" charset="0"/>
            </a:endParaRPr>
          </a:p>
        </p:txBody>
      </p:sp>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723" y="457134"/>
            <a:ext cx="2481263"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30510" y="741638"/>
            <a:ext cx="4381959" cy="3133304"/>
          </a:xfrm>
          <a:prstGeom prst="rect">
            <a:avLst/>
          </a:prstGeom>
        </p:spPr>
      </p:pic>
      <p:sp>
        <p:nvSpPr>
          <p:cNvPr id="3" name="TextBox 2"/>
          <p:cNvSpPr txBox="1"/>
          <p:nvPr/>
        </p:nvSpPr>
        <p:spPr>
          <a:xfrm>
            <a:off x="364574" y="1052260"/>
            <a:ext cx="3644147" cy="338554"/>
          </a:xfrm>
          <a:prstGeom prst="rect">
            <a:avLst/>
          </a:prstGeom>
          <a:noFill/>
        </p:spPr>
        <p:txBody>
          <a:bodyPr wrap="none" rtlCol="0">
            <a:spAutoFit/>
          </a:bodyPr>
          <a:lstStyle/>
          <a:p>
            <a:r>
              <a:rPr lang="en-US" sz="1600" dirty="0" smtClean="0"/>
              <a:t>no alignment – true homologous positions</a:t>
            </a:r>
            <a:endParaRPr lang="en-US" sz="1600" dirty="0"/>
          </a:p>
        </p:txBody>
      </p:sp>
      <p:sp>
        <p:nvSpPr>
          <p:cNvPr id="9" name="TextBox 8"/>
          <p:cNvSpPr txBox="1"/>
          <p:nvPr/>
        </p:nvSpPr>
        <p:spPr>
          <a:xfrm>
            <a:off x="1011168" y="3973414"/>
            <a:ext cx="2300630" cy="369332"/>
          </a:xfrm>
          <a:prstGeom prst="rect">
            <a:avLst/>
          </a:prstGeom>
          <a:solidFill>
            <a:srgbClr val="FFFFFF"/>
          </a:solidFill>
        </p:spPr>
        <p:txBody>
          <a:bodyPr wrap="none" rtlCol="0">
            <a:spAutoFit/>
          </a:bodyPr>
          <a:lstStyle/>
          <a:p>
            <a:r>
              <a:rPr lang="en-US" dirty="0" smtClean="0"/>
              <a:t>with muscle alignment</a:t>
            </a:r>
            <a:endParaRPr lang="en-US" dirty="0"/>
          </a:p>
        </p:txBody>
      </p:sp>
      <p:pic>
        <p:nvPicPr>
          <p:cNvPr id="10" name="Picture 9"/>
          <p:cNvPicPr>
            <a:picLocks noChangeAspect="1"/>
          </p:cNvPicPr>
          <p:nvPr/>
        </p:nvPicPr>
        <p:blipFill>
          <a:blip r:embed="rId5"/>
          <a:stretch>
            <a:fillRect/>
          </a:stretch>
        </p:blipFill>
        <p:spPr>
          <a:xfrm>
            <a:off x="4512469" y="3606867"/>
            <a:ext cx="4631531" cy="2871505"/>
          </a:xfrm>
          <a:prstGeom prst="rect">
            <a:avLst/>
          </a:prstGeom>
        </p:spPr>
      </p:pic>
      <p:sp>
        <p:nvSpPr>
          <p:cNvPr id="11" name="TextBox 10"/>
          <p:cNvSpPr txBox="1"/>
          <p:nvPr/>
        </p:nvSpPr>
        <p:spPr>
          <a:xfrm>
            <a:off x="6455303" y="6458331"/>
            <a:ext cx="902673" cy="369332"/>
          </a:xfrm>
          <a:prstGeom prst="rect">
            <a:avLst/>
          </a:prstGeom>
          <a:noFill/>
        </p:spPr>
        <p:txBody>
          <a:bodyPr wrap="none" rtlCol="0">
            <a:spAutoFit/>
          </a:bodyPr>
          <a:lstStyle/>
          <a:p>
            <a:r>
              <a:rPr lang="en-US" dirty="0" smtClean="0"/>
              <a:t>log</a:t>
            </a:r>
            <a:r>
              <a:rPr lang="en-US" baseline="-25000" dirty="0" smtClean="0"/>
              <a:t>10</a:t>
            </a:r>
            <a:r>
              <a:rPr lang="en-US" dirty="0" smtClean="0"/>
              <a:t>(x)</a:t>
            </a:r>
            <a:endParaRPr lang="en-US" dirty="0"/>
          </a:p>
        </p:txBody>
      </p:sp>
    </p:spTree>
    <p:extLst>
      <p:ext uri="{BB962C8B-B14F-4D97-AF65-F5344CB8AC3E}">
        <p14:creationId xmlns:p14="http://schemas.microsoft.com/office/powerpoint/2010/main" val="3195757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99360" y="3785954"/>
            <a:ext cx="4306126" cy="2867198"/>
          </a:xfrm>
          <a:prstGeom prst="rect">
            <a:avLst/>
          </a:prstGeom>
        </p:spPr>
      </p:pic>
      <p:pic>
        <p:nvPicPr>
          <p:cNvPr id="4" name="Picture 3"/>
          <p:cNvPicPr>
            <a:picLocks noChangeAspect="1"/>
          </p:cNvPicPr>
          <p:nvPr/>
        </p:nvPicPr>
        <p:blipFill>
          <a:blip r:embed="rId3"/>
          <a:stretch>
            <a:fillRect/>
          </a:stretch>
        </p:blipFill>
        <p:spPr>
          <a:xfrm>
            <a:off x="130510" y="3834494"/>
            <a:ext cx="4406989" cy="3023506"/>
          </a:xfrm>
          <a:prstGeom prst="rect">
            <a:avLst/>
          </a:prstGeom>
        </p:spPr>
      </p:pic>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364574" y="145405"/>
            <a:ext cx="32215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smtClean="0">
                <a:solidFill>
                  <a:srgbClr val="000000"/>
                </a:solidFill>
                <a:latin typeface="Verdana" charset="0"/>
                <a:cs typeface="Verdana" charset="0"/>
              </a:rPr>
              <a:t>phyml</a:t>
            </a:r>
            <a:r>
              <a:rPr lang="en-US" dirty="0" smtClean="0">
                <a:solidFill>
                  <a:srgbClr val="000000"/>
                </a:solidFill>
                <a:latin typeface="Verdana" charset="0"/>
                <a:cs typeface="Verdana" charset="0"/>
              </a:rPr>
              <a:t>  Gamma = 1 </a:t>
            </a:r>
            <a:endParaRPr lang="en-US" dirty="0" smtClean="0">
              <a:solidFill>
                <a:srgbClr val="000000"/>
              </a:solidFill>
              <a:cs typeface="Verdana" charset="0"/>
            </a:endParaRPr>
          </a:p>
        </p:txBody>
      </p:sp>
      <p:pic>
        <p:nvPicPr>
          <p:cNvPr id="778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7723" y="457134"/>
            <a:ext cx="2481263"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30510" y="741638"/>
            <a:ext cx="4381959" cy="3416442"/>
          </a:xfrm>
          <a:prstGeom prst="rect">
            <a:avLst/>
          </a:prstGeom>
        </p:spPr>
      </p:pic>
      <p:sp>
        <p:nvSpPr>
          <p:cNvPr id="3" name="TextBox 2"/>
          <p:cNvSpPr txBox="1"/>
          <p:nvPr/>
        </p:nvSpPr>
        <p:spPr>
          <a:xfrm>
            <a:off x="364574" y="1052260"/>
            <a:ext cx="3644147" cy="338554"/>
          </a:xfrm>
          <a:prstGeom prst="rect">
            <a:avLst/>
          </a:prstGeom>
          <a:noFill/>
        </p:spPr>
        <p:txBody>
          <a:bodyPr wrap="none" rtlCol="0">
            <a:spAutoFit/>
          </a:bodyPr>
          <a:lstStyle/>
          <a:p>
            <a:r>
              <a:rPr lang="en-US" sz="1600" dirty="0" smtClean="0"/>
              <a:t>no alignment – true homologous positions</a:t>
            </a:r>
            <a:endParaRPr lang="en-US" sz="1600" dirty="0"/>
          </a:p>
        </p:txBody>
      </p:sp>
      <p:sp>
        <p:nvSpPr>
          <p:cNvPr id="9" name="TextBox 8"/>
          <p:cNvSpPr txBox="1"/>
          <p:nvPr/>
        </p:nvSpPr>
        <p:spPr>
          <a:xfrm>
            <a:off x="1116330" y="4101452"/>
            <a:ext cx="2364750" cy="369332"/>
          </a:xfrm>
          <a:prstGeom prst="rect">
            <a:avLst/>
          </a:prstGeom>
          <a:noFill/>
        </p:spPr>
        <p:txBody>
          <a:bodyPr wrap="none" rtlCol="0">
            <a:spAutoFit/>
          </a:bodyPr>
          <a:lstStyle/>
          <a:p>
            <a:r>
              <a:rPr lang="en-US" dirty="0" smtClean="0"/>
              <a:t>with </a:t>
            </a:r>
            <a:r>
              <a:rPr lang="en-US" dirty="0" err="1" smtClean="0"/>
              <a:t>clustalo</a:t>
            </a:r>
            <a:r>
              <a:rPr lang="en-US" dirty="0" smtClean="0"/>
              <a:t> alignment</a:t>
            </a:r>
            <a:endParaRPr lang="en-US" dirty="0"/>
          </a:p>
        </p:txBody>
      </p:sp>
      <p:sp>
        <p:nvSpPr>
          <p:cNvPr id="11" name="TextBox 10"/>
          <p:cNvSpPr txBox="1"/>
          <p:nvPr/>
        </p:nvSpPr>
        <p:spPr>
          <a:xfrm>
            <a:off x="6455303" y="6458331"/>
            <a:ext cx="902673" cy="369332"/>
          </a:xfrm>
          <a:prstGeom prst="rect">
            <a:avLst/>
          </a:prstGeom>
          <a:noFill/>
        </p:spPr>
        <p:txBody>
          <a:bodyPr wrap="none" rtlCol="0">
            <a:spAutoFit/>
          </a:bodyPr>
          <a:lstStyle/>
          <a:p>
            <a:r>
              <a:rPr lang="en-US" dirty="0" smtClean="0"/>
              <a:t>log</a:t>
            </a:r>
            <a:r>
              <a:rPr lang="en-US" baseline="-25000" dirty="0" smtClean="0"/>
              <a:t>10</a:t>
            </a:r>
            <a:r>
              <a:rPr lang="en-US" dirty="0" smtClean="0"/>
              <a:t>(x)</a:t>
            </a:r>
            <a:endParaRPr lang="en-US" dirty="0"/>
          </a:p>
        </p:txBody>
      </p:sp>
    </p:spTree>
    <p:extLst>
      <p:ext uri="{BB962C8B-B14F-4D97-AF65-F5344CB8AC3E}">
        <p14:creationId xmlns:p14="http://schemas.microsoft.com/office/powerpoint/2010/main" val="42013310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7827" name="TextBox 3"/>
          <p:cNvSpPr txBox="1">
            <a:spLocks noChangeArrowheads="1"/>
          </p:cNvSpPr>
          <p:nvPr/>
        </p:nvSpPr>
        <p:spPr bwMode="auto">
          <a:xfrm>
            <a:off x="446088" y="794692"/>
            <a:ext cx="32997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smtClean="0">
                <a:solidFill>
                  <a:srgbClr val="000000"/>
                </a:solidFill>
                <a:latin typeface="Verdana" charset="0"/>
                <a:cs typeface="Verdana" charset="0"/>
              </a:rPr>
              <a:t>phyml</a:t>
            </a:r>
            <a:r>
              <a:rPr lang="en-US" dirty="0" smtClean="0">
                <a:solidFill>
                  <a:srgbClr val="000000"/>
                </a:solidFill>
                <a:latin typeface="Verdana" charset="0"/>
                <a:cs typeface="Verdana" charset="0"/>
              </a:rPr>
              <a:t> no-alignment</a:t>
            </a:r>
            <a:endParaRPr lang="en-US" dirty="0" smtClean="0">
              <a:solidFill>
                <a:srgbClr val="000000"/>
              </a:solidFill>
              <a:cs typeface="Verdana" charset="0"/>
            </a:endParaRPr>
          </a:p>
        </p:txBody>
      </p:sp>
      <p:pic>
        <p:nvPicPr>
          <p:cNvPr id="778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4173" y="5751740"/>
            <a:ext cx="762324" cy="862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Straight Connector 20"/>
          <p:cNvCxnSpPr/>
          <p:nvPr/>
        </p:nvCxnSpPr>
        <p:spPr bwMode="auto">
          <a:xfrm flipV="1">
            <a:off x="4594752" y="1781215"/>
            <a:ext cx="1900997" cy="46244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2677575" y="1852530"/>
            <a:ext cx="1776630" cy="45531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2338946" y="1487190"/>
            <a:ext cx="338629" cy="369332"/>
          </a:xfrm>
          <a:prstGeom prst="rect">
            <a:avLst/>
          </a:prstGeom>
          <a:noFill/>
        </p:spPr>
        <p:txBody>
          <a:bodyPr wrap="none" rtlCol="0">
            <a:spAutoFit/>
          </a:bodyPr>
          <a:lstStyle/>
          <a:p>
            <a:r>
              <a:rPr lang="en-US" dirty="0" smtClean="0"/>
              <a:t>A</a:t>
            </a:r>
            <a:endParaRPr lang="en-US" dirty="0"/>
          </a:p>
        </p:txBody>
      </p:sp>
      <p:sp>
        <p:nvSpPr>
          <p:cNvPr id="30" name="TextBox 29"/>
          <p:cNvSpPr txBox="1"/>
          <p:nvPr/>
        </p:nvSpPr>
        <p:spPr>
          <a:xfrm>
            <a:off x="6495749" y="1426757"/>
            <a:ext cx="338629" cy="369332"/>
          </a:xfrm>
          <a:prstGeom prst="rect">
            <a:avLst/>
          </a:prstGeom>
          <a:noFill/>
        </p:spPr>
        <p:txBody>
          <a:bodyPr wrap="none" rtlCol="0">
            <a:spAutoFit/>
          </a:bodyPr>
          <a:lstStyle/>
          <a:p>
            <a:r>
              <a:rPr lang="en-US" dirty="0" smtClean="0"/>
              <a:t>C</a:t>
            </a:r>
            <a:endParaRPr lang="en-US" dirty="0"/>
          </a:p>
        </p:txBody>
      </p:sp>
      <p:sp>
        <p:nvSpPr>
          <p:cNvPr id="77824" name="TextBox 77823"/>
          <p:cNvSpPr txBox="1"/>
          <p:nvPr/>
        </p:nvSpPr>
        <p:spPr>
          <a:xfrm>
            <a:off x="3979957" y="6529118"/>
            <a:ext cx="351378" cy="369332"/>
          </a:xfrm>
          <a:prstGeom prst="rect">
            <a:avLst/>
          </a:prstGeom>
          <a:solidFill>
            <a:schemeClr val="bg1"/>
          </a:solidFill>
        </p:spPr>
        <p:txBody>
          <a:bodyPr wrap="none" rtlCol="0">
            <a:spAutoFit/>
          </a:bodyPr>
          <a:lstStyle/>
          <a:p>
            <a:r>
              <a:rPr lang="en-US" dirty="0" smtClean="0"/>
              <a:t>D</a:t>
            </a:r>
            <a:endParaRPr lang="en-US" dirty="0"/>
          </a:p>
        </p:txBody>
      </p:sp>
      <p:sp>
        <p:nvSpPr>
          <p:cNvPr id="37" name="TextBox 36"/>
          <p:cNvSpPr txBox="1"/>
          <p:nvPr/>
        </p:nvSpPr>
        <p:spPr>
          <a:xfrm>
            <a:off x="4758984" y="6529118"/>
            <a:ext cx="338629" cy="369332"/>
          </a:xfrm>
          <a:prstGeom prst="rect">
            <a:avLst/>
          </a:prstGeom>
          <a:solidFill>
            <a:schemeClr val="bg1"/>
          </a:solidFill>
        </p:spPr>
        <p:txBody>
          <a:bodyPr wrap="none" rtlCol="0">
            <a:spAutoFit/>
          </a:bodyPr>
          <a:lstStyle/>
          <a:p>
            <a:r>
              <a:rPr lang="en-US" dirty="0"/>
              <a:t>B</a:t>
            </a:r>
          </a:p>
        </p:txBody>
      </p:sp>
      <p:sp>
        <p:nvSpPr>
          <p:cNvPr id="77826" name="TextBox 77825"/>
          <p:cNvSpPr txBox="1"/>
          <p:nvPr/>
        </p:nvSpPr>
        <p:spPr>
          <a:xfrm>
            <a:off x="378291" y="2564419"/>
            <a:ext cx="1960655" cy="369332"/>
          </a:xfrm>
          <a:prstGeom prst="rect">
            <a:avLst/>
          </a:prstGeom>
          <a:noFill/>
        </p:spPr>
        <p:txBody>
          <a:bodyPr wrap="none" rtlCol="0">
            <a:spAutoFit/>
          </a:bodyPr>
          <a:lstStyle/>
          <a:p>
            <a:r>
              <a:rPr lang="en-US" dirty="0" smtClean="0"/>
              <a:t>still resolved by ml </a:t>
            </a:r>
            <a:endParaRPr lang="en-US" dirty="0"/>
          </a:p>
        </p:txBody>
      </p:sp>
    </p:spTree>
    <p:extLst>
      <p:ext uri="{BB962C8B-B14F-4D97-AF65-F5344CB8AC3E}">
        <p14:creationId xmlns:p14="http://schemas.microsoft.com/office/powerpoint/2010/main" val="44019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nj in figtree</a:t>
            </a:r>
          </a:p>
        </p:txBody>
      </p:sp>
      <p:pic>
        <p:nvPicPr>
          <p:cNvPr id="1136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66763"/>
            <a:ext cx="8801100" cy="5916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86677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821" b="8275"/>
          <a:stretch/>
        </p:blipFill>
        <p:spPr>
          <a:xfrm>
            <a:off x="0" y="2443082"/>
            <a:ext cx="4149396" cy="2329819"/>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srcRect t="15938"/>
          <a:stretch/>
        </p:blipFill>
        <p:spPr>
          <a:xfrm>
            <a:off x="0" y="4789072"/>
            <a:ext cx="4149396" cy="2068928"/>
          </a:xfrm>
          <a:prstGeom prst="rect">
            <a:avLst/>
          </a:prstGeom>
        </p:spPr>
      </p:pic>
      <p:sp>
        <p:nvSpPr>
          <p:cNvPr id="5" name="TextBox 4"/>
          <p:cNvSpPr txBox="1"/>
          <p:nvPr/>
        </p:nvSpPr>
        <p:spPr>
          <a:xfrm>
            <a:off x="2176036" y="3559446"/>
            <a:ext cx="1845014" cy="369332"/>
          </a:xfrm>
          <a:prstGeom prst="rect">
            <a:avLst/>
          </a:prstGeom>
          <a:noFill/>
        </p:spPr>
        <p:txBody>
          <a:bodyPr wrap="none" rtlCol="0">
            <a:spAutoFit/>
          </a:bodyPr>
          <a:lstStyle/>
          <a:p>
            <a:r>
              <a:rPr lang="en-US" dirty="0" smtClean="0"/>
              <a:t>Muscle alignment</a:t>
            </a:r>
            <a:endParaRPr lang="en-US" dirty="0"/>
          </a:p>
        </p:txBody>
      </p:sp>
      <p:sp>
        <p:nvSpPr>
          <p:cNvPr id="6" name="TextBox 5"/>
          <p:cNvSpPr txBox="1"/>
          <p:nvPr/>
        </p:nvSpPr>
        <p:spPr>
          <a:xfrm>
            <a:off x="2540056" y="5670844"/>
            <a:ext cx="902636" cy="369332"/>
          </a:xfrm>
          <a:prstGeom prst="rect">
            <a:avLst/>
          </a:prstGeom>
          <a:noFill/>
        </p:spPr>
        <p:txBody>
          <a:bodyPr wrap="none" rtlCol="0">
            <a:spAutoFit/>
          </a:bodyPr>
          <a:lstStyle/>
          <a:p>
            <a:r>
              <a:rPr lang="en-US" dirty="0" err="1" smtClean="0"/>
              <a:t>clustalo</a:t>
            </a:r>
            <a:endParaRPr lang="en-US" dirty="0"/>
          </a:p>
        </p:txBody>
      </p:sp>
    </p:spTree>
    <p:extLst>
      <p:ext uri="{BB962C8B-B14F-4D97-AF65-F5344CB8AC3E}">
        <p14:creationId xmlns:p14="http://schemas.microsoft.com/office/powerpoint/2010/main" val="2137766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endParaRPr lang="en-US">
              <a:latin typeface="Times New Roman" charset="0"/>
              <a:ea typeface="ＭＳ Ｐゴシック" charset="0"/>
              <a:cs typeface="ＭＳ Ｐゴシック" charset="0"/>
            </a:endParaRPr>
          </a:p>
        </p:txBody>
      </p:sp>
      <p:pic>
        <p:nvPicPr>
          <p:cNvPr id="788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77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049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100" y="523875"/>
            <a:ext cx="59182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89461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215900"/>
            <a:ext cx="6794500" cy="642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34829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77800"/>
            <a:ext cx="66802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6905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93495" y="322676"/>
            <a:ext cx="9144000" cy="2265563"/>
          </a:xfrm>
          <a:prstGeom prst="rect">
            <a:avLst/>
          </a:prstGeom>
        </p:spPr>
      </p:pic>
      <p:pic>
        <p:nvPicPr>
          <p:cNvPr id="4" name="Picture 3"/>
          <p:cNvPicPr>
            <a:picLocks noChangeAspect="1"/>
          </p:cNvPicPr>
          <p:nvPr/>
        </p:nvPicPr>
        <p:blipFill>
          <a:blip r:embed="rId3"/>
          <a:stretch>
            <a:fillRect/>
          </a:stretch>
        </p:blipFill>
        <p:spPr>
          <a:xfrm>
            <a:off x="93495" y="2767770"/>
            <a:ext cx="4826000" cy="3098800"/>
          </a:xfrm>
          <a:prstGeom prst="rect">
            <a:avLst/>
          </a:prstGeom>
        </p:spPr>
      </p:pic>
    </p:spTree>
    <p:extLst>
      <p:ext uri="{BB962C8B-B14F-4D97-AF65-F5344CB8AC3E}">
        <p14:creationId xmlns:p14="http://schemas.microsoft.com/office/powerpoint/2010/main" val="3257931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09800" y="0"/>
            <a:ext cx="4699308" cy="6858000"/>
          </a:xfrm>
          <a:prstGeom prst="rect">
            <a:avLst/>
          </a:prstGeom>
        </p:spPr>
      </p:pic>
    </p:spTree>
    <p:extLst>
      <p:ext uri="{BB962C8B-B14F-4D97-AF65-F5344CB8AC3E}">
        <p14:creationId xmlns:p14="http://schemas.microsoft.com/office/powerpoint/2010/main" val="299847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866900" y="0"/>
            <a:ext cx="5408133" cy="6858000"/>
          </a:xfrm>
          <a:prstGeom prst="rect">
            <a:avLst/>
          </a:prstGeom>
        </p:spPr>
      </p:pic>
    </p:spTree>
    <p:extLst>
      <p:ext uri="{BB962C8B-B14F-4D97-AF65-F5344CB8AC3E}">
        <p14:creationId xmlns:p14="http://schemas.microsoft.com/office/powerpoint/2010/main" val="2789783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257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381000" y="54102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In the deterministic model, the time till fixation depends on the selective advantage, but fixation is guaranteed.</a:t>
            </a:r>
          </a:p>
        </p:txBody>
      </p:sp>
    </p:spTree>
    <p:extLst>
      <p:ext uri="{BB962C8B-B14F-4D97-AF65-F5344CB8AC3E}">
        <p14:creationId xmlns:p14="http://schemas.microsoft.com/office/powerpoint/2010/main" val="217724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671513"/>
            <a:ext cx="7816850" cy="618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nj in figtree</a:t>
            </a:r>
          </a:p>
        </p:txBody>
      </p:sp>
    </p:spTree>
    <p:extLst>
      <p:ext uri="{BB962C8B-B14F-4D97-AF65-F5344CB8AC3E}">
        <p14:creationId xmlns:p14="http://schemas.microsoft.com/office/powerpoint/2010/main" val="1187536734"/>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381000" y="5334000"/>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Only in case the heterozygote has an advantage (=balancing </a:t>
            </a:r>
            <a:br>
              <a:rPr lang="en-US" altLang="en-US"/>
            </a:br>
            <a:r>
              <a:rPr lang="en-US" altLang="en-US"/>
              <a:t>selection) do both alleles coexist in a population. </a:t>
            </a:r>
          </a:p>
        </p:txBody>
      </p:sp>
    </p:spTree>
    <p:extLst>
      <p:ext uri="{BB962C8B-B14F-4D97-AF65-F5344CB8AC3E}">
        <p14:creationId xmlns:p14="http://schemas.microsoft.com/office/powerpoint/2010/main" val="2129961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8763000" cy="762000"/>
          </a:xfrm>
        </p:spPr>
        <p:txBody>
          <a:bodyPr/>
          <a:lstStyle/>
          <a:p>
            <a:pPr eaLnBrk="1" hangingPunct="1">
              <a:defRPr/>
            </a:pPr>
            <a:r>
              <a:rPr lang="en-US" smtClean="0">
                <a:solidFill>
                  <a:srgbClr val="000000"/>
                </a:solidFill>
                <a:latin typeface="Times New Roman" charset="0"/>
                <a:cs typeface="+mj-cs"/>
              </a:rPr>
              <a:t>Neutral theory: </a:t>
            </a:r>
          </a:p>
        </p:txBody>
      </p:sp>
      <p:sp>
        <p:nvSpPr>
          <p:cNvPr id="84994" name="Text Box 3"/>
          <p:cNvSpPr txBox="1">
            <a:spLocks noChangeArrowheads="1"/>
          </p:cNvSpPr>
          <p:nvPr/>
        </p:nvSpPr>
        <p:spPr bwMode="auto">
          <a:xfrm>
            <a:off x="647700" y="838200"/>
            <a:ext cx="7848600"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smtClean="0">
              <a:solidFill>
                <a:srgbClr val="000000"/>
              </a:solidFill>
              <a:latin typeface="Times New Roman" charset="0"/>
            </a:endParaRPr>
          </a:p>
          <a:p>
            <a:pPr defTabSz="914400" eaLnBrk="1" fontAlgn="base" hangingPunct="1">
              <a:spcBef>
                <a:spcPct val="0"/>
              </a:spcBef>
              <a:spcAft>
                <a:spcPct val="0"/>
              </a:spcAft>
            </a:pPr>
            <a:r>
              <a:rPr lang="en-US" b="1" smtClean="0">
                <a:solidFill>
                  <a:srgbClr val="000000"/>
                </a:solidFill>
                <a:latin typeface="Times New Roman" charset="0"/>
              </a:rPr>
              <a:t>The vast majority of observed sequence differences between members of a population are neutral (or close to neutral). These differences can be fixed in the population through random genetic drift. Some mutations are strongly counter selected (this is why there are patterns of conserved residues). Only very seldom is a mutation under positive selection. </a:t>
            </a:r>
          </a:p>
          <a:p>
            <a:pPr defTabSz="914400" eaLnBrk="1" fontAlgn="base" hangingPunct="1">
              <a:spcBef>
                <a:spcPct val="0"/>
              </a:spcBef>
              <a:spcAft>
                <a:spcPct val="0"/>
              </a:spcAft>
            </a:pPr>
            <a:endParaRPr lang="en-US" b="1" smtClean="0">
              <a:solidFill>
                <a:srgbClr val="000000"/>
              </a:solidFill>
              <a:latin typeface="Times New Roman" charset="0"/>
            </a:endParaRPr>
          </a:p>
          <a:p>
            <a:pPr defTabSz="914400" eaLnBrk="1" fontAlgn="base" hangingPunct="1">
              <a:spcBef>
                <a:spcPct val="0"/>
              </a:spcBef>
              <a:spcAft>
                <a:spcPct val="0"/>
              </a:spcAft>
            </a:pPr>
            <a:r>
              <a:rPr lang="en-US" b="1" smtClean="0">
                <a:solidFill>
                  <a:srgbClr val="000000"/>
                </a:solidFill>
                <a:latin typeface="Times New Roman" charset="0"/>
              </a:rPr>
              <a:t>The neutral theory </a:t>
            </a:r>
            <a:r>
              <a:rPr lang="en-US" b="1" smtClean="0">
                <a:solidFill>
                  <a:srgbClr val="FF0000"/>
                </a:solidFill>
                <a:latin typeface="Times New Roman" charset="0"/>
              </a:rPr>
              <a:t>does not </a:t>
            </a:r>
            <a:r>
              <a:rPr lang="en-US" b="1" smtClean="0">
                <a:solidFill>
                  <a:srgbClr val="000000"/>
                </a:solidFill>
                <a:latin typeface="Times New Roman" charset="0"/>
              </a:rPr>
              <a:t>say that all evolution is neutral and everything is only due to to genetic drift.</a:t>
            </a:r>
          </a:p>
          <a:p>
            <a:pPr defTabSz="914400" eaLnBrk="1" fontAlgn="base" hangingPunct="1">
              <a:spcBef>
                <a:spcPct val="0"/>
              </a:spcBef>
              <a:spcAft>
                <a:spcPct val="0"/>
              </a:spcAft>
            </a:pPr>
            <a:endParaRPr lang="en-US" b="1" smtClean="0">
              <a:solidFill>
                <a:srgbClr val="000000"/>
              </a:solidFill>
              <a:latin typeface="Times New Roman" charset="0"/>
            </a:endParaRPr>
          </a:p>
          <a:p>
            <a:pPr defTabSz="914400" eaLnBrk="1" fontAlgn="base" hangingPunct="1">
              <a:spcBef>
                <a:spcPct val="0"/>
              </a:spcBef>
              <a:spcAft>
                <a:spcPct val="0"/>
              </a:spcAft>
            </a:pPr>
            <a:endParaRPr lang="en-US" b="1" smtClean="0">
              <a:solidFill>
                <a:srgbClr val="000000"/>
              </a:solidFill>
              <a:latin typeface="Times New Roman" charset="0"/>
            </a:endParaRPr>
          </a:p>
        </p:txBody>
      </p:sp>
    </p:spTree>
    <p:extLst>
      <p:ext uri="{BB962C8B-B14F-4D97-AF65-F5344CB8AC3E}">
        <p14:creationId xmlns:p14="http://schemas.microsoft.com/office/powerpoint/2010/main" val="34980373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0" y="0"/>
            <a:ext cx="8763000" cy="762000"/>
          </a:xfrm>
        </p:spPr>
        <p:txBody>
          <a:bodyPr/>
          <a:lstStyle/>
          <a:p>
            <a:pPr algn="l" eaLnBrk="1" hangingPunct="1"/>
            <a:r>
              <a:rPr lang="en-US" altLang="en-US">
                <a:ea typeface="ＭＳ Ｐゴシック" charset="-128"/>
              </a:rPr>
              <a:t>the gradualist point of view</a:t>
            </a:r>
          </a:p>
        </p:txBody>
      </p:sp>
      <p:sp>
        <p:nvSpPr>
          <p:cNvPr id="7170" name="Text Box 3"/>
          <p:cNvSpPr txBox="1">
            <a:spLocks noChangeArrowheads="1"/>
          </p:cNvSpPr>
          <p:nvPr/>
        </p:nvSpPr>
        <p:spPr bwMode="auto">
          <a:xfrm>
            <a:off x="647700" y="838200"/>
            <a:ext cx="7848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Evolution occurs within populations where the fittest organisms have a selective advantage.   Over time the advantages genes become fixed in a population and the population gradually changes.  </a:t>
            </a:r>
          </a:p>
          <a:p>
            <a:pPr eaLnBrk="1" hangingPunct="1"/>
            <a:endParaRPr lang="en-US" altLang="en-US" sz="2000" dirty="0">
              <a:solidFill>
                <a:srgbClr val="000000"/>
              </a:solidFill>
            </a:endParaRPr>
          </a:p>
          <a:p>
            <a:pPr eaLnBrk="1" hangingPunct="1"/>
            <a:r>
              <a:rPr lang="en-US" altLang="en-US" sz="2000" dirty="0">
                <a:solidFill>
                  <a:srgbClr val="000000"/>
                </a:solidFill>
              </a:rPr>
              <a:t>Note: this is not in contradiction to the the theory of neutral evolution.  (which says what ?)</a:t>
            </a:r>
          </a:p>
        </p:txBody>
      </p:sp>
      <p:sp>
        <p:nvSpPr>
          <p:cNvPr id="7171" name="Rectangle 4"/>
          <p:cNvSpPr>
            <a:spLocks noChangeArrowheads="1"/>
          </p:cNvSpPr>
          <p:nvPr/>
        </p:nvSpPr>
        <p:spPr bwMode="auto">
          <a:xfrm>
            <a:off x="0" y="3048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sz="2000" dirty="0">
                <a:solidFill>
                  <a:srgbClr val="000000"/>
                </a:solidFill>
              </a:rPr>
              <a:t>Processes that MIGHT go beyond inheritance with variation and selection? </a:t>
            </a:r>
          </a:p>
          <a:p>
            <a:pPr lvl="1" eaLnBrk="1" hangingPunct="1">
              <a:buFontTx/>
              <a:buChar char="•"/>
            </a:pPr>
            <a:r>
              <a:rPr lang="en-US" altLang="en-US" sz="2000" b="0" dirty="0">
                <a:solidFill>
                  <a:srgbClr val="000000"/>
                </a:solidFill>
              </a:rPr>
              <a:t>Horizontal gene transfer and recombination </a:t>
            </a:r>
          </a:p>
          <a:p>
            <a:pPr lvl="1">
              <a:buFontTx/>
              <a:buChar char="•"/>
            </a:pPr>
            <a:r>
              <a:rPr lang="en-US" altLang="en-US" sz="2000" b="0" dirty="0" err="1">
                <a:solidFill>
                  <a:srgbClr val="000000"/>
                </a:solidFill>
              </a:rPr>
              <a:t>Polyploidization</a:t>
            </a:r>
            <a:r>
              <a:rPr lang="en-US" altLang="en-US" sz="2000" b="0" dirty="0">
                <a:solidFill>
                  <a:srgbClr val="000000"/>
                </a:solidFill>
              </a:rPr>
              <a:t> (botany, vertebrate evolution) see </a:t>
            </a:r>
            <a:r>
              <a:rPr lang="en-US" altLang="en-US" sz="2000" b="0" dirty="0">
                <a:solidFill>
                  <a:srgbClr val="000000"/>
                </a:solidFill>
                <a:hlinkClick r:id="rId3"/>
              </a:rPr>
              <a:t>here</a:t>
            </a:r>
            <a:r>
              <a:rPr lang="en-US" altLang="en-US" sz="2000" b="0" dirty="0">
                <a:solidFill>
                  <a:srgbClr val="000000"/>
                </a:solidFill>
              </a:rPr>
              <a:t> or </a:t>
            </a:r>
            <a:r>
              <a:rPr lang="en-US" altLang="en-US" sz="2000" b="0" dirty="0">
                <a:solidFill>
                  <a:srgbClr val="000000"/>
                </a:solidFill>
                <a:hlinkClick r:id="rId4"/>
              </a:rPr>
              <a:t>here</a:t>
            </a:r>
            <a:endParaRPr lang="en-US" altLang="en-US" sz="2000" b="0" dirty="0">
              <a:solidFill>
                <a:srgbClr val="000000"/>
              </a:solidFill>
            </a:endParaRPr>
          </a:p>
          <a:p>
            <a:pPr lvl="1">
              <a:buFontTx/>
              <a:buChar char="•"/>
            </a:pPr>
            <a:r>
              <a:rPr lang="en-US" altLang="en-US" sz="2000" b="0" dirty="0">
                <a:solidFill>
                  <a:srgbClr val="000000"/>
                </a:solidFill>
              </a:rPr>
              <a:t>Fusion and cooperation of organisms (Kefir, lichen, also the eukaryotic cell) </a:t>
            </a:r>
          </a:p>
          <a:p>
            <a:pPr lvl="1">
              <a:buFontTx/>
              <a:buChar char="•"/>
            </a:pPr>
            <a:r>
              <a:rPr lang="en-US" altLang="en-US" sz="2000" b="0" dirty="0">
                <a:solidFill>
                  <a:srgbClr val="000000"/>
                </a:solidFill>
              </a:rPr>
              <a:t>Targeted mutations (?), genetic memory (?) (see </a:t>
            </a:r>
            <a:r>
              <a:rPr lang="en-US" altLang="en-US" sz="2000" b="0" dirty="0">
                <a:solidFill>
                  <a:srgbClr val="000000"/>
                </a:solidFill>
                <a:hlinkClick r:id="rId5"/>
              </a:rPr>
              <a:t>Foster's</a:t>
            </a:r>
            <a:r>
              <a:rPr lang="en-US" altLang="en-US" sz="2000" b="0" dirty="0">
                <a:solidFill>
                  <a:srgbClr val="000000"/>
                </a:solidFill>
              </a:rPr>
              <a:t> and </a:t>
            </a:r>
            <a:r>
              <a:rPr lang="en-US" altLang="en-US" sz="2000" b="0" dirty="0">
                <a:solidFill>
                  <a:srgbClr val="000000"/>
                </a:solidFill>
                <a:hlinkClick r:id="rId6"/>
              </a:rPr>
              <a:t>Hall's</a:t>
            </a:r>
            <a:r>
              <a:rPr lang="en-US" altLang="en-US" sz="2000" b="0" dirty="0">
                <a:solidFill>
                  <a:srgbClr val="000000"/>
                </a:solidFill>
              </a:rPr>
              <a:t> reviews on directed/adaptive mutations; see </a:t>
            </a:r>
            <a:r>
              <a:rPr lang="en-US" altLang="en-US" sz="2000" b="0" dirty="0">
                <a:solidFill>
                  <a:srgbClr val="000000"/>
                </a:solidFill>
                <a:hlinkClick r:id="rId7"/>
              </a:rPr>
              <a:t>here</a:t>
            </a:r>
            <a:r>
              <a:rPr lang="en-US" altLang="en-US" sz="2000" b="0" dirty="0">
                <a:solidFill>
                  <a:srgbClr val="000000"/>
                </a:solidFill>
              </a:rPr>
              <a:t> for a counterpoint) </a:t>
            </a:r>
          </a:p>
          <a:p>
            <a:pPr lvl="1">
              <a:buFontTx/>
              <a:buChar char="•"/>
            </a:pPr>
            <a:r>
              <a:rPr lang="en-US" altLang="en-US" sz="2000" b="0" dirty="0">
                <a:solidFill>
                  <a:srgbClr val="000000"/>
                </a:solidFill>
              </a:rPr>
              <a:t>Random genetic drift </a:t>
            </a:r>
          </a:p>
          <a:p>
            <a:pPr lvl="1">
              <a:buFontTx/>
              <a:buChar char="•"/>
            </a:pPr>
            <a:r>
              <a:rPr lang="en-US" altLang="en-US" sz="2000" b="0" dirty="0">
                <a:solidFill>
                  <a:srgbClr val="000000"/>
                </a:solidFill>
                <a:hlinkClick r:id="rId8"/>
              </a:rPr>
              <a:t>Gratuitous complexity</a:t>
            </a:r>
            <a:r>
              <a:rPr lang="en-US" altLang="en-US" sz="2000" b="0" dirty="0">
                <a:solidFill>
                  <a:srgbClr val="000000"/>
                </a:solidFill>
              </a:rPr>
              <a:t> </a:t>
            </a:r>
          </a:p>
          <a:p>
            <a:pPr lvl="1">
              <a:buFontTx/>
              <a:buChar char="•"/>
            </a:pPr>
            <a:r>
              <a:rPr lang="en-US" altLang="en-US" sz="2000" b="0" dirty="0">
                <a:solidFill>
                  <a:srgbClr val="000000"/>
                </a:solidFill>
              </a:rPr>
              <a:t>Selfish genes (who/what is the subject of evolution??) </a:t>
            </a:r>
          </a:p>
          <a:p>
            <a:pPr lvl="1">
              <a:buFontTx/>
              <a:buChar char="•"/>
            </a:pPr>
            <a:r>
              <a:rPr lang="en-US" altLang="en-US" sz="2000" b="0" dirty="0">
                <a:solidFill>
                  <a:srgbClr val="000000"/>
                </a:solidFill>
              </a:rPr>
              <a:t>Parasitism, altruism, </a:t>
            </a:r>
            <a:r>
              <a:rPr lang="en-US" altLang="en-US" sz="2000" b="0" dirty="0">
                <a:solidFill>
                  <a:srgbClr val="000000"/>
                </a:solidFill>
                <a:hlinkClick r:id="rId9"/>
              </a:rPr>
              <a:t>Morons </a:t>
            </a:r>
            <a:endParaRPr lang="en-US" altLang="en-US" sz="2000" b="0" dirty="0">
              <a:solidFill>
                <a:srgbClr val="000000"/>
              </a:solidFill>
            </a:endParaRPr>
          </a:p>
          <a:p>
            <a:pPr lvl="1">
              <a:buFontTx/>
              <a:buChar char="•"/>
            </a:pPr>
            <a:r>
              <a:rPr lang="en-US" altLang="en-US" sz="2000" b="0" dirty="0">
                <a:solidFill>
                  <a:srgbClr val="000000"/>
                </a:solidFill>
                <a:hlinkClick r:id="rId10"/>
              </a:rPr>
              <a:t>Evolutionary capacitors</a:t>
            </a:r>
            <a:endParaRPr lang="en-US" altLang="en-US" sz="2000" b="0" dirty="0">
              <a:solidFill>
                <a:srgbClr val="000000"/>
              </a:solidFill>
            </a:endParaRPr>
          </a:p>
          <a:p>
            <a:pPr lvl="1">
              <a:buFontTx/>
              <a:buChar char="•"/>
            </a:pPr>
            <a:r>
              <a:rPr lang="en-US" altLang="en-US" sz="2000" b="0" dirty="0">
                <a:solidFill>
                  <a:srgbClr val="000000"/>
                </a:solidFill>
                <a:hlinkClick r:id="rId11"/>
              </a:rPr>
              <a:t>Hopeless monsters</a:t>
            </a:r>
            <a:r>
              <a:rPr lang="en-US" altLang="en-US" sz="2000" b="0" dirty="0">
                <a:solidFill>
                  <a:srgbClr val="000000"/>
                </a:solidFill>
              </a:rPr>
              <a:t> (in analogy to Goldschmidt’s </a:t>
            </a:r>
            <a:r>
              <a:rPr lang="en-US" altLang="en-US" sz="2000" b="0" dirty="0">
                <a:solidFill>
                  <a:srgbClr val="000000"/>
                </a:solidFill>
                <a:hlinkClick r:id="rId12"/>
              </a:rPr>
              <a:t>hopeful monsters</a:t>
            </a:r>
            <a:r>
              <a:rPr lang="en-US" altLang="en-US" sz="2000" b="0" dirty="0">
                <a:solidFill>
                  <a:srgbClr val="000000"/>
                </a:solidFill>
              </a:rPr>
              <a:t>)</a:t>
            </a:r>
          </a:p>
        </p:txBody>
      </p:sp>
    </p:spTree>
    <p:extLst>
      <p:ext uri="{BB962C8B-B14F-4D97-AF65-F5344CB8AC3E}">
        <p14:creationId xmlns:p14="http://schemas.microsoft.com/office/powerpoint/2010/main" val="4263503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0"/>
            <a:ext cx="8763000" cy="762000"/>
          </a:xfrm>
        </p:spPr>
        <p:txBody>
          <a:bodyPr/>
          <a:lstStyle/>
          <a:p>
            <a:pPr eaLnBrk="1" hangingPunct="1">
              <a:defRPr/>
            </a:pPr>
            <a:r>
              <a:rPr lang="en-US" smtClean="0">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647700" y="838200"/>
            <a:ext cx="78486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smtClean="0">
              <a:solidFill>
                <a:srgbClr val="000000"/>
              </a:solidFill>
              <a:latin typeface="Times New Roman" charset="0"/>
            </a:endParaRPr>
          </a:p>
          <a:p>
            <a:pPr defTabSz="914400" eaLnBrk="1" fontAlgn="base" hangingPunct="1">
              <a:spcBef>
                <a:spcPct val="0"/>
              </a:spcBef>
              <a:spcAft>
                <a:spcPct val="0"/>
              </a:spcAft>
            </a:pPr>
            <a:r>
              <a:rPr lang="en-US" b="1" smtClean="0">
                <a:solidFill>
                  <a:srgbClr val="000000"/>
                </a:solidFill>
                <a:latin typeface="Times New Roman" charset="0"/>
              </a:rPr>
              <a:t>Even synonymous mutations do not lead to random composition but to codon bias.  Small negative selection might be sufficient to produce the observed codon usage  bias. </a:t>
            </a:r>
          </a:p>
          <a:p>
            <a:pPr defTabSz="914400" eaLnBrk="1" fontAlgn="base" hangingPunct="1">
              <a:spcBef>
                <a:spcPct val="0"/>
              </a:spcBef>
              <a:spcAft>
                <a:spcPct val="0"/>
              </a:spcAft>
            </a:pPr>
            <a:endParaRPr lang="en-US" b="1" smtClean="0">
              <a:solidFill>
                <a:srgbClr val="000000"/>
              </a:solidFill>
              <a:latin typeface="Times New Roman" charset="0"/>
            </a:endParaRPr>
          </a:p>
        </p:txBody>
      </p:sp>
      <p:sp>
        <p:nvSpPr>
          <p:cNvPr id="87043" name="Rectangle 4"/>
          <p:cNvSpPr>
            <a:spLocks noChangeArrowheads="1"/>
          </p:cNvSpPr>
          <p:nvPr/>
        </p:nvSpPr>
        <p:spPr bwMode="auto">
          <a:xfrm>
            <a:off x="0" y="3048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86268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0" y="2959100"/>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N=50   s=0</a:t>
            </a:r>
          </a:p>
        </p:txBody>
      </p:sp>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Box 3"/>
          <p:cNvSpPr txBox="1">
            <a:spLocks noChangeArrowheads="1"/>
          </p:cNvSpPr>
          <p:nvPr/>
        </p:nvSpPr>
        <p:spPr bwMode="auto">
          <a:xfrm>
            <a:off x="2157413" y="2193925"/>
            <a:ext cx="193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10 replicates</a:t>
            </a:r>
          </a:p>
        </p:txBody>
      </p:sp>
    </p:spTree>
    <p:extLst>
      <p:ext uri="{BB962C8B-B14F-4D97-AF65-F5344CB8AC3E}">
        <p14:creationId xmlns:p14="http://schemas.microsoft.com/office/powerpoint/2010/main" val="5556468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274638"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N=50   s=0</a:t>
            </a:r>
          </a:p>
        </p:txBody>
      </p:sp>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6"/>
          <p:cNvSpPr txBox="1">
            <a:spLocks noChangeArrowheads="1"/>
          </p:cNvSpPr>
          <p:nvPr/>
        </p:nvSpPr>
        <p:spPr bwMode="auto">
          <a:xfrm>
            <a:off x="2179638" y="2222500"/>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50 replicates</a:t>
            </a:r>
          </a:p>
        </p:txBody>
      </p:sp>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843213"/>
            <a:ext cx="9144000" cy="401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8080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N=10   s=0</a:t>
            </a:r>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 replicates</a:t>
            </a:r>
          </a:p>
        </p:txBody>
      </p:sp>
      <p:pic>
        <p:nvPicPr>
          <p:cNvPr id="47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1475"/>
            <a:ext cx="91440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14928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498475" y="2222500"/>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N=50   s=0</a:t>
            </a:r>
          </a:p>
        </p:txBody>
      </p:sp>
      <p:pic>
        <p:nvPicPr>
          <p:cNvPr id="48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Box 3"/>
          <p:cNvSpPr txBox="1">
            <a:spLocks noChangeArrowheads="1"/>
          </p:cNvSpPr>
          <p:nvPr/>
        </p:nvSpPr>
        <p:spPr bwMode="auto">
          <a:xfrm>
            <a:off x="2157413" y="2193925"/>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 replicates</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13063"/>
            <a:ext cx="91440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82054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2605088" y="221456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854325"/>
            <a:ext cx="9144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7851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498475" y="2222500"/>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3"/>
          <p:cNvSpPr txBox="1">
            <a:spLocks noChangeArrowheads="1"/>
          </p:cNvSpPr>
          <p:nvPr/>
        </p:nvSpPr>
        <p:spPr bwMode="auto">
          <a:xfrm>
            <a:off x="2395538" y="220821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89250"/>
            <a:ext cx="91440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7683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838" y="817563"/>
            <a:ext cx="8285162" cy="581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nj in figtree</a:t>
            </a:r>
          </a:p>
        </p:txBody>
      </p:sp>
    </p:spTree>
    <p:extLst>
      <p:ext uri="{BB962C8B-B14F-4D97-AF65-F5344CB8AC3E}">
        <p14:creationId xmlns:p14="http://schemas.microsoft.com/office/powerpoint/2010/main" val="21687312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498475" y="2222500"/>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87313"/>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3"/>
          <p:cNvSpPr txBox="1">
            <a:spLocks noChangeArrowheads="1"/>
          </p:cNvSpPr>
          <p:nvPr/>
        </p:nvSpPr>
        <p:spPr bwMode="auto">
          <a:xfrm>
            <a:off x="2625725" y="2222500"/>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09863"/>
            <a:ext cx="9144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21042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a:latin typeface="Times New Roman" charset="0"/>
              </a:rPr>
              <a:t>s=0</a:t>
            </a:r>
          </a:p>
        </p:txBody>
      </p:sp>
      <p:sp>
        <p:nvSpPr>
          <p:cNvPr id="120834" name="Rectangle 3"/>
          <p:cNvSpPr>
            <a:spLocks noChangeArrowheads="1"/>
          </p:cNvSpPr>
          <p:nvPr/>
        </p:nvSpPr>
        <p:spPr bwMode="auto">
          <a:xfrm>
            <a:off x="152400" y="657225"/>
            <a:ext cx="84963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smtClean="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freq. with which allele is generated in diploid population size N =u*2N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Probability of fixation for each allele = 1/(2N)</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smtClean="0">
                <a:solidFill>
                  <a:srgbClr val="FF0000"/>
                </a:solidFill>
                <a:latin typeface="Arial" charset="0"/>
                <a:ea typeface="ＭＳ Ｐゴシック" charset="0"/>
                <a:cs typeface="ＭＳ Ｐゴシック" charset="0"/>
              </a:rPr>
              <a:t>Substitution rate </a:t>
            </a:r>
            <a:r>
              <a:rPr lang="en-US" sz="2000" smtClean="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frequency with which new alleles are generated * Probability of fixation= u*2N *1/(2N) =</a:t>
            </a:r>
            <a:r>
              <a:rPr lang="en-US" sz="2000" smtClean="0">
                <a:solidFill>
                  <a:srgbClr val="FF0000"/>
                </a:solidFill>
                <a:latin typeface="Arial" charset="0"/>
                <a:ea typeface="ＭＳ Ｐゴシック" charset="0"/>
                <a:cs typeface="ＭＳ Ｐゴシック" charset="0"/>
              </a:rPr>
              <a:t> u = Mutation rate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Therefore: </a:t>
            </a:r>
            <a:r>
              <a:rPr lang="en-US" sz="2000" smtClean="0">
                <a:solidFill>
                  <a:srgbClr val="800080"/>
                </a:solidFill>
                <a:latin typeface="Arial" charset="0"/>
                <a:ea typeface="ＭＳ Ｐゴシック" charset="0"/>
                <a:cs typeface="ＭＳ Ｐゴシック" charset="0"/>
              </a:rPr>
              <a:t/>
            </a:r>
            <a:br>
              <a:rPr lang="en-US" sz="2000" smtClean="0">
                <a:solidFill>
                  <a:srgbClr val="800080"/>
                </a:solidFill>
                <a:latin typeface="Arial" charset="0"/>
                <a:ea typeface="ＭＳ Ｐゴシック" charset="0"/>
                <a:cs typeface="ＭＳ Ｐゴシック" charset="0"/>
              </a:rPr>
            </a:br>
            <a:r>
              <a:rPr lang="en-US" sz="2000" smtClean="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smtClean="0">
                <a:solidFill>
                  <a:srgbClr val="000000"/>
                </a:solidFill>
                <a:latin typeface="Arial" charset="0"/>
                <a:ea typeface="ＭＳ Ｐゴシック" charset="0"/>
                <a:cs typeface="ＭＳ Ｐゴシック" charset="0"/>
              </a:rPr>
              <a:t>  (NOTE: Mutation unequal Substitution! )</a:t>
            </a:r>
            <a:br>
              <a:rPr lang="en-US" sz="2000" smtClean="0">
                <a:solidFill>
                  <a:srgbClr val="000000"/>
                </a:solidFill>
                <a:latin typeface="Arial" charset="0"/>
                <a:ea typeface="ＭＳ Ｐゴシック" charset="0"/>
                <a:cs typeface="ＭＳ Ｐゴシック" charset="0"/>
              </a:rPr>
            </a:br>
            <a:r>
              <a:rPr lang="en-US" sz="2000" smtClean="0">
                <a:solidFill>
                  <a:srgbClr val="000000"/>
                </a:solidFill>
                <a:latin typeface="Arial" charset="0"/>
                <a:ea typeface="ＭＳ Ｐゴシック" charset="0"/>
                <a:cs typeface="ＭＳ Ｐゴシック" charset="0"/>
              </a:rPr>
              <a:t>This is the reason that there is hope that the molecular clock might sometimes work. </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60338" y="5002213"/>
            <a:ext cx="7848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smtClean="0">
                <a:solidFill>
                  <a:srgbClr val="000000"/>
                </a:solidFill>
                <a:latin typeface="Arial" charset="0"/>
                <a:ea typeface="ＭＳ Ｐゴシック" charset="0"/>
                <a:cs typeface="ＭＳ Ｐゴシック" charset="0"/>
              </a:rPr>
              <a:t>Fixation time due to drift alone: </a:t>
            </a:r>
          </a:p>
          <a:p>
            <a:pPr defTabSz="914400" eaLnBrk="0" fontAlgn="base" hangingPunct="0">
              <a:spcBef>
                <a:spcPct val="0"/>
              </a:spcBef>
              <a:spcAft>
                <a:spcPct val="0"/>
              </a:spcAft>
            </a:pPr>
            <a:r>
              <a:rPr lang="en-US" sz="2000" dirty="0" err="1" smtClean="0">
                <a:solidFill>
                  <a:srgbClr val="000000"/>
                </a:solidFill>
                <a:latin typeface="Arial" charset="0"/>
                <a:ea typeface="ＭＳ Ｐゴシック" charset="0"/>
                <a:cs typeface="ＭＳ Ｐゴシック" charset="0"/>
              </a:rPr>
              <a:t>t</a:t>
            </a:r>
            <a:r>
              <a:rPr lang="en-US" sz="2000" baseline="-30000" dirty="0" err="1" smtClean="0">
                <a:solidFill>
                  <a:srgbClr val="000000"/>
                </a:solidFill>
                <a:latin typeface="Arial" charset="0"/>
                <a:ea typeface="ＭＳ Ｐゴシック" charset="0"/>
                <a:cs typeface="ＭＳ Ｐゴシック" charset="0"/>
              </a:rPr>
              <a:t>av</a:t>
            </a:r>
            <a:r>
              <a:rPr lang="en-US" sz="2000" dirty="0" smtClean="0">
                <a:solidFill>
                  <a:srgbClr val="000000"/>
                </a:solidFill>
                <a:latin typeface="Arial" charset="0"/>
                <a:ea typeface="ＭＳ Ｐゴシック" charset="0"/>
                <a:cs typeface="ＭＳ Ｐゴシック" charset="0"/>
              </a:rPr>
              <a:t>=4*N</a:t>
            </a:r>
            <a:r>
              <a:rPr lang="en-US" sz="2000" baseline="-30000" dirty="0" smtClean="0">
                <a:solidFill>
                  <a:srgbClr val="000000"/>
                </a:solidFill>
                <a:latin typeface="Arial" charset="0"/>
                <a:ea typeface="ＭＳ Ｐゴシック" charset="0"/>
                <a:cs typeface="ＭＳ Ｐゴシック" charset="0"/>
              </a:rPr>
              <a:t>e</a:t>
            </a:r>
            <a:r>
              <a:rPr lang="en-US" sz="2000" dirty="0" smtClean="0">
                <a:solidFill>
                  <a:srgbClr val="000000"/>
                </a:solidFill>
                <a:latin typeface="Arial" charset="0"/>
                <a:ea typeface="ＭＳ Ｐゴシック" charset="0"/>
                <a:cs typeface="ＭＳ Ｐゴシック" charset="0"/>
              </a:rPr>
              <a:t> generations  </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(N</a:t>
            </a:r>
            <a:r>
              <a:rPr lang="en-US" sz="2000" baseline="-30000" dirty="0" smtClean="0">
                <a:solidFill>
                  <a:srgbClr val="000000"/>
                </a:solidFill>
                <a:latin typeface="Arial" charset="0"/>
                <a:ea typeface="ＭＳ Ｐゴシック" charset="0"/>
                <a:cs typeface="ＭＳ Ｐゴシック" charset="0"/>
              </a:rPr>
              <a:t>e</a:t>
            </a:r>
            <a:r>
              <a:rPr lang="en-US" sz="2000" dirty="0" smtClean="0">
                <a:solidFill>
                  <a:srgbClr val="000000"/>
                </a:solidFill>
                <a:latin typeface="Arial" charset="0"/>
                <a:ea typeface="ＭＳ Ｐゴシック" charset="0"/>
                <a:cs typeface="ＭＳ Ｐゴシック" charset="0"/>
              </a:rPr>
              <a:t>=effective population size; For n discrete generations </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N</a:t>
            </a:r>
            <a:r>
              <a:rPr lang="en-US" sz="2000" baseline="-30000" dirty="0" smtClean="0">
                <a:solidFill>
                  <a:srgbClr val="000000"/>
                </a:solidFill>
                <a:latin typeface="Arial" charset="0"/>
                <a:ea typeface="ＭＳ Ｐゴシック" charset="0"/>
                <a:cs typeface="ＭＳ Ｐゴシック" charset="0"/>
              </a:rPr>
              <a:t>e</a:t>
            </a:r>
            <a:r>
              <a:rPr lang="en-US" sz="2000" dirty="0" smtClean="0">
                <a:solidFill>
                  <a:srgbClr val="000000"/>
                </a:solidFill>
                <a:latin typeface="Arial" charset="0"/>
                <a:ea typeface="ＭＳ Ｐゴシック" charset="0"/>
                <a:cs typeface="ＭＳ Ｐゴシック" charset="0"/>
              </a:rPr>
              <a:t>= n/(1/N</a:t>
            </a:r>
            <a:r>
              <a:rPr lang="en-US" sz="2000" baseline="-30000" dirty="0" smtClean="0">
                <a:solidFill>
                  <a:srgbClr val="000000"/>
                </a:solidFill>
                <a:latin typeface="Arial" charset="0"/>
                <a:ea typeface="ＭＳ Ｐゴシック" charset="0"/>
                <a:cs typeface="ＭＳ Ｐゴシック" charset="0"/>
              </a:rPr>
              <a:t>1</a:t>
            </a:r>
            <a:r>
              <a:rPr lang="en-US" sz="2000" dirty="0" smtClean="0">
                <a:solidFill>
                  <a:srgbClr val="000000"/>
                </a:solidFill>
                <a:latin typeface="Arial" charset="0"/>
                <a:ea typeface="ＭＳ Ｐゴシック" charset="0"/>
                <a:cs typeface="ＭＳ Ｐゴシック" charset="0"/>
              </a:rPr>
              <a:t>+1/N</a:t>
            </a:r>
            <a:r>
              <a:rPr lang="en-US" sz="2000" baseline="-30000" dirty="0" smtClean="0">
                <a:solidFill>
                  <a:srgbClr val="000000"/>
                </a:solidFill>
                <a:latin typeface="Arial" charset="0"/>
                <a:ea typeface="ＭＳ Ｐゴシック" charset="0"/>
                <a:cs typeface="ＭＳ Ｐゴシック" charset="0"/>
              </a:rPr>
              <a:t>2</a:t>
            </a:r>
            <a:r>
              <a:rPr lang="en-US" sz="2000" dirty="0" smtClean="0">
                <a:solidFill>
                  <a:srgbClr val="000000"/>
                </a:solidFill>
                <a:latin typeface="Arial" charset="0"/>
                <a:ea typeface="ＭＳ Ｐゴシック" charset="0"/>
                <a:cs typeface="ＭＳ Ｐゴシック" charset="0"/>
              </a:rPr>
              <a:t>+…..1/</a:t>
            </a:r>
            <a:r>
              <a:rPr lang="en-US" sz="2000" dirty="0" err="1" smtClean="0">
                <a:solidFill>
                  <a:srgbClr val="000000"/>
                </a:solidFill>
                <a:latin typeface="Arial" charset="0"/>
                <a:ea typeface="ＭＳ Ｐゴシック" charset="0"/>
                <a:cs typeface="ＭＳ Ｐゴシック" charset="0"/>
              </a:rPr>
              <a:t>N</a:t>
            </a:r>
            <a:r>
              <a:rPr lang="en-US" sz="2000" baseline="-30000" dirty="0" err="1" smtClean="0">
                <a:solidFill>
                  <a:srgbClr val="000000"/>
                </a:solidFill>
                <a:latin typeface="Arial" charset="0"/>
                <a:ea typeface="ＭＳ Ｐゴシック" charset="0"/>
                <a:cs typeface="ＭＳ Ｐゴシック" charset="0"/>
              </a:rPr>
              <a:t>n</a:t>
            </a:r>
            <a:r>
              <a:rPr lang="en-US" sz="2000" dirty="0" smtClean="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1726938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381000" y="762000"/>
            <a:ext cx="8382000" cy="5632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dirty="0" smtClean="0">
                <a:solidFill>
                  <a:srgbClr val="000000"/>
                </a:solidFill>
                <a:latin typeface="Arial" charset="0"/>
                <a:ea typeface="ＭＳ Ｐゴシック" charset="0"/>
                <a:cs typeface="ＭＳ Ｐゴシック" charset="0"/>
              </a:rPr>
              <a:t>Time till fixation on average: </a:t>
            </a:r>
          </a:p>
          <a:p>
            <a:pPr defTabSz="914400" fontAlgn="base">
              <a:spcBef>
                <a:spcPct val="0"/>
              </a:spcBef>
              <a:spcAft>
                <a:spcPct val="0"/>
              </a:spcAft>
            </a:pPr>
            <a:r>
              <a:rPr lang="en-US" sz="2000" dirty="0" err="1" smtClean="0">
                <a:solidFill>
                  <a:srgbClr val="000000"/>
                </a:solidFill>
                <a:latin typeface="Arial" charset="0"/>
                <a:ea typeface="ＭＳ Ｐゴシック" charset="0"/>
                <a:cs typeface="ＭＳ Ｐゴシック" charset="0"/>
              </a:rPr>
              <a:t>t</a:t>
            </a:r>
            <a:r>
              <a:rPr lang="en-US" sz="2000" baseline="-30000" dirty="0" err="1" smtClean="0">
                <a:solidFill>
                  <a:srgbClr val="000000"/>
                </a:solidFill>
                <a:latin typeface="Arial" charset="0"/>
                <a:ea typeface="ＭＳ Ｐゴシック" charset="0"/>
                <a:cs typeface="ＭＳ Ｐゴシック" charset="0"/>
              </a:rPr>
              <a:t>av</a:t>
            </a:r>
            <a:r>
              <a:rPr lang="en-US" sz="2000" dirty="0" smtClean="0">
                <a:solidFill>
                  <a:srgbClr val="000000"/>
                </a:solidFill>
                <a:latin typeface="Arial" charset="0"/>
                <a:ea typeface="ＭＳ Ｐゴシック" charset="0"/>
                <a:cs typeface="ＭＳ Ｐゴシック" charset="0"/>
              </a:rPr>
              <a:t>= (2/s) </a:t>
            </a:r>
            <a:r>
              <a:rPr lang="en-US" sz="2000" dirty="0" err="1" smtClean="0">
                <a:solidFill>
                  <a:srgbClr val="000000"/>
                </a:solidFill>
                <a:latin typeface="Arial" charset="0"/>
                <a:ea typeface="ＭＳ Ｐゴシック" charset="0"/>
                <a:cs typeface="ＭＳ Ｐゴシック" charset="0"/>
              </a:rPr>
              <a:t>ln</a:t>
            </a:r>
            <a:r>
              <a:rPr lang="en-US" sz="2000" dirty="0" smtClean="0">
                <a:solidFill>
                  <a:srgbClr val="000000"/>
                </a:solidFill>
                <a:latin typeface="Arial" charset="0"/>
                <a:ea typeface="ＭＳ Ｐゴシック" charset="0"/>
                <a:cs typeface="ＭＳ Ｐゴシック" charset="0"/>
              </a:rPr>
              <a:t> (2N) generations </a:t>
            </a:r>
            <a:r>
              <a:rPr lang="en-US" sz="2000" dirty="0" smtClean="0">
                <a:solidFill>
                  <a:srgbClr val="FF0000"/>
                </a:solidFill>
                <a:latin typeface="Arial" charset="0"/>
                <a:ea typeface="ＭＳ Ｐゴシック" charset="0"/>
                <a:cs typeface="ＭＳ Ｐゴシック" charset="0"/>
              </a:rPr>
              <a:t> </a:t>
            </a:r>
            <a:br>
              <a:rPr lang="en-US" sz="2000" dirty="0" smtClean="0">
                <a:solidFill>
                  <a:srgbClr val="FF0000"/>
                </a:solidFill>
                <a:latin typeface="Arial" charset="0"/>
                <a:ea typeface="ＭＳ Ｐゴシック" charset="0"/>
                <a:cs typeface="ＭＳ Ｐゴシック" charset="0"/>
              </a:rPr>
            </a:br>
            <a:r>
              <a:rPr lang="en-US" sz="2000" dirty="0" smtClean="0">
                <a:solidFill>
                  <a:srgbClr val="FF0000"/>
                </a:solidFill>
                <a:latin typeface="Arial" charset="0"/>
                <a:ea typeface="ＭＳ Ｐゴシック" charset="0"/>
                <a:cs typeface="ＭＳ Ｐゴシック" charset="0"/>
              </a:rPr>
              <a:t>(also true for mutations with negative </a:t>
            </a:r>
            <a:r>
              <a:rPr lang="ja-JP" altLang="en-US" sz="2000" dirty="0" smtClean="0">
                <a:solidFill>
                  <a:srgbClr val="FF0000"/>
                </a:solidFill>
                <a:latin typeface="Arial" charset="0"/>
                <a:ea typeface="ＭＳ Ｐゴシック" charset="0"/>
                <a:cs typeface="ＭＳ Ｐゴシック" charset="0"/>
              </a:rPr>
              <a:t>“</a:t>
            </a:r>
            <a:r>
              <a:rPr lang="en-US" altLang="ja-JP" sz="2000" dirty="0" smtClean="0">
                <a:solidFill>
                  <a:srgbClr val="FF0000"/>
                </a:solidFill>
                <a:latin typeface="Arial" charset="0"/>
                <a:ea typeface="ＭＳ Ｐゴシック" charset="0"/>
                <a:cs typeface="ＭＳ Ｐゴシック" charset="0"/>
              </a:rPr>
              <a:t>s</a:t>
            </a:r>
            <a:r>
              <a:rPr lang="ja-JP" altLang="en-US" sz="2000" dirty="0" smtClean="0">
                <a:solidFill>
                  <a:srgbClr val="FF0000"/>
                </a:solidFill>
                <a:latin typeface="Arial" charset="0"/>
                <a:ea typeface="ＭＳ Ｐゴシック" charset="0"/>
                <a:cs typeface="ＭＳ Ｐゴシック" charset="0"/>
              </a:rPr>
              <a:t>”</a:t>
            </a:r>
            <a:r>
              <a:rPr lang="en-US" altLang="ja-JP" sz="2000" dirty="0" smtClean="0">
                <a:solidFill>
                  <a:srgbClr val="FF0000"/>
                </a:solidFill>
                <a:latin typeface="Arial" charset="0"/>
                <a:ea typeface="ＭＳ Ｐゴシック" charset="0"/>
                <a:cs typeface="ＭＳ Ｐゴシック" charset="0"/>
              </a:rPr>
              <a:t> !  discuss among yourselves)</a:t>
            </a:r>
          </a:p>
          <a:p>
            <a:pPr defTabSz="914400" fontAlgn="base">
              <a:spcBef>
                <a:spcPct val="0"/>
              </a:spcBef>
              <a:spcAft>
                <a:spcPct val="0"/>
              </a:spcAft>
            </a:pPr>
            <a:endParaRPr lang="en-US" sz="2000" dirty="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smtClean="0">
                <a:solidFill>
                  <a:srgbClr val="000000"/>
                </a:solidFill>
                <a:latin typeface="Arial" charset="0"/>
                <a:ea typeface="ＭＳ Ｐゴシック" charset="0"/>
                <a:cs typeface="ＭＳ Ｐゴシック" charset="0"/>
              </a:rPr>
              <a:t>E.g.:  N=10</a:t>
            </a:r>
            <a:r>
              <a:rPr lang="en-US" sz="2000" baseline="30000" dirty="0" smtClean="0">
                <a:solidFill>
                  <a:srgbClr val="000000"/>
                </a:solidFill>
                <a:latin typeface="Arial" charset="0"/>
                <a:ea typeface="ＭＳ Ｐゴシック" charset="0"/>
                <a:cs typeface="ＭＳ Ｐゴシック" charset="0"/>
              </a:rPr>
              <a:t>6</a:t>
            </a:r>
            <a:r>
              <a:rPr lang="en-US" sz="2000" dirty="0" smtClean="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smtClean="0">
                <a:solidFill>
                  <a:srgbClr val="000000"/>
                </a:solidFill>
                <a:latin typeface="Arial" charset="0"/>
                <a:ea typeface="ＭＳ Ｐゴシック" charset="0"/>
                <a:cs typeface="ＭＳ Ｐゴシック" charset="0"/>
              </a:rPr>
              <a:t>s=0:  average time to fixation: 4*10</a:t>
            </a:r>
            <a:r>
              <a:rPr lang="en-US" sz="2000" baseline="30000" dirty="0" smtClean="0">
                <a:solidFill>
                  <a:srgbClr val="000000"/>
                </a:solidFill>
                <a:latin typeface="Arial" charset="0"/>
                <a:ea typeface="ＭＳ Ｐゴシック" charset="0"/>
                <a:cs typeface="ＭＳ Ｐゴシック" charset="0"/>
              </a:rPr>
              <a:t>6</a:t>
            </a:r>
            <a:r>
              <a:rPr lang="en-US" sz="2000" dirty="0" smtClean="0">
                <a:solidFill>
                  <a:srgbClr val="000000"/>
                </a:solidFill>
                <a:latin typeface="Arial" charset="0"/>
                <a:ea typeface="ＭＳ Ｐゴシック" charset="0"/>
                <a:cs typeface="ＭＳ Ｐゴシック" charset="0"/>
              </a:rPr>
              <a:t> generations</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s=0.01:  average time to fixation: 2900 generations </a:t>
            </a:r>
          </a:p>
          <a:p>
            <a:pPr defTabSz="914400" eaLnBrk="0" fontAlgn="base" hangingPunct="0">
              <a:spcBef>
                <a:spcPct val="0"/>
              </a:spcBef>
              <a:spcAft>
                <a:spcPct val="0"/>
              </a:spcAft>
            </a:pPr>
            <a:endParaRPr lang="en-US" sz="2000" dirty="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smtClean="0">
                <a:solidFill>
                  <a:srgbClr val="000000"/>
                </a:solidFill>
                <a:latin typeface="Arial" charset="0"/>
                <a:ea typeface="ＭＳ Ｐゴシック" charset="0"/>
                <a:cs typeface="ＭＳ Ｐゴシック" charset="0"/>
              </a:rPr>
              <a:t>N=10</a:t>
            </a:r>
            <a:r>
              <a:rPr lang="en-US" sz="2000" baseline="30000" dirty="0" smtClean="0">
                <a:solidFill>
                  <a:srgbClr val="000000"/>
                </a:solidFill>
                <a:latin typeface="Arial" charset="0"/>
                <a:ea typeface="ＭＳ Ｐゴシック" charset="0"/>
                <a:cs typeface="ＭＳ Ｐゴシック" charset="0"/>
              </a:rPr>
              <a:t>4</a:t>
            </a:r>
            <a:r>
              <a:rPr lang="en-US" sz="2000" dirty="0" smtClean="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dirty="0" smtClean="0">
                <a:solidFill>
                  <a:srgbClr val="000000"/>
                </a:solidFill>
                <a:latin typeface="Arial" charset="0"/>
                <a:ea typeface="ＭＳ Ｐゴシック" charset="0"/>
                <a:cs typeface="ＭＳ Ｐゴシック" charset="0"/>
              </a:rPr>
              <a:t>s=0:  average time to fixation: 40.000 generations</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s=0.01:  average time to fixation: 1.900 generations </a:t>
            </a:r>
          </a:p>
          <a:p>
            <a:pPr defTabSz="914400" eaLnBrk="0" fontAlgn="base" hangingPunct="0">
              <a:spcBef>
                <a:spcPct val="0"/>
              </a:spcBef>
              <a:spcAft>
                <a:spcPct val="0"/>
              </a:spcAft>
            </a:pPr>
            <a:endParaRPr lang="en-US" sz="2000" dirty="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a:t>
            </a:r>
            <a:r>
              <a:rPr lang="en-US" sz="2000" dirty="0" smtClean="0">
                <a:solidFill>
                  <a:srgbClr val="000000"/>
                </a:solidFill>
                <a:latin typeface="Arial" charset="0"/>
                <a:ea typeface="ＭＳ Ｐゴシック" charset="0"/>
                <a:cs typeface="ＭＳ Ｐゴシック" charset="0"/>
              </a:rPr>
              <a:t>10</a:t>
            </a:r>
            <a:r>
              <a:rPr lang="en-US" sz="2000" baseline="30000" dirty="0" smtClean="0">
                <a:solidFill>
                  <a:srgbClr val="000000"/>
                </a:solidFill>
                <a:latin typeface="Arial" charset="0"/>
                <a:ea typeface="ＭＳ Ｐゴシック" charset="0"/>
                <a:cs typeface="ＭＳ Ｐゴシック" charset="0"/>
              </a:rPr>
              <a:t>11 </a:t>
            </a:r>
            <a:r>
              <a:rPr lang="en-US" sz="2000" dirty="0" smtClean="0">
                <a:solidFill>
                  <a:srgbClr val="000000"/>
                </a:solidFill>
                <a:latin typeface="Arial" charset="0"/>
                <a:ea typeface="ＭＳ Ｐゴシック" charset="0"/>
                <a:cs typeface="ＭＳ Ｐゴシック" charset="0"/>
              </a:rPr>
              <a:t>(100 billion – size of the </a:t>
            </a:r>
            <a:r>
              <a:rPr lang="en-US" sz="2000" dirty="0" err="1" smtClean="0">
                <a:solidFill>
                  <a:srgbClr val="000000"/>
                </a:solidFill>
                <a:latin typeface="Arial" charset="0"/>
                <a:ea typeface="ＭＳ Ｐゴシック" charset="0"/>
                <a:cs typeface="ＭＳ Ｐゴシック" charset="0"/>
              </a:rPr>
              <a:t>Prochlorococcus</a:t>
            </a:r>
            <a:r>
              <a:rPr lang="en-US" sz="2000" dirty="0" smtClean="0">
                <a:solidFill>
                  <a:srgbClr val="000000"/>
                </a:solidFill>
                <a:latin typeface="Arial" charset="0"/>
                <a:ea typeface="ＭＳ Ｐゴシック" charset="0"/>
                <a:cs typeface="ＭＳ Ｐゴシック" charset="0"/>
              </a:rPr>
              <a:t> population), </a:t>
            </a: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a:t>
            </a:r>
            <a:r>
              <a:rPr lang="en-US" sz="2000" dirty="0" smtClean="0">
                <a:solidFill>
                  <a:srgbClr val="000000"/>
                </a:solidFill>
                <a:latin typeface="Arial" charset="0"/>
                <a:ea typeface="ＭＳ Ｐゴシック" charset="0"/>
                <a:cs typeface="ＭＳ Ｐゴシック" charset="0"/>
              </a:rPr>
              <a:t>4*10</a:t>
            </a:r>
            <a:r>
              <a:rPr lang="en-US" sz="2000" baseline="30000" dirty="0" smtClean="0">
                <a:solidFill>
                  <a:srgbClr val="000000"/>
                </a:solidFill>
                <a:latin typeface="Arial" charset="0"/>
                <a:ea typeface="ＭＳ Ｐゴシック" charset="0"/>
                <a:cs typeface="ＭＳ Ｐゴシック" charset="0"/>
              </a:rPr>
              <a:t>11</a:t>
            </a:r>
            <a:r>
              <a:rPr lang="en-US" sz="2000" dirty="0" smtClean="0">
                <a:solidFill>
                  <a:srgbClr val="000000"/>
                </a:solidFill>
                <a:latin typeface="Arial" charset="0"/>
                <a:ea typeface="ＭＳ Ｐゴシック" charset="0"/>
                <a:cs typeface="ＭＳ Ｐゴシック" charset="0"/>
              </a:rPr>
              <a:t> generations (about 1 billion years)  s</a:t>
            </a:r>
            <a:r>
              <a:rPr lang="en-US" sz="2000" dirty="0">
                <a:solidFill>
                  <a:srgbClr val="000000"/>
                </a:solidFill>
                <a:latin typeface="Arial" charset="0"/>
                <a:ea typeface="ＭＳ Ｐゴシック" charset="0"/>
                <a:cs typeface="ＭＳ Ｐゴシック" charset="0"/>
              </a:rPr>
              <a:t>=0.01:  average time to fixation: </a:t>
            </a:r>
            <a:r>
              <a:rPr lang="en-US" sz="2000" dirty="0" smtClean="0">
                <a:solidFill>
                  <a:srgbClr val="000000"/>
                </a:solidFill>
                <a:latin typeface="Arial" charset="0"/>
                <a:ea typeface="ＭＳ Ｐゴシック" charset="0"/>
                <a:cs typeface="ＭＳ Ｐゴシック" charset="0"/>
              </a:rPr>
              <a:t>5200 </a:t>
            </a:r>
            <a:r>
              <a:rPr lang="en-US" sz="2000" dirty="0">
                <a:solidFill>
                  <a:srgbClr val="000000"/>
                </a:solidFill>
                <a:latin typeface="Arial" charset="0"/>
                <a:ea typeface="ＭＳ Ｐゴシック" charset="0"/>
                <a:cs typeface="ＭＳ Ｐゴシック" charset="0"/>
              </a:rPr>
              <a:t>generations </a:t>
            </a:r>
            <a:r>
              <a:rPr lang="en-US" sz="2000" dirty="0" smtClean="0">
                <a:solidFill>
                  <a:srgbClr val="000000"/>
                </a:solidFill>
                <a:latin typeface="Arial" charset="0"/>
                <a:ea typeface="ＭＳ Ｐゴシック" charset="0"/>
                <a:cs typeface="ＭＳ Ｐゴシック" charset="0"/>
              </a:rPr>
              <a:t>(about 14 years)</a:t>
            </a:r>
          </a:p>
          <a:p>
            <a:pPr defTabSz="914400" eaLnBrk="0" fontAlgn="base" hangingPunct="0">
              <a:spcBef>
                <a:spcPct val="0"/>
              </a:spcBef>
              <a:spcAft>
                <a:spcPct val="0"/>
              </a:spcAft>
            </a:pPr>
            <a:r>
              <a:rPr lang="en-US" sz="2000" dirty="0" smtClean="0">
                <a:solidFill>
                  <a:srgbClr val="000000"/>
                </a:solidFill>
                <a:latin typeface="Arial" charset="0"/>
                <a:ea typeface="ＭＳ Ｐゴシック" charset="0"/>
                <a:cs typeface="ＭＳ Ｐゴシック" charset="0"/>
              </a:rPr>
              <a:t>Test question: What is the probability of fixation?  </a:t>
            </a: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smtClean="0">
              <a:solidFill>
                <a:srgbClr val="000000"/>
              </a:solidFill>
              <a:latin typeface="Arial" charset="0"/>
              <a:ea typeface="ＭＳ Ｐゴシック" charset="0"/>
              <a:cs typeface="ＭＳ Ｐゴシック" charset="0"/>
            </a:endParaRPr>
          </a:p>
        </p:txBody>
      </p:sp>
      <p:sp>
        <p:nvSpPr>
          <p:cNvPr id="125955" name="Text Box 4"/>
          <p:cNvSpPr txBox="1">
            <a:spLocks noChangeArrowheads="1"/>
          </p:cNvSpPr>
          <p:nvPr/>
        </p:nvSpPr>
        <p:spPr bwMode="auto">
          <a:xfrm>
            <a:off x="258763" y="5768751"/>
            <a:ext cx="86264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smtClean="0">
                <a:solidFill>
                  <a:srgbClr val="000000"/>
                </a:solidFill>
                <a:latin typeface="Times New Roman" charset="0"/>
              </a:rPr>
              <a:t>=&gt; substitution rate of mutation under positive selection is larger than the rate with which neutral mutations are fixed.</a:t>
            </a:r>
          </a:p>
        </p:txBody>
      </p:sp>
    </p:spTree>
    <p:extLst>
      <p:ext uri="{BB962C8B-B14F-4D97-AF65-F5344CB8AC3E}">
        <p14:creationId xmlns:p14="http://schemas.microsoft.com/office/powerpoint/2010/main" val="42489078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685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313833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1042988" y="1312863"/>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6227763" y="1312863"/>
            <a:ext cx="0" cy="4535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6300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7019925" y="5465763"/>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1042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3956050"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2268538" y="836613"/>
            <a:ext cx="3146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mtClean="0">
                <a:solidFill>
                  <a:srgbClr val="000000"/>
                </a:solidFill>
              </a:rPr>
              <a:t>Random Genetic Drift</a:t>
            </a:r>
          </a:p>
        </p:txBody>
      </p:sp>
      <p:sp>
        <p:nvSpPr>
          <p:cNvPr id="128008" name="Text Box 9"/>
          <p:cNvSpPr txBox="1">
            <a:spLocks noChangeArrowheads="1"/>
          </p:cNvSpPr>
          <p:nvPr/>
        </p:nvSpPr>
        <p:spPr bwMode="auto">
          <a:xfrm>
            <a:off x="6278563" y="855663"/>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mtClean="0">
                <a:solidFill>
                  <a:srgbClr val="000000"/>
                </a:solidFill>
              </a:rPr>
              <a:t>Selection</a:t>
            </a:r>
          </a:p>
        </p:txBody>
      </p:sp>
      <p:sp>
        <p:nvSpPr>
          <p:cNvPr id="128009" name="Text Box 10"/>
          <p:cNvSpPr txBox="1">
            <a:spLocks noChangeArrowheads="1"/>
          </p:cNvSpPr>
          <p:nvPr/>
        </p:nvSpPr>
        <p:spPr bwMode="auto">
          <a:xfrm rot="10800000">
            <a:off x="506413" y="2722563"/>
            <a:ext cx="492125"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2000" smtClean="0">
                <a:solidFill>
                  <a:srgbClr val="000000"/>
                </a:solidFill>
              </a:rPr>
              <a:t>Allele frequency</a:t>
            </a:r>
          </a:p>
        </p:txBody>
      </p:sp>
      <p:sp>
        <p:nvSpPr>
          <p:cNvPr id="128010" name="Text Box 11"/>
          <p:cNvSpPr txBox="1">
            <a:spLocks noChangeArrowheads="1"/>
          </p:cNvSpPr>
          <p:nvPr/>
        </p:nvSpPr>
        <p:spPr bwMode="auto">
          <a:xfrm>
            <a:off x="684213" y="5589588"/>
            <a:ext cx="312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0</a:t>
            </a:r>
          </a:p>
        </p:txBody>
      </p:sp>
      <p:sp>
        <p:nvSpPr>
          <p:cNvPr id="128011" name="Text Box 12"/>
          <p:cNvSpPr txBox="1">
            <a:spLocks noChangeArrowheads="1"/>
          </p:cNvSpPr>
          <p:nvPr/>
        </p:nvSpPr>
        <p:spPr bwMode="auto">
          <a:xfrm>
            <a:off x="395288" y="1268413"/>
            <a:ext cx="569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100</a:t>
            </a:r>
          </a:p>
        </p:txBody>
      </p:sp>
      <p:sp>
        <p:nvSpPr>
          <p:cNvPr id="128012" name="Freeform 13"/>
          <p:cNvSpPr>
            <a:spLocks/>
          </p:cNvSpPr>
          <p:nvPr/>
        </p:nvSpPr>
        <p:spPr bwMode="auto">
          <a:xfrm>
            <a:off x="1958975"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7359650" y="1865313"/>
            <a:ext cx="1635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advantageous</a:t>
            </a:r>
          </a:p>
        </p:txBody>
      </p:sp>
      <p:sp>
        <p:nvSpPr>
          <p:cNvPr id="128014" name="Text Box 15"/>
          <p:cNvSpPr txBox="1">
            <a:spLocks noChangeArrowheads="1"/>
          </p:cNvSpPr>
          <p:nvPr/>
        </p:nvSpPr>
        <p:spPr bwMode="auto">
          <a:xfrm>
            <a:off x="7143750" y="5105400"/>
            <a:ext cx="1930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disadvantageous</a:t>
            </a:r>
          </a:p>
        </p:txBody>
      </p:sp>
      <p:sp>
        <p:nvSpPr>
          <p:cNvPr id="128015" name="Text Box 16"/>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25119161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79783"/>
            <a:ext cx="9144000" cy="6498434"/>
          </a:xfrm>
          <a:prstGeom prst="rect">
            <a:avLst/>
          </a:prstGeom>
        </p:spPr>
      </p:pic>
      <p:sp>
        <p:nvSpPr>
          <p:cNvPr id="5" name="TextBox 4"/>
          <p:cNvSpPr txBox="1"/>
          <p:nvPr/>
        </p:nvSpPr>
        <p:spPr>
          <a:xfrm>
            <a:off x="425753" y="2111352"/>
            <a:ext cx="520094" cy="369332"/>
          </a:xfrm>
          <a:prstGeom prst="rect">
            <a:avLst/>
          </a:prstGeom>
          <a:noFill/>
        </p:spPr>
        <p:txBody>
          <a:bodyPr wrap="none" rtlCol="0">
            <a:spAutoFit/>
          </a:bodyPr>
          <a:lstStyle/>
          <a:p>
            <a:r>
              <a:rPr lang="en-US" dirty="0" smtClean="0"/>
              <a:t>s=0</a:t>
            </a:r>
            <a:endParaRPr lang="en-US" dirty="0"/>
          </a:p>
        </p:txBody>
      </p:sp>
    </p:spTree>
    <p:extLst>
      <p:ext uri="{BB962C8B-B14F-4D97-AF65-F5344CB8AC3E}">
        <p14:creationId xmlns:p14="http://schemas.microsoft.com/office/powerpoint/2010/main" val="14698255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354013" y="388938"/>
            <a:ext cx="7945437"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For advantageous mutations: </a:t>
            </a:r>
          </a:p>
          <a:p>
            <a:pPr eaLnBrk="1" hangingPunct="1"/>
            <a:r>
              <a:rPr lang="en-US" smtClean="0">
                <a:solidFill>
                  <a:prstClr val="black"/>
                </a:solidFill>
              </a:rPr>
              <a:t>      Probability of fixation, P, is approximately equal to 2s; </a:t>
            </a:r>
          </a:p>
          <a:p>
            <a:pPr eaLnBrk="1" hangingPunct="1"/>
            <a:r>
              <a:rPr lang="en-US" smtClean="0">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9144000" cy="399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6"/>
          <p:cNvSpPr txBox="1">
            <a:spLocks noChangeArrowheads="1"/>
          </p:cNvSpPr>
          <p:nvPr/>
        </p:nvSpPr>
        <p:spPr bwMode="auto">
          <a:xfrm>
            <a:off x="1190625" y="6270625"/>
            <a:ext cx="601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prstClr val="black"/>
                </a:solidFill>
              </a:rPr>
              <a:t>t</a:t>
            </a:r>
            <a:r>
              <a:rPr lang="en-US" sz="1400" smtClean="0">
                <a:solidFill>
                  <a:prstClr val="black"/>
                </a:solidFill>
              </a:rPr>
              <a:t>av</a:t>
            </a:r>
            <a:r>
              <a:rPr lang="en-US" smtClean="0">
                <a:solidFill>
                  <a:prstClr val="black"/>
                </a:solidFill>
              </a:rPr>
              <a:t>=2/s*log2N generations = 40*log100= 80</a:t>
            </a:r>
          </a:p>
        </p:txBody>
      </p:sp>
    </p:spTree>
    <p:extLst>
      <p:ext uri="{BB962C8B-B14F-4D97-AF65-F5344CB8AC3E}">
        <p14:creationId xmlns:p14="http://schemas.microsoft.com/office/powerpoint/2010/main" val="19635256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05031"/>
            <a:ext cx="9144000" cy="4047937"/>
          </a:xfrm>
          <a:prstGeom prst="rect">
            <a:avLst/>
          </a:prstGeom>
        </p:spPr>
      </p:pic>
      <p:sp>
        <p:nvSpPr>
          <p:cNvPr id="5" name="TextBox 4"/>
          <p:cNvSpPr txBox="1"/>
          <p:nvPr/>
        </p:nvSpPr>
        <p:spPr>
          <a:xfrm>
            <a:off x="471055" y="5985164"/>
            <a:ext cx="4551246" cy="461665"/>
          </a:xfrm>
          <a:prstGeom prst="rect">
            <a:avLst/>
          </a:prstGeom>
          <a:noFill/>
        </p:spPr>
        <p:txBody>
          <a:bodyPr wrap="none" rtlCol="0">
            <a:spAutoFit/>
          </a:bodyPr>
          <a:lstStyle/>
          <a:p>
            <a:r>
              <a:rPr lang="en-US" dirty="0" smtClean="0"/>
              <a:t>S=.2    =&gt; shorter fixation time.  </a:t>
            </a:r>
            <a:endParaRPr lang="en-US" dirty="0"/>
          </a:p>
        </p:txBody>
      </p:sp>
    </p:spTree>
    <p:extLst>
      <p:ext uri="{BB962C8B-B14F-4D97-AF65-F5344CB8AC3E}">
        <p14:creationId xmlns:p14="http://schemas.microsoft.com/office/powerpoint/2010/main" val="506242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1187450" y="2590800"/>
            <a:ext cx="6327775" cy="4525963"/>
          </a:xfrm>
        </p:spPr>
      </p:pic>
      <p:sp>
        <p:nvSpPr>
          <p:cNvPr id="132099" name="Text Box 4"/>
          <p:cNvSpPr txBox="1">
            <a:spLocks noChangeArrowheads="1"/>
          </p:cNvSpPr>
          <p:nvPr/>
        </p:nvSpPr>
        <p:spPr bwMode="auto">
          <a:xfrm>
            <a:off x="1835150" y="1766888"/>
            <a:ext cx="5375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smtClean="0">
                <a:solidFill>
                  <a:srgbClr val="000000"/>
                </a:solidFill>
              </a:rPr>
              <a:t>Herbicide resistance gene in nightshade plant</a:t>
            </a:r>
          </a:p>
        </p:txBody>
      </p:sp>
      <p:sp>
        <p:nvSpPr>
          <p:cNvPr id="132100" name="Text Box 5"/>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30242723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228600" y="1524000"/>
            <a:ext cx="8305800" cy="4524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smtClean="0">
                <a:solidFill>
                  <a:srgbClr val="000000"/>
                </a:solidFill>
                <a:latin typeface="Times New Roman" charset="0"/>
              </a:rPr>
              <a:t>The larger the population the longer it takes for an allele to become fixed.  </a:t>
            </a:r>
          </a:p>
          <a:p>
            <a:pPr defTabSz="914400" eaLnBrk="1" fontAlgn="base" hangingPunct="1">
              <a:spcBef>
                <a:spcPct val="0"/>
              </a:spcBef>
              <a:spcAft>
                <a:spcPct val="0"/>
              </a:spcAft>
            </a:pPr>
            <a:r>
              <a:rPr lang="en-US" b="1" dirty="0" smtClean="0">
                <a:solidFill>
                  <a:srgbClr val="000000"/>
                </a:solidFill>
                <a:latin typeface="Times New Roman" charset="0"/>
              </a:rPr>
              <a:t>Note: Even though an allele conveys a strong selective advantage of 10%, the allele has a rather large chance to go extinct.  </a:t>
            </a:r>
          </a:p>
          <a:p>
            <a:pPr defTabSz="914400" eaLnBrk="1" fontAlgn="base" hangingPunct="1">
              <a:spcBef>
                <a:spcPct val="0"/>
              </a:spcBef>
              <a:spcAft>
                <a:spcPct val="0"/>
              </a:spcAft>
            </a:pPr>
            <a:r>
              <a:rPr lang="en-US" b="1" dirty="0" smtClean="0">
                <a:solidFill>
                  <a:srgbClr val="000000"/>
                </a:solidFill>
                <a:latin typeface="Times New Roman" charset="0"/>
              </a:rPr>
              <a:t>Note#2: Fixation is faster under selection than under drift.</a:t>
            </a:r>
          </a:p>
          <a:p>
            <a:pPr defTabSz="914400" eaLnBrk="1" fontAlgn="base" hangingPunct="1">
              <a:spcBef>
                <a:spcPct val="0"/>
              </a:spcBef>
              <a:spcAft>
                <a:spcPct val="0"/>
              </a:spcAft>
            </a:pPr>
            <a:endParaRPr lang="en-US" b="1" dirty="0">
              <a:solidFill>
                <a:srgbClr val="000000"/>
              </a:solidFill>
              <a:latin typeface="Times New Roman" charset="0"/>
            </a:endParaRPr>
          </a:p>
          <a:p>
            <a:pPr defTabSz="914400" eaLnBrk="1" fontAlgn="base" hangingPunct="1">
              <a:spcBef>
                <a:spcPct val="0"/>
              </a:spcBef>
              <a:spcAft>
                <a:spcPct val="0"/>
              </a:spcAft>
            </a:pPr>
            <a:r>
              <a:rPr lang="en-US" b="1" dirty="0" smtClean="0">
                <a:solidFill>
                  <a:srgbClr val="FF0000"/>
                </a:solidFill>
                <a:latin typeface="Times New Roman" charset="0"/>
              </a:rPr>
              <a:t>Question: </a:t>
            </a:r>
            <a:r>
              <a:rPr lang="en-US" b="1" dirty="0" smtClean="0">
                <a:solidFill>
                  <a:srgbClr val="000000"/>
                </a:solidFill>
                <a:latin typeface="Times New Roman" charset="0"/>
              </a:rPr>
              <a:t>Can you think of genes that have a higher fixation probability? (Hint: HGT)</a:t>
            </a:r>
          </a:p>
          <a:p>
            <a:pPr defTabSz="914400" eaLnBrk="1" fontAlgn="base" hangingPunct="1">
              <a:spcBef>
                <a:spcPct val="0"/>
              </a:spcBef>
              <a:spcAft>
                <a:spcPct val="0"/>
              </a:spcAft>
            </a:pPr>
            <a:endParaRPr lang="en-US" b="1" dirty="0" smtClean="0">
              <a:solidFill>
                <a:srgbClr val="000000"/>
              </a:solidFill>
              <a:latin typeface="Times New Roman" charset="0"/>
            </a:endParaRPr>
          </a:p>
          <a:p>
            <a:pPr defTabSz="914400" eaLnBrk="1" fontAlgn="base" hangingPunct="1">
              <a:spcBef>
                <a:spcPct val="0"/>
              </a:spcBef>
              <a:spcAft>
                <a:spcPct val="0"/>
              </a:spcAft>
            </a:pPr>
            <a:endParaRPr lang="en-US" b="1" dirty="0" smtClean="0">
              <a:solidFill>
                <a:srgbClr val="000000"/>
              </a:solidFill>
              <a:latin typeface="Times New Roman" charset="0"/>
            </a:endParaRPr>
          </a:p>
          <a:p>
            <a:pPr defTabSz="914400" eaLnBrk="1" fontAlgn="base" hangingPunct="1">
              <a:spcBef>
                <a:spcPct val="0"/>
              </a:spcBef>
              <a:spcAft>
                <a:spcPct val="0"/>
              </a:spcAft>
            </a:pPr>
            <a:endParaRPr lang="en-US" b="1" dirty="0" smtClean="0">
              <a:solidFill>
                <a:srgbClr val="000000"/>
              </a:solidFill>
              <a:latin typeface="Times New Roman" charset="0"/>
            </a:endParaRPr>
          </a:p>
        </p:txBody>
      </p:sp>
    </p:spTree>
    <p:extLst>
      <p:ext uri="{BB962C8B-B14F-4D97-AF65-F5344CB8AC3E}">
        <p14:creationId xmlns:p14="http://schemas.microsoft.com/office/powerpoint/2010/main" val="2726661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nj in figtree</a:t>
            </a: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782638"/>
            <a:ext cx="7875588" cy="607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778881"/>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a:latin typeface="Times New Roman" charset="0"/>
              </a:rPr>
              <a:t>A new allele (mutant) confers some </a:t>
            </a:r>
            <a:r>
              <a:rPr lang="en-IE" u="sng">
                <a:latin typeface="Times New Roman" charset="0"/>
              </a:rPr>
              <a:t>decrease</a:t>
            </a:r>
            <a:r>
              <a:rPr lang="en-IE">
                <a:latin typeface="Times New Roman" charset="0"/>
              </a:rPr>
              <a:t> in the fitness of the organism</a:t>
            </a:r>
          </a:p>
          <a:p>
            <a:pPr eaLnBrk="1" hangingPunct="1"/>
            <a:r>
              <a:rPr lang="en-IE">
                <a:latin typeface="Times New Roman" charset="0"/>
              </a:rPr>
              <a:t>Selection acts to remove this allele</a:t>
            </a:r>
          </a:p>
          <a:p>
            <a:pPr eaLnBrk="1" hangingPunct="1"/>
            <a:endParaRPr lang="en-IE">
              <a:latin typeface="Times New Roman" charset="0"/>
            </a:endParaRPr>
          </a:p>
          <a:p>
            <a:pPr eaLnBrk="1" hangingPunct="1"/>
            <a:r>
              <a:rPr lang="en-IE">
                <a:latin typeface="Times New Roman" charset="0"/>
              </a:rPr>
              <a:t>Also called purifying selection</a:t>
            </a:r>
          </a:p>
        </p:txBody>
      </p:sp>
      <p:sp>
        <p:nvSpPr>
          <p:cNvPr id="134147"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702931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533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925" y="3119438"/>
            <a:ext cx="9109075" cy="1692275"/>
          </a:xfrm>
        </p:spPr>
      </p:pic>
      <p:sp>
        <p:nvSpPr>
          <p:cNvPr id="136195" name="Text Box 4"/>
          <p:cNvSpPr txBox="1">
            <a:spLocks noChangeArrowheads="1"/>
          </p:cNvSpPr>
          <p:nvPr/>
        </p:nvSpPr>
        <p:spPr bwMode="auto">
          <a:xfrm>
            <a:off x="2354263" y="1484313"/>
            <a:ext cx="4276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smtClean="0">
                <a:solidFill>
                  <a:srgbClr val="000000"/>
                </a:solidFill>
              </a:rPr>
              <a:t>Human breast cancer gene, BRCA2</a:t>
            </a:r>
          </a:p>
        </p:txBody>
      </p:sp>
      <p:sp>
        <p:nvSpPr>
          <p:cNvPr id="136196" name="Text Box 5"/>
          <p:cNvSpPr txBox="1">
            <a:spLocks noChangeArrowheads="1"/>
          </p:cNvSpPr>
          <p:nvPr/>
        </p:nvSpPr>
        <p:spPr bwMode="auto">
          <a:xfrm>
            <a:off x="158750" y="2944813"/>
            <a:ext cx="2827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smtClean="0">
                <a:solidFill>
                  <a:srgbClr val="FF0000"/>
                </a:solidFill>
              </a:rPr>
              <a:t>Normal (wild type) allele</a:t>
            </a:r>
          </a:p>
        </p:txBody>
      </p:sp>
      <p:sp>
        <p:nvSpPr>
          <p:cNvPr id="136197" name="Text Box 6"/>
          <p:cNvSpPr txBox="1">
            <a:spLocks noChangeArrowheads="1"/>
          </p:cNvSpPr>
          <p:nvPr/>
        </p:nvSpPr>
        <p:spPr bwMode="auto">
          <a:xfrm>
            <a:off x="179388" y="4508500"/>
            <a:ext cx="1673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smtClean="0">
                <a:solidFill>
                  <a:srgbClr val="FF0000"/>
                </a:solidFill>
              </a:rPr>
              <a:t>Mutant allele</a:t>
            </a:r>
          </a:p>
          <a:p>
            <a:pPr defTabSz="914400" eaLnBrk="1" fontAlgn="base" hangingPunct="1">
              <a:spcBef>
                <a:spcPct val="0"/>
              </a:spcBef>
              <a:spcAft>
                <a:spcPct val="0"/>
              </a:spcAft>
            </a:pPr>
            <a:r>
              <a:rPr lang="en-GB" sz="1800" b="1" smtClean="0">
                <a:solidFill>
                  <a:srgbClr val="FF0000"/>
                </a:solidFill>
              </a:rPr>
              <a:t>(Montreal 440</a:t>
            </a:r>
          </a:p>
          <a:p>
            <a:pPr defTabSz="914400" eaLnBrk="1" fontAlgn="base" hangingPunct="1">
              <a:spcBef>
                <a:spcPct val="0"/>
              </a:spcBef>
              <a:spcAft>
                <a:spcPct val="0"/>
              </a:spcAft>
            </a:pPr>
            <a:r>
              <a:rPr lang="en-GB" sz="1800" b="1" smtClean="0">
                <a:solidFill>
                  <a:srgbClr val="FF0000"/>
                </a:solidFill>
              </a:rPr>
              <a:t>Family)</a:t>
            </a:r>
          </a:p>
        </p:txBody>
      </p:sp>
      <p:sp>
        <p:nvSpPr>
          <p:cNvPr id="136198" name="Freeform 7"/>
          <p:cNvSpPr>
            <a:spLocks/>
          </p:cNvSpPr>
          <p:nvPr/>
        </p:nvSpPr>
        <p:spPr bwMode="auto">
          <a:xfrm rot="-8841351">
            <a:off x="1822450" y="4362450"/>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xmlns="">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52400" y="5715000"/>
            <a:ext cx="2198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smtClean="0">
                <a:solidFill>
                  <a:srgbClr val="000000"/>
                </a:solidFill>
              </a:rPr>
              <a:t>4 base pair deletion</a:t>
            </a:r>
          </a:p>
          <a:p>
            <a:pPr defTabSz="914400" eaLnBrk="1" fontAlgn="base" hangingPunct="1">
              <a:spcBef>
                <a:spcPct val="0"/>
              </a:spcBef>
              <a:spcAft>
                <a:spcPct val="0"/>
              </a:spcAft>
            </a:pPr>
            <a:r>
              <a:rPr lang="en-GB" sz="1800" smtClean="0">
                <a:solidFill>
                  <a:srgbClr val="000000"/>
                </a:solidFill>
              </a:rPr>
              <a:t>Causes frameshift</a:t>
            </a:r>
          </a:p>
        </p:txBody>
      </p:sp>
      <p:sp>
        <p:nvSpPr>
          <p:cNvPr id="136200" name="Line 9"/>
          <p:cNvSpPr>
            <a:spLocks noChangeShapeType="1"/>
          </p:cNvSpPr>
          <p:nvPr/>
        </p:nvSpPr>
        <p:spPr bwMode="auto">
          <a:xfrm flipH="1" flipV="1">
            <a:off x="7019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6588125" y="4960938"/>
            <a:ext cx="1352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smtClean="0">
                <a:solidFill>
                  <a:srgbClr val="000000"/>
                </a:solidFill>
              </a:rPr>
              <a:t>Stop codon</a:t>
            </a:r>
          </a:p>
        </p:txBody>
      </p:sp>
      <p:sp>
        <p:nvSpPr>
          <p:cNvPr id="136202" name="Text Box 11"/>
          <p:cNvSpPr txBox="1">
            <a:spLocks noChangeArrowheads="1"/>
          </p:cNvSpPr>
          <p:nvPr/>
        </p:nvSpPr>
        <p:spPr bwMode="auto">
          <a:xfrm>
            <a:off x="3498850" y="1989138"/>
            <a:ext cx="5702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smtClean="0">
                <a:solidFill>
                  <a:srgbClr val="000000"/>
                </a:solidFill>
              </a:rPr>
              <a:t>5% of breast cancer cases are familial</a:t>
            </a:r>
          </a:p>
          <a:p>
            <a:pPr defTabSz="914400" eaLnBrk="1" fontAlgn="base" hangingPunct="1">
              <a:spcBef>
                <a:spcPct val="0"/>
              </a:spcBef>
              <a:spcAft>
                <a:spcPct val="0"/>
              </a:spcAft>
            </a:pPr>
            <a:r>
              <a:rPr lang="en-GB" sz="1800" smtClean="0">
                <a:solidFill>
                  <a:srgbClr val="000000"/>
                </a:solidFill>
              </a:rPr>
              <a:t>Mutations in BRCA2 account for 20% of familial cases</a:t>
            </a:r>
          </a:p>
        </p:txBody>
      </p:sp>
      <p:sp>
        <p:nvSpPr>
          <p:cNvPr id="136203" name="Text Box 12"/>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18862709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in small populations</a:t>
            </a:r>
            <a:endParaRPr lang="en-IE" b="1">
              <a:latin typeface="Times New Roman" charset="0"/>
            </a:endParaRPr>
          </a:p>
        </p:txBody>
      </p:sp>
    </p:spTree>
    <p:extLst>
      <p:ext uri="{BB962C8B-B14F-4D97-AF65-F5344CB8AC3E}">
        <p14:creationId xmlns:p14="http://schemas.microsoft.com/office/powerpoint/2010/main" val="37069944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609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266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738315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381000"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762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12508319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2209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533400" y="4343400"/>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smtClean="0">
                <a:solidFill>
                  <a:srgbClr val="000000"/>
                </a:solidFill>
                <a:latin typeface="Times New Roman" charset="0"/>
              </a:rPr>
              <a:t>Four-fold degenerate site</a:t>
            </a:r>
            <a:r>
              <a:rPr lang="en-US" smtClean="0">
                <a:solidFill>
                  <a:srgbClr val="000000"/>
                </a:solidFill>
                <a:latin typeface="Times New Roman" charset="0"/>
              </a:rPr>
              <a:t> – Any substitution is synonymous</a:t>
            </a:r>
          </a:p>
        </p:txBody>
      </p:sp>
      <p:sp>
        <p:nvSpPr>
          <p:cNvPr id="144388" name="Line 5"/>
          <p:cNvSpPr>
            <a:spLocks noChangeShapeType="1"/>
          </p:cNvSpPr>
          <p:nvPr/>
        </p:nvSpPr>
        <p:spPr bwMode="auto">
          <a:xfrm>
            <a:off x="2895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smtClean="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1736954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4419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533400" y="4343400"/>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smtClean="0">
                <a:solidFill>
                  <a:srgbClr val="000000"/>
                </a:solidFill>
                <a:latin typeface="Times New Roman" charset="0"/>
              </a:rPr>
              <a:t>Two-fold degenerate site</a:t>
            </a:r>
            <a:r>
              <a:rPr lang="en-US" smtClean="0">
                <a:solidFill>
                  <a:srgbClr val="000000"/>
                </a:solidFill>
                <a:latin typeface="Times New Roman" charset="0"/>
              </a:rPr>
              <a:t> – Some substitutions synonymous, some </a:t>
            </a:r>
          </a:p>
          <a:p>
            <a:pPr defTabSz="914400" eaLnBrk="1" fontAlgn="base" hangingPunct="1">
              <a:spcBef>
                <a:spcPct val="0"/>
              </a:spcBef>
              <a:spcAft>
                <a:spcPct val="0"/>
              </a:spcAft>
            </a:pPr>
            <a:r>
              <a:rPr lang="en-US" smtClean="0">
                <a:solidFill>
                  <a:srgbClr val="000000"/>
                </a:solidFill>
                <a:latin typeface="Times New Roman" charset="0"/>
              </a:rPr>
              <a:t>non-synonymous</a:t>
            </a:r>
          </a:p>
        </p:txBody>
      </p:sp>
      <p:sp>
        <p:nvSpPr>
          <p:cNvPr id="146436" name="Line 5"/>
          <p:cNvSpPr>
            <a:spLocks noChangeShapeType="1"/>
          </p:cNvSpPr>
          <p:nvPr/>
        </p:nvSpPr>
        <p:spPr bwMode="auto">
          <a:xfrm>
            <a:off x="5181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smtClean="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21808880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656972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078708"/>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dirty="0" smtClean="0">
                <a:solidFill>
                  <a:srgbClr val="008000"/>
                </a:solidFill>
                <a:latin typeface="Arial" charset="0"/>
                <a:ea typeface="ＭＳ Ｐゴシック" charset="0"/>
                <a:cs typeface="ＭＳ Ｐゴシック" charset="0"/>
              </a:rPr>
              <a:t>From: </a:t>
            </a:r>
            <a:r>
              <a:rPr lang="en-US" sz="2400" dirty="0" err="1" smtClean="0">
                <a:solidFill>
                  <a:srgbClr val="008000"/>
                </a:solidFill>
                <a:latin typeface="Arial" charset="0"/>
                <a:ea typeface="ＭＳ Ｐゴシック" charset="0"/>
                <a:cs typeface="ＭＳ Ｐゴシック" charset="0"/>
              </a:rPr>
              <a:t>mentor.lscf.ucsb.edu</a:t>
            </a:r>
            <a:r>
              <a:rPr lang="en-US" sz="2400" dirty="0" smtClean="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1462655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6553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4343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3657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685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1752600" y="1143000"/>
            <a:ext cx="55403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Courier New" charset="0"/>
              </a:rPr>
              <a:t>          Ser Ser Ser Ser Ser </a:t>
            </a:r>
          </a:p>
          <a:p>
            <a:pPr defTabSz="914400" eaLnBrk="1" fontAlgn="base" hangingPunct="1">
              <a:spcBef>
                <a:spcPct val="0"/>
              </a:spcBef>
              <a:spcAft>
                <a:spcPct val="0"/>
              </a:spcAft>
            </a:pPr>
            <a:r>
              <a:rPr lang="en-US" smtClean="0">
                <a:solidFill>
                  <a:srgbClr val="000000"/>
                </a:solidFill>
                <a:latin typeface="Courier New" charset="0"/>
              </a:rPr>
              <a:t>Species1  TGA TGC TGT TGT TGT</a:t>
            </a:r>
          </a:p>
          <a:p>
            <a:pPr defTabSz="914400" eaLnBrk="1" fontAlgn="base" hangingPunct="1">
              <a:spcBef>
                <a:spcPct val="0"/>
              </a:spcBef>
              <a:spcAft>
                <a:spcPct val="0"/>
              </a:spcAft>
            </a:pPr>
            <a:r>
              <a:rPr lang="en-US" smtClean="0">
                <a:solidFill>
                  <a:srgbClr val="000000"/>
                </a:solidFill>
                <a:latin typeface="Courier New" charset="0"/>
              </a:rPr>
              <a:t>		Ser Ser Ser Ser Ala </a:t>
            </a:r>
          </a:p>
          <a:p>
            <a:pPr defTabSz="914400" eaLnBrk="1" fontAlgn="base" hangingPunct="1">
              <a:spcBef>
                <a:spcPct val="0"/>
              </a:spcBef>
              <a:spcAft>
                <a:spcPct val="0"/>
              </a:spcAft>
            </a:pPr>
            <a:r>
              <a:rPr lang="en-US" smtClean="0">
                <a:solidFill>
                  <a:srgbClr val="000000"/>
                </a:solidFill>
                <a:latin typeface="Courier New" charset="0"/>
              </a:rPr>
              <a:t>Species2 	TGT TGT TGT TGT GGT</a:t>
            </a:r>
          </a:p>
        </p:txBody>
      </p:sp>
      <p:sp>
        <p:nvSpPr>
          <p:cNvPr id="150534" name="Text Box 7"/>
          <p:cNvSpPr txBox="1">
            <a:spLocks noChangeArrowheads="1"/>
          </p:cNvSpPr>
          <p:nvPr/>
        </p:nvSpPr>
        <p:spPr bwMode="auto">
          <a:xfrm>
            <a:off x="914400" y="3048000"/>
            <a:ext cx="156368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Times New Roman" charset="0"/>
              </a:rPr>
              <a:t>#s = 2 sites </a:t>
            </a:r>
          </a:p>
          <a:p>
            <a:pPr defTabSz="914400" eaLnBrk="1" fontAlgn="base" hangingPunct="1">
              <a:spcBef>
                <a:spcPct val="0"/>
              </a:spcBef>
              <a:spcAft>
                <a:spcPct val="0"/>
              </a:spcAft>
            </a:pPr>
            <a:r>
              <a:rPr lang="en-US" smtClean="0">
                <a:solidFill>
                  <a:srgbClr val="000000"/>
                </a:solidFill>
                <a:latin typeface="Times New Roman" charset="0"/>
              </a:rPr>
              <a:t>#a = 1 site</a:t>
            </a:r>
          </a:p>
          <a:p>
            <a:pPr defTabSz="914400" eaLnBrk="1" fontAlgn="base" hangingPunct="1">
              <a:spcBef>
                <a:spcPct val="0"/>
              </a:spcBef>
              <a:spcAft>
                <a:spcPct val="0"/>
              </a:spcAft>
            </a:pPr>
            <a:endParaRPr lang="en-US" smtClean="0">
              <a:solidFill>
                <a:srgbClr val="000000"/>
              </a:solidFill>
              <a:latin typeface="Times New Roman" charset="0"/>
            </a:endParaRPr>
          </a:p>
          <a:p>
            <a:pPr defTabSz="914400" eaLnBrk="1" fontAlgn="base" hangingPunct="1">
              <a:spcBef>
                <a:spcPct val="0"/>
              </a:spcBef>
              <a:spcAft>
                <a:spcPct val="0"/>
              </a:spcAft>
            </a:pPr>
            <a:r>
              <a:rPr lang="en-US" smtClean="0">
                <a:solidFill>
                  <a:srgbClr val="000000"/>
                </a:solidFill>
                <a:latin typeface="Times New Roman" charset="0"/>
              </a:rPr>
              <a:t>#a/#s=0.5</a:t>
            </a:r>
          </a:p>
        </p:txBody>
      </p:sp>
      <p:sp>
        <p:nvSpPr>
          <p:cNvPr id="150535" name="Rectangle 8"/>
          <p:cNvSpPr>
            <a:spLocks noChangeArrowheads="1"/>
          </p:cNvSpPr>
          <p:nvPr/>
        </p:nvSpPr>
        <p:spPr bwMode="auto">
          <a:xfrm>
            <a:off x="0" y="6324600"/>
            <a:ext cx="914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smtClean="0">
                <a:solidFill>
                  <a:srgbClr val="008000"/>
                </a:solidFill>
                <a:latin typeface="Arial" charset="0"/>
                <a:ea typeface="ＭＳ Ｐゴシック" charset="0"/>
                <a:cs typeface="ＭＳ Ｐゴシック" charset="0"/>
              </a:rPr>
              <a:t>Modified from: mentor.lscf.ucsb.edu/course/spring/eemb102/lecture/Lecture7.ppt</a:t>
            </a:r>
          </a:p>
        </p:txBody>
      </p:sp>
      <p:sp>
        <p:nvSpPr>
          <p:cNvPr id="150536" name="Text Box 9"/>
          <p:cNvSpPr txBox="1">
            <a:spLocks noChangeArrowheads="1"/>
          </p:cNvSpPr>
          <p:nvPr/>
        </p:nvSpPr>
        <p:spPr bwMode="auto">
          <a:xfrm>
            <a:off x="2895600" y="3048000"/>
            <a:ext cx="5791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rPr>
              <a:t>To assess selection pressures one needs to calculate the  rates (Ka, Ks), i.e. the occurring substitutions as a fraction of the </a:t>
            </a:r>
            <a:r>
              <a:rPr lang="en-US" b="1" u="sng" smtClean="0">
                <a:solidFill>
                  <a:srgbClr val="000000"/>
                </a:solidFill>
                <a:latin typeface="Times New Roman" charset="0"/>
              </a:rPr>
              <a:t>possible</a:t>
            </a:r>
            <a:r>
              <a:rPr lang="en-US" b="1" smtClean="0">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228600" y="4724400"/>
            <a:ext cx="8686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rPr>
              <a:t>Things get more complicated, if one wants to take transition transversion ratios and codon bias into account.  See chapter 4 in Nei and Kumar, Molecular Evolution and Phylogenetics.  </a:t>
            </a:r>
          </a:p>
        </p:txBody>
      </p:sp>
    </p:spTree>
    <p:extLst>
      <p:ext uri="{BB962C8B-B14F-4D97-AF65-F5344CB8AC3E}">
        <p14:creationId xmlns:p14="http://schemas.microsoft.com/office/powerpoint/2010/main" val="1304698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3"/>
          <p:cNvSpPr txBox="1">
            <a:spLocks noChangeArrowheads="1"/>
          </p:cNvSpPr>
          <p:nvPr/>
        </p:nvSpPr>
        <p:spPr bwMode="auto">
          <a:xfrm>
            <a:off x="131763" y="193675"/>
            <a:ext cx="83121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prstClr val="black"/>
                </a:solidFill>
              </a:rPr>
              <a:t>ATPase dataset -&gt; muscle -&gt; phyml (with ASRV)– re-rooted </a:t>
            </a:r>
          </a:p>
        </p:txBody>
      </p:sp>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755650"/>
            <a:ext cx="7196137" cy="585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onut 3"/>
          <p:cNvSpPr/>
          <p:nvPr/>
        </p:nvSpPr>
        <p:spPr bwMode="auto">
          <a:xfrm>
            <a:off x="7015163" y="1103313"/>
            <a:ext cx="1296987" cy="358775"/>
          </a:xfrm>
          <a:prstGeom prst="donut">
            <a:avLst>
              <a:gd name="adj" fmla="val 7258"/>
            </a:avLst>
          </a:prstGeom>
          <a:solidFill>
            <a:srgbClr val="FF0000"/>
          </a:solidFill>
          <a:ln w="9525" cap="flat" cmpd="sng" algn="ctr">
            <a:solidFill>
              <a:srgbClr val="FF0000"/>
            </a:solidFill>
            <a:prstDash val="solid"/>
            <a:round/>
            <a:headEnd type="none" w="med" len="med"/>
            <a:tailEnd type="none" w="med" len="med"/>
          </a:ln>
          <a:effectLst/>
        </p:spPr>
        <p:txBody>
          <a:bodyPr/>
          <a:lstStyle/>
          <a:p>
            <a:pPr defTabSz="914400" fontAlgn="base">
              <a:spcBef>
                <a:spcPct val="0"/>
              </a:spcBef>
              <a:spcAft>
                <a:spcPct val="0"/>
              </a:spcAft>
              <a:defRPr/>
            </a:pPr>
            <a:endParaRPr lang="en-US" sz="2400" b="1">
              <a:solidFill>
                <a:prstClr val="black"/>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06014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smtClean="0">
                <a:solidFill>
                  <a:srgbClr val="000000"/>
                </a:solidFill>
              </a:rPr>
              <a:t>dN</a:t>
            </a:r>
            <a:r>
              <a:rPr lang="en-US" sz="1800" b="1" dirty="0" smtClean="0">
                <a:solidFill>
                  <a:srgbClr val="000000"/>
                </a:solidFill>
              </a:rPr>
              <a:t>/</a:t>
            </a:r>
            <a:r>
              <a:rPr lang="en-US" sz="1800" b="1" dirty="0" err="1" smtClean="0">
                <a:solidFill>
                  <a:srgbClr val="000000"/>
                </a:solidFill>
              </a:rPr>
              <a:t>dS</a:t>
            </a:r>
            <a:r>
              <a:rPr lang="en-US" sz="1800" b="1" dirty="0" smtClean="0">
                <a:solidFill>
                  <a:srgbClr val="000000"/>
                </a:solidFill>
              </a:rPr>
              <a:t> </a:t>
            </a:r>
            <a:r>
              <a:rPr lang="en-US" sz="1800" dirty="0" smtClean="0">
                <a:solidFill>
                  <a:srgbClr val="000000"/>
                </a:solidFill>
                <a:latin typeface="Calibri" charset="0"/>
              </a:rPr>
              <a:t>ratio (</a:t>
            </a:r>
            <a:r>
              <a:rPr lang="en-US" sz="1800" dirty="0" smtClean="0">
                <a:solidFill>
                  <a:srgbClr val="000000"/>
                </a:solidFill>
                <a:cs typeface="Arial" charset="0"/>
              </a:rPr>
              <a:t>aka </a:t>
            </a:r>
            <a:r>
              <a:rPr lang="en-US" sz="1800" b="1" dirty="0" err="1" smtClean="0">
                <a:solidFill>
                  <a:srgbClr val="000000"/>
                </a:solidFill>
                <a:cs typeface="Arial" charset="0"/>
              </a:rPr>
              <a:t>Ka</a:t>
            </a:r>
            <a:r>
              <a:rPr lang="en-US" sz="1800" b="1" dirty="0" smtClean="0">
                <a:solidFill>
                  <a:srgbClr val="000000"/>
                </a:solidFill>
                <a:cs typeface="Arial" charset="0"/>
              </a:rPr>
              <a:t>/Ks</a:t>
            </a:r>
            <a:r>
              <a:rPr lang="en-US" sz="1800" dirty="0" smtClean="0">
                <a:solidFill>
                  <a:srgbClr val="000000"/>
                </a:solidFill>
                <a:cs typeface="Arial" charset="0"/>
              </a:rPr>
              <a:t> or </a:t>
            </a:r>
            <a:r>
              <a:rPr lang="el-GR" sz="1800" b="1" dirty="0" smtClean="0">
                <a:solidFill>
                  <a:srgbClr val="000000"/>
                </a:solidFill>
                <a:cs typeface="Arial" charset="0"/>
              </a:rPr>
              <a:t>ω</a:t>
            </a:r>
            <a:r>
              <a:rPr lang="en-US" sz="1800" b="1" dirty="0" smtClean="0">
                <a:solidFill>
                  <a:srgbClr val="000000"/>
                </a:solidFill>
                <a:cs typeface="Arial" charset="0"/>
              </a:rPr>
              <a:t> </a:t>
            </a:r>
            <a:r>
              <a:rPr lang="en-US" sz="1800" dirty="0" smtClean="0">
                <a:solidFill>
                  <a:srgbClr val="000000"/>
                </a:solidFill>
                <a:cs typeface="Arial" charset="0"/>
              </a:rPr>
              <a:t>(omega) ratio) where</a:t>
            </a:r>
          </a:p>
          <a:p>
            <a:pPr eaLnBrk="1" fontAlgn="base" hangingPunct="1">
              <a:spcBef>
                <a:spcPct val="0"/>
              </a:spcBef>
              <a:spcAft>
                <a:spcPct val="0"/>
              </a:spcAft>
            </a:pPr>
            <a:endParaRPr lang="en-US" sz="1800" dirty="0" smtClean="0">
              <a:solidFill>
                <a:srgbClr val="000000"/>
              </a:solidFill>
              <a:cs typeface="Arial" charset="0"/>
            </a:endParaRPr>
          </a:p>
          <a:p>
            <a:pPr algn="ctr" eaLnBrk="1" fontAlgn="base" hangingPunct="1">
              <a:spcBef>
                <a:spcPct val="0"/>
              </a:spcBef>
              <a:spcAft>
                <a:spcPct val="0"/>
              </a:spcAft>
            </a:pPr>
            <a:r>
              <a:rPr lang="en-US" sz="1800" b="1" dirty="0" smtClean="0">
                <a:solidFill>
                  <a:srgbClr val="000000"/>
                </a:solidFill>
                <a:cs typeface="Arial" charset="0"/>
              </a:rPr>
              <a:t>     </a:t>
            </a:r>
            <a:r>
              <a:rPr lang="en-US" sz="1800" b="1" dirty="0" err="1" smtClean="0">
                <a:solidFill>
                  <a:srgbClr val="000000"/>
                </a:solidFill>
                <a:cs typeface="Arial" charset="0"/>
              </a:rPr>
              <a:t>dN</a:t>
            </a:r>
            <a:r>
              <a:rPr lang="en-US" sz="1800" dirty="0" smtClean="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smtClean="0">
              <a:solidFill>
                <a:srgbClr val="000000"/>
              </a:solidFill>
              <a:cs typeface="Arial" charset="0"/>
            </a:endParaRPr>
          </a:p>
          <a:p>
            <a:pPr algn="ctr" eaLnBrk="1" fontAlgn="base" hangingPunct="1">
              <a:spcBef>
                <a:spcPct val="0"/>
              </a:spcBef>
              <a:spcAft>
                <a:spcPct val="0"/>
              </a:spcAft>
            </a:pPr>
            <a:endParaRPr lang="en-US" sz="1800" b="1" dirty="0" smtClean="0">
              <a:solidFill>
                <a:srgbClr val="000000"/>
              </a:solidFill>
              <a:cs typeface="Arial" charset="0"/>
            </a:endParaRPr>
          </a:p>
          <a:p>
            <a:pPr algn="ctr" eaLnBrk="1" fontAlgn="base" hangingPunct="1">
              <a:spcBef>
                <a:spcPct val="0"/>
              </a:spcBef>
              <a:spcAft>
                <a:spcPct val="0"/>
              </a:spcAft>
            </a:pPr>
            <a:r>
              <a:rPr lang="en-US" sz="1800" b="1" dirty="0" err="1" smtClean="0">
                <a:solidFill>
                  <a:srgbClr val="000000"/>
                </a:solidFill>
                <a:cs typeface="Arial" charset="0"/>
              </a:rPr>
              <a:t>dS</a:t>
            </a:r>
            <a:r>
              <a:rPr lang="en-US" sz="1800" b="1" dirty="0" smtClean="0">
                <a:solidFill>
                  <a:srgbClr val="000000"/>
                </a:solidFill>
                <a:cs typeface="Arial" charset="0"/>
              </a:rPr>
              <a:t> </a:t>
            </a:r>
            <a:r>
              <a:rPr lang="en-US" sz="1800" dirty="0" smtClean="0">
                <a:solidFill>
                  <a:srgbClr val="000000"/>
                </a:solidFill>
                <a:cs typeface="Arial" charset="0"/>
              </a:rPr>
              <a:t> =number of synonymous substitutions / number of all possible non-synonymous substitutions </a:t>
            </a:r>
          </a:p>
          <a:p>
            <a:pPr algn="ctr" eaLnBrk="1" fontAlgn="base" hangingPunct="1">
              <a:spcBef>
                <a:spcPct val="0"/>
              </a:spcBef>
              <a:spcAft>
                <a:spcPct val="0"/>
              </a:spcAft>
            </a:pPr>
            <a:endParaRPr lang="en-US" sz="1800" dirty="0" smtClean="0">
              <a:solidFill>
                <a:srgbClr val="000000"/>
              </a:solidFill>
              <a:cs typeface="Arial" charset="0"/>
            </a:endParaRPr>
          </a:p>
          <a:p>
            <a:pPr algn="ctr" eaLnBrk="1" fontAlgn="base" hangingPunct="1">
              <a:spcBef>
                <a:spcPct val="0"/>
              </a:spcBef>
              <a:spcAft>
                <a:spcPct val="0"/>
              </a:spcAft>
            </a:pPr>
            <a:endParaRPr lang="en-US" sz="1800" dirty="0" smtClean="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dN/dS</a:t>
            </a:r>
            <a:r>
              <a:rPr lang="en-US" smtClean="0">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dN/dS</a:t>
            </a:r>
            <a:r>
              <a:rPr lang="en-US" smtClean="0">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dN/dS</a:t>
            </a:r>
            <a:r>
              <a:rPr lang="en-US" smtClean="0">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836645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0" y="727417"/>
            <a:ext cx="8991600"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One is </a:t>
            </a:r>
            <a:r>
              <a:rPr lang="en-US" sz="2400" dirty="0" smtClean="0">
                <a:solidFill>
                  <a:srgbClr val="000000"/>
                </a:solidFill>
                <a:latin typeface="Arial" charset="0"/>
                <a:ea typeface="ＭＳ Ｐゴシック" charset="0"/>
                <a:cs typeface="ＭＳ Ｐゴシック" charset="0"/>
                <a:hlinkClick r:id="rId3"/>
              </a:rPr>
              <a:t>DAMBE </a:t>
            </a:r>
            <a:r>
              <a:rPr lang="en-US" sz="2400" dirty="0" smtClean="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smtClean="0">
                <a:solidFill>
                  <a:srgbClr val="000000"/>
                </a:solidFill>
                <a:latin typeface="Arial" charset="0"/>
                <a:ea typeface="ＭＳ Ｐゴシック" charset="0"/>
                <a:cs typeface="ＭＳ Ｐゴシック" charset="0"/>
              </a:rPr>
              <a:t>codeml</a:t>
            </a:r>
            <a:r>
              <a:rPr lang="en-US" sz="2400" dirty="0" smtClean="0">
                <a:solidFill>
                  <a:srgbClr val="000000"/>
                </a:solidFill>
                <a:latin typeface="Arial" charset="0"/>
                <a:ea typeface="ＭＳ Ｐゴシック" charset="0"/>
                <a:cs typeface="ＭＳ Ｐゴシック" charset="0"/>
              </a:rPr>
              <a:t> (from PAML) for you. </a:t>
            </a: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If you follow the instructions to the letter, it works fine. </a:t>
            </a:r>
          </a:p>
          <a:p>
            <a:pPr defTabSz="914400" fontAlgn="base">
              <a:spcBef>
                <a:spcPct val="50000"/>
              </a:spcBef>
              <a:spcAft>
                <a:spcPct val="0"/>
              </a:spcAft>
            </a:pPr>
            <a:endParaRPr lang="en-US" sz="2400" dirty="0" smtClean="0">
              <a:solidFill>
                <a:srgbClr val="000000"/>
              </a:solidFill>
              <a:latin typeface="Arial" charset="0"/>
              <a:ea typeface="ＭＳ Ｐゴシック" charset="0"/>
              <a:cs typeface="ＭＳ Ｐゴシック" charset="0"/>
            </a:endParaRP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DAMBE also calculates </a:t>
            </a:r>
            <a:r>
              <a:rPr lang="en-US" sz="2400" dirty="0" err="1" smtClean="0">
                <a:solidFill>
                  <a:srgbClr val="000000"/>
                </a:solidFill>
                <a:latin typeface="Arial" charset="0"/>
                <a:ea typeface="ＭＳ Ｐゴシック" charset="0"/>
                <a:cs typeface="ＭＳ Ｐゴシック" charset="0"/>
              </a:rPr>
              <a:t>Ka</a:t>
            </a:r>
            <a:r>
              <a:rPr lang="en-US" sz="2400" dirty="0" smtClean="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2373465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228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304800" y="685800"/>
          <a:ext cx="8686800" cy="6202363"/>
        </p:xfrm>
        <a:graphic>
          <a:graphicData uri="http://schemas.openxmlformats.org/presentationml/2006/ole">
            <mc:AlternateContent xmlns:mc="http://schemas.openxmlformats.org/markup-compatibility/2006">
              <mc:Choice xmlns:v="urn:schemas-microsoft-com:vml" Requires="v">
                <p:oleObj spid="_x0000_s412692" name="Photo Editor Photo" r:id="rId4" imgW="7917866" imgH="5654530" progId="">
                  <p:embed/>
                </p:oleObj>
              </mc:Choice>
              <mc:Fallback>
                <p:oleObj name="Photo Editor Photo" r:id="rId4" imgW="7917866" imgH="56545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686800" cy="620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153201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72133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6248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Motoo Kimura 1968</a:t>
                </a:r>
              </a:p>
              <a:p>
                <a:pPr defTabSz="914400" eaLnBrk="1" fontAlgn="base" hangingPunct="1">
                  <a:spcBef>
                    <a:spcPct val="0"/>
                  </a:spcBef>
                  <a:spcAft>
                    <a:spcPct val="0"/>
                  </a:spcAft>
                </a:pPr>
                <a:r>
                  <a:rPr lang="en-US" sz="1800" b="1" smtClean="0">
                    <a:solidFill>
                      <a:srgbClr val="000000"/>
                    </a:solidFill>
                  </a:rPr>
                  <a:t>Neutral Theory</a:t>
                </a:r>
              </a:p>
              <a:p>
                <a:pPr defTabSz="914400" eaLnBrk="1" fontAlgn="base" hangingPunct="1">
                  <a:spcBef>
                    <a:spcPct val="0"/>
                  </a:spcBef>
                  <a:spcAft>
                    <a:spcPct val="0"/>
                  </a:spcAft>
                </a:pPr>
                <a:r>
                  <a:rPr lang="en-US" sz="1800" b="1" smtClean="0">
                    <a:solidFill>
                      <a:srgbClr val="000000"/>
                    </a:solidFill>
                  </a:rPr>
                  <a:t>Genetic Drift is main force for changing allele frequencies</a:t>
                </a:r>
              </a:p>
              <a:p>
                <a:pPr defTabSz="914400" eaLnBrk="1" fontAlgn="base" hangingPunct="1">
                  <a:spcBef>
                    <a:spcPct val="0"/>
                  </a:spcBef>
                  <a:spcAft>
                    <a:spcPct val="0"/>
                  </a:spcAft>
                </a:pPr>
                <a:endParaRPr lang="en-US" sz="1000" b="1" smtClean="0">
                  <a:solidFill>
                    <a:srgbClr val="000000"/>
                  </a:solidFill>
                </a:endParaRPr>
              </a:p>
            </p:txBody>
          </p:sp>
        </p:grpSp>
      </p:grpSp>
      <p:sp>
        <p:nvSpPr>
          <p:cNvPr id="10" name="Title 1"/>
          <p:cNvSpPr txBox="1">
            <a:spLocks/>
          </p:cNvSpPr>
          <p:nvPr/>
        </p:nvSpPr>
        <p:spPr bwMode="auto">
          <a:xfrm>
            <a:off x="457200" y="0"/>
            <a:ext cx="8229600" cy="9144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400" kern="0" dirty="0">
                <a:solidFill>
                  <a:srgbClr val="000000"/>
                </a:solidFill>
                <a:cs typeface="ＭＳ Ｐゴシック" charset="-128"/>
              </a:rPr>
              <a:t>How do you define evolution?</a:t>
            </a:r>
          </a:p>
        </p:txBody>
      </p:sp>
      <p:grpSp>
        <p:nvGrpSpPr>
          <p:cNvPr id="4" name="Group 20"/>
          <p:cNvGrpSpPr>
            <a:grpSpLocks/>
          </p:cNvGrpSpPr>
          <p:nvPr/>
        </p:nvGrpSpPr>
        <p:grpSpPr bwMode="auto">
          <a:xfrm>
            <a:off x="152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Richard Goldschmidt 1940</a:t>
                </a:r>
              </a:p>
              <a:p>
                <a:pPr defTabSz="914400" eaLnBrk="1" fontAlgn="base" hangingPunct="1">
                  <a:spcBef>
                    <a:spcPct val="0"/>
                  </a:spcBef>
                  <a:spcAft>
                    <a:spcPct val="0"/>
                  </a:spcAft>
                </a:pPr>
                <a:r>
                  <a:rPr lang="en-US" altLang="ja-JP" sz="1800" b="1" smtClean="0">
                    <a:solidFill>
                      <a:srgbClr val="000000"/>
                    </a:solidFill>
                  </a:rPr>
                  <a:t>hopeful monsters</a:t>
                </a:r>
              </a:p>
              <a:p>
                <a:pPr defTabSz="914400" eaLnBrk="1" fontAlgn="base" hangingPunct="1">
                  <a:spcBef>
                    <a:spcPct val="0"/>
                  </a:spcBef>
                  <a:spcAft>
                    <a:spcPct val="0"/>
                  </a:spcAft>
                </a:pPr>
                <a:r>
                  <a:rPr lang="en-US" sz="1800" b="1" smtClean="0">
                    <a:solidFill>
                      <a:srgbClr val="000000"/>
                    </a:solidFill>
                  </a:rPr>
                  <a:t>Mutationism </a:t>
                </a:r>
                <a:r>
                  <a:rPr lang="en-US" sz="1800" b="1" smtClean="0">
                    <a:solidFill>
                      <a:srgbClr val="FF0000"/>
                    </a:solidFill>
                  </a:rPr>
                  <a:t>HGT/WGD!</a:t>
                </a:r>
              </a:p>
              <a:p>
                <a:pPr defTabSz="914400" eaLnBrk="1" fontAlgn="base" hangingPunct="1">
                  <a:spcBef>
                    <a:spcPct val="0"/>
                  </a:spcBef>
                  <a:spcAft>
                    <a:spcPct val="0"/>
                  </a:spcAft>
                </a:pPr>
                <a:r>
                  <a:rPr lang="en-US" sz="1800" b="1" smtClean="0">
                    <a:solidFill>
                      <a:srgbClr val="000000"/>
                    </a:solidFill>
                  </a:rPr>
                  <a:t>Punctuated Equilibrium</a:t>
                </a:r>
              </a:p>
              <a:p>
                <a:pPr defTabSz="914400" eaLnBrk="1" fontAlgn="base" hangingPunct="1">
                  <a:spcBef>
                    <a:spcPct val="0"/>
                  </a:spcBef>
                  <a:spcAft>
                    <a:spcPct val="0"/>
                  </a:spcAft>
                </a:pPr>
                <a:r>
                  <a:rPr lang="en-US" sz="1800" b="1" smtClean="0">
                    <a:solidFill>
                      <a:srgbClr val="000000"/>
                    </a:solidFill>
                  </a:rPr>
                  <a:t>Few genes / large effect</a:t>
                </a:r>
              </a:p>
              <a:p>
                <a:pPr defTabSz="914400" eaLnBrk="1" fontAlgn="base" hangingPunct="1">
                  <a:spcBef>
                    <a:spcPct val="0"/>
                  </a:spcBef>
                  <a:spcAft>
                    <a:spcPct val="0"/>
                  </a:spcAft>
                </a:pPr>
                <a:r>
                  <a:rPr lang="en-US" sz="1600" b="1" smtClean="0">
                    <a:solidFill>
                      <a:srgbClr val="000000"/>
                    </a:solidFill>
                  </a:rPr>
                  <a:t>Vilified by Mayr, celebrated 1977 Gould &amp; Evo-devo</a:t>
                </a:r>
              </a:p>
            </p:txBody>
          </p:sp>
        </p:grpSp>
      </p:grpSp>
      <p:grpSp>
        <p:nvGrpSpPr>
          <p:cNvPr id="6" name="Group 15"/>
          <p:cNvGrpSpPr>
            <a:grpSpLocks/>
          </p:cNvGrpSpPr>
          <p:nvPr/>
        </p:nvGrpSpPr>
        <p:grpSpPr bwMode="auto">
          <a:xfrm>
            <a:off x="3200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Ernst Mayr  1942</a:t>
                </a:r>
              </a:p>
              <a:p>
                <a:pPr defTabSz="914400" eaLnBrk="1" fontAlgn="base" hangingPunct="1">
                  <a:spcBef>
                    <a:spcPct val="0"/>
                  </a:spcBef>
                  <a:spcAft>
                    <a:spcPct val="0"/>
                  </a:spcAft>
                </a:pPr>
                <a:r>
                  <a:rPr lang="en-US" sz="1800" b="1" smtClean="0">
                    <a:solidFill>
                      <a:srgbClr val="000000"/>
                    </a:solidFill>
                  </a:rPr>
                  <a:t>NeoDarwinian Synthesis</a:t>
                </a:r>
              </a:p>
              <a:p>
                <a:pPr defTabSz="914400" eaLnBrk="1" fontAlgn="base" hangingPunct="1">
                  <a:spcBef>
                    <a:spcPct val="0"/>
                  </a:spcBef>
                  <a:spcAft>
                    <a:spcPct val="0"/>
                  </a:spcAft>
                </a:pPr>
                <a:r>
                  <a:rPr lang="en-US" sz="1800" b="1" smtClean="0">
                    <a:solidFill>
                      <a:srgbClr val="000000"/>
                    </a:solidFill>
                  </a:rPr>
                  <a:t>Natural Selection</a:t>
                </a:r>
              </a:p>
              <a:p>
                <a:pPr defTabSz="914400" eaLnBrk="1" fontAlgn="base" hangingPunct="1">
                  <a:spcBef>
                    <a:spcPct val="0"/>
                  </a:spcBef>
                  <a:spcAft>
                    <a:spcPct val="0"/>
                  </a:spcAft>
                </a:pPr>
                <a:r>
                  <a:rPr lang="en-US" sz="1800" b="1" smtClean="0">
                    <a:solidFill>
                      <a:srgbClr val="000000"/>
                    </a:solidFill>
                  </a:rPr>
                  <a:t>Gradualism</a:t>
                </a:r>
              </a:p>
              <a:p>
                <a:pPr defTabSz="914400" eaLnBrk="1" fontAlgn="base" hangingPunct="1">
                  <a:spcBef>
                    <a:spcPct val="0"/>
                  </a:spcBef>
                  <a:spcAft>
                    <a:spcPct val="0"/>
                  </a:spcAft>
                </a:pPr>
                <a:r>
                  <a:rPr lang="en-US" sz="1800" b="1" smtClean="0">
                    <a:solidFill>
                      <a:srgbClr val="000000"/>
                    </a:solidFill>
                  </a:rPr>
                  <a:t>Many genes/small effect</a:t>
                </a:r>
              </a:p>
              <a:p>
                <a:pPr defTabSz="914400" eaLnBrk="1" fontAlgn="base" hangingPunct="1">
                  <a:spcBef>
                    <a:spcPct val="0"/>
                  </a:spcBef>
                  <a:spcAft>
                    <a:spcPct val="0"/>
                  </a:spcAft>
                </a:pPr>
                <a:r>
                  <a:rPr lang="en-US" sz="1800" b="1" smtClean="0">
                    <a:solidFill>
                      <a:srgbClr val="FF0000"/>
                    </a:solidFill>
                  </a:rPr>
                  <a:t>Dario – “Fisher right”</a:t>
                </a:r>
              </a:p>
            </p:txBody>
          </p:sp>
        </p:grpSp>
      </p:grpSp>
      <p:sp>
        <p:nvSpPr>
          <p:cNvPr id="89093" name="TextBox 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000000"/>
                </a:solidFill>
                <a:latin typeface="Times New Roman" charset="0"/>
              </a:rPr>
              <a:t>Slide from Chris Pires</a:t>
            </a:r>
          </a:p>
        </p:txBody>
      </p:sp>
    </p:spTree>
    <p:extLst>
      <p:ext uri="{BB962C8B-B14F-4D97-AF65-F5344CB8AC3E}">
        <p14:creationId xmlns:p14="http://schemas.microsoft.com/office/powerpoint/2010/main" val="172028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457200" y="228600"/>
            <a:ext cx="830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400" b="1" smtClean="0">
                <a:solidFill>
                  <a:srgbClr val="000000"/>
                </a:solidFill>
              </a:rPr>
              <a:t>Duplications and Evolution</a:t>
            </a:r>
          </a:p>
        </p:txBody>
      </p:sp>
      <p:sp>
        <p:nvSpPr>
          <p:cNvPr id="6" name="Text Box 3"/>
          <p:cNvSpPr txBox="1">
            <a:spLocks noChangeArrowheads="1"/>
          </p:cNvSpPr>
          <p:nvPr/>
        </p:nvSpPr>
        <p:spPr bwMode="auto">
          <a:xfrm>
            <a:off x="3581400" y="1219200"/>
            <a:ext cx="5257800" cy="169227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000" dirty="0" err="1">
                <a:solidFill>
                  <a:srgbClr val="000000"/>
                </a:solidFill>
                <a:latin typeface="Arial" charset="0"/>
                <a:cs typeface="ＭＳ Ｐゴシック" charset="0"/>
              </a:rPr>
              <a:t>Ohno</a:t>
            </a:r>
            <a:r>
              <a:rPr lang="en-US" sz="2000" dirty="0">
                <a:solidFill>
                  <a:srgbClr val="000000"/>
                </a:solidFill>
                <a:latin typeface="Arial" charset="0"/>
                <a:cs typeface="ＭＳ Ｐゴシック" charset="0"/>
              </a:rPr>
              <a:t> postulated that gene duplication plays a major role in evolution</a:t>
            </a:r>
          </a:p>
          <a:p>
            <a:pPr defTabSz="914400" fontAlgn="base">
              <a:spcBef>
                <a:spcPct val="0"/>
              </a:spcBef>
              <a:spcAft>
                <a:spcPct val="0"/>
              </a:spcAft>
              <a:defRPr/>
            </a:pPr>
            <a:endParaRPr lang="en-US" sz="2000" dirty="0">
              <a:solidFill>
                <a:srgbClr val="000000"/>
              </a:solidFill>
              <a:latin typeface="Arial" charset="0"/>
              <a:cs typeface="ＭＳ Ｐゴシック" charset="0"/>
            </a:endParaRP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Small scale duplications (SSD)</a:t>
            </a: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Whole genome duplications (WGD</a:t>
            </a:r>
            <a:r>
              <a:rPr lang="en-US" sz="2400" dirty="0">
                <a:solidFill>
                  <a:srgbClr val="000000"/>
                </a:solidFill>
                <a:latin typeface="Arial" charset="0"/>
                <a:cs typeface="ＭＳ Ｐゴシック" charset="0"/>
              </a:rPr>
              <a:t>)</a:t>
            </a:r>
          </a:p>
        </p:txBody>
      </p:sp>
      <p:grpSp>
        <p:nvGrpSpPr>
          <p:cNvPr id="2" name="Group 9"/>
          <p:cNvGrpSpPr>
            <a:grpSpLocks/>
          </p:cNvGrpSpPr>
          <p:nvPr/>
        </p:nvGrpSpPr>
        <p:grpSpPr bwMode="auto">
          <a:xfrm>
            <a:off x="3352497" y="2727591"/>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en-US" b="1" dirty="0" smtClean="0">
                <a:solidFill>
                  <a:srgbClr val="000000"/>
                </a:solidFill>
              </a:endParaRPr>
            </a:p>
            <a:p>
              <a:pPr defTabSz="914400" fontAlgn="base">
                <a:spcBef>
                  <a:spcPct val="0"/>
                </a:spcBef>
                <a:spcAft>
                  <a:spcPct val="0"/>
                </a:spcAft>
                <a:buFont typeface="Times" charset="0"/>
                <a:buChar char="•"/>
              </a:pPr>
              <a:r>
                <a:rPr lang="en-US" sz="2000" b="1" dirty="0" err="1" smtClean="0">
                  <a:solidFill>
                    <a:srgbClr val="000000"/>
                  </a:solidFill>
                </a:rPr>
                <a:t>Polyploid</a:t>
              </a:r>
              <a:r>
                <a:rPr lang="en-US" sz="2000" b="1" dirty="0" smtClean="0">
                  <a:solidFill>
                    <a:srgbClr val="000000"/>
                  </a:solidFill>
                </a:rPr>
                <a:t>:  nucleus contains three or more copies of each chromosome</a:t>
              </a:r>
            </a:p>
            <a:p>
              <a:pPr defTabSz="914400" fontAlgn="base">
                <a:spcBef>
                  <a:spcPct val="0"/>
                </a:spcBef>
                <a:spcAft>
                  <a:spcPct val="0"/>
                </a:spcAft>
                <a:buFont typeface="Times" charset="0"/>
                <a:buChar char="•"/>
              </a:pPr>
              <a:endParaRPr lang="en-US" sz="2000" b="1" dirty="0" smtClean="0">
                <a:solidFill>
                  <a:srgbClr val="000000"/>
                </a:solidFill>
              </a:endParaRPr>
            </a:p>
            <a:p>
              <a:pPr defTabSz="914400" fontAlgn="base">
                <a:spcBef>
                  <a:spcPct val="0"/>
                </a:spcBef>
                <a:spcAft>
                  <a:spcPct val="0"/>
                </a:spcAft>
                <a:buFont typeface="Times" charset="0"/>
                <a:buChar char="•"/>
              </a:pPr>
              <a:r>
                <a:rPr lang="en-US" sz="2000" b="1" dirty="0" smtClean="0">
                  <a:solidFill>
                    <a:srgbClr val="000000"/>
                  </a:solidFill>
                </a:rPr>
                <a:t>Autopolyploid:  formed within a single species</a:t>
              </a:r>
            </a:p>
            <a:p>
              <a:pPr defTabSz="914400" fontAlgn="base">
                <a:spcBef>
                  <a:spcPct val="0"/>
                </a:spcBef>
                <a:spcAft>
                  <a:spcPct val="0"/>
                </a:spcAft>
              </a:pPr>
              <a:r>
                <a:rPr lang="en-US" sz="2000" b="1" dirty="0" smtClean="0">
                  <a:solidFill>
                    <a:srgbClr val="000000"/>
                  </a:solidFill>
                </a:rPr>
                <a:t>	Diploids </a:t>
              </a:r>
              <a:r>
                <a:rPr lang="en-US" sz="2000" b="1" dirty="0" smtClean="0">
                  <a:solidFill>
                    <a:srgbClr val="000080"/>
                  </a:solidFill>
                </a:rPr>
                <a:t>AA </a:t>
              </a:r>
              <a:r>
                <a:rPr lang="en-US" sz="2000" b="1" dirty="0" smtClean="0">
                  <a:solidFill>
                    <a:srgbClr val="000000"/>
                  </a:solidFill>
                </a:rPr>
                <a:t>and</a:t>
              </a:r>
              <a:r>
                <a:rPr lang="en-US" sz="2000" b="1" dirty="0" smtClean="0">
                  <a:solidFill>
                    <a:srgbClr val="000080"/>
                  </a:solidFill>
                </a:rPr>
                <a:t> A’</a:t>
              </a:r>
              <a:r>
                <a:rPr lang="en-US" altLang="ja-JP" sz="2000" b="1" dirty="0" smtClean="0">
                  <a:solidFill>
                    <a:srgbClr val="000080"/>
                  </a:solidFill>
                </a:rPr>
                <a:t>A’     </a:t>
              </a:r>
              <a:r>
                <a:rPr lang="en-US" altLang="ja-JP" sz="2000" b="1" dirty="0" err="1" smtClean="0">
                  <a:solidFill>
                    <a:srgbClr val="000000"/>
                  </a:solidFill>
                </a:rPr>
                <a:t>Polyploid</a:t>
              </a:r>
              <a:r>
                <a:rPr lang="en-US" altLang="ja-JP" sz="2000" b="1" dirty="0" smtClean="0">
                  <a:solidFill>
                    <a:srgbClr val="000000"/>
                  </a:solidFill>
                </a:rPr>
                <a:t> </a:t>
              </a:r>
              <a:r>
                <a:rPr lang="en-US" altLang="ja-JP" sz="2000" b="1" dirty="0" smtClean="0">
                  <a:solidFill>
                    <a:srgbClr val="000080"/>
                  </a:solidFill>
                </a:rPr>
                <a:t>AAA’A’</a:t>
              </a:r>
            </a:p>
            <a:p>
              <a:pPr defTabSz="914400" fontAlgn="base">
                <a:spcBef>
                  <a:spcPct val="0"/>
                </a:spcBef>
                <a:spcAft>
                  <a:spcPct val="0"/>
                </a:spcAft>
              </a:pPr>
              <a:endParaRPr lang="en-US" sz="2000" b="1" dirty="0" smtClean="0">
                <a:solidFill>
                  <a:srgbClr val="000080"/>
                </a:solidFill>
              </a:endParaRPr>
            </a:p>
            <a:p>
              <a:pPr defTabSz="914400" fontAlgn="base">
                <a:spcBef>
                  <a:spcPct val="0"/>
                </a:spcBef>
                <a:spcAft>
                  <a:spcPct val="0"/>
                </a:spcAft>
                <a:buFontTx/>
                <a:buChar char="•"/>
              </a:pPr>
              <a:r>
                <a:rPr lang="en-US" sz="2000" b="1" dirty="0" smtClean="0">
                  <a:solidFill>
                    <a:srgbClr val="000000"/>
                  </a:solidFill>
                </a:rPr>
                <a:t>Allopolyploid:  formed from more than one species</a:t>
              </a:r>
            </a:p>
            <a:p>
              <a:pPr defTabSz="914400" fontAlgn="base">
                <a:spcBef>
                  <a:spcPct val="0"/>
                </a:spcBef>
                <a:spcAft>
                  <a:spcPct val="0"/>
                </a:spcAft>
              </a:pPr>
              <a:r>
                <a:rPr lang="en-US" sz="2000" b="1" dirty="0" smtClean="0">
                  <a:solidFill>
                    <a:srgbClr val="000000"/>
                  </a:solidFill>
                </a:rPr>
                <a:t>	Diploids </a:t>
              </a:r>
              <a:r>
                <a:rPr lang="en-US" sz="2000" b="1" dirty="0" smtClean="0">
                  <a:solidFill>
                    <a:srgbClr val="000080"/>
                  </a:solidFill>
                </a:rPr>
                <a:t>AA</a:t>
              </a:r>
              <a:r>
                <a:rPr lang="en-US" sz="2000" b="1" dirty="0" smtClean="0">
                  <a:solidFill>
                    <a:srgbClr val="0066FF"/>
                  </a:solidFill>
                </a:rPr>
                <a:t> </a:t>
              </a:r>
              <a:r>
                <a:rPr lang="en-US" sz="2000" b="1" dirty="0" smtClean="0">
                  <a:solidFill>
                    <a:srgbClr val="000000"/>
                  </a:solidFill>
                </a:rPr>
                <a:t>and </a:t>
              </a:r>
              <a:r>
                <a:rPr lang="en-US" sz="2000" b="1" dirty="0" smtClean="0">
                  <a:solidFill>
                    <a:srgbClr val="FF3300"/>
                  </a:solidFill>
                </a:rPr>
                <a:t>BB	      </a:t>
              </a:r>
              <a:r>
                <a:rPr lang="en-US" sz="2000" b="1" dirty="0" err="1" smtClean="0">
                  <a:solidFill>
                    <a:srgbClr val="000000"/>
                  </a:solidFill>
                </a:rPr>
                <a:t>Polyploid</a:t>
              </a:r>
              <a:r>
                <a:rPr lang="en-US" sz="2000" b="1" dirty="0" smtClean="0">
                  <a:solidFill>
                    <a:srgbClr val="000000"/>
                  </a:solidFill>
                </a:rPr>
                <a:t> </a:t>
              </a:r>
              <a:r>
                <a:rPr lang="en-US" sz="2000" b="1" dirty="0" smtClean="0">
                  <a:solidFill>
                    <a:srgbClr val="000080"/>
                  </a:solidFill>
                </a:rPr>
                <a:t>AA</a:t>
              </a:r>
              <a:r>
                <a:rPr lang="en-US" sz="2000" b="1" dirty="0" smtClean="0">
                  <a:solidFill>
                    <a:srgbClr val="FF3300"/>
                  </a:solidFill>
                </a:rPr>
                <a:t>BB</a:t>
              </a:r>
              <a:endParaRPr lang="en-US" sz="2000" b="1" dirty="0" smtClean="0">
                <a:solidFill>
                  <a:srgbClr val="000000"/>
                </a:solidFill>
              </a:endParaRPr>
            </a:p>
            <a:p>
              <a:pPr defTabSz="914400" fontAlgn="base">
                <a:spcBef>
                  <a:spcPct val="0"/>
                </a:spcBef>
                <a:spcAft>
                  <a:spcPct val="0"/>
                </a:spcAft>
              </a:pPr>
              <a:endParaRPr lang="en-US" b="1" dirty="0" smtClean="0">
                <a:solidFill>
                  <a:srgbClr val="000000"/>
                </a:solidFill>
              </a:endParaRPr>
            </a:p>
            <a:p>
              <a:pPr defTabSz="914400" fontAlgn="base">
                <a:spcBef>
                  <a:spcPct val="0"/>
                </a:spcBef>
                <a:spcAft>
                  <a:spcPct val="0"/>
                </a:spcAft>
              </a:pPr>
              <a:endParaRPr lang="en-US" b="1" dirty="0" smtClean="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000000"/>
                </a:solidFill>
                <a:latin typeface="Arial" charset="0"/>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000000"/>
                </a:solidFill>
                <a:latin typeface="Arial" charset="0"/>
                <a:cs typeface="ＭＳ Ｐゴシック" charset="0"/>
              </a:endParaRPr>
            </a:p>
          </p:txBody>
        </p:sp>
      </p:grpSp>
      <p:grpSp>
        <p:nvGrpSpPr>
          <p:cNvPr id="91140" name="Group 15"/>
          <p:cNvGrpSpPr>
            <a:grpSpLocks/>
          </p:cNvGrpSpPr>
          <p:nvPr/>
        </p:nvGrpSpPr>
        <p:grpSpPr bwMode="auto">
          <a:xfrm>
            <a:off x="457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000000"/>
                  </a:solidFill>
                </a:rPr>
                <a:t>Susumu </a:t>
              </a:r>
              <a:r>
                <a:rPr lang="en-US" sz="1800" b="1" dirty="0" err="1" smtClean="0">
                  <a:solidFill>
                    <a:srgbClr val="000000"/>
                  </a:solidFill>
                </a:rPr>
                <a:t>Ohno</a:t>
              </a:r>
              <a:r>
                <a:rPr lang="en-US" sz="1800" b="1" dirty="0" smtClean="0">
                  <a:solidFill>
                    <a:srgbClr val="000000"/>
                  </a:solidFill>
                </a:rPr>
                <a:t> 1970</a:t>
              </a:r>
            </a:p>
            <a:p>
              <a:pPr defTabSz="914400" eaLnBrk="1" fontAlgn="base" hangingPunct="1">
                <a:spcBef>
                  <a:spcPct val="0"/>
                </a:spcBef>
                <a:spcAft>
                  <a:spcPct val="0"/>
                </a:spcAft>
              </a:pPr>
              <a:r>
                <a:rPr lang="en-US" sz="1800" b="1" dirty="0" smtClean="0">
                  <a:solidFill>
                    <a:srgbClr val="000000"/>
                  </a:solidFill>
                </a:rPr>
                <a:t>Evolution by gene duplication</a:t>
              </a:r>
            </a:p>
            <a:p>
              <a:pPr defTabSz="914400" eaLnBrk="1" fontAlgn="base" hangingPunct="1">
                <a:spcBef>
                  <a:spcPct val="0"/>
                </a:spcBef>
                <a:spcAft>
                  <a:spcPct val="0"/>
                </a:spcAft>
              </a:pPr>
              <a:r>
                <a:rPr lang="en-US" sz="1800" b="1" dirty="0" smtClean="0">
                  <a:solidFill>
                    <a:srgbClr val="000000"/>
                  </a:solidFill>
                </a:rPr>
                <a:t>1R and 2R hypothesis</a:t>
              </a:r>
            </a:p>
            <a:p>
              <a:pPr defTabSz="914400" eaLnBrk="1" fontAlgn="base" hangingPunct="1">
                <a:spcBef>
                  <a:spcPct val="0"/>
                </a:spcBef>
                <a:spcAft>
                  <a:spcPct val="0"/>
                </a:spcAft>
              </a:pPr>
              <a:endParaRPr lang="en-US" sz="1800" b="1" dirty="0" smtClean="0">
                <a:solidFill>
                  <a:srgbClr val="000000"/>
                </a:solidFill>
              </a:endParaRPr>
            </a:p>
            <a:p>
              <a:pPr defTabSz="914400" eaLnBrk="1" fontAlgn="base" hangingPunct="1">
                <a:spcBef>
                  <a:spcPct val="0"/>
                </a:spcBef>
                <a:spcAft>
                  <a:spcPct val="0"/>
                </a:spcAft>
              </a:pPr>
              <a:r>
                <a:rPr lang="ja-JP" altLang="en-US" sz="1800" b="1" dirty="0" smtClean="0">
                  <a:solidFill>
                    <a:srgbClr val="000000"/>
                  </a:solidFill>
                </a:rPr>
                <a:t>“</a:t>
              </a:r>
              <a:r>
                <a:rPr lang="en-US" altLang="ja-JP" sz="1800" b="1" dirty="0" smtClean="0">
                  <a:solidFill>
                    <a:srgbClr val="000000"/>
                  </a:solidFill>
                </a:rPr>
                <a:t>Junk DNA</a:t>
              </a:r>
              <a:r>
                <a:rPr lang="ja-JP" altLang="en-US" sz="1800" b="1" dirty="0" smtClean="0">
                  <a:solidFill>
                    <a:srgbClr val="000000"/>
                  </a:solidFill>
                </a:rPr>
                <a:t>”</a:t>
              </a:r>
              <a:r>
                <a:rPr lang="en-US" altLang="ja-JP" sz="1800" b="1" dirty="0" smtClean="0">
                  <a:solidFill>
                    <a:srgbClr val="000000"/>
                  </a:solidFill>
                </a:rPr>
                <a:t> 1972</a:t>
              </a:r>
              <a:endParaRPr lang="en-US" sz="1800" b="1" dirty="0" smtClean="0">
                <a:solidFill>
                  <a:srgbClr val="000000"/>
                </a:solidFill>
              </a:endParaRPr>
            </a:p>
          </p:txBody>
        </p:sp>
      </p:grpSp>
      <p:sp>
        <p:nvSpPr>
          <p:cNvPr id="91141" name="TextBox 1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000000"/>
                </a:solidFill>
                <a:latin typeface="Times New Roman" charset="0"/>
              </a:rPr>
              <a:t>Slide from Chris Pires</a:t>
            </a:r>
          </a:p>
        </p:txBody>
      </p:sp>
    </p:spTree>
    <p:extLst>
      <p:ext uri="{BB962C8B-B14F-4D97-AF65-F5344CB8AC3E}">
        <p14:creationId xmlns:p14="http://schemas.microsoft.com/office/powerpoint/2010/main" val="154361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914400"/>
          </a:xfrm>
        </p:spPr>
        <p:txBody>
          <a:bodyPr/>
          <a:lstStyle/>
          <a:p>
            <a:pPr algn="l" eaLnBrk="1" hangingPunct="1">
              <a:defRPr/>
            </a:pPr>
            <a:r>
              <a:rPr lang="en-US" smtClean="0">
                <a:cs typeface="+mj-cs"/>
              </a:rPr>
              <a:t> e.g. gene duplications in yeast</a:t>
            </a:r>
          </a:p>
        </p:txBody>
      </p:sp>
      <p:sp>
        <p:nvSpPr>
          <p:cNvPr id="220163" name="Text Box 3"/>
          <p:cNvSpPr txBox="1">
            <a:spLocks noChangeArrowheads="1"/>
          </p:cNvSpPr>
          <p:nvPr/>
        </p:nvSpPr>
        <p:spPr bwMode="auto">
          <a:xfrm>
            <a:off x="152400" y="838200"/>
            <a:ext cx="3392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2400" b="1">
                <a:solidFill>
                  <a:srgbClr val="000000"/>
                </a:solidFill>
                <a:cs typeface="ＭＳ Ｐゴシック" charset="0"/>
              </a:rPr>
              <a:t>from </a:t>
            </a:r>
            <a:r>
              <a:rPr lang="en-US" sz="2400" b="1">
                <a:solidFill>
                  <a:srgbClr val="000000"/>
                </a:solidFill>
                <a:cs typeface="ＭＳ Ｐゴシック" charset="0"/>
                <a:hlinkClick r:id="rId3"/>
              </a:rPr>
              <a:t>Benner et al., 2002 </a:t>
            </a:r>
            <a:endParaRPr lang="en-US" sz="2400" b="1">
              <a:solidFill>
                <a:srgbClr val="000000"/>
              </a:solidFill>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676400"/>
            <a:ext cx="4960938"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5334000" y="1066800"/>
            <a:ext cx="32004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b="1">
                <a:solidFill>
                  <a:srgbClr val="000000"/>
                </a:solidFill>
                <a:cs typeface="ＭＳ Ｐゴシック" charset="0"/>
              </a:rPr>
              <a:t>Figure 1. The number of duplicated gene pairs (vertical axis) in the genome of the yeast </a:t>
            </a:r>
            <a:r>
              <a:rPr lang="en-US" sz="1400" i="1">
                <a:solidFill>
                  <a:srgbClr val="000000"/>
                </a:solidFill>
                <a:cs typeface="ＭＳ Ｐゴシック" charset="0"/>
              </a:rPr>
              <a:t>Saccharomyces cerevisiae</a:t>
            </a:r>
            <a:r>
              <a:rPr lang="en-US" sz="1400">
                <a:solidFill>
                  <a:srgbClr val="000000"/>
                </a:solidFill>
                <a:cs typeface="ＭＳ Ｐゴシック" charset="0"/>
              </a:rPr>
              <a:t> versus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0.55. Noticeable are episodes of gene duplication between the two extremes, including a duplication at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246438"/>
            <a:ext cx="98425" cy="7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0167" name="Group 7"/>
          <p:cNvGrpSpPr>
            <a:grpSpLocks/>
          </p:cNvGrpSpPr>
          <p:nvPr/>
        </p:nvGrpSpPr>
        <p:grpSpPr bwMode="auto">
          <a:xfrm>
            <a:off x="838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a:solidFill>
                  <a:srgbClr val="000000"/>
                </a:solidFill>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a:solidFill>
                    <a:srgbClr val="000000"/>
                  </a:solidFill>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cs typeface="ＭＳ Ｐゴシック" charset="0"/>
                </a:rPr>
                <a:t>f</a:t>
              </a:r>
              <a:r>
                <a:rPr lang="en-US" sz="1600" baseline="-30000">
                  <a:solidFill>
                    <a:srgbClr val="000000"/>
                  </a:solidFill>
                  <a:cs typeface="ＭＳ Ｐゴシック" charset="0"/>
                </a:rPr>
                <a:t>2</a:t>
              </a:r>
              <a:r>
                <a:rPr lang="en-US" sz="1600">
                  <a:solidFill>
                    <a:srgbClr val="000000"/>
                  </a:solidFill>
                  <a:cs typeface="ＭＳ Ｐゴシック" charset="0"/>
                </a:rPr>
                <a:t>     0.84, are named in red. According to the hypothesis, this pathway became useful to yeast when angiosperms (flowering, fruiting plants) began to provide abundant sources of fermentable sugar in their fruits. </a:t>
              </a: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050" y="3063875"/>
            <a:ext cx="98425" cy="7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412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smtClean="0">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smtClean="0">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9381123"/>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smtClean="0">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000000"/>
                </a:solidFill>
                <a:latin typeface="Times New Roman" charset="0"/>
              </a:rPr>
              <a:t>Autochtonous gene/genome  </a:t>
            </a:r>
            <a:br>
              <a:rPr lang="en-US" b="1" smtClean="0">
                <a:solidFill>
                  <a:srgbClr val="000000"/>
                </a:solidFill>
                <a:latin typeface="Times New Roman" charset="0"/>
              </a:rPr>
            </a:br>
            <a:r>
              <a:rPr lang="en-US" b="1" smtClean="0">
                <a:solidFill>
                  <a:srgbClr val="000000"/>
                </a:solidFill>
                <a:latin typeface="Times New Roman" charset="0"/>
              </a:rPr>
              <a:t>duplication are rare </a:t>
            </a:r>
            <a:br>
              <a:rPr lang="en-US" b="1" smtClean="0">
                <a:solidFill>
                  <a:srgbClr val="000000"/>
                </a:solidFill>
                <a:latin typeface="Times New Roman" charset="0"/>
              </a:rPr>
            </a:br>
            <a:r>
              <a:rPr lang="en-US" b="1" smtClean="0">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smtClean="0">
                <a:solidFill>
                  <a:srgbClr val="000000"/>
                </a:solidFill>
                <a:latin typeface="Times New Roman" charset="0"/>
              </a:rPr>
              <a:t>the most common process in prokaryotes </a:t>
            </a:r>
          </a:p>
        </p:txBody>
      </p:sp>
    </p:spTree>
    <p:extLst>
      <p:ext uri="{BB962C8B-B14F-4D97-AF65-F5344CB8AC3E}">
        <p14:creationId xmlns:p14="http://schemas.microsoft.com/office/powerpoint/2010/main" val="5626555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rPr>
              <a:t>Horizontal Gene Transfer (HGT) and the </a:t>
            </a:r>
          </a:p>
          <a:p>
            <a:pPr defTabSz="914400" eaLnBrk="1" fontAlgn="base" hangingPunct="1">
              <a:spcBef>
                <a:spcPct val="0"/>
              </a:spcBef>
              <a:spcAft>
                <a:spcPct val="0"/>
              </a:spcAft>
            </a:pPr>
            <a:r>
              <a:rPr lang="en-US" smtClean="0">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smtClean="0">
                <a:solidFill>
                  <a:srgbClr val="000000"/>
                </a:solidFill>
              </a:rPr>
              <a:t>Most important process to adapt microorganisms to new environments.</a:t>
            </a:r>
            <a:br>
              <a:rPr lang="en-US" sz="1800" smtClean="0">
                <a:solidFill>
                  <a:srgbClr val="000000"/>
                </a:solidFill>
              </a:rPr>
            </a:br>
            <a:r>
              <a:rPr lang="en-US" sz="1800" smtClean="0">
                <a:solidFill>
                  <a:srgbClr val="000000"/>
                </a:solidFill>
              </a:rPr>
              <a:t>E.g.:  Antibiotic and heavy metal resistance, </a:t>
            </a:r>
            <a:br>
              <a:rPr lang="en-US" sz="1800" smtClean="0">
                <a:solidFill>
                  <a:srgbClr val="000000"/>
                </a:solidFill>
              </a:rPr>
            </a:br>
            <a:r>
              <a:rPr lang="en-US" sz="1800" smtClean="0">
                <a:solidFill>
                  <a:srgbClr val="000000"/>
                </a:solidFill>
              </a:rPr>
              <a:t>pathways that allow acquisition and breakdown of new substrates. </a:t>
            </a:r>
            <a:br>
              <a:rPr lang="en-US" sz="1800" smtClean="0">
                <a:solidFill>
                  <a:srgbClr val="000000"/>
                </a:solidFill>
              </a:rPr>
            </a:br>
            <a:endParaRPr lang="en-US" sz="1800" smtClean="0">
              <a:solidFill>
                <a:srgbClr val="000000"/>
              </a:solidFill>
            </a:endParaRPr>
          </a:p>
          <a:p>
            <a:pPr defTabSz="914400" eaLnBrk="1" fontAlgn="base" hangingPunct="1">
              <a:spcBef>
                <a:spcPct val="0"/>
              </a:spcBef>
              <a:spcAft>
                <a:spcPct val="0"/>
              </a:spcAft>
              <a:buFont typeface="Arial" charset="0"/>
              <a:buChar char="•"/>
            </a:pPr>
            <a:r>
              <a:rPr lang="en-US" sz="1800" smtClean="0">
                <a:solidFill>
                  <a:srgbClr val="000000"/>
                </a:solidFill>
              </a:rPr>
              <a:t>Creation of new metabolic pathways. </a:t>
            </a:r>
            <a:br>
              <a:rPr lang="en-US" sz="1800" smtClean="0">
                <a:solidFill>
                  <a:srgbClr val="000000"/>
                </a:solidFill>
              </a:rPr>
            </a:br>
            <a:endParaRPr lang="en-US" sz="1800" smtClean="0">
              <a:solidFill>
                <a:srgbClr val="000000"/>
              </a:solidFill>
            </a:endParaRPr>
          </a:p>
          <a:p>
            <a:pPr defTabSz="914400" eaLnBrk="1" fontAlgn="base" hangingPunct="1">
              <a:spcBef>
                <a:spcPct val="0"/>
              </a:spcBef>
              <a:spcAft>
                <a:spcPct val="0"/>
              </a:spcAft>
              <a:buFont typeface="Arial" charset="0"/>
              <a:buChar char="•"/>
            </a:pPr>
            <a:r>
              <a:rPr lang="en-US" sz="1800" smtClean="0">
                <a:solidFill>
                  <a:srgbClr val="000000"/>
                </a:solidFill>
              </a:rPr>
              <a:t>HGT not autochthonous gene duplication is the main </a:t>
            </a:r>
            <a:br>
              <a:rPr lang="en-US" sz="1800" smtClean="0">
                <a:solidFill>
                  <a:srgbClr val="000000"/>
                </a:solidFill>
              </a:rPr>
            </a:br>
            <a:r>
              <a:rPr lang="en-US" sz="1800" smtClean="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smtClean="0">
              <a:solidFill>
                <a:srgbClr val="000000"/>
              </a:solidFill>
            </a:endParaRPr>
          </a:p>
          <a:p>
            <a:pPr defTabSz="914400" eaLnBrk="1" fontAlgn="base" hangingPunct="1">
              <a:spcBef>
                <a:spcPct val="0"/>
              </a:spcBef>
              <a:spcAft>
                <a:spcPct val="0"/>
              </a:spcAft>
              <a:buFont typeface="Arial" charset="0"/>
              <a:buChar char="•"/>
            </a:pPr>
            <a:r>
              <a:rPr lang="en-US" sz="1800" smtClean="0">
                <a:solidFill>
                  <a:srgbClr val="000000"/>
                </a:solidFill>
              </a:rPr>
              <a:t>Also important in the recent evolution of multicellular eukaryotes </a:t>
            </a:r>
            <a:br>
              <a:rPr lang="en-US" sz="1800" smtClean="0">
                <a:solidFill>
                  <a:srgbClr val="000000"/>
                </a:solidFill>
              </a:rPr>
            </a:br>
            <a:r>
              <a:rPr lang="en-US" sz="1800" smtClean="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smtClean="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8363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10"/>
          <p:cNvGrpSpPr>
            <a:grpSpLocks/>
          </p:cNvGrpSpPr>
          <p:nvPr/>
        </p:nvGrpSpPr>
        <p:grpSpPr bwMode="auto">
          <a:xfrm>
            <a:off x="2534356" y="2679700"/>
            <a:ext cx="3812822" cy="2498725"/>
            <a:chOff x="1796" y="1688"/>
            <a:chExt cx="2702" cy="1574"/>
          </a:xfrm>
        </p:grpSpPr>
        <p:grpSp>
          <p:nvGrpSpPr>
            <p:cNvPr id="34838" name="Group 5"/>
            <p:cNvGrpSpPr>
              <a:grpSpLocks/>
            </p:cNvGrpSpPr>
            <p:nvPr/>
          </p:nvGrpSpPr>
          <p:grpSpPr bwMode="auto">
            <a:xfrm>
              <a:off x="1796" y="1688"/>
              <a:ext cx="1349" cy="1574"/>
              <a:chOff x="1796" y="1688"/>
              <a:chExt cx="1349" cy="1574"/>
            </a:xfrm>
          </p:grpSpPr>
          <p:sp>
            <p:nvSpPr>
              <p:cNvPr id="2" name="Line 2"/>
              <p:cNvSpPr>
                <a:spLocks noChangeShapeType="1"/>
              </p:cNvSpPr>
              <p:nvPr/>
            </p:nvSpPr>
            <p:spPr bwMode="auto">
              <a:xfrm>
                <a:off x="1796" y="1688"/>
                <a:ext cx="1349" cy="1574"/>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3653" fontAlgn="base">
                  <a:spcBef>
                    <a:spcPct val="0"/>
                  </a:spcBef>
                  <a:spcAft>
                    <a:spcPct val="0"/>
                  </a:spcAft>
                  <a:defRPr/>
                </a:pPr>
                <a:endParaRPr lang="en-US">
                  <a:solidFill>
                    <a:srgbClr val="000000"/>
                  </a:solidFill>
                  <a:latin typeface="Calibri" charset="0"/>
                </a:endParaRPr>
              </a:p>
            </p:txBody>
          </p:sp>
          <p:sp>
            <p:nvSpPr>
              <p:cNvPr id="3" name="Line 3"/>
              <p:cNvSpPr>
                <a:spLocks noChangeShapeType="1"/>
              </p:cNvSpPr>
              <p:nvPr/>
            </p:nvSpPr>
            <p:spPr bwMode="auto">
              <a:xfrm flipH="1">
                <a:off x="2164" y="1688"/>
                <a:ext cx="377" cy="430"/>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3653" fontAlgn="base">
                  <a:spcBef>
                    <a:spcPct val="0"/>
                  </a:spcBef>
                  <a:spcAft>
                    <a:spcPct val="0"/>
                  </a:spcAft>
                  <a:defRPr/>
                </a:pPr>
                <a:endParaRPr lang="en-US">
                  <a:solidFill>
                    <a:srgbClr val="000000"/>
                  </a:solidFill>
                  <a:latin typeface="Calibri" charset="0"/>
                </a:endParaRPr>
              </a:p>
            </p:txBody>
          </p:sp>
          <p:sp>
            <p:nvSpPr>
              <p:cNvPr id="34820" name="Line 4"/>
              <p:cNvSpPr>
                <a:spLocks noChangeShapeType="1"/>
              </p:cNvSpPr>
              <p:nvPr/>
            </p:nvSpPr>
            <p:spPr bwMode="auto">
              <a:xfrm flipH="1">
                <a:off x="2375" y="1689"/>
                <a:ext cx="613" cy="687"/>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3653" fontAlgn="base">
                  <a:spcBef>
                    <a:spcPct val="0"/>
                  </a:spcBef>
                  <a:spcAft>
                    <a:spcPct val="0"/>
                  </a:spcAft>
                  <a:defRPr/>
                </a:pPr>
                <a:endParaRPr lang="en-US">
                  <a:solidFill>
                    <a:srgbClr val="000000"/>
                  </a:solidFill>
                  <a:latin typeface="Calibri" charset="0"/>
                </a:endParaRPr>
              </a:p>
            </p:txBody>
          </p:sp>
        </p:grpSp>
        <p:grpSp>
          <p:nvGrpSpPr>
            <p:cNvPr id="4" name="Group 9"/>
            <p:cNvGrpSpPr>
              <a:grpSpLocks/>
            </p:cNvGrpSpPr>
            <p:nvPr/>
          </p:nvGrpSpPr>
          <p:grpSpPr bwMode="auto">
            <a:xfrm>
              <a:off x="3146" y="1688"/>
              <a:ext cx="1352" cy="1574"/>
              <a:chOff x="3146" y="1688"/>
              <a:chExt cx="1352" cy="1574"/>
            </a:xfrm>
          </p:grpSpPr>
          <p:sp>
            <p:nvSpPr>
              <p:cNvPr id="34822" name="Line 6"/>
              <p:cNvSpPr>
                <a:spLocks noChangeShapeType="1"/>
              </p:cNvSpPr>
              <p:nvPr/>
            </p:nvSpPr>
            <p:spPr bwMode="auto">
              <a:xfrm flipH="1">
                <a:off x="3146" y="1688"/>
                <a:ext cx="1352" cy="1574"/>
              </a:xfrm>
              <a:prstGeom prst="line">
                <a:avLst/>
              </a:prstGeom>
              <a:noFill/>
              <a:ln w="25400">
                <a:solidFill>
                  <a:srgbClr val="FF0033"/>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3653" fontAlgn="base">
                  <a:spcBef>
                    <a:spcPct val="0"/>
                  </a:spcBef>
                  <a:spcAft>
                    <a:spcPct val="0"/>
                  </a:spcAft>
                  <a:defRPr/>
                </a:pPr>
                <a:endParaRPr lang="en-US">
                  <a:solidFill>
                    <a:srgbClr val="000000"/>
                  </a:solidFill>
                  <a:latin typeface="Calibri" charset="0"/>
                </a:endParaRPr>
              </a:p>
            </p:txBody>
          </p:sp>
          <p:sp>
            <p:nvSpPr>
              <p:cNvPr id="34823" name="Line 7"/>
              <p:cNvSpPr>
                <a:spLocks noChangeShapeType="1"/>
              </p:cNvSpPr>
              <p:nvPr/>
            </p:nvSpPr>
            <p:spPr bwMode="auto">
              <a:xfrm flipH="1">
                <a:off x="3702" y="1688"/>
                <a:ext cx="378" cy="430"/>
              </a:xfrm>
              <a:prstGeom prst="line">
                <a:avLst/>
              </a:prstGeom>
              <a:noFill/>
              <a:ln w="25400">
                <a:solidFill>
                  <a:srgbClr val="FF0033"/>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3653" fontAlgn="base">
                  <a:spcBef>
                    <a:spcPct val="0"/>
                  </a:spcBef>
                  <a:spcAft>
                    <a:spcPct val="0"/>
                  </a:spcAft>
                  <a:defRPr/>
                </a:pPr>
                <a:endParaRPr lang="en-US">
                  <a:solidFill>
                    <a:srgbClr val="000000"/>
                  </a:solidFill>
                  <a:latin typeface="Calibri" charset="0"/>
                </a:endParaRPr>
              </a:p>
            </p:txBody>
          </p:sp>
          <p:sp>
            <p:nvSpPr>
              <p:cNvPr id="34824" name="Line 8"/>
              <p:cNvSpPr>
                <a:spLocks noChangeShapeType="1"/>
              </p:cNvSpPr>
              <p:nvPr/>
            </p:nvSpPr>
            <p:spPr bwMode="auto">
              <a:xfrm>
                <a:off x="3305" y="1689"/>
                <a:ext cx="613" cy="687"/>
              </a:xfrm>
              <a:prstGeom prst="line">
                <a:avLst/>
              </a:prstGeom>
              <a:noFill/>
              <a:ln w="25400">
                <a:solidFill>
                  <a:srgbClr val="FF0033"/>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3653" fontAlgn="base">
                  <a:spcBef>
                    <a:spcPct val="0"/>
                  </a:spcBef>
                  <a:spcAft>
                    <a:spcPct val="0"/>
                  </a:spcAft>
                  <a:defRPr/>
                </a:pPr>
                <a:endParaRPr lang="en-US">
                  <a:solidFill>
                    <a:srgbClr val="000000"/>
                  </a:solidFill>
                  <a:latin typeface="Calibri" charset="0"/>
                </a:endParaRPr>
              </a:p>
            </p:txBody>
          </p:sp>
        </p:grpSp>
      </p:grpSp>
      <p:grpSp>
        <p:nvGrpSpPr>
          <p:cNvPr id="34818" name="Group 19"/>
          <p:cNvGrpSpPr>
            <a:grpSpLocks/>
          </p:cNvGrpSpPr>
          <p:nvPr/>
        </p:nvGrpSpPr>
        <p:grpSpPr bwMode="auto">
          <a:xfrm>
            <a:off x="2247904" y="1974846"/>
            <a:ext cx="5119511" cy="441323"/>
            <a:chOff x="1593" y="1244"/>
            <a:chExt cx="3628" cy="278"/>
          </a:xfrm>
        </p:grpSpPr>
        <p:grpSp>
          <p:nvGrpSpPr>
            <p:cNvPr id="34830" name="Group 14"/>
            <p:cNvGrpSpPr>
              <a:grpSpLocks/>
            </p:cNvGrpSpPr>
            <p:nvPr/>
          </p:nvGrpSpPr>
          <p:grpSpPr bwMode="auto">
            <a:xfrm>
              <a:off x="1593" y="1244"/>
              <a:ext cx="2105" cy="278"/>
              <a:chOff x="1593" y="1244"/>
              <a:chExt cx="2105" cy="278"/>
            </a:xfrm>
          </p:grpSpPr>
          <p:sp>
            <p:nvSpPr>
              <p:cNvPr id="34827" name="Rectangle 11"/>
              <p:cNvSpPr>
                <a:spLocks noChangeArrowheads="1"/>
              </p:cNvSpPr>
              <p:nvPr/>
            </p:nvSpPr>
            <p:spPr bwMode="auto">
              <a:xfrm rot="19080000">
                <a:off x="1593" y="1244"/>
                <a:ext cx="904"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000" b="1">
                    <a:solidFill>
                      <a:srgbClr val="000000"/>
                    </a:solidFill>
                    <a:latin typeface="Arial" charset="0"/>
                  </a:rPr>
                  <a:t>Archaea</a:t>
                </a:r>
              </a:p>
            </p:txBody>
          </p:sp>
          <p:sp>
            <p:nvSpPr>
              <p:cNvPr id="34828" name="Rectangle 12"/>
              <p:cNvSpPr>
                <a:spLocks noChangeArrowheads="1"/>
              </p:cNvSpPr>
              <p:nvPr/>
            </p:nvSpPr>
            <p:spPr bwMode="auto">
              <a:xfrm rot="19080000">
                <a:off x="2346" y="1244"/>
                <a:ext cx="895"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000" b="1" dirty="0" err="1">
                    <a:solidFill>
                      <a:srgbClr val="000000"/>
                    </a:solidFill>
                    <a:latin typeface="Arial" charset="0"/>
                  </a:rPr>
                  <a:t>Eukarya</a:t>
                </a:r>
                <a:endParaRPr lang="en-US" sz="2000" b="1" dirty="0">
                  <a:solidFill>
                    <a:srgbClr val="000000"/>
                  </a:solidFill>
                  <a:latin typeface="Arial" charset="0"/>
                </a:endParaRPr>
              </a:p>
            </p:txBody>
          </p:sp>
          <p:sp>
            <p:nvSpPr>
              <p:cNvPr id="34829" name="Rectangle 13"/>
              <p:cNvSpPr>
                <a:spLocks noChangeArrowheads="1"/>
              </p:cNvSpPr>
              <p:nvPr/>
            </p:nvSpPr>
            <p:spPr bwMode="auto">
              <a:xfrm rot="19080000">
                <a:off x="2794" y="1245"/>
                <a:ext cx="904"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000" b="1">
                    <a:solidFill>
                      <a:srgbClr val="000000"/>
                    </a:solidFill>
                    <a:latin typeface="Arial" charset="0"/>
                  </a:rPr>
                  <a:t>Bacteria</a:t>
                </a:r>
              </a:p>
            </p:txBody>
          </p:sp>
        </p:grpSp>
        <p:grpSp>
          <p:nvGrpSpPr>
            <p:cNvPr id="34831" name="Group 18"/>
            <p:cNvGrpSpPr>
              <a:grpSpLocks/>
            </p:cNvGrpSpPr>
            <p:nvPr/>
          </p:nvGrpSpPr>
          <p:grpSpPr bwMode="auto">
            <a:xfrm>
              <a:off x="3115" y="1244"/>
              <a:ext cx="2106" cy="278"/>
              <a:chOff x="3115" y="1244"/>
              <a:chExt cx="2106" cy="278"/>
            </a:xfrm>
          </p:grpSpPr>
          <p:sp>
            <p:nvSpPr>
              <p:cNvPr id="5" name="Rectangle 15"/>
              <p:cNvSpPr>
                <a:spLocks noChangeArrowheads="1"/>
              </p:cNvSpPr>
              <p:nvPr/>
            </p:nvSpPr>
            <p:spPr bwMode="auto">
              <a:xfrm rot="19080000">
                <a:off x="3115" y="1245"/>
                <a:ext cx="904"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000" b="1">
                    <a:solidFill>
                      <a:srgbClr val="FF0033"/>
                    </a:solidFill>
                    <a:latin typeface="Arial" charset="0"/>
                  </a:rPr>
                  <a:t>Archaea</a:t>
                </a:r>
              </a:p>
            </p:txBody>
          </p:sp>
          <p:sp>
            <p:nvSpPr>
              <p:cNvPr id="34832" name="Rectangle 16"/>
              <p:cNvSpPr>
                <a:spLocks noChangeArrowheads="1"/>
              </p:cNvSpPr>
              <p:nvPr/>
            </p:nvSpPr>
            <p:spPr bwMode="auto">
              <a:xfrm rot="19080000">
                <a:off x="3870" y="1245"/>
                <a:ext cx="895"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000" b="1">
                    <a:solidFill>
                      <a:srgbClr val="FF0033"/>
                    </a:solidFill>
                    <a:latin typeface="Arial" charset="0"/>
                  </a:rPr>
                  <a:t>Eukarya</a:t>
                </a:r>
              </a:p>
            </p:txBody>
          </p:sp>
          <p:sp>
            <p:nvSpPr>
              <p:cNvPr id="34833" name="Rectangle 17"/>
              <p:cNvSpPr>
                <a:spLocks noChangeArrowheads="1"/>
              </p:cNvSpPr>
              <p:nvPr/>
            </p:nvSpPr>
            <p:spPr bwMode="auto">
              <a:xfrm rot="19080000">
                <a:off x="4317" y="1244"/>
                <a:ext cx="904" cy="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000" b="1">
                    <a:solidFill>
                      <a:srgbClr val="FF0033"/>
                    </a:solidFill>
                    <a:latin typeface="Arial" charset="0"/>
                  </a:rPr>
                  <a:t>Bacteria</a:t>
                </a:r>
              </a:p>
            </p:txBody>
          </p:sp>
        </p:grpSp>
      </p:grpSp>
      <p:grpSp>
        <p:nvGrpSpPr>
          <p:cNvPr id="34819" name="Group 22"/>
          <p:cNvGrpSpPr>
            <a:grpSpLocks/>
          </p:cNvGrpSpPr>
          <p:nvPr/>
        </p:nvGrpSpPr>
        <p:grpSpPr bwMode="auto">
          <a:xfrm>
            <a:off x="1814689" y="950919"/>
            <a:ext cx="6237111" cy="485776"/>
            <a:chOff x="1475" y="752"/>
            <a:chExt cx="4420" cy="306"/>
          </a:xfrm>
        </p:grpSpPr>
        <p:sp>
          <p:nvSpPr>
            <p:cNvPr id="34836" name="Rectangle 20"/>
            <p:cNvSpPr>
              <a:spLocks noChangeArrowheads="1"/>
            </p:cNvSpPr>
            <p:nvPr/>
          </p:nvSpPr>
          <p:spPr bwMode="auto">
            <a:xfrm>
              <a:off x="1475" y="752"/>
              <a:ext cx="1987" cy="3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300" b="1">
                  <a:solidFill>
                    <a:srgbClr val="000000"/>
                  </a:solidFill>
                  <a:latin typeface="Arial" charset="0"/>
                </a:rPr>
                <a:t>Catalytic subunits</a:t>
              </a:r>
            </a:p>
          </p:txBody>
        </p:sp>
        <p:sp>
          <p:nvSpPr>
            <p:cNvPr id="34837" name="Rectangle 21"/>
            <p:cNvSpPr>
              <a:spLocks noChangeArrowheads="1"/>
            </p:cNvSpPr>
            <p:nvPr/>
          </p:nvSpPr>
          <p:spPr bwMode="auto">
            <a:xfrm>
              <a:off x="3479" y="752"/>
              <a:ext cx="2416" cy="3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75" tIns="65088" rIns="130175" bIns="65088">
              <a:spAutoFit/>
            </a:bodyPr>
            <a:lstStyle/>
            <a:p>
              <a:pPr defTabSz="1801181" eaLnBrk="0" fontAlgn="base" hangingPunct="0">
                <a:spcBef>
                  <a:spcPct val="0"/>
                </a:spcBef>
                <a:spcAft>
                  <a:spcPct val="0"/>
                </a:spcAft>
                <a:defRPr/>
              </a:pPr>
              <a:r>
                <a:rPr lang="en-US" sz="2300" b="1" dirty="0">
                  <a:solidFill>
                    <a:srgbClr val="FF0033"/>
                  </a:solidFill>
                  <a:latin typeface="Arial" charset="0"/>
                </a:rPr>
                <a:t>Non catalytic subunits</a:t>
              </a:r>
            </a:p>
          </p:txBody>
        </p:sp>
      </p:grpSp>
      <p:sp>
        <p:nvSpPr>
          <p:cNvPr id="34839" name="Rectangle 23"/>
          <p:cNvSpPr>
            <a:spLocks noChangeArrowheads="1"/>
          </p:cNvSpPr>
          <p:nvPr/>
        </p:nvSpPr>
        <p:spPr bwMode="auto">
          <a:xfrm>
            <a:off x="1615726" y="3935414"/>
            <a:ext cx="1531394" cy="439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30" tIns="65064" rIns="130130" bIns="65064">
            <a:spAutoFit/>
          </a:bodyPr>
          <a:lstStyle/>
          <a:p>
            <a:pPr defTabSz="1801181" eaLnBrk="0" fontAlgn="base" hangingPunct="0">
              <a:spcBef>
                <a:spcPct val="0"/>
              </a:spcBef>
              <a:spcAft>
                <a:spcPct val="0"/>
              </a:spcAft>
              <a:defRPr/>
            </a:pPr>
            <a:r>
              <a:rPr lang="en-US" sz="2000" b="1" dirty="0">
                <a:solidFill>
                  <a:srgbClr val="000000"/>
                </a:solidFill>
                <a:latin typeface="Arial" charset="0"/>
              </a:rPr>
              <a:t>speciation</a:t>
            </a:r>
          </a:p>
        </p:txBody>
      </p:sp>
      <p:sp>
        <p:nvSpPr>
          <p:cNvPr id="34840" name="Line 24"/>
          <p:cNvSpPr>
            <a:spLocks noChangeShapeType="1"/>
          </p:cNvSpPr>
          <p:nvPr/>
        </p:nvSpPr>
        <p:spPr bwMode="auto">
          <a:xfrm flipV="1">
            <a:off x="2922412" y="3836988"/>
            <a:ext cx="355600" cy="239712"/>
          </a:xfrm>
          <a:prstGeom prst="line">
            <a:avLst/>
          </a:prstGeom>
          <a:noFill/>
          <a:ln w="2540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7" tIns="45704" rIns="91407" bIns="45704"/>
          <a:lstStyle/>
          <a:p>
            <a:pPr defTabSz="453653" fontAlgn="base">
              <a:spcBef>
                <a:spcPct val="0"/>
              </a:spcBef>
              <a:spcAft>
                <a:spcPct val="0"/>
              </a:spcAft>
              <a:defRPr/>
            </a:pPr>
            <a:endParaRPr lang="en-US">
              <a:solidFill>
                <a:srgbClr val="000000"/>
              </a:solidFill>
              <a:latin typeface="Calibri" charset="0"/>
            </a:endParaRPr>
          </a:p>
        </p:txBody>
      </p:sp>
      <p:sp>
        <p:nvSpPr>
          <p:cNvPr id="34841" name="Line 25"/>
          <p:cNvSpPr>
            <a:spLocks noChangeShapeType="1"/>
          </p:cNvSpPr>
          <p:nvPr/>
        </p:nvSpPr>
        <p:spPr bwMode="auto">
          <a:xfrm flipV="1">
            <a:off x="2929467" y="3492503"/>
            <a:ext cx="87489" cy="558800"/>
          </a:xfrm>
          <a:prstGeom prst="line">
            <a:avLst/>
          </a:prstGeom>
          <a:noFill/>
          <a:ln w="2540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7" tIns="45704" rIns="91407" bIns="45704"/>
          <a:lstStyle/>
          <a:p>
            <a:pPr defTabSz="453653" fontAlgn="base">
              <a:spcBef>
                <a:spcPct val="0"/>
              </a:spcBef>
              <a:spcAft>
                <a:spcPct val="0"/>
              </a:spcAft>
              <a:defRPr/>
            </a:pPr>
            <a:endParaRPr lang="en-US">
              <a:solidFill>
                <a:srgbClr val="000000"/>
              </a:solidFill>
              <a:latin typeface="Calibri" charset="0"/>
            </a:endParaRPr>
          </a:p>
        </p:txBody>
      </p:sp>
      <p:sp>
        <p:nvSpPr>
          <p:cNvPr id="34842" name="Rectangle 26"/>
          <p:cNvSpPr>
            <a:spLocks noChangeArrowheads="1"/>
          </p:cNvSpPr>
          <p:nvPr/>
        </p:nvSpPr>
        <p:spPr bwMode="auto">
          <a:xfrm>
            <a:off x="1658058" y="4968877"/>
            <a:ext cx="2300585" cy="439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30" tIns="65064" rIns="130130" bIns="65064">
            <a:spAutoFit/>
          </a:bodyPr>
          <a:lstStyle/>
          <a:p>
            <a:pPr defTabSz="1801181" eaLnBrk="0" fontAlgn="base" hangingPunct="0">
              <a:spcBef>
                <a:spcPct val="0"/>
              </a:spcBef>
              <a:spcAft>
                <a:spcPct val="0"/>
              </a:spcAft>
              <a:defRPr/>
            </a:pPr>
            <a:r>
              <a:rPr lang="en-US" sz="2000" b="1">
                <a:solidFill>
                  <a:srgbClr val="000000"/>
                </a:solidFill>
                <a:latin typeface="Arial" charset="0"/>
              </a:rPr>
              <a:t>gene duplication</a:t>
            </a:r>
          </a:p>
        </p:txBody>
      </p:sp>
      <p:sp>
        <p:nvSpPr>
          <p:cNvPr id="34843" name="Line 27"/>
          <p:cNvSpPr>
            <a:spLocks noChangeShapeType="1"/>
          </p:cNvSpPr>
          <p:nvPr/>
        </p:nvSpPr>
        <p:spPr bwMode="auto">
          <a:xfrm>
            <a:off x="3884790" y="5165725"/>
            <a:ext cx="414867" cy="0"/>
          </a:xfrm>
          <a:prstGeom prst="line">
            <a:avLst/>
          </a:prstGeom>
          <a:noFill/>
          <a:ln w="2540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7" tIns="45704" rIns="91407" bIns="45704"/>
          <a:lstStyle/>
          <a:p>
            <a:pPr defTabSz="453653" fontAlgn="base">
              <a:spcBef>
                <a:spcPct val="0"/>
              </a:spcBef>
              <a:spcAft>
                <a:spcPct val="0"/>
              </a:spcAft>
              <a:defRPr/>
            </a:pPr>
            <a:endParaRPr lang="en-US">
              <a:solidFill>
                <a:srgbClr val="000000"/>
              </a:solidFill>
              <a:latin typeface="Calibri" charset="0"/>
            </a:endParaRPr>
          </a:p>
        </p:txBody>
      </p:sp>
      <p:sp>
        <p:nvSpPr>
          <p:cNvPr id="34844" name="Line 28"/>
          <p:cNvSpPr>
            <a:spLocks noChangeShapeType="1"/>
          </p:cNvSpPr>
          <p:nvPr/>
        </p:nvSpPr>
        <p:spPr bwMode="auto">
          <a:xfrm>
            <a:off x="4439356" y="5167317"/>
            <a:ext cx="0" cy="358775"/>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7" tIns="45704" rIns="91407" bIns="45704"/>
          <a:lstStyle/>
          <a:p>
            <a:pPr defTabSz="453653" fontAlgn="base">
              <a:spcBef>
                <a:spcPct val="0"/>
              </a:spcBef>
              <a:spcAft>
                <a:spcPct val="0"/>
              </a:spcAft>
              <a:defRPr/>
            </a:pPr>
            <a:endParaRPr lang="en-US">
              <a:solidFill>
                <a:srgbClr val="000000"/>
              </a:solidFill>
              <a:latin typeface="Calibri" charset="0"/>
            </a:endParaRPr>
          </a:p>
        </p:txBody>
      </p:sp>
      <p:sp>
        <p:nvSpPr>
          <p:cNvPr id="34845" name="Line 29"/>
          <p:cNvSpPr>
            <a:spLocks noChangeShapeType="1"/>
          </p:cNvSpPr>
          <p:nvPr/>
        </p:nvSpPr>
        <p:spPr bwMode="auto">
          <a:xfrm flipH="1" flipV="1">
            <a:off x="6650568" y="3981450"/>
            <a:ext cx="2822" cy="1290638"/>
          </a:xfrm>
          <a:prstGeom prst="line">
            <a:avLst/>
          </a:prstGeom>
          <a:noFill/>
          <a:ln w="25400">
            <a:solidFill>
              <a:schemeClr val="tx1"/>
            </a:solidFill>
            <a:round/>
            <a:headEnd type="none" w="sm" len="sm"/>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7" tIns="45704" rIns="91407" bIns="45704"/>
          <a:lstStyle/>
          <a:p>
            <a:pPr defTabSz="453653" fontAlgn="base">
              <a:spcBef>
                <a:spcPct val="0"/>
              </a:spcBef>
              <a:spcAft>
                <a:spcPct val="0"/>
              </a:spcAft>
              <a:defRPr/>
            </a:pPr>
            <a:endParaRPr lang="en-US">
              <a:solidFill>
                <a:srgbClr val="000000"/>
              </a:solidFill>
              <a:latin typeface="Calibri" charset="0"/>
            </a:endParaRPr>
          </a:p>
        </p:txBody>
      </p:sp>
      <p:sp>
        <p:nvSpPr>
          <p:cNvPr id="34846" name="Rectangle 30"/>
          <p:cNvSpPr>
            <a:spLocks noChangeArrowheads="1"/>
          </p:cNvSpPr>
          <p:nvPr/>
        </p:nvSpPr>
        <p:spPr bwMode="auto">
          <a:xfrm>
            <a:off x="6740879" y="4579942"/>
            <a:ext cx="747425" cy="439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30130" tIns="65064" rIns="130130" bIns="65064">
            <a:spAutoFit/>
          </a:bodyPr>
          <a:lstStyle/>
          <a:p>
            <a:pPr defTabSz="1801181" eaLnBrk="0" fontAlgn="base" hangingPunct="0">
              <a:spcBef>
                <a:spcPct val="0"/>
              </a:spcBef>
              <a:spcAft>
                <a:spcPct val="0"/>
              </a:spcAft>
              <a:defRPr/>
            </a:pPr>
            <a:r>
              <a:rPr lang="en-US" sz="2000">
                <a:solidFill>
                  <a:srgbClr val="000000"/>
                </a:solidFill>
                <a:latin typeface="Arial" charset="0"/>
              </a:rPr>
              <a:t>time</a:t>
            </a:r>
          </a:p>
        </p:txBody>
      </p:sp>
    </p:spTree>
    <p:extLst>
      <p:ext uri="{BB962C8B-B14F-4D97-AF65-F5344CB8AC3E}">
        <p14:creationId xmlns:p14="http://schemas.microsoft.com/office/powerpoint/2010/main" val="21184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smtClean="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1392556381"/>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smtClean="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smtClean="0">
                <a:solidFill>
                  <a:srgbClr val="000000"/>
                </a:solidFill>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475436327"/>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smtClean="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2019181049"/>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smtClean="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9300649"/>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smtClean="0">
                <a:solidFill>
                  <a:srgbClr val="000000"/>
                </a:solidFill>
              </a:rPr>
              <a:t>HGT as a force creating new pathways</a:t>
            </a:r>
          </a:p>
        </p:txBody>
      </p:sp>
    </p:spTree>
    <p:extLst>
      <p:ext uri="{BB962C8B-B14F-4D97-AF65-F5344CB8AC3E}">
        <p14:creationId xmlns:p14="http://schemas.microsoft.com/office/powerpoint/2010/main" val="98909178"/>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000000"/>
                </a:solidFill>
              </a:rPr>
              <a:t>From: Galagan et al., 2002</a:t>
            </a:r>
            <a:endParaRPr lang="en-US" sz="2200" smtClean="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smtClean="0">
                <a:solidFill>
                  <a:srgbClr val="000000"/>
                </a:solidFill>
                <a:ea typeface="ＭＳ Ｐゴシック" charset="0"/>
                <a:cs typeface="MS Pゴシック" charset="0"/>
              </a:rPr>
              <a:t>Fournier and Gogarten (2008) Evolution of Acetoclastic Methanogenesis in Methanosarcina via Horizontal Gene Transfer from Cellulolytic Clostridia. </a:t>
            </a:r>
            <a:r>
              <a:rPr lang="en-US" sz="1600" i="1" smtClean="0">
                <a:solidFill>
                  <a:srgbClr val="000000"/>
                </a:solidFill>
                <a:ea typeface="ＭＳ Ｐゴシック" charset="0"/>
                <a:cs typeface="MS Pゴシック" charset="0"/>
              </a:rPr>
              <a:t>J. Bacteriol.</a:t>
            </a:r>
            <a:r>
              <a:rPr lang="en-US" sz="1600" smtClean="0">
                <a:solidFill>
                  <a:srgbClr val="000000"/>
                </a:solidFill>
                <a:ea typeface="ＭＳ Ｐゴシック" charset="0"/>
                <a:cs typeface="MS Pゴシック" charset="0"/>
              </a:rPr>
              <a:t> 190(3):1124-7</a:t>
            </a:r>
          </a:p>
        </p:txBody>
      </p:sp>
    </p:spTree>
    <p:extLst>
      <p:ext uri="{BB962C8B-B14F-4D97-AF65-F5344CB8AC3E}">
        <p14:creationId xmlns:p14="http://schemas.microsoft.com/office/powerpoint/2010/main" val="21421186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smtClean="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smtClean="0">
                <a:solidFill>
                  <a:srgbClr val="000000"/>
                </a:solidFill>
              </a:rPr>
              <a:t>Methanosarcina</a:t>
            </a:r>
            <a:r>
              <a:rPr lang="en-US" sz="2200" smtClean="0">
                <a:solidFill>
                  <a:srgbClr val="000000"/>
                </a:solidFill>
              </a:rPr>
              <a:t> </a:t>
            </a:r>
          </a:p>
          <a:p>
            <a:pPr algn="ctr" fontAlgn="base">
              <a:spcBef>
                <a:spcPct val="0"/>
              </a:spcBef>
              <a:spcAft>
                <a:spcPct val="0"/>
              </a:spcAft>
            </a:pPr>
            <a:r>
              <a:rPr lang="en-US" sz="2200" smtClean="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000000"/>
                </a:solidFill>
              </a:rPr>
              <a:t>Figures drawn with </a:t>
            </a:r>
            <a:r>
              <a:rPr lang="en-US" sz="1800" i="1" smtClean="0">
                <a:solidFill>
                  <a:srgbClr val="000000"/>
                </a:solidFill>
              </a:rPr>
              <a:t>Metacyc</a:t>
            </a:r>
            <a:r>
              <a:rPr lang="en-US" sz="1800" smtClean="0">
                <a:solidFill>
                  <a:srgbClr val="000000"/>
                </a:solidFill>
              </a:rPr>
              <a:t> (www.metacyc.org)</a:t>
            </a:r>
            <a:endParaRPr lang="en-US" sz="2200" smtClean="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ea typeface="ＭＳ Ｐゴシック" charset="0"/>
                <a:cs typeface="ＭＳ Ｐゴシック" charset="0"/>
              </a:rPr>
              <a:t>PtaA</a:t>
            </a:r>
            <a:endParaRPr lang="en-US" sz="2200" smtClean="0">
              <a:solidFill>
                <a:srgbClr val="000000"/>
              </a:solidFill>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ea typeface="ＭＳ Ｐゴシック" charset="0"/>
                <a:cs typeface="ＭＳ Ｐゴシック" charset="0"/>
              </a:rPr>
              <a:t>PtaA</a:t>
            </a:r>
            <a:endParaRPr lang="en-US" sz="2200" smtClean="0">
              <a:solidFill>
                <a:srgbClr val="000000"/>
              </a:solidFill>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ea typeface="ＭＳ Ｐゴシック" charset="0"/>
                <a:cs typeface="ＭＳ Ｐゴシック" charset="0"/>
              </a:rPr>
              <a:t>AckA</a:t>
            </a:r>
            <a:endParaRPr lang="en-US" sz="2200" smtClean="0">
              <a:solidFill>
                <a:srgbClr val="000000"/>
              </a:solidFill>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ea typeface="ＭＳ Ｐゴシック" charset="0"/>
                <a:cs typeface="ＭＳ Ｐゴシック" charset="0"/>
              </a:rPr>
              <a:t>AckA</a:t>
            </a:r>
            <a:endParaRPr lang="en-US" sz="2200" smtClean="0">
              <a:solidFill>
                <a:srgbClr val="000000"/>
              </a:solidFill>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smtClean="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smtClean="0">
              <a:solidFill>
                <a:srgbClr val="000000"/>
              </a:solidFill>
              <a:ea typeface="ＭＳ Ｐゴシック" charset="0"/>
              <a:cs typeface="MS Pゴシック" charset="0"/>
            </a:endParaRPr>
          </a:p>
        </p:txBody>
      </p:sp>
    </p:spTree>
    <p:extLst>
      <p:ext uri="{BB962C8B-B14F-4D97-AF65-F5344CB8AC3E}">
        <p14:creationId xmlns:p14="http://schemas.microsoft.com/office/powerpoint/2010/main" val="667300247"/>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smtClean="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smtClean="0">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1899397"/>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smtClean="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smtClean="0">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smtClean="0">
                <a:latin typeface="Arial" charset="0"/>
              </a:rPr>
              <a:t>©1998 by National Academy of Sciences</a:t>
            </a:r>
          </a:p>
        </p:txBody>
      </p:sp>
    </p:spTree>
    <p:extLst>
      <p:ext uri="{BB962C8B-B14F-4D97-AF65-F5344CB8AC3E}">
        <p14:creationId xmlns:p14="http://schemas.microsoft.com/office/powerpoint/2010/main" val="685262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smtClean="0">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oxaloacetate</a:t>
                </a:r>
                <a:endParaRPr lang="de-DE" smtClean="0">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citrate</a:t>
                </a:r>
                <a:endParaRPr lang="de-DE" smtClean="0">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fumarate</a:t>
                </a:r>
                <a:endParaRPr lang="de-DE" smtClean="0">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isocitrate</a:t>
                </a:r>
                <a:endParaRPr lang="de-DE" smtClean="0">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succinate</a:t>
                </a:r>
                <a:endParaRPr lang="de-DE" smtClean="0">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propionyl-CoA</a:t>
                </a:r>
                <a:endParaRPr lang="de-DE" smtClean="0">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3-methylmalyl-CoA</a:t>
                </a:r>
                <a:endParaRPr lang="de-DE" smtClean="0">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2-oxoglutarate</a:t>
                </a:r>
                <a:endParaRPr lang="de-DE" smtClean="0">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glutamate</a:t>
                </a:r>
                <a:endParaRPr lang="de-DE" smtClean="0">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methylaspartate</a:t>
                </a:r>
                <a:endParaRPr lang="de-DE" smtClean="0">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mesaconyl-CoA</a:t>
                </a:r>
                <a:endParaRPr lang="de-DE" smtClean="0">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mesaconate</a:t>
                </a:r>
                <a:endParaRPr lang="de-DE" smtClean="0">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FFFFFF"/>
              </a:solidFill>
              <a:ea typeface="ＭＳ Ｐゴシック" charset="0"/>
              <a:cs typeface="ＭＳ Ｐゴシック"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FFFFFF"/>
                </a:solidFill>
              </a:rPr>
              <a:t>HGT as a force creating new pathways – Example 3</a:t>
            </a:r>
          </a:p>
          <a:p>
            <a:pPr defTabSz="914400" eaLnBrk="1" fontAlgn="base" hangingPunct="1">
              <a:spcBef>
                <a:spcPct val="0"/>
              </a:spcBef>
              <a:spcAft>
                <a:spcPct val="0"/>
              </a:spcAft>
            </a:pPr>
            <a:r>
              <a:rPr lang="de-DE" sz="3000" b="1" smtClean="0">
                <a:solidFill>
                  <a:srgbClr val="FFFFFF"/>
                </a:solidFill>
                <a:latin typeface="Calibri" charset="0"/>
              </a:rPr>
              <a:t>Acetyl-CoA Assimilation: Methylaspartate Cycle</a:t>
            </a:r>
            <a:endParaRPr lang="de-DE" sz="3000" b="1" i="1" smtClean="0">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smtClean="0">
                <a:solidFill>
                  <a:srgbClr val="000000"/>
                </a:solidFill>
                <a:latin typeface="Calibri" charset="0"/>
              </a:rPr>
              <a:t>Khomyakova, Bükmez, Thomas, Erb, Berg, </a:t>
            </a:r>
            <a:r>
              <a:rPr lang="de-DE" sz="1500" i="1" smtClean="0">
                <a:solidFill>
                  <a:srgbClr val="000000"/>
                </a:solidFill>
                <a:latin typeface="Calibri" charset="0"/>
              </a:rPr>
              <a:t>Science</a:t>
            </a:r>
            <a:r>
              <a:rPr lang="de-DE" sz="1500" smtClean="0">
                <a:solidFill>
                  <a:srgbClr val="000000"/>
                </a:solidFill>
                <a:latin typeface="Calibri" charset="0"/>
              </a:rPr>
              <a:t>, 2011</a:t>
            </a:r>
          </a:p>
        </p:txBody>
      </p:sp>
    </p:spTree>
    <p:extLst>
      <p:ext uri="{BB962C8B-B14F-4D97-AF65-F5344CB8AC3E}">
        <p14:creationId xmlns:p14="http://schemas.microsoft.com/office/powerpoint/2010/main" val="42835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248187"/>
            <a:ext cx="7556744" cy="6379874"/>
          </a:xfrm>
          <a:prstGeom prst="rect">
            <a:avLst/>
          </a:prstGeom>
        </p:spPr>
      </p:pic>
      <p:pic>
        <p:nvPicPr>
          <p:cNvPr id="9" name="Picture 8"/>
          <p:cNvPicPr>
            <a:picLocks noChangeAspect="1"/>
          </p:cNvPicPr>
          <p:nvPr/>
        </p:nvPicPr>
        <p:blipFill>
          <a:blip r:embed="rId5"/>
          <a:stretch>
            <a:fillRect/>
          </a:stretch>
        </p:blipFill>
        <p:spPr>
          <a:xfrm rot="5400000">
            <a:off x="7262766" y="1046325"/>
            <a:ext cx="2675470" cy="616686"/>
          </a:xfrm>
          <a:prstGeom prst="rect">
            <a:avLst/>
          </a:prstGeom>
        </p:spPr>
      </p:pic>
      <p:sp>
        <p:nvSpPr>
          <p:cNvPr id="10" name="TextBox 9"/>
          <p:cNvSpPr txBox="1"/>
          <p:nvPr/>
        </p:nvSpPr>
        <p:spPr>
          <a:xfrm>
            <a:off x="5094803" y="1336524"/>
            <a:ext cx="3093262" cy="823984"/>
          </a:xfrm>
          <a:prstGeom prst="rect">
            <a:avLst/>
          </a:prstGeom>
          <a:noFill/>
        </p:spPr>
        <p:txBody>
          <a:bodyPr wrap="none" lIns="91387" tIns="45693" rIns="91387" bIns="45693" rtlCol="0">
            <a:spAutoFit/>
          </a:bodyPr>
          <a:lstStyle/>
          <a:p>
            <a:pPr defTabSz="453653" fontAlgn="base">
              <a:spcBef>
                <a:spcPct val="0"/>
              </a:spcBef>
              <a:spcAft>
                <a:spcPct val="0"/>
              </a:spcAft>
            </a:pPr>
            <a:r>
              <a:rPr lang="en-US" sz="2400" b="1" dirty="0">
                <a:solidFill>
                  <a:srgbClr val="000000"/>
                </a:solidFill>
                <a:latin typeface="Calibri" charset="0"/>
                <a:ea typeface="ＭＳ Ｐゴシック" charset="0"/>
                <a:cs typeface="ＭＳ Ｐゴシック" charset="0"/>
              </a:rPr>
              <a:t>ATPase / </a:t>
            </a:r>
            <a:r>
              <a:rPr lang="en-US" sz="2400" b="1" dirty="0" err="1">
                <a:solidFill>
                  <a:srgbClr val="000000"/>
                </a:solidFill>
                <a:latin typeface="Calibri" charset="0"/>
                <a:ea typeface="ＭＳ Ｐゴシック" charset="0"/>
                <a:cs typeface="ＭＳ Ｐゴシック" charset="0"/>
              </a:rPr>
              <a:t>ATPsynthase</a:t>
            </a:r>
            <a:r>
              <a:rPr lang="en-US" sz="2400" b="1" dirty="0">
                <a:solidFill>
                  <a:srgbClr val="000000"/>
                </a:solidFill>
                <a:latin typeface="Calibri" charset="0"/>
                <a:ea typeface="ＭＳ Ｐゴシック" charset="0"/>
                <a:cs typeface="ＭＳ Ｐゴシック" charset="0"/>
              </a:rPr>
              <a:t> </a:t>
            </a:r>
            <a:br>
              <a:rPr lang="en-US" sz="2400" b="1" dirty="0">
                <a:solidFill>
                  <a:srgbClr val="000000"/>
                </a:solidFill>
                <a:latin typeface="Calibri" charset="0"/>
                <a:ea typeface="ＭＳ Ｐゴシック" charset="0"/>
                <a:cs typeface="ＭＳ Ｐゴシック" charset="0"/>
              </a:rPr>
            </a:br>
            <a:r>
              <a:rPr lang="en-US" sz="2400" b="1" dirty="0">
                <a:solidFill>
                  <a:srgbClr val="000000"/>
                </a:solidFill>
                <a:latin typeface="Calibri" charset="0"/>
                <a:ea typeface="ＭＳ Ｐゴシック" charset="0"/>
                <a:cs typeface="ＭＳ Ｐゴシック" charset="0"/>
              </a:rPr>
              <a:t> ATP binding Subunits</a:t>
            </a:r>
          </a:p>
        </p:txBody>
      </p:sp>
      <p:pic>
        <p:nvPicPr>
          <p:cNvPr id="8" name="Picture 7"/>
          <p:cNvPicPr>
            <a:picLocks noChangeAspect="1"/>
          </p:cNvPicPr>
          <p:nvPr/>
        </p:nvPicPr>
        <p:blipFill>
          <a:blip r:embed="rId6"/>
          <a:stretch>
            <a:fillRect/>
          </a:stretch>
        </p:blipFill>
        <p:spPr>
          <a:xfrm rot="5400000">
            <a:off x="5546691" y="3298127"/>
            <a:ext cx="6857996" cy="261754"/>
          </a:xfrm>
          <a:prstGeom prst="rect">
            <a:avLst/>
          </a:prstGeom>
        </p:spPr>
      </p:pic>
    </p:spTree>
    <p:extLst>
      <p:ext uri="{BB962C8B-B14F-4D97-AF65-F5344CB8AC3E}">
        <p14:creationId xmlns:p14="http://schemas.microsoft.com/office/powerpoint/2010/main" val="14981666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oxaloacetate</a:t>
            </a:r>
            <a:endParaRPr lang="de-DE" smtClean="0">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citrate</a:t>
            </a:r>
            <a:endParaRPr lang="de-DE" smtClean="0">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fumarate</a:t>
            </a:r>
            <a:endParaRPr lang="de-DE" smtClean="0">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isocitrate</a:t>
            </a:r>
            <a:endParaRPr lang="de-DE" smtClean="0">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succinate</a:t>
            </a:r>
            <a:endParaRPr lang="de-DE" smtClean="0">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2-oxoglutarate</a:t>
            </a:r>
            <a:endParaRPr lang="de-DE" smtClean="0">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crotonyl-CoA</a:t>
            </a:r>
            <a:endParaRPr lang="de-DE" smtClean="0">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ethylmalonyl-CoA</a:t>
            </a:r>
            <a:endParaRPr lang="de-DE" smtClean="0">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methylsuccinyl-CoA</a:t>
            </a:r>
            <a:endParaRPr lang="de-DE" smtClean="0">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mesaconyl-CoA</a:t>
            </a:r>
            <a:endParaRPr lang="de-DE" smtClean="0">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3-methylmalyl-CoA</a:t>
            </a:r>
            <a:endParaRPr lang="de-DE" smtClean="0">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propionyl-CoA</a:t>
            </a:r>
            <a:endParaRPr lang="de-DE" smtClean="0">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 CO</a:t>
            </a:r>
            <a:endParaRPr lang="de-DE" smtClean="0">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oxaloacetate</a:t>
            </a:r>
            <a:endParaRPr lang="de-DE" smtClean="0">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citrate</a:t>
            </a:r>
            <a:endParaRPr lang="de-DE" smtClean="0">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fumarate</a:t>
            </a:r>
            <a:endParaRPr lang="de-DE" smtClean="0">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isocitrate</a:t>
            </a:r>
            <a:endParaRPr lang="de-DE" smtClean="0">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succinate</a:t>
            </a:r>
            <a:endParaRPr lang="de-DE" smtClean="0">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propionyl-CoA</a:t>
            </a:r>
            <a:endParaRPr lang="de-DE" smtClean="0">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3-methylmalyl-CoA</a:t>
            </a:r>
            <a:endParaRPr lang="de-DE" smtClean="0">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2-oxoglutarate</a:t>
            </a:r>
            <a:endParaRPr lang="de-DE" smtClean="0">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glutamate</a:t>
            </a:r>
            <a:endParaRPr lang="de-DE" smtClean="0">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methylaspartate</a:t>
            </a:r>
            <a:endParaRPr lang="de-DE" smtClean="0">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mesaconyl-CoA</a:t>
            </a:r>
            <a:endParaRPr lang="de-DE" smtClean="0">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mesaconate</a:t>
            </a:r>
            <a:endParaRPr lang="de-DE" smtClean="0">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smtClean="0">
                <a:solidFill>
                  <a:srgbClr val="808000"/>
                </a:solidFill>
                <a:latin typeface="Helvetica" charset="0"/>
              </a:rPr>
              <a:t>Comparison of different anaplerotic pathways</a:t>
            </a:r>
            <a:endParaRPr lang="ru-RU" sz="3400" smtClean="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smtClean="0">
                <a:solidFill>
                  <a:srgbClr val="000000"/>
                </a:solidFill>
              </a:rPr>
              <a:t>Citric acid cycle and </a:t>
            </a:r>
            <a:br>
              <a:rPr lang="de-DE" sz="1800" smtClean="0">
                <a:solidFill>
                  <a:srgbClr val="000000"/>
                </a:solidFill>
              </a:rPr>
            </a:br>
            <a:r>
              <a:rPr lang="de-DE" sz="1800" smtClean="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smtClean="0">
                <a:solidFill>
                  <a:srgbClr val="000000"/>
                </a:solidFill>
              </a:rPr>
              <a:t>Ethylmalonyl-CoA</a:t>
            </a:r>
            <a:br>
              <a:rPr lang="de-DE" sz="1800" smtClean="0">
                <a:solidFill>
                  <a:srgbClr val="000000"/>
                </a:solidFill>
              </a:rPr>
            </a:br>
            <a:r>
              <a:rPr lang="de-DE" sz="1800" smtClean="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smtClean="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smtClean="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smtClean="0">
                <a:solidFill>
                  <a:srgbClr val="000000"/>
                </a:solidFill>
              </a:rPr>
              <a:t>haloarchaea</a:t>
            </a:r>
          </a:p>
        </p:txBody>
      </p:sp>
    </p:spTree>
    <p:extLst>
      <p:ext uri="{BB962C8B-B14F-4D97-AF65-F5344CB8AC3E}">
        <p14:creationId xmlns:p14="http://schemas.microsoft.com/office/powerpoint/2010/main" val="5278821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FFFFFF"/>
              </a:solidFill>
              <a:ea typeface="ＭＳ Ｐゴシック" charset="0"/>
              <a:cs typeface="ＭＳ Ｐゴシック"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smtClean="0">
                <a:solidFill>
                  <a:srgbClr val="000000"/>
                </a:solidFill>
                <a:latin typeface="Calibri" charset="0"/>
              </a:rPr>
              <a:t>Khomyakova, Bükmez, Thomas, Erb, Berg, </a:t>
            </a:r>
            <a:r>
              <a:rPr lang="de-DE" sz="1500" i="1" smtClean="0">
                <a:solidFill>
                  <a:srgbClr val="000000"/>
                </a:solidFill>
                <a:latin typeface="Calibri" charset="0"/>
              </a:rPr>
              <a:t>Science</a:t>
            </a:r>
            <a:r>
              <a:rPr lang="de-DE" sz="1500" smtClean="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smtClean="0">
                <a:solidFill>
                  <a:srgbClr val="000000"/>
                </a:solidFill>
                <a:latin typeface="Calibri" charset="0"/>
              </a:rPr>
              <a:t>Haloarchaea</a:t>
            </a:r>
          </a:p>
          <a:p>
            <a:pPr defTabSz="914400" eaLnBrk="1" fontAlgn="base" hangingPunct="1">
              <a:spcBef>
                <a:spcPct val="0"/>
              </a:spcBef>
              <a:spcAft>
                <a:spcPct val="0"/>
              </a:spcAft>
            </a:pPr>
            <a:r>
              <a:rPr lang="de-DE" sz="1800" i="1" smtClean="0">
                <a:solidFill>
                  <a:srgbClr val="000000"/>
                </a:solidFill>
                <a:latin typeface="Calibri" charset="0"/>
              </a:rPr>
              <a:t>Haloarcula marismortui,</a:t>
            </a:r>
          </a:p>
          <a:p>
            <a:pPr defTabSz="914400" eaLnBrk="1" fontAlgn="base" hangingPunct="1">
              <a:spcBef>
                <a:spcPct val="0"/>
              </a:spcBef>
              <a:spcAft>
                <a:spcPct val="0"/>
              </a:spcAft>
            </a:pPr>
            <a:r>
              <a:rPr lang="de-DE" sz="1800" i="1" smtClean="0">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smtClean="0">
              <a:solidFill>
                <a:srgbClr val="000000"/>
              </a:solidFill>
              <a:ea typeface="ＭＳ Ｐゴシック" charset="0"/>
              <a:cs typeface="ＭＳ Ｐゴシック"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smtClean="0">
              <a:solidFill>
                <a:srgbClr val="000000"/>
              </a:solidFill>
              <a:ea typeface="ＭＳ Ｐゴシック" charset="0"/>
              <a:cs typeface="ＭＳ Ｐゴシック"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smtClean="0">
              <a:solidFill>
                <a:srgbClr val="000000"/>
              </a:solidFill>
              <a:ea typeface="ＭＳ Ｐゴシック" charset="0"/>
              <a:cs typeface="ＭＳ Ｐゴシック"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FFFFFF"/>
                </a:solidFill>
              </a:rPr>
              <a:t>HGT as a force creating new pathways – Example 3</a:t>
            </a:r>
          </a:p>
          <a:p>
            <a:pPr defTabSz="914400" eaLnBrk="1" fontAlgn="base" hangingPunct="1">
              <a:spcBef>
                <a:spcPct val="0"/>
              </a:spcBef>
              <a:spcAft>
                <a:spcPct val="0"/>
              </a:spcAft>
            </a:pPr>
            <a:r>
              <a:rPr lang="de-DE" sz="3000" b="1" smtClean="0">
                <a:solidFill>
                  <a:srgbClr val="FFFFFF"/>
                </a:solidFill>
                <a:latin typeface="Calibri" charset="0"/>
              </a:rPr>
              <a:t>Acetyl-CoA Assimilation: methylaspartate cycle</a:t>
            </a:r>
            <a:endParaRPr lang="de-DE" sz="3000" b="1" i="1" smtClean="0">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smtClean="0">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smtClean="0">
                <a:solidFill>
                  <a:srgbClr val="FF0000"/>
                </a:solidFill>
                <a:latin typeface="Calibri" charset="0"/>
              </a:rPr>
              <a:t>Acetate </a:t>
            </a:r>
            <a:br>
              <a:rPr lang="de-DE" sz="2000" b="1" smtClean="0">
                <a:solidFill>
                  <a:srgbClr val="FF0000"/>
                </a:solidFill>
                <a:latin typeface="Calibri" charset="0"/>
              </a:rPr>
            </a:br>
            <a:r>
              <a:rPr lang="de-DE" sz="2000" b="1" smtClean="0">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smtClean="0">
                <a:solidFill>
                  <a:srgbClr val="C00000"/>
                </a:solidFill>
                <a:latin typeface="Calibri" charset="0"/>
              </a:rPr>
              <a:t>Glutamate fermentation,</a:t>
            </a:r>
          </a:p>
          <a:p>
            <a:pPr algn="r" defTabSz="914400" eaLnBrk="1" fontAlgn="base" hangingPunct="1">
              <a:spcBef>
                <a:spcPct val="0"/>
              </a:spcBef>
              <a:spcAft>
                <a:spcPct val="0"/>
              </a:spcAft>
            </a:pPr>
            <a:r>
              <a:rPr lang="de-DE" sz="2000" b="1" smtClean="0">
                <a:solidFill>
                  <a:srgbClr val="C00000"/>
                </a:solidFill>
                <a:latin typeface="Calibri" charset="0"/>
              </a:rPr>
              <a:t>Bacteria</a:t>
            </a:r>
          </a:p>
        </p:txBody>
      </p:sp>
    </p:spTree>
    <p:extLst>
      <p:ext uri="{BB962C8B-B14F-4D97-AF65-F5344CB8AC3E}">
        <p14:creationId xmlns:p14="http://schemas.microsoft.com/office/powerpoint/2010/main" val="861105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5427</TotalTime>
  <Words>3041</Words>
  <Application>Microsoft Macintosh PowerPoint</Application>
  <PresentationFormat>On-screen Show (4:3)</PresentationFormat>
  <Paragraphs>577</Paragraphs>
  <Slides>91</Slides>
  <Notes>36</Notes>
  <HiddenSlides>0</HiddenSlides>
  <MMClips>0</MMClips>
  <ScaleCrop>false</ScaleCrop>
  <HeadingPairs>
    <vt:vector size="8" baseType="variant">
      <vt:variant>
        <vt:lpstr>Fonts Used</vt:lpstr>
      </vt:variant>
      <vt:variant>
        <vt:i4>14</vt:i4>
      </vt:variant>
      <vt:variant>
        <vt:lpstr>Theme</vt:lpstr>
      </vt:variant>
      <vt:variant>
        <vt:i4>17</vt:i4>
      </vt:variant>
      <vt:variant>
        <vt:lpstr>Embedded OLE Servers</vt:lpstr>
      </vt:variant>
      <vt:variant>
        <vt:i4>2</vt:i4>
      </vt:variant>
      <vt:variant>
        <vt:lpstr>Slide Titles</vt:lpstr>
      </vt:variant>
      <vt:variant>
        <vt:i4>91</vt:i4>
      </vt:variant>
    </vt:vector>
  </HeadingPairs>
  <TitlesOfParts>
    <vt:vector size="124" baseType="lpstr">
      <vt:lpstr>Calibri</vt:lpstr>
      <vt:lpstr>Courier New</vt:lpstr>
      <vt:lpstr>Helvetica</vt:lpstr>
      <vt:lpstr>Lucida Sans Unicode</vt:lpstr>
      <vt:lpstr>MS Pゴシック</vt:lpstr>
      <vt:lpstr>MS Pゴシック</vt:lpstr>
      <vt:lpstr>msgothic</vt:lpstr>
      <vt:lpstr>StarSymbol</vt:lpstr>
      <vt:lpstr>Symbol</vt:lpstr>
      <vt:lpstr>Times</vt:lpstr>
      <vt:lpstr>Times New Roman</vt:lpstr>
      <vt:lpstr>Verdana</vt:lpstr>
      <vt:lpstr>Wingdings</vt:lpstr>
      <vt:lpstr>Arial</vt:lpstr>
      <vt:lpstr>1_Default Design</vt:lpstr>
      <vt:lpstr>Default Design</vt:lpstr>
      <vt:lpstr>Larissa-Design</vt:lpstr>
      <vt:lpstr>Standarddesign</vt:lpstr>
      <vt:lpstr>1_Office Theme</vt:lpstr>
      <vt:lpstr>Blank Presentation</vt:lpstr>
      <vt:lpstr>5_Default Design</vt:lpstr>
      <vt:lpstr>6_Default Design</vt:lpstr>
      <vt:lpstr>3_Office Theme</vt:lpstr>
      <vt:lpstr>2_Default Design</vt:lpstr>
      <vt:lpstr>3_Default Design</vt:lpstr>
      <vt:lpstr>4_Office Theme</vt:lpstr>
      <vt:lpstr>4_Default Design</vt:lpstr>
      <vt:lpstr>7_Default Design</vt:lpstr>
      <vt:lpstr>1_Blank Presentation</vt:lpstr>
      <vt:lpstr>1_Larissa-Design</vt:lpstr>
      <vt:lpstr>5_Office Theme</vt:lpstr>
      <vt:lpstr>Photo Editor Photo</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LBA</vt:lpstr>
      <vt:lpstr>LBA</vt:lpstr>
      <vt:lpstr>LBA</vt:lpstr>
      <vt:lpstr>LBA</vt:lpstr>
      <vt:lpstr>LBA</vt:lpstr>
      <vt:lpstr>LBA</vt:lpstr>
      <vt:lpstr>LBA</vt:lpstr>
      <vt:lpstr>LBA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Neutral theory: </vt:lpstr>
      <vt:lpstr>the gradualist point of view</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dambe </vt:lpstr>
      <vt:lpstr>dambe (cont)</vt:lpstr>
      <vt:lpstr>PAML (codeml) the basic model </vt:lpstr>
      <vt:lpstr>PowerPoint Presentation</vt:lpstr>
      <vt:lpstr>PowerPoint Presentation</vt:lpstr>
      <vt:lpstr> e.g. gene duplications in yeast</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29</cp:revision>
  <dcterms:created xsi:type="dcterms:W3CDTF">2013-11-01T21:49:29Z</dcterms:created>
  <dcterms:modified xsi:type="dcterms:W3CDTF">2016-11-14T15:18:47Z</dcterms:modified>
</cp:coreProperties>
</file>