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41" r:id="rId2"/>
    <p:sldMasterId id="2147483754" r:id="rId3"/>
    <p:sldMasterId id="2147483770" r:id="rId4"/>
  </p:sldMasterIdLst>
  <p:notesMasterIdLst>
    <p:notesMasterId r:id="rId42"/>
  </p:notesMasterIdLst>
  <p:sldIdLst>
    <p:sldId id="409" r:id="rId5"/>
    <p:sldId id="410" r:id="rId6"/>
    <p:sldId id="345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347" r:id="rId21"/>
    <p:sldId id="356" r:id="rId22"/>
    <p:sldId id="357" r:id="rId23"/>
    <p:sldId id="405" r:id="rId24"/>
    <p:sldId id="406" r:id="rId25"/>
    <p:sldId id="407" r:id="rId26"/>
    <p:sldId id="399" r:id="rId27"/>
    <p:sldId id="400" r:id="rId28"/>
    <p:sldId id="401" r:id="rId29"/>
    <p:sldId id="434" r:id="rId30"/>
    <p:sldId id="435" r:id="rId31"/>
    <p:sldId id="424" r:id="rId32"/>
    <p:sldId id="425" r:id="rId33"/>
    <p:sldId id="426" r:id="rId34"/>
    <p:sldId id="427" r:id="rId35"/>
    <p:sldId id="428" r:id="rId36"/>
    <p:sldId id="429" r:id="rId37"/>
    <p:sldId id="430" r:id="rId38"/>
    <p:sldId id="431" r:id="rId39"/>
    <p:sldId id="432" r:id="rId40"/>
    <p:sldId id="433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/>
    <p:restoredTop sz="80617"/>
  </p:normalViewPr>
  <p:slideViewPr>
    <p:cSldViewPr snapToGrid="0" snapToObjects="1">
      <p:cViewPr varScale="1">
        <p:scale>
          <a:sx n="181" d="100"/>
          <a:sy n="181" d="100"/>
        </p:scale>
        <p:origin x="333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E0EBF-A78E-394D-8A69-C2DDA1FF11CB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A68D0-AB71-FD4B-A430-DEA9F794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9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3A33A8-0E10-844E-8BA9-B7D93815D7F4}" type="slidenum">
              <a:rPr lang="en-US" sz="1200" b="1">
                <a:solidFill>
                  <a:srgbClr val="000000"/>
                </a:solidFill>
                <a:latin typeface="Times New Roman" charset="0"/>
              </a:rPr>
              <a:pPr eaLnBrk="1" hangingPunct="1"/>
              <a:t>3</a:t>
            </a:fld>
            <a:endParaRPr lang="en-US" sz="12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583EB0-21B3-2941-9284-52D1FCDC6842}" type="slidenum">
              <a:rPr lang="en-US" sz="1200">
                <a:solidFill>
                  <a:srgbClr val="000000"/>
                </a:solidFill>
              </a:rPr>
              <a:pPr eaLnBrk="1" hangingPunct="1"/>
              <a:t>26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30050CA-D02C-6140-8641-41BDE6751512}" type="slidenum">
              <a:rPr lang="en-US" sz="1100">
                <a:solidFill>
                  <a:prstClr val="black"/>
                </a:solidFill>
              </a:rPr>
              <a:pPr eaLnBrk="1" hangingPunct="1"/>
              <a:t>28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C200C0F-6002-4F40-BF6D-BB8E82A56891}" type="slidenum">
              <a:rPr lang="en-US" sz="1100">
                <a:solidFill>
                  <a:prstClr val="black"/>
                </a:solidFill>
              </a:rPr>
              <a:pPr eaLnBrk="1" hangingPunct="1"/>
              <a:t>29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0DF76A-3DBE-EC4D-BCD2-86E96AE269DF}" type="slidenum">
              <a:rPr lang="en-US" sz="1100">
                <a:solidFill>
                  <a:prstClr val="black"/>
                </a:solidFill>
              </a:rPr>
              <a:pPr eaLnBrk="1" hangingPunct="1"/>
              <a:t>30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B933CC2-B27A-5241-9F6B-325C60D5EBA0}" type="slidenum">
              <a:rPr lang="en-US" sz="1100">
                <a:solidFill>
                  <a:prstClr val="black"/>
                </a:solidFill>
              </a:rPr>
              <a:pPr eaLnBrk="1" hangingPunct="1"/>
              <a:t>31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DD0794F-DC64-8040-944A-171E70E33BD3}" type="slidenum">
              <a:rPr lang="en-US" sz="1100">
                <a:solidFill>
                  <a:prstClr val="black"/>
                </a:solidFill>
              </a:rPr>
              <a:pPr eaLnBrk="1" hangingPunct="1"/>
              <a:t>32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91A52D0-9ECD-464F-8D3F-864A99E754A1}" type="slidenum">
              <a:rPr lang="en-US" sz="1100">
                <a:solidFill>
                  <a:prstClr val="black"/>
                </a:solidFill>
              </a:rPr>
              <a:pPr eaLnBrk="1" hangingPunct="1"/>
              <a:t>33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53143"/>
            <a:ext cx="4573489" cy="3484941"/>
          </a:xfrm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91780BC-23CD-0A41-A23A-6C5C4DE9B483}" type="slidenum">
              <a:rPr lang="en-US" sz="1100">
                <a:solidFill>
                  <a:prstClr val="black"/>
                </a:solidFill>
              </a:rPr>
              <a:pPr eaLnBrk="1" hangingPunct="1"/>
              <a:t>34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53143"/>
            <a:ext cx="4573489" cy="3484941"/>
          </a:xfrm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BC50A5C-25E3-524A-BE01-300FF791F156}" type="slidenum">
              <a:rPr lang="en-US" sz="1100">
                <a:solidFill>
                  <a:prstClr val="black"/>
                </a:solidFill>
              </a:rPr>
              <a:pPr eaLnBrk="1" hangingPunct="1"/>
              <a:t>35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53143"/>
            <a:ext cx="4573489" cy="3484941"/>
          </a:xfrm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813DAAA-45EA-8F45-AB4C-E3218DB099D9}" type="slidenum">
              <a:rPr lang="en-US" sz="1100">
                <a:solidFill>
                  <a:prstClr val="black"/>
                </a:solidFill>
              </a:rPr>
              <a:pPr eaLnBrk="1" hangingPunct="1"/>
              <a:t>37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D41196-8D67-0240-8FC0-9E719642A0BC}" type="slidenum">
              <a:rPr lang="en-US" sz="1200" b="1">
                <a:solidFill>
                  <a:srgbClr val="000000"/>
                </a:solidFill>
                <a:latin typeface="Times New Roman" charset="0"/>
              </a:rPr>
              <a:pPr eaLnBrk="1" hangingPunct="1"/>
              <a:t>4</a:t>
            </a:fld>
            <a:endParaRPr lang="en-US" sz="12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E536E54-634A-2B4B-AB7C-9407BFCAB2BE}" type="slidenum">
              <a:rPr lang="en-US" sz="1200" b="1">
                <a:solidFill>
                  <a:srgbClr val="000000"/>
                </a:solidFill>
                <a:latin typeface="Times New Roman" charset="0"/>
              </a:rPr>
              <a:pPr eaLnBrk="1" hangingPunct="1"/>
              <a:t>5</a:t>
            </a:fld>
            <a:endParaRPr lang="en-US" sz="12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9641C7-900D-C349-AE67-35D494C287B0}" type="slidenum">
              <a:rPr lang="en-US" sz="1200" b="1">
                <a:solidFill>
                  <a:srgbClr val="000000"/>
                </a:solidFill>
                <a:latin typeface="Times New Roman" charset="0"/>
              </a:rPr>
              <a:pPr eaLnBrk="1" hangingPunct="1"/>
              <a:t>6</a:t>
            </a:fld>
            <a:endParaRPr lang="en-US" sz="12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751951-10D3-B944-BC31-631E067A61F7}" type="slidenum">
              <a:rPr 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FD299A9-650C-9B4A-A1C8-4A8CB852508E}" type="slidenum">
              <a:rPr lang="en-US" sz="1200">
                <a:solidFill>
                  <a:srgbClr val="000000"/>
                </a:solidFill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572B66-CFD7-B440-921D-BF8F01F1B787}" type="slidenum">
              <a:rPr lang="en-US" sz="1200" b="1">
                <a:solidFill>
                  <a:srgbClr val="000000"/>
                </a:solidFill>
                <a:latin typeface="Times New Roman" charset="0"/>
              </a:rPr>
              <a:pPr eaLnBrk="1" hangingPunct="1"/>
              <a:t>18</a:t>
            </a:fld>
            <a:endParaRPr lang="en-US" sz="12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 dirty="0">
                <a:latin typeface="Arial" charset="0"/>
                <a:cs typeface="msgothic" charset="0"/>
              </a:rPr>
              <a:t>Geographic origin of the three populations studied. (</a:t>
            </a:r>
            <a:r>
              <a:rPr lang="en-GB" i="1" dirty="0">
                <a:latin typeface="Arial" charset="0"/>
                <a:cs typeface="msgothic" charset="0"/>
              </a:rPr>
              <a:t>A</a:t>
            </a:r>
            <a:r>
              <a:rPr lang="en-GB" dirty="0">
                <a:latin typeface="Arial" charset="0"/>
                <a:cs typeface="msgothic" charset="0"/>
              </a:rPr>
              <a:t>) European/Romanians and </a:t>
            </a:r>
            <a:r>
              <a:rPr lang="en-GB" dirty="0" err="1">
                <a:latin typeface="Arial" charset="0"/>
                <a:cs typeface="msgothic" charset="0"/>
              </a:rPr>
              <a:t>Rroma</a:t>
            </a:r>
            <a:r>
              <a:rPr lang="en-GB" dirty="0">
                <a:latin typeface="Arial" charset="0"/>
                <a:cs typeface="msgothic" charset="0"/>
              </a:rPr>
              <a:t>/Gipsy share the same location, even if the origin of the latter is in North India. (</a:t>
            </a:r>
            <a:r>
              <a:rPr lang="en-GB" i="1" dirty="0">
                <a:latin typeface="Arial" charset="0"/>
                <a:cs typeface="msgothic" charset="0"/>
              </a:rPr>
              <a:t>B</a:t>
            </a:r>
            <a:r>
              <a:rPr lang="en-GB" dirty="0">
                <a:latin typeface="Arial" charset="0"/>
                <a:cs typeface="msgothic" charset="0"/>
              </a:rPr>
              <a:t>) Plot of the populations under analysis according to the coordinates to the two main eigenvectors of </a:t>
            </a:r>
            <a:r>
              <a:rPr lang="en-GB" dirty="0" err="1">
                <a:latin typeface="Arial" charset="0"/>
                <a:cs typeface="msgothic" charset="0"/>
              </a:rPr>
              <a:t>smartpca</a:t>
            </a:r>
            <a:r>
              <a:rPr lang="en-GB" dirty="0">
                <a:latin typeface="Arial" charset="0"/>
                <a:cs typeface="msgothic" charset="0"/>
              </a:rPr>
              <a:t> (</a:t>
            </a:r>
            <a:r>
              <a:rPr lang="en-GB" dirty="0" err="1">
                <a:latin typeface="Arial" charset="0"/>
                <a:cs typeface="msgothic" charset="0"/>
              </a:rPr>
              <a:t>Eigensoft</a:t>
            </a:r>
            <a:r>
              <a:rPr lang="en-GB" dirty="0">
                <a:latin typeface="Arial" charset="0"/>
                <a:cs typeface="msgothic" charset="0"/>
              </a:rPr>
              <a:t>) analysis, in which each dot represents an individual. Individuals within the circles and the same </a:t>
            </a:r>
            <a:r>
              <a:rPr lang="en-GB" dirty="0" err="1">
                <a:latin typeface="Arial" charset="0"/>
                <a:cs typeface="msgothic" charset="0"/>
              </a:rPr>
              <a:t>color</a:t>
            </a:r>
            <a:r>
              <a:rPr lang="en-GB" dirty="0">
                <a:latin typeface="Arial" charset="0"/>
                <a:cs typeface="msgothic" charset="0"/>
              </a:rPr>
              <a:t> have been considered for the study; those of different </a:t>
            </a:r>
            <a:r>
              <a:rPr lang="en-GB" dirty="0" err="1">
                <a:latin typeface="Arial" charset="0"/>
                <a:cs typeface="msgothic" charset="0"/>
              </a:rPr>
              <a:t>colors</a:t>
            </a:r>
            <a:r>
              <a:rPr lang="en-GB" dirty="0">
                <a:latin typeface="Arial" charset="0"/>
                <a:cs typeface="msgothic" charset="0"/>
              </a:rPr>
              <a:t> represent false population allocation and those intermediate represent admixed individuals. ROM, </a:t>
            </a:r>
            <a:r>
              <a:rPr lang="en-GB" dirty="0" err="1">
                <a:latin typeface="Arial" charset="0"/>
                <a:cs typeface="msgothic" charset="0"/>
              </a:rPr>
              <a:t>nongypsy</a:t>
            </a:r>
            <a:r>
              <a:rPr lang="en-GB" dirty="0">
                <a:latin typeface="Arial" charset="0"/>
                <a:cs typeface="msgothic" charset="0"/>
              </a:rPr>
              <a:t> Romanians; INDI, individuals from North India; GYP, </a:t>
            </a:r>
            <a:r>
              <a:rPr lang="en-GB" dirty="0" err="1">
                <a:latin typeface="Arial" charset="0"/>
                <a:cs typeface="msgothic" charset="0"/>
              </a:rPr>
              <a:t>Rroma</a:t>
            </a:r>
            <a:r>
              <a:rPr lang="en-GB" dirty="0">
                <a:latin typeface="Arial" charset="0"/>
                <a:cs typeface="msgothic" charset="0"/>
              </a:rPr>
              <a:t>/Gypsies living in Romania.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 dirty="0">
                <a:latin typeface="Arial" charset="0"/>
                <a:cs typeface="msgothic" charset="0"/>
              </a:rPr>
              <a:t>Manhattan plot of results of selection tests in </a:t>
            </a:r>
            <a:r>
              <a:rPr lang="en-GB" dirty="0" err="1">
                <a:latin typeface="Arial" charset="0"/>
                <a:cs typeface="msgothic" charset="0"/>
              </a:rPr>
              <a:t>Rroma</a:t>
            </a:r>
            <a:r>
              <a:rPr lang="en-GB" dirty="0">
                <a:latin typeface="Arial" charset="0"/>
                <a:cs typeface="msgothic" charset="0"/>
              </a:rPr>
              <a:t>, Romanians, and Indians using </a:t>
            </a:r>
            <a:r>
              <a:rPr lang="en-GB" dirty="0" err="1">
                <a:latin typeface="Arial" charset="0"/>
                <a:cs typeface="msgothic" charset="0"/>
              </a:rPr>
              <a:t>TreeSelect</a:t>
            </a:r>
            <a:r>
              <a:rPr lang="en-GB" dirty="0">
                <a:latin typeface="Arial" charset="0"/>
                <a:cs typeface="msgothic" charset="0"/>
              </a:rPr>
              <a:t> statistic (</a:t>
            </a:r>
            <a:r>
              <a:rPr lang="en-GB" i="1" dirty="0">
                <a:latin typeface="Arial" charset="0"/>
                <a:cs typeface="msgothic" charset="0"/>
              </a:rPr>
              <a:t>A</a:t>
            </a:r>
            <a:r>
              <a:rPr lang="en-GB" dirty="0">
                <a:latin typeface="Arial" charset="0"/>
                <a:cs typeface="msgothic" charset="0"/>
              </a:rPr>
              <a:t>) and XP-CLR statistic (</a:t>
            </a:r>
            <a:r>
              <a:rPr lang="en-GB" i="1" dirty="0">
                <a:latin typeface="Arial" charset="0"/>
                <a:cs typeface="msgothic" charset="0"/>
              </a:rPr>
              <a:t>B</a:t>
            </a:r>
            <a:r>
              <a:rPr lang="en-GB" dirty="0">
                <a:latin typeface="Arial" charset="0"/>
                <a:cs typeface="msgothic" charset="0"/>
              </a:rPr>
              <a:t>). </a:t>
            </a:r>
            <a:r>
              <a:rPr lang="en-GB">
                <a:latin typeface="Arial" charset="0"/>
                <a:cs typeface="msgothic" charset="0"/>
              </a:rPr>
              <a:t>Chromosomes ordered from chromosome 1 to chromosome 22.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5399C88-F145-5D48-9F4A-D9F2544E6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0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30C1E8-375D-3C46-8B71-0EB1F7EFF56A}" type="datetimeFigureOut">
              <a:rPr lang="de-DE"/>
              <a:pPr>
                <a:defRPr/>
              </a:pPr>
              <a:t>28.11.16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DC1903-A10B-CC48-AAAD-D70A910718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346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01A006B-3F47-CE42-B29E-DFC530E0A803}" type="datetimeFigureOut">
              <a:rPr lang="de-DE"/>
              <a:pPr>
                <a:defRPr/>
              </a:pPr>
              <a:t>28.11.16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E4E620F-50CE-204F-870E-434B9957EE7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306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7FAF027-C1E2-F344-812D-D092B1A580D1}" type="datetimeFigureOut">
              <a:rPr lang="de-DE"/>
              <a:pPr>
                <a:defRPr/>
              </a:pPr>
              <a:t>28.11.16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50BAA2F-0496-F14E-8AA5-FDE72C919A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068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B3DC1F5-3727-D94B-AA90-427638AE01F5}" type="datetimeFigureOut">
              <a:rPr lang="de-DE"/>
              <a:pPr>
                <a:defRPr/>
              </a:pPr>
              <a:t>28.11.16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CADFA9E-61B7-544B-B858-0D414FED555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376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63613" y="3951289"/>
            <a:ext cx="7713662" cy="1081087"/>
          </a:xfrm>
        </p:spPr>
        <p:txBody>
          <a:bodyPr anchor="b"/>
          <a:lstStyle>
            <a:lvl1pPr>
              <a:lnSpc>
                <a:spcPct val="110000"/>
              </a:lnSpc>
              <a:defRPr sz="32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11632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60440" y="5075239"/>
            <a:ext cx="7740650" cy="757237"/>
          </a:xfrm>
        </p:spPr>
        <p:txBody>
          <a:bodyPr tIns="45627" bIns="45627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defTabSz="914400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12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11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9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281" indent="0">
              <a:buNone/>
              <a:defRPr sz="1800"/>
            </a:lvl2pPr>
            <a:lvl3pPr marL="912564" indent="0">
              <a:buNone/>
              <a:defRPr sz="1600"/>
            </a:lvl3pPr>
            <a:lvl4pPr marL="1368848" indent="0">
              <a:buNone/>
              <a:defRPr sz="1400"/>
            </a:lvl4pPr>
            <a:lvl5pPr marL="1825129" indent="0">
              <a:buNone/>
              <a:defRPr sz="1400"/>
            </a:lvl5pPr>
            <a:lvl6pPr marL="2281412" indent="0">
              <a:buNone/>
              <a:defRPr sz="1400"/>
            </a:lvl6pPr>
            <a:lvl7pPr marL="2737694" indent="0">
              <a:buNone/>
              <a:defRPr sz="1400"/>
            </a:lvl7pPr>
            <a:lvl8pPr marL="3193967" indent="0">
              <a:buNone/>
              <a:defRPr sz="1400"/>
            </a:lvl8pPr>
            <a:lvl9pPr marL="365025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48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20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11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81" indent="0">
              <a:buNone/>
              <a:defRPr sz="2000" b="1"/>
            </a:lvl2pPr>
            <a:lvl3pPr marL="912564" indent="0">
              <a:buNone/>
              <a:defRPr sz="1800" b="1"/>
            </a:lvl3pPr>
            <a:lvl4pPr marL="1368848" indent="0">
              <a:buNone/>
              <a:defRPr sz="1600" b="1"/>
            </a:lvl4pPr>
            <a:lvl5pPr marL="1825129" indent="0">
              <a:buNone/>
              <a:defRPr sz="1600" b="1"/>
            </a:lvl5pPr>
            <a:lvl6pPr marL="2281412" indent="0">
              <a:buNone/>
              <a:defRPr sz="1600" b="1"/>
            </a:lvl6pPr>
            <a:lvl7pPr marL="2737694" indent="0">
              <a:buNone/>
              <a:defRPr sz="1600" b="1"/>
            </a:lvl7pPr>
            <a:lvl8pPr marL="3193967" indent="0">
              <a:buNone/>
              <a:defRPr sz="1600" b="1"/>
            </a:lvl8pPr>
            <a:lvl9pPr marL="365025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81" indent="0">
              <a:buNone/>
              <a:defRPr sz="2000" b="1"/>
            </a:lvl2pPr>
            <a:lvl3pPr marL="912564" indent="0">
              <a:buNone/>
              <a:defRPr sz="1800" b="1"/>
            </a:lvl3pPr>
            <a:lvl4pPr marL="1368848" indent="0">
              <a:buNone/>
              <a:defRPr sz="1600" b="1"/>
            </a:lvl4pPr>
            <a:lvl5pPr marL="1825129" indent="0">
              <a:buNone/>
              <a:defRPr sz="1600" b="1"/>
            </a:lvl5pPr>
            <a:lvl6pPr marL="2281412" indent="0">
              <a:buNone/>
              <a:defRPr sz="1600" b="1"/>
            </a:lvl6pPr>
            <a:lvl7pPr marL="2737694" indent="0">
              <a:buNone/>
              <a:defRPr sz="1600" b="1"/>
            </a:lvl7pPr>
            <a:lvl8pPr marL="3193967" indent="0">
              <a:buNone/>
              <a:defRPr sz="1600" b="1"/>
            </a:lvl8pPr>
            <a:lvl9pPr marL="365025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95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3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9CD7EF8D-D973-D44F-A2B9-CABE0FDF3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74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84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281" indent="0">
              <a:buNone/>
              <a:defRPr sz="1200"/>
            </a:lvl2pPr>
            <a:lvl3pPr marL="912564" indent="0">
              <a:buNone/>
              <a:defRPr sz="1000"/>
            </a:lvl3pPr>
            <a:lvl4pPr marL="1368848" indent="0">
              <a:buNone/>
              <a:defRPr sz="900"/>
            </a:lvl4pPr>
            <a:lvl5pPr marL="1825129" indent="0">
              <a:buNone/>
              <a:defRPr sz="900"/>
            </a:lvl5pPr>
            <a:lvl6pPr marL="2281412" indent="0">
              <a:buNone/>
              <a:defRPr sz="900"/>
            </a:lvl6pPr>
            <a:lvl7pPr marL="2737694" indent="0">
              <a:buNone/>
              <a:defRPr sz="900"/>
            </a:lvl7pPr>
            <a:lvl8pPr marL="3193967" indent="0">
              <a:buNone/>
              <a:defRPr sz="900"/>
            </a:lvl8pPr>
            <a:lvl9pPr marL="36502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79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281" indent="0">
              <a:buNone/>
              <a:defRPr sz="2800"/>
            </a:lvl2pPr>
            <a:lvl3pPr marL="912564" indent="0">
              <a:buNone/>
              <a:defRPr sz="2400"/>
            </a:lvl3pPr>
            <a:lvl4pPr marL="1368848" indent="0">
              <a:buNone/>
              <a:defRPr sz="2000"/>
            </a:lvl4pPr>
            <a:lvl5pPr marL="1825129" indent="0">
              <a:buNone/>
              <a:defRPr sz="2000"/>
            </a:lvl5pPr>
            <a:lvl6pPr marL="2281412" indent="0">
              <a:buNone/>
              <a:defRPr sz="2000"/>
            </a:lvl6pPr>
            <a:lvl7pPr marL="2737694" indent="0">
              <a:buNone/>
              <a:defRPr sz="2000"/>
            </a:lvl7pPr>
            <a:lvl8pPr marL="3193967" indent="0">
              <a:buNone/>
              <a:defRPr sz="2000"/>
            </a:lvl8pPr>
            <a:lvl9pPr marL="365025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281" indent="0">
              <a:buNone/>
              <a:defRPr sz="1200"/>
            </a:lvl2pPr>
            <a:lvl3pPr marL="912564" indent="0">
              <a:buNone/>
              <a:defRPr sz="1000"/>
            </a:lvl3pPr>
            <a:lvl4pPr marL="1368848" indent="0">
              <a:buNone/>
              <a:defRPr sz="900"/>
            </a:lvl4pPr>
            <a:lvl5pPr marL="1825129" indent="0">
              <a:buNone/>
              <a:defRPr sz="900"/>
            </a:lvl5pPr>
            <a:lvl6pPr marL="2281412" indent="0">
              <a:buNone/>
              <a:defRPr sz="900"/>
            </a:lvl6pPr>
            <a:lvl7pPr marL="2737694" indent="0">
              <a:buNone/>
              <a:defRPr sz="900"/>
            </a:lvl7pPr>
            <a:lvl8pPr marL="3193967" indent="0">
              <a:buNone/>
              <a:defRPr sz="900"/>
            </a:lvl8pPr>
            <a:lvl9pPr marL="36502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59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78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271464"/>
            <a:ext cx="21336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275" y="271464"/>
            <a:ext cx="6249988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36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B57157E-2C92-634F-9344-58B7EDCA9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6639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394F986-2FC5-F04C-BE7A-B46CBD41D82E}" type="datetimeFigureOut">
              <a:rPr lang="de-DE"/>
              <a:pPr>
                <a:defRPr/>
              </a:pPr>
              <a:t>28.11.16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599823B-4677-4246-BBDB-BBF014B6E28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54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6DA9195-92F5-6C45-885A-61890B0F29E5}" type="datetimeFigureOut">
              <a:rPr lang="de-DE"/>
              <a:pPr>
                <a:defRPr/>
              </a:pPr>
              <a:t>28.11.16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F4147C3-1B32-EA49-8D95-AA8A7E64010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24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E9EC2C-AE0B-8448-A638-18EB77192F5E}" type="datetimeFigureOut">
              <a:rPr lang="de-DE"/>
              <a:pPr>
                <a:defRPr/>
              </a:pPr>
              <a:t>28.11.16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27A1EBD-0F4A-BB4B-8A95-8F9A3AC3763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4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53125AE-42D0-E342-9C85-0D1AF852D6A4}" type="datetimeFigureOut">
              <a:rPr lang="de-DE"/>
              <a:pPr>
                <a:defRPr/>
              </a:pPr>
              <a:t>28.11.16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9A4E8F-34D1-E142-86F6-BAA8DF20D7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2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16B6E6B-F3E0-3741-9673-DA79D2CABA54}" type="datetimeFigureOut">
              <a:rPr lang="de-DE"/>
              <a:pPr>
                <a:defRPr/>
              </a:pPr>
              <a:t>28.11.16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50763F8-FC2A-5D4E-94CB-D485F86EF54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56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D6E4DFB-2B74-F549-ADF7-377AABB52A27}" type="datetimeFigureOut">
              <a:rPr lang="de-DE"/>
              <a:pPr>
                <a:defRPr/>
              </a:pPr>
              <a:t>28.11.16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959F3DA-2271-534C-92F8-715688270D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39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4FB2FCE-93BC-2146-A9AE-935CA66A8C93}" type="datetimeFigureOut">
              <a:rPr lang="de-DE"/>
              <a:pPr>
                <a:defRPr/>
              </a:pPr>
              <a:t>28.11.16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6BDCE7-FD5A-AE4C-BAF5-3EADE2E7E7B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38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B9D5A94-9F4D-3D48-B21D-7629AC296F89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81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6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2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4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5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5939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D4342130-9A12-D849-9C17-29DC914446A9}" type="datetimeFigureOut">
              <a:rPr lang="de-DE"/>
              <a:pPr>
                <a:defRPr/>
              </a:pPr>
              <a:t>28.11.16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23C3E4E0-A166-8E49-9B2A-A72E062F300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269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49" tIns="45627" rIns="91249" bIns="45627" numCol="1" anchor="t" anchorCtr="0" compatLnSpc="1">
            <a:prstTxWarp prst="textNoShape">
              <a:avLst/>
            </a:prstTxWarp>
          </a:bodyPr>
          <a:lstStyle>
            <a:lvl1pPr algn="ctr" defTabSz="912564">
              <a:defRPr sz="1000" noProof="1">
                <a:solidFill>
                  <a:srgbClr val="FFFFFF"/>
                </a:solidFill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4371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627" rIns="0" bIns="45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363218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6281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2564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68848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5129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spcBef>
          <a:spcPct val="0"/>
        </a:spcBef>
        <a:spcAft>
          <a:spcPct val="4000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42913" indent="-260350" algn="l" rtl="0" eaLnBrk="0" fontAlgn="base" hangingPunct="0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19138" indent="-273050" algn="l" rtl="0" eaLnBrk="0" fontAlgn="base" hangingPunct="0">
        <a:spcBef>
          <a:spcPct val="0"/>
        </a:spcBef>
        <a:spcAft>
          <a:spcPct val="40000"/>
        </a:spcAft>
        <a:buChar char="•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984250" indent="-263525" algn="l" rtl="0" eaLnBrk="0" fontAlgn="base" hangingPunct="0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50950" indent="-263525" algn="l" rtl="0" eaLnBrk="0" fontAlgn="base" hangingPunct="0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07891" indent="-264577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4168" indent="-264577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0455" indent="-264577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76734" indent="-264577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81" algn="l" defTabSz="912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64" algn="l" defTabSz="912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48" algn="l" defTabSz="912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129" algn="l" defTabSz="912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412" algn="l" defTabSz="912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694" algn="l" defTabSz="912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967" algn="l" defTabSz="912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256" algn="l" defTabSz="912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3" tIns="45667" rIns="91333" bIns="456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3" tIns="45667" rIns="91333" bIns="45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3" tIns="45667" rIns="91333" bIns="45667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6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3" tIns="45667" rIns="91333" bIns="4566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6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3" tIns="45667" rIns="91333" bIns="4566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6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5D954E8-4189-3945-B095-DF8742210F7C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3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5pPr>
      <a:lvl6pPr marL="45666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3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9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666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1661" indent="-2283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68328" indent="-2283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4993" indent="-2283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1656" indent="-2283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68" algn="l" defTabSz="456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31" algn="l" defTabSz="456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98" algn="l" defTabSz="456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62" algn="l" defTabSz="456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30" algn="l" defTabSz="456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93" algn="l" defTabSz="456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660" algn="l" defTabSz="456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324" algn="l" defTabSz="456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9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9.xml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9.xml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9.jpeg"/><Relationship Id="rId5" Type="http://schemas.openxmlformats.org/officeDocument/2006/relationships/hyperlink" Target="http://www.ncbi.nlm.nih.gov/pmc/articles/PMC3169818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ciencemag.org/content/309/5741/1720.long" TargetMode="External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ciencemag.org/content/309/5741/1717.long" TargetMode="External"/><Relationship Id="rId3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1635020/" TargetMode="External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hyperlink" Target="http://www.ncbi.nlm.nih.gov/pubmed/10861004" TargetMode="External"/><Relationship Id="rId5" Type="http://schemas.openxmlformats.org/officeDocument/2006/relationships/hyperlink" Target="http://www.ncbi.nlm.nih.gov/pubmed/11062480" TargetMode="External"/><Relationship Id="rId6" Type="http://schemas.openxmlformats.org/officeDocument/2006/relationships/hyperlink" Target="http://www.ncbi.nlm.nih.gov/pubmed/?term=23453668" TargetMode="External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hyperlink" Target="http://www.ncbi.nlm.nih.gov/pmc/articles/PMC3591855/" TargetMode="External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hyperlink" Target="http://www.ncbi.nlm.nih.gov/BLAST/Blast.cgi?CMD=Web&amp;LAYOUT=TwoWindows&amp;AUTO_FORMAT=Semiauto&amp;ALIGNMENTS=250&amp;ALIGNMENT_VIEW=Pairwise&amp;CLIENT=web&amp;COMPOSITION_BASED_STATISTICS=on&amp;DATABASE=nr&amp;CDD_SEARCH=on&amp;DESCRIPTIONS=500&amp;ENTREZ_QUERY=(none)&amp;EXPECT=" TargetMode="External"/><Relationship Id="rId5" Type="http://schemas.openxmlformats.org/officeDocument/2006/relationships/oleObject" Target="../embeddings/oleObject4.bin"/><Relationship Id="rId6" Type="http://schemas.openxmlformats.org/officeDocument/2006/relationships/image" Target="../media/image39.png"/><Relationship Id="rId7" Type="http://schemas.openxmlformats.org/officeDocument/2006/relationships/hyperlink" Target="http://www.ncbi.nlm.nih.gov/entrez/query.fcgi?cmd=Retrieve&amp;db=Protein&amp;list_uids=07475800&amp;dopt=GenPept" TargetMode="External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.itp.ucsb.edu/online/infobio01/fitch1/" TargetMode="External"/><Relationship Id="rId4" Type="http://schemas.openxmlformats.org/officeDocument/2006/relationships/hyperlink" Target="http://www.genetics.org/cgi/content/abstract/155/1/431" TargetMode="External"/><Relationship Id="rId5" Type="http://schemas.openxmlformats.org/officeDocument/2006/relationships/hyperlink" Target="http://web.uconn.edu/gogarten/bioinf/flu_data.paup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21" y="127585"/>
            <a:ext cx="8229600" cy="500730"/>
          </a:xfrm>
        </p:spPr>
        <p:txBody>
          <a:bodyPr/>
          <a:lstStyle/>
          <a:p>
            <a:pPr algn="l"/>
            <a:r>
              <a:rPr lang="en-US" sz="3200" dirty="0" smtClean="0"/>
              <a:t>Codon based alignments in </a:t>
            </a:r>
            <a:r>
              <a:rPr lang="en-US" sz="3200" dirty="0" err="1" smtClean="0"/>
              <a:t>Seaview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01052" y="695159"/>
            <a:ext cx="864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</a:rPr>
              <a:t>Load nucleotide sequences (</a:t>
            </a:r>
            <a:r>
              <a:rPr lang="en-US" sz="1800" b="1" dirty="0" smtClean="0">
                <a:solidFill>
                  <a:prstClr val="black"/>
                </a:solidFill>
              </a:rPr>
              <a:t>no gaps in sequences, sequence starts with nucleotide corresponding to 1</a:t>
            </a:r>
            <a:r>
              <a:rPr lang="en-US" sz="1800" b="1" baseline="30000" dirty="0" smtClean="0">
                <a:solidFill>
                  <a:prstClr val="black"/>
                </a:solidFill>
              </a:rPr>
              <a:t>st</a:t>
            </a:r>
            <a:r>
              <a:rPr lang="en-US" sz="1800" b="1" dirty="0" smtClean="0">
                <a:solidFill>
                  <a:prstClr val="black"/>
                </a:solidFill>
              </a:rPr>
              <a:t> codon position</a:t>
            </a:r>
            <a:r>
              <a:rPr lang="en-US" sz="1800" dirty="0" smtClean="0">
                <a:solidFill>
                  <a:prstClr val="black"/>
                </a:solidFill>
              </a:rPr>
              <a:t>)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473" y="3836728"/>
            <a:ext cx="257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</a:rPr>
              <a:t>Select view as proteins </a:t>
            </a: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98" y="1314458"/>
            <a:ext cx="8702330" cy="2347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352089"/>
            <a:ext cx="9621933" cy="215833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866960" y="1656691"/>
            <a:ext cx="494632" cy="56147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33662" y="4965031"/>
            <a:ext cx="494632" cy="56147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6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827246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45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838200"/>
          </a:xfrm>
        </p:spPr>
        <p:txBody>
          <a:bodyPr/>
          <a:lstStyle/>
          <a:p>
            <a:pPr algn="l"/>
            <a:r>
              <a:rPr lang="en-US" sz="2400" b="1">
                <a:solidFill>
                  <a:schemeClr val="tx1"/>
                </a:solidFill>
                <a:latin typeface="Times New Roman" charset="0"/>
              </a:rPr>
              <a:t>for each codon calculate the the average probability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52400" y="914400"/>
          <a:ext cx="3900488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46" name="Photo Editor Photo" r:id="rId4" imgW="3900952" imgH="2575238" progId="">
                  <p:embed/>
                </p:oleObj>
              </mc:Choice>
              <mc:Fallback>
                <p:oleObj name="Photo Editor Photo" r:id="rId4" imgW="3900952" imgH="25752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14400"/>
                        <a:ext cx="3900488" cy="257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22325" y="2057400"/>
            <a:ext cx="2000250" cy="2560638"/>
            <a:chOff x="518" y="1296"/>
            <a:chExt cx="1260" cy="1613"/>
          </a:xfrm>
        </p:grpSpPr>
        <p:sp>
          <p:nvSpPr>
            <p:cNvPr id="39952" name="Line 5"/>
            <p:cNvSpPr>
              <a:spLocks noChangeShapeType="1"/>
            </p:cNvSpPr>
            <p:nvPr/>
          </p:nvSpPr>
          <p:spPr bwMode="auto">
            <a:xfrm flipV="1">
              <a:off x="1392" y="1296"/>
              <a:ext cx="240" cy="129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9953" name="Line 6"/>
            <p:cNvSpPr>
              <a:spLocks noChangeShapeType="1"/>
            </p:cNvSpPr>
            <p:nvPr/>
          </p:nvSpPr>
          <p:spPr bwMode="auto">
            <a:xfrm flipH="1" flipV="1">
              <a:off x="1248" y="2016"/>
              <a:ext cx="144" cy="57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9954" name="Text Box 7"/>
            <p:cNvSpPr txBox="1">
              <a:spLocks noChangeArrowheads="1"/>
            </p:cNvSpPr>
            <p:nvPr/>
          </p:nvSpPr>
          <p:spPr bwMode="auto">
            <a:xfrm>
              <a:off x="518" y="2618"/>
              <a:ext cx="1260" cy="291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</a:rPr>
                <a:t>enter formula 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209800" y="762000"/>
            <a:ext cx="6934200" cy="3128963"/>
            <a:chOff x="1392" y="480"/>
            <a:chExt cx="4368" cy="1971"/>
          </a:xfrm>
        </p:grpSpPr>
        <p:sp>
          <p:nvSpPr>
            <p:cNvPr id="39945" name="Line 9"/>
            <p:cNvSpPr>
              <a:spLocks noChangeShapeType="1"/>
            </p:cNvSpPr>
            <p:nvPr/>
          </p:nvSpPr>
          <p:spPr bwMode="auto">
            <a:xfrm flipH="1" flipV="1">
              <a:off x="1392" y="2016"/>
              <a:ext cx="1440" cy="19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9946" name="Line 10"/>
            <p:cNvSpPr>
              <a:spLocks noChangeShapeType="1"/>
            </p:cNvSpPr>
            <p:nvPr/>
          </p:nvSpPr>
          <p:spPr bwMode="auto">
            <a:xfrm flipH="1" flipV="1">
              <a:off x="1784" y="1985"/>
              <a:ext cx="1048" cy="22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9947" name="Line 11"/>
            <p:cNvSpPr>
              <a:spLocks noChangeShapeType="1"/>
            </p:cNvSpPr>
            <p:nvPr/>
          </p:nvSpPr>
          <p:spPr bwMode="auto">
            <a:xfrm flipH="1" flipV="1">
              <a:off x="2066" y="1972"/>
              <a:ext cx="766" cy="23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9948" name="Line 12"/>
            <p:cNvSpPr>
              <a:spLocks noChangeShapeType="1"/>
            </p:cNvSpPr>
            <p:nvPr/>
          </p:nvSpPr>
          <p:spPr bwMode="auto">
            <a:xfrm flipH="1" flipV="1">
              <a:off x="2340" y="1964"/>
              <a:ext cx="540" cy="29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9949" name="Line 13"/>
            <p:cNvSpPr>
              <a:spLocks noChangeShapeType="1"/>
            </p:cNvSpPr>
            <p:nvPr/>
          </p:nvSpPr>
          <p:spPr bwMode="auto">
            <a:xfrm flipV="1">
              <a:off x="2880" y="1920"/>
              <a:ext cx="240" cy="28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9950" name="Text Box 14"/>
            <p:cNvSpPr txBox="1">
              <a:spLocks noChangeArrowheads="1"/>
            </p:cNvSpPr>
            <p:nvPr/>
          </p:nvSpPr>
          <p:spPr bwMode="auto">
            <a:xfrm>
              <a:off x="2208" y="2160"/>
              <a:ext cx="170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</a:rPr>
                <a:t>copy paste formula</a:t>
              </a:r>
            </a:p>
          </p:txBody>
        </p:sp>
        <p:graphicFrame>
          <p:nvGraphicFramePr>
            <p:cNvPr id="39951" name="Object 4"/>
            <p:cNvGraphicFramePr>
              <a:graphicFrameLocks noChangeAspect="1"/>
            </p:cNvGraphicFramePr>
            <p:nvPr/>
          </p:nvGraphicFramePr>
          <p:xfrm>
            <a:off x="2692" y="480"/>
            <a:ext cx="3068" cy="1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147" name="Photo Editor Photo" r:id="rId6" imgW="6088908" imgH="2629128" progId="">
                    <p:embed/>
                  </p:oleObj>
                </mc:Choice>
                <mc:Fallback>
                  <p:oleObj name="Photo Editor Photo" r:id="rId6" imgW="6088908" imgH="262912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2" y="480"/>
                          <a:ext cx="3068" cy="1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124200" y="2667000"/>
            <a:ext cx="5816600" cy="4202113"/>
            <a:chOff x="3124200" y="2667000"/>
            <a:chExt cx="5816600" cy="4201486"/>
          </a:xfrm>
        </p:grpSpPr>
        <p:sp>
          <p:nvSpPr>
            <p:cNvPr id="39942" name="Line 18"/>
            <p:cNvSpPr>
              <a:spLocks noChangeShapeType="1"/>
            </p:cNvSpPr>
            <p:nvPr/>
          </p:nvSpPr>
          <p:spPr bwMode="auto">
            <a:xfrm flipH="1">
              <a:off x="6858000" y="2667000"/>
              <a:ext cx="685800" cy="15240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9943" name="Text Box 19"/>
            <p:cNvSpPr txBox="1">
              <a:spLocks noChangeArrowheads="1"/>
            </p:cNvSpPr>
            <p:nvPr/>
          </p:nvSpPr>
          <p:spPr bwMode="auto">
            <a:xfrm>
              <a:off x="7086600" y="3429000"/>
              <a:ext cx="1281871" cy="4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</a:rPr>
                <a:t>plot row</a:t>
              </a:r>
            </a:p>
          </p:txBody>
        </p:sp>
        <p:pic>
          <p:nvPicPr>
            <p:cNvPr id="39944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4332177"/>
              <a:ext cx="5816600" cy="2536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361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914400"/>
            <a:ext cx="4271963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12700" y="381000"/>
            <a:ext cx="8821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To determine credibility interval for a parameter (here omega&lt;1):</a:t>
            </a:r>
          </a:p>
        </p:txBody>
      </p:sp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4572000" y="1219200"/>
            <a:ext cx="3886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Select values for the parameter, sampled after the burning.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Copy paste to a new spreadsheet,</a:t>
            </a:r>
          </a:p>
        </p:txBody>
      </p:sp>
    </p:spTree>
    <p:extLst>
      <p:ext uri="{BB962C8B-B14F-4D97-AF65-F5344CB8AC3E}">
        <p14:creationId xmlns:p14="http://schemas.microsoft.com/office/powerpoint/2010/main" val="22268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54229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extBox 3"/>
          <p:cNvSpPr txBox="1">
            <a:spLocks noChangeArrowheads="1"/>
          </p:cNvSpPr>
          <p:nvPr/>
        </p:nvSpPr>
        <p:spPr bwMode="auto">
          <a:xfrm>
            <a:off x="5486400" y="609600"/>
            <a:ext cx="3505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</a:rPr>
              <a:t>Sort values according to size, 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</a:rPr>
              <a:t>Discard top and bottom 2.5%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</a:rPr>
              <a:t>Remainder gives 95% credibility interval.</a:t>
            </a:r>
          </a:p>
        </p:txBody>
      </p:sp>
    </p:spTree>
    <p:extLst>
      <p:ext uri="{BB962C8B-B14F-4D97-AF65-F5344CB8AC3E}">
        <p14:creationId xmlns:p14="http://schemas.microsoft.com/office/powerpoint/2010/main" val="28870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448"/>
            <a:ext cx="9144000" cy="6409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2581" y="6504847"/>
            <a:ext cx="264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Log(</a:t>
            </a:r>
            <a:r>
              <a:rPr lang="en-US" dirty="0" err="1" smtClean="0"/>
              <a:t>likelyhood</a:t>
            </a:r>
            <a:r>
              <a:rPr lang="en-US" dirty="0" smtClean="0"/>
              <a:t>) in tracer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86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581" y="6504847"/>
            <a:ext cx="453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Credible intervals in tracer     Trace of Omega - 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404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2043" y="66739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89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581" y="6504847"/>
            <a:ext cx="710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Credible intervals in tracer     </a:t>
            </a:r>
            <a:r>
              <a:rPr lang="en-US" dirty="0" err="1" smtClean="0"/>
              <a:t>Esitmates</a:t>
            </a:r>
            <a:r>
              <a:rPr lang="en-US" dirty="0" smtClean="0"/>
              <a:t> of Mean and 95% credible interval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82043" y="66739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9144000" cy="639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19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000">
                <a:latin typeface="Arial" charset="0"/>
              </a:rPr>
              <a:t>Purifying selection in </a:t>
            </a:r>
            <a:r>
              <a:rPr lang="en-US" sz="2000" i="1">
                <a:latin typeface="Arial" charset="0"/>
              </a:rPr>
              <a:t>E.coli</a:t>
            </a:r>
            <a:r>
              <a:rPr lang="en-US" sz="2000">
                <a:latin typeface="Arial" charset="0"/>
              </a:rPr>
              <a:t> ORFans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1925" y="1435100"/>
            <a:ext cx="8866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7" rIns="91249" bIns="45627">
            <a:spAutoFit/>
          </a:bodyPr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err="1" smtClean="0">
                <a:solidFill>
                  <a:srgbClr val="000000"/>
                </a:solidFill>
                <a:cs typeface="Arial" charset="0"/>
              </a:rPr>
              <a:t>dN-dS</a:t>
            </a: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 &lt; 0 for some </a:t>
            </a:r>
            <a:r>
              <a:rPr lang="en-US" sz="1800" dirty="0" err="1" smtClean="0">
                <a:solidFill>
                  <a:srgbClr val="000000"/>
                </a:solidFill>
                <a:cs typeface="Arial" charset="0"/>
              </a:rPr>
              <a:t>ORFan</a:t>
            </a: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800" i="1" dirty="0" smtClean="0">
                <a:solidFill>
                  <a:srgbClr val="000000"/>
                </a:solidFill>
                <a:cs typeface="Arial" charset="0"/>
              </a:rPr>
              <a:t>E. coli </a:t>
            </a: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clusters seems to suggest they are functional genes.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616325" y="4822825"/>
            <a:ext cx="51371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49" tIns="45627" rIns="91249" bIns="45627" anchor="ctr">
            <a:spAutoFit/>
          </a:bodyPr>
          <a:lstStyle/>
          <a:p>
            <a:pPr algn="r" defTabSz="911225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Adapted after Yu, G. and Stoltzfus, A. Genome Biol Evol (2012) Vol. 4 1176-1187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7675" y="2406650"/>
          <a:ext cx="8305800" cy="2354264"/>
        </p:xfrm>
        <a:graphic>
          <a:graphicData uri="http://schemas.openxmlformats.org/drawingml/2006/table">
            <a:tbl>
              <a:tblPr/>
              <a:tblGrid>
                <a:gridCol w="2576513"/>
                <a:gridCol w="1433512"/>
                <a:gridCol w="1431925"/>
                <a:gridCol w="1431925"/>
                <a:gridCol w="1431925"/>
              </a:tblGrid>
              <a:tr h="522288"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Gene groups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dN-dS&gt;0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dN-dS&lt;0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dN-dS=0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E. coli 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ORFan clusters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3773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944 (25%)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1953 (52%)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876 (23%)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Clusters of  </a:t>
                      </a: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E.coli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sequences found in </a:t>
                      </a: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Salmonella sp., Citrobacter sp.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104 (17%)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423(69%)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83 (14%)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Clusters of  </a:t>
                      </a: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E.coli 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sequences found in some </a:t>
                      </a: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Enterobacteriaceae 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only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 (2%)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365 (98%)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 (0%)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0577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769" name="Object 2"/>
          <p:cNvGraphicFramePr>
            <a:graphicFrameLocks noChangeAspect="1"/>
          </p:cNvGraphicFramePr>
          <p:nvPr/>
        </p:nvGraphicFramePr>
        <p:xfrm>
          <a:off x="1219200" y="1449388"/>
          <a:ext cx="6297613" cy="472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4" name="Photo Editor Photo" r:id="rId4" imgW="6095238" imgH="4572396" progId="">
                  <p:embed/>
                </p:oleObj>
              </mc:Choice>
              <mc:Fallback>
                <p:oleObj name="Photo Editor Photo" r:id="rId4" imgW="6095238" imgH="45723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449388"/>
                        <a:ext cx="6297613" cy="472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0" name="Text Box 3"/>
          <p:cNvSpPr txBox="1">
            <a:spLocks noChangeArrowheads="1"/>
          </p:cNvSpPr>
          <p:nvPr/>
        </p:nvSpPr>
        <p:spPr bwMode="auto">
          <a:xfrm>
            <a:off x="288925" y="115888"/>
            <a:ext cx="8016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Trunk-of-my-car analogy:  Hardly anything in there is the is the result of providing a selective advantage.  Some items are removed quickly (purifying selection), some are useful under some conditions, but most things do not alter the fitness.    </a:t>
            </a:r>
          </a:p>
        </p:txBody>
      </p:sp>
      <p:pic>
        <p:nvPicPr>
          <p:cNvPr id="160771" name="Picture 4" descr="roquefo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59088"/>
            <a:ext cx="219392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2" name="Line 5"/>
          <p:cNvSpPr>
            <a:spLocks noChangeShapeType="1"/>
          </p:cNvSpPr>
          <p:nvPr/>
        </p:nvSpPr>
        <p:spPr bwMode="auto">
          <a:xfrm>
            <a:off x="288925" y="2859088"/>
            <a:ext cx="1692275" cy="1649412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773" name="Line 6"/>
          <p:cNvSpPr>
            <a:spLocks noChangeShapeType="1"/>
          </p:cNvSpPr>
          <p:nvPr/>
        </p:nvSpPr>
        <p:spPr bwMode="auto">
          <a:xfrm flipV="1">
            <a:off x="288925" y="2859088"/>
            <a:ext cx="1692275" cy="1649412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0774" name="Group 7"/>
          <p:cNvGrpSpPr>
            <a:grpSpLocks/>
          </p:cNvGrpSpPr>
          <p:nvPr/>
        </p:nvGrpSpPr>
        <p:grpSpPr bwMode="auto">
          <a:xfrm>
            <a:off x="7086600" y="873125"/>
            <a:ext cx="1954213" cy="4537075"/>
            <a:chOff x="4224" y="288"/>
            <a:chExt cx="1375" cy="3002"/>
          </a:xfrm>
        </p:grpSpPr>
        <p:pic>
          <p:nvPicPr>
            <p:cNvPr id="160778" name="Picture 8" descr="TNT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816"/>
              <a:ext cx="734" cy="2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779" name="Picture 9" descr="TNT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" y="1051"/>
              <a:ext cx="734" cy="2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780" name="Picture 10" descr="TNT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" y="288"/>
              <a:ext cx="734" cy="2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0775" name="Line 11"/>
          <p:cNvSpPr>
            <a:spLocks noChangeShapeType="1"/>
          </p:cNvSpPr>
          <p:nvPr/>
        </p:nvSpPr>
        <p:spPr bwMode="auto">
          <a:xfrm>
            <a:off x="7135813" y="2627313"/>
            <a:ext cx="1905000" cy="19812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776" name="Line 12"/>
          <p:cNvSpPr>
            <a:spLocks noChangeShapeType="1"/>
          </p:cNvSpPr>
          <p:nvPr/>
        </p:nvSpPr>
        <p:spPr bwMode="auto">
          <a:xfrm flipV="1">
            <a:off x="7135813" y="2627313"/>
            <a:ext cx="1905000" cy="19812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777" name="Text Box 13"/>
          <p:cNvSpPr txBox="1">
            <a:spLocks noChangeArrowheads="1"/>
          </p:cNvSpPr>
          <p:nvPr/>
        </p:nvSpPr>
        <p:spPr bwMode="auto">
          <a:xfrm>
            <a:off x="196850" y="6156325"/>
            <a:ext cx="88439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700" b="1" i="1" smtClean="0">
                <a:solidFill>
                  <a:srgbClr val="0066FF"/>
                </a:solidFill>
              </a:rPr>
              <a:t>Could some of the inferred purifying selection be due to the acquisition of novel detrimental characteristics (e.g., protein toxicity, HOPELESS MONSTERS)? </a:t>
            </a:r>
          </a:p>
        </p:txBody>
      </p:sp>
    </p:spTree>
    <p:extLst>
      <p:ext uri="{BB962C8B-B14F-4D97-AF65-F5344CB8AC3E}">
        <p14:creationId xmlns:p14="http://schemas.microsoft.com/office/powerpoint/2010/main" val="14803955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1"/>
          <p:cNvSpPr>
            <a:spLocks noChangeArrowheads="1"/>
          </p:cNvSpPr>
          <p:nvPr/>
        </p:nvSpPr>
        <p:spPr bwMode="auto">
          <a:xfrm>
            <a:off x="152400" y="228600"/>
            <a:ext cx="8839200" cy="544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Other ways to detect positive selection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Selective 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sweeps -&gt; </a:t>
            </a:r>
            <a:endParaRPr lang="en-US" sz="2400" b="1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A) fewer 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alleles present in population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(allele shows little within allele divergence - see contributions from archaic Humans for example),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B) SNP and neighboring 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SNPs </a:t>
            </a:r>
            <a:r>
              <a:rPr lang="en-US" sz="2400" b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have not yet been broken up by recombination.   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Repeated episodes of positive selection -&gt; high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dN</a:t>
            </a:r>
            <a:endParaRPr lang="en-US" sz="2400" b="1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(works well for repeated positive – aka diversifying – selection; e.g. virus interaction with the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immunesystem</a:t>
            </a:r>
            <a:r>
              <a:rPr lang="en-US" sz="2400" b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   </a:t>
            </a:r>
          </a:p>
        </p:txBody>
      </p:sp>
    </p:spTree>
    <p:extLst>
      <p:ext uri="{BB962C8B-B14F-4D97-AF65-F5344CB8AC3E}">
        <p14:creationId xmlns:p14="http://schemas.microsoft.com/office/powerpoint/2010/main" val="18711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1" y="4021890"/>
            <a:ext cx="9144000" cy="2701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21" y="127585"/>
            <a:ext cx="8229600" cy="500730"/>
          </a:xfrm>
        </p:spPr>
        <p:txBody>
          <a:bodyPr/>
          <a:lstStyle/>
          <a:p>
            <a:pPr algn="l"/>
            <a:r>
              <a:rPr lang="en-US" sz="3200" dirty="0" smtClean="0"/>
              <a:t>Codon based alignments in </a:t>
            </a:r>
            <a:r>
              <a:rPr lang="en-US" sz="3200" dirty="0" err="1" smtClean="0"/>
              <a:t>Seaview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01052" y="695159"/>
            <a:ext cx="864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</a:rPr>
              <a:t>With the protein sequences displayed, align sequences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315" y="3676307"/>
            <a:ext cx="289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</a:rPr>
              <a:t>Select view as nucleotides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066998" y="4409994"/>
            <a:ext cx="494632" cy="56147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0248"/>
            <a:ext cx="9144000" cy="229780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915737" y="1604210"/>
            <a:ext cx="621631" cy="58821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6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635000"/>
            <a:ext cx="5588000" cy="330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000" y="4064000"/>
            <a:ext cx="7620000" cy="31750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z="1000" dirty="0">
                <a:solidFill>
                  <a:prstClr val="black"/>
                </a:solidFill>
                <a:latin typeface="Arial"/>
              </a:rPr>
              <a:t> Fig. 1 Current world-wide frequency distribution of CCR5-Δ32 allele frequencies. Only the frequencies of Native populations have been evidenced in Americas, Asia, Africa and Oceania. Map redrawn and modified principally from &lt;</a:t>
            </a:r>
            <a:r>
              <a:rPr lang="en-US" sz="1000" dirty="0" err="1">
                <a:solidFill>
                  <a:prstClr val="black"/>
                </a:solidFill>
                <a:latin typeface="Arial"/>
              </a:rPr>
              <a:t>ce:cross-ref</a:t>
            </a:r>
            <a:r>
              <a:rPr lang="en-US" sz="10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Arial"/>
              </a:rPr>
              <a:t>refid</a:t>
            </a:r>
            <a:r>
              <a:rPr lang="en-US" sz="1000" dirty="0">
                <a:solidFill>
                  <a:prstClr val="black"/>
                </a:solidFill>
                <a:latin typeface="Arial"/>
              </a:rPr>
              <a:t>="bib5"&gt; B...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000" y="4889500"/>
            <a:ext cx="7620000" cy="25400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z="1000">
                <a:solidFill>
                  <a:prstClr val="black"/>
                </a:solidFill>
                <a:latin typeface="Arial"/>
              </a:rPr>
              <a:t>Eric  Faure , Manuela  Royer-Carenzi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000" y="5270500"/>
            <a:ext cx="7620000" cy="25400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z="1000" b="1" dirty="0">
                <a:solidFill>
                  <a:prstClr val="black"/>
                </a:solidFill>
                <a:latin typeface="Arial"/>
              </a:rPr>
              <a:t> Is the European spatial distribution of the HIV-1-resistant CCR5-Δ32 allele formed by a breakdown of the </a:t>
            </a:r>
            <a:r>
              <a:rPr lang="en-US" sz="1000" b="1" dirty="0" err="1">
                <a:solidFill>
                  <a:prstClr val="black"/>
                </a:solidFill>
                <a:latin typeface="Arial"/>
              </a:rPr>
              <a:t>pathocenosis</a:t>
            </a:r>
            <a:r>
              <a:rPr lang="en-US" sz="1000" b="1" dirty="0">
                <a:solidFill>
                  <a:prstClr val="black"/>
                </a:solidFill>
                <a:latin typeface="Arial"/>
              </a:rPr>
              <a:t> due to the historical Roman expansion?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000" y="5651500"/>
            <a:ext cx="7620000" cy="25400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z="1000">
                <a:solidFill>
                  <a:prstClr val="black"/>
                </a:solidFill>
                <a:latin typeface="Arial"/>
              </a:rPr>
              <a:t>Infection, Genetics and Evolution, Volume 8, Issue 6, 2008, 864 - 874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000" y="6032500"/>
            <a:ext cx="7620000" cy="25400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z="1000" dirty="0">
                <a:solidFill>
                  <a:prstClr val="black"/>
                </a:solidFill>
                <a:latin typeface="Arial"/>
              </a:rPr>
              <a:t>http://</a:t>
            </a:r>
            <a:r>
              <a:rPr lang="en-US" sz="1000" dirty="0" err="1">
                <a:solidFill>
                  <a:prstClr val="black"/>
                </a:solidFill>
                <a:latin typeface="Arial"/>
              </a:rPr>
              <a:t>dx.doi.org</a:t>
            </a:r>
            <a:r>
              <a:rPr lang="en-US" sz="1000" dirty="0">
                <a:solidFill>
                  <a:prstClr val="black"/>
                </a:solidFill>
                <a:latin typeface="Arial"/>
              </a:rPr>
              <a:t>/10.1016/j.meegid.2008.08.007</a:t>
            </a:r>
          </a:p>
        </p:txBody>
      </p:sp>
    </p:spTree>
    <p:extLst>
      <p:ext uri="{BB962C8B-B14F-4D97-AF65-F5344CB8AC3E}">
        <p14:creationId xmlns:p14="http://schemas.microsoft.com/office/powerpoint/2010/main" val="1985223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sz="1500" b="1">
                <a:latin typeface="Arial" charset="0"/>
              </a:rPr>
              <a:t>Geographic origin of the three populations studied.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" y="5943504"/>
            <a:ext cx="9106560" cy="94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040" y="979303"/>
            <a:ext cx="377280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687040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100" b="1">
                <a:latin typeface="Arial" charset="0"/>
              </a:rPr>
              <a:t>Hafid Laayouni et al. PNAS 2014;111:2668-2673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©2014 by National Academy of Sciences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80" y="4280423"/>
            <a:ext cx="1461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196,524 SNPs</a:t>
            </a:r>
          </a:p>
          <a:p>
            <a:r>
              <a:rPr lang="en-US" dirty="0" smtClean="0"/>
              <a:t>-&gt; PCA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0983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sz="1500" b="1" dirty="0">
                <a:latin typeface="Arial" charset="0"/>
              </a:rPr>
              <a:t>Manhattan plot of results of selection tests in </a:t>
            </a:r>
            <a:r>
              <a:rPr lang="en-GB" sz="1500" b="1" dirty="0" err="1">
                <a:latin typeface="Arial" charset="0"/>
              </a:rPr>
              <a:t>Rroma</a:t>
            </a:r>
            <a:r>
              <a:rPr lang="en-GB" sz="1500" b="1" dirty="0">
                <a:latin typeface="Arial" charset="0"/>
              </a:rPr>
              <a:t>, Romanians, and Indians using </a:t>
            </a:r>
            <a:r>
              <a:rPr lang="en-GB" sz="1500" b="1" dirty="0" err="1">
                <a:latin typeface="Arial" charset="0"/>
              </a:rPr>
              <a:t>TreeSelect</a:t>
            </a:r>
            <a:r>
              <a:rPr lang="en-GB" sz="1500" b="1" dirty="0">
                <a:latin typeface="Arial" charset="0"/>
              </a:rPr>
              <a:t> statistic (A) and XP-CLR statistic (B).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" y="5943504"/>
            <a:ext cx="9106560" cy="94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681" y="1012553"/>
            <a:ext cx="483552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155681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100" b="1" dirty="0" err="1">
                <a:latin typeface="Arial" charset="0"/>
              </a:rPr>
              <a:t>Laayouni</a:t>
            </a:r>
            <a:r>
              <a:rPr lang="en-GB" sz="1100" b="1" dirty="0">
                <a:latin typeface="Arial" charset="0"/>
              </a:rPr>
              <a:t> H et al. PNAS 2014;111:2668-2673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900" dirty="0">
                <a:latin typeface="Arial" charset="0"/>
              </a:rPr>
              <a:t>©2014 by National Academy of Sciences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66871" y="6127979"/>
            <a:ext cx="6953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Convergent evolution in European and </a:t>
            </a:r>
            <a:r>
              <a:rPr lang="en-US" sz="1200" dirty="0" err="1"/>
              <a:t>Rroma</a:t>
            </a:r>
            <a:r>
              <a:rPr lang="en-US" sz="1200" dirty="0"/>
              <a:t> populations reveals pressure exerted by plague on Toll-like receptors.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7797" y="4517278"/>
            <a:ext cx="25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selective sweeps </a:t>
            </a:r>
            <a:r>
              <a:rPr lang="en-US" sz="1400" dirty="0" smtClean="0"/>
              <a:t>detected through linkage </a:t>
            </a:r>
            <a:r>
              <a:rPr lang="en-US" sz="1400" dirty="0"/>
              <a:t>disequilibrium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91201" y="2007002"/>
            <a:ext cx="2244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5"/>
              </a:rPr>
              <a:t>SNP frequencies within and between populations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32197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1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914400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5943600" y="3817938"/>
            <a:ext cx="2844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Variant arose about </a:t>
            </a:r>
            <a:br>
              <a:rPr lang="en-US" sz="2400" b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 b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5800 years ago</a:t>
            </a:r>
          </a:p>
        </p:txBody>
      </p:sp>
    </p:spTree>
    <p:extLst>
      <p:ext uri="{BB962C8B-B14F-4D97-AF65-F5344CB8AC3E}">
        <p14:creationId xmlns:p14="http://schemas.microsoft.com/office/powerpoint/2010/main" val="337222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5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8916988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152400" y="53340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age of haplogroup D was found to be ~37,000 years</a:t>
            </a:r>
          </a:p>
        </p:txBody>
      </p:sp>
    </p:spTree>
    <p:extLst>
      <p:ext uri="{BB962C8B-B14F-4D97-AF65-F5344CB8AC3E}">
        <p14:creationId xmlns:p14="http://schemas.microsoft.com/office/powerpoint/2010/main" val="184414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8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6000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0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998662" y="2022475"/>
            <a:ext cx="6834187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2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805113" y="5710238"/>
            <a:ext cx="38020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1" tIns="45657" rIns="91311" bIns="4565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FFFF66"/>
                </a:solidFill>
              </a:rPr>
              <a:t>Adam and Eve never met </a:t>
            </a:r>
            <a:r>
              <a:rPr lang="en-US" sz="2200">
                <a:solidFill>
                  <a:srgbClr val="FFFF66"/>
                </a:solidFill>
                <a:sym typeface="Wingdings" charset="0"/>
              </a:rPr>
              <a:t></a:t>
            </a:r>
            <a:endParaRPr lang="en-US" sz="2200">
              <a:solidFill>
                <a:srgbClr val="FFFF66"/>
              </a:solidFill>
            </a:endParaRPr>
          </a:p>
        </p:txBody>
      </p:sp>
      <p:pic>
        <p:nvPicPr>
          <p:cNvPr id="73731" name="Picture 3" descr="adam-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144463"/>
            <a:ext cx="3865563" cy="5172075"/>
          </a:xfrm>
          <a:prstGeom prst="rect">
            <a:avLst/>
          </a:prstGeom>
          <a:noFill/>
          <a:ln w="25400">
            <a:solidFill>
              <a:srgbClr val="33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048000" y="5338763"/>
            <a:ext cx="3432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7" rIns="91311" bIns="4565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Albrecht Dürer, The Fall of Man, 1504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6823075" y="336550"/>
            <a:ext cx="20970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1" tIns="45657" rIns="91311" bIns="4565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FFFF66"/>
                </a:solidFill>
              </a:rPr>
              <a:t>Mitochondrial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FFFF66"/>
                </a:solidFill>
              </a:rPr>
              <a:t>Eve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195263" y="273050"/>
            <a:ext cx="22875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1" tIns="45657" rIns="91311" bIns="4565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FFFF66"/>
                </a:solidFill>
              </a:rPr>
              <a:t>Y chromosome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FFFF66"/>
                </a:solidFill>
              </a:rPr>
              <a:t>Adam</a:t>
            </a: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265335" y="1547813"/>
            <a:ext cx="2166494" cy="101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1" tIns="45657" rIns="91311" bIns="45657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66FF"/>
                </a:solidFill>
                <a:latin typeface="Arial" pitchFamily="-107" charset="0"/>
                <a:ea typeface="Times New Roman" pitchFamily="-107" charset="0"/>
                <a:cs typeface="Times New Roman" pitchFamily="-107" charset="0"/>
              </a:rPr>
              <a:t>Lived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66FF"/>
                </a:solidFill>
                <a:latin typeface="Arial" pitchFamily="-107" charset="0"/>
                <a:ea typeface="Times New Roman" pitchFamily="-107" charset="0"/>
                <a:cs typeface="Times New Roman" pitchFamily="-107" charset="0"/>
              </a:rPr>
              <a:t>approximately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strike="dblStrike" dirty="0">
                <a:solidFill>
                  <a:srgbClr val="FF66FF"/>
                </a:solidFill>
                <a:latin typeface="Arial" pitchFamily="-107" charset="0"/>
                <a:ea typeface="Times New Roman" pitchFamily="-107" charset="0"/>
                <a:cs typeface="Times New Roman" pitchFamily="-107" charset="0"/>
              </a:rPr>
              <a:t>40</a:t>
            </a:r>
            <a:r>
              <a:rPr lang="en-US" sz="2000" dirty="0">
                <a:solidFill>
                  <a:srgbClr val="FF66FF"/>
                </a:solidFill>
                <a:latin typeface="Arial" pitchFamily="-107" charset="0"/>
                <a:ea typeface="Times New Roman" pitchFamily="-107" charset="0"/>
                <a:cs typeface="Times New Roman" pitchFamily="-107" charset="0"/>
              </a:rPr>
              <a:t>,000 years ago</a:t>
            </a:r>
            <a:r>
              <a:rPr lang="en-US" sz="2000" dirty="0">
                <a:solidFill>
                  <a:srgbClr val="FF66FF"/>
                </a:solidFill>
                <a:latin typeface="Arial" pitchFamily="-107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6918325" y="1603375"/>
            <a:ext cx="2124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1" tIns="45657" rIns="91311" bIns="4565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66FF"/>
                </a:solidFill>
                <a:cs typeface="Times New Roman" charset="0"/>
              </a:rPr>
              <a:t>Lived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66FF"/>
                </a:solidFill>
                <a:cs typeface="Times New Roman" charset="0"/>
              </a:rPr>
              <a:t>166,000-249,000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66FF"/>
                </a:solidFill>
                <a:cs typeface="Times New Roman" charset="0"/>
              </a:rPr>
              <a:t>years ago 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98425" y="3133725"/>
            <a:ext cx="25971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7" rIns="91311" bIns="4565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hlinkClick r:id="rId4"/>
              </a:rPr>
              <a:t>Thomson, R. </a:t>
            </a:r>
            <a:r>
              <a:rPr lang="en-US" sz="1400" i="1" dirty="0">
                <a:solidFill>
                  <a:srgbClr val="FFFFFF"/>
                </a:solidFill>
                <a:hlinkClick r:id="rId4"/>
              </a:rPr>
              <a:t>et al.</a:t>
            </a:r>
            <a:r>
              <a:rPr lang="en-US" sz="1400" dirty="0">
                <a:solidFill>
                  <a:srgbClr val="FFFFFF"/>
                </a:solidFill>
                <a:hlinkClick r:id="rId4"/>
              </a:rPr>
              <a:t> (2000) </a:t>
            </a:r>
            <a:r>
              <a:rPr lang="en-US" sz="1400" i="1" dirty="0" err="1">
                <a:solidFill>
                  <a:srgbClr val="FFFFFF"/>
                </a:solidFill>
                <a:hlinkClick r:id="rId4"/>
              </a:rPr>
              <a:t>Proc</a:t>
            </a:r>
            <a:r>
              <a:rPr lang="en-US" sz="1400" i="1" dirty="0">
                <a:solidFill>
                  <a:srgbClr val="FFFFFF"/>
                </a:solidFill>
                <a:hlinkClick r:id="rId4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hlinkClick r:id="rId4"/>
              </a:rPr>
              <a:t>Natl</a:t>
            </a:r>
            <a:r>
              <a:rPr lang="en-US" sz="1400" i="1" dirty="0">
                <a:solidFill>
                  <a:srgbClr val="FFFFFF"/>
                </a:solidFill>
                <a:hlinkClick r:id="rId4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hlinkClick r:id="rId4"/>
              </a:rPr>
              <a:t>Acad</a:t>
            </a:r>
            <a:r>
              <a:rPr lang="en-US" sz="1400" i="1" dirty="0">
                <a:solidFill>
                  <a:srgbClr val="FFFFFF"/>
                </a:solidFill>
                <a:hlinkClick r:id="rId4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hlinkClick r:id="rId4"/>
              </a:rPr>
              <a:t>Sci</a:t>
            </a:r>
            <a:r>
              <a:rPr lang="en-US" sz="1400" dirty="0">
                <a:solidFill>
                  <a:srgbClr val="FFFFFF"/>
                </a:solidFill>
                <a:hlinkClick r:id="rId4"/>
              </a:rPr>
              <a:t> U S A 97, 7360-5</a:t>
            </a:r>
            <a:endParaRPr lang="en-US" sz="1400" dirty="0">
              <a:solidFill>
                <a:srgbClr val="FFFFFF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hlinkClick r:id="rId5"/>
              </a:rPr>
              <a:t>Underhill, P.A. </a:t>
            </a:r>
            <a:r>
              <a:rPr lang="en-US" sz="1400" i="1" dirty="0">
                <a:solidFill>
                  <a:srgbClr val="FFFFFF"/>
                </a:solidFill>
                <a:hlinkClick r:id="rId5"/>
              </a:rPr>
              <a:t>et al.</a:t>
            </a:r>
            <a:r>
              <a:rPr lang="en-US" sz="1400" dirty="0">
                <a:solidFill>
                  <a:srgbClr val="FFFFFF"/>
                </a:solidFill>
                <a:hlinkClick r:id="rId5"/>
              </a:rPr>
              <a:t> (2000) </a:t>
            </a:r>
            <a:r>
              <a:rPr lang="en-US" sz="1400" i="1" dirty="0">
                <a:solidFill>
                  <a:srgbClr val="FFFFFF"/>
                </a:solidFill>
                <a:hlinkClick r:id="rId5"/>
              </a:rPr>
              <a:t>Nat Genet</a:t>
            </a:r>
            <a:r>
              <a:rPr lang="en-US" sz="1400" dirty="0">
                <a:solidFill>
                  <a:srgbClr val="FFFFFF"/>
                </a:solidFill>
                <a:hlinkClick r:id="rId5"/>
              </a:rPr>
              <a:t> 26, 358-61</a:t>
            </a:r>
            <a:endParaRPr lang="en-US" sz="1400" dirty="0">
              <a:solidFill>
                <a:srgbClr val="FFFFFF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hlinkClick r:id="rId6"/>
              </a:rPr>
              <a:t>Mendez et al. (2013) American Journal of Human Genetics 92 (3): 454.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6908800" y="3133725"/>
            <a:ext cx="20510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7" rIns="91311" bIns="4565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Cann, R.L. </a:t>
            </a:r>
            <a:r>
              <a:rPr lang="en-US" sz="1400" i="1">
                <a:solidFill>
                  <a:srgbClr val="FFFFFF"/>
                </a:solidFill>
              </a:rPr>
              <a:t>et al.</a:t>
            </a:r>
            <a:r>
              <a:rPr lang="en-US" sz="1400">
                <a:solidFill>
                  <a:srgbClr val="FFFFFF"/>
                </a:solidFill>
              </a:rPr>
              <a:t> (1987) </a:t>
            </a:r>
            <a:r>
              <a:rPr lang="en-US" sz="1400" i="1">
                <a:solidFill>
                  <a:srgbClr val="FFFFFF"/>
                </a:solidFill>
              </a:rPr>
              <a:t>Nature</a:t>
            </a:r>
            <a:r>
              <a:rPr lang="en-US" sz="1400">
                <a:solidFill>
                  <a:srgbClr val="FFFFFF"/>
                </a:solidFill>
              </a:rPr>
              <a:t> 325, 31-6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FF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Vigilant, L. </a:t>
            </a:r>
            <a:r>
              <a:rPr lang="en-US" sz="1400" i="1">
                <a:solidFill>
                  <a:srgbClr val="FFFFFF"/>
                </a:solidFill>
              </a:rPr>
              <a:t>et al.</a:t>
            </a:r>
            <a:r>
              <a:rPr lang="en-US" sz="1400">
                <a:solidFill>
                  <a:srgbClr val="FFFFFF"/>
                </a:solidFill>
              </a:rPr>
              <a:t> (1991) </a:t>
            </a:r>
            <a:r>
              <a:rPr lang="en-US" sz="1400" i="1">
                <a:solidFill>
                  <a:srgbClr val="FFFFFF"/>
                </a:solidFill>
              </a:rPr>
              <a:t>Science</a:t>
            </a:r>
            <a:r>
              <a:rPr lang="en-US" sz="1400">
                <a:solidFill>
                  <a:srgbClr val="FFFFFF"/>
                </a:solidFill>
              </a:rPr>
              <a:t> 253, 1503-7 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98425" y="6211888"/>
            <a:ext cx="88630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7" rIns="91311" bIns="4565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FFFF66"/>
                </a:solidFill>
              </a:rPr>
              <a:t>The same is true for ancestral rRNAs, EF, ATPases!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65335" y="2365580"/>
            <a:ext cx="936739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177096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346" y="317499"/>
            <a:ext cx="3590875" cy="47046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433" y="317501"/>
            <a:ext cx="2808434" cy="4770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976" y="5903893"/>
            <a:ext cx="9078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5"/>
              </a:rPr>
              <a:t>Am J Hum Genet. 2013 Mar 7; 92(3): 454–459.  doi:  10.1016/j.ajhg.2013.02.002 PMCID: PMC3591855</a:t>
            </a:r>
          </a:p>
          <a:p>
            <a:r>
              <a:rPr lang="en-US" sz="1400" dirty="0" smtClean="0">
                <a:hlinkClick r:id="rId5"/>
              </a:rPr>
              <a:t>An African American Paternal Lineage Adds an Extremely Ancient Root to the Human Y Chromosome Phylogenetic Tree</a:t>
            </a:r>
          </a:p>
          <a:p>
            <a:r>
              <a:rPr lang="en-US" sz="1400" dirty="0" smtClean="0">
                <a:hlinkClick r:id="rId5"/>
              </a:rPr>
              <a:t>Fernando L. Mendez,1 Thomas Krahn,2 Bonnie Schrack,2 Astrid-Maria Krahn,2 Krishna R. Veeramah,1 August E. Woerner,1 </a:t>
            </a:r>
            <a:r>
              <a:rPr lang="en-US" sz="1400" dirty="0" err="1" smtClean="0">
                <a:hlinkClick r:id="rId5"/>
              </a:rPr>
              <a:t>Forka</a:t>
            </a:r>
            <a:r>
              <a:rPr lang="en-US" sz="1400" dirty="0" smtClean="0">
                <a:hlinkClick r:id="rId5"/>
              </a:rPr>
              <a:t> </a:t>
            </a:r>
            <a:r>
              <a:rPr lang="en-US" sz="1400" dirty="0" err="1" smtClean="0">
                <a:hlinkClick r:id="rId5"/>
              </a:rPr>
              <a:t>Leypey</a:t>
            </a:r>
            <a:r>
              <a:rPr lang="en-US" sz="1400" dirty="0" smtClean="0">
                <a:hlinkClick r:id="rId5"/>
              </a:rPr>
              <a:t> Mathew Fomine,3 Neil Bradman,4 Mark G. Thomas,5 Tatiana M. Karafet,1 and Michael F. Hammer1,∗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73190" y="5088095"/>
            <a:ext cx="8970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“Genotyping of a DNA sample that was submitted to a commercial genetic-testing facility demonstrated that the Y chromosome of this African American individual carried the ancestral state of all known Y chromosome SNPs. To further characterize this lineage, which we dubbed </a:t>
            </a:r>
            <a:r>
              <a:rPr lang="en-US" sz="1600" dirty="0" smtClean="0"/>
              <a:t>A00 ...”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0092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1143000" y="381000"/>
            <a:ext cx="6908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b="1" smtClean="0">
                <a:solidFill>
                  <a:srgbClr val="FF0000"/>
                </a:solidFill>
                <a:latin typeface="Times New Roman"/>
              </a:rPr>
              <a:t>PSI </a:t>
            </a:r>
            <a:r>
              <a:rPr lang="en-GB" b="1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smtClean="0">
                <a:solidFill>
                  <a:srgbClr val="000000"/>
                </a:solidFill>
                <a:latin typeface="Times New Roman"/>
              </a:rPr>
              <a:t>position-specific iterated) </a:t>
            </a:r>
            <a:r>
              <a:rPr lang="en-GB" b="1" smtClean="0">
                <a:solidFill>
                  <a:srgbClr val="FF0000"/>
                </a:solidFill>
                <a:latin typeface="Times New Roman"/>
              </a:rPr>
              <a:t>BLAST</a:t>
            </a:r>
          </a:p>
        </p:txBody>
      </p:sp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838200" y="1371600"/>
            <a:ext cx="732155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The NCBI page described PSI blast as follows: </a:t>
            </a:r>
          </a:p>
          <a:p>
            <a:endParaRPr lang="en-US" sz="1800" b="0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altLang="ja-JP" sz="1800" b="0" i="1" dirty="0" smtClean="0">
                <a:solidFill>
                  <a:srgbClr val="000000"/>
                </a:solidFill>
                <a:latin typeface="Arial" charset="0"/>
              </a:rPr>
              <a:t>Position-Specific Iterated BLAST (PSI-BLAST) provides an automated, easy-to-use version of a "profile" search, which is a sensitive way to look for sequence homologues. </a:t>
            </a:r>
          </a:p>
          <a:p>
            <a:endParaRPr lang="en-US" sz="1800" b="0" i="1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sz="1800" b="0" i="1" dirty="0" smtClean="0">
                <a:solidFill>
                  <a:srgbClr val="000000"/>
                </a:solidFill>
                <a:latin typeface="Arial" charset="0"/>
              </a:rPr>
              <a:t>The program first performs a gapped BLAST database search. The PSI-BLAST program uses the information from any significant alignments returned to construct a position-specific score matrix, which replaces the query sequence for the next round of database searching. </a:t>
            </a:r>
            <a:br>
              <a:rPr lang="en-US" sz="1800" b="0" i="1" dirty="0" smtClean="0">
                <a:solidFill>
                  <a:srgbClr val="000000"/>
                </a:solidFill>
                <a:latin typeface="Arial" charset="0"/>
              </a:rPr>
            </a:br>
            <a:endParaRPr lang="en-US" sz="1800" b="0" i="1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sz="1800" b="0" i="1" dirty="0" smtClean="0">
                <a:solidFill>
                  <a:srgbClr val="000000"/>
                </a:solidFill>
                <a:latin typeface="Arial" charset="0"/>
              </a:rPr>
              <a:t>PSI-BLAST may be iterated until no new significant alignments are found. At this time PSI-BLAST may be used only for comparing protein queries with protein databases.</a:t>
            </a:r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”  </a:t>
            </a:r>
            <a:endParaRPr lang="en-US" b="0" dirty="0" smtClean="0">
              <a:solidFill>
                <a:srgbClr val="000000"/>
              </a:solidFill>
            </a:endParaRP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8415338" y="3436938"/>
            <a:ext cx="185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1141413" y="687388"/>
            <a:ext cx="6908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b="1" smtClean="0">
                <a:solidFill>
                  <a:srgbClr val="003366"/>
                </a:solidFill>
                <a:latin typeface="Times New Roman"/>
              </a:rPr>
              <a:t>The Psi-Blast Approach</a:t>
            </a:r>
            <a:endParaRPr lang="en-GB" sz="4400" smtClean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723900" y="1889125"/>
            <a:ext cx="761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1. Use results of BlastP query to construct a multiple sequence alignment</a:t>
            </a:r>
          </a:p>
          <a:p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2. Construct a position-specific scoring matrix from the alignment</a:t>
            </a:r>
          </a:p>
          <a:p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3. Search database with alignment instead of query sequence</a:t>
            </a:r>
          </a:p>
          <a:p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4. Add matches to alignment and repeat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762000" y="4267200"/>
            <a:ext cx="7612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Psi-Blast can use existing multiple alignment, or </a:t>
            </a:r>
          </a:p>
          <a:p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use RPS-Blast to search a database of PSSMs </a:t>
            </a:r>
          </a:p>
        </p:txBody>
      </p:sp>
    </p:spTree>
    <p:extLst>
      <p:ext uri="{BB962C8B-B14F-4D97-AF65-F5344CB8AC3E}">
        <p14:creationId xmlns:p14="http://schemas.microsoft.com/office/powerpoint/2010/main" val="230671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algn="l" eaLnBrk="1" hangingPunct="1"/>
            <a:r>
              <a:rPr lang="en-US">
                <a:latin typeface="Times New Roman" charset="0"/>
              </a:rPr>
              <a:t>PAML (codeml) the basic model </a:t>
            </a:r>
          </a:p>
        </p:txBody>
      </p:sp>
      <p:pic>
        <p:nvPicPr>
          <p:cNvPr id="1566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9338"/>
            <a:ext cx="8991600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21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latin typeface="Times New Roman" charset="0"/>
              </a:rPr>
              <a:t>PSI BLAST scheme</a:t>
            </a:r>
          </a:p>
        </p:txBody>
      </p:sp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981200"/>
            <a:ext cx="7627937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07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1062038" y="420688"/>
            <a:ext cx="6908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b="1" smtClean="0">
                <a:solidFill>
                  <a:srgbClr val="003366"/>
                </a:solidFill>
                <a:latin typeface="Times New Roman"/>
              </a:rPr>
              <a:t>Position-specific Matrix</a:t>
            </a:r>
            <a:endParaRPr lang="en-GB" sz="4400" smtClean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444625" y="6040438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smtClean="0">
                <a:solidFill>
                  <a:srgbClr val="000000"/>
                </a:solidFill>
                <a:latin typeface="Arial" charset="0"/>
              </a:rPr>
              <a:t>M Gribskov, A D McLachlan, and D Eisenberg (1987) Profile analysis: detection of distantly related proteins. PNAS 84:4355-8.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" t="12343" r="3920" b="7832"/>
          <a:stretch>
            <a:fillRect/>
          </a:stretch>
        </p:blipFill>
        <p:spPr bwMode="auto">
          <a:xfrm>
            <a:off x="1439863" y="1155700"/>
            <a:ext cx="6056312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 rot="-5400000">
            <a:off x="-697706" y="5807869"/>
            <a:ext cx="1731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0" i="1" smtClean="0">
                <a:solidFill>
                  <a:srgbClr val="003366"/>
                </a:solidFill>
                <a:latin typeface="Arial" charset="0"/>
              </a:rPr>
              <a:t>by Bob Friedman</a:t>
            </a:r>
            <a:endParaRPr lang="en-US" sz="1600" b="0" i="1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69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152400" y="152400"/>
            <a:ext cx="6908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 sz="4400" smtClean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GB" sz="2400" b="1">
                <a:solidFill>
                  <a:srgbClr val="003366"/>
                </a:solidFill>
                <a:latin typeface="Arial" charset="0"/>
                <a:hlinkClick r:id="rId4"/>
              </a:rPr>
              <a:t>Psi-Blast </a:t>
            </a:r>
            <a:r>
              <a:rPr lang="en-GB" sz="2400" b="1">
                <a:solidFill>
                  <a:srgbClr val="003366"/>
                </a:solidFill>
                <a:latin typeface="Arial" charset="0"/>
              </a:rPr>
              <a:t>Results</a:t>
            </a:r>
            <a:endParaRPr lang="en-US">
              <a:latin typeface="Times New Roman" charset="0"/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3124200" y="3048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smtClean="0">
                <a:solidFill>
                  <a:srgbClr val="000000"/>
                </a:solidFill>
                <a:latin typeface="Times New Roman" charset="0"/>
              </a:rPr>
              <a:t>Query: 55670331 (intein)</a:t>
            </a:r>
          </a:p>
        </p:txBody>
      </p:sp>
      <p:graphicFrame>
        <p:nvGraphicFramePr>
          <p:cNvPr id="23556" name="Object 2"/>
          <p:cNvGraphicFramePr>
            <a:graphicFrameLocks noChangeAspect="1"/>
          </p:cNvGraphicFramePr>
          <p:nvPr/>
        </p:nvGraphicFramePr>
        <p:xfrm>
          <a:off x="304800" y="1676400"/>
          <a:ext cx="8081963" cy="375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60" name="Photo Editor Photo" r:id="rId5" imgW="7628281" imgH="3543607" progId="MSPhotoEd.3">
                  <p:embed/>
                </p:oleObj>
              </mc:Choice>
              <mc:Fallback>
                <p:oleObj name="Photo Editor Photo" r:id="rId5" imgW="7628281" imgH="354360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8081963" cy="375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438400" y="2667000"/>
            <a:ext cx="3581400" cy="831850"/>
            <a:chOff x="1536" y="1680"/>
            <a:chExt cx="2256" cy="524"/>
          </a:xfrm>
        </p:grpSpPr>
        <p:sp>
          <p:nvSpPr>
            <p:cNvPr id="23558" name="Text Box 7"/>
            <p:cNvSpPr txBox="1">
              <a:spLocks noChangeArrowheads="1"/>
            </p:cNvSpPr>
            <p:nvPr/>
          </p:nvSpPr>
          <p:spPr bwMode="auto">
            <a:xfrm>
              <a:off x="1872" y="1680"/>
              <a:ext cx="1920" cy="5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mtClean="0">
                  <a:solidFill>
                    <a:srgbClr val="000000"/>
                  </a:solidFill>
                </a:rPr>
                <a:t>link to sequence </a:t>
              </a:r>
              <a:r>
                <a:rPr lang="en-US" smtClean="0">
                  <a:solidFill>
                    <a:srgbClr val="000000"/>
                  </a:solidFill>
                  <a:hlinkClick r:id="rId7"/>
                </a:rPr>
                <a:t>here</a:t>
              </a:r>
              <a:r>
                <a:rPr lang="en-US" smtClean="0">
                  <a:solidFill>
                    <a:srgbClr val="000000"/>
                  </a:solidFill>
                </a:rPr>
                <a:t>, check BLink </a:t>
              </a:r>
              <a:r>
                <a:rPr lang="en-US" smtClean="0">
                  <a:solidFill>
                    <a:srgbClr val="000000"/>
                  </a:solidFill>
                  <a:sym typeface="Wingdings" charset="0"/>
                </a:rPr>
                <a:t>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559" name="Line 8"/>
            <p:cNvSpPr>
              <a:spLocks noChangeShapeType="1"/>
            </p:cNvSpPr>
            <p:nvPr/>
          </p:nvSpPr>
          <p:spPr bwMode="auto">
            <a:xfrm flipH="1" flipV="1">
              <a:off x="1536" y="1680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3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609600" y="1905000"/>
            <a:ext cx="76120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Psi-Blast is for finding matches among divergent sequences (position-specific information)  </a:t>
            </a:r>
            <a:br>
              <a:rPr lang="en-US" sz="1800" b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b="0" smtClean="0">
                <a:solidFill>
                  <a:srgbClr val="FF0000"/>
                </a:solidFill>
                <a:latin typeface="Arial" charset="0"/>
              </a:rPr>
              <a:t>WARNING</a:t>
            </a:r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:  For the nth iteration of a PSI BLAST search, the E-value gives the number of matches to the profile NOT to the initial query sequence! The </a:t>
            </a:r>
            <a:r>
              <a:rPr lang="en-US" sz="1800" b="0" smtClean="0">
                <a:solidFill>
                  <a:srgbClr val="FF0000"/>
                </a:solidFill>
                <a:latin typeface="Arial" charset="0"/>
              </a:rPr>
              <a:t>danger</a:t>
            </a:r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 is that the profile was  corrupted in an earlier iteration.  </a:t>
            </a:r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1195388" y="-36513"/>
            <a:ext cx="18415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PSI BLAST and E-values!</a:t>
            </a:r>
          </a:p>
        </p:txBody>
      </p:sp>
    </p:spTree>
    <p:extLst>
      <p:ext uri="{BB962C8B-B14F-4D97-AF65-F5344CB8AC3E}">
        <p14:creationId xmlns:p14="http://schemas.microsoft.com/office/powerpoint/2010/main" val="40031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239713" y="685800"/>
            <a:ext cx="8664575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Often you want to run a PSIBLAST search with two different databanks - </a:t>
            </a:r>
            <a:br>
              <a:rPr lang="en-US" sz="1900" smtClean="0">
                <a:solidFill>
                  <a:srgbClr val="01DB70"/>
                </a:solidFill>
                <a:latin typeface="Times New Roman Bold" charset="0"/>
              </a:rPr>
            </a:br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one to create the PSSM, the other to get sequences:</a:t>
            </a:r>
            <a:br>
              <a:rPr lang="en-US" sz="1900" smtClean="0">
                <a:solidFill>
                  <a:srgbClr val="01DB70"/>
                </a:solidFill>
                <a:latin typeface="Times New Roman Bold" charset="0"/>
              </a:rPr>
            </a:br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To create the PSSM: </a:t>
            </a:r>
          </a:p>
          <a:p>
            <a:endParaRPr lang="en-US" sz="1600" smtClean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Times New Roman" charset="0"/>
              </a:rPr>
              <a:t>blastpgp -d nr -i subI -j 5 -C subI.ckp -a 2 -o subI.out -h 0.00001 -F f</a:t>
            </a:r>
          </a:p>
          <a:p>
            <a:endParaRPr lang="en-US" sz="1600" smtClean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Times New Roman" charset="0"/>
              </a:rPr>
              <a:t>blastpgp -d swissprot -i gamma -j 5 -C gamma.ckp -a 2 -o gamma.out -h 0.00001 -F f</a:t>
            </a:r>
          </a:p>
          <a:p>
            <a:endParaRPr lang="en-US" sz="1900" smtClean="0">
              <a:solidFill>
                <a:srgbClr val="01DB70"/>
              </a:solidFill>
              <a:latin typeface="Times New Roman Bold" charset="0"/>
            </a:endParaRP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Runs 4 iterations of a PSIblast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the -h option tells the program to use matches with E &lt;10^-5 for the next iteration,</a:t>
            </a:r>
            <a:br>
              <a:rPr lang="en-US" sz="1900" smtClean="0">
                <a:solidFill>
                  <a:srgbClr val="01DB70"/>
                </a:solidFill>
                <a:latin typeface="Times New Roman Bold" charset="0"/>
              </a:rPr>
            </a:br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   (the default is 10</a:t>
            </a:r>
            <a:r>
              <a:rPr lang="en-US" sz="1900" baseline="30000" smtClean="0">
                <a:solidFill>
                  <a:srgbClr val="01DB70"/>
                </a:solidFill>
                <a:latin typeface="Times New Roman Bold" charset="0"/>
              </a:rPr>
              <a:t>-3 </a:t>
            </a:r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)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-C creates a checkpoint (called subI.ckp),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-o writes the output to subI.out,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-i option specifies input as using subI as input (a fasta formated aa sequence). 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The nr databank used is stored </a:t>
            </a:r>
            <a:r>
              <a:rPr lang="en-US" sz="1900" smtClean="0">
                <a:solidFill>
                  <a:srgbClr val="01DB70"/>
                </a:solidFill>
                <a:latin typeface="Courier New Bold" charset="0"/>
              </a:rPr>
              <a:t>in /common/dat</a:t>
            </a:r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a/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-a 2 use two processors 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-h  e-value threshold for inclusion in multipass model [Real]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    default = 0.002  </a:t>
            </a:r>
            <a:r>
              <a:rPr lang="en-US" sz="1900" smtClean="0">
                <a:solidFill>
                  <a:srgbClr val="000000"/>
                </a:solidFill>
                <a:latin typeface="Times New Roman Bold" charset="0"/>
              </a:rPr>
              <a:t>THIS IS A RATHER HIGH NUMBER!!!</a:t>
            </a:r>
          </a:p>
          <a:p>
            <a:endParaRPr lang="en-US" sz="1900" smtClean="0">
              <a:solidFill>
                <a:srgbClr val="01DB70"/>
              </a:solidFill>
              <a:latin typeface="Times New Roman Bold" charset="0"/>
            </a:endParaRP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(It might help to use the node with more memory (017) 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(command is </a:t>
            </a:r>
            <a:r>
              <a:rPr lang="en-US" sz="1900" smtClean="0">
                <a:solidFill>
                  <a:srgbClr val="000000"/>
                </a:solidFill>
                <a:latin typeface="Courier" charset="0"/>
              </a:rPr>
              <a:t>ssh node017</a:t>
            </a:r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)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762000"/>
          </a:xfrm>
        </p:spPr>
        <p:txBody>
          <a:bodyPr/>
          <a:lstStyle/>
          <a:p>
            <a:pPr algn="l" eaLnBrk="1" hangingPunct="1"/>
            <a:r>
              <a:rPr lang="en-GB" sz="2400" b="1">
                <a:solidFill>
                  <a:srgbClr val="003366"/>
                </a:solidFill>
                <a:latin typeface="Arial" charset="0"/>
              </a:rPr>
              <a:t>PSI Blast from the command line</a:t>
            </a:r>
            <a:endParaRPr lang="en-US" sz="2400" b="1">
              <a:solidFill>
                <a:srgbClr val="0033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400" b="1">
                <a:solidFill>
                  <a:srgbClr val="003366"/>
                </a:solidFill>
                <a:latin typeface="Arial" charset="0"/>
              </a:rPr>
              <a:t>To use the PSSM:</a:t>
            </a:r>
            <a:endParaRPr lang="en-US">
              <a:latin typeface="Times New Roman" charset="0"/>
            </a:endParaRPr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914400" y="1219200"/>
            <a:ext cx="75438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Courier New" charset="0"/>
              </a:rPr>
              <a:t>blastpgp -d /Users/jpgogarten/genomes/msb8.faa -i subI -a 2 -R subI.ckp -o subI.out3 -F f</a:t>
            </a:r>
          </a:p>
          <a:p>
            <a:endParaRPr lang="en-US" sz="1400" smtClean="0">
              <a:solidFill>
                <a:srgbClr val="000000"/>
              </a:solidFill>
              <a:latin typeface="Courier New" charset="0"/>
            </a:endParaRPr>
          </a:p>
          <a:p>
            <a:r>
              <a:rPr lang="en-US" sz="1400" smtClean="0">
                <a:solidFill>
                  <a:srgbClr val="000000"/>
                </a:solidFill>
                <a:latin typeface="Courier New" charset="0"/>
              </a:rPr>
              <a:t>blastpgp -d /Users/jpgogarten/genomes/msb8.faa -i gamma -a 2 -R gamma.ckp -o gamma.out3 -F f</a:t>
            </a:r>
            <a:endParaRPr lang="en-US" sz="1400" smtClean="0">
              <a:solidFill>
                <a:srgbClr val="01DB70"/>
              </a:solidFill>
              <a:latin typeface="Courier New" charset="0"/>
            </a:endParaRPr>
          </a:p>
          <a:p>
            <a:endParaRPr lang="en-US" sz="1400" smtClean="0">
              <a:solidFill>
                <a:srgbClr val="01DB70"/>
              </a:solidFill>
              <a:latin typeface="Courier New" charset="0"/>
            </a:endParaRPr>
          </a:p>
          <a:p>
            <a:r>
              <a:rPr lang="en-US" sz="1900" b="1" smtClean="0">
                <a:solidFill>
                  <a:srgbClr val="01DB70"/>
                </a:solidFill>
                <a:latin typeface="Times New Roman"/>
              </a:rPr>
              <a:t>Runs another iteration of the same blast search, but uses the databank</a:t>
            </a:r>
            <a:r>
              <a:rPr lang="en-US" sz="1900" smtClean="0">
                <a:solidFill>
                  <a:srgbClr val="01DB70"/>
                </a:solidFill>
                <a:latin typeface="Courier New Bold" charset="0"/>
              </a:rPr>
              <a:t> /Users/jpgogarten/genomes/msb8.fa</a:t>
            </a:r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a</a:t>
            </a:r>
          </a:p>
          <a:p>
            <a:endParaRPr lang="en-US" sz="1900" smtClean="0">
              <a:solidFill>
                <a:srgbClr val="01DB70"/>
              </a:solidFill>
              <a:latin typeface="Times New Roman Bold" charset="0"/>
            </a:endParaRP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-R tells the program where to resume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-d specifies a different databank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-i input file - same sequence as before 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-o output_filename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-a 2 use two processors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-h  e-value threshold for inclusion in multipass model [Real]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    default = 0.002.  This is a rather high number, but might be ok for the last iteration.</a:t>
            </a:r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5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400">
                <a:latin typeface="Times New Roman" charset="0"/>
              </a:rPr>
              <a:t>PSI Blast and finding gene families within genomes</a:t>
            </a:r>
            <a:r>
              <a:rPr lang="en-US">
                <a:latin typeface="Times New Roman" charset="0"/>
              </a:rPr>
              <a:t> </a:t>
            </a:r>
          </a:p>
        </p:txBody>
      </p:sp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82454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smtClean="0">
                <a:solidFill>
                  <a:srgbClr val="000000"/>
                </a:solidFill>
              </a:rPr>
              <a:t>2nd step:  use PSSM to search genome: 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1800" b="0" smtClean="0">
                <a:solidFill>
                  <a:srgbClr val="000000"/>
                </a:solidFill>
              </a:rPr>
              <a:t>Use protein sequences encoded in genome as target: </a:t>
            </a:r>
            <a:br>
              <a:rPr lang="en-US" sz="1800" b="0" smtClean="0">
                <a:solidFill>
                  <a:srgbClr val="000000"/>
                </a:solidFill>
              </a:rPr>
            </a:br>
            <a:endParaRPr lang="en-US" sz="1800" b="0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z="1600" b="0" smtClean="0">
                <a:solidFill>
                  <a:srgbClr val="000000"/>
                </a:solidFill>
                <a:latin typeface="Courier" charset="0"/>
              </a:rPr>
              <a:t>blastpgp -d target_genome.faa -i query.name -a 2 -R query.ckp -o query.out3 -F f</a:t>
            </a:r>
            <a:br>
              <a:rPr lang="en-US" sz="1600" b="0" smtClean="0">
                <a:solidFill>
                  <a:srgbClr val="000000"/>
                </a:solidFill>
                <a:latin typeface="Courier" charset="0"/>
              </a:rPr>
            </a:br>
            <a:endParaRPr lang="en-US" sz="1600" b="0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en-US" sz="1600" b="0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z="1800" b="0" smtClean="0">
                <a:solidFill>
                  <a:srgbClr val="000000"/>
                </a:solidFill>
              </a:rPr>
              <a:t>B)   Use nucleotide sequence and tblastn. This is an advantage if you are also interested in pseudogenes, and/or if you don</a:t>
            </a:r>
            <a:r>
              <a:rPr lang="ja-JP" altLang="en-US" sz="1800" b="0" smtClean="0">
                <a:solidFill>
                  <a:srgbClr val="000000"/>
                </a:solidFill>
              </a:rPr>
              <a:t>’</a:t>
            </a:r>
            <a:r>
              <a:rPr lang="en-US" altLang="ja-JP" sz="1800" b="0" smtClean="0">
                <a:solidFill>
                  <a:srgbClr val="000000"/>
                </a:solidFill>
              </a:rPr>
              <a:t>t trust the genome annotation:</a:t>
            </a:r>
          </a:p>
          <a:p>
            <a:pPr eaLnBrk="1" hangingPunct="1">
              <a:buFont typeface="Arial" charset="0"/>
              <a:buChar char="•"/>
            </a:pPr>
            <a:endParaRPr lang="en-US" sz="1800" b="0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z="1600" b="0" smtClean="0">
                <a:solidFill>
                  <a:srgbClr val="000000"/>
                </a:solidFill>
                <a:latin typeface="Courier" charset="0"/>
              </a:rPr>
              <a:t>blastall -i query.name -d target_genome_nucl.ffn -p psitblastn -R query.ckp</a:t>
            </a:r>
          </a:p>
          <a:p>
            <a:pPr eaLnBrk="1" hangingPunct="1">
              <a:buFont typeface="Arial" charset="0"/>
              <a:buChar char="•"/>
            </a:pPr>
            <a:endParaRPr lang="en-US" sz="1600" b="0" smtClean="0">
              <a:solidFill>
                <a:srgbClr val="000000"/>
              </a:solidFill>
              <a:latin typeface="Courier" charset="0"/>
            </a:endParaRPr>
          </a:p>
          <a:p>
            <a:pPr eaLnBrk="1" hangingPunct="1">
              <a:buFont typeface="Arial" charset="0"/>
              <a:buNone/>
            </a:pPr>
            <a:endParaRPr lang="en-US" sz="1600" b="0" smtClean="0">
              <a:solidFill>
                <a:srgbClr val="000000"/>
              </a:solidFill>
              <a:latin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0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6"/>
          <p:cNvSpPr txBox="1">
            <a:spLocks noChangeArrowheads="1"/>
          </p:cNvSpPr>
          <p:nvPr/>
        </p:nvSpPr>
        <p:spPr bwMode="auto">
          <a:xfrm>
            <a:off x="685800" y="1828800"/>
            <a:ext cx="761206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Psi-Blast finds homologs among divergent sequences (position-specific information)  </a:t>
            </a:r>
            <a:br>
              <a:rPr lang="en-US" sz="1800" b="0" smtClean="0">
                <a:solidFill>
                  <a:srgbClr val="000000"/>
                </a:solidFill>
                <a:latin typeface="Arial" charset="0"/>
              </a:rPr>
            </a:br>
            <a:endParaRPr lang="en-US" sz="1800" b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sz="1800" b="0" smtClean="0">
                <a:solidFill>
                  <a:srgbClr val="FF0000"/>
                </a:solidFill>
                <a:latin typeface="Arial" charset="0"/>
              </a:rPr>
              <a:t>WARNING</a:t>
            </a:r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:  </a:t>
            </a:r>
          </a:p>
          <a:p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For the nth iteration of a PSI BLAST search, the E-value gives the number of matches </a:t>
            </a:r>
            <a:r>
              <a:rPr lang="en-US" sz="1800" smtClean="0">
                <a:solidFill>
                  <a:srgbClr val="000000"/>
                </a:solidFill>
                <a:latin typeface="Arial" charset="0"/>
              </a:rPr>
              <a:t>to the profile</a:t>
            </a:r>
          </a:p>
          <a:p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NOT to the initial query sequence! </a:t>
            </a:r>
            <a:br>
              <a:rPr lang="en-US" sz="1800" b="0" smtClean="0">
                <a:solidFill>
                  <a:srgbClr val="000000"/>
                </a:solidFill>
                <a:latin typeface="Arial" charset="0"/>
              </a:rPr>
            </a:br>
            <a:endParaRPr lang="en-US" sz="1800" b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sz="1800" b="0" smtClean="0">
                <a:solidFill>
                  <a:srgbClr val="FF0000"/>
                </a:solidFill>
                <a:latin typeface="Arial" charset="0"/>
              </a:rPr>
              <a:t>danger</a:t>
            </a:r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 is that the profile was  corrupted in an earlier iteration.  </a:t>
            </a:r>
            <a:endParaRPr lang="en-US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762000"/>
          </a:xfrm>
        </p:spPr>
        <p:txBody>
          <a:bodyPr/>
          <a:lstStyle/>
          <a:p>
            <a:pPr algn="l"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sites versus branches</a:t>
            </a:r>
          </a:p>
        </p:txBody>
      </p:sp>
      <p:sp>
        <p:nvSpPr>
          <p:cNvPr id="74754" name="Text Box 3"/>
          <p:cNvSpPr txBox="1">
            <a:spLocks noChangeArrowheads="1"/>
          </p:cNvSpPr>
          <p:nvPr/>
        </p:nvSpPr>
        <p:spPr bwMode="auto">
          <a:xfrm>
            <a:off x="342900" y="838200"/>
            <a:ext cx="84582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latin typeface="Times New Roman" charset="0"/>
              </a:rPr>
              <a:t>You can determine omega for the whole dataset; however, usually not all sites in a sequence are under selection all the time. </a:t>
            </a:r>
          </a:p>
          <a:p>
            <a:pPr eaLnBrk="1" hangingPunct="1"/>
            <a:endParaRPr lang="en-US" b="1">
              <a:solidFill>
                <a:srgbClr val="000000"/>
              </a:solidFill>
              <a:latin typeface="Times New Roman" charset="0"/>
            </a:endParaRP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Times New Roman" charset="0"/>
              </a:rPr>
              <a:t>PAML (and other programs) allow to either determine omega for each site over the whole tree,                          ,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Times New Roman" charset="0"/>
              </a:rPr>
              <a:t>or determine omega for each branch for the whole sequence, 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Times New Roman" charset="0"/>
              </a:rPr>
              <a:t>                    .</a:t>
            </a:r>
          </a:p>
        </p:txBody>
      </p:sp>
      <p:pic>
        <p:nvPicPr>
          <p:cNvPr id="747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188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1524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365125" y="4384675"/>
            <a:ext cx="81692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00"/>
                </a:solidFill>
                <a:latin typeface="Times New Roman" charset="0"/>
              </a:rPr>
              <a:t>It would be great to do both, i.e., conclude codon 176 in the vacuolar ATPases was under positive selection during the evolution of modern humans – alas, a single site </a:t>
            </a:r>
            <a:r>
              <a:rPr lang="en-US" b="1" dirty="0" smtClean="0">
                <a:solidFill>
                  <a:srgbClr val="000000"/>
                </a:solidFill>
                <a:latin typeface="Times New Roman" charset="0"/>
              </a:rPr>
              <a:t>often does 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</a:rPr>
              <a:t>not provide much </a:t>
            </a:r>
            <a:r>
              <a:rPr lang="en-US" b="1" dirty="0" smtClean="0">
                <a:solidFill>
                  <a:srgbClr val="000000"/>
                </a:solidFill>
                <a:latin typeface="Times New Roman" charset="0"/>
              </a:rPr>
              <a:t>statistics.  PAML does provide a branch site model.  </a:t>
            </a:r>
            <a:endParaRPr lang="en-US" b="1" dirty="0">
              <a:solidFill>
                <a:srgbClr val="000000"/>
              </a:solidFill>
              <a:latin typeface="Times New Roman" charset="0"/>
            </a:endParaRPr>
          </a:p>
          <a:p>
            <a:pPr eaLnBrk="1" hangingPunct="1"/>
            <a:endParaRPr lang="en-US" b="1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40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762000"/>
          </a:xfrm>
        </p:spPr>
        <p:txBody>
          <a:bodyPr/>
          <a:lstStyle/>
          <a:p>
            <a:pPr algn="l"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Sites model(s) </a:t>
            </a:r>
          </a:p>
        </p:txBody>
      </p:sp>
      <p:sp>
        <p:nvSpPr>
          <p:cNvPr id="76802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77739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  <a:latin typeface="Times New Roman" charset="0"/>
              </a:rPr>
              <a:t>have 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been shown to work great in few instances. 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Times New Roman" charset="0"/>
              </a:rPr>
              <a:t>The most celebrated case is the influenza virus HA gene.  </a:t>
            </a: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457200" y="1905000"/>
            <a:ext cx="8458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charset="0"/>
              </a:rPr>
              <a:t>A talk by Walter Fitch (slides and sound) on the evolution of</a:t>
            </a:r>
            <a:br>
              <a:rPr lang="en-US">
                <a:solidFill>
                  <a:srgbClr val="000000"/>
                </a:solidFill>
                <a:latin typeface="Times New Roman" charset="0"/>
              </a:rPr>
            </a:br>
            <a:r>
              <a:rPr lang="en-US">
                <a:solidFill>
                  <a:srgbClr val="000000"/>
                </a:solidFill>
                <a:latin typeface="Times New Roman" charset="0"/>
              </a:rPr>
              <a:t>this molecule is </a:t>
            </a:r>
            <a:r>
              <a:rPr lang="en-US">
                <a:solidFill>
                  <a:srgbClr val="000000"/>
                </a:solidFill>
                <a:latin typeface="Times New Roman" charset="0"/>
                <a:hlinkClick r:id="rId3"/>
              </a:rPr>
              <a:t>here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.</a:t>
            </a:r>
          </a:p>
          <a:p>
            <a:r>
              <a:rPr lang="en-US">
                <a:solidFill>
                  <a:srgbClr val="000000"/>
                </a:solidFill>
                <a:latin typeface="Times New Roman" charset="0"/>
              </a:rPr>
              <a:t>This</a:t>
            </a:r>
            <a:r>
              <a:rPr lang="en-US">
                <a:solidFill>
                  <a:srgbClr val="000000"/>
                </a:solidFill>
                <a:latin typeface="Times New Roman" charset="0"/>
                <a:hlinkClick r:id="rId4"/>
              </a:rPr>
              <a:t> article by Yang et al, 2000 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gives more background on ml aproaches to measure omega.  The dataset used by Yang et al is here: </a:t>
            </a:r>
            <a:r>
              <a:rPr lang="en-US">
                <a:solidFill>
                  <a:srgbClr val="000000"/>
                </a:solidFill>
                <a:latin typeface="Times New Roman" charset="0"/>
                <a:hlinkClick r:id="rId5"/>
              </a:rPr>
              <a:t>flu_data.paup 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. </a:t>
            </a:r>
          </a:p>
          <a:p>
            <a:endParaRPr lang="en-US">
              <a:solidFill>
                <a:srgbClr val="000000"/>
              </a:solidFill>
              <a:latin typeface="Times New Roman" charset="0"/>
            </a:endParaRPr>
          </a:p>
          <a:p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2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sites model in MrBayes</a:t>
            </a:r>
          </a:p>
        </p:txBody>
      </p:sp>
      <p:sp>
        <p:nvSpPr>
          <p:cNvPr id="78850" name="Rectangle 3"/>
          <p:cNvSpPr>
            <a:spLocks noChangeArrowheads="1"/>
          </p:cNvSpPr>
          <p:nvPr/>
        </p:nvSpPr>
        <p:spPr bwMode="auto">
          <a:xfrm>
            <a:off x="990600" y="1447800"/>
            <a:ext cx="91440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charset="0"/>
              </a:rPr>
              <a:t>begin mrbayes; </a:t>
            </a:r>
            <a:br>
              <a:rPr lang="en-US">
                <a:solidFill>
                  <a:srgbClr val="FF0000"/>
                </a:solidFill>
                <a:latin typeface="Times New Roman" charset="0"/>
              </a:rPr>
            </a:br>
            <a:r>
              <a:rPr lang="en-US">
                <a:solidFill>
                  <a:srgbClr val="FF0000"/>
                </a:solidFill>
                <a:latin typeface="Times New Roman" charset="0"/>
              </a:rPr>
              <a:t>set autoclose=yes; </a:t>
            </a:r>
            <a:br>
              <a:rPr lang="en-US">
                <a:solidFill>
                  <a:srgbClr val="FF0000"/>
                </a:solidFill>
                <a:latin typeface="Times New Roman" charset="0"/>
              </a:rPr>
            </a:br>
            <a:r>
              <a:rPr lang="en-US">
                <a:solidFill>
                  <a:srgbClr val="FF0000"/>
                </a:solidFill>
                <a:latin typeface="Times New Roman" charset="0"/>
              </a:rPr>
              <a:t>lset nst=2 rates=gamma nucmodel=codon omegavar=Ny98; </a:t>
            </a:r>
            <a:br>
              <a:rPr lang="en-US">
                <a:solidFill>
                  <a:srgbClr val="FF0000"/>
                </a:solidFill>
                <a:latin typeface="Times New Roman" charset="0"/>
              </a:rPr>
            </a:br>
            <a:r>
              <a:rPr lang="en-US">
                <a:solidFill>
                  <a:srgbClr val="FF0000"/>
                </a:solidFill>
                <a:latin typeface="Times New Roman" charset="0"/>
              </a:rPr>
              <a:t>mcmcp samplefreq=500 printfreq=500; </a:t>
            </a:r>
            <a:br>
              <a:rPr lang="en-US">
                <a:solidFill>
                  <a:srgbClr val="FF0000"/>
                </a:solidFill>
                <a:latin typeface="Times New Roman" charset="0"/>
              </a:rPr>
            </a:br>
            <a:r>
              <a:rPr lang="en-US">
                <a:solidFill>
                  <a:srgbClr val="FF0000"/>
                </a:solidFill>
                <a:latin typeface="Times New Roman" charset="0"/>
              </a:rPr>
              <a:t>mcmc ngen=500000; </a:t>
            </a:r>
            <a:br>
              <a:rPr lang="en-US">
                <a:solidFill>
                  <a:srgbClr val="FF0000"/>
                </a:solidFill>
                <a:latin typeface="Times New Roman" charset="0"/>
              </a:rPr>
            </a:br>
            <a:r>
              <a:rPr lang="en-US">
                <a:solidFill>
                  <a:srgbClr val="FF0000"/>
                </a:solidFill>
                <a:latin typeface="Times New Roman" charset="0"/>
              </a:rPr>
              <a:t>sump burnin=50; </a:t>
            </a:r>
            <a:br>
              <a:rPr lang="en-US">
                <a:solidFill>
                  <a:srgbClr val="FF0000"/>
                </a:solidFill>
                <a:latin typeface="Times New Roman" charset="0"/>
              </a:rPr>
            </a:br>
            <a:r>
              <a:rPr lang="en-US">
                <a:solidFill>
                  <a:srgbClr val="FF0000"/>
                </a:solidFill>
                <a:latin typeface="Times New Roman" charset="0"/>
              </a:rPr>
              <a:t>sumt burnin=50; </a:t>
            </a:r>
          </a:p>
          <a:p>
            <a:r>
              <a:rPr lang="en-US">
                <a:solidFill>
                  <a:srgbClr val="FF0000"/>
                </a:solidFill>
                <a:latin typeface="Times New Roman" charset="0"/>
              </a:rPr>
              <a:t>end;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</a:t>
            </a:r>
          </a:p>
        </p:txBody>
      </p:sp>
      <p:sp>
        <p:nvSpPr>
          <p:cNvPr id="78851" name="Text Box 4"/>
          <p:cNvSpPr txBox="1">
            <a:spLocks noChangeArrowheads="1"/>
          </p:cNvSpPr>
          <p:nvPr/>
        </p:nvSpPr>
        <p:spPr bwMode="auto">
          <a:xfrm>
            <a:off x="477838" y="914400"/>
            <a:ext cx="876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latin typeface="Times New Roman" charset="0"/>
              </a:rPr>
              <a:t>The MrBayes block in a nexus file might look something like this: </a:t>
            </a:r>
          </a:p>
        </p:txBody>
      </p:sp>
    </p:spTree>
    <p:extLst>
      <p:ext uri="{BB962C8B-B14F-4D97-AF65-F5344CB8AC3E}">
        <p14:creationId xmlns:p14="http://schemas.microsoft.com/office/powerpoint/2010/main" val="351177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3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38100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990600"/>
          </a:xfrm>
        </p:spPr>
        <p:txBody>
          <a:bodyPr/>
          <a:lstStyle/>
          <a:p>
            <a:pPr algn="l"/>
            <a:r>
              <a:rPr lang="en-US" sz="2400" b="1">
                <a:solidFill>
                  <a:schemeClr val="tx1"/>
                </a:solidFill>
                <a:latin typeface="Times New Roman" charset="0"/>
              </a:rPr>
              <a:t>plot LogL to determine which samples to ignore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33400" y="1219200"/>
            <a:ext cx="8610600" cy="4957763"/>
            <a:chOff x="533400" y="1219200"/>
            <a:chExt cx="8610600" cy="4957764"/>
          </a:xfrm>
        </p:grpSpPr>
        <p:pic>
          <p:nvPicPr>
            <p:cNvPr id="3584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9377" y="1219200"/>
              <a:ext cx="5074623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45" name="Group 5"/>
            <p:cNvGrpSpPr>
              <a:grpSpLocks/>
            </p:cNvGrpSpPr>
            <p:nvPr/>
          </p:nvGrpSpPr>
          <p:grpSpPr bwMode="auto">
            <a:xfrm>
              <a:off x="533400" y="3276601"/>
              <a:ext cx="5410199" cy="2900363"/>
              <a:chOff x="533400" y="3276601"/>
              <a:chExt cx="5410199" cy="2900363"/>
            </a:xfrm>
          </p:grpSpPr>
          <p:grpSp>
            <p:nvGrpSpPr>
              <p:cNvPr id="35846" name="Group 7"/>
              <p:cNvGrpSpPr>
                <a:grpSpLocks/>
              </p:cNvGrpSpPr>
              <p:nvPr/>
            </p:nvGrpSpPr>
            <p:grpSpPr bwMode="auto">
              <a:xfrm>
                <a:off x="533400" y="3276601"/>
                <a:ext cx="5214938" cy="2900363"/>
                <a:chOff x="336" y="2064"/>
                <a:chExt cx="3285" cy="1827"/>
              </a:xfrm>
            </p:grpSpPr>
            <p:sp>
              <p:nvSpPr>
                <p:cNvPr id="3584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707" y="3600"/>
                  <a:ext cx="2914" cy="29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000000"/>
                      </a:solidFill>
                    </a:rPr>
                    <a:t>the same after rescaling the y-axis </a:t>
                  </a:r>
                </a:p>
              </p:txBody>
            </p:sp>
            <p:sp>
              <p:nvSpPr>
                <p:cNvPr id="35849" name="Line 9"/>
                <p:cNvSpPr>
                  <a:spLocks noChangeShapeType="1"/>
                </p:cNvSpPr>
                <p:nvPr/>
              </p:nvSpPr>
              <p:spPr bwMode="auto">
                <a:xfrm>
                  <a:off x="336" y="2064"/>
                  <a:ext cx="672" cy="153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b="1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  <p:sp>
            <p:nvSpPr>
              <p:cNvPr id="35847" name="Line 6"/>
              <p:cNvSpPr>
                <a:spLocks noChangeShapeType="1"/>
              </p:cNvSpPr>
              <p:nvPr/>
            </p:nvSpPr>
            <p:spPr bwMode="auto">
              <a:xfrm flipV="1">
                <a:off x="4571998" y="4114800"/>
                <a:ext cx="1371601" cy="16002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875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52400"/>
            <a:ext cx="890905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6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">
      <a:dk1>
        <a:srgbClr val="FFFF66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56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Default Design 6">
    <a:dk1>
      <a:srgbClr val="000000"/>
    </a:dk1>
    <a:lt1>
      <a:srgbClr val="FFFFFF"/>
    </a:lt1>
    <a:dk2>
      <a:srgbClr val="000000"/>
    </a:dk2>
    <a:lt2>
      <a:srgbClr val="808080"/>
    </a:lt2>
    <a:accent1>
      <a:srgbClr val="C0C0C0"/>
    </a:accent1>
    <a:accent2>
      <a:srgbClr val="0066FF"/>
    </a:accent2>
    <a:accent3>
      <a:srgbClr val="FFFFFF"/>
    </a:accent3>
    <a:accent4>
      <a:srgbClr val="000000"/>
    </a:accent4>
    <a:accent5>
      <a:srgbClr val="DCDCDC"/>
    </a:accent5>
    <a:accent6>
      <a:srgbClr val="005CE7"/>
    </a:accent6>
    <a:hlink>
      <a:srgbClr val="FF0000"/>
    </a:hlink>
    <a:folHlink>
      <a:srgbClr val="00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6760</TotalTime>
  <Words>1539</Words>
  <Application>Microsoft Macintosh PowerPoint</Application>
  <PresentationFormat>On-screen Show (4:3)</PresentationFormat>
  <Paragraphs>202</Paragraphs>
  <Slides>37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Arial</vt:lpstr>
      <vt:lpstr>Calibri</vt:lpstr>
      <vt:lpstr>Courier</vt:lpstr>
      <vt:lpstr>Courier New</vt:lpstr>
      <vt:lpstr>Courier New Bold</vt:lpstr>
      <vt:lpstr>ＭＳ Ｐゴシック</vt:lpstr>
      <vt:lpstr>msgothic</vt:lpstr>
      <vt:lpstr>Times New Roman</vt:lpstr>
      <vt:lpstr>Times New Roman Bold</vt:lpstr>
      <vt:lpstr>Wingdings</vt:lpstr>
      <vt:lpstr>2_Default Design</vt:lpstr>
      <vt:lpstr>Larissa-Design</vt:lpstr>
      <vt:lpstr>Standarddesign</vt:lpstr>
      <vt:lpstr>6_Default Design</vt:lpstr>
      <vt:lpstr>Photo Editor Photo</vt:lpstr>
      <vt:lpstr>Codon based alignments in Seaview</vt:lpstr>
      <vt:lpstr>Codon based alignments in Seaview</vt:lpstr>
      <vt:lpstr>PAML (codeml) the basic model </vt:lpstr>
      <vt:lpstr>sites versus branches</vt:lpstr>
      <vt:lpstr>Sites model(s) </vt:lpstr>
      <vt:lpstr>sites model in MrBayes</vt:lpstr>
      <vt:lpstr>PowerPoint Presentation</vt:lpstr>
      <vt:lpstr>plot LogL to determine which samples to ignore</vt:lpstr>
      <vt:lpstr>PowerPoint Presentation</vt:lpstr>
      <vt:lpstr>PowerPoint Presentation</vt:lpstr>
      <vt:lpstr>for each codon calculate the the average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Purifying selection in E.coli ORFans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PSI BLAST scheme</vt:lpstr>
      <vt:lpstr>PowerPoint Presentation</vt:lpstr>
      <vt:lpstr>Psi-Blast Results</vt:lpstr>
      <vt:lpstr>PSI BLAST and E-values!</vt:lpstr>
      <vt:lpstr>PSI Blast from the command line</vt:lpstr>
      <vt:lpstr>To use the PSSM:</vt:lpstr>
      <vt:lpstr>PSI Blast and finding gene families within genomes </vt:lpstr>
      <vt:lpstr>PowerPoint Presentation</vt:lpstr>
    </vt:vector>
  </TitlesOfParts>
  <Company>University of Connecticut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 Peter Gogarten</dc:creator>
  <cp:lastModifiedBy>Gogarten, J. Peter</cp:lastModifiedBy>
  <cp:revision>34</cp:revision>
  <dcterms:created xsi:type="dcterms:W3CDTF">2013-11-01T21:49:29Z</dcterms:created>
  <dcterms:modified xsi:type="dcterms:W3CDTF">2016-11-28T15:53:15Z</dcterms:modified>
</cp:coreProperties>
</file>