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2"/>
  </p:notesMasterIdLst>
  <p:sldIdLst>
    <p:sldId id="424" r:id="rId2"/>
    <p:sldId id="425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391" r:id="rId12"/>
    <p:sldId id="392" r:id="rId13"/>
    <p:sldId id="434" r:id="rId14"/>
    <p:sldId id="435" r:id="rId15"/>
    <p:sldId id="393" r:id="rId16"/>
    <p:sldId id="394" r:id="rId17"/>
    <p:sldId id="395" r:id="rId18"/>
    <p:sldId id="396" r:id="rId19"/>
    <p:sldId id="397" r:id="rId20"/>
    <p:sldId id="39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99"/>
  </p:normalViewPr>
  <p:slideViewPr>
    <p:cSldViewPr snapToGrid="0" snapToObjects="1">
      <p:cViewPr varScale="1">
        <p:scale>
          <a:sx n="214" d="100"/>
          <a:sy n="214" d="100"/>
        </p:scale>
        <p:origin x="23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E0EBF-A78E-394D-8A69-C2DDA1FF11CB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68D0-AB71-FD4B-A430-DEA9F794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9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30050CA-D02C-6140-8641-41BDE6751512}" type="slidenum">
              <a:rPr lang="en-US" sz="1100">
                <a:solidFill>
                  <a:prstClr val="black"/>
                </a:solidFill>
              </a:rPr>
              <a:pPr eaLnBrk="1" hangingPunct="1"/>
              <a:t>1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D8FC9A-F53D-FA49-B851-6E5E53A31B44}" type="slidenum">
              <a:rPr lang="en-US" sz="1200" b="1">
                <a:solidFill>
                  <a:srgbClr val="000000"/>
                </a:solidFill>
                <a:latin typeface="Times New Roman" charset="0"/>
              </a:rPr>
              <a:pPr eaLnBrk="1" hangingPunct="1"/>
              <a:t>12</a:t>
            </a:fld>
            <a:endParaRPr 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69FD5E-86BE-B347-8618-D1332E2118A7}" type="slidenum">
              <a:rPr lang="en-US" sz="1200" b="1">
                <a:solidFill>
                  <a:srgbClr val="000000"/>
                </a:solidFill>
                <a:latin typeface="Times New Roman" charset="0"/>
              </a:rPr>
              <a:pPr eaLnBrk="1" hangingPunct="1"/>
              <a:t>15</a:t>
            </a:fld>
            <a:endParaRPr 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744" tIns="43372" rIns="86744" bIns="43372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163" y="4354513"/>
            <a:ext cx="4770437" cy="3478212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  <a:defRPr/>
            </a:pPr>
            <a:r>
              <a:rPr lang="en-GB">
                <a:latin typeface="Arial" charset="0"/>
                <a:cs typeface="msgothic" charset="0"/>
              </a:rPr>
              <a:t>A heterologous fusion model for the evolution of oxygenic photosynthesis based on phylogenetic analysis. Details of the model are provided in the text.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200C0F-6002-4F40-BF6D-BB8E82A56891}" type="slidenum">
              <a:rPr lang="en-US" sz="1100">
                <a:solidFill>
                  <a:prstClr val="black"/>
                </a:solidFill>
              </a:rPr>
              <a:pPr eaLnBrk="1" hangingPunct="1"/>
              <a:t>2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0DF76A-3DBE-EC4D-BCD2-86E96AE269DF}" type="slidenum">
              <a:rPr lang="en-US" sz="1100">
                <a:solidFill>
                  <a:prstClr val="black"/>
                </a:solidFill>
              </a:rPr>
              <a:pPr eaLnBrk="1" hangingPunct="1"/>
              <a:t>3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933CC2-B27A-5241-9F6B-325C60D5EBA0}" type="slidenum">
              <a:rPr lang="en-US" sz="1100">
                <a:solidFill>
                  <a:prstClr val="black"/>
                </a:solidFill>
              </a:rPr>
              <a:pPr eaLnBrk="1" hangingPunct="1"/>
              <a:t>4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D0794F-DC64-8040-944A-171E70E33BD3}" type="slidenum">
              <a:rPr lang="en-US" sz="1100">
                <a:solidFill>
                  <a:prstClr val="black"/>
                </a:solidFill>
              </a:rPr>
              <a:pPr eaLnBrk="1" hangingPunct="1"/>
              <a:t>5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91A52D0-9ECD-464F-8D3F-864A99E754A1}" type="slidenum">
              <a:rPr lang="en-US" sz="1100">
                <a:solidFill>
                  <a:prstClr val="black"/>
                </a:solidFill>
              </a:rPr>
              <a:pPr eaLnBrk="1" hangingPunct="1"/>
              <a:t>6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53143"/>
            <a:ext cx="4573489" cy="3484941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1780BC-23CD-0A41-A23A-6C5C4DE9B483}" type="slidenum">
              <a:rPr lang="en-US" sz="1100">
                <a:solidFill>
                  <a:prstClr val="black"/>
                </a:solidFill>
              </a:rPr>
              <a:pPr eaLnBrk="1" hangingPunct="1"/>
              <a:t>7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53143"/>
            <a:ext cx="4573489" cy="3484941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C50A5C-25E3-524A-BE01-300FF791F156}" type="slidenum">
              <a:rPr lang="en-US" sz="1100">
                <a:solidFill>
                  <a:prstClr val="black"/>
                </a:solidFill>
              </a:rPr>
              <a:pPr eaLnBrk="1" hangingPunct="1"/>
              <a:t>8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53143"/>
            <a:ext cx="4573489" cy="3484941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813DAAA-45EA-8F45-AB4C-E3218DB099D9}" type="slidenum">
              <a:rPr lang="en-US" sz="1100">
                <a:solidFill>
                  <a:prstClr val="black"/>
                </a:solidFill>
              </a:rPr>
              <a:pPr eaLnBrk="1" hangingPunct="1"/>
              <a:t>10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5399C88-F145-5D48-9F4A-D9F2544E6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9CD7EF8D-D973-D44F-A2B9-CABE0FDF3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3" y="609320"/>
            <a:ext cx="77729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514" y="1982042"/>
            <a:ext cx="3817215" cy="4113959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273" y="1982042"/>
            <a:ext cx="3817216" cy="41139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charset="0"/>
                <a:ea typeface="MS Pゴシック"/>
                <a:cs typeface="MS P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charset="0"/>
                <a:ea typeface="MS Pゴシック"/>
                <a:cs typeface="MS P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1225">
              <a:defRPr b="1">
                <a:latin typeface="Times New Roman" charset="0"/>
                <a:cs typeface="MS Pゴシック" charset="0"/>
              </a:defRPr>
            </a:lvl1pPr>
          </a:lstStyle>
          <a:p>
            <a:pPr>
              <a:defRPr/>
            </a:pPr>
            <a:fld id="{8EA5D445-DE6C-594E-87DD-AA3868787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5709" fontAlgn="auto">
              <a:spcBef>
                <a:spcPts val="0"/>
              </a:spcBef>
              <a:spcAft>
                <a:spcPts val="0"/>
              </a:spcAft>
              <a:defRPr b="1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5709" fontAlgn="auto">
              <a:spcBef>
                <a:spcPts val="0"/>
              </a:spcBef>
              <a:spcAft>
                <a:spcPts val="0"/>
              </a:spcAft>
              <a:defRPr b="1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5709" fontAlgn="auto">
              <a:spcBef>
                <a:spcPts val="0"/>
              </a:spcBef>
              <a:spcAft>
                <a:spcPts val="0"/>
              </a:spcAft>
              <a:defRPr b="1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C4660E83-9327-1643-9414-85A9576AE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3726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6A352E4-540A-C441-834E-8BDBED9558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05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B9D5A94-9F4D-3D48-B21D-7629AC296F89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hyperlink" Target="http://www.ncbi.nlm.nih.gov/BLAST/Blast.cgi?CMD=Web&amp;LAYOUT=TwoWindows&amp;AUTO_FORMAT=Semiauto&amp;ALIGNMENTS=250&amp;ALIGNMENT_VIEW=Pairwise&amp;CLIENT=web&amp;COMPOSITION_BASED_STATISTICS=on&amp;DATABASE=nr&amp;CDD_SEARCH=on&amp;DESCRIPTIONS=500&amp;ENTREZ_QUERY=(none)&amp;EXPECT=" TargetMode="External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Relationship Id="rId7" Type="http://schemas.openxmlformats.org/officeDocument/2006/relationships/hyperlink" Target="http://www.ncbi.nlm.nih.gov/entrez/query.fcgi?cmd=Retrieve&amp;db=Protein&amp;list_uids=07475800&amp;dopt=GenPept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143000" y="381000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b="1" smtClean="0">
                <a:solidFill>
                  <a:srgbClr val="FF0000"/>
                </a:solidFill>
                <a:latin typeface="Times New Roman"/>
              </a:rPr>
              <a:t>PSI </a:t>
            </a:r>
            <a:r>
              <a:rPr lang="en-GB" b="1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smtClean="0">
                <a:solidFill>
                  <a:srgbClr val="000000"/>
                </a:solidFill>
                <a:latin typeface="Times New Roman"/>
              </a:rPr>
              <a:t>position-specific iterated) </a:t>
            </a:r>
            <a:r>
              <a:rPr lang="en-GB" b="1" smtClean="0">
                <a:solidFill>
                  <a:srgbClr val="FF0000"/>
                </a:solidFill>
                <a:latin typeface="Times New Roman"/>
              </a:rPr>
              <a:t>BLAST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38200" y="1371600"/>
            <a:ext cx="73215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The NCBI page described PSI blast as follows: </a:t>
            </a:r>
          </a:p>
          <a:p>
            <a:endParaRPr lang="en-US" sz="1800" b="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1800" b="0" i="1" dirty="0" smtClean="0">
                <a:solidFill>
                  <a:srgbClr val="000000"/>
                </a:solidFill>
                <a:latin typeface="Arial" charset="0"/>
              </a:rPr>
              <a:t>Position-Specific Iterated BLAST (PSI-BLAST) provides an automated, easy-to-use version of a "profile" search, which is a sensitive way to look for sequence homologues. </a:t>
            </a:r>
          </a:p>
          <a:p>
            <a:endParaRPr lang="en-US" sz="1800" b="0" i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1800" b="0" i="1" dirty="0" smtClean="0">
                <a:solidFill>
                  <a:srgbClr val="000000"/>
                </a:solidFill>
                <a:latin typeface="Arial" charset="0"/>
              </a:rPr>
              <a:t>The program first performs a gapped BLAST database search. The PSI-BLAST program uses the information from any significant alignments returned to construct a position-specific score matrix, which replaces the query sequence for the next round of database searching. </a:t>
            </a:r>
            <a:br>
              <a:rPr lang="en-US" sz="1800" b="0" i="1" dirty="0" smtClean="0">
                <a:solidFill>
                  <a:srgbClr val="000000"/>
                </a:solidFill>
                <a:latin typeface="Arial" charset="0"/>
              </a:rPr>
            </a:br>
            <a:endParaRPr lang="en-US" sz="1800" b="0" i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1800" b="0" i="1" dirty="0" smtClean="0">
                <a:solidFill>
                  <a:srgbClr val="000000"/>
                </a:solidFill>
                <a:latin typeface="Arial" charset="0"/>
              </a:rPr>
              <a:t>PSI-BLAST may be iterated until no new significant alignments are found. At this time PSI-BLAST may be used only for comparing protein queries with protein databases.</a:t>
            </a: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”  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8415338" y="343693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6"/>
          <p:cNvSpPr txBox="1">
            <a:spLocks noChangeArrowheads="1"/>
          </p:cNvSpPr>
          <p:nvPr/>
        </p:nvSpPr>
        <p:spPr bwMode="auto">
          <a:xfrm>
            <a:off x="685800" y="1828800"/>
            <a:ext cx="76120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Psi-Blast finds homologs among divergent sequences (position-specific information)  </a:t>
            </a:r>
            <a:br>
              <a:rPr lang="en-US" sz="1800" b="0" smtClean="0">
                <a:solidFill>
                  <a:srgbClr val="000000"/>
                </a:solidFill>
                <a:latin typeface="Arial" charset="0"/>
              </a:rPr>
            </a:br>
            <a:endParaRPr lang="en-US" sz="1800" b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1800" b="0" smtClean="0">
                <a:solidFill>
                  <a:srgbClr val="FF0000"/>
                </a:solidFill>
                <a:latin typeface="Arial" charset="0"/>
              </a:rPr>
              <a:t>WARNING</a:t>
            </a: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:  </a:t>
            </a: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For the nth iteration of a PSI BLAST search, the E-value gives the number of matches </a:t>
            </a: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to the profile</a:t>
            </a: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NOT to the initial query sequence! </a:t>
            </a:r>
            <a:br>
              <a:rPr lang="en-US" sz="1800" b="0" smtClean="0">
                <a:solidFill>
                  <a:srgbClr val="000000"/>
                </a:solidFill>
                <a:latin typeface="Arial" charset="0"/>
              </a:rPr>
            </a:br>
            <a:endParaRPr lang="en-US" sz="1800" b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1800" b="0" smtClean="0">
                <a:solidFill>
                  <a:srgbClr val="FF0000"/>
                </a:solidFill>
                <a:latin typeface="Arial" charset="0"/>
              </a:rPr>
              <a:t>danger</a:t>
            </a: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 is that the profile was  corrupted in an earlier iteration.  </a:t>
            </a:r>
            <a:endParaRPr 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1"/>
          <p:cNvSpPr txBox="1">
            <a:spLocks noChangeArrowheads="1"/>
          </p:cNvSpPr>
          <p:nvPr/>
        </p:nvSpPr>
        <p:spPr bwMode="auto">
          <a:xfrm>
            <a:off x="1225550" y="895350"/>
            <a:ext cx="675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HGT as a force creating new pathways</a:t>
            </a:r>
          </a:p>
        </p:txBody>
      </p:sp>
    </p:spTree>
    <p:extLst>
      <p:ext uri="{BB962C8B-B14F-4D97-AF65-F5344CB8AC3E}">
        <p14:creationId xmlns:p14="http://schemas.microsoft.com/office/powerpoint/2010/main" val="15839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120650"/>
            <a:ext cx="8839200" cy="923925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  <a:t>HGT as a force creating new pathways – Example I</a:t>
            </a:r>
            <a:br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Acetoclastic Methanogenesis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6499" name="Picture 4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3" y="1504950"/>
            <a:ext cx="4267200" cy="3857625"/>
          </a:xfrm>
        </p:spPr>
      </p:pic>
      <p:sp>
        <p:nvSpPr>
          <p:cNvPr id="10650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46638" y="1728788"/>
            <a:ext cx="3806825" cy="4113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Unique to subset of Archaea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Energy production via reduction of multiple carbon substrates to CH</a:t>
            </a:r>
            <a:r>
              <a:rPr lang="en-US" sz="1800" baseline="-25000"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900 Million metric tons of biogenic methane produced annually.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Over 66% of biogenic methane is produced from acetate, mostly by </a:t>
            </a:r>
            <a:r>
              <a:rPr lang="en-US" sz="1800" i="1">
                <a:latin typeface="Arial" charset="0"/>
                <a:ea typeface="ＭＳ Ｐゴシック" charset="0"/>
                <a:cs typeface="ＭＳ Ｐゴシック" charset="0"/>
              </a:rPr>
              <a:t>Methanosarcina 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genera.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0" y="5362575"/>
            <a:ext cx="29114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9" tIns="41020" rIns="82039" bIns="41020">
            <a:spAutoFit/>
          </a:bodyPr>
          <a:lstStyle>
            <a:lvl1pPr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From: Galagan et al., 2002</a:t>
            </a:r>
            <a:endParaRPr lang="en-US" sz="2200" smtClean="0">
              <a:solidFill>
                <a:srgbClr val="000000"/>
              </a:solidFill>
            </a:endParaRP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3463925" y="5702300"/>
            <a:ext cx="5608638" cy="1068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39" tIns="41020" rIns="82039" bIns="41020">
            <a:spAutoFit/>
          </a:bodyPr>
          <a:lstStyle/>
          <a:p>
            <a:pPr defTabSz="81915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MS Pゴシック" charset="0"/>
              </a:rPr>
              <a:t>Fournier and Gogarten (2008) Evolution of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MS Pゴシック" charset="0"/>
              </a:rPr>
              <a:t>Acetoclastic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MS Pゴシック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MS Pゴシック" charset="0"/>
              </a:rPr>
              <a:t>Methanogenesis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MS Pゴシック" charset="0"/>
              </a:rPr>
              <a:t> in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MS Pゴシック" charset="0"/>
              </a:rPr>
              <a:t>Methanosarcina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MS Pゴシック" charset="0"/>
              </a:rPr>
              <a:t> via Horizontal Gene Transfer from Cellulolytic Clostridia. 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MS Pゴシック" charset="0"/>
              </a:rPr>
              <a:t>J.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MS Pゴシック" charset="0"/>
              </a:rPr>
              <a:t>Bacteriol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MS Pゴシック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MS Pゴシック" charset="0"/>
              </a:rPr>
              <a:t> 190(3):1124-7</a:t>
            </a:r>
          </a:p>
        </p:txBody>
      </p:sp>
    </p:spTree>
    <p:extLst>
      <p:ext uri="{BB962C8B-B14F-4D97-AF65-F5344CB8AC3E}">
        <p14:creationId xmlns:p14="http://schemas.microsoft.com/office/powerpoint/2010/main" val="752894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456"/>
            <a:ext cx="9144000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83225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Maximum likelihood phylogenetic trees of </a:t>
            </a:r>
            <a:r>
              <a:rPr lang="en-US" dirty="0" err="1"/>
              <a:t>Pta</a:t>
            </a:r>
            <a:r>
              <a:rPr lang="en-US" dirty="0"/>
              <a:t> and </a:t>
            </a:r>
            <a:r>
              <a:rPr lang="en-US" dirty="0" err="1"/>
              <a:t>AckA</a:t>
            </a:r>
            <a:r>
              <a:rPr lang="en-US" dirty="0"/>
              <a:t> homologs. Homologs found in </a:t>
            </a:r>
            <a:r>
              <a:rPr lang="en-US" dirty="0" err="1"/>
              <a:t>Methanosarcina</a:t>
            </a:r>
            <a:r>
              <a:rPr lang="en-US" dirty="0"/>
              <a:t> are red and in both cases are found in a monophyletic group corresponding to the Clostridia (blue</a:t>
            </a:r>
            <a:r>
              <a:rPr lang="en-US" dirty="0" smtClean="0"/>
              <a:t>) ...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36"/>
            <a:ext cx="9144000" cy="4968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24" y="5434446"/>
            <a:ext cx="8832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Consensus trees of </a:t>
            </a:r>
            <a:r>
              <a:rPr lang="en-US" sz="1600" dirty="0" err="1"/>
              <a:t>Pta</a:t>
            </a:r>
            <a:r>
              <a:rPr lang="en-US" sz="1600" dirty="0"/>
              <a:t> and </a:t>
            </a:r>
            <a:r>
              <a:rPr lang="en-US" sz="1600" dirty="0" err="1"/>
              <a:t>AckA</a:t>
            </a:r>
            <a:r>
              <a:rPr lang="en-US" sz="1600" dirty="0"/>
              <a:t> homologs within the Clostridia. Branches in which there were postulated horizontal gene transfers to </a:t>
            </a:r>
            <a:r>
              <a:rPr lang="en-US" sz="1600" dirty="0" err="1"/>
              <a:t>Methanosarcina</a:t>
            </a:r>
            <a:r>
              <a:rPr lang="en-US" sz="1600" dirty="0"/>
              <a:t> are indicated by an asterisk. Homologs from the </a:t>
            </a:r>
            <a:r>
              <a:rPr lang="en-US" sz="1600" dirty="0" err="1"/>
              <a:t>firmicute</a:t>
            </a:r>
            <a:r>
              <a:rPr lang="en-US" sz="1600" dirty="0"/>
              <a:t> F. </a:t>
            </a:r>
            <a:r>
              <a:rPr lang="en-US" sz="1600" dirty="0" err="1"/>
              <a:t>nucleatum</a:t>
            </a:r>
            <a:r>
              <a:rPr lang="en-US" sz="1600" dirty="0"/>
              <a:t> were used as </a:t>
            </a:r>
            <a:r>
              <a:rPr lang="en-US" sz="1600" dirty="0" err="1"/>
              <a:t>outgroups</a:t>
            </a:r>
            <a:r>
              <a:rPr lang="en-US" sz="1600" dirty="0"/>
              <a:t> to root the trees. The numbers associated with each clade indicate bootstrap values for maximum likelihood and neighbor joining and the posterior probability from Bayesian inference, respectively. Sequence alignment was </a:t>
            </a:r>
            <a:r>
              <a:rPr lang="en-US" sz="1600" dirty="0" smtClean="0"/>
              <a:t>...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851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89213"/>
            <a:ext cx="2968625" cy="37099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2976563" cy="37322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39433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9" tIns="41020" rIns="82039" bIns="41020">
            <a:spAutoFit/>
          </a:bodyPr>
          <a:lstStyle>
            <a:lvl1pPr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</a:rPr>
              <a:t>Clostridia acetigenic pathway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810250" y="1676400"/>
            <a:ext cx="285591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9" tIns="41020" rIns="82039" bIns="41020">
            <a:spAutoFit/>
          </a:bodyPr>
          <a:lstStyle>
            <a:lvl1pPr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i="1" smtClean="0">
                <a:solidFill>
                  <a:srgbClr val="000000"/>
                </a:solidFill>
              </a:rPr>
              <a:t>Methanosarcina</a:t>
            </a:r>
            <a:r>
              <a:rPr lang="en-US" sz="2200" smtClean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</a:rPr>
              <a:t>acetoclastic pathway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28600" y="6248400"/>
            <a:ext cx="50530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9" tIns="41020" rIns="82039" bIns="41020">
            <a:spAutoFit/>
          </a:bodyPr>
          <a:lstStyle>
            <a:lvl1pPr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Figures drawn with </a:t>
            </a:r>
            <a:r>
              <a:rPr lang="en-US" sz="1800" i="1" smtClean="0">
                <a:solidFill>
                  <a:srgbClr val="000000"/>
                </a:solidFill>
              </a:rPr>
              <a:t>Metacyc</a:t>
            </a:r>
            <a:r>
              <a:rPr lang="en-US" sz="1800" smtClean="0">
                <a:solidFill>
                  <a:srgbClr val="000000"/>
                </a:solidFill>
              </a:rPr>
              <a:t> (www.metacyc.org)</a:t>
            </a:r>
            <a:endParaRPr lang="en-US" sz="2200" smtClean="0">
              <a:solidFill>
                <a:srgbClr val="000000"/>
              </a:solidFill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6629400" y="3578225"/>
            <a:ext cx="6921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9" tIns="41020" rIns="82039" bIns="41020">
            <a:spAutoFit/>
          </a:bodyPr>
          <a:lstStyle/>
          <a:p>
            <a:pPr defTabSz="819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PtaA</a:t>
            </a:r>
            <a:endParaRPr lang="en-US" sz="22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981200" y="3732213"/>
            <a:ext cx="6921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9" tIns="41020" rIns="82039" bIns="41020">
            <a:spAutoFit/>
          </a:bodyPr>
          <a:lstStyle/>
          <a:p>
            <a:pPr defTabSz="819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PtaA</a:t>
            </a:r>
            <a:endParaRPr lang="en-US" sz="22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6629400" y="2819400"/>
            <a:ext cx="755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9" tIns="41020" rIns="82039" bIns="41020">
            <a:spAutoFit/>
          </a:bodyPr>
          <a:lstStyle/>
          <a:p>
            <a:pPr defTabSz="819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AckA</a:t>
            </a:r>
            <a:endParaRPr lang="en-US" sz="22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1981200" y="4038600"/>
            <a:ext cx="755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9" tIns="41020" rIns="82039" bIns="41020">
            <a:spAutoFit/>
          </a:bodyPr>
          <a:lstStyle/>
          <a:p>
            <a:pPr defTabSz="819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AckA</a:t>
            </a:r>
            <a:endParaRPr lang="en-US" sz="22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55" name="Oval 11"/>
          <p:cNvSpPr>
            <a:spLocks noChangeArrowheads="1"/>
          </p:cNvSpPr>
          <p:nvPr/>
        </p:nvSpPr>
        <p:spPr bwMode="auto">
          <a:xfrm>
            <a:off x="6629400" y="2819400"/>
            <a:ext cx="762000" cy="381000"/>
          </a:xfrm>
          <a:prstGeom prst="ellipse">
            <a:avLst/>
          </a:prstGeom>
          <a:noFill/>
          <a:ln w="19050">
            <a:solidFill>
              <a:srgbClr val="F709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039" tIns="41020" rIns="82039" bIns="41020" anchor="ctr"/>
          <a:lstStyle/>
          <a:p>
            <a:pPr defTabSz="819150" fontAlgn="base">
              <a:spcBef>
                <a:spcPct val="0"/>
              </a:spcBef>
              <a:spcAft>
                <a:spcPct val="0"/>
              </a:spcAft>
            </a:pPr>
            <a:endParaRPr lang="en-US" sz="2200" smtClean="0">
              <a:solidFill>
                <a:srgbClr val="000000"/>
              </a:solidFill>
              <a:latin typeface="Arial" charset="0"/>
              <a:ea typeface="ＭＳ Ｐゴシック" charset="0"/>
              <a:cs typeface="MS Pゴシック" charset="0"/>
            </a:endParaRPr>
          </a:p>
        </p:txBody>
      </p:sp>
      <p:sp>
        <p:nvSpPr>
          <p:cNvPr id="108556" name="Oval 12"/>
          <p:cNvSpPr>
            <a:spLocks noChangeArrowheads="1"/>
          </p:cNvSpPr>
          <p:nvPr/>
        </p:nvSpPr>
        <p:spPr bwMode="auto">
          <a:xfrm>
            <a:off x="6629400" y="3581400"/>
            <a:ext cx="762000" cy="381000"/>
          </a:xfrm>
          <a:prstGeom prst="ellipse">
            <a:avLst/>
          </a:prstGeom>
          <a:noFill/>
          <a:ln w="19050">
            <a:solidFill>
              <a:srgbClr val="F709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039" tIns="41020" rIns="82039" bIns="41020" anchor="ctr"/>
          <a:lstStyle/>
          <a:p>
            <a:pPr defTabSz="819150" fontAlgn="base">
              <a:spcBef>
                <a:spcPct val="0"/>
              </a:spcBef>
              <a:spcAft>
                <a:spcPct val="0"/>
              </a:spcAft>
            </a:pPr>
            <a:endParaRPr lang="en-US" sz="2200" smtClean="0">
              <a:solidFill>
                <a:srgbClr val="000000"/>
              </a:solidFill>
              <a:latin typeface="Arial" charset="0"/>
              <a:ea typeface="ＭＳ Ｐゴシック" charset="0"/>
              <a:cs typeface="MS Pゴシック" charset="0"/>
            </a:endParaRPr>
          </a:p>
        </p:txBody>
      </p:sp>
      <p:sp>
        <p:nvSpPr>
          <p:cNvPr id="108557" name="Oval 13"/>
          <p:cNvSpPr>
            <a:spLocks noChangeArrowheads="1"/>
          </p:cNvSpPr>
          <p:nvPr/>
        </p:nvSpPr>
        <p:spPr bwMode="auto">
          <a:xfrm>
            <a:off x="1981200" y="3732213"/>
            <a:ext cx="762000" cy="381000"/>
          </a:xfrm>
          <a:prstGeom prst="ellipse">
            <a:avLst/>
          </a:prstGeom>
          <a:noFill/>
          <a:ln w="19050">
            <a:solidFill>
              <a:srgbClr val="F709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039" tIns="41020" rIns="82039" bIns="41020" anchor="ctr"/>
          <a:lstStyle/>
          <a:p>
            <a:pPr defTabSz="819150" fontAlgn="base">
              <a:spcBef>
                <a:spcPct val="0"/>
              </a:spcBef>
              <a:spcAft>
                <a:spcPct val="0"/>
              </a:spcAft>
            </a:pPr>
            <a:endParaRPr lang="en-US" sz="2200" smtClean="0">
              <a:solidFill>
                <a:srgbClr val="000000"/>
              </a:solidFill>
              <a:latin typeface="Arial" charset="0"/>
              <a:ea typeface="ＭＳ Ｐゴシック" charset="0"/>
              <a:cs typeface="MS Pゴシック" charset="0"/>
            </a:endParaRPr>
          </a:p>
        </p:txBody>
      </p:sp>
      <p:sp>
        <p:nvSpPr>
          <p:cNvPr id="108558" name="Oval 14"/>
          <p:cNvSpPr>
            <a:spLocks noChangeArrowheads="1"/>
          </p:cNvSpPr>
          <p:nvPr/>
        </p:nvSpPr>
        <p:spPr bwMode="auto">
          <a:xfrm>
            <a:off x="1981200" y="4038600"/>
            <a:ext cx="762000" cy="381000"/>
          </a:xfrm>
          <a:prstGeom prst="ellipse">
            <a:avLst/>
          </a:prstGeom>
          <a:noFill/>
          <a:ln w="19050">
            <a:solidFill>
              <a:srgbClr val="F709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039" tIns="41020" rIns="82039" bIns="41020" anchor="ctr"/>
          <a:lstStyle/>
          <a:p>
            <a:pPr defTabSz="819150" fontAlgn="base">
              <a:spcBef>
                <a:spcPct val="0"/>
              </a:spcBef>
              <a:spcAft>
                <a:spcPct val="0"/>
              </a:spcAft>
            </a:pPr>
            <a:endParaRPr lang="en-US" sz="2200" smtClean="0">
              <a:solidFill>
                <a:srgbClr val="000000"/>
              </a:solidFill>
              <a:latin typeface="Arial" charset="0"/>
              <a:ea typeface="ＭＳ Ｐゴシック" charset="0"/>
              <a:cs typeface="MS Pゴシック" charset="0"/>
            </a:endParaRPr>
          </a:p>
        </p:txBody>
      </p:sp>
      <p:cxnSp>
        <p:nvCxnSpPr>
          <p:cNvPr id="108559" name="AutoShape 15"/>
          <p:cNvCxnSpPr>
            <a:cxnSpLocks noChangeShapeType="1"/>
          </p:cNvCxnSpPr>
          <p:nvPr/>
        </p:nvCxnSpPr>
        <p:spPr bwMode="auto">
          <a:xfrm flipV="1">
            <a:off x="3405188" y="3384550"/>
            <a:ext cx="2667000" cy="6492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4452938" y="3462338"/>
            <a:ext cx="981075" cy="420687"/>
          </a:xfrm>
          <a:prstGeom prst="rect">
            <a:avLst/>
          </a:prstGeom>
          <a:solidFill>
            <a:srgbClr val="DFE4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39" tIns="41020" rIns="82039" bIns="41020">
            <a:spAutoFit/>
          </a:bodyPr>
          <a:lstStyle>
            <a:lvl1pPr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19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</a:rPr>
              <a:t>HGT</a:t>
            </a:r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4808538" y="1304925"/>
            <a:ext cx="1682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9" tIns="41020" rIns="82039" bIns="41020">
            <a:spAutoFit/>
          </a:bodyPr>
          <a:lstStyle/>
          <a:p>
            <a:pPr defTabSz="819150" fontAlgn="base">
              <a:spcBef>
                <a:spcPct val="0"/>
              </a:spcBef>
              <a:spcAft>
                <a:spcPct val="0"/>
              </a:spcAft>
            </a:pPr>
            <a:endParaRPr lang="en-US" sz="2200" smtClean="0">
              <a:solidFill>
                <a:srgbClr val="000000"/>
              </a:solidFill>
              <a:latin typeface="Arial" charset="0"/>
              <a:ea typeface="ＭＳ Ｐゴシック" charset="0"/>
              <a:cs typeface="MS P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55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219075" y="223838"/>
            <a:ext cx="846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HGT as a force creating new pathways – Example 2</a:t>
            </a:r>
          </a:p>
        </p:txBody>
      </p:sp>
      <p:sp>
        <p:nvSpPr>
          <p:cNvPr id="110595" name="TextBox 1"/>
          <p:cNvSpPr txBox="1">
            <a:spLocks noChangeArrowheads="1"/>
          </p:cNvSpPr>
          <p:nvPr/>
        </p:nvSpPr>
        <p:spPr bwMode="auto">
          <a:xfrm>
            <a:off x="936625" y="890588"/>
            <a:ext cx="6956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</a:rPr>
              <a:t>Oxygen producing photosynthesis </a:t>
            </a:r>
          </a:p>
        </p:txBody>
      </p:sp>
      <p:pic>
        <p:nvPicPr>
          <p:cNvPr id="110596" name="Picture 13" descr="Blankenship-f07-c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778000"/>
            <a:ext cx="799782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8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00" b="1" dirty="0" smtClean="0">
                <a:latin typeface="Arial" charset="0"/>
              </a:rPr>
              <a:t>A heterologous fusion model for the evolution of oxygenic photosynthesis based on phylogenetic analysis.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1059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979488"/>
            <a:ext cx="6272213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38275" y="5972175"/>
            <a:ext cx="39179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smtClean="0">
                <a:latin typeface="Arial" charset="0"/>
              </a:rPr>
              <a:t>Xiong J et al. PNAS 1998;95:14851-14856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8425" y="6613525"/>
            <a:ext cx="4930775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latin typeface="Arial" charset="0"/>
              </a:rPr>
              <a:t>©1998 by National Academy of Sciences</a:t>
            </a:r>
          </a:p>
        </p:txBody>
      </p:sp>
    </p:spTree>
    <p:extLst>
      <p:ext uri="{BB962C8B-B14F-4D97-AF65-F5344CB8AC3E}">
        <p14:creationId xmlns:p14="http://schemas.microsoft.com/office/powerpoint/2010/main" val="317362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81"/>
          <p:cNvSpPr>
            <a:spLocks noChangeArrowheads="1"/>
          </p:cNvSpPr>
          <p:nvPr/>
        </p:nvSpPr>
        <p:spPr bwMode="auto">
          <a:xfrm>
            <a:off x="0" y="5856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706438" y="1196975"/>
            <a:ext cx="7212012" cy="5545138"/>
            <a:chOff x="1258888" y="765175"/>
            <a:chExt cx="7900987" cy="5976938"/>
          </a:xfrm>
        </p:grpSpPr>
        <p:grpSp>
          <p:nvGrpSpPr>
            <p:cNvPr id="113670" name="Group 3"/>
            <p:cNvGrpSpPr>
              <a:grpSpLocks/>
            </p:cNvGrpSpPr>
            <p:nvPr/>
          </p:nvGrpSpPr>
          <p:grpSpPr bwMode="auto">
            <a:xfrm>
              <a:off x="1258888" y="1654175"/>
              <a:ext cx="5132387" cy="5087938"/>
              <a:chOff x="1202" y="482"/>
              <a:chExt cx="3233" cy="3205"/>
            </a:xfrm>
          </p:grpSpPr>
          <p:sp>
            <p:nvSpPr>
              <p:cNvPr id="113689" name="Rectangle 4"/>
              <p:cNvSpPr>
                <a:spLocks noChangeArrowheads="1"/>
              </p:cNvSpPr>
              <p:nvPr/>
            </p:nvSpPr>
            <p:spPr bwMode="auto">
              <a:xfrm>
                <a:off x="2198" y="832"/>
                <a:ext cx="67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oxaloacetate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690" name="Rectangle 5"/>
              <p:cNvSpPr>
                <a:spLocks noChangeArrowheads="1"/>
              </p:cNvSpPr>
              <p:nvPr/>
            </p:nvSpPr>
            <p:spPr bwMode="auto">
              <a:xfrm>
                <a:off x="2750" y="482"/>
                <a:ext cx="58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acetyl-CoA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691" name="Rectangle 6"/>
              <p:cNvSpPr>
                <a:spLocks noChangeArrowheads="1"/>
              </p:cNvSpPr>
              <p:nvPr/>
            </p:nvSpPr>
            <p:spPr bwMode="auto">
              <a:xfrm>
                <a:off x="3178" y="939"/>
                <a:ext cx="33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citrate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692" name="Rectangle 7"/>
              <p:cNvSpPr>
                <a:spLocks noChangeArrowheads="1"/>
              </p:cNvSpPr>
              <p:nvPr/>
            </p:nvSpPr>
            <p:spPr bwMode="auto">
              <a:xfrm>
                <a:off x="1652" y="1182"/>
                <a:ext cx="35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malate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693" name="Rectangle 8"/>
              <p:cNvSpPr>
                <a:spLocks noChangeArrowheads="1"/>
              </p:cNvSpPr>
              <p:nvPr/>
            </p:nvSpPr>
            <p:spPr bwMode="auto">
              <a:xfrm>
                <a:off x="1340" y="1617"/>
                <a:ext cx="4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fumarate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694" name="Rectangle 9"/>
              <p:cNvSpPr>
                <a:spLocks noChangeArrowheads="1"/>
              </p:cNvSpPr>
              <p:nvPr/>
            </p:nvSpPr>
            <p:spPr bwMode="auto">
              <a:xfrm>
                <a:off x="3522" y="1259"/>
                <a:ext cx="49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isocitrate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695" name="Rectangle 10"/>
              <p:cNvSpPr>
                <a:spLocks noChangeArrowheads="1"/>
              </p:cNvSpPr>
              <p:nvPr/>
            </p:nvSpPr>
            <p:spPr bwMode="auto">
              <a:xfrm>
                <a:off x="1202" y="2126"/>
                <a:ext cx="51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succinate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696" name="Rectangle 11"/>
              <p:cNvSpPr>
                <a:spLocks noChangeArrowheads="1"/>
              </p:cNvSpPr>
              <p:nvPr/>
            </p:nvSpPr>
            <p:spPr bwMode="auto">
              <a:xfrm>
                <a:off x="1223" y="2598"/>
                <a:ext cx="71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succinyl-CoA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697" name="Rectangle 12"/>
              <p:cNvSpPr>
                <a:spLocks noChangeArrowheads="1"/>
              </p:cNvSpPr>
              <p:nvPr/>
            </p:nvSpPr>
            <p:spPr bwMode="auto">
              <a:xfrm>
                <a:off x="1454" y="3051"/>
                <a:ext cx="77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propionyl-CoA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698" name="Rectangle 13"/>
              <p:cNvSpPr>
                <a:spLocks noChangeArrowheads="1"/>
              </p:cNvSpPr>
              <p:nvPr/>
            </p:nvSpPr>
            <p:spPr bwMode="auto">
              <a:xfrm>
                <a:off x="1790" y="3414"/>
                <a:ext cx="101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3-methylmalyl-CoA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699" name="Rectangle 14"/>
              <p:cNvSpPr>
                <a:spLocks noChangeArrowheads="1"/>
              </p:cNvSpPr>
              <p:nvPr/>
            </p:nvSpPr>
            <p:spPr bwMode="auto">
              <a:xfrm>
                <a:off x="3608" y="1679"/>
                <a:ext cx="7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2-oxoglutarate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00" name="Rectangle 15"/>
              <p:cNvSpPr>
                <a:spLocks noChangeArrowheads="1"/>
              </p:cNvSpPr>
              <p:nvPr/>
            </p:nvSpPr>
            <p:spPr bwMode="auto">
              <a:xfrm>
                <a:off x="3874" y="2118"/>
                <a:ext cx="52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glutamate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01" name="Rectangle 16"/>
              <p:cNvSpPr>
                <a:spLocks noChangeArrowheads="1"/>
              </p:cNvSpPr>
              <p:nvPr/>
            </p:nvSpPr>
            <p:spPr bwMode="auto">
              <a:xfrm>
                <a:off x="3579" y="2613"/>
                <a:ext cx="8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methylaspartate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02" name="Rectangle 17"/>
              <p:cNvSpPr>
                <a:spLocks noChangeArrowheads="1"/>
              </p:cNvSpPr>
              <p:nvPr/>
            </p:nvSpPr>
            <p:spPr bwMode="auto">
              <a:xfrm>
                <a:off x="2933" y="3458"/>
                <a:ext cx="84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mesaconyl-CoA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03" name="Rectangle 18"/>
              <p:cNvSpPr>
                <a:spLocks noChangeArrowheads="1"/>
              </p:cNvSpPr>
              <p:nvPr/>
            </p:nvSpPr>
            <p:spPr bwMode="auto">
              <a:xfrm>
                <a:off x="3443" y="3080"/>
                <a:ext cx="64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mesaconate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04" name="Freeform 19"/>
              <p:cNvSpPr>
                <a:spLocks/>
              </p:cNvSpPr>
              <p:nvPr/>
            </p:nvSpPr>
            <p:spPr bwMode="auto">
              <a:xfrm>
                <a:off x="1908" y="960"/>
                <a:ext cx="355" cy="221"/>
              </a:xfrm>
              <a:custGeom>
                <a:avLst/>
                <a:gdLst>
                  <a:gd name="T0" fmla="*/ 0 w 355"/>
                  <a:gd name="T1" fmla="*/ 221 h 221"/>
                  <a:gd name="T2" fmla="*/ 37 w 355"/>
                  <a:gd name="T3" fmla="*/ 190 h 221"/>
                  <a:gd name="T4" fmla="*/ 75 w 355"/>
                  <a:gd name="T5" fmla="*/ 161 h 221"/>
                  <a:gd name="T6" fmla="*/ 112 w 355"/>
                  <a:gd name="T7" fmla="*/ 133 h 221"/>
                  <a:gd name="T8" fmla="*/ 151 w 355"/>
                  <a:gd name="T9" fmla="*/ 107 h 221"/>
                  <a:gd name="T10" fmla="*/ 191 w 355"/>
                  <a:gd name="T11" fmla="*/ 83 h 221"/>
                  <a:gd name="T12" fmla="*/ 230 w 355"/>
                  <a:gd name="T13" fmla="*/ 60 h 221"/>
                  <a:gd name="T14" fmla="*/ 271 w 355"/>
                  <a:gd name="T15" fmla="*/ 37 h 221"/>
                  <a:gd name="T16" fmla="*/ 313 w 355"/>
                  <a:gd name="T17" fmla="*/ 18 h 221"/>
                  <a:gd name="T18" fmla="*/ 334 w 355"/>
                  <a:gd name="T19" fmla="*/ 8 h 221"/>
                  <a:gd name="T20" fmla="*/ 355 w 355"/>
                  <a:gd name="T21" fmla="*/ 0 h 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55" h="221">
                    <a:moveTo>
                      <a:pt x="0" y="221"/>
                    </a:moveTo>
                    <a:lnTo>
                      <a:pt x="37" y="190"/>
                    </a:lnTo>
                    <a:lnTo>
                      <a:pt x="75" y="161"/>
                    </a:lnTo>
                    <a:lnTo>
                      <a:pt x="112" y="133"/>
                    </a:lnTo>
                    <a:lnTo>
                      <a:pt x="151" y="107"/>
                    </a:lnTo>
                    <a:lnTo>
                      <a:pt x="191" y="83"/>
                    </a:lnTo>
                    <a:lnTo>
                      <a:pt x="230" y="60"/>
                    </a:lnTo>
                    <a:lnTo>
                      <a:pt x="271" y="37"/>
                    </a:lnTo>
                    <a:lnTo>
                      <a:pt x="313" y="18"/>
                    </a:lnTo>
                    <a:lnTo>
                      <a:pt x="334" y="8"/>
                    </a:lnTo>
                    <a:lnTo>
                      <a:pt x="35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05" name="Freeform 20"/>
              <p:cNvSpPr>
                <a:spLocks/>
              </p:cNvSpPr>
              <p:nvPr/>
            </p:nvSpPr>
            <p:spPr bwMode="auto">
              <a:xfrm>
                <a:off x="2208" y="960"/>
                <a:ext cx="55" cy="34"/>
              </a:xfrm>
              <a:custGeom>
                <a:avLst/>
                <a:gdLst>
                  <a:gd name="T0" fmla="*/ 0 w 55"/>
                  <a:gd name="T1" fmla="*/ 8 h 34"/>
                  <a:gd name="T2" fmla="*/ 55 w 55"/>
                  <a:gd name="T3" fmla="*/ 0 h 34"/>
                  <a:gd name="T4" fmla="*/ 12 w 55"/>
                  <a:gd name="T5" fmla="*/ 34 h 34"/>
                  <a:gd name="T6" fmla="*/ 15 w 55"/>
                  <a:gd name="T7" fmla="*/ 16 h 34"/>
                  <a:gd name="T8" fmla="*/ 0 w 55"/>
                  <a:gd name="T9" fmla="*/ 8 h 34"/>
                  <a:gd name="T10" fmla="*/ 0 w 55"/>
                  <a:gd name="T11" fmla="*/ 8 h 34"/>
                  <a:gd name="T12" fmla="*/ 0 w 55"/>
                  <a:gd name="T13" fmla="*/ 8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34">
                    <a:moveTo>
                      <a:pt x="0" y="8"/>
                    </a:moveTo>
                    <a:lnTo>
                      <a:pt x="55" y="0"/>
                    </a:lnTo>
                    <a:lnTo>
                      <a:pt x="12" y="34"/>
                    </a:lnTo>
                    <a:lnTo>
                      <a:pt x="15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06" name="Freeform 21"/>
              <p:cNvSpPr>
                <a:spLocks/>
              </p:cNvSpPr>
              <p:nvPr/>
            </p:nvSpPr>
            <p:spPr bwMode="auto">
              <a:xfrm>
                <a:off x="2208" y="960"/>
                <a:ext cx="55" cy="34"/>
              </a:xfrm>
              <a:custGeom>
                <a:avLst/>
                <a:gdLst>
                  <a:gd name="T0" fmla="*/ 0 w 55"/>
                  <a:gd name="T1" fmla="*/ 8 h 34"/>
                  <a:gd name="T2" fmla="*/ 55 w 55"/>
                  <a:gd name="T3" fmla="*/ 0 h 34"/>
                  <a:gd name="T4" fmla="*/ 12 w 55"/>
                  <a:gd name="T5" fmla="*/ 34 h 34"/>
                  <a:gd name="T6" fmla="*/ 15 w 55"/>
                  <a:gd name="T7" fmla="*/ 16 h 34"/>
                  <a:gd name="T8" fmla="*/ 0 w 55"/>
                  <a:gd name="T9" fmla="*/ 8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34">
                    <a:moveTo>
                      <a:pt x="0" y="8"/>
                    </a:moveTo>
                    <a:lnTo>
                      <a:pt x="55" y="0"/>
                    </a:lnTo>
                    <a:lnTo>
                      <a:pt x="12" y="34"/>
                    </a:lnTo>
                    <a:lnTo>
                      <a:pt x="15" y="16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07" name="Freeform 22"/>
              <p:cNvSpPr>
                <a:spLocks/>
              </p:cNvSpPr>
              <p:nvPr/>
            </p:nvSpPr>
            <p:spPr bwMode="auto">
              <a:xfrm>
                <a:off x="2805" y="863"/>
                <a:ext cx="399" cy="66"/>
              </a:xfrm>
              <a:custGeom>
                <a:avLst/>
                <a:gdLst>
                  <a:gd name="T0" fmla="*/ 0 w 399"/>
                  <a:gd name="T1" fmla="*/ 0 h 66"/>
                  <a:gd name="T2" fmla="*/ 73 w 399"/>
                  <a:gd name="T3" fmla="*/ 5 h 66"/>
                  <a:gd name="T4" fmla="*/ 145 w 399"/>
                  <a:gd name="T5" fmla="*/ 11 h 66"/>
                  <a:gd name="T6" fmla="*/ 216 w 399"/>
                  <a:gd name="T7" fmla="*/ 22 h 66"/>
                  <a:gd name="T8" fmla="*/ 286 w 399"/>
                  <a:gd name="T9" fmla="*/ 37 h 66"/>
                  <a:gd name="T10" fmla="*/ 354 w 399"/>
                  <a:gd name="T11" fmla="*/ 53 h 66"/>
                  <a:gd name="T12" fmla="*/ 377 w 399"/>
                  <a:gd name="T13" fmla="*/ 60 h 66"/>
                  <a:gd name="T14" fmla="*/ 399 w 399"/>
                  <a:gd name="T15" fmla="*/ 66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9" h="66">
                    <a:moveTo>
                      <a:pt x="0" y="0"/>
                    </a:moveTo>
                    <a:lnTo>
                      <a:pt x="73" y="5"/>
                    </a:lnTo>
                    <a:lnTo>
                      <a:pt x="145" y="11"/>
                    </a:lnTo>
                    <a:lnTo>
                      <a:pt x="216" y="22"/>
                    </a:lnTo>
                    <a:lnTo>
                      <a:pt x="286" y="37"/>
                    </a:lnTo>
                    <a:lnTo>
                      <a:pt x="354" y="53"/>
                    </a:lnTo>
                    <a:lnTo>
                      <a:pt x="377" y="60"/>
                    </a:lnTo>
                    <a:lnTo>
                      <a:pt x="399" y="6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08" name="Freeform 23"/>
              <p:cNvSpPr>
                <a:spLocks/>
              </p:cNvSpPr>
              <p:nvPr/>
            </p:nvSpPr>
            <p:spPr bwMode="auto">
              <a:xfrm>
                <a:off x="3149" y="902"/>
                <a:ext cx="55" cy="27"/>
              </a:xfrm>
              <a:custGeom>
                <a:avLst/>
                <a:gdLst>
                  <a:gd name="T0" fmla="*/ 7 w 55"/>
                  <a:gd name="T1" fmla="*/ 0 h 27"/>
                  <a:gd name="T2" fmla="*/ 55 w 55"/>
                  <a:gd name="T3" fmla="*/ 27 h 27"/>
                  <a:gd name="T4" fmla="*/ 0 w 55"/>
                  <a:gd name="T5" fmla="*/ 26 h 27"/>
                  <a:gd name="T6" fmla="*/ 13 w 55"/>
                  <a:gd name="T7" fmla="*/ 16 h 27"/>
                  <a:gd name="T8" fmla="*/ 7 w 55"/>
                  <a:gd name="T9" fmla="*/ 0 h 27"/>
                  <a:gd name="T10" fmla="*/ 7 w 55"/>
                  <a:gd name="T11" fmla="*/ 0 h 27"/>
                  <a:gd name="T12" fmla="*/ 7 w 5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27">
                    <a:moveTo>
                      <a:pt x="7" y="0"/>
                    </a:moveTo>
                    <a:lnTo>
                      <a:pt x="55" y="27"/>
                    </a:lnTo>
                    <a:lnTo>
                      <a:pt x="0" y="26"/>
                    </a:lnTo>
                    <a:lnTo>
                      <a:pt x="13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09" name="Freeform 24"/>
              <p:cNvSpPr>
                <a:spLocks/>
              </p:cNvSpPr>
              <p:nvPr/>
            </p:nvSpPr>
            <p:spPr bwMode="auto">
              <a:xfrm>
                <a:off x="3149" y="902"/>
                <a:ext cx="55" cy="27"/>
              </a:xfrm>
              <a:custGeom>
                <a:avLst/>
                <a:gdLst>
                  <a:gd name="T0" fmla="*/ 7 w 55"/>
                  <a:gd name="T1" fmla="*/ 0 h 27"/>
                  <a:gd name="T2" fmla="*/ 55 w 55"/>
                  <a:gd name="T3" fmla="*/ 27 h 27"/>
                  <a:gd name="T4" fmla="*/ 0 w 55"/>
                  <a:gd name="T5" fmla="*/ 26 h 27"/>
                  <a:gd name="T6" fmla="*/ 13 w 55"/>
                  <a:gd name="T7" fmla="*/ 16 h 27"/>
                  <a:gd name="T8" fmla="*/ 7 w 55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7">
                    <a:moveTo>
                      <a:pt x="7" y="0"/>
                    </a:moveTo>
                    <a:lnTo>
                      <a:pt x="55" y="27"/>
                    </a:lnTo>
                    <a:lnTo>
                      <a:pt x="0" y="26"/>
                    </a:lnTo>
                    <a:lnTo>
                      <a:pt x="13" y="16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10" name="Freeform 25"/>
              <p:cNvSpPr>
                <a:spLocks/>
              </p:cNvSpPr>
              <p:nvPr/>
            </p:nvSpPr>
            <p:spPr bwMode="auto">
              <a:xfrm>
                <a:off x="3464" y="1069"/>
                <a:ext cx="263" cy="201"/>
              </a:xfrm>
              <a:custGeom>
                <a:avLst/>
                <a:gdLst>
                  <a:gd name="T0" fmla="*/ 0 w 263"/>
                  <a:gd name="T1" fmla="*/ 0 h 201"/>
                  <a:gd name="T2" fmla="*/ 63 w 263"/>
                  <a:gd name="T3" fmla="*/ 40 h 201"/>
                  <a:gd name="T4" fmla="*/ 123 w 263"/>
                  <a:gd name="T5" fmla="*/ 82 h 201"/>
                  <a:gd name="T6" fmla="*/ 182 w 263"/>
                  <a:gd name="T7" fmla="*/ 128 h 201"/>
                  <a:gd name="T8" fmla="*/ 237 w 263"/>
                  <a:gd name="T9" fmla="*/ 177 h 201"/>
                  <a:gd name="T10" fmla="*/ 263 w 263"/>
                  <a:gd name="T11" fmla="*/ 201 h 2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3" h="201">
                    <a:moveTo>
                      <a:pt x="0" y="0"/>
                    </a:moveTo>
                    <a:lnTo>
                      <a:pt x="63" y="40"/>
                    </a:lnTo>
                    <a:lnTo>
                      <a:pt x="123" y="82"/>
                    </a:lnTo>
                    <a:lnTo>
                      <a:pt x="182" y="128"/>
                    </a:lnTo>
                    <a:lnTo>
                      <a:pt x="237" y="177"/>
                    </a:lnTo>
                    <a:lnTo>
                      <a:pt x="263" y="20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11" name="Freeform 26"/>
              <p:cNvSpPr>
                <a:spLocks/>
              </p:cNvSpPr>
              <p:nvPr/>
            </p:nvSpPr>
            <p:spPr bwMode="auto">
              <a:xfrm>
                <a:off x="3678" y="1223"/>
                <a:ext cx="49" cy="47"/>
              </a:xfrm>
              <a:custGeom>
                <a:avLst/>
                <a:gdLst>
                  <a:gd name="T0" fmla="*/ 18 w 49"/>
                  <a:gd name="T1" fmla="*/ 0 h 47"/>
                  <a:gd name="T2" fmla="*/ 49 w 49"/>
                  <a:gd name="T3" fmla="*/ 47 h 47"/>
                  <a:gd name="T4" fmla="*/ 0 w 49"/>
                  <a:gd name="T5" fmla="*/ 19 h 47"/>
                  <a:gd name="T6" fmla="*/ 18 w 49"/>
                  <a:gd name="T7" fmla="*/ 18 h 47"/>
                  <a:gd name="T8" fmla="*/ 18 w 49"/>
                  <a:gd name="T9" fmla="*/ 0 h 47"/>
                  <a:gd name="T10" fmla="*/ 18 w 49"/>
                  <a:gd name="T11" fmla="*/ 0 h 47"/>
                  <a:gd name="T12" fmla="*/ 18 w 49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18" y="0"/>
                    </a:moveTo>
                    <a:lnTo>
                      <a:pt x="49" y="47"/>
                    </a:lnTo>
                    <a:lnTo>
                      <a:pt x="0" y="19"/>
                    </a:lnTo>
                    <a:lnTo>
                      <a:pt x="18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12" name="Freeform 27"/>
              <p:cNvSpPr>
                <a:spLocks/>
              </p:cNvSpPr>
              <p:nvPr/>
            </p:nvSpPr>
            <p:spPr bwMode="auto">
              <a:xfrm>
                <a:off x="3678" y="1223"/>
                <a:ext cx="49" cy="47"/>
              </a:xfrm>
              <a:custGeom>
                <a:avLst/>
                <a:gdLst>
                  <a:gd name="T0" fmla="*/ 18 w 49"/>
                  <a:gd name="T1" fmla="*/ 0 h 47"/>
                  <a:gd name="T2" fmla="*/ 49 w 49"/>
                  <a:gd name="T3" fmla="*/ 47 h 47"/>
                  <a:gd name="T4" fmla="*/ 0 w 49"/>
                  <a:gd name="T5" fmla="*/ 19 h 47"/>
                  <a:gd name="T6" fmla="*/ 18 w 49"/>
                  <a:gd name="T7" fmla="*/ 18 h 47"/>
                  <a:gd name="T8" fmla="*/ 18 w 4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7">
                    <a:moveTo>
                      <a:pt x="18" y="0"/>
                    </a:moveTo>
                    <a:lnTo>
                      <a:pt x="49" y="47"/>
                    </a:lnTo>
                    <a:lnTo>
                      <a:pt x="0" y="19"/>
                    </a:lnTo>
                    <a:lnTo>
                      <a:pt x="18" y="18"/>
                    </a:lnTo>
                    <a:lnTo>
                      <a:pt x="1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13" name="Freeform 28"/>
              <p:cNvSpPr>
                <a:spLocks/>
              </p:cNvSpPr>
              <p:nvPr/>
            </p:nvSpPr>
            <p:spPr bwMode="auto">
              <a:xfrm>
                <a:off x="3843" y="1396"/>
                <a:ext cx="184" cy="302"/>
              </a:xfrm>
              <a:custGeom>
                <a:avLst/>
                <a:gdLst>
                  <a:gd name="T0" fmla="*/ 0 w 184"/>
                  <a:gd name="T1" fmla="*/ 0 h 302"/>
                  <a:gd name="T2" fmla="*/ 36 w 184"/>
                  <a:gd name="T3" fmla="*/ 47 h 302"/>
                  <a:gd name="T4" fmla="*/ 70 w 184"/>
                  <a:gd name="T5" fmla="*/ 98 h 302"/>
                  <a:gd name="T6" fmla="*/ 103 w 184"/>
                  <a:gd name="T7" fmla="*/ 146 h 302"/>
                  <a:gd name="T8" fmla="*/ 132 w 184"/>
                  <a:gd name="T9" fmla="*/ 198 h 302"/>
                  <a:gd name="T10" fmla="*/ 159 w 184"/>
                  <a:gd name="T11" fmla="*/ 249 h 302"/>
                  <a:gd name="T12" fmla="*/ 172 w 184"/>
                  <a:gd name="T13" fmla="*/ 275 h 302"/>
                  <a:gd name="T14" fmla="*/ 184 w 184"/>
                  <a:gd name="T15" fmla="*/ 302 h 3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4" h="302">
                    <a:moveTo>
                      <a:pt x="0" y="0"/>
                    </a:moveTo>
                    <a:lnTo>
                      <a:pt x="36" y="47"/>
                    </a:lnTo>
                    <a:lnTo>
                      <a:pt x="70" y="98"/>
                    </a:lnTo>
                    <a:lnTo>
                      <a:pt x="103" y="146"/>
                    </a:lnTo>
                    <a:lnTo>
                      <a:pt x="132" y="198"/>
                    </a:lnTo>
                    <a:lnTo>
                      <a:pt x="159" y="249"/>
                    </a:lnTo>
                    <a:lnTo>
                      <a:pt x="172" y="275"/>
                    </a:lnTo>
                    <a:lnTo>
                      <a:pt x="184" y="30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14" name="Freeform 29"/>
              <p:cNvSpPr>
                <a:spLocks/>
              </p:cNvSpPr>
              <p:nvPr/>
            </p:nvSpPr>
            <p:spPr bwMode="auto">
              <a:xfrm>
                <a:off x="3994" y="1643"/>
                <a:ext cx="33" cy="55"/>
              </a:xfrm>
              <a:custGeom>
                <a:avLst/>
                <a:gdLst>
                  <a:gd name="T0" fmla="*/ 25 w 33"/>
                  <a:gd name="T1" fmla="*/ 0 h 55"/>
                  <a:gd name="T2" fmla="*/ 33 w 33"/>
                  <a:gd name="T3" fmla="*/ 55 h 55"/>
                  <a:gd name="T4" fmla="*/ 0 w 33"/>
                  <a:gd name="T5" fmla="*/ 10 h 55"/>
                  <a:gd name="T6" fmla="*/ 17 w 33"/>
                  <a:gd name="T7" fmla="*/ 15 h 55"/>
                  <a:gd name="T8" fmla="*/ 25 w 33"/>
                  <a:gd name="T9" fmla="*/ 0 h 55"/>
                  <a:gd name="T10" fmla="*/ 25 w 33"/>
                  <a:gd name="T11" fmla="*/ 0 h 55"/>
                  <a:gd name="T12" fmla="*/ 25 w 33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5">
                    <a:moveTo>
                      <a:pt x="25" y="0"/>
                    </a:moveTo>
                    <a:lnTo>
                      <a:pt x="33" y="55"/>
                    </a:lnTo>
                    <a:lnTo>
                      <a:pt x="0" y="10"/>
                    </a:lnTo>
                    <a:lnTo>
                      <a:pt x="17" y="1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15" name="Freeform 30"/>
              <p:cNvSpPr>
                <a:spLocks/>
              </p:cNvSpPr>
              <p:nvPr/>
            </p:nvSpPr>
            <p:spPr bwMode="auto">
              <a:xfrm>
                <a:off x="3994" y="1643"/>
                <a:ext cx="33" cy="55"/>
              </a:xfrm>
              <a:custGeom>
                <a:avLst/>
                <a:gdLst>
                  <a:gd name="T0" fmla="*/ 25 w 33"/>
                  <a:gd name="T1" fmla="*/ 0 h 55"/>
                  <a:gd name="T2" fmla="*/ 33 w 33"/>
                  <a:gd name="T3" fmla="*/ 55 h 55"/>
                  <a:gd name="T4" fmla="*/ 0 w 33"/>
                  <a:gd name="T5" fmla="*/ 10 h 55"/>
                  <a:gd name="T6" fmla="*/ 17 w 33"/>
                  <a:gd name="T7" fmla="*/ 15 h 55"/>
                  <a:gd name="T8" fmla="*/ 25 w 33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55">
                    <a:moveTo>
                      <a:pt x="25" y="0"/>
                    </a:moveTo>
                    <a:lnTo>
                      <a:pt x="33" y="55"/>
                    </a:lnTo>
                    <a:lnTo>
                      <a:pt x="0" y="10"/>
                    </a:lnTo>
                    <a:lnTo>
                      <a:pt x="17" y="15"/>
                    </a:lnTo>
                    <a:lnTo>
                      <a:pt x="2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16" name="Freeform 31"/>
              <p:cNvSpPr>
                <a:spLocks/>
              </p:cNvSpPr>
              <p:nvPr/>
            </p:nvSpPr>
            <p:spPr bwMode="auto">
              <a:xfrm>
                <a:off x="4067" y="1812"/>
                <a:ext cx="64" cy="329"/>
              </a:xfrm>
              <a:custGeom>
                <a:avLst/>
                <a:gdLst>
                  <a:gd name="T0" fmla="*/ 0 w 64"/>
                  <a:gd name="T1" fmla="*/ 0 h 329"/>
                  <a:gd name="T2" fmla="*/ 17 w 64"/>
                  <a:gd name="T3" fmla="*/ 53 h 329"/>
                  <a:gd name="T4" fmla="*/ 30 w 64"/>
                  <a:gd name="T5" fmla="*/ 108 h 329"/>
                  <a:gd name="T6" fmla="*/ 41 w 64"/>
                  <a:gd name="T7" fmla="*/ 163 h 329"/>
                  <a:gd name="T8" fmla="*/ 51 w 64"/>
                  <a:gd name="T9" fmla="*/ 219 h 329"/>
                  <a:gd name="T10" fmla="*/ 59 w 64"/>
                  <a:gd name="T11" fmla="*/ 275 h 329"/>
                  <a:gd name="T12" fmla="*/ 60 w 64"/>
                  <a:gd name="T13" fmla="*/ 301 h 329"/>
                  <a:gd name="T14" fmla="*/ 64 w 64"/>
                  <a:gd name="T15" fmla="*/ 329 h 3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329">
                    <a:moveTo>
                      <a:pt x="0" y="0"/>
                    </a:moveTo>
                    <a:lnTo>
                      <a:pt x="17" y="53"/>
                    </a:lnTo>
                    <a:lnTo>
                      <a:pt x="30" y="108"/>
                    </a:lnTo>
                    <a:lnTo>
                      <a:pt x="41" y="163"/>
                    </a:lnTo>
                    <a:lnTo>
                      <a:pt x="51" y="219"/>
                    </a:lnTo>
                    <a:lnTo>
                      <a:pt x="59" y="275"/>
                    </a:lnTo>
                    <a:lnTo>
                      <a:pt x="60" y="301"/>
                    </a:lnTo>
                    <a:lnTo>
                      <a:pt x="64" y="32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17" name="Freeform 32"/>
              <p:cNvSpPr>
                <a:spLocks/>
              </p:cNvSpPr>
              <p:nvPr/>
            </p:nvSpPr>
            <p:spPr bwMode="auto">
              <a:xfrm>
                <a:off x="4111" y="2086"/>
                <a:ext cx="26" cy="55"/>
              </a:xfrm>
              <a:custGeom>
                <a:avLst/>
                <a:gdLst>
                  <a:gd name="T0" fmla="*/ 26 w 26"/>
                  <a:gd name="T1" fmla="*/ 0 h 55"/>
                  <a:gd name="T2" fmla="*/ 20 w 26"/>
                  <a:gd name="T3" fmla="*/ 55 h 55"/>
                  <a:gd name="T4" fmla="*/ 0 w 26"/>
                  <a:gd name="T5" fmla="*/ 3 h 55"/>
                  <a:gd name="T6" fmla="*/ 15 w 26"/>
                  <a:gd name="T7" fmla="*/ 13 h 55"/>
                  <a:gd name="T8" fmla="*/ 26 w 26"/>
                  <a:gd name="T9" fmla="*/ 0 h 55"/>
                  <a:gd name="T10" fmla="*/ 26 w 26"/>
                  <a:gd name="T11" fmla="*/ 0 h 55"/>
                  <a:gd name="T12" fmla="*/ 26 w 26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55">
                    <a:moveTo>
                      <a:pt x="26" y="0"/>
                    </a:moveTo>
                    <a:lnTo>
                      <a:pt x="20" y="55"/>
                    </a:lnTo>
                    <a:lnTo>
                      <a:pt x="0" y="3"/>
                    </a:lnTo>
                    <a:lnTo>
                      <a:pt x="15" y="1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18" name="Freeform 33"/>
              <p:cNvSpPr>
                <a:spLocks/>
              </p:cNvSpPr>
              <p:nvPr/>
            </p:nvSpPr>
            <p:spPr bwMode="auto">
              <a:xfrm>
                <a:off x="4111" y="2086"/>
                <a:ext cx="26" cy="55"/>
              </a:xfrm>
              <a:custGeom>
                <a:avLst/>
                <a:gdLst>
                  <a:gd name="T0" fmla="*/ 26 w 26"/>
                  <a:gd name="T1" fmla="*/ 0 h 55"/>
                  <a:gd name="T2" fmla="*/ 20 w 26"/>
                  <a:gd name="T3" fmla="*/ 55 h 55"/>
                  <a:gd name="T4" fmla="*/ 0 w 26"/>
                  <a:gd name="T5" fmla="*/ 3 h 55"/>
                  <a:gd name="T6" fmla="*/ 15 w 26"/>
                  <a:gd name="T7" fmla="*/ 13 h 55"/>
                  <a:gd name="T8" fmla="*/ 26 w 2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55">
                    <a:moveTo>
                      <a:pt x="26" y="0"/>
                    </a:moveTo>
                    <a:lnTo>
                      <a:pt x="20" y="55"/>
                    </a:lnTo>
                    <a:lnTo>
                      <a:pt x="0" y="3"/>
                    </a:lnTo>
                    <a:lnTo>
                      <a:pt x="15" y="13"/>
                    </a:lnTo>
                    <a:lnTo>
                      <a:pt x="26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19" name="Freeform 34"/>
              <p:cNvSpPr>
                <a:spLocks/>
              </p:cNvSpPr>
              <p:nvPr/>
            </p:nvSpPr>
            <p:spPr bwMode="auto">
              <a:xfrm>
                <a:off x="4095" y="2258"/>
                <a:ext cx="40" cy="376"/>
              </a:xfrm>
              <a:custGeom>
                <a:avLst/>
                <a:gdLst>
                  <a:gd name="T0" fmla="*/ 40 w 40"/>
                  <a:gd name="T1" fmla="*/ 0 h 376"/>
                  <a:gd name="T2" fmla="*/ 40 w 40"/>
                  <a:gd name="T3" fmla="*/ 52 h 376"/>
                  <a:gd name="T4" fmla="*/ 39 w 40"/>
                  <a:gd name="T5" fmla="*/ 104 h 376"/>
                  <a:gd name="T6" fmla="*/ 36 w 40"/>
                  <a:gd name="T7" fmla="*/ 154 h 376"/>
                  <a:gd name="T8" fmla="*/ 29 w 40"/>
                  <a:gd name="T9" fmla="*/ 204 h 376"/>
                  <a:gd name="T10" fmla="*/ 23 w 40"/>
                  <a:gd name="T11" fmla="*/ 254 h 376"/>
                  <a:gd name="T12" fmla="*/ 15 w 40"/>
                  <a:gd name="T13" fmla="*/ 303 h 376"/>
                  <a:gd name="T14" fmla="*/ 5 w 40"/>
                  <a:gd name="T15" fmla="*/ 352 h 376"/>
                  <a:gd name="T16" fmla="*/ 0 w 40"/>
                  <a:gd name="T17" fmla="*/ 376 h 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376">
                    <a:moveTo>
                      <a:pt x="40" y="0"/>
                    </a:moveTo>
                    <a:lnTo>
                      <a:pt x="40" y="52"/>
                    </a:lnTo>
                    <a:lnTo>
                      <a:pt x="39" y="104"/>
                    </a:lnTo>
                    <a:lnTo>
                      <a:pt x="36" y="154"/>
                    </a:lnTo>
                    <a:lnTo>
                      <a:pt x="29" y="204"/>
                    </a:lnTo>
                    <a:lnTo>
                      <a:pt x="23" y="254"/>
                    </a:lnTo>
                    <a:lnTo>
                      <a:pt x="15" y="303"/>
                    </a:lnTo>
                    <a:lnTo>
                      <a:pt x="5" y="352"/>
                    </a:lnTo>
                    <a:lnTo>
                      <a:pt x="0" y="37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20" name="Freeform 35"/>
              <p:cNvSpPr>
                <a:spLocks/>
              </p:cNvSpPr>
              <p:nvPr/>
            </p:nvSpPr>
            <p:spPr bwMode="auto">
              <a:xfrm>
                <a:off x="4092" y="2579"/>
                <a:ext cx="27" cy="55"/>
              </a:xfrm>
              <a:custGeom>
                <a:avLst/>
                <a:gdLst>
                  <a:gd name="T0" fmla="*/ 27 w 27"/>
                  <a:gd name="T1" fmla="*/ 5 h 55"/>
                  <a:gd name="T2" fmla="*/ 3 w 27"/>
                  <a:gd name="T3" fmla="*/ 55 h 55"/>
                  <a:gd name="T4" fmla="*/ 0 w 27"/>
                  <a:gd name="T5" fmla="*/ 0 h 55"/>
                  <a:gd name="T6" fmla="*/ 11 w 27"/>
                  <a:gd name="T7" fmla="*/ 13 h 55"/>
                  <a:gd name="T8" fmla="*/ 27 w 27"/>
                  <a:gd name="T9" fmla="*/ 5 h 55"/>
                  <a:gd name="T10" fmla="*/ 27 w 27"/>
                  <a:gd name="T11" fmla="*/ 5 h 55"/>
                  <a:gd name="T12" fmla="*/ 27 w 27"/>
                  <a:gd name="T13" fmla="*/ 5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5">
                    <a:moveTo>
                      <a:pt x="27" y="5"/>
                    </a:moveTo>
                    <a:lnTo>
                      <a:pt x="3" y="55"/>
                    </a:lnTo>
                    <a:lnTo>
                      <a:pt x="0" y="0"/>
                    </a:lnTo>
                    <a:lnTo>
                      <a:pt x="11" y="13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21" name="Freeform 36"/>
              <p:cNvSpPr>
                <a:spLocks/>
              </p:cNvSpPr>
              <p:nvPr/>
            </p:nvSpPr>
            <p:spPr bwMode="auto">
              <a:xfrm>
                <a:off x="4092" y="2579"/>
                <a:ext cx="27" cy="55"/>
              </a:xfrm>
              <a:custGeom>
                <a:avLst/>
                <a:gdLst>
                  <a:gd name="T0" fmla="*/ 27 w 27"/>
                  <a:gd name="T1" fmla="*/ 5 h 55"/>
                  <a:gd name="T2" fmla="*/ 3 w 27"/>
                  <a:gd name="T3" fmla="*/ 55 h 55"/>
                  <a:gd name="T4" fmla="*/ 0 w 27"/>
                  <a:gd name="T5" fmla="*/ 0 h 55"/>
                  <a:gd name="T6" fmla="*/ 11 w 27"/>
                  <a:gd name="T7" fmla="*/ 13 h 55"/>
                  <a:gd name="T8" fmla="*/ 27 w 27"/>
                  <a:gd name="T9" fmla="*/ 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55">
                    <a:moveTo>
                      <a:pt x="27" y="5"/>
                    </a:moveTo>
                    <a:lnTo>
                      <a:pt x="3" y="55"/>
                    </a:lnTo>
                    <a:lnTo>
                      <a:pt x="0" y="0"/>
                    </a:lnTo>
                    <a:lnTo>
                      <a:pt x="11" y="13"/>
                    </a:lnTo>
                    <a:lnTo>
                      <a:pt x="27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22" name="Freeform 37"/>
              <p:cNvSpPr>
                <a:spLocks/>
              </p:cNvSpPr>
              <p:nvPr/>
            </p:nvSpPr>
            <p:spPr bwMode="auto">
              <a:xfrm>
                <a:off x="3882" y="2761"/>
                <a:ext cx="176" cy="335"/>
              </a:xfrm>
              <a:custGeom>
                <a:avLst/>
                <a:gdLst>
                  <a:gd name="T0" fmla="*/ 176 w 176"/>
                  <a:gd name="T1" fmla="*/ 0 h 335"/>
                  <a:gd name="T2" fmla="*/ 155 w 176"/>
                  <a:gd name="T3" fmla="*/ 55 h 335"/>
                  <a:gd name="T4" fmla="*/ 130 w 176"/>
                  <a:gd name="T5" fmla="*/ 108 h 335"/>
                  <a:gd name="T6" fmla="*/ 104 w 176"/>
                  <a:gd name="T7" fmla="*/ 162 h 335"/>
                  <a:gd name="T8" fmla="*/ 77 w 176"/>
                  <a:gd name="T9" fmla="*/ 212 h 335"/>
                  <a:gd name="T10" fmla="*/ 47 w 176"/>
                  <a:gd name="T11" fmla="*/ 262 h 335"/>
                  <a:gd name="T12" fmla="*/ 17 w 176"/>
                  <a:gd name="T13" fmla="*/ 311 h 335"/>
                  <a:gd name="T14" fmla="*/ 0 w 176"/>
                  <a:gd name="T15" fmla="*/ 335 h 3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6" h="335">
                    <a:moveTo>
                      <a:pt x="176" y="0"/>
                    </a:moveTo>
                    <a:lnTo>
                      <a:pt x="155" y="55"/>
                    </a:lnTo>
                    <a:lnTo>
                      <a:pt x="130" y="108"/>
                    </a:lnTo>
                    <a:lnTo>
                      <a:pt x="104" y="162"/>
                    </a:lnTo>
                    <a:lnTo>
                      <a:pt x="77" y="212"/>
                    </a:lnTo>
                    <a:lnTo>
                      <a:pt x="47" y="262"/>
                    </a:lnTo>
                    <a:lnTo>
                      <a:pt x="17" y="311"/>
                    </a:lnTo>
                    <a:lnTo>
                      <a:pt x="0" y="33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23" name="Freeform 38"/>
              <p:cNvSpPr>
                <a:spLocks/>
              </p:cNvSpPr>
              <p:nvPr/>
            </p:nvSpPr>
            <p:spPr bwMode="auto">
              <a:xfrm>
                <a:off x="3882" y="3044"/>
                <a:ext cx="41" cy="52"/>
              </a:xfrm>
              <a:custGeom>
                <a:avLst/>
                <a:gdLst>
                  <a:gd name="T0" fmla="*/ 41 w 41"/>
                  <a:gd name="T1" fmla="*/ 15 h 52"/>
                  <a:gd name="T2" fmla="*/ 0 w 41"/>
                  <a:gd name="T3" fmla="*/ 52 h 52"/>
                  <a:gd name="T4" fmla="*/ 20 w 41"/>
                  <a:gd name="T5" fmla="*/ 0 h 52"/>
                  <a:gd name="T6" fmla="*/ 25 w 41"/>
                  <a:gd name="T7" fmla="*/ 17 h 52"/>
                  <a:gd name="T8" fmla="*/ 41 w 41"/>
                  <a:gd name="T9" fmla="*/ 15 h 52"/>
                  <a:gd name="T10" fmla="*/ 41 w 41"/>
                  <a:gd name="T11" fmla="*/ 15 h 52"/>
                  <a:gd name="T12" fmla="*/ 41 w 41"/>
                  <a:gd name="T13" fmla="*/ 15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52">
                    <a:moveTo>
                      <a:pt x="41" y="15"/>
                    </a:moveTo>
                    <a:lnTo>
                      <a:pt x="0" y="52"/>
                    </a:lnTo>
                    <a:lnTo>
                      <a:pt x="20" y="0"/>
                    </a:lnTo>
                    <a:lnTo>
                      <a:pt x="25" y="17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24" name="Freeform 39"/>
              <p:cNvSpPr>
                <a:spLocks/>
              </p:cNvSpPr>
              <p:nvPr/>
            </p:nvSpPr>
            <p:spPr bwMode="auto">
              <a:xfrm>
                <a:off x="3882" y="3044"/>
                <a:ext cx="41" cy="52"/>
              </a:xfrm>
              <a:custGeom>
                <a:avLst/>
                <a:gdLst>
                  <a:gd name="T0" fmla="*/ 41 w 41"/>
                  <a:gd name="T1" fmla="*/ 15 h 52"/>
                  <a:gd name="T2" fmla="*/ 0 w 41"/>
                  <a:gd name="T3" fmla="*/ 52 h 52"/>
                  <a:gd name="T4" fmla="*/ 20 w 41"/>
                  <a:gd name="T5" fmla="*/ 0 h 52"/>
                  <a:gd name="T6" fmla="*/ 25 w 41"/>
                  <a:gd name="T7" fmla="*/ 17 h 52"/>
                  <a:gd name="T8" fmla="*/ 41 w 41"/>
                  <a:gd name="T9" fmla="*/ 15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2">
                    <a:moveTo>
                      <a:pt x="41" y="15"/>
                    </a:moveTo>
                    <a:lnTo>
                      <a:pt x="0" y="52"/>
                    </a:lnTo>
                    <a:lnTo>
                      <a:pt x="20" y="0"/>
                    </a:lnTo>
                    <a:lnTo>
                      <a:pt x="25" y="17"/>
                    </a:lnTo>
                    <a:lnTo>
                      <a:pt x="41" y="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25" name="Freeform 40"/>
              <p:cNvSpPr>
                <a:spLocks/>
              </p:cNvSpPr>
              <p:nvPr/>
            </p:nvSpPr>
            <p:spPr bwMode="auto">
              <a:xfrm>
                <a:off x="3553" y="3202"/>
                <a:ext cx="260" cy="246"/>
              </a:xfrm>
              <a:custGeom>
                <a:avLst/>
                <a:gdLst>
                  <a:gd name="T0" fmla="*/ 260 w 260"/>
                  <a:gd name="T1" fmla="*/ 0 h 246"/>
                  <a:gd name="T2" fmla="*/ 217 w 260"/>
                  <a:gd name="T3" fmla="*/ 50 h 246"/>
                  <a:gd name="T4" fmla="*/ 172 w 260"/>
                  <a:gd name="T5" fmla="*/ 97 h 246"/>
                  <a:gd name="T6" fmla="*/ 125 w 260"/>
                  <a:gd name="T7" fmla="*/ 142 h 246"/>
                  <a:gd name="T8" fmla="*/ 76 w 260"/>
                  <a:gd name="T9" fmla="*/ 186 h 246"/>
                  <a:gd name="T10" fmla="*/ 26 w 260"/>
                  <a:gd name="T11" fmla="*/ 227 h 246"/>
                  <a:gd name="T12" fmla="*/ 0 w 260"/>
                  <a:gd name="T13" fmla="*/ 246 h 2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0" h="246">
                    <a:moveTo>
                      <a:pt x="260" y="0"/>
                    </a:moveTo>
                    <a:lnTo>
                      <a:pt x="217" y="50"/>
                    </a:lnTo>
                    <a:lnTo>
                      <a:pt x="172" y="97"/>
                    </a:lnTo>
                    <a:lnTo>
                      <a:pt x="125" y="142"/>
                    </a:lnTo>
                    <a:lnTo>
                      <a:pt x="76" y="186"/>
                    </a:lnTo>
                    <a:lnTo>
                      <a:pt x="26" y="227"/>
                    </a:lnTo>
                    <a:lnTo>
                      <a:pt x="0" y="2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26" name="Freeform 41"/>
              <p:cNvSpPr>
                <a:spLocks/>
              </p:cNvSpPr>
              <p:nvPr/>
            </p:nvSpPr>
            <p:spPr bwMode="auto">
              <a:xfrm>
                <a:off x="3553" y="3405"/>
                <a:ext cx="52" cy="43"/>
              </a:xfrm>
              <a:custGeom>
                <a:avLst/>
                <a:gdLst>
                  <a:gd name="T0" fmla="*/ 52 w 52"/>
                  <a:gd name="T1" fmla="*/ 22 h 43"/>
                  <a:gd name="T2" fmla="*/ 0 w 52"/>
                  <a:gd name="T3" fmla="*/ 43 h 43"/>
                  <a:gd name="T4" fmla="*/ 36 w 52"/>
                  <a:gd name="T5" fmla="*/ 0 h 43"/>
                  <a:gd name="T6" fmla="*/ 34 w 52"/>
                  <a:gd name="T7" fmla="*/ 17 h 43"/>
                  <a:gd name="T8" fmla="*/ 52 w 52"/>
                  <a:gd name="T9" fmla="*/ 22 h 43"/>
                  <a:gd name="T10" fmla="*/ 52 w 52"/>
                  <a:gd name="T11" fmla="*/ 22 h 43"/>
                  <a:gd name="T12" fmla="*/ 52 w 52"/>
                  <a:gd name="T13" fmla="*/ 22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3">
                    <a:moveTo>
                      <a:pt x="52" y="22"/>
                    </a:moveTo>
                    <a:lnTo>
                      <a:pt x="0" y="43"/>
                    </a:lnTo>
                    <a:lnTo>
                      <a:pt x="36" y="0"/>
                    </a:lnTo>
                    <a:lnTo>
                      <a:pt x="34" y="17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27" name="Freeform 42"/>
              <p:cNvSpPr>
                <a:spLocks/>
              </p:cNvSpPr>
              <p:nvPr/>
            </p:nvSpPr>
            <p:spPr bwMode="auto">
              <a:xfrm>
                <a:off x="3553" y="3405"/>
                <a:ext cx="52" cy="43"/>
              </a:xfrm>
              <a:custGeom>
                <a:avLst/>
                <a:gdLst>
                  <a:gd name="T0" fmla="*/ 52 w 52"/>
                  <a:gd name="T1" fmla="*/ 22 h 43"/>
                  <a:gd name="T2" fmla="*/ 0 w 52"/>
                  <a:gd name="T3" fmla="*/ 43 h 43"/>
                  <a:gd name="T4" fmla="*/ 36 w 52"/>
                  <a:gd name="T5" fmla="*/ 0 h 43"/>
                  <a:gd name="T6" fmla="*/ 34 w 52"/>
                  <a:gd name="T7" fmla="*/ 17 h 43"/>
                  <a:gd name="T8" fmla="*/ 52 w 52"/>
                  <a:gd name="T9" fmla="*/ 22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43">
                    <a:moveTo>
                      <a:pt x="52" y="22"/>
                    </a:moveTo>
                    <a:lnTo>
                      <a:pt x="0" y="43"/>
                    </a:lnTo>
                    <a:lnTo>
                      <a:pt x="36" y="0"/>
                    </a:lnTo>
                    <a:lnTo>
                      <a:pt x="34" y="17"/>
                    </a:lnTo>
                    <a:lnTo>
                      <a:pt x="52" y="2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28" name="Freeform 43"/>
              <p:cNvSpPr>
                <a:spLocks/>
              </p:cNvSpPr>
              <p:nvPr/>
            </p:nvSpPr>
            <p:spPr bwMode="auto">
              <a:xfrm>
                <a:off x="2171" y="3559"/>
                <a:ext cx="1150" cy="128"/>
              </a:xfrm>
              <a:custGeom>
                <a:avLst/>
                <a:gdLst>
                  <a:gd name="T0" fmla="*/ 1150 w 1150"/>
                  <a:gd name="T1" fmla="*/ 32 h 128"/>
                  <a:gd name="T2" fmla="*/ 1093 w 1150"/>
                  <a:gd name="T3" fmla="*/ 52 h 128"/>
                  <a:gd name="T4" fmla="*/ 1035 w 1150"/>
                  <a:gd name="T5" fmla="*/ 69 h 128"/>
                  <a:gd name="T6" fmla="*/ 976 w 1150"/>
                  <a:gd name="T7" fmla="*/ 86 h 128"/>
                  <a:gd name="T8" fmla="*/ 916 w 1150"/>
                  <a:gd name="T9" fmla="*/ 99 h 128"/>
                  <a:gd name="T10" fmla="*/ 855 w 1150"/>
                  <a:gd name="T11" fmla="*/ 110 h 128"/>
                  <a:gd name="T12" fmla="*/ 793 w 1150"/>
                  <a:gd name="T13" fmla="*/ 118 h 128"/>
                  <a:gd name="T14" fmla="*/ 732 w 1150"/>
                  <a:gd name="T15" fmla="*/ 123 h 128"/>
                  <a:gd name="T16" fmla="*/ 668 w 1150"/>
                  <a:gd name="T17" fmla="*/ 126 h 128"/>
                  <a:gd name="T18" fmla="*/ 624 w 1150"/>
                  <a:gd name="T19" fmla="*/ 128 h 128"/>
                  <a:gd name="T20" fmla="*/ 603 w 1150"/>
                  <a:gd name="T21" fmla="*/ 128 h 128"/>
                  <a:gd name="T22" fmla="*/ 540 w 1150"/>
                  <a:gd name="T23" fmla="*/ 126 h 128"/>
                  <a:gd name="T24" fmla="*/ 478 w 1150"/>
                  <a:gd name="T25" fmla="*/ 121 h 128"/>
                  <a:gd name="T26" fmla="*/ 417 w 1150"/>
                  <a:gd name="T27" fmla="*/ 115 h 128"/>
                  <a:gd name="T28" fmla="*/ 357 w 1150"/>
                  <a:gd name="T29" fmla="*/ 107 h 128"/>
                  <a:gd name="T30" fmla="*/ 297 w 1150"/>
                  <a:gd name="T31" fmla="*/ 95 h 128"/>
                  <a:gd name="T32" fmla="*/ 238 w 1150"/>
                  <a:gd name="T33" fmla="*/ 81 h 128"/>
                  <a:gd name="T34" fmla="*/ 180 w 1150"/>
                  <a:gd name="T35" fmla="*/ 66 h 128"/>
                  <a:gd name="T36" fmla="*/ 123 w 1150"/>
                  <a:gd name="T37" fmla="*/ 47 h 128"/>
                  <a:gd name="T38" fmla="*/ 68 w 1150"/>
                  <a:gd name="T39" fmla="*/ 27 h 128"/>
                  <a:gd name="T40" fmla="*/ 13 w 1150"/>
                  <a:gd name="T41" fmla="*/ 4 h 128"/>
                  <a:gd name="T42" fmla="*/ 0 w 1150"/>
                  <a:gd name="T43" fmla="*/ 0 h 1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50" h="128">
                    <a:moveTo>
                      <a:pt x="1150" y="32"/>
                    </a:moveTo>
                    <a:lnTo>
                      <a:pt x="1093" y="52"/>
                    </a:lnTo>
                    <a:lnTo>
                      <a:pt x="1035" y="69"/>
                    </a:lnTo>
                    <a:lnTo>
                      <a:pt x="976" y="86"/>
                    </a:lnTo>
                    <a:lnTo>
                      <a:pt x="916" y="99"/>
                    </a:lnTo>
                    <a:lnTo>
                      <a:pt x="855" y="110"/>
                    </a:lnTo>
                    <a:lnTo>
                      <a:pt x="793" y="118"/>
                    </a:lnTo>
                    <a:lnTo>
                      <a:pt x="732" y="123"/>
                    </a:lnTo>
                    <a:lnTo>
                      <a:pt x="668" y="126"/>
                    </a:lnTo>
                    <a:lnTo>
                      <a:pt x="624" y="128"/>
                    </a:lnTo>
                    <a:lnTo>
                      <a:pt x="603" y="128"/>
                    </a:lnTo>
                    <a:lnTo>
                      <a:pt x="540" y="126"/>
                    </a:lnTo>
                    <a:lnTo>
                      <a:pt x="478" y="121"/>
                    </a:lnTo>
                    <a:lnTo>
                      <a:pt x="417" y="115"/>
                    </a:lnTo>
                    <a:lnTo>
                      <a:pt x="357" y="107"/>
                    </a:lnTo>
                    <a:lnTo>
                      <a:pt x="297" y="95"/>
                    </a:lnTo>
                    <a:lnTo>
                      <a:pt x="238" y="81"/>
                    </a:lnTo>
                    <a:lnTo>
                      <a:pt x="180" y="66"/>
                    </a:lnTo>
                    <a:lnTo>
                      <a:pt x="123" y="47"/>
                    </a:lnTo>
                    <a:lnTo>
                      <a:pt x="68" y="27"/>
                    </a:lnTo>
                    <a:lnTo>
                      <a:pt x="13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29" name="Freeform 44"/>
              <p:cNvSpPr>
                <a:spLocks/>
              </p:cNvSpPr>
              <p:nvPr/>
            </p:nvSpPr>
            <p:spPr bwMode="auto">
              <a:xfrm>
                <a:off x="2171" y="3559"/>
                <a:ext cx="55" cy="32"/>
              </a:xfrm>
              <a:custGeom>
                <a:avLst/>
                <a:gdLst>
                  <a:gd name="T0" fmla="*/ 45 w 55"/>
                  <a:gd name="T1" fmla="*/ 32 h 32"/>
                  <a:gd name="T2" fmla="*/ 0 w 55"/>
                  <a:gd name="T3" fmla="*/ 0 h 32"/>
                  <a:gd name="T4" fmla="*/ 55 w 55"/>
                  <a:gd name="T5" fmla="*/ 8 h 32"/>
                  <a:gd name="T6" fmla="*/ 40 w 55"/>
                  <a:gd name="T7" fmla="*/ 16 h 32"/>
                  <a:gd name="T8" fmla="*/ 45 w 55"/>
                  <a:gd name="T9" fmla="*/ 32 h 32"/>
                  <a:gd name="T10" fmla="*/ 45 w 55"/>
                  <a:gd name="T11" fmla="*/ 32 h 32"/>
                  <a:gd name="T12" fmla="*/ 45 w 55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32">
                    <a:moveTo>
                      <a:pt x="45" y="32"/>
                    </a:moveTo>
                    <a:lnTo>
                      <a:pt x="0" y="0"/>
                    </a:lnTo>
                    <a:lnTo>
                      <a:pt x="55" y="8"/>
                    </a:lnTo>
                    <a:lnTo>
                      <a:pt x="40" y="16"/>
                    </a:lnTo>
                    <a:lnTo>
                      <a:pt x="45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30" name="Freeform 45"/>
              <p:cNvSpPr>
                <a:spLocks/>
              </p:cNvSpPr>
              <p:nvPr/>
            </p:nvSpPr>
            <p:spPr bwMode="auto">
              <a:xfrm>
                <a:off x="2171" y="3559"/>
                <a:ext cx="55" cy="32"/>
              </a:xfrm>
              <a:custGeom>
                <a:avLst/>
                <a:gdLst>
                  <a:gd name="T0" fmla="*/ 45 w 55"/>
                  <a:gd name="T1" fmla="*/ 32 h 32"/>
                  <a:gd name="T2" fmla="*/ 0 w 55"/>
                  <a:gd name="T3" fmla="*/ 0 h 32"/>
                  <a:gd name="T4" fmla="*/ 55 w 55"/>
                  <a:gd name="T5" fmla="*/ 8 h 32"/>
                  <a:gd name="T6" fmla="*/ 40 w 55"/>
                  <a:gd name="T7" fmla="*/ 16 h 32"/>
                  <a:gd name="T8" fmla="*/ 45 w 55"/>
                  <a:gd name="T9" fmla="*/ 3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32">
                    <a:moveTo>
                      <a:pt x="45" y="32"/>
                    </a:moveTo>
                    <a:lnTo>
                      <a:pt x="0" y="0"/>
                    </a:lnTo>
                    <a:lnTo>
                      <a:pt x="55" y="8"/>
                    </a:lnTo>
                    <a:lnTo>
                      <a:pt x="40" y="16"/>
                    </a:lnTo>
                    <a:lnTo>
                      <a:pt x="45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31" name="Freeform 46"/>
              <p:cNvSpPr>
                <a:spLocks/>
              </p:cNvSpPr>
              <p:nvPr/>
            </p:nvSpPr>
            <p:spPr bwMode="auto">
              <a:xfrm>
                <a:off x="1728" y="3187"/>
                <a:ext cx="258" cy="256"/>
              </a:xfrm>
              <a:custGeom>
                <a:avLst/>
                <a:gdLst>
                  <a:gd name="T0" fmla="*/ 258 w 258"/>
                  <a:gd name="T1" fmla="*/ 256 h 256"/>
                  <a:gd name="T2" fmla="*/ 206 w 258"/>
                  <a:gd name="T3" fmla="*/ 214 h 256"/>
                  <a:gd name="T4" fmla="*/ 156 w 258"/>
                  <a:gd name="T5" fmla="*/ 169 h 256"/>
                  <a:gd name="T6" fmla="*/ 109 w 258"/>
                  <a:gd name="T7" fmla="*/ 123 h 256"/>
                  <a:gd name="T8" fmla="*/ 63 w 258"/>
                  <a:gd name="T9" fmla="*/ 75 h 256"/>
                  <a:gd name="T10" fmla="*/ 19 w 258"/>
                  <a:gd name="T11" fmla="*/ 26 h 256"/>
                  <a:gd name="T12" fmla="*/ 0 w 258"/>
                  <a:gd name="T13" fmla="*/ 0 h 2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8" h="256">
                    <a:moveTo>
                      <a:pt x="258" y="256"/>
                    </a:moveTo>
                    <a:lnTo>
                      <a:pt x="206" y="214"/>
                    </a:lnTo>
                    <a:lnTo>
                      <a:pt x="156" y="169"/>
                    </a:lnTo>
                    <a:lnTo>
                      <a:pt x="109" y="123"/>
                    </a:lnTo>
                    <a:lnTo>
                      <a:pt x="63" y="75"/>
                    </a:lnTo>
                    <a:lnTo>
                      <a:pt x="19" y="2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32" name="Freeform 47"/>
              <p:cNvSpPr>
                <a:spLocks/>
              </p:cNvSpPr>
              <p:nvPr/>
            </p:nvSpPr>
            <p:spPr bwMode="auto">
              <a:xfrm>
                <a:off x="1728" y="3187"/>
                <a:ext cx="44" cy="52"/>
              </a:xfrm>
              <a:custGeom>
                <a:avLst/>
                <a:gdLst>
                  <a:gd name="T0" fmla="*/ 21 w 44"/>
                  <a:gd name="T1" fmla="*/ 52 h 52"/>
                  <a:gd name="T2" fmla="*/ 0 w 44"/>
                  <a:gd name="T3" fmla="*/ 0 h 52"/>
                  <a:gd name="T4" fmla="*/ 44 w 44"/>
                  <a:gd name="T5" fmla="*/ 36 h 52"/>
                  <a:gd name="T6" fmla="*/ 26 w 44"/>
                  <a:gd name="T7" fmla="*/ 34 h 52"/>
                  <a:gd name="T8" fmla="*/ 21 w 44"/>
                  <a:gd name="T9" fmla="*/ 52 h 52"/>
                  <a:gd name="T10" fmla="*/ 21 w 44"/>
                  <a:gd name="T11" fmla="*/ 52 h 52"/>
                  <a:gd name="T12" fmla="*/ 21 w 44"/>
                  <a:gd name="T13" fmla="*/ 5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2">
                    <a:moveTo>
                      <a:pt x="21" y="52"/>
                    </a:moveTo>
                    <a:lnTo>
                      <a:pt x="0" y="0"/>
                    </a:lnTo>
                    <a:lnTo>
                      <a:pt x="44" y="36"/>
                    </a:lnTo>
                    <a:lnTo>
                      <a:pt x="26" y="34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33" name="Freeform 48"/>
              <p:cNvSpPr>
                <a:spLocks/>
              </p:cNvSpPr>
              <p:nvPr/>
            </p:nvSpPr>
            <p:spPr bwMode="auto">
              <a:xfrm>
                <a:off x="1728" y="3187"/>
                <a:ext cx="44" cy="52"/>
              </a:xfrm>
              <a:custGeom>
                <a:avLst/>
                <a:gdLst>
                  <a:gd name="T0" fmla="*/ 21 w 44"/>
                  <a:gd name="T1" fmla="*/ 52 h 52"/>
                  <a:gd name="T2" fmla="*/ 0 w 44"/>
                  <a:gd name="T3" fmla="*/ 0 h 52"/>
                  <a:gd name="T4" fmla="*/ 44 w 44"/>
                  <a:gd name="T5" fmla="*/ 36 h 52"/>
                  <a:gd name="T6" fmla="*/ 26 w 44"/>
                  <a:gd name="T7" fmla="*/ 34 h 52"/>
                  <a:gd name="T8" fmla="*/ 21 w 44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52">
                    <a:moveTo>
                      <a:pt x="21" y="52"/>
                    </a:moveTo>
                    <a:lnTo>
                      <a:pt x="0" y="0"/>
                    </a:lnTo>
                    <a:lnTo>
                      <a:pt x="44" y="36"/>
                    </a:lnTo>
                    <a:lnTo>
                      <a:pt x="26" y="34"/>
                    </a:lnTo>
                    <a:lnTo>
                      <a:pt x="21" y="5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34" name="Freeform 49"/>
              <p:cNvSpPr>
                <a:spLocks/>
              </p:cNvSpPr>
              <p:nvPr/>
            </p:nvSpPr>
            <p:spPr bwMode="auto">
              <a:xfrm>
                <a:off x="1468" y="2743"/>
                <a:ext cx="159" cy="319"/>
              </a:xfrm>
              <a:custGeom>
                <a:avLst/>
                <a:gdLst>
                  <a:gd name="T0" fmla="*/ 159 w 159"/>
                  <a:gd name="T1" fmla="*/ 319 h 319"/>
                  <a:gd name="T2" fmla="*/ 130 w 159"/>
                  <a:gd name="T3" fmla="*/ 272 h 319"/>
                  <a:gd name="T4" fmla="*/ 103 w 159"/>
                  <a:gd name="T5" fmla="*/ 224 h 319"/>
                  <a:gd name="T6" fmla="*/ 77 w 159"/>
                  <a:gd name="T7" fmla="*/ 175 h 319"/>
                  <a:gd name="T8" fmla="*/ 52 w 159"/>
                  <a:gd name="T9" fmla="*/ 125 h 319"/>
                  <a:gd name="T10" fmla="*/ 30 w 159"/>
                  <a:gd name="T11" fmla="*/ 74 h 319"/>
                  <a:gd name="T12" fmla="*/ 10 w 159"/>
                  <a:gd name="T13" fmla="*/ 24 h 319"/>
                  <a:gd name="T14" fmla="*/ 0 w 159"/>
                  <a:gd name="T15" fmla="*/ 0 h 3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319">
                    <a:moveTo>
                      <a:pt x="159" y="319"/>
                    </a:moveTo>
                    <a:lnTo>
                      <a:pt x="130" y="272"/>
                    </a:lnTo>
                    <a:lnTo>
                      <a:pt x="103" y="224"/>
                    </a:lnTo>
                    <a:lnTo>
                      <a:pt x="77" y="175"/>
                    </a:lnTo>
                    <a:lnTo>
                      <a:pt x="52" y="125"/>
                    </a:lnTo>
                    <a:lnTo>
                      <a:pt x="30" y="74"/>
                    </a:lnTo>
                    <a:lnTo>
                      <a:pt x="10" y="2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35" name="Freeform 50"/>
              <p:cNvSpPr>
                <a:spLocks/>
              </p:cNvSpPr>
              <p:nvPr/>
            </p:nvSpPr>
            <p:spPr bwMode="auto">
              <a:xfrm>
                <a:off x="1468" y="2743"/>
                <a:ext cx="33" cy="55"/>
              </a:xfrm>
              <a:custGeom>
                <a:avLst/>
                <a:gdLst>
                  <a:gd name="T0" fmla="*/ 7 w 33"/>
                  <a:gd name="T1" fmla="*/ 55 h 55"/>
                  <a:gd name="T2" fmla="*/ 0 w 33"/>
                  <a:gd name="T3" fmla="*/ 0 h 55"/>
                  <a:gd name="T4" fmla="*/ 33 w 33"/>
                  <a:gd name="T5" fmla="*/ 45 h 55"/>
                  <a:gd name="T6" fmla="*/ 17 w 33"/>
                  <a:gd name="T7" fmla="*/ 40 h 55"/>
                  <a:gd name="T8" fmla="*/ 7 w 33"/>
                  <a:gd name="T9" fmla="*/ 55 h 55"/>
                  <a:gd name="T10" fmla="*/ 7 w 33"/>
                  <a:gd name="T11" fmla="*/ 55 h 55"/>
                  <a:gd name="T12" fmla="*/ 7 w 33"/>
                  <a:gd name="T13" fmla="*/ 55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5">
                    <a:moveTo>
                      <a:pt x="7" y="55"/>
                    </a:moveTo>
                    <a:lnTo>
                      <a:pt x="0" y="0"/>
                    </a:lnTo>
                    <a:lnTo>
                      <a:pt x="33" y="45"/>
                    </a:lnTo>
                    <a:lnTo>
                      <a:pt x="17" y="40"/>
                    </a:lnTo>
                    <a:lnTo>
                      <a:pt x="7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36" name="Freeform 51"/>
              <p:cNvSpPr>
                <a:spLocks/>
              </p:cNvSpPr>
              <p:nvPr/>
            </p:nvSpPr>
            <p:spPr bwMode="auto">
              <a:xfrm>
                <a:off x="1468" y="2743"/>
                <a:ext cx="33" cy="55"/>
              </a:xfrm>
              <a:custGeom>
                <a:avLst/>
                <a:gdLst>
                  <a:gd name="T0" fmla="*/ 7 w 33"/>
                  <a:gd name="T1" fmla="*/ 55 h 55"/>
                  <a:gd name="T2" fmla="*/ 0 w 33"/>
                  <a:gd name="T3" fmla="*/ 0 h 55"/>
                  <a:gd name="T4" fmla="*/ 33 w 33"/>
                  <a:gd name="T5" fmla="*/ 45 h 55"/>
                  <a:gd name="T6" fmla="*/ 17 w 33"/>
                  <a:gd name="T7" fmla="*/ 40 h 55"/>
                  <a:gd name="T8" fmla="*/ 7 w 33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55">
                    <a:moveTo>
                      <a:pt x="7" y="55"/>
                    </a:moveTo>
                    <a:lnTo>
                      <a:pt x="0" y="0"/>
                    </a:lnTo>
                    <a:lnTo>
                      <a:pt x="33" y="45"/>
                    </a:lnTo>
                    <a:lnTo>
                      <a:pt x="17" y="40"/>
                    </a:lnTo>
                    <a:lnTo>
                      <a:pt x="7" y="5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37" name="Freeform 52"/>
              <p:cNvSpPr>
                <a:spLocks/>
              </p:cNvSpPr>
              <p:nvPr/>
            </p:nvSpPr>
            <p:spPr bwMode="auto">
              <a:xfrm>
                <a:off x="1400" y="2254"/>
                <a:ext cx="38" cy="354"/>
              </a:xfrm>
              <a:custGeom>
                <a:avLst/>
                <a:gdLst>
                  <a:gd name="T0" fmla="*/ 38 w 38"/>
                  <a:gd name="T1" fmla="*/ 354 h 354"/>
                  <a:gd name="T2" fmla="*/ 26 w 38"/>
                  <a:gd name="T3" fmla="*/ 299 h 354"/>
                  <a:gd name="T4" fmla="*/ 16 w 38"/>
                  <a:gd name="T5" fmla="*/ 245 h 354"/>
                  <a:gd name="T6" fmla="*/ 10 w 38"/>
                  <a:gd name="T7" fmla="*/ 190 h 354"/>
                  <a:gd name="T8" fmla="*/ 5 w 38"/>
                  <a:gd name="T9" fmla="*/ 137 h 354"/>
                  <a:gd name="T10" fmla="*/ 2 w 38"/>
                  <a:gd name="T11" fmla="*/ 82 h 354"/>
                  <a:gd name="T12" fmla="*/ 0 w 38"/>
                  <a:gd name="T13" fmla="*/ 28 h 354"/>
                  <a:gd name="T14" fmla="*/ 0 w 38"/>
                  <a:gd name="T15" fmla="*/ 0 h 3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" h="354">
                    <a:moveTo>
                      <a:pt x="38" y="354"/>
                    </a:moveTo>
                    <a:lnTo>
                      <a:pt x="26" y="299"/>
                    </a:lnTo>
                    <a:lnTo>
                      <a:pt x="16" y="245"/>
                    </a:lnTo>
                    <a:lnTo>
                      <a:pt x="10" y="190"/>
                    </a:lnTo>
                    <a:lnTo>
                      <a:pt x="5" y="137"/>
                    </a:lnTo>
                    <a:lnTo>
                      <a:pt x="2" y="82"/>
                    </a:lnTo>
                    <a:lnTo>
                      <a:pt x="0" y="28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38" name="Freeform 53"/>
              <p:cNvSpPr>
                <a:spLocks/>
              </p:cNvSpPr>
              <p:nvPr/>
            </p:nvSpPr>
            <p:spPr bwMode="auto">
              <a:xfrm>
                <a:off x="1387" y="2254"/>
                <a:ext cx="26" cy="54"/>
              </a:xfrm>
              <a:custGeom>
                <a:avLst/>
                <a:gdLst>
                  <a:gd name="T0" fmla="*/ 0 w 26"/>
                  <a:gd name="T1" fmla="*/ 54 h 54"/>
                  <a:gd name="T2" fmla="*/ 13 w 26"/>
                  <a:gd name="T3" fmla="*/ 0 h 54"/>
                  <a:gd name="T4" fmla="*/ 26 w 26"/>
                  <a:gd name="T5" fmla="*/ 54 h 54"/>
                  <a:gd name="T6" fmla="*/ 13 w 26"/>
                  <a:gd name="T7" fmla="*/ 44 h 54"/>
                  <a:gd name="T8" fmla="*/ 0 w 26"/>
                  <a:gd name="T9" fmla="*/ 54 h 54"/>
                  <a:gd name="T10" fmla="*/ 0 w 26"/>
                  <a:gd name="T11" fmla="*/ 54 h 54"/>
                  <a:gd name="T12" fmla="*/ 0 w 26"/>
                  <a:gd name="T13" fmla="*/ 54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54">
                    <a:moveTo>
                      <a:pt x="0" y="54"/>
                    </a:moveTo>
                    <a:lnTo>
                      <a:pt x="13" y="0"/>
                    </a:lnTo>
                    <a:lnTo>
                      <a:pt x="26" y="54"/>
                    </a:lnTo>
                    <a:lnTo>
                      <a:pt x="13" y="4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39" name="Freeform 54"/>
              <p:cNvSpPr>
                <a:spLocks/>
              </p:cNvSpPr>
              <p:nvPr/>
            </p:nvSpPr>
            <p:spPr bwMode="auto">
              <a:xfrm>
                <a:off x="1387" y="2254"/>
                <a:ext cx="26" cy="54"/>
              </a:xfrm>
              <a:custGeom>
                <a:avLst/>
                <a:gdLst>
                  <a:gd name="T0" fmla="*/ 0 w 26"/>
                  <a:gd name="T1" fmla="*/ 54 h 54"/>
                  <a:gd name="T2" fmla="*/ 13 w 26"/>
                  <a:gd name="T3" fmla="*/ 0 h 54"/>
                  <a:gd name="T4" fmla="*/ 26 w 26"/>
                  <a:gd name="T5" fmla="*/ 54 h 54"/>
                  <a:gd name="T6" fmla="*/ 13 w 26"/>
                  <a:gd name="T7" fmla="*/ 44 h 54"/>
                  <a:gd name="T8" fmla="*/ 0 w 26"/>
                  <a:gd name="T9" fmla="*/ 5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54">
                    <a:moveTo>
                      <a:pt x="0" y="54"/>
                    </a:moveTo>
                    <a:lnTo>
                      <a:pt x="13" y="0"/>
                    </a:lnTo>
                    <a:lnTo>
                      <a:pt x="26" y="54"/>
                    </a:lnTo>
                    <a:lnTo>
                      <a:pt x="13" y="44"/>
                    </a:lnTo>
                    <a:lnTo>
                      <a:pt x="0" y="5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40" name="Freeform 55"/>
              <p:cNvSpPr>
                <a:spLocks/>
              </p:cNvSpPr>
              <p:nvPr/>
            </p:nvSpPr>
            <p:spPr bwMode="auto">
              <a:xfrm>
                <a:off x="1412" y="1763"/>
                <a:ext cx="86" cy="371"/>
              </a:xfrm>
              <a:custGeom>
                <a:avLst/>
                <a:gdLst>
                  <a:gd name="T0" fmla="*/ 0 w 86"/>
                  <a:gd name="T1" fmla="*/ 371 h 371"/>
                  <a:gd name="T2" fmla="*/ 6 w 86"/>
                  <a:gd name="T3" fmla="*/ 320 h 371"/>
                  <a:gd name="T4" fmla="*/ 14 w 86"/>
                  <a:gd name="T5" fmla="*/ 268 h 371"/>
                  <a:gd name="T6" fmla="*/ 22 w 86"/>
                  <a:gd name="T7" fmla="*/ 217 h 371"/>
                  <a:gd name="T8" fmla="*/ 34 w 86"/>
                  <a:gd name="T9" fmla="*/ 169 h 371"/>
                  <a:gd name="T10" fmla="*/ 47 w 86"/>
                  <a:gd name="T11" fmla="*/ 120 h 371"/>
                  <a:gd name="T12" fmla="*/ 61 w 86"/>
                  <a:gd name="T13" fmla="*/ 71 h 371"/>
                  <a:gd name="T14" fmla="*/ 76 w 86"/>
                  <a:gd name="T15" fmla="*/ 24 h 371"/>
                  <a:gd name="T16" fmla="*/ 86 w 86"/>
                  <a:gd name="T17" fmla="*/ 0 h 3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6" h="371">
                    <a:moveTo>
                      <a:pt x="0" y="371"/>
                    </a:moveTo>
                    <a:lnTo>
                      <a:pt x="6" y="320"/>
                    </a:lnTo>
                    <a:lnTo>
                      <a:pt x="14" y="268"/>
                    </a:lnTo>
                    <a:lnTo>
                      <a:pt x="22" y="217"/>
                    </a:lnTo>
                    <a:lnTo>
                      <a:pt x="34" y="169"/>
                    </a:lnTo>
                    <a:lnTo>
                      <a:pt x="47" y="120"/>
                    </a:lnTo>
                    <a:lnTo>
                      <a:pt x="61" y="71"/>
                    </a:lnTo>
                    <a:lnTo>
                      <a:pt x="76" y="24"/>
                    </a:lnTo>
                    <a:lnTo>
                      <a:pt x="86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41" name="Freeform 56"/>
              <p:cNvSpPr>
                <a:spLocks/>
              </p:cNvSpPr>
              <p:nvPr/>
            </p:nvSpPr>
            <p:spPr bwMode="auto">
              <a:xfrm>
                <a:off x="1467" y="1763"/>
                <a:ext cx="31" cy="55"/>
              </a:xfrm>
              <a:custGeom>
                <a:avLst/>
                <a:gdLst>
                  <a:gd name="T0" fmla="*/ 0 w 31"/>
                  <a:gd name="T1" fmla="*/ 47 h 55"/>
                  <a:gd name="T2" fmla="*/ 31 w 31"/>
                  <a:gd name="T3" fmla="*/ 0 h 55"/>
                  <a:gd name="T4" fmla="*/ 26 w 31"/>
                  <a:gd name="T5" fmla="*/ 55 h 55"/>
                  <a:gd name="T6" fmla="*/ 16 w 31"/>
                  <a:gd name="T7" fmla="*/ 41 h 55"/>
                  <a:gd name="T8" fmla="*/ 0 w 31"/>
                  <a:gd name="T9" fmla="*/ 47 h 55"/>
                  <a:gd name="T10" fmla="*/ 0 w 31"/>
                  <a:gd name="T11" fmla="*/ 47 h 55"/>
                  <a:gd name="T12" fmla="*/ 0 w 31"/>
                  <a:gd name="T13" fmla="*/ 47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55">
                    <a:moveTo>
                      <a:pt x="0" y="47"/>
                    </a:moveTo>
                    <a:lnTo>
                      <a:pt x="31" y="0"/>
                    </a:lnTo>
                    <a:lnTo>
                      <a:pt x="26" y="55"/>
                    </a:lnTo>
                    <a:lnTo>
                      <a:pt x="16" y="41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42" name="Freeform 57"/>
              <p:cNvSpPr>
                <a:spLocks/>
              </p:cNvSpPr>
              <p:nvPr/>
            </p:nvSpPr>
            <p:spPr bwMode="auto">
              <a:xfrm>
                <a:off x="1467" y="1763"/>
                <a:ext cx="31" cy="55"/>
              </a:xfrm>
              <a:custGeom>
                <a:avLst/>
                <a:gdLst>
                  <a:gd name="T0" fmla="*/ 0 w 31"/>
                  <a:gd name="T1" fmla="*/ 47 h 55"/>
                  <a:gd name="T2" fmla="*/ 31 w 31"/>
                  <a:gd name="T3" fmla="*/ 0 h 55"/>
                  <a:gd name="T4" fmla="*/ 26 w 31"/>
                  <a:gd name="T5" fmla="*/ 55 h 55"/>
                  <a:gd name="T6" fmla="*/ 16 w 31"/>
                  <a:gd name="T7" fmla="*/ 41 h 55"/>
                  <a:gd name="T8" fmla="*/ 0 w 31"/>
                  <a:gd name="T9" fmla="*/ 4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55">
                    <a:moveTo>
                      <a:pt x="0" y="47"/>
                    </a:moveTo>
                    <a:lnTo>
                      <a:pt x="31" y="0"/>
                    </a:lnTo>
                    <a:lnTo>
                      <a:pt x="26" y="55"/>
                    </a:lnTo>
                    <a:lnTo>
                      <a:pt x="16" y="41"/>
                    </a:lnTo>
                    <a:lnTo>
                      <a:pt x="0" y="4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43" name="Freeform 58"/>
              <p:cNvSpPr>
                <a:spLocks/>
              </p:cNvSpPr>
              <p:nvPr/>
            </p:nvSpPr>
            <p:spPr bwMode="auto">
              <a:xfrm>
                <a:off x="1554" y="1315"/>
                <a:ext cx="216" cy="312"/>
              </a:xfrm>
              <a:custGeom>
                <a:avLst/>
                <a:gdLst>
                  <a:gd name="T0" fmla="*/ 0 w 216"/>
                  <a:gd name="T1" fmla="*/ 312 h 312"/>
                  <a:gd name="T2" fmla="*/ 31 w 216"/>
                  <a:gd name="T3" fmla="*/ 257 h 312"/>
                  <a:gd name="T4" fmla="*/ 64 w 216"/>
                  <a:gd name="T5" fmla="*/ 201 h 312"/>
                  <a:gd name="T6" fmla="*/ 99 w 216"/>
                  <a:gd name="T7" fmla="*/ 148 h 312"/>
                  <a:gd name="T8" fmla="*/ 137 w 216"/>
                  <a:gd name="T9" fmla="*/ 98 h 312"/>
                  <a:gd name="T10" fmla="*/ 176 w 216"/>
                  <a:gd name="T11" fmla="*/ 47 h 312"/>
                  <a:gd name="T12" fmla="*/ 195 w 216"/>
                  <a:gd name="T13" fmla="*/ 25 h 312"/>
                  <a:gd name="T14" fmla="*/ 216 w 216"/>
                  <a:gd name="T15" fmla="*/ 0 h 3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" h="312">
                    <a:moveTo>
                      <a:pt x="0" y="312"/>
                    </a:moveTo>
                    <a:lnTo>
                      <a:pt x="31" y="257"/>
                    </a:lnTo>
                    <a:lnTo>
                      <a:pt x="64" y="201"/>
                    </a:lnTo>
                    <a:lnTo>
                      <a:pt x="99" y="148"/>
                    </a:lnTo>
                    <a:lnTo>
                      <a:pt x="137" y="98"/>
                    </a:lnTo>
                    <a:lnTo>
                      <a:pt x="176" y="47"/>
                    </a:lnTo>
                    <a:lnTo>
                      <a:pt x="195" y="25"/>
                    </a:lnTo>
                    <a:lnTo>
                      <a:pt x="216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44" name="Freeform 59"/>
              <p:cNvSpPr>
                <a:spLocks/>
              </p:cNvSpPr>
              <p:nvPr/>
            </p:nvSpPr>
            <p:spPr bwMode="auto">
              <a:xfrm>
                <a:off x="1725" y="1315"/>
                <a:ext cx="45" cy="51"/>
              </a:xfrm>
              <a:custGeom>
                <a:avLst/>
                <a:gdLst>
                  <a:gd name="T0" fmla="*/ 0 w 45"/>
                  <a:gd name="T1" fmla="*/ 33 h 51"/>
                  <a:gd name="T2" fmla="*/ 45 w 45"/>
                  <a:gd name="T3" fmla="*/ 0 h 51"/>
                  <a:gd name="T4" fmla="*/ 19 w 45"/>
                  <a:gd name="T5" fmla="*/ 51 h 51"/>
                  <a:gd name="T6" fmla="*/ 18 w 45"/>
                  <a:gd name="T7" fmla="*/ 33 h 51"/>
                  <a:gd name="T8" fmla="*/ 0 w 45"/>
                  <a:gd name="T9" fmla="*/ 33 h 51"/>
                  <a:gd name="T10" fmla="*/ 0 w 45"/>
                  <a:gd name="T11" fmla="*/ 33 h 51"/>
                  <a:gd name="T12" fmla="*/ 0 w 45"/>
                  <a:gd name="T13" fmla="*/ 33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51">
                    <a:moveTo>
                      <a:pt x="0" y="33"/>
                    </a:moveTo>
                    <a:lnTo>
                      <a:pt x="45" y="0"/>
                    </a:lnTo>
                    <a:lnTo>
                      <a:pt x="19" y="51"/>
                    </a:lnTo>
                    <a:lnTo>
                      <a:pt x="18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45" name="Freeform 60"/>
              <p:cNvSpPr>
                <a:spLocks/>
              </p:cNvSpPr>
              <p:nvPr/>
            </p:nvSpPr>
            <p:spPr bwMode="auto">
              <a:xfrm>
                <a:off x="1725" y="1315"/>
                <a:ext cx="45" cy="51"/>
              </a:xfrm>
              <a:custGeom>
                <a:avLst/>
                <a:gdLst>
                  <a:gd name="T0" fmla="*/ 0 w 45"/>
                  <a:gd name="T1" fmla="*/ 33 h 51"/>
                  <a:gd name="T2" fmla="*/ 45 w 45"/>
                  <a:gd name="T3" fmla="*/ 0 h 51"/>
                  <a:gd name="T4" fmla="*/ 19 w 45"/>
                  <a:gd name="T5" fmla="*/ 51 h 51"/>
                  <a:gd name="T6" fmla="*/ 18 w 45"/>
                  <a:gd name="T7" fmla="*/ 33 h 51"/>
                  <a:gd name="T8" fmla="*/ 0 w 45"/>
                  <a:gd name="T9" fmla="*/ 33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51">
                    <a:moveTo>
                      <a:pt x="0" y="33"/>
                    </a:moveTo>
                    <a:lnTo>
                      <a:pt x="45" y="0"/>
                    </a:lnTo>
                    <a:lnTo>
                      <a:pt x="19" y="51"/>
                    </a:lnTo>
                    <a:lnTo>
                      <a:pt x="18" y="33"/>
                    </a:lnTo>
                    <a:lnTo>
                      <a:pt x="0" y="3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46" name="Freeform 61"/>
              <p:cNvSpPr>
                <a:spLocks/>
              </p:cNvSpPr>
              <p:nvPr/>
            </p:nvSpPr>
            <p:spPr bwMode="auto">
              <a:xfrm>
                <a:off x="2963" y="652"/>
                <a:ext cx="146" cy="251"/>
              </a:xfrm>
              <a:custGeom>
                <a:avLst/>
                <a:gdLst>
                  <a:gd name="T0" fmla="*/ 146 w 146"/>
                  <a:gd name="T1" fmla="*/ 251 h 251"/>
                  <a:gd name="T2" fmla="*/ 133 w 146"/>
                  <a:gd name="T3" fmla="*/ 248 h 251"/>
                  <a:gd name="T4" fmla="*/ 120 w 146"/>
                  <a:gd name="T5" fmla="*/ 243 h 251"/>
                  <a:gd name="T6" fmla="*/ 108 w 146"/>
                  <a:gd name="T7" fmla="*/ 237 h 251"/>
                  <a:gd name="T8" fmla="*/ 95 w 146"/>
                  <a:gd name="T9" fmla="*/ 230 h 251"/>
                  <a:gd name="T10" fmla="*/ 86 w 146"/>
                  <a:gd name="T11" fmla="*/ 224 h 251"/>
                  <a:gd name="T12" fmla="*/ 74 w 146"/>
                  <a:gd name="T13" fmla="*/ 216 h 251"/>
                  <a:gd name="T14" fmla="*/ 64 w 146"/>
                  <a:gd name="T15" fmla="*/ 208 h 251"/>
                  <a:gd name="T16" fmla="*/ 55 w 146"/>
                  <a:gd name="T17" fmla="*/ 198 h 251"/>
                  <a:gd name="T18" fmla="*/ 47 w 146"/>
                  <a:gd name="T19" fmla="*/ 188 h 251"/>
                  <a:gd name="T20" fmla="*/ 38 w 146"/>
                  <a:gd name="T21" fmla="*/ 178 h 251"/>
                  <a:gd name="T22" fmla="*/ 32 w 146"/>
                  <a:gd name="T23" fmla="*/ 167 h 251"/>
                  <a:gd name="T24" fmla="*/ 26 w 146"/>
                  <a:gd name="T25" fmla="*/ 157 h 251"/>
                  <a:gd name="T26" fmla="*/ 19 w 146"/>
                  <a:gd name="T27" fmla="*/ 146 h 251"/>
                  <a:gd name="T28" fmla="*/ 14 w 146"/>
                  <a:gd name="T29" fmla="*/ 133 h 251"/>
                  <a:gd name="T30" fmla="*/ 9 w 146"/>
                  <a:gd name="T31" fmla="*/ 122 h 251"/>
                  <a:gd name="T32" fmla="*/ 6 w 146"/>
                  <a:gd name="T33" fmla="*/ 109 h 251"/>
                  <a:gd name="T34" fmla="*/ 3 w 146"/>
                  <a:gd name="T35" fmla="*/ 96 h 251"/>
                  <a:gd name="T36" fmla="*/ 1 w 146"/>
                  <a:gd name="T37" fmla="*/ 83 h 251"/>
                  <a:gd name="T38" fmla="*/ 0 w 146"/>
                  <a:gd name="T39" fmla="*/ 70 h 251"/>
                  <a:gd name="T40" fmla="*/ 0 w 146"/>
                  <a:gd name="T41" fmla="*/ 57 h 251"/>
                  <a:gd name="T42" fmla="*/ 0 w 146"/>
                  <a:gd name="T43" fmla="*/ 44 h 251"/>
                  <a:gd name="T44" fmla="*/ 1 w 146"/>
                  <a:gd name="T45" fmla="*/ 31 h 251"/>
                  <a:gd name="T46" fmla="*/ 3 w 146"/>
                  <a:gd name="T47" fmla="*/ 16 h 251"/>
                  <a:gd name="T48" fmla="*/ 4 w 146"/>
                  <a:gd name="T49" fmla="*/ 13 h 251"/>
                  <a:gd name="T50" fmla="*/ 4 w 146"/>
                  <a:gd name="T51" fmla="*/ 8 h 251"/>
                  <a:gd name="T52" fmla="*/ 8 w 146"/>
                  <a:gd name="T53" fmla="*/ 0 h 2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251">
                    <a:moveTo>
                      <a:pt x="146" y="251"/>
                    </a:moveTo>
                    <a:lnTo>
                      <a:pt x="133" y="248"/>
                    </a:lnTo>
                    <a:lnTo>
                      <a:pt x="120" y="243"/>
                    </a:lnTo>
                    <a:lnTo>
                      <a:pt x="108" y="237"/>
                    </a:lnTo>
                    <a:lnTo>
                      <a:pt x="95" y="230"/>
                    </a:lnTo>
                    <a:lnTo>
                      <a:pt x="86" y="224"/>
                    </a:lnTo>
                    <a:lnTo>
                      <a:pt x="74" y="216"/>
                    </a:lnTo>
                    <a:lnTo>
                      <a:pt x="64" y="208"/>
                    </a:lnTo>
                    <a:lnTo>
                      <a:pt x="55" y="198"/>
                    </a:lnTo>
                    <a:lnTo>
                      <a:pt x="47" y="188"/>
                    </a:lnTo>
                    <a:lnTo>
                      <a:pt x="38" y="178"/>
                    </a:lnTo>
                    <a:lnTo>
                      <a:pt x="32" y="167"/>
                    </a:lnTo>
                    <a:lnTo>
                      <a:pt x="26" y="157"/>
                    </a:lnTo>
                    <a:lnTo>
                      <a:pt x="19" y="146"/>
                    </a:lnTo>
                    <a:lnTo>
                      <a:pt x="14" y="133"/>
                    </a:lnTo>
                    <a:lnTo>
                      <a:pt x="9" y="122"/>
                    </a:lnTo>
                    <a:lnTo>
                      <a:pt x="6" y="109"/>
                    </a:lnTo>
                    <a:lnTo>
                      <a:pt x="3" y="96"/>
                    </a:lnTo>
                    <a:lnTo>
                      <a:pt x="1" y="83"/>
                    </a:lnTo>
                    <a:lnTo>
                      <a:pt x="0" y="70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1" y="31"/>
                    </a:lnTo>
                    <a:lnTo>
                      <a:pt x="3" y="16"/>
                    </a:lnTo>
                    <a:lnTo>
                      <a:pt x="4" y="13"/>
                    </a:lnTo>
                    <a:lnTo>
                      <a:pt x="4" y="8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47" name="Freeform 62"/>
              <p:cNvSpPr>
                <a:spLocks/>
              </p:cNvSpPr>
              <p:nvPr/>
            </p:nvSpPr>
            <p:spPr bwMode="auto">
              <a:xfrm>
                <a:off x="1932" y="2425"/>
                <a:ext cx="1039" cy="980"/>
              </a:xfrm>
              <a:custGeom>
                <a:avLst/>
                <a:gdLst>
                  <a:gd name="T0" fmla="*/ 12 w 1039"/>
                  <a:gd name="T1" fmla="*/ 980 h 980"/>
                  <a:gd name="T2" fmla="*/ 4 w 1039"/>
                  <a:gd name="T3" fmla="*/ 967 h 980"/>
                  <a:gd name="T4" fmla="*/ 0 w 1039"/>
                  <a:gd name="T5" fmla="*/ 955 h 980"/>
                  <a:gd name="T6" fmla="*/ 0 w 1039"/>
                  <a:gd name="T7" fmla="*/ 944 h 980"/>
                  <a:gd name="T8" fmla="*/ 4 w 1039"/>
                  <a:gd name="T9" fmla="*/ 931 h 980"/>
                  <a:gd name="T10" fmla="*/ 10 w 1039"/>
                  <a:gd name="T11" fmla="*/ 919 h 980"/>
                  <a:gd name="T12" fmla="*/ 21 w 1039"/>
                  <a:gd name="T13" fmla="*/ 908 h 980"/>
                  <a:gd name="T14" fmla="*/ 34 w 1039"/>
                  <a:gd name="T15" fmla="*/ 897 h 980"/>
                  <a:gd name="T16" fmla="*/ 51 w 1039"/>
                  <a:gd name="T17" fmla="*/ 885 h 980"/>
                  <a:gd name="T18" fmla="*/ 70 w 1039"/>
                  <a:gd name="T19" fmla="*/ 874 h 980"/>
                  <a:gd name="T20" fmla="*/ 103 w 1039"/>
                  <a:gd name="T21" fmla="*/ 858 h 980"/>
                  <a:gd name="T22" fmla="*/ 142 w 1039"/>
                  <a:gd name="T23" fmla="*/ 840 h 980"/>
                  <a:gd name="T24" fmla="*/ 198 w 1039"/>
                  <a:gd name="T25" fmla="*/ 817 h 980"/>
                  <a:gd name="T26" fmla="*/ 297 w 1039"/>
                  <a:gd name="T27" fmla="*/ 782 h 980"/>
                  <a:gd name="T28" fmla="*/ 463 w 1039"/>
                  <a:gd name="T29" fmla="*/ 722 h 980"/>
                  <a:gd name="T30" fmla="*/ 558 w 1039"/>
                  <a:gd name="T31" fmla="*/ 686 h 980"/>
                  <a:gd name="T32" fmla="*/ 633 w 1039"/>
                  <a:gd name="T33" fmla="*/ 653 h 980"/>
                  <a:gd name="T34" fmla="*/ 688 w 1039"/>
                  <a:gd name="T35" fmla="*/ 628 h 980"/>
                  <a:gd name="T36" fmla="*/ 742 w 1039"/>
                  <a:gd name="T37" fmla="*/ 602 h 980"/>
                  <a:gd name="T38" fmla="*/ 792 w 1039"/>
                  <a:gd name="T39" fmla="*/ 572 h 980"/>
                  <a:gd name="T40" fmla="*/ 825 w 1039"/>
                  <a:gd name="T41" fmla="*/ 553 h 980"/>
                  <a:gd name="T42" fmla="*/ 855 w 1039"/>
                  <a:gd name="T43" fmla="*/ 532 h 980"/>
                  <a:gd name="T44" fmla="*/ 885 w 1039"/>
                  <a:gd name="T45" fmla="*/ 511 h 980"/>
                  <a:gd name="T46" fmla="*/ 912 w 1039"/>
                  <a:gd name="T47" fmla="*/ 488 h 980"/>
                  <a:gd name="T48" fmla="*/ 936 w 1039"/>
                  <a:gd name="T49" fmla="*/ 464 h 980"/>
                  <a:gd name="T50" fmla="*/ 959 w 1039"/>
                  <a:gd name="T51" fmla="*/ 439 h 980"/>
                  <a:gd name="T52" fmla="*/ 980 w 1039"/>
                  <a:gd name="T53" fmla="*/ 415 h 980"/>
                  <a:gd name="T54" fmla="*/ 996 w 1039"/>
                  <a:gd name="T55" fmla="*/ 387 h 980"/>
                  <a:gd name="T56" fmla="*/ 1011 w 1039"/>
                  <a:gd name="T57" fmla="*/ 360 h 980"/>
                  <a:gd name="T58" fmla="*/ 1024 w 1039"/>
                  <a:gd name="T59" fmla="*/ 332 h 980"/>
                  <a:gd name="T60" fmla="*/ 1032 w 1039"/>
                  <a:gd name="T61" fmla="*/ 301 h 980"/>
                  <a:gd name="T62" fmla="*/ 1037 w 1039"/>
                  <a:gd name="T63" fmla="*/ 271 h 980"/>
                  <a:gd name="T64" fmla="*/ 1039 w 1039"/>
                  <a:gd name="T65" fmla="*/ 240 h 980"/>
                  <a:gd name="T66" fmla="*/ 1037 w 1039"/>
                  <a:gd name="T67" fmla="*/ 206 h 980"/>
                  <a:gd name="T68" fmla="*/ 1031 w 1039"/>
                  <a:gd name="T69" fmla="*/ 172 h 980"/>
                  <a:gd name="T70" fmla="*/ 1021 w 1039"/>
                  <a:gd name="T71" fmla="*/ 136 h 980"/>
                  <a:gd name="T72" fmla="*/ 1006 w 1039"/>
                  <a:gd name="T73" fmla="*/ 99 h 980"/>
                  <a:gd name="T74" fmla="*/ 988 w 1039"/>
                  <a:gd name="T75" fmla="*/ 60 h 980"/>
                  <a:gd name="T76" fmla="*/ 964 w 1039"/>
                  <a:gd name="T77" fmla="*/ 21 h 980"/>
                  <a:gd name="T78" fmla="*/ 951 w 1039"/>
                  <a:gd name="T79" fmla="*/ 0 h 9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39" h="980">
                    <a:moveTo>
                      <a:pt x="12" y="980"/>
                    </a:moveTo>
                    <a:lnTo>
                      <a:pt x="4" y="967"/>
                    </a:lnTo>
                    <a:lnTo>
                      <a:pt x="0" y="955"/>
                    </a:lnTo>
                    <a:lnTo>
                      <a:pt x="0" y="944"/>
                    </a:lnTo>
                    <a:lnTo>
                      <a:pt x="4" y="931"/>
                    </a:lnTo>
                    <a:lnTo>
                      <a:pt x="10" y="919"/>
                    </a:lnTo>
                    <a:lnTo>
                      <a:pt x="21" y="908"/>
                    </a:lnTo>
                    <a:lnTo>
                      <a:pt x="34" y="897"/>
                    </a:lnTo>
                    <a:lnTo>
                      <a:pt x="51" y="885"/>
                    </a:lnTo>
                    <a:lnTo>
                      <a:pt x="70" y="874"/>
                    </a:lnTo>
                    <a:lnTo>
                      <a:pt x="103" y="858"/>
                    </a:lnTo>
                    <a:lnTo>
                      <a:pt x="142" y="840"/>
                    </a:lnTo>
                    <a:lnTo>
                      <a:pt x="198" y="817"/>
                    </a:lnTo>
                    <a:lnTo>
                      <a:pt x="297" y="782"/>
                    </a:lnTo>
                    <a:lnTo>
                      <a:pt x="463" y="722"/>
                    </a:lnTo>
                    <a:lnTo>
                      <a:pt x="558" y="686"/>
                    </a:lnTo>
                    <a:lnTo>
                      <a:pt x="633" y="653"/>
                    </a:lnTo>
                    <a:lnTo>
                      <a:pt x="688" y="628"/>
                    </a:lnTo>
                    <a:lnTo>
                      <a:pt x="742" y="602"/>
                    </a:lnTo>
                    <a:lnTo>
                      <a:pt x="792" y="572"/>
                    </a:lnTo>
                    <a:lnTo>
                      <a:pt x="825" y="553"/>
                    </a:lnTo>
                    <a:lnTo>
                      <a:pt x="855" y="532"/>
                    </a:lnTo>
                    <a:lnTo>
                      <a:pt x="885" y="511"/>
                    </a:lnTo>
                    <a:lnTo>
                      <a:pt x="912" y="488"/>
                    </a:lnTo>
                    <a:lnTo>
                      <a:pt x="936" y="464"/>
                    </a:lnTo>
                    <a:lnTo>
                      <a:pt x="959" y="439"/>
                    </a:lnTo>
                    <a:lnTo>
                      <a:pt x="980" y="415"/>
                    </a:lnTo>
                    <a:lnTo>
                      <a:pt x="996" y="387"/>
                    </a:lnTo>
                    <a:lnTo>
                      <a:pt x="1011" y="360"/>
                    </a:lnTo>
                    <a:lnTo>
                      <a:pt x="1024" y="332"/>
                    </a:lnTo>
                    <a:lnTo>
                      <a:pt x="1032" y="301"/>
                    </a:lnTo>
                    <a:lnTo>
                      <a:pt x="1037" y="271"/>
                    </a:lnTo>
                    <a:lnTo>
                      <a:pt x="1039" y="240"/>
                    </a:lnTo>
                    <a:lnTo>
                      <a:pt x="1037" y="206"/>
                    </a:lnTo>
                    <a:lnTo>
                      <a:pt x="1031" y="172"/>
                    </a:lnTo>
                    <a:lnTo>
                      <a:pt x="1021" y="136"/>
                    </a:lnTo>
                    <a:lnTo>
                      <a:pt x="1006" y="99"/>
                    </a:lnTo>
                    <a:lnTo>
                      <a:pt x="988" y="60"/>
                    </a:lnTo>
                    <a:lnTo>
                      <a:pt x="964" y="21"/>
                    </a:lnTo>
                    <a:lnTo>
                      <a:pt x="95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48" name="Freeform 63"/>
              <p:cNvSpPr>
                <a:spLocks/>
              </p:cNvSpPr>
              <p:nvPr/>
            </p:nvSpPr>
            <p:spPr bwMode="auto">
              <a:xfrm>
                <a:off x="2883" y="2425"/>
                <a:ext cx="41" cy="53"/>
              </a:xfrm>
              <a:custGeom>
                <a:avLst/>
                <a:gdLst>
                  <a:gd name="T0" fmla="*/ 18 w 41"/>
                  <a:gd name="T1" fmla="*/ 53 h 53"/>
                  <a:gd name="T2" fmla="*/ 0 w 41"/>
                  <a:gd name="T3" fmla="*/ 0 h 53"/>
                  <a:gd name="T4" fmla="*/ 41 w 41"/>
                  <a:gd name="T5" fmla="*/ 39 h 53"/>
                  <a:gd name="T6" fmla="*/ 23 w 41"/>
                  <a:gd name="T7" fmla="*/ 37 h 53"/>
                  <a:gd name="T8" fmla="*/ 18 w 41"/>
                  <a:gd name="T9" fmla="*/ 53 h 53"/>
                  <a:gd name="T10" fmla="*/ 18 w 41"/>
                  <a:gd name="T11" fmla="*/ 53 h 53"/>
                  <a:gd name="T12" fmla="*/ 18 w 41"/>
                  <a:gd name="T13" fmla="*/ 53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53">
                    <a:moveTo>
                      <a:pt x="18" y="53"/>
                    </a:moveTo>
                    <a:lnTo>
                      <a:pt x="0" y="0"/>
                    </a:lnTo>
                    <a:lnTo>
                      <a:pt x="41" y="39"/>
                    </a:lnTo>
                    <a:lnTo>
                      <a:pt x="23" y="37"/>
                    </a:lnTo>
                    <a:lnTo>
                      <a:pt x="18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49" name="Freeform 64"/>
              <p:cNvSpPr>
                <a:spLocks/>
              </p:cNvSpPr>
              <p:nvPr/>
            </p:nvSpPr>
            <p:spPr bwMode="auto">
              <a:xfrm>
                <a:off x="2883" y="2425"/>
                <a:ext cx="41" cy="53"/>
              </a:xfrm>
              <a:custGeom>
                <a:avLst/>
                <a:gdLst>
                  <a:gd name="T0" fmla="*/ 18 w 41"/>
                  <a:gd name="T1" fmla="*/ 53 h 53"/>
                  <a:gd name="T2" fmla="*/ 0 w 41"/>
                  <a:gd name="T3" fmla="*/ 0 h 53"/>
                  <a:gd name="T4" fmla="*/ 41 w 41"/>
                  <a:gd name="T5" fmla="*/ 39 h 53"/>
                  <a:gd name="T6" fmla="*/ 23 w 41"/>
                  <a:gd name="T7" fmla="*/ 37 h 53"/>
                  <a:gd name="T8" fmla="*/ 18 w 41"/>
                  <a:gd name="T9" fmla="*/ 5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3">
                    <a:moveTo>
                      <a:pt x="18" y="53"/>
                    </a:moveTo>
                    <a:lnTo>
                      <a:pt x="0" y="0"/>
                    </a:lnTo>
                    <a:lnTo>
                      <a:pt x="41" y="39"/>
                    </a:lnTo>
                    <a:lnTo>
                      <a:pt x="23" y="37"/>
                    </a:lnTo>
                    <a:lnTo>
                      <a:pt x="18" y="5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50" name="Rectangle 65"/>
              <p:cNvSpPr>
                <a:spLocks noChangeArrowheads="1"/>
              </p:cNvSpPr>
              <p:nvPr/>
            </p:nvSpPr>
            <p:spPr bwMode="auto">
              <a:xfrm>
                <a:off x="2606" y="2292"/>
                <a:ext cx="54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glyoxylate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51" name="Freeform 66"/>
              <p:cNvSpPr>
                <a:spLocks/>
              </p:cNvSpPr>
              <p:nvPr/>
            </p:nvSpPr>
            <p:spPr bwMode="auto">
              <a:xfrm>
                <a:off x="2012" y="1260"/>
                <a:ext cx="725" cy="1030"/>
              </a:xfrm>
              <a:custGeom>
                <a:avLst/>
                <a:gdLst>
                  <a:gd name="T0" fmla="*/ 725 w 725"/>
                  <a:gd name="T1" fmla="*/ 1030 h 1030"/>
                  <a:gd name="T2" fmla="*/ 704 w 725"/>
                  <a:gd name="T3" fmla="*/ 1011 h 1030"/>
                  <a:gd name="T4" fmla="*/ 684 w 725"/>
                  <a:gd name="T5" fmla="*/ 991 h 1030"/>
                  <a:gd name="T6" fmla="*/ 667 w 725"/>
                  <a:gd name="T7" fmla="*/ 970 h 1030"/>
                  <a:gd name="T8" fmla="*/ 650 w 725"/>
                  <a:gd name="T9" fmla="*/ 947 h 1030"/>
                  <a:gd name="T10" fmla="*/ 636 w 725"/>
                  <a:gd name="T11" fmla="*/ 925 h 1030"/>
                  <a:gd name="T12" fmla="*/ 623 w 725"/>
                  <a:gd name="T13" fmla="*/ 902 h 1030"/>
                  <a:gd name="T14" fmla="*/ 610 w 725"/>
                  <a:gd name="T15" fmla="*/ 878 h 1030"/>
                  <a:gd name="T16" fmla="*/ 600 w 725"/>
                  <a:gd name="T17" fmla="*/ 852 h 1030"/>
                  <a:gd name="T18" fmla="*/ 590 w 725"/>
                  <a:gd name="T19" fmla="*/ 827 h 1030"/>
                  <a:gd name="T20" fmla="*/ 577 w 725"/>
                  <a:gd name="T21" fmla="*/ 787 h 1030"/>
                  <a:gd name="T22" fmla="*/ 566 w 725"/>
                  <a:gd name="T23" fmla="*/ 745 h 1030"/>
                  <a:gd name="T24" fmla="*/ 556 w 725"/>
                  <a:gd name="T25" fmla="*/ 704 h 1030"/>
                  <a:gd name="T26" fmla="*/ 547 w 725"/>
                  <a:gd name="T27" fmla="*/ 647 h 1030"/>
                  <a:gd name="T28" fmla="*/ 537 w 725"/>
                  <a:gd name="T29" fmla="*/ 578 h 1030"/>
                  <a:gd name="T30" fmla="*/ 517 w 725"/>
                  <a:gd name="T31" fmla="*/ 436 h 1030"/>
                  <a:gd name="T32" fmla="*/ 509 w 725"/>
                  <a:gd name="T33" fmla="*/ 383 h 1030"/>
                  <a:gd name="T34" fmla="*/ 501 w 725"/>
                  <a:gd name="T35" fmla="*/ 342 h 1030"/>
                  <a:gd name="T36" fmla="*/ 491 w 725"/>
                  <a:gd name="T37" fmla="*/ 305 h 1030"/>
                  <a:gd name="T38" fmla="*/ 480 w 725"/>
                  <a:gd name="T39" fmla="*/ 268 h 1030"/>
                  <a:gd name="T40" fmla="*/ 467 w 725"/>
                  <a:gd name="T41" fmla="*/ 230 h 1030"/>
                  <a:gd name="T42" fmla="*/ 457 w 725"/>
                  <a:gd name="T43" fmla="*/ 209 h 1030"/>
                  <a:gd name="T44" fmla="*/ 446 w 725"/>
                  <a:gd name="T45" fmla="*/ 187 h 1030"/>
                  <a:gd name="T46" fmla="*/ 435 w 725"/>
                  <a:gd name="T47" fmla="*/ 167 h 1030"/>
                  <a:gd name="T48" fmla="*/ 422 w 725"/>
                  <a:gd name="T49" fmla="*/ 145 h 1030"/>
                  <a:gd name="T50" fmla="*/ 405 w 725"/>
                  <a:gd name="T51" fmla="*/ 127 h 1030"/>
                  <a:gd name="T52" fmla="*/ 389 w 725"/>
                  <a:gd name="T53" fmla="*/ 109 h 1030"/>
                  <a:gd name="T54" fmla="*/ 371 w 725"/>
                  <a:gd name="T55" fmla="*/ 93 h 1030"/>
                  <a:gd name="T56" fmla="*/ 352 w 725"/>
                  <a:gd name="T57" fmla="*/ 76 h 1030"/>
                  <a:gd name="T58" fmla="*/ 331 w 725"/>
                  <a:gd name="T59" fmla="*/ 62 h 1030"/>
                  <a:gd name="T60" fmla="*/ 308 w 725"/>
                  <a:gd name="T61" fmla="*/ 49 h 1030"/>
                  <a:gd name="T62" fmla="*/ 282 w 725"/>
                  <a:gd name="T63" fmla="*/ 37 h 1030"/>
                  <a:gd name="T64" fmla="*/ 255 w 725"/>
                  <a:gd name="T65" fmla="*/ 26 h 1030"/>
                  <a:gd name="T66" fmla="*/ 225 w 725"/>
                  <a:gd name="T67" fmla="*/ 18 h 1030"/>
                  <a:gd name="T68" fmla="*/ 195 w 725"/>
                  <a:gd name="T69" fmla="*/ 12 h 1030"/>
                  <a:gd name="T70" fmla="*/ 160 w 725"/>
                  <a:gd name="T71" fmla="*/ 7 h 1030"/>
                  <a:gd name="T72" fmla="*/ 125 w 725"/>
                  <a:gd name="T73" fmla="*/ 2 h 1030"/>
                  <a:gd name="T74" fmla="*/ 86 w 725"/>
                  <a:gd name="T75" fmla="*/ 0 h 1030"/>
                  <a:gd name="T76" fmla="*/ 44 w 725"/>
                  <a:gd name="T77" fmla="*/ 0 h 1030"/>
                  <a:gd name="T78" fmla="*/ 23 w 725"/>
                  <a:gd name="T79" fmla="*/ 0 h 1030"/>
                  <a:gd name="T80" fmla="*/ 0 w 725"/>
                  <a:gd name="T81" fmla="*/ 2 h 10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25" h="1030">
                    <a:moveTo>
                      <a:pt x="725" y="1030"/>
                    </a:moveTo>
                    <a:lnTo>
                      <a:pt x="704" y="1011"/>
                    </a:lnTo>
                    <a:lnTo>
                      <a:pt x="684" y="991"/>
                    </a:lnTo>
                    <a:lnTo>
                      <a:pt x="667" y="970"/>
                    </a:lnTo>
                    <a:lnTo>
                      <a:pt x="650" y="947"/>
                    </a:lnTo>
                    <a:lnTo>
                      <a:pt x="636" y="925"/>
                    </a:lnTo>
                    <a:lnTo>
                      <a:pt x="623" y="902"/>
                    </a:lnTo>
                    <a:lnTo>
                      <a:pt x="610" y="878"/>
                    </a:lnTo>
                    <a:lnTo>
                      <a:pt x="600" y="852"/>
                    </a:lnTo>
                    <a:lnTo>
                      <a:pt x="590" y="827"/>
                    </a:lnTo>
                    <a:lnTo>
                      <a:pt x="577" y="787"/>
                    </a:lnTo>
                    <a:lnTo>
                      <a:pt x="566" y="745"/>
                    </a:lnTo>
                    <a:lnTo>
                      <a:pt x="556" y="704"/>
                    </a:lnTo>
                    <a:lnTo>
                      <a:pt x="547" y="647"/>
                    </a:lnTo>
                    <a:lnTo>
                      <a:pt x="537" y="578"/>
                    </a:lnTo>
                    <a:lnTo>
                      <a:pt x="517" y="436"/>
                    </a:lnTo>
                    <a:lnTo>
                      <a:pt x="509" y="383"/>
                    </a:lnTo>
                    <a:lnTo>
                      <a:pt x="501" y="342"/>
                    </a:lnTo>
                    <a:lnTo>
                      <a:pt x="491" y="305"/>
                    </a:lnTo>
                    <a:lnTo>
                      <a:pt x="480" y="268"/>
                    </a:lnTo>
                    <a:lnTo>
                      <a:pt x="467" y="230"/>
                    </a:lnTo>
                    <a:lnTo>
                      <a:pt x="457" y="209"/>
                    </a:lnTo>
                    <a:lnTo>
                      <a:pt x="446" y="187"/>
                    </a:lnTo>
                    <a:lnTo>
                      <a:pt x="435" y="167"/>
                    </a:lnTo>
                    <a:lnTo>
                      <a:pt x="422" y="145"/>
                    </a:lnTo>
                    <a:lnTo>
                      <a:pt x="405" y="127"/>
                    </a:lnTo>
                    <a:lnTo>
                      <a:pt x="389" y="109"/>
                    </a:lnTo>
                    <a:lnTo>
                      <a:pt x="371" y="93"/>
                    </a:lnTo>
                    <a:lnTo>
                      <a:pt x="352" y="76"/>
                    </a:lnTo>
                    <a:lnTo>
                      <a:pt x="331" y="62"/>
                    </a:lnTo>
                    <a:lnTo>
                      <a:pt x="308" y="49"/>
                    </a:lnTo>
                    <a:lnTo>
                      <a:pt x="282" y="37"/>
                    </a:lnTo>
                    <a:lnTo>
                      <a:pt x="255" y="26"/>
                    </a:lnTo>
                    <a:lnTo>
                      <a:pt x="225" y="18"/>
                    </a:lnTo>
                    <a:lnTo>
                      <a:pt x="195" y="12"/>
                    </a:lnTo>
                    <a:lnTo>
                      <a:pt x="160" y="7"/>
                    </a:lnTo>
                    <a:lnTo>
                      <a:pt x="125" y="2"/>
                    </a:lnTo>
                    <a:lnTo>
                      <a:pt x="86" y="0"/>
                    </a:lnTo>
                    <a:lnTo>
                      <a:pt x="44" y="0"/>
                    </a:lnTo>
                    <a:lnTo>
                      <a:pt x="23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52" name="Freeform 67"/>
              <p:cNvSpPr>
                <a:spLocks/>
              </p:cNvSpPr>
              <p:nvPr/>
            </p:nvSpPr>
            <p:spPr bwMode="auto">
              <a:xfrm>
                <a:off x="2009" y="1246"/>
                <a:ext cx="55" cy="27"/>
              </a:xfrm>
              <a:custGeom>
                <a:avLst/>
                <a:gdLst>
                  <a:gd name="T0" fmla="*/ 55 w 55"/>
                  <a:gd name="T1" fmla="*/ 27 h 27"/>
                  <a:gd name="T2" fmla="*/ 0 w 55"/>
                  <a:gd name="T3" fmla="*/ 16 h 27"/>
                  <a:gd name="T4" fmla="*/ 53 w 55"/>
                  <a:gd name="T5" fmla="*/ 0 h 27"/>
                  <a:gd name="T6" fmla="*/ 43 w 55"/>
                  <a:gd name="T7" fmla="*/ 14 h 27"/>
                  <a:gd name="T8" fmla="*/ 55 w 55"/>
                  <a:gd name="T9" fmla="*/ 27 h 27"/>
                  <a:gd name="T10" fmla="*/ 55 w 55"/>
                  <a:gd name="T11" fmla="*/ 27 h 27"/>
                  <a:gd name="T12" fmla="*/ 55 w 55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27">
                    <a:moveTo>
                      <a:pt x="55" y="27"/>
                    </a:moveTo>
                    <a:lnTo>
                      <a:pt x="0" y="16"/>
                    </a:lnTo>
                    <a:lnTo>
                      <a:pt x="53" y="0"/>
                    </a:lnTo>
                    <a:lnTo>
                      <a:pt x="43" y="14"/>
                    </a:lnTo>
                    <a:lnTo>
                      <a:pt x="55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53" name="Freeform 68"/>
              <p:cNvSpPr>
                <a:spLocks/>
              </p:cNvSpPr>
              <p:nvPr/>
            </p:nvSpPr>
            <p:spPr bwMode="auto">
              <a:xfrm>
                <a:off x="2007" y="1246"/>
                <a:ext cx="55" cy="27"/>
              </a:xfrm>
              <a:custGeom>
                <a:avLst/>
                <a:gdLst>
                  <a:gd name="T0" fmla="*/ 55 w 55"/>
                  <a:gd name="T1" fmla="*/ 27 h 27"/>
                  <a:gd name="T2" fmla="*/ 0 w 55"/>
                  <a:gd name="T3" fmla="*/ 16 h 27"/>
                  <a:gd name="T4" fmla="*/ 54 w 55"/>
                  <a:gd name="T5" fmla="*/ 0 h 27"/>
                  <a:gd name="T6" fmla="*/ 44 w 55"/>
                  <a:gd name="T7" fmla="*/ 14 h 27"/>
                  <a:gd name="T8" fmla="*/ 55 w 55"/>
                  <a:gd name="T9" fmla="*/ 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7">
                    <a:moveTo>
                      <a:pt x="55" y="27"/>
                    </a:moveTo>
                    <a:lnTo>
                      <a:pt x="0" y="16"/>
                    </a:lnTo>
                    <a:lnTo>
                      <a:pt x="54" y="0"/>
                    </a:lnTo>
                    <a:lnTo>
                      <a:pt x="44" y="14"/>
                    </a:lnTo>
                    <a:lnTo>
                      <a:pt x="55" y="2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54" name="Rectangle 69"/>
              <p:cNvSpPr>
                <a:spLocks noChangeArrowheads="1"/>
              </p:cNvSpPr>
              <p:nvPr/>
            </p:nvSpPr>
            <p:spPr bwMode="auto">
              <a:xfrm>
                <a:off x="2857" y="1596"/>
                <a:ext cx="58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acetyl-CoA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55" name="Freeform 70"/>
              <p:cNvSpPr>
                <a:spLocks/>
              </p:cNvSpPr>
              <p:nvPr/>
            </p:nvSpPr>
            <p:spPr bwMode="auto">
              <a:xfrm>
                <a:off x="2536" y="1727"/>
                <a:ext cx="490" cy="200"/>
              </a:xfrm>
              <a:custGeom>
                <a:avLst/>
                <a:gdLst>
                  <a:gd name="T0" fmla="*/ 490 w 490"/>
                  <a:gd name="T1" fmla="*/ 0 h 200"/>
                  <a:gd name="T2" fmla="*/ 485 w 490"/>
                  <a:gd name="T3" fmla="*/ 12 h 200"/>
                  <a:gd name="T4" fmla="*/ 478 w 490"/>
                  <a:gd name="T5" fmla="*/ 25 h 200"/>
                  <a:gd name="T6" fmla="*/ 469 w 490"/>
                  <a:gd name="T7" fmla="*/ 42 h 200"/>
                  <a:gd name="T8" fmla="*/ 457 w 490"/>
                  <a:gd name="T9" fmla="*/ 59 h 200"/>
                  <a:gd name="T10" fmla="*/ 444 w 490"/>
                  <a:gd name="T11" fmla="*/ 77 h 200"/>
                  <a:gd name="T12" fmla="*/ 430 w 490"/>
                  <a:gd name="T13" fmla="*/ 94 h 200"/>
                  <a:gd name="T14" fmla="*/ 414 w 490"/>
                  <a:gd name="T15" fmla="*/ 111 h 200"/>
                  <a:gd name="T16" fmla="*/ 396 w 490"/>
                  <a:gd name="T17" fmla="*/ 127 h 200"/>
                  <a:gd name="T18" fmla="*/ 378 w 490"/>
                  <a:gd name="T19" fmla="*/ 143 h 200"/>
                  <a:gd name="T20" fmla="*/ 363 w 490"/>
                  <a:gd name="T21" fmla="*/ 153 h 200"/>
                  <a:gd name="T22" fmla="*/ 347 w 490"/>
                  <a:gd name="T23" fmla="*/ 163 h 200"/>
                  <a:gd name="T24" fmla="*/ 332 w 490"/>
                  <a:gd name="T25" fmla="*/ 172 h 200"/>
                  <a:gd name="T26" fmla="*/ 316 w 490"/>
                  <a:gd name="T27" fmla="*/ 179 h 200"/>
                  <a:gd name="T28" fmla="*/ 298 w 490"/>
                  <a:gd name="T29" fmla="*/ 185 h 200"/>
                  <a:gd name="T30" fmla="*/ 282 w 490"/>
                  <a:gd name="T31" fmla="*/ 192 h 200"/>
                  <a:gd name="T32" fmla="*/ 264 w 490"/>
                  <a:gd name="T33" fmla="*/ 195 h 200"/>
                  <a:gd name="T34" fmla="*/ 246 w 490"/>
                  <a:gd name="T35" fmla="*/ 198 h 200"/>
                  <a:gd name="T36" fmla="*/ 230 w 490"/>
                  <a:gd name="T37" fmla="*/ 200 h 200"/>
                  <a:gd name="T38" fmla="*/ 211 w 490"/>
                  <a:gd name="T39" fmla="*/ 198 h 200"/>
                  <a:gd name="T40" fmla="*/ 199 w 490"/>
                  <a:gd name="T41" fmla="*/ 197 h 200"/>
                  <a:gd name="T42" fmla="*/ 188 w 490"/>
                  <a:gd name="T43" fmla="*/ 195 h 200"/>
                  <a:gd name="T44" fmla="*/ 175 w 490"/>
                  <a:gd name="T45" fmla="*/ 192 h 200"/>
                  <a:gd name="T46" fmla="*/ 164 w 490"/>
                  <a:gd name="T47" fmla="*/ 188 h 200"/>
                  <a:gd name="T48" fmla="*/ 151 w 490"/>
                  <a:gd name="T49" fmla="*/ 182 h 200"/>
                  <a:gd name="T50" fmla="*/ 139 w 490"/>
                  <a:gd name="T51" fmla="*/ 177 h 200"/>
                  <a:gd name="T52" fmla="*/ 126 w 490"/>
                  <a:gd name="T53" fmla="*/ 171 h 200"/>
                  <a:gd name="T54" fmla="*/ 115 w 490"/>
                  <a:gd name="T55" fmla="*/ 163 h 200"/>
                  <a:gd name="T56" fmla="*/ 104 w 490"/>
                  <a:gd name="T57" fmla="*/ 153 h 200"/>
                  <a:gd name="T58" fmla="*/ 86 w 490"/>
                  <a:gd name="T59" fmla="*/ 138 h 200"/>
                  <a:gd name="T60" fmla="*/ 68 w 490"/>
                  <a:gd name="T61" fmla="*/ 120 h 200"/>
                  <a:gd name="T62" fmla="*/ 50 w 490"/>
                  <a:gd name="T63" fmla="*/ 99 h 200"/>
                  <a:gd name="T64" fmla="*/ 32 w 490"/>
                  <a:gd name="T65" fmla="*/ 75 h 200"/>
                  <a:gd name="T66" fmla="*/ 16 w 490"/>
                  <a:gd name="T67" fmla="*/ 49 h 200"/>
                  <a:gd name="T68" fmla="*/ 5 w 490"/>
                  <a:gd name="T69" fmla="*/ 29 h 200"/>
                  <a:gd name="T70" fmla="*/ 0 w 490"/>
                  <a:gd name="T71" fmla="*/ 2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90" h="200">
                    <a:moveTo>
                      <a:pt x="490" y="0"/>
                    </a:moveTo>
                    <a:lnTo>
                      <a:pt x="485" y="12"/>
                    </a:lnTo>
                    <a:lnTo>
                      <a:pt x="478" y="25"/>
                    </a:lnTo>
                    <a:lnTo>
                      <a:pt x="469" y="42"/>
                    </a:lnTo>
                    <a:lnTo>
                      <a:pt x="457" y="59"/>
                    </a:lnTo>
                    <a:lnTo>
                      <a:pt x="444" y="77"/>
                    </a:lnTo>
                    <a:lnTo>
                      <a:pt x="430" y="94"/>
                    </a:lnTo>
                    <a:lnTo>
                      <a:pt x="414" y="111"/>
                    </a:lnTo>
                    <a:lnTo>
                      <a:pt x="396" y="127"/>
                    </a:lnTo>
                    <a:lnTo>
                      <a:pt x="378" y="143"/>
                    </a:lnTo>
                    <a:lnTo>
                      <a:pt x="363" y="153"/>
                    </a:lnTo>
                    <a:lnTo>
                      <a:pt x="347" y="163"/>
                    </a:lnTo>
                    <a:lnTo>
                      <a:pt x="332" y="172"/>
                    </a:lnTo>
                    <a:lnTo>
                      <a:pt x="316" y="179"/>
                    </a:lnTo>
                    <a:lnTo>
                      <a:pt x="298" y="185"/>
                    </a:lnTo>
                    <a:lnTo>
                      <a:pt x="282" y="192"/>
                    </a:lnTo>
                    <a:lnTo>
                      <a:pt x="264" y="195"/>
                    </a:lnTo>
                    <a:lnTo>
                      <a:pt x="246" y="198"/>
                    </a:lnTo>
                    <a:lnTo>
                      <a:pt x="230" y="200"/>
                    </a:lnTo>
                    <a:lnTo>
                      <a:pt x="211" y="198"/>
                    </a:lnTo>
                    <a:lnTo>
                      <a:pt x="199" y="197"/>
                    </a:lnTo>
                    <a:lnTo>
                      <a:pt x="188" y="195"/>
                    </a:lnTo>
                    <a:lnTo>
                      <a:pt x="175" y="192"/>
                    </a:lnTo>
                    <a:lnTo>
                      <a:pt x="164" y="188"/>
                    </a:lnTo>
                    <a:lnTo>
                      <a:pt x="151" y="182"/>
                    </a:lnTo>
                    <a:lnTo>
                      <a:pt x="139" y="177"/>
                    </a:lnTo>
                    <a:lnTo>
                      <a:pt x="126" y="171"/>
                    </a:lnTo>
                    <a:lnTo>
                      <a:pt x="115" y="163"/>
                    </a:lnTo>
                    <a:lnTo>
                      <a:pt x="104" y="153"/>
                    </a:lnTo>
                    <a:lnTo>
                      <a:pt x="86" y="138"/>
                    </a:lnTo>
                    <a:lnTo>
                      <a:pt x="68" y="120"/>
                    </a:lnTo>
                    <a:lnTo>
                      <a:pt x="50" y="99"/>
                    </a:lnTo>
                    <a:lnTo>
                      <a:pt x="32" y="75"/>
                    </a:lnTo>
                    <a:lnTo>
                      <a:pt x="16" y="49"/>
                    </a:lnTo>
                    <a:lnTo>
                      <a:pt x="5" y="29"/>
                    </a:lnTo>
                    <a:lnTo>
                      <a:pt x="0" y="2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56" name="Freeform 71"/>
              <p:cNvSpPr>
                <a:spLocks/>
              </p:cNvSpPr>
              <p:nvPr/>
            </p:nvSpPr>
            <p:spPr bwMode="auto">
              <a:xfrm>
                <a:off x="3928" y="1510"/>
                <a:ext cx="152" cy="39"/>
              </a:xfrm>
              <a:custGeom>
                <a:avLst/>
                <a:gdLst>
                  <a:gd name="T0" fmla="*/ 152 w 152"/>
                  <a:gd name="T1" fmla="*/ 0 h 39"/>
                  <a:gd name="T2" fmla="*/ 131 w 152"/>
                  <a:gd name="T3" fmla="*/ 13 h 39"/>
                  <a:gd name="T4" fmla="*/ 113 w 152"/>
                  <a:gd name="T5" fmla="*/ 23 h 39"/>
                  <a:gd name="T6" fmla="*/ 100 w 152"/>
                  <a:gd name="T7" fmla="*/ 29 h 39"/>
                  <a:gd name="T8" fmla="*/ 87 w 152"/>
                  <a:gd name="T9" fmla="*/ 34 h 39"/>
                  <a:gd name="T10" fmla="*/ 79 w 152"/>
                  <a:gd name="T11" fmla="*/ 36 h 39"/>
                  <a:gd name="T12" fmla="*/ 71 w 152"/>
                  <a:gd name="T13" fmla="*/ 39 h 39"/>
                  <a:gd name="T14" fmla="*/ 63 w 152"/>
                  <a:gd name="T15" fmla="*/ 39 h 39"/>
                  <a:gd name="T16" fmla="*/ 57 w 152"/>
                  <a:gd name="T17" fmla="*/ 39 h 39"/>
                  <a:gd name="T18" fmla="*/ 50 w 152"/>
                  <a:gd name="T19" fmla="*/ 39 h 39"/>
                  <a:gd name="T20" fmla="*/ 44 w 152"/>
                  <a:gd name="T21" fmla="*/ 37 h 39"/>
                  <a:gd name="T22" fmla="*/ 37 w 152"/>
                  <a:gd name="T23" fmla="*/ 34 h 39"/>
                  <a:gd name="T24" fmla="*/ 31 w 152"/>
                  <a:gd name="T25" fmla="*/ 32 h 39"/>
                  <a:gd name="T26" fmla="*/ 24 w 152"/>
                  <a:gd name="T27" fmla="*/ 29 h 39"/>
                  <a:gd name="T28" fmla="*/ 18 w 152"/>
                  <a:gd name="T29" fmla="*/ 23 h 39"/>
                  <a:gd name="T30" fmla="*/ 10 w 152"/>
                  <a:gd name="T31" fmla="*/ 16 h 39"/>
                  <a:gd name="T32" fmla="*/ 1 w 152"/>
                  <a:gd name="T33" fmla="*/ 8 h 39"/>
                  <a:gd name="T34" fmla="*/ 0 w 152"/>
                  <a:gd name="T35" fmla="*/ 6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2" h="39">
                    <a:moveTo>
                      <a:pt x="152" y="0"/>
                    </a:moveTo>
                    <a:lnTo>
                      <a:pt x="131" y="13"/>
                    </a:lnTo>
                    <a:lnTo>
                      <a:pt x="113" y="23"/>
                    </a:lnTo>
                    <a:lnTo>
                      <a:pt x="100" y="29"/>
                    </a:lnTo>
                    <a:lnTo>
                      <a:pt x="87" y="34"/>
                    </a:lnTo>
                    <a:lnTo>
                      <a:pt x="79" y="36"/>
                    </a:lnTo>
                    <a:lnTo>
                      <a:pt x="71" y="39"/>
                    </a:lnTo>
                    <a:lnTo>
                      <a:pt x="63" y="39"/>
                    </a:lnTo>
                    <a:lnTo>
                      <a:pt x="57" y="39"/>
                    </a:lnTo>
                    <a:lnTo>
                      <a:pt x="50" y="39"/>
                    </a:lnTo>
                    <a:lnTo>
                      <a:pt x="44" y="37"/>
                    </a:lnTo>
                    <a:lnTo>
                      <a:pt x="37" y="34"/>
                    </a:lnTo>
                    <a:lnTo>
                      <a:pt x="31" y="32"/>
                    </a:lnTo>
                    <a:lnTo>
                      <a:pt x="24" y="29"/>
                    </a:lnTo>
                    <a:lnTo>
                      <a:pt x="18" y="23"/>
                    </a:lnTo>
                    <a:lnTo>
                      <a:pt x="10" y="16"/>
                    </a:lnTo>
                    <a:lnTo>
                      <a:pt x="1" y="8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57" name="Freeform 72"/>
              <p:cNvSpPr>
                <a:spLocks/>
              </p:cNvSpPr>
              <p:nvPr/>
            </p:nvSpPr>
            <p:spPr bwMode="auto">
              <a:xfrm>
                <a:off x="4027" y="1510"/>
                <a:ext cx="53" cy="39"/>
              </a:xfrm>
              <a:custGeom>
                <a:avLst/>
                <a:gdLst>
                  <a:gd name="T0" fmla="*/ 13 w 53"/>
                  <a:gd name="T1" fmla="*/ 39 h 39"/>
                  <a:gd name="T2" fmla="*/ 53 w 53"/>
                  <a:gd name="T3" fmla="*/ 0 h 39"/>
                  <a:gd name="T4" fmla="*/ 0 w 53"/>
                  <a:gd name="T5" fmla="*/ 16 h 39"/>
                  <a:gd name="T6" fmla="*/ 16 w 53"/>
                  <a:gd name="T7" fmla="*/ 21 h 39"/>
                  <a:gd name="T8" fmla="*/ 13 w 53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39">
                    <a:moveTo>
                      <a:pt x="13" y="39"/>
                    </a:moveTo>
                    <a:lnTo>
                      <a:pt x="53" y="0"/>
                    </a:lnTo>
                    <a:lnTo>
                      <a:pt x="0" y="16"/>
                    </a:lnTo>
                    <a:lnTo>
                      <a:pt x="16" y="21"/>
                    </a:lnTo>
                    <a:lnTo>
                      <a:pt x="13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58" name="Freeform 73"/>
              <p:cNvSpPr>
                <a:spLocks/>
              </p:cNvSpPr>
              <p:nvPr/>
            </p:nvSpPr>
            <p:spPr bwMode="auto">
              <a:xfrm>
                <a:off x="4027" y="1510"/>
                <a:ext cx="53" cy="39"/>
              </a:xfrm>
              <a:custGeom>
                <a:avLst/>
                <a:gdLst>
                  <a:gd name="T0" fmla="*/ 13 w 53"/>
                  <a:gd name="T1" fmla="*/ 39 h 39"/>
                  <a:gd name="T2" fmla="*/ 53 w 53"/>
                  <a:gd name="T3" fmla="*/ 0 h 39"/>
                  <a:gd name="T4" fmla="*/ 0 w 53"/>
                  <a:gd name="T5" fmla="*/ 16 h 39"/>
                  <a:gd name="T6" fmla="*/ 16 w 53"/>
                  <a:gd name="T7" fmla="*/ 21 h 39"/>
                  <a:gd name="T8" fmla="*/ 13 w 53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39">
                    <a:moveTo>
                      <a:pt x="13" y="39"/>
                    </a:moveTo>
                    <a:lnTo>
                      <a:pt x="53" y="0"/>
                    </a:lnTo>
                    <a:lnTo>
                      <a:pt x="0" y="16"/>
                    </a:lnTo>
                    <a:lnTo>
                      <a:pt x="16" y="21"/>
                    </a:lnTo>
                    <a:lnTo>
                      <a:pt x="13" y="3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59" name="Rectangle 74"/>
              <p:cNvSpPr>
                <a:spLocks noChangeArrowheads="1"/>
              </p:cNvSpPr>
              <p:nvPr/>
            </p:nvSpPr>
            <p:spPr bwMode="auto">
              <a:xfrm>
                <a:off x="4092" y="1429"/>
                <a:ext cx="1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CO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60" name="Rectangle 75"/>
              <p:cNvSpPr>
                <a:spLocks noChangeArrowheads="1"/>
              </p:cNvSpPr>
              <p:nvPr/>
            </p:nvSpPr>
            <p:spPr bwMode="auto">
              <a:xfrm>
                <a:off x="4254" y="1497"/>
                <a:ext cx="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9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2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61" name="Freeform 76"/>
              <p:cNvSpPr>
                <a:spLocks/>
              </p:cNvSpPr>
              <p:nvPr/>
            </p:nvSpPr>
            <p:spPr bwMode="auto">
              <a:xfrm>
                <a:off x="1449" y="2863"/>
                <a:ext cx="70" cy="136"/>
              </a:xfrm>
              <a:custGeom>
                <a:avLst/>
                <a:gdLst>
                  <a:gd name="T0" fmla="*/ 68 w 70"/>
                  <a:gd name="T1" fmla="*/ 0 h 136"/>
                  <a:gd name="T2" fmla="*/ 70 w 70"/>
                  <a:gd name="T3" fmla="*/ 24 h 136"/>
                  <a:gd name="T4" fmla="*/ 70 w 70"/>
                  <a:gd name="T5" fmla="*/ 40 h 136"/>
                  <a:gd name="T6" fmla="*/ 70 w 70"/>
                  <a:gd name="T7" fmla="*/ 57 h 136"/>
                  <a:gd name="T8" fmla="*/ 68 w 70"/>
                  <a:gd name="T9" fmla="*/ 69 h 136"/>
                  <a:gd name="T10" fmla="*/ 65 w 70"/>
                  <a:gd name="T11" fmla="*/ 79 h 136"/>
                  <a:gd name="T12" fmla="*/ 63 w 70"/>
                  <a:gd name="T13" fmla="*/ 87 h 136"/>
                  <a:gd name="T14" fmla="*/ 60 w 70"/>
                  <a:gd name="T15" fmla="*/ 95 h 136"/>
                  <a:gd name="T16" fmla="*/ 57 w 70"/>
                  <a:gd name="T17" fmla="*/ 102 h 136"/>
                  <a:gd name="T18" fmla="*/ 53 w 70"/>
                  <a:gd name="T19" fmla="*/ 107 h 136"/>
                  <a:gd name="T20" fmla="*/ 50 w 70"/>
                  <a:gd name="T21" fmla="*/ 112 h 136"/>
                  <a:gd name="T22" fmla="*/ 47 w 70"/>
                  <a:gd name="T23" fmla="*/ 115 h 136"/>
                  <a:gd name="T24" fmla="*/ 40 w 70"/>
                  <a:gd name="T25" fmla="*/ 120 h 136"/>
                  <a:gd name="T26" fmla="*/ 36 w 70"/>
                  <a:gd name="T27" fmla="*/ 123 h 136"/>
                  <a:gd name="T28" fmla="*/ 27 w 70"/>
                  <a:gd name="T29" fmla="*/ 128 h 136"/>
                  <a:gd name="T30" fmla="*/ 21 w 70"/>
                  <a:gd name="T31" fmla="*/ 131 h 136"/>
                  <a:gd name="T32" fmla="*/ 11 w 70"/>
                  <a:gd name="T33" fmla="*/ 134 h 136"/>
                  <a:gd name="T34" fmla="*/ 3 w 70"/>
                  <a:gd name="T35" fmla="*/ 136 h 136"/>
                  <a:gd name="T36" fmla="*/ 0 w 70"/>
                  <a:gd name="T37" fmla="*/ 136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0" h="136">
                    <a:moveTo>
                      <a:pt x="68" y="0"/>
                    </a:moveTo>
                    <a:lnTo>
                      <a:pt x="70" y="24"/>
                    </a:lnTo>
                    <a:lnTo>
                      <a:pt x="70" y="40"/>
                    </a:lnTo>
                    <a:lnTo>
                      <a:pt x="70" y="57"/>
                    </a:lnTo>
                    <a:lnTo>
                      <a:pt x="68" y="69"/>
                    </a:lnTo>
                    <a:lnTo>
                      <a:pt x="65" y="79"/>
                    </a:lnTo>
                    <a:lnTo>
                      <a:pt x="63" y="87"/>
                    </a:lnTo>
                    <a:lnTo>
                      <a:pt x="60" y="95"/>
                    </a:lnTo>
                    <a:lnTo>
                      <a:pt x="57" y="102"/>
                    </a:lnTo>
                    <a:lnTo>
                      <a:pt x="53" y="107"/>
                    </a:lnTo>
                    <a:lnTo>
                      <a:pt x="50" y="112"/>
                    </a:lnTo>
                    <a:lnTo>
                      <a:pt x="47" y="115"/>
                    </a:lnTo>
                    <a:lnTo>
                      <a:pt x="40" y="120"/>
                    </a:lnTo>
                    <a:lnTo>
                      <a:pt x="36" y="123"/>
                    </a:lnTo>
                    <a:lnTo>
                      <a:pt x="27" y="128"/>
                    </a:lnTo>
                    <a:lnTo>
                      <a:pt x="21" y="131"/>
                    </a:lnTo>
                    <a:lnTo>
                      <a:pt x="11" y="134"/>
                    </a:lnTo>
                    <a:lnTo>
                      <a:pt x="3" y="136"/>
                    </a:lnTo>
                    <a:lnTo>
                      <a:pt x="0" y="13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62" name="Rectangle 77"/>
              <p:cNvSpPr>
                <a:spLocks noChangeArrowheads="1"/>
              </p:cNvSpPr>
              <p:nvPr/>
            </p:nvSpPr>
            <p:spPr bwMode="auto">
              <a:xfrm>
                <a:off x="1266" y="2937"/>
                <a:ext cx="1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CO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63" name="Rectangle 78"/>
              <p:cNvSpPr>
                <a:spLocks noChangeArrowheads="1"/>
              </p:cNvSpPr>
              <p:nvPr/>
            </p:nvSpPr>
            <p:spPr bwMode="auto">
              <a:xfrm>
                <a:off x="1428" y="3005"/>
                <a:ext cx="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4540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9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2</a:t>
                </a:r>
                <a:endParaRPr lang="de-DE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3671" name="Line 83"/>
            <p:cNvSpPr>
              <a:spLocks noChangeShapeType="1"/>
            </p:cNvSpPr>
            <p:nvPr/>
          </p:nvSpPr>
          <p:spPr bwMode="auto">
            <a:xfrm flipH="1">
              <a:off x="4787900" y="1268413"/>
              <a:ext cx="576263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72" name="Text Box 84"/>
            <p:cNvSpPr txBox="1">
              <a:spLocks noChangeArrowheads="1"/>
            </p:cNvSpPr>
            <p:nvPr/>
          </p:nvSpPr>
          <p:spPr bwMode="auto">
            <a:xfrm>
              <a:off x="5364163" y="908050"/>
              <a:ext cx="2457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0000"/>
                  </a:solidFill>
                </a:rPr>
                <a:t>Polyhydroxybutyrate</a:t>
              </a:r>
            </a:p>
          </p:txBody>
        </p:sp>
        <p:sp>
          <p:nvSpPr>
            <p:cNvPr id="113673" name="Text Box 85"/>
            <p:cNvSpPr txBox="1">
              <a:spLocks noChangeArrowheads="1"/>
            </p:cNvSpPr>
            <p:nvPr/>
          </p:nvSpPr>
          <p:spPr bwMode="auto">
            <a:xfrm>
              <a:off x="5527675" y="1738313"/>
              <a:ext cx="1822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0000"/>
                  </a:solidFill>
                </a:rPr>
                <a:t>Lysine, leucine</a:t>
              </a:r>
            </a:p>
          </p:txBody>
        </p:sp>
        <p:sp>
          <p:nvSpPr>
            <p:cNvPr id="113674" name="Text Box 86"/>
            <p:cNvSpPr txBox="1">
              <a:spLocks noChangeArrowheads="1"/>
            </p:cNvSpPr>
            <p:nvPr/>
          </p:nvSpPr>
          <p:spPr bwMode="auto">
            <a:xfrm>
              <a:off x="2193925" y="908050"/>
              <a:ext cx="1009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0000"/>
                  </a:solidFill>
                </a:rPr>
                <a:t>Acetate</a:t>
              </a:r>
            </a:p>
          </p:txBody>
        </p:sp>
        <p:sp>
          <p:nvSpPr>
            <p:cNvPr id="113675" name="Text Box 87"/>
            <p:cNvSpPr txBox="1">
              <a:spLocks noChangeArrowheads="1"/>
            </p:cNvSpPr>
            <p:nvPr/>
          </p:nvSpPr>
          <p:spPr bwMode="auto">
            <a:xfrm>
              <a:off x="1547813" y="1628775"/>
              <a:ext cx="1377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0000"/>
                  </a:solidFill>
                </a:rPr>
                <a:t>Fatty acids</a:t>
              </a:r>
            </a:p>
          </p:txBody>
        </p:sp>
        <p:sp>
          <p:nvSpPr>
            <p:cNvPr id="113676" name="Text Box 88"/>
            <p:cNvSpPr txBox="1">
              <a:spLocks noChangeArrowheads="1"/>
            </p:cNvSpPr>
            <p:nvPr/>
          </p:nvSpPr>
          <p:spPr bwMode="auto">
            <a:xfrm>
              <a:off x="3635375" y="765175"/>
              <a:ext cx="1149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0000"/>
                  </a:solidFill>
                </a:rPr>
                <a:t>Alcohols</a:t>
              </a:r>
            </a:p>
          </p:txBody>
        </p:sp>
        <p:sp>
          <p:nvSpPr>
            <p:cNvPr id="113677" name="Line 89"/>
            <p:cNvSpPr>
              <a:spLocks noChangeShapeType="1"/>
            </p:cNvSpPr>
            <p:nvPr/>
          </p:nvSpPr>
          <p:spPr bwMode="auto">
            <a:xfrm flipH="1" flipV="1">
              <a:off x="4787900" y="1844675"/>
              <a:ext cx="647700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78" name="Line 90"/>
            <p:cNvSpPr>
              <a:spLocks noChangeShapeType="1"/>
            </p:cNvSpPr>
            <p:nvPr/>
          </p:nvSpPr>
          <p:spPr bwMode="auto">
            <a:xfrm>
              <a:off x="4067175" y="1125538"/>
              <a:ext cx="73025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79" name="Line 91"/>
            <p:cNvSpPr>
              <a:spLocks noChangeShapeType="1"/>
            </p:cNvSpPr>
            <p:nvPr/>
          </p:nvSpPr>
          <p:spPr bwMode="auto">
            <a:xfrm>
              <a:off x="3203575" y="1196975"/>
              <a:ext cx="504825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80" name="Line 92"/>
            <p:cNvSpPr>
              <a:spLocks noChangeShapeType="1"/>
            </p:cNvSpPr>
            <p:nvPr/>
          </p:nvSpPr>
          <p:spPr bwMode="auto">
            <a:xfrm flipV="1">
              <a:off x="2916238" y="1773238"/>
              <a:ext cx="7191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81" name="Line 93"/>
            <p:cNvSpPr>
              <a:spLocks noChangeShapeType="1"/>
            </p:cNvSpPr>
            <p:nvPr/>
          </p:nvSpPr>
          <p:spPr bwMode="auto">
            <a:xfrm>
              <a:off x="6443663" y="4365625"/>
              <a:ext cx="649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82" name="Text Box 94"/>
            <p:cNvSpPr txBox="1">
              <a:spLocks noChangeArrowheads="1"/>
            </p:cNvSpPr>
            <p:nvPr/>
          </p:nvSpPr>
          <p:spPr bwMode="auto">
            <a:xfrm>
              <a:off x="7164388" y="4149725"/>
              <a:ext cx="1098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0000"/>
                  </a:solidFill>
                </a:rPr>
                <a:t>Proteins</a:t>
              </a:r>
            </a:p>
          </p:txBody>
        </p:sp>
        <p:sp>
          <p:nvSpPr>
            <p:cNvPr id="113683" name="Line 96"/>
            <p:cNvSpPr>
              <a:spLocks noChangeShapeType="1"/>
            </p:cNvSpPr>
            <p:nvPr/>
          </p:nvSpPr>
          <p:spPr bwMode="auto">
            <a:xfrm flipV="1">
              <a:off x="6443663" y="3860800"/>
              <a:ext cx="504825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84" name="Text Box 97"/>
            <p:cNvSpPr txBox="1">
              <a:spLocks noChangeArrowheads="1"/>
            </p:cNvSpPr>
            <p:nvPr/>
          </p:nvSpPr>
          <p:spPr bwMode="auto">
            <a:xfrm>
              <a:off x="6978650" y="3673475"/>
              <a:ext cx="2089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0000"/>
                  </a:solidFill>
                </a:rPr>
                <a:t>Poly-γ -glutamate</a:t>
              </a:r>
            </a:p>
          </p:txBody>
        </p:sp>
        <p:sp>
          <p:nvSpPr>
            <p:cNvPr id="113685" name="Line 98"/>
            <p:cNvSpPr>
              <a:spLocks noChangeShapeType="1"/>
            </p:cNvSpPr>
            <p:nvPr/>
          </p:nvSpPr>
          <p:spPr bwMode="auto">
            <a:xfrm>
              <a:off x="6443663" y="4508500"/>
              <a:ext cx="576262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86" name="Text Box 99"/>
            <p:cNvSpPr txBox="1">
              <a:spLocks noChangeArrowheads="1"/>
            </p:cNvSpPr>
            <p:nvPr/>
          </p:nvSpPr>
          <p:spPr bwMode="auto">
            <a:xfrm>
              <a:off x="6959600" y="4624388"/>
              <a:ext cx="215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0000"/>
                  </a:solidFill>
                </a:rPr>
                <a:t>γ-Glutamylcystein</a:t>
              </a:r>
            </a:p>
          </p:txBody>
        </p:sp>
        <p:sp>
          <p:nvSpPr>
            <p:cNvPr id="113687" name="Line 100"/>
            <p:cNvSpPr>
              <a:spLocks noChangeShapeType="1"/>
            </p:cNvSpPr>
            <p:nvPr/>
          </p:nvSpPr>
          <p:spPr bwMode="auto">
            <a:xfrm>
              <a:off x="6227763" y="4508500"/>
              <a:ext cx="1081087" cy="10080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88" name="Text Box 101"/>
            <p:cNvSpPr txBox="1">
              <a:spLocks noChangeArrowheads="1"/>
            </p:cNvSpPr>
            <p:nvPr/>
          </p:nvSpPr>
          <p:spPr bwMode="auto">
            <a:xfrm>
              <a:off x="7172325" y="5440363"/>
              <a:ext cx="1987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40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800" smtClean="0">
                  <a:solidFill>
                    <a:srgbClr val="000000"/>
                  </a:solidFill>
                </a:rPr>
                <a:t>Osmoadaptation</a:t>
              </a:r>
            </a:p>
          </p:txBody>
        </p:sp>
      </p:grpSp>
      <p:sp>
        <p:nvSpPr>
          <p:cNvPr id="113667" name="Rectangle 2"/>
          <p:cNvSpPr>
            <a:spLocks noChangeArrowheads="1"/>
          </p:cNvSpPr>
          <p:nvPr/>
        </p:nvSpPr>
        <p:spPr bwMode="auto">
          <a:xfrm>
            <a:off x="0" y="-14288"/>
            <a:ext cx="9144000" cy="1066801"/>
          </a:xfrm>
          <a:prstGeom prst="rect">
            <a:avLst/>
          </a:prstGeom>
          <a:solidFill>
            <a:srgbClr val="004A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68" name="Text Box 13"/>
          <p:cNvSpPr txBox="1">
            <a:spLocks noChangeArrowheads="1"/>
          </p:cNvSpPr>
          <p:nvPr/>
        </p:nvSpPr>
        <p:spPr bwMode="auto">
          <a:xfrm>
            <a:off x="28575" y="-14288"/>
            <a:ext cx="779303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</a:rPr>
              <a:t>HGT as a force creating new pathways – Example 3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000" b="1" smtClean="0">
                <a:solidFill>
                  <a:srgbClr val="FFFFFF"/>
                </a:solidFill>
                <a:latin typeface="Calibri" charset="0"/>
              </a:rPr>
              <a:t>Acetyl-CoA Assimilation: Methylaspartate Cycle</a:t>
            </a:r>
            <a:endParaRPr lang="de-DE" sz="3000" b="1" i="1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3669" name="Text Box 15"/>
          <p:cNvSpPr txBox="1">
            <a:spLocks noChangeArrowheads="1"/>
          </p:cNvSpPr>
          <p:nvPr/>
        </p:nvSpPr>
        <p:spPr bwMode="auto">
          <a:xfrm>
            <a:off x="4030663" y="6519863"/>
            <a:ext cx="51308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  <a:latin typeface="Calibri" charset="0"/>
              </a:rPr>
              <a:t>Khomyakova, Bükmez, Thomas, Erb, Berg, </a:t>
            </a:r>
            <a:r>
              <a:rPr lang="de-DE" sz="1500" i="1" smtClean="0">
                <a:solidFill>
                  <a:srgbClr val="000000"/>
                </a:solidFill>
                <a:latin typeface="Calibri" charset="0"/>
              </a:rPr>
              <a:t>Science</a:t>
            </a:r>
            <a:r>
              <a:rPr lang="de-DE" sz="1500" smtClean="0">
                <a:solidFill>
                  <a:srgbClr val="000000"/>
                </a:solidFill>
                <a:latin typeface="Calibri" charset="0"/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11860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AutoShape 6"/>
          <p:cNvSpPr>
            <a:spLocks noChangeAspect="1" noChangeArrowheads="1" noTextEdit="1"/>
          </p:cNvSpPr>
          <p:nvPr/>
        </p:nvSpPr>
        <p:spPr bwMode="auto">
          <a:xfrm>
            <a:off x="468313" y="1557338"/>
            <a:ext cx="82296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0" name="Rectangle 8"/>
          <p:cNvSpPr>
            <a:spLocks noChangeArrowheads="1"/>
          </p:cNvSpPr>
          <p:nvPr/>
        </p:nvSpPr>
        <p:spPr bwMode="auto">
          <a:xfrm>
            <a:off x="865188" y="2151063"/>
            <a:ext cx="6191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oxaloacetate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1" name="Rectangle 9"/>
          <p:cNvSpPr>
            <a:spLocks noChangeArrowheads="1"/>
          </p:cNvSpPr>
          <p:nvPr/>
        </p:nvSpPr>
        <p:spPr bwMode="auto">
          <a:xfrm>
            <a:off x="1817688" y="1633538"/>
            <a:ext cx="5318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acetyl-CoA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2" name="Rectangle 10"/>
          <p:cNvSpPr>
            <a:spLocks noChangeArrowheads="1"/>
          </p:cNvSpPr>
          <p:nvPr/>
        </p:nvSpPr>
        <p:spPr bwMode="auto">
          <a:xfrm>
            <a:off x="2343150" y="2093913"/>
            <a:ext cx="3063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citrate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3" name="Rectangle 11"/>
          <p:cNvSpPr>
            <a:spLocks noChangeArrowheads="1"/>
          </p:cNvSpPr>
          <p:nvPr/>
        </p:nvSpPr>
        <p:spPr bwMode="auto">
          <a:xfrm>
            <a:off x="493713" y="2871788"/>
            <a:ext cx="3238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malate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4" name="Rectangle 12"/>
          <p:cNvSpPr>
            <a:spLocks noChangeArrowheads="1"/>
          </p:cNvSpPr>
          <p:nvPr/>
        </p:nvSpPr>
        <p:spPr bwMode="auto">
          <a:xfrm>
            <a:off x="544513" y="3752850"/>
            <a:ext cx="4302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fumarate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5" name="Rectangle 13"/>
          <p:cNvSpPr>
            <a:spLocks noChangeArrowheads="1"/>
          </p:cNvSpPr>
          <p:nvPr/>
        </p:nvSpPr>
        <p:spPr bwMode="auto">
          <a:xfrm>
            <a:off x="2813050" y="2782888"/>
            <a:ext cx="454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isocitrate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6" name="Rectangle 14"/>
          <p:cNvSpPr>
            <a:spLocks noChangeArrowheads="1"/>
          </p:cNvSpPr>
          <p:nvPr/>
        </p:nvSpPr>
        <p:spPr bwMode="auto">
          <a:xfrm>
            <a:off x="1135063" y="4329113"/>
            <a:ext cx="4714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succinate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7" name="Rectangle 15"/>
          <p:cNvSpPr>
            <a:spLocks noChangeArrowheads="1"/>
          </p:cNvSpPr>
          <p:nvPr/>
        </p:nvSpPr>
        <p:spPr bwMode="auto">
          <a:xfrm>
            <a:off x="2209800" y="4227513"/>
            <a:ext cx="650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succinyl-CoA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8" name="Rectangle 16"/>
          <p:cNvSpPr>
            <a:spLocks noChangeArrowheads="1"/>
          </p:cNvSpPr>
          <p:nvPr/>
        </p:nvSpPr>
        <p:spPr bwMode="auto">
          <a:xfrm>
            <a:off x="2698750" y="3602038"/>
            <a:ext cx="7016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2-oxoglutarate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9" name="Freeform 17"/>
          <p:cNvSpPr>
            <a:spLocks/>
          </p:cNvSpPr>
          <p:nvPr/>
        </p:nvSpPr>
        <p:spPr bwMode="auto">
          <a:xfrm>
            <a:off x="609600" y="3219450"/>
            <a:ext cx="33338" cy="315913"/>
          </a:xfrm>
          <a:custGeom>
            <a:avLst/>
            <a:gdLst>
              <a:gd name="T0" fmla="*/ 2147483647 w 42"/>
              <a:gd name="T1" fmla="*/ 2147483647 h 399"/>
              <a:gd name="T2" fmla="*/ 2147483647 w 42"/>
              <a:gd name="T3" fmla="*/ 2147483647 h 399"/>
              <a:gd name="T4" fmla="*/ 2147483647 w 42"/>
              <a:gd name="T5" fmla="*/ 2147483647 h 399"/>
              <a:gd name="T6" fmla="*/ 2147483647 w 42"/>
              <a:gd name="T7" fmla="*/ 2147483647 h 399"/>
              <a:gd name="T8" fmla="*/ 2147483647 w 42"/>
              <a:gd name="T9" fmla="*/ 2147483647 h 399"/>
              <a:gd name="T10" fmla="*/ 2147483647 w 42"/>
              <a:gd name="T11" fmla="*/ 2147483647 h 399"/>
              <a:gd name="T12" fmla="*/ 0 w 42"/>
              <a:gd name="T13" fmla="*/ 2147483647 h 399"/>
              <a:gd name="T14" fmla="*/ 0 w 42"/>
              <a:gd name="T15" fmla="*/ 0 h 3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" h="399">
                <a:moveTo>
                  <a:pt x="42" y="399"/>
                </a:moveTo>
                <a:lnTo>
                  <a:pt x="30" y="336"/>
                </a:lnTo>
                <a:lnTo>
                  <a:pt x="19" y="276"/>
                </a:lnTo>
                <a:lnTo>
                  <a:pt x="11" y="214"/>
                </a:lnTo>
                <a:lnTo>
                  <a:pt x="6" y="154"/>
                </a:lnTo>
                <a:lnTo>
                  <a:pt x="2" y="91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00" name="Rectangle 18"/>
          <p:cNvSpPr>
            <a:spLocks noChangeArrowheads="1"/>
          </p:cNvSpPr>
          <p:nvPr/>
        </p:nvSpPr>
        <p:spPr bwMode="auto">
          <a:xfrm>
            <a:off x="1535113" y="3073400"/>
            <a:ext cx="5000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glyoxylate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01" name="Freeform 19"/>
          <p:cNvSpPr>
            <a:spLocks/>
          </p:cNvSpPr>
          <p:nvPr/>
        </p:nvSpPr>
        <p:spPr bwMode="auto">
          <a:xfrm>
            <a:off x="1209675" y="1979613"/>
            <a:ext cx="1185863" cy="163512"/>
          </a:xfrm>
          <a:custGeom>
            <a:avLst/>
            <a:gdLst>
              <a:gd name="T0" fmla="*/ 0 w 1494"/>
              <a:gd name="T1" fmla="*/ 2147483647 h 205"/>
              <a:gd name="T2" fmla="*/ 2147483647 w 1494"/>
              <a:gd name="T3" fmla="*/ 2147483647 h 205"/>
              <a:gd name="T4" fmla="*/ 2147483647 w 1494"/>
              <a:gd name="T5" fmla="*/ 2147483647 h 205"/>
              <a:gd name="T6" fmla="*/ 2147483647 w 1494"/>
              <a:gd name="T7" fmla="*/ 2147483647 h 205"/>
              <a:gd name="T8" fmla="*/ 2147483647 w 1494"/>
              <a:gd name="T9" fmla="*/ 2147483647 h 205"/>
              <a:gd name="T10" fmla="*/ 2147483647 w 1494"/>
              <a:gd name="T11" fmla="*/ 2147483647 h 205"/>
              <a:gd name="T12" fmla="*/ 2147483647 w 1494"/>
              <a:gd name="T13" fmla="*/ 2147483647 h 205"/>
              <a:gd name="T14" fmla="*/ 2147483647 w 1494"/>
              <a:gd name="T15" fmla="*/ 2147483647 h 205"/>
              <a:gd name="T16" fmla="*/ 2147483647 w 1494"/>
              <a:gd name="T17" fmla="*/ 2147483647 h 205"/>
              <a:gd name="T18" fmla="*/ 2147483647 w 1494"/>
              <a:gd name="T19" fmla="*/ 2147483647 h 205"/>
              <a:gd name="T20" fmla="*/ 2147483647 w 1494"/>
              <a:gd name="T21" fmla="*/ 2147483647 h 205"/>
              <a:gd name="T22" fmla="*/ 2147483647 w 1494"/>
              <a:gd name="T23" fmla="*/ 2147483647 h 205"/>
              <a:gd name="T24" fmla="*/ 2147483647 w 1494"/>
              <a:gd name="T25" fmla="*/ 2147483647 h 205"/>
              <a:gd name="T26" fmla="*/ 2147483647 w 1494"/>
              <a:gd name="T27" fmla="*/ 2147483647 h 205"/>
              <a:gd name="T28" fmla="*/ 2147483647 w 1494"/>
              <a:gd name="T29" fmla="*/ 2147483647 h 205"/>
              <a:gd name="T30" fmla="*/ 2147483647 w 1494"/>
              <a:gd name="T31" fmla="*/ 0 h 205"/>
              <a:gd name="T32" fmla="*/ 2147483647 w 1494"/>
              <a:gd name="T33" fmla="*/ 0 h 205"/>
              <a:gd name="T34" fmla="*/ 2147483647 w 1494"/>
              <a:gd name="T35" fmla="*/ 0 h 205"/>
              <a:gd name="T36" fmla="*/ 2147483647 w 1494"/>
              <a:gd name="T37" fmla="*/ 2147483647 h 205"/>
              <a:gd name="T38" fmla="*/ 2147483647 w 1494"/>
              <a:gd name="T39" fmla="*/ 2147483647 h 205"/>
              <a:gd name="T40" fmla="*/ 2147483647 w 1494"/>
              <a:gd name="T41" fmla="*/ 2147483647 h 205"/>
              <a:gd name="T42" fmla="*/ 2147483647 w 1494"/>
              <a:gd name="T43" fmla="*/ 2147483647 h 205"/>
              <a:gd name="T44" fmla="*/ 2147483647 w 1494"/>
              <a:gd name="T45" fmla="*/ 2147483647 h 205"/>
              <a:gd name="T46" fmla="*/ 2147483647 w 1494"/>
              <a:gd name="T47" fmla="*/ 2147483647 h 205"/>
              <a:gd name="T48" fmla="*/ 2147483647 w 1494"/>
              <a:gd name="T49" fmla="*/ 2147483647 h 205"/>
              <a:gd name="T50" fmla="*/ 2147483647 w 1494"/>
              <a:gd name="T51" fmla="*/ 2147483647 h 205"/>
              <a:gd name="T52" fmla="*/ 2147483647 w 1494"/>
              <a:gd name="T53" fmla="*/ 2147483647 h 205"/>
              <a:gd name="T54" fmla="*/ 2147483647 w 1494"/>
              <a:gd name="T55" fmla="*/ 2147483647 h 205"/>
              <a:gd name="T56" fmla="*/ 2147483647 w 1494"/>
              <a:gd name="T57" fmla="*/ 2147483647 h 205"/>
              <a:gd name="T58" fmla="*/ 2147483647 w 1494"/>
              <a:gd name="T59" fmla="*/ 2147483647 h 205"/>
              <a:gd name="T60" fmla="*/ 2147483647 w 1494"/>
              <a:gd name="T61" fmla="*/ 2147483647 h 20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494" h="205">
                <a:moveTo>
                  <a:pt x="0" y="205"/>
                </a:moveTo>
                <a:lnTo>
                  <a:pt x="45" y="181"/>
                </a:lnTo>
                <a:lnTo>
                  <a:pt x="93" y="158"/>
                </a:lnTo>
                <a:lnTo>
                  <a:pt x="140" y="136"/>
                </a:lnTo>
                <a:lnTo>
                  <a:pt x="188" y="116"/>
                </a:lnTo>
                <a:lnTo>
                  <a:pt x="237" y="97"/>
                </a:lnTo>
                <a:lnTo>
                  <a:pt x="287" y="81"/>
                </a:lnTo>
                <a:lnTo>
                  <a:pt x="336" y="64"/>
                </a:lnTo>
                <a:lnTo>
                  <a:pt x="387" y="52"/>
                </a:lnTo>
                <a:lnTo>
                  <a:pt x="440" y="39"/>
                </a:lnTo>
                <a:lnTo>
                  <a:pt x="492" y="28"/>
                </a:lnTo>
                <a:lnTo>
                  <a:pt x="545" y="19"/>
                </a:lnTo>
                <a:lnTo>
                  <a:pt x="599" y="11"/>
                </a:lnTo>
                <a:lnTo>
                  <a:pt x="652" y="6"/>
                </a:lnTo>
                <a:lnTo>
                  <a:pt x="707" y="2"/>
                </a:lnTo>
                <a:lnTo>
                  <a:pt x="762" y="0"/>
                </a:lnTo>
                <a:lnTo>
                  <a:pt x="781" y="0"/>
                </a:lnTo>
                <a:lnTo>
                  <a:pt x="799" y="0"/>
                </a:lnTo>
                <a:lnTo>
                  <a:pt x="865" y="2"/>
                </a:lnTo>
                <a:lnTo>
                  <a:pt x="927" y="6"/>
                </a:lnTo>
                <a:lnTo>
                  <a:pt x="991" y="11"/>
                </a:lnTo>
                <a:lnTo>
                  <a:pt x="1053" y="21"/>
                </a:lnTo>
                <a:lnTo>
                  <a:pt x="1115" y="31"/>
                </a:lnTo>
                <a:lnTo>
                  <a:pt x="1176" y="46"/>
                </a:lnTo>
                <a:lnTo>
                  <a:pt x="1236" y="61"/>
                </a:lnTo>
                <a:lnTo>
                  <a:pt x="1296" y="79"/>
                </a:lnTo>
                <a:lnTo>
                  <a:pt x="1353" y="99"/>
                </a:lnTo>
                <a:lnTo>
                  <a:pt x="1411" y="121"/>
                </a:lnTo>
                <a:lnTo>
                  <a:pt x="1466" y="145"/>
                </a:lnTo>
                <a:lnTo>
                  <a:pt x="1481" y="152"/>
                </a:lnTo>
                <a:lnTo>
                  <a:pt x="1494" y="15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02" name="Freeform 20"/>
          <p:cNvSpPr>
            <a:spLocks/>
          </p:cNvSpPr>
          <p:nvPr/>
        </p:nvSpPr>
        <p:spPr bwMode="auto">
          <a:xfrm>
            <a:off x="2346325" y="2074863"/>
            <a:ext cx="49213" cy="30162"/>
          </a:xfrm>
          <a:custGeom>
            <a:avLst/>
            <a:gdLst>
              <a:gd name="T0" fmla="*/ 2147483647 w 62"/>
              <a:gd name="T1" fmla="*/ 0 h 39"/>
              <a:gd name="T2" fmla="*/ 2147483647 w 62"/>
              <a:gd name="T3" fmla="*/ 2147483647 h 39"/>
              <a:gd name="T4" fmla="*/ 0 w 62"/>
              <a:gd name="T5" fmla="*/ 2147483647 h 39"/>
              <a:gd name="T6" fmla="*/ 2147483647 w 62"/>
              <a:gd name="T7" fmla="*/ 2147483647 h 39"/>
              <a:gd name="T8" fmla="*/ 2147483647 w 62"/>
              <a:gd name="T9" fmla="*/ 0 h 39"/>
              <a:gd name="T10" fmla="*/ 2147483647 w 62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39">
                <a:moveTo>
                  <a:pt x="12" y="0"/>
                </a:moveTo>
                <a:lnTo>
                  <a:pt x="62" y="39"/>
                </a:lnTo>
                <a:lnTo>
                  <a:pt x="0" y="28"/>
                </a:lnTo>
                <a:lnTo>
                  <a:pt x="18" y="19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03" name="Freeform 21"/>
          <p:cNvSpPr>
            <a:spLocks/>
          </p:cNvSpPr>
          <p:nvPr/>
        </p:nvSpPr>
        <p:spPr bwMode="auto">
          <a:xfrm>
            <a:off x="2346325" y="2074863"/>
            <a:ext cx="49213" cy="30162"/>
          </a:xfrm>
          <a:custGeom>
            <a:avLst/>
            <a:gdLst>
              <a:gd name="T0" fmla="*/ 2147483647 w 62"/>
              <a:gd name="T1" fmla="*/ 0 h 39"/>
              <a:gd name="T2" fmla="*/ 2147483647 w 62"/>
              <a:gd name="T3" fmla="*/ 2147483647 h 39"/>
              <a:gd name="T4" fmla="*/ 0 w 62"/>
              <a:gd name="T5" fmla="*/ 2147483647 h 39"/>
              <a:gd name="T6" fmla="*/ 2147483647 w 62"/>
              <a:gd name="T7" fmla="*/ 2147483647 h 39"/>
              <a:gd name="T8" fmla="*/ 2147483647 w 62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39">
                <a:moveTo>
                  <a:pt x="12" y="0"/>
                </a:moveTo>
                <a:lnTo>
                  <a:pt x="62" y="39"/>
                </a:lnTo>
                <a:lnTo>
                  <a:pt x="0" y="28"/>
                </a:lnTo>
                <a:lnTo>
                  <a:pt x="18" y="19"/>
                </a:lnTo>
                <a:lnTo>
                  <a:pt x="12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04" name="Freeform 22"/>
          <p:cNvSpPr>
            <a:spLocks/>
          </p:cNvSpPr>
          <p:nvPr/>
        </p:nvSpPr>
        <p:spPr bwMode="auto">
          <a:xfrm>
            <a:off x="2547938" y="2212975"/>
            <a:ext cx="428625" cy="574675"/>
          </a:xfrm>
          <a:custGeom>
            <a:avLst/>
            <a:gdLst>
              <a:gd name="T0" fmla="*/ 0 w 539"/>
              <a:gd name="T1" fmla="*/ 0 h 722"/>
              <a:gd name="T2" fmla="*/ 2147483647 w 539"/>
              <a:gd name="T3" fmla="*/ 2147483647 h 722"/>
              <a:gd name="T4" fmla="*/ 2147483647 w 539"/>
              <a:gd name="T5" fmla="*/ 2147483647 h 722"/>
              <a:gd name="T6" fmla="*/ 2147483647 w 539"/>
              <a:gd name="T7" fmla="*/ 2147483647 h 722"/>
              <a:gd name="T8" fmla="*/ 2147483647 w 539"/>
              <a:gd name="T9" fmla="*/ 2147483647 h 722"/>
              <a:gd name="T10" fmla="*/ 2147483647 w 539"/>
              <a:gd name="T11" fmla="*/ 2147483647 h 722"/>
              <a:gd name="T12" fmla="*/ 2147483647 w 539"/>
              <a:gd name="T13" fmla="*/ 2147483647 h 722"/>
              <a:gd name="T14" fmla="*/ 2147483647 w 539"/>
              <a:gd name="T15" fmla="*/ 2147483647 h 722"/>
              <a:gd name="T16" fmla="*/ 2147483647 w 539"/>
              <a:gd name="T17" fmla="*/ 2147483647 h 722"/>
              <a:gd name="T18" fmla="*/ 2147483647 w 539"/>
              <a:gd name="T19" fmla="*/ 2147483647 h 722"/>
              <a:gd name="T20" fmla="*/ 2147483647 w 539"/>
              <a:gd name="T21" fmla="*/ 2147483647 h 722"/>
              <a:gd name="T22" fmla="*/ 2147483647 w 539"/>
              <a:gd name="T23" fmla="*/ 2147483647 h 722"/>
              <a:gd name="T24" fmla="*/ 2147483647 w 539"/>
              <a:gd name="T25" fmla="*/ 2147483647 h 722"/>
              <a:gd name="T26" fmla="*/ 2147483647 w 539"/>
              <a:gd name="T27" fmla="*/ 2147483647 h 722"/>
              <a:gd name="T28" fmla="*/ 2147483647 w 539"/>
              <a:gd name="T29" fmla="*/ 2147483647 h 722"/>
              <a:gd name="T30" fmla="*/ 2147483647 w 539"/>
              <a:gd name="T31" fmla="*/ 2147483647 h 722"/>
              <a:gd name="T32" fmla="*/ 2147483647 w 539"/>
              <a:gd name="T33" fmla="*/ 2147483647 h 722"/>
              <a:gd name="T34" fmla="*/ 2147483647 w 539"/>
              <a:gd name="T35" fmla="*/ 2147483647 h 7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39" h="722">
                <a:moveTo>
                  <a:pt x="0" y="0"/>
                </a:moveTo>
                <a:lnTo>
                  <a:pt x="51" y="40"/>
                </a:lnTo>
                <a:lnTo>
                  <a:pt x="100" y="82"/>
                </a:lnTo>
                <a:lnTo>
                  <a:pt x="148" y="126"/>
                </a:lnTo>
                <a:lnTo>
                  <a:pt x="188" y="166"/>
                </a:lnTo>
                <a:lnTo>
                  <a:pt x="227" y="208"/>
                </a:lnTo>
                <a:lnTo>
                  <a:pt x="263" y="250"/>
                </a:lnTo>
                <a:lnTo>
                  <a:pt x="300" y="294"/>
                </a:lnTo>
                <a:lnTo>
                  <a:pt x="333" y="338"/>
                </a:lnTo>
                <a:lnTo>
                  <a:pt x="364" y="384"/>
                </a:lnTo>
                <a:lnTo>
                  <a:pt x="395" y="430"/>
                </a:lnTo>
                <a:lnTo>
                  <a:pt x="422" y="477"/>
                </a:lnTo>
                <a:lnTo>
                  <a:pt x="450" y="525"/>
                </a:lnTo>
                <a:lnTo>
                  <a:pt x="475" y="572"/>
                </a:lnTo>
                <a:lnTo>
                  <a:pt x="497" y="622"/>
                </a:lnTo>
                <a:lnTo>
                  <a:pt x="519" y="671"/>
                </a:lnTo>
                <a:lnTo>
                  <a:pt x="532" y="706"/>
                </a:lnTo>
                <a:lnTo>
                  <a:pt x="539" y="72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05" name="Freeform 23"/>
          <p:cNvSpPr>
            <a:spLocks/>
          </p:cNvSpPr>
          <p:nvPr/>
        </p:nvSpPr>
        <p:spPr bwMode="auto">
          <a:xfrm>
            <a:off x="2947988" y="2736850"/>
            <a:ext cx="28575" cy="50800"/>
          </a:xfrm>
          <a:custGeom>
            <a:avLst/>
            <a:gdLst>
              <a:gd name="T0" fmla="*/ 2147483647 w 36"/>
              <a:gd name="T1" fmla="*/ 0 h 62"/>
              <a:gd name="T2" fmla="*/ 2147483647 w 36"/>
              <a:gd name="T3" fmla="*/ 2147483647 h 62"/>
              <a:gd name="T4" fmla="*/ 0 w 36"/>
              <a:gd name="T5" fmla="*/ 2147483647 h 62"/>
              <a:gd name="T6" fmla="*/ 2147483647 w 36"/>
              <a:gd name="T7" fmla="*/ 2147483647 h 62"/>
              <a:gd name="T8" fmla="*/ 2147483647 w 36"/>
              <a:gd name="T9" fmla="*/ 0 h 62"/>
              <a:gd name="T10" fmla="*/ 2147483647 w 36"/>
              <a:gd name="T11" fmla="*/ 0 h 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62">
                <a:moveTo>
                  <a:pt x="29" y="0"/>
                </a:moveTo>
                <a:lnTo>
                  <a:pt x="36" y="62"/>
                </a:lnTo>
                <a:lnTo>
                  <a:pt x="0" y="11"/>
                </a:lnTo>
                <a:lnTo>
                  <a:pt x="18" y="16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06" name="Freeform 24"/>
          <p:cNvSpPr>
            <a:spLocks/>
          </p:cNvSpPr>
          <p:nvPr/>
        </p:nvSpPr>
        <p:spPr bwMode="auto">
          <a:xfrm>
            <a:off x="2947988" y="2736850"/>
            <a:ext cx="28575" cy="50800"/>
          </a:xfrm>
          <a:custGeom>
            <a:avLst/>
            <a:gdLst>
              <a:gd name="T0" fmla="*/ 2147483647 w 36"/>
              <a:gd name="T1" fmla="*/ 0 h 62"/>
              <a:gd name="T2" fmla="*/ 2147483647 w 36"/>
              <a:gd name="T3" fmla="*/ 2147483647 h 62"/>
              <a:gd name="T4" fmla="*/ 0 w 36"/>
              <a:gd name="T5" fmla="*/ 2147483647 h 62"/>
              <a:gd name="T6" fmla="*/ 2147483647 w 36"/>
              <a:gd name="T7" fmla="*/ 2147483647 h 62"/>
              <a:gd name="T8" fmla="*/ 2147483647 w 36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" h="62">
                <a:moveTo>
                  <a:pt x="29" y="0"/>
                </a:moveTo>
                <a:lnTo>
                  <a:pt x="36" y="62"/>
                </a:lnTo>
                <a:lnTo>
                  <a:pt x="0" y="11"/>
                </a:lnTo>
                <a:lnTo>
                  <a:pt x="18" y="16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07" name="Freeform 25"/>
          <p:cNvSpPr>
            <a:spLocks/>
          </p:cNvSpPr>
          <p:nvPr/>
        </p:nvSpPr>
        <p:spPr bwMode="auto">
          <a:xfrm>
            <a:off x="3011488" y="2898775"/>
            <a:ext cx="49212" cy="703263"/>
          </a:xfrm>
          <a:custGeom>
            <a:avLst/>
            <a:gdLst>
              <a:gd name="T0" fmla="*/ 0 w 62"/>
              <a:gd name="T1" fmla="*/ 0 h 887"/>
              <a:gd name="T2" fmla="*/ 2147483647 w 62"/>
              <a:gd name="T3" fmla="*/ 2147483647 h 887"/>
              <a:gd name="T4" fmla="*/ 2147483647 w 62"/>
              <a:gd name="T5" fmla="*/ 2147483647 h 887"/>
              <a:gd name="T6" fmla="*/ 2147483647 w 62"/>
              <a:gd name="T7" fmla="*/ 2147483647 h 887"/>
              <a:gd name="T8" fmla="*/ 2147483647 w 62"/>
              <a:gd name="T9" fmla="*/ 2147483647 h 887"/>
              <a:gd name="T10" fmla="*/ 2147483647 w 62"/>
              <a:gd name="T11" fmla="*/ 2147483647 h 887"/>
              <a:gd name="T12" fmla="*/ 2147483647 w 62"/>
              <a:gd name="T13" fmla="*/ 2147483647 h 887"/>
              <a:gd name="T14" fmla="*/ 2147483647 w 62"/>
              <a:gd name="T15" fmla="*/ 2147483647 h 887"/>
              <a:gd name="T16" fmla="*/ 2147483647 w 62"/>
              <a:gd name="T17" fmla="*/ 2147483647 h 887"/>
              <a:gd name="T18" fmla="*/ 2147483647 w 62"/>
              <a:gd name="T19" fmla="*/ 2147483647 h 887"/>
              <a:gd name="T20" fmla="*/ 2147483647 w 62"/>
              <a:gd name="T21" fmla="*/ 2147483647 h 887"/>
              <a:gd name="T22" fmla="*/ 2147483647 w 62"/>
              <a:gd name="T23" fmla="*/ 2147483647 h 887"/>
              <a:gd name="T24" fmla="*/ 2147483647 w 62"/>
              <a:gd name="T25" fmla="*/ 2147483647 h 887"/>
              <a:gd name="T26" fmla="*/ 2147483647 w 62"/>
              <a:gd name="T27" fmla="*/ 2147483647 h 887"/>
              <a:gd name="T28" fmla="*/ 2147483647 w 62"/>
              <a:gd name="T29" fmla="*/ 2147483647 h 887"/>
              <a:gd name="T30" fmla="*/ 2147483647 w 62"/>
              <a:gd name="T31" fmla="*/ 2147483647 h 88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2" h="887">
                <a:moveTo>
                  <a:pt x="0" y="0"/>
                </a:moveTo>
                <a:lnTo>
                  <a:pt x="22" y="86"/>
                </a:lnTo>
                <a:lnTo>
                  <a:pt x="39" y="175"/>
                </a:lnTo>
                <a:lnTo>
                  <a:pt x="50" y="238"/>
                </a:lnTo>
                <a:lnTo>
                  <a:pt x="55" y="300"/>
                </a:lnTo>
                <a:lnTo>
                  <a:pt x="61" y="362"/>
                </a:lnTo>
                <a:lnTo>
                  <a:pt x="62" y="424"/>
                </a:lnTo>
                <a:lnTo>
                  <a:pt x="62" y="486"/>
                </a:lnTo>
                <a:lnTo>
                  <a:pt x="61" y="547"/>
                </a:lnTo>
                <a:lnTo>
                  <a:pt x="55" y="607"/>
                </a:lnTo>
                <a:lnTo>
                  <a:pt x="48" y="667"/>
                </a:lnTo>
                <a:lnTo>
                  <a:pt x="40" y="728"/>
                </a:lnTo>
                <a:lnTo>
                  <a:pt x="28" y="786"/>
                </a:lnTo>
                <a:lnTo>
                  <a:pt x="15" y="845"/>
                </a:lnTo>
                <a:lnTo>
                  <a:pt x="8" y="872"/>
                </a:lnTo>
                <a:lnTo>
                  <a:pt x="4" y="88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08" name="Freeform 26"/>
          <p:cNvSpPr>
            <a:spLocks/>
          </p:cNvSpPr>
          <p:nvPr/>
        </p:nvSpPr>
        <p:spPr bwMode="auto">
          <a:xfrm>
            <a:off x="3014663" y="3552825"/>
            <a:ext cx="23812" cy="49213"/>
          </a:xfrm>
          <a:custGeom>
            <a:avLst/>
            <a:gdLst>
              <a:gd name="T0" fmla="*/ 2147483647 w 29"/>
              <a:gd name="T1" fmla="*/ 2147483647 h 62"/>
              <a:gd name="T2" fmla="*/ 0 w 29"/>
              <a:gd name="T3" fmla="*/ 2147483647 h 62"/>
              <a:gd name="T4" fmla="*/ 0 w 29"/>
              <a:gd name="T5" fmla="*/ 0 h 62"/>
              <a:gd name="T6" fmla="*/ 2147483647 w 29"/>
              <a:gd name="T7" fmla="*/ 2147483647 h 62"/>
              <a:gd name="T8" fmla="*/ 2147483647 w 29"/>
              <a:gd name="T9" fmla="*/ 2147483647 h 62"/>
              <a:gd name="T10" fmla="*/ 2147483647 w 29"/>
              <a:gd name="T11" fmla="*/ 2147483647 h 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62">
                <a:moveTo>
                  <a:pt x="29" y="7"/>
                </a:moveTo>
                <a:lnTo>
                  <a:pt x="0" y="62"/>
                </a:lnTo>
                <a:lnTo>
                  <a:pt x="0" y="0"/>
                </a:lnTo>
                <a:lnTo>
                  <a:pt x="13" y="14"/>
                </a:lnTo>
                <a:lnTo>
                  <a:pt x="29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09" name="Freeform 27"/>
          <p:cNvSpPr>
            <a:spLocks/>
          </p:cNvSpPr>
          <p:nvPr/>
        </p:nvSpPr>
        <p:spPr bwMode="auto">
          <a:xfrm>
            <a:off x="3014663" y="3552825"/>
            <a:ext cx="23812" cy="49213"/>
          </a:xfrm>
          <a:custGeom>
            <a:avLst/>
            <a:gdLst>
              <a:gd name="T0" fmla="*/ 2147483647 w 29"/>
              <a:gd name="T1" fmla="*/ 2147483647 h 62"/>
              <a:gd name="T2" fmla="*/ 0 w 29"/>
              <a:gd name="T3" fmla="*/ 2147483647 h 62"/>
              <a:gd name="T4" fmla="*/ 0 w 29"/>
              <a:gd name="T5" fmla="*/ 0 h 62"/>
              <a:gd name="T6" fmla="*/ 2147483647 w 29"/>
              <a:gd name="T7" fmla="*/ 2147483647 h 62"/>
              <a:gd name="T8" fmla="*/ 2147483647 w 29"/>
              <a:gd name="T9" fmla="*/ 2147483647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62">
                <a:moveTo>
                  <a:pt x="29" y="7"/>
                </a:moveTo>
                <a:lnTo>
                  <a:pt x="0" y="62"/>
                </a:lnTo>
                <a:lnTo>
                  <a:pt x="0" y="0"/>
                </a:lnTo>
                <a:lnTo>
                  <a:pt x="13" y="14"/>
                </a:lnTo>
                <a:lnTo>
                  <a:pt x="29" y="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10" name="Freeform 28"/>
          <p:cNvSpPr>
            <a:spLocks/>
          </p:cNvSpPr>
          <p:nvPr/>
        </p:nvSpPr>
        <p:spPr bwMode="auto">
          <a:xfrm>
            <a:off x="2608263" y="3743325"/>
            <a:ext cx="354012" cy="479425"/>
          </a:xfrm>
          <a:custGeom>
            <a:avLst/>
            <a:gdLst>
              <a:gd name="T0" fmla="*/ 2147483647 w 446"/>
              <a:gd name="T1" fmla="*/ 0 h 604"/>
              <a:gd name="T2" fmla="*/ 2147483647 w 446"/>
              <a:gd name="T3" fmla="*/ 2147483647 h 604"/>
              <a:gd name="T4" fmla="*/ 2147483647 w 446"/>
              <a:gd name="T5" fmla="*/ 2147483647 h 604"/>
              <a:gd name="T6" fmla="*/ 2147483647 w 446"/>
              <a:gd name="T7" fmla="*/ 2147483647 h 604"/>
              <a:gd name="T8" fmla="*/ 2147483647 w 446"/>
              <a:gd name="T9" fmla="*/ 2147483647 h 604"/>
              <a:gd name="T10" fmla="*/ 2147483647 w 446"/>
              <a:gd name="T11" fmla="*/ 2147483647 h 604"/>
              <a:gd name="T12" fmla="*/ 2147483647 w 446"/>
              <a:gd name="T13" fmla="*/ 2147483647 h 604"/>
              <a:gd name="T14" fmla="*/ 2147483647 w 446"/>
              <a:gd name="T15" fmla="*/ 2147483647 h 604"/>
              <a:gd name="T16" fmla="*/ 2147483647 w 446"/>
              <a:gd name="T17" fmla="*/ 2147483647 h 604"/>
              <a:gd name="T18" fmla="*/ 2147483647 w 446"/>
              <a:gd name="T19" fmla="*/ 2147483647 h 604"/>
              <a:gd name="T20" fmla="*/ 2147483647 w 446"/>
              <a:gd name="T21" fmla="*/ 2147483647 h 604"/>
              <a:gd name="T22" fmla="*/ 2147483647 w 446"/>
              <a:gd name="T23" fmla="*/ 2147483647 h 604"/>
              <a:gd name="T24" fmla="*/ 2147483647 w 446"/>
              <a:gd name="T25" fmla="*/ 2147483647 h 604"/>
              <a:gd name="T26" fmla="*/ 2147483647 w 446"/>
              <a:gd name="T27" fmla="*/ 2147483647 h 604"/>
              <a:gd name="T28" fmla="*/ 0 w 446"/>
              <a:gd name="T29" fmla="*/ 2147483647 h 6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6" h="604">
                <a:moveTo>
                  <a:pt x="446" y="0"/>
                </a:moveTo>
                <a:lnTo>
                  <a:pt x="430" y="37"/>
                </a:lnTo>
                <a:lnTo>
                  <a:pt x="404" y="90"/>
                </a:lnTo>
                <a:lnTo>
                  <a:pt x="377" y="143"/>
                </a:lnTo>
                <a:lnTo>
                  <a:pt x="345" y="194"/>
                </a:lnTo>
                <a:lnTo>
                  <a:pt x="316" y="245"/>
                </a:lnTo>
                <a:lnTo>
                  <a:pt x="283" y="293"/>
                </a:lnTo>
                <a:lnTo>
                  <a:pt x="249" y="340"/>
                </a:lnTo>
                <a:lnTo>
                  <a:pt x="212" y="386"/>
                </a:lnTo>
                <a:lnTo>
                  <a:pt x="175" y="430"/>
                </a:lnTo>
                <a:lnTo>
                  <a:pt x="137" y="474"/>
                </a:lnTo>
                <a:lnTo>
                  <a:pt x="97" y="514"/>
                </a:lnTo>
                <a:lnTo>
                  <a:pt x="56" y="554"/>
                </a:lnTo>
                <a:lnTo>
                  <a:pt x="14" y="593"/>
                </a:lnTo>
                <a:lnTo>
                  <a:pt x="0" y="60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11" name="Freeform 29"/>
          <p:cNvSpPr>
            <a:spLocks/>
          </p:cNvSpPr>
          <p:nvPr/>
        </p:nvSpPr>
        <p:spPr bwMode="auto">
          <a:xfrm>
            <a:off x="2608263" y="4181475"/>
            <a:ext cx="44450" cy="41275"/>
          </a:xfrm>
          <a:custGeom>
            <a:avLst/>
            <a:gdLst>
              <a:gd name="T0" fmla="*/ 2147483647 w 56"/>
              <a:gd name="T1" fmla="*/ 2147483647 h 52"/>
              <a:gd name="T2" fmla="*/ 0 w 56"/>
              <a:gd name="T3" fmla="*/ 2147483647 h 52"/>
              <a:gd name="T4" fmla="*/ 2147483647 w 56"/>
              <a:gd name="T5" fmla="*/ 0 h 52"/>
              <a:gd name="T6" fmla="*/ 2147483647 w 56"/>
              <a:gd name="T7" fmla="*/ 2147483647 h 52"/>
              <a:gd name="T8" fmla="*/ 2147483647 w 56"/>
              <a:gd name="T9" fmla="*/ 2147483647 h 52"/>
              <a:gd name="T10" fmla="*/ 2147483647 w 56"/>
              <a:gd name="T11" fmla="*/ 2147483647 h 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52">
                <a:moveTo>
                  <a:pt x="56" y="22"/>
                </a:moveTo>
                <a:lnTo>
                  <a:pt x="0" y="52"/>
                </a:lnTo>
                <a:lnTo>
                  <a:pt x="36" y="0"/>
                </a:lnTo>
                <a:lnTo>
                  <a:pt x="36" y="19"/>
                </a:lnTo>
                <a:lnTo>
                  <a:pt x="56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12" name="Freeform 30"/>
          <p:cNvSpPr>
            <a:spLocks/>
          </p:cNvSpPr>
          <p:nvPr/>
        </p:nvSpPr>
        <p:spPr bwMode="auto">
          <a:xfrm>
            <a:off x="2608263" y="4181475"/>
            <a:ext cx="44450" cy="41275"/>
          </a:xfrm>
          <a:custGeom>
            <a:avLst/>
            <a:gdLst>
              <a:gd name="T0" fmla="*/ 2147483647 w 56"/>
              <a:gd name="T1" fmla="*/ 2147483647 h 52"/>
              <a:gd name="T2" fmla="*/ 0 w 56"/>
              <a:gd name="T3" fmla="*/ 2147483647 h 52"/>
              <a:gd name="T4" fmla="*/ 2147483647 w 56"/>
              <a:gd name="T5" fmla="*/ 0 h 52"/>
              <a:gd name="T6" fmla="*/ 2147483647 w 56"/>
              <a:gd name="T7" fmla="*/ 2147483647 h 52"/>
              <a:gd name="T8" fmla="*/ 2147483647 w 56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52">
                <a:moveTo>
                  <a:pt x="56" y="22"/>
                </a:moveTo>
                <a:lnTo>
                  <a:pt x="0" y="52"/>
                </a:lnTo>
                <a:lnTo>
                  <a:pt x="36" y="0"/>
                </a:lnTo>
                <a:lnTo>
                  <a:pt x="36" y="19"/>
                </a:lnTo>
                <a:lnTo>
                  <a:pt x="56" y="2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13" name="Freeform 31"/>
          <p:cNvSpPr>
            <a:spLocks/>
          </p:cNvSpPr>
          <p:nvPr/>
        </p:nvSpPr>
        <p:spPr bwMode="auto">
          <a:xfrm>
            <a:off x="1422400" y="4338638"/>
            <a:ext cx="1041400" cy="165100"/>
          </a:xfrm>
          <a:custGeom>
            <a:avLst/>
            <a:gdLst>
              <a:gd name="T0" fmla="*/ 2147483647 w 1313"/>
              <a:gd name="T1" fmla="*/ 0 h 208"/>
              <a:gd name="T2" fmla="*/ 2147483647 w 1313"/>
              <a:gd name="T3" fmla="*/ 2147483647 h 208"/>
              <a:gd name="T4" fmla="*/ 2147483647 w 1313"/>
              <a:gd name="T5" fmla="*/ 2147483647 h 208"/>
              <a:gd name="T6" fmla="*/ 2147483647 w 1313"/>
              <a:gd name="T7" fmla="*/ 2147483647 h 208"/>
              <a:gd name="T8" fmla="*/ 2147483647 w 1313"/>
              <a:gd name="T9" fmla="*/ 2147483647 h 208"/>
              <a:gd name="T10" fmla="*/ 2147483647 w 1313"/>
              <a:gd name="T11" fmla="*/ 2147483647 h 208"/>
              <a:gd name="T12" fmla="*/ 2147483647 w 1313"/>
              <a:gd name="T13" fmla="*/ 2147483647 h 208"/>
              <a:gd name="T14" fmla="*/ 2147483647 w 1313"/>
              <a:gd name="T15" fmla="*/ 2147483647 h 208"/>
              <a:gd name="T16" fmla="*/ 2147483647 w 1313"/>
              <a:gd name="T17" fmla="*/ 2147483647 h 208"/>
              <a:gd name="T18" fmla="*/ 2147483647 w 1313"/>
              <a:gd name="T19" fmla="*/ 2147483647 h 208"/>
              <a:gd name="T20" fmla="*/ 2147483647 w 1313"/>
              <a:gd name="T21" fmla="*/ 2147483647 h 208"/>
              <a:gd name="T22" fmla="*/ 2147483647 w 1313"/>
              <a:gd name="T23" fmla="*/ 2147483647 h 208"/>
              <a:gd name="T24" fmla="*/ 2147483647 w 1313"/>
              <a:gd name="T25" fmla="*/ 2147483647 h 208"/>
              <a:gd name="T26" fmla="*/ 2147483647 w 1313"/>
              <a:gd name="T27" fmla="*/ 2147483647 h 208"/>
              <a:gd name="T28" fmla="*/ 2147483647 w 1313"/>
              <a:gd name="T29" fmla="*/ 2147483647 h 208"/>
              <a:gd name="T30" fmla="*/ 2147483647 w 1313"/>
              <a:gd name="T31" fmla="*/ 2147483647 h 208"/>
              <a:gd name="T32" fmla="*/ 2147483647 w 1313"/>
              <a:gd name="T33" fmla="*/ 2147483647 h 208"/>
              <a:gd name="T34" fmla="*/ 2147483647 w 1313"/>
              <a:gd name="T35" fmla="*/ 2147483647 h 208"/>
              <a:gd name="T36" fmla="*/ 2147483647 w 1313"/>
              <a:gd name="T37" fmla="*/ 2147483647 h 208"/>
              <a:gd name="T38" fmla="*/ 2147483647 w 1313"/>
              <a:gd name="T39" fmla="*/ 2147483647 h 208"/>
              <a:gd name="T40" fmla="*/ 2147483647 w 1313"/>
              <a:gd name="T41" fmla="*/ 2147483647 h 208"/>
              <a:gd name="T42" fmla="*/ 2147483647 w 1313"/>
              <a:gd name="T43" fmla="*/ 2147483647 h 208"/>
              <a:gd name="T44" fmla="*/ 2147483647 w 1313"/>
              <a:gd name="T45" fmla="*/ 2147483647 h 208"/>
              <a:gd name="T46" fmla="*/ 2147483647 w 1313"/>
              <a:gd name="T47" fmla="*/ 2147483647 h 208"/>
              <a:gd name="T48" fmla="*/ 0 w 1313"/>
              <a:gd name="T49" fmla="*/ 2147483647 h 2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13" h="208">
                <a:moveTo>
                  <a:pt x="1313" y="0"/>
                </a:moveTo>
                <a:lnTo>
                  <a:pt x="1260" y="29"/>
                </a:lnTo>
                <a:lnTo>
                  <a:pt x="1207" y="55"/>
                </a:lnTo>
                <a:lnTo>
                  <a:pt x="1152" y="80"/>
                </a:lnTo>
                <a:lnTo>
                  <a:pt x="1095" y="102"/>
                </a:lnTo>
                <a:lnTo>
                  <a:pt x="1037" y="122"/>
                </a:lnTo>
                <a:lnTo>
                  <a:pt x="978" y="141"/>
                </a:lnTo>
                <a:lnTo>
                  <a:pt x="918" y="157"/>
                </a:lnTo>
                <a:lnTo>
                  <a:pt x="888" y="164"/>
                </a:lnTo>
                <a:lnTo>
                  <a:pt x="857" y="172"/>
                </a:lnTo>
                <a:lnTo>
                  <a:pt x="797" y="183"/>
                </a:lnTo>
                <a:lnTo>
                  <a:pt x="738" y="192"/>
                </a:lnTo>
                <a:lnTo>
                  <a:pt x="680" y="199"/>
                </a:lnTo>
                <a:lnTo>
                  <a:pt x="621" y="205"/>
                </a:lnTo>
                <a:lnTo>
                  <a:pt x="563" y="207"/>
                </a:lnTo>
                <a:lnTo>
                  <a:pt x="504" y="208"/>
                </a:lnTo>
                <a:lnTo>
                  <a:pt x="446" y="207"/>
                </a:lnTo>
                <a:lnTo>
                  <a:pt x="389" y="203"/>
                </a:lnTo>
                <a:lnTo>
                  <a:pt x="331" y="197"/>
                </a:lnTo>
                <a:lnTo>
                  <a:pt x="274" y="190"/>
                </a:lnTo>
                <a:lnTo>
                  <a:pt x="219" y="179"/>
                </a:lnTo>
                <a:lnTo>
                  <a:pt x="162" y="168"/>
                </a:lnTo>
                <a:lnTo>
                  <a:pt x="107" y="155"/>
                </a:lnTo>
                <a:lnTo>
                  <a:pt x="53" y="141"/>
                </a:lnTo>
                <a:lnTo>
                  <a:pt x="0" y="12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14" name="Freeform 32"/>
          <p:cNvSpPr>
            <a:spLocks/>
          </p:cNvSpPr>
          <p:nvPr/>
        </p:nvSpPr>
        <p:spPr bwMode="auto">
          <a:xfrm>
            <a:off x="1408113" y="4430713"/>
            <a:ext cx="49212" cy="26987"/>
          </a:xfrm>
          <a:custGeom>
            <a:avLst/>
            <a:gdLst>
              <a:gd name="T0" fmla="*/ 2147483647 w 62"/>
              <a:gd name="T1" fmla="*/ 2147483647 h 35"/>
              <a:gd name="T2" fmla="*/ 0 w 62"/>
              <a:gd name="T3" fmla="*/ 0 h 35"/>
              <a:gd name="T4" fmla="*/ 2147483647 w 62"/>
              <a:gd name="T5" fmla="*/ 2147483647 h 35"/>
              <a:gd name="T6" fmla="*/ 2147483647 w 62"/>
              <a:gd name="T7" fmla="*/ 2147483647 h 35"/>
              <a:gd name="T8" fmla="*/ 2147483647 w 62"/>
              <a:gd name="T9" fmla="*/ 2147483647 h 35"/>
              <a:gd name="T10" fmla="*/ 2147483647 w 62"/>
              <a:gd name="T11" fmla="*/ 2147483647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35">
                <a:moveTo>
                  <a:pt x="53" y="35"/>
                </a:moveTo>
                <a:lnTo>
                  <a:pt x="0" y="0"/>
                </a:lnTo>
                <a:lnTo>
                  <a:pt x="62" y="6"/>
                </a:lnTo>
                <a:lnTo>
                  <a:pt x="46" y="17"/>
                </a:lnTo>
                <a:lnTo>
                  <a:pt x="53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15" name="Freeform 33"/>
          <p:cNvSpPr>
            <a:spLocks/>
          </p:cNvSpPr>
          <p:nvPr/>
        </p:nvSpPr>
        <p:spPr bwMode="auto">
          <a:xfrm>
            <a:off x="771525" y="3876675"/>
            <a:ext cx="434975" cy="458788"/>
          </a:xfrm>
          <a:custGeom>
            <a:avLst/>
            <a:gdLst>
              <a:gd name="T0" fmla="*/ 2147483647 w 549"/>
              <a:gd name="T1" fmla="*/ 2147483647 h 578"/>
              <a:gd name="T2" fmla="*/ 2147483647 w 549"/>
              <a:gd name="T3" fmla="*/ 2147483647 h 578"/>
              <a:gd name="T4" fmla="*/ 2147483647 w 549"/>
              <a:gd name="T5" fmla="*/ 2147483647 h 578"/>
              <a:gd name="T6" fmla="*/ 2147483647 w 549"/>
              <a:gd name="T7" fmla="*/ 2147483647 h 578"/>
              <a:gd name="T8" fmla="*/ 2147483647 w 549"/>
              <a:gd name="T9" fmla="*/ 2147483647 h 578"/>
              <a:gd name="T10" fmla="*/ 2147483647 w 549"/>
              <a:gd name="T11" fmla="*/ 2147483647 h 578"/>
              <a:gd name="T12" fmla="*/ 2147483647 w 549"/>
              <a:gd name="T13" fmla="*/ 2147483647 h 578"/>
              <a:gd name="T14" fmla="*/ 2147483647 w 549"/>
              <a:gd name="T15" fmla="*/ 2147483647 h 578"/>
              <a:gd name="T16" fmla="*/ 2147483647 w 549"/>
              <a:gd name="T17" fmla="*/ 2147483647 h 578"/>
              <a:gd name="T18" fmla="*/ 2147483647 w 549"/>
              <a:gd name="T19" fmla="*/ 2147483647 h 578"/>
              <a:gd name="T20" fmla="*/ 2147483647 w 549"/>
              <a:gd name="T21" fmla="*/ 2147483647 h 578"/>
              <a:gd name="T22" fmla="*/ 2147483647 w 549"/>
              <a:gd name="T23" fmla="*/ 2147483647 h 578"/>
              <a:gd name="T24" fmla="*/ 2147483647 w 549"/>
              <a:gd name="T25" fmla="*/ 2147483647 h 578"/>
              <a:gd name="T26" fmla="*/ 2147483647 w 549"/>
              <a:gd name="T27" fmla="*/ 2147483647 h 578"/>
              <a:gd name="T28" fmla="*/ 2147483647 w 549"/>
              <a:gd name="T29" fmla="*/ 2147483647 h 578"/>
              <a:gd name="T30" fmla="*/ 0 w 549"/>
              <a:gd name="T31" fmla="*/ 0 h 5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49" h="578">
                <a:moveTo>
                  <a:pt x="549" y="578"/>
                </a:moveTo>
                <a:lnTo>
                  <a:pt x="511" y="554"/>
                </a:lnTo>
                <a:lnTo>
                  <a:pt x="461" y="520"/>
                </a:lnTo>
                <a:lnTo>
                  <a:pt x="414" y="483"/>
                </a:lnTo>
                <a:lnTo>
                  <a:pt x="368" y="447"/>
                </a:lnTo>
                <a:lnTo>
                  <a:pt x="322" y="406"/>
                </a:lnTo>
                <a:lnTo>
                  <a:pt x="280" y="366"/>
                </a:lnTo>
                <a:lnTo>
                  <a:pt x="240" y="324"/>
                </a:lnTo>
                <a:lnTo>
                  <a:pt x="200" y="282"/>
                </a:lnTo>
                <a:lnTo>
                  <a:pt x="163" y="238"/>
                </a:lnTo>
                <a:lnTo>
                  <a:pt x="126" y="192"/>
                </a:lnTo>
                <a:lnTo>
                  <a:pt x="92" y="147"/>
                </a:lnTo>
                <a:lnTo>
                  <a:pt x="61" y="99"/>
                </a:lnTo>
                <a:lnTo>
                  <a:pt x="30" y="50"/>
                </a:lnTo>
                <a:lnTo>
                  <a:pt x="9" y="19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16" name="Freeform 34"/>
          <p:cNvSpPr>
            <a:spLocks/>
          </p:cNvSpPr>
          <p:nvPr/>
        </p:nvSpPr>
        <p:spPr bwMode="auto">
          <a:xfrm>
            <a:off x="771525" y="3876675"/>
            <a:ext cx="34925" cy="47625"/>
          </a:xfrm>
          <a:custGeom>
            <a:avLst/>
            <a:gdLst>
              <a:gd name="T0" fmla="*/ 2147483647 w 44"/>
              <a:gd name="T1" fmla="*/ 2147483647 h 61"/>
              <a:gd name="T2" fmla="*/ 0 w 44"/>
              <a:gd name="T3" fmla="*/ 0 h 61"/>
              <a:gd name="T4" fmla="*/ 2147483647 w 44"/>
              <a:gd name="T5" fmla="*/ 2147483647 h 61"/>
              <a:gd name="T6" fmla="*/ 2147483647 w 44"/>
              <a:gd name="T7" fmla="*/ 2147483647 h 61"/>
              <a:gd name="T8" fmla="*/ 2147483647 w 44"/>
              <a:gd name="T9" fmla="*/ 2147483647 h 61"/>
              <a:gd name="T10" fmla="*/ 2147483647 w 44"/>
              <a:gd name="T11" fmla="*/ 214748364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" h="61">
                <a:moveTo>
                  <a:pt x="19" y="61"/>
                </a:moveTo>
                <a:lnTo>
                  <a:pt x="0" y="0"/>
                </a:lnTo>
                <a:lnTo>
                  <a:pt x="44" y="44"/>
                </a:lnTo>
                <a:lnTo>
                  <a:pt x="26" y="42"/>
                </a:lnTo>
                <a:lnTo>
                  <a:pt x="19" y="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17" name="Freeform 35"/>
          <p:cNvSpPr>
            <a:spLocks/>
          </p:cNvSpPr>
          <p:nvPr/>
        </p:nvSpPr>
        <p:spPr bwMode="auto">
          <a:xfrm>
            <a:off x="771525" y="3876675"/>
            <a:ext cx="34925" cy="47625"/>
          </a:xfrm>
          <a:custGeom>
            <a:avLst/>
            <a:gdLst>
              <a:gd name="T0" fmla="*/ 2147483647 w 44"/>
              <a:gd name="T1" fmla="*/ 2147483647 h 61"/>
              <a:gd name="T2" fmla="*/ 0 w 44"/>
              <a:gd name="T3" fmla="*/ 0 h 61"/>
              <a:gd name="T4" fmla="*/ 2147483647 w 44"/>
              <a:gd name="T5" fmla="*/ 2147483647 h 61"/>
              <a:gd name="T6" fmla="*/ 2147483647 w 44"/>
              <a:gd name="T7" fmla="*/ 2147483647 h 61"/>
              <a:gd name="T8" fmla="*/ 2147483647 w 44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61">
                <a:moveTo>
                  <a:pt x="19" y="61"/>
                </a:moveTo>
                <a:lnTo>
                  <a:pt x="0" y="0"/>
                </a:lnTo>
                <a:lnTo>
                  <a:pt x="44" y="44"/>
                </a:lnTo>
                <a:lnTo>
                  <a:pt x="26" y="42"/>
                </a:lnTo>
                <a:lnTo>
                  <a:pt x="19" y="6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18" name="Freeform 36"/>
          <p:cNvSpPr>
            <a:spLocks/>
          </p:cNvSpPr>
          <p:nvPr/>
        </p:nvSpPr>
        <p:spPr bwMode="auto">
          <a:xfrm>
            <a:off x="606425" y="2974975"/>
            <a:ext cx="112713" cy="788988"/>
          </a:xfrm>
          <a:custGeom>
            <a:avLst/>
            <a:gdLst>
              <a:gd name="T0" fmla="*/ 2147483647 w 142"/>
              <a:gd name="T1" fmla="*/ 2147483647 h 993"/>
              <a:gd name="T2" fmla="*/ 2147483647 w 142"/>
              <a:gd name="T3" fmla="*/ 2147483647 h 993"/>
              <a:gd name="T4" fmla="*/ 2147483647 w 142"/>
              <a:gd name="T5" fmla="*/ 2147483647 h 993"/>
              <a:gd name="T6" fmla="*/ 2147483647 w 142"/>
              <a:gd name="T7" fmla="*/ 2147483647 h 993"/>
              <a:gd name="T8" fmla="*/ 2147483647 w 142"/>
              <a:gd name="T9" fmla="*/ 2147483647 h 993"/>
              <a:gd name="T10" fmla="*/ 2147483647 w 142"/>
              <a:gd name="T11" fmla="*/ 2147483647 h 993"/>
              <a:gd name="T12" fmla="*/ 2147483647 w 142"/>
              <a:gd name="T13" fmla="*/ 2147483647 h 993"/>
              <a:gd name="T14" fmla="*/ 2147483647 w 142"/>
              <a:gd name="T15" fmla="*/ 2147483647 h 993"/>
              <a:gd name="T16" fmla="*/ 2147483647 w 142"/>
              <a:gd name="T17" fmla="*/ 2147483647 h 993"/>
              <a:gd name="T18" fmla="*/ 2147483647 w 142"/>
              <a:gd name="T19" fmla="*/ 2147483647 h 993"/>
              <a:gd name="T20" fmla="*/ 2147483647 w 142"/>
              <a:gd name="T21" fmla="*/ 2147483647 h 993"/>
              <a:gd name="T22" fmla="*/ 0 w 142"/>
              <a:gd name="T23" fmla="*/ 2147483647 h 993"/>
              <a:gd name="T24" fmla="*/ 2147483647 w 142"/>
              <a:gd name="T25" fmla="*/ 2147483647 h 993"/>
              <a:gd name="T26" fmla="*/ 2147483647 w 142"/>
              <a:gd name="T27" fmla="*/ 2147483647 h 993"/>
              <a:gd name="T28" fmla="*/ 2147483647 w 142"/>
              <a:gd name="T29" fmla="*/ 2147483647 h 993"/>
              <a:gd name="T30" fmla="*/ 2147483647 w 142"/>
              <a:gd name="T31" fmla="*/ 2147483647 h 993"/>
              <a:gd name="T32" fmla="*/ 2147483647 w 142"/>
              <a:gd name="T33" fmla="*/ 2147483647 h 993"/>
              <a:gd name="T34" fmla="*/ 2147483647 w 142"/>
              <a:gd name="T35" fmla="*/ 2147483647 h 993"/>
              <a:gd name="T36" fmla="*/ 2147483647 w 142"/>
              <a:gd name="T37" fmla="*/ 0 h 99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2" h="993">
                <a:moveTo>
                  <a:pt x="142" y="993"/>
                </a:moveTo>
                <a:lnTo>
                  <a:pt x="93" y="870"/>
                </a:lnTo>
                <a:lnTo>
                  <a:pt x="77" y="821"/>
                </a:lnTo>
                <a:lnTo>
                  <a:pt x="62" y="773"/>
                </a:lnTo>
                <a:lnTo>
                  <a:pt x="49" y="722"/>
                </a:lnTo>
                <a:lnTo>
                  <a:pt x="38" y="673"/>
                </a:lnTo>
                <a:lnTo>
                  <a:pt x="27" y="623"/>
                </a:lnTo>
                <a:lnTo>
                  <a:pt x="20" y="574"/>
                </a:lnTo>
                <a:lnTo>
                  <a:pt x="13" y="525"/>
                </a:lnTo>
                <a:lnTo>
                  <a:pt x="7" y="475"/>
                </a:lnTo>
                <a:lnTo>
                  <a:pt x="3" y="413"/>
                </a:lnTo>
                <a:lnTo>
                  <a:pt x="0" y="351"/>
                </a:lnTo>
                <a:lnTo>
                  <a:pt x="2" y="291"/>
                </a:lnTo>
                <a:lnTo>
                  <a:pt x="3" y="228"/>
                </a:lnTo>
                <a:lnTo>
                  <a:pt x="9" y="168"/>
                </a:lnTo>
                <a:lnTo>
                  <a:pt x="16" y="108"/>
                </a:lnTo>
                <a:lnTo>
                  <a:pt x="25" y="47"/>
                </a:lnTo>
                <a:lnTo>
                  <a:pt x="33" y="13"/>
                </a:lnTo>
                <a:lnTo>
                  <a:pt x="34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19" name="Freeform 37"/>
          <p:cNvSpPr>
            <a:spLocks/>
          </p:cNvSpPr>
          <p:nvPr/>
        </p:nvSpPr>
        <p:spPr bwMode="auto">
          <a:xfrm>
            <a:off x="612775" y="2974975"/>
            <a:ext cx="23813" cy="49213"/>
          </a:xfrm>
          <a:custGeom>
            <a:avLst/>
            <a:gdLst>
              <a:gd name="T0" fmla="*/ 0 w 29"/>
              <a:gd name="T1" fmla="*/ 2147483647 h 62"/>
              <a:gd name="T2" fmla="*/ 2147483647 w 29"/>
              <a:gd name="T3" fmla="*/ 0 h 62"/>
              <a:gd name="T4" fmla="*/ 2147483647 w 29"/>
              <a:gd name="T5" fmla="*/ 2147483647 h 62"/>
              <a:gd name="T6" fmla="*/ 2147483647 w 29"/>
              <a:gd name="T7" fmla="*/ 2147483647 h 62"/>
              <a:gd name="T8" fmla="*/ 0 w 29"/>
              <a:gd name="T9" fmla="*/ 2147483647 h 62"/>
              <a:gd name="T10" fmla="*/ 0 w 29"/>
              <a:gd name="T11" fmla="*/ 2147483647 h 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62">
                <a:moveTo>
                  <a:pt x="0" y="57"/>
                </a:moveTo>
                <a:lnTo>
                  <a:pt x="25" y="0"/>
                </a:lnTo>
                <a:lnTo>
                  <a:pt x="29" y="62"/>
                </a:lnTo>
                <a:lnTo>
                  <a:pt x="16" y="47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0" name="Freeform 38"/>
          <p:cNvSpPr>
            <a:spLocks/>
          </p:cNvSpPr>
          <p:nvPr/>
        </p:nvSpPr>
        <p:spPr bwMode="auto">
          <a:xfrm>
            <a:off x="612775" y="2974975"/>
            <a:ext cx="23813" cy="49213"/>
          </a:xfrm>
          <a:custGeom>
            <a:avLst/>
            <a:gdLst>
              <a:gd name="T0" fmla="*/ 0 w 29"/>
              <a:gd name="T1" fmla="*/ 2147483647 h 62"/>
              <a:gd name="T2" fmla="*/ 2147483647 w 29"/>
              <a:gd name="T3" fmla="*/ 0 h 62"/>
              <a:gd name="T4" fmla="*/ 2147483647 w 29"/>
              <a:gd name="T5" fmla="*/ 2147483647 h 62"/>
              <a:gd name="T6" fmla="*/ 2147483647 w 29"/>
              <a:gd name="T7" fmla="*/ 2147483647 h 62"/>
              <a:gd name="T8" fmla="*/ 0 w 29"/>
              <a:gd name="T9" fmla="*/ 2147483647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62">
                <a:moveTo>
                  <a:pt x="0" y="57"/>
                </a:moveTo>
                <a:lnTo>
                  <a:pt x="25" y="0"/>
                </a:lnTo>
                <a:lnTo>
                  <a:pt x="29" y="62"/>
                </a:lnTo>
                <a:lnTo>
                  <a:pt x="16" y="47"/>
                </a:lnTo>
                <a:lnTo>
                  <a:pt x="0" y="5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1" name="Freeform 39"/>
          <p:cNvSpPr>
            <a:spLocks/>
          </p:cNvSpPr>
          <p:nvPr/>
        </p:nvSpPr>
        <p:spPr bwMode="auto">
          <a:xfrm>
            <a:off x="669925" y="2271713"/>
            <a:ext cx="385763" cy="600075"/>
          </a:xfrm>
          <a:custGeom>
            <a:avLst/>
            <a:gdLst>
              <a:gd name="T0" fmla="*/ 0 w 487"/>
              <a:gd name="T1" fmla="*/ 2147483647 h 755"/>
              <a:gd name="T2" fmla="*/ 2147483647 w 487"/>
              <a:gd name="T3" fmla="*/ 2147483647 h 755"/>
              <a:gd name="T4" fmla="*/ 2147483647 w 487"/>
              <a:gd name="T5" fmla="*/ 2147483647 h 755"/>
              <a:gd name="T6" fmla="*/ 2147483647 w 487"/>
              <a:gd name="T7" fmla="*/ 2147483647 h 755"/>
              <a:gd name="T8" fmla="*/ 2147483647 w 487"/>
              <a:gd name="T9" fmla="*/ 2147483647 h 755"/>
              <a:gd name="T10" fmla="*/ 2147483647 w 487"/>
              <a:gd name="T11" fmla="*/ 2147483647 h 755"/>
              <a:gd name="T12" fmla="*/ 2147483647 w 487"/>
              <a:gd name="T13" fmla="*/ 2147483647 h 755"/>
              <a:gd name="T14" fmla="*/ 2147483647 w 487"/>
              <a:gd name="T15" fmla="*/ 2147483647 h 755"/>
              <a:gd name="T16" fmla="*/ 2147483647 w 487"/>
              <a:gd name="T17" fmla="*/ 2147483647 h 755"/>
              <a:gd name="T18" fmla="*/ 2147483647 w 487"/>
              <a:gd name="T19" fmla="*/ 2147483647 h 755"/>
              <a:gd name="T20" fmla="*/ 2147483647 w 487"/>
              <a:gd name="T21" fmla="*/ 2147483647 h 755"/>
              <a:gd name="T22" fmla="*/ 2147483647 w 487"/>
              <a:gd name="T23" fmla="*/ 2147483647 h 755"/>
              <a:gd name="T24" fmla="*/ 2147483647 w 487"/>
              <a:gd name="T25" fmla="*/ 2147483647 h 755"/>
              <a:gd name="T26" fmla="*/ 2147483647 w 487"/>
              <a:gd name="T27" fmla="*/ 2147483647 h 755"/>
              <a:gd name="T28" fmla="*/ 2147483647 w 487"/>
              <a:gd name="T29" fmla="*/ 2147483647 h 755"/>
              <a:gd name="T30" fmla="*/ 2147483647 w 487"/>
              <a:gd name="T31" fmla="*/ 2147483647 h 755"/>
              <a:gd name="T32" fmla="*/ 2147483647 w 487"/>
              <a:gd name="T33" fmla="*/ 0 h 7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87" h="755">
                <a:moveTo>
                  <a:pt x="0" y="755"/>
                </a:moveTo>
                <a:lnTo>
                  <a:pt x="19" y="700"/>
                </a:lnTo>
                <a:lnTo>
                  <a:pt x="39" y="642"/>
                </a:lnTo>
                <a:lnTo>
                  <a:pt x="62" y="585"/>
                </a:lnTo>
                <a:lnTo>
                  <a:pt x="86" y="528"/>
                </a:lnTo>
                <a:lnTo>
                  <a:pt x="114" y="474"/>
                </a:lnTo>
                <a:lnTo>
                  <a:pt x="143" y="421"/>
                </a:lnTo>
                <a:lnTo>
                  <a:pt x="174" y="369"/>
                </a:lnTo>
                <a:lnTo>
                  <a:pt x="205" y="320"/>
                </a:lnTo>
                <a:lnTo>
                  <a:pt x="240" y="271"/>
                </a:lnTo>
                <a:lnTo>
                  <a:pt x="275" y="223"/>
                </a:lnTo>
                <a:lnTo>
                  <a:pt x="311" y="177"/>
                </a:lnTo>
                <a:lnTo>
                  <a:pt x="351" y="133"/>
                </a:lnTo>
                <a:lnTo>
                  <a:pt x="390" y="90"/>
                </a:lnTo>
                <a:lnTo>
                  <a:pt x="432" y="49"/>
                </a:lnTo>
                <a:lnTo>
                  <a:pt x="476" y="9"/>
                </a:lnTo>
                <a:lnTo>
                  <a:pt x="487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2" name="Freeform 40"/>
          <p:cNvSpPr>
            <a:spLocks/>
          </p:cNvSpPr>
          <p:nvPr/>
        </p:nvSpPr>
        <p:spPr bwMode="auto">
          <a:xfrm>
            <a:off x="1012825" y="2271713"/>
            <a:ext cx="42863" cy="41275"/>
          </a:xfrm>
          <a:custGeom>
            <a:avLst/>
            <a:gdLst>
              <a:gd name="T0" fmla="*/ 0 w 55"/>
              <a:gd name="T1" fmla="*/ 2147483647 h 51"/>
              <a:gd name="T2" fmla="*/ 2147483647 w 55"/>
              <a:gd name="T3" fmla="*/ 0 h 51"/>
              <a:gd name="T4" fmla="*/ 2147483647 w 55"/>
              <a:gd name="T5" fmla="*/ 2147483647 h 51"/>
              <a:gd name="T6" fmla="*/ 2147483647 w 55"/>
              <a:gd name="T7" fmla="*/ 2147483647 h 51"/>
              <a:gd name="T8" fmla="*/ 0 w 55"/>
              <a:gd name="T9" fmla="*/ 2147483647 h 51"/>
              <a:gd name="T10" fmla="*/ 0 w 55"/>
              <a:gd name="T11" fmla="*/ 2147483647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" h="51">
                <a:moveTo>
                  <a:pt x="0" y="29"/>
                </a:moveTo>
                <a:lnTo>
                  <a:pt x="55" y="0"/>
                </a:lnTo>
                <a:lnTo>
                  <a:pt x="20" y="51"/>
                </a:lnTo>
                <a:lnTo>
                  <a:pt x="18" y="33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3" name="Freeform 41"/>
          <p:cNvSpPr>
            <a:spLocks/>
          </p:cNvSpPr>
          <p:nvPr/>
        </p:nvSpPr>
        <p:spPr bwMode="auto">
          <a:xfrm>
            <a:off x="1012825" y="2271713"/>
            <a:ext cx="42863" cy="41275"/>
          </a:xfrm>
          <a:custGeom>
            <a:avLst/>
            <a:gdLst>
              <a:gd name="T0" fmla="*/ 0 w 55"/>
              <a:gd name="T1" fmla="*/ 2147483647 h 51"/>
              <a:gd name="T2" fmla="*/ 2147483647 w 55"/>
              <a:gd name="T3" fmla="*/ 0 h 51"/>
              <a:gd name="T4" fmla="*/ 2147483647 w 55"/>
              <a:gd name="T5" fmla="*/ 2147483647 h 51"/>
              <a:gd name="T6" fmla="*/ 2147483647 w 55"/>
              <a:gd name="T7" fmla="*/ 2147483647 h 51"/>
              <a:gd name="T8" fmla="*/ 0 w 55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51">
                <a:moveTo>
                  <a:pt x="0" y="29"/>
                </a:moveTo>
                <a:lnTo>
                  <a:pt x="55" y="0"/>
                </a:lnTo>
                <a:lnTo>
                  <a:pt x="20" y="51"/>
                </a:lnTo>
                <a:lnTo>
                  <a:pt x="18" y="33"/>
                </a:lnTo>
                <a:lnTo>
                  <a:pt x="0" y="2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4" name="Freeform 42"/>
          <p:cNvSpPr>
            <a:spLocks/>
          </p:cNvSpPr>
          <p:nvPr/>
        </p:nvSpPr>
        <p:spPr bwMode="auto">
          <a:xfrm>
            <a:off x="1422400" y="2847975"/>
            <a:ext cx="1344613" cy="1481138"/>
          </a:xfrm>
          <a:custGeom>
            <a:avLst/>
            <a:gdLst>
              <a:gd name="T0" fmla="*/ 2147483647 w 1695"/>
              <a:gd name="T1" fmla="*/ 0 h 1865"/>
              <a:gd name="T2" fmla="*/ 2147483647 w 1695"/>
              <a:gd name="T3" fmla="*/ 2147483647 h 1865"/>
              <a:gd name="T4" fmla="*/ 2147483647 w 1695"/>
              <a:gd name="T5" fmla="*/ 2147483647 h 1865"/>
              <a:gd name="T6" fmla="*/ 2147483647 w 1695"/>
              <a:gd name="T7" fmla="*/ 2147483647 h 1865"/>
              <a:gd name="T8" fmla="*/ 2147483647 w 1695"/>
              <a:gd name="T9" fmla="*/ 2147483647 h 1865"/>
              <a:gd name="T10" fmla="*/ 2147483647 w 1695"/>
              <a:gd name="T11" fmla="*/ 2147483647 h 1865"/>
              <a:gd name="T12" fmla="*/ 2147483647 w 1695"/>
              <a:gd name="T13" fmla="*/ 2147483647 h 1865"/>
              <a:gd name="T14" fmla="*/ 2147483647 w 1695"/>
              <a:gd name="T15" fmla="*/ 2147483647 h 1865"/>
              <a:gd name="T16" fmla="*/ 2147483647 w 1695"/>
              <a:gd name="T17" fmla="*/ 2147483647 h 1865"/>
              <a:gd name="T18" fmla="*/ 2147483647 w 1695"/>
              <a:gd name="T19" fmla="*/ 2147483647 h 1865"/>
              <a:gd name="T20" fmla="*/ 2147483647 w 1695"/>
              <a:gd name="T21" fmla="*/ 2147483647 h 1865"/>
              <a:gd name="T22" fmla="*/ 2147483647 w 1695"/>
              <a:gd name="T23" fmla="*/ 2147483647 h 1865"/>
              <a:gd name="T24" fmla="*/ 2147483647 w 1695"/>
              <a:gd name="T25" fmla="*/ 2147483647 h 1865"/>
              <a:gd name="T26" fmla="*/ 2147483647 w 1695"/>
              <a:gd name="T27" fmla="*/ 2147483647 h 1865"/>
              <a:gd name="T28" fmla="*/ 2147483647 w 1695"/>
              <a:gd name="T29" fmla="*/ 2147483647 h 1865"/>
              <a:gd name="T30" fmla="*/ 2147483647 w 1695"/>
              <a:gd name="T31" fmla="*/ 2147483647 h 1865"/>
              <a:gd name="T32" fmla="*/ 2147483647 w 1695"/>
              <a:gd name="T33" fmla="*/ 2147483647 h 1865"/>
              <a:gd name="T34" fmla="*/ 2147483647 w 1695"/>
              <a:gd name="T35" fmla="*/ 2147483647 h 1865"/>
              <a:gd name="T36" fmla="*/ 2147483647 w 1695"/>
              <a:gd name="T37" fmla="*/ 2147483647 h 1865"/>
              <a:gd name="T38" fmla="*/ 2147483647 w 1695"/>
              <a:gd name="T39" fmla="*/ 2147483647 h 1865"/>
              <a:gd name="T40" fmla="*/ 2147483647 w 1695"/>
              <a:gd name="T41" fmla="*/ 2147483647 h 1865"/>
              <a:gd name="T42" fmla="*/ 2147483647 w 1695"/>
              <a:gd name="T43" fmla="*/ 2147483647 h 1865"/>
              <a:gd name="T44" fmla="*/ 2147483647 w 1695"/>
              <a:gd name="T45" fmla="*/ 2147483647 h 1865"/>
              <a:gd name="T46" fmla="*/ 2147483647 w 1695"/>
              <a:gd name="T47" fmla="*/ 2147483647 h 1865"/>
              <a:gd name="T48" fmla="*/ 2147483647 w 1695"/>
              <a:gd name="T49" fmla="*/ 2147483647 h 1865"/>
              <a:gd name="T50" fmla="*/ 2147483647 w 1695"/>
              <a:gd name="T51" fmla="*/ 2147483647 h 1865"/>
              <a:gd name="T52" fmla="*/ 2147483647 w 1695"/>
              <a:gd name="T53" fmla="*/ 2147483647 h 1865"/>
              <a:gd name="T54" fmla="*/ 2147483647 w 1695"/>
              <a:gd name="T55" fmla="*/ 2147483647 h 1865"/>
              <a:gd name="T56" fmla="*/ 2147483647 w 1695"/>
              <a:gd name="T57" fmla="*/ 2147483647 h 1865"/>
              <a:gd name="T58" fmla="*/ 2147483647 w 1695"/>
              <a:gd name="T59" fmla="*/ 2147483647 h 1865"/>
              <a:gd name="T60" fmla="*/ 2147483647 w 1695"/>
              <a:gd name="T61" fmla="*/ 2147483647 h 1865"/>
              <a:gd name="T62" fmla="*/ 2147483647 w 1695"/>
              <a:gd name="T63" fmla="*/ 2147483647 h 1865"/>
              <a:gd name="T64" fmla="*/ 2147483647 w 1695"/>
              <a:gd name="T65" fmla="*/ 2147483647 h 1865"/>
              <a:gd name="T66" fmla="*/ 2147483647 w 1695"/>
              <a:gd name="T67" fmla="*/ 2147483647 h 1865"/>
              <a:gd name="T68" fmla="*/ 2147483647 w 1695"/>
              <a:gd name="T69" fmla="*/ 2147483647 h 1865"/>
              <a:gd name="T70" fmla="*/ 2147483647 w 1695"/>
              <a:gd name="T71" fmla="*/ 2147483647 h 1865"/>
              <a:gd name="T72" fmla="*/ 0 w 1695"/>
              <a:gd name="T73" fmla="*/ 2147483647 h 186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95" h="1865">
                <a:moveTo>
                  <a:pt x="1695" y="0"/>
                </a:moveTo>
                <a:lnTo>
                  <a:pt x="1662" y="5"/>
                </a:lnTo>
                <a:lnTo>
                  <a:pt x="1631" y="15"/>
                </a:lnTo>
                <a:lnTo>
                  <a:pt x="1602" y="26"/>
                </a:lnTo>
                <a:lnTo>
                  <a:pt x="1571" y="40"/>
                </a:lnTo>
                <a:lnTo>
                  <a:pt x="1543" y="57"/>
                </a:lnTo>
                <a:lnTo>
                  <a:pt x="1516" y="75"/>
                </a:lnTo>
                <a:lnTo>
                  <a:pt x="1488" y="97"/>
                </a:lnTo>
                <a:lnTo>
                  <a:pt x="1463" y="121"/>
                </a:lnTo>
                <a:lnTo>
                  <a:pt x="1437" y="146"/>
                </a:lnTo>
                <a:lnTo>
                  <a:pt x="1411" y="174"/>
                </a:lnTo>
                <a:lnTo>
                  <a:pt x="1386" y="205"/>
                </a:lnTo>
                <a:lnTo>
                  <a:pt x="1349" y="252"/>
                </a:lnTo>
                <a:lnTo>
                  <a:pt x="1315" y="305"/>
                </a:lnTo>
                <a:lnTo>
                  <a:pt x="1280" y="360"/>
                </a:lnTo>
                <a:lnTo>
                  <a:pt x="1232" y="439"/>
                </a:lnTo>
                <a:lnTo>
                  <a:pt x="1174" y="545"/>
                </a:lnTo>
                <a:lnTo>
                  <a:pt x="1026" y="823"/>
                </a:lnTo>
                <a:lnTo>
                  <a:pt x="956" y="942"/>
                </a:lnTo>
                <a:lnTo>
                  <a:pt x="899" y="1039"/>
                </a:lnTo>
                <a:lnTo>
                  <a:pt x="852" y="1112"/>
                </a:lnTo>
                <a:lnTo>
                  <a:pt x="804" y="1183"/>
                </a:lnTo>
                <a:lnTo>
                  <a:pt x="753" y="1254"/>
                </a:lnTo>
                <a:lnTo>
                  <a:pt x="700" y="1324"/>
                </a:lnTo>
                <a:lnTo>
                  <a:pt x="642" y="1393"/>
                </a:lnTo>
                <a:lnTo>
                  <a:pt x="581" y="1459"/>
                </a:lnTo>
                <a:lnTo>
                  <a:pt x="519" y="1523"/>
                </a:lnTo>
                <a:lnTo>
                  <a:pt x="473" y="1565"/>
                </a:lnTo>
                <a:lnTo>
                  <a:pt x="428" y="1605"/>
                </a:lnTo>
                <a:lnTo>
                  <a:pt x="378" y="1646"/>
                </a:lnTo>
                <a:lnTo>
                  <a:pt x="329" y="1682"/>
                </a:lnTo>
                <a:lnTo>
                  <a:pt x="276" y="1719"/>
                </a:lnTo>
                <a:lnTo>
                  <a:pt x="223" y="1754"/>
                </a:lnTo>
                <a:lnTo>
                  <a:pt x="166" y="1785"/>
                </a:lnTo>
                <a:lnTo>
                  <a:pt x="107" y="1816"/>
                </a:lnTo>
                <a:lnTo>
                  <a:pt x="78" y="1830"/>
                </a:lnTo>
                <a:lnTo>
                  <a:pt x="0" y="1865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5" name="Freeform 43"/>
          <p:cNvSpPr>
            <a:spLocks/>
          </p:cNvSpPr>
          <p:nvPr/>
        </p:nvSpPr>
        <p:spPr bwMode="auto">
          <a:xfrm>
            <a:off x="1781175" y="2862263"/>
            <a:ext cx="930275" cy="352425"/>
          </a:xfrm>
          <a:custGeom>
            <a:avLst/>
            <a:gdLst>
              <a:gd name="T0" fmla="*/ 2147483647 w 1173"/>
              <a:gd name="T1" fmla="*/ 0 h 445"/>
              <a:gd name="T2" fmla="*/ 2147483647 w 1173"/>
              <a:gd name="T3" fmla="*/ 2147483647 h 445"/>
              <a:gd name="T4" fmla="*/ 2147483647 w 1173"/>
              <a:gd name="T5" fmla="*/ 2147483647 h 445"/>
              <a:gd name="T6" fmla="*/ 2147483647 w 1173"/>
              <a:gd name="T7" fmla="*/ 2147483647 h 445"/>
              <a:gd name="T8" fmla="*/ 2147483647 w 1173"/>
              <a:gd name="T9" fmla="*/ 2147483647 h 445"/>
              <a:gd name="T10" fmla="*/ 2147483647 w 1173"/>
              <a:gd name="T11" fmla="*/ 2147483647 h 445"/>
              <a:gd name="T12" fmla="*/ 2147483647 w 1173"/>
              <a:gd name="T13" fmla="*/ 2147483647 h 445"/>
              <a:gd name="T14" fmla="*/ 2147483647 w 1173"/>
              <a:gd name="T15" fmla="*/ 2147483647 h 445"/>
              <a:gd name="T16" fmla="*/ 2147483647 w 1173"/>
              <a:gd name="T17" fmla="*/ 2147483647 h 445"/>
              <a:gd name="T18" fmla="*/ 2147483647 w 1173"/>
              <a:gd name="T19" fmla="*/ 2147483647 h 445"/>
              <a:gd name="T20" fmla="*/ 2147483647 w 1173"/>
              <a:gd name="T21" fmla="*/ 2147483647 h 445"/>
              <a:gd name="T22" fmla="*/ 2147483647 w 1173"/>
              <a:gd name="T23" fmla="*/ 2147483647 h 445"/>
              <a:gd name="T24" fmla="*/ 2147483647 w 1173"/>
              <a:gd name="T25" fmla="*/ 2147483647 h 445"/>
              <a:gd name="T26" fmla="*/ 2147483647 w 1173"/>
              <a:gd name="T27" fmla="*/ 2147483647 h 445"/>
              <a:gd name="T28" fmla="*/ 2147483647 w 1173"/>
              <a:gd name="T29" fmla="*/ 2147483647 h 445"/>
              <a:gd name="T30" fmla="*/ 2147483647 w 1173"/>
              <a:gd name="T31" fmla="*/ 2147483647 h 445"/>
              <a:gd name="T32" fmla="*/ 2147483647 w 1173"/>
              <a:gd name="T33" fmla="*/ 2147483647 h 445"/>
              <a:gd name="T34" fmla="*/ 2147483647 w 1173"/>
              <a:gd name="T35" fmla="*/ 2147483647 h 445"/>
              <a:gd name="T36" fmla="*/ 2147483647 w 1173"/>
              <a:gd name="T37" fmla="*/ 2147483647 h 445"/>
              <a:gd name="T38" fmla="*/ 2147483647 w 1173"/>
              <a:gd name="T39" fmla="*/ 2147483647 h 445"/>
              <a:gd name="T40" fmla="*/ 2147483647 w 1173"/>
              <a:gd name="T41" fmla="*/ 2147483647 h 445"/>
              <a:gd name="T42" fmla="*/ 2147483647 w 1173"/>
              <a:gd name="T43" fmla="*/ 2147483647 h 445"/>
              <a:gd name="T44" fmla="*/ 2147483647 w 1173"/>
              <a:gd name="T45" fmla="*/ 2147483647 h 445"/>
              <a:gd name="T46" fmla="*/ 2147483647 w 1173"/>
              <a:gd name="T47" fmla="*/ 2147483647 h 445"/>
              <a:gd name="T48" fmla="*/ 2147483647 w 1173"/>
              <a:gd name="T49" fmla="*/ 2147483647 h 445"/>
              <a:gd name="T50" fmla="*/ 2147483647 w 1173"/>
              <a:gd name="T51" fmla="*/ 2147483647 h 445"/>
              <a:gd name="T52" fmla="*/ 2147483647 w 1173"/>
              <a:gd name="T53" fmla="*/ 2147483647 h 445"/>
              <a:gd name="T54" fmla="*/ 2147483647 w 1173"/>
              <a:gd name="T55" fmla="*/ 2147483647 h 445"/>
              <a:gd name="T56" fmla="*/ 0 w 1173"/>
              <a:gd name="T57" fmla="*/ 2147483647 h 4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173" h="445">
                <a:moveTo>
                  <a:pt x="1173" y="0"/>
                </a:moveTo>
                <a:lnTo>
                  <a:pt x="1131" y="11"/>
                </a:lnTo>
                <a:lnTo>
                  <a:pt x="1090" y="26"/>
                </a:lnTo>
                <a:lnTo>
                  <a:pt x="1052" y="39"/>
                </a:lnTo>
                <a:lnTo>
                  <a:pt x="1015" y="55"/>
                </a:lnTo>
                <a:lnTo>
                  <a:pt x="981" y="72"/>
                </a:lnTo>
                <a:lnTo>
                  <a:pt x="948" y="90"/>
                </a:lnTo>
                <a:lnTo>
                  <a:pt x="906" y="114"/>
                </a:lnTo>
                <a:lnTo>
                  <a:pt x="864" y="139"/>
                </a:lnTo>
                <a:lnTo>
                  <a:pt x="816" y="174"/>
                </a:lnTo>
                <a:lnTo>
                  <a:pt x="732" y="234"/>
                </a:lnTo>
                <a:lnTo>
                  <a:pt x="657" y="287"/>
                </a:lnTo>
                <a:lnTo>
                  <a:pt x="611" y="318"/>
                </a:lnTo>
                <a:lnTo>
                  <a:pt x="573" y="342"/>
                </a:lnTo>
                <a:lnTo>
                  <a:pt x="533" y="364"/>
                </a:lnTo>
                <a:lnTo>
                  <a:pt x="501" y="379"/>
                </a:lnTo>
                <a:lnTo>
                  <a:pt x="469" y="393"/>
                </a:lnTo>
                <a:lnTo>
                  <a:pt x="436" y="406"/>
                </a:lnTo>
                <a:lnTo>
                  <a:pt x="401" y="417"/>
                </a:lnTo>
                <a:lnTo>
                  <a:pt x="364" y="426"/>
                </a:lnTo>
                <a:lnTo>
                  <a:pt x="328" y="434"/>
                </a:lnTo>
                <a:lnTo>
                  <a:pt x="287" y="439"/>
                </a:lnTo>
                <a:lnTo>
                  <a:pt x="245" y="443"/>
                </a:lnTo>
                <a:lnTo>
                  <a:pt x="201" y="445"/>
                </a:lnTo>
                <a:lnTo>
                  <a:pt x="154" y="443"/>
                </a:lnTo>
                <a:lnTo>
                  <a:pt x="106" y="439"/>
                </a:lnTo>
                <a:lnTo>
                  <a:pt x="55" y="434"/>
                </a:lnTo>
                <a:lnTo>
                  <a:pt x="19" y="428"/>
                </a:lnTo>
                <a:lnTo>
                  <a:pt x="0" y="42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6" name="Freeform 44"/>
          <p:cNvSpPr>
            <a:spLocks/>
          </p:cNvSpPr>
          <p:nvPr/>
        </p:nvSpPr>
        <p:spPr bwMode="auto">
          <a:xfrm>
            <a:off x="1781175" y="3194050"/>
            <a:ext cx="49213" cy="25400"/>
          </a:xfrm>
          <a:custGeom>
            <a:avLst/>
            <a:gdLst>
              <a:gd name="T0" fmla="*/ 2147483647 w 63"/>
              <a:gd name="T1" fmla="*/ 2147483647 h 31"/>
              <a:gd name="T2" fmla="*/ 0 w 63"/>
              <a:gd name="T3" fmla="*/ 2147483647 h 31"/>
              <a:gd name="T4" fmla="*/ 2147483647 w 63"/>
              <a:gd name="T5" fmla="*/ 0 h 31"/>
              <a:gd name="T6" fmla="*/ 2147483647 w 63"/>
              <a:gd name="T7" fmla="*/ 2147483647 h 31"/>
              <a:gd name="T8" fmla="*/ 2147483647 w 63"/>
              <a:gd name="T9" fmla="*/ 2147483647 h 31"/>
              <a:gd name="T10" fmla="*/ 2147483647 w 63"/>
              <a:gd name="T11" fmla="*/ 2147483647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3" h="31">
                <a:moveTo>
                  <a:pt x="59" y="31"/>
                </a:moveTo>
                <a:lnTo>
                  <a:pt x="0" y="5"/>
                </a:lnTo>
                <a:lnTo>
                  <a:pt x="63" y="0"/>
                </a:lnTo>
                <a:lnTo>
                  <a:pt x="48" y="13"/>
                </a:lnTo>
                <a:lnTo>
                  <a:pt x="59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7" name="Freeform 45"/>
          <p:cNvSpPr>
            <a:spLocks/>
          </p:cNvSpPr>
          <p:nvPr/>
        </p:nvSpPr>
        <p:spPr bwMode="auto">
          <a:xfrm>
            <a:off x="1781175" y="3194050"/>
            <a:ext cx="49213" cy="25400"/>
          </a:xfrm>
          <a:custGeom>
            <a:avLst/>
            <a:gdLst>
              <a:gd name="T0" fmla="*/ 2147483647 w 63"/>
              <a:gd name="T1" fmla="*/ 2147483647 h 31"/>
              <a:gd name="T2" fmla="*/ 0 w 63"/>
              <a:gd name="T3" fmla="*/ 2147483647 h 31"/>
              <a:gd name="T4" fmla="*/ 2147483647 w 63"/>
              <a:gd name="T5" fmla="*/ 0 h 31"/>
              <a:gd name="T6" fmla="*/ 2147483647 w 63"/>
              <a:gd name="T7" fmla="*/ 2147483647 h 31"/>
              <a:gd name="T8" fmla="*/ 2147483647 w 63"/>
              <a:gd name="T9" fmla="*/ 2147483647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31">
                <a:moveTo>
                  <a:pt x="59" y="31"/>
                </a:moveTo>
                <a:lnTo>
                  <a:pt x="0" y="5"/>
                </a:lnTo>
                <a:lnTo>
                  <a:pt x="63" y="0"/>
                </a:lnTo>
                <a:lnTo>
                  <a:pt x="48" y="13"/>
                </a:lnTo>
                <a:lnTo>
                  <a:pt x="59" y="3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8" name="Freeform 46"/>
          <p:cNvSpPr>
            <a:spLocks/>
          </p:cNvSpPr>
          <p:nvPr/>
        </p:nvSpPr>
        <p:spPr bwMode="auto">
          <a:xfrm>
            <a:off x="812800" y="2933700"/>
            <a:ext cx="671513" cy="157163"/>
          </a:xfrm>
          <a:custGeom>
            <a:avLst/>
            <a:gdLst>
              <a:gd name="T0" fmla="*/ 2147483647 w 847"/>
              <a:gd name="T1" fmla="*/ 2147483647 h 197"/>
              <a:gd name="T2" fmla="*/ 2147483647 w 847"/>
              <a:gd name="T3" fmla="*/ 2147483647 h 197"/>
              <a:gd name="T4" fmla="*/ 2147483647 w 847"/>
              <a:gd name="T5" fmla="*/ 2147483647 h 197"/>
              <a:gd name="T6" fmla="*/ 2147483647 w 847"/>
              <a:gd name="T7" fmla="*/ 2147483647 h 197"/>
              <a:gd name="T8" fmla="*/ 2147483647 w 847"/>
              <a:gd name="T9" fmla="*/ 2147483647 h 197"/>
              <a:gd name="T10" fmla="*/ 2147483647 w 847"/>
              <a:gd name="T11" fmla="*/ 2147483647 h 197"/>
              <a:gd name="T12" fmla="*/ 2147483647 w 847"/>
              <a:gd name="T13" fmla="*/ 2147483647 h 197"/>
              <a:gd name="T14" fmla="*/ 2147483647 w 847"/>
              <a:gd name="T15" fmla="*/ 2147483647 h 197"/>
              <a:gd name="T16" fmla="*/ 2147483647 w 847"/>
              <a:gd name="T17" fmla="*/ 2147483647 h 197"/>
              <a:gd name="T18" fmla="*/ 2147483647 w 847"/>
              <a:gd name="T19" fmla="*/ 2147483647 h 197"/>
              <a:gd name="T20" fmla="*/ 2147483647 w 847"/>
              <a:gd name="T21" fmla="*/ 2147483647 h 197"/>
              <a:gd name="T22" fmla="*/ 2147483647 w 847"/>
              <a:gd name="T23" fmla="*/ 2147483647 h 197"/>
              <a:gd name="T24" fmla="*/ 2147483647 w 847"/>
              <a:gd name="T25" fmla="*/ 2147483647 h 197"/>
              <a:gd name="T26" fmla="*/ 2147483647 w 847"/>
              <a:gd name="T27" fmla="*/ 2147483647 h 197"/>
              <a:gd name="T28" fmla="*/ 2147483647 w 847"/>
              <a:gd name="T29" fmla="*/ 2147483647 h 197"/>
              <a:gd name="T30" fmla="*/ 0 w 847"/>
              <a:gd name="T31" fmla="*/ 0 h 19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47" h="197">
                <a:moveTo>
                  <a:pt x="847" y="197"/>
                </a:moveTo>
                <a:lnTo>
                  <a:pt x="811" y="174"/>
                </a:lnTo>
                <a:lnTo>
                  <a:pt x="783" y="155"/>
                </a:lnTo>
                <a:lnTo>
                  <a:pt x="756" y="141"/>
                </a:lnTo>
                <a:lnTo>
                  <a:pt x="732" y="130"/>
                </a:lnTo>
                <a:lnTo>
                  <a:pt x="712" y="120"/>
                </a:lnTo>
                <a:lnTo>
                  <a:pt x="692" y="113"/>
                </a:lnTo>
                <a:lnTo>
                  <a:pt x="666" y="106"/>
                </a:lnTo>
                <a:lnTo>
                  <a:pt x="641" y="99"/>
                </a:lnTo>
                <a:lnTo>
                  <a:pt x="606" y="91"/>
                </a:lnTo>
                <a:lnTo>
                  <a:pt x="562" y="84"/>
                </a:lnTo>
                <a:lnTo>
                  <a:pt x="454" y="69"/>
                </a:lnTo>
                <a:lnTo>
                  <a:pt x="293" y="47"/>
                </a:lnTo>
                <a:lnTo>
                  <a:pt x="154" y="27"/>
                </a:lnTo>
                <a:lnTo>
                  <a:pt x="19" y="3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29" name="Freeform 47"/>
          <p:cNvSpPr>
            <a:spLocks/>
          </p:cNvSpPr>
          <p:nvPr/>
        </p:nvSpPr>
        <p:spPr bwMode="auto">
          <a:xfrm>
            <a:off x="812800" y="2930525"/>
            <a:ext cx="49213" cy="23813"/>
          </a:xfrm>
          <a:custGeom>
            <a:avLst/>
            <a:gdLst>
              <a:gd name="T0" fmla="*/ 2147483647 w 63"/>
              <a:gd name="T1" fmla="*/ 2147483647 h 29"/>
              <a:gd name="T2" fmla="*/ 0 w 63"/>
              <a:gd name="T3" fmla="*/ 2147483647 h 29"/>
              <a:gd name="T4" fmla="*/ 2147483647 w 63"/>
              <a:gd name="T5" fmla="*/ 0 h 29"/>
              <a:gd name="T6" fmla="*/ 2147483647 w 63"/>
              <a:gd name="T7" fmla="*/ 2147483647 h 29"/>
              <a:gd name="T8" fmla="*/ 2147483647 w 63"/>
              <a:gd name="T9" fmla="*/ 2147483647 h 29"/>
              <a:gd name="T10" fmla="*/ 2147483647 w 63"/>
              <a:gd name="T11" fmla="*/ 2147483647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3" h="29">
                <a:moveTo>
                  <a:pt x="57" y="29"/>
                </a:moveTo>
                <a:lnTo>
                  <a:pt x="0" y="4"/>
                </a:lnTo>
                <a:lnTo>
                  <a:pt x="63" y="0"/>
                </a:lnTo>
                <a:lnTo>
                  <a:pt x="48" y="13"/>
                </a:lnTo>
                <a:lnTo>
                  <a:pt x="57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30" name="Freeform 48"/>
          <p:cNvSpPr>
            <a:spLocks/>
          </p:cNvSpPr>
          <p:nvPr/>
        </p:nvSpPr>
        <p:spPr bwMode="auto">
          <a:xfrm>
            <a:off x="812800" y="2930525"/>
            <a:ext cx="49213" cy="23813"/>
          </a:xfrm>
          <a:custGeom>
            <a:avLst/>
            <a:gdLst>
              <a:gd name="T0" fmla="*/ 2147483647 w 63"/>
              <a:gd name="T1" fmla="*/ 2147483647 h 29"/>
              <a:gd name="T2" fmla="*/ 0 w 63"/>
              <a:gd name="T3" fmla="*/ 2147483647 h 29"/>
              <a:gd name="T4" fmla="*/ 2147483647 w 63"/>
              <a:gd name="T5" fmla="*/ 0 h 29"/>
              <a:gd name="T6" fmla="*/ 2147483647 w 63"/>
              <a:gd name="T7" fmla="*/ 2147483647 h 29"/>
              <a:gd name="T8" fmla="*/ 2147483647 w 63"/>
              <a:gd name="T9" fmla="*/ 2147483647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29">
                <a:moveTo>
                  <a:pt x="57" y="29"/>
                </a:moveTo>
                <a:lnTo>
                  <a:pt x="0" y="4"/>
                </a:lnTo>
                <a:lnTo>
                  <a:pt x="63" y="0"/>
                </a:lnTo>
                <a:lnTo>
                  <a:pt x="48" y="13"/>
                </a:lnTo>
                <a:lnTo>
                  <a:pt x="57" y="2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31" name="Rectangle 49"/>
          <p:cNvSpPr>
            <a:spLocks noChangeArrowheads="1"/>
          </p:cNvSpPr>
          <p:nvPr/>
        </p:nvSpPr>
        <p:spPr bwMode="auto">
          <a:xfrm>
            <a:off x="1577975" y="2470150"/>
            <a:ext cx="5318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acetyl-CoA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32" name="Freeform 50"/>
          <p:cNvSpPr>
            <a:spLocks/>
          </p:cNvSpPr>
          <p:nvPr/>
        </p:nvSpPr>
        <p:spPr bwMode="auto">
          <a:xfrm>
            <a:off x="1314450" y="2605088"/>
            <a:ext cx="473075" cy="409575"/>
          </a:xfrm>
          <a:custGeom>
            <a:avLst/>
            <a:gdLst>
              <a:gd name="T0" fmla="*/ 0 w 596"/>
              <a:gd name="T1" fmla="*/ 2147483647 h 515"/>
              <a:gd name="T2" fmla="*/ 2147483647 w 596"/>
              <a:gd name="T3" fmla="*/ 2147483647 h 515"/>
              <a:gd name="T4" fmla="*/ 2147483647 w 596"/>
              <a:gd name="T5" fmla="*/ 2147483647 h 515"/>
              <a:gd name="T6" fmla="*/ 2147483647 w 596"/>
              <a:gd name="T7" fmla="*/ 2147483647 h 515"/>
              <a:gd name="T8" fmla="*/ 2147483647 w 596"/>
              <a:gd name="T9" fmla="*/ 2147483647 h 515"/>
              <a:gd name="T10" fmla="*/ 2147483647 w 596"/>
              <a:gd name="T11" fmla="*/ 2147483647 h 515"/>
              <a:gd name="T12" fmla="*/ 2147483647 w 596"/>
              <a:gd name="T13" fmla="*/ 2147483647 h 515"/>
              <a:gd name="T14" fmla="*/ 2147483647 w 596"/>
              <a:gd name="T15" fmla="*/ 2147483647 h 515"/>
              <a:gd name="T16" fmla="*/ 2147483647 w 596"/>
              <a:gd name="T17" fmla="*/ 2147483647 h 515"/>
              <a:gd name="T18" fmla="*/ 2147483647 w 596"/>
              <a:gd name="T19" fmla="*/ 2147483647 h 515"/>
              <a:gd name="T20" fmla="*/ 2147483647 w 596"/>
              <a:gd name="T21" fmla="*/ 2147483647 h 515"/>
              <a:gd name="T22" fmla="*/ 2147483647 w 596"/>
              <a:gd name="T23" fmla="*/ 2147483647 h 515"/>
              <a:gd name="T24" fmla="*/ 2147483647 w 596"/>
              <a:gd name="T25" fmla="*/ 2147483647 h 515"/>
              <a:gd name="T26" fmla="*/ 2147483647 w 596"/>
              <a:gd name="T27" fmla="*/ 2147483647 h 515"/>
              <a:gd name="T28" fmla="*/ 2147483647 w 596"/>
              <a:gd name="T29" fmla="*/ 2147483647 h 515"/>
              <a:gd name="T30" fmla="*/ 2147483647 w 596"/>
              <a:gd name="T31" fmla="*/ 2147483647 h 515"/>
              <a:gd name="T32" fmla="*/ 2147483647 w 596"/>
              <a:gd name="T33" fmla="*/ 2147483647 h 515"/>
              <a:gd name="T34" fmla="*/ 2147483647 w 596"/>
              <a:gd name="T35" fmla="*/ 2147483647 h 515"/>
              <a:gd name="T36" fmla="*/ 2147483647 w 596"/>
              <a:gd name="T37" fmla="*/ 2147483647 h 515"/>
              <a:gd name="T38" fmla="*/ 2147483647 w 596"/>
              <a:gd name="T39" fmla="*/ 2147483647 h 515"/>
              <a:gd name="T40" fmla="*/ 2147483647 w 596"/>
              <a:gd name="T41" fmla="*/ 2147483647 h 515"/>
              <a:gd name="T42" fmla="*/ 2147483647 w 596"/>
              <a:gd name="T43" fmla="*/ 2147483647 h 515"/>
              <a:gd name="T44" fmla="*/ 2147483647 w 596"/>
              <a:gd name="T45" fmla="*/ 2147483647 h 515"/>
              <a:gd name="T46" fmla="*/ 2147483647 w 596"/>
              <a:gd name="T47" fmla="*/ 2147483647 h 515"/>
              <a:gd name="T48" fmla="*/ 2147483647 w 596"/>
              <a:gd name="T49" fmla="*/ 2147483647 h 515"/>
              <a:gd name="T50" fmla="*/ 2147483647 w 596"/>
              <a:gd name="T51" fmla="*/ 2147483647 h 515"/>
              <a:gd name="T52" fmla="*/ 2147483647 w 596"/>
              <a:gd name="T53" fmla="*/ 2147483647 h 515"/>
              <a:gd name="T54" fmla="*/ 2147483647 w 596"/>
              <a:gd name="T55" fmla="*/ 2147483647 h 515"/>
              <a:gd name="T56" fmla="*/ 2147483647 w 596"/>
              <a:gd name="T57" fmla="*/ 2147483647 h 515"/>
              <a:gd name="T58" fmla="*/ 2147483647 w 596"/>
              <a:gd name="T59" fmla="*/ 2147483647 h 515"/>
              <a:gd name="T60" fmla="*/ 2147483647 w 596"/>
              <a:gd name="T61" fmla="*/ 2147483647 h 515"/>
              <a:gd name="T62" fmla="*/ 2147483647 w 596"/>
              <a:gd name="T63" fmla="*/ 2147483647 h 515"/>
              <a:gd name="T64" fmla="*/ 2147483647 w 596"/>
              <a:gd name="T65" fmla="*/ 0 h 5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96" h="515">
                <a:moveTo>
                  <a:pt x="0" y="510"/>
                </a:moveTo>
                <a:lnTo>
                  <a:pt x="39" y="513"/>
                </a:lnTo>
                <a:lnTo>
                  <a:pt x="75" y="515"/>
                </a:lnTo>
                <a:lnTo>
                  <a:pt x="110" y="515"/>
                </a:lnTo>
                <a:lnTo>
                  <a:pt x="143" y="513"/>
                </a:lnTo>
                <a:lnTo>
                  <a:pt x="176" y="510"/>
                </a:lnTo>
                <a:lnTo>
                  <a:pt x="207" y="504"/>
                </a:lnTo>
                <a:lnTo>
                  <a:pt x="236" y="497"/>
                </a:lnTo>
                <a:lnTo>
                  <a:pt x="265" y="490"/>
                </a:lnTo>
                <a:lnTo>
                  <a:pt x="291" y="479"/>
                </a:lnTo>
                <a:lnTo>
                  <a:pt x="318" y="468"/>
                </a:lnTo>
                <a:lnTo>
                  <a:pt x="342" y="457"/>
                </a:lnTo>
                <a:lnTo>
                  <a:pt x="366" y="444"/>
                </a:lnTo>
                <a:lnTo>
                  <a:pt x="388" y="429"/>
                </a:lnTo>
                <a:lnTo>
                  <a:pt x="408" y="413"/>
                </a:lnTo>
                <a:lnTo>
                  <a:pt x="428" y="396"/>
                </a:lnTo>
                <a:lnTo>
                  <a:pt x="446" y="380"/>
                </a:lnTo>
                <a:lnTo>
                  <a:pt x="465" y="362"/>
                </a:lnTo>
                <a:lnTo>
                  <a:pt x="481" y="341"/>
                </a:lnTo>
                <a:lnTo>
                  <a:pt x="496" y="323"/>
                </a:lnTo>
                <a:lnTo>
                  <a:pt x="511" y="301"/>
                </a:lnTo>
                <a:lnTo>
                  <a:pt x="523" y="281"/>
                </a:lnTo>
                <a:lnTo>
                  <a:pt x="534" y="259"/>
                </a:lnTo>
                <a:lnTo>
                  <a:pt x="545" y="237"/>
                </a:lnTo>
                <a:lnTo>
                  <a:pt x="554" y="215"/>
                </a:lnTo>
                <a:lnTo>
                  <a:pt x="567" y="184"/>
                </a:lnTo>
                <a:lnTo>
                  <a:pt x="576" y="155"/>
                </a:lnTo>
                <a:lnTo>
                  <a:pt x="584" y="124"/>
                </a:lnTo>
                <a:lnTo>
                  <a:pt x="589" y="93"/>
                </a:lnTo>
                <a:lnTo>
                  <a:pt x="595" y="62"/>
                </a:lnTo>
                <a:lnTo>
                  <a:pt x="596" y="31"/>
                </a:lnTo>
                <a:lnTo>
                  <a:pt x="596" y="7"/>
                </a:lnTo>
                <a:lnTo>
                  <a:pt x="596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33" name="Freeform 51"/>
          <p:cNvSpPr>
            <a:spLocks/>
          </p:cNvSpPr>
          <p:nvPr/>
        </p:nvSpPr>
        <p:spPr bwMode="auto">
          <a:xfrm>
            <a:off x="1990725" y="1744663"/>
            <a:ext cx="165100" cy="273050"/>
          </a:xfrm>
          <a:custGeom>
            <a:avLst/>
            <a:gdLst>
              <a:gd name="T0" fmla="*/ 2147483647 w 206"/>
              <a:gd name="T1" fmla="*/ 0 h 344"/>
              <a:gd name="T2" fmla="*/ 2147483647 w 206"/>
              <a:gd name="T3" fmla="*/ 2147483647 h 344"/>
              <a:gd name="T4" fmla="*/ 2147483647 w 206"/>
              <a:gd name="T5" fmla="*/ 2147483647 h 344"/>
              <a:gd name="T6" fmla="*/ 0 w 206"/>
              <a:gd name="T7" fmla="*/ 2147483647 h 344"/>
              <a:gd name="T8" fmla="*/ 0 w 206"/>
              <a:gd name="T9" fmla="*/ 2147483647 h 344"/>
              <a:gd name="T10" fmla="*/ 0 w 206"/>
              <a:gd name="T11" fmla="*/ 2147483647 h 344"/>
              <a:gd name="T12" fmla="*/ 2147483647 w 206"/>
              <a:gd name="T13" fmla="*/ 2147483647 h 344"/>
              <a:gd name="T14" fmla="*/ 2147483647 w 206"/>
              <a:gd name="T15" fmla="*/ 2147483647 h 344"/>
              <a:gd name="T16" fmla="*/ 2147483647 w 206"/>
              <a:gd name="T17" fmla="*/ 2147483647 h 344"/>
              <a:gd name="T18" fmla="*/ 2147483647 w 206"/>
              <a:gd name="T19" fmla="*/ 2147483647 h 344"/>
              <a:gd name="T20" fmla="*/ 2147483647 w 206"/>
              <a:gd name="T21" fmla="*/ 2147483647 h 344"/>
              <a:gd name="T22" fmla="*/ 2147483647 w 206"/>
              <a:gd name="T23" fmla="*/ 2147483647 h 344"/>
              <a:gd name="T24" fmla="*/ 2147483647 w 206"/>
              <a:gd name="T25" fmla="*/ 2147483647 h 344"/>
              <a:gd name="T26" fmla="*/ 2147483647 w 206"/>
              <a:gd name="T27" fmla="*/ 2147483647 h 344"/>
              <a:gd name="T28" fmla="*/ 2147483647 w 206"/>
              <a:gd name="T29" fmla="*/ 2147483647 h 344"/>
              <a:gd name="T30" fmla="*/ 2147483647 w 206"/>
              <a:gd name="T31" fmla="*/ 2147483647 h 344"/>
              <a:gd name="T32" fmla="*/ 2147483647 w 206"/>
              <a:gd name="T33" fmla="*/ 2147483647 h 344"/>
              <a:gd name="T34" fmla="*/ 2147483647 w 206"/>
              <a:gd name="T35" fmla="*/ 2147483647 h 344"/>
              <a:gd name="T36" fmla="*/ 2147483647 w 206"/>
              <a:gd name="T37" fmla="*/ 2147483647 h 344"/>
              <a:gd name="T38" fmla="*/ 2147483647 w 206"/>
              <a:gd name="T39" fmla="*/ 2147483647 h 344"/>
              <a:gd name="T40" fmla="*/ 2147483647 w 206"/>
              <a:gd name="T41" fmla="*/ 2147483647 h 344"/>
              <a:gd name="T42" fmla="*/ 2147483647 w 206"/>
              <a:gd name="T43" fmla="*/ 2147483647 h 344"/>
              <a:gd name="T44" fmla="*/ 2147483647 w 206"/>
              <a:gd name="T45" fmla="*/ 2147483647 h 344"/>
              <a:gd name="T46" fmla="*/ 2147483647 w 206"/>
              <a:gd name="T47" fmla="*/ 2147483647 h 344"/>
              <a:gd name="T48" fmla="*/ 2147483647 w 206"/>
              <a:gd name="T49" fmla="*/ 2147483647 h 344"/>
              <a:gd name="T50" fmla="*/ 2147483647 w 206"/>
              <a:gd name="T51" fmla="*/ 2147483647 h 344"/>
              <a:gd name="T52" fmla="*/ 2147483647 w 206"/>
              <a:gd name="T53" fmla="*/ 2147483647 h 344"/>
              <a:gd name="T54" fmla="*/ 2147483647 w 206"/>
              <a:gd name="T55" fmla="*/ 2147483647 h 34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06" h="344">
                <a:moveTo>
                  <a:pt x="7" y="0"/>
                </a:moveTo>
                <a:lnTo>
                  <a:pt x="3" y="22"/>
                </a:lnTo>
                <a:lnTo>
                  <a:pt x="1" y="42"/>
                </a:lnTo>
                <a:lnTo>
                  <a:pt x="0" y="62"/>
                </a:lnTo>
                <a:lnTo>
                  <a:pt x="0" y="81"/>
                </a:lnTo>
                <a:lnTo>
                  <a:pt x="0" y="99"/>
                </a:lnTo>
                <a:lnTo>
                  <a:pt x="1" y="117"/>
                </a:lnTo>
                <a:lnTo>
                  <a:pt x="5" y="134"/>
                </a:lnTo>
                <a:lnTo>
                  <a:pt x="9" y="150"/>
                </a:lnTo>
                <a:lnTo>
                  <a:pt x="12" y="165"/>
                </a:lnTo>
                <a:lnTo>
                  <a:pt x="18" y="179"/>
                </a:lnTo>
                <a:lnTo>
                  <a:pt x="23" y="194"/>
                </a:lnTo>
                <a:lnTo>
                  <a:pt x="32" y="212"/>
                </a:lnTo>
                <a:lnTo>
                  <a:pt x="42" y="227"/>
                </a:lnTo>
                <a:lnTo>
                  <a:pt x="53" y="243"/>
                </a:lnTo>
                <a:lnTo>
                  <a:pt x="64" y="256"/>
                </a:lnTo>
                <a:lnTo>
                  <a:pt x="74" y="269"/>
                </a:lnTo>
                <a:lnTo>
                  <a:pt x="87" y="282"/>
                </a:lnTo>
                <a:lnTo>
                  <a:pt x="100" y="291"/>
                </a:lnTo>
                <a:lnTo>
                  <a:pt x="113" y="302"/>
                </a:lnTo>
                <a:lnTo>
                  <a:pt x="128" y="311"/>
                </a:lnTo>
                <a:lnTo>
                  <a:pt x="144" y="320"/>
                </a:lnTo>
                <a:lnTo>
                  <a:pt x="159" y="327"/>
                </a:lnTo>
                <a:lnTo>
                  <a:pt x="171" y="335"/>
                </a:lnTo>
                <a:lnTo>
                  <a:pt x="186" y="338"/>
                </a:lnTo>
                <a:lnTo>
                  <a:pt x="197" y="342"/>
                </a:lnTo>
                <a:lnTo>
                  <a:pt x="204" y="344"/>
                </a:lnTo>
                <a:lnTo>
                  <a:pt x="206" y="34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34" name="Freeform 52"/>
          <p:cNvSpPr>
            <a:spLocks/>
          </p:cNvSpPr>
          <p:nvPr/>
        </p:nvSpPr>
        <p:spPr bwMode="auto">
          <a:xfrm>
            <a:off x="3054350" y="3124200"/>
            <a:ext cx="136525" cy="196850"/>
          </a:xfrm>
          <a:custGeom>
            <a:avLst/>
            <a:gdLst>
              <a:gd name="T0" fmla="*/ 0 w 172"/>
              <a:gd name="T1" fmla="*/ 0 h 249"/>
              <a:gd name="T2" fmla="*/ 2147483647 w 172"/>
              <a:gd name="T3" fmla="*/ 2147483647 h 249"/>
              <a:gd name="T4" fmla="*/ 2147483647 w 172"/>
              <a:gd name="T5" fmla="*/ 2147483647 h 249"/>
              <a:gd name="T6" fmla="*/ 2147483647 w 172"/>
              <a:gd name="T7" fmla="*/ 2147483647 h 249"/>
              <a:gd name="T8" fmla="*/ 2147483647 w 172"/>
              <a:gd name="T9" fmla="*/ 2147483647 h 249"/>
              <a:gd name="T10" fmla="*/ 2147483647 w 172"/>
              <a:gd name="T11" fmla="*/ 2147483647 h 249"/>
              <a:gd name="T12" fmla="*/ 2147483647 w 172"/>
              <a:gd name="T13" fmla="*/ 2147483647 h 249"/>
              <a:gd name="T14" fmla="*/ 2147483647 w 172"/>
              <a:gd name="T15" fmla="*/ 2147483647 h 249"/>
              <a:gd name="T16" fmla="*/ 2147483647 w 172"/>
              <a:gd name="T17" fmla="*/ 2147483647 h 249"/>
              <a:gd name="T18" fmla="*/ 2147483647 w 172"/>
              <a:gd name="T19" fmla="*/ 2147483647 h 249"/>
              <a:gd name="T20" fmla="*/ 2147483647 w 172"/>
              <a:gd name="T21" fmla="*/ 2147483647 h 249"/>
              <a:gd name="T22" fmla="*/ 2147483647 w 172"/>
              <a:gd name="T23" fmla="*/ 2147483647 h 249"/>
              <a:gd name="T24" fmla="*/ 2147483647 w 172"/>
              <a:gd name="T25" fmla="*/ 2147483647 h 249"/>
              <a:gd name="T26" fmla="*/ 2147483647 w 172"/>
              <a:gd name="T27" fmla="*/ 2147483647 h 249"/>
              <a:gd name="T28" fmla="*/ 2147483647 w 172"/>
              <a:gd name="T29" fmla="*/ 2147483647 h 249"/>
              <a:gd name="T30" fmla="*/ 2147483647 w 172"/>
              <a:gd name="T31" fmla="*/ 2147483647 h 249"/>
              <a:gd name="T32" fmla="*/ 2147483647 w 172"/>
              <a:gd name="T33" fmla="*/ 2147483647 h 249"/>
              <a:gd name="T34" fmla="*/ 2147483647 w 172"/>
              <a:gd name="T35" fmla="*/ 2147483647 h 249"/>
              <a:gd name="T36" fmla="*/ 2147483647 w 172"/>
              <a:gd name="T37" fmla="*/ 2147483647 h 249"/>
              <a:gd name="T38" fmla="*/ 2147483647 w 172"/>
              <a:gd name="T39" fmla="*/ 2147483647 h 249"/>
              <a:gd name="T40" fmla="*/ 2147483647 w 172"/>
              <a:gd name="T41" fmla="*/ 2147483647 h 2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72" h="249">
                <a:moveTo>
                  <a:pt x="0" y="0"/>
                </a:moveTo>
                <a:lnTo>
                  <a:pt x="6" y="39"/>
                </a:lnTo>
                <a:lnTo>
                  <a:pt x="9" y="73"/>
                </a:lnTo>
                <a:lnTo>
                  <a:pt x="15" y="99"/>
                </a:lnTo>
                <a:lnTo>
                  <a:pt x="20" y="121"/>
                </a:lnTo>
                <a:lnTo>
                  <a:pt x="26" y="141"/>
                </a:lnTo>
                <a:lnTo>
                  <a:pt x="31" y="154"/>
                </a:lnTo>
                <a:lnTo>
                  <a:pt x="37" y="167"/>
                </a:lnTo>
                <a:lnTo>
                  <a:pt x="42" y="178"/>
                </a:lnTo>
                <a:lnTo>
                  <a:pt x="50" y="189"/>
                </a:lnTo>
                <a:lnTo>
                  <a:pt x="55" y="198"/>
                </a:lnTo>
                <a:lnTo>
                  <a:pt x="62" y="205"/>
                </a:lnTo>
                <a:lnTo>
                  <a:pt x="70" y="212"/>
                </a:lnTo>
                <a:lnTo>
                  <a:pt x="77" y="218"/>
                </a:lnTo>
                <a:lnTo>
                  <a:pt x="86" y="223"/>
                </a:lnTo>
                <a:lnTo>
                  <a:pt x="94" y="227"/>
                </a:lnTo>
                <a:lnTo>
                  <a:pt x="105" y="231"/>
                </a:lnTo>
                <a:lnTo>
                  <a:pt x="115" y="236"/>
                </a:lnTo>
                <a:lnTo>
                  <a:pt x="132" y="240"/>
                </a:lnTo>
                <a:lnTo>
                  <a:pt x="170" y="249"/>
                </a:lnTo>
                <a:lnTo>
                  <a:pt x="172" y="24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35" name="Freeform 53"/>
          <p:cNvSpPr>
            <a:spLocks/>
          </p:cNvSpPr>
          <p:nvPr/>
        </p:nvSpPr>
        <p:spPr bwMode="auto">
          <a:xfrm>
            <a:off x="3140075" y="3297238"/>
            <a:ext cx="50800" cy="25400"/>
          </a:xfrm>
          <a:custGeom>
            <a:avLst/>
            <a:gdLst>
              <a:gd name="T0" fmla="*/ 2147483647 w 62"/>
              <a:gd name="T1" fmla="*/ 0 h 31"/>
              <a:gd name="T2" fmla="*/ 2147483647 w 62"/>
              <a:gd name="T3" fmla="*/ 2147483647 h 31"/>
              <a:gd name="T4" fmla="*/ 0 w 62"/>
              <a:gd name="T5" fmla="*/ 2147483647 h 31"/>
              <a:gd name="T6" fmla="*/ 2147483647 w 62"/>
              <a:gd name="T7" fmla="*/ 2147483647 h 31"/>
              <a:gd name="T8" fmla="*/ 2147483647 w 62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31">
                <a:moveTo>
                  <a:pt x="5" y="0"/>
                </a:moveTo>
                <a:lnTo>
                  <a:pt x="62" y="29"/>
                </a:lnTo>
                <a:lnTo>
                  <a:pt x="0" y="31"/>
                </a:lnTo>
                <a:lnTo>
                  <a:pt x="15" y="18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36" name="Freeform 54"/>
          <p:cNvSpPr>
            <a:spLocks/>
          </p:cNvSpPr>
          <p:nvPr/>
        </p:nvSpPr>
        <p:spPr bwMode="auto">
          <a:xfrm>
            <a:off x="3140075" y="3297238"/>
            <a:ext cx="50800" cy="25400"/>
          </a:xfrm>
          <a:custGeom>
            <a:avLst/>
            <a:gdLst>
              <a:gd name="T0" fmla="*/ 2147483647 w 62"/>
              <a:gd name="T1" fmla="*/ 0 h 31"/>
              <a:gd name="T2" fmla="*/ 2147483647 w 62"/>
              <a:gd name="T3" fmla="*/ 2147483647 h 31"/>
              <a:gd name="T4" fmla="*/ 0 w 62"/>
              <a:gd name="T5" fmla="*/ 2147483647 h 31"/>
              <a:gd name="T6" fmla="*/ 2147483647 w 62"/>
              <a:gd name="T7" fmla="*/ 2147483647 h 31"/>
              <a:gd name="T8" fmla="*/ 2147483647 w 62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31">
                <a:moveTo>
                  <a:pt x="5" y="0"/>
                </a:moveTo>
                <a:lnTo>
                  <a:pt x="62" y="29"/>
                </a:lnTo>
                <a:lnTo>
                  <a:pt x="0" y="31"/>
                </a:lnTo>
                <a:lnTo>
                  <a:pt x="15" y="18"/>
                </a:lnTo>
                <a:lnTo>
                  <a:pt x="5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37" name="Rectangle 55"/>
          <p:cNvSpPr>
            <a:spLocks noChangeArrowheads="1"/>
          </p:cNvSpPr>
          <p:nvPr/>
        </p:nvSpPr>
        <p:spPr bwMode="auto">
          <a:xfrm>
            <a:off x="3205163" y="3267075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38" name="Rectangle 56"/>
          <p:cNvSpPr>
            <a:spLocks noChangeArrowheads="1"/>
          </p:cNvSpPr>
          <p:nvPr/>
        </p:nvSpPr>
        <p:spPr bwMode="auto">
          <a:xfrm>
            <a:off x="3349625" y="3328988"/>
            <a:ext cx="349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39" name="Freeform 57"/>
          <p:cNvSpPr>
            <a:spLocks/>
          </p:cNvSpPr>
          <p:nvPr/>
        </p:nvSpPr>
        <p:spPr bwMode="auto">
          <a:xfrm>
            <a:off x="2884488" y="3871913"/>
            <a:ext cx="84137" cy="228600"/>
          </a:xfrm>
          <a:custGeom>
            <a:avLst/>
            <a:gdLst>
              <a:gd name="T0" fmla="*/ 2147483647 w 106"/>
              <a:gd name="T1" fmla="*/ 0 h 289"/>
              <a:gd name="T2" fmla="*/ 2147483647 w 106"/>
              <a:gd name="T3" fmla="*/ 2147483647 h 289"/>
              <a:gd name="T4" fmla="*/ 2147483647 w 106"/>
              <a:gd name="T5" fmla="*/ 2147483647 h 289"/>
              <a:gd name="T6" fmla="*/ 2147483647 w 106"/>
              <a:gd name="T7" fmla="*/ 2147483647 h 289"/>
              <a:gd name="T8" fmla="*/ 0 w 106"/>
              <a:gd name="T9" fmla="*/ 2147483647 h 289"/>
              <a:gd name="T10" fmla="*/ 0 w 106"/>
              <a:gd name="T11" fmla="*/ 2147483647 h 289"/>
              <a:gd name="T12" fmla="*/ 0 w 106"/>
              <a:gd name="T13" fmla="*/ 2147483647 h 289"/>
              <a:gd name="T14" fmla="*/ 2147483647 w 106"/>
              <a:gd name="T15" fmla="*/ 2147483647 h 289"/>
              <a:gd name="T16" fmla="*/ 2147483647 w 106"/>
              <a:gd name="T17" fmla="*/ 2147483647 h 289"/>
              <a:gd name="T18" fmla="*/ 2147483647 w 106"/>
              <a:gd name="T19" fmla="*/ 2147483647 h 289"/>
              <a:gd name="T20" fmla="*/ 2147483647 w 106"/>
              <a:gd name="T21" fmla="*/ 2147483647 h 289"/>
              <a:gd name="T22" fmla="*/ 2147483647 w 106"/>
              <a:gd name="T23" fmla="*/ 2147483647 h 289"/>
              <a:gd name="T24" fmla="*/ 2147483647 w 106"/>
              <a:gd name="T25" fmla="*/ 2147483647 h 289"/>
              <a:gd name="T26" fmla="*/ 2147483647 w 106"/>
              <a:gd name="T27" fmla="*/ 2147483647 h 289"/>
              <a:gd name="T28" fmla="*/ 2147483647 w 106"/>
              <a:gd name="T29" fmla="*/ 2147483647 h 289"/>
              <a:gd name="T30" fmla="*/ 2147483647 w 106"/>
              <a:gd name="T31" fmla="*/ 2147483647 h 289"/>
              <a:gd name="T32" fmla="*/ 2147483647 w 106"/>
              <a:gd name="T33" fmla="*/ 2147483647 h 289"/>
              <a:gd name="T34" fmla="*/ 2147483647 w 106"/>
              <a:gd name="T35" fmla="*/ 2147483647 h 289"/>
              <a:gd name="T36" fmla="*/ 2147483647 w 106"/>
              <a:gd name="T37" fmla="*/ 2147483647 h 289"/>
              <a:gd name="T38" fmla="*/ 2147483647 w 106"/>
              <a:gd name="T39" fmla="*/ 2147483647 h 289"/>
              <a:gd name="T40" fmla="*/ 2147483647 w 106"/>
              <a:gd name="T41" fmla="*/ 2147483647 h 28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6" h="289">
                <a:moveTo>
                  <a:pt x="20" y="0"/>
                </a:moveTo>
                <a:lnTo>
                  <a:pt x="13" y="38"/>
                </a:lnTo>
                <a:lnTo>
                  <a:pt x="6" y="71"/>
                </a:lnTo>
                <a:lnTo>
                  <a:pt x="2" y="97"/>
                </a:lnTo>
                <a:lnTo>
                  <a:pt x="0" y="121"/>
                </a:lnTo>
                <a:lnTo>
                  <a:pt x="0" y="141"/>
                </a:lnTo>
                <a:lnTo>
                  <a:pt x="0" y="156"/>
                </a:lnTo>
                <a:lnTo>
                  <a:pt x="2" y="168"/>
                </a:lnTo>
                <a:lnTo>
                  <a:pt x="4" y="181"/>
                </a:lnTo>
                <a:lnTo>
                  <a:pt x="8" y="194"/>
                </a:lnTo>
                <a:lnTo>
                  <a:pt x="11" y="203"/>
                </a:lnTo>
                <a:lnTo>
                  <a:pt x="15" y="212"/>
                </a:lnTo>
                <a:lnTo>
                  <a:pt x="20" y="221"/>
                </a:lnTo>
                <a:lnTo>
                  <a:pt x="26" y="230"/>
                </a:lnTo>
                <a:lnTo>
                  <a:pt x="31" y="238"/>
                </a:lnTo>
                <a:lnTo>
                  <a:pt x="37" y="243"/>
                </a:lnTo>
                <a:lnTo>
                  <a:pt x="46" y="252"/>
                </a:lnTo>
                <a:lnTo>
                  <a:pt x="55" y="258"/>
                </a:lnTo>
                <a:lnTo>
                  <a:pt x="70" y="269"/>
                </a:lnTo>
                <a:lnTo>
                  <a:pt x="103" y="289"/>
                </a:lnTo>
                <a:lnTo>
                  <a:pt x="106" y="28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40" name="Freeform 58"/>
          <p:cNvSpPr>
            <a:spLocks/>
          </p:cNvSpPr>
          <p:nvPr/>
        </p:nvSpPr>
        <p:spPr bwMode="auto">
          <a:xfrm>
            <a:off x="2921000" y="4067175"/>
            <a:ext cx="47625" cy="33338"/>
          </a:xfrm>
          <a:custGeom>
            <a:avLst/>
            <a:gdLst>
              <a:gd name="T0" fmla="*/ 2147483647 w 60"/>
              <a:gd name="T1" fmla="*/ 0 h 42"/>
              <a:gd name="T2" fmla="*/ 2147483647 w 60"/>
              <a:gd name="T3" fmla="*/ 2147483647 h 42"/>
              <a:gd name="T4" fmla="*/ 0 w 60"/>
              <a:gd name="T5" fmla="*/ 2147483647 h 42"/>
              <a:gd name="T6" fmla="*/ 2147483647 w 60"/>
              <a:gd name="T7" fmla="*/ 2147483647 h 42"/>
              <a:gd name="T8" fmla="*/ 2147483647 w 60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42">
                <a:moveTo>
                  <a:pt x="15" y="0"/>
                </a:moveTo>
                <a:lnTo>
                  <a:pt x="60" y="42"/>
                </a:lnTo>
                <a:lnTo>
                  <a:pt x="0" y="26"/>
                </a:lnTo>
                <a:lnTo>
                  <a:pt x="18" y="18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41" name="Freeform 59"/>
          <p:cNvSpPr>
            <a:spLocks/>
          </p:cNvSpPr>
          <p:nvPr/>
        </p:nvSpPr>
        <p:spPr bwMode="auto">
          <a:xfrm>
            <a:off x="2921000" y="4067175"/>
            <a:ext cx="47625" cy="33338"/>
          </a:xfrm>
          <a:custGeom>
            <a:avLst/>
            <a:gdLst>
              <a:gd name="T0" fmla="*/ 2147483647 w 60"/>
              <a:gd name="T1" fmla="*/ 0 h 42"/>
              <a:gd name="T2" fmla="*/ 2147483647 w 60"/>
              <a:gd name="T3" fmla="*/ 2147483647 h 42"/>
              <a:gd name="T4" fmla="*/ 0 w 60"/>
              <a:gd name="T5" fmla="*/ 2147483647 h 42"/>
              <a:gd name="T6" fmla="*/ 2147483647 w 60"/>
              <a:gd name="T7" fmla="*/ 2147483647 h 42"/>
              <a:gd name="T8" fmla="*/ 2147483647 w 60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42">
                <a:moveTo>
                  <a:pt x="15" y="0"/>
                </a:moveTo>
                <a:lnTo>
                  <a:pt x="60" y="42"/>
                </a:lnTo>
                <a:lnTo>
                  <a:pt x="0" y="26"/>
                </a:lnTo>
                <a:lnTo>
                  <a:pt x="18" y="18"/>
                </a:lnTo>
                <a:lnTo>
                  <a:pt x="15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42" name="Rectangle 60"/>
          <p:cNvSpPr>
            <a:spLocks noChangeArrowheads="1"/>
          </p:cNvSpPr>
          <p:nvPr/>
        </p:nvSpPr>
        <p:spPr bwMode="auto">
          <a:xfrm>
            <a:off x="2978150" y="4064000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43" name="Rectangle 61"/>
          <p:cNvSpPr>
            <a:spLocks noChangeArrowheads="1"/>
          </p:cNvSpPr>
          <p:nvPr/>
        </p:nvSpPr>
        <p:spPr bwMode="auto">
          <a:xfrm>
            <a:off x="3124200" y="4125913"/>
            <a:ext cx="349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44" name="Rectangle 63"/>
          <p:cNvSpPr>
            <a:spLocks noChangeArrowheads="1"/>
          </p:cNvSpPr>
          <p:nvPr/>
        </p:nvSpPr>
        <p:spPr bwMode="auto">
          <a:xfrm>
            <a:off x="4037013" y="1630363"/>
            <a:ext cx="5318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acetyl-CoA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45" name="Rectangle 64"/>
          <p:cNvSpPr>
            <a:spLocks noChangeArrowheads="1"/>
          </p:cNvSpPr>
          <p:nvPr/>
        </p:nvSpPr>
        <p:spPr bwMode="auto">
          <a:xfrm>
            <a:off x="4343400" y="2016125"/>
            <a:ext cx="6429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crotonyl-CoA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46" name="Rectangle 65"/>
          <p:cNvSpPr>
            <a:spLocks noChangeArrowheads="1"/>
          </p:cNvSpPr>
          <p:nvPr/>
        </p:nvSpPr>
        <p:spPr bwMode="auto">
          <a:xfrm>
            <a:off x="4251325" y="2408238"/>
            <a:ext cx="8651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ethylmalonyl-CoA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47" name="Rectangle 66"/>
          <p:cNvSpPr>
            <a:spLocks noChangeArrowheads="1"/>
          </p:cNvSpPr>
          <p:nvPr/>
        </p:nvSpPr>
        <p:spPr bwMode="auto">
          <a:xfrm>
            <a:off x="4203700" y="2817813"/>
            <a:ext cx="9794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methylsuccinyl-CoA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48" name="Rectangle 67"/>
          <p:cNvSpPr>
            <a:spLocks noChangeArrowheads="1"/>
          </p:cNvSpPr>
          <p:nvPr/>
        </p:nvSpPr>
        <p:spPr bwMode="auto">
          <a:xfrm>
            <a:off x="4287838" y="3217863"/>
            <a:ext cx="7699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mesaconyl-CoA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49" name="Rectangle 68"/>
          <p:cNvSpPr>
            <a:spLocks noChangeArrowheads="1"/>
          </p:cNvSpPr>
          <p:nvPr/>
        </p:nvSpPr>
        <p:spPr bwMode="auto">
          <a:xfrm>
            <a:off x="4227513" y="3617913"/>
            <a:ext cx="9223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3-methylmalyl-CoA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50" name="Rectangle 69"/>
          <p:cNvSpPr>
            <a:spLocks noChangeArrowheads="1"/>
          </p:cNvSpPr>
          <p:nvPr/>
        </p:nvSpPr>
        <p:spPr bwMode="auto">
          <a:xfrm>
            <a:off x="3917950" y="4017963"/>
            <a:ext cx="7048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propionyl-CoA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51" name="Rectangle 70"/>
          <p:cNvSpPr>
            <a:spLocks noChangeArrowheads="1"/>
          </p:cNvSpPr>
          <p:nvPr/>
        </p:nvSpPr>
        <p:spPr bwMode="auto">
          <a:xfrm>
            <a:off x="3940175" y="4418013"/>
            <a:ext cx="650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succinyl-CoA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52" name="Rectangle 71"/>
          <p:cNvSpPr>
            <a:spLocks noChangeArrowheads="1"/>
          </p:cNvSpPr>
          <p:nvPr/>
        </p:nvSpPr>
        <p:spPr bwMode="auto">
          <a:xfrm>
            <a:off x="4738688" y="4017963"/>
            <a:ext cx="500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glyoxylate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53" name="Rectangle 72"/>
          <p:cNvSpPr>
            <a:spLocks noChangeArrowheads="1"/>
          </p:cNvSpPr>
          <p:nvPr/>
        </p:nvSpPr>
        <p:spPr bwMode="auto">
          <a:xfrm>
            <a:off x="4789488" y="4410075"/>
            <a:ext cx="3238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malate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54" name="Line 73"/>
          <p:cNvSpPr>
            <a:spLocks noChangeShapeType="1"/>
          </p:cNvSpPr>
          <p:nvPr/>
        </p:nvSpPr>
        <p:spPr bwMode="auto">
          <a:xfrm>
            <a:off x="4603750" y="2136775"/>
            <a:ext cx="1588" cy="2587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55" name="Freeform 74"/>
          <p:cNvSpPr>
            <a:spLocks/>
          </p:cNvSpPr>
          <p:nvPr/>
        </p:nvSpPr>
        <p:spPr bwMode="auto">
          <a:xfrm>
            <a:off x="4592638" y="2347913"/>
            <a:ext cx="23812" cy="47625"/>
          </a:xfrm>
          <a:custGeom>
            <a:avLst/>
            <a:gdLst>
              <a:gd name="T0" fmla="*/ 2147483647 w 29"/>
              <a:gd name="T1" fmla="*/ 0 h 60"/>
              <a:gd name="T2" fmla="*/ 2147483647 w 29"/>
              <a:gd name="T3" fmla="*/ 2147483647 h 60"/>
              <a:gd name="T4" fmla="*/ 0 w 29"/>
              <a:gd name="T5" fmla="*/ 0 h 60"/>
              <a:gd name="T6" fmla="*/ 2147483647 w 29"/>
              <a:gd name="T7" fmla="*/ 2147483647 h 60"/>
              <a:gd name="T8" fmla="*/ 2147483647 w 29"/>
              <a:gd name="T9" fmla="*/ 0 h 60"/>
              <a:gd name="T10" fmla="*/ 2147483647 w 29"/>
              <a:gd name="T11" fmla="*/ 0 h 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60">
                <a:moveTo>
                  <a:pt x="29" y="0"/>
                </a:moveTo>
                <a:lnTo>
                  <a:pt x="15" y="60"/>
                </a:lnTo>
                <a:lnTo>
                  <a:pt x="0" y="0"/>
                </a:lnTo>
                <a:lnTo>
                  <a:pt x="15" y="11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56" name="Freeform 75"/>
          <p:cNvSpPr>
            <a:spLocks/>
          </p:cNvSpPr>
          <p:nvPr/>
        </p:nvSpPr>
        <p:spPr bwMode="auto">
          <a:xfrm>
            <a:off x="4592638" y="2347913"/>
            <a:ext cx="23812" cy="47625"/>
          </a:xfrm>
          <a:custGeom>
            <a:avLst/>
            <a:gdLst>
              <a:gd name="T0" fmla="*/ 2147483647 w 29"/>
              <a:gd name="T1" fmla="*/ 0 h 60"/>
              <a:gd name="T2" fmla="*/ 2147483647 w 29"/>
              <a:gd name="T3" fmla="*/ 2147483647 h 60"/>
              <a:gd name="T4" fmla="*/ 0 w 29"/>
              <a:gd name="T5" fmla="*/ 0 h 60"/>
              <a:gd name="T6" fmla="*/ 2147483647 w 29"/>
              <a:gd name="T7" fmla="*/ 2147483647 h 60"/>
              <a:gd name="T8" fmla="*/ 2147483647 w 29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60">
                <a:moveTo>
                  <a:pt x="29" y="0"/>
                </a:moveTo>
                <a:lnTo>
                  <a:pt x="15" y="60"/>
                </a:lnTo>
                <a:lnTo>
                  <a:pt x="0" y="0"/>
                </a:lnTo>
                <a:lnTo>
                  <a:pt x="15" y="11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57" name="Line 76"/>
          <p:cNvSpPr>
            <a:spLocks noChangeShapeType="1"/>
          </p:cNvSpPr>
          <p:nvPr/>
        </p:nvSpPr>
        <p:spPr bwMode="auto">
          <a:xfrm>
            <a:off x="4603750" y="2530475"/>
            <a:ext cx="1588" cy="257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58" name="Freeform 77"/>
          <p:cNvSpPr>
            <a:spLocks/>
          </p:cNvSpPr>
          <p:nvPr/>
        </p:nvSpPr>
        <p:spPr bwMode="auto">
          <a:xfrm>
            <a:off x="4592638" y="2740025"/>
            <a:ext cx="23812" cy="47625"/>
          </a:xfrm>
          <a:custGeom>
            <a:avLst/>
            <a:gdLst>
              <a:gd name="T0" fmla="*/ 2147483647 w 29"/>
              <a:gd name="T1" fmla="*/ 0 h 60"/>
              <a:gd name="T2" fmla="*/ 2147483647 w 29"/>
              <a:gd name="T3" fmla="*/ 2147483647 h 60"/>
              <a:gd name="T4" fmla="*/ 0 w 29"/>
              <a:gd name="T5" fmla="*/ 0 h 60"/>
              <a:gd name="T6" fmla="*/ 2147483647 w 29"/>
              <a:gd name="T7" fmla="*/ 2147483647 h 60"/>
              <a:gd name="T8" fmla="*/ 2147483647 w 29"/>
              <a:gd name="T9" fmla="*/ 0 h 60"/>
              <a:gd name="T10" fmla="*/ 2147483647 w 29"/>
              <a:gd name="T11" fmla="*/ 0 h 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60">
                <a:moveTo>
                  <a:pt x="29" y="0"/>
                </a:moveTo>
                <a:lnTo>
                  <a:pt x="15" y="60"/>
                </a:lnTo>
                <a:lnTo>
                  <a:pt x="0" y="0"/>
                </a:lnTo>
                <a:lnTo>
                  <a:pt x="15" y="11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59" name="Freeform 78"/>
          <p:cNvSpPr>
            <a:spLocks/>
          </p:cNvSpPr>
          <p:nvPr/>
        </p:nvSpPr>
        <p:spPr bwMode="auto">
          <a:xfrm>
            <a:off x="4592638" y="2740025"/>
            <a:ext cx="23812" cy="47625"/>
          </a:xfrm>
          <a:custGeom>
            <a:avLst/>
            <a:gdLst>
              <a:gd name="T0" fmla="*/ 2147483647 w 29"/>
              <a:gd name="T1" fmla="*/ 0 h 60"/>
              <a:gd name="T2" fmla="*/ 2147483647 w 29"/>
              <a:gd name="T3" fmla="*/ 2147483647 h 60"/>
              <a:gd name="T4" fmla="*/ 0 w 29"/>
              <a:gd name="T5" fmla="*/ 0 h 60"/>
              <a:gd name="T6" fmla="*/ 2147483647 w 29"/>
              <a:gd name="T7" fmla="*/ 2147483647 h 60"/>
              <a:gd name="T8" fmla="*/ 2147483647 w 29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60">
                <a:moveTo>
                  <a:pt x="29" y="0"/>
                </a:moveTo>
                <a:lnTo>
                  <a:pt x="15" y="60"/>
                </a:lnTo>
                <a:lnTo>
                  <a:pt x="0" y="0"/>
                </a:lnTo>
                <a:lnTo>
                  <a:pt x="15" y="11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60" name="Line 79"/>
          <p:cNvSpPr>
            <a:spLocks noChangeShapeType="1"/>
          </p:cNvSpPr>
          <p:nvPr/>
        </p:nvSpPr>
        <p:spPr bwMode="auto">
          <a:xfrm>
            <a:off x="4603750" y="2935288"/>
            <a:ext cx="1588" cy="2587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61" name="Freeform 80"/>
          <p:cNvSpPr>
            <a:spLocks/>
          </p:cNvSpPr>
          <p:nvPr/>
        </p:nvSpPr>
        <p:spPr bwMode="auto">
          <a:xfrm>
            <a:off x="4592638" y="3144838"/>
            <a:ext cx="23812" cy="49212"/>
          </a:xfrm>
          <a:custGeom>
            <a:avLst/>
            <a:gdLst>
              <a:gd name="T0" fmla="*/ 2147483647 w 29"/>
              <a:gd name="T1" fmla="*/ 0 h 60"/>
              <a:gd name="T2" fmla="*/ 2147483647 w 29"/>
              <a:gd name="T3" fmla="*/ 2147483647 h 60"/>
              <a:gd name="T4" fmla="*/ 0 w 29"/>
              <a:gd name="T5" fmla="*/ 0 h 60"/>
              <a:gd name="T6" fmla="*/ 2147483647 w 29"/>
              <a:gd name="T7" fmla="*/ 2147483647 h 60"/>
              <a:gd name="T8" fmla="*/ 2147483647 w 29"/>
              <a:gd name="T9" fmla="*/ 0 h 60"/>
              <a:gd name="T10" fmla="*/ 2147483647 w 29"/>
              <a:gd name="T11" fmla="*/ 0 h 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60">
                <a:moveTo>
                  <a:pt x="29" y="0"/>
                </a:moveTo>
                <a:lnTo>
                  <a:pt x="15" y="60"/>
                </a:lnTo>
                <a:lnTo>
                  <a:pt x="0" y="0"/>
                </a:lnTo>
                <a:lnTo>
                  <a:pt x="15" y="11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62" name="Freeform 81"/>
          <p:cNvSpPr>
            <a:spLocks/>
          </p:cNvSpPr>
          <p:nvPr/>
        </p:nvSpPr>
        <p:spPr bwMode="auto">
          <a:xfrm>
            <a:off x="4592638" y="3144838"/>
            <a:ext cx="23812" cy="49212"/>
          </a:xfrm>
          <a:custGeom>
            <a:avLst/>
            <a:gdLst>
              <a:gd name="T0" fmla="*/ 2147483647 w 29"/>
              <a:gd name="T1" fmla="*/ 0 h 60"/>
              <a:gd name="T2" fmla="*/ 2147483647 w 29"/>
              <a:gd name="T3" fmla="*/ 2147483647 h 60"/>
              <a:gd name="T4" fmla="*/ 0 w 29"/>
              <a:gd name="T5" fmla="*/ 0 h 60"/>
              <a:gd name="T6" fmla="*/ 2147483647 w 29"/>
              <a:gd name="T7" fmla="*/ 2147483647 h 60"/>
              <a:gd name="T8" fmla="*/ 2147483647 w 29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60">
                <a:moveTo>
                  <a:pt x="29" y="0"/>
                </a:moveTo>
                <a:lnTo>
                  <a:pt x="15" y="60"/>
                </a:lnTo>
                <a:lnTo>
                  <a:pt x="0" y="0"/>
                </a:lnTo>
                <a:lnTo>
                  <a:pt x="15" y="11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63" name="Line 82"/>
          <p:cNvSpPr>
            <a:spLocks noChangeShapeType="1"/>
          </p:cNvSpPr>
          <p:nvPr/>
        </p:nvSpPr>
        <p:spPr bwMode="auto">
          <a:xfrm>
            <a:off x="4603750" y="3341688"/>
            <a:ext cx="1588" cy="2587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64" name="Freeform 83"/>
          <p:cNvSpPr>
            <a:spLocks/>
          </p:cNvSpPr>
          <p:nvPr/>
        </p:nvSpPr>
        <p:spPr bwMode="auto">
          <a:xfrm>
            <a:off x="4592638" y="3551238"/>
            <a:ext cx="23812" cy="49212"/>
          </a:xfrm>
          <a:custGeom>
            <a:avLst/>
            <a:gdLst>
              <a:gd name="T0" fmla="*/ 2147483647 w 29"/>
              <a:gd name="T1" fmla="*/ 0 h 60"/>
              <a:gd name="T2" fmla="*/ 2147483647 w 29"/>
              <a:gd name="T3" fmla="*/ 2147483647 h 60"/>
              <a:gd name="T4" fmla="*/ 0 w 29"/>
              <a:gd name="T5" fmla="*/ 0 h 60"/>
              <a:gd name="T6" fmla="*/ 2147483647 w 29"/>
              <a:gd name="T7" fmla="*/ 2147483647 h 60"/>
              <a:gd name="T8" fmla="*/ 2147483647 w 29"/>
              <a:gd name="T9" fmla="*/ 0 h 60"/>
              <a:gd name="T10" fmla="*/ 2147483647 w 29"/>
              <a:gd name="T11" fmla="*/ 0 h 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60">
                <a:moveTo>
                  <a:pt x="29" y="0"/>
                </a:moveTo>
                <a:lnTo>
                  <a:pt x="15" y="60"/>
                </a:lnTo>
                <a:lnTo>
                  <a:pt x="0" y="0"/>
                </a:lnTo>
                <a:lnTo>
                  <a:pt x="15" y="11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65" name="Freeform 84"/>
          <p:cNvSpPr>
            <a:spLocks/>
          </p:cNvSpPr>
          <p:nvPr/>
        </p:nvSpPr>
        <p:spPr bwMode="auto">
          <a:xfrm>
            <a:off x="4592638" y="3551238"/>
            <a:ext cx="23812" cy="49212"/>
          </a:xfrm>
          <a:custGeom>
            <a:avLst/>
            <a:gdLst>
              <a:gd name="T0" fmla="*/ 2147483647 w 29"/>
              <a:gd name="T1" fmla="*/ 0 h 60"/>
              <a:gd name="T2" fmla="*/ 2147483647 w 29"/>
              <a:gd name="T3" fmla="*/ 2147483647 h 60"/>
              <a:gd name="T4" fmla="*/ 0 w 29"/>
              <a:gd name="T5" fmla="*/ 0 h 60"/>
              <a:gd name="T6" fmla="*/ 2147483647 w 29"/>
              <a:gd name="T7" fmla="*/ 2147483647 h 60"/>
              <a:gd name="T8" fmla="*/ 2147483647 w 29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60">
                <a:moveTo>
                  <a:pt x="29" y="0"/>
                </a:moveTo>
                <a:lnTo>
                  <a:pt x="15" y="60"/>
                </a:lnTo>
                <a:lnTo>
                  <a:pt x="0" y="0"/>
                </a:lnTo>
                <a:lnTo>
                  <a:pt x="15" y="11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66" name="Freeform 85"/>
          <p:cNvSpPr>
            <a:spLocks/>
          </p:cNvSpPr>
          <p:nvPr/>
        </p:nvSpPr>
        <p:spPr bwMode="auto">
          <a:xfrm>
            <a:off x="4416425" y="3776663"/>
            <a:ext cx="187325" cy="212725"/>
          </a:xfrm>
          <a:custGeom>
            <a:avLst/>
            <a:gdLst>
              <a:gd name="T0" fmla="*/ 2147483647 w 236"/>
              <a:gd name="T1" fmla="*/ 0 h 267"/>
              <a:gd name="T2" fmla="*/ 2147483647 w 236"/>
              <a:gd name="T3" fmla="*/ 2147483647 h 267"/>
              <a:gd name="T4" fmla="*/ 2147483647 w 236"/>
              <a:gd name="T5" fmla="*/ 2147483647 h 267"/>
              <a:gd name="T6" fmla="*/ 2147483647 w 236"/>
              <a:gd name="T7" fmla="*/ 2147483647 h 267"/>
              <a:gd name="T8" fmla="*/ 2147483647 w 236"/>
              <a:gd name="T9" fmla="*/ 2147483647 h 267"/>
              <a:gd name="T10" fmla="*/ 2147483647 w 236"/>
              <a:gd name="T11" fmla="*/ 2147483647 h 267"/>
              <a:gd name="T12" fmla="*/ 2147483647 w 236"/>
              <a:gd name="T13" fmla="*/ 2147483647 h 267"/>
              <a:gd name="T14" fmla="*/ 2147483647 w 236"/>
              <a:gd name="T15" fmla="*/ 2147483647 h 267"/>
              <a:gd name="T16" fmla="*/ 2147483647 w 236"/>
              <a:gd name="T17" fmla="*/ 2147483647 h 267"/>
              <a:gd name="T18" fmla="*/ 2147483647 w 236"/>
              <a:gd name="T19" fmla="*/ 2147483647 h 267"/>
              <a:gd name="T20" fmla="*/ 2147483647 w 236"/>
              <a:gd name="T21" fmla="*/ 2147483647 h 267"/>
              <a:gd name="T22" fmla="*/ 2147483647 w 236"/>
              <a:gd name="T23" fmla="*/ 2147483647 h 267"/>
              <a:gd name="T24" fmla="*/ 2147483647 w 236"/>
              <a:gd name="T25" fmla="*/ 2147483647 h 267"/>
              <a:gd name="T26" fmla="*/ 2147483647 w 236"/>
              <a:gd name="T27" fmla="*/ 2147483647 h 267"/>
              <a:gd name="T28" fmla="*/ 2147483647 w 236"/>
              <a:gd name="T29" fmla="*/ 2147483647 h 267"/>
              <a:gd name="T30" fmla="*/ 0 w 236"/>
              <a:gd name="T31" fmla="*/ 2147483647 h 2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36" h="267">
                <a:moveTo>
                  <a:pt x="236" y="0"/>
                </a:moveTo>
                <a:lnTo>
                  <a:pt x="236" y="35"/>
                </a:lnTo>
                <a:lnTo>
                  <a:pt x="234" y="57"/>
                </a:lnTo>
                <a:lnTo>
                  <a:pt x="230" y="81"/>
                </a:lnTo>
                <a:lnTo>
                  <a:pt x="226" y="104"/>
                </a:lnTo>
                <a:lnTo>
                  <a:pt x="219" y="128"/>
                </a:lnTo>
                <a:lnTo>
                  <a:pt x="210" y="150"/>
                </a:lnTo>
                <a:lnTo>
                  <a:pt x="197" y="172"/>
                </a:lnTo>
                <a:lnTo>
                  <a:pt x="181" y="192"/>
                </a:lnTo>
                <a:lnTo>
                  <a:pt x="162" y="211"/>
                </a:lnTo>
                <a:lnTo>
                  <a:pt x="139" y="227"/>
                </a:lnTo>
                <a:lnTo>
                  <a:pt x="111" y="242"/>
                </a:lnTo>
                <a:lnTo>
                  <a:pt x="80" y="253"/>
                </a:lnTo>
                <a:lnTo>
                  <a:pt x="42" y="262"/>
                </a:lnTo>
                <a:lnTo>
                  <a:pt x="22" y="265"/>
                </a:lnTo>
                <a:lnTo>
                  <a:pt x="0" y="26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67" name="Freeform 86"/>
          <p:cNvSpPr>
            <a:spLocks/>
          </p:cNvSpPr>
          <p:nvPr/>
        </p:nvSpPr>
        <p:spPr bwMode="auto">
          <a:xfrm>
            <a:off x="4416425" y="3970338"/>
            <a:ext cx="49213" cy="23812"/>
          </a:xfrm>
          <a:custGeom>
            <a:avLst/>
            <a:gdLst>
              <a:gd name="T0" fmla="*/ 2147483647 w 62"/>
              <a:gd name="T1" fmla="*/ 2147483647 h 32"/>
              <a:gd name="T2" fmla="*/ 0 w 62"/>
              <a:gd name="T3" fmla="*/ 2147483647 h 32"/>
              <a:gd name="T4" fmla="*/ 2147483647 w 62"/>
              <a:gd name="T5" fmla="*/ 0 h 32"/>
              <a:gd name="T6" fmla="*/ 2147483647 w 62"/>
              <a:gd name="T7" fmla="*/ 2147483647 h 32"/>
              <a:gd name="T8" fmla="*/ 2147483647 w 62"/>
              <a:gd name="T9" fmla="*/ 2147483647 h 32"/>
              <a:gd name="T10" fmla="*/ 2147483647 w 62"/>
              <a:gd name="T11" fmla="*/ 2147483647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32">
                <a:moveTo>
                  <a:pt x="62" y="32"/>
                </a:moveTo>
                <a:lnTo>
                  <a:pt x="0" y="24"/>
                </a:lnTo>
                <a:lnTo>
                  <a:pt x="58" y="0"/>
                </a:lnTo>
                <a:lnTo>
                  <a:pt x="47" y="19"/>
                </a:lnTo>
                <a:lnTo>
                  <a:pt x="62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68" name="Freeform 87"/>
          <p:cNvSpPr>
            <a:spLocks/>
          </p:cNvSpPr>
          <p:nvPr/>
        </p:nvSpPr>
        <p:spPr bwMode="auto">
          <a:xfrm>
            <a:off x="4416425" y="3970338"/>
            <a:ext cx="49213" cy="23812"/>
          </a:xfrm>
          <a:custGeom>
            <a:avLst/>
            <a:gdLst>
              <a:gd name="T0" fmla="*/ 2147483647 w 62"/>
              <a:gd name="T1" fmla="*/ 2147483647 h 32"/>
              <a:gd name="T2" fmla="*/ 0 w 62"/>
              <a:gd name="T3" fmla="*/ 2147483647 h 32"/>
              <a:gd name="T4" fmla="*/ 2147483647 w 62"/>
              <a:gd name="T5" fmla="*/ 0 h 32"/>
              <a:gd name="T6" fmla="*/ 2147483647 w 62"/>
              <a:gd name="T7" fmla="*/ 2147483647 h 32"/>
              <a:gd name="T8" fmla="*/ 2147483647 w 62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32">
                <a:moveTo>
                  <a:pt x="62" y="32"/>
                </a:moveTo>
                <a:lnTo>
                  <a:pt x="0" y="24"/>
                </a:lnTo>
                <a:lnTo>
                  <a:pt x="58" y="0"/>
                </a:lnTo>
                <a:lnTo>
                  <a:pt x="47" y="19"/>
                </a:lnTo>
                <a:lnTo>
                  <a:pt x="62" y="3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69" name="Freeform 88"/>
          <p:cNvSpPr>
            <a:spLocks/>
          </p:cNvSpPr>
          <p:nvPr/>
        </p:nvSpPr>
        <p:spPr bwMode="auto">
          <a:xfrm>
            <a:off x="4603750" y="3778250"/>
            <a:ext cx="187325" cy="212725"/>
          </a:xfrm>
          <a:custGeom>
            <a:avLst/>
            <a:gdLst>
              <a:gd name="T0" fmla="*/ 0 w 235"/>
              <a:gd name="T1" fmla="*/ 0 h 267"/>
              <a:gd name="T2" fmla="*/ 2147483647 w 235"/>
              <a:gd name="T3" fmla="*/ 2147483647 h 267"/>
              <a:gd name="T4" fmla="*/ 2147483647 w 235"/>
              <a:gd name="T5" fmla="*/ 2147483647 h 267"/>
              <a:gd name="T6" fmla="*/ 2147483647 w 235"/>
              <a:gd name="T7" fmla="*/ 2147483647 h 267"/>
              <a:gd name="T8" fmla="*/ 2147483647 w 235"/>
              <a:gd name="T9" fmla="*/ 2147483647 h 267"/>
              <a:gd name="T10" fmla="*/ 2147483647 w 235"/>
              <a:gd name="T11" fmla="*/ 2147483647 h 267"/>
              <a:gd name="T12" fmla="*/ 2147483647 w 235"/>
              <a:gd name="T13" fmla="*/ 2147483647 h 267"/>
              <a:gd name="T14" fmla="*/ 2147483647 w 235"/>
              <a:gd name="T15" fmla="*/ 2147483647 h 267"/>
              <a:gd name="T16" fmla="*/ 2147483647 w 235"/>
              <a:gd name="T17" fmla="*/ 2147483647 h 267"/>
              <a:gd name="T18" fmla="*/ 2147483647 w 235"/>
              <a:gd name="T19" fmla="*/ 2147483647 h 267"/>
              <a:gd name="T20" fmla="*/ 2147483647 w 235"/>
              <a:gd name="T21" fmla="*/ 2147483647 h 267"/>
              <a:gd name="T22" fmla="*/ 2147483647 w 235"/>
              <a:gd name="T23" fmla="*/ 2147483647 h 267"/>
              <a:gd name="T24" fmla="*/ 2147483647 w 235"/>
              <a:gd name="T25" fmla="*/ 2147483647 h 267"/>
              <a:gd name="T26" fmla="*/ 2147483647 w 235"/>
              <a:gd name="T27" fmla="*/ 2147483647 h 267"/>
              <a:gd name="T28" fmla="*/ 2147483647 w 235"/>
              <a:gd name="T29" fmla="*/ 2147483647 h 267"/>
              <a:gd name="T30" fmla="*/ 2147483647 w 235"/>
              <a:gd name="T31" fmla="*/ 2147483647 h 2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35" h="267">
                <a:moveTo>
                  <a:pt x="0" y="0"/>
                </a:moveTo>
                <a:lnTo>
                  <a:pt x="1" y="35"/>
                </a:lnTo>
                <a:lnTo>
                  <a:pt x="3" y="59"/>
                </a:lnTo>
                <a:lnTo>
                  <a:pt x="5" y="81"/>
                </a:lnTo>
                <a:lnTo>
                  <a:pt x="10" y="104"/>
                </a:lnTo>
                <a:lnTo>
                  <a:pt x="18" y="128"/>
                </a:lnTo>
                <a:lnTo>
                  <a:pt x="27" y="150"/>
                </a:lnTo>
                <a:lnTo>
                  <a:pt x="40" y="172"/>
                </a:lnTo>
                <a:lnTo>
                  <a:pt x="54" y="192"/>
                </a:lnTo>
                <a:lnTo>
                  <a:pt x="73" y="210"/>
                </a:lnTo>
                <a:lnTo>
                  <a:pt x="96" y="227"/>
                </a:lnTo>
                <a:lnTo>
                  <a:pt x="124" y="241"/>
                </a:lnTo>
                <a:lnTo>
                  <a:pt x="157" y="252"/>
                </a:lnTo>
                <a:lnTo>
                  <a:pt x="193" y="262"/>
                </a:lnTo>
                <a:lnTo>
                  <a:pt x="213" y="265"/>
                </a:lnTo>
                <a:lnTo>
                  <a:pt x="235" y="26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70" name="Freeform 89"/>
          <p:cNvSpPr>
            <a:spLocks/>
          </p:cNvSpPr>
          <p:nvPr/>
        </p:nvSpPr>
        <p:spPr bwMode="auto">
          <a:xfrm>
            <a:off x="4741863" y="3971925"/>
            <a:ext cx="49212" cy="23813"/>
          </a:xfrm>
          <a:custGeom>
            <a:avLst/>
            <a:gdLst>
              <a:gd name="T0" fmla="*/ 2147483647 w 62"/>
              <a:gd name="T1" fmla="*/ 0 h 31"/>
              <a:gd name="T2" fmla="*/ 2147483647 w 62"/>
              <a:gd name="T3" fmla="*/ 2147483647 h 31"/>
              <a:gd name="T4" fmla="*/ 0 w 62"/>
              <a:gd name="T5" fmla="*/ 2147483647 h 31"/>
              <a:gd name="T6" fmla="*/ 2147483647 w 62"/>
              <a:gd name="T7" fmla="*/ 2147483647 h 31"/>
              <a:gd name="T8" fmla="*/ 2147483647 w 62"/>
              <a:gd name="T9" fmla="*/ 0 h 31"/>
              <a:gd name="T10" fmla="*/ 2147483647 w 62"/>
              <a:gd name="T11" fmla="*/ 0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" h="31">
                <a:moveTo>
                  <a:pt x="4" y="0"/>
                </a:moveTo>
                <a:lnTo>
                  <a:pt x="62" y="24"/>
                </a:lnTo>
                <a:lnTo>
                  <a:pt x="0" y="31"/>
                </a:lnTo>
                <a:lnTo>
                  <a:pt x="15" y="19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71" name="Freeform 90"/>
          <p:cNvSpPr>
            <a:spLocks/>
          </p:cNvSpPr>
          <p:nvPr/>
        </p:nvSpPr>
        <p:spPr bwMode="auto">
          <a:xfrm>
            <a:off x="4741863" y="3971925"/>
            <a:ext cx="49212" cy="23813"/>
          </a:xfrm>
          <a:custGeom>
            <a:avLst/>
            <a:gdLst>
              <a:gd name="T0" fmla="*/ 2147483647 w 62"/>
              <a:gd name="T1" fmla="*/ 0 h 31"/>
              <a:gd name="T2" fmla="*/ 2147483647 w 62"/>
              <a:gd name="T3" fmla="*/ 2147483647 h 31"/>
              <a:gd name="T4" fmla="*/ 0 w 62"/>
              <a:gd name="T5" fmla="*/ 2147483647 h 31"/>
              <a:gd name="T6" fmla="*/ 2147483647 w 62"/>
              <a:gd name="T7" fmla="*/ 2147483647 h 31"/>
              <a:gd name="T8" fmla="*/ 2147483647 w 62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31">
                <a:moveTo>
                  <a:pt x="4" y="0"/>
                </a:moveTo>
                <a:lnTo>
                  <a:pt x="62" y="24"/>
                </a:lnTo>
                <a:lnTo>
                  <a:pt x="0" y="31"/>
                </a:lnTo>
                <a:lnTo>
                  <a:pt x="15" y="19"/>
                </a:lnTo>
                <a:lnTo>
                  <a:pt x="4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72" name="Line 91"/>
          <p:cNvSpPr>
            <a:spLocks noChangeShapeType="1"/>
          </p:cNvSpPr>
          <p:nvPr/>
        </p:nvSpPr>
        <p:spPr bwMode="auto">
          <a:xfrm flipV="1">
            <a:off x="4603750" y="3733800"/>
            <a:ext cx="1588" cy="412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73" name="Rectangle 92"/>
          <p:cNvSpPr>
            <a:spLocks noChangeArrowheads="1"/>
          </p:cNvSpPr>
          <p:nvPr/>
        </p:nvSpPr>
        <p:spPr bwMode="auto">
          <a:xfrm>
            <a:off x="4749800" y="1619250"/>
            <a:ext cx="5318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acetyl-CoA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74" name="Freeform 93"/>
          <p:cNvSpPr>
            <a:spLocks/>
          </p:cNvSpPr>
          <p:nvPr/>
        </p:nvSpPr>
        <p:spPr bwMode="auto">
          <a:xfrm>
            <a:off x="4416425" y="1722438"/>
            <a:ext cx="187325" cy="212725"/>
          </a:xfrm>
          <a:custGeom>
            <a:avLst/>
            <a:gdLst>
              <a:gd name="T0" fmla="*/ 2147483647 w 236"/>
              <a:gd name="T1" fmla="*/ 2147483647 h 267"/>
              <a:gd name="T2" fmla="*/ 2147483647 w 236"/>
              <a:gd name="T3" fmla="*/ 2147483647 h 267"/>
              <a:gd name="T4" fmla="*/ 2147483647 w 236"/>
              <a:gd name="T5" fmla="*/ 2147483647 h 267"/>
              <a:gd name="T6" fmla="*/ 2147483647 w 236"/>
              <a:gd name="T7" fmla="*/ 2147483647 h 267"/>
              <a:gd name="T8" fmla="*/ 2147483647 w 236"/>
              <a:gd name="T9" fmla="*/ 2147483647 h 267"/>
              <a:gd name="T10" fmla="*/ 2147483647 w 236"/>
              <a:gd name="T11" fmla="*/ 2147483647 h 267"/>
              <a:gd name="T12" fmla="*/ 2147483647 w 236"/>
              <a:gd name="T13" fmla="*/ 2147483647 h 267"/>
              <a:gd name="T14" fmla="*/ 2147483647 w 236"/>
              <a:gd name="T15" fmla="*/ 2147483647 h 267"/>
              <a:gd name="T16" fmla="*/ 2147483647 w 236"/>
              <a:gd name="T17" fmla="*/ 2147483647 h 267"/>
              <a:gd name="T18" fmla="*/ 2147483647 w 236"/>
              <a:gd name="T19" fmla="*/ 2147483647 h 267"/>
              <a:gd name="T20" fmla="*/ 2147483647 w 236"/>
              <a:gd name="T21" fmla="*/ 2147483647 h 267"/>
              <a:gd name="T22" fmla="*/ 2147483647 w 236"/>
              <a:gd name="T23" fmla="*/ 2147483647 h 267"/>
              <a:gd name="T24" fmla="*/ 2147483647 w 236"/>
              <a:gd name="T25" fmla="*/ 2147483647 h 267"/>
              <a:gd name="T26" fmla="*/ 2147483647 w 236"/>
              <a:gd name="T27" fmla="*/ 2147483647 h 267"/>
              <a:gd name="T28" fmla="*/ 2147483647 w 236"/>
              <a:gd name="T29" fmla="*/ 2147483647 h 267"/>
              <a:gd name="T30" fmla="*/ 0 w 236"/>
              <a:gd name="T31" fmla="*/ 0 h 2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36" h="267">
                <a:moveTo>
                  <a:pt x="236" y="267"/>
                </a:moveTo>
                <a:lnTo>
                  <a:pt x="236" y="234"/>
                </a:lnTo>
                <a:lnTo>
                  <a:pt x="234" y="210"/>
                </a:lnTo>
                <a:lnTo>
                  <a:pt x="230" y="186"/>
                </a:lnTo>
                <a:lnTo>
                  <a:pt x="226" y="162"/>
                </a:lnTo>
                <a:lnTo>
                  <a:pt x="219" y="141"/>
                </a:lnTo>
                <a:lnTo>
                  <a:pt x="210" y="117"/>
                </a:lnTo>
                <a:lnTo>
                  <a:pt x="197" y="97"/>
                </a:lnTo>
                <a:lnTo>
                  <a:pt x="181" y="77"/>
                </a:lnTo>
                <a:lnTo>
                  <a:pt x="162" y="58"/>
                </a:lnTo>
                <a:lnTo>
                  <a:pt x="139" y="40"/>
                </a:lnTo>
                <a:lnTo>
                  <a:pt x="111" y="27"/>
                </a:lnTo>
                <a:lnTo>
                  <a:pt x="80" y="14"/>
                </a:lnTo>
                <a:lnTo>
                  <a:pt x="42" y="5"/>
                </a:lnTo>
                <a:lnTo>
                  <a:pt x="22" y="2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75" name="Freeform 94"/>
          <p:cNvSpPr>
            <a:spLocks/>
          </p:cNvSpPr>
          <p:nvPr/>
        </p:nvSpPr>
        <p:spPr bwMode="auto">
          <a:xfrm>
            <a:off x="4603750" y="1720850"/>
            <a:ext cx="187325" cy="212725"/>
          </a:xfrm>
          <a:custGeom>
            <a:avLst/>
            <a:gdLst>
              <a:gd name="T0" fmla="*/ 0 w 235"/>
              <a:gd name="T1" fmla="*/ 2147483647 h 267"/>
              <a:gd name="T2" fmla="*/ 2147483647 w 235"/>
              <a:gd name="T3" fmla="*/ 2147483647 h 267"/>
              <a:gd name="T4" fmla="*/ 2147483647 w 235"/>
              <a:gd name="T5" fmla="*/ 2147483647 h 267"/>
              <a:gd name="T6" fmla="*/ 2147483647 w 235"/>
              <a:gd name="T7" fmla="*/ 2147483647 h 267"/>
              <a:gd name="T8" fmla="*/ 2147483647 w 235"/>
              <a:gd name="T9" fmla="*/ 2147483647 h 267"/>
              <a:gd name="T10" fmla="*/ 2147483647 w 235"/>
              <a:gd name="T11" fmla="*/ 2147483647 h 267"/>
              <a:gd name="T12" fmla="*/ 2147483647 w 235"/>
              <a:gd name="T13" fmla="*/ 2147483647 h 267"/>
              <a:gd name="T14" fmla="*/ 2147483647 w 235"/>
              <a:gd name="T15" fmla="*/ 2147483647 h 267"/>
              <a:gd name="T16" fmla="*/ 2147483647 w 235"/>
              <a:gd name="T17" fmla="*/ 2147483647 h 267"/>
              <a:gd name="T18" fmla="*/ 2147483647 w 235"/>
              <a:gd name="T19" fmla="*/ 2147483647 h 267"/>
              <a:gd name="T20" fmla="*/ 2147483647 w 235"/>
              <a:gd name="T21" fmla="*/ 2147483647 h 267"/>
              <a:gd name="T22" fmla="*/ 2147483647 w 235"/>
              <a:gd name="T23" fmla="*/ 2147483647 h 267"/>
              <a:gd name="T24" fmla="*/ 2147483647 w 235"/>
              <a:gd name="T25" fmla="*/ 2147483647 h 267"/>
              <a:gd name="T26" fmla="*/ 2147483647 w 235"/>
              <a:gd name="T27" fmla="*/ 2147483647 h 267"/>
              <a:gd name="T28" fmla="*/ 2147483647 w 235"/>
              <a:gd name="T29" fmla="*/ 2147483647 h 267"/>
              <a:gd name="T30" fmla="*/ 2147483647 w 235"/>
              <a:gd name="T31" fmla="*/ 0 h 2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35" h="267">
                <a:moveTo>
                  <a:pt x="0" y="267"/>
                </a:moveTo>
                <a:lnTo>
                  <a:pt x="1" y="232"/>
                </a:lnTo>
                <a:lnTo>
                  <a:pt x="3" y="210"/>
                </a:lnTo>
                <a:lnTo>
                  <a:pt x="5" y="186"/>
                </a:lnTo>
                <a:lnTo>
                  <a:pt x="10" y="163"/>
                </a:lnTo>
                <a:lnTo>
                  <a:pt x="18" y="139"/>
                </a:lnTo>
                <a:lnTo>
                  <a:pt x="27" y="117"/>
                </a:lnTo>
                <a:lnTo>
                  <a:pt x="40" y="95"/>
                </a:lnTo>
                <a:lnTo>
                  <a:pt x="54" y="75"/>
                </a:lnTo>
                <a:lnTo>
                  <a:pt x="73" y="57"/>
                </a:lnTo>
                <a:lnTo>
                  <a:pt x="96" y="40"/>
                </a:lnTo>
                <a:lnTo>
                  <a:pt x="124" y="26"/>
                </a:lnTo>
                <a:lnTo>
                  <a:pt x="157" y="15"/>
                </a:lnTo>
                <a:lnTo>
                  <a:pt x="193" y="5"/>
                </a:lnTo>
                <a:lnTo>
                  <a:pt x="213" y="2"/>
                </a:lnTo>
                <a:lnTo>
                  <a:pt x="235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76" name="Line 95"/>
          <p:cNvSpPr>
            <a:spLocks noChangeShapeType="1"/>
          </p:cNvSpPr>
          <p:nvPr/>
        </p:nvSpPr>
        <p:spPr bwMode="auto">
          <a:xfrm>
            <a:off x="4603750" y="1925638"/>
            <a:ext cx="1588" cy="428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77" name="Freeform 96"/>
          <p:cNvSpPr>
            <a:spLocks/>
          </p:cNvSpPr>
          <p:nvPr/>
        </p:nvSpPr>
        <p:spPr bwMode="auto">
          <a:xfrm>
            <a:off x="4592638" y="1920875"/>
            <a:ext cx="23812" cy="47625"/>
          </a:xfrm>
          <a:custGeom>
            <a:avLst/>
            <a:gdLst>
              <a:gd name="T0" fmla="*/ 2147483647 w 29"/>
              <a:gd name="T1" fmla="*/ 0 h 61"/>
              <a:gd name="T2" fmla="*/ 2147483647 w 29"/>
              <a:gd name="T3" fmla="*/ 2147483647 h 61"/>
              <a:gd name="T4" fmla="*/ 0 w 29"/>
              <a:gd name="T5" fmla="*/ 0 h 61"/>
              <a:gd name="T6" fmla="*/ 2147483647 w 29"/>
              <a:gd name="T7" fmla="*/ 2147483647 h 61"/>
              <a:gd name="T8" fmla="*/ 2147483647 w 29"/>
              <a:gd name="T9" fmla="*/ 0 h 61"/>
              <a:gd name="T10" fmla="*/ 2147483647 w 29"/>
              <a:gd name="T11" fmla="*/ 0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61">
                <a:moveTo>
                  <a:pt x="29" y="0"/>
                </a:moveTo>
                <a:lnTo>
                  <a:pt x="15" y="61"/>
                </a:lnTo>
                <a:lnTo>
                  <a:pt x="0" y="0"/>
                </a:lnTo>
                <a:lnTo>
                  <a:pt x="15" y="11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78" name="Freeform 97"/>
          <p:cNvSpPr>
            <a:spLocks/>
          </p:cNvSpPr>
          <p:nvPr/>
        </p:nvSpPr>
        <p:spPr bwMode="auto">
          <a:xfrm>
            <a:off x="4592638" y="1920875"/>
            <a:ext cx="23812" cy="47625"/>
          </a:xfrm>
          <a:custGeom>
            <a:avLst/>
            <a:gdLst>
              <a:gd name="T0" fmla="*/ 2147483647 w 29"/>
              <a:gd name="T1" fmla="*/ 0 h 61"/>
              <a:gd name="T2" fmla="*/ 2147483647 w 29"/>
              <a:gd name="T3" fmla="*/ 2147483647 h 61"/>
              <a:gd name="T4" fmla="*/ 0 w 29"/>
              <a:gd name="T5" fmla="*/ 0 h 61"/>
              <a:gd name="T6" fmla="*/ 2147483647 w 29"/>
              <a:gd name="T7" fmla="*/ 2147483647 h 61"/>
              <a:gd name="T8" fmla="*/ 2147483647 w 29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61">
                <a:moveTo>
                  <a:pt x="29" y="0"/>
                </a:moveTo>
                <a:lnTo>
                  <a:pt x="15" y="61"/>
                </a:lnTo>
                <a:lnTo>
                  <a:pt x="0" y="0"/>
                </a:lnTo>
                <a:lnTo>
                  <a:pt x="15" y="11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79" name="Rectangle 98"/>
          <p:cNvSpPr>
            <a:spLocks noChangeArrowheads="1"/>
          </p:cNvSpPr>
          <p:nvPr/>
        </p:nvSpPr>
        <p:spPr bwMode="auto">
          <a:xfrm>
            <a:off x="5165725" y="4113213"/>
            <a:ext cx="5318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acetyl-CoA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80" name="Freeform 99"/>
          <p:cNvSpPr>
            <a:spLocks/>
          </p:cNvSpPr>
          <p:nvPr/>
        </p:nvSpPr>
        <p:spPr bwMode="auto">
          <a:xfrm>
            <a:off x="4940300" y="4167188"/>
            <a:ext cx="212725" cy="111125"/>
          </a:xfrm>
          <a:custGeom>
            <a:avLst/>
            <a:gdLst>
              <a:gd name="T0" fmla="*/ 2147483647 w 267"/>
              <a:gd name="T1" fmla="*/ 0 h 139"/>
              <a:gd name="T2" fmla="*/ 2147483647 w 267"/>
              <a:gd name="T3" fmla="*/ 0 h 139"/>
              <a:gd name="T4" fmla="*/ 2147483647 w 267"/>
              <a:gd name="T5" fmla="*/ 2147483647 h 139"/>
              <a:gd name="T6" fmla="*/ 2147483647 w 267"/>
              <a:gd name="T7" fmla="*/ 2147483647 h 139"/>
              <a:gd name="T8" fmla="*/ 2147483647 w 267"/>
              <a:gd name="T9" fmla="*/ 2147483647 h 139"/>
              <a:gd name="T10" fmla="*/ 2147483647 w 267"/>
              <a:gd name="T11" fmla="*/ 2147483647 h 139"/>
              <a:gd name="T12" fmla="*/ 2147483647 w 267"/>
              <a:gd name="T13" fmla="*/ 2147483647 h 139"/>
              <a:gd name="T14" fmla="*/ 2147483647 w 267"/>
              <a:gd name="T15" fmla="*/ 2147483647 h 139"/>
              <a:gd name="T16" fmla="*/ 2147483647 w 267"/>
              <a:gd name="T17" fmla="*/ 2147483647 h 139"/>
              <a:gd name="T18" fmla="*/ 2147483647 w 267"/>
              <a:gd name="T19" fmla="*/ 2147483647 h 139"/>
              <a:gd name="T20" fmla="*/ 2147483647 w 267"/>
              <a:gd name="T21" fmla="*/ 2147483647 h 139"/>
              <a:gd name="T22" fmla="*/ 2147483647 w 267"/>
              <a:gd name="T23" fmla="*/ 2147483647 h 139"/>
              <a:gd name="T24" fmla="*/ 2147483647 w 267"/>
              <a:gd name="T25" fmla="*/ 2147483647 h 139"/>
              <a:gd name="T26" fmla="*/ 0 w 267"/>
              <a:gd name="T27" fmla="*/ 2147483647 h 1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7" h="139">
                <a:moveTo>
                  <a:pt x="267" y="0"/>
                </a:moveTo>
                <a:lnTo>
                  <a:pt x="219" y="0"/>
                </a:lnTo>
                <a:lnTo>
                  <a:pt x="183" y="4"/>
                </a:lnTo>
                <a:lnTo>
                  <a:pt x="159" y="7"/>
                </a:lnTo>
                <a:lnTo>
                  <a:pt x="135" y="11"/>
                </a:lnTo>
                <a:lnTo>
                  <a:pt x="111" y="17"/>
                </a:lnTo>
                <a:lnTo>
                  <a:pt x="89" y="26"/>
                </a:lnTo>
                <a:lnTo>
                  <a:pt x="69" y="35"/>
                </a:lnTo>
                <a:lnTo>
                  <a:pt x="51" y="48"/>
                </a:lnTo>
                <a:lnTo>
                  <a:pt x="35" y="62"/>
                </a:lnTo>
                <a:lnTo>
                  <a:pt x="20" y="81"/>
                </a:lnTo>
                <a:lnTo>
                  <a:pt x="9" y="101"/>
                </a:lnTo>
                <a:lnTo>
                  <a:pt x="2" y="124"/>
                </a:lnTo>
                <a:lnTo>
                  <a:pt x="0" y="13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81" name="Line 100"/>
          <p:cNvSpPr>
            <a:spLocks noChangeShapeType="1"/>
          </p:cNvSpPr>
          <p:nvPr/>
        </p:nvSpPr>
        <p:spPr bwMode="auto">
          <a:xfrm>
            <a:off x="4940300" y="4125913"/>
            <a:ext cx="1588" cy="257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82" name="Freeform 101"/>
          <p:cNvSpPr>
            <a:spLocks/>
          </p:cNvSpPr>
          <p:nvPr/>
        </p:nvSpPr>
        <p:spPr bwMode="auto">
          <a:xfrm>
            <a:off x="4929188" y="4335463"/>
            <a:ext cx="23812" cy="47625"/>
          </a:xfrm>
          <a:custGeom>
            <a:avLst/>
            <a:gdLst>
              <a:gd name="T0" fmla="*/ 2147483647 w 29"/>
              <a:gd name="T1" fmla="*/ 0 h 61"/>
              <a:gd name="T2" fmla="*/ 2147483647 w 29"/>
              <a:gd name="T3" fmla="*/ 2147483647 h 61"/>
              <a:gd name="T4" fmla="*/ 0 w 29"/>
              <a:gd name="T5" fmla="*/ 0 h 61"/>
              <a:gd name="T6" fmla="*/ 2147483647 w 29"/>
              <a:gd name="T7" fmla="*/ 2147483647 h 61"/>
              <a:gd name="T8" fmla="*/ 2147483647 w 29"/>
              <a:gd name="T9" fmla="*/ 0 h 61"/>
              <a:gd name="T10" fmla="*/ 2147483647 w 29"/>
              <a:gd name="T11" fmla="*/ 0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61">
                <a:moveTo>
                  <a:pt x="29" y="0"/>
                </a:moveTo>
                <a:lnTo>
                  <a:pt x="15" y="61"/>
                </a:lnTo>
                <a:lnTo>
                  <a:pt x="0" y="0"/>
                </a:lnTo>
                <a:lnTo>
                  <a:pt x="15" y="11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83" name="Freeform 102"/>
          <p:cNvSpPr>
            <a:spLocks/>
          </p:cNvSpPr>
          <p:nvPr/>
        </p:nvSpPr>
        <p:spPr bwMode="auto">
          <a:xfrm>
            <a:off x="4929188" y="4335463"/>
            <a:ext cx="23812" cy="47625"/>
          </a:xfrm>
          <a:custGeom>
            <a:avLst/>
            <a:gdLst>
              <a:gd name="T0" fmla="*/ 2147483647 w 29"/>
              <a:gd name="T1" fmla="*/ 0 h 61"/>
              <a:gd name="T2" fmla="*/ 2147483647 w 29"/>
              <a:gd name="T3" fmla="*/ 2147483647 h 61"/>
              <a:gd name="T4" fmla="*/ 0 w 29"/>
              <a:gd name="T5" fmla="*/ 0 h 61"/>
              <a:gd name="T6" fmla="*/ 2147483647 w 29"/>
              <a:gd name="T7" fmla="*/ 2147483647 h 61"/>
              <a:gd name="T8" fmla="*/ 2147483647 w 29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61">
                <a:moveTo>
                  <a:pt x="29" y="0"/>
                </a:moveTo>
                <a:lnTo>
                  <a:pt x="15" y="61"/>
                </a:lnTo>
                <a:lnTo>
                  <a:pt x="0" y="0"/>
                </a:lnTo>
                <a:lnTo>
                  <a:pt x="15" y="11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84" name="Line 103"/>
          <p:cNvSpPr>
            <a:spLocks noChangeShapeType="1"/>
          </p:cNvSpPr>
          <p:nvPr/>
        </p:nvSpPr>
        <p:spPr bwMode="auto">
          <a:xfrm>
            <a:off x="4206875" y="4140200"/>
            <a:ext cx="1588" cy="2079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85" name="Freeform 104"/>
          <p:cNvSpPr>
            <a:spLocks/>
          </p:cNvSpPr>
          <p:nvPr/>
        </p:nvSpPr>
        <p:spPr bwMode="auto">
          <a:xfrm>
            <a:off x="4194175" y="4300538"/>
            <a:ext cx="23813" cy="47625"/>
          </a:xfrm>
          <a:custGeom>
            <a:avLst/>
            <a:gdLst>
              <a:gd name="T0" fmla="*/ 2147483647 w 29"/>
              <a:gd name="T1" fmla="*/ 0 h 61"/>
              <a:gd name="T2" fmla="*/ 2147483647 w 29"/>
              <a:gd name="T3" fmla="*/ 2147483647 h 61"/>
              <a:gd name="T4" fmla="*/ 0 w 29"/>
              <a:gd name="T5" fmla="*/ 0 h 61"/>
              <a:gd name="T6" fmla="*/ 2147483647 w 29"/>
              <a:gd name="T7" fmla="*/ 2147483647 h 61"/>
              <a:gd name="T8" fmla="*/ 2147483647 w 29"/>
              <a:gd name="T9" fmla="*/ 0 h 61"/>
              <a:gd name="T10" fmla="*/ 2147483647 w 29"/>
              <a:gd name="T11" fmla="*/ 0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61">
                <a:moveTo>
                  <a:pt x="29" y="0"/>
                </a:moveTo>
                <a:lnTo>
                  <a:pt x="14" y="61"/>
                </a:lnTo>
                <a:lnTo>
                  <a:pt x="0" y="0"/>
                </a:lnTo>
                <a:lnTo>
                  <a:pt x="14" y="11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86" name="Freeform 105"/>
          <p:cNvSpPr>
            <a:spLocks/>
          </p:cNvSpPr>
          <p:nvPr/>
        </p:nvSpPr>
        <p:spPr bwMode="auto">
          <a:xfrm>
            <a:off x="4194175" y="4300538"/>
            <a:ext cx="23813" cy="47625"/>
          </a:xfrm>
          <a:custGeom>
            <a:avLst/>
            <a:gdLst>
              <a:gd name="T0" fmla="*/ 2147483647 w 29"/>
              <a:gd name="T1" fmla="*/ 0 h 61"/>
              <a:gd name="T2" fmla="*/ 2147483647 w 29"/>
              <a:gd name="T3" fmla="*/ 2147483647 h 61"/>
              <a:gd name="T4" fmla="*/ 0 w 29"/>
              <a:gd name="T5" fmla="*/ 0 h 61"/>
              <a:gd name="T6" fmla="*/ 2147483647 w 29"/>
              <a:gd name="T7" fmla="*/ 2147483647 h 61"/>
              <a:gd name="T8" fmla="*/ 2147483647 w 29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61">
                <a:moveTo>
                  <a:pt x="29" y="0"/>
                </a:moveTo>
                <a:lnTo>
                  <a:pt x="14" y="61"/>
                </a:lnTo>
                <a:lnTo>
                  <a:pt x="0" y="0"/>
                </a:lnTo>
                <a:lnTo>
                  <a:pt x="14" y="11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87" name="Freeform 106"/>
          <p:cNvSpPr>
            <a:spLocks/>
          </p:cNvSpPr>
          <p:nvPr/>
        </p:nvSpPr>
        <p:spPr bwMode="auto">
          <a:xfrm>
            <a:off x="3994150" y="4167188"/>
            <a:ext cx="212725" cy="111125"/>
          </a:xfrm>
          <a:custGeom>
            <a:avLst/>
            <a:gdLst>
              <a:gd name="T0" fmla="*/ 0 w 267"/>
              <a:gd name="T1" fmla="*/ 0 h 139"/>
              <a:gd name="T2" fmla="*/ 2147483647 w 267"/>
              <a:gd name="T3" fmla="*/ 0 h 139"/>
              <a:gd name="T4" fmla="*/ 2147483647 w 267"/>
              <a:gd name="T5" fmla="*/ 2147483647 h 139"/>
              <a:gd name="T6" fmla="*/ 2147483647 w 267"/>
              <a:gd name="T7" fmla="*/ 2147483647 h 139"/>
              <a:gd name="T8" fmla="*/ 2147483647 w 267"/>
              <a:gd name="T9" fmla="*/ 2147483647 h 139"/>
              <a:gd name="T10" fmla="*/ 2147483647 w 267"/>
              <a:gd name="T11" fmla="*/ 2147483647 h 139"/>
              <a:gd name="T12" fmla="*/ 2147483647 w 267"/>
              <a:gd name="T13" fmla="*/ 2147483647 h 139"/>
              <a:gd name="T14" fmla="*/ 2147483647 w 267"/>
              <a:gd name="T15" fmla="*/ 2147483647 h 139"/>
              <a:gd name="T16" fmla="*/ 2147483647 w 267"/>
              <a:gd name="T17" fmla="*/ 2147483647 h 139"/>
              <a:gd name="T18" fmla="*/ 2147483647 w 267"/>
              <a:gd name="T19" fmla="*/ 2147483647 h 139"/>
              <a:gd name="T20" fmla="*/ 2147483647 w 267"/>
              <a:gd name="T21" fmla="*/ 2147483647 h 139"/>
              <a:gd name="T22" fmla="*/ 2147483647 w 267"/>
              <a:gd name="T23" fmla="*/ 2147483647 h 139"/>
              <a:gd name="T24" fmla="*/ 2147483647 w 267"/>
              <a:gd name="T25" fmla="*/ 2147483647 h 139"/>
              <a:gd name="T26" fmla="*/ 2147483647 w 267"/>
              <a:gd name="T27" fmla="*/ 2147483647 h 1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7" h="139">
                <a:moveTo>
                  <a:pt x="0" y="0"/>
                </a:moveTo>
                <a:lnTo>
                  <a:pt x="46" y="0"/>
                </a:lnTo>
                <a:lnTo>
                  <a:pt x="81" y="4"/>
                </a:lnTo>
                <a:lnTo>
                  <a:pt x="116" y="7"/>
                </a:lnTo>
                <a:lnTo>
                  <a:pt x="138" y="13"/>
                </a:lnTo>
                <a:lnTo>
                  <a:pt x="159" y="18"/>
                </a:lnTo>
                <a:lnTo>
                  <a:pt x="181" y="28"/>
                </a:lnTo>
                <a:lnTo>
                  <a:pt x="200" y="37"/>
                </a:lnTo>
                <a:lnTo>
                  <a:pt x="218" y="49"/>
                </a:lnTo>
                <a:lnTo>
                  <a:pt x="233" y="64"/>
                </a:lnTo>
                <a:lnTo>
                  <a:pt x="247" y="82"/>
                </a:lnTo>
                <a:lnTo>
                  <a:pt x="256" y="103"/>
                </a:lnTo>
                <a:lnTo>
                  <a:pt x="264" y="126"/>
                </a:lnTo>
                <a:lnTo>
                  <a:pt x="267" y="13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88" name="Rectangle 107"/>
          <p:cNvSpPr>
            <a:spLocks noChangeArrowheads="1"/>
          </p:cNvSpPr>
          <p:nvPr/>
        </p:nvSpPr>
        <p:spPr bwMode="auto">
          <a:xfrm>
            <a:off x="3827463" y="4127500"/>
            <a:ext cx="152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89" name="Rectangle 108"/>
          <p:cNvSpPr>
            <a:spLocks noChangeArrowheads="1"/>
          </p:cNvSpPr>
          <p:nvPr/>
        </p:nvSpPr>
        <p:spPr bwMode="auto">
          <a:xfrm>
            <a:off x="3971925" y="4189413"/>
            <a:ext cx="349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90" name="Line 109"/>
          <p:cNvSpPr>
            <a:spLocks noChangeShapeType="1"/>
          </p:cNvSpPr>
          <p:nvPr/>
        </p:nvSpPr>
        <p:spPr bwMode="auto">
          <a:xfrm>
            <a:off x="4206875" y="4360863"/>
            <a:ext cx="1588" cy="492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91" name="Freeform 110"/>
          <p:cNvSpPr>
            <a:spLocks/>
          </p:cNvSpPr>
          <p:nvPr/>
        </p:nvSpPr>
        <p:spPr bwMode="auto">
          <a:xfrm>
            <a:off x="4194175" y="4362450"/>
            <a:ext cx="23813" cy="47625"/>
          </a:xfrm>
          <a:custGeom>
            <a:avLst/>
            <a:gdLst>
              <a:gd name="T0" fmla="*/ 2147483647 w 29"/>
              <a:gd name="T1" fmla="*/ 0 h 60"/>
              <a:gd name="T2" fmla="*/ 2147483647 w 29"/>
              <a:gd name="T3" fmla="*/ 2147483647 h 60"/>
              <a:gd name="T4" fmla="*/ 0 w 29"/>
              <a:gd name="T5" fmla="*/ 0 h 60"/>
              <a:gd name="T6" fmla="*/ 2147483647 w 29"/>
              <a:gd name="T7" fmla="*/ 2147483647 h 60"/>
              <a:gd name="T8" fmla="*/ 2147483647 w 29"/>
              <a:gd name="T9" fmla="*/ 0 h 60"/>
              <a:gd name="T10" fmla="*/ 2147483647 w 29"/>
              <a:gd name="T11" fmla="*/ 0 h 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60">
                <a:moveTo>
                  <a:pt x="29" y="0"/>
                </a:moveTo>
                <a:lnTo>
                  <a:pt x="14" y="60"/>
                </a:lnTo>
                <a:lnTo>
                  <a:pt x="0" y="0"/>
                </a:lnTo>
                <a:lnTo>
                  <a:pt x="14" y="11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92" name="Freeform 111"/>
          <p:cNvSpPr>
            <a:spLocks/>
          </p:cNvSpPr>
          <p:nvPr/>
        </p:nvSpPr>
        <p:spPr bwMode="auto">
          <a:xfrm>
            <a:off x="4194175" y="4362450"/>
            <a:ext cx="23813" cy="47625"/>
          </a:xfrm>
          <a:custGeom>
            <a:avLst/>
            <a:gdLst>
              <a:gd name="T0" fmla="*/ 2147483647 w 29"/>
              <a:gd name="T1" fmla="*/ 0 h 60"/>
              <a:gd name="T2" fmla="*/ 2147483647 w 29"/>
              <a:gd name="T3" fmla="*/ 2147483647 h 60"/>
              <a:gd name="T4" fmla="*/ 0 w 29"/>
              <a:gd name="T5" fmla="*/ 0 h 60"/>
              <a:gd name="T6" fmla="*/ 2147483647 w 29"/>
              <a:gd name="T7" fmla="*/ 2147483647 h 60"/>
              <a:gd name="T8" fmla="*/ 2147483647 w 29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60">
                <a:moveTo>
                  <a:pt x="29" y="0"/>
                </a:moveTo>
                <a:lnTo>
                  <a:pt x="14" y="60"/>
                </a:lnTo>
                <a:lnTo>
                  <a:pt x="0" y="0"/>
                </a:lnTo>
                <a:lnTo>
                  <a:pt x="14" y="11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93" name="Freeform 112"/>
          <p:cNvSpPr>
            <a:spLocks/>
          </p:cNvSpPr>
          <p:nvPr/>
        </p:nvSpPr>
        <p:spPr bwMode="auto">
          <a:xfrm>
            <a:off x="4394200" y="2162175"/>
            <a:ext cx="211138" cy="111125"/>
          </a:xfrm>
          <a:custGeom>
            <a:avLst/>
            <a:gdLst>
              <a:gd name="T0" fmla="*/ 0 w 267"/>
              <a:gd name="T1" fmla="*/ 0 h 139"/>
              <a:gd name="T2" fmla="*/ 2147483647 w 267"/>
              <a:gd name="T3" fmla="*/ 0 h 139"/>
              <a:gd name="T4" fmla="*/ 2147483647 w 267"/>
              <a:gd name="T5" fmla="*/ 2147483647 h 139"/>
              <a:gd name="T6" fmla="*/ 2147483647 w 267"/>
              <a:gd name="T7" fmla="*/ 2147483647 h 139"/>
              <a:gd name="T8" fmla="*/ 2147483647 w 267"/>
              <a:gd name="T9" fmla="*/ 2147483647 h 139"/>
              <a:gd name="T10" fmla="*/ 2147483647 w 267"/>
              <a:gd name="T11" fmla="*/ 2147483647 h 139"/>
              <a:gd name="T12" fmla="*/ 2147483647 w 267"/>
              <a:gd name="T13" fmla="*/ 2147483647 h 139"/>
              <a:gd name="T14" fmla="*/ 2147483647 w 267"/>
              <a:gd name="T15" fmla="*/ 2147483647 h 139"/>
              <a:gd name="T16" fmla="*/ 2147483647 w 267"/>
              <a:gd name="T17" fmla="*/ 2147483647 h 139"/>
              <a:gd name="T18" fmla="*/ 2147483647 w 267"/>
              <a:gd name="T19" fmla="*/ 2147483647 h 139"/>
              <a:gd name="T20" fmla="*/ 2147483647 w 267"/>
              <a:gd name="T21" fmla="*/ 2147483647 h 139"/>
              <a:gd name="T22" fmla="*/ 2147483647 w 267"/>
              <a:gd name="T23" fmla="*/ 2147483647 h 139"/>
              <a:gd name="T24" fmla="*/ 2147483647 w 267"/>
              <a:gd name="T25" fmla="*/ 2147483647 h 139"/>
              <a:gd name="T26" fmla="*/ 2147483647 w 267"/>
              <a:gd name="T27" fmla="*/ 2147483647 h 1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7" h="139">
                <a:moveTo>
                  <a:pt x="0" y="0"/>
                </a:moveTo>
                <a:lnTo>
                  <a:pt x="46" y="0"/>
                </a:lnTo>
                <a:lnTo>
                  <a:pt x="81" y="3"/>
                </a:lnTo>
                <a:lnTo>
                  <a:pt x="116" y="7"/>
                </a:lnTo>
                <a:lnTo>
                  <a:pt x="137" y="13"/>
                </a:lnTo>
                <a:lnTo>
                  <a:pt x="159" y="18"/>
                </a:lnTo>
                <a:lnTo>
                  <a:pt x="181" y="27"/>
                </a:lnTo>
                <a:lnTo>
                  <a:pt x="200" y="36"/>
                </a:lnTo>
                <a:lnTo>
                  <a:pt x="218" y="49"/>
                </a:lnTo>
                <a:lnTo>
                  <a:pt x="233" y="64"/>
                </a:lnTo>
                <a:lnTo>
                  <a:pt x="247" y="82"/>
                </a:lnTo>
                <a:lnTo>
                  <a:pt x="256" y="102"/>
                </a:lnTo>
                <a:lnTo>
                  <a:pt x="264" y="126"/>
                </a:lnTo>
                <a:lnTo>
                  <a:pt x="267" y="13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94" name="Rectangle 113"/>
          <p:cNvSpPr>
            <a:spLocks noChangeArrowheads="1"/>
          </p:cNvSpPr>
          <p:nvPr/>
        </p:nvSpPr>
        <p:spPr bwMode="auto">
          <a:xfrm>
            <a:off x="4179888" y="2127250"/>
            <a:ext cx="180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CO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95" name="Rectangle 114"/>
          <p:cNvSpPr>
            <a:spLocks noChangeArrowheads="1"/>
          </p:cNvSpPr>
          <p:nvPr/>
        </p:nvSpPr>
        <p:spPr bwMode="auto">
          <a:xfrm>
            <a:off x="4352925" y="2189163"/>
            <a:ext cx="349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96" name="Line 115"/>
          <p:cNvSpPr>
            <a:spLocks noChangeShapeType="1"/>
          </p:cNvSpPr>
          <p:nvPr/>
        </p:nvSpPr>
        <p:spPr bwMode="auto">
          <a:xfrm>
            <a:off x="4605338" y="1976438"/>
            <a:ext cx="1587" cy="428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97" name="Freeform 116"/>
          <p:cNvSpPr>
            <a:spLocks/>
          </p:cNvSpPr>
          <p:nvPr/>
        </p:nvSpPr>
        <p:spPr bwMode="auto">
          <a:xfrm>
            <a:off x="4594225" y="1971675"/>
            <a:ext cx="22225" cy="47625"/>
          </a:xfrm>
          <a:custGeom>
            <a:avLst/>
            <a:gdLst>
              <a:gd name="T0" fmla="*/ 2147483647 w 29"/>
              <a:gd name="T1" fmla="*/ 0 h 61"/>
              <a:gd name="T2" fmla="*/ 2147483647 w 29"/>
              <a:gd name="T3" fmla="*/ 2147483647 h 61"/>
              <a:gd name="T4" fmla="*/ 0 w 29"/>
              <a:gd name="T5" fmla="*/ 0 h 61"/>
              <a:gd name="T6" fmla="*/ 2147483647 w 29"/>
              <a:gd name="T7" fmla="*/ 2147483647 h 61"/>
              <a:gd name="T8" fmla="*/ 2147483647 w 29"/>
              <a:gd name="T9" fmla="*/ 0 h 61"/>
              <a:gd name="T10" fmla="*/ 2147483647 w 29"/>
              <a:gd name="T11" fmla="*/ 0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61">
                <a:moveTo>
                  <a:pt x="29" y="0"/>
                </a:moveTo>
                <a:lnTo>
                  <a:pt x="14" y="61"/>
                </a:lnTo>
                <a:lnTo>
                  <a:pt x="0" y="0"/>
                </a:lnTo>
                <a:lnTo>
                  <a:pt x="14" y="11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98" name="Freeform 117"/>
          <p:cNvSpPr>
            <a:spLocks/>
          </p:cNvSpPr>
          <p:nvPr/>
        </p:nvSpPr>
        <p:spPr bwMode="auto">
          <a:xfrm>
            <a:off x="4594225" y="1971675"/>
            <a:ext cx="22225" cy="47625"/>
          </a:xfrm>
          <a:custGeom>
            <a:avLst/>
            <a:gdLst>
              <a:gd name="T0" fmla="*/ 2147483647 w 29"/>
              <a:gd name="T1" fmla="*/ 0 h 61"/>
              <a:gd name="T2" fmla="*/ 2147483647 w 29"/>
              <a:gd name="T3" fmla="*/ 2147483647 h 61"/>
              <a:gd name="T4" fmla="*/ 0 w 29"/>
              <a:gd name="T5" fmla="*/ 0 h 61"/>
              <a:gd name="T6" fmla="*/ 2147483647 w 29"/>
              <a:gd name="T7" fmla="*/ 2147483647 h 61"/>
              <a:gd name="T8" fmla="*/ 2147483647 w 29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61">
                <a:moveTo>
                  <a:pt x="29" y="0"/>
                </a:moveTo>
                <a:lnTo>
                  <a:pt x="14" y="61"/>
                </a:lnTo>
                <a:lnTo>
                  <a:pt x="0" y="0"/>
                </a:lnTo>
                <a:lnTo>
                  <a:pt x="14" y="11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799" name="Rectangle 119"/>
          <p:cNvSpPr>
            <a:spLocks noChangeArrowheads="1"/>
          </p:cNvSpPr>
          <p:nvPr/>
        </p:nvSpPr>
        <p:spPr bwMode="auto">
          <a:xfrm>
            <a:off x="6697663" y="1946275"/>
            <a:ext cx="6191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oxaloacetate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00" name="Rectangle 120"/>
          <p:cNvSpPr>
            <a:spLocks noChangeArrowheads="1"/>
          </p:cNvSpPr>
          <p:nvPr/>
        </p:nvSpPr>
        <p:spPr bwMode="auto">
          <a:xfrm>
            <a:off x="7191375" y="1633538"/>
            <a:ext cx="5318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acetyl-CoA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01" name="Rectangle 121"/>
          <p:cNvSpPr>
            <a:spLocks noChangeArrowheads="1"/>
          </p:cNvSpPr>
          <p:nvPr/>
        </p:nvSpPr>
        <p:spPr bwMode="auto">
          <a:xfrm>
            <a:off x="7573963" y="2043113"/>
            <a:ext cx="3063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citrate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02" name="Rectangle 122"/>
          <p:cNvSpPr>
            <a:spLocks noChangeArrowheads="1"/>
          </p:cNvSpPr>
          <p:nvPr/>
        </p:nvSpPr>
        <p:spPr bwMode="auto">
          <a:xfrm>
            <a:off x="6208713" y="2260600"/>
            <a:ext cx="3238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malate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03" name="Rectangle 123"/>
          <p:cNvSpPr>
            <a:spLocks noChangeArrowheads="1"/>
          </p:cNvSpPr>
          <p:nvPr/>
        </p:nvSpPr>
        <p:spPr bwMode="auto">
          <a:xfrm>
            <a:off x="5929313" y="2649538"/>
            <a:ext cx="4302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fumarate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04" name="Rectangle 124"/>
          <p:cNvSpPr>
            <a:spLocks noChangeArrowheads="1"/>
          </p:cNvSpPr>
          <p:nvPr/>
        </p:nvSpPr>
        <p:spPr bwMode="auto">
          <a:xfrm>
            <a:off x="7881938" y="2328863"/>
            <a:ext cx="454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isocitrate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05" name="Rectangle 125"/>
          <p:cNvSpPr>
            <a:spLocks noChangeArrowheads="1"/>
          </p:cNvSpPr>
          <p:nvPr/>
        </p:nvSpPr>
        <p:spPr bwMode="auto">
          <a:xfrm>
            <a:off x="5805488" y="3105150"/>
            <a:ext cx="47148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succinate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06" name="Rectangle 126"/>
          <p:cNvSpPr>
            <a:spLocks noChangeArrowheads="1"/>
          </p:cNvSpPr>
          <p:nvPr/>
        </p:nvSpPr>
        <p:spPr bwMode="auto">
          <a:xfrm>
            <a:off x="5824538" y="3527425"/>
            <a:ext cx="650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succinyl-CoA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07" name="Rectangle 127"/>
          <p:cNvSpPr>
            <a:spLocks noChangeArrowheads="1"/>
          </p:cNvSpPr>
          <p:nvPr/>
        </p:nvSpPr>
        <p:spPr bwMode="auto">
          <a:xfrm>
            <a:off x="6030913" y="3932238"/>
            <a:ext cx="7048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propionyl-CoA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08" name="Rectangle 128"/>
          <p:cNvSpPr>
            <a:spLocks noChangeArrowheads="1"/>
          </p:cNvSpPr>
          <p:nvPr/>
        </p:nvSpPr>
        <p:spPr bwMode="auto">
          <a:xfrm>
            <a:off x="6330950" y="4257675"/>
            <a:ext cx="9223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3-methylmalyl-CoA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09" name="Rectangle 129"/>
          <p:cNvSpPr>
            <a:spLocks noChangeArrowheads="1"/>
          </p:cNvSpPr>
          <p:nvPr/>
        </p:nvSpPr>
        <p:spPr bwMode="auto">
          <a:xfrm>
            <a:off x="7959725" y="2703513"/>
            <a:ext cx="7016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2-oxoglutarate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10" name="Rectangle 130"/>
          <p:cNvSpPr>
            <a:spLocks noChangeArrowheads="1"/>
          </p:cNvSpPr>
          <p:nvPr/>
        </p:nvSpPr>
        <p:spPr bwMode="auto">
          <a:xfrm>
            <a:off x="8197850" y="3097213"/>
            <a:ext cx="4810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glutamate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11" name="Rectangle 131"/>
          <p:cNvSpPr>
            <a:spLocks noChangeArrowheads="1"/>
          </p:cNvSpPr>
          <p:nvPr/>
        </p:nvSpPr>
        <p:spPr bwMode="auto">
          <a:xfrm>
            <a:off x="7932738" y="3540125"/>
            <a:ext cx="7826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methylaspartate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12" name="Rectangle 132"/>
          <p:cNvSpPr>
            <a:spLocks noChangeArrowheads="1"/>
          </p:cNvSpPr>
          <p:nvPr/>
        </p:nvSpPr>
        <p:spPr bwMode="auto">
          <a:xfrm>
            <a:off x="7354888" y="4295775"/>
            <a:ext cx="7699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mesaconyl-CoA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13" name="Rectangle 133"/>
          <p:cNvSpPr>
            <a:spLocks noChangeArrowheads="1"/>
          </p:cNvSpPr>
          <p:nvPr/>
        </p:nvSpPr>
        <p:spPr bwMode="auto">
          <a:xfrm>
            <a:off x="7810500" y="3957638"/>
            <a:ext cx="5905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mesaconate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14" name="Freeform 134"/>
          <p:cNvSpPr>
            <a:spLocks/>
          </p:cNvSpPr>
          <p:nvPr/>
        </p:nvSpPr>
        <p:spPr bwMode="auto">
          <a:xfrm>
            <a:off x="6437313" y="2060575"/>
            <a:ext cx="317500" cy="198438"/>
          </a:xfrm>
          <a:custGeom>
            <a:avLst/>
            <a:gdLst>
              <a:gd name="T0" fmla="*/ 0 w 401"/>
              <a:gd name="T1" fmla="*/ 2147483647 h 248"/>
              <a:gd name="T2" fmla="*/ 2147483647 w 401"/>
              <a:gd name="T3" fmla="*/ 2147483647 h 248"/>
              <a:gd name="T4" fmla="*/ 2147483647 w 401"/>
              <a:gd name="T5" fmla="*/ 2147483647 h 248"/>
              <a:gd name="T6" fmla="*/ 2147483647 w 401"/>
              <a:gd name="T7" fmla="*/ 2147483647 h 248"/>
              <a:gd name="T8" fmla="*/ 2147483647 w 401"/>
              <a:gd name="T9" fmla="*/ 2147483647 h 248"/>
              <a:gd name="T10" fmla="*/ 2147483647 w 401"/>
              <a:gd name="T11" fmla="*/ 2147483647 h 248"/>
              <a:gd name="T12" fmla="*/ 2147483647 w 401"/>
              <a:gd name="T13" fmla="*/ 2147483647 h 248"/>
              <a:gd name="T14" fmla="*/ 2147483647 w 401"/>
              <a:gd name="T15" fmla="*/ 2147483647 h 248"/>
              <a:gd name="T16" fmla="*/ 2147483647 w 401"/>
              <a:gd name="T17" fmla="*/ 2147483647 h 248"/>
              <a:gd name="T18" fmla="*/ 2147483647 w 401"/>
              <a:gd name="T19" fmla="*/ 2147483647 h 248"/>
              <a:gd name="T20" fmla="*/ 2147483647 w 401"/>
              <a:gd name="T21" fmla="*/ 0 h 2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1" h="248">
                <a:moveTo>
                  <a:pt x="0" y="248"/>
                </a:moveTo>
                <a:lnTo>
                  <a:pt x="42" y="214"/>
                </a:lnTo>
                <a:lnTo>
                  <a:pt x="85" y="181"/>
                </a:lnTo>
                <a:lnTo>
                  <a:pt x="127" y="150"/>
                </a:lnTo>
                <a:lnTo>
                  <a:pt x="170" y="120"/>
                </a:lnTo>
                <a:lnTo>
                  <a:pt x="216" y="93"/>
                </a:lnTo>
                <a:lnTo>
                  <a:pt x="260" y="67"/>
                </a:lnTo>
                <a:lnTo>
                  <a:pt x="306" y="42"/>
                </a:lnTo>
                <a:lnTo>
                  <a:pt x="353" y="20"/>
                </a:lnTo>
                <a:lnTo>
                  <a:pt x="377" y="9"/>
                </a:lnTo>
                <a:lnTo>
                  <a:pt x="401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15" name="Freeform 135"/>
          <p:cNvSpPr>
            <a:spLocks/>
          </p:cNvSpPr>
          <p:nvPr/>
        </p:nvSpPr>
        <p:spPr bwMode="auto">
          <a:xfrm>
            <a:off x="6705600" y="2060575"/>
            <a:ext cx="49213" cy="31750"/>
          </a:xfrm>
          <a:custGeom>
            <a:avLst/>
            <a:gdLst>
              <a:gd name="T0" fmla="*/ 0 w 62"/>
              <a:gd name="T1" fmla="*/ 2147483647 h 38"/>
              <a:gd name="T2" fmla="*/ 2147483647 w 62"/>
              <a:gd name="T3" fmla="*/ 0 h 38"/>
              <a:gd name="T4" fmla="*/ 2147483647 w 62"/>
              <a:gd name="T5" fmla="*/ 2147483647 h 38"/>
              <a:gd name="T6" fmla="*/ 2147483647 w 62"/>
              <a:gd name="T7" fmla="*/ 2147483647 h 38"/>
              <a:gd name="T8" fmla="*/ 0 w 62"/>
              <a:gd name="T9" fmla="*/ 2147483647 h 38"/>
              <a:gd name="T10" fmla="*/ 0 w 62"/>
              <a:gd name="T11" fmla="*/ 2147483647 h 38"/>
              <a:gd name="T12" fmla="*/ 0 w 62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" h="38">
                <a:moveTo>
                  <a:pt x="0" y="9"/>
                </a:moveTo>
                <a:lnTo>
                  <a:pt x="62" y="0"/>
                </a:lnTo>
                <a:lnTo>
                  <a:pt x="13" y="38"/>
                </a:lnTo>
                <a:lnTo>
                  <a:pt x="16" y="18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16" name="Freeform 136"/>
          <p:cNvSpPr>
            <a:spLocks/>
          </p:cNvSpPr>
          <p:nvPr/>
        </p:nvSpPr>
        <p:spPr bwMode="auto">
          <a:xfrm>
            <a:off x="6705600" y="2060575"/>
            <a:ext cx="49213" cy="31750"/>
          </a:xfrm>
          <a:custGeom>
            <a:avLst/>
            <a:gdLst>
              <a:gd name="T0" fmla="*/ 0 w 62"/>
              <a:gd name="T1" fmla="*/ 2147483647 h 38"/>
              <a:gd name="T2" fmla="*/ 2147483647 w 62"/>
              <a:gd name="T3" fmla="*/ 0 h 38"/>
              <a:gd name="T4" fmla="*/ 2147483647 w 62"/>
              <a:gd name="T5" fmla="*/ 2147483647 h 38"/>
              <a:gd name="T6" fmla="*/ 2147483647 w 62"/>
              <a:gd name="T7" fmla="*/ 2147483647 h 38"/>
              <a:gd name="T8" fmla="*/ 0 w 62"/>
              <a:gd name="T9" fmla="*/ 2147483647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38">
                <a:moveTo>
                  <a:pt x="0" y="9"/>
                </a:moveTo>
                <a:lnTo>
                  <a:pt x="62" y="0"/>
                </a:lnTo>
                <a:lnTo>
                  <a:pt x="13" y="38"/>
                </a:lnTo>
                <a:lnTo>
                  <a:pt x="16" y="18"/>
                </a:lnTo>
                <a:lnTo>
                  <a:pt x="0" y="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17" name="Freeform 137"/>
          <p:cNvSpPr>
            <a:spLocks/>
          </p:cNvSpPr>
          <p:nvPr/>
        </p:nvSpPr>
        <p:spPr bwMode="auto">
          <a:xfrm>
            <a:off x="7240588" y="1974850"/>
            <a:ext cx="357187" cy="58738"/>
          </a:xfrm>
          <a:custGeom>
            <a:avLst/>
            <a:gdLst>
              <a:gd name="T0" fmla="*/ 0 w 450"/>
              <a:gd name="T1" fmla="*/ 0 h 75"/>
              <a:gd name="T2" fmla="*/ 2147483647 w 450"/>
              <a:gd name="T3" fmla="*/ 2147483647 h 75"/>
              <a:gd name="T4" fmla="*/ 2147483647 w 450"/>
              <a:gd name="T5" fmla="*/ 2147483647 h 75"/>
              <a:gd name="T6" fmla="*/ 2147483647 w 450"/>
              <a:gd name="T7" fmla="*/ 2147483647 h 75"/>
              <a:gd name="T8" fmla="*/ 2147483647 w 450"/>
              <a:gd name="T9" fmla="*/ 2147483647 h 75"/>
              <a:gd name="T10" fmla="*/ 2147483647 w 450"/>
              <a:gd name="T11" fmla="*/ 2147483647 h 75"/>
              <a:gd name="T12" fmla="*/ 2147483647 w 450"/>
              <a:gd name="T13" fmla="*/ 2147483647 h 75"/>
              <a:gd name="T14" fmla="*/ 2147483647 w 450"/>
              <a:gd name="T15" fmla="*/ 2147483647 h 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0" h="75">
                <a:moveTo>
                  <a:pt x="0" y="0"/>
                </a:moveTo>
                <a:lnTo>
                  <a:pt x="82" y="6"/>
                </a:lnTo>
                <a:lnTo>
                  <a:pt x="163" y="13"/>
                </a:lnTo>
                <a:lnTo>
                  <a:pt x="243" y="26"/>
                </a:lnTo>
                <a:lnTo>
                  <a:pt x="322" y="42"/>
                </a:lnTo>
                <a:lnTo>
                  <a:pt x="398" y="60"/>
                </a:lnTo>
                <a:lnTo>
                  <a:pt x="424" y="68"/>
                </a:lnTo>
                <a:lnTo>
                  <a:pt x="450" y="75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18" name="Freeform 138"/>
          <p:cNvSpPr>
            <a:spLocks/>
          </p:cNvSpPr>
          <p:nvPr/>
        </p:nvSpPr>
        <p:spPr bwMode="auto">
          <a:xfrm>
            <a:off x="7548563" y="2008188"/>
            <a:ext cx="49212" cy="25400"/>
          </a:xfrm>
          <a:custGeom>
            <a:avLst/>
            <a:gdLst>
              <a:gd name="T0" fmla="*/ 2147483647 w 62"/>
              <a:gd name="T1" fmla="*/ 0 h 31"/>
              <a:gd name="T2" fmla="*/ 2147483647 w 62"/>
              <a:gd name="T3" fmla="*/ 2147483647 h 31"/>
              <a:gd name="T4" fmla="*/ 0 w 62"/>
              <a:gd name="T5" fmla="*/ 2147483647 h 31"/>
              <a:gd name="T6" fmla="*/ 2147483647 w 62"/>
              <a:gd name="T7" fmla="*/ 2147483647 h 31"/>
              <a:gd name="T8" fmla="*/ 2147483647 w 62"/>
              <a:gd name="T9" fmla="*/ 0 h 31"/>
              <a:gd name="T10" fmla="*/ 2147483647 w 62"/>
              <a:gd name="T11" fmla="*/ 0 h 31"/>
              <a:gd name="T12" fmla="*/ 2147483647 w 62"/>
              <a:gd name="T13" fmla="*/ 0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" h="31">
                <a:moveTo>
                  <a:pt x="7" y="0"/>
                </a:moveTo>
                <a:lnTo>
                  <a:pt x="62" y="31"/>
                </a:lnTo>
                <a:lnTo>
                  <a:pt x="0" y="29"/>
                </a:lnTo>
                <a:lnTo>
                  <a:pt x="14" y="18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19" name="Freeform 139"/>
          <p:cNvSpPr>
            <a:spLocks/>
          </p:cNvSpPr>
          <p:nvPr/>
        </p:nvSpPr>
        <p:spPr bwMode="auto">
          <a:xfrm>
            <a:off x="7548563" y="2008188"/>
            <a:ext cx="49212" cy="25400"/>
          </a:xfrm>
          <a:custGeom>
            <a:avLst/>
            <a:gdLst>
              <a:gd name="T0" fmla="*/ 2147483647 w 62"/>
              <a:gd name="T1" fmla="*/ 0 h 31"/>
              <a:gd name="T2" fmla="*/ 2147483647 w 62"/>
              <a:gd name="T3" fmla="*/ 2147483647 h 31"/>
              <a:gd name="T4" fmla="*/ 0 w 62"/>
              <a:gd name="T5" fmla="*/ 2147483647 h 31"/>
              <a:gd name="T6" fmla="*/ 2147483647 w 62"/>
              <a:gd name="T7" fmla="*/ 2147483647 h 31"/>
              <a:gd name="T8" fmla="*/ 2147483647 w 62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31">
                <a:moveTo>
                  <a:pt x="7" y="0"/>
                </a:moveTo>
                <a:lnTo>
                  <a:pt x="62" y="31"/>
                </a:lnTo>
                <a:lnTo>
                  <a:pt x="0" y="29"/>
                </a:lnTo>
                <a:lnTo>
                  <a:pt x="14" y="18"/>
                </a:lnTo>
                <a:lnTo>
                  <a:pt x="7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20" name="Freeform 140"/>
          <p:cNvSpPr>
            <a:spLocks/>
          </p:cNvSpPr>
          <p:nvPr/>
        </p:nvSpPr>
        <p:spPr bwMode="auto">
          <a:xfrm>
            <a:off x="7829550" y="2159000"/>
            <a:ext cx="234950" cy="179388"/>
          </a:xfrm>
          <a:custGeom>
            <a:avLst/>
            <a:gdLst>
              <a:gd name="T0" fmla="*/ 0 w 297"/>
              <a:gd name="T1" fmla="*/ 0 h 227"/>
              <a:gd name="T2" fmla="*/ 2147483647 w 297"/>
              <a:gd name="T3" fmla="*/ 2147483647 h 227"/>
              <a:gd name="T4" fmla="*/ 2147483647 w 297"/>
              <a:gd name="T5" fmla="*/ 2147483647 h 227"/>
              <a:gd name="T6" fmla="*/ 2147483647 w 297"/>
              <a:gd name="T7" fmla="*/ 2147483647 h 227"/>
              <a:gd name="T8" fmla="*/ 2147483647 w 297"/>
              <a:gd name="T9" fmla="*/ 2147483647 h 227"/>
              <a:gd name="T10" fmla="*/ 2147483647 w 297"/>
              <a:gd name="T11" fmla="*/ 2147483647 h 2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7" h="227">
                <a:moveTo>
                  <a:pt x="0" y="0"/>
                </a:moveTo>
                <a:lnTo>
                  <a:pt x="72" y="46"/>
                </a:lnTo>
                <a:lnTo>
                  <a:pt x="139" y="94"/>
                </a:lnTo>
                <a:lnTo>
                  <a:pt x="205" y="145"/>
                </a:lnTo>
                <a:lnTo>
                  <a:pt x="267" y="200"/>
                </a:lnTo>
                <a:lnTo>
                  <a:pt x="297" y="22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21" name="Freeform 141"/>
          <p:cNvSpPr>
            <a:spLocks/>
          </p:cNvSpPr>
          <p:nvPr/>
        </p:nvSpPr>
        <p:spPr bwMode="auto">
          <a:xfrm>
            <a:off x="8021638" y="2297113"/>
            <a:ext cx="42862" cy="41275"/>
          </a:xfrm>
          <a:custGeom>
            <a:avLst/>
            <a:gdLst>
              <a:gd name="T0" fmla="*/ 2147483647 w 55"/>
              <a:gd name="T1" fmla="*/ 0 h 53"/>
              <a:gd name="T2" fmla="*/ 2147483647 w 55"/>
              <a:gd name="T3" fmla="*/ 2147483647 h 53"/>
              <a:gd name="T4" fmla="*/ 0 w 55"/>
              <a:gd name="T5" fmla="*/ 2147483647 h 53"/>
              <a:gd name="T6" fmla="*/ 2147483647 w 55"/>
              <a:gd name="T7" fmla="*/ 2147483647 h 53"/>
              <a:gd name="T8" fmla="*/ 2147483647 w 55"/>
              <a:gd name="T9" fmla="*/ 0 h 53"/>
              <a:gd name="T10" fmla="*/ 2147483647 w 55"/>
              <a:gd name="T11" fmla="*/ 0 h 53"/>
              <a:gd name="T12" fmla="*/ 2147483647 w 55"/>
              <a:gd name="T13" fmla="*/ 0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5" h="53">
                <a:moveTo>
                  <a:pt x="20" y="0"/>
                </a:moveTo>
                <a:lnTo>
                  <a:pt x="55" y="53"/>
                </a:lnTo>
                <a:lnTo>
                  <a:pt x="0" y="22"/>
                </a:lnTo>
                <a:lnTo>
                  <a:pt x="20" y="2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22" name="Freeform 142"/>
          <p:cNvSpPr>
            <a:spLocks/>
          </p:cNvSpPr>
          <p:nvPr/>
        </p:nvSpPr>
        <p:spPr bwMode="auto">
          <a:xfrm>
            <a:off x="8021638" y="2297113"/>
            <a:ext cx="42862" cy="41275"/>
          </a:xfrm>
          <a:custGeom>
            <a:avLst/>
            <a:gdLst>
              <a:gd name="T0" fmla="*/ 2147483647 w 55"/>
              <a:gd name="T1" fmla="*/ 0 h 53"/>
              <a:gd name="T2" fmla="*/ 2147483647 w 55"/>
              <a:gd name="T3" fmla="*/ 2147483647 h 53"/>
              <a:gd name="T4" fmla="*/ 0 w 55"/>
              <a:gd name="T5" fmla="*/ 2147483647 h 53"/>
              <a:gd name="T6" fmla="*/ 2147483647 w 55"/>
              <a:gd name="T7" fmla="*/ 2147483647 h 53"/>
              <a:gd name="T8" fmla="*/ 2147483647 w 55"/>
              <a:gd name="T9" fmla="*/ 0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53">
                <a:moveTo>
                  <a:pt x="20" y="0"/>
                </a:moveTo>
                <a:lnTo>
                  <a:pt x="55" y="53"/>
                </a:lnTo>
                <a:lnTo>
                  <a:pt x="0" y="22"/>
                </a:lnTo>
                <a:lnTo>
                  <a:pt x="20" y="20"/>
                </a:lnTo>
                <a:lnTo>
                  <a:pt x="2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23" name="Freeform 143"/>
          <p:cNvSpPr>
            <a:spLocks/>
          </p:cNvSpPr>
          <p:nvPr/>
        </p:nvSpPr>
        <p:spPr bwMode="auto">
          <a:xfrm>
            <a:off x="8169275" y="2451100"/>
            <a:ext cx="163513" cy="269875"/>
          </a:xfrm>
          <a:custGeom>
            <a:avLst/>
            <a:gdLst>
              <a:gd name="T0" fmla="*/ 0 w 207"/>
              <a:gd name="T1" fmla="*/ 0 h 340"/>
              <a:gd name="T2" fmla="*/ 2147483647 w 207"/>
              <a:gd name="T3" fmla="*/ 2147483647 h 340"/>
              <a:gd name="T4" fmla="*/ 2147483647 w 207"/>
              <a:gd name="T5" fmla="*/ 2147483647 h 340"/>
              <a:gd name="T6" fmla="*/ 2147483647 w 207"/>
              <a:gd name="T7" fmla="*/ 2147483647 h 340"/>
              <a:gd name="T8" fmla="*/ 2147483647 w 207"/>
              <a:gd name="T9" fmla="*/ 2147483647 h 340"/>
              <a:gd name="T10" fmla="*/ 2147483647 w 207"/>
              <a:gd name="T11" fmla="*/ 2147483647 h 340"/>
              <a:gd name="T12" fmla="*/ 2147483647 w 207"/>
              <a:gd name="T13" fmla="*/ 2147483647 h 340"/>
              <a:gd name="T14" fmla="*/ 2147483647 w 207"/>
              <a:gd name="T15" fmla="*/ 2147483647 h 3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7" h="340">
                <a:moveTo>
                  <a:pt x="0" y="0"/>
                </a:moveTo>
                <a:lnTo>
                  <a:pt x="41" y="53"/>
                </a:lnTo>
                <a:lnTo>
                  <a:pt x="79" y="109"/>
                </a:lnTo>
                <a:lnTo>
                  <a:pt x="116" y="164"/>
                </a:lnTo>
                <a:lnTo>
                  <a:pt x="148" y="223"/>
                </a:lnTo>
                <a:lnTo>
                  <a:pt x="180" y="279"/>
                </a:lnTo>
                <a:lnTo>
                  <a:pt x="194" y="309"/>
                </a:lnTo>
                <a:lnTo>
                  <a:pt x="207" y="34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24" name="Freeform 144"/>
          <p:cNvSpPr>
            <a:spLocks/>
          </p:cNvSpPr>
          <p:nvPr/>
        </p:nvSpPr>
        <p:spPr bwMode="auto">
          <a:xfrm>
            <a:off x="8304213" y="2671763"/>
            <a:ext cx="28575" cy="49212"/>
          </a:xfrm>
          <a:custGeom>
            <a:avLst/>
            <a:gdLst>
              <a:gd name="T0" fmla="*/ 2147483647 w 37"/>
              <a:gd name="T1" fmla="*/ 0 h 62"/>
              <a:gd name="T2" fmla="*/ 2147483647 w 37"/>
              <a:gd name="T3" fmla="*/ 2147483647 h 62"/>
              <a:gd name="T4" fmla="*/ 0 w 37"/>
              <a:gd name="T5" fmla="*/ 2147483647 h 62"/>
              <a:gd name="T6" fmla="*/ 2147483647 w 37"/>
              <a:gd name="T7" fmla="*/ 2147483647 h 62"/>
              <a:gd name="T8" fmla="*/ 2147483647 w 37"/>
              <a:gd name="T9" fmla="*/ 0 h 62"/>
              <a:gd name="T10" fmla="*/ 2147483647 w 37"/>
              <a:gd name="T11" fmla="*/ 0 h 62"/>
              <a:gd name="T12" fmla="*/ 2147483647 w 37"/>
              <a:gd name="T13" fmla="*/ 0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" h="62">
                <a:moveTo>
                  <a:pt x="28" y="0"/>
                </a:moveTo>
                <a:lnTo>
                  <a:pt x="37" y="62"/>
                </a:lnTo>
                <a:lnTo>
                  <a:pt x="0" y="11"/>
                </a:lnTo>
                <a:lnTo>
                  <a:pt x="19" y="16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25" name="Freeform 145"/>
          <p:cNvSpPr>
            <a:spLocks/>
          </p:cNvSpPr>
          <p:nvPr/>
        </p:nvSpPr>
        <p:spPr bwMode="auto">
          <a:xfrm>
            <a:off x="8304213" y="2671763"/>
            <a:ext cx="28575" cy="49212"/>
          </a:xfrm>
          <a:custGeom>
            <a:avLst/>
            <a:gdLst>
              <a:gd name="T0" fmla="*/ 2147483647 w 37"/>
              <a:gd name="T1" fmla="*/ 0 h 62"/>
              <a:gd name="T2" fmla="*/ 2147483647 w 37"/>
              <a:gd name="T3" fmla="*/ 2147483647 h 62"/>
              <a:gd name="T4" fmla="*/ 0 w 37"/>
              <a:gd name="T5" fmla="*/ 2147483647 h 62"/>
              <a:gd name="T6" fmla="*/ 2147483647 w 37"/>
              <a:gd name="T7" fmla="*/ 2147483647 h 62"/>
              <a:gd name="T8" fmla="*/ 2147483647 w 37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" h="62">
                <a:moveTo>
                  <a:pt x="28" y="0"/>
                </a:moveTo>
                <a:lnTo>
                  <a:pt x="37" y="62"/>
                </a:lnTo>
                <a:lnTo>
                  <a:pt x="0" y="11"/>
                </a:lnTo>
                <a:lnTo>
                  <a:pt x="19" y="16"/>
                </a:lnTo>
                <a:lnTo>
                  <a:pt x="28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26" name="Freeform 146"/>
          <p:cNvSpPr>
            <a:spLocks/>
          </p:cNvSpPr>
          <p:nvPr/>
        </p:nvSpPr>
        <p:spPr bwMode="auto">
          <a:xfrm>
            <a:off x="8369300" y="2822575"/>
            <a:ext cx="57150" cy="295275"/>
          </a:xfrm>
          <a:custGeom>
            <a:avLst/>
            <a:gdLst>
              <a:gd name="T0" fmla="*/ 0 w 71"/>
              <a:gd name="T1" fmla="*/ 0 h 371"/>
              <a:gd name="T2" fmla="*/ 2147483647 w 71"/>
              <a:gd name="T3" fmla="*/ 2147483647 h 371"/>
              <a:gd name="T4" fmla="*/ 2147483647 w 71"/>
              <a:gd name="T5" fmla="*/ 2147483647 h 371"/>
              <a:gd name="T6" fmla="*/ 2147483647 w 71"/>
              <a:gd name="T7" fmla="*/ 2147483647 h 371"/>
              <a:gd name="T8" fmla="*/ 2147483647 w 71"/>
              <a:gd name="T9" fmla="*/ 2147483647 h 371"/>
              <a:gd name="T10" fmla="*/ 2147483647 w 71"/>
              <a:gd name="T11" fmla="*/ 2147483647 h 371"/>
              <a:gd name="T12" fmla="*/ 2147483647 w 71"/>
              <a:gd name="T13" fmla="*/ 2147483647 h 371"/>
              <a:gd name="T14" fmla="*/ 2147483647 w 71"/>
              <a:gd name="T15" fmla="*/ 2147483647 h 3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1" h="371">
                <a:moveTo>
                  <a:pt x="0" y="0"/>
                </a:moveTo>
                <a:lnTo>
                  <a:pt x="18" y="60"/>
                </a:lnTo>
                <a:lnTo>
                  <a:pt x="33" y="122"/>
                </a:lnTo>
                <a:lnTo>
                  <a:pt x="45" y="185"/>
                </a:lnTo>
                <a:lnTo>
                  <a:pt x="56" y="247"/>
                </a:lnTo>
                <a:lnTo>
                  <a:pt x="66" y="311"/>
                </a:lnTo>
                <a:lnTo>
                  <a:pt x="67" y="340"/>
                </a:lnTo>
                <a:lnTo>
                  <a:pt x="71" y="37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27" name="Freeform 147"/>
          <p:cNvSpPr>
            <a:spLocks/>
          </p:cNvSpPr>
          <p:nvPr/>
        </p:nvSpPr>
        <p:spPr bwMode="auto">
          <a:xfrm>
            <a:off x="8408988" y="3068638"/>
            <a:ext cx="23812" cy="49212"/>
          </a:xfrm>
          <a:custGeom>
            <a:avLst/>
            <a:gdLst>
              <a:gd name="T0" fmla="*/ 2147483647 w 29"/>
              <a:gd name="T1" fmla="*/ 0 h 62"/>
              <a:gd name="T2" fmla="*/ 2147483647 w 29"/>
              <a:gd name="T3" fmla="*/ 2147483647 h 62"/>
              <a:gd name="T4" fmla="*/ 0 w 29"/>
              <a:gd name="T5" fmla="*/ 2147483647 h 62"/>
              <a:gd name="T6" fmla="*/ 2147483647 w 29"/>
              <a:gd name="T7" fmla="*/ 2147483647 h 62"/>
              <a:gd name="T8" fmla="*/ 2147483647 w 29"/>
              <a:gd name="T9" fmla="*/ 0 h 62"/>
              <a:gd name="T10" fmla="*/ 2147483647 w 29"/>
              <a:gd name="T11" fmla="*/ 0 h 62"/>
              <a:gd name="T12" fmla="*/ 2147483647 w 29"/>
              <a:gd name="T13" fmla="*/ 0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62">
                <a:moveTo>
                  <a:pt x="29" y="0"/>
                </a:moveTo>
                <a:lnTo>
                  <a:pt x="22" y="62"/>
                </a:lnTo>
                <a:lnTo>
                  <a:pt x="0" y="4"/>
                </a:lnTo>
                <a:lnTo>
                  <a:pt x="17" y="14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28" name="Freeform 148"/>
          <p:cNvSpPr>
            <a:spLocks/>
          </p:cNvSpPr>
          <p:nvPr/>
        </p:nvSpPr>
        <p:spPr bwMode="auto">
          <a:xfrm>
            <a:off x="8408988" y="3068638"/>
            <a:ext cx="23812" cy="49212"/>
          </a:xfrm>
          <a:custGeom>
            <a:avLst/>
            <a:gdLst>
              <a:gd name="T0" fmla="*/ 2147483647 w 29"/>
              <a:gd name="T1" fmla="*/ 0 h 62"/>
              <a:gd name="T2" fmla="*/ 2147483647 w 29"/>
              <a:gd name="T3" fmla="*/ 2147483647 h 62"/>
              <a:gd name="T4" fmla="*/ 0 w 29"/>
              <a:gd name="T5" fmla="*/ 2147483647 h 62"/>
              <a:gd name="T6" fmla="*/ 2147483647 w 29"/>
              <a:gd name="T7" fmla="*/ 2147483647 h 62"/>
              <a:gd name="T8" fmla="*/ 2147483647 w 29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62">
                <a:moveTo>
                  <a:pt x="29" y="0"/>
                </a:moveTo>
                <a:lnTo>
                  <a:pt x="22" y="62"/>
                </a:lnTo>
                <a:lnTo>
                  <a:pt x="0" y="4"/>
                </a:lnTo>
                <a:lnTo>
                  <a:pt x="17" y="14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29" name="Freeform 149"/>
          <p:cNvSpPr>
            <a:spLocks/>
          </p:cNvSpPr>
          <p:nvPr/>
        </p:nvSpPr>
        <p:spPr bwMode="auto">
          <a:xfrm>
            <a:off x="8394700" y="3222625"/>
            <a:ext cx="36513" cy="336550"/>
          </a:xfrm>
          <a:custGeom>
            <a:avLst/>
            <a:gdLst>
              <a:gd name="T0" fmla="*/ 2147483647 w 45"/>
              <a:gd name="T1" fmla="*/ 0 h 424"/>
              <a:gd name="T2" fmla="*/ 2147483647 w 45"/>
              <a:gd name="T3" fmla="*/ 2147483647 h 424"/>
              <a:gd name="T4" fmla="*/ 2147483647 w 45"/>
              <a:gd name="T5" fmla="*/ 2147483647 h 424"/>
              <a:gd name="T6" fmla="*/ 2147483647 w 45"/>
              <a:gd name="T7" fmla="*/ 2147483647 h 424"/>
              <a:gd name="T8" fmla="*/ 2147483647 w 45"/>
              <a:gd name="T9" fmla="*/ 2147483647 h 424"/>
              <a:gd name="T10" fmla="*/ 2147483647 w 45"/>
              <a:gd name="T11" fmla="*/ 2147483647 h 424"/>
              <a:gd name="T12" fmla="*/ 2147483647 w 45"/>
              <a:gd name="T13" fmla="*/ 2147483647 h 424"/>
              <a:gd name="T14" fmla="*/ 2147483647 w 45"/>
              <a:gd name="T15" fmla="*/ 2147483647 h 424"/>
              <a:gd name="T16" fmla="*/ 0 w 45"/>
              <a:gd name="T17" fmla="*/ 2147483647 h 4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5" h="424">
                <a:moveTo>
                  <a:pt x="45" y="0"/>
                </a:moveTo>
                <a:lnTo>
                  <a:pt x="45" y="58"/>
                </a:lnTo>
                <a:lnTo>
                  <a:pt x="44" y="117"/>
                </a:lnTo>
                <a:lnTo>
                  <a:pt x="40" y="173"/>
                </a:lnTo>
                <a:lnTo>
                  <a:pt x="33" y="230"/>
                </a:lnTo>
                <a:lnTo>
                  <a:pt x="25" y="287"/>
                </a:lnTo>
                <a:lnTo>
                  <a:pt x="16" y="342"/>
                </a:lnTo>
                <a:lnTo>
                  <a:pt x="5" y="396"/>
                </a:lnTo>
                <a:lnTo>
                  <a:pt x="0" y="42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30" name="Freeform 150"/>
          <p:cNvSpPr>
            <a:spLocks/>
          </p:cNvSpPr>
          <p:nvPr/>
        </p:nvSpPr>
        <p:spPr bwMode="auto">
          <a:xfrm>
            <a:off x="8391525" y="3509963"/>
            <a:ext cx="25400" cy="49212"/>
          </a:xfrm>
          <a:custGeom>
            <a:avLst/>
            <a:gdLst>
              <a:gd name="T0" fmla="*/ 2147483647 w 31"/>
              <a:gd name="T1" fmla="*/ 2147483647 h 62"/>
              <a:gd name="T2" fmla="*/ 2147483647 w 31"/>
              <a:gd name="T3" fmla="*/ 2147483647 h 62"/>
              <a:gd name="T4" fmla="*/ 0 w 31"/>
              <a:gd name="T5" fmla="*/ 0 h 62"/>
              <a:gd name="T6" fmla="*/ 2147483647 w 31"/>
              <a:gd name="T7" fmla="*/ 2147483647 h 62"/>
              <a:gd name="T8" fmla="*/ 2147483647 w 31"/>
              <a:gd name="T9" fmla="*/ 2147483647 h 62"/>
              <a:gd name="T10" fmla="*/ 2147483647 w 31"/>
              <a:gd name="T11" fmla="*/ 2147483647 h 62"/>
              <a:gd name="T12" fmla="*/ 2147483647 w 31"/>
              <a:gd name="T13" fmla="*/ 2147483647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62">
                <a:moveTo>
                  <a:pt x="31" y="5"/>
                </a:moveTo>
                <a:lnTo>
                  <a:pt x="4" y="62"/>
                </a:lnTo>
                <a:lnTo>
                  <a:pt x="0" y="0"/>
                </a:lnTo>
                <a:lnTo>
                  <a:pt x="13" y="14"/>
                </a:lnTo>
                <a:lnTo>
                  <a:pt x="31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31" name="Freeform 151"/>
          <p:cNvSpPr>
            <a:spLocks/>
          </p:cNvSpPr>
          <p:nvPr/>
        </p:nvSpPr>
        <p:spPr bwMode="auto">
          <a:xfrm>
            <a:off x="8391525" y="3509963"/>
            <a:ext cx="25400" cy="49212"/>
          </a:xfrm>
          <a:custGeom>
            <a:avLst/>
            <a:gdLst>
              <a:gd name="T0" fmla="*/ 2147483647 w 31"/>
              <a:gd name="T1" fmla="*/ 2147483647 h 62"/>
              <a:gd name="T2" fmla="*/ 2147483647 w 31"/>
              <a:gd name="T3" fmla="*/ 2147483647 h 62"/>
              <a:gd name="T4" fmla="*/ 0 w 31"/>
              <a:gd name="T5" fmla="*/ 0 h 62"/>
              <a:gd name="T6" fmla="*/ 2147483647 w 31"/>
              <a:gd name="T7" fmla="*/ 2147483647 h 62"/>
              <a:gd name="T8" fmla="*/ 2147483647 w 31"/>
              <a:gd name="T9" fmla="*/ 2147483647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" h="62">
                <a:moveTo>
                  <a:pt x="31" y="5"/>
                </a:moveTo>
                <a:lnTo>
                  <a:pt x="4" y="62"/>
                </a:lnTo>
                <a:lnTo>
                  <a:pt x="0" y="0"/>
                </a:lnTo>
                <a:lnTo>
                  <a:pt x="13" y="14"/>
                </a:lnTo>
                <a:lnTo>
                  <a:pt x="31" y="5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32" name="Freeform 152"/>
          <p:cNvSpPr>
            <a:spLocks/>
          </p:cNvSpPr>
          <p:nvPr/>
        </p:nvSpPr>
        <p:spPr bwMode="auto">
          <a:xfrm>
            <a:off x="8204200" y="3671888"/>
            <a:ext cx="157163" cy="301625"/>
          </a:xfrm>
          <a:custGeom>
            <a:avLst/>
            <a:gdLst>
              <a:gd name="T0" fmla="*/ 2147483647 w 198"/>
              <a:gd name="T1" fmla="*/ 0 h 378"/>
              <a:gd name="T2" fmla="*/ 2147483647 w 198"/>
              <a:gd name="T3" fmla="*/ 2147483647 h 378"/>
              <a:gd name="T4" fmla="*/ 2147483647 w 198"/>
              <a:gd name="T5" fmla="*/ 2147483647 h 378"/>
              <a:gd name="T6" fmla="*/ 2147483647 w 198"/>
              <a:gd name="T7" fmla="*/ 2147483647 h 378"/>
              <a:gd name="T8" fmla="*/ 2147483647 w 198"/>
              <a:gd name="T9" fmla="*/ 2147483647 h 378"/>
              <a:gd name="T10" fmla="*/ 2147483647 w 198"/>
              <a:gd name="T11" fmla="*/ 2147483647 h 378"/>
              <a:gd name="T12" fmla="*/ 2147483647 w 198"/>
              <a:gd name="T13" fmla="*/ 2147483647 h 378"/>
              <a:gd name="T14" fmla="*/ 0 w 198"/>
              <a:gd name="T15" fmla="*/ 2147483647 h 3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8" h="378">
                <a:moveTo>
                  <a:pt x="198" y="0"/>
                </a:moveTo>
                <a:lnTo>
                  <a:pt x="174" y="62"/>
                </a:lnTo>
                <a:lnTo>
                  <a:pt x="146" y="122"/>
                </a:lnTo>
                <a:lnTo>
                  <a:pt x="117" y="182"/>
                </a:lnTo>
                <a:lnTo>
                  <a:pt x="86" y="239"/>
                </a:lnTo>
                <a:lnTo>
                  <a:pt x="53" y="296"/>
                </a:lnTo>
                <a:lnTo>
                  <a:pt x="18" y="351"/>
                </a:lnTo>
                <a:lnTo>
                  <a:pt x="0" y="37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33" name="Freeform 153"/>
          <p:cNvSpPr>
            <a:spLocks/>
          </p:cNvSpPr>
          <p:nvPr/>
        </p:nvSpPr>
        <p:spPr bwMode="auto">
          <a:xfrm>
            <a:off x="8204200" y="3925888"/>
            <a:ext cx="36513" cy="47625"/>
          </a:xfrm>
          <a:custGeom>
            <a:avLst/>
            <a:gdLst>
              <a:gd name="T0" fmla="*/ 2147483647 w 46"/>
              <a:gd name="T1" fmla="*/ 2147483647 h 58"/>
              <a:gd name="T2" fmla="*/ 0 w 46"/>
              <a:gd name="T3" fmla="*/ 2147483647 h 58"/>
              <a:gd name="T4" fmla="*/ 2147483647 w 46"/>
              <a:gd name="T5" fmla="*/ 0 h 58"/>
              <a:gd name="T6" fmla="*/ 2147483647 w 46"/>
              <a:gd name="T7" fmla="*/ 2147483647 h 58"/>
              <a:gd name="T8" fmla="*/ 2147483647 w 46"/>
              <a:gd name="T9" fmla="*/ 2147483647 h 58"/>
              <a:gd name="T10" fmla="*/ 2147483647 w 46"/>
              <a:gd name="T11" fmla="*/ 2147483647 h 58"/>
              <a:gd name="T12" fmla="*/ 2147483647 w 46"/>
              <a:gd name="T13" fmla="*/ 2147483647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58">
                <a:moveTo>
                  <a:pt x="46" y="16"/>
                </a:moveTo>
                <a:lnTo>
                  <a:pt x="0" y="58"/>
                </a:lnTo>
                <a:lnTo>
                  <a:pt x="22" y="0"/>
                </a:lnTo>
                <a:lnTo>
                  <a:pt x="28" y="18"/>
                </a:lnTo>
                <a:lnTo>
                  <a:pt x="4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34" name="Freeform 154"/>
          <p:cNvSpPr>
            <a:spLocks/>
          </p:cNvSpPr>
          <p:nvPr/>
        </p:nvSpPr>
        <p:spPr bwMode="auto">
          <a:xfrm>
            <a:off x="8204200" y="3925888"/>
            <a:ext cx="36513" cy="47625"/>
          </a:xfrm>
          <a:custGeom>
            <a:avLst/>
            <a:gdLst>
              <a:gd name="T0" fmla="*/ 2147483647 w 46"/>
              <a:gd name="T1" fmla="*/ 2147483647 h 58"/>
              <a:gd name="T2" fmla="*/ 0 w 46"/>
              <a:gd name="T3" fmla="*/ 2147483647 h 58"/>
              <a:gd name="T4" fmla="*/ 2147483647 w 46"/>
              <a:gd name="T5" fmla="*/ 0 h 58"/>
              <a:gd name="T6" fmla="*/ 2147483647 w 46"/>
              <a:gd name="T7" fmla="*/ 2147483647 h 58"/>
              <a:gd name="T8" fmla="*/ 2147483647 w 46"/>
              <a:gd name="T9" fmla="*/ 2147483647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" h="58">
                <a:moveTo>
                  <a:pt x="46" y="16"/>
                </a:moveTo>
                <a:lnTo>
                  <a:pt x="0" y="58"/>
                </a:lnTo>
                <a:lnTo>
                  <a:pt x="22" y="0"/>
                </a:lnTo>
                <a:lnTo>
                  <a:pt x="28" y="18"/>
                </a:lnTo>
                <a:lnTo>
                  <a:pt x="46" y="16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35" name="Freeform 155"/>
          <p:cNvSpPr>
            <a:spLocks/>
          </p:cNvSpPr>
          <p:nvPr/>
        </p:nvSpPr>
        <p:spPr bwMode="auto">
          <a:xfrm>
            <a:off x="7908925" y="4067175"/>
            <a:ext cx="233363" cy="220663"/>
          </a:xfrm>
          <a:custGeom>
            <a:avLst/>
            <a:gdLst>
              <a:gd name="T0" fmla="*/ 2147483647 w 293"/>
              <a:gd name="T1" fmla="*/ 0 h 278"/>
              <a:gd name="T2" fmla="*/ 2147483647 w 293"/>
              <a:gd name="T3" fmla="*/ 2147483647 h 278"/>
              <a:gd name="T4" fmla="*/ 2147483647 w 293"/>
              <a:gd name="T5" fmla="*/ 2147483647 h 278"/>
              <a:gd name="T6" fmla="*/ 2147483647 w 293"/>
              <a:gd name="T7" fmla="*/ 2147483647 h 278"/>
              <a:gd name="T8" fmla="*/ 2147483647 w 293"/>
              <a:gd name="T9" fmla="*/ 2147483647 h 278"/>
              <a:gd name="T10" fmla="*/ 2147483647 w 293"/>
              <a:gd name="T11" fmla="*/ 2147483647 h 278"/>
              <a:gd name="T12" fmla="*/ 0 w 293"/>
              <a:gd name="T13" fmla="*/ 2147483647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3" h="278">
                <a:moveTo>
                  <a:pt x="293" y="0"/>
                </a:moveTo>
                <a:lnTo>
                  <a:pt x="245" y="57"/>
                </a:lnTo>
                <a:lnTo>
                  <a:pt x="194" y="110"/>
                </a:lnTo>
                <a:lnTo>
                  <a:pt x="141" y="161"/>
                </a:lnTo>
                <a:lnTo>
                  <a:pt x="86" y="210"/>
                </a:lnTo>
                <a:lnTo>
                  <a:pt x="29" y="256"/>
                </a:lnTo>
                <a:lnTo>
                  <a:pt x="0" y="27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36" name="Freeform 156"/>
          <p:cNvSpPr>
            <a:spLocks/>
          </p:cNvSpPr>
          <p:nvPr/>
        </p:nvSpPr>
        <p:spPr bwMode="auto">
          <a:xfrm>
            <a:off x="7908925" y="4248150"/>
            <a:ext cx="47625" cy="39688"/>
          </a:xfrm>
          <a:custGeom>
            <a:avLst/>
            <a:gdLst>
              <a:gd name="T0" fmla="*/ 2147483647 w 58"/>
              <a:gd name="T1" fmla="*/ 2147483647 h 49"/>
              <a:gd name="T2" fmla="*/ 0 w 58"/>
              <a:gd name="T3" fmla="*/ 2147483647 h 49"/>
              <a:gd name="T4" fmla="*/ 2147483647 w 58"/>
              <a:gd name="T5" fmla="*/ 0 h 49"/>
              <a:gd name="T6" fmla="*/ 2147483647 w 58"/>
              <a:gd name="T7" fmla="*/ 2147483647 h 49"/>
              <a:gd name="T8" fmla="*/ 2147483647 w 58"/>
              <a:gd name="T9" fmla="*/ 2147483647 h 49"/>
              <a:gd name="T10" fmla="*/ 2147483647 w 58"/>
              <a:gd name="T11" fmla="*/ 2147483647 h 49"/>
              <a:gd name="T12" fmla="*/ 2147483647 w 58"/>
              <a:gd name="T13" fmla="*/ 2147483647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" h="49">
                <a:moveTo>
                  <a:pt x="58" y="25"/>
                </a:moveTo>
                <a:lnTo>
                  <a:pt x="0" y="49"/>
                </a:lnTo>
                <a:lnTo>
                  <a:pt x="40" y="0"/>
                </a:lnTo>
                <a:lnTo>
                  <a:pt x="38" y="20"/>
                </a:lnTo>
                <a:lnTo>
                  <a:pt x="58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37" name="Freeform 157"/>
          <p:cNvSpPr>
            <a:spLocks/>
          </p:cNvSpPr>
          <p:nvPr/>
        </p:nvSpPr>
        <p:spPr bwMode="auto">
          <a:xfrm>
            <a:off x="7908925" y="4248150"/>
            <a:ext cx="47625" cy="39688"/>
          </a:xfrm>
          <a:custGeom>
            <a:avLst/>
            <a:gdLst>
              <a:gd name="T0" fmla="*/ 2147483647 w 58"/>
              <a:gd name="T1" fmla="*/ 2147483647 h 49"/>
              <a:gd name="T2" fmla="*/ 0 w 58"/>
              <a:gd name="T3" fmla="*/ 2147483647 h 49"/>
              <a:gd name="T4" fmla="*/ 2147483647 w 58"/>
              <a:gd name="T5" fmla="*/ 0 h 49"/>
              <a:gd name="T6" fmla="*/ 2147483647 w 58"/>
              <a:gd name="T7" fmla="*/ 2147483647 h 49"/>
              <a:gd name="T8" fmla="*/ 2147483647 w 58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" h="49">
                <a:moveTo>
                  <a:pt x="58" y="25"/>
                </a:moveTo>
                <a:lnTo>
                  <a:pt x="0" y="49"/>
                </a:lnTo>
                <a:lnTo>
                  <a:pt x="40" y="0"/>
                </a:lnTo>
                <a:lnTo>
                  <a:pt x="38" y="20"/>
                </a:lnTo>
                <a:lnTo>
                  <a:pt x="58" y="25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38" name="Freeform 158"/>
          <p:cNvSpPr>
            <a:spLocks/>
          </p:cNvSpPr>
          <p:nvPr/>
        </p:nvSpPr>
        <p:spPr bwMode="auto">
          <a:xfrm>
            <a:off x="6672263" y="4386263"/>
            <a:ext cx="1030287" cy="114300"/>
          </a:xfrm>
          <a:custGeom>
            <a:avLst/>
            <a:gdLst>
              <a:gd name="T0" fmla="*/ 2147483647 w 1296"/>
              <a:gd name="T1" fmla="*/ 2147483647 h 145"/>
              <a:gd name="T2" fmla="*/ 2147483647 w 1296"/>
              <a:gd name="T3" fmla="*/ 2147483647 h 145"/>
              <a:gd name="T4" fmla="*/ 2147483647 w 1296"/>
              <a:gd name="T5" fmla="*/ 2147483647 h 145"/>
              <a:gd name="T6" fmla="*/ 2147483647 w 1296"/>
              <a:gd name="T7" fmla="*/ 2147483647 h 145"/>
              <a:gd name="T8" fmla="*/ 2147483647 w 1296"/>
              <a:gd name="T9" fmla="*/ 2147483647 h 145"/>
              <a:gd name="T10" fmla="*/ 2147483647 w 1296"/>
              <a:gd name="T11" fmla="*/ 2147483647 h 145"/>
              <a:gd name="T12" fmla="*/ 2147483647 w 1296"/>
              <a:gd name="T13" fmla="*/ 2147483647 h 145"/>
              <a:gd name="T14" fmla="*/ 2147483647 w 1296"/>
              <a:gd name="T15" fmla="*/ 2147483647 h 145"/>
              <a:gd name="T16" fmla="*/ 2147483647 w 1296"/>
              <a:gd name="T17" fmla="*/ 2147483647 h 145"/>
              <a:gd name="T18" fmla="*/ 2147483647 w 1296"/>
              <a:gd name="T19" fmla="*/ 2147483647 h 145"/>
              <a:gd name="T20" fmla="*/ 2147483647 w 1296"/>
              <a:gd name="T21" fmla="*/ 2147483647 h 145"/>
              <a:gd name="T22" fmla="*/ 2147483647 w 1296"/>
              <a:gd name="T23" fmla="*/ 2147483647 h 145"/>
              <a:gd name="T24" fmla="*/ 2147483647 w 1296"/>
              <a:gd name="T25" fmla="*/ 2147483647 h 145"/>
              <a:gd name="T26" fmla="*/ 2147483647 w 1296"/>
              <a:gd name="T27" fmla="*/ 2147483647 h 145"/>
              <a:gd name="T28" fmla="*/ 2147483647 w 1296"/>
              <a:gd name="T29" fmla="*/ 2147483647 h 145"/>
              <a:gd name="T30" fmla="*/ 2147483647 w 1296"/>
              <a:gd name="T31" fmla="*/ 2147483647 h 145"/>
              <a:gd name="T32" fmla="*/ 2147483647 w 1296"/>
              <a:gd name="T33" fmla="*/ 2147483647 h 145"/>
              <a:gd name="T34" fmla="*/ 2147483647 w 1296"/>
              <a:gd name="T35" fmla="*/ 2147483647 h 145"/>
              <a:gd name="T36" fmla="*/ 2147483647 w 1296"/>
              <a:gd name="T37" fmla="*/ 2147483647 h 145"/>
              <a:gd name="T38" fmla="*/ 2147483647 w 1296"/>
              <a:gd name="T39" fmla="*/ 2147483647 h 145"/>
              <a:gd name="T40" fmla="*/ 2147483647 w 1296"/>
              <a:gd name="T41" fmla="*/ 2147483647 h 145"/>
              <a:gd name="T42" fmla="*/ 0 w 1296"/>
              <a:gd name="T43" fmla="*/ 0 h 1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296" h="145">
                <a:moveTo>
                  <a:pt x="1296" y="37"/>
                </a:moveTo>
                <a:lnTo>
                  <a:pt x="1232" y="59"/>
                </a:lnTo>
                <a:lnTo>
                  <a:pt x="1167" y="79"/>
                </a:lnTo>
                <a:lnTo>
                  <a:pt x="1101" y="97"/>
                </a:lnTo>
                <a:lnTo>
                  <a:pt x="1033" y="112"/>
                </a:lnTo>
                <a:lnTo>
                  <a:pt x="964" y="125"/>
                </a:lnTo>
                <a:lnTo>
                  <a:pt x="894" y="134"/>
                </a:lnTo>
                <a:lnTo>
                  <a:pt x="825" y="139"/>
                </a:lnTo>
                <a:lnTo>
                  <a:pt x="753" y="143"/>
                </a:lnTo>
                <a:lnTo>
                  <a:pt x="704" y="145"/>
                </a:lnTo>
                <a:lnTo>
                  <a:pt x="680" y="145"/>
                </a:lnTo>
                <a:lnTo>
                  <a:pt x="609" y="143"/>
                </a:lnTo>
                <a:lnTo>
                  <a:pt x="539" y="137"/>
                </a:lnTo>
                <a:lnTo>
                  <a:pt x="470" y="130"/>
                </a:lnTo>
                <a:lnTo>
                  <a:pt x="402" y="121"/>
                </a:lnTo>
                <a:lnTo>
                  <a:pt x="334" y="108"/>
                </a:lnTo>
                <a:lnTo>
                  <a:pt x="269" y="92"/>
                </a:lnTo>
                <a:lnTo>
                  <a:pt x="203" y="75"/>
                </a:lnTo>
                <a:lnTo>
                  <a:pt x="139" y="53"/>
                </a:lnTo>
                <a:lnTo>
                  <a:pt x="77" y="31"/>
                </a:lnTo>
                <a:lnTo>
                  <a:pt x="14" y="6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39" name="Freeform 159"/>
          <p:cNvSpPr>
            <a:spLocks/>
          </p:cNvSpPr>
          <p:nvPr/>
        </p:nvSpPr>
        <p:spPr bwMode="auto">
          <a:xfrm>
            <a:off x="6672263" y="4386263"/>
            <a:ext cx="49212" cy="28575"/>
          </a:xfrm>
          <a:custGeom>
            <a:avLst/>
            <a:gdLst>
              <a:gd name="T0" fmla="*/ 2147483647 w 62"/>
              <a:gd name="T1" fmla="*/ 2147483647 h 37"/>
              <a:gd name="T2" fmla="*/ 0 w 62"/>
              <a:gd name="T3" fmla="*/ 0 h 37"/>
              <a:gd name="T4" fmla="*/ 2147483647 w 62"/>
              <a:gd name="T5" fmla="*/ 2147483647 h 37"/>
              <a:gd name="T6" fmla="*/ 2147483647 w 62"/>
              <a:gd name="T7" fmla="*/ 2147483647 h 37"/>
              <a:gd name="T8" fmla="*/ 2147483647 w 62"/>
              <a:gd name="T9" fmla="*/ 2147483647 h 37"/>
              <a:gd name="T10" fmla="*/ 2147483647 w 62"/>
              <a:gd name="T11" fmla="*/ 2147483647 h 37"/>
              <a:gd name="T12" fmla="*/ 2147483647 w 62"/>
              <a:gd name="T13" fmla="*/ 2147483647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" h="37">
                <a:moveTo>
                  <a:pt x="51" y="37"/>
                </a:moveTo>
                <a:lnTo>
                  <a:pt x="0" y="0"/>
                </a:lnTo>
                <a:lnTo>
                  <a:pt x="62" y="9"/>
                </a:lnTo>
                <a:lnTo>
                  <a:pt x="45" y="19"/>
                </a:lnTo>
                <a:lnTo>
                  <a:pt x="51" y="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40" name="Freeform 160"/>
          <p:cNvSpPr>
            <a:spLocks/>
          </p:cNvSpPr>
          <p:nvPr/>
        </p:nvSpPr>
        <p:spPr bwMode="auto">
          <a:xfrm>
            <a:off x="6672263" y="4386263"/>
            <a:ext cx="49212" cy="28575"/>
          </a:xfrm>
          <a:custGeom>
            <a:avLst/>
            <a:gdLst>
              <a:gd name="T0" fmla="*/ 2147483647 w 62"/>
              <a:gd name="T1" fmla="*/ 2147483647 h 37"/>
              <a:gd name="T2" fmla="*/ 0 w 62"/>
              <a:gd name="T3" fmla="*/ 0 h 37"/>
              <a:gd name="T4" fmla="*/ 2147483647 w 62"/>
              <a:gd name="T5" fmla="*/ 2147483647 h 37"/>
              <a:gd name="T6" fmla="*/ 2147483647 w 62"/>
              <a:gd name="T7" fmla="*/ 2147483647 h 37"/>
              <a:gd name="T8" fmla="*/ 2147483647 w 62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37">
                <a:moveTo>
                  <a:pt x="51" y="37"/>
                </a:moveTo>
                <a:lnTo>
                  <a:pt x="0" y="0"/>
                </a:lnTo>
                <a:lnTo>
                  <a:pt x="62" y="9"/>
                </a:lnTo>
                <a:lnTo>
                  <a:pt x="45" y="19"/>
                </a:lnTo>
                <a:lnTo>
                  <a:pt x="51" y="3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41" name="Freeform 161"/>
          <p:cNvSpPr>
            <a:spLocks/>
          </p:cNvSpPr>
          <p:nvPr/>
        </p:nvSpPr>
        <p:spPr bwMode="auto">
          <a:xfrm>
            <a:off x="6276975" y="4054475"/>
            <a:ext cx="230188" cy="228600"/>
          </a:xfrm>
          <a:custGeom>
            <a:avLst/>
            <a:gdLst>
              <a:gd name="T0" fmla="*/ 2147483647 w 291"/>
              <a:gd name="T1" fmla="*/ 2147483647 h 289"/>
              <a:gd name="T2" fmla="*/ 2147483647 w 291"/>
              <a:gd name="T3" fmla="*/ 2147483647 h 289"/>
              <a:gd name="T4" fmla="*/ 2147483647 w 291"/>
              <a:gd name="T5" fmla="*/ 2147483647 h 289"/>
              <a:gd name="T6" fmla="*/ 2147483647 w 291"/>
              <a:gd name="T7" fmla="*/ 2147483647 h 289"/>
              <a:gd name="T8" fmla="*/ 2147483647 w 291"/>
              <a:gd name="T9" fmla="*/ 2147483647 h 289"/>
              <a:gd name="T10" fmla="*/ 2147483647 w 291"/>
              <a:gd name="T11" fmla="*/ 2147483647 h 289"/>
              <a:gd name="T12" fmla="*/ 0 w 291"/>
              <a:gd name="T13" fmla="*/ 0 h 2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1" h="289">
                <a:moveTo>
                  <a:pt x="291" y="289"/>
                </a:moveTo>
                <a:lnTo>
                  <a:pt x="233" y="242"/>
                </a:lnTo>
                <a:lnTo>
                  <a:pt x="176" y="191"/>
                </a:lnTo>
                <a:lnTo>
                  <a:pt x="123" y="139"/>
                </a:lnTo>
                <a:lnTo>
                  <a:pt x="72" y="85"/>
                </a:lnTo>
                <a:lnTo>
                  <a:pt x="22" y="3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42" name="Freeform 162"/>
          <p:cNvSpPr>
            <a:spLocks/>
          </p:cNvSpPr>
          <p:nvPr/>
        </p:nvSpPr>
        <p:spPr bwMode="auto">
          <a:xfrm>
            <a:off x="6276975" y="4054475"/>
            <a:ext cx="38100" cy="46038"/>
          </a:xfrm>
          <a:custGeom>
            <a:avLst/>
            <a:gdLst>
              <a:gd name="T0" fmla="*/ 2147483647 w 50"/>
              <a:gd name="T1" fmla="*/ 2147483647 h 59"/>
              <a:gd name="T2" fmla="*/ 0 w 50"/>
              <a:gd name="T3" fmla="*/ 0 h 59"/>
              <a:gd name="T4" fmla="*/ 2147483647 w 50"/>
              <a:gd name="T5" fmla="*/ 2147483647 h 59"/>
              <a:gd name="T6" fmla="*/ 2147483647 w 50"/>
              <a:gd name="T7" fmla="*/ 2147483647 h 59"/>
              <a:gd name="T8" fmla="*/ 2147483647 w 50"/>
              <a:gd name="T9" fmla="*/ 2147483647 h 59"/>
              <a:gd name="T10" fmla="*/ 2147483647 w 50"/>
              <a:gd name="T11" fmla="*/ 2147483647 h 59"/>
              <a:gd name="T12" fmla="*/ 2147483647 w 50"/>
              <a:gd name="T13" fmla="*/ 2147483647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0" h="59">
                <a:moveTo>
                  <a:pt x="24" y="59"/>
                </a:moveTo>
                <a:lnTo>
                  <a:pt x="0" y="0"/>
                </a:lnTo>
                <a:lnTo>
                  <a:pt x="50" y="41"/>
                </a:lnTo>
                <a:lnTo>
                  <a:pt x="30" y="39"/>
                </a:lnTo>
                <a:lnTo>
                  <a:pt x="24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43" name="Freeform 163"/>
          <p:cNvSpPr>
            <a:spLocks/>
          </p:cNvSpPr>
          <p:nvPr/>
        </p:nvSpPr>
        <p:spPr bwMode="auto">
          <a:xfrm>
            <a:off x="6276975" y="4054475"/>
            <a:ext cx="38100" cy="46038"/>
          </a:xfrm>
          <a:custGeom>
            <a:avLst/>
            <a:gdLst>
              <a:gd name="T0" fmla="*/ 2147483647 w 50"/>
              <a:gd name="T1" fmla="*/ 2147483647 h 59"/>
              <a:gd name="T2" fmla="*/ 0 w 50"/>
              <a:gd name="T3" fmla="*/ 0 h 59"/>
              <a:gd name="T4" fmla="*/ 2147483647 w 50"/>
              <a:gd name="T5" fmla="*/ 2147483647 h 59"/>
              <a:gd name="T6" fmla="*/ 2147483647 w 50"/>
              <a:gd name="T7" fmla="*/ 2147483647 h 59"/>
              <a:gd name="T8" fmla="*/ 2147483647 w 50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" h="59">
                <a:moveTo>
                  <a:pt x="24" y="59"/>
                </a:moveTo>
                <a:lnTo>
                  <a:pt x="0" y="0"/>
                </a:lnTo>
                <a:lnTo>
                  <a:pt x="50" y="41"/>
                </a:lnTo>
                <a:lnTo>
                  <a:pt x="30" y="39"/>
                </a:lnTo>
                <a:lnTo>
                  <a:pt x="24" y="5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44" name="Freeform 164"/>
          <p:cNvSpPr>
            <a:spLocks/>
          </p:cNvSpPr>
          <p:nvPr/>
        </p:nvSpPr>
        <p:spPr bwMode="auto">
          <a:xfrm>
            <a:off x="6043613" y="3656013"/>
            <a:ext cx="142875" cy="285750"/>
          </a:xfrm>
          <a:custGeom>
            <a:avLst/>
            <a:gdLst>
              <a:gd name="T0" fmla="*/ 2147483647 w 179"/>
              <a:gd name="T1" fmla="*/ 2147483647 h 361"/>
              <a:gd name="T2" fmla="*/ 2147483647 w 179"/>
              <a:gd name="T3" fmla="*/ 2147483647 h 361"/>
              <a:gd name="T4" fmla="*/ 2147483647 w 179"/>
              <a:gd name="T5" fmla="*/ 2147483647 h 361"/>
              <a:gd name="T6" fmla="*/ 2147483647 w 179"/>
              <a:gd name="T7" fmla="*/ 2147483647 h 361"/>
              <a:gd name="T8" fmla="*/ 2147483647 w 179"/>
              <a:gd name="T9" fmla="*/ 2147483647 h 361"/>
              <a:gd name="T10" fmla="*/ 2147483647 w 179"/>
              <a:gd name="T11" fmla="*/ 2147483647 h 361"/>
              <a:gd name="T12" fmla="*/ 2147483647 w 179"/>
              <a:gd name="T13" fmla="*/ 2147483647 h 361"/>
              <a:gd name="T14" fmla="*/ 0 w 179"/>
              <a:gd name="T15" fmla="*/ 0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9" h="361">
                <a:moveTo>
                  <a:pt x="179" y="361"/>
                </a:moveTo>
                <a:lnTo>
                  <a:pt x="146" y="308"/>
                </a:lnTo>
                <a:lnTo>
                  <a:pt x="115" y="253"/>
                </a:lnTo>
                <a:lnTo>
                  <a:pt x="86" y="198"/>
                </a:lnTo>
                <a:lnTo>
                  <a:pt x="58" y="141"/>
                </a:lnTo>
                <a:lnTo>
                  <a:pt x="33" y="85"/>
                </a:lnTo>
                <a:lnTo>
                  <a:pt x="11" y="28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45" name="Freeform 165"/>
          <p:cNvSpPr>
            <a:spLocks/>
          </p:cNvSpPr>
          <p:nvPr/>
        </p:nvSpPr>
        <p:spPr bwMode="auto">
          <a:xfrm>
            <a:off x="6043613" y="3656013"/>
            <a:ext cx="30162" cy="49212"/>
          </a:xfrm>
          <a:custGeom>
            <a:avLst/>
            <a:gdLst>
              <a:gd name="T0" fmla="*/ 2147483647 w 36"/>
              <a:gd name="T1" fmla="*/ 2147483647 h 63"/>
              <a:gd name="T2" fmla="*/ 0 w 36"/>
              <a:gd name="T3" fmla="*/ 0 h 63"/>
              <a:gd name="T4" fmla="*/ 2147483647 w 36"/>
              <a:gd name="T5" fmla="*/ 2147483647 h 63"/>
              <a:gd name="T6" fmla="*/ 2147483647 w 36"/>
              <a:gd name="T7" fmla="*/ 2147483647 h 63"/>
              <a:gd name="T8" fmla="*/ 2147483647 w 36"/>
              <a:gd name="T9" fmla="*/ 2147483647 h 63"/>
              <a:gd name="T10" fmla="*/ 2147483647 w 36"/>
              <a:gd name="T11" fmla="*/ 2147483647 h 63"/>
              <a:gd name="T12" fmla="*/ 2147483647 w 36"/>
              <a:gd name="T13" fmla="*/ 2147483647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63">
                <a:moveTo>
                  <a:pt x="7" y="63"/>
                </a:moveTo>
                <a:lnTo>
                  <a:pt x="0" y="0"/>
                </a:lnTo>
                <a:lnTo>
                  <a:pt x="36" y="52"/>
                </a:lnTo>
                <a:lnTo>
                  <a:pt x="18" y="46"/>
                </a:lnTo>
                <a:lnTo>
                  <a:pt x="7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46" name="Freeform 166"/>
          <p:cNvSpPr>
            <a:spLocks/>
          </p:cNvSpPr>
          <p:nvPr/>
        </p:nvSpPr>
        <p:spPr bwMode="auto">
          <a:xfrm>
            <a:off x="6043613" y="3656013"/>
            <a:ext cx="30162" cy="49212"/>
          </a:xfrm>
          <a:custGeom>
            <a:avLst/>
            <a:gdLst>
              <a:gd name="T0" fmla="*/ 2147483647 w 36"/>
              <a:gd name="T1" fmla="*/ 2147483647 h 63"/>
              <a:gd name="T2" fmla="*/ 0 w 36"/>
              <a:gd name="T3" fmla="*/ 0 h 63"/>
              <a:gd name="T4" fmla="*/ 2147483647 w 36"/>
              <a:gd name="T5" fmla="*/ 2147483647 h 63"/>
              <a:gd name="T6" fmla="*/ 2147483647 w 36"/>
              <a:gd name="T7" fmla="*/ 2147483647 h 63"/>
              <a:gd name="T8" fmla="*/ 2147483647 w 36"/>
              <a:gd name="T9" fmla="*/ 2147483647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" h="63">
                <a:moveTo>
                  <a:pt x="7" y="63"/>
                </a:moveTo>
                <a:lnTo>
                  <a:pt x="0" y="0"/>
                </a:lnTo>
                <a:lnTo>
                  <a:pt x="36" y="52"/>
                </a:lnTo>
                <a:lnTo>
                  <a:pt x="18" y="46"/>
                </a:lnTo>
                <a:lnTo>
                  <a:pt x="7" y="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47" name="Freeform 167"/>
          <p:cNvSpPr>
            <a:spLocks/>
          </p:cNvSpPr>
          <p:nvPr/>
        </p:nvSpPr>
        <p:spPr bwMode="auto">
          <a:xfrm>
            <a:off x="5983288" y="3219450"/>
            <a:ext cx="33337" cy="315913"/>
          </a:xfrm>
          <a:custGeom>
            <a:avLst/>
            <a:gdLst>
              <a:gd name="T0" fmla="*/ 2147483647 w 42"/>
              <a:gd name="T1" fmla="*/ 2147483647 h 399"/>
              <a:gd name="T2" fmla="*/ 2147483647 w 42"/>
              <a:gd name="T3" fmla="*/ 2147483647 h 399"/>
              <a:gd name="T4" fmla="*/ 2147483647 w 42"/>
              <a:gd name="T5" fmla="*/ 2147483647 h 399"/>
              <a:gd name="T6" fmla="*/ 2147483647 w 42"/>
              <a:gd name="T7" fmla="*/ 2147483647 h 399"/>
              <a:gd name="T8" fmla="*/ 2147483647 w 42"/>
              <a:gd name="T9" fmla="*/ 2147483647 h 399"/>
              <a:gd name="T10" fmla="*/ 2147483647 w 42"/>
              <a:gd name="T11" fmla="*/ 2147483647 h 399"/>
              <a:gd name="T12" fmla="*/ 0 w 42"/>
              <a:gd name="T13" fmla="*/ 2147483647 h 399"/>
              <a:gd name="T14" fmla="*/ 0 w 42"/>
              <a:gd name="T15" fmla="*/ 0 h 3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" h="399">
                <a:moveTo>
                  <a:pt x="42" y="399"/>
                </a:moveTo>
                <a:lnTo>
                  <a:pt x="29" y="336"/>
                </a:lnTo>
                <a:lnTo>
                  <a:pt x="18" y="276"/>
                </a:lnTo>
                <a:lnTo>
                  <a:pt x="11" y="214"/>
                </a:lnTo>
                <a:lnTo>
                  <a:pt x="5" y="154"/>
                </a:lnTo>
                <a:lnTo>
                  <a:pt x="2" y="91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48" name="Freeform 168"/>
          <p:cNvSpPr>
            <a:spLocks/>
          </p:cNvSpPr>
          <p:nvPr/>
        </p:nvSpPr>
        <p:spPr bwMode="auto">
          <a:xfrm>
            <a:off x="5972175" y="3219450"/>
            <a:ext cx="22225" cy="47625"/>
          </a:xfrm>
          <a:custGeom>
            <a:avLst/>
            <a:gdLst>
              <a:gd name="T0" fmla="*/ 0 w 30"/>
              <a:gd name="T1" fmla="*/ 2147483647 h 60"/>
              <a:gd name="T2" fmla="*/ 2147483647 w 30"/>
              <a:gd name="T3" fmla="*/ 0 h 60"/>
              <a:gd name="T4" fmla="*/ 2147483647 w 30"/>
              <a:gd name="T5" fmla="*/ 2147483647 h 60"/>
              <a:gd name="T6" fmla="*/ 2147483647 w 30"/>
              <a:gd name="T7" fmla="*/ 2147483647 h 60"/>
              <a:gd name="T8" fmla="*/ 0 w 30"/>
              <a:gd name="T9" fmla="*/ 2147483647 h 60"/>
              <a:gd name="T10" fmla="*/ 0 w 30"/>
              <a:gd name="T11" fmla="*/ 2147483647 h 60"/>
              <a:gd name="T12" fmla="*/ 0 w 3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" h="60">
                <a:moveTo>
                  <a:pt x="0" y="60"/>
                </a:moveTo>
                <a:lnTo>
                  <a:pt x="15" y="0"/>
                </a:lnTo>
                <a:lnTo>
                  <a:pt x="30" y="60"/>
                </a:lnTo>
                <a:lnTo>
                  <a:pt x="15" y="49"/>
                </a:lnTo>
                <a:lnTo>
                  <a:pt x="0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49" name="Freeform 169"/>
          <p:cNvSpPr>
            <a:spLocks/>
          </p:cNvSpPr>
          <p:nvPr/>
        </p:nvSpPr>
        <p:spPr bwMode="auto">
          <a:xfrm>
            <a:off x="5972175" y="3219450"/>
            <a:ext cx="22225" cy="47625"/>
          </a:xfrm>
          <a:custGeom>
            <a:avLst/>
            <a:gdLst>
              <a:gd name="T0" fmla="*/ 0 w 30"/>
              <a:gd name="T1" fmla="*/ 2147483647 h 60"/>
              <a:gd name="T2" fmla="*/ 2147483647 w 30"/>
              <a:gd name="T3" fmla="*/ 0 h 60"/>
              <a:gd name="T4" fmla="*/ 2147483647 w 30"/>
              <a:gd name="T5" fmla="*/ 2147483647 h 60"/>
              <a:gd name="T6" fmla="*/ 2147483647 w 30"/>
              <a:gd name="T7" fmla="*/ 2147483647 h 60"/>
              <a:gd name="T8" fmla="*/ 0 w 30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60">
                <a:moveTo>
                  <a:pt x="0" y="60"/>
                </a:moveTo>
                <a:lnTo>
                  <a:pt x="15" y="0"/>
                </a:lnTo>
                <a:lnTo>
                  <a:pt x="30" y="60"/>
                </a:lnTo>
                <a:lnTo>
                  <a:pt x="15" y="49"/>
                </a:lnTo>
                <a:lnTo>
                  <a:pt x="0" y="6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50" name="Freeform 170"/>
          <p:cNvSpPr>
            <a:spLocks/>
          </p:cNvSpPr>
          <p:nvPr/>
        </p:nvSpPr>
        <p:spPr bwMode="auto">
          <a:xfrm>
            <a:off x="5992813" y="2779713"/>
            <a:ext cx="77787" cy="331787"/>
          </a:xfrm>
          <a:custGeom>
            <a:avLst/>
            <a:gdLst>
              <a:gd name="T0" fmla="*/ 0 w 97"/>
              <a:gd name="T1" fmla="*/ 2147483647 h 419"/>
              <a:gd name="T2" fmla="*/ 2147483647 w 97"/>
              <a:gd name="T3" fmla="*/ 2147483647 h 419"/>
              <a:gd name="T4" fmla="*/ 2147483647 w 97"/>
              <a:gd name="T5" fmla="*/ 2147483647 h 419"/>
              <a:gd name="T6" fmla="*/ 2147483647 w 97"/>
              <a:gd name="T7" fmla="*/ 2147483647 h 419"/>
              <a:gd name="T8" fmla="*/ 2147483647 w 97"/>
              <a:gd name="T9" fmla="*/ 2147483647 h 419"/>
              <a:gd name="T10" fmla="*/ 2147483647 w 97"/>
              <a:gd name="T11" fmla="*/ 2147483647 h 419"/>
              <a:gd name="T12" fmla="*/ 2147483647 w 97"/>
              <a:gd name="T13" fmla="*/ 2147483647 h 419"/>
              <a:gd name="T14" fmla="*/ 2147483647 w 97"/>
              <a:gd name="T15" fmla="*/ 2147483647 h 419"/>
              <a:gd name="T16" fmla="*/ 2147483647 w 97"/>
              <a:gd name="T17" fmla="*/ 0 h 4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7" h="419">
                <a:moveTo>
                  <a:pt x="0" y="419"/>
                </a:moveTo>
                <a:lnTo>
                  <a:pt x="7" y="360"/>
                </a:lnTo>
                <a:lnTo>
                  <a:pt x="16" y="302"/>
                </a:lnTo>
                <a:lnTo>
                  <a:pt x="25" y="245"/>
                </a:lnTo>
                <a:lnTo>
                  <a:pt x="38" y="190"/>
                </a:lnTo>
                <a:lnTo>
                  <a:pt x="53" y="135"/>
                </a:lnTo>
                <a:lnTo>
                  <a:pt x="69" y="80"/>
                </a:lnTo>
                <a:lnTo>
                  <a:pt x="86" y="27"/>
                </a:lnTo>
                <a:lnTo>
                  <a:pt x="97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51" name="Freeform 171"/>
          <p:cNvSpPr>
            <a:spLocks/>
          </p:cNvSpPr>
          <p:nvPr/>
        </p:nvSpPr>
        <p:spPr bwMode="auto">
          <a:xfrm>
            <a:off x="6042025" y="2779713"/>
            <a:ext cx="28575" cy="49212"/>
          </a:xfrm>
          <a:custGeom>
            <a:avLst/>
            <a:gdLst>
              <a:gd name="T0" fmla="*/ 0 w 35"/>
              <a:gd name="T1" fmla="*/ 2147483647 h 62"/>
              <a:gd name="T2" fmla="*/ 2147483647 w 35"/>
              <a:gd name="T3" fmla="*/ 0 h 62"/>
              <a:gd name="T4" fmla="*/ 2147483647 w 35"/>
              <a:gd name="T5" fmla="*/ 2147483647 h 62"/>
              <a:gd name="T6" fmla="*/ 2147483647 w 35"/>
              <a:gd name="T7" fmla="*/ 2147483647 h 62"/>
              <a:gd name="T8" fmla="*/ 0 w 35"/>
              <a:gd name="T9" fmla="*/ 2147483647 h 62"/>
              <a:gd name="T10" fmla="*/ 0 w 35"/>
              <a:gd name="T11" fmla="*/ 2147483647 h 62"/>
              <a:gd name="T12" fmla="*/ 0 w 35"/>
              <a:gd name="T13" fmla="*/ 2147483647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" h="62">
                <a:moveTo>
                  <a:pt x="0" y="53"/>
                </a:moveTo>
                <a:lnTo>
                  <a:pt x="35" y="0"/>
                </a:lnTo>
                <a:lnTo>
                  <a:pt x="29" y="62"/>
                </a:lnTo>
                <a:lnTo>
                  <a:pt x="18" y="46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52" name="Freeform 172"/>
          <p:cNvSpPr>
            <a:spLocks/>
          </p:cNvSpPr>
          <p:nvPr/>
        </p:nvSpPr>
        <p:spPr bwMode="auto">
          <a:xfrm>
            <a:off x="6042025" y="2779713"/>
            <a:ext cx="28575" cy="49212"/>
          </a:xfrm>
          <a:custGeom>
            <a:avLst/>
            <a:gdLst>
              <a:gd name="T0" fmla="*/ 0 w 35"/>
              <a:gd name="T1" fmla="*/ 2147483647 h 62"/>
              <a:gd name="T2" fmla="*/ 2147483647 w 35"/>
              <a:gd name="T3" fmla="*/ 0 h 62"/>
              <a:gd name="T4" fmla="*/ 2147483647 w 35"/>
              <a:gd name="T5" fmla="*/ 2147483647 h 62"/>
              <a:gd name="T6" fmla="*/ 2147483647 w 35"/>
              <a:gd name="T7" fmla="*/ 2147483647 h 62"/>
              <a:gd name="T8" fmla="*/ 0 w 35"/>
              <a:gd name="T9" fmla="*/ 2147483647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" h="62">
                <a:moveTo>
                  <a:pt x="0" y="53"/>
                </a:moveTo>
                <a:lnTo>
                  <a:pt x="35" y="0"/>
                </a:lnTo>
                <a:lnTo>
                  <a:pt x="29" y="62"/>
                </a:lnTo>
                <a:lnTo>
                  <a:pt x="18" y="46"/>
                </a:lnTo>
                <a:lnTo>
                  <a:pt x="0" y="5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53" name="Freeform 173"/>
          <p:cNvSpPr>
            <a:spLocks/>
          </p:cNvSpPr>
          <p:nvPr/>
        </p:nvSpPr>
        <p:spPr bwMode="auto">
          <a:xfrm>
            <a:off x="6121400" y="2379663"/>
            <a:ext cx="192088" cy="277812"/>
          </a:xfrm>
          <a:custGeom>
            <a:avLst/>
            <a:gdLst>
              <a:gd name="T0" fmla="*/ 0 w 243"/>
              <a:gd name="T1" fmla="*/ 2147483647 h 351"/>
              <a:gd name="T2" fmla="*/ 2147483647 w 243"/>
              <a:gd name="T3" fmla="*/ 2147483647 h 351"/>
              <a:gd name="T4" fmla="*/ 2147483647 w 243"/>
              <a:gd name="T5" fmla="*/ 2147483647 h 351"/>
              <a:gd name="T6" fmla="*/ 2147483647 w 243"/>
              <a:gd name="T7" fmla="*/ 2147483647 h 351"/>
              <a:gd name="T8" fmla="*/ 2147483647 w 243"/>
              <a:gd name="T9" fmla="*/ 2147483647 h 351"/>
              <a:gd name="T10" fmla="*/ 2147483647 w 243"/>
              <a:gd name="T11" fmla="*/ 2147483647 h 351"/>
              <a:gd name="T12" fmla="*/ 2147483647 w 243"/>
              <a:gd name="T13" fmla="*/ 2147483647 h 351"/>
              <a:gd name="T14" fmla="*/ 2147483647 w 243"/>
              <a:gd name="T15" fmla="*/ 0 h 3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3" h="351">
                <a:moveTo>
                  <a:pt x="0" y="351"/>
                </a:moveTo>
                <a:lnTo>
                  <a:pt x="34" y="289"/>
                </a:lnTo>
                <a:lnTo>
                  <a:pt x="71" y="227"/>
                </a:lnTo>
                <a:lnTo>
                  <a:pt x="111" y="167"/>
                </a:lnTo>
                <a:lnTo>
                  <a:pt x="153" y="110"/>
                </a:lnTo>
                <a:lnTo>
                  <a:pt x="197" y="53"/>
                </a:lnTo>
                <a:lnTo>
                  <a:pt x="219" y="28"/>
                </a:lnTo>
                <a:lnTo>
                  <a:pt x="243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54" name="Freeform 174"/>
          <p:cNvSpPr>
            <a:spLocks/>
          </p:cNvSpPr>
          <p:nvPr/>
        </p:nvSpPr>
        <p:spPr bwMode="auto">
          <a:xfrm>
            <a:off x="6273800" y="2379663"/>
            <a:ext cx="39688" cy="44450"/>
          </a:xfrm>
          <a:custGeom>
            <a:avLst/>
            <a:gdLst>
              <a:gd name="T0" fmla="*/ 0 w 51"/>
              <a:gd name="T1" fmla="*/ 2147483647 h 57"/>
              <a:gd name="T2" fmla="*/ 2147483647 w 51"/>
              <a:gd name="T3" fmla="*/ 0 h 57"/>
              <a:gd name="T4" fmla="*/ 2147483647 w 51"/>
              <a:gd name="T5" fmla="*/ 2147483647 h 57"/>
              <a:gd name="T6" fmla="*/ 2147483647 w 51"/>
              <a:gd name="T7" fmla="*/ 2147483647 h 57"/>
              <a:gd name="T8" fmla="*/ 0 w 51"/>
              <a:gd name="T9" fmla="*/ 2147483647 h 57"/>
              <a:gd name="T10" fmla="*/ 0 w 51"/>
              <a:gd name="T11" fmla="*/ 2147483647 h 57"/>
              <a:gd name="T12" fmla="*/ 0 w 51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" h="57">
                <a:moveTo>
                  <a:pt x="0" y="37"/>
                </a:moveTo>
                <a:lnTo>
                  <a:pt x="51" y="0"/>
                </a:lnTo>
                <a:lnTo>
                  <a:pt x="22" y="57"/>
                </a:lnTo>
                <a:lnTo>
                  <a:pt x="20" y="37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55" name="Freeform 175"/>
          <p:cNvSpPr>
            <a:spLocks/>
          </p:cNvSpPr>
          <p:nvPr/>
        </p:nvSpPr>
        <p:spPr bwMode="auto">
          <a:xfrm>
            <a:off x="6273800" y="2379663"/>
            <a:ext cx="39688" cy="44450"/>
          </a:xfrm>
          <a:custGeom>
            <a:avLst/>
            <a:gdLst>
              <a:gd name="T0" fmla="*/ 0 w 51"/>
              <a:gd name="T1" fmla="*/ 2147483647 h 57"/>
              <a:gd name="T2" fmla="*/ 2147483647 w 51"/>
              <a:gd name="T3" fmla="*/ 0 h 57"/>
              <a:gd name="T4" fmla="*/ 2147483647 w 51"/>
              <a:gd name="T5" fmla="*/ 2147483647 h 57"/>
              <a:gd name="T6" fmla="*/ 2147483647 w 51"/>
              <a:gd name="T7" fmla="*/ 2147483647 h 57"/>
              <a:gd name="T8" fmla="*/ 0 w 51"/>
              <a:gd name="T9" fmla="*/ 214748364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57">
                <a:moveTo>
                  <a:pt x="0" y="37"/>
                </a:moveTo>
                <a:lnTo>
                  <a:pt x="51" y="0"/>
                </a:lnTo>
                <a:lnTo>
                  <a:pt x="22" y="57"/>
                </a:lnTo>
                <a:lnTo>
                  <a:pt x="20" y="37"/>
                </a:lnTo>
                <a:lnTo>
                  <a:pt x="0" y="3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56" name="Freeform 176"/>
          <p:cNvSpPr>
            <a:spLocks/>
          </p:cNvSpPr>
          <p:nvPr/>
        </p:nvSpPr>
        <p:spPr bwMode="auto">
          <a:xfrm>
            <a:off x="7381875" y="1785938"/>
            <a:ext cx="130175" cy="223837"/>
          </a:xfrm>
          <a:custGeom>
            <a:avLst/>
            <a:gdLst>
              <a:gd name="T0" fmla="*/ 2147483647 w 165"/>
              <a:gd name="T1" fmla="*/ 2147483647 h 284"/>
              <a:gd name="T2" fmla="*/ 2147483647 w 165"/>
              <a:gd name="T3" fmla="*/ 2147483647 h 284"/>
              <a:gd name="T4" fmla="*/ 2147483647 w 165"/>
              <a:gd name="T5" fmla="*/ 2147483647 h 284"/>
              <a:gd name="T6" fmla="*/ 2147483647 w 165"/>
              <a:gd name="T7" fmla="*/ 2147483647 h 284"/>
              <a:gd name="T8" fmla="*/ 2147483647 w 165"/>
              <a:gd name="T9" fmla="*/ 2147483647 h 284"/>
              <a:gd name="T10" fmla="*/ 2147483647 w 165"/>
              <a:gd name="T11" fmla="*/ 2147483647 h 284"/>
              <a:gd name="T12" fmla="*/ 2147483647 w 165"/>
              <a:gd name="T13" fmla="*/ 2147483647 h 284"/>
              <a:gd name="T14" fmla="*/ 2147483647 w 165"/>
              <a:gd name="T15" fmla="*/ 2147483647 h 284"/>
              <a:gd name="T16" fmla="*/ 2147483647 w 165"/>
              <a:gd name="T17" fmla="*/ 2147483647 h 284"/>
              <a:gd name="T18" fmla="*/ 2147483647 w 165"/>
              <a:gd name="T19" fmla="*/ 2147483647 h 284"/>
              <a:gd name="T20" fmla="*/ 2147483647 w 165"/>
              <a:gd name="T21" fmla="*/ 2147483647 h 284"/>
              <a:gd name="T22" fmla="*/ 2147483647 w 165"/>
              <a:gd name="T23" fmla="*/ 2147483647 h 284"/>
              <a:gd name="T24" fmla="*/ 2147483647 w 165"/>
              <a:gd name="T25" fmla="*/ 2147483647 h 284"/>
              <a:gd name="T26" fmla="*/ 2147483647 w 165"/>
              <a:gd name="T27" fmla="*/ 2147483647 h 284"/>
              <a:gd name="T28" fmla="*/ 2147483647 w 165"/>
              <a:gd name="T29" fmla="*/ 2147483647 h 284"/>
              <a:gd name="T30" fmla="*/ 2147483647 w 165"/>
              <a:gd name="T31" fmla="*/ 2147483647 h 284"/>
              <a:gd name="T32" fmla="*/ 2147483647 w 165"/>
              <a:gd name="T33" fmla="*/ 2147483647 h 284"/>
              <a:gd name="T34" fmla="*/ 2147483647 w 165"/>
              <a:gd name="T35" fmla="*/ 2147483647 h 284"/>
              <a:gd name="T36" fmla="*/ 2147483647 w 165"/>
              <a:gd name="T37" fmla="*/ 2147483647 h 284"/>
              <a:gd name="T38" fmla="*/ 0 w 165"/>
              <a:gd name="T39" fmla="*/ 2147483647 h 284"/>
              <a:gd name="T40" fmla="*/ 0 w 165"/>
              <a:gd name="T41" fmla="*/ 2147483647 h 284"/>
              <a:gd name="T42" fmla="*/ 0 w 165"/>
              <a:gd name="T43" fmla="*/ 2147483647 h 284"/>
              <a:gd name="T44" fmla="*/ 2147483647 w 165"/>
              <a:gd name="T45" fmla="*/ 2147483647 h 284"/>
              <a:gd name="T46" fmla="*/ 2147483647 w 165"/>
              <a:gd name="T47" fmla="*/ 2147483647 h 284"/>
              <a:gd name="T48" fmla="*/ 2147483647 w 165"/>
              <a:gd name="T49" fmla="*/ 2147483647 h 284"/>
              <a:gd name="T50" fmla="*/ 2147483647 w 165"/>
              <a:gd name="T51" fmla="*/ 2147483647 h 284"/>
              <a:gd name="T52" fmla="*/ 2147483647 w 165"/>
              <a:gd name="T53" fmla="*/ 0 h 28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65" h="284">
                <a:moveTo>
                  <a:pt x="165" y="284"/>
                </a:moveTo>
                <a:lnTo>
                  <a:pt x="150" y="280"/>
                </a:lnTo>
                <a:lnTo>
                  <a:pt x="136" y="275"/>
                </a:lnTo>
                <a:lnTo>
                  <a:pt x="123" y="267"/>
                </a:lnTo>
                <a:lnTo>
                  <a:pt x="108" y="260"/>
                </a:lnTo>
                <a:lnTo>
                  <a:pt x="97" y="253"/>
                </a:lnTo>
                <a:lnTo>
                  <a:pt x="84" y="244"/>
                </a:lnTo>
                <a:lnTo>
                  <a:pt x="73" y="234"/>
                </a:lnTo>
                <a:lnTo>
                  <a:pt x="62" y="223"/>
                </a:lnTo>
                <a:lnTo>
                  <a:pt x="53" y="212"/>
                </a:lnTo>
                <a:lnTo>
                  <a:pt x="44" y="202"/>
                </a:lnTo>
                <a:lnTo>
                  <a:pt x="37" y="189"/>
                </a:lnTo>
                <a:lnTo>
                  <a:pt x="29" y="178"/>
                </a:lnTo>
                <a:lnTo>
                  <a:pt x="22" y="165"/>
                </a:lnTo>
                <a:lnTo>
                  <a:pt x="17" y="150"/>
                </a:lnTo>
                <a:lnTo>
                  <a:pt x="11" y="138"/>
                </a:lnTo>
                <a:lnTo>
                  <a:pt x="8" y="123"/>
                </a:lnTo>
                <a:lnTo>
                  <a:pt x="4" y="108"/>
                </a:lnTo>
                <a:lnTo>
                  <a:pt x="2" y="94"/>
                </a:lnTo>
                <a:lnTo>
                  <a:pt x="0" y="79"/>
                </a:lnTo>
                <a:lnTo>
                  <a:pt x="0" y="64"/>
                </a:lnTo>
                <a:lnTo>
                  <a:pt x="0" y="50"/>
                </a:lnTo>
                <a:lnTo>
                  <a:pt x="2" y="35"/>
                </a:lnTo>
                <a:lnTo>
                  <a:pt x="4" y="19"/>
                </a:lnTo>
                <a:lnTo>
                  <a:pt x="6" y="15"/>
                </a:lnTo>
                <a:lnTo>
                  <a:pt x="6" y="10"/>
                </a:lnTo>
                <a:lnTo>
                  <a:pt x="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57" name="Freeform 177"/>
          <p:cNvSpPr>
            <a:spLocks/>
          </p:cNvSpPr>
          <p:nvPr/>
        </p:nvSpPr>
        <p:spPr bwMode="auto">
          <a:xfrm>
            <a:off x="6459538" y="3371850"/>
            <a:ext cx="928687" cy="876300"/>
          </a:xfrm>
          <a:custGeom>
            <a:avLst/>
            <a:gdLst>
              <a:gd name="T0" fmla="*/ 2147483647 w 1170"/>
              <a:gd name="T1" fmla="*/ 2147483647 h 1105"/>
              <a:gd name="T2" fmla="*/ 2147483647 w 1170"/>
              <a:gd name="T3" fmla="*/ 2147483647 h 1105"/>
              <a:gd name="T4" fmla="*/ 0 w 1170"/>
              <a:gd name="T5" fmla="*/ 2147483647 h 1105"/>
              <a:gd name="T6" fmla="*/ 0 w 1170"/>
              <a:gd name="T7" fmla="*/ 2147483647 h 1105"/>
              <a:gd name="T8" fmla="*/ 2147483647 w 1170"/>
              <a:gd name="T9" fmla="*/ 2147483647 h 1105"/>
              <a:gd name="T10" fmla="*/ 2147483647 w 1170"/>
              <a:gd name="T11" fmla="*/ 2147483647 h 1105"/>
              <a:gd name="T12" fmla="*/ 2147483647 w 1170"/>
              <a:gd name="T13" fmla="*/ 2147483647 h 1105"/>
              <a:gd name="T14" fmla="*/ 2147483647 w 1170"/>
              <a:gd name="T15" fmla="*/ 2147483647 h 1105"/>
              <a:gd name="T16" fmla="*/ 2147483647 w 1170"/>
              <a:gd name="T17" fmla="*/ 2147483647 h 1105"/>
              <a:gd name="T18" fmla="*/ 2147483647 w 1170"/>
              <a:gd name="T19" fmla="*/ 2147483647 h 1105"/>
              <a:gd name="T20" fmla="*/ 2147483647 w 1170"/>
              <a:gd name="T21" fmla="*/ 2147483647 h 1105"/>
              <a:gd name="T22" fmla="*/ 2147483647 w 1170"/>
              <a:gd name="T23" fmla="*/ 2147483647 h 1105"/>
              <a:gd name="T24" fmla="*/ 2147483647 w 1170"/>
              <a:gd name="T25" fmla="*/ 2147483647 h 1105"/>
              <a:gd name="T26" fmla="*/ 2147483647 w 1170"/>
              <a:gd name="T27" fmla="*/ 2147483647 h 1105"/>
              <a:gd name="T28" fmla="*/ 2147483647 w 1170"/>
              <a:gd name="T29" fmla="*/ 2147483647 h 1105"/>
              <a:gd name="T30" fmla="*/ 2147483647 w 1170"/>
              <a:gd name="T31" fmla="*/ 2147483647 h 1105"/>
              <a:gd name="T32" fmla="*/ 2147483647 w 1170"/>
              <a:gd name="T33" fmla="*/ 2147483647 h 1105"/>
              <a:gd name="T34" fmla="*/ 2147483647 w 1170"/>
              <a:gd name="T35" fmla="*/ 2147483647 h 1105"/>
              <a:gd name="T36" fmla="*/ 2147483647 w 1170"/>
              <a:gd name="T37" fmla="*/ 2147483647 h 1105"/>
              <a:gd name="T38" fmla="*/ 2147483647 w 1170"/>
              <a:gd name="T39" fmla="*/ 2147483647 h 1105"/>
              <a:gd name="T40" fmla="*/ 2147483647 w 1170"/>
              <a:gd name="T41" fmla="*/ 2147483647 h 1105"/>
              <a:gd name="T42" fmla="*/ 2147483647 w 1170"/>
              <a:gd name="T43" fmla="*/ 2147483647 h 1105"/>
              <a:gd name="T44" fmla="*/ 2147483647 w 1170"/>
              <a:gd name="T45" fmla="*/ 2147483647 h 1105"/>
              <a:gd name="T46" fmla="*/ 2147483647 w 1170"/>
              <a:gd name="T47" fmla="*/ 2147483647 h 1105"/>
              <a:gd name="T48" fmla="*/ 2147483647 w 1170"/>
              <a:gd name="T49" fmla="*/ 2147483647 h 1105"/>
              <a:gd name="T50" fmla="*/ 2147483647 w 1170"/>
              <a:gd name="T51" fmla="*/ 2147483647 h 1105"/>
              <a:gd name="T52" fmla="*/ 2147483647 w 1170"/>
              <a:gd name="T53" fmla="*/ 2147483647 h 1105"/>
              <a:gd name="T54" fmla="*/ 2147483647 w 1170"/>
              <a:gd name="T55" fmla="*/ 2147483647 h 1105"/>
              <a:gd name="T56" fmla="*/ 2147483647 w 1170"/>
              <a:gd name="T57" fmla="*/ 2147483647 h 1105"/>
              <a:gd name="T58" fmla="*/ 2147483647 w 1170"/>
              <a:gd name="T59" fmla="*/ 2147483647 h 1105"/>
              <a:gd name="T60" fmla="*/ 2147483647 w 1170"/>
              <a:gd name="T61" fmla="*/ 2147483647 h 1105"/>
              <a:gd name="T62" fmla="*/ 2147483647 w 1170"/>
              <a:gd name="T63" fmla="*/ 2147483647 h 1105"/>
              <a:gd name="T64" fmla="*/ 2147483647 w 1170"/>
              <a:gd name="T65" fmla="*/ 2147483647 h 1105"/>
              <a:gd name="T66" fmla="*/ 2147483647 w 1170"/>
              <a:gd name="T67" fmla="*/ 2147483647 h 1105"/>
              <a:gd name="T68" fmla="*/ 2147483647 w 1170"/>
              <a:gd name="T69" fmla="*/ 2147483647 h 1105"/>
              <a:gd name="T70" fmla="*/ 2147483647 w 1170"/>
              <a:gd name="T71" fmla="*/ 2147483647 h 1105"/>
              <a:gd name="T72" fmla="*/ 2147483647 w 1170"/>
              <a:gd name="T73" fmla="*/ 2147483647 h 1105"/>
              <a:gd name="T74" fmla="*/ 2147483647 w 1170"/>
              <a:gd name="T75" fmla="*/ 2147483647 h 1105"/>
              <a:gd name="T76" fmla="*/ 2147483647 w 1170"/>
              <a:gd name="T77" fmla="*/ 2147483647 h 1105"/>
              <a:gd name="T78" fmla="*/ 2147483647 w 1170"/>
              <a:gd name="T79" fmla="*/ 0 h 11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170" h="1105">
                <a:moveTo>
                  <a:pt x="13" y="1105"/>
                </a:moveTo>
                <a:lnTo>
                  <a:pt x="4" y="1090"/>
                </a:lnTo>
                <a:lnTo>
                  <a:pt x="0" y="1077"/>
                </a:lnTo>
                <a:lnTo>
                  <a:pt x="0" y="1064"/>
                </a:lnTo>
                <a:lnTo>
                  <a:pt x="4" y="1050"/>
                </a:lnTo>
                <a:lnTo>
                  <a:pt x="11" y="1037"/>
                </a:lnTo>
                <a:lnTo>
                  <a:pt x="24" y="1024"/>
                </a:lnTo>
                <a:lnTo>
                  <a:pt x="38" y="1011"/>
                </a:lnTo>
                <a:lnTo>
                  <a:pt x="57" y="998"/>
                </a:lnTo>
                <a:lnTo>
                  <a:pt x="78" y="986"/>
                </a:lnTo>
                <a:lnTo>
                  <a:pt x="115" y="967"/>
                </a:lnTo>
                <a:lnTo>
                  <a:pt x="159" y="947"/>
                </a:lnTo>
                <a:lnTo>
                  <a:pt x="223" y="922"/>
                </a:lnTo>
                <a:lnTo>
                  <a:pt x="335" y="881"/>
                </a:lnTo>
                <a:lnTo>
                  <a:pt x="521" y="814"/>
                </a:lnTo>
                <a:lnTo>
                  <a:pt x="629" y="774"/>
                </a:lnTo>
                <a:lnTo>
                  <a:pt x="713" y="737"/>
                </a:lnTo>
                <a:lnTo>
                  <a:pt x="775" y="708"/>
                </a:lnTo>
                <a:lnTo>
                  <a:pt x="836" y="678"/>
                </a:lnTo>
                <a:lnTo>
                  <a:pt x="892" y="646"/>
                </a:lnTo>
                <a:lnTo>
                  <a:pt x="929" y="624"/>
                </a:lnTo>
                <a:lnTo>
                  <a:pt x="964" y="600"/>
                </a:lnTo>
                <a:lnTo>
                  <a:pt x="997" y="576"/>
                </a:lnTo>
                <a:lnTo>
                  <a:pt x="1028" y="550"/>
                </a:lnTo>
                <a:lnTo>
                  <a:pt x="1055" y="523"/>
                </a:lnTo>
                <a:lnTo>
                  <a:pt x="1081" y="496"/>
                </a:lnTo>
                <a:lnTo>
                  <a:pt x="1104" y="468"/>
                </a:lnTo>
                <a:lnTo>
                  <a:pt x="1123" y="437"/>
                </a:lnTo>
                <a:lnTo>
                  <a:pt x="1139" y="406"/>
                </a:lnTo>
                <a:lnTo>
                  <a:pt x="1154" y="375"/>
                </a:lnTo>
                <a:lnTo>
                  <a:pt x="1163" y="340"/>
                </a:lnTo>
                <a:lnTo>
                  <a:pt x="1169" y="305"/>
                </a:lnTo>
                <a:lnTo>
                  <a:pt x="1170" y="271"/>
                </a:lnTo>
                <a:lnTo>
                  <a:pt x="1169" y="232"/>
                </a:lnTo>
                <a:lnTo>
                  <a:pt x="1161" y="194"/>
                </a:lnTo>
                <a:lnTo>
                  <a:pt x="1150" y="154"/>
                </a:lnTo>
                <a:lnTo>
                  <a:pt x="1134" y="112"/>
                </a:lnTo>
                <a:lnTo>
                  <a:pt x="1114" y="68"/>
                </a:lnTo>
                <a:lnTo>
                  <a:pt x="1086" y="24"/>
                </a:lnTo>
                <a:lnTo>
                  <a:pt x="1072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58" name="Freeform 178"/>
          <p:cNvSpPr>
            <a:spLocks/>
          </p:cNvSpPr>
          <p:nvPr/>
        </p:nvSpPr>
        <p:spPr bwMode="auto">
          <a:xfrm>
            <a:off x="7310438" y="3371850"/>
            <a:ext cx="36512" cy="47625"/>
          </a:xfrm>
          <a:custGeom>
            <a:avLst/>
            <a:gdLst>
              <a:gd name="T0" fmla="*/ 2147483647 w 45"/>
              <a:gd name="T1" fmla="*/ 2147483647 h 60"/>
              <a:gd name="T2" fmla="*/ 0 w 45"/>
              <a:gd name="T3" fmla="*/ 0 h 60"/>
              <a:gd name="T4" fmla="*/ 2147483647 w 45"/>
              <a:gd name="T5" fmla="*/ 2147483647 h 60"/>
              <a:gd name="T6" fmla="*/ 2147483647 w 45"/>
              <a:gd name="T7" fmla="*/ 2147483647 h 60"/>
              <a:gd name="T8" fmla="*/ 2147483647 w 45"/>
              <a:gd name="T9" fmla="*/ 2147483647 h 60"/>
              <a:gd name="T10" fmla="*/ 2147483647 w 45"/>
              <a:gd name="T11" fmla="*/ 2147483647 h 60"/>
              <a:gd name="T12" fmla="*/ 2147483647 w 45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" h="60">
                <a:moveTo>
                  <a:pt x="20" y="60"/>
                </a:moveTo>
                <a:lnTo>
                  <a:pt x="0" y="0"/>
                </a:lnTo>
                <a:lnTo>
                  <a:pt x="45" y="44"/>
                </a:lnTo>
                <a:lnTo>
                  <a:pt x="25" y="42"/>
                </a:lnTo>
                <a:lnTo>
                  <a:pt x="20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59" name="Freeform 179"/>
          <p:cNvSpPr>
            <a:spLocks/>
          </p:cNvSpPr>
          <p:nvPr/>
        </p:nvSpPr>
        <p:spPr bwMode="auto">
          <a:xfrm>
            <a:off x="7310438" y="3371850"/>
            <a:ext cx="36512" cy="47625"/>
          </a:xfrm>
          <a:custGeom>
            <a:avLst/>
            <a:gdLst>
              <a:gd name="T0" fmla="*/ 2147483647 w 45"/>
              <a:gd name="T1" fmla="*/ 2147483647 h 60"/>
              <a:gd name="T2" fmla="*/ 0 w 45"/>
              <a:gd name="T3" fmla="*/ 0 h 60"/>
              <a:gd name="T4" fmla="*/ 2147483647 w 45"/>
              <a:gd name="T5" fmla="*/ 2147483647 h 60"/>
              <a:gd name="T6" fmla="*/ 2147483647 w 45"/>
              <a:gd name="T7" fmla="*/ 2147483647 h 60"/>
              <a:gd name="T8" fmla="*/ 2147483647 w 45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60">
                <a:moveTo>
                  <a:pt x="20" y="60"/>
                </a:moveTo>
                <a:lnTo>
                  <a:pt x="0" y="0"/>
                </a:lnTo>
                <a:lnTo>
                  <a:pt x="45" y="44"/>
                </a:lnTo>
                <a:lnTo>
                  <a:pt x="25" y="42"/>
                </a:lnTo>
                <a:lnTo>
                  <a:pt x="20" y="6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60" name="Rectangle 180"/>
          <p:cNvSpPr>
            <a:spLocks noChangeArrowheads="1"/>
          </p:cNvSpPr>
          <p:nvPr/>
        </p:nvSpPr>
        <p:spPr bwMode="auto">
          <a:xfrm>
            <a:off x="7061200" y="3252788"/>
            <a:ext cx="5000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glyoxylate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61" name="Freeform 181"/>
          <p:cNvSpPr>
            <a:spLocks/>
          </p:cNvSpPr>
          <p:nvPr/>
        </p:nvSpPr>
        <p:spPr bwMode="auto">
          <a:xfrm>
            <a:off x="6530975" y="2330450"/>
            <a:ext cx="647700" cy="920750"/>
          </a:xfrm>
          <a:custGeom>
            <a:avLst/>
            <a:gdLst>
              <a:gd name="T0" fmla="*/ 2147483647 w 818"/>
              <a:gd name="T1" fmla="*/ 2147483647 h 1161"/>
              <a:gd name="T2" fmla="*/ 2147483647 w 818"/>
              <a:gd name="T3" fmla="*/ 2147483647 h 1161"/>
              <a:gd name="T4" fmla="*/ 2147483647 w 818"/>
              <a:gd name="T5" fmla="*/ 2147483647 h 1161"/>
              <a:gd name="T6" fmla="*/ 2147483647 w 818"/>
              <a:gd name="T7" fmla="*/ 2147483647 h 1161"/>
              <a:gd name="T8" fmla="*/ 2147483647 w 818"/>
              <a:gd name="T9" fmla="*/ 2147483647 h 1161"/>
              <a:gd name="T10" fmla="*/ 2147483647 w 818"/>
              <a:gd name="T11" fmla="*/ 2147483647 h 1161"/>
              <a:gd name="T12" fmla="*/ 2147483647 w 818"/>
              <a:gd name="T13" fmla="*/ 2147483647 h 1161"/>
              <a:gd name="T14" fmla="*/ 2147483647 w 818"/>
              <a:gd name="T15" fmla="*/ 2147483647 h 1161"/>
              <a:gd name="T16" fmla="*/ 2147483647 w 818"/>
              <a:gd name="T17" fmla="*/ 2147483647 h 1161"/>
              <a:gd name="T18" fmla="*/ 2147483647 w 818"/>
              <a:gd name="T19" fmla="*/ 2147483647 h 1161"/>
              <a:gd name="T20" fmla="*/ 2147483647 w 818"/>
              <a:gd name="T21" fmla="*/ 2147483647 h 1161"/>
              <a:gd name="T22" fmla="*/ 2147483647 w 818"/>
              <a:gd name="T23" fmla="*/ 2147483647 h 1161"/>
              <a:gd name="T24" fmla="*/ 2147483647 w 818"/>
              <a:gd name="T25" fmla="*/ 2147483647 h 1161"/>
              <a:gd name="T26" fmla="*/ 2147483647 w 818"/>
              <a:gd name="T27" fmla="*/ 2147483647 h 1161"/>
              <a:gd name="T28" fmla="*/ 2147483647 w 818"/>
              <a:gd name="T29" fmla="*/ 2147483647 h 1161"/>
              <a:gd name="T30" fmla="*/ 2147483647 w 818"/>
              <a:gd name="T31" fmla="*/ 2147483647 h 1161"/>
              <a:gd name="T32" fmla="*/ 2147483647 w 818"/>
              <a:gd name="T33" fmla="*/ 2147483647 h 1161"/>
              <a:gd name="T34" fmla="*/ 2147483647 w 818"/>
              <a:gd name="T35" fmla="*/ 2147483647 h 1161"/>
              <a:gd name="T36" fmla="*/ 2147483647 w 818"/>
              <a:gd name="T37" fmla="*/ 2147483647 h 1161"/>
              <a:gd name="T38" fmla="*/ 2147483647 w 818"/>
              <a:gd name="T39" fmla="*/ 2147483647 h 1161"/>
              <a:gd name="T40" fmla="*/ 2147483647 w 818"/>
              <a:gd name="T41" fmla="*/ 2147483647 h 1161"/>
              <a:gd name="T42" fmla="*/ 2147483647 w 818"/>
              <a:gd name="T43" fmla="*/ 2147483647 h 1161"/>
              <a:gd name="T44" fmla="*/ 2147483647 w 818"/>
              <a:gd name="T45" fmla="*/ 2147483647 h 1161"/>
              <a:gd name="T46" fmla="*/ 2147483647 w 818"/>
              <a:gd name="T47" fmla="*/ 2147483647 h 1161"/>
              <a:gd name="T48" fmla="*/ 2147483647 w 818"/>
              <a:gd name="T49" fmla="*/ 2147483647 h 1161"/>
              <a:gd name="T50" fmla="*/ 2147483647 w 818"/>
              <a:gd name="T51" fmla="*/ 2147483647 h 1161"/>
              <a:gd name="T52" fmla="*/ 2147483647 w 818"/>
              <a:gd name="T53" fmla="*/ 2147483647 h 1161"/>
              <a:gd name="T54" fmla="*/ 2147483647 w 818"/>
              <a:gd name="T55" fmla="*/ 2147483647 h 1161"/>
              <a:gd name="T56" fmla="*/ 2147483647 w 818"/>
              <a:gd name="T57" fmla="*/ 2147483647 h 1161"/>
              <a:gd name="T58" fmla="*/ 2147483647 w 818"/>
              <a:gd name="T59" fmla="*/ 2147483647 h 1161"/>
              <a:gd name="T60" fmla="*/ 2147483647 w 818"/>
              <a:gd name="T61" fmla="*/ 2147483647 h 1161"/>
              <a:gd name="T62" fmla="*/ 2147483647 w 818"/>
              <a:gd name="T63" fmla="*/ 2147483647 h 1161"/>
              <a:gd name="T64" fmla="*/ 2147483647 w 818"/>
              <a:gd name="T65" fmla="*/ 2147483647 h 1161"/>
              <a:gd name="T66" fmla="*/ 2147483647 w 818"/>
              <a:gd name="T67" fmla="*/ 2147483647 h 1161"/>
              <a:gd name="T68" fmla="*/ 2147483647 w 818"/>
              <a:gd name="T69" fmla="*/ 2147483647 h 1161"/>
              <a:gd name="T70" fmla="*/ 2147483647 w 818"/>
              <a:gd name="T71" fmla="*/ 2147483647 h 1161"/>
              <a:gd name="T72" fmla="*/ 2147483647 w 818"/>
              <a:gd name="T73" fmla="*/ 2147483647 h 1161"/>
              <a:gd name="T74" fmla="*/ 2147483647 w 818"/>
              <a:gd name="T75" fmla="*/ 0 h 1161"/>
              <a:gd name="T76" fmla="*/ 2147483647 w 818"/>
              <a:gd name="T77" fmla="*/ 0 h 1161"/>
              <a:gd name="T78" fmla="*/ 2147483647 w 818"/>
              <a:gd name="T79" fmla="*/ 0 h 1161"/>
              <a:gd name="T80" fmla="*/ 0 w 818"/>
              <a:gd name="T81" fmla="*/ 2147483647 h 1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818" h="1161">
                <a:moveTo>
                  <a:pt x="818" y="1161"/>
                </a:moveTo>
                <a:lnTo>
                  <a:pt x="794" y="1139"/>
                </a:lnTo>
                <a:lnTo>
                  <a:pt x="772" y="1117"/>
                </a:lnTo>
                <a:lnTo>
                  <a:pt x="752" y="1094"/>
                </a:lnTo>
                <a:lnTo>
                  <a:pt x="734" y="1068"/>
                </a:lnTo>
                <a:lnTo>
                  <a:pt x="717" y="1042"/>
                </a:lnTo>
                <a:lnTo>
                  <a:pt x="703" y="1017"/>
                </a:lnTo>
                <a:lnTo>
                  <a:pt x="688" y="989"/>
                </a:lnTo>
                <a:lnTo>
                  <a:pt x="677" y="960"/>
                </a:lnTo>
                <a:lnTo>
                  <a:pt x="666" y="933"/>
                </a:lnTo>
                <a:lnTo>
                  <a:pt x="652" y="887"/>
                </a:lnTo>
                <a:lnTo>
                  <a:pt x="639" y="839"/>
                </a:lnTo>
                <a:lnTo>
                  <a:pt x="628" y="794"/>
                </a:lnTo>
                <a:lnTo>
                  <a:pt x="617" y="730"/>
                </a:lnTo>
                <a:lnTo>
                  <a:pt x="606" y="651"/>
                </a:lnTo>
                <a:lnTo>
                  <a:pt x="584" y="492"/>
                </a:lnTo>
                <a:lnTo>
                  <a:pt x="575" y="432"/>
                </a:lnTo>
                <a:lnTo>
                  <a:pt x="566" y="386"/>
                </a:lnTo>
                <a:lnTo>
                  <a:pt x="555" y="344"/>
                </a:lnTo>
                <a:lnTo>
                  <a:pt x="542" y="302"/>
                </a:lnTo>
                <a:lnTo>
                  <a:pt x="527" y="260"/>
                </a:lnTo>
                <a:lnTo>
                  <a:pt x="516" y="236"/>
                </a:lnTo>
                <a:lnTo>
                  <a:pt x="503" y="210"/>
                </a:lnTo>
                <a:lnTo>
                  <a:pt x="491" y="188"/>
                </a:lnTo>
                <a:lnTo>
                  <a:pt x="476" y="163"/>
                </a:lnTo>
                <a:lnTo>
                  <a:pt x="458" y="143"/>
                </a:lnTo>
                <a:lnTo>
                  <a:pt x="439" y="123"/>
                </a:lnTo>
                <a:lnTo>
                  <a:pt x="419" y="104"/>
                </a:lnTo>
                <a:lnTo>
                  <a:pt x="397" y="86"/>
                </a:lnTo>
                <a:lnTo>
                  <a:pt x="374" y="70"/>
                </a:lnTo>
                <a:lnTo>
                  <a:pt x="348" y="55"/>
                </a:lnTo>
                <a:lnTo>
                  <a:pt x="319" y="42"/>
                </a:lnTo>
                <a:lnTo>
                  <a:pt x="288" y="29"/>
                </a:lnTo>
                <a:lnTo>
                  <a:pt x="255" y="20"/>
                </a:lnTo>
                <a:lnTo>
                  <a:pt x="220" y="13"/>
                </a:lnTo>
                <a:lnTo>
                  <a:pt x="182" y="7"/>
                </a:lnTo>
                <a:lnTo>
                  <a:pt x="141" y="2"/>
                </a:lnTo>
                <a:lnTo>
                  <a:pt x="97" y="0"/>
                </a:lnTo>
                <a:lnTo>
                  <a:pt x="50" y="0"/>
                </a:lnTo>
                <a:lnTo>
                  <a:pt x="26" y="0"/>
                </a:lnTo>
                <a:lnTo>
                  <a:pt x="0" y="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62" name="Freeform 182"/>
          <p:cNvSpPr>
            <a:spLocks/>
          </p:cNvSpPr>
          <p:nvPr/>
        </p:nvSpPr>
        <p:spPr bwMode="auto">
          <a:xfrm>
            <a:off x="6527800" y="2316163"/>
            <a:ext cx="49213" cy="25400"/>
          </a:xfrm>
          <a:custGeom>
            <a:avLst/>
            <a:gdLst>
              <a:gd name="T0" fmla="*/ 2147483647 w 62"/>
              <a:gd name="T1" fmla="*/ 2147483647 h 31"/>
              <a:gd name="T2" fmla="*/ 0 w 62"/>
              <a:gd name="T3" fmla="*/ 2147483647 h 31"/>
              <a:gd name="T4" fmla="*/ 2147483647 w 62"/>
              <a:gd name="T5" fmla="*/ 0 h 31"/>
              <a:gd name="T6" fmla="*/ 2147483647 w 62"/>
              <a:gd name="T7" fmla="*/ 2147483647 h 31"/>
              <a:gd name="T8" fmla="*/ 2147483647 w 62"/>
              <a:gd name="T9" fmla="*/ 2147483647 h 31"/>
              <a:gd name="T10" fmla="*/ 2147483647 w 62"/>
              <a:gd name="T11" fmla="*/ 2147483647 h 31"/>
              <a:gd name="T12" fmla="*/ 2147483647 w 62"/>
              <a:gd name="T13" fmla="*/ 214748364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" h="31">
                <a:moveTo>
                  <a:pt x="62" y="31"/>
                </a:moveTo>
                <a:lnTo>
                  <a:pt x="0" y="18"/>
                </a:lnTo>
                <a:lnTo>
                  <a:pt x="60" y="0"/>
                </a:lnTo>
                <a:lnTo>
                  <a:pt x="49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63" name="Freeform 183"/>
          <p:cNvSpPr>
            <a:spLocks/>
          </p:cNvSpPr>
          <p:nvPr/>
        </p:nvSpPr>
        <p:spPr bwMode="auto">
          <a:xfrm>
            <a:off x="6526213" y="2316163"/>
            <a:ext cx="49212" cy="25400"/>
          </a:xfrm>
          <a:custGeom>
            <a:avLst/>
            <a:gdLst>
              <a:gd name="T0" fmla="*/ 2147483647 w 62"/>
              <a:gd name="T1" fmla="*/ 2147483647 h 31"/>
              <a:gd name="T2" fmla="*/ 0 w 62"/>
              <a:gd name="T3" fmla="*/ 2147483647 h 31"/>
              <a:gd name="T4" fmla="*/ 2147483647 w 62"/>
              <a:gd name="T5" fmla="*/ 0 h 31"/>
              <a:gd name="T6" fmla="*/ 2147483647 w 62"/>
              <a:gd name="T7" fmla="*/ 2147483647 h 31"/>
              <a:gd name="T8" fmla="*/ 2147483647 w 62"/>
              <a:gd name="T9" fmla="*/ 2147483647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31">
                <a:moveTo>
                  <a:pt x="62" y="31"/>
                </a:moveTo>
                <a:lnTo>
                  <a:pt x="0" y="18"/>
                </a:lnTo>
                <a:lnTo>
                  <a:pt x="60" y="0"/>
                </a:lnTo>
                <a:lnTo>
                  <a:pt x="49" y="16"/>
                </a:lnTo>
                <a:lnTo>
                  <a:pt x="62" y="3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64" name="Rectangle 185"/>
          <p:cNvSpPr>
            <a:spLocks noChangeArrowheads="1"/>
          </p:cNvSpPr>
          <p:nvPr/>
        </p:nvSpPr>
        <p:spPr bwMode="auto">
          <a:xfrm>
            <a:off x="7286625" y="2630488"/>
            <a:ext cx="5318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acetyl-CoA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65" name="Freeform 186"/>
          <p:cNvSpPr>
            <a:spLocks/>
          </p:cNvSpPr>
          <p:nvPr/>
        </p:nvSpPr>
        <p:spPr bwMode="auto">
          <a:xfrm>
            <a:off x="6999288" y="2747963"/>
            <a:ext cx="438150" cy="177800"/>
          </a:xfrm>
          <a:custGeom>
            <a:avLst/>
            <a:gdLst>
              <a:gd name="T0" fmla="*/ 2147483647 w 553"/>
              <a:gd name="T1" fmla="*/ 0 h 225"/>
              <a:gd name="T2" fmla="*/ 2147483647 w 553"/>
              <a:gd name="T3" fmla="*/ 2147483647 h 225"/>
              <a:gd name="T4" fmla="*/ 2147483647 w 553"/>
              <a:gd name="T5" fmla="*/ 2147483647 h 225"/>
              <a:gd name="T6" fmla="*/ 2147483647 w 553"/>
              <a:gd name="T7" fmla="*/ 2147483647 h 225"/>
              <a:gd name="T8" fmla="*/ 2147483647 w 553"/>
              <a:gd name="T9" fmla="*/ 2147483647 h 225"/>
              <a:gd name="T10" fmla="*/ 2147483647 w 553"/>
              <a:gd name="T11" fmla="*/ 2147483647 h 225"/>
              <a:gd name="T12" fmla="*/ 2147483647 w 553"/>
              <a:gd name="T13" fmla="*/ 2147483647 h 225"/>
              <a:gd name="T14" fmla="*/ 2147483647 w 553"/>
              <a:gd name="T15" fmla="*/ 2147483647 h 225"/>
              <a:gd name="T16" fmla="*/ 2147483647 w 553"/>
              <a:gd name="T17" fmla="*/ 2147483647 h 225"/>
              <a:gd name="T18" fmla="*/ 2147483647 w 553"/>
              <a:gd name="T19" fmla="*/ 2147483647 h 225"/>
              <a:gd name="T20" fmla="*/ 2147483647 w 553"/>
              <a:gd name="T21" fmla="*/ 2147483647 h 225"/>
              <a:gd name="T22" fmla="*/ 2147483647 w 553"/>
              <a:gd name="T23" fmla="*/ 2147483647 h 225"/>
              <a:gd name="T24" fmla="*/ 2147483647 w 553"/>
              <a:gd name="T25" fmla="*/ 2147483647 h 225"/>
              <a:gd name="T26" fmla="*/ 2147483647 w 553"/>
              <a:gd name="T27" fmla="*/ 2147483647 h 225"/>
              <a:gd name="T28" fmla="*/ 2147483647 w 553"/>
              <a:gd name="T29" fmla="*/ 2147483647 h 225"/>
              <a:gd name="T30" fmla="*/ 2147483647 w 553"/>
              <a:gd name="T31" fmla="*/ 2147483647 h 225"/>
              <a:gd name="T32" fmla="*/ 2147483647 w 553"/>
              <a:gd name="T33" fmla="*/ 2147483647 h 225"/>
              <a:gd name="T34" fmla="*/ 2147483647 w 553"/>
              <a:gd name="T35" fmla="*/ 2147483647 h 225"/>
              <a:gd name="T36" fmla="*/ 2147483647 w 553"/>
              <a:gd name="T37" fmla="*/ 2147483647 h 225"/>
              <a:gd name="T38" fmla="*/ 2147483647 w 553"/>
              <a:gd name="T39" fmla="*/ 2147483647 h 225"/>
              <a:gd name="T40" fmla="*/ 2147483647 w 553"/>
              <a:gd name="T41" fmla="*/ 2147483647 h 225"/>
              <a:gd name="T42" fmla="*/ 2147483647 w 553"/>
              <a:gd name="T43" fmla="*/ 2147483647 h 225"/>
              <a:gd name="T44" fmla="*/ 2147483647 w 553"/>
              <a:gd name="T45" fmla="*/ 2147483647 h 225"/>
              <a:gd name="T46" fmla="*/ 2147483647 w 553"/>
              <a:gd name="T47" fmla="*/ 2147483647 h 225"/>
              <a:gd name="T48" fmla="*/ 2147483647 w 553"/>
              <a:gd name="T49" fmla="*/ 2147483647 h 225"/>
              <a:gd name="T50" fmla="*/ 2147483647 w 553"/>
              <a:gd name="T51" fmla="*/ 2147483647 h 225"/>
              <a:gd name="T52" fmla="*/ 2147483647 w 553"/>
              <a:gd name="T53" fmla="*/ 2147483647 h 225"/>
              <a:gd name="T54" fmla="*/ 2147483647 w 553"/>
              <a:gd name="T55" fmla="*/ 2147483647 h 225"/>
              <a:gd name="T56" fmla="*/ 2147483647 w 553"/>
              <a:gd name="T57" fmla="*/ 2147483647 h 225"/>
              <a:gd name="T58" fmla="*/ 2147483647 w 553"/>
              <a:gd name="T59" fmla="*/ 2147483647 h 225"/>
              <a:gd name="T60" fmla="*/ 2147483647 w 553"/>
              <a:gd name="T61" fmla="*/ 2147483647 h 225"/>
              <a:gd name="T62" fmla="*/ 2147483647 w 553"/>
              <a:gd name="T63" fmla="*/ 2147483647 h 225"/>
              <a:gd name="T64" fmla="*/ 2147483647 w 553"/>
              <a:gd name="T65" fmla="*/ 2147483647 h 225"/>
              <a:gd name="T66" fmla="*/ 2147483647 w 553"/>
              <a:gd name="T67" fmla="*/ 2147483647 h 225"/>
              <a:gd name="T68" fmla="*/ 2147483647 w 553"/>
              <a:gd name="T69" fmla="*/ 2147483647 h 225"/>
              <a:gd name="T70" fmla="*/ 0 w 553"/>
              <a:gd name="T71" fmla="*/ 2147483647 h 22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3" h="225">
                <a:moveTo>
                  <a:pt x="553" y="0"/>
                </a:moveTo>
                <a:lnTo>
                  <a:pt x="547" y="13"/>
                </a:lnTo>
                <a:lnTo>
                  <a:pt x="540" y="27"/>
                </a:lnTo>
                <a:lnTo>
                  <a:pt x="529" y="47"/>
                </a:lnTo>
                <a:lnTo>
                  <a:pt x="516" y="66"/>
                </a:lnTo>
                <a:lnTo>
                  <a:pt x="501" y="86"/>
                </a:lnTo>
                <a:lnTo>
                  <a:pt x="485" y="106"/>
                </a:lnTo>
                <a:lnTo>
                  <a:pt x="467" y="124"/>
                </a:lnTo>
                <a:lnTo>
                  <a:pt x="446" y="142"/>
                </a:lnTo>
                <a:lnTo>
                  <a:pt x="426" y="161"/>
                </a:lnTo>
                <a:lnTo>
                  <a:pt x="410" y="172"/>
                </a:lnTo>
                <a:lnTo>
                  <a:pt x="392" y="183"/>
                </a:lnTo>
                <a:lnTo>
                  <a:pt x="375" y="194"/>
                </a:lnTo>
                <a:lnTo>
                  <a:pt x="357" y="201"/>
                </a:lnTo>
                <a:lnTo>
                  <a:pt x="337" y="208"/>
                </a:lnTo>
                <a:lnTo>
                  <a:pt x="318" y="216"/>
                </a:lnTo>
                <a:lnTo>
                  <a:pt x="298" y="219"/>
                </a:lnTo>
                <a:lnTo>
                  <a:pt x="278" y="223"/>
                </a:lnTo>
                <a:lnTo>
                  <a:pt x="260" y="225"/>
                </a:lnTo>
                <a:lnTo>
                  <a:pt x="238" y="223"/>
                </a:lnTo>
                <a:lnTo>
                  <a:pt x="225" y="221"/>
                </a:lnTo>
                <a:lnTo>
                  <a:pt x="212" y="219"/>
                </a:lnTo>
                <a:lnTo>
                  <a:pt x="198" y="216"/>
                </a:lnTo>
                <a:lnTo>
                  <a:pt x="185" y="212"/>
                </a:lnTo>
                <a:lnTo>
                  <a:pt x="170" y="205"/>
                </a:lnTo>
                <a:lnTo>
                  <a:pt x="157" y="199"/>
                </a:lnTo>
                <a:lnTo>
                  <a:pt x="143" y="192"/>
                </a:lnTo>
                <a:lnTo>
                  <a:pt x="130" y="183"/>
                </a:lnTo>
                <a:lnTo>
                  <a:pt x="117" y="172"/>
                </a:lnTo>
                <a:lnTo>
                  <a:pt x="97" y="155"/>
                </a:lnTo>
                <a:lnTo>
                  <a:pt x="77" y="135"/>
                </a:lnTo>
                <a:lnTo>
                  <a:pt x="57" y="111"/>
                </a:lnTo>
                <a:lnTo>
                  <a:pt x="37" y="84"/>
                </a:lnTo>
                <a:lnTo>
                  <a:pt x="18" y="55"/>
                </a:lnTo>
                <a:lnTo>
                  <a:pt x="6" y="33"/>
                </a:lnTo>
                <a:lnTo>
                  <a:pt x="0" y="2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66" name="Freeform 187"/>
          <p:cNvSpPr>
            <a:spLocks/>
          </p:cNvSpPr>
          <p:nvPr/>
        </p:nvSpPr>
        <p:spPr bwMode="auto">
          <a:xfrm>
            <a:off x="8245475" y="2552700"/>
            <a:ext cx="136525" cy="34925"/>
          </a:xfrm>
          <a:custGeom>
            <a:avLst/>
            <a:gdLst>
              <a:gd name="T0" fmla="*/ 2147483647 w 172"/>
              <a:gd name="T1" fmla="*/ 0 h 44"/>
              <a:gd name="T2" fmla="*/ 2147483647 w 172"/>
              <a:gd name="T3" fmla="*/ 2147483647 h 44"/>
              <a:gd name="T4" fmla="*/ 2147483647 w 172"/>
              <a:gd name="T5" fmla="*/ 2147483647 h 44"/>
              <a:gd name="T6" fmla="*/ 2147483647 w 172"/>
              <a:gd name="T7" fmla="*/ 2147483647 h 44"/>
              <a:gd name="T8" fmla="*/ 2147483647 w 172"/>
              <a:gd name="T9" fmla="*/ 2147483647 h 44"/>
              <a:gd name="T10" fmla="*/ 2147483647 w 172"/>
              <a:gd name="T11" fmla="*/ 2147483647 h 44"/>
              <a:gd name="T12" fmla="*/ 2147483647 w 172"/>
              <a:gd name="T13" fmla="*/ 2147483647 h 44"/>
              <a:gd name="T14" fmla="*/ 2147483647 w 172"/>
              <a:gd name="T15" fmla="*/ 2147483647 h 44"/>
              <a:gd name="T16" fmla="*/ 2147483647 w 172"/>
              <a:gd name="T17" fmla="*/ 2147483647 h 44"/>
              <a:gd name="T18" fmla="*/ 2147483647 w 172"/>
              <a:gd name="T19" fmla="*/ 2147483647 h 44"/>
              <a:gd name="T20" fmla="*/ 2147483647 w 172"/>
              <a:gd name="T21" fmla="*/ 2147483647 h 44"/>
              <a:gd name="T22" fmla="*/ 2147483647 w 172"/>
              <a:gd name="T23" fmla="*/ 2147483647 h 44"/>
              <a:gd name="T24" fmla="*/ 2147483647 w 172"/>
              <a:gd name="T25" fmla="*/ 2147483647 h 44"/>
              <a:gd name="T26" fmla="*/ 2147483647 w 172"/>
              <a:gd name="T27" fmla="*/ 2147483647 h 44"/>
              <a:gd name="T28" fmla="*/ 2147483647 w 172"/>
              <a:gd name="T29" fmla="*/ 2147483647 h 44"/>
              <a:gd name="T30" fmla="*/ 2147483647 w 172"/>
              <a:gd name="T31" fmla="*/ 2147483647 h 44"/>
              <a:gd name="T32" fmla="*/ 2147483647 w 172"/>
              <a:gd name="T33" fmla="*/ 2147483647 h 44"/>
              <a:gd name="T34" fmla="*/ 0 w 172"/>
              <a:gd name="T35" fmla="*/ 2147483647 h 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2" h="44">
                <a:moveTo>
                  <a:pt x="172" y="0"/>
                </a:moveTo>
                <a:lnTo>
                  <a:pt x="149" y="14"/>
                </a:lnTo>
                <a:lnTo>
                  <a:pt x="128" y="25"/>
                </a:lnTo>
                <a:lnTo>
                  <a:pt x="114" y="33"/>
                </a:lnTo>
                <a:lnTo>
                  <a:pt x="99" y="38"/>
                </a:lnTo>
                <a:lnTo>
                  <a:pt x="90" y="40"/>
                </a:lnTo>
                <a:lnTo>
                  <a:pt x="81" y="44"/>
                </a:lnTo>
                <a:lnTo>
                  <a:pt x="72" y="44"/>
                </a:lnTo>
                <a:lnTo>
                  <a:pt x="64" y="44"/>
                </a:lnTo>
                <a:lnTo>
                  <a:pt x="57" y="44"/>
                </a:lnTo>
                <a:lnTo>
                  <a:pt x="50" y="42"/>
                </a:lnTo>
                <a:lnTo>
                  <a:pt x="42" y="38"/>
                </a:lnTo>
                <a:lnTo>
                  <a:pt x="35" y="36"/>
                </a:lnTo>
                <a:lnTo>
                  <a:pt x="28" y="33"/>
                </a:lnTo>
                <a:lnTo>
                  <a:pt x="21" y="25"/>
                </a:lnTo>
                <a:lnTo>
                  <a:pt x="11" y="18"/>
                </a:lnTo>
                <a:lnTo>
                  <a:pt x="2" y="9"/>
                </a:lnTo>
                <a:lnTo>
                  <a:pt x="0" y="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67" name="Freeform 188"/>
          <p:cNvSpPr>
            <a:spLocks/>
          </p:cNvSpPr>
          <p:nvPr/>
        </p:nvSpPr>
        <p:spPr bwMode="auto">
          <a:xfrm>
            <a:off x="8332788" y="2552700"/>
            <a:ext cx="49212" cy="34925"/>
          </a:xfrm>
          <a:custGeom>
            <a:avLst/>
            <a:gdLst>
              <a:gd name="T0" fmla="*/ 2147483647 w 60"/>
              <a:gd name="T1" fmla="*/ 2147483647 h 44"/>
              <a:gd name="T2" fmla="*/ 2147483647 w 60"/>
              <a:gd name="T3" fmla="*/ 0 h 44"/>
              <a:gd name="T4" fmla="*/ 0 w 60"/>
              <a:gd name="T5" fmla="*/ 2147483647 h 44"/>
              <a:gd name="T6" fmla="*/ 2147483647 w 60"/>
              <a:gd name="T7" fmla="*/ 2147483647 h 44"/>
              <a:gd name="T8" fmla="*/ 2147483647 w 60"/>
              <a:gd name="T9" fmla="*/ 2147483647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44">
                <a:moveTo>
                  <a:pt x="15" y="44"/>
                </a:moveTo>
                <a:lnTo>
                  <a:pt x="60" y="0"/>
                </a:lnTo>
                <a:lnTo>
                  <a:pt x="0" y="18"/>
                </a:lnTo>
                <a:lnTo>
                  <a:pt x="18" y="23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68" name="Freeform 189"/>
          <p:cNvSpPr>
            <a:spLocks/>
          </p:cNvSpPr>
          <p:nvPr/>
        </p:nvSpPr>
        <p:spPr bwMode="auto">
          <a:xfrm>
            <a:off x="8332788" y="2552700"/>
            <a:ext cx="49212" cy="34925"/>
          </a:xfrm>
          <a:custGeom>
            <a:avLst/>
            <a:gdLst>
              <a:gd name="T0" fmla="*/ 2147483647 w 60"/>
              <a:gd name="T1" fmla="*/ 2147483647 h 44"/>
              <a:gd name="T2" fmla="*/ 2147483647 w 60"/>
              <a:gd name="T3" fmla="*/ 0 h 44"/>
              <a:gd name="T4" fmla="*/ 0 w 60"/>
              <a:gd name="T5" fmla="*/ 2147483647 h 44"/>
              <a:gd name="T6" fmla="*/ 2147483647 w 60"/>
              <a:gd name="T7" fmla="*/ 2147483647 h 44"/>
              <a:gd name="T8" fmla="*/ 2147483647 w 60"/>
              <a:gd name="T9" fmla="*/ 2147483647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44">
                <a:moveTo>
                  <a:pt x="15" y="44"/>
                </a:moveTo>
                <a:lnTo>
                  <a:pt x="60" y="0"/>
                </a:lnTo>
                <a:lnTo>
                  <a:pt x="0" y="18"/>
                </a:lnTo>
                <a:lnTo>
                  <a:pt x="18" y="23"/>
                </a:lnTo>
                <a:lnTo>
                  <a:pt x="15" y="4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69" name="Rectangle 190"/>
          <p:cNvSpPr>
            <a:spLocks noChangeArrowheads="1"/>
          </p:cNvSpPr>
          <p:nvPr/>
        </p:nvSpPr>
        <p:spPr bwMode="auto">
          <a:xfrm>
            <a:off x="8391525" y="2481263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70" name="Rectangle 191"/>
          <p:cNvSpPr>
            <a:spLocks noChangeArrowheads="1"/>
          </p:cNvSpPr>
          <p:nvPr/>
        </p:nvSpPr>
        <p:spPr bwMode="auto">
          <a:xfrm>
            <a:off x="8535988" y="2541588"/>
            <a:ext cx="349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71" name="Freeform 192"/>
          <p:cNvSpPr>
            <a:spLocks/>
          </p:cNvSpPr>
          <p:nvPr/>
        </p:nvSpPr>
        <p:spPr bwMode="auto">
          <a:xfrm>
            <a:off x="6026150" y="3763963"/>
            <a:ext cx="63500" cy="122237"/>
          </a:xfrm>
          <a:custGeom>
            <a:avLst/>
            <a:gdLst>
              <a:gd name="T0" fmla="*/ 2147483647 w 78"/>
              <a:gd name="T1" fmla="*/ 0 h 153"/>
              <a:gd name="T2" fmla="*/ 2147483647 w 78"/>
              <a:gd name="T3" fmla="*/ 2147483647 h 153"/>
              <a:gd name="T4" fmla="*/ 2147483647 w 78"/>
              <a:gd name="T5" fmla="*/ 2147483647 h 153"/>
              <a:gd name="T6" fmla="*/ 2147483647 w 78"/>
              <a:gd name="T7" fmla="*/ 2147483647 h 153"/>
              <a:gd name="T8" fmla="*/ 2147483647 w 78"/>
              <a:gd name="T9" fmla="*/ 2147483647 h 153"/>
              <a:gd name="T10" fmla="*/ 2147483647 w 78"/>
              <a:gd name="T11" fmla="*/ 2147483647 h 153"/>
              <a:gd name="T12" fmla="*/ 2147483647 w 78"/>
              <a:gd name="T13" fmla="*/ 2147483647 h 153"/>
              <a:gd name="T14" fmla="*/ 2147483647 w 78"/>
              <a:gd name="T15" fmla="*/ 2147483647 h 153"/>
              <a:gd name="T16" fmla="*/ 2147483647 w 78"/>
              <a:gd name="T17" fmla="*/ 2147483647 h 153"/>
              <a:gd name="T18" fmla="*/ 2147483647 w 78"/>
              <a:gd name="T19" fmla="*/ 2147483647 h 153"/>
              <a:gd name="T20" fmla="*/ 2147483647 w 78"/>
              <a:gd name="T21" fmla="*/ 2147483647 h 153"/>
              <a:gd name="T22" fmla="*/ 2147483647 w 78"/>
              <a:gd name="T23" fmla="*/ 2147483647 h 153"/>
              <a:gd name="T24" fmla="*/ 2147483647 w 78"/>
              <a:gd name="T25" fmla="*/ 2147483647 h 153"/>
              <a:gd name="T26" fmla="*/ 2147483647 w 78"/>
              <a:gd name="T27" fmla="*/ 2147483647 h 153"/>
              <a:gd name="T28" fmla="*/ 2147483647 w 78"/>
              <a:gd name="T29" fmla="*/ 2147483647 h 153"/>
              <a:gd name="T30" fmla="*/ 2147483647 w 78"/>
              <a:gd name="T31" fmla="*/ 2147483647 h 153"/>
              <a:gd name="T32" fmla="*/ 2147483647 w 78"/>
              <a:gd name="T33" fmla="*/ 2147483647 h 153"/>
              <a:gd name="T34" fmla="*/ 2147483647 w 78"/>
              <a:gd name="T35" fmla="*/ 2147483647 h 153"/>
              <a:gd name="T36" fmla="*/ 0 w 78"/>
              <a:gd name="T37" fmla="*/ 2147483647 h 15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8" h="153">
                <a:moveTo>
                  <a:pt x="77" y="0"/>
                </a:moveTo>
                <a:lnTo>
                  <a:pt x="78" y="27"/>
                </a:lnTo>
                <a:lnTo>
                  <a:pt x="78" y="45"/>
                </a:lnTo>
                <a:lnTo>
                  <a:pt x="78" y="64"/>
                </a:lnTo>
                <a:lnTo>
                  <a:pt x="77" y="78"/>
                </a:lnTo>
                <a:lnTo>
                  <a:pt x="73" y="89"/>
                </a:lnTo>
                <a:lnTo>
                  <a:pt x="71" y="99"/>
                </a:lnTo>
                <a:lnTo>
                  <a:pt x="68" y="108"/>
                </a:lnTo>
                <a:lnTo>
                  <a:pt x="64" y="115"/>
                </a:lnTo>
                <a:lnTo>
                  <a:pt x="60" y="120"/>
                </a:lnTo>
                <a:lnTo>
                  <a:pt x="57" y="126"/>
                </a:lnTo>
                <a:lnTo>
                  <a:pt x="53" y="130"/>
                </a:lnTo>
                <a:lnTo>
                  <a:pt x="46" y="135"/>
                </a:lnTo>
                <a:lnTo>
                  <a:pt x="40" y="139"/>
                </a:lnTo>
                <a:lnTo>
                  <a:pt x="31" y="144"/>
                </a:lnTo>
                <a:lnTo>
                  <a:pt x="24" y="148"/>
                </a:lnTo>
                <a:lnTo>
                  <a:pt x="13" y="152"/>
                </a:lnTo>
                <a:lnTo>
                  <a:pt x="3" y="153"/>
                </a:lnTo>
                <a:lnTo>
                  <a:pt x="0" y="15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72" name="Rectangle 193"/>
          <p:cNvSpPr>
            <a:spLocks noChangeArrowheads="1"/>
          </p:cNvSpPr>
          <p:nvPr/>
        </p:nvSpPr>
        <p:spPr bwMode="auto">
          <a:xfrm>
            <a:off x="5862638" y="3830638"/>
            <a:ext cx="152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73" name="Rectangle 194"/>
          <p:cNvSpPr>
            <a:spLocks noChangeArrowheads="1"/>
          </p:cNvSpPr>
          <p:nvPr/>
        </p:nvSpPr>
        <p:spPr bwMode="auto">
          <a:xfrm>
            <a:off x="6008688" y="3890963"/>
            <a:ext cx="349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4025" fontAlgn="base">
              <a:spcBef>
                <a:spcPct val="0"/>
              </a:spcBef>
              <a:spcAft>
                <a:spcPct val="0"/>
              </a:spcAft>
            </a:pPr>
            <a:r>
              <a:rPr lang="de-DE" sz="5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de-DE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874" name="Text Box 195"/>
          <p:cNvSpPr txBox="1">
            <a:spLocks noChangeArrowheads="1"/>
          </p:cNvSpPr>
          <p:nvPr/>
        </p:nvSpPr>
        <p:spPr bwMode="auto">
          <a:xfrm>
            <a:off x="107950" y="96838"/>
            <a:ext cx="90360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00" smtClean="0">
                <a:solidFill>
                  <a:srgbClr val="808000"/>
                </a:solidFill>
                <a:latin typeface="Helvetica" charset="0"/>
              </a:rPr>
              <a:t>Comparison of different anaplerotic pathways</a:t>
            </a:r>
            <a:endParaRPr lang="ru-RU" sz="3400" smtClean="0">
              <a:solidFill>
                <a:srgbClr val="808000"/>
              </a:solidFill>
              <a:latin typeface="Helvetica" charset="0"/>
            </a:endParaRPr>
          </a:p>
        </p:txBody>
      </p:sp>
      <p:sp>
        <p:nvSpPr>
          <p:cNvPr id="114875" name="Text Box 197"/>
          <p:cNvSpPr txBox="1">
            <a:spLocks noChangeArrowheads="1"/>
          </p:cNvSpPr>
          <p:nvPr/>
        </p:nvSpPr>
        <p:spPr bwMode="auto">
          <a:xfrm>
            <a:off x="665163" y="4875213"/>
            <a:ext cx="245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smtClean="0">
                <a:solidFill>
                  <a:srgbClr val="000000"/>
                </a:solidFill>
              </a:rPr>
              <a:t>Citric acid cycle and </a:t>
            </a:r>
            <a:br>
              <a:rPr lang="de-DE" sz="1800" smtClean="0">
                <a:solidFill>
                  <a:srgbClr val="000000"/>
                </a:solidFill>
              </a:rPr>
            </a:br>
            <a:r>
              <a:rPr lang="de-DE" sz="1800" smtClean="0">
                <a:solidFill>
                  <a:srgbClr val="000000"/>
                </a:solidFill>
              </a:rPr>
              <a:t>Glyoxylate cycle</a:t>
            </a:r>
          </a:p>
        </p:txBody>
      </p:sp>
      <p:sp>
        <p:nvSpPr>
          <p:cNvPr id="114876" name="Text Box 198"/>
          <p:cNvSpPr txBox="1">
            <a:spLocks noChangeArrowheads="1"/>
          </p:cNvSpPr>
          <p:nvPr/>
        </p:nvSpPr>
        <p:spPr bwMode="auto">
          <a:xfrm>
            <a:off x="3563938" y="4875213"/>
            <a:ext cx="215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smtClean="0">
                <a:solidFill>
                  <a:srgbClr val="000000"/>
                </a:solidFill>
              </a:rPr>
              <a:t>Ethylmalonyl-CoA</a:t>
            </a:r>
            <a:br>
              <a:rPr lang="de-DE" sz="1800" smtClean="0">
                <a:solidFill>
                  <a:srgbClr val="000000"/>
                </a:solidFill>
              </a:rPr>
            </a:br>
            <a:r>
              <a:rPr lang="de-DE" sz="1800" smtClean="0">
                <a:solidFill>
                  <a:srgbClr val="000000"/>
                </a:solidFill>
              </a:rPr>
              <a:t>pathway</a:t>
            </a:r>
          </a:p>
        </p:txBody>
      </p:sp>
      <p:sp>
        <p:nvSpPr>
          <p:cNvPr id="114877" name="Text Box 199"/>
          <p:cNvSpPr txBox="1">
            <a:spLocks noChangeArrowheads="1"/>
          </p:cNvSpPr>
          <p:nvPr/>
        </p:nvSpPr>
        <p:spPr bwMode="auto">
          <a:xfrm>
            <a:off x="6103938" y="4875213"/>
            <a:ext cx="2559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smtClean="0">
                <a:solidFill>
                  <a:srgbClr val="000000"/>
                </a:solidFill>
              </a:rPr>
              <a:t>Methylaspartate cycle</a:t>
            </a:r>
          </a:p>
        </p:txBody>
      </p:sp>
      <p:sp>
        <p:nvSpPr>
          <p:cNvPr id="114878" name="Text Box 200"/>
          <p:cNvSpPr txBox="1">
            <a:spLocks noChangeArrowheads="1"/>
          </p:cNvSpPr>
          <p:nvPr/>
        </p:nvSpPr>
        <p:spPr bwMode="auto">
          <a:xfrm>
            <a:off x="581025" y="5681663"/>
            <a:ext cx="2854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smtClean="0">
                <a:solidFill>
                  <a:srgbClr val="000000"/>
                </a:solidFill>
              </a:rPr>
              <a:t>Bacteria, Eukarya and some Archaea</a:t>
            </a:r>
          </a:p>
        </p:txBody>
      </p:sp>
      <p:sp>
        <p:nvSpPr>
          <p:cNvPr id="114879" name="Text Box 201"/>
          <p:cNvSpPr txBox="1">
            <a:spLocks noChangeArrowheads="1"/>
          </p:cNvSpPr>
          <p:nvPr/>
        </p:nvSpPr>
        <p:spPr bwMode="auto">
          <a:xfrm>
            <a:off x="3492500" y="5681663"/>
            <a:ext cx="260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smtClean="0">
                <a:solidFill>
                  <a:srgbClr val="000000"/>
                </a:solidFill>
              </a:rPr>
              <a:t>α-Proteobacteria, streptomycetes</a:t>
            </a:r>
          </a:p>
        </p:txBody>
      </p:sp>
      <p:sp>
        <p:nvSpPr>
          <p:cNvPr id="114880" name="Text Box 202"/>
          <p:cNvSpPr txBox="1">
            <a:spLocks noChangeArrowheads="1"/>
          </p:cNvSpPr>
          <p:nvPr/>
        </p:nvSpPr>
        <p:spPr bwMode="auto">
          <a:xfrm>
            <a:off x="6875463" y="5681663"/>
            <a:ext cx="954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smtClean="0">
                <a:solidFill>
                  <a:srgbClr val="000000"/>
                </a:solidFill>
              </a:rPr>
              <a:t>haloarchaea</a:t>
            </a:r>
          </a:p>
        </p:txBody>
      </p:sp>
    </p:spTree>
    <p:extLst>
      <p:ext uri="{BB962C8B-B14F-4D97-AF65-F5344CB8AC3E}">
        <p14:creationId xmlns:p14="http://schemas.microsoft.com/office/powerpoint/2010/main" val="22175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1141413" y="687388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b="1" smtClean="0">
                <a:solidFill>
                  <a:srgbClr val="003366"/>
                </a:solidFill>
                <a:latin typeface="Times New Roman"/>
              </a:rPr>
              <a:t>The Psi-Blast Approach</a:t>
            </a:r>
            <a:endParaRPr lang="en-GB" sz="440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723900" y="1889125"/>
            <a:ext cx="761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1. Use results of </a:t>
            </a:r>
            <a:r>
              <a:rPr lang="en-US" sz="1800" b="0" dirty="0" err="1" smtClean="0">
                <a:solidFill>
                  <a:srgbClr val="000000"/>
                </a:solidFill>
                <a:latin typeface="Arial" charset="0"/>
              </a:rPr>
              <a:t>BlastP</a:t>
            </a: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 query to construct a multiple sequence alignment</a:t>
            </a:r>
          </a:p>
          <a:p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2. Construct a position-specific scoring matrix from the alignment</a:t>
            </a:r>
          </a:p>
          <a:p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3. Search database with alignment instead of query sequence</a:t>
            </a:r>
          </a:p>
          <a:p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4. Add matches to alignment and repeat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762000" y="4267200"/>
            <a:ext cx="7612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Psi-Blast can use existing multiple alignment, or </a:t>
            </a: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use RPS-Blast to search a database of PSSMs </a:t>
            </a:r>
          </a:p>
        </p:txBody>
      </p:sp>
    </p:spTree>
    <p:extLst>
      <p:ext uri="{BB962C8B-B14F-4D97-AF65-F5344CB8AC3E}">
        <p14:creationId xmlns:p14="http://schemas.microsoft.com/office/powerpoint/2010/main" val="23067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4A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14" name="Text Box 15"/>
          <p:cNvSpPr txBox="1">
            <a:spLocks noChangeArrowheads="1"/>
          </p:cNvSpPr>
          <p:nvPr/>
        </p:nvSpPr>
        <p:spPr bwMode="auto">
          <a:xfrm>
            <a:off x="3970338" y="6505575"/>
            <a:ext cx="51308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  <a:latin typeface="Calibri" charset="0"/>
              </a:rPr>
              <a:t>Khomyakova, Bükmez, Thomas, Erb, Berg, </a:t>
            </a:r>
            <a:r>
              <a:rPr lang="de-DE" sz="1500" i="1" smtClean="0">
                <a:solidFill>
                  <a:srgbClr val="000000"/>
                </a:solidFill>
                <a:latin typeface="Calibri" charset="0"/>
              </a:rPr>
              <a:t>Science</a:t>
            </a:r>
            <a:r>
              <a:rPr lang="de-DE" sz="1500" smtClean="0">
                <a:solidFill>
                  <a:srgbClr val="000000"/>
                </a:solidFill>
                <a:latin typeface="Calibri" charset="0"/>
              </a:rPr>
              <a:t>, 2011</a:t>
            </a:r>
          </a:p>
        </p:txBody>
      </p:sp>
      <p:sp>
        <p:nvSpPr>
          <p:cNvPr id="115715" name="Text Box 20"/>
          <p:cNvSpPr txBox="1">
            <a:spLocks noChangeArrowheads="1"/>
          </p:cNvSpPr>
          <p:nvPr/>
        </p:nvSpPr>
        <p:spPr bwMode="auto">
          <a:xfrm>
            <a:off x="6072188" y="1711325"/>
            <a:ext cx="246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smtClean="0">
                <a:solidFill>
                  <a:srgbClr val="000000"/>
                </a:solidFill>
                <a:latin typeface="Calibri" charset="0"/>
              </a:rPr>
              <a:t>Haloarchaea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i="1" smtClean="0">
                <a:solidFill>
                  <a:srgbClr val="000000"/>
                </a:solidFill>
                <a:latin typeface="Calibri" charset="0"/>
              </a:rPr>
              <a:t>Haloarcula marismortui,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i="1" smtClean="0">
                <a:solidFill>
                  <a:srgbClr val="000000"/>
                </a:solidFill>
                <a:latin typeface="Calibri" charset="0"/>
              </a:rPr>
              <a:t>Natrialba magadii</a:t>
            </a:r>
          </a:p>
        </p:txBody>
      </p:sp>
      <p:pic>
        <p:nvPicPr>
          <p:cNvPr id="115716" name="Picture 10" descr="Ac 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1"/>
          <a:stretch>
            <a:fillRect/>
          </a:stretch>
        </p:blipFill>
        <p:spPr bwMode="auto">
          <a:xfrm>
            <a:off x="466725" y="1482725"/>
            <a:ext cx="5033963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Ellipse 26"/>
          <p:cNvSpPr>
            <a:spLocks noChangeArrowheads="1"/>
          </p:cNvSpPr>
          <p:nvPr/>
        </p:nvSpPr>
        <p:spPr bwMode="auto">
          <a:xfrm>
            <a:off x="3959225" y="3729038"/>
            <a:ext cx="1533525" cy="1571625"/>
          </a:xfrm>
          <a:prstGeom prst="ellipse">
            <a:avLst/>
          </a:prstGeom>
          <a:solidFill>
            <a:srgbClr val="FFC000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18" name="Ellipse 27"/>
          <p:cNvSpPr>
            <a:spLocks noChangeArrowheads="1"/>
          </p:cNvSpPr>
          <p:nvPr/>
        </p:nvSpPr>
        <p:spPr bwMode="auto">
          <a:xfrm>
            <a:off x="1785938" y="4786313"/>
            <a:ext cx="2428875" cy="1571625"/>
          </a:xfrm>
          <a:prstGeom prst="ellipse">
            <a:avLst/>
          </a:prstGeom>
          <a:solidFill>
            <a:srgbClr val="FF0000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19" name="Ellipse 28"/>
          <p:cNvSpPr>
            <a:spLocks noChangeArrowheads="1"/>
          </p:cNvSpPr>
          <p:nvPr/>
        </p:nvSpPr>
        <p:spPr bwMode="auto">
          <a:xfrm>
            <a:off x="766763" y="4286250"/>
            <a:ext cx="1247775" cy="1143000"/>
          </a:xfrm>
          <a:prstGeom prst="ellipse">
            <a:avLst/>
          </a:prstGeom>
          <a:solidFill>
            <a:srgbClr val="00B050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20" name="Text Box 13"/>
          <p:cNvSpPr txBox="1">
            <a:spLocks noChangeArrowheads="1"/>
          </p:cNvSpPr>
          <p:nvPr/>
        </p:nvSpPr>
        <p:spPr bwMode="auto">
          <a:xfrm>
            <a:off x="28575" y="0"/>
            <a:ext cx="77930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</a:rPr>
              <a:t>HGT as a force creating new pathways – Example 3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000" b="1" smtClean="0">
                <a:solidFill>
                  <a:srgbClr val="FFFFFF"/>
                </a:solidFill>
                <a:latin typeface="Calibri" charset="0"/>
              </a:rPr>
              <a:t>Acetyl-CoA Assimilation: methylaspartate cycle</a:t>
            </a:r>
            <a:endParaRPr lang="de-DE" sz="3000" b="1" i="1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5721" name="Textfeld 30"/>
          <p:cNvSpPr txBox="1">
            <a:spLocks noChangeArrowheads="1"/>
          </p:cNvSpPr>
          <p:nvPr/>
        </p:nvSpPr>
        <p:spPr bwMode="auto">
          <a:xfrm>
            <a:off x="-38100" y="5095875"/>
            <a:ext cx="160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smtClean="0">
                <a:solidFill>
                  <a:srgbClr val="122031"/>
                </a:solidFill>
                <a:latin typeface="Calibri" charset="0"/>
              </a:rPr>
              <a:t>Propionate assimilation</a:t>
            </a:r>
          </a:p>
        </p:txBody>
      </p:sp>
      <p:sp>
        <p:nvSpPr>
          <p:cNvPr id="115722" name="Textfeld 31"/>
          <p:cNvSpPr txBox="1">
            <a:spLocks noChangeArrowheads="1"/>
          </p:cNvSpPr>
          <p:nvPr/>
        </p:nvSpPr>
        <p:spPr bwMode="auto">
          <a:xfrm>
            <a:off x="1384300" y="5908675"/>
            <a:ext cx="2616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smtClean="0">
                <a:solidFill>
                  <a:srgbClr val="FF0000"/>
                </a:solidFill>
                <a:latin typeface="Calibri" charset="0"/>
              </a:rPr>
              <a:t>Acetate </a:t>
            </a:r>
            <a:br>
              <a:rPr lang="de-DE" sz="2000" b="1" smtClean="0">
                <a:solidFill>
                  <a:srgbClr val="FF0000"/>
                </a:solidFill>
                <a:latin typeface="Calibri" charset="0"/>
              </a:rPr>
            </a:br>
            <a:r>
              <a:rPr lang="de-DE" sz="2000" b="1" smtClean="0">
                <a:solidFill>
                  <a:srgbClr val="FF0000"/>
                </a:solidFill>
                <a:latin typeface="Calibri" charset="0"/>
              </a:rPr>
              <a:t>assimilation, Bacteria</a:t>
            </a:r>
          </a:p>
        </p:txBody>
      </p:sp>
      <p:sp>
        <p:nvSpPr>
          <p:cNvPr id="115723" name="Textfeld 32"/>
          <p:cNvSpPr txBox="1">
            <a:spLocks noChangeArrowheads="1"/>
          </p:cNvSpPr>
          <p:nvPr/>
        </p:nvSpPr>
        <p:spPr bwMode="auto">
          <a:xfrm>
            <a:off x="5005388" y="4462463"/>
            <a:ext cx="1736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smtClean="0">
                <a:solidFill>
                  <a:srgbClr val="C00000"/>
                </a:solidFill>
                <a:latin typeface="Calibri" charset="0"/>
              </a:rPr>
              <a:t>Glutamate fermentation,</a:t>
            </a:r>
          </a:p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smtClean="0">
                <a:solidFill>
                  <a:srgbClr val="C00000"/>
                </a:solidFill>
                <a:latin typeface="Calibri" charset="0"/>
              </a:rPr>
              <a:t>Bacteria</a:t>
            </a:r>
          </a:p>
        </p:txBody>
      </p:sp>
    </p:spTree>
    <p:extLst>
      <p:ext uri="{BB962C8B-B14F-4D97-AF65-F5344CB8AC3E}">
        <p14:creationId xmlns:p14="http://schemas.microsoft.com/office/powerpoint/2010/main" val="10650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Times New Roman" charset="0"/>
              </a:rPr>
              <a:t>PSI BLAST scheme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981200"/>
            <a:ext cx="7627937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1062038" y="420688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b="1" smtClean="0">
                <a:solidFill>
                  <a:srgbClr val="003366"/>
                </a:solidFill>
                <a:latin typeface="Times New Roman"/>
              </a:rPr>
              <a:t>Position-specific Matrix</a:t>
            </a:r>
            <a:endParaRPr lang="en-GB" sz="440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444625" y="6040438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M Gribskov, A D McLachlan, and D Eisenberg (1987) Profile analysis: detection of distantly related proteins. PNAS 84:4355-8.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12343" r="3920" b="7832"/>
          <a:stretch>
            <a:fillRect/>
          </a:stretch>
        </p:blipFill>
        <p:spPr bwMode="auto">
          <a:xfrm>
            <a:off x="1439863" y="1155700"/>
            <a:ext cx="6056312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 rot="-5400000">
            <a:off x="-697706" y="5807869"/>
            <a:ext cx="1731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0" i="1" smtClean="0">
                <a:solidFill>
                  <a:srgbClr val="003366"/>
                </a:solidFill>
                <a:latin typeface="Arial" charset="0"/>
              </a:rPr>
              <a:t>by Bob Friedman</a:t>
            </a:r>
            <a:endParaRPr lang="en-US" sz="1600" b="0" i="1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152400" y="152400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 sz="440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sz="2400" b="1">
                <a:solidFill>
                  <a:srgbClr val="003366"/>
                </a:solidFill>
                <a:latin typeface="Arial" charset="0"/>
                <a:hlinkClick r:id="rId4"/>
              </a:rPr>
              <a:t>Psi-Blast </a:t>
            </a:r>
            <a:r>
              <a:rPr lang="en-GB" sz="2400" b="1">
                <a:solidFill>
                  <a:srgbClr val="003366"/>
                </a:solidFill>
                <a:latin typeface="Arial" charset="0"/>
              </a:rPr>
              <a:t>Results</a:t>
            </a:r>
            <a:endParaRPr lang="en-US">
              <a:latin typeface="Times New Roman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124200" y="3048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Times New Roman" charset="0"/>
              </a:rPr>
              <a:t>Query: 55670331 (intein)</a:t>
            </a:r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304800" y="1676400"/>
          <a:ext cx="8081963" cy="375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59" name="Photo Editor Photo" r:id="rId5" imgW="7628281" imgH="3543607" progId="MSPhotoEd.3">
                  <p:embed/>
                </p:oleObj>
              </mc:Choice>
              <mc:Fallback>
                <p:oleObj name="Photo Editor Photo" r:id="rId5" imgW="7628281" imgH="354360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081963" cy="375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38400" y="2667000"/>
            <a:ext cx="3581400" cy="831850"/>
            <a:chOff x="1536" y="1680"/>
            <a:chExt cx="2256" cy="524"/>
          </a:xfrm>
        </p:grpSpPr>
        <p:sp>
          <p:nvSpPr>
            <p:cNvPr id="23558" name="Text Box 7"/>
            <p:cNvSpPr txBox="1">
              <a:spLocks noChangeArrowheads="1"/>
            </p:cNvSpPr>
            <p:nvPr/>
          </p:nvSpPr>
          <p:spPr bwMode="auto">
            <a:xfrm>
              <a:off x="1872" y="1680"/>
              <a:ext cx="1920" cy="5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mtClean="0">
                  <a:solidFill>
                    <a:srgbClr val="000000"/>
                  </a:solidFill>
                </a:rPr>
                <a:t>link to sequence </a:t>
              </a:r>
              <a:r>
                <a:rPr lang="en-US" smtClean="0">
                  <a:solidFill>
                    <a:srgbClr val="000000"/>
                  </a:solidFill>
                  <a:hlinkClick r:id="rId7"/>
                </a:rPr>
                <a:t>here</a:t>
              </a:r>
              <a:r>
                <a:rPr lang="en-US" smtClean="0">
                  <a:solidFill>
                    <a:srgbClr val="000000"/>
                  </a:solidFill>
                </a:rPr>
                <a:t>, check BLink </a:t>
              </a:r>
              <a:r>
                <a:rPr lang="en-US" smtClean="0">
                  <a:solidFill>
                    <a:srgbClr val="000000"/>
                  </a:solidFill>
                  <a:sym typeface="Wingdings" charset="0"/>
                </a:rPr>
                <a:t>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559" name="Line 8"/>
            <p:cNvSpPr>
              <a:spLocks noChangeShapeType="1"/>
            </p:cNvSpPr>
            <p:nvPr/>
          </p:nvSpPr>
          <p:spPr bwMode="auto">
            <a:xfrm flipH="1" flipV="1">
              <a:off x="1536" y="168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609600" y="1905000"/>
            <a:ext cx="76120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Psi-Blast is for finding matches among divergent sequences (position-specific information)  </a:t>
            </a:r>
            <a:br>
              <a:rPr lang="en-US" sz="1800" b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b="0" smtClean="0">
                <a:solidFill>
                  <a:srgbClr val="FF0000"/>
                </a:solidFill>
                <a:latin typeface="Arial" charset="0"/>
              </a:rPr>
              <a:t>WARNING</a:t>
            </a: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:  For the nth iteration of a PSI BLAST search, the E-value gives the number of matches to the profile NOT to the initial query sequence! The </a:t>
            </a:r>
            <a:r>
              <a:rPr lang="en-US" sz="1800" b="0" smtClean="0">
                <a:solidFill>
                  <a:srgbClr val="FF0000"/>
                </a:solidFill>
                <a:latin typeface="Arial" charset="0"/>
              </a:rPr>
              <a:t>danger</a:t>
            </a: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 is that the profile was  corrupted in an earlier iteration.  </a:t>
            </a:r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195388" y="-36513"/>
            <a:ext cx="18415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PSI BLAST and E-values!</a:t>
            </a:r>
          </a:p>
        </p:txBody>
      </p:sp>
    </p:spTree>
    <p:extLst>
      <p:ext uri="{BB962C8B-B14F-4D97-AF65-F5344CB8AC3E}">
        <p14:creationId xmlns:p14="http://schemas.microsoft.com/office/powerpoint/2010/main" val="40031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239713" y="685800"/>
            <a:ext cx="86645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Often you want to run a PSIBLAST search with two different databanks - </a:t>
            </a:r>
            <a:br>
              <a:rPr lang="en-US" sz="1900" smtClean="0">
                <a:solidFill>
                  <a:srgbClr val="01DB70"/>
                </a:solidFill>
                <a:latin typeface="Times New Roman Bold" charset="0"/>
              </a:rPr>
            </a:b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one to create the PSSM, the other to get sequences:</a:t>
            </a:r>
            <a:br>
              <a:rPr lang="en-US" sz="1900" smtClean="0">
                <a:solidFill>
                  <a:srgbClr val="01DB70"/>
                </a:solidFill>
                <a:latin typeface="Times New Roman Bold" charset="0"/>
              </a:rPr>
            </a:b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To create the PSSM: </a:t>
            </a:r>
          </a:p>
          <a:p>
            <a:endParaRPr lang="en-US" sz="160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Times New Roman" charset="0"/>
              </a:rPr>
              <a:t>blastpgp -d nr -i subI -j 5 -C subI.ckp -a 2 -o subI.out -h 0.00001 -F f</a:t>
            </a:r>
          </a:p>
          <a:p>
            <a:endParaRPr lang="en-US" sz="160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Times New Roman" charset="0"/>
              </a:rPr>
              <a:t>blastpgp -d swissprot -i gamma -j 5 -C gamma.ckp -a 2 -o gamma.out -h 0.00001 -F f</a:t>
            </a:r>
          </a:p>
          <a:p>
            <a:endParaRPr lang="en-US" sz="1900" smtClean="0">
              <a:solidFill>
                <a:srgbClr val="01DB70"/>
              </a:solidFill>
              <a:latin typeface="Times New Roman Bold" charset="0"/>
            </a:endParaRP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Runs 4 iterations of a PSIblast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the -h option tells the program to use matches with E &lt;10^-5 for the next iteration,</a:t>
            </a:r>
            <a:br>
              <a:rPr lang="en-US" sz="1900" smtClean="0">
                <a:solidFill>
                  <a:srgbClr val="01DB70"/>
                </a:solidFill>
                <a:latin typeface="Times New Roman Bold" charset="0"/>
              </a:rPr>
            </a:b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   (the default is 10</a:t>
            </a:r>
            <a:r>
              <a:rPr lang="en-US" sz="1900" baseline="30000" smtClean="0">
                <a:solidFill>
                  <a:srgbClr val="01DB70"/>
                </a:solidFill>
                <a:latin typeface="Times New Roman Bold" charset="0"/>
              </a:rPr>
              <a:t>-3 </a:t>
            </a: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)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-C creates a checkpoint (called subI.ckp),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-o writes the output to subI.out,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-i option specifies input as using subI as input (a fasta formated aa sequence). 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The nr databank used is stored </a:t>
            </a:r>
            <a:r>
              <a:rPr lang="en-US" sz="1900" smtClean="0">
                <a:solidFill>
                  <a:srgbClr val="01DB70"/>
                </a:solidFill>
                <a:latin typeface="Courier New Bold" charset="0"/>
              </a:rPr>
              <a:t>in /common/dat</a:t>
            </a: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a/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-a 2 use two processors 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-h  e-value threshold for inclusion in multipass model [Real]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    default = 0.002  </a:t>
            </a:r>
            <a:r>
              <a:rPr lang="en-US" sz="1900" smtClean="0">
                <a:solidFill>
                  <a:srgbClr val="000000"/>
                </a:solidFill>
                <a:latin typeface="Times New Roman Bold" charset="0"/>
              </a:rPr>
              <a:t>THIS IS A RATHER HIGH NUMBER!!!</a:t>
            </a:r>
          </a:p>
          <a:p>
            <a:endParaRPr lang="en-US" sz="1900" smtClean="0">
              <a:solidFill>
                <a:srgbClr val="01DB70"/>
              </a:solidFill>
              <a:latin typeface="Times New Roman Bold" charset="0"/>
            </a:endParaRP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(It might help to use the node with more memory (017) 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(command is </a:t>
            </a:r>
            <a:r>
              <a:rPr lang="en-US" sz="1900" smtClean="0">
                <a:solidFill>
                  <a:srgbClr val="000000"/>
                </a:solidFill>
                <a:latin typeface="Courier" charset="0"/>
              </a:rPr>
              <a:t>ssh node017</a:t>
            </a: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)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762000"/>
          </a:xfrm>
        </p:spPr>
        <p:txBody>
          <a:bodyPr/>
          <a:lstStyle/>
          <a:p>
            <a:pPr algn="l" eaLnBrk="1" hangingPunct="1"/>
            <a:r>
              <a:rPr lang="en-GB" sz="2400" b="1">
                <a:solidFill>
                  <a:srgbClr val="003366"/>
                </a:solidFill>
                <a:latin typeface="Arial" charset="0"/>
              </a:rPr>
              <a:t>PSI Blast from the command line</a:t>
            </a:r>
            <a:endParaRPr lang="en-US" sz="2400" b="1">
              <a:solidFill>
                <a:srgbClr val="0033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400" b="1">
                <a:solidFill>
                  <a:srgbClr val="003366"/>
                </a:solidFill>
                <a:latin typeface="Arial" charset="0"/>
              </a:rPr>
              <a:t>To use the PSSM:</a:t>
            </a:r>
            <a:endParaRPr lang="en-US">
              <a:latin typeface="Times New Roman" charset="0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914400" y="1219200"/>
            <a:ext cx="75438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Courier New" charset="0"/>
              </a:rPr>
              <a:t>blastpgp -d /Users/jpgogarten/genomes/msb8.faa -i subI -a 2 -R subI.ckp -o subI.out3 -F f</a:t>
            </a:r>
          </a:p>
          <a:p>
            <a:endParaRPr lang="en-US" sz="1400" smtClean="0">
              <a:solidFill>
                <a:srgbClr val="000000"/>
              </a:solidFill>
              <a:latin typeface="Courier New" charset="0"/>
            </a:endParaRPr>
          </a:p>
          <a:p>
            <a:r>
              <a:rPr lang="en-US" sz="1400" smtClean="0">
                <a:solidFill>
                  <a:srgbClr val="000000"/>
                </a:solidFill>
                <a:latin typeface="Courier New" charset="0"/>
              </a:rPr>
              <a:t>blastpgp -d /Users/jpgogarten/genomes/msb8.faa -i gamma -a 2 -R gamma.ckp -o gamma.out3 -F f</a:t>
            </a:r>
            <a:endParaRPr lang="en-US" sz="1400" smtClean="0">
              <a:solidFill>
                <a:srgbClr val="01DB70"/>
              </a:solidFill>
              <a:latin typeface="Courier New" charset="0"/>
            </a:endParaRPr>
          </a:p>
          <a:p>
            <a:endParaRPr lang="en-US" sz="1400" smtClean="0">
              <a:solidFill>
                <a:srgbClr val="01DB70"/>
              </a:solidFill>
              <a:latin typeface="Courier New" charset="0"/>
            </a:endParaRPr>
          </a:p>
          <a:p>
            <a:r>
              <a:rPr lang="en-US" sz="1900" b="1" smtClean="0">
                <a:solidFill>
                  <a:srgbClr val="01DB70"/>
                </a:solidFill>
                <a:latin typeface="Times New Roman"/>
              </a:rPr>
              <a:t>Runs another iteration of the same blast search, but uses the databank</a:t>
            </a:r>
            <a:r>
              <a:rPr lang="en-US" sz="1900" smtClean="0">
                <a:solidFill>
                  <a:srgbClr val="01DB70"/>
                </a:solidFill>
                <a:latin typeface="Courier New Bold" charset="0"/>
              </a:rPr>
              <a:t> /Users/jpgogarten/genomes/msb8.fa</a:t>
            </a: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a</a:t>
            </a:r>
          </a:p>
          <a:p>
            <a:endParaRPr lang="en-US" sz="1900" smtClean="0">
              <a:solidFill>
                <a:srgbClr val="01DB70"/>
              </a:solidFill>
              <a:latin typeface="Times New Roman Bold" charset="0"/>
            </a:endParaRP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-R tells the program where to resume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-d specifies a different databank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-i input file - same sequence as before 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-o output_filename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-a 2 use two processors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-h  e-value threshold for inclusion in multipass model [Real]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    default = 0.002.  This is a rather high number, but might be ok for the last iteration.</a:t>
            </a:r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400">
                <a:latin typeface="Times New Roman" charset="0"/>
              </a:rPr>
              <a:t>PSI Blast and finding gene families within genomes</a:t>
            </a:r>
            <a:r>
              <a:rPr lang="en-US">
                <a:latin typeface="Times New Roman" charset="0"/>
              </a:rPr>
              <a:t> </a:t>
            </a: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2454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0000"/>
                </a:solidFill>
              </a:rPr>
              <a:t>2nd step:  use PSSM to search genome: 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1800" b="0" smtClean="0">
                <a:solidFill>
                  <a:srgbClr val="000000"/>
                </a:solidFill>
              </a:rPr>
              <a:t>Use protein sequences encoded in genome as target: </a:t>
            </a:r>
            <a:br>
              <a:rPr lang="en-US" sz="1800" b="0" smtClean="0">
                <a:solidFill>
                  <a:srgbClr val="000000"/>
                </a:solidFill>
              </a:rPr>
            </a:br>
            <a:endParaRPr lang="en-US" sz="1800" b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600" b="0" smtClean="0">
                <a:solidFill>
                  <a:srgbClr val="000000"/>
                </a:solidFill>
                <a:latin typeface="Courier" charset="0"/>
              </a:rPr>
              <a:t>blastpgp -d target_genome.faa -i query.name -a 2 -R query.ckp -o query.out3 -F f</a:t>
            </a:r>
            <a:br>
              <a:rPr lang="en-US" sz="1600" b="0" smtClean="0">
                <a:solidFill>
                  <a:srgbClr val="000000"/>
                </a:solidFill>
                <a:latin typeface="Courier" charset="0"/>
              </a:rPr>
            </a:br>
            <a:endParaRPr lang="en-US" sz="1600" b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600" b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800" b="0" smtClean="0">
                <a:solidFill>
                  <a:srgbClr val="000000"/>
                </a:solidFill>
              </a:rPr>
              <a:t>B)   Use nucleotide sequence and tblastn. This is an advantage if you are also interested in pseudogenes, and/or if you don</a:t>
            </a:r>
            <a:r>
              <a:rPr lang="ja-JP" altLang="en-US" sz="1800" b="0" smtClean="0">
                <a:solidFill>
                  <a:srgbClr val="000000"/>
                </a:solidFill>
              </a:rPr>
              <a:t>’</a:t>
            </a:r>
            <a:r>
              <a:rPr lang="en-US" altLang="ja-JP" sz="1800" b="0" smtClean="0">
                <a:solidFill>
                  <a:srgbClr val="000000"/>
                </a:solidFill>
              </a:rPr>
              <a:t>t trust the genome annotation:</a:t>
            </a:r>
          </a:p>
          <a:p>
            <a:pPr eaLnBrk="1" hangingPunct="1">
              <a:buFont typeface="Arial" charset="0"/>
              <a:buChar char="•"/>
            </a:pPr>
            <a:endParaRPr lang="en-US" sz="1800" b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600" b="0" smtClean="0">
                <a:solidFill>
                  <a:srgbClr val="000000"/>
                </a:solidFill>
                <a:latin typeface="Courier" charset="0"/>
              </a:rPr>
              <a:t>blastall -i query.name -d target_genome_nucl.ffn -p psitblastn -R query.ckp</a:t>
            </a:r>
          </a:p>
          <a:p>
            <a:pPr eaLnBrk="1" hangingPunct="1">
              <a:buFont typeface="Arial" charset="0"/>
              <a:buChar char="•"/>
            </a:pPr>
            <a:endParaRPr lang="en-US" sz="1600" b="0" smtClean="0">
              <a:solidFill>
                <a:srgbClr val="000000"/>
              </a:solidFill>
              <a:latin typeface="Courier" charset="0"/>
            </a:endParaRPr>
          </a:p>
          <a:p>
            <a:pPr eaLnBrk="1" hangingPunct="1">
              <a:buFont typeface="Arial" charset="0"/>
              <a:buNone/>
            </a:pPr>
            <a:endParaRPr lang="en-US" sz="1600" b="0" smtClean="0">
              <a:solidFill>
                <a:srgbClr val="000000"/>
              </a:solidFill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6996</TotalTime>
  <Words>868</Words>
  <Application>Microsoft Macintosh PowerPoint</Application>
  <PresentationFormat>On-screen Show (4:3)</PresentationFormat>
  <Paragraphs>207</Paragraphs>
  <Slides>20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Calibri</vt:lpstr>
      <vt:lpstr>Courier</vt:lpstr>
      <vt:lpstr>Courier New</vt:lpstr>
      <vt:lpstr>Courier New Bold</vt:lpstr>
      <vt:lpstr>Helvetica</vt:lpstr>
      <vt:lpstr>MS Pゴシック</vt:lpstr>
      <vt:lpstr>MS Pゴシック</vt:lpstr>
      <vt:lpstr>msgothic</vt:lpstr>
      <vt:lpstr>Times New Roman</vt:lpstr>
      <vt:lpstr>Times New Roman Bold</vt:lpstr>
      <vt:lpstr>Wingdings</vt:lpstr>
      <vt:lpstr>Arial</vt:lpstr>
      <vt:lpstr>2_Default Design</vt:lpstr>
      <vt:lpstr>Photo Editor Photo</vt:lpstr>
      <vt:lpstr>PowerPoint Presentation</vt:lpstr>
      <vt:lpstr>PowerPoint Presentation</vt:lpstr>
      <vt:lpstr>PSI BLAST scheme</vt:lpstr>
      <vt:lpstr>PowerPoint Presentation</vt:lpstr>
      <vt:lpstr>Psi-Blast Results</vt:lpstr>
      <vt:lpstr>PSI BLAST and E-values!</vt:lpstr>
      <vt:lpstr>PSI Blast from the command line</vt:lpstr>
      <vt:lpstr>To use the PSSM:</vt:lpstr>
      <vt:lpstr>PSI Blast and finding gene families within genomes </vt:lpstr>
      <vt:lpstr>PowerPoint Presentation</vt:lpstr>
      <vt:lpstr>PowerPoint Presentation</vt:lpstr>
      <vt:lpstr>HGT as a force creating new pathways – Example I Acetoclastic Methanogenesis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Connecticut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Peter Gogarten</dc:creator>
  <cp:lastModifiedBy>Gogarten, J. Peter</cp:lastModifiedBy>
  <cp:revision>34</cp:revision>
  <dcterms:created xsi:type="dcterms:W3CDTF">2013-11-01T21:49:29Z</dcterms:created>
  <dcterms:modified xsi:type="dcterms:W3CDTF">2016-11-30T15:16:55Z</dcterms:modified>
</cp:coreProperties>
</file>