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10" r:id="rId1"/>
    <p:sldMasterId id="2147484970" r:id="rId2"/>
    <p:sldMasterId id="2147484975" r:id="rId3"/>
    <p:sldMasterId id="2147484981" r:id="rId4"/>
    <p:sldMasterId id="2147484993" r:id="rId5"/>
    <p:sldMasterId id="2147484995" r:id="rId6"/>
    <p:sldMasterId id="2147484997" r:id="rId7"/>
    <p:sldMasterId id="2147485001" r:id="rId8"/>
  </p:sldMasterIdLst>
  <p:notesMasterIdLst>
    <p:notesMasterId r:id="rId66"/>
  </p:notesMasterIdLst>
  <p:handoutMasterIdLst>
    <p:handoutMasterId r:id="rId67"/>
  </p:handoutMasterIdLst>
  <p:sldIdLst>
    <p:sldId id="816" r:id="rId9"/>
    <p:sldId id="817" r:id="rId10"/>
    <p:sldId id="818" r:id="rId11"/>
    <p:sldId id="819" r:id="rId12"/>
    <p:sldId id="820" r:id="rId13"/>
    <p:sldId id="821" r:id="rId14"/>
    <p:sldId id="822" r:id="rId15"/>
    <p:sldId id="823" r:id="rId16"/>
    <p:sldId id="824" r:id="rId17"/>
    <p:sldId id="825" r:id="rId18"/>
    <p:sldId id="713" r:id="rId19"/>
    <p:sldId id="714" r:id="rId20"/>
    <p:sldId id="778" r:id="rId21"/>
    <p:sldId id="779" r:id="rId22"/>
    <p:sldId id="780" r:id="rId23"/>
    <p:sldId id="781" r:id="rId24"/>
    <p:sldId id="782" r:id="rId25"/>
    <p:sldId id="783" r:id="rId26"/>
    <p:sldId id="717" r:id="rId27"/>
    <p:sldId id="718" r:id="rId28"/>
    <p:sldId id="715" r:id="rId29"/>
    <p:sldId id="716" r:id="rId30"/>
    <p:sldId id="784" r:id="rId31"/>
    <p:sldId id="786" r:id="rId32"/>
    <p:sldId id="787" r:id="rId33"/>
    <p:sldId id="788" r:id="rId34"/>
    <p:sldId id="789" r:id="rId35"/>
    <p:sldId id="790" r:id="rId36"/>
    <p:sldId id="803" r:id="rId37"/>
    <p:sldId id="804" r:id="rId38"/>
    <p:sldId id="793" r:id="rId39"/>
    <p:sldId id="805" r:id="rId40"/>
    <p:sldId id="806" r:id="rId41"/>
    <p:sldId id="797" r:id="rId42"/>
    <p:sldId id="798" r:id="rId43"/>
    <p:sldId id="799" r:id="rId44"/>
    <p:sldId id="800" r:id="rId45"/>
    <p:sldId id="801" r:id="rId46"/>
    <p:sldId id="802" r:id="rId47"/>
    <p:sldId id="719" r:id="rId48"/>
    <p:sldId id="758" r:id="rId49"/>
    <p:sldId id="773" r:id="rId50"/>
    <p:sldId id="771" r:id="rId51"/>
    <p:sldId id="772" r:id="rId52"/>
    <p:sldId id="776" r:id="rId53"/>
    <p:sldId id="777" r:id="rId54"/>
    <p:sldId id="774" r:id="rId55"/>
    <p:sldId id="775" r:id="rId56"/>
    <p:sldId id="807" r:id="rId57"/>
    <p:sldId id="808" r:id="rId58"/>
    <p:sldId id="809" r:id="rId59"/>
    <p:sldId id="810" r:id="rId60"/>
    <p:sldId id="811" r:id="rId61"/>
    <p:sldId id="812" r:id="rId62"/>
    <p:sldId id="813" r:id="rId63"/>
    <p:sldId id="814" r:id="rId64"/>
    <p:sldId id="815"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08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1747"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68412"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5078"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3330" algn="l" defTabSz="456668" rtl="0" eaLnBrk="1" latinLnBrk="0" hangingPunct="1">
      <a:defRPr sz="2400" kern="1200">
        <a:solidFill>
          <a:schemeClr val="tx1"/>
        </a:solidFill>
        <a:latin typeface="Arial" charset="0"/>
        <a:ea typeface="ＭＳ Ｐゴシック" charset="0"/>
        <a:cs typeface="ＭＳ Ｐゴシック" charset="0"/>
      </a:defRPr>
    </a:lvl6pPr>
    <a:lvl7pPr marL="2739993" algn="l" defTabSz="456668" rtl="0" eaLnBrk="1" latinLnBrk="0" hangingPunct="1">
      <a:defRPr sz="2400" kern="1200">
        <a:solidFill>
          <a:schemeClr val="tx1"/>
        </a:solidFill>
        <a:latin typeface="Arial" charset="0"/>
        <a:ea typeface="ＭＳ Ｐゴシック" charset="0"/>
        <a:cs typeface="ＭＳ Ｐゴシック" charset="0"/>
      </a:defRPr>
    </a:lvl7pPr>
    <a:lvl8pPr marL="3196660" algn="l" defTabSz="456668" rtl="0" eaLnBrk="1" latinLnBrk="0" hangingPunct="1">
      <a:defRPr sz="2400" kern="1200">
        <a:solidFill>
          <a:schemeClr val="tx1"/>
        </a:solidFill>
        <a:latin typeface="Arial" charset="0"/>
        <a:ea typeface="ＭＳ Ｐゴシック" charset="0"/>
        <a:cs typeface="ＭＳ Ｐゴシック" charset="0"/>
      </a:defRPr>
    </a:lvl8pPr>
    <a:lvl9pPr marL="3653324" algn="l" defTabSz="456668"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p15:clr>
            <a:srgbClr val="A4A3A4"/>
          </p15:clr>
        </p15:guide>
        <p15:guide id="2" pos="3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p:restoredTop sz="94620"/>
  </p:normalViewPr>
  <p:slideViewPr>
    <p:cSldViewPr snapToGrid="0">
      <p:cViewPr>
        <p:scale>
          <a:sx n="190" d="100"/>
          <a:sy n="190" d="100"/>
        </p:scale>
        <p:origin x="1896" y="704"/>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376"/>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ucleus\Downloads\boostrap_simu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ucleus\Downloads\boostrap_simu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Sheet2!$I$1</c:f>
              <c:strCache>
                <c:ptCount val="1"/>
                <c:pt idx="0">
                  <c:v>200</c:v>
                </c:pt>
              </c:strCache>
            </c:strRef>
          </c:tx>
          <c:spPr>
            <a:ln w="19050"/>
          </c:spPr>
          <c:marker>
            <c:symbol val="diamond"/>
            <c:size val="5"/>
          </c:marker>
          <c:xVal>
            <c:numRef>
              <c:f>Sheet2!$H$2:$H$7</c:f>
              <c:numCache>
                <c:formatCode>General</c:formatCode>
                <c:ptCount val="6"/>
                <c:pt idx="0">
                  <c:v>0.0</c:v>
                </c:pt>
                <c:pt idx="1">
                  <c:v>1.0</c:v>
                </c:pt>
                <c:pt idx="2">
                  <c:v>4.0</c:v>
                </c:pt>
                <c:pt idx="3">
                  <c:v>9.0</c:v>
                </c:pt>
                <c:pt idx="4">
                  <c:v>19.0</c:v>
                </c:pt>
                <c:pt idx="5">
                  <c:v>49.0</c:v>
                </c:pt>
              </c:numCache>
            </c:numRef>
          </c:xVal>
          <c:yVal>
            <c:numRef>
              <c:f>Sheet2!$I$2:$I$7</c:f>
              <c:numCache>
                <c:formatCode>General</c:formatCode>
                <c:ptCount val="6"/>
                <c:pt idx="0">
                  <c:v>81.14</c:v>
                </c:pt>
                <c:pt idx="1">
                  <c:v>65.51</c:v>
                </c:pt>
                <c:pt idx="2">
                  <c:v>51.77</c:v>
                </c:pt>
                <c:pt idx="3">
                  <c:v>38.26</c:v>
                </c:pt>
                <c:pt idx="4">
                  <c:v>35.75</c:v>
                </c:pt>
                <c:pt idx="5">
                  <c:v>22.9</c:v>
                </c:pt>
              </c:numCache>
            </c:numRef>
          </c:yVal>
          <c:smooth val="0"/>
        </c:ser>
        <c:ser>
          <c:idx val="1"/>
          <c:order val="1"/>
          <c:tx>
            <c:strRef>
              <c:f>Sheet2!$J$1</c:f>
              <c:strCache>
                <c:ptCount val="1"/>
                <c:pt idx="0">
                  <c:v>500</c:v>
                </c:pt>
              </c:strCache>
            </c:strRef>
          </c:tx>
          <c:spPr>
            <a:ln w="19050"/>
          </c:spPr>
          <c:marker>
            <c:symbol val="square"/>
            <c:size val="3"/>
          </c:marker>
          <c:xVal>
            <c:numRef>
              <c:f>Sheet2!$H$2:$H$7</c:f>
              <c:numCache>
                <c:formatCode>General</c:formatCode>
                <c:ptCount val="6"/>
                <c:pt idx="0">
                  <c:v>0.0</c:v>
                </c:pt>
                <c:pt idx="1">
                  <c:v>1.0</c:v>
                </c:pt>
                <c:pt idx="2">
                  <c:v>4.0</c:v>
                </c:pt>
                <c:pt idx="3">
                  <c:v>9.0</c:v>
                </c:pt>
                <c:pt idx="4">
                  <c:v>19.0</c:v>
                </c:pt>
                <c:pt idx="5">
                  <c:v>49.0</c:v>
                </c:pt>
              </c:numCache>
            </c:numRef>
          </c:xVal>
          <c:yVal>
            <c:numRef>
              <c:f>Sheet2!$J$2:$J$7</c:f>
              <c:numCache>
                <c:formatCode>General</c:formatCode>
                <c:ptCount val="6"/>
                <c:pt idx="0">
                  <c:v>96.46</c:v>
                </c:pt>
                <c:pt idx="1">
                  <c:v>89.69</c:v>
                </c:pt>
                <c:pt idx="2">
                  <c:v>74.77</c:v>
                </c:pt>
                <c:pt idx="3">
                  <c:v>60.64</c:v>
                </c:pt>
                <c:pt idx="4">
                  <c:v>50.67</c:v>
                </c:pt>
                <c:pt idx="5">
                  <c:v>31.1</c:v>
                </c:pt>
              </c:numCache>
            </c:numRef>
          </c:yVal>
          <c:smooth val="0"/>
        </c:ser>
        <c:ser>
          <c:idx val="2"/>
          <c:order val="2"/>
          <c:tx>
            <c:strRef>
              <c:f>Sheet2!$K$1</c:f>
              <c:strCache>
                <c:ptCount val="1"/>
                <c:pt idx="0">
                  <c:v>1000</c:v>
                </c:pt>
              </c:strCache>
            </c:strRef>
          </c:tx>
          <c:spPr>
            <a:ln w="19050"/>
          </c:spPr>
          <c:marker>
            <c:symbol val="triangle"/>
            <c:size val="4"/>
          </c:marker>
          <c:xVal>
            <c:numRef>
              <c:f>Sheet2!$H$2:$H$7</c:f>
              <c:numCache>
                <c:formatCode>General</c:formatCode>
                <c:ptCount val="6"/>
                <c:pt idx="0">
                  <c:v>0.0</c:v>
                </c:pt>
                <c:pt idx="1">
                  <c:v>1.0</c:v>
                </c:pt>
                <c:pt idx="2">
                  <c:v>4.0</c:v>
                </c:pt>
                <c:pt idx="3">
                  <c:v>9.0</c:v>
                </c:pt>
                <c:pt idx="4">
                  <c:v>19.0</c:v>
                </c:pt>
                <c:pt idx="5">
                  <c:v>49.0</c:v>
                </c:pt>
              </c:numCache>
            </c:numRef>
          </c:xVal>
          <c:yVal>
            <c:numRef>
              <c:f>Sheet2!$K$2:$K$7</c:f>
              <c:numCache>
                <c:formatCode>General</c:formatCode>
                <c:ptCount val="6"/>
                <c:pt idx="0">
                  <c:v>99.64</c:v>
                </c:pt>
                <c:pt idx="1">
                  <c:v>96.66</c:v>
                </c:pt>
                <c:pt idx="2">
                  <c:v>86.9</c:v>
                </c:pt>
                <c:pt idx="3">
                  <c:v>73.13</c:v>
                </c:pt>
                <c:pt idx="4">
                  <c:v>60.37</c:v>
                </c:pt>
                <c:pt idx="5">
                  <c:v>34.74</c:v>
                </c:pt>
              </c:numCache>
            </c:numRef>
          </c:yVal>
          <c:smooth val="0"/>
        </c:ser>
        <c:dLbls>
          <c:showLegendKey val="0"/>
          <c:showVal val="0"/>
          <c:showCatName val="0"/>
          <c:showSerName val="0"/>
          <c:showPercent val="0"/>
          <c:showBubbleSize val="0"/>
        </c:dLbls>
        <c:axId val="-818797696"/>
        <c:axId val="-818835744"/>
      </c:scatterChart>
      <c:valAx>
        <c:axId val="-818797696"/>
        <c:scaling>
          <c:orientation val="minMax"/>
          <c:max val="50.0"/>
          <c:min val="0.0"/>
        </c:scaling>
        <c:delete val="0"/>
        <c:axPos val="b"/>
        <c:title>
          <c:tx>
            <c:rich>
              <a:bodyPr/>
              <a:lstStyle/>
              <a:p>
                <a:pPr>
                  <a:defRPr/>
                </a:pPr>
                <a:r>
                  <a:rPr lang="en-US"/>
                  <a:t>Number of Interior Branches</a:t>
                </a:r>
              </a:p>
            </c:rich>
          </c:tx>
          <c:layout/>
          <c:overlay val="0"/>
        </c:title>
        <c:numFmt formatCode="General" sourceLinked="1"/>
        <c:majorTickMark val="out"/>
        <c:minorTickMark val="none"/>
        <c:tickLblPos val="nextTo"/>
        <c:crossAx val="-818835744"/>
        <c:crosses val="autoZero"/>
        <c:crossBetween val="midCat"/>
      </c:valAx>
      <c:valAx>
        <c:axId val="-818835744"/>
        <c:scaling>
          <c:orientation val="minMax"/>
        </c:scaling>
        <c:delete val="0"/>
        <c:axPos val="l"/>
        <c:majorGridlines/>
        <c:title>
          <c:tx>
            <c:rich>
              <a:bodyPr rot="-5400000" vert="horz"/>
              <a:lstStyle/>
              <a:p>
                <a:pPr>
                  <a:defRPr/>
                </a:pPr>
                <a:r>
                  <a:rPr lang="en-US" dirty="0" smtClean="0"/>
                  <a:t>Average Maximum Bootstrap Support</a:t>
                </a:r>
                <a:endParaRPr lang="en-US" dirty="0"/>
              </a:p>
            </c:rich>
          </c:tx>
          <c:layout/>
          <c:overlay val="0"/>
        </c:title>
        <c:numFmt formatCode="General" sourceLinked="1"/>
        <c:majorTickMark val="out"/>
        <c:minorTickMark val="none"/>
        <c:tickLblPos val="nextTo"/>
        <c:crossAx val="-81879769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Sheet3!$J$1</c:f>
              <c:strCache>
                <c:ptCount val="1"/>
                <c:pt idx="0">
                  <c:v>200</c:v>
                </c:pt>
              </c:strCache>
            </c:strRef>
          </c:tx>
          <c:spPr>
            <a:ln w="19050"/>
          </c:spPr>
          <c:marker>
            <c:symbol val="diamond"/>
            <c:size val="3"/>
          </c:marker>
          <c:xVal>
            <c:numRef>
              <c:f>Sheet3!$I$2:$I$7</c:f>
              <c:numCache>
                <c:formatCode>General</c:formatCode>
                <c:ptCount val="6"/>
                <c:pt idx="0">
                  <c:v>0.0</c:v>
                </c:pt>
                <c:pt idx="1">
                  <c:v>1.0</c:v>
                </c:pt>
                <c:pt idx="2">
                  <c:v>4.0</c:v>
                </c:pt>
                <c:pt idx="3">
                  <c:v>9.0</c:v>
                </c:pt>
                <c:pt idx="4">
                  <c:v>19.0</c:v>
                </c:pt>
                <c:pt idx="5">
                  <c:v>49.0</c:v>
                </c:pt>
              </c:numCache>
            </c:numRef>
          </c:xVal>
          <c:yVal>
            <c:numRef>
              <c:f>Sheet3!$J$2:$J$7</c:f>
              <c:numCache>
                <c:formatCode>General</c:formatCode>
                <c:ptCount val="6"/>
                <c:pt idx="0">
                  <c:v>80.67999999999998</c:v>
                </c:pt>
                <c:pt idx="1">
                  <c:v>77.42</c:v>
                </c:pt>
                <c:pt idx="2">
                  <c:v>79.83</c:v>
                </c:pt>
                <c:pt idx="3">
                  <c:v>80.74</c:v>
                </c:pt>
                <c:pt idx="4">
                  <c:v>78.91</c:v>
                </c:pt>
                <c:pt idx="5">
                  <c:v>82.5</c:v>
                </c:pt>
              </c:numCache>
            </c:numRef>
          </c:yVal>
          <c:smooth val="0"/>
        </c:ser>
        <c:ser>
          <c:idx val="1"/>
          <c:order val="1"/>
          <c:tx>
            <c:strRef>
              <c:f>Sheet3!$K$1</c:f>
              <c:strCache>
                <c:ptCount val="1"/>
                <c:pt idx="0">
                  <c:v>500</c:v>
                </c:pt>
              </c:strCache>
            </c:strRef>
          </c:tx>
          <c:spPr>
            <a:ln w="19050"/>
          </c:spPr>
          <c:marker>
            <c:symbol val="square"/>
            <c:size val="3"/>
          </c:marker>
          <c:xVal>
            <c:numRef>
              <c:f>Sheet3!$I$2:$I$7</c:f>
              <c:numCache>
                <c:formatCode>General</c:formatCode>
                <c:ptCount val="6"/>
                <c:pt idx="0">
                  <c:v>0.0</c:v>
                </c:pt>
                <c:pt idx="1">
                  <c:v>1.0</c:v>
                </c:pt>
                <c:pt idx="2">
                  <c:v>4.0</c:v>
                </c:pt>
                <c:pt idx="3">
                  <c:v>9.0</c:v>
                </c:pt>
                <c:pt idx="4">
                  <c:v>19.0</c:v>
                </c:pt>
                <c:pt idx="5">
                  <c:v>49.0</c:v>
                </c:pt>
              </c:numCache>
            </c:numRef>
          </c:xVal>
          <c:yVal>
            <c:numRef>
              <c:f>Sheet3!$K$2:$K$7</c:f>
              <c:numCache>
                <c:formatCode>General</c:formatCode>
                <c:ptCount val="6"/>
                <c:pt idx="0">
                  <c:v>97.11</c:v>
                </c:pt>
                <c:pt idx="1">
                  <c:v>97.91</c:v>
                </c:pt>
                <c:pt idx="2">
                  <c:v>96.73</c:v>
                </c:pt>
                <c:pt idx="3">
                  <c:v>96.21</c:v>
                </c:pt>
                <c:pt idx="4">
                  <c:v>95.82</c:v>
                </c:pt>
                <c:pt idx="5">
                  <c:v>93.48</c:v>
                </c:pt>
              </c:numCache>
            </c:numRef>
          </c:yVal>
          <c:smooth val="0"/>
        </c:ser>
        <c:ser>
          <c:idx val="2"/>
          <c:order val="2"/>
          <c:tx>
            <c:strRef>
              <c:f>Sheet3!$L$1</c:f>
              <c:strCache>
                <c:ptCount val="1"/>
                <c:pt idx="0">
                  <c:v>1000</c:v>
                </c:pt>
              </c:strCache>
            </c:strRef>
          </c:tx>
          <c:spPr>
            <a:ln w="19050"/>
          </c:spPr>
          <c:marker>
            <c:symbol val="triangle"/>
            <c:size val="3"/>
          </c:marker>
          <c:xVal>
            <c:numRef>
              <c:f>Sheet3!$I$2:$I$7</c:f>
              <c:numCache>
                <c:formatCode>General</c:formatCode>
                <c:ptCount val="6"/>
                <c:pt idx="0">
                  <c:v>0.0</c:v>
                </c:pt>
                <c:pt idx="1">
                  <c:v>1.0</c:v>
                </c:pt>
                <c:pt idx="2">
                  <c:v>4.0</c:v>
                </c:pt>
                <c:pt idx="3">
                  <c:v>9.0</c:v>
                </c:pt>
                <c:pt idx="4">
                  <c:v>19.0</c:v>
                </c:pt>
                <c:pt idx="5">
                  <c:v>49.0</c:v>
                </c:pt>
              </c:numCache>
            </c:numRef>
          </c:xVal>
          <c:yVal>
            <c:numRef>
              <c:f>Sheet3!$L$2:$L$7</c:f>
              <c:numCache>
                <c:formatCode>General</c:formatCode>
                <c:ptCount val="6"/>
                <c:pt idx="0">
                  <c:v>99.84</c:v>
                </c:pt>
                <c:pt idx="1">
                  <c:v>99.54</c:v>
                </c:pt>
                <c:pt idx="2">
                  <c:v>99.81</c:v>
                </c:pt>
                <c:pt idx="3">
                  <c:v>99.88</c:v>
                </c:pt>
                <c:pt idx="4">
                  <c:v>99.66999999999998</c:v>
                </c:pt>
                <c:pt idx="5">
                  <c:v>99.33</c:v>
                </c:pt>
              </c:numCache>
            </c:numRef>
          </c:yVal>
          <c:smooth val="0"/>
        </c:ser>
        <c:dLbls>
          <c:showLegendKey val="0"/>
          <c:showVal val="0"/>
          <c:showCatName val="0"/>
          <c:showSerName val="0"/>
          <c:showPercent val="0"/>
          <c:showBubbleSize val="0"/>
        </c:dLbls>
        <c:axId val="-818808912"/>
        <c:axId val="-1268199584"/>
      </c:scatterChart>
      <c:valAx>
        <c:axId val="-818808912"/>
        <c:scaling>
          <c:orientation val="minMax"/>
          <c:max val="50.0"/>
        </c:scaling>
        <c:delete val="0"/>
        <c:axPos val="b"/>
        <c:title>
          <c:tx>
            <c:rich>
              <a:bodyPr/>
              <a:lstStyle/>
              <a:p>
                <a:pPr>
                  <a:defRPr/>
                </a:pPr>
                <a:r>
                  <a:rPr lang="en-US"/>
                  <a:t>Number</a:t>
                </a:r>
                <a:r>
                  <a:rPr lang="en-US" baseline="0"/>
                  <a:t> of interior branches</a:t>
                </a:r>
                <a:endParaRPr lang="en-US"/>
              </a:p>
            </c:rich>
          </c:tx>
          <c:layout/>
          <c:overlay val="0"/>
        </c:title>
        <c:numFmt formatCode="General" sourceLinked="1"/>
        <c:majorTickMark val="out"/>
        <c:minorTickMark val="none"/>
        <c:tickLblPos val="nextTo"/>
        <c:crossAx val="-1268199584"/>
        <c:crosses val="autoZero"/>
        <c:crossBetween val="midCat"/>
      </c:valAx>
      <c:valAx>
        <c:axId val="-1268199584"/>
        <c:scaling>
          <c:orientation val="minMax"/>
        </c:scaling>
        <c:delete val="0"/>
        <c:axPos val="l"/>
        <c:majorGridlines/>
        <c:title>
          <c:tx>
            <c:rich>
              <a:bodyPr rot="-5400000" vert="horz"/>
              <a:lstStyle/>
              <a:p>
                <a:pPr>
                  <a:defRPr/>
                </a:pPr>
                <a:r>
                  <a:rPr lang="en-US"/>
                  <a:t>Average Supported</a:t>
                </a:r>
                <a:r>
                  <a:rPr lang="en-US" baseline="0"/>
                  <a:t> Embedded Quartets</a:t>
                </a:r>
                <a:endParaRPr lang="en-US"/>
              </a:p>
            </c:rich>
          </c:tx>
          <c:layout/>
          <c:overlay val="0"/>
        </c:title>
        <c:numFmt formatCode="General" sourceLinked="1"/>
        <c:majorTickMark val="out"/>
        <c:minorTickMark val="none"/>
        <c:tickLblPos val="nextTo"/>
        <c:crossAx val="-818808912"/>
        <c:crosses val="autoZero"/>
        <c:crossBetween val="midCat"/>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603143A-A3E0-B043-86FC-9B595FB73B1A}" type="slidenum">
              <a:rPr lang="en-US"/>
              <a:pPr>
                <a:defRPr/>
              </a:pPr>
              <a:t>‹#›</a:t>
            </a:fld>
            <a:endParaRPr lang="en-US"/>
          </a:p>
        </p:txBody>
      </p:sp>
    </p:spTree>
    <p:extLst>
      <p:ext uri="{BB962C8B-B14F-4D97-AF65-F5344CB8AC3E}">
        <p14:creationId xmlns:p14="http://schemas.microsoft.com/office/powerpoint/2010/main" val="92321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EAB6B68-2A5A-4F49-B4E1-F413EFB75EBF}" type="slidenum">
              <a:rPr lang="en-US"/>
              <a:pPr>
                <a:defRPr/>
              </a:pPr>
              <a:t>‹#›</a:t>
            </a:fld>
            <a:endParaRPr lang="en-US"/>
          </a:p>
        </p:txBody>
      </p:sp>
    </p:spTree>
    <p:extLst>
      <p:ext uri="{BB962C8B-B14F-4D97-AF65-F5344CB8AC3E}">
        <p14:creationId xmlns:p14="http://schemas.microsoft.com/office/powerpoint/2010/main" val="4048287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08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1747"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6841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5078"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1995" algn="l" defTabSz="456400" rtl="0" eaLnBrk="1" latinLnBrk="0" hangingPunct="1">
      <a:defRPr sz="1200" kern="1200">
        <a:solidFill>
          <a:schemeClr val="tx1"/>
        </a:solidFill>
        <a:latin typeface="+mn-lt"/>
        <a:ea typeface="+mn-ea"/>
        <a:cs typeface="+mn-cs"/>
      </a:defRPr>
    </a:lvl6pPr>
    <a:lvl7pPr marL="2738391" algn="l" defTabSz="456400" rtl="0" eaLnBrk="1" latinLnBrk="0" hangingPunct="1">
      <a:defRPr sz="1200" kern="1200">
        <a:solidFill>
          <a:schemeClr val="tx1"/>
        </a:solidFill>
        <a:latin typeface="+mn-lt"/>
        <a:ea typeface="+mn-ea"/>
        <a:cs typeface="+mn-cs"/>
      </a:defRPr>
    </a:lvl7pPr>
    <a:lvl8pPr marL="3194792" algn="l" defTabSz="456400" rtl="0" eaLnBrk="1" latinLnBrk="0" hangingPunct="1">
      <a:defRPr sz="1200" kern="1200">
        <a:solidFill>
          <a:schemeClr val="tx1"/>
        </a:solidFill>
        <a:latin typeface="+mn-lt"/>
        <a:ea typeface="+mn-ea"/>
        <a:cs typeface="+mn-cs"/>
      </a:defRPr>
    </a:lvl8pPr>
    <a:lvl9pPr marL="3651189" algn="l" defTabSz="456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eaLnBrk="1" hangingPunct="1"/>
            <a:fld id="{D50DF76A-3DBE-EC4D-BCD2-86E96AE269DF}" type="slidenum">
              <a:rPr lang="en-US" sz="1100">
                <a:solidFill>
                  <a:prstClr val="black"/>
                </a:solidFill>
              </a:rPr>
              <a:pPr eaLnBrk="1" hangingPunct="1"/>
              <a:t>3</a:t>
            </a:fld>
            <a:endParaRPr lang="en-US" sz="1100">
              <a:solidFill>
                <a:prstClr val="black"/>
              </a:solidFill>
            </a:endParaRPr>
          </a:p>
        </p:txBody>
      </p:sp>
      <p:sp>
        <p:nvSpPr>
          <p:cNvPr id="20482" name="Rectangle 2"/>
          <p:cNvSpPr>
            <a:spLocks noGrp="1" noRot="1" noChangeAspect="1" noChangeArrowheads="1" noTextEdit="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75971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5E3BC-C256-4D4B-86BA-2630D8C0A5D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81366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0"/>
                <a:cs typeface="ＭＳ Ｐゴシック" charset="0"/>
              </a:defRPr>
            </a:lvl1pPr>
            <a:lvl2pPr marL="37931725" indent="-37474525" defTabSz="9239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73C20758-DFCE-2748-B953-3233B4A15161}" type="slidenum">
              <a:rPr lang="en-US" sz="1200">
                <a:solidFill>
                  <a:srgbClr val="000000"/>
                </a:solidFill>
              </a:rPr>
              <a:pPr eaLnBrk="1" hangingPunct="1"/>
              <a:t>32</a:t>
            </a:fld>
            <a:endParaRPr lang="en-US" sz="1200">
              <a:solidFill>
                <a:srgbClr val="000000"/>
              </a:solidFill>
            </a:endParaRPr>
          </a:p>
        </p:txBody>
      </p:sp>
      <p:sp>
        <p:nvSpPr>
          <p:cNvPr id="159747" name="Rectangle 2"/>
          <p:cNvSpPr>
            <a:spLocks noGrp="1" noRot="1" noChangeAspect="1" noChangeArrowheads="1" noTextEdit="1"/>
          </p:cNvSpPr>
          <p:nvPr>
            <p:ph type="sldImg"/>
          </p:nvPr>
        </p:nvSpPr>
        <p:spPr>
          <a:xfrm>
            <a:off x="1143000" y="685800"/>
            <a:ext cx="4572000" cy="3429000"/>
          </a:xfrm>
          <a:ln/>
        </p:spPr>
      </p:sp>
      <p:sp>
        <p:nvSpPr>
          <p:cNvPr id="15974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09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16989255-2EAD-EF44-8365-C7A345BE4CBC}" type="slidenum">
              <a:rPr lang="en-US" altLang="x-none" sz="1200">
                <a:solidFill>
                  <a:srgbClr val="000000"/>
                </a:solidFill>
              </a:rPr>
              <a:pPr eaLnBrk="1" hangingPunct="1"/>
              <a:t>34</a:t>
            </a:fld>
            <a:endParaRPr lang="en-US" altLang="x-none"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715345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Arial" charset="0"/>
              <a:ea typeface="ＭＳ Ｐゴシック" charset="-128"/>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BDFE0CE2-C226-8342-89C1-663BD1C944B3}" type="slidenum">
              <a:rPr lang="en-US" altLang="x-none" sz="1200">
                <a:solidFill>
                  <a:srgbClr val="000000"/>
                </a:solidFill>
              </a:rPr>
              <a:pPr eaLnBrk="1" hangingPunct="1"/>
              <a:t>38</a:t>
            </a:fld>
            <a:endParaRPr lang="en-US" altLang="x-none" sz="1200">
              <a:solidFill>
                <a:srgbClr val="000000"/>
              </a:solidFill>
            </a:endParaRPr>
          </a:p>
        </p:txBody>
      </p:sp>
    </p:spTree>
    <p:extLst>
      <p:ext uri="{BB962C8B-B14F-4D97-AF65-F5344CB8AC3E}">
        <p14:creationId xmlns:p14="http://schemas.microsoft.com/office/powerpoint/2010/main" val="115127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B6B68-2A5A-4F49-B4E1-F413EFB75EBF}" type="slidenum">
              <a:rPr lang="en-US" smtClean="0"/>
              <a:pPr>
                <a:defRPr/>
              </a:pPr>
              <a:t>40</a:t>
            </a:fld>
            <a:endParaRPr lang="en-US"/>
          </a:p>
        </p:txBody>
      </p:sp>
    </p:spTree>
    <p:extLst>
      <p:ext uri="{BB962C8B-B14F-4D97-AF65-F5344CB8AC3E}">
        <p14:creationId xmlns:p14="http://schemas.microsoft.com/office/powerpoint/2010/main" val="1523371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B6B68-2A5A-4F49-B4E1-F413EFB75EBF}" type="slidenum">
              <a:rPr lang="en-US" smtClean="0"/>
              <a:pPr>
                <a:defRPr/>
              </a:pPr>
              <a:t>41</a:t>
            </a:fld>
            <a:endParaRPr lang="en-US"/>
          </a:p>
        </p:txBody>
      </p:sp>
    </p:spTree>
    <p:extLst>
      <p:ext uri="{BB962C8B-B14F-4D97-AF65-F5344CB8AC3E}">
        <p14:creationId xmlns:p14="http://schemas.microsoft.com/office/powerpoint/2010/main" val="1686045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9B6C4D-1AF5-2643-946F-6C1A19F0D18F}" type="slidenum">
              <a:rPr lang="en-US">
                <a:solidFill>
                  <a:prstClr val="black"/>
                </a:solidFill>
              </a:rPr>
              <a:pPr/>
              <a:t>49</a:t>
            </a:fld>
            <a:endParaRPr lang="en-US">
              <a:solidFill>
                <a:prstClr val="black"/>
              </a:solidFill>
            </a:endParaRPr>
          </a:p>
        </p:txBody>
      </p:sp>
      <p:sp>
        <p:nvSpPr>
          <p:cNvPr id="1021954" name="Rectangle 2"/>
          <p:cNvSpPr>
            <a:spLocks noGrp="1" noRot="1" noChangeAspect="1" noChangeArrowheads="1" noTextEdit="1"/>
          </p:cNvSpPr>
          <p:nvPr>
            <p:ph type="sldImg"/>
          </p:nvPr>
        </p:nvSpPr>
        <p:spPr>
          <a:xfrm>
            <a:off x="1143000" y="685800"/>
            <a:ext cx="4572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414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E435E-C2F0-ED4D-81E8-0938838F4C6F}" type="slidenum">
              <a:rPr lang="en-US">
                <a:solidFill>
                  <a:prstClr val="black"/>
                </a:solidFill>
              </a:rPr>
              <a:pPr/>
              <a:t>50</a:t>
            </a:fld>
            <a:endParaRPr lang="en-US">
              <a:solidFill>
                <a:prstClr val="black"/>
              </a:solidFill>
            </a:endParaRPr>
          </a:p>
        </p:txBody>
      </p:sp>
      <p:sp>
        <p:nvSpPr>
          <p:cNvPr id="1022978" name="Rectangle 2"/>
          <p:cNvSpPr>
            <a:spLocks noGrp="1" noRot="1" noChangeAspect="1" noChangeArrowheads="1" noTextEdit="1"/>
          </p:cNvSpPr>
          <p:nvPr>
            <p:ph type="sldImg"/>
          </p:nvPr>
        </p:nvSpPr>
        <p:spPr>
          <a:xfrm>
            <a:off x="1143000" y="685800"/>
            <a:ext cx="4572000" cy="3429000"/>
          </a:xfrm>
          <a:ln/>
        </p:spPr>
      </p:sp>
      <p:sp>
        <p:nvSpPr>
          <p:cNvPr id="102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094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771EE-9AF4-1D4D-919F-1F40E673E4B4}" type="slidenum">
              <a:rPr lang="en-US">
                <a:solidFill>
                  <a:prstClr val="black"/>
                </a:solidFill>
              </a:rPr>
              <a:pPr/>
              <a:t>52</a:t>
            </a:fld>
            <a:endParaRPr lang="en-US">
              <a:solidFill>
                <a:prstClr val="black"/>
              </a:solidFill>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058978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eaLnBrk="1" hangingPunct="1"/>
            <a:fld id="{791A52D0-9ECD-464F-8D3F-864A99E754A1}" type="slidenum">
              <a:rPr lang="en-US" sz="1100">
                <a:solidFill>
                  <a:prstClr val="black"/>
                </a:solidFill>
              </a:rPr>
              <a:pPr eaLnBrk="1" hangingPunct="1"/>
              <a:t>4</a:t>
            </a:fld>
            <a:endParaRPr lang="en-US" sz="1100">
              <a:solidFill>
                <a:prstClr val="black"/>
              </a:solidFill>
            </a:endParaRPr>
          </a:p>
        </p:txBody>
      </p:sp>
      <p:sp>
        <p:nvSpPr>
          <p:cNvPr id="26626" name="Rectangle 2"/>
          <p:cNvSpPr>
            <a:spLocks noGrp="1" noRot="1" noChangeAspect="1" noChangeArrowheads="1"/>
          </p:cNvSpPr>
          <p:nvPr>
            <p:ph type="sldImg"/>
          </p:nvPr>
        </p:nvSpPr>
        <p:spPr>
          <a:xfrm>
            <a:off x="1143000" y="653143"/>
            <a:ext cx="4573489" cy="3484941"/>
          </a:xfrm>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0825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13</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6547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eaLnBrk="0" hangingPunct="0">
              <a:defRPr/>
            </a:pPr>
            <a:endParaRPr lang="en-US">
              <a:solidFill>
                <a:prstClr val="black"/>
              </a:solidFill>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108191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A49D11F5-464B-D842-908B-6FDD8F4D0FBC}" type="slidenum">
              <a:rPr lang="en-US" altLang="x-none" sz="1200">
                <a:solidFill>
                  <a:srgbClr val="000000"/>
                </a:solidFill>
              </a:rPr>
              <a:pPr eaLnBrk="1" hangingPunct="1"/>
              <a:t>23</a:t>
            </a:fld>
            <a:endParaRPr lang="en-US" altLang="x-none" sz="1200">
              <a:solidFill>
                <a:srgbClr val="000000"/>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822727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CA4C444C-5B4C-0B4E-8090-094815F56629}" type="slidenum">
              <a:rPr lang="en-US" altLang="x-none" sz="1200">
                <a:solidFill>
                  <a:srgbClr val="000000"/>
                </a:solidFill>
              </a:rPr>
              <a:pPr eaLnBrk="1" hangingPunct="1"/>
              <a:t>25</a:t>
            </a:fld>
            <a:endParaRPr lang="en-US" altLang="x-none" sz="1200">
              <a:solidFill>
                <a:srgbClr val="000000"/>
              </a:solidFill>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x-none" altLang="x-none" sz="2400">
              <a:latin typeface="Arial" charset="0"/>
              <a:ea typeface="ＭＳ Ｐゴシック" charset="-128"/>
            </a:endParaRPr>
          </a:p>
        </p:txBody>
      </p:sp>
    </p:spTree>
    <p:extLst>
      <p:ext uri="{BB962C8B-B14F-4D97-AF65-F5344CB8AC3E}">
        <p14:creationId xmlns:p14="http://schemas.microsoft.com/office/powerpoint/2010/main" val="44918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6D1DBB3B-B5F0-294F-8FCF-FDB50FEE72BE}" type="slidenum">
              <a:rPr lang="en-US" altLang="x-none" sz="1200">
                <a:solidFill>
                  <a:srgbClr val="000000"/>
                </a:solidFill>
              </a:rPr>
              <a:pPr eaLnBrk="1" hangingPunct="1"/>
              <a:t>26</a:t>
            </a:fld>
            <a:endParaRPr lang="en-US" altLang="x-none" sz="1200">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49547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787D57D7-5EFA-0248-871A-B99183C332DD}" type="slidenum">
              <a:rPr lang="en-US" altLang="x-none" sz="1200">
                <a:solidFill>
                  <a:srgbClr val="000000"/>
                </a:solidFill>
              </a:rPr>
              <a:pPr eaLnBrk="1" hangingPunct="1"/>
              <a:t>27</a:t>
            </a:fld>
            <a:endParaRPr lang="en-US" altLang="x-none" sz="1200">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64565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96C0A2A9-2E40-874C-BA91-65A33B538A16}" type="slidenum">
              <a:rPr lang="en-US" altLang="x-none" sz="1200">
                <a:solidFill>
                  <a:srgbClr val="000000"/>
                </a:solidFill>
              </a:rPr>
              <a:pPr eaLnBrk="1" hangingPunct="1"/>
              <a:t>28</a:t>
            </a:fld>
            <a:endParaRPr lang="en-US" altLang="x-none" sz="1200">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600546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13FE1AF0-5E56-3741-8A79-54AAFF9FB40E}" type="slidenum">
              <a:rPr lang="en-US"/>
              <a:pPr>
                <a:defRPr/>
              </a:pPr>
              <a:t>‹#›</a:t>
            </a:fld>
            <a:endParaRPr lang="en-US"/>
          </a:p>
        </p:txBody>
      </p:sp>
    </p:spTree>
    <p:extLst>
      <p:ext uri="{BB962C8B-B14F-4D97-AF65-F5344CB8AC3E}">
        <p14:creationId xmlns:p14="http://schemas.microsoft.com/office/powerpoint/2010/main" val="3877514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806867">
              <a:defRPr/>
            </a:lvl1pPr>
          </a:lstStyle>
          <a:p>
            <a:fld id="{5EB86CFB-70C3-F24D-B411-32540774B358}" type="datetime1">
              <a:rPr lang="en-US" altLang="x-none"/>
              <a:pPr/>
              <a:t>12/5/16</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C568E9AE-610A-224D-8543-0253C6FBBCD3}" type="slidenum">
              <a:rPr lang="en-US" altLang="x-none"/>
              <a:pPr/>
              <a:t>‹#›</a:t>
            </a:fld>
            <a:endParaRPr lang="en-US" altLang="x-non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806867">
              <a:defRPr/>
            </a:lvl1pPr>
          </a:lstStyle>
          <a:p>
            <a:fld id="{929CB654-AAAD-064C-BA5B-C294453B08EC}" type="datetime1">
              <a:rPr lang="en-US" altLang="x-none"/>
              <a:pPr/>
              <a:t>12/5/16</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D9BA8299-7AE7-6142-9D5E-6E0828E0ABA0}" type="slidenum">
              <a:rPr lang="en-US" altLang="x-none"/>
              <a:pPr/>
              <a:t>‹#›</a:t>
            </a:fld>
            <a:endParaRPr lang="en-US" altLang="x-non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806867">
              <a:defRPr/>
            </a:lvl1pPr>
          </a:lstStyle>
          <a:p>
            <a:fld id="{ABDC24F9-3419-A042-BB13-A529B19276D7}" type="datetime1">
              <a:rPr lang="en-US" altLang="x-none"/>
              <a:pPr/>
              <a:t>12/5/16</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4CFDCCF-6ACE-6744-B0D4-C234A94DEEA7}" type="slidenum">
              <a:rPr lang="en-US" altLang="x-none"/>
              <a:pPr/>
              <a:t>‹#›</a:t>
            </a:fld>
            <a:endParaRPr lang="en-US" altLang="x-non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806867">
              <a:defRPr/>
            </a:lvl1pPr>
          </a:lstStyle>
          <a:p>
            <a:fld id="{C98BBDFC-750A-444E-837C-98A4C4FE33C6}" type="datetime1">
              <a:rPr lang="en-US" altLang="x-none"/>
              <a:pPr/>
              <a:t>12/5/16</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A8D76C7F-4F7F-E14B-9EC8-B7EEF05EEC19}" type="slidenum">
              <a:rPr lang="en-US" altLang="x-none"/>
              <a:pPr/>
              <a:t>‹#›</a:t>
            </a:fld>
            <a:endParaRPr lang="en-US" altLang="x-non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806867">
              <a:defRPr/>
            </a:lvl1pPr>
          </a:lstStyle>
          <a:p>
            <a:fld id="{85A4E3D9-E583-3249-81E8-51F6E896033C}" type="datetime1">
              <a:rPr lang="en-US" altLang="x-none"/>
              <a:pPr/>
              <a:t>12/5/16</a:t>
            </a:fld>
            <a:endParaRPr lang="en-US" altLang="x-none"/>
          </a:p>
        </p:txBody>
      </p:sp>
      <p:sp>
        <p:nvSpPr>
          <p:cNvPr id="8" name="Footer Placeholder 7"/>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806867">
              <a:defRPr/>
            </a:lvl1pPr>
          </a:lstStyle>
          <a:p>
            <a:fld id="{4C668425-F8E1-8241-9AA8-7AB89C4EB737}" type="slidenum">
              <a:rPr lang="en-US" altLang="x-none"/>
              <a:pPr/>
              <a:t>‹#›</a:t>
            </a:fld>
            <a:endParaRPr lang="en-US" altLang="x-non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806867">
              <a:defRPr/>
            </a:lvl1pPr>
          </a:lstStyle>
          <a:p>
            <a:fld id="{DBD2FE9E-1F13-DF4D-BCA7-FFD5D47E81EA}" type="datetime1">
              <a:rPr lang="en-US" altLang="x-none"/>
              <a:pPr/>
              <a:t>12/5/16</a:t>
            </a:fld>
            <a:endParaRPr lang="en-US" altLang="x-none"/>
          </a:p>
        </p:txBody>
      </p:sp>
      <p:sp>
        <p:nvSpPr>
          <p:cNvPr id="4" name="Footer Placeholder 3"/>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806867">
              <a:defRPr/>
            </a:lvl1pPr>
          </a:lstStyle>
          <a:p>
            <a:fld id="{9C88EE44-0A7F-1940-990A-897E2D04F004}" type="slidenum">
              <a:rPr lang="en-US" altLang="x-none"/>
              <a:pPr/>
              <a:t>‹#›</a:t>
            </a:fld>
            <a:endParaRPr lang="en-US" altLang="x-non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06867">
              <a:defRPr/>
            </a:lvl1pPr>
          </a:lstStyle>
          <a:p>
            <a:fld id="{AAE1B6F2-2E4A-2A41-BAD1-1342A5D7F75C}" type="datetime1">
              <a:rPr lang="en-US" altLang="x-none"/>
              <a:pPr/>
              <a:t>12/5/16</a:t>
            </a:fld>
            <a:endParaRPr lang="en-US" altLang="x-none"/>
          </a:p>
        </p:txBody>
      </p:sp>
      <p:sp>
        <p:nvSpPr>
          <p:cNvPr id="3" name="Footer Placeholder 2"/>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806867">
              <a:defRPr/>
            </a:lvl1pPr>
          </a:lstStyle>
          <a:p>
            <a:fld id="{CB22C370-837C-1F45-B958-C0DA202DEC1C}" type="slidenum">
              <a:rPr lang="en-US" altLang="x-none"/>
              <a:pPr/>
              <a:t>‹#›</a:t>
            </a:fld>
            <a:endParaRPr lang="en-US" altLang="x-non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806867">
              <a:defRPr/>
            </a:lvl1pPr>
          </a:lstStyle>
          <a:p>
            <a:fld id="{E2C6E92E-AD79-9949-9179-28B13303F2B0}" type="datetime1">
              <a:rPr lang="en-US" altLang="x-none"/>
              <a:pPr/>
              <a:t>12/5/16</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D72860DC-DDD5-C349-91E4-424B2FC15760}" type="slidenum">
              <a:rPr lang="en-US" altLang="x-none"/>
              <a:pPr/>
              <a:t>‹#›</a:t>
            </a:fld>
            <a:endParaRPr lang="en-US" alt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99D36B-6F8F-254A-8B8E-B1890AF6192D}" type="slidenum">
              <a:rPr lang="en-US"/>
              <a:pPr>
                <a:defRPr/>
              </a:pPr>
              <a:t>‹#›</a:t>
            </a:fld>
            <a:endParaRPr lang="en-US"/>
          </a:p>
        </p:txBody>
      </p:sp>
    </p:spTree>
    <p:extLst>
      <p:ext uri="{BB962C8B-B14F-4D97-AF65-F5344CB8AC3E}">
        <p14:creationId xmlns:p14="http://schemas.microsoft.com/office/powerpoint/2010/main" val="4008338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806867">
              <a:defRPr/>
            </a:lvl1pPr>
          </a:lstStyle>
          <a:p>
            <a:fld id="{F211E9BD-68A6-5941-8D3F-FD61E01657D6}" type="datetime1">
              <a:rPr lang="en-US" altLang="x-none"/>
              <a:pPr/>
              <a:t>12/5/16</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83E8B917-A7F4-974C-81AE-AAF212F440EB}" type="slidenum">
              <a:rPr lang="en-US" altLang="x-none"/>
              <a:pPr/>
              <a:t>‹#›</a:t>
            </a:fld>
            <a:endParaRPr lang="en-US" altLang="x-non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806867">
              <a:defRPr/>
            </a:lvl1pPr>
          </a:lstStyle>
          <a:p>
            <a:fld id="{AE008EF1-1C12-2147-A170-A8FB2F68E166}" type="datetime1">
              <a:rPr lang="en-US" altLang="x-none"/>
              <a:pPr/>
              <a:t>12/5/16</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66B2A79-1341-C74D-9075-961093F7B0D1}" type="slidenum">
              <a:rPr lang="en-US" altLang="x-none"/>
              <a:pPr/>
              <a:t>‹#›</a:t>
            </a:fld>
            <a:endParaRPr lang="en-US" altLang="x-non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806867">
              <a:defRPr/>
            </a:lvl1pPr>
          </a:lstStyle>
          <a:p>
            <a:fld id="{9632B92E-BCF9-984A-8303-B761C5375B05}" type="datetime1">
              <a:rPr lang="en-US" altLang="x-none"/>
              <a:pPr/>
              <a:t>12/5/16</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8781323-B4A7-1E40-B57C-EF4D0596D5FA}" type="slidenum">
              <a:rPr lang="en-US" altLang="x-none"/>
              <a:pPr/>
              <a:t>‹#›</a:t>
            </a:fld>
            <a:endParaRPr lang="en-US" altLang="x-non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3973D47-0F32-5342-A3CB-928CDDC83781}" type="slidenum">
              <a:rPr lang="en-US" altLang="x-none"/>
              <a:pPr/>
              <a:t>‹#›</a:t>
            </a:fld>
            <a:endParaRPr lang="en-US" altLang="x-none"/>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F0E98A7-4D4A-034F-9D39-93924389D451}" type="slidenum">
              <a:rPr lang="en-US" altLang="x-none"/>
              <a:pPr/>
              <a:t>‹#›</a:t>
            </a:fld>
            <a:endParaRPr lang="en-US" altLang="x-none"/>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08919-3D64-844C-8E7F-5680D2A6EF91}" type="slidenum">
              <a:rPr lang="en-US" altLang="x-none"/>
              <a:pPr/>
              <a:t>‹#›</a:t>
            </a:fld>
            <a:endParaRPr lang="en-US" altLang="x-none"/>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9DABB-2205-4CEB-865D-F1154BCE2B71}" type="datetimeFigureOut">
              <a:rPr lang="en-US" smtClean="0">
                <a:solidFill>
                  <a:prstClr val="black">
                    <a:tint val="75000"/>
                  </a:prstClr>
                </a:solidFill>
                <a:latin typeface="Calibri"/>
              </a:rPr>
              <a:pPr/>
              <a:t>12/5/16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5B425C9-ADF9-4D28-AF9C-E12D56233CA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933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27E17A5-0699-0444-9A0B-D92333562E91}" type="slidenum">
              <a:rPr lang="en-US" altLang="x-none"/>
              <a:pPr/>
              <a:t>‹#›</a:t>
            </a:fld>
            <a:endParaRPr lang="en-US" altLang="x-none"/>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480398B-84EC-544A-98B1-D201A217D230}" type="slidenum">
              <a:rPr lang="en-US" altLang="x-none"/>
              <a:pPr/>
              <a:t>‹#›</a:t>
            </a:fld>
            <a:endParaRPr lang="en-US" altLang="x-non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89557A-4EB8-B54D-8E03-26D3C66E3119}" type="datetimeFigureOut">
              <a:rPr lang="en-US"/>
              <a:pPr>
                <a:defRPr/>
              </a:pPr>
              <a:t>12/5/16</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35279A-403E-074A-89B4-9835A993D2E3}" type="slidenum">
              <a:rPr lang="en-US"/>
              <a:pPr>
                <a:defRPr/>
              </a:pPr>
              <a:t>‹#›</a:t>
            </a:fld>
            <a:endParaRPr lang="en-US"/>
          </a:p>
        </p:txBody>
      </p:sp>
    </p:spTree>
    <p:extLst>
      <p:ext uri="{BB962C8B-B14F-4D97-AF65-F5344CB8AC3E}">
        <p14:creationId xmlns:p14="http://schemas.microsoft.com/office/powerpoint/2010/main" val="209552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D346BDA-B694-FF44-BDA4-DF1C1E00868E}" type="datetimeFigureOut">
              <a:rPr lang="en-US"/>
              <a:pPr>
                <a:defRPr/>
              </a:pPr>
              <a:t>12/5/16</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1014C34-F5F8-2842-9FD2-ECC5AE6210B8}" type="slidenum">
              <a:rPr lang="en-US"/>
              <a:pPr>
                <a:defRPr/>
              </a:pPr>
              <a:t>‹#›</a:t>
            </a:fld>
            <a:endParaRPr lang="en-US"/>
          </a:p>
        </p:txBody>
      </p:sp>
    </p:spTree>
    <p:extLst>
      <p:ext uri="{BB962C8B-B14F-4D97-AF65-F5344CB8AC3E}">
        <p14:creationId xmlns:p14="http://schemas.microsoft.com/office/powerpoint/2010/main" val="50094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683E7-C694-0748-9AAA-765007B8CE6C}" type="slidenum">
              <a:rPr lang="en-US"/>
              <a:pPr>
                <a:defRPr/>
              </a:pPr>
              <a:t>‹#›</a:t>
            </a:fld>
            <a:endParaRPr lang="en-US"/>
          </a:p>
        </p:txBody>
      </p:sp>
    </p:spTree>
    <p:extLst>
      <p:ext uri="{BB962C8B-B14F-4D97-AF65-F5344CB8AC3E}">
        <p14:creationId xmlns:p14="http://schemas.microsoft.com/office/powerpoint/2010/main" val="160859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3FAC29-1F5B-DA4F-A08C-63876F23D7B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5604194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smtClean="0"/>
          </a:p>
        </p:txBody>
      </p:sp>
      <p:sp>
        <p:nvSpPr>
          <p:cNvPr id="4" name="Text Placeholder 3"/>
          <p:cNvSpPr>
            <a:spLocks noGrp="1"/>
          </p:cNvSpPr>
          <p:nvPr>
            <p:ph type="body" sz="half" idx="2"/>
          </p:nvPr>
        </p:nvSpPr>
        <p:spPr>
          <a:xfrm>
            <a:off x="4641273" y="1982042"/>
            <a:ext cx="3817216" cy="41139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3.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6.xml"/><Relationship Id="rId3"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latin typeface="Times New Roman" charset="0"/>
              </a:defRPr>
            </a:lvl1pPr>
          </a:lstStyle>
          <a:p>
            <a:pPr>
              <a:defRPr/>
            </a:pPr>
            <a:fld id="{369D514B-E58A-464F-A1D6-5FC84B6A35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45" r:id="rId1"/>
    <p:sldLayoutId id="214748496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defRPr>
            </a:lvl1pPr>
          </a:lstStyle>
          <a:p>
            <a:pPr>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defRPr>
            </a:lvl1pPr>
          </a:lstStyle>
          <a:p>
            <a:pPr>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defRPr>
            </a:lvl1pPr>
          </a:lstStyle>
          <a:p>
            <a:pPr>
              <a:defRPr/>
            </a:pPr>
            <a:fld id="{1C144794-ACA5-FB4F-A474-080A0A1D77D8}"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83416527"/>
      </p:ext>
    </p:extLst>
  </p:cSld>
  <p:clrMap bg1="lt1" tx1="dk1" bg2="lt2" tx2="dk2" accent1="accent1" accent2="accent2" accent3="accent3" accent4="accent4" accent5="accent5" accent6="accent6" hlink="hlink" folHlink="folHlink"/>
  <p:sldLayoutIdLst>
    <p:sldLayoutId id="2147484973" r:id="rId1"/>
    <p:sldLayoutId id="2147484974" r:id="rId2"/>
    <p:sldLayoutId id="2147485005" r:id="rId3"/>
    <p:sldLayoutId id="2147485006"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a:defRPr/>
            </a:pPr>
            <a:fld id="{9B9D5A94-9F4D-3D48-B21D-7629AC296F89}" type="slidenum">
              <a:rPr lang="en-US"/>
              <a:pPr>
                <a:defRPr/>
              </a:pPr>
              <a:t>‹#›</a:t>
            </a:fld>
            <a:endParaRPr lang="en-US"/>
          </a:p>
        </p:txBody>
      </p:sp>
    </p:spTree>
    <p:extLst>
      <p:ext uri="{BB962C8B-B14F-4D97-AF65-F5344CB8AC3E}">
        <p14:creationId xmlns:p14="http://schemas.microsoft.com/office/powerpoint/2010/main" val="182878600"/>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0866" name="Title Placeholder 1"/>
          <p:cNvSpPr>
            <a:spLocks noGrp="1"/>
          </p:cNvSpPr>
          <p:nvPr>
            <p:ph type="title"/>
          </p:nvPr>
        </p:nvSpPr>
        <p:spPr bwMode="auto">
          <a:xfrm>
            <a:off x="457489" y="274544"/>
            <a:ext cx="82290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x-none"/>
              <a:t>Click to edit Master title style</a:t>
            </a:r>
          </a:p>
        </p:txBody>
      </p:sp>
      <p:sp>
        <p:nvSpPr>
          <p:cNvPr id="420867" name="Text Placeholder 2"/>
          <p:cNvSpPr>
            <a:spLocks noGrp="1"/>
          </p:cNvSpPr>
          <p:nvPr>
            <p:ph type="body" idx="1"/>
          </p:nvPr>
        </p:nvSpPr>
        <p:spPr bwMode="auto">
          <a:xfrm>
            <a:off x="457489" y="1599640"/>
            <a:ext cx="8229023"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489" y="6356537"/>
            <a:ext cx="2133023" cy="365592"/>
          </a:xfrm>
          <a:prstGeom prst="rect">
            <a:avLst/>
          </a:prstGeom>
        </p:spPr>
        <p:txBody>
          <a:bodyPr vert="horz" wrap="square" lIns="101882" tIns="50941" rIns="101882" bIns="50941" numCol="1" anchor="ctr" anchorCtr="0" compatLnSpc="1">
            <a:prstTxWarp prst="textNoShape">
              <a:avLst/>
            </a:prstTxWarp>
          </a:bodyPr>
          <a:lstStyle>
            <a:lvl1pPr defTabSz="448259">
              <a:defRPr sz="1147">
                <a:solidFill>
                  <a:srgbClr val="898989"/>
                </a:solidFill>
                <a:latin typeface="Calibri" charset="0"/>
              </a:defRPr>
            </a:lvl1pPr>
          </a:lstStyle>
          <a:p>
            <a:fld id="{AEA2BEDC-F86E-EE4C-AD1C-258F56AB56E5}" type="datetime1">
              <a:rPr lang="en-US" altLang="x-none" smtClean="0">
                <a:ea typeface="ＭＳ Ｐゴシック" charset="-128"/>
                <a:cs typeface=""/>
              </a:rPr>
              <a:pPr/>
              <a:t>12/5/16</a:t>
            </a:fld>
            <a:endParaRPr lang="en-US" altLang="x-none" smtClean="0">
              <a:ea typeface="ＭＳ Ｐゴシック" charset="-128"/>
              <a:cs typeface=""/>
            </a:endParaRPr>
          </a:p>
        </p:txBody>
      </p:sp>
      <p:sp>
        <p:nvSpPr>
          <p:cNvPr id="5" name="Footer Placeholder 4"/>
          <p:cNvSpPr>
            <a:spLocks noGrp="1"/>
          </p:cNvSpPr>
          <p:nvPr>
            <p:ph type="ftr" sz="quarter" idx="3"/>
          </p:nvPr>
        </p:nvSpPr>
        <p:spPr>
          <a:xfrm>
            <a:off x="3124489" y="6356537"/>
            <a:ext cx="2895023" cy="365592"/>
          </a:xfrm>
          <a:prstGeom prst="rect">
            <a:avLst/>
          </a:prstGeom>
        </p:spPr>
        <p:txBody>
          <a:bodyPr vert="horz" lIns="101882" tIns="50941" rIns="101882" bIns="50941" rtlCol="0" anchor="ctr"/>
          <a:lstStyle>
            <a:lvl1pPr algn="ctr" defTabSz="449505" fontAlgn="auto">
              <a:spcBef>
                <a:spcPts val="0"/>
              </a:spcBef>
              <a:spcAft>
                <a:spcPts val="0"/>
              </a:spcAft>
              <a:defRPr sz="1147" smtClean="0">
                <a:solidFill>
                  <a:prstClr val="black">
                    <a:tint val="75000"/>
                  </a:prstClr>
                </a:solidFill>
                <a:latin typeface="Calibri"/>
                <a:ea typeface="+mn-ea"/>
              </a:defRPr>
            </a:lvl1pPr>
          </a:lstStyle>
          <a:p>
            <a:pPr>
              <a:defRPr/>
            </a:pPr>
            <a:endParaRPr lang="en-US">
              <a:cs typeface=""/>
            </a:endParaRPr>
          </a:p>
        </p:txBody>
      </p:sp>
      <p:sp>
        <p:nvSpPr>
          <p:cNvPr id="6" name="Slide Number Placeholder 5"/>
          <p:cNvSpPr>
            <a:spLocks noGrp="1"/>
          </p:cNvSpPr>
          <p:nvPr>
            <p:ph type="sldNum" sz="quarter" idx="4"/>
          </p:nvPr>
        </p:nvSpPr>
        <p:spPr>
          <a:xfrm>
            <a:off x="6553489" y="6356537"/>
            <a:ext cx="2133023" cy="365592"/>
          </a:xfrm>
          <a:prstGeom prst="rect">
            <a:avLst/>
          </a:prstGeom>
        </p:spPr>
        <p:txBody>
          <a:bodyPr vert="horz" wrap="square" lIns="101882" tIns="50941" rIns="101882" bIns="50941" numCol="1" anchor="ctr" anchorCtr="0" compatLnSpc="1">
            <a:prstTxWarp prst="textNoShape">
              <a:avLst/>
            </a:prstTxWarp>
          </a:bodyPr>
          <a:lstStyle>
            <a:lvl1pPr algn="r" defTabSz="448259">
              <a:defRPr sz="1147">
                <a:solidFill>
                  <a:srgbClr val="898989"/>
                </a:solidFill>
                <a:latin typeface="Calibri" charset="0"/>
              </a:defRPr>
            </a:lvl1pPr>
          </a:lstStyle>
          <a:p>
            <a:fld id="{08ACCDD0-827C-7E49-817C-A93184EC6B36}" type="slidenum">
              <a:rPr lang="en-US" altLang="x-none" smtClean="0">
                <a:ea typeface="ＭＳ Ｐゴシック" charset="-128"/>
                <a:cs typeface=""/>
              </a:rPr>
              <a:pPr/>
              <a:t>‹#›</a:t>
            </a:fld>
            <a:endParaRPr lang="en-US" altLang="x-none" smtClean="0">
              <a:ea typeface="ＭＳ Ｐゴシック" charset="-128"/>
              <a:cs typeface=""/>
            </a:endParaRPr>
          </a:p>
        </p:txBody>
      </p:sp>
    </p:spTree>
    <p:extLst>
      <p:ext uri="{BB962C8B-B14F-4D97-AF65-F5344CB8AC3E}">
        <p14:creationId xmlns:p14="http://schemas.microsoft.com/office/powerpoint/2010/main" val="605183404"/>
      </p:ext>
    </p:extLst>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ctr" defTabSz="448259" rtl="0" fontAlgn="base">
        <a:spcBef>
          <a:spcPct val="0"/>
        </a:spcBef>
        <a:spcAft>
          <a:spcPct val="0"/>
        </a:spcAft>
        <a:defRPr sz="4324" kern="1200">
          <a:solidFill>
            <a:schemeClr val="tx1"/>
          </a:solidFill>
          <a:latin typeface="+mj-lt"/>
          <a:ea typeface="ＭＳ Ｐゴシック" charset="-128"/>
          <a:cs typeface="+mj-cs"/>
        </a:defRPr>
      </a:lvl1pPr>
      <a:lvl2pPr algn="ctr" defTabSz="448259" rtl="0" fontAlgn="base">
        <a:spcBef>
          <a:spcPct val="0"/>
        </a:spcBef>
        <a:spcAft>
          <a:spcPct val="0"/>
        </a:spcAft>
        <a:defRPr sz="4324">
          <a:solidFill>
            <a:schemeClr val="tx1"/>
          </a:solidFill>
          <a:latin typeface="Calibri" charset="0"/>
          <a:ea typeface="ＭＳ Ｐゴシック" charset="-128"/>
        </a:defRPr>
      </a:lvl2pPr>
      <a:lvl3pPr algn="ctr" defTabSz="448259" rtl="0" fontAlgn="base">
        <a:spcBef>
          <a:spcPct val="0"/>
        </a:spcBef>
        <a:spcAft>
          <a:spcPct val="0"/>
        </a:spcAft>
        <a:defRPr sz="4324">
          <a:solidFill>
            <a:schemeClr val="tx1"/>
          </a:solidFill>
          <a:latin typeface="Calibri" charset="0"/>
          <a:ea typeface="ＭＳ Ｐゴシック" charset="-128"/>
        </a:defRPr>
      </a:lvl3pPr>
      <a:lvl4pPr algn="ctr" defTabSz="448259" rtl="0" fontAlgn="base">
        <a:spcBef>
          <a:spcPct val="0"/>
        </a:spcBef>
        <a:spcAft>
          <a:spcPct val="0"/>
        </a:spcAft>
        <a:defRPr sz="4324">
          <a:solidFill>
            <a:schemeClr val="tx1"/>
          </a:solidFill>
          <a:latin typeface="Calibri" charset="0"/>
          <a:ea typeface="ＭＳ Ｐゴシック" charset="-128"/>
        </a:defRPr>
      </a:lvl4pPr>
      <a:lvl5pPr algn="ctr" defTabSz="448259" rtl="0" fontAlgn="base">
        <a:spcBef>
          <a:spcPct val="0"/>
        </a:spcBef>
        <a:spcAft>
          <a:spcPct val="0"/>
        </a:spcAft>
        <a:defRPr sz="4324">
          <a:solidFill>
            <a:schemeClr val="tx1"/>
          </a:solidFill>
          <a:latin typeface="Calibri" charset="0"/>
          <a:ea typeface="ＭＳ Ｐゴシック" charset="-128"/>
        </a:defRPr>
      </a:lvl5pPr>
      <a:lvl6pPr marL="403433" algn="ctr" defTabSz="448259" rtl="0" fontAlgn="base">
        <a:spcBef>
          <a:spcPct val="0"/>
        </a:spcBef>
        <a:spcAft>
          <a:spcPct val="0"/>
        </a:spcAft>
        <a:defRPr sz="4324">
          <a:solidFill>
            <a:schemeClr val="tx1"/>
          </a:solidFill>
          <a:latin typeface="Calibri" charset="0"/>
          <a:ea typeface="ＭＳ Ｐゴシック" charset="-128"/>
        </a:defRPr>
      </a:lvl6pPr>
      <a:lvl7pPr marL="806867" algn="ctr" defTabSz="448259" rtl="0" fontAlgn="base">
        <a:spcBef>
          <a:spcPct val="0"/>
        </a:spcBef>
        <a:spcAft>
          <a:spcPct val="0"/>
        </a:spcAft>
        <a:defRPr sz="4324">
          <a:solidFill>
            <a:schemeClr val="tx1"/>
          </a:solidFill>
          <a:latin typeface="Calibri" charset="0"/>
          <a:ea typeface="ＭＳ Ｐゴシック" charset="-128"/>
        </a:defRPr>
      </a:lvl7pPr>
      <a:lvl8pPr marL="1210300" algn="ctr" defTabSz="448259" rtl="0" fontAlgn="base">
        <a:spcBef>
          <a:spcPct val="0"/>
        </a:spcBef>
        <a:spcAft>
          <a:spcPct val="0"/>
        </a:spcAft>
        <a:defRPr sz="4324">
          <a:solidFill>
            <a:schemeClr val="tx1"/>
          </a:solidFill>
          <a:latin typeface="Calibri" charset="0"/>
          <a:ea typeface="ＭＳ Ｐゴシック" charset="-128"/>
        </a:defRPr>
      </a:lvl8pPr>
      <a:lvl9pPr marL="1613733" algn="ctr" defTabSz="448259" rtl="0" fontAlgn="base">
        <a:spcBef>
          <a:spcPct val="0"/>
        </a:spcBef>
        <a:spcAft>
          <a:spcPct val="0"/>
        </a:spcAft>
        <a:defRPr sz="4324">
          <a:solidFill>
            <a:schemeClr val="tx1"/>
          </a:solidFill>
          <a:latin typeface="Calibri" charset="0"/>
          <a:ea typeface="ＭＳ Ｐゴシック" charset="-128"/>
        </a:defRPr>
      </a:lvl9pPr>
    </p:titleStyle>
    <p:bodyStyle>
      <a:lvl1pPr marL="336194" indent="-336194" algn="l" defTabSz="448259" rtl="0" fontAlgn="base">
        <a:spcBef>
          <a:spcPct val="20000"/>
        </a:spcBef>
        <a:spcAft>
          <a:spcPct val="0"/>
        </a:spcAft>
        <a:buFont typeface="Arial" charset="0"/>
        <a:buChar char="•"/>
        <a:defRPr sz="3177" kern="1200">
          <a:solidFill>
            <a:schemeClr val="tx1"/>
          </a:solidFill>
          <a:latin typeface="+mn-lt"/>
          <a:ea typeface="ＭＳ Ｐゴシック" charset="-128"/>
          <a:cs typeface="+mn-cs"/>
        </a:defRPr>
      </a:lvl1pPr>
      <a:lvl2pPr marL="729822" indent="-280162" algn="l" defTabSz="448259" rtl="0" fontAlgn="base">
        <a:spcBef>
          <a:spcPct val="20000"/>
        </a:spcBef>
        <a:spcAft>
          <a:spcPct val="0"/>
        </a:spcAft>
        <a:buFont typeface="Arial" charset="0"/>
        <a:buChar char="–"/>
        <a:defRPr sz="2735" kern="1200">
          <a:solidFill>
            <a:schemeClr val="tx1"/>
          </a:solidFill>
          <a:latin typeface="+mn-lt"/>
          <a:ea typeface="ＭＳ Ｐゴシック" charset="-128"/>
          <a:cs typeface="+mn-cs"/>
        </a:defRPr>
      </a:lvl2pPr>
      <a:lvl3pPr marL="1123450" indent="-224130" algn="l" defTabSz="448259" rtl="0" fontAlgn="base">
        <a:spcBef>
          <a:spcPct val="20000"/>
        </a:spcBef>
        <a:spcAft>
          <a:spcPct val="0"/>
        </a:spcAft>
        <a:buFont typeface="Arial" charset="0"/>
        <a:buChar char="•"/>
        <a:defRPr sz="2382" kern="1200">
          <a:solidFill>
            <a:schemeClr val="tx1"/>
          </a:solidFill>
          <a:latin typeface="+mn-lt"/>
          <a:ea typeface="ＭＳ Ｐゴシック" charset="-128"/>
          <a:cs typeface="+mn-cs"/>
        </a:defRPr>
      </a:lvl3pPr>
      <a:lvl4pPr marL="1573110" indent="-224130" algn="l" defTabSz="448259" rtl="0" fontAlgn="base">
        <a:spcBef>
          <a:spcPct val="20000"/>
        </a:spcBef>
        <a:spcAft>
          <a:spcPct val="0"/>
        </a:spcAft>
        <a:buFont typeface="Arial" charset="0"/>
        <a:buChar char="–"/>
        <a:defRPr sz="1941" kern="1200">
          <a:solidFill>
            <a:schemeClr val="tx1"/>
          </a:solidFill>
          <a:latin typeface="+mn-lt"/>
          <a:ea typeface="ＭＳ Ｐゴシック" charset="-128"/>
          <a:cs typeface="+mn-cs"/>
        </a:defRPr>
      </a:lvl4pPr>
      <a:lvl5pPr marL="2022770" indent="-224130" algn="l" defTabSz="448259" rtl="0" fontAlgn="base">
        <a:spcBef>
          <a:spcPct val="20000"/>
        </a:spcBef>
        <a:spcAft>
          <a:spcPct val="0"/>
        </a:spcAft>
        <a:buFont typeface="Arial" charset="0"/>
        <a:buChar char="»"/>
        <a:defRPr sz="1941" kern="1200">
          <a:solidFill>
            <a:schemeClr val="tx1"/>
          </a:solidFill>
          <a:latin typeface="+mn-lt"/>
          <a:ea typeface="ＭＳ Ｐゴシック" charset="-128"/>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28003" name="Rectangle 3"/>
          <p:cNvSpPr>
            <a:spLocks noGrp="1" noChangeArrowheads="1"/>
          </p:cNvSpPr>
          <p:nvPr>
            <p:ph type="body" idx="1"/>
          </p:nvPr>
        </p:nvSpPr>
        <p:spPr bwMode="auto">
          <a:xfrm>
            <a:off x="685512" y="1980640"/>
            <a:ext cx="7772977"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defRPr sz="1412" smtClean="0">
                <a:solidFill>
                  <a:srgbClr val="FFFF66"/>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lgn="ctr">
              <a:defRPr sz="1412" smtClean="0">
                <a:solidFill>
                  <a:srgbClr val="FFFF66"/>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lgn="r">
              <a:defRPr sz="1412">
                <a:solidFill>
                  <a:srgbClr val="FFFF66"/>
                </a:solidFill>
              </a:defRPr>
            </a:lvl1pPr>
          </a:lstStyle>
          <a:p>
            <a:fld id="{F2A62F15-F927-6244-8E2F-C90A9A030C9E}" type="slidenum">
              <a:rPr lang="en-US" altLang="x-none" smtClean="0">
                <a:ea typeface="ＭＳ Ｐゴシック" charset="-128"/>
                <a:cs typeface=""/>
              </a:rPr>
              <a:pPr/>
              <a:t>‹#›</a:t>
            </a:fld>
            <a:endParaRPr lang="en-US" altLang="x-none" smtClean="0">
              <a:ea typeface="ＭＳ Ｐゴシック" charset="-128"/>
              <a:cs typeface=""/>
            </a:endParaRPr>
          </a:p>
        </p:txBody>
      </p:sp>
    </p:spTree>
    <p:extLst>
      <p:ext uri="{BB962C8B-B14F-4D97-AF65-F5344CB8AC3E}">
        <p14:creationId xmlns:p14="http://schemas.microsoft.com/office/powerpoint/2010/main" val="2075557892"/>
      </p:ext>
    </p:extLst>
  </p:cSld>
  <p:clrMap bg1="lt1" tx1="dk1" bg2="lt2" tx2="dk2" accent1="accent1" accent2="accent2" accent3="accent3" accent4="accent4" accent5="accent5" accent6="accent6" hlink="hlink" folHlink="folHlink"/>
  <p:sldLayoutIdLst>
    <p:sldLayoutId id="2147484994" r:id="rId1"/>
  </p:sldLayoutIdLst>
  <p:transition spd="med"/>
  <p:txStyles>
    <p:titleStyle>
      <a:lvl1pPr algn="ctr" rtl="0" eaLnBrk="0" fontAlgn="base" hangingPunct="0">
        <a:spcBef>
          <a:spcPct val="0"/>
        </a:spcBef>
        <a:spcAft>
          <a:spcPct val="0"/>
        </a:spcAft>
        <a:defRPr sz="4324">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5pPr>
      <a:lvl6pPr marL="448929" algn="ctr" rtl="0" fontAlgn="base">
        <a:spcBef>
          <a:spcPct val="0"/>
        </a:spcBef>
        <a:spcAft>
          <a:spcPct val="0"/>
        </a:spcAft>
        <a:defRPr sz="4324">
          <a:solidFill>
            <a:schemeClr val="tx2"/>
          </a:solidFill>
          <a:latin typeface="Arial" charset="0"/>
        </a:defRPr>
      </a:lvl6pPr>
      <a:lvl7pPr marL="897854" algn="ctr" rtl="0" fontAlgn="base">
        <a:spcBef>
          <a:spcPct val="0"/>
        </a:spcBef>
        <a:spcAft>
          <a:spcPct val="0"/>
        </a:spcAft>
        <a:defRPr sz="4324">
          <a:solidFill>
            <a:schemeClr val="tx2"/>
          </a:solidFill>
          <a:latin typeface="Arial" charset="0"/>
        </a:defRPr>
      </a:lvl7pPr>
      <a:lvl8pPr marL="1346783" algn="ctr" rtl="0" fontAlgn="base">
        <a:spcBef>
          <a:spcPct val="0"/>
        </a:spcBef>
        <a:spcAft>
          <a:spcPct val="0"/>
        </a:spcAft>
        <a:defRPr sz="4324">
          <a:solidFill>
            <a:schemeClr val="tx2"/>
          </a:solidFill>
          <a:latin typeface="Arial" charset="0"/>
        </a:defRPr>
      </a:lvl8pPr>
      <a:lvl9pPr marL="1795710" algn="ctr" rtl="0" fontAlgn="base">
        <a:spcBef>
          <a:spcPct val="0"/>
        </a:spcBef>
        <a:spcAft>
          <a:spcPct val="0"/>
        </a:spcAft>
        <a:defRPr sz="4324">
          <a:solidFill>
            <a:schemeClr val="tx2"/>
          </a:solidFill>
          <a:latin typeface="Arial" charset="0"/>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ＭＳ Ｐゴシック" pitchFamily="-106" charset="-128"/>
          <a:cs typeface="ＭＳ Ｐゴシック" pitchFamily="-106" charset="-128"/>
        </a:defRPr>
      </a:lvl1pPr>
      <a:lvl2pPr marL="728421" indent="-278762" algn="l" rtl="0" eaLnBrk="0" fontAlgn="base" hangingPunct="0">
        <a:spcBef>
          <a:spcPct val="20000"/>
        </a:spcBef>
        <a:spcAft>
          <a:spcPct val="0"/>
        </a:spcAft>
        <a:buChar char="–"/>
        <a:defRPr sz="2735">
          <a:solidFill>
            <a:schemeClr val="tx1"/>
          </a:solidFill>
          <a:latin typeface="+mn-lt"/>
          <a:ea typeface="ＭＳ Ｐゴシック" charset="-128"/>
        </a:defRPr>
      </a:lvl2pPr>
      <a:lvl3pPr marL="1120648" indent="-222729" algn="l" rtl="0" eaLnBrk="0" fontAlgn="base" hangingPunct="0">
        <a:spcBef>
          <a:spcPct val="20000"/>
        </a:spcBef>
        <a:spcAft>
          <a:spcPct val="0"/>
        </a:spcAft>
        <a:buChar char="•"/>
        <a:defRPr sz="2382">
          <a:solidFill>
            <a:schemeClr val="tx1"/>
          </a:solidFill>
          <a:latin typeface="+mn-lt"/>
          <a:ea typeface="ＭＳ Ｐゴシック" charset="-128"/>
        </a:defRPr>
      </a:lvl3pPr>
      <a:lvl4pPr marL="1570308" indent="-222729" algn="l" rtl="0" eaLnBrk="0" fontAlgn="base" hangingPunct="0">
        <a:spcBef>
          <a:spcPct val="20000"/>
        </a:spcBef>
        <a:spcAft>
          <a:spcPct val="0"/>
        </a:spcAft>
        <a:buChar char="–"/>
        <a:defRPr sz="1941">
          <a:solidFill>
            <a:schemeClr val="tx1"/>
          </a:solidFill>
          <a:latin typeface="+mn-lt"/>
          <a:ea typeface="ＭＳ Ｐゴシック" charset="-128"/>
        </a:defRPr>
      </a:lvl4pPr>
      <a:lvl5pPr marL="2018568" indent="-222729" algn="l" rtl="0" eaLnBrk="0" fontAlgn="base" hangingPunct="0">
        <a:spcBef>
          <a:spcPct val="20000"/>
        </a:spcBef>
        <a:spcAft>
          <a:spcPct val="0"/>
        </a:spcAft>
        <a:buChar char="»"/>
        <a:defRPr sz="1941">
          <a:solidFill>
            <a:schemeClr val="tx1"/>
          </a:solidFill>
          <a:latin typeface="+mn-lt"/>
          <a:ea typeface="ＭＳ Ｐゴシック" charset="-128"/>
        </a:defRPr>
      </a:lvl5pPr>
      <a:lvl6pPr marL="2469102" indent="-224466" algn="l" rtl="0" fontAlgn="base">
        <a:spcBef>
          <a:spcPct val="20000"/>
        </a:spcBef>
        <a:spcAft>
          <a:spcPct val="0"/>
        </a:spcAft>
        <a:buChar char="»"/>
        <a:defRPr sz="1941">
          <a:solidFill>
            <a:schemeClr val="tx1"/>
          </a:solidFill>
          <a:latin typeface="+mn-lt"/>
          <a:ea typeface="ＭＳ Ｐゴシック" charset="-128"/>
        </a:defRPr>
      </a:lvl6pPr>
      <a:lvl7pPr marL="2918030" indent="-224466" algn="l" rtl="0" fontAlgn="base">
        <a:spcBef>
          <a:spcPct val="20000"/>
        </a:spcBef>
        <a:spcAft>
          <a:spcPct val="0"/>
        </a:spcAft>
        <a:buChar char="»"/>
        <a:defRPr sz="1941">
          <a:solidFill>
            <a:schemeClr val="tx1"/>
          </a:solidFill>
          <a:latin typeface="+mn-lt"/>
          <a:ea typeface="ＭＳ Ｐゴシック" charset="-128"/>
        </a:defRPr>
      </a:lvl7pPr>
      <a:lvl8pPr marL="3366956" indent="-224466" algn="l" rtl="0" fontAlgn="base">
        <a:spcBef>
          <a:spcPct val="20000"/>
        </a:spcBef>
        <a:spcAft>
          <a:spcPct val="0"/>
        </a:spcAft>
        <a:buChar char="»"/>
        <a:defRPr sz="1941">
          <a:solidFill>
            <a:schemeClr val="tx1"/>
          </a:solidFill>
          <a:latin typeface="+mn-lt"/>
          <a:ea typeface="ＭＳ Ｐゴシック" charset="-128"/>
        </a:defRPr>
      </a:lvl8pPr>
      <a:lvl9pPr marL="3815881" indent="-224466" algn="l" rtl="0" fontAlgn="base">
        <a:spcBef>
          <a:spcPct val="20000"/>
        </a:spcBef>
        <a:spcAft>
          <a:spcPct val="0"/>
        </a:spcAft>
        <a:buChar char="»"/>
        <a:defRPr sz="1941">
          <a:solidFill>
            <a:schemeClr val="tx1"/>
          </a:solidFill>
          <a:latin typeface="+mn-lt"/>
          <a:ea typeface="ＭＳ Ｐゴシック" charset="-128"/>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512" y="609320"/>
            <a:ext cx="7772977"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45" tIns="50823" rIns="101645" bIns="5082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512" y="1980640"/>
            <a:ext cx="7772977" cy="411536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45" tIns="50823" rIns="101645" bIns="508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eaLnBrk="0" hangingPunct="0">
              <a:defRPr sz="1412" smtClean="0">
                <a:solidFill>
                  <a:srgbClr val="000080"/>
                </a:solidFill>
                <a:latin typeface="Tahoma" charset="0"/>
                <a:ea typeface="ＭＳ Ｐゴシック" charset="0"/>
              </a:defRPr>
            </a:lvl1pPr>
          </a:lstStyle>
          <a:p>
            <a:pPr>
              <a:defRPr/>
            </a:pPr>
            <a:endParaRPr lang="en-US">
              <a:cs typeface="ＭＳ Ｐゴシック"/>
            </a:endParaRPr>
          </a:p>
        </p:txBody>
      </p:sp>
      <p:sp>
        <p:nvSpPr>
          <p:cNvPr id="7173"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algn="ctr" eaLnBrk="0" hangingPunct="0">
              <a:defRPr sz="1412" smtClean="0">
                <a:solidFill>
                  <a:srgbClr val="000080"/>
                </a:solidFill>
                <a:latin typeface="Tahoma" charset="0"/>
                <a:ea typeface="ＭＳ Ｐゴシック" charset="0"/>
              </a:defRPr>
            </a:lvl1pPr>
          </a:lstStyle>
          <a:p>
            <a:pPr>
              <a:defRPr/>
            </a:pPr>
            <a:endParaRPr lang="en-US">
              <a:cs typeface="ＭＳ Ｐゴシック"/>
            </a:endParaRPr>
          </a:p>
        </p:txBody>
      </p:sp>
      <p:sp>
        <p:nvSpPr>
          <p:cNvPr id="7174"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algn="r" eaLnBrk="0" hangingPunct="0">
              <a:defRPr sz="1412">
                <a:solidFill>
                  <a:srgbClr val="000080"/>
                </a:solidFill>
                <a:latin typeface="Tahoma" charset="0"/>
              </a:defRPr>
            </a:lvl1pPr>
          </a:lstStyle>
          <a:p>
            <a:fld id="{F81C5D8A-00B9-6F4A-B34D-9CB05B3363D8}" type="slidenum">
              <a:rPr lang="en-US" altLang="x-none" smtClean="0">
                <a:ea typeface="ＭＳ Ｐゴシック" charset="-128"/>
                <a:cs typeface="ＭＳ Ｐゴシック"/>
              </a:rPr>
              <a:pPr/>
              <a:t>‹#›</a:t>
            </a:fld>
            <a:endParaRPr lang="en-US" altLang="x-none" smtClean="0">
              <a:ea typeface="ＭＳ Ｐゴシック" charset="-128"/>
              <a:cs typeface="ＭＳ Ｐゴシック"/>
            </a:endParaRPr>
          </a:p>
        </p:txBody>
      </p:sp>
    </p:spTree>
    <p:extLst>
      <p:ext uri="{BB962C8B-B14F-4D97-AF65-F5344CB8AC3E}">
        <p14:creationId xmlns:p14="http://schemas.microsoft.com/office/powerpoint/2010/main" val="1544264033"/>
      </p:ext>
    </p:extLst>
  </p:cSld>
  <p:clrMap bg1="lt1" tx1="dk1" bg2="lt2" tx2="dk2" accent1="accent1" accent2="accent2" accent3="accent3" accent4="accent4" accent5="accent5" accent6="accent6" hlink="hlink" folHlink="folHlink"/>
  <p:sldLayoutIdLst>
    <p:sldLayoutId id="2147484996" r:id="rId1"/>
  </p:sldLayoutIdLst>
  <p:transition>
    <p:fade/>
  </p:transition>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2pPr>
      <a:lvl3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3pPr>
      <a:lvl4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4pPr>
      <a:lvl5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5pPr>
      <a:lvl6pPr marL="448459"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6pPr>
      <a:lvl7pPr marL="896911"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7pPr>
      <a:lvl8pPr marL="1345367"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8pPr>
      <a:lvl9pPr marL="1793820"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9pPr>
    </p:titleStyle>
    <p:bodyStyle>
      <a:lvl1pPr marL="334794" indent="-334794" algn="l" rtl="0" eaLnBrk="0" fontAlgn="base" hangingPunct="0">
        <a:spcBef>
          <a:spcPct val="20000"/>
        </a:spcBef>
        <a:spcAft>
          <a:spcPct val="0"/>
        </a:spcAft>
        <a:buClr>
          <a:srgbClr val="FFCC66"/>
        </a:buClr>
        <a:buFont typeface="Wingdings" charset="2"/>
        <a:buChar char="w"/>
        <a:defRPr sz="3177">
          <a:solidFill>
            <a:schemeClr val="tx1"/>
          </a:solidFill>
          <a:latin typeface="+mn-lt"/>
          <a:ea typeface="+mn-ea"/>
          <a:cs typeface="+mn-cs"/>
        </a:defRPr>
      </a:lvl1pPr>
      <a:lvl2pPr marL="727021" indent="-278762" algn="l" rtl="0" eaLnBrk="0" fontAlgn="base" hangingPunct="0">
        <a:spcBef>
          <a:spcPct val="20000"/>
        </a:spcBef>
        <a:spcAft>
          <a:spcPct val="0"/>
        </a:spcAft>
        <a:buClr>
          <a:srgbClr val="FFFF66"/>
        </a:buClr>
        <a:buFont typeface="Wingdings" charset="2"/>
        <a:buChar char="w"/>
        <a:defRPr sz="2735">
          <a:solidFill>
            <a:schemeClr val="tx1"/>
          </a:solidFill>
          <a:latin typeface="+mn-lt"/>
          <a:ea typeface="+mn-ea"/>
        </a:defRPr>
      </a:lvl2pPr>
      <a:lvl3pPr marL="1119248" indent="-222729" algn="l" rtl="0" eaLnBrk="0" fontAlgn="base" hangingPunct="0">
        <a:spcBef>
          <a:spcPct val="20000"/>
        </a:spcBef>
        <a:spcAft>
          <a:spcPct val="0"/>
        </a:spcAft>
        <a:buClr>
          <a:srgbClr val="FFCC66"/>
        </a:buClr>
        <a:buFont typeface="Wingdings" charset="2"/>
        <a:buChar char="w"/>
        <a:defRPr sz="2382">
          <a:solidFill>
            <a:schemeClr val="tx1"/>
          </a:solidFill>
          <a:latin typeface="+mn-lt"/>
          <a:ea typeface="+mn-ea"/>
        </a:defRPr>
      </a:lvl3pPr>
      <a:lvl4pPr marL="1568907" indent="-222729" algn="l" rtl="0" eaLnBrk="0" fontAlgn="base" hangingPunct="0">
        <a:spcBef>
          <a:spcPct val="20000"/>
        </a:spcBef>
        <a:spcAft>
          <a:spcPct val="0"/>
        </a:spcAft>
        <a:buClr>
          <a:srgbClr val="FFFF66"/>
        </a:buClr>
        <a:buFont typeface="Wingdings" charset="2"/>
        <a:buChar char="w"/>
        <a:defRPr sz="1941">
          <a:solidFill>
            <a:schemeClr val="tx1"/>
          </a:solidFill>
          <a:latin typeface="+mn-lt"/>
          <a:ea typeface="+mn-ea"/>
        </a:defRPr>
      </a:lvl4pPr>
      <a:lvl5pPr marL="2017166" indent="-222729" algn="l" rtl="0" eaLnBrk="0" fontAlgn="base" hangingPunct="0">
        <a:spcBef>
          <a:spcPct val="20000"/>
        </a:spcBef>
        <a:spcAft>
          <a:spcPct val="0"/>
        </a:spcAft>
        <a:buClr>
          <a:srgbClr val="FFCC66"/>
        </a:buClr>
        <a:buFont typeface="Wingdings" charset="2"/>
        <a:buChar char="w"/>
        <a:defRPr sz="1941">
          <a:solidFill>
            <a:schemeClr val="tx1"/>
          </a:solidFill>
          <a:latin typeface="+mn-lt"/>
          <a:ea typeface="+mn-ea"/>
        </a:defRPr>
      </a:lvl5pPr>
      <a:lvl6pPr marL="2466506"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6pPr>
      <a:lvl7pPr marL="2914962"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7pPr>
      <a:lvl8pPr marL="3363416"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8pPr>
      <a:lvl9pPr marL="3811868"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9pPr>
    </p:bodyStyle>
    <p:otherStyle>
      <a:defPPr>
        <a:defRPr lang="en-US"/>
      </a:defPPr>
      <a:lvl1pPr marL="0" algn="l" defTabSz="448459" rtl="0" eaLnBrk="1" latinLnBrk="0" hangingPunct="1">
        <a:defRPr sz="1765" kern="1200">
          <a:solidFill>
            <a:schemeClr val="tx1"/>
          </a:solidFill>
          <a:latin typeface="+mn-lt"/>
          <a:ea typeface="+mn-ea"/>
          <a:cs typeface="+mn-cs"/>
        </a:defRPr>
      </a:lvl1pPr>
      <a:lvl2pPr marL="448459" algn="l" defTabSz="448459" rtl="0" eaLnBrk="1" latinLnBrk="0" hangingPunct="1">
        <a:defRPr sz="1765" kern="1200">
          <a:solidFill>
            <a:schemeClr val="tx1"/>
          </a:solidFill>
          <a:latin typeface="+mn-lt"/>
          <a:ea typeface="+mn-ea"/>
          <a:cs typeface="+mn-cs"/>
        </a:defRPr>
      </a:lvl2pPr>
      <a:lvl3pPr marL="896911" algn="l" defTabSz="448459" rtl="0" eaLnBrk="1" latinLnBrk="0" hangingPunct="1">
        <a:defRPr sz="1765" kern="1200">
          <a:solidFill>
            <a:schemeClr val="tx1"/>
          </a:solidFill>
          <a:latin typeface="+mn-lt"/>
          <a:ea typeface="+mn-ea"/>
          <a:cs typeface="+mn-cs"/>
        </a:defRPr>
      </a:lvl3pPr>
      <a:lvl4pPr marL="1345367" algn="l" defTabSz="448459" rtl="0" eaLnBrk="1" latinLnBrk="0" hangingPunct="1">
        <a:defRPr sz="1765" kern="1200">
          <a:solidFill>
            <a:schemeClr val="tx1"/>
          </a:solidFill>
          <a:latin typeface="+mn-lt"/>
          <a:ea typeface="+mn-ea"/>
          <a:cs typeface="+mn-cs"/>
        </a:defRPr>
      </a:lvl4pPr>
      <a:lvl5pPr marL="1793820" algn="l" defTabSz="448459" rtl="0" eaLnBrk="1" latinLnBrk="0" hangingPunct="1">
        <a:defRPr sz="1765" kern="1200">
          <a:solidFill>
            <a:schemeClr val="tx1"/>
          </a:solidFill>
          <a:latin typeface="+mn-lt"/>
          <a:ea typeface="+mn-ea"/>
          <a:cs typeface="+mn-cs"/>
        </a:defRPr>
      </a:lvl5pPr>
      <a:lvl6pPr marL="2242276" algn="l" defTabSz="448459" rtl="0" eaLnBrk="1" latinLnBrk="0" hangingPunct="1">
        <a:defRPr sz="1765" kern="1200">
          <a:solidFill>
            <a:schemeClr val="tx1"/>
          </a:solidFill>
          <a:latin typeface="+mn-lt"/>
          <a:ea typeface="+mn-ea"/>
          <a:cs typeface="+mn-cs"/>
        </a:defRPr>
      </a:lvl6pPr>
      <a:lvl7pPr marL="2690731" algn="l" defTabSz="448459" rtl="0" eaLnBrk="1" latinLnBrk="0" hangingPunct="1">
        <a:defRPr sz="1765" kern="1200">
          <a:solidFill>
            <a:schemeClr val="tx1"/>
          </a:solidFill>
          <a:latin typeface="+mn-lt"/>
          <a:ea typeface="+mn-ea"/>
          <a:cs typeface="+mn-cs"/>
        </a:defRPr>
      </a:lvl7pPr>
      <a:lvl8pPr marL="3139188" algn="l" defTabSz="448459" rtl="0" eaLnBrk="1" latinLnBrk="0" hangingPunct="1">
        <a:defRPr sz="1765" kern="1200">
          <a:solidFill>
            <a:schemeClr val="tx1"/>
          </a:solidFill>
          <a:latin typeface="+mn-lt"/>
          <a:ea typeface="+mn-ea"/>
          <a:cs typeface="+mn-cs"/>
        </a:defRPr>
      </a:lvl8pPr>
      <a:lvl9pPr marL="3587642" algn="l" defTabSz="448459" rtl="0" eaLnBrk="1" latinLnBrk="0" hangingPunct="1">
        <a:defRPr sz="17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32099" name="Rectangle 3"/>
          <p:cNvSpPr>
            <a:spLocks noGrp="1" noChangeArrowheads="1"/>
          </p:cNvSpPr>
          <p:nvPr>
            <p:ph type="body" idx="1"/>
          </p:nvPr>
        </p:nvSpPr>
        <p:spPr bwMode="auto">
          <a:xfrm>
            <a:off x="685512" y="1980640"/>
            <a:ext cx="7772977"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6966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eaLnBrk="0" hangingPunct="0">
              <a:defRPr sz="1412" smtClean="0">
                <a:solidFill>
                  <a:srgbClr val="000000"/>
                </a:solidFill>
                <a:ea typeface="ＭＳ Ｐゴシック" charset="0"/>
              </a:defRPr>
            </a:lvl1pPr>
          </a:lstStyle>
          <a:p>
            <a:pPr>
              <a:defRPr/>
            </a:pPr>
            <a:endParaRPr lang="en-US">
              <a:cs typeface="ＭＳ Ｐゴシック"/>
            </a:endParaRPr>
          </a:p>
        </p:txBody>
      </p:sp>
      <p:sp>
        <p:nvSpPr>
          <p:cNvPr id="36966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ctr" eaLnBrk="0" hangingPunct="0">
              <a:defRPr sz="1412" smtClean="0">
                <a:solidFill>
                  <a:srgbClr val="000000"/>
                </a:solidFill>
                <a:ea typeface="ＭＳ Ｐゴシック" charset="0"/>
              </a:defRPr>
            </a:lvl1pPr>
          </a:lstStyle>
          <a:p>
            <a:pPr>
              <a:defRPr/>
            </a:pPr>
            <a:endParaRPr lang="en-US">
              <a:cs typeface="ＭＳ Ｐゴシック"/>
            </a:endParaRPr>
          </a:p>
        </p:txBody>
      </p:sp>
      <p:sp>
        <p:nvSpPr>
          <p:cNvPr id="36967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r" eaLnBrk="0" hangingPunct="0">
              <a:defRPr sz="1412">
                <a:solidFill>
                  <a:srgbClr val="000000"/>
                </a:solidFill>
              </a:defRPr>
            </a:lvl1pPr>
          </a:lstStyle>
          <a:p>
            <a:fld id="{103C3633-0A2F-C44C-A5FB-9D5010CDECB6}" type="slidenum">
              <a:rPr lang="en-US" altLang="x-none" smtClean="0">
                <a:ea typeface="ＭＳ Ｐゴシック" charset="-128"/>
                <a:cs typeface="ＭＳ Ｐゴシック"/>
              </a:rPr>
              <a:pPr/>
              <a:t>‹#›</a:t>
            </a:fld>
            <a:endParaRPr lang="en-US" altLang="x-none" smtClean="0">
              <a:ea typeface="ＭＳ Ｐゴシック" charset="-128"/>
              <a:cs typeface="ＭＳ Ｐゴシック"/>
            </a:endParaRPr>
          </a:p>
        </p:txBody>
      </p:sp>
    </p:spTree>
    <p:extLst>
      <p:ext uri="{BB962C8B-B14F-4D97-AF65-F5344CB8AC3E}">
        <p14:creationId xmlns:p14="http://schemas.microsoft.com/office/powerpoint/2010/main" val="219111610"/>
      </p:ext>
    </p:extLst>
  </p:cSld>
  <p:clrMap bg1="lt1" tx1="dk1" bg2="lt2" tx2="dk2" accent1="accent1" accent2="accent2" accent3="accent3" accent4="accent4" accent5="accent5" accent6="accent6" hlink="hlink" folHlink="folHlink"/>
  <p:sldLayoutIdLst>
    <p:sldLayoutId id="2147484998" r:id="rId1"/>
    <p:sldLayoutId id="2147485004" r:id="rId2"/>
  </p:sldLayoutIdLst>
  <p:transition spd="slow"/>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5pPr>
      <a:lvl6pPr marL="448929" algn="ctr" rtl="0" fontAlgn="base">
        <a:spcBef>
          <a:spcPct val="0"/>
        </a:spcBef>
        <a:spcAft>
          <a:spcPct val="0"/>
        </a:spcAft>
        <a:defRPr sz="4324">
          <a:solidFill>
            <a:schemeClr val="tx2"/>
          </a:solidFill>
          <a:latin typeface="Arial" charset="0"/>
          <a:ea typeface="ＭＳ Ｐゴシック" charset="-128"/>
          <a:cs typeface="ＭＳ Ｐゴシック" charset="-128"/>
        </a:defRPr>
      </a:lvl6pPr>
      <a:lvl7pPr marL="897854" algn="ctr" rtl="0" fontAlgn="base">
        <a:spcBef>
          <a:spcPct val="0"/>
        </a:spcBef>
        <a:spcAft>
          <a:spcPct val="0"/>
        </a:spcAft>
        <a:defRPr sz="4324">
          <a:solidFill>
            <a:schemeClr val="tx2"/>
          </a:solidFill>
          <a:latin typeface="Arial" charset="0"/>
          <a:ea typeface="ＭＳ Ｐゴシック" charset="-128"/>
          <a:cs typeface="ＭＳ Ｐゴシック" charset="-128"/>
        </a:defRPr>
      </a:lvl7pPr>
      <a:lvl8pPr marL="1346783" algn="ctr" rtl="0" fontAlgn="base">
        <a:spcBef>
          <a:spcPct val="0"/>
        </a:spcBef>
        <a:spcAft>
          <a:spcPct val="0"/>
        </a:spcAft>
        <a:defRPr sz="4324">
          <a:solidFill>
            <a:schemeClr val="tx2"/>
          </a:solidFill>
          <a:latin typeface="Arial" charset="0"/>
          <a:ea typeface="ＭＳ Ｐゴシック" charset="-128"/>
          <a:cs typeface="ＭＳ Ｐゴシック" charset="-128"/>
        </a:defRPr>
      </a:lvl8pPr>
      <a:lvl9pPr marL="1795710" algn="ctr" rtl="0" fontAlgn="base">
        <a:spcBef>
          <a:spcPct val="0"/>
        </a:spcBef>
        <a:spcAft>
          <a:spcPct val="0"/>
        </a:spcAft>
        <a:defRPr sz="4324">
          <a:solidFill>
            <a:schemeClr val="tx2"/>
          </a:solidFill>
          <a:latin typeface="Arial" charset="0"/>
          <a:ea typeface="ＭＳ Ｐゴシック" charset="-128"/>
          <a:cs typeface="ＭＳ Ｐゴシック" charset="-128"/>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mn-ea"/>
          <a:cs typeface="+mn-cs"/>
        </a:defRPr>
      </a:lvl1pPr>
      <a:lvl2pPr marL="728421" indent="-278762" algn="l" rtl="0" eaLnBrk="0" fontAlgn="base" hangingPunct="0">
        <a:spcBef>
          <a:spcPct val="20000"/>
        </a:spcBef>
        <a:spcAft>
          <a:spcPct val="0"/>
        </a:spcAft>
        <a:buChar char="–"/>
        <a:defRPr sz="2735">
          <a:solidFill>
            <a:schemeClr val="tx1"/>
          </a:solidFill>
          <a:latin typeface="+mn-lt"/>
          <a:ea typeface="+mn-ea"/>
        </a:defRPr>
      </a:lvl2pPr>
      <a:lvl3pPr marL="1120648" indent="-222729" algn="l" rtl="0" eaLnBrk="0" fontAlgn="base" hangingPunct="0">
        <a:spcBef>
          <a:spcPct val="20000"/>
        </a:spcBef>
        <a:spcAft>
          <a:spcPct val="0"/>
        </a:spcAft>
        <a:buChar char="•"/>
        <a:defRPr sz="2382">
          <a:solidFill>
            <a:schemeClr val="tx1"/>
          </a:solidFill>
          <a:latin typeface="+mn-lt"/>
          <a:ea typeface="+mn-ea"/>
        </a:defRPr>
      </a:lvl3pPr>
      <a:lvl4pPr marL="1570308" indent="-222729" algn="l" rtl="0" eaLnBrk="0" fontAlgn="base" hangingPunct="0">
        <a:spcBef>
          <a:spcPct val="20000"/>
        </a:spcBef>
        <a:spcAft>
          <a:spcPct val="0"/>
        </a:spcAft>
        <a:buChar char="–"/>
        <a:defRPr sz="1941">
          <a:solidFill>
            <a:schemeClr val="tx1"/>
          </a:solidFill>
          <a:latin typeface="+mn-lt"/>
          <a:ea typeface="+mn-ea"/>
        </a:defRPr>
      </a:lvl4pPr>
      <a:lvl5pPr marL="2018568" indent="-222729" algn="l" rtl="0" eaLnBrk="0" fontAlgn="base" hangingPunct="0">
        <a:spcBef>
          <a:spcPct val="20000"/>
        </a:spcBef>
        <a:spcAft>
          <a:spcPct val="0"/>
        </a:spcAft>
        <a:buChar char="»"/>
        <a:defRPr sz="1941">
          <a:solidFill>
            <a:schemeClr val="tx1"/>
          </a:solidFill>
          <a:latin typeface="+mn-lt"/>
          <a:ea typeface="+mn-ea"/>
        </a:defRPr>
      </a:lvl5pPr>
      <a:lvl6pPr marL="2469102" indent="-224466" algn="l" rtl="0" fontAlgn="base">
        <a:spcBef>
          <a:spcPct val="20000"/>
        </a:spcBef>
        <a:spcAft>
          <a:spcPct val="0"/>
        </a:spcAft>
        <a:buChar char="»"/>
        <a:defRPr sz="1941">
          <a:solidFill>
            <a:schemeClr val="tx1"/>
          </a:solidFill>
          <a:latin typeface="+mn-lt"/>
          <a:ea typeface="+mn-ea"/>
        </a:defRPr>
      </a:lvl6pPr>
      <a:lvl7pPr marL="2918030" indent="-224466" algn="l" rtl="0" fontAlgn="base">
        <a:spcBef>
          <a:spcPct val="20000"/>
        </a:spcBef>
        <a:spcAft>
          <a:spcPct val="0"/>
        </a:spcAft>
        <a:buChar char="»"/>
        <a:defRPr sz="1941">
          <a:solidFill>
            <a:schemeClr val="tx1"/>
          </a:solidFill>
          <a:latin typeface="+mn-lt"/>
          <a:ea typeface="+mn-ea"/>
        </a:defRPr>
      </a:lvl7pPr>
      <a:lvl8pPr marL="3366956" indent="-224466" algn="l" rtl="0" fontAlgn="base">
        <a:spcBef>
          <a:spcPct val="20000"/>
        </a:spcBef>
        <a:spcAft>
          <a:spcPct val="0"/>
        </a:spcAft>
        <a:buChar char="»"/>
        <a:defRPr sz="1941">
          <a:solidFill>
            <a:schemeClr val="tx1"/>
          </a:solidFill>
          <a:latin typeface="+mn-lt"/>
          <a:ea typeface="+mn-ea"/>
        </a:defRPr>
      </a:lvl8pPr>
      <a:lvl9pPr marL="3815881" indent="-224466" algn="l" rtl="0" fontAlgn="base">
        <a:spcBef>
          <a:spcPct val="20000"/>
        </a:spcBef>
        <a:spcAft>
          <a:spcPct val="0"/>
        </a:spcAft>
        <a:buChar char="»"/>
        <a:defRPr sz="1941">
          <a:solidFill>
            <a:schemeClr val="tx1"/>
          </a:solidFill>
          <a:latin typeface="+mn-lt"/>
          <a:ea typeface="+mn-ea"/>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36195" name="Rectangle 3"/>
          <p:cNvSpPr>
            <a:spLocks noGrp="1" noChangeArrowheads="1"/>
          </p:cNvSpPr>
          <p:nvPr>
            <p:ph type="body" idx="1"/>
          </p:nvPr>
        </p:nvSpPr>
        <p:spPr bwMode="auto">
          <a:xfrm>
            <a:off x="685512" y="1980640"/>
            <a:ext cx="7772977"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6966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eaLnBrk="0" hangingPunct="0">
              <a:defRPr sz="1412" smtClean="0">
                <a:solidFill>
                  <a:srgbClr val="000000"/>
                </a:solidFill>
                <a:ea typeface="ＭＳ Ｐゴシック" charset="0"/>
              </a:defRPr>
            </a:lvl1pPr>
          </a:lstStyle>
          <a:p>
            <a:pPr>
              <a:defRPr/>
            </a:pPr>
            <a:endParaRPr lang="en-US">
              <a:cs typeface="ＭＳ Ｐゴシック"/>
            </a:endParaRPr>
          </a:p>
        </p:txBody>
      </p:sp>
      <p:sp>
        <p:nvSpPr>
          <p:cNvPr id="36966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ctr" eaLnBrk="0" hangingPunct="0">
              <a:defRPr sz="1412" smtClean="0">
                <a:solidFill>
                  <a:srgbClr val="000000"/>
                </a:solidFill>
                <a:ea typeface="ＭＳ Ｐゴシック" charset="0"/>
              </a:defRPr>
            </a:lvl1pPr>
          </a:lstStyle>
          <a:p>
            <a:pPr>
              <a:defRPr/>
            </a:pPr>
            <a:endParaRPr lang="en-US">
              <a:cs typeface="ＭＳ Ｐゴシック"/>
            </a:endParaRPr>
          </a:p>
        </p:txBody>
      </p:sp>
      <p:sp>
        <p:nvSpPr>
          <p:cNvPr id="36967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r" eaLnBrk="0" hangingPunct="0">
              <a:defRPr sz="1412">
                <a:solidFill>
                  <a:srgbClr val="000000"/>
                </a:solidFill>
              </a:defRPr>
            </a:lvl1pPr>
          </a:lstStyle>
          <a:p>
            <a:fld id="{12277F31-CF29-654A-A9F6-A3C7B80FF5EE}" type="slidenum">
              <a:rPr lang="en-US" altLang="x-none" smtClean="0">
                <a:ea typeface="ＭＳ Ｐゴシック" charset="-128"/>
                <a:cs typeface="ＭＳ Ｐゴシック"/>
              </a:rPr>
              <a:pPr/>
              <a:t>‹#›</a:t>
            </a:fld>
            <a:endParaRPr lang="en-US" altLang="x-none" smtClean="0">
              <a:ea typeface="ＭＳ Ｐゴシック" charset="-128"/>
              <a:cs typeface="ＭＳ Ｐゴシック"/>
            </a:endParaRPr>
          </a:p>
        </p:txBody>
      </p:sp>
    </p:spTree>
    <p:extLst>
      <p:ext uri="{BB962C8B-B14F-4D97-AF65-F5344CB8AC3E}">
        <p14:creationId xmlns:p14="http://schemas.microsoft.com/office/powerpoint/2010/main" val="1168593071"/>
      </p:ext>
    </p:extLst>
  </p:cSld>
  <p:clrMap bg1="lt1" tx1="dk1" bg2="lt2" tx2="dk2" accent1="accent1" accent2="accent2" accent3="accent3" accent4="accent4" accent5="accent5" accent6="accent6" hlink="hlink" folHlink="folHlink"/>
  <p:sldLayoutIdLst>
    <p:sldLayoutId id="2147485002" r:id="rId1"/>
    <p:sldLayoutId id="2147485003" r:id="rId2"/>
  </p:sldLayoutIdLst>
  <p:transition spd="slow"/>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5pPr>
      <a:lvl6pPr marL="448929" algn="ctr" rtl="0" fontAlgn="base">
        <a:spcBef>
          <a:spcPct val="0"/>
        </a:spcBef>
        <a:spcAft>
          <a:spcPct val="0"/>
        </a:spcAft>
        <a:defRPr sz="4324">
          <a:solidFill>
            <a:schemeClr val="tx2"/>
          </a:solidFill>
          <a:latin typeface="Arial" charset="0"/>
          <a:ea typeface="ＭＳ Ｐゴシック" charset="-128"/>
          <a:cs typeface="ＭＳ Ｐゴシック" charset="-128"/>
        </a:defRPr>
      </a:lvl6pPr>
      <a:lvl7pPr marL="897854" algn="ctr" rtl="0" fontAlgn="base">
        <a:spcBef>
          <a:spcPct val="0"/>
        </a:spcBef>
        <a:spcAft>
          <a:spcPct val="0"/>
        </a:spcAft>
        <a:defRPr sz="4324">
          <a:solidFill>
            <a:schemeClr val="tx2"/>
          </a:solidFill>
          <a:latin typeface="Arial" charset="0"/>
          <a:ea typeface="ＭＳ Ｐゴシック" charset="-128"/>
          <a:cs typeface="ＭＳ Ｐゴシック" charset="-128"/>
        </a:defRPr>
      </a:lvl7pPr>
      <a:lvl8pPr marL="1346783" algn="ctr" rtl="0" fontAlgn="base">
        <a:spcBef>
          <a:spcPct val="0"/>
        </a:spcBef>
        <a:spcAft>
          <a:spcPct val="0"/>
        </a:spcAft>
        <a:defRPr sz="4324">
          <a:solidFill>
            <a:schemeClr val="tx2"/>
          </a:solidFill>
          <a:latin typeface="Arial" charset="0"/>
          <a:ea typeface="ＭＳ Ｐゴシック" charset="-128"/>
          <a:cs typeface="ＭＳ Ｐゴシック" charset="-128"/>
        </a:defRPr>
      </a:lvl8pPr>
      <a:lvl9pPr marL="1795710" algn="ctr" rtl="0" fontAlgn="base">
        <a:spcBef>
          <a:spcPct val="0"/>
        </a:spcBef>
        <a:spcAft>
          <a:spcPct val="0"/>
        </a:spcAft>
        <a:defRPr sz="4324">
          <a:solidFill>
            <a:schemeClr val="tx2"/>
          </a:solidFill>
          <a:latin typeface="Arial" charset="0"/>
          <a:ea typeface="ＭＳ Ｐゴシック" charset="-128"/>
          <a:cs typeface="ＭＳ Ｐゴシック" charset="-128"/>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mn-ea"/>
          <a:cs typeface="+mn-cs"/>
        </a:defRPr>
      </a:lvl1pPr>
      <a:lvl2pPr marL="728421" indent="-278762" algn="l" rtl="0" eaLnBrk="0" fontAlgn="base" hangingPunct="0">
        <a:spcBef>
          <a:spcPct val="20000"/>
        </a:spcBef>
        <a:spcAft>
          <a:spcPct val="0"/>
        </a:spcAft>
        <a:buChar char="–"/>
        <a:defRPr sz="2735">
          <a:solidFill>
            <a:schemeClr val="tx1"/>
          </a:solidFill>
          <a:latin typeface="+mn-lt"/>
          <a:ea typeface="+mn-ea"/>
        </a:defRPr>
      </a:lvl2pPr>
      <a:lvl3pPr marL="1120648" indent="-222729" algn="l" rtl="0" eaLnBrk="0" fontAlgn="base" hangingPunct="0">
        <a:spcBef>
          <a:spcPct val="20000"/>
        </a:spcBef>
        <a:spcAft>
          <a:spcPct val="0"/>
        </a:spcAft>
        <a:buChar char="•"/>
        <a:defRPr sz="2382">
          <a:solidFill>
            <a:schemeClr val="tx1"/>
          </a:solidFill>
          <a:latin typeface="+mn-lt"/>
          <a:ea typeface="+mn-ea"/>
        </a:defRPr>
      </a:lvl3pPr>
      <a:lvl4pPr marL="1570308" indent="-222729" algn="l" rtl="0" eaLnBrk="0" fontAlgn="base" hangingPunct="0">
        <a:spcBef>
          <a:spcPct val="20000"/>
        </a:spcBef>
        <a:spcAft>
          <a:spcPct val="0"/>
        </a:spcAft>
        <a:buChar char="–"/>
        <a:defRPr sz="1941">
          <a:solidFill>
            <a:schemeClr val="tx1"/>
          </a:solidFill>
          <a:latin typeface="+mn-lt"/>
          <a:ea typeface="+mn-ea"/>
        </a:defRPr>
      </a:lvl4pPr>
      <a:lvl5pPr marL="2018568" indent="-222729" algn="l" rtl="0" eaLnBrk="0" fontAlgn="base" hangingPunct="0">
        <a:spcBef>
          <a:spcPct val="20000"/>
        </a:spcBef>
        <a:spcAft>
          <a:spcPct val="0"/>
        </a:spcAft>
        <a:buChar char="»"/>
        <a:defRPr sz="1941">
          <a:solidFill>
            <a:schemeClr val="tx1"/>
          </a:solidFill>
          <a:latin typeface="+mn-lt"/>
          <a:ea typeface="+mn-ea"/>
        </a:defRPr>
      </a:lvl5pPr>
      <a:lvl6pPr marL="2469102" indent="-224466" algn="l" rtl="0" fontAlgn="base">
        <a:spcBef>
          <a:spcPct val="20000"/>
        </a:spcBef>
        <a:spcAft>
          <a:spcPct val="0"/>
        </a:spcAft>
        <a:buChar char="»"/>
        <a:defRPr sz="1941">
          <a:solidFill>
            <a:schemeClr val="tx1"/>
          </a:solidFill>
          <a:latin typeface="+mn-lt"/>
          <a:ea typeface="+mn-ea"/>
        </a:defRPr>
      </a:lvl6pPr>
      <a:lvl7pPr marL="2918030" indent="-224466" algn="l" rtl="0" fontAlgn="base">
        <a:spcBef>
          <a:spcPct val="20000"/>
        </a:spcBef>
        <a:spcAft>
          <a:spcPct val="0"/>
        </a:spcAft>
        <a:buChar char="»"/>
        <a:defRPr sz="1941">
          <a:solidFill>
            <a:schemeClr val="tx1"/>
          </a:solidFill>
          <a:latin typeface="+mn-lt"/>
          <a:ea typeface="+mn-ea"/>
        </a:defRPr>
      </a:lvl7pPr>
      <a:lvl8pPr marL="3366956" indent="-224466" algn="l" rtl="0" fontAlgn="base">
        <a:spcBef>
          <a:spcPct val="20000"/>
        </a:spcBef>
        <a:spcAft>
          <a:spcPct val="0"/>
        </a:spcAft>
        <a:buChar char="»"/>
        <a:defRPr sz="1941">
          <a:solidFill>
            <a:schemeClr val="tx1"/>
          </a:solidFill>
          <a:latin typeface="+mn-lt"/>
          <a:ea typeface="+mn-ea"/>
        </a:defRPr>
      </a:lvl8pPr>
      <a:lvl9pPr marL="3815881" indent="-224466" algn="l" rtl="0" fontAlgn="base">
        <a:spcBef>
          <a:spcPct val="20000"/>
        </a:spcBef>
        <a:spcAft>
          <a:spcPct val="0"/>
        </a:spcAft>
        <a:buChar char="»"/>
        <a:defRPr sz="1941">
          <a:solidFill>
            <a:schemeClr val="tx1"/>
          </a:solidFill>
          <a:latin typeface="+mn-lt"/>
          <a:ea typeface="+mn-ea"/>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0.jpeg"/><Relationship Id="rId5" Type="http://schemas.openxmlformats.org/officeDocument/2006/relationships/oleObject" Target="../embeddings/oleObject2.bin"/><Relationship Id="rId6" Type="http://schemas.openxmlformats.org/officeDocument/2006/relationships/image" Target="../media/image19.png"/><Relationship Id="rId1" Type="http://schemas.openxmlformats.org/officeDocument/2006/relationships/vmlDrawing" Target="../drawings/vmlDrawing2.vml"/><Relationship Id="rId2"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2.png"/><Relationship Id="rId5" Type="http://schemas.openxmlformats.org/officeDocument/2006/relationships/oleObject" Target="../embeddings/oleObject3.bin"/><Relationship Id="rId6"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5" Type="http://schemas.openxmlformats.org/officeDocument/2006/relationships/image" Target="../media/image23.png"/><Relationship Id="rId6" Type="http://schemas.openxmlformats.org/officeDocument/2006/relationships/oleObject" Target="../embeddings/oleObject5.bin"/><Relationship Id="rId7"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6.xml"/><Relationship Id="rId2"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themeOverride" Target="../theme/themeOverride1.xml"/><Relationship Id="rId2"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1.png"/><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hyperlink" Target="http://genome.cshlp.org/content/16/9/1099.full" TargetMode="External"/><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Tardigrade" TargetMode="External"/><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hyperlink" Target="http://biorxiv.org/content/early/2015/12/01/03346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oleObject" Target="../embeddings/Microsoft_Word_97_-_2004_Document1.doc"/><Relationship Id="rId5" Type="http://schemas.openxmlformats.org/officeDocument/2006/relationships/image" Target="../media/image58.emf"/><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 Id="rId3" Type="http://schemas.openxmlformats.org/officeDocument/2006/relationships/hyperlink" Target="http://dx.doi.org/10.1093/bib/bbs050"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bib.oxfordjournals.org/content/15/1/79.ful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8326" y="1911689"/>
            <a:ext cx="2916401" cy="457390"/>
          </a:xfrm>
          <a:prstGeom prst="rect">
            <a:avLst/>
          </a:prstGeom>
          <a:noFill/>
        </p:spPr>
        <p:txBody>
          <a:bodyPr wrap="none" lIns="91333" tIns="45667" rIns="91333" bIns="45667" rtlCol="0">
            <a:spAutoFit/>
          </a:bodyPr>
          <a:lstStyle/>
          <a:p>
            <a:r>
              <a:rPr lang="en-US" dirty="0" smtClean="0"/>
              <a:t>MCB 3421 class 25</a:t>
            </a:r>
            <a:endParaRPr lang="en-US" dirty="0"/>
          </a:p>
        </p:txBody>
      </p:sp>
    </p:spTree>
    <p:extLst>
      <p:ext uri="{BB962C8B-B14F-4D97-AF65-F5344CB8AC3E}">
        <p14:creationId xmlns:p14="http://schemas.microsoft.com/office/powerpoint/2010/main" val="221786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774" y="2490768"/>
            <a:ext cx="8848897" cy="1938992"/>
          </a:xfrm>
          <a:prstGeom prst="rect">
            <a:avLst/>
          </a:prstGeom>
          <a:noFill/>
        </p:spPr>
        <p:txBody>
          <a:bodyPr wrap="none" rtlCol="0">
            <a:spAutoFit/>
          </a:bodyPr>
          <a:lstStyle/>
          <a:p>
            <a:r>
              <a:rPr lang="en-US" dirty="0" smtClean="0">
                <a:latin typeface="Courier" charset="0"/>
                <a:ea typeface="Courier" charset="0"/>
                <a:cs typeface="Courier" charset="0"/>
              </a:rPr>
              <a:t>&gt;</a:t>
            </a:r>
            <a:r>
              <a:rPr lang="en-US" dirty="0" err="1" smtClean="0">
                <a:latin typeface="Courier" charset="0"/>
                <a:ea typeface="Courier" charset="0"/>
                <a:cs typeface="Courier" charset="0"/>
              </a:rPr>
              <a:t>wc</a:t>
            </a:r>
            <a:r>
              <a:rPr lang="en-US" dirty="0" smtClean="0">
                <a:latin typeface="Courier" charset="0"/>
                <a:ea typeface="Courier" charset="0"/>
                <a:cs typeface="Courier" charset="0"/>
              </a:rPr>
              <a:t> </a:t>
            </a:r>
            <a:r>
              <a:rPr lang="en-US" dirty="0">
                <a:latin typeface="Courier" charset="0"/>
                <a:ea typeface="Courier" charset="0"/>
                <a:cs typeface="Courier" charset="0"/>
              </a:rPr>
              <a:t>-l </a:t>
            </a:r>
            <a:r>
              <a:rPr lang="en-US" dirty="0" err="1">
                <a:latin typeface="Courier" charset="0"/>
                <a:ea typeface="Courier" charset="0"/>
                <a:cs typeface="Courier" charset="0"/>
              </a:rPr>
              <a:t>blastp.out</a:t>
            </a:r>
            <a:r>
              <a:rPr lang="en-US" dirty="0">
                <a:latin typeface="Courier" charset="0"/>
                <a:ea typeface="Courier" charset="0"/>
                <a:cs typeface="Courier" charset="0"/>
              </a:rPr>
              <a:t> </a:t>
            </a:r>
            <a:r>
              <a:rPr lang="en-US" dirty="0" err="1">
                <a:latin typeface="Courier" charset="0"/>
                <a:ea typeface="Courier" charset="0"/>
                <a:cs typeface="Courier" charset="0"/>
              </a:rPr>
              <a:t>PSIblastP.out</a:t>
            </a:r>
            <a:r>
              <a:rPr lang="en-US" dirty="0">
                <a:latin typeface="Courier" charset="0"/>
                <a:ea typeface="Courier" charset="0"/>
                <a:cs typeface="Courier" charset="0"/>
              </a:rPr>
              <a:t> </a:t>
            </a:r>
            <a:r>
              <a:rPr lang="en-US" dirty="0" err="1">
                <a:latin typeface="Courier" charset="0"/>
                <a:ea typeface="Courier" charset="0"/>
                <a:cs typeface="Courier" charset="0"/>
              </a:rPr>
              <a:t>psitblastn.out</a:t>
            </a:r>
            <a:r>
              <a:rPr lang="en-US" dirty="0">
                <a:latin typeface="Courier" charset="0"/>
                <a:ea typeface="Courier" charset="0"/>
                <a:cs typeface="Courier" charset="0"/>
              </a:rPr>
              <a:t> </a:t>
            </a:r>
          </a:p>
          <a:p>
            <a:r>
              <a:rPr lang="en-US" dirty="0">
                <a:latin typeface="Courier" charset="0"/>
                <a:ea typeface="Courier" charset="0"/>
                <a:cs typeface="Courier" charset="0"/>
              </a:rPr>
              <a:t>  </a:t>
            </a:r>
            <a:endParaRPr lang="en-US" dirty="0" smtClean="0">
              <a:latin typeface="Courier" charset="0"/>
              <a:ea typeface="Courier" charset="0"/>
              <a:cs typeface="Courier" charset="0"/>
            </a:endParaRPr>
          </a:p>
          <a:p>
            <a:r>
              <a:rPr lang="en-US" dirty="0" smtClean="0">
                <a:latin typeface="Courier" charset="0"/>
                <a:ea typeface="Courier" charset="0"/>
                <a:cs typeface="Courier" charset="0"/>
              </a:rPr>
              <a:t>   34 </a:t>
            </a:r>
            <a:r>
              <a:rPr lang="en-US" dirty="0" err="1">
                <a:latin typeface="Courier" charset="0"/>
                <a:ea typeface="Courier" charset="0"/>
                <a:cs typeface="Courier" charset="0"/>
              </a:rPr>
              <a:t>blastp.out</a:t>
            </a:r>
            <a:endParaRPr lang="en-US" dirty="0">
              <a:latin typeface="Courier" charset="0"/>
              <a:ea typeface="Courier" charset="0"/>
              <a:cs typeface="Courier" charset="0"/>
            </a:endParaRPr>
          </a:p>
          <a:p>
            <a:r>
              <a:rPr lang="en-US" dirty="0">
                <a:latin typeface="Courier" charset="0"/>
                <a:ea typeface="Courier" charset="0"/>
                <a:cs typeface="Courier" charset="0"/>
              </a:rPr>
              <a:t>   44 </a:t>
            </a:r>
            <a:r>
              <a:rPr lang="en-US" dirty="0" err="1">
                <a:latin typeface="Courier" charset="0"/>
                <a:ea typeface="Courier" charset="0"/>
                <a:cs typeface="Courier" charset="0"/>
              </a:rPr>
              <a:t>PSIblastP.out</a:t>
            </a:r>
            <a:endParaRPr lang="en-US" dirty="0">
              <a:latin typeface="Courier" charset="0"/>
              <a:ea typeface="Courier" charset="0"/>
              <a:cs typeface="Courier" charset="0"/>
            </a:endParaRPr>
          </a:p>
          <a:p>
            <a:r>
              <a:rPr lang="en-US" dirty="0">
                <a:latin typeface="Courier" charset="0"/>
                <a:ea typeface="Courier" charset="0"/>
                <a:cs typeface="Courier" charset="0"/>
              </a:rPr>
              <a:t>   </a:t>
            </a:r>
            <a:r>
              <a:rPr lang="en-US" dirty="0" smtClean="0">
                <a:latin typeface="Courier" charset="0"/>
                <a:ea typeface="Courier" charset="0"/>
                <a:cs typeface="Courier" charset="0"/>
              </a:rPr>
              <a:t>78 </a:t>
            </a:r>
            <a:r>
              <a:rPr lang="en-US" dirty="0" err="1" smtClean="0">
                <a:latin typeface="Courier" charset="0"/>
                <a:ea typeface="Courier" charset="0"/>
                <a:cs typeface="Courier" charset="0"/>
              </a:rPr>
              <a:t>psitblastn.out</a:t>
            </a:r>
            <a:endParaRPr lang="en-US" dirty="0">
              <a:latin typeface="Courier" charset="0"/>
              <a:ea typeface="Courier" charset="0"/>
              <a:cs typeface="Courier" charset="0"/>
            </a:endParaRPr>
          </a:p>
        </p:txBody>
      </p:sp>
      <p:sp>
        <p:nvSpPr>
          <p:cNvPr id="4" name="TextBox 3"/>
          <p:cNvSpPr txBox="1"/>
          <p:nvPr/>
        </p:nvSpPr>
        <p:spPr>
          <a:xfrm>
            <a:off x="59004" y="936497"/>
            <a:ext cx="9038436" cy="584775"/>
          </a:xfrm>
          <a:prstGeom prst="rect">
            <a:avLst/>
          </a:prstGeom>
          <a:noFill/>
        </p:spPr>
        <p:txBody>
          <a:bodyPr wrap="none" rtlCol="0">
            <a:spAutoFit/>
          </a:bodyPr>
          <a:lstStyle/>
          <a:p>
            <a:r>
              <a:rPr lang="en-US" sz="3200" dirty="0" smtClean="0"/>
              <a:t>Comparison of </a:t>
            </a:r>
            <a:r>
              <a:rPr lang="en-US" sz="3200" dirty="0" err="1" smtClean="0"/>
              <a:t>blastp</a:t>
            </a:r>
            <a:r>
              <a:rPr lang="en-US" sz="3200" dirty="0" smtClean="0"/>
              <a:t>, PSI-</a:t>
            </a:r>
            <a:r>
              <a:rPr lang="en-US" sz="3200" dirty="0" err="1" smtClean="0"/>
              <a:t>blastP</a:t>
            </a:r>
            <a:r>
              <a:rPr lang="en-US" sz="3200" dirty="0" smtClean="0"/>
              <a:t>, and psi </a:t>
            </a:r>
            <a:r>
              <a:rPr lang="en-US" sz="3200" dirty="0" err="1" smtClean="0"/>
              <a:t>tblastn</a:t>
            </a:r>
            <a:endParaRPr lang="en-US" sz="3200" dirty="0"/>
          </a:p>
        </p:txBody>
      </p:sp>
      <p:sp>
        <p:nvSpPr>
          <p:cNvPr id="2" name="TextBox 1"/>
          <p:cNvSpPr txBox="1"/>
          <p:nvPr/>
        </p:nvSpPr>
        <p:spPr>
          <a:xfrm>
            <a:off x="59004" y="159362"/>
            <a:ext cx="1725152" cy="584775"/>
          </a:xfrm>
          <a:prstGeom prst="rect">
            <a:avLst/>
          </a:prstGeom>
          <a:noFill/>
        </p:spPr>
        <p:txBody>
          <a:bodyPr wrap="none" rtlCol="0">
            <a:spAutoFit/>
          </a:bodyPr>
          <a:lstStyle/>
          <a:p>
            <a:r>
              <a:rPr lang="en-US" sz="3200" dirty="0" smtClean="0"/>
              <a:t>BLAST+</a:t>
            </a:r>
            <a:endParaRPr lang="en-US" sz="3200" dirty="0"/>
          </a:p>
        </p:txBody>
      </p:sp>
    </p:spTree>
    <p:extLst>
      <p:ext uri="{BB962C8B-B14F-4D97-AF65-F5344CB8AC3E}">
        <p14:creationId xmlns:p14="http://schemas.microsoft.com/office/powerpoint/2010/main" val="359980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ctrTitle"/>
          </p:nvPr>
        </p:nvSpPr>
        <p:spPr/>
        <p:txBody>
          <a:bodyPr/>
          <a:lstStyle/>
          <a:p>
            <a:endParaRPr lang="en-US">
              <a:latin typeface="Calibri" charset="0"/>
            </a:endParaRPr>
          </a:p>
        </p:txBody>
      </p:sp>
      <p:sp>
        <p:nvSpPr>
          <p:cNvPr id="3" name="Subtitle 2"/>
          <p:cNvSpPr>
            <a:spLocks noGrp="1"/>
          </p:cNvSpPr>
          <p:nvPr>
            <p:ph type="subTitle" idx="1"/>
          </p:nvPr>
        </p:nvSpPr>
        <p:spPr/>
        <p:txBody>
          <a:bodyPr rtlCol="0">
            <a:normAutofit/>
          </a:bodyPr>
          <a:lstStyle/>
          <a:p>
            <a:pPr fontAlgn="auto">
              <a:spcAft>
                <a:spcPts val="0"/>
              </a:spcAft>
              <a:defRPr/>
            </a:pPr>
            <a:endParaRPr lang="en-US">
              <a:ea typeface="+mn-ea"/>
              <a:cs typeface="+mn-cs"/>
            </a:endParaRP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988" y="285760"/>
            <a:ext cx="8366125" cy="630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989139" y="5740400"/>
            <a:ext cx="23971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228854" y="5588000"/>
            <a:ext cx="8493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078173" y="5740400"/>
            <a:ext cx="7318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729038" y="56388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262438" y="5740400"/>
            <a:ext cx="18383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022980" y="5651500"/>
            <a:ext cx="2476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270625" y="5727700"/>
            <a:ext cx="12065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7477128" y="5638810"/>
            <a:ext cx="720725" cy="9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927234" y="5899157"/>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1</a:t>
            </a:r>
          </a:p>
        </p:txBody>
      </p:sp>
      <p:sp>
        <p:nvSpPr>
          <p:cNvPr id="22" name="TextBox 21"/>
          <p:cNvSpPr txBox="1"/>
          <p:nvPr/>
        </p:nvSpPr>
        <p:spPr>
          <a:xfrm>
            <a:off x="2452694" y="5865821"/>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2</a:t>
            </a:r>
          </a:p>
        </p:txBody>
      </p:sp>
      <p:sp>
        <p:nvSpPr>
          <p:cNvPr id="23" name="TextBox 22"/>
          <p:cNvSpPr txBox="1"/>
          <p:nvPr/>
        </p:nvSpPr>
        <p:spPr>
          <a:xfrm>
            <a:off x="3252794" y="5899157"/>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3</a:t>
            </a:r>
          </a:p>
        </p:txBody>
      </p:sp>
      <p:sp>
        <p:nvSpPr>
          <p:cNvPr id="24" name="TextBox 23"/>
          <p:cNvSpPr txBox="1"/>
          <p:nvPr/>
        </p:nvSpPr>
        <p:spPr>
          <a:xfrm>
            <a:off x="1371604" y="2505082"/>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4</a:t>
            </a:r>
          </a:p>
        </p:txBody>
      </p:sp>
      <p:sp>
        <p:nvSpPr>
          <p:cNvPr id="25" name="TextBox 24"/>
          <p:cNvSpPr txBox="1"/>
          <p:nvPr/>
        </p:nvSpPr>
        <p:spPr>
          <a:xfrm>
            <a:off x="4965704" y="5865821"/>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5</a:t>
            </a:r>
          </a:p>
        </p:txBody>
      </p:sp>
      <p:sp>
        <p:nvSpPr>
          <p:cNvPr id="26" name="TextBox 25"/>
          <p:cNvSpPr txBox="1"/>
          <p:nvPr/>
        </p:nvSpPr>
        <p:spPr>
          <a:xfrm>
            <a:off x="6003934" y="5865821"/>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6</a:t>
            </a:r>
          </a:p>
        </p:txBody>
      </p:sp>
      <p:sp>
        <p:nvSpPr>
          <p:cNvPr id="27" name="TextBox 26"/>
          <p:cNvSpPr txBox="1"/>
          <p:nvPr/>
        </p:nvSpPr>
        <p:spPr>
          <a:xfrm>
            <a:off x="6643694" y="5865821"/>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7</a:t>
            </a:r>
          </a:p>
        </p:txBody>
      </p:sp>
      <p:sp>
        <p:nvSpPr>
          <p:cNvPr id="28" name="TextBox 27"/>
          <p:cNvSpPr txBox="1"/>
          <p:nvPr/>
        </p:nvSpPr>
        <p:spPr>
          <a:xfrm>
            <a:off x="7621594" y="5865821"/>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8</a:t>
            </a:r>
          </a:p>
        </p:txBody>
      </p:sp>
      <p:cxnSp>
        <p:nvCxnSpPr>
          <p:cNvPr id="29" name="Straight Arrow Connector 28"/>
          <p:cNvCxnSpPr/>
          <p:nvPr/>
        </p:nvCxnSpPr>
        <p:spPr>
          <a:xfrm flipV="1">
            <a:off x="1917700" y="5132388"/>
            <a:ext cx="9525"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438282" y="5132396"/>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1</a:t>
            </a:r>
          </a:p>
        </p:txBody>
      </p:sp>
      <p:cxnSp>
        <p:nvCxnSpPr>
          <p:cNvPr id="33" name="Straight Arrow Connector 32"/>
          <p:cNvCxnSpPr/>
          <p:nvPr/>
        </p:nvCxnSpPr>
        <p:spPr>
          <a:xfrm>
            <a:off x="1917710" y="4724410"/>
            <a:ext cx="3175" cy="371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438282" y="4632332"/>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8</a:t>
            </a:r>
          </a:p>
        </p:txBody>
      </p:sp>
      <p:cxnSp>
        <p:nvCxnSpPr>
          <p:cNvPr id="37" name="Straight Arrow Connector 36"/>
          <p:cNvCxnSpPr/>
          <p:nvPr/>
        </p:nvCxnSpPr>
        <p:spPr>
          <a:xfrm flipH="1" flipV="1">
            <a:off x="1960563" y="4197360"/>
            <a:ext cx="0" cy="468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438282" y="4197358"/>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3</a:t>
            </a:r>
          </a:p>
        </p:txBody>
      </p:sp>
      <p:cxnSp>
        <p:nvCxnSpPr>
          <p:cNvPr id="46" name="Straight Arrow Connector 45"/>
          <p:cNvCxnSpPr/>
          <p:nvPr/>
        </p:nvCxnSpPr>
        <p:spPr>
          <a:xfrm>
            <a:off x="1878023" y="4005263"/>
            <a:ext cx="3175" cy="2079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220794" y="3886207"/>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6</a:t>
            </a:r>
          </a:p>
        </p:txBody>
      </p:sp>
      <p:cxnSp>
        <p:nvCxnSpPr>
          <p:cNvPr id="49" name="Straight Arrow Connector 48"/>
          <p:cNvCxnSpPr/>
          <p:nvPr/>
        </p:nvCxnSpPr>
        <p:spPr>
          <a:xfrm flipV="1">
            <a:off x="1944698" y="2876560"/>
            <a:ext cx="15875" cy="1160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438282" y="3416308"/>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5</a:t>
            </a:r>
          </a:p>
        </p:txBody>
      </p:sp>
      <p:cxnSp>
        <p:nvCxnSpPr>
          <p:cNvPr id="52" name="Straight Arrow Connector 51"/>
          <p:cNvCxnSpPr/>
          <p:nvPr/>
        </p:nvCxnSpPr>
        <p:spPr>
          <a:xfrm>
            <a:off x="1865313" y="2505085"/>
            <a:ext cx="0" cy="371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1935163" y="1803403"/>
            <a:ext cx="0" cy="701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371604" y="1946282"/>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7</a:t>
            </a:r>
          </a:p>
        </p:txBody>
      </p:sp>
      <p:cxnSp>
        <p:nvCxnSpPr>
          <p:cNvPr id="57" name="Straight Arrow Connector 56"/>
          <p:cNvCxnSpPr/>
          <p:nvPr/>
        </p:nvCxnSpPr>
        <p:spPr>
          <a:xfrm flipV="1">
            <a:off x="1766888" y="914400"/>
            <a:ext cx="0" cy="8016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371604" y="1158883"/>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2</a:t>
            </a:r>
          </a:p>
        </p:txBody>
      </p:sp>
      <p:sp>
        <p:nvSpPr>
          <p:cNvPr id="38" name="TextBox 37"/>
          <p:cNvSpPr txBox="1"/>
          <p:nvPr/>
        </p:nvSpPr>
        <p:spPr>
          <a:xfrm>
            <a:off x="3886204" y="5791207"/>
            <a:ext cx="301444" cy="369225"/>
          </a:xfrm>
          <a:prstGeom prst="rect">
            <a:avLst/>
          </a:prstGeom>
          <a:solidFill>
            <a:schemeClr val="bg1"/>
          </a:solid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4</a:t>
            </a:r>
          </a:p>
        </p:txBody>
      </p:sp>
    </p:spTree>
    <p:extLst>
      <p:ext uri="{BB962C8B-B14F-4D97-AF65-F5344CB8AC3E}">
        <p14:creationId xmlns:p14="http://schemas.microsoft.com/office/powerpoint/2010/main" val="2138838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1447800" y="304800"/>
            <a:ext cx="6248400" cy="6096000"/>
          </a:xfrm>
          <a:prstGeom prst="donut">
            <a:avLst>
              <a:gd name="adj" fmla="val 774"/>
            </a:avLst>
          </a:prstGeom>
        </p:spPr>
        <p:style>
          <a:lnRef idx="1">
            <a:schemeClr val="accent1"/>
          </a:lnRef>
          <a:fillRef idx="3">
            <a:schemeClr val="accent1"/>
          </a:fillRef>
          <a:effectRef idx="2">
            <a:schemeClr val="accent1"/>
          </a:effectRef>
          <a:fontRef idx="minor">
            <a:schemeClr val="lt1"/>
          </a:fontRef>
        </p:style>
        <p:txBody>
          <a:bodyPr lIns="91333" tIns="45667" rIns="91333" bIns="45667" anchor="ctr"/>
          <a:lstStyle/>
          <a:p>
            <a:pPr algn="ctr">
              <a:defRPr/>
            </a:pPr>
            <a:endParaRPr lang="en-US" b="1">
              <a:solidFill>
                <a:srgbClr val="000000"/>
              </a:solidFill>
              <a:latin typeface="Times New Roman"/>
            </a:endParaRPr>
          </a:p>
        </p:txBody>
      </p:sp>
      <p:cxnSp>
        <p:nvCxnSpPr>
          <p:cNvPr id="6" name="Straight Connector 5"/>
          <p:cNvCxnSpPr/>
          <p:nvPr/>
        </p:nvCxnSpPr>
        <p:spPr>
          <a:xfrm>
            <a:off x="4572000" y="6324600"/>
            <a:ext cx="0" cy="228600"/>
          </a:xfrm>
          <a:prstGeom prst="line">
            <a:avLst/>
          </a:prstGeom>
        </p:spPr>
        <p:style>
          <a:lnRef idx="2">
            <a:schemeClr val="accent1"/>
          </a:lnRef>
          <a:fillRef idx="0">
            <a:schemeClr val="accent1"/>
          </a:fillRef>
          <a:effectRef idx="1">
            <a:schemeClr val="accent1"/>
          </a:effectRef>
          <a:fontRef idx="minor">
            <a:schemeClr val="tx1"/>
          </a:fontRef>
        </p:style>
      </p:cxnSp>
      <p:sp>
        <p:nvSpPr>
          <p:cNvPr id="45059" name="TextBox 6"/>
          <p:cNvSpPr txBox="1">
            <a:spLocks noChangeArrowheads="1"/>
          </p:cNvSpPr>
          <p:nvPr/>
        </p:nvSpPr>
        <p:spPr bwMode="auto">
          <a:xfrm>
            <a:off x="4267204" y="6378579"/>
            <a:ext cx="56045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3" tIns="45667" rIns="91333" bIns="45667">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mtClean="0">
                <a:solidFill>
                  <a:srgbClr val="000000"/>
                </a:solidFill>
              </a:rPr>
              <a:t>ori</a:t>
            </a:r>
          </a:p>
        </p:txBody>
      </p:sp>
      <p:sp>
        <p:nvSpPr>
          <p:cNvPr id="14" name="Freeform 13"/>
          <p:cNvSpPr/>
          <p:nvPr/>
        </p:nvSpPr>
        <p:spPr>
          <a:xfrm>
            <a:off x="2819400" y="457200"/>
            <a:ext cx="3829050" cy="928688"/>
          </a:xfrm>
          <a:custGeom>
            <a:avLst/>
            <a:gdLst>
              <a:gd name="connsiteX0" fmla="*/ 0 w 3828575"/>
              <a:gd name="connsiteY0" fmla="*/ 636645 h 928524"/>
              <a:gd name="connsiteX1" fmla="*/ 541735 w 3828575"/>
              <a:gd name="connsiteY1" fmla="*/ 281423 h 928524"/>
              <a:gd name="connsiteX2" fmla="*/ 1243327 w 3828575"/>
              <a:gd name="connsiteY2" fmla="*/ 32768 h 928524"/>
              <a:gd name="connsiteX3" fmla="*/ 2104774 w 3828575"/>
              <a:gd name="connsiteY3" fmla="*/ 32768 h 928524"/>
              <a:gd name="connsiteX4" fmla="*/ 2966222 w 3828575"/>
              <a:gd name="connsiteY4" fmla="*/ 308065 h 928524"/>
              <a:gd name="connsiteX5" fmla="*/ 3729980 w 3828575"/>
              <a:gd name="connsiteY5" fmla="*/ 858658 h 928524"/>
              <a:gd name="connsiteX6" fmla="*/ 3818789 w 3828575"/>
              <a:gd name="connsiteY6" fmla="*/ 920822 h 92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575" h="928524">
                <a:moveTo>
                  <a:pt x="0" y="636645"/>
                </a:moveTo>
                <a:cubicBezTo>
                  <a:pt x="167257" y="509357"/>
                  <a:pt x="334514" y="382069"/>
                  <a:pt x="541735" y="281423"/>
                </a:cubicBezTo>
                <a:cubicBezTo>
                  <a:pt x="748956" y="180777"/>
                  <a:pt x="982821" y="74210"/>
                  <a:pt x="1243327" y="32768"/>
                </a:cubicBezTo>
                <a:cubicBezTo>
                  <a:pt x="1503833" y="-8674"/>
                  <a:pt x="1817625" y="-13115"/>
                  <a:pt x="2104774" y="32768"/>
                </a:cubicBezTo>
                <a:cubicBezTo>
                  <a:pt x="2391923" y="78651"/>
                  <a:pt x="2695354" y="170417"/>
                  <a:pt x="2966222" y="308065"/>
                </a:cubicBezTo>
                <a:cubicBezTo>
                  <a:pt x="3237090" y="445713"/>
                  <a:pt x="3587886" y="756532"/>
                  <a:pt x="3729980" y="858658"/>
                </a:cubicBezTo>
                <a:cubicBezTo>
                  <a:pt x="3872074" y="960784"/>
                  <a:pt x="3818789" y="920822"/>
                  <a:pt x="3818789" y="920822"/>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cxnSp>
        <p:nvCxnSpPr>
          <p:cNvPr id="16" name="Straight Arrow Connector 15"/>
          <p:cNvCxnSpPr/>
          <p:nvPr/>
        </p:nvCxnSpPr>
        <p:spPr>
          <a:xfrm>
            <a:off x="6324600" y="1143000"/>
            <a:ext cx="381000" cy="3048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3694117" y="6121410"/>
            <a:ext cx="852487" cy="150813"/>
          </a:xfrm>
          <a:custGeom>
            <a:avLst/>
            <a:gdLst>
              <a:gd name="connsiteX0" fmla="*/ 852566 w 852566"/>
              <a:gd name="connsiteY0" fmla="*/ 150969 h 150969"/>
              <a:gd name="connsiteX1" fmla="*/ 452926 w 852566"/>
              <a:gd name="connsiteY1" fmla="*/ 115447 h 150969"/>
              <a:gd name="connsiteX2" fmla="*/ 0 w 852566"/>
              <a:gd name="connsiteY2" fmla="*/ 0 h 150969"/>
            </a:gdLst>
            <a:ahLst/>
            <a:cxnLst>
              <a:cxn ang="0">
                <a:pos x="connsiteX0" y="connsiteY0"/>
              </a:cxn>
              <a:cxn ang="0">
                <a:pos x="connsiteX1" y="connsiteY1"/>
              </a:cxn>
              <a:cxn ang="0">
                <a:pos x="connsiteX2" y="connsiteY2"/>
              </a:cxn>
            </a:cxnLst>
            <a:rect l="l" t="t" r="r" b="b"/>
            <a:pathLst>
              <a:path w="852566" h="150969">
                <a:moveTo>
                  <a:pt x="852566" y="150969"/>
                </a:moveTo>
                <a:cubicBezTo>
                  <a:pt x="723793" y="145788"/>
                  <a:pt x="595020" y="140608"/>
                  <a:pt x="452926" y="115447"/>
                </a:cubicBezTo>
                <a:cubicBezTo>
                  <a:pt x="310832" y="90285"/>
                  <a:pt x="0" y="0"/>
                  <a:pt x="0" y="0"/>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cxnSp>
        <p:nvCxnSpPr>
          <p:cNvPr id="24" name="Straight Arrow Connector 23"/>
          <p:cNvCxnSpPr/>
          <p:nvPr/>
        </p:nvCxnSpPr>
        <p:spPr>
          <a:xfrm flipH="1" flipV="1">
            <a:off x="3581400" y="6096000"/>
            <a:ext cx="304800" cy="76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1828800" y="4572000"/>
            <a:ext cx="1736725" cy="1524000"/>
          </a:xfrm>
          <a:custGeom>
            <a:avLst/>
            <a:gdLst>
              <a:gd name="connsiteX0" fmla="*/ 1660729 w 1660729"/>
              <a:gd name="connsiteY0" fmla="*/ 1376484 h 1376484"/>
              <a:gd name="connsiteX1" fmla="*/ 1092351 w 1660729"/>
              <a:gd name="connsiteY1" fmla="*/ 1118948 h 1376484"/>
              <a:gd name="connsiteX2" fmla="*/ 523973 w 1660729"/>
              <a:gd name="connsiteY2" fmla="*/ 674921 h 1376484"/>
              <a:gd name="connsiteX3" fmla="*/ 150975 w 1660729"/>
              <a:gd name="connsiteY3" fmla="*/ 239774 h 1376484"/>
              <a:gd name="connsiteX4" fmla="*/ 0 w 1660729"/>
              <a:gd name="connsiteY4" fmla="*/ 0 h 137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729" h="1376484">
                <a:moveTo>
                  <a:pt x="1660729" y="1376484"/>
                </a:moveTo>
                <a:cubicBezTo>
                  <a:pt x="1471269" y="1306179"/>
                  <a:pt x="1281810" y="1235875"/>
                  <a:pt x="1092351" y="1118948"/>
                </a:cubicBezTo>
                <a:cubicBezTo>
                  <a:pt x="902892" y="1002021"/>
                  <a:pt x="680869" y="821450"/>
                  <a:pt x="523973" y="674921"/>
                </a:cubicBezTo>
                <a:cubicBezTo>
                  <a:pt x="367077" y="528392"/>
                  <a:pt x="238304" y="352261"/>
                  <a:pt x="150975" y="239774"/>
                </a:cubicBezTo>
                <a:cubicBezTo>
                  <a:pt x="63646" y="127287"/>
                  <a:pt x="0" y="0"/>
                  <a:pt x="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28" name="Freeform 27"/>
          <p:cNvSpPr/>
          <p:nvPr/>
        </p:nvSpPr>
        <p:spPr>
          <a:xfrm>
            <a:off x="1554167" y="2479685"/>
            <a:ext cx="230187" cy="1971675"/>
          </a:xfrm>
          <a:custGeom>
            <a:avLst/>
            <a:gdLst>
              <a:gd name="connsiteX0" fmla="*/ 231643 w 231643"/>
              <a:gd name="connsiteY0" fmla="*/ 1971481 h 1971481"/>
              <a:gd name="connsiteX1" fmla="*/ 116191 w 231643"/>
              <a:gd name="connsiteY1" fmla="*/ 1696184 h 1971481"/>
              <a:gd name="connsiteX2" fmla="*/ 36263 w 231643"/>
              <a:gd name="connsiteY2" fmla="*/ 1385365 h 1971481"/>
              <a:gd name="connsiteX3" fmla="*/ 739 w 231643"/>
              <a:gd name="connsiteY3" fmla="*/ 923576 h 1971481"/>
              <a:gd name="connsiteX4" fmla="*/ 18501 w 231643"/>
              <a:gd name="connsiteY4" fmla="*/ 568355 h 1971481"/>
              <a:gd name="connsiteX5" fmla="*/ 89548 w 231643"/>
              <a:gd name="connsiteY5" fmla="*/ 222013 h 1971481"/>
              <a:gd name="connsiteX6" fmla="*/ 160595 w 231643"/>
              <a:gd name="connsiteY6" fmla="*/ 0 h 197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3" h="1971481">
                <a:moveTo>
                  <a:pt x="231643" y="1971481"/>
                </a:moveTo>
                <a:cubicBezTo>
                  <a:pt x="190198" y="1882675"/>
                  <a:pt x="148754" y="1793870"/>
                  <a:pt x="116191" y="1696184"/>
                </a:cubicBezTo>
                <a:cubicBezTo>
                  <a:pt x="83628" y="1598498"/>
                  <a:pt x="55505" y="1514133"/>
                  <a:pt x="36263" y="1385365"/>
                </a:cubicBezTo>
                <a:cubicBezTo>
                  <a:pt x="17021" y="1256597"/>
                  <a:pt x="3699" y="1059744"/>
                  <a:pt x="739" y="923576"/>
                </a:cubicBezTo>
                <a:cubicBezTo>
                  <a:pt x="-2221" y="787408"/>
                  <a:pt x="3699" y="685282"/>
                  <a:pt x="18501" y="568355"/>
                </a:cubicBezTo>
                <a:cubicBezTo>
                  <a:pt x="33302" y="451428"/>
                  <a:pt x="65866" y="316739"/>
                  <a:pt x="89548" y="222013"/>
                </a:cubicBezTo>
                <a:cubicBezTo>
                  <a:pt x="113230" y="127287"/>
                  <a:pt x="160595" y="0"/>
                  <a:pt x="160595" y="0"/>
                </a:cubicBezTo>
              </a:path>
            </a:pathLst>
          </a:custGeom>
          <a:ln>
            <a:solidFill>
              <a:srgbClr val="FF008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29" name="Freeform 28"/>
          <p:cNvSpPr/>
          <p:nvPr/>
        </p:nvSpPr>
        <p:spPr>
          <a:xfrm rot="2325189">
            <a:off x="2108201" y="914408"/>
            <a:ext cx="179388" cy="1649413"/>
          </a:xfrm>
          <a:custGeom>
            <a:avLst/>
            <a:gdLst>
              <a:gd name="connsiteX0" fmla="*/ 231643 w 231643"/>
              <a:gd name="connsiteY0" fmla="*/ 1971481 h 1971481"/>
              <a:gd name="connsiteX1" fmla="*/ 116191 w 231643"/>
              <a:gd name="connsiteY1" fmla="*/ 1696184 h 1971481"/>
              <a:gd name="connsiteX2" fmla="*/ 36263 w 231643"/>
              <a:gd name="connsiteY2" fmla="*/ 1385365 h 1971481"/>
              <a:gd name="connsiteX3" fmla="*/ 739 w 231643"/>
              <a:gd name="connsiteY3" fmla="*/ 923576 h 1971481"/>
              <a:gd name="connsiteX4" fmla="*/ 18501 w 231643"/>
              <a:gd name="connsiteY4" fmla="*/ 568355 h 1971481"/>
              <a:gd name="connsiteX5" fmla="*/ 89548 w 231643"/>
              <a:gd name="connsiteY5" fmla="*/ 222013 h 1971481"/>
              <a:gd name="connsiteX6" fmla="*/ 160595 w 231643"/>
              <a:gd name="connsiteY6" fmla="*/ 0 h 197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643" h="1971481">
                <a:moveTo>
                  <a:pt x="231643" y="1971481"/>
                </a:moveTo>
                <a:cubicBezTo>
                  <a:pt x="190198" y="1882675"/>
                  <a:pt x="148754" y="1793870"/>
                  <a:pt x="116191" y="1696184"/>
                </a:cubicBezTo>
                <a:cubicBezTo>
                  <a:pt x="83628" y="1598498"/>
                  <a:pt x="55505" y="1514133"/>
                  <a:pt x="36263" y="1385365"/>
                </a:cubicBezTo>
                <a:cubicBezTo>
                  <a:pt x="17021" y="1256597"/>
                  <a:pt x="3699" y="1059744"/>
                  <a:pt x="739" y="923576"/>
                </a:cubicBezTo>
                <a:cubicBezTo>
                  <a:pt x="-2221" y="787408"/>
                  <a:pt x="3699" y="685282"/>
                  <a:pt x="18501" y="568355"/>
                </a:cubicBezTo>
                <a:cubicBezTo>
                  <a:pt x="33302" y="451428"/>
                  <a:pt x="65866" y="316739"/>
                  <a:pt x="89548" y="222013"/>
                </a:cubicBezTo>
                <a:cubicBezTo>
                  <a:pt x="113230" y="127287"/>
                  <a:pt x="160595" y="0"/>
                  <a:pt x="160595" y="0"/>
                </a:cubicBezTo>
              </a:path>
            </a:pathLst>
          </a:custGeom>
          <a:ln>
            <a:solidFill>
              <a:srgbClr val="BD1338"/>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cxnSp>
        <p:nvCxnSpPr>
          <p:cNvPr id="31" name="Straight Arrow Connector 30"/>
          <p:cNvCxnSpPr>
            <a:stCxn id="28" idx="5"/>
            <a:endCxn id="28" idx="6"/>
          </p:cNvCxnSpPr>
          <p:nvPr/>
        </p:nvCxnSpPr>
        <p:spPr>
          <a:xfrm flipV="1">
            <a:off x="1643073" y="2479679"/>
            <a:ext cx="71437" cy="222250"/>
          </a:xfrm>
          <a:prstGeom prst="straightConnector1">
            <a:avLst/>
          </a:prstGeom>
          <a:ln>
            <a:solidFill>
              <a:srgbClr val="FF008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590800" y="1066800"/>
            <a:ext cx="228600" cy="152400"/>
          </a:xfrm>
          <a:prstGeom prst="straightConnector1">
            <a:avLst/>
          </a:prstGeom>
          <a:ln>
            <a:solidFill>
              <a:srgbClr val="BD1338"/>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7" idx="3"/>
          </p:cNvCxnSpPr>
          <p:nvPr/>
        </p:nvCxnSpPr>
        <p:spPr>
          <a:xfrm flipH="1" flipV="1">
            <a:off x="1828810" y="4572010"/>
            <a:ext cx="157163" cy="2651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886204" y="5726121"/>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1</a:t>
            </a:r>
          </a:p>
        </p:txBody>
      </p:sp>
      <p:sp>
        <p:nvSpPr>
          <p:cNvPr id="42" name="TextBox 41"/>
          <p:cNvSpPr txBox="1"/>
          <p:nvPr/>
        </p:nvSpPr>
        <p:spPr>
          <a:xfrm>
            <a:off x="2895604" y="51816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2</a:t>
            </a:r>
          </a:p>
        </p:txBody>
      </p:sp>
      <p:sp>
        <p:nvSpPr>
          <p:cNvPr id="43" name="TextBox 42"/>
          <p:cNvSpPr txBox="1"/>
          <p:nvPr/>
        </p:nvSpPr>
        <p:spPr>
          <a:xfrm>
            <a:off x="1676404" y="35052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3</a:t>
            </a:r>
          </a:p>
        </p:txBody>
      </p:sp>
      <p:sp>
        <p:nvSpPr>
          <p:cNvPr id="44" name="TextBox 43"/>
          <p:cNvSpPr txBox="1"/>
          <p:nvPr/>
        </p:nvSpPr>
        <p:spPr>
          <a:xfrm>
            <a:off x="4343404" y="4572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5</a:t>
            </a:r>
          </a:p>
        </p:txBody>
      </p:sp>
      <p:sp>
        <p:nvSpPr>
          <p:cNvPr id="45" name="TextBox 44"/>
          <p:cNvSpPr txBox="1"/>
          <p:nvPr/>
        </p:nvSpPr>
        <p:spPr>
          <a:xfrm>
            <a:off x="6858004" y="22098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6</a:t>
            </a:r>
          </a:p>
        </p:txBody>
      </p:sp>
      <p:sp>
        <p:nvSpPr>
          <p:cNvPr id="46" name="TextBox 45"/>
          <p:cNvSpPr txBox="1"/>
          <p:nvPr/>
        </p:nvSpPr>
        <p:spPr>
          <a:xfrm>
            <a:off x="7010404" y="40386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7</a:t>
            </a:r>
          </a:p>
        </p:txBody>
      </p:sp>
      <p:sp>
        <p:nvSpPr>
          <p:cNvPr id="47" name="TextBox 46"/>
          <p:cNvSpPr txBox="1"/>
          <p:nvPr/>
        </p:nvSpPr>
        <p:spPr>
          <a:xfrm>
            <a:off x="5486404" y="57150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8</a:t>
            </a:r>
          </a:p>
        </p:txBody>
      </p:sp>
      <p:sp>
        <p:nvSpPr>
          <p:cNvPr id="48" name="TextBox 47"/>
          <p:cNvSpPr txBox="1"/>
          <p:nvPr/>
        </p:nvSpPr>
        <p:spPr>
          <a:xfrm>
            <a:off x="2133604" y="1981207"/>
            <a:ext cx="301444" cy="369225"/>
          </a:xfrm>
          <a:prstGeom prst="rect">
            <a:avLst/>
          </a:prstGeom>
          <a:noFill/>
        </p:spPr>
        <p:txBody>
          <a:bodyPr wrap="none" lIns="91333" tIns="45667" rIns="91333" bIns="45667">
            <a:spAutoFit/>
          </a:bodyPr>
          <a:lstStyle/>
          <a:p>
            <a:pPr defTabSz="456668" fontAlgn="auto">
              <a:spcBef>
                <a:spcPts val="0"/>
              </a:spcBef>
              <a:spcAft>
                <a:spcPts val="0"/>
              </a:spcAft>
              <a:defRPr/>
            </a:pPr>
            <a:r>
              <a:rPr lang="en-US" sz="1800" dirty="0">
                <a:solidFill>
                  <a:prstClr val="black"/>
                </a:solidFill>
                <a:latin typeface="Calibri"/>
              </a:rPr>
              <a:t>4</a:t>
            </a:r>
          </a:p>
        </p:txBody>
      </p:sp>
      <p:sp>
        <p:nvSpPr>
          <p:cNvPr id="49" name="Freeform 48"/>
          <p:cNvSpPr/>
          <p:nvPr/>
        </p:nvSpPr>
        <p:spPr>
          <a:xfrm>
            <a:off x="6781800" y="1511301"/>
            <a:ext cx="685800" cy="1231900"/>
          </a:xfrm>
          <a:custGeom>
            <a:avLst/>
            <a:gdLst>
              <a:gd name="connsiteX0" fmla="*/ 0 w 728234"/>
              <a:gd name="connsiteY0" fmla="*/ 0 h 1323201"/>
              <a:gd name="connsiteX1" fmla="*/ 266427 w 728234"/>
              <a:gd name="connsiteY1" fmla="*/ 248655 h 1323201"/>
              <a:gd name="connsiteX2" fmla="*/ 497330 w 728234"/>
              <a:gd name="connsiteY2" fmla="*/ 657160 h 1323201"/>
              <a:gd name="connsiteX3" fmla="*/ 595020 w 728234"/>
              <a:gd name="connsiteY3" fmla="*/ 914696 h 1323201"/>
              <a:gd name="connsiteX4" fmla="*/ 701591 w 728234"/>
              <a:gd name="connsiteY4" fmla="*/ 1252156 h 1323201"/>
              <a:gd name="connsiteX5" fmla="*/ 728234 w 728234"/>
              <a:gd name="connsiteY5" fmla="*/ 1323201 h 132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234" h="1323201">
                <a:moveTo>
                  <a:pt x="0" y="0"/>
                </a:moveTo>
                <a:cubicBezTo>
                  <a:pt x="91769" y="69564"/>
                  <a:pt x="183539" y="139128"/>
                  <a:pt x="266427" y="248655"/>
                </a:cubicBezTo>
                <a:cubicBezTo>
                  <a:pt x="349315" y="358182"/>
                  <a:pt x="442565" y="546153"/>
                  <a:pt x="497330" y="657160"/>
                </a:cubicBezTo>
                <a:cubicBezTo>
                  <a:pt x="552096" y="768167"/>
                  <a:pt x="560977" y="815530"/>
                  <a:pt x="595020" y="914696"/>
                </a:cubicBezTo>
                <a:cubicBezTo>
                  <a:pt x="629063" y="1013862"/>
                  <a:pt x="679389" y="1184072"/>
                  <a:pt x="701591" y="1252156"/>
                </a:cubicBezTo>
                <a:cubicBezTo>
                  <a:pt x="723793" y="1320240"/>
                  <a:pt x="728234" y="1323201"/>
                  <a:pt x="728234" y="1323201"/>
                </a:cubicBezTo>
              </a:path>
            </a:pathLst>
          </a:custGeom>
          <a:ln>
            <a:solidFill>
              <a:srgbClr val="00009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50" name="Freeform 49"/>
          <p:cNvSpPr/>
          <p:nvPr/>
        </p:nvSpPr>
        <p:spPr>
          <a:xfrm>
            <a:off x="6400810" y="2844801"/>
            <a:ext cx="1160463" cy="2794000"/>
          </a:xfrm>
          <a:custGeom>
            <a:avLst/>
            <a:gdLst>
              <a:gd name="connsiteX0" fmla="*/ 1056827 w 1113419"/>
              <a:gd name="connsiteY0" fmla="*/ 0 h 2726337"/>
              <a:gd name="connsiteX1" fmla="*/ 1110113 w 1113419"/>
              <a:gd name="connsiteY1" fmla="*/ 390744 h 2726337"/>
              <a:gd name="connsiteX2" fmla="*/ 1101232 w 1113419"/>
              <a:gd name="connsiteY2" fmla="*/ 737085 h 2726337"/>
              <a:gd name="connsiteX3" fmla="*/ 1047946 w 1113419"/>
              <a:gd name="connsiteY3" fmla="*/ 1181113 h 2726337"/>
              <a:gd name="connsiteX4" fmla="*/ 870328 w 1113419"/>
              <a:gd name="connsiteY4" fmla="*/ 1669542 h 2726337"/>
              <a:gd name="connsiteX5" fmla="*/ 612782 w 1113419"/>
              <a:gd name="connsiteY5" fmla="*/ 2175733 h 2726337"/>
              <a:gd name="connsiteX6" fmla="*/ 186499 w 1113419"/>
              <a:gd name="connsiteY6" fmla="*/ 2637522 h 2726337"/>
              <a:gd name="connsiteX7" fmla="*/ 0 w 1113419"/>
              <a:gd name="connsiteY7" fmla="*/ 2726327 h 272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3419" h="2726337">
                <a:moveTo>
                  <a:pt x="1056827" y="0"/>
                </a:moveTo>
                <a:cubicBezTo>
                  <a:pt x="1079769" y="133948"/>
                  <a:pt x="1102712" y="267897"/>
                  <a:pt x="1110113" y="390744"/>
                </a:cubicBezTo>
                <a:cubicBezTo>
                  <a:pt x="1117514" y="513591"/>
                  <a:pt x="1111593" y="605357"/>
                  <a:pt x="1101232" y="737085"/>
                </a:cubicBezTo>
                <a:cubicBezTo>
                  <a:pt x="1090871" y="868813"/>
                  <a:pt x="1086430" y="1025704"/>
                  <a:pt x="1047946" y="1181113"/>
                </a:cubicBezTo>
                <a:cubicBezTo>
                  <a:pt x="1009462" y="1336522"/>
                  <a:pt x="942855" y="1503772"/>
                  <a:pt x="870328" y="1669542"/>
                </a:cubicBezTo>
                <a:cubicBezTo>
                  <a:pt x="797801" y="1835312"/>
                  <a:pt x="726753" y="2014403"/>
                  <a:pt x="612782" y="2175733"/>
                </a:cubicBezTo>
                <a:cubicBezTo>
                  <a:pt x="498811" y="2337063"/>
                  <a:pt x="288629" y="2545756"/>
                  <a:pt x="186499" y="2637522"/>
                </a:cubicBezTo>
                <a:cubicBezTo>
                  <a:pt x="84369" y="2729288"/>
                  <a:pt x="0" y="2726327"/>
                  <a:pt x="0" y="2726327"/>
                </a:cubicBezTo>
              </a:path>
            </a:pathLst>
          </a:custGeom>
          <a:ln>
            <a:solidFill>
              <a:srgbClr val="3366FF"/>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51" name="Freeform 50"/>
          <p:cNvSpPr/>
          <p:nvPr/>
        </p:nvSpPr>
        <p:spPr>
          <a:xfrm>
            <a:off x="4627563" y="5730885"/>
            <a:ext cx="1712912" cy="531813"/>
          </a:xfrm>
          <a:custGeom>
            <a:avLst/>
            <a:gdLst>
              <a:gd name="connsiteX0" fmla="*/ 1714014 w 1714014"/>
              <a:gd name="connsiteY0" fmla="*/ 0 h 532833"/>
              <a:gd name="connsiteX1" fmla="*/ 1349897 w 1714014"/>
              <a:gd name="connsiteY1" fmla="*/ 239775 h 532833"/>
              <a:gd name="connsiteX2" fmla="*/ 941375 w 1714014"/>
              <a:gd name="connsiteY2" fmla="*/ 390744 h 532833"/>
              <a:gd name="connsiteX3" fmla="*/ 444045 w 1714014"/>
              <a:gd name="connsiteY3" fmla="*/ 488430 h 532833"/>
              <a:gd name="connsiteX4" fmla="*/ 0 w 1714014"/>
              <a:gd name="connsiteY4" fmla="*/ 532833 h 53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14" h="532833">
                <a:moveTo>
                  <a:pt x="1714014" y="0"/>
                </a:moveTo>
                <a:cubicBezTo>
                  <a:pt x="1596342" y="87325"/>
                  <a:pt x="1478670" y="174651"/>
                  <a:pt x="1349897" y="239775"/>
                </a:cubicBezTo>
                <a:cubicBezTo>
                  <a:pt x="1221124" y="304899"/>
                  <a:pt x="1092350" y="349302"/>
                  <a:pt x="941375" y="390744"/>
                </a:cubicBezTo>
                <a:cubicBezTo>
                  <a:pt x="790400" y="432186"/>
                  <a:pt x="600941" y="464749"/>
                  <a:pt x="444045" y="488430"/>
                </a:cubicBezTo>
                <a:cubicBezTo>
                  <a:pt x="287149" y="512111"/>
                  <a:pt x="0" y="532833"/>
                  <a:pt x="0" y="532833"/>
                </a:cubicBezTo>
              </a:path>
            </a:pathLst>
          </a:custGeom>
          <a:ln>
            <a:solidFill>
              <a:srgbClr val="741BFF"/>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cxnSp>
        <p:nvCxnSpPr>
          <p:cNvPr id="53" name="Straight Arrow Connector 52"/>
          <p:cNvCxnSpPr>
            <a:stCxn id="51" idx="3"/>
            <a:endCxn id="51" idx="4"/>
          </p:cNvCxnSpPr>
          <p:nvPr/>
        </p:nvCxnSpPr>
        <p:spPr>
          <a:xfrm flipH="1">
            <a:off x="4627563" y="6218238"/>
            <a:ext cx="442912" cy="44450"/>
          </a:xfrm>
          <a:prstGeom prst="straightConnector1">
            <a:avLst/>
          </a:prstGeom>
          <a:ln>
            <a:solidFill>
              <a:srgbClr val="741BFF"/>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50" idx="6"/>
          </p:cNvCxnSpPr>
          <p:nvPr/>
        </p:nvCxnSpPr>
        <p:spPr>
          <a:xfrm flipH="1">
            <a:off x="6324610" y="5548317"/>
            <a:ext cx="269875" cy="16668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4"/>
          </p:cNvCxnSpPr>
          <p:nvPr/>
        </p:nvCxnSpPr>
        <p:spPr>
          <a:xfrm>
            <a:off x="7442200" y="2676535"/>
            <a:ext cx="25400" cy="6667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8" name="Freeform 67"/>
          <p:cNvSpPr/>
          <p:nvPr/>
        </p:nvSpPr>
        <p:spPr>
          <a:xfrm>
            <a:off x="3617916" y="5695950"/>
            <a:ext cx="1030287" cy="552450"/>
          </a:xfrm>
          <a:custGeom>
            <a:avLst/>
            <a:gdLst>
              <a:gd name="connsiteX0" fmla="*/ 0 w 1030184"/>
              <a:gd name="connsiteY0" fmla="*/ 393339 h 553189"/>
              <a:gd name="connsiteX1" fmla="*/ 275308 w 1030184"/>
              <a:gd name="connsiteY1" fmla="*/ 82520 h 553189"/>
              <a:gd name="connsiteX2" fmla="*/ 586139 w 1030184"/>
              <a:gd name="connsiteY2" fmla="*/ 2595 h 553189"/>
              <a:gd name="connsiteX3" fmla="*/ 879209 w 1030184"/>
              <a:gd name="connsiteY3" fmla="*/ 38118 h 553189"/>
              <a:gd name="connsiteX4" fmla="*/ 959137 w 1030184"/>
              <a:gd name="connsiteY4" fmla="*/ 215728 h 553189"/>
              <a:gd name="connsiteX5" fmla="*/ 1030184 w 1030184"/>
              <a:gd name="connsiteY5" fmla="*/ 553189 h 553189"/>
              <a:gd name="connsiteX6" fmla="*/ 1030184 w 1030184"/>
              <a:gd name="connsiteY6" fmla="*/ 553189 h 5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184" h="553189">
                <a:moveTo>
                  <a:pt x="0" y="393339"/>
                </a:moveTo>
                <a:cubicBezTo>
                  <a:pt x="88809" y="270491"/>
                  <a:pt x="177618" y="147644"/>
                  <a:pt x="275308" y="82520"/>
                </a:cubicBezTo>
                <a:cubicBezTo>
                  <a:pt x="372998" y="17396"/>
                  <a:pt x="485489" y="9995"/>
                  <a:pt x="586139" y="2595"/>
                </a:cubicBezTo>
                <a:cubicBezTo>
                  <a:pt x="686789" y="-4805"/>
                  <a:pt x="817043" y="2596"/>
                  <a:pt x="879209" y="38118"/>
                </a:cubicBezTo>
                <a:cubicBezTo>
                  <a:pt x="941375" y="73640"/>
                  <a:pt x="933975" y="129883"/>
                  <a:pt x="959137" y="215728"/>
                </a:cubicBezTo>
                <a:cubicBezTo>
                  <a:pt x="984299" y="301573"/>
                  <a:pt x="1030184" y="553189"/>
                  <a:pt x="1030184" y="553189"/>
                </a:cubicBezTo>
                <a:lnTo>
                  <a:pt x="1030184" y="553189"/>
                </a:ln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69" name="Freeform 68"/>
          <p:cNvSpPr/>
          <p:nvPr/>
        </p:nvSpPr>
        <p:spPr>
          <a:xfrm>
            <a:off x="1828800" y="4495800"/>
            <a:ext cx="4495800" cy="1219200"/>
          </a:xfrm>
          <a:custGeom>
            <a:avLst/>
            <a:gdLst>
              <a:gd name="connsiteX0" fmla="*/ 4475975 w 4475975"/>
              <a:gd name="connsiteY0" fmla="*/ 1234396 h 1234396"/>
              <a:gd name="connsiteX1" fmla="*/ 3721099 w 4475975"/>
              <a:gd name="connsiteY1" fmla="*/ 550594 h 1234396"/>
              <a:gd name="connsiteX2" fmla="*/ 3161602 w 4475975"/>
              <a:gd name="connsiteY2" fmla="*/ 257536 h 1234396"/>
              <a:gd name="connsiteX3" fmla="*/ 2007084 w 4475975"/>
              <a:gd name="connsiteY3" fmla="*/ 53284 h 1234396"/>
              <a:gd name="connsiteX4" fmla="*/ 0 w 4475975"/>
              <a:gd name="connsiteY4" fmla="*/ 0 h 123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975" h="1234396">
                <a:moveTo>
                  <a:pt x="4475975" y="1234396"/>
                </a:moveTo>
                <a:cubicBezTo>
                  <a:pt x="4208068" y="973900"/>
                  <a:pt x="3940161" y="713404"/>
                  <a:pt x="3721099" y="550594"/>
                </a:cubicBezTo>
                <a:cubicBezTo>
                  <a:pt x="3502037" y="387784"/>
                  <a:pt x="3447271" y="340421"/>
                  <a:pt x="3161602" y="257536"/>
                </a:cubicBezTo>
                <a:cubicBezTo>
                  <a:pt x="2875933" y="174651"/>
                  <a:pt x="2534018" y="96207"/>
                  <a:pt x="2007084" y="53284"/>
                </a:cubicBezTo>
                <a:cubicBezTo>
                  <a:pt x="1480150" y="10361"/>
                  <a:pt x="740075" y="5180"/>
                  <a:pt x="0" y="0"/>
                </a:cubicBezTo>
              </a:path>
            </a:pathLst>
          </a:custGeom>
          <a:ln>
            <a:solidFill>
              <a:srgbClr val="FF008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70" name="Freeform 69"/>
          <p:cNvSpPr/>
          <p:nvPr/>
        </p:nvSpPr>
        <p:spPr>
          <a:xfrm>
            <a:off x="1697038" y="2460628"/>
            <a:ext cx="5770562" cy="282575"/>
          </a:xfrm>
          <a:custGeom>
            <a:avLst/>
            <a:gdLst>
              <a:gd name="connsiteX0" fmla="*/ 0 w 5745944"/>
              <a:gd name="connsiteY0" fmla="*/ 35522 h 293058"/>
              <a:gd name="connsiteX1" fmla="*/ 1047946 w 5745944"/>
              <a:gd name="connsiteY1" fmla="*/ 0 h 293058"/>
              <a:gd name="connsiteX2" fmla="*/ 3126077 w 5745944"/>
              <a:gd name="connsiteY2" fmla="*/ 26641 h 293058"/>
              <a:gd name="connsiteX3" fmla="*/ 5168685 w 5745944"/>
              <a:gd name="connsiteY3" fmla="*/ 204252 h 293058"/>
              <a:gd name="connsiteX4" fmla="*/ 5745944 w 5745944"/>
              <a:gd name="connsiteY4" fmla="*/ 293058 h 29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944" h="293058">
                <a:moveTo>
                  <a:pt x="0" y="35522"/>
                </a:moveTo>
                <a:cubicBezTo>
                  <a:pt x="263466" y="18501"/>
                  <a:pt x="1047946" y="0"/>
                  <a:pt x="1047946" y="0"/>
                </a:cubicBezTo>
                <a:lnTo>
                  <a:pt x="3126077" y="26641"/>
                </a:lnTo>
                <a:cubicBezTo>
                  <a:pt x="3812867" y="60683"/>
                  <a:pt x="4732041" y="159849"/>
                  <a:pt x="5168685" y="204252"/>
                </a:cubicBezTo>
                <a:cubicBezTo>
                  <a:pt x="5605330" y="248655"/>
                  <a:pt x="5675637" y="270856"/>
                  <a:pt x="5745944" y="293058"/>
                </a:cubicBezTo>
              </a:path>
            </a:pathLst>
          </a:custGeom>
          <a:ln>
            <a:solidFill>
              <a:srgbClr val="FF008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
        <p:nvSpPr>
          <p:cNvPr id="73" name="Freeform 72"/>
          <p:cNvSpPr/>
          <p:nvPr/>
        </p:nvSpPr>
        <p:spPr>
          <a:xfrm>
            <a:off x="2819400" y="990600"/>
            <a:ext cx="3962400" cy="533400"/>
          </a:xfrm>
          <a:custGeom>
            <a:avLst/>
            <a:gdLst>
              <a:gd name="connsiteX0" fmla="*/ 0 w 3825464"/>
              <a:gd name="connsiteY0" fmla="*/ 54409 h 396904"/>
              <a:gd name="connsiteX1" fmla="*/ 1190041 w 3825464"/>
              <a:gd name="connsiteY1" fmla="*/ 1126 h 396904"/>
              <a:gd name="connsiteX2" fmla="*/ 2557700 w 3825464"/>
              <a:gd name="connsiteY2" fmla="*/ 98812 h 396904"/>
              <a:gd name="connsiteX3" fmla="*/ 3694455 w 3825464"/>
              <a:gd name="connsiteY3" fmla="*/ 365228 h 396904"/>
              <a:gd name="connsiteX4" fmla="*/ 3801026 w 3825464"/>
              <a:gd name="connsiteY4" fmla="*/ 391870 h 39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64" h="396904">
                <a:moveTo>
                  <a:pt x="0" y="54409"/>
                </a:moveTo>
                <a:cubicBezTo>
                  <a:pt x="381879" y="24067"/>
                  <a:pt x="763758" y="-6274"/>
                  <a:pt x="1190041" y="1126"/>
                </a:cubicBezTo>
                <a:cubicBezTo>
                  <a:pt x="1616324" y="8526"/>
                  <a:pt x="2140298" y="38128"/>
                  <a:pt x="2557700" y="98812"/>
                </a:cubicBezTo>
                <a:cubicBezTo>
                  <a:pt x="2975102" y="159496"/>
                  <a:pt x="3487234" y="316385"/>
                  <a:pt x="3694455" y="365228"/>
                </a:cubicBezTo>
                <a:cubicBezTo>
                  <a:pt x="3901676" y="414071"/>
                  <a:pt x="3801026" y="391870"/>
                  <a:pt x="3801026" y="391870"/>
                </a:cubicBezTo>
              </a:path>
            </a:pathLst>
          </a:custGeom>
          <a:ln>
            <a:solidFill>
              <a:srgbClr val="BD1338"/>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cxnSp>
        <p:nvCxnSpPr>
          <p:cNvPr id="75" name="Straight Arrow Connector 74"/>
          <p:cNvCxnSpPr>
            <a:stCxn id="68" idx="1"/>
            <a:endCxn id="68" idx="2"/>
          </p:cNvCxnSpPr>
          <p:nvPr/>
        </p:nvCxnSpPr>
        <p:spPr>
          <a:xfrm flipV="1">
            <a:off x="3892550" y="5697540"/>
            <a:ext cx="311150" cy="8096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3962400" y="4568825"/>
            <a:ext cx="533400" cy="79375"/>
          </a:xfrm>
          <a:prstGeom prst="straightConnector1">
            <a:avLst/>
          </a:prstGeom>
          <a:ln>
            <a:solidFill>
              <a:srgbClr val="FF008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70" idx="2"/>
          </p:cNvCxnSpPr>
          <p:nvPr/>
        </p:nvCxnSpPr>
        <p:spPr>
          <a:xfrm>
            <a:off x="4835535" y="2486035"/>
            <a:ext cx="498475" cy="28575"/>
          </a:xfrm>
          <a:prstGeom prst="straightConnector1">
            <a:avLst/>
          </a:prstGeom>
          <a:ln>
            <a:solidFill>
              <a:srgbClr val="FF0080"/>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flipV="1">
            <a:off x="4267200" y="990600"/>
            <a:ext cx="533400" cy="76200"/>
          </a:xfrm>
          <a:prstGeom prst="straightConnector1">
            <a:avLst/>
          </a:prstGeom>
          <a:ln>
            <a:solidFill>
              <a:srgbClr val="BD1338"/>
            </a:solidFill>
            <a:tailEnd type="arrow"/>
          </a:ln>
        </p:spPr>
        <p:style>
          <a:lnRef idx="2">
            <a:schemeClr val="accent1"/>
          </a:lnRef>
          <a:fillRef idx="0">
            <a:schemeClr val="accent1"/>
          </a:fillRef>
          <a:effectRef idx="1">
            <a:schemeClr val="accent1"/>
          </a:effectRef>
          <a:fontRef idx="minor">
            <a:schemeClr val="tx1"/>
          </a:fontRef>
        </p:style>
      </p:cxnSp>
      <p:sp>
        <p:nvSpPr>
          <p:cNvPr id="98" name="Freeform 97"/>
          <p:cNvSpPr/>
          <p:nvPr/>
        </p:nvSpPr>
        <p:spPr>
          <a:xfrm>
            <a:off x="1828800" y="4572010"/>
            <a:ext cx="1749425" cy="1516063"/>
          </a:xfrm>
          <a:custGeom>
            <a:avLst/>
            <a:gdLst>
              <a:gd name="connsiteX0" fmla="*/ 0 w 1678490"/>
              <a:gd name="connsiteY0" fmla="*/ 16552 h 1549359"/>
              <a:gd name="connsiteX1" fmla="*/ 408522 w 1678490"/>
              <a:gd name="connsiteY1" fmla="*/ 96477 h 1549359"/>
              <a:gd name="connsiteX2" fmla="*/ 1420945 w 1678490"/>
              <a:gd name="connsiteY2" fmla="*/ 753637 h 1549359"/>
              <a:gd name="connsiteX3" fmla="*/ 1660729 w 1678490"/>
              <a:gd name="connsiteY3" fmla="*/ 1481842 h 1549359"/>
              <a:gd name="connsiteX4" fmla="*/ 1660729 w 1678490"/>
              <a:gd name="connsiteY4" fmla="*/ 1517364 h 154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490" h="1549359">
                <a:moveTo>
                  <a:pt x="0" y="16552"/>
                </a:moveTo>
                <a:cubicBezTo>
                  <a:pt x="85849" y="-4909"/>
                  <a:pt x="171698" y="-26370"/>
                  <a:pt x="408522" y="96477"/>
                </a:cubicBezTo>
                <a:cubicBezTo>
                  <a:pt x="645346" y="219324"/>
                  <a:pt x="1212244" y="522743"/>
                  <a:pt x="1420945" y="753637"/>
                </a:cubicBezTo>
                <a:cubicBezTo>
                  <a:pt x="1629646" y="984531"/>
                  <a:pt x="1620765" y="1354554"/>
                  <a:pt x="1660729" y="1481842"/>
                </a:cubicBezTo>
                <a:cubicBezTo>
                  <a:pt x="1700693" y="1609130"/>
                  <a:pt x="1660729" y="1517364"/>
                  <a:pt x="1660729" y="151736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lIns="91333" tIns="45667" rIns="91333" bIns="45667" anchor="ctr"/>
          <a:lstStyle/>
          <a:p>
            <a:pPr algn="ctr">
              <a:defRPr/>
            </a:pPr>
            <a:endParaRPr lang="en-US" b="1">
              <a:solidFill>
                <a:srgbClr val="000000"/>
              </a:solidFill>
              <a:latin typeface="Times New Roman"/>
            </a:endParaRPr>
          </a:p>
        </p:txBody>
      </p:sp>
    </p:spTree>
    <p:extLst>
      <p:ext uri="{BB962C8B-B14F-4D97-AF65-F5344CB8AC3E}">
        <p14:creationId xmlns:p14="http://schemas.microsoft.com/office/powerpoint/2010/main" val="3121774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r>
              <a:rPr lang="en-US" sz="2200" smtClean="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200" i="1" smtClean="0">
                <a:solidFill>
                  <a:srgbClr val="000000"/>
                </a:solidFill>
              </a:rPr>
              <a:t>Methanosarcina</a:t>
            </a:r>
            <a:r>
              <a:rPr lang="en-US" sz="2200" smtClean="0">
                <a:solidFill>
                  <a:srgbClr val="000000"/>
                </a:solidFill>
              </a:rPr>
              <a:t> </a:t>
            </a:r>
          </a:p>
          <a:p>
            <a:pPr algn="ctr"/>
            <a:r>
              <a:rPr lang="en-US" sz="2200" smtClean="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r>
              <a:rPr lang="en-US" sz="1800" smtClean="0">
                <a:solidFill>
                  <a:srgbClr val="000000"/>
                </a:solidFill>
              </a:rPr>
              <a:t>Figures drawn with </a:t>
            </a:r>
            <a:r>
              <a:rPr lang="en-US" sz="1800" i="1" smtClean="0">
                <a:solidFill>
                  <a:srgbClr val="000000"/>
                </a:solidFill>
              </a:rPr>
              <a:t>Metacyc</a:t>
            </a:r>
            <a:r>
              <a:rPr lang="en-US" sz="1800" smtClean="0">
                <a:solidFill>
                  <a:srgbClr val="000000"/>
                </a:solidFill>
              </a:rPr>
              <a:t> (www.metacyc.org)</a:t>
            </a:r>
            <a:endParaRPr lang="en-US" sz="2200" smtClean="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hangingPunct="0"/>
            <a:r>
              <a:rPr lang="en-US" sz="1800" b="1" smtClean="0">
                <a:solidFill>
                  <a:srgbClr val="000000"/>
                </a:solidFill>
              </a:rPr>
              <a:t>PtaA</a:t>
            </a:r>
            <a:endParaRPr lang="en-US" sz="2200" smtClean="0">
              <a:solidFill>
                <a:srgbClr val="000000"/>
              </a:solidFill>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hangingPunct="0"/>
            <a:r>
              <a:rPr lang="en-US" sz="1800" b="1" smtClean="0">
                <a:solidFill>
                  <a:srgbClr val="000000"/>
                </a:solidFill>
              </a:rPr>
              <a:t>PtaA</a:t>
            </a:r>
            <a:endParaRPr lang="en-US" sz="2200" smtClean="0">
              <a:solidFill>
                <a:srgbClr val="000000"/>
              </a:solidFill>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hangingPunct="0"/>
            <a:r>
              <a:rPr lang="en-US" sz="1800" b="1" smtClean="0">
                <a:solidFill>
                  <a:srgbClr val="000000"/>
                </a:solidFill>
              </a:rPr>
              <a:t>AckA</a:t>
            </a:r>
            <a:endParaRPr lang="en-US" sz="2200" smtClean="0">
              <a:solidFill>
                <a:srgbClr val="000000"/>
              </a:solidFill>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hangingPunct="0"/>
            <a:r>
              <a:rPr lang="en-US" sz="1800" b="1" smtClean="0">
                <a:solidFill>
                  <a:srgbClr val="000000"/>
                </a:solidFill>
              </a:rPr>
              <a:t>AckA</a:t>
            </a:r>
            <a:endParaRPr lang="en-US" sz="2200" smtClean="0">
              <a:solidFill>
                <a:srgbClr val="000000"/>
              </a:solidFill>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a:endParaRPr lang="en-US" sz="2200" smtClean="0">
              <a:solidFill>
                <a:srgbClr val="000000"/>
              </a:solidFill>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a:endParaRPr lang="en-US" sz="2200" smtClean="0">
              <a:solidFill>
                <a:srgbClr val="000000"/>
              </a:solidFill>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a:endParaRPr lang="en-US" sz="2200" smtClean="0">
              <a:solidFill>
                <a:srgbClr val="000000"/>
              </a:solidFill>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a:endParaRPr lang="en-US" sz="2200" smtClean="0">
              <a:solidFill>
                <a:srgbClr val="000000"/>
              </a:solidFill>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r>
              <a:rPr lang="en-US" sz="2200" smtClean="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a:endParaRPr lang="en-US" sz="2200" smtClean="0">
              <a:solidFill>
                <a:srgbClr val="000000"/>
              </a:solidFill>
              <a:cs typeface="MS Pゴシック" charset="0"/>
            </a:endParaRPr>
          </a:p>
        </p:txBody>
      </p:sp>
    </p:spTree>
    <p:extLst>
      <p:ext uri="{BB962C8B-B14F-4D97-AF65-F5344CB8AC3E}">
        <p14:creationId xmlns:p14="http://schemas.microsoft.com/office/powerpoint/2010/main" val="59153134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smtClean="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smtClean="0">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129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hangingPunct="0">
              <a:defRPr/>
            </a:pPr>
            <a:r>
              <a:rPr lang="en-GB" sz="1500" b="1" dirty="0" smtClean="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hangingPunct="0">
              <a:defRPr/>
            </a:pPr>
            <a:r>
              <a:rPr lang="en-GB" sz="1100" b="1" smtClean="0">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hangingPunct="0">
              <a:defRPr/>
            </a:pPr>
            <a:r>
              <a:rPr lang="en-GB" sz="900" smtClean="0">
                <a:latin typeface="Arial" charset="0"/>
              </a:rPr>
              <a:t>©1998 by National Academy of Sciences</a:t>
            </a:r>
          </a:p>
        </p:txBody>
      </p:sp>
    </p:spTree>
    <p:extLst>
      <p:ext uri="{BB962C8B-B14F-4D97-AF65-F5344CB8AC3E}">
        <p14:creationId xmlns:p14="http://schemas.microsoft.com/office/powerpoint/2010/main" val="34307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a:endParaRPr lang="de-DE" sz="1800" smtClean="0">
              <a:solidFill>
                <a:srgbClr val="000000"/>
              </a:solidFill>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oxaloacetate</a:t>
                </a:r>
                <a:endParaRPr lang="de-DE" sz="1800" smtClean="0">
                  <a:solidFill>
                    <a:srgbClr val="000000"/>
                  </a:solidFill>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acetyl-CoA</a:t>
                </a:r>
                <a:endParaRPr lang="de-DE" sz="1800" smtClean="0">
                  <a:solidFill>
                    <a:srgbClr val="000000"/>
                  </a:solidFill>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citrate</a:t>
                </a:r>
                <a:endParaRPr lang="de-DE" sz="1800" smtClean="0">
                  <a:solidFill>
                    <a:srgbClr val="000000"/>
                  </a:solidFill>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malate</a:t>
                </a:r>
                <a:endParaRPr lang="de-DE" sz="1800" smtClean="0">
                  <a:solidFill>
                    <a:srgbClr val="000000"/>
                  </a:solidFill>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fumarate</a:t>
                </a:r>
                <a:endParaRPr lang="de-DE" sz="1800" smtClean="0">
                  <a:solidFill>
                    <a:srgbClr val="000000"/>
                  </a:solidFill>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isocitrate</a:t>
                </a:r>
                <a:endParaRPr lang="de-DE" sz="1800" smtClean="0">
                  <a:solidFill>
                    <a:srgbClr val="000000"/>
                  </a:solidFill>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succinate</a:t>
                </a:r>
                <a:endParaRPr lang="de-DE" sz="1800" smtClean="0">
                  <a:solidFill>
                    <a:srgbClr val="000000"/>
                  </a:solidFill>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succinyl-CoA</a:t>
                </a:r>
                <a:endParaRPr lang="de-DE" sz="1800" smtClean="0">
                  <a:solidFill>
                    <a:srgbClr val="000000"/>
                  </a:solidFill>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propionyl-CoA</a:t>
                </a:r>
                <a:endParaRPr lang="de-DE" sz="1800" smtClean="0">
                  <a:solidFill>
                    <a:srgbClr val="000000"/>
                  </a:solidFill>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3-methylmalyl-CoA</a:t>
                </a:r>
                <a:endParaRPr lang="de-DE" sz="1800" smtClean="0">
                  <a:solidFill>
                    <a:srgbClr val="000000"/>
                  </a:solidFill>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2-oxoglutarate</a:t>
                </a:r>
                <a:endParaRPr lang="de-DE" sz="1800" smtClean="0">
                  <a:solidFill>
                    <a:srgbClr val="000000"/>
                  </a:solidFill>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glutamate</a:t>
                </a:r>
                <a:endParaRPr lang="de-DE" sz="1800" smtClean="0">
                  <a:solidFill>
                    <a:srgbClr val="000000"/>
                  </a:solidFill>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methylaspartate</a:t>
                </a:r>
                <a:endParaRPr lang="de-DE" sz="1800" smtClean="0">
                  <a:solidFill>
                    <a:srgbClr val="000000"/>
                  </a:solidFill>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mesaconyl-CoA</a:t>
                </a:r>
                <a:endParaRPr lang="de-DE" sz="1800" smtClean="0">
                  <a:solidFill>
                    <a:srgbClr val="000000"/>
                  </a:solidFill>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mesaconate</a:t>
                </a:r>
                <a:endParaRPr lang="de-DE" sz="1800" smtClean="0">
                  <a:solidFill>
                    <a:srgbClr val="000000"/>
                  </a:solidFill>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glyoxylate</a:t>
                </a:r>
                <a:endParaRPr lang="de-DE" sz="1800" smtClean="0">
                  <a:solidFill>
                    <a:srgbClr val="000000"/>
                  </a:solidFill>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acetyl-CoA</a:t>
                </a:r>
                <a:endParaRPr lang="de-DE" sz="1800" smtClean="0">
                  <a:solidFill>
                    <a:srgbClr val="000000"/>
                  </a:solidFill>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CO</a:t>
                </a:r>
                <a:endParaRPr lang="de-DE" sz="1800" smtClean="0">
                  <a:solidFill>
                    <a:srgbClr val="000000"/>
                  </a:solidFill>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900" smtClean="0">
                    <a:solidFill>
                      <a:srgbClr val="000000"/>
                    </a:solidFill>
                  </a:rPr>
                  <a:t>2</a:t>
                </a:r>
                <a:endParaRPr lang="de-DE" sz="1800" smtClean="0">
                  <a:solidFill>
                    <a:srgbClr val="000000"/>
                  </a:solidFill>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1400" smtClean="0">
                    <a:solidFill>
                      <a:srgbClr val="000000"/>
                    </a:solidFill>
                  </a:rPr>
                  <a:t>CO</a:t>
                </a:r>
                <a:endParaRPr lang="de-DE" sz="1800" smtClean="0">
                  <a:solidFill>
                    <a:srgbClr val="000000"/>
                  </a:solidFill>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900" smtClean="0">
                    <a:solidFill>
                      <a:srgbClr val="000000"/>
                    </a:solidFill>
                  </a:rPr>
                  <a:t>2</a:t>
                </a:r>
                <a:endParaRPr lang="de-DE" sz="1800" smtClean="0">
                  <a:solidFill>
                    <a:srgbClr val="000000"/>
                  </a:solidFill>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400" smtClean="0">
              <a:solidFill>
                <a:srgbClr val="FFFFFF"/>
              </a:solidFill>
              <a:latin typeface="Calibri"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smtClean="0">
                <a:solidFill>
                  <a:srgbClr val="FFFFFF"/>
                </a:solidFill>
              </a:rPr>
              <a:t>HGT as a force creating new pathways – Example 3</a:t>
            </a:r>
          </a:p>
          <a:p>
            <a:pPr eaLnBrk="1" hangingPunct="1"/>
            <a:r>
              <a:rPr lang="de-DE" sz="3000" b="1" smtClean="0">
                <a:solidFill>
                  <a:srgbClr val="FFFFFF"/>
                </a:solidFill>
                <a:latin typeface="Calibri" charset="0"/>
              </a:rPr>
              <a:t>Acetyl-CoA Assimilation: Methylaspartate Cycle</a:t>
            </a:r>
            <a:endParaRPr lang="de-DE" sz="3000" b="1" i="1" smtClean="0">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e-DE" sz="1500" smtClean="0">
                <a:solidFill>
                  <a:srgbClr val="000000"/>
                </a:solidFill>
                <a:latin typeface="Calibri" charset="0"/>
              </a:rPr>
              <a:t>Khomyakova, Bükmez, Thomas, Erb, Berg, </a:t>
            </a:r>
            <a:r>
              <a:rPr lang="de-DE" sz="1500" i="1" smtClean="0">
                <a:solidFill>
                  <a:srgbClr val="000000"/>
                </a:solidFill>
                <a:latin typeface="Calibri" charset="0"/>
              </a:rPr>
              <a:t>Science</a:t>
            </a:r>
            <a:r>
              <a:rPr lang="de-DE" sz="1500" smtClean="0">
                <a:solidFill>
                  <a:srgbClr val="000000"/>
                </a:solidFill>
                <a:latin typeface="Calibri" charset="0"/>
              </a:rPr>
              <a:t>, 2011</a:t>
            </a:r>
          </a:p>
        </p:txBody>
      </p:sp>
    </p:spTree>
    <p:extLst>
      <p:ext uri="{BB962C8B-B14F-4D97-AF65-F5344CB8AC3E}">
        <p14:creationId xmlns:p14="http://schemas.microsoft.com/office/powerpoint/2010/main" val="972424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solidFill>
                <a:prstClr val="black"/>
              </a:solidFill>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oxaloacetate</a:t>
            </a:r>
            <a:endParaRPr lang="de-DE" sz="1800" smtClean="0">
              <a:solidFill>
                <a:srgbClr val="000000"/>
              </a:solidFill>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citrate</a:t>
            </a:r>
            <a:endParaRPr lang="de-DE" sz="1800" smtClean="0">
              <a:solidFill>
                <a:srgbClr val="000000"/>
              </a:solidFill>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malate</a:t>
            </a:r>
            <a:endParaRPr lang="de-DE" sz="1800" smtClean="0">
              <a:solidFill>
                <a:srgbClr val="000000"/>
              </a:solidFill>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fumarate</a:t>
            </a:r>
            <a:endParaRPr lang="de-DE" sz="1800" smtClean="0">
              <a:solidFill>
                <a:srgbClr val="000000"/>
              </a:solidFill>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isocitrate</a:t>
            </a:r>
            <a:endParaRPr lang="de-DE" sz="1800" smtClean="0">
              <a:solidFill>
                <a:srgbClr val="000000"/>
              </a:solidFill>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succinate</a:t>
            </a:r>
            <a:endParaRPr lang="de-DE" sz="1800" smtClean="0">
              <a:solidFill>
                <a:srgbClr val="000000"/>
              </a:solidFill>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succinyl-CoA</a:t>
            </a:r>
            <a:endParaRPr lang="de-DE" sz="1800" smtClean="0">
              <a:solidFill>
                <a:srgbClr val="000000"/>
              </a:solidFill>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2-oxoglutarate</a:t>
            </a:r>
            <a:endParaRPr lang="de-DE" sz="1800" smtClean="0">
              <a:solidFill>
                <a:srgbClr val="000000"/>
              </a:solidFill>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glyoxylate</a:t>
            </a:r>
            <a:endParaRPr lang="de-DE" sz="1800" smtClean="0">
              <a:solidFill>
                <a:srgbClr val="000000"/>
              </a:solidFill>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CO</a:t>
            </a:r>
            <a:endParaRPr lang="de-DE" sz="1800" smtClean="0">
              <a:solidFill>
                <a:srgbClr val="000000"/>
              </a:solidFill>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500" smtClean="0">
                <a:solidFill>
                  <a:srgbClr val="000000"/>
                </a:solidFill>
              </a:rPr>
              <a:t>2</a:t>
            </a:r>
            <a:endParaRPr lang="de-DE" sz="1800" smtClean="0">
              <a:solidFill>
                <a:srgbClr val="000000"/>
              </a:solidFill>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CO</a:t>
            </a:r>
            <a:endParaRPr lang="de-DE" sz="1800" smtClean="0">
              <a:solidFill>
                <a:srgbClr val="000000"/>
              </a:solidFill>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500" smtClean="0">
                <a:solidFill>
                  <a:srgbClr val="000000"/>
                </a:solidFill>
              </a:rPr>
              <a:t>2</a:t>
            </a:r>
            <a:endParaRPr lang="de-DE" sz="1800" smtClean="0">
              <a:solidFill>
                <a:srgbClr val="000000"/>
              </a:solidFill>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crotonyl-CoA</a:t>
            </a:r>
            <a:endParaRPr lang="de-DE" sz="1800" smtClean="0">
              <a:solidFill>
                <a:srgbClr val="000000"/>
              </a:solidFill>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ethylmalonyl-CoA</a:t>
            </a:r>
            <a:endParaRPr lang="de-DE" sz="1800" smtClean="0">
              <a:solidFill>
                <a:srgbClr val="000000"/>
              </a:solidFill>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methylsuccinyl-CoA</a:t>
            </a:r>
            <a:endParaRPr lang="de-DE" sz="1800" smtClean="0">
              <a:solidFill>
                <a:srgbClr val="000000"/>
              </a:solidFill>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mesaconyl-CoA</a:t>
            </a:r>
            <a:endParaRPr lang="de-DE" sz="1800" smtClean="0">
              <a:solidFill>
                <a:srgbClr val="000000"/>
              </a:solidFill>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3-methylmalyl-CoA</a:t>
            </a:r>
            <a:endParaRPr lang="de-DE" sz="1800" smtClean="0">
              <a:solidFill>
                <a:srgbClr val="000000"/>
              </a:solidFill>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propionyl-CoA</a:t>
            </a:r>
            <a:endParaRPr lang="de-DE" sz="1800" smtClean="0">
              <a:solidFill>
                <a:srgbClr val="000000"/>
              </a:solidFill>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succinyl-CoA</a:t>
            </a:r>
            <a:endParaRPr lang="de-DE" sz="1800" smtClean="0">
              <a:solidFill>
                <a:srgbClr val="000000"/>
              </a:solidFill>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glyoxylate</a:t>
            </a:r>
            <a:endParaRPr lang="de-DE" sz="1800" smtClean="0">
              <a:solidFill>
                <a:srgbClr val="000000"/>
              </a:solidFill>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malate</a:t>
            </a:r>
            <a:endParaRPr lang="de-DE" sz="1800" smtClean="0">
              <a:solidFill>
                <a:srgbClr val="000000"/>
              </a:solidFill>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CO</a:t>
            </a:r>
            <a:endParaRPr lang="de-DE" sz="1800" smtClean="0">
              <a:solidFill>
                <a:srgbClr val="000000"/>
              </a:solidFill>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500" smtClean="0">
                <a:solidFill>
                  <a:srgbClr val="000000"/>
                </a:solidFill>
              </a:rPr>
              <a:t>2</a:t>
            </a:r>
            <a:endParaRPr lang="de-DE" sz="1800" smtClean="0">
              <a:solidFill>
                <a:srgbClr val="000000"/>
              </a:solidFill>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 CO</a:t>
            </a:r>
            <a:endParaRPr lang="de-DE" sz="1800" smtClean="0">
              <a:solidFill>
                <a:srgbClr val="000000"/>
              </a:solidFill>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500" smtClean="0">
                <a:solidFill>
                  <a:srgbClr val="000000"/>
                </a:solidFill>
              </a:rPr>
              <a:t>2</a:t>
            </a:r>
            <a:endParaRPr lang="de-DE" sz="1800" smtClean="0">
              <a:solidFill>
                <a:srgbClr val="000000"/>
              </a:solidFill>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smtClean="0">
              <a:solidFill>
                <a:prstClr val="black"/>
              </a:solidFill>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oxaloacetate</a:t>
            </a:r>
            <a:endParaRPr lang="de-DE" sz="1800" smtClean="0">
              <a:solidFill>
                <a:srgbClr val="000000"/>
              </a:solidFill>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citrate</a:t>
            </a:r>
            <a:endParaRPr lang="de-DE" sz="1800" smtClean="0">
              <a:solidFill>
                <a:srgbClr val="000000"/>
              </a:solidFill>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malate</a:t>
            </a:r>
            <a:endParaRPr lang="de-DE" sz="1800" smtClean="0">
              <a:solidFill>
                <a:srgbClr val="000000"/>
              </a:solidFill>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fumarate</a:t>
            </a:r>
            <a:endParaRPr lang="de-DE" sz="1800" smtClean="0">
              <a:solidFill>
                <a:srgbClr val="000000"/>
              </a:solidFill>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isocitrate</a:t>
            </a:r>
            <a:endParaRPr lang="de-DE" sz="1800" smtClean="0">
              <a:solidFill>
                <a:srgbClr val="000000"/>
              </a:solidFill>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succinate</a:t>
            </a:r>
            <a:endParaRPr lang="de-DE" sz="1800" smtClean="0">
              <a:solidFill>
                <a:srgbClr val="000000"/>
              </a:solidFill>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succinyl-CoA</a:t>
            </a:r>
            <a:endParaRPr lang="de-DE" sz="1800" smtClean="0">
              <a:solidFill>
                <a:srgbClr val="000000"/>
              </a:solidFill>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propionyl-CoA</a:t>
            </a:r>
            <a:endParaRPr lang="de-DE" sz="1800" smtClean="0">
              <a:solidFill>
                <a:srgbClr val="000000"/>
              </a:solidFill>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3-methylmalyl-CoA</a:t>
            </a:r>
            <a:endParaRPr lang="de-DE" sz="1800" smtClean="0">
              <a:solidFill>
                <a:srgbClr val="000000"/>
              </a:solidFill>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2-oxoglutarate</a:t>
            </a:r>
            <a:endParaRPr lang="de-DE" sz="1800" smtClean="0">
              <a:solidFill>
                <a:srgbClr val="000000"/>
              </a:solidFill>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glutamate</a:t>
            </a:r>
            <a:endParaRPr lang="de-DE" sz="1800" smtClean="0">
              <a:solidFill>
                <a:srgbClr val="000000"/>
              </a:solidFill>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methylaspartate</a:t>
            </a:r>
            <a:endParaRPr lang="de-DE" sz="1800" smtClean="0">
              <a:solidFill>
                <a:srgbClr val="000000"/>
              </a:solidFill>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mesaconyl-CoA</a:t>
            </a:r>
            <a:endParaRPr lang="de-DE" sz="1800" smtClean="0">
              <a:solidFill>
                <a:srgbClr val="000000"/>
              </a:solidFill>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mesaconate</a:t>
            </a:r>
            <a:endParaRPr lang="de-DE" sz="1800" smtClean="0">
              <a:solidFill>
                <a:srgbClr val="000000"/>
              </a:solidFill>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glyoxylate</a:t>
            </a:r>
            <a:endParaRPr lang="de-DE" sz="1800" smtClean="0">
              <a:solidFill>
                <a:srgbClr val="000000"/>
              </a:solidFill>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acetyl-CoA</a:t>
            </a:r>
            <a:endParaRPr lang="de-DE" sz="1800" smtClean="0">
              <a:solidFill>
                <a:srgbClr val="000000"/>
              </a:solidFill>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mtClean="0">
              <a:solidFill>
                <a:prstClr val="black"/>
              </a:solidFill>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CO</a:t>
            </a:r>
            <a:endParaRPr lang="de-DE" sz="1800" smtClean="0">
              <a:solidFill>
                <a:srgbClr val="000000"/>
              </a:solidFill>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500" smtClean="0">
                <a:solidFill>
                  <a:srgbClr val="000000"/>
                </a:solidFill>
              </a:rPr>
              <a:t>2</a:t>
            </a:r>
            <a:endParaRPr lang="de-DE" sz="1800" smtClean="0">
              <a:solidFill>
                <a:srgbClr val="000000"/>
              </a:solidFill>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smtClean="0">
              <a:solidFill>
                <a:prstClr val="black"/>
              </a:solidFill>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800" smtClean="0">
                <a:solidFill>
                  <a:srgbClr val="000000"/>
                </a:solidFill>
              </a:rPr>
              <a:t>CO</a:t>
            </a:r>
            <a:endParaRPr lang="de-DE" sz="1800" smtClean="0">
              <a:solidFill>
                <a:srgbClr val="000000"/>
              </a:solidFill>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a:r>
              <a:rPr lang="de-DE" sz="500" smtClean="0">
                <a:solidFill>
                  <a:srgbClr val="000000"/>
                </a:solidFill>
              </a:rPr>
              <a:t>2</a:t>
            </a:r>
            <a:endParaRPr lang="de-DE" sz="1800" smtClean="0">
              <a:solidFill>
                <a:srgbClr val="000000"/>
              </a:solidFill>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400" smtClean="0">
                <a:solidFill>
                  <a:srgbClr val="808000"/>
                </a:solidFill>
                <a:latin typeface="Helvetica" charset="0"/>
              </a:rPr>
              <a:t>Comparison of different anaplerotic pathways</a:t>
            </a:r>
            <a:endParaRPr lang="ru-RU" sz="3400" smtClean="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smtClean="0">
                <a:solidFill>
                  <a:srgbClr val="000000"/>
                </a:solidFill>
              </a:rPr>
              <a:t>Citric acid cycle and </a:t>
            </a:r>
            <a:br>
              <a:rPr lang="de-DE" sz="1800" smtClean="0">
                <a:solidFill>
                  <a:srgbClr val="000000"/>
                </a:solidFill>
              </a:rPr>
            </a:br>
            <a:r>
              <a:rPr lang="de-DE" sz="1800" smtClean="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smtClean="0">
                <a:solidFill>
                  <a:srgbClr val="000000"/>
                </a:solidFill>
              </a:rPr>
              <a:t>Ethylmalonyl-CoA</a:t>
            </a:r>
            <a:br>
              <a:rPr lang="de-DE" sz="1800" smtClean="0">
                <a:solidFill>
                  <a:srgbClr val="000000"/>
                </a:solidFill>
              </a:rPr>
            </a:br>
            <a:r>
              <a:rPr lang="de-DE" sz="1800" smtClean="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200" smtClean="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200" smtClean="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200" smtClean="0">
                <a:solidFill>
                  <a:srgbClr val="000000"/>
                </a:solidFill>
              </a:rPr>
              <a:t>haloarchaea</a:t>
            </a:r>
          </a:p>
        </p:txBody>
      </p:sp>
    </p:spTree>
    <p:extLst>
      <p:ext uri="{BB962C8B-B14F-4D97-AF65-F5344CB8AC3E}">
        <p14:creationId xmlns:p14="http://schemas.microsoft.com/office/powerpoint/2010/main" val="1182925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400" smtClean="0">
              <a:solidFill>
                <a:srgbClr val="FFFFFF"/>
              </a:solidFill>
              <a:latin typeface="Calibri"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e-DE" sz="1500" smtClean="0">
                <a:solidFill>
                  <a:srgbClr val="000000"/>
                </a:solidFill>
                <a:latin typeface="Calibri" charset="0"/>
              </a:rPr>
              <a:t>Khomyakova, Bükmez, Thomas, Erb, Berg, </a:t>
            </a:r>
            <a:r>
              <a:rPr lang="de-DE" sz="1500" i="1" smtClean="0">
                <a:solidFill>
                  <a:srgbClr val="000000"/>
                </a:solidFill>
                <a:latin typeface="Calibri" charset="0"/>
              </a:rPr>
              <a:t>Science</a:t>
            </a:r>
            <a:r>
              <a:rPr lang="de-DE" sz="1500" smtClean="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smtClean="0">
                <a:solidFill>
                  <a:srgbClr val="000000"/>
                </a:solidFill>
                <a:latin typeface="Calibri" charset="0"/>
              </a:rPr>
              <a:t>Haloarchaea</a:t>
            </a:r>
          </a:p>
          <a:p>
            <a:pPr eaLnBrk="1" hangingPunct="1"/>
            <a:r>
              <a:rPr lang="de-DE" sz="1800" i="1" smtClean="0">
                <a:solidFill>
                  <a:srgbClr val="000000"/>
                </a:solidFill>
                <a:latin typeface="Calibri" charset="0"/>
              </a:rPr>
              <a:t>Haloarcula marismortui,</a:t>
            </a:r>
          </a:p>
          <a:p>
            <a:pPr eaLnBrk="1" hangingPunct="1"/>
            <a:r>
              <a:rPr lang="de-DE" sz="1800" i="1" smtClean="0">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sz="1800" smtClean="0">
              <a:solidFill>
                <a:srgbClr val="000000"/>
              </a:solidFill>
              <a:latin typeface="Calibri"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sz="1800" smtClean="0">
              <a:solidFill>
                <a:srgbClr val="000000"/>
              </a:solidFill>
              <a:latin typeface="Calibri"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sz="1800" smtClean="0">
              <a:solidFill>
                <a:srgbClr val="000000"/>
              </a:solidFill>
              <a:latin typeface="Calibri"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smtClean="0">
                <a:solidFill>
                  <a:srgbClr val="FFFFFF"/>
                </a:solidFill>
              </a:rPr>
              <a:t>HGT as a force creating new pathways – Example 3</a:t>
            </a:r>
          </a:p>
          <a:p>
            <a:pPr eaLnBrk="1" hangingPunct="1"/>
            <a:r>
              <a:rPr lang="de-DE" sz="3000" b="1" smtClean="0">
                <a:solidFill>
                  <a:srgbClr val="FFFFFF"/>
                </a:solidFill>
                <a:latin typeface="Calibri" charset="0"/>
              </a:rPr>
              <a:t>Acetyl-CoA Assimilation: methylaspartate cycle</a:t>
            </a:r>
            <a:endParaRPr lang="de-DE" sz="3000" b="1" i="1" smtClean="0">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b="1" smtClean="0">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2000" b="1" smtClean="0">
                <a:solidFill>
                  <a:srgbClr val="FF0000"/>
                </a:solidFill>
                <a:latin typeface="Calibri" charset="0"/>
              </a:rPr>
              <a:t>Acetate </a:t>
            </a:r>
            <a:br>
              <a:rPr lang="de-DE" sz="2000" b="1" smtClean="0">
                <a:solidFill>
                  <a:srgbClr val="FF0000"/>
                </a:solidFill>
                <a:latin typeface="Calibri" charset="0"/>
              </a:rPr>
            </a:br>
            <a:r>
              <a:rPr lang="de-DE" sz="2000" b="1" smtClean="0">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e-DE" sz="2000" b="1" smtClean="0">
                <a:solidFill>
                  <a:srgbClr val="C00000"/>
                </a:solidFill>
                <a:latin typeface="Calibri" charset="0"/>
              </a:rPr>
              <a:t>Glutamate fermentation,</a:t>
            </a:r>
          </a:p>
          <a:p>
            <a:pPr algn="r" eaLnBrk="1" hangingPunct="1"/>
            <a:r>
              <a:rPr lang="de-DE" sz="2000" b="1" smtClean="0">
                <a:solidFill>
                  <a:srgbClr val="C00000"/>
                </a:solidFill>
                <a:latin typeface="Calibri" charset="0"/>
              </a:rPr>
              <a:t>Bacteria</a:t>
            </a:r>
          </a:p>
        </p:txBody>
      </p:sp>
    </p:spTree>
    <p:extLst>
      <p:ext uri="{BB962C8B-B14F-4D97-AF65-F5344CB8AC3E}">
        <p14:creationId xmlns:p14="http://schemas.microsoft.com/office/powerpoint/2010/main" val="22064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228600" y="304800"/>
            <a:ext cx="7772400" cy="457200"/>
          </a:xfrm>
        </p:spPr>
        <p:txBody>
          <a:bodyPr/>
          <a:lstStyle/>
          <a:p>
            <a:pPr algn="l"/>
            <a:r>
              <a:rPr lang="en-US">
                <a:latin typeface="Times New Roman" charset="0"/>
              </a:rPr>
              <a:t>Taxplot at NCBI</a:t>
            </a:r>
          </a:p>
        </p:txBody>
      </p:sp>
      <p:pic>
        <p:nvPicPr>
          <p:cNvPr id="972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4"/>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307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tudent evaluations</a:t>
            </a:r>
            <a:endParaRPr lang="en-US" dirty="0"/>
          </a:p>
        </p:txBody>
      </p:sp>
      <p:sp>
        <p:nvSpPr>
          <p:cNvPr id="3" name="TextBox 2"/>
          <p:cNvSpPr txBox="1"/>
          <p:nvPr/>
        </p:nvSpPr>
        <p:spPr>
          <a:xfrm>
            <a:off x="359265" y="2645453"/>
            <a:ext cx="8779752" cy="830890"/>
          </a:xfrm>
          <a:prstGeom prst="rect">
            <a:avLst/>
          </a:prstGeom>
          <a:noFill/>
        </p:spPr>
        <p:txBody>
          <a:bodyPr wrap="none" lIns="91333" tIns="45667" rIns="91333" bIns="45667" rtlCol="0">
            <a:spAutoFit/>
          </a:bodyPr>
          <a:lstStyle/>
          <a:p>
            <a:r>
              <a:rPr lang="en-US" dirty="0"/>
              <a:t/>
            </a:r>
            <a:br>
              <a:rPr lang="en-US" dirty="0"/>
            </a:br>
            <a:r>
              <a:rPr lang="en-US" b="1" dirty="0" smtClean="0"/>
              <a:t> Please go to husky CT and complete student evaluations !</a:t>
            </a:r>
            <a:endParaRPr lang="en-US" dirty="0"/>
          </a:p>
        </p:txBody>
      </p:sp>
    </p:spTree>
    <p:extLst>
      <p:ext uri="{BB962C8B-B14F-4D97-AF65-F5344CB8AC3E}">
        <p14:creationId xmlns:p14="http://schemas.microsoft.com/office/powerpoint/2010/main" val="1689057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228600" y="304800"/>
            <a:ext cx="7772400" cy="457200"/>
          </a:xfrm>
        </p:spPr>
        <p:txBody>
          <a:bodyPr/>
          <a:lstStyle/>
          <a:p>
            <a:pPr algn="l"/>
            <a:r>
              <a:rPr lang="en-US">
                <a:latin typeface="Times New Roman" charset="0"/>
              </a:rPr>
              <a:t>Taxplot at NCBI</a:t>
            </a:r>
          </a:p>
        </p:txBody>
      </p:sp>
      <p:pic>
        <p:nvPicPr>
          <p:cNvPr id="983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87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409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685800" y="76200"/>
            <a:ext cx="7772400" cy="914400"/>
          </a:xfrm>
        </p:spPr>
        <p:txBody>
          <a:bodyPr/>
          <a:lstStyle/>
          <a:p>
            <a:r>
              <a:rPr lang="en-US">
                <a:latin typeface="Times New Roman" charset="0"/>
              </a:rPr>
              <a:t>Finding transferred genes</a:t>
            </a:r>
          </a:p>
        </p:txBody>
      </p:sp>
      <p:pic>
        <p:nvPicPr>
          <p:cNvPr id="952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10" y="1219200"/>
            <a:ext cx="3127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98588"/>
            <a:ext cx="4724400" cy="370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6" name="TextBox 5"/>
          <p:cNvSpPr txBox="1">
            <a:spLocks noChangeArrowheads="1"/>
          </p:cNvSpPr>
          <p:nvPr/>
        </p:nvSpPr>
        <p:spPr bwMode="auto">
          <a:xfrm>
            <a:off x="1524002" y="5638805"/>
            <a:ext cx="6083501"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3" tIns="45667" rIns="91333" bIns="45667">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mtClean="0">
                <a:solidFill>
                  <a:srgbClr val="000000"/>
                </a:solidFill>
              </a:rPr>
              <a:t>Screening in the wet-lab and in the computer</a:t>
            </a:r>
          </a:p>
        </p:txBody>
      </p:sp>
      <p:pic>
        <p:nvPicPr>
          <p:cNvPr id="9523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86401"/>
            <a:ext cx="8382000" cy="128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556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685800" y="76200"/>
            <a:ext cx="7772400" cy="762000"/>
          </a:xfrm>
        </p:spPr>
        <p:txBody>
          <a:bodyPr/>
          <a:lstStyle/>
          <a:p>
            <a:r>
              <a:rPr lang="en-US">
                <a:latin typeface="Times New Roman" charset="0"/>
              </a:rPr>
              <a:t>Finding transferred genes</a:t>
            </a:r>
          </a:p>
        </p:txBody>
      </p:sp>
      <p:pic>
        <p:nvPicPr>
          <p:cNvPr id="962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8200"/>
            <a:ext cx="7239000" cy="541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90762" y="3662372"/>
            <a:ext cx="54102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472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785" name="Object 2"/>
          <p:cNvGraphicFramePr>
            <a:graphicFrameLocks noChangeAspect="1"/>
          </p:cNvGraphicFramePr>
          <p:nvPr/>
        </p:nvGraphicFramePr>
        <p:xfrm>
          <a:off x="364191" y="1320894"/>
          <a:ext cx="8417019" cy="3479426"/>
        </p:xfrm>
        <a:graphic>
          <a:graphicData uri="http://schemas.openxmlformats.org/presentationml/2006/ole">
            <mc:AlternateContent xmlns:mc="http://schemas.openxmlformats.org/markup-compatibility/2006">
              <mc:Choice xmlns:v="urn:schemas-microsoft-com:vml" Requires="v">
                <p:oleObj spid="_x0000_s46084" name="Image" r:id="rId4" imgW="8673016" imgH="3911111" progId="">
                  <p:embed/>
                </p:oleObj>
              </mc:Choice>
              <mc:Fallback>
                <p:oleObj name="Image" r:id="rId4" imgW="8673016" imgH="391111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91" y="1320894"/>
                        <a:ext cx="8417019" cy="347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6786" name="Text Box 3"/>
          <p:cNvSpPr txBox="1">
            <a:spLocks noChangeArrowheads="1"/>
          </p:cNvSpPr>
          <p:nvPr/>
        </p:nvSpPr>
        <p:spPr bwMode="auto">
          <a:xfrm>
            <a:off x="282949" y="4825534"/>
            <a:ext cx="2234173" cy="15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a:solidFill>
                  <a:srgbClr val="000000"/>
                </a:solidFill>
                <a:cs typeface=""/>
              </a:rPr>
              <a:t>Phylogenetic information </a:t>
            </a:r>
            <a:br>
              <a:rPr lang="en-US" altLang="x-none" sz="2382">
                <a:solidFill>
                  <a:srgbClr val="000000"/>
                </a:solidFill>
                <a:cs typeface=""/>
              </a:rPr>
            </a:br>
            <a:r>
              <a:rPr lang="en-US" altLang="x-none" sz="2382">
                <a:solidFill>
                  <a:srgbClr val="000000"/>
                </a:solidFill>
                <a:cs typeface=""/>
              </a:rPr>
              <a:t>present in genomes </a:t>
            </a:r>
          </a:p>
        </p:txBody>
      </p:sp>
      <p:sp>
        <p:nvSpPr>
          <p:cNvPr id="246787" name="Text Box 4"/>
          <p:cNvSpPr txBox="1">
            <a:spLocks noChangeArrowheads="1"/>
          </p:cNvSpPr>
          <p:nvPr/>
        </p:nvSpPr>
        <p:spPr bwMode="auto">
          <a:xfrm>
            <a:off x="3298732" y="4724681"/>
            <a:ext cx="181400" cy="4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endParaRPr lang="x-none" altLang="x-none" sz="2382">
              <a:solidFill>
                <a:srgbClr val="FFFF66"/>
              </a:solidFill>
              <a:cs typeface=""/>
            </a:endParaRPr>
          </a:p>
        </p:txBody>
      </p:sp>
      <p:sp>
        <p:nvSpPr>
          <p:cNvPr id="246788" name="Text Box 5"/>
          <p:cNvSpPr txBox="1">
            <a:spLocks noChangeArrowheads="1"/>
          </p:cNvSpPr>
          <p:nvPr/>
        </p:nvSpPr>
        <p:spPr bwMode="auto">
          <a:xfrm>
            <a:off x="3003177" y="4825534"/>
            <a:ext cx="2916331" cy="15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a:solidFill>
                  <a:srgbClr val="000000"/>
                </a:solidFill>
                <a:cs typeface=""/>
              </a:rPr>
              <a:t>Break information </a:t>
            </a:r>
          </a:p>
          <a:p>
            <a:pPr eaLnBrk="1" hangingPunct="1"/>
            <a:r>
              <a:rPr lang="en-US" altLang="x-none" sz="2382">
                <a:solidFill>
                  <a:srgbClr val="000000"/>
                </a:solidFill>
                <a:cs typeface=""/>
              </a:rPr>
              <a:t>into small quanta </a:t>
            </a:r>
            <a:br>
              <a:rPr lang="en-US" altLang="x-none" sz="2382">
                <a:solidFill>
                  <a:srgbClr val="000000"/>
                </a:solidFill>
                <a:cs typeface=""/>
              </a:rPr>
            </a:br>
            <a:r>
              <a:rPr lang="en-US" altLang="x-none" sz="2382">
                <a:solidFill>
                  <a:srgbClr val="000000"/>
                </a:solidFill>
                <a:cs typeface=""/>
              </a:rPr>
              <a:t>of information </a:t>
            </a:r>
            <a:br>
              <a:rPr lang="en-US" altLang="x-none" sz="2382">
                <a:solidFill>
                  <a:srgbClr val="000000"/>
                </a:solidFill>
                <a:cs typeface=""/>
              </a:rPr>
            </a:br>
            <a:endParaRPr lang="en-US" altLang="x-none" sz="2382">
              <a:solidFill>
                <a:srgbClr val="000000"/>
              </a:solidFill>
              <a:cs typeface=""/>
            </a:endParaRPr>
          </a:p>
        </p:txBody>
      </p:sp>
      <p:sp>
        <p:nvSpPr>
          <p:cNvPr id="246789" name="Text Box 6"/>
          <p:cNvSpPr txBox="1">
            <a:spLocks noChangeArrowheads="1"/>
          </p:cNvSpPr>
          <p:nvPr/>
        </p:nvSpPr>
        <p:spPr bwMode="auto">
          <a:xfrm>
            <a:off x="282949" y="410416"/>
            <a:ext cx="8726581" cy="57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algn="ctr" eaLnBrk="1" hangingPunct="1">
              <a:spcBef>
                <a:spcPct val="50000"/>
              </a:spcBef>
            </a:pPr>
            <a:r>
              <a:rPr lang="en-US" altLang="x-none" sz="3177" b="1">
                <a:solidFill>
                  <a:srgbClr val="000000"/>
                </a:solidFill>
                <a:cs typeface=""/>
              </a:rPr>
              <a:t>Decomposition of Phylogenetic Data</a:t>
            </a:r>
          </a:p>
        </p:txBody>
      </p:sp>
      <p:sp>
        <p:nvSpPr>
          <p:cNvPr id="246790" name="Text Box 7"/>
          <p:cNvSpPr txBox="1">
            <a:spLocks noChangeArrowheads="1"/>
          </p:cNvSpPr>
          <p:nvPr/>
        </p:nvSpPr>
        <p:spPr bwMode="auto">
          <a:xfrm>
            <a:off x="6245880" y="4825534"/>
            <a:ext cx="2763650" cy="15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a:solidFill>
                  <a:srgbClr val="000000"/>
                </a:solidFill>
                <a:cs typeface=""/>
              </a:rPr>
              <a:t>Analyze spectra to detect transferred genes and plurality consensus.</a:t>
            </a:r>
          </a:p>
        </p:txBody>
      </p:sp>
    </p:spTree>
    <p:extLst>
      <p:ext uri="{BB962C8B-B14F-4D97-AF65-F5344CB8AC3E}">
        <p14:creationId xmlns:p14="http://schemas.microsoft.com/office/powerpoint/2010/main" val="83491883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45164" y="526328"/>
            <a:ext cx="7976241" cy="4251734"/>
          </a:xfrm>
          <a:solidFill>
            <a:srgbClr val="FFCC66">
              <a:alpha val="66000"/>
            </a:srgbClr>
          </a:solidFill>
          <a:ln>
            <a:miter lim="800000"/>
            <a:headEnd/>
            <a:tailEnd/>
          </a:ln>
          <a:effectLst>
            <a:outerShdw blurRad="63500" dist="12700" dir="2700000" algn="ctr" rotWithShape="0">
              <a:srgbClr val="000000">
                <a:alpha val="75000"/>
              </a:srgbClr>
            </a:outerShdw>
            <a:softEdge rad="279400"/>
          </a:effectLst>
        </p:spPr>
        <p:txBody>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3971">
                <a:solidFill>
                  <a:srgbClr val="FFFF00"/>
                </a:solidFill>
              </a:rPr>
              <a:t>TOOLS TO ANALYZE PHYLOGENETIC INFORMATION FROM MULTIPLE GENES IN GENOMES:</a:t>
            </a:r>
            <a:r>
              <a:rPr lang="en-US" altLang="x-none" sz="3971">
                <a:solidFill>
                  <a:srgbClr val="FFFF00"/>
                </a:solidFill>
                <a:latin typeface="Tahoma" charset="0"/>
              </a:rPr>
              <a:t/>
            </a:r>
            <a:br>
              <a:rPr lang="en-US" altLang="x-none" sz="3971">
                <a:solidFill>
                  <a:srgbClr val="FFFF00"/>
                </a:solidFill>
                <a:latin typeface="Tahoma" charset="0"/>
              </a:rPr>
            </a:br>
            <a:r>
              <a:rPr lang="en-US" altLang="x-none" sz="3971">
                <a:solidFill>
                  <a:srgbClr val="FFFF00"/>
                </a:solidFill>
                <a:latin typeface="Tahoma" charset="0"/>
              </a:rPr>
              <a:t> </a:t>
            </a:r>
            <a:r>
              <a:rPr lang="en-US" altLang="x-none" sz="3971">
                <a:solidFill>
                  <a:srgbClr val="800000"/>
                </a:solidFill>
              </a:rPr>
              <a:t/>
            </a:r>
            <a:br>
              <a:rPr lang="en-US" altLang="x-none" sz="3971">
                <a:solidFill>
                  <a:srgbClr val="800000"/>
                </a:solidFill>
              </a:rPr>
            </a:br>
            <a:r>
              <a:rPr lang="en-US" altLang="x-none" sz="2824" b="1">
                <a:solidFill>
                  <a:srgbClr val="800000"/>
                </a:solidFill>
              </a:rPr>
              <a:t>Bipartition Spectra (Lento Plots)</a:t>
            </a:r>
          </a:p>
        </p:txBody>
      </p:sp>
    </p:spTree>
    <p:extLst>
      <p:ext uri="{BB962C8B-B14F-4D97-AF65-F5344CB8AC3E}">
        <p14:creationId xmlns:p14="http://schemas.microsoft.com/office/powerpoint/2010/main" val="210572863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975564" y="222717"/>
            <a:ext cx="7208282" cy="5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lgn="ctr" eaLnBrk="1" hangingPunct="1"/>
            <a:r>
              <a:rPr lang="en-US" altLang="x-none" sz="2735" b="1">
                <a:solidFill>
                  <a:srgbClr val="FFFF66"/>
                </a:solidFill>
                <a:cs typeface=""/>
              </a:rPr>
              <a:t>BIPARTITION OF A PHYLOGENETIC TREE</a:t>
            </a:r>
          </a:p>
        </p:txBody>
      </p:sp>
      <p:sp>
        <p:nvSpPr>
          <p:cNvPr id="251906" name="Text Box 3"/>
          <p:cNvSpPr txBox="1">
            <a:spLocks noChangeArrowheads="1"/>
          </p:cNvSpPr>
          <p:nvPr/>
        </p:nvSpPr>
        <p:spPr bwMode="auto">
          <a:xfrm>
            <a:off x="313765" y="1095375"/>
            <a:ext cx="5516096" cy="229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b="1">
                <a:solidFill>
                  <a:srgbClr val="66FFFF"/>
                </a:solidFill>
                <a:cs typeface=""/>
              </a:rPr>
              <a:t>Bipartition</a:t>
            </a:r>
            <a:r>
              <a:rPr lang="en-US" altLang="x-none" sz="2382" b="1">
                <a:solidFill>
                  <a:srgbClr val="FFFFFF"/>
                </a:solidFill>
                <a:cs typeface=""/>
              </a:rPr>
              <a:t> (or split) – </a:t>
            </a:r>
            <a:r>
              <a:rPr lang="en-US" altLang="x-none" sz="2382">
                <a:solidFill>
                  <a:srgbClr val="FFFFFF"/>
                </a:solidFill>
                <a:cs typeface=""/>
              </a:rPr>
              <a:t>a division of a phylogenetic tree into two parts that are connected by a single branch.  </a:t>
            </a:r>
          </a:p>
          <a:p>
            <a:pPr eaLnBrk="1" hangingPunct="1"/>
            <a:r>
              <a:rPr lang="en-US" altLang="x-none" sz="2382">
                <a:solidFill>
                  <a:srgbClr val="FFFFFF"/>
                </a:solidFill>
                <a:cs typeface=""/>
              </a:rPr>
              <a:t>It divides a dataset into two groups, but it does not consider the relationships within each of the two groups. </a:t>
            </a:r>
          </a:p>
        </p:txBody>
      </p:sp>
      <p:sp>
        <p:nvSpPr>
          <p:cNvPr id="251907" name="Line 4"/>
          <p:cNvSpPr>
            <a:spLocks noChangeShapeType="1"/>
          </p:cNvSpPr>
          <p:nvPr/>
        </p:nvSpPr>
        <p:spPr bwMode="auto">
          <a:xfrm>
            <a:off x="1879787" y="4478151"/>
            <a:ext cx="149598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08" name="Line 5"/>
          <p:cNvSpPr>
            <a:spLocks noChangeShapeType="1"/>
          </p:cNvSpPr>
          <p:nvPr/>
        </p:nvSpPr>
        <p:spPr bwMode="auto">
          <a:xfrm flipV="1">
            <a:off x="3375772" y="3746968"/>
            <a:ext cx="711574" cy="731184"/>
          </a:xfrm>
          <a:prstGeom prst="line">
            <a:avLst/>
          </a:prstGeom>
          <a:noFill/>
          <a:ln w="57150">
            <a:solidFill>
              <a:srgbClr val="DBEB47"/>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09" name="Line 6"/>
          <p:cNvSpPr>
            <a:spLocks noChangeShapeType="1"/>
          </p:cNvSpPr>
          <p:nvPr/>
        </p:nvSpPr>
        <p:spPr bwMode="auto">
          <a:xfrm>
            <a:off x="3375772" y="4478151"/>
            <a:ext cx="711574" cy="7325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0" name="Line 7"/>
          <p:cNvSpPr>
            <a:spLocks noChangeShapeType="1"/>
          </p:cNvSpPr>
          <p:nvPr/>
        </p:nvSpPr>
        <p:spPr bwMode="auto">
          <a:xfrm flipV="1">
            <a:off x="1169615" y="4478151"/>
            <a:ext cx="710172" cy="732584"/>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1" name="Line 8"/>
          <p:cNvSpPr>
            <a:spLocks noChangeShapeType="1"/>
          </p:cNvSpPr>
          <p:nvPr/>
        </p:nvSpPr>
        <p:spPr bwMode="auto">
          <a:xfrm>
            <a:off x="1169615" y="3746968"/>
            <a:ext cx="710172" cy="7311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2" name="Line 9"/>
          <p:cNvSpPr>
            <a:spLocks noChangeShapeType="1"/>
          </p:cNvSpPr>
          <p:nvPr/>
        </p:nvSpPr>
        <p:spPr bwMode="auto">
          <a:xfrm flipV="1">
            <a:off x="3388379" y="3429000"/>
            <a:ext cx="261937" cy="1004328"/>
          </a:xfrm>
          <a:prstGeom prst="line">
            <a:avLst/>
          </a:prstGeom>
          <a:noFill/>
          <a:ln w="57150">
            <a:solidFill>
              <a:srgbClr val="DBEB47"/>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3" name="Line 10"/>
          <p:cNvSpPr>
            <a:spLocks noChangeShapeType="1"/>
          </p:cNvSpPr>
          <p:nvPr/>
        </p:nvSpPr>
        <p:spPr bwMode="auto">
          <a:xfrm>
            <a:off x="3375772" y="4478152"/>
            <a:ext cx="420221" cy="1084169"/>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4" name="Line 11"/>
          <p:cNvSpPr>
            <a:spLocks noChangeShapeType="1"/>
          </p:cNvSpPr>
          <p:nvPr/>
        </p:nvSpPr>
        <p:spPr bwMode="auto">
          <a:xfrm>
            <a:off x="3375772" y="4478151"/>
            <a:ext cx="875460" cy="0"/>
          </a:xfrm>
          <a:prstGeom prst="line">
            <a:avLst/>
          </a:prstGeom>
          <a:noFill/>
          <a:ln w="57150">
            <a:solidFill>
              <a:srgbClr val="DBEB47"/>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5" name="Line 12"/>
          <p:cNvSpPr>
            <a:spLocks noChangeShapeType="1"/>
          </p:cNvSpPr>
          <p:nvPr/>
        </p:nvSpPr>
        <p:spPr bwMode="auto">
          <a:xfrm flipH="1">
            <a:off x="1169615" y="4478151"/>
            <a:ext cx="710172"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16" name="Text Box 13"/>
          <p:cNvSpPr txBox="1">
            <a:spLocks noChangeArrowheads="1"/>
          </p:cNvSpPr>
          <p:nvPr/>
        </p:nvSpPr>
        <p:spPr bwMode="auto">
          <a:xfrm>
            <a:off x="2186548" y="3678331"/>
            <a:ext cx="848143" cy="81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4677">
                <a:solidFill>
                  <a:srgbClr val="FF0000"/>
                </a:solidFill>
                <a:cs typeface=""/>
              </a:rPr>
              <a:t>95</a:t>
            </a:r>
          </a:p>
        </p:txBody>
      </p:sp>
      <p:sp>
        <p:nvSpPr>
          <p:cNvPr id="251917" name="Oval 14"/>
          <p:cNvSpPr>
            <a:spLocks noChangeArrowheads="1"/>
          </p:cNvSpPr>
          <p:nvPr/>
        </p:nvSpPr>
        <p:spPr bwMode="auto">
          <a:xfrm>
            <a:off x="3242703" y="4259637"/>
            <a:ext cx="395007" cy="418819"/>
          </a:xfrm>
          <a:prstGeom prst="ellipse">
            <a:avLst/>
          </a:prstGeom>
          <a:solidFill>
            <a:srgbClr val="66FF66"/>
          </a:solidFill>
          <a:ln w="9525">
            <a:solidFill>
              <a:schemeClr val="tx1"/>
            </a:solidFill>
            <a:round/>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endParaRPr lang="x-none" altLang="x-none" sz="2382">
              <a:solidFill>
                <a:srgbClr val="FFFF66"/>
              </a:solidFill>
              <a:cs typeface=""/>
            </a:endParaRPr>
          </a:p>
        </p:txBody>
      </p:sp>
      <p:sp>
        <p:nvSpPr>
          <p:cNvPr id="251918" name="Oval 15"/>
          <p:cNvSpPr>
            <a:spLocks noChangeArrowheads="1"/>
          </p:cNvSpPr>
          <p:nvPr/>
        </p:nvSpPr>
        <p:spPr bwMode="auto">
          <a:xfrm>
            <a:off x="1561821" y="4269442"/>
            <a:ext cx="395007" cy="418820"/>
          </a:xfrm>
          <a:prstGeom prst="ellipse">
            <a:avLst/>
          </a:prstGeom>
          <a:solidFill>
            <a:srgbClr val="66FF66"/>
          </a:solidFill>
          <a:ln w="9525">
            <a:solidFill>
              <a:schemeClr val="tx1"/>
            </a:solidFill>
            <a:round/>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endParaRPr lang="x-none" altLang="x-none" sz="2382">
              <a:solidFill>
                <a:srgbClr val="FFFF66"/>
              </a:solidFill>
              <a:cs typeface=""/>
            </a:endParaRPr>
          </a:p>
        </p:txBody>
      </p:sp>
      <p:sp>
        <p:nvSpPr>
          <p:cNvPr id="251919" name="Text Box 16"/>
          <p:cNvSpPr txBox="1">
            <a:spLocks noChangeArrowheads="1"/>
          </p:cNvSpPr>
          <p:nvPr/>
        </p:nvSpPr>
        <p:spPr bwMode="auto">
          <a:xfrm>
            <a:off x="5304585" y="4151780"/>
            <a:ext cx="458040"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endParaRPr lang="x-none" altLang="x-none" sz="2382">
              <a:solidFill>
                <a:srgbClr val="FFFF66"/>
              </a:solidFill>
              <a:cs typeface=""/>
            </a:endParaRPr>
          </a:p>
        </p:txBody>
      </p:sp>
      <p:sp>
        <p:nvSpPr>
          <p:cNvPr id="251920" name="Text Box 17"/>
          <p:cNvSpPr txBox="1">
            <a:spLocks noChangeArrowheads="1"/>
          </p:cNvSpPr>
          <p:nvPr/>
        </p:nvSpPr>
        <p:spPr bwMode="auto">
          <a:xfrm>
            <a:off x="5214938" y="4060732"/>
            <a:ext cx="3472259"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a:solidFill>
                  <a:srgbClr val="FFFFFF"/>
                </a:solidFill>
                <a:cs typeface=""/>
              </a:rPr>
              <a:t>compatible to illustrated</a:t>
            </a:r>
            <a:r>
              <a:rPr lang="en-US" altLang="x-none" sz="2382">
                <a:solidFill>
                  <a:srgbClr val="FFFF66"/>
                </a:solidFill>
                <a:cs typeface=""/>
              </a:rPr>
              <a:t> </a:t>
            </a:r>
            <a:br>
              <a:rPr lang="en-US" altLang="x-none" sz="2382">
                <a:solidFill>
                  <a:srgbClr val="FFFF66"/>
                </a:solidFill>
                <a:cs typeface=""/>
              </a:rPr>
            </a:br>
            <a:r>
              <a:rPr lang="en-US" altLang="x-none" sz="2382">
                <a:solidFill>
                  <a:srgbClr val="FF0000"/>
                </a:solidFill>
                <a:cs typeface=""/>
              </a:rPr>
              <a:t>bipartition</a:t>
            </a:r>
          </a:p>
        </p:txBody>
      </p:sp>
      <p:sp>
        <p:nvSpPr>
          <p:cNvPr id="251921" name="Text Box 18"/>
          <p:cNvSpPr txBox="1">
            <a:spLocks noChangeArrowheads="1"/>
          </p:cNvSpPr>
          <p:nvPr/>
        </p:nvSpPr>
        <p:spPr bwMode="auto">
          <a:xfrm>
            <a:off x="5219140" y="5864879"/>
            <a:ext cx="3709503"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a:solidFill>
                  <a:srgbClr val="FFFFFF"/>
                </a:solidFill>
                <a:cs typeface=""/>
              </a:rPr>
              <a:t>incompatible to illustrated</a:t>
            </a:r>
            <a:r>
              <a:rPr lang="en-US" altLang="x-none" sz="2382">
                <a:solidFill>
                  <a:srgbClr val="FFFF66"/>
                </a:solidFill>
                <a:cs typeface=""/>
              </a:rPr>
              <a:t> </a:t>
            </a:r>
            <a:br>
              <a:rPr lang="en-US" altLang="x-none" sz="2382">
                <a:solidFill>
                  <a:srgbClr val="FFFF66"/>
                </a:solidFill>
                <a:cs typeface=""/>
              </a:rPr>
            </a:br>
            <a:r>
              <a:rPr lang="en-US" altLang="x-none" sz="2382">
                <a:solidFill>
                  <a:srgbClr val="FF0000"/>
                </a:solidFill>
                <a:cs typeface=""/>
              </a:rPr>
              <a:t>bipartition</a:t>
            </a:r>
          </a:p>
        </p:txBody>
      </p:sp>
      <p:sp>
        <p:nvSpPr>
          <p:cNvPr id="251922" name="Line 19"/>
          <p:cNvSpPr>
            <a:spLocks noChangeShapeType="1"/>
          </p:cNvSpPr>
          <p:nvPr/>
        </p:nvSpPr>
        <p:spPr bwMode="auto">
          <a:xfrm>
            <a:off x="6495210" y="1448361"/>
            <a:ext cx="147077"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3" name="Line 20"/>
          <p:cNvSpPr>
            <a:spLocks noChangeShapeType="1"/>
          </p:cNvSpPr>
          <p:nvPr/>
        </p:nvSpPr>
        <p:spPr bwMode="auto">
          <a:xfrm flipV="1">
            <a:off x="6495210" y="990320"/>
            <a:ext cx="369794"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4" name="Line 21"/>
          <p:cNvSpPr>
            <a:spLocks noChangeShapeType="1"/>
          </p:cNvSpPr>
          <p:nvPr/>
        </p:nvSpPr>
        <p:spPr bwMode="auto">
          <a:xfrm flipV="1">
            <a:off x="6642287" y="1067361"/>
            <a:ext cx="592511" cy="60932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5" name="Line 22"/>
          <p:cNvSpPr>
            <a:spLocks noChangeShapeType="1"/>
          </p:cNvSpPr>
          <p:nvPr/>
        </p:nvSpPr>
        <p:spPr bwMode="auto">
          <a:xfrm>
            <a:off x="6642287" y="1676681"/>
            <a:ext cx="0" cy="60931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6" name="Line 23"/>
          <p:cNvSpPr>
            <a:spLocks noChangeShapeType="1"/>
          </p:cNvSpPr>
          <p:nvPr/>
        </p:nvSpPr>
        <p:spPr bwMode="auto">
          <a:xfrm flipV="1">
            <a:off x="6346732" y="2286000"/>
            <a:ext cx="261937" cy="152681"/>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7" name="Line 24"/>
          <p:cNvSpPr>
            <a:spLocks noChangeShapeType="1"/>
          </p:cNvSpPr>
          <p:nvPr/>
        </p:nvSpPr>
        <p:spPr bwMode="auto">
          <a:xfrm flipV="1">
            <a:off x="6199655" y="2667000"/>
            <a:ext cx="221316" cy="381000"/>
          </a:xfrm>
          <a:prstGeom prst="line">
            <a:avLst/>
          </a:prstGeom>
          <a:noFill/>
          <a:ln w="76200">
            <a:solidFill>
              <a:srgbClr val="DBEB47"/>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8" name="Line 25"/>
          <p:cNvSpPr>
            <a:spLocks noChangeShapeType="1"/>
          </p:cNvSpPr>
          <p:nvPr/>
        </p:nvSpPr>
        <p:spPr bwMode="auto">
          <a:xfrm>
            <a:off x="6420971" y="2667000"/>
            <a:ext cx="221316" cy="456640"/>
          </a:xfrm>
          <a:prstGeom prst="line">
            <a:avLst/>
          </a:prstGeom>
          <a:noFill/>
          <a:ln w="76200">
            <a:solidFill>
              <a:srgbClr val="DBEB47"/>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29" name="Line 26"/>
          <p:cNvSpPr>
            <a:spLocks noChangeShapeType="1"/>
          </p:cNvSpPr>
          <p:nvPr/>
        </p:nvSpPr>
        <p:spPr bwMode="auto">
          <a:xfrm>
            <a:off x="6642287" y="2286001"/>
            <a:ext cx="222717"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30" name="Line 27"/>
          <p:cNvSpPr>
            <a:spLocks noChangeShapeType="1"/>
          </p:cNvSpPr>
          <p:nvPr/>
        </p:nvSpPr>
        <p:spPr bwMode="auto">
          <a:xfrm>
            <a:off x="6865004" y="2514321"/>
            <a:ext cx="74239" cy="53368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31" name="Text Box 28"/>
          <p:cNvSpPr txBox="1">
            <a:spLocks noChangeArrowheads="1"/>
          </p:cNvSpPr>
          <p:nvPr/>
        </p:nvSpPr>
        <p:spPr bwMode="auto">
          <a:xfrm>
            <a:off x="874059" y="6171640"/>
            <a:ext cx="3032592"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spcBef>
                <a:spcPct val="50000"/>
              </a:spcBef>
            </a:pPr>
            <a:endParaRPr lang="x-none" altLang="x-none" sz="2382">
              <a:solidFill>
                <a:srgbClr val="FFFF66"/>
              </a:solidFill>
              <a:cs typeface=""/>
            </a:endParaRPr>
          </a:p>
        </p:txBody>
      </p:sp>
      <p:sp>
        <p:nvSpPr>
          <p:cNvPr id="251932" name="Text Box 29"/>
          <p:cNvSpPr txBox="1">
            <a:spLocks noChangeArrowheads="1"/>
          </p:cNvSpPr>
          <p:nvPr/>
        </p:nvSpPr>
        <p:spPr bwMode="auto">
          <a:xfrm>
            <a:off x="1022537" y="5562321"/>
            <a:ext cx="3253909"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spcBef>
                <a:spcPct val="50000"/>
              </a:spcBef>
            </a:pPr>
            <a:r>
              <a:rPr lang="en-US" altLang="x-none" sz="2382" b="1">
                <a:solidFill>
                  <a:srgbClr val="81FF76"/>
                </a:solidFill>
                <a:latin typeface="Courier" charset="0"/>
                <a:cs typeface=""/>
              </a:rPr>
              <a:t>* *</a:t>
            </a:r>
            <a:r>
              <a:rPr lang="en-US" altLang="x-none" sz="2382" b="1">
                <a:solidFill>
                  <a:srgbClr val="FFFF66"/>
                </a:solidFill>
                <a:latin typeface="Courier" charset="0"/>
                <a:cs typeface=""/>
              </a:rPr>
              <a:t> </a:t>
            </a:r>
            <a:r>
              <a:rPr lang="en-US" altLang="x-none" sz="2382" b="1">
                <a:solidFill>
                  <a:srgbClr val="FF8000"/>
                </a:solidFill>
                <a:latin typeface="Courier" charset="0"/>
                <a:cs typeface=""/>
              </a:rPr>
              <a:t>* </a:t>
            </a:r>
            <a:r>
              <a:rPr lang="en-US" altLang="x-none" sz="2382" b="1">
                <a:solidFill>
                  <a:srgbClr val="FFFF66"/>
                </a:solidFill>
                <a:latin typeface="Courier" charset="0"/>
                <a:cs typeface=""/>
              </a:rPr>
              <a:t>. . . </a:t>
            </a:r>
            <a:r>
              <a:rPr lang="en-US" altLang="x-none" sz="2382" b="1">
                <a:solidFill>
                  <a:srgbClr val="81FF76"/>
                </a:solidFill>
                <a:latin typeface="Courier" charset="0"/>
                <a:cs typeface=""/>
              </a:rPr>
              <a:t>. </a:t>
            </a:r>
            <a:r>
              <a:rPr lang="en-US" altLang="x-none" sz="2382" b="1">
                <a:solidFill>
                  <a:srgbClr val="FF8000"/>
                </a:solidFill>
                <a:latin typeface="Courier" charset="0"/>
                <a:cs typeface=""/>
              </a:rPr>
              <a:t>.</a:t>
            </a:r>
          </a:p>
        </p:txBody>
      </p:sp>
      <p:sp>
        <p:nvSpPr>
          <p:cNvPr id="251933" name="Text Box 30"/>
          <p:cNvSpPr txBox="1">
            <a:spLocks noChangeArrowheads="1"/>
          </p:cNvSpPr>
          <p:nvPr/>
        </p:nvSpPr>
        <p:spPr bwMode="auto">
          <a:xfrm>
            <a:off x="799820" y="6401361"/>
            <a:ext cx="179294"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spcBef>
                <a:spcPct val="50000"/>
              </a:spcBef>
            </a:pPr>
            <a:endParaRPr lang="x-none" altLang="x-none" sz="2382">
              <a:solidFill>
                <a:srgbClr val="FFFF66"/>
              </a:solidFill>
              <a:cs typeface=""/>
            </a:endParaRPr>
          </a:p>
        </p:txBody>
      </p:sp>
      <p:sp>
        <p:nvSpPr>
          <p:cNvPr id="251934" name="Text Box 31"/>
          <p:cNvSpPr txBox="1">
            <a:spLocks noChangeArrowheads="1"/>
          </p:cNvSpPr>
          <p:nvPr/>
        </p:nvSpPr>
        <p:spPr bwMode="auto">
          <a:xfrm>
            <a:off x="5219140" y="5116887"/>
            <a:ext cx="3253909"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spcBef>
                <a:spcPct val="50000"/>
              </a:spcBef>
            </a:pPr>
            <a:r>
              <a:rPr lang="en-US" altLang="x-none" sz="2382" b="1">
                <a:solidFill>
                  <a:srgbClr val="FF8000"/>
                </a:solidFill>
                <a:latin typeface="Courier" charset="0"/>
                <a:cs typeface=""/>
              </a:rPr>
              <a:t>Orange</a:t>
            </a:r>
            <a:r>
              <a:rPr lang="en-US" altLang="x-none" sz="2382" b="1">
                <a:solidFill>
                  <a:srgbClr val="81FF76"/>
                </a:solidFill>
                <a:latin typeface="Courier" charset="0"/>
                <a:cs typeface=""/>
              </a:rPr>
              <a:t> vs Rest</a:t>
            </a:r>
            <a:br>
              <a:rPr lang="en-US" altLang="x-none" sz="2382" b="1">
                <a:solidFill>
                  <a:srgbClr val="81FF76"/>
                </a:solidFill>
                <a:latin typeface="Courier" charset="0"/>
                <a:cs typeface=""/>
              </a:rPr>
            </a:br>
            <a:r>
              <a:rPr lang="en-US" altLang="x-none" sz="2382" b="1">
                <a:solidFill>
                  <a:srgbClr val="81FF76"/>
                </a:solidFill>
                <a:latin typeface="Courier" charset="0"/>
                <a:cs typeface=""/>
              </a:rPr>
              <a:t>. .</a:t>
            </a:r>
            <a:r>
              <a:rPr lang="en-US" altLang="x-none" sz="2382" b="1">
                <a:solidFill>
                  <a:srgbClr val="FFFF66"/>
                </a:solidFill>
                <a:latin typeface="Courier" charset="0"/>
                <a:cs typeface=""/>
              </a:rPr>
              <a:t> </a:t>
            </a:r>
            <a:r>
              <a:rPr lang="en-US" altLang="x-none" sz="2382" b="1">
                <a:solidFill>
                  <a:srgbClr val="FF8000"/>
                </a:solidFill>
                <a:latin typeface="Courier" charset="0"/>
                <a:cs typeface=""/>
              </a:rPr>
              <a:t>* </a:t>
            </a:r>
            <a:r>
              <a:rPr lang="en-US" altLang="x-none" sz="2382" b="1">
                <a:solidFill>
                  <a:srgbClr val="FFFF66"/>
                </a:solidFill>
                <a:latin typeface="Courier" charset="0"/>
                <a:cs typeface=""/>
              </a:rPr>
              <a:t>. . . </a:t>
            </a:r>
            <a:r>
              <a:rPr lang="en-US" altLang="x-none" sz="2382" b="1">
                <a:solidFill>
                  <a:srgbClr val="81FF76"/>
                </a:solidFill>
                <a:latin typeface="Courier" charset="0"/>
                <a:cs typeface=""/>
              </a:rPr>
              <a:t>.</a:t>
            </a:r>
            <a:r>
              <a:rPr lang="en-US" altLang="x-none" sz="2382" b="1">
                <a:solidFill>
                  <a:srgbClr val="FFFF66"/>
                </a:solidFill>
                <a:latin typeface="Courier" charset="0"/>
                <a:cs typeface=""/>
              </a:rPr>
              <a:t> </a:t>
            </a:r>
            <a:r>
              <a:rPr lang="en-US" altLang="x-none" sz="2382" b="1">
                <a:solidFill>
                  <a:srgbClr val="FF8000"/>
                </a:solidFill>
                <a:latin typeface="Courier" charset="0"/>
                <a:cs typeface=""/>
              </a:rPr>
              <a:t>*</a:t>
            </a:r>
          </a:p>
        </p:txBody>
      </p:sp>
      <p:sp>
        <p:nvSpPr>
          <p:cNvPr id="251935" name="Text Box 32"/>
          <p:cNvSpPr txBox="1">
            <a:spLocks noChangeArrowheads="1"/>
          </p:cNvSpPr>
          <p:nvPr/>
        </p:nvSpPr>
        <p:spPr bwMode="auto">
          <a:xfrm>
            <a:off x="5251357" y="3378574"/>
            <a:ext cx="3253908"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spcBef>
                <a:spcPct val="50000"/>
              </a:spcBef>
            </a:pPr>
            <a:r>
              <a:rPr lang="en-US" altLang="x-none" sz="2382" b="1">
                <a:solidFill>
                  <a:srgbClr val="FFFF66"/>
                </a:solidFill>
                <a:latin typeface="Courier" charset="0"/>
                <a:cs typeface=""/>
              </a:rPr>
              <a:t>Yellow</a:t>
            </a:r>
            <a:r>
              <a:rPr lang="en-US" altLang="x-none" sz="2382" b="1">
                <a:solidFill>
                  <a:srgbClr val="81FF76"/>
                </a:solidFill>
                <a:latin typeface="Courier" charset="0"/>
                <a:cs typeface=""/>
              </a:rPr>
              <a:t> </a:t>
            </a:r>
            <a:r>
              <a:rPr lang="en-US" altLang="x-none" sz="2382" b="1" i="1">
                <a:solidFill>
                  <a:srgbClr val="81FF76"/>
                </a:solidFill>
                <a:latin typeface="Courier" charset="0"/>
                <a:cs typeface=""/>
              </a:rPr>
              <a:t>vs</a:t>
            </a:r>
            <a:r>
              <a:rPr lang="en-US" altLang="x-none" sz="2382" b="1">
                <a:solidFill>
                  <a:srgbClr val="81FF76"/>
                </a:solidFill>
                <a:latin typeface="Courier" charset="0"/>
                <a:cs typeface=""/>
              </a:rPr>
              <a:t> Rest </a:t>
            </a:r>
            <a:br>
              <a:rPr lang="en-US" altLang="x-none" sz="2382" b="1">
                <a:solidFill>
                  <a:srgbClr val="81FF76"/>
                </a:solidFill>
                <a:latin typeface="Courier" charset="0"/>
                <a:cs typeface=""/>
              </a:rPr>
            </a:br>
            <a:r>
              <a:rPr lang="en-US" altLang="x-none" sz="2382" b="1">
                <a:solidFill>
                  <a:srgbClr val="81FF76"/>
                </a:solidFill>
                <a:latin typeface="Courier" charset="0"/>
                <a:cs typeface=""/>
              </a:rPr>
              <a:t>* *</a:t>
            </a:r>
            <a:r>
              <a:rPr lang="en-US" altLang="x-none" sz="2382" b="1">
                <a:solidFill>
                  <a:srgbClr val="FFFF66"/>
                </a:solidFill>
                <a:latin typeface="Courier" charset="0"/>
                <a:cs typeface=""/>
              </a:rPr>
              <a:t> </a:t>
            </a:r>
            <a:r>
              <a:rPr lang="en-US" altLang="x-none" sz="2382" b="1">
                <a:solidFill>
                  <a:srgbClr val="FF8000"/>
                </a:solidFill>
                <a:latin typeface="Courier" charset="0"/>
                <a:cs typeface=""/>
              </a:rPr>
              <a:t>* </a:t>
            </a:r>
            <a:r>
              <a:rPr lang="en-US" altLang="x-none" sz="2382" b="1">
                <a:solidFill>
                  <a:srgbClr val="FFFF66"/>
                </a:solidFill>
                <a:latin typeface="Courier" charset="0"/>
                <a:cs typeface=""/>
              </a:rPr>
              <a:t>. . . </a:t>
            </a:r>
            <a:r>
              <a:rPr lang="en-US" altLang="x-none" sz="2382" b="1">
                <a:solidFill>
                  <a:srgbClr val="81FF76"/>
                </a:solidFill>
                <a:latin typeface="Courier" charset="0"/>
                <a:cs typeface=""/>
              </a:rPr>
              <a:t>*</a:t>
            </a:r>
            <a:r>
              <a:rPr lang="en-US" altLang="x-none" sz="2382" b="1">
                <a:solidFill>
                  <a:srgbClr val="FFFF66"/>
                </a:solidFill>
                <a:latin typeface="Courier" charset="0"/>
                <a:cs typeface=""/>
              </a:rPr>
              <a:t> </a:t>
            </a:r>
            <a:r>
              <a:rPr lang="en-US" altLang="x-none" sz="2382" b="1">
                <a:solidFill>
                  <a:srgbClr val="FF8000"/>
                </a:solidFill>
                <a:latin typeface="Courier" charset="0"/>
                <a:cs typeface=""/>
              </a:rPr>
              <a:t>*</a:t>
            </a:r>
          </a:p>
        </p:txBody>
      </p:sp>
      <p:sp>
        <p:nvSpPr>
          <p:cNvPr id="251936" name="Line 33"/>
          <p:cNvSpPr>
            <a:spLocks noChangeShapeType="1"/>
          </p:cNvSpPr>
          <p:nvPr/>
        </p:nvSpPr>
        <p:spPr bwMode="auto">
          <a:xfrm>
            <a:off x="6272493" y="1067360"/>
            <a:ext cx="222717" cy="38100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37" name="Line 34"/>
          <p:cNvSpPr>
            <a:spLocks noChangeShapeType="1"/>
          </p:cNvSpPr>
          <p:nvPr/>
        </p:nvSpPr>
        <p:spPr bwMode="auto">
          <a:xfrm>
            <a:off x="6346732" y="2438681"/>
            <a:ext cx="74239" cy="228319"/>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38" name="Line 35"/>
          <p:cNvSpPr>
            <a:spLocks noChangeShapeType="1"/>
          </p:cNvSpPr>
          <p:nvPr/>
        </p:nvSpPr>
        <p:spPr bwMode="auto">
          <a:xfrm flipV="1">
            <a:off x="5902698" y="2438681"/>
            <a:ext cx="444034" cy="456640"/>
          </a:xfrm>
          <a:prstGeom prst="line">
            <a:avLst/>
          </a:prstGeom>
          <a:noFill/>
          <a:ln w="76200">
            <a:solidFill>
              <a:srgbClr val="DBEB47"/>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
        <p:nvSpPr>
          <p:cNvPr id="251939" name="Line 36"/>
          <p:cNvSpPr>
            <a:spLocks noChangeShapeType="1"/>
          </p:cNvSpPr>
          <p:nvPr/>
        </p:nvSpPr>
        <p:spPr bwMode="auto">
          <a:xfrm>
            <a:off x="6865004" y="2514320"/>
            <a:ext cx="369794"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endParaRPr lang="en-US" sz="2206">
              <a:solidFill>
                <a:srgbClr val="FFFF66"/>
              </a:solidFill>
              <a:ea typeface="ＭＳ Ｐゴシック" charset="-128"/>
              <a:cs typeface=""/>
            </a:endParaRPr>
          </a:p>
        </p:txBody>
      </p:sp>
    </p:spTree>
    <p:extLst>
      <p:ext uri="{BB962C8B-B14F-4D97-AF65-F5344CB8AC3E}">
        <p14:creationId xmlns:p14="http://schemas.microsoft.com/office/powerpoint/2010/main" val="45068269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1983441" y="609320"/>
            <a:ext cx="6759949" cy="6224868"/>
          </a:xfrm>
          <a:prstGeom prst="rect">
            <a:avLst/>
          </a:prstGeom>
          <a:solidFill>
            <a:schemeClr val="bg1"/>
          </a:solidFill>
          <a:ln w="9525">
            <a:solidFill>
              <a:schemeClr val="tx1"/>
            </a:solidFill>
            <a:miter lim="800000"/>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endParaRPr lang="x-none" altLang="x-none" sz="2382">
              <a:solidFill>
                <a:srgbClr val="FFFF66"/>
              </a:solidFill>
              <a:cs typeface=""/>
            </a:endParaRPr>
          </a:p>
        </p:txBody>
      </p:sp>
      <p:sp>
        <p:nvSpPr>
          <p:cNvPr id="253954" name="Text Box 3"/>
          <p:cNvSpPr txBox="1">
            <a:spLocks noChangeArrowheads="1"/>
          </p:cNvSpPr>
          <p:nvPr/>
        </p:nvSpPr>
        <p:spPr bwMode="auto">
          <a:xfrm>
            <a:off x="331975" y="113460"/>
            <a:ext cx="8572500"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ja-JP" altLang="en-US" sz="2382">
                <a:solidFill>
                  <a:srgbClr val="FFFF66"/>
                </a:solidFill>
                <a:cs typeface=""/>
              </a:rPr>
              <a:t>“</a:t>
            </a:r>
            <a:r>
              <a:rPr lang="en-US" altLang="ja-JP" sz="2382">
                <a:solidFill>
                  <a:srgbClr val="FFFF66"/>
                </a:solidFill>
                <a:cs typeface=""/>
              </a:rPr>
              <a:t>Lento</a:t>
            </a:r>
            <a:r>
              <a:rPr lang="ja-JP" altLang="en-US" sz="2382">
                <a:solidFill>
                  <a:srgbClr val="FFFF66"/>
                </a:solidFill>
                <a:cs typeface=""/>
              </a:rPr>
              <a:t>”</a:t>
            </a:r>
            <a:r>
              <a:rPr lang="en-US" altLang="ja-JP" sz="2382">
                <a:solidFill>
                  <a:srgbClr val="FFFF66"/>
                </a:solidFill>
                <a:cs typeface=""/>
              </a:rPr>
              <a:t>-plot of 34 supported bipartitions (out of 4082 possible)</a:t>
            </a:r>
            <a:endParaRPr lang="en-US" altLang="x-none" sz="2382">
              <a:solidFill>
                <a:srgbClr val="FFFF66"/>
              </a:solidFill>
              <a:cs typeface=""/>
            </a:endParaRPr>
          </a:p>
        </p:txBody>
      </p:sp>
      <p:sp>
        <p:nvSpPr>
          <p:cNvPr id="253955" name="Rectangle 4"/>
          <p:cNvSpPr>
            <a:spLocks noChangeArrowheads="1"/>
          </p:cNvSpPr>
          <p:nvPr/>
        </p:nvSpPr>
        <p:spPr bwMode="auto">
          <a:xfrm>
            <a:off x="238125" y="641537"/>
            <a:ext cx="1470772" cy="4137772"/>
          </a:xfrm>
          <a:prstGeom prst="rect">
            <a:avLst/>
          </a:prstGeom>
          <a:solidFill>
            <a:srgbClr val="66FFFF"/>
          </a:solidFill>
          <a:ln w="9525">
            <a:solidFill>
              <a:srgbClr val="000000"/>
            </a:solidFill>
            <a:miter lim="800000"/>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1412" b="1">
                <a:solidFill>
                  <a:srgbClr val="000000"/>
                </a:solidFill>
                <a:cs typeface=""/>
              </a:rPr>
              <a:t>13 gamma-</a:t>
            </a:r>
          </a:p>
          <a:p>
            <a:pPr eaLnBrk="1" hangingPunct="1"/>
            <a:r>
              <a:rPr lang="en-US" altLang="x-none" sz="1412" b="1">
                <a:solidFill>
                  <a:srgbClr val="000000"/>
                </a:solidFill>
                <a:cs typeface=""/>
              </a:rPr>
              <a:t>proteobacterial </a:t>
            </a:r>
          </a:p>
          <a:p>
            <a:pPr eaLnBrk="1" hangingPunct="1"/>
            <a:r>
              <a:rPr lang="en-US" altLang="x-none" sz="1412" b="1">
                <a:solidFill>
                  <a:srgbClr val="000000"/>
                </a:solidFill>
                <a:cs typeface=""/>
              </a:rPr>
              <a:t>genomes </a:t>
            </a:r>
            <a:br>
              <a:rPr lang="en-US" altLang="x-none" sz="1412" b="1">
                <a:solidFill>
                  <a:srgbClr val="000000"/>
                </a:solidFill>
                <a:cs typeface=""/>
              </a:rPr>
            </a:br>
            <a:r>
              <a:rPr lang="en-US" altLang="x-none" sz="1412">
                <a:solidFill>
                  <a:srgbClr val="000000"/>
                </a:solidFill>
                <a:cs typeface=""/>
              </a:rPr>
              <a:t>(258 putative </a:t>
            </a:r>
            <a:br>
              <a:rPr lang="en-US" altLang="x-none" sz="1412">
                <a:solidFill>
                  <a:srgbClr val="000000"/>
                </a:solidFill>
                <a:cs typeface=""/>
              </a:rPr>
            </a:br>
            <a:r>
              <a:rPr lang="en-US" altLang="x-none" sz="1412">
                <a:solidFill>
                  <a:srgbClr val="000000"/>
                </a:solidFill>
                <a:cs typeface=""/>
              </a:rPr>
              <a:t>orthologs):</a:t>
            </a:r>
          </a:p>
          <a:p>
            <a:pPr eaLnBrk="1" hangingPunct="1"/>
            <a:endParaRPr lang="en-US" altLang="x-none" sz="1412" b="1">
              <a:solidFill>
                <a:srgbClr val="000000"/>
              </a:solidFill>
              <a:cs typeface=""/>
            </a:endParaRPr>
          </a:p>
          <a:p>
            <a:pPr eaLnBrk="1" hangingPunct="1">
              <a:buFontTx/>
              <a:buChar char="•"/>
            </a:pPr>
            <a:r>
              <a:rPr lang="en-US" altLang="x-none" sz="1412">
                <a:solidFill>
                  <a:srgbClr val="000000"/>
                </a:solidFill>
                <a:cs typeface=""/>
              </a:rPr>
              <a:t>E.coli</a:t>
            </a:r>
          </a:p>
          <a:p>
            <a:pPr eaLnBrk="1" hangingPunct="1">
              <a:buFontTx/>
              <a:buChar char="•"/>
            </a:pPr>
            <a:r>
              <a:rPr lang="en-US" altLang="x-none" sz="1412">
                <a:solidFill>
                  <a:srgbClr val="000000"/>
                </a:solidFill>
                <a:cs typeface=""/>
              </a:rPr>
              <a:t>Buchnera</a:t>
            </a:r>
          </a:p>
          <a:p>
            <a:pPr eaLnBrk="1" hangingPunct="1">
              <a:buFontTx/>
              <a:buChar char="•"/>
            </a:pPr>
            <a:r>
              <a:rPr lang="en-US" altLang="x-none" sz="1412">
                <a:solidFill>
                  <a:srgbClr val="000000"/>
                </a:solidFill>
                <a:cs typeface=""/>
              </a:rPr>
              <a:t>Haemophilus</a:t>
            </a:r>
          </a:p>
          <a:p>
            <a:pPr eaLnBrk="1" hangingPunct="1">
              <a:buFontTx/>
              <a:buChar char="•"/>
            </a:pPr>
            <a:r>
              <a:rPr lang="en-US" altLang="x-none" sz="1412">
                <a:solidFill>
                  <a:srgbClr val="000000"/>
                </a:solidFill>
                <a:cs typeface=""/>
              </a:rPr>
              <a:t>Pasteurella</a:t>
            </a:r>
          </a:p>
          <a:p>
            <a:pPr eaLnBrk="1" hangingPunct="1">
              <a:buFontTx/>
              <a:buChar char="•"/>
            </a:pPr>
            <a:r>
              <a:rPr lang="en-US" altLang="x-none" sz="1412">
                <a:solidFill>
                  <a:srgbClr val="000000"/>
                </a:solidFill>
                <a:cs typeface=""/>
              </a:rPr>
              <a:t>Salmonella</a:t>
            </a:r>
          </a:p>
          <a:p>
            <a:pPr eaLnBrk="1" hangingPunct="1">
              <a:buFontTx/>
              <a:buChar char="•"/>
            </a:pPr>
            <a:r>
              <a:rPr lang="en-US" altLang="x-none" sz="1412">
                <a:solidFill>
                  <a:srgbClr val="000000"/>
                </a:solidFill>
                <a:cs typeface=""/>
              </a:rPr>
              <a:t>Yersinia pestis </a:t>
            </a:r>
            <a:br>
              <a:rPr lang="en-US" altLang="x-none" sz="1412">
                <a:solidFill>
                  <a:srgbClr val="000000"/>
                </a:solidFill>
                <a:cs typeface=""/>
              </a:rPr>
            </a:br>
            <a:r>
              <a:rPr lang="en-US" altLang="x-none" sz="1412">
                <a:solidFill>
                  <a:srgbClr val="000000"/>
                </a:solidFill>
                <a:cs typeface=""/>
              </a:rPr>
              <a:t>  (2 strains)</a:t>
            </a:r>
          </a:p>
          <a:p>
            <a:pPr eaLnBrk="1" hangingPunct="1">
              <a:buFontTx/>
              <a:buChar char="•"/>
            </a:pPr>
            <a:r>
              <a:rPr lang="en-US" altLang="x-none" sz="1412">
                <a:solidFill>
                  <a:srgbClr val="000000"/>
                </a:solidFill>
                <a:cs typeface=""/>
              </a:rPr>
              <a:t>Vibrio</a:t>
            </a:r>
          </a:p>
          <a:p>
            <a:pPr eaLnBrk="1" hangingPunct="1">
              <a:buFontTx/>
              <a:buChar char="•"/>
            </a:pPr>
            <a:r>
              <a:rPr lang="en-US" altLang="x-none" sz="1412">
                <a:solidFill>
                  <a:srgbClr val="000000"/>
                </a:solidFill>
                <a:cs typeface=""/>
              </a:rPr>
              <a:t>Xanthomonas </a:t>
            </a:r>
            <a:br>
              <a:rPr lang="en-US" altLang="x-none" sz="1412">
                <a:solidFill>
                  <a:srgbClr val="000000"/>
                </a:solidFill>
                <a:cs typeface=""/>
              </a:rPr>
            </a:br>
            <a:r>
              <a:rPr lang="en-US" altLang="x-none" sz="1412">
                <a:solidFill>
                  <a:srgbClr val="000000"/>
                </a:solidFill>
                <a:cs typeface=""/>
              </a:rPr>
              <a:t>  (2 sp.)</a:t>
            </a:r>
          </a:p>
          <a:p>
            <a:pPr eaLnBrk="1" hangingPunct="1">
              <a:buFontTx/>
              <a:buChar char="•"/>
            </a:pPr>
            <a:r>
              <a:rPr lang="en-US" altLang="x-none" sz="1412">
                <a:solidFill>
                  <a:srgbClr val="000000"/>
                </a:solidFill>
                <a:cs typeface=""/>
              </a:rPr>
              <a:t>Pseudomonas</a:t>
            </a:r>
          </a:p>
          <a:p>
            <a:pPr eaLnBrk="1" hangingPunct="1">
              <a:buFontTx/>
              <a:buChar char="•"/>
            </a:pPr>
            <a:r>
              <a:rPr lang="en-US" altLang="x-none" sz="1412">
                <a:solidFill>
                  <a:srgbClr val="000000"/>
                </a:solidFill>
                <a:cs typeface=""/>
              </a:rPr>
              <a:t>Wigglesworthia</a:t>
            </a:r>
          </a:p>
        </p:txBody>
      </p:sp>
      <p:sp>
        <p:nvSpPr>
          <p:cNvPr id="253956" name="Rectangle 5"/>
          <p:cNvSpPr>
            <a:spLocks noChangeArrowheads="1"/>
          </p:cNvSpPr>
          <p:nvPr/>
        </p:nvSpPr>
        <p:spPr bwMode="auto">
          <a:xfrm>
            <a:off x="238125" y="4898372"/>
            <a:ext cx="1470772" cy="1748118"/>
          </a:xfrm>
          <a:prstGeom prst="rect">
            <a:avLst/>
          </a:prstGeom>
          <a:solidFill>
            <a:srgbClr val="FFFF99"/>
          </a:solidFill>
          <a:ln w="9525">
            <a:solidFill>
              <a:srgbClr val="FF0000"/>
            </a:solidFill>
            <a:miter lim="800000"/>
            <a:headEnd/>
            <a:tailEnd/>
          </a:ln>
        </p:spPr>
        <p:txBody>
          <a:bodyPr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lgn="ctr" eaLnBrk="1" hangingPunct="1"/>
            <a:r>
              <a:rPr lang="en-US" altLang="x-none" sz="1412" b="1">
                <a:solidFill>
                  <a:srgbClr val="FF0000"/>
                </a:solidFill>
                <a:cs typeface=""/>
              </a:rPr>
              <a:t>There are 13,749,310,575 possible unrooted tree topologies for 13 genomes</a:t>
            </a:r>
          </a:p>
        </p:txBody>
      </p:sp>
      <p:pic>
        <p:nvPicPr>
          <p:cNvPr id="253957" name="Picture 6" descr="proteo_beano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637" y="633132"/>
            <a:ext cx="6065184" cy="622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3958" name="Object 2"/>
          <p:cNvGraphicFramePr>
            <a:graphicFrameLocks noChangeAspect="1"/>
          </p:cNvGraphicFramePr>
          <p:nvPr/>
        </p:nvGraphicFramePr>
        <p:xfrm>
          <a:off x="7825909" y="869858"/>
          <a:ext cx="917481" cy="2025463"/>
        </p:xfrm>
        <a:graphic>
          <a:graphicData uri="http://schemas.openxmlformats.org/presentationml/2006/ole">
            <mc:AlternateContent xmlns:mc="http://schemas.openxmlformats.org/markup-compatibility/2006">
              <mc:Choice xmlns:v="urn:schemas-microsoft-com:vml" Requires="v">
                <p:oleObj spid="_x0000_s57348" name="Photo Editor Photo" r:id="rId5" imgW="746667" imgH="1600339" progId="">
                  <p:embed/>
                </p:oleObj>
              </mc:Choice>
              <mc:Fallback>
                <p:oleObj name="Photo Editor Photo" r:id="rId5" imgW="746667" imgH="160033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909" y="869858"/>
                        <a:ext cx="917481" cy="20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98803112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2"/>
          <p:cNvSpPr txBox="1">
            <a:spLocks noChangeArrowheads="1"/>
          </p:cNvSpPr>
          <p:nvPr/>
        </p:nvSpPr>
        <p:spPr bwMode="auto">
          <a:xfrm>
            <a:off x="303960" y="140074"/>
            <a:ext cx="4010305" cy="119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2382" b="1">
                <a:solidFill>
                  <a:srgbClr val="FFFF66"/>
                </a:solidFill>
                <a:cs typeface=""/>
              </a:rPr>
              <a:t>Consensus clusters of eight significantly supported bipartitions</a:t>
            </a:r>
          </a:p>
        </p:txBody>
      </p:sp>
      <p:sp>
        <p:nvSpPr>
          <p:cNvPr id="256002" name="Text Box 3"/>
          <p:cNvSpPr txBox="1">
            <a:spLocks noChangeArrowheads="1"/>
          </p:cNvSpPr>
          <p:nvPr/>
        </p:nvSpPr>
        <p:spPr bwMode="auto">
          <a:xfrm>
            <a:off x="4719078" y="193302"/>
            <a:ext cx="4137505" cy="57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1588" b="1">
                <a:solidFill>
                  <a:srgbClr val="FFFF66"/>
                </a:solidFill>
                <a:cs typeface=""/>
              </a:rPr>
              <a:t>Phylogeny of putatively transferred gene</a:t>
            </a:r>
            <a:br>
              <a:rPr lang="en-US" altLang="x-none" sz="1588" b="1">
                <a:solidFill>
                  <a:srgbClr val="FFFF66"/>
                </a:solidFill>
                <a:cs typeface=""/>
              </a:rPr>
            </a:br>
            <a:r>
              <a:rPr lang="en-US" altLang="x-none" sz="1588" b="1">
                <a:solidFill>
                  <a:srgbClr val="FFFF66"/>
                </a:solidFill>
                <a:cs typeface=""/>
              </a:rPr>
              <a:t>(virulence factor homologs (mviN))</a:t>
            </a:r>
            <a:r>
              <a:rPr lang="en-US" altLang="x-none" sz="1588">
                <a:solidFill>
                  <a:srgbClr val="FFFF66"/>
                </a:solidFill>
                <a:cs typeface=""/>
              </a:rPr>
              <a:t> </a:t>
            </a:r>
          </a:p>
        </p:txBody>
      </p:sp>
      <p:grpSp>
        <p:nvGrpSpPr>
          <p:cNvPr id="256003" name="Group 4"/>
          <p:cNvGrpSpPr>
            <a:grpSpLocks/>
          </p:cNvGrpSpPr>
          <p:nvPr/>
        </p:nvGrpSpPr>
        <p:grpSpPr bwMode="auto">
          <a:xfrm>
            <a:off x="4836740" y="883864"/>
            <a:ext cx="3919257" cy="5255559"/>
            <a:chOff x="2764" y="270"/>
            <a:chExt cx="2920" cy="3893"/>
          </a:xfrm>
        </p:grpSpPr>
        <p:grpSp>
          <p:nvGrpSpPr>
            <p:cNvPr id="256006" name="Group 5"/>
            <p:cNvGrpSpPr>
              <a:grpSpLocks/>
            </p:cNvGrpSpPr>
            <p:nvPr/>
          </p:nvGrpSpPr>
          <p:grpSpPr bwMode="auto">
            <a:xfrm>
              <a:off x="2764" y="270"/>
              <a:ext cx="2920" cy="3893"/>
              <a:chOff x="2683" y="427"/>
              <a:chExt cx="2920" cy="3893"/>
            </a:xfrm>
          </p:grpSpPr>
          <p:sp>
            <p:nvSpPr>
              <p:cNvPr id="256009" name="Rectangle 6"/>
              <p:cNvSpPr>
                <a:spLocks noChangeArrowheads="1"/>
              </p:cNvSpPr>
              <p:nvPr/>
            </p:nvSpPr>
            <p:spPr bwMode="auto">
              <a:xfrm>
                <a:off x="2683" y="427"/>
                <a:ext cx="2920" cy="3893"/>
              </a:xfrm>
              <a:prstGeom prst="rect">
                <a:avLst/>
              </a:prstGeom>
              <a:solidFill>
                <a:srgbClr val="FFFFFF"/>
              </a:solidFill>
              <a:ln w="9525">
                <a:solidFill>
                  <a:srgbClr val="000000"/>
                </a:solidFill>
                <a:miter lim="800000"/>
                <a:headEnd/>
                <a:tailEnd/>
              </a:ln>
            </p:spPr>
            <p:txBody>
              <a:bodyPr wrap="none"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lgn="ctr" eaLnBrk="1" hangingPunct="1"/>
                <a:endParaRPr lang="ru-RU" altLang="x-none" sz="2382">
                  <a:solidFill>
                    <a:srgbClr val="FFFF66"/>
                  </a:solidFill>
                  <a:cs typeface=""/>
                </a:endParaRPr>
              </a:p>
            </p:txBody>
          </p:sp>
          <p:pic>
            <p:nvPicPr>
              <p:cNvPr id="2560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 y="499"/>
                <a:ext cx="2761" cy="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07" name="Oval 8"/>
            <p:cNvSpPr>
              <a:spLocks noChangeArrowheads="1"/>
            </p:cNvSpPr>
            <p:nvPr/>
          </p:nvSpPr>
          <p:spPr bwMode="auto">
            <a:xfrm>
              <a:off x="3637" y="1663"/>
              <a:ext cx="214" cy="18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endParaRPr lang="x-none" altLang="x-none" sz="2382">
                <a:solidFill>
                  <a:srgbClr val="FFFF66"/>
                </a:solidFill>
                <a:cs typeface=""/>
              </a:endParaRPr>
            </a:p>
          </p:txBody>
        </p:sp>
        <p:sp>
          <p:nvSpPr>
            <p:cNvPr id="256008" name="Line 9"/>
            <p:cNvSpPr>
              <a:spLocks noChangeShapeType="1"/>
            </p:cNvSpPr>
            <p:nvPr/>
          </p:nvSpPr>
          <p:spPr bwMode="auto">
            <a:xfrm>
              <a:off x="4031" y="2271"/>
              <a:ext cx="95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206">
                <a:solidFill>
                  <a:srgbClr val="FFFF66"/>
                </a:solidFill>
                <a:ea typeface="ＭＳ Ｐゴシック" charset="-128"/>
                <a:cs typeface=""/>
              </a:endParaRPr>
            </a:p>
          </p:txBody>
        </p:sp>
      </p:grpSp>
      <p:graphicFrame>
        <p:nvGraphicFramePr>
          <p:cNvPr id="256004" name="Object 2"/>
          <p:cNvGraphicFramePr>
            <a:graphicFrameLocks noChangeAspect="1"/>
          </p:cNvGraphicFramePr>
          <p:nvPr/>
        </p:nvGraphicFramePr>
        <p:xfrm>
          <a:off x="278747" y="1575828"/>
          <a:ext cx="4091547" cy="4511768"/>
        </p:xfrm>
        <a:graphic>
          <a:graphicData uri="http://schemas.openxmlformats.org/presentationml/2006/ole">
            <mc:AlternateContent xmlns:mc="http://schemas.openxmlformats.org/markup-compatibility/2006">
              <mc:Choice xmlns:v="urn:schemas-microsoft-com:vml" Requires="v">
                <p:oleObj spid="_x0000_s59396" name="Photo Editor Photo" r:id="rId5" imgW="4214225" imgH="4511431" progId="">
                  <p:embed/>
                </p:oleObj>
              </mc:Choice>
              <mc:Fallback>
                <p:oleObj name="Photo Editor Photo" r:id="rId5" imgW="4214225" imgH="451143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47" y="1575828"/>
                        <a:ext cx="4091547" cy="451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6005" name="Text Box 11"/>
          <p:cNvSpPr txBox="1">
            <a:spLocks noChangeArrowheads="1"/>
          </p:cNvSpPr>
          <p:nvPr/>
        </p:nvSpPr>
        <p:spPr bwMode="auto">
          <a:xfrm>
            <a:off x="913280" y="6297706"/>
            <a:ext cx="2622667" cy="33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1588" b="1">
                <a:solidFill>
                  <a:srgbClr val="FFFF66"/>
                </a:solidFill>
                <a:cs typeface=""/>
              </a:rPr>
              <a:t>only 258 genes analyzed </a:t>
            </a:r>
            <a:endParaRPr lang="en-US" altLang="x-none" sz="1588">
              <a:solidFill>
                <a:srgbClr val="FFFF66"/>
              </a:solidFill>
              <a:cs typeface=""/>
            </a:endParaRPr>
          </a:p>
        </p:txBody>
      </p:sp>
    </p:spTree>
    <p:extLst>
      <p:ext uri="{BB962C8B-B14F-4D97-AF65-F5344CB8AC3E}">
        <p14:creationId xmlns:p14="http://schemas.microsoft.com/office/powerpoint/2010/main" val="30368696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205908" y="941295"/>
            <a:ext cx="1927412" cy="417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1412" b="1">
                <a:solidFill>
                  <a:srgbClr val="FFFFFF"/>
                </a:solidFill>
                <a:cs typeface=""/>
              </a:rPr>
              <a:t>10 cyanobacteria:</a:t>
            </a:r>
          </a:p>
          <a:p>
            <a:pPr eaLnBrk="1" hangingPunct="1"/>
            <a:endParaRPr lang="en-US" altLang="x-none" sz="1412">
              <a:solidFill>
                <a:srgbClr val="FFFFFF"/>
              </a:solidFill>
              <a:cs typeface=""/>
            </a:endParaRPr>
          </a:p>
          <a:p>
            <a:pPr eaLnBrk="1" hangingPunct="1">
              <a:lnSpc>
                <a:spcPct val="120000"/>
              </a:lnSpc>
              <a:buFontTx/>
              <a:buChar char="•"/>
            </a:pPr>
            <a:r>
              <a:rPr lang="en-US" altLang="x-none" sz="1412" i="1">
                <a:solidFill>
                  <a:srgbClr val="FFFFFF"/>
                </a:solidFill>
                <a:cs typeface=""/>
              </a:rPr>
              <a:t>Anabaena</a:t>
            </a:r>
          </a:p>
          <a:p>
            <a:pPr eaLnBrk="1" hangingPunct="1">
              <a:lnSpc>
                <a:spcPct val="120000"/>
              </a:lnSpc>
              <a:buFontTx/>
              <a:buChar char="•"/>
            </a:pPr>
            <a:r>
              <a:rPr lang="en-US" altLang="x-none" sz="1412" i="1">
                <a:solidFill>
                  <a:srgbClr val="FFFFFF"/>
                </a:solidFill>
                <a:cs typeface=""/>
              </a:rPr>
              <a:t>Trichodesmium</a:t>
            </a:r>
          </a:p>
          <a:p>
            <a:pPr eaLnBrk="1" hangingPunct="1">
              <a:lnSpc>
                <a:spcPct val="120000"/>
              </a:lnSpc>
              <a:buFontTx/>
              <a:buChar char="•"/>
            </a:pPr>
            <a:r>
              <a:rPr lang="en-US" altLang="x-none" sz="1412" i="1">
                <a:solidFill>
                  <a:srgbClr val="FFFFFF"/>
                </a:solidFill>
                <a:cs typeface=""/>
              </a:rPr>
              <a:t>Synechocystis</a:t>
            </a:r>
            <a:r>
              <a:rPr lang="en-US" altLang="x-none" sz="1412">
                <a:solidFill>
                  <a:srgbClr val="FFFFFF"/>
                </a:solidFill>
                <a:cs typeface=""/>
              </a:rPr>
              <a:t> sp.</a:t>
            </a:r>
          </a:p>
          <a:p>
            <a:pPr eaLnBrk="1" hangingPunct="1">
              <a:lnSpc>
                <a:spcPct val="120000"/>
              </a:lnSpc>
              <a:buFontTx/>
              <a:buChar char="•"/>
            </a:pPr>
            <a:r>
              <a:rPr lang="en-US" altLang="x-none" sz="1412" i="1">
                <a:solidFill>
                  <a:srgbClr val="FFFFFF"/>
                </a:solidFill>
                <a:cs typeface=""/>
              </a:rPr>
              <a:t>Prochlorococcus</a:t>
            </a:r>
            <a:br>
              <a:rPr lang="en-US" altLang="x-none" sz="1412" i="1">
                <a:solidFill>
                  <a:srgbClr val="FFFFFF"/>
                </a:solidFill>
                <a:cs typeface=""/>
              </a:rPr>
            </a:br>
            <a:r>
              <a:rPr lang="en-US" altLang="x-none" sz="1412" i="1">
                <a:solidFill>
                  <a:srgbClr val="FFFFFF"/>
                </a:solidFill>
                <a:cs typeface=""/>
              </a:rPr>
              <a:t>  marinus</a:t>
            </a:r>
            <a:r>
              <a:rPr lang="en-US" altLang="x-none" sz="1412">
                <a:solidFill>
                  <a:srgbClr val="FFFFFF"/>
                </a:solidFill>
                <a:cs typeface=""/>
              </a:rPr>
              <a:t> </a:t>
            </a:r>
            <a:br>
              <a:rPr lang="en-US" altLang="x-none" sz="1412">
                <a:solidFill>
                  <a:srgbClr val="FFFFFF"/>
                </a:solidFill>
                <a:cs typeface=""/>
              </a:rPr>
            </a:br>
            <a:r>
              <a:rPr lang="en-US" altLang="x-none" sz="1412">
                <a:solidFill>
                  <a:srgbClr val="FFFFFF"/>
                </a:solidFill>
                <a:cs typeface=""/>
              </a:rPr>
              <a:t>  (3 strains)</a:t>
            </a:r>
          </a:p>
          <a:p>
            <a:pPr eaLnBrk="1" hangingPunct="1">
              <a:lnSpc>
                <a:spcPct val="120000"/>
              </a:lnSpc>
              <a:buFontTx/>
              <a:buChar char="•"/>
            </a:pPr>
            <a:r>
              <a:rPr lang="en-US" altLang="x-none" sz="1412">
                <a:solidFill>
                  <a:srgbClr val="FFFFFF"/>
                </a:solidFill>
                <a:cs typeface=""/>
              </a:rPr>
              <a:t>Marine </a:t>
            </a:r>
            <a:br>
              <a:rPr lang="en-US" altLang="x-none" sz="1412">
                <a:solidFill>
                  <a:srgbClr val="FFFFFF"/>
                </a:solidFill>
                <a:cs typeface=""/>
              </a:rPr>
            </a:br>
            <a:r>
              <a:rPr lang="en-US" altLang="x-none" sz="1412">
                <a:solidFill>
                  <a:srgbClr val="FFFFFF"/>
                </a:solidFill>
                <a:cs typeface=""/>
              </a:rPr>
              <a:t>  </a:t>
            </a:r>
            <a:r>
              <a:rPr lang="en-US" altLang="x-none" sz="1412" i="1">
                <a:solidFill>
                  <a:srgbClr val="FFFFFF"/>
                </a:solidFill>
                <a:cs typeface=""/>
              </a:rPr>
              <a:t>Synechococcus</a:t>
            </a:r>
          </a:p>
          <a:p>
            <a:pPr eaLnBrk="1" hangingPunct="1">
              <a:lnSpc>
                <a:spcPct val="120000"/>
              </a:lnSpc>
              <a:buFontTx/>
              <a:buChar char="•"/>
            </a:pPr>
            <a:r>
              <a:rPr lang="en-US" altLang="x-none" sz="1412" i="1">
                <a:solidFill>
                  <a:srgbClr val="FFFFFF"/>
                </a:solidFill>
                <a:cs typeface=""/>
              </a:rPr>
              <a:t>Thermo-</a:t>
            </a:r>
            <a:br>
              <a:rPr lang="en-US" altLang="x-none" sz="1412" i="1">
                <a:solidFill>
                  <a:srgbClr val="FFFFFF"/>
                </a:solidFill>
                <a:cs typeface=""/>
              </a:rPr>
            </a:br>
            <a:r>
              <a:rPr lang="en-US" altLang="x-none" sz="1412" i="1">
                <a:solidFill>
                  <a:srgbClr val="FFFFFF"/>
                </a:solidFill>
                <a:cs typeface=""/>
              </a:rPr>
              <a:t>  synechococcus</a:t>
            </a:r>
            <a:br>
              <a:rPr lang="en-US" altLang="x-none" sz="1412" i="1">
                <a:solidFill>
                  <a:srgbClr val="FFFFFF"/>
                </a:solidFill>
                <a:cs typeface=""/>
              </a:rPr>
            </a:br>
            <a:r>
              <a:rPr lang="en-US" altLang="x-none" sz="1412" i="1">
                <a:solidFill>
                  <a:srgbClr val="FFFFFF"/>
                </a:solidFill>
                <a:cs typeface=""/>
              </a:rPr>
              <a:t>  elongatus</a:t>
            </a:r>
          </a:p>
          <a:p>
            <a:pPr eaLnBrk="1" hangingPunct="1">
              <a:lnSpc>
                <a:spcPct val="120000"/>
              </a:lnSpc>
              <a:buFontTx/>
              <a:buChar char="•"/>
            </a:pPr>
            <a:r>
              <a:rPr lang="en-US" altLang="x-none" sz="1412" i="1">
                <a:solidFill>
                  <a:srgbClr val="FFFFFF"/>
                </a:solidFill>
                <a:cs typeface=""/>
              </a:rPr>
              <a:t>Gloeobacter</a:t>
            </a:r>
          </a:p>
          <a:p>
            <a:pPr eaLnBrk="1" hangingPunct="1">
              <a:lnSpc>
                <a:spcPct val="120000"/>
              </a:lnSpc>
              <a:buFontTx/>
              <a:buChar char="•"/>
            </a:pPr>
            <a:r>
              <a:rPr lang="en-US" altLang="x-none" sz="1412" i="1">
                <a:solidFill>
                  <a:srgbClr val="FFFFFF"/>
                </a:solidFill>
                <a:cs typeface=""/>
              </a:rPr>
              <a:t>Nostoc</a:t>
            </a:r>
            <a:br>
              <a:rPr lang="en-US" altLang="x-none" sz="1412" i="1">
                <a:solidFill>
                  <a:srgbClr val="FFFFFF"/>
                </a:solidFill>
                <a:cs typeface=""/>
              </a:rPr>
            </a:br>
            <a:r>
              <a:rPr lang="en-US" altLang="x-none" sz="1412" i="1">
                <a:solidFill>
                  <a:srgbClr val="FFFFFF"/>
                </a:solidFill>
                <a:cs typeface=""/>
              </a:rPr>
              <a:t>  punctioforme</a:t>
            </a:r>
          </a:p>
        </p:txBody>
      </p:sp>
      <p:sp>
        <p:nvSpPr>
          <p:cNvPr id="258050" name="Rectangle 3"/>
          <p:cNvSpPr>
            <a:spLocks noChangeArrowheads="1"/>
          </p:cNvSpPr>
          <p:nvPr/>
        </p:nvSpPr>
        <p:spPr bwMode="auto">
          <a:xfrm>
            <a:off x="675155" y="142875"/>
            <a:ext cx="8036008"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ja-JP" altLang="en-US" sz="2382">
                <a:solidFill>
                  <a:srgbClr val="FFFF66"/>
                </a:solidFill>
                <a:cs typeface=""/>
              </a:rPr>
              <a:t>“</a:t>
            </a:r>
            <a:r>
              <a:rPr lang="en-US" altLang="ja-JP" sz="2382">
                <a:solidFill>
                  <a:srgbClr val="FFFF66"/>
                </a:solidFill>
                <a:cs typeface=""/>
              </a:rPr>
              <a:t>Lento</a:t>
            </a:r>
            <a:r>
              <a:rPr lang="ja-JP" altLang="en-US" sz="2382">
                <a:solidFill>
                  <a:srgbClr val="FFFF66"/>
                </a:solidFill>
                <a:cs typeface=""/>
              </a:rPr>
              <a:t>”</a:t>
            </a:r>
            <a:r>
              <a:rPr lang="en-US" altLang="ja-JP" sz="2382">
                <a:solidFill>
                  <a:srgbClr val="FFFF66"/>
                </a:solidFill>
                <a:cs typeface=""/>
              </a:rPr>
              <a:t>-plot of supported bipartitions (out of 501 possible)</a:t>
            </a:r>
            <a:endParaRPr lang="en-US" altLang="x-none" sz="2382">
              <a:solidFill>
                <a:srgbClr val="FFFF66"/>
              </a:solidFill>
              <a:cs typeface=""/>
            </a:endParaRPr>
          </a:p>
        </p:txBody>
      </p:sp>
      <p:sp>
        <p:nvSpPr>
          <p:cNvPr id="258051" name="Rectangle 4"/>
          <p:cNvSpPr>
            <a:spLocks noChangeArrowheads="1"/>
          </p:cNvSpPr>
          <p:nvPr/>
        </p:nvSpPr>
        <p:spPr bwMode="auto">
          <a:xfrm>
            <a:off x="4127967" y="6629681"/>
            <a:ext cx="5030040" cy="2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1147">
                <a:solidFill>
                  <a:srgbClr val="FFFF66"/>
                </a:solidFill>
                <a:latin typeface="Times New Roman" charset="0"/>
                <a:cs typeface=""/>
              </a:rPr>
              <a:t>Zhaxybayeva, Lapierre and Gogarten, </a:t>
            </a:r>
            <a:r>
              <a:rPr lang="en-US" altLang="x-none" sz="1147" i="1">
                <a:solidFill>
                  <a:srgbClr val="FFFF66"/>
                </a:solidFill>
                <a:latin typeface="Times New Roman" charset="0"/>
                <a:cs typeface=""/>
              </a:rPr>
              <a:t>Trends in Genetics</a:t>
            </a:r>
            <a:r>
              <a:rPr lang="en-US" altLang="x-none" sz="1147">
                <a:solidFill>
                  <a:srgbClr val="FFFF66"/>
                </a:solidFill>
                <a:latin typeface="Times New Roman" charset="0"/>
                <a:cs typeface=""/>
              </a:rPr>
              <a:t>, 2004, </a:t>
            </a:r>
            <a:r>
              <a:rPr lang="en-US" altLang="x-none" sz="1147" b="1">
                <a:solidFill>
                  <a:srgbClr val="FFFF66"/>
                </a:solidFill>
                <a:latin typeface="Times New Roman" charset="0"/>
                <a:cs typeface=""/>
              </a:rPr>
              <a:t>20(5)</a:t>
            </a:r>
            <a:r>
              <a:rPr lang="en-US" altLang="x-none" sz="1147">
                <a:solidFill>
                  <a:srgbClr val="FFFF66"/>
                </a:solidFill>
                <a:latin typeface="Times New Roman" charset="0"/>
                <a:cs typeface=""/>
              </a:rPr>
              <a:t>: 254-260. </a:t>
            </a:r>
          </a:p>
        </p:txBody>
      </p:sp>
      <p:graphicFrame>
        <p:nvGraphicFramePr>
          <p:cNvPr id="258052" name="Object 2"/>
          <p:cNvGraphicFramePr>
            <a:graphicFrameLocks noChangeAspect="1"/>
          </p:cNvGraphicFramePr>
          <p:nvPr/>
        </p:nvGraphicFramePr>
        <p:xfrm>
          <a:off x="1809750" y="638735"/>
          <a:ext cx="5916706" cy="6041372"/>
        </p:xfrm>
        <a:graphic>
          <a:graphicData uri="http://schemas.openxmlformats.org/presentationml/2006/ole">
            <mc:AlternateContent xmlns:mc="http://schemas.openxmlformats.org/markup-compatibility/2006">
              <mc:Choice xmlns:v="urn:schemas-microsoft-com:vml" Requires="v">
                <p:oleObj spid="_x0000_s61447" name="Photo Editor Photo" r:id="rId4" imgW="16864522" imgH="16712108" progId="">
                  <p:embed/>
                </p:oleObj>
              </mc:Choice>
              <mc:Fallback>
                <p:oleObj name="Photo Editor Photo" r:id="rId4" imgW="16864522" imgH="1671210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638735"/>
                        <a:ext cx="5916706" cy="604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8053" name="Object 3"/>
          <p:cNvGraphicFramePr>
            <a:graphicFrameLocks noChangeAspect="1"/>
          </p:cNvGraphicFramePr>
          <p:nvPr/>
        </p:nvGraphicFramePr>
        <p:xfrm>
          <a:off x="7748868" y="640136"/>
          <a:ext cx="710173" cy="1714500"/>
        </p:xfrm>
        <a:graphic>
          <a:graphicData uri="http://schemas.openxmlformats.org/presentationml/2006/ole">
            <mc:AlternateContent xmlns:mc="http://schemas.openxmlformats.org/markup-compatibility/2006">
              <mc:Choice xmlns:v="urn:schemas-microsoft-com:vml" Requires="v">
                <p:oleObj spid="_x0000_s61448" name="Photo Editor Photo" r:id="rId6" imgW="731583" imgH="1714649" progId="">
                  <p:embed/>
                </p:oleObj>
              </mc:Choice>
              <mc:Fallback>
                <p:oleObj name="Photo Editor Photo" r:id="rId6" imgW="731583" imgH="171464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8868" y="640136"/>
                        <a:ext cx="710173"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8054" name="Rectangle 7"/>
          <p:cNvSpPr>
            <a:spLocks noChangeArrowheads="1"/>
          </p:cNvSpPr>
          <p:nvPr/>
        </p:nvSpPr>
        <p:spPr bwMode="auto">
          <a:xfrm>
            <a:off x="247931" y="5790640"/>
            <a:ext cx="1284474" cy="95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1412">
                <a:solidFill>
                  <a:srgbClr val="FFFF66"/>
                </a:solidFill>
                <a:cs typeface=""/>
              </a:rPr>
              <a:t>Based on 678 sets of orthologous genes</a:t>
            </a:r>
          </a:p>
        </p:txBody>
      </p:sp>
      <p:sp>
        <p:nvSpPr>
          <p:cNvPr id="258055" name="Line 8"/>
          <p:cNvSpPr>
            <a:spLocks noChangeShapeType="1"/>
          </p:cNvSpPr>
          <p:nvPr/>
        </p:nvSpPr>
        <p:spPr bwMode="auto">
          <a:xfrm>
            <a:off x="2609571" y="2575953"/>
            <a:ext cx="5027239" cy="0"/>
          </a:xfrm>
          <a:prstGeom prst="line">
            <a:avLst/>
          </a:prstGeom>
          <a:noFill/>
          <a:ln w="15875">
            <a:solidFill>
              <a:srgbClr val="00001E"/>
            </a:solidFill>
            <a:round/>
            <a:headEnd/>
            <a:tailEnd/>
          </a:ln>
          <a:extLst>
            <a:ext uri="{909E8E84-426E-40DD-AFC4-6F175D3DCCD1}">
              <a14:hiddenFill xmlns:a14="http://schemas.microsoft.com/office/drawing/2010/main">
                <a:noFill/>
              </a14:hiddenFill>
            </a:ext>
          </a:extLst>
        </p:spPr>
        <p:txBody>
          <a:bodyPr wrap="none" lIns="89770" tIns="44886" rIns="89770" bIns="44886" anchor="ctr"/>
          <a:lstStyle/>
          <a:p>
            <a:endParaRPr lang="en-US" sz="2206">
              <a:solidFill>
                <a:srgbClr val="FFFF66"/>
              </a:solidFill>
              <a:ea typeface="ＭＳ Ｐゴシック" charset="-128"/>
              <a:cs typeface=""/>
            </a:endParaRPr>
          </a:p>
        </p:txBody>
      </p:sp>
      <p:sp>
        <p:nvSpPr>
          <p:cNvPr id="258056" name="Text Box 9"/>
          <p:cNvSpPr txBox="1">
            <a:spLocks noChangeArrowheads="1"/>
          </p:cNvSpPr>
          <p:nvPr/>
        </p:nvSpPr>
        <p:spPr bwMode="auto">
          <a:xfrm rot="-5400000">
            <a:off x="1225519" y="2475284"/>
            <a:ext cx="1555067" cy="2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r>
              <a:rPr lang="en-US" altLang="x-none" sz="1147" b="1">
                <a:solidFill>
                  <a:srgbClr val="000000"/>
                </a:solidFill>
                <a:cs typeface=""/>
              </a:rPr>
              <a:t>Number of datasets</a:t>
            </a:r>
          </a:p>
        </p:txBody>
      </p:sp>
    </p:spTree>
    <p:extLst>
      <p:ext uri="{BB962C8B-B14F-4D97-AF65-F5344CB8AC3E}">
        <p14:creationId xmlns:p14="http://schemas.microsoft.com/office/powerpoint/2010/main" val="114347781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4251"/>
            <a:ext cx="3657600" cy="28299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41595"/>
            <a:ext cx="3657600" cy="2829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82344"/>
            <a:ext cx="3657600" cy="28299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196583"/>
            <a:ext cx="3657600" cy="28299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971" y="3207744"/>
            <a:ext cx="3657600" cy="282990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400" y="141595"/>
            <a:ext cx="3657600" cy="2829902"/>
          </a:xfrm>
          <a:prstGeom prst="rect">
            <a:avLst/>
          </a:prstGeom>
        </p:spPr>
      </p:pic>
      <p:sp>
        <p:nvSpPr>
          <p:cNvPr id="9" name="TextBox 8"/>
          <p:cNvSpPr txBox="1"/>
          <p:nvPr/>
        </p:nvSpPr>
        <p:spPr>
          <a:xfrm>
            <a:off x="355463" y="1076920"/>
            <a:ext cx="820268" cy="368171"/>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dirty="0">
                <a:solidFill>
                  <a:prstClr val="black"/>
                </a:solidFill>
                <a:latin typeface="Calibri"/>
              </a:rPr>
              <a:t>N=4(0)</a:t>
            </a:r>
          </a:p>
        </p:txBody>
      </p:sp>
      <p:sp>
        <p:nvSpPr>
          <p:cNvPr id="10" name="TextBox 9"/>
          <p:cNvSpPr txBox="1"/>
          <p:nvPr/>
        </p:nvSpPr>
        <p:spPr>
          <a:xfrm>
            <a:off x="2819416" y="1076729"/>
            <a:ext cx="820268" cy="368171"/>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dirty="0">
                <a:solidFill>
                  <a:prstClr val="black"/>
                </a:solidFill>
                <a:latin typeface="Calibri"/>
              </a:rPr>
              <a:t>N=5(1)</a:t>
            </a:r>
          </a:p>
        </p:txBody>
      </p:sp>
      <p:sp>
        <p:nvSpPr>
          <p:cNvPr id="11" name="TextBox 10"/>
          <p:cNvSpPr txBox="1"/>
          <p:nvPr/>
        </p:nvSpPr>
        <p:spPr>
          <a:xfrm>
            <a:off x="5812986" y="1044655"/>
            <a:ext cx="820268" cy="368171"/>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dirty="0">
                <a:solidFill>
                  <a:prstClr val="black"/>
                </a:solidFill>
                <a:latin typeface="Calibri"/>
              </a:rPr>
              <a:t>N=8(4)</a:t>
            </a:r>
          </a:p>
        </p:txBody>
      </p:sp>
      <p:sp>
        <p:nvSpPr>
          <p:cNvPr id="12" name="TextBox 11"/>
          <p:cNvSpPr txBox="1"/>
          <p:nvPr/>
        </p:nvSpPr>
        <p:spPr>
          <a:xfrm>
            <a:off x="216224" y="5852909"/>
            <a:ext cx="937262" cy="368171"/>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dirty="0">
                <a:solidFill>
                  <a:prstClr val="black"/>
                </a:solidFill>
                <a:latin typeface="Calibri"/>
              </a:rPr>
              <a:t>N=13(9)</a:t>
            </a:r>
          </a:p>
        </p:txBody>
      </p:sp>
      <p:sp>
        <p:nvSpPr>
          <p:cNvPr id="13" name="TextBox 12"/>
          <p:cNvSpPr txBox="1"/>
          <p:nvPr/>
        </p:nvSpPr>
        <p:spPr>
          <a:xfrm>
            <a:off x="3293896" y="5852909"/>
            <a:ext cx="1054257" cy="368171"/>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dirty="0">
                <a:solidFill>
                  <a:prstClr val="black"/>
                </a:solidFill>
                <a:latin typeface="Calibri"/>
              </a:rPr>
              <a:t>N=23(19)</a:t>
            </a:r>
          </a:p>
        </p:txBody>
      </p:sp>
      <p:sp>
        <p:nvSpPr>
          <p:cNvPr id="14" name="TextBox 13"/>
          <p:cNvSpPr txBox="1"/>
          <p:nvPr/>
        </p:nvSpPr>
        <p:spPr>
          <a:xfrm>
            <a:off x="6203425" y="5852909"/>
            <a:ext cx="1054257" cy="368171"/>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dirty="0">
                <a:solidFill>
                  <a:prstClr val="black"/>
                </a:solidFill>
                <a:latin typeface="Calibri"/>
              </a:rPr>
              <a:t>N=53(49)</a:t>
            </a:r>
          </a:p>
        </p:txBody>
      </p:sp>
      <p:sp>
        <p:nvSpPr>
          <p:cNvPr id="16" name="TextBox 15"/>
          <p:cNvSpPr txBox="1"/>
          <p:nvPr/>
        </p:nvSpPr>
        <p:spPr>
          <a:xfrm>
            <a:off x="2057401" y="2329940"/>
            <a:ext cx="432912" cy="260691"/>
          </a:xfrm>
          <a:prstGeom prst="rect">
            <a:avLst/>
          </a:prstGeom>
          <a:noFill/>
        </p:spPr>
        <p:txBody>
          <a:bodyPr wrap="none" lIns="90280" tIns="45145" rIns="90280" bIns="45145" rtlCol="0">
            <a:spAutoFit/>
          </a:bodyPr>
          <a:lstStyle/>
          <a:p>
            <a:pPr defTabSz="902783" fontAlgn="auto">
              <a:spcBef>
                <a:spcPts val="0"/>
              </a:spcBef>
              <a:spcAft>
                <a:spcPts val="0"/>
              </a:spcAft>
            </a:pPr>
            <a:r>
              <a:rPr lang="en-US" sz="1100" dirty="0">
                <a:solidFill>
                  <a:prstClr val="black"/>
                </a:solidFill>
                <a:latin typeface="Calibri"/>
              </a:rPr>
              <a:t>0.01</a:t>
            </a:r>
          </a:p>
        </p:txBody>
      </p:sp>
      <p:sp>
        <p:nvSpPr>
          <p:cNvPr id="17" name="TextBox 16"/>
          <p:cNvSpPr txBox="1"/>
          <p:nvPr/>
        </p:nvSpPr>
        <p:spPr>
          <a:xfrm>
            <a:off x="791610" y="609606"/>
            <a:ext cx="432912" cy="260691"/>
          </a:xfrm>
          <a:prstGeom prst="rect">
            <a:avLst/>
          </a:prstGeom>
          <a:noFill/>
        </p:spPr>
        <p:txBody>
          <a:bodyPr wrap="none" lIns="90280" tIns="45145" rIns="90280" bIns="45145" rtlCol="0">
            <a:spAutoFit/>
          </a:bodyPr>
          <a:lstStyle/>
          <a:p>
            <a:pPr defTabSz="902783" fontAlgn="auto">
              <a:spcBef>
                <a:spcPts val="0"/>
              </a:spcBef>
              <a:spcAft>
                <a:spcPts val="0"/>
              </a:spcAft>
            </a:pPr>
            <a:r>
              <a:rPr lang="en-US" sz="1100" dirty="0">
                <a:solidFill>
                  <a:prstClr val="black"/>
                </a:solidFill>
                <a:latin typeface="Calibri"/>
              </a:rPr>
              <a:t>0.01</a:t>
            </a:r>
          </a:p>
        </p:txBody>
      </p:sp>
      <p:sp>
        <p:nvSpPr>
          <p:cNvPr id="18" name="TextBox 17"/>
          <p:cNvSpPr txBox="1"/>
          <p:nvPr/>
        </p:nvSpPr>
        <p:spPr>
          <a:xfrm>
            <a:off x="2057401" y="609606"/>
            <a:ext cx="432912" cy="260691"/>
          </a:xfrm>
          <a:prstGeom prst="rect">
            <a:avLst/>
          </a:prstGeom>
          <a:noFill/>
        </p:spPr>
        <p:txBody>
          <a:bodyPr wrap="none" lIns="90280" tIns="45145" rIns="90280" bIns="45145" rtlCol="0">
            <a:spAutoFit/>
          </a:bodyPr>
          <a:lstStyle/>
          <a:p>
            <a:pPr defTabSz="902783" fontAlgn="auto">
              <a:spcBef>
                <a:spcPts val="0"/>
              </a:spcBef>
              <a:spcAft>
                <a:spcPts val="0"/>
              </a:spcAft>
            </a:pPr>
            <a:r>
              <a:rPr lang="en-US" sz="1100" dirty="0">
                <a:solidFill>
                  <a:prstClr val="black"/>
                </a:solidFill>
                <a:latin typeface="Calibri"/>
              </a:rPr>
              <a:t>0.01</a:t>
            </a:r>
          </a:p>
        </p:txBody>
      </p:sp>
      <p:sp>
        <p:nvSpPr>
          <p:cNvPr id="19" name="TextBox 18"/>
          <p:cNvSpPr txBox="1"/>
          <p:nvPr/>
        </p:nvSpPr>
        <p:spPr>
          <a:xfrm>
            <a:off x="1600201" y="1550826"/>
            <a:ext cx="432912" cy="260691"/>
          </a:xfrm>
          <a:prstGeom prst="rect">
            <a:avLst/>
          </a:prstGeom>
          <a:noFill/>
        </p:spPr>
        <p:txBody>
          <a:bodyPr wrap="none" lIns="90280" tIns="45145" rIns="90280" bIns="45145" rtlCol="0">
            <a:spAutoFit/>
          </a:bodyPr>
          <a:lstStyle/>
          <a:p>
            <a:pPr defTabSz="902783" fontAlgn="auto">
              <a:spcBef>
                <a:spcPts val="0"/>
              </a:spcBef>
              <a:spcAft>
                <a:spcPts val="0"/>
              </a:spcAft>
            </a:pPr>
            <a:r>
              <a:rPr lang="en-US" sz="1100" dirty="0">
                <a:solidFill>
                  <a:prstClr val="black"/>
                </a:solidFill>
                <a:latin typeface="Calibri"/>
              </a:rPr>
              <a:t>0.01</a:t>
            </a:r>
          </a:p>
        </p:txBody>
      </p:sp>
      <p:sp>
        <p:nvSpPr>
          <p:cNvPr id="20" name="TextBox 19"/>
          <p:cNvSpPr txBox="1"/>
          <p:nvPr/>
        </p:nvSpPr>
        <p:spPr>
          <a:xfrm>
            <a:off x="767579" y="2313802"/>
            <a:ext cx="432912" cy="260691"/>
          </a:xfrm>
          <a:prstGeom prst="rect">
            <a:avLst/>
          </a:prstGeom>
          <a:noFill/>
        </p:spPr>
        <p:txBody>
          <a:bodyPr wrap="none" lIns="90280" tIns="45145" rIns="90280" bIns="45145" rtlCol="0">
            <a:spAutoFit/>
          </a:bodyPr>
          <a:lstStyle/>
          <a:p>
            <a:pPr defTabSz="902783" fontAlgn="auto">
              <a:spcBef>
                <a:spcPts val="0"/>
              </a:spcBef>
              <a:spcAft>
                <a:spcPts val="0"/>
              </a:spcAft>
            </a:pPr>
            <a:r>
              <a:rPr lang="en-US" sz="1100" dirty="0">
                <a:solidFill>
                  <a:prstClr val="black"/>
                </a:solidFill>
                <a:latin typeface="Calibri"/>
              </a:rPr>
              <a:t>0.01</a:t>
            </a:r>
          </a:p>
        </p:txBody>
      </p:sp>
      <p:sp>
        <p:nvSpPr>
          <p:cNvPr id="21" name="TextBox 20"/>
          <p:cNvSpPr txBox="1"/>
          <p:nvPr/>
        </p:nvSpPr>
        <p:spPr>
          <a:xfrm>
            <a:off x="2352637" y="2631262"/>
            <a:ext cx="383452" cy="421272"/>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A</a:t>
            </a:r>
          </a:p>
        </p:txBody>
      </p:sp>
      <p:sp>
        <p:nvSpPr>
          <p:cNvPr id="22" name="TextBox 21"/>
          <p:cNvSpPr txBox="1"/>
          <p:nvPr/>
        </p:nvSpPr>
        <p:spPr>
          <a:xfrm>
            <a:off x="4481917" y="2764131"/>
            <a:ext cx="383452" cy="421272"/>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A</a:t>
            </a:r>
          </a:p>
        </p:txBody>
      </p:sp>
      <p:sp>
        <p:nvSpPr>
          <p:cNvPr id="23" name="TextBox 22"/>
          <p:cNvSpPr txBox="1"/>
          <p:nvPr/>
        </p:nvSpPr>
        <p:spPr>
          <a:xfrm>
            <a:off x="5410391" y="2420471"/>
            <a:ext cx="378357" cy="420930"/>
          </a:xfrm>
          <a:prstGeom prst="rect">
            <a:avLst/>
          </a:prstGeom>
          <a:solidFill>
            <a:srgbClr val="FFFFFF"/>
          </a:solidFill>
        </p:spPr>
        <p:txBody>
          <a:bodyPr wrap="none" lIns="81922" tIns="40959" rIns="81922" bIns="40959" rtlCol="0">
            <a:spAutoFit/>
          </a:bodyPr>
          <a:lstStyle/>
          <a:p>
            <a:pPr defTabSz="819431"/>
            <a:r>
              <a:rPr lang="en-US" sz="2200" b="1" dirty="0">
                <a:solidFill>
                  <a:prstClr val="black"/>
                </a:solidFill>
                <a:latin typeface="Arial" pitchFamily="-65" charset="0"/>
              </a:rPr>
              <a:t>B</a:t>
            </a:r>
          </a:p>
        </p:txBody>
      </p:sp>
      <p:sp>
        <p:nvSpPr>
          <p:cNvPr id="24" name="TextBox 23"/>
          <p:cNvSpPr txBox="1"/>
          <p:nvPr/>
        </p:nvSpPr>
        <p:spPr>
          <a:xfrm>
            <a:off x="8777946" y="4707149"/>
            <a:ext cx="383452" cy="421272"/>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A</a:t>
            </a:r>
          </a:p>
        </p:txBody>
      </p:sp>
      <p:sp>
        <p:nvSpPr>
          <p:cNvPr id="25" name="TextBox 24"/>
          <p:cNvSpPr txBox="1"/>
          <p:nvPr/>
        </p:nvSpPr>
        <p:spPr>
          <a:xfrm>
            <a:off x="5746016" y="4820961"/>
            <a:ext cx="383452" cy="421272"/>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A</a:t>
            </a:r>
          </a:p>
        </p:txBody>
      </p:sp>
      <p:sp>
        <p:nvSpPr>
          <p:cNvPr id="26" name="TextBox 25"/>
          <p:cNvSpPr txBox="1"/>
          <p:nvPr/>
        </p:nvSpPr>
        <p:spPr>
          <a:xfrm>
            <a:off x="2696346" y="5111473"/>
            <a:ext cx="383452" cy="421272"/>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A</a:t>
            </a:r>
          </a:p>
        </p:txBody>
      </p:sp>
      <p:sp>
        <p:nvSpPr>
          <p:cNvPr id="27" name="TextBox 26"/>
          <p:cNvSpPr txBox="1"/>
          <p:nvPr/>
        </p:nvSpPr>
        <p:spPr>
          <a:xfrm>
            <a:off x="8643126" y="2175817"/>
            <a:ext cx="383452" cy="421272"/>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A</a:t>
            </a:r>
          </a:p>
        </p:txBody>
      </p:sp>
      <p:sp>
        <p:nvSpPr>
          <p:cNvPr id="28" name="TextBox 27"/>
          <p:cNvSpPr txBox="1"/>
          <p:nvPr/>
        </p:nvSpPr>
        <p:spPr>
          <a:xfrm>
            <a:off x="8779799" y="5027711"/>
            <a:ext cx="362276" cy="420930"/>
          </a:xfrm>
          <a:prstGeom prst="rect">
            <a:avLst/>
          </a:prstGeom>
          <a:solidFill>
            <a:srgbClr val="FFFFFF"/>
          </a:solidFill>
        </p:spPr>
        <p:txBody>
          <a:bodyPr wrap="square" lIns="81922" tIns="40959" rIns="81922" bIns="40959" rtlCol="0">
            <a:spAutoFit/>
          </a:bodyPr>
          <a:lstStyle/>
          <a:p>
            <a:pPr defTabSz="819431"/>
            <a:r>
              <a:rPr lang="en-US" sz="2200" dirty="0">
                <a:solidFill>
                  <a:prstClr val="black"/>
                </a:solidFill>
                <a:latin typeface="Arial" pitchFamily="-65" charset="0"/>
              </a:rPr>
              <a:t>B</a:t>
            </a:r>
          </a:p>
        </p:txBody>
      </p:sp>
      <p:sp>
        <p:nvSpPr>
          <p:cNvPr id="29" name="TextBox 28"/>
          <p:cNvSpPr txBox="1"/>
          <p:nvPr/>
        </p:nvSpPr>
        <p:spPr>
          <a:xfrm>
            <a:off x="5664451" y="5208873"/>
            <a:ext cx="362276" cy="420930"/>
          </a:xfrm>
          <a:prstGeom prst="rect">
            <a:avLst/>
          </a:prstGeom>
          <a:solidFill>
            <a:srgbClr val="FFFFFF"/>
          </a:solidFill>
        </p:spPr>
        <p:txBody>
          <a:bodyPr wrap="square" lIns="81922" tIns="40959" rIns="81922" bIns="40959" rtlCol="0">
            <a:spAutoFit/>
          </a:bodyPr>
          <a:lstStyle/>
          <a:p>
            <a:pPr defTabSz="819431"/>
            <a:r>
              <a:rPr lang="en-US" sz="2200" dirty="0">
                <a:solidFill>
                  <a:prstClr val="black"/>
                </a:solidFill>
                <a:latin typeface="Arial" pitchFamily="-65" charset="0"/>
              </a:rPr>
              <a:t>B</a:t>
            </a:r>
          </a:p>
        </p:txBody>
      </p:sp>
      <p:sp>
        <p:nvSpPr>
          <p:cNvPr id="30" name="TextBox 29"/>
          <p:cNvSpPr txBox="1"/>
          <p:nvPr/>
        </p:nvSpPr>
        <p:spPr>
          <a:xfrm>
            <a:off x="2491376" y="5563726"/>
            <a:ext cx="362276" cy="420930"/>
          </a:xfrm>
          <a:prstGeom prst="rect">
            <a:avLst/>
          </a:prstGeom>
          <a:solidFill>
            <a:srgbClr val="FFFFFF"/>
          </a:solidFill>
        </p:spPr>
        <p:txBody>
          <a:bodyPr wrap="square" lIns="81922" tIns="40959" rIns="81922" bIns="40959" rtlCol="0">
            <a:spAutoFit/>
          </a:bodyPr>
          <a:lstStyle/>
          <a:p>
            <a:pPr defTabSz="819431"/>
            <a:r>
              <a:rPr lang="en-US" sz="2200" dirty="0">
                <a:solidFill>
                  <a:prstClr val="black"/>
                </a:solidFill>
                <a:latin typeface="Arial" pitchFamily="-65" charset="0"/>
              </a:rPr>
              <a:t>B</a:t>
            </a:r>
          </a:p>
        </p:txBody>
      </p:sp>
      <p:sp>
        <p:nvSpPr>
          <p:cNvPr id="31" name="TextBox 30"/>
          <p:cNvSpPr txBox="1"/>
          <p:nvPr/>
        </p:nvSpPr>
        <p:spPr>
          <a:xfrm>
            <a:off x="590224" y="2672603"/>
            <a:ext cx="362276" cy="420930"/>
          </a:xfrm>
          <a:prstGeom prst="rect">
            <a:avLst/>
          </a:prstGeom>
          <a:solidFill>
            <a:srgbClr val="FFFFFF"/>
          </a:solidFill>
        </p:spPr>
        <p:txBody>
          <a:bodyPr wrap="square" lIns="81922" tIns="40959" rIns="81922" bIns="40959" rtlCol="0">
            <a:spAutoFit/>
          </a:bodyPr>
          <a:lstStyle/>
          <a:p>
            <a:pPr defTabSz="819431"/>
            <a:r>
              <a:rPr lang="en-US" sz="2200" dirty="0">
                <a:solidFill>
                  <a:prstClr val="black"/>
                </a:solidFill>
                <a:latin typeface="Arial" pitchFamily="-65" charset="0"/>
              </a:rPr>
              <a:t>B</a:t>
            </a:r>
          </a:p>
        </p:txBody>
      </p:sp>
      <p:sp>
        <p:nvSpPr>
          <p:cNvPr id="32" name="TextBox 31"/>
          <p:cNvSpPr txBox="1"/>
          <p:nvPr/>
        </p:nvSpPr>
        <p:spPr>
          <a:xfrm>
            <a:off x="5410390" y="2420471"/>
            <a:ext cx="362276"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B</a:t>
            </a:r>
          </a:p>
        </p:txBody>
      </p:sp>
      <p:sp>
        <p:nvSpPr>
          <p:cNvPr id="33" name="TextBox 32"/>
          <p:cNvSpPr txBox="1"/>
          <p:nvPr/>
        </p:nvSpPr>
        <p:spPr>
          <a:xfrm>
            <a:off x="8135117" y="2734235"/>
            <a:ext cx="362276"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B</a:t>
            </a:r>
          </a:p>
        </p:txBody>
      </p:sp>
      <p:sp>
        <p:nvSpPr>
          <p:cNvPr id="34" name="TextBox 33"/>
          <p:cNvSpPr txBox="1"/>
          <p:nvPr/>
        </p:nvSpPr>
        <p:spPr>
          <a:xfrm>
            <a:off x="2358556" y="85912"/>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D</a:t>
            </a:r>
          </a:p>
        </p:txBody>
      </p:sp>
      <p:sp>
        <p:nvSpPr>
          <p:cNvPr id="35" name="TextBox 34"/>
          <p:cNvSpPr txBox="1"/>
          <p:nvPr/>
        </p:nvSpPr>
        <p:spPr>
          <a:xfrm>
            <a:off x="526683" y="85912"/>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C</a:t>
            </a:r>
          </a:p>
        </p:txBody>
      </p:sp>
      <p:sp>
        <p:nvSpPr>
          <p:cNvPr id="36" name="TextBox 35"/>
          <p:cNvSpPr txBox="1"/>
          <p:nvPr/>
        </p:nvSpPr>
        <p:spPr>
          <a:xfrm>
            <a:off x="5514311" y="287618"/>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D</a:t>
            </a:r>
          </a:p>
        </p:txBody>
      </p:sp>
      <p:sp>
        <p:nvSpPr>
          <p:cNvPr id="37" name="TextBox 36"/>
          <p:cNvSpPr txBox="1"/>
          <p:nvPr/>
        </p:nvSpPr>
        <p:spPr>
          <a:xfrm>
            <a:off x="4352081" y="41081"/>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C</a:t>
            </a:r>
          </a:p>
        </p:txBody>
      </p:sp>
      <p:sp>
        <p:nvSpPr>
          <p:cNvPr id="38" name="TextBox 37"/>
          <p:cNvSpPr txBox="1"/>
          <p:nvPr/>
        </p:nvSpPr>
        <p:spPr>
          <a:xfrm>
            <a:off x="5776006" y="3963152"/>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D</a:t>
            </a:r>
          </a:p>
        </p:txBody>
      </p:sp>
      <p:sp>
        <p:nvSpPr>
          <p:cNvPr id="39" name="TextBox 38"/>
          <p:cNvSpPr txBox="1"/>
          <p:nvPr/>
        </p:nvSpPr>
        <p:spPr>
          <a:xfrm>
            <a:off x="5699057" y="3619495"/>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C</a:t>
            </a:r>
          </a:p>
        </p:txBody>
      </p:sp>
      <p:sp>
        <p:nvSpPr>
          <p:cNvPr id="40" name="TextBox 39"/>
          <p:cNvSpPr txBox="1"/>
          <p:nvPr/>
        </p:nvSpPr>
        <p:spPr>
          <a:xfrm>
            <a:off x="2658721" y="3851093"/>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D</a:t>
            </a:r>
          </a:p>
        </p:txBody>
      </p:sp>
      <p:sp>
        <p:nvSpPr>
          <p:cNvPr id="41" name="TextBox 40"/>
          <p:cNvSpPr txBox="1"/>
          <p:nvPr/>
        </p:nvSpPr>
        <p:spPr>
          <a:xfrm>
            <a:off x="2481723" y="3305726"/>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C</a:t>
            </a:r>
          </a:p>
        </p:txBody>
      </p:sp>
      <p:sp>
        <p:nvSpPr>
          <p:cNvPr id="42" name="TextBox 41"/>
          <p:cNvSpPr txBox="1"/>
          <p:nvPr/>
        </p:nvSpPr>
        <p:spPr>
          <a:xfrm>
            <a:off x="8765658" y="4164856"/>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D</a:t>
            </a:r>
          </a:p>
        </p:txBody>
      </p:sp>
      <p:sp>
        <p:nvSpPr>
          <p:cNvPr id="43" name="TextBox 42"/>
          <p:cNvSpPr txBox="1"/>
          <p:nvPr/>
        </p:nvSpPr>
        <p:spPr>
          <a:xfrm>
            <a:off x="8765658" y="3851079"/>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C</a:t>
            </a:r>
          </a:p>
        </p:txBody>
      </p:sp>
      <p:sp>
        <p:nvSpPr>
          <p:cNvPr id="44" name="TextBox 43"/>
          <p:cNvSpPr txBox="1"/>
          <p:nvPr/>
        </p:nvSpPr>
        <p:spPr>
          <a:xfrm>
            <a:off x="8670044" y="549091"/>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D</a:t>
            </a:r>
          </a:p>
        </p:txBody>
      </p:sp>
      <p:sp>
        <p:nvSpPr>
          <p:cNvPr id="45" name="TextBox 44"/>
          <p:cNvSpPr txBox="1"/>
          <p:nvPr/>
        </p:nvSpPr>
        <p:spPr>
          <a:xfrm>
            <a:off x="8054325" y="63491"/>
            <a:ext cx="378357" cy="420930"/>
          </a:xfrm>
          <a:prstGeom prst="rect">
            <a:avLst/>
          </a:prstGeom>
          <a:solidFill>
            <a:srgbClr val="FFFFFF"/>
          </a:solidFill>
        </p:spPr>
        <p:txBody>
          <a:bodyPr wrap="none" lIns="81922" tIns="40959" rIns="81922" bIns="40959" rtlCol="0">
            <a:spAutoFit/>
          </a:bodyPr>
          <a:lstStyle/>
          <a:p>
            <a:pPr defTabSz="819431"/>
            <a:r>
              <a:rPr lang="en-US" sz="2200" dirty="0">
                <a:solidFill>
                  <a:prstClr val="black"/>
                </a:solidFill>
                <a:latin typeface="Arial" pitchFamily="-65" charset="0"/>
              </a:rPr>
              <a:t>C</a:t>
            </a:r>
          </a:p>
        </p:txBody>
      </p:sp>
      <p:sp>
        <p:nvSpPr>
          <p:cNvPr id="2" name="TextBox 1"/>
          <p:cNvSpPr txBox="1"/>
          <p:nvPr/>
        </p:nvSpPr>
        <p:spPr>
          <a:xfrm>
            <a:off x="-95572" y="6236367"/>
            <a:ext cx="8713966" cy="923223"/>
          </a:xfrm>
          <a:prstGeom prst="rect">
            <a:avLst/>
          </a:prstGeom>
          <a:noFill/>
        </p:spPr>
        <p:txBody>
          <a:bodyPr wrap="none" lIns="91333" tIns="45667" rIns="91333" bIns="45667" rtlCol="0">
            <a:spAutoFit/>
          </a:bodyPr>
          <a:lstStyle/>
          <a:p>
            <a:pPr defTabSz="445139"/>
            <a:r>
              <a:rPr lang="en-US" sz="1800" dirty="0">
                <a:solidFill>
                  <a:prstClr val="black"/>
                </a:solidFill>
                <a:latin typeface="Calibri" charset="0"/>
              </a:rPr>
              <a:t>From: Mao F, Williams D, </a:t>
            </a:r>
            <a:r>
              <a:rPr lang="en-US" sz="1800" dirty="0" err="1">
                <a:solidFill>
                  <a:prstClr val="black"/>
                </a:solidFill>
                <a:latin typeface="Calibri" charset="0"/>
              </a:rPr>
              <a:t>Zhaxybayeva</a:t>
            </a:r>
            <a:r>
              <a:rPr lang="en-US" sz="1800" dirty="0">
                <a:solidFill>
                  <a:prstClr val="black"/>
                </a:solidFill>
                <a:latin typeface="Calibri" charset="0"/>
              </a:rPr>
              <a:t> O, </a:t>
            </a:r>
            <a:r>
              <a:rPr lang="en-US" sz="1800" dirty="0" err="1">
                <a:solidFill>
                  <a:prstClr val="black"/>
                </a:solidFill>
                <a:latin typeface="Calibri" charset="0"/>
              </a:rPr>
              <a:t>Poptsova</a:t>
            </a:r>
            <a:r>
              <a:rPr lang="en-US" sz="1800" dirty="0">
                <a:solidFill>
                  <a:prstClr val="black"/>
                </a:solidFill>
                <a:latin typeface="Calibri" charset="0"/>
              </a:rPr>
              <a:t> M, </a:t>
            </a:r>
            <a:r>
              <a:rPr lang="en-US" sz="1800" dirty="0" err="1">
                <a:solidFill>
                  <a:prstClr val="black"/>
                </a:solidFill>
                <a:latin typeface="Calibri" charset="0"/>
              </a:rPr>
              <a:t>Lapierre</a:t>
            </a:r>
            <a:r>
              <a:rPr lang="en-US" sz="1800" dirty="0">
                <a:solidFill>
                  <a:prstClr val="black"/>
                </a:solidFill>
                <a:latin typeface="Calibri" charset="0"/>
              </a:rPr>
              <a:t> P, Gogarten JP, </a:t>
            </a:r>
            <a:r>
              <a:rPr lang="en-US" sz="1800" dirty="0" err="1">
                <a:solidFill>
                  <a:prstClr val="black"/>
                </a:solidFill>
                <a:latin typeface="Calibri" charset="0"/>
              </a:rPr>
              <a:t>Xu</a:t>
            </a:r>
            <a:r>
              <a:rPr lang="en-US" sz="1800" dirty="0">
                <a:solidFill>
                  <a:prstClr val="black"/>
                </a:solidFill>
                <a:latin typeface="Calibri" charset="0"/>
              </a:rPr>
              <a:t> Y (2012) </a:t>
            </a:r>
            <a:br>
              <a:rPr lang="en-US" sz="1800" dirty="0">
                <a:solidFill>
                  <a:prstClr val="black"/>
                </a:solidFill>
                <a:latin typeface="Calibri" charset="0"/>
              </a:rPr>
            </a:br>
            <a:r>
              <a:rPr lang="en-US" sz="1800" i="1" dirty="0">
                <a:solidFill>
                  <a:prstClr val="black"/>
                </a:solidFill>
                <a:latin typeface="Calibri" charset="0"/>
              </a:rPr>
              <a:t>BMC Bioinformatics</a:t>
            </a:r>
            <a:r>
              <a:rPr lang="en-US" sz="1800" dirty="0">
                <a:solidFill>
                  <a:prstClr val="black"/>
                </a:solidFill>
                <a:latin typeface="Calibri" charset="0"/>
              </a:rPr>
              <a:t> </a:t>
            </a:r>
            <a:r>
              <a:rPr lang="en-US" sz="1800" b="1" dirty="0">
                <a:solidFill>
                  <a:prstClr val="black"/>
                </a:solidFill>
                <a:latin typeface="Calibri" charset="0"/>
              </a:rPr>
              <a:t>13</a:t>
            </a:r>
            <a:r>
              <a:rPr lang="en-US" sz="1800" dirty="0">
                <a:solidFill>
                  <a:prstClr val="black"/>
                </a:solidFill>
                <a:latin typeface="Calibri" charset="0"/>
              </a:rPr>
              <a:t>:123,  doi:10.1186/1471-2105-13-123</a:t>
            </a:r>
          </a:p>
          <a:p>
            <a:pPr defTabSz="445139"/>
            <a:endParaRPr lang="en-US" sz="1800" dirty="0">
              <a:solidFill>
                <a:prstClr val="black"/>
              </a:solidFill>
              <a:latin typeface="Calibri" charset="0"/>
            </a:endParaRPr>
          </a:p>
        </p:txBody>
      </p:sp>
    </p:spTree>
    <p:extLst>
      <p:ext uri="{BB962C8B-B14F-4D97-AF65-F5344CB8AC3E}">
        <p14:creationId xmlns:p14="http://schemas.microsoft.com/office/powerpoint/2010/main" val="2104983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algn="l" eaLnBrk="1" hangingPunct="1"/>
            <a:r>
              <a:rPr lang="en-US">
                <a:latin typeface="Times New Roman" charset="0"/>
              </a:rPr>
              <a:t>PSI BLAST scheme</a:t>
            </a:r>
          </a:p>
        </p:txBody>
      </p:sp>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981200"/>
            <a:ext cx="7627937" cy="434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45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9600" y="1371600"/>
            <a:ext cx="39624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280" tIns="45145" rIns="90280" bIns="45145" rtlCol="0" anchor="ctr"/>
          <a:lstStyle/>
          <a:p>
            <a:pPr algn="ctr" defTabSz="902783" fontAlgn="auto">
              <a:spcBef>
                <a:spcPts val="0"/>
              </a:spcBef>
              <a:spcAft>
                <a:spcPts val="0"/>
              </a:spcAft>
            </a:pPr>
            <a:endParaRPr lang="en-US" sz="1800">
              <a:solidFill>
                <a:prstClr val="white"/>
              </a:solidFill>
              <a:latin typeface="Calibri"/>
            </a:endParaRPr>
          </a:p>
        </p:txBody>
      </p:sp>
      <p:sp>
        <p:nvSpPr>
          <p:cNvPr id="19" name="Rectangle 18"/>
          <p:cNvSpPr/>
          <p:nvPr/>
        </p:nvSpPr>
        <p:spPr>
          <a:xfrm>
            <a:off x="4932112" y="1371600"/>
            <a:ext cx="39624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280" tIns="45145" rIns="90280" bIns="45145" rtlCol="0" anchor="ctr"/>
          <a:lstStyle/>
          <a:p>
            <a:pPr algn="ctr" defTabSz="902783" fontAlgn="auto">
              <a:spcBef>
                <a:spcPts val="0"/>
              </a:spcBef>
              <a:spcAft>
                <a:spcPts val="0"/>
              </a:spcAft>
            </a:pPr>
            <a:endParaRPr lang="en-US" sz="1800">
              <a:solidFill>
                <a:prstClr val="white"/>
              </a:solidFill>
              <a:latin typeface="Calibri"/>
            </a:endParaRPr>
          </a:p>
        </p:txBody>
      </p:sp>
      <p:sp>
        <p:nvSpPr>
          <p:cNvPr id="6" name="TextBox 5"/>
          <p:cNvSpPr txBox="1"/>
          <p:nvPr/>
        </p:nvSpPr>
        <p:spPr>
          <a:xfrm flipH="1">
            <a:off x="3733800" y="76203"/>
            <a:ext cx="3459482" cy="645412"/>
          </a:xfrm>
          <a:prstGeom prst="rect">
            <a:avLst/>
          </a:prstGeom>
          <a:noFill/>
        </p:spPr>
        <p:txBody>
          <a:bodyPr wrap="square" lIns="90280" tIns="45145" rIns="90280" bIns="45145" rtlCol="0">
            <a:spAutoFit/>
          </a:bodyPr>
          <a:lstStyle/>
          <a:p>
            <a:pPr defTabSz="902783" fontAlgn="auto">
              <a:spcBef>
                <a:spcPts val="0"/>
              </a:spcBef>
              <a:spcAft>
                <a:spcPts val="0"/>
              </a:spcAft>
            </a:pPr>
            <a:r>
              <a:rPr lang="en-US" sz="3600" dirty="0">
                <a:solidFill>
                  <a:prstClr val="black"/>
                </a:solidFill>
                <a:latin typeface="Calibri"/>
              </a:rPr>
              <a:t>Results :</a:t>
            </a:r>
          </a:p>
        </p:txBody>
      </p:sp>
      <p:graphicFrame>
        <p:nvGraphicFramePr>
          <p:cNvPr id="9" name="Chart 8"/>
          <p:cNvGraphicFramePr>
            <a:graphicFrameLocks/>
          </p:cNvGraphicFramePr>
          <p:nvPr>
            <p:extLst/>
          </p:nvPr>
        </p:nvGraphicFramePr>
        <p:xfrm>
          <a:off x="269178" y="1328840"/>
          <a:ext cx="4333874" cy="33956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nvPr>
        </p:nvGraphicFramePr>
        <p:xfrm>
          <a:off x="4612580" y="1328840"/>
          <a:ext cx="432435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33400" y="685805"/>
            <a:ext cx="3962400" cy="645275"/>
          </a:xfrm>
          <a:prstGeom prst="rect">
            <a:avLst/>
          </a:prstGeom>
          <a:noFill/>
        </p:spPr>
        <p:txBody>
          <a:bodyPr wrap="square" lIns="90280" tIns="45145" rIns="90280" bIns="45145" rtlCol="0">
            <a:spAutoFit/>
          </a:bodyPr>
          <a:lstStyle/>
          <a:p>
            <a:pPr defTabSz="902783" fontAlgn="auto">
              <a:spcBef>
                <a:spcPts val="0"/>
              </a:spcBef>
              <a:spcAft>
                <a:spcPts val="0"/>
              </a:spcAft>
            </a:pPr>
            <a:r>
              <a:rPr lang="en-US" sz="1800" b="1" dirty="0">
                <a:solidFill>
                  <a:prstClr val="black"/>
                </a:solidFill>
                <a:latin typeface="Calibri"/>
              </a:rPr>
              <a:t>Maximum Bootstrap Support value for Bipartition separating (AB) and (CD)</a:t>
            </a:r>
          </a:p>
        </p:txBody>
      </p:sp>
      <p:sp>
        <p:nvSpPr>
          <p:cNvPr id="12" name="TextBox 11"/>
          <p:cNvSpPr txBox="1"/>
          <p:nvPr/>
        </p:nvSpPr>
        <p:spPr>
          <a:xfrm>
            <a:off x="4953004" y="685819"/>
            <a:ext cx="3555253" cy="922274"/>
          </a:xfrm>
          <a:prstGeom prst="rect">
            <a:avLst/>
          </a:prstGeom>
          <a:noFill/>
        </p:spPr>
        <p:txBody>
          <a:bodyPr wrap="none" lIns="90280" tIns="45145" rIns="90280" bIns="45145" rtlCol="0">
            <a:spAutoFit/>
          </a:bodyPr>
          <a:lstStyle/>
          <a:p>
            <a:pPr defTabSz="902783" fontAlgn="auto">
              <a:spcBef>
                <a:spcPts val="0"/>
              </a:spcBef>
              <a:spcAft>
                <a:spcPts val="0"/>
              </a:spcAft>
            </a:pPr>
            <a:r>
              <a:rPr lang="en-US" sz="1800" b="1" dirty="0">
                <a:solidFill>
                  <a:prstClr val="black"/>
                </a:solidFill>
                <a:latin typeface="Calibri"/>
              </a:rPr>
              <a:t>Maximum Bootstrap Support value </a:t>
            </a:r>
            <a:br>
              <a:rPr lang="en-US" sz="1800" b="1" dirty="0">
                <a:solidFill>
                  <a:prstClr val="black"/>
                </a:solidFill>
                <a:latin typeface="Calibri"/>
              </a:rPr>
            </a:br>
            <a:r>
              <a:rPr lang="en-US" sz="1800" b="1" dirty="0">
                <a:solidFill>
                  <a:prstClr val="black"/>
                </a:solidFill>
                <a:latin typeface="Calibri"/>
              </a:rPr>
              <a:t>for embedded Quartet (AB),(CD)</a:t>
            </a:r>
          </a:p>
          <a:p>
            <a:pPr defTabSz="902783" fontAlgn="auto">
              <a:spcBef>
                <a:spcPts val="0"/>
              </a:spcBef>
              <a:spcAft>
                <a:spcPts val="0"/>
              </a:spcAft>
            </a:pPr>
            <a:endParaRPr lang="en-US" sz="1800" b="1" dirty="0">
              <a:solidFill>
                <a:prstClr val="black"/>
              </a:solidFill>
              <a:latin typeface="Calibri"/>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996" y="5029208"/>
            <a:ext cx="1888236" cy="1502196"/>
          </a:xfrm>
          <a:prstGeom prst="rect">
            <a:avLst/>
          </a:prstGeom>
          <a:ln>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5029311"/>
            <a:ext cx="872624" cy="1558257"/>
          </a:xfrm>
          <a:prstGeom prst="rect">
            <a:avLst/>
          </a:prstGeom>
          <a:ln>
            <a:solidFill>
              <a:schemeClr val="tx1"/>
            </a:solidFill>
          </a:ln>
        </p:spPr>
      </p:pic>
    </p:spTree>
    <p:extLst>
      <p:ext uri="{BB962C8B-B14F-4D97-AF65-F5344CB8AC3E}">
        <p14:creationId xmlns:p14="http://schemas.microsoft.com/office/powerpoint/2010/main" val="69605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eaLnBrk="1" hangingPunct="1"/>
            <a:r>
              <a:rPr lang="en-US" altLang="x-none"/>
              <a:t>Bipartition Paradox:</a:t>
            </a:r>
          </a:p>
        </p:txBody>
      </p:sp>
      <p:sp>
        <p:nvSpPr>
          <p:cNvPr id="264194" name="Content Placeholder 2"/>
          <p:cNvSpPr>
            <a:spLocks noGrp="1"/>
          </p:cNvSpPr>
          <p:nvPr>
            <p:ph idx="1"/>
          </p:nvPr>
        </p:nvSpPr>
        <p:spPr/>
        <p:txBody>
          <a:bodyPr/>
          <a:lstStyle/>
          <a:p>
            <a:pPr eaLnBrk="1" hangingPunct="1"/>
            <a:r>
              <a:rPr lang="en-US" altLang="x-none"/>
              <a:t>The more sequences are added, the lower the support for bipartitions that include all sequences.  The more data one uses, the lower the bootstrap support values become.    </a:t>
            </a:r>
          </a:p>
          <a:p>
            <a:pPr eaLnBrk="1" hangingPunct="1"/>
            <a:r>
              <a:rPr lang="en-US" altLang="x-none"/>
              <a:t>This paradox disappears when only embedded splits for 4 sequences are considered.  </a:t>
            </a:r>
          </a:p>
        </p:txBody>
      </p:sp>
    </p:spTree>
    <p:extLst>
      <p:ext uri="{BB962C8B-B14F-4D97-AF65-F5344CB8AC3E}">
        <p14:creationId xmlns:p14="http://schemas.microsoft.com/office/powerpoint/2010/main" val="310596211"/>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Line 3"/>
          <p:cNvSpPr>
            <a:spLocks noChangeShapeType="1"/>
          </p:cNvSpPr>
          <p:nvPr/>
        </p:nvSpPr>
        <p:spPr bwMode="auto">
          <a:xfrm>
            <a:off x="3733512" y="1295681"/>
            <a:ext cx="381000" cy="0"/>
          </a:xfrm>
          <a:prstGeom prst="line">
            <a:avLst/>
          </a:prstGeom>
          <a:noFill/>
          <a:ln w="28575">
            <a:solidFill>
              <a:srgbClr val="C4C5C8"/>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23" name="Text Box 4"/>
          <p:cNvSpPr txBox="1">
            <a:spLocks noChangeArrowheads="1"/>
          </p:cNvSpPr>
          <p:nvPr/>
        </p:nvSpPr>
        <p:spPr bwMode="auto">
          <a:xfrm>
            <a:off x="593152" y="275945"/>
            <a:ext cx="7498773" cy="458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2400" b="1">
                <a:solidFill>
                  <a:srgbClr val="000000"/>
                </a:solidFill>
              </a:rPr>
              <a:t>Bootstrap support values for embedded quartets</a:t>
            </a:r>
          </a:p>
        </p:txBody>
      </p:sp>
      <p:sp>
        <p:nvSpPr>
          <p:cNvPr id="158724" name="Line 5"/>
          <p:cNvSpPr>
            <a:spLocks noChangeShapeType="1"/>
          </p:cNvSpPr>
          <p:nvPr/>
        </p:nvSpPr>
        <p:spPr bwMode="auto">
          <a:xfrm>
            <a:off x="4343977" y="1295681"/>
            <a:ext cx="381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25" name="Text Box 6"/>
          <p:cNvSpPr txBox="1">
            <a:spLocks noChangeArrowheads="1"/>
          </p:cNvSpPr>
          <p:nvPr/>
        </p:nvSpPr>
        <p:spPr bwMode="auto">
          <a:xfrm>
            <a:off x="4064005" y="1105181"/>
            <a:ext cx="326159" cy="368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a:t>
            </a:r>
            <a:endParaRPr lang="en-US" sz="2400" b="1">
              <a:solidFill>
                <a:srgbClr val="000000"/>
              </a:solidFill>
            </a:endParaRPr>
          </a:p>
        </p:txBody>
      </p:sp>
      <p:sp>
        <p:nvSpPr>
          <p:cNvPr id="158726" name="Text Box 7"/>
          <p:cNvSpPr txBox="1">
            <a:spLocks noChangeArrowheads="1"/>
          </p:cNvSpPr>
          <p:nvPr/>
        </p:nvSpPr>
        <p:spPr bwMode="auto">
          <a:xfrm>
            <a:off x="4800024" y="1067360"/>
            <a:ext cx="3978853" cy="1200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b="1">
                <a:solidFill>
                  <a:srgbClr val="000000"/>
                </a:solidFill>
              </a:rPr>
              <a:t>: </a:t>
            </a:r>
            <a:r>
              <a:rPr lang="en-US" sz="1800">
                <a:solidFill>
                  <a:srgbClr val="000000"/>
                </a:solidFill>
              </a:rPr>
              <a:t>tree calculated from one pseudo-sample generated by bootstraping from an alignment</a:t>
            </a:r>
            <a:r>
              <a:rPr lang="en-US" sz="1800" b="1">
                <a:solidFill>
                  <a:srgbClr val="000000"/>
                </a:solidFill>
              </a:rPr>
              <a:t> </a:t>
            </a:r>
            <a:r>
              <a:rPr lang="en-US" sz="1800">
                <a:solidFill>
                  <a:srgbClr val="000000"/>
                </a:solidFill>
              </a:rPr>
              <a:t>of one gene family present in 11 genomes</a:t>
            </a:r>
          </a:p>
        </p:txBody>
      </p:sp>
      <p:sp>
        <p:nvSpPr>
          <p:cNvPr id="158727" name="Text Box 8"/>
          <p:cNvSpPr txBox="1">
            <a:spLocks noChangeArrowheads="1"/>
          </p:cNvSpPr>
          <p:nvPr/>
        </p:nvSpPr>
        <p:spPr bwMode="auto">
          <a:xfrm>
            <a:off x="304516" y="4981019"/>
            <a:ext cx="6149397" cy="1569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a:lnSpc>
                <a:spcPct val="90000"/>
              </a:lnSpc>
              <a:buFont typeface="Wingdings" charset="0"/>
              <a:buNone/>
            </a:pPr>
            <a:r>
              <a:rPr lang="en-US" sz="2000" b="1">
                <a:solidFill>
                  <a:srgbClr val="000000"/>
                </a:solidFill>
              </a:rPr>
              <a:t>Quartet spectral analyses of genomes iterates over three loops:</a:t>
            </a:r>
          </a:p>
          <a:p>
            <a:pPr>
              <a:buFont typeface="Wingdings" charset="0"/>
              <a:buChar char="Ø"/>
            </a:pPr>
            <a:r>
              <a:rPr lang="en-US" sz="2000" b="1">
                <a:solidFill>
                  <a:srgbClr val="000000"/>
                </a:solidFill>
              </a:rPr>
              <a:t>Repeat for all bootstrap samples. </a:t>
            </a:r>
          </a:p>
          <a:p>
            <a:pPr>
              <a:buFont typeface="Wingdings" charset="0"/>
              <a:buChar char="Ø"/>
            </a:pPr>
            <a:r>
              <a:rPr lang="en-US" sz="2000" b="1">
                <a:solidFill>
                  <a:srgbClr val="000000"/>
                </a:solidFill>
              </a:rPr>
              <a:t>Repeat for all possible embedded quartets.</a:t>
            </a:r>
          </a:p>
          <a:p>
            <a:pPr>
              <a:buFont typeface="Wingdings" charset="0"/>
              <a:buChar char="Ø"/>
            </a:pPr>
            <a:r>
              <a:rPr lang="en-US" sz="2000" b="1">
                <a:solidFill>
                  <a:srgbClr val="000000"/>
                </a:solidFill>
              </a:rPr>
              <a:t>Repeat for all gene families. </a:t>
            </a:r>
          </a:p>
        </p:txBody>
      </p:sp>
      <p:grpSp>
        <p:nvGrpSpPr>
          <p:cNvPr id="158728" name="Group 9"/>
          <p:cNvGrpSpPr>
            <a:grpSpLocks/>
          </p:cNvGrpSpPr>
          <p:nvPr/>
        </p:nvGrpSpPr>
        <p:grpSpPr bwMode="auto">
          <a:xfrm>
            <a:off x="4267493" y="2300011"/>
            <a:ext cx="4495511" cy="1292226"/>
            <a:chOff x="2688" y="1416"/>
            <a:chExt cx="2832" cy="814"/>
          </a:xfrm>
        </p:grpSpPr>
        <p:sp>
          <p:nvSpPr>
            <p:cNvPr id="158765" name="Text Box 10"/>
            <p:cNvSpPr txBox="1">
              <a:spLocks noChangeArrowheads="1"/>
            </p:cNvSpPr>
            <p:nvPr/>
          </p:nvSpPr>
          <p:spPr bwMode="auto">
            <a:xfrm>
              <a:off x="3014" y="1416"/>
              <a:ext cx="2506" cy="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b="1">
                  <a:solidFill>
                    <a:srgbClr val="000000"/>
                  </a:solidFill>
                </a:rPr>
                <a:t>:</a:t>
              </a:r>
              <a:r>
                <a:rPr lang="en-US" sz="2400" b="1">
                  <a:solidFill>
                    <a:srgbClr val="000000"/>
                  </a:solidFill>
                </a:rPr>
                <a:t> </a:t>
              </a:r>
              <a:r>
                <a:rPr lang="en-US" sz="1800">
                  <a:solidFill>
                    <a:srgbClr val="000000"/>
                  </a:solidFill>
                </a:rPr>
                <a:t>embedded quartet for genomes </a:t>
              </a:r>
              <a:br>
                <a:rPr lang="en-US" sz="1800">
                  <a:solidFill>
                    <a:srgbClr val="000000"/>
                  </a:solidFill>
                </a:rPr>
              </a:br>
              <a:r>
                <a:rPr lang="en-US" sz="1800">
                  <a:solidFill>
                    <a:srgbClr val="000000"/>
                  </a:solidFill>
                </a:rPr>
                <a:t>1, 4, 9, and 10 .</a:t>
              </a:r>
            </a:p>
            <a:p>
              <a:r>
                <a:rPr lang="en-US" sz="1800">
                  <a:solidFill>
                    <a:srgbClr val="000000"/>
                  </a:solidFill>
                </a:rPr>
                <a:t>This bootstrap sample supports the topology ((1,4),9,10).</a:t>
              </a:r>
            </a:p>
          </p:txBody>
        </p:sp>
        <p:sp>
          <p:nvSpPr>
            <p:cNvPr id="158766" name="Line 11"/>
            <p:cNvSpPr>
              <a:spLocks noChangeShapeType="1"/>
            </p:cNvSpPr>
            <p:nvPr/>
          </p:nvSpPr>
          <p:spPr bwMode="auto">
            <a:xfrm>
              <a:off x="2688" y="1584"/>
              <a:ext cx="24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200">
                <a:solidFill>
                  <a:srgbClr val="000000"/>
                </a:solidFill>
              </a:endParaRPr>
            </a:p>
          </p:txBody>
        </p:sp>
      </p:grpSp>
      <p:sp>
        <p:nvSpPr>
          <p:cNvPr id="158729" name="Line 12"/>
          <p:cNvSpPr>
            <a:spLocks noChangeShapeType="1"/>
          </p:cNvSpPr>
          <p:nvPr/>
        </p:nvSpPr>
        <p:spPr bwMode="auto">
          <a:xfrm>
            <a:off x="5169481" y="4115361"/>
            <a:ext cx="151535" cy="151279"/>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0" name="Line 13"/>
          <p:cNvSpPr>
            <a:spLocks noChangeShapeType="1"/>
          </p:cNvSpPr>
          <p:nvPr/>
        </p:nvSpPr>
        <p:spPr bwMode="auto">
          <a:xfrm flipH="1">
            <a:off x="5169481" y="4266640"/>
            <a:ext cx="151535" cy="152681"/>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1" name="Line 14"/>
          <p:cNvSpPr>
            <a:spLocks noChangeShapeType="1"/>
          </p:cNvSpPr>
          <p:nvPr/>
        </p:nvSpPr>
        <p:spPr bwMode="auto">
          <a:xfrm>
            <a:off x="5321016" y="4266640"/>
            <a:ext cx="229465"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2" name="Line 15"/>
          <p:cNvSpPr>
            <a:spLocks noChangeShapeType="1"/>
          </p:cNvSpPr>
          <p:nvPr/>
        </p:nvSpPr>
        <p:spPr bwMode="auto">
          <a:xfrm>
            <a:off x="5550481" y="4266640"/>
            <a:ext cx="151535" cy="152681"/>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3" name="Line 16"/>
          <p:cNvSpPr>
            <a:spLocks noChangeShapeType="1"/>
          </p:cNvSpPr>
          <p:nvPr/>
        </p:nvSpPr>
        <p:spPr bwMode="auto">
          <a:xfrm flipV="1">
            <a:off x="5550481" y="4115361"/>
            <a:ext cx="151535" cy="151279"/>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4" name="Line 17"/>
          <p:cNvSpPr>
            <a:spLocks noChangeShapeType="1"/>
          </p:cNvSpPr>
          <p:nvPr/>
        </p:nvSpPr>
        <p:spPr bwMode="auto">
          <a:xfrm>
            <a:off x="8019766"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5" name="Line 18"/>
          <p:cNvSpPr>
            <a:spLocks noChangeShapeType="1"/>
          </p:cNvSpPr>
          <p:nvPr/>
        </p:nvSpPr>
        <p:spPr bwMode="auto">
          <a:xfrm flipH="1">
            <a:off x="8019766"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6" name="Line 19"/>
          <p:cNvSpPr>
            <a:spLocks noChangeShapeType="1"/>
          </p:cNvSpPr>
          <p:nvPr/>
        </p:nvSpPr>
        <p:spPr bwMode="auto">
          <a:xfrm>
            <a:off x="8172743" y="4266640"/>
            <a:ext cx="22802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7" name="Line 20"/>
          <p:cNvSpPr>
            <a:spLocks noChangeShapeType="1"/>
          </p:cNvSpPr>
          <p:nvPr/>
        </p:nvSpPr>
        <p:spPr bwMode="auto">
          <a:xfrm>
            <a:off x="8400766"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8" name="Line 21"/>
          <p:cNvSpPr>
            <a:spLocks noChangeShapeType="1"/>
          </p:cNvSpPr>
          <p:nvPr/>
        </p:nvSpPr>
        <p:spPr bwMode="auto">
          <a:xfrm flipV="1">
            <a:off x="8400766"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39" name="Text Box 22"/>
          <p:cNvSpPr txBox="1">
            <a:spLocks noChangeArrowheads="1"/>
          </p:cNvSpPr>
          <p:nvPr/>
        </p:nvSpPr>
        <p:spPr bwMode="auto">
          <a:xfrm>
            <a:off x="4940014" y="3912256"/>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b="1">
                <a:solidFill>
                  <a:srgbClr val="009999"/>
                </a:solidFill>
              </a:rPr>
              <a:t>1</a:t>
            </a:r>
            <a:endParaRPr lang="en-US" sz="2400" b="1">
              <a:solidFill>
                <a:srgbClr val="009999"/>
              </a:solidFill>
            </a:endParaRPr>
          </a:p>
        </p:txBody>
      </p:sp>
      <p:sp>
        <p:nvSpPr>
          <p:cNvPr id="158740" name="Text Box 23"/>
          <p:cNvSpPr txBox="1">
            <a:spLocks noChangeArrowheads="1"/>
          </p:cNvSpPr>
          <p:nvPr/>
        </p:nvSpPr>
        <p:spPr bwMode="auto">
          <a:xfrm>
            <a:off x="4940014" y="4228821"/>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b="1">
                <a:solidFill>
                  <a:srgbClr val="009999"/>
                </a:solidFill>
              </a:rPr>
              <a:t>4</a:t>
            </a:r>
            <a:endParaRPr lang="en-US" sz="2400" b="1">
              <a:solidFill>
                <a:srgbClr val="009999"/>
              </a:solidFill>
            </a:endParaRPr>
          </a:p>
        </p:txBody>
      </p:sp>
      <p:sp>
        <p:nvSpPr>
          <p:cNvPr id="158741" name="Text Box 24"/>
          <p:cNvSpPr txBox="1">
            <a:spLocks noChangeArrowheads="1"/>
          </p:cNvSpPr>
          <p:nvPr/>
        </p:nvSpPr>
        <p:spPr bwMode="auto">
          <a:xfrm>
            <a:off x="5625525" y="388564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b="1">
                <a:solidFill>
                  <a:srgbClr val="009999"/>
                </a:solidFill>
              </a:rPr>
              <a:t>9</a:t>
            </a:r>
            <a:endParaRPr lang="en-US" sz="2400" b="1">
              <a:solidFill>
                <a:srgbClr val="009999"/>
              </a:solidFill>
            </a:endParaRPr>
          </a:p>
        </p:txBody>
      </p:sp>
      <p:sp>
        <p:nvSpPr>
          <p:cNvPr id="158742" name="Text Box 25"/>
          <p:cNvSpPr txBox="1">
            <a:spLocks noChangeArrowheads="1"/>
          </p:cNvSpPr>
          <p:nvPr/>
        </p:nvSpPr>
        <p:spPr bwMode="auto">
          <a:xfrm>
            <a:off x="5582228" y="4228821"/>
            <a:ext cx="441121"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b="1">
                <a:solidFill>
                  <a:srgbClr val="009999"/>
                </a:solidFill>
              </a:rPr>
              <a:t>10</a:t>
            </a:r>
            <a:endParaRPr lang="en-US" sz="2400" b="1">
              <a:solidFill>
                <a:srgbClr val="009999"/>
              </a:solidFill>
            </a:endParaRPr>
          </a:p>
        </p:txBody>
      </p:sp>
      <p:sp>
        <p:nvSpPr>
          <p:cNvPr id="158743" name="Line 26"/>
          <p:cNvSpPr>
            <a:spLocks noChangeShapeType="1"/>
          </p:cNvSpPr>
          <p:nvPr/>
        </p:nvSpPr>
        <p:spPr bwMode="auto">
          <a:xfrm>
            <a:off x="6609777"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44" name="Line 27"/>
          <p:cNvSpPr>
            <a:spLocks noChangeShapeType="1"/>
          </p:cNvSpPr>
          <p:nvPr/>
        </p:nvSpPr>
        <p:spPr bwMode="auto">
          <a:xfrm flipH="1">
            <a:off x="6609777"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45" name="Line 28"/>
          <p:cNvSpPr>
            <a:spLocks noChangeShapeType="1"/>
          </p:cNvSpPr>
          <p:nvPr/>
        </p:nvSpPr>
        <p:spPr bwMode="auto">
          <a:xfrm>
            <a:off x="6762754" y="4266640"/>
            <a:ext cx="22802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46" name="Line 29"/>
          <p:cNvSpPr>
            <a:spLocks noChangeShapeType="1"/>
          </p:cNvSpPr>
          <p:nvPr/>
        </p:nvSpPr>
        <p:spPr bwMode="auto">
          <a:xfrm>
            <a:off x="6990777"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47" name="Line 30"/>
          <p:cNvSpPr>
            <a:spLocks noChangeShapeType="1"/>
          </p:cNvSpPr>
          <p:nvPr/>
        </p:nvSpPr>
        <p:spPr bwMode="auto">
          <a:xfrm flipV="1">
            <a:off x="6990777"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endParaRPr lang="en-US" sz="2200">
              <a:solidFill>
                <a:srgbClr val="000000"/>
              </a:solidFill>
            </a:endParaRPr>
          </a:p>
        </p:txBody>
      </p:sp>
      <p:sp>
        <p:nvSpPr>
          <p:cNvPr id="158748" name="Text Box 31"/>
          <p:cNvSpPr txBox="1">
            <a:spLocks noChangeArrowheads="1"/>
          </p:cNvSpPr>
          <p:nvPr/>
        </p:nvSpPr>
        <p:spPr bwMode="auto">
          <a:xfrm>
            <a:off x="6381753" y="3912256"/>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a:t>
            </a:r>
            <a:endParaRPr lang="en-US" sz="2400" b="1">
              <a:solidFill>
                <a:srgbClr val="000000"/>
              </a:solidFill>
            </a:endParaRPr>
          </a:p>
        </p:txBody>
      </p:sp>
      <p:sp>
        <p:nvSpPr>
          <p:cNvPr id="158749" name="Text Box 32"/>
          <p:cNvSpPr txBox="1">
            <a:spLocks noChangeArrowheads="1"/>
          </p:cNvSpPr>
          <p:nvPr/>
        </p:nvSpPr>
        <p:spPr bwMode="auto">
          <a:xfrm>
            <a:off x="6248978" y="4224620"/>
            <a:ext cx="441121"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10</a:t>
            </a:r>
            <a:endParaRPr lang="en-US" sz="2400" b="1">
              <a:solidFill>
                <a:srgbClr val="000000"/>
              </a:solidFill>
            </a:endParaRPr>
          </a:p>
        </p:txBody>
      </p:sp>
      <p:sp>
        <p:nvSpPr>
          <p:cNvPr id="158750" name="Text Box 33"/>
          <p:cNvSpPr txBox="1">
            <a:spLocks noChangeArrowheads="1"/>
          </p:cNvSpPr>
          <p:nvPr/>
        </p:nvSpPr>
        <p:spPr bwMode="auto">
          <a:xfrm>
            <a:off x="7067264" y="390525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9</a:t>
            </a:r>
            <a:endParaRPr lang="en-US" sz="2400" b="1">
              <a:solidFill>
                <a:srgbClr val="000000"/>
              </a:solidFill>
            </a:endParaRPr>
          </a:p>
        </p:txBody>
      </p:sp>
      <p:sp>
        <p:nvSpPr>
          <p:cNvPr id="158751" name="Text Box 34"/>
          <p:cNvSpPr txBox="1">
            <a:spLocks noChangeArrowheads="1"/>
          </p:cNvSpPr>
          <p:nvPr/>
        </p:nvSpPr>
        <p:spPr bwMode="auto">
          <a:xfrm>
            <a:off x="7067264" y="426664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4</a:t>
            </a:r>
            <a:endParaRPr lang="en-US" sz="2400" b="1">
              <a:solidFill>
                <a:srgbClr val="000000"/>
              </a:solidFill>
            </a:endParaRPr>
          </a:p>
        </p:txBody>
      </p:sp>
      <p:sp>
        <p:nvSpPr>
          <p:cNvPr id="158752" name="Text Box 35"/>
          <p:cNvSpPr txBox="1">
            <a:spLocks noChangeArrowheads="1"/>
          </p:cNvSpPr>
          <p:nvPr/>
        </p:nvSpPr>
        <p:spPr bwMode="auto">
          <a:xfrm>
            <a:off x="7791741" y="3912256"/>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a:t>
            </a:r>
            <a:endParaRPr lang="en-US" sz="2400" b="1">
              <a:solidFill>
                <a:srgbClr val="000000"/>
              </a:solidFill>
            </a:endParaRPr>
          </a:p>
        </p:txBody>
      </p:sp>
      <p:sp>
        <p:nvSpPr>
          <p:cNvPr id="158753" name="Text Box 36"/>
          <p:cNvSpPr txBox="1">
            <a:spLocks noChangeArrowheads="1"/>
          </p:cNvSpPr>
          <p:nvPr/>
        </p:nvSpPr>
        <p:spPr bwMode="auto">
          <a:xfrm>
            <a:off x="7784525" y="424843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9</a:t>
            </a:r>
            <a:endParaRPr lang="en-US" sz="2400" b="1">
              <a:solidFill>
                <a:srgbClr val="000000"/>
              </a:solidFill>
            </a:endParaRPr>
          </a:p>
        </p:txBody>
      </p:sp>
      <p:sp>
        <p:nvSpPr>
          <p:cNvPr id="158754" name="Text Box 37"/>
          <p:cNvSpPr txBox="1">
            <a:spLocks noChangeArrowheads="1"/>
          </p:cNvSpPr>
          <p:nvPr/>
        </p:nvSpPr>
        <p:spPr bwMode="auto">
          <a:xfrm>
            <a:off x="8477253" y="3905253"/>
            <a:ext cx="441121"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10</a:t>
            </a:r>
            <a:endParaRPr lang="en-US" sz="2400" b="1">
              <a:solidFill>
                <a:srgbClr val="000000"/>
              </a:solidFill>
            </a:endParaRPr>
          </a:p>
        </p:txBody>
      </p:sp>
      <p:sp>
        <p:nvSpPr>
          <p:cNvPr id="158755" name="Text Box 38"/>
          <p:cNvSpPr txBox="1">
            <a:spLocks noChangeArrowheads="1"/>
          </p:cNvSpPr>
          <p:nvPr/>
        </p:nvSpPr>
        <p:spPr bwMode="auto">
          <a:xfrm>
            <a:off x="8477253" y="426664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1800">
                <a:solidFill>
                  <a:srgbClr val="000000"/>
                </a:solidFill>
              </a:rPr>
              <a:t>4</a:t>
            </a:r>
            <a:endParaRPr lang="en-US" sz="2400" b="1">
              <a:solidFill>
                <a:srgbClr val="000000"/>
              </a:solidFill>
            </a:endParaRPr>
          </a:p>
        </p:txBody>
      </p:sp>
      <p:grpSp>
        <p:nvGrpSpPr>
          <p:cNvPr id="158756" name="Group 39"/>
          <p:cNvGrpSpPr>
            <a:grpSpLocks/>
          </p:cNvGrpSpPr>
          <p:nvPr/>
        </p:nvGrpSpPr>
        <p:grpSpPr bwMode="auto">
          <a:xfrm>
            <a:off x="6324027" y="3734364"/>
            <a:ext cx="1067955" cy="990320"/>
            <a:chOff x="4608" y="3168"/>
            <a:chExt cx="672" cy="624"/>
          </a:xfrm>
        </p:grpSpPr>
        <p:sp>
          <p:nvSpPr>
            <p:cNvPr id="158763" name="Oval 40"/>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b="1">
                <a:solidFill>
                  <a:srgbClr val="FF0000"/>
                </a:solidFill>
              </a:endParaRPr>
            </a:p>
          </p:txBody>
        </p:sp>
        <p:sp>
          <p:nvSpPr>
            <p:cNvPr id="158764" name="Line 41"/>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sz="2200">
                <a:solidFill>
                  <a:srgbClr val="000000"/>
                </a:solidFill>
              </a:endParaRPr>
            </a:p>
          </p:txBody>
        </p:sp>
      </p:grpSp>
      <p:grpSp>
        <p:nvGrpSpPr>
          <p:cNvPr id="158757" name="Group 42"/>
          <p:cNvGrpSpPr>
            <a:grpSpLocks/>
          </p:cNvGrpSpPr>
          <p:nvPr/>
        </p:nvGrpSpPr>
        <p:grpSpPr bwMode="auto">
          <a:xfrm>
            <a:off x="7744118" y="3790390"/>
            <a:ext cx="1066512" cy="991721"/>
            <a:chOff x="4608" y="3168"/>
            <a:chExt cx="672" cy="624"/>
          </a:xfrm>
        </p:grpSpPr>
        <p:sp>
          <p:nvSpPr>
            <p:cNvPr id="158761" name="Oval 43"/>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b="1">
                <a:solidFill>
                  <a:srgbClr val="FF0000"/>
                </a:solidFill>
              </a:endParaRPr>
            </a:p>
          </p:txBody>
        </p:sp>
        <p:sp>
          <p:nvSpPr>
            <p:cNvPr id="158762" name="Line 44"/>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sz="2200">
                <a:solidFill>
                  <a:srgbClr val="000000"/>
                </a:solidFill>
              </a:endParaRPr>
            </a:p>
          </p:txBody>
        </p:sp>
      </p:grpSp>
      <p:sp>
        <p:nvSpPr>
          <p:cNvPr id="158758" name="Text Box 45"/>
          <p:cNvSpPr txBox="1">
            <a:spLocks noChangeArrowheads="1"/>
          </p:cNvSpPr>
          <p:nvPr/>
        </p:nvSpPr>
        <p:spPr bwMode="auto">
          <a:xfrm>
            <a:off x="5181023" y="4343685"/>
            <a:ext cx="35213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r>
              <a:rPr lang="en-US" sz="2400" b="1">
                <a:solidFill>
                  <a:srgbClr val="FF0000"/>
                </a:solidFill>
                <a:sym typeface="Symbol" charset="0"/>
              </a:rPr>
              <a:t></a:t>
            </a:r>
            <a:endParaRPr lang="en-US" sz="2400" b="1">
              <a:solidFill>
                <a:srgbClr val="000000"/>
              </a:solidFill>
            </a:endParaRPr>
          </a:p>
        </p:txBody>
      </p:sp>
      <p:sp>
        <p:nvSpPr>
          <p:cNvPr id="158759" name="Text Box 46"/>
          <p:cNvSpPr txBox="1">
            <a:spLocks noChangeArrowheads="1"/>
          </p:cNvSpPr>
          <p:nvPr/>
        </p:nvSpPr>
        <p:spPr bwMode="auto">
          <a:xfrm rot="5388551">
            <a:off x="6689466" y="4389332"/>
            <a:ext cx="4545386" cy="277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200">
                <a:solidFill>
                  <a:srgbClr val="000000"/>
                </a:solidFill>
              </a:rPr>
              <a:t>Zhaxybayeva et al. 2006, Genome Research, </a:t>
            </a:r>
            <a:r>
              <a:rPr lang="en-US" sz="1200" b="1">
                <a:solidFill>
                  <a:srgbClr val="000000"/>
                </a:solidFill>
              </a:rPr>
              <a:t>16</a:t>
            </a:r>
            <a:r>
              <a:rPr lang="en-US" sz="1200">
                <a:solidFill>
                  <a:srgbClr val="000000"/>
                </a:solidFill>
              </a:rPr>
              <a:t>(9):1099-108</a:t>
            </a:r>
            <a:endParaRPr lang="en-US" sz="1800">
              <a:solidFill>
                <a:srgbClr val="000000"/>
              </a:solidFill>
            </a:endParaRPr>
          </a:p>
        </p:txBody>
      </p:sp>
      <p:pic>
        <p:nvPicPr>
          <p:cNvPr id="158760"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527" y="1619252"/>
            <a:ext cx="3677227" cy="263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1290880"/>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2">
            <a:extLst>
              <a:ext uri="{28A0092B-C50C-407E-A947-70E740481C1C}">
                <a14:useLocalDpi xmlns:a14="http://schemas.microsoft.com/office/drawing/2010/main" val="0"/>
              </a:ext>
            </a:extLst>
          </a:blip>
          <a:srcRect l="-18553" r="-18553"/>
          <a:stretch>
            <a:fillRect/>
          </a:stretch>
        </p:blipFill>
        <p:spPr>
          <a:xfrm>
            <a:off x="-1663989" y="224133"/>
            <a:ext cx="12562898" cy="6649291"/>
          </a:xfrm>
        </p:spPr>
      </p:pic>
    </p:spTree>
    <p:extLst>
      <p:ext uri="{BB962C8B-B14F-4D97-AF65-F5344CB8AC3E}">
        <p14:creationId xmlns:p14="http://schemas.microsoft.com/office/powerpoint/2010/main" val="372200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ext Box 3"/>
          <p:cNvSpPr txBox="1">
            <a:spLocks noChangeArrowheads="1"/>
          </p:cNvSpPr>
          <p:nvPr/>
        </p:nvSpPr>
        <p:spPr bwMode="auto">
          <a:xfrm>
            <a:off x="2204758" y="1451162"/>
            <a:ext cx="3627904" cy="68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r>
              <a:rPr lang="en-US" altLang="x-none" sz="1941">
                <a:solidFill>
                  <a:srgbClr val="000000"/>
                </a:solidFill>
                <a:cs typeface="ＭＳ Ｐゴシック"/>
              </a:rPr>
              <a:t>Total number of gene families containing the species quartet</a:t>
            </a:r>
          </a:p>
        </p:txBody>
      </p:sp>
      <p:sp>
        <p:nvSpPr>
          <p:cNvPr id="270338" name="Text Box 4"/>
          <p:cNvSpPr txBox="1">
            <a:spLocks noChangeArrowheads="1"/>
          </p:cNvSpPr>
          <p:nvPr/>
        </p:nvSpPr>
        <p:spPr bwMode="auto">
          <a:xfrm>
            <a:off x="2204757" y="2466696"/>
            <a:ext cx="3625103" cy="16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r>
              <a:rPr lang="en-US" altLang="x-none" sz="1941">
                <a:solidFill>
                  <a:srgbClr val="000000"/>
                </a:solidFill>
                <a:cs typeface="ＭＳ Ｐゴシック"/>
              </a:rPr>
              <a:t>Number of gene families supporting the same topology as the plurality </a:t>
            </a:r>
            <a:br>
              <a:rPr lang="en-US" altLang="x-none" sz="1941">
                <a:solidFill>
                  <a:srgbClr val="000000"/>
                </a:solidFill>
                <a:cs typeface="ＭＳ Ｐゴシック"/>
              </a:rPr>
            </a:br>
            <a:r>
              <a:rPr lang="en-US" altLang="x-none" sz="1941">
                <a:solidFill>
                  <a:srgbClr val="000000"/>
                </a:solidFill>
                <a:cs typeface="ＭＳ Ｐゴシック"/>
              </a:rPr>
              <a:t>(colored according to bootstrap support level)</a:t>
            </a:r>
            <a:r>
              <a:rPr lang="en-US" altLang="x-none" sz="2382">
                <a:solidFill>
                  <a:srgbClr val="000000"/>
                </a:solidFill>
                <a:cs typeface="ＭＳ Ｐゴシック"/>
              </a:rPr>
              <a:t> </a:t>
            </a:r>
          </a:p>
        </p:txBody>
      </p:sp>
      <p:sp>
        <p:nvSpPr>
          <p:cNvPr id="270339" name="Text Box 5"/>
          <p:cNvSpPr txBox="1">
            <a:spLocks noChangeArrowheads="1"/>
          </p:cNvSpPr>
          <p:nvPr/>
        </p:nvSpPr>
        <p:spPr bwMode="auto">
          <a:xfrm>
            <a:off x="2204757" y="4752695"/>
            <a:ext cx="3697941" cy="9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r>
              <a:rPr lang="en-US" altLang="x-none" sz="1941">
                <a:solidFill>
                  <a:srgbClr val="000000"/>
                </a:solidFill>
                <a:cs typeface="ＭＳ Ｐゴシック"/>
              </a:rPr>
              <a:t>Number of gene families supporting one of the two alternative quartet topologies</a:t>
            </a:r>
            <a:endParaRPr lang="en-US" altLang="x-none" sz="2382">
              <a:solidFill>
                <a:srgbClr val="000000"/>
              </a:solidFill>
              <a:cs typeface="ＭＳ Ｐゴシック"/>
            </a:endParaRPr>
          </a:p>
        </p:txBody>
      </p:sp>
      <p:sp>
        <p:nvSpPr>
          <p:cNvPr id="270340" name="Line 6"/>
          <p:cNvSpPr>
            <a:spLocks noChangeShapeType="1"/>
          </p:cNvSpPr>
          <p:nvPr/>
        </p:nvSpPr>
        <p:spPr bwMode="auto">
          <a:xfrm>
            <a:off x="5768228" y="1654269"/>
            <a:ext cx="665350"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endParaRPr lang="en-US" sz="2206">
              <a:solidFill>
                <a:srgbClr val="000000"/>
              </a:solidFill>
              <a:ea typeface="ＭＳ Ｐゴシック" charset="-128"/>
              <a:cs typeface="ＭＳ Ｐゴシック"/>
            </a:endParaRPr>
          </a:p>
        </p:txBody>
      </p:sp>
      <p:pic>
        <p:nvPicPr>
          <p:cNvPr id="2703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04" y="3353360"/>
            <a:ext cx="12130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2" name="Line 8"/>
          <p:cNvSpPr>
            <a:spLocks noChangeShapeType="1"/>
          </p:cNvSpPr>
          <p:nvPr/>
        </p:nvSpPr>
        <p:spPr bwMode="auto">
          <a:xfrm>
            <a:off x="5755622" y="5286375"/>
            <a:ext cx="665349"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endParaRPr lang="en-US" sz="2206">
              <a:solidFill>
                <a:srgbClr val="000000"/>
              </a:solidFill>
              <a:ea typeface="ＭＳ Ｐゴシック" charset="-128"/>
              <a:cs typeface="ＭＳ Ｐゴシック"/>
            </a:endParaRPr>
          </a:p>
        </p:txBody>
      </p:sp>
      <p:sp>
        <p:nvSpPr>
          <p:cNvPr id="270343" name="Line 9"/>
          <p:cNvSpPr>
            <a:spLocks noChangeShapeType="1"/>
          </p:cNvSpPr>
          <p:nvPr/>
        </p:nvSpPr>
        <p:spPr bwMode="auto">
          <a:xfrm>
            <a:off x="5755622" y="2695015"/>
            <a:ext cx="665349"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endParaRPr lang="en-US" sz="2206">
              <a:solidFill>
                <a:srgbClr val="000000"/>
              </a:solidFill>
              <a:ea typeface="ＭＳ Ｐゴシック" charset="-128"/>
              <a:cs typeface="ＭＳ Ｐゴシック"/>
            </a:endParaRPr>
          </a:p>
        </p:txBody>
      </p:sp>
      <p:sp>
        <p:nvSpPr>
          <p:cNvPr id="270344" name="Rectangle 10"/>
          <p:cNvSpPr>
            <a:spLocks noChangeArrowheads="1"/>
          </p:cNvSpPr>
          <p:nvPr/>
        </p:nvSpPr>
        <p:spPr bwMode="auto">
          <a:xfrm>
            <a:off x="282949" y="275946"/>
            <a:ext cx="8726581" cy="119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r>
              <a:rPr lang="en-US" altLang="x-none" sz="2382" b="1">
                <a:solidFill>
                  <a:srgbClr val="000000"/>
                </a:solidFill>
                <a:cs typeface="ＭＳ Ｐゴシック"/>
              </a:rPr>
              <a:t>Illustration of one component of a quartet spectral analyses</a:t>
            </a:r>
            <a:r>
              <a:rPr lang="en-US" altLang="x-none" sz="2382">
                <a:solidFill>
                  <a:srgbClr val="000000"/>
                </a:solidFill>
                <a:cs typeface="ＭＳ Ｐゴシック"/>
              </a:rPr>
              <a:t> </a:t>
            </a:r>
            <a:r>
              <a:rPr lang="en-US" altLang="x-none" sz="1941">
                <a:solidFill>
                  <a:srgbClr val="000000"/>
                </a:solidFill>
                <a:cs typeface="ＭＳ Ｐゴシック"/>
              </a:rPr>
              <a:t>Summary of phylogenetic information for one genome quartet for all gene families</a:t>
            </a:r>
            <a:r>
              <a:rPr lang="en-US" altLang="x-none" sz="2382">
                <a:solidFill>
                  <a:srgbClr val="000000"/>
                </a:solidFill>
                <a:cs typeface="ＭＳ Ｐゴシック"/>
              </a:rPr>
              <a:t>  </a:t>
            </a:r>
            <a:endParaRPr lang="en-US" altLang="x-none" sz="2382">
              <a:solidFill>
                <a:srgbClr val="FFFF00"/>
              </a:solidFill>
              <a:cs typeface="ＭＳ Ｐゴシック"/>
            </a:endParaRPr>
          </a:p>
        </p:txBody>
      </p:sp>
      <p:sp>
        <p:nvSpPr>
          <p:cNvPr id="270345" name="Rectangle 11"/>
          <p:cNvSpPr>
            <a:spLocks noChangeArrowheads="1"/>
          </p:cNvSpPr>
          <p:nvPr/>
        </p:nvSpPr>
        <p:spPr bwMode="auto">
          <a:xfrm>
            <a:off x="8711173" y="212912"/>
            <a:ext cx="181358"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endParaRPr lang="x-none" altLang="x-none" sz="2382" b="1">
              <a:solidFill>
                <a:srgbClr val="000000"/>
              </a:solidFill>
              <a:cs typeface="ＭＳ Ｐゴシック"/>
            </a:endParaRPr>
          </a:p>
        </p:txBody>
      </p:sp>
      <p:pic>
        <p:nvPicPr>
          <p:cNvPr id="270346"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5622" y="1150004"/>
            <a:ext cx="2945746" cy="569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79248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ctrTitle"/>
          </p:nvPr>
        </p:nvSpPr>
        <p:spPr>
          <a:xfrm>
            <a:off x="799821" y="2286000"/>
            <a:ext cx="7544360" cy="1143000"/>
          </a:xfrm>
        </p:spPr>
        <p:txBody>
          <a:bodyPr/>
          <a:lstStyle/>
          <a:p>
            <a:pPr eaLnBrk="1" hangingPunct="1"/>
            <a:endParaRPr lang="x-none" altLang="x-none">
              <a:latin typeface="Tahoma" charset="0"/>
            </a:endParaRPr>
          </a:p>
        </p:txBody>
      </p:sp>
      <p:sp>
        <p:nvSpPr>
          <p:cNvPr id="272386" name="Subtitle 2"/>
          <p:cNvSpPr>
            <a:spLocks noGrp="1"/>
          </p:cNvSpPr>
          <p:nvPr>
            <p:ph type="subTitle" idx="1"/>
          </p:nvPr>
        </p:nvSpPr>
        <p:spPr>
          <a:xfrm>
            <a:off x="1465169" y="3885640"/>
            <a:ext cx="6213662" cy="1753721"/>
          </a:xfrm>
        </p:spPr>
        <p:txBody>
          <a:bodyPr/>
          <a:lstStyle/>
          <a:p>
            <a:pPr eaLnBrk="1" hangingPunct="1">
              <a:buFont typeface="Wingdings" charset="2"/>
              <a:buNone/>
            </a:pPr>
            <a:endParaRPr lang="x-none" altLang="x-none">
              <a:latin typeface="Tahoma" charset="0"/>
            </a:endParaRPr>
          </a:p>
        </p:txBody>
      </p:sp>
      <p:pic>
        <p:nvPicPr>
          <p:cNvPr id="2723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46" y="60232"/>
            <a:ext cx="8269941" cy="583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4471" y="5995147"/>
            <a:ext cx="8875059" cy="814453"/>
          </a:xfrm>
          <a:prstGeom prst="rect">
            <a:avLst/>
          </a:prstGeom>
          <a:solidFill>
            <a:schemeClr val="bg1">
              <a:lumMod val="20000"/>
              <a:lumOff val="80000"/>
            </a:schemeClr>
          </a:solidFill>
        </p:spPr>
        <p:txBody>
          <a:bodyPr lIns="80584" tIns="40290" rIns="80584" bIns="40290">
            <a:spAutoFit/>
          </a:bodyPr>
          <a:lstStyle/>
          <a:p>
            <a:pPr>
              <a:defRPr/>
            </a:pPr>
            <a:r>
              <a:rPr lang="en-US" sz="1588">
                <a:solidFill>
                  <a:srgbClr val="000000"/>
                </a:solidFill>
                <a:latin typeface="Times New Roman" charset="0"/>
                <a:cs typeface="Times New Roman" charset="0"/>
              </a:rPr>
              <a:t>Quartet decomposition analysis of 19 </a:t>
            </a:r>
            <a:r>
              <a:rPr lang="en-US" sz="1588" i="1">
                <a:solidFill>
                  <a:srgbClr val="000000"/>
                </a:solidFill>
                <a:latin typeface="Times New Roman" charset="0"/>
                <a:cs typeface="Times New Roman" charset="0"/>
              </a:rPr>
              <a:t>Prochlorococcus </a:t>
            </a:r>
            <a:r>
              <a:rPr lang="en-US" sz="1588">
                <a:solidFill>
                  <a:srgbClr val="000000"/>
                </a:solidFill>
                <a:latin typeface="Times New Roman" charset="0"/>
                <a:cs typeface="Times New Roman" charset="0"/>
              </a:rPr>
              <a:t>and marine </a:t>
            </a:r>
            <a:r>
              <a:rPr lang="en-US" sz="1588" i="1">
                <a:solidFill>
                  <a:srgbClr val="000000"/>
                </a:solidFill>
                <a:latin typeface="Times New Roman" charset="0"/>
                <a:cs typeface="Times New Roman" charset="0"/>
              </a:rPr>
              <a:t>Synechococcus </a:t>
            </a:r>
            <a:r>
              <a:rPr lang="en-US" sz="1588">
                <a:solidFill>
                  <a:srgbClr val="000000"/>
                </a:solidFill>
                <a:latin typeface="Times New Roman" charset="0"/>
                <a:cs typeface="Times New Roman" charset="0"/>
              </a:rPr>
              <a:t>genomes. Quartets with a very short internal branch or very long external branches as well those resolved by less than 30% of gene families were excluded from the analyses to minimize artifacts of phylogenetic reconstruction. </a:t>
            </a:r>
          </a:p>
        </p:txBody>
      </p:sp>
    </p:spTree>
    <p:extLst>
      <p:ext uri="{BB962C8B-B14F-4D97-AF65-F5344CB8AC3E}">
        <p14:creationId xmlns:p14="http://schemas.microsoft.com/office/powerpoint/2010/main" val="199251766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5" descr="All_supplementary_material-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7471" y="60232"/>
            <a:ext cx="6954651" cy="676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2158534" y="3466821"/>
            <a:ext cx="1888920" cy="29867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000000">
                <a:alpha val="37999"/>
              </a:srgbClr>
            </a:outerShdw>
          </a:effectLst>
        </p:spPr>
        <p:txBody>
          <a:bodyPr wrap="none" lIns="80584" tIns="40290" rIns="80584" bIns="40290">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r>
              <a:rPr lang="en-US" sz="1412">
                <a:solidFill>
                  <a:srgbClr val="000080"/>
                </a:solidFill>
                <a:latin typeface="Tahoma" charset="0"/>
              </a:rPr>
              <a:t>Conservation 40-60%</a:t>
            </a:r>
          </a:p>
        </p:txBody>
      </p:sp>
      <p:sp>
        <p:nvSpPr>
          <p:cNvPr id="5" name="TextBox 4"/>
          <p:cNvSpPr txBox="1">
            <a:spLocks noChangeArrowheads="1"/>
          </p:cNvSpPr>
          <p:nvPr/>
        </p:nvSpPr>
        <p:spPr bwMode="auto">
          <a:xfrm>
            <a:off x="2173941" y="60233"/>
            <a:ext cx="1789534" cy="29867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000000">
                <a:alpha val="37999"/>
              </a:srgbClr>
            </a:outerShdw>
          </a:effectLst>
        </p:spPr>
        <p:txBody>
          <a:bodyPr wrap="none" lIns="80584" tIns="40290" rIns="80584" bIns="40290">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r>
              <a:rPr lang="en-US" sz="1412">
                <a:solidFill>
                  <a:srgbClr val="000080"/>
                </a:solidFill>
                <a:latin typeface="Tahoma" charset="0"/>
              </a:rPr>
              <a:t>Conservation 0-20%</a:t>
            </a:r>
          </a:p>
        </p:txBody>
      </p:sp>
      <p:sp>
        <p:nvSpPr>
          <p:cNvPr id="7" name="TextBox 6"/>
          <p:cNvSpPr txBox="1">
            <a:spLocks noChangeArrowheads="1"/>
          </p:cNvSpPr>
          <p:nvPr/>
        </p:nvSpPr>
        <p:spPr bwMode="auto">
          <a:xfrm>
            <a:off x="5834063" y="3458416"/>
            <a:ext cx="1888920" cy="29867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000000">
                <a:alpha val="37999"/>
              </a:srgbClr>
            </a:outerShdw>
          </a:effectLst>
        </p:spPr>
        <p:txBody>
          <a:bodyPr wrap="none" lIns="80584" tIns="40290" rIns="80584" bIns="40290">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r>
              <a:rPr lang="en-US" sz="1412">
                <a:solidFill>
                  <a:srgbClr val="000080"/>
                </a:solidFill>
                <a:latin typeface="Tahoma" charset="0"/>
              </a:rPr>
              <a:t>Conservation 20-40%</a:t>
            </a:r>
          </a:p>
        </p:txBody>
      </p:sp>
      <p:sp>
        <p:nvSpPr>
          <p:cNvPr id="8" name="TextBox 7"/>
          <p:cNvSpPr txBox="1">
            <a:spLocks noChangeArrowheads="1"/>
          </p:cNvSpPr>
          <p:nvPr/>
        </p:nvSpPr>
        <p:spPr bwMode="auto">
          <a:xfrm>
            <a:off x="6237475" y="67236"/>
            <a:ext cx="1156988" cy="29867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000000">
                <a:alpha val="37999"/>
              </a:srgbClr>
            </a:outerShdw>
          </a:effectLst>
        </p:spPr>
        <p:txBody>
          <a:bodyPr wrap="none" lIns="80584" tIns="40290" rIns="80584" bIns="40290">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r>
              <a:rPr lang="en-US" sz="1412">
                <a:solidFill>
                  <a:srgbClr val="000080"/>
                </a:solidFill>
                <a:latin typeface="Tahoma" charset="0"/>
              </a:rPr>
              <a:t>All Datasets </a:t>
            </a:r>
          </a:p>
        </p:txBody>
      </p:sp>
    </p:spTree>
    <p:extLst>
      <p:ext uri="{BB962C8B-B14F-4D97-AF65-F5344CB8AC3E}">
        <p14:creationId xmlns:p14="http://schemas.microsoft.com/office/powerpoint/2010/main" val="38435391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821" y="2286000"/>
            <a:ext cx="7544360" cy="1143000"/>
          </a:xfrm>
        </p:spPr>
        <p:txBody>
          <a:bodyPr/>
          <a:lstStyle/>
          <a:p>
            <a:pPr eaLnBrk="1" hangingPunct="1"/>
            <a:endParaRPr lang="x-none" altLang="x-none"/>
          </a:p>
        </p:txBody>
      </p:sp>
      <p:sp>
        <p:nvSpPr>
          <p:cNvPr id="3" name="Subtitle 2"/>
          <p:cNvSpPr>
            <a:spLocks noGrp="1"/>
          </p:cNvSpPr>
          <p:nvPr>
            <p:ph type="subTitle" idx="1"/>
          </p:nvPr>
        </p:nvSpPr>
        <p:spPr>
          <a:xfrm>
            <a:off x="1465169" y="3885640"/>
            <a:ext cx="6213662" cy="1753721"/>
          </a:xfrm>
        </p:spPr>
        <p:txBody>
          <a:bodyPr/>
          <a:lstStyle/>
          <a:p>
            <a:pPr eaLnBrk="1" hangingPunct="1">
              <a:buFont typeface="Wingdings" charset="2"/>
              <a:buNone/>
            </a:pPr>
            <a:endParaRPr lang="x-none" altLang="x-none"/>
          </a:p>
        </p:txBody>
      </p:sp>
      <p:pic>
        <p:nvPicPr>
          <p:cNvPr id="274435" name="Picture 3" descr="evp032v1-33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1809" y="182096"/>
            <a:ext cx="4756897" cy="584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34471" y="6170240"/>
            <a:ext cx="8875059" cy="624593"/>
          </a:xfrm>
          <a:prstGeom prst="rect">
            <a:avLst/>
          </a:prstGeom>
          <a:gradFill rotWithShape="1">
            <a:gsLst>
              <a:gs pos="0">
                <a:srgbClr val="F4F7FF"/>
              </a:gs>
              <a:gs pos="64999">
                <a:srgbClr val="E5ECFF"/>
              </a:gs>
              <a:gs pos="100000">
                <a:srgbClr val="DBE6FF"/>
              </a:gs>
            </a:gsLst>
            <a:lin ang="5400000" scaled="1"/>
          </a:gradFill>
          <a:ln w="9525">
            <a:solidFill>
              <a:srgbClr val="C9D1E6"/>
            </a:solidFill>
            <a:miter lim="800000"/>
            <a:headEnd/>
            <a:tailEnd/>
          </a:ln>
          <a:effectLst>
            <a:outerShdw blurRad="40000" dist="20000" dir="5400000" rotWithShape="0">
              <a:srgbClr val="000000">
                <a:alpha val="37999"/>
              </a:srgbClr>
            </a:outerShdw>
          </a:effectLst>
        </p:spPr>
        <p:txBody>
          <a:bodyPr lIns="80584" tIns="40290" rIns="80584" bIns="40290">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r>
              <a:rPr lang="en-US" sz="1765">
                <a:solidFill>
                  <a:srgbClr val="000080"/>
                </a:solidFill>
                <a:cs typeface="Arial" charset="0"/>
              </a:rPr>
              <a:t>Plurality consensus calculated as supertree (MRP) from quartets in the plurality topology.  </a:t>
            </a:r>
          </a:p>
        </p:txBody>
      </p:sp>
    </p:spTree>
    <p:extLst>
      <p:ext uri="{BB962C8B-B14F-4D97-AF65-F5344CB8AC3E}">
        <p14:creationId xmlns:p14="http://schemas.microsoft.com/office/powerpoint/2010/main" val="20545603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821" y="2286000"/>
            <a:ext cx="7544360" cy="1143000"/>
          </a:xfrm>
        </p:spPr>
        <p:txBody>
          <a:bodyPr/>
          <a:lstStyle/>
          <a:p>
            <a:pPr eaLnBrk="1" hangingPunct="1"/>
            <a:endParaRPr lang="x-none" altLang="x-none"/>
          </a:p>
        </p:txBody>
      </p:sp>
      <p:sp>
        <p:nvSpPr>
          <p:cNvPr id="3" name="Subtitle 2"/>
          <p:cNvSpPr>
            <a:spLocks noGrp="1"/>
          </p:cNvSpPr>
          <p:nvPr>
            <p:ph type="subTitle" idx="1"/>
          </p:nvPr>
        </p:nvSpPr>
        <p:spPr>
          <a:xfrm>
            <a:off x="1465169" y="3885640"/>
            <a:ext cx="6213662" cy="1753721"/>
          </a:xfrm>
        </p:spPr>
        <p:txBody>
          <a:bodyPr/>
          <a:lstStyle/>
          <a:p>
            <a:pPr eaLnBrk="1" hangingPunct="1">
              <a:buFont typeface="Wingdings" charset="2"/>
              <a:buNone/>
            </a:pPr>
            <a:endParaRPr lang="x-none" altLang="x-none"/>
          </a:p>
        </p:txBody>
      </p:sp>
      <p:sp>
        <p:nvSpPr>
          <p:cNvPr id="5" name="Rectangle 4"/>
          <p:cNvSpPr>
            <a:spLocks noChangeArrowheads="1"/>
          </p:cNvSpPr>
          <p:nvPr/>
        </p:nvSpPr>
        <p:spPr bwMode="auto">
          <a:xfrm>
            <a:off x="320769" y="5709398"/>
            <a:ext cx="8688761" cy="896205"/>
          </a:xfrm>
          <a:prstGeom prst="rect">
            <a:avLst/>
          </a:prstGeom>
          <a:gradFill rotWithShape="1">
            <a:gsLst>
              <a:gs pos="0">
                <a:srgbClr val="F4F7FF"/>
              </a:gs>
              <a:gs pos="64999">
                <a:srgbClr val="E5ECFF"/>
              </a:gs>
              <a:gs pos="100000">
                <a:srgbClr val="DBE6FF"/>
              </a:gs>
            </a:gsLst>
            <a:lin ang="5400000" scaled="1"/>
          </a:gradFill>
          <a:ln w="9525">
            <a:solidFill>
              <a:srgbClr val="C9D1E6"/>
            </a:solidFill>
            <a:miter lim="800000"/>
            <a:headEnd/>
            <a:tailEnd/>
          </a:ln>
          <a:effectLst>
            <a:outerShdw blurRad="40000" dist="20000" dir="5400000" rotWithShape="0">
              <a:srgbClr val="000000">
                <a:alpha val="37999"/>
              </a:srgbClr>
            </a:outerShdw>
          </a:effectLst>
        </p:spPr>
        <p:txBody>
          <a:bodyPr lIns="80584" tIns="40290" rIns="80584" bIns="40290">
            <a:spAutoFit/>
          </a:bodyPr>
          <a:lstStyle/>
          <a:p>
            <a:pPr>
              <a:defRPr/>
            </a:pPr>
            <a:r>
              <a:rPr lang="en-US" sz="1765">
                <a:solidFill>
                  <a:srgbClr val="000080"/>
                </a:solidFill>
                <a:cs typeface="Arial" charset="0"/>
              </a:rPr>
              <a:t>Plurality neighbor-net calculated as supertree (from the MRP matrix using SplitsTree 4.0) from all quartets significantly supported by all individual gene families (1812) without in-paralogs.  </a:t>
            </a:r>
          </a:p>
        </p:txBody>
      </p:sp>
      <p:grpSp>
        <p:nvGrpSpPr>
          <p:cNvPr id="275460" name="Group 5"/>
          <p:cNvGrpSpPr>
            <a:grpSpLocks/>
          </p:cNvGrpSpPr>
          <p:nvPr/>
        </p:nvGrpSpPr>
        <p:grpSpPr bwMode="auto">
          <a:xfrm>
            <a:off x="784412" y="571500"/>
            <a:ext cx="7463118" cy="5111284"/>
            <a:chOff x="927100" y="1295400"/>
            <a:chExt cx="7689850" cy="5111750"/>
          </a:xfrm>
        </p:grpSpPr>
        <p:sp>
          <p:nvSpPr>
            <p:cNvPr id="275462" name="Flowchart: Process 4"/>
            <p:cNvSpPr>
              <a:spLocks noChangeArrowheads="1"/>
            </p:cNvSpPr>
            <p:nvPr/>
          </p:nvSpPr>
          <p:spPr bwMode="auto">
            <a:xfrm>
              <a:off x="927100" y="1295400"/>
              <a:ext cx="7689850" cy="5111750"/>
            </a:xfrm>
            <a:prstGeom prst="flowChartProcess">
              <a:avLst/>
            </a:prstGeom>
            <a:solidFill>
              <a:srgbClr val="FFFFFF"/>
            </a:solidFill>
            <a:ln w="9525">
              <a:solidFill>
                <a:srgbClr val="000000"/>
              </a:solidFill>
              <a:round/>
              <a:headEnd/>
              <a:tailEnd/>
            </a:ln>
          </p:spPr>
          <p:txBody>
            <a:bodyPr/>
            <a:lstStyle>
              <a:lvl1pPr defTabSz="1016000" eaLnBrk="0" hangingPunct="0">
                <a:defRPr sz="2500">
                  <a:solidFill>
                    <a:schemeClr val="tx1"/>
                  </a:solidFill>
                  <a:latin typeface="Arial" charset="0"/>
                  <a:ea typeface="ＭＳ Ｐゴシック" charset="-128"/>
                </a:defRPr>
              </a:lvl1pPr>
              <a:lvl2pPr marL="742950" indent="-285750" defTabSz="1016000" eaLnBrk="0" hangingPunct="0">
                <a:defRPr sz="2500">
                  <a:solidFill>
                    <a:schemeClr val="tx1"/>
                  </a:solidFill>
                  <a:latin typeface="Arial" charset="0"/>
                  <a:ea typeface="ＭＳ Ｐゴシック" charset="-128"/>
                </a:defRPr>
              </a:lvl2pPr>
              <a:lvl3pPr marL="1143000" indent="-228600" defTabSz="1016000" eaLnBrk="0" hangingPunct="0">
                <a:defRPr sz="2500">
                  <a:solidFill>
                    <a:schemeClr val="tx1"/>
                  </a:solidFill>
                  <a:latin typeface="Arial" charset="0"/>
                  <a:ea typeface="ＭＳ Ｐゴシック" charset="-128"/>
                </a:defRPr>
              </a:lvl3pPr>
              <a:lvl4pPr marL="1600200" indent="-228600" defTabSz="1016000" eaLnBrk="0" hangingPunct="0">
                <a:defRPr sz="2500">
                  <a:solidFill>
                    <a:schemeClr val="tx1"/>
                  </a:solidFill>
                  <a:latin typeface="Arial" charset="0"/>
                  <a:ea typeface="ＭＳ Ｐゴシック" charset="-128"/>
                </a:defRPr>
              </a:lvl4pPr>
              <a:lvl5pPr marL="2057400" indent="-228600" defTabSz="1016000" eaLnBrk="0" hangingPunct="0">
                <a:defRPr sz="2500">
                  <a:solidFill>
                    <a:schemeClr val="tx1"/>
                  </a:solidFill>
                  <a:latin typeface="Arial" charset="0"/>
                  <a:ea typeface="ＭＳ Ｐゴシック" charset="-128"/>
                </a:defRPr>
              </a:lvl5pPr>
              <a:lvl6pPr marL="2514600" indent="-228600" defTabSz="1016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1016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1016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1016000" eaLnBrk="0" fontAlgn="base" hangingPunct="0">
                <a:spcBef>
                  <a:spcPct val="0"/>
                </a:spcBef>
                <a:spcAft>
                  <a:spcPct val="0"/>
                </a:spcAft>
                <a:defRPr sz="2500">
                  <a:solidFill>
                    <a:schemeClr val="tx1"/>
                  </a:solidFill>
                  <a:latin typeface="Arial" charset="0"/>
                  <a:ea typeface="ＭＳ Ｐゴシック" charset="-128"/>
                </a:defRPr>
              </a:lvl9pPr>
            </a:lstStyle>
            <a:p>
              <a:endParaRPr lang="x-none" altLang="x-none" sz="2382">
                <a:solidFill>
                  <a:srgbClr val="000080"/>
                </a:solidFill>
                <a:cs typeface="ＭＳ Ｐゴシック"/>
              </a:endParaRPr>
            </a:p>
          </p:txBody>
        </p:sp>
        <p:pic>
          <p:nvPicPr>
            <p:cNvPr id="275463" name="Picture 3" descr="NeighborNet_plurality_and_confl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1419225"/>
              <a:ext cx="74168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5461" name="Text Box 4"/>
          <p:cNvSpPr txBox="1">
            <a:spLocks noChangeArrowheads="1"/>
          </p:cNvSpPr>
          <p:nvPr/>
        </p:nvSpPr>
        <p:spPr bwMode="auto">
          <a:xfrm>
            <a:off x="2472298" y="60233"/>
            <a:ext cx="5697996" cy="43010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a:spcBef>
                <a:spcPct val="50000"/>
              </a:spcBef>
            </a:pPr>
            <a:r>
              <a:rPr lang="en-US" altLang="x-none" sz="2206">
                <a:solidFill>
                  <a:srgbClr val="000000"/>
                </a:solidFill>
                <a:cs typeface="ＭＳ Ｐゴシック"/>
              </a:rPr>
              <a:t>NeighborNet (calculated with SplitsTree 4.0)</a:t>
            </a:r>
          </a:p>
        </p:txBody>
      </p:sp>
    </p:spTree>
    <p:extLst>
      <p:ext uri="{BB962C8B-B14F-4D97-AF65-F5344CB8AC3E}">
        <p14:creationId xmlns:p14="http://schemas.microsoft.com/office/powerpoint/2010/main" val="209337632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71" y="0"/>
            <a:ext cx="4436129" cy="447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6" name="Oval 4"/>
          <p:cNvSpPr>
            <a:spLocks noChangeArrowheads="1"/>
          </p:cNvSpPr>
          <p:nvPr/>
        </p:nvSpPr>
        <p:spPr bwMode="auto">
          <a:xfrm>
            <a:off x="3541059" y="3480828"/>
            <a:ext cx="970710" cy="65834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0584" tIns="40290" rIns="80584" bIns="40290"/>
          <a:lstStyle>
            <a:lvl1pPr defTabSz="911225" eaLnBrk="0" hangingPunct="0">
              <a:defRPr sz="2500">
                <a:solidFill>
                  <a:schemeClr val="tx1"/>
                </a:solidFill>
                <a:latin typeface="Arial" charset="0"/>
                <a:ea typeface="ＭＳ Ｐゴシック" charset="-128"/>
              </a:defRPr>
            </a:lvl1pPr>
            <a:lvl2pPr marL="742950" indent="-285750" defTabSz="911225" eaLnBrk="0" hangingPunct="0">
              <a:defRPr sz="2500">
                <a:solidFill>
                  <a:schemeClr val="tx1"/>
                </a:solidFill>
                <a:latin typeface="Arial" charset="0"/>
                <a:ea typeface="ＭＳ Ｐゴシック" charset="-128"/>
              </a:defRPr>
            </a:lvl2pPr>
            <a:lvl3pPr marL="1143000" indent="-228600" defTabSz="911225" eaLnBrk="0" hangingPunct="0">
              <a:defRPr sz="2500">
                <a:solidFill>
                  <a:schemeClr val="tx1"/>
                </a:solidFill>
                <a:latin typeface="Arial" charset="0"/>
                <a:ea typeface="ＭＳ Ｐゴシック" charset="-128"/>
              </a:defRPr>
            </a:lvl3pPr>
            <a:lvl4pPr marL="1600200" indent="-228600" defTabSz="911225" eaLnBrk="0" hangingPunct="0">
              <a:defRPr sz="2500">
                <a:solidFill>
                  <a:schemeClr val="tx1"/>
                </a:solidFill>
                <a:latin typeface="Arial" charset="0"/>
                <a:ea typeface="ＭＳ Ｐゴシック" charset="-128"/>
              </a:defRPr>
            </a:lvl4pPr>
            <a:lvl5pPr marL="2057400" indent="-228600" defTabSz="911225" eaLnBrk="0" hangingPunct="0">
              <a:defRPr sz="25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500">
                <a:solidFill>
                  <a:schemeClr val="tx1"/>
                </a:solidFill>
                <a:latin typeface="Arial" charset="0"/>
                <a:ea typeface="ＭＳ Ｐゴシック" charset="-128"/>
              </a:defRPr>
            </a:lvl9pPr>
          </a:lstStyle>
          <a:p>
            <a:endParaRPr lang="x-none" altLang="x-none" sz="2206">
              <a:solidFill>
                <a:srgbClr val="000080"/>
              </a:solidFill>
              <a:cs typeface="ＭＳ Ｐゴシック"/>
            </a:endParaRPr>
          </a:p>
        </p:txBody>
      </p:sp>
      <p:pic>
        <p:nvPicPr>
          <p:cNvPr id="2775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071" y="0"/>
            <a:ext cx="4064934" cy="611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72000" y="6097401"/>
            <a:ext cx="4437529" cy="760271"/>
          </a:xfrm>
          <a:prstGeom prst="rect">
            <a:avLst/>
          </a:prstGeom>
          <a:gradFill rotWithShape="1">
            <a:gsLst>
              <a:gs pos="0">
                <a:srgbClr val="F4F7FF"/>
              </a:gs>
              <a:gs pos="64999">
                <a:srgbClr val="E5ECFF"/>
              </a:gs>
              <a:gs pos="100000">
                <a:srgbClr val="DBE6FF"/>
              </a:gs>
            </a:gsLst>
            <a:lin ang="5400000" scaled="1"/>
          </a:gradFill>
          <a:ln w="9525">
            <a:solidFill>
              <a:srgbClr val="C9D1E6"/>
            </a:solidFill>
            <a:miter lim="800000"/>
            <a:headEnd/>
            <a:tailEnd/>
          </a:ln>
          <a:effectLst>
            <a:outerShdw blurRad="40000" dist="20000" dir="5400000" rotWithShape="0">
              <a:srgbClr val="000000">
                <a:alpha val="37999"/>
              </a:srgbClr>
            </a:outerShdw>
          </a:effectLst>
        </p:spPr>
        <p:txBody>
          <a:bodyPr lIns="80584" tIns="40290" rIns="80584" bIns="40290">
            <a:spAutoFit/>
          </a:bodyPr>
          <a:lstStyle/>
          <a:p>
            <a:pPr>
              <a:defRPr/>
            </a:pPr>
            <a:r>
              <a:rPr lang="en-US" sz="2206">
                <a:solidFill>
                  <a:srgbClr val="000080"/>
                </a:solidFill>
                <a:latin typeface="Tahoma" charset="0"/>
                <a:cs typeface="ＭＳ Ｐゴシック"/>
              </a:rPr>
              <a:t>Phylogeny of delta subunit of ATP synthase.</a:t>
            </a:r>
          </a:p>
        </p:txBody>
      </p:sp>
    </p:spTree>
    <p:extLst>
      <p:ext uri="{BB962C8B-B14F-4D97-AF65-F5344CB8AC3E}">
        <p14:creationId xmlns:p14="http://schemas.microsoft.com/office/powerpoint/2010/main" val="59849155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609600" y="1905000"/>
            <a:ext cx="7612063"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800" b="0" smtClean="0">
                <a:solidFill>
                  <a:srgbClr val="000000"/>
                </a:solidFill>
                <a:latin typeface="Arial" charset="0"/>
              </a:rPr>
              <a:t>Psi-Blast is for finding matches among divergent sequences (position-specific information)  </a:t>
            </a:r>
            <a:br>
              <a:rPr lang="en-US" sz="1800" b="0" smtClean="0">
                <a:solidFill>
                  <a:srgbClr val="000000"/>
                </a:solidFill>
                <a:latin typeface="Arial" charset="0"/>
              </a:rPr>
            </a:br>
            <a:r>
              <a:rPr lang="en-US" sz="1800" b="0" smtClean="0">
                <a:solidFill>
                  <a:srgbClr val="FF0000"/>
                </a:solidFill>
                <a:latin typeface="Arial" charset="0"/>
              </a:rPr>
              <a:t>WARNING</a:t>
            </a:r>
            <a:r>
              <a:rPr lang="en-US" sz="1800" b="0" smtClean="0">
                <a:solidFill>
                  <a:srgbClr val="000000"/>
                </a:solidFill>
                <a:latin typeface="Arial" charset="0"/>
              </a:rPr>
              <a:t>:  For the nth iteration of a PSI BLAST search, the E-value gives the number of matches to the profile NOT to the initial query sequence! The </a:t>
            </a:r>
            <a:r>
              <a:rPr lang="en-US" sz="1800" b="0" smtClean="0">
                <a:solidFill>
                  <a:srgbClr val="FF0000"/>
                </a:solidFill>
                <a:latin typeface="Arial" charset="0"/>
              </a:rPr>
              <a:t>danger</a:t>
            </a:r>
            <a:r>
              <a:rPr lang="en-US" sz="1800" b="0" smtClean="0">
                <a:solidFill>
                  <a:srgbClr val="000000"/>
                </a:solidFill>
                <a:latin typeface="Arial" charset="0"/>
              </a:rPr>
              <a:t> is that the profile was  corrupted in an earlier iteration.  </a:t>
            </a:r>
            <a:endParaRPr lang="en-US" b="0" smtClean="0">
              <a:solidFill>
                <a:srgbClr val="000000"/>
              </a:solidFill>
            </a:endParaRPr>
          </a:p>
        </p:txBody>
      </p:sp>
      <p:sp>
        <p:nvSpPr>
          <p:cNvPr id="25602" name="Rectangle 3"/>
          <p:cNvSpPr>
            <a:spLocks noChangeArrowheads="1"/>
          </p:cNvSpPr>
          <p:nvPr/>
        </p:nvSpPr>
        <p:spPr bwMode="auto">
          <a:xfrm>
            <a:off x="1195388" y="-36513"/>
            <a:ext cx="18415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1" smtClean="0">
              <a:solidFill>
                <a:srgbClr val="000000"/>
              </a:solidFill>
              <a:latin typeface="Times New Roman" charset="0"/>
            </a:endParaRPr>
          </a:p>
        </p:txBody>
      </p:sp>
      <p:sp>
        <p:nvSpPr>
          <p:cNvPr id="25603" name="Rectangle 4"/>
          <p:cNvSpPr>
            <a:spLocks noGrp="1" noChangeArrowheads="1"/>
          </p:cNvSpPr>
          <p:nvPr>
            <p:ph type="title" idx="4294967295"/>
          </p:nvPr>
        </p:nvSpPr>
        <p:spPr/>
        <p:txBody>
          <a:bodyPr/>
          <a:lstStyle/>
          <a:p>
            <a:pPr eaLnBrk="1" hangingPunct="1"/>
            <a:r>
              <a:rPr lang="en-US">
                <a:latin typeface="Times New Roman" charset="0"/>
              </a:rPr>
              <a:t>PSI BLAST and E-values!</a:t>
            </a:r>
          </a:p>
        </p:txBody>
      </p:sp>
    </p:spTree>
    <p:extLst>
      <p:ext uri="{BB962C8B-B14F-4D97-AF65-F5344CB8AC3E}">
        <p14:creationId xmlns:p14="http://schemas.microsoft.com/office/powerpoint/2010/main" val="1252302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228600" y="304800"/>
            <a:ext cx="8915400" cy="1143000"/>
          </a:xfrm>
        </p:spPr>
        <p:txBody>
          <a:bodyPr/>
          <a:lstStyle/>
          <a:p>
            <a:r>
              <a:rPr lang="en-US" sz="4000">
                <a:latin typeface="Times New Roman" charset="0"/>
              </a:rPr>
              <a:t>Other approaches to find transferred genes</a:t>
            </a:r>
          </a:p>
        </p:txBody>
      </p:sp>
      <p:sp>
        <p:nvSpPr>
          <p:cNvPr id="99330" name="Content Placeholder 2"/>
          <p:cNvSpPr>
            <a:spLocks noGrp="1"/>
          </p:cNvSpPr>
          <p:nvPr>
            <p:ph idx="1"/>
          </p:nvPr>
        </p:nvSpPr>
        <p:spPr>
          <a:xfrm>
            <a:off x="609600" y="1676400"/>
            <a:ext cx="7772400" cy="4406232"/>
          </a:xfrm>
        </p:spPr>
        <p:txBody>
          <a:bodyPr/>
          <a:lstStyle/>
          <a:p>
            <a:r>
              <a:rPr lang="en-US" sz="2400" dirty="0">
                <a:latin typeface="Times New Roman" charset="0"/>
              </a:rPr>
              <a:t>Gene presence absence data for closely related genomes (for additional genes)</a:t>
            </a:r>
          </a:p>
          <a:p>
            <a:r>
              <a:rPr lang="en-US" sz="2400" dirty="0">
                <a:latin typeface="Times New Roman" charset="0"/>
              </a:rPr>
              <a:t>Phylogenetic conflict (for homologous replacement (e.g. </a:t>
            </a:r>
            <a:r>
              <a:rPr lang="en-US" sz="2400" dirty="0">
                <a:latin typeface="Times New Roman" charset="0"/>
                <a:hlinkClick r:id="rId3"/>
              </a:rPr>
              <a:t>quartet decompositon spectra</a:t>
            </a:r>
            <a:r>
              <a:rPr lang="en-US" sz="2400" dirty="0">
                <a:latin typeface="Times New Roman" charset="0"/>
              </a:rPr>
              <a:t> see Figs. 1 and 2</a:t>
            </a:r>
            <a:r>
              <a:rPr lang="en-US" sz="2400" dirty="0" smtClean="0">
                <a:latin typeface="Times New Roman" charset="0"/>
              </a:rPr>
              <a:t>)</a:t>
            </a:r>
            <a:endParaRPr lang="en-US" sz="2400" dirty="0">
              <a:latin typeface="Times New Roman" charset="0"/>
            </a:endParaRPr>
          </a:p>
          <a:p>
            <a:r>
              <a:rPr lang="en-US" sz="2400" dirty="0">
                <a:latin typeface="Times New Roman" charset="0"/>
              </a:rPr>
              <a:t>Composition based analyses (for very recent transfers).  </a:t>
            </a:r>
            <a:endParaRPr lang="en-US" dirty="0">
              <a:latin typeface="Times New Roman" charset="0"/>
            </a:endParaRPr>
          </a:p>
        </p:txBody>
      </p:sp>
      <p:pic>
        <p:nvPicPr>
          <p:cNvPr id="2" name="Picture 1"/>
          <p:cNvPicPr>
            <a:picLocks noChangeAspect="1"/>
          </p:cNvPicPr>
          <p:nvPr/>
        </p:nvPicPr>
        <p:blipFill>
          <a:blip r:embed="rId4"/>
          <a:stretch>
            <a:fillRect/>
          </a:stretch>
        </p:blipFill>
        <p:spPr>
          <a:xfrm>
            <a:off x="0" y="3879516"/>
            <a:ext cx="9144000" cy="1081793"/>
          </a:xfrm>
          <a:prstGeom prst="rect">
            <a:avLst/>
          </a:prstGeom>
        </p:spPr>
      </p:pic>
    </p:spTree>
    <p:extLst>
      <p:ext uri="{BB962C8B-B14F-4D97-AF65-F5344CB8AC3E}">
        <p14:creationId xmlns:p14="http://schemas.microsoft.com/office/powerpoint/2010/main" val="1437288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57843"/>
          </a:xfrm>
        </p:spPr>
        <p:txBody>
          <a:bodyPr/>
          <a:lstStyle/>
          <a:p>
            <a:r>
              <a:rPr lang="en-US" sz="4000" dirty="0" smtClean="0"/>
              <a:t>Discussion of </a:t>
            </a:r>
            <a:br>
              <a:rPr lang="en-US" sz="4000" dirty="0" smtClean="0"/>
            </a:br>
            <a:r>
              <a:rPr lang="en-US" sz="4000" dirty="0" smtClean="0"/>
              <a:t>HGT from Bacteria to </a:t>
            </a:r>
            <a:r>
              <a:rPr lang="en-US" sz="4000" dirty="0" err="1" smtClean="0">
                <a:hlinkClick r:id="rId3"/>
              </a:rPr>
              <a:t>Tardigrades</a:t>
            </a:r>
            <a:endParaRPr lang="en-US" sz="4000" dirty="0"/>
          </a:p>
        </p:txBody>
      </p:sp>
      <p:pic>
        <p:nvPicPr>
          <p:cNvPr id="4" name="Picture 3"/>
          <p:cNvPicPr>
            <a:picLocks noChangeAspect="1"/>
          </p:cNvPicPr>
          <p:nvPr/>
        </p:nvPicPr>
        <p:blipFill>
          <a:blip r:embed="rId4"/>
          <a:stretch>
            <a:fillRect/>
          </a:stretch>
        </p:blipFill>
        <p:spPr>
          <a:xfrm>
            <a:off x="50800" y="3644900"/>
            <a:ext cx="4521200" cy="3213100"/>
          </a:xfrm>
          <a:prstGeom prst="rect">
            <a:avLst/>
          </a:prstGeom>
        </p:spPr>
      </p:pic>
      <p:pic>
        <p:nvPicPr>
          <p:cNvPr id="5" name="Picture 4"/>
          <p:cNvPicPr>
            <a:picLocks noChangeAspect="1"/>
          </p:cNvPicPr>
          <p:nvPr/>
        </p:nvPicPr>
        <p:blipFill>
          <a:blip r:embed="rId5"/>
          <a:stretch>
            <a:fillRect/>
          </a:stretch>
        </p:blipFill>
        <p:spPr>
          <a:xfrm>
            <a:off x="148707" y="1536192"/>
            <a:ext cx="7739808" cy="2146808"/>
          </a:xfrm>
          <a:prstGeom prst="rect">
            <a:avLst/>
          </a:prstGeom>
        </p:spPr>
      </p:pic>
      <p:sp>
        <p:nvSpPr>
          <p:cNvPr id="3" name="TextBox 2"/>
          <p:cNvSpPr txBox="1"/>
          <p:nvPr/>
        </p:nvSpPr>
        <p:spPr>
          <a:xfrm>
            <a:off x="4429759" y="3644900"/>
            <a:ext cx="4551681" cy="3385542"/>
          </a:xfrm>
          <a:prstGeom prst="rect">
            <a:avLst/>
          </a:prstGeom>
          <a:noFill/>
        </p:spPr>
        <p:txBody>
          <a:bodyPr wrap="square" rtlCol="0">
            <a:spAutoFit/>
          </a:bodyPr>
          <a:lstStyle/>
          <a:p>
            <a:r>
              <a:rPr lang="en-US" sz="1800" dirty="0"/>
              <a:t>We estimate that </a:t>
            </a:r>
            <a:r>
              <a:rPr lang="en-US" sz="1800" dirty="0" smtClean="0"/>
              <a:t>approximately </a:t>
            </a:r>
            <a:r>
              <a:rPr lang="en-US" sz="1800" dirty="0"/>
              <a:t>one-sixth of </a:t>
            </a:r>
            <a:r>
              <a:rPr lang="en-US" sz="1800" dirty="0" err="1"/>
              <a:t>tardigrade</a:t>
            </a:r>
            <a:r>
              <a:rPr lang="en-US" sz="1800" dirty="0"/>
              <a:t> genes entered by HGT, nearly double the fraction found in the most extreme cases of HGT into animals known to date. Foreign genes have supplemented, expanded, and even replaced some metazoan gene families within the </a:t>
            </a:r>
            <a:r>
              <a:rPr lang="en-US" sz="1800" dirty="0" err="1" smtClean="0"/>
              <a:t>tardigrade</a:t>
            </a:r>
            <a:r>
              <a:rPr lang="en-US" sz="1800" dirty="0" smtClean="0"/>
              <a:t> </a:t>
            </a:r>
            <a:r>
              <a:rPr lang="en-US" sz="1800" dirty="0"/>
              <a:t>genome. Our results demonstrate that an unexpectedly large fraction of an animal genome can be derived from foreign sources. </a:t>
            </a:r>
          </a:p>
          <a:p>
            <a:endParaRPr lang="en-US" sz="1600" dirty="0"/>
          </a:p>
        </p:txBody>
      </p:sp>
    </p:spTree>
    <p:extLst>
      <p:ext uri="{BB962C8B-B14F-4D97-AF65-F5344CB8AC3E}">
        <p14:creationId xmlns:p14="http://schemas.microsoft.com/office/powerpoint/2010/main" val="68843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7344" y="1036320"/>
            <a:ext cx="6084336" cy="2783977"/>
          </a:xfrm>
          <a:prstGeom prst="rect">
            <a:avLst/>
          </a:prstGeom>
        </p:spPr>
      </p:pic>
      <p:sp>
        <p:nvSpPr>
          <p:cNvPr id="5" name="TextBox 4"/>
          <p:cNvSpPr txBox="1"/>
          <p:nvPr/>
        </p:nvSpPr>
        <p:spPr>
          <a:xfrm>
            <a:off x="1007344" y="4108734"/>
            <a:ext cx="6084336" cy="1015663"/>
          </a:xfrm>
          <a:prstGeom prst="rect">
            <a:avLst/>
          </a:prstGeom>
          <a:noFill/>
        </p:spPr>
        <p:txBody>
          <a:bodyPr wrap="square" rtlCol="0">
            <a:spAutoFit/>
          </a:bodyPr>
          <a:lstStyle/>
          <a:p>
            <a:r>
              <a:rPr lang="en-US" sz="1800" dirty="0"/>
              <a:t>Source of genes in the </a:t>
            </a:r>
            <a:r>
              <a:rPr lang="en-US" sz="1800" i="1" dirty="0"/>
              <a:t>H. </a:t>
            </a:r>
            <a:r>
              <a:rPr lang="en-US" sz="1800" i="1" dirty="0" err="1"/>
              <a:t>dujardini</a:t>
            </a:r>
            <a:r>
              <a:rPr lang="en-US" sz="1800" i="1" dirty="0"/>
              <a:t> </a:t>
            </a:r>
            <a:r>
              <a:rPr lang="en-US" sz="1800" dirty="0" smtClean="0"/>
              <a:t>genome </a:t>
            </a:r>
            <a:r>
              <a:rPr lang="en-US" sz="1800" dirty="0"/>
              <a:t>as determined by HGT index calculations </a:t>
            </a:r>
          </a:p>
          <a:p>
            <a:endParaRPr lang="en-US" dirty="0"/>
          </a:p>
        </p:txBody>
      </p:sp>
    </p:spTree>
    <p:extLst>
      <p:ext uri="{BB962C8B-B14F-4D97-AF65-F5344CB8AC3E}">
        <p14:creationId xmlns:p14="http://schemas.microsoft.com/office/powerpoint/2010/main" val="17300936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z="4000" dirty="0" smtClean="0"/>
              <a:t>Discussion of </a:t>
            </a:r>
            <a:br>
              <a:rPr lang="en-US" sz="4000" dirty="0" smtClean="0"/>
            </a:br>
            <a:r>
              <a:rPr lang="en-US" sz="4000" dirty="0" smtClean="0"/>
              <a:t>HGT from Bacteria to </a:t>
            </a:r>
            <a:r>
              <a:rPr lang="en-US" sz="4000" dirty="0" err="1" smtClean="0"/>
              <a:t>Tardigrades</a:t>
            </a:r>
            <a:endParaRPr lang="en-US" sz="4000" dirty="0"/>
          </a:p>
        </p:txBody>
      </p:sp>
      <p:pic>
        <p:nvPicPr>
          <p:cNvPr id="3" name="Picture 2"/>
          <p:cNvPicPr>
            <a:picLocks noChangeAspect="1"/>
          </p:cNvPicPr>
          <p:nvPr/>
        </p:nvPicPr>
        <p:blipFill>
          <a:blip r:embed="rId2"/>
          <a:stretch>
            <a:fillRect/>
          </a:stretch>
        </p:blipFill>
        <p:spPr>
          <a:xfrm>
            <a:off x="0" y="2154235"/>
            <a:ext cx="9144000" cy="4280361"/>
          </a:xfrm>
          <a:prstGeom prst="rect">
            <a:avLst/>
          </a:prstGeom>
        </p:spPr>
      </p:pic>
    </p:spTree>
    <p:extLst>
      <p:ext uri="{BB962C8B-B14F-4D97-AF65-F5344CB8AC3E}">
        <p14:creationId xmlns:p14="http://schemas.microsoft.com/office/powerpoint/2010/main" val="1941228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3745" y="377283"/>
            <a:ext cx="7607300" cy="3962400"/>
          </a:xfrm>
          <a:prstGeom prst="rect">
            <a:avLst/>
          </a:prstGeom>
        </p:spPr>
      </p:pic>
      <p:sp>
        <p:nvSpPr>
          <p:cNvPr id="5" name="TextBox 4"/>
          <p:cNvSpPr txBox="1"/>
          <p:nvPr/>
        </p:nvSpPr>
        <p:spPr>
          <a:xfrm>
            <a:off x="723745" y="4839629"/>
            <a:ext cx="2287806" cy="461665"/>
          </a:xfrm>
          <a:prstGeom prst="rect">
            <a:avLst/>
          </a:prstGeom>
          <a:noFill/>
        </p:spPr>
        <p:txBody>
          <a:bodyPr wrap="none" rtlCol="0">
            <a:spAutoFit/>
          </a:bodyPr>
          <a:lstStyle/>
          <a:p>
            <a:r>
              <a:rPr lang="en-US" smtClean="0"/>
              <a:t>BIOARCHIVES</a:t>
            </a:r>
            <a:endParaRPr lang="en-US"/>
          </a:p>
        </p:txBody>
      </p:sp>
      <p:sp>
        <p:nvSpPr>
          <p:cNvPr id="6" name="TextBox 5"/>
          <p:cNvSpPr txBox="1"/>
          <p:nvPr/>
        </p:nvSpPr>
        <p:spPr>
          <a:xfrm>
            <a:off x="723745" y="5339575"/>
            <a:ext cx="5177699" cy="461665"/>
          </a:xfrm>
          <a:prstGeom prst="rect">
            <a:avLst/>
          </a:prstGeom>
          <a:noFill/>
        </p:spPr>
        <p:txBody>
          <a:bodyPr wrap="none" rtlCol="0">
            <a:spAutoFit/>
          </a:bodyPr>
          <a:lstStyle/>
          <a:p>
            <a:r>
              <a:rPr lang="en-US" dirty="0" err="1"/>
              <a:t>doi</a:t>
            </a:r>
            <a:r>
              <a:rPr lang="en-US" dirty="0"/>
              <a:t>: http://</a:t>
            </a:r>
            <a:r>
              <a:rPr lang="en-US" dirty="0" err="1"/>
              <a:t>dx.doi.org</a:t>
            </a:r>
            <a:r>
              <a:rPr lang="en-US" dirty="0"/>
              <a:t>/10.1101/033464</a:t>
            </a:r>
          </a:p>
        </p:txBody>
      </p:sp>
      <p:sp>
        <p:nvSpPr>
          <p:cNvPr id="8" name="TextBox 7"/>
          <p:cNvSpPr txBox="1"/>
          <p:nvPr/>
        </p:nvSpPr>
        <p:spPr>
          <a:xfrm>
            <a:off x="723745" y="6070353"/>
            <a:ext cx="7025962" cy="461665"/>
          </a:xfrm>
          <a:prstGeom prst="rect">
            <a:avLst/>
          </a:prstGeom>
          <a:noFill/>
        </p:spPr>
        <p:txBody>
          <a:bodyPr wrap="none" rtlCol="0">
            <a:spAutoFit/>
          </a:bodyPr>
          <a:lstStyle/>
          <a:p>
            <a:r>
              <a:rPr lang="en-US" dirty="0">
                <a:hlinkClick r:id="rId3"/>
              </a:rPr>
              <a:t>http://</a:t>
            </a:r>
            <a:r>
              <a:rPr lang="en-US" dirty="0" smtClean="0">
                <a:hlinkClick r:id="rId3"/>
              </a:rPr>
              <a:t>biorxiv.org/content/early/2015/12/01/033464</a:t>
            </a:r>
            <a:r>
              <a:rPr lang="en-US" dirty="0" smtClean="0"/>
              <a:t> </a:t>
            </a:r>
            <a:endParaRPr lang="en-US" dirty="0"/>
          </a:p>
        </p:txBody>
      </p:sp>
    </p:spTree>
    <p:extLst>
      <p:ext uri="{BB962C8B-B14F-4D97-AF65-F5344CB8AC3E}">
        <p14:creationId xmlns:p14="http://schemas.microsoft.com/office/powerpoint/2010/main" val="1862710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854" y="509829"/>
            <a:ext cx="7772400" cy="4114800"/>
          </a:xfrm>
        </p:spPr>
        <p:txBody>
          <a:bodyPr/>
          <a:lstStyle/>
          <a:p>
            <a:r>
              <a:rPr lang="en-US" sz="2800" dirty="0" smtClean="0"/>
              <a:t>“</a:t>
            </a:r>
            <a:r>
              <a:rPr lang="en-US" sz="2800" dirty="0"/>
              <a:t>While the raw data indicated extensive contamination with bacteria, presumably from the gut or surface of the animals, careful cleaning generated a clean </a:t>
            </a:r>
            <a:r>
              <a:rPr lang="en-US" sz="2800" dirty="0" err="1"/>
              <a:t>tardigrade</a:t>
            </a:r>
            <a:r>
              <a:rPr lang="en-US" sz="2800" dirty="0"/>
              <a:t> dataset for assembly</a:t>
            </a:r>
            <a:r>
              <a:rPr lang="en-US" sz="2800" dirty="0" smtClean="0"/>
              <a:t>.”</a:t>
            </a:r>
            <a:endParaRPr lang="en-US" sz="2800" dirty="0"/>
          </a:p>
        </p:txBody>
      </p:sp>
    </p:spTree>
    <p:extLst>
      <p:ext uri="{BB962C8B-B14F-4D97-AF65-F5344CB8AC3E}">
        <p14:creationId xmlns:p14="http://schemas.microsoft.com/office/powerpoint/2010/main" val="24287864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066" y="348583"/>
            <a:ext cx="8344814" cy="4114800"/>
          </a:xfrm>
        </p:spPr>
        <p:txBody>
          <a:bodyPr/>
          <a:lstStyle/>
          <a:p>
            <a:pPr marL="0" indent="0">
              <a:buNone/>
            </a:pPr>
            <a:r>
              <a:rPr lang="en-US" sz="2400" dirty="0"/>
              <a:t>Our assembly, and inferences from it, conflict with a recently published draft genome (UNC) 6 for what is </a:t>
            </a:r>
            <a:r>
              <a:rPr lang="en-US" sz="2400" b="1" dirty="0"/>
              <a:t>essentially the same strain of </a:t>
            </a:r>
            <a:r>
              <a:rPr lang="en-US" sz="2400" b="1" i="1" dirty="0"/>
              <a:t>H. </a:t>
            </a:r>
            <a:r>
              <a:rPr lang="en-US" sz="2400" b="1" i="1" dirty="0" err="1"/>
              <a:t>dujardini</a:t>
            </a:r>
            <a:r>
              <a:rPr lang="en-US" sz="2400" dirty="0"/>
              <a:t>. Our assembly, despite having superior assembly statistics, is </a:t>
            </a:r>
            <a:r>
              <a:rPr lang="en-US" sz="2400" b="1" dirty="0"/>
              <a:t>~120 Mb shorter </a:t>
            </a:r>
            <a:r>
              <a:rPr lang="en-US" sz="2400" dirty="0"/>
              <a:t>than the UNC assembly. Our genome size estimate from sequence assembly is </a:t>
            </a:r>
            <a:r>
              <a:rPr lang="en-US" sz="2400" b="1" dirty="0"/>
              <a:t>congruent</a:t>
            </a:r>
            <a:r>
              <a:rPr lang="en-US" sz="2400" dirty="0"/>
              <a:t> </a:t>
            </a:r>
            <a:r>
              <a:rPr lang="en-US" sz="2400" b="1" dirty="0"/>
              <a:t>with</a:t>
            </a:r>
            <a:r>
              <a:rPr lang="en-US" sz="2400" dirty="0"/>
              <a:t> the values we obtained by </a:t>
            </a:r>
            <a:r>
              <a:rPr lang="en-US" sz="2400" b="1" dirty="0"/>
              <a:t>direct measurement</a:t>
            </a:r>
            <a:r>
              <a:rPr lang="en-US" sz="2400" dirty="0"/>
              <a:t>. We find </a:t>
            </a:r>
            <a:r>
              <a:rPr lang="en-US" sz="2400" b="1" dirty="0"/>
              <a:t>15,000 fewer protein-coding genes</a:t>
            </a:r>
            <a:r>
              <a:rPr lang="en-US" sz="2400" dirty="0"/>
              <a:t>, and a hugely </a:t>
            </a:r>
            <a:r>
              <a:rPr lang="en-US" sz="2400" b="1" dirty="0"/>
              <a:t>reduced impact of predicted HGT </a:t>
            </a:r>
            <a:r>
              <a:rPr lang="en-US" sz="2400" dirty="0"/>
              <a:t>on gene content in </a:t>
            </a:r>
            <a:r>
              <a:rPr lang="en-US" sz="2400" i="1" dirty="0"/>
              <a:t>H. </a:t>
            </a:r>
            <a:r>
              <a:rPr lang="en-US" sz="2400" i="1" dirty="0" err="1"/>
              <a:t>dujardini</a:t>
            </a:r>
            <a:r>
              <a:rPr lang="en-US" sz="2400" dirty="0"/>
              <a:t>. These HGT candidates await detailed validation. While resolution of the conflict between these assemblies awaits detailed examination based on close scrutiny of the raw UNC data, </a:t>
            </a:r>
            <a:r>
              <a:rPr lang="en-US" sz="2400" b="1" dirty="0"/>
              <a:t>our analyses suggest that the UNC assembly is compromised by sequences that derive from bacterial contaminants, and that the expanded genome span, additional genes, and HGT candidates are likely to be </a:t>
            </a:r>
            <a:r>
              <a:rPr lang="en-US" sz="2400" b="1" dirty="0" err="1"/>
              <a:t>artefactual</a:t>
            </a:r>
            <a:r>
              <a:rPr lang="en-US" sz="2400" dirty="0"/>
              <a:t>. </a:t>
            </a:r>
          </a:p>
          <a:p>
            <a:endParaRPr lang="en-US" dirty="0"/>
          </a:p>
        </p:txBody>
      </p:sp>
    </p:spTree>
    <p:extLst>
      <p:ext uri="{BB962C8B-B14F-4D97-AF65-F5344CB8AC3E}">
        <p14:creationId xmlns:p14="http://schemas.microsoft.com/office/powerpoint/2010/main" val="3896290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 y="951816"/>
            <a:ext cx="9001760" cy="5632311"/>
          </a:xfrm>
          <a:prstGeom prst="rect">
            <a:avLst/>
          </a:prstGeom>
        </p:spPr>
        <p:txBody>
          <a:bodyPr wrap="square">
            <a:spAutoFit/>
          </a:bodyPr>
          <a:lstStyle/>
          <a:p>
            <a:r>
              <a:rPr lang="en-US" b="1" dirty="0">
                <a:latin typeface="GillSans" charset="0"/>
              </a:rPr>
              <a:t>Figure 4: Mapping of read data to UNC assembly identifies non-shared </a:t>
            </a:r>
            <a:endParaRPr lang="en-US" dirty="0"/>
          </a:p>
          <a:p>
            <a:r>
              <a:rPr lang="en-US" b="1" dirty="0">
                <a:latin typeface="GillSans" charset="0"/>
              </a:rPr>
              <a:t>contaminants and no expression from bacterial scaffolds </a:t>
            </a:r>
            <a:endParaRPr lang="en-US" dirty="0"/>
          </a:p>
          <a:p>
            <a:r>
              <a:rPr lang="en-US" b="1" dirty="0">
                <a:latin typeface="GillSans" charset="0"/>
              </a:rPr>
              <a:t>A </a:t>
            </a:r>
            <a:r>
              <a:rPr lang="en-US" dirty="0" err="1">
                <a:latin typeface="GillSans" charset="0"/>
              </a:rPr>
              <a:t>Blobplot</a:t>
            </a:r>
            <a:r>
              <a:rPr lang="en-US" dirty="0">
                <a:latin typeface="GillSans" charset="0"/>
              </a:rPr>
              <a:t> showing the </a:t>
            </a:r>
            <a:r>
              <a:rPr lang="en-US" b="1" dirty="0">
                <a:solidFill>
                  <a:srgbClr val="FF0000"/>
                </a:solidFill>
                <a:latin typeface="GillSans" charset="0"/>
              </a:rPr>
              <a:t>UNC assembly </a:t>
            </a:r>
            <a:r>
              <a:rPr lang="en-US" b="1" dirty="0" err="1">
                <a:solidFill>
                  <a:srgbClr val="FF0000"/>
                </a:solidFill>
                <a:latin typeface="GillSans" charset="0"/>
              </a:rPr>
              <a:t>contigs</a:t>
            </a:r>
            <a:r>
              <a:rPr lang="en-US" b="1" dirty="0">
                <a:solidFill>
                  <a:srgbClr val="FF0000"/>
                </a:solidFill>
                <a:latin typeface="GillSans" charset="0"/>
              </a:rPr>
              <a:t> </a:t>
            </a:r>
            <a:r>
              <a:rPr lang="en-US" dirty="0">
                <a:latin typeface="GillSans" charset="0"/>
              </a:rPr>
              <a:t>distributed by GC proportion and coverage derived from the </a:t>
            </a:r>
            <a:r>
              <a:rPr lang="en-US" b="1" dirty="0">
                <a:solidFill>
                  <a:srgbClr val="FF0000"/>
                </a:solidFill>
                <a:latin typeface="GillSans" charset="0"/>
              </a:rPr>
              <a:t>UNC raw genomic </a:t>
            </a:r>
            <a:r>
              <a:rPr lang="en-US" dirty="0">
                <a:latin typeface="GillSans" charset="0"/>
              </a:rPr>
              <a:t>sequence data (data file TG-300). Scaffold points are scaled by length, and </a:t>
            </a:r>
            <a:r>
              <a:rPr lang="en-US" dirty="0" err="1">
                <a:latin typeface="GillSans" charset="0"/>
              </a:rPr>
              <a:t>coloured</a:t>
            </a:r>
            <a:r>
              <a:rPr lang="en-US" dirty="0">
                <a:latin typeface="GillSans" charset="0"/>
              </a:rPr>
              <a:t> based on taxonomic assignment of the sum of the best BLAST and Diamond matches for all the genes on the scaffold. Taxonomic assignments are summed by phylum. </a:t>
            </a:r>
            <a:endParaRPr lang="en-US" dirty="0"/>
          </a:p>
          <a:p>
            <a:r>
              <a:rPr lang="en-US" b="1" dirty="0" smtClean="0">
                <a:latin typeface="GillSans" charset="0"/>
              </a:rPr>
              <a:t>B </a:t>
            </a:r>
            <a:r>
              <a:rPr lang="en-US" dirty="0" err="1" smtClean="0">
                <a:latin typeface="GillSans" charset="0"/>
              </a:rPr>
              <a:t>Blobplot</a:t>
            </a:r>
            <a:r>
              <a:rPr lang="en-US" dirty="0" smtClean="0">
                <a:latin typeface="GillSans" charset="0"/>
              </a:rPr>
              <a:t> showing the </a:t>
            </a:r>
            <a:r>
              <a:rPr lang="en-US" b="1" dirty="0" smtClean="0">
                <a:solidFill>
                  <a:srgbClr val="FF0000"/>
                </a:solidFill>
                <a:latin typeface="GillSans" charset="0"/>
              </a:rPr>
              <a:t>UNC assembly </a:t>
            </a:r>
            <a:r>
              <a:rPr lang="en-US" b="1" dirty="0" err="1" smtClean="0">
                <a:solidFill>
                  <a:srgbClr val="FF0000"/>
                </a:solidFill>
                <a:latin typeface="GillSans" charset="0"/>
              </a:rPr>
              <a:t>contigs</a:t>
            </a:r>
            <a:r>
              <a:rPr lang="en-US" b="1" dirty="0" smtClean="0">
                <a:solidFill>
                  <a:srgbClr val="FF0000"/>
                </a:solidFill>
                <a:latin typeface="GillSans" charset="0"/>
              </a:rPr>
              <a:t> distributed </a:t>
            </a:r>
            <a:r>
              <a:rPr lang="en-US" dirty="0" smtClean="0">
                <a:latin typeface="GillSans" charset="0"/>
              </a:rPr>
              <a:t>by GC proportion and </a:t>
            </a:r>
            <a:r>
              <a:rPr lang="en-US" b="1" dirty="0" smtClean="0">
                <a:solidFill>
                  <a:srgbClr val="FF0000"/>
                </a:solidFill>
                <a:latin typeface="GillSans" charset="0"/>
              </a:rPr>
              <a:t>coverage derived from the Edinburgh raw genomic sequence data</a:t>
            </a:r>
            <a:r>
              <a:rPr lang="en-US" dirty="0" smtClean="0">
                <a:latin typeface="GillSans" charset="0"/>
              </a:rPr>
              <a:t>. Scaffold points are scaled by length, and </a:t>
            </a:r>
            <a:r>
              <a:rPr lang="en-US" dirty="0" err="1" smtClean="0">
                <a:latin typeface="GillSans" charset="0"/>
              </a:rPr>
              <a:t>coloured</a:t>
            </a:r>
            <a:r>
              <a:rPr lang="en-US" dirty="0" smtClean="0">
                <a:latin typeface="GillSans" charset="0"/>
              </a:rPr>
              <a:t> based on taxonomic assignment of the sum of the best BLAST and Diamond matches for all the genes on the scaffold. Taxonomic assignments are summed by phylum. </a:t>
            </a:r>
            <a:endParaRPr lang="en-US" dirty="0"/>
          </a:p>
        </p:txBody>
      </p:sp>
    </p:spTree>
    <p:extLst>
      <p:ext uri="{BB962C8B-B14F-4D97-AF65-F5344CB8AC3E}">
        <p14:creationId xmlns:p14="http://schemas.microsoft.com/office/powerpoint/2010/main" val="19083928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169"/>
            <a:ext cx="4524940" cy="4323247"/>
          </a:xfrm>
          <a:prstGeom prst="rect">
            <a:avLst/>
          </a:prstGeom>
        </p:spPr>
      </p:pic>
      <p:sp>
        <p:nvSpPr>
          <p:cNvPr id="5" name="TextBox 4"/>
          <p:cNvSpPr txBox="1"/>
          <p:nvPr/>
        </p:nvSpPr>
        <p:spPr>
          <a:xfrm>
            <a:off x="873760" y="4573840"/>
            <a:ext cx="164269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UNC reads</a:t>
            </a:r>
            <a:endParaRPr lang="en-US" b="1" dirty="0"/>
          </a:p>
        </p:txBody>
      </p:sp>
      <p:pic>
        <p:nvPicPr>
          <p:cNvPr id="6" name="Picture 5"/>
          <p:cNvPicPr>
            <a:picLocks noChangeAspect="1"/>
          </p:cNvPicPr>
          <p:nvPr/>
        </p:nvPicPr>
        <p:blipFill>
          <a:blip r:embed="rId3"/>
          <a:stretch>
            <a:fillRect/>
          </a:stretch>
        </p:blipFill>
        <p:spPr>
          <a:xfrm>
            <a:off x="4484300" y="4444"/>
            <a:ext cx="4659700" cy="4569396"/>
          </a:xfrm>
          <a:prstGeom prst="rect">
            <a:avLst/>
          </a:prstGeom>
        </p:spPr>
      </p:pic>
      <p:sp>
        <p:nvSpPr>
          <p:cNvPr id="8" name="TextBox 7"/>
          <p:cNvSpPr txBox="1"/>
          <p:nvPr/>
        </p:nvSpPr>
        <p:spPr>
          <a:xfrm>
            <a:off x="5161280" y="4635395"/>
            <a:ext cx="270256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ysClr val="windowText" lastClr="000000"/>
                </a:solidFill>
                <a:latin typeface="+mj-lt"/>
                <a:ea typeface="Arial" charset="0"/>
                <a:cs typeface="Arial" charset="0"/>
              </a:rPr>
              <a:t>Edinburgh reads</a:t>
            </a:r>
            <a:endParaRPr lang="en-US" dirty="0">
              <a:solidFill>
                <a:sysClr val="windowText" lastClr="000000"/>
              </a:solidFill>
              <a:latin typeface="+mj-lt"/>
              <a:ea typeface="Arial" charset="0"/>
              <a:cs typeface="Arial" charset="0"/>
            </a:endParaRPr>
          </a:p>
        </p:txBody>
      </p:sp>
      <p:sp>
        <p:nvSpPr>
          <p:cNvPr id="3" name="TextBox 2"/>
          <p:cNvSpPr txBox="1"/>
          <p:nvPr/>
        </p:nvSpPr>
        <p:spPr>
          <a:xfrm>
            <a:off x="1976005" y="5594759"/>
            <a:ext cx="5097870" cy="461665"/>
          </a:xfrm>
          <a:prstGeom prst="rect">
            <a:avLst/>
          </a:prstGeom>
          <a:noFill/>
        </p:spPr>
        <p:txBody>
          <a:bodyPr wrap="none" rtlCol="0">
            <a:spAutoFit/>
          </a:bodyPr>
          <a:lstStyle/>
          <a:p>
            <a:r>
              <a:rPr lang="en-US" dirty="0" smtClean="0"/>
              <a:t>both mapped on the UNC assembly</a:t>
            </a:r>
            <a:endParaRPr lang="en-US" dirty="0"/>
          </a:p>
        </p:txBody>
      </p:sp>
    </p:spTree>
    <p:extLst>
      <p:ext uri="{BB962C8B-B14F-4D97-AF65-F5344CB8AC3E}">
        <p14:creationId xmlns:p14="http://schemas.microsoft.com/office/powerpoint/2010/main" val="457917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5651500" y="3317870"/>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r>
              <a:rPr lang="en-US" sz="1800" dirty="0">
                <a:solidFill>
                  <a:srgbClr val="000000"/>
                </a:solidFill>
                <a:ea typeface="ＭＳ Ｐゴシック"/>
                <a:cs typeface="ＭＳ Ｐゴシック"/>
              </a:rPr>
              <a:t>From: </a:t>
            </a:r>
          </a:p>
          <a:p>
            <a:r>
              <a:rPr lang="en-US" sz="1600" dirty="0" err="1">
                <a:solidFill>
                  <a:srgbClr val="000000"/>
                </a:solidFill>
                <a:ea typeface="ＭＳ Ｐゴシック"/>
                <a:cs typeface="ＭＳ Ｐゴシック"/>
              </a:rPr>
              <a:t>Delsuc</a:t>
            </a:r>
            <a:r>
              <a:rPr lang="en-US" sz="1600" dirty="0">
                <a:solidFill>
                  <a:srgbClr val="000000"/>
                </a:solidFill>
                <a:ea typeface="ＭＳ Ｐゴシック"/>
                <a:cs typeface="ＭＳ Ｐゴシック"/>
              </a:rPr>
              <a:t> F, </a:t>
            </a:r>
            <a:r>
              <a:rPr lang="en-US" sz="1600" dirty="0" err="1">
                <a:solidFill>
                  <a:srgbClr val="000000"/>
                </a:solidFill>
                <a:ea typeface="ＭＳ Ｐゴシック"/>
                <a:cs typeface="ＭＳ Ｐゴシック"/>
              </a:rPr>
              <a:t>Brinkmann</a:t>
            </a:r>
            <a:r>
              <a:rPr lang="en-US" sz="1600" dirty="0">
                <a:solidFill>
                  <a:srgbClr val="000000"/>
                </a:solidFill>
                <a:ea typeface="ＭＳ Ｐゴシック"/>
                <a:cs typeface="ＭＳ Ｐゴシック"/>
              </a:rPr>
              <a:t> H, Philippe H.</a:t>
            </a:r>
            <a:endParaRPr lang="en-US" sz="1800" dirty="0">
              <a:solidFill>
                <a:srgbClr val="000000"/>
              </a:solidFill>
              <a:ea typeface="ＭＳ Ｐゴシック"/>
              <a:cs typeface="ＭＳ Ｐゴシック"/>
            </a:endParaRPr>
          </a:p>
          <a:p>
            <a:r>
              <a:rPr lang="en-US" sz="1600" dirty="0" err="1">
                <a:solidFill>
                  <a:srgbClr val="000000"/>
                </a:solidFill>
                <a:ea typeface="ＭＳ Ｐゴシック"/>
                <a:cs typeface="ＭＳ Ｐゴシック"/>
              </a:rPr>
              <a:t>Phylogenomics</a:t>
            </a:r>
            <a:r>
              <a:rPr lang="en-US" sz="1600" dirty="0">
                <a:solidFill>
                  <a:srgbClr val="000000"/>
                </a:solidFill>
                <a:ea typeface="ＭＳ Ｐゴシック"/>
                <a:cs typeface="ＭＳ Ｐゴシック"/>
              </a:rPr>
              <a:t> and the reconstruction of the tree of life.</a:t>
            </a:r>
          </a:p>
          <a:p>
            <a:r>
              <a:rPr lang="en-US" sz="1600" dirty="0">
                <a:solidFill>
                  <a:srgbClr val="000000"/>
                </a:solidFill>
                <a:ea typeface="ＭＳ Ｐゴシック"/>
                <a:cs typeface="ＭＳ Ｐゴシック"/>
              </a:rPr>
              <a:t>Nat Rev Genet. 2005 May;6(5):361-75.</a:t>
            </a:r>
            <a:endParaRPr lang="en-US" dirty="0">
              <a:solidFill>
                <a:srgbClr val="000000"/>
              </a:solidFill>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4" y="88900"/>
            <a:ext cx="7897813" cy="6769100"/>
          </a:xfrm>
          <a:prstGeom prst="rect">
            <a:avLst/>
          </a:prstGeom>
          <a:noFill/>
          <a:ln w="9525">
            <a:noFill/>
            <a:miter lim="800000"/>
            <a:headEnd/>
            <a:tailEnd/>
          </a:ln>
          <a:effectLst/>
        </p:spPr>
      </p:pic>
    </p:spTree>
    <p:extLst>
      <p:ext uri="{BB962C8B-B14F-4D97-AF65-F5344CB8AC3E}">
        <p14:creationId xmlns:p14="http://schemas.microsoft.com/office/powerpoint/2010/main" val="1009877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0" y="0"/>
            <a:ext cx="7772400" cy="1143000"/>
          </a:xfrm>
        </p:spPr>
        <p:txBody>
          <a:bodyPr/>
          <a:lstStyle/>
          <a:p>
            <a:pPr algn="l" eaLnBrk="1" hangingPunct="1"/>
            <a:r>
              <a:rPr lang="en-US" sz="2400" dirty="0">
                <a:latin typeface="Times New Roman" charset="0"/>
              </a:rPr>
              <a:t>PSI Blast and finding gene families within genomes</a:t>
            </a:r>
            <a:r>
              <a:rPr lang="en-US" dirty="0">
                <a:latin typeface="Times New Roman" charset="0"/>
              </a:rPr>
              <a:t> </a:t>
            </a:r>
          </a:p>
        </p:txBody>
      </p:sp>
      <p:sp>
        <p:nvSpPr>
          <p:cNvPr id="31746" name="Text Box 3"/>
          <p:cNvSpPr txBox="1">
            <a:spLocks noChangeArrowheads="1"/>
          </p:cNvSpPr>
          <p:nvPr/>
        </p:nvSpPr>
        <p:spPr bwMode="auto">
          <a:xfrm>
            <a:off x="414528" y="2453640"/>
            <a:ext cx="8245475"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b="0" dirty="0" smtClean="0">
                <a:solidFill>
                  <a:srgbClr val="000000"/>
                </a:solidFill>
              </a:rPr>
              <a:t>use PSSM to search a genome: </a:t>
            </a:r>
          </a:p>
          <a:p>
            <a:pPr eaLnBrk="1" hangingPunct="1"/>
            <a:endParaRPr lang="en-US" b="0" dirty="0" smtClean="0">
              <a:solidFill>
                <a:srgbClr val="000000"/>
              </a:solidFill>
            </a:endParaRPr>
          </a:p>
          <a:p>
            <a:pPr eaLnBrk="1" hangingPunct="1">
              <a:buFont typeface="Arial" charset="0"/>
              <a:buAutoNum type="alphaUcParenR"/>
            </a:pPr>
            <a:r>
              <a:rPr lang="en-US" sz="1800" b="0" dirty="0" smtClean="0">
                <a:solidFill>
                  <a:srgbClr val="000000"/>
                </a:solidFill>
              </a:rPr>
              <a:t>Use protein sequences encoded in genome as target: </a:t>
            </a:r>
            <a:br>
              <a:rPr lang="en-US" sz="1800" b="0" dirty="0" smtClean="0">
                <a:solidFill>
                  <a:srgbClr val="000000"/>
                </a:solidFill>
              </a:rPr>
            </a:br>
            <a:endParaRPr lang="en-US" sz="1800" b="0" dirty="0" smtClean="0">
              <a:solidFill>
                <a:srgbClr val="000000"/>
              </a:solidFill>
            </a:endParaRPr>
          </a:p>
          <a:p>
            <a:pPr eaLnBrk="1" hangingPunct="1">
              <a:buFont typeface="Arial" charset="0"/>
              <a:buNone/>
            </a:pPr>
            <a:r>
              <a:rPr lang="en-US" sz="1600" b="0" dirty="0" err="1" smtClean="0">
                <a:solidFill>
                  <a:srgbClr val="000000"/>
                </a:solidFill>
                <a:latin typeface="Courier" charset="0"/>
              </a:rPr>
              <a:t>blastpgp</a:t>
            </a:r>
            <a:r>
              <a:rPr lang="en-US" sz="1600" b="0" dirty="0" smtClean="0">
                <a:solidFill>
                  <a:srgbClr val="000000"/>
                </a:solidFill>
                <a:latin typeface="Courier" charset="0"/>
              </a:rPr>
              <a:t> -d </a:t>
            </a:r>
            <a:r>
              <a:rPr lang="en-US" sz="1600" b="0" dirty="0" err="1" smtClean="0">
                <a:solidFill>
                  <a:srgbClr val="000000"/>
                </a:solidFill>
                <a:latin typeface="Courier" charset="0"/>
              </a:rPr>
              <a:t>target_genome.faa</a:t>
            </a:r>
            <a:r>
              <a:rPr lang="en-US" sz="1600" b="0" dirty="0" smtClean="0">
                <a:solidFill>
                  <a:srgbClr val="000000"/>
                </a:solidFill>
                <a:latin typeface="Courier" charset="0"/>
              </a:rPr>
              <a:t> -</a:t>
            </a:r>
            <a:r>
              <a:rPr lang="en-US" sz="1600" b="0" dirty="0" err="1" smtClean="0">
                <a:solidFill>
                  <a:srgbClr val="000000"/>
                </a:solidFill>
                <a:latin typeface="Courier" charset="0"/>
              </a:rPr>
              <a:t>i</a:t>
            </a:r>
            <a:r>
              <a:rPr lang="en-US" sz="1600" b="0" dirty="0" smtClean="0">
                <a:solidFill>
                  <a:srgbClr val="000000"/>
                </a:solidFill>
                <a:latin typeface="Courier" charset="0"/>
              </a:rPr>
              <a:t> </a:t>
            </a:r>
            <a:r>
              <a:rPr lang="en-US" sz="1600" b="0" dirty="0" err="1" smtClean="0">
                <a:solidFill>
                  <a:srgbClr val="000000"/>
                </a:solidFill>
                <a:latin typeface="Courier" charset="0"/>
              </a:rPr>
              <a:t>query.name</a:t>
            </a:r>
            <a:r>
              <a:rPr lang="en-US" sz="1600" b="0" dirty="0" smtClean="0">
                <a:solidFill>
                  <a:srgbClr val="000000"/>
                </a:solidFill>
                <a:latin typeface="Courier" charset="0"/>
              </a:rPr>
              <a:t> -a 2 -R </a:t>
            </a:r>
            <a:r>
              <a:rPr lang="en-US" sz="1600" b="0" dirty="0" err="1" smtClean="0">
                <a:solidFill>
                  <a:srgbClr val="000000"/>
                </a:solidFill>
                <a:latin typeface="Courier" charset="0"/>
              </a:rPr>
              <a:t>query.ckp</a:t>
            </a:r>
            <a:r>
              <a:rPr lang="en-US" sz="1600" b="0" dirty="0" smtClean="0">
                <a:solidFill>
                  <a:srgbClr val="000000"/>
                </a:solidFill>
                <a:latin typeface="Courier" charset="0"/>
              </a:rPr>
              <a:t> -o query.out3 -F f</a:t>
            </a:r>
            <a:br>
              <a:rPr lang="en-US" sz="1600" b="0" dirty="0" smtClean="0">
                <a:solidFill>
                  <a:srgbClr val="000000"/>
                </a:solidFill>
                <a:latin typeface="Courier" charset="0"/>
              </a:rPr>
            </a:br>
            <a:endParaRPr lang="en-US" sz="1600" b="0" dirty="0" smtClean="0">
              <a:solidFill>
                <a:srgbClr val="000000"/>
              </a:solidFill>
            </a:endParaRPr>
          </a:p>
          <a:p>
            <a:pPr eaLnBrk="1" hangingPunct="1">
              <a:buFont typeface="Arial" charset="0"/>
              <a:buChar char="•"/>
            </a:pPr>
            <a:endParaRPr lang="en-US" sz="1600" b="0" dirty="0" smtClean="0">
              <a:solidFill>
                <a:srgbClr val="000000"/>
              </a:solidFill>
            </a:endParaRPr>
          </a:p>
          <a:p>
            <a:pPr eaLnBrk="1" hangingPunct="1">
              <a:buFont typeface="Arial" charset="0"/>
              <a:buNone/>
            </a:pPr>
            <a:r>
              <a:rPr lang="en-US" sz="1800" b="0" dirty="0" smtClean="0">
                <a:solidFill>
                  <a:srgbClr val="000000"/>
                </a:solidFill>
              </a:rPr>
              <a:t>B)   Use nucleotide sequence and </a:t>
            </a:r>
            <a:r>
              <a:rPr lang="en-US" sz="1800" b="0" dirty="0" err="1" smtClean="0">
                <a:solidFill>
                  <a:srgbClr val="000000"/>
                </a:solidFill>
              </a:rPr>
              <a:t>tblastn</a:t>
            </a:r>
            <a:r>
              <a:rPr lang="en-US" sz="1800" b="0" dirty="0" smtClean="0">
                <a:solidFill>
                  <a:srgbClr val="000000"/>
                </a:solidFill>
              </a:rPr>
              <a:t>. This is an advantage if you are also interested in </a:t>
            </a:r>
            <a:r>
              <a:rPr lang="en-US" sz="1800" b="0" dirty="0" err="1" smtClean="0">
                <a:solidFill>
                  <a:srgbClr val="000000"/>
                </a:solidFill>
              </a:rPr>
              <a:t>pseudogenes</a:t>
            </a:r>
            <a:r>
              <a:rPr lang="en-US" sz="1800" b="0" dirty="0" smtClean="0">
                <a:solidFill>
                  <a:srgbClr val="000000"/>
                </a:solidFill>
              </a:rPr>
              <a:t>, and/or if you don</a:t>
            </a:r>
            <a:r>
              <a:rPr lang="ja-JP" altLang="en-US" sz="1800" b="0" dirty="0" smtClean="0">
                <a:solidFill>
                  <a:srgbClr val="000000"/>
                </a:solidFill>
              </a:rPr>
              <a:t>’</a:t>
            </a:r>
            <a:r>
              <a:rPr lang="en-US" altLang="ja-JP" sz="1800" b="0" dirty="0" smtClean="0">
                <a:solidFill>
                  <a:srgbClr val="000000"/>
                </a:solidFill>
              </a:rPr>
              <a:t>t trust the genome annotation:</a:t>
            </a:r>
          </a:p>
          <a:p>
            <a:pPr eaLnBrk="1" hangingPunct="1">
              <a:buFont typeface="Arial" charset="0"/>
              <a:buChar char="•"/>
            </a:pPr>
            <a:endParaRPr lang="en-US" sz="1800" b="0" dirty="0" smtClean="0">
              <a:solidFill>
                <a:srgbClr val="000000"/>
              </a:solidFill>
            </a:endParaRPr>
          </a:p>
          <a:p>
            <a:pPr eaLnBrk="1" hangingPunct="1">
              <a:buFont typeface="Arial" charset="0"/>
              <a:buNone/>
            </a:pPr>
            <a:r>
              <a:rPr lang="en-US" sz="1600" b="0" dirty="0" err="1" smtClean="0">
                <a:solidFill>
                  <a:srgbClr val="000000"/>
                </a:solidFill>
                <a:latin typeface="Courier" charset="0"/>
              </a:rPr>
              <a:t>blastall</a:t>
            </a:r>
            <a:r>
              <a:rPr lang="en-US" sz="1600" b="0" dirty="0" smtClean="0">
                <a:solidFill>
                  <a:srgbClr val="000000"/>
                </a:solidFill>
                <a:latin typeface="Courier" charset="0"/>
              </a:rPr>
              <a:t> -</a:t>
            </a:r>
            <a:r>
              <a:rPr lang="en-US" sz="1600" b="0" dirty="0" err="1" smtClean="0">
                <a:solidFill>
                  <a:srgbClr val="000000"/>
                </a:solidFill>
                <a:latin typeface="Courier" charset="0"/>
              </a:rPr>
              <a:t>i</a:t>
            </a:r>
            <a:r>
              <a:rPr lang="en-US" sz="1600" b="0" dirty="0" smtClean="0">
                <a:solidFill>
                  <a:srgbClr val="000000"/>
                </a:solidFill>
                <a:latin typeface="Courier" charset="0"/>
              </a:rPr>
              <a:t> </a:t>
            </a:r>
            <a:r>
              <a:rPr lang="en-US" sz="1600" b="0" dirty="0" err="1" smtClean="0">
                <a:solidFill>
                  <a:srgbClr val="000000"/>
                </a:solidFill>
                <a:latin typeface="Courier" charset="0"/>
              </a:rPr>
              <a:t>query.name</a:t>
            </a:r>
            <a:r>
              <a:rPr lang="en-US" sz="1600" b="0" dirty="0" smtClean="0">
                <a:solidFill>
                  <a:srgbClr val="000000"/>
                </a:solidFill>
                <a:latin typeface="Courier" charset="0"/>
              </a:rPr>
              <a:t> -d </a:t>
            </a:r>
            <a:r>
              <a:rPr lang="en-US" sz="1600" b="0" dirty="0" err="1" smtClean="0">
                <a:solidFill>
                  <a:srgbClr val="000000"/>
                </a:solidFill>
                <a:latin typeface="Courier" charset="0"/>
              </a:rPr>
              <a:t>target_genome_nucl.ffn</a:t>
            </a:r>
            <a:r>
              <a:rPr lang="en-US" sz="1600" b="0" dirty="0" smtClean="0">
                <a:solidFill>
                  <a:srgbClr val="000000"/>
                </a:solidFill>
                <a:latin typeface="Courier" charset="0"/>
              </a:rPr>
              <a:t> -p </a:t>
            </a:r>
            <a:r>
              <a:rPr lang="en-US" sz="1600" b="0" dirty="0" err="1" smtClean="0">
                <a:solidFill>
                  <a:srgbClr val="000000"/>
                </a:solidFill>
                <a:latin typeface="Courier" charset="0"/>
              </a:rPr>
              <a:t>psitblastn</a:t>
            </a:r>
            <a:r>
              <a:rPr lang="en-US" sz="1600" b="0" dirty="0" smtClean="0">
                <a:solidFill>
                  <a:srgbClr val="000000"/>
                </a:solidFill>
                <a:latin typeface="Courier" charset="0"/>
              </a:rPr>
              <a:t> -R </a:t>
            </a:r>
            <a:r>
              <a:rPr lang="en-US" sz="1600" b="0" dirty="0" err="1" smtClean="0">
                <a:solidFill>
                  <a:srgbClr val="000000"/>
                </a:solidFill>
                <a:latin typeface="Courier" charset="0"/>
              </a:rPr>
              <a:t>query.ckp</a:t>
            </a:r>
            <a:endParaRPr lang="en-US" sz="1600" b="0" dirty="0" smtClean="0">
              <a:solidFill>
                <a:srgbClr val="000000"/>
              </a:solidFill>
              <a:latin typeface="Courier" charset="0"/>
            </a:endParaRPr>
          </a:p>
          <a:p>
            <a:pPr eaLnBrk="1" hangingPunct="1">
              <a:buFont typeface="Arial" charset="0"/>
              <a:buChar char="•"/>
            </a:pPr>
            <a:endParaRPr lang="en-US" sz="1600" b="0" dirty="0" smtClean="0">
              <a:solidFill>
                <a:srgbClr val="000000"/>
              </a:solidFill>
              <a:latin typeface="Courier" charset="0"/>
            </a:endParaRPr>
          </a:p>
          <a:p>
            <a:pPr eaLnBrk="1" hangingPunct="1">
              <a:buFont typeface="Arial" charset="0"/>
              <a:buNone/>
            </a:pPr>
            <a:endParaRPr lang="en-US" sz="1600" b="0" dirty="0" smtClean="0">
              <a:solidFill>
                <a:srgbClr val="000000"/>
              </a:solidFill>
              <a:latin typeface="Courier" charset="0"/>
            </a:endParaRPr>
          </a:p>
        </p:txBody>
      </p:sp>
      <p:sp>
        <p:nvSpPr>
          <p:cNvPr id="2" name="TextBox 1"/>
          <p:cNvSpPr txBox="1"/>
          <p:nvPr/>
        </p:nvSpPr>
        <p:spPr>
          <a:xfrm>
            <a:off x="406411" y="1249438"/>
            <a:ext cx="8241207" cy="892552"/>
          </a:xfrm>
          <a:prstGeom prst="rect">
            <a:avLst/>
          </a:prstGeom>
          <a:noFill/>
        </p:spPr>
        <p:txBody>
          <a:bodyPr wrap="square" rtlCol="0">
            <a:spAutoFit/>
          </a:bodyPr>
          <a:lstStyle/>
          <a:p>
            <a:r>
              <a:rPr lang="en-US" dirty="0" smtClean="0"/>
              <a:t>Build PSSM from query sequence and a large </a:t>
            </a:r>
            <a:r>
              <a:rPr lang="en-US" dirty="0"/>
              <a:t>database</a:t>
            </a:r>
            <a:r>
              <a:rPr lang="en-US" sz="1400" dirty="0" smtClean="0"/>
              <a:t> </a:t>
            </a:r>
            <a:br>
              <a:rPr lang="en-US" sz="1400" dirty="0" smtClean="0"/>
            </a:br>
            <a:r>
              <a:rPr lang="en-US" sz="1400" dirty="0" smtClean="0"/>
              <a:t>(nr is a good choice – if you know the annotation of the query sequences, you don’t need to worry about the annotations in the database) </a:t>
            </a:r>
            <a:endParaRPr lang="en-US" sz="1400" dirty="0"/>
          </a:p>
        </p:txBody>
      </p:sp>
    </p:spTree>
    <p:extLst>
      <p:ext uri="{BB962C8B-B14F-4D97-AF65-F5344CB8AC3E}">
        <p14:creationId xmlns:p14="http://schemas.microsoft.com/office/powerpoint/2010/main" val="330560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3"/>
          <p:cNvSpPr>
            <a:spLocks noGrp="1" noChangeArrowheads="1"/>
          </p:cNvSpPr>
          <p:nvPr>
            <p:ph type="title"/>
          </p:nvPr>
        </p:nvSpPr>
        <p:spPr>
          <a:xfrm>
            <a:off x="25400" y="31754"/>
            <a:ext cx="8064500" cy="622300"/>
          </a:xfrm>
        </p:spPr>
        <p:txBody>
          <a:bodyPr/>
          <a:lstStyle/>
          <a:p>
            <a:pPr algn="l"/>
            <a:r>
              <a:rPr lang="en-US">
                <a:solidFill>
                  <a:schemeClr val="accent2"/>
                </a:solidFill>
              </a:rPr>
              <a:t>    Supertree</a:t>
            </a:r>
            <a:r>
              <a:rPr lang="en-US">
                <a:solidFill>
                  <a:srgbClr val="0000B5"/>
                </a:solidFill>
              </a:rPr>
              <a:t>   </a:t>
            </a:r>
            <a:r>
              <a:rPr lang="en-US" i="1"/>
              <a:t>vs.</a:t>
            </a:r>
            <a:r>
              <a:rPr lang="en-US">
                <a:solidFill>
                  <a:srgbClr val="0000B5"/>
                </a:solidFill>
              </a:rPr>
              <a:t> Supermatrix</a:t>
            </a:r>
          </a:p>
        </p:txBody>
      </p:sp>
      <p:sp>
        <p:nvSpPr>
          <p:cNvPr id="983046" name="Rectangle 6"/>
          <p:cNvSpPr>
            <a:spLocks noChangeArrowheads="1"/>
          </p:cNvSpPr>
          <p:nvPr/>
        </p:nvSpPr>
        <p:spPr bwMode="auto">
          <a:xfrm>
            <a:off x="0" y="5543574"/>
            <a:ext cx="9144000" cy="1312785"/>
          </a:xfrm>
          <a:prstGeom prst="rect">
            <a:avLst/>
          </a:prstGeom>
          <a:noFill/>
          <a:ln w="9525">
            <a:noFill/>
            <a:miter lim="800000"/>
            <a:headEnd/>
            <a:tailEnd/>
          </a:ln>
          <a:effectLst/>
        </p:spPr>
        <p:txBody>
          <a:bodyPr lIns="91184" tIns="45593" rIns="91184" bIns="45593">
            <a:prstTxWarp prst="textNoShape">
              <a:avLst/>
            </a:prstTxWarp>
            <a:spAutoFit/>
          </a:bodyPr>
          <a:lstStyle/>
          <a:p>
            <a:r>
              <a:rPr lang="en-US" sz="1600" dirty="0">
                <a:solidFill>
                  <a:srgbClr val="000000"/>
                </a:solidFill>
                <a:ea typeface="ＭＳ Ｐゴシック"/>
                <a:cs typeface="ＭＳ Ｐゴシック"/>
              </a:rPr>
              <a:t>Schematic of MRP </a:t>
            </a:r>
            <a:r>
              <a:rPr lang="en-US" sz="1600" dirty="0" err="1">
                <a:solidFill>
                  <a:srgbClr val="000000"/>
                </a:solidFill>
                <a:ea typeface="ＭＳ Ｐゴシック"/>
                <a:cs typeface="ＭＳ Ｐゴシック"/>
              </a:rPr>
              <a:t>supertree</a:t>
            </a:r>
            <a:r>
              <a:rPr lang="en-US" sz="1600" dirty="0">
                <a:solidFill>
                  <a:srgbClr val="000000"/>
                </a:solidFill>
                <a:ea typeface="ＭＳ Ｐゴシック"/>
                <a:cs typeface="ＭＳ Ｐゴシック"/>
              </a:rPr>
              <a:t> (left) and parsimony </a:t>
            </a:r>
            <a:r>
              <a:rPr lang="en-US" sz="1600" dirty="0" err="1">
                <a:solidFill>
                  <a:srgbClr val="000000"/>
                </a:solidFill>
                <a:ea typeface="ＭＳ Ｐゴシック"/>
                <a:cs typeface="ＭＳ Ｐゴシック"/>
              </a:rPr>
              <a:t>supermatrix</a:t>
            </a:r>
            <a:r>
              <a:rPr lang="en-US" sz="1600" dirty="0">
                <a:solidFill>
                  <a:srgbClr val="000000"/>
                </a:solidFill>
                <a:ea typeface="ＭＳ Ｐゴシック"/>
                <a:cs typeface="ＭＳ Ｐゴシック"/>
              </a:rPr>
              <a:t> (right) approaches to the analysis of three data sets. </a:t>
            </a:r>
            <a:r>
              <a:rPr lang="en-US" sz="1600" dirty="0" err="1">
                <a:solidFill>
                  <a:srgbClr val="000000"/>
                </a:solidFill>
                <a:ea typeface="ＭＳ Ｐゴシック"/>
                <a:cs typeface="ＭＳ Ｐゴシック"/>
              </a:rPr>
              <a:t>Clade</a:t>
            </a:r>
            <a:r>
              <a:rPr lang="en-US" sz="1600" dirty="0">
                <a:solidFill>
                  <a:srgbClr val="000000"/>
                </a:solidFill>
                <a:ea typeface="ＭＳ Ｐゴシック"/>
                <a:cs typeface="ＭＳ Ｐゴシック"/>
              </a:rPr>
              <a:t> C+D is supported by all three separate data sets, but not by the </a:t>
            </a:r>
            <a:r>
              <a:rPr lang="en-US" sz="1600" dirty="0" err="1">
                <a:solidFill>
                  <a:srgbClr val="000000"/>
                </a:solidFill>
                <a:ea typeface="ＭＳ Ｐゴシック"/>
                <a:cs typeface="ＭＳ Ｐゴシック"/>
              </a:rPr>
              <a:t>supermatrix</a:t>
            </a:r>
            <a:r>
              <a:rPr lang="en-US" sz="1600" dirty="0">
                <a:solidFill>
                  <a:srgbClr val="000000"/>
                </a:solidFill>
                <a:ea typeface="ＭＳ Ｐゴシック"/>
                <a:cs typeface="ＭＳ Ｐゴシック"/>
              </a:rPr>
              <a:t>. </a:t>
            </a:r>
            <a:r>
              <a:rPr lang="en-US" sz="1600" dirty="0" err="1">
                <a:solidFill>
                  <a:srgbClr val="000000"/>
                </a:solidFill>
                <a:ea typeface="ＭＳ Ｐゴシック"/>
                <a:cs typeface="ＭＳ Ｐゴシック"/>
              </a:rPr>
              <a:t>Synapomorphies</a:t>
            </a:r>
            <a:r>
              <a:rPr lang="en-US" sz="1600" dirty="0">
                <a:solidFill>
                  <a:srgbClr val="000000"/>
                </a:solidFill>
                <a:ea typeface="ＭＳ Ｐゴシック"/>
                <a:cs typeface="ＭＳ Ｐゴシック"/>
              </a:rPr>
              <a:t> for </a:t>
            </a:r>
            <a:r>
              <a:rPr lang="en-US" sz="1600" dirty="0" err="1">
                <a:solidFill>
                  <a:srgbClr val="000000"/>
                </a:solidFill>
                <a:ea typeface="ＭＳ Ｐゴシック"/>
                <a:cs typeface="ＭＳ Ｐゴシック"/>
              </a:rPr>
              <a:t>clade</a:t>
            </a:r>
            <a:r>
              <a:rPr lang="en-US" sz="1600" dirty="0">
                <a:solidFill>
                  <a:srgbClr val="000000"/>
                </a:solidFill>
                <a:ea typeface="ＭＳ Ｐゴシック"/>
                <a:cs typeface="ＭＳ Ｐゴシック"/>
              </a:rPr>
              <a:t> C+D are highlighted in pink. </a:t>
            </a:r>
            <a:r>
              <a:rPr lang="en-US" sz="1600" dirty="0" err="1">
                <a:solidFill>
                  <a:srgbClr val="000000"/>
                </a:solidFill>
                <a:ea typeface="ＭＳ Ｐゴシック"/>
                <a:cs typeface="ＭＳ Ｐゴシック"/>
              </a:rPr>
              <a:t>Clade</a:t>
            </a:r>
            <a:r>
              <a:rPr lang="en-US" sz="1600" dirty="0">
                <a:solidFill>
                  <a:srgbClr val="000000"/>
                </a:solidFill>
                <a:ea typeface="ＭＳ Ｐゴシック"/>
                <a:cs typeface="ＭＳ Ｐゴシック"/>
              </a:rPr>
              <a:t> A+B+C is not supported by separate analyses of the three data sets, but is supported by the </a:t>
            </a:r>
            <a:r>
              <a:rPr lang="en-US" sz="1600" dirty="0" err="1">
                <a:solidFill>
                  <a:srgbClr val="000000"/>
                </a:solidFill>
                <a:ea typeface="ＭＳ Ｐゴシック"/>
                <a:cs typeface="ＭＳ Ｐゴシック"/>
              </a:rPr>
              <a:t>supermatrix</a:t>
            </a:r>
            <a:r>
              <a:rPr lang="en-US" sz="1600" dirty="0">
                <a:solidFill>
                  <a:srgbClr val="000000"/>
                </a:solidFill>
                <a:ea typeface="ＭＳ Ｐゴシック"/>
                <a:cs typeface="ＭＳ Ｐゴシック"/>
              </a:rPr>
              <a:t>. </a:t>
            </a:r>
            <a:r>
              <a:rPr lang="en-US" sz="1600" dirty="0" err="1">
                <a:solidFill>
                  <a:srgbClr val="000000"/>
                </a:solidFill>
                <a:ea typeface="ＭＳ Ｐゴシック"/>
                <a:cs typeface="ＭＳ Ｐゴシック"/>
              </a:rPr>
              <a:t>Synapomorphies</a:t>
            </a:r>
            <a:r>
              <a:rPr lang="en-US" sz="1600" dirty="0">
                <a:solidFill>
                  <a:srgbClr val="000000"/>
                </a:solidFill>
                <a:ea typeface="ＭＳ Ｐゴシック"/>
                <a:cs typeface="ＭＳ Ｐゴシック"/>
              </a:rPr>
              <a:t> for </a:t>
            </a:r>
            <a:r>
              <a:rPr lang="en-US" sz="1600" dirty="0" err="1">
                <a:solidFill>
                  <a:srgbClr val="000000"/>
                </a:solidFill>
                <a:ea typeface="ＭＳ Ｐゴシック"/>
                <a:cs typeface="ＭＳ Ｐゴシック"/>
              </a:rPr>
              <a:t>clade</a:t>
            </a:r>
            <a:r>
              <a:rPr lang="en-US" sz="1600" dirty="0">
                <a:solidFill>
                  <a:srgbClr val="000000"/>
                </a:solidFill>
                <a:ea typeface="ＭＳ Ｐゴシック"/>
                <a:cs typeface="ＭＳ Ｐゴシック"/>
              </a:rPr>
              <a:t> A+B+C are highlighted in blue. E is the </a:t>
            </a:r>
            <a:r>
              <a:rPr lang="en-US" sz="1600" dirty="0" err="1">
                <a:solidFill>
                  <a:srgbClr val="000000"/>
                </a:solidFill>
                <a:ea typeface="ＭＳ Ｐゴシック"/>
                <a:cs typeface="ＭＳ Ｐゴシック"/>
              </a:rPr>
              <a:t>outgroup</a:t>
            </a:r>
            <a:r>
              <a:rPr lang="en-US" sz="1600" dirty="0">
                <a:solidFill>
                  <a:srgbClr val="000000"/>
                </a:solidFill>
                <a:ea typeface="ＭＳ Ｐゴシック"/>
                <a:cs typeface="ＭＳ Ｐゴシック"/>
              </a:rPr>
              <a:t> used to root the tree.</a:t>
            </a:r>
            <a:endParaRPr lang="en-US" dirty="0">
              <a:solidFill>
                <a:srgbClr val="000000"/>
              </a:solidFill>
              <a:ea typeface="ＭＳ Ｐゴシック"/>
              <a:cs typeface="ＭＳ Ｐゴシック"/>
            </a:endParaRPr>
          </a:p>
        </p:txBody>
      </p:sp>
      <p:pic>
        <p:nvPicPr>
          <p:cNvPr id="983048" name="Picture 8"/>
          <p:cNvPicPr>
            <a:picLocks noChangeAspect="1" noChangeArrowheads="1"/>
          </p:cNvPicPr>
          <p:nvPr/>
        </p:nvPicPr>
        <p:blipFill>
          <a:blip r:embed="rId3"/>
          <a:srcRect/>
          <a:stretch>
            <a:fillRect/>
          </a:stretch>
        </p:blipFill>
        <p:spPr bwMode="auto">
          <a:xfrm>
            <a:off x="1066800" y="908050"/>
            <a:ext cx="5537200" cy="4503738"/>
          </a:xfrm>
          <a:prstGeom prst="rect">
            <a:avLst/>
          </a:prstGeom>
          <a:noFill/>
          <a:ln w="9525">
            <a:noFill/>
            <a:miter lim="800000"/>
            <a:headEnd/>
            <a:tailEnd/>
          </a:ln>
          <a:effectLst/>
        </p:spPr>
      </p:pic>
      <p:sp>
        <p:nvSpPr>
          <p:cNvPr id="983049" name="Rectangle 9"/>
          <p:cNvSpPr>
            <a:spLocks noChangeArrowheads="1"/>
          </p:cNvSpPr>
          <p:nvPr/>
        </p:nvSpPr>
        <p:spPr bwMode="auto">
          <a:xfrm rot="5421870">
            <a:off x="6230962" y="2678212"/>
            <a:ext cx="4524375" cy="1212668"/>
          </a:xfrm>
          <a:prstGeom prst="rect">
            <a:avLst/>
          </a:prstGeom>
          <a:noFill/>
          <a:ln w="9525">
            <a:noFill/>
            <a:miter lim="800000"/>
            <a:headEnd/>
            <a:tailEnd/>
          </a:ln>
          <a:effectLst/>
        </p:spPr>
        <p:txBody>
          <a:bodyPr lIns="91184" tIns="45593" rIns="91184" bIns="45593">
            <a:prstTxWarp prst="textNoShape">
              <a:avLst/>
            </a:prstTxWarp>
            <a:spAutoFit/>
          </a:bodyPr>
          <a:lstStyle/>
          <a:p>
            <a:r>
              <a:rPr lang="en-US" sz="1800" dirty="0">
                <a:solidFill>
                  <a:srgbClr val="000000"/>
                </a:solidFill>
                <a:ea typeface="ＭＳ Ｐゴシック"/>
                <a:cs typeface="ＭＳ Ｐゴシック"/>
              </a:rPr>
              <a:t>From: </a:t>
            </a:r>
          </a:p>
          <a:p>
            <a:r>
              <a:rPr lang="en-US" sz="1800" dirty="0">
                <a:solidFill>
                  <a:srgbClr val="000000"/>
                </a:solidFill>
                <a:ea typeface="ＭＳ Ｐゴシック"/>
                <a:cs typeface="ＭＳ Ｐゴシック"/>
              </a:rPr>
              <a:t>Alan de </a:t>
            </a:r>
            <a:r>
              <a:rPr lang="en-US" sz="1800" dirty="0" err="1">
                <a:solidFill>
                  <a:srgbClr val="000000"/>
                </a:solidFill>
                <a:ea typeface="ＭＳ Ｐゴシック"/>
                <a:cs typeface="ＭＳ Ｐゴシック"/>
              </a:rPr>
              <a:t>Queiroz</a:t>
            </a:r>
            <a:r>
              <a:rPr lang="en-US" sz="1800" dirty="0">
                <a:solidFill>
                  <a:srgbClr val="000000"/>
                </a:solidFill>
                <a:ea typeface="ＭＳ Ｐゴシック"/>
                <a:cs typeface="ＭＳ Ｐゴシック"/>
              </a:rPr>
              <a:t> John </a:t>
            </a:r>
            <a:r>
              <a:rPr lang="en-US" sz="1800" dirty="0" err="1">
                <a:solidFill>
                  <a:srgbClr val="000000"/>
                </a:solidFill>
                <a:ea typeface="ＭＳ Ｐゴシック"/>
                <a:cs typeface="ＭＳ Ｐゴシック"/>
              </a:rPr>
              <a:t>Gatesy</a:t>
            </a:r>
            <a:r>
              <a:rPr lang="en-US" sz="1800" dirty="0">
                <a:solidFill>
                  <a:srgbClr val="000000"/>
                </a:solidFill>
                <a:ea typeface="ＭＳ Ｐゴシック"/>
                <a:cs typeface="ＭＳ Ｐゴシック"/>
              </a:rPr>
              <a:t>: </a:t>
            </a:r>
          </a:p>
          <a:p>
            <a:r>
              <a:rPr lang="en-US" sz="1800" dirty="0">
                <a:solidFill>
                  <a:srgbClr val="000000"/>
                </a:solidFill>
                <a:ea typeface="ＭＳ Ｐゴシック"/>
                <a:cs typeface="ＭＳ Ｐゴシック"/>
              </a:rPr>
              <a:t>The </a:t>
            </a:r>
            <a:r>
              <a:rPr lang="en-US" sz="1800" dirty="0" err="1">
                <a:solidFill>
                  <a:srgbClr val="000000"/>
                </a:solidFill>
                <a:ea typeface="ＭＳ Ｐゴシック"/>
                <a:cs typeface="ＭＳ Ｐゴシック"/>
              </a:rPr>
              <a:t>supermatrix</a:t>
            </a:r>
            <a:r>
              <a:rPr lang="en-US" sz="1800" dirty="0">
                <a:solidFill>
                  <a:srgbClr val="000000"/>
                </a:solidFill>
                <a:ea typeface="ＭＳ Ｐゴシック"/>
                <a:cs typeface="ＭＳ Ｐゴシック"/>
              </a:rPr>
              <a:t> approach to </a:t>
            </a:r>
            <a:r>
              <a:rPr lang="en-US" sz="1800" dirty="0" err="1">
                <a:solidFill>
                  <a:srgbClr val="000000"/>
                </a:solidFill>
                <a:ea typeface="ＭＳ Ｐゴシック"/>
                <a:cs typeface="ＭＳ Ｐゴシック"/>
              </a:rPr>
              <a:t>systematics</a:t>
            </a:r>
            <a:endParaRPr lang="en-US" sz="1800" dirty="0">
              <a:solidFill>
                <a:srgbClr val="000000"/>
              </a:solidFill>
              <a:ea typeface="ＭＳ Ｐゴシック"/>
              <a:cs typeface="ＭＳ Ｐゴシック"/>
            </a:endParaRPr>
          </a:p>
          <a:p>
            <a:r>
              <a:rPr lang="en-US" sz="1800" dirty="0">
                <a:solidFill>
                  <a:srgbClr val="000000"/>
                </a:solidFill>
                <a:ea typeface="ＭＳ Ｐゴシック"/>
                <a:cs typeface="ＭＳ Ｐゴシック"/>
              </a:rPr>
              <a:t>Trends Ecol </a:t>
            </a:r>
            <a:r>
              <a:rPr lang="en-US" sz="1800" dirty="0" err="1">
                <a:solidFill>
                  <a:srgbClr val="000000"/>
                </a:solidFill>
                <a:ea typeface="ＭＳ Ｐゴシック"/>
                <a:cs typeface="ＭＳ Ｐゴシック"/>
              </a:rPr>
              <a:t>Evol</a:t>
            </a:r>
            <a:r>
              <a:rPr lang="en-US" sz="1800" dirty="0">
                <a:solidFill>
                  <a:srgbClr val="000000"/>
                </a:solidFill>
                <a:ea typeface="ＭＳ Ｐゴシック"/>
                <a:cs typeface="ＭＳ Ｐゴシック"/>
              </a:rPr>
              <a:t>. 2007 Jan;22(1):34-41</a:t>
            </a:r>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5228780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16305" y="0"/>
            <a:ext cx="5458271" cy="6858000"/>
          </a:xfrm>
          <a:prstGeom prst="rect">
            <a:avLst/>
          </a:prstGeom>
        </p:spPr>
      </p:pic>
      <p:sp>
        <p:nvSpPr>
          <p:cNvPr id="4" name="Rectangle 3"/>
          <p:cNvSpPr/>
          <p:nvPr/>
        </p:nvSpPr>
        <p:spPr>
          <a:xfrm>
            <a:off x="64100" y="2855436"/>
            <a:ext cx="3352200" cy="369332"/>
          </a:xfrm>
          <a:prstGeom prst="rect">
            <a:avLst/>
          </a:prstGeom>
        </p:spPr>
        <p:txBody>
          <a:bodyPr wrap="none" lIns="91333" tIns="45667" rIns="91333" bIns="45667">
            <a:spAutoFit/>
          </a:bodyPr>
          <a:lstStyle/>
          <a:p>
            <a:pPr defTabSz="445139"/>
            <a:r>
              <a:rPr lang="en-US" sz="1800" dirty="0">
                <a:solidFill>
                  <a:srgbClr val="000000"/>
                </a:solidFill>
                <a:latin typeface="Calibri" charset="0"/>
              </a:rPr>
              <a:t>Odysseus </a:t>
            </a:r>
            <a:r>
              <a:rPr lang="en-US" sz="1800" dirty="0" err="1">
                <a:solidFill>
                  <a:srgbClr val="000000"/>
                </a:solidFill>
                <a:latin typeface="Calibri" charset="0"/>
              </a:rPr>
              <a:t>vor</a:t>
            </a:r>
            <a:r>
              <a:rPr lang="en-US" sz="1800" dirty="0">
                <a:solidFill>
                  <a:srgbClr val="000000"/>
                </a:solidFill>
                <a:latin typeface="Calibri" charset="0"/>
              </a:rPr>
              <a:t> </a:t>
            </a:r>
            <a:r>
              <a:rPr lang="en-US" sz="1800" dirty="0" err="1">
                <a:solidFill>
                  <a:srgbClr val="000000"/>
                </a:solidFill>
                <a:latin typeface="Calibri" charset="0"/>
              </a:rPr>
              <a:t>Scilla</a:t>
            </a:r>
            <a:r>
              <a:rPr lang="en-US" sz="1800" dirty="0">
                <a:solidFill>
                  <a:srgbClr val="000000"/>
                </a:solidFill>
                <a:latin typeface="Calibri" charset="0"/>
              </a:rPr>
              <a:t> und Charybdis</a:t>
            </a:r>
          </a:p>
        </p:txBody>
      </p:sp>
      <p:sp>
        <p:nvSpPr>
          <p:cNvPr id="5" name="Rectangle 4"/>
          <p:cNvSpPr/>
          <p:nvPr/>
        </p:nvSpPr>
        <p:spPr>
          <a:xfrm>
            <a:off x="64100" y="2486104"/>
            <a:ext cx="2263285" cy="369332"/>
          </a:xfrm>
          <a:prstGeom prst="rect">
            <a:avLst/>
          </a:prstGeom>
        </p:spPr>
        <p:txBody>
          <a:bodyPr wrap="none" lIns="91333" tIns="45667" rIns="91333" bIns="45667">
            <a:spAutoFit/>
          </a:bodyPr>
          <a:lstStyle/>
          <a:p>
            <a:pPr defTabSz="445139"/>
            <a:r>
              <a:rPr lang="en-US" sz="1800" dirty="0">
                <a:solidFill>
                  <a:srgbClr val="000000"/>
                </a:solidFill>
                <a:latin typeface="Calibri" charset="0"/>
              </a:rPr>
              <a:t>Johann Heinrich </a:t>
            </a:r>
            <a:r>
              <a:rPr lang="en-US" sz="1800" dirty="0" err="1">
                <a:solidFill>
                  <a:srgbClr val="000000"/>
                </a:solidFill>
                <a:latin typeface="Calibri" charset="0"/>
              </a:rPr>
              <a:t>Füssli</a:t>
            </a:r>
            <a:r>
              <a:rPr lang="en-US" sz="1800" dirty="0">
                <a:solidFill>
                  <a:srgbClr val="000000"/>
                </a:solidFill>
                <a:latin typeface="Calibri" charset="0"/>
              </a:rPr>
              <a:t> </a:t>
            </a:r>
          </a:p>
        </p:txBody>
      </p:sp>
      <p:sp>
        <p:nvSpPr>
          <p:cNvPr id="6" name="Rectangle 5"/>
          <p:cNvSpPr/>
          <p:nvPr/>
        </p:nvSpPr>
        <p:spPr>
          <a:xfrm>
            <a:off x="64110" y="5670928"/>
            <a:ext cx="3209815" cy="923330"/>
          </a:xfrm>
          <a:prstGeom prst="rect">
            <a:avLst/>
          </a:prstGeom>
        </p:spPr>
        <p:txBody>
          <a:bodyPr wrap="square" lIns="91333" tIns="45667" rIns="91333" bIns="45667">
            <a:spAutoFit/>
          </a:bodyPr>
          <a:lstStyle/>
          <a:p>
            <a:pPr defTabSz="445139"/>
            <a:r>
              <a:rPr lang="en-US" sz="1800" dirty="0">
                <a:solidFill>
                  <a:srgbClr val="000000"/>
                </a:solidFill>
                <a:latin typeface="Calibri" charset="0"/>
              </a:rPr>
              <a:t>From: http://</a:t>
            </a:r>
            <a:r>
              <a:rPr lang="en-US" sz="1800" dirty="0" err="1">
                <a:solidFill>
                  <a:srgbClr val="000000"/>
                </a:solidFill>
                <a:latin typeface="Calibri" charset="0"/>
              </a:rPr>
              <a:t>en.wikipedia.org</a:t>
            </a:r>
            <a:r>
              <a:rPr lang="en-US" sz="1800" dirty="0">
                <a:solidFill>
                  <a:srgbClr val="000000"/>
                </a:solidFill>
                <a:latin typeface="Calibri" charset="0"/>
              </a:rPr>
              <a:t>/wiki/File:Johann_Heinrich_F%C3%BCssli_054.jpg</a:t>
            </a:r>
          </a:p>
        </p:txBody>
      </p:sp>
    </p:spTree>
    <p:extLst>
      <p:ext uri="{BB962C8B-B14F-4D97-AF65-F5344CB8AC3E}">
        <p14:creationId xmlns:p14="http://schemas.microsoft.com/office/powerpoint/2010/main" val="1120744822"/>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4787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304800" y="1"/>
            <a:ext cx="3810000" cy="3797300"/>
          </a:xfrm>
          <a:prstGeom prst="rect">
            <a:avLst/>
          </a:prstGeom>
          <a:noFill/>
        </p:spPr>
      </p:pic>
      <p:sp>
        <p:nvSpPr>
          <p:cNvPr id="1006596" name="Text Box 4"/>
          <p:cNvSpPr txBox="1">
            <a:spLocks noChangeArrowheads="1"/>
          </p:cNvSpPr>
          <p:nvPr/>
        </p:nvSpPr>
        <p:spPr bwMode="auto">
          <a:xfrm>
            <a:off x="1143004"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eaLnBrk="0" hangingPunct="0"/>
            <a:r>
              <a:rPr lang="en-US" sz="1200" dirty="0">
                <a:solidFill>
                  <a:srgbClr val="000000"/>
                </a:solidFill>
                <a:ea typeface="ＭＳ Ｐゴシック"/>
                <a:cs typeface="ＭＳ Ｐゴシック"/>
              </a:rPr>
              <a:t>A) Template tree</a:t>
            </a:r>
          </a:p>
        </p:txBody>
      </p:sp>
      <p:sp>
        <p:nvSpPr>
          <p:cNvPr id="1006597" name="Line 5"/>
          <p:cNvSpPr>
            <a:spLocks noChangeShapeType="1"/>
          </p:cNvSpPr>
          <p:nvPr/>
        </p:nvSpPr>
        <p:spPr bwMode="auto">
          <a:xfrm>
            <a:off x="3810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endParaRPr lang="en-US" dirty="0">
              <a:solidFill>
                <a:srgbClr val="000000"/>
              </a:solidFill>
              <a:ea typeface="ＭＳ Ｐゴシック"/>
              <a:cs typeface="ＭＳ Ｐゴシック"/>
            </a:endParaRPr>
          </a:p>
        </p:txBody>
      </p:sp>
      <p:sp>
        <p:nvSpPr>
          <p:cNvPr id="1006598" name="Text Box 6"/>
          <p:cNvSpPr txBox="1">
            <a:spLocks noChangeArrowheads="1"/>
          </p:cNvSpPr>
          <p:nvPr/>
        </p:nvSpPr>
        <p:spPr bwMode="auto">
          <a:xfrm>
            <a:off x="4724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algn="ctr" eaLnBrk="0" hangingPunct="0"/>
            <a:r>
              <a:rPr lang="en-US" sz="1200" dirty="0">
                <a:solidFill>
                  <a:srgbClr val="000000"/>
                </a:solidFill>
                <a:ea typeface="ＭＳ Ｐゴシック"/>
                <a:cs typeface="ＭＳ Ｐゴシック"/>
              </a:rPr>
              <a:t>B) Generate 100 datasets using Evolver with certain amount of </a:t>
            </a:r>
            <a:r>
              <a:rPr lang="en-US" sz="1200" dirty="0" err="1">
                <a:solidFill>
                  <a:srgbClr val="000000"/>
                </a:solidFill>
                <a:ea typeface="ＭＳ Ｐゴシック"/>
                <a:cs typeface="ＭＳ Ｐゴシック"/>
              </a:rPr>
              <a:t>HGTs</a:t>
            </a:r>
            <a:endParaRPr lang="en-US" sz="1200" dirty="0">
              <a:solidFill>
                <a:srgbClr val="000000"/>
              </a:solidFill>
              <a:ea typeface="ＭＳ Ｐゴシック"/>
              <a:cs typeface="ＭＳ Ｐゴシック"/>
            </a:endParaRPr>
          </a:p>
        </p:txBody>
      </p:sp>
      <p:sp>
        <p:nvSpPr>
          <p:cNvPr id="1006599" name="Line 7"/>
          <p:cNvSpPr>
            <a:spLocks noChangeShapeType="1"/>
          </p:cNvSpPr>
          <p:nvPr/>
        </p:nvSpPr>
        <p:spPr bwMode="auto">
          <a:xfrm flipH="1">
            <a:off x="6096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endParaRPr lang="en-US" dirty="0">
              <a:solidFill>
                <a:srgbClr val="000000"/>
              </a:solidFill>
              <a:ea typeface="ＭＳ Ｐゴシック"/>
              <a:cs typeface="ＭＳ Ｐゴシック"/>
            </a:endParaRPr>
          </a:p>
        </p:txBody>
      </p:sp>
      <p:sp>
        <p:nvSpPr>
          <p:cNvPr id="1006600" name="Line 8"/>
          <p:cNvSpPr>
            <a:spLocks noChangeShapeType="1"/>
          </p:cNvSpPr>
          <p:nvPr/>
        </p:nvSpPr>
        <p:spPr bwMode="auto">
          <a:xfrm rot="16863978" flipH="1">
            <a:off x="6819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endParaRPr lang="en-US" dirty="0">
              <a:solidFill>
                <a:srgbClr val="000000"/>
              </a:solidFill>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6934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5029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5715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5105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5486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5867400" y="4800600"/>
            <a:ext cx="515938" cy="838200"/>
          </a:xfrm>
          <a:prstGeom prst="rect">
            <a:avLst/>
          </a:prstGeom>
          <a:noFill/>
        </p:spPr>
      </p:pic>
      <p:sp>
        <p:nvSpPr>
          <p:cNvPr id="1006607" name="Text Box 15"/>
          <p:cNvSpPr txBox="1">
            <a:spLocks noChangeArrowheads="1"/>
          </p:cNvSpPr>
          <p:nvPr/>
        </p:nvSpPr>
        <p:spPr bwMode="auto">
          <a:xfrm>
            <a:off x="4648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algn="ctr" eaLnBrk="0" hangingPunct="0"/>
            <a:r>
              <a:rPr lang="en-US" sz="1200" dirty="0">
                <a:solidFill>
                  <a:srgbClr val="000000"/>
                </a:solidFill>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1371600" y="4495800"/>
            <a:ext cx="1270000" cy="1390650"/>
          </a:xfrm>
          <a:prstGeom prst="rect">
            <a:avLst/>
          </a:prstGeom>
          <a:noFill/>
        </p:spPr>
      </p:pic>
      <p:sp>
        <p:nvSpPr>
          <p:cNvPr id="1006609" name="Line 17"/>
          <p:cNvSpPr>
            <a:spLocks noChangeShapeType="1"/>
          </p:cNvSpPr>
          <p:nvPr/>
        </p:nvSpPr>
        <p:spPr bwMode="auto">
          <a:xfrm flipH="1">
            <a:off x="3124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endParaRPr lang="en-US" dirty="0">
              <a:solidFill>
                <a:srgbClr val="000000"/>
              </a:solidFill>
              <a:ea typeface="ＭＳ Ｐゴシック"/>
              <a:cs typeface="ＭＳ Ｐゴシック"/>
            </a:endParaRPr>
          </a:p>
        </p:txBody>
      </p:sp>
      <p:sp>
        <p:nvSpPr>
          <p:cNvPr id="1006610" name="Text Box 18"/>
          <p:cNvSpPr txBox="1">
            <a:spLocks noChangeArrowheads="1"/>
          </p:cNvSpPr>
          <p:nvPr/>
        </p:nvSpPr>
        <p:spPr bwMode="auto">
          <a:xfrm>
            <a:off x="533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algn="ctr" eaLnBrk="0" hangingPunct="0"/>
            <a:r>
              <a:rPr lang="en-US" sz="1200" dirty="0">
                <a:solidFill>
                  <a:srgbClr val="000000"/>
                </a:solidFill>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3733800" y="6248426"/>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eaLnBrk="0" hangingPunct="0">
              <a:spcBef>
                <a:spcPct val="50000"/>
              </a:spcBef>
            </a:pPr>
            <a:r>
              <a:rPr lang="en-US" dirty="0">
                <a:solidFill>
                  <a:srgbClr val="000000"/>
                </a:solidFill>
                <a:ea typeface="ＭＳ Ｐゴシック"/>
                <a:cs typeface="ＭＳ Ｐゴシック"/>
              </a:rPr>
              <a:t>Repeated 100 times…</a:t>
            </a:r>
          </a:p>
        </p:txBody>
      </p:sp>
    </p:spTree>
    <p:extLst>
      <p:ext uri="{BB962C8B-B14F-4D97-AF65-F5344CB8AC3E}">
        <p14:creationId xmlns:p14="http://schemas.microsoft.com/office/powerpoint/2010/main" val="7791555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1036638" y="1611313"/>
          <a:ext cx="6981825" cy="4281487"/>
        </p:xfrm>
        <a:graphic>
          <a:graphicData uri="http://schemas.openxmlformats.org/presentationml/2006/ole">
            <mc:AlternateContent xmlns:mc="http://schemas.openxmlformats.org/markup-compatibility/2006">
              <mc:Choice xmlns:v="urn:schemas-microsoft-com:vml" Requires="v">
                <p:oleObj spid="_x0000_s1025" name="Document" r:id="rId4" imgW="2901696" imgH="1780032" progId="Word.Document.8">
                  <p:embed/>
                </p:oleObj>
              </mc:Choice>
              <mc:Fallback>
                <p:oleObj name="Document" r:id="rId4" imgW="2901696" imgH="178003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38" y="1611313"/>
                        <a:ext cx="6981825" cy="42814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0" y="298450"/>
            <a:ext cx="9144000" cy="1143000"/>
          </a:xfrm>
        </p:spPr>
        <p:txBody>
          <a:bodyPr/>
          <a:lstStyle/>
          <a:p>
            <a:pPr algn="l"/>
            <a:r>
              <a:rPr lang="en-US">
                <a:solidFill>
                  <a:srgbClr val="0000B5"/>
                </a:solidFill>
              </a:rPr>
              <a:t>Supermatrix</a:t>
            </a:r>
            <a:r>
              <a:rPr lang="en-US"/>
              <a:t> versus </a:t>
            </a:r>
            <a:br>
              <a:rPr lang="en-US"/>
            </a:br>
            <a:r>
              <a:rPr lang="en-US"/>
              <a:t>                </a:t>
            </a:r>
            <a:r>
              <a:rPr lang="en-US">
                <a:solidFill>
                  <a:schemeClr val="accent2"/>
                </a:solidFill>
              </a:rPr>
              <a:t>Quartet based Supertree</a:t>
            </a:r>
            <a:endParaRPr lang="en-US"/>
          </a:p>
        </p:txBody>
      </p:sp>
      <p:sp>
        <p:nvSpPr>
          <p:cNvPr id="982027" name="Text Box 11"/>
          <p:cNvSpPr txBox="1">
            <a:spLocks noChangeArrowheads="1"/>
          </p:cNvSpPr>
          <p:nvPr/>
        </p:nvSpPr>
        <p:spPr bwMode="auto">
          <a:xfrm>
            <a:off x="212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r>
              <a:rPr lang="en-US" sz="2200">
                <a:solidFill>
                  <a:srgbClr val="000000"/>
                </a:solidFill>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699489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86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a:defRPr/>
            </a:pPr>
            <a:endParaRPr lang="en-US" sz="2200">
              <a:solidFill>
                <a:srgbClr val="000000"/>
              </a:solidFill>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4636" y="187168"/>
            <a:ext cx="5188809" cy="6713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5"/>
          <p:cNvSpPr txBox="1">
            <a:spLocks noChangeArrowheads="1"/>
          </p:cNvSpPr>
          <p:nvPr/>
        </p:nvSpPr>
        <p:spPr bwMode="auto">
          <a:xfrm>
            <a:off x="284184" y="2520950"/>
            <a:ext cx="1768475" cy="1570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000000"/>
                </a:solidFill>
              </a:rPr>
              <a:t>Note : Using same genome seed random number will reproduce same genome history</a:t>
            </a:r>
          </a:p>
        </p:txBody>
      </p:sp>
      <p:sp>
        <p:nvSpPr>
          <p:cNvPr id="2" name="Rectangle 1"/>
          <p:cNvSpPr/>
          <p:nvPr/>
        </p:nvSpPr>
        <p:spPr>
          <a:xfrm rot="5400000">
            <a:off x="4893322" y="2843177"/>
            <a:ext cx="6816937" cy="1212712"/>
          </a:xfrm>
          <a:prstGeom prst="rect">
            <a:avLst/>
          </a:prstGeom>
        </p:spPr>
        <p:txBody>
          <a:bodyPr wrap="square" lIns="91333" tIns="45667" rIns="91333" bIns="45667">
            <a:spAutoFit/>
          </a:bodyPr>
          <a:lstStyle/>
          <a:p>
            <a:r>
              <a:rPr lang="en-US" sz="1800" dirty="0"/>
              <a:t>From:  </a:t>
            </a:r>
            <a:r>
              <a:rPr lang="en-US" sz="1800" dirty="0" err="1"/>
              <a:t>Lapierre</a:t>
            </a:r>
            <a:r>
              <a:rPr lang="en-US" sz="1800" dirty="0"/>
              <a:t> P, </a:t>
            </a:r>
            <a:r>
              <a:rPr lang="en-US" sz="1800" dirty="0" err="1"/>
              <a:t>Lasek-Nesselquist</a:t>
            </a:r>
            <a:r>
              <a:rPr lang="en-US" sz="1800" dirty="0"/>
              <a:t> E, and Gogarten JP (2012)</a:t>
            </a:r>
          </a:p>
          <a:p>
            <a:r>
              <a:rPr lang="en-US" sz="1800" dirty="0"/>
              <a:t>The impact of HGT on </a:t>
            </a:r>
            <a:r>
              <a:rPr lang="en-US" sz="1800" dirty="0" err="1"/>
              <a:t>phylogenomic</a:t>
            </a:r>
            <a:r>
              <a:rPr lang="en-US" sz="1800" dirty="0"/>
              <a:t> reconstruction methods</a:t>
            </a:r>
          </a:p>
          <a:p>
            <a:r>
              <a:rPr lang="en-US" sz="1800" dirty="0"/>
              <a:t>Brief </a:t>
            </a:r>
            <a:r>
              <a:rPr lang="en-US" sz="1800" dirty="0" err="1"/>
              <a:t>Bioinform</a:t>
            </a:r>
            <a:r>
              <a:rPr lang="en-US" sz="1800" dirty="0"/>
              <a:t> [first published online August 20, 2012] </a:t>
            </a:r>
            <a:r>
              <a:rPr lang="en-US" sz="1800" dirty="0">
                <a:hlinkClick r:id="rId3"/>
              </a:rPr>
              <a:t>doi:10.1093/bib/bbs050 </a:t>
            </a:r>
            <a:endParaRPr lang="en-US" sz="1800" dirty="0"/>
          </a:p>
        </p:txBody>
      </p:sp>
    </p:spTree>
    <p:extLst>
      <p:ext uri="{BB962C8B-B14F-4D97-AF65-F5344CB8AC3E}">
        <p14:creationId xmlns:p14="http://schemas.microsoft.com/office/powerpoint/2010/main" val="993904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314575" y="1495425"/>
            <a:ext cx="4938713" cy="47704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a:defRPr/>
            </a:pPr>
            <a:endParaRPr lang="en-US" sz="2200">
              <a:solidFill>
                <a:srgbClr val="000000"/>
              </a:solidFill>
              <a:latin typeface="Arial" charset="0"/>
              <a:ea typeface="ＭＳ Ｐゴシック" charset="0"/>
              <a:cs typeface="ＭＳ Ｐゴシック" charset="0"/>
            </a:endParaRPr>
          </a:p>
        </p:txBody>
      </p:sp>
      <p:pic>
        <p:nvPicPr>
          <p:cNvPr id="26626" name="Picture 4" descr="figure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34" y="1327150"/>
            <a:ext cx="5070475" cy="656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Rectangle 2"/>
          <p:cNvSpPr>
            <a:spLocks noGrp="1" noChangeArrowheads="1"/>
          </p:cNvSpPr>
          <p:nvPr>
            <p:ph type="title"/>
          </p:nvPr>
        </p:nvSpPr>
        <p:spPr>
          <a:xfrm>
            <a:off x="685800" y="396875"/>
            <a:ext cx="7772400" cy="1143000"/>
          </a:xfrm>
        </p:spPr>
        <p:txBody>
          <a:bodyPr/>
          <a:lstStyle/>
          <a:p>
            <a:pPr eaLnBrk="1" hangingPunct="1"/>
            <a:r>
              <a:rPr lang="en-US">
                <a:latin typeface="Arial" charset="0"/>
                <a:ea typeface="ＭＳ Ｐゴシック" charset="0"/>
                <a:cs typeface="ＭＳ Ｐゴシック" charset="0"/>
              </a:rPr>
              <a:t>HGT EvolSimulator Results</a:t>
            </a:r>
          </a:p>
        </p:txBody>
      </p:sp>
    </p:spTree>
    <p:extLst>
      <p:ext uri="{BB962C8B-B14F-4D97-AF65-F5344CB8AC3E}">
        <p14:creationId xmlns:p14="http://schemas.microsoft.com/office/powerpoint/2010/main" val="1419343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82738" y="581025"/>
            <a:ext cx="6223000" cy="59134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a:defRPr/>
            </a:pPr>
            <a:endParaRPr lang="en-US" sz="2200">
              <a:solidFill>
                <a:srgbClr val="000000"/>
              </a:solidFill>
              <a:latin typeface="Arial" charset="0"/>
              <a:ea typeface="ＭＳ Ｐゴシック" charset="0"/>
              <a:cs typeface="ＭＳ Ｐゴシック" charset="0"/>
            </a:endParaRPr>
          </a:p>
        </p:txBody>
      </p:sp>
      <p:pic>
        <p:nvPicPr>
          <p:cNvPr id="28674" name="Picture 3" descr="figure6.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74646"/>
            <a:ext cx="6027738" cy="780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82906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313" y="516430"/>
            <a:ext cx="7772400" cy="4114800"/>
          </a:xfrm>
        </p:spPr>
        <p:txBody>
          <a:bodyPr/>
          <a:lstStyle/>
          <a:p>
            <a:r>
              <a:rPr lang="en-US" dirty="0"/>
              <a:t>See </a:t>
            </a:r>
            <a:r>
              <a:rPr lang="en-US" sz="1400" dirty="0">
                <a:hlinkClick r:id="rId2"/>
              </a:rPr>
              <a:t>http://bib.oxfordjournals.org/content/15/1/79.full</a:t>
            </a:r>
            <a:r>
              <a:rPr lang="en-US" sz="1400" dirty="0"/>
              <a:t> </a:t>
            </a:r>
            <a:r>
              <a:rPr lang="en-US" dirty="0" smtClean="0"/>
              <a:t>for more information.</a:t>
            </a:r>
          </a:p>
          <a:p>
            <a:endParaRPr lang="en-US" dirty="0"/>
          </a:p>
        </p:txBody>
      </p:sp>
    </p:spTree>
    <p:extLst>
      <p:ext uri="{BB962C8B-B14F-4D97-AF65-F5344CB8AC3E}">
        <p14:creationId xmlns:p14="http://schemas.microsoft.com/office/powerpoint/2010/main" val="54465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88" y="0"/>
            <a:ext cx="7772400" cy="1143000"/>
          </a:xfrm>
        </p:spPr>
        <p:txBody>
          <a:bodyPr/>
          <a:lstStyle/>
          <a:p>
            <a:pPr algn="l"/>
            <a:r>
              <a:rPr lang="en-US" dirty="0" smtClean="0">
                <a:latin typeface="Courier" charset="0"/>
                <a:ea typeface="Courier" charset="0"/>
                <a:cs typeface="Courier" charset="0"/>
              </a:rPr>
              <a:t>man </a:t>
            </a:r>
            <a:r>
              <a:rPr lang="en-US" dirty="0" err="1" smtClean="0">
                <a:latin typeface="Courier" charset="0"/>
                <a:ea typeface="Courier" charset="0"/>
                <a:cs typeface="Courier" charset="0"/>
              </a:rPr>
              <a:t>wc</a:t>
            </a:r>
            <a:endParaRPr lang="en-US" dirty="0">
              <a:latin typeface="Courier" charset="0"/>
              <a:ea typeface="Courier" charset="0"/>
              <a:cs typeface="Courier" charset="0"/>
            </a:endParaRPr>
          </a:p>
        </p:txBody>
      </p:sp>
      <p:pic>
        <p:nvPicPr>
          <p:cNvPr id="3" name="Picture 2"/>
          <p:cNvPicPr>
            <a:picLocks noChangeAspect="1"/>
          </p:cNvPicPr>
          <p:nvPr/>
        </p:nvPicPr>
        <p:blipFill>
          <a:blip r:embed="rId2"/>
          <a:stretch>
            <a:fillRect/>
          </a:stretch>
        </p:blipFill>
        <p:spPr>
          <a:xfrm>
            <a:off x="170688" y="1143000"/>
            <a:ext cx="8839200" cy="5435600"/>
          </a:xfrm>
          <a:prstGeom prst="rect">
            <a:avLst/>
          </a:prstGeom>
        </p:spPr>
      </p:pic>
    </p:spTree>
    <p:extLst>
      <p:ext uri="{BB962C8B-B14F-4D97-AF65-F5344CB8AC3E}">
        <p14:creationId xmlns:p14="http://schemas.microsoft.com/office/powerpoint/2010/main" val="1522369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544" y="1143000"/>
            <a:ext cx="8848897" cy="1938992"/>
          </a:xfrm>
          <a:prstGeom prst="rect">
            <a:avLst/>
          </a:prstGeom>
          <a:noFill/>
        </p:spPr>
        <p:txBody>
          <a:bodyPr wrap="none" rtlCol="0">
            <a:spAutoFit/>
          </a:bodyPr>
          <a:lstStyle/>
          <a:p>
            <a:r>
              <a:rPr lang="en-US" dirty="0" smtClean="0">
                <a:latin typeface="Courier" charset="0"/>
                <a:ea typeface="Courier" charset="0"/>
                <a:cs typeface="Courier" charset="0"/>
              </a:rPr>
              <a:t>&gt;</a:t>
            </a:r>
            <a:r>
              <a:rPr lang="en-US" dirty="0" err="1" smtClean="0">
                <a:latin typeface="Courier" charset="0"/>
                <a:ea typeface="Courier" charset="0"/>
                <a:cs typeface="Courier" charset="0"/>
              </a:rPr>
              <a:t>wc</a:t>
            </a:r>
            <a:r>
              <a:rPr lang="en-US" dirty="0" smtClean="0">
                <a:latin typeface="Courier" charset="0"/>
                <a:ea typeface="Courier" charset="0"/>
                <a:cs typeface="Courier" charset="0"/>
              </a:rPr>
              <a:t> </a:t>
            </a:r>
            <a:r>
              <a:rPr lang="en-US" dirty="0">
                <a:latin typeface="Courier" charset="0"/>
                <a:ea typeface="Courier" charset="0"/>
                <a:cs typeface="Courier" charset="0"/>
              </a:rPr>
              <a:t>-l </a:t>
            </a:r>
            <a:r>
              <a:rPr lang="en-US" dirty="0" err="1">
                <a:latin typeface="Courier" charset="0"/>
                <a:ea typeface="Courier" charset="0"/>
                <a:cs typeface="Courier" charset="0"/>
              </a:rPr>
              <a:t>blastp.out</a:t>
            </a:r>
            <a:r>
              <a:rPr lang="en-US" dirty="0">
                <a:latin typeface="Courier" charset="0"/>
                <a:ea typeface="Courier" charset="0"/>
                <a:cs typeface="Courier" charset="0"/>
              </a:rPr>
              <a:t> </a:t>
            </a:r>
            <a:r>
              <a:rPr lang="en-US" dirty="0" err="1">
                <a:latin typeface="Courier" charset="0"/>
                <a:ea typeface="Courier" charset="0"/>
                <a:cs typeface="Courier" charset="0"/>
              </a:rPr>
              <a:t>PSIblastP.out</a:t>
            </a:r>
            <a:r>
              <a:rPr lang="en-US" dirty="0">
                <a:latin typeface="Courier" charset="0"/>
                <a:ea typeface="Courier" charset="0"/>
                <a:cs typeface="Courier" charset="0"/>
              </a:rPr>
              <a:t> </a:t>
            </a:r>
            <a:r>
              <a:rPr lang="en-US" dirty="0" err="1">
                <a:latin typeface="Courier" charset="0"/>
                <a:ea typeface="Courier" charset="0"/>
                <a:cs typeface="Courier" charset="0"/>
              </a:rPr>
              <a:t>psitblastn.out</a:t>
            </a:r>
            <a:r>
              <a:rPr lang="en-US" dirty="0">
                <a:latin typeface="Courier" charset="0"/>
                <a:ea typeface="Courier" charset="0"/>
                <a:cs typeface="Courier" charset="0"/>
              </a:rPr>
              <a:t> </a:t>
            </a:r>
          </a:p>
          <a:p>
            <a:r>
              <a:rPr lang="en-US" dirty="0">
                <a:latin typeface="Courier" charset="0"/>
                <a:ea typeface="Courier" charset="0"/>
                <a:cs typeface="Courier" charset="0"/>
              </a:rPr>
              <a:t>  </a:t>
            </a:r>
            <a:endParaRPr lang="en-US" dirty="0" smtClean="0">
              <a:latin typeface="Courier" charset="0"/>
              <a:ea typeface="Courier" charset="0"/>
              <a:cs typeface="Courier" charset="0"/>
            </a:endParaRPr>
          </a:p>
          <a:p>
            <a:r>
              <a:rPr lang="en-US" dirty="0" smtClean="0">
                <a:latin typeface="Courier" charset="0"/>
                <a:ea typeface="Courier" charset="0"/>
                <a:cs typeface="Courier" charset="0"/>
              </a:rPr>
              <a:t>   34 </a:t>
            </a:r>
            <a:r>
              <a:rPr lang="en-US" dirty="0" err="1">
                <a:latin typeface="Courier" charset="0"/>
                <a:ea typeface="Courier" charset="0"/>
                <a:cs typeface="Courier" charset="0"/>
              </a:rPr>
              <a:t>blastp.out</a:t>
            </a:r>
            <a:endParaRPr lang="en-US" dirty="0">
              <a:latin typeface="Courier" charset="0"/>
              <a:ea typeface="Courier" charset="0"/>
              <a:cs typeface="Courier" charset="0"/>
            </a:endParaRPr>
          </a:p>
          <a:p>
            <a:r>
              <a:rPr lang="en-US" dirty="0">
                <a:latin typeface="Courier" charset="0"/>
                <a:ea typeface="Courier" charset="0"/>
                <a:cs typeface="Courier" charset="0"/>
              </a:rPr>
              <a:t>   44 </a:t>
            </a:r>
            <a:r>
              <a:rPr lang="en-US" dirty="0" err="1">
                <a:latin typeface="Courier" charset="0"/>
                <a:ea typeface="Courier" charset="0"/>
                <a:cs typeface="Courier" charset="0"/>
              </a:rPr>
              <a:t>PSIblastP.out</a:t>
            </a:r>
            <a:endParaRPr lang="en-US" dirty="0">
              <a:latin typeface="Courier" charset="0"/>
              <a:ea typeface="Courier" charset="0"/>
              <a:cs typeface="Courier" charset="0"/>
            </a:endParaRPr>
          </a:p>
          <a:p>
            <a:r>
              <a:rPr lang="en-US" dirty="0">
                <a:latin typeface="Courier" charset="0"/>
                <a:ea typeface="Courier" charset="0"/>
                <a:cs typeface="Courier" charset="0"/>
              </a:rPr>
              <a:t>   56 </a:t>
            </a:r>
            <a:r>
              <a:rPr lang="en-US" dirty="0" err="1">
                <a:latin typeface="Courier" charset="0"/>
                <a:ea typeface="Courier" charset="0"/>
                <a:cs typeface="Courier" charset="0"/>
              </a:rPr>
              <a:t>psitblastn.out</a:t>
            </a:r>
            <a:endParaRPr lang="en-US" dirty="0">
              <a:latin typeface="Courier" charset="0"/>
              <a:ea typeface="Courier" charset="0"/>
              <a:cs typeface="Courier" charset="0"/>
            </a:endParaRPr>
          </a:p>
        </p:txBody>
      </p:sp>
      <p:sp>
        <p:nvSpPr>
          <p:cNvPr id="4" name="TextBox 3"/>
          <p:cNvSpPr txBox="1"/>
          <p:nvPr/>
        </p:nvSpPr>
        <p:spPr>
          <a:xfrm>
            <a:off x="248544" y="242047"/>
            <a:ext cx="8788368" cy="584775"/>
          </a:xfrm>
          <a:prstGeom prst="rect">
            <a:avLst/>
          </a:prstGeom>
          <a:noFill/>
        </p:spPr>
        <p:txBody>
          <a:bodyPr wrap="none" rtlCol="0">
            <a:spAutoFit/>
          </a:bodyPr>
          <a:lstStyle/>
          <a:p>
            <a:r>
              <a:rPr lang="en-US" sz="3200" dirty="0" smtClean="0"/>
              <a:t>Comparison of </a:t>
            </a:r>
            <a:r>
              <a:rPr lang="en-US" sz="3200" dirty="0" err="1" smtClean="0"/>
              <a:t>blastp</a:t>
            </a:r>
            <a:r>
              <a:rPr lang="en-US" sz="3200" dirty="0" smtClean="0"/>
              <a:t>, </a:t>
            </a:r>
            <a:r>
              <a:rPr lang="en-US" sz="3200" dirty="0" err="1" smtClean="0"/>
              <a:t>PSIblastP</a:t>
            </a:r>
            <a:r>
              <a:rPr lang="en-US" sz="3200" dirty="0" smtClean="0"/>
              <a:t>, and </a:t>
            </a:r>
            <a:r>
              <a:rPr lang="en-US" sz="3200" dirty="0" err="1" smtClean="0"/>
              <a:t>psitblastn</a:t>
            </a:r>
            <a:endParaRPr lang="en-US" sz="3200" dirty="0"/>
          </a:p>
        </p:txBody>
      </p:sp>
    </p:spTree>
    <p:extLst>
      <p:ext uri="{BB962C8B-B14F-4D97-AF65-F5344CB8AC3E}">
        <p14:creationId xmlns:p14="http://schemas.microsoft.com/office/powerpoint/2010/main" val="1336839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467361" y="2336800"/>
            <a:ext cx="8351520" cy="2308324"/>
          </a:xfrm>
          <a:prstGeom prst="rect">
            <a:avLst/>
          </a:prstGeom>
          <a:noFill/>
        </p:spPr>
        <p:txBody>
          <a:bodyPr wrap="square" rtlCol="0">
            <a:spAutoFit/>
          </a:bodyPr>
          <a:lstStyle/>
          <a:p>
            <a:r>
              <a:rPr lang="en-US" dirty="0" err="1">
                <a:latin typeface="Courier" charset="0"/>
                <a:ea typeface="Courier" charset="0"/>
                <a:cs typeface="Courier" charset="0"/>
              </a:rPr>
              <a:t>psiblast</a:t>
            </a:r>
            <a:r>
              <a:rPr lang="en-US" dirty="0">
                <a:latin typeface="Courier" charset="0"/>
                <a:ea typeface="Courier" charset="0"/>
                <a:cs typeface="Courier" charset="0"/>
              </a:rPr>
              <a:t> -</a:t>
            </a:r>
            <a:r>
              <a:rPr lang="en-US" dirty="0" err="1">
                <a:latin typeface="Courier" charset="0"/>
                <a:ea typeface="Courier" charset="0"/>
                <a:cs typeface="Courier" charset="0"/>
              </a:rPr>
              <a:t>db</a:t>
            </a:r>
            <a:r>
              <a:rPr lang="en-US" dirty="0">
                <a:latin typeface="Courier" charset="0"/>
                <a:ea typeface="Courier" charset="0"/>
                <a:cs typeface="Courier" charset="0"/>
              </a:rPr>
              <a:t> </a:t>
            </a:r>
            <a:r>
              <a:rPr lang="en-US" dirty="0" err="1">
                <a:latin typeface="Courier" charset="0"/>
                <a:ea typeface="Courier" charset="0"/>
                <a:cs typeface="Courier" charset="0"/>
              </a:rPr>
              <a:t>fiveFrankia.faa.txt</a:t>
            </a:r>
            <a:r>
              <a:rPr lang="en-US" dirty="0">
                <a:latin typeface="Courier" charset="0"/>
                <a:ea typeface="Courier" charset="0"/>
                <a:cs typeface="Courier" charset="0"/>
              </a:rPr>
              <a:t> </a:t>
            </a:r>
            <a:r>
              <a:rPr lang="en-US" dirty="0" smtClean="0">
                <a:latin typeface="Courier" charset="0"/>
                <a:ea typeface="Courier" charset="0"/>
                <a:cs typeface="Courier" charset="0"/>
              </a:rPr>
              <a:t/>
            </a:r>
            <a:br>
              <a:rPr lang="en-US" dirty="0" smtClean="0">
                <a:latin typeface="Courier" charset="0"/>
                <a:ea typeface="Courier" charset="0"/>
                <a:cs typeface="Courier" charset="0"/>
              </a:rPr>
            </a:br>
            <a:r>
              <a:rPr lang="en-US" dirty="0" smtClean="0">
                <a:latin typeface="Courier" charset="0"/>
                <a:ea typeface="Courier" charset="0"/>
                <a:cs typeface="Courier" charset="0"/>
              </a:rPr>
              <a:t>-</a:t>
            </a:r>
            <a:r>
              <a:rPr lang="en-US" dirty="0" err="1">
                <a:latin typeface="Courier" charset="0"/>
                <a:ea typeface="Courier" charset="0"/>
                <a:cs typeface="Courier" charset="0"/>
              </a:rPr>
              <a:t>in_pssm</a:t>
            </a:r>
            <a:r>
              <a:rPr lang="en-US" dirty="0">
                <a:latin typeface="Courier" charset="0"/>
                <a:ea typeface="Courier" charset="0"/>
                <a:cs typeface="Courier" charset="0"/>
              </a:rPr>
              <a:t> IS605checkpointPSSM </a:t>
            </a:r>
            <a:r>
              <a:rPr lang="en-US" dirty="0" smtClean="0">
                <a:latin typeface="Courier" charset="0"/>
                <a:ea typeface="Courier" charset="0"/>
                <a:cs typeface="Courier" charset="0"/>
              </a:rPr>
              <a:t/>
            </a:r>
            <a:br>
              <a:rPr lang="en-US" dirty="0" smtClean="0">
                <a:latin typeface="Courier" charset="0"/>
                <a:ea typeface="Courier" charset="0"/>
                <a:cs typeface="Courier" charset="0"/>
              </a:rPr>
            </a:br>
            <a:r>
              <a:rPr lang="en-US" dirty="0" smtClean="0">
                <a:latin typeface="Courier" charset="0"/>
                <a:ea typeface="Courier" charset="0"/>
                <a:cs typeface="Courier" charset="0"/>
              </a:rPr>
              <a:t>-</a:t>
            </a:r>
            <a:r>
              <a:rPr lang="en-US" dirty="0">
                <a:latin typeface="Courier" charset="0"/>
                <a:ea typeface="Courier" charset="0"/>
                <a:cs typeface="Courier" charset="0"/>
              </a:rPr>
              <a:t>out </a:t>
            </a:r>
            <a:r>
              <a:rPr lang="en-US" dirty="0" err="1">
                <a:latin typeface="Courier" charset="0"/>
                <a:ea typeface="Courier" charset="0"/>
                <a:cs typeface="Courier" charset="0"/>
              </a:rPr>
              <a:t>PSIblastP.out</a:t>
            </a:r>
            <a:r>
              <a:rPr lang="en-US" dirty="0">
                <a:latin typeface="Courier" charset="0"/>
                <a:ea typeface="Courier" charset="0"/>
                <a:cs typeface="Courier" charset="0"/>
              </a:rPr>
              <a:t> </a:t>
            </a:r>
            <a:r>
              <a:rPr lang="en-US" dirty="0" smtClean="0">
                <a:latin typeface="Courier" charset="0"/>
                <a:ea typeface="Courier" charset="0"/>
                <a:cs typeface="Courier" charset="0"/>
              </a:rPr>
              <a:t/>
            </a:r>
            <a:br>
              <a:rPr lang="en-US" dirty="0" smtClean="0">
                <a:latin typeface="Courier" charset="0"/>
                <a:ea typeface="Courier" charset="0"/>
                <a:cs typeface="Courier" charset="0"/>
              </a:rPr>
            </a:br>
            <a:r>
              <a:rPr lang="en-US" dirty="0" smtClean="0">
                <a:latin typeface="Courier" charset="0"/>
                <a:ea typeface="Courier" charset="0"/>
                <a:cs typeface="Courier" charset="0"/>
              </a:rPr>
              <a:t>-</a:t>
            </a:r>
            <a:r>
              <a:rPr lang="en-US" dirty="0" err="1">
                <a:latin typeface="Courier" charset="0"/>
                <a:ea typeface="Courier" charset="0"/>
                <a:cs typeface="Courier" charset="0"/>
              </a:rPr>
              <a:t>inclusion_ethresh</a:t>
            </a:r>
            <a:r>
              <a:rPr lang="en-US" dirty="0">
                <a:latin typeface="Courier" charset="0"/>
                <a:ea typeface="Courier" charset="0"/>
                <a:cs typeface="Courier" charset="0"/>
              </a:rPr>
              <a:t> 1e-5 -</a:t>
            </a:r>
            <a:r>
              <a:rPr lang="en-US" dirty="0" err="1">
                <a:latin typeface="Courier" charset="0"/>
                <a:ea typeface="Courier" charset="0"/>
                <a:cs typeface="Courier" charset="0"/>
              </a:rPr>
              <a:t>outfmt</a:t>
            </a:r>
            <a:r>
              <a:rPr lang="en-US" dirty="0">
                <a:latin typeface="Courier" charset="0"/>
                <a:ea typeface="Courier" charset="0"/>
                <a:cs typeface="Courier" charset="0"/>
              </a:rPr>
              <a:t> 6 </a:t>
            </a:r>
            <a:r>
              <a:rPr lang="en-US" dirty="0" smtClean="0">
                <a:latin typeface="Courier" charset="0"/>
                <a:ea typeface="Courier" charset="0"/>
                <a:cs typeface="Courier" charset="0"/>
              </a:rPr>
              <a:t/>
            </a:r>
            <a:br>
              <a:rPr lang="en-US" dirty="0" smtClean="0">
                <a:latin typeface="Courier" charset="0"/>
                <a:ea typeface="Courier" charset="0"/>
                <a:cs typeface="Courier" charset="0"/>
              </a:rPr>
            </a:br>
            <a:r>
              <a:rPr lang="en-US" dirty="0" smtClean="0">
                <a:latin typeface="Courier" charset="0"/>
                <a:ea typeface="Courier" charset="0"/>
                <a:cs typeface="Courier" charset="0"/>
              </a:rPr>
              <a:t>-</a:t>
            </a:r>
            <a:r>
              <a:rPr lang="en-US" dirty="0" err="1">
                <a:latin typeface="Courier" charset="0"/>
                <a:ea typeface="Courier" charset="0"/>
                <a:cs typeface="Courier" charset="0"/>
              </a:rPr>
              <a:t>num_threads</a:t>
            </a:r>
            <a:r>
              <a:rPr lang="en-US" dirty="0">
                <a:latin typeface="Courier" charset="0"/>
                <a:ea typeface="Courier" charset="0"/>
                <a:cs typeface="Courier" charset="0"/>
              </a:rPr>
              <a:t> 2</a:t>
            </a:r>
          </a:p>
          <a:p>
            <a:endParaRPr lang="en-US" dirty="0"/>
          </a:p>
        </p:txBody>
      </p:sp>
      <p:sp>
        <p:nvSpPr>
          <p:cNvPr id="4" name="TextBox 3"/>
          <p:cNvSpPr txBox="1"/>
          <p:nvPr/>
        </p:nvSpPr>
        <p:spPr>
          <a:xfrm>
            <a:off x="467361" y="5229324"/>
            <a:ext cx="6112571" cy="461665"/>
          </a:xfrm>
          <a:prstGeom prst="rect">
            <a:avLst/>
          </a:prstGeom>
          <a:noFill/>
        </p:spPr>
        <p:txBody>
          <a:bodyPr wrap="none" rtlCol="0">
            <a:spAutoFit/>
          </a:bodyPr>
          <a:lstStyle/>
          <a:p>
            <a:r>
              <a:rPr lang="en-US" smtClean="0"/>
              <a:t>What might be “wrong” with this command?</a:t>
            </a:r>
            <a:endParaRPr lang="en-US"/>
          </a:p>
        </p:txBody>
      </p:sp>
    </p:spTree>
    <p:extLst>
      <p:ext uri="{BB962C8B-B14F-4D97-AF65-F5344CB8AC3E}">
        <p14:creationId xmlns:p14="http://schemas.microsoft.com/office/powerpoint/2010/main" val="128845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544" y="1143000"/>
            <a:ext cx="8848897" cy="1938992"/>
          </a:xfrm>
          <a:prstGeom prst="rect">
            <a:avLst/>
          </a:prstGeom>
          <a:noFill/>
        </p:spPr>
        <p:txBody>
          <a:bodyPr wrap="none" rtlCol="0">
            <a:spAutoFit/>
          </a:bodyPr>
          <a:lstStyle/>
          <a:p>
            <a:r>
              <a:rPr lang="en-US" dirty="0" smtClean="0">
                <a:latin typeface="Courier" charset="0"/>
                <a:ea typeface="Courier" charset="0"/>
                <a:cs typeface="Courier" charset="0"/>
              </a:rPr>
              <a:t>&gt;</a:t>
            </a:r>
            <a:r>
              <a:rPr lang="en-US" dirty="0" err="1" smtClean="0">
                <a:latin typeface="Courier" charset="0"/>
                <a:ea typeface="Courier" charset="0"/>
                <a:cs typeface="Courier" charset="0"/>
              </a:rPr>
              <a:t>wc</a:t>
            </a:r>
            <a:r>
              <a:rPr lang="en-US" dirty="0" smtClean="0">
                <a:latin typeface="Courier" charset="0"/>
                <a:ea typeface="Courier" charset="0"/>
                <a:cs typeface="Courier" charset="0"/>
              </a:rPr>
              <a:t> </a:t>
            </a:r>
            <a:r>
              <a:rPr lang="en-US" dirty="0">
                <a:latin typeface="Courier" charset="0"/>
                <a:ea typeface="Courier" charset="0"/>
                <a:cs typeface="Courier" charset="0"/>
              </a:rPr>
              <a:t>-l </a:t>
            </a:r>
            <a:r>
              <a:rPr lang="en-US" dirty="0" err="1">
                <a:latin typeface="Courier" charset="0"/>
                <a:ea typeface="Courier" charset="0"/>
                <a:cs typeface="Courier" charset="0"/>
              </a:rPr>
              <a:t>blastp.out</a:t>
            </a:r>
            <a:r>
              <a:rPr lang="en-US" dirty="0">
                <a:latin typeface="Courier" charset="0"/>
                <a:ea typeface="Courier" charset="0"/>
                <a:cs typeface="Courier" charset="0"/>
              </a:rPr>
              <a:t> </a:t>
            </a:r>
            <a:r>
              <a:rPr lang="en-US" dirty="0" err="1">
                <a:latin typeface="Courier" charset="0"/>
                <a:ea typeface="Courier" charset="0"/>
                <a:cs typeface="Courier" charset="0"/>
              </a:rPr>
              <a:t>PSIblastP.out</a:t>
            </a:r>
            <a:r>
              <a:rPr lang="en-US" dirty="0">
                <a:latin typeface="Courier" charset="0"/>
                <a:ea typeface="Courier" charset="0"/>
                <a:cs typeface="Courier" charset="0"/>
              </a:rPr>
              <a:t> </a:t>
            </a:r>
            <a:r>
              <a:rPr lang="en-US" dirty="0" err="1">
                <a:latin typeface="Courier" charset="0"/>
                <a:ea typeface="Courier" charset="0"/>
                <a:cs typeface="Courier" charset="0"/>
              </a:rPr>
              <a:t>psitblastn.out</a:t>
            </a:r>
            <a:r>
              <a:rPr lang="en-US" dirty="0">
                <a:latin typeface="Courier" charset="0"/>
                <a:ea typeface="Courier" charset="0"/>
                <a:cs typeface="Courier" charset="0"/>
              </a:rPr>
              <a:t> </a:t>
            </a:r>
          </a:p>
          <a:p>
            <a:r>
              <a:rPr lang="en-US" dirty="0">
                <a:latin typeface="Courier" charset="0"/>
                <a:ea typeface="Courier" charset="0"/>
                <a:cs typeface="Courier" charset="0"/>
              </a:rPr>
              <a:t>  </a:t>
            </a:r>
            <a:endParaRPr lang="en-US" dirty="0" smtClean="0">
              <a:latin typeface="Courier" charset="0"/>
              <a:ea typeface="Courier" charset="0"/>
              <a:cs typeface="Courier" charset="0"/>
            </a:endParaRPr>
          </a:p>
          <a:p>
            <a:r>
              <a:rPr lang="en-US" dirty="0" smtClean="0">
                <a:latin typeface="Courier" charset="0"/>
                <a:ea typeface="Courier" charset="0"/>
                <a:cs typeface="Courier" charset="0"/>
              </a:rPr>
              <a:t>   34 </a:t>
            </a:r>
            <a:r>
              <a:rPr lang="en-US" dirty="0" err="1">
                <a:latin typeface="Courier" charset="0"/>
                <a:ea typeface="Courier" charset="0"/>
                <a:cs typeface="Courier" charset="0"/>
              </a:rPr>
              <a:t>blastp.out</a:t>
            </a:r>
            <a:endParaRPr lang="en-US" dirty="0">
              <a:latin typeface="Courier" charset="0"/>
              <a:ea typeface="Courier" charset="0"/>
              <a:cs typeface="Courier" charset="0"/>
            </a:endParaRPr>
          </a:p>
          <a:p>
            <a:r>
              <a:rPr lang="en-US" dirty="0">
                <a:latin typeface="Courier" charset="0"/>
                <a:ea typeface="Courier" charset="0"/>
                <a:cs typeface="Courier" charset="0"/>
              </a:rPr>
              <a:t>   44 </a:t>
            </a:r>
            <a:r>
              <a:rPr lang="en-US" dirty="0" err="1">
                <a:latin typeface="Courier" charset="0"/>
                <a:ea typeface="Courier" charset="0"/>
                <a:cs typeface="Courier" charset="0"/>
              </a:rPr>
              <a:t>PSIblastP.out</a:t>
            </a:r>
            <a:endParaRPr lang="en-US" dirty="0">
              <a:latin typeface="Courier" charset="0"/>
              <a:ea typeface="Courier" charset="0"/>
              <a:cs typeface="Courier" charset="0"/>
            </a:endParaRPr>
          </a:p>
          <a:p>
            <a:r>
              <a:rPr lang="en-US" dirty="0">
                <a:latin typeface="Courier" charset="0"/>
                <a:ea typeface="Courier" charset="0"/>
                <a:cs typeface="Courier" charset="0"/>
              </a:rPr>
              <a:t>   56 </a:t>
            </a:r>
            <a:r>
              <a:rPr lang="en-US" dirty="0" err="1">
                <a:latin typeface="Courier" charset="0"/>
                <a:ea typeface="Courier" charset="0"/>
                <a:cs typeface="Courier" charset="0"/>
              </a:rPr>
              <a:t>psitblastn.out</a:t>
            </a:r>
            <a:endParaRPr lang="en-US" dirty="0">
              <a:latin typeface="Courier" charset="0"/>
              <a:ea typeface="Courier" charset="0"/>
              <a:cs typeface="Courier" charset="0"/>
            </a:endParaRPr>
          </a:p>
        </p:txBody>
      </p:sp>
      <p:sp>
        <p:nvSpPr>
          <p:cNvPr id="4" name="TextBox 3"/>
          <p:cNvSpPr txBox="1"/>
          <p:nvPr/>
        </p:nvSpPr>
        <p:spPr>
          <a:xfrm>
            <a:off x="248544" y="242047"/>
            <a:ext cx="8788368" cy="584775"/>
          </a:xfrm>
          <a:prstGeom prst="rect">
            <a:avLst/>
          </a:prstGeom>
          <a:noFill/>
        </p:spPr>
        <p:txBody>
          <a:bodyPr wrap="none" rtlCol="0">
            <a:spAutoFit/>
          </a:bodyPr>
          <a:lstStyle/>
          <a:p>
            <a:r>
              <a:rPr lang="en-US" sz="3200" dirty="0" smtClean="0"/>
              <a:t>Comparison of </a:t>
            </a:r>
            <a:r>
              <a:rPr lang="en-US" sz="3200" dirty="0" err="1" smtClean="0"/>
              <a:t>blastp</a:t>
            </a:r>
            <a:r>
              <a:rPr lang="en-US" sz="3200" dirty="0" smtClean="0"/>
              <a:t>, </a:t>
            </a:r>
            <a:r>
              <a:rPr lang="en-US" sz="3200" dirty="0" err="1" smtClean="0"/>
              <a:t>PSIblastP</a:t>
            </a:r>
            <a:r>
              <a:rPr lang="en-US" sz="3200" dirty="0" smtClean="0"/>
              <a:t>, and </a:t>
            </a:r>
            <a:r>
              <a:rPr lang="en-US" sz="3200" dirty="0" err="1" smtClean="0"/>
              <a:t>psitblastn</a:t>
            </a:r>
            <a:endParaRPr lang="en-US" sz="3200" dirty="0"/>
          </a:p>
        </p:txBody>
      </p:sp>
      <p:sp>
        <p:nvSpPr>
          <p:cNvPr id="6" name="TextBox 5"/>
          <p:cNvSpPr txBox="1"/>
          <p:nvPr/>
        </p:nvSpPr>
        <p:spPr>
          <a:xfrm>
            <a:off x="772160" y="4429760"/>
            <a:ext cx="4394152" cy="461665"/>
          </a:xfrm>
          <a:prstGeom prst="rect">
            <a:avLst/>
          </a:prstGeom>
          <a:noFill/>
        </p:spPr>
        <p:txBody>
          <a:bodyPr wrap="none" rtlCol="0">
            <a:spAutoFit/>
          </a:bodyPr>
          <a:lstStyle/>
          <a:p>
            <a:r>
              <a:rPr lang="en-US" dirty="0" smtClean="0"/>
              <a:t>What results did you obtains?  </a:t>
            </a:r>
            <a:endParaRPr lang="en-US" dirty="0"/>
          </a:p>
        </p:txBody>
      </p:sp>
    </p:spTree>
    <p:extLst>
      <p:ext uri="{BB962C8B-B14F-4D97-AF65-F5344CB8AC3E}">
        <p14:creationId xmlns:p14="http://schemas.microsoft.com/office/powerpoint/2010/main" val="1941151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alm Seas">
  <a:themeElements>
    <a:clrScheme name="">
      <a:dk1>
        <a:srgbClr val="000080"/>
      </a:dk1>
      <a:lt1>
        <a:srgbClr val="A2B3DD"/>
      </a:lt1>
      <a:dk2>
        <a:srgbClr val="F23801"/>
      </a:dk2>
      <a:lt2>
        <a:srgbClr val="000066"/>
      </a:lt2>
      <a:accent1>
        <a:srgbClr val="6666FF"/>
      </a:accent1>
      <a:accent2>
        <a:srgbClr val="9999FF"/>
      </a:accent2>
      <a:accent3>
        <a:srgbClr val="CED6EB"/>
      </a:accent3>
      <a:accent4>
        <a:srgbClr val="00006C"/>
      </a:accent4>
      <a:accent5>
        <a:srgbClr val="B8B8FF"/>
      </a:accent5>
      <a:accent6>
        <a:srgbClr val="8A8AE7"/>
      </a:accent6>
      <a:hlink>
        <a:srgbClr val="FF3300"/>
      </a:hlink>
      <a:folHlink>
        <a:srgbClr val="FF9900"/>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6901</TotalTime>
  <Words>1834</Words>
  <Application>Microsoft Macintosh PowerPoint</Application>
  <PresentationFormat>On-screen Show (4:3)</PresentationFormat>
  <Paragraphs>380</Paragraphs>
  <Slides>57</Slides>
  <Notes>18</Notes>
  <HiddenSlides>0</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3</vt:i4>
      </vt:variant>
      <vt:variant>
        <vt:lpstr>Slide Titles</vt:lpstr>
      </vt:variant>
      <vt:variant>
        <vt:i4>57</vt:i4>
      </vt:variant>
    </vt:vector>
  </HeadingPairs>
  <TitlesOfParts>
    <vt:vector size="80" baseType="lpstr">
      <vt:lpstr>Courier</vt:lpstr>
      <vt:lpstr>GillSans</vt:lpstr>
      <vt:lpstr>Helvetica</vt:lpstr>
      <vt:lpstr>ＭＳ Ｐゴシック</vt:lpstr>
      <vt:lpstr>ＭＳ Ｐゴシック</vt:lpstr>
      <vt:lpstr>msgothic</vt:lpstr>
      <vt:lpstr>Symbol</vt:lpstr>
      <vt:lpstr>Times New Roman</vt:lpstr>
      <vt:lpstr>Arial</vt:lpstr>
      <vt:lpstr>Calibri</vt:lpstr>
      <vt:lpstr>Tahoma</vt:lpstr>
      <vt:lpstr>Wingdings</vt:lpstr>
      <vt:lpstr>2_Default Design</vt:lpstr>
      <vt:lpstr>Default Design</vt:lpstr>
      <vt:lpstr>3_Default Design</vt:lpstr>
      <vt:lpstr>Office Theme</vt:lpstr>
      <vt:lpstr>13_Default Design</vt:lpstr>
      <vt:lpstr>3_Calm Seas</vt:lpstr>
      <vt:lpstr>2_Blank Presentation</vt:lpstr>
      <vt:lpstr>3_Blank Presentation</vt:lpstr>
      <vt:lpstr>Image</vt:lpstr>
      <vt:lpstr>Photo Editor Photo</vt:lpstr>
      <vt:lpstr>Document</vt:lpstr>
      <vt:lpstr>PowerPoint Presentation</vt:lpstr>
      <vt:lpstr>student evaluations</vt:lpstr>
      <vt:lpstr>PSI BLAST scheme</vt:lpstr>
      <vt:lpstr>PSI BLAST and E-values!</vt:lpstr>
      <vt:lpstr>PSI Blast and finding gene families within genomes </vt:lpstr>
      <vt:lpstr>man wc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Taxplot at NCBI</vt:lpstr>
      <vt:lpstr>Taxplot at NCBI</vt:lpstr>
      <vt:lpstr>Finding transferred genes</vt:lpstr>
      <vt:lpstr>Finding transferred genes</vt:lpstr>
      <vt:lpstr>PowerPoint Presentation</vt:lpstr>
      <vt:lpstr>TOOLS TO ANALYZE PHYLOGENETIC INFORMATION FROM MULTIPLE GENES IN GENOMES:   Bipartition Spectra (Lento Plots)</vt:lpstr>
      <vt:lpstr>PowerPoint Presentation</vt:lpstr>
      <vt:lpstr>PowerPoint Presentation</vt:lpstr>
      <vt:lpstr>PowerPoint Presentation</vt:lpstr>
      <vt:lpstr>PowerPoint Presentation</vt:lpstr>
      <vt:lpstr>PowerPoint Presentation</vt:lpstr>
      <vt:lpstr>PowerPoint Presentation</vt:lpstr>
      <vt:lpstr>Bipartition Paradox: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approaches to find transferred genes</vt:lpstr>
      <vt:lpstr>Discussion of  HGT from Bacteria to Tardigrades</vt:lpstr>
      <vt:lpstr>PowerPoint Presentation</vt:lpstr>
      <vt:lpstr>Discussion of  HGT from Bacteria to Tardigrades</vt:lpstr>
      <vt:lpstr>PowerPoint Presentation</vt:lpstr>
      <vt:lpstr>PowerPoint Presentation</vt:lpstr>
      <vt:lpstr>PowerPoint Presentation</vt:lpstr>
      <vt:lpstr>PowerPoint Presentation</vt:lpstr>
      <vt:lpstr>PowerPoint Presentation</vt:lpstr>
      <vt:lpstr>PowerPoint Presentation</vt:lpstr>
      <vt:lpstr>    Supertree   vs. Supermatrix</vt:lpstr>
      <vt:lpstr>PowerPoint Presentation</vt:lpstr>
      <vt:lpstr>PowerPoint Presentation</vt:lpstr>
      <vt:lpstr>Supermatrix versus                  Quartet based Supertree</vt:lpstr>
      <vt:lpstr>PowerPoint Presentation</vt:lpstr>
      <vt:lpstr>HGT EvolSimulator Results</vt:lpstr>
      <vt:lpstr>PowerPoint Presentation</vt:lpstr>
      <vt:lpstr>PowerPoint Presentation</vt:lpstr>
    </vt:vector>
  </TitlesOfParts>
  <Manager/>
  <Company>University of Connecticut</Company>
  <LinksUpToDate>false</LinksUpToDate>
  <SharedDoc>false</SharedDoc>
  <HyperlinkBase/>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77</cp:revision>
  <dcterms:modified xsi:type="dcterms:W3CDTF">2016-12-05T16:03:25Z</dcterms:modified>
  <cp:category/>
</cp:coreProperties>
</file>