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6" r:id="rId2"/>
  </p:sldMasterIdLst>
  <p:notesMasterIdLst>
    <p:notesMasterId r:id="rId20"/>
  </p:notesMasterIdLst>
  <p:sldIdLst>
    <p:sldId id="905" r:id="rId3"/>
    <p:sldId id="906" r:id="rId4"/>
    <p:sldId id="907" r:id="rId5"/>
    <p:sldId id="908" r:id="rId6"/>
    <p:sldId id="909" r:id="rId7"/>
    <p:sldId id="910" r:id="rId8"/>
    <p:sldId id="911" r:id="rId9"/>
    <p:sldId id="912" r:id="rId10"/>
    <p:sldId id="913" r:id="rId11"/>
    <p:sldId id="940" r:id="rId12"/>
    <p:sldId id="914" r:id="rId13"/>
    <p:sldId id="915" r:id="rId14"/>
    <p:sldId id="916" r:id="rId15"/>
    <p:sldId id="917" r:id="rId16"/>
    <p:sldId id="918" r:id="rId17"/>
    <p:sldId id="919" r:id="rId18"/>
    <p:sldId id="922" r:id="rId1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7"/>
  </p:normalViewPr>
  <p:slideViewPr>
    <p:cSldViewPr snapToGrid="0" snapToObjects="1">
      <p:cViewPr varScale="1">
        <p:scale>
          <a:sx n="143" d="100"/>
          <a:sy n="143" d="100"/>
        </p:scale>
        <p:origin x="224" y="744"/>
      </p:cViewPr>
      <p:guideLst/>
    </p:cSldViewPr>
  </p:slideViewPr>
  <p:notesTextViewPr>
    <p:cViewPr>
      <p:scale>
        <a:sx n="1" d="1"/>
        <a:sy n="1" d="1"/>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AC3F7-E8AE-8541-A46A-AE007E16B452}" type="datetimeFigureOut">
              <a:rPr lang="en-US" smtClean="0"/>
              <a:t>10/10/18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2DA32-5D7C-F045-A4A4-24F809512B7C}" type="slidenum">
              <a:rPr lang="en-US" smtClean="0"/>
              <a:t>‹#›</a:t>
            </a:fld>
            <a:endParaRPr lang="en-US"/>
          </a:p>
        </p:txBody>
      </p:sp>
    </p:spTree>
    <p:extLst>
      <p:ext uri="{BB962C8B-B14F-4D97-AF65-F5344CB8AC3E}">
        <p14:creationId xmlns:p14="http://schemas.microsoft.com/office/powerpoint/2010/main" val="58784528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defTabSz="409575" eaLnBrk="0" hangingPunct="0">
              <a:defRPr sz="2400">
                <a:solidFill>
                  <a:schemeClr val="tx1"/>
                </a:solidFill>
                <a:latin typeface="Arial" charset="0"/>
                <a:ea typeface="ＭＳ Ｐゴシック" charset="0"/>
                <a:cs typeface="ＭＳ Ｐゴシック" charset="0"/>
              </a:defRPr>
            </a:lvl1pPr>
            <a:lvl2pPr marL="742950" indent="-285750" defTabSz="409575" eaLnBrk="0" hangingPunct="0">
              <a:defRPr sz="2400">
                <a:solidFill>
                  <a:schemeClr val="tx1"/>
                </a:solidFill>
                <a:latin typeface="Arial" charset="0"/>
                <a:ea typeface="ＭＳ Ｐゴシック" charset="0"/>
              </a:defRPr>
            </a:lvl2pPr>
            <a:lvl3pPr marL="1143000" indent="-228600" defTabSz="409575" eaLnBrk="0" hangingPunct="0">
              <a:defRPr sz="2400">
                <a:solidFill>
                  <a:schemeClr val="tx1"/>
                </a:solidFill>
                <a:latin typeface="Arial" charset="0"/>
                <a:ea typeface="ＭＳ Ｐゴシック" charset="0"/>
              </a:defRPr>
            </a:lvl3pPr>
            <a:lvl4pPr marL="1600200" indent="-228600" defTabSz="409575" eaLnBrk="0" hangingPunct="0">
              <a:defRPr sz="2400">
                <a:solidFill>
                  <a:schemeClr val="tx1"/>
                </a:solidFill>
                <a:latin typeface="Arial" charset="0"/>
                <a:ea typeface="ＭＳ Ｐゴシック" charset="0"/>
              </a:defRPr>
            </a:lvl4pPr>
            <a:lvl5pPr marL="2057400" indent="-228600" defTabSz="409575" eaLnBrk="0" hangingPunct="0">
              <a:defRPr sz="2400">
                <a:solidFill>
                  <a:schemeClr val="tx1"/>
                </a:solidFill>
                <a:latin typeface="Arial" charset="0"/>
                <a:ea typeface="ＭＳ Ｐゴシック" charset="0"/>
              </a:defRPr>
            </a:lvl5pPr>
            <a:lvl6pPr marL="2514600" indent="-228600" defTabSz="4095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95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95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95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09575" rtl="0" eaLnBrk="1" fontAlgn="base" latinLnBrk="0" hangingPunct="0">
              <a:lnSpc>
                <a:spcPct val="93000"/>
              </a:lnSpc>
              <a:spcBef>
                <a:spcPct val="0"/>
              </a:spcBef>
              <a:spcAft>
                <a:spcPct val="0"/>
              </a:spcAft>
              <a:buClr>
                <a:srgbClr val="000000"/>
              </a:buClr>
              <a:buSzPct val="45000"/>
              <a:buFontTx/>
              <a:buNone/>
              <a:tabLst/>
              <a:defRPr/>
            </a:pPr>
            <a:endParaRPr kumimoji="0" lang="zh-CN" altLang="en-US" sz="2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76803" name="Text Box 2"/>
          <p:cNvSpPr>
            <a:spLocks noGrp="1" noChangeArrowheads="1"/>
          </p:cNvSpPr>
          <p:nvPr>
            <p:ph type="body"/>
          </p:nvPr>
        </p:nvSpPr>
        <p:spPr bwMode="auto">
          <a:xfrm>
            <a:off x="1046163" y="4352925"/>
            <a:ext cx="4770437" cy="3478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eaLnBrk="1" hangingPunct="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GB" altLang="zh-CN">
                <a:solidFill>
                  <a:srgbClr val="000000"/>
                </a:solidFill>
                <a:latin typeface="Arial" charset="0"/>
              </a:rPr>
              <a:t>Four possible scenarios of genetic mixture involving Neandertals. Scenario 1 represents gene flow into Neandertal from other archaic hominins, here collectively referred to as Homo erectus. This would manifest itself as segments of the Neandertal genome with unexpectedly high divergence from present-day humans. Scenario 2 represents gene flow between late Neandertals and early modern humans in Europe and/or western Asia. We see no evidence of this because Neandertals are equally distantly related to all non-Africans. However, such gene flow may have taken place without leaving traces in the present-day gene pool. Scenario 3 represents gene flow between Neandertals and the ancestors of all non-Africans. This is the most parsimonious explanation of our observation. Although we detect gene flow only from Neandertals into modern humans, gene flow in the reverse direction may also have occurred. Scenario 4 represents old substructure in Africa that persisted from the origin of Neandertals until the ancestors of non-Africans left Africa. This scenario is also compatible with the current data.</a:t>
            </a:r>
          </a:p>
        </p:txBody>
      </p:sp>
    </p:spTree>
    <p:extLst>
      <p:ext uri="{BB962C8B-B14F-4D97-AF65-F5344CB8AC3E}">
        <p14:creationId xmlns:p14="http://schemas.microsoft.com/office/powerpoint/2010/main" val="139572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3D1A68D0-AB71-FD4B-A430-DEA9F7948DF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1898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8B583EB0-21B3-2941-9284-52D1FCDC684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23925"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4754" name="Rectangle 2"/>
          <p:cNvSpPr>
            <a:spLocks noGrp="1" noRot="1" noChangeAspect="1" noChangeArrowheads="1" noTextEdit="1"/>
          </p:cNvSpPr>
          <p:nvPr>
            <p:ph type="sldImg"/>
          </p:nvPr>
        </p:nvSpPr>
        <p:spPr>
          <a:xfrm>
            <a:off x="960438" y="1143000"/>
            <a:ext cx="4937125" cy="3086100"/>
          </a:xfrm>
          <a:ln/>
        </p:spPr>
      </p:sp>
      <p:sp>
        <p:nvSpPr>
          <p:cNvPr id="747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6631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xfrm>
            <a:off x="960438" y="1143000"/>
            <a:ext cx="4937125" cy="3086100"/>
          </a:xfrm>
          <a:ln/>
        </p:spPr>
      </p:sp>
      <p:sp>
        <p:nvSpPr>
          <p:cNvPr id="901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Goldschmitdt,R. (1940). </a:t>
            </a:r>
            <a:r>
              <a:rPr lang="en-US" i="1">
                <a:latin typeface="Times New Roman" charset="0"/>
                <a:ea typeface="ＭＳ Ｐゴシック" charset="0"/>
                <a:cs typeface="ＭＳ Ｐゴシック" charset="0"/>
              </a:rPr>
              <a:t>The Material Basis of Evolution</a:t>
            </a:r>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Mayr, Ernst (1942). </a:t>
            </a:r>
            <a:r>
              <a:rPr lang="en-US" i="1">
                <a:latin typeface="Times New Roman" charset="0"/>
                <a:ea typeface="ＭＳ Ｐゴシック" charset="0"/>
                <a:cs typeface="ＭＳ Ｐゴシック" charset="0"/>
              </a:rPr>
              <a:t>Systematics and the origin of species, from the viewpoint of a zoologist</a:t>
            </a:r>
            <a:endParaRPr lang="en-US">
              <a:latin typeface="Times New Roman" charset="0"/>
              <a:ea typeface="ＭＳ Ｐゴシック" charset="0"/>
              <a:cs typeface="ＭＳ Ｐゴシック" charset="0"/>
            </a:endParaRPr>
          </a:p>
        </p:txBody>
      </p:sp>
      <p:sp>
        <p:nvSpPr>
          <p:cNvPr id="901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77064FF7-EB8C-0F42-B68A-C62C70024445}" type="slidenum">
              <a:rPr kumimoji="0" lang="en-US" sz="1200" b="1"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23925"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1656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6CC16251-83ED-A54D-9725-617E0EBDBE2A}" type="slidenum">
              <a:rPr lang="en-US"/>
              <a:pPr>
                <a:defRPr/>
              </a:pPr>
              <a:t>‹#›</a:t>
            </a:fld>
            <a:endParaRPr lang="en-US"/>
          </a:p>
        </p:txBody>
      </p:sp>
    </p:spTree>
    <p:extLst>
      <p:ext uri="{BB962C8B-B14F-4D97-AF65-F5344CB8AC3E}">
        <p14:creationId xmlns:p14="http://schemas.microsoft.com/office/powerpoint/2010/main" val="246779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5B4F71AB-898A-5848-8A05-3B0FED6723FC}" type="slidenum">
              <a:rPr lang="en-US"/>
              <a:pPr>
                <a:defRPr/>
              </a:pPr>
              <a:t>‹#›</a:t>
            </a:fld>
            <a:endParaRPr lang="en-US"/>
          </a:p>
        </p:txBody>
      </p:sp>
    </p:spTree>
    <p:extLst>
      <p:ext uri="{BB962C8B-B14F-4D97-AF65-F5344CB8AC3E}">
        <p14:creationId xmlns:p14="http://schemas.microsoft.com/office/powerpoint/2010/main" val="395901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C555549F-B804-384F-A805-172C9B447707}" type="slidenum">
              <a:rPr lang="en-US"/>
              <a:pPr>
                <a:defRPr/>
              </a:pPr>
              <a:t>‹#›</a:t>
            </a:fld>
            <a:endParaRPr lang="en-US"/>
          </a:p>
        </p:txBody>
      </p:sp>
    </p:spTree>
    <p:extLst>
      <p:ext uri="{BB962C8B-B14F-4D97-AF65-F5344CB8AC3E}">
        <p14:creationId xmlns:p14="http://schemas.microsoft.com/office/powerpoint/2010/main" val="212578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B57157E-2C92-634F-9344-58B7EDCA97B3}" type="slidenum">
              <a:rPr lang="en-US"/>
              <a:pPr>
                <a:defRPr/>
              </a:pPr>
              <a:t>‹#›</a:t>
            </a:fld>
            <a:endParaRPr lang="en-US"/>
          </a:p>
        </p:txBody>
      </p:sp>
    </p:spTree>
    <p:extLst>
      <p:ext uri="{BB962C8B-B14F-4D97-AF65-F5344CB8AC3E}">
        <p14:creationId xmlns:p14="http://schemas.microsoft.com/office/powerpoint/2010/main" val="18658418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B033A537-C9E5-FA49-8AD4-92830E0B2E54}" type="slidenum">
              <a:rPr lang="en-US"/>
              <a:pPr>
                <a:defRPr/>
              </a:pPr>
              <a:t>‹#›</a:t>
            </a:fld>
            <a:endParaRPr lang="en-US"/>
          </a:p>
        </p:txBody>
      </p:sp>
    </p:spTree>
    <p:extLst>
      <p:ext uri="{BB962C8B-B14F-4D97-AF65-F5344CB8AC3E}">
        <p14:creationId xmlns:p14="http://schemas.microsoft.com/office/powerpoint/2010/main" val="80676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2AF87C75-B041-6941-B136-CA0859F68262}" type="slidenum">
              <a:rPr lang="en-US"/>
              <a:pPr>
                <a:defRPr/>
              </a:pPr>
              <a:t>‹#›</a:t>
            </a:fld>
            <a:endParaRPr lang="en-US"/>
          </a:p>
        </p:txBody>
      </p:sp>
    </p:spTree>
    <p:extLst>
      <p:ext uri="{BB962C8B-B14F-4D97-AF65-F5344CB8AC3E}">
        <p14:creationId xmlns:p14="http://schemas.microsoft.com/office/powerpoint/2010/main" val="243891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6702DB3F-2744-A745-98B5-B366A98E2D95}" type="slidenum">
              <a:rPr lang="en-US"/>
              <a:pPr>
                <a:defRPr/>
              </a:pPr>
              <a:t>‹#›</a:t>
            </a:fld>
            <a:endParaRPr lang="en-US"/>
          </a:p>
        </p:txBody>
      </p:sp>
    </p:spTree>
    <p:extLst>
      <p:ext uri="{BB962C8B-B14F-4D97-AF65-F5344CB8AC3E}">
        <p14:creationId xmlns:p14="http://schemas.microsoft.com/office/powerpoint/2010/main" val="354598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cs typeface="ＭＳ Ｐゴシック" charset="0"/>
              </a:defRPr>
            </a:lvl1pPr>
          </a:lstStyle>
          <a:p>
            <a:pPr>
              <a:defRPr/>
            </a:pPr>
            <a:fld id="{2B880A42-0E7C-314D-9664-E6F11E97B40D}" type="slidenum">
              <a:rPr lang="en-US"/>
              <a:pPr>
                <a:defRPr/>
              </a:pPr>
              <a:t>‹#›</a:t>
            </a:fld>
            <a:endParaRPr lang="en-US"/>
          </a:p>
        </p:txBody>
      </p:sp>
    </p:spTree>
    <p:extLst>
      <p:ext uri="{BB962C8B-B14F-4D97-AF65-F5344CB8AC3E}">
        <p14:creationId xmlns:p14="http://schemas.microsoft.com/office/powerpoint/2010/main" val="205594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cs typeface="ＭＳ Ｐゴシック" charset="0"/>
              </a:defRPr>
            </a:lvl1pPr>
          </a:lstStyle>
          <a:p>
            <a:pPr>
              <a:defRPr/>
            </a:pPr>
            <a:fld id="{9CD7EF8D-D973-D44F-A2B9-CABE0FDF3CC2}" type="slidenum">
              <a:rPr lang="en-US"/>
              <a:pPr>
                <a:defRPr/>
              </a:pPr>
              <a:t>‹#›</a:t>
            </a:fld>
            <a:endParaRPr lang="en-US"/>
          </a:p>
        </p:txBody>
      </p:sp>
    </p:spTree>
    <p:extLst>
      <p:ext uri="{BB962C8B-B14F-4D97-AF65-F5344CB8AC3E}">
        <p14:creationId xmlns:p14="http://schemas.microsoft.com/office/powerpoint/2010/main" val="293286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cs typeface="ＭＳ Ｐゴシック" charset="0"/>
              </a:defRPr>
            </a:lvl1pPr>
          </a:lstStyle>
          <a:p>
            <a:pPr>
              <a:defRPr/>
            </a:pPr>
            <a:fld id="{87BB1AAE-FA2C-4A44-AF2C-28FDA25D5E64}" type="slidenum">
              <a:rPr lang="en-US"/>
              <a:pPr>
                <a:defRPr/>
              </a:pPr>
              <a:t>‹#›</a:t>
            </a:fld>
            <a:endParaRPr lang="en-US"/>
          </a:p>
        </p:txBody>
      </p:sp>
    </p:spTree>
    <p:extLst>
      <p:ext uri="{BB962C8B-B14F-4D97-AF65-F5344CB8AC3E}">
        <p14:creationId xmlns:p14="http://schemas.microsoft.com/office/powerpoint/2010/main" val="31960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E98F5F9B-5585-5846-85BB-7C441F877EDA}" type="slidenum">
              <a:rPr lang="en-US"/>
              <a:pPr>
                <a:defRPr/>
              </a:pPr>
              <a:t>‹#›</a:t>
            </a:fld>
            <a:endParaRPr lang="en-US"/>
          </a:p>
        </p:txBody>
      </p:sp>
    </p:spTree>
    <p:extLst>
      <p:ext uri="{BB962C8B-B14F-4D97-AF65-F5344CB8AC3E}">
        <p14:creationId xmlns:p14="http://schemas.microsoft.com/office/powerpoint/2010/main" val="249259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CE8B2C21-B7A8-CB46-AAD8-3DE434C65375}" type="slidenum">
              <a:rPr lang="en-US"/>
              <a:pPr>
                <a:defRPr/>
              </a:pPr>
              <a:t>‹#›</a:t>
            </a:fld>
            <a:endParaRPr lang="en-US"/>
          </a:p>
        </p:txBody>
      </p:sp>
    </p:spTree>
    <p:extLst>
      <p:ext uri="{BB962C8B-B14F-4D97-AF65-F5344CB8AC3E}">
        <p14:creationId xmlns:p14="http://schemas.microsoft.com/office/powerpoint/2010/main" val="9350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050" b="0" smtClean="0">
                <a:solidFill>
                  <a:srgbClr val="000000"/>
                </a:solidFill>
                <a:latin typeface="Times New Roman"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050" b="0" smtClean="0">
                <a:solidFill>
                  <a:srgbClr val="000000"/>
                </a:solidFill>
                <a:latin typeface="Times New Roman"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050" b="0" smtClean="0">
                <a:solidFill>
                  <a:srgbClr val="000000"/>
                </a:solidFill>
                <a:latin typeface="Times New Roman" charset="0"/>
                <a:cs typeface="+mn-cs"/>
              </a:defRPr>
            </a:lvl1pPr>
          </a:lstStyle>
          <a:p>
            <a:pPr fontAlgn="base">
              <a:spcBef>
                <a:spcPct val="0"/>
              </a:spcBef>
              <a:spcAft>
                <a:spcPct val="0"/>
              </a:spcAft>
              <a:defRPr/>
            </a:pPr>
            <a:fld id="{2A6901D0-2AA8-F74C-84DE-0C929D84451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616372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ＭＳ Ｐゴシック" charset="0"/>
        </a:defRPr>
      </a:lvl1pPr>
      <a:lvl2pPr algn="ctr" rtl="0" eaLnBrk="0" fontAlgn="base" hangingPunct="0">
        <a:spcBef>
          <a:spcPct val="0"/>
        </a:spcBef>
        <a:spcAft>
          <a:spcPct val="0"/>
        </a:spcAft>
        <a:defRPr sz="33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33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33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3300">
          <a:solidFill>
            <a:schemeClr val="tx2"/>
          </a:solidFill>
          <a:latin typeface="Times New Roman" charset="0"/>
          <a:ea typeface="ＭＳ Ｐゴシック" charset="0"/>
          <a:cs typeface="ＭＳ Ｐゴシック" charset="0"/>
        </a:defRPr>
      </a:lvl5pPr>
      <a:lvl6pPr marL="342900" algn="ctr" rtl="0" fontAlgn="base">
        <a:spcBef>
          <a:spcPct val="0"/>
        </a:spcBef>
        <a:spcAft>
          <a:spcPct val="0"/>
        </a:spcAft>
        <a:defRPr sz="3300">
          <a:solidFill>
            <a:schemeClr val="tx2"/>
          </a:solidFill>
          <a:latin typeface="Times New Roman" charset="0"/>
          <a:ea typeface="ＭＳ Ｐゴシック" charset="0"/>
        </a:defRPr>
      </a:lvl6pPr>
      <a:lvl7pPr marL="685800" algn="ctr" rtl="0" fontAlgn="base">
        <a:spcBef>
          <a:spcPct val="0"/>
        </a:spcBef>
        <a:spcAft>
          <a:spcPct val="0"/>
        </a:spcAft>
        <a:defRPr sz="3300">
          <a:solidFill>
            <a:schemeClr val="tx2"/>
          </a:solidFill>
          <a:latin typeface="Times New Roman" charset="0"/>
          <a:ea typeface="ＭＳ Ｐゴシック" charset="0"/>
        </a:defRPr>
      </a:lvl7pPr>
      <a:lvl8pPr marL="1028700" algn="ctr" rtl="0" fontAlgn="base">
        <a:spcBef>
          <a:spcPct val="0"/>
        </a:spcBef>
        <a:spcAft>
          <a:spcPct val="0"/>
        </a:spcAft>
        <a:defRPr sz="3300">
          <a:solidFill>
            <a:schemeClr val="tx2"/>
          </a:solidFill>
          <a:latin typeface="Times New Roman" charset="0"/>
          <a:ea typeface="ＭＳ Ｐゴシック" charset="0"/>
        </a:defRPr>
      </a:lvl8pPr>
      <a:lvl9pPr marL="1371600" algn="ctr" rtl="0" fontAlgn="base">
        <a:spcBef>
          <a:spcPct val="0"/>
        </a:spcBef>
        <a:spcAft>
          <a:spcPct val="0"/>
        </a:spcAft>
        <a:defRPr sz="3300">
          <a:solidFill>
            <a:schemeClr val="tx2"/>
          </a:solidFill>
          <a:latin typeface="Times New Roman"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508000"/>
            <a:ext cx="7772400" cy="9525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33" tIns="45667" rIns="91333" bIns="45667"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651000"/>
            <a:ext cx="7772400" cy="3429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33" tIns="45667" rIns="91333"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defRPr sz="1050">
                <a:solidFill>
                  <a:srgbClr val="FFFF66"/>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lgn="ctr">
              <a:defRPr sz="1050">
                <a:solidFill>
                  <a:srgbClr val="FFFF66"/>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lgn="r">
              <a:defRPr sz="1050">
                <a:solidFill>
                  <a:srgbClr val="FFFF66"/>
                </a:solidFill>
                <a:latin typeface="Arial" charset="0"/>
                <a:ea typeface="+mn-ea"/>
                <a:cs typeface="+mn-cs"/>
              </a:defRPr>
            </a:lvl1pPr>
          </a:lstStyle>
          <a:p>
            <a:pPr>
              <a:defRPr/>
            </a:pPr>
            <a:fld id="{F5D954E8-4189-3945-B095-DF8742210F7C}" type="slidenum">
              <a:rPr lang="en-US"/>
              <a:pPr>
                <a:defRPr/>
              </a:pPr>
              <a:t>‹#›</a:t>
            </a:fld>
            <a:endParaRPr lang="en-US"/>
          </a:p>
        </p:txBody>
      </p:sp>
    </p:spTree>
    <p:extLst>
      <p:ext uri="{BB962C8B-B14F-4D97-AF65-F5344CB8AC3E}">
        <p14:creationId xmlns:p14="http://schemas.microsoft.com/office/powerpoint/2010/main" val="3899846338"/>
      </p:ext>
    </p:extLst>
  </p:cSld>
  <p:clrMap bg1="lt1" tx1="dk1" bg2="lt2" tx2="dk2" accent1="accent1" accent2="accent2" accent3="accent3" accent4="accent4" accent5="accent5" accent6="accent6" hlink="hlink" folHlink="folHlink"/>
  <p:sldLayoutIdLst>
    <p:sldLayoutId id="2147483727" r:id="rId1"/>
  </p:sldLayoutIdLst>
  <p:transition spd="med"/>
  <p:txStyles>
    <p:titleStyle>
      <a:lvl1pPr algn="ctr" rtl="0" eaLnBrk="0" fontAlgn="base" hangingPunct="0">
        <a:spcBef>
          <a:spcPct val="0"/>
        </a:spcBef>
        <a:spcAft>
          <a:spcPct val="0"/>
        </a:spcAft>
        <a:defRPr sz="33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chemeClr val="tx2"/>
          </a:solidFill>
          <a:latin typeface="Arial" charset="0"/>
          <a:ea typeface="ＭＳ Ｐゴシック" pitchFamily="-107" charset="-128"/>
          <a:cs typeface="ＭＳ Ｐゴシック" pitchFamily="-107" charset="-128"/>
        </a:defRPr>
      </a:lvl5pPr>
      <a:lvl6pPr marL="342501" algn="ctr" rtl="0" fontAlgn="base">
        <a:spcBef>
          <a:spcPct val="0"/>
        </a:spcBef>
        <a:spcAft>
          <a:spcPct val="0"/>
        </a:spcAft>
        <a:defRPr sz="3300">
          <a:solidFill>
            <a:schemeClr val="tx2"/>
          </a:solidFill>
          <a:latin typeface="Arial" charset="0"/>
        </a:defRPr>
      </a:lvl6pPr>
      <a:lvl7pPr marL="684998" algn="ctr" rtl="0" fontAlgn="base">
        <a:spcBef>
          <a:spcPct val="0"/>
        </a:spcBef>
        <a:spcAft>
          <a:spcPct val="0"/>
        </a:spcAft>
        <a:defRPr sz="3300">
          <a:solidFill>
            <a:schemeClr val="tx2"/>
          </a:solidFill>
          <a:latin typeface="Arial" charset="0"/>
        </a:defRPr>
      </a:lvl7pPr>
      <a:lvl8pPr marL="1027499" algn="ctr" rtl="0" fontAlgn="base">
        <a:spcBef>
          <a:spcPct val="0"/>
        </a:spcBef>
        <a:spcAft>
          <a:spcPct val="0"/>
        </a:spcAft>
        <a:defRPr sz="3300">
          <a:solidFill>
            <a:schemeClr val="tx2"/>
          </a:solidFill>
          <a:latin typeface="Arial" charset="0"/>
        </a:defRPr>
      </a:lvl8pPr>
      <a:lvl9pPr marL="1369997" algn="ctr" rtl="0" fontAlgn="base">
        <a:spcBef>
          <a:spcPct val="0"/>
        </a:spcBef>
        <a:spcAft>
          <a:spcPct val="0"/>
        </a:spcAft>
        <a:defRPr sz="3300">
          <a:solidFill>
            <a:schemeClr val="tx2"/>
          </a:solidFill>
          <a:latin typeface="Arial" charset="0"/>
        </a:defRPr>
      </a:lvl9pPr>
    </p:titleStyle>
    <p:bodyStyle>
      <a:lvl1pPr marL="255985" indent="-255985"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pitchFamily="-107" charset="-128"/>
        </a:defRPr>
      </a:lvl1pPr>
      <a:lvl2pPr marL="556022" indent="-213122" algn="l" rtl="0" eaLnBrk="0" fontAlgn="base" hangingPunct="0">
        <a:spcBef>
          <a:spcPct val="20000"/>
        </a:spcBef>
        <a:spcAft>
          <a:spcPct val="0"/>
        </a:spcAft>
        <a:buChar char="–"/>
        <a:defRPr sz="2100">
          <a:solidFill>
            <a:schemeClr val="tx1"/>
          </a:solidFill>
          <a:latin typeface="+mn-lt"/>
          <a:ea typeface="ＭＳ Ｐゴシック" charset="-128"/>
        </a:defRPr>
      </a:lvl2pPr>
      <a:lvl3pPr marL="856060" indent="-170260" algn="l" rtl="0" eaLnBrk="0" fontAlgn="base" hangingPunct="0">
        <a:spcBef>
          <a:spcPct val="20000"/>
        </a:spcBef>
        <a:spcAft>
          <a:spcPct val="0"/>
        </a:spcAft>
        <a:buChar char="•"/>
        <a:defRPr sz="1800">
          <a:solidFill>
            <a:schemeClr val="tx1"/>
          </a:solidFill>
          <a:latin typeface="+mn-lt"/>
          <a:ea typeface="ＭＳ Ｐゴシック" charset="-128"/>
        </a:defRPr>
      </a:lvl3pPr>
      <a:lvl4pPr marL="1197769" indent="-170260" algn="l" rtl="0" eaLnBrk="0" fontAlgn="base" hangingPunct="0">
        <a:spcBef>
          <a:spcPct val="20000"/>
        </a:spcBef>
        <a:spcAft>
          <a:spcPct val="0"/>
        </a:spcAft>
        <a:buChar char="–"/>
        <a:defRPr sz="1500">
          <a:solidFill>
            <a:schemeClr val="tx1"/>
          </a:solidFill>
          <a:latin typeface="+mn-lt"/>
          <a:ea typeface="ＭＳ Ｐゴシック" charset="-128"/>
        </a:defRPr>
      </a:lvl4pPr>
      <a:lvl5pPr marL="1540669" indent="-170260" algn="l" rtl="0" eaLnBrk="0" fontAlgn="base" hangingPunct="0">
        <a:spcBef>
          <a:spcPct val="20000"/>
        </a:spcBef>
        <a:spcAft>
          <a:spcPct val="0"/>
        </a:spcAft>
        <a:buChar char="»"/>
        <a:defRPr sz="1500">
          <a:solidFill>
            <a:schemeClr val="tx1"/>
          </a:solidFill>
          <a:latin typeface="+mn-lt"/>
          <a:ea typeface="ＭＳ Ｐゴシック" charset="-128"/>
        </a:defRPr>
      </a:lvl5pPr>
      <a:lvl6pPr marL="1883746" indent="-171251" algn="l" rtl="0" fontAlgn="base">
        <a:spcBef>
          <a:spcPct val="20000"/>
        </a:spcBef>
        <a:spcAft>
          <a:spcPct val="0"/>
        </a:spcAft>
        <a:buChar char="»"/>
        <a:defRPr sz="1500">
          <a:solidFill>
            <a:schemeClr val="tx1"/>
          </a:solidFill>
          <a:latin typeface="+mn-lt"/>
          <a:ea typeface="ＭＳ Ｐゴシック" charset="-128"/>
        </a:defRPr>
      </a:lvl6pPr>
      <a:lvl7pPr marL="2226246" indent="-171251" algn="l" rtl="0" fontAlgn="base">
        <a:spcBef>
          <a:spcPct val="20000"/>
        </a:spcBef>
        <a:spcAft>
          <a:spcPct val="0"/>
        </a:spcAft>
        <a:buChar char="»"/>
        <a:defRPr sz="1500">
          <a:solidFill>
            <a:schemeClr val="tx1"/>
          </a:solidFill>
          <a:latin typeface="+mn-lt"/>
          <a:ea typeface="ＭＳ Ｐゴシック" charset="-128"/>
        </a:defRPr>
      </a:lvl7pPr>
      <a:lvl8pPr marL="2568745" indent="-171251" algn="l" rtl="0" fontAlgn="base">
        <a:spcBef>
          <a:spcPct val="20000"/>
        </a:spcBef>
        <a:spcAft>
          <a:spcPct val="0"/>
        </a:spcAft>
        <a:buChar char="»"/>
        <a:defRPr sz="1500">
          <a:solidFill>
            <a:schemeClr val="tx1"/>
          </a:solidFill>
          <a:latin typeface="+mn-lt"/>
          <a:ea typeface="ＭＳ Ｐゴシック" charset="-128"/>
        </a:defRPr>
      </a:lvl8pPr>
      <a:lvl9pPr marL="2911242" indent="-171251" algn="l" rtl="0" fontAlgn="base">
        <a:spcBef>
          <a:spcPct val="20000"/>
        </a:spcBef>
        <a:spcAft>
          <a:spcPct val="0"/>
        </a:spcAft>
        <a:buChar char="»"/>
        <a:defRPr sz="1500">
          <a:solidFill>
            <a:schemeClr val="tx1"/>
          </a:solidFill>
          <a:latin typeface="+mn-lt"/>
          <a:ea typeface="ＭＳ Ｐゴシック" charset="-128"/>
        </a:defRPr>
      </a:lvl9pPr>
    </p:bodyStyle>
    <p:otherStyle>
      <a:defPPr>
        <a:defRPr lang="en-US"/>
      </a:defPPr>
      <a:lvl1pPr marL="0" algn="l" defTabSz="342501" rtl="0" eaLnBrk="1" latinLnBrk="0" hangingPunct="1">
        <a:defRPr sz="1350" kern="1200">
          <a:solidFill>
            <a:schemeClr val="tx1"/>
          </a:solidFill>
          <a:latin typeface="+mn-lt"/>
          <a:ea typeface="+mn-ea"/>
          <a:cs typeface="+mn-cs"/>
        </a:defRPr>
      </a:lvl1pPr>
      <a:lvl2pPr marL="342501" algn="l" defTabSz="342501" rtl="0" eaLnBrk="1" latinLnBrk="0" hangingPunct="1">
        <a:defRPr sz="1350" kern="1200">
          <a:solidFill>
            <a:schemeClr val="tx1"/>
          </a:solidFill>
          <a:latin typeface="+mn-lt"/>
          <a:ea typeface="+mn-ea"/>
          <a:cs typeface="+mn-cs"/>
        </a:defRPr>
      </a:lvl2pPr>
      <a:lvl3pPr marL="684998" algn="l" defTabSz="342501" rtl="0" eaLnBrk="1" latinLnBrk="0" hangingPunct="1">
        <a:defRPr sz="1350" kern="1200">
          <a:solidFill>
            <a:schemeClr val="tx1"/>
          </a:solidFill>
          <a:latin typeface="+mn-lt"/>
          <a:ea typeface="+mn-ea"/>
          <a:cs typeface="+mn-cs"/>
        </a:defRPr>
      </a:lvl3pPr>
      <a:lvl4pPr marL="1027499" algn="l" defTabSz="342501" rtl="0" eaLnBrk="1" latinLnBrk="0" hangingPunct="1">
        <a:defRPr sz="1350" kern="1200">
          <a:solidFill>
            <a:schemeClr val="tx1"/>
          </a:solidFill>
          <a:latin typeface="+mn-lt"/>
          <a:ea typeface="+mn-ea"/>
          <a:cs typeface="+mn-cs"/>
        </a:defRPr>
      </a:lvl4pPr>
      <a:lvl5pPr marL="1369997" algn="l" defTabSz="342501" rtl="0" eaLnBrk="1" latinLnBrk="0" hangingPunct="1">
        <a:defRPr sz="1350" kern="1200">
          <a:solidFill>
            <a:schemeClr val="tx1"/>
          </a:solidFill>
          <a:latin typeface="+mn-lt"/>
          <a:ea typeface="+mn-ea"/>
          <a:cs typeface="+mn-cs"/>
        </a:defRPr>
      </a:lvl5pPr>
      <a:lvl6pPr marL="1712498" algn="l" defTabSz="342501" rtl="0" eaLnBrk="1" latinLnBrk="0" hangingPunct="1">
        <a:defRPr sz="1350" kern="1200">
          <a:solidFill>
            <a:schemeClr val="tx1"/>
          </a:solidFill>
          <a:latin typeface="+mn-lt"/>
          <a:ea typeface="+mn-ea"/>
          <a:cs typeface="+mn-cs"/>
        </a:defRPr>
      </a:lvl6pPr>
      <a:lvl7pPr marL="2054995" algn="l" defTabSz="342501" rtl="0" eaLnBrk="1" latinLnBrk="0" hangingPunct="1">
        <a:defRPr sz="1350" kern="1200">
          <a:solidFill>
            <a:schemeClr val="tx1"/>
          </a:solidFill>
          <a:latin typeface="+mn-lt"/>
          <a:ea typeface="+mn-ea"/>
          <a:cs typeface="+mn-cs"/>
        </a:defRPr>
      </a:lvl7pPr>
      <a:lvl8pPr marL="2397495" algn="l" defTabSz="342501" rtl="0" eaLnBrk="1" latinLnBrk="0" hangingPunct="1">
        <a:defRPr sz="1350" kern="1200">
          <a:solidFill>
            <a:schemeClr val="tx1"/>
          </a:solidFill>
          <a:latin typeface="+mn-lt"/>
          <a:ea typeface="+mn-ea"/>
          <a:cs typeface="+mn-cs"/>
        </a:defRPr>
      </a:lvl8pPr>
      <a:lvl9pPr marL="2739993" algn="l" defTabSz="34250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iencemag.org/content/309/5741/1720.lon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haplogroup-a.com/Ancient-Root-AJHG2013.pdf" TargetMode="External"/><Relationship Id="rId3" Type="http://schemas.openxmlformats.org/officeDocument/2006/relationships/hyperlink" Target="http://www.nytimes.com/2012/01/31/science/gains-in-dna-are-speeding-research-into-human-origins.html" TargetMode="External"/><Relationship Id="rId7" Type="http://schemas.openxmlformats.org/officeDocument/2006/relationships/hyperlink" Target="http://www.sciencemag.org/content/334/6052/94/F2.expansion.html" TargetMode="External"/><Relationship Id="rId2" Type="http://schemas.openxmlformats.org/officeDocument/2006/relationships/hyperlink" Target="http://en.wikipedia.org/wiki/Denisova_hominin" TargetMode="External"/><Relationship Id="rId1" Type="http://schemas.openxmlformats.org/officeDocument/2006/relationships/slideLayout" Target="../slideLayouts/slideLayout7.xml"/><Relationship Id="rId6" Type="http://schemas.openxmlformats.org/officeDocument/2006/relationships/hyperlink" Target="http://www.sciencemag.org/content/334/6052/94.full" TargetMode="External"/><Relationship Id="rId5" Type="http://schemas.openxmlformats.org/officeDocument/2006/relationships/hyperlink" Target="http://www.abc.net.au/science/articles/2012/08/31/3580500.htm" TargetMode="External"/><Relationship Id="rId4" Type="http://schemas.openxmlformats.org/officeDocument/2006/relationships/hyperlink" Target="http://www.sciencedirect.com/science/article/pii/S000292971100395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ciencemag.org/content/309/5741/1717.lo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mc/articles/PMC1635020/"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1950"/>
            <a:ext cx="6858000" cy="498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42" name="Rectangle 2"/>
          <p:cNvSpPr>
            <a:spLocks noChangeArrowheads="1"/>
          </p:cNvSpPr>
          <p:nvPr/>
        </p:nvSpPr>
        <p:spPr bwMode="auto">
          <a:xfrm>
            <a:off x="5600700" y="3149204"/>
            <a:ext cx="2145764" cy="623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2" tIns="34286" rIns="68572" bIns="34286">
            <a:spAutoFit/>
          </a:bodyPr>
          <a:lstStyle/>
          <a:p>
            <a:pPr eaLnBrk="0" fontAlgn="base" hangingPunct="0">
              <a:spcBef>
                <a:spcPct val="0"/>
              </a:spcBef>
              <a:spcAft>
                <a:spcPct val="0"/>
              </a:spcAft>
            </a:pPr>
            <a:r>
              <a:rPr lang="en-US" sz="1800" b="1">
                <a:solidFill>
                  <a:srgbClr val="000000"/>
                </a:solidFill>
                <a:latin typeface="Times New Roman" charset="0"/>
                <a:ea typeface="ＭＳ Ｐゴシック" charset="0"/>
                <a:cs typeface="ＭＳ Ｐゴシック" charset="0"/>
              </a:rPr>
              <a:t>Variant arose about </a:t>
            </a:r>
            <a:br>
              <a:rPr lang="en-US" sz="1800" b="1">
                <a:solidFill>
                  <a:srgbClr val="000000"/>
                </a:solidFill>
                <a:latin typeface="Times New Roman" charset="0"/>
                <a:ea typeface="ＭＳ Ｐゴシック" charset="0"/>
                <a:cs typeface="ＭＳ Ｐゴシック" charset="0"/>
              </a:rPr>
            </a:br>
            <a:r>
              <a:rPr lang="en-US" sz="1800" b="1">
                <a:solidFill>
                  <a:srgbClr val="000000"/>
                </a:solidFill>
                <a:latin typeface="Times New Roman" charset="0"/>
                <a:ea typeface="ＭＳ Ｐゴシック" charset="0"/>
                <a:cs typeface="ＭＳ Ｐゴシック" charset="0"/>
              </a:rPr>
              <a:t>5800 years ago</a:t>
            </a:r>
          </a:p>
        </p:txBody>
      </p:sp>
    </p:spTree>
    <p:extLst>
      <p:ext uri="{BB962C8B-B14F-4D97-AF65-F5344CB8AC3E}">
        <p14:creationId xmlns:p14="http://schemas.microsoft.com/office/powerpoint/2010/main" val="19417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246835" y="4568429"/>
            <a:ext cx="2759214" cy="323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fontAlgn="base" hangingPunct="1">
              <a:spcBef>
                <a:spcPct val="0"/>
              </a:spcBef>
              <a:spcAft>
                <a:spcPct val="0"/>
              </a:spcAft>
              <a:defRPr/>
            </a:pPr>
            <a:r>
              <a:rPr lang="en-US" sz="1650">
                <a:solidFill>
                  <a:srgbClr val="FFFF66"/>
                </a:solidFill>
              </a:rPr>
              <a:t>Adam and Eve never met </a:t>
            </a:r>
            <a:r>
              <a:rPr lang="en-US" sz="1650">
                <a:solidFill>
                  <a:srgbClr val="FFFF66"/>
                </a:solidFill>
                <a:sym typeface="Wingdings" charset="0"/>
              </a:rPr>
              <a:t></a:t>
            </a:r>
            <a:endParaRPr lang="en-US" sz="1650">
              <a:solidFill>
                <a:srgbClr val="FFFF66"/>
              </a:solidFill>
            </a:endParaRPr>
          </a:p>
        </p:txBody>
      </p:sp>
      <p:pic>
        <p:nvPicPr>
          <p:cNvPr id="73731" name="Picture 3" descr="adam-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783" y="394099"/>
            <a:ext cx="2899172" cy="3879056"/>
          </a:xfrm>
          <a:prstGeom prst="rect">
            <a:avLst/>
          </a:prstGeom>
          <a:noFill/>
          <a:ln w="25400">
            <a:solidFill>
              <a:srgbClr val="333300"/>
            </a:solidFill>
            <a:miter lim="800000"/>
            <a:headEnd/>
            <a:tailEnd/>
          </a:ln>
          <a:extLst>
            <a:ext uri="{909E8E84-426E-40dd-AFC4-6F175D3DCCD1}">
              <a14:hiddenFill xmlns="" xmlns:a14="http://schemas.microsoft.com/office/drawing/2010/main">
                <a:solidFill>
                  <a:srgbClr val="FFFFFF"/>
                </a:solidFill>
              </a14:hiddenFill>
            </a:ext>
          </a:extLst>
        </p:spPr>
      </p:pic>
      <p:sp>
        <p:nvSpPr>
          <p:cNvPr id="73732" name="Text Box 4"/>
          <p:cNvSpPr txBox="1">
            <a:spLocks noChangeArrowheads="1"/>
          </p:cNvSpPr>
          <p:nvPr/>
        </p:nvSpPr>
        <p:spPr bwMode="auto">
          <a:xfrm>
            <a:off x="3429001" y="4289823"/>
            <a:ext cx="2574131" cy="23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fontAlgn="base" hangingPunct="1">
              <a:spcBef>
                <a:spcPct val="50000"/>
              </a:spcBef>
              <a:spcAft>
                <a:spcPct val="0"/>
              </a:spcAft>
              <a:defRPr/>
            </a:pPr>
            <a:r>
              <a:rPr lang="en-US" sz="1050" b="1">
                <a:solidFill>
                  <a:srgbClr val="FFFFFF"/>
                </a:solidFill>
              </a:rPr>
              <a:t>Albrecht Dürer, The Fall of Man, 1504</a:t>
            </a:r>
          </a:p>
        </p:txBody>
      </p:sp>
      <p:sp>
        <p:nvSpPr>
          <p:cNvPr id="73733" name="Text Box 5"/>
          <p:cNvSpPr txBox="1">
            <a:spLocks noChangeArrowheads="1"/>
          </p:cNvSpPr>
          <p:nvPr/>
        </p:nvSpPr>
        <p:spPr bwMode="auto">
          <a:xfrm>
            <a:off x="6282660" y="538163"/>
            <a:ext cx="1528108" cy="576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fontAlgn="base" hangingPunct="1">
              <a:spcBef>
                <a:spcPct val="0"/>
              </a:spcBef>
              <a:spcAft>
                <a:spcPct val="0"/>
              </a:spcAft>
              <a:defRPr/>
            </a:pPr>
            <a:r>
              <a:rPr lang="en-US" sz="1650" b="1">
                <a:solidFill>
                  <a:srgbClr val="FFFF66"/>
                </a:solidFill>
              </a:rPr>
              <a:t>Mitochondrial</a:t>
            </a:r>
          </a:p>
          <a:p>
            <a:pPr algn="ctr" defTabSz="685800" eaLnBrk="1" fontAlgn="base" hangingPunct="1">
              <a:spcBef>
                <a:spcPct val="0"/>
              </a:spcBef>
              <a:spcAft>
                <a:spcPct val="0"/>
              </a:spcAft>
              <a:defRPr/>
            </a:pPr>
            <a:r>
              <a:rPr lang="en-US" sz="1650" b="1">
                <a:solidFill>
                  <a:srgbClr val="FFFF66"/>
                </a:solidFill>
              </a:rPr>
              <a:t>Eve</a:t>
            </a:r>
          </a:p>
        </p:txBody>
      </p:sp>
      <p:sp>
        <p:nvSpPr>
          <p:cNvPr id="73734" name="Text Box 6"/>
          <p:cNvSpPr txBox="1">
            <a:spLocks noChangeArrowheads="1"/>
          </p:cNvSpPr>
          <p:nvPr/>
        </p:nvSpPr>
        <p:spPr bwMode="auto">
          <a:xfrm>
            <a:off x="1316235" y="490538"/>
            <a:ext cx="1662119" cy="576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fontAlgn="base" hangingPunct="1">
              <a:spcBef>
                <a:spcPct val="0"/>
              </a:spcBef>
              <a:spcAft>
                <a:spcPct val="0"/>
              </a:spcAft>
              <a:defRPr/>
            </a:pPr>
            <a:r>
              <a:rPr lang="en-US" sz="1650" b="1" dirty="0">
                <a:solidFill>
                  <a:srgbClr val="FFFF66"/>
                </a:solidFill>
              </a:rPr>
              <a:t>Y chromosome</a:t>
            </a:r>
          </a:p>
          <a:p>
            <a:pPr algn="ctr" defTabSz="685800" eaLnBrk="1" fontAlgn="base" hangingPunct="1">
              <a:spcBef>
                <a:spcPct val="0"/>
              </a:spcBef>
              <a:spcAft>
                <a:spcPct val="0"/>
              </a:spcAft>
              <a:defRPr/>
            </a:pPr>
            <a:r>
              <a:rPr lang="en-US" sz="1650" b="1" dirty="0">
                <a:solidFill>
                  <a:srgbClr val="FFFF66"/>
                </a:solidFill>
              </a:rPr>
              <a:t>Adam</a:t>
            </a:r>
          </a:p>
        </p:txBody>
      </p:sp>
      <p:sp>
        <p:nvSpPr>
          <p:cNvPr id="136199" name="Text Box 7"/>
          <p:cNvSpPr txBox="1">
            <a:spLocks noChangeArrowheads="1"/>
          </p:cNvSpPr>
          <p:nvPr/>
        </p:nvSpPr>
        <p:spPr bwMode="auto">
          <a:xfrm>
            <a:off x="1314242" y="1446611"/>
            <a:ext cx="1680392" cy="761652"/>
          </a:xfrm>
          <a:prstGeom prst="rect">
            <a:avLst/>
          </a:prstGeom>
          <a:noFill/>
          <a:ln w="9525">
            <a:noFill/>
            <a:miter lim="800000"/>
            <a:headEnd/>
            <a:tailEnd/>
          </a:ln>
        </p:spPr>
        <p:txBody>
          <a:bodyPr wrap="none" lIns="68483" tIns="34243" rIns="68483" bIns="34243">
            <a:spAutoFit/>
          </a:bodyPr>
          <a:lstStyle/>
          <a:p>
            <a:pPr algn="ctr" defTabSz="685800" fontAlgn="base">
              <a:spcBef>
                <a:spcPct val="0"/>
              </a:spcBef>
              <a:spcAft>
                <a:spcPct val="0"/>
              </a:spcAft>
              <a:defRPr/>
            </a:pPr>
            <a:r>
              <a:rPr lang="en-US" sz="1500" dirty="0">
                <a:solidFill>
                  <a:srgbClr val="FF66FF"/>
                </a:solidFill>
                <a:latin typeface="Arial"/>
                <a:ea typeface="Times New Roman" pitchFamily="-107" charset="0"/>
                <a:cs typeface="Times New Roman" pitchFamily="-107" charset="0"/>
              </a:rPr>
              <a:t>Lived </a:t>
            </a:r>
          </a:p>
          <a:p>
            <a:pPr algn="ctr" defTabSz="685800" fontAlgn="base">
              <a:spcBef>
                <a:spcPct val="0"/>
              </a:spcBef>
              <a:spcAft>
                <a:spcPct val="0"/>
              </a:spcAft>
              <a:defRPr/>
            </a:pPr>
            <a:r>
              <a:rPr lang="en-US" sz="1500" dirty="0">
                <a:solidFill>
                  <a:srgbClr val="FF66FF"/>
                </a:solidFill>
                <a:latin typeface="Arial"/>
                <a:ea typeface="Times New Roman" pitchFamily="-107" charset="0"/>
                <a:cs typeface="Times New Roman" pitchFamily="-107" charset="0"/>
              </a:rPr>
              <a:t>approximately </a:t>
            </a:r>
          </a:p>
          <a:p>
            <a:pPr algn="ctr" defTabSz="685800" fontAlgn="base">
              <a:spcBef>
                <a:spcPct val="0"/>
              </a:spcBef>
              <a:spcAft>
                <a:spcPct val="0"/>
              </a:spcAft>
              <a:defRPr/>
            </a:pPr>
            <a:r>
              <a:rPr lang="en-US" sz="1500" strike="dblStrike" dirty="0">
                <a:solidFill>
                  <a:srgbClr val="FF66FF"/>
                </a:solidFill>
                <a:latin typeface="Arial"/>
                <a:ea typeface="Times New Roman" pitchFamily="-107" charset="0"/>
                <a:cs typeface="Times New Roman" pitchFamily="-107" charset="0"/>
              </a:rPr>
              <a:t>40</a:t>
            </a:r>
            <a:r>
              <a:rPr lang="en-US" sz="1500" dirty="0">
                <a:solidFill>
                  <a:srgbClr val="FF66FF"/>
                </a:solidFill>
                <a:latin typeface="Arial"/>
                <a:ea typeface="Times New Roman" pitchFamily="-107" charset="0"/>
                <a:cs typeface="Times New Roman" pitchFamily="-107" charset="0"/>
              </a:rPr>
              <a:t>,000 years ago</a:t>
            </a:r>
            <a:r>
              <a:rPr lang="en-US" sz="1500" dirty="0">
                <a:solidFill>
                  <a:srgbClr val="FF66FF"/>
                </a:solidFill>
                <a:latin typeface="Arial"/>
                <a:ea typeface="ＭＳ Ｐゴシック" charset="0"/>
                <a:cs typeface="ＭＳ Ｐゴシック" charset="0"/>
              </a:rPr>
              <a:t> </a:t>
            </a:r>
          </a:p>
        </p:txBody>
      </p:sp>
      <p:sp>
        <p:nvSpPr>
          <p:cNvPr id="73736" name="Text Box 8"/>
          <p:cNvSpPr txBox="1">
            <a:spLocks noChangeArrowheads="1"/>
          </p:cNvSpPr>
          <p:nvPr/>
        </p:nvSpPr>
        <p:spPr bwMode="auto">
          <a:xfrm>
            <a:off x="6303305" y="1488283"/>
            <a:ext cx="1649936" cy="761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fontAlgn="base" hangingPunct="1">
              <a:spcBef>
                <a:spcPct val="0"/>
              </a:spcBef>
              <a:spcAft>
                <a:spcPct val="0"/>
              </a:spcAft>
              <a:defRPr/>
            </a:pPr>
            <a:r>
              <a:rPr lang="en-US" sz="1500">
                <a:solidFill>
                  <a:srgbClr val="FF66FF"/>
                </a:solidFill>
                <a:cs typeface="Times New Roman" charset="0"/>
              </a:rPr>
              <a:t>Lived </a:t>
            </a:r>
          </a:p>
          <a:p>
            <a:pPr algn="ctr" defTabSz="685800" eaLnBrk="1" fontAlgn="base" hangingPunct="1">
              <a:spcBef>
                <a:spcPct val="0"/>
              </a:spcBef>
              <a:spcAft>
                <a:spcPct val="0"/>
              </a:spcAft>
              <a:defRPr/>
            </a:pPr>
            <a:r>
              <a:rPr lang="en-US" sz="1500">
                <a:solidFill>
                  <a:srgbClr val="FF66FF"/>
                </a:solidFill>
                <a:cs typeface="Times New Roman" charset="0"/>
              </a:rPr>
              <a:t>166,000-249,000 </a:t>
            </a:r>
          </a:p>
          <a:p>
            <a:pPr algn="ctr" defTabSz="685800" eaLnBrk="1" fontAlgn="base" hangingPunct="1">
              <a:spcBef>
                <a:spcPct val="0"/>
              </a:spcBef>
              <a:spcAft>
                <a:spcPct val="0"/>
              </a:spcAft>
              <a:defRPr/>
            </a:pPr>
            <a:r>
              <a:rPr lang="en-US" sz="1500">
                <a:solidFill>
                  <a:srgbClr val="FF66FF"/>
                </a:solidFill>
                <a:cs typeface="Times New Roman" charset="0"/>
              </a:rPr>
              <a:t>years ago </a:t>
            </a:r>
          </a:p>
        </p:txBody>
      </p:sp>
      <p:sp>
        <p:nvSpPr>
          <p:cNvPr id="73737" name="Text Box 9"/>
          <p:cNvSpPr txBox="1">
            <a:spLocks noChangeArrowheads="1"/>
          </p:cNvSpPr>
          <p:nvPr/>
        </p:nvSpPr>
        <p:spPr bwMode="auto">
          <a:xfrm>
            <a:off x="1216819" y="2636045"/>
            <a:ext cx="1947863" cy="1684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fontAlgn="base" hangingPunct="1">
              <a:spcBef>
                <a:spcPct val="0"/>
              </a:spcBef>
              <a:spcAft>
                <a:spcPct val="0"/>
              </a:spcAft>
              <a:defRPr/>
            </a:pPr>
            <a:r>
              <a:rPr lang="en-US" sz="1050">
                <a:solidFill>
                  <a:srgbClr val="FFFFFF"/>
                </a:solidFill>
              </a:rPr>
              <a:t>Thomson, R. </a:t>
            </a:r>
            <a:r>
              <a:rPr lang="en-US" sz="1050" i="1">
                <a:solidFill>
                  <a:srgbClr val="FFFFFF"/>
                </a:solidFill>
              </a:rPr>
              <a:t>et al.</a:t>
            </a:r>
            <a:r>
              <a:rPr lang="en-US" sz="1050">
                <a:solidFill>
                  <a:srgbClr val="FFFFFF"/>
                </a:solidFill>
              </a:rPr>
              <a:t> (2000) </a:t>
            </a:r>
            <a:r>
              <a:rPr lang="en-US" sz="1050" i="1">
                <a:solidFill>
                  <a:srgbClr val="FFFFFF"/>
                </a:solidFill>
              </a:rPr>
              <a:t>Proc Natl Acad Sci</a:t>
            </a:r>
            <a:r>
              <a:rPr lang="en-US" sz="1050">
                <a:solidFill>
                  <a:srgbClr val="FFFFFF"/>
                </a:solidFill>
              </a:rPr>
              <a:t> U S A 97, 7360-5</a:t>
            </a:r>
          </a:p>
          <a:p>
            <a:pPr defTabSz="685800" eaLnBrk="1" fontAlgn="base" hangingPunct="1">
              <a:spcBef>
                <a:spcPct val="0"/>
              </a:spcBef>
              <a:spcAft>
                <a:spcPct val="0"/>
              </a:spcAft>
              <a:defRPr/>
            </a:pPr>
            <a:endParaRPr lang="en-US" sz="1050">
              <a:solidFill>
                <a:srgbClr val="FFFFFF"/>
              </a:solidFill>
            </a:endParaRPr>
          </a:p>
          <a:p>
            <a:pPr defTabSz="685800" eaLnBrk="1" fontAlgn="base" hangingPunct="1">
              <a:spcBef>
                <a:spcPct val="0"/>
              </a:spcBef>
              <a:spcAft>
                <a:spcPct val="0"/>
              </a:spcAft>
              <a:defRPr/>
            </a:pPr>
            <a:r>
              <a:rPr lang="en-US" sz="1050">
                <a:solidFill>
                  <a:srgbClr val="FFFFFF"/>
                </a:solidFill>
              </a:rPr>
              <a:t>Underhill, P.A. </a:t>
            </a:r>
            <a:r>
              <a:rPr lang="en-US" sz="1050" i="1">
                <a:solidFill>
                  <a:srgbClr val="FFFFFF"/>
                </a:solidFill>
              </a:rPr>
              <a:t>et al.</a:t>
            </a:r>
            <a:r>
              <a:rPr lang="en-US" sz="1050">
                <a:solidFill>
                  <a:srgbClr val="FFFFFF"/>
                </a:solidFill>
              </a:rPr>
              <a:t> (2000) </a:t>
            </a:r>
            <a:r>
              <a:rPr lang="en-US" sz="1050" i="1">
                <a:solidFill>
                  <a:srgbClr val="FFFFFF"/>
                </a:solidFill>
              </a:rPr>
              <a:t>Nat Genet</a:t>
            </a:r>
            <a:r>
              <a:rPr lang="en-US" sz="1050">
                <a:solidFill>
                  <a:srgbClr val="FFFFFF"/>
                </a:solidFill>
              </a:rPr>
              <a:t> 26, 358-61</a:t>
            </a:r>
          </a:p>
          <a:p>
            <a:pPr defTabSz="685800" eaLnBrk="1" fontAlgn="base" hangingPunct="1">
              <a:spcBef>
                <a:spcPct val="0"/>
              </a:spcBef>
              <a:spcAft>
                <a:spcPct val="0"/>
              </a:spcAft>
              <a:defRPr/>
            </a:pPr>
            <a:endParaRPr lang="en-US" sz="1050">
              <a:solidFill>
                <a:srgbClr val="FFFFFF"/>
              </a:solidFill>
            </a:endParaRPr>
          </a:p>
          <a:p>
            <a:pPr defTabSz="685800" eaLnBrk="1" fontAlgn="base" hangingPunct="1">
              <a:spcBef>
                <a:spcPct val="0"/>
              </a:spcBef>
              <a:spcAft>
                <a:spcPct val="0"/>
              </a:spcAft>
              <a:defRPr/>
            </a:pPr>
            <a:r>
              <a:rPr lang="en-US" sz="1050">
                <a:solidFill>
                  <a:srgbClr val="FFFFFF"/>
                </a:solidFill>
              </a:rPr>
              <a:t>Mendez et al. (2013) American Journal of Human Genetics 92 (3): 454.</a:t>
            </a:r>
          </a:p>
        </p:txBody>
      </p:sp>
      <p:sp>
        <p:nvSpPr>
          <p:cNvPr id="73738" name="Text Box 10"/>
          <p:cNvSpPr txBox="1">
            <a:spLocks noChangeArrowheads="1"/>
          </p:cNvSpPr>
          <p:nvPr/>
        </p:nvSpPr>
        <p:spPr bwMode="auto">
          <a:xfrm>
            <a:off x="6324600" y="2636044"/>
            <a:ext cx="1538288" cy="87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fontAlgn="base" hangingPunct="1">
              <a:spcBef>
                <a:spcPct val="0"/>
              </a:spcBef>
              <a:spcAft>
                <a:spcPct val="0"/>
              </a:spcAft>
              <a:defRPr/>
            </a:pPr>
            <a:r>
              <a:rPr lang="en-US" sz="1050">
                <a:solidFill>
                  <a:srgbClr val="FFFFFF"/>
                </a:solidFill>
              </a:rPr>
              <a:t>Cann, R.L. </a:t>
            </a:r>
            <a:r>
              <a:rPr lang="en-US" sz="1050" i="1">
                <a:solidFill>
                  <a:srgbClr val="FFFFFF"/>
                </a:solidFill>
              </a:rPr>
              <a:t>et al.</a:t>
            </a:r>
            <a:r>
              <a:rPr lang="en-US" sz="1050">
                <a:solidFill>
                  <a:srgbClr val="FFFFFF"/>
                </a:solidFill>
              </a:rPr>
              <a:t> (1987) </a:t>
            </a:r>
            <a:r>
              <a:rPr lang="en-US" sz="1050" i="1">
                <a:solidFill>
                  <a:srgbClr val="FFFFFF"/>
                </a:solidFill>
              </a:rPr>
              <a:t>Nature</a:t>
            </a:r>
            <a:r>
              <a:rPr lang="en-US" sz="1050">
                <a:solidFill>
                  <a:srgbClr val="FFFFFF"/>
                </a:solidFill>
              </a:rPr>
              <a:t> 325, 31-6</a:t>
            </a:r>
          </a:p>
          <a:p>
            <a:pPr defTabSz="685800" eaLnBrk="1" fontAlgn="base" hangingPunct="1">
              <a:spcBef>
                <a:spcPct val="0"/>
              </a:spcBef>
              <a:spcAft>
                <a:spcPct val="0"/>
              </a:spcAft>
              <a:defRPr/>
            </a:pPr>
            <a:endParaRPr lang="en-US" sz="1050">
              <a:solidFill>
                <a:srgbClr val="FFFFFF"/>
              </a:solidFill>
            </a:endParaRPr>
          </a:p>
          <a:p>
            <a:pPr defTabSz="685800" eaLnBrk="1" fontAlgn="base" hangingPunct="1">
              <a:spcBef>
                <a:spcPct val="0"/>
              </a:spcBef>
              <a:spcAft>
                <a:spcPct val="0"/>
              </a:spcAft>
              <a:defRPr/>
            </a:pPr>
            <a:r>
              <a:rPr lang="en-US" sz="1050">
                <a:solidFill>
                  <a:srgbClr val="FFFFFF"/>
                </a:solidFill>
              </a:rPr>
              <a:t>Vigilant, L. </a:t>
            </a:r>
            <a:r>
              <a:rPr lang="en-US" sz="1050" i="1">
                <a:solidFill>
                  <a:srgbClr val="FFFFFF"/>
                </a:solidFill>
              </a:rPr>
              <a:t>et al.</a:t>
            </a:r>
            <a:r>
              <a:rPr lang="en-US" sz="1050">
                <a:solidFill>
                  <a:srgbClr val="FFFFFF"/>
                </a:solidFill>
              </a:rPr>
              <a:t> (1991) </a:t>
            </a:r>
            <a:r>
              <a:rPr lang="en-US" sz="1050" i="1">
                <a:solidFill>
                  <a:srgbClr val="FFFFFF"/>
                </a:solidFill>
              </a:rPr>
              <a:t>Science</a:t>
            </a:r>
            <a:r>
              <a:rPr lang="en-US" sz="1050">
                <a:solidFill>
                  <a:srgbClr val="FFFFFF"/>
                </a:solidFill>
              </a:rPr>
              <a:t> 253, 1503-7 </a:t>
            </a:r>
          </a:p>
        </p:txBody>
      </p:sp>
      <p:sp>
        <p:nvSpPr>
          <p:cNvPr id="73739" name="Text Box 11"/>
          <p:cNvSpPr txBox="1">
            <a:spLocks noChangeArrowheads="1"/>
          </p:cNvSpPr>
          <p:nvPr/>
        </p:nvSpPr>
        <p:spPr bwMode="auto">
          <a:xfrm>
            <a:off x="1216820" y="4944666"/>
            <a:ext cx="6647260" cy="323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83" tIns="34243" rIns="68483" bIns="3424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fontAlgn="base" hangingPunct="1">
              <a:spcBef>
                <a:spcPct val="0"/>
              </a:spcBef>
              <a:spcAft>
                <a:spcPct val="0"/>
              </a:spcAft>
              <a:defRPr/>
            </a:pPr>
            <a:r>
              <a:rPr lang="en-US" sz="1650">
                <a:solidFill>
                  <a:srgbClr val="FFFF66"/>
                </a:solidFill>
              </a:rPr>
              <a:t>The same is true for ancestral rRNAs, EF, ATPases!</a:t>
            </a:r>
          </a:p>
        </p:txBody>
      </p:sp>
      <p:cxnSp>
        <p:nvCxnSpPr>
          <p:cNvPr id="3" name="Straight Connector 2"/>
          <p:cNvCxnSpPr/>
          <p:nvPr/>
        </p:nvCxnSpPr>
        <p:spPr bwMode="auto">
          <a:xfrm>
            <a:off x="1342003" y="2059935"/>
            <a:ext cx="702554" cy="0"/>
          </a:xfrm>
          <a:prstGeom prst="line">
            <a:avLst/>
          </a:prstGeom>
          <a:no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6753700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657350" y="39528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Mendez , et al. 2013 </a:t>
            </a:r>
          </a:p>
        </p:txBody>
      </p:sp>
      <p:sp>
        <p:nvSpPr>
          <p:cNvPr id="4101" name="Text Box 5"/>
          <p:cNvSpPr txBox="1">
            <a:spLocks noChangeArrowheads="1"/>
          </p:cNvSpPr>
          <p:nvPr/>
        </p:nvSpPr>
        <p:spPr bwMode="auto">
          <a:xfrm>
            <a:off x="1657350" y="42386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b="1">
                <a:solidFill>
                  <a:srgbClr val="000000"/>
                </a:solidFill>
                <a:latin typeface="Arial" charset="0"/>
                <a:ea typeface="ＭＳ Ｐゴシック" charset="0"/>
                <a:cs typeface="ＭＳ Ｐゴシック" charset="0"/>
              </a:rPr>
              <a:t>An African American Paternal Lineage Adds an Extremely Ancient Root to the Human Y Chromosome Phylogenetic Tree</a:t>
            </a:r>
          </a:p>
        </p:txBody>
      </p:sp>
      <p:sp>
        <p:nvSpPr>
          <p:cNvPr id="4102" name="Text Box 6"/>
          <p:cNvSpPr txBox="1">
            <a:spLocks noChangeArrowheads="1"/>
          </p:cNvSpPr>
          <p:nvPr/>
        </p:nvSpPr>
        <p:spPr bwMode="auto">
          <a:xfrm>
            <a:off x="1657350" y="45243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The American Journal of Human Genetics Volume 92, Issue 3 2013 454 - 459</a:t>
            </a:r>
          </a:p>
        </p:txBody>
      </p:sp>
      <p:sp>
        <p:nvSpPr>
          <p:cNvPr id="4103" name="Text Box 7"/>
          <p:cNvSpPr txBox="1">
            <a:spLocks noChangeArrowheads="1"/>
          </p:cNvSpPr>
          <p:nvPr/>
        </p:nvSpPr>
        <p:spPr bwMode="auto">
          <a:xfrm>
            <a:off x="1657350" y="48101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http://dx.doi.org/10.1016/j.ajhg.2013.02.002</a:t>
            </a:r>
          </a:p>
        </p:txBody>
      </p:sp>
      <p:sp>
        <p:nvSpPr>
          <p:cNvPr id="3" name="Rectangle 2"/>
          <p:cNvSpPr/>
          <p:nvPr/>
        </p:nvSpPr>
        <p:spPr>
          <a:xfrm>
            <a:off x="1600200" y="1600200"/>
            <a:ext cx="5657850" cy="1477328"/>
          </a:xfrm>
          <a:prstGeom prst="rect">
            <a:avLst/>
          </a:prstGeom>
        </p:spPr>
        <p:txBody>
          <a:bodyPr>
            <a:spAutoFit/>
          </a:bodyPr>
          <a:lstStyle/>
          <a:p>
            <a:pPr eaLnBrk="0" fontAlgn="base" hangingPunct="0">
              <a:spcBef>
                <a:spcPct val="0"/>
              </a:spcBef>
              <a:spcAft>
                <a:spcPct val="0"/>
              </a:spcAft>
              <a:defRPr/>
            </a:pPr>
            <a:r>
              <a:rPr lang="en-US" sz="1800" dirty="0">
                <a:solidFill>
                  <a:srgbClr val="000000"/>
                </a:solidFill>
                <a:latin typeface="Arial" charset="0"/>
                <a:ea typeface="ＭＳ Ｐゴシック" charset="0"/>
                <a:cs typeface="ＭＳ Ｐゴシック" charset="0"/>
              </a:rPr>
              <a:t>“Genotyping of a DNA sample that was submitted to a commercial genetic-testing facility demonstrated that the Y chromosome of this African American individual carried the ancestral state of all known Y chromosome SNPs.” </a:t>
            </a:r>
          </a:p>
        </p:txBody>
      </p:sp>
    </p:spTree>
    <p:extLst>
      <p:ext uri="{BB962C8B-B14F-4D97-AF65-F5344CB8AC3E}">
        <p14:creationId xmlns:p14="http://schemas.microsoft.com/office/powerpoint/2010/main" val="308440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457200"/>
            <a:ext cx="25146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657350" y="3600450"/>
            <a:ext cx="5715000"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Figure 1   Genealogy of A00, A0, and the Reference Sequence  Lineages on which mutations were identified and lineages that were used for placing those mutations on the genealogy are indicated with thick and thin lines, respectively. The numbers of ...</a:t>
            </a:r>
          </a:p>
        </p:txBody>
      </p:sp>
      <p:sp>
        <p:nvSpPr>
          <p:cNvPr id="4100" name="Text Box 4"/>
          <p:cNvSpPr txBox="1">
            <a:spLocks noChangeArrowheads="1"/>
          </p:cNvSpPr>
          <p:nvPr/>
        </p:nvSpPr>
        <p:spPr bwMode="auto">
          <a:xfrm>
            <a:off x="1657350" y="39528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Mendez , et al. 2013 </a:t>
            </a:r>
          </a:p>
        </p:txBody>
      </p:sp>
      <p:sp>
        <p:nvSpPr>
          <p:cNvPr id="4101" name="Text Box 5"/>
          <p:cNvSpPr txBox="1">
            <a:spLocks noChangeArrowheads="1"/>
          </p:cNvSpPr>
          <p:nvPr/>
        </p:nvSpPr>
        <p:spPr bwMode="auto">
          <a:xfrm>
            <a:off x="1657350" y="42386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b="1">
                <a:solidFill>
                  <a:srgbClr val="000000"/>
                </a:solidFill>
                <a:latin typeface="Arial" charset="0"/>
                <a:ea typeface="ＭＳ Ｐゴシック" charset="0"/>
                <a:cs typeface="ＭＳ Ｐゴシック" charset="0"/>
              </a:rPr>
              <a:t>An African American Paternal Lineage Adds an Extremely Ancient Root to the Human Y Chromosome Phylogenetic Tree</a:t>
            </a:r>
          </a:p>
        </p:txBody>
      </p:sp>
      <p:sp>
        <p:nvSpPr>
          <p:cNvPr id="4102" name="Text Box 6"/>
          <p:cNvSpPr txBox="1">
            <a:spLocks noChangeArrowheads="1"/>
          </p:cNvSpPr>
          <p:nvPr/>
        </p:nvSpPr>
        <p:spPr bwMode="auto">
          <a:xfrm>
            <a:off x="1657350" y="45243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The American Journal of Human Genetics Volume 92, Issue 3 2013 454 - 459</a:t>
            </a:r>
          </a:p>
        </p:txBody>
      </p:sp>
      <p:sp>
        <p:nvSpPr>
          <p:cNvPr id="4103" name="Text Box 7"/>
          <p:cNvSpPr txBox="1">
            <a:spLocks noChangeArrowheads="1"/>
          </p:cNvSpPr>
          <p:nvPr/>
        </p:nvSpPr>
        <p:spPr bwMode="auto">
          <a:xfrm>
            <a:off x="1657350" y="48101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http://dx.doi.org/10.1016/j.ajhg.2013.02.002</a:t>
            </a:r>
          </a:p>
        </p:txBody>
      </p:sp>
    </p:spTree>
    <p:extLst>
      <p:ext uri="{BB962C8B-B14F-4D97-AF65-F5344CB8AC3E}">
        <p14:creationId xmlns:p14="http://schemas.microsoft.com/office/powerpoint/2010/main" val="418435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457201"/>
            <a:ext cx="2628900" cy="3065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600200" y="3600451"/>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Figure 2   Map Showing Cameroon and the Approximate Location where </a:t>
            </a:r>
            <a:r>
              <a:rPr lang="en-US" sz="750" dirty="0" err="1">
                <a:solidFill>
                  <a:srgbClr val="000000"/>
                </a:solidFill>
                <a:latin typeface="Arial" charset="0"/>
                <a:ea typeface="ＭＳ Ｐゴシック" charset="0"/>
                <a:cs typeface="ＭＳ Ｐゴシック" charset="0"/>
              </a:rPr>
              <a:t>Mbo</a:t>
            </a:r>
            <a:r>
              <a:rPr lang="en-US" sz="750" dirty="0">
                <a:solidFill>
                  <a:srgbClr val="000000"/>
                </a:solidFill>
                <a:latin typeface="Arial" charset="0"/>
                <a:ea typeface="ＭＳ Ｐゴシック" charset="0"/>
                <a:cs typeface="ＭＳ Ｐゴシック" charset="0"/>
              </a:rPr>
              <a:t> Speakers Live</a:t>
            </a:r>
          </a:p>
        </p:txBody>
      </p:sp>
      <p:sp>
        <p:nvSpPr>
          <p:cNvPr id="4100" name="Text Box 4"/>
          <p:cNvSpPr txBox="1">
            <a:spLocks noChangeArrowheads="1"/>
          </p:cNvSpPr>
          <p:nvPr/>
        </p:nvSpPr>
        <p:spPr bwMode="auto">
          <a:xfrm>
            <a:off x="1619250" y="39528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Fernando L.  Mendez , Thomas  </a:t>
            </a:r>
            <a:r>
              <a:rPr lang="en-US" sz="750" dirty="0" err="1">
                <a:solidFill>
                  <a:srgbClr val="000000"/>
                </a:solidFill>
                <a:latin typeface="Arial" charset="0"/>
                <a:ea typeface="ＭＳ Ｐゴシック" charset="0"/>
                <a:cs typeface="ＭＳ Ｐゴシック" charset="0"/>
              </a:rPr>
              <a:t>Krahn</a:t>
            </a:r>
            <a:r>
              <a:rPr lang="en-US" sz="750" dirty="0">
                <a:solidFill>
                  <a:srgbClr val="000000"/>
                </a:solidFill>
                <a:latin typeface="Arial" charset="0"/>
                <a:ea typeface="ＭＳ Ｐゴシック" charset="0"/>
                <a:cs typeface="ＭＳ Ｐゴシック" charset="0"/>
              </a:rPr>
              <a:t> , Bonnie  </a:t>
            </a:r>
            <a:r>
              <a:rPr lang="en-US" sz="750" dirty="0" err="1">
                <a:solidFill>
                  <a:srgbClr val="000000"/>
                </a:solidFill>
                <a:latin typeface="Arial" charset="0"/>
                <a:ea typeface="ＭＳ Ｐゴシック" charset="0"/>
                <a:cs typeface="ＭＳ Ｐゴシック" charset="0"/>
              </a:rPr>
              <a:t>Schrack</a:t>
            </a:r>
            <a:r>
              <a:rPr lang="en-US" sz="750" dirty="0">
                <a:solidFill>
                  <a:srgbClr val="000000"/>
                </a:solidFill>
                <a:latin typeface="Arial" charset="0"/>
                <a:ea typeface="ＭＳ Ｐゴシック" charset="0"/>
                <a:cs typeface="ＭＳ Ｐゴシック" charset="0"/>
              </a:rPr>
              <a:t> , Astrid-Maria  </a:t>
            </a:r>
            <a:r>
              <a:rPr lang="en-US" sz="750" dirty="0" err="1">
                <a:solidFill>
                  <a:srgbClr val="000000"/>
                </a:solidFill>
                <a:latin typeface="Arial" charset="0"/>
                <a:ea typeface="ＭＳ Ｐゴシック" charset="0"/>
                <a:cs typeface="ＭＳ Ｐゴシック" charset="0"/>
              </a:rPr>
              <a:t>Krahn</a:t>
            </a:r>
            <a:r>
              <a:rPr lang="en-US" sz="750" dirty="0">
                <a:solidFill>
                  <a:srgbClr val="000000"/>
                </a:solidFill>
                <a:latin typeface="Arial" charset="0"/>
                <a:ea typeface="ＭＳ Ｐゴシック" charset="0"/>
                <a:cs typeface="ＭＳ Ｐゴシック" charset="0"/>
              </a:rPr>
              <a:t> , Krishna R.  </a:t>
            </a:r>
            <a:r>
              <a:rPr lang="en-US" sz="750" dirty="0" err="1">
                <a:solidFill>
                  <a:srgbClr val="000000"/>
                </a:solidFill>
                <a:latin typeface="Arial" charset="0"/>
                <a:ea typeface="ＭＳ Ｐゴシック" charset="0"/>
                <a:cs typeface="ＭＳ Ｐゴシック" charset="0"/>
              </a:rPr>
              <a:t>Veeramah</a:t>
            </a:r>
            <a:r>
              <a:rPr lang="en-US" sz="750" dirty="0">
                <a:solidFill>
                  <a:srgbClr val="000000"/>
                </a:solidFill>
                <a:latin typeface="Arial" charset="0"/>
                <a:ea typeface="ＭＳ Ｐゴシック" charset="0"/>
                <a:cs typeface="ＭＳ Ｐゴシック" charset="0"/>
              </a:rPr>
              <a:t> , August E.  </a:t>
            </a:r>
            <a:r>
              <a:rPr lang="en-US" sz="750" dirty="0" err="1">
                <a:solidFill>
                  <a:srgbClr val="000000"/>
                </a:solidFill>
                <a:latin typeface="Arial" charset="0"/>
                <a:ea typeface="ＭＳ Ｐゴシック" charset="0"/>
                <a:cs typeface="ＭＳ Ｐゴシック" charset="0"/>
              </a:rPr>
              <a:t>Woerner</a:t>
            </a:r>
            <a:r>
              <a:rPr lang="en-US" sz="750" dirty="0">
                <a:solidFill>
                  <a:srgbClr val="000000"/>
                </a:solidFill>
                <a:latin typeface="Arial" charset="0"/>
                <a:ea typeface="ＭＳ Ｐゴシック" charset="0"/>
                <a:cs typeface="ＭＳ Ｐゴシック" charset="0"/>
              </a:rPr>
              <a:t> ...</a:t>
            </a:r>
          </a:p>
        </p:txBody>
      </p:sp>
      <p:sp>
        <p:nvSpPr>
          <p:cNvPr id="4101" name="Text Box 5"/>
          <p:cNvSpPr txBox="1">
            <a:spLocks noChangeArrowheads="1"/>
          </p:cNvSpPr>
          <p:nvPr/>
        </p:nvSpPr>
        <p:spPr bwMode="auto">
          <a:xfrm>
            <a:off x="1619250" y="42386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b="1">
                <a:solidFill>
                  <a:srgbClr val="000000"/>
                </a:solidFill>
                <a:latin typeface="Arial" charset="0"/>
                <a:ea typeface="ＭＳ Ｐゴシック" charset="0"/>
                <a:cs typeface="ＭＳ Ｐゴシック" charset="0"/>
              </a:rPr>
              <a:t>An African American Paternal Lineage Adds an Extremely Ancient Root to the Human Y Chromosome Phylogenetic Tree</a:t>
            </a:r>
          </a:p>
        </p:txBody>
      </p:sp>
      <p:sp>
        <p:nvSpPr>
          <p:cNvPr id="4102" name="Text Box 6"/>
          <p:cNvSpPr txBox="1">
            <a:spLocks noChangeArrowheads="1"/>
          </p:cNvSpPr>
          <p:nvPr/>
        </p:nvSpPr>
        <p:spPr bwMode="auto">
          <a:xfrm>
            <a:off x="1619250" y="45243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The American Journal of Human Genetics Volume 92, Issue 3 2013 454 - 459</a:t>
            </a:r>
          </a:p>
        </p:txBody>
      </p:sp>
      <p:sp>
        <p:nvSpPr>
          <p:cNvPr id="4103" name="Text Box 7"/>
          <p:cNvSpPr txBox="1">
            <a:spLocks noChangeArrowheads="1"/>
          </p:cNvSpPr>
          <p:nvPr/>
        </p:nvSpPr>
        <p:spPr bwMode="auto">
          <a:xfrm>
            <a:off x="1619250" y="48101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http://dx.doi.org/10.1016/j.ajhg.2013.02.002</a:t>
            </a:r>
          </a:p>
        </p:txBody>
      </p:sp>
    </p:spTree>
    <p:extLst>
      <p:ext uri="{BB962C8B-B14F-4D97-AF65-F5344CB8AC3E}">
        <p14:creationId xmlns:p14="http://schemas.microsoft.com/office/powerpoint/2010/main" val="120415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1"/>
          <p:cNvSpPr txBox="1">
            <a:spLocks noChangeArrowheads="1"/>
          </p:cNvSpPr>
          <p:nvPr/>
        </p:nvSpPr>
        <p:spPr bwMode="auto">
          <a:xfrm>
            <a:off x="1491853" y="565548"/>
            <a:ext cx="6090047" cy="4886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1529" tIns="30765" rIns="61529" bIns="3076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50" dirty="0">
                <a:solidFill>
                  <a:srgbClr val="000000"/>
                </a:solidFill>
              </a:rPr>
              <a:t>For more discussion on archaic and early humans see: </a:t>
            </a:r>
          </a:p>
          <a:p>
            <a:pPr eaLnBrk="1" fontAlgn="base" hangingPunct="1">
              <a:spcBef>
                <a:spcPct val="0"/>
              </a:spcBef>
              <a:spcAft>
                <a:spcPct val="0"/>
              </a:spcAft>
            </a:pPr>
            <a:r>
              <a:rPr lang="en-US" sz="1650" dirty="0">
                <a:solidFill>
                  <a:srgbClr val="000000"/>
                </a:solidFill>
                <a:hlinkClick r:id="rId2"/>
              </a:rPr>
              <a:t>http://en.wikipedia.org/wiki/Denisova_hominin</a:t>
            </a:r>
            <a:endParaRPr lang="en-US" sz="1650" dirty="0">
              <a:solidFill>
                <a:srgbClr val="000000"/>
              </a:solidFill>
            </a:endParaRPr>
          </a:p>
          <a:p>
            <a:pPr eaLnBrk="1" fontAlgn="base" hangingPunct="1">
              <a:spcBef>
                <a:spcPct val="0"/>
              </a:spcBef>
              <a:spcAft>
                <a:spcPct val="0"/>
              </a:spcAft>
            </a:pPr>
            <a:endParaRPr lang="en-US" sz="1650" dirty="0">
              <a:solidFill>
                <a:srgbClr val="000000"/>
              </a:solidFill>
            </a:endParaRPr>
          </a:p>
          <a:p>
            <a:pPr eaLnBrk="1" fontAlgn="base" hangingPunct="1">
              <a:spcBef>
                <a:spcPct val="0"/>
              </a:spcBef>
              <a:spcAft>
                <a:spcPct val="0"/>
              </a:spcAft>
            </a:pPr>
            <a:r>
              <a:rPr lang="en-US" sz="1650" dirty="0">
                <a:solidFill>
                  <a:srgbClr val="000000"/>
                </a:solidFill>
                <a:hlinkClick r:id="rId3"/>
              </a:rPr>
              <a:t>http://www.nytimes.com/2012/01/31/science/gains-in-dna-are-speeding-research-into-human-origins.html</a:t>
            </a:r>
            <a:r>
              <a:rPr lang="en-US" sz="1650" dirty="0">
                <a:solidFill>
                  <a:srgbClr val="000000"/>
                </a:solidFill>
              </a:rPr>
              <a:t> </a:t>
            </a:r>
          </a:p>
          <a:p>
            <a:pPr eaLnBrk="1" fontAlgn="base" hangingPunct="1">
              <a:spcBef>
                <a:spcPct val="0"/>
              </a:spcBef>
              <a:spcAft>
                <a:spcPct val="0"/>
              </a:spcAft>
            </a:pPr>
            <a:endParaRPr lang="en-US" sz="1650" dirty="0">
              <a:solidFill>
                <a:srgbClr val="000000"/>
              </a:solidFill>
            </a:endParaRPr>
          </a:p>
          <a:p>
            <a:pPr eaLnBrk="1" fontAlgn="base" hangingPunct="1">
              <a:spcBef>
                <a:spcPct val="0"/>
              </a:spcBef>
              <a:spcAft>
                <a:spcPct val="0"/>
              </a:spcAft>
            </a:pPr>
            <a:r>
              <a:rPr lang="en-US" sz="1650" dirty="0">
                <a:solidFill>
                  <a:srgbClr val="000000"/>
                </a:solidFill>
                <a:hlinkClick r:id="rId4"/>
              </a:rPr>
              <a:t>http://www.nytimes.com/2014/10/23/science/research-humans-interbred-with-neanderthals.html? </a:t>
            </a:r>
          </a:p>
          <a:p>
            <a:pPr eaLnBrk="1" fontAlgn="base" hangingPunct="1">
              <a:spcBef>
                <a:spcPct val="0"/>
              </a:spcBef>
              <a:spcAft>
                <a:spcPct val="0"/>
              </a:spcAft>
            </a:pPr>
            <a:endParaRPr lang="en-US" sz="1650" dirty="0">
              <a:solidFill>
                <a:srgbClr val="000000"/>
              </a:solidFill>
              <a:hlinkClick r:id="rId4"/>
            </a:endParaRPr>
          </a:p>
          <a:p>
            <a:pPr eaLnBrk="1" fontAlgn="base" hangingPunct="1">
              <a:spcBef>
                <a:spcPct val="0"/>
              </a:spcBef>
              <a:spcAft>
                <a:spcPct val="0"/>
              </a:spcAft>
            </a:pPr>
            <a:r>
              <a:rPr lang="en-US" sz="1650" dirty="0">
                <a:solidFill>
                  <a:srgbClr val="000000"/>
                </a:solidFill>
                <a:hlinkClick r:id="rId4"/>
              </a:rPr>
              <a:t>http://www.sciencedirect.com/science/article/pii/S0002929711003958</a:t>
            </a:r>
            <a:r>
              <a:rPr lang="en-US" sz="1650" dirty="0">
                <a:solidFill>
                  <a:srgbClr val="000000"/>
                </a:solidFill>
              </a:rPr>
              <a:t> </a:t>
            </a:r>
          </a:p>
          <a:p>
            <a:pPr eaLnBrk="1" fontAlgn="base" hangingPunct="1">
              <a:spcBef>
                <a:spcPct val="0"/>
              </a:spcBef>
              <a:spcAft>
                <a:spcPct val="0"/>
              </a:spcAft>
            </a:pPr>
            <a:r>
              <a:rPr lang="en-US" sz="1650" dirty="0">
                <a:solidFill>
                  <a:srgbClr val="000000"/>
                </a:solidFill>
                <a:hlinkClick r:id="rId5"/>
              </a:rPr>
              <a:t>http://www.abc.net.au/science/articles/2012/08/31/3580500.htm</a:t>
            </a:r>
            <a:r>
              <a:rPr lang="en-US" sz="1650" dirty="0">
                <a:solidFill>
                  <a:srgbClr val="000000"/>
                </a:solidFill>
              </a:rPr>
              <a:t> </a:t>
            </a:r>
          </a:p>
          <a:p>
            <a:pPr eaLnBrk="1" fontAlgn="base" hangingPunct="1">
              <a:spcBef>
                <a:spcPct val="0"/>
              </a:spcBef>
              <a:spcAft>
                <a:spcPct val="0"/>
              </a:spcAft>
            </a:pPr>
            <a:endParaRPr lang="en-US" sz="1650" dirty="0">
              <a:solidFill>
                <a:srgbClr val="000000"/>
              </a:solidFill>
            </a:endParaRPr>
          </a:p>
          <a:p>
            <a:pPr eaLnBrk="1" fontAlgn="base" hangingPunct="1">
              <a:spcBef>
                <a:spcPct val="0"/>
              </a:spcBef>
              <a:spcAft>
                <a:spcPct val="0"/>
              </a:spcAft>
            </a:pPr>
            <a:r>
              <a:rPr lang="en-US" sz="1650" dirty="0">
                <a:solidFill>
                  <a:srgbClr val="000000"/>
                </a:solidFill>
                <a:hlinkClick r:id="rId6"/>
              </a:rPr>
              <a:t>http://www.sciencemag.org/content/334/6052/94.full</a:t>
            </a:r>
            <a:r>
              <a:rPr lang="en-US" sz="1650" dirty="0">
                <a:solidFill>
                  <a:srgbClr val="000000"/>
                </a:solidFill>
              </a:rPr>
              <a:t> </a:t>
            </a:r>
          </a:p>
          <a:p>
            <a:pPr eaLnBrk="1" fontAlgn="base" hangingPunct="1">
              <a:spcBef>
                <a:spcPct val="0"/>
              </a:spcBef>
              <a:spcAft>
                <a:spcPct val="0"/>
              </a:spcAft>
            </a:pPr>
            <a:r>
              <a:rPr lang="en-US" sz="1650" dirty="0">
                <a:solidFill>
                  <a:srgbClr val="000000"/>
                </a:solidFill>
                <a:hlinkClick r:id="rId7"/>
              </a:rPr>
              <a:t>http://www.sciencemag.org/content/334/6052/94/F2.expansion.html</a:t>
            </a:r>
            <a:r>
              <a:rPr lang="en-US" sz="1650" dirty="0">
                <a:solidFill>
                  <a:srgbClr val="000000"/>
                </a:solidFill>
              </a:rPr>
              <a:t> </a:t>
            </a:r>
          </a:p>
          <a:p>
            <a:pPr eaLnBrk="1" fontAlgn="base" hangingPunct="1">
              <a:spcBef>
                <a:spcPct val="0"/>
              </a:spcBef>
              <a:spcAft>
                <a:spcPct val="0"/>
              </a:spcAft>
            </a:pPr>
            <a:endParaRPr lang="en-US" sz="1650" dirty="0">
              <a:solidFill>
                <a:srgbClr val="000000"/>
              </a:solidFill>
            </a:endParaRPr>
          </a:p>
          <a:p>
            <a:pPr eaLnBrk="1" fontAlgn="base" hangingPunct="1">
              <a:spcBef>
                <a:spcPct val="0"/>
              </a:spcBef>
              <a:spcAft>
                <a:spcPct val="0"/>
              </a:spcAft>
            </a:pPr>
            <a:r>
              <a:rPr lang="en-US" sz="1650" dirty="0">
                <a:solidFill>
                  <a:srgbClr val="000000"/>
                </a:solidFill>
                <a:hlinkClick r:id="rId8"/>
              </a:rPr>
              <a:t>http://haplogroup-a.com/Ancient-Root-AJHG2013.pdf</a:t>
            </a:r>
            <a:endParaRPr lang="en-US" sz="1650" dirty="0">
              <a:solidFill>
                <a:srgbClr val="000000"/>
              </a:solidFill>
            </a:endParaRPr>
          </a:p>
          <a:p>
            <a:pPr eaLnBrk="1" fontAlgn="base" hangingPunct="1">
              <a:spcBef>
                <a:spcPct val="0"/>
              </a:spcBef>
              <a:spcAft>
                <a:spcPct val="0"/>
              </a:spcAft>
            </a:pPr>
            <a:endParaRPr lang="en-US" sz="1650" dirty="0">
              <a:solidFill>
                <a:srgbClr val="000000"/>
              </a:solidFill>
            </a:endParaRPr>
          </a:p>
        </p:txBody>
      </p:sp>
    </p:spTree>
    <p:extLst>
      <p:ext uri="{BB962C8B-B14F-4D97-AF65-F5344CB8AC3E}">
        <p14:creationId xmlns:p14="http://schemas.microsoft.com/office/powerpoint/2010/main" val="342101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5829300" y="971550"/>
            <a:ext cx="2114550" cy="4229100"/>
            <a:chOff x="6248400" y="914400"/>
            <a:chExt cx="2819400" cy="5638840"/>
          </a:xfrm>
        </p:grpSpPr>
        <p:sp>
          <p:nvSpPr>
            <p:cNvPr id="19" name="Rectangle 18"/>
            <p:cNvSpPr>
              <a:spLocks noChangeArrowheads="1"/>
            </p:cNvSpPr>
            <p:nvPr/>
          </p:nvSpPr>
          <p:spPr bwMode="auto">
            <a:xfrm>
              <a:off x="6248400" y="914400"/>
              <a:ext cx="2819400" cy="5638840"/>
            </a:xfrm>
            <a:prstGeom prst="rect">
              <a:avLst/>
            </a:prstGeom>
            <a:solidFill>
              <a:schemeClr val="accent5">
                <a:lumMod val="90000"/>
                <a:alpha val="80000"/>
              </a:schemeClr>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1800">
                <a:solidFill>
                  <a:srgbClr val="000000"/>
                </a:solidFill>
                <a:latin typeface="Arial" charset="0"/>
                <a:ea typeface="ＭＳ Ｐゴシック" panose="020B0600070205080204" pitchFamily="34" charset="-128"/>
                <a:cs typeface="ＭＳ Ｐゴシック" charset="-128"/>
              </a:endParaRPr>
            </a:p>
          </p:txBody>
        </p:sp>
        <p:grpSp>
          <p:nvGrpSpPr>
            <p:cNvPr id="89103" name="Group 17"/>
            <p:cNvGrpSpPr>
              <a:grpSpLocks/>
            </p:cNvGrpSpPr>
            <p:nvPr/>
          </p:nvGrpSpPr>
          <p:grpSpPr bwMode="auto">
            <a:xfrm>
              <a:off x="6324601" y="1010706"/>
              <a:ext cx="2590799" cy="5299500"/>
              <a:chOff x="6324601" y="1010706"/>
              <a:chExt cx="2590799" cy="5299500"/>
            </a:xfrm>
          </p:grpSpPr>
          <p:pic>
            <p:nvPicPr>
              <p:cNvPr id="89104" name="Picture 2" descr="http://arjournals.annualreviews.org/na101/home/literatum/publisher/ar/journals/production/genet/1996/30/1/annurev.genet.30.1.1/images/medium/ge30_0001_p1.gif"/>
              <p:cNvPicPr>
                <a:picLocks noChangeAspect="1" noChangeArrowheads="1"/>
              </p:cNvPicPr>
              <p:nvPr/>
            </p:nvPicPr>
            <p:blipFill>
              <a:blip r:embed="rId3">
                <a:extLst>
                  <a:ext uri="{28A0092B-C50C-407E-A947-70E740481C1C}">
                    <a14:useLocalDpi xmlns:a14="http://schemas.microsoft.com/office/drawing/2010/main" val="0"/>
                  </a:ext>
                </a:extLst>
              </a:blip>
              <a:srcRect b="5684"/>
              <a:stretch>
                <a:fillRect/>
              </a:stretch>
            </p:blipFill>
            <p:spPr bwMode="auto">
              <a:xfrm>
                <a:off x="6384798" y="1010706"/>
                <a:ext cx="2530602" cy="3638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105" name="TextBox 8"/>
              <p:cNvSpPr txBox="1">
                <a:spLocks noChangeArrowheads="1"/>
              </p:cNvSpPr>
              <p:nvPr/>
            </p:nvSpPr>
            <p:spPr bwMode="auto">
              <a:xfrm>
                <a:off x="6324601" y="4648201"/>
                <a:ext cx="2514600" cy="1662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350" b="1">
                    <a:solidFill>
                      <a:srgbClr val="000000"/>
                    </a:solidFill>
                  </a:rPr>
                  <a:t>Motoo Kimura 1968</a:t>
                </a:r>
              </a:p>
              <a:p>
                <a:pPr eaLnBrk="1" fontAlgn="base" hangingPunct="1">
                  <a:spcBef>
                    <a:spcPct val="0"/>
                  </a:spcBef>
                  <a:spcAft>
                    <a:spcPct val="0"/>
                  </a:spcAft>
                </a:pPr>
                <a:r>
                  <a:rPr lang="en-US" sz="1350" b="1">
                    <a:solidFill>
                      <a:srgbClr val="000000"/>
                    </a:solidFill>
                  </a:rPr>
                  <a:t>Neutral Theory</a:t>
                </a:r>
              </a:p>
              <a:p>
                <a:pPr eaLnBrk="1" fontAlgn="base" hangingPunct="1">
                  <a:spcBef>
                    <a:spcPct val="0"/>
                  </a:spcBef>
                  <a:spcAft>
                    <a:spcPct val="0"/>
                  </a:spcAft>
                </a:pPr>
                <a:r>
                  <a:rPr lang="en-US" sz="1350" b="1">
                    <a:solidFill>
                      <a:srgbClr val="000000"/>
                    </a:solidFill>
                  </a:rPr>
                  <a:t>Genetic Drift is main force for changing allele frequencies</a:t>
                </a:r>
              </a:p>
              <a:p>
                <a:pPr eaLnBrk="1" fontAlgn="base" hangingPunct="1">
                  <a:spcBef>
                    <a:spcPct val="0"/>
                  </a:spcBef>
                  <a:spcAft>
                    <a:spcPct val="0"/>
                  </a:spcAft>
                </a:pPr>
                <a:endParaRPr lang="en-US" sz="750" b="1">
                  <a:solidFill>
                    <a:srgbClr val="000000"/>
                  </a:solidFill>
                </a:endParaRPr>
              </a:p>
            </p:txBody>
          </p:sp>
        </p:grpSp>
      </p:grpSp>
      <p:sp>
        <p:nvSpPr>
          <p:cNvPr id="10" name="Title 1"/>
          <p:cNvSpPr txBox="1">
            <a:spLocks/>
          </p:cNvSpPr>
          <p:nvPr/>
        </p:nvSpPr>
        <p:spPr bwMode="auto">
          <a:xfrm>
            <a:off x="1485900" y="285750"/>
            <a:ext cx="6172200" cy="6858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3300" kern="0" dirty="0">
                <a:solidFill>
                  <a:srgbClr val="000000"/>
                </a:solidFill>
                <a:latin typeface="Arial" panose="020B0604020202020204" pitchFamily="34" charset="0"/>
                <a:ea typeface="ＭＳ Ｐゴシック" panose="020B0600070205080204" pitchFamily="34" charset="-128"/>
                <a:cs typeface="ＭＳ Ｐゴシック" charset="-128"/>
              </a:rPr>
              <a:t>How do you define evolution?</a:t>
            </a:r>
          </a:p>
        </p:txBody>
      </p:sp>
      <p:grpSp>
        <p:nvGrpSpPr>
          <p:cNvPr id="4" name="Group 20"/>
          <p:cNvGrpSpPr>
            <a:grpSpLocks/>
          </p:cNvGrpSpPr>
          <p:nvPr/>
        </p:nvGrpSpPr>
        <p:grpSpPr bwMode="auto">
          <a:xfrm>
            <a:off x="896469" y="971550"/>
            <a:ext cx="2703981" cy="4300990"/>
            <a:chOff x="-328707" y="914400"/>
            <a:chExt cx="3605307" cy="5734185"/>
          </a:xfrm>
        </p:grpSpPr>
        <p:sp>
          <p:nvSpPr>
            <p:cNvPr id="17" name="Rectangle 18"/>
            <p:cNvSpPr>
              <a:spLocks noChangeArrowheads="1"/>
            </p:cNvSpPr>
            <p:nvPr/>
          </p:nvSpPr>
          <p:spPr bwMode="auto">
            <a:xfrm>
              <a:off x="-328705" y="914400"/>
              <a:ext cx="3452905" cy="5638339"/>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1800">
                <a:solidFill>
                  <a:srgbClr val="000000"/>
                </a:solidFill>
                <a:latin typeface="Arial" charset="0"/>
                <a:ea typeface="ＭＳ Ｐゴシック" panose="020B0600070205080204" pitchFamily="34" charset="-128"/>
                <a:cs typeface="ＭＳ Ｐゴシック" charset="-128"/>
              </a:endParaRPr>
            </a:p>
          </p:txBody>
        </p:sp>
        <p:grpSp>
          <p:nvGrpSpPr>
            <p:cNvPr id="89099" name="Group 13"/>
            <p:cNvGrpSpPr>
              <a:grpSpLocks/>
            </p:cNvGrpSpPr>
            <p:nvPr/>
          </p:nvGrpSpPr>
          <p:grpSpPr bwMode="auto">
            <a:xfrm>
              <a:off x="-328707" y="989584"/>
              <a:ext cx="3605307" cy="5659001"/>
              <a:chOff x="-328707" y="989584"/>
              <a:chExt cx="3605307" cy="5659001"/>
            </a:xfrm>
          </p:grpSpPr>
          <p:pic>
            <p:nvPicPr>
              <p:cNvPr id="89100" name="Picture 2" descr="http://www.macroevolution.net/images/richard-goldschmidt-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45" y="989584"/>
                <a:ext cx="2667001"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101" name="TextBox 3"/>
              <p:cNvSpPr txBox="1">
                <a:spLocks noChangeArrowheads="1"/>
              </p:cNvSpPr>
              <p:nvPr/>
            </p:nvSpPr>
            <p:spPr bwMode="auto">
              <a:xfrm>
                <a:off x="-328707" y="4648200"/>
                <a:ext cx="3605307" cy="2000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350" b="1" dirty="0">
                    <a:solidFill>
                      <a:srgbClr val="000000"/>
                    </a:solidFill>
                  </a:rPr>
                  <a:t>Richard Goldschmidt 1940</a:t>
                </a:r>
              </a:p>
              <a:p>
                <a:pPr eaLnBrk="1" fontAlgn="base" hangingPunct="1">
                  <a:spcBef>
                    <a:spcPct val="0"/>
                  </a:spcBef>
                  <a:spcAft>
                    <a:spcPct val="0"/>
                  </a:spcAft>
                </a:pPr>
                <a:r>
                  <a:rPr lang="en-US" altLang="ja-JP" sz="1350" b="1" dirty="0">
                    <a:solidFill>
                      <a:srgbClr val="000000"/>
                    </a:solidFill>
                  </a:rPr>
                  <a:t>hopeful monsters</a:t>
                </a:r>
              </a:p>
              <a:p>
                <a:pPr eaLnBrk="1" fontAlgn="base" hangingPunct="1">
                  <a:spcBef>
                    <a:spcPct val="0"/>
                  </a:spcBef>
                  <a:spcAft>
                    <a:spcPct val="0"/>
                  </a:spcAft>
                </a:pPr>
                <a:r>
                  <a:rPr lang="en-US" sz="1350" b="1" dirty="0" err="1">
                    <a:solidFill>
                      <a:srgbClr val="000000"/>
                    </a:solidFill>
                  </a:rPr>
                  <a:t>Mutationism</a:t>
                </a:r>
                <a:r>
                  <a:rPr lang="en-US" sz="1350" b="1" dirty="0">
                    <a:solidFill>
                      <a:srgbClr val="000000"/>
                    </a:solidFill>
                  </a:rPr>
                  <a:t> </a:t>
                </a:r>
                <a:r>
                  <a:rPr lang="en-US" sz="1350" b="1" dirty="0">
                    <a:solidFill>
                      <a:srgbClr val="FF0000"/>
                    </a:solidFill>
                  </a:rPr>
                  <a:t>HGT/WGD!</a:t>
                </a:r>
              </a:p>
              <a:p>
                <a:pPr eaLnBrk="1" fontAlgn="base" hangingPunct="1">
                  <a:spcBef>
                    <a:spcPct val="0"/>
                  </a:spcBef>
                  <a:spcAft>
                    <a:spcPct val="0"/>
                  </a:spcAft>
                </a:pPr>
                <a:r>
                  <a:rPr lang="en-US" sz="1350" b="1" dirty="0">
                    <a:solidFill>
                      <a:srgbClr val="000000"/>
                    </a:solidFill>
                  </a:rPr>
                  <a:t>Punctuated Equilibrium</a:t>
                </a:r>
              </a:p>
              <a:p>
                <a:pPr eaLnBrk="1" fontAlgn="base" hangingPunct="1">
                  <a:spcBef>
                    <a:spcPct val="0"/>
                  </a:spcBef>
                  <a:spcAft>
                    <a:spcPct val="0"/>
                  </a:spcAft>
                </a:pPr>
                <a:r>
                  <a:rPr lang="en-US" sz="1350" b="1" dirty="0">
                    <a:solidFill>
                      <a:srgbClr val="000000"/>
                    </a:solidFill>
                  </a:rPr>
                  <a:t>Few genes / large effect</a:t>
                </a:r>
              </a:p>
              <a:p>
                <a:pPr eaLnBrk="1" fontAlgn="base" hangingPunct="1">
                  <a:spcBef>
                    <a:spcPct val="0"/>
                  </a:spcBef>
                  <a:spcAft>
                    <a:spcPct val="0"/>
                  </a:spcAft>
                </a:pPr>
                <a:r>
                  <a:rPr lang="en-US" sz="1200" b="1" dirty="0">
                    <a:solidFill>
                      <a:srgbClr val="000000"/>
                    </a:solidFill>
                  </a:rPr>
                  <a:t>Vilified by Mayr, celebrated 1977 Gould &amp; Evo-devo</a:t>
                </a:r>
              </a:p>
            </p:txBody>
          </p:sp>
        </p:grpSp>
      </p:grpSp>
      <p:grpSp>
        <p:nvGrpSpPr>
          <p:cNvPr id="6" name="Group 15"/>
          <p:cNvGrpSpPr>
            <a:grpSpLocks/>
          </p:cNvGrpSpPr>
          <p:nvPr/>
        </p:nvGrpSpPr>
        <p:grpSpPr bwMode="auto">
          <a:xfrm>
            <a:off x="3543300" y="971550"/>
            <a:ext cx="2400300" cy="4229100"/>
            <a:chOff x="3200400" y="914400"/>
            <a:chExt cx="3200400" cy="5638800"/>
          </a:xfrm>
        </p:grpSpPr>
        <p:sp>
          <p:nvSpPr>
            <p:cNvPr id="15" name="Rectangle 18"/>
            <p:cNvSpPr>
              <a:spLocks noChangeArrowheads="1"/>
            </p:cNvSpPr>
            <p:nvPr/>
          </p:nvSpPr>
          <p:spPr bwMode="auto">
            <a:xfrm>
              <a:off x="3200400" y="914400"/>
              <a:ext cx="2895600" cy="5638800"/>
            </a:xfrm>
            <a:prstGeom prst="rect">
              <a:avLst/>
            </a:prstGeom>
            <a:solidFill>
              <a:schemeClr val="accent4">
                <a:lumMod val="50000"/>
                <a:lumOff val="50000"/>
                <a:alpha val="20000"/>
              </a:schemeClr>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1800">
                <a:solidFill>
                  <a:srgbClr val="000000"/>
                </a:solidFill>
                <a:latin typeface="Arial" charset="0"/>
                <a:ea typeface="ＭＳ Ｐゴシック" panose="020B0600070205080204" pitchFamily="34" charset="-128"/>
                <a:cs typeface="ＭＳ Ｐゴシック" charset="-128"/>
              </a:endParaRPr>
            </a:p>
          </p:txBody>
        </p:sp>
        <p:grpSp>
          <p:nvGrpSpPr>
            <p:cNvPr id="89095" name="Group 12"/>
            <p:cNvGrpSpPr>
              <a:grpSpLocks/>
            </p:cNvGrpSpPr>
            <p:nvPr/>
          </p:nvGrpSpPr>
          <p:grpSpPr bwMode="auto">
            <a:xfrm>
              <a:off x="3276600" y="1010822"/>
              <a:ext cx="3124200" cy="5420755"/>
              <a:chOff x="3276600" y="1010822"/>
              <a:chExt cx="3124200" cy="5420755"/>
            </a:xfrm>
          </p:grpSpPr>
          <p:pic>
            <p:nvPicPr>
              <p:cNvPr id="89096" name="Picture 4" descr="Photo of Ernst May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2998" y="1010822"/>
                <a:ext cx="2514600" cy="3623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7" name="TextBox 2"/>
              <p:cNvSpPr txBox="1">
                <a:spLocks noChangeArrowheads="1"/>
              </p:cNvSpPr>
              <p:nvPr/>
            </p:nvSpPr>
            <p:spPr bwMode="auto">
              <a:xfrm>
                <a:off x="3276600" y="4646473"/>
                <a:ext cx="31242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350" b="1">
                    <a:solidFill>
                      <a:srgbClr val="000000"/>
                    </a:solidFill>
                  </a:rPr>
                  <a:t>Ernst Mayr  1942</a:t>
                </a:r>
              </a:p>
              <a:p>
                <a:pPr eaLnBrk="1" fontAlgn="base" hangingPunct="1">
                  <a:spcBef>
                    <a:spcPct val="0"/>
                  </a:spcBef>
                  <a:spcAft>
                    <a:spcPct val="0"/>
                  </a:spcAft>
                </a:pPr>
                <a:r>
                  <a:rPr lang="en-US" sz="1350" b="1">
                    <a:solidFill>
                      <a:srgbClr val="000000"/>
                    </a:solidFill>
                  </a:rPr>
                  <a:t>NeoDarwinian Synthesis</a:t>
                </a:r>
              </a:p>
              <a:p>
                <a:pPr eaLnBrk="1" fontAlgn="base" hangingPunct="1">
                  <a:spcBef>
                    <a:spcPct val="0"/>
                  </a:spcBef>
                  <a:spcAft>
                    <a:spcPct val="0"/>
                  </a:spcAft>
                </a:pPr>
                <a:r>
                  <a:rPr lang="en-US" sz="1350" b="1">
                    <a:solidFill>
                      <a:srgbClr val="000000"/>
                    </a:solidFill>
                  </a:rPr>
                  <a:t>Natural Selection</a:t>
                </a:r>
              </a:p>
              <a:p>
                <a:pPr eaLnBrk="1" fontAlgn="base" hangingPunct="1">
                  <a:spcBef>
                    <a:spcPct val="0"/>
                  </a:spcBef>
                  <a:spcAft>
                    <a:spcPct val="0"/>
                  </a:spcAft>
                </a:pPr>
                <a:r>
                  <a:rPr lang="en-US" sz="1350" b="1">
                    <a:solidFill>
                      <a:srgbClr val="000000"/>
                    </a:solidFill>
                  </a:rPr>
                  <a:t>Gradualism</a:t>
                </a:r>
              </a:p>
              <a:p>
                <a:pPr eaLnBrk="1" fontAlgn="base" hangingPunct="1">
                  <a:spcBef>
                    <a:spcPct val="0"/>
                  </a:spcBef>
                  <a:spcAft>
                    <a:spcPct val="0"/>
                  </a:spcAft>
                </a:pPr>
                <a:r>
                  <a:rPr lang="en-US" sz="1350" b="1">
                    <a:solidFill>
                      <a:srgbClr val="000000"/>
                    </a:solidFill>
                  </a:rPr>
                  <a:t>Many genes/small effect</a:t>
                </a:r>
              </a:p>
              <a:p>
                <a:pPr eaLnBrk="1" fontAlgn="base" hangingPunct="1">
                  <a:spcBef>
                    <a:spcPct val="0"/>
                  </a:spcBef>
                  <a:spcAft>
                    <a:spcPct val="0"/>
                  </a:spcAft>
                </a:pPr>
                <a:r>
                  <a:rPr lang="en-US" sz="1350" b="1">
                    <a:solidFill>
                      <a:srgbClr val="FF0000"/>
                    </a:solidFill>
                  </a:rPr>
                  <a:t>Dario – “Fisher right”</a:t>
                </a:r>
              </a:p>
            </p:txBody>
          </p:sp>
        </p:grpSp>
      </p:grpSp>
      <p:sp>
        <p:nvSpPr>
          <p:cNvPr id="89093" name="TextBox 2"/>
          <p:cNvSpPr txBox="1">
            <a:spLocks noChangeArrowheads="1"/>
          </p:cNvSpPr>
          <p:nvPr/>
        </p:nvSpPr>
        <p:spPr bwMode="auto">
          <a:xfrm>
            <a:off x="5829301" y="5129213"/>
            <a:ext cx="200837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b="1">
                <a:solidFill>
                  <a:srgbClr val="000000"/>
                </a:solidFill>
                <a:latin typeface="Times New Roman" charset="0"/>
              </a:rPr>
              <a:t>Slide from Chris Pires</a:t>
            </a:r>
          </a:p>
        </p:txBody>
      </p:sp>
    </p:spTree>
    <p:extLst>
      <p:ext uri="{BB962C8B-B14F-4D97-AF65-F5344CB8AC3E}">
        <p14:creationId xmlns:p14="http://schemas.microsoft.com/office/powerpoint/2010/main" val="2008339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txBox="1">
            <a:spLocks noChangeArrowheads="1"/>
          </p:cNvSpPr>
          <p:nvPr/>
        </p:nvSpPr>
        <p:spPr bwMode="auto">
          <a:xfrm>
            <a:off x="1485900" y="457200"/>
            <a:ext cx="62293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300" b="1">
                <a:solidFill>
                  <a:srgbClr val="000000"/>
                </a:solidFill>
              </a:rPr>
              <a:t>Duplications and Evolution</a:t>
            </a:r>
          </a:p>
        </p:txBody>
      </p:sp>
      <p:sp>
        <p:nvSpPr>
          <p:cNvPr id="6" name="Text Box 3"/>
          <p:cNvSpPr txBox="1">
            <a:spLocks noChangeArrowheads="1"/>
          </p:cNvSpPr>
          <p:nvPr/>
        </p:nvSpPr>
        <p:spPr bwMode="auto">
          <a:xfrm>
            <a:off x="3829050" y="1200151"/>
            <a:ext cx="3943350" cy="1292662"/>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1500" dirty="0" err="1">
                <a:solidFill>
                  <a:srgbClr val="000000"/>
                </a:solidFill>
                <a:latin typeface="Arial" charset="0"/>
                <a:ea typeface="ＭＳ Ｐゴシック" panose="020B0600070205080204" pitchFamily="34" charset="-128"/>
                <a:cs typeface="ＭＳ Ｐゴシック" charset="0"/>
              </a:rPr>
              <a:t>Ohno</a:t>
            </a:r>
            <a:r>
              <a:rPr lang="en-US" sz="1500" dirty="0">
                <a:solidFill>
                  <a:srgbClr val="000000"/>
                </a:solidFill>
                <a:latin typeface="Arial" charset="0"/>
                <a:ea typeface="ＭＳ Ｐゴシック" panose="020B0600070205080204" pitchFamily="34" charset="-128"/>
                <a:cs typeface="ＭＳ Ｐゴシック" charset="0"/>
              </a:rPr>
              <a:t> postulated that gene duplication plays a major role in evolution</a:t>
            </a:r>
          </a:p>
          <a:p>
            <a:pPr eaLnBrk="0" fontAlgn="base" hangingPunct="0">
              <a:spcBef>
                <a:spcPct val="0"/>
              </a:spcBef>
              <a:spcAft>
                <a:spcPct val="0"/>
              </a:spcAft>
              <a:defRPr/>
            </a:pPr>
            <a:endParaRPr lang="en-US" sz="1500" dirty="0">
              <a:solidFill>
                <a:srgbClr val="000000"/>
              </a:solidFill>
              <a:latin typeface="Arial" charset="0"/>
              <a:ea typeface="ＭＳ Ｐゴシック" panose="020B0600070205080204" pitchFamily="34" charset="-128"/>
              <a:cs typeface="ＭＳ Ｐゴシック" charset="0"/>
            </a:endParaRPr>
          </a:p>
          <a:p>
            <a:pPr marL="133350" indent="-133350" eaLnBrk="0" fontAlgn="base" hangingPunct="0">
              <a:spcBef>
                <a:spcPct val="0"/>
              </a:spcBef>
              <a:spcAft>
                <a:spcPct val="0"/>
              </a:spcAft>
              <a:defRPr/>
            </a:pPr>
            <a:r>
              <a:rPr lang="en-US" sz="1500" dirty="0">
                <a:solidFill>
                  <a:srgbClr val="000000"/>
                </a:solidFill>
                <a:latin typeface="Arial" charset="0"/>
                <a:ea typeface="ＭＳ Ｐゴシック" panose="020B0600070205080204" pitchFamily="34" charset="-128"/>
                <a:cs typeface="ＭＳ Ｐゴシック" charset="0"/>
              </a:rPr>
              <a:t>Small scale duplications (SSD)</a:t>
            </a:r>
          </a:p>
          <a:p>
            <a:pPr marL="133350" indent="-133350" eaLnBrk="0" fontAlgn="base" hangingPunct="0">
              <a:spcBef>
                <a:spcPct val="0"/>
              </a:spcBef>
              <a:spcAft>
                <a:spcPct val="0"/>
              </a:spcAft>
              <a:defRPr/>
            </a:pPr>
            <a:r>
              <a:rPr lang="en-US" sz="1500" dirty="0">
                <a:solidFill>
                  <a:srgbClr val="000000"/>
                </a:solidFill>
                <a:latin typeface="Arial" charset="0"/>
                <a:ea typeface="ＭＳ Ｐゴシック" panose="020B0600070205080204" pitchFamily="34" charset="-128"/>
                <a:cs typeface="ＭＳ Ｐゴシック" charset="0"/>
              </a:rPr>
              <a:t>Whole genome duplications (WGD</a:t>
            </a:r>
            <a:r>
              <a:rPr lang="en-US" sz="1800" dirty="0">
                <a:solidFill>
                  <a:srgbClr val="000000"/>
                </a:solidFill>
                <a:latin typeface="Arial" charset="0"/>
                <a:ea typeface="ＭＳ Ｐゴシック" panose="020B0600070205080204" pitchFamily="34" charset="-128"/>
                <a:cs typeface="ＭＳ Ｐゴシック" charset="0"/>
              </a:rPr>
              <a:t>)</a:t>
            </a:r>
          </a:p>
        </p:txBody>
      </p:sp>
      <p:grpSp>
        <p:nvGrpSpPr>
          <p:cNvPr id="2" name="Group 9"/>
          <p:cNvGrpSpPr>
            <a:grpSpLocks/>
          </p:cNvGrpSpPr>
          <p:nvPr/>
        </p:nvGrpSpPr>
        <p:grpSpPr bwMode="auto">
          <a:xfrm>
            <a:off x="3657600" y="2281832"/>
            <a:ext cx="4229100" cy="3231654"/>
            <a:chOff x="3505200" y="2579906"/>
            <a:chExt cx="5791200" cy="6111098"/>
          </a:xfrm>
        </p:grpSpPr>
        <p:sp>
          <p:nvSpPr>
            <p:cNvPr id="91145" name="Text Box 3"/>
            <p:cNvSpPr txBox="1">
              <a:spLocks noChangeArrowheads="1"/>
            </p:cNvSpPr>
            <p:nvPr/>
          </p:nvSpPr>
          <p:spPr bwMode="auto">
            <a:xfrm>
              <a:off x="3505200" y="2579906"/>
              <a:ext cx="5791200" cy="6111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sz="1800" b="1" dirty="0">
                <a:solidFill>
                  <a:srgbClr val="000000"/>
                </a:solidFill>
              </a:endParaRPr>
            </a:p>
            <a:p>
              <a:pPr fontAlgn="base">
                <a:spcBef>
                  <a:spcPct val="0"/>
                </a:spcBef>
                <a:spcAft>
                  <a:spcPct val="0"/>
                </a:spcAft>
                <a:buFont typeface="Times" charset="0"/>
                <a:buChar char="•"/>
              </a:pPr>
              <a:r>
                <a:rPr lang="en-US" sz="1500" b="1" dirty="0" err="1">
                  <a:solidFill>
                    <a:srgbClr val="000000"/>
                  </a:solidFill>
                </a:rPr>
                <a:t>Polyploid</a:t>
              </a:r>
              <a:r>
                <a:rPr lang="en-US" sz="1500" b="1" dirty="0">
                  <a:solidFill>
                    <a:srgbClr val="000000"/>
                  </a:solidFill>
                </a:rPr>
                <a:t>:  nucleus contains three or more copies of each chromosome</a:t>
              </a:r>
            </a:p>
            <a:p>
              <a:pPr fontAlgn="base">
                <a:spcBef>
                  <a:spcPct val="0"/>
                </a:spcBef>
                <a:spcAft>
                  <a:spcPct val="0"/>
                </a:spcAft>
                <a:buFont typeface="Times" charset="0"/>
                <a:buChar char="•"/>
              </a:pPr>
              <a:endParaRPr lang="en-US" sz="1500" b="1" dirty="0">
                <a:solidFill>
                  <a:srgbClr val="000000"/>
                </a:solidFill>
              </a:endParaRPr>
            </a:p>
            <a:p>
              <a:pPr fontAlgn="base">
                <a:spcBef>
                  <a:spcPct val="0"/>
                </a:spcBef>
                <a:spcAft>
                  <a:spcPct val="0"/>
                </a:spcAft>
                <a:buFont typeface="Times" charset="0"/>
                <a:buChar char="•"/>
              </a:pPr>
              <a:r>
                <a:rPr lang="en-US" sz="1500" b="1" dirty="0">
                  <a:solidFill>
                    <a:srgbClr val="000000"/>
                  </a:solidFill>
                </a:rPr>
                <a:t>Autopolyploid:  formed within a single species</a:t>
              </a:r>
            </a:p>
            <a:p>
              <a:pPr fontAlgn="base">
                <a:spcBef>
                  <a:spcPct val="0"/>
                </a:spcBef>
                <a:spcAft>
                  <a:spcPct val="0"/>
                </a:spcAft>
              </a:pPr>
              <a:r>
                <a:rPr lang="en-US" sz="1500" b="1" dirty="0">
                  <a:solidFill>
                    <a:srgbClr val="000000"/>
                  </a:solidFill>
                </a:rPr>
                <a:t>	Diploids </a:t>
              </a:r>
              <a:r>
                <a:rPr lang="en-US" sz="1500" b="1" dirty="0">
                  <a:solidFill>
                    <a:srgbClr val="000080"/>
                  </a:solidFill>
                </a:rPr>
                <a:t>AA </a:t>
              </a:r>
              <a:r>
                <a:rPr lang="en-US" sz="1500" b="1" dirty="0">
                  <a:solidFill>
                    <a:srgbClr val="000000"/>
                  </a:solidFill>
                </a:rPr>
                <a:t>and</a:t>
              </a:r>
              <a:r>
                <a:rPr lang="en-US" sz="1500" b="1" dirty="0">
                  <a:solidFill>
                    <a:srgbClr val="000080"/>
                  </a:solidFill>
                </a:rPr>
                <a:t> A’</a:t>
              </a:r>
              <a:r>
                <a:rPr lang="en-US" altLang="ja-JP" sz="1500" b="1" dirty="0">
                  <a:solidFill>
                    <a:srgbClr val="000080"/>
                  </a:solidFill>
                </a:rPr>
                <a:t>A’     </a:t>
              </a:r>
              <a:r>
                <a:rPr lang="en-US" altLang="ja-JP" sz="1500" b="1" dirty="0" err="1">
                  <a:solidFill>
                    <a:srgbClr val="000000"/>
                  </a:solidFill>
                </a:rPr>
                <a:t>Polyploid</a:t>
              </a:r>
              <a:r>
                <a:rPr lang="en-US" altLang="ja-JP" sz="1500" b="1" dirty="0">
                  <a:solidFill>
                    <a:srgbClr val="000000"/>
                  </a:solidFill>
                </a:rPr>
                <a:t> </a:t>
              </a:r>
              <a:r>
                <a:rPr lang="en-US" altLang="ja-JP" sz="1500" b="1" dirty="0">
                  <a:solidFill>
                    <a:srgbClr val="000080"/>
                  </a:solidFill>
                </a:rPr>
                <a:t>AAA’A’</a:t>
              </a:r>
            </a:p>
            <a:p>
              <a:pPr fontAlgn="base">
                <a:spcBef>
                  <a:spcPct val="0"/>
                </a:spcBef>
                <a:spcAft>
                  <a:spcPct val="0"/>
                </a:spcAft>
              </a:pPr>
              <a:endParaRPr lang="en-US" sz="1500" b="1" dirty="0">
                <a:solidFill>
                  <a:srgbClr val="000080"/>
                </a:solidFill>
              </a:endParaRPr>
            </a:p>
            <a:p>
              <a:pPr fontAlgn="base">
                <a:spcBef>
                  <a:spcPct val="0"/>
                </a:spcBef>
                <a:spcAft>
                  <a:spcPct val="0"/>
                </a:spcAft>
                <a:buFontTx/>
                <a:buChar char="•"/>
              </a:pPr>
              <a:r>
                <a:rPr lang="en-US" sz="1500" b="1" dirty="0">
                  <a:solidFill>
                    <a:srgbClr val="000000"/>
                  </a:solidFill>
                </a:rPr>
                <a:t>Allopolyploid:  formed from more than one species</a:t>
              </a:r>
            </a:p>
            <a:p>
              <a:pPr fontAlgn="base">
                <a:spcBef>
                  <a:spcPct val="0"/>
                </a:spcBef>
                <a:spcAft>
                  <a:spcPct val="0"/>
                </a:spcAft>
              </a:pPr>
              <a:r>
                <a:rPr lang="en-US" sz="1500" b="1" dirty="0">
                  <a:solidFill>
                    <a:srgbClr val="000000"/>
                  </a:solidFill>
                </a:rPr>
                <a:t>	Diploids </a:t>
              </a:r>
              <a:r>
                <a:rPr lang="en-US" sz="1500" b="1" dirty="0">
                  <a:solidFill>
                    <a:srgbClr val="000080"/>
                  </a:solidFill>
                </a:rPr>
                <a:t>AA</a:t>
              </a:r>
              <a:r>
                <a:rPr lang="en-US" sz="1500" b="1" dirty="0">
                  <a:solidFill>
                    <a:srgbClr val="0066FF"/>
                  </a:solidFill>
                </a:rPr>
                <a:t> </a:t>
              </a:r>
              <a:r>
                <a:rPr lang="en-US" sz="1500" b="1" dirty="0">
                  <a:solidFill>
                    <a:srgbClr val="000000"/>
                  </a:solidFill>
                </a:rPr>
                <a:t>and </a:t>
              </a:r>
              <a:r>
                <a:rPr lang="en-US" sz="1500" b="1" dirty="0">
                  <a:solidFill>
                    <a:srgbClr val="FF3300"/>
                  </a:solidFill>
                </a:rPr>
                <a:t>BB	      </a:t>
              </a:r>
              <a:r>
                <a:rPr lang="en-US" sz="1500" b="1" dirty="0" err="1">
                  <a:solidFill>
                    <a:srgbClr val="000000"/>
                  </a:solidFill>
                </a:rPr>
                <a:t>Polyploid</a:t>
              </a:r>
              <a:r>
                <a:rPr lang="en-US" sz="1500" b="1" dirty="0">
                  <a:solidFill>
                    <a:srgbClr val="000000"/>
                  </a:solidFill>
                </a:rPr>
                <a:t> </a:t>
              </a:r>
              <a:r>
                <a:rPr lang="en-US" sz="1500" b="1" dirty="0">
                  <a:solidFill>
                    <a:srgbClr val="000080"/>
                  </a:solidFill>
                </a:rPr>
                <a:t>AA</a:t>
              </a:r>
              <a:r>
                <a:rPr lang="en-US" sz="1500" b="1" dirty="0">
                  <a:solidFill>
                    <a:srgbClr val="FF3300"/>
                  </a:solidFill>
                </a:rPr>
                <a:t>BB</a:t>
              </a:r>
              <a:endParaRPr lang="en-US" sz="1500" b="1" dirty="0">
                <a:solidFill>
                  <a:srgbClr val="000000"/>
                </a:solidFill>
              </a:endParaRPr>
            </a:p>
            <a:p>
              <a:pPr fontAlgn="base">
                <a:spcBef>
                  <a:spcPct val="0"/>
                </a:spcBef>
                <a:spcAft>
                  <a:spcPct val="0"/>
                </a:spcAft>
              </a:pPr>
              <a:endParaRPr lang="en-US" sz="1800" b="1" dirty="0">
                <a:solidFill>
                  <a:srgbClr val="000000"/>
                </a:solidFill>
              </a:endParaRPr>
            </a:p>
            <a:p>
              <a:pPr fontAlgn="base">
                <a:spcBef>
                  <a:spcPct val="0"/>
                </a:spcBef>
                <a:spcAft>
                  <a:spcPct val="0"/>
                </a:spcAft>
              </a:pPr>
              <a:endParaRPr lang="en-US" sz="1800" b="1" dirty="0">
                <a:solidFill>
                  <a:srgbClr val="000000"/>
                </a:solidFill>
                <a:latin typeface="Times" charset="0"/>
              </a:endParaRPr>
            </a:p>
          </p:txBody>
        </p:sp>
        <p:sp>
          <p:nvSpPr>
            <p:cNvPr id="91146" name="AutoShape 6"/>
            <p:cNvSpPr>
              <a:spLocks noChangeArrowheads="1"/>
            </p:cNvSpPr>
            <p:nvPr/>
          </p:nvSpPr>
          <p:spPr bwMode="auto">
            <a:xfrm>
              <a:off x="6411097" y="5551771"/>
              <a:ext cx="381000" cy="228599"/>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anose="020B0600070205080204" pitchFamily="34" charset="-128"/>
                <a:cs typeface="ＭＳ Ｐゴシック" charset="0"/>
              </a:endParaRPr>
            </a:p>
          </p:txBody>
        </p:sp>
        <p:sp>
          <p:nvSpPr>
            <p:cNvPr id="91147" name="AutoShape 6"/>
            <p:cNvSpPr>
              <a:spLocks noChangeArrowheads="1"/>
            </p:cNvSpPr>
            <p:nvPr/>
          </p:nvSpPr>
          <p:spPr bwMode="auto">
            <a:xfrm>
              <a:off x="6411097" y="7122386"/>
              <a:ext cx="381000" cy="228599"/>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800">
                <a:solidFill>
                  <a:srgbClr val="000000"/>
                </a:solidFill>
                <a:latin typeface="Arial" charset="0"/>
                <a:ea typeface="ＭＳ Ｐゴシック" panose="020B0600070205080204" pitchFamily="34" charset="-128"/>
                <a:cs typeface="ＭＳ Ｐゴシック" charset="0"/>
              </a:endParaRPr>
            </a:p>
          </p:txBody>
        </p:sp>
      </p:grpSp>
      <p:grpSp>
        <p:nvGrpSpPr>
          <p:cNvPr id="91140" name="Group 15"/>
          <p:cNvGrpSpPr>
            <a:grpSpLocks/>
          </p:cNvGrpSpPr>
          <p:nvPr/>
        </p:nvGrpSpPr>
        <p:grpSpPr bwMode="auto">
          <a:xfrm>
            <a:off x="1485900" y="1028700"/>
            <a:ext cx="2171700" cy="4229100"/>
            <a:chOff x="457200" y="990600"/>
            <a:chExt cx="2895600" cy="5638800"/>
          </a:xfrm>
        </p:grpSpPr>
        <p:sp>
          <p:nvSpPr>
            <p:cNvPr id="12" name="Rectangle 18"/>
            <p:cNvSpPr>
              <a:spLocks noChangeArrowheads="1"/>
            </p:cNvSpPr>
            <p:nvPr/>
          </p:nvSpPr>
          <p:spPr bwMode="auto">
            <a:xfrm>
              <a:off x="457200" y="990600"/>
              <a:ext cx="2895600" cy="5638800"/>
            </a:xfrm>
            <a:prstGeom prst="rect">
              <a:avLst/>
            </a:prstGeom>
            <a:solidFill>
              <a:schemeClr val="accent4">
                <a:lumMod val="50000"/>
                <a:lumOff val="50000"/>
                <a:alpha val="20000"/>
              </a:schemeClr>
            </a:solidFill>
            <a:ln w="9525">
              <a:solidFill>
                <a:schemeClr val="tx1"/>
              </a:solidFill>
              <a:miter lim="800000"/>
              <a:headEnd/>
              <a:tailEnd/>
            </a:ln>
          </p:spPr>
          <p:txBody>
            <a:bodyPr wrap="none" anchor="ctr"/>
            <a:lstStyle/>
            <a:p>
              <a:pPr eaLnBrk="0" fontAlgn="base" hangingPunct="0">
                <a:spcBef>
                  <a:spcPct val="0"/>
                </a:spcBef>
                <a:spcAft>
                  <a:spcPct val="0"/>
                </a:spcAft>
                <a:defRPr/>
              </a:pPr>
              <a:endParaRPr lang="en-US" sz="1800">
                <a:solidFill>
                  <a:srgbClr val="000000"/>
                </a:solidFill>
                <a:latin typeface="Arial" charset="0"/>
                <a:ea typeface="ＭＳ Ｐゴシック" panose="020B0600070205080204" pitchFamily="34" charset="-128"/>
                <a:cs typeface="ＭＳ Ｐゴシック" charset="-128"/>
              </a:endParaRPr>
            </a:p>
          </p:txBody>
        </p:sp>
        <p:pic>
          <p:nvPicPr>
            <p:cNvPr id="91143" name="Picture 2" descr="http://www.nap.edu/html/biomems/photo/soh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34070"/>
              <a:ext cx="2715948" cy="3666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4" name="TextBox 2"/>
            <p:cNvSpPr txBox="1">
              <a:spLocks noChangeArrowheads="1"/>
            </p:cNvSpPr>
            <p:nvPr/>
          </p:nvSpPr>
          <p:spPr bwMode="auto">
            <a:xfrm>
              <a:off x="533400" y="4800600"/>
              <a:ext cx="27432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350" b="1" dirty="0">
                  <a:solidFill>
                    <a:srgbClr val="000000"/>
                  </a:solidFill>
                </a:rPr>
                <a:t>Susumu </a:t>
              </a:r>
              <a:r>
                <a:rPr lang="en-US" sz="1350" b="1" dirty="0" err="1">
                  <a:solidFill>
                    <a:srgbClr val="000000"/>
                  </a:solidFill>
                </a:rPr>
                <a:t>Ohno</a:t>
              </a:r>
              <a:r>
                <a:rPr lang="en-US" sz="1350" b="1" dirty="0">
                  <a:solidFill>
                    <a:srgbClr val="000000"/>
                  </a:solidFill>
                </a:rPr>
                <a:t> 1970</a:t>
              </a:r>
            </a:p>
            <a:p>
              <a:pPr eaLnBrk="1" fontAlgn="base" hangingPunct="1">
                <a:spcBef>
                  <a:spcPct val="0"/>
                </a:spcBef>
                <a:spcAft>
                  <a:spcPct val="0"/>
                </a:spcAft>
              </a:pPr>
              <a:r>
                <a:rPr lang="en-US" sz="1350" b="1" dirty="0">
                  <a:solidFill>
                    <a:srgbClr val="000000"/>
                  </a:solidFill>
                </a:rPr>
                <a:t>Evolution by gene duplication</a:t>
              </a:r>
            </a:p>
            <a:p>
              <a:pPr eaLnBrk="1" fontAlgn="base" hangingPunct="1">
                <a:spcBef>
                  <a:spcPct val="0"/>
                </a:spcBef>
                <a:spcAft>
                  <a:spcPct val="0"/>
                </a:spcAft>
              </a:pPr>
              <a:r>
                <a:rPr lang="en-US" sz="1350" b="1" dirty="0">
                  <a:solidFill>
                    <a:srgbClr val="000000"/>
                  </a:solidFill>
                </a:rPr>
                <a:t>1R and 2R hypothesis</a:t>
              </a:r>
            </a:p>
            <a:p>
              <a:pPr eaLnBrk="1" fontAlgn="base" hangingPunct="1">
                <a:spcBef>
                  <a:spcPct val="0"/>
                </a:spcBef>
                <a:spcAft>
                  <a:spcPct val="0"/>
                </a:spcAft>
              </a:pPr>
              <a:endParaRPr lang="en-US" sz="1350" b="1" dirty="0">
                <a:solidFill>
                  <a:srgbClr val="000000"/>
                </a:solidFill>
              </a:endParaRPr>
            </a:p>
            <a:p>
              <a:pPr eaLnBrk="1" fontAlgn="base" hangingPunct="1">
                <a:spcBef>
                  <a:spcPct val="0"/>
                </a:spcBef>
                <a:spcAft>
                  <a:spcPct val="0"/>
                </a:spcAft>
              </a:pPr>
              <a:r>
                <a:rPr lang="ja-JP" altLang="en-US" sz="1350" b="1" dirty="0">
                  <a:solidFill>
                    <a:srgbClr val="000000"/>
                  </a:solidFill>
                </a:rPr>
                <a:t>“</a:t>
              </a:r>
              <a:r>
                <a:rPr lang="en-US" altLang="ja-JP" sz="1350" b="1" dirty="0">
                  <a:solidFill>
                    <a:srgbClr val="000000"/>
                  </a:solidFill>
                </a:rPr>
                <a:t>Junk DNA</a:t>
              </a:r>
              <a:r>
                <a:rPr lang="ja-JP" altLang="en-US" sz="1350" b="1" dirty="0">
                  <a:solidFill>
                    <a:srgbClr val="000000"/>
                  </a:solidFill>
                </a:rPr>
                <a:t>”</a:t>
              </a:r>
              <a:r>
                <a:rPr lang="en-US" altLang="ja-JP" sz="1350" b="1" dirty="0">
                  <a:solidFill>
                    <a:srgbClr val="000000"/>
                  </a:solidFill>
                </a:rPr>
                <a:t> 1972</a:t>
              </a:r>
              <a:endParaRPr lang="en-US" sz="1350" b="1" dirty="0">
                <a:solidFill>
                  <a:srgbClr val="000000"/>
                </a:solidFill>
              </a:endParaRPr>
            </a:p>
          </p:txBody>
        </p:sp>
      </p:grpSp>
      <p:sp>
        <p:nvSpPr>
          <p:cNvPr id="91141" name="TextBox 12"/>
          <p:cNvSpPr txBox="1">
            <a:spLocks noChangeArrowheads="1"/>
          </p:cNvSpPr>
          <p:nvPr/>
        </p:nvSpPr>
        <p:spPr bwMode="auto">
          <a:xfrm>
            <a:off x="5829301" y="5129213"/>
            <a:ext cx="200837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b="1">
                <a:solidFill>
                  <a:srgbClr val="000000"/>
                </a:solidFill>
                <a:latin typeface="Times New Roman" charset="0"/>
              </a:rPr>
              <a:t>Slide from Chris Pires</a:t>
            </a:r>
          </a:p>
        </p:txBody>
      </p:sp>
    </p:spTree>
    <p:extLst>
      <p:ext uri="{BB962C8B-B14F-4D97-AF65-F5344CB8AC3E}">
        <p14:creationId xmlns:p14="http://schemas.microsoft.com/office/powerpoint/2010/main" val="308998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1600200" y="457200"/>
            <a:ext cx="5829300" cy="857250"/>
          </a:xfrm>
        </p:spPr>
        <p:txBody>
          <a:bodyPr/>
          <a:lstStyle/>
          <a:p>
            <a:pPr eaLnBrk="1" hangingPunct="1"/>
            <a:r>
              <a:rPr lang="en-US" sz="2100">
                <a:latin typeface="Times New Roman" charset="0"/>
              </a:rPr>
              <a:t>Aside:    Gene and genome duplication </a:t>
            </a:r>
            <a:br>
              <a:rPr lang="en-US" sz="2100">
                <a:latin typeface="Times New Roman" charset="0"/>
              </a:rPr>
            </a:br>
            <a:r>
              <a:rPr lang="en-US" sz="2100">
                <a:latin typeface="Times New Roman" charset="0"/>
              </a:rPr>
              <a:t>  versus </a:t>
            </a:r>
            <a:br>
              <a:rPr lang="en-US" sz="2100">
                <a:latin typeface="Times New Roman" charset="0"/>
              </a:rPr>
            </a:br>
            <a:r>
              <a:rPr lang="en-US" sz="2100">
                <a:latin typeface="Times New Roman" charset="0"/>
              </a:rPr>
              <a:t>  Horizontal Gene Transfer </a:t>
            </a:r>
          </a:p>
        </p:txBody>
      </p:sp>
      <p:sp>
        <p:nvSpPr>
          <p:cNvPr id="99330" name="TextBox 2"/>
          <p:cNvSpPr txBox="1">
            <a:spLocks noChangeArrowheads="1"/>
          </p:cNvSpPr>
          <p:nvPr/>
        </p:nvSpPr>
        <p:spPr bwMode="auto">
          <a:xfrm>
            <a:off x="2322911" y="492920"/>
            <a:ext cx="138548" cy="346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2" tIns="34286" rIns="68572" bIns="34286">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b="1">
              <a:solidFill>
                <a:srgbClr val="000000"/>
              </a:solidFill>
              <a:latin typeface="Times New Roman" charset="0"/>
            </a:endParaRPr>
          </a:p>
        </p:txBody>
      </p:sp>
      <p:pic>
        <p:nvPicPr>
          <p:cNvPr id="993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60" y="1436490"/>
            <a:ext cx="9332119" cy="2389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2" name="TextBox 5"/>
          <p:cNvSpPr txBox="1">
            <a:spLocks noChangeArrowheads="1"/>
          </p:cNvSpPr>
          <p:nvPr/>
        </p:nvSpPr>
        <p:spPr bwMode="auto">
          <a:xfrm>
            <a:off x="276501" y="3957822"/>
            <a:ext cx="2953356" cy="90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72" tIns="34286" rIns="68572" bIns="34286">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err="1">
                <a:solidFill>
                  <a:srgbClr val="000000"/>
                </a:solidFill>
                <a:latin typeface="Times New Roman" charset="0"/>
              </a:rPr>
              <a:t>Autochtonous</a:t>
            </a:r>
            <a:r>
              <a:rPr lang="en-US" sz="1800" b="1" dirty="0">
                <a:solidFill>
                  <a:srgbClr val="000000"/>
                </a:solidFill>
                <a:latin typeface="Times New Roman" charset="0"/>
              </a:rPr>
              <a:t> gene/genome  </a:t>
            </a:r>
            <a:br>
              <a:rPr lang="en-US" sz="1800" b="1" dirty="0">
                <a:solidFill>
                  <a:srgbClr val="000000"/>
                </a:solidFill>
                <a:latin typeface="Times New Roman" charset="0"/>
              </a:rPr>
            </a:br>
            <a:r>
              <a:rPr lang="en-US" sz="1800" b="1" dirty="0">
                <a:solidFill>
                  <a:srgbClr val="000000"/>
                </a:solidFill>
                <a:latin typeface="Times New Roman" charset="0"/>
              </a:rPr>
              <a:t>duplication are rare </a:t>
            </a:r>
            <a:br>
              <a:rPr lang="en-US" sz="1800" b="1" dirty="0">
                <a:solidFill>
                  <a:srgbClr val="000000"/>
                </a:solidFill>
                <a:latin typeface="Times New Roman" charset="0"/>
              </a:rPr>
            </a:br>
            <a:r>
              <a:rPr lang="en-US" sz="1800" b="1" dirty="0">
                <a:solidFill>
                  <a:srgbClr val="000000"/>
                </a:solidFill>
                <a:latin typeface="Times New Roman" charset="0"/>
              </a:rPr>
              <a:t>in prokaryotes</a:t>
            </a:r>
          </a:p>
        </p:txBody>
      </p:sp>
      <p:sp>
        <p:nvSpPr>
          <p:cNvPr id="99333" name="TextBox 6"/>
          <p:cNvSpPr txBox="1">
            <a:spLocks noChangeArrowheads="1"/>
          </p:cNvSpPr>
          <p:nvPr/>
        </p:nvSpPr>
        <p:spPr bwMode="auto">
          <a:xfrm>
            <a:off x="3428268" y="3826074"/>
            <a:ext cx="2531269" cy="1454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2" tIns="34286" rIns="68572" bIns="34286">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a:solidFill>
                  <a:srgbClr val="000000"/>
                </a:solidFill>
                <a:latin typeface="Times New Roman" charset="0"/>
              </a:rPr>
              <a:t>Gene  family expansion through horizontal gene transfer –</a:t>
            </a:r>
          </a:p>
          <a:p>
            <a:pPr eaLnBrk="1" fontAlgn="base" hangingPunct="1">
              <a:spcBef>
                <a:spcPct val="0"/>
              </a:spcBef>
              <a:spcAft>
                <a:spcPct val="0"/>
              </a:spcAft>
            </a:pPr>
            <a:r>
              <a:rPr lang="en-US" sz="1800" b="1" dirty="0">
                <a:solidFill>
                  <a:srgbClr val="000000"/>
                </a:solidFill>
                <a:latin typeface="Times New Roman" charset="0"/>
              </a:rPr>
              <a:t>the most common process in prokaryotes </a:t>
            </a:r>
          </a:p>
        </p:txBody>
      </p:sp>
      <p:sp>
        <p:nvSpPr>
          <p:cNvPr id="2" name="TextBox 1">
            <a:extLst>
              <a:ext uri="{FF2B5EF4-FFF2-40B4-BE49-F238E27FC236}">
                <a16:creationId xmlns:a16="http://schemas.microsoft.com/office/drawing/2014/main" id="{893A74B4-4593-B547-8024-1EE2CD5E399B}"/>
              </a:ext>
            </a:extLst>
          </p:cNvPr>
          <p:cNvSpPr txBox="1"/>
          <p:nvPr/>
        </p:nvSpPr>
        <p:spPr>
          <a:xfrm>
            <a:off x="6534126" y="3859428"/>
            <a:ext cx="2609874" cy="1200329"/>
          </a:xfrm>
          <a:prstGeom prst="rect">
            <a:avLst/>
          </a:prstGeom>
          <a:noFill/>
        </p:spPr>
        <p:txBody>
          <a:bodyPr wrap="square" rtlCol="0">
            <a:spAutoFit/>
          </a:bodyPr>
          <a:lstStyle/>
          <a:p>
            <a:r>
              <a:rPr lang="en-US" sz="1800" b="1" dirty="0">
                <a:solidFill>
                  <a:srgbClr val="000000"/>
                </a:solidFill>
                <a:latin typeface="Times New Roman" charset="0"/>
                <a:ea typeface="ＭＳ Ｐゴシック" charset="0"/>
              </a:rPr>
              <a:t>Gene duplication through lineage fusion</a:t>
            </a:r>
          </a:p>
          <a:p>
            <a:r>
              <a:rPr lang="en-US" sz="1800" b="1" dirty="0">
                <a:solidFill>
                  <a:srgbClr val="000000"/>
                </a:solidFill>
                <a:latin typeface="Times New Roman" charset="0"/>
                <a:ea typeface="ＭＳ Ｐゴシック" charset="0"/>
              </a:rPr>
              <a:t>Very common in plants, but also in animals  </a:t>
            </a:r>
          </a:p>
        </p:txBody>
      </p:sp>
    </p:spTree>
    <p:extLst>
      <p:ext uri="{BB962C8B-B14F-4D97-AF65-F5344CB8AC3E}">
        <p14:creationId xmlns:p14="http://schemas.microsoft.com/office/powerpoint/2010/main" val="266123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641" y="152401"/>
            <a:ext cx="7068991" cy="529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66" name="Rectangle 2"/>
          <p:cNvSpPr>
            <a:spLocks noChangeArrowheads="1"/>
          </p:cNvSpPr>
          <p:nvPr/>
        </p:nvSpPr>
        <p:spPr bwMode="auto">
          <a:xfrm>
            <a:off x="1257300" y="4286251"/>
            <a:ext cx="5600700" cy="346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2" tIns="34286" rIns="68572" bIns="34286">
            <a:spAutoFit/>
          </a:bodyPr>
          <a:lstStyle/>
          <a:p>
            <a:pPr eaLnBrk="0" fontAlgn="base" hangingPunct="0">
              <a:spcBef>
                <a:spcPct val="0"/>
              </a:spcBef>
              <a:spcAft>
                <a:spcPct val="0"/>
              </a:spcAft>
            </a:pPr>
            <a:r>
              <a:rPr lang="en-US" sz="1800" b="1">
                <a:solidFill>
                  <a:srgbClr val="000000"/>
                </a:solidFill>
                <a:latin typeface="Times New Roman" charset="0"/>
                <a:ea typeface="ＭＳ Ｐゴシック" charset="0"/>
                <a:cs typeface="ＭＳ Ｐゴシック" charset="0"/>
              </a:rPr>
              <a:t>The age of haplogroup D was found to be ~37,000 years</a:t>
            </a:r>
          </a:p>
        </p:txBody>
      </p:sp>
    </p:spTree>
    <p:extLst>
      <p:ext uri="{BB962C8B-B14F-4D97-AF65-F5344CB8AC3E}">
        <p14:creationId xmlns:p14="http://schemas.microsoft.com/office/powerpoint/2010/main" val="135845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285750"/>
            <a:ext cx="4500563"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5890" name="Picture 2">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5996" y="1802608"/>
            <a:ext cx="5125640" cy="2127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73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387080" y="571501"/>
            <a:ext cx="6369844" cy="311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gn="ctr" eaLnBrk="1" fontAlgn="base">
              <a:lnSpc>
                <a:spcPct val="93000"/>
              </a:lnSpc>
              <a:spcBef>
                <a:spcPct val="0"/>
              </a:spcBef>
              <a:spcAft>
                <a:spcPct val="0"/>
              </a:spcAft>
              <a:buClr>
                <a:srgbClr val="000000"/>
              </a:buClr>
              <a:buSzPct val="45000"/>
            </a:pPr>
            <a:r>
              <a:rPr lang="en-GB" altLang="zh-CN" sz="1125" b="1">
                <a:solidFill>
                  <a:srgbClr val="000000"/>
                </a:solidFill>
              </a:rPr>
              <a:t>Fig. 6 Four possible scenarios of genetic mixture involving Neandertals.</a:t>
            </a: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155" y="4743451"/>
            <a:ext cx="920353" cy="489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9" y="1020367"/>
            <a:ext cx="2221706" cy="3669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0" name="Text Box 4"/>
          <p:cNvSpPr txBox="1">
            <a:spLocks noChangeArrowheads="1"/>
          </p:cNvSpPr>
          <p:nvPr/>
        </p:nvSpPr>
        <p:spPr bwMode="auto">
          <a:xfrm>
            <a:off x="3462337" y="4764883"/>
            <a:ext cx="2939654" cy="173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14338" eaLnBrk="0" hangingPunct="0">
              <a:tabLst>
                <a:tab pos="723900" algn="l"/>
                <a:tab pos="1447800" algn="l"/>
                <a:tab pos="2171700" algn="l"/>
                <a:tab pos="2895600" algn="l"/>
                <a:tab pos="3619500" algn="l"/>
              </a:tabLst>
              <a:defRPr sz="2400">
                <a:solidFill>
                  <a:schemeClr val="tx1"/>
                </a:solidFill>
                <a:latin typeface="Arial" charset="0"/>
                <a:ea typeface="ＭＳ Ｐゴシック" charset="0"/>
                <a:cs typeface="ＭＳ Ｐゴシック" charset="0"/>
              </a:defRPr>
            </a:lvl1pPr>
            <a:lvl2pPr marL="742950" indent="-285750" defTabSz="414338"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2pPr>
            <a:lvl3pPr marL="1143000" indent="-228600" defTabSz="414338"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3pPr>
            <a:lvl4pPr marL="1600200" indent="-228600" defTabSz="414338"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4pPr>
            <a:lvl5pPr marL="2057400" indent="-228600" defTabSz="414338" eaLnBrk="0" hangingPunct="0">
              <a:tabLst>
                <a:tab pos="723900" algn="l"/>
                <a:tab pos="1447800" algn="l"/>
                <a:tab pos="2171700" algn="l"/>
                <a:tab pos="2895600" algn="l"/>
                <a:tab pos="3619500" algn="l"/>
              </a:tabLst>
              <a:defRPr sz="2400">
                <a:solidFill>
                  <a:schemeClr val="tx1"/>
                </a:solidFill>
                <a:latin typeface="Arial" charset="0"/>
                <a:ea typeface="ＭＳ Ｐゴシック" charset="0"/>
              </a:defRPr>
            </a:lvl5pPr>
            <a:lvl6pPr marL="2514600" indent="-228600" defTabSz="414338"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6pPr>
            <a:lvl7pPr marL="2971800" indent="-228600" defTabSz="414338"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7pPr>
            <a:lvl8pPr marL="3429000" indent="-228600" defTabSz="414338"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8pPr>
            <a:lvl9pPr marL="3886200" indent="-228600" defTabSz="414338"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0"/>
              </a:defRPr>
            </a:lvl9pPr>
          </a:lstStyle>
          <a:p>
            <a:pPr eaLnBrk="1" fontAlgn="base">
              <a:lnSpc>
                <a:spcPct val="93000"/>
              </a:lnSpc>
              <a:spcBef>
                <a:spcPct val="0"/>
              </a:spcBef>
              <a:spcAft>
                <a:spcPct val="0"/>
              </a:spcAft>
              <a:buClr>
                <a:srgbClr val="000000"/>
              </a:buClr>
              <a:buSzPct val="45000"/>
            </a:pPr>
            <a:r>
              <a:rPr lang="en-GB" altLang="zh-CN" sz="825" b="1">
                <a:solidFill>
                  <a:srgbClr val="000000"/>
                </a:solidFill>
              </a:rPr>
              <a:t>R E Green et al. Science 2010;328:710-722</a:t>
            </a:r>
          </a:p>
        </p:txBody>
      </p:sp>
      <p:sp>
        <p:nvSpPr>
          <p:cNvPr id="75781" name="Text Box 5"/>
          <p:cNvSpPr txBox="1">
            <a:spLocks noChangeArrowheads="1"/>
          </p:cNvSpPr>
          <p:nvPr/>
        </p:nvSpPr>
        <p:spPr bwMode="auto">
          <a:xfrm>
            <a:off x="1216820" y="5245895"/>
            <a:ext cx="3698081" cy="2602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85725" indent="-85725" defTabSz="414338" eaLnBrk="0" hangingPunc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cs typeface="ＭＳ Ｐゴシック" charset="0"/>
              </a:defRPr>
            </a:lvl1pPr>
            <a:lvl2pPr marL="742950" indent="-285750" defTabSz="414338" eaLnBrk="0" hangingPunc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2pPr>
            <a:lvl3pPr marL="1143000" indent="-228600" defTabSz="414338" eaLnBrk="0" hangingPunc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3pPr>
            <a:lvl4pPr marL="1600200" indent="-228600" defTabSz="414338" eaLnBrk="0" hangingPunc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4pPr>
            <a:lvl5pPr marL="2057400" indent="-228600" defTabSz="414338" eaLnBrk="0" hangingPunct="0">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5pPr>
            <a:lvl6pPr marL="25146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6pPr>
            <a:lvl7pPr marL="29718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7pPr>
            <a:lvl8pPr marL="34290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8pPr>
            <a:lvl9pPr marL="38862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charset="0"/>
                <a:ea typeface="ＭＳ Ｐゴシック" charset="0"/>
              </a:defRPr>
            </a:lvl9pPr>
          </a:lstStyle>
          <a:p>
            <a:pPr eaLnBrk="1" fontAlgn="base">
              <a:lnSpc>
                <a:spcPct val="93000"/>
              </a:lnSpc>
              <a:spcBef>
                <a:spcPct val="0"/>
              </a:spcBef>
              <a:spcAft>
                <a:spcPct val="0"/>
              </a:spcAft>
              <a:buClr>
                <a:srgbClr val="000000"/>
              </a:buClr>
              <a:buSzPct val="45000"/>
            </a:pPr>
            <a:r>
              <a:rPr lang="en-GB" altLang="zh-CN" sz="675">
                <a:solidFill>
                  <a:srgbClr val="000000"/>
                </a:solidFill>
              </a:rPr>
              <a:t>Published by AAAS</a:t>
            </a:r>
          </a:p>
        </p:txBody>
      </p:sp>
    </p:spTree>
    <p:extLst>
      <p:ext uri="{BB962C8B-B14F-4D97-AF65-F5344CB8AC3E}">
        <p14:creationId xmlns:p14="http://schemas.microsoft.com/office/powerpoint/2010/main" val="387180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24649" y="1847520"/>
            <a:ext cx="5832844" cy="3581731"/>
          </a:xfrm>
          <a:prstGeom prst="rect">
            <a:avLst/>
          </a:prstGeom>
        </p:spPr>
      </p:pic>
      <p:pic>
        <p:nvPicPr>
          <p:cNvPr id="3" name="Picture 2"/>
          <p:cNvPicPr>
            <a:picLocks noChangeAspect="1"/>
          </p:cNvPicPr>
          <p:nvPr/>
        </p:nvPicPr>
        <p:blipFill>
          <a:blip r:embed="rId4"/>
          <a:stretch>
            <a:fillRect/>
          </a:stretch>
        </p:blipFill>
        <p:spPr>
          <a:xfrm>
            <a:off x="1143000" y="285750"/>
            <a:ext cx="4651177" cy="1468793"/>
          </a:xfrm>
          <a:prstGeom prst="rect">
            <a:avLst/>
          </a:prstGeom>
        </p:spPr>
      </p:pic>
    </p:spTree>
    <p:extLst>
      <p:ext uri="{BB962C8B-B14F-4D97-AF65-F5344CB8AC3E}">
        <p14:creationId xmlns:p14="http://schemas.microsoft.com/office/powerpoint/2010/main" val="197258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685800"/>
            <a:ext cx="4000500" cy="247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619250" y="3333750"/>
            <a:ext cx="5715000"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Figure 1   </a:t>
            </a:r>
            <a:r>
              <a:rPr lang="en-US" sz="750" dirty="0" err="1">
                <a:solidFill>
                  <a:srgbClr val="000000"/>
                </a:solidFill>
                <a:latin typeface="Arial" charset="0"/>
                <a:ea typeface="ＭＳ Ｐゴシック" charset="0"/>
                <a:cs typeface="ＭＳ Ｐゴシック" charset="0"/>
              </a:rPr>
              <a:t>Denisovan</a:t>
            </a:r>
            <a:r>
              <a:rPr lang="en-US" sz="750" dirty="0">
                <a:solidFill>
                  <a:srgbClr val="000000"/>
                </a:solidFill>
                <a:latin typeface="Arial" charset="0"/>
                <a:ea typeface="ＭＳ Ｐゴシック" charset="0"/>
                <a:cs typeface="ＭＳ Ｐゴシック" charset="0"/>
              </a:rPr>
              <a:t> Genetic Material as a Fraction of that in New Guineans  Populations are only shown as having </a:t>
            </a:r>
            <a:r>
              <a:rPr lang="en-US" sz="750" dirty="0" err="1">
                <a:solidFill>
                  <a:srgbClr val="000000"/>
                </a:solidFill>
                <a:latin typeface="Arial" charset="0"/>
                <a:ea typeface="ＭＳ Ｐゴシック" charset="0"/>
                <a:cs typeface="ＭＳ Ｐゴシック" charset="0"/>
              </a:rPr>
              <a:t>Denisova</a:t>
            </a:r>
            <a:r>
              <a:rPr lang="en-US" sz="750" dirty="0">
                <a:solidFill>
                  <a:srgbClr val="000000"/>
                </a:solidFill>
                <a:latin typeface="Arial" charset="0"/>
                <a:ea typeface="ＭＳ Ｐゴシック" charset="0"/>
                <a:cs typeface="ＭＳ Ｐゴシック" charset="0"/>
              </a:rPr>
              <a:t> ancestry if the estimates are more than two standard errors from zero (we combine estimates for populations in this study wit...</a:t>
            </a:r>
          </a:p>
        </p:txBody>
      </p:sp>
      <p:sp>
        <p:nvSpPr>
          <p:cNvPr id="4100" name="Text Box 4"/>
          <p:cNvSpPr txBox="1">
            <a:spLocks noChangeArrowheads="1"/>
          </p:cNvSpPr>
          <p:nvPr/>
        </p:nvSpPr>
        <p:spPr bwMode="auto">
          <a:xfrm>
            <a:off x="1619250" y="39528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David  Reich , Nick  Patterson , Martin  Kircher , Frederick  Delfin , Madhusudan?R.  Nandineni , Irina  Pugach , Albert...</a:t>
            </a:r>
          </a:p>
        </p:txBody>
      </p:sp>
      <p:sp>
        <p:nvSpPr>
          <p:cNvPr id="4101" name="Text Box 5"/>
          <p:cNvSpPr txBox="1">
            <a:spLocks noChangeArrowheads="1"/>
          </p:cNvSpPr>
          <p:nvPr/>
        </p:nvSpPr>
        <p:spPr bwMode="auto">
          <a:xfrm>
            <a:off x="1619250" y="42386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b="1">
                <a:solidFill>
                  <a:srgbClr val="000000"/>
                </a:solidFill>
                <a:latin typeface="Arial" charset="0"/>
                <a:ea typeface="ＭＳ Ｐゴシック" charset="0"/>
                <a:cs typeface="ＭＳ Ｐゴシック" charset="0"/>
              </a:rPr>
              <a:t>Denisova Admixture and the First Modern Human Dispersals into Southeast Asia and Oceania</a:t>
            </a:r>
          </a:p>
        </p:txBody>
      </p:sp>
      <p:sp>
        <p:nvSpPr>
          <p:cNvPr id="4102" name="Text Box 6"/>
          <p:cNvSpPr txBox="1">
            <a:spLocks noChangeArrowheads="1"/>
          </p:cNvSpPr>
          <p:nvPr/>
        </p:nvSpPr>
        <p:spPr bwMode="auto">
          <a:xfrm>
            <a:off x="1619250" y="45243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The American Journal of Human Genetics Volume 89, Issue 4 2011 516 - 528</a:t>
            </a:r>
          </a:p>
        </p:txBody>
      </p:sp>
      <p:sp>
        <p:nvSpPr>
          <p:cNvPr id="4103" name="Text Box 7"/>
          <p:cNvSpPr txBox="1">
            <a:spLocks noChangeArrowheads="1"/>
          </p:cNvSpPr>
          <p:nvPr/>
        </p:nvSpPr>
        <p:spPr bwMode="auto">
          <a:xfrm>
            <a:off x="1619250" y="48101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http://dx.doi.org/10.1016/j.ajhg.2011.09.005</a:t>
            </a:r>
          </a:p>
        </p:txBody>
      </p:sp>
    </p:spTree>
    <p:extLst>
      <p:ext uri="{BB962C8B-B14F-4D97-AF65-F5344CB8AC3E}">
        <p14:creationId xmlns:p14="http://schemas.microsoft.com/office/powerpoint/2010/main" val="378736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3000" y="1188990"/>
            <a:ext cx="4894937" cy="3158764"/>
          </a:xfrm>
          <a:prstGeom prst="rect">
            <a:avLst/>
          </a:prstGeom>
        </p:spPr>
      </p:pic>
      <p:sp>
        <p:nvSpPr>
          <p:cNvPr id="6" name="TextBox 5"/>
          <p:cNvSpPr txBox="1"/>
          <p:nvPr/>
        </p:nvSpPr>
        <p:spPr>
          <a:xfrm>
            <a:off x="110128" y="4347754"/>
            <a:ext cx="9033872" cy="1015663"/>
          </a:xfrm>
          <a:prstGeom prst="rect">
            <a:avLst/>
          </a:prstGeom>
          <a:noFill/>
        </p:spPr>
        <p:txBody>
          <a:bodyPr wrap="square" rtlCol="0">
            <a:spAutoFit/>
          </a:bodyPr>
          <a:lstStyle/>
          <a:p>
            <a:pPr eaLnBrk="0" fontAlgn="base" hangingPunct="0">
              <a:spcBef>
                <a:spcPct val="0"/>
              </a:spcBef>
              <a:spcAft>
                <a:spcPct val="0"/>
              </a:spcAft>
            </a:pPr>
            <a:r>
              <a:rPr lang="en-US" sz="1500" dirty="0">
                <a:solidFill>
                  <a:prstClr val="black"/>
                </a:solidFill>
                <a:latin typeface="Calibri"/>
                <a:ea typeface="ＭＳ Ｐゴシック" charset="0"/>
                <a:cs typeface="ＭＳ Ｐゴシック" charset="0"/>
              </a:rPr>
              <a:t>Ancient migrations.</a:t>
            </a:r>
          </a:p>
          <a:p>
            <a:pPr eaLnBrk="0" fontAlgn="base" hangingPunct="0">
              <a:spcBef>
                <a:spcPct val="0"/>
              </a:spcBef>
              <a:spcAft>
                <a:spcPct val="0"/>
              </a:spcAft>
            </a:pPr>
            <a:r>
              <a:rPr lang="en-US" sz="1500" dirty="0">
                <a:solidFill>
                  <a:prstClr val="black"/>
                </a:solidFill>
                <a:latin typeface="Calibri"/>
                <a:ea typeface="ＭＳ Ｐゴシック" charset="0"/>
                <a:cs typeface="ＭＳ Ｐゴシック" charset="0"/>
              </a:rPr>
              <a:t>The proportions of </a:t>
            </a:r>
            <a:r>
              <a:rPr lang="en-US" sz="1500" dirty="0" err="1">
                <a:solidFill>
                  <a:prstClr val="black"/>
                </a:solidFill>
                <a:latin typeface="Calibri"/>
                <a:ea typeface="ＭＳ Ｐゴシック" charset="0"/>
                <a:cs typeface="ＭＳ Ｐゴシック" charset="0"/>
              </a:rPr>
              <a:t>Denisovan</a:t>
            </a:r>
            <a:r>
              <a:rPr lang="en-US" sz="1500" dirty="0">
                <a:solidFill>
                  <a:prstClr val="black"/>
                </a:solidFill>
                <a:latin typeface="Calibri"/>
                <a:ea typeface="ＭＳ Ｐゴシック" charset="0"/>
                <a:cs typeface="ＭＳ Ｐゴシック" charset="0"/>
              </a:rPr>
              <a:t> DNA in modern human populations are shown as red in pie charts, </a:t>
            </a:r>
            <a:r>
              <a:rPr lang="en-US" sz="1500" b="1" dirty="0">
                <a:solidFill>
                  <a:prstClr val="black"/>
                </a:solidFill>
                <a:latin typeface="Calibri"/>
                <a:ea typeface="ＭＳ Ｐゴシック" charset="0"/>
                <a:cs typeface="ＭＳ Ｐゴシック" charset="0"/>
              </a:rPr>
              <a:t>relative to New Guinea and Australian Aborigines </a:t>
            </a:r>
            <a:r>
              <a:rPr lang="en-US" sz="1500" dirty="0">
                <a:solidFill>
                  <a:prstClr val="black"/>
                </a:solidFill>
                <a:latin typeface="Calibri"/>
                <a:ea typeface="ＭＳ Ｐゴシック" charset="0"/>
                <a:cs typeface="ＭＳ Ｐゴシック" charset="0"/>
              </a:rPr>
              <a:t>(3). Wallace's Line (8) is formed by the powerful Indonesian flow-through current (blue arrows) and marks the limit of the </a:t>
            </a:r>
            <a:r>
              <a:rPr lang="en-US" sz="1500" dirty="0" err="1">
                <a:solidFill>
                  <a:prstClr val="black"/>
                </a:solidFill>
                <a:latin typeface="Calibri"/>
                <a:ea typeface="ＭＳ Ｐゴシック" charset="0"/>
                <a:cs typeface="ＭＳ Ｐゴシック" charset="0"/>
              </a:rPr>
              <a:t>Sunda</a:t>
            </a:r>
            <a:r>
              <a:rPr lang="en-US" sz="1500" dirty="0">
                <a:solidFill>
                  <a:prstClr val="black"/>
                </a:solidFill>
                <a:latin typeface="Calibri"/>
                <a:ea typeface="ＭＳ Ｐゴシック" charset="0"/>
                <a:cs typeface="ＭＳ Ｐゴシック" charset="0"/>
              </a:rPr>
              <a:t> shelf and Eurasian placental mammals. </a:t>
            </a:r>
          </a:p>
        </p:txBody>
      </p:sp>
      <p:sp>
        <p:nvSpPr>
          <p:cNvPr id="8" name="TextBox 7"/>
          <p:cNvSpPr txBox="1"/>
          <p:nvPr/>
        </p:nvSpPr>
        <p:spPr>
          <a:xfrm>
            <a:off x="238299" y="327145"/>
            <a:ext cx="4022127" cy="923330"/>
          </a:xfrm>
          <a:prstGeom prst="rect">
            <a:avLst/>
          </a:prstGeom>
          <a:noFill/>
        </p:spPr>
        <p:txBody>
          <a:bodyPr wrap="none" rtlCol="0">
            <a:spAutoFit/>
          </a:bodyPr>
          <a:lstStyle/>
          <a:p>
            <a:pPr eaLnBrk="0" fontAlgn="base" hangingPunct="0">
              <a:spcBef>
                <a:spcPct val="0"/>
              </a:spcBef>
              <a:spcAft>
                <a:spcPct val="0"/>
              </a:spcAft>
            </a:pPr>
            <a:r>
              <a:rPr lang="en-US" sz="1800" dirty="0">
                <a:solidFill>
                  <a:prstClr val="black"/>
                </a:solidFill>
                <a:latin typeface="Calibri"/>
                <a:ea typeface="ＭＳ Ｐゴシック" charset="0"/>
                <a:cs typeface="ＭＳ Ｐゴシック" charset="0"/>
              </a:rPr>
              <a:t>Did the </a:t>
            </a:r>
            <a:r>
              <a:rPr lang="en-US" sz="1800" dirty="0" err="1">
                <a:solidFill>
                  <a:prstClr val="black"/>
                </a:solidFill>
                <a:latin typeface="Calibri"/>
                <a:ea typeface="ＭＳ Ｐゴシック" charset="0"/>
                <a:cs typeface="ＭＳ Ｐゴシック" charset="0"/>
              </a:rPr>
              <a:t>Denisovans</a:t>
            </a:r>
            <a:r>
              <a:rPr lang="en-US" sz="1800" dirty="0">
                <a:solidFill>
                  <a:prstClr val="black"/>
                </a:solidFill>
                <a:latin typeface="Calibri"/>
                <a:ea typeface="ＭＳ Ｐゴシック" charset="0"/>
                <a:cs typeface="ＭＳ Ｐゴシック" charset="0"/>
              </a:rPr>
              <a:t> Cross Wallace's Line?</a:t>
            </a:r>
          </a:p>
          <a:p>
            <a:pPr eaLnBrk="0" fontAlgn="base" hangingPunct="0">
              <a:spcBef>
                <a:spcPct val="0"/>
              </a:spcBef>
              <a:spcAft>
                <a:spcPct val="0"/>
              </a:spcAft>
            </a:pPr>
            <a:r>
              <a:rPr lang="en-US" sz="1800" dirty="0">
                <a:solidFill>
                  <a:prstClr val="black"/>
                </a:solidFill>
                <a:latin typeface="Calibri"/>
                <a:ea typeface="ＭＳ Ｐゴシック" charset="0"/>
                <a:cs typeface="ＭＳ Ｐゴシック" charset="0"/>
              </a:rPr>
              <a:t>Science 18 October 2013: </a:t>
            </a:r>
          </a:p>
          <a:p>
            <a:pPr eaLnBrk="0" fontAlgn="base" hangingPunct="0">
              <a:spcBef>
                <a:spcPct val="0"/>
              </a:spcBef>
              <a:spcAft>
                <a:spcPct val="0"/>
              </a:spcAft>
            </a:pPr>
            <a:r>
              <a:rPr lang="en-US" sz="1800" dirty="0">
                <a:solidFill>
                  <a:prstClr val="black"/>
                </a:solidFill>
                <a:latin typeface="Calibri"/>
                <a:ea typeface="ＭＳ Ｐゴシック" charset="0"/>
                <a:cs typeface="ＭＳ Ｐゴシック" charset="0"/>
              </a:rPr>
              <a:t>vol. 342 no. 6156 321-323</a:t>
            </a:r>
          </a:p>
        </p:txBody>
      </p:sp>
    </p:spTree>
    <p:extLst>
      <p:ext uri="{BB962C8B-B14F-4D97-AF65-F5344CB8AC3E}">
        <p14:creationId xmlns:p14="http://schemas.microsoft.com/office/powerpoint/2010/main" val="79275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1" y="457200"/>
            <a:ext cx="5412581"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600200" y="3543300"/>
            <a:ext cx="5715000" cy="438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Figure 3   A Model of Population Separation and Admixture that Fits the Data  The admixture graph suggests </a:t>
            </a:r>
            <a:r>
              <a:rPr lang="en-US" sz="750" dirty="0" err="1">
                <a:solidFill>
                  <a:srgbClr val="000000"/>
                </a:solidFill>
                <a:latin typeface="Arial" charset="0"/>
                <a:ea typeface="ＭＳ Ｐゴシック" charset="0"/>
                <a:cs typeface="ＭＳ Ｐゴシック" charset="0"/>
              </a:rPr>
              <a:t>Denisova</a:t>
            </a:r>
            <a:r>
              <a:rPr lang="en-US" sz="750" dirty="0">
                <a:solidFill>
                  <a:srgbClr val="000000"/>
                </a:solidFill>
                <a:latin typeface="Arial" charset="0"/>
                <a:ea typeface="ＭＳ Ｐゴシック" charset="0"/>
                <a:cs typeface="ＭＳ Ｐゴシック" charset="0"/>
              </a:rPr>
              <a:t>-related gene flow into a common ancestral population of </a:t>
            </a:r>
            <a:r>
              <a:rPr lang="en-US" sz="750" dirty="0" err="1">
                <a:solidFill>
                  <a:srgbClr val="000000"/>
                </a:solidFill>
                <a:latin typeface="Arial" charset="0"/>
                <a:ea typeface="ＭＳ Ｐゴシック" charset="0"/>
                <a:cs typeface="ＭＳ Ｐゴシック" charset="0"/>
              </a:rPr>
              <a:t>Mamanwa</a:t>
            </a:r>
            <a:r>
              <a:rPr lang="en-US" sz="750" dirty="0">
                <a:solidFill>
                  <a:srgbClr val="000000"/>
                </a:solidFill>
                <a:latin typeface="Arial" charset="0"/>
                <a:ea typeface="ＭＳ Ｐゴシック" charset="0"/>
                <a:cs typeface="ＭＳ Ｐゴシック" charset="0"/>
              </a:rPr>
              <a:t>, New Guineans, and Australians, followed by admixture of New Guinean...</a:t>
            </a:r>
          </a:p>
        </p:txBody>
      </p:sp>
      <p:sp>
        <p:nvSpPr>
          <p:cNvPr id="4100" name="Text Box 4"/>
          <p:cNvSpPr txBox="1">
            <a:spLocks noChangeArrowheads="1"/>
          </p:cNvSpPr>
          <p:nvPr/>
        </p:nvSpPr>
        <p:spPr bwMode="auto">
          <a:xfrm>
            <a:off x="1619250" y="39528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dirty="0">
                <a:solidFill>
                  <a:srgbClr val="000000"/>
                </a:solidFill>
                <a:latin typeface="Arial" charset="0"/>
                <a:ea typeface="ＭＳ Ｐゴシック" charset="0"/>
                <a:cs typeface="ＭＳ Ｐゴシック" charset="0"/>
              </a:rPr>
              <a:t>David  Reich , Nick  Patterson , Martin  </a:t>
            </a:r>
            <a:r>
              <a:rPr lang="en-US" sz="750" dirty="0" err="1">
                <a:solidFill>
                  <a:srgbClr val="000000"/>
                </a:solidFill>
                <a:latin typeface="Arial" charset="0"/>
                <a:ea typeface="ＭＳ Ｐゴシック" charset="0"/>
                <a:cs typeface="ＭＳ Ｐゴシック" charset="0"/>
              </a:rPr>
              <a:t>Kircher</a:t>
            </a:r>
            <a:r>
              <a:rPr lang="en-US" sz="750" dirty="0">
                <a:solidFill>
                  <a:srgbClr val="000000"/>
                </a:solidFill>
                <a:latin typeface="Arial" charset="0"/>
                <a:ea typeface="ＭＳ Ｐゴシック" charset="0"/>
                <a:cs typeface="ＭＳ Ｐゴシック" charset="0"/>
              </a:rPr>
              <a:t> , Frederick  </a:t>
            </a:r>
            <a:r>
              <a:rPr lang="en-US" sz="750" dirty="0" err="1">
                <a:solidFill>
                  <a:srgbClr val="000000"/>
                </a:solidFill>
                <a:latin typeface="Arial" charset="0"/>
                <a:ea typeface="ＭＳ Ｐゴシック" charset="0"/>
                <a:cs typeface="ＭＳ Ｐゴシック" charset="0"/>
              </a:rPr>
              <a:t>Delfin</a:t>
            </a:r>
            <a:r>
              <a:rPr lang="en-US" sz="750" dirty="0">
                <a:solidFill>
                  <a:srgbClr val="000000"/>
                </a:solidFill>
                <a:latin typeface="Arial" charset="0"/>
                <a:ea typeface="ＭＳ Ｐゴシック" charset="0"/>
                <a:cs typeface="ＭＳ Ｐゴシック" charset="0"/>
              </a:rPr>
              <a:t> , </a:t>
            </a:r>
            <a:r>
              <a:rPr lang="en-US" sz="750" dirty="0" err="1">
                <a:solidFill>
                  <a:srgbClr val="000000"/>
                </a:solidFill>
                <a:latin typeface="Arial" charset="0"/>
                <a:ea typeface="ＭＳ Ｐゴシック" charset="0"/>
                <a:cs typeface="ＭＳ Ｐゴシック" charset="0"/>
              </a:rPr>
              <a:t>Madhusudan</a:t>
            </a:r>
            <a:r>
              <a:rPr lang="en-US" sz="750" dirty="0">
                <a:solidFill>
                  <a:srgbClr val="000000"/>
                </a:solidFill>
                <a:latin typeface="Arial" charset="0"/>
                <a:ea typeface="ＭＳ Ｐゴシック" charset="0"/>
                <a:cs typeface="ＭＳ Ｐゴシック" charset="0"/>
              </a:rPr>
              <a:t> R.  </a:t>
            </a:r>
            <a:r>
              <a:rPr lang="en-US" sz="750" dirty="0" err="1">
                <a:solidFill>
                  <a:srgbClr val="000000"/>
                </a:solidFill>
                <a:latin typeface="Arial" charset="0"/>
                <a:ea typeface="ＭＳ Ｐゴシック" charset="0"/>
                <a:cs typeface="ＭＳ Ｐゴシック" charset="0"/>
              </a:rPr>
              <a:t>Nandineni</a:t>
            </a:r>
            <a:r>
              <a:rPr lang="en-US" sz="750" dirty="0">
                <a:solidFill>
                  <a:srgbClr val="000000"/>
                </a:solidFill>
                <a:latin typeface="Arial" charset="0"/>
                <a:ea typeface="ＭＳ Ｐゴシック" charset="0"/>
                <a:cs typeface="ＭＳ Ｐゴシック" charset="0"/>
              </a:rPr>
              <a:t> , Irina  </a:t>
            </a:r>
            <a:r>
              <a:rPr lang="en-US" sz="750" dirty="0" err="1">
                <a:solidFill>
                  <a:srgbClr val="000000"/>
                </a:solidFill>
                <a:latin typeface="Arial" charset="0"/>
                <a:ea typeface="ＭＳ Ｐゴシック" charset="0"/>
                <a:cs typeface="ＭＳ Ｐゴシック" charset="0"/>
              </a:rPr>
              <a:t>Pugach</a:t>
            </a:r>
            <a:r>
              <a:rPr lang="en-US" sz="750" dirty="0">
                <a:solidFill>
                  <a:srgbClr val="000000"/>
                </a:solidFill>
                <a:latin typeface="Arial" charset="0"/>
                <a:ea typeface="ＭＳ Ｐゴシック" charset="0"/>
                <a:cs typeface="ＭＳ Ｐゴシック" charset="0"/>
              </a:rPr>
              <a:t> , Albert...</a:t>
            </a:r>
          </a:p>
        </p:txBody>
      </p:sp>
      <p:sp>
        <p:nvSpPr>
          <p:cNvPr id="4101" name="Text Box 5"/>
          <p:cNvSpPr txBox="1">
            <a:spLocks noChangeArrowheads="1"/>
          </p:cNvSpPr>
          <p:nvPr/>
        </p:nvSpPr>
        <p:spPr bwMode="auto">
          <a:xfrm>
            <a:off x="1619250" y="42386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b="1">
                <a:solidFill>
                  <a:srgbClr val="000000"/>
                </a:solidFill>
                <a:latin typeface="Arial" charset="0"/>
                <a:ea typeface="ＭＳ Ｐゴシック" charset="0"/>
                <a:cs typeface="ＭＳ Ｐゴシック" charset="0"/>
              </a:rPr>
              <a:t>Denisova Admixture and the First Modern Human Dispersals into Southeast Asia and Oceania</a:t>
            </a:r>
          </a:p>
        </p:txBody>
      </p:sp>
      <p:sp>
        <p:nvSpPr>
          <p:cNvPr id="4102" name="Text Box 6"/>
          <p:cNvSpPr txBox="1">
            <a:spLocks noChangeArrowheads="1"/>
          </p:cNvSpPr>
          <p:nvPr/>
        </p:nvSpPr>
        <p:spPr bwMode="auto">
          <a:xfrm>
            <a:off x="1619250" y="452437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The American Journal of Human Genetics Volume 89, Issue 4 2011 516 - 528</a:t>
            </a:r>
          </a:p>
        </p:txBody>
      </p:sp>
      <p:sp>
        <p:nvSpPr>
          <p:cNvPr id="4103" name="Text Box 7"/>
          <p:cNvSpPr txBox="1">
            <a:spLocks noChangeArrowheads="1"/>
          </p:cNvSpPr>
          <p:nvPr/>
        </p:nvSpPr>
        <p:spPr bwMode="auto">
          <a:xfrm>
            <a:off x="1619250" y="4810125"/>
            <a:ext cx="5715000"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defRPr/>
            </a:pPr>
            <a:r>
              <a:rPr lang="en-US" sz="750">
                <a:solidFill>
                  <a:srgbClr val="000000"/>
                </a:solidFill>
                <a:latin typeface="Arial" charset="0"/>
                <a:ea typeface="ＭＳ Ｐゴシック" charset="0"/>
                <a:cs typeface="ＭＳ Ｐゴシック" charset="0"/>
              </a:rPr>
              <a:t>http://dx.doi.org/10.1016/j.ajhg.2011.09.005</a:t>
            </a:r>
          </a:p>
        </p:txBody>
      </p:sp>
    </p:spTree>
    <p:extLst>
      <p:ext uri="{BB962C8B-B14F-4D97-AF65-F5344CB8AC3E}">
        <p14:creationId xmlns:p14="http://schemas.microsoft.com/office/powerpoint/2010/main" val="69095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8203" y="1018447"/>
            <a:ext cx="4769518" cy="3664201"/>
          </a:xfrm>
          <a:prstGeom prst="rect">
            <a:avLst/>
          </a:prstGeom>
        </p:spPr>
      </p:pic>
      <p:sp>
        <p:nvSpPr>
          <p:cNvPr id="3" name="TextBox 2"/>
          <p:cNvSpPr txBox="1"/>
          <p:nvPr/>
        </p:nvSpPr>
        <p:spPr>
          <a:xfrm>
            <a:off x="1312632" y="4997520"/>
            <a:ext cx="8965147" cy="369332"/>
          </a:xfrm>
          <a:prstGeom prst="rect">
            <a:avLst/>
          </a:prstGeom>
          <a:noFill/>
        </p:spPr>
        <p:txBody>
          <a:bodyPr wrap="none" rtlCol="0">
            <a:spAutoFit/>
          </a:bodyPr>
          <a:lstStyle/>
          <a:p>
            <a:pPr eaLnBrk="0" fontAlgn="base" hangingPunct="0">
              <a:spcBef>
                <a:spcPct val="0"/>
              </a:spcBef>
              <a:spcAft>
                <a:spcPct val="0"/>
              </a:spcAft>
            </a:pPr>
            <a:r>
              <a:rPr lang="en-US" sz="1800" dirty="0">
                <a:solidFill>
                  <a:prstClr val="black"/>
                </a:solidFill>
                <a:latin typeface="Calibri"/>
                <a:ea typeface="ＭＳ Ｐゴシック" charset="0"/>
                <a:cs typeface="ＭＳ Ｐゴシック" charset="0"/>
              </a:rPr>
              <a:t>From: http://</a:t>
            </a:r>
            <a:r>
              <a:rPr lang="en-US" sz="1800" dirty="0" err="1">
                <a:solidFill>
                  <a:prstClr val="black"/>
                </a:solidFill>
                <a:latin typeface="Calibri"/>
                <a:ea typeface="ＭＳ Ｐゴシック" charset="0"/>
                <a:cs typeface="ＭＳ Ｐゴシック" charset="0"/>
              </a:rPr>
              <a:t>en.wikipedia.org</a:t>
            </a:r>
            <a:r>
              <a:rPr lang="en-US" sz="1800" dirty="0">
                <a:solidFill>
                  <a:prstClr val="black"/>
                </a:solidFill>
                <a:latin typeface="Calibri"/>
                <a:ea typeface="ＭＳ Ｐゴシック" charset="0"/>
                <a:cs typeface="ＭＳ Ｐゴシック" charset="0"/>
              </a:rPr>
              <a:t>/wiki/</a:t>
            </a:r>
            <a:r>
              <a:rPr lang="en-US" sz="1800" dirty="0" err="1">
                <a:solidFill>
                  <a:prstClr val="black"/>
                </a:solidFill>
                <a:latin typeface="Calibri"/>
                <a:ea typeface="ＭＳ Ｐゴシック" charset="0"/>
                <a:cs typeface="ＭＳ Ｐゴシック" charset="0"/>
              </a:rPr>
              <a:t>Archaic_human_admixture_with_modern_Homo_sapiens</a:t>
            </a:r>
            <a:endParaRPr lang="en-US" sz="1800" dirty="0">
              <a:solidFill>
                <a:prstClr val="black"/>
              </a:solidFill>
              <a:latin typeface="Calibri"/>
              <a:ea typeface="ＭＳ Ｐゴシック" charset="0"/>
              <a:cs typeface="ＭＳ Ｐゴシック" charset="0"/>
            </a:endParaRPr>
          </a:p>
        </p:txBody>
      </p:sp>
      <p:sp>
        <p:nvSpPr>
          <p:cNvPr id="4" name="TextBox 3"/>
          <p:cNvSpPr txBox="1"/>
          <p:nvPr/>
        </p:nvSpPr>
        <p:spPr>
          <a:xfrm>
            <a:off x="1695567" y="454375"/>
            <a:ext cx="5250861" cy="369332"/>
          </a:xfrm>
          <a:prstGeom prst="rect">
            <a:avLst/>
          </a:prstGeom>
          <a:noFill/>
        </p:spPr>
        <p:txBody>
          <a:bodyPr wrap="none" rtlCol="0">
            <a:spAutoFit/>
          </a:bodyPr>
          <a:lstStyle/>
          <a:p>
            <a:pPr eaLnBrk="0" fontAlgn="base" hangingPunct="0">
              <a:spcBef>
                <a:spcPct val="0"/>
              </a:spcBef>
              <a:spcAft>
                <a:spcPct val="0"/>
              </a:spcAft>
            </a:pPr>
            <a:r>
              <a:rPr lang="en-US" sz="1800" dirty="0">
                <a:solidFill>
                  <a:prstClr val="black"/>
                </a:solidFill>
                <a:latin typeface="Calibri"/>
                <a:ea typeface="ＭＳ Ｐゴシック" charset="0"/>
                <a:cs typeface="ＭＳ Ｐゴシック" charset="0"/>
              </a:rPr>
              <a:t>Archaic human admixture with modern Homo sapiens</a:t>
            </a:r>
          </a:p>
        </p:txBody>
      </p:sp>
    </p:spTree>
    <p:extLst>
      <p:ext uri="{BB962C8B-B14F-4D97-AF65-F5344CB8AC3E}">
        <p14:creationId xmlns:p14="http://schemas.microsoft.com/office/powerpoint/2010/main" val="1135493291"/>
      </p:ext>
    </p:extLst>
  </p:cSld>
  <p:clrMapOvr>
    <a:masterClrMapping/>
  </p:clrMapOvr>
</p:sld>
</file>

<file path=ppt/theme/theme1.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
      <a:dk1>
        <a:srgbClr val="FFFF66"/>
      </a:dk1>
      <a:lt1>
        <a:srgbClr val="FFFFFF"/>
      </a:lt1>
      <a:dk2>
        <a:srgbClr val="FFFF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5745</TotalTime>
  <Words>1269</Words>
  <Application>Microsoft Macintosh PowerPoint</Application>
  <PresentationFormat>On-screen Show (16:10)</PresentationFormat>
  <Paragraphs>120</Paragraphs>
  <Slides>17</Slides>
  <Notes>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等线</vt:lpstr>
      <vt:lpstr>ＭＳ Ｐゴシック</vt:lpstr>
      <vt:lpstr>Arial</vt:lpstr>
      <vt:lpstr>Calibri</vt:lpstr>
      <vt:lpstr>Times</vt:lpstr>
      <vt:lpstr>Times New Roman</vt:lpstr>
      <vt:lpstr>Wingdings</vt:lpstr>
      <vt:lpstr>2_Default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Aside:    Gene and genome duplication    versus    Horizontal Gene Transfer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Gogarten, J. Peter</dc:creator>
  <cp:lastModifiedBy>Gogarten, J. Peter</cp:lastModifiedBy>
  <cp:revision>29</cp:revision>
  <dcterms:created xsi:type="dcterms:W3CDTF">2018-03-21T20:57:48Z</dcterms:created>
  <dcterms:modified xsi:type="dcterms:W3CDTF">2018-10-10T14:42:45Z</dcterms:modified>
</cp:coreProperties>
</file>