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1" r:id="rId1"/>
    <p:sldMasterId id="2147484005" r:id="rId2"/>
    <p:sldMasterId id="2147484893" r:id="rId3"/>
    <p:sldMasterId id="2147484896" r:id="rId4"/>
  </p:sldMasterIdLst>
  <p:notesMasterIdLst>
    <p:notesMasterId r:id="rId23"/>
  </p:notesMasterIdLst>
  <p:handoutMasterIdLst>
    <p:handoutMasterId r:id="rId24"/>
  </p:handoutMasterIdLst>
  <p:sldIdLst>
    <p:sldId id="681" r:id="rId5"/>
    <p:sldId id="682" r:id="rId6"/>
    <p:sldId id="683" r:id="rId7"/>
    <p:sldId id="684" r:id="rId8"/>
    <p:sldId id="686" r:id="rId9"/>
    <p:sldId id="685" r:id="rId10"/>
    <p:sldId id="687" r:id="rId11"/>
    <p:sldId id="688" r:id="rId12"/>
    <p:sldId id="689" r:id="rId13"/>
    <p:sldId id="636" r:id="rId14"/>
    <p:sldId id="593" r:id="rId15"/>
    <p:sldId id="594" r:id="rId16"/>
    <p:sldId id="595" r:id="rId17"/>
    <p:sldId id="596" r:id="rId18"/>
    <p:sldId id="597" r:id="rId19"/>
    <p:sldId id="598" r:id="rId20"/>
    <p:sldId id="599" r:id="rId21"/>
    <p:sldId id="600"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56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28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00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72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74">
          <p15:clr>
            <a:srgbClr val="A4A3A4"/>
          </p15:clr>
        </p15:guide>
        <p15:guide id="2" pos="3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FFCC66"/>
    <a:srgbClr val="008000"/>
    <a:srgbClr val="FFFFFF"/>
    <a:srgbClr val="FF0000"/>
    <a:srgbClr val="00002E"/>
    <a:srgbClr val="24255E"/>
    <a:srgbClr val="3537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6"/>
  </p:normalViewPr>
  <p:slideViewPr>
    <p:cSldViewPr snapToGrid="0">
      <p:cViewPr varScale="1">
        <p:scale>
          <a:sx n="102" d="100"/>
          <a:sy n="102" d="100"/>
        </p:scale>
        <p:origin x="176" y="928"/>
      </p:cViewPr>
      <p:guideLst>
        <p:guide orient="horz" pos="1974"/>
        <p:guide pos="3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C3BA40-92AF-0344-B15B-C6B0E549E0EF}" type="slidenum">
              <a:rPr lang="en-US"/>
              <a:pPr>
                <a:defRPr/>
              </a:pPr>
              <a:t>‹#›</a:t>
            </a:fld>
            <a:endParaRPr lang="en-US"/>
          </a:p>
        </p:txBody>
      </p:sp>
    </p:spTree>
    <p:extLst>
      <p:ext uri="{BB962C8B-B14F-4D97-AF65-F5344CB8AC3E}">
        <p14:creationId xmlns:p14="http://schemas.microsoft.com/office/powerpoint/2010/main" val="379151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E8A2EA-786E-B244-8EA6-E03D723A4CC8}" type="slidenum">
              <a:rPr lang="en-US"/>
              <a:pPr>
                <a:defRPr/>
              </a:pPr>
              <a:t>‹#›</a:t>
            </a:fld>
            <a:endParaRPr lang="en-US"/>
          </a:p>
        </p:txBody>
      </p:sp>
    </p:spTree>
    <p:extLst>
      <p:ext uri="{BB962C8B-B14F-4D97-AF65-F5344CB8AC3E}">
        <p14:creationId xmlns:p14="http://schemas.microsoft.com/office/powerpoint/2010/main" val="261430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4665" algn="l" defTabSz="456933" rtl="0" eaLnBrk="1" latinLnBrk="0" hangingPunct="1">
      <a:defRPr sz="1200" kern="1200">
        <a:solidFill>
          <a:schemeClr val="tx1"/>
        </a:solidFill>
        <a:latin typeface="+mn-lt"/>
        <a:ea typeface="+mn-ea"/>
        <a:cs typeface="+mn-cs"/>
      </a:defRPr>
    </a:lvl6pPr>
    <a:lvl7pPr marL="2741596" algn="l" defTabSz="456933" rtl="0" eaLnBrk="1" latinLnBrk="0" hangingPunct="1">
      <a:defRPr sz="1200" kern="1200">
        <a:solidFill>
          <a:schemeClr val="tx1"/>
        </a:solidFill>
        <a:latin typeface="+mn-lt"/>
        <a:ea typeface="+mn-ea"/>
        <a:cs typeface="+mn-cs"/>
      </a:defRPr>
    </a:lvl7pPr>
    <a:lvl8pPr marL="3198530" algn="l" defTabSz="456933" rtl="0" eaLnBrk="1" latinLnBrk="0" hangingPunct="1">
      <a:defRPr sz="1200" kern="1200">
        <a:solidFill>
          <a:schemeClr val="tx1"/>
        </a:solidFill>
        <a:latin typeface="+mn-lt"/>
        <a:ea typeface="+mn-ea"/>
        <a:cs typeface="+mn-cs"/>
      </a:defRPr>
    </a:lvl8pPr>
    <a:lvl9pPr marL="3655460" algn="l" defTabSz="4569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AC3D65-5EC8-2C41-9B23-DD962F4B0F9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
        <p:nvSpPr>
          <p:cNvPr id="86018" name="Rectangle 2"/>
          <p:cNvSpPr>
            <a:spLocks noGrp="1" noRot="1" noChangeAspect="1" noChangeArrowheads="1"/>
          </p:cNvSpPr>
          <p:nvPr>
            <p:ph type="sldImg"/>
          </p:nvPr>
        </p:nvSpPr>
        <p:spPr>
          <a:xfrm>
            <a:off x="1106488" y="652463"/>
            <a:ext cx="4645025" cy="3484562"/>
          </a:xfrm>
          <a:solidFill>
            <a:srgbClr val="FFFFFF"/>
          </a:solidFill>
          <a:ln/>
        </p:spPr>
      </p:sp>
      <p:sp>
        <p:nvSpPr>
          <p:cNvPr id="86019" name="Rectangle 3"/>
          <p:cNvSpPr>
            <a:spLocks noGrp="1" noChangeArrowheads="1"/>
          </p:cNvSpPr>
          <p:nvPr>
            <p:ph type="body" idx="1"/>
          </p:nvPr>
        </p:nvSpPr>
        <p:spPr>
          <a:xfrm>
            <a:off x="928688" y="4354513"/>
            <a:ext cx="5000625" cy="4137025"/>
          </a:xfrm>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97544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3C3A48-0B5B-3D40-8448-749CE07B4D8B}" type="slidenum">
              <a:rPr lang="en-US" sz="1200">
                <a:solidFill>
                  <a:srgbClr val="000000"/>
                </a:solidFill>
              </a:rPr>
              <a:pPr eaLnBrk="1" hangingPunct="1"/>
              <a:t>17</a:t>
            </a:fld>
            <a:endParaRPr lang="en-US" sz="1200">
              <a:solidFill>
                <a:srgbClr val="000000"/>
              </a:solidFill>
            </a:endParaRPr>
          </a:p>
        </p:txBody>
      </p:sp>
      <p:sp>
        <p:nvSpPr>
          <p:cNvPr id="103426" name="Rectangle 2"/>
          <p:cNvSpPr>
            <a:spLocks noGrp="1" noRot="1" noChangeAspect="1" noChangeArrowheads="1" noTextEdit="1"/>
          </p:cNvSpPr>
          <p:nvPr>
            <p:ph type="sldImg"/>
          </p:nvPr>
        </p:nvSpPr>
        <p:spPr>
          <a:xfrm>
            <a:off x="1106488" y="652463"/>
            <a:ext cx="4645025" cy="3484562"/>
          </a:xfrm>
          <a:ln/>
        </p:spPr>
      </p:sp>
      <p:sp>
        <p:nvSpPr>
          <p:cNvPr id="1034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661816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D5FF74-9DB4-4544-A30F-281D271E098B}" type="slidenum">
              <a:rPr lang="en-US" sz="1200">
                <a:solidFill>
                  <a:srgbClr val="000000"/>
                </a:solidFill>
              </a:rPr>
              <a:pPr eaLnBrk="1" hangingPunct="1"/>
              <a:t>18</a:t>
            </a:fld>
            <a:endParaRPr lang="en-US" sz="1200">
              <a:solidFill>
                <a:srgbClr val="000000"/>
              </a:solidFill>
            </a:endParaRPr>
          </a:p>
        </p:txBody>
      </p:sp>
      <p:sp>
        <p:nvSpPr>
          <p:cNvPr id="105474" name="Rectangle 2"/>
          <p:cNvSpPr>
            <a:spLocks noGrp="1" noRot="1" noChangeAspect="1" noChangeArrowheads="1" noTextEdit="1"/>
          </p:cNvSpPr>
          <p:nvPr>
            <p:ph type="sldImg"/>
          </p:nvPr>
        </p:nvSpPr>
        <p:spPr>
          <a:xfrm>
            <a:off x="1106488" y="652463"/>
            <a:ext cx="4645025" cy="3484562"/>
          </a:xfrm>
          <a:ln/>
        </p:spPr>
      </p:sp>
      <p:sp>
        <p:nvSpPr>
          <p:cNvPr id="1054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3852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64CD9F-AF09-D24C-9CCD-AC78D2399952}"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
        <p:nvSpPr>
          <p:cNvPr id="88066" name="Rectangle 2"/>
          <p:cNvSpPr>
            <a:spLocks noGrp="1" noRot="1" noChangeAspect="1" noChangeArrowheads="1"/>
          </p:cNvSpPr>
          <p:nvPr>
            <p:ph type="sldImg"/>
          </p:nvPr>
        </p:nvSpPr>
        <p:spPr>
          <a:xfrm>
            <a:off x="1106488" y="652463"/>
            <a:ext cx="4645025" cy="3484562"/>
          </a:xfrm>
          <a:solidFill>
            <a:srgbClr val="FFFFFF"/>
          </a:solidFill>
          <a:ln/>
        </p:spPr>
      </p:sp>
      <p:sp>
        <p:nvSpPr>
          <p:cNvPr id="88067" name="Rectangle 3"/>
          <p:cNvSpPr>
            <a:spLocks noGrp="1" noChangeArrowheads="1"/>
          </p:cNvSpPr>
          <p:nvPr>
            <p:ph type="body" idx="1"/>
          </p:nvPr>
        </p:nvSpPr>
        <p:spPr>
          <a:xfrm>
            <a:off x="928688" y="4354513"/>
            <a:ext cx="5000625" cy="4137025"/>
          </a:xfrm>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63904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D3F342-BA9A-A041-A09B-1CA419FA7217}"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
        <p:nvSpPr>
          <p:cNvPr id="90114" name="Rectangle 2"/>
          <p:cNvSpPr>
            <a:spLocks noGrp="1" noRot="1" noChangeAspect="1" noChangeArrowheads="1"/>
          </p:cNvSpPr>
          <p:nvPr>
            <p:ph type="sldImg"/>
          </p:nvPr>
        </p:nvSpPr>
        <p:spPr>
          <a:xfrm>
            <a:off x="1106488" y="652463"/>
            <a:ext cx="4645025" cy="3484562"/>
          </a:xfrm>
          <a:solidFill>
            <a:srgbClr val="FFFFFF"/>
          </a:solidFill>
          <a:ln/>
        </p:spPr>
      </p:sp>
      <p:sp>
        <p:nvSpPr>
          <p:cNvPr id="90115" name="Rectangle 3"/>
          <p:cNvSpPr>
            <a:spLocks noGrp="1" noChangeArrowheads="1"/>
          </p:cNvSpPr>
          <p:nvPr>
            <p:ph type="body" idx="1"/>
          </p:nvPr>
        </p:nvSpPr>
        <p:spPr>
          <a:xfrm>
            <a:off x="928688" y="4354513"/>
            <a:ext cx="5000625" cy="4137025"/>
          </a:xfrm>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4812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AA0C9C-D17A-D54F-9CE4-915684D12E98}" type="slidenum">
              <a:rPr lang="en-US" sz="1200">
                <a:solidFill>
                  <a:srgbClr val="000000"/>
                </a:solidFill>
              </a:rPr>
              <a:pPr eaLnBrk="1" hangingPunct="1"/>
              <a:t>11</a:t>
            </a:fld>
            <a:endParaRPr lang="en-US" sz="1200">
              <a:solidFill>
                <a:srgbClr val="000000"/>
              </a:solidFill>
            </a:endParaRPr>
          </a:p>
        </p:txBody>
      </p:sp>
      <p:sp>
        <p:nvSpPr>
          <p:cNvPr id="91138" name="Rectangle 2"/>
          <p:cNvSpPr>
            <a:spLocks noGrp="1" noRot="1" noChangeAspect="1" noChangeArrowheads="1" noTextEdit="1"/>
          </p:cNvSpPr>
          <p:nvPr>
            <p:ph type="sldImg"/>
          </p:nvPr>
        </p:nvSpPr>
        <p:spPr>
          <a:xfrm>
            <a:off x="1106488" y="652463"/>
            <a:ext cx="4645025" cy="3484562"/>
          </a:xfrm>
          <a:ln/>
        </p:spPr>
      </p:sp>
      <p:sp>
        <p:nvSpPr>
          <p:cNvPr id="911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522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F70906-2B24-7046-8EB8-5EAFDA5E7BA9}" type="slidenum">
              <a:rPr lang="en-US" sz="1200">
                <a:solidFill>
                  <a:srgbClr val="000000"/>
                </a:solidFill>
              </a:rPr>
              <a:pPr eaLnBrk="1" hangingPunct="1"/>
              <a:t>12</a:t>
            </a:fld>
            <a:endParaRPr lang="en-US" sz="1200">
              <a:solidFill>
                <a:srgbClr val="000000"/>
              </a:solidFill>
            </a:endParaRPr>
          </a:p>
        </p:txBody>
      </p:sp>
      <p:sp>
        <p:nvSpPr>
          <p:cNvPr id="93186" name="Rectangle 2"/>
          <p:cNvSpPr>
            <a:spLocks noGrp="1" noRot="1" noChangeAspect="1" noChangeArrowheads="1" noTextEdit="1"/>
          </p:cNvSpPr>
          <p:nvPr>
            <p:ph type="sldImg"/>
          </p:nvPr>
        </p:nvSpPr>
        <p:spPr>
          <a:xfrm>
            <a:off x="1106488" y="652463"/>
            <a:ext cx="4645025" cy="3484562"/>
          </a:xfrm>
          <a:ln/>
        </p:spPr>
      </p:sp>
      <p:sp>
        <p:nvSpPr>
          <p:cNvPr id="931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9655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BEA9DF-B184-094C-844B-97C34571DBE8}" type="slidenum">
              <a:rPr lang="en-US" sz="1200">
                <a:solidFill>
                  <a:srgbClr val="000000"/>
                </a:solidFill>
              </a:rPr>
              <a:pPr eaLnBrk="1" hangingPunct="1"/>
              <a:t>13</a:t>
            </a:fld>
            <a:endParaRPr lang="en-US" sz="1200">
              <a:solidFill>
                <a:srgbClr val="000000"/>
              </a:solidFill>
            </a:endParaRPr>
          </a:p>
        </p:txBody>
      </p:sp>
      <p:sp>
        <p:nvSpPr>
          <p:cNvPr id="95234" name="Rectangle 2"/>
          <p:cNvSpPr>
            <a:spLocks noGrp="1" noRot="1" noChangeAspect="1" noChangeArrowheads="1" noTextEdit="1"/>
          </p:cNvSpPr>
          <p:nvPr>
            <p:ph type="sldImg"/>
          </p:nvPr>
        </p:nvSpPr>
        <p:spPr>
          <a:xfrm>
            <a:off x="1106488" y="652463"/>
            <a:ext cx="4645025" cy="3484562"/>
          </a:xfrm>
          <a:ln/>
        </p:spPr>
      </p:sp>
      <p:sp>
        <p:nvSpPr>
          <p:cNvPr id="952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3139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CF2714-FB9E-BD47-970F-AB413E2F6595}" type="slidenum">
              <a:rPr lang="en-US" sz="1200">
                <a:solidFill>
                  <a:srgbClr val="000000"/>
                </a:solidFill>
              </a:rPr>
              <a:pPr eaLnBrk="1" hangingPunct="1"/>
              <a:t>14</a:t>
            </a:fld>
            <a:endParaRPr lang="en-US" sz="1200">
              <a:solidFill>
                <a:srgbClr val="000000"/>
              </a:solidFill>
            </a:endParaRPr>
          </a:p>
        </p:txBody>
      </p:sp>
      <p:sp>
        <p:nvSpPr>
          <p:cNvPr id="97282" name="Rectangle 2"/>
          <p:cNvSpPr>
            <a:spLocks noGrp="1" noRot="1" noChangeAspect="1" noChangeArrowheads="1" noTextEdit="1"/>
          </p:cNvSpPr>
          <p:nvPr>
            <p:ph type="sldImg"/>
          </p:nvPr>
        </p:nvSpPr>
        <p:spPr>
          <a:xfrm>
            <a:off x="1106488" y="652463"/>
            <a:ext cx="4645025" cy="3484562"/>
          </a:xfrm>
          <a:ln/>
        </p:spPr>
      </p:sp>
      <p:sp>
        <p:nvSpPr>
          <p:cNvPr id="972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91580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1D6E98-1330-084C-B850-DC761BA1521E}" type="slidenum">
              <a:rPr lang="en-US" sz="1200">
                <a:solidFill>
                  <a:srgbClr val="000000"/>
                </a:solidFill>
              </a:rPr>
              <a:pPr eaLnBrk="1" hangingPunct="1"/>
              <a:t>15</a:t>
            </a:fld>
            <a:endParaRPr lang="en-US" sz="1200">
              <a:solidFill>
                <a:srgbClr val="000000"/>
              </a:solidFill>
            </a:endParaRPr>
          </a:p>
        </p:txBody>
      </p:sp>
      <p:sp>
        <p:nvSpPr>
          <p:cNvPr id="99330" name="Rectangle 2"/>
          <p:cNvSpPr>
            <a:spLocks noGrp="1" noRot="1" noChangeAspect="1" noChangeArrowheads="1" noTextEdit="1"/>
          </p:cNvSpPr>
          <p:nvPr>
            <p:ph type="sldImg"/>
          </p:nvPr>
        </p:nvSpPr>
        <p:spPr>
          <a:xfrm>
            <a:off x="1106488" y="652463"/>
            <a:ext cx="4645025" cy="3484562"/>
          </a:xfrm>
          <a:ln/>
        </p:spPr>
      </p:sp>
      <p:sp>
        <p:nvSpPr>
          <p:cNvPr id="993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88700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CDC8E2-5C1D-F645-96EE-7BB8338AEB43}" type="slidenum">
              <a:rPr lang="en-US" sz="1200">
                <a:solidFill>
                  <a:srgbClr val="000000"/>
                </a:solidFill>
              </a:rPr>
              <a:pPr eaLnBrk="1" hangingPunct="1"/>
              <a:t>16</a:t>
            </a:fld>
            <a:endParaRPr lang="en-US" sz="1200">
              <a:solidFill>
                <a:srgbClr val="000000"/>
              </a:solidFill>
            </a:endParaRPr>
          </a:p>
        </p:txBody>
      </p:sp>
      <p:sp>
        <p:nvSpPr>
          <p:cNvPr id="101378" name="Rectangle 2"/>
          <p:cNvSpPr>
            <a:spLocks noGrp="1" noRot="1" noChangeAspect="1" noChangeArrowheads="1" noTextEdit="1"/>
          </p:cNvSpPr>
          <p:nvPr>
            <p:ph type="sldImg"/>
          </p:nvPr>
        </p:nvSpPr>
        <p:spPr>
          <a:xfrm>
            <a:off x="1106488" y="652463"/>
            <a:ext cx="4645025" cy="3484562"/>
          </a:xfrm>
          <a:ln/>
        </p:spPr>
      </p:sp>
      <p:sp>
        <p:nvSpPr>
          <p:cNvPr id="1013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12976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E283C79D-317A-294A-858E-54E7095C0B03}" type="slidenum">
              <a:rPr lang="en-US"/>
              <a:pPr>
                <a:defRPr/>
              </a:pPr>
              <a:t>‹#›</a:t>
            </a:fld>
            <a:endParaRPr lang="en-US"/>
          </a:p>
        </p:txBody>
      </p:sp>
    </p:spTree>
    <p:extLst>
      <p:ext uri="{BB962C8B-B14F-4D97-AF65-F5344CB8AC3E}">
        <p14:creationId xmlns:p14="http://schemas.microsoft.com/office/powerpoint/2010/main" val="312318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A52343AF-AD82-DB4E-80B2-55F493812F56}" type="slidenum">
              <a:rPr lang="en-US"/>
              <a:pPr>
                <a:defRPr/>
              </a:pPr>
              <a:t>‹#›</a:t>
            </a:fld>
            <a:endParaRPr lang="en-US"/>
          </a:p>
        </p:txBody>
      </p:sp>
    </p:spTree>
    <p:extLst>
      <p:ext uri="{BB962C8B-B14F-4D97-AF65-F5344CB8AC3E}">
        <p14:creationId xmlns:p14="http://schemas.microsoft.com/office/powerpoint/2010/main" val="198655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D9F56497-F84A-2A4C-9089-F8DA0891F9F9}" type="slidenum">
              <a:rPr lang="en-US"/>
              <a:pPr>
                <a:defRPr/>
              </a:pPr>
              <a:t>‹#›</a:t>
            </a:fld>
            <a:endParaRPr lang="en-US"/>
          </a:p>
        </p:txBody>
      </p:sp>
    </p:spTree>
    <p:extLst>
      <p:ext uri="{BB962C8B-B14F-4D97-AF65-F5344CB8AC3E}">
        <p14:creationId xmlns:p14="http://schemas.microsoft.com/office/powerpoint/2010/main" val="186513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8750ADF9-1391-3141-BFD3-B4FB3F9E4A9B}" type="slidenum">
              <a:rPr lang="en-US"/>
              <a:pPr>
                <a:defRPr/>
              </a:pPr>
              <a:t>‹#›</a:t>
            </a:fld>
            <a:endParaRPr lang="en-US"/>
          </a:p>
        </p:txBody>
      </p:sp>
    </p:spTree>
    <p:extLst>
      <p:ext uri="{BB962C8B-B14F-4D97-AF65-F5344CB8AC3E}">
        <p14:creationId xmlns:p14="http://schemas.microsoft.com/office/powerpoint/2010/main" val="126780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5F8DA72-623E-6E48-8A2D-35B96FAC8B73}" type="slidenum">
              <a:rPr lang="en-US"/>
              <a:pPr>
                <a:defRPr/>
              </a:pPr>
              <a:t>‹#›</a:t>
            </a:fld>
            <a:endParaRPr lang="en-US"/>
          </a:p>
        </p:txBody>
      </p:sp>
    </p:spTree>
    <p:extLst>
      <p:ext uri="{BB962C8B-B14F-4D97-AF65-F5344CB8AC3E}">
        <p14:creationId xmlns:p14="http://schemas.microsoft.com/office/powerpoint/2010/main" val="326606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3564785-C688-4447-A5E7-7A8CA87BE19A}" type="slidenum">
              <a:rPr lang="en-US"/>
              <a:pPr>
                <a:defRPr/>
              </a:pPr>
              <a:t>‹#›</a:t>
            </a:fld>
            <a:endParaRPr lang="en-US"/>
          </a:p>
        </p:txBody>
      </p:sp>
    </p:spTree>
    <p:extLst>
      <p:ext uri="{BB962C8B-B14F-4D97-AF65-F5344CB8AC3E}">
        <p14:creationId xmlns:p14="http://schemas.microsoft.com/office/powerpoint/2010/main" val="1399983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44F5257A-107E-5A47-9C78-9A3843C72E4C}" type="slidenum">
              <a:rPr lang="en-US"/>
              <a:pPr>
                <a:defRPr/>
              </a:pPr>
              <a:t>‹#›</a:t>
            </a:fld>
            <a:endParaRPr lang="en-US"/>
          </a:p>
        </p:txBody>
      </p:sp>
    </p:spTree>
    <p:extLst>
      <p:ext uri="{BB962C8B-B14F-4D97-AF65-F5344CB8AC3E}">
        <p14:creationId xmlns:p14="http://schemas.microsoft.com/office/powerpoint/2010/main" val="122151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C07D9338-CBB2-DB4E-B2F0-0DF576E0C784}" type="slidenum">
              <a:rPr lang="en-US"/>
              <a:pPr>
                <a:defRPr/>
              </a:pPr>
              <a:t>‹#›</a:t>
            </a:fld>
            <a:endParaRPr lang="en-US"/>
          </a:p>
        </p:txBody>
      </p:sp>
    </p:spTree>
    <p:extLst>
      <p:ext uri="{BB962C8B-B14F-4D97-AF65-F5344CB8AC3E}">
        <p14:creationId xmlns:p14="http://schemas.microsoft.com/office/powerpoint/2010/main" val="273972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pPr>
              <a:defRPr/>
            </a:pPr>
            <a:fld id="{02921ED6-555E-DD40-9263-D66E3C7132BE}" type="slidenum">
              <a:rPr lang="en-US"/>
              <a:pPr>
                <a:defRPr/>
              </a:pPr>
              <a:t>‹#›</a:t>
            </a:fld>
            <a:endParaRPr lang="en-US"/>
          </a:p>
        </p:txBody>
      </p:sp>
    </p:spTree>
    <p:extLst>
      <p:ext uri="{BB962C8B-B14F-4D97-AF65-F5344CB8AC3E}">
        <p14:creationId xmlns:p14="http://schemas.microsoft.com/office/powerpoint/2010/main" val="174564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F39054F2-E31D-9544-B6EF-FB4D0A556D9B}" type="slidenum">
              <a:rPr lang="en-US"/>
              <a:pPr>
                <a:defRPr/>
              </a:pPr>
              <a:t>‹#›</a:t>
            </a:fld>
            <a:endParaRPr lang="en-US"/>
          </a:p>
        </p:txBody>
      </p:sp>
    </p:spTree>
    <p:extLst>
      <p:ext uri="{BB962C8B-B14F-4D97-AF65-F5344CB8AC3E}">
        <p14:creationId xmlns:p14="http://schemas.microsoft.com/office/powerpoint/2010/main" val="1402227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5E465EA7-78D4-6A42-B2A1-B97770A67913}" type="slidenum">
              <a:rPr lang="en-US"/>
              <a:pPr>
                <a:defRPr/>
              </a:pPr>
              <a:t>‹#›</a:t>
            </a:fld>
            <a:endParaRPr lang="en-US"/>
          </a:p>
        </p:txBody>
      </p:sp>
    </p:spTree>
    <p:extLst>
      <p:ext uri="{BB962C8B-B14F-4D97-AF65-F5344CB8AC3E}">
        <p14:creationId xmlns:p14="http://schemas.microsoft.com/office/powerpoint/2010/main" val="253940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63ADB094-2815-0841-923D-15E878DCCBC3}" type="slidenum">
              <a:rPr lang="en-US"/>
              <a:pPr>
                <a:defRPr/>
              </a:pPr>
              <a:t>‹#›</a:t>
            </a:fld>
            <a:endParaRPr lang="en-US"/>
          </a:p>
        </p:txBody>
      </p:sp>
    </p:spTree>
    <p:extLst>
      <p:ext uri="{BB962C8B-B14F-4D97-AF65-F5344CB8AC3E}">
        <p14:creationId xmlns:p14="http://schemas.microsoft.com/office/powerpoint/2010/main" val="368430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EFEBC36A-7027-6544-AA7F-FF653B9F2DE2}" type="slidenum">
              <a:rPr lang="en-US"/>
              <a:pPr>
                <a:defRPr/>
              </a:pPr>
              <a:t>‹#›</a:t>
            </a:fld>
            <a:endParaRPr lang="en-US"/>
          </a:p>
        </p:txBody>
      </p:sp>
    </p:spTree>
    <p:extLst>
      <p:ext uri="{BB962C8B-B14F-4D97-AF65-F5344CB8AC3E}">
        <p14:creationId xmlns:p14="http://schemas.microsoft.com/office/powerpoint/2010/main" val="3358811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AD735E79-6F2E-7141-9C58-7DC0461743F0}" type="slidenum">
              <a:rPr lang="en-US"/>
              <a:pPr>
                <a:defRPr/>
              </a:pPr>
              <a:t>‹#›</a:t>
            </a:fld>
            <a:endParaRPr lang="en-US"/>
          </a:p>
        </p:txBody>
      </p:sp>
    </p:spTree>
    <p:extLst>
      <p:ext uri="{BB962C8B-B14F-4D97-AF65-F5344CB8AC3E}">
        <p14:creationId xmlns:p14="http://schemas.microsoft.com/office/powerpoint/2010/main" val="367347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828031F9-0670-D248-90B4-1C91D71A4B95}" type="slidenum">
              <a:rPr lang="en-US"/>
              <a:pPr>
                <a:defRPr/>
              </a:pPr>
              <a:t>‹#›</a:t>
            </a:fld>
            <a:endParaRPr lang="en-US"/>
          </a:p>
        </p:txBody>
      </p:sp>
    </p:spTree>
    <p:extLst>
      <p:ext uri="{BB962C8B-B14F-4D97-AF65-F5344CB8AC3E}">
        <p14:creationId xmlns:p14="http://schemas.microsoft.com/office/powerpoint/2010/main" val="282377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A3E057FE-144B-CF4E-8BA6-CEA99CEE1EA9}" type="slidenum">
              <a:rPr lang="en-US" altLang="en-US"/>
              <a:pPr/>
              <a:t>‹#›</a:t>
            </a:fld>
            <a:endParaRPr lang="en-US" altLang="en-US"/>
          </a:p>
        </p:txBody>
      </p:sp>
    </p:spTree>
    <p:extLst>
      <p:ext uri="{BB962C8B-B14F-4D97-AF65-F5344CB8AC3E}">
        <p14:creationId xmlns:p14="http://schemas.microsoft.com/office/powerpoint/2010/main" val="3788807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54EFF26A-8AA8-1548-8358-420AEA942AEE}" type="slidenum">
              <a:rPr lang="en-US" altLang="en-US"/>
              <a:pPr/>
              <a:t>‹#›</a:t>
            </a:fld>
            <a:endParaRPr lang="en-US" altLang="en-US"/>
          </a:p>
        </p:txBody>
      </p:sp>
    </p:spTree>
    <p:extLst>
      <p:ext uri="{BB962C8B-B14F-4D97-AF65-F5344CB8AC3E}">
        <p14:creationId xmlns:p14="http://schemas.microsoft.com/office/powerpoint/2010/main" val="1252180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412" indent="0" algn="ctr">
              <a:buNone/>
              <a:defRPr/>
            </a:lvl2pPr>
            <a:lvl3pPr marL="1018824" indent="0" algn="ctr">
              <a:buNone/>
              <a:defRPr/>
            </a:lvl3pPr>
            <a:lvl4pPr marL="1528237" indent="0" algn="ctr">
              <a:buNone/>
              <a:defRPr/>
            </a:lvl4pPr>
            <a:lvl5pPr marL="2037649" indent="0" algn="ctr">
              <a:buNone/>
              <a:defRPr/>
            </a:lvl5pPr>
            <a:lvl6pPr marL="2547061" indent="0" algn="ctr">
              <a:buNone/>
              <a:defRPr/>
            </a:lvl6pPr>
            <a:lvl7pPr marL="3056473" indent="0" algn="ctr">
              <a:buNone/>
              <a:defRPr/>
            </a:lvl7pPr>
            <a:lvl8pPr marL="3565886" indent="0" algn="ctr">
              <a:buNone/>
              <a:defRPr/>
            </a:lvl8pPr>
            <a:lvl9pPr marL="407529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3092D17-2D71-3644-ABFE-678A24048096}" type="slidenum">
              <a:rPr lang="en-US" altLang="en-US"/>
              <a:pPr/>
              <a:t>‹#›</a:t>
            </a:fld>
            <a:endParaRPr lang="en-US" altLang="en-US"/>
          </a:p>
        </p:txBody>
      </p:sp>
    </p:spTree>
    <p:extLst>
      <p:ext uri="{BB962C8B-B14F-4D97-AF65-F5344CB8AC3E}">
        <p14:creationId xmlns:p14="http://schemas.microsoft.com/office/powerpoint/2010/main" val="152037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A5955A5-42C7-CA47-8304-9DD9DB5DF641}" type="slidenum">
              <a:rPr lang="en-US" altLang="en-US"/>
              <a:pPr/>
              <a:t>‹#›</a:t>
            </a:fld>
            <a:endParaRPr lang="en-US" altLang="en-US"/>
          </a:p>
        </p:txBody>
      </p:sp>
    </p:spTree>
    <p:extLst>
      <p:ext uri="{BB962C8B-B14F-4D97-AF65-F5344CB8AC3E}">
        <p14:creationId xmlns:p14="http://schemas.microsoft.com/office/powerpoint/2010/main" val="150917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412" indent="0">
              <a:buNone/>
              <a:defRPr sz="2000"/>
            </a:lvl2pPr>
            <a:lvl3pPr marL="1018824" indent="0">
              <a:buNone/>
              <a:defRPr sz="1800"/>
            </a:lvl3pPr>
            <a:lvl4pPr marL="1528237" indent="0">
              <a:buNone/>
              <a:defRPr sz="1600"/>
            </a:lvl4pPr>
            <a:lvl5pPr marL="2037649" indent="0">
              <a:buNone/>
              <a:defRPr sz="1600"/>
            </a:lvl5pPr>
            <a:lvl6pPr marL="2547061" indent="0">
              <a:buNone/>
              <a:defRPr sz="1600"/>
            </a:lvl6pPr>
            <a:lvl7pPr marL="3056473" indent="0">
              <a:buNone/>
              <a:defRPr sz="1600"/>
            </a:lvl7pPr>
            <a:lvl8pPr marL="3565886" indent="0">
              <a:buNone/>
              <a:defRPr sz="1600"/>
            </a:lvl8pPr>
            <a:lvl9pPr marL="4075298"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9A7DEA69-4368-0A4A-987C-B42299988817}" type="slidenum">
              <a:rPr lang="en-US" altLang="en-US"/>
              <a:pPr/>
              <a:t>‹#›</a:t>
            </a:fld>
            <a:endParaRPr lang="en-US" altLang="en-US"/>
          </a:p>
        </p:txBody>
      </p:sp>
    </p:spTree>
    <p:extLst>
      <p:ext uri="{BB962C8B-B14F-4D97-AF65-F5344CB8AC3E}">
        <p14:creationId xmlns:p14="http://schemas.microsoft.com/office/powerpoint/2010/main" val="3676899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2245360"/>
            <a:ext cx="4191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2245360"/>
            <a:ext cx="4191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BE922062-5EBC-7749-8318-1E49B4870613}" type="slidenum">
              <a:rPr lang="en-US" altLang="en-US"/>
              <a:pPr/>
              <a:t>‹#›</a:t>
            </a:fld>
            <a:endParaRPr lang="en-US" altLang="en-US"/>
          </a:p>
        </p:txBody>
      </p:sp>
    </p:spTree>
    <p:extLst>
      <p:ext uri="{BB962C8B-B14F-4D97-AF65-F5344CB8AC3E}">
        <p14:creationId xmlns:p14="http://schemas.microsoft.com/office/powerpoint/2010/main" val="3542229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30E1869A-D769-BC4A-978F-4FF88E1E51C3}" type="slidenum">
              <a:rPr lang="en-US" altLang="en-US"/>
              <a:pPr/>
              <a:t>‹#›</a:t>
            </a:fld>
            <a:endParaRPr lang="en-US" altLang="en-US"/>
          </a:p>
        </p:txBody>
      </p:sp>
    </p:spTree>
    <p:extLst>
      <p:ext uri="{BB962C8B-B14F-4D97-AF65-F5344CB8AC3E}">
        <p14:creationId xmlns:p14="http://schemas.microsoft.com/office/powerpoint/2010/main" val="348132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8F1F06E3-B39B-B648-BC31-7B91E5B4BF33}" type="slidenum">
              <a:rPr lang="en-US"/>
              <a:pPr>
                <a:defRPr/>
              </a:pPr>
              <a:t>‹#›</a:t>
            </a:fld>
            <a:endParaRPr lang="en-US"/>
          </a:p>
        </p:txBody>
      </p:sp>
    </p:spTree>
    <p:extLst>
      <p:ext uri="{BB962C8B-B14F-4D97-AF65-F5344CB8AC3E}">
        <p14:creationId xmlns:p14="http://schemas.microsoft.com/office/powerpoint/2010/main" val="3244839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1D6C89BF-B50F-E945-A957-52B4F6AB68F1}" type="slidenum">
              <a:rPr lang="en-US" altLang="en-US"/>
              <a:pPr/>
              <a:t>‹#›</a:t>
            </a:fld>
            <a:endParaRPr lang="en-US" altLang="en-US"/>
          </a:p>
        </p:txBody>
      </p:sp>
    </p:spTree>
    <p:extLst>
      <p:ext uri="{BB962C8B-B14F-4D97-AF65-F5344CB8AC3E}">
        <p14:creationId xmlns:p14="http://schemas.microsoft.com/office/powerpoint/2010/main" val="4263915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8E8506B1-A649-C945-B07B-8B2E15C91298}" type="slidenum">
              <a:rPr lang="en-US" altLang="en-US"/>
              <a:pPr/>
              <a:t>‹#›</a:t>
            </a:fld>
            <a:endParaRPr lang="en-US" altLang="en-US"/>
          </a:p>
        </p:txBody>
      </p:sp>
    </p:spTree>
    <p:extLst>
      <p:ext uri="{BB962C8B-B14F-4D97-AF65-F5344CB8AC3E}">
        <p14:creationId xmlns:p14="http://schemas.microsoft.com/office/powerpoint/2010/main" val="2031111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E7662F8D-B85E-FF41-B559-3792162511D6}" type="slidenum">
              <a:rPr lang="en-US" altLang="en-US"/>
              <a:pPr/>
              <a:t>‹#›</a:t>
            </a:fld>
            <a:endParaRPr lang="en-US" altLang="en-US"/>
          </a:p>
        </p:txBody>
      </p:sp>
    </p:spTree>
    <p:extLst>
      <p:ext uri="{BB962C8B-B14F-4D97-AF65-F5344CB8AC3E}">
        <p14:creationId xmlns:p14="http://schemas.microsoft.com/office/powerpoint/2010/main" val="163810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F6D6CFFF-6439-0C45-8013-74B768B5CE28}" type="slidenum">
              <a:rPr lang="en-US" altLang="en-US"/>
              <a:pPr/>
              <a:t>‹#›</a:t>
            </a:fld>
            <a:endParaRPr lang="en-US" altLang="en-US"/>
          </a:p>
        </p:txBody>
      </p:sp>
    </p:spTree>
    <p:extLst>
      <p:ext uri="{BB962C8B-B14F-4D97-AF65-F5344CB8AC3E}">
        <p14:creationId xmlns:p14="http://schemas.microsoft.com/office/powerpoint/2010/main" val="629820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BD9F87C-461E-E24E-AB05-3C776EA362B2}" type="slidenum">
              <a:rPr lang="en-US" altLang="en-US"/>
              <a:pPr/>
              <a:t>‹#›</a:t>
            </a:fld>
            <a:endParaRPr lang="en-US" altLang="en-US"/>
          </a:p>
        </p:txBody>
      </p:sp>
    </p:spTree>
    <p:extLst>
      <p:ext uri="{BB962C8B-B14F-4D97-AF65-F5344CB8AC3E}">
        <p14:creationId xmlns:p14="http://schemas.microsoft.com/office/powerpoint/2010/main" val="1470837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690880"/>
            <a:ext cx="2137410"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690880"/>
            <a:ext cx="6244590"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07181BB-C4EB-EB4A-AD94-E2BB21D334DB}" type="slidenum">
              <a:rPr lang="en-US" altLang="en-US"/>
              <a:pPr/>
              <a:t>‹#›</a:t>
            </a:fld>
            <a:endParaRPr lang="en-US" altLang="en-US"/>
          </a:p>
        </p:txBody>
      </p:sp>
    </p:spTree>
    <p:extLst>
      <p:ext uri="{BB962C8B-B14F-4D97-AF65-F5344CB8AC3E}">
        <p14:creationId xmlns:p14="http://schemas.microsoft.com/office/powerpoint/2010/main" val="121444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5703AB50-2FE5-6A42-B33E-F05E6DEEE82F}" type="slidenum">
              <a:rPr lang="en-US"/>
              <a:pPr>
                <a:defRPr/>
              </a:pPr>
              <a:t>‹#›</a:t>
            </a:fld>
            <a:endParaRPr lang="en-US"/>
          </a:p>
        </p:txBody>
      </p:sp>
    </p:spTree>
    <p:extLst>
      <p:ext uri="{BB962C8B-B14F-4D97-AF65-F5344CB8AC3E}">
        <p14:creationId xmlns:p14="http://schemas.microsoft.com/office/powerpoint/2010/main" val="22489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22E2F09E-F990-5547-BEF7-14BC8D04CD86}" type="slidenum">
              <a:rPr lang="en-US"/>
              <a:pPr>
                <a:defRPr/>
              </a:pPr>
              <a:t>‹#›</a:t>
            </a:fld>
            <a:endParaRPr lang="en-US"/>
          </a:p>
        </p:txBody>
      </p:sp>
    </p:spTree>
    <p:extLst>
      <p:ext uri="{BB962C8B-B14F-4D97-AF65-F5344CB8AC3E}">
        <p14:creationId xmlns:p14="http://schemas.microsoft.com/office/powerpoint/2010/main" val="220637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E321CE77-B6B8-3748-B47D-D28CF79C300A}" type="slidenum">
              <a:rPr lang="en-US"/>
              <a:pPr>
                <a:defRPr/>
              </a:pPr>
              <a:t>‹#›</a:t>
            </a:fld>
            <a:endParaRPr lang="en-US"/>
          </a:p>
        </p:txBody>
      </p:sp>
    </p:spTree>
    <p:extLst>
      <p:ext uri="{BB962C8B-B14F-4D97-AF65-F5344CB8AC3E}">
        <p14:creationId xmlns:p14="http://schemas.microsoft.com/office/powerpoint/2010/main" val="153823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D0F2DB50-D916-8243-8C6E-4ECFAAE073D7}" type="slidenum">
              <a:rPr lang="en-US"/>
              <a:pPr>
                <a:defRPr/>
              </a:pPr>
              <a:t>‹#›</a:t>
            </a:fld>
            <a:endParaRPr lang="en-US"/>
          </a:p>
        </p:txBody>
      </p:sp>
    </p:spTree>
    <p:extLst>
      <p:ext uri="{BB962C8B-B14F-4D97-AF65-F5344CB8AC3E}">
        <p14:creationId xmlns:p14="http://schemas.microsoft.com/office/powerpoint/2010/main" val="277161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B53C6E5F-15B5-C04E-A25C-5827B1A5957F}" type="slidenum">
              <a:rPr lang="en-US"/>
              <a:pPr>
                <a:defRPr/>
              </a:pPr>
              <a:t>‹#›</a:t>
            </a:fld>
            <a:endParaRPr lang="en-US"/>
          </a:p>
        </p:txBody>
      </p:sp>
    </p:spTree>
    <p:extLst>
      <p:ext uri="{BB962C8B-B14F-4D97-AF65-F5344CB8AC3E}">
        <p14:creationId xmlns:p14="http://schemas.microsoft.com/office/powerpoint/2010/main" val="5632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01D803B5-26D8-0249-B268-2F6E7F9FE2B6}" type="slidenum">
              <a:rPr lang="en-US"/>
              <a:pPr>
                <a:defRPr/>
              </a:pPr>
              <a:t>‹#›</a:t>
            </a:fld>
            <a:endParaRPr lang="en-US"/>
          </a:p>
        </p:txBody>
      </p:sp>
    </p:spTree>
    <p:extLst>
      <p:ext uri="{BB962C8B-B14F-4D97-AF65-F5344CB8AC3E}">
        <p14:creationId xmlns:p14="http://schemas.microsoft.com/office/powerpoint/2010/main" val="101701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76" tIns="45688" rIns="91376" bIns="45688" rtlCol="0" anchor="ctr"/>
          <a:lstStyle>
            <a:lvl1pPr algn="l">
              <a:defRPr sz="1200">
                <a:solidFill>
                  <a:prstClr val="black">
                    <a:tint val="75000"/>
                  </a:prstClr>
                </a:solidFill>
                <a:latin typeface="Arial" pitchFamily="-65"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76" tIns="45688" rIns="91376" bIns="45688" rtlCol="0" anchor="ctr"/>
          <a:lstStyle>
            <a:lvl1pPr algn="ctr">
              <a:defRPr sz="1200">
                <a:solidFill>
                  <a:prstClr val="black">
                    <a:tint val="75000"/>
                  </a:prstClr>
                </a:solidFill>
                <a:latin typeface="Arial" pitchFamily="-65"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76" tIns="45688" rIns="91376" bIns="45688" rtlCol="0" anchor="ctr"/>
          <a:lstStyle>
            <a:lvl1pPr algn="r">
              <a:defRPr sz="1200">
                <a:solidFill>
                  <a:prstClr val="black">
                    <a:tint val="75000"/>
                  </a:prstClr>
                </a:solidFill>
                <a:latin typeface="Arial" pitchFamily="-65" charset="0"/>
                <a:ea typeface="+mn-ea"/>
                <a:cs typeface="+mn-cs"/>
              </a:defRPr>
            </a:lvl1pPr>
          </a:lstStyle>
          <a:p>
            <a:pPr>
              <a:defRPr/>
            </a:pPr>
            <a:fld id="{56362578-F6C1-3D47-B3DC-F26D2D5C90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1"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836" indent="-228439" algn="l" defTabSz="456880" rtl="0" eaLnBrk="1" latinLnBrk="0" hangingPunct="1">
        <a:spcBef>
          <a:spcPct val="20000"/>
        </a:spcBef>
        <a:buFont typeface="Arial"/>
        <a:buChar char="•"/>
        <a:defRPr sz="2000" kern="1200">
          <a:solidFill>
            <a:schemeClr val="tx1"/>
          </a:solidFill>
          <a:latin typeface="+mn-lt"/>
          <a:ea typeface="+mn-ea"/>
          <a:cs typeface="+mn-cs"/>
        </a:defRPr>
      </a:lvl6pPr>
      <a:lvl7pPr marL="2969716" indent="-228439" algn="l" defTabSz="456880" rtl="0" eaLnBrk="1" latinLnBrk="0" hangingPunct="1">
        <a:spcBef>
          <a:spcPct val="20000"/>
        </a:spcBef>
        <a:buFont typeface="Arial"/>
        <a:buChar char="•"/>
        <a:defRPr sz="2000" kern="1200">
          <a:solidFill>
            <a:schemeClr val="tx1"/>
          </a:solidFill>
          <a:latin typeface="+mn-lt"/>
          <a:ea typeface="+mn-ea"/>
          <a:cs typeface="+mn-cs"/>
        </a:defRPr>
      </a:lvl7pPr>
      <a:lvl8pPr marL="3426595" indent="-228439" algn="l" defTabSz="456880" rtl="0" eaLnBrk="1" latinLnBrk="0" hangingPunct="1">
        <a:spcBef>
          <a:spcPct val="20000"/>
        </a:spcBef>
        <a:buFont typeface="Arial"/>
        <a:buChar char="•"/>
        <a:defRPr sz="2000" kern="1200">
          <a:solidFill>
            <a:schemeClr val="tx1"/>
          </a:solidFill>
          <a:latin typeface="+mn-lt"/>
          <a:ea typeface="+mn-ea"/>
          <a:cs typeface="+mn-cs"/>
        </a:defRPr>
      </a:lvl8pPr>
      <a:lvl9pPr marL="3883472" indent="-228439" algn="l" defTabSz="4568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76" tIns="45688" rIns="91376" bIns="45688" rtlCol="0" anchor="ctr"/>
          <a:lstStyle>
            <a:lvl1pPr algn="l">
              <a:defRPr sz="1200">
                <a:solidFill>
                  <a:prstClr val="black">
                    <a:tint val="75000"/>
                  </a:prstClr>
                </a:solidFill>
                <a:latin typeface="Arial" pitchFamily="-65"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76" tIns="45688" rIns="91376" bIns="45688" rtlCol="0" anchor="ctr"/>
          <a:lstStyle>
            <a:lvl1pPr algn="ctr">
              <a:defRPr sz="1200">
                <a:solidFill>
                  <a:prstClr val="black">
                    <a:tint val="75000"/>
                  </a:prstClr>
                </a:solidFill>
                <a:latin typeface="Arial" pitchFamily="-65"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76" tIns="45688" rIns="91376" bIns="45688" rtlCol="0" anchor="ctr"/>
          <a:lstStyle>
            <a:lvl1pPr algn="r">
              <a:defRPr sz="1200">
                <a:solidFill>
                  <a:prstClr val="black">
                    <a:tint val="75000"/>
                  </a:prstClr>
                </a:solidFill>
                <a:latin typeface="Arial" pitchFamily="-65" charset="0"/>
              </a:defRPr>
            </a:lvl1pPr>
          </a:lstStyle>
          <a:p>
            <a:pPr>
              <a:defRPr/>
            </a:pPr>
            <a:fld id="{80234B6B-84CC-E34A-9E54-9D07B65ACE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 id="2147484890" r:id="rId9"/>
    <p:sldLayoutId id="2147484891" r:id="rId10"/>
    <p:sldLayoutId id="2147484892"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836" indent="-228439" algn="l" defTabSz="456880" rtl="0" eaLnBrk="1" latinLnBrk="0" hangingPunct="1">
        <a:spcBef>
          <a:spcPct val="20000"/>
        </a:spcBef>
        <a:buFont typeface="Arial"/>
        <a:buChar char="•"/>
        <a:defRPr sz="2000" kern="1200">
          <a:solidFill>
            <a:schemeClr val="tx1"/>
          </a:solidFill>
          <a:latin typeface="+mn-lt"/>
          <a:ea typeface="+mn-ea"/>
          <a:cs typeface="+mn-cs"/>
        </a:defRPr>
      </a:lvl6pPr>
      <a:lvl7pPr marL="2969716" indent="-228439" algn="l" defTabSz="456880" rtl="0" eaLnBrk="1" latinLnBrk="0" hangingPunct="1">
        <a:spcBef>
          <a:spcPct val="20000"/>
        </a:spcBef>
        <a:buFont typeface="Arial"/>
        <a:buChar char="•"/>
        <a:defRPr sz="2000" kern="1200">
          <a:solidFill>
            <a:schemeClr val="tx1"/>
          </a:solidFill>
          <a:latin typeface="+mn-lt"/>
          <a:ea typeface="+mn-ea"/>
          <a:cs typeface="+mn-cs"/>
        </a:defRPr>
      </a:lvl7pPr>
      <a:lvl8pPr marL="3426595" indent="-228439" algn="l" defTabSz="456880" rtl="0" eaLnBrk="1" latinLnBrk="0" hangingPunct="1">
        <a:spcBef>
          <a:spcPct val="20000"/>
        </a:spcBef>
        <a:buFont typeface="Arial"/>
        <a:buChar char="•"/>
        <a:defRPr sz="2000" kern="1200">
          <a:solidFill>
            <a:schemeClr val="tx1"/>
          </a:solidFill>
          <a:latin typeface="+mn-lt"/>
          <a:ea typeface="+mn-ea"/>
          <a:cs typeface="+mn-cs"/>
        </a:defRPr>
      </a:lvl8pPr>
      <a:lvl9pPr marL="3883472" indent="-228439" algn="l" defTabSz="4568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fld id="{5A67A400-F1EC-8943-8361-CCD3ABE268C4}" type="slidenum">
              <a:rPr lang="en-US" altLang="en-US" smtClean="0">
                <a:ea typeface="ＭＳ Ｐゴシック" charset="-128"/>
                <a:cs typeface=""/>
              </a:rPr>
              <a:pPr/>
              <a:t>‹#›</a:t>
            </a:fld>
            <a:endParaRPr lang="en-US" altLang="en-US">
              <a:ea typeface="ＭＳ Ｐゴシック" charset="-128"/>
              <a:cs typeface=""/>
            </a:endParaRPr>
          </a:p>
        </p:txBody>
      </p:sp>
    </p:spTree>
    <p:extLst>
      <p:ext uri="{BB962C8B-B14F-4D97-AF65-F5344CB8AC3E}">
        <p14:creationId xmlns:p14="http://schemas.microsoft.com/office/powerpoint/2010/main" val="2004955050"/>
      </p:ext>
    </p:extLst>
  </p:cSld>
  <p:clrMap bg1="lt1" tx1="dk1" bg2="lt2" tx2="dk2" accent1="accent1" accent2="accent2" accent3="accent3" accent4="accent4" accent5="accent5" accent6="accent6" hlink="hlink" folHlink="folHlink"/>
  <p:sldLayoutIdLst>
    <p:sldLayoutId id="2147484894" r:id="rId1"/>
    <p:sldLayoutId id="2147484895"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754063" y="690563"/>
            <a:ext cx="8550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40963" name="Rectangle 3"/>
          <p:cNvSpPr>
            <a:spLocks noGrp="1" noChangeArrowheads="1"/>
          </p:cNvSpPr>
          <p:nvPr>
            <p:ph type="body" idx="1"/>
          </p:nvPr>
        </p:nvSpPr>
        <p:spPr bwMode="auto">
          <a:xfrm>
            <a:off x="754063" y="2244725"/>
            <a:ext cx="85502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defRPr sz="16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436938" y="7081838"/>
            <a:ext cx="3184525"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a:defRPr sz="16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a:solidFill>
                  <a:srgbClr val="000000"/>
                </a:solidFill>
                <a:latin typeface="Times New Roman" charset="0"/>
              </a:defRPr>
            </a:lvl1pPr>
          </a:lstStyle>
          <a:p>
            <a:fld id="{773434F3-DE18-BA4B-9094-F5E3E45DB68F}" type="slidenum">
              <a:rPr lang="en-US" altLang="en-US" smtClean="0">
                <a:ea typeface="ＭＳ Ｐゴシック" charset="-128"/>
                <a:cs typeface=""/>
              </a:rPr>
              <a:pPr/>
              <a:t>‹#›</a:t>
            </a:fld>
            <a:endParaRPr lang="en-US" altLang="en-US">
              <a:ea typeface="ＭＳ Ｐゴシック" charset="-128"/>
              <a:cs typeface=""/>
            </a:endParaRPr>
          </a:p>
        </p:txBody>
      </p:sp>
    </p:spTree>
    <p:extLst>
      <p:ext uri="{BB962C8B-B14F-4D97-AF65-F5344CB8AC3E}">
        <p14:creationId xmlns:p14="http://schemas.microsoft.com/office/powerpoint/2010/main" val="3967651868"/>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Lst>
  <p:txStyles>
    <p:titleStyle>
      <a:lvl1pPr algn="ctr" rtl="0" eaLnBrk="0" fontAlgn="base" hangingPunct="0">
        <a:spcBef>
          <a:spcPct val="0"/>
        </a:spcBef>
        <a:spcAft>
          <a:spcPct val="0"/>
        </a:spcAft>
        <a:defRPr sz="49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5pPr>
      <a:lvl6pPr marL="509412" algn="ctr" rtl="0" fontAlgn="base">
        <a:spcBef>
          <a:spcPct val="0"/>
        </a:spcBef>
        <a:spcAft>
          <a:spcPct val="0"/>
        </a:spcAft>
        <a:defRPr sz="4900">
          <a:solidFill>
            <a:schemeClr val="tx2"/>
          </a:solidFill>
          <a:latin typeface="Times New Roman" charset="0"/>
        </a:defRPr>
      </a:lvl6pPr>
      <a:lvl7pPr marL="1018824" algn="ctr" rtl="0" fontAlgn="base">
        <a:spcBef>
          <a:spcPct val="0"/>
        </a:spcBef>
        <a:spcAft>
          <a:spcPct val="0"/>
        </a:spcAft>
        <a:defRPr sz="4900">
          <a:solidFill>
            <a:schemeClr val="tx2"/>
          </a:solidFill>
          <a:latin typeface="Times New Roman" charset="0"/>
        </a:defRPr>
      </a:lvl7pPr>
      <a:lvl8pPr marL="1528237" algn="ctr" rtl="0" fontAlgn="base">
        <a:spcBef>
          <a:spcPct val="0"/>
        </a:spcBef>
        <a:spcAft>
          <a:spcPct val="0"/>
        </a:spcAft>
        <a:defRPr sz="4900">
          <a:solidFill>
            <a:schemeClr val="tx2"/>
          </a:solidFill>
          <a:latin typeface="Times New Roman" charset="0"/>
        </a:defRPr>
      </a:lvl8pPr>
      <a:lvl9pPr marL="2037649" algn="ctr" rtl="0" fontAlgn="base">
        <a:spcBef>
          <a:spcPct val="0"/>
        </a:spcBef>
        <a:spcAft>
          <a:spcPct val="0"/>
        </a:spcAft>
        <a:defRPr sz="4900">
          <a:solidFill>
            <a:schemeClr val="tx2"/>
          </a:solidFill>
          <a:latin typeface="Times New Roman" charset="0"/>
        </a:defRPr>
      </a:lvl9pPr>
    </p:titleStyle>
    <p:bodyStyle>
      <a:lvl1pPr marL="381000" indent="-381000" algn="l" rtl="0" eaLnBrk="0" fontAlgn="base" hangingPunct="0">
        <a:spcBef>
          <a:spcPct val="20000"/>
        </a:spcBef>
        <a:spcAft>
          <a:spcPct val="0"/>
        </a:spcAft>
        <a:buChar char="•"/>
        <a:defRPr sz="3600">
          <a:solidFill>
            <a:schemeClr val="tx1"/>
          </a:solidFill>
          <a:latin typeface="+mn-lt"/>
          <a:ea typeface="ＭＳ Ｐゴシック" charset="0"/>
          <a:cs typeface="ＭＳ Ｐゴシック" charset="0"/>
        </a:defRPr>
      </a:lvl1pPr>
      <a:lvl2pPr marL="827088" indent="-317500" algn="l" rtl="0" eaLnBrk="0" fontAlgn="base" hangingPunct="0">
        <a:spcBef>
          <a:spcPct val="20000"/>
        </a:spcBef>
        <a:spcAft>
          <a:spcPct val="0"/>
        </a:spcAft>
        <a:buChar char="–"/>
        <a:defRPr sz="3100">
          <a:solidFill>
            <a:schemeClr val="tx1"/>
          </a:solidFill>
          <a:latin typeface="+mn-lt"/>
          <a:ea typeface="ＭＳ Ｐゴシック" charset="-128"/>
        </a:defRPr>
      </a:lvl2pPr>
      <a:lvl3pPr marL="1273175" indent="-254000" algn="l" rtl="0" eaLnBrk="0" fontAlgn="base" hangingPunct="0">
        <a:spcBef>
          <a:spcPct val="20000"/>
        </a:spcBef>
        <a:spcAft>
          <a:spcPct val="0"/>
        </a:spcAft>
        <a:buChar char="•"/>
        <a:defRPr sz="2700">
          <a:solidFill>
            <a:schemeClr val="tx1"/>
          </a:solidFill>
          <a:latin typeface="+mn-lt"/>
          <a:ea typeface="ＭＳ Ｐゴシック" charset="-128"/>
        </a:defRPr>
      </a:lvl3pPr>
      <a:lvl4pPr marL="1782763" indent="-254000" algn="l" rtl="0" eaLnBrk="0" fontAlgn="base" hangingPunct="0">
        <a:spcBef>
          <a:spcPct val="20000"/>
        </a:spcBef>
        <a:spcAft>
          <a:spcPct val="0"/>
        </a:spcAft>
        <a:buChar char="–"/>
        <a:defRPr sz="2200">
          <a:solidFill>
            <a:schemeClr val="tx1"/>
          </a:solidFill>
          <a:latin typeface="+mn-lt"/>
          <a:ea typeface="ＭＳ Ｐゴシック" charset="-128"/>
        </a:defRPr>
      </a:lvl4pPr>
      <a:lvl5pPr marL="2292350" indent="-254000" algn="l" rtl="0" eaLnBrk="0" fontAlgn="base" hangingPunct="0">
        <a:spcBef>
          <a:spcPct val="20000"/>
        </a:spcBef>
        <a:spcAft>
          <a:spcPct val="0"/>
        </a:spcAft>
        <a:buChar char="»"/>
        <a:defRPr sz="2200">
          <a:solidFill>
            <a:schemeClr val="tx1"/>
          </a:solidFill>
          <a:latin typeface="+mn-lt"/>
          <a:ea typeface="ＭＳ Ｐゴシック" charset="-128"/>
        </a:defRPr>
      </a:lvl5pPr>
      <a:lvl6pPr marL="2801767" indent="-254706" algn="l" rtl="0" fontAlgn="base">
        <a:spcBef>
          <a:spcPct val="20000"/>
        </a:spcBef>
        <a:spcAft>
          <a:spcPct val="0"/>
        </a:spcAft>
        <a:buChar char="»"/>
        <a:defRPr sz="2200">
          <a:solidFill>
            <a:schemeClr val="tx1"/>
          </a:solidFill>
          <a:latin typeface="+mn-lt"/>
          <a:ea typeface="ＭＳ Ｐゴシック" charset="-128"/>
        </a:defRPr>
      </a:lvl6pPr>
      <a:lvl7pPr marL="3311180" indent="-254706" algn="l" rtl="0" fontAlgn="base">
        <a:spcBef>
          <a:spcPct val="20000"/>
        </a:spcBef>
        <a:spcAft>
          <a:spcPct val="0"/>
        </a:spcAft>
        <a:buChar char="»"/>
        <a:defRPr sz="2200">
          <a:solidFill>
            <a:schemeClr val="tx1"/>
          </a:solidFill>
          <a:latin typeface="+mn-lt"/>
          <a:ea typeface="ＭＳ Ｐゴシック" charset="-128"/>
        </a:defRPr>
      </a:lvl7pPr>
      <a:lvl8pPr marL="3820592" indent="-254706" algn="l" rtl="0" fontAlgn="base">
        <a:spcBef>
          <a:spcPct val="20000"/>
        </a:spcBef>
        <a:spcAft>
          <a:spcPct val="0"/>
        </a:spcAft>
        <a:buChar char="»"/>
        <a:defRPr sz="2200">
          <a:solidFill>
            <a:schemeClr val="tx1"/>
          </a:solidFill>
          <a:latin typeface="+mn-lt"/>
          <a:ea typeface="ＭＳ Ｐゴシック" charset="-128"/>
        </a:defRPr>
      </a:lvl8pPr>
      <a:lvl9pPr marL="4330004" indent="-254706" algn="l" rtl="0" fontAlgn="base">
        <a:spcBef>
          <a:spcPct val="20000"/>
        </a:spcBef>
        <a:spcAft>
          <a:spcPct val="0"/>
        </a:spcAft>
        <a:buChar char="»"/>
        <a:defRPr sz="2200">
          <a:solidFill>
            <a:schemeClr val="tx1"/>
          </a:solidFill>
          <a:latin typeface="+mn-lt"/>
          <a:ea typeface="ＭＳ Ｐゴシック" charset="-128"/>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hemeOverride" Target="../theme/themeOverride3.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98500" y="166688"/>
            <a:ext cx="7772400" cy="609600"/>
          </a:xfrm>
        </p:spPr>
        <p:txBody>
          <a:bodyPr/>
          <a:lstStyle/>
          <a:p>
            <a:pPr eaLnBrk="1" hangingPunct="1"/>
            <a:r>
              <a:rPr lang="en-US" altLang="en-US">
                <a:latin typeface="Arial" charset="0"/>
                <a:ea typeface="ＭＳ Ｐゴシック" charset="-128"/>
              </a:rPr>
              <a:t>Bayes’ Theorem</a:t>
            </a:r>
          </a:p>
        </p:txBody>
      </p:sp>
      <p:pic>
        <p:nvPicPr>
          <p:cNvPr id="84994" name="Picture 3" descr="Bay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1573213"/>
            <a:ext cx="24860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4"/>
          <p:cNvSpPr txBox="1">
            <a:spLocks noChangeArrowheads="1"/>
          </p:cNvSpPr>
          <p:nvPr/>
        </p:nvSpPr>
        <p:spPr bwMode="auto">
          <a:xfrm>
            <a:off x="93663" y="4405313"/>
            <a:ext cx="2590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FFFF00"/>
                </a:solidFill>
                <a:effectLst/>
                <a:uLnTx/>
                <a:uFillTx/>
                <a:latin typeface="Arial" charset="0"/>
                <a:ea typeface="ＭＳ Ｐゴシック" charset="-128"/>
                <a:cs typeface=""/>
              </a:rPr>
              <a:t>Reverend Thomas Bayes (1702-1761)</a:t>
            </a:r>
          </a:p>
        </p:txBody>
      </p:sp>
      <p:sp>
        <p:nvSpPr>
          <p:cNvPr id="84996" name="AutoShape 5"/>
          <p:cNvSpPr>
            <a:spLocks/>
          </p:cNvSpPr>
          <p:nvPr/>
        </p:nvSpPr>
        <p:spPr bwMode="auto">
          <a:xfrm rot="5400000">
            <a:off x="3971925" y="2233613"/>
            <a:ext cx="331787" cy="1697038"/>
          </a:xfrm>
          <a:prstGeom prst="rightBrace">
            <a:avLst>
              <a:gd name="adj1" fmla="val 42624"/>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00"/>
              </a:solidFill>
              <a:effectLst/>
              <a:uLnTx/>
              <a:uFillTx/>
              <a:latin typeface="Times New Roman" charset="0"/>
              <a:ea typeface="ＭＳ Ｐゴシック" charset="-128"/>
              <a:cs typeface=""/>
            </a:endParaRPr>
          </a:p>
        </p:txBody>
      </p:sp>
      <p:sp>
        <p:nvSpPr>
          <p:cNvPr id="84997" name="AutoShape 6"/>
          <p:cNvSpPr>
            <a:spLocks/>
          </p:cNvSpPr>
          <p:nvPr/>
        </p:nvSpPr>
        <p:spPr bwMode="auto">
          <a:xfrm rot="16200000" flipV="1">
            <a:off x="7299325" y="1273175"/>
            <a:ext cx="331788" cy="1627188"/>
          </a:xfrm>
          <a:prstGeom prst="rightBrace">
            <a:avLst>
              <a:gd name="adj1" fmla="val 40869"/>
              <a:gd name="adj2" fmla="val 4770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00"/>
              </a:solidFill>
              <a:effectLst/>
              <a:uLnTx/>
              <a:uFillTx/>
              <a:latin typeface="Times New Roman" charset="0"/>
              <a:ea typeface="ＭＳ Ｐゴシック" charset="-128"/>
              <a:cs typeface=""/>
            </a:endParaRPr>
          </a:p>
        </p:txBody>
      </p:sp>
      <p:sp>
        <p:nvSpPr>
          <p:cNvPr id="84998" name="AutoShape 7"/>
          <p:cNvSpPr>
            <a:spLocks/>
          </p:cNvSpPr>
          <p:nvPr/>
        </p:nvSpPr>
        <p:spPr bwMode="auto">
          <a:xfrm rot="5400000">
            <a:off x="5651500" y="2487613"/>
            <a:ext cx="331788" cy="1166812"/>
          </a:xfrm>
          <a:prstGeom prst="rightBrace">
            <a:avLst>
              <a:gd name="adj1" fmla="val 29306"/>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00"/>
              </a:solidFill>
              <a:effectLst/>
              <a:uLnTx/>
              <a:uFillTx/>
              <a:latin typeface="Times New Roman" charset="0"/>
              <a:ea typeface="ＭＳ Ｐゴシック" charset="-128"/>
              <a:cs typeface=""/>
            </a:endParaRPr>
          </a:p>
        </p:txBody>
      </p:sp>
      <p:sp>
        <p:nvSpPr>
          <p:cNvPr id="84999" name="AutoShape 8"/>
          <p:cNvSpPr>
            <a:spLocks/>
          </p:cNvSpPr>
          <p:nvPr/>
        </p:nvSpPr>
        <p:spPr bwMode="auto">
          <a:xfrm rot="5400000">
            <a:off x="7298531" y="2594769"/>
            <a:ext cx="331788" cy="1003300"/>
          </a:xfrm>
          <a:prstGeom prst="rightBrace">
            <a:avLst>
              <a:gd name="adj1" fmla="val 25199"/>
              <a:gd name="adj2" fmla="val 50000"/>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00"/>
              </a:solidFill>
              <a:effectLst/>
              <a:uLnTx/>
              <a:uFillTx/>
              <a:latin typeface="Times New Roman" charset="0"/>
              <a:ea typeface="ＭＳ Ｐゴシック" charset="-128"/>
              <a:cs typeface=""/>
            </a:endParaRPr>
          </a:p>
        </p:txBody>
      </p:sp>
      <p:sp>
        <p:nvSpPr>
          <p:cNvPr id="85000" name="Text Box 9"/>
          <p:cNvSpPr txBox="1">
            <a:spLocks noChangeArrowheads="1"/>
          </p:cNvSpPr>
          <p:nvPr/>
        </p:nvSpPr>
        <p:spPr bwMode="auto">
          <a:xfrm>
            <a:off x="2843213" y="3429000"/>
            <a:ext cx="25749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3300"/>
                </a:solidFill>
                <a:effectLst/>
                <a:uLnTx/>
                <a:uFillTx/>
                <a:latin typeface="Arial" charset="0"/>
                <a:ea typeface="ＭＳ Ｐゴシック" charset="-128"/>
                <a:cs typeface=""/>
              </a:rPr>
              <a:t>Posterior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3300"/>
                </a:solidFill>
                <a:effectLst/>
                <a:uLnTx/>
                <a:uFillTx/>
                <a:latin typeface="Arial" charset="0"/>
                <a:ea typeface="ＭＳ Ｐゴシック" charset="-128"/>
                <a:cs typeface=""/>
              </a:rPr>
              <a:t>Probability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FF3300"/>
              </a:solidFill>
              <a:effectLst/>
              <a:uLnTx/>
              <a:uFillTx/>
              <a:latin typeface="Arial" charset="0"/>
              <a:ea typeface="ＭＳ Ｐゴシック" charset="-128"/>
              <a:cs typeface=""/>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3300"/>
                </a:solidFill>
                <a:effectLst/>
                <a:uLnTx/>
                <a:uFillTx/>
                <a:latin typeface="Arial" charset="0"/>
                <a:ea typeface="ＭＳ Ｐゴシック" charset="-128"/>
                <a:cs typeface=""/>
              </a:rPr>
              <a:t>represents the degree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3300"/>
                </a:solidFill>
                <a:effectLst/>
                <a:uLnTx/>
                <a:uFillTx/>
                <a:latin typeface="Arial" charset="0"/>
                <a:ea typeface="ＭＳ Ｐゴシック" charset="-128"/>
                <a:cs typeface=""/>
              </a:rPr>
              <a:t>to which we believe a given </a:t>
            </a:r>
            <a:r>
              <a:rPr kumimoji="0" lang="en-US" altLang="en-US" sz="1600" b="1" i="0" u="none" strike="noStrike" kern="1200" cap="none" spc="0" normalizeH="0" baseline="0" noProof="0">
                <a:ln>
                  <a:noFill/>
                </a:ln>
                <a:solidFill>
                  <a:srgbClr val="FF3300"/>
                </a:solidFill>
                <a:effectLst/>
                <a:uLnTx/>
                <a:uFillTx/>
                <a:latin typeface="Arial" charset="0"/>
                <a:ea typeface="ＭＳ Ｐゴシック" charset="-128"/>
                <a:cs typeface=""/>
              </a:rPr>
              <a:t>model</a:t>
            </a:r>
            <a:r>
              <a:rPr kumimoji="0" lang="en-US" altLang="en-US" sz="1600" b="0" i="0" u="none" strike="noStrike" kern="1200" cap="none" spc="0" normalizeH="0" baseline="0" noProof="0">
                <a:ln>
                  <a:noFill/>
                </a:ln>
                <a:solidFill>
                  <a:srgbClr val="FF3300"/>
                </a:solidFill>
                <a:effectLst/>
                <a:uLnTx/>
                <a:uFillTx/>
                <a:latin typeface="Arial" charset="0"/>
                <a:ea typeface="ＭＳ Ｐゴシック" charset="-128"/>
                <a:cs typeface=""/>
              </a:rPr>
              <a:t> accurately describes the situation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3300"/>
                </a:solidFill>
                <a:effectLst/>
                <a:uLnTx/>
                <a:uFillTx/>
                <a:latin typeface="Arial" charset="0"/>
                <a:ea typeface="ＭＳ Ｐゴシック" charset="-128"/>
                <a:cs typeface=""/>
              </a:rPr>
              <a:t>given the available </a:t>
            </a:r>
            <a:r>
              <a:rPr kumimoji="0" lang="en-US" altLang="en-US" sz="1600" b="1" i="0" u="none" strike="noStrike" kern="1200" cap="none" spc="0" normalizeH="0" baseline="0" noProof="0">
                <a:ln>
                  <a:noFill/>
                </a:ln>
                <a:solidFill>
                  <a:srgbClr val="FF3300"/>
                </a:solidFill>
                <a:effectLst/>
                <a:uLnTx/>
                <a:uFillTx/>
                <a:latin typeface="Arial" charset="0"/>
                <a:ea typeface="ＭＳ Ｐゴシック" charset="-128"/>
                <a:cs typeface=""/>
              </a:rPr>
              <a:t>data</a:t>
            </a:r>
            <a:r>
              <a:rPr kumimoji="0" lang="en-US" altLang="en-US" sz="1600" b="0" i="0" u="none" strike="noStrike" kern="1200" cap="none" spc="0" normalizeH="0" baseline="0" noProof="0">
                <a:ln>
                  <a:noFill/>
                </a:ln>
                <a:solidFill>
                  <a:srgbClr val="FF3300"/>
                </a:solidFill>
                <a:effectLst/>
                <a:uLnTx/>
                <a:uFillTx/>
                <a:latin typeface="Arial" charset="0"/>
                <a:ea typeface="ＭＳ Ｐゴシック" charset="-128"/>
                <a:cs typeface=""/>
              </a:rPr>
              <a:t> and all of our prior information </a:t>
            </a:r>
            <a:r>
              <a:rPr kumimoji="0" lang="en-US" altLang="en-US" sz="1600" b="1" i="0" u="none" strike="noStrike" kern="1200" cap="none" spc="0" normalizeH="0" baseline="0" noProof="0">
                <a:ln>
                  <a:noFill/>
                </a:ln>
                <a:solidFill>
                  <a:srgbClr val="FF3300"/>
                </a:solidFill>
                <a:effectLst/>
                <a:uLnTx/>
                <a:uFillTx/>
                <a:latin typeface="Arial" charset="0"/>
                <a:ea typeface="ＭＳ Ｐゴシック" charset="-128"/>
                <a:cs typeface=""/>
              </a:rPr>
              <a:t>I</a:t>
            </a:r>
          </a:p>
        </p:txBody>
      </p:sp>
      <p:sp>
        <p:nvSpPr>
          <p:cNvPr id="85001" name="Text Box 10"/>
          <p:cNvSpPr txBox="1">
            <a:spLocks noChangeArrowheads="1"/>
          </p:cNvSpPr>
          <p:nvPr/>
        </p:nvSpPr>
        <p:spPr bwMode="auto">
          <a:xfrm>
            <a:off x="5264150" y="3429000"/>
            <a:ext cx="2519363"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CCFFFF"/>
                </a:solidFill>
                <a:effectLst/>
                <a:uLnTx/>
                <a:uFillTx/>
                <a:latin typeface="Arial" charset="0"/>
                <a:ea typeface="ＭＳ Ｐゴシック" charset="-128"/>
                <a:cs typeface=""/>
              </a:rPr>
              <a:t>Prior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CCFFFF"/>
                </a:solidFill>
                <a:effectLst/>
                <a:uLnTx/>
                <a:uFillTx/>
                <a:latin typeface="Arial" charset="0"/>
                <a:ea typeface="ＭＳ Ｐゴシック" charset="-128"/>
                <a:cs typeface=""/>
              </a:rPr>
              <a:t>Probability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CCFFFF"/>
              </a:solidFill>
              <a:effectLst/>
              <a:uLnTx/>
              <a:uFillTx/>
              <a:latin typeface="Arial" charset="0"/>
              <a:ea typeface="ＭＳ Ｐゴシック" charset="-128"/>
              <a:cs typeface=""/>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FFFF"/>
                </a:solidFill>
                <a:effectLst/>
                <a:uLnTx/>
                <a:uFillTx/>
                <a:latin typeface="Arial" charset="0"/>
                <a:ea typeface="ＭＳ Ｐゴシック" charset="-128"/>
                <a:cs typeface=""/>
              </a:rPr>
              <a:t>describes the degree to which we believe the model accurately describes reality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FFFF"/>
                </a:solidFill>
                <a:effectLst/>
                <a:uLnTx/>
                <a:uFillTx/>
                <a:latin typeface="Arial" charset="0"/>
                <a:ea typeface="ＭＳ Ｐゴシック" charset="-128"/>
                <a:cs typeface=""/>
              </a:rPr>
              <a:t>based on all of our prior information.</a:t>
            </a:r>
          </a:p>
        </p:txBody>
      </p:sp>
      <p:sp>
        <p:nvSpPr>
          <p:cNvPr id="85002" name="Text Box 11"/>
          <p:cNvSpPr txBox="1">
            <a:spLocks noChangeArrowheads="1"/>
          </p:cNvSpPr>
          <p:nvPr/>
        </p:nvSpPr>
        <p:spPr bwMode="auto">
          <a:xfrm>
            <a:off x="7283450" y="301625"/>
            <a:ext cx="16383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Arial" charset="0"/>
                <a:ea typeface="ＭＳ Ｐゴシック" charset="-128"/>
                <a:cs typeface=""/>
              </a:rPr>
              <a:t>Likelihood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describes how well the model predicts the data</a:t>
            </a:r>
          </a:p>
        </p:txBody>
      </p:sp>
      <p:sp>
        <p:nvSpPr>
          <p:cNvPr id="85003" name="Text Box 12"/>
          <p:cNvSpPr txBox="1">
            <a:spLocks noChangeArrowheads="1"/>
          </p:cNvSpPr>
          <p:nvPr/>
        </p:nvSpPr>
        <p:spPr bwMode="auto">
          <a:xfrm>
            <a:off x="7546975" y="3429000"/>
            <a:ext cx="1595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CCCCFF"/>
                </a:solidFill>
                <a:effectLst/>
                <a:uLnTx/>
                <a:uFillTx/>
                <a:latin typeface="Arial" charset="0"/>
                <a:ea typeface="ＭＳ Ｐゴシック" charset="-128"/>
                <a:cs typeface=""/>
              </a:rPr>
              <a:t>Normalizing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CCCCFF"/>
                </a:solidFill>
                <a:effectLst/>
                <a:uLnTx/>
                <a:uFillTx/>
                <a:latin typeface="Arial" charset="0"/>
                <a:ea typeface="ＭＳ Ｐゴシック" charset="-128"/>
                <a:cs typeface=""/>
              </a:rPr>
              <a:t>constant</a:t>
            </a:r>
          </a:p>
        </p:txBody>
      </p:sp>
      <p:grpSp>
        <p:nvGrpSpPr>
          <p:cNvPr id="85004" name="Group 13"/>
          <p:cNvGrpSpPr>
            <a:grpSpLocks/>
          </p:cNvGrpSpPr>
          <p:nvPr/>
        </p:nvGrpSpPr>
        <p:grpSpPr bwMode="auto">
          <a:xfrm>
            <a:off x="3195638" y="2262188"/>
            <a:ext cx="5275262" cy="754062"/>
            <a:chOff x="2013" y="1425"/>
            <a:chExt cx="3323" cy="475"/>
          </a:xfrm>
        </p:grpSpPr>
        <p:sp>
          <p:nvSpPr>
            <p:cNvPr id="85005" name="Text Box 14"/>
            <p:cNvSpPr txBox="1">
              <a:spLocks noChangeArrowheads="1"/>
            </p:cNvSpPr>
            <p:nvPr/>
          </p:nvSpPr>
          <p:spPr bwMode="auto">
            <a:xfrm>
              <a:off x="2013" y="1547"/>
              <a:ext cx="22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srgbClr val="FFFFFF"/>
                  </a:solidFill>
                  <a:effectLst/>
                  <a:uLnTx/>
                  <a:uFillTx/>
                  <a:latin typeface="Arial" charset="0"/>
                  <a:ea typeface="ＭＳ Ｐゴシック" charset="-128"/>
                  <a:cs typeface=""/>
                </a:rPr>
                <a:t>P(model|data, I) = P(model, I)</a:t>
              </a: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charset="-128"/>
                <a:cs typeface=""/>
              </a:endParaRPr>
            </a:p>
          </p:txBody>
        </p:sp>
        <p:sp>
          <p:nvSpPr>
            <p:cNvPr id="85006" name="Rectangle 15"/>
            <p:cNvSpPr>
              <a:spLocks noChangeArrowheads="1"/>
            </p:cNvSpPr>
            <p:nvPr/>
          </p:nvSpPr>
          <p:spPr bwMode="auto">
            <a:xfrm>
              <a:off x="4107" y="1425"/>
              <a:ext cx="1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srgbClr val="FFFFFF"/>
                  </a:solidFill>
                  <a:effectLst/>
                  <a:uLnTx/>
                  <a:uFillTx/>
                  <a:latin typeface="Arial" charset="0"/>
                  <a:ea typeface="ＭＳ Ｐゴシック" charset="-128"/>
                  <a:cs typeface=""/>
                </a:rPr>
                <a:t>P(data|model, I)</a:t>
              </a:r>
            </a:p>
          </p:txBody>
        </p:sp>
        <p:sp>
          <p:nvSpPr>
            <p:cNvPr id="85007" name="Rectangle 16"/>
            <p:cNvSpPr>
              <a:spLocks noChangeArrowheads="1"/>
            </p:cNvSpPr>
            <p:nvPr/>
          </p:nvSpPr>
          <p:spPr bwMode="auto">
            <a:xfrm>
              <a:off x="4349" y="1669"/>
              <a:ext cx="6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srgbClr val="FFFFFF"/>
                  </a:solidFill>
                  <a:effectLst/>
                  <a:uLnTx/>
                  <a:uFillTx/>
                  <a:latin typeface="Arial" charset="0"/>
                  <a:ea typeface="ＭＳ Ｐゴシック" charset="-128"/>
                  <a:cs typeface=""/>
                </a:rPr>
                <a:t>P(data,I)</a:t>
              </a:r>
            </a:p>
          </p:txBody>
        </p:sp>
        <p:sp>
          <p:nvSpPr>
            <p:cNvPr id="85008" name="Line 17"/>
            <p:cNvSpPr>
              <a:spLocks noChangeShapeType="1"/>
            </p:cNvSpPr>
            <p:nvPr/>
          </p:nvSpPr>
          <p:spPr bwMode="auto">
            <a:xfrm>
              <a:off x="4088" y="1666"/>
              <a:ext cx="1248"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grpSp>
    </p:spTree>
    <p:extLst>
      <p:ext uri="{BB962C8B-B14F-4D97-AF65-F5344CB8AC3E}">
        <p14:creationId xmlns:p14="http://schemas.microsoft.com/office/powerpoint/2010/main" val="481225864"/>
      </p:ext>
    </p:extLst>
  </p:cSld>
  <p:clrMapOvr>
    <a:overrideClrMapping bg1="dk2" tx1="lt1" bg2="dk1" tx2="lt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390525" y="373063"/>
            <a:ext cx="8296275" cy="1385887"/>
          </a:xfrm>
        </p:spPr>
        <p:txBody>
          <a:bodyPr/>
          <a:lstStyle/>
          <a:p>
            <a:pPr algn="l" eaLnBrk="1" hangingPunct="1"/>
            <a:r>
              <a:rPr lang="en-US">
                <a:latin typeface="Calibri" charset="0"/>
              </a:rPr>
              <a:t>Why could a gene tree be different from the species tree?</a:t>
            </a:r>
            <a:br>
              <a:rPr lang="en-US">
                <a:latin typeface="Calibri" charset="0"/>
              </a:rPr>
            </a:br>
            <a:endParaRPr lang="en-US">
              <a:latin typeface="Calibri" charset="0"/>
            </a:endParaRPr>
          </a:p>
        </p:txBody>
      </p:sp>
      <p:sp>
        <p:nvSpPr>
          <p:cNvPr id="89090" name="Content Placeholder 2"/>
          <p:cNvSpPr>
            <a:spLocks noGrp="1"/>
          </p:cNvSpPr>
          <p:nvPr>
            <p:ph idx="1"/>
          </p:nvPr>
        </p:nvSpPr>
        <p:spPr>
          <a:xfrm>
            <a:off x="457200" y="1893888"/>
            <a:ext cx="8229600" cy="4525962"/>
          </a:xfrm>
        </p:spPr>
        <p:txBody>
          <a:bodyPr/>
          <a:lstStyle/>
          <a:p>
            <a:pPr eaLnBrk="1" hangingPunct="1"/>
            <a:r>
              <a:rPr lang="en-US">
                <a:latin typeface="Calibri" charset="0"/>
              </a:rPr>
              <a:t>Lack of resolution</a:t>
            </a:r>
          </a:p>
          <a:p>
            <a:pPr eaLnBrk="1" hangingPunct="1"/>
            <a:r>
              <a:rPr lang="en-US">
                <a:latin typeface="Calibri" charset="0"/>
              </a:rPr>
              <a:t>Lineage sorting</a:t>
            </a:r>
          </a:p>
          <a:p>
            <a:pPr eaLnBrk="1" hangingPunct="1"/>
            <a:r>
              <a:rPr lang="en-US">
                <a:latin typeface="Calibri" charset="0"/>
              </a:rPr>
              <a:t>Gene duplications/gene loss (paralogs/orthologs)</a:t>
            </a:r>
          </a:p>
          <a:p>
            <a:pPr eaLnBrk="1" hangingPunct="1"/>
            <a:r>
              <a:rPr lang="en-US">
                <a:latin typeface="Calibri" charset="0"/>
              </a:rPr>
              <a:t>Gene transfer</a:t>
            </a:r>
          </a:p>
          <a:p>
            <a:pPr eaLnBrk="1" hangingPunct="1"/>
            <a:r>
              <a:rPr lang="en-US">
                <a:latin typeface="Calibri" charset="0"/>
              </a:rPr>
              <a:t>Systematic artifacts (e.g., compositional bias and long branch attraction)</a:t>
            </a:r>
          </a:p>
          <a:p>
            <a:pPr eaLnBrk="1" hangingPunct="1"/>
            <a:endParaRPr lang="en-US">
              <a:latin typeface="Calibri"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0" y="0"/>
            <a:ext cx="7772400" cy="1143000"/>
          </a:xfrm>
        </p:spPr>
        <p:txBody>
          <a:bodyPr/>
          <a:lstStyle/>
          <a:p>
            <a:pPr eaLnBrk="1" hangingPunct="1"/>
            <a:r>
              <a:rPr lang="en-US">
                <a:latin typeface="Times New Roman" charset="0"/>
              </a:rPr>
              <a:t>Trees – what might they mean?  </a:t>
            </a:r>
          </a:p>
        </p:txBody>
      </p:sp>
      <p:sp>
        <p:nvSpPr>
          <p:cNvPr id="220163" name="Text Box 3"/>
          <p:cNvSpPr txBox="1">
            <a:spLocks noChangeArrowheads="1"/>
          </p:cNvSpPr>
          <p:nvPr/>
        </p:nvSpPr>
        <p:spPr bwMode="auto">
          <a:xfrm>
            <a:off x="152400" y="914400"/>
            <a:ext cx="7331075" cy="830263"/>
          </a:xfrm>
          <a:prstGeom prst="rect">
            <a:avLst/>
          </a:prstGeom>
          <a:noFill/>
          <a:ln w="9525">
            <a:noFill/>
            <a:miter lim="800000"/>
            <a:headEnd/>
            <a:tailEnd/>
          </a:ln>
          <a:effectLst/>
        </p:spPr>
        <p:txBody>
          <a:bodyPr lIns="91429" tIns="45714" rIns="91429" bIns="45714">
            <a:spAutoFit/>
          </a:bodyPr>
          <a:lstStyle/>
          <a:p>
            <a:pPr>
              <a:defRPr/>
            </a:pPr>
            <a:r>
              <a:rPr lang="en-US" b="1" dirty="0">
                <a:solidFill>
                  <a:srgbClr val="000000"/>
                </a:solidFill>
                <a:latin typeface="Times New Roman" charset="0"/>
                <a:ea typeface="+mn-ea"/>
                <a:cs typeface="+mn-cs"/>
              </a:rPr>
              <a:t>Calculating a tree is comparatively easy, figuring out what it might mean is much more difficult.  </a:t>
            </a:r>
          </a:p>
        </p:txBody>
      </p:sp>
      <p:sp>
        <p:nvSpPr>
          <p:cNvPr id="220164" name="Text Box 4"/>
          <p:cNvSpPr txBox="1">
            <a:spLocks noChangeArrowheads="1"/>
          </p:cNvSpPr>
          <p:nvPr/>
        </p:nvSpPr>
        <p:spPr bwMode="auto">
          <a:xfrm>
            <a:off x="609600" y="2819400"/>
            <a:ext cx="187325" cy="457200"/>
          </a:xfrm>
          <a:prstGeom prst="rect">
            <a:avLst/>
          </a:prstGeom>
          <a:noFill/>
          <a:ln w="9525">
            <a:noFill/>
            <a:miter lim="800000"/>
            <a:headEnd/>
            <a:tailEnd/>
          </a:ln>
          <a:effectLst/>
        </p:spPr>
        <p:txBody>
          <a:bodyPr wrap="none" lIns="91429" tIns="45714" rIns="91429" bIns="45714">
            <a:spAutoFit/>
          </a:bodyPr>
          <a:lstStyle/>
          <a:p>
            <a:pPr>
              <a:defRPr/>
            </a:pPr>
            <a:endParaRPr lang="en-US" b="1">
              <a:solidFill>
                <a:srgbClr val="000000"/>
              </a:solidFill>
              <a:latin typeface="Times New Roman" charset="0"/>
              <a:ea typeface="+mn-ea"/>
              <a:cs typeface="+mn-cs"/>
            </a:endParaRPr>
          </a:p>
        </p:txBody>
      </p:sp>
      <p:sp>
        <p:nvSpPr>
          <p:cNvPr id="220165" name="Line 5"/>
          <p:cNvSpPr>
            <a:spLocks noChangeShapeType="1"/>
          </p:cNvSpPr>
          <p:nvPr/>
        </p:nvSpPr>
        <p:spPr bwMode="auto">
          <a:xfrm>
            <a:off x="2133600" y="2286000"/>
            <a:ext cx="3733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66" name="Text Box 6"/>
          <p:cNvSpPr txBox="1">
            <a:spLocks noChangeArrowheads="1"/>
          </p:cNvSpPr>
          <p:nvPr/>
        </p:nvSpPr>
        <p:spPr bwMode="auto">
          <a:xfrm>
            <a:off x="381000" y="1752600"/>
            <a:ext cx="5334000" cy="457200"/>
          </a:xfrm>
          <a:prstGeom prst="rect">
            <a:avLst/>
          </a:prstGeom>
          <a:noFill/>
          <a:ln w="9525">
            <a:noFill/>
            <a:miter lim="800000"/>
            <a:headEnd/>
            <a:tailEnd/>
          </a:ln>
          <a:effectLst/>
        </p:spPr>
        <p:txBody>
          <a:bodyPr wrap="none" lIns="91429" tIns="45714" rIns="91429" bIns="45714">
            <a:spAutoFit/>
          </a:bodyPr>
          <a:lstStyle/>
          <a:p>
            <a:pPr>
              <a:defRPr/>
            </a:pPr>
            <a:r>
              <a:rPr lang="en-US" b="1" dirty="0">
                <a:solidFill>
                  <a:srgbClr val="000000"/>
                </a:solidFill>
                <a:latin typeface="Times New Roman" charset="0"/>
                <a:ea typeface="+mn-ea"/>
                <a:cs typeface="+mn-cs"/>
              </a:rPr>
              <a:t>If this is the probable organismal tree: </a:t>
            </a:r>
          </a:p>
        </p:txBody>
      </p:sp>
      <p:sp>
        <p:nvSpPr>
          <p:cNvPr id="220167" name="Line 7"/>
          <p:cNvSpPr>
            <a:spLocks noChangeShapeType="1"/>
          </p:cNvSpPr>
          <p:nvPr/>
        </p:nvSpPr>
        <p:spPr bwMode="auto">
          <a:xfrm>
            <a:off x="2133600" y="2286000"/>
            <a:ext cx="0" cy="6858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68" name="Line 8"/>
          <p:cNvSpPr>
            <a:spLocks noChangeShapeType="1"/>
          </p:cNvSpPr>
          <p:nvPr/>
        </p:nvSpPr>
        <p:spPr bwMode="auto">
          <a:xfrm>
            <a:off x="2133600" y="2971800"/>
            <a:ext cx="457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69" name="Line 9"/>
          <p:cNvSpPr>
            <a:spLocks noChangeShapeType="1"/>
          </p:cNvSpPr>
          <p:nvPr/>
        </p:nvSpPr>
        <p:spPr bwMode="auto">
          <a:xfrm>
            <a:off x="2590800" y="2743200"/>
            <a:ext cx="0" cy="838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70" name="Line 10"/>
          <p:cNvSpPr>
            <a:spLocks noChangeShapeType="1"/>
          </p:cNvSpPr>
          <p:nvPr/>
        </p:nvSpPr>
        <p:spPr bwMode="auto">
          <a:xfrm>
            <a:off x="2590800" y="2743200"/>
            <a:ext cx="3200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71" name="Line 11"/>
          <p:cNvSpPr>
            <a:spLocks noChangeShapeType="1"/>
          </p:cNvSpPr>
          <p:nvPr/>
        </p:nvSpPr>
        <p:spPr bwMode="auto">
          <a:xfrm flipV="1">
            <a:off x="2590800" y="3581400"/>
            <a:ext cx="7620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72" name="Line 12"/>
          <p:cNvSpPr>
            <a:spLocks noChangeShapeType="1"/>
          </p:cNvSpPr>
          <p:nvPr/>
        </p:nvSpPr>
        <p:spPr bwMode="auto">
          <a:xfrm>
            <a:off x="3352800" y="3200400"/>
            <a:ext cx="0" cy="7620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73" name="Line 13"/>
          <p:cNvSpPr>
            <a:spLocks noChangeShapeType="1"/>
          </p:cNvSpPr>
          <p:nvPr/>
        </p:nvSpPr>
        <p:spPr bwMode="auto">
          <a:xfrm>
            <a:off x="3352800" y="3200400"/>
            <a:ext cx="2438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74" name="Line 14"/>
          <p:cNvSpPr>
            <a:spLocks noChangeShapeType="1"/>
          </p:cNvSpPr>
          <p:nvPr/>
        </p:nvSpPr>
        <p:spPr bwMode="auto">
          <a:xfrm>
            <a:off x="3352800" y="3962400"/>
            <a:ext cx="2362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75" name="Text Box 15"/>
          <p:cNvSpPr txBox="1">
            <a:spLocks noChangeArrowheads="1"/>
          </p:cNvSpPr>
          <p:nvPr/>
        </p:nvSpPr>
        <p:spPr bwMode="auto">
          <a:xfrm>
            <a:off x="6096000" y="2438400"/>
            <a:ext cx="1401763"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B</a:t>
            </a:r>
          </a:p>
        </p:txBody>
      </p:sp>
      <p:sp>
        <p:nvSpPr>
          <p:cNvPr id="220176" name="Text Box 16"/>
          <p:cNvSpPr txBox="1">
            <a:spLocks noChangeArrowheads="1"/>
          </p:cNvSpPr>
          <p:nvPr/>
        </p:nvSpPr>
        <p:spPr bwMode="auto">
          <a:xfrm>
            <a:off x="6096000" y="1981200"/>
            <a:ext cx="140017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A</a:t>
            </a:r>
          </a:p>
        </p:txBody>
      </p:sp>
      <p:sp>
        <p:nvSpPr>
          <p:cNvPr id="220177" name="Text Box 17"/>
          <p:cNvSpPr txBox="1">
            <a:spLocks noChangeArrowheads="1"/>
          </p:cNvSpPr>
          <p:nvPr/>
        </p:nvSpPr>
        <p:spPr bwMode="auto">
          <a:xfrm>
            <a:off x="6096000" y="3048000"/>
            <a:ext cx="14192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C</a:t>
            </a:r>
          </a:p>
        </p:txBody>
      </p:sp>
      <p:sp>
        <p:nvSpPr>
          <p:cNvPr id="220178" name="Text Box 18"/>
          <p:cNvSpPr txBox="1">
            <a:spLocks noChangeArrowheads="1"/>
          </p:cNvSpPr>
          <p:nvPr/>
        </p:nvSpPr>
        <p:spPr bwMode="auto">
          <a:xfrm>
            <a:off x="6096000" y="3657600"/>
            <a:ext cx="14192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D</a:t>
            </a:r>
          </a:p>
        </p:txBody>
      </p:sp>
      <p:sp>
        <p:nvSpPr>
          <p:cNvPr id="220179" name="Line 19"/>
          <p:cNvSpPr>
            <a:spLocks noChangeShapeType="1"/>
          </p:cNvSpPr>
          <p:nvPr/>
        </p:nvSpPr>
        <p:spPr bwMode="auto">
          <a:xfrm>
            <a:off x="2133600" y="4876800"/>
            <a:ext cx="3733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0" name="Line 20"/>
          <p:cNvSpPr>
            <a:spLocks noChangeShapeType="1"/>
          </p:cNvSpPr>
          <p:nvPr/>
        </p:nvSpPr>
        <p:spPr bwMode="auto">
          <a:xfrm>
            <a:off x="2133600" y="4876800"/>
            <a:ext cx="0" cy="6858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1" name="Line 21"/>
          <p:cNvSpPr>
            <a:spLocks noChangeShapeType="1"/>
          </p:cNvSpPr>
          <p:nvPr/>
        </p:nvSpPr>
        <p:spPr bwMode="auto">
          <a:xfrm>
            <a:off x="2133600" y="5562600"/>
            <a:ext cx="914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2" name="Line 22"/>
          <p:cNvSpPr>
            <a:spLocks noChangeShapeType="1"/>
          </p:cNvSpPr>
          <p:nvPr/>
        </p:nvSpPr>
        <p:spPr bwMode="auto">
          <a:xfrm>
            <a:off x="3048000" y="5334000"/>
            <a:ext cx="0" cy="838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3" name="Line 23"/>
          <p:cNvSpPr>
            <a:spLocks noChangeShapeType="1"/>
          </p:cNvSpPr>
          <p:nvPr/>
        </p:nvSpPr>
        <p:spPr bwMode="auto">
          <a:xfrm>
            <a:off x="3048000" y="5334000"/>
            <a:ext cx="2743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4" name="Line 24"/>
          <p:cNvSpPr>
            <a:spLocks noChangeShapeType="1"/>
          </p:cNvSpPr>
          <p:nvPr/>
        </p:nvSpPr>
        <p:spPr bwMode="auto">
          <a:xfrm flipV="1">
            <a:off x="3048000" y="6172200"/>
            <a:ext cx="304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5" name="Line 25"/>
          <p:cNvSpPr>
            <a:spLocks noChangeShapeType="1"/>
          </p:cNvSpPr>
          <p:nvPr/>
        </p:nvSpPr>
        <p:spPr bwMode="auto">
          <a:xfrm>
            <a:off x="3352800" y="5791200"/>
            <a:ext cx="0" cy="7620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6" name="Line 26"/>
          <p:cNvSpPr>
            <a:spLocks noChangeShapeType="1"/>
          </p:cNvSpPr>
          <p:nvPr/>
        </p:nvSpPr>
        <p:spPr bwMode="auto">
          <a:xfrm>
            <a:off x="3352800" y="5791200"/>
            <a:ext cx="15240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7" name="Line 27"/>
          <p:cNvSpPr>
            <a:spLocks noChangeShapeType="1"/>
          </p:cNvSpPr>
          <p:nvPr/>
        </p:nvSpPr>
        <p:spPr bwMode="auto">
          <a:xfrm>
            <a:off x="3352800" y="6553200"/>
            <a:ext cx="1219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0188" name="Text Box 28"/>
          <p:cNvSpPr txBox="1">
            <a:spLocks noChangeArrowheads="1"/>
          </p:cNvSpPr>
          <p:nvPr/>
        </p:nvSpPr>
        <p:spPr bwMode="auto">
          <a:xfrm>
            <a:off x="6172200" y="6248400"/>
            <a:ext cx="1728788"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B</a:t>
            </a:r>
          </a:p>
        </p:txBody>
      </p:sp>
      <p:sp>
        <p:nvSpPr>
          <p:cNvPr id="220189" name="Text Box 29"/>
          <p:cNvSpPr txBox="1">
            <a:spLocks noChangeArrowheads="1"/>
          </p:cNvSpPr>
          <p:nvPr/>
        </p:nvSpPr>
        <p:spPr bwMode="auto">
          <a:xfrm>
            <a:off x="6096000" y="4572000"/>
            <a:ext cx="1725613"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A</a:t>
            </a:r>
          </a:p>
        </p:txBody>
      </p:sp>
      <p:sp>
        <p:nvSpPr>
          <p:cNvPr id="220190" name="Text Box 30"/>
          <p:cNvSpPr txBox="1">
            <a:spLocks noChangeArrowheads="1"/>
          </p:cNvSpPr>
          <p:nvPr/>
        </p:nvSpPr>
        <p:spPr bwMode="auto">
          <a:xfrm>
            <a:off x="6096000" y="5638800"/>
            <a:ext cx="17462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C</a:t>
            </a:r>
          </a:p>
        </p:txBody>
      </p:sp>
      <p:sp>
        <p:nvSpPr>
          <p:cNvPr id="220191" name="Text Box 31"/>
          <p:cNvSpPr txBox="1">
            <a:spLocks noChangeArrowheads="1"/>
          </p:cNvSpPr>
          <p:nvPr/>
        </p:nvSpPr>
        <p:spPr bwMode="auto">
          <a:xfrm>
            <a:off x="6096000" y="5105400"/>
            <a:ext cx="17462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FF0000"/>
                </a:solidFill>
                <a:latin typeface="Times New Roman" charset="0"/>
                <a:ea typeface="+mn-ea"/>
                <a:cs typeface="+mn-cs"/>
              </a:rPr>
              <a:t>seq. from D</a:t>
            </a:r>
          </a:p>
        </p:txBody>
      </p:sp>
      <p:sp>
        <p:nvSpPr>
          <p:cNvPr id="32" name="TextBox 31"/>
          <p:cNvSpPr txBox="1"/>
          <p:nvPr/>
        </p:nvSpPr>
        <p:spPr>
          <a:xfrm>
            <a:off x="0" y="4262438"/>
            <a:ext cx="7404100" cy="457200"/>
          </a:xfrm>
          <a:prstGeom prst="rect">
            <a:avLst/>
          </a:prstGeom>
          <a:noFill/>
        </p:spPr>
        <p:txBody>
          <a:bodyPr wrap="none" lIns="91429" tIns="45714" rIns="91429" bIns="45714">
            <a:spAutoFit/>
          </a:bodyPr>
          <a:lstStyle/>
          <a:p>
            <a:pPr>
              <a:defRPr/>
            </a:pPr>
            <a:r>
              <a:rPr lang="en-US" b="1" dirty="0">
                <a:solidFill>
                  <a:srgbClr val="000000"/>
                </a:solidFill>
                <a:latin typeface="Times New Roman" charset="0"/>
                <a:ea typeface="+mn-ea"/>
                <a:cs typeface="+mn-cs"/>
              </a:rPr>
              <a:t>what could be the reason for obtaining  this gene tree: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152400" y="152400"/>
            <a:ext cx="7772400" cy="1143000"/>
          </a:xfrm>
        </p:spPr>
        <p:txBody>
          <a:bodyPr/>
          <a:lstStyle/>
          <a:p>
            <a:pPr algn="l" eaLnBrk="1" hangingPunct="1"/>
            <a:r>
              <a:rPr lang="en-US">
                <a:latin typeface="Times New Roman" charset="0"/>
              </a:rPr>
              <a:t>lack of resolution </a:t>
            </a:r>
          </a:p>
        </p:txBody>
      </p:sp>
      <p:sp>
        <p:nvSpPr>
          <p:cNvPr id="221187" name="Line 3"/>
          <p:cNvSpPr>
            <a:spLocks noChangeShapeType="1"/>
          </p:cNvSpPr>
          <p:nvPr/>
        </p:nvSpPr>
        <p:spPr bwMode="auto">
          <a:xfrm>
            <a:off x="1752600" y="2362200"/>
            <a:ext cx="37338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88" name="Line 4"/>
          <p:cNvSpPr>
            <a:spLocks noChangeShapeType="1"/>
          </p:cNvSpPr>
          <p:nvPr/>
        </p:nvSpPr>
        <p:spPr bwMode="auto">
          <a:xfrm>
            <a:off x="1752600" y="2362200"/>
            <a:ext cx="1588" cy="6858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89" name="Line 5"/>
          <p:cNvSpPr>
            <a:spLocks noChangeShapeType="1"/>
          </p:cNvSpPr>
          <p:nvPr/>
        </p:nvSpPr>
        <p:spPr bwMode="auto">
          <a:xfrm>
            <a:off x="1752600" y="3048000"/>
            <a:ext cx="9144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90" name="Line 6"/>
          <p:cNvSpPr>
            <a:spLocks noChangeShapeType="1"/>
          </p:cNvSpPr>
          <p:nvPr/>
        </p:nvSpPr>
        <p:spPr bwMode="auto">
          <a:xfrm>
            <a:off x="2667000" y="2819400"/>
            <a:ext cx="1588" cy="838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91" name="Line 7"/>
          <p:cNvSpPr>
            <a:spLocks noChangeShapeType="1"/>
          </p:cNvSpPr>
          <p:nvPr/>
        </p:nvSpPr>
        <p:spPr bwMode="auto">
          <a:xfrm>
            <a:off x="2667000" y="2819400"/>
            <a:ext cx="27432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92" name="Line 8"/>
          <p:cNvSpPr>
            <a:spLocks noChangeShapeType="1"/>
          </p:cNvSpPr>
          <p:nvPr/>
        </p:nvSpPr>
        <p:spPr bwMode="auto">
          <a:xfrm flipV="1">
            <a:off x="2667000" y="3657600"/>
            <a:ext cx="3048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93" name="Line 9"/>
          <p:cNvSpPr>
            <a:spLocks noChangeShapeType="1"/>
          </p:cNvSpPr>
          <p:nvPr/>
        </p:nvSpPr>
        <p:spPr bwMode="auto">
          <a:xfrm>
            <a:off x="2971800" y="3276600"/>
            <a:ext cx="1588" cy="7620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94" name="Line 10"/>
          <p:cNvSpPr>
            <a:spLocks noChangeShapeType="1"/>
          </p:cNvSpPr>
          <p:nvPr/>
        </p:nvSpPr>
        <p:spPr bwMode="auto">
          <a:xfrm>
            <a:off x="2971800" y="3276600"/>
            <a:ext cx="12192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95" name="Line 11"/>
          <p:cNvSpPr>
            <a:spLocks noChangeShapeType="1"/>
          </p:cNvSpPr>
          <p:nvPr/>
        </p:nvSpPr>
        <p:spPr bwMode="auto">
          <a:xfrm>
            <a:off x="2971800" y="4038600"/>
            <a:ext cx="12192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1196" name="Text Box 12"/>
          <p:cNvSpPr txBox="1">
            <a:spLocks noChangeArrowheads="1"/>
          </p:cNvSpPr>
          <p:nvPr/>
        </p:nvSpPr>
        <p:spPr bwMode="auto">
          <a:xfrm>
            <a:off x="4191000" y="3733800"/>
            <a:ext cx="1758950" cy="457200"/>
          </a:xfrm>
          <a:prstGeom prst="rect">
            <a:avLst/>
          </a:prstGeom>
          <a:noFill/>
          <a:ln w="9525">
            <a:noFill/>
            <a:miter lim="800000"/>
            <a:headEnd/>
            <a:tailEnd/>
          </a:ln>
          <a:effectLst/>
        </p:spPr>
        <p:txBody>
          <a:bodyPr lIns="91429" tIns="45714" rIns="91429" bIns="45714">
            <a:spAutoFit/>
          </a:bodyPr>
          <a:lstStyle/>
          <a:p>
            <a:pPr>
              <a:defRPr/>
            </a:pPr>
            <a:r>
              <a:rPr lang="en-US" b="1">
                <a:solidFill>
                  <a:srgbClr val="000000"/>
                </a:solidFill>
                <a:latin typeface="Times New Roman" charset="0"/>
                <a:ea typeface="+mn-ea"/>
                <a:cs typeface="+mn-cs"/>
              </a:rPr>
              <a:t>seq. from B</a:t>
            </a:r>
          </a:p>
        </p:txBody>
      </p:sp>
      <p:sp>
        <p:nvSpPr>
          <p:cNvPr id="221197" name="Text Box 13"/>
          <p:cNvSpPr txBox="1">
            <a:spLocks noChangeArrowheads="1"/>
          </p:cNvSpPr>
          <p:nvPr/>
        </p:nvSpPr>
        <p:spPr bwMode="auto">
          <a:xfrm>
            <a:off x="5715000" y="2057400"/>
            <a:ext cx="1725613"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A</a:t>
            </a:r>
          </a:p>
        </p:txBody>
      </p:sp>
      <p:sp>
        <p:nvSpPr>
          <p:cNvPr id="221198" name="Text Box 14"/>
          <p:cNvSpPr txBox="1">
            <a:spLocks noChangeArrowheads="1"/>
          </p:cNvSpPr>
          <p:nvPr/>
        </p:nvSpPr>
        <p:spPr bwMode="auto">
          <a:xfrm>
            <a:off x="4191000" y="3048000"/>
            <a:ext cx="17462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C</a:t>
            </a:r>
          </a:p>
        </p:txBody>
      </p:sp>
      <p:sp>
        <p:nvSpPr>
          <p:cNvPr id="221199" name="Text Box 15"/>
          <p:cNvSpPr txBox="1">
            <a:spLocks noChangeArrowheads="1"/>
          </p:cNvSpPr>
          <p:nvPr/>
        </p:nvSpPr>
        <p:spPr bwMode="auto">
          <a:xfrm>
            <a:off x="5715000" y="2590800"/>
            <a:ext cx="17462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FF0000"/>
                </a:solidFill>
                <a:latin typeface="Times New Roman" charset="0"/>
                <a:ea typeface="+mn-ea"/>
                <a:cs typeface="+mn-cs"/>
              </a:rPr>
              <a:t>seq. from D</a:t>
            </a:r>
          </a:p>
        </p:txBody>
      </p:sp>
      <p:grpSp>
        <p:nvGrpSpPr>
          <p:cNvPr id="2" name="Group 16"/>
          <p:cNvGrpSpPr>
            <a:grpSpLocks/>
          </p:cNvGrpSpPr>
          <p:nvPr/>
        </p:nvGrpSpPr>
        <p:grpSpPr bwMode="auto">
          <a:xfrm>
            <a:off x="1736725" y="3733800"/>
            <a:ext cx="7164388" cy="1341438"/>
            <a:chOff x="1094" y="2352"/>
            <a:chExt cx="4513" cy="845"/>
          </a:xfrm>
        </p:grpSpPr>
        <p:sp>
          <p:nvSpPr>
            <p:cNvPr id="221201" name="Line 17"/>
            <p:cNvSpPr>
              <a:spLocks noChangeShapeType="1"/>
            </p:cNvSpPr>
            <p:nvPr/>
          </p:nvSpPr>
          <p:spPr bwMode="auto">
            <a:xfrm flipV="1">
              <a:off x="1392" y="2352"/>
              <a:ext cx="384" cy="528"/>
            </a:xfrm>
            <a:prstGeom prst="line">
              <a:avLst/>
            </a:prstGeom>
            <a:noFill/>
            <a:ln w="57150">
              <a:solidFill>
                <a:schemeClr val="tx1"/>
              </a:solidFill>
              <a:round/>
              <a:headEnd/>
              <a:tailEnd type="triangle" w="med" len="med"/>
            </a:ln>
            <a:effectLst/>
          </p:spPr>
          <p:txBody>
            <a:bodyPr/>
            <a:lstStyle/>
            <a:p>
              <a:pPr>
                <a:defRPr/>
              </a:pPr>
              <a:endParaRPr lang="en-US" b="1">
                <a:solidFill>
                  <a:srgbClr val="000000"/>
                </a:solidFill>
                <a:latin typeface="Times New Roman" charset="0"/>
                <a:ea typeface="+mn-ea"/>
                <a:cs typeface="+mn-cs"/>
              </a:endParaRPr>
            </a:p>
          </p:txBody>
        </p:sp>
        <p:sp>
          <p:nvSpPr>
            <p:cNvPr id="221202" name="Text Box 18"/>
            <p:cNvSpPr txBox="1">
              <a:spLocks noChangeArrowheads="1"/>
            </p:cNvSpPr>
            <p:nvPr/>
          </p:nvSpPr>
          <p:spPr bwMode="auto">
            <a:xfrm>
              <a:off x="1094" y="2906"/>
              <a:ext cx="4513"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e.g., 60% bootstrap support for bipartition (AD)(CB)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152400"/>
            <a:ext cx="7772400" cy="1143000"/>
          </a:xfrm>
        </p:spPr>
        <p:txBody>
          <a:bodyPr/>
          <a:lstStyle/>
          <a:p>
            <a:pPr algn="l" eaLnBrk="1" hangingPunct="1"/>
            <a:r>
              <a:rPr lang="en-US">
                <a:latin typeface="Times New Roman" charset="0"/>
              </a:rPr>
              <a:t>long branch attraction artifact </a:t>
            </a:r>
          </a:p>
        </p:txBody>
      </p:sp>
      <p:sp>
        <p:nvSpPr>
          <p:cNvPr id="222211" name="Line 3"/>
          <p:cNvSpPr>
            <a:spLocks noChangeShapeType="1"/>
          </p:cNvSpPr>
          <p:nvPr/>
        </p:nvSpPr>
        <p:spPr bwMode="auto">
          <a:xfrm>
            <a:off x="1143000" y="2362200"/>
            <a:ext cx="43434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12" name="Line 4"/>
          <p:cNvSpPr>
            <a:spLocks noChangeShapeType="1"/>
          </p:cNvSpPr>
          <p:nvPr/>
        </p:nvSpPr>
        <p:spPr bwMode="auto">
          <a:xfrm>
            <a:off x="1143000" y="2362200"/>
            <a:ext cx="0" cy="6858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13" name="Line 5"/>
          <p:cNvSpPr>
            <a:spLocks noChangeShapeType="1"/>
          </p:cNvSpPr>
          <p:nvPr/>
        </p:nvSpPr>
        <p:spPr bwMode="auto">
          <a:xfrm>
            <a:off x="1143000" y="3048000"/>
            <a:ext cx="15240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14" name="Line 6"/>
          <p:cNvSpPr>
            <a:spLocks noChangeShapeType="1"/>
          </p:cNvSpPr>
          <p:nvPr/>
        </p:nvSpPr>
        <p:spPr bwMode="auto">
          <a:xfrm>
            <a:off x="2667000" y="2819400"/>
            <a:ext cx="1588" cy="838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15" name="Line 7"/>
          <p:cNvSpPr>
            <a:spLocks noChangeShapeType="1"/>
          </p:cNvSpPr>
          <p:nvPr/>
        </p:nvSpPr>
        <p:spPr bwMode="auto">
          <a:xfrm>
            <a:off x="2667000" y="2819400"/>
            <a:ext cx="27432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16" name="Line 8"/>
          <p:cNvSpPr>
            <a:spLocks noChangeShapeType="1"/>
          </p:cNvSpPr>
          <p:nvPr/>
        </p:nvSpPr>
        <p:spPr bwMode="auto">
          <a:xfrm flipV="1">
            <a:off x="2667000" y="3657600"/>
            <a:ext cx="3048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17" name="Line 9"/>
          <p:cNvSpPr>
            <a:spLocks noChangeShapeType="1"/>
          </p:cNvSpPr>
          <p:nvPr/>
        </p:nvSpPr>
        <p:spPr bwMode="auto">
          <a:xfrm>
            <a:off x="2971800" y="3276600"/>
            <a:ext cx="1588" cy="7620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18" name="Line 10"/>
          <p:cNvSpPr>
            <a:spLocks noChangeShapeType="1"/>
          </p:cNvSpPr>
          <p:nvPr/>
        </p:nvSpPr>
        <p:spPr bwMode="auto">
          <a:xfrm>
            <a:off x="2971800" y="3276600"/>
            <a:ext cx="9906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19" name="Line 11"/>
          <p:cNvSpPr>
            <a:spLocks noChangeShapeType="1"/>
          </p:cNvSpPr>
          <p:nvPr/>
        </p:nvSpPr>
        <p:spPr bwMode="auto">
          <a:xfrm>
            <a:off x="2971800" y="4038600"/>
            <a:ext cx="1066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2220" name="Text Box 12"/>
          <p:cNvSpPr txBox="1">
            <a:spLocks noChangeArrowheads="1"/>
          </p:cNvSpPr>
          <p:nvPr/>
        </p:nvSpPr>
        <p:spPr bwMode="auto">
          <a:xfrm>
            <a:off x="4191000" y="3733800"/>
            <a:ext cx="1758950" cy="457200"/>
          </a:xfrm>
          <a:prstGeom prst="rect">
            <a:avLst/>
          </a:prstGeom>
          <a:noFill/>
          <a:ln w="9525">
            <a:noFill/>
            <a:miter lim="800000"/>
            <a:headEnd/>
            <a:tailEnd/>
          </a:ln>
          <a:effectLst/>
        </p:spPr>
        <p:txBody>
          <a:bodyPr lIns="91429" tIns="45714" rIns="91429" bIns="45714">
            <a:spAutoFit/>
          </a:bodyPr>
          <a:lstStyle/>
          <a:p>
            <a:pPr>
              <a:defRPr/>
            </a:pPr>
            <a:r>
              <a:rPr lang="en-US" b="1">
                <a:solidFill>
                  <a:srgbClr val="000000"/>
                </a:solidFill>
                <a:latin typeface="Times New Roman" charset="0"/>
                <a:ea typeface="+mn-ea"/>
                <a:cs typeface="+mn-cs"/>
              </a:rPr>
              <a:t>seq. from B</a:t>
            </a:r>
          </a:p>
        </p:txBody>
      </p:sp>
      <p:sp>
        <p:nvSpPr>
          <p:cNvPr id="222221" name="Text Box 13"/>
          <p:cNvSpPr txBox="1">
            <a:spLocks noChangeArrowheads="1"/>
          </p:cNvSpPr>
          <p:nvPr/>
        </p:nvSpPr>
        <p:spPr bwMode="auto">
          <a:xfrm>
            <a:off x="5715000" y="2057400"/>
            <a:ext cx="1725613"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A</a:t>
            </a:r>
          </a:p>
        </p:txBody>
      </p:sp>
      <p:sp>
        <p:nvSpPr>
          <p:cNvPr id="222222" name="Text Box 14"/>
          <p:cNvSpPr txBox="1">
            <a:spLocks noChangeArrowheads="1"/>
          </p:cNvSpPr>
          <p:nvPr/>
        </p:nvSpPr>
        <p:spPr bwMode="auto">
          <a:xfrm>
            <a:off x="4191000" y="3048000"/>
            <a:ext cx="17462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C</a:t>
            </a:r>
          </a:p>
        </p:txBody>
      </p:sp>
      <p:sp>
        <p:nvSpPr>
          <p:cNvPr id="222223" name="Text Box 15"/>
          <p:cNvSpPr txBox="1">
            <a:spLocks noChangeArrowheads="1"/>
          </p:cNvSpPr>
          <p:nvPr/>
        </p:nvSpPr>
        <p:spPr bwMode="auto">
          <a:xfrm>
            <a:off x="5715000" y="2590800"/>
            <a:ext cx="17462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D</a:t>
            </a:r>
          </a:p>
        </p:txBody>
      </p:sp>
      <p:grpSp>
        <p:nvGrpSpPr>
          <p:cNvPr id="2" name="Group 16"/>
          <p:cNvGrpSpPr>
            <a:grpSpLocks/>
          </p:cNvGrpSpPr>
          <p:nvPr/>
        </p:nvGrpSpPr>
        <p:grpSpPr bwMode="auto">
          <a:xfrm>
            <a:off x="1736725" y="3733800"/>
            <a:ext cx="7318375" cy="1341438"/>
            <a:chOff x="1094" y="2352"/>
            <a:chExt cx="4610" cy="845"/>
          </a:xfrm>
        </p:grpSpPr>
        <p:sp>
          <p:nvSpPr>
            <p:cNvPr id="222225" name="Line 17"/>
            <p:cNvSpPr>
              <a:spLocks noChangeShapeType="1"/>
            </p:cNvSpPr>
            <p:nvPr/>
          </p:nvSpPr>
          <p:spPr bwMode="auto">
            <a:xfrm flipV="1">
              <a:off x="1392" y="2352"/>
              <a:ext cx="384" cy="528"/>
            </a:xfrm>
            <a:prstGeom prst="line">
              <a:avLst/>
            </a:prstGeom>
            <a:noFill/>
            <a:ln w="57150">
              <a:solidFill>
                <a:schemeClr val="tx1"/>
              </a:solidFill>
              <a:round/>
              <a:headEnd/>
              <a:tailEnd type="triangle" w="med" len="med"/>
            </a:ln>
            <a:effectLst/>
          </p:spPr>
          <p:txBody>
            <a:bodyPr/>
            <a:lstStyle/>
            <a:p>
              <a:pPr>
                <a:defRPr/>
              </a:pPr>
              <a:endParaRPr lang="en-US" b="1">
                <a:solidFill>
                  <a:srgbClr val="000000"/>
                </a:solidFill>
                <a:latin typeface="Times New Roman" charset="0"/>
                <a:ea typeface="+mn-ea"/>
                <a:cs typeface="+mn-cs"/>
              </a:endParaRPr>
            </a:p>
          </p:txBody>
        </p:sp>
        <p:sp>
          <p:nvSpPr>
            <p:cNvPr id="222226" name="Text Box 18"/>
            <p:cNvSpPr txBox="1">
              <a:spLocks noChangeArrowheads="1"/>
            </p:cNvSpPr>
            <p:nvPr/>
          </p:nvSpPr>
          <p:spPr bwMode="auto">
            <a:xfrm>
              <a:off x="1094" y="2906"/>
              <a:ext cx="4610"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e.g., 100% bootstrap support for bipartition (AD)(CB) </a:t>
              </a:r>
            </a:p>
          </p:txBody>
        </p:sp>
      </p:grpSp>
      <p:grpSp>
        <p:nvGrpSpPr>
          <p:cNvPr id="3" name="Group 19"/>
          <p:cNvGrpSpPr>
            <a:grpSpLocks/>
          </p:cNvGrpSpPr>
          <p:nvPr/>
        </p:nvGrpSpPr>
        <p:grpSpPr bwMode="auto">
          <a:xfrm>
            <a:off x="2514600" y="1447800"/>
            <a:ext cx="5180013" cy="1600200"/>
            <a:chOff x="1584" y="912"/>
            <a:chExt cx="3263" cy="1008"/>
          </a:xfrm>
        </p:grpSpPr>
        <p:sp>
          <p:nvSpPr>
            <p:cNvPr id="222228" name="Oval 20"/>
            <p:cNvSpPr>
              <a:spLocks noChangeArrowheads="1"/>
            </p:cNvSpPr>
            <p:nvPr/>
          </p:nvSpPr>
          <p:spPr bwMode="auto">
            <a:xfrm>
              <a:off x="2064" y="1392"/>
              <a:ext cx="240" cy="528"/>
            </a:xfrm>
            <a:prstGeom prst="ellipse">
              <a:avLst/>
            </a:prstGeom>
            <a:noFill/>
            <a:ln w="9525">
              <a:solidFill>
                <a:schemeClr val="hlink"/>
              </a:solidFill>
              <a:round/>
              <a:headEnd/>
              <a:tailEnd/>
            </a:ln>
            <a:effectLst/>
          </p:spPr>
          <p:txBody>
            <a:bodyPr wrap="none" anchor="ctr"/>
            <a:lstStyle/>
            <a:p>
              <a:pPr>
                <a:defRPr/>
              </a:pPr>
              <a:endParaRPr lang="en-US" b="1">
                <a:solidFill>
                  <a:srgbClr val="000000"/>
                </a:solidFill>
                <a:latin typeface="Times New Roman" charset="0"/>
                <a:ea typeface="+mn-ea"/>
                <a:cs typeface="+mn-cs"/>
              </a:endParaRPr>
            </a:p>
          </p:txBody>
        </p:sp>
        <p:sp>
          <p:nvSpPr>
            <p:cNvPr id="222229" name="Line 21"/>
            <p:cNvSpPr>
              <a:spLocks noChangeShapeType="1"/>
            </p:cNvSpPr>
            <p:nvPr/>
          </p:nvSpPr>
          <p:spPr bwMode="auto">
            <a:xfrm flipV="1">
              <a:off x="2208" y="1200"/>
              <a:ext cx="48" cy="192"/>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2230" name="Text Box 22"/>
            <p:cNvSpPr txBox="1">
              <a:spLocks noChangeArrowheads="1"/>
            </p:cNvSpPr>
            <p:nvPr/>
          </p:nvSpPr>
          <p:spPr bwMode="auto">
            <a:xfrm>
              <a:off x="1584" y="912"/>
              <a:ext cx="3263" cy="291"/>
            </a:xfrm>
            <a:prstGeom prst="rect">
              <a:avLst/>
            </a:prstGeom>
            <a:noFill/>
            <a:ln w="9525">
              <a:noFill/>
              <a:miter lim="800000"/>
              <a:headEnd/>
              <a:tailEnd/>
            </a:ln>
            <a:effectLst/>
          </p:spPr>
          <p:txBody>
            <a:bodyPr wrap="none">
              <a:spAutoFit/>
            </a:bodyPr>
            <a:lstStyle/>
            <a:p>
              <a:pPr>
                <a:defRPr/>
              </a:pPr>
              <a:r>
                <a:rPr lang="en-US" b="1">
                  <a:solidFill>
                    <a:srgbClr val="FF0000"/>
                  </a:solidFill>
                  <a:latin typeface="Times New Roman" charset="0"/>
                  <a:ea typeface="+mn-ea"/>
                  <a:cs typeface="+mn-cs"/>
                </a:rPr>
                <a:t>the two longest branches join together</a:t>
              </a:r>
            </a:p>
          </p:txBody>
        </p:sp>
      </p:grpSp>
      <p:sp>
        <p:nvSpPr>
          <p:cNvPr id="222231" name="Text Box 23"/>
          <p:cNvSpPr txBox="1">
            <a:spLocks noChangeArrowheads="1"/>
          </p:cNvSpPr>
          <p:nvPr/>
        </p:nvSpPr>
        <p:spPr bwMode="auto">
          <a:xfrm>
            <a:off x="182563" y="5257800"/>
            <a:ext cx="890587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What could you do to investigate if this is a possible explanation?  </a:t>
            </a:r>
          </a:p>
        </p:txBody>
      </p:sp>
      <p:sp>
        <p:nvSpPr>
          <p:cNvPr id="222232" name="Text Box 24"/>
          <p:cNvSpPr txBox="1">
            <a:spLocks noChangeArrowheads="1"/>
          </p:cNvSpPr>
          <p:nvPr/>
        </p:nvSpPr>
        <p:spPr bwMode="auto">
          <a:xfrm>
            <a:off x="457200" y="5791200"/>
            <a:ext cx="187325" cy="457200"/>
          </a:xfrm>
          <a:prstGeom prst="rect">
            <a:avLst/>
          </a:prstGeom>
          <a:noFill/>
          <a:ln w="9525">
            <a:noFill/>
            <a:miter lim="800000"/>
            <a:headEnd/>
            <a:tailEnd/>
          </a:ln>
          <a:effectLst/>
        </p:spPr>
        <p:txBody>
          <a:bodyPr wrap="none" lIns="91429" tIns="45714" rIns="91429" bIns="45714">
            <a:spAutoFit/>
          </a:bodyPr>
          <a:lstStyle/>
          <a:p>
            <a:pPr>
              <a:defRPr/>
            </a:pPr>
            <a:endParaRPr lang="en-US" b="1">
              <a:solidFill>
                <a:srgbClr val="000000"/>
              </a:solidFill>
              <a:latin typeface="Times New Roman" charset="0"/>
              <a:ea typeface="+mn-ea"/>
              <a:cs typeface="+mn-cs"/>
            </a:endParaRPr>
          </a:p>
        </p:txBody>
      </p:sp>
      <p:sp>
        <p:nvSpPr>
          <p:cNvPr id="222233" name="Text Box 25"/>
          <p:cNvSpPr txBox="1">
            <a:spLocks noChangeArrowheads="1"/>
          </p:cNvSpPr>
          <p:nvPr/>
        </p:nvSpPr>
        <p:spPr bwMode="auto">
          <a:xfrm>
            <a:off x="609600" y="5638800"/>
            <a:ext cx="5608638" cy="823913"/>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use only slow positions, </a:t>
            </a:r>
          </a:p>
          <a:p>
            <a:pPr>
              <a:defRPr/>
            </a:pPr>
            <a:r>
              <a:rPr lang="en-US" b="1">
                <a:solidFill>
                  <a:srgbClr val="000000"/>
                </a:solidFill>
                <a:latin typeface="Times New Roman" charset="0"/>
                <a:ea typeface="+mn-ea"/>
                <a:cs typeface="+mn-cs"/>
              </a:rPr>
              <a:t>use an algorithm that corrects for ASRV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22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2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1" grpId="0" autoUpdateAnimBg="0"/>
      <p:bldP spid="22223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0"/>
            <a:ext cx="7772400" cy="1143000"/>
          </a:xfrm>
        </p:spPr>
        <p:txBody>
          <a:bodyPr/>
          <a:lstStyle/>
          <a:p>
            <a:pPr eaLnBrk="1" hangingPunct="1"/>
            <a:r>
              <a:rPr lang="en-US">
                <a:latin typeface="Times New Roman" charset="0"/>
              </a:rPr>
              <a:t>Gene transfer  </a:t>
            </a:r>
          </a:p>
        </p:txBody>
      </p:sp>
      <p:sp>
        <p:nvSpPr>
          <p:cNvPr id="223235" name="Text Box 3"/>
          <p:cNvSpPr txBox="1">
            <a:spLocks noChangeArrowheads="1"/>
          </p:cNvSpPr>
          <p:nvPr/>
        </p:nvSpPr>
        <p:spPr bwMode="auto">
          <a:xfrm>
            <a:off x="609600" y="2819400"/>
            <a:ext cx="187325" cy="457200"/>
          </a:xfrm>
          <a:prstGeom prst="rect">
            <a:avLst/>
          </a:prstGeom>
          <a:noFill/>
          <a:ln w="9525">
            <a:noFill/>
            <a:miter lim="800000"/>
            <a:headEnd/>
            <a:tailEnd/>
          </a:ln>
          <a:effectLst/>
        </p:spPr>
        <p:txBody>
          <a:bodyPr wrap="none" lIns="91429" tIns="45714" rIns="91429" bIns="45714">
            <a:spAutoFit/>
          </a:bodyPr>
          <a:lstStyle/>
          <a:p>
            <a:pPr>
              <a:defRPr/>
            </a:pPr>
            <a:endParaRPr lang="en-US" b="1">
              <a:solidFill>
                <a:srgbClr val="000000"/>
              </a:solidFill>
              <a:latin typeface="Times New Roman" charset="0"/>
              <a:ea typeface="+mn-ea"/>
              <a:cs typeface="+mn-cs"/>
            </a:endParaRPr>
          </a:p>
        </p:txBody>
      </p:sp>
      <p:sp>
        <p:nvSpPr>
          <p:cNvPr id="223236" name="Line 4"/>
          <p:cNvSpPr>
            <a:spLocks noChangeShapeType="1"/>
          </p:cNvSpPr>
          <p:nvPr/>
        </p:nvSpPr>
        <p:spPr bwMode="auto">
          <a:xfrm>
            <a:off x="1828800" y="1524000"/>
            <a:ext cx="3733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37" name="Text Box 5"/>
          <p:cNvSpPr txBox="1">
            <a:spLocks noChangeArrowheads="1"/>
          </p:cNvSpPr>
          <p:nvPr/>
        </p:nvSpPr>
        <p:spPr bwMode="auto">
          <a:xfrm>
            <a:off x="304800" y="914400"/>
            <a:ext cx="24860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Organismal tree: </a:t>
            </a:r>
          </a:p>
        </p:txBody>
      </p:sp>
      <p:sp>
        <p:nvSpPr>
          <p:cNvPr id="223238" name="Line 6"/>
          <p:cNvSpPr>
            <a:spLocks noChangeShapeType="1"/>
          </p:cNvSpPr>
          <p:nvPr/>
        </p:nvSpPr>
        <p:spPr bwMode="auto">
          <a:xfrm>
            <a:off x="1828800" y="1524000"/>
            <a:ext cx="0" cy="6858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39" name="Line 7"/>
          <p:cNvSpPr>
            <a:spLocks noChangeShapeType="1"/>
          </p:cNvSpPr>
          <p:nvPr/>
        </p:nvSpPr>
        <p:spPr bwMode="auto">
          <a:xfrm>
            <a:off x="1828800" y="2209800"/>
            <a:ext cx="457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0" name="Line 8"/>
          <p:cNvSpPr>
            <a:spLocks noChangeShapeType="1"/>
          </p:cNvSpPr>
          <p:nvPr/>
        </p:nvSpPr>
        <p:spPr bwMode="auto">
          <a:xfrm>
            <a:off x="2286000" y="1981200"/>
            <a:ext cx="0" cy="838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1" name="Line 9"/>
          <p:cNvSpPr>
            <a:spLocks noChangeShapeType="1"/>
          </p:cNvSpPr>
          <p:nvPr/>
        </p:nvSpPr>
        <p:spPr bwMode="auto">
          <a:xfrm>
            <a:off x="2286000" y="1981200"/>
            <a:ext cx="3200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2" name="Line 10"/>
          <p:cNvSpPr>
            <a:spLocks noChangeShapeType="1"/>
          </p:cNvSpPr>
          <p:nvPr/>
        </p:nvSpPr>
        <p:spPr bwMode="auto">
          <a:xfrm flipV="1">
            <a:off x="2286000" y="2819400"/>
            <a:ext cx="7620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3" name="Line 11"/>
          <p:cNvSpPr>
            <a:spLocks noChangeShapeType="1"/>
          </p:cNvSpPr>
          <p:nvPr/>
        </p:nvSpPr>
        <p:spPr bwMode="auto">
          <a:xfrm>
            <a:off x="3048000" y="2438400"/>
            <a:ext cx="0" cy="7620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4" name="Line 12"/>
          <p:cNvSpPr>
            <a:spLocks noChangeShapeType="1"/>
          </p:cNvSpPr>
          <p:nvPr/>
        </p:nvSpPr>
        <p:spPr bwMode="auto">
          <a:xfrm>
            <a:off x="3048000" y="2438400"/>
            <a:ext cx="2438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5" name="Line 13"/>
          <p:cNvSpPr>
            <a:spLocks noChangeShapeType="1"/>
          </p:cNvSpPr>
          <p:nvPr/>
        </p:nvSpPr>
        <p:spPr bwMode="auto">
          <a:xfrm>
            <a:off x="3048000" y="3200400"/>
            <a:ext cx="2362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6" name="Text Box 14"/>
          <p:cNvSpPr txBox="1">
            <a:spLocks noChangeArrowheads="1"/>
          </p:cNvSpPr>
          <p:nvPr/>
        </p:nvSpPr>
        <p:spPr bwMode="auto">
          <a:xfrm>
            <a:off x="5791200" y="1676400"/>
            <a:ext cx="1401763"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B</a:t>
            </a:r>
          </a:p>
        </p:txBody>
      </p:sp>
      <p:sp>
        <p:nvSpPr>
          <p:cNvPr id="223247" name="Text Box 15"/>
          <p:cNvSpPr txBox="1">
            <a:spLocks noChangeArrowheads="1"/>
          </p:cNvSpPr>
          <p:nvPr/>
        </p:nvSpPr>
        <p:spPr bwMode="auto">
          <a:xfrm>
            <a:off x="5791200" y="1219200"/>
            <a:ext cx="140017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A</a:t>
            </a:r>
          </a:p>
        </p:txBody>
      </p:sp>
      <p:sp>
        <p:nvSpPr>
          <p:cNvPr id="223248" name="Text Box 16"/>
          <p:cNvSpPr txBox="1">
            <a:spLocks noChangeArrowheads="1"/>
          </p:cNvSpPr>
          <p:nvPr/>
        </p:nvSpPr>
        <p:spPr bwMode="auto">
          <a:xfrm>
            <a:off x="5791200" y="2286000"/>
            <a:ext cx="14192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C</a:t>
            </a:r>
          </a:p>
        </p:txBody>
      </p:sp>
      <p:sp>
        <p:nvSpPr>
          <p:cNvPr id="223249" name="Text Box 17"/>
          <p:cNvSpPr txBox="1">
            <a:spLocks noChangeArrowheads="1"/>
          </p:cNvSpPr>
          <p:nvPr/>
        </p:nvSpPr>
        <p:spPr bwMode="auto">
          <a:xfrm>
            <a:off x="5791200" y="2895600"/>
            <a:ext cx="14192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D</a:t>
            </a:r>
          </a:p>
        </p:txBody>
      </p:sp>
      <p:grpSp>
        <p:nvGrpSpPr>
          <p:cNvPr id="2" name="Group 18"/>
          <p:cNvGrpSpPr>
            <a:grpSpLocks/>
          </p:cNvGrpSpPr>
          <p:nvPr/>
        </p:nvGrpSpPr>
        <p:grpSpPr bwMode="auto">
          <a:xfrm>
            <a:off x="3886200" y="1981200"/>
            <a:ext cx="2241550" cy="457200"/>
            <a:chOff x="2448" y="1248"/>
            <a:chExt cx="1412" cy="288"/>
          </a:xfrm>
        </p:grpSpPr>
        <p:sp>
          <p:nvSpPr>
            <p:cNvPr id="223251" name="Line 19"/>
            <p:cNvSpPr>
              <a:spLocks noChangeShapeType="1"/>
            </p:cNvSpPr>
            <p:nvPr/>
          </p:nvSpPr>
          <p:spPr bwMode="auto">
            <a:xfrm>
              <a:off x="2448" y="1248"/>
              <a:ext cx="0" cy="288"/>
            </a:xfrm>
            <a:prstGeom prst="line">
              <a:avLst/>
            </a:prstGeom>
            <a:noFill/>
            <a:ln w="38100">
              <a:solidFill>
                <a:schemeClr val="hlink"/>
              </a:solidFill>
              <a:round/>
              <a:headEnd/>
              <a:tailEnd type="triangle" w="med" len="med"/>
            </a:ln>
            <a:effectLst/>
          </p:spPr>
          <p:txBody>
            <a:bodyPr/>
            <a:lstStyle/>
            <a:p>
              <a:pPr>
                <a:defRPr/>
              </a:pPr>
              <a:endParaRPr lang="en-US" b="1">
                <a:solidFill>
                  <a:srgbClr val="000000"/>
                </a:solidFill>
                <a:latin typeface="Times New Roman" charset="0"/>
                <a:ea typeface="+mn-ea"/>
                <a:cs typeface="+mn-cs"/>
              </a:endParaRPr>
            </a:p>
          </p:txBody>
        </p:sp>
        <p:sp>
          <p:nvSpPr>
            <p:cNvPr id="223252" name="Text Box 20"/>
            <p:cNvSpPr txBox="1">
              <a:spLocks noChangeArrowheads="1"/>
            </p:cNvSpPr>
            <p:nvPr/>
          </p:nvSpPr>
          <p:spPr bwMode="auto">
            <a:xfrm>
              <a:off x="2544" y="1248"/>
              <a:ext cx="1316" cy="288"/>
            </a:xfrm>
            <a:prstGeom prst="rect">
              <a:avLst/>
            </a:prstGeom>
            <a:noFill/>
            <a:ln w="9525">
              <a:noFill/>
              <a:miter lim="800000"/>
              <a:headEnd/>
              <a:tailEnd/>
            </a:ln>
            <a:effectLst/>
          </p:spPr>
          <p:txBody>
            <a:bodyPr wrap="none">
              <a:spAutoFit/>
            </a:bodyPr>
            <a:lstStyle/>
            <a:p>
              <a:pPr>
                <a:defRPr/>
              </a:pPr>
              <a:r>
                <a:rPr lang="en-US" b="1">
                  <a:solidFill>
                    <a:srgbClr val="FF0000"/>
                  </a:solidFill>
                  <a:latin typeface="Times New Roman" charset="0"/>
                  <a:ea typeface="+mn-ea"/>
                  <a:cs typeface="+mn-cs"/>
                </a:rPr>
                <a:t>Gene Transfer</a:t>
              </a:r>
            </a:p>
          </p:txBody>
        </p:sp>
      </p:grpSp>
      <p:grpSp>
        <p:nvGrpSpPr>
          <p:cNvPr id="3" name="Group 21"/>
          <p:cNvGrpSpPr>
            <a:grpSpLocks/>
          </p:cNvGrpSpPr>
          <p:nvPr/>
        </p:nvGrpSpPr>
        <p:grpSpPr bwMode="auto">
          <a:xfrm>
            <a:off x="228600" y="3352800"/>
            <a:ext cx="7407275" cy="2519363"/>
            <a:chOff x="144" y="2112"/>
            <a:chExt cx="4666" cy="1587"/>
          </a:xfrm>
        </p:grpSpPr>
        <p:sp>
          <p:nvSpPr>
            <p:cNvPr id="223254" name="Line 22"/>
            <p:cNvSpPr>
              <a:spLocks noChangeShapeType="1"/>
            </p:cNvSpPr>
            <p:nvPr/>
          </p:nvSpPr>
          <p:spPr bwMode="auto">
            <a:xfrm>
              <a:off x="1200" y="2544"/>
              <a:ext cx="235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5" name="Line 23"/>
            <p:cNvSpPr>
              <a:spLocks noChangeShapeType="1"/>
            </p:cNvSpPr>
            <p:nvPr/>
          </p:nvSpPr>
          <p:spPr bwMode="auto">
            <a:xfrm>
              <a:off x="1200" y="2544"/>
              <a:ext cx="0" cy="432"/>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6" name="Line 24"/>
            <p:cNvSpPr>
              <a:spLocks noChangeShapeType="1"/>
            </p:cNvSpPr>
            <p:nvPr/>
          </p:nvSpPr>
          <p:spPr bwMode="auto">
            <a:xfrm>
              <a:off x="1200" y="2976"/>
              <a:ext cx="720"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7" name="Line 25"/>
            <p:cNvSpPr>
              <a:spLocks noChangeShapeType="1"/>
            </p:cNvSpPr>
            <p:nvPr/>
          </p:nvSpPr>
          <p:spPr bwMode="auto">
            <a:xfrm>
              <a:off x="1920" y="2832"/>
              <a:ext cx="0" cy="528"/>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8" name="Line 26"/>
            <p:cNvSpPr>
              <a:spLocks noChangeShapeType="1"/>
            </p:cNvSpPr>
            <p:nvPr/>
          </p:nvSpPr>
          <p:spPr bwMode="auto">
            <a:xfrm>
              <a:off x="1920" y="2832"/>
              <a:ext cx="1584"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9" name="Line 27"/>
            <p:cNvSpPr>
              <a:spLocks noChangeShapeType="1"/>
            </p:cNvSpPr>
            <p:nvPr/>
          </p:nvSpPr>
          <p:spPr bwMode="auto">
            <a:xfrm flipV="1">
              <a:off x="1920" y="3360"/>
              <a:ext cx="43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60" name="Line 28"/>
            <p:cNvSpPr>
              <a:spLocks noChangeShapeType="1"/>
            </p:cNvSpPr>
            <p:nvPr/>
          </p:nvSpPr>
          <p:spPr bwMode="auto">
            <a:xfrm>
              <a:off x="2352" y="3120"/>
              <a:ext cx="0" cy="48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61" name="Line 29"/>
            <p:cNvSpPr>
              <a:spLocks noChangeShapeType="1"/>
            </p:cNvSpPr>
            <p:nvPr/>
          </p:nvSpPr>
          <p:spPr bwMode="auto">
            <a:xfrm>
              <a:off x="2355" y="3120"/>
              <a:ext cx="768"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62" name="Line 30"/>
            <p:cNvSpPr>
              <a:spLocks noChangeShapeType="1"/>
            </p:cNvSpPr>
            <p:nvPr/>
          </p:nvSpPr>
          <p:spPr bwMode="auto">
            <a:xfrm>
              <a:off x="2352" y="3600"/>
              <a:ext cx="768"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63" name="Text Box 31"/>
            <p:cNvSpPr txBox="1">
              <a:spLocks noChangeArrowheads="1"/>
            </p:cNvSpPr>
            <p:nvPr/>
          </p:nvSpPr>
          <p:spPr bwMode="auto">
            <a:xfrm>
              <a:off x="3744" y="3408"/>
              <a:ext cx="1066"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B</a:t>
              </a:r>
            </a:p>
          </p:txBody>
        </p:sp>
        <p:sp>
          <p:nvSpPr>
            <p:cNvPr id="223264" name="Text Box 32"/>
            <p:cNvSpPr txBox="1">
              <a:spLocks noChangeArrowheads="1"/>
            </p:cNvSpPr>
            <p:nvPr/>
          </p:nvSpPr>
          <p:spPr bwMode="auto">
            <a:xfrm>
              <a:off x="3696" y="2352"/>
              <a:ext cx="1070" cy="288"/>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A</a:t>
              </a:r>
            </a:p>
          </p:txBody>
        </p:sp>
        <p:sp>
          <p:nvSpPr>
            <p:cNvPr id="223265" name="Text Box 33"/>
            <p:cNvSpPr txBox="1">
              <a:spLocks noChangeArrowheads="1"/>
            </p:cNvSpPr>
            <p:nvPr/>
          </p:nvSpPr>
          <p:spPr bwMode="auto">
            <a:xfrm>
              <a:off x="3696" y="3024"/>
              <a:ext cx="1077"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C</a:t>
              </a:r>
            </a:p>
          </p:txBody>
        </p:sp>
        <p:sp>
          <p:nvSpPr>
            <p:cNvPr id="223266" name="Text Box 34"/>
            <p:cNvSpPr txBox="1">
              <a:spLocks noChangeArrowheads="1"/>
            </p:cNvSpPr>
            <p:nvPr/>
          </p:nvSpPr>
          <p:spPr bwMode="auto">
            <a:xfrm>
              <a:off x="3696" y="2688"/>
              <a:ext cx="1077"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D</a:t>
              </a:r>
            </a:p>
          </p:txBody>
        </p:sp>
        <p:sp>
          <p:nvSpPr>
            <p:cNvPr id="223267" name="Text Box 35"/>
            <p:cNvSpPr txBox="1">
              <a:spLocks noChangeArrowheads="1"/>
            </p:cNvSpPr>
            <p:nvPr/>
          </p:nvSpPr>
          <p:spPr bwMode="auto">
            <a:xfrm>
              <a:off x="144" y="2112"/>
              <a:ext cx="1374"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molecular tree:</a:t>
              </a:r>
            </a:p>
          </p:txBody>
        </p:sp>
      </p:grpSp>
      <p:grpSp>
        <p:nvGrpSpPr>
          <p:cNvPr id="4" name="Group 36"/>
          <p:cNvGrpSpPr>
            <a:grpSpLocks/>
          </p:cNvGrpSpPr>
          <p:nvPr/>
        </p:nvGrpSpPr>
        <p:grpSpPr bwMode="auto">
          <a:xfrm>
            <a:off x="304800" y="4419600"/>
            <a:ext cx="1524000" cy="1528763"/>
            <a:chOff x="192" y="2784"/>
            <a:chExt cx="960" cy="963"/>
          </a:xfrm>
        </p:grpSpPr>
        <p:sp>
          <p:nvSpPr>
            <p:cNvPr id="223269" name="Line 37"/>
            <p:cNvSpPr>
              <a:spLocks noChangeShapeType="1"/>
            </p:cNvSpPr>
            <p:nvPr/>
          </p:nvSpPr>
          <p:spPr bwMode="auto">
            <a:xfrm flipV="1">
              <a:off x="768" y="2784"/>
              <a:ext cx="384" cy="672"/>
            </a:xfrm>
            <a:prstGeom prst="line">
              <a:avLst/>
            </a:prstGeom>
            <a:noFill/>
            <a:ln w="9525">
              <a:solidFill>
                <a:schemeClr val="hlink"/>
              </a:solidFill>
              <a:round/>
              <a:headEnd/>
              <a:tailEnd type="triangle" w="med" len="med"/>
            </a:ln>
            <a:effectLst/>
          </p:spPr>
          <p:txBody>
            <a:bodyPr/>
            <a:lstStyle/>
            <a:p>
              <a:pPr>
                <a:defRPr/>
              </a:pPr>
              <a:endParaRPr lang="en-US" b="1">
                <a:solidFill>
                  <a:srgbClr val="000000"/>
                </a:solidFill>
                <a:latin typeface="Times New Roman" charset="0"/>
                <a:ea typeface="+mn-ea"/>
                <a:cs typeface="+mn-cs"/>
              </a:endParaRPr>
            </a:p>
          </p:txBody>
        </p:sp>
        <p:sp>
          <p:nvSpPr>
            <p:cNvPr id="223270" name="Text Box 38"/>
            <p:cNvSpPr txBox="1">
              <a:spLocks noChangeArrowheads="1"/>
            </p:cNvSpPr>
            <p:nvPr/>
          </p:nvSpPr>
          <p:spPr bwMode="auto">
            <a:xfrm>
              <a:off x="192" y="3456"/>
              <a:ext cx="946" cy="291"/>
            </a:xfrm>
            <a:prstGeom prst="rect">
              <a:avLst/>
            </a:prstGeom>
            <a:noFill/>
            <a:ln w="9525">
              <a:solidFill>
                <a:schemeClr val="hlink"/>
              </a:solidFill>
              <a:miter lim="800000"/>
              <a:headEnd/>
              <a:tailEnd/>
            </a:ln>
            <a:effectLst/>
          </p:spPr>
          <p:txBody>
            <a:bodyPr wrap="none">
              <a:spAutoFit/>
            </a:bodyPr>
            <a:lstStyle/>
            <a:p>
              <a:pPr>
                <a:defRPr/>
              </a:pPr>
              <a:r>
                <a:rPr lang="en-US" b="1">
                  <a:solidFill>
                    <a:srgbClr val="FF0000"/>
                  </a:solidFill>
                  <a:latin typeface="Times New Roman" charset="0"/>
                  <a:ea typeface="+mn-ea"/>
                  <a:cs typeface="+mn-cs"/>
                </a:rPr>
                <a:t>speciation</a:t>
              </a:r>
            </a:p>
          </p:txBody>
        </p:sp>
      </p:grpSp>
      <p:sp>
        <p:nvSpPr>
          <p:cNvPr id="223271" name="Line 39"/>
          <p:cNvSpPr>
            <a:spLocks noChangeShapeType="1"/>
          </p:cNvSpPr>
          <p:nvPr/>
        </p:nvSpPr>
        <p:spPr bwMode="auto">
          <a:xfrm flipV="1">
            <a:off x="1219200" y="4800600"/>
            <a:ext cx="1676400" cy="685800"/>
          </a:xfrm>
          <a:prstGeom prst="line">
            <a:avLst/>
          </a:prstGeom>
          <a:noFill/>
          <a:ln w="9525">
            <a:solidFill>
              <a:schemeClr val="hlink"/>
            </a:solidFill>
            <a:round/>
            <a:headEnd/>
            <a:tailEnd type="triangle" w="med" len="med"/>
          </a:ln>
          <a:effectLst/>
        </p:spPr>
        <p:txBody>
          <a:bodyPr lIns="91429" tIns="45714" rIns="91429" bIns="45714"/>
          <a:lstStyle/>
          <a:p>
            <a:pPr>
              <a:defRPr/>
            </a:pPr>
            <a:endParaRPr lang="en-US" b="1">
              <a:solidFill>
                <a:srgbClr val="000000"/>
              </a:solidFill>
              <a:latin typeface="Times New Roman" charset="0"/>
              <a:ea typeface="+mn-ea"/>
              <a:cs typeface="+mn-cs"/>
            </a:endParaRPr>
          </a:p>
        </p:txBody>
      </p:sp>
      <p:grpSp>
        <p:nvGrpSpPr>
          <p:cNvPr id="5" name="Group 40"/>
          <p:cNvGrpSpPr>
            <a:grpSpLocks/>
          </p:cNvGrpSpPr>
          <p:nvPr/>
        </p:nvGrpSpPr>
        <p:grpSpPr bwMode="auto">
          <a:xfrm>
            <a:off x="1812925" y="5410200"/>
            <a:ext cx="1916113" cy="1036638"/>
            <a:chOff x="1142" y="3408"/>
            <a:chExt cx="1207" cy="653"/>
          </a:xfrm>
        </p:grpSpPr>
        <p:sp>
          <p:nvSpPr>
            <p:cNvPr id="223273" name="Line 41"/>
            <p:cNvSpPr>
              <a:spLocks noChangeShapeType="1"/>
            </p:cNvSpPr>
            <p:nvPr/>
          </p:nvSpPr>
          <p:spPr bwMode="auto">
            <a:xfrm flipV="1">
              <a:off x="1728" y="3408"/>
              <a:ext cx="576" cy="336"/>
            </a:xfrm>
            <a:prstGeom prst="line">
              <a:avLst/>
            </a:prstGeom>
            <a:noFill/>
            <a:ln w="9525">
              <a:solidFill>
                <a:schemeClr val="hlink"/>
              </a:solidFill>
              <a:round/>
              <a:headEnd/>
              <a:tailEnd type="triangle" w="med" len="med"/>
            </a:ln>
            <a:effectLst/>
          </p:spPr>
          <p:txBody>
            <a:bodyPr/>
            <a:lstStyle/>
            <a:p>
              <a:pPr>
                <a:defRPr/>
              </a:pPr>
              <a:endParaRPr lang="en-US" b="1">
                <a:solidFill>
                  <a:srgbClr val="000000"/>
                </a:solidFill>
                <a:latin typeface="Times New Roman" charset="0"/>
                <a:ea typeface="+mn-ea"/>
                <a:cs typeface="+mn-cs"/>
              </a:endParaRPr>
            </a:p>
          </p:txBody>
        </p:sp>
        <p:sp>
          <p:nvSpPr>
            <p:cNvPr id="223274" name="Text Box 42"/>
            <p:cNvSpPr txBox="1">
              <a:spLocks noChangeArrowheads="1"/>
            </p:cNvSpPr>
            <p:nvPr/>
          </p:nvSpPr>
          <p:spPr bwMode="auto">
            <a:xfrm>
              <a:off x="1142" y="3770"/>
              <a:ext cx="1207" cy="291"/>
            </a:xfrm>
            <a:prstGeom prst="rect">
              <a:avLst/>
            </a:prstGeom>
            <a:noFill/>
            <a:ln w="9525">
              <a:solidFill>
                <a:schemeClr val="hlink"/>
              </a:solidFill>
              <a:miter lim="800000"/>
              <a:headEnd/>
              <a:tailEnd/>
            </a:ln>
            <a:effectLst/>
          </p:spPr>
          <p:txBody>
            <a:bodyPr wrap="none">
              <a:spAutoFit/>
            </a:bodyPr>
            <a:lstStyle/>
            <a:p>
              <a:pPr>
                <a:defRPr/>
              </a:pPr>
              <a:r>
                <a:rPr lang="en-US" b="1">
                  <a:solidFill>
                    <a:srgbClr val="FF0000"/>
                  </a:solidFill>
                  <a:latin typeface="Times New Roman" charset="0"/>
                  <a:ea typeface="+mn-ea"/>
                  <a:cs typeface="+mn-cs"/>
                </a:rPr>
                <a:t>gene</a:t>
              </a:r>
              <a:r>
                <a:rPr lang="en-US" b="1">
                  <a:solidFill>
                    <a:srgbClr val="000000"/>
                  </a:solidFill>
                  <a:latin typeface="Times New Roman" charset="0"/>
                  <a:ea typeface="+mn-ea"/>
                  <a:cs typeface="+mn-cs"/>
                </a:rPr>
                <a:t> </a:t>
              </a:r>
              <a:r>
                <a:rPr lang="en-US" b="1">
                  <a:solidFill>
                    <a:srgbClr val="FF0000"/>
                  </a:solidFill>
                  <a:latin typeface="Times New Roman" charset="0"/>
                  <a:ea typeface="+mn-ea"/>
                  <a:cs typeface="+mn-cs"/>
                </a:rPr>
                <a:t>transfer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232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0" y="0"/>
            <a:ext cx="7772400" cy="1143000"/>
          </a:xfrm>
        </p:spPr>
        <p:txBody>
          <a:bodyPr/>
          <a:lstStyle/>
          <a:p>
            <a:pPr eaLnBrk="1" hangingPunct="1"/>
            <a:r>
              <a:rPr lang="en-US">
                <a:latin typeface="Times New Roman" charset="0"/>
              </a:rPr>
              <a:t>Lineage Sorting </a:t>
            </a:r>
          </a:p>
        </p:txBody>
      </p:sp>
      <p:sp>
        <p:nvSpPr>
          <p:cNvPr id="223235" name="Text Box 3"/>
          <p:cNvSpPr txBox="1">
            <a:spLocks noChangeArrowheads="1"/>
          </p:cNvSpPr>
          <p:nvPr/>
        </p:nvSpPr>
        <p:spPr bwMode="auto">
          <a:xfrm>
            <a:off x="609600" y="2819400"/>
            <a:ext cx="187325" cy="457200"/>
          </a:xfrm>
          <a:prstGeom prst="rect">
            <a:avLst/>
          </a:prstGeom>
          <a:noFill/>
          <a:ln w="9525">
            <a:noFill/>
            <a:miter lim="800000"/>
            <a:headEnd/>
            <a:tailEnd/>
          </a:ln>
          <a:effectLst/>
        </p:spPr>
        <p:txBody>
          <a:bodyPr wrap="none" lIns="91429" tIns="45714" rIns="91429" bIns="45714">
            <a:spAutoFit/>
          </a:bodyPr>
          <a:lstStyle/>
          <a:p>
            <a:pPr>
              <a:defRPr/>
            </a:pPr>
            <a:endParaRPr lang="en-US" b="1">
              <a:solidFill>
                <a:srgbClr val="000000"/>
              </a:solidFill>
              <a:latin typeface="Times New Roman" charset="0"/>
              <a:ea typeface="+mn-ea"/>
              <a:cs typeface="+mn-cs"/>
            </a:endParaRPr>
          </a:p>
        </p:txBody>
      </p:sp>
      <p:sp>
        <p:nvSpPr>
          <p:cNvPr id="223236" name="Line 4"/>
          <p:cNvSpPr>
            <a:spLocks noChangeShapeType="1"/>
          </p:cNvSpPr>
          <p:nvPr/>
        </p:nvSpPr>
        <p:spPr bwMode="auto">
          <a:xfrm>
            <a:off x="1828800" y="1752600"/>
            <a:ext cx="3733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37" name="Text Box 5"/>
          <p:cNvSpPr txBox="1">
            <a:spLocks noChangeArrowheads="1"/>
          </p:cNvSpPr>
          <p:nvPr/>
        </p:nvSpPr>
        <p:spPr bwMode="auto">
          <a:xfrm>
            <a:off x="304800" y="914400"/>
            <a:ext cx="24860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Organismal tree: </a:t>
            </a:r>
          </a:p>
        </p:txBody>
      </p:sp>
      <p:sp>
        <p:nvSpPr>
          <p:cNvPr id="223238" name="Line 6"/>
          <p:cNvSpPr>
            <a:spLocks noChangeShapeType="1"/>
          </p:cNvSpPr>
          <p:nvPr/>
        </p:nvSpPr>
        <p:spPr bwMode="auto">
          <a:xfrm>
            <a:off x="1828800" y="1752600"/>
            <a:ext cx="0" cy="838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39" name="Line 7"/>
          <p:cNvSpPr>
            <a:spLocks noChangeShapeType="1"/>
          </p:cNvSpPr>
          <p:nvPr/>
        </p:nvSpPr>
        <p:spPr bwMode="auto">
          <a:xfrm flipV="1">
            <a:off x="1828800" y="2590800"/>
            <a:ext cx="3810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0" name="Line 8"/>
          <p:cNvSpPr>
            <a:spLocks noChangeShapeType="1"/>
          </p:cNvSpPr>
          <p:nvPr/>
        </p:nvSpPr>
        <p:spPr bwMode="auto">
          <a:xfrm>
            <a:off x="2514600" y="2438400"/>
            <a:ext cx="0" cy="6096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1" name="Line 9"/>
          <p:cNvSpPr>
            <a:spLocks noChangeShapeType="1"/>
          </p:cNvSpPr>
          <p:nvPr/>
        </p:nvSpPr>
        <p:spPr bwMode="auto">
          <a:xfrm flipV="1">
            <a:off x="2514600" y="2422525"/>
            <a:ext cx="2971800" cy="15875"/>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2" name="Line 10"/>
          <p:cNvSpPr>
            <a:spLocks noChangeShapeType="1"/>
          </p:cNvSpPr>
          <p:nvPr/>
        </p:nvSpPr>
        <p:spPr bwMode="auto">
          <a:xfrm flipV="1">
            <a:off x="2286000" y="3429000"/>
            <a:ext cx="7620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3" name="Line 11"/>
          <p:cNvSpPr>
            <a:spLocks noChangeShapeType="1"/>
          </p:cNvSpPr>
          <p:nvPr/>
        </p:nvSpPr>
        <p:spPr bwMode="auto">
          <a:xfrm>
            <a:off x="3046413" y="2889250"/>
            <a:ext cx="1587" cy="15875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4" name="Line 12"/>
          <p:cNvSpPr>
            <a:spLocks noChangeShapeType="1"/>
          </p:cNvSpPr>
          <p:nvPr/>
        </p:nvSpPr>
        <p:spPr bwMode="auto">
          <a:xfrm>
            <a:off x="3048000" y="2879725"/>
            <a:ext cx="2438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5" name="Line 13"/>
          <p:cNvSpPr>
            <a:spLocks noChangeShapeType="1"/>
          </p:cNvSpPr>
          <p:nvPr/>
        </p:nvSpPr>
        <p:spPr bwMode="auto">
          <a:xfrm>
            <a:off x="3048000" y="3641725"/>
            <a:ext cx="2438400" cy="15875"/>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3246" name="Text Box 14"/>
          <p:cNvSpPr txBox="1">
            <a:spLocks noChangeArrowheads="1"/>
          </p:cNvSpPr>
          <p:nvPr/>
        </p:nvSpPr>
        <p:spPr bwMode="auto">
          <a:xfrm>
            <a:off x="5791200" y="1981200"/>
            <a:ext cx="1401763" cy="457200"/>
          </a:xfrm>
          <a:prstGeom prst="rect">
            <a:avLst/>
          </a:prstGeom>
          <a:noFill/>
          <a:ln w="9525">
            <a:noFill/>
            <a:miter lim="800000"/>
            <a:headEnd/>
            <a:tailEnd/>
          </a:ln>
          <a:effectLst/>
        </p:spPr>
        <p:txBody>
          <a:bodyPr wrap="none" lIns="91429" tIns="45714" rIns="91429" bIns="45714">
            <a:spAutoFit/>
          </a:bodyPr>
          <a:lstStyle/>
          <a:p>
            <a:pPr>
              <a:defRPr/>
            </a:pPr>
            <a:r>
              <a:rPr lang="en-US" b="1" dirty="0">
                <a:solidFill>
                  <a:srgbClr val="000000"/>
                </a:solidFill>
                <a:latin typeface="Times New Roman" charset="0"/>
                <a:ea typeface="+mn-ea"/>
                <a:cs typeface="+mn-cs"/>
              </a:rPr>
              <a:t>species B</a:t>
            </a:r>
          </a:p>
        </p:txBody>
      </p:sp>
      <p:sp>
        <p:nvSpPr>
          <p:cNvPr id="223247" name="Text Box 15"/>
          <p:cNvSpPr txBox="1">
            <a:spLocks noChangeArrowheads="1"/>
          </p:cNvSpPr>
          <p:nvPr/>
        </p:nvSpPr>
        <p:spPr bwMode="auto">
          <a:xfrm>
            <a:off x="5791200" y="1219200"/>
            <a:ext cx="140017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A</a:t>
            </a:r>
          </a:p>
        </p:txBody>
      </p:sp>
      <p:sp>
        <p:nvSpPr>
          <p:cNvPr id="223248" name="Text Box 16"/>
          <p:cNvSpPr txBox="1">
            <a:spLocks noChangeArrowheads="1"/>
          </p:cNvSpPr>
          <p:nvPr/>
        </p:nvSpPr>
        <p:spPr bwMode="auto">
          <a:xfrm>
            <a:off x="5791200" y="2743200"/>
            <a:ext cx="1419225" cy="457200"/>
          </a:xfrm>
          <a:prstGeom prst="rect">
            <a:avLst/>
          </a:prstGeom>
          <a:noFill/>
          <a:ln w="9525">
            <a:noFill/>
            <a:miter lim="800000"/>
            <a:headEnd/>
            <a:tailEnd/>
          </a:ln>
          <a:effectLst/>
        </p:spPr>
        <p:txBody>
          <a:bodyPr wrap="none" lIns="91429" tIns="45714" rIns="91429" bIns="45714">
            <a:spAutoFit/>
          </a:bodyPr>
          <a:lstStyle/>
          <a:p>
            <a:pPr>
              <a:defRPr/>
            </a:pPr>
            <a:r>
              <a:rPr lang="en-US" b="1" dirty="0">
                <a:solidFill>
                  <a:srgbClr val="000000"/>
                </a:solidFill>
                <a:latin typeface="Times New Roman" charset="0"/>
                <a:ea typeface="+mn-ea"/>
                <a:cs typeface="+mn-cs"/>
              </a:rPr>
              <a:t>species C</a:t>
            </a:r>
          </a:p>
        </p:txBody>
      </p:sp>
      <p:sp>
        <p:nvSpPr>
          <p:cNvPr id="223249" name="Text Box 17"/>
          <p:cNvSpPr txBox="1">
            <a:spLocks noChangeArrowheads="1"/>
          </p:cNvSpPr>
          <p:nvPr/>
        </p:nvSpPr>
        <p:spPr bwMode="auto">
          <a:xfrm>
            <a:off x="5791200" y="3352800"/>
            <a:ext cx="1419225" cy="457200"/>
          </a:xfrm>
          <a:prstGeom prst="rect">
            <a:avLst/>
          </a:prstGeom>
          <a:noFill/>
          <a:ln w="9525">
            <a:noFill/>
            <a:miter lim="800000"/>
            <a:headEnd/>
            <a:tailEnd/>
          </a:ln>
          <a:effectLst/>
        </p:spPr>
        <p:txBody>
          <a:bodyPr wrap="none" lIns="91429" tIns="45714" rIns="91429" bIns="45714">
            <a:spAutoFit/>
          </a:bodyPr>
          <a:lstStyle/>
          <a:p>
            <a:pPr>
              <a:defRPr/>
            </a:pPr>
            <a:r>
              <a:rPr lang="en-US" b="1" dirty="0">
                <a:solidFill>
                  <a:srgbClr val="000000"/>
                </a:solidFill>
                <a:latin typeface="Times New Roman" charset="0"/>
                <a:ea typeface="+mn-ea"/>
                <a:cs typeface="+mn-cs"/>
              </a:rPr>
              <a:t>species D</a:t>
            </a:r>
          </a:p>
        </p:txBody>
      </p:sp>
      <p:grpSp>
        <p:nvGrpSpPr>
          <p:cNvPr id="3" name="Group 21"/>
          <p:cNvGrpSpPr>
            <a:grpSpLocks/>
          </p:cNvGrpSpPr>
          <p:nvPr/>
        </p:nvGrpSpPr>
        <p:grpSpPr bwMode="auto">
          <a:xfrm>
            <a:off x="357188" y="4144963"/>
            <a:ext cx="7407275" cy="2519362"/>
            <a:chOff x="144" y="2112"/>
            <a:chExt cx="4666" cy="1587"/>
          </a:xfrm>
        </p:grpSpPr>
        <p:sp>
          <p:nvSpPr>
            <p:cNvPr id="223254" name="Line 22"/>
            <p:cNvSpPr>
              <a:spLocks noChangeShapeType="1"/>
            </p:cNvSpPr>
            <p:nvPr/>
          </p:nvSpPr>
          <p:spPr bwMode="auto">
            <a:xfrm>
              <a:off x="927" y="2525"/>
              <a:ext cx="2640"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5" name="Line 23"/>
            <p:cNvSpPr>
              <a:spLocks noChangeShapeType="1"/>
            </p:cNvSpPr>
            <p:nvPr/>
          </p:nvSpPr>
          <p:spPr bwMode="auto">
            <a:xfrm>
              <a:off x="927" y="2525"/>
              <a:ext cx="0" cy="432"/>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6" name="Line 24"/>
            <p:cNvSpPr>
              <a:spLocks noChangeShapeType="1"/>
            </p:cNvSpPr>
            <p:nvPr/>
          </p:nvSpPr>
          <p:spPr bwMode="auto">
            <a:xfrm>
              <a:off x="927" y="2957"/>
              <a:ext cx="144"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7" name="Line 25"/>
            <p:cNvSpPr>
              <a:spLocks noChangeShapeType="1"/>
            </p:cNvSpPr>
            <p:nvPr/>
          </p:nvSpPr>
          <p:spPr bwMode="auto">
            <a:xfrm>
              <a:off x="1071" y="2813"/>
              <a:ext cx="0" cy="528"/>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8" name="Line 26"/>
            <p:cNvSpPr>
              <a:spLocks noChangeShapeType="1"/>
            </p:cNvSpPr>
            <p:nvPr/>
          </p:nvSpPr>
          <p:spPr bwMode="auto">
            <a:xfrm>
              <a:off x="1071" y="2813"/>
              <a:ext cx="2448"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59" name="Line 27"/>
            <p:cNvSpPr>
              <a:spLocks noChangeShapeType="1"/>
            </p:cNvSpPr>
            <p:nvPr/>
          </p:nvSpPr>
          <p:spPr bwMode="auto">
            <a:xfrm>
              <a:off x="1071" y="3341"/>
              <a:ext cx="43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60" name="Line 28"/>
            <p:cNvSpPr>
              <a:spLocks noChangeShapeType="1"/>
            </p:cNvSpPr>
            <p:nvPr/>
          </p:nvSpPr>
          <p:spPr bwMode="auto">
            <a:xfrm>
              <a:off x="1503" y="3101"/>
              <a:ext cx="0" cy="48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61" name="Line 29"/>
            <p:cNvSpPr>
              <a:spLocks noChangeShapeType="1"/>
            </p:cNvSpPr>
            <p:nvPr/>
          </p:nvSpPr>
          <p:spPr bwMode="auto">
            <a:xfrm>
              <a:off x="1503" y="3101"/>
              <a:ext cx="2016"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62" name="Line 30"/>
            <p:cNvSpPr>
              <a:spLocks noChangeShapeType="1"/>
            </p:cNvSpPr>
            <p:nvPr/>
          </p:nvSpPr>
          <p:spPr bwMode="auto">
            <a:xfrm>
              <a:off x="1503" y="3581"/>
              <a:ext cx="2016"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3263" name="Text Box 31"/>
            <p:cNvSpPr txBox="1">
              <a:spLocks noChangeArrowheads="1"/>
            </p:cNvSpPr>
            <p:nvPr/>
          </p:nvSpPr>
          <p:spPr bwMode="auto">
            <a:xfrm>
              <a:off x="3744" y="3408"/>
              <a:ext cx="1066"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B</a:t>
              </a:r>
            </a:p>
          </p:txBody>
        </p:sp>
        <p:sp>
          <p:nvSpPr>
            <p:cNvPr id="223264" name="Text Box 32"/>
            <p:cNvSpPr txBox="1">
              <a:spLocks noChangeArrowheads="1"/>
            </p:cNvSpPr>
            <p:nvPr/>
          </p:nvSpPr>
          <p:spPr bwMode="auto">
            <a:xfrm>
              <a:off x="3696" y="2352"/>
              <a:ext cx="1070" cy="288"/>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A</a:t>
              </a:r>
            </a:p>
          </p:txBody>
        </p:sp>
        <p:sp>
          <p:nvSpPr>
            <p:cNvPr id="223265" name="Text Box 33"/>
            <p:cNvSpPr txBox="1">
              <a:spLocks noChangeArrowheads="1"/>
            </p:cNvSpPr>
            <p:nvPr/>
          </p:nvSpPr>
          <p:spPr bwMode="auto">
            <a:xfrm>
              <a:off x="3696" y="3024"/>
              <a:ext cx="1077"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C</a:t>
              </a:r>
            </a:p>
          </p:txBody>
        </p:sp>
        <p:sp>
          <p:nvSpPr>
            <p:cNvPr id="223266" name="Text Box 34"/>
            <p:cNvSpPr txBox="1">
              <a:spLocks noChangeArrowheads="1"/>
            </p:cNvSpPr>
            <p:nvPr/>
          </p:nvSpPr>
          <p:spPr bwMode="auto">
            <a:xfrm>
              <a:off x="3696" y="2688"/>
              <a:ext cx="1077"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D</a:t>
              </a:r>
            </a:p>
          </p:txBody>
        </p:sp>
        <p:sp>
          <p:nvSpPr>
            <p:cNvPr id="223267" name="Text Box 35"/>
            <p:cNvSpPr txBox="1">
              <a:spLocks noChangeArrowheads="1"/>
            </p:cNvSpPr>
            <p:nvPr/>
          </p:nvSpPr>
          <p:spPr bwMode="auto">
            <a:xfrm>
              <a:off x="144" y="2112"/>
              <a:ext cx="1374"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molecular tree:</a:t>
              </a:r>
            </a:p>
          </p:txBody>
        </p:sp>
      </p:grpSp>
      <p:sp>
        <p:nvSpPr>
          <p:cNvPr id="43" name="Line 4"/>
          <p:cNvSpPr>
            <a:spLocks noChangeShapeType="1"/>
          </p:cNvSpPr>
          <p:nvPr/>
        </p:nvSpPr>
        <p:spPr bwMode="auto">
          <a:xfrm>
            <a:off x="1371600" y="1447800"/>
            <a:ext cx="4114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44" name="Line 11"/>
          <p:cNvSpPr>
            <a:spLocks noChangeShapeType="1"/>
          </p:cNvSpPr>
          <p:nvPr/>
        </p:nvSpPr>
        <p:spPr bwMode="auto">
          <a:xfrm>
            <a:off x="3048000" y="3429000"/>
            <a:ext cx="0" cy="2286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45" name="Line 10"/>
          <p:cNvSpPr>
            <a:spLocks noChangeShapeType="1"/>
          </p:cNvSpPr>
          <p:nvPr/>
        </p:nvSpPr>
        <p:spPr bwMode="auto">
          <a:xfrm flipV="1">
            <a:off x="2514600" y="3048000"/>
            <a:ext cx="533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46" name="Line 13"/>
          <p:cNvSpPr>
            <a:spLocks noChangeShapeType="1"/>
          </p:cNvSpPr>
          <p:nvPr/>
        </p:nvSpPr>
        <p:spPr bwMode="auto">
          <a:xfrm>
            <a:off x="3352800" y="3429000"/>
            <a:ext cx="21336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47" name="Line 13"/>
          <p:cNvSpPr>
            <a:spLocks noChangeShapeType="1"/>
          </p:cNvSpPr>
          <p:nvPr/>
        </p:nvSpPr>
        <p:spPr bwMode="auto">
          <a:xfrm>
            <a:off x="3352800" y="3124200"/>
            <a:ext cx="21336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48" name="Line 11"/>
          <p:cNvSpPr>
            <a:spLocks noChangeShapeType="1"/>
          </p:cNvSpPr>
          <p:nvPr/>
        </p:nvSpPr>
        <p:spPr bwMode="auto">
          <a:xfrm>
            <a:off x="3352800" y="3124200"/>
            <a:ext cx="0" cy="3048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49" name="Line 9"/>
          <p:cNvSpPr>
            <a:spLocks noChangeShapeType="1"/>
          </p:cNvSpPr>
          <p:nvPr/>
        </p:nvSpPr>
        <p:spPr bwMode="auto">
          <a:xfrm flipV="1">
            <a:off x="2209800" y="2133600"/>
            <a:ext cx="32766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50" name="Line 8"/>
          <p:cNvSpPr>
            <a:spLocks noChangeShapeType="1"/>
          </p:cNvSpPr>
          <p:nvPr/>
        </p:nvSpPr>
        <p:spPr bwMode="auto">
          <a:xfrm>
            <a:off x="2209800" y="2133600"/>
            <a:ext cx="0" cy="457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51" name="Line 8"/>
          <p:cNvSpPr>
            <a:spLocks noChangeShapeType="1"/>
          </p:cNvSpPr>
          <p:nvPr/>
        </p:nvSpPr>
        <p:spPr bwMode="auto">
          <a:xfrm>
            <a:off x="2286000" y="2971800"/>
            <a:ext cx="0" cy="457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52" name="Line 7"/>
          <p:cNvSpPr>
            <a:spLocks noChangeShapeType="1"/>
          </p:cNvSpPr>
          <p:nvPr/>
        </p:nvSpPr>
        <p:spPr bwMode="auto">
          <a:xfrm flipV="1">
            <a:off x="1371600" y="2971800"/>
            <a:ext cx="914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53" name="Line 6"/>
          <p:cNvSpPr>
            <a:spLocks noChangeShapeType="1"/>
          </p:cNvSpPr>
          <p:nvPr/>
        </p:nvSpPr>
        <p:spPr bwMode="auto">
          <a:xfrm>
            <a:off x="1371600" y="1447800"/>
            <a:ext cx="0" cy="15240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cxnSp>
        <p:nvCxnSpPr>
          <p:cNvPr id="98333" name="Straight Connector 6"/>
          <p:cNvCxnSpPr>
            <a:cxnSpLocks noChangeShapeType="1"/>
          </p:cNvCxnSpPr>
          <p:nvPr/>
        </p:nvCxnSpPr>
        <p:spPr bwMode="auto">
          <a:xfrm flipV="1">
            <a:off x="1600200" y="1600200"/>
            <a:ext cx="0" cy="11430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34" name="Straight Connector 56"/>
          <p:cNvCxnSpPr>
            <a:cxnSpLocks noChangeShapeType="1"/>
          </p:cNvCxnSpPr>
          <p:nvPr/>
        </p:nvCxnSpPr>
        <p:spPr bwMode="auto">
          <a:xfrm>
            <a:off x="1600200" y="1600200"/>
            <a:ext cx="38862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35" name="Straight Connector 62"/>
          <p:cNvCxnSpPr>
            <a:cxnSpLocks noChangeShapeType="1"/>
          </p:cNvCxnSpPr>
          <p:nvPr/>
        </p:nvCxnSpPr>
        <p:spPr bwMode="auto">
          <a:xfrm>
            <a:off x="1600200" y="2743200"/>
            <a:ext cx="2286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36" name="Straight Connector 66"/>
          <p:cNvCxnSpPr>
            <a:cxnSpLocks noChangeShapeType="1"/>
          </p:cNvCxnSpPr>
          <p:nvPr/>
        </p:nvCxnSpPr>
        <p:spPr bwMode="auto">
          <a:xfrm flipV="1">
            <a:off x="1828800" y="2667000"/>
            <a:ext cx="0"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37" name="Straight Connector 69"/>
          <p:cNvCxnSpPr>
            <a:cxnSpLocks noChangeShapeType="1"/>
          </p:cNvCxnSpPr>
          <p:nvPr/>
        </p:nvCxnSpPr>
        <p:spPr bwMode="auto">
          <a:xfrm>
            <a:off x="1828800" y="2667000"/>
            <a:ext cx="6096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38" name="Straight Connector 71"/>
          <p:cNvCxnSpPr>
            <a:cxnSpLocks noChangeShapeType="1"/>
          </p:cNvCxnSpPr>
          <p:nvPr/>
        </p:nvCxnSpPr>
        <p:spPr bwMode="auto">
          <a:xfrm>
            <a:off x="1828800" y="2895600"/>
            <a:ext cx="5334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39" name="Straight Connector 73"/>
          <p:cNvCxnSpPr>
            <a:cxnSpLocks noChangeShapeType="1"/>
          </p:cNvCxnSpPr>
          <p:nvPr/>
        </p:nvCxnSpPr>
        <p:spPr bwMode="auto">
          <a:xfrm flipV="1">
            <a:off x="2362200" y="2895600"/>
            <a:ext cx="0" cy="4572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40" name="Straight Connector 76"/>
          <p:cNvCxnSpPr>
            <a:cxnSpLocks noChangeShapeType="1"/>
          </p:cNvCxnSpPr>
          <p:nvPr/>
        </p:nvCxnSpPr>
        <p:spPr bwMode="auto">
          <a:xfrm>
            <a:off x="2362200" y="3352800"/>
            <a:ext cx="7620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41" name="Straight Connector 78"/>
          <p:cNvCxnSpPr>
            <a:cxnSpLocks noChangeShapeType="1"/>
          </p:cNvCxnSpPr>
          <p:nvPr/>
        </p:nvCxnSpPr>
        <p:spPr bwMode="auto">
          <a:xfrm>
            <a:off x="3124200" y="3505200"/>
            <a:ext cx="2438400" cy="39688"/>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42" name="Straight Connector 84"/>
          <p:cNvCxnSpPr>
            <a:cxnSpLocks noChangeShapeType="1"/>
          </p:cNvCxnSpPr>
          <p:nvPr/>
        </p:nvCxnSpPr>
        <p:spPr bwMode="auto">
          <a:xfrm flipV="1">
            <a:off x="3124200" y="3352800"/>
            <a:ext cx="0"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43" name="Straight Connector 87"/>
          <p:cNvCxnSpPr>
            <a:cxnSpLocks noChangeShapeType="1"/>
          </p:cNvCxnSpPr>
          <p:nvPr/>
        </p:nvCxnSpPr>
        <p:spPr bwMode="auto">
          <a:xfrm flipV="1">
            <a:off x="2438400" y="2286000"/>
            <a:ext cx="0" cy="914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44" name="Straight Connector 90"/>
          <p:cNvCxnSpPr>
            <a:cxnSpLocks noChangeShapeType="1"/>
          </p:cNvCxnSpPr>
          <p:nvPr/>
        </p:nvCxnSpPr>
        <p:spPr bwMode="auto">
          <a:xfrm>
            <a:off x="2438400" y="3200400"/>
            <a:ext cx="7620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45" name="Straight Connector 91"/>
          <p:cNvCxnSpPr>
            <a:cxnSpLocks noChangeShapeType="1"/>
          </p:cNvCxnSpPr>
          <p:nvPr/>
        </p:nvCxnSpPr>
        <p:spPr bwMode="auto">
          <a:xfrm>
            <a:off x="2438400" y="2286000"/>
            <a:ext cx="30480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46" name="Straight Connector 94"/>
          <p:cNvCxnSpPr>
            <a:cxnSpLocks noChangeShapeType="1"/>
          </p:cNvCxnSpPr>
          <p:nvPr/>
        </p:nvCxnSpPr>
        <p:spPr bwMode="auto">
          <a:xfrm>
            <a:off x="3200400" y="2971800"/>
            <a:ext cx="22860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98347" name="Straight Connector 101"/>
          <p:cNvCxnSpPr>
            <a:cxnSpLocks noChangeShapeType="1"/>
          </p:cNvCxnSpPr>
          <p:nvPr/>
        </p:nvCxnSpPr>
        <p:spPr bwMode="auto">
          <a:xfrm>
            <a:off x="3200400" y="2971800"/>
            <a:ext cx="0"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sp>
        <p:nvSpPr>
          <p:cNvPr id="98348" name="TextBox 54"/>
          <p:cNvSpPr txBox="1">
            <a:spLocks noChangeArrowheads="1"/>
          </p:cNvSpPr>
          <p:nvPr/>
        </p:nvSpPr>
        <p:spPr bwMode="auto">
          <a:xfrm>
            <a:off x="152400" y="3276600"/>
            <a:ext cx="1905000" cy="830263"/>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rPr>
              <a:t>Genes diverge and coexist in the </a:t>
            </a:r>
            <a:br>
              <a:rPr lang="en-US" sz="1600">
                <a:solidFill>
                  <a:srgbClr val="FF0000"/>
                </a:solidFill>
              </a:rPr>
            </a:br>
            <a:r>
              <a:rPr lang="en-US" sz="1600">
                <a:solidFill>
                  <a:srgbClr val="FF0000"/>
                </a:solidFill>
              </a:rPr>
              <a:t>organismal lineage</a:t>
            </a:r>
          </a:p>
        </p:txBody>
      </p:sp>
      <p:cxnSp>
        <p:nvCxnSpPr>
          <p:cNvPr id="98349" name="Straight Arrow Connector 57"/>
          <p:cNvCxnSpPr>
            <a:cxnSpLocks noChangeShapeType="1"/>
            <a:stCxn id="98348" idx="0"/>
          </p:cNvCxnSpPr>
          <p:nvPr/>
        </p:nvCxnSpPr>
        <p:spPr bwMode="auto">
          <a:xfrm flipV="1">
            <a:off x="1104900" y="3048000"/>
            <a:ext cx="647700" cy="2286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152400" y="152400"/>
            <a:ext cx="7772400" cy="381000"/>
          </a:xfrm>
        </p:spPr>
        <p:txBody>
          <a:bodyPr rtlCol="0">
            <a:normAutofit fontScale="90000"/>
          </a:bodyPr>
          <a:lstStyle/>
          <a:p>
            <a:pPr algn="l" defTabSz="456880" eaLnBrk="1" fontAlgn="auto" hangingPunct="1">
              <a:spcAft>
                <a:spcPts val="0"/>
              </a:spcAft>
              <a:defRPr/>
            </a:pPr>
            <a:r>
              <a:rPr lang="en-US">
                <a:latin typeface="Times New Roman" charset="0"/>
              </a:rPr>
              <a:t>Gene duplication </a:t>
            </a:r>
          </a:p>
        </p:txBody>
      </p:sp>
      <p:sp>
        <p:nvSpPr>
          <p:cNvPr id="224259" name="Line 3"/>
          <p:cNvSpPr>
            <a:spLocks noChangeShapeType="1"/>
          </p:cNvSpPr>
          <p:nvPr/>
        </p:nvSpPr>
        <p:spPr bwMode="auto">
          <a:xfrm flipV="1">
            <a:off x="1981200" y="1905000"/>
            <a:ext cx="152400" cy="533400"/>
          </a:xfrm>
          <a:prstGeom prst="line">
            <a:avLst/>
          </a:prstGeom>
          <a:noFill/>
          <a:ln w="57150">
            <a:solidFill>
              <a:schemeClr val="tx1"/>
            </a:solidFill>
            <a:round/>
            <a:headEnd/>
            <a:tailEnd type="triangle" w="med" len="me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60" name="Text Box 4"/>
          <p:cNvSpPr txBox="1">
            <a:spLocks noChangeArrowheads="1"/>
          </p:cNvSpPr>
          <p:nvPr/>
        </p:nvSpPr>
        <p:spPr bwMode="auto">
          <a:xfrm>
            <a:off x="0" y="2362200"/>
            <a:ext cx="240347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gene duplication </a:t>
            </a:r>
          </a:p>
        </p:txBody>
      </p:sp>
      <p:sp>
        <p:nvSpPr>
          <p:cNvPr id="224261" name="Text Box 5"/>
          <p:cNvSpPr txBox="1">
            <a:spLocks noChangeArrowheads="1"/>
          </p:cNvSpPr>
          <p:nvPr/>
        </p:nvSpPr>
        <p:spPr bwMode="auto">
          <a:xfrm>
            <a:off x="609600" y="2362200"/>
            <a:ext cx="187325" cy="457200"/>
          </a:xfrm>
          <a:prstGeom prst="rect">
            <a:avLst/>
          </a:prstGeom>
          <a:noFill/>
          <a:ln w="9525">
            <a:noFill/>
            <a:miter lim="800000"/>
            <a:headEnd/>
            <a:tailEnd/>
          </a:ln>
          <a:effectLst/>
        </p:spPr>
        <p:txBody>
          <a:bodyPr wrap="none" lIns="91429" tIns="45714" rIns="91429" bIns="45714">
            <a:spAutoFit/>
          </a:bodyPr>
          <a:lstStyle/>
          <a:p>
            <a:pPr>
              <a:defRPr/>
            </a:pPr>
            <a:endParaRPr lang="en-US" b="1">
              <a:solidFill>
                <a:srgbClr val="000000"/>
              </a:solidFill>
              <a:latin typeface="Times New Roman" charset="0"/>
              <a:ea typeface="+mn-ea"/>
              <a:cs typeface="+mn-cs"/>
            </a:endParaRPr>
          </a:p>
        </p:txBody>
      </p:sp>
      <p:sp>
        <p:nvSpPr>
          <p:cNvPr id="224262" name="Line 6"/>
          <p:cNvSpPr>
            <a:spLocks noChangeShapeType="1"/>
          </p:cNvSpPr>
          <p:nvPr/>
        </p:nvSpPr>
        <p:spPr bwMode="auto">
          <a:xfrm>
            <a:off x="1905000" y="1219200"/>
            <a:ext cx="3733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63" name="Text Box 7"/>
          <p:cNvSpPr txBox="1">
            <a:spLocks noChangeArrowheads="1"/>
          </p:cNvSpPr>
          <p:nvPr/>
        </p:nvSpPr>
        <p:spPr bwMode="auto">
          <a:xfrm>
            <a:off x="381000" y="609600"/>
            <a:ext cx="24860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Organismal tree: </a:t>
            </a:r>
          </a:p>
        </p:txBody>
      </p:sp>
      <p:sp>
        <p:nvSpPr>
          <p:cNvPr id="224264" name="Line 8"/>
          <p:cNvSpPr>
            <a:spLocks noChangeShapeType="1"/>
          </p:cNvSpPr>
          <p:nvPr/>
        </p:nvSpPr>
        <p:spPr bwMode="auto">
          <a:xfrm>
            <a:off x="1905000" y="1219200"/>
            <a:ext cx="0" cy="6858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65" name="Line 9"/>
          <p:cNvSpPr>
            <a:spLocks noChangeShapeType="1"/>
          </p:cNvSpPr>
          <p:nvPr/>
        </p:nvSpPr>
        <p:spPr bwMode="auto">
          <a:xfrm>
            <a:off x="1905000" y="1905000"/>
            <a:ext cx="457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66" name="Line 10"/>
          <p:cNvSpPr>
            <a:spLocks noChangeShapeType="1"/>
          </p:cNvSpPr>
          <p:nvPr/>
        </p:nvSpPr>
        <p:spPr bwMode="auto">
          <a:xfrm>
            <a:off x="2362200" y="1676400"/>
            <a:ext cx="0" cy="8382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67" name="Line 11"/>
          <p:cNvSpPr>
            <a:spLocks noChangeShapeType="1"/>
          </p:cNvSpPr>
          <p:nvPr/>
        </p:nvSpPr>
        <p:spPr bwMode="auto">
          <a:xfrm>
            <a:off x="2362200" y="1676400"/>
            <a:ext cx="3200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68" name="Line 12"/>
          <p:cNvSpPr>
            <a:spLocks noChangeShapeType="1"/>
          </p:cNvSpPr>
          <p:nvPr/>
        </p:nvSpPr>
        <p:spPr bwMode="auto">
          <a:xfrm flipV="1">
            <a:off x="2362200" y="2514600"/>
            <a:ext cx="7620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69" name="Line 13"/>
          <p:cNvSpPr>
            <a:spLocks noChangeShapeType="1"/>
          </p:cNvSpPr>
          <p:nvPr/>
        </p:nvSpPr>
        <p:spPr bwMode="auto">
          <a:xfrm>
            <a:off x="3124200" y="2133600"/>
            <a:ext cx="0" cy="7620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70" name="Line 14"/>
          <p:cNvSpPr>
            <a:spLocks noChangeShapeType="1"/>
          </p:cNvSpPr>
          <p:nvPr/>
        </p:nvSpPr>
        <p:spPr bwMode="auto">
          <a:xfrm>
            <a:off x="3124200" y="2133600"/>
            <a:ext cx="24384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71" name="Line 15"/>
          <p:cNvSpPr>
            <a:spLocks noChangeShapeType="1"/>
          </p:cNvSpPr>
          <p:nvPr/>
        </p:nvSpPr>
        <p:spPr bwMode="auto">
          <a:xfrm>
            <a:off x="3124200" y="2895600"/>
            <a:ext cx="2362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4272" name="Text Box 16"/>
          <p:cNvSpPr txBox="1">
            <a:spLocks noChangeArrowheads="1"/>
          </p:cNvSpPr>
          <p:nvPr/>
        </p:nvSpPr>
        <p:spPr bwMode="auto">
          <a:xfrm>
            <a:off x="5867400" y="1371600"/>
            <a:ext cx="1401763"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B</a:t>
            </a:r>
          </a:p>
        </p:txBody>
      </p:sp>
      <p:sp>
        <p:nvSpPr>
          <p:cNvPr id="224273" name="Text Box 17"/>
          <p:cNvSpPr txBox="1">
            <a:spLocks noChangeArrowheads="1"/>
          </p:cNvSpPr>
          <p:nvPr/>
        </p:nvSpPr>
        <p:spPr bwMode="auto">
          <a:xfrm>
            <a:off x="5867400" y="914400"/>
            <a:ext cx="140017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A</a:t>
            </a:r>
          </a:p>
        </p:txBody>
      </p:sp>
      <p:sp>
        <p:nvSpPr>
          <p:cNvPr id="224274" name="Text Box 18"/>
          <p:cNvSpPr txBox="1">
            <a:spLocks noChangeArrowheads="1"/>
          </p:cNvSpPr>
          <p:nvPr/>
        </p:nvSpPr>
        <p:spPr bwMode="auto">
          <a:xfrm>
            <a:off x="5867400" y="1981200"/>
            <a:ext cx="14192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C</a:t>
            </a:r>
          </a:p>
        </p:txBody>
      </p:sp>
      <p:sp>
        <p:nvSpPr>
          <p:cNvPr id="224275" name="Text Box 19"/>
          <p:cNvSpPr txBox="1">
            <a:spLocks noChangeArrowheads="1"/>
          </p:cNvSpPr>
          <p:nvPr/>
        </p:nvSpPr>
        <p:spPr bwMode="auto">
          <a:xfrm>
            <a:off x="5867400" y="2590800"/>
            <a:ext cx="14192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species D</a:t>
            </a:r>
          </a:p>
        </p:txBody>
      </p:sp>
      <p:sp>
        <p:nvSpPr>
          <p:cNvPr id="224276" name="Rectangle 20"/>
          <p:cNvSpPr>
            <a:spLocks noChangeArrowheads="1"/>
          </p:cNvSpPr>
          <p:nvPr/>
        </p:nvSpPr>
        <p:spPr bwMode="auto">
          <a:xfrm>
            <a:off x="0" y="2971800"/>
            <a:ext cx="22288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molecular tree:</a:t>
            </a:r>
          </a:p>
        </p:txBody>
      </p:sp>
      <p:grpSp>
        <p:nvGrpSpPr>
          <p:cNvPr id="2" name="Group 21"/>
          <p:cNvGrpSpPr>
            <a:grpSpLocks/>
          </p:cNvGrpSpPr>
          <p:nvPr/>
        </p:nvGrpSpPr>
        <p:grpSpPr bwMode="auto">
          <a:xfrm>
            <a:off x="1905000" y="3200400"/>
            <a:ext cx="6096000" cy="3429000"/>
            <a:chOff x="1200" y="2016"/>
            <a:chExt cx="3840" cy="2160"/>
          </a:xfrm>
        </p:grpSpPr>
        <p:sp>
          <p:nvSpPr>
            <p:cNvPr id="224278" name="Line 22"/>
            <p:cNvSpPr>
              <a:spLocks noChangeShapeType="1"/>
            </p:cNvSpPr>
            <p:nvPr/>
          </p:nvSpPr>
          <p:spPr bwMode="auto">
            <a:xfrm>
              <a:off x="1200" y="2160"/>
              <a:ext cx="235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79" name="Line 23"/>
            <p:cNvSpPr>
              <a:spLocks noChangeShapeType="1"/>
            </p:cNvSpPr>
            <p:nvPr/>
          </p:nvSpPr>
          <p:spPr bwMode="auto">
            <a:xfrm>
              <a:off x="1200" y="2160"/>
              <a:ext cx="0" cy="120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80" name="Line 24"/>
            <p:cNvSpPr>
              <a:spLocks noChangeShapeType="1"/>
            </p:cNvSpPr>
            <p:nvPr/>
          </p:nvSpPr>
          <p:spPr bwMode="auto">
            <a:xfrm>
              <a:off x="1440" y="2592"/>
              <a:ext cx="240"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81" name="Line 25"/>
            <p:cNvSpPr>
              <a:spLocks noChangeShapeType="1"/>
            </p:cNvSpPr>
            <p:nvPr/>
          </p:nvSpPr>
          <p:spPr bwMode="auto">
            <a:xfrm>
              <a:off x="1680" y="2448"/>
              <a:ext cx="0" cy="432"/>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82" name="Line 26"/>
            <p:cNvSpPr>
              <a:spLocks noChangeShapeType="1"/>
            </p:cNvSpPr>
            <p:nvPr/>
          </p:nvSpPr>
          <p:spPr bwMode="auto">
            <a:xfrm>
              <a:off x="1680" y="2448"/>
              <a:ext cx="1824"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83" name="Line 27"/>
            <p:cNvSpPr>
              <a:spLocks noChangeShapeType="1"/>
            </p:cNvSpPr>
            <p:nvPr/>
          </p:nvSpPr>
          <p:spPr bwMode="auto">
            <a:xfrm flipV="1">
              <a:off x="1680" y="2880"/>
              <a:ext cx="288"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84" name="Line 28"/>
            <p:cNvSpPr>
              <a:spLocks noChangeShapeType="1"/>
            </p:cNvSpPr>
            <p:nvPr/>
          </p:nvSpPr>
          <p:spPr bwMode="auto">
            <a:xfrm>
              <a:off x="1968" y="2736"/>
              <a:ext cx="0" cy="384"/>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85" name="Line 29"/>
            <p:cNvSpPr>
              <a:spLocks noChangeShapeType="1"/>
            </p:cNvSpPr>
            <p:nvPr/>
          </p:nvSpPr>
          <p:spPr bwMode="auto">
            <a:xfrm>
              <a:off x="1968" y="2736"/>
              <a:ext cx="139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86" name="Line 30"/>
            <p:cNvSpPr>
              <a:spLocks noChangeShapeType="1"/>
            </p:cNvSpPr>
            <p:nvPr/>
          </p:nvSpPr>
          <p:spPr bwMode="auto">
            <a:xfrm>
              <a:off x="1968" y="3120"/>
              <a:ext cx="139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87" name="Text Box 31"/>
            <p:cNvSpPr txBox="1">
              <a:spLocks noChangeArrowheads="1"/>
            </p:cNvSpPr>
            <p:nvPr/>
          </p:nvSpPr>
          <p:spPr bwMode="auto">
            <a:xfrm>
              <a:off x="3696" y="2976"/>
              <a:ext cx="1108" cy="288"/>
            </a:xfrm>
            <a:prstGeom prst="rect">
              <a:avLst/>
            </a:prstGeom>
            <a:noFill/>
            <a:ln w="9525">
              <a:noFill/>
              <a:miter lim="800000"/>
              <a:headEnd/>
              <a:tailEnd/>
            </a:ln>
            <a:effectLst/>
          </p:spPr>
          <p:txBody>
            <a:bodyPr>
              <a:spAutoFit/>
            </a:bodyPr>
            <a:lstStyle/>
            <a:p>
              <a:pPr>
                <a:defRPr/>
              </a:pPr>
              <a:r>
                <a:rPr lang="en-US" b="1">
                  <a:solidFill>
                    <a:srgbClr val="000000"/>
                  </a:solidFill>
                  <a:latin typeface="Times New Roman" charset="0"/>
                  <a:ea typeface="+mn-ea"/>
                  <a:cs typeface="+mn-cs"/>
                </a:rPr>
                <a:t>seq. from D</a:t>
              </a:r>
            </a:p>
          </p:txBody>
        </p:sp>
        <p:sp>
          <p:nvSpPr>
            <p:cNvPr id="224288" name="Text Box 32"/>
            <p:cNvSpPr txBox="1">
              <a:spLocks noChangeArrowheads="1"/>
            </p:cNvSpPr>
            <p:nvPr/>
          </p:nvSpPr>
          <p:spPr bwMode="auto">
            <a:xfrm>
              <a:off x="3696" y="2016"/>
              <a:ext cx="1070" cy="288"/>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A</a:t>
              </a:r>
            </a:p>
          </p:txBody>
        </p:sp>
        <p:sp>
          <p:nvSpPr>
            <p:cNvPr id="224289" name="Text Box 33"/>
            <p:cNvSpPr txBox="1">
              <a:spLocks noChangeArrowheads="1"/>
            </p:cNvSpPr>
            <p:nvPr/>
          </p:nvSpPr>
          <p:spPr bwMode="auto">
            <a:xfrm>
              <a:off x="3696" y="2640"/>
              <a:ext cx="1077"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C</a:t>
              </a:r>
            </a:p>
          </p:txBody>
        </p:sp>
        <p:sp>
          <p:nvSpPr>
            <p:cNvPr id="224290" name="Text Box 34"/>
            <p:cNvSpPr txBox="1">
              <a:spLocks noChangeArrowheads="1"/>
            </p:cNvSpPr>
            <p:nvPr/>
          </p:nvSpPr>
          <p:spPr bwMode="auto">
            <a:xfrm>
              <a:off x="3696" y="2304"/>
              <a:ext cx="1066"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B</a:t>
              </a:r>
            </a:p>
          </p:txBody>
        </p:sp>
        <p:sp>
          <p:nvSpPr>
            <p:cNvPr id="224291" name="Line 35"/>
            <p:cNvSpPr>
              <a:spLocks noChangeShapeType="1"/>
            </p:cNvSpPr>
            <p:nvPr/>
          </p:nvSpPr>
          <p:spPr bwMode="auto">
            <a:xfrm>
              <a:off x="1200" y="3360"/>
              <a:ext cx="240"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92" name="Line 36"/>
            <p:cNvSpPr>
              <a:spLocks noChangeShapeType="1"/>
            </p:cNvSpPr>
            <p:nvPr/>
          </p:nvSpPr>
          <p:spPr bwMode="auto">
            <a:xfrm>
              <a:off x="1440" y="2592"/>
              <a:ext cx="1" cy="912"/>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93" name="Line 37"/>
            <p:cNvSpPr>
              <a:spLocks noChangeShapeType="1"/>
            </p:cNvSpPr>
            <p:nvPr/>
          </p:nvSpPr>
          <p:spPr bwMode="auto">
            <a:xfrm>
              <a:off x="1728" y="3360"/>
              <a:ext cx="1" cy="528"/>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94" name="Line 38"/>
            <p:cNvSpPr>
              <a:spLocks noChangeShapeType="1"/>
            </p:cNvSpPr>
            <p:nvPr/>
          </p:nvSpPr>
          <p:spPr bwMode="auto">
            <a:xfrm>
              <a:off x="1728" y="3360"/>
              <a:ext cx="1728" cy="1"/>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95" name="Line 39"/>
            <p:cNvSpPr>
              <a:spLocks noChangeShapeType="1"/>
            </p:cNvSpPr>
            <p:nvPr/>
          </p:nvSpPr>
          <p:spPr bwMode="auto">
            <a:xfrm flipV="1">
              <a:off x="1728" y="3888"/>
              <a:ext cx="192" cy="1"/>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96" name="Line 40"/>
            <p:cNvSpPr>
              <a:spLocks noChangeShapeType="1"/>
            </p:cNvSpPr>
            <p:nvPr/>
          </p:nvSpPr>
          <p:spPr bwMode="auto">
            <a:xfrm>
              <a:off x="1920" y="3648"/>
              <a:ext cx="0" cy="384"/>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97" name="Line 41"/>
            <p:cNvSpPr>
              <a:spLocks noChangeShapeType="1"/>
            </p:cNvSpPr>
            <p:nvPr/>
          </p:nvSpPr>
          <p:spPr bwMode="auto">
            <a:xfrm>
              <a:off x="1920" y="3648"/>
              <a:ext cx="139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98" name="Line 42"/>
            <p:cNvSpPr>
              <a:spLocks noChangeShapeType="1"/>
            </p:cNvSpPr>
            <p:nvPr/>
          </p:nvSpPr>
          <p:spPr bwMode="auto">
            <a:xfrm>
              <a:off x="1920" y="4032"/>
              <a:ext cx="139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299" name="Text Box 43"/>
            <p:cNvSpPr txBox="1">
              <a:spLocks noChangeArrowheads="1"/>
            </p:cNvSpPr>
            <p:nvPr/>
          </p:nvSpPr>
          <p:spPr bwMode="auto">
            <a:xfrm>
              <a:off x="3648" y="3888"/>
              <a:ext cx="1392" cy="288"/>
            </a:xfrm>
            <a:prstGeom prst="rect">
              <a:avLst/>
            </a:prstGeom>
            <a:noFill/>
            <a:ln w="9525">
              <a:noFill/>
              <a:miter lim="800000"/>
              <a:headEnd/>
              <a:tailEnd/>
            </a:ln>
            <a:effectLst/>
          </p:spPr>
          <p:txBody>
            <a:bodyPr>
              <a:spAutoFit/>
            </a:bodyPr>
            <a:lstStyle/>
            <a:p>
              <a:pPr>
                <a:defRPr/>
              </a:pPr>
              <a:r>
                <a:rPr lang="en-US" b="1">
                  <a:solidFill>
                    <a:srgbClr val="000000"/>
                  </a:solidFill>
                  <a:latin typeface="Times New Roman" charset="0"/>
                  <a:ea typeface="+mn-ea"/>
                  <a:cs typeface="+mn-cs"/>
                </a:rPr>
                <a:t>seq.’ from D</a:t>
              </a:r>
            </a:p>
          </p:txBody>
        </p:sp>
        <p:sp>
          <p:nvSpPr>
            <p:cNvPr id="224300" name="Text Box 44"/>
            <p:cNvSpPr txBox="1">
              <a:spLocks noChangeArrowheads="1"/>
            </p:cNvSpPr>
            <p:nvPr/>
          </p:nvSpPr>
          <p:spPr bwMode="auto">
            <a:xfrm>
              <a:off x="3648" y="3552"/>
              <a:ext cx="1134" cy="288"/>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C</a:t>
              </a:r>
            </a:p>
          </p:txBody>
        </p:sp>
        <p:sp>
          <p:nvSpPr>
            <p:cNvPr id="224301" name="Text Box 45"/>
            <p:cNvSpPr txBox="1">
              <a:spLocks noChangeArrowheads="1"/>
            </p:cNvSpPr>
            <p:nvPr/>
          </p:nvSpPr>
          <p:spPr bwMode="auto">
            <a:xfrm>
              <a:off x="3648" y="3216"/>
              <a:ext cx="1124" cy="288"/>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B</a:t>
              </a:r>
            </a:p>
          </p:txBody>
        </p:sp>
        <p:sp>
          <p:nvSpPr>
            <p:cNvPr id="224302" name="Line 46"/>
            <p:cNvSpPr>
              <a:spLocks noChangeShapeType="1"/>
            </p:cNvSpPr>
            <p:nvPr/>
          </p:nvSpPr>
          <p:spPr bwMode="auto">
            <a:xfrm>
              <a:off x="1440" y="3504"/>
              <a:ext cx="288"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grpSp>
      <p:grpSp>
        <p:nvGrpSpPr>
          <p:cNvPr id="3" name="Group 47"/>
          <p:cNvGrpSpPr>
            <a:grpSpLocks/>
          </p:cNvGrpSpPr>
          <p:nvPr/>
        </p:nvGrpSpPr>
        <p:grpSpPr bwMode="auto">
          <a:xfrm>
            <a:off x="0" y="5334000"/>
            <a:ext cx="2347913" cy="919163"/>
            <a:chOff x="0" y="3360"/>
            <a:chExt cx="1479" cy="579"/>
          </a:xfrm>
        </p:grpSpPr>
        <p:sp>
          <p:nvSpPr>
            <p:cNvPr id="224304" name="Line 48"/>
            <p:cNvSpPr>
              <a:spLocks noChangeShapeType="1"/>
            </p:cNvSpPr>
            <p:nvPr/>
          </p:nvSpPr>
          <p:spPr bwMode="auto">
            <a:xfrm flipV="1">
              <a:off x="912" y="3360"/>
              <a:ext cx="528" cy="288"/>
            </a:xfrm>
            <a:prstGeom prst="line">
              <a:avLst/>
            </a:prstGeom>
            <a:noFill/>
            <a:ln w="57150">
              <a:solidFill>
                <a:schemeClr val="hlink"/>
              </a:solidFill>
              <a:round/>
              <a:headEnd/>
              <a:tailEnd type="triangle" w="med" len="med"/>
            </a:ln>
            <a:effectLst/>
          </p:spPr>
          <p:txBody>
            <a:bodyPr/>
            <a:lstStyle/>
            <a:p>
              <a:pPr>
                <a:defRPr/>
              </a:pPr>
              <a:endParaRPr lang="en-US" b="1">
                <a:solidFill>
                  <a:srgbClr val="000000"/>
                </a:solidFill>
                <a:latin typeface="Times New Roman" charset="0"/>
                <a:ea typeface="+mn-ea"/>
                <a:cs typeface="+mn-cs"/>
              </a:endParaRPr>
            </a:p>
          </p:txBody>
        </p:sp>
        <p:sp>
          <p:nvSpPr>
            <p:cNvPr id="224305" name="Text Box 49"/>
            <p:cNvSpPr txBox="1">
              <a:spLocks noChangeArrowheads="1"/>
            </p:cNvSpPr>
            <p:nvPr/>
          </p:nvSpPr>
          <p:spPr bwMode="auto">
            <a:xfrm>
              <a:off x="0" y="3648"/>
              <a:ext cx="1479" cy="291"/>
            </a:xfrm>
            <a:prstGeom prst="rect">
              <a:avLst/>
            </a:prstGeom>
            <a:noFill/>
            <a:ln w="9525">
              <a:solidFill>
                <a:schemeClr val="hlink"/>
              </a:solidFill>
              <a:miter lim="800000"/>
              <a:headEnd/>
              <a:tailEnd/>
            </a:ln>
            <a:effectLst/>
          </p:spPr>
          <p:txBody>
            <a:bodyPr wrap="none">
              <a:spAutoFit/>
            </a:bodyPr>
            <a:lstStyle/>
            <a:p>
              <a:pPr>
                <a:defRPr/>
              </a:pPr>
              <a:r>
                <a:rPr lang="en-US" b="1">
                  <a:solidFill>
                    <a:srgbClr val="FF0000"/>
                  </a:solidFill>
                  <a:latin typeface="Times New Roman" charset="0"/>
                  <a:ea typeface="+mn-ea"/>
                  <a:cs typeface="+mn-cs"/>
                </a:rPr>
                <a:t>gene duplication </a:t>
              </a:r>
            </a:p>
          </p:txBody>
        </p:sp>
      </p:grpSp>
      <p:grpSp>
        <p:nvGrpSpPr>
          <p:cNvPr id="4" name="Group 50"/>
          <p:cNvGrpSpPr>
            <a:grpSpLocks/>
          </p:cNvGrpSpPr>
          <p:nvPr/>
        </p:nvGrpSpPr>
        <p:grpSpPr bwMode="auto">
          <a:xfrm>
            <a:off x="0" y="3089275"/>
            <a:ext cx="9144000" cy="3886200"/>
            <a:chOff x="0" y="1872"/>
            <a:chExt cx="5760" cy="2448"/>
          </a:xfrm>
        </p:grpSpPr>
        <p:sp>
          <p:nvSpPr>
            <p:cNvPr id="224307" name="Rectangle 51"/>
            <p:cNvSpPr>
              <a:spLocks noChangeArrowheads="1"/>
            </p:cNvSpPr>
            <p:nvPr/>
          </p:nvSpPr>
          <p:spPr bwMode="auto">
            <a:xfrm>
              <a:off x="0" y="1920"/>
              <a:ext cx="5760" cy="2400"/>
            </a:xfrm>
            <a:prstGeom prst="rect">
              <a:avLst/>
            </a:prstGeom>
            <a:solidFill>
              <a:schemeClr val="bg1"/>
            </a:solidFill>
            <a:ln w="9525">
              <a:solidFill>
                <a:schemeClr val="tx1"/>
              </a:solidFill>
              <a:miter lim="800000"/>
              <a:headEnd/>
              <a:tailEnd/>
            </a:ln>
            <a:effectLst/>
          </p:spPr>
          <p:txBody>
            <a:bodyPr wrap="none" anchor="ctr"/>
            <a:lstStyle/>
            <a:p>
              <a:pPr>
                <a:defRPr/>
              </a:pPr>
              <a:endParaRPr lang="en-US" b="1">
                <a:solidFill>
                  <a:srgbClr val="000000"/>
                </a:solidFill>
                <a:latin typeface="Times New Roman" charset="0"/>
                <a:ea typeface="+mn-ea"/>
                <a:cs typeface="+mn-cs"/>
              </a:endParaRPr>
            </a:p>
          </p:txBody>
        </p:sp>
        <p:sp>
          <p:nvSpPr>
            <p:cNvPr id="224308" name="Rectangle 52"/>
            <p:cNvSpPr>
              <a:spLocks noChangeArrowheads="1"/>
            </p:cNvSpPr>
            <p:nvPr/>
          </p:nvSpPr>
          <p:spPr bwMode="auto">
            <a:xfrm>
              <a:off x="0" y="1872"/>
              <a:ext cx="1374"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molecular tree:</a:t>
              </a:r>
            </a:p>
          </p:txBody>
        </p:sp>
        <p:sp>
          <p:nvSpPr>
            <p:cNvPr id="224309" name="Line 53"/>
            <p:cNvSpPr>
              <a:spLocks noChangeShapeType="1"/>
            </p:cNvSpPr>
            <p:nvPr/>
          </p:nvSpPr>
          <p:spPr bwMode="auto">
            <a:xfrm>
              <a:off x="1200" y="2160"/>
              <a:ext cx="2352"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0" name="Line 54"/>
            <p:cNvSpPr>
              <a:spLocks noChangeShapeType="1"/>
            </p:cNvSpPr>
            <p:nvPr/>
          </p:nvSpPr>
          <p:spPr bwMode="auto">
            <a:xfrm>
              <a:off x="1200" y="2160"/>
              <a:ext cx="0" cy="120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1" name="Line 55"/>
            <p:cNvSpPr>
              <a:spLocks noChangeShapeType="1"/>
            </p:cNvSpPr>
            <p:nvPr/>
          </p:nvSpPr>
          <p:spPr bwMode="auto">
            <a:xfrm>
              <a:off x="1440" y="2592"/>
              <a:ext cx="240"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2" name="Line 56"/>
            <p:cNvSpPr>
              <a:spLocks noChangeShapeType="1"/>
            </p:cNvSpPr>
            <p:nvPr/>
          </p:nvSpPr>
          <p:spPr bwMode="auto">
            <a:xfrm>
              <a:off x="1680" y="2448"/>
              <a:ext cx="0" cy="144"/>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3" name="Line 57"/>
            <p:cNvSpPr>
              <a:spLocks noChangeShapeType="1"/>
            </p:cNvSpPr>
            <p:nvPr/>
          </p:nvSpPr>
          <p:spPr bwMode="auto">
            <a:xfrm>
              <a:off x="1680" y="2448"/>
              <a:ext cx="1824"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4" name="Line 58"/>
            <p:cNvSpPr>
              <a:spLocks noChangeShapeType="1"/>
            </p:cNvSpPr>
            <p:nvPr/>
          </p:nvSpPr>
          <p:spPr bwMode="auto">
            <a:xfrm flipV="1">
              <a:off x="1680" y="2880"/>
              <a:ext cx="288"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5" name="Line 59"/>
            <p:cNvSpPr>
              <a:spLocks noChangeShapeType="1"/>
            </p:cNvSpPr>
            <p:nvPr/>
          </p:nvSpPr>
          <p:spPr bwMode="auto">
            <a:xfrm>
              <a:off x="1968" y="2736"/>
              <a:ext cx="0" cy="144"/>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6" name="Line 60"/>
            <p:cNvSpPr>
              <a:spLocks noChangeShapeType="1"/>
            </p:cNvSpPr>
            <p:nvPr/>
          </p:nvSpPr>
          <p:spPr bwMode="auto">
            <a:xfrm>
              <a:off x="1968" y="2736"/>
              <a:ext cx="139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7" name="Line 61"/>
            <p:cNvSpPr>
              <a:spLocks noChangeShapeType="1"/>
            </p:cNvSpPr>
            <p:nvPr/>
          </p:nvSpPr>
          <p:spPr bwMode="auto">
            <a:xfrm>
              <a:off x="1968" y="3120"/>
              <a:ext cx="1392"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18" name="Text Box 62"/>
            <p:cNvSpPr txBox="1">
              <a:spLocks noChangeArrowheads="1"/>
            </p:cNvSpPr>
            <p:nvPr/>
          </p:nvSpPr>
          <p:spPr bwMode="auto">
            <a:xfrm>
              <a:off x="3696" y="2976"/>
              <a:ext cx="1108" cy="288"/>
            </a:xfrm>
            <a:prstGeom prst="rect">
              <a:avLst/>
            </a:prstGeom>
            <a:noFill/>
            <a:ln w="9525">
              <a:noFill/>
              <a:miter lim="800000"/>
              <a:headEnd/>
              <a:tailEnd/>
            </a:ln>
            <a:effectLst/>
          </p:spPr>
          <p:txBody>
            <a:bodyPr>
              <a:spAutoFit/>
            </a:bodyPr>
            <a:lstStyle/>
            <a:p>
              <a:pPr>
                <a:defRPr/>
              </a:pPr>
              <a:r>
                <a:rPr lang="en-US" b="1">
                  <a:solidFill>
                    <a:srgbClr val="FF0000"/>
                  </a:solidFill>
                  <a:latin typeface="Times New Roman" charset="0"/>
                  <a:ea typeface="+mn-ea"/>
                  <a:cs typeface="+mn-cs"/>
                </a:rPr>
                <a:t>seq. from D</a:t>
              </a:r>
            </a:p>
          </p:txBody>
        </p:sp>
        <p:sp>
          <p:nvSpPr>
            <p:cNvPr id="224319" name="Text Box 63"/>
            <p:cNvSpPr txBox="1">
              <a:spLocks noChangeArrowheads="1"/>
            </p:cNvSpPr>
            <p:nvPr/>
          </p:nvSpPr>
          <p:spPr bwMode="auto">
            <a:xfrm>
              <a:off x="3696" y="2016"/>
              <a:ext cx="1070" cy="288"/>
            </a:xfrm>
            <a:prstGeom prst="rect">
              <a:avLst/>
            </a:prstGeom>
            <a:noFill/>
            <a:ln w="9525">
              <a:noFill/>
              <a:miter lim="800000"/>
              <a:headEnd/>
              <a:tailEnd/>
            </a:ln>
            <a:effectLst/>
          </p:spPr>
          <p:txBody>
            <a:bodyPr wrap="none">
              <a:spAutoFit/>
            </a:bodyPr>
            <a:lstStyle/>
            <a:p>
              <a:pPr>
                <a:defRPr/>
              </a:pPr>
              <a:r>
                <a:rPr lang="en-US" b="1">
                  <a:solidFill>
                    <a:srgbClr val="FF0000"/>
                  </a:solidFill>
                  <a:latin typeface="Times New Roman" charset="0"/>
                  <a:ea typeface="+mn-ea"/>
                  <a:cs typeface="+mn-cs"/>
                </a:rPr>
                <a:t>seq. from A</a:t>
              </a:r>
            </a:p>
          </p:txBody>
        </p:sp>
        <p:sp>
          <p:nvSpPr>
            <p:cNvPr id="224320" name="Text Box 64"/>
            <p:cNvSpPr txBox="1">
              <a:spLocks noChangeArrowheads="1"/>
            </p:cNvSpPr>
            <p:nvPr/>
          </p:nvSpPr>
          <p:spPr bwMode="auto">
            <a:xfrm>
              <a:off x="3696" y="2640"/>
              <a:ext cx="1077"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C</a:t>
              </a:r>
            </a:p>
          </p:txBody>
        </p:sp>
        <p:sp>
          <p:nvSpPr>
            <p:cNvPr id="224321" name="Text Box 65"/>
            <p:cNvSpPr txBox="1">
              <a:spLocks noChangeArrowheads="1"/>
            </p:cNvSpPr>
            <p:nvPr/>
          </p:nvSpPr>
          <p:spPr bwMode="auto">
            <a:xfrm>
              <a:off x="3696" y="2304"/>
              <a:ext cx="1066" cy="291"/>
            </a:xfrm>
            <a:prstGeom prst="rect">
              <a:avLst/>
            </a:prstGeom>
            <a:noFill/>
            <a:ln w="9525">
              <a:noFill/>
              <a:miter lim="800000"/>
              <a:headEnd/>
              <a:tailEnd/>
            </a:ln>
            <a:effectLst/>
          </p:spPr>
          <p:txBody>
            <a:bodyPr wrap="none">
              <a:spAutoFit/>
            </a:bodyPr>
            <a:lstStyle/>
            <a:p>
              <a:pPr>
                <a:defRPr/>
              </a:pPr>
              <a:r>
                <a:rPr lang="en-US" b="1">
                  <a:solidFill>
                    <a:srgbClr val="000000"/>
                  </a:solidFill>
                  <a:latin typeface="Times New Roman" charset="0"/>
                  <a:ea typeface="+mn-ea"/>
                  <a:cs typeface="+mn-cs"/>
                </a:rPr>
                <a:t>seq. from B</a:t>
              </a:r>
            </a:p>
          </p:txBody>
        </p:sp>
        <p:sp>
          <p:nvSpPr>
            <p:cNvPr id="224322" name="Line 66"/>
            <p:cNvSpPr>
              <a:spLocks noChangeShapeType="1"/>
            </p:cNvSpPr>
            <p:nvPr/>
          </p:nvSpPr>
          <p:spPr bwMode="auto">
            <a:xfrm>
              <a:off x="1200" y="3360"/>
              <a:ext cx="240"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23" name="Line 67"/>
            <p:cNvSpPr>
              <a:spLocks noChangeShapeType="1"/>
            </p:cNvSpPr>
            <p:nvPr/>
          </p:nvSpPr>
          <p:spPr bwMode="auto">
            <a:xfrm>
              <a:off x="1440" y="2592"/>
              <a:ext cx="1" cy="912"/>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24" name="Line 68"/>
            <p:cNvSpPr>
              <a:spLocks noChangeShapeType="1"/>
            </p:cNvSpPr>
            <p:nvPr/>
          </p:nvSpPr>
          <p:spPr bwMode="auto">
            <a:xfrm>
              <a:off x="1728" y="3504"/>
              <a:ext cx="1" cy="384"/>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25" name="Line 69"/>
            <p:cNvSpPr>
              <a:spLocks noChangeShapeType="1"/>
            </p:cNvSpPr>
            <p:nvPr/>
          </p:nvSpPr>
          <p:spPr bwMode="auto">
            <a:xfrm>
              <a:off x="1728" y="3360"/>
              <a:ext cx="1728" cy="1"/>
            </a:xfrm>
            <a:prstGeom prst="line">
              <a:avLst/>
            </a:prstGeom>
            <a:noFill/>
            <a:ln w="9525">
              <a:solidFill>
                <a:srgbClr val="3366FF"/>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26" name="Line 70"/>
            <p:cNvSpPr>
              <a:spLocks noChangeShapeType="1"/>
            </p:cNvSpPr>
            <p:nvPr/>
          </p:nvSpPr>
          <p:spPr bwMode="auto">
            <a:xfrm flipV="1">
              <a:off x="1728" y="3888"/>
              <a:ext cx="192" cy="1"/>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27" name="Line 71"/>
            <p:cNvSpPr>
              <a:spLocks noChangeShapeType="1"/>
            </p:cNvSpPr>
            <p:nvPr/>
          </p:nvSpPr>
          <p:spPr bwMode="auto">
            <a:xfrm>
              <a:off x="1920" y="3648"/>
              <a:ext cx="0" cy="384"/>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28" name="Line 72"/>
            <p:cNvSpPr>
              <a:spLocks noChangeShapeType="1"/>
            </p:cNvSpPr>
            <p:nvPr/>
          </p:nvSpPr>
          <p:spPr bwMode="auto">
            <a:xfrm>
              <a:off x="1920" y="3648"/>
              <a:ext cx="1392" cy="0"/>
            </a:xfrm>
            <a:prstGeom prst="line">
              <a:avLst/>
            </a:prstGeom>
            <a:noFill/>
            <a:ln w="9525">
              <a:solidFill>
                <a:srgbClr val="3366FF"/>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29" name="Line 73"/>
            <p:cNvSpPr>
              <a:spLocks noChangeShapeType="1"/>
            </p:cNvSpPr>
            <p:nvPr/>
          </p:nvSpPr>
          <p:spPr bwMode="auto">
            <a:xfrm>
              <a:off x="1920" y="4032"/>
              <a:ext cx="1392" cy="0"/>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30" name="Text Box 74"/>
            <p:cNvSpPr txBox="1">
              <a:spLocks noChangeArrowheads="1"/>
            </p:cNvSpPr>
            <p:nvPr/>
          </p:nvSpPr>
          <p:spPr bwMode="auto">
            <a:xfrm>
              <a:off x="3648" y="3888"/>
              <a:ext cx="1392" cy="288"/>
            </a:xfrm>
            <a:prstGeom prst="rect">
              <a:avLst/>
            </a:prstGeom>
            <a:noFill/>
            <a:ln w="9525">
              <a:noFill/>
              <a:miter lim="800000"/>
              <a:headEnd/>
              <a:tailEnd/>
            </a:ln>
            <a:effectLst/>
          </p:spPr>
          <p:txBody>
            <a:bodyPr>
              <a:spAutoFit/>
            </a:bodyPr>
            <a:lstStyle/>
            <a:p>
              <a:pPr>
                <a:defRPr/>
              </a:pPr>
              <a:r>
                <a:rPr lang="en-US" b="1" dirty="0">
                  <a:latin typeface="Times New Roman" charset="0"/>
                  <a:ea typeface="+mn-ea"/>
                  <a:cs typeface="+mn-cs"/>
                </a:rPr>
                <a:t>seq.’ from D</a:t>
              </a:r>
            </a:p>
          </p:txBody>
        </p:sp>
        <p:sp>
          <p:nvSpPr>
            <p:cNvPr id="224331" name="Text Box 75"/>
            <p:cNvSpPr txBox="1">
              <a:spLocks noChangeArrowheads="1"/>
            </p:cNvSpPr>
            <p:nvPr/>
          </p:nvSpPr>
          <p:spPr bwMode="auto">
            <a:xfrm>
              <a:off x="3648" y="3552"/>
              <a:ext cx="1134" cy="288"/>
            </a:xfrm>
            <a:prstGeom prst="rect">
              <a:avLst/>
            </a:prstGeom>
            <a:noFill/>
            <a:ln w="9525">
              <a:noFill/>
              <a:miter lim="800000"/>
              <a:headEnd/>
              <a:tailEnd/>
            </a:ln>
            <a:effectLst/>
          </p:spPr>
          <p:txBody>
            <a:bodyPr wrap="none">
              <a:spAutoFit/>
            </a:bodyPr>
            <a:lstStyle/>
            <a:p>
              <a:pPr>
                <a:defRPr/>
              </a:pPr>
              <a:r>
                <a:rPr lang="en-US" b="1">
                  <a:solidFill>
                    <a:srgbClr val="FF0000"/>
                  </a:solidFill>
                  <a:latin typeface="Times New Roman" charset="0"/>
                  <a:ea typeface="+mn-ea"/>
                  <a:cs typeface="+mn-cs"/>
                </a:rPr>
                <a:t>seq.’ from C</a:t>
              </a:r>
            </a:p>
          </p:txBody>
        </p:sp>
        <p:sp>
          <p:nvSpPr>
            <p:cNvPr id="224332" name="Text Box 76"/>
            <p:cNvSpPr txBox="1">
              <a:spLocks noChangeArrowheads="1"/>
            </p:cNvSpPr>
            <p:nvPr/>
          </p:nvSpPr>
          <p:spPr bwMode="auto">
            <a:xfrm>
              <a:off x="3648" y="3216"/>
              <a:ext cx="1124" cy="288"/>
            </a:xfrm>
            <a:prstGeom prst="rect">
              <a:avLst/>
            </a:prstGeom>
            <a:noFill/>
            <a:ln w="9525">
              <a:noFill/>
              <a:miter lim="800000"/>
              <a:headEnd/>
              <a:tailEnd/>
            </a:ln>
            <a:effectLst/>
          </p:spPr>
          <p:txBody>
            <a:bodyPr wrap="none">
              <a:spAutoFit/>
            </a:bodyPr>
            <a:lstStyle/>
            <a:p>
              <a:pPr>
                <a:defRPr/>
              </a:pPr>
              <a:r>
                <a:rPr lang="en-US" b="1" dirty="0">
                  <a:solidFill>
                    <a:srgbClr val="FF0000"/>
                  </a:solidFill>
                  <a:latin typeface="Times New Roman" charset="0"/>
                  <a:ea typeface="+mn-ea"/>
                  <a:cs typeface="+mn-cs"/>
                </a:rPr>
                <a:t>seq.’ from B</a:t>
              </a:r>
            </a:p>
          </p:txBody>
        </p:sp>
        <p:sp>
          <p:nvSpPr>
            <p:cNvPr id="224333" name="Line 77"/>
            <p:cNvSpPr>
              <a:spLocks noChangeShapeType="1"/>
            </p:cNvSpPr>
            <p:nvPr/>
          </p:nvSpPr>
          <p:spPr bwMode="auto">
            <a:xfrm>
              <a:off x="1440" y="3504"/>
              <a:ext cx="288"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34" name="Line 78"/>
            <p:cNvSpPr>
              <a:spLocks noChangeShapeType="1"/>
            </p:cNvSpPr>
            <p:nvPr/>
          </p:nvSpPr>
          <p:spPr bwMode="auto">
            <a:xfrm flipV="1">
              <a:off x="912" y="3360"/>
              <a:ext cx="528" cy="288"/>
            </a:xfrm>
            <a:prstGeom prst="line">
              <a:avLst/>
            </a:prstGeom>
            <a:noFill/>
            <a:ln w="57150">
              <a:solidFill>
                <a:schemeClr val="hlink"/>
              </a:solidFill>
              <a:round/>
              <a:headEnd/>
              <a:tailEnd type="triangle" w="med" len="med"/>
            </a:ln>
            <a:effectLst/>
          </p:spPr>
          <p:txBody>
            <a:bodyPr/>
            <a:lstStyle/>
            <a:p>
              <a:pPr>
                <a:defRPr/>
              </a:pPr>
              <a:endParaRPr lang="en-US" b="1">
                <a:solidFill>
                  <a:srgbClr val="000000"/>
                </a:solidFill>
                <a:latin typeface="Times New Roman" charset="0"/>
                <a:ea typeface="+mn-ea"/>
                <a:cs typeface="+mn-cs"/>
              </a:endParaRPr>
            </a:p>
          </p:txBody>
        </p:sp>
        <p:sp>
          <p:nvSpPr>
            <p:cNvPr id="224335" name="Text Box 79"/>
            <p:cNvSpPr txBox="1">
              <a:spLocks noChangeArrowheads="1"/>
            </p:cNvSpPr>
            <p:nvPr/>
          </p:nvSpPr>
          <p:spPr bwMode="auto">
            <a:xfrm>
              <a:off x="0" y="3648"/>
              <a:ext cx="1479" cy="291"/>
            </a:xfrm>
            <a:prstGeom prst="rect">
              <a:avLst/>
            </a:prstGeom>
            <a:noFill/>
            <a:ln w="9525">
              <a:solidFill>
                <a:schemeClr val="hlink"/>
              </a:solidFill>
              <a:miter lim="800000"/>
              <a:headEnd/>
              <a:tailEnd/>
            </a:ln>
            <a:effectLst/>
          </p:spPr>
          <p:txBody>
            <a:bodyPr wrap="none">
              <a:spAutoFit/>
            </a:bodyPr>
            <a:lstStyle/>
            <a:p>
              <a:pPr>
                <a:defRPr/>
              </a:pPr>
              <a:r>
                <a:rPr lang="en-US" b="1">
                  <a:solidFill>
                    <a:srgbClr val="FF0000"/>
                  </a:solidFill>
                  <a:latin typeface="Times New Roman" charset="0"/>
                  <a:ea typeface="+mn-ea"/>
                  <a:cs typeface="+mn-cs"/>
                </a:rPr>
                <a:t>gene duplication </a:t>
              </a:r>
            </a:p>
          </p:txBody>
        </p:sp>
        <p:sp>
          <p:nvSpPr>
            <p:cNvPr id="224336" name="Line 80"/>
            <p:cNvSpPr>
              <a:spLocks noChangeShapeType="1"/>
            </p:cNvSpPr>
            <p:nvPr/>
          </p:nvSpPr>
          <p:spPr bwMode="auto">
            <a:xfrm>
              <a:off x="1728" y="3360"/>
              <a:ext cx="0" cy="144"/>
            </a:xfrm>
            <a:prstGeom prst="line">
              <a:avLst/>
            </a:prstGeom>
            <a:noFill/>
            <a:ln w="9525">
              <a:solidFill>
                <a:schemeClr val="tx1"/>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37" name="Line 81"/>
            <p:cNvSpPr>
              <a:spLocks noChangeShapeType="1"/>
            </p:cNvSpPr>
            <p:nvPr/>
          </p:nvSpPr>
          <p:spPr bwMode="auto">
            <a:xfrm>
              <a:off x="1680" y="2592"/>
              <a:ext cx="0" cy="288"/>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38" name="Line 82"/>
            <p:cNvSpPr>
              <a:spLocks noChangeShapeType="1"/>
            </p:cNvSpPr>
            <p:nvPr/>
          </p:nvSpPr>
          <p:spPr bwMode="auto">
            <a:xfrm>
              <a:off x="1968" y="2880"/>
              <a:ext cx="0" cy="24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grpSp>
      <p:grpSp>
        <p:nvGrpSpPr>
          <p:cNvPr id="5" name="Group 83"/>
          <p:cNvGrpSpPr>
            <a:grpSpLocks/>
          </p:cNvGrpSpPr>
          <p:nvPr/>
        </p:nvGrpSpPr>
        <p:grpSpPr bwMode="auto">
          <a:xfrm>
            <a:off x="0" y="3003550"/>
            <a:ext cx="11114088" cy="3810000"/>
            <a:chOff x="0" y="1819"/>
            <a:chExt cx="7001" cy="2400"/>
          </a:xfrm>
        </p:grpSpPr>
        <p:sp>
          <p:nvSpPr>
            <p:cNvPr id="224340" name="Rectangle 84"/>
            <p:cNvSpPr>
              <a:spLocks noChangeArrowheads="1"/>
            </p:cNvSpPr>
            <p:nvPr/>
          </p:nvSpPr>
          <p:spPr bwMode="auto">
            <a:xfrm>
              <a:off x="1241" y="1819"/>
              <a:ext cx="5760" cy="2400"/>
            </a:xfrm>
            <a:prstGeom prst="rect">
              <a:avLst/>
            </a:prstGeom>
            <a:solidFill>
              <a:schemeClr val="bg1"/>
            </a:solidFill>
            <a:ln w="9525">
              <a:solidFill>
                <a:schemeClr val="tx1"/>
              </a:solidFill>
              <a:miter lim="800000"/>
              <a:headEnd/>
              <a:tailEnd/>
            </a:ln>
            <a:effectLst/>
          </p:spPr>
          <p:txBody>
            <a:bodyPr wrap="none" anchor="ctr"/>
            <a:lstStyle/>
            <a:p>
              <a:pPr>
                <a:defRPr/>
              </a:pPr>
              <a:endParaRPr lang="en-US" b="1">
                <a:solidFill>
                  <a:srgbClr val="000000"/>
                </a:solidFill>
                <a:latin typeface="Times New Roman" charset="0"/>
                <a:ea typeface="+mn-ea"/>
                <a:cs typeface="+mn-cs"/>
              </a:endParaRPr>
            </a:p>
          </p:txBody>
        </p:sp>
        <p:sp>
          <p:nvSpPr>
            <p:cNvPr id="224341" name="Rectangle 85"/>
            <p:cNvSpPr>
              <a:spLocks noChangeArrowheads="1"/>
            </p:cNvSpPr>
            <p:nvPr/>
          </p:nvSpPr>
          <p:spPr bwMode="auto">
            <a:xfrm>
              <a:off x="0" y="1872"/>
              <a:ext cx="1374" cy="291"/>
            </a:xfrm>
            <a:prstGeom prst="rect">
              <a:avLst/>
            </a:prstGeom>
            <a:noFill/>
            <a:ln w="9525">
              <a:noFill/>
              <a:miter lim="800000"/>
              <a:headEnd/>
              <a:tailEnd/>
            </a:ln>
            <a:effectLst/>
          </p:spPr>
          <p:txBody>
            <a:bodyPr wrap="none">
              <a:spAutoFit/>
            </a:bodyPr>
            <a:lstStyle/>
            <a:p>
              <a:pPr>
                <a:defRPr/>
              </a:pPr>
              <a:r>
                <a:rPr lang="en-US" b="1" dirty="0">
                  <a:solidFill>
                    <a:srgbClr val="000000"/>
                  </a:solidFill>
                  <a:latin typeface="Times New Roman" charset="0"/>
                  <a:ea typeface="+mn-ea"/>
                  <a:cs typeface="+mn-cs"/>
                </a:rPr>
                <a:t>molecular tree:</a:t>
              </a:r>
            </a:p>
          </p:txBody>
        </p:sp>
        <p:sp>
          <p:nvSpPr>
            <p:cNvPr id="224342" name="Line 86"/>
            <p:cNvSpPr>
              <a:spLocks noChangeShapeType="1"/>
            </p:cNvSpPr>
            <p:nvPr/>
          </p:nvSpPr>
          <p:spPr bwMode="auto">
            <a:xfrm>
              <a:off x="1200" y="2160"/>
              <a:ext cx="2352"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43" name="Line 87"/>
            <p:cNvSpPr>
              <a:spLocks noChangeShapeType="1"/>
            </p:cNvSpPr>
            <p:nvPr/>
          </p:nvSpPr>
          <p:spPr bwMode="auto">
            <a:xfrm>
              <a:off x="1200" y="2160"/>
              <a:ext cx="0" cy="120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44" name="Line 88"/>
            <p:cNvSpPr>
              <a:spLocks noChangeShapeType="1"/>
            </p:cNvSpPr>
            <p:nvPr/>
          </p:nvSpPr>
          <p:spPr bwMode="auto">
            <a:xfrm>
              <a:off x="1440" y="2592"/>
              <a:ext cx="240"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45" name="Line 89"/>
            <p:cNvSpPr>
              <a:spLocks noChangeShapeType="1"/>
            </p:cNvSpPr>
            <p:nvPr/>
          </p:nvSpPr>
          <p:spPr bwMode="auto">
            <a:xfrm flipV="1">
              <a:off x="1680" y="2880"/>
              <a:ext cx="288"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46" name="Line 90"/>
            <p:cNvSpPr>
              <a:spLocks noChangeShapeType="1"/>
            </p:cNvSpPr>
            <p:nvPr/>
          </p:nvSpPr>
          <p:spPr bwMode="auto">
            <a:xfrm>
              <a:off x="1968" y="3120"/>
              <a:ext cx="1392"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47" name="Text Box 91"/>
            <p:cNvSpPr txBox="1">
              <a:spLocks noChangeArrowheads="1"/>
            </p:cNvSpPr>
            <p:nvPr/>
          </p:nvSpPr>
          <p:spPr bwMode="auto">
            <a:xfrm>
              <a:off x="3705" y="2902"/>
              <a:ext cx="1108" cy="288"/>
            </a:xfrm>
            <a:prstGeom prst="rect">
              <a:avLst/>
            </a:prstGeom>
            <a:noFill/>
            <a:ln w="9525">
              <a:noFill/>
              <a:miter lim="800000"/>
              <a:headEnd/>
              <a:tailEnd/>
            </a:ln>
            <a:effectLst/>
          </p:spPr>
          <p:txBody>
            <a:bodyPr>
              <a:spAutoFit/>
            </a:bodyPr>
            <a:lstStyle/>
            <a:p>
              <a:pPr>
                <a:defRPr/>
              </a:pPr>
              <a:r>
                <a:rPr lang="en-US" b="1" dirty="0">
                  <a:solidFill>
                    <a:srgbClr val="FF0000"/>
                  </a:solidFill>
                  <a:latin typeface="Times New Roman" charset="0"/>
                  <a:ea typeface="+mn-ea"/>
                  <a:cs typeface="+mn-cs"/>
                </a:rPr>
                <a:t>seq. from D</a:t>
              </a:r>
            </a:p>
          </p:txBody>
        </p:sp>
        <p:sp>
          <p:nvSpPr>
            <p:cNvPr id="224348" name="Text Box 92"/>
            <p:cNvSpPr txBox="1">
              <a:spLocks noChangeArrowheads="1"/>
            </p:cNvSpPr>
            <p:nvPr/>
          </p:nvSpPr>
          <p:spPr bwMode="auto">
            <a:xfrm>
              <a:off x="3696" y="2016"/>
              <a:ext cx="1070" cy="288"/>
            </a:xfrm>
            <a:prstGeom prst="rect">
              <a:avLst/>
            </a:prstGeom>
            <a:noFill/>
            <a:ln w="9525">
              <a:noFill/>
              <a:miter lim="800000"/>
              <a:headEnd/>
              <a:tailEnd/>
            </a:ln>
            <a:effectLst/>
          </p:spPr>
          <p:txBody>
            <a:bodyPr wrap="none">
              <a:spAutoFit/>
            </a:bodyPr>
            <a:lstStyle/>
            <a:p>
              <a:pPr>
                <a:defRPr/>
              </a:pPr>
              <a:r>
                <a:rPr lang="en-US" b="1">
                  <a:solidFill>
                    <a:srgbClr val="FF0000"/>
                  </a:solidFill>
                  <a:latin typeface="Times New Roman" charset="0"/>
                  <a:ea typeface="+mn-ea"/>
                  <a:cs typeface="+mn-cs"/>
                </a:rPr>
                <a:t>seq. from A</a:t>
              </a:r>
            </a:p>
          </p:txBody>
        </p:sp>
        <p:sp>
          <p:nvSpPr>
            <p:cNvPr id="224349" name="Line 93"/>
            <p:cNvSpPr>
              <a:spLocks noChangeShapeType="1"/>
            </p:cNvSpPr>
            <p:nvPr/>
          </p:nvSpPr>
          <p:spPr bwMode="auto">
            <a:xfrm>
              <a:off x="1200" y="3360"/>
              <a:ext cx="240"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50" name="Line 94"/>
            <p:cNvSpPr>
              <a:spLocks noChangeShapeType="1"/>
            </p:cNvSpPr>
            <p:nvPr/>
          </p:nvSpPr>
          <p:spPr bwMode="auto">
            <a:xfrm>
              <a:off x="1440" y="2592"/>
              <a:ext cx="1" cy="912"/>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51" name="Line 95"/>
            <p:cNvSpPr>
              <a:spLocks noChangeShapeType="1"/>
            </p:cNvSpPr>
            <p:nvPr/>
          </p:nvSpPr>
          <p:spPr bwMode="auto">
            <a:xfrm flipH="1">
              <a:off x="1729" y="3329"/>
              <a:ext cx="2" cy="559"/>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52" name="Line 96"/>
            <p:cNvSpPr>
              <a:spLocks noChangeShapeType="1"/>
            </p:cNvSpPr>
            <p:nvPr/>
          </p:nvSpPr>
          <p:spPr bwMode="auto">
            <a:xfrm flipV="1">
              <a:off x="1728" y="3888"/>
              <a:ext cx="192" cy="1"/>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53" name="Line 97"/>
            <p:cNvSpPr>
              <a:spLocks noChangeShapeType="1"/>
            </p:cNvSpPr>
            <p:nvPr/>
          </p:nvSpPr>
          <p:spPr bwMode="auto">
            <a:xfrm flipH="1">
              <a:off x="1906" y="3648"/>
              <a:ext cx="14" cy="233"/>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54" name="Line 98"/>
            <p:cNvSpPr>
              <a:spLocks noChangeShapeType="1"/>
            </p:cNvSpPr>
            <p:nvPr/>
          </p:nvSpPr>
          <p:spPr bwMode="auto">
            <a:xfrm>
              <a:off x="1920" y="3648"/>
              <a:ext cx="1392"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55" name="Line 99"/>
            <p:cNvSpPr>
              <a:spLocks noChangeShapeType="1"/>
            </p:cNvSpPr>
            <p:nvPr/>
          </p:nvSpPr>
          <p:spPr bwMode="auto">
            <a:xfrm flipV="1">
              <a:off x="1727" y="3311"/>
              <a:ext cx="1567" cy="13"/>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56" name="Text Box 100"/>
            <p:cNvSpPr txBox="1">
              <a:spLocks noChangeArrowheads="1"/>
            </p:cNvSpPr>
            <p:nvPr/>
          </p:nvSpPr>
          <p:spPr bwMode="auto">
            <a:xfrm>
              <a:off x="3635" y="3210"/>
              <a:ext cx="1392" cy="288"/>
            </a:xfrm>
            <a:prstGeom prst="rect">
              <a:avLst/>
            </a:prstGeom>
            <a:noFill/>
            <a:ln w="9525">
              <a:noFill/>
              <a:miter lim="800000"/>
              <a:headEnd/>
              <a:tailEnd/>
            </a:ln>
            <a:effectLst/>
          </p:spPr>
          <p:txBody>
            <a:bodyPr>
              <a:spAutoFit/>
            </a:bodyPr>
            <a:lstStyle/>
            <a:p>
              <a:pPr>
                <a:defRPr/>
              </a:pPr>
              <a:r>
                <a:rPr lang="en-US" b="1" dirty="0">
                  <a:solidFill>
                    <a:srgbClr val="FF0000"/>
                  </a:solidFill>
                  <a:latin typeface="Times New Roman" charset="0"/>
                  <a:ea typeface="+mn-ea"/>
                  <a:cs typeface="+mn-cs"/>
                </a:rPr>
                <a:t>seq.’ from B</a:t>
              </a:r>
            </a:p>
          </p:txBody>
        </p:sp>
        <p:sp>
          <p:nvSpPr>
            <p:cNvPr id="224357" name="Text Box 101"/>
            <p:cNvSpPr txBox="1">
              <a:spLocks noChangeArrowheads="1"/>
            </p:cNvSpPr>
            <p:nvPr/>
          </p:nvSpPr>
          <p:spPr bwMode="auto">
            <a:xfrm>
              <a:off x="3648" y="3552"/>
              <a:ext cx="1134" cy="288"/>
            </a:xfrm>
            <a:prstGeom prst="rect">
              <a:avLst/>
            </a:prstGeom>
            <a:noFill/>
            <a:ln w="9525">
              <a:noFill/>
              <a:miter lim="800000"/>
              <a:headEnd/>
              <a:tailEnd/>
            </a:ln>
            <a:effectLst/>
          </p:spPr>
          <p:txBody>
            <a:bodyPr wrap="none">
              <a:spAutoFit/>
            </a:bodyPr>
            <a:lstStyle/>
            <a:p>
              <a:pPr>
                <a:defRPr/>
              </a:pPr>
              <a:r>
                <a:rPr lang="en-US" b="1">
                  <a:solidFill>
                    <a:srgbClr val="FF0000"/>
                  </a:solidFill>
                  <a:latin typeface="Times New Roman" charset="0"/>
                  <a:ea typeface="+mn-ea"/>
                  <a:cs typeface="+mn-cs"/>
                </a:rPr>
                <a:t>seq.’ from C</a:t>
              </a:r>
            </a:p>
          </p:txBody>
        </p:sp>
        <p:sp>
          <p:nvSpPr>
            <p:cNvPr id="224358" name="Line 102"/>
            <p:cNvSpPr>
              <a:spLocks noChangeShapeType="1"/>
            </p:cNvSpPr>
            <p:nvPr/>
          </p:nvSpPr>
          <p:spPr bwMode="auto">
            <a:xfrm>
              <a:off x="1440" y="3504"/>
              <a:ext cx="288" cy="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59" name="Line 103"/>
            <p:cNvSpPr>
              <a:spLocks noChangeShapeType="1"/>
            </p:cNvSpPr>
            <p:nvPr/>
          </p:nvSpPr>
          <p:spPr bwMode="auto">
            <a:xfrm flipV="1">
              <a:off x="912" y="3360"/>
              <a:ext cx="528" cy="288"/>
            </a:xfrm>
            <a:prstGeom prst="line">
              <a:avLst/>
            </a:prstGeom>
            <a:noFill/>
            <a:ln w="57150">
              <a:solidFill>
                <a:schemeClr val="hlink"/>
              </a:solidFill>
              <a:round/>
              <a:headEnd/>
              <a:tailEnd type="triangle" w="med" len="med"/>
            </a:ln>
            <a:effectLst/>
          </p:spPr>
          <p:txBody>
            <a:bodyPr/>
            <a:lstStyle/>
            <a:p>
              <a:pPr>
                <a:defRPr/>
              </a:pPr>
              <a:endParaRPr lang="en-US" b="1">
                <a:solidFill>
                  <a:srgbClr val="000000"/>
                </a:solidFill>
                <a:latin typeface="Times New Roman" charset="0"/>
                <a:ea typeface="+mn-ea"/>
                <a:cs typeface="+mn-cs"/>
              </a:endParaRPr>
            </a:p>
          </p:txBody>
        </p:sp>
        <p:sp>
          <p:nvSpPr>
            <p:cNvPr id="224360" name="Text Box 104"/>
            <p:cNvSpPr txBox="1">
              <a:spLocks noChangeArrowheads="1"/>
            </p:cNvSpPr>
            <p:nvPr/>
          </p:nvSpPr>
          <p:spPr bwMode="auto">
            <a:xfrm>
              <a:off x="0" y="3648"/>
              <a:ext cx="1479" cy="291"/>
            </a:xfrm>
            <a:prstGeom prst="rect">
              <a:avLst/>
            </a:prstGeom>
            <a:noFill/>
            <a:ln w="9525">
              <a:solidFill>
                <a:schemeClr val="hlink"/>
              </a:solidFill>
              <a:miter lim="800000"/>
              <a:headEnd/>
              <a:tailEnd/>
            </a:ln>
            <a:effectLst/>
          </p:spPr>
          <p:txBody>
            <a:bodyPr wrap="none">
              <a:spAutoFit/>
            </a:bodyPr>
            <a:lstStyle/>
            <a:p>
              <a:pPr>
                <a:defRPr/>
              </a:pPr>
              <a:r>
                <a:rPr lang="en-US" b="1">
                  <a:solidFill>
                    <a:srgbClr val="FF0000"/>
                  </a:solidFill>
                  <a:latin typeface="Times New Roman" charset="0"/>
                  <a:ea typeface="+mn-ea"/>
                  <a:cs typeface="+mn-cs"/>
                </a:rPr>
                <a:t>gene duplication </a:t>
              </a:r>
            </a:p>
          </p:txBody>
        </p:sp>
        <p:sp>
          <p:nvSpPr>
            <p:cNvPr id="224361" name="Line 105"/>
            <p:cNvSpPr>
              <a:spLocks noChangeShapeType="1"/>
            </p:cNvSpPr>
            <p:nvPr/>
          </p:nvSpPr>
          <p:spPr bwMode="auto">
            <a:xfrm>
              <a:off x="1680" y="2592"/>
              <a:ext cx="0" cy="288"/>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sp>
          <p:nvSpPr>
            <p:cNvPr id="224362" name="Line 106"/>
            <p:cNvSpPr>
              <a:spLocks noChangeShapeType="1"/>
            </p:cNvSpPr>
            <p:nvPr/>
          </p:nvSpPr>
          <p:spPr bwMode="auto">
            <a:xfrm>
              <a:off x="1968" y="2880"/>
              <a:ext cx="0" cy="240"/>
            </a:xfrm>
            <a:prstGeom prst="line">
              <a:avLst/>
            </a:prstGeom>
            <a:noFill/>
            <a:ln w="9525">
              <a:solidFill>
                <a:schemeClr val="hlink"/>
              </a:solidFill>
              <a:round/>
              <a:headEnd/>
              <a:tailEnd/>
            </a:ln>
            <a:effectLst/>
          </p:spPr>
          <p:txBody>
            <a:bodyPr/>
            <a:lstStyle/>
            <a:p>
              <a:pPr>
                <a:defRPr/>
              </a:pPr>
              <a:endParaRPr lang="en-US" b="1">
                <a:solidFill>
                  <a:srgbClr val="000000"/>
                </a:solidFill>
                <a:latin typeface="Times New Roman"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a:xfrm>
            <a:off x="0" y="0"/>
            <a:ext cx="9144000" cy="685800"/>
          </a:xfrm>
        </p:spPr>
        <p:txBody>
          <a:bodyPr/>
          <a:lstStyle/>
          <a:p>
            <a:pPr algn="l" eaLnBrk="1" hangingPunct="1"/>
            <a:r>
              <a:rPr lang="en-US" sz="2600">
                <a:latin typeface="Times New Roman" charset="0"/>
              </a:rPr>
              <a:t>Gene duplication and gene transfer are equivalent explanations.</a:t>
            </a:r>
          </a:p>
        </p:txBody>
      </p:sp>
      <p:graphicFrame>
        <p:nvGraphicFramePr>
          <p:cNvPr id="102402" name="Object 3"/>
          <p:cNvGraphicFramePr>
            <a:graphicFrameLocks noChangeAspect="1"/>
          </p:cNvGraphicFramePr>
          <p:nvPr/>
        </p:nvGraphicFramePr>
        <p:xfrm>
          <a:off x="0" y="762000"/>
          <a:ext cx="4572000" cy="3657600"/>
        </p:xfrm>
        <a:graphic>
          <a:graphicData uri="http://schemas.openxmlformats.org/presentationml/2006/ole">
            <mc:AlternateContent xmlns:mc="http://schemas.openxmlformats.org/markup-compatibility/2006">
              <mc:Choice xmlns:v="urn:schemas-microsoft-com:vml" Requires="v">
                <p:oleObj spid="_x0000_s102461" name="Photo Editor Photo" r:id="rId4" imgW="8527519" imgH="5509738" progId="MSPhotoEd.3">
                  <p:embed/>
                </p:oleObj>
              </mc:Choice>
              <mc:Fallback>
                <p:oleObj name="Photo Editor Photo" r:id="rId4" imgW="8527519" imgH="5509738"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45720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2403" name="Object 4"/>
          <p:cNvGraphicFramePr>
            <a:graphicFrameLocks noChangeAspect="1"/>
          </p:cNvGraphicFramePr>
          <p:nvPr/>
        </p:nvGraphicFramePr>
        <p:xfrm>
          <a:off x="4572000" y="762000"/>
          <a:ext cx="4572000" cy="3733800"/>
        </p:xfrm>
        <a:graphic>
          <a:graphicData uri="http://schemas.openxmlformats.org/presentationml/2006/ole">
            <mc:AlternateContent xmlns:mc="http://schemas.openxmlformats.org/markup-compatibility/2006">
              <mc:Choice xmlns:v="urn:schemas-microsoft-com:vml" Requires="v">
                <p:oleObj spid="_x0000_s102462" name="Photo Editor Photo" r:id="rId6" imgW="8542760" imgH="6927180" progId="MSPhotoEd.3">
                  <p:embed/>
                </p:oleObj>
              </mc:Choice>
              <mc:Fallback>
                <p:oleObj name="Photo Editor Photo" r:id="rId6" imgW="8542760" imgH="6927180" progId="MSPhotoEd.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762000"/>
                        <a:ext cx="45720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285" name="Text Box 5"/>
          <p:cNvSpPr txBox="1">
            <a:spLocks noChangeArrowheads="1"/>
          </p:cNvSpPr>
          <p:nvPr/>
        </p:nvSpPr>
        <p:spPr bwMode="auto">
          <a:xfrm>
            <a:off x="288925" y="4613275"/>
            <a:ext cx="3705225"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Horizontal or lateral Gene </a:t>
            </a:r>
          </a:p>
        </p:txBody>
      </p:sp>
      <p:sp>
        <p:nvSpPr>
          <p:cNvPr id="225286" name="Text Box 6"/>
          <p:cNvSpPr txBox="1">
            <a:spLocks noChangeArrowheads="1"/>
          </p:cNvSpPr>
          <p:nvPr/>
        </p:nvSpPr>
        <p:spPr bwMode="auto">
          <a:xfrm>
            <a:off x="4572000" y="4419600"/>
            <a:ext cx="4572000" cy="830263"/>
          </a:xfrm>
          <a:prstGeom prst="rect">
            <a:avLst/>
          </a:prstGeom>
          <a:noFill/>
          <a:ln w="9525">
            <a:noFill/>
            <a:miter lim="800000"/>
            <a:headEnd/>
            <a:tailEnd/>
          </a:ln>
          <a:effectLst/>
        </p:spPr>
        <p:txBody>
          <a:bodyPr lIns="91429" tIns="45714" rIns="91429" bIns="45714">
            <a:spAutoFit/>
          </a:bodyPr>
          <a:lstStyle/>
          <a:p>
            <a:pPr>
              <a:defRPr/>
            </a:pPr>
            <a:r>
              <a:rPr lang="en-US" b="1">
                <a:solidFill>
                  <a:srgbClr val="000000"/>
                </a:solidFill>
                <a:latin typeface="Times New Roman" charset="0"/>
                <a:ea typeface="+mn-ea"/>
                <a:cs typeface="+mn-cs"/>
              </a:rPr>
              <a:t>Ancient duplication followed by gene loss</a:t>
            </a:r>
          </a:p>
        </p:txBody>
      </p:sp>
      <p:sp>
        <p:nvSpPr>
          <p:cNvPr id="225287" name="Text Box 7"/>
          <p:cNvSpPr txBox="1">
            <a:spLocks noChangeArrowheads="1"/>
          </p:cNvSpPr>
          <p:nvPr/>
        </p:nvSpPr>
        <p:spPr bwMode="auto">
          <a:xfrm>
            <a:off x="298450" y="5181600"/>
            <a:ext cx="8845550" cy="830263"/>
          </a:xfrm>
          <a:prstGeom prst="rect">
            <a:avLst/>
          </a:prstGeom>
          <a:noFill/>
          <a:ln w="9525">
            <a:noFill/>
            <a:miter lim="800000"/>
            <a:headEnd/>
            <a:tailEnd/>
          </a:ln>
          <a:effectLst/>
        </p:spPr>
        <p:txBody>
          <a:bodyPr lIns="91429" tIns="45714" rIns="91429" bIns="45714">
            <a:spAutoFit/>
          </a:bodyPr>
          <a:lstStyle/>
          <a:p>
            <a:pPr>
              <a:defRPr/>
            </a:pPr>
            <a:r>
              <a:rPr lang="en-US" b="1">
                <a:solidFill>
                  <a:srgbClr val="000000"/>
                </a:solidFill>
                <a:latin typeface="Times New Roman" charset="0"/>
                <a:ea typeface="+mn-ea"/>
                <a:cs typeface="+mn-cs"/>
              </a:rPr>
              <a:t>Note that scenario B involves many more individual events than A </a:t>
            </a:r>
            <a:br>
              <a:rPr lang="en-US" b="1">
                <a:solidFill>
                  <a:srgbClr val="000000"/>
                </a:solidFill>
                <a:latin typeface="Times New Roman" charset="0"/>
                <a:ea typeface="+mn-ea"/>
                <a:cs typeface="+mn-cs"/>
              </a:rPr>
            </a:br>
            <a:endParaRPr lang="en-US" b="1">
              <a:solidFill>
                <a:srgbClr val="000000"/>
              </a:solidFill>
              <a:latin typeface="Times New Roman" charset="0"/>
              <a:ea typeface="+mn-ea"/>
              <a:cs typeface="+mn-cs"/>
            </a:endParaRPr>
          </a:p>
        </p:txBody>
      </p:sp>
      <p:sp>
        <p:nvSpPr>
          <p:cNvPr id="225288" name="Rectangle 8"/>
          <p:cNvSpPr>
            <a:spLocks noChangeArrowheads="1"/>
          </p:cNvSpPr>
          <p:nvPr/>
        </p:nvSpPr>
        <p:spPr bwMode="auto">
          <a:xfrm>
            <a:off x="457200" y="5791200"/>
            <a:ext cx="3511550" cy="823913"/>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1 HGT with </a:t>
            </a:r>
            <a:br>
              <a:rPr lang="en-US" b="1">
                <a:solidFill>
                  <a:srgbClr val="000000"/>
                </a:solidFill>
                <a:latin typeface="Times New Roman" charset="0"/>
                <a:ea typeface="+mn-ea"/>
                <a:cs typeface="+mn-cs"/>
              </a:rPr>
            </a:br>
            <a:r>
              <a:rPr lang="en-US" b="1">
                <a:solidFill>
                  <a:srgbClr val="000000"/>
                </a:solidFill>
                <a:latin typeface="Times New Roman" charset="0"/>
                <a:ea typeface="+mn-ea"/>
                <a:cs typeface="+mn-cs"/>
              </a:rPr>
              <a:t>orthologous replacement</a:t>
            </a:r>
          </a:p>
        </p:txBody>
      </p:sp>
      <p:sp>
        <p:nvSpPr>
          <p:cNvPr id="225289" name="Rectangle 9"/>
          <p:cNvSpPr>
            <a:spLocks noChangeArrowheads="1"/>
          </p:cNvSpPr>
          <p:nvPr/>
        </p:nvSpPr>
        <p:spPr bwMode="auto">
          <a:xfrm>
            <a:off x="4572000" y="5791200"/>
            <a:ext cx="4267200" cy="830263"/>
          </a:xfrm>
          <a:prstGeom prst="rect">
            <a:avLst/>
          </a:prstGeom>
          <a:noFill/>
          <a:ln w="9525">
            <a:noFill/>
            <a:miter lim="800000"/>
            <a:headEnd/>
            <a:tailEnd/>
          </a:ln>
          <a:effectLst/>
        </p:spPr>
        <p:txBody>
          <a:bodyPr lIns="91429" tIns="45714" rIns="91429" bIns="45714">
            <a:spAutoFit/>
          </a:bodyPr>
          <a:lstStyle/>
          <a:p>
            <a:pPr>
              <a:defRPr/>
            </a:pPr>
            <a:r>
              <a:rPr lang="en-US" b="1">
                <a:solidFill>
                  <a:srgbClr val="000000"/>
                </a:solidFill>
                <a:latin typeface="Times New Roman" charset="0"/>
                <a:ea typeface="+mn-ea"/>
                <a:cs typeface="+mn-cs"/>
              </a:rPr>
              <a:t>1 gene duplication followed by 4 independent gene loss events</a:t>
            </a:r>
          </a:p>
        </p:txBody>
      </p:sp>
      <p:sp>
        <p:nvSpPr>
          <p:cNvPr id="225290" name="Text Box 10"/>
          <p:cNvSpPr txBox="1">
            <a:spLocks noChangeArrowheads="1"/>
          </p:cNvSpPr>
          <p:nvPr/>
        </p:nvSpPr>
        <p:spPr bwMode="auto">
          <a:xfrm>
            <a:off x="373063" y="2225675"/>
            <a:ext cx="8397875" cy="830263"/>
          </a:xfrm>
          <a:prstGeom prst="rect">
            <a:avLst/>
          </a:prstGeom>
          <a:solidFill>
            <a:schemeClr val="bg1"/>
          </a:solidFill>
          <a:ln w="9525">
            <a:noFill/>
            <a:miter lim="800000"/>
            <a:headEnd/>
            <a:tailEnd/>
          </a:ln>
          <a:effectLst/>
        </p:spPr>
        <p:txBody>
          <a:bodyPr lIns="91429" tIns="45714" rIns="91429" bIns="45714">
            <a:spAutoFit/>
          </a:bodyPr>
          <a:lstStyle/>
          <a:p>
            <a:pPr>
              <a:defRPr/>
            </a:pPr>
            <a:r>
              <a:rPr lang="en-US" b="1">
                <a:solidFill>
                  <a:srgbClr val="000000"/>
                </a:solidFill>
                <a:latin typeface="Times New Roman" charset="0"/>
                <a:ea typeface="+mn-ea"/>
                <a:cs typeface="+mn-cs"/>
              </a:rPr>
              <a:t>The more relatives of C are found that do not have the blue type of gene, the less likely is the duplication loss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2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2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2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290"/>
                                        </p:tgtEl>
                                        <p:attrNameLst>
                                          <p:attrName>style.visibility</p:attrName>
                                        </p:attrNameLst>
                                      </p:cBhvr>
                                      <p:to>
                                        <p:strVal val="visible"/>
                                      </p:to>
                                    </p:set>
                                    <p:anim calcmode="lin" valueType="num">
                                      <p:cBhvr additive="base">
                                        <p:cTn id="19" dur="500" fill="hold"/>
                                        <p:tgtEl>
                                          <p:spTgt spid="225290"/>
                                        </p:tgtEl>
                                        <p:attrNameLst>
                                          <p:attrName>ppt_x</p:attrName>
                                        </p:attrNameLst>
                                      </p:cBhvr>
                                      <p:tavLst>
                                        <p:tav tm="0">
                                          <p:val>
                                            <p:strVal val="0-#ppt_w/2"/>
                                          </p:val>
                                        </p:tav>
                                        <p:tav tm="100000">
                                          <p:val>
                                            <p:strVal val="#ppt_x"/>
                                          </p:val>
                                        </p:tav>
                                      </p:tavLst>
                                    </p:anim>
                                    <p:anim calcmode="lin" valueType="num">
                                      <p:cBhvr additive="base">
                                        <p:cTn id="20" dur="500" fill="hold"/>
                                        <p:tgtEl>
                                          <p:spTgt spid="225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7" grpId="0" autoUpdateAnimBg="0"/>
      <p:bldP spid="225288" grpId="0" autoUpdateAnimBg="0"/>
      <p:bldP spid="225289" grpId="0" autoUpdateAnimBg="0"/>
      <p:bldP spid="22529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0" y="0"/>
            <a:ext cx="7772400" cy="990600"/>
          </a:xfrm>
        </p:spPr>
        <p:txBody>
          <a:bodyPr/>
          <a:lstStyle/>
          <a:p>
            <a:pPr algn="l" eaLnBrk="1" hangingPunct="1"/>
            <a:r>
              <a:rPr lang="en-US">
                <a:latin typeface="Times New Roman" charset="0"/>
              </a:rPr>
              <a:t>Function, ortho- and paralogy</a:t>
            </a:r>
          </a:p>
        </p:txBody>
      </p:sp>
      <p:sp>
        <p:nvSpPr>
          <p:cNvPr id="229379" name="Rectangle 3"/>
          <p:cNvSpPr>
            <a:spLocks noChangeArrowheads="1"/>
          </p:cNvSpPr>
          <p:nvPr/>
        </p:nvSpPr>
        <p:spPr bwMode="auto">
          <a:xfrm>
            <a:off x="0" y="838200"/>
            <a:ext cx="22288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molecular tree:</a:t>
            </a:r>
          </a:p>
        </p:txBody>
      </p:sp>
      <p:sp>
        <p:nvSpPr>
          <p:cNvPr id="229380" name="Line 4"/>
          <p:cNvSpPr>
            <a:spLocks noChangeShapeType="1"/>
          </p:cNvSpPr>
          <p:nvPr/>
        </p:nvSpPr>
        <p:spPr bwMode="auto">
          <a:xfrm>
            <a:off x="1905000" y="1295400"/>
            <a:ext cx="3733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1" name="Line 5"/>
          <p:cNvSpPr>
            <a:spLocks noChangeShapeType="1"/>
          </p:cNvSpPr>
          <p:nvPr/>
        </p:nvSpPr>
        <p:spPr bwMode="auto">
          <a:xfrm>
            <a:off x="1905000" y="1295400"/>
            <a:ext cx="0" cy="12954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2" name="Line 6"/>
          <p:cNvSpPr>
            <a:spLocks noChangeShapeType="1"/>
          </p:cNvSpPr>
          <p:nvPr/>
        </p:nvSpPr>
        <p:spPr bwMode="auto">
          <a:xfrm>
            <a:off x="2286000" y="1981200"/>
            <a:ext cx="381000" cy="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3" name="Line 7"/>
          <p:cNvSpPr>
            <a:spLocks noChangeShapeType="1"/>
          </p:cNvSpPr>
          <p:nvPr/>
        </p:nvSpPr>
        <p:spPr bwMode="auto">
          <a:xfrm>
            <a:off x="2667000" y="1752600"/>
            <a:ext cx="0" cy="22860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4" name="Line 8"/>
          <p:cNvSpPr>
            <a:spLocks noChangeShapeType="1"/>
          </p:cNvSpPr>
          <p:nvPr/>
        </p:nvSpPr>
        <p:spPr bwMode="auto">
          <a:xfrm>
            <a:off x="2667000" y="1752600"/>
            <a:ext cx="2895600" cy="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5" name="Line 9"/>
          <p:cNvSpPr>
            <a:spLocks noChangeShapeType="1"/>
          </p:cNvSpPr>
          <p:nvPr/>
        </p:nvSpPr>
        <p:spPr bwMode="auto">
          <a:xfrm flipV="1">
            <a:off x="2667000" y="2438400"/>
            <a:ext cx="457200" cy="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6" name="Line 10"/>
          <p:cNvSpPr>
            <a:spLocks noChangeShapeType="1"/>
          </p:cNvSpPr>
          <p:nvPr/>
        </p:nvSpPr>
        <p:spPr bwMode="auto">
          <a:xfrm>
            <a:off x="3124200" y="2209800"/>
            <a:ext cx="0" cy="22860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7" name="Line 11"/>
          <p:cNvSpPr>
            <a:spLocks noChangeShapeType="1"/>
          </p:cNvSpPr>
          <p:nvPr/>
        </p:nvSpPr>
        <p:spPr bwMode="auto">
          <a:xfrm>
            <a:off x="3124200" y="2209800"/>
            <a:ext cx="2209800" cy="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8" name="Line 12"/>
          <p:cNvSpPr>
            <a:spLocks noChangeShapeType="1"/>
          </p:cNvSpPr>
          <p:nvPr/>
        </p:nvSpPr>
        <p:spPr bwMode="auto">
          <a:xfrm>
            <a:off x="3124200" y="2819400"/>
            <a:ext cx="2209800" cy="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89" name="Text Box 13"/>
          <p:cNvSpPr txBox="1">
            <a:spLocks noChangeArrowheads="1"/>
          </p:cNvSpPr>
          <p:nvPr/>
        </p:nvSpPr>
        <p:spPr bwMode="auto">
          <a:xfrm>
            <a:off x="5867400" y="2590800"/>
            <a:ext cx="2057400" cy="457200"/>
          </a:xfrm>
          <a:prstGeom prst="rect">
            <a:avLst/>
          </a:prstGeom>
          <a:noFill/>
          <a:ln w="9525">
            <a:noFill/>
            <a:miter lim="800000"/>
            <a:headEnd/>
            <a:tailEnd/>
          </a:ln>
          <a:effectLst/>
        </p:spPr>
        <p:txBody>
          <a:bodyPr lIns="91429" tIns="45714" rIns="91429" bIns="45714">
            <a:spAutoFit/>
          </a:bodyPr>
          <a:lstStyle/>
          <a:p>
            <a:pPr>
              <a:defRPr/>
            </a:pPr>
            <a:r>
              <a:rPr lang="en-US" b="1">
                <a:solidFill>
                  <a:srgbClr val="FF0000"/>
                </a:solidFill>
                <a:latin typeface="Times New Roman" charset="0"/>
                <a:ea typeface="+mn-ea"/>
                <a:cs typeface="+mn-cs"/>
              </a:rPr>
              <a:t>seq.’ from D</a:t>
            </a:r>
          </a:p>
        </p:txBody>
      </p:sp>
      <p:sp>
        <p:nvSpPr>
          <p:cNvPr id="229390" name="Text Box 14"/>
          <p:cNvSpPr txBox="1">
            <a:spLocks noChangeArrowheads="1"/>
          </p:cNvSpPr>
          <p:nvPr/>
        </p:nvSpPr>
        <p:spPr bwMode="auto">
          <a:xfrm>
            <a:off x="5867400" y="1066800"/>
            <a:ext cx="1725613"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A</a:t>
            </a:r>
          </a:p>
        </p:txBody>
      </p:sp>
      <p:sp>
        <p:nvSpPr>
          <p:cNvPr id="229391" name="Text Box 15"/>
          <p:cNvSpPr txBox="1">
            <a:spLocks noChangeArrowheads="1"/>
          </p:cNvSpPr>
          <p:nvPr/>
        </p:nvSpPr>
        <p:spPr bwMode="auto">
          <a:xfrm>
            <a:off x="5867400" y="2057400"/>
            <a:ext cx="1827213"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FF0000"/>
                </a:solidFill>
                <a:latin typeface="Times New Roman" charset="0"/>
                <a:ea typeface="+mn-ea"/>
                <a:cs typeface="+mn-cs"/>
              </a:rPr>
              <a:t>seq.’</a:t>
            </a:r>
            <a:r>
              <a:rPr lang="en-US" b="1">
                <a:solidFill>
                  <a:srgbClr val="000000"/>
                </a:solidFill>
                <a:latin typeface="Times New Roman" charset="0"/>
                <a:ea typeface="+mn-ea"/>
                <a:cs typeface="+mn-cs"/>
              </a:rPr>
              <a:t> </a:t>
            </a:r>
            <a:r>
              <a:rPr lang="en-US" b="1">
                <a:solidFill>
                  <a:srgbClr val="FF0000"/>
                </a:solidFill>
                <a:latin typeface="Times New Roman" charset="0"/>
                <a:ea typeface="+mn-ea"/>
                <a:cs typeface="+mn-cs"/>
              </a:rPr>
              <a:t>from</a:t>
            </a:r>
            <a:r>
              <a:rPr lang="en-US" b="1">
                <a:solidFill>
                  <a:srgbClr val="000000"/>
                </a:solidFill>
                <a:latin typeface="Times New Roman" charset="0"/>
                <a:ea typeface="+mn-ea"/>
                <a:cs typeface="+mn-cs"/>
              </a:rPr>
              <a:t> </a:t>
            </a:r>
            <a:r>
              <a:rPr lang="en-US" b="1">
                <a:solidFill>
                  <a:srgbClr val="FF0000"/>
                </a:solidFill>
                <a:latin typeface="Times New Roman" charset="0"/>
                <a:ea typeface="+mn-ea"/>
                <a:cs typeface="+mn-cs"/>
              </a:rPr>
              <a:t>C</a:t>
            </a:r>
          </a:p>
        </p:txBody>
      </p:sp>
      <p:sp>
        <p:nvSpPr>
          <p:cNvPr id="229392" name="Text Box 16"/>
          <p:cNvSpPr txBox="1">
            <a:spLocks noChangeArrowheads="1"/>
          </p:cNvSpPr>
          <p:nvPr/>
        </p:nvSpPr>
        <p:spPr bwMode="auto">
          <a:xfrm>
            <a:off x="5867400" y="1524000"/>
            <a:ext cx="18097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FF0000"/>
                </a:solidFill>
                <a:latin typeface="Times New Roman" charset="0"/>
                <a:ea typeface="+mn-ea"/>
                <a:cs typeface="+mn-cs"/>
              </a:rPr>
              <a:t>seq.’ from B</a:t>
            </a:r>
          </a:p>
        </p:txBody>
      </p:sp>
      <p:sp>
        <p:nvSpPr>
          <p:cNvPr id="229393" name="Line 17"/>
          <p:cNvSpPr>
            <a:spLocks noChangeShapeType="1"/>
          </p:cNvSpPr>
          <p:nvPr/>
        </p:nvSpPr>
        <p:spPr bwMode="auto">
          <a:xfrm>
            <a:off x="1905000" y="2590800"/>
            <a:ext cx="3810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94" name="Line 18"/>
          <p:cNvSpPr>
            <a:spLocks noChangeShapeType="1"/>
          </p:cNvSpPr>
          <p:nvPr/>
        </p:nvSpPr>
        <p:spPr bwMode="auto">
          <a:xfrm>
            <a:off x="2286000" y="1981200"/>
            <a:ext cx="1588" cy="14478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95" name="Line 19"/>
          <p:cNvSpPr>
            <a:spLocks noChangeShapeType="1"/>
          </p:cNvSpPr>
          <p:nvPr/>
        </p:nvSpPr>
        <p:spPr bwMode="auto">
          <a:xfrm>
            <a:off x="2743200" y="3429000"/>
            <a:ext cx="1588" cy="6096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96" name="Line 20"/>
          <p:cNvSpPr>
            <a:spLocks noChangeShapeType="1"/>
          </p:cNvSpPr>
          <p:nvPr/>
        </p:nvSpPr>
        <p:spPr bwMode="auto">
          <a:xfrm>
            <a:off x="2743200" y="3200400"/>
            <a:ext cx="27432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97" name="Line 21"/>
          <p:cNvSpPr>
            <a:spLocks noChangeShapeType="1"/>
          </p:cNvSpPr>
          <p:nvPr/>
        </p:nvSpPr>
        <p:spPr bwMode="auto">
          <a:xfrm flipV="1">
            <a:off x="2743200" y="4038600"/>
            <a:ext cx="304800" cy="1588"/>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98" name="Line 22"/>
          <p:cNvSpPr>
            <a:spLocks noChangeShapeType="1"/>
          </p:cNvSpPr>
          <p:nvPr/>
        </p:nvSpPr>
        <p:spPr bwMode="auto">
          <a:xfrm>
            <a:off x="3048000" y="3657600"/>
            <a:ext cx="0" cy="6096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399" name="Line 23"/>
          <p:cNvSpPr>
            <a:spLocks noChangeShapeType="1"/>
          </p:cNvSpPr>
          <p:nvPr/>
        </p:nvSpPr>
        <p:spPr bwMode="auto">
          <a:xfrm>
            <a:off x="3048000" y="3657600"/>
            <a:ext cx="2209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400" name="Line 24"/>
          <p:cNvSpPr>
            <a:spLocks noChangeShapeType="1"/>
          </p:cNvSpPr>
          <p:nvPr/>
        </p:nvSpPr>
        <p:spPr bwMode="auto">
          <a:xfrm>
            <a:off x="3048000" y="4267200"/>
            <a:ext cx="22098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401" name="Text Box 25"/>
          <p:cNvSpPr txBox="1">
            <a:spLocks noChangeArrowheads="1"/>
          </p:cNvSpPr>
          <p:nvPr/>
        </p:nvSpPr>
        <p:spPr bwMode="auto">
          <a:xfrm>
            <a:off x="5791200" y="4038600"/>
            <a:ext cx="2209800" cy="457200"/>
          </a:xfrm>
          <a:prstGeom prst="rect">
            <a:avLst/>
          </a:prstGeom>
          <a:noFill/>
          <a:ln w="9525">
            <a:noFill/>
            <a:miter lim="800000"/>
            <a:headEnd/>
            <a:tailEnd/>
          </a:ln>
          <a:effectLst/>
        </p:spPr>
        <p:txBody>
          <a:bodyPr lIns="91429" tIns="45714" rIns="91429" bIns="45714">
            <a:spAutoFit/>
          </a:bodyPr>
          <a:lstStyle/>
          <a:p>
            <a:pPr>
              <a:defRPr/>
            </a:pPr>
            <a:r>
              <a:rPr lang="en-US" b="1">
                <a:solidFill>
                  <a:srgbClr val="000000"/>
                </a:solidFill>
                <a:latin typeface="Times New Roman" charset="0"/>
                <a:ea typeface="+mn-ea"/>
                <a:cs typeface="+mn-cs"/>
              </a:rPr>
              <a:t>seq. from D</a:t>
            </a:r>
          </a:p>
        </p:txBody>
      </p:sp>
      <p:sp>
        <p:nvSpPr>
          <p:cNvPr id="229402" name="Text Box 26"/>
          <p:cNvSpPr txBox="1">
            <a:spLocks noChangeArrowheads="1"/>
          </p:cNvSpPr>
          <p:nvPr/>
        </p:nvSpPr>
        <p:spPr bwMode="auto">
          <a:xfrm>
            <a:off x="5791200" y="3505200"/>
            <a:ext cx="1746250"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C</a:t>
            </a:r>
          </a:p>
        </p:txBody>
      </p:sp>
      <p:sp>
        <p:nvSpPr>
          <p:cNvPr id="229403" name="Text Box 27"/>
          <p:cNvSpPr txBox="1">
            <a:spLocks noChangeArrowheads="1"/>
          </p:cNvSpPr>
          <p:nvPr/>
        </p:nvSpPr>
        <p:spPr bwMode="auto">
          <a:xfrm>
            <a:off x="5791200" y="2971800"/>
            <a:ext cx="1728788" cy="457200"/>
          </a:xfrm>
          <a:prstGeom prst="rect">
            <a:avLst/>
          </a:prstGeom>
          <a:noFill/>
          <a:ln w="9525">
            <a:noFill/>
            <a:miter lim="800000"/>
            <a:headEnd/>
            <a:tailEnd/>
          </a:ln>
          <a:effectLst/>
        </p:spPr>
        <p:txBody>
          <a:bodyPr wrap="none" lIns="91429" tIns="45714" rIns="91429" bIns="45714">
            <a:spAutoFit/>
          </a:bodyPr>
          <a:lstStyle/>
          <a:p>
            <a:pPr>
              <a:defRPr/>
            </a:pPr>
            <a:r>
              <a:rPr lang="en-US" b="1">
                <a:solidFill>
                  <a:srgbClr val="000000"/>
                </a:solidFill>
                <a:latin typeface="Times New Roman" charset="0"/>
                <a:ea typeface="+mn-ea"/>
                <a:cs typeface="+mn-cs"/>
              </a:rPr>
              <a:t>seq. from B</a:t>
            </a:r>
          </a:p>
        </p:txBody>
      </p:sp>
      <p:sp>
        <p:nvSpPr>
          <p:cNvPr id="229404" name="Line 28"/>
          <p:cNvSpPr>
            <a:spLocks noChangeShapeType="1"/>
          </p:cNvSpPr>
          <p:nvPr/>
        </p:nvSpPr>
        <p:spPr bwMode="auto">
          <a:xfrm>
            <a:off x="2286000" y="3429000"/>
            <a:ext cx="457200" cy="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405" name="Line 29"/>
          <p:cNvSpPr>
            <a:spLocks noChangeShapeType="1"/>
          </p:cNvSpPr>
          <p:nvPr/>
        </p:nvSpPr>
        <p:spPr bwMode="auto">
          <a:xfrm flipV="1">
            <a:off x="1447800" y="2590800"/>
            <a:ext cx="838200" cy="457200"/>
          </a:xfrm>
          <a:prstGeom prst="line">
            <a:avLst/>
          </a:prstGeom>
          <a:noFill/>
          <a:ln w="57150">
            <a:solidFill>
              <a:schemeClr val="hlink"/>
            </a:solidFill>
            <a:round/>
            <a:headEnd/>
            <a:tailEnd type="triangle" w="med" len="me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406" name="Text Box 30"/>
          <p:cNvSpPr txBox="1">
            <a:spLocks noChangeArrowheads="1"/>
          </p:cNvSpPr>
          <p:nvPr/>
        </p:nvSpPr>
        <p:spPr bwMode="auto">
          <a:xfrm>
            <a:off x="304800" y="2819400"/>
            <a:ext cx="1954213" cy="830263"/>
          </a:xfrm>
          <a:prstGeom prst="rect">
            <a:avLst/>
          </a:prstGeom>
          <a:noFill/>
          <a:ln w="9525">
            <a:noFill/>
            <a:miter lim="800000"/>
            <a:headEnd/>
            <a:tailEnd/>
          </a:ln>
          <a:effectLst/>
        </p:spPr>
        <p:txBody>
          <a:bodyPr lIns="91429" tIns="45714" rIns="91429" bIns="45714">
            <a:spAutoFit/>
          </a:bodyPr>
          <a:lstStyle/>
          <a:p>
            <a:pPr>
              <a:defRPr/>
            </a:pPr>
            <a:r>
              <a:rPr lang="en-US" b="1">
                <a:solidFill>
                  <a:srgbClr val="FF0000"/>
                </a:solidFill>
                <a:latin typeface="Times New Roman" charset="0"/>
                <a:ea typeface="+mn-ea"/>
                <a:cs typeface="+mn-cs"/>
              </a:rPr>
              <a:t>gene duplication </a:t>
            </a:r>
          </a:p>
        </p:txBody>
      </p:sp>
      <p:sp>
        <p:nvSpPr>
          <p:cNvPr id="229407" name="Line 31"/>
          <p:cNvSpPr>
            <a:spLocks noChangeShapeType="1"/>
          </p:cNvSpPr>
          <p:nvPr/>
        </p:nvSpPr>
        <p:spPr bwMode="auto">
          <a:xfrm>
            <a:off x="2743200" y="3200400"/>
            <a:ext cx="0" cy="228600"/>
          </a:xfrm>
          <a:prstGeom prst="line">
            <a:avLst/>
          </a:prstGeom>
          <a:noFill/>
          <a:ln w="9525">
            <a:solidFill>
              <a:schemeClr val="tx1"/>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408" name="Line 32"/>
          <p:cNvSpPr>
            <a:spLocks noChangeShapeType="1"/>
          </p:cNvSpPr>
          <p:nvPr/>
        </p:nvSpPr>
        <p:spPr bwMode="auto">
          <a:xfrm>
            <a:off x="2667000" y="1981200"/>
            <a:ext cx="0" cy="45720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409" name="Line 33"/>
          <p:cNvSpPr>
            <a:spLocks noChangeShapeType="1"/>
          </p:cNvSpPr>
          <p:nvPr/>
        </p:nvSpPr>
        <p:spPr bwMode="auto">
          <a:xfrm>
            <a:off x="3124200" y="2438400"/>
            <a:ext cx="0" cy="381000"/>
          </a:xfrm>
          <a:prstGeom prst="line">
            <a:avLst/>
          </a:prstGeom>
          <a:noFill/>
          <a:ln w="9525">
            <a:solidFill>
              <a:schemeClr val="hlink"/>
            </a:solidFill>
            <a:round/>
            <a:headEnd/>
            <a:tailEnd/>
          </a:ln>
          <a:effectLst/>
        </p:spPr>
        <p:txBody>
          <a:bodyPr lIns="91429" tIns="45714" rIns="91429" bIns="45714"/>
          <a:lstStyle/>
          <a:p>
            <a:pPr>
              <a:defRPr/>
            </a:pPr>
            <a:endParaRPr lang="en-US" b="1">
              <a:solidFill>
                <a:srgbClr val="000000"/>
              </a:solidFill>
              <a:latin typeface="Times New Roman" charset="0"/>
              <a:ea typeface="+mn-ea"/>
              <a:cs typeface="+mn-cs"/>
            </a:endParaRPr>
          </a:p>
        </p:txBody>
      </p:sp>
      <p:sp>
        <p:nvSpPr>
          <p:cNvPr id="229410" name="Text Box 34"/>
          <p:cNvSpPr txBox="1">
            <a:spLocks noChangeArrowheads="1"/>
          </p:cNvSpPr>
          <p:nvPr/>
        </p:nvSpPr>
        <p:spPr bwMode="auto">
          <a:xfrm>
            <a:off x="304800" y="4572000"/>
            <a:ext cx="8093075" cy="2308225"/>
          </a:xfrm>
          <a:prstGeom prst="rect">
            <a:avLst/>
          </a:prstGeom>
          <a:noFill/>
          <a:ln w="9525">
            <a:noFill/>
            <a:miter lim="800000"/>
            <a:headEnd/>
            <a:tailEnd/>
          </a:ln>
          <a:effectLst/>
        </p:spPr>
        <p:txBody>
          <a:bodyPr lIns="91429" tIns="45714" rIns="91429" bIns="45714">
            <a:spAutoFit/>
          </a:bodyPr>
          <a:lstStyle/>
          <a:p>
            <a:pPr>
              <a:defRPr/>
            </a:pPr>
            <a:r>
              <a:rPr lang="en-US" sz="1800" dirty="0">
                <a:solidFill>
                  <a:srgbClr val="000000"/>
                </a:solidFill>
                <a:latin typeface="Times New Roman" charset="0"/>
                <a:ea typeface="+mn-ea"/>
                <a:cs typeface="+mn-cs"/>
              </a:rPr>
              <a:t>The presence of the duplication is a taxonomic character (shared derived character in species B C D).  </a:t>
            </a:r>
          </a:p>
          <a:p>
            <a:pPr>
              <a:defRPr/>
            </a:pPr>
            <a:r>
              <a:rPr lang="en-US" sz="1800" dirty="0">
                <a:solidFill>
                  <a:srgbClr val="000000"/>
                </a:solidFill>
                <a:latin typeface="Times New Roman" charset="0"/>
                <a:ea typeface="+mn-ea"/>
                <a:cs typeface="+mn-cs"/>
              </a:rPr>
              <a:t>The phylogeny suggests that </a:t>
            </a:r>
            <a:r>
              <a:rPr lang="en-US" sz="1800" dirty="0" err="1">
                <a:solidFill>
                  <a:srgbClr val="000000"/>
                </a:solidFill>
                <a:latin typeface="Times New Roman" charset="0"/>
                <a:ea typeface="+mn-ea"/>
                <a:cs typeface="+mn-cs"/>
              </a:rPr>
              <a:t>seq</a:t>
            </a:r>
            <a:r>
              <a:rPr lang="en-US" sz="1800" dirty="0">
                <a:solidFill>
                  <a:srgbClr val="000000"/>
                </a:solidFill>
                <a:latin typeface="Times New Roman" charset="0"/>
                <a:ea typeface="+mn-ea"/>
                <a:cs typeface="+mn-cs"/>
              </a:rPr>
              <a:t>’ and </a:t>
            </a:r>
            <a:r>
              <a:rPr lang="en-US" sz="1800" dirty="0" err="1">
                <a:solidFill>
                  <a:srgbClr val="000000"/>
                </a:solidFill>
                <a:latin typeface="Times New Roman" charset="0"/>
                <a:ea typeface="+mn-ea"/>
                <a:cs typeface="+mn-cs"/>
              </a:rPr>
              <a:t>seq</a:t>
            </a:r>
            <a:r>
              <a:rPr lang="en-US" sz="1800" dirty="0">
                <a:solidFill>
                  <a:srgbClr val="000000"/>
                </a:solidFill>
                <a:latin typeface="Times New Roman" charset="0"/>
                <a:ea typeface="+mn-ea"/>
                <a:cs typeface="+mn-cs"/>
              </a:rPr>
              <a:t> have similar function, and that this function was important in the evolution of the </a:t>
            </a:r>
            <a:r>
              <a:rPr lang="en-US" sz="1800" dirty="0" err="1">
                <a:solidFill>
                  <a:srgbClr val="000000"/>
                </a:solidFill>
                <a:latin typeface="Times New Roman" charset="0"/>
                <a:ea typeface="+mn-ea"/>
                <a:cs typeface="+mn-cs"/>
              </a:rPr>
              <a:t>clade</a:t>
            </a:r>
            <a:r>
              <a:rPr lang="en-US" sz="1800" dirty="0">
                <a:solidFill>
                  <a:srgbClr val="000000"/>
                </a:solidFill>
                <a:latin typeface="Times New Roman" charset="0"/>
                <a:ea typeface="+mn-ea"/>
                <a:cs typeface="+mn-cs"/>
              </a:rPr>
              <a:t> BCD.</a:t>
            </a:r>
          </a:p>
          <a:p>
            <a:pPr>
              <a:defRPr/>
            </a:pPr>
            <a:r>
              <a:rPr lang="en-US" sz="1800" dirty="0" err="1">
                <a:solidFill>
                  <a:srgbClr val="000000"/>
                </a:solidFill>
                <a:latin typeface="Times New Roman" charset="0"/>
                <a:ea typeface="+mn-ea"/>
                <a:cs typeface="+mn-cs"/>
              </a:rPr>
              <a:t>seq</a:t>
            </a:r>
            <a:r>
              <a:rPr lang="en-US" sz="1800" dirty="0">
                <a:solidFill>
                  <a:srgbClr val="000000"/>
                </a:solidFill>
                <a:latin typeface="Times New Roman" charset="0"/>
                <a:ea typeface="+mn-ea"/>
                <a:cs typeface="+mn-cs"/>
              </a:rPr>
              <a:t>’ in B and </a:t>
            </a:r>
            <a:r>
              <a:rPr lang="en-US" sz="1800" dirty="0" err="1">
                <a:solidFill>
                  <a:srgbClr val="000000"/>
                </a:solidFill>
                <a:latin typeface="Times New Roman" charset="0"/>
                <a:ea typeface="+mn-ea"/>
                <a:cs typeface="+mn-cs"/>
              </a:rPr>
              <a:t>seq’in</a:t>
            </a:r>
            <a:r>
              <a:rPr lang="en-US" sz="1800" dirty="0">
                <a:solidFill>
                  <a:srgbClr val="000000"/>
                </a:solidFill>
                <a:latin typeface="Times New Roman" charset="0"/>
                <a:ea typeface="+mn-ea"/>
                <a:cs typeface="+mn-cs"/>
              </a:rPr>
              <a:t> C and D are orthologs and probably have the same function, whereas </a:t>
            </a:r>
            <a:r>
              <a:rPr lang="en-US" sz="1800" dirty="0" err="1">
                <a:solidFill>
                  <a:srgbClr val="000000"/>
                </a:solidFill>
                <a:latin typeface="Times New Roman" charset="0"/>
                <a:ea typeface="+mn-ea"/>
                <a:cs typeface="+mn-cs"/>
              </a:rPr>
              <a:t>seq</a:t>
            </a:r>
            <a:r>
              <a:rPr lang="en-US" sz="1800" dirty="0">
                <a:solidFill>
                  <a:srgbClr val="000000"/>
                </a:solidFill>
                <a:latin typeface="Times New Roman" charset="0"/>
                <a:ea typeface="+mn-ea"/>
                <a:cs typeface="+mn-cs"/>
              </a:rPr>
              <a:t> and </a:t>
            </a:r>
            <a:r>
              <a:rPr lang="en-US" sz="1800" dirty="0" err="1">
                <a:solidFill>
                  <a:srgbClr val="000000"/>
                </a:solidFill>
                <a:latin typeface="Times New Roman" charset="0"/>
                <a:ea typeface="+mn-ea"/>
                <a:cs typeface="+mn-cs"/>
              </a:rPr>
              <a:t>seq</a:t>
            </a:r>
            <a:r>
              <a:rPr lang="en-US" sz="1800" dirty="0">
                <a:solidFill>
                  <a:srgbClr val="000000"/>
                </a:solidFill>
                <a:latin typeface="Times New Roman" charset="0"/>
                <a:ea typeface="+mn-ea"/>
                <a:cs typeface="+mn-cs"/>
              </a:rPr>
              <a:t>’ in BCD probably have different function (the difference might be in </a:t>
            </a:r>
            <a:r>
              <a:rPr lang="en-US" sz="1800" dirty="0" err="1">
                <a:solidFill>
                  <a:srgbClr val="000000"/>
                </a:solidFill>
                <a:latin typeface="Times New Roman" charset="0"/>
                <a:ea typeface="+mn-ea"/>
                <a:cs typeface="+mn-cs"/>
              </a:rPr>
              <a:t>subfunctionalization</a:t>
            </a:r>
            <a:r>
              <a:rPr lang="en-US" sz="1800" dirty="0">
                <a:solidFill>
                  <a:srgbClr val="000000"/>
                </a:solidFill>
                <a:latin typeface="Times New Roman" charset="0"/>
                <a:ea typeface="+mn-ea"/>
                <a:cs typeface="+mn-cs"/>
              </a:rPr>
              <a:t> of functions that </a:t>
            </a:r>
            <a:r>
              <a:rPr lang="en-US" sz="1800" dirty="0" err="1">
                <a:solidFill>
                  <a:srgbClr val="000000"/>
                </a:solidFill>
                <a:latin typeface="Times New Roman" charset="0"/>
                <a:ea typeface="+mn-ea"/>
                <a:cs typeface="+mn-cs"/>
              </a:rPr>
              <a:t>seq</a:t>
            </a:r>
            <a:r>
              <a:rPr lang="en-US" sz="1800" dirty="0">
                <a:solidFill>
                  <a:srgbClr val="000000"/>
                </a:solidFill>
                <a:latin typeface="Times New Roman" charset="0"/>
                <a:ea typeface="+mn-ea"/>
                <a:cs typeface="+mn-cs"/>
              </a:rPr>
              <a:t> had in A. – e.g. organ specific expression)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33338" y="1398588"/>
            <a:ext cx="87090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Arial" charset="0"/>
                <a:ea typeface="ＭＳ Ｐゴシック" charset="-128"/>
                <a:cs typeface=""/>
              </a:rPr>
              <a:t>Bayesian Posterior Probability Mapping with MrBayes</a:t>
            </a:r>
            <a:r>
              <a:rPr kumimoji="0" lang="en-US" altLang="en-US" sz="2400" b="0" i="0" u="none" strike="noStrike" kern="1200" cap="none" spc="0" normalizeH="0" baseline="0" noProof="0">
                <a:ln>
                  <a:noFill/>
                </a:ln>
                <a:solidFill>
                  <a:srgbClr val="FFFFFF"/>
                </a:solidFill>
                <a:effectLst/>
                <a:uLnTx/>
                <a:uFillTx/>
                <a:latin typeface="Arial" charset="0"/>
                <a:ea typeface="ＭＳ Ｐゴシック" charset="-128"/>
                <a:cs typeface=""/>
              </a:rPr>
              <a:t> </a:t>
            </a:r>
            <a:br>
              <a:rPr kumimoji="0" lang="en-US" altLang="en-US" sz="2400" b="0" i="0" u="none" strike="noStrike" kern="1200" cap="none" spc="0" normalizeH="0" baseline="0" noProof="0">
                <a:ln>
                  <a:noFill/>
                </a:ln>
                <a:solidFill>
                  <a:srgbClr val="FFFFFF"/>
                </a:solidFill>
                <a:effectLst/>
                <a:uLnTx/>
                <a:uFillTx/>
                <a:latin typeface="Arial" charset="0"/>
                <a:ea typeface="ＭＳ Ｐゴシック" charset="-128"/>
                <a:cs typeface=""/>
              </a:rPr>
            </a:br>
            <a:r>
              <a:rPr kumimoji="0" lang="en-US" altLang="en-US" sz="2000" b="0" i="0" u="none" strike="noStrike" kern="1200" cap="none" spc="0" normalizeH="0" baseline="0" noProof="0">
                <a:ln>
                  <a:noFill/>
                </a:ln>
                <a:solidFill>
                  <a:srgbClr val="FFFF00"/>
                </a:solidFill>
                <a:effectLst/>
                <a:uLnTx/>
                <a:uFillTx/>
                <a:latin typeface="Arial" charset="0"/>
                <a:ea typeface="ＭＳ Ｐゴシック" charset="-128"/>
                <a:cs typeface=""/>
              </a:rPr>
              <a:t>(Huelsenbeck and Ronquist, 2001)</a:t>
            </a:r>
          </a:p>
        </p:txBody>
      </p:sp>
      <p:sp>
        <p:nvSpPr>
          <p:cNvPr id="87042" name="Text Box 3"/>
          <p:cNvSpPr txBox="1">
            <a:spLocks noChangeArrowheads="1"/>
          </p:cNvSpPr>
          <p:nvPr/>
        </p:nvSpPr>
        <p:spPr bwMode="auto">
          <a:xfrm>
            <a:off x="309563" y="201613"/>
            <a:ext cx="86026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charset="0"/>
                <a:ea typeface="ＭＳ Ｐゴシック" charset="-128"/>
                <a:cs typeface=""/>
              </a:rPr>
              <a:t>Alternative  Approaches to Estimate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charset="0"/>
                <a:ea typeface="ＭＳ Ｐゴシック" charset="-128"/>
                <a:cs typeface=""/>
              </a:rPr>
              <a:t>Posterior Probabilities</a:t>
            </a:r>
          </a:p>
        </p:txBody>
      </p:sp>
      <p:sp>
        <p:nvSpPr>
          <p:cNvPr id="87043" name="Text Box 4"/>
          <p:cNvSpPr txBox="1">
            <a:spLocks noChangeArrowheads="1"/>
          </p:cNvSpPr>
          <p:nvPr/>
        </p:nvSpPr>
        <p:spPr bwMode="auto">
          <a:xfrm>
            <a:off x="254000" y="2311400"/>
            <a:ext cx="2397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Arial" charset="0"/>
                <a:ea typeface="ＭＳ Ｐゴシック" charset="-128"/>
                <a:cs typeface=""/>
              </a:rPr>
              <a:t>Problem: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      </a:t>
            </a: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Strimmer’s formula</a:t>
            </a:r>
          </a:p>
        </p:txBody>
      </p:sp>
      <p:sp>
        <p:nvSpPr>
          <p:cNvPr id="87044" name="Text Box 5"/>
          <p:cNvSpPr txBox="1">
            <a:spLocks noChangeArrowheads="1"/>
          </p:cNvSpPr>
          <p:nvPr/>
        </p:nvSpPr>
        <p:spPr bwMode="auto">
          <a:xfrm>
            <a:off x="236538" y="3683000"/>
            <a:ext cx="86090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Arial" charset="0"/>
                <a:ea typeface="ＭＳ Ｐゴシック" charset="-128"/>
                <a:cs typeface=""/>
              </a:rPr>
              <a:t>Solution:</a:t>
            </a: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       </a:t>
            </a: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Exploration of the tree space by sampling trees using a biased random walk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	(Implemented in MrBayes program)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          Trees with higher likelihoods will be sampled more often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grpSp>
        <p:nvGrpSpPr>
          <p:cNvPr id="87045" name="Group 6"/>
          <p:cNvGrpSpPr>
            <a:grpSpLocks/>
          </p:cNvGrpSpPr>
          <p:nvPr/>
        </p:nvGrpSpPr>
        <p:grpSpPr bwMode="auto">
          <a:xfrm>
            <a:off x="1068388" y="5337175"/>
            <a:ext cx="1538287" cy="985838"/>
            <a:chOff x="1069" y="2677"/>
            <a:chExt cx="969" cy="621"/>
          </a:xfrm>
        </p:grpSpPr>
        <p:sp>
          <p:nvSpPr>
            <p:cNvPr id="87053" name="Text Box 7"/>
            <p:cNvSpPr txBox="1">
              <a:spLocks noChangeArrowheads="1"/>
            </p:cNvSpPr>
            <p:nvPr/>
          </p:nvSpPr>
          <p:spPr bwMode="auto">
            <a:xfrm>
              <a:off x="1069" y="2840"/>
              <a:ext cx="3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p</a:t>
              </a:r>
              <a:r>
                <a:rPr kumimoji="0" lang="en-US" altLang="en-US" sz="2400" b="0" i="0" u="none" strike="noStrike" kern="1200" cap="none" spc="0" normalizeH="0" baseline="-25000" noProof="0">
                  <a:ln>
                    <a:noFill/>
                  </a:ln>
                  <a:solidFill>
                    <a:srgbClr val="FFFF00"/>
                  </a:solidFill>
                  <a:effectLst/>
                  <a:uLnTx/>
                  <a:uFillTx/>
                  <a:latin typeface="Arial" charset="0"/>
                  <a:ea typeface="ＭＳ Ｐゴシック" charset="-128"/>
                  <a:cs typeface=""/>
                </a:rPr>
                <a:t>i</a:t>
              </a: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sym typeface="Symbol" charset="2"/>
                </a:rPr>
                <a:t></a:t>
              </a:r>
              <a:endPar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grpSp>
          <p:nvGrpSpPr>
            <p:cNvPr id="87054" name="Group 8"/>
            <p:cNvGrpSpPr>
              <a:grpSpLocks/>
            </p:cNvGrpSpPr>
            <p:nvPr/>
          </p:nvGrpSpPr>
          <p:grpSpPr bwMode="auto">
            <a:xfrm>
              <a:off x="1482" y="2677"/>
              <a:ext cx="556" cy="621"/>
              <a:chOff x="1482" y="2677"/>
              <a:chExt cx="556" cy="621"/>
            </a:xfrm>
          </p:grpSpPr>
          <p:sp>
            <p:nvSpPr>
              <p:cNvPr id="87055" name="Text Box 9"/>
              <p:cNvSpPr txBox="1">
                <a:spLocks noChangeArrowheads="1"/>
              </p:cNvSpPr>
              <p:nvPr/>
            </p:nvSpPr>
            <p:spPr bwMode="auto">
              <a:xfrm>
                <a:off x="1582" y="2677"/>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N</a:t>
                </a:r>
                <a:r>
                  <a:rPr kumimoji="0" lang="en-US" altLang="en-US" sz="2400" b="0" i="0" u="none" strike="noStrike" kern="1200" cap="none" spc="0" normalizeH="0" baseline="-25000" noProof="0">
                    <a:ln>
                      <a:noFill/>
                    </a:ln>
                    <a:solidFill>
                      <a:srgbClr val="FFFF00"/>
                    </a:solidFill>
                    <a:effectLst/>
                    <a:uLnTx/>
                    <a:uFillTx/>
                    <a:latin typeface="Arial" charset="0"/>
                    <a:ea typeface="ＭＳ Ｐゴシック" charset="-128"/>
                    <a:cs typeface=""/>
                  </a:rPr>
                  <a:t>i</a:t>
                </a:r>
                <a:endPar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sp>
            <p:nvSpPr>
              <p:cNvPr id="87056" name="Text Box 10"/>
              <p:cNvSpPr txBox="1">
                <a:spLocks noChangeArrowheads="1"/>
              </p:cNvSpPr>
              <p:nvPr/>
            </p:nvSpPr>
            <p:spPr bwMode="auto">
              <a:xfrm>
                <a:off x="1541" y="3010"/>
                <a:ext cx="4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N</a:t>
                </a:r>
                <a:r>
                  <a:rPr kumimoji="0" lang="en-US" altLang="en-US" sz="2400" b="0" i="0" u="none" strike="noStrike" kern="1200" cap="none" spc="0" normalizeH="0" baseline="-25000" noProof="0">
                    <a:ln>
                      <a:noFill/>
                    </a:ln>
                    <a:solidFill>
                      <a:srgbClr val="FFFF00"/>
                    </a:solidFill>
                    <a:effectLst/>
                    <a:uLnTx/>
                    <a:uFillTx/>
                    <a:latin typeface="Arial" charset="0"/>
                    <a:ea typeface="ＭＳ Ｐゴシック" charset="-128"/>
                    <a:cs typeface=""/>
                  </a:rPr>
                  <a:t>total</a:t>
                </a:r>
                <a:endPar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sp>
            <p:nvSpPr>
              <p:cNvPr id="87057" name="Line 11"/>
              <p:cNvSpPr>
                <a:spLocks noChangeShapeType="1"/>
              </p:cNvSpPr>
              <p:nvPr/>
            </p:nvSpPr>
            <p:spPr bwMode="auto">
              <a:xfrm>
                <a:off x="1482" y="2965"/>
                <a:ext cx="48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grpSp>
      </p:grpSp>
      <p:sp>
        <p:nvSpPr>
          <p:cNvPr id="87046" name="Text Box 12"/>
          <p:cNvSpPr txBox="1">
            <a:spLocks noChangeArrowheads="1"/>
          </p:cNvSpPr>
          <p:nvPr/>
        </p:nvSpPr>
        <p:spPr bwMode="auto">
          <a:xfrm>
            <a:off x="3003550" y="5972175"/>
            <a:ext cx="591661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,where N</a:t>
            </a:r>
            <a:r>
              <a:rPr kumimoji="0" lang="en-US" altLang="en-US" sz="1600" b="0" i="0" u="none" strike="noStrike" kern="1200" cap="none" spc="0" normalizeH="0" baseline="-25000" noProof="0">
                <a:ln>
                  <a:noFill/>
                </a:ln>
                <a:solidFill>
                  <a:srgbClr val="FFFF00"/>
                </a:solidFill>
                <a:effectLst/>
                <a:uLnTx/>
                <a:uFillTx/>
                <a:latin typeface="Arial" charset="0"/>
                <a:ea typeface="ＭＳ Ｐゴシック" charset="-128"/>
                <a:cs typeface=""/>
              </a:rPr>
              <a:t>i</a:t>
            </a: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 - number of sampled trees of topology </a:t>
            </a:r>
            <a:r>
              <a:rPr kumimoji="0" lang="en-US" altLang="en-US" sz="1600" b="0" i="1" u="none" strike="noStrike" kern="1200" cap="none" spc="0" normalizeH="0" baseline="0" noProof="0">
                <a:ln>
                  <a:noFill/>
                </a:ln>
                <a:solidFill>
                  <a:srgbClr val="FFFF00"/>
                </a:solidFill>
                <a:effectLst/>
                <a:uLnTx/>
                <a:uFillTx/>
                <a:latin typeface="Arial" charset="0"/>
                <a:ea typeface="ＭＳ Ｐゴシック" charset="-128"/>
                <a:cs typeface=""/>
              </a:rPr>
              <a:t>i, i</a:t>
            </a: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=1,2,3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N</a:t>
            </a:r>
            <a:r>
              <a:rPr kumimoji="0" lang="en-US" altLang="en-US" sz="1600" b="0" i="0" u="none" strike="noStrike" kern="1200" cap="none" spc="0" normalizeH="0" baseline="-25000" noProof="0">
                <a:ln>
                  <a:noFill/>
                </a:ln>
                <a:solidFill>
                  <a:srgbClr val="FFFF00"/>
                </a:solidFill>
                <a:effectLst/>
                <a:uLnTx/>
                <a:uFillTx/>
                <a:latin typeface="Arial" charset="0"/>
                <a:ea typeface="ＭＳ Ｐゴシック" charset="-128"/>
                <a:cs typeface=""/>
              </a:rPr>
              <a:t>total</a:t>
            </a: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 – total number of sampled trees (has to be large)</a:t>
            </a:r>
          </a:p>
        </p:txBody>
      </p:sp>
      <p:grpSp>
        <p:nvGrpSpPr>
          <p:cNvPr id="87047" name="Group 13"/>
          <p:cNvGrpSpPr>
            <a:grpSpLocks/>
          </p:cNvGrpSpPr>
          <p:nvPr/>
        </p:nvGrpSpPr>
        <p:grpSpPr bwMode="auto">
          <a:xfrm>
            <a:off x="2717800" y="2466975"/>
            <a:ext cx="2008188" cy="973138"/>
            <a:chOff x="1935" y="833"/>
            <a:chExt cx="1265" cy="613"/>
          </a:xfrm>
        </p:grpSpPr>
        <p:sp>
          <p:nvSpPr>
            <p:cNvPr id="87049" name="Text Box 14"/>
            <p:cNvSpPr txBox="1">
              <a:spLocks noChangeArrowheads="1"/>
            </p:cNvSpPr>
            <p:nvPr/>
          </p:nvSpPr>
          <p:spPr bwMode="auto">
            <a:xfrm>
              <a:off x="1935" y="991"/>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p</a:t>
              </a:r>
              <a:r>
                <a:rPr kumimoji="0" lang="en-US" altLang="en-US" sz="2400" b="0" i="0" u="none" strike="noStrike" kern="1200" cap="none" spc="0" normalizeH="0" baseline="-25000" noProof="0">
                  <a:ln>
                    <a:noFill/>
                  </a:ln>
                  <a:solidFill>
                    <a:srgbClr val="FFFF00"/>
                  </a:solidFill>
                  <a:effectLst/>
                  <a:uLnTx/>
                  <a:uFillTx/>
                  <a:latin typeface="Arial" charset="0"/>
                  <a:ea typeface="ＭＳ Ｐゴシック" charset="-128"/>
                  <a:cs typeface=""/>
                </a:rPr>
                <a:t>i</a:t>
              </a: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sym typeface="Symbol" charset="2"/>
                </a:rPr>
                <a:t>=</a:t>
              </a:r>
              <a:endPar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sp>
          <p:nvSpPr>
            <p:cNvPr id="87050" name="Text Box 15"/>
            <p:cNvSpPr txBox="1">
              <a:spLocks noChangeArrowheads="1"/>
            </p:cNvSpPr>
            <p:nvPr/>
          </p:nvSpPr>
          <p:spPr bwMode="auto">
            <a:xfrm>
              <a:off x="2574" y="833"/>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L</a:t>
              </a:r>
              <a:r>
                <a:rPr kumimoji="0" lang="en-US" altLang="en-US" sz="2400" b="0" i="0" u="none" strike="noStrike" kern="1200" cap="none" spc="0" normalizeH="0" baseline="-25000" noProof="0">
                  <a:ln>
                    <a:noFill/>
                  </a:ln>
                  <a:solidFill>
                    <a:srgbClr val="FFFF00"/>
                  </a:solidFill>
                  <a:effectLst/>
                  <a:uLnTx/>
                  <a:uFillTx/>
                  <a:latin typeface="Arial" charset="0"/>
                  <a:ea typeface="ＭＳ Ｐゴシック" charset="-128"/>
                  <a:cs typeface=""/>
                </a:rPr>
                <a:t>i</a:t>
              </a:r>
              <a:endPar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sp>
          <p:nvSpPr>
            <p:cNvPr id="87051" name="Text Box 16"/>
            <p:cNvSpPr txBox="1">
              <a:spLocks noChangeArrowheads="1"/>
            </p:cNvSpPr>
            <p:nvPr/>
          </p:nvSpPr>
          <p:spPr bwMode="auto">
            <a:xfrm>
              <a:off x="2314" y="1158"/>
              <a:ext cx="8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L</a:t>
              </a:r>
              <a:r>
                <a:rPr kumimoji="0" lang="en-US" altLang="en-US" sz="2400" b="0" i="0" u="none" strike="noStrike" kern="1200" cap="none" spc="0" normalizeH="0" baseline="-25000" noProof="0">
                  <a:ln>
                    <a:noFill/>
                  </a:ln>
                  <a:solidFill>
                    <a:srgbClr val="FFFF00"/>
                  </a:solidFill>
                  <a:effectLst/>
                  <a:uLnTx/>
                  <a:uFillTx/>
                  <a:latin typeface="Arial" charset="0"/>
                  <a:ea typeface="ＭＳ Ｐゴシック" charset="-128"/>
                  <a:cs typeface=""/>
                </a:rPr>
                <a:t>1</a:t>
              </a: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+L</a:t>
              </a:r>
              <a:r>
                <a:rPr kumimoji="0" lang="en-US" altLang="en-US" sz="2400" b="0" i="0" u="none" strike="noStrike" kern="1200" cap="none" spc="0" normalizeH="0" baseline="-25000" noProof="0">
                  <a:ln>
                    <a:noFill/>
                  </a:ln>
                  <a:solidFill>
                    <a:srgbClr val="FFFF00"/>
                  </a:solidFill>
                  <a:effectLst/>
                  <a:uLnTx/>
                  <a:uFillTx/>
                  <a:latin typeface="Arial" charset="0"/>
                  <a:ea typeface="ＭＳ Ｐゴシック" charset="-128"/>
                  <a:cs typeface=""/>
                </a:rPr>
                <a:t>2</a:t>
              </a:r>
              <a:r>
                <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rPr>
                <a:t>+L</a:t>
              </a:r>
              <a:r>
                <a:rPr kumimoji="0" lang="en-US" altLang="en-US" sz="2400" b="0" i="0" u="none" strike="noStrike" kern="1200" cap="none" spc="0" normalizeH="0" baseline="-25000" noProof="0">
                  <a:ln>
                    <a:noFill/>
                  </a:ln>
                  <a:solidFill>
                    <a:srgbClr val="FFFF00"/>
                  </a:solidFill>
                  <a:effectLst/>
                  <a:uLnTx/>
                  <a:uFillTx/>
                  <a:latin typeface="Arial" charset="0"/>
                  <a:ea typeface="ＭＳ Ｐゴシック" charset="-128"/>
                  <a:cs typeface=""/>
                </a:rPr>
                <a:t>3</a:t>
              </a:r>
            </a:p>
          </p:txBody>
        </p:sp>
        <p:sp>
          <p:nvSpPr>
            <p:cNvPr id="87052" name="Line 17"/>
            <p:cNvSpPr>
              <a:spLocks noChangeShapeType="1"/>
            </p:cNvSpPr>
            <p:nvPr/>
          </p:nvSpPr>
          <p:spPr bwMode="auto">
            <a:xfrm>
              <a:off x="2314" y="1130"/>
              <a:ext cx="82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grpSp>
      <p:sp>
        <p:nvSpPr>
          <p:cNvPr id="87048" name="Text Box 18"/>
          <p:cNvSpPr txBox="1">
            <a:spLocks noChangeArrowheads="1"/>
          </p:cNvSpPr>
          <p:nvPr/>
        </p:nvSpPr>
        <p:spPr bwMode="auto">
          <a:xfrm>
            <a:off x="4921250" y="2671763"/>
            <a:ext cx="39147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only considers 3 trees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(those that maximize the likelihood 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charset="0"/>
                <a:ea typeface="ＭＳ Ｐゴシック" charset="-128"/>
                <a:cs typeface=""/>
              </a:rPr>
              <a:t>the three topologies)</a:t>
            </a:r>
            <a:endParaRPr kumimoji="0" lang="en-US" altLang="en-US" sz="2400" b="0" i="0" u="none" strike="noStrike" kern="1200" cap="none" spc="0" normalizeH="0" baseline="0" noProof="0">
              <a:ln>
                <a:noFill/>
              </a:ln>
              <a:solidFill>
                <a:srgbClr val="FFFF00"/>
              </a:solidFill>
              <a:effectLst/>
              <a:uLnTx/>
              <a:uFillTx/>
              <a:latin typeface="Arial" charset="0"/>
              <a:ea typeface="ＭＳ Ｐゴシック" charset="-128"/>
              <a:cs typeface=""/>
            </a:endParaRPr>
          </a:p>
        </p:txBody>
      </p:sp>
    </p:spTree>
    <p:extLst>
      <p:ext uri="{BB962C8B-B14F-4D97-AF65-F5344CB8AC3E}">
        <p14:creationId xmlns:p14="http://schemas.microsoft.com/office/powerpoint/2010/main" val="2738671378"/>
      </p:ext>
    </p:extLst>
  </p:cSld>
  <p:clrMapOvr>
    <a:overrideClrMapping bg1="dk2" tx1="lt1" bg2="dk1" tx2="lt2" accent1="accent1" accent2="accent2" accent3="accent3" accent4="accent4" accent5="accent5" accent6="accent6" hlink="hlink" folHlink="folHlink"/>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3256616" y="6242073"/>
            <a:ext cx="6451055"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00"/>
                </a:solidFill>
                <a:effectLst/>
                <a:uLnTx/>
                <a:uFillTx/>
                <a:latin typeface="Arial" charset="0"/>
                <a:ea typeface="ＭＳ Ｐゴシック" charset="-128"/>
                <a:cs typeface=""/>
              </a:rPr>
              <a:t>Figures generated using </a:t>
            </a:r>
            <a:r>
              <a:rPr kumimoji="0" lang="en-US" altLang="en-US" sz="1600" b="0" i="0" u="none" strike="noStrike" kern="1200" cap="none" spc="0" normalizeH="0" baseline="0" noProof="0" dirty="0" err="1">
                <a:ln>
                  <a:noFill/>
                </a:ln>
                <a:solidFill>
                  <a:srgbClr val="FFFF00"/>
                </a:solidFill>
                <a:effectLst/>
                <a:uLnTx/>
                <a:uFillTx/>
                <a:latin typeface="Arial" charset="0"/>
                <a:ea typeface="ＭＳ Ｐゴシック" charset="-128"/>
                <a:cs typeface=""/>
              </a:rPr>
              <a:t>MCRobot</a:t>
            </a:r>
            <a:r>
              <a:rPr kumimoji="0" lang="en-US" altLang="en-US" sz="1600" b="0" i="0" u="none" strike="noStrike" kern="1200" cap="none" spc="0" normalizeH="0" baseline="0" noProof="0" dirty="0">
                <a:ln>
                  <a:noFill/>
                </a:ln>
                <a:solidFill>
                  <a:srgbClr val="FFFF00"/>
                </a:solidFill>
                <a:effectLst/>
                <a:uLnTx/>
                <a:uFillTx/>
                <a:latin typeface="Arial" charset="0"/>
                <a:ea typeface="ＭＳ Ｐゴシック" charset="-128"/>
                <a:cs typeface=""/>
              </a:rPr>
              <a:t> program (Paul Lewis, 2001)</a:t>
            </a:r>
          </a:p>
        </p:txBody>
      </p:sp>
      <p:pic>
        <p:nvPicPr>
          <p:cNvPr id="89090" name="Picture 3" descr="random_w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89662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4"/>
          <p:cNvSpPr txBox="1">
            <a:spLocks noChangeArrowheads="1"/>
          </p:cNvSpPr>
          <p:nvPr/>
        </p:nvSpPr>
        <p:spPr bwMode="auto">
          <a:xfrm>
            <a:off x="1069975" y="171450"/>
            <a:ext cx="66436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charset="0"/>
                <a:ea typeface="ＭＳ Ｐゴシック" charset="-128"/>
                <a:cs typeface=""/>
              </a:rPr>
              <a:t>Illustration of a biased random walk</a:t>
            </a:r>
          </a:p>
        </p:txBody>
      </p:sp>
      <p:sp>
        <p:nvSpPr>
          <p:cNvPr id="89092" name="TextBox 4"/>
          <p:cNvSpPr txBox="1">
            <a:spLocks noChangeArrowheads="1"/>
          </p:cNvSpPr>
          <p:nvPr/>
        </p:nvSpPr>
        <p:spPr bwMode="auto">
          <a:xfrm>
            <a:off x="4975225" y="5791200"/>
            <a:ext cx="4168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00"/>
                </a:solidFill>
                <a:effectLst/>
                <a:uLnTx/>
                <a:uFillTx/>
                <a:latin typeface="Times New Roman" charset="0"/>
                <a:ea typeface="ＭＳ Ｐゴシック" charset="-128"/>
                <a:cs typeface=""/>
              </a:rPr>
              <a:t>Image generated with Paul Lewis's MCRobot</a:t>
            </a:r>
          </a:p>
        </p:txBody>
      </p:sp>
    </p:spTree>
    <p:extLst>
      <p:ext uri="{BB962C8B-B14F-4D97-AF65-F5344CB8AC3E}">
        <p14:creationId xmlns:p14="http://schemas.microsoft.com/office/powerpoint/2010/main" val="615280496"/>
      </p:ext>
    </p:extLst>
  </p:cSld>
  <p:clrMapOvr>
    <a:overrideClrMapping bg1="dk2" tx1="lt1" bg2="dk1"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A69A35-1E6E-F743-A0E9-F2D7FF5EE9DD}"/>
              </a:ext>
            </a:extLst>
          </p:cNvPr>
          <p:cNvSpPr txBox="1"/>
          <p:nvPr/>
        </p:nvSpPr>
        <p:spPr>
          <a:xfrm>
            <a:off x="116293" y="5607699"/>
            <a:ext cx="8757119" cy="1200329"/>
          </a:xfrm>
          <a:prstGeom prst="rect">
            <a:avLst/>
          </a:prstGeom>
          <a:noFill/>
        </p:spPr>
        <p:txBody>
          <a:bodyPr wrap="square" rtlCol="0">
            <a:spAutoFit/>
          </a:bodyPr>
          <a:lstStyle/>
          <a:p>
            <a:r>
              <a:rPr lang="en-US" dirty="0"/>
              <a:t>One needs to remove the </a:t>
            </a:r>
            <a:r>
              <a:rPr lang="en-US" dirty="0" err="1"/>
              <a:t>burnin</a:t>
            </a:r>
            <a:r>
              <a:rPr lang="en-US" dirty="0"/>
              <a:t> that is created, when the robot initially runs around in parameter space without seeing the probability landscape. </a:t>
            </a:r>
          </a:p>
        </p:txBody>
      </p:sp>
      <p:pic>
        <p:nvPicPr>
          <p:cNvPr id="4" name="Picture 3">
            <a:extLst>
              <a:ext uri="{FF2B5EF4-FFF2-40B4-BE49-F238E27FC236}">
                <a16:creationId xmlns:a16="http://schemas.microsoft.com/office/drawing/2014/main" id="{48DD7E4B-8E27-454D-BA9C-59933EC9DB4E}"/>
              </a:ext>
            </a:extLst>
          </p:cNvPr>
          <p:cNvPicPr>
            <a:picLocks noChangeAspect="1"/>
          </p:cNvPicPr>
          <p:nvPr/>
        </p:nvPicPr>
        <p:blipFill rotWithShape="1">
          <a:blip r:embed="rId2"/>
          <a:srcRect l="4231" t="22461"/>
          <a:stretch/>
        </p:blipFill>
        <p:spPr>
          <a:xfrm>
            <a:off x="106778" y="634482"/>
            <a:ext cx="8930443" cy="4326797"/>
          </a:xfrm>
          <a:prstGeom prst="rect">
            <a:avLst/>
          </a:prstGeom>
        </p:spPr>
      </p:pic>
    </p:spTree>
    <p:extLst>
      <p:ext uri="{BB962C8B-B14F-4D97-AF65-F5344CB8AC3E}">
        <p14:creationId xmlns:p14="http://schemas.microsoft.com/office/powerpoint/2010/main" val="201150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3;&#10;&#13;&#10;Description automatically generated">
            <a:extLst>
              <a:ext uri="{FF2B5EF4-FFF2-40B4-BE49-F238E27FC236}">
                <a16:creationId xmlns:a16="http://schemas.microsoft.com/office/drawing/2014/main" id="{3D79AEED-02A1-6140-8229-802FC3876469}"/>
              </a:ext>
            </a:extLst>
          </p:cNvPr>
          <p:cNvPicPr>
            <a:picLocks noChangeAspect="1"/>
          </p:cNvPicPr>
          <p:nvPr/>
        </p:nvPicPr>
        <p:blipFill rotWithShape="1">
          <a:blip r:embed="rId2"/>
          <a:srcRect t="10216" r="2959"/>
          <a:stretch/>
        </p:blipFill>
        <p:spPr>
          <a:xfrm>
            <a:off x="135294" y="49972"/>
            <a:ext cx="8873412" cy="5064252"/>
          </a:xfrm>
          <a:prstGeom prst="rect">
            <a:avLst/>
          </a:prstGeom>
        </p:spPr>
      </p:pic>
      <p:sp>
        <p:nvSpPr>
          <p:cNvPr id="6" name="TextBox 5">
            <a:extLst>
              <a:ext uri="{FF2B5EF4-FFF2-40B4-BE49-F238E27FC236}">
                <a16:creationId xmlns:a16="http://schemas.microsoft.com/office/drawing/2014/main" id="{1522BBB7-A4E0-0445-9F8A-E155FCF3B76C}"/>
              </a:ext>
            </a:extLst>
          </p:cNvPr>
          <p:cNvSpPr txBox="1"/>
          <p:nvPr/>
        </p:nvSpPr>
        <p:spPr>
          <a:xfrm>
            <a:off x="116293" y="5607699"/>
            <a:ext cx="8757119" cy="830997"/>
          </a:xfrm>
          <a:prstGeom prst="rect">
            <a:avLst/>
          </a:prstGeom>
          <a:noFill/>
        </p:spPr>
        <p:txBody>
          <a:bodyPr wrap="square" rtlCol="0">
            <a:spAutoFit/>
          </a:bodyPr>
          <a:lstStyle/>
          <a:p>
            <a:r>
              <a:rPr lang="en-US" dirty="0"/>
              <a:t>One complication is that the robot might be stuck on a local optimum.  </a:t>
            </a:r>
          </a:p>
        </p:txBody>
      </p:sp>
    </p:spTree>
    <p:extLst>
      <p:ext uri="{BB962C8B-B14F-4D97-AF65-F5344CB8AC3E}">
        <p14:creationId xmlns:p14="http://schemas.microsoft.com/office/powerpoint/2010/main" val="86789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A69A35-1E6E-F743-A0E9-F2D7FF5EE9DD}"/>
              </a:ext>
            </a:extLst>
          </p:cNvPr>
          <p:cNvSpPr txBox="1"/>
          <p:nvPr/>
        </p:nvSpPr>
        <p:spPr>
          <a:xfrm>
            <a:off x="116293" y="5607699"/>
            <a:ext cx="8757119" cy="830997"/>
          </a:xfrm>
          <a:prstGeom prst="rect">
            <a:avLst/>
          </a:prstGeom>
          <a:noFill/>
        </p:spPr>
        <p:txBody>
          <a:bodyPr wrap="square" rtlCol="0">
            <a:spAutoFit/>
          </a:bodyPr>
          <a:lstStyle/>
          <a:p>
            <a:r>
              <a:rPr lang="en-US" dirty="0"/>
              <a:t>One complication is that the robot might be stuck on a local optimum.  (Same as last slide but in sideview).</a:t>
            </a:r>
          </a:p>
        </p:txBody>
      </p:sp>
      <p:pic>
        <p:nvPicPr>
          <p:cNvPr id="5" name="Picture 4" descr="A screen shot of a computer&#13;&#10;&#13;&#10;Description automatically generated">
            <a:extLst>
              <a:ext uri="{FF2B5EF4-FFF2-40B4-BE49-F238E27FC236}">
                <a16:creationId xmlns:a16="http://schemas.microsoft.com/office/drawing/2014/main" id="{3C8C8121-95DC-DB48-99CE-842031DBF366}"/>
              </a:ext>
            </a:extLst>
          </p:cNvPr>
          <p:cNvPicPr>
            <a:picLocks noChangeAspect="1"/>
          </p:cNvPicPr>
          <p:nvPr/>
        </p:nvPicPr>
        <p:blipFill rotWithShape="1">
          <a:blip r:embed="rId2"/>
          <a:srcRect l="2701" t="25961" b="19281"/>
          <a:stretch/>
        </p:blipFill>
        <p:spPr>
          <a:xfrm>
            <a:off x="123481" y="1362205"/>
            <a:ext cx="8897038" cy="3093929"/>
          </a:xfrm>
          <a:prstGeom prst="rect">
            <a:avLst/>
          </a:prstGeom>
        </p:spPr>
      </p:pic>
    </p:spTree>
    <p:extLst>
      <p:ext uri="{BB962C8B-B14F-4D97-AF65-F5344CB8AC3E}">
        <p14:creationId xmlns:p14="http://schemas.microsoft.com/office/powerpoint/2010/main" val="180328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A69A35-1E6E-F743-A0E9-F2D7FF5EE9DD}"/>
              </a:ext>
            </a:extLst>
          </p:cNvPr>
          <p:cNvSpPr txBox="1"/>
          <p:nvPr/>
        </p:nvSpPr>
        <p:spPr>
          <a:xfrm>
            <a:off x="116293" y="4856138"/>
            <a:ext cx="8757119" cy="1938992"/>
          </a:xfrm>
          <a:prstGeom prst="rect">
            <a:avLst/>
          </a:prstGeom>
          <a:noFill/>
        </p:spPr>
        <p:txBody>
          <a:bodyPr wrap="square" rtlCol="0">
            <a:spAutoFit/>
          </a:bodyPr>
          <a:lstStyle/>
          <a:p>
            <a:r>
              <a:rPr lang="en-US" dirty="0"/>
              <a:t>One solution is to run multiple chains, some of which “heated”, so that the probability landscape is melted down, and the robots move away more easily away from the optimum.  The different chains compare their sampled probability, and switch in case the heated chain is better</a:t>
            </a:r>
          </a:p>
        </p:txBody>
      </p:sp>
      <p:pic>
        <p:nvPicPr>
          <p:cNvPr id="4" name="Picture 3" descr="A screen shot of a computer&#13;&#10;&#13;&#10;Description automatically generated">
            <a:extLst>
              <a:ext uri="{FF2B5EF4-FFF2-40B4-BE49-F238E27FC236}">
                <a16:creationId xmlns:a16="http://schemas.microsoft.com/office/drawing/2014/main" id="{6EFDDFD8-4946-2F48-ABB6-BDB9D9478568}"/>
              </a:ext>
            </a:extLst>
          </p:cNvPr>
          <p:cNvPicPr>
            <a:picLocks noChangeAspect="1"/>
          </p:cNvPicPr>
          <p:nvPr/>
        </p:nvPicPr>
        <p:blipFill rotWithShape="1">
          <a:blip r:embed="rId2"/>
          <a:srcRect l="-1271" t="28993" r="8806" b="14936"/>
          <a:stretch/>
        </p:blipFill>
        <p:spPr>
          <a:xfrm>
            <a:off x="116293" y="1114816"/>
            <a:ext cx="8455068" cy="3331923"/>
          </a:xfrm>
          <a:prstGeom prst="rect">
            <a:avLst/>
          </a:prstGeom>
        </p:spPr>
      </p:pic>
    </p:spTree>
    <p:extLst>
      <p:ext uri="{BB962C8B-B14F-4D97-AF65-F5344CB8AC3E}">
        <p14:creationId xmlns:p14="http://schemas.microsoft.com/office/powerpoint/2010/main" val="11584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A69A35-1E6E-F743-A0E9-F2D7FF5EE9DD}"/>
              </a:ext>
            </a:extLst>
          </p:cNvPr>
          <p:cNvSpPr txBox="1"/>
          <p:nvPr/>
        </p:nvSpPr>
        <p:spPr>
          <a:xfrm>
            <a:off x="116293" y="4856138"/>
            <a:ext cx="8757119" cy="1200329"/>
          </a:xfrm>
          <a:prstGeom prst="rect">
            <a:avLst/>
          </a:prstGeom>
          <a:noFill/>
        </p:spPr>
        <p:txBody>
          <a:bodyPr wrap="square" rtlCol="0">
            <a:spAutoFit/>
          </a:bodyPr>
          <a:lstStyle/>
          <a:p>
            <a:r>
              <a:rPr lang="en-US" dirty="0"/>
              <a:t>4 chains, same as previous, but many more generations, and the trajectory is not plotted, only the points visited by each of the four chains.  </a:t>
            </a:r>
          </a:p>
        </p:txBody>
      </p:sp>
      <p:pic>
        <p:nvPicPr>
          <p:cNvPr id="5" name="Picture 4" descr="A close up of a colorful background&#13;&#10;&#13;&#10;Description automatically generated">
            <a:extLst>
              <a:ext uri="{FF2B5EF4-FFF2-40B4-BE49-F238E27FC236}">
                <a16:creationId xmlns:a16="http://schemas.microsoft.com/office/drawing/2014/main" id="{F85ED4E2-FAFE-554E-91D5-DC567F301DCC}"/>
              </a:ext>
            </a:extLst>
          </p:cNvPr>
          <p:cNvPicPr>
            <a:picLocks noChangeAspect="1"/>
          </p:cNvPicPr>
          <p:nvPr/>
        </p:nvPicPr>
        <p:blipFill rotWithShape="1">
          <a:blip r:embed="rId2"/>
          <a:srcRect t="21684" b="24943"/>
          <a:stretch/>
        </p:blipFill>
        <p:spPr>
          <a:xfrm>
            <a:off x="0" y="951977"/>
            <a:ext cx="9144000" cy="3039865"/>
          </a:xfrm>
          <a:prstGeom prst="rect">
            <a:avLst/>
          </a:prstGeom>
        </p:spPr>
      </p:pic>
    </p:spTree>
    <p:extLst>
      <p:ext uri="{BB962C8B-B14F-4D97-AF65-F5344CB8AC3E}">
        <p14:creationId xmlns:p14="http://schemas.microsoft.com/office/powerpoint/2010/main" val="66502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A69A35-1E6E-F743-A0E9-F2D7FF5EE9DD}"/>
              </a:ext>
            </a:extLst>
          </p:cNvPr>
          <p:cNvSpPr txBox="1"/>
          <p:nvPr/>
        </p:nvSpPr>
        <p:spPr>
          <a:xfrm>
            <a:off x="116293" y="4856138"/>
            <a:ext cx="8757119" cy="461665"/>
          </a:xfrm>
          <a:prstGeom prst="rect">
            <a:avLst/>
          </a:prstGeom>
          <a:noFill/>
        </p:spPr>
        <p:txBody>
          <a:bodyPr wrap="square" rtlCol="0">
            <a:spAutoFit/>
          </a:bodyPr>
          <a:lstStyle/>
          <a:p>
            <a:r>
              <a:rPr lang="en-US" dirty="0"/>
              <a:t>4 chains, same as previous, but even more generations</a:t>
            </a:r>
          </a:p>
        </p:txBody>
      </p:sp>
      <p:pic>
        <p:nvPicPr>
          <p:cNvPr id="9" name="Picture 8" descr="A screen shot of a computer&#13;&#10;&#13;&#10;Description automatically generated">
            <a:extLst>
              <a:ext uri="{FF2B5EF4-FFF2-40B4-BE49-F238E27FC236}">
                <a16:creationId xmlns:a16="http://schemas.microsoft.com/office/drawing/2014/main" id="{D7342F1E-98BA-094A-AE12-3C2FF57F5890}"/>
              </a:ext>
            </a:extLst>
          </p:cNvPr>
          <p:cNvPicPr>
            <a:picLocks noChangeAspect="1"/>
          </p:cNvPicPr>
          <p:nvPr/>
        </p:nvPicPr>
        <p:blipFill rotWithShape="1">
          <a:blip r:embed="rId2"/>
          <a:srcRect l="1271" t="21136" r="2959" b="19288"/>
          <a:stretch/>
        </p:blipFill>
        <p:spPr>
          <a:xfrm>
            <a:off x="193440" y="526093"/>
            <a:ext cx="8757119" cy="3432132"/>
          </a:xfrm>
          <a:prstGeom prst="rect">
            <a:avLst/>
          </a:prstGeom>
        </p:spPr>
      </p:pic>
    </p:spTree>
    <p:extLst>
      <p:ext uri="{BB962C8B-B14F-4D97-AF65-F5344CB8AC3E}">
        <p14:creationId xmlns:p14="http://schemas.microsoft.com/office/powerpoint/2010/main" val="33856536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808080"/>
    </a:dk1>
    <a:lt1>
      <a:srgbClr val="FFFF00"/>
    </a:lt1>
    <a:dk2>
      <a:srgbClr val="0C04AA"/>
    </a:dk2>
    <a:lt2>
      <a:srgbClr val="FFFF00"/>
    </a:lt2>
    <a:accent1>
      <a:srgbClr val="CCFFFF"/>
    </a:accent1>
    <a:accent2>
      <a:srgbClr val="3333CC"/>
    </a:accent2>
    <a:accent3>
      <a:srgbClr val="AAAAD2"/>
    </a:accent3>
    <a:accent4>
      <a:srgbClr val="DADA00"/>
    </a:accent4>
    <a:accent5>
      <a:srgbClr val="E2FFFF"/>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808080"/>
    </a:dk1>
    <a:lt1>
      <a:srgbClr val="FFFF00"/>
    </a:lt1>
    <a:dk2>
      <a:srgbClr val="0C04AA"/>
    </a:dk2>
    <a:lt2>
      <a:srgbClr val="FFFF00"/>
    </a:lt2>
    <a:accent1>
      <a:srgbClr val="CCFFFF"/>
    </a:accent1>
    <a:accent2>
      <a:srgbClr val="3333CC"/>
    </a:accent2>
    <a:accent3>
      <a:srgbClr val="AAAAD2"/>
    </a:accent3>
    <a:accent4>
      <a:srgbClr val="DADA00"/>
    </a:accent4>
    <a:accent5>
      <a:srgbClr val="E2FFFF"/>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808080"/>
    </a:dk1>
    <a:lt1>
      <a:srgbClr val="FFFF00"/>
    </a:lt1>
    <a:dk2>
      <a:srgbClr val="0C04AA"/>
    </a:dk2>
    <a:lt2>
      <a:srgbClr val="FFFF00"/>
    </a:lt2>
    <a:accent1>
      <a:srgbClr val="CCFFFF"/>
    </a:accent1>
    <a:accent2>
      <a:srgbClr val="3333CC"/>
    </a:accent2>
    <a:accent3>
      <a:srgbClr val="AAAAD2"/>
    </a:accent3>
    <a:accent4>
      <a:srgbClr val="DADA00"/>
    </a:accent4>
    <a:accent5>
      <a:srgbClr val="E2FFFF"/>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3108</TotalTime>
  <Words>967</Words>
  <Application>Microsoft Macintosh PowerPoint</Application>
  <PresentationFormat>On-screen Show (4:3)</PresentationFormat>
  <Paragraphs>173</Paragraphs>
  <Slides>18</Slides>
  <Notes>11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8" baseType="lpstr">
      <vt:lpstr>ＭＳ Ｐゴシック</vt:lpstr>
      <vt:lpstr>Arial</vt:lpstr>
      <vt:lpstr>Calibri</vt:lpstr>
      <vt:lpstr>Symbol</vt:lpstr>
      <vt:lpstr>Times New Roman</vt:lpstr>
      <vt:lpstr>1_Office Theme</vt:lpstr>
      <vt:lpstr>2_Office Theme</vt:lpstr>
      <vt:lpstr>3_Default Design</vt:lpstr>
      <vt:lpstr>8_Default Design</vt:lpstr>
      <vt:lpstr>Photo Editor Photo</vt:lpstr>
      <vt:lpstr>Bayes’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could a gene tree be different from the species tree? </vt:lpstr>
      <vt:lpstr>Trees – what might they mean?  </vt:lpstr>
      <vt:lpstr>lack of resolution </vt:lpstr>
      <vt:lpstr>long branch attraction artifact </vt:lpstr>
      <vt:lpstr>Gene transfer  </vt:lpstr>
      <vt:lpstr>Lineage Sorting </vt:lpstr>
      <vt:lpstr>Gene duplication </vt:lpstr>
      <vt:lpstr>Gene duplication and gene transfer are equivalent explanations.</vt:lpstr>
      <vt:lpstr>Function, ortho- and paralogy</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gene transfer and microbial evolution: Is the Tree-of-Life a Tree? </dc:title>
  <dc:subject/>
  <dc:creator>gogarten</dc:creator>
  <cp:keywords/>
  <dc:description/>
  <cp:lastModifiedBy>Gogarten, J. Peter</cp:lastModifiedBy>
  <cp:revision>55</cp:revision>
  <dcterms:modified xsi:type="dcterms:W3CDTF">2018-11-07T18:46:04Z</dcterms:modified>
  <cp:category/>
</cp:coreProperties>
</file>