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0.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1.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1.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741" r:id="rId2"/>
    <p:sldMasterId id="2147483754" r:id="rId3"/>
    <p:sldMasterId id="2147483806" r:id="rId4"/>
    <p:sldMasterId id="2147483818" r:id="rId5"/>
    <p:sldMasterId id="2147483821" r:id="rId6"/>
    <p:sldMasterId id="2147483826" r:id="rId7"/>
    <p:sldMasterId id="2147483838" r:id="rId8"/>
    <p:sldMasterId id="2147483851" r:id="rId9"/>
    <p:sldMasterId id="2147483863" r:id="rId10"/>
    <p:sldMasterId id="2147483876" r:id="rId11"/>
    <p:sldMasterId id="2147483888" r:id="rId12"/>
  </p:sldMasterIdLst>
  <p:notesMasterIdLst>
    <p:notesMasterId r:id="rId100"/>
  </p:notesMasterIdLst>
  <p:sldIdLst>
    <p:sldId id="299" r:id="rId13"/>
    <p:sldId id="445" r:id="rId14"/>
    <p:sldId id="300" r:id="rId15"/>
    <p:sldId id="449" r:id="rId16"/>
    <p:sldId id="450" r:id="rId17"/>
    <p:sldId id="451" r:id="rId18"/>
    <p:sldId id="452" r:id="rId19"/>
    <p:sldId id="453" r:id="rId20"/>
    <p:sldId id="454" r:id="rId21"/>
    <p:sldId id="455" r:id="rId22"/>
    <p:sldId id="368" r:id="rId23"/>
    <p:sldId id="371" r:id="rId24"/>
    <p:sldId id="373" r:id="rId25"/>
    <p:sldId id="372" r:id="rId26"/>
    <p:sldId id="376" r:id="rId27"/>
    <p:sldId id="377" r:id="rId28"/>
    <p:sldId id="378" r:id="rId29"/>
    <p:sldId id="374" r:id="rId30"/>
    <p:sldId id="321" r:id="rId31"/>
    <p:sldId id="489" r:id="rId32"/>
    <p:sldId id="256" r:id="rId33"/>
    <p:sldId id="332" r:id="rId34"/>
    <p:sldId id="333" r:id="rId35"/>
    <p:sldId id="334" r:id="rId36"/>
    <p:sldId id="335" r:id="rId37"/>
    <p:sldId id="336" r:id="rId38"/>
    <p:sldId id="337" r:id="rId39"/>
    <p:sldId id="338" r:id="rId40"/>
    <p:sldId id="339" r:id="rId41"/>
    <p:sldId id="340" r:id="rId42"/>
    <p:sldId id="341" r:id="rId43"/>
    <p:sldId id="342" r:id="rId44"/>
    <p:sldId id="343" r:id="rId45"/>
    <p:sldId id="344" r:id="rId46"/>
    <p:sldId id="456" r:id="rId47"/>
    <p:sldId id="457" r:id="rId48"/>
    <p:sldId id="345" r:id="rId49"/>
    <p:sldId id="458" r:id="rId50"/>
    <p:sldId id="459" r:id="rId51"/>
    <p:sldId id="460" r:id="rId52"/>
    <p:sldId id="461" r:id="rId53"/>
    <p:sldId id="462" r:id="rId54"/>
    <p:sldId id="463" r:id="rId55"/>
    <p:sldId id="464" r:id="rId56"/>
    <p:sldId id="465" r:id="rId57"/>
    <p:sldId id="466" r:id="rId58"/>
    <p:sldId id="467" r:id="rId59"/>
    <p:sldId id="468" r:id="rId60"/>
    <p:sldId id="469" r:id="rId61"/>
    <p:sldId id="470" r:id="rId62"/>
    <p:sldId id="471" r:id="rId63"/>
    <p:sldId id="472" r:id="rId64"/>
    <p:sldId id="473" r:id="rId65"/>
    <p:sldId id="474" r:id="rId66"/>
    <p:sldId id="475" r:id="rId67"/>
    <p:sldId id="476" r:id="rId68"/>
    <p:sldId id="490" r:id="rId69"/>
    <p:sldId id="477" r:id="rId70"/>
    <p:sldId id="478" r:id="rId71"/>
    <p:sldId id="479" r:id="rId72"/>
    <p:sldId id="480" r:id="rId73"/>
    <p:sldId id="481" r:id="rId74"/>
    <p:sldId id="482" r:id="rId75"/>
    <p:sldId id="483" r:id="rId76"/>
    <p:sldId id="484" r:id="rId77"/>
    <p:sldId id="485" r:id="rId78"/>
    <p:sldId id="486" r:id="rId79"/>
    <p:sldId id="427" r:id="rId80"/>
    <p:sldId id="428" r:id="rId81"/>
    <p:sldId id="429" r:id="rId82"/>
    <p:sldId id="430" r:id="rId83"/>
    <p:sldId id="431" r:id="rId84"/>
    <p:sldId id="432" r:id="rId85"/>
    <p:sldId id="433" r:id="rId86"/>
    <p:sldId id="434" r:id="rId87"/>
    <p:sldId id="435" r:id="rId88"/>
    <p:sldId id="436" r:id="rId89"/>
    <p:sldId id="437" r:id="rId90"/>
    <p:sldId id="438" r:id="rId91"/>
    <p:sldId id="439" r:id="rId92"/>
    <p:sldId id="488" r:id="rId93"/>
    <p:sldId id="487" r:id="rId94"/>
    <p:sldId id="440" r:id="rId95"/>
    <p:sldId id="441" r:id="rId96"/>
    <p:sldId id="442" r:id="rId97"/>
    <p:sldId id="443" r:id="rId98"/>
    <p:sldId id="444" r:id="rId9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75"/>
    <p:restoredTop sz="94727"/>
  </p:normalViewPr>
  <p:slideViewPr>
    <p:cSldViewPr snapToGrid="0" snapToObjects="1">
      <p:cViewPr varScale="1">
        <p:scale>
          <a:sx n="137" d="100"/>
          <a:sy n="137" d="100"/>
        </p:scale>
        <p:origin x="872" y="184"/>
      </p:cViewPr>
      <p:guideLst>
        <p:guide orient="horz" pos="2160"/>
        <p:guide pos="2880"/>
      </p:guideLst>
    </p:cSldViewPr>
  </p:slideViewPr>
  <p:notesTextViewPr>
    <p:cViewPr>
      <p:scale>
        <a:sx n="100" d="100"/>
        <a:sy n="100" d="100"/>
      </p:scale>
      <p:origin x="0" y="0"/>
    </p:cViewPr>
  </p:notesTextViewPr>
  <p:sorterViewPr>
    <p:cViewPr>
      <p:scale>
        <a:sx n="93" d="100"/>
        <a:sy n="93"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theme" Target="theme/theme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81A67D-019C-430B-9192-B8A3CC002D33}" type="doc">
      <dgm:prSet loTypeId="urn:microsoft.com/office/officeart/2005/8/layout/process2" loCatId="process" qsTypeId="urn:microsoft.com/office/officeart/2005/8/quickstyle/simple1" qsCatId="simple" csTypeId="urn:microsoft.com/office/officeart/2005/8/colors/accent0_1" csCatId="mainScheme" phldr="1"/>
      <dgm:spPr/>
      <dgm:t>
        <a:bodyPr/>
        <a:lstStyle/>
        <a:p>
          <a:endParaRPr lang="en-US"/>
        </a:p>
      </dgm:t>
    </dgm:pt>
    <dgm:pt modelId="{302276FD-F21E-4337-8801-0811C84F0F5A}">
      <dgm:prSet phldrT="[Text]" custT="1"/>
      <dgm:spPr/>
      <dgm:t>
        <a:bodyPr/>
        <a:lstStyle/>
        <a:p>
          <a:r>
            <a:rPr lang="en-US" sz="1200" b="1" dirty="0"/>
            <a:t>Calculate number of different nucleotides/amino acids per MSA column (X)</a:t>
          </a:r>
        </a:p>
      </dgm:t>
    </dgm:pt>
    <dgm:pt modelId="{093A87B5-DB71-4723-BE1C-7ADE03FFAF0E}" type="parTrans" cxnId="{705DB34F-B888-499F-B2B8-EAA4964A88C0}">
      <dgm:prSet/>
      <dgm:spPr/>
      <dgm:t>
        <a:bodyPr/>
        <a:lstStyle/>
        <a:p>
          <a:endParaRPr lang="en-US" sz="1200" b="1"/>
        </a:p>
      </dgm:t>
    </dgm:pt>
    <dgm:pt modelId="{E5135470-A219-4CDC-A7D2-B5A4F288EAFB}" type="sibTrans" cxnId="{705DB34F-B888-499F-B2B8-EAA4964A88C0}">
      <dgm:prSet custT="1"/>
      <dgm:spPr>
        <a:solidFill>
          <a:srgbClr val="00B0F0"/>
        </a:solidFill>
      </dgm:spPr>
      <dgm:t>
        <a:bodyPr/>
        <a:lstStyle/>
        <a:p>
          <a:endParaRPr lang="en-US" sz="1200" b="1">
            <a:solidFill>
              <a:srgbClr val="00B0F0"/>
            </a:solidFill>
          </a:endParaRPr>
        </a:p>
      </dgm:t>
    </dgm:pt>
    <dgm:pt modelId="{0585EBDC-C1FC-409B-B794-F9F5733E9CB9}">
      <dgm:prSet phldrT="[Text]" custT="1"/>
      <dgm:spPr/>
      <dgm:t>
        <a:bodyPr/>
        <a:lstStyle/>
        <a:p>
          <a:r>
            <a:rPr lang="en-US" sz="1200" b="1" dirty="0"/>
            <a:t>Calculate number of nucleotides/amino acids substitutions (X-1)</a:t>
          </a:r>
        </a:p>
      </dgm:t>
    </dgm:pt>
    <dgm:pt modelId="{4B745364-66F9-4189-85F6-33CEF0F8E46A}" type="parTrans" cxnId="{97F11B58-9503-40B1-8717-6895B18CFF00}">
      <dgm:prSet/>
      <dgm:spPr/>
      <dgm:t>
        <a:bodyPr/>
        <a:lstStyle/>
        <a:p>
          <a:endParaRPr lang="en-US" sz="1200" b="1"/>
        </a:p>
      </dgm:t>
    </dgm:pt>
    <dgm:pt modelId="{EF5AE252-950C-4E14-A77D-9A200DB12D8C}" type="sibTrans" cxnId="{97F11B58-9503-40B1-8717-6895B18CFF00}">
      <dgm:prSet custT="1"/>
      <dgm:spPr>
        <a:solidFill>
          <a:srgbClr val="00B0F0"/>
        </a:solidFill>
      </dgm:spPr>
      <dgm:t>
        <a:bodyPr/>
        <a:lstStyle/>
        <a:p>
          <a:endParaRPr lang="en-US" sz="1200" b="1"/>
        </a:p>
      </dgm:t>
    </dgm:pt>
    <dgm:pt modelId="{803B44DB-3287-4565-B8CC-7CD489466C52}">
      <dgm:prSet phldrT="[Text]" custT="1"/>
      <dgm:spPr/>
      <dgm:t>
        <a:bodyPr/>
        <a:lstStyle/>
        <a:p>
          <a:r>
            <a:rPr lang="en-US" sz="1200" b="1" dirty="0"/>
            <a:t>Calculate number of synonymous changes</a:t>
          </a:r>
        </a:p>
        <a:p>
          <a:r>
            <a:rPr lang="en-US" sz="1200" b="1" dirty="0"/>
            <a:t>S=(N-1)</a:t>
          </a:r>
          <a:r>
            <a:rPr lang="en-US" sz="1200" b="1" dirty="0" err="1">
              <a:solidFill>
                <a:srgbClr val="FF0000"/>
              </a:solidFill>
            </a:rPr>
            <a:t>nc</a:t>
          </a:r>
          <a:r>
            <a:rPr lang="en-US" sz="1200" b="1" dirty="0"/>
            <a:t>-N</a:t>
          </a:r>
        </a:p>
        <a:p>
          <a:r>
            <a:rPr lang="en-US" sz="1200" b="1" dirty="0"/>
            <a:t>assuming N=(N-1)</a:t>
          </a:r>
          <a:r>
            <a:rPr lang="en-US" sz="1200" b="1" dirty="0" err="1">
              <a:solidFill>
                <a:srgbClr val="FF0000"/>
              </a:solidFill>
            </a:rPr>
            <a:t>aa</a:t>
          </a:r>
          <a:endParaRPr lang="en-US" sz="1200" b="1" dirty="0">
            <a:solidFill>
              <a:srgbClr val="FF0000"/>
            </a:solidFill>
          </a:endParaRPr>
        </a:p>
      </dgm:t>
    </dgm:pt>
    <dgm:pt modelId="{246592AB-4086-402C-82F4-330E7AD6EAEF}" type="parTrans" cxnId="{9E503BD1-99B6-4743-BF42-B4F8CE9FB695}">
      <dgm:prSet/>
      <dgm:spPr/>
      <dgm:t>
        <a:bodyPr/>
        <a:lstStyle/>
        <a:p>
          <a:endParaRPr lang="en-US" sz="1200" b="1"/>
        </a:p>
      </dgm:t>
    </dgm:pt>
    <dgm:pt modelId="{2C64F215-2221-479B-AF47-FFD93DDBF5AC}" type="sibTrans" cxnId="{9E503BD1-99B6-4743-BF42-B4F8CE9FB695}">
      <dgm:prSet/>
      <dgm:spPr/>
      <dgm:t>
        <a:bodyPr/>
        <a:lstStyle/>
        <a:p>
          <a:endParaRPr lang="en-US" sz="1200" b="1"/>
        </a:p>
      </dgm:t>
    </dgm:pt>
    <dgm:pt modelId="{BC9680E4-384E-4570-8F5A-7A74D17836F6}" type="pres">
      <dgm:prSet presAssocID="{2981A67D-019C-430B-9192-B8A3CC002D33}" presName="linearFlow" presStyleCnt="0">
        <dgm:presLayoutVars>
          <dgm:resizeHandles val="exact"/>
        </dgm:presLayoutVars>
      </dgm:prSet>
      <dgm:spPr/>
    </dgm:pt>
    <dgm:pt modelId="{B3730A30-3591-47CA-8723-1FC29892F036}" type="pres">
      <dgm:prSet presAssocID="{302276FD-F21E-4337-8801-0811C84F0F5A}" presName="node" presStyleLbl="node1" presStyleIdx="0" presStyleCnt="3">
        <dgm:presLayoutVars>
          <dgm:bulletEnabled val="1"/>
        </dgm:presLayoutVars>
      </dgm:prSet>
      <dgm:spPr/>
    </dgm:pt>
    <dgm:pt modelId="{84F40F81-F106-43A1-92CE-C2A4D65ECC5F}" type="pres">
      <dgm:prSet presAssocID="{E5135470-A219-4CDC-A7D2-B5A4F288EAFB}" presName="sibTrans" presStyleLbl="sibTrans2D1" presStyleIdx="0" presStyleCnt="2"/>
      <dgm:spPr/>
    </dgm:pt>
    <dgm:pt modelId="{BD3BB03C-78B8-49DD-A0A3-95865AD97865}" type="pres">
      <dgm:prSet presAssocID="{E5135470-A219-4CDC-A7D2-B5A4F288EAFB}" presName="connectorText" presStyleLbl="sibTrans2D1" presStyleIdx="0" presStyleCnt="2"/>
      <dgm:spPr/>
    </dgm:pt>
    <dgm:pt modelId="{B9EDE46B-0221-4076-9877-8C3B07B02C7B}" type="pres">
      <dgm:prSet presAssocID="{0585EBDC-C1FC-409B-B794-F9F5733E9CB9}" presName="node" presStyleLbl="node1" presStyleIdx="1" presStyleCnt="3">
        <dgm:presLayoutVars>
          <dgm:bulletEnabled val="1"/>
        </dgm:presLayoutVars>
      </dgm:prSet>
      <dgm:spPr/>
    </dgm:pt>
    <dgm:pt modelId="{34AF6A92-265C-4442-9F0D-8E0B8C66ABA7}" type="pres">
      <dgm:prSet presAssocID="{EF5AE252-950C-4E14-A77D-9A200DB12D8C}" presName="sibTrans" presStyleLbl="sibTrans2D1" presStyleIdx="1" presStyleCnt="2"/>
      <dgm:spPr/>
    </dgm:pt>
    <dgm:pt modelId="{40EEE4EE-1519-45BA-AAF2-131E126C2F96}" type="pres">
      <dgm:prSet presAssocID="{EF5AE252-950C-4E14-A77D-9A200DB12D8C}" presName="connectorText" presStyleLbl="sibTrans2D1" presStyleIdx="1" presStyleCnt="2"/>
      <dgm:spPr/>
    </dgm:pt>
    <dgm:pt modelId="{277608D4-B72A-46D8-B78A-1C8158D4DC6B}" type="pres">
      <dgm:prSet presAssocID="{803B44DB-3287-4565-B8CC-7CD489466C52}" presName="node" presStyleLbl="node1" presStyleIdx="2" presStyleCnt="3">
        <dgm:presLayoutVars>
          <dgm:bulletEnabled val="1"/>
        </dgm:presLayoutVars>
      </dgm:prSet>
      <dgm:spPr/>
    </dgm:pt>
  </dgm:ptLst>
  <dgm:cxnLst>
    <dgm:cxn modelId="{D0312D1E-36DF-DF48-BDC6-72A65000B4B9}" type="presOf" srcId="{EF5AE252-950C-4E14-A77D-9A200DB12D8C}" destId="{40EEE4EE-1519-45BA-AAF2-131E126C2F96}" srcOrd="1" destOrd="0" presId="urn:microsoft.com/office/officeart/2005/8/layout/process2"/>
    <dgm:cxn modelId="{67C0381E-7202-3447-9149-71742F528B46}" type="presOf" srcId="{803B44DB-3287-4565-B8CC-7CD489466C52}" destId="{277608D4-B72A-46D8-B78A-1C8158D4DC6B}" srcOrd="0" destOrd="0" presId="urn:microsoft.com/office/officeart/2005/8/layout/process2"/>
    <dgm:cxn modelId="{2D21E438-5B89-544D-81FC-6C967535FD0B}" type="presOf" srcId="{2981A67D-019C-430B-9192-B8A3CC002D33}" destId="{BC9680E4-384E-4570-8F5A-7A74D17836F6}" srcOrd="0" destOrd="0" presId="urn:microsoft.com/office/officeart/2005/8/layout/process2"/>
    <dgm:cxn modelId="{705DB34F-B888-499F-B2B8-EAA4964A88C0}" srcId="{2981A67D-019C-430B-9192-B8A3CC002D33}" destId="{302276FD-F21E-4337-8801-0811C84F0F5A}" srcOrd="0" destOrd="0" parTransId="{093A87B5-DB71-4723-BE1C-7ADE03FFAF0E}" sibTransId="{E5135470-A219-4CDC-A7D2-B5A4F288EAFB}"/>
    <dgm:cxn modelId="{97F11B58-9503-40B1-8717-6895B18CFF00}" srcId="{2981A67D-019C-430B-9192-B8A3CC002D33}" destId="{0585EBDC-C1FC-409B-B794-F9F5733E9CB9}" srcOrd="1" destOrd="0" parTransId="{4B745364-66F9-4189-85F6-33CEF0F8E46A}" sibTransId="{EF5AE252-950C-4E14-A77D-9A200DB12D8C}"/>
    <dgm:cxn modelId="{BB219281-B35F-8D42-AAD7-051DBBAD2135}" type="presOf" srcId="{E5135470-A219-4CDC-A7D2-B5A4F288EAFB}" destId="{BD3BB03C-78B8-49DD-A0A3-95865AD97865}" srcOrd="1" destOrd="0" presId="urn:microsoft.com/office/officeart/2005/8/layout/process2"/>
    <dgm:cxn modelId="{7840B1B3-E163-3242-9AA3-4A1FF67436C0}" type="presOf" srcId="{E5135470-A219-4CDC-A7D2-B5A4F288EAFB}" destId="{84F40F81-F106-43A1-92CE-C2A4D65ECC5F}" srcOrd="0" destOrd="0" presId="urn:microsoft.com/office/officeart/2005/8/layout/process2"/>
    <dgm:cxn modelId="{12B19FB6-A634-324B-B0A0-623A5B21E522}" type="presOf" srcId="{0585EBDC-C1FC-409B-B794-F9F5733E9CB9}" destId="{B9EDE46B-0221-4076-9877-8C3B07B02C7B}" srcOrd="0" destOrd="0" presId="urn:microsoft.com/office/officeart/2005/8/layout/process2"/>
    <dgm:cxn modelId="{0F5C80C8-E3EC-6C41-AF07-F09DA3803F83}" type="presOf" srcId="{EF5AE252-950C-4E14-A77D-9A200DB12D8C}" destId="{34AF6A92-265C-4442-9F0D-8E0B8C66ABA7}" srcOrd="0" destOrd="0" presId="urn:microsoft.com/office/officeart/2005/8/layout/process2"/>
    <dgm:cxn modelId="{9E503BD1-99B6-4743-BF42-B4F8CE9FB695}" srcId="{2981A67D-019C-430B-9192-B8A3CC002D33}" destId="{803B44DB-3287-4565-B8CC-7CD489466C52}" srcOrd="2" destOrd="0" parTransId="{246592AB-4086-402C-82F4-330E7AD6EAEF}" sibTransId="{2C64F215-2221-479B-AF47-FFD93DDBF5AC}"/>
    <dgm:cxn modelId="{56DDA0DF-017E-6346-87DD-A13B9751E892}" type="presOf" srcId="{302276FD-F21E-4337-8801-0811C84F0F5A}" destId="{B3730A30-3591-47CA-8723-1FC29892F036}" srcOrd="0" destOrd="0" presId="urn:microsoft.com/office/officeart/2005/8/layout/process2"/>
    <dgm:cxn modelId="{B81EB052-2527-044F-8275-B46999E59540}" type="presParOf" srcId="{BC9680E4-384E-4570-8F5A-7A74D17836F6}" destId="{B3730A30-3591-47CA-8723-1FC29892F036}" srcOrd="0" destOrd="0" presId="urn:microsoft.com/office/officeart/2005/8/layout/process2"/>
    <dgm:cxn modelId="{32266FF8-08D4-4343-84F7-BD43C518D54C}" type="presParOf" srcId="{BC9680E4-384E-4570-8F5A-7A74D17836F6}" destId="{84F40F81-F106-43A1-92CE-C2A4D65ECC5F}" srcOrd="1" destOrd="0" presId="urn:microsoft.com/office/officeart/2005/8/layout/process2"/>
    <dgm:cxn modelId="{FC6AFCE7-B41F-9D44-9E8B-D4AFDB2F5A62}" type="presParOf" srcId="{84F40F81-F106-43A1-92CE-C2A4D65ECC5F}" destId="{BD3BB03C-78B8-49DD-A0A3-95865AD97865}" srcOrd="0" destOrd="0" presId="urn:microsoft.com/office/officeart/2005/8/layout/process2"/>
    <dgm:cxn modelId="{B2E82D4A-8B91-CB4D-877E-53E922EA3AD7}" type="presParOf" srcId="{BC9680E4-384E-4570-8F5A-7A74D17836F6}" destId="{B9EDE46B-0221-4076-9877-8C3B07B02C7B}" srcOrd="2" destOrd="0" presId="urn:microsoft.com/office/officeart/2005/8/layout/process2"/>
    <dgm:cxn modelId="{F9F1EC73-49A6-CF47-9596-5DB1D1D57939}" type="presParOf" srcId="{BC9680E4-384E-4570-8F5A-7A74D17836F6}" destId="{34AF6A92-265C-4442-9F0D-8E0B8C66ABA7}" srcOrd="3" destOrd="0" presId="urn:microsoft.com/office/officeart/2005/8/layout/process2"/>
    <dgm:cxn modelId="{2D6C1CA2-EA92-CE42-813E-6B82CEAB15EC}" type="presParOf" srcId="{34AF6A92-265C-4442-9F0D-8E0B8C66ABA7}" destId="{40EEE4EE-1519-45BA-AAF2-131E126C2F96}" srcOrd="0" destOrd="0" presId="urn:microsoft.com/office/officeart/2005/8/layout/process2"/>
    <dgm:cxn modelId="{8E59F576-38A5-D54F-9404-BAE7AFC2C332}" type="presParOf" srcId="{BC9680E4-384E-4570-8F5A-7A74D17836F6}" destId="{277608D4-B72A-46D8-B78A-1C8158D4DC6B}" srcOrd="4"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981A67D-019C-430B-9192-B8A3CC002D33}" type="doc">
      <dgm:prSet loTypeId="urn:microsoft.com/office/officeart/2005/8/layout/process2" loCatId="process" qsTypeId="urn:microsoft.com/office/officeart/2005/8/quickstyle/simple1" qsCatId="simple" csTypeId="urn:microsoft.com/office/officeart/2005/8/colors/accent0_1" csCatId="mainScheme" phldr="1"/>
      <dgm:spPr/>
      <dgm:t>
        <a:bodyPr/>
        <a:lstStyle/>
        <a:p>
          <a:endParaRPr lang="en-US"/>
        </a:p>
      </dgm:t>
    </dgm:pt>
    <dgm:pt modelId="{302276FD-F21E-4337-8801-0811C84F0F5A}">
      <dgm:prSet phldrT="[Text]" custT="1"/>
      <dgm:spPr/>
      <dgm:t>
        <a:bodyPr/>
        <a:lstStyle/>
        <a:p>
          <a:r>
            <a:rPr lang="en-US" sz="1200" b="1" dirty="0"/>
            <a:t>Calculate MSA nucleotide frequencies (%A,%T,%G,%C)</a:t>
          </a:r>
        </a:p>
      </dgm:t>
    </dgm:pt>
    <dgm:pt modelId="{093A87B5-DB71-4723-BE1C-7ADE03FFAF0E}" type="parTrans" cxnId="{705DB34F-B888-499F-B2B8-EAA4964A88C0}">
      <dgm:prSet/>
      <dgm:spPr/>
      <dgm:t>
        <a:bodyPr/>
        <a:lstStyle/>
        <a:p>
          <a:endParaRPr lang="en-US" sz="1200" b="1"/>
        </a:p>
      </dgm:t>
    </dgm:pt>
    <dgm:pt modelId="{E5135470-A219-4CDC-A7D2-B5A4F288EAFB}" type="sibTrans" cxnId="{705DB34F-B888-499F-B2B8-EAA4964A88C0}">
      <dgm:prSet custT="1"/>
      <dgm:spPr>
        <a:solidFill>
          <a:srgbClr val="00B0F0"/>
        </a:solidFill>
      </dgm:spPr>
      <dgm:t>
        <a:bodyPr/>
        <a:lstStyle/>
        <a:p>
          <a:endParaRPr lang="en-US" sz="1200" b="1">
            <a:solidFill>
              <a:srgbClr val="00B0F0"/>
            </a:solidFill>
          </a:endParaRPr>
        </a:p>
      </dgm:t>
    </dgm:pt>
    <dgm:pt modelId="{0585EBDC-C1FC-409B-B794-F9F5733E9CB9}">
      <dgm:prSet phldrT="[Text]" custT="1"/>
      <dgm:spPr/>
      <dgm:t>
        <a:bodyPr/>
        <a:lstStyle/>
        <a:p>
          <a:r>
            <a:rPr lang="en-US" sz="1200" b="1" dirty="0"/>
            <a:t>Introduce a given number of random substitutions ( at any position) based on inferred base frequencies</a:t>
          </a:r>
        </a:p>
      </dgm:t>
    </dgm:pt>
    <dgm:pt modelId="{4B745364-66F9-4189-85F6-33CEF0F8E46A}" type="parTrans" cxnId="{97F11B58-9503-40B1-8717-6895B18CFF00}">
      <dgm:prSet/>
      <dgm:spPr/>
      <dgm:t>
        <a:bodyPr/>
        <a:lstStyle/>
        <a:p>
          <a:endParaRPr lang="en-US" sz="1200" b="1"/>
        </a:p>
      </dgm:t>
    </dgm:pt>
    <dgm:pt modelId="{EF5AE252-950C-4E14-A77D-9A200DB12D8C}" type="sibTrans" cxnId="{97F11B58-9503-40B1-8717-6895B18CFF00}">
      <dgm:prSet custT="1"/>
      <dgm:spPr>
        <a:solidFill>
          <a:srgbClr val="00B0F0"/>
        </a:solidFill>
      </dgm:spPr>
      <dgm:t>
        <a:bodyPr/>
        <a:lstStyle/>
        <a:p>
          <a:endParaRPr lang="en-US" sz="1200" b="1"/>
        </a:p>
      </dgm:t>
    </dgm:pt>
    <dgm:pt modelId="{803B44DB-3287-4565-B8CC-7CD489466C52}">
      <dgm:prSet phldrT="[Text]" custT="1"/>
      <dgm:spPr/>
      <dgm:t>
        <a:bodyPr/>
        <a:lstStyle/>
        <a:p>
          <a:r>
            <a:rPr lang="en-US" sz="1200" b="1" dirty="0"/>
            <a:t>Compare translated mutated codon with the initial translated codon and count synonymous and non-synonymous substitutions</a:t>
          </a:r>
        </a:p>
      </dgm:t>
    </dgm:pt>
    <dgm:pt modelId="{246592AB-4086-402C-82F4-330E7AD6EAEF}" type="parTrans" cxnId="{9E503BD1-99B6-4743-BF42-B4F8CE9FB695}">
      <dgm:prSet/>
      <dgm:spPr/>
      <dgm:t>
        <a:bodyPr/>
        <a:lstStyle/>
        <a:p>
          <a:endParaRPr lang="en-US" sz="1200" b="1"/>
        </a:p>
      </dgm:t>
    </dgm:pt>
    <dgm:pt modelId="{2C64F215-2221-479B-AF47-FFD93DDBF5AC}" type="sibTrans" cxnId="{9E503BD1-99B6-4743-BF42-B4F8CE9FB695}">
      <dgm:prSet/>
      <dgm:spPr/>
      <dgm:t>
        <a:bodyPr/>
        <a:lstStyle/>
        <a:p>
          <a:endParaRPr lang="en-US" sz="1200" b="1"/>
        </a:p>
      </dgm:t>
    </dgm:pt>
    <dgm:pt modelId="{BC9680E4-384E-4570-8F5A-7A74D17836F6}" type="pres">
      <dgm:prSet presAssocID="{2981A67D-019C-430B-9192-B8A3CC002D33}" presName="linearFlow" presStyleCnt="0">
        <dgm:presLayoutVars>
          <dgm:resizeHandles val="exact"/>
        </dgm:presLayoutVars>
      </dgm:prSet>
      <dgm:spPr/>
    </dgm:pt>
    <dgm:pt modelId="{B3730A30-3591-47CA-8723-1FC29892F036}" type="pres">
      <dgm:prSet presAssocID="{302276FD-F21E-4337-8801-0811C84F0F5A}" presName="node" presStyleLbl="node1" presStyleIdx="0" presStyleCnt="3">
        <dgm:presLayoutVars>
          <dgm:bulletEnabled val="1"/>
        </dgm:presLayoutVars>
      </dgm:prSet>
      <dgm:spPr/>
    </dgm:pt>
    <dgm:pt modelId="{84F40F81-F106-43A1-92CE-C2A4D65ECC5F}" type="pres">
      <dgm:prSet presAssocID="{E5135470-A219-4CDC-A7D2-B5A4F288EAFB}" presName="sibTrans" presStyleLbl="sibTrans2D1" presStyleIdx="0" presStyleCnt="2"/>
      <dgm:spPr/>
    </dgm:pt>
    <dgm:pt modelId="{BD3BB03C-78B8-49DD-A0A3-95865AD97865}" type="pres">
      <dgm:prSet presAssocID="{E5135470-A219-4CDC-A7D2-B5A4F288EAFB}" presName="connectorText" presStyleLbl="sibTrans2D1" presStyleIdx="0" presStyleCnt="2"/>
      <dgm:spPr/>
    </dgm:pt>
    <dgm:pt modelId="{B9EDE46B-0221-4076-9877-8C3B07B02C7B}" type="pres">
      <dgm:prSet presAssocID="{0585EBDC-C1FC-409B-B794-F9F5733E9CB9}" presName="node" presStyleLbl="node1" presStyleIdx="1" presStyleCnt="3">
        <dgm:presLayoutVars>
          <dgm:bulletEnabled val="1"/>
        </dgm:presLayoutVars>
      </dgm:prSet>
      <dgm:spPr/>
    </dgm:pt>
    <dgm:pt modelId="{34AF6A92-265C-4442-9F0D-8E0B8C66ABA7}" type="pres">
      <dgm:prSet presAssocID="{EF5AE252-950C-4E14-A77D-9A200DB12D8C}" presName="sibTrans" presStyleLbl="sibTrans2D1" presStyleIdx="1" presStyleCnt="2"/>
      <dgm:spPr/>
    </dgm:pt>
    <dgm:pt modelId="{40EEE4EE-1519-45BA-AAF2-131E126C2F96}" type="pres">
      <dgm:prSet presAssocID="{EF5AE252-950C-4E14-A77D-9A200DB12D8C}" presName="connectorText" presStyleLbl="sibTrans2D1" presStyleIdx="1" presStyleCnt="2"/>
      <dgm:spPr/>
    </dgm:pt>
    <dgm:pt modelId="{277608D4-B72A-46D8-B78A-1C8158D4DC6B}" type="pres">
      <dgm:prSet presAssocID="{803B44DB-3287-4565-B8CC-7CD489466C52}" presName="node" presStyleLbl="node1" presStyleIdx="2" presStyleCnt="3">
        <dgm:presLayoutVars>
          <dgm:bulletEnabled val="1"/>
        </dgm:presLayoutVars>
      </dgm:prSet>
      <dgm:spPr/>
    </dgm:pt>
  </dgm:ptLst>
  <dgm:cxnLst>
    <dgm:cxn modelId="{B4836443-21A0-7C4E-8875-9ACF30BE6DE4}" type="presOf" srcId="{803B44DB-3287-4565-B8CC-7CD489466C52}" destId="{277608D4-B72A-46D8-B78A-1C8158D4DC6B}" srcOrd="0" destOrd="0" presId="urn:microsoft.com/office/officeart/2005/8/layout/process2"/>
    <dgm:cxn modelId="{705DB34F-B888-499F-B2B8-EAA4964A88C0}" srcId="{2981A67D-019C-430B-9192-B8A3CC002D33}" destId="{302276FD-F21E-4337-8801-0811C84F0F5A}" srcOrd="0" destOrd="0" parTransId="{093A87B5-DB71-4723-BE1C-7ADE03FFAF0E}" sibTransId="{E5135470-A219-4CDC-A7D2-B5A4F288EAFB}"/>
    <dgm:cxn modelId="{97F11B58-9503-40B1-8717-6895B18CFF00}" srcId="{2981A67D-019C-430B-9192-B8A3CC002D33}" destId="{0585EBDC-C1FC-409B-B794-F9F5733E9CB9}" srcOrd="1" destOrd="0" parTransId="{4B745364-66F9-4189-85F6-33CEF0F8E46A}" sibTransId="{EF5AE252-950C-4E14-A77D-9A200DB12D8C}"/>
    <dgm:cxn modelId="{07D6E26D-FE42-754B-B8C9-E1B4A058F9F3}" type="presOf" srcId="{302276FD-F21E-4337-8801-0811C84F0F5A}" destId="{B3730A30-3591-47CA-8723-1FC29892F036}" srcOrd="0" destOrd="0" presId="urn:microsoft.com/office/officeart/2005/8/layout/process2"/>
    <dgm:cxn modelId="{3B41F49C-74D6-E845-942B-2582457DFE89}" type="presOf" srcId="{E5135470-A219-4CDC-A7D2-B5A4F288EAFB}" destId="{84F40F81-F106-43A1-92CE-C2A4D65ECC5F}" srcOrd="0" destOrd="0" presId="urn:microsoft.com/office/officeart/2005/8/layout/process2"/>
    <dgm:cxn modelId="{0A9A98C5-3BEA-F943-8AA2-B1688B5CE204}" type="presOf" srcId="{EF5AE252-950C-4E14-A77D-9A200DB12D8C}" destId="{40EEE4EE-1519-45BA-AAF2-131E126C2F96}" srcOrd="1" destOrd="0" presId="urn:microsoft.com/office/officeart/2005/8/layout/process2"/>
    <dgm:cxn modelId="{9E503BD1-99B6-4743-BF42-B4F8CE9FB695}" srcId="{2981A67D-019C-430B-9192-B8A3CC002D33}" destId="{803B44DB-3287-4565-B8CC-7CD489466C52}" srcOrd="2" destOrd="0" parTransId="{246592AB-4086-402C-82F4-330E7AD6EAEF}" sibTransId="{2C64F215-2221-479B-AF47-FFD93DDBF5AC}"/>
    <dgm:cxn modelId="{F1B631D5-CB6C-FC48-AF7C-D0D263F12752}" type="presOf" srcId="{EF5AE252-950C-4E14-A77D-9A200DB12D8C}" destId="{34AF6A92-265C-4442-9F0D-8E0B8C66ABA7}" srcOrd="0" destOrd="0" presId="urn:microsoft.com/office/officeart/2005/8/layout/process2"/>
    <dgm:cxn modelId="{11327DD8-7EC5-1E43-B585-CF34121BEB72}" type="presOf" srcId="{0585EBDC-C1FC-409B-B794-F9F5733E9CB9}" destId="{B9EDE46B-0221-4076-9877-8C3B07B02C7B}" srcOrd="0" destOrd="0" presId="urn:microsoft.com/office/officeart/2005/8/layout/process2"/>
    <dgm:cxn modelId="{0E02F7E2-3AD2-2B4A-9855-04744EB8AD7F}" type="presOf" srcId="{2981A67D-019C-430B-9192-B8A3CC002D33}" destId="{BC9680E4-384E-4570-8F5A-7A74D17836F6}" srcOrd="0" destOrd="0" presId="urn:microsoft.com/office/officeart/2005/8/layout/process2"/>
    <dgm:cxn modelId="{564E26E5-3716-6F47-A7D1-FF309238FB07}" type="presOf" srcId="{E5135470-A219-4CDC-A7D2-B5A4F288EAFB}" destId="{BD3BB03C-78B8-49DD-A0A3-95865AD97865}" srcOrd="1" destOrd="0" presId="urn:microsoft.com/office/officeart/2005/8/layout/process2"/>
    <dgm:cxn modelId="{F328E4F4-9424-6844-B181-48F1F72B6BFA}" type="presParOf" srcId="{BC9680E4-384E-4570-8F5A-7A74D17836F6}" destId="{B3730A30-3591-47CA-8723-1FC29892F036}" srcOrd="0" destOrd="0" presId="urn:microsoft.com/office/officeart/2005/8/layout/process2"/>
    <dgm:cxn modelId="{226C29B6-1AAE-F940-AC38-ECFB6903F929}" type="presParOf" srcId="{BC9680E4-384E-4570-8F5A-7A74D17836F6}" destId="{84F40F81-F106-43A1-92CE-C2A4D65ECC5F}" srcOrd="1" destOrd="0" presId="urn:microsoft.com/office/officeart/2005/8/layout/process2"/>
    <dgm:cxn modelId="{B1262757-F44C-2040-B9DB-259D1AEE57D4}" type="presParOf" srcId="{84F40F81-F106-43A1-92CE-C2A4D65ECC5F}" destId="{BD3BB03C-78B8-49DD-A0A3-95865AD97865}" srcOrd="0" destOrd="0" presId="urn:microsoft.com/office/officeart/2005/8/layout/process2"/>
    <dgm:cxn modelId="{BA7BC0BD-1474-0C41-BFC1-2F7EA12D037D}" type="presParOf" srcId="{BC9680E4-384E-4570-8F5A-7A74D17836F6}" destId="{B9EDE46B-0221-4076-9877-8C3B07B02C7B}" srcOrd="2" destOrd="0" presId="urn:microsoft.com/office/officeart/2005/8/layout/process2"/>
    <dgm:cxn modelId="{428B9CDB-3784-5849-BF6B-18B223BA98F4}" type="presParOf" srcId="{BC9680E4-384E-4570-8F5A-7A74D17836F6}" destId="{34AF6A92-265C-4442-9F0D-8E0B8C66ABA7}" srcOrd="3" destOrd="0" presId="urn:microsoft.com/office/officeart/2005/8/layout/process2"/>
    <dgm:cxn modelId="{83A79AE4-77E2-A14F-AA6E-6DD3129E7DFA}" type="presParOf" srcId="{34AF6A92-265C-4442-9F0D-8E0B8C66ABA7}" destId="{40EEE4EE-1519-45BA-AAF2-131E126C2F96}" srcOrd="0" destOrd="0" presId="urn:microsoft.com/office/officeart/2005/8/layout/process2"/>
    <dgm:cxn modelId="{3018DD18-EC4A-C54B-AC21-FE594AC6AEEA}" type="presParOf" srcId="{BC9680E4-384E-4570-8F5A-7A74D17836F6}" destId="{277608D4-B72A-46D8-B78A-1C8158D4DC6B}"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730A30-3591-47CA-8723-1FC29892F036}">
      <dsp:nvSpPr>
        <dsp:cNvPr id="0" name=""/>
        <dsp:cNvSpPr/>
      </dsp:nvSpPr>
      <dsp:spPr>
        <a:xfrm>
          <a:off x="108526" y="0"/>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Calculate number of different nucleotides/amino acids per MSA column (X)</a:t>
          </a:r>
        </a:p>
      </dsp:txBody>
      <dsp:txXfrm>
        <a:off x="146136" y="37610"/>
        <a:ext cx="2236180" cy="1208891"/>
      </dsp:txXfrm>
    </dsp:sp>
    <dsp:sp modelId="{84F40F81-F106-43A1-92CE-C2A4D65ECC5F}">
      <dsp:nvSpPr>
        <dsp:cNvPr id="0" name=""/>
        <dsp:cNvSpPr/>
      </dsp:nvSpPr>
      <dsp:spPr>
        <a:xfrm rot="5400000">
          <a:off x="1023456" y="1316214"/>
          <a:ext cx="481541" cy="577850"/>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rgbClr val="00B0F0"/>
            </a:solidFill>
          </a:endParaRPr>
        </a:p>
      </dsp:txBody>
      <dsp:txXfrm rot="-5400000">
        <a:off x="1090872" y="1364368"/>
        <a:ext cx="346710" cy="337079"/>
      </dsp:txXfrm>
    </dsp:sp>
    <dsp:sp modelId="{B9EDE46B-0221-4076-9877-8C3B07B02C7B}">
      <dsp:nvSpPr>
        <dsp:cNvPr id="0" name=""/>
        <dsp:cNvSpPr/>
      </dsp:nvSpPr>
      <dsp:spPr>
        <a:xfrm>
          <a:off x="108526" y="1926167"/>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Calculate number of nucleotides/amino acids substitutions (X-1)</a:t>
          </a:r>
        </a:p>
      </dsp:txBody>
      <dsp:txXfrm>
        <a:off x="146136" y="1963777"/>
        <a:ext cx="2236180" cy="1208891"/>
      </dsp:txXfrm>
    </dsp:sp>
    <dsp:sp modelId="{34AF6A92-265C-4442-9F0D-8E0B8C66ABA7}">
      <dsp:nvSpPr>
        <dsp:cNvPr id="0" name=""/>
        <dsp:cNvSpPr/>
      </dsp:nvSpPr>
      <dsp:spPr>
        <a:xfrm rot="5400000">
          <a:off x="1023456" y="3242381"/>
          <a:ext cx="481541" cy="577850"/>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p>
      </dsp:txBody>
      <dsp:txXfrm rot="-5400000">
        <a:off x="1090872" y="3290535"/>
        <a:ext cx="346710" cy="337079"/>
      </dsp:txXfrm>
    </dsp:sp>
    <dsp:sp modelId="{277608D4-B72A-46D8-B78A-1C8158D4DC6B}">
      <dsp:nvSpPr>
        <dsp:cNvPr id="0" name=""/>
        <dsp:cNvSpPr/>
      </dsp:nvSpPr>
      <dsp:spPr>
        <a:xfrm>
          <a:off x="108526" y="3852334"/>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Calculate number of synonymous changes</a:t>
          </a:r>
        </a:p>
        <a:p>
          <a:pPr marL="0" lvl="0" indent="0" algn="ctr" defTabSz="533400">
            <a:lnSpc>
              <a:spcPct val="90000"/>
            </a:lnSpc>
            <a:spcBef>
              <a:spcPct val="0"/>
            </a:spcBef>
            <a:spcAft>
              <a:spcPct val="35000"/>
            </a:spcAft>
            <a:buNone/>
          </a:pPr>
          <a:r>
            <a:rPr lang="en-US" sz="1200" b="1" kern="1200" dirty="0"/>
            <a:t>S=(N-1)</a:t>
          </a:r>
          <a:r>
            <a:rPr lang="en-US" sz="1200" b="1" kern="1200" dirty="0" err="1">
              <a:solidFill>
                <a:srgbClr val="FF0000"/>
              </a:solidFill>
            </a:rPr>
            <a:t>nc</a:t>
          </a:r>
          <a:r>
            <a:rPr lang="en-US" sz="1200" b="1" kern="1200" dirty="0"/>
            <a:t>-N</a:t>
          </a:r>
        </a:p>
        <a:p>
          <a:pPr marL="0" lvl="0" indent="0" algn="ctr" defTabSz="533400">
            <a:lnSpc>
              <a:spcPct val="90000"/>
            </a:lnSpc>
            <a:spcBef>
              <a:spcPct val="0"/>
            </a:spcBef>
            <a:spcAft>
              <a:spcPct val="35000"/>
            </a:spcAft>
            <a:buNone/>
          </a:pPr>
          <a:r>
            <a:rPr lang="en-US" sz="1200" b="1" kern="1200" dirty="0"/>
            <a:t>assuming N=(N-1)</a:t>
          </a:r>
          <a:r>
            <a:rPr lang="en-US" sz="1200" b="1" kern="1200" dirty="0" err="1">
              <a:solidFill>
                <a:srgbClr val="FF0000"/>
              </a:solidFill>
            </a:rPr>
            <a:t>aa</a:t>
          </a:r>
          <a:endParaRPr lang="en-US" sz="1200" b="1" kern="1200" dirty="0">
            <a:solidFill>
              <a:srgbClr val="FF0000"/>
            </a:solidFill>
          </a:endParaRPr>
        </a:p>
      </dsp:txBody>
      <dsp:txXfrm>
        <a:off x="146136" y="3889944"/>
        <a:ext cx="2236180" cy="12088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730A30-3591-47CA-8723-1FC29892F036}">
      <dsp:nvSpPr>
        <dsp:cNvPr id="0" name=""/>
        <dsp:cNvSpPr/>
      </dsp:nvSpPr>
      <dsp:spPr>
        <a:xfrm>
          <a:off x="108526" y="0"/>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Calculate MSA nucleotide frequencies (%A,%T,%G,%C)</a:t>
          </a:r>
        </a:p>
      </dsp:txBody>
      <dsp:txXfrm>
        <a:off x="146136" y="37610"/>
        <a:ext cx="2236180" cy="1208891"/>
      </dsp:txXfrm>
    </dsp:sp>
    <dsp:sp modelId="{84F40F81-F106-43A1-92CE-C2A4D65ECC5F}">
      <dsp:nvSpPr>
        <dsp:cNvPr id="0" name=""/>
        <dsp:cNvSpPr/>
      </dsp:nvSpPr>
      <dsp:spPr>
        <a:xfrm rot="5400000">
          <a:off x="1023456" y="1316214"/>
          <a:ext cx="481541" cy="577850"/>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rgbClr val="00B0F0"/>
            </a:solidFill>
          </a:endParaRPr>
        </a:p>
      </dsp:txBody>
      <dsp:txXfrm rot="-5400000">
        <a:off x="1090872" y="1364368"/>
        <a:ext cx="346710" cy="337079"/>
      </dsp:txXfrm>
    </dsp:sp>
    <dsp:sp modelId="{B9EDE46B-0221-4076-9877-8C3B07B02C7B}">
      <dsp:nvSpPr>
        <dsp:cNvPr id="0" name=""/>
        <dsp:cNvSpPr/>
      </dsp:nvSpPr>
      <dsp:spPr>
        <a:xfrm>
          <a:off x="108526" y="1926167"/>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Introduce a given number of random substitutions ( at any position) based on inferred base frequencies</a:t>
          </a:r>
        </a:p>
      </dsp:txBody>
      <dsp:txXfrm>
        <a:off x="146136" y="1963777"/>
        <a:ext cx="2236180" cy="1208891"/>
      </dsp:txXfrm>
    </dsp:sp>
    <dsp:sp modelId="{34AF6A92-265C-4442-9F0D-8E0B8C66ABA7}">
      <dsp:nvSpPr>
        <dsp:cNvPr id="0" name=""/>
        <dsp:cNvSpPr/>
      </dsp:nvSpPr>
      <dsp:spPr>
        <a:xfrm rot="5400000">
          <a:off x="1023456" y="3242381"/>
          <a:ext cx="481541" cy="577850"/>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p>
      </dsp:txBody>
      <dsp:txXfrm rot="-5400000">
        <a:off x="1090872" y="3290535"/>
        <a:ext cx="346710" cy="337079"/>
      </dsp:txXfrm>
    </dsp:sp>
    <dsp:sp modelId="{277608D4-B72A-46D8-B78A-1C8158D4DC6B}">
      <dsp:nvSpPr>
        <dsp:cNvPr id="0" name=""/>
        <dsp:cNvSpPr/>
      </dsp:nvSpPr>
      <dsp:spPr>
        <a:xfrm>
          <a:off x="108526" y="3852334"/>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Compare translated mutated codon with the initial translated codon and count synonymous and non-synonymous substitutions</a:t>
          </a:r>
        </a:p>
      </dsp:txBody>
      <dsp:txXfrm>
        <a:off x="146136" y="3889944"/>
        <a:ext cx="2236180" cy="1208891"/>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image" Target="../media/image3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2E0EBF-A78E-394D-8A69-C2DDA1FF11CB}" type="datetimeFigureOut">
              <a:rPr lang="en-US" smtClean="0"/>
              <a:t>11/14/18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1A68D0-AB71-FD4B-A430-DEA9F7948DF9}" type="slidenum">
              <a:rPr lang="en-US" smtClean="0"/>
              <a:t>‹#›</a:t>
            </a:fld>
            <a:endParaRPr lang="en-US"/>
          </a:p>
        </p:txBody>
      </p:sp>
    </p:spTree>
    <p:extLst>
      <p:ext uri="{BB962C8B-B14F-4D97-AF65-F5344CB8AC3E}">
        <p14:creationId xmlns:p14="http://schemas.microsoft.com/office/powerpoint/2010/main" val="32878953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205E98-878E-5345-A891-DE99FBDB46F1}" type="slidenum">
              <a:rPr lang="en-US" sz="1200" b="1">
                <a:solidFill>
                  <a:srgbClr val="000000"/>
                </a:solidFill>
                <a:latin typeface="Times New Roman" charset="0"/>
              </a:rPr>
              <a:pPr eaLnBrk="1" hangingPunct="1"/>
              <a:t>1</a:t>
            </a:fld>
            <a:endParaRPr lang="en-US" sz="1200" b="1">
              <a:solidFill>
                <a:srgbClr val="000000"/>
              </a:solidFill>
              <a:latin typeface="Times New Roman"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403B94-B660-5C4C-8046-85B38CDE13BC}" type="slidenum">
              <a:rPr lang="en-US" sz="1200" b="1">
                <a:solidFill>
                  <a:srgbClr val="000000"/>
                </a:solidFill>
                <a:latin typeface="Times New Roman" charset="0"/>
              </a:rPr>
              <a:pPr eaLnBrk="1" hangingPunct="1"/>
              <a:t>20</a:t>
            </a:fld>
            <a:endParaRPr lang="en-US" sz="1200" b="1">
              <a:solidFill>
                <a:srgbClr val="000000"/>
              </a:solidFill>
              <a:latin typeface="Times New Roman"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69548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FA4FD8FD-6D62-7D45-A283-D63FE3FA773D}"/>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098" name="Text Box 2">
            <a:extLst>
              <a:ext uri="{FF2B5EF4-FFF2-40B4-BE49-F238E27FC236}">
                <a16:creationId xmlns:a16="http://schemas.microsoft.com/office/drawing/2014/main" id="{4C2A054C-8815-4D4A-8812-976EAF10663B}"/>
              </a:ext>
            </a:extLst>
          </p:cNvPr>
          <p:cNvSpPr txBox="1">
            <a:spLocks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charset="0"/>
                <a:cs typeface="msgothic" charset="0"/>
              </a:rPr>
              <a:t>(</a:t>
            </a:r>
            <a:r>
              <a:rPr lang="en-GB" altLang="en-US" sz="1400" b="1">
                <a:latin typeface="Arial" panose="020B0604020202020204" pitchFamily="34" charset="0"/>
                <a:ea typeface="msgothic" charset="0"/>
                <a:cs typeface="msgothic" charset="0"/>
              </a:rPr>
              <a:t>A</a:t>
            </a:r>
            <a:r>
              <a:rPr lang="en-GB" altLang="en-US">
                <a:latin typeface="Arial" panose="020B0604020202020204" pitchFamily="34" charset="0"/>
                <a:ea typeface="msgothic" charset="0"/>
                <a:cs typeface="msgothic" charset="0"/>
              </a:rPr>
              <a:t>) Estimates of the composite parameter </a:t>
            </a:r>
            <a:r>
              <a:rPr lang="en-GB" altLang="en-US" i="1">
                <a:latin typeface="Arial" panose="020B0604020202020204" pitchFamily="34" charset="0"/>
                <a:ea typeface="msgothic" charset="0"/>
                <a:cs typeface="msgothic" charset="0"/>
              </a:rPr>
              <a:t>N</a:t>
            </a:r>
            <a:r>
              <a:rPr lang="en-GB" altLang="en-US" baseline="-33000">
                <a:latin typeface="Arial" panose="020B0604020202020204" pitchFamily="34" charset="0"/>
                <a:ea typeface="msgothic" charset="0"/>
                <a:cs typeface="msgothic" charset="0"/>
              </a:rPr>
              <a:t>e</a:t>
            </a:r>
            <a:r>
              <a:rPr lang="en-GB" altLang="en-US" i="1">
                <a:latin typeface="Arial" panose="020B0604020202020204" pitchFamily="34" charset="0"/>
                <a:ea typeface="msgothic" charset="0"/>
                <a:cs typeface="msgothic" charset="0"/>
              </a:rPr>
              <a:t>u</a:t>
            </a:r>
            <a:r>
              <a:rPr lang="en-GB" altLang="en-US">
                <a:latin typeface="Arial" panose="020B0604020202020204" pitchFamily="34" charset="0"/>
                <a:ea typeface="msgothic" charset="0"/>
                <a:cs typeface="msgothic" charset="0"/>
              </a:rPr>
              <a:t> for a phylogenetically diverse assemblage of species. (</a:t>
            </a:r>
            <a:r>
              <a:rPr lang="en-GB" altLang="en-US" sz="1400" b="1">
                <a:latin typeface="Arial" panose="020B0604020202020204" pitchFamily="34" charset="0"/>
                <a:ea typeface="msgothic" charset="0"/>
                <a:cs typeface="msgothic" charset="0"/>
              </a:rPr>
              <a:t>B</a:t>
            </a:r>
            <a:r>
              <a:rPr lang="en-GB" altLang="en-US">
                <a:latin typeface="Arial" panose="020B0604020202020204" pitchFamily="34" charset="0"/>
                <a:ea typeface="msgothic" charset="0"/>
                <a:cs typeface="msgothic" charset="0"/>
              </a:rPr>
              <a:t>) The relationship between estimated </a:t>
            </a:r>
            <a:r>
              <a:rPr lang="en-GB" altLang="en-US" i="1">
                <a:latin typeface="Arial" panose="020B0604020202020204" pitchFamily="34" charset="0"/>
                <a:ea typeface="msgothic" charset="0"/>
                <a:cs typeface="msgothic" charset="0"/>
              </a:rPr>
              <a:t>N</a:t>
            </a:r>
            <a:r>
              <a:rPr lang="en-GB" altLang="en-US" baseline="-33000">
                <a:latin typeface="Arial" panose="020B0604020202020204" pitchFamily="34" charset="0"/>
                <a:ea typeface="msgothic" charset="0"/>
                <a:cs typeface="msgothic" charset="0"/>
              </a:rPr>
              <a:t>e</a:t>
            </a:r>
            <a:r>
              <a:rPr lang="en-GB" altLang="en-US" i="1">
                <a:latin typeface="Arial" panose="020B0604020202020204" pitchFamily="34" charset="0"/>
                <a:ea typeface="msgothic" charset="0"/>
                <a:cs typeface="msgothic" charset="0"/>
              </a:rPr>
              <a:t>u</a:t>
            </a:r>
            <a:r>
              <a:rPr lang="en-GB" altLang="en-US">
                <a:latin typeface="Arial" panose="020B0604020202020204" pitchFamily="34" charset="0"/>
                <a:ea typeface="msgothic" charset="0"/>
                <a:cs typeface="msgothic" charset="0"/>
              </a:rPr>
              <a:t>, total gene number, and genome size. Data for prokaryotes are plotted in blue. The log-log regression of </a:t>
            </a:r>
            <a:r>
              <a:rPr lang="en-GB" altLang="en-US" i="1">
                <a:latin typeface="Arial" panose="020B0604020202020204" pitchFamily="34" charset="0"/>
                <a:ea typeface="msgothic" charset="0"/>
                <a:cs typeface="msgothic" charset="0"/>
              </a:rPr>
              <a:t>N</a:t>
            </a:r>
            <a:r>
              <a:rPr lang="en-GB" altLang="en-US" baseline="-33000">
                <a:latin typeface="Arial" panose="020B0604020202020204" pitchFamily="34" charset="0"/>
                <a:ea typeface="msgothic" charset="0"/>
                <a:cs typeface="msgothic" charset="0"/>
              </a:rPr>
              <a:t>e</a:t>
            </a:r>
            <a:r>
              <a:rPr lang="en-GB" altLang="en-US" i="1">
                <a:latin typeface="Arial" panose="020B0604020202020204" pitchFamily="34" charset="0"/>
                <a:ea typeface="msgothic" charset="0"/>
                <a:cs typeface="msgothic" charset="0"/>
              </a:rPr>
              <a:t>u</a:t>
            </a:r>
            <a:r>
              <a:rPr lang="en-GB" altLang="en-US">
                <a:latin typeface="Arial" panose="020B0604020202020204" pitchFamily="34" charset="0"/>
                <a:ea typeface="msgothic" charset="0"/>
                <a:cs typeface="msgothic" charset="0"/>
              </a:rPr>
              <a:t> versus genome size is highly significant, with an intercept of –1.30 ± 0.40, a slope of –0.55 ± 0.07, and </a:t>
            </a:r>
            <a:r>
              <a:rPr lang="en-GB" altLang="en-US" i="1">
                <a:latin typeface="Arial" panose="020B0604020202020204" pitchFamily="34" charset="0"/>
                <a:ea typeface="msgothic" charset="0"/>
                <a:cs typeface="msgothic" charset="0"/>
              </a:rPr>
              <a:t>r</a:t>
            </a:r>
            <a:r>
              <a:rPr lang="en-GB" altLang="en-US" baseline="33000">
                <a:latin typeface="Arial" panose="020B0604020202020204" pitchFamily="34" charset="0"/>
                <a:ea typeface="msgothic" charset="0"/>
                <a:cs typeface="msgothic" charset="0"/>
              </a:rPr>
              <a:t>2</a:t>
            </a:r>
            <a:r>
              <a:rPr lang="en-GB" altLang="en-US">
                <a:latin typeface="Arial" panose="020B0604020202020204" pitchFamily="34" charset="0"/>
                <a:ea typeface="msgothic" charset="0"/>
                <a:cs typeface="msgothic" charset="0"/>
              </a:rPr>
              <a:t> = 0.659, df = 28 (</a:t>
            </a:r>
            <a:r>
              <a:rPr lang="en-GB" altLang="en-US" i="1">
                <a:latin typeface="Arial" panose="020B0604020202020204" pitchFamily="34" charset="0"/>
                <a:ea typeface="msgothic" charset="0"/>
                <a:cs typeface="msgothic" charset="0"/>
              </a:rPr>
              <a:t>1</a:t>
            </a:r>
            <a:r>
              <a:rPr lang="en-GB" altLang="en-US">
                <a:latin typeface="Arial" panose="020B0604020202020204" pitchFamily="34" charset="0"/>
                <a:ea typeface="msgothic" charset="0"/>
                <a:cs typeface="msgothic" charset="0"/>
              </a:rPr>
              <a:t>). The number of species plotted differs between graphs because genome structure information is not available for all species with </a:t>
            </a:r>
            <a:r>
              <a:rPr lang="en-GB" altLang="en-US" i="1">
                <a:latin typeface="Arial" panose="020B0604020202020204" pitchFamily="34" charset="0"/>
                <a:ea typeface="msgothic" charset="0"/>
                <a:cs typeface="msgothic" charset="0"/>
              </a:rPr>
              <a:t>N</a:t>
            </a:r>
            <a:r>
              <a:rPr lang="en-GB" altLang="en-US" baseline="-33000">
                <a:latin typeface="Arial" panose="020B0604020202020204" pitchFamily="34" charset="0"/>
                <a:ea typeface="msgothic" charset="0"/>
                <a:cs typeface="msgothic" charset="0"/>
              </a:rPr>
              <a:t>e</a:t>
            </a:r>
            <a:r>
              <a:rPr lang="en-GB" altLang="en-US" i="1">
                <a:latin typeface="Arial" panose="020B0604020202020204" pitchFamily="34" charset="0"/>
                <a:ea typeface="msgothic" charset="0"/>
                <a:cs typeface="msgothic" charset="0"/>
              </a:rPr>
              <a:t>u</a:t>
            </a:r>
            <a:r>
              <a:rPr lang="en-GB" altLang="en-US">
                <a:latin typeface="Arial" panose="020B0604020202020204" pitchFamily="34" charset="0"/>
                <a:ea typeface="msgothic" charset="0"/>
                <a:cs typeface="msgothic" charset="0"/>
              </a:rPr>
              <a:t> estimates.</a:t>
            </a:r>
          </a:p>
        </p:txBody>
      </p:sp>
    </p:spTree>
    <p:extLst>
      <p:ext uri="{BB962C8B-B14F-4D97-AF65-F5344CB8AC3E}">
        <p14:creationId xmlns:p14="http://schemas.microsoft.com/office/powerpoint/2010/main" val="494723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52E16A7-D57E-EB46-9CDF-7F1F8B78D7A5}" type="slidenum">
              <a:rPr lang="en-US" sz="1200" b="1">
                <a:solidFill>
                  <a:srgbClr val="000000"/>
                </a:solidFill>
                <a:latin typeface="Times New Roman" charset="0"/>
              </a:rPr>
              <a:pPr eaLnBrk="1" hangingPunct="1"/>
              <a:t>22</a:t>
            </a:fld>
            <a:endParaRPr lang="en-US" sz="1200" b="1">
              <a:solidFill>
                <a:srgbClr val="000000"/>
              </a:solidFill>
              <a:latin typeface="Times New Roman" charset="0"/>
            </a:endParaRPr>
          </a:p>
        </p:txBody>
      </p:sp>
      <p:sp>
        <p:nvSpPr>
          <p:cNvPr id="135170"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13517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6661" tIns="48331" rIns="96661" bIns="48331"/>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4C0409-DD64-F64F-8F81-7AE6C7BA7C4C}" type="slidenum">
              <a:rPr lang="en-US" sz="1200" b="1">
                <a:solidFill>
                  <a:srgbClr val="000000"/>
                </a:solidFill>
                <a:latin typeface="Times New Roman" charset="0"/>
              </a:rPr>
              <a:pPr eaLnBrk="1" hangingPunct="1"/>
              <a:t>23</a:t>
            </a:fld>
            <a:endParaRPr lang="en-US" sz="1200" b="1">
              <a:solidFill>
                <a:srgbClr val="000000"/>
              </a:solidFill>
              <a:latin typeface="Times New Roman" charset="0"/>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ADC884-9A59-0C41-AFC1-7B85695C25C7}" type="slidenum">
              <a:rPr lang="en-US" sz="1200" b="1">
                <a:solidFill>
                  <a:srgbClr val="000000"/>
                </a:solidFill>
                <a:latin typeface="Times New Roman" charset="0"/>
              </a:rPr>
              <a:pPr eaLnBrk="1" hangingPunct="1"/>
              <a:t>24</a:t>
            </a:fld>
            <a:endParaRPr lang="en-US" sz="1200" b="1">
              <a:solidFill>
                <a:srgbClr val="000000"/>
              </a:solidFill>
              <a:latin typeface="Times New Roman" charset="0"/>
            </a:endParaRPr>
          </a:p>
        </p:txBody>
      </p:sp>
      <p:sp>
        <p:nvSpPr>
          <p:cNvPr id="139266"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13926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6661" tIns="48331" rIns="96661" bIns="48331"/>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0CA629-7ED4-D441-B96F-FF2FECBB1858}" type="slidenum">
              <a:rPr lang="en-US" sz="1200" b="1">
                <a:solidFill>
                  <a:srgbClr val="000000"/>
                </a:solidFill>
                <a:latin typeface="Times New Roman" charset="0"/>
              </a:rPr>
              <a:pPr eaLnBrk="1" hangingPunct="1"/>
              <a:t>25</a:t>
            </a:fld>
            <a:endParaRPr lang="en-US" sz="1200" b="1">
              <a:solidFill>
                <a:srgbClr val="000000"/>
              </a:solidFill>
              <a:latin typeface="Times New Roman"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3946B30-2C95-454A-A1B3-2796883DF575}" type="slidenum">
              <a:rPr lang="en-US" sz="1200" b="1">
                <a:solidFill>
                  <a:srgbClr val="000000"/>
                </a:solidFill>
                <a:latin typeface="Times New Roman" charset="0"/>
              </a:rPr>
              <a:pPr eaLnBrk="1" hangingPunct="1"/>
              <a:t>26</a:t>
            </a:fld>
            <a:endParaRPr lang="en-US" sz="1200" b="1">
              <a:solidFill>
                <a:srgbClr val="000000"/>
              </a:solidFill>
              <a:latin typeface="Times New Roman"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4012C3F-472C-D64B-85AC-7D57BC478F59}" type="slidenum">
              <a:rPr lang="en-US" sz="1200" b="1">
                <a:solidFill>
                  <a:srgbClr val="000000"/>
                </a:solidFill>
                <a:latin typeface="Times New Roman" charset="0"/>
              </a:rPr>
              <a:pPr eaLnBrk="1" hangingPunct="1"/>
              <a:t>27</a:t>
            </a:fld>
            <a:endParaRPr lang="en-US" sz="1200" b="1">
              <a:solidFill>
                <a:srgbClr val="000000"/>
              </a:solidFill>
              <a:latin typeface="Times New Roman"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B39D8C8-387B-B345-849D-CABD268718F8}" type="slidenum">
              <a:rPr lang="en-US" sz="1200" b="1">
                <a:solidFill>
                  <a:srgbClr val="000000"/>
                </a:solidFill>
                <a:latin typeface="Times New Roman" charset="0"/>
              </a:rPr>
              <a:pPr eaLnBrk="1" hangingPunct="1"/>
              <a:t>28</a:t>
            </a:fld>
            <a:endParaRPr lang="en-US" sz="1200" b="1">
              <a:solidFill>
                <a:srgbClr val="000000"/>
              </a:solidFill>
              <a:latin typeface="Times New Roman" charset="0"/>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796E21C-7233-0042-B9F1-1FDF573F194D}" type="slidenum">
              <a:rPr lang="en-US" sz="1200">
                <a:solidFill>
                  <a:srgbClr val="000000"/>
                </a:solidFill>
              </a:rPr>
              <a:pPr eaLnBrk="1" hangingPunct="1"/>
              <a:t>29</a:t>
            </a:fld>
            <a:endParaRPr lang="en-US" sz="1200">
              <a:solidFill>
                <a:srgbClr val="000000"/>
              </a:solidFill>
            </a:endParaRPr>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An inspection of the genetic code table suggests most changes at the first position are nonsynonymous, all changes at the second codon position are nonsynonymous and only some changes at the third position are synonymous. As a result we do not expect to see equal proportions of synonymous and nonsynonymous mutations  even if there is no selection at protein level. Indeed, if mutations from any one nucleotide  to any other  occur at the same rate , we expect 25.5% of mutations to be synonymous and 74.5% mutations to be nonsynonymous.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128"/>
              </a:defRPr>
            </a:lvl1pPr>
            <a:lvl2pPr marL="742950" indent="-285750" eaLnBrk="0" hangingPunct="0">
              <a:defRPr sz="2400" b="1">
                <a:solidFill>
                  <a:schemeClr val="tx1"/>
                </a:solidFill>
                <a:latin typeface="Times New Roman" charset="0"/>
                <a:ea typeface="ＭＳ Ｐゴシック" charset="-128"/>
              </a:defRPr>
            </a:lvl2pPr>
            <a:lvl3pPr marL="1143000" indent="-228600" eaLnBrk="0" hangingPunct="0">
              <a:defRPr sz="2400" b="1">
                <a:solidFill>
                  <a:schemeClr val="tx1"/>
                </a:solidFill>
                <a:latin typeface="Times New Roman" charset="0"/>
                <a:ea typeface="ＭＳ Ｐゴシック" charset="-128"/>
              </a:defRPr>
            </a:lvl3pPr>
            <a:lvl4pPr marL="1600200" indent="-228600" eaLnBrk="0" hangingPunct="0">
              <a:defRPr sz="2400" b="1">
                <a:solidFill>
                  <a:schemeClr val="tx1"/>
                </a:solidFill>
                <a:latin typeface="Times New Roman" charset="0"/>
                <a:ea typeface="ＭＳ Ｐゴシック" charset="-128"/>
              </a:defRPr>
            </a:lvl4pPr>
            <a:lvl5pPr marL="2057400" indent="-228600" eaLnBrk="0" hangingPunct="0">
              <a:defRPr sz="24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fld id="{2CFDD1FC-85FF-0C40-A4ED-66DE2AE9E2B2}" type="slidenum">
              <a:rPr lang="en-US" altLang="en-US" sz="1200">
                <a:solidFill>
                  <a:srgbClr val="000000"/>
                </a:solidFill>
              </a:rPr>
              <a:pPr eaLnBrk="1" hangingPunct="1"/>
              <a:t>2</a:t>
            </a:fld>
            <a:endParaRPr lang="en-US" altLang="en-US" sz="1200">
              <a:solidFill>
                <a:srgbClr val="000000"/>
              </a:solidFill>
            </a:endParaRPr>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1664129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650A521-6EB2-864F-86CF-D8804044D375}" type="slidenum">
              <a:rPr lang="en-US" sz="1200" b="1">
                <a:solidFill>
                  <a:srgbClr val="000000"/>
                </a:solidFill>
                <a:latin typeface="Times New Roman" charset="0"/>
              </a:rPr>
              <a:pPr eaLnBrk="1" hangingPunct="1"/>
              <a:t>30</a:t>
            </a:fld>
            <a:endParaRPr lang="en-US" sz="1200" b="1">
              <a:solidFill>
                <a:srgbClr val="000000"/>
              </a:solidFill>
              <a:latin typeface="Times New Roman" charset="0"/>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CA2B9E1-78A5-FE4C-AF67-F5518A153D85}" type="slidenum">
              <a:rPr lang="en-US" sz="1200" b="1">
                <a:solidFill>
                  <a:srgbClr val="000000"/>
                </a:solidFill>
                <a:latin typeface="Times New Roman" charset="0"/>
              </a:rPr>
              <a:pPr eaLnBrk="1" hangingPunct="1"/>
              <a:t>31</a:t>
            </a:fld>
            <a:endParaRPr lang="en-US" sz="1200" b="1">
              <a:solidFill>
                <a:srgbClr val="000000"/>
              </a:solidFill>
              <a:latin typeface="Times New Roman" charset="0"/>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Slide Image Placeholder 1"/>
          <p:cNvSpPr>
            <a:spLocks noGrp="1" noRot="1" noChangeAspect="1"/>
          </p:cNvSpPr>
          <p:nvPr>
            <p:ph type="sldImg"/>
          </p:nvPr>
        </p:nvSpPr>
        <p:spPr>
          <a:ln/>
        </p:spPr>
      </p:sp>
      <p:sp>
        <p:nvSpPr>
          <p:cNvPr id="2877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The synonymous and non-synonymous rates  dN and dS are defined as the numbers of synonymous and nonsynonymous substitutions per site. The ratio of the two rates omega=dN/dS  then measures selective pressure at the protein level. If selection level has no effect on fitness, nonsynonymous mutations will be fixed at the same rate as synonymous mutations  so that dN=dS and omega=1. If nonsynonymous mutations are deleterious  purifying selection will reduce their fixation rate  so that dN&lt;dS and omega&lt;1. If nonsynonymous mutations are favored by Darwinian selection, they will be fixed  at a higher rate than synonymous mutations resulting in dN&gt;dS and omega&gt;1.</a:t>
            </a:r>
          </a:p>
        </p:txBody>
      </p:sp>
      <p:sp>
        <p:nvSpPr>
          <p:cNvPr id="2877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A765215-3514-2D45-AD4D-AF6A981AE6C5}" type="slidenum">
              <a:rPr lang="de-DE" sz="1200">
                <a:solidFill>
                  <a:srgbClr val="000000"/>
                </a:solidFill>
              </a:rPr>
              <a:pPr eaLnBrk="1" hangingPunct="1"/>
              <a:t>32</a:t>
            </a:fld>
            <a:endParaRPr lang="de-DE" sz="120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0AA3F7-EEC1-FB4D-BA13-AA8B4E813C9F}" type="slidenum">
              <a:rPr lang="en-US" sz="1200" b="1">
                <a:solidFill>
                  <a:srgbClr val="000000"/>
                </a:solidFill>
                <a:latin typeface="Times New Roman" charset="0"/>
              </a:rPr>
              <a:pPr eaLnBrk="1" hangingPunct="1"/>
              <a:t>33</a:t>
            </a:fld>
            <a:endParaRPr lang="en-US" sz="1200" b="1">
              <a:solidFill>
                <a:srgbClr val="000000"/>
              </a:solidFill>
              <a:latin typeface="Times New Roman" charset="0"/>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F9DA90B-82C4-5245-863D-D440285F00D1}" type="slidenum">
              <a:rPr lang="en-US" sz="1200" b="1">
                <a:solidFill>
                  <a:srgbClr val="000000"/>
                </a:solidFill>
                <a:latin typeface="Times New Roman" charset="0"/>
              </a:rPr>
              <a:pPr eaLnBrk="1" hangingPunct="1"/>
              <a:t>34</a:t>
            </a:fld>
            <a:endParaRPr lang="en-US" sz="1200" b="1">
              <a:solidFill>
                <a:srgbClr val="000000"/>
              </a:solidFill>
              <a:latin typeface="Times New Roman"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C3A33A8-0E10-844E-8BA9-B7D93815D7F4}" type="slidenum">
              <a:rPr lang="en-US" sz="1200" b="1">
                <a:solidFill>
                  <a:srgbClr val="000000"/>
                </a:solidFill>
                <a:latin typeface="Times New Roman" charset="0"/>
              </a:rPr>
              <a:pPr eaLnBrk="1" hangingPunct="1"/>
              <a:t>37</a:t>
            </a:fld>
            <a:endParaRPr lang="en-US" sz="1200" b="1">
              <a:solidFill>
                <a:srgbClr val="000000"/>
              </a:solidFill>
              <a:latin typeface="Times New Roman" charset="0"/>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D41196-8D67-0240-8FC0-9E719642A0BC}" type="slidenum">
              <a:rPr lang="en-US" sz="1200" b="1">
                <a:solidFill>
                  <a:srgbClr val="000000"/>
                </a:solidFill>
                <a:latin typeface="Times New Roman" charset="0"/>
              </a:rPr>
              <a:pPr eaLnBrk="1" hangingPunct="1"/>
              <a:t>38</a:t>
            </a:fld>
            <a:endParaRPr lang="en-US" sz="1200" b="1">
              <a:solidFill>
                <a:srgbClr val="000000"/>
              </a:solidFill>
              <a:latin typeface="Times New Roman" charset="0"/>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282365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E536E54-634A-2B4B-AB7C-9407BFCAB2BE}" type="slidenum">
              <a:rPr lang="en-US" sz="1200" b="1">
                <a:solidFill>
                  <a:srgbClr val="000000"/>
                </a:solidFill>
                <a:latin typeface="Times New Roman" charset="0"/>
              </a:rPr>
              <a:pPr eaLnBrk="1" hangingPunct="1"/>
              <a:t>39</a:t>
            </a:fld>
            <a:endParaRPr lang="en-US" sz="1200" b="1">
              <a:solidFill>
                <a:srgbClr val="000000"/>
              </a:solidFill>
              <a:latin typeface="Times New Roman"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722882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99641C7-900D-C349-AE67-35D494C287B0}" type="slidenum">
              <a:rPr lang="en-US" sz="1200" b="1">
                <a:solidFill>
                  <a:srgbClr val="000000"/>
                </a:solidFill>
                <a:latin typeface="Times New Roman" charset="0"/>
              </a:rPr>
              <a:pPr eaLnBrk="1" hangingPunct="1"/>
              <a:t>40</a:t>
            </a:fld>
            <a:endParaRPr lang="en-US" sz="1200" b="1">
              <a:solidFill>
                <a:srgbClr val="000000"/>
              </a:solidFill>
              <a:latin typeface="Times New Roman" charset="0"/>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813446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fld id="{C6751951-10D3-B944-BC31-631E067A61F7}" type="slidenum">
              <a:rPr lang="en-US" sz="1200">
                <a:solidFill>
                  <a:srgbClr val="000000"/>
                </a:solidFill>
              </a:rPr>
              <a:pPr eaLnBrk="1" hangingPunct="1"/>
              <a:t>42</a:t>
            </a:fld>
            <a:endParaRPr lang="en-US" sz="1200">
              <a:solidFill>
                <a:srgbClr val="000000"/>
              </a:solidFill>
            </a:endParaRP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1256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3F6477-2EC2-9B43-A3E9-0CD966B7FCFF}" type="slidenum">
              <a:rPr lang="en-US" sz="1200" b="1">
                <a:solidFill>
                  <a:srgbClr val="000000"/>
                </a:solidFill>
                <a:latin typeface="Times New Roman" charset="0"/>
              </a:rPr>
              <a:pPr eaLnBrk="1" hangingPunct="1"/>
              <a:t>3</a:t>
            </a:fld>
            <a:endParaRPr lang="en-US" sz="1200" b="1">
              <a:solidFill>
                <a:srgbClr val="000000"/>
              </a:solidFill>
              <a:latin typeface="Times New Roman"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fld id="{7FD299A9-650C-9B4A-A1C8-4A8CB852508E}" type="slidenum">
              <a:rPr lang="en-US" sz="1200">
                <a:solidFill>
                  <a:srgbClr val="000000"/>
                </a:solidFill>
              </a:rPr>
              <a:pPr eaLnBrk="1" hangingPunct="1"/>
              <a:t>45</a:t>
            </a:fld>
            <a:endParaRPr lang="en-US" sz="1200">
              <a:solidFill>
                <a:srgbClr val="000000"/>
              </a:solidFill>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922191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ea typeface="+mn-ea"/>
                <a:cs typeface="+mn-cs"/>
              </a:rPr>
              <a:t>The ratio of non-synonymous-to-synonymous (</a:t>
            </a:r>
            <a:r>
              <a:rPr lang="en-US" dirty="0" err="1">
                <a:ea typeface="+mn-ea"/>
                <a:cs typeface="+mn-cs"/>
              </a:rPr>
              <a:t>dN</a:t>
            </a:r>
            <a:r>
              <a:rPr lang="en-US" dirty="0">
                <a:ea typeface="+mn-ea"/>
                <a:cs typeface="+mn-cs"/>
              </a:rPr>
              <a:t>/</a:t>
            </a:r>
            <a:r>
              <a:rPr lang="en-US" dirty="0" err="1">
                <a:ea typeface="+mn-ea"/>
                <a:cs typeface="+mn-cs"/>
              </a:rPr>
              <a:t>dS</a:t>
            </a:r>
            <a:r>
              <a:rPr lang="en-US" dirty="0">
                <a:ea typeface="+mn-ea"/>
                <a:cs typeface="+mn-cs"/>
              </a:rPr>
              <a:t>, or ω) codon substitution rates can be used as an indication of the selective pressure acting on a protein-coding gene. If a gene (or gene segment) is under purifying selection, non-synonymous mutations (that is, mutations resulting in a change of the encoded amino acid) will be selected against, resulting in ω &lt; 1. In neutrally evolving proteins, synonymous and non-synonymous mutations will be fixed at approximately the same rate, resulting in ω = 1. Because different regions of a protein-coding gene may be under different selective constraints, codons can be divided into two categories: those with ω &lt; 1 (yellow; the estimated ω is indicated on the bar) and those with ω fixed to 1 (green); the estimated proportion of codons in each category is given on the horizontal axis. </a:t>
            </a:r>
            <a:endParaRPr lang="en-US" dirty="0"/>
          </a:p>
        </p:txBody>
      </p:sp>
      <p:sp>
        <p:nvSpPr>
          <p:cNvPr id="28877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74EE8DA-81B8-3443-9913-6A5A87434D2E}" type="slidenum">
              <a:rPr lang="de-DE" sz="1200">
                <a:solidFill>
                  <a:srgbClr val="000000"/>
                </a:solidFill>
              </a:rPr>
              <a:pPr eaLnBrk="1" hangingPunct="1"/>
              <a:t>48</a:t>
            </a:fld>
            <a:endParaRPr lang="de-DE" sz="1200">
              <a:solidFill>
                <a:srgbClr val="000000"/>
              </a:solidFill>
            </a:endParaRPr>
          </a:p>
        </p:txBody>
      </p:sp>
    </p:spTree>
    <p:extLst>
      <p:ext uri="{BB962C8B-B14F-4D97-AF65-F5344CB8AC3E}">
        <p14:creationId xmlns:p14="http://schemas.microsoft.com/office/powerpoint/2010/main" val="21415949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AD27C16-7052-3348-8190-02BC9C3E63B1}" type="slidenum">
              <a:rPr lang="en-US" sz="1200" b="1">
                <a:solidFill>
                  <a:srgbClr val="000000"/>
                </a:solidFill>
                <a:latin typeface="Times New Roman" charset="0"/>
              </a:rPr>
              <a:pPr eaLnBrk="1" hangingPunct="1"/>
              <a:t>50</a:t>
            </a:fld>
            <a:endParaRPr lang="en-US" sz="1200" b="1">
              <a:solidFill>
                <a:srgbClr val="000000"/>
              </a:solidFill>
              <a:latin typeface="Times New Roman" charset="0"/>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831414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6572B66-CFD7-B440-921D-BF8F01F1B787}" type="slidenum">
              <a:rPr lang="en-US" sz="1200" b="1">
                <a:solidFill>
                  <a:srgbClr val="000000"/>
                </a:solidFill>
                <a:latin typeface="Times New Roman" charset="0"/>
              </a:rPr>
              <a:pPr eaLnBrk="1" hangingPunct="1"/>
              <a:t>51</a:t>
            </a:fld>
            <a:endParaRPr lang="en-US" sz="1200" b="1">
              <a:solidFill>
                <a:srgbClr val="000000"/>
              </a:solidFill>
              <a:latin typeface="Times New Roman"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667292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6572B66-CFD7-B440-921D-BF8F01F1B787}" type="slidenum">
              <a:rPr lang="en-US" sz="1200" b="1">
                <a:solidFill>
                  <a:srgbClr val="000000"/>
                </a:solidFill>
                <a:latin typeface="Times New Roman" charset="0"/>
              </a:rPr>
              <a:pPr eaLnBrk="1" hangingPunct="1"/>
              <a:t>57</a:t>
            </a:fld>
            <a:endParaRPr lang="en-US" sz="1200" b="1">
              <a:solidFill>
                <a:srgbClr val="000000"/>
              </a:solidFill>
              <a:latin typeface="Times New Roman"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708332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Slide Image Placeholder 1"/>
          <p:cNvSpPr>
            <a:spLocks noGrp="1" noRot="1" noChangeAspect="1"/>
          </p:cNvSpPr>
          <p:nvPr>
            <p:ph type="sldImg"/>
          </p:nvPr>
        </p:nvSpPr>
        <p:spPr>
          <a:ln/>
        </p:spPr>
      </p:sp>
      <p:sp>
        <p:nvSpPr>
          <p:cNvPr id="289794"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
        <p:nvSpPr>
          <p:cNvPr id="2897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E12164-98C9-B14E-AFCC-44EE22F81812}" type="slidenum">
              <a:rPr lang="de-DE" sz="1200">
                <a:solidFill>
                  <a:prstClr val="black"/>
                </a:solidFill>
              </a:rPr>
              <a:pPr eaLnBrk="1" hangingPunct="1"/>
              <a:t>59</a:t>
            </a:fld>
            <a:endParaRPr lang="de-DE" sz="1200">
              <a:solidFill>
                <a:prstClr val="black"/>
              </a:solidFill>
            </a:endParaRPr>
          </a:p>
        </p:txBody>
      </p:sp>
    </p:spTree>
    <p:extLst>
      <p:ext uri="{BB962C8B-B14F-4D97-AF65-F5344CB8AC3E}">
        <p14:creationId xmlns:p14="http://schemas.microsoft.com/office/powerpoint/2010/main" val="10276806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dirty="0">
                <a:latin typeface="Arial" charset="0"/>
                <a:cs typeface="msgothic" charset="0"/>
              </a:rPr>
              <a:t>Geographic origin of the three populations studied. (</a:t>
            </a:r>
            <a:r>
              <a:rPr lang="en-GB" i="1" dirty="0">
                <a:latin typeface="Arial" charset="0"/>
                <a:cs typeface="msgothic" charset="0"/>
              </a:rPr>
              <a:t>A</a:t>
            </a:r>
            <a:r>
              <a:rPr lang="en-GB" dirty="0">
                <a:latin typeface="Arial" charset="0"/>
                <a:cs typeface="msgothic" charset="0"/>
              </a:rPr>
              <a:t>) European/Romanians and </a:t>
            </a:r>
            <a:r>
              <a:rPr lang="en-GB" dirty="0" err="1">
                <a:latin typeface="Arial" charset="0"/>
                <a:cs typeface="msgothic" charset="0"/>
              </a:rPr>
              <a:t>Rroma</a:t>
            </a:r>
            <a:r>
              <a:rPr lang="en-GB" dirty="0">
                <a:latin typeface="Arial" charset="0"/>
                <a:cs typeface="msgothic" charset="0"/>
              </a:rPr>
              <a:t>/Gipsy share the same location, even if the origin of the latter is in North India. (</a:t>
            </a:r>
            <a:r>
              <a:rPr lang="en-GB" i="1" dirty="0">
                <a:latin typeface="Arial" charset="0"/>
                <a:cs typeface="msgothic" charset="0"/>
              </a:rPr>
              <a:t>B</a:t>
            </a:r>
            <a:r>
              <a:rPr lang="en-GB" dirty="0">
                <a:latin typeface="Arial" charset="0"/>
                <a:cs typeface="msgothic" charset="0"/>
              </a:rPr>
              <a:t>) Plot of the populations under analysis according to the coordinates to the two main eigenvectors of </a:t>
            </a:r>
            <a:r>
              <a:rPr lang="en-GB" dirty="0" err="1">
                <a:latin typeface="Arial" charset="0"/>
                <a:cs typeface="msgothic" charset="0"/>
              </a:rPr>
              <a:t>smartpca</a:t>
            </a:r>
            <a:r>
              <a:rPr lang="en-GB" dirty="0">
                <a:latin typeface="Arial" charset="0"/>
                <a:cs typeface="msgothic" charset="0"/>
              </a:rPr>
              <a:t> (</a:t>
            </a:r>
            <a:r>
              <a:rPr lang="en-GB" dirty="0" err="1">
                <a:latin typeface="Arial" charset="0"/>
                <a:cs typeface="msgothic" charset="0"/>
              </a:rPr>
              <a:t>Eigensoft</a:t>
            </a:r>
            <a:r>
              <a:rPr lang="en-GB" dirty="0">
                <a:latin typeface="Arial" charset="0"/>
                <a:cs typeface="msgothic" charset="0"/>
              </a:rPr>
              <a:t>) analysis, in which each dot represents an individual. Individuals within the circles and the same </a:t>
            </a:r>
            <a:r>
              <a:rPr lang="en-GB" dirty="0" err="1">
                <a:latin typeface="Arial" charset="0"/>
                <a:cs typeface="msgothic" charset="0"/>
              </a:rPr>
              <a:t>color</a:t>
            </a:r>
            <a:r>
              <a:rPr lang="en-GB" dirty="0">
                <a:latin typeface="Arial" charset="0"/>
                <a:cs typeface="msgothic" charset="0"/>
              </a:rPr>
              <a:t> have been considered for the study; those of different </a:t>
            </a:r>
            <a:r>
              <a:rPr lang="en-GB" dirty="0" err="1">
                <a:latin typeface="Arial" charset="0"/>
                <a:cs typeface="msgothic" charset="0"/>
              </a:rPr>
              <a:t>colors</a:t>
            </a:r>
            <a:r>
              <a:rPr lang="en-GB" dirty="0">
                <a:latin typeface="Arial" charset="0"/>
                <a:cs typeface="msgothic" charset="0"/>
              </a:rPr>
              <a:t> represent false population allocation and those intermediate represent admixed individuals. ROM, </a:t>
            </a:r>
            <a:r>
              <a:rPr lang="en-GB" dirty="0" err="1">
                <a:latin typeface="Arial" charset="0"/>
                <a:cs typeface="msgothic" charset="0"/>
              </a:rPr>
              <a:t>nongypsy</a:t>
            </a:r>
            <a:r>
              <a:rPr lang="en-GB" dirty="0">
                <a:latin typeface="Arial" charset="0"/>
                <a:cs typeface="msgothic" charset="0"/>
              </a:rPr>
              <a:t> Romanians; INDI, individuals from North India; GYP, </a:t>
            </a:r>
            <a:r>
              <a:rPr lang="en-GB" dirty="0" err="1">
                <a:latin typeface="Arial" charset="0"/>
                <a:cs typeface="msgothic" charset="0"/>
              </a:rPr>
              <a:t>Rroma</a:t>
            </a:r>
            <a:r>
              <a:rPr lang="en-GB" dirty="0">
                <a:latin typeface="Arial" charset="0"/>
                <a:cs typeface="msgothic" charset="0"/>
              </a:rPr>
              <a:t>/Gypsies living in Romania.</a:t>
            </a:r>
          </a:p>
        </p:txBody>
      </p:sp>
    </p:spTree>
    <p:extLst>
      <p:ext uri="{BB962C8B-B14F-4D97-AF65-F5344CB8AC3E}">
        <p14:creationId xmlns:p14="http://schemas.microsoft.com/office/powerpoint/2010/main" val="18638369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Manhattan plot of results of selection tests in Rroma, Romanians, and Indians using TreeSelect statistic (</a:t>
            </a:r>
            <a:r>
              <a:rPr lang="en-GB" i="1">
                <a:latin typeface="Arial" charset="0"/>
                <a:cs typeface="msgothic" charset="0"/>
              </a:rPr>
              <a:t>A</a:t>
            </a:r>
            <a:r>
              <a:rPr lang="en-GB">
                <a:latin typeface="Arial" charset="0"/>
                <a:cs typeface="msgothic" charset="0"/>
              </a:rPr>
              <a:t>) and XP-CLR statistic (</a:t>
            </a:r>
            <a:r>
              <a:rPr lang="en-GB" i="1">
                <a:latin typeface="Arial" charset="0"/>
                <a:cs typeface="msgothic" charset="0"/>
              </a:rPr>
              <a:t>B</a:t>
            </a:r>
            <a:r>
              <a:rPr lang="en-GB">
                <a:latin typeface="Arial" charset="0"/>
                <a:cs typeface="msgothic" charset="0"/>
              </a:rPr>
              <a:t>). Chromosomes ordered from chromosome 1 to chromosome 22.</a:t>
            </a:r>
          </a:p>
        </p:txBody>
      </p:sp>
    </p:spTree>
    <p:extLst>
      <p:ext uri="{BB962C8B-B14F-4D97-AF65-F5344CB8AC3E}">
        <p14:creationId xmlns:p14="http://schemas.microsoft.com/office/powerpoint/2010/main" val="14029422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a:ln/>
        </p:spPr>
      </p:sp>
      <p:sp>
        <p:nvSpPr>
          <p:cNvPr id="901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Goldschmitdt,R. (1940). </a:t>
            </a:r>
            <a:r>
              <a:rPr lang="en-US" i="1">
                <a:latin typeface="Times New Roman" charset="0"/>
                <a:ea typeface="ＭＳ Ｐゴシック" charset="0"/>
                <a:cs typeface="ＭＳ Ｐゴシック" charset="0"/>
              </a:rPr>
              <a:t>The Material Basis of Evolution</a:t>
            </a:r>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Mayr, Ernst (1942). </a:t>
            </a:r>
            <a:r>
              <a:rPr lang="en-US" i="1">
                <a:latin typeface="Times New Roman" charset="0"/>
                <a:ea typeface="ＭＳ Ｐゴシック" charset="0"/>
                <a:cs typeface="ＭＳ Ｐゴシック" charset="0"/>
              </a:rPr>
              <a:t>Systematics and the origin of species, from the viewpoint of a zoologist</a:t>
            </a:r>
            <a:endParaRPr lang="en-US">
              <a:latin typeface="Times New Roman" charset="0"/>
              <a:ea typeface="ＭＳ Ｐゴシック" charset="0"/>
              <a:cs typeface="ＭＳ Ｐゴシック" charset="0"/>
            </a:endParaRPr>
          </a:p>
        </p:txBody>
      </p:sp>
      <p:sp>
        <p:nvSpPr>
          <p:cNvPr id="901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064FF7-EB8C-0F42-B68A-C62C70024445}" type="slidenum">
              <a:rPr lang="en-US" sz="1200" b="1">
                <a:solidFill>
                  <a:prstClr val="black"/>
                </a:solidFill>
              </a:rPr>
              <a:pPr eaLnBrk="1" hangingPunct="1"/>
              <a:t>68</a:t>
            </a:fld>
            <a:endParaRPr lang="en-US" sz="1200" b="1">
              <a:solidFill>
                <a:prstClr val="black"/>
              </a:solidFill>
            </a:endParaRPr>
          </a:p>
        </p:txBody>
      </p:sp>
    </p:spTree>
    <p:extLst>
      <p:ext uri="{BB962C8B-B14F-4D97-AF65-F5344CB8AC3E}">
        <p14:creationId xmlns:p14="http://schemas.microsoft.com/office/powerpoint/2010/main" val="12035873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0B3C2F-A5CB-804C-9567-3E3BB71F610D}" type="slidenum">
              <a:rPr lang="en-US" sz="1200">
                <a:solidFill>
                  <a:srgbClr val="000000"/>
                </a:solidFill>
              </a:rPr>
              <a:pPr eaLnBrk="1" hangingPunct="1"/>
              <a:t>70</a:t>
            </a:fld>
            <a:endParaRPr lang="en-US" sz="1200">
              <a:solidFill>
                <a:srgbClr val="000000"/>
              </a:solidFill>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542873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403B94-B660-5C4C-8046-85B38CDE13BC}" type="slidenum">
              <a:rPr lang="en-US" sz="1200" b="1">
                <a:solidFill>
                  <a:srgbClr val="000000"/>
                </a:solidFill>
                <a:latin typeface="Times New Roman" charset="0"/>
              </a:rPr>
              <a:pPr eaLnBrk="1" hangingPunct="1"/>
              <a:t>11</a:t>
            </a:fld>
            <a:endParaRPr lang="en-US" sz="1200" b="1">
              <a:solidFill>
                <a:srgbClr val="000000"/>
              </a:solidFill>
              <a:latin typeface="Times New Roman"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248019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BD8FC9A-F53D-FA49-B851-6E5E53A31B44}" type="slidenum">
              <a:rPr lang="en-US" sz="1200" b="1">
                <a:solidFill>
                  <a:srgbClr val="000000"/>
                </a:solidFill>
                <a:latin typeface="Times New Roman" charset="0"/>
              </a:rPr>
              <a:pPr eaLnBrk="1" hangingPunct="1"/>
              <a:t>79</a:t>
            </a:fld>
            <a:endParaRPr lang="en-US" sz="1200" b="1">
              <a:solidFill>
                <a:srgbClr val="000000"/>
              </a:solidFill>
              <a:latin typeface="Times New Roman" charset="0"/>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762731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69FD5E-86BE-B347-8618-D1332E2118A7}" type="slidenum">
              <a:rPr lang="en-US" sz="1200" b="1">
                <a:solidFill>
                  <a:srgbClr val="000000"/>
                </a:solidFill>
                <a:latin typeface="Times New Roman" charset="0"/>
              </a:rPr>
              <a:pPr eaLnBrk="1" hangingPunct="1"/>
              <a:t>80</a:t>
            </a:fld>
            <a:endParaRPr lang="en-US" sz="1200" b="1">
              <a:solidFill>
                <a:srgbClr val="000000"/>
              </a:solidFill>
              <a:latin typeface="Times New Roman" charset="0"/>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556466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6744" tIns="43372" rIns="86744" bIns="43372" anchor="ctr"/>
          <a:lstStyle/>
          <a:p>
            <a:pPr defTabSz="914400" eaLnBrk="0" fontAlgn="base" hangingPunct="0">
              <a:spcBef>
                <a:spcPct val="0"/>
              </a:spcBef>
              <a:spcAft>
                <a:spcPct val="0"/>
              </a:spcAft>
              <a:defRPr/>
            </a:pPr>
            <a:endParaRPr lang="en-US" sz="2400">
              <a:solidFill>
                <a:prstClr val="black"/>
              </a:solidFill>
              <a:latin typeface="Arial" charset="0"/>
              <a:ea typeface="ＭＳ Ｐゴシック" charset="0"/>
              <a:cs typeface="ＭＳ Ｐゴシック" charset="0"/>
            </a:endParaRPr>
          </a:p>
        </p:txBody>
      </p:sp>
      <p:sp>
        <p:nvSpPr>
          <p:cNvPr id="4098" name="Text Box 2"/>
          <p:cNvSpPr txBox="1">
            <a:spLocks noGrp="1" noChangeArrowheads="1"/>
          </p:cNvSpPr>
          <p:nvPr>
            <p:ph type="body"/>
          </p:nvPr>
        </p:nvSpPr>
        <p:spPr>
          <a:xfrm>
            <a:off x="1046163" y="4354513"/>
            <a:ext cx="4770437" cy="3478212"/>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defRPr/>
            </a:pPr>
            <a:r>
              <a:rPr lang="en-GB">
                <a:latin typeface="Arial" charset="0"/>
                <a:cs typeface="msgothic" charset="0"/>
              </a:rPr>
              <a:t>A heterologous fusion model for the evolution of oxygenic photosynthesis based on phylogenetic analysis. Details of the model are provided in the text.</a:t>
            </a:r>
          </a:p>
        </p:txBody>
      </p:sp>
    </p:spTree>
    <p:extLst>
      <p:ext uri="{BB962C8B-B14F-4D97-AF65-F5344CB8AC3E}">
        <p14:creationId xmlns:p14="http://schemas.microsoft.com/office/powerpoint/2010/main" val="254794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6090B1F-20F9-A843-BAAA-8DA9E96697EE}" type="slidenum">
              <a:rPr lang="en-US" sz="1200" b="1">
                <a:solidFill>
                  <a:srgbClr val="000000"/>
                </a:solidFill>
                <a:latin typeface="Times New Roman" charset="0"/>
              </a:rPr>
              <a:pPr eaLnBrk="1" hangingPunct="1"/>
              <a:t>12</a:t>
            </a:fld>
            <a:endParaRPr lang="en-US" sz="1200" b="1">
              <a:solidFill>
                <a:srgbClr val="000000"/>
              </a:solidFill>
              <a:latin typeface="Times New Roman" charset="0"/>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17146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6C1B176-0F6D-D647-A42B-CB2512D81DC3}" type="slidenum">
              <a:rPr lang="en-US" sz="1200" b="1">
                <a:solidFill>
                  <a:srgbClr val="000000"/>
                </a:solidFill>
                <a:latin typeface="Times New Roman" charset="0"/>
              </a:rPr>
              <a:pPr eaLnBrk="1" hangingPunct="1"/>
              <a:t>13</a:t>
            </a:fld>
            <a:endParaRPr lang="en-US" sz="1200" b="1">
              <a:solidFill>
                <a:srgbClr val="000000"/>
              </a:solidFill>
              <a:latin typeface="Times New Roman" charset="0"/>
            </a:endParaRPr>
          </a:p>
        </p:txBody>
      </p:sp>
      <p:sp>
        <p:nvSpPr>
          <p:cNvPr id="131074"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13107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6661" tIns="48331" rIns="96661" bIns="48331"/>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29124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202425-2686-9F44-A0C7-40B183C61FA5}" type="slidenum">
              <a:rPr lang="en-US" sz="1200" b="1">
                <a:solidFill>
                  <a:srgbClr val="000000"/>
                </a:solidFill>
                <a:latin typeface="Times New Roman" charset="0"/>
              </a:rPr>
              <a:pPr eaLnBrk="1" hangingPunct="1"/>
              <a:t>14</a:t>
            </a:fld>
            <a:endParaRPr lang="en-US" sz="1200" b="1">
              <a:solidFill>
                <a:srgbClr val="000000"/>
              </a:solidFill>
              <a:latin typeface="Times New Roman" charset="0"/>
            </a:endParaRPr>
          </a:p>
        </p:txBody>
      </p:sp>
      <p:sp>
        <p:nvSpPr>
          <p:cNvPr id="129026"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12902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6661" tIns="48331" rIns="96661" bIns="48331"/>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74622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5CC3C4-9294-4848-B304-12395C817FFF}" type="slidenum">
              <a:rPr lang="en-US" sz="1200" b="1">
                <a:solidFill>
                  <a:srgbClr val="000000"/>
                </a:solidFill>
                <a:latin typeface="Times New Roman" charset="0"/>
              </a:rPr>
              <a:pPr eaLnBrk="1" hangingPunct="1"/>
              <a:t>18</a:t>
            </a:fld>
            <a:endParaRPr lang="en-US" sz="1200" b="1">
              <a:solidFill>
                <a:srgbClr val="000000"/>
              </a:solidFill>
              <a:latin typeface="Times New Roman" charset="0"/>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50893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2BCA043-70DC-8A46-BCEB-CAD37B11510F}" type="slidenum">
              <a:rPr lang="en-US" sz="1200" b="1">
                <a:solidFill>
                  <a:srgbClr val="000000"/>
                </a:solidFill>
                <a:latin typeface="Times New Roman" charset="0"/>
              </a:rPr>
              <a:pPr eaLnBrk="1" hangingPunct="1"/>
              <a:t>19</a:t>
            </a:fld>
            <a:endParaRPr lang="en-US" sz="1200" b="1">
              <a:solidFill>
                <a:srgbClr val="000000"/>
              </a:solidFill>
              <a:latin typeface="Times New Roman" charset="0"/>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6CC16251-83ED-A54D-9725-617E0EBDBE2A}" type="slidenum">
              <a:rPr lang="en-US"/>
              <a:pPr>
                <a:defRPr/>
              </a:pPr>
              <a:t>‹#›</a:t>
            </a:fld>
            <a:endParaRPr lang="en-US"/>
          </a:p>
        </p:txBody>
      </p:sp>
    </p:spTree>
    <p:extLst>
      <p:ext uri="{BB962C8B-B14F-4D97-AF65-F5344CB8AC3E}">
        <p14:creationId xmlns:p14="http://schemas.microsoft.com/office/powerpoint/2010/main" val="2535409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5B4F71AB-898A-5848-8A05-3B0FED6723FC}" type="slidenum">
              <a:rPr lang="en-US"/>
              <a:pPr>
                <a:defRPr/>
              </a:pPr>
              <a:t>‹#›</a:t>
            </a:fld>
            <a:endParaRPr lang="en-US"/>
          </a:p>
        </p:txBody>
      </p:sp>
    </p:spTree>
    <p:extLst>
      <p:ext uri="{BB962C8B-B14F-4D97-AF65-F5344CB8AC3E}">
        <p14:creationId xmlns:p14="http://schemas.microsoft.com/office/powerpoint/2010/main" val="35945145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F5495A02-C9CE-CE4F-A601-11D723BAF1A0}" type="slidenum">
              <a:rPr lang="en-US"/>
              <a:pPr>
                <a:defRPr/>
              </a:pPr>
              <a:t>‹#›</a:t>
            </a:fld>
            <a:endParaRPr lang="en-US"/>
          </a:p>
        </p:txBody>
      </p:sp>
    </p:spTree>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E4177E5-8AA4-5345-A08C-66E9C8FCECE9}" type="slidenum">
              <a:rPr lang="en-US"/>
              <a:pPr>
                <a:defRPr/>
              </a:pPr>
              <a:t>‹#›</a:t>
            </a:fld>
            <a:endParaRPr lang="en-US"/>
          </a:p>
        </p:txBody>
      </p:sp>
    </p:spTree>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F84FC12-4A1E-FD41-B5B7-8C3051D06998}" type="slidenum">
              <a:rPr lang="en-US"/>
              <a:pPr>
                <a:defRPr/>
              </a:pPr>
              <a:t>‹#›</a:t>
            </a:fld>
            <a:endParaRPr lang="en-US"/>
          </a:p>
        </p:txBody>
      </p:sp>
    </p:spTree>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506FD79A-8100-F543-ACEB-18168DC32CC6}" type="slidenum">
              <a:rPr lang="en-US"/>
              <a:pPr>
                <a:defRPr/>
              </a:pPr>
              <a:t>‹#›</a:t>
            </a:fld>
            <a:endParaRPr lang="en-US"/>
          </a:p>
        </p:txBody>
      </p:sp>
    </p:spTree>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4572A6BE-7221-2C46-8104-EEF4708D689A}" type="slidenum">
              <a:rPr lang="en-US"/>
              <a:pPr>
                <a:defRPr/>
              </a:pPr>
              <a:t>‹#›</a:t>
            </a:fld>
            <a:endParaRPr lang="en-US"/>
          </a:p>
        </p:txBody>
      </p:sp>
    </p:spTree>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0235E7FA-78FD-EA4A-AB0E-D5320F5128E2}" type="slidenum">
              <a:rPr lang="en-US"/>
              <a:pPr>
                <a:defRPr/>
              </a:pPr>
              <a:t>‹#›</a:t>
            </a:fld>
            <a:endParaRPr lang="en-US"/>
          </a:p>
        </p:txBody>
      </p:sp>
    </p:spTree>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E8E3C6D-501D-FA47-883B-35DF4AD1C5E5}" type="slidenum">
              <a:rPr lang="en-US"/>
              <a:pPr>
                <a:defRPr/>
              </a:pPr>
              <a:t>‹#›</a:t>
            </a:fld>
            <a:endParaRPr lang="en-US"/>
          </a:p>
        </p:txBody>
      </p:sp>
    </p:spTree>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DAC1E0E7-0FB1-4448-99D6-7D300359AE3D}" type="slidenum">
              <a:rPr lang="en-US"/>
              <a:pPr>
                <a:defRPr/>
              </a:pPr>
              <a:t>‹#›</a:t>
            </a:fld>
            <a:endParaRPr lang="en-US"/>
          </a:p>
        </p:txBody>
      </p:sp>
    </p:spTree>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B5399C88-F145-5D48-9F4A-D9F2544E6ED0}" type="slidenum">
              <a:rPr lang="en-US"/>
              <a:pPr>
                <a:defRPr/>
              </a:pPr>
              <a:t>‹#›</a:t>
            </a:fld>
            <a:endParaRPr lang="en-US"/>
          </a:p>
        </p:txBody>
      </p:sp>
    </p:spTree>
    <p:extLst>
      <p:ext uri="{BB962C8B-B14F-4D97-AF65-F5344CB8AC3E}">
        <p14:creationId xmlns:p14="http://schemas.microsoft.com/office/powerpoint/2010/main" val="4337424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513" y="609320"/>
            <a:ext cx="7772977" cy="1143000"/>
          </a:xfrm>
        </p:spPr>
        <p:txBody>
          <a:bodyPr/>
          <a:lstStyle/>
          <a:p>
            <a:r>
              <a:rPr lang="en-US"/>
              <a:t>Click to edit Master title style</a:t>
            </a:r>
          </a:p>
        </p:txBody>
      </p:sp>
      <p:sp>
        <p:nvSpPr>
          <p:cNvPr id="3" name="Chart Placeholder 2"/>
          <p:cNvSpPr>
            <a:spLocks noGrp="1"/>
          </p:cNvSpPr>
          <p:nvPr>
            <p:ph type="chart" sz="half" idx="1"/>
          </p:nvPr>
        </p:nvSpPr>
        <p:spPr>
          <a:xfrm>
            <a:off x="685514" y="1982042"/>
            <a:ext cx="3817215" cy="4113959"/>
          </a:xfrm>
        </p:spPr>
        <p:txBody>
          <a:bodyPr/>
          <a:lstStyle/>
          <a:p>
            <a:pPr lvl="0"/>
            <a:endParaRPr lang="en-US" noProof="0"/>
          </a:p>
        </p:txBody>
      </p:sp>
      <p:sp>
        <p:nvSpPr>
          <p:cNvPr id="4" name="Text Placeholder 3"/>
          <p:cNvSpPr>
            <a:spLocks noGrp="1"/>
          </p:cNvSpPr>
          <p:nvPr>
            <p:ph type="body" sz="half" idx="2"/>
          </p:nvPr>
        </p:nvSpPr>
        <p:spPr>
          <a:xfrm>
            <a:off x="4641273" y="1982042"/>
            <a:ext cx="3817216" cy="41139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atin typeface="Times New Roman" charset="0"/>
                <a:ea typeface="MS Pゴシック"/>
                <a:cs typeface="MS P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Times New Roman" charset="0"/>
                <a:ea typeface="MS Pゴシック"/>
                <a:cs typeface="MS P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1225">
              <a:defRPr b="1">
                <a:latin typeface="Times New Roman" charset="0"/>
                <a:cs typeface="MS Pゴシック" charset="0"/>
              </a:defRPr>
            </a:lvl1pPr>
          </a:lstStyle>
          <a:p>
            <a:pPr>
              <a:defRPr/>
            </a:pPr>
            <a:fld id="{8EA5D445-DE6C-594E-87DD-AA386878701A}" type="slidenum">
              <a:rPr lang="en-US"/>
              <a:pPr>
                <a:defRPr/>
              </a:pPr>
              <a:t>‹#›</a:t>
            </a:fld>
            <a:endParaRPr lang="en-US"/>
          </a:p>
        </p:txBody>
      </p:sp>
    </p:spTree>
    <p:extLst>
      <p:ext uri="{BB962C8B-B14F-4D97-AF65-F5344CB8AC3E}">
        <p14:creationId xmlns:p14="http://schemas.microsoft.com/office/powerpoint/2010/main" val="3464648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C555549F-B804-384F-A805-172C9B447707}" type="slidenum">
              <a:rPr lang="en-US"/>
              <a:pPr>
                <a:defRPr/>
              </a:pPr>
              <a:t>‹#›</a:t>
            </a:fld>
            <a:endParaRPr lang="en-US"/>
          </a:p>
        </p:txBody>
      </p:sp>
    </p:spTree>
    <p:extLst>
      <p:ext uri="{BB962C8B-B14F-4D97-AF65-F5344CB8AC3E}">
        <p14:creationId xmlns:p14="http://schemas.microsoft.com/office/powerpoint/2010/main" val="42677113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C4660E83-9327-1643-9414-85A9576AEC1D}" type="slidenum">
              <a:rPr lang="en-US"/>
              <a:pPr>
                <a:defRPr/>
              </a:pPr>
              <a:t>‹#›</a:t>
            </a:fld>
            <a:endParaRPr lang="en-US"/>
          </a:p>
        </p:txBody>
      </p:sp>
    </p:spTree>
    <p:extLst>
      <p:ext uri="{BB962C8B-B14F-4D97-AF65-F5344CB8AC3E}">
        <p14:creationId xmlns:p14="http://schemas.microsoft.com/office/powerpoint/2010/main" val="1014101250"/>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3" name="Rectangle 4"/>
          <p:cNvSpPr>
            <a:spLocks noGrp="1" noChangeArrowheads="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4" name="Rectangle 5"/>
          <p:cNvSpPr>
            <a:spLocks noGrp="1" noChangeArrowheads="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5" name="Rectangle 6"/>
          <p:cNvSpPr>
            <a:spLocks noGrp="1" noChangeArrowheads="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6A352E4-540A-C441-834E-8BDBED9558B3}" type="slidenum">
              <a:rPr lang="de-DE"/>
              <a:pPr>
                <a:defRPr/>
              </a:pPr>
              <a:t>‹#›</a:t>
            </a:fld>
            <a:endParaRPr lang="de-DE"/>
          </a:p>
        </p:txBody>
      </p:sp>
    </p:spTree>
    <p:extLst>
      <p:ext uri="{BB962C8B-B14F-4D97-AF65-F5344CB8AC3E}">
        <p14:creationId xmlns:p14="http://schemas.microsoft.com/office/powerpoint/2010/main" val="448985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394F986-2FC5-F04C-BE7A-B46CBD41D82E}" type="datetimeFigureOut">
              <a:rPr lang="de-DE"/>
              <a:pPr>
                <a:defRPr/>
              </a:pPr>
              <a:t>14.11.18</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599823B-4677-4246-BBDB-BBF014B6E285}" type="slidenum">
              <a:rPr lang="de-DE"/>
              <a:pPr>
                <a:defRPr/>
              </a:pPr>
              <a:t>‹#›</a:t>
            </a:fld>
            <a:endParaRPr lang="de-DE"/>
          </a:p>
        </p:txBody>
      </p:sp>
    </p:spTree>
    <p:extLst>
      <p:ext uri="{BB962C8B-B14F-4D97-AF65-F5344CB8AC3E}">
        <p14:creationId xmlns:p14="http://schemas.microsoft.com/office/powerpoint/2010/main" val="3872546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66DA9195-92F5-6C45-885A-61890B0F29E5}" type="datetimeFigureOut">
              <a:rPr lang="de-DE"/>
              <a:pPr>
                <a:defRPr/>
              </a:pPr>
              <a:t>14.11.18</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9F4147C3-1B32-EA49-8D95-AA8A7E64010D}" type="slidenum">
              <a:rPr lang="de-DE"/>
              <a:pPr>
                <a:defRPr/>
              </a:pPr>
              <a:t>‹#›</a:t>
            </a:fld>
            <a:endParaRPr lang="de-DE"/>
          </a:p>
        </p:txBody>
      </p:sp>
    </p:spTree>
    <p:extLst>
      <p:ext uri="{BB962C8B-B14F-4D97-AF65-F5344CB8AC3E}">
        <p14:creationId xmlns:p14="http://schemas.microsoft.com/office/powerpoint/2010/main" val="2578244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8E9EC2C-AE0B-8448-A638-18EB77192F5E}" type="datetimeFigureOut">
              <a:rPr lang="de-DE"/>
              <a:pPr>
                <a:defRPr/>
              </a:pPr>
              <a:t>14.11.18</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127A1EBD-0F4A-BB4B-8A95-8F9A3AC37631}" type="slidenum">
              <a:rPr lang="de-DE"/>
              <a:pPr>
                <a:defRPr/>
              </a:pPr>
              <a:t>‹#›</a:t>
            </a:fld>
            <a:endParaRPr lang="de-DE"/>
          </a:p>
        </p:txBody>
      </p:sp>
    </p:spTree>
    <p:extLst>
      <p:ext uri="{BB962C8B-B14F-4D97-AF65-F5344CB8AC3E}">
        <p14:creationId xmlns:p14="http://schemas.microsoft.com/office/powerpoint/2010/main" val="333341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53125AE-42D0-E342-9C85-0D1AF852D6A4}" type="datetimeFigureOut">
              <a:rPr lang="de-DE"/>
              <a:pPr>
                <a:defRPr/>
              </a:pPr>
              <a:t>14.11.18</a:t>
            </a:fld>
            <a:endParaRPr lang="de-DE"/>
          </a:p>
        </p:txBody>
      </p:sp>
      <p:sp>
        <p:nvSpPr>
          <p:cNvPr id="6" name="Fußzeilenplatzhalter 5"/>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7" name="Foliennummernplatzhalter 6"/>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5A9A4E8F-34D1-E142-86F6-BAA8DF20D788}" type="slidenum">
              <a:rPr lang="de-DE"/>
              <a:pPr>
                <a:defRPr/>
              </a:pPr>
              <a:t>‹#›</a:t>
            </a:fld>
            <a:endParaRPr lang="de-DE"/>
          </a:p>
        </p:txBody>
      </p:sp>
    </p:spTree>
    <p:extLst>
      <p:ext uri="{BB962C8B-B14F-4D97-AF65-F5344CB8AC3E}">
        <p14:creationId xmlns:p14="http://schemas.microsoft.com/office/powerpoint/2010/main" val="4101203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316B6E6B-F3E0-3741-9673-DA79D2CABA54}" type="datetimeFigureOut">
              <a:rPr lang="de-DE"/>
              <a:pPr>
                <a:defRPr/>
              </a:pPr>
              <a:t>14.11.18</a:t>
            </a:fld>
            <a:endParaRPr lang="de-DE"/>
          </a:p>
        </p:txBody>
      </p:sp>
      <p:sp>
        <p:nvSpPr>
          <p:cNvPr id="8" name="Fußzeilenplatzhalter 7"/>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9" name="Foliennummernplatzhalter 8"/>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050763F8-FC2A-5D4E-94CB-D485F86EF544}" type="slidenum">
              <a:rPr lang="de-DE"/>
              <a:pPr>
                <a:defRPr/>
              </a:pPr>
              <a:t>‹#›</a:t>
            </a:fld>
            <a:endParaRPr lang="de-DE"/>
          </a:p>
        </p:txBody>
      </p:sp>
    </p:spTree>
    <p:extLst>
      <p:ext uri="{BB962C8B-B14F-4D97-AF65-F5344CB8AC3E}">
        <p14:creationId xmlns:p14="http://schemas.microsoft.com/office/powerpoint/2010/main" val="2848562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ED6E4DFB-2B74-F549-ADF7-377AABB52A27}" type="datetimeFigureOut">
              <a:rPr lang="de-DE"/>
              <a:pPr>
                <a:defRPr/>
              </a:pPr>
              <a:t>14.11.18</a:t>
            </a:fld>
            <a:endParaRPr lang="de-DE"/>
          </a:p>
        </p:txBody>
      </p:sp>
      <p:sp>
        <p:nvSpPr>
          <p:cNvPr id="4" name="Fußzeilenplatzhalter 3"/>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5" name="Foliennummernplatzhalter 4"/>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C959F3DA-2271-534C-92F8-715688270DD2}" type="slidenum">
              <a:rPr lang="de-DE"/>
              <a:pPr>
                <a:defRPr/>
              </a:pPr>
              <a:t>‹#›</a:t>
            </a:fld>
            <a:endParaRPr lang="de-DE"/>
          </a:p>
        </p:txBody>
      </p:sp>
    </p:spTree>
    <p:extLst>
      <p:ext uri="{BB962C8B-B14F-4D97-AF65-F5344CB8AC3E}">
        <p14:creationId xmlns:p14="http://schemas.microsoft.com/office/powerpoint/2010/main" val="12923958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54FB2FCE-93BC-2146-A9AE-935CA66A8C93}" type="datetimeFigureOut">
              <a:rPr lang="de-DE"/>
              <a:pPr>
                <a:defRPr/>
              </a:pPr>
              <a:t>14.11.18</a:t>
            </a:fld>
            <a:endParaRPr lang="de-DE"/>
          </a:p>
        </p:txBody>
      </p:sp>
      <p:sp>
        <p:nvSpPr>
          <p:cNvPr id="3" name="Fußzeilenplatzhalter 2"/>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4" name="Foliennummernplatzhalter 3"/>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186BDCE7-FD5A-AE4C-BAF5-3EADE2E7E7B9}" type="slidenum">
              <a:rPr lang="de-DE"/>
              <a:pPr>
                <a:defRPr/>
              </a:pPr>
              <a:t>‹#›</a:t>
            </a:fld>
            <a:endParaRPr lang="de-DE"/>
          </a:p>
        </p:txBody>
      </p:sp>
    </p:spTree>
    <p:extLst>
      <p:ext uri="{BB962C8B-B14F-4D97-AF65-F5344CB8AC3E}">
        <p14:creationId xmlns:p14="http://schemas.microsoft.com/office/powerpoint/2010/main" val="3354383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D30C1E8-375D-3C46-8B71-0EB1F7EFF56A}" type="datetimeFigureOut">
              <a:rPr lang="de-DE"/>
              <a:pPr>
                <a:defRPr/>
              </a:pPr>
              <a:t>14.11.18</a:t>
            </a:fld>
            <a:endParaRPr lang="de-DE"/>
          </a:p>
        </p:txBody>
      </p:sp>
      <p:sp>
        <p:nvSpPr>
          <p:cNvPr id="6" name="Fußzeilenplatzhalter 5"/>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7" name="Foliennummernplatzhalter 6"/>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06DC1903-A10B-CC48-AAAD-D70A91071879}" type="slidenum">
              <a:rPr lang="de-DE"/>
              <a:pPr>
                <a:defRPr/>
              </a:pPr>
              <a:t>‹#›</a:t>
            </a:fld>
            <a:endParaRPr lang="de-DE"/>
          </a:p>
        </p:txBody>
      </p:sp>
    </p:spTree>
    <p:extLst>
      <p:ext uri="{BB962C8B-B14F-4D97-AF65-F5344CB8AC3E}">
        <p14:creationId xmlns:p14="http://schemas.microsoft.com/office/powerpoint/2010/main" val="1333466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B033A537-C9E5-FA49-8AD4-92830E0B2E54}" type="slidenum">
              <a:rPr lang="en-US"/>
              <a:pPr>
                <a:defRPr/>
              </a:pPr>
              <a:t>‹#›</a:t>
            </a:fld>
            <a:endParaRPr lang="en-US"/>
          </a:p>
        </p:txBody>
      </p:sp>
    </p:spTree>
    <p:extLst>
      <p:ext uri="{BB962C8B-B14F-4D97-AF65-F5344CB8AC3E}">
        <p14:creationId xmlns:p14="http://schemas.microsoft.com/office/powerpoint/2010/main" val="10293440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801A006B-3F47-CE42-B29E-DFC530E0A803}" type="datetimeFigureOut">
              <a:rPr lang="de-DE"/>
              <a:pPr>
                <a:defRPr/>
              </a:pPr>
              <a:t>14.11.18</a:t>
            </a:fld>
            <a:endParaRPr lang="de-DE"/>
          </a:p>
        </p:txBody>
      </p:sp>
      <p:sp>
        <p:nvSpPr>
          <p:cNvPr id="6" name="Fußzeilenplatzhalter 5"/>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7" name="Foliennummernplatzhalter 6"/>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CE4E620F-50CE-204F-870E-434B9957EE71}" type="slidenum">
              <a:rPr lang="de-DE"/>
              <a:pPr>
                <a:defRPr/>
              </a:pPr>
              <a:t>‹#›</a:t>
            </a:fld>
            <a:endParaRPr lang="de-DE"/>
          </a:p>
        </p:txBody>
      </p:sp>
    </p:spTree>
    <p:extLst>
      <p:ext uri="{BB962C8B-B14F-4D97-AF65-F5344CB8AC3E}">
        <p14:creationId xmlns:p14="http://schemas.microsoft.com/office/powerpoint/2010/main" val="37653061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7FAF027-C1E2-F344-812D-D092B1A580D1}" type="datetimeFigureOut">
              <a:rPr lang="de-DE"/>
              <a:pPr>
                <a:defRPr/>
              </a:pPr>
              <a:t>14.11.18</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F50BAA2F-0496-F14E-8AA5-FDE72C919AAC}" type="slidenum">
              <a:rPr lang="de-DE"/>
              <a:pPr>
                <a:defRPr/>
              </a:pPr>
              <a:t>‹#›</a:t>
            </a:fld>
            <a:endParaRPr lang="de-DE"/>
          </a:p>
        </p:txBody>
      </p:sp>
    </p:spTree>
    <p:extLst>
      <p:ext uri="{BB962C8B-B14F-4D97-AF65-F5344CB8AC3E}">
        <p14:creationId xmlns:p14="http://schemas.microsoft.com/office/powerpoint/2010/main" val="39920680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2B3DC1F5-3727-D94B-AA90-427638AE01F5}" type="datetimeFigureOut">
              <a:rPr lang="de-DE"/>
              <a:pPr>
                <a:defRPr/>
              </a:pPr>
              <a:t>14.11.18</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CADFA9E-61B7-544B-B858-0D414FED555E}" type="slidenum">
              <a:rPr lang="de-DE"/>
              <a:pPr>
                <a:defRPr/>
              </a:pPr>
              <a:t>‹#›</a:t>
            </a:fld>
            <a:endParaRPr lang="de-DE"/>
          </a:p>
        </p:txBody>
      </p:sp>
    </p:spTree>
    <p:extLst>
      <p:ext uri="{BB962C8B-B14F-4D97-AF65-F5344CB8AC3E}">
        <p14:creationId xmlns:p14="http://schemas.microsoft.com/office/powerpoint/2010/main" val="38743768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1631" name="Rectangle 7"/>
          <p:cNvSpPr>
            <a:spLocks noGrp="1" noChangeArrowheads="1"/>
          </p:cNvSpPr>
          <p:nvPr>
            <p:ph type="ctrTitle"/>
          </p:nvPr>
        </p:nvSpPr>
        <p:spPr>
          <a:xfrm>
            <a:off x="963613" y="3951289"/>
            <a:ext cx="7713662" cy="1081087"/>
          </a:xfrm>
        </p:spPr>
        <p:txBody>
          <a:bodyPr anchor="b"/>
          <a:lstStyle>
            <a:lvl1pPr>
              <a:lnSpc>
                <a:spcPct val="110000"/>
              </a:lnSpc>
              <a:defRPr sz="3200"/>
            </a:lvl1pPr>
          </a:lstStyle>
          <a:p>
            <a:pPr lvl="0"/>
            <a:r>
              <a:rPr lang="de-DE" noProof="0"/>
              <a:t>Titelmasterformat durch Klicken bearbeiten</a:t>
            </a:r>
          </a:p>
        </p:txBody>
      </p:sp>
      <p:sp>
        <p:nvSpPr>
          <p:cNvPr id="111632" name="Rectangle 12"/>
          <p:cNvSpPr>
            <a:spLocks noGrp="1" noChangeArrowheads="1"/>
          </p:cNvSpPr>
          <p:nvPr>
            <p:ph type="subTitle" idx="1"/>
          </p:nvPr>
        </p:nvSpPr>
        <p:spPr bwMode="gray">
          <a:xfrm>
            <a:off x="960440" y="5075239"/>
            <a:ext cx="7740650" cy="757237"/>
          </a:xfrm>
        </p:spPr>
        <p:txBody>
          <a:bodyPr tIns="45627" bIns="45627"/>
          <a:lstStyle>
            <a:lvl1pPr marL="0" indent="0">
              <a:buFont typeface="Wingdings" pitchFamily="2" charset="2"/>
              <a:buNone/>
              <a:defRPr sz="2400"/>
            </a:lvl1pPr>
          </a:lstStyle>
          <a:p>
            <a:pPr lvl="0"/>
            <a:r>
              <a:rPr lang="de-DE" noProof="0"/>
              <a:t>Formatvorlage des Untertitelmasters durch Klicken bearbeiten</a:t>
            </a:r>
          </a:p>
        </p:txBody>
      </p:sp>
      <p:sp>
        <p:nvSpPr>
          <p:cNvPr id="4" name="Rectangle 5"/>
          <p:cNvSpPr>
            <a:spLocks noGrp="1" noChangeArrowheads="1"/>
          </p:cNvSpPr>
          <p:nvPr>
            <p:ph type="ftr" sz="quarter" idx="10"/>
          </p:nvPr>
        </p:nvSpPr>
        <p:spPr>
          <a:xfrm>
            <a:off x="3124200" y="6245225"/>
            <a:ext cx="2895600" cy="476250"/>
          </a:xfrm>
        </p:spPr>
        <p:txBody>
          <a:bodyPr/>
          <a:lstStyle>
            <a:lvl1pPr defTabSz="914400">
              <a:defRPr>
                <a:solidFill>
                  <a:srgbClr val="000000"/>
                </a:solidFill>
              </a:defRPr>
            </a:lvl1pPr>
          </a:lstStyle>
          <a:p>
            <a:pPr>
              <a:defRPr/>
            </a:pPr>
            <a:endParaRPr lang="en-US"/>
          </a:p>
        </p:txBody>
      </p:sp>
    </p:spTree>
    <p:extLst>
      <p:ext uri="{BB962C8B-B14F-4D97-AF65-F5344CB8AC3E}">
        <p14:creationId xmlns:p14="http://schemas.microsoft.com/office/powerpoint/2010/main" val="40000122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59110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lvl1pPr>
            <a:lvl2pPr marL="456281" indent="0">
              <a:buNone/>
              <a:defRPr sz="1800"/>
            </a:lvl2pPr>
            <a:lvl3pPr marL="912564" indent="0">
              <a:buNone/>
              <a:defRPr sz="1600"/>
            </a:lvl3pPr>
            <a:lvl4pPr marL="1368848" indent="0">
              <a:buNone/>
              <a:defRPr sz="1400"/>
            </a:lvl4pPr>
            <a:lvl5pPr marL="1825129" indent="0">
              <a:buNone/>
              <a:defRPr sz="1400"/>
            </a:lvl5pPr>
            <a:lvl6pPr marL="2281412" indent="0">
              <a:buNone/>
              <a:defRPr sz="1400"/>
            </a:lvl6pPr>
            <a:lvl7pPr marL="2737694" indent="0">
              <a:buNone/>
              <a:defRPr sz="1400"/>
            </a:lvl7pPr>
            <a:lvl8pPr marL="3193967" indent="0">
              <a:buNone/>
              <a:defRPr sz="1400"/>
            </a:lvl8pPr>
            <a:lvl9pPr marL="3650256" indent="0">
              <a:buNone/>
              <a:defRPr sz="1400"/>
            </a:lvl9pPr>
          </a:lstStyle>
          <a:p>
            <a:pPr lvl="0"/>
            <a:r>
              <a:rPr lang="en-US"/>
              <a:t>Click to edit Master text styles</a:t>
            </a:r>
          </a:p>
        </p:txBody>
      </p:sp>
    </p:spTree>
    <p:extLst>
      <p:ext uri="{BB962C8B-B14F-4D97-AF65-F5344CB8AC3E}">
        <p14:creationId xmlns:p14="http://schemas.microsoft.com/office/powerpoint/2010/main" val="924839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5275" y="1489075"/>
            <a:ext cx="4186238"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3920" y="1489075"/>
            <a:ext cx="4186237"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73111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6281" indent="0">
              <a:buNone/>
              <a:defRPr sz="2000" b="1"/>
            </a:lvl2pPr>
            <a:lvl3pPr marL="912564" indent="0">
              <a:buNone/>
              <a:defRPr sz="1800" b="1"/>
            </a:lvl3pPr>
            <a:lvl4pPr marL="1368848" indent="0">
              <a:buNone/>
              <a:defRPr sz="1600" b="1"/>
            </a:lvl4pPr>
            <a:lvl5pPr marL="1825129" indent="0">
              <a:buNone/>
              <a:defRPr sz="1600" b="1"/>
            </a:lvl5pPr>
            <a:lvl6pPr marL="2281412" indent="0">
              <a:buNone/>
              <a:defRPr sz="1600" b="1"/>
            </a:lvl6pPr>
            <a:lvl7pPr marL="2737694" indent="0">
              <a:buNone/>
              <a:defRPr sz="1600" b="1"/>
            </a:lvl7pPr>
            <a:lvl8pPr marL="3193967" indent="0">
              <a:buNone/>
              <a:defRPr sz="1600" b="1"/>
            </a:lvl8pPr>
            <a:lvl9pPr marL="365025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4"/>
            <a:ext cx="4041775" cy="639762"/>
          </a:xfrm>
        </p:spPr>
        <p:txBody>
          <a:bodyPr anchor="b"/>
          <a:lstStyle>
            <a:lvl1pPr marL="0" indent="0">
              <a:buNone/>
              <a:defRPr sz="2400" b="1"/>
            </a:lvl1pPr>
            <a:lvl2pPr marL="456281" indent="0">
              <a:buNone/>
              <a:defRPr sz="2000" b="1"/>
            </a:lvl2pPr>
            <a:lvl3pPr marL="912564" indent="0">
              <a:buNone/>
              <a:defRPr sz="1800" b="1"/>
            </a:lvl3pPr>
            <a:lvl4pPr marL="1368848" indent="0">
              <a:buNone/>
              <a:defRPr sz="1600" b="1"/>
            </a:lvl4pPr>
            <a:lvl5pPr marL="1825129" indent="0">
              <a:buNone/>
              <a:defRPr sz="1600" b="1"/>
            </a:lvl5pPr>
            <a:lvl6pPr marL="2281412" indent="0">
              <a:buNone/>
              <a:defRPr sz="1600" b="1"/>
            </a:lvl6pPr>
            <a:lvl7pPr marL="2737694" indent="0">
              <a:buNone/>
              <a:defRPr sz="1600" b="1"/>
            </a:lvl7pPr>
            <a:lvl8pPr marL="3193967" indent="0">
              <a:buNone/>
              <a:defRPr sz="1600" b="1"/>
            </a:lvl8pPr>
            <a:lvl9pPr marL="365025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60950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4736391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1710284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2AF87C75-B041-6941-B136-CA0859F68262}" type="slidenum">
              <a:rPr lang="en-US"/>
              <a:pPr>
                <a:defRPr/>
              </a:pPr>
              <a:t>‹#›</a:t>
            </a:fld>
            <a:endParaRPr lang="en-US"/>
          </a:p>
        </p:txBody>
      </p:sp>
    </p:spTree>
    <p:extLst>
      <p:ext uri="{BB962C8B-B14F-4D97-AF65-F5344CB8AC3E}">
        <p14:creationId xmlns:p14="http://schemas.microsoft.com/office/powerpoint/2010/main" val="35184471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281" indent="0">
              <a:buNone/>
              <a:defRPr sz="1200"/>
            </a:lvl2pPr>
            <a:lvl3pPr marL="912564" indent="0">
              <a:buNone/>
              <a:defRPr sz="1000"/>
            </a:lvl3pPr>
            <a:lvl4pPr marL="1368848" indent="0">
              <a:buNone/>
              <a:defRPr sz="900"/>
            </a:lvl4pPr>
            <a:lvl5pPr marL="1825129" indent="0">
              <a:buNone/>
              <a:defRPr sz="900"/>
            </a:lvl5pPr>
            <a:lvl6pPr marL="2281412" indent="0">
              <a:buNone/>
              <a:defRPr sz="900"/>
            </a:lvl6pPr>
            <a:lvl7pPr marL="2737694" indent="0">
              <a:buNone/>
              <a:defRPr sz="900"/>
            </a:lvl7pPr>
            <a:lvl8pPr marL="3193967" indent="0">
              <a:buNone/>
              <a:defRPr sz="900"/>
            </a:lvl8pPr>
            <a:lvl9pPr marL="3650256"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41177794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281" indent="0">
              <a:buNone/>
              <a:defRPr sz="2800"/>
            </a:lvl2pPr>
            <a:lvl3pPr marL="912564" indent="0">
              <a:buNone/>
              <a:defRPr sz="2400"/>
            </a:lvl3pPr>
            <a:lvl4pPr marL="1368848" indent="0">
              <a:buNone/>
              <a:defRPr sz="2000"/>
            </a:lvl4pPr>
            <a:lvl5pPr marL="1825129" indent="0">
              <a:buNone/>
              <a:defRPr sz="2000"/>
            </a:lvl5pPr>
            <a:lvl6pPr marL="2281412" indent="0">
              <a:buNone/>
              <a:defRPr sz="2000"/>
            </a:lvl6pPr>
            <a:lvl7pPr marL="2737694" indent="0">
              <a:buNone/>
              <a:defRPr sz="2000"/>
            </a:lvl7pPr>
            <a:lvl8pPr marL="3193967" indent="0">
              <a:buNone/>
              <a:defRPr sz="2000"/>
            </a:lvl8pPr>
            <a:lvl9pPr marL="365025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281" indent="0">
              <a:buNone/>
              <a:defRPr sz="1200"/>
            </a:lvl2pPr>
            <a:lvl3pPr marL="912564" indent="0">
              <a:buNone/>
              <a:defRPr sz="1000"/>
            </a:lvl3pPr>
            <a:lvl4pPr marL="1368848" indent="0">
              <a:buNone/>
              <a:defRPr sz="900"/>
            </a:lvl4pPr>
            <a:lvl5pPr marL="1825129" indent="0">
              <a:buNone/>
              <a:defRPr sz="900"/>
            </a:lvl5pPr>
            <a:lvl6pPr marL="2281412" indent="0">
              <a:buNone/>
              <a:defRPr sz="900"/>
            </a:lvl6pPr>
            <a:lvl7pPr marL="2737694" indent="0">
              <a:buNone/>
              <a:defRPr sz="900"/>
            </a:lvl7pPr>
            <a:lvl8pPr marL="3193967" indent="0">
              <a:buNone/>
              <a:defRPr sz="900"/>
            </a:lvl8pPr>
            <a:lvl9pPr marL="3650256"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41554593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4234678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271464"/>
            <a:ext cx="2133600" cy="5530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5275" y="271464"/>
            <a:ext cx="6249988" cy="5530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23757367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6CC16251-83ED-A54D-9725-617E0EBDBE2A}" type="slidenum">
              <a:rPr lang="en-US">
                <a:ea typeface="ＭＳ Ｐゴシック"/>
              </a:rPr>
              <a:pPr>
                <a:defRPr/>
              </a:pPr>
              <a:t>‹#›</a:t>
            </a:fld>
            <a:endParaRPr lang="en-US">
              <a:ea typeface="ＭＳ Ｐゴシック"/>
            </a:endParaRPr>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B033A537-C9E5-FA49-8AD4-92830E0B2E54}" type="slidenum">
              <a:rPr lang="en-US">
                <a:ea typeface="ＭＳ Ｐゴシック"/>
              </a:rPr>
              <a:pPr>
                <a:defRPr/>
              </a:pPr>
              <a:t>‹#›</a:t>
            </a:fld>
            <a:endParaRPr lang="en-US">
              <a:ea typeface="ＭＳ Ｐゴシック"/>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2AF87C75-B041-6941-B136-CA0859F68262}" type="slidenum">
              <a:rPr lang="en-US">
                <a:ea typeface="ＭＳ Ｐゴシック"/>
              </a:rPr>
              <a:pPr>
                <a:defRPr/>
              </a:pPr>
              <a:t>‹#›</a:t>
            </a:fld>
            <a:endParaRPr lang="en-US">
              <a:ea typeface="ＭＳ Ｐゴシック"/>
            </a:endParaRPr>
          </a:p>
        </p:txBody>
      </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6" name="Footer Placeholder 5"/>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7" name="Slide Number Placeholder 6"/>
          <p:cNvSpPr>
            <a:spLocks noGrp="1"/>
          </p:cNvSpPr>
          <p:nvPr>
            <p:ph type="sldNum" sz="quarter" idx="12"/>
          </p:nvPr>
        </p:nvSpPr>
        <p:spPr/>
        <p:txBody>
          <a:bodyPr/>
          <a:lstStyle>
            <a:lvl1pPr>
              <a:defRPr smtClean="0">
                <a:latin typeface="Arial" charset="0"/>
                <a:cs typeface="ＭＳ Ｐゴシック" charset="0"/>
              </a:defRPr>
            </a:lvl1pPr>
          </a:lstStyle>
          <a:p>
            <a:pPr>
              <a:defRPr/>
            </a:pPr>
            <a:fld id="{6702DB3F-2744-A745-98B5-B366A98E2D95}" type="slidenum">
              <a:rPr lang="en-US">
                <a:ea typeface="ＭＳ Ｐゴシック"/>
              </a:rPr>
              <a:pPr>
                <a:defRPr/>
              </a:pPr>
              <a:t>‹#›</a:t>
            </a:fld>
            <a:endParaRPr lang="en-US">
              <a:ea typeface="ＭＳ Ｐゴシック"/>
            </a:endParaRPr>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8" name="Footer Placeholder 7"/>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9" name="Slide Number Placeholder 8"/>
          <p:cNvSpPr>
            <a:spLocks noGrp="1"/>
          </p:cNvSpPr>
          <p:nvPr>
            <p:ph type="sldNum" sz="quarter" idx="12"/>
          </p:nvPr>
        </p:nvSpPr>
        <p:spPr/>
        <p:txBody>
          <a:bodyPr/>
          <a:lstStyle>
            <a:lvl1pPr>
              <a:defRPr smtClean="0">
                <a:latin typeface="Arial" charset="0"/>
                <a:cs typeface="ＭＳ Ｐゴシック" charset="0"/>
              </a:defRPr>
            </a:lvl1pPr>
          </a:lstStyle>
          <a:p>
            <a:pPr>
              <a:defRPr/>
            </a:pPr>
            <a:fld id="{2B880A42-0E7C-314D-9664-E6F11E97B40D}" type="slidenum">
              <a:rPr lang="en-US">
                <a:ea typeface="ＭＳ Ｐゴシック"/>
              </a:rPr>
              <a:pPr>
                <a:defRPr/>
              </a:pPr>
              <a:t>‹#›</a:t>
            </a:fld>
            <a:endParaRPr lang="en-US">
              <a:ea typeface="ＭＳ Ｐゴシック"/>
            </a:endParaRPr>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4" name="Footer Placeholder 3"/>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5" name="Slide Number Placeholder 4"/>
          <p:cNvSpPr>
            <a:spLocks noGrp="1"/>
          </p:cNvSpPr>
          <p:nvPr>
            <p:ph type="sldNum" sz="quarter" idx="12"/>
          </p:nvPr>
        </p:nvSpPr>
        <p:spPr/>
        <p:txBody>
          <a:bodyPr/>
          <a:lstStyle>
            <a:lvl1pPr>
              <a:defRPr smtClean="0">
                <a:latin typeface="Arial" charset="0"/>
                <a:cs typeface="ＭＳ Ｐゴシック" charset="0"/>
              </a:defRPr>
            </a:lvl1pPr>
          </a:lstStyle>
          <a:p>
            <a:pPr>
              <a:defRPr/>
            </a:pPr>
            <a:fld id="{9CD7EF8D-D973-D44F-A2B9-CABE0FDF3CC2}" type="slidenum">
              <a:rPr lang="en-US">
                <a:ea typeface="ＭＳ Ｐゴシック"/>
              </a:rPr>
              <a:pPr>
                <a:defRPr/>
              </a:pPr>
              <a:t>‹#›</a:t>
            </a:fld>
            <a:endParaRPr lang="en-US">
              <a:ea typeface="ＭＳ Ｐゴシック"/>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charset="0"/>
                <a:cs typeface="ＭＳ Ｐゴシック" charset="0"/>
              </a:defRPr>
            </a:lvl1pPr>
          </a:lstStyle>
          <a:p>
            <a:pPr>
              <a:defRPr/>
            </a:pPr>
            <a:fld id="{6702DB3F-2744-A745-98B5-B366A98E2D95}" type="slidenum">
              <a:rPr lang="en-US"/>
              <a:pPr>
                <a:defRPr/>
              </a:pPr>
              <a:t>‹#›</a:t>
            </a:fld>
            <a:endParaRPr lang="en-US"/>
          </a:p>
        </p:txBody>
      </p:sp>
    </p:spTree>
    <p:extLst>
      <p:ext uri="{BB962C8B-B14F-4D97-AF65-F5344CB8AC3E}">
        <p14:creationId xmlns:p14="http://schemas.microsoft.com/office/powerpoint/2010/main" val="26262721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3" name="Footer Placeholder 2"/>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4" name="Slide Number Placeholder 3"/>
          <p:cNvSpPr>
            <a:spLocks noGrp="1"/>
          </p:cNvSpPr>
          <p:nvPr>
            <p:ph type="sldNum" sz="quarter" idx="12"/>
          </p:nvPr>
        </p:nvSpPr>
        <p:spPr/>
        <p:txBody>
          <a:bodyPr/>
          <a:lstStyle>
            <a:lvl1pPr>
              <a:defRPr smtClean="0">
                <a:latin typeface="Arial" charset="0"/>
                <a:cs typeface="ＭＳ Ｐゴシック" charset="0"/>
              </a:defRPr>
            </a:lvl1pPr>
          </a:lstStyle>
          <a:p>
            <a:pPr>
              <a:defRPr/>
            </a:pPr>
            <a:fld id="{87BB1AAE-FA2C-4A44-AF2C-28FDA25D5E64}" type="slidenum">
              <a:rPr lang="en-US">
                <a:ea typeface="ＭＳ Ｐゴシック"/>
              </a:rPr>
              <a:pPr>
                <a:defRPr/>
              </a:pPr>
              <a:t>‹#›</a:t>
            </a:fld>
            <a:endParaRPr lang="en-US">
              <a:ea typeface="ＭＳ Ｐゴシック"/>
            </a:endParaRPr>
          </a:p>
        </p:txBody>
      </p:sp>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6" name="Footer Placeholder 5"/>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7" name="Slide Number Placeholder 6"/>
          <p:cNvSpPr>
            <a:spLocks noGrp="1"/>
          </p:cNvSpPr>
          <p:nvPr>
            <p:ph type="sldNum" sz="quarter" idx="12"/>
          </p:nvPr>
        </p:nvSpPr>
        <p:spPr/>
        <p:txBody>
          <a:bodyPr/>
          <a:lstStyle>
            <a:lvl1pPr>
              <a:defRPr smtClean="0">
                <a:latin typeface="Arial" charset="0"/>
                <a:cs typeface="ＭＳ Ｐゴシック" charset="0"/>
              </a:defRPr>
            </a:lvl1pPr>
          </a:lstStyle>
          <a:p>
            <a:pPr>
              <a:defRPr/>
            </a:pPr>
            <a:fld id="{E98F5F9B-5585-5846-85BB-7C441F877EDA}" type="slidenum">
              <a:rPr lang="en-US">
                <a:ea typeface="ＭＳ Ｐゴシック"/>
              </a:rPr>
              <a:pPr>
                <a:defRPr/>
              </a:pPr>
              <a:t>‹#›</a:t>
            </a:fld>
            <a:endParaRPr lang="en-US">
              <a:ea typeface="ＭＳ Ｐゴシック"/>
            </a:endParaRPr>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6" name="Footer Placeholder 5"/>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7" name="Slide Number Placeholder 6"/>
          <p:cNvSpPr>
            <a:spLocks noGrp="1"/>
          </p:cNvSpPr>
          <p:nvPr>
            <p:ph type="sldNum" sz="quarter" idx="12"/>
          </p:nvPr>
        </p:nvSpPr>
        <p:spPr/>
        <p:txBody>
          <a:bodyPr/>
          <a:lstStyle>
            <a:lvl1pPr>
              <a:defRPr smtClean="0">
                <a:latin typeface="Arial" charset="0"/>
                <a:cs typeface="ＭＳ Ｐゴシック" charset="0"/>
              </a:defRPr>
            </a:lvl1pPr>
          </a:lstStyle>
          <a:p>
            <a:pPr>
              <a:defRPr/>
            </a:pPr>
            <a:fld id="{CE8B2C21-B7A8-CB46-AAD8-3DE434C65375}" type="slidenum">
              <a:rPr lang="en-US">
                <a:ea typeface="ＭＳ Ｐゴシック"/>
              </a:rPr>
              <a:pPr>
                <a:defRPr/>
              </a:pPr>
              <a:t>‹#›</a:t>
            </a:fld>
            <a:endParaRPr lang="en-US">
              <a:ea typeface="ＭＳ Ｐゴシック"/>
            </a:endParaRPr>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5B4F71AB-898A-5848-8A05-3B0FED6723FC}" type="slidenum">
              <a:rPr lang="en-US">
                <a:ea typeface="ＭＳ Ｐゴシック"/>
              </a:rPr>
              <a:pPr>
                <a:defRPr/>
              </a:pPr>
              <a:t>‹#›</a:t>
            </a:fld>
            <a:endParaRPr lang="en-US">
              <a:ea typeface="ＭＳ Ｐゴシック"/>
            </a:endParaRPr>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C555549F-B804-384F-A805-172C9B447707}" type="slidenum">
              <a:rPr lang="en-US">
                <a:ea typeface="ＭＳ Ｐゴシック"/>
              </a:rPr>
              <a:pPr>
                <a:defRPr/>
              </a:pPr>
              <a:t>‹#›</a:t>
            </a:fld>
            <a:endParaRPr lang="en-US">
              <a:ea typeface="ＭＳ Ｐゴシック"/>
            </a:endParaRPr>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DF4DC88D-1848-2F48-8733-AAFBD03D544C}" type="slidenum">
              <a:rPr lang="en-US"/>
              <a:pPr>
                <a:defRPr/>
              </a:pPr>
              <a:t>‹#›</a:t>
            </a:fld>
            <a:endParaRPr lang="en-US"/>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B5399C88-F145-5D48-9F4A-D9F2544E6ED0}" type="slidenum">
              <a:rPr lang="en-US"/>
              <a:pPr>
                <a:defRPr/>
              </a:pPr>
              <a:t>‹#›</a:t>
            </a:fld>
            <a:endParaRPr lang="en-US"/>
          </a:p>
        </p:txBody>
      </p:sp>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0874" indent="0" algn="ctr">
              <a:buNone/>
              <a:defRPr/>
            </a:lvl2pPr>
            <a:lvl3pPr marL="901740" indent="0" algn="ctr">
              <a:buNone/>
              <a:defRPr/>
            </a:lvl3pPr>
            <a:lvl4pPr marL="1352576" indent="0" algn="ctr">
              <a:buNone/>
              <a:defRPr/>
            </a:lvl4pPr>
            <a:lvl5pPr marL="1803429" indent="0" algn="ctr">
              <a:buNone/>
              <a:defRPr/>
            </a:lvl5pPr>
            <a:lvl6pPr marL="2254281" indent="0" algn="ctr">
              <a:buNone/>
              <a:defRPr/>
            </a:lvl6pPr>
            <a:lvl7pPr marL="2705131" indent="0" algn="ctr">
              <a:buNone/>
              <a:defRPr/>
            </a:lvl7pPr>
            <a:lvl8pPr marL="3155991" indent="0" algn="ctr">
              <a:buNone/>
              <a:defRPr/>
            </a:lvl8pPr>
            <a:lvl9pPr marL="3606846"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80995" tIns="40487" rIns="80995" bIns="40487"/>
          <a:lstStyle>
            <a:lvl1pPr>
              <a:defRPr sz="2200" b="0">
                <a:solidFill>
                  <a:srgbClr val="000000"/>
                </a:solidFill>
                <a:latin typeface="Arial" pitchFamily="-65" charset="0"/>
                <a:ea typeface="ＭＳ Ｐゴシック" charset="-128"/>
                <a:cs typeface="ＭＳ Ｐゴシック" charset="-128"/>
              </a:defRPr>
            </a:lvl1pPr>
          </a:lstStyle>
          <a:p>
            <a:pPr defTabSz="914400" fontAlgn="base">
              <a:spcBef>
                <a:spcPct val="0"/>
              </a:spcBef>
              <a:spcAft>
                <a:spcPct val="0"/>
              </a:spcAft>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80995" tIns="40487" rIns="80995" bIns="40487"/>
          <a:lstStyle>
            <a:lvl1pPr>
              <a:defRPr sz="2200" b="0">
                <a:solidFill>
                  <a:srgbClr val="000000"/>
                </a:solidFill>
                <a:latin typeface="Arial" pitchFamily="-65" charset="0"/>
                <a:ea typeface="ＭＳ Ｐゴシック" charset="-128"/>
                <a:cs typeface="ＭＳ Ｐゴシック" charset="-128"/>
              </a:defRPr>
            </a:lvl1pPr>
          </a:lstStyle>
          <a:p>
            <a:pPr defTabSz="914400" fontAlgn="base">
              <a:spcBef>
                <a:spcPct val="0"/>
              </a:spcBef>
              <a:spcAft>
                <a:spcPct val="0"/>
              </a:spcAft>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lIns="80995" tIns="40487" rIns="80995" bIns="40487"/>
          <a:lstStyle>
            <a:lvl1pPr>
              <a:defRPr sz="2200" b="0">
                <a:solidFill>
                  <a:srgbClr val="000000"/>
                </a:solidFill>
                <a:latin typeface="Arial" pitchFamily="-65" charset="0"/>
                <a:ea typeface="ＭＳ Ｐゴシック" charset="-128"/>
                <a:cs typeface="ＭＳ Ｐゴシック" charset="-128"/>
              </a:defRPr>
            </a:lvl1pPr>
          </a:lstStyle>
          <a:p>
            <a:pPr defTabSz="914400" fontAlgn="base">
              <a:spcBef>
                <a:spcPct val="0"/>
              </a:spcBef>
              <a:spcAft>
                <a:spcPct val="0"/>
              </a:spcAft>
              <a:defRPr/>
            </a:pPr>
            <a:fld id="{637D9E0B-0D4D-4C4E-98D7-F3A567B35CFB}" type="slidenum">
              <a:rPr lang="en-US"/>
              <a:pPr defTabSz="914400" fontAlgn="base">
                <a:spcBef>
                  <a:spcPct val="0"/>
                </a:spcBef>
                <a:spcAft>
                  <a:spcPct val="0"/>
                </a:spcAft>
                <a:defRPr/>
              </a:pPr>
              <a:t>‹#›</a:t>
            </a:fld>
            <a:endParaRPr lang="en-US"/>
          </a:p>
        </p:txBody>
      </p:sp>
    </p:spTree>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81190" tIns="40592" rIns="81190" bIns="40592"/>
          <a:lstStyle>
            <a:lvl1pPr>
              <a:defRPr sz="2200" b="0">
                <a:solidFill>
                  <a:srgbClr val="000000"/>
                </a:solidFill>
                <a:latin typeface="Arial" pitchFamily="-65" charset="0"/>
                <a:ea typeface="Lucida Sans Unicode"/>
                <a:cs typeface="Lucida Sans Unicode"/>
              </a:defRPr>
            </a:lvl1pPr>
          </a:lstStyle>
          <a:p>
            <a:pPr defTabSz="914400" fontAlgn="base">
              <a:spcBef>
                <a:spcPct val="0"/>
              </a:spcBef>
              <a:spcAft>
                <a:spcPct val="0"/>
              </a:spcAft>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81190" tIns="40592" rIns="81190" bIns="40592"/>
          <a:lstStyle>
            <a:lvl1pPr>
              <a:defRPr sz="2200" b="0">
                <a:solidFill>
                  <a:srgbClr val="000000"/>
                </a:solidFill>
                <a:latin typeface="Arial" pitchFamily="-65" charset="0"/>
                <a:ea typeface="Lucida Sans Unicode"/>
                <a:cs typeface="Lucida Sans Unicode"/>
              </a:defRPr>
            </a:lvl1pPr>
          </a:lstStyle>
          <a:p>
            <a:pPr defTabSz="914400" fontAlgn="base">
              <a:spcBef>
                <a:spcPct val="0"/>
              </a:spcBef>
              <a:spcAft>
                <a:spcPct val="0"/>
              </a:spcAft>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81190" tIns="40592" rIns="81190" bIns="40592" numCol="1" anchor="t" anchorCtr="0" compatLnSpc="1">
            <a:prstTxWarp prst="textNoShape">
              <a:avLst/>
            </a:prstTxWarp>
          </a:bodyPr>
          <a:lstStyle>
            <a:lvl1pPr>
              <a:defRPr sz="2200" b="0">
                <a:solidFill>
                  <a:srgbClr val="000000"/>
                </a:solidFill>
                <a:latin typeface="Arial" charset="0"/>
                <a:cs typeface="Lucida Sans Unicode" charset="0"/>
              </a:defRPr>
            </a:lvl1pPr>
          </a:lstStyle>
          <a:p>
            <a:pPr defTabSz="914400" fontAlgn="base">
              <a:spcBef>
                <a:spcPct val="0"/>
              </a:spcBef>
              <a:spcAft>
                <a:spcPct val="0"/>
              </a:spcAft>
              <a:defRPr/>
            </a:pPr>
            <a:fld id="{76CB6482-1AF3-B440-A19A-E49E649C38F8}"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Arial" charset="0"/>
                <a:cs typeface="ＭＳ Ｐゴシック" charset="0"/>
              </a:defRPr>
            </a:lvl1pPr>
          </a:lstStyle>
          <a:p>
            <a:pPr>
              <a:defRPr/>
            </a:pPr>
            <a:fld id="{2B880A42-0E7C-314D-9664-E6F11E97B40D}" type="slidenum">
              <a:rPr lang="en-US"/>
              <a:pPr>
                <a:defRPr/>
              </a:pPr>
              <a:t>‹#›</a:t>
            </a:fld>
            <a:endParaRPr lang="en-US"/>
          </a:p>
        </p:txBody>
      </p:sp>
    </p:spTree>
    <p:extLst>
      <p:ext uri="{BB962C8B-B14F-4D97-AF65-F5344CB8AC3E}">
        <p14:creationId xmlns:p14="http://schemas.microsoft.com/office/powerpoint/2010/main" val="13570862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630" y="1982146"/>
            <a:ext cx="3817215"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73" y="1982146"/>
            <a:ext cx="3817216"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81190" tIns="40592" rIns="81190" bIns="40592"/>
          <a:lstStyle>
            <a:lvl1pPr>
              <a:defRPr sz="2200" b="0">
                <a:solidFill>
                  <a:srgbClr val="FFFFFF"/>
                </a:solidFill>
                <a:latin typeface="Arial" pitchFamily="-65" charset="0"/>
                <a:ea typeface="Lucida Sans Unicode"/>
                <a:cs typeface="Lucida Sans Unicode"/>
              </a:defRPr>
            </a:lvl1pPr>
          </a:lstStyle>
          <a:p>
            <a:pPr defTabSz="914400" fontAlgn="base">
              <a:spcBef>
                <a:spcPct val="0"/>
              </a:spcBef>
              <a:spcAft>
                <a:spcPct val="0"/>
              </a:spcAft>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81190" tIns="40592" rIns="81190" bIns="40592"/>
          <a:lstStyle>
            <a:lvl1pPr>
              <a:defRPr sz="2200" b="0">
                <a:solidFill>
                  <a:srgbClr val="FFFFFF"/>
                </a:solidFill>
                <a:latin typeface="Arial" pitchFamily="-65" charset="0"/>
                <a:ea typeface="Lucida Sans Unicode"/>
                <a:cs typeface="Lucida Sans Unicode"/>
              </a:defRPr>
            </a:lvl1pPr>
          </a:lstStyle>
          <a:p>
            <a:pPr defTabSz="914400" fontAlgn="base">
              <a:spcBef>
                <a:spcPct val="0"/>
              </a:spcBef>
              <a:spcAft>
                <a:spcPct val="0"/>
              </a:spcAft>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81190" tIns="40592" rIns="81190" bIns="40592" numCol="1" anchor="t" anchorCtr="0" compatLnSpc="1">
            <a:prstTxWarp prst="textNoShape">
              <a:avLst/>
            </a:prstTxWarp>
          </a:bodyPr>
          <a:lstStyle>
            <a:lvl1pPr>
              <a:defRPr sz="2200" b="0">
                <a:solidFill>
                  <a:srgbClr val="FFFFFF"/>
                </a:solidFill>
                <a:latin typeface="Arial" charset="0"/>
                <a:cs typeface="Lucida Sans Unicode" charset="0"/>
              </a:defRPr>
            </a:lvl1pPr>
          </a:lstStyle>
          <a:p>
            <a:pPr defTabSz="914400" fontAlgn="base">
              <a:spcBef>
                <a:spcPct val="0"/>
              </a:spcBef>
              <a:spcAft>
                <a:spcPct val="0"/>
              </a:spcAft>
              <a:defRPr/>
            </a:pPr>
            <a:fld id="{4EBF1E89-1EDD-914C-82A9-F98000EA7362}"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9" indent="0" algn="ctr">
              <a:buNone/>
              <a:defRPr/>
            </a:lvl2pPr>
            <a:lvl3pPr marL="914079" indent="0" algn="ctr">
              <a:buNone/>
              <a:defRPr/>
            </a:lvl3pPr>
            <a:lvl4pPr marL="1371119" indent="0" algn="ctr">
              <a:buNone/>
              <a:defRPr/>
            </a:lvl4pPr>
            <a:lvl5pPr marL="1828159" indent="0" algn="ctr">
              <a:buNone/>
              <a:defRPr/>
            </a:lvl5pPr>
            <a:lvl6pPr marL="2285199" indent="0" algn="ctr">
              <a:buNone/>
              <a:defRPr/>
            </a:lvl6pPr>
            <a:lvl7pPr marL="2742237" indent="0" algn="ctr">
              <a:buNone/>
              <a:defRPr/>
            </a:lvl7pPr>
            <a:lvl8pPr marL="3199278" indent="0" algn="ctr">
              <a:buNone/>
              <a:defRPr/>
            </a:lvl8pPr>
            <a:lvl9pPr marL="3656316"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81D5EA12-66B0-1445-9EBC-E9D0242C2010}" type="slidenum">
              <a:rPr lang="en-US"/>
              <a:pPr>
                <a:defRPr/>
              </a:pPr>
              <a:t>‹#›</a:t>
            </a:fld>
            <a:endParaRPr lang="en-US"/>
          </a:p>
        </p:txBody>
      </p:sp>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7260BDF1-9D7D-514E-83C8-07B6FEA50753}" type="slidenum">
              <a:rPr lang="en-US"/>
              <a:pPr>
                <a:defRPr/>
              </a:pPr>
              <a:t>‹#›</a:t>
            </a:fld>
            <a:endParaRPr lang="en-US"/>
          </a:p>
        </p:txBody>
      </p:sp>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039" indent="0">
              <a:buNone/>
              <a:defRPr sz="1800"/>
            </a:lvl2pPr>
            <a:lvl3pPr marL="914079" indent="0">
              <a:buNone/>
              <a:defRPr sz="1600"/>
            </a:lvl3pPr>
            <a:lvl4pPr marL="1371119" indent="0">
              <a:buNone/>
              <a:defRPr sz="1400"/>
            </a:lvl4pPr>
            <a:lvl5pPr marL="1828159" indent="0">
              <a:buNone/>
              <a:defRPr sz="1400"/>
            </a:lvl5pPr>
            <a:lvl6pPr marL="2285199" indent="0">
              <a:buNone/>
              <a:defRPr sz="1400"/>
            </a:lvl6pPr>
            <a:lvl7pPr marL="2742237" indent="0">
              <a:buNone/>
              <a:defRPr sz="1400"/>
            </a:lvl7pPr>
            <a:lvl8pPr marL="3199278" indent="0">
              <a:buNone/>
              <a:defRPr sz="1400"/>
            </a:lvl8pPr>
            <a:lvl9pPr marL="3656316"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8B5DC8A4-A59F-2244-AD30-A3A1CFE448E0}" type="slidenum">
              <a:rPr lang="en-US"/>
              <a:pPr>
                <a:defRPr/>
              </a:pPr>
              <a:t>‹#›</a:t>
            </a:fld>
            <a:endParaRPr lang="en-US"/>
          </a:p>
        </p:txBody>
      </p:sp>
    </p:spTree>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6472E538-77AD-A045-A0C7-A636E470AD3D}" type="slidenum">
              <a:rPr lang="en-US"/>
              <a:pPr>
                <a:defRPr/>
              </a:pPr>
              <a:t>‹#›</a:t>
            </a:fld>
            <a:endParaRPr lang="en-US"/>
          </a:p>
        </p:txBody>
      </p:sp>
    </p:spTree>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AE1EDB39-F7C5-A740-B19D-E1BF39491C2A}" type="slidenum">
              <a:rPr lang="en-US"/>
              <a:pPr>
                <a:defRPr/>
              </a:pPr>
              <a:t>‹#›</a:t>
            </a:fld>
            <a:endParaRPr lang="en-US"/>
          </a:p>
        </p:txBody>
      </p:sp>
    </p:spTree>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D3D213E5-1A34-C44D-9489-66561843B057}" type="slidenum">
              <a:rPr lang="en-US"/>
              <a:pPr>
                <a:defRPr/>
              </a:pPr>
              <a:t>‹#›</a:t>
            </a:fld>
            <a:endParaRPr lang="en-US"/>
          </a:p>
        </p:txBody>
      </p:sp>
    </p:spTree>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C912E00B-A195-C541-8379-813A67505DE1}" type="slidenum">
              <a:rPr lang="en-US"/>
              <a:pPr>
                <a:defRPr/>
              </a:pPr>
              <a:t>‹#›</a:t>
            </a:fld>
            <a:endParaRPr lang="en-US"/>
          </a:p>
        </p:txBody>
      </p:sp>
    </p:spTree>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0"/>
            <a:ext cx="3008313" cy="4691063"/>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347998AA-1629-E240-8A5F-5491D1D9DC35}" type="slidenum">
              <a:rPr lang="en-US"/>
              <a:pPr>
                <a:defRPr/>
              </a:pPr>
              <a:t>‹#›</a:t>
            </a:fld>
            <a:endParaRPr lang="en-US"/>
          </a:p>
        </p:txBody>
      </p:sp>
    </p:spTree>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9" indent="0">
              <a:buNone/>
              <a:defRPr sz="2800"/>
            </a:lvl2pPr>
            <a:lvl3pPr marL="914079" indent="0">
              <a:buNone/>
              <a:defRPr sz="2400"/>
            </a:lvl3pPr>
            <a:lvl4pPr marL="1371119" indent="0">
              <a:buNone/>
              <a:defRPr sz="2000"/>
            </a:lvl4pPr>
            <a:lvl5pPr marL="1828159" indent="0">
              <a:buNone/>
              <a:defRPr sz="2000"/>
            </a:lvl5pPr>
            <a:lvl6pPr marL="2285199" indent="0">
              <a:buNone/>
              <a:defRPr sz="2000"/>
            </a:lvl6pPr>
            <a:lvl7pPr marL="2742237" indent="0">
              <a:buNone/>
              <a:defRPr sz="2000"/>
            </a:lvl7pPr>
            <a:lvl8pPr marL="3199278" indent="0">
              <a:buNone/>
              <a:defRPr sz="2000"/>
            </a:lvl8pPr>
            <a:lvl9pPr marL="365631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E645BD7C-B582-7449-9E70-4E39BDF1AF0B}" type="slidenum">
              <a:rPr lang="en-US"/>
              <a:pPr>
                <a:defRPr/>
              </a:pPr>
              <a:t>‹#›</a:t>
            </a:fld>
            <a:endParaRPr lang="en-US"/>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Arial" charset="0"/>
                <a:cs typeface="ＭＳ Ｐゴシック" charset="0"/>
              </a:defRPr>
            </a:lvl1pPr>
          </a:lstStyle>
          <a:p>
            <a:pPr>
              <a:defRPr/>
            </a:pPr>
            <a:fld id="{9CD7EF8D-D973-D44F-A2B9-CABE0FDF3CC2}" type="slidenum">
              <a:rPr lang="en-US"/>
              <a:pPr>
                <a:defRPr/>
              </a:pPr>
              <a:t>‹#›</a:t>
            </a:fld>
            <a:endParaRPr lang="en-US"/>
          </a:p>
        </p:txBody>
      </p:sp>
    </p:spTree>
    <p:extLst>
      <p:ext uri="{BB962C8B-B14F-4D97-AF65-F5344CB8AC3E}">
        <p14:creationId xmlns:p14="http://schemas.microsoft.com/office/powerpoint/2010/main" val="16696008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320D2276-C5DD-6348-B03F-1FAA5E6F0F57}" type="slidenum">
              <a:rPr lang="en-US"/>
              <a:pPr>
                <a:defRPr/>
              </a:pPr>
              <a:t>‹#›</a:t>
            </a:fld>
            <a:endParaRPr lang="en-US"/>
          </a:p>
        </p:txBody>
      </p:sp>
    </p:spTree>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34C522CA-A47F-B447-AC14-4CA505F535F8}" type="slidenum">
              <a:rPr lang="en-US"/>
              <a:pPr>
                <a:defRPr/>
              </a:pPr>
              <a:t>‹#›</a:t>
            </a:fld>
            <a:endParaRPr lang="en-US"/>
          </a:p>
        </p:txBody>
      </p:sp>
    </p:spTree>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60" y="2130567"/>
            <a:ext cx="7772977" cy="1469371"/>
          </a:xfrm>
        </p:spPr>
        <p:txBody>
          <a:bodyPr/>
          <a:lstStyle/>
          <a:p>
            <a:r>
              <a:rPr lang="en-US"/>
              <a:t>Click to edit Master title style</a:t>
            </a:r>
          </a:p>
        </p:txBody>
      </p:sp>
      <p:sp>
        <p:nvSpPr>
          <p:cNvPr id="3" name="Subtitle 2"/>
          <p:cNvSpPr>
            <a:spLocks noGrp="1"/>
          </p:cNvSpPr>
          <p:nvPr>
            <p:ph type="subTitle" idx="1"/>
          </p:nvPr>
        </p:nvSpPr>
        <p:spPr>
          <a:xfrm>
            <a:off x="1371071" y="3885640"/>
            <a:ext cx="6401955" cy="1753721"/>
          </a:xfrm>
        </p:spPr>
        <p:txBody>
          <a:bodyPr/>
          <a:lstStyle>
            <a:lvl1pPr marL="0" indent="0" algn="ctr">
              <a:buNone/>
              <a:defRPr/>
            </a:lvl1pPr>
            <a:lvl2pPr marL="407990" indent="0" algn="ctr">
              <a:buNone/>
              <a:defRPr/>
            </a:lvl2pPr>
            <a:lvl3pPr marL="815982" indent="0" algn="ctr">
              <a:buNone/>
              <a:defRPr/>
            </a:lvl3pPr>
            <a:lvl4pPr marL="1223984" indent="0" algn="ctr">
              <a:buNone/>
              <a:defRPr/>
            </a:lvl4pPr>
            <a:lvl5pPr marL="1631975" indent="0" algn="ctr">
              <a:buNone/>
              <a:defRPr/>
            </a:lvl5pPr>
            <a:lvl6pPr marL="2039978" indent="0" algn="ctr">
              <a:buNone/>
              <a:defRPr/>
            </a:lvl6pPr>
            <a:lvl7pPr marL="2447969" indent="0" algn="ctr">
              <a:buNone/>
              <a:defRPr/>
            </a:lvl7pPr>
            <a:lvl8pPr marL="2855964" indent="0" algn="ctr">
              <a:buNone/>
              <a:defRPr/>
            </a:lvl8pPr>
            <a:lvl9pPr marL="326395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178C28AC-6C5C-D84B-8ECB-37A4B185B56B}" type="slidenum">
              <a:rPr lang="en-US"/>
              <a:pPr>
                <a:defRPr/>
              </a:pPr>
              <a:t>‹#›</a:t>
            </a:fld>
            <a:endParaRPr lang="en-US"/>
          </a:p>
        </p:txBody>
      </p:sp>
    </p:spTree>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C4660E83-9327-1643-9414-85A9576AEC1D}" type="slidenum">
              <a:rPr lang="en-US"/>
              <a:pPr>
                <a:defRPr/>
              </a:pPr>
              <a:t>‹#›</a:t>
            </a:fld>
            <a:endParaRPr lang="en-US"/>
          </a:p>
        </p:txBody>
      </p:sp>
    </p:spTree>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p:spPr>
        <p:txBody>
          <a:bodyPr anchor="b"/>
          <a:lstStyle>
            <a:lvl1pPr marL="0" indent="0">
              <a:buNone/>
              <a:defRPr sz="1800"/>
            </a:lvl1pPr>
            <a:lvl2pPr marL="407990" indent="0">
              <a:buNone/>
              <a:defRPr sz="1600"/>
            </a:lvl2pPr>
            <a:lvl3pPr marL="815982" indent="0">
              <a:buNone/>
              <a:defRPr sz="1400"/>
            </a:lvl3pPr>
            <a:lvl4pPr marL="1223984" indent="0">
              <a:buNone/>
              <a:defRPr sz="1300"/>
            </a:lvl4pPr>
            <a:lvl5pPr marL="1631975" indent="0">
              <a:buNone/>
              <a:defRPr sz="1300"/>
            </a:lvl5pPr>
            <a:lvl6pPr marL="2039978" indent="0">
              <a:buNone/>
              <a:defRPr sz="1300"/>
            </a:lvl6pPr>
            <a:lvl7pPr marL="2447969" indent="0">
              <a:buNone/>
              <a:defRPr sz="1300"/>
            </a:lvl7pPr>
            <a:lvl8pPr marL="2855964" indent="0">
              <a:buNone/>
              <a:defRPr sz="1300"/>
            </a:lvl8pPr>
            <a:lvl9pPr marL="3263958" indent="0">
              <a:buNone/>
              <a:defRPr sz="13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FD5A76EF-12E0-DF43-A014-05E841CD1D70}" type="slidenum">
              <a:rPr lang="en-US"/>
              <a:pPr>
                <a:defRPr/>
              </a:pPr>
              <a:t>‹#›</a:t>
            </a:fld>
            <a:endParaRPr lang="en-US"/>
          </a:p>
        </p:txBody>
      </p:sp>
    </p:spTree>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561" y="1982089"/>
            <a:ext cx="3817215"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73" y="1982089"/>
            <a:ext cx="3817216"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3412D55C-C317-A743-AC96-FA0822467D61}" type="slidenum">
              <a:rPr lang="en-US"/>
              <a:pPr>
                <a:defRPr/>
              </a:pPr>
              <a:t>‹#›</a:t>
            </a:fld>
            <a:endParaRPr lang="en-US"/>
          </a:p>
        </p:txBody>
      </p:sp>
    </p:spTree>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37" y="274544"/>
            <a:ext cx="822902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p:spPr>
        <p:txBody>
          <a:bodyPr anchor="b"/>
          <a:lstStyle>
            <a:lvl1pPr marL="0" indent="0">
              <a:buNone/>
              <a:defRPr sz="2200" b="1"/>
            </a:lvl1pPr>
            <a:lvl2pPr marL="407990" indent="0">
              <a:buNone/>
              <a:defRPr sz="1800" b="1"/>
            </a:lvl2pPr>
            <a:lvl3pPr marL="815982" indent="0">
              <a:buNone/>
              <a:defRPr sz="1600" b="1"/>
            </a:lvl3pPr>
            <a:lvl4pPr marL="1223984" indent="0">
              <a:buNone/>
              <a:defRPr sz="1400" b="1"/>
            </a:lvl4pPr>
            <a:lvl5pPr marL="1631975" indent="0">
              <a:buNone/>
              <a:defRPr sz="1400" b="1"/>
            </a:lvl5pPr>
            <a:lvl6pPr marL="2039978" indent="0">
              <a:buNone/>
              <a:defRPr sz="1400" b="1"/>
            </a:lvl6pPr>
            <a:lvl7pPr marL="2447969" indent="0">
              <a:buNone/>
              <a:defRPr sz="1400" b="1"/>
            </a:lvl7pPr>
            <a:lvl8pPr marL="2855964" indent="0">
              <a:buNone/>
              <a:defRPr sz="1400" b="1"/>
            </a:lvl8pPr>
            <a:lvl9pPr marL="3263958" indent="0">
              <a:buNone/>
              <a:defRPr sz="1400"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06" y="1535206"/>
            <a:ext cx="4040909" cy="640136"/>
          </a:xfrm>
        </p:spPr>
        <p:txBody>
          <a:bodyPr anchor="b"/>
          <a:lstStyle>
            <a:lvl1pPr marL="0" indent="0">
              <a:buNone/>
              <a:defRPr sz="2200" b="1"/>
            </a:lvl1pPr>
            <a:lvl2pPr marL="407990" indent="0">
              <a:buNone/>
              <a:defRPr sz="1800" b="1"/>
            </a:lvl2pPr>
            <a:lvl3pPr marL="815982" indent="0">
              <a:buNone/>
              <a:defRPr sz="1600" b="1"/>
            </a:lvl3pPr>
            <a:lvl4pPr marL="1223984" indent="0">
              <a:buNone/>
              <a:defRPr sz="1400" b="1"/>
            </a:lvl4pPr>
            <a:lvl5pPr marL="1631975" indent="0">
              <a:buNone/>
              <a:defRPr sz="1400" b="1"/>
            </a:lvl5pPr>
            <a:lvl6pPr marL="2039978" indent="0">
              <a:buNone/>
              <a:defRPr sz="1400" b="1"/>
            </a:lvl6pPr>
            <a:lvl7pPr marL="2447969" indent="0">
              <a:buNone/>
              <a:defRPr sz="1400" b="1"/>
            </a:lvl7pPr>
            <a:lvl8pPr marL="2855964" indent="0">
              <a:buNone/>
              <a:defRPr sz="1400" b="1"/>
            </a:lvl8pPr>
            <a:lvl9pPr marL="3263958"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606" y="2175344"/>
            <a:ext cx="4040909"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8"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293B8CAC-5582-2548-BBCE-897CFEBFB917}" type="slidenum">
              <a:rPr lang="en-US"/>
              <a:pPr>
                <a:defRPr/>
              </a:pPr>
              <a:t>‹#›</a:t>
            </a:fld>
            <a:endParaRPr lang="en-US"/>
          </a:p>
        </p:txBody>
      </p:sp>
    </p:spTree>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D610F946-64DE-494E-917C-8669CE22EEE9}" type="slidenum">
              <a:rPr lang="en-US"/>
              <a:pPr>
                <a:defRPr/>
              </a:pPr>
              <a:t>‹#›</a:t>
            </a:fld>
            <a:endParaRPr lang="en-US"/>
          </a:p>
        </p:txBody>
      </p:sp>
    </p:spTree>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58168447-86B2-0F4A-ACBC-33D572F01866}" type="slidenum">
              <a:rPr lang="en-US"/>
              <a:pPr>
                <a:defRPr/>
              </a:pPr>
              <a:t>‹#›</a:t>
            </a:fld>
            <a:endParaRPr lang="en-US"/>
          </a:p>
        </p:txBody>
      </p:sp>
    </p:spTree>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5" y="273144"/>
            <a:ext cx="3007591" cy="1162610"/>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62" y="273144"/>
            <a:ext cx="5111750"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495" y="1435755"/>
            <a:ext cx="3007591" cy="4691062"/>
          </a:xfrm>
        </p:spPr>
        <p:txBody>
          <a:bodyPr/>
          <a:lstStyle>
            <a:lvl1pPr marL="0" indent="0">
              <a:buNone/>
              <a:defRPr sz="1300"/>
            </a:lvl1pPr>
            <a:lvl2pPr marL="407990" indent="0">
              <a:buNone/>
              <a:defRPr sz="1100"/>
            </a:lvl2pPr>
            <a:lvl3pPr marL="815982" indent="0">
              <a:buNone/>
              <a:defRPr sz="900"/>
            </a:lvl3pPr>
            <a:lvl4pPr marL="1223984" indent="0">
              <a:buNone/>
              <a:defRPr sz="800"/>
            </a:lvl4pPr>
            <a:lvl5pPr marL="1631975" indent="0">
              <a:buNone/>
              <a:defRPr sz="800"/>
            </a:lvl5pPr>
            <a:lvl6pPr marL="2039978" indent="0">
              <a:buNone/>
              <a:defRPr sz="800"/>
            </a:lvl6pPr>
            <a:lvl7pPr marL="2447969" indent="0">
              <a:buNone/>
              <a:defRPr sz="800"/>
            </a:lvl7pPr>
            <a:lvl8pPr marL="2855964" indent="0">
              <a:buNone/>
              <a:defRPr sz="800"/>
            </a:lvl8pPr>
            <a:lvl9pPr marL="3263958" indent="0">
              <a:buNone/>
              <a:defRPr sz="8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55B217D6-8D8F-5844-9BC5-932ECD78B5FB}" type="slidenum">
              <a:rPr lang="en-US"/>
              <a:pPr>
                <a:defRPr/>
              </a:pPr>
              <a:t>‹#›</a:t>
            </a:fld>
            <a:endParaRPr lang="en-US"/>
          </a:p>
        </p:txBody>
      </p:sp>
    </p:spTree>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Arial" charset="0"/>
                <a:cs typeface="ＭＳ Ｐゴシック" charset="0"/>
              </a:defRPr>
            </a:lvl1pPr>
          </a:lstStyle>
          <a:p>
            <a:pPr>
              <a:defRPr/>
            </a:pPr>
            <a:fld id="{87BB1AAE-FA2C-4A44-AF2C-28FDA25D5E64}" type="slidenum">
              <a:rPr lang="en-US"/>
              <a:pPr>
                <a:defRPr/>
              </a:pPr>
              <a:t>‹#›</a:t>
            </a:fld>
            <a:endParaRPr lang="en-US"/>
          </a:p>
        </p:txBody>
      </p:sp>
    </p:spTree>
    <p:extLst>
      <p:ext uri="{BB962C8B-B14F-4D97-AF65-F5344CB8AC3E}">
        <p14:creationId xmlns:p14="http://schemas.microsoft.com/office/powerpoint/2010/main" val="29493451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80" y="4800369"/>
            <a:ext cx="5486977" cy="567297"/>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480" y="612122"/>
            <a:ext cx="5486977" cy="4115360"/>
          </a:xfrm>
        </p:spPr>
        <p:txBody>
          <a:bodyPr/>
          <a:lstStyle>
            <a:lvl1pPr marL="0" indent="0">
              <a:buNone/>
              <a:defRPr sz="2900"/>
            </a:lvl1pPr>
            <a:lvl2pPr marL="407990" indent="0">
              <a:buNone/>
              <a:defRPr sz="2500"/>
            </a:lvl2pPr>
            <a:lvl3pPr marL="815982" indent="0">
              <a:buNone/>
              <a:defRPr sz="2200"/>
            </a:lvl3pPr>
            <a:lvl4pPr marL="1223984" indent="0">
              <a:buNone/>
              <a:defRPr sz="1800"/>
            </a:lvl4pPr>
            <a:lvl5pPr marL="1631975" indent="0">
              <a:buNone/>
              <a:defRPr sz="1800"/>
            </a:lvl5pPr>
            <a:lvl6pPr marL="2039978" indent="0">
              <a:buNone/>
              <a:defRPr sz="1800"/>
            </a:lvl6pPr>
            <a:lvl7pPr marL="2447969" indent="0">
              <a:buNone/>
              <a:defRPr sz="1800"/>
            </a:lvl7pPr>
            <a:lvl8pPr marL="2855964" indent="0">
              <a:buNone/>
              <a:defRPr sz="1800"/>
            </a:lvl8pPr>
            <a:lvl9pPr marL="3263958" indent="0">
              <a:buNone/>
              <a:defRPr sz="1800"/>
            </a:lvl9pPr>
          </a:lstStyle>
          <a:p>
            <a:pPr lvl="0"/>
            <a:endParaRPr lang="en-US" noProof="0"/>
          </a:p>
        </p:txBody>
      </p:sp>
      <p:sp>
        <p:nvSpPr>
          <p:cNvPr id="4" name="Text Placeholder 3"/>
          <p:cNvSpPr>
            <a:spLocks noGrp="1"/>
          </p:cNvSpPr>
          <p:nvPr>
            <p:ph type="body" sz="half" idx="2"/>
          </p:nvPr>
        </p:nvSpPr>
        <p:spPr>
          <a:xfrm>
            <a:off x="1792480" y="5367618"/>
            <a:ext cx="5486977" cy="804022"/>
          </a:xfrm>
        </p:spPr>
        <p:txBody>
          <a:bodyPr/>
          <a:lstStyle>
            <a:lvl1pPr marL="0" indent="0">
              <a:buNone/>
              <a:defRPr sz="1300"/>
            </a:lvl1pPr>
            <a:lvl2pPr marL="407990" indent="0">
              <a:buNone/>
              <a:defRPr sz="1100"/>
            </a:lvl2pPr>
            <a:lvl3pPr marL="815982" indent="0">
              <a:buNone/>
              <a:defRPr sz="900"/>
            </a:lvl3pPr>
            <a:lvl4pPr marL="1223984" indent="0">
              <a:buNone/>
              <a:defRPr sz="800"/>
            </a:lvl4pPr>
            <a:lvl5pPr marL="1631975" indent="0">
              <a:buNone/>
              <a:defRPr sz="800"/>
            </a:lvl5pPr>
            <a:lvl6pPr marL="2039978" indent="0">
              <a:buNone/>
              <a:defRPr sz="800"/>
            </a:lvl6pPr>
            <a:lvl7pPr marL="2447969" indent="0">
              <a:buNone/>
              <a:defRPr sz="800"/>
            </a:lvl7pPr>
            <a:lvl8pPr marL="2855964" indent="0">
              <a:buNone/>
              <a:defRPr sz="800"/>
            </a:lvl8pPr>
            <a:lvl9pPr marL="3263958" indent="0">
              <a:buNone/>
              <a:defRPr sz="8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5A5D8418-AF04-3740-9108-37BC3C1A70AA}" type="slidenum">
              <a:rPr lang="en-US"/>
              <a:pPr>
                <a:defRPr/>
              </a:pPr>
              <a:t>‹#›</a:t>
            </a:fld>
            <a:endParaRPr lang="en-US"/>
          </a:p>
        </p:txBody>
      </p:sp>
    </p:spTree>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8BD6EA41-0EED-5E4E-87B6-AB66192927A7}" type="slidenum">
              <a:rPr lang="en-US"/>
              <a:pPr>
                <a:defRPr/>
              </a:pPr>
              <a:t>‹#›</a:t>
            </a:fld>
            <a:endParaRPr lang="en-US"/>
          </a:p>
        </p:txBody>
      </p:sp>
    </p:spTree>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6008" y="609321"/>
            <a:ext cx="1942523" cy="54866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516" y="609321"/>
            <a:ext cx="5691909" cy="54866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0BBED013-4AA9-8F4A-AD9D-B5ACA6743283}" type="slidenum">
              <a:rPr lang="en-US"/>
              <a:pPr>
                <a:defRPr/>
              </a:pPr>
              <a:t>‹#›</a:t>
            </a:fld>
            <a:endParaRPr lang="en-US"/>
          </a:p>
        </p:txBody>
      </p:sp>
    </p:spTree>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513" y="609320"/>
            <a:ext cx="7772977" cy="1143000"/>
          </a:xfrm>
        </p:spPr>
        <p:txBody>
          <a:bodyPr/>
          <a:lstStyle/>
          <a:p>
            <a:r>
              <a:rPr lang="en-US"/>
              <a:t>Click to edit Master title style</a:t>
            </a:r>
          </a:p>
        </p:txBody>
      </p:sp>
      <p:sp>
        <p:nvSpPr>
          <p:cNvPr id="3" name="Chart Placeholder 2"/>
          <p:cNvSpPr>
            <a:spLocks noGrp="1"/>
          </p:cNvSpPr>
          <p:nvPr>
            <p:ph type="chart" sz="half" idx="1"/>
          </p:nvPr>
        </p:nvSpPr>
        <p:spPr>
          <a:xfrm>
            <a:off x="685514" y="1982042"/>
            <a:ext cx="3817215" cy="4113959"/>
          </a:xfrm>
        </p:spPr>
        <p:txBody>
          <a:bodyPr/>
          <a:lstStyle/>
          <a:p>
            <a:pPr lvl="0"/>
            <a:endParaRPr lang="en-US" noProof="0"/>
          </a:p>
        </p:txBody>
      </p:sp>
      <p:sp>
        <p:nvSpPr>
          <p:cNvPr id="4" name="Text Placeholder 3"/>
          <p:cNvSpPr>
            <a:spLocks noGrp="1"/>
          </p:cNvSpPr>
          <p:nvPr>
            <p:ph type="body" sz="half" idx="2"/>
          </p:nvPr>
        </p:nvSpPr>
        <p:spPr>
          <a:xfrm>
            <a:off x="4641273" y="1982042"/>
            <a:ext cx="3817216" cy="41139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atin typeface="Times New Roman" charset="0"/>
                <a:ea typeface="MS Pゴシック"/>
                <a:cs typeface="MS P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Times New Roman" charset="0"/>
                <a:ea typeface="MS Pゴシック"/>
                <a:cs typeface="MS P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1225">
              <a:defRPr b="1">
                <a:latin typeface="Times New Roman" charset="0"/>
                <a:cs typeface="MS Pゴシック" charset="0"/>
              </a:defRPr>
            </a:lvl1pPr>
          </a:lstStyle>
          <a:p>
            <a:pPr>
              <a:defRPr/>
            </a:pPr>
            <a:fld id="{8EA5D445-DE6C-594E-87DD-AA386878701A}" type="slidenum">
              <a:rPr lang="en-US"/>
              <a:pPr>
                <a:defRPr/>
              </a:pPr>
              <a:t>‹#›</a:t>
            </a:fld>
            <a:endParaRPr lang="en-US"/>
          </a:p>
        </p:txBody>
      </p:sp>
    </p:spTree>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3EC4F6EF-58D2-6745-A647-1F974ED7E8F1}"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AF152337-189A-744F-A3C6-20C0D0D0C267}"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8FDF77F7-70B2-784B-BD88-2C96E67FE241}"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6"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7"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D871E1E4-A5CD-6944-8708-08160667F37C}"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8"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9"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DC1B55E2-A32B-C146-912B-D51996EE1B3B}"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4"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5"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6A48F0F8-BA24-E945-8A99-A08D553871FF}"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charset="0"/>
                <a:cs typeface="ＭＳ Ｐゴシック" charset="0"/>
              </a:defRPr>
            </a:lvl1pPr>
          </a:lstStyle>
          <a:p>
            <a:pPr>
              <a:defRPr/>
            </a:pPr>
            <a:fld id="{E98F5F9B-5585-5846-85BB-7C441F877EDA}" type="slidenum">
              <a:rPr lang="en-US"/>
              <a:pPr>
                <a:defRPr/>
              </a:pPr>
              <a:t>‹#›</a:t>
            </a:fld>
            <a:endParaRPr lang="en-US"/>
          </a:p>
        </p:txBody>
      </p:sp>
    </p:spTree>
    <p:extLst>
      <p:ext uri="{BB962C8B-B14F-4D97-AF65-F5344CB8AC3E}">
        <p14:creationId xmlns:p14="http://schemas.microsoft.com/office/powerpoint/2010/main" val="8830078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3"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4"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BAD2EFF2-7E2B-C24B-B335-0619C65A9799}"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6"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7"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DA258E06-97A6-4E4A-9390-B96049945596}"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6"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7"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1EC770D0-BF89-234D-8040-C596E8CFB678}"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0EA953AB-7926-B946-8C21-ECB708E79740}"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C7D3809B-C3E9-2F4B-84D4-9FF1DE70F8DA}"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394F986-2FC5-F04C-BE7A-B46CBD41D82E}" type="datetimeFigureOut">
              <a:rPr lang="de-DE"/>
              <a:pPr>
                <a:defRPr/>
              </a:pPr>
              <a:t>14.11.18</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599823B-4677-4246-BBDB-BBF014B6E285}" type="slidenum">
              <a:rPr lang="de-DE"/>
              <a:pPr>
                <a:defRPr/>
              </a:pPr>
              <a:t>‹#›</a:t>
            </a:fld>
            <a:endParaRPr lang="de-DE"/>
          </a:p>
        </p:txBody>
      </p:sp>
    </p:spTree>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66DA9195-92F5-6C45-885A-61890B0F29E5}" type="datetimeFigureOut">
              <a:rPr lang="de-DE"/>
              <a:pPr>
                <a:defRPr/>
              </a:pPr>
              <a:t>14.11.18</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9F4147C3-1B32-EA49-8D95-AA8A7E64010D}" type="slidenum">
              <a:rPr lang="de-DE"/>
              <a:pPr>
                <a:defRPr/>
              </a:pPr>
              <a:t>‹#›</a:t>
            </a:fld>
            <a:endParaRPr lang="de-DE"/>
          </a:p>
        </p:txBody>
      </p:sp>
    </p:spTree>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8E9EC2C-AE0B-8448-A638-18EB77192F5E}" type="datetimeFigureOut">
              <a:rPr lang="de-DE"/>
              <a:pPr>
                <a:defRPr/>
              </a:pPr>
              <a:t>14.11.18</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127A1EBD-0F4A-BB4B-8A95-8F9A3AC37631}" type="slidenum">
              <a:rPr lang="de-DE"/>
              <a:pPr>
                <a:defRPr/>
              </a:pPr>
              <a:t>‹#›</a:t>
            </a:fld>
            <a:endParaRPr lang="de-DE"/>
          </a:p>
        </p:txBody>
      </p:sp>
    </p:spTree>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53125AE-42D0-E342-9C85-0D1AF852D6A4}" type="datetimeFigureOut">
              <a:rPr lang="de-DE"/>
              <a:pPr>
                <a:defRPr/>
              </a:pPr>
              <a:t>14.11.18</a:t>
            </a:fld>
            <a:endParaRPr lang="de-DE"/>
          </a:p>
        </p:txBody>
      </p:sp>
      <p:sp>
        <p:nvSpPr>
          <p:cNvPr id="6" name="Fußzeilenplatzhalter 5"/>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7" name="Foliennummernplatzhalter 6"/>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5A9A4E8F-34D1-E142-86F6-BAA8DF20D788}" type="slidenum">
              <a:rPr lang="de-DE"/>
              <a:pPr>
                <a:defRPr/>
              </a:pPr>
              <a:t>‹#›</a:t>
            </a:fld>
            <a:endParaRPr lang="de-DE"/>
          </a:p>
        </p:txBody>
      </p:sp>
    </p:spTree>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316B6E6B-F3E0-3741-9673-DA79D2CABA54}" type="datetimeFigureOut">
              <a:rPr lang="de-DE"/>
              <a:pPr>
                <a:defRPr/>
              </a:pPr>
              <a:t>14.11.18</a:t>
            </a:fld>
            <a:endParaRPr lang="de-DE"/>
          </a:p>
        </p:txBody>
      </p:sp>
      <p:sp>
        <p:nvSpPr>
          <p:cNvPr id="8" name="Fußzeilenplatzhalter 7"/>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9" name="Foliennummernplatzhalter 8"/>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050763F8-FC2A-5D4E-94CB-D485F86EF544}" type="slidenum">
              <a:rPr lang="de-DE"/>
              <a:pPr>
                <a:defRPr/>
              </a:pPr>
              <a:t>‹#›</a:t>
            </a:fld>
            <a:endParaRPr lang="de-DE"/>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charset="0"/>
                <a:cs typeface="ＭＳ Ｐゴシック" charset="0"/>
              </a:defRPr>
            </a:lvl1pPr>
          </a:lstStyle>
          <a:p>
            <a:pPr>
              <a:defRPr/>
            </a:pPr>
            <a:fld id="{CE8B2C21-B7A8-CB46-AAD8-3DE434C65375}" type="slidenum">
              <a:rPr lang="en-US"/>
              <a:pPr>
                <a:defRPr/>
              </a:pPr>
              <a:t>‹#›</a:t>
            </a:fld>
            <a:endParaRPr lang="en-US"/>
          </a:p>
        </p:txBody>
      </p:sp>
    </p:spTree>
    <p:extLst>
      <p:ext uri="{BB962C8B-B14F-4D97-AF65-F5344CB8AC3E}">
        <p14:creationId xmlns:p14="http://schemas.microsoft.com/office/powerpoint/2010/main" val="12416925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ED6E4DFB-2B74-F549-ADF7-377AABB52A27}" type="datetimeFigureOut">
              <a:rPr lang="de-DE"/>
              <a:pPr>
                <a:defRPr/>
              </a:pPr>
              <a:t>14.11.18</a:t>
            </a:fld>
            <a:endParaRPr lang="de-DE"/>
          </a:p>
        </p:txBody>
      </p:sp>
      <p:sp>
        <p:nvSpPr>
          <p:cNvPr id="4" name="Fußzeilenplatzhalter 3"/>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5" name="Foliennummernplatzhalter 4"/>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C959F3DA-2271-534C-92F8-715688270DD2}" type="slidenum">
              <a:rPr lang="de-DE"/>
              <a:pPr>
                <a:defRPr/>
              </a:pPr>
              <a:t>‹#›</a:t>
            </a:fld>
            <a:endParaRPr lang="de-DE"/>
          </a:p>
        </p:txBody>
      </p:sp>
    </p:spTree>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54FB2FCE-93BC-2146-A9AE-935CA66A8C93}" type="datetimeFigureOut">
              <a:rPr lang="de-DE"/>
              <a:pPr>
                <a:defRPr/>
              </a:pPr>
              <a:t>14.11.18</a:t>
            </a:fld>
            <a:endParaRPr lang="de-DE"/>
          </a:p>
        </p:txBody>
      </p:sp>
      <p:sp>
        <p:nvSpPr>
          <p:cNvPr id="3" name="Fußzeilenplatzhalter 2"/>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4" name="Foliennummernplatzhalter 3"/>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186BDCE7-FD5A-AE4C-BAF5-3EADE2E7E7B9}" type="slidenum">
              <a:rPr lang="de-DE"/>
              <a:pPr>
                <a:defRPr/>
              </a:pPr>
              <a:t>‹#›</a:t>
            </a:fld>
            <a:endParaRPr lang="de-DE"/>
          </a:p>
        </p:txBody>
      </p:sp>
    </p:spTree>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D30C1E8-375D-3C46-8B71-0EB1F7EFF56A}" type="datetimeFigureOut">
              <a:rPr lang="de-DE"/>
              <a:pPr>
                <a:defRPr/>
              </a:pPr>
              <a:t>14.11.18</a:t>
            </a:fld>
            <a:endParaRPr lang="de-DE"/>
          </a:p>
        </p:txBody>
      </p:sp>
      <p:sp>
        <p:nvSpPr>
          <p:cNvPr id="6" name="Fußzeilenplatzhalter 5"/>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7" name="Foliennummernplatzhalter 6"/>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06DC1903-A10B-CC48-AAAD-D70A91071879}" type="slidenum">
              <a:rPr lang="de-DE"/>
              <a:pPr>
                <a:defRPr/>
              </a:pPr>
              <a:t>‹#›</a:t>
            </a:fld>
            <a:endParaRPr lang="de-DE"/>
          </a:p>
        </p:txBody>
      </p:sp>
    </p:spTree>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801A006B-3F47-CE42-B29E-DFC530E0A803}" type="datetimeFigureOut">
              <a:rPr lang="de-DE"/>
              <a:pPr>
                <a:defRPr/>
              </a:pPr>
              <a:t>14.11.18</a:t>
            </a:fld>
            <a:endParaRPr lang="de-DE"/>
          </a:p>
        </p:txBody>
      </p:sp>
      <p:sp>
        <p:nvSpPr>
          <p:cNvPr id="6" name="Fußzeilenplatzhalter 5"/>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7" name="Foliennummernplatzhalter 6"/>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CE4E620F-50CE-204F-870E-434B9957EE71}" type="slidenum">
              <a:rPr lang="de-DE"/>
              <a:pPr>
                <a:defRPr/>
              </a:pPr>
              <a:t>‹#›</a:t>
            </a:fld>
            <a:endParaRPr lang="de-DE"/>
          </a:p>
        </p:txBody>
      </p:sp>
    </p:spTree>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7FAF027-C1E2-F344-812D-D092B1A580D1}" type="datetimeFigureOut">
              <a:rPr lang="de-DE"/>
              <a:pPr>
                <a:defRPr/>
              </a:pPr>
              <a:t>14.11.18</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F50BAA2F-0496-F14E-8AA5-FDE72C919AAC}" type="slidenum">
              <a:rPr lang="de-DE"/>
              <a:pPr>
                <a:defRPr/>
              </a:pPr>
              <a:t>‹#›</a:t>
            </a:fld>
            <a:endParaRPr lang="de-DE"/>
          </a:p>
        </p:txBody>
      </p:sp>
    </p:spTree>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2B3DC1F5-3727-D94B-AA90-427638AE01F5}" type="datetimeFigureOut">
              <a:rPr lang="de-DE"/>
              <a:pPr>
                <a:defRPr/>
              </a:pPr>
              <a:t>14.11.18</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CADFA9E-61B7-544B-B858-0D414FED555E}" type="slidenum">
              <a:rPr lang="de-DE"/>
              <a:pPr>
                <a:defRPr/>
              </a:pPr>
              <a:t>‹#›</a:t>
            </a:fld>
            <a:endParaRPr lang="de-DE"/>
          </a:p>
        </p:txBody>
      </p:sp>
    </p:spTree>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3" name="Rectangle 4"/>
          <p:cNvSpPr>
            <a:spLocks noGrp="1" noChangeArrowheads="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4" name="Rectangle 5"/>
          <p:cNvSpPr>
            <a:spLocks noGrp="1" noChangeArrowheads="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5" name="Rectangle 6"/>
          <p:cNvSpPr>
            <a:spLocks noGrp="1" noChangeArrowheads="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6A352E4-540A-C441-834E-8BDBED9558B3}" type="slidenum">
              <a:rPr lang="de-DE"/>
              <a:pPr>
                <a:defRPr/>
              </a:pPr>
              <a:t>‹#›</a:t>
            </a:fld>
            <a:endParaRPr lang="de-DE"/>
          </a:p>
        </p:txBody>
      </p:sp>
    </p:spTree>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560274DE-C88D-ED4F-A7B5-314225058C89}" type="slidenum">
              <a:rPr lang="en-US"/>
              <a:pPr>
                <a:defRPr/>
              </a:pPr>
              <a:t>‹#›</a:t>
            </a:fld>
            <a:endParaRPr lang="en-US"/>
          </a:p>
        </p:txBody>
      </p:sp>
    </p:spTree>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BF39ABA0-84D5-F748-A0BC-EE8533F4C838}" type="slidenum">
              <a:rPr lang="en-US"/>
              <a:pPr>
                <a:defRPr/>
              </a:pPr>
              <a:t>‹#›</a:t>
            </a:fld>
            <a:endParaRPr lang="en-US"/>
          </a:p>
        </p:txBody>
      </p:sp>
    </p:spTree>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3E43D6A-8A14-6242-9D96-ECE1B78B3B40}" type="slidenum">
              <a:rPr lang="en-US"/>
              <a:pPr>
                <a:defRPr/>
              </a:pPr>
              <a:t>‹#›</a:t>
            </a:fld>
            <a:endParaRPr lang="en-US"/>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10.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1.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5" Type="http://schemas.openxmlformats.org/officeDocument/2006/relationships/theme" Target="../theme/theme12.xml"/><Relationship Id="rId4"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5" Type="http://schemas.openxmlformats.org/officeDocument/2006/relationships/theme" Target="../theme/theme6.xml"/><Relationship Id="rId4"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8.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9.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b="0" smtClean="0">
                <a:solidFill>
                  <a:srgbClr val="000000"/>
                </a:solidFill>
                <a:latin typeface="Times New Roman" charset="0"/>
                <a:cs typeface="+mn-cs"/>
              </a:defRPr>
            </a:lvl1pPr>
          </a:lstStyle>
          <a:p>
            <a:pPr defTabSz="914400" fontAlgn="base">
              <a:spcBef>
                <a:spcPct val="0"/>
              </a:spcBef>
              <a:spcAft>
                <a:spcPct val="0"/>
              </a:spcAft>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b="0" smtClean="0">
                <a:solidFill>
                  <a:srgbClr val="000000"/>
                </a:solidFill>
                <a:latin typeface="Times New Roman" charset="0"/>
                <a:cs typeface="+mn-cs"/>
              </a:defRPr>
            </a:lvl1pPr>
          </a:lstStyle>
          <a:p>
            <a:pPr defTabSz="914400" fontAlgn="base">
              <a:spcBef>
                <a:spcPct val="0"/>
              </a:spcBef>
              <a:spcAft>
                <a:spcPct val="0"/>
              </a:spcAft>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b="0" smtClean="0">
                <a:solidFill>
                  <a:srgbClr val="000000"/>
                </a:solidFill>
                <a:latin typeface="Times New Roman" charset="0"/>
                <a:cs typeface="+mn-cs"/>
              </a:defRPr>
            </a:lvl1pPr>
          </a:lstStyle>
          <a:p>
            <a:pPr defTabSz="914400" fontAlgn="base">
              <a:spcBef>
                <a:spcPct val="0"/>
              </a:spcBef>
              <a:spcAft>
                <a:spcPct val="0"/>
              </a:spcAft>
              <a:defRPr/>
            </a:pPr>
            <a:fld id="{2A6901D0-2AA8-F74C-84DE-0C929D84451E}"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41439379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9394" name="Titelplatzhalt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59395" name="Textplatzhalt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fontAlgn="auto">
              <a:spcBef>
                <a:spcPts val="0"/>
              </a:spcBef>
              <a:spcAft>
                <a:spcPts val="0"/>
              </a:spcAft>
              <a:defRPr sz="1200" b="0">
                <a:solidFill>
                  <a:prstClr val="black">
                    <a:tint val="75000"/>
                  </a:prstClr>
                </a:solidFill>
                <a:latin typeface="Calibri"/>
                <a:ea typeface="+mn-ea"/>
                <a:cs typeface="+mn-cs"/>
              </a:defRPr>
            </a:lvl1pPr>
          </a:lstStyle>
          <a:p>
            <a:pPr>
              <a:defRPr/>
            </a:pPr>
            <a:fld id="{D4342130-9A12-D849-9C17-29DC914446A9}" type="datetimeFigureOut">
              <a:rPr lang="de-DE"/>
              <a:pPr>
                <a:defRPr/>
              </a:pPr>
              <a:t>14.11.18</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fontAlgn="auto">
              <a:spcBef>
                <a:spcPts val="0"/>
              </a:spcBef>
              <a:spcAft>
                <a:spcPts val="0"/>
              </a:spcAft>
              <a:defRPr sz="1200" b="0">
                <a:solidFill>
                  <a:prstClr val="black">
                    <a:tint val="75000"/>
                  </a:prstClr>
                </a:solidFill>
                <a:latin typeface="Calibri"/>
                <a:ea typeface="+mn-ea"/>
                <a:cs typeface="+mn-cs"/>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914400" fontAlgn="auto">
              <a:spcBef>
                <a:spcPts val="0"/>
              </a:spcBef>
              <a:spcAft>
                <a:spcPts val="0"/>
              </a:spcAft>
              <a:defRPr sz="1200" b="0">
                <a:solidFill>
                  <a:prstClr val="black">
                    <a:tint val="75000"/>
                  </a:prstClr>
                </a:solidFill>
                <a:latin typeface="Calibri"/>
                <a:ea typeface="+mn-ea"/>
                <a:cs typeface="+mn-cs"/>
              </a:defRPr>
            </a:lvl1pPr>
          </a:lstStyle>
          <a:p>
            <a:pPr>
              <a:defRPr/>
            </a:pPr>
            <a:fld id="{23C3E4E0-A166-8E49-9B2A-A72E062F3007}" type="slidenum">
              <a:rPr lang="de-DE"/>
              <a:pPr>
                <a:defRPr/>
              </a:pPr>
              <a:t>‹#›</a:t>
            </a:fld>
            <a:endParaRPr lang="de-DE"/>
          </a:p>
        </p:txBody>
      </p:sp>
    </p:spTree>
    <p:extLst>
      <p:ext uri="{BB962C8B-B14F-4D97-AF65-F5344CB8AC3E}">
        <p14:creationId xmlns:p14="http://schemas.microsoft.com/office/powerpoint/2010/main" val="256954391"/>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ea typeface="+mn-ea"/>
                <a:cs typeface="+mn-cs"/>
              </a:defRPr>
            </a:lvl1pPr>
          </a:lstStyle>
          <a:p>
            <a:pPr defTabSz="914400"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ea typeface="+mn-ea"/>
                <a:cs typeface="+mn-cs"/>
              </a:defRPr>
            </a:lvl1pPr>
          </a:lstStyle>
          <a:p>
            <a:pPr defTabSz="9144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76" tIns="45688" rIns="91376" bIns="45688" rtlCol="0" anchor="ctr"/>
          <a:lstStyle>
            <a:lvl1pPr algn="r">
              <a:defRPr sz="1200">
                <a:solidFill>
                  <a:prstClr val="black">
                    <a:tint val="75000"/>
                  </a:prstClr>
                </a:solidFill>
                <a:latin typeface="Arial" pitchFamily="-65" charset="0"/>
                <a:ea typeface="+mn-ea"/>
                <a:cs typeface="+mn-cs"/>
              </a:defRPr>
            </a:lvl1pPr>
          </a:lstStyle>
          <a:p>
            <a:pPr defTabSz="914400" fontAlgn="base">
              <a:spcBef>
                <a:spcPct val="0"/>
              </a:spcBef>
              <a:spcAft>
                <a:spcPct val="0"/>
              </a:spcAft>
              <a:defRPr/>
            </a:pPr>
            <a:fld id="{056DB9FA-10DF-0441-8916-71E7FF62E3C1}"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698905112"/>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defRPr sz="1400" b="0">
                <a:solidFill>
                  <a:srgbClr val="000000"/>
                </a:solidFill>
                <a:latin typeface="Times New Roman"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a:defRPr sz="1400" b="0">
                <a:solidFill>
                  <a:srgbClr val="000000"/>
                </a:solidFill>
                <a:latin typeface="Times New Roman"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b="0">
                <a:solidFill>
                  <a:srgbClr val="000000"/>
                </a:solidFill>
                <a:latin typeface="Times New Roman" charset="0"/>
              </a:defRPr>
            </a:lvl1pPr>
          </a:lstStyle>
          <a:p>
            <a:pPr defTabSz="914400" fontAlgn="base">
              <a:spcBef>
                <a:spcPct val="0"/>
              </a:spcBef>
              <a:spcAft>
                <a:spcPct val="0"/>
              </a:spcAft>
              <a:defRPr/>
            </a:pPr>
            <a:fld id="{9B9D5A94-9F4D-3D48-B21D-7629AC296F89}"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21259974"/>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146" algn="ctr" rtl="0" fontAlgn="base">
        <a:spcBef>
          <a:spcPct val="0"/>
        </a:spcBef>
        <a:spcAft>
          <a:spcPct val="0"/>
        </a:spcAft>
        <a:defRPr sz="4400">
          <a:solidFill>
            <a:schemeClr val="tx2"/>
          </a:solidFill>
          <a:latin typeface="Times New Roman" charset="0"/>
        </a:defRPr>
      </a:lvl6pPr>
      <a:lvl7pPr marL="914293" algn="ctr" rtl="0" fontAlgn="base">
        <a:spcBef>
          <a:spcPct val="0"/>
        </a:spcBef>
        <a:spcAft>
          <a:spcPct val="0"/>
        </a:spcAft>
        <a:defRPr sz="4400">
          <a:solidFill>
            <a:schemeClr val="tx2"/>
          </a:solidFill>
          <a:latin typeface="Times New Roman" charset="0"/>
        </a:defRPr>
      </a:lvl7pPr>
      <a:lvl8pPr marL="1371440" algn="ctr" rtl="0" fontAlgn="base">
        <a:spcBef>
          <a:spcPct val="0"/>
        </a:spcBef>
        <a:spcAft>
          <a:spcPct val="0"/>
        </a:spcAft>
        <a:defRPr sz="4400">
          <a:solidFill>
            <a:schemeClr val="tx2"/>
          </a:solidFill>
          <a:latin typeface="Times New Roman" charset="0"/>
        </a:defRPr>
      </a:lvl8pPr>
      <a:lvl9pPr marL="1828586" algn="ctr" rtl="0" fontAlgn="base">
        <a:spcBef>
          <a:spcPct val="0"/>
        </a:spcBef>
        <a:spcAft>
          <a:spcPct val="0"/>
        </a:spcAft>
        <a:defRPr sz="4400">
          <a:solidFill>
            <a:schemeClr val="tx2"/>
          </a:solidFill>
          <a:latin typeface="Times New Roman"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4306" indent="-228573" algn="l" rtl="0" fontAlgn="base">
        <a:spcBef>
          <a:spcPct val="20000"/>
        </a:spcBef>
        <a:spcAft>
          <a:spcPct val="0"/>
        </a:spcAft>
        <a:buChar char="»"/>
        <a:defRPr sz="2000">
          <a:solidFill>
            <a:schemeClr val="tx1"/>
          </a:solidFill>
          <a:latin typeface="+mn-lt"/>
          <a:ea typeface="ＭＳ Ｐゴシック" charset="-128"/>
        </a:defRPr>
      </a:lvl6pPr>
      <a:lvl7pPr marL="2971453" indent="-228573" algn="l" rtl="0" fontAlgn="base">
        <a:spcBef>
          <a:spcPct val="20000"/>
        </a:spcBef>
        <a:spcAft>
          <a:spcPct val="0"/>
        </a:spcAft>
        <a:buChar char="»"/>
        <a:defRPr sz="2000">
          <a:solidFill>
            <a:schemeClr val="tx1"/>
          </a:solidFill>
          <a:latin typeface="+mn-lt"/>
          <a:ea typeface="ＭＳ Ｐゴシック" charset="-128"/>
        </a:defRPr>
      </a:lvl7pPr>
      <a:lvl8pPr marL="3428599" indent="-228573" algn="l" rtl="0" fontAlgn="base">
        <a:spcBef>
          <a:spcPct val="20000"/>
        </a:spcBef>
        <a:spcAft>
          <a:spcPct val="0"/>
        </a:spcAft>
        <a:buChar char="»"/>
        <a:defRPr sz="2000">
          <a:solidFill>
            <a:schemeClr val="tx1"/>
          </a:solidFill>
          <a:latin typeface="+mn-lt"/>
          <a:ea typeface="ＭＳ Ｐゴシック" charset="-128"/>
        </a:defRPr>
      </a:lvl8pPr>
      <a:lvl9pPr marL="3885746" indent="-228573"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9394" name="Titelplatzhalt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59395" name="Textplatzhalt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fontAlgn="auto">
              <a:spcBef>
                <a:spcPts val="0"/>
              </a:spcBef>
              <a:spcAft>
                <a:spcPts val="0"/>
              </a:spcAft>
              <a:defRPr sz="1200" b="0">
                <a:solidFill>
                  <a:prstClr val="black">
                    <a:tint val="75000"/>
                  </a:prstClr>
                </a:solidFill>
                <a:latin typeface="Calibri"/>
                <a:ea typeface="+mn-ea"/>
                <a:cs typeface="+mn-cs"/>
              </a:defRPr>
            </a:lvl1pPr>
          </a:lstStyle>
          <a:p>
            <a:pPr>
              <a:defRPr/>
            </a:pPr>
            <a:fld id="{D4342130-9A12-D849-9C17-29DC914446A9}" type="datetimeFigureOut">
              <a:rPr lang="de-DE"/>
              <a:pPr>
                <a:defRPr/>
              </a:pPr>
              <a:t>14.11.18</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fontAlgn="auto">
              <a:spcBef>
                <a:spcPts val="0"/>
              </a:spcBef>
              <a:spcAft>
                <a:spcPts val="0"/>
              </a:spcAft>
              <a:defRPr sz="1200" b="0">
                <a:solidFill>
                  <a:prstClr val="black">
                    <a:tint val="75000"/>
                  </a:prstClr>
                </a:solidFill>
                <a:latin typeface="Calibri"/>
                <a:ea typeface="+mn-ea"/>
                <a:cs typeface="+mn-cs"/>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914400" fontAlgn="auto">
              <a:spcBef>
                <a:spcPts val="0"/>
              </a:spcBef>
              <a:spcAft>
                <a:spcPts val="0"/>
              </a:spcAft>
              <a:defRPr sz="1200" b="0">
                <a:solidFill>
                  <a:prstClr val="black">
                    <a:tint val="75000"/>
                  </a:prstClr>
                </a:solidFill>
                <a:latin typeface="Calibri"/>
                <a:ea typeface="+mn-ea"/>
                <a:cs typeface="+mn-cs"/>
              </a:defRPr>
            </a:lvl1pPr>
          </a:lstStyle>
          <a:p>
            <a:pPr>
              <a:defRPr/>
            </a:pPr>
            <a:fld id="{23C3E4E0-A166-8E49-9B2A-A72E062F3007}" type="slidenum">
              <a:rPr lang="de-DE"/>
              <a:pPr>
                <a:defRPr/>
              </a:pPr>
              <a:t>‹#›</a:t>
            </a:fld>
            <a:endParaRPr lang="de-DE"/>
          </a:p>
        </p:txBody>
      </p:sp>
    </p:spTree>
    <p:extLst>
      <p:ext uri="{BB962C8B-B14F-4D97-AF65-F5344CB8AC3E}">
        <p14:creationId xmlns:p14="http://schemas.microsoft.com/office/powerpoint/2010/main" val="286269098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3714" name="Rectangle 3"/>
          <p:cNvSpPr>
            <a:spLocks noGrp="1" noChangeArrowheads="1"/>
          </p:cNvSpPr>
          <p:nvPr>
            <p:ph type="body" idx="1"/>
          </p:nvPr>
        </p:nvSpPr>
        <p:spPr bwMode="auto">
          <a:xfrm>
            <a:off x="295275" y="1489075"/>
            <a:ext cx="8524875" cy="4313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110595" name="Rectangle 5"/>
          <p:cNvSpPr>
            <a:spLocks noGrp="1" noChangeArrowheads="1"/>
          </p:cNvSpPr>
          <p:nvPr>
            <p:ph type="ftr" sz="quarter" idx="3"/>
          </p:nvPr>
        </p:nvSpPr>
        <p:spPr bwMode="gray">
          <a:xfrm>
            <a:off x="3124200" y="6365875"/>
            <a:ext cx="289560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249" tIns="45627" rIns="91249" bIns="45627" numCol="1" anchor="t" anchorCtr="0" compatLnSpc="1">
            <a:prstTxWarp prst="textNoShape">
              <a:avLst/>
            </a:prstTxWarp>
          </a:bodyPr>
          <a:lstStyle>
            <a:lvl1pPr algn="ctr" defTabSz="912564">
              <a:defRPr sz="1000" noProof="1">
                <a:solidFill>
                  <a:srgbClr val="FFFFFF"/>
                </a:solidFill>
                <a:cs typeface="Arial"/>
              </a:defRPr>
            </a:lvl1pPr>
          </a:lstStyle>
          <a:p>
            <a:pPr fontAlgn="base">
              <a:spcBef>
                <a:spcPct val="0"/>
              </a:spcBef>
              <a:spcAft>
                <a:spcPct val="0"/>
              </a:spcAft>
              <a:defRPr/>
            </a:pPr>
            <a:endParaRPr lang="en-US">
              <a:latin typeface="Arial" charset="0"/>
              <a:ea typeface="ＭＳ Ｐゴシック" charset="0"/>
            </a:endParaRPr>
          </a:p>
        </p:txBody>
      </p:sp>
      <p:sp>
        <p:nvSpPr>
          <p:cNvPr id="243716" name="Rectangle 7"/>
          <p:cNvSpPr>
            <a:spLocks noGrp="1" noChangeArrowheads="1"/>
          </p:cNvSpPr>
          <p:nvPr>
            <p:ph type="title"/>
          </p:nvPr>
        </p:nvSpPr>
        <p:spPr bwMode="gray">
          <a:xfrm>
            <a:off x="311150" y="271463"/>
            <a:ext cx="8520113" cy="6477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627" rIns="0" bIns="45627" numCol="1" anchor="t" anchorCtr="0" compatLnSpc="1">
            <a:prstTxWarp prst="textNoShape">
              <a:avLst/>
            </a:prstTxWarp>
          </a:bodyPr>
          <a:lstStyle/>
          <a:p>
            <a:pPr lvl="0"/>
            <a:r>
              <a:rPr lang="de-DE"/>
              <a:t>Klicken Sie, um das Titelformat zu bearbeiten</a:t>
            </a:r>
          </a:p>
        </p:txBody>
      </p:sp>
    </p:spTree>
    <p:extLst>
      <p:ext uri="{BB962C8B-B14F-4D97-AF65-F5344CB8AC3E}">
        <p14:creationId xmlns:p14="http://schemas.microsoft.com/office/powerpoint/2010/main" val="363218551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rtl="0" eaLnBrk="0" fontAlgn="base" hangingPunct="0">
        <a:lnSpc>
          <a:spcPct val="90000"/>
        </a:lnSpc>
        <a:spcBef>
          <a:spcPct val="0"/>
        </a:spcBef>
        <a:spcAft>
          <a:spcPct val="0"/>
        </a:spcAft>
        <a:defRPr sz="2600" b="1">
          <a:solidFill>
            <a:schemeClr val="tx1"/>
          </a:solidFill>
          <a:latin typeface="+mj-lt"/>
          <a:ea typeface="ＭＳ Ｐゴシック" charset="0"/>
          <a:cs typeface="+mj-cs"/>
        </a:defRPr>
      </a:lvl1pPr>
      <a:lvl2pPr algn="l" rtl="0" eaLnBrk="0" fontAlgn="base" hangingPunct="0">
        <a:lnSpc>
          <a:spcPct val="90000"/>
        </a:lnSpc>
        <a:spcBef>
          <a:spcPct val="0"/>
        </a:spcBef>
        <a:spcAft>
          <a:spcPct val="0"/>
        </a:spcAft>
        <a:defRPr sz="2600" b="1">
          <a:solidFill>
            <a:schemeClr val="tx1"/>
          </a:solidFill>
          <a:latin typeface="Arial" charset="0"/>
          <a:ea typeface="ＭＳ Ｐゴシック" charset="0"/>
          <a:cs typeface="Arial" charset="0"/>
        </a:defRPr>
      </a:lvl2pPr>
      <a:lvl3pPr algn="l" rtl="0" eaLnBrk="0" fontAlgn="base" hangingPunct="0">
        <a:lnSpc>
          <a:spcPct val="90000"/>
        </a:lnSpc>
        <a:spcBef>
          <a:spcPct val="0"/>
        </a:spcBef>
        <a:spcAft>
          <a:spcPct val="0"/>
        </a:spcAft>
        <a:defRPr sz="2600" b="1">
          <a:solidFill>
            <a:schemeClr val="tx1"/>
          </a:solidFill>
          <a:latin typeface="Arial" charset="0"/>
          <a:ea typeface="ＭＳ Ｐゴシック" charset="0"/>
          <a:cs typeface="Arial" charset="0"/>
        </a:defRPr>
      </a:lvl3pPr>
      <a:lvl4pPr algn="l" rtl="0" eaLnBrk="0" fontAlgn="base" hangingPunct="0">
        <a:lnSpc>
          <a:spcPct val="90000"/>
        </a:lnSpc>
        <a:spcBef>
          <a:spcPct val="0"/>
        </a:spcBef>
        <a:spcAft>
          <a:spcPct val="0"/>
        </a:spcAft>
        <a:defRPr sz="2600" b="1">
          <a:solidFill>
            <a:schemeClr val="tx1"/>
          </a:solidFill>
          <a:latin typeface="Arial" charset="0"/>
          <a:ea typeface="ＭＳ Ｐゴシック" charset="0"/>
          <a:cs typeface="Arial" charset="0"/>
        </a:defRPr>
      </a:lvl4pPr>
      <a:lvl5pPr algn="l" rtl="0" eaLnBrk="0" fontAlgn="base" hangingPunct="0">
        <a:lnSpc>
          <a:spcPct val="90000"/>
        </a:lnSpc>
        <a:spcBef>
          <a:spcPct val="0"/>
        </a:spcBef>
        <a:spcAft>
          <a:spcPct val="0"/>
        </a:spcAft>
        <a:defRPr sz="2600" b="1">
          <a:solidFill>
            <a:schemeClr val="tx1"/>
          </a:solidFill>
          <a:latin typeface="Arial" charset="0"/>
          <a:ea typeface="ＭＳ Ｐゴシック" charset="0"/>
          <a:cs typeface="Arial" charset="0"/>
        </a:defRPr>
      </a:lvl5pPr>
      <a:lvl6pPr marL="456281" algn="l" rtl="0" fontAlgn="base">
        <a:lnSpc>
          <a:spcPct val="90000"/>
        </a:lnSpc>
        <a:spcBef>
          <a:spcPct val="0"/>
        </a:spcBef>
        <a:spcAft>
          <a:spcPct val="0"/>
        </a:spcAft>
        <a:defRPr sz="2600" b="1">
          <a:solidFill>
            <a:schemeClr val="tx1"/>
          </a:solidFill>
          <a:latin typeface="Arial" charset="0"/>
          <a:cs typeface="Arial" charset="0"/>
        </a:defRPr>
      </a:lvl6pPr>
      <a:lvl7pPr marL="912564" algn="l" rtl="0" fontAlgn="base">
        <a:lnSpc>
          <a:spcPct val="90000"/>
        </a:lnSpc>
        <a:spcBef>
          <a:spcPct val="0"/>
        </a:spcBef>
        <a:spcAft>
          <a:spcPct val="0"/>
        </a:spcAft>
        <a:defRPr sz="2600" b="1">
          <a:solidFill>
            <a:schemeClr val="tx1"/>
          </a:solidFill>
          <a:latin typeface="Arial" charset="0"/>
          <a:cs typeface="Arial" charset="0"/>
        </a:defRPr>
      </a:lvl7pPr>
      <a:lvl8pPr marL="1368848" algn="l" rtl="0" fontAlgn="base">
        <a:lnSpc>
          <a:spcPct val="90000"/>
        </a:lnSpc>
        <a:spcBef>
          <a:spcPct val="0"/>
        </a:spcBef>
        <a:spcAft>
          <a:spcPct val="0"/>
        </a:spcAft>
        <a:defRPr sz="2600" b="1">
          <a:solidFill>
            <a:schemeClr val="tx1"/>
          </a:solidFill>
          <a:latin typeface="Arial" charset="0"/>
          <a:cs typeface="Arial" charset="0"/>
        </a:defRPr>
      </a:lvl8pPr>
      <a:lvl9pPr marL="1825129" algn="l" rtl="0" fontAlgn="base">
        <a:lnSpc>
          <a:spcPct val="90000"/>
        </a:lnSpc>
        <a:spcBef>
          <a:spcPct val="0"/>
        </a:spcBef>
        <a:spcAft>
          <a:spcPct val="0"/>
        </a:spcAft>
        <a:defRPr sz="2600" b="1">
          <a:solidFill>
            <a:schemeClr val="tx1"/>
          </a:solidFill>
          <a:latin typeface="Arial" charset="0"/>
          <a:cs typeface="Arial" charset="0"/>
        </a:defRPr>
      </a:lvl9pPr>
    </p:titleStyle>
    <p:bodyStyle>
      <a:lvl1pPr marL="179388" indent="-179388" algn="l" rtl="0" eaLnBrk="0" fontAlgn="base" hangingPunct="0">
        <a:spcBef>
          <a:spcPct val="0"/>
        </a:spcBef>
        <a:spcAft>
          <a:spcPct val="40000"/>
        </a:spcAft>
        <a:buFont typeface="Wingdings" charset="0"/>
        <a:buChar char="§"/>
        <a:defRPr sz="2000">
          <a:solidFill>
            <a:schemeClr val="tx1"/>
          </a:solidFill>
          <a:latin typeface="+mn-lt"/>
          <a:ea typeface="ＭＳ Ｐゴシック" charset="0"/>
          <a:cs typeface="+mn-cs"/>
        </a:defRPr>
      </a:lvl1pPr>
      <a:lvl2pPr marL="442913" indent="-260350" algn="l" rtl="0" eaLnBrk="0" fontAlgn="base" hangingPunct="0">
        <a:spcBef>
          <a:spcPct val="0"/>
        </a:spcBef>
        <a:spcAft>
          <a:spcPct val="40000"/>
        </a:spcAft>
        <a:buChar char="–"/>
        <a:defRPr>
          <a:solidFill>
            <a:schemeClr val="tx1"/>
          </a:solidFill>
          <a:latin typeface="+mn-lt"/>
          <a:ea typeface="ＭＳ Ｐゴシック" charset="0"/>
          <a:cs typeface="+mn-cs"/>
        </a:defRPr>
      </a:lvl2pPr>
      <a:lvl3pPr marL="719138" indent="-273050" algn="l" rtl="0" eaLnBrk="0" fontAlgn="base" hangingPunct="0">
        <a:spcBef>
          <a:spcPct val="0"/>
        </a:spcBef>
        <a:spcAft>
          <a:spcPct val="40000"/>
        </a:spcAft>
        <a:buChar char="•"/>
        <a:defRPr>
          <a:solidFill>
            <a:schemeClr val="tx1"/>
          </a:solidFill>
          <a:latin typeface="+mn-lt"/>
          <a:ea typeface="ＭＳ Ｐゴシック" charset="0"/>
          <a:cs typeface="+mn-cs"/>
        </a:defRPr>
      </a:lvl3pPr>
      <a:lvl4pPr marL="984250" indent="-263525" algn="l" rtl="0" eaLnBrk="0" fontAlgn="base" hangingPunct="0">
        <a:spcBef>
          <a:spcPct val="0"/>
        </a:spcBef>
        <a:spcAft>
          <a:spcPct val="40000"/>
        </a:spcAft>
        <a:buChar char="–"/>
        <a:defRPr>
          <a:solidFill>
            <a:schemeClr val="tx1"/>
          </a:solidFill>
          <a:latin typeface="+mn-lt"/>
          <a:ea typeface="ＭＳ Ｐゴシック" charset="0"/>
          <a:cs typeface="+mn-cs"/>
        </a:defRPr>
      </a:lvl4pPr>
      <a:lvl5pPr marL="1250950" indent="-263525" algn="l" rtl="0" eaLnBrk="0" fontAlgn="base" hangingPunct="0">
        <a:spcBef>
          <a:spcPct val="0"/>
        </a:spcBef>
        <a:spcAft>
          <a:spcPct val="40000"/>
        </a:spcAft>
        <a:buChar char="»"/>
        <a:defRPr>
          <a:solidFill>
            <a:schemeClr val="tx1"/>
          </a:solidFill>
          <a:latin typeface="+mn-lt"/>
          <a:ea typeface="ＭＳ Ｐゴシック" charset="0"/>
          <a:cs typeface="+mn-cs"/>
        </a:defRPr>
      </a:lvl5pPr>
      <a:lvl6pPr marL="1707891" indent="-264577" algn="l" rtl="0" fontAlgn="base">
        <a:spcBef>
          <a:spcPct val="0"/>
        </a:spcBef>
        <a:spcAft>
          <a:spcPct val="40000"/>
        </a:spcAft>
        <a:buChar char="»"/>
        <a:defRPr>
          <a:solidFill>
            <a:schemeClr val="tx1"/>
          </a:solidFill>
          <a:latin typeface="+mn-lt"/>
          <a:cs typeface="+mn-cs"/>
        </a:defRPr>
      </a:lvl6pPr>
      <a:lvl7pPr marL="2164168" indent="-264577" algn="l" rtl="0" fontAlgn="base">
        <a:spcBef>
          <a:spcPct val="0"/>
        </a:spcBef>
        <a:spcAft>
          <a:spcPct val="40000"/>
        </a:spcAft>
        <a:buChar char="»"/>
        <a:defRPr>
          <a:solidFill>
            <a:schemeClr val="tx1"/>
          </a:solidFill>
          <a:latin typeface="+mn-lt"/>
          <a:cs typeface="+mn-cs"/>
        </a:defRPr>
      </a:lvl7pPr>
      <a:lvl8pPr marL="2620455" indent="-264577" algn="l" rtl="0" fontAlgn="base">
        <a:spcBef>
          <a:spcPct val="0"/>
        </a:spcBef>
        <a:spcAft>
          <a:spcPct val="40000"/>
        </a:spcAft>
        <a:buChar char="»"/>
        <a:defRPr>
          <a:solidFill>
            <a:schemeClr val="tx1"/>
          </a:solidFill>
          <a:latin typeface="+mn-lt"/>
          <a:cs typeface="+mn-cs"/>
        </a:defRPr>
      </a:lvl8pPr>
      <a:lvl9pPr marL="3076734" indent="-264577" algn="l" rtl="0" fontAlgn="base">
        <a:spcBef>
          <a:spcPct val="0"/>
        </a:spcBef>
        <a:spcAft>
          <a:spcPct val="40000"/>
        </a:spcAft>
        <a:buChar char="»"/>
        <a:defRPr>
          <a:solidFill>
            <a:schemeClr val="tx1"/>
          </a:solidFill>
          <a:latin typeface="+mn-lt"/>
          <a:cs typeface="+mn-cs"/>
        </a:defRPr>
      </a:lvl9pPr>
    </p:bodyStyle>
    <p:otherStyle>
      <a:defPPr>
        <a:defRPr lang="en-US"/>
      </a:defPPr>
      <a:lvl1pPr marL="0" algn="l" defTabSz="912564" rtl="0" eaLnBrk="1" latinLnBrk="0" hangingPunct="1">
        <a:defRPr sz="1800" kern="1200">
          <a:solidFill>
            <a:schemeClr val="tx1"/>
          </a:solidFill>
          <a:latin typeface="+mn-lt"/>
          <a:ea typeface="+mn-ea"/>
          <a:cs typeface="+mn-cs"/>
        </a:defRPr>
      </a:lvl1pPr>
      <a:lvl2pPr marL="456281" algn="l" defTabSz="912564" rtl="0" eaLnBrk="1" latinLnBrk="0" hangingPunct="1">
        <a:defRPr sz="1800" kern="1200">
          <a:solidFill>
            <a:schemeClr val="tx1"/>
          </a:solidFill>
          <a:latin typeface="+mn-lt"/>
          <a:ea typeface="+mn-ea"/>
          <a:cs typeface="+mn-cs"/>
        </a:defRPr>
      </a:lvl2pPr>
      <a:lvl3pPr marL="912564" algn="l" defTabSz="912564" rtl="0" eaLnBrk="1" latinLnBrk="0" hangingPunct="1">
        <a:defRPr sz="1800" kern="1200">
          <a:solidFill>
            <a:schemeClr val="tx1"/>
          </a:solidFill>
          <a:latin typeface="+mn-lt"/>
          <a:ea typeface="+mn-ea"/>
          <a:cs typeface="+mn-cs"/>
        </a:defRPr>
      </a:lvl3pPr>
      <a:lvl4pPr marL="1368848" algn="l" defTabSz="912564" rtl="0" eaLnBrk="1" latinLnBrk="0" hangingPunct="1">
        <a:defRPr sz="1800" kern="1200">
          <a:solidFill>
            <a:schemeClr val="tx1"/>
          </a:solidFill>
          <a:latin typeface="+mn-lt"/>
          <a:ea typeface="+mn-ea"/>
          <a:cs typeface="+mn-cs"/>
        </a:defRPr>
      </a:lvl4pPr>
      <a:lvl5pPr marL="1825129" algn="l" defTabSz="912564" rtl="0" eaLnBrk="1" latinLnBrk="0" hangingPunct="1">
        <a:defRPr sz="1800" kern="1200">
          <a:solidFill>
            <a:schemeClr val="tx1"/>
          </a:solidFill>
          <a:latin typeface="+mn-lt"/>
          <a:ea typeface="+mn-ea"/>
          <a:cs typeface="+mn-cs"/>
        </a:defRPr>
      </a:lvl5pPr>
      <a:lvl6pPr marL="2281412" algn="l" defTabSz="912564" rtl="0" eaLnBrk="1" latinLnBrk="0" hangingPunct="1">
        <a:defRPr sz="1800" kern="1200">
          <a:solidFill>
            <a:schemeClr val="tx1"/>
          </a:solidFill>
          <a:latin typeface="+mn-lt"/>
          <a:ea typeface="+mn-ea"/>
          <a:cs typeface="+mn-cs"/>
        </a:defRPr>
      </a:lvl6pPr>
      <a:lvl7pPr marL="2737694" algn="l" defTabSz="912564" rtl="0" eaLnBrk="1" latinLnBrk="0" hangingPunct="1">
        <a:defRPr sz="1800" kern="1200">
          <a:solidFill>
            <a:schemeClr val="tx1"/>
          </a:solidFill>
          <a:latin typeface="+mn-lt"/>
          <a:ea typeface="+mn-ea"/>
          <a:cs typeface="+mn-cs"/>
        </a:defRPr>
      </a:lvl7pPr>
      <a:lvl8pPr marL="3193967" algn="l" defTabSz="912564" rtl="0" eaLnBrk="1" latinLnBrk="0" hangingPunct="1">
        <a:defRPr sz="1800" kern="1200">
          <a:solidFill>
            <a:schemeClr val="tx1"/>
          </a:solidFill>
          <a:latin typeface="+mn-lt"/>
          <a:ea typeface="+mn-ea"/>
          <a:cs typeface="+mn-cs"/>
        </a:defRPr>
      </a:lvl8pPr>
      <a:lvl9pPr marL="3650256" algn="l" defTabSz="91256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b="0" smtClean="0">
                <a:solidFill>
                  <a:srgbClr val="000000"/>
                </a:solidFill>
                <a:latin typeface="Times New Roman" charset="0"/>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b="0" smtClean="0">
                <a:solidFill>
                  <a:srgbClr val="000000"/>
                </a:solidFill>
                <a:latin typeface="Times New Roman" charset="0"/>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b="0" smtClean="0">
                <a:solidFill>
                  <a:srgbClr val="000000"/>
                </a:solidFill>
                <a:latin typeface="Times New Roman" charset="0"/>
                <a:cs typeface="+mn-cs"/>
              </a:defRPr>
            </a:lvl1pPr>
          </a:lstStyle>
          <a:p>
            <a:pPr defTabSz="914400" fontAlgn="base">
              <a:spcBef>
                <a:spcPct val="0"/>
              </a:spcBef>
              <a:spcAft>
                <a:spcPct val="0"/>
              </a:spcAft>
              <a:defRPr/>
            </a:pPr>
            <a:fld id="{2A6901D0-2AA8-F74C-84DE-0C929D8445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803748405"/>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defRPr sz="1400" b="0">
                <a:solidFill>
                  <a:srgbClr val="000000"/>
                </a:solidFill>
                <a:latin typeface="Times New Roman"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a:defRPr sz="1400" b="0">
                <a:solidFill>
                  <a:srgbClr val="000000"/>
                </a:solidFill>
                <a:latin typeface="Times New Roman"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b="0">
                <a:solidFill>
                  <a:srgbClr val="000000"/>
                </a:solidFill>
                <a:latin typeface="Times New Roman" charset="0"/>
              </a:defRPr>
            </a:lvl1pPr>
          </a:lstStyle>
          <a:p>
            <a:pPr defTabSz="914400" fontAlgn="base">
              <a:spcBef>
                <a:spcPct val="0"/>
              </a:spcBef>
              <a:spcAft>
                <a:spcPct val="0"/>
              </a:spcAft>
              <a:defRPr/>
            </a:pPr>
            <a:fld id="{9B9D5A94-9F4D-3D48-B21D-7629AC296F89}"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3440059"/>
      </p:ext>
    </p:extLst>
  </p:cSld>
  <p:clrMap bg1="lt1" tx1="dk1" bg2="lt2" tx2="dk2" accent1="accent1" accent2="accent2" accent3="accent3" accent4="accent4" accent5="accent5" accent6="accent6" hlink="hlink" folHlink="folHlink"/>
  <p:sldLayoutIdLst>
    <p:sldLayoutId id="2147483819" r:id="rId1"/>
    <p:sldLayoutId id="2147483820"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146" algn="ctr" rtl="0" fontAlgn="base">
        <a:spcBef>
          <a:spcPct val="0"/>
        </a:spcBef>
        <a:spcAft>
          <a:spcPct val="0"/>
        </a:spcAft>
        <a:defRPr sz="4400">
          <a:solidFill>
            <a:schemeClr val="tx2"/>
          </a:solidFill>
          <a:latin typeface="Times New Roman" charset="0"/>
        </a:defRPr>
      </a:lvl6pPr>
      <a:lvl7pPr marL="914293" algn="ctr" rtl="0" fontAlgn="base">
        <a:spcBef>
          <a:spcPct val="0"/>
        </a:spcBef>
        <a:spcAft>
          <a:spcPct val="0"/>
        </a:spcAft>
        <a:defRPr sz="4400">
          <a:solidFill>
            <a:schemeClr val="tx2"/>
          </a:solidFill>
          <a:latin typeface="Times New Roman" charset="0"/>
        </a:defRPr>
      </a:lvl7pPr>
      <a:lvl8pPr marL="1371440" algn="ctr" rtl="0" fontAlgn="base">
        <a:spcBef>
          <a:spcPct val="0"/>
        </a:spcBef>
        <a:spcAft>
          <a:spcPct val="0"/>
        </a:spcAft>
        <a:defRPr sz="4400">
          <a:solidFill>
            <a:schemeClr val="tx2"/>
          </a:solidFill>
          <a:latin typeface="Times New Roman" charset="0"/>
        </a:defRPr>
      </a:lvl8pPr>
      <a:lvl9pPr marL="1828586" algn="ctr" rtl="0" fontAlgn="base">
        <a:spcBef>
          <a:spcPct val="0"/>
        </a:spcBef>
        <a:spcAft>
          <a:spcPct val="0"/>
        </a:spcAft>
        <a:defRPr sz="4400">
          <a:solidFill>
            <a:schemeClr val="tx2"/>
          </a:solidFill>
          <a:latin typeface="Times New Roman"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4306" indent="-228573" algn="l" rtl="0" fontAlgn="base">
        <a:spcBef>
          <a:spcPct val="20000"/>
        </a:spcBef>
        <a:spcAft>
          <a:spcPct val="0"/>
        </a:spcAft>
        <a:buChar char="»"/>
        <a:defRPr sz="2000">
          <a:solidFill>
            <a:schemeClr val="tx1"/>
          </a:solidFill>
          <a:latin typeface="+mn-lt"/>
          <a:ea typeface="ＭＳ Ｐゴシック" charset="-128"/>
        </a:defRPr>
      </a:lvl6pPr>
      <a:lvl7pPr marL="2971453" indent="-228573" algn="l" rtl="0" fontAlgn="base">
        <a:spcBef>
          <a:spcPct val="20000"/>
        </a:spcBef>
        <a:spcAft>
          <a:spcPct val="0"/>
        </a:spcAft>
        <a:buChar char="»"/>
        <a:defRPr sz="2000">
          <a:solidFill>
            <a:schemeClr val="tx1"/>
          </a:solidFill>
          <a:latin typeface="+mn-lt"/>
          <a:ea typeface="ＭＳ Ｐゴシック" charset="-128"/>
        </a:defRPr>
      </a:lvl7pPr>
      <a:lvl8pPr marL="3428599" indent="-228573" algn="l" rtl="0" fontAlgn="base">
        <a:spcBef>
          <a:spcPct val="20000"/>
        </a:spcBef>
        <a:spcAft>
          <a:spcPct val="0"/>
        </a:spcAft>
        <a:buChar char="»"/>
        <a:defRPr sz="2000">
          <a:solidFill>
            <a:schemeClr val="tx1"/>
          </a:solidFill>
          <a:latin typeface="+mn-lt"/>
          <a:ea typeface="ＭＳ Ｐゴシック" charset="-128"/>
        </a:defRPr>
      </a:lvl8pPr>
      <a:lvl9pPr marL="3885746" indent="-228573"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1"/>
          <p:cNvSpPr>
            <a:spLocks noGrp="1" noChangeArrowheads="1"/>
          </p:cNvSpPr>
          <p:nvPr>
            <p:ph type="title"/>
          </p:nvPr>
        </p:nvSpPr>
        <p:spPr bwMode="auto">
          <a:xfrm>
            <a:off x="673100" y="568325"/>
            <a:ext cx="7807325"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7411" name="Rectangle 2"/>
          <p:cNvSpPr>
            <a:spLocks noGrp="1" noChangeArrowheads="1"/>
          </p:cNvSpPr>
          <p:nvPr>
            <p:ph type="body" idx="1"/>
          </p:nvPr>
        </p:nvSpPr>
        <p:spPr bwMode="auto">
          <a:xfrm>
            <a:off x="673100" y="1906588"/>
            <a:ext cx="7807325" cy="431958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1181163039"/>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Lst>
  <p:txStyles>
    <p:titleStyle>
      <a:lvl1pPr algn="ctr" defTabSz="40322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mj-lt"/>
          <a:ea typeface="ＭＳ Ｐゴシック" charset="0"/>
          <a:cs typeface="+mj-cs"/>
        </a:defRPr>
      </a:lvl1pPr>
      <a:lvl2pPr algn="ctr" defTabSz="40322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ＭＳ Ｐゴシック" charset="0"/>
          <a:cs typeface="Lucida Sans Unicode" pitchFamily="-108" charset="-52"/>
        </a:defRPr>
      </a:lvl2pPr>
      <a:lvl3pPr algn="ctr" defTabSz="40322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ＭＳ Ｐゴシック" charset="0"/>
          <a:cs typeface="Lucida Sans Unicode" pitchFamily="-108" charset="-52"/>
        </a:defRPr>
      </a:lvl3pPr>
      <a:lvl4pPr algn="ctr" defTabSz="40322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ＭＳ Ｐゴシック" charset="0"/>
          <a:cs typeface="Lucida Sans Unicode" pitchFamily="-108" charset="-52"/>
        </a:defRPr>
      </a:lvl4pPr>
      <a:lvl5pPr algn="ctr" defTabSz="40322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ＭＳ Ｐゴシック" charset="0"/>
          <a:cs typeface="Lucida Sans Unicode" pitchFamily="-108" charset="-52"/>
        </a:defRPr>
      </a:lvl5pPr>
      <a:lvl6pPr marL="1360376" indent="-191134" algn="l" defTabSz="404732"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6pPr>
      <a:lvl7pPr marL="1765110" indent="-191134" algn="l" defTabSz="404732"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7pPr>
      <a:lvl8pPr marL="2169869" indent="-191134" algn="l" defTabSz="404732"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8pPr>
      <a:lvl9pPr marL="2574594" indent="-191134" algn="l" defTabSz="404732"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9pPr>
    </p:titleStyle>
    <p:bodyStyle>
      <a:lvl1pPr marL="381000" indent="-285750" algn="l" defTabSz="403225" rtl="0" eaLnBrk="0" fontAlgn="base" hangingPunct="0">
        <a:lnSpc>
          <a:spcPct val="97000"/>
        </a:lnSpc>
        <a:spcBef>
          <a:spcPct val="0"/>
        </a:spcBef>
        <a:spcAft>
          <a:spcPts val="1275"/>
        </a:spcAft>
        <a:buClr>
          <a:srgbClr val="000000"/>
        </a:buClr>
        <a:buSzPct val="45000"/>
        <a:buFont typeface="StarSymbol" charset="0"/>
        <a:buChar char="●"/>
        <a:defRPr sz="2900">
          <a:solidFill>
            <a:srgbClr val="000000"/>
          </a:solidFill>
          <a:latin typeface="+mn-lt"/>
          <a:ea typeface="ＭＳ Ｐゴシック" charset="0"/>
          <a:cs typeface="+mn-cs"/>
        </a:defRPr>
      </a:lvl1pPr>
      <a:lvl2pPr marL="763588" indent="-254000" algn="l" defTabSz="403225" rtl="0" eaLnBrk="0" fontAlgn="base" hangingPunct="0">
        <a:lnSpc>
          <a:spcPct val="97000"/>
        </a:lnSpc>
        <a:spcBef>
          <a:spcPct val="0"/>
        </a:spcBef>
        <a:spcAft>
          <a:spcPts val="1025"/>
        </a:spcAft>
        <a:buClr>
          <a:srgbClr val="000000"/>
        </a:buClr>
        <a:buSzPct val="75000"/>
        <a:buFont typeface="StarSymbol" charset="0"/>
        <a:buChar char="–"/>
        <a:defRPr sz="2400">
          <a:solidFill>
            <a:srgbClr val="000000"/>
          </a:solidFill>
          <a:latin typeface="+mn-lt"/>
          <a:ea typeface="+mn-ea"/>
          <a:cs typeface="+mn-cs"/>
        </a:defRPr>
      </a:lvl2pPr>
      <a:lvl3pPr marL="1146175" indent="-190500" algn="l" defTabSz="403225" rtl="0" eaLnBrk="0" fontAlgn="base" hangingPunct="0">
        <a:lnSpc>
          <a:spcPct val="97000"/>
        </a:lnSpc>
        <a:spcBef>
          <a:spcPct val="0"/>
        </a:spcBef>
        <a:spcAft>
          <a:spcPts val="763"/>
        </a:spcAft>
        <a:buClr>
          <a:srgbClr val="000000"/>
        </a:buClr>
        <a:buSzPct val="45000"/>
        <a:buFont typeface="StarSymbol" charset="0"/>
        <a:buChar char="●"/>
        <a:defRPr sz="2200">
          <a:solidFill>
            <a:srgbClr val="000000"/>
          </a:solidFill>
          <a:latin typeface="+mn-lt"/>
          <a:ea typeface="+mn-ea"/>
          <a:cs typeface="+mn-cs"/>
        </a:defRPr>
      </a:lvl3pPr>
      <a:lvl4pPr marL="1528763" indent="-190500" algn="l" defTabSz="403225" rtl="0" eaLnBrk="0" fontAlgn="base" hangingPunct="0">
        <a:lnSpc>
          <a:spcPct val="97000"/>
        </a:lnSpc>
        <a:spcBef>
          <a:spcPct val="0"/>
        </a:spcBef>
        <a:spcAft>
          <a:spcPts val="513"/>
        </a:spcAft>
        <a:buClr>
          <a:srgbClr val="000000"/>
        </a:buClr>
        <a:buSzPct val="75000"/>
        <a:buFont typeface="StarSymbol" charset="0"/>
        <a:buChar char="–"/>
        <a:defRPr>
          <a:solidFill>
            <a:srgbClr val="000000"/>
          </a:solidFill>
          <a:latin typeface="+mn-lt"/>
          <a:ea typeface="+mn-ea"/>
          <a:cs typeface="+mn-cs"/>
        </a:defRPr>
      </a:lvl4pPr>
      <a:lvl5pPr marL="1909763" indent="-190500" algn="l" defTabSz="403225" rtl="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mn-lt"/>
          <a:ea typeface="+mn-ea"/>
          <a:cs typeface="+mn-cs"/>
        </a:defRPr>
      </a:lvl5pPr>
      <a:lvl6pPr marL="2316018" indent="-191134" algn="l" defTabSz="404732"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6pPr>
      <a:lvl7pPr marL="2720748" indent="-191134" algn="l" defTabSz="404732"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7pPr>
      <a:lvl8pPr marL="3125494" indent="-191134" algn="l" defTabSz="404732"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8pPr>
      <a:lvl9pPr marL="3530233" indent="-191134" algn="l" defTabSz="404732"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9pPr>
    </p:bodyStyle>
    <p:otherStyle>
      <a:defPPr>
        <a:defRPr lang="en-US"/>
      </a:defPPr>
      <a:lvl1pPr marL="0" algn="l" defTabSz="404732" rtl="0" eaLnBrk="1" latinLnBrk="0" hangingPunct="1">
        <a:defRPr sz="1500" kern="1200">
          <a:solidFill>
            <a:schemeClr val="tx1"/>
          </a:solidFill>
          <a:latin typeface="+mn-lt"/>
          <a:ea typeface="+mn-ea"/>
          <a:cs typeface="+mn-cs"/>
        </a:defRPr>
      </a:lvl1pPr>
      <a:lvl2pPr marL="404732" algn="l" defTabSz="404732" rtl="0" eaLnBrk="1" latinLnBrk="0" hangingPunct="1">
        <a:defRPr sz="1500" kern="1200">
          <a:solidFill>
            <a:schemeClr val="tx1"/>
          </a:solidFill>
          <a:latin typeface="+mn-lt"/>
          <a:ea typeface="+mn-ea"/>
          <a:cs typeface="+mn-cs"/>
        </a:defRPr>
      </a:lvl2pPr>
      <a:lvl3pPr marL="809465" algn="l" defTabSz="404732" rtl="0" eaLnBrk="1" latinLnBrk="0" hangingPunct="1">
        <a:defRPr sz="1500" kern="1200">
          <a:solidFill>
            <a:schemeClr val="tx1"/>
          </a:solidFill>
          <a:latin typeface="+mn-lt"/>
          <a:ea typeface="+mn-ea"/>
          <a:cs typeface="+mn-cs"/>
        </a:defRPr>
      </a:lvl3pPr>
      <a:lvl4pPr marL="1214222" algn="l" defTabSz="404732" rtl="0" eaLnBrk="1" latinLnBrk="0" hangingPunct="1">
        <a:defRPr sz="1500" kern="1200">
          <a:solidFill>
            <a:schemeClr val="tx1"/>
          </a:solidFill>
          <a:latin typeface="+mn-lt"/>
          <a:ea typeface="+mn-ea"/>
          <a:cs typeface="+mn-cs"/>
        </a:defRPr>
      </a:lvl4pPr>
      <a:lvl5pPr marL="1618955" algn="l" defTabSz="404732" rtl="0" eaLnBrk="1" latinLnBrk="0" hangingPunct="1">
        <a:defRPr sz="1500" kern="1200">
          <a:solidFill>
            <a:schemeClr val="tx1"/>
          </a:solidFill>
          <a:latin typeface="+mn-lt"/>
          <a:ea typeface="+mn-ea"/>
          <a:cs typeface="+mn-cs"/>
        </a:defRPr>
      </a:lvl5pPr>
      <a:lvl6pPr marL="2023711" algn="l" defTabSz="404732" rtl="0" eaLnBrk="1" latinLnBrk="0" hangingPunct="1">
        <a:defRPr sz="1500" kern="1200">
          <a:solidFill>
            <a:schemeClr val="tx1"/>
          </a:solidFill>
          <a:latin typeface="+mn-lt"/>
          <a:ea typeface="+mn-ea"/>
          <a:cs typeface="+mn-cs"/>
        </a:defRPr>
      </a:lvl6pPr>
      <a:lvl7pPr marL="2428442" algn="l" defTabSz="404732" rtl="0" eaLnBrk="1" latinLnBrk="0" hangingPunct="1">
        <a:defRPr sz="1500" kern="1200">
          <a:solidFill>
            <a:schemeClr val="tx1"/>
          </a:solidFill>
          <a:latin typeface="+mn-lt"/>
          <a:ea typeface="+mn-ea"/>
          <a:cs typeface="+mn-cs"/>
        </a:defRPr>
      </a:lvl7pPr>
      <a:lvl8pPr marL="2833185" algn="l" defTabSz="404732" rtl="0" eaLnBrk="1" latinLnBrk="0" hangingPunct="1">
        <a:defRPr sz="1500" kern="1200">
          <a:solidFill>
            <a:schemeClr val="tx1"/>
          </a:solidFill>
          <a:latin typeface="+mn-lt"/>
          <a:ea typeface="+mn-ea"/>
          <a:cs typeface="+mn-cs"/>
        </a:defRPr>
      </a:lvl8pPr>
      <a:lvl9pPr marL="3237915" algn="l" defTabSz="404732" rtl="0" eaLnBrk="1" latinLnBrk="0" hangingPunct="1">
        <a:defRPr sz="15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2150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defTabSz="914079">
              <a:defRPr sz="1400" b="0">
                <a:solidFill>
                  <a:srgbClr val="000000"/>
                </a:solidFill>
                <a:latin typeface="Times New Roman"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defTabSz="914079">
              <a:defRPr sz="1400" b="0">
                <a:solidFill>
                  <a:srgbClr val="000000"/>
                </a:solidFill>
                <a:latin typeface="Times New Roman"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defTabSz="914079">
              <a:defRPr sz="1400" b="0">
                <a:solidFill>
                  <a:srgbClr val="000000"/>
                </a:solidFill>
                <a:latin typeface="Times New Roman" charset="0"/>
                <a:ea typeface="+mn-ea"/>
                <a:cs typeface="+mn-cs"/>
              </a:defRPr>
            </a:lvl1pPr>
          </a:lstStyle>
          <a:p>
            <a:pPr fontAlgn="base">
              <a:spcBef>
                <a:spcPct val="0"/>
              </a:spcBef>
              <a:spcAft>
                <a:spcPct val="0"/>
              </a:spcAft>
              <a:defRPr/>
            </a:pPr>
            <a:fld id="{967EEF10-CB2F-BF4F-AE2F-B4B5B46DAB6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259542980"/>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039" algn="ctr" rtl="0" fontAlgn="base">
        <a:spcBef>
          <a:spcPct val="0"/>
        </a:spcBef>
        <a:spcAft>
          <a:spcPct val="0"/>
        </a:spcAft>
        <a:defRPr sz="4400">
          <a:solidFill>
            <a:schemeClr val="tx2"/>
          </a:solidFill>
          <a:latin typeface="Times New Roman" charset="0"/>
        </a:defRPr>
      </a:lvl6pPr>
      <a:lvl7pPr marL="914079" algn="ctr" rtl="0" fontAlgn="base">
        <a:spcBef>
          <a:spcPct val="0"/>
        </a:spcBef>
        <a:spcAft>
          <a:spcPct val="0"/>
        </a:spcAft>
        <a:defRPr sz="4400">
          <a:solidFill>
            <a:schemeClr val="tx2"/>
          </a:solidFill>
          <a:latin typeface="Times New Roman" charset="0"/>
        </a:defRPr>
      </a:lvl7pPr>
      <a:lvl8pPr marL="1371119" algn="ctr" rtl="0" fontAlgn="base">
        <a:spcBef>
          <a:spcPct val="0"/>
        </a:spcBef>
        <a:spcAft>
          <a:spcPct val="0"/>
        </a:spcAft>
        <a:defRPr sz="4400">
          <a:solidFill>
            <a:schemeClr val="tx2"/>
          </a:solidFill>
          <a:latin typeface="Times New Roman" charset="0"/>
        </a:defRPr>
      </a:lvl8pPr>
      <a:lvl9pPr marL="1828159" algn="ctr" rtl="0" fontAlgn="base">
        <a:spcBef>
          <a:spcPct val="0"/>
        </a:spcBef>
        <a:spcAft>
          <a:spcPct val="0"/>
        </a:spcAft>
        <a:defRPr sz="4400">
          <a:solidFill>
            <a:schemeClr val="tx2"/>
          </a:solidFill>
          <a:latin typeface="Times New Roman"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3718" indent="-228519" algn="l" rtl="0" fontAlgn="base">
        <a:spcBef>
          <a:spcPct val="20000"/>
        </a:spcBef>
        <a:spcAft>
          <a:spcPct val="0"/>
        </a:spcAft>
        <a:buChar char="»"/>
        <a:defRPr sz="2000">
          <a:solidFill>
            <a:schemeClr val="tx1"/>
          </a:solidFill>
          <a:latin typeface="+mn-lt"/>
          <a:ea typeface="ＭＳ Ｐゴシック" charset="-128"/>
        </a:defRPr>
      </a:lvl6pPr>
      <a:lvl7pPr marL="2970758" indent="-228519" algn="l" rtl="0" fontAlgn="base">
        <a:spcBef>
          <a:spcPct val="20000"/>
        </a:spcBef>
        <a:spcAft>
          <a:spcPct val="0"/>
        </a:spcAft>
        <a:buChar char="»"/>
        <a:defRPr sz="2000">
          <a:solidFill>
            <a:schemeClr val="tx1"/>
          </a:solidFill>
          <a:latin typeface="+mn-lt"/>
          <a:ea typeface="ＭＳ Ｐゴシック" charset="-128"/>
        </a:defRPr>
      </a:lvl7pPr>
      <a:lvl8pPr marL="3427797" indent="-228519" algn="l" rtl="0" fontAlgn="base">
        <a:spcBef>
          <a:spcPct val="20000"/>
        </a:spcBef>
        <a:spcAft>
          <a:spcPct val="0"/>
        </a:spcAft>
        <a:buChar char="»"/>
        <a:defRPr sz="2000">
          <a:solidFill>
            <a:schemeClr val="tx1"/>
          </a:solidFill>
          <a:latin typeface="+mn-lt"/>
          <a:ea typeface="ＭＳ Ｐゴシック" charset="-128"/>
        </a:defRPr>
      </a:lvl8pPr>
      <a:lvl9pPr marL="3884837" indent="-22851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1616" tIns="40806" rIns="81616" bIns="40806" numCol="1" anchor="ctr" anchorCtr="0" compatLnSpc="1">
            <a:prstTxWarp prst="textNoShape">
              <a:avLst/>
            </a:prstTxWarp>
          </a:bodyPr>
          <a:lstStyle/>
          <a:p>
            <a:pPr lvl="0"/>
            <a:r>
              <a:rPr lang="en-US"/>
              <a:t>Click to edit Master title style</a:t>
            </a:r>
          </a:p>
        </p:txBody>
      </p:sp>
      <p:sp>
        <p:nvSpPr>
          <p:cNvPr id="33795" name="Rectangle 3"/>
          <p:cNvSpPr>
            <a:spLocks noGrp="1" noChangeArrowheads="1"/>
          </p:cNvSpPr>
          <p:nvPr>
            <p:ph type="body" idx="1"/>
          </p:nvPr>
        </p:nvSpPr>
        <p:spPr bwMode="auto">
          <a:xfrm>
            <a:off x="685800" y="1982788"/>
            <a:ext cx="7772400" cy="411321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1616" tIns="40806" rIns="81616" bIns="4080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81616" tIns="40806" rIns="81616" bIns="40806" numCol="1" anchor="t" anchorCtr="0" compatLnSpc="1">
            <a:prstTxWarp prst="textNoShape">
              <a:avLst/>
            </a:prstTxWarp>
          </a:bodyPr>
          <a:lstStyle>
            <a:lvl1pPr defTabSz="911412">
              <a:defRPr sz="1300" b="0">
                <a:solidFill>
                  <a:srgbClr val="000000"/>
                </a:solidFill>
                <a:latin typeface="Arial"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81616" tIns="40806" rIns="81616" bIns="40806" numCol="1" anchor="t" anchorCtr="0" compatLnSpc="1">
            <a:prstTxWarp prst="textNoShape">
              <a:avLst/>
            </a:prstTxWarp>
          </a:bodyPr>
          <a:lstStyle>
            <a:lvl1pPr algn="ctr" defTabSz="911412">
              <a:defRPr sz="1300" b="0">
                <a:solidFill>
                  <a:srgbClr val="000000"/>
                </a:solidFill>
                <a:latin typeface="Arial"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81616" tIns="40806" rIns="81616" bIns="40806" numCol="1" anchor="t" anchorCtr="0" compatLnSpc="1">
            <a:prstTxWarp prst="textNoShape">
              <a:avLst/>
            </a:prstTxWarp>
          </a:bodyPr>
          <a:lstStyle>
            <a:lvl1pPr algn="r" defTabSz="911412">
              <a:defRPr sz="1300" b="0">
                <a:solidFill>
                  <a:srgbClr val="000000"/>
                </a:solidFill>
                <a:latin typeface="Arial" charset="0"/>
              </a:defRPr>
            </a:lvl1pPr>
          </a:lstStyle>
          <a:p>
            <a:pPr fontAlgn="base">
              <a:spcBef>
                <a:spcPct val="0"/>
              </a:spcBef>
              <a:spcAft>
                <a:spcPct val="0"/>
              </a:spcAft>
              <a:defRPr/>
            </a:pPr>
            <a:fld id="{EFBC9D8E-530B-AA48-BF09-E1716343DE24}"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18310461"/>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7990" algn="ctr" rtl="0" fontAlgn="base">
        <a:spcBef>
          <a:spcPct val="0"/>
        </a:spcBef>
        <a:spcAft>
          <a:spcPct val="0"/>
        </a:spcAft>
        <a:defRPr sz="3900">
          <a:solidFill>
            <a:schemeClr val="tx2"/>
          </a:solidFill>
          <a:latin typeface="Arial" pitchFamily="92" charset="0"/>
        </a:defRPr>
      </a:lvl6pPr>
      <a:lvl7pPr marL="815982" algn="ctr" rtl="0" fontAlgn="base">
        <a:spcBef>
          <a:spcPct val="0"/>
        </a:spcBef>
        <a:spcAft>
          <a:spcPct val="0"/>
        </a:spcAft>
        <a:defRPr sz="3900">
          <a:solidFill>
            <a:schemeClr val="tx2"/>
          </a:solidFill>
          <a:latin typeface="Arial" pitchFamily="92" charset="0"/>
        </a:defRPr>
      </a:lvl7pPr>
      <a:lvl8pPr marL="1223984" algn="ctr" rtl="0" fontAlgn="base">
        <a:spcBef>
          <a:spcPct val="0"/>
        </a:spcBef>
        <a:spcAft>
          <a:spcPct val="0"/>
        </a:spcAft>
        <a:defRPr sz="3900">
          <a:solidFill>
            <a:schemeClr val="tx2"/>
          </a:solidFill>
          <a:latin typeface="Arial" pitchFamily="92" charset="0"/>
        </a:defRPr>
      </a:lvl8pPr>
      <a:lvl9pPr marL="1631975" algn="ctr" rtl="0" fontAlgn="base">
        <a:spcBef>
          <a:spcPct val="0"/>
        </a:spcBef>
        <a:spcAft>
          <a:spcPct val="0"/>
        </a:spcAft>
        <a:defRPr sz="3900">
          <a:solidFill>
            <a:schemeClr val="tx2"/>
          </a:solidFill>
          <a:latin typeface="Arial" pitchFamily="92" charset="0"/>
        </a:defRPr>
      </a:lvl9pPr>
    </p:titleStyle>
    <p:bodyStyle>
      <a:lvl1pPr marL="303213" indent="-303213"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60400" indent="-252413"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17588" indent="-200025"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25575" indent="-200025" algn="l" rtl="0" eaLnBrk="0" fontAlgn="base" hangingPunct="0">
        <a:spcBef>
          <a:spcPct val="20000"/>
        </a:spcBef>
        <a:spcAft>
          <a:spcPct val="0"/>
        </a:spcAft>
        <a:buChar char="–"/>
        <a:defRPr>
          <a:solidFill>
            <a:schemeClr val="tx1"/>
          </a:solidFill>
          <a:latin typeface="+mn-lt"/>
          <a:ea typeface="ＭＳ Ｐゴシック" pitchFamily="92" charset="-128"/>
        </a:defRPr>
      </a:lvl4pPr>
      <a:lvl5pPr marL="1833563" indent="-200025" algn="l" rtl="0" eaLnBrk="0" fontAlgn="base" hangingPunct="0">
        <a:spcBef>
          <a:spcPct val="20000"/>
        </a:spcBef>
        <a:spcAft>
          <a:spcPct val="0"/>
        </a:spcAft>
        <a:buChar char="»"/>
        <a:defRPr>
          <a:solidFill>
            <a:schemeClr val="tx1"/>
          </a:solidFill>
          <a:latin typeface="+mn-lt"/>
          <a:ea typeface="ＭＳ Ｐゴシック" pitchFamily="92" charset="-128"/>
        </a:defRPr>
      </a:lvl5pPr>
      <a:lvl6pPr marL="2243977" indent="-203995" algn="l" rtl="0" fontAlgn="base">
        <a:spcBef>
          <a:spcPct val="20000"/>
        </a:spcBef>
        <a:spcAft>
          <a:spcPct val="0"/>
        </a:spcAft>
        <a:buChar char="»"/>
        <a:defRPr sz="1800">
          <a:solidFill>
            <a:schemeClr val="tx1"/>
          </a:solidFill>
          <a:latin typeface="+mn-lt"/>
          <a:ea typeface="ＭＳ Ｐゴシック" pitchFamily="92" charset="-128"/>
        </a:defRPr>
      </a:lvl6pPr>
      <a:lvl7pPr marL="2651966" indent="-203995" algn="l" rtl="0" fontAlgn="base">
        <a:spcBef>
          <a:spcPct val="20000"/>
        </a:spcBef>
        <a:spcAft>
          <a:spcPct val="0"/>
        </a:spcAft>
        <a:buChar char="»"/>
        <a:defRPr sz="1800">
          <a:solidFill>
            <a:schemeClr val="tx1"/>
          </a:solidFill>
          <a:latin typeface="+mn-lt"/>
          <a:ea typeface="ＭＳ Ｐゴシック" pitchFamily="92" charset="-128"/>
        </a:defRPr>
      </a:lvl7pPr>
      <a:lvl8pPr marL="3059968" indent="-203995" algn="l" rtl="0" fontAlgn="base">
        <a:spcBef>
          <a:spcPct val="20000"/>
        </a:spcBef>
        <a:spcAft>
          <a:spcPct val="0"/>
        </a:spcAft>
        <a:buChar char="»"/>
        <a:defRPr sz="1800">
          <a:solidFill>
            <a:schemeClr val="tx1"/>
          </a:solidFill>
          <a:latin typeface="+mn-lt"/>
          <a:ea typeface="ＭＳ Ｐゴシック" pitchFamily="92" charset="-128"/>
        </a:defRPr>
      </a:lvl8pPr>
      <a:lvl9pPr marL="3467954" indent="-203995"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7990" rtl="0" eaLnBrk="1" latinLnBrk="0" hangingPunct="1">
        <a:defRPr sz="1600" kern="1200">
          <a:solidFill>
            <a:schemeClr val="tx1"/>
          </a:solidFill>
          <a:latin typeface="+mn-lt"/>
          <a:ea typeface="+mn-ea"/>
          <a:cs typeface="+mn-cs"/>
        </a:defRPr>
      </a:lvl1pPr>
      <a:lvl2pPr marL="407990" algn="l" defTabSz="407990" rtl="0" eaLnBrk="1" latinLnBrk="0" hangingPunct="1">
        <a:defRPr sz="1600" kern="1200">
          <a:solidFill>
            <a:schemeClr val="tx1"/>
          </a:solidFill>
          <a:latin typeface="+mn-lt"/>
          <a:ea typeface="+mn-ea"/>
          <a:cs typeface="+mn-cs"/>
        </a:defRPr>
      </a:lvl2pPr>
      <a:lvl3pPr marL="815982" algn="l" defTabSz="407990" rtl="0" eaLnBrk="1" latinLnBrk="0" hangingPunct="1">
        <a:defRPr sz="1600" kern="1200">
          <a:solidFill>
            <a:schemeClr val="tx1"/>
          </a:solidFill>
          <a:latin typeface="+mn-lt"/>
          <a:ea typeface="+mn-ea"/>
          <a:cs typeface="+mn-cs"/>
        </a:defRPr>
      </a:lvl3pPr>
      <a:lvl4pPr marL="1223984" algn="l" defTabSz="407990" rtl="0" eaLnBrk="1" latinLnBrk="0" hangingPunct="1">
        <a:defRPr sz="1600" kern="1200">
          <a:solidFill>
            <a:schemeClr val="tx1"/>
          </a:solidFill>
          <a:latin typeface="+mn-lt"/>
          <a:ea typeface="+mn-ea"/>
          <a:cs typeface="+mn-cs"/>
        </a:defRPr>
      </a:lvl4pPr>
      <a:lvl5pPr marL="1631975" algn="l" defTabSz="407990" rtl="0" eaLnBrk="1" latinLnBrk="0" hangingPunct="1">
        <a:defRPr sz="1600" kern="1200">
          <a:solidFill>
            <a:schemeClr val="tx1"/>
          </a:solidFill>
          <a:latin typeface="+mn-lt"/>
          <a:ea typeface="+mn-ea"/>
          <a:cs typeface="+mn-cs"/>
        </a:defRPr>
      </a:lvl5pPr>
      <a:lvl6pPr marL="2039978" algn="l" defTabSz="407990" rtl="0" eaLnBrk="1" latinLnBrk="0" hangingPunct="1">
        <a:defRPr sz="1600" kern="1200">
          <a:solidFill>
            <a:schemeClr val="tx1"/>
          </a:solidFill>
          <a:latin typeface="+mn-lt"/>
          <a:ea typeface="+mn-ea"/>
          <a:cs typeface="+mn-cs"/>
        </a:defRPr>
      </a:lvl6pPr>
      <a:lvl7pPr marL="2447969" algn="l" defTabSz="407990" rtl="0" eaLnBrk="1" latinLnBrk="0" hangingPunct="1">
        <a:defRPr sz="1600" kern="1200">
          <a:solidFill>
            <a:schemeClr val="tx1"/>
          </a:solidFill>
          <a:latin typeface="+mn-lt"/>
          <a:ea typeface="+mn-ea"/>
          <a:cs typeface="+mn-cs"/>
        </a:defRPr>
      </a:lvl7pPr>
      <a:lvl8pPr marL="2855964" algn="l" defTabSz="407990" rtl="0" eaLnBrk="1" latinLnBrk="0" hangingPunct="1">
        <a:defRPr sz="1600" kern="1200">
          <a:solidFill>
            <a:schemeClr val="tx1"/>
          </a:solidFill>
          <a:latin typeface="+mn-lt"/>
          <a:ea typeface="+mn-ea"/>
          <a:cs typeface="+mn-cs"/>
        </a:defRPr>
      </a:lvl8pPr>
      <a:lvl9pPr marL="3263958" algn="l" defTabSz="407990"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4710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lvl1pPr defTabSz="914400" eaLnBrk="0" hangingPunct="0">
              <a:defRPr sz="1400" b="0">
                <a:solidFill>
                  <a:srgbClr val="000000"/>
                </a:solidFill>
                <a:latin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lvl1pPr algn="ctr" defTabSz="914400" eaLnBrk="0" hangingPunct="0">
              <a:defRPr sz="1400" b="0">
                <a:solidFill>
                  <a:srgbClr val="000000"/>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lvl1pPr algn="r" defTabSz="914400" eaLnBrk="0" hangingPunct="0">
              <a:defRPr sz="1400" b="0">
                <a:solidFill>
                  <a:srgbClr val="000000"/>
                </a:solidFill>
                <a:latin typeface="Arial" charset="0"/>
              </a:defRPr>
            </a:lvl1pPr>
          </a:lstStyle>
          <a:p>
            <a:pPr fontAlgn="base">
              <a:spcBef>
                <a:spcPct val="0"/>
              </a:spcBef>
              <a:spcAft>
                <a:spcPct val="0"/>
              </a:spcAft>
              <a:defRPr/>
            </a:pPr>
            <a:fld id="{F7174F92-0801-A241-9210-E4182456490C}"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90469185"/>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146"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293"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44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586"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defRPr>
      </a:lvl2pPr>
      <a:lvl3pPr marL="1141413" indent="-227013" algn="l" rtl="0" eaLnBrk="0" fontAlgn="base" hangingPunct="0">
        <a:spcBef>
          <a:spcPct val="20000"/>
        </a:spcBef>
        <a:spcAft>
          <a:spcPct val="0"/>
        </a:spcAft>
        <a:buChar char="•"/>
        <a:defRPr sz="2400">
          <a:solidFill>
            <a:schemeClr val="tx1"/>
          </a:solidFill>
          <a:latin typeface="+mn-lt"/>
          <a:ea typeface="+mn-ea"/>
        </a:defRPr>
      </a:lvl3pPr>
      <a:lvl4pPr marL="1598613" indent="-227013" algn="l" rtl="0" eaLnBrk="0" fontAlgn="base" hangingPunct="0">
        <a:spcBef>
          <a:spcPct val="20000"/>
        </a:spcBef>
        <a:spcAft>
          <a:spcPct val="0"/>
        </a:spcAft>
        <a:buChar char="–"/>
        <a:defRPr sz="2000">
          <a:solidFill>
            <a:schemeClr val="tx1"/>
          </a:solidFill>
          <a:latin typeface="+mn-lt"/>
          <a:ea typeface="+mn-ea"/>
        </a:defRPr>
      </a:lvl4pPr>
      <a:lvl5pPr marL="2055813" indent="-227013" algn="l" rtl="0" eaLnBrk="0" fontAlgn="base" hangingPunct="0">
        <a:spcBef>
          <a:spcPct val="20000"/>
        </a:spcBef>
        <a:spcAft>
          <a:spcPct val="0"/>
        </a:spcAft>
        <a:buChar char="»"/>
        <a:defRPr sz="2000">
          <a:solidFill>
            <a:schemeClr val="tx1"/>
          </a:solidFill>
          <a:latin typeface="+mn-lt"/>
          <a:ea typeface="+mn-ea"/>
        </a:defRPr>
      </a:lvl5pPr>
      <a:lvl6pPr marL="2514306" indent="-228573" algn="l" rtl="0" fontAlgn="base">
        <a:spcBef>
          <a:spcPct val="20000"/>
        </a:spcBef>
        <a:spcAft>
          <a:spcPct val="0"/>
        </a:spcAft>
        <a:buChar char="»"/>
        <a:defRPr sz="2000">
          <a:solidFill>
            <a:schemeClr val="tx1"/>
          </a:solidFill>
          <a:latin typeface="+mn-lt"/>
          <a:ea typeface="+mn-ea"/>
        </a:defRPr>
      </a:lvl6pPr>
      <a:lvl7pPr marL="2971453" indent="-228573" algn="l" rtl="0" fontAlgn="base">
        <a:spcBef>
          <a:spcPct val="20000"/>
        </a:spcBef>
        <a:spcAft>
          <a:spcPct val="0"/>
        </a:spcAft>
        <a:buChar char="»"/>
        <a:defRPr sz="2000">
          <a:solidFill>
            <a:schemeClr val="tx1"/>
          </a:solidFill>
          <a:latin typeface="+mn-lt"/>
          <a:ea typeface="+mn-ea"/>
        </a:defRPr>
      </a:lvl7pPr>
      <a:lvl8pPr marL="3428599" indent="-228573" algn="l" rtl="0" fontAlgn="base">
        <a:spcBef>
          <a:spcPct val="20000"/>
        </a:spcBef>
        <a:spcAft>
          <a:spcPct val="0"/>
        </a:spcAft>
        <a:buChar char="»"/>
        <a:defRPr sz="2000">
          <a:solidFill>
            <a:schemeClr val="tx1"/>
          </a:solidFill>
          <a:latin typeface="+mn-lt"/>
          <a:ea typeface="+mn-ea"/>
        </a:defRPr>
      </a:lvl8pPr>
      <a:lvl9pPr marL="3885746" indent="-22857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9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hyperlink" Target="http://www.ncbi.nlm.nih.gov/entrez/query.fcgi?cmd=Retrieve&amp;db=PubMed&amp;list_uids=10441669" TargetMode="External"/><Relationship Id="rId3" Type="http://schemas.openxmlformats.org/officeDocument/2006/relationships/hyperlink" Target="http://bioinfo.mbb.yale.edu/~mbg/clippings/gogarten-cogd-genome-cmp.htm" TargetMode="External"/><Relationship Id="rId7" Type="http://schemas.openxmlformats.org/officeDocument/2006/relationships/hyperlink" Target="http://www.ncbi.nlm.nih.gov/entrez/query.fcgi?cmd=Retrieve&amp;db=PubMed&amp;list_uids=8851883&amp;dopt=Abstract" TargetMode="External"/><Relationship Id="rId12" Type="http://schemas.openxmlformats.org/officeDocument/2006/relationships/hyperlink" Target="http://en.wikipedia.org/wiki/Hopeful_Monster"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hyperlink" Target="http://www.ncbi.nlm.nih.gov/entrez/query.fcgi?cmd=Retrieve&amp;db=PubMed&amp;list_uids=9720275&amp;dopt=Abstract" TargetMode="External"/><Relationship Id="rId11" Type="http://schemas.openxmlformats.org/officeDocument/2006/relationships/hyperlink" Target="http://www.ncbi.nlm.nih.gov/pmc/articles/PMC1456269/" TargetMode="External"/><Relationship Id="rId5" Type="http://schemas.openxmlformats.org/officeDocument/2006/relationships/hyperlink" Target="http://www.ncbi.nlm.nih.gov/entrez/query.fcgi?cmd=Retrieve&amp;db=PubMed&amp;list_uids=8257106&amp;dopt=Abstract" TargetMode="External"/><Relationship Id="rId10" Type="http://schemas.openxmlformats.org/officeDocument/2006/relationships/hyperlink" Target="http://en.wikipedia.org/wiki/Evolutionary_capacitor" TargetMode="External"/><Relationship Id="rId4" Type="http://schemas.openxmlformats.org/officeDocument/2006/relationships/hyperlink" Target="http://www.sciencedirect.com/science?_ob=ArticleURL&amp;_udi=B6VS0-3YGD3J0-5&amp;_user=669286&amp;_coverDate=12/01/1999&amp;_rdoc=1&amp;_fmt=high&amp;_orig=search&amp;_origin=search&amp;_sort=d&amp;_docanchor=&amp;view=c&amp;_acct=C000036298&amp;_version=1&amp;_urlVersion=0&amp;_userid=669286&amp;md5=7366a693fdb12f45caa707391262cc29&amp;searchtype=a" TargetMode="External"/><Relationship Id="rId9" Type="http://schemas.openxmlformats.org/officeDocument/2006/relationships/hyperlink" Target="http://www.ncbi.nlm.nih.gov/entrez/query.fcgi?cmd=Retrieve&amp;db=PubMed&amp;list_uids=11121760"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cience.sciencemag.org/content/302/5649/1401.long" TargetMode="External"/><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hyperlink" Target="http://aix1.uottawa.ca/~xxia/software/software.htm" TargetMode="External"/><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7.xml"/><Relationship Id="rId1" Type="http://schemas.openxmlformats.org/officeDocument/2006/relationships/vmlDrawing" Target="../drawings/vmlDrawing1.vml"/><Relationship Id="rId5" Type="http://schemas.openxmlformats.org/officeDocument/2006/relationships/image" Target="../media/image20.png"/><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hyperlink" Target="http://online.itp.ucsb.edu/online/infobio01/fitch1/" TargetMode="External"/><Relationship Id="rId2" Type="http://schemas.openxmlformats.org/officeDocument/2006/relationships/notesSlide" Target="../notesSlides/notesSlide27.xml"/><Relationship Id="rId1" Type="http://schemas.openxmlformats.org/officeDocument/2006/relationships/slideLayout" Target="../slideLayouts/slideLayout17.xml"/><Relationship Id="rId5" Type="http://schemas.openxmlformats.org/officeDocument/2006/relationships/hyperlink" Target="http://web.uconn.edu/gogarten/bioinf/flu_data.paup" TargetMode="External"/><Relationship Id="rId4" Type="http://schemas.openxmlformats.org/officeDocument/2006/relationships/hyperlink" Target="http://www.genetics.org/cgi/content/abstract/155/1/43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9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30.xml"/><Relationship Id="rId7" Type="http://schemas.openxmlformats.org/officeDocument/2006/relationships/image" Target="../media/image34.png"/><Relationship Id="rId2" Type="http://schemas.openxmlformats.org/officeDocument/2006/relationships/slideLayout" Target="../slideLayouts/slideLayout1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3.png"/><Relationship Id="rId4" Type="http://schemas.openxmlformats.org/officeDocument/2006/relationships/oleObject" Target="../embeddings/oleObject2.bin"/></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8.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33.xml"/><Relationship Id="rId7" Type="http://schemas.openxmlformats.org/officeDocument/2006/relationships/image" Target="../media/image42.png"/><Relationship Id="rId2" Type="http://schemas.openxmlformats.org/officeDocument/2006/relationships/slideLayout" Target="../slideLayouts/slideLayout18.xml"/><Relationship Id="rId1" Type="http://schemas.openxmlformats.org/officeDocument/2006/relationships/vmlDrawing" Target="../drawings/vmlDrawing3.vml"/><Relationship Id="rId6" Type="http://schemas.openxmlformats.org/officeDocument/2006/relationships/hyperlink" Target="http://www.sciencedirect.com/science/article/pii/S0966842X16301421?via=ihub" TargetMode="External"/><Relationship Id="rId5" Type="http://schemas.openxmlformats.org/officeDocument/2006/relationships/image" Target="../media/image41.png"/><Relationship Id="rId4" Type="http://schemas.openxmlformats.org/officeDocument/2006/relationships/oleObject" Target="../embeddings/oleObject4.bin"/></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6.png"/><Relationship Id="rId7" Type="http://schemas.openxmlformats.org/officeDocument/2006/relationships/diagramColors" Target="../diagrams/colors1.xml"/><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3" Type="http://schemas.openxmlformats.org/officeDocument/2006/relationships/hyperlink" Target="https://doi.org/10.1016/j.tim.2016.09.010" TargetMode="External"/><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55.tif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9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58.jpeg"/></Relationships>
</file>

<file path=ppt/slides/_rels/slide6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18.xml"/><Relationship Id="rId5" Type="http://schemas.openxmlformats.org/officeDocument/2006/relationships/hyperlink" Target="http://www.ncbi.nlm.nih.gov/pmc/articles/PMC3169818/" TargetMode="External"/><Relationship Id="rId4" Type="http://schemas.openxmlformats.org/officeDocument/2006/relationships/image" Target="../media/image59.jpeg"/></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www.sciencemag.org/content/309/5741/1720.long" TargetMode="Externa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www.sciencemag.org/content/309/5741/1717.long" TargetMode="Externa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hyperlink" Target="http://www.ncbi.nlm.nih.gov/pmc/articles/PMC1635020/" TargetMode="External"/><Relationship Id="rId2" Type="http://schemas.openxmlformats.org/officeDocument/2006/relationships/image" Target="../media/image62.png"/><Relationship Id="rId1" Type="http://schemas.openxmlformats.org/officeDocument/2006/relationships/slideLayout" Target="../slideLayouts/slideLayout18.xml"/><Relationship Id="rId4" Type="http://schemas.openxmlformats.org/officeDocument/2006/relationships/image" Target="../media/image63.png"/></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40.xml"/><Relationship Id="rId5" Type="http://schemas.openxmlformats.org/officeDocument/2006/relationships/image" Target="../media/image66.png"/><Relationship Id="rId4" Type="http://schemas.openxmlformats.org/officeDocument/2006/relationships/image" Target="../media/image65.jpeg"/></Relationships>
</file>

<file path=ppt/slides/_rels/slide6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98.xml"/></Relationships>
</file>

<file path=ppt/slides/_rels/slide70.xml.rels><?xml version="1.0" encoding="UTF-8" standalone="yes"?>
<Relationships xmlns="http://schemas.openxmlformats.org/package/2006/relationships"><Relationship Id="rId3" Type="http://schemas.openxmlformats.org/officeDocument/2006/relationships/hyperlink" Target="http://www.sciencemag.org/cgi/content/full/296/5569/864" TargetMode="External"/><Relationship Id="rId2" Type="http://schemas.openxmlformats.org/officeDocument/2006/relationships/notesSlide" Target="../notesSlides/notesSlide39.xml"/><Relationship Id="rId1" Type="http://schemas.openxmlformats.org/officeDocument/2006/relationships/slideLayout" Target="../slideLayouts/slideLayout39.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7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6.xml"/></Relationships>
</file>

<file path=ppt/slides/_rels/slide72.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45.xml"/></Relationships>
</file>

<file path=ppt/slides/_rels/slide7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7.xml"/></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5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7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8.xml"/></Relationships>
</file>

<file path=ppt/slides/_rels/slide7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8.xml"/></Relationships>
</file>

<file path=ppt/slides/_rels/slide7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3.xml"/><Relationship Id="rId1" Type="http://schemas.openxmlformats.org/officeDocument/2006/relationships/themeOverride" Target="../theme/themeOverride1.xml"/><Relationship Id="rId4" Type="http://schemas.openxmlformats.org/officeDocument/2006/relationships/image" Target="../media/image83.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98.xml"/></Relationships>
</file>

<file path=ppt/slides/_rels/slide8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1.xml"/><Relationship Id="rId1" Type="http://schemas.openxmlformats.org/officeDocument/2006/relationships/slideLayout" Target="../slideLayouts/slideLayout63.xml"/><Relationship Id="rId4" Type="http://schemas.openxmlformats.org/officeDocument/2006/relationships/image" Target="../media/image85.png"/></Relationships>
</file>

<file path=ppt/slides/_rels/slide8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09.xml"/></Relationships>
</file>

<file path=ppt/slides/_rels/slide8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09.xml"/></Relationships>
</file>

<file path=ppt/slides/_rels/slide8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8.xml"/></Relationships>
</file>

<file path=ppt/slides/_rels/slide8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2.xml"/><Relationship Id="rId1" Type="http://schemas.openxmlformats.org/officeDocument/2006/relationships/slideLayout" Target="../slideLayouts/slideLayout80.xml"/><Relationship Id="rId4" Type="http://schemas.openxmlformats.org/officeDocument/2006/relationships/image" Target="../media/image89.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87.xml.rels><?xml version="1.0" encoding="UTF-8" standalone="yes"?>
<Relationships xmlns="http://schemas.openxmlformats.org/package/2006/relationships"><Relationship Id="rId2" Type="http://schemas.openxmlformats.org/officeDocument/2006/relationships/image" Target="../media/image90.wmf"/><Relationship Id="rId1" Type="http://schemas.openxmlformats.org/officeDocument/2006/relationships/slideLayout" Target="../slideLayouts/slideLayout9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9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0" y="0"/>
            <a:ext cx="8763000" cy="762000"/>
          </a:xfrm>
        </p:spPr>
        <p:txBody>
          <a:bodyPr/>
          <a:lstStyle/>
          <a:p>
            <a:pPr eaLnBrk="1" hangingPunct="1">
              <a:defRPr/>
            </a:pPr>
            <a:r>
              <a:rPr lang="en-US">
                <a:solidFill>
                  <a:srgbClr val="000000"/>
                </a:solidFill>
                <a:latin typeface="Times New Roman" charset="0"/>
                <a:cs typeface="+mj-cs"/>
              </a:rPr>
              <a:t>Neutral theory: </a:t>
            </a:r>
          </a:p>
        </p:txBody>
      </p:sp>
      <p:sp>
        <p:nvSpPr>
          <p:cNvPr id="84994" name="Text Box 3"/>
          <p:cNvSpPr txBox="1">
            <a:spLocks noChangeArrowheads="1"/>
          </p:cNvSpPr>
          <p:nvPr/>
        </p:nvSpPr>
        <p:spPr bwMode="auto">
          <a:xfrm>
            <a:off x="647700" y="838200"/>
            <a:ext cx="7848600" cy="483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2000" b="1">
              <a:solidFill>
                <a:srgbClr val="000000"/>
              </a:solidFill>
              <a:latin typeface="Times New Roman" charset="0"/>
            </a:endParaRPr>
          </a:p>
          <a:p>
            <a:pPr defTabSz="914400" eaLnBrk="1" fontAlgn="base" hangingPunct="1">
              <a:spcBef>
                <a:spcPct val="0"/>
              </a:spcBef>
              <a:spcAft>
                <a:spcPct val="0"/>
              </a:spcAft>
            </a:pPr>
            <a:r>
              <a:rPr lang="en-US" b="1">
                <a:solidFill>
                  <a:srgbClr val="000000"/>
                </a:solidFill>
                <a:latin typeface="Times New Roman" charset="0"/>
              </a:rPr>
              <a:t>The vast majority of observed sequence differences between members of a population are neutral (or close to neutral). These differences can be fixed in the population through random genetic drift. Some mutations are strongly counter selected (this is why there are patterns of conserved residues). Only very seldom is a mutation under positive selection. </a:t>
            </a:r>
          </a:p>
          <a:p>
            <a:pPr defTabSz="914400" eaLnBrk="1" fontAlgn="base" hangingPunct="1">
              <a:spcBef>
                <a:spcPct val="0"/>
              </a:spcBef>
              <a:spcAft>
                <a:spcPct val="0"/>
              </a:spcAft>
            </a:pPr>
            <a:endParaRPr lang="en-US" b="1">
              <a:solidFill>
                <a:srgbClr val="000000"/>
              </a:solidFill>
              <a:latin typeface="Times New Roman" charset="0"/>
            </a:endParaRPr>
          </a:p>
          <a:p>
            <a:pPr defTabSz="914400" eaLnBrk="1" fontAlgn="base" hangingPunct="1">
              <a:spcBef>
                <a:spcPct val="0"/>
              </a:spcBef>
              <a:spcAft>
                <a:spcPct val="0"/>
              </a:spcAft>
            </a:pPr>
            <a:r>
              <a:rPr lang="en-US" b="1">
                <a:solidFill>
                  <a:srgbClr val="000000"/>
                </a:solidFill>
                <a:latin typeface="Times New Roman" charset="0"/>
              </a:rPr>
              <a:t>The neutral theory </a:t>
            </a:r>
            <a:r>
              <a:rPr lang="en-US" b="1">
                <a:solidFill>
                  <a:srgbClr val="FF0000"/>
                </a:solidFill>
                <a:latin typeface="Times New Roman" charset="0"/>
              </a:rPr>
              <a:t>does not </a:t>
            </a:r>
            <a:r>
              <a:rPr lang="en-US" b="1">
                <a:solidFill>
                  <a:srgbClr val="000000"/>
                </a:solidFill>
                <a:latin typeface="Times New Roman" charset="0"/>
              </a:rPr>
              <a:t>say that all evolution is neutral and everything is only due to to genetic drift.</a:t>
            </a:r>
          </a:p>
          <a:p>
            <a:pPr defTabSz="914400" eaLnBrk="1" fontAlgn="base" hangingPunct="1">
              <a:spcBef>
                <a:spcPct val="0"/>
              </a:spcBef>
              <a:spcAft>
                <a:spcPct val="0"/>
              </a:spcAft>
            </a:pPr>
            <a:endParaRPr lang="en-US" b="1">
              <a:solidFill>
                <a:srgbClr val="000000"/>
              </a:solidFill>
              <a:latin typeface="Times New Roman" charset="0"/>
            </a:endParaRPr>
          </a:p>
          <a:p>
            <a:pPr defTabSz="914400" eaLnBrk="1" fontAlgn="base" hangingPunct="1">
              <a:spcBef>
                <a:spcPct val="0"/>
              </a:spcBef>
              <a:spcAft>
                <a:spcPct val="0"/>
              </a:spcAft>
            </a:pPr>
            <a:endParaRPr lang="en-US" b="1">
              <a:solidFill>
                <a:srgbClr val="000000"/>
              </a:solidFill>
              <a:latin typeface="Times New Roman" charset="0"/>
            </a:endParaRPr>
          </a:p>
        </p:txBody>
      </p:sp>
    </p:spTree>
    <p:extLst>
      <p:ext uri="{BB962C8B-B14F-4D97-AF65-F5344CB8AC3E}">
        <p14:creationId xmlns:p14="http://schemas.microsoft.com/office/powerpoint/2010/main" val="3498037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Box 2"/>
          <p:cNvSpPr txBox="1">
            <a:spLocks noChangeArrowheads="1"/>
          </p:cNvSpPr>
          <p:nvPr/>
        </p:nvSpPr>
        <p:spPr bwMode="auto">
          <a:xfrm>
            <a:off x="498475" y="2222500"/>
            <a:ext cx="2032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N=5000   s=0</a:t>
            </a:r>
          </a:p>
        </p:txBody>
      </p:sp>
      <p:pic>
        <p:nvPicPr>
          <p:cNvPr id="5120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1425" y="87313"/>
            <a:ext cx="6473825" cy="1893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3" name="TextBox 3"/>
          <p:cNvSpPr txBox="1">
            <a:spLocks noChangeArrowheads="1"/>
          </p:cNvSpPr>
          <p:nvPr/>
        </p:nvSpPr>
        <p:spPr bwMode="auto">
          <a:xfrm>
            <a:off x="2625725" y="2222500"/>
            <a:ext cx="1758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5 replicates</a:t>
            </a:r>
          </a:p>
        </p:txBody>
      </p:sp>
      <p:pic>
        <p:nvPicPr>
          <p:cNvPr id="5120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09863"/>
            <a:ext cx="9144000" cy="394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2104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a:xfrm>
            <a:off x="0" y="0"/>
            <a:ext cx="7543800" cy="685800"/>
          </a:xfrm>
        </p:spPr>
        <p:txBody>
          <a:bodyPr/>
          <a:lstStyle/>
          <a:p>
            <a:pPr algn="l" eaLnBrk="1" hangingPunct="1"/>
            <a:r>
              <a:rPr lang="en-US">
                <a:latin typeface="Times New Roman" charset="0"/>
              </a:rPr>
              <a:t>s=0</a:t>
            </a:r>
          </a:p>
        </p:txBody>
      </p:sp>
      <p:sp>
        <p:nvSpPr>
          <p:cNvPr id="120834" name="Rectangle 3"/>
          <p:cNvSpPr>
            <a:spLocks noChangeArrowheads="1"/>
          </p:cNvSpPr>
          <p:nvPr/>
        </p:nvSpPr>
        <p:spPr bwMode="auto">
          <a:xfrm>
            <a:off x="152400" y="657225"/>
            <a:ext cx="8496300" cy="440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000" dirty="0">
                <a:solidFill>
                  <a:srgbClr val="000000"/>
                </a:solidFill>
                <a:latin typeface="Arial" charset="0"/>
                <a:ea typeface="ＭＳ Ｐゴシック" charset="0"/>
                <a:cs typeface="ＭＳ Ｐゴシック" charset="0"/>
              </a:rPr>
              <a:t>Probability of fixation, P, is equal to frequency of allele in population. Mutation rate (per gene/per unit of time) = u ;   </a:t>
            </a:r>
          </a:p>
          <a:p>
            <a:pPr defTabSz="914400"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freq. with which allele is generated in diploid population size N =u*2N </a:t>
            </a:r>
          </a:p>
          <a:p>
            <a:pPr defTabSz="914400"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Probability of fixation for each allele = 1/(2N)</a:t>
            </a:r>
          </a:p>
          <a:p>
            <a:pPr defTabSz="914400"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a:p>
            <a:pPr defTabSz="914400" eaLnBrk="0" fontAlgn="base" hangingPunct="0">
              <a:spcBef>
                <a:spcPct val="0"/>
              </a:spcBef>
              <a:spcAft>
                <a:spcPct val="0"/>
              </a:spcAft>
            </a:pPr>
            <a:r>
              <a:rPr lang="en-US" sz="2000" dirty="0">
                <a:solidFill>
                  <a:srgbClr val="FF0000"/>
                </a:solidFill>
                <a:latin typeface="Arial" charset="0"/>
                <a:ea typeface="ＭＳ Ｐゴシック" charset="0"/>
                <a:cs typeface="ＭＳ Ｐゴシック" charset="0"/>
              </a:rPr>
              <a:t>Substitution rate </a:t>
            </a:r>
            <a:r>
              <a:rPr lang="en-US" sz="2000" dirty="0">
                <a:solidFill>
                  <a:srgbClr val="000000"/>
                </a:solidFill>
                <a:latin typeface="Arial" charset="0"/>
                <a:ea typeface="ＭＳ Ｐゴシック" charset="0"/>
                <a:cs typeface="ＭＳ Ｐゴシック" charset="0"/>
              </a:rPr>
              <a:t>= </a:t>
            </a:r>
          </a:p>
          <a:p>
            <a:pPr defTabSz="914400"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frequency with which new alleles are generated * Probability of fixation= u*2N *1/(2N) =</a:t>
            </a:r>
            <a:r>
              <a:rPr lang="en-US" sz="2000" dirty="0">
                <a:solidFill>
                  <a:srgbClr val="FF0000"/>
                </a:solidFill>
                <a:latin typeface="Arial" charset="0"/>
                <a:ea typeface="ＭＳ Ｐゴシック" charset="0"/>
                <a:cs typeface="ＭＳ Ｐゴシック" charset="0"/>
              </a:rPr>
              <a:t> u = Mutation rate </a:t>
            </a:r>
          </a:p>
          <a:p>
            <a:pPr defTabSz="914400"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Therefore: </a:t>
            </a:r>
            <a:br>
              <a:rPr lang="en-US" sz="2000" dirty="0">
                <a:solidFill>
                  <a:srgbClr val="800080"/>
                </a:solidFill>
                <a:latin typeface="Arial" charset="0"/>
                <a:ea typeface="ＭＳ Ｐゴシック" charset="0"/>
                <a:cs typeface="ＭＳ Ｐゴシック" charset="0"/>
              </a:rPr>
            </a:br>
            <a:r>
              <a:rPr lang="en-US" sz="2000" dirty="0">
                <a:solidFill>
                  <a:srgbClr val="800080"/>
                </a:solidFill>
                <a:latin typeface="Arial" charset="0"/>
                <a:ea typeface="ＭＳ Ｐゴシック" charset="0"/>
                <a:cs typeface="ＭＳ Ｐゴシック" charset="0"/>
              </a:rPr>
              <a:t>If f s=0, the substitution rate is independent of population size, and equal to the mutation rate !!!!</a:t>
            </a:r>
            <a:r>
              <a:rPr lang="en-US" sz="2000" dirty="0">
                <a:solidFill>
                  <a:srgbClr val="000000"/>
                </a:solidFill>
                <a:latin typeface="Arial" charset="0"/>
                <a:ea typeface="ＭＳ Ｐゴシック" charset="0"/>
                <a:cs typeface="ＭＳ Ｐゴシック" charset="0"/>
              </a:rPr>
              <a:t>  (NOTE: Mutation unequal Substitution! )</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This is the reason that there is hope that the molecular clock might sometimes work. </a:t>
            </a:r>
          </a:p>
          <a:p>
            <a:pPr defTabSz="914400"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p:txBody>
      </p:sp>
      <p:sp>
        <p:nvSpPr>
          <p:cNvPr id="120835" name="Rectangle 4"/>
          <p:cNvSpPr>
            <a:spLocks noChangeArrowheads="1"/>
          </p:cNvSpPr>
          <p:nvPr/>
        </p:nvSpPr>
        <p:spPr bwMode="auto">
          <a:xfrm>
            <a:off x="160338" y="5002213"/>
            <a:ext cx="78486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000" dirty="0">
                <a:solidFill>
                  <a:srgbClr val="000000"/>
                </a:solidFill>
                <a:latin typeface="Arial" charset="0"/>
                <a:ea typeface="ＭＳ Ｐゴシック" charset="0"/>
                <a:cs typeface="ＭＳ Ｐゴシック" charset="0"/>
              </a:rPr>
              <a:t>Fixation time due to drift alone: </a:t>
            </a:r>
          </a:p>
          <a:p>
            <a:pPr defTabSz="914400" eaLnBrk="0" fontAlgn="base" hangingPunct="0">
              <a:spcBef>
                <a:spcPct val="0"/>
              </a:spcBef>
              <a:spcAft>
                <a:spcPct val="0"/>
              </a:spcAft>
            </a:pPr>
            <a:r>
              <a:rPr lang="en-US" sz="2000" dirty="0" err="1">
                <a:solidFill>
                  <a:srgbClr val="000000"/>
                </a:solidFill>
                <a:latin typeface="Arial" charset="0"/>
                <a:ea typeface="ＭＳ Ｐゴシック" charset="0"/>
                <a:cs typeface="ＭＳ Ｐゴシック" charset="0"/>
              </a:rPr>
              <a:t>t</a:t>
            </a:r>
            <a:r>
              <a:rPr lang="en-US" sz="2000" baseline="-30000" dirty="0" err="1">
                <a:solidFill>
                  <a:srgbClr val="000000"/>
                </a:solidFill>
                <a:latin typeface="Arial" charset="0"/>
                <a:ea typeface="ＭＳ Ｐゴシック" charset="0"/>
                <a:cs typeface="ＭＳ Ｐゴシック" charset="0"/>
              </a:rPr>
              <a:t>av</a:t>
            </a:r>
            <a:r>
              <a:rPr lang="en-US" sz="2000" dirty="0">
                <a:solidFill>
                  <a:srgbClr val="000000"/>
                </a:solidFill>
                <a:latin typeface="Arial" charset="0"/>
                <a:ea typeface="ＭＳ Ｐゴシック" charset="0"/>
                <a:cs typeface="ＭＳ Ｐゴシック" charset="0"/>
              </a:rPr>
              <a:t>=4*N</a:t>
            </a:r>
            <a:r>
              <a:rPr lang="en-US" sz="2000" baseline="-30000" dirty="0">
                <a:solidFill>
                  <a:srgbClr val="000000"/>
                </a:solidFill>
                <a:latin typeface="Arial" charset="0"/>
                <a:ea typeface="ＭＳ Ｐゴシック" charset="0"/>
                <a:cs typeface="ＭＳ Ｐゴシック" charset="0"/>
              </a:rPr>
              <a:t>e</a:t>
            </a:r>
            <a:r>
              <a:rPr lang="en-US" sz="2000" dirty="0">
                <a:solidFill>
                  <a:srgbClr val="000000"/>
                </a:solidFill>
                <a:latin typeface="Arial" charset="0"/>
                <a:ea typeface="ＭＳ Ｐゴシック" charset="0"/>
                <a:cs typeface="ＭＳ Ｐゴシック" charset="0"/>
              </a:rPr>
              <a:t> generations  </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(N</a:t>
            </a:r>
            <a:r>
              <a:rPr lang="en-US" sz="2000" baseline="-30000" dirty="0">
                <a:solidFill>
                  <a:srgbClr val="000000"/>
                </a:solidFill>
                <a:latin typeface="Arial" charset="0"/>
                <a:ea typeface="ＭＳ Ｐゴシック" charset="0"/>
                <a:cs typeface="ＭＳ Ｐゴシック" charset="0"/>
              </a:rPr>
              <a:t>e</a:t>
            </a:r>
            <a:r>
              <a:rPr lang="en-US" sz="2000" dirty="0">
                <a:solidFill>
                  <a:srgbClr val="000000"/>
                </a:solidFill>
                <a:latin typeface="Arial" charset="0"/>
                <a:ea typeface="ＭＳ Ｐゴシック" charset="0"/>
                <a:cs typeface="ＭＳ Ｐゴシック" charset="0"/>
              </a:rPr>
              <a:t>=effective population size; For n discrete generations </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N</a:t>
            </a:r>
            <a:r>
              <a:rPr lang="en-US" sz="2000" baseline="-30000" dirty="0">
                <a:solidFill>
                  <a:srgbClr val="000000"/>
                </a:solidFill>
                <a:latin typeface="Arial" charset="0"/>
                <a:ea typeface="ＭＳ Ｐゴシック" charset="0"/>
                <a:cs typeface="ＭＳ Ｐゴシック" charset="0"/>
              </a:rPr>
              <a:t>e</a:t>
            </a:r>
            <a:r>
              <a:rPr lang="en-US" sz="2000" dirty="0">
                <a:solidFill>
                  <a:srgbClr val="000000"/>
                </a:solidFill>
                <a:latin typeface="Arial" charset="0"/>
                <a:ea typeface="ＭＳ Ｐゴシック" charset="0"/>
                <a:cs typeface="ＭＳ Ｐゴシック" charset="0"/>
              </a:rPr>
              <a:t>= n/(1/N</a:t>
            </a:r>
            <a:r>
              <a:rPr lang="en-US" sz="2000" baseline="-30000" dirty="0">
                <a:solidFill>
                  <a:srgbClr val="000000"/>
                </a:solidFill>
                <a:latin typeface="Arial" charset="0"/>
                <a:ea typeface="ＭＳ Ｐゴシック" charset="0"/>
                <a:cs typeface="ＭＳ Ｐゴシック" charset="0"/>
              </a:rPr>
              <a:t>1</a:t>
            </a:r>
            <a:r>
              <a:rPr lang="en-US" sz="2000" dirty="0">
                <a:solidFill>
                  <a:srgbClr val="000000"/>
                </a:solidFill>
                <a:latin typeface="Arial" charset="0"/>
                <a:ea typeface="ＭＳ Ｐゴシック" charset="0"/>
                <a:cs typeface="ＭＳ Ｐゴシック" charset="0"/>
              </a:rPr>
              <a:t>+1/N</a:t>
            </a:r>
            <a:r>
              <a:rPr lang="en-US" sz="2000" baseline="-30000" dirty="0">
                <a:solidFill>
                  <a:srgbClr val="000000"/>
                </a:solidFill>
                <a:latin typeface="Arial" charset="0"/>
                <a:ea typeface="ＭＳ Ｐゴシック" charset="0"/>
                <a:cs typeface="ＭＳ Ｐゴシック" charset="0"/>
              </a:rPr>
              <a:t>2</a:t>
            </a:r>
            <a:r>
              <a:rPr lang="en-US" sz="2000" dirty="0">
                <a:solidFill>
                  <a:srgbClr val="000000"/>
                </a:solidFill>
                <a:latin typeface="Arial" charset="0"/>
                <a:ea typeface="ＭＳ Ｐゴシック" charset="0"/>
                <a:cs typeface="ＭＳ Ｐゴシック" charset="0"/>
              </a:rPr>
              <a:t>+…..1/</a:t>
            </a:r>
            <a:r>
              <a:rPr lang="en-US" sz="2000" dirty="0" err="1">
                <a:solidFill>
                  <a:srgbClr val="000000"/>
                </a:solidFill>
                <a:latin typeface="Arial" charset="0"/>
                <a:ea typeface="ＭＳ Ｐゴシック" charset="0"/>
                <a:cs typeface="ＭＳ Ｐゴシック" charset="0"/>
              </a:rPr>
              <a:t>N</a:t>
            </a:r>
            <a:r>
              <a:rPr lang="en-US" sz="2000" baseline="-30000" dirty="0" err="1">
                <a:solidFill>
                  <a:srgbClr val="000000"/>
                </a:solidFill>
                <a:latin typeface="Arial" charset="0"/>
                <a:ea typeface="ＭＳ Ｐゴシック" charset="0"/>
                <a:cs typeface="ＭＳ Ｐゴシック" charset="0"/>
              </a:rPr>
              <a:t>n</a:t>
            </a:r>
            <a:r>
              <a:rPr lang="en-US" sz="2000" dirty="0">
                <a:solidFill>
                  <a:srgbClr val="000000"/>
                </a:solidFill>
                <a:latin typeface="Arial" charset="0"/>
                <a:ea typeface="ＭＳ Ｐゴシック" charset="0"/>
                <a:cs typeface="ＭＳ Ｐゴシック" charset="0"/>
              </a:rPr>
              <a:t>)</a:t>
            </a:r>
          </a:p>
        </p:txBody>
      </p:sp>
    </p:spTree>
    <p:extLst>
      <p:ext uri="{BB962C8B-B14F-4D97-AF65-F5344CB8AC3E}">
        <p14:creationId xmlns:p14="http://schemas.microsoft.com/office/powerpoint/2010/main" val="2172693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idx="4294967295"/>
          </p:nvPr>
        </p:nvSpPr>
        <p:spPr>
          <a:xfrm>
            <a:off x="0" y="0"/>
            <a:ext cx="7772400" cy="762000"/>
          </a:xfrm>
        </p:spPr>
        <p:txBody>
          <a:bodyPr/>
          <a:lstStyle/>
          <a:p>
            <a:pPr algn="l" eaLnBrk="1" hangingPunct="1"/>
            <a:r>
              <a:rPr lang="en-US" dirty="0">
                <a:latin typeface="Times New Roman" charset="0"/>
              </a:rPr>
              <a:t>s&gt;0</a:t>
            </a:r>
          </a:p>
        </p:txBody>
      </p:sp>
      <p:sp>
        <p:nvSpPr>
          <p:cNvPr id="125954" name="Rectangle 3"/>
          <p:cNvSpPr>
            <a:spLocks noChangeArrowheads="1"/>
          </p:cNvSpPr>
          <p:nvPr/>
        </p:nvSpPr>
        <p:spPr bwMode="auto">
          <a:xfrm>
            <a:off x="381000" y="762000"/>
            <a:ext cx="8382000" cy="5632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000" dirty="0">
                <a:solidFill>
                  <a:srgbClr val="000000"/>
                </a:solidFill>
                <a:latin typeface="Arial" charset="0"/>
                <a:ea typeface="ＭＳ Ｐゴシック" charset="0"/>
                <a:cs typeface="ＭＳ Ｐゴシック" charset="0"/>
              </a:rPr>
              <a:t>Time till fixation on average: </a:t>
            </a:r>
          </a:p>
          <a:p>
            <a:pPr defTabSz="914400" fontAlgn="base">
              <a:spcBef>
                <a:spcPct val="0"/>
              </a:spcBef>
              <a:spcAft>
                <a:spcPct val="0"/>
              </a:spcAft>
            </a:pPr>
            <a:r>
              <a:rPr lang="en-US" sz="2000" dirty="0" err="1">
                <a:solidFill>
                  <a:srgbClr val="000000"/>
                </a:solidFill>
                <a:latin typeface="Arial" charset="0"/>
                <a:ea typeface="ＭＳ Ｐゴシック" charset="0"/>
                <a:cs typeface="ＭＳ Ｐゴシック" charset="0"/>
              </a:rPr>
              <a:t>t</a:t>
            </a:r>
            <a:r>
              <a:rPr lang="en-US" sz="2000" baseline="-30000" dirty="0" err="1">
                <a:solidFill>
                  <a:srgbClr val="000000"/>
                </a:solidFill>
                <a:latin typeface="Arial" charset="0"/>
                <a:ea typeface="ＭＳ Ｐゴシック" charset="0"/>
                <a:cs typeface="ＭＳ Ｐゴシック" charset="0"/>
              </a:rPr>
              <a:t>av</a:t>
            </a:r>
            <a:r>
              <a:rPr lang="en-US" sz="2000" dirty="0">
                <a:solidFill>
                  <a:srgbClr val="000000"/>
                </a:solidFill>
                <a:latin typeface="Arial" charset="0"/>
                <a:ea typeface="ＭＳ Ｐゴシック" charset="0"/>
                <a:cs typeface="ＭＳ Ｐゴシック" charset="0"/>
              </a:rPr>
              <a:t>= (2/s) </a:t>
            </a:r>
            <a:r>
              <a:rPr lang="en-US" sz="2000" dirty="0" err="1">
                <a:solidFill>
                  <a:srgbClr val="000000"/>
                </a:solidFill>
                <a:latin typeface="Arial" charset="0"/>
                <a:ea typeface="ＭＳ Ｐゴシック" charset="0"/>
                <a:cs typeface="ＭＳ Ｐゴシック" charset="0"/>
              </a:rPr>
              <a:t>ln</a:t>
            </a:r>
            <a:r>
              <a:rPr lang="en-US" sz="2000" dirty="0">
                <a:solidFill>
                  <a:srgbClr val="000000"/>
                </a:solidFill>
                <a:latin typeface="Arial" charset="0"/>
                <a:ea typeface="ＭＳ Ｐゴシック" charset="0"/>
                <a:cs typeface="ＭＳ Ｐゴシック" charset="0"/>
              </a:rPr>
              <a:t> (2N) generations </a:t>
            </a:r>
            <a:r>
              <a:rPr lang="en-US" sz="2000" dirty="0">
                <a:solidFill>
                  <a:srgbClr val="FF0000"/>
                </a:solidFill>
                <a:latin typeface="Arial" charset="0"/>
                <a:ea typeface="ＭＳ Ｐゴシック" charset="0"/>
                <a:cs typeface="ＭＳ Ｐゴシック" charset="0"/>
              </a:rPr>
              <a:t> </a:t>
            </a:r>
            <a:br>
              <a:rPr lang="en-US" sz="2000" dirty="0">
                <a:solidFill>
                  <a:srgbClr val="FF0000"/>
                </a:solidFill>
                <a:latin typeface="Arial" charset="0"/>
                <a:ea typeface="ＭＳ Ｐゴシック" charset="0"/>
                <a:cs typeface="ＭＳ Ｐゴシック" charset="0"/>
              </a:rPr>
            </a:br>
            <a:r>
              <a:rPr lang="en-US" sz="2000" dirty="0">
                <a:solidFill>
                  <a:srgbClr val="FF0000"/>
                </a:solidFill>
                <a:latin typeface="Arial" charset="0"/>
                <a:ea typeface="ＭＳ Ｐゴシック" charset="0"/>
                <a:cs typeface="ＭＳ Ｐゴシック" charset="0"/>
              </a:rPr>
              <a:t>(also true for mutations with negative </a:t>
            </a:r>
            <a:r>
              <a:rPr lang="ja-JP" altLang="en-US" sz="2000" dirty="0">
                <a:solidFill>
                  <a:srgbClr val="FF0000"/>
                </a:solidFill>
                <a:latin typeface="Arial" charset="0"/>
                <a:ea typeface="ＭＳ Ｐゴシック" charset="0"/>
                <a:cs typeface="ＭＳ Ｐゴシック" charset="0"/>
              </a:rPr>
              <a:t>“</a:t>
            </a:r>
            <a:r>
              <a:rPr lang="en-US" altLang="ja-JP" sz="2000" dirty="0">
                <a:solidFill>
                  <a:srgbClr val="FF0000"/>
                </a:solidFill>
                <a:latin typeface="Arial" charset="0"/>
                <a:ea typeface="ＭＳ Ｐゴシック" charset="0"/>
                <a:cs typeface="ＭＳ Ｐゴシック" charset="0"/>
              </a:rPr>
              <a:t>s</a:t>
            </a:r>
            <a:r>
              <a:rPr lang="ja-JP" altLang="en-US" sz="2000" dirty="0">
                <a:solidFill>
                  <a:srgbClr val="FF0000"/>
                </a:solidFill>
                <a:latin typeface="Arial" charset="0"/>
                <a:ea typeface="ＭＳ Ｐゴシック" charset="0"/>
                <a:cs typeface="ＭＳ Ｐゴシック" charset="0"/>
              </a:rPr>
              <a:t>”</a:t>
            </a:r>
            <a:r>
              <a:rPr lang="en-US" altLang="ja-JP" sz="2000" dirty="0">
                <a:solidFill>
                  <a:srgbClr val="FF0000"/>
                </a:solidFill>
                <a:latin typeface="Arial" charset="0"/>
                <a:ea typeface="ＭＳ Ｐゴシック" charset="0"/>
                <a:cs typeface="ＭＳ Ｐゴシック" charset="0"/>
              </a:rPr>
              <a:t> !  discuss among yourselves)</a:t>
            </a:r>
          </a:p>
          <a:p>
            <a:pPr defTabSz="914400" fontAlgn="base">
              <a:spcBef>
                <a:spcPct val="0"/>
              </a:spcBef>
              <a:spcAft>
                <a:spcPct val="0"/>
              </a:spcAft>
            </a:pPr>
            <a:endParaRPr lang="en-US" sz="2000" dirty="0">
              <a:solidFill>
                <a:srgbClr val="000000"/>
              </a:solidFill>
              <a:latin typeface="Arial" charset="0"/>
              <a:ea typeface="ＭＳ Ｐゴシック" charset="0"/>
              <a:cs typeface="ＭＳ Ｐゴシック" charset="0"/>
            </a:endParaRPr>
          </a:p>
          <a:p>
            <a:pPr defTabSz="914400"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E.g.:  N=10</a:t>
            </a:r>
            <a:r>
              <a:rPr lang="en-US" sz="2000" baseline="30000" dirty="0">
                <a:solidFill>
                  <a:srgbClr val="000000"/>
                </a:solidFill>
                <a:latin typeface="Arial" charset="0"/>
                <a:ea typeface="ＭＳ Ｐゴシック" charset="0"/>
                <a:cs typeface="ＭＳ Ｐゴシック" charset="0"/>
              </a:rPr>
              <a:t>6</a:t>
            </a:r>
            <a:r>
              <a:rPr lang="en-US" sz="2000" dirty="0">
                <a:solidFill>
                  <a:srgbClr val="000000"/>
                </a:solidFill>
                <a:latin typeface="Arial" charset="0"/>
                <a:ea typeface="ＭＳ Ｐゴシック" charset="0"/>
                <a:cs typeface="ＭＳ Ｐゴシック" charset="0"/>
              </a:rPr>
              <a:t>, </a:t>
            </a:r>
          </a:p>
          <a:p>
            <a:pPr defTabSz="914400"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s=0:  average time to fixation: 4*10</a:t>
            </a:r>
            <a:r>
              <a:rPr lang="en-US" sz="2000" baseline="30000" dirty="0">
                <a:solidFill>
                  <a:srgbClr val="000000"/>
                </a:solidFill>
                <a:latin typeface="Arial" charset="0"/>
                <a:ea typeface="ＭＳ Ｐゴシック" charset="0"/>
                <a:cs typeface="ＭＳ Ｐゴシック" charset="0"/>
              </a:rPr>
              <a:t>6</a:t>
            </a:r>
            <a:r>
              <a:rPr lang="en-US" sz="2000" dirty="0">
                <a:solidFill>
                  <a:srgbClr val="000000"/>
                </a:solidFill>
                <a:latin typeface="Arial" charset="0"/>
                <a:ea typeface="ＭＳ Ｐゴシック" charset="0"/>
                <a:cs typeface="ＭＳ Ｐゴシック" charset="0"/>
              </a:rPr>
              <a:t> generations</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s=0.01:  average time to fixation: 2900 generations </a:t>
            </a:r>
          </a:p>
          <a:p>
            <a:pPr defTabSz="914400"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a:p>
            <a:pPr defTabSz="914400"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N=10</a:t>
            </a:r>
            <a:r>
              <a:rPr lang="en-US" sz="2000" baseline="30000" dirty="0">
                <a:solidFill>
                  <a:srgbClr val="000000"/>
                </a:solidFill>
                <a:latin typeface="Arial" charset="0"/>
                <a:ea typeface="ＭＳ Ｐゴシック" charset="0"/>
                <a:cs typeface="ＭＳ Ｐゴシック" charset="0"/>
              </a:rPr>
              <a:t>4</a:t>
            </a:r>
            <a:r>
              <a:rPr lang="en-US" sz="2000" dirty="0">
                <a:solidFill>
                  <a:srgbClr val="000000"/>
                </a:solidFill>
                <a:latin typeface="Arial" charset="0"/>
                <a:ea typeface="ＭＳ Ｐゴシック" charset="0"/>
                <a:cs typeface="ＭＳ Ｐゴシック" charset="0"/>
              </a:rPr>
              <a:t>, </a:t>
            </a:r>
          </a:p>
          <a:p>
            <a:pPr defTabSz="914400"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s=0:  average time to fixation: 40.000 generations</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s=0.01:  average time to fixation: 1.900 generations </a:t>
            </a:r>
          </a:p>
          <a:p>
            <a:pPr defTabSz="914400"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a:p>
            <a:pPr defTabSz="914400"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N=10</a:t>
            </a:r>
            <a:r>
              <a:rPr lang="en-US" sz="2000" baseline="30000" dirty="0">
                <a:solidFill>
                  <a:srgbClr val="000000"/>
                </a:solidFill>
                <a:latin typeface="Arial" charset="0"/>
                <a:ea typeface="ＭＳ Ｐゴシック" charset="0"/>
                <a:cs typeface="ＭＳ Ｐゴシック" charset="0"/>
              </a:rPr>
              <a:t>11 </a:t>
            </a:r>
            <a:r>
              <a:rPr lang="en-US" sz="2000" dirty="0">
                <a:solidFill>
                  <a:srgbClr val="000000"/>
                </a:solidFill>
                <a:latin typeface="Arial" charset="0"/>
                <a:ea typeface="ＭＳ Ｐゴシック" charset="0"/>
                <a:cs typeface="ＭＳ Ｐゴシック" charset="0"/>
              </a:rPr>
              <a:t>(100 billion – size of the </a:t>
            </a:r>
            <a:r>
              <a:rPr lang="en-US" sz="2000" i="1" dirty="0" err="1">
                <a:solidFill>
                  <a:srgbClr val="000000"/>
                </a:solidFill>
                <a:latin typeface="Arial" charset="0"/>
                <a:ea typeface="ＭＳ Ｐゴシック" charset="0"/>
                <a:cs typeface="ＭＳ Ｐゴシック" charset="0"/>
              </a:rPr>
              <a:t>Prochlorococcus</a:t>
            </a:r>
            <a:r>
              <a:rPr lang="en-US" sz="2000" dirty="0">
                <a:solidFill>
                  <a:srgbClr val="000000"/>
                </a:solidFill>
                <a:latin typeface="Arial" charset="0"/>
                <a:ea typeface="ＭＳ Ｐゴシック" charset="0"/>
                <a:cs typeface="ＭＳ Ｐゴシック" charset="0"/>
              </a:rPr>
              <a:t> population), </a:t>
            </a:r>
          </a:p>
          <a:p>
            <a:pPr defTabSz="914400"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s=0:  average time to fixation: 4*10</a:t>
            </a:r>
            <a:r>
              <a:rPr lang="en-US" sz="2000" baseline="30000" dirty="0">
                <a:solidFill>
                  <a:srgbClr val="000000"/>
                </a:solidFill>
                <a:latin typeface="Arial" charset="0"/>
                <a:ea typeface="ＭＳ Ｐゴシック" charset="0"/>
                <a:cs typeface="ＭＳ Ｐゴシック" charset="0"/>
              </a:rPr>
              <a:t>11</a:t>
            </a:r>
            <a:r>
              <a:rPr lang="en-US" sz="2000" dirty="0">
                <a:solidFill>
                  <a:srgbClr val="000000"/>
                </a:solidFill>
                <a:latin typeface="Arial" charset="0"/>
                <a:ea typeface="ＭＳ Ｐゴシック" charset="0"/>
                <a:cs typeface="ＭＳ Ｐゴシック" charset="0"/>
              </a:rPr>
              <a:t> generations (about 1 billion years)  s=0.01:  average time to fixation: 5200 generations (about 14 years)</a:t>
            </a:r>
          </a:p>
          <a:p>
            <a:pPr defTabSz="914400"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Test question: What is the probability of fixation?  </a:t>
            </a:r>
          </a:p>
          <a:p>
            <a:pPr defTabSz="914400"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a:p>
            <a:pPr defTabSz="914400"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p:txBody>
      </p:sp>
      <p:sp>
        <p:nvSpPr>
          <p:cNvPr id="125955" name="Text Box 4"/>
          <p:cNvSpPr txBox="1">
            <a:spLocks noChangeArrowheads="1"/>
          </p:cNvSpPr>
          <p:nvPr/>
        </p:nvSpPr>
        <p:spPr bwMode="auto">
          <a:xfrm>
            <a:off x="258763" y="5768751"/>
            <a:ext cx="862647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srgbClr val="000000"/>
                </a:solidFill>
                <a:latin typeface="Times New Roman" charset="0"/>
              </a:rPr>
              <a:t>=&gt; substitution rate of mutation under positive selection is larger than the rate with which neutral mutations are fixed.</a:t>
            </a:r>
          </a:p>
        </p:txBody>
      </p:sp>
    </p:spTree>
    <p:extLst>
      <p:ext uri="{BB962C8B-B14F-4D97-AF65-F5344CB8AC3E}">
        <p14:creationId xmlns:p14="http://schemas.microsoft.com/office/powerpoint/2010/main" val="4248907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p:nvPr>
        </p:nvSpPr>
        <p:spPr>
          <a:xfrm>
            <a:off x="685800" y="381000"/>
            <a:ext cx="7772400" cy="1143000"/>
          </a:xfrm>
        </p:spPr>
        <p:txBody>
          <a:bodyPr/>
          <a:lstStyle/>
          <a:p>
            <a:pPr eaLnBrk="1" hangingPunct="1"/>
            <a:r>
              <a:rPr lang="en-IE">
                <a:latin typeface="Times New Roman" charset="0"/>
              </a:rPr>
              <a:t>Positive selection (s&gt;0)</a:t>
            </a:r>
          </a:p>
        </p:txBody>
      </p:sp>
      <p:sp>
        <p:nvSpPr>
          <p:cNvPr id="472067" name="Rectangle 3"/>
          <p:cNvSpPr>
            <a:spLocks noGrp="1" noChangeArrowheads="1"/>
          </p:cNvSpPr>
          <p:nvPr>
            <p:ph type="body" idx="1"/>
          </p:nvPr>
        </p:nvSpPr>
        <p:spPr>
          <a:xfrm>
            <a:off x="685800" y="1819407"/>
            <a:ext cx="7772400" cy="4114800"/>
          </a:xfrm>
        </p:spPr>
        <p:txBody>
          <a:bodyPr/>
          <a:lstStyle/>
          <a:p>
            <a:pPr eaLnBrk="1" hangingPunct="1">
              <a:lnSpc>
                <a:spcPct val="90000"/>
              </a:lnSpc>
            </a:pPr>
            <a:r>
              <a:rPr lang="en-IE" sz="2800" dirty="0">
                <a:latin typeface="Times New Roman" charset="0"/>
              </a:rPr>
              <a:t>A new allele (mutant) confers some </a:t>
            </a:r>
            <a:r>
              <a:rPr lang="en-IE" sz="2800" u="sng" dirty="0">
                <a:latin typeface="Times New Roman" charset="0"/>
              </a:rPr>
              <a:t>increase</a:t>
            </a:r>
            <a:r>
              <a:rPr lang="en-IE" sz="2800" dirty="0">
                <a:latin typeface="Times New Roman" charset="0"/>
              </a:rPr>
              <a:t> in the </a:t>
            </a:r>
            <a:r>
              <a:rPr lang="en-IE" sz="2800" b="1" dirty="0">
                <a:latin typeface="Times New Roman" charset="0"/>
              </a:rPr>
              <a:t>fitness</a:t>
            </a:r>
            <a:r>
              <a:rPr lang="en-IE" sz="2800" dirty="0">
                <a:latin typeface="Times New Roman" charset="0"/>
              </a:rPr>
              <a:t> of the organism</a:t>
            </a:r>
          </a:p>
          <a:p>
            <a:pPr eaLnBrk="1" hangingPunct="1">
              <a:lnSpc>
                <a:spcPct val="90000"/>
              </a:lnSpc>
            </a:pPr>
            <a:endParaRPr lang="en-IE" sz="2800" dirty="0">
              <a:latin typeface="Times New Roman" charset="0"/>
            </a:endParaRPr>
          </a:p>
          <a:p>
            <a:pPr eaLnBrk="1" hangingPunct="1">
              <a:lnSpc>
                <a:spcPct val="90000"/>
              </a:lnSpc>
            </a:pPr>
            <a:r>
              <a:rPr lang="en-IE" sz="2800" dirty="0">
                <a:latin typeface="Times New Roman" charset="0"/>
              </a:rPr>
              <a:t>Selection acts to favour this allele</a:t>
            </a:r>
          </a:p>
          <a:p>
            <a:pPr eaLnBrk="1" hangingPunct="1">
              <a:lnSpc>
                <a:spcPct val="90000"/>
              </a:lnSpc>
            </a:pPr>
            <a:endParaRPr lang="en-IE" sz="2800" dirty="0">
              <a:latin typeface="Times New Roman" charset="0"/>
            </a:endParaRPr>
          </a:p>
          <a:p>
            <a:pPr eaLnBrk="1" hangingPunct="1">
              <a:lnSpc>
                <a:spcPct val="90000"/>
              </a:lnSpc>
            </a:pPr>
            <a:r>
              <a:rPr lang="en-IE" sz="2800" dirty="0">
                <a:latin typeface="Times New Roman" charset="0"/>
              </a:rPr>
              <a:t>Also called adaptive selection or Darwinian selection. </a:t>
            </a:r>
          </a:p>
          <a:p>
            <a:pPr eaLnBrk="1" hangingPunct="1">
              <a:lnSpc>
                <a:spcPct val="90000"/>
              </a:lnSpc>
            </a:pPr>
            <a:endParaRPr lang="en-IE" sz="2800" dirty="0">
              <a:latin typeface="Times New Roman" charset="0"/>
            </a:endParaRPr>
          </a:p>
          <a:p>
            <a:pPr eaLnBrk="1" hangingPunct="1">
              <a:lnSpc>
                <a:spcPct val="90000"/>
              </a:lnSpc>
              <a:buFontTx/>
              <a:buNone/>
            </a:pPr>
            <a:r>
              <a:rPr lang="en-IE" sz="2000" dirty="0">
                <a:latin typeface="Times New Roman" charset="0"/>
              </a:rPr>
              <a:t>NOTE</a:t>
            </a:r>
            <a:r>
              <a:rPr lang="en-IE" sz="2800" dirty="0">
                <a:latin typeface="Times New Roman" charset="0"/>
              </a:rPr>
              <a:t>: </a:t>
            </a:r>
            <a:r>
              <a:rPr lang="en-IE" sz="2800" b="1" dirty="0">
                <a:latin typeface="Times New Roman" charset="0"/>
              </a:rPr>
              <a:t>Fitness</a:t>
            </a:r>
            <a:r>
              <a:rPr lang="en-IE" sz="2800" dirty="0">
                <a:latin typeface="Times New Roman" charset="0"/>
              </a:rPr>
              <a:t> = ability to survive and </a:t>
            </a:r>
            <a:r>
              <a:rPr lang="en-IE" sz="2800" u="sng" dirty="0">
                <a:latin typeface="Times New Roman" charset="0"/>
              </a:rPr>
              <a:t>reproduce</a:t>
            </a:r>
          </a:p>
        </p:txBody>
      </p:sp>
      <p:sp>
        <p:nvSpPr>
          <p:cNvPr id="130051" name="Text Box 4"/>
          <p:cNvSpPr txBox="1">
            <a:spLocks noChangeArrowheads="1"/>
          </p:cNvSpPr>
          <p:nvPr/>
        </p:nvSpPr>
        <p:spPr bwMode="auto">
          <a:xfrm>
            <a:off x="304800" y="6248400"/>
            <a:ext cx="75961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a:solidFill>
                  <a:srgbClr val="000000"/>
                </a:solidFill>
                <a:latin typeface="Times New Roman" charset="0"/>
              </a:rPr>
              <a:t>Modified from from </a:t>
            </a:r>
            <a:r>
              <a:rPr lang="en-US" sz="1800">
                <a:solidFill>
                  <a:srgbClr val="008000"/>
                </a:solidFill>
                <a:latin typeface="Times New Roman" charset="0"/>
              </a:rPr>
              <a:t>www.tcd.ie/Genetics/staff/Aoife/GE3026/GE3026_1+2.ppt</a:t>
            </a:r>
            <a:r>
              <a:rPr lang="en-US" b="1">
                <a:solidFill>
                  <a:srgbClr val="000000"/>
                </a:solidFill>
                <a:latin typeface="Times New Roman" charset="0"/>
              </a:rPr>
              <a:t> </a:t>
            </a:r>
          </a:p>
        </p:txBody>
      </p:sp>
    </p:spTree>
    <p:extLst>
      <p:ext uri="{BB962C8B-B14F-4D97-AF65-F5344CB8AC3E}">
        <p14:creationId xmlns:p14="http://schemas.microsoft.com/office/powerpoint/2010/main" val="31383315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720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67"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ChangeArrowheads="1"/>
          </p:cNvSpPr>
          <p:nvPr/>
        </p:nvSpPr>
        <p:spPr bwMode="auto">
          <a:xfrm>
            <a:off x="1042988" y="1312863"/>
            <a:ext cx="6697662" cy="453548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lIns="91429" tIns="45714" rIns="91429" bIns="45714"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28002" name="Line 3"/>
          <p:cNvSpPr>
            <a:spLocks noChangeShapeType="1"/>
          </p:cNvSpPr>
          <p:nvPr/>
        </p:nvSpPr>
        <p:spPr bwMode="auto">
          <a:xfrm>
            <a:off x="6227763" y="1312863"/>
            <a:ext cx="0" cy="4535487"/>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429" tIns="45714" rIns="91429" bIns="45714"/>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03" name="Freeform 4"/>
          <p:cNvSpPr>
            <a:spLocks/>
          </p:cNvSpPr>
          <p:nvPr/>
        </p:nvSpPr>
        <p:spPr bwMode="auto">
          <a:xfrm>
            <a:off x="6300788" y="1312863"/>
            <a:ext cx="1295400" cy="4546600"/>
          </a:xfrm>
          <a:custGeom>
            <a:avLst/>
            <a:gdLst>
              <a:gd name="T0" fmla="*/ 0 w 816"/>
              <a:gd name="T1" fmla="*/ 2147483647 h 2864"/>
              <a:gd name="T2" fmla="*/ 2147483647 w 816"/>
              <a:gd name="T3" fmla="*/ 2147483647 h 2864"/>
              <a:gd name="T4" fmla="*/ 2147483647 w 816"/>
              <a:gd name="T5" fmla="*/ 2147483647 h 2864"/>
              <a:gd name="T6" fmla="*/ 2147483647 w 816"/>
              <a:gd name="T7" fmla="*/ 2147483647 h 2864"/>
              <a:gd name="T8" fmla="*/ 2147483647 w 816"/>
              <a:gd name="T9" fmla="*/ 0 h 2864"/>
              <a:gd name="T10" fmla="*/ 0 60000 65536"/>
              <a:gd name="T11" fmla="*/ 0 60000 65536"/>
              <a:gd name="T12" fmla="*/ 0 60000 65536"/>
              <a:gd name="T13" fmla="*/ 0 60000 65536"/>
              <a:gd name="T14" fmla="*/ 0 60000 65536"/>
              <a:gd name="T15" fmla="*/ 0 w 816"/>
              <a:gd name="T16" fmla="*/ 0 h 2864"/>
              <a:gd name="T17" fmla="*/ 816 w 816"/>
              <a:gd name="T18" fmla="*/ 2864 h 2864"/>
            </a:gdLst>
            <a:ahLst/>
            <a:cxnLst>
              <a:cxn ang="T10">
                <a:pos x="T0" y="T1"/>
              </a:cxn>
              <a:cxn ang="T11">
                <a:pos x="T2" y="T3"/>
              </a:cxn>
              <a:cxn ang="T12">
                <a:pos x="T4" y="T5"/>
              </a:cxn>
              <a:cxn ang="T13">
                <a:pos x="T6" y="T7"/>
              </a:cxn>
              <a:cxn ang="T14">
                <a:pos x="T8" y="T9"/>
              </a:cxn>
            </a:cxnLst>
            <a:rect l="T15" t="T16" r="T17" b="T18"/>
            <a:pathLst>
              <a:path w="816" h="2864">
                <a:moveTo>
                  <a:pt x="0" y="2857"/>
                </a:moveTo>
                <a:cubicBezTo>
                  <a:pt x="102" y="2860"/>
                  <a:pt x="204" y="2864"/>
                  <a:pt x="272" y="2721"/>
                </a:cubicBezTo>
                <a:cubicBezTo>
                  <a:pt x="340" y="2578"/>
                  <a:pt x="363" y="2381"/>
                  <a:pt x="408" y="1996"/>
                </a:cubicBezTo>
                <a:cubicBezTo>
                  <a:pt x="453" y="1611"/>
                  <a:pt x="476" y="741"/>
                  <a:pt x="544" y="408"/>
                </a:cubicBezTo>
                <a:cubicBezTo>
                  <a:pt x="612" y="75"/>
                  <a:pt x="771" y="68"/>
                  <a:pt x="816" y="0"/>
                </a:cubicBezTo>
              </a:path>
            </a:pathLst>
          </a:cu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29" tIns="45714" rIns="91429" bIns="45714"/>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04" name="Freeform 5"/>
          <p:cNvSpPr>
            <a:spLocks/>
          </p:cNvSpPr>
          <p:nvPr/>
        </p:nvSpPr>
        <p:spPr bwMode="auto">
          <a:xfrm>
            <a:off x="7019925" y="5465763"/>
            <a:ext cx="504825" cy="382587"/>
          </a:xfrm>
          <a:custGeom>
            <a:avLst/>
            <a:gdLst>
              <a:gd name="T0" fmla="*/ 0 w 318"/>
              <a:gd name="T1" fmla="*/ 2147483647 h 241"/>
              <a:gd name="T2" fmla="*/ 2147483647 w 318"/>
              <a:gd name="T3" fmla="*/ 2147483647 h 241"/>
              <a:gd name="T4" fmla="*/ 2147483647 w 318"/>
              <a:gd name="T5" fmla="*/ 2147483647 h 241"/>
              <a:gd name="T6" fmla="*/ 2147483647 w 318"/>
              <a:gd name="T7" fmla="*/ 2147483647 h 241"/>
              <a:gd name="T8" fmla="*/ 0 60000 65536"/>
              <a:gd name="T9" fmla="*/ 0 60000 65536"/>
              <a:gd name="T10" fmla="*/ 0 60000 65536"/>
              <a:gd name="T11" fmla="*/ 0 60000 65536"/>
              <a:gd name="T12" fmla="*/ 0 w 318"/>
              <a:gd name="T13" fmla="*/ 0 h 241"/>
              <a:gd name="T14" fmla="*/ 318 w 318"/>
              <a:gd name="T15" fmla="*/ 241 h 241"/>
            </a:gdLst>
            <a:ahLst/>
            <a:cxnLst>
              <a:cxn ang="T8">
                <a:pos x="T0" y="T1"/>
              </a:cxn>
              <a:cxn ang="T9">
                <a:pos x="T2" y="T3"/>
              </a:cxn>
              <a:cxn ang="T10">
                <a:pos x="T4" y="T5"/>
              </a:cxn>
              <a:cxn ang="T11">
                <a:pos x="T6" y="T7"/>
              </a:cxn>
            </a:cxnLst>
            <a:rect l="T12" t="T13" r="T14" b="T15"/>
            <a:pathLst>
              <a:path w="318" h="241">
                <a:moveTo>
                  <a:pt x="0" y="241"/>
                </a:moveTo>
                <a:cubicBezTo>
                  <a:pt x="45" y="135"/>
                  <a:pt x="91" y="30"/>
                  <a:pt x="136" y="15"/>
                </a:cubicBezTo>
                <a:cubicBezTo>
                  <a:pt x="181" y="0"/>
                  <a:pt x="242" y="114"/>
                  <a:pt x="272" y="151"/>
                </a:cubicBezTo>
                <a:cubicBezTo>
                  <a:pt x="302" y="188"/>
                  <a:pt x="310" y="214"/>
                  <a:pt x="318" y="241"/>
                </a:cubicBezTo>
              </a:path>
            </a:pathLst>
          </a:cu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29" tIns="45714" rIns="91429" bIns="45714"/>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05" name="Freeform 6"/>
          <p:cNvSpPr>
            <a:spLocks/>
          </p:cNvSpPr>
          <p:nvPr/>
        </p:nvSpPr>
        <p:spPr bwMode="auto">
          <a:xfrm>
            <a:off x="1042988" y="1304925"/>
            <a:ext cx="5022850" cy="4541838"/>
          </a:xfrm>
          <a:custGeom>
            <a:avLst/>
            <a:gdLst>
              <a:gd name="T0" fmla="*/ 2147483647 w 3164"/>
              <a:gd name="T1" fmla="*/ 2147483647 h 2861"/>
              <a:gd name="T2" fmla="*/ 2147483647 w 3164"/>
              <a:gd name="T3" fmla="*/ 2147483647 h 2861"/>
              <a:gd name="T4" fmla="*/ 2147483647 w 3164"/>
              <a:gd name="T5" fmla="*/ 2147483647 h 2861"/>
              <a:gd name="T6" fmla="*/ 2147483647 w 3164"/>
              <a:gd name="T7" fmla="*/ 2147483647 h 2861"/>
              <a:gd name="T8" fmla="*/ 2147483647 w 3164"/>
              <a:gd name="T9" fmla="*/ 2147483647 h 2861"/>
              <a:gd name="T10" fmla="*/ 2147483647 w 3164"/>
              <a:gd name="T11" fmla="*/ 2147483647 h 2861"/>
              <a:gd name="T12" fmla="*/ 2147483647 w 3164"/>
              <a:gd name="T13" fmla="*/ 2147483647 h 2861"/>
              <a:gd name="T14" fmla="*/ 2147483647 w 3164"/>
              <a:gd name="T15" fmla="*/ 2147483647 h 2861"/>
              <a:gd name="T16" fmla="*/ 2147483647 w 3164"/>
              <a:gd name="T17" fmla="*/ 2147483647 h 2861"/>
              <a:gd name="T18" fmla="*/ 2147483647 w 3164"/>
              <a:gd name="T19" fmla="*/ 2147483647 h 2861"/>
              <a:gd name="T20" fmla="*/ 2147483647 w 3164"/>
              <a:gd name="T21" fmla="*/ 2147483647 h 2861"/>
              <a:gd name="T22" fmla="*/ 2147483647 w 3164"/>
              <a:gd name="T23" fmla="*/ 2147483647 h 2861"/>
              <a:gd name="T24" fmla="*/ 2147483647 w 3164"/>
              <a:gd name="T25" fmla="*/ 2147483647 h 2861"/>
              <a:gd name="T26" fmla="*/ 2147483647 w 3164"/>
              <a:gd name="T27" fmla="*/ 2147483647 h 2861"/>
              <a:gd name="T28" fmla="*/ 2147483647 w 3164"/>
              <a:gd name="T29" fmla="*/ 2147483647 h 2861"/>
              <a:gd name="T30" fmla="*/ 2147483647 w 3164"/>
              <a:gd name="T31" fmla="*/ 2147483647 h 2861"/>
              <a:gd name="T32" fmla="*/ 2147483647 w 3164"/>
              <a:gd name="T33" fmla="*/ 2147483647 h 2861"/>
              <a:gd name="T34" fmla="*/ 2147483647 w 3164"/>
              <a:gd name="T35" fmla="*/ 2147483647 h 2861"/>
              <a:gd name="T36" fmla="*/ 2147483647 w 3164"/>
              <a:gd name="T37" fmla="*/ 2147483647 h 2861"/>
              <a:gd name="T38" fmla="*/ 2147483647 w 3164"/>
              <a:gd name="T39" fmla="*/ 2147483647 h 2861"/>
              <a:gd name="T40" fmla="*/ 2147483647 w 3164"/>
              <a:gd name="T41" fmla="*/ 2147483647 h 2861"/>
              <a:gd name="T42" fmla="*/ 2147483647 w 3164"/>
              <a:gd name="T43" fmla="*/ 2147483647 h 2861"/>
              <a:gd name="T44" fmla="*/ 2147483647 w 3164"/>
              <a:gd name="T45" fmla="*/ 2147483647 h 2861"/>
              <a:gd name="T46" fmla="*/ 2147483647 w 3164"/>
              <a:gd name="T47" fmla="*/ 2147483647 h 2861"/>
              <a:gd name="T48" fmla="*/ 2147483647 w 3164"/>
              <a:gd name="T49" fmla="*/ 2147483647 h 2861"/>
              <a:gd name="T50" fmla="*/ 2147483647 w 3164"/>
              <a:gd name="T51" fmla="*/ 2147483647 h 2861"/>
              <a:gd name="T52" fmla="*/ 2147483647 w 3164"/>
              <a:gd name="T53" fmla="*/ 2147483647 h 2861"/>
              <a:gd name="T54" fmla="*/ 2147483647 w 3164"/>
              <a:gd name="T55" fmla="*/ 2147483647 h 2861"/>
              <a:gd name="T56" fmla="*/ 2147483647 w 3164"/>
              <a:gd name="T57" fmla="*/ 2147483647 h 2861"/>
              <a:gd name="T58" fmla="*/ 2147483647 w 3164"/>
              <a:gd name="T59" fmla="*/ 2147483647 h 2861"/>
              <a:gd name="T60" fmla="*/ 2147483647 w 3164"/>
              <a:gd name="T61" fmla="*/ 2147483647 h 2861"/>
              <a:gd name="T62" fmla="*/ 2147483647 w 3164"/>
              <a:gd name="T63" fmla="*/ 2147483647 h 2861"/>
              <a:gd name="T64" fmla="*/ 2147483647 w 3164"/>
              <a:gd name="T65" fmla="*/ 2147483647 h 2861"/>
              <a:gd name="T66" fmla="*/ 2147483647 w 3164"/>
              <a:gd name="T67" fmla="*/ 2147483647 h 2861"/>
              <a:gd name="T68" fmla="*/ 2147483647 w 3164"/>
              <a:gd name="T69" fmla="*/ 2147483647 h 2861"/>
              <a:gd name="T70" fmla="*/ 2147483647 w 3164"/>
              <a:gd name="T71" fmla="*/ 2147483647 h 2861"/>
              <a:gd name="T72" fmla="*/ 2147483647 w 3164"/>
              <a:gd name="T73" fmla="*/ 2147483647 h 2861"/>
              <a:gd name="T74" fmla="*/ 2147483647 w 3164"/>
              <a:gd name="T75" fmla="*/ 2147483647 h 2861"/>
              <a:gd name="T76" fmla="*/ 2147483647 w 3164"/>
              <a:gd name="T77" fmla="*/ 2147483647 h 2861"/>
              <a:gd name="T78" fmla="*/ 2147483647 w 3164"/>
              <a:gd name="T79" fmla="*/ 2147483647 h 2861"/>
              <a:gd name="T80" fmla="*/ 2147483647 w 3164"/>
              <a:gd name="T81" fmla="*/ 2147483647 h 2861"/>
              <a:gd name="T82" fmla="*/ 2147483647 w 3164"/>
              <a:gd name="T83" fmla="*/ 2147483647 h 2861"/>
              <a:gd name="T84" fmla="*/ 2147483647 w 3164"/>
              <a:gd name="T85" fmla="*/ 2147483647 h 2861"/>
              <a:gd name="T86" fmla="*/ 2147483647 w 3164"/>
              <a:gd name="T87" fmla="*/ 2147483647 h 2861"/>
              <a:gd name="T88" fmla="*/ 2147483647 w 3164"/>
              <a:gd name="T89" fmla="*/ 0 h 28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64"/>
              <a:gd name="T136" fmla="*/ 0 h 2861"/>
              <a:gd name="T137" fmla="*/ 3164 w 3164"/>
              <a:gd name="T138" fmla="*/ 2861 h 28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64" h="2861">
                <a:moveTo>
                  <a:pt x="0" y="2861"/>
                </a:moveTo>
                <a:cubicBezTo>
                  <a:pt x="16" y="2813"/>
                  <a:pt x="63" y="2784"/>
                  <a:pt x="92" y="2742"/>
                </a:cubicBezTo>
                <a:cubicBezTo>
                  <a:pt x="112" y="2682"/>
                  <a:pt x="122" y="2621"/>
                  <a:pt x="137" y="2560"/>
                </a:cubicBezTo>
                <a:cubicBezTo>
                  <a:pt x="159" y="2581"/>
                  <a:pt x="210" y="2614"/>
                  <a:pt x="210" y="2614"/>
                </a:cubicBezTo>
                <a:cubicBezTo>
                  <a:pt x="258" y="2545"/>
                  <a:pt x="226" y="2564"/>
                  <a:pt x="302" y="2550"/>
                </a:cubicBezTo>
                <a:cubicBezTo>
                  <a:pt x="308" y="2541"/>
                  <a:pt x="310" y="2520"/>
                  <a:pt x="320" y="2523"/>
                </a:cubicBezTo>
                <a:cubicBezTo>
                  <a:pt x="333" y="2527"/>
                  <a:pt x="325" y="2564"/>
                  <a:pt x="338" y="2560"/>
                </a:cubicBezTo>
                <a:cubicBezTo>
                  <a:pt x="359" y="2553"/>
                  <a:pt x="375" y="2505"/>
                  <a:pt x="375" y="2505"/>
                </a:cubicBezTo>
                <a:cubicBezTo>
                  <a:pt x="431" y="2561"/>
                  <a:pt x="431" y="2588"/>
                  <a:pt x="476" y="2523"/>
                </a:cubicBezTo>
                <a:cubicBezTo>
                  <a:pt x="462" y="2459"/>
                  <a:pt x="469" y="2468"/>
                  <a:pt x="512" y="2422"/>
                </a:cubicBezTo>
                <a:cubicBezTo>
                  <a:pt x="518" y="2443"/>
                  <a:pt x="521" y="2466"/>
                  <a:pt x="530" y="2486"/>
                </a:cubicBezTo>
                <a:cubicBezTo>
                  <a:pt x="534" y="2494"/>
                  <a:pt x="541" y="2509"/>
                  <a:pt x="549" y="2505"/>
                </a:cubicBezTo>
                <a:cubicBezTo>
                  <a:pt x="561" y="2499"/>
                  <a:pt x="561" y="2480"/>
                  <a:pt x="567" y="2468"/>
                </a:cubicBezTo>
                <a:cubicBezTo>
                  <a:pt x="579" y="2407"/>
                  <a:pt x="594" y="2353"/>
                  <a:pt x="613" y="2294"/>
                </a:cubicBezTo>
                <a:cubicBezTo>
                  <a:pt x="566" y="2183"/>
                  <a:pt x="589" y="2065"/>
                  <a:pt x="604" y="1947"/>
                </a:cubicBezTo>
                <a:cubicBezTo>
                  <a:pt x="605" y="1943"/>
                  <a:pt x="625" y="1845"/>
                  <a:pt x="622" y="1846"/>
                </a:cubicBezTo>
                <a:cubicBezTo>
                  <a:pt x="601" y="1856"/>
                  <a:pt x="603" y="1889"/>
                  <a:pt x="594" y="1910"/>
                </a:cubicBezTo>
                <a:cubicBezTo>
                  <a:pt x="595" y="1922"/>
                  <a:pt x="610" y="2130"/>
                  <a:pt x="613" y="2157"/>
                </a:cubicBezTo>
                <a:cubicBezTo>
                  <a:pt x="618" y="2197"/>
                  <a:pt x="630" y="2184"/>
                  <a:pt x="658" y="2221"/>
                </a:cubicBezTo>
                <a:cubicBezTo>
                  <a:pt x="719" y="2301"/>
                  <a:pt x="712" y="2353"/>
                  <a:pt x="814" y="2386"/>
                </a:cubicBezTo>
                <a:cubicBezTo>
                  <a:pt x="892" y="2367"/>
                  <a:pt x="863" y="2349"/>
                  <a:pt x="887" y="2285"/>
                </a:cubicBezTo>
                <a:cubicBezTo>
                  <a:pt x="972" y="2060"/>
                  <a:pt x="905" y="2284"/>
                  <a:pt x="951" y="2121"/>
                </a:cubicBezTo>
                <a:cubicBezTo>
                  <a:pt x="942" y="2109"/>
                  <a:pt x="937" y="2093"/>
                  <a:pt x="924" y="2084"/>
                </a:cubicBezTo>
                <a:cubicBezTo>
                  <a:pt x="908" y="2073"/>
                  <a:pt x="886" y="2074"/>
                  <a:pt x="869" y="2066"/>
                </a:cubicBezTo>
                <a:cubicBezTo>
                  <a:pt x="861" y="2062"/>
                  <a:pt x="856" y="2054"/>
                  <a:pt x="850" y="2048"/>
                </a:cubicBezTo>
                <a:cubicBezTo>
                  <a:pt x="844" y="2042"/>
                  <a:pt x="823" y="2029"/>
                  <a:pt x="832" y="2029"/>
                </a:cubicBezTo>
                <a:cubicBezTo>
                  <a:pt x="854" y="2029"/>
                  <a:pt x="875" y="2040"/>
                  <a:pt x="896" y="2048"/>
                </a:cubicBezTo>
                <a:cubicBezTo>
                  <a:pt x="909" y="2053"/>
                  <a:pt x="921" y="2060"/>
                  <a:pt x="933" y="2066"/>
                </a:cubicBezTo>
                <a:cubicBezTo>
                  <a:pt x="954" y="2063"/>
                  <a:pt x="981" y="2071"/>
                  <a:pt x="997" y="2057"/>
                </a:cubicBezTo>
                <a:cubicBezTo>
                  <a:pt x="1042" y="2017"/>
                  <a:pt x="952" y="1723"/>
                  <a:pt x="1015" y="1883"/>
                </a:cubicBezTo>
                <a:cubicBezTo>
                  <a:pt x="1014" y="1894"/>
                  <a:pt x="987" y="2017"/>
                  <a:pt x="1033" y="2038"/>
                </a:cubicBezTo>
                <a:cubicBezTo>
                  <a:pt x="1053" y="2047"/>
                  <a:pt x="1076" y="2045"/>
                  <a:pt x="1097" y="2048"/>
                </a:cubicBezTo>
                <a:cubicBezTo>
                  <a:pt x="1134" y="2011"/>
                  <a:pt x="1128" y="1950"/>
                  <a:pt x="1152" y="1901"/>
                </a:cubicBezTo>
                <a:cubicBezTo>
                  <a:pt x="1158" y="1868"/>
                  <a:pt x="1163" y="1834"/>
                  <a:pt x="1170" y="1801"/>
                </a:cubicBezTo>
                <a:cubicBezTo>
                  <a:pt x="1172" y="1791"/>
                  <a:pt x="1182" y="1783"/>
                  <a:pt x="1180" y="1773"/>
                </a:cubicBezTo>
                <a:cubicBezTo>
                  <a:pt x="1178" y="1764"/>
                  <a:pt x="1167" y="1761"/>
                  <a:pt x="1161" y="1755"/>
                </a:cubicBezTo>
                <a:cubicBezTo>
                  <a:pt x="1164" y="1721"/>
                  <a:pt x="1151" y="1682"/>
                  <a:pt x="1170" y="1654"/>
                </a:cubicBezTo>
                <a:cubicBezTo>
                  <a:pt x="1190" y="1624"/>
                  <a:pt x="1230" y="1694"/>
                  <a:pt x="1234" y="1700"/>
                </a:cubicBezTo>
                <a:cubicBezTo>
                  <a:pt x="1288" y="1683"/>
                  <a:pt x="1274" y="1638"/>
                  <a:pt x="1280" y="1581"/>
                </a:cubicBezTo>
                <a:cubicBezTo>
                  <a:pt x="1286" y="1593"/>
                  <a:pt x="1297" y="1604"/>
                  <a:pt x="1298" y="1618"/>
                </a:cubicBezTo>
                <a:cubicBezTo>
                  <a:pt x="1303" y="1666"/>
                  <a:pt x="1260" y="1686"/>
                  <a:pt x="1326" y="1636"/>
                </a:cubicBezTo>
                <a:cubicBezTo>
                  <a:pt x="1338" y="1612"/>
                  <a:pt x="1342" y="1575"/>
                  <a:pt x="1381" y="1609"/>
                </a:cubicBezTo>
                <a:cubicBezTo>
                  <a:pt x="1397" y="1623"/>
                  <a:pt x="1417" y="1664"/>
                  <a:pt x="1417" y="1664"/>
                </a:cubicBezTo>
                <a:cubicBezTo>
                  <a:pt x="1476" y="1643"/>
                  <a:pt x="1434" y="1668"/>
                  <a:pt x="1426" y="1572"/>
                </a:cubicBezTo>
                <a:cubicBezTo>
                  <a:pt x="1424" y="1550"/>
                  <a:pt x="1440" y="1530"/>
                  <a:pt x="1445" y="1508"/>
                </a:cubicBezTo>
                <a:cubicBezTo>
                  <a:pt x="1486" y="1522"/>
                  <a:pt x="1484" y="1542"/>
                  <a:pt x="1527" y="1526"/>
                </a:cubicBezTo>
                <a:cubicBezTo>
                  <a:pt x="1551" y="1489"/>
                  <a:pt x="1559" y="1449"/>
                  <a:pt x="1573" y="1408"/>
                </a:cubicBezTo>
                <a:cubicBezTo>
                  <a:pt x="1600" y="1426"/>
                  <a:pt x="1609" y="1423"/>
                  <a:pt x="1609" y="1462"/>
                </a:cubicBezTo>
                <a:cubicBezTo>
                  <a:pt x="1609" y="1475"/>
                  <a:pt x="1590" y="1491"/>
                  <a:pt x="1600" y="1499"/>
                </a:cubicBezTo>
                <a:cubicBezTo>
                  <a:pt x="1612" y="1508"/>
                  <a:pt x="1631" y="1493"/>
                  <a:pt x="1646" y="1490"/>
                </a:cubicBezTo>
                <a:cubicBezTo>
                  <a:pt x="1657" y="1445"/>
                  <a:pt x="1668" y="1422"/>
                  <a:pt x="1701" y="1389"/>
                </a:cubicBezTo>
                <a:cubicBezTo>
                  <a:pt x="1677" y="1318"/>
                  <a:pt x="1701" y="1407"/>
                  <a:pt x="1701" y="1334"/>
                </a:cubicBezTo>
                <a:cubicBezTo>
                  <a:pt x="1701" y="1316"/>
                  <a:pt x="1695" y="1298"/>
                  <a:pt x="1692" y="1280"/>
                </a:cubicBezTo>
                <a:cubicBezTo>
                  <a:pt x="1698" y="1225"/>
                  <a:pt x="1694" y="1168"/>
                  <a:pt x="1710" y="1115"/>
                </a:cubicBezTo>
                <a:cubicBezTo>
                  <a:pt x="1713" y="1105"/>
                  <a:pt x="1729" y="1126"/>
                  <a:pt x="1737" y="1133"/>
                </a:cubicBezTo>
                <a:cubicBezTo>
                  <a:pt x="1779" y="1169"/>
                  <a:pt x="1776" y="1202"/>
                  <a:pt x="1829" y="1216"/>
                </a:cubicBezTo>
                <a:cubicBezTo>
                  <a:pt x="1841" y="1213"/>
                  <a:pt x="1854" y="1212"/>
                  <a:pt x="1865" y="1206"/>
                </a:cubicBezTo>
                <a:cubicBezTo>
                  <a:pt x="1873" y="1202"/>
                  <a:pt x="1876" y="1186"/>
                  <a:pt x="1884" y="1188"/>
                </a:cubicBezTo>
                <a:cubicBezTo>
                  <a:pt x="1903" y="1193"/>
                  <a:pt x="1902" y="1232"/>
                  <a:pt x="1911" y="1243"/>
                </a:cubicBezTo>
                <a:cubicBezTo>
                  <a:pt x="1918" y="1251"/>
                  <a:pt x="1929" y="1255"/>
                  <a:pt x="1938" y="1261"/>
                </a:cubicBezTo>
                <a:cubicBezTo>
                  <a:pt x="1985" y="1376"/>
                  <a:pt x="2031" y="1462"/>
                  <a:pt x="2149" y="1508"/>
                </a:cubicBezTo>
                <a:cubicBezTo>
                  <a:pt x="2175" y="1543"/>
                  <a:pt x="2201" y="1560"/>
                  <a:pt x="2231" y="1590"/>
                </a:cubicBezTo>
                <a:cubicBezTo>
                  <a:pt x="2285" y="1509"/>
                  <a:pt x="2295" y="1428"/>
                  <a:pt x="2313" y="1334"/>
                </a:cubicBezTo>
                <a:cubicBezTo>
                  <a:pt x="2316" y="1273"/>
                  <a:pt x="2312" y="1212"/>
                  <a:pt x="2322" y="1152"/>
                </a:cubicBezTo>
                <a:cubicBezTo>
                  <a:pt x="2327" y="1121"/>
                  <a:pt x="2357" y="1099"/>
                  <a:pt x="2368" y="1069"/>
                </a:cubicBezTo>
                <a:cubicBezTo>
                  <a:pt x="2375" y="1048"/>
                  <a:pt x="2379" y="1026"/>
                  <a:pt x="2386" y="1005"/>
                </a:cubicBezTo>
                <a:cubicBezTo>
                  <a:pt x="2389" y="996"/>
                  <a:pt x="2393" y="987"/>
                  <a:pt x="2396" y="978"/>
                </a:cubicBezTo>
                <a:cubicBezTo>
                  <a:pt x="2419" y="1024"/>
                  <a:pt x="2446" y="1053"/>
                  <a:pt x="2469" y="1097"/>
                </a:cubicBezTo>
                <a:cubicBezTo>
                  <a:pt x="2490" y="1085"/>
                  <a:pt x="2515" y="1077"/>
                  <a:pt x="2533" y="1060"/>
                </a:cubicBezTo>
                <a:cubicBezTo>
                  <a:pt x="2581" y="1016"/>
                  <a:pt x="2568" y="991"/>
                  <a:pt x="2578" y="932"/>
                </a:cubicBezTo>
                <a:cubicBezTo>
                  <a:pt x="2609" y="738"/>
                  <a:pt x="2587" y="921"/>
                  <a:pt x="2606" y="749"/>
                </a:cubicBezTo>
                <a:cubicBezTo>
                  <a:pt x="2615" y="752"/>
                  <a:pt x="2633" y="758"/>
                  <a:pt x="2633" y="758"/>
                </a:cubicBezTo>
                <a:cubicBezTo>
                  <a:pt x="2638" y="704"/>
                  <a:pt x="2625" y="578"/>
                  <a:pt x="2688" y="557"/>
                </a:cubicBezTo>
                <a:cubicBezTo>
                  <a:pt x="2692" y="598"/>
                  <a:pt x="2674" y="683"/>
                  <a:pt x="2752" y="676"/>
                </a:cubicBezTo>
                <a:cubicBezTo>
                  <a:pt x="2771" y="674"/>
                  <a:pt x="2783" y="652"/>
                  <a:pt x="2798" y="640"/>
                </a:cubicBezTo>
                <a:cubicBezTo>
                  <a:pt x="2815" y="588"/>
                  <a:pt x="2779" y="580"/>
                  <a:pt x="2752" y="539"/>
                </a:cubicBezTo>
                <a:cubicBezTo>
                  <a:pt x="2755" y="530"/>
                  <a:pt x="2756" y="504"/>
                  <a:pt x="2761" y="512"/>
                </a:cubicBezTo>
                <a:cubicBezTo>
                  <a:pt x="2777" y="536"/>
                  <a:pt x="2769" y="573"/>
                  <a:pt x="2789" y="594"/>
                </a:cubicBezTo>
                <a:cubicBezTo>
                  <a:pt x="2804" y="609"/>
                  <a:pt x="2819" y="625"/>
                  <a:pt x="2834" y="640"/>
                </a:cubicBezTo>
                <a:cubicBezTo>
                  <a:pt x="2844" y="566"/>
                  <a:pt x="2862" y="494"/>
                  <a:pt x="2871" y="420"/>
                </a:cubicBezTo>
                <a:cubicBezTo>
                  <a:pt x="2891" y="266"/>
                  <a:pt x="2839" y="309"/>
                  <a:pt x="2908" y="265"/>
                </a:cubicBezTo>
                <a:cubicBezTo>
                  <a:pt x="2959" y="299"/>
                  <a:pt x="2972" y="265"/>
                  <a:pt x="3008" y="228"/>
                </a:cubicBezTo>
                <a:cubicBezTo>
                  <a:pt x="3017" y="234"/>
                  <a:pt x="3030" y="237"/>
                  <a:pt x="3036" y="246"/>
                </a:cubicBezTo>
                <a:cubicBezTo>
                  <a:pt x="3043" y="257"/>
                  <a:pt x="3036" y="292"/>
                  <a:pt x="3045" y="283"/>
                </a:cubicBezTo>
                <a:cubicBezTo>
                  <a:pt x="3058" y="270"/>
                  <a:pt x="3049" y="246"/>
                  <a:pt x="3054" y="228"/>
                </a:cubicBezTo>
                <a:cubicBezTo>
                  <a:pt x="3058" y="215"/>
                  <a:pt x="3066" y="204"/>
                  <a:pt x="3072" y="192"/>
                </a:cubicBezTo>
                <a:cubicBezTo>
                  <a:pt x="3075" y="161"/>
                  <a:pt x="3065" y="126"/>
                  <a:pt x="3081" y="100"/>
                </a:cubicBezTo>
                <a:cubicBezTo>
                  <a:pt x="3090" y="86"/>
                  <a:pt x="3084" y="150"/>
                  <a:pt x="3100" y="146"/>
                </a:cubicBezTo>
                <a:cubicBezTo>
                  <a:pt x="3119" y="141"/>
                  <a:pt x="3112" y="109"/>
                  <a:pt x="3118" y="91"/>
                </a:cubicBezTo>
                <a:cubicBezTo>
                  <a:pt x="3131" y="52"/>
                  <a:pt x="3134" y="27"/>
                  <a:pt x="3164" y="0"/>
                </a:cubicBezTo>
              </a:path>
            </a:pathLst>
          </a:cu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29" tIns="45714" rIns="91429" bIns="45714"/>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06" name="Freeform 7"/>
          <p:cNvSpPr>
            <a:spLocks/>
          </p:cNvSpPr>
          <p:nvPr/>
        </p:nvSpPr>
        <p:spPr bwMode="auto">
          <a:xfrm>
            <a:off x="3956050" y="5649913"/>
            <a:ext cx="600075" cy="227012"/>
          </a:xfrm>
          <a:custGeom>
            <a:avLst/>
            <a:gdLst>
              <a:gd name="T0" fmla="*/ 2147483647 w 378"/>
              <a:gd name="T1" fmla="*/ 2147483647 h 143"/>
              <a:gd name="T2" fmla="*/ 2147483647 w 378"/>
              <a:gd name="T3" fmla="*/ 2147483647 h 143"/>
              <a:gd name="T4" fmla="*/ 2147483647 w 378"/>
              <a:gd name="T5" fmla="*/ 2147483647 h 143"/>
              <a:gd name="T6" fmla="*/ 2147483647 w 378"/>
              <a:gd name="T7" fmla="*/ 2147483647 h 143"/>
              <a:gd name="T8" fmla="*/ 2147483647 w 378"/>
              <a:gd name="T9" fmla="*/ 2147483647 h 143"/>
              <a:gd name="T10" fmla="*/ 2147483647 w 378"/>
              <a:gd name="T11" fmla="*/ 2147483647 h 143"/>
              <a:gd name="T12" fmla="*/ 2147483647 w 378"/>
              <a:gd name="T13" fmla="*/ 2147483647 h 143"/>
              <a:gd name="T14" fmla="*/ 2147483647 w 378"/>
              <a:gd name="T15" fmla="*/ 2147483647 h 143"/>
              <a:gd name="T16" fmla="*/ 2147483647 w 378"/>
              <a:gd name="T17" fmla="*/ 2147483647 h 143"/>
              <a:gd name="T18" fmla="*/ 2147483647 w 378"/>
              <a:gd name="T19" fmla="*/ 2147483647 h 143"/>
              <a:gd name="T20" fmla="*/ 2147483647 w 378"/>
              <a:gd name="T21" fmla="*/ 2147483647 h 1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8"/>
              <a:gd name="T34" fmla="*/ 0 h 143"/>
              <a:gd name="T35" fmla="*/ 378 w 378"/>
              <a:gd name="T36" fmla="*/ 143 h 1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8" h="143">
                <a:moveTo>
                  <a:pt x="30" y="133"/>
                </a:moveTo>
                <a:cubicBezTo>
                  <a:pt x="0" y="88"/>
                  <a:pt x="18" y="87"/>
                  <a:pt x="58" y="60"/>
                </a:cubicBezTo>
                <a:cubicBezTo>
                  <a:pt x="64" y="51"/>
                  <a:pt x="71" y="43"/>
                  <a:pt x="76" y="33"/>
                </a:cubicBezTo>
                <a:cubicBezTo>
                  <a:pt x="80" y="24"/>
                  <a:pt x="76" y="9"/>
                  <a:pt x="85" y="5"/>
                </a:cubicBezTo>
                <a:cubicBezTo>
                  <a:pt x="97" y="0"/>
                  <a:pt x="110" y="12"/>
                  <a:pt x="122" y="15"/>
                </a:cubicBezTo>
                <a:cubicBezTo>
                  <a:pt x="171" y="54"/>
                  <a:pt x="182" y="74"/>
                  <a:pt x="204" y="5"/>
                </a:cubicBezTo>
                <a:cubicBezTo>
                  <a:pt x="213" y="11"/>
                  <a:pt x="221" y="19"/>
                  <a:pt x="231" y="24"/>
                </a:cubicBezTo>
                <a:cubicBezTo>
                  <a:pt x="249" y="32"/>
                  <a:pt x="286" y="42"/>
                  <a:pt x="286" y="42"/>
                </a:cubicBezTo>
                <a:cubicBezTo>
                  <a:pt x="289" y="51"/>
                  <a:pt x="288" y="62"/>
                  <a:pt x="295" y="69"/>
                </a:cubicBezTo>
                <a:cubicBezTo>
                  <a:pt x="302" y="76"/>
                  <a:pt x="315" y="73"/>
                  <a:pt x="323" y="79"/>
                </a:cubicBezTo>
                <a:cubicBezTo>
                  <a:pt x="365" y="110"/>
                  <a:pt x="363" y="111"/>
                  <a:pt x="378" y="143"/>
                </a:cubicBezTo>
              </a:path>
            </a:pathLst>
          </a:cu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29" tIns="45714" rIns="91429" bIns="45714"/>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07" name="Text Box 8"/>
          <p:cNvSpPr txBox="1">
            <a:spLocks noChangeArrowheads="1"/>
          </p:cNvSpPr>
          <p:nvPr/>
        </p:nvSpPr>
        <p:spPr bwMode="auto">
          <a:xfrm>
            <a:off x="2268538" y="836613"/>
            <a:ext cx="31464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IE">
                <a:solidFill>
                  <a:srgbClr val="000000"/>
                </a:solidFill>
              </a:rPr>
              <a:t>Random Genetic Drift</a:t>
            </a:r>
          </a:p>
        </p:txBody>
      </p:sp>
      <p:sp>
        <p:nvSpPr>
          <p:cNvPr id="128008" name="Text Box 9"/>
          <p:cNvSpPr txBox="1">
            <a:spLocks noChangeArrowheads="1"/>
          </p:cNvSpPr>
          <p:nvPr/>
        </p:nvSpPr>
        <p:spPr bwMode="auto">
          <a:xfrm>
            <a:off x="6278563" y="855663"/>
            <a:ext cx="145097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IE">
                <a:solidFill>
                  <a:srgbClr val="000000"/>
                </a:solidFill>
              </a:rPr>
              <a:t>Selection</a:t>
            </a:r>
          </a:p>
        </p:txBody>
      </p:sp>
      <p:sp>
        <p:nvSpPr>
          <p:cNvPr id="128009" name="Text Box 10"/>
          <p:cNvSpPr txBox="1">
            <a:spLocks noChangeArrowheads="1"/>
          </p:cNvSpPr>
          <p:nvPr/>
        </p:nvSpPr>
        <p:spPr bwMode="auto">
          <a:xfrm rot="10800000">
            <a:off x="506413" y="2722563"/>
            <a:ext cx="492125" cy="193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IE" sz="2000">
                <a:solidFill>
                  <a:srgbClr val="000000"/>
                </a:solidFill>
              </a:rPr>
              <a:t>Allele frequency</a:t>
            </a:r>
          </a:p>
        </p:txBody>
      </p:sp>
      <p:sp>
        <p:nvSpPr>
          <p:cNvPr id="128010" name="Text Box 11"/>
          <p:cNvSpPr txBox="1">
            <a:spLocks noChangeArrowheads="1"/>
          </p:cNvSpPr>
          <p:nvPr/>
        </p:nvSpPr>
        <p:spPr bwMode="auto">
          <a:xfrm>
            <a:off x="684213" y="5589588"/>
            <a:ext cx="31273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IE" sz="1800">
                <a:solidFill>
                  <a:srgbClr val="000000"/>
                </a:solidFill>
              </a:rPr>
              <a:t>0</a:t>
            </a:r>
          </a:p>
        </p:txBody>
      </p:sp>
      <p:sp>
        <p:nvSpPr>
          <p:cNvPr id="128011" name="Text Box 12"/>
          <p:cNvSpPr txBox="1">
            <a:spLocks noChangeArrowheads="1"/>
          </p:cNvSpPr>
          <p:nvPr/>
        </p:nvSpPr>
        <p:spPr bwMode="auto">
          <a:xfrm>
            <a:off x="395288" y="1268413"/>
            <a:ext cx="56991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IE" sz="1800">
                <a:solidFill>
                  <a:srgbClr val="000000"/>
                </a:solidFill>
              </a:rPr>
              <a:t>100</a:t>
            </a:r>
          </a:p>
        </p:txBody>
      </p:sp>
      <p:sp>
        <p:nvSpPr>
          <p:cNvPr id="128012" name="Freeform 13"/>
          <p:cNvSpPr>
            <a:spLocks/>
          </p:cNvSpPr>
          <p:nvPr/>
        </p:nvSpPr>
        <p:spPr bwMode="auto">
          <a:xfrm>
            <a:off x="1958975" y="5106988"/>
            <a:ext cx="1190625" cy="742950"/>
          </a:xfrm>
          <a:custGeom>
            <a:avLst/>
            <a:gdLst>
              <a:gd name="T0" fmla="*/ 0 w 750"/>
              <a:gd name="T1" fmla="*/ 2147483647 h 468"/>
              <a:gd name="T2" fmla="*/ 2147483647 w 750"/>
              <a:gd name="T3" fmla="*/ 2147483647 h 468"/>
              <a:gd name="T4" fmla="*/ 2147483647 w 750"/>
              <a:gd name="T5" fmla="*/ 2147483647 h 468"/>
              <a:gd name="T6" fmla="*/ 2147483647 w 750"/>
              <a:gd name="T7" fmla="*/ 2147483647 h 468"/>
              <a:gd name="T8" fmla="*/ 2147483647 w 750"/>
              <a:gd name="T9" fmla="*/ 2147483647 h 468"/>
              <a:gd name="T10" fmla="*/ 2147483647 w 750"/>
              <a:gd name="T11" fmla="*/ 2147483647 h 468"/>
              <a:gd name="T12" fmla="*/ 2147483647 w 750"/>
              <a:gd name="T13" fmla="*/ 2147483647 h 468"/>
              <a:gd name="T14" fmla="*/ 2147483647 w 750"/>
              <a:gd name="T15" fmla="*/ 2147483647 h 468"/>
              <a:gd name="T16" fmla="*/ 2147483647 w 750"/>
              <a:gd name="T17" fmla="*/ 2147483647 h 468"/>
              <a:gd name="T18" fmla="*/ 2147483647 w 750"/>
              <a:gd name="T19" fmla="*/ 2147483647 h 468"/>
              <a:gd name="T20" fmla="*/ 2147483647 w 750"/>
              <a:gd name="T21" fmla="*/ 2147483647 h 468"/>
              <a:gd name="T22" fmla="*/ 2147483647 w 750"/>
              <a:gd name="T23" fmla="*/ 2147483647 h 468"/>
              <a:gd name="T24" fmla="*/ 2147483647 w 750"/>
              <a:gd name="T25" fmla="*/ 2147483647 h 468"/>
              <a:gd name="T26" fmla="*/ 2147483647 w 750"/>
              <a:gd name="T27" fmla="*/ 2147483647 h 468"/>
              <a:gd name="T28" fmla="*/ 2147483647 w 750"/>
              <a:gd name="T29" fmla="*/ 2147483647 h 468"/>
              <a:gd name="T30" fmla="*/ 2147483647 w 750"/>
              <a:gd name="T31" fmla="*/ 2147483647 h 468"/>
              <a:gd name="T32" fmla="*/ 2147483647 w 750"/>
              <a:gd name="T33" fmla="*/ 2147483647 h 468"/>
              <a:gd name="T34" fmla="*/ 2147483647 w 750"/>
              <a:gd name="T35" fmla="*/ 2147483647 h 468"/>
              <a:gd name="T36" fmla="*/ 2147483647 w 750"/>
              <a:gd name="T37" fmla="*/ 2147483647 h 468"/>
              <a:gd name="T38" fmla="*/ 2147483647 w 750"/>
              <a:gd name="T39" fmla="*/ 2147483647 h 468"/>
              <a:gd name="T40" fmla="*/ 2147483647 w 750"/>
              <a:gd name="T41" fmla="*/ 2147483647 h 468"/>
              <a:gd name="T42" fmla="*/ 2147483647 w 750"/>
              <a:gd name="T43" fmla="*/ 2147483647 h 468"/>
              <a:gd name="T44" fmla="*/ 2147483647 w 750"/>
              <a:gd name="T45" fmla="*/ 2147483647 h 468"/>
              <a:gd name="T46" fmla="*/ 2147483647 w 750"/>
              <a:gd name="T47" fmla="*/ 2147483647 h 4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50"/>
              <a:gd name="T73" fmla="*/ 0 h 468"/>
              <a:gd name="T74" fmla="*/ 750 w 750"/>
              <a:gd name="T75" fmla="*/ 468 h 4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50" h="468">
                <a:moveTo>
                  <a:pt x="0" y="458"/>
                </a:moveTo>
                <a:cubicBezTo>
                  <a:pt x="55" y="440"/>
                  <a:pt x="28" y="427"/>
                  <a:pt x="55" y="394"/>
                </a:cubicBezTo>
                <a:cubicBezTo>
                  <a:pt x="62" y="385"/>
                  <a:pt x="74" y="382"/>
                  <a:pt x="83" y="376"/>
                </a:cubicBezTo>
                <a:cubicBezTo>
                  <a:pt x="92" y="379"/>
                  <a:pt x="107" y="376"/>
                  <a:pt x="110" y="385"/>
                </a:cubicBezTo>
                <a:cubicBezTo>
                  <a:pt x="125" y="431"/>
                  <a:pt x="64" y="449"/>
                  <a:pt x="137" y="413"/>
                </a:cubicBezTo>
                <a:cubicBezTo>
                  <a:pt x="143" y="404"/>
                  <a:pt x="151" y="395"/>
                  <a:pt x="156" y="385"/>
                </a:cubicBezTo>
                <a:cubicBezTo>
                  <a:pt x="160" y="377"/>
                  <a:pt x="159" y="365"/>
                  <a:pt x="165" y="358"/>
                </a:cubicBezTo>
                <a:cubicBezTo>
                  <a:pt x="177" y="343"/>
                  <a:pt x="197" y="335"/>
                  <a:pt x="211" y="321"/>
                </a:cubicBezTo>
                <a:cubicBezTo>
                  <a:pt x="215" y="310"/>
                  <a:pt x="230" y="261"/>
                  <a:pt x="238" y="257"/>
                </a:cubicBezTo>
                <a:cubicBezTo>
                  <a:pt x="246" y="253"/>
                  <a:pt x="250" y="270"/>
                  <a:pt x="256" y="276"/>
                </a:cubicBezTo>
                <a:cubicBezTo>
                  <a:pt x="314" y="260"/>
                  <a:pt x="273" y="262"/>
                  <a:pt x="329" y="285"/>
                </a:cubicBezTo>
                <a:cubicBezTo>
                  <a:pt x="347" y="292"/>
                  <a:pt x="384" y="303"/>
                  <a:pt x="384" y="303"/>
                </a:cubicBezTo>
                <a:cubicBezTo>
                  <a:pt x="413" y="275"/>
                  <a:pt x="403" y="263"/>
                  <a:pt x="439" y="239"/>
                </a:cubicBezTo>
                <a:cubicBezTo>
                  <a:pt x="447" y="209"/>
                  <a:pt x="446" y="143"/>
                  <a:pt x="476" y="193"/>
                </a:cubicBezTo>
                <a:cubicBezTo>
                  <a:pt x="481" y="201"/>
                  <a:pt x="478" y="214"/>
                  <a:pt x="485" y="221"/>
                </a:cubicBezTo>
                <a:cubicBezTo>
                  <a:pt x="492" y="228"/>
                  <a:pt x="503" y="227"/>
                  <a:pt x="512" y="230"/>
                </a:cubicBezTo>
                <a:cubicBezTo>
                  <a:pt x="521" y="221"/>
                  <a:pt x="536" y="214"/>
                  <a:pt x="540" y="202"/>
                </a:cubicBezTo>
                <a:cubicBezTo>
                  <a:pt x="543" y="193"/>
                  <a:pt x="531" y="184"/>
                  <a:pt x="531" y="175"/>
                </a:cubicBezTo>
                <a:cubicBezTo>
                  <a:pt x="531" y="163"/>
                  <a:pt x="544" y="125"/>
                  <a:pt x="549" y="111"/>
                </a:cubicBezTo>
                <a:cubicBezTo>
                  <a:pt x="567" y="0"/>
                  <a:pt x="568" y="89"/>
                  <a:pt x="558" y="120"/>
                </a:cubicBezTo>
                <a:cubicBezTo>
                  <a:pt x="590" y="170"/>
                  <a:pt x="588" y="266"/>
                  <a:pt x="622" y="294"/>
                </a:cubicBezTo>
                <a:cubicBezTo>
                  <a:pt x="638" y="307"/>
                  <a:pt x="660" y="310"/>
                  <a:pt x="677" y="321"/>
                </a:cubicBezTo>
                <a:cubicBezTo>
                  <a:pt x="697" y="362"/>
                  <a:pt x="711" y="396"/>
                  <a:pt x="750" y="422"/>
                </a:cubicBezTo>
                <a:cubicBezTo>
                  <a:pt x="739" y="456"/>
                  <a:pt x="737" y="440"/>
                  <a:pt x="750" y="468"/>
                </a:cubicBezTo>
              </a:path>
            </a:pathLst>
          </a:cu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29" tIns="45714" rIns="91429" bIns="45714"/>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13" name="Text Box 14"/>
          <p:cNvSpPr txBox="1">
            <a:spLocks noChangeArrowheads="1"/>
          </p:cNvSpPr>
          <p:nvPr/>
        </p:nvSpPr>
        <p:spPr bwMode="auto">
          <a:xfrm>
            <a:off x="7359650" y="1865313"/>
            <a:ext cx="163512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IE" sz="1800">
                <a:solidFill>
                  <a:srgbClr val="000000"/>
                </a:solidFill>
              </a:rPr>
              <a:t>advantageous</a:t>
            </a:r>
          </a:p>
        </p:txBody>
      </p:sp>
      <p:sp>
        <p:nvSpPr>
          <p:cNvPr id="128014" name="Text Box 15"/>
          <p:cNvSpPr txBox="1">
            <a:spLocks noChangeArrowheads="1"/>
          </p:cNvSpPr>
          <p:nvPr/>
        </p:nvSpPr>
        <p:spPr bwMode="auto">
          <a:xfrm>
            <a:off x="7143750" y="5105400"/>
            <a:ext cx="19304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IE" sz="1800">
                <a:solidFill>
                  <a:srgbClr val="000000"/>
                </a:solidFill>
              </a:rPr>
              <a:t>disadvantageous</a:t>
            </a:r>
          </a:p>
        </p:txBody>
      </p:sp>
      <p:sp>
        <p:nvSpPr>
          <p:cNvPr id="128015" name="Text Box 16"/>
          <p:cNvSpPr txBox="1">
            <a:spLocks noChangeArrowheads="1"/>
          </p:cNvSpPr>
          <p:nvPr/>
        </p:nvSpPr>
        <p:spPr bwMode="auto">
          <a:xfrm>
            <a:off x="304800" y="6248400"/>
            <a:ext cx="75961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a:solidFill>
                  <a:srgbClr val="000000"/>
                </a:solidFill>
                <a:latin typeface="Times New Roman" charset="0"/>
              </a:rPr>
              <a:t>Modified from from </a:t>
            </a:r>
            <a:r>
              <a:rPr lang="en-US" sz="1800">
                <a:solidFill>
                  <a:srgbClr val="008000"/>
                </a:solidFill>
                <a:latin typeface="Times New Roman" charset="0"/>
              </a:rPr>
              <a:t>www.tcd.ie/Genetics/staff/Aoife/GE3026/GE3026_1+2.ppt</a:t>
            </a:r>
            <a:r>
              <a:rPr lang="en-US" b="1">
                <a:solidFill>
                  <a:srgbClr val="000000"/>
                </a:solidFill>
                <a:latin typeface="Times New Roman" charset="0"/>
              </a:rPr>
              <a:t> </a:t>
            </a:r>
          </a:p>
        </p:txBody>
      </p:sp>
    </p:spTree>
    <p:extLst>
      <p:ext uri="{BB962C8B-B14F-4D97-AF65-F5344CB8AC3E}">
        <p14:creationId xmlns:p14="http://schemas.microsoft.com/office/powerpoint/2010/main" val="2511916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79783"/>
            <a:ext cx="9144000" cy="6498434"/>
          </a:xfrm>
          <a:prstGeom prst="rect">
            <a:avLst/>
          </a:prstGeom>
        </p:spPr>
      </p:pic>
      <p:sp>
        <p:nvSpPr>
          <p:cNvPr id="5" name="TextBox 4"/>
          <p:cNvSpPr txBox="1"/>
          <p:nvPr/>
        </p:nvSpPr>
        <p:spPr>
          <a:xfrm>
            <a:off x="425753" y="2111352"/>
            <a:ext cx="520094" cy="369332"/>
          </a:xfrm>
          <a:prstGeom prst="rect">
            <a:avLst/>
          </a:prstGeom>
          <a:noFill/>
        </p:spPr>
        <p:txBody>
          <a:bodyPr wrap="none" rtlCol="0">
            <a:spAutoFit/>
          </a:bodyPr>
          <a:lstStyle/>
          <a:p>
            <a:r>
              <a:rPr lang="en-US" dirty="0"/>
              <a:t>s=0</a:t>
            </a:r>
          </a:p>
        </p:txBody>
      </p:sp>
    </p:spTree>
    <p:extLst>
      <p:ext uri="{BB962C8B-B14F-4D97-AF65-F5344CB8AC3E}">
        <p14:creationId xmlns:p14="http://schemas.microsoft.com/office/powerpoint/2010/main" val="1469825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Box 2"/>
          <p:cNvSpPr txBox="1">
            <a:spLocks noChangeArrowheads="1"/>
          </p:cNvSpPr>
          <p:nvPr/>
        </p:nvSpPr>
        <p:spPr bwMode="auto">
          <a:xfrm>
            <a:off x="354013" y="388938"/>
            <a:ext cx="7945437" cy="1201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prstClr val="black"/>
                </a:solidFill>
              </a:rPr>
              <a:t>For advantageous mutations: </a:t>
            </a:r>
          </a:p>
          <a:p>
            <a:pPr eaLnBrk="1" hangingPunct="1"/>
            <a:r>
              <a:rPr lang="en-US">
                <a:solidFill>
                  <a:prstClr val="black"/>
                </a:solidFill>
              </a:rPr>
              <a:t>      Probability of fixation, P, is approximately equal to 2s; </a:t>
            </a:r>
          </a:p>
          <a:p>
            <a:pPr eaLnBrk="1" hangingPunct="1"/>
            <a:r>
              <a:rPr lang="en-US">
                <a:solidFill>
                  <a:prstClr val="black"/>
                </a:solidFill>
              </a:rPr>
              <a:t>      e.g., if selective advantage s = 5% then P = 10% </a:t>
            </a:r>
          </a:p>
        </p:txBody>
      </p:sp>
      <p:pic>
        <p:nvPicPr>
          <p:cNvPr id="6041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17663"/>
            <a:ext cx="9144000" cy="3995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9" name="TextBox 6"/>
          <p:cNvSpPr txBox="1">
            <a:spLocks noChangeArrowheads="1"/>
          </p:cNvSpPr>
          <p:nvPr/>
        </p:nvSpPr>
        <p:spPr bwMode="auto">
          <a:xfrm>
            <a:off x="1190625" y="6270625"/>
            <a:ext cx="60118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prstClr val="black"/>
                </a:solidFill>
              </a:rPr>
              <a:t>t</a:t>
            </a:r>
            <a:r>
              <a:rPr lang="en-US" sz="1400">
                <a:solidFill>
                  <a:prstClr val="black"/>
                </a:solidFill>
              </a:rPr>
              <a:t>av</a:t>
            </a:r>
            <a:r>
              <a:rPr lang="en-US">
                <a:solidFill>
                  <a:prstClr val="black"/>
                </a:solidFill>
              </a:rPr>
              <a:t>=2/s*log2N generations = 40*log100= 80</a:t>
            </a:r>
          </a:p>
        </p:txBody>
      </p:sp>
    </p:spTree>
    <p:extLst>
      <p:ext uri="{BB962C8B-B14F-4D97-AF65-F5344CB8AC3E}">
        <p14:creationId xmlns:p14="http://schemas.microsoft.com/office/powerpoint/2010/main" val="1963525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405031"/>
            <a:ext cx="9144000" cy="4047937"/>
          </a:xfrm>
          <a:prstGeom prst="rect">
            <a:avLst/>
          </a:prstGeom>
        </p:spPr>
      </p:pic>
      <p:sp>
        <p:nvSpPr>
          <p:cNvPr id="5" name="TextBox 4"/>
          <p:cNvSpPr txBox="1"/>
          <p:nvPr/>
        </p:nvSpPr>
        <p:spPr>
          <a:xfrm>
            <a:off x="471055" y="5985164"/>
            <a:ext cx="4551246" cy="461665"/>
          </a:xfrm>
          <a:prstGeom prst="rect">
            <a:avLst/>
          </a:prstGeom>
          <a:noFill/>
        </p:spPr>
        <p:txBody>
          <a:bodyPr wrap="none" rtlCol="0">
            <a:spAutoFit/>
          </a:bodyPr>
          <a:lstStyle/>
          <a:p>
            <a:r>
              <a:rPr lang="en-US" dirty="0"/>
              <a:t>S=.2    =&gt; shorter fixation time.  </a:t>
            </a:r>
          </a:p>
        </p:txBody>
      </p:sp>
    </p:spTree>
    <p:extLst>
      <p:ext uri="{BB962C8B-B14F-4D97-AF65-F5344CB8AC3E}">
        <p14:creationId xmlns:p14="http://schemas.microsoft.com/office/powerpoint/2010/main" val="506242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ChangeArrowheads="1"/>
          </p:cNvSpPr>
          <p:nvPr>
            <p:ph type="title"/>
          </p:nvPr>
        </p:nvSpPr>
        <p:spPr/>
        <p:txBody>
          <a:bodyPr/>
          <a:lstStyle/>
          <a:p>
            <a:pPr eaLnBrk="1" hangingPunct="1"/>
            <a:r>
              <a:rPr lang="en-GB">
                <a:latin typeface="Times New Roman" charset="0"/>
              </a:rPr>
              <a:t>Advantageous allele</a:t>
            </a:r>
          </a:p>
        </p:txBody>
      </p:sp>
      <p:pic>
        <p:nvPicPr>
          <p:cNvPr id="132098" name="Picture 3" descr="psb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rot="21405678">
            <a:off x="1187450" y="2590800"/>
            <a:ext cx="6327775" cy="4525963"/>
          </a:xfrm>
        </p:spPr>
      </p:pic>
      <p:sp>
        <p:nvSpPr>
          <p:cNvPr id="132099" name="Text Box 4"/>
          <p:cNvSpPr txBox="1">
            <a:spLocks noChangeArrowheads="1"/>
          </p:cNvSpPr>
          <p:nvPr/>
        </p:nvSpPr>
        <p:spPr bwMode="auto">
          <a:xfrm>
            <a:off x="1835150" y="1766888"/>
            <a:ext cx="53752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2000">
                <a:solidFill>
                  <a:srgbClr val="000000"/>
                </a:solidFill>
              </a:rPr>
              <a:t>Herbicide resistance gene in nightshade plant</a:t>
            </a:r>
          </a:p>
        </p:txBody>
      </p:sp>
      <p:sp>
        <p:nvSpPr>
          <p:cNvPr id="132100" name="Text Box 5"/>
          <p:cNvSpPr txBox="1">
            <a:spLocks noChangeArrowheads="1"/>
          </p:cNvSpPr>
          <p:nvPr/>
        </p:nvSpPr>
        <p:spPr bwMode="auto">
          <a:xfrm>
            <a:off x="304800" y="6248400"/>
            <a:ext cx="75961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a:solidFill>
                  <a:srgbClr val="000000"/>
                </a:solidFill>
                <a:latin typeface="Times New Roman" charset="0"/>
              </a:rPr>
              <a:t>Modified from from </a:t>
            </a:r>
            <a:r>
              <a:rPr lang="en-US" sz="1800">
                <a:solidFill>
                  <a:srgbClr val="008000"/>
                </a:solidFill>
                <a:latin typeface="Times New Roman" charset="0"/>
              </a:rPr>
              <a:t>www.tcd.ie/Genetics/staff/Aoife/GE3026/GE3026_1+2.ppt</a:t>
            </a:r>
            <a:r>
              <a:rPr lang="en-US" b="1">
                <a:solidFill>
                  <a:srgbClr val="000000"/>
                </a:solidFill>
                <a:latin typeface="Times New Roman" charset="0"/>
              </a:rPr>
              <a:t> </a:t>
            </a:r>
          </a:p>
        </p:txBody>
      </p:sp>
    </p:spTree>
    <p:extLst>
      <p:ext uri="{BB962C8B-B14F-4D97-AF65-F5344CB8AC3E}">
        <p14:creationId xmlns:p14="http://schemas.microsoft.com/office/powerpoint/2010/main" val="3024272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title"/>
          </p:nvPr>
        </p:nvSpPr>
        <p:spPr/>
        <p:txBody>
          <a:bodyPr/>
          <a:lstStyle/>
          <a:p>
            <a:pPr eaLnBrk="1" hangingPunct="1"/>
            <a:r>
              <a:rPr lang="en-US">
                <a:latin typeface="Times New Roman" charset="0"/>
              </a:rPr>
              <a:t>selection versus drift </a:t>
            </a:r>
            <a:br>
              <a:rPr lang="en-US">
                <a:latin typeface="Times New Roman" charset="0"/>
              </a:rPr>
            </a:br>
            <a:endParaRPr lang="en-US">
              <a:latin typeface="Times New Roman" charset="0"/>
            </a:endParaRPr>
          </a:p>
        </p:txBody>
      </p:sp>
      <p:sp>
        <p:nvSpPr>
          <p:cNvPr id="116738" name="Text Box 3"/>
          <p:cNvSpPr txBox="1">
            <a:spLocks noChangeArrowheads="1"/>
          </p:cNvSpPr>
          <p:nvPr/>
        </p:nvSpPr>
        <p:spPr bwMode="auto">
          <a:xfrm>
            <a:off x="228600" y="1524000"/>
            <a:ext cx="8305800" cy="45243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srgbClr val="000000"/>
                </a:solidFill>
                <a:latin typeface="Times New Roman" charset="0"/>
              </a:rPr>
              <a:t>The larger the population the longer it takes for an allele to become fixed.  </a:t>
            </a:r>
          </a:p>
          <a:p>
            <a:pPr defTabSz="914400" eaLnBrk="1" fontAlgn="base" hangingPunct="1">
              <a:spcBef>
                <a:spcPct val="0"/>
              </a:spcBef>
              <a:spcAft>
                <a:spcPct val="0"/>
              </a:spcAft>
            </a:pPr>
            <a:r>
              <a:rPr lang="en-US" b="1" dirty="0">
                <a:solidFill>
                  <a:srgbClr val="000000"/>
                </a:solidFill>
                <a:latin typeface="Times New Roman" charset="0"/>
              </a:rPr>
              <a:t>Note: Even though an allele conveys a strong selective advantage of 10%, the allele has a rather large chance to go extinct.  </a:t>
            </a:r>
          </a:p>
          <a:p>
            <a:pPr defTabSz="914400" eaLnBrk="1" fontAlgn="base" hangingPunct="1">
              <a:spcBef>
                <a:spcPct val="0"/>
              </a:spcBef>
              <a:spcAft>
                <a:spcPct val="0"/>
              </a:spcAft>
            </a:pPr>
            <a:r>
              <a:rPr lang="en-US" b="1" dirty="0">
                <a:solidFill>
                  <a:srgbClr val="000000"/>
                </a:solidFill>
                <a:latin typeface="Times New Roman" charset="0"/>
              </a:rPr>
              <a:t>Note#2: Fixation is faster under selection than under drift.</a:t>
            </a:r>
          </a:p>
          <a:p>
            <a:pPr defTabSz="914400" eaLnBrk="1" fontAlgn="base" hangingPunct="1">
              <a:spcBef>
                <a:spcPct val="0"/>
              </a:spcBef>
              <a:spcAft>
                <a:spcPct val="0"/>
              </a:spcAft>
            </a:pPr>
            <a:endParaRPr lang="en-US" b="1" dirty="0">
              <a:solidFill>
                <a:srgbClr val="000000"/>
              </a:solidFill>
              <a:latin typeface="Times New Roman" charset="0"/>
            </a:endParaRPr>
          </a:p>
          <a:p>
            <a:pPr defTabSz="914400" eaLnBrk="1" fontAlgn="base" hangingPunct="1">
              <a:spcBef>
                <a:spcPct val="0"/>
              </a:spcBef>
              <a:spcAft>
                <a:spcPct val="0"/>
              </a:spcAft>
            </a:pPr>
            <a:r>
              <a:rPr lang="en-US" b="1" dirty="0">
                <a:solidFill>
                  <a:srgbClr val="FF0000"/>
                </a:solidFill>
                <a:latin typeface="Times New Roman" charset="0"/>
              </a:rPr>
              <a:t>Question: </a:t>
            </a:r>
            <a:r>
              <a:rPr lang="en-US" b="1" dirty="0">
                <a:solidFill>
                  <a:srgbClr val="000000"/>
                </a:solidFill>
                <a:latin typeface="Times New Roman" charset="0"/>
              </a:rPr>
              <a:t>Can you think of genes that have a high fixation probability? (Hint: HGT)</a:t>
            </a:r>
          </a:p>
          <a:p>
            <a:pPr defTabSz="914400" eaLnBrk="1" fontAlgn="base" hangingPunct="1">
              <a:spcBef>
                <a:spcPct val="0"/>
              </a:spcBef>
              <a:spcAft>
                <a:spcPct val="0"/>
              </a:spcAft>
            </a:pPr>
            <a:endParaRPr lang="en-US" b="1" dirty="0">
              <a:solidFill>
                <a:srgbClr val="000000"/>
              </a:solidFill>
              <a:latin typeface="Times New Roman" charset="0"/>
            </a:endParaRPr>
          </a:p>
          <a:p>
            <a:pPr defTabSz="914400" eaLnBrk="1" fontAlgn="base" hangingPunct="1">
              <a:spcBef>
                <a:spcPct val="0"/>
              </a:spcBef>
              <a:spcAft>
                <a:spcPct val="0"/>
              </a:spcAft>
            </a:pPr>
            <a:endParaRPr lang="en-US" b="1" dirty="0">
              <a:solidFill>
                <a:srgbClr val="000000"/>
              </a:solidFill>
              <a:latin typeface="Times New Roman" charset="0"/>
            </a:endParaRPr>
          </a:p>
          <a:p>
            <a:pPr defTabSz="914400" eaLnBrk="1" fontAlgn="base" hangingPunct="1">
              <a:spcBef>
                <a:spcPct val="0"/>
              </a:spcBef>
              <a:spcAft>
                <a:spcPct val="0"/>
              </a:spcAft>
            </a:pPr>
            <a:endParaRPr lang="en-US" b="1" dirty="0">
              <a:solidFill>
                <a:srgbClr val="000000"/>
              </a:solidFill>
              <a:latin typeface="Times New Roman" charset="0"/>
            </a:endParaRPr>
          </a:p>
        </p:txBody>
      </p:sp>
    </p:spTree>
    <p:extLst>
      <p:ext uri="{BB962C8B-B14F-4D97-AF65-F5344CB8AC3E}">
        <p14:creationId xmlns:p14="http://schemas.microsoft.com/office/powerpoint/2010/main" val="2726661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ChangeArrowheads="1"/>
          </p:cNvSpPr>
          <p:nvPr>
            <p:ph type="title"/>
          </p:nvPr>
        </p:nvSpPr>
        <p:spPr>
          <a:xfrm>
            <a:off x="0" y="0"/>
            <a:ext cx="8763000" cy="762000"/>
          </a:xfrm>
        </p:spPr>
        <p:txBody>
          <a:bodyPr/>
          <a:lstStyle/>
          <a:p>
            <a:pPr algn="l" eaLnBrk="1" hangingPunct="1"/>
            <a:r>
              <a:rPr lang="en-US" altLang="en-US">
                <a:ea typeface="ＭＳ Ｐゴシック" charset="-128"/>
              </a:rPr>
              <a:t>the gradualist point of view</a:t>
            </a:r>
          </a:p>
        </p:txBody>
      </p:sp>
      <p:sp>
        <p:nvSpPr>
          <p:cNvPr id="7170" name="Text Box 3"/>
          <p:cNvSpPr txBox="1">
            <a:spLocks noChangeArrowheads="1"/>
          </p:cNvSpPr>
          <p:nvPr/>
        </p:nvSpPr>
        <p:spPr bwMode="auto">
          <a:xfrm>
            <a:off x="647700" y="838200"/>
            <a:ext cx="78486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128"/>
              </a:defRPr>
            </a:lvl1pPr>
            <a:lvl2pPr marL="742950" indent="-285750" eaLnBrk="0" hangingPunct="0">
              <a:defRPr sz="2400" b="1">
                <a:solidFill>
                  <a:schemeClr val="tx1"/>
                </a:solidFill>
                <a:latin typeface="Times New Roman" charset="0"/>
                <a:ea typeface="ＭＳ Ｐゴシック" charset="-128"/>
              </a:defRPr>
            </a:lvl2pPr>
            <a:lvl3pPr marL="1143000" indent="-228600" eaLnBrk="0" hangingPunct="0">
              <a:defRPr sz="2400" b="1">
                <a:solidFill>
                  <a:schemeClr val="tx1"/>
                </a:solidFill>
                <a:latin typeface="Times New Roman" charset="0"/>
                <a:ea typeface="ＭＳ Ｐゴシック" charset="-128"/>
              </a:defRPr>
            </a:lvl3pPr>
            <a:lvl4pPr marL="1600200" indent="-228600" eaLnBrk="0" hangingPunct="0">
              <a:defRPr sz="2400" b="1">
                <a:solidFill>
                  <a:schemeClr val="tx1"/>
                </a:solidFill>
                <a:latin typeface="Times New Roman" charset="0"/>
                <a:ea typeface="ＭＳ Ｐゴシック" charset="-128"/>
              </a:defRPr>
            </a:lvl4pPr>
            <a:lvl5pPr marL="2057400" indent="-228600" eaLnBrk="0" hangingPunct="0">
              <a:defRPr sz="24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sz="2000" dirty="0">
                <a:solidFill>
                  <a:srgbClr val="000000"/>
                </a:solidFill>
              </a:rPr>
              <a:t>Evolution occurs within populations where the fittest organisms have a selective advantage.   Over time the advantages genes become fixed in a population and the population gradually changes.  </a:t>
            </a:r>
          </a:p>
          <a:p>
            <a:pPr eaLnBrk="1" hangingPunct="1"/>
            <a:endParaRPr lang="en-US" altLang="en-US" sz="2000" dirty="0">
              <a:solidFill>
                <a:srgbClr val="000000"/>
              </a:solidFill>
            </a:endParaRPr>
          </a:p>
          <a:p>
            <a:pPr eaLnBrk="1" hangingPunct="1"/>
            <a:r>
              <a:rPr lang="en-US" altLang="en-US" sz="2000" dirty="0">
                <a:solidFill>
                  <a:srgbClr val="000000"/>
                </a:solidFill>
              </a:rPr>
              <a:t>Note: this is not in contradiction to the the theory of neutral evolution.  (which says what ?)</a:t>
            </a:r>
          </a:p>
        </p:txBody>
      </p:sp>
      <p:sp>
        <p:nvSpPr>
          <p:cNvPr id="7171" name="Rectangle 4"/>
          <p:cNvSpPr>
            <a:spLocks noChangeArrowheads="1"/>
          </p:cNvSpPr>
          <p:nvPr/>
        </p:nvSpPr>
        <p:spPr bwMode="auto">
          <a:xfrm>
            <a:off x="0" y="3048000"/>
            <a:ext cx="9144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128"/>
              </a:defRPr>
            </a:lvl1pPr>
            <a:lvl2pPr eaLnBrk="0" hangingPunct="0">
              <a:defRPr sz="2400" b="1">
                <a:solidFill>
                  <a:schemeClr val="tx1"/>
                </a:solidFill>
                <a:latin typeface="Times New Roman" charset="0"/>
                <a:ea typeface="ＭＳ Ｐゴシック" charset="-128"/>
              </a:defRPr>
            </a:lvl2pPr>
            <a:lvl3pPr marL="1143000" indent="-228600" eaLnBrk="0" hangingPunct="0">
              <a:defRPr sz="2400" b="1">
                <a:solidFill>
                  <a:schemeClr val="tx1"/>
                </a:solidFill>
                <a:latin typeface="Times New Roman" charset="0"/>
                <a:ea typeface="ＭＳ Ｐゴシック" charset="-128"/>
              </a:defRPr>
            </a:lvl3pPr>
            <a:lvl4pPr marL="1600200" indent="-228600" eaLnBrk="0" hangingPunct="0">
              <a:defRPr sz="2400" b="1">
                <a:solidFill>
                  <a:schemeClr val="tx1"/>
                </a:solidFill>
                <a:latin typeface="Times New Roman" charset="0"/>
                <a:ea typeface="ＭＳ Ｐゴシック" charset="-128"/>
              </a:defRPr>
            </a:lvl4pPr>
            <a:lvl5pPr marL="2057400" indent="-228600" eaLnBrk="0" hangingPunct="0">
              <a:defRPr sz="24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sz="2000" dirty="0">
                <a:solidFill>
                  <a:srgbClr val="000000"/>
                </a:solidFill>
              </a:rPr>
              <a:t>Processes that MIGHT go beyond inheritance with variation and selection? </a:t>
            </a:r>
          </a:p>
          <a:p>
            <a:pPr lvl="1" eaLnBrk="1" hangingPunct="1">
              <a:buFontTx/>
              <a:buChar char="•"/>
            </a:pPr>
            <a:r>
              <a:rPr lang="en-US" altLang="en-US" sz="2000" b="0" dirty="0">
                <a:solidFill>
                  <a:srgbClr val="000000"/>
                </a:solidFill>
              </a:rPr>
              <a:t>Horizontal gene transfer and recombination </a:t>
            </a:r>
          </a:p>
          <a:p>
            <a:pPr lvl="1">
              <a:buFontTx/>
              <a:buChar char="•"/>
            </a:pPr>
            <a:r>
              <a:rPr lang="en-US" altLang="en-US" sz="2000" b="0" dirty="0" err="1">
                <a:solidFill>
                  <a:srgbClr val="000000"/>
                </a:solidFill>
              </a:rPr>
              <a:t>Polyploidization</a:t>
            </a:r>
            <a:r>
              <a:rPr lang="en-US" altLang="en-US" sz="2000" b="0" dirty="0">
                <a:solidFill>
                  <a:srgbClr val="000000"/>
                </a:solidFill>
              </a:rPr>
              <a:t> (botany, vertebrate evolution) see </a:t>
            </a:r>
            <a:r>
              <a:rPr lang="en-US" altLang="en-US" sz="2000" b="0" dirty="0">
                <a:solidFill>
                  <a:srgbClr val="000000"/>
                </a:solidFill>
                <a:hlinkClick r:id="rId3"/>
              </a:rPr>
              <a:t>here</a:t>
            </a:r>
            <a:r>
              <a:rPr lang="en-US" altLang="en-US" sz="2000" b="0" dirty="0">
                <a:solidFill>
                  <a:srgbClr val="000000"/>
                </a:solidFill>
              </a:rPr>
              <a:t> or </a:t>
            </a:r>
            <a:r>
              <a:rPr lang="en-US" altLang="en-US" sz="2000" b="0" dirty="0">
                <a:solidFill>
                  <a:srgbClr val="000000"/>
                </a:solidFill>
                <a:hlinkClick r:id="rId4"/>
              </a:rPr>
              <a:t>here</a:t>
            </a:r>
            <a:endParaRPr lang="en-US" altLang="en-US" sz="2000" b="0" dirty="0">
              <a:solidFill>
                <a:srgbClr val="000000"/>
              </a:solidFill>
            </a:endParaRPr>
          </a:p>
          <a:p>
            <a:pPr lvl="1">
              <a:buFontTx/>
              <a:buChar char="•"/>
            </a:pPr>
            <a:r>
              <a:rPr lang="en-US" altLang="en-US" sz="2000" b="0" dirty="0">
                <a:solidFill>
                  <a:srgbClr val="000000"/>
                </a:solidFill>
              </a:rPr>
              <a:t>Fusion and cooperation of organisms (Kefir, lichen, also the eukaryotic cell) </a:t>
            </a:r>
          </a:p>
          <a:p>
            <a:pPr lvl="1">
              <a:buFontTx/>
              <a:buChar char="•"/>
            </a:pPr>
            <a:r>
              <a:rPr lang="en-US" altLang="en-US" sz="2000" b="0" dirty="0">
                <a:solidFill>
                  <a:srgbClr val="000000"/>
                </a:solidFill>
              </a:rPr>
              <a:t>Targeted mutations (?), genetic memory (?) (see </a:t>
            </a:r>
            <a:r>
              <a:rPr lang="en-US" altLang="en-US" sz="2000" b="0" dirty="0">
                <a:solidFill>
                  <a:srgbClr val="000000"/>
                </a:solidFill>
                <a:hlinkClick r:id="rId5"/>
              </a:rPr>
              <a:t>Foster's</a:t>
            </a:r>
            <a:r>
              <a:rPr lang="en-US" altLang="en-US" sz="2000" b="0" dirty="0">
                <a:solidFill>
                  <a:srgbClr val="000000"/>
                </a:solidFill>
              </a:rPr>
              <a:t> and </a:t>
            </a:r>
            <a:r>
              <a:rPr lang="en-US" altLang="en-US" sz="2000" b="0" dirty="0">
                <a:solidFill>
                  <a:srgbClr val="000000"/>
                </a:solidFill>
                <a:hlinkClick r:id="rId6"/>
              </a:rPr>
              <a:t>Hall's</a:t>
            </a:r>
            <a:r>
              <a:rPr lang="en-US" altLang="en-US" sz="2000" b="0" dirty="0">
                <a:solidFill>
                  <a:srgbClr val="000000"/>
                </a:solidFill>
              </a:rPr>
              <a:t> reviews on directed/adaptive mutations; see </a:t>
            </a:r>
            <a:r>
              <a:rPr lang="en-US" altLang="en-US" sz="2000" b="0" dirty="0">
                <a:solidFill>
                  <a:srgbClr val="000000"/>
                </a:solidFill>
                <a:hlinkClick r:id="rId7"/>
              </a:rPr>
              <a:t>here</a:t>
            </a:r>
            <a:r>
              <a:rPr lang="en-US" altLang="en-US" sz="2000" b="0" dirty="0">
                <a:solidFill>
                  <a:srgbClr val="000000"/>
                </a:solidFill>
              </a:rPr>
              <a:t> for a counterpoint) </a:t>
            </a:r>
          </a:p>
          <a:p>
            <a:pPr lvl="1">
              <a:buFontTx/>
              <a:buChar char="•"/>
            </a:pPr>
            <a:r>
              <a:rPr lang="en-US" altLang="en-US" sz="2000" b="0" dirty="0">
                <a:solidFill>
                  <a:srgbClr val="000000"/>
                </a:solidFill>
              </a:rPr>
              <a:t>Random genetic drift </a:t>
            </a:r>
          </a:p>
          <a:p>
            <a:pPr lvl="1">
              <a:buFontTx/>
              <a:buChar char="•"/>
            </a:pPr>
            <a:r>
              <a:rPr lang="en-US" altLang="en-US" sz="2000" b="0" dirty="0">
                <a:solidFill>
                  <a:srgbClr val="000000"/>
                </a:solidFill>
                <a:hlinkClick r:id="rId8"/>
              </a:rPr>
              <a:t>Gratuitous complexity</a:t>
            </a:r>
            <a:r>
              <a:rPr lang="en-US" altLang="en-US" sz="2000" b="0" dirty="0">
                <a:solidFill>
                  <a:srgbClr val="000000"/>
                </a:solidFill>
              </a:rPr>
              <a:t> </a:t>
            </a:r>
          </a:p>
          <a:p>
            <a:pPr lvl="1">
              <a:buFontTx/>
              <a:buChar char="•"/>
            </a:pPr>
            <a:r>
              <a:rPr lang="en-US" altLang="en-US" sz="2000" b="0" dirty="0">
                <a:solidFill>
                  <a:srgbClr val="000000"/>
                </a:solidFill>
              </a:rPr>
              <a:t>Selfish genes (who/what is the subject of evolution??) </a:t>
            </a:r>
          </a:p>
          <a:p>
            <a:pPr lvl="1">
              <a:buFontTx/>
              <a:buChar char="•"/>
            </a:pPr>
            <a:r>
              <a:rPr lang="en-US" altLang="en-US" sz="2000" b="0" dirty="0">
                <a:solidFill>
                  <a:srgbClr val="000000"/>
                </a:solidFill>
              </a:rPr>
              <a:t>Parasitism, altruism, </a:t>
            </a:r>
            <a:r>
              <a:rPr lang="en-US" altLang="en-US" sz="2000" b="0" dirty="0">
                <a:solidFill>
                  <a:srgbClr val="000000"/>
                </a:solidFill>
                <a:hlinkClick r:id="rId9"/>
              </a:rPr>
              <a:t>Morons </a:t>
            </a:r>
            <a:endParaRPr lang="en-US" altLang="en-US" sz="2000" b="0" dirty="0">
              <a:solidFill>
                <a:srgbClr val="000000"/>
              </a:solidFill>
            </a:endParaRPr>
          </a:p>
          <a:p>
            <a:pPr lvl="1">
              <a:buFontTx/>
              <a:buChar char="•"/>
            </a:pPr>
            <a:r>
              <a:rPr lang="en-US" altLang="en-US" sz="2000" b="0" dirty="0">
                <a:solidFill>
                  <a:srgbClr val="000000"/>
                </a:solidFill>
                <a:hlinkClick r:id="rId10"/>
              </a:rPr>
              <a:t>Evolutionary capacitors</a:t>
            </a:r>
            <a:endParaRPr lang="en-US" altLang="en-US" sz="2000" b="0" dirty="0">
              <a:solidFill>
                <a:srgbClr val="000000"/>
              </a:solidFill>
            </a:endParaRPr>
          </a:p>
          <a:p>
            <a:pPr lvl="1">
              <a:buFontTx/>
              <a:buChar char="•"/>
            </a:pPr>
            <a:r>
              <a:rPr lang="en-US" altLang="en-US" sz="2000" b="0" dirty="0">
                <a:solidFill>
                  <a:srgbClr val="000000"/>
                </a:solidFill>
                <a:hlinkClick r:id="rId11"/>
              </a:rPr>
              <a:t>Hopeless monsters</a:t>
            </a:r>
            <a:r>
              <a:rPr lang="en-US" altLang="en-US" sz="2000" b="0" dirty="0">
                <a:solidFill>
                  <a:srgbClr val="000000"/>
                </a:solidFill>
              </a:rPr>
              <a:t> (in analogy to Goldschmidt’s </a:t>
            </a:r>
            <a:r>
              <a:rPr lang="en-US" altLang="en-US" sz="2000" b="0" dirty="0">
                <a:solidFill>
                  <a:srgbClr val="000000"/>
                </a:solidFill>
                <a:hlinkClick r:id="rId12"/>
              </a:rPr>
              <a:t>hopeful monsters</a:t>
            </a:r>
            <a:r>
              <a:rPr lang="en-US" altLang="en-US" sz="2000" b="0" dirty="0">
                <a:solidFill>
                  <a:srgbClr val="000000"/>
                </a:solidFill>
              </a:rPr>
              <a:t>)</a:t>
            </a:r>
          </a:p>
        </p:txBody>
      </p:sp>
    </p:spTree>
    <p:extLst>
      <p:ext uri="{BB962C8B-B14F-4D97-AF65-F5344CB8AC3E}">
        <p14:creationId xmlns:p14="http://schemas.microsoft.com/office/powerpoint/2010/main" val="426350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a:xfrm>
            <a:off x="0" y="0"/>
            <a:ext cx="7543800" cy="685800"/>
          </a:xfrm>
        </p:spPr>
        <p:txBody>
          <a:bodyPr/>
          <a:lstStyle/>
          <a:p>
            <a:pPr algn="l" eaLnBrk="1" hangingPunct="1"/>
            <a:r>
              <a:rPr lang="en-US" sz="2800" dirty="0">
                <a:latin typeface="Times New Roman" charset="0"/>
              </a:rPr>
              <a:t>s=0</a:t>
            </a:r>
          </a:p>
        </p:txBody>
      </p:sp>
      <p:sp>
        <p:nvSpPr>
          <p:cNvPr id="120835" name="Rectangle 4"/>
          <p:cNvSpPr>
            <a:spLocks noChangeArrowheads="1"/>
          </p:cNvSpPr>
          <p:nvPr/>
        </p:nvSpPr>
        <p:spPr bwMode="auto">
          <a:xfrm>
            <a:off x="394996" y="542180"/>
            <a:ext cx="7848600" cy="1077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1600" dirty="0">
                <a:solidFill>
                  <a:srgbClr val="000000"/>
                </a:solidFill>
                <a:latin typeface="Arial" charset="0"/>
                <a:ea typeface="ＭＳ Ｐゴシック" charset="0"/>
                <a:cs typeface="ＭＳ Ｐゴシック" charset="0"/>
              </a:rPr>
              <a:t>Fixation time due to drift alone: </a:t>
            </a:r>
          </a:p>
          <a:p>
            <a:pPr defTabSz="914400" eaLnBrk="0" fontAlgn="base" hangingPunct="0">
              <a:spcBef>
                <a:spcPct val="0"/>
              </a:spcBef>
              <a:spcAft>
                <a:spcPct val="0"/>
              </a:spcAft>
            </a:pPr>
            <a:r>
              <a:rPr lang="en-US" sz="1600" dirty="0" err="1">
                <a:solidFill>
                  <a:srgbClr val="000000"/>
                </a:solidFill>
                <a:latin typeface="Arial" charset="0"/>
                <a:ea typeface="ＭＳ Ｐゴシック" charset="0"/>
                <a:cs typeface="ＭＳ Ｐゴシック" charset="0"/>
              </a:rPr>
              <a:t>t</a:t>
            </a:r>
            <a:r>
              <a:rPr lang="en-US" sz="1600" baseline="-30000" dirty="0" err="1">
                <a:solidFill>
                  <a:srgbClr val="000000"/>
                </a:solidFill>
                <a:latin typeface="Arial" charset="0"/>
                <a:ea typeface="ＭＳ Ｐゴシック" charset="0"/>
                <a:cs typeface="ＭＳ Ｐゴシック" charset="0"/>
              </a:rPr>
              <a:t>av</a:t>
            </a:r>
            <a:r>
              <a:rPr lang="en-US" sz="1600" dirty="0">
                <a:solidFill>
                  <a:srgbClr val="000000"/>
                </a:solidFill>
                <a:latin typeface="Arial" charset="0"/>
                <a:ea typeface="ＭＳ Ｐゴシック" charset="0"/>
                <a:cs typeface="ＭＳ Ｐゴシック" charset="0"/>
              </a:rPr>
              <a:t>=4*N</a:t>
            </a:r>
            <a:r>
              <a:rPr lang="en-US" sz="1600" baseline="-30000" dirty="0">
                <a:solidFill>
                  <a:srgbClr val="000000"/>
                </a:solidFill>
                <a:latin typeface="Arial" charset="0"/>
                <a:ea typeface="ＭＳ Ｐゴシック" charset="0"/>
                <a:cs typeface="ＭＳ Ｐゴシック" charset="0"/>
              </a:rPr>
              <a:t>e</a:t>
            </a:r>
            <a:r>
              <a:rPr lang="en-US" sz="1600" dirty="0">
                <a:solidFill>
                  <a:srgbClr val="000000"/>
                </a:solidFill>
                <a:latin typeface="Arial" charset="0"/>
                <a:ea typeface="ＭＳ Ｐゴシック" charset="0"/>
                <a:cs typeface="ＭＳ Ｐゴシック" charset="0"/>
              </a:rPr>
              <a:t> generations  </a:t>
            </a:r>
            <a:br>
              <a:rPr lang="en-US" sz="1600" dirty="0">
                <a:solidFill>
                  <a:srgbClr val="000000"/>
                </a:solidFill>
                <a:latin typeface="Arial" charset="0"/>
                <a:ea typeface="ＭＳ Ｐゴシック" charset="0"/>
                <a:cs typeface="ＭＳ Ｐゴシック" charset="0"/>
              </a:rPr>
            </a:br>
            <a:r>
              <a:rPr lang="en-US" sz="1600" dirty="0">
                <a:solidFill>
                  <a:srgbClr val="000000"/>
                </a:solidFill>
                <a:latin typeface="Arial" charset="0"/>
                <a:ea typeface="ＭＳ Ｐゴシック" charset="0"/>
                <a:cs typeface="ＭＳ Ｐゴシック" charset="0"/>
              </a:rPr>
              <a:t>(N</a:t>
            </a:r>
            <a:r>
              <a:rPr lang="en-US" sz="1600" baseline="-30000" dirty="0">
                <a:solidFill>
                  <a:srgbClr val="000000"/>
                </a:solidFill>
                <a:latin typeface="Arial" charset="0"/>
                <a:ea typeface="ＭＳ Ｐゴシック" charset="0"/>
                <a:cs typeface="ＭＳ Ｐゴシック" charset="0"/>
              </a:rPr>
              <a:t>e</a:t>
            </a:r>
            <a:r>
              <a:rPr lang="en-US" sz="1600" dirty="0">
                <a:solidFill>
                  <a:srgbClr val="000000"/>
                </a:solidFill>
                <a:latin typeface="Arial" charset="0"/>
                <a:ea typeface="ＭＳ Ｐゴシック" charset="0"/>
                <a:cs typeface="ＭＳ Ｐゴシック" charset="0"/>
              </a:rPr>
              <a:t>=effective population size; For n discrete generations </a:t>
            </a:r>
            <a:br>
              <a:rPr lang="en-US" sz="1600" dirty="0">
                <a:solidFill>
                  <a:srgbClr val="000000"/>
                </a:solidFill>
                <a:latin typeface="Arial" charset="0"/>
                <a:ea typeface="ＭＳ Ｐゴシック" charset="0"/>
                <a:cs typeface="ＭＳ Ｐゴシック" charset="0"/>
              </a:rPr>
            </a:br>
            <a:r>
              <a:rPr lang="en-US" sz="1600" dirty="0">
                <a:solidFill>
                  <a:srgbClr val="000000"/>
                </a:solidFill>
                <a:latin typeface="Arial" charset="0"/>
                <a:ea typeface="ＭＳ Ｐゴシック" charset="0"/>
                <a:cs typeface="ＭＳ Ｐゴシック" charset="0"/>
              </a:rPr>
              <a:t>N</a:t>
            </a:r>
            <a:r>
              <a:rPr lang="en-US" sz="1600" baseline="-30000" dirty="0">
                <a:solidFill>
                  <a:srgbClr val="000000"/>
                </a:solidFill>
                <a:latin typeface="Arial" charset="0"/>
                <a:ea typeface="ＭＳ Ｐゴシック" charset="0"/>
                <a:cs typeface="ＭＳ Ｐゴシック" charset="0"/>
              </a:rPr>
              <a:t>e</a:t>
            </a:r>
            <a:r>
              <a:rPr lang="en-US" sz="1600" dirty="0">
                <a:solidFill>
                  <a:srgbClr val="000000"/>
                </a:solidFill>
                <a:latin typeface="Arial" charset="0"/>
                <a:ea typeface="ＭＳ Ｐゴシック" charset="0"/>
                <a:cs typeface="ＭＳ Ｐゴシック" charset="0"/>
              </a:rPr>
              <a:t>= n/(1/N</a:t>
            </a:r>
            <a:r>
              <a:rPr lang="en-US" sz="1600" baseline="-30000" dirty="0">
                <a:solidFill>
                  <a:srgbClr val="000000"/>
                </a:solidFill>
                <a:latin typeface="Arial" charset="0"/>
                <a:ea typeface="ＭＳ Ｐゴシック" charset="0"/>
                <a:cs typeface="ＭＳ Ｐゴシック" charset="0"/>
              </a:rPr>
              <a:t>1</a:t>
            </a:r>
            <a:r>
              <a:rPr lang="en-US" sz="1600" dirty="0">
                <a:solidFill>
                  <a:srgbClr val="000000"/>
                </a:solidFill>
                <a:latin typeface="Arial" charset="0"/>
                <a:ea typeface="ＭＳ Ｐゴシック" charset="0"/>
                <a:cs typeface="ＭＳ Ｐゴシック" charset="0"/>
              </a:rPr>
              <a:t>+1/N</a:t>
            </a:r>
            <a:r>
              <a:rPr lang="en-US" sz="1600" baseline="-30000" dirty="0">
                <a:solidFill>
                  <a:srgbClr val="000000"/>
                </a:solidFill>
                <a:latin typeface="Arial" charset="0"/>
                <a:ea typeface="ＭＳ Ｐゴシック" charset="0"/>
                <a:cs typeface="ＭＳ Ｐゴシック" charset="0"/>
              </a:rPr>
              <a:t>2</a:t>
            </a:r>
            <a:r>
              <a:rPr lang="en-US" sz="1600" dirty="0">
                <a:solidFill>
                  <a:srgbClr val="000000"/>
                </a:solidFill>
                <a:latin typeface="Arial" charset="0"/>
                <a:ea typeface="ＭＳ Ｐゴシック" charset="0"/>
                <a:cs typeface="ＭＳ Ｐゴシック" charset="0"/>
              </a:rPr>
              <a:t>+…..1/</a:t>
            </a:r>
            <a:r>
              <a:rPr lang="en-US" sz="1600" dirty="0" err="1">
                <a:solidFill>
                  <a:srgbClr val="000000"/>
                </a:solidFill>
                <a:latin typeface="Arial" charset="0"/>
                <a:ea typeface="ＭＳ Ｐゴシック" charset="0"/>
                <a:cs typeface="ＭＳ Ｐゴシック" charset="0"/>
              </a:rPr>
              <a:t>N</a:t>
            </a:r>
            <a:r>
              <a:rPr lang="en-US" sz="1600" baseline="-30000" dirty="0" err="1">
                <a:solidFill>
                  <a:srgbClr val="000000"/>
                </a:solidFill>
                <a:latin typeface="Arial" charset="0"/>
                <a:ea typeface="ＭＳ Ｐゴシック" charset="0"/>
                <a:cs typeface="ＭＳ Ｐゴシック" charset="0"/>
              </a:rPr>
              <a:t>n</a:t>
            </a:r>
            <a:r>
              <a:rPr lang="en-US" sz="1600" dirty="0">
                <a:solidFill>
                  <a:srgbClr val="000000"/>
                </a:solidFill>
                <a:latin typeface="Arial" charset="0"/>
                <a:ea typeface="ＭＳ Ｐゴシック" charset="0"/>
                <a:cs typeface="ＭＳ Ｐゴシック" charset="0"/>
              </a:rPr>
              <a:t>)</a:t>
            </a:r>
          </a:p>
        </p:txBody>
      </p:sp>
      <p:sp>
        <p:nvSpPr>
          <p:cNvPr id="2" name="TextBox 1">
            <a:extLst>
              <a:ext uri="{FF2B5EF4-FFF2-40B4-BE49-F238E27FC236}">
                <a16:creationId xmlns:a16="http://schemas.microsoft.com/office/drawing/2014/main" id="{3BF5C8D7-F091-9D41-AF5C-83100406F40B}"/>
              </a:ext>
            </a:extLst>
          </p:cNvPr>
          <p:cNvSpPr txBox="1"/>
          <p:nvPr/>
        </p:nvSpPr>
        <p:spPr>
          <a:xfrm>
            <a:off x="0" y="1553657"/>
            <a:ext cx="1133644" cy="369332"/>
          </a:xfrm>
          <a:prstGeom prst="rect">
            <a:avLst/>
          </a:prstGeom>
          <a:noFill/>
        </p:spPr>
        <p:txBody>
          <a:bodyPr wrap="none" rtlCol="0">
            <a:spAutoFit/>
          </a:bodyPr>
          <a:lstStyle/>
          <a:p>
            <a:r>
              <a:rPr lang="en-US" dirty="0" err="1"/>
              <a:t>Correlar</a:t>
            </a:r>
            <a:r>
              <a:rPr lang="en-US" dirty="0"/>
              <a:t>:  </a:t>
            </a:r>
          </a:p>
        </p:txBody>
      </p:sp>
      <p:sp>
        <p:nvSpPr>
          <p:cNvPr id="3" name="TextBox 2">
            <a:extLst>
              <a:ext uri="{FF2B5EF4-FFF2-40B4-BE49-F238E27FC236}">
                <a16:creationId xmlns:a16="http://schemas.microsoft.com/office/drawing/2014/main" id="{D88A8D36-4F77-5348-A5D0-B2851F14E909}"/>
              </a:ext>
            </a:extLst>
          </p:cNvPr>
          <p:cNvSpPr txBox="1"/>
          <p:nvPr/>
        </p:nvSpPr>
        <p:spPr>
          <a:xfrm>
            <a:off x="394995" y="1867132"/>
            <a:ext cx="8182947" cy="646331"/>
          </a:xfrm>
          <a:prstGeom prst="rect">
            <a:avLst/>
          </a:prstGeom>
          <a:noFill/>
        </p:spPr>
        <p:txBody>
          <a:bodyPr wrap="square" rtlCol="0">
            <a:spAutoFit/>
          </a:bodyPr>
          <a:lstStyle/>
          <a:p>
            <a:r>
              <a:rPr lang="en-US" dirty="0"/>
              <a:t>The number of alleles that differ by neutral mutations that one can observe in a random sample of alleles is a measure of the size of the effective population.  </a:t>
            </a:r>
          </a:p>
        </p:txBody>
      </p:sp>
      <p:sp>
        <p:nvSpPr>
          <p:cNvPr id="4" name="TextBox 3">
            <a:extLst>
              <a:ext uri="{FF2B5EF4-FFF2-40B4-BE49-F238E27FC236}">
                <a16:creationId xmlns:a16="http://schemas.microsoft.com/office/drawing/2014/main" id="{B7B54F40-5A5F-344C-B6D0-2B09AF290EC1}"/>
              </a:ext>
            </a:extLst>
          </p:cNvPr>
          <p:cNvSpPr txBox="1"/>
          <p:nvPr/>
        </p:nvSpPr>
        <p:spPr>
          <a:xfrm>
            <a:off x="189722" y="5150498"/>
            <a:ext cx="8621484" cy="1477328"/>
          </a:xfrm>
          <a:prstGeom prst="rect">
            <a:avLst/>
          </a:prstGeom>
          <a:noFill/>
        </p:spPr>
        <p:txBody>
          <a:bodyPr wrap="square" rtlCol="0">
            <a:spAutoFit/>
          </a:bodyPr>
          <a:lstStyle/>
          <a:p>
            <a:r>
              <a:rPr lang="en-US" i="1" dirty="0"/>
              <a:t>… the total abundance of a species need not reflect the more evolutionarily relevant genetic effective population size (N</a:t>
            </a:r>
            <a:r>
              <a:rPr lang="en-US" i="1" baseline="-25000" dirty="0"/>
              <a:t>e</a:t>
            </a:r>
            <a:r>
              <a:rPr lang="en-US" i="1" dirty="0"/>
              <a:t>), which determines the degree to which gene frequencies are faithfully transmitted across generations. For example, a large population can behave genetically like a small one if a minor fraction of individuals contribute to the reproductive pool or if beneficial chromosomal segments periodically sweep through the population. </a:t>
            </a:r>
          </a:p>
        </p:txBody>
      </p:sp>
      <p:sp>
        <p:nvSpPr>
          <p:cNvPr id="8" name="TextBox 7">
            <a:extLst>
              <a:ext uri="{FF2B5EF4-FFF2-40B4-BE49-F238E27FC236}">
                <a16:creationId xmlns:a16="http://schemas.microsoft.com/office/drawing/2014/main" id="{221069F2-62BD-EB4C-B32D-E88A9BB996D6}"/>
              </a:ext>
            </a:extLst>
          </p:cNvPr>
          <p:cNvSpPr txBox="1"/>
          <p:nvPr/>
        </p:nvSpPr>
        <p:spPr>
          <a:xfrm>
            <a:off x="189722" y="3158568"/>
            <a:ext cx="8621484" cy="2031325"/>
          </a:xfrm>
          <a:prstGeom prst="rect">
            <a:avLst/>
          </a:prstGeom>
          <a:noFill/>
        </p:spPr>
        <p:txBody>
          <a:bodyPr wrap="square" rtlCol="0">
            <a:spAutoFit/>
          </a:bodyPr>
          <a:lstStyle/>
          <a:p>
            <a:r>
              <a:rPr lang="en-US" i="1" dirty="0"/>
              <a:t>Insight into long-term effective population sizes can be acquired from the nucleotide variation at silent sites in protein-coding genes (i.e., sites at which a nucleotide substitution leaves the encoded amino acid unchanged). The rate of introduction of new variation per site in two randomly compared alleles is 2u (twice the mutation rate per nucleotide), whereas the expected rate of loss of variation from neutral sites is 1/(2N</a:t>
            </a:r>
            <a:r>
              <a:rPr lang="en-US" i="1" baseline="-25000" dirty="0"/>
              <a:t>e</a:t>
            </a:r>
            <a:r>
              <a:rPr lang="en-US" i="1" dirty="0"/>
              <a:t>) in a randomly mating diploid population. At equilibrium, the average number of nucleotide substitutions at neutral sites is 4N</a:t>
            </a:r>
            <a:r>
              <a:rPr lang="en-US" i="1" baseline="-25000" dirty="0"/>
              <a:t>e</a:t>
            </a:r>
            <a:r>
              <a:rPr lang="en-US" i="1" dirty="0"/>
              <a:t>u, with slight modifications required for other modes of inheritance </a:t>
            </a:r>
          </a:p>
        </p:txBody>
      </p:sp>
      <p:sp>
        <p:nvSpPr>
          <p:cNvPr id="5" name="TextBox 4">
            <a:extLst>
              <a:ext uri="{FF2B5EF4-FFF2-40B4-BE49-F238E27FC236}">
                <a16:creationId xmlns:a16="http://schemas.microsoft.com/office/drawing/2014/main" id="{6C3E674D-9955-FB49-A706-7A12441758F9}"/>
              </a:ext>
            </a:extLst>
          </p:cNvPr>
          <p:cNvSpPr txBox="1"/>
          <p:nvPr/>
        </p:nvSpPr>
        <p:spPr>
          <a:xfrm>
            <a:off x="0" y="2568094"/>
            <a:ext cx="8540618" cy="369332"/>
          </a:xfrm>
          <a:prstGeom prst="rect">
            <a:avLst/>
          </a:prstGeom>
          <a:noFill/>
        </p:spPr>
        <p:txBody>
          <a:bodyPr wrap="square" rtlCol="0">
            <a:spAutoFit/>
          </a:bodyPr>
          <a:lstStyle/>
          <a:p>
            <a:r>
              <a:rPr lang="en-US" dirty="0"/>
              <a:t>From Lynch and </a:t>
            </a:r>
            <a:r>
              <a:rPr lang="en-US" dirty="0" err="1"/>
              <a:t>Conery</a:t>
            </a:r>
            <a:r>
              <a:rPr lang="en-US" dirty="0"/>
              <a:t>, </a:t>
            </a:r>
            <a:r>
              <a:rPr lang="en-US" dirty="0">
                <a:hlinkClick r:id="rId3"/>
              </a:rPr>
              <a:t>The Origins of Genome Complexity</a:t>
            </a:r>
            <a:r>
              <a:rPr lang="en-US" dirty="0"/>
              <a:t>, </a:t>
            </a:r>
            <a:r>
              <a:rPr lang="en-US" i="1" dirty="0"/>
              <a:t>Science </a:t>
            </a:r>
            <a:r>
              <a:rPr lang="en-US" dirty="0"/>
              <a:t>302, 1401-1404</a:t>
            </a:r>
          </a:p>
        </p:txBody>
      </p:sp>
    </p:spTree>
    <p:extLst>
      <p:ext uri="{BB962C8B-B14F-4D97-AF65-F5344CB8AC3E}">
        <p14:creationId xmlns:p14="http://schemas.microsoft.com/office/powerpoint/2010/main" val="837285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89BF910A-F0D9-8A43-BFF2-37E6766E6904}"/>
              </a:ext>
            </a:extLst>
          </p:cNvPr>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defTabSz="414726" fontAlgn="base" hangingPunct="0">
              <a:lnSpc>
                <a:spcPct val="93000"/>
              </a:lnSpc>
              <a:spcBef>
                <a:spcPct val="0"/>
              </a:spcBef>
              <a:spcAft>
                <a:spcPct val="0"/>
              </a:spcAft>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altLang="en-US" sz="1451" b="1" dirty="0">
                <a:latin typeface="Arial" panose="020B0604020202020204" pitchFamily="34" charset="0"/>
              </a:rPr>
              <a:t>Fig. 1. (A) Estimates of the composite parameter Neu for a phylogenetically diverse assemblage of species. </a:t>
            </a:r>
          </a:p>
        </p:txBody>
      </p:sp>
      <p:pic>
        <p:nvPicPr>
          <p:cNvPr id="3074" name="Picture 2">
            <a:extLst>
              <a:ext uri="{FF2B5EF4-FFF2-40B4-BE49-F238E27FC236}">
                <a16:creationId xmlns:a16="http://schemas.microsoft.com/office/drawing/2014/main" id="{00CBD99E-BF52-F142-8ADE-F1A92C5E07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920" y="5943241"/>
            <a:ext cx="1226880" cy="6523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0FF04006-088E-4B47-8B2C-6B8ABC4D1D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9681" y="979561"/>
            <a:ext cx="490896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7BE8278A-22CA-474A-90F3-E722435F0B6B}"/>
              </a:ext>
            </a:extLst>
          </p:cNvPr>
          <p:cNvSpPr txBox="1">
            <a:spLocks noChangeArrowheads="1"/>
          </p:cNvSpPr>
          <p:nvPr/>
        </p:nvSpPr>
        <p:spPr bwMode="auto">
          <a:xfrm>
            <a:off x="2119681" y="5972041"/>
            <a:ext cx="3918240" cy="3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ct val="0"/>
              </a:spcAft>
              <a:buClr>
                <a:srgbClr val="000000"/>
              </a:buClr>
              <a:buSzPct val="45000"/>
              <a:tabLst>
                <a:tab pos="656650" algn="l"/>
                <a:tab pos="1313299" algn="l"/>
                <a:tab pos="1969949" algn="l"/>
                <a:tab pos="2626599" algn="l"/>
                <a:tab pos="3283248" algn="l"/>
              </a:tabLst>
            </a:pPr>
            <a:r>
              <a:rPr lang="en-GB" altLang="en-US" sz="1089" b="1">
                <a:latin typeface="Arial" panose="020B0604020202020204" pitchFamily="34" charset="0"/>
              </a:rPr>
              <a:t>Michael Lynch, and John S. Conery Science 2003;302:1401-1404</a:t>
            </a:r>
          </a:p>
        </p:txBody>
      </p:sp>
      <p:sp>
        <p:nvSpPr>
          <p:cNvPr id="3077" name="Text Box 5">
            <a:extLst>
              <a:ext uri="{FF2B5EF4-FFF2-40B4-BE49-F238E27FC236}">
                <a16:creationId xmlns:a16="http://schemas.microsoft.com/office/drawing/2014/main" id="{56C596A0-F3A4-9544-A9FD-6B7EF000EEF4}"/>
              </a:ext>
            </a:extLst>
          </p:cNvPr>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pPr marL="77761" indent="-77761" defTabSz="414726" fontAlgn="base" hangingPunct="0">
              <a:lnSpc>
                <a:spcPct val="93000"/>
              </a:lnSpc>
              <a:spcBef>
                <a:spcPct val="0"/>
              </a:spcBef>
              <a:spcAft>
                <a:spcPct val="0"/>
              </a:spcAft>
              <a:buClr>
                <a:srgbClr val="000000"/>
              </a:buClr>
              <a:buSzPct val="45000"/>
              <a:tabLst>
                <a:tab pos="656650" algn="l"/>
                <a:tab pos="1313299" algn="l"/>
                <a:tab pos="1969949" algn="l"/>
                <a:tab pos="2626599" algn="l"/>
                <a:tab pos="3283248" algn="l"/>
                <a:tab pos="3939898" algn="l"/>
                <a:tab pos="4596548" algn="l"/>
              </a:tabLst>
            </a:pPr>
            <a:r>
              <a:rPr lang="en-GB" altLang="en-US" sz="907">
                <a:latin typeface="Arial" panose="020B0604020202020204" pitchFamily="34" charset="0"/>
              </a:rPr>
              <a:t>Published by AAAS</a:t>
            </a:r>
          </a:p>
        </p:txBody>
      </p:sp>
    </p:spTree>
    <p:extLst>
      <p:ext uri="{BB962C8B-B14F-4D97-AF65-F5344CB8AC3E}">
        <p14:creationId xmlns:p14="http://schemas.microsoft.com/office/powerpoint/2010/main" val="1435811654"/>
      </p:ext>
    </p:extLst>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ChangeArrowheads="1"/>
          </p:cNvSpPr>
          <p:nvPr>
            <p:ph type="title"/>
          </p:nvPr>
        </p:nvSpPr>
        <p:spPr/>
        <p:txBody>
          <a:bodyPr/>
          <a:lstStyle/>
          <a:p>
            <a:pPr eaLnBrk="1" hangingPunct="1"/>
            <a:r>
              <a:rPr lang="en-IE">
                <a:latin typeface="Times New Roman" charset="0"/>
              </a:rPr>
              <a:t>Negative selection (s&lt;0)</a:t>
            </a:r>
          </a:p>
        </p:txBody>
      </p:sp>
      <p:sp>
        <p:nvSpPr>
          <p:cNvPr id="134146" name="Rectangle 3"/>
          <p:cNvSpPr>
            <a:spLocks noGrp="1" noChangeArrowheads="1"/>
          </p:cNvSpPr>
          <p:nvPr>
            <p:ph type="body" idx="1"/>
          </p:nvPr>
        </p:nvSpPr>
        <p:spPr/>
        <p:txBody>
          <a:bodyPr/>
          <a:lstStyle/>
          <a:p>
            <a:pPr eaLnBrk="1" hangingPunct="1"/>
            <a:r>
              <a:rPr lang="en-IE">
                <a:latin typeface="Times New Roman" charset="0"/>
              </a:rPr>
              <a:t>A new allele (mutant) confers some </a:t>
            </a:r>
            <a:r>
              <a:rPr lang="en-IE" u="sng">
                <a:latin typeface="Times New Roman" charset="0"/>
              </a:rPr>
              <a:t>decrease</a:t>
            </a:r>
            <a:r>
              <a:rPr lang="en-IE">
                <a:latin typeface="Times New Roman" charset="0"/>
              </a:rPr>
              <a:t> in the fitness of the organism</a:t>
            </a:r>
          </a:p>
          <a:p>
            <a:pPr eaLnBrk="1" hangingPunct="1"/>
            <a:r>
              <a:rPr lang="en-IE">
                <a:latin typeface="Times New Roman" charset="0"/>
              </a:rPr>
              <a:t>Selection acts to remove this allele</a:t>
            </a:r>
          </a:p>
          <a:p>
            <a:pPr eaLnBrk="1" hangingPunct="1"/>
            <a:endParaRPr lang="en-IE">
              <a:latin typeface="Times New Roman" charset="0"/>
            </a:endParaRPr>
          </a:p>
          <a:p>
            <a:pPr eaLnBrk="1" hangingPunct="1"/>
            <a:r>
              <a:rPr lang="en-IE">
                <a:latin typeface="Times New Roman" charset="0"/>
              </a:rPr>
              <a:t>Also called purifying selection</a:t>
            </a:r>
          </a:p>
        </p:txBody>
      </p:sp>
      <p:sp>
        <p:nvSpPr>
          <p:cNvPr id="134147" name="Text Box 4"/>
          <p:cNvSpPr txBox="1">
            <a:spLocks noChangeArrowheads="1"/>
          </p:cNvSpPr>
          <p:nvPr/>
        </p:nvSpPr>
        <p:spPr bwMode="auto">
          <a:xfrm>
            <a:off x="304800" y="6248400"/>
            <a:ext cx="75961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a:solidFill>
                  <a:srgbClr val="000000"/>
                </a:solidFill>
                <a:latin typeface="Times New Roman" charset="0"/>
              </a:rPr>
              <a:t>Modified from from </a:t>
            </a:r>
            <a:r>
              <a:rPr lang="en-US" sz="1800">
                <a:solidFill>
                  <a:srgbClr val="008000"/>
                </a:solidFill>
                <a:latin typeface="Times New Roman" charset="0"/>
              </a:rPr>
              <a:t>www.tcd.ie/Genetics/staff/Aoife/GE3026/GE3026_1+2.ppt</a:t>
            </a:r>
            <a:r>
              <a:rPr lang="en-US" b="1">
                <a:solidFill>
                  <a:srgbClr val="000000"/>
                </a:solidFill>
                <a:latin typeface="Times New Roman" charset="0"/>
              </a:rPr>
              <a:t> </a:t>
            </a:r>
          </a:p>
        </p:txBody>
      </p:sp>
    </p:spTree>
    <p:extLst>
      <p:ext uri="{BB962C8B-B14F-4D97-AF65-F5344CB8AC3E}">
        <p14:creationId xmlns:p14="http://schemas.microsoft.com/office/powerpoint/2010/main" val="702931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a:xfrm>
            <a:off x="533400" y="304800"/>
            <a:ext cx="7772400" cy="1143000"/>
          </a:xfrm>
        </p:spPr>
        <p:txBody>
          <a:bodyPr/>
          <a:lstStyle/>
          <a:p>
            <a:pPr eaLnBrk="1" hangingPunct="1"/>
            <a:r>
              <a:rPr lang="en-GB">
                <a:latin typeface="Times New Roman" charset="0"/>
              </a:rPr>
              <a:t>Deleterious allele</a:t>
            </a:r>
          </a:p>
        </p:txBody>
      </p:sp>
      <p:pic>
        <p:nvPicPr>
          <p:cNvPr id="136194" name="Picture 3" descr="brca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4925" y="3119438"/>
            <a:ext cx="9109075" cy="1692275"/>
          </a:xfrm>
        </p:spPr>
      </p:pic>
      <p:sp>
        <p:nvSpPr>
          <p:cNvPr id="136195" name="Text Box 4"/>
          <p:cNvSpPr txBox="1">
            <a:spLocks noChangeArrowheads="1"/>
          </p:cNvSpPr>
          <p:nvPr/>
        </p:nvSpPr>
        <p:spPr bwMode="auto">
          <a:xfrm>
            <a:off x="2354263" y="1484313"/>
            <a:ext cx="42767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2000">
                <a:solidFill>
                  <a:srgbClr val="000000"/>
                </a:solidFill>
              </a:rPr>
              <a:t>Human breast cancer gene, BRCA2</a:t>
            </a:r>
          </a:p>
        </p:txBody>
      </p:sp>
      <p:sp>
        <p:nvSpPr>
          <p:cNvPr id="136196" name="Text Box 5"/>
          <p:cNvSpPr txBox="1">
            <a:spLocks noChangeArrowheads="1"/>
          </p:cNvSpPr>
          <p:nvPr/>
        </p:nvSpPr>
        <p:spPr bwMode="auto">
          <a:xfrm>
            <a:off x="158750" y="2944813"/>
            <a:ext cx="282733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800" b="1">
                <a:solidFill>
                  <a:srgbClr val="FF0000"/>
                </a:solidFill>
              </a:rPr>
              <a:t>Normal (wild type) allele</a:t>
            </a:r>
          </a:p>
        </p:txBody>
      </p:sp>
      <p:sp>
        <p:nvSpPr>
          <p:cNvPr id="136197" name="Text Box 6"/>
          <p:cNvSpPr txBox="1">
            <a:spLocks noChangeArrowheads="1"/>
          </p:cNvSpPr>
          <p:nvPr/>
        </p:nvSpPr>
        <p:spPr bwMode="auto">
          <a:xfrm>
            <a:off x="179388" y="4508500"/>
            <a:ext cx="167322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800" b="1">
                <a:solidFill>
                  <a:srgbClr val="FF0000"/>
                </a:solidFill>
              </a:rPr>
              <a:t>Mutant allele</a:t>
            </a:r>
          </a:p>
          <a:p>
            <a:pPr defTabSz="914400" eaLnBrk="1" fontAlgn="base" hangingPunct="1">
              <a:spcBef>
                <a:spcPct val="0"/>
              </a:spcBef>
              <a:spcAft>
                <a:spcPct val="0"/>
              </a:spcAft>
            </a:pPr>
            <a:r>
              <a:rPr lang="en-GB" sz="1800" b="1">
                <a:solidFill>
                  <a:srgbClr val="FF0000"/>
                </a:solidFill>
              </a:rPr>
              <a:t>(Montreal 440</a:t>
            </a:r>
          </a:p>
          <a:p>
            <a:pPr defTabSz="914400" eaLnBrk="1" fontAlgn="base" hangingPunct="1">
              <a:spcBef>
                <a:spcPct val="0"/>
              </a:spcBef>
              <a:spcAft>
                <a:spcPct val="0"/>
              </a:spcAft>
            </a:pPr>
            <a:r>
              <a:rPr lang="en-GB" sz="1800" b="1">
                <a:solidFill>
                  <a:srgbClr val="FF0000"/>
                </a:solidFill>
              </a:rPr>
              <a:t>Family)</a:t>
            </a:r>
          </a:p>
        </p:txBody>
      </p:sp>
      <p:sp>
        <p:nvSpPr>
          <p:cNvPr id="136198" name="Freeform 7"/>
          <p:cNvSpPr>
            <a:spLocks/>
          </p:cNvSpPr>
          <p:nvPr/>
        </p:nvSpPr>
        <p:spPr bwMode="auto">
          <a:xfrm rot="-8841351">
            <a:off x="1822450" y="4362450"/>
            <a:ext cx="334963" cy="1584325"/>
          </a:xfrm>
          <a:custGeom>
            <a:avLst/>
            <a:gdLst>
              <a:gd name="T0" fmla="*/ 2147483647 w 211"/>
              <a:gd name="T1" fmla="*/ 0 h 408"/>
              <a:gd name="T2" fmla="*/ 2147483647 w 211"/>
              <a:gd name="T3" fmla="*/ 2147483647 h 408"/>
              <a:gd name="T4" fmla="*/ 2147483647 w 211"/>
              <a:gd name="T5" fmla="*/ 2147483647 h 408"/>
              <a:gd name="T6" fmla="*/ 0 60000 65536"/>
              <a:gd name="T7" fmla="*/ 0 60000 65536"/>
              <a:gd name="T8" fmla="*/ 0 60000 65536"/>
              <a:gd name="T9" fmla="*/ 0 w 211"/>
              <a:gd name="T10" fmla="*/ 0 h 408"/>
              <a:gd name="T11" fmla="*/ 211 w 211"/>
              <a:gd name="T12" fmla="*/ 408 h 408"/>
            </a:gdLst>
            <a:ahLst/>
            <a:cxnLst>
              <a:cxn ang="T6">
                <a:pos x="T0" y="T1"/>
              </a:cxn>
              <a:cxn ang="T7">
                <a:pos x="T2" y="T3"/>
              </a:cxn>
              <a:cxn ang="T8">
                <a:pos x="T4" y="T5"/>
              </a:cxn>
            </a:cxnLst>
            <a:rect l="T9" t="T10" r="T11" b="T12"/>
            <a:pathLst>
              <a:path w="211" h="408">
                <a:moveTo>
                  <a:pt x="30" y="0"/>
                </a:moveTo>
                <a:cubicBezTo>
                  <a:pt x="15" y="102"/>
                  <a:pt x="0" y="204"/>
                  <a:pt x="30" y="272"/>
                </a:cubicBezTo>
                <a:cubicBezTo>
                  <a:pt x="60" y="340"/>
                  <a:pt x="135" y="374"/>
                  <a:pt x="211" y="408"/>
                </a:cubicBezTo>
              </a:path>
            </a:pathLst>
          </a:custGeom>
          <a:noFill/>
          <a:ln w="9525">
            <a:solidFill>
              <a:schemeClr val="tx1"/>
            </a:solidFill>
            <a:round/>
            <a:headEnd/>
            <a:tailEnd type="triangle" w="lg" len="lg"/>
          </a:ln>
          <a:extLst>
            <a:ext uri="{909E8E84-426E-40dd-AFC4-6F175D3DCCD1}">
              <a14:hiddenFill xmlns="" xmlns:a14="http://schemas.microsoft.com/office/drawing/2010/main">
                <a:solidFill>
                  <a:srgbClr val="FFFFFF"/>
                </a:solidFill>
              </a14:hiddenFill>
            </a:ext>
          </a:extLst>
        </p:spPr>
        <p:txBody>
          <a:bodyPr lIns="91429" tIns="45714" rIns="91429" bIns="45714"/>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36199" name="Text Box 8"/>
          <p:cNvSpPr txBox="1">
            <a:spLocks noChangeArrowheads="1"/>
          </p:cNvSpPr>
          <p:nvPr/>
        </p:nvSpPr>
        <p:spPr bwMode="auto">
          <a:xfrm>
            <a:off x="152400" y="5715000"/>
            <a:ext cx="2198688"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800">
                <a:solidFill>
                  <a:srgbClr val="000000"/>
                </a:solidFill>
              </a:rPr>
              <a:t>4 base pair deletion</a:t>
            </a:r>
          </a:p>
          <a:p>
            <a:pPr defTabSz="914400" eaLnBrk="1" fontAlgn="base" hangingPunct="1">
              <a:spcBef>
                <a:spcPct val="0"/>
              </a:spcBef>
              <a:spcAft>
                <a:spcPct val="0"/>
              </a:spcAft>
            </a:pPr>
            <a:r>
              <a:rPr lang="en-GB" sz="1800">
                <a:solidFill>
                  <a:srgbClr val="000000"/>
                </a:solidFill>
              </a:rPr>
              <a:t>Causes frameshift</a:t>
            </a:r>
          </a:p>
        </p:txBody>
      </p:sp>
      <p:sp>
        <p:nvSpPr>
          <p:cNvPr id="136200" name="Line 9"/>
          <p:cNvSpPr>
            <a:spLocks noChangeShapeType="1"/>
          </p:cNvSpPr>
          <p:nvPr/>
        </p:nvSpPr>
        <p:spPr bwMode="auto">
          <a:xfrm flipH="1" flipV="1">
            <a:off x="7019925" y="4437063"/>
            <a:ext cx="71438" cy="431800"/>
          </a:xfrm>
          <a:prstGeom prst="line">
            <a:avLst/>
          </a:prstGeom>
          <a:noFill/>
          <a:ln w="9525">
            <a:solidFill>
              <a:schemeClr val="tx1"/>
            </a:solidFill>
            <a:round/>
            <a:headEnd/>
            <a:tailEnd type="triangle" w="lg" len="lg"/>
          </a:ln>
          <a:extLst>
            <a:ext uri="{909E8E84-426E-40dd-AFC4-6F175D3DCCD1}">
              <a14:hiddenFill xmlns="" xmlns:a14="http://schemas.microsoft.com/office/drawing/2010/main">
                <a:noFill/>
              </a14:hiddenFill>
            </a:ext>
          </a:extLst>
        </p:spPr>
        <p:txBody>
          <a:bodyPr lIns="91429" tIns="45714" rIns="91429" bIns="45714"/>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36201" name="Text Box 10"/>
          <p:cNvSpPr txBox="1">
            <a:spLocks noChangeArrowheads="1"/>
          </p:cNvSpPr>
          <p:nvPr/>
        </p:nvSpPr>
        <p:spPr bwMode="auto">
          <a:xfrm>
            <a:off x="6588125" y="4960938"/>
            <a:ext cx="13525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800">
                <a:solidFill>
                  <a:srgbClr val="000000"/>
                </a:solidFill>
              </a:rPr>
              <a:t>Stop codon</a:t>
            </a:r>
          </a:p>
        </p:txBody>
      </p:sp>
      <p:sp>
        <p:nvSpPr>
          <p:cNvPr id="136202" name="Text Box 11"/>
          <p:cNvSpPr txBox="1">
            <a:spLocks noChangeArrowheads="1"/>
          </p:cNvSpPr>
          <p:nvPr/>
        </p:nvSpPr>
        <p:spPr bwMode="auto">
          <a:xfrm>
            <a:off x="3498850" y="1989138"/>
            <a:ext cx="57023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800">
                <a:solidFill>
                  <a:srgbClr val="000000"/>
                </a:solidFill>
              </a:rPr>
              <a:t>5% of breast cancer cases are familial</a:t>
            </a:r>
          </a:p>
          <a:p>
            <a:pPr defTabSz="914400" eaLnBrk="1" fontAlgn="base" hangingPunct="1">
              <a:spcBef>
                <a:spcPct val="0"/>
              </a:spcBef>
              <a:spcAft>
                <a:spcPct val="0"/>
              </a:spcAft>
            </a:pPr>
            <a:r>
              <a:rPr lang="en-GB" sz="1800">
                <a:solidFill>
                  <a:srgbClr val="000000"/>
                </a:solidFill>
              </a:rPr>
              <a:t>Mutations in BRCA2 account for 20% of familial cases</a:t>
            </a:r>
          </a:p>
        </p:txBody>
      </p:sp>
      <p:sp>
        <p:nvSpPr>
          <p:cNvPr id="136203" name="Text Box 12"/>
          <p:cNvSpPr txBox="1">
            <a:spLocks noChangeArrowheads="1"/>
          </p:cNvSpPr>
          <p:nvPr/>
        </p:nvSpPr>
        <p:spPr bwMode="auto">
          <a:xfrm>
            <a:off x="304800" y="6248400"/>
            <a:ext cx="75961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a:solidFill>
                  <a:srgbClr val="000000"/>
                </a:solidFill>
                <a:latin typeface="Times New Roman" charset="0"/>
              </a:rPr>
              <a:t>Modified from from </a:t>
            </a:r>
            <a:r>
              <a:rPr lang="en-US" sz="1800">
                <a:solidFill>
                  <a:srgbClr val="008000"/>
                </a:solidFill>
                <a:latin typeface="Times New Roman" charset="0"/>
              </a:rPr>
              <a:t>www.tcd.ie/Genetics/staff/Aoife/GE3026/GE3026_1+2.ppt</a:t>
            </a:r>
            <a:r>
              <a:rPr lang="en-US" b="1">
                <a:solidFill>
                  <a:srgbClr val="000000"/>
                </a:solidFill>
                <a:latin typeface="Times New Roman" charset="0"/>
              </a:rPr>
              <a:t> </a:t>
            </a:r>
          </a:p>
        </p:txBody>
      </p:sp>
    </p:spTree>
    <p:extLst>
      <p:ext uri="{BB962C8B-B14F-4D97-AF65-F5344CB8AC3E}">
        <p14:creationId xmlns:p14="http://schemas.microsoft.com/office/powerpoint/2010/main" val="18862709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ChangeArrowheads="1"/>
          </p:cNvSpPr>
          <p:nvPr>
            <p:ph type="title"/>
          </p:nvPr>
        </p:nvSpPr>
        <p:spPr/>
        <p:txBody>
          <a:bodyPr/>
          <a:lstStyle/>
          <a:p>
            <a:pPr eaLnBrk="1" hangingPunct="1"/>
            <a:r>
              <a:rPr lang="en-IE">
                <a:latin typeface="Times New Roman" charset="0"/>
              </a:rPr>
              <a:t>Neutral mutations</a:t>
            </a:r>
          </a:p>
        </p:txBody>
      </p:sp>
      <p:sp>
        <p:nvSpPr>
          <p:cNvPr id="138242" name="Rectangle 3"/>
          <p:cNvSpPr>
            <a:spLocks noGrp="1" noChangeArrowheads="1"/>
          </p:cNvSpPr>
          <p:nvPr>
            <p:ph type="body" idx="1"/>
          </p:nvPr>
        </p:nvSpPr>
        <p:spPr/>
        <p:txBody>
          <a:bodyPr/>
          <a:lstStyle/>
          <a:p>
            <a:pPr eaLnBrk="1" hangingPunct="1"/>
            <a:r>
              <a:rPr lang="en-IE">
                <a:latin typeface="Times New Roman" charset="0"/>
              </a:rPr>
              <a:t>Neither advantageous nor disadvantageous</a:t>
            </a:r>
          </a:p>
          <a:p>
            <a:pPr eaLnBrk="1" hangingPunct="1"/>
            <a:r>
              <a:rPr lang="en-IE">
                <a:latin typeface="Times New Roman" charset="0"/>
              </a:rPr>
              <a:t>Invisible to selection (no selection)</a:t>
            </a:r>
          </a:p>
          <a:p>
            <a:pPr eaLnBrk="1" hangingPunct="1"/>
            <a:r>
              <a:rPr lang="en-IE">
                <a:latin typeface="Times New Roman" charset="0"/>
              </a:rPr>
              <a:t>Frequency subject to ‘drift’ in the population</a:t>
            </a:r>
          </a:p>
          <a:p>
            <a:pPr eaLnBrk="1" hangingPunct="1"/>
            <a:r>
              <a:rPr lang="en-IE" b="1">
                <a:latin typeface="Times New Roman" charset="0"/>
              </a:rPr>
              <a:t>Random drift</a:t>
            </a:r>
            <a:r>
              <a:rPr lang="en-IE">
                <a:latin typeface="Times New Roman" charset="0"/>
              </a:rPr>
              <a:t> – random changes in small populations</a:t>
            </a:r>
            <a:endParaRPr lang="en-IE" b="1">
              <a:latin typeface="Times New Roman" charset="0"/>
            </a:endParaRPr>
          </a:p>
        </p:txBody>
      </p:sp>
    </p:spTree>
    <p:extLst>
      <p:ext uri="{BB962C8B-B14F-4D97-AF65-F5344CB8AC3E}">
        <p14:creationId xmlns:p14="http://schemas.microsoft.com/office/powerpoint/2010/main" val="3706994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a:xfrm>
            <a:off x="609600" y="0"/>
            <a:ext cx="7772400" cy="1143000"/>
          </a:xfrm>
        </p:spPr>
        <p:txBody>
          <a:bodyPr/>
          <a:lstStyle/>
          <a:p>
            <a:pPr eaLnBrk="1" hangingPunct="1"/>
            <a:r>
              <a:rPr lang="en-US">
                <a:solidFill>
                  <a:srgbClr val="FF3300"/>
                </a:solidFill>
                <a:latin typeface="Times New Roman" charset="0"/>
              </a:rPr>
              <a:t>Types of Mutation-Substitution</a:t>
            </a:r>
          </a:p>
        </p:txBody>
      </p:sp>
      <p:sp>
        <p:nvSpPr>
          <p:cNvPr id="140290" name="Rectangle 3"/>
          <p:cNvSpPr>
            <a:spLocks noGrp="1" noChangeArrowheads="1"/>
          </p:cNvSpPr>
          <p:nvPr>
            <p:ph type="body" idx="1"/>
          </p:nvPr>
        </p:nvSpPr>
        <p:spPr>
          <a:xfrm>
            <a:off x="266700" y="1219200"/>
            <a:ext cx="8877300" cy="5638800"/>
          </a:xfrm>
        </p:spPr>
        <p:txBody>
          <a:bodyPr/>
          <a:lstStyle/>
          <a:p>
            <a:pPr eaLnBrk="1" hangingPunct="1"/>
            <a:r>
              <a:rPr lang="en-US" dirty="0">
                <a:solidFill>
                  <a:srgbClr val="FF3300"/>
                </a:solidFill>
                <a:latin typeface="Times New Roman" charset="0"/>
              </a:rPr>
              <a:t>Replacement of one nucleotide by another</a:t>
            </a:r>
          </a:p>
          <a:p>
            <a:pPr eaLnBrk="1" hangingPunct="1"/>
            <a:r>
              <a:rPr lang="en-US" dirty="0">
                <a:solidFill>
                  <a:srgbClr val="FF3300"/>
                </a:solidFill>
                <a:latin typeface="Times New Roman" charset="0"/>
              </a:rPr>
              <a:t>Synonymous (</a:t>
            </a:r>
            <a:r>
              <a:rPr lang="en-US" dirty="0" err="1">
                <a:solidFill>
                  <a:srgbClr val="FF3300"/>
                </a:solidFill>
                <a:latin typeface="Times New Roman" charset="0"/>
              </a:rPr>
              <a:t>Doesn</a:t>
            </a:r>
            <a:r>
              <a:rPr lang="ja-JP" altLang="en-US" dirty="0">
                <a:solidFill>
                  <a:srgbClr val="FF3300"/>
                </a:solidFill>
                <a:latin typeface="Times New Roman" charset="0"/>
              </a:rPr>
              <a:t>’</a:t>
            </a:r>
            <a:r>
              <a:rPr lang="en-US" altLang="ja-JP" dirty="0">
                <a:solidFill>
                  <a:srgbClr val="FF3300"/>
                </a:solidFill>
                <a:latin typeface="Times New Roman" charset="0"/>
              </a:rPr>
              <a:t>t change amino acid)</a:t>
            </a:r>
          </a:p>
          <a:p>
            <a:pPr lvl="1" eaLnBrk="1" hangingPunct="1"/>
            <a:r>
              <a:rPr lang="en-US" dirty="0">
                <a:solidFill>
                  <a:srgbClr val="FF3300"/>
                </a:solidFill>
                <a:latin typeface="Times New Roman" charset="0"/>
              </a:rPr>
              <a:t>Rate sometimes indicated by Ks</a:t>
            </a:r>
          </a:p>
          <a:p>
            <a:pPr lvl="1" eaLnBrk="1" hangingPunct="1"/>
            <a:r>
              <a:rPr lang="en-US" dirty="0">
                <a:solidFill>
                  <a:srgbClr val="FF3300"/>
                </a:solidFill>
                <a:latin typeface="Times New Roman" charset="0"/>
              </a:rPr>
              <a:t>Rate sometimes indicated by d</a:t>
            </a:r>
            <a:r>
              <a:rPr lang="en-US" baseline="-25000" dirty="0">
                <a:solidFill>
                  <a:srgbClr val="FF3300"/>
                </a:solidFill>
                <a:latin typeface="Times New Roman" charset="0"/>
              </a:rPr>
              <a:t>s</a:t>
            </a:r>
          </a:p>
          <a:p>
            <a:pPr eaLnBrk="1" hangingPunct="1"/>
            <a:r>
              <a:rPr lang="en-US" dirty="0">
                <a:solidFill>
                  <a:srgbClr val="FF3300"/>
                </a:solidFill>
                <a:latin typeface="Times New Roman" charset="0"/>
              </a:rPr>
              <a:t>Non-Synonymous (Changes Amino Acid)</a:t>
            </a:r>
          </a:p>
          <a:p>
            <a:pPr lvl="1" eaLnBrk="1" hangingPunct="1"/>
            <a:r>
              <a:rPr lang="en-US" dirty="0">
                <a:solidFill>
                  <a:srgbClr val="FF3300"/>
                </a:solidFill>
                <a:latin typeface="Times New Roman" charset="0"/>
              </a:rPr>
              <a:t>Rate sometimes indicated by </a:t>
            </a:r>
            <a:r>
              <a:rPr lang="en-US" dirty="0" err="1">
                <a:solidFill>
                  <a:srgbClr val="FF3300"/>
                </a:solidFill>
                <a:latin typeface="Times New Roman" charset="0"/>
              </a:rPr>
              <a:t>Ka</a:t>
            </a:r>
            <a:endParaRPr lang="en-US" dirty="0">
              <a:solidFill>
                <a:srgbClr val="FF3300"/>
              </a:solidFill>
              <a:latin typeface="Times New Roman" charset="0"/>
            </a:endParaRPr>
          </a:p>
          <a:p>
            <a:pPr lvl="1" eaLnBrk="1" hangingPunct="1"/>
            <a:r>
              <a:rPr lang="en-US" dirty="0">
                <a:solidFill>
                  <a:srgbClr val="FF3300"/>
                </a:solidFill>
                <a:latin typeface="Times New Roman" charset="0"/>
              </a:rPr>
              <a:t>Rate sometimes indicated by </a:t>
            </a:r>
            <a:r>
              <a:rPr lang="en-US" dirty="0" err="1">
                <a:solidFill>
                  <a:srgbClr val="FF3300"/>
                </a:solidFill>
                <a:latin typeface="Times New Roman" charset="0"/>
              </a:rPr>
              <a:t>d</a:t>
            </a:r>
            <a:r>
              <a:rPr lang="en-US" baseline="-25000" dirty="0" err="1">
                <a:solidFill>
                  <a:srgbClr val="FF3300"/>
                </a:solidFill>
                <a:latin typeface="Times New Roman" charset="0"/>
              </a:rPr>
              <a:t>n</a:t>
            </a:r>
            <a:endParaRPr lang="en-US" baseline="-25000" dirty="0">
              <a:solidFill>
                <a:srgbClr val="FF3300"/>
              </a:solidFill>
              <a:latin typeface="Times New Roman" charset="0"/>
            </a:endParaRPr>
          </a:p>
          <a:p>
            <a:pPr lvl="1" eaLnBrk="1" hangingPunct="1">
              <a:buFontTx/>
              <a:buNone/>
            </a:pPr>
            <a:endParaRPr lang="en-US" dirty="0">
              <a:solidFill>
                <a:srgbClr val="FF3300"/>
              </a:solidFill>
              <a:latin typeface="Times New Roman" charset="0"/>
            </a:endParaRPr>
          </a:p>
          <a:p>
            <a:pPr eaLnBrk="1" hangingPunct="1">
              <a:buFontTx/>
              <a:buNone/>
            </a:pPr>
            <a:r>
              <a:rPr lang="en-US" sz="2400" dirty="0">
                <a:solidFill>
                  <a:srgbClr val="FF3300"/>
                </a:solidFill>
                <a:latin typeface="Times New Roman" charset="0"/>
              </a:rPr>
              <a:t>(this and the following 4 slides are from </a:t>
            </a:r>
            <a:br>
              <a:rPr lang="en-US" sz="2400" dirty="0">
                <a:solidFill>
                  <a:srgbClr val="FF3300"/>
                </a:solidFill>
                <a:latin typeface="Times New Roman" charset="0"/>
              </a:rPr>
            </a:br>
            <a:r>
              <a:rPr lang="en-US" sz="2400" dirty="0" err="1">
                <a:solidFill>
                  <a:srgbClr val="008000"/>
                </a:solidFill>
                <a:latin typeface="Times New Roman" charset="0"/>
              </a:rPr>
              <a:t>mentor.lscf.ucsb.edu</a:t>
            </a:r>
            <a:r>
              <a:rPr lang="en-US" sz="2400" dirty="0">
                <a:solidFill>
                  <a:srgbClr val="008000"/>
                </a:solidFill>
                <a:latin typeface="Times New Roman" charset="0"/>
              </a:rPr>
              <a:t>/course/ spring/eemb102/lecture/Lecture7.ppt)</a:t>
            </a:r>
            <a:r>
              <a:rPr lang="en-US" sz="2400" dirty="0">
                <a:solidFill>
                  <a:srgbClr val="FF3300"/>
                </a:solidFill>
                <a:latin typeface="Times New Roman" charset="0"/>
              </a:rPr>
              <a:t> </a:t>
            </a:r>
          </a:p>
          <a:p>
            <a:pPr lvl="1" eaLnBrk="1" hangingPunct="1">
              <a:buFontTx/>
              <a:buNone/>
            </a:pPr>
            <a:endParaRPr lang="en-US" sz="2400" dirty="0">
              <a:solidFill>
                <a:srgbClr val="FF3300"/>
              </a:solidFill>
              <a:latin typeface="Times New Roman" charset="0"/>
            </a:endParaRPr>
          </a:p>
        </p:txBody>
      </p:sp>
    </p:spTree>
    <p:extLst>
      <p:ext uri="{BB962C8B-B14F-4D97-AF65-F5344CB8AC3E}">
        <p14:creationId xmlns:p14="http://schemas.microsoft.com/office/powerpoint/2010/main" val="2738315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descr="gencode"/>
          <p:cNvPicPr>
            <a:picLocks noChangeAspect="1" noChangeArrowheads="1"/>
          </p:cNvPicPr>
          <p:nvPr/>
        </p:nvPicPr>
        <p:blipFill>
          <a:blip r:embed="rId3">
            <a:extLst>
              <a:ext uri="{28A0092B-C50C-407E-A947-70E740481C1C}">
                <a14:useLocalDpi xmlns:a14="http://schemas.microsoft.com/office/drawing/2010/main" val="0"/>
              </a:ext>
            </a:extLst>
          </a:blip>
          <a:srcRect l="2" t="568" r="2" b="-2"/>
          <a:stretch>
            <a:fillRect/>
          </a:stretch>
        </p:blipFill>
        <p:spPr bwMode="auto">
          <a:xfrm>
            <a:off x="381000" y="1168400"/>
            <a:ext cx="8534400" cy="568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2338" name="Rectangle 3"/>
          <p:cNvSpPr>
            <a:spLocks noGrp="1" noChangeArrowheads="1"/>
          </p:cNvSpPr>
          <p:nvPr>
            <p:ph type="title" idx="4294967295"/>
          </p:nvPr>
        </p:nvSpPr>
        <p:spPr>
          <a:xfrm>
            <a:off x="762000" y="228600"/>
            <a:ext cx="7772400" cy="685800"/>
          </a:xfrm>
        </p:spPr>
        <p:txBody>
          <a:bodyPr/>
          <a:lstStyle/>
          <a:p>
            <a:pPr eaLnBrk="1" hangingPunct="1"/>
            <a:r>
              <a:rPr lang="en-US">
                <a:latin typeface="Times New Roman" charset="0"/>
              </a:rPr>
              <a:t>Genetic Code – Note degeneracy of 1</a:t>
            </a:r>
            <a:r>
              <a:rPr lang="en-US" baseline="30000">
                <a:latin typeface="Times New Roman" charset="0"/>
              </a:rPr>
              <a:t>st</a:t>
            </a:r>
            <a:r>
              <a:rPr lang="en-US">
                <a:latin typeface="Times New Roman" charset="0"/>
              </a:rPr>
              <a:t> vs 2</a:t>
            </a:r>
            <a:r>
              <a:rPr lang="en-US" baseline="30000">
                <a:latin typeface="Times New Roman" charset="0"/>
              </a:rPr>
              <a:t>nd</a:t>
            </a:r>
            <a:r>
              <a:rPr lang="en-US">
                <a:latin typeface="Times New Roman" charset="0"/>
              </a:rPr>
              <a:t> vs 3</a:t>
            </a:r>
            <a:r>
              <a:rPr lang="en-US" baseline="30000">
                <a:latin typeface="Times New Roman" charset="0"/>
              </a:rPr>
              <a:t>rd</a:t>
            </a:r>
            <a:r>
              <a:rPr lang="en-US">
                <a:latin typeface="Times New Roman" charset="0"/>
              </a:rPr>
              <a:t> position sites</a:t>
            </a:r>
          </a:p>
        </p:txBody>
      </p:sp>
    </p:spTree>
    <p:extLst>
      <p:ext uri="{BB962C8B-B14F-4D97-AF65-F5344CB8AC3E}">
        <p14:creationId xmlns:p14="http://schemas.microsoft.com/office/powerpoint/2010/main" val="12508319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gencode"/>
          <p:cNvPicPr>
            <a:picLocks noChangeAspect="1" noChangeArrowheads="1"/>
          </p:cNvPicPr>
          <p:nvPr/>
        </p:nvPicPr>
        <p:blipFill>
          <a:blip r:embed="rId3">
            <a:extLst>
              <a:ext uri="{28A0092B-C50C-407E-A947-70E740481C1C}">
                <a14:useLocalDpi xmlns:a14="http://schemas.microsoft.com/office/drawing/2010/main" val="0"/>
              </a:ext>
            </a:extLst>
          </a:blip>
          <a:srcRect l="24167" t="24184" r="49167" b="48473"/>
          <a:stretch>
            <a:fillRect/>
          </a:stretch>
        </p:blipFill>
        <p:spPr bwMode="auto">
          <a:xfrm>
            <a:off x="2209800" y="2209800"/>
            <a:ext cx="24384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6" name="Rectangle 3"/>
          <p:cNvSpPr>
            <a:spLocks noGrp="1" noChangeArrowheads="1"/>
          </p:cNvSpPr>
          <p:nvPr>
            <p:ph type="title" idx="4294967295"/>
          </p:nvPr>
        </p:nvSpPr>
        <p:spPr>
          <a:xfrm>
            <a:off x="762000" y="0"/>
            <a:ext cx="7772400" cy="685800"/>
          </a:xfrm>
        </p:spPr>
        <p:txBody>
          <a:bodyPr/>
          <a:lstStyle/>
          <a:p>
            <a:pPr eaLnBrk="1" hangingPunct="1"/>
            <a:r>
              <a:rPr lang="en-US">
                <a:latin typeface="Times New Roman" charset="0"/>
              </a:rPr>
              <a:t>Genetic Code</a:t>
            </a:r>
          </a:p>
        </p:txBody>
      </p:sp>
      <p:sp>
        <p:nvSpPr>
          <p:cNvPr id="144387" name="Text Box 4"/>
          <p:cNvSpPr txBox="1">
            <a:spLocks noChangeArrowheads="1"/>
          </p:cNvSpPr>
          <p:nvPr/>
        </p:nvSpPr>
        <p:spPr bwMode="auto">
          <a:xfrm>
            <a:off x="533400" y="4343400"/>
            <a:ext cx="75961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i="1">
                <a:solidFill>
                  <a:srgbClr val="000000"/>
                </a:solidFill>
                <a:latin typeface="Times New Roman" charset="0"/>
              </a:rPr>
              <a:t>Four-fold degenerate site</a:t>
            </a:r>
            <a:r>
              <a:rPr lang="en-US">
                <a:solidFill>
                  <a:srgbClr val="000000"/>
                </a:solidFill>
                <a:latin typeface="Times New Roman" charset="0"/>
              </a:rPr>
              <a:t> – Any substitution is synonymous</a:t>
            </a:r>
          </a:p>
        </p:txBody>
      </p:sp>
      <p:sp>
        <p:nvSpPr>
          <p:cNvPr id="144388" name="Line 5"/>
          <p:cNvSpPr>
            <a:spLocks noChangeShapeType="1"/>
          </p:cNvSpPr>
          <p:nvPr/>
        </p:nvSpPr>
        <p:spPr bwMode="auto">
          <a:xfrm>
            <a:off x="2895600" y="1219200"/>
            <a:ext cx="0" cy="1219200"/>
          </a:xfrm>
          <a:prstGeom prst="line">
            <a:avLst/>
          </a:prstGeom>
          <a:noFill/>
          <a:ln w="50800">
            <a:solidFill>
              <a:srgbClr val="FF3300"/>
            </a:solidFill>
            <a:round/>
            <a:headEnd/>
            <a:tailEnd type="triangle" w="med" len="med"/>
          </a:ln>
          <a:extLst>
            <a:ext uri="{909E8E84-426E-40dd-AFC4-6F175D3DCCD1}">
              <a14:hiddenFill xmlns="" xmlns:a14="http://schemas.microsoft.com/office/drawing/2010/main">
                <a:noFill/>
              </a14:hiddenFill>
            </a:ext>
          </a:extLst>
        </p:spPr>
        <p:txBody>
          <a:bodyPr lIns="91429" tIns="45714" rIns="91429" bIns="45714"/>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44389" name="Rectangle 6"/>
          <p:cNvSpPr>
            <a:spLocks noChangeArrowheads="1"/>
          </p:cNvSpPr>
          <p:nvPr/>
        </p:nvSpPr>
        <p:spPr bwMode="auto">
          <a:xfrm>
            <a:off x="0" y="6172200"/>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400">
                <a:solidFill>
                  <a:srgbClr val="008000"/>
                </a:solidFill>
                <a:latin typeface="Arial" charset="0"/>
                <a:ea typeface="ＭＳ Ｐゴシック" charset="0"/>
                <a:cs typeface="ＭＳ Ｐゴシック" charset="0"/>
              </a:rPr>
              <a:t>From: mentor.lscf.ucsb.edu/course/spring/eemb102/lecture/Lecture7.ppt</a:t>
            </a:r>
          </a:p>
        </p:txBody>
      </p:sp>
    </p:spTree>
    <p:extLst>
      <p:ext uri="{BB962C8B-B14F-4D97-AF65-F5344CB8AC3E}">
        <p14:creationId xmlns:p14="http://schemas.microsoft.com/office/powerpoint/2010/main" val="31736954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descr="gencode"/>
          <p:cNvPicPr>
            <a:picLocks noChangeAspect="1" noChangeArrowheads="1"/>
          </p:cNvPicPr>
          <p:nvPr/>
        </p:nvPicPr>
        <p:blipFill>
          <a:blip r:embed="rId3">
            <a:extLst>
              <a:ext uri="{28A0092B-C50C-407E-A947-70E740481C1C}">
                <a14:useLocalDpi xmlns:a14="http://schemas.microsoft.com/office/drawing/2010/main" val="0"/>
              </a:ext>
            </a:extLst>
          </a:blip>
          <a:srcRect l="48334" t="24184" r="24167" b="48473"/>
          <a:stretch>
            <a:fillRect/>
          </a:stretch>
        </p:blipFill>
        <p:spPr bwMode="auto">
          <a:xfrm>
            <a:off x="4419600" y="2209800"/>
            <a:ext cx="25146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6434" name="Rectangle 3"/>
          <p:cNvSpPr>
            <a:spLocks noGrp="1" noChangeArrowheads="1"/>
          </p:cNvSpPr>
          <p:nvPr>
            <p:ph type="title" idx="4294967295"/>
          </p:nvPr>
        </p:nvSpPr>
        <p:spPr>
          <a:xfrm>
            <a:off x="762000" y="0"/>
            <a:ext cx="7772400" cy="685800"/>
          </a:xfrm>
        </p:spPr>
        <p:txBody>
          <a:bodyPr/>
          <a:lstStyle/>
          <a:p>
            <a:pPr eaLnBrk="1" hangingPunct="1"/>
            <a:r>
              <a:rPr lang="en-US">
                <a:latin typeface="Times New Roman" charset="0"/>
              </a:rPr>
              <a:t>Genetic Code</a:t>
            </a:r>
          </a:p>
        </p:txBody>
      </p:sp>
      <p:sp>
        <p:nvSpPr>
          <p:cNvPr id="146435" name="Text Box 4"/>
          <p:cNvSpPr txBox="1">
            <a:spLocks noChangeArrowheads="1"/>
          </p:cNvSpPr>
          <p:nvPr/>
        </p:nvSpPr>
        <p:spPr bwMode="auto">
          <a:xfrm>
            <a:off x="533400" y="4343400"/>
            <a:ext cx="8323263"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i="1">
                <a:solidFill>
                  <a:srgbClr val="000000"/>
                </a:solidFill>
                <a:latin typeface="Times New Roman" charset="0"/>
              </a:rPr>
              <a:t>Two-fold degenerate site</a:t>
            </a:r>
            <a:r>
              <a:rPr lang="en-US">
                <a:solidFill>
                  <a:srgbClr val="000000"/>
                </a:solidFill>
                <a:latin typeface="Times New Roman" charset="0"/>
              </a:rPr>
              <a:t> – Some substitutions synonymous, some </a:t>
            </a:r>
          </a:p>
          <a:p>
            <a:pPr defTabSz="914400" eaLnBrk="1" fontAlgn="base" hangingPunct="1">
              <a:spcBef>
                <a:spcPct val="0"/>
              </a:spcBef>
              <a:spcAft>
                <a:spcPct val="0"/>
              </a:spcAft>
            </a:pPr>
            <a:r>
              <a:rPr lang="en-US">
                <a:solidFill>
                  <a:srgbClr val="000000"/>
                </a:solidFill>
                <a:latin typeface="Times New Roman" charset="0"/>
              </a:rPr>
              <a:t>non-synonymous</a:t>
            </a:r>
          </a:p>
        </p:txBody>
      </p:sp>
      <p:sp>
        <p:nvSpPr>
          <p:cNvPr id="146436" name="Line 5"/>
          <p:cNvSpPr>
            <a:spLocks noChangeShapeType="1"/>
          </p:cNvSpPr>
          <p:nvPr/>
        </p:nvSpPr>
        <p:spPr bwMode="auto">
          <a:xfrm>
            <a:off x="5181600" y="1143000"/>
            <a:ext cx="0" cy="1219200"/>
          </a:xfrm>
          <a:prstGeom prst="line">
            <a:avLst/>
          </a:prstGeom>
          <a:noFill/>
          <a:ln w="50800">
            <a:solidFill>
              <a:srgbClr val="FF3300"/>
            </a:solidFill>
            <a:round/>
            <a:headEnd/>
            <a:tailEnd type="triangle" w="med" len="med"/>
          </a:ln>
          <a:extLst>
            <a:ext uri="{909E8E84-426E-40dd-AFC4-6F175D3DCCD1}">
              <a14:hiddenFill xmlns="" xmlns:a14="http://schemas.microsoft.com/office/drawing/2010/main">
                <a:noFill/>
              </a14:hiddenFill>
            </a:ext>
          </a:extLst>
        </p:spPr>
        <p:txBody>
          <a:bodyPr lIns="91429" tIns="45714" rIns="91429" bIns="45714"/>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46437" name="Rectangle 6"/>
          <p:cNvSpPr>
            <a:spLocks noChangeArrowheads="1"/>
          </p:cNvSpPr>
          <p:nvPr/>
        </p:nvSpPr>
        <p:spPr bwMode="auto">
          <a:xfrm>
            <a:off x="0" y="6172200"/>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400">
                <a:solidFill>
                  <a:srgbClr val="008000"/>
                </a:solidFill>
                <a:latin typeface="Arial" charset="0"/>
                <a:ea typeface="ＭＳ Ｐゴシック" charset="0"/>
                <a:cs typeface="ＭＳ Ｐゴシック" charset="0"/>
              </a:rPr>
              <a:t>From: mentor.lscf.ucsb.edu/course/spring/eemb102/lecture/Lecture7.ppt</a:t>
            </a:r>
          </a:p>
        </p:txBody>
      </p:sp>
    </p:spTree>
    <p:extLst>
      <p:ext uri="{BB962C8B-B14F-4D97-AF65-F5344CB8AC3E}">
        <p14:creationId xmlns:p14="http://schemas.microsoft.com/office/powerpoint/2010/main" val="21808880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3" name="Rectangle 3"/>
          <p:cNvSpPr>
            <a:spLocks noGrp="1" noChangeArrowheads="1"/>
          </p:cNvSpPr>
          <p:nvPr>
            <p:ph type="title" idx="4294967295"/>
          </p:nvPr>
        </p:nvSpPr>
        <p:spPr>
          <a:xfrm>
            <a:off x="384175" y="1214438"/>
            <a:ext cx="7983538" cy="481012"/>
          </a:xfrm>
        </p:spPr>
        <p:txBody>
          <a:bodyPr/>
          <a:lstStyle/>
          <a:p>
            <a:pPr algn="just" eaLnBrk="1" hangingPunct="1"/>
            <a:r>
              <a:rPr lang="en-US" sz="1800" b="0">
                <a:latin typeface="Arial" charset="0"/>
              </a:rPr>
              <a:t>Degeneracy of 1</a:t>
            </a:r>
            <a:r>
              <a:rPr lang="en-US" sz="1800" b="0" baseline="30000">
                <a:latin typeface="Arial" charset="0"/>
              </a:rPr>
              <a:t>st</a:t>
            </a:r>
            <a:r>
              <a:rPr lang="en-US" sz="1800" b="0">
                <a:latin typeface="Arial" charset="0"/>
              </a:rPr>
              <a:t> vs 2</a:t>
            </a:r>
            <a:r>
              <a:rPr lang="en-US" sz="1800" b="0" baseline="30000">
                <a:latin typeface="Arial" charset="0"/>
              </a:rPr>
              <a:t>nd</a:t>
            </a:r>
            <a:r>
              <a:rPr lang="en-US" sz="1800" b="0">
                <a:latin typeface="Arial" charset="0"/>
              </a:rPr>
              <a:t> vs 3</a:t>
            </a:r>
            <a:r>
              <a:rPr lang="en-US" sz="1800" b="0" baseline="30000">
                <a:latin typeface="Arial" charset="0"/>
              </a:rPr>
              <a:t>rd</a:t>
            </a:r>
            <a:r>
              <a:rPr lang="en-US" sz="1800" b="0">
                <a:latin typeface="Arial" charset="0"/>
              </a:rPr>
              <a:t> position sites results in 25.5% synonymous changes and 74.5% non synonymous changes (Yang&amp;Nielsen,1998).</a:t>
            </a:r>
          </a:p>
        </p:txBody>
      </p:sp>
      <p:pic>
        <p:nvPicPr>
          <p:cNvPr id="26829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3288" y="2065338"/>
            <a:ext cx="7313612" cy="4281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9" name="Group 8"/>
          <p:cNvGrpSpPr>
            <a:grpSpLocks/>
          </p:cNvGrpSpPr>
          <p:nvPr/>
        </p:nvGrpSpPr>
        <p:grpSpPr bwMode="auto">
          <a:xfrm>
            <a:off x="3433763" y="3203575"/>
            <a:ext cx="168275" cy="1339850"/>
            <a:chOff x="3329534" y="2373251"/>
            <a:chExt cx="167524" cy="1340190"/>
          </a:xfrm>
        </p:grpSpPr>
        <p:sp>
          <p:nvSpPr>
            <p:cNvPr id="268308" name="Rectangle 3"/>
            <p:cNvSpPr>
              <a:spLocks noChangeArrowheads="1"/>
            </p:cNvSpPr>
            <p:nvPr/>
          </p:nvSpPr>
          <p:spPr bwMode="auto">
            <a:xfrm>
              <a:off x="3329534" y="2806021"/>
              <a:ext cx="167524" cy="907420"/>
            </a:xfrm>
            <a:prstGeom prst="rect">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9" name="Straight Arrow Connector 5"/>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12" name="Group 11"/>
          <p:cNvGrpSpPr>
            <a:grpSpLocks/>
          </p:cNvGrpSpPr>
          <p:nvPr/>
        </p:nvGrpSpPr>
        <p:grpSpPr bwMode="auto">
          <a:xfrm>
            <a:off x="1762125" y="2273300"/>
            <a:ext cx="188913" cy="2270125"/>
            <a:chOff x="3329534" y="2373251"/>
            <a:chExt cx="167524" cy="2177233"/>
          </a:xfrm>
        </p:grpSpPr>
        <p:sp>
          <p:nvSpPr>
            <p:cNvPr id="268306" name="Rectangle 12"/>
            <p:cNvSpPr>
              <a:spLocks noChangeArrowheads="1"/>
            </p:cNvSpPr>
            <p:nvPr/>
          </p:nvSpPr>
          <p:spPr bwMode="auto">
            <a:xfrm>
              <a:off x="3329534" y="2806021"/>
              <a:ext cx="167524" cy="1744463"/>
            </a:xfrm>
            <a:prstGeom prst="rect">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7" name="Straight Arrow Connector 13"/>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15" name="Group 14"/>
          <p:cNvGrpSpPr>
            <a:grpSpLocks/>
          </p:cNvGrpSpPr>
          <p:nvPr/>
        </p:nvGrpSpPr>
        <p:grpSpPr bwMode="auto">
          <a:xfrm>
            <a:off x="1866900" y="4973638"/>
            <a:ext cx="168275" cy="1357312"/>
            <a:chOff x="3329534" y="2373251"/>
            <a:chExt cx="167524" cy="1356878"/>
          </a:xfrm>
        </p:grpSpPr>
        <p:sp>
          <p:nvSpPr>
            <p:cNvPr id="268304" name="Rectangle 15"/>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5" name="Straight Arrow Connector 16"/>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18" name="Group 17"/>
          <p:cNvGrpSpPr>
            <a:grpSpLocks/>
          </p:cNvGrpSpPr>
          <p:nvPr/>
        </p:nvGrpSpPr>
        <p:grpSpPr bwMode="auto">
          <a:xfrm>
            <a:off x="3294063" y="4981575"/>
            <a:ext cx="168275" cy="1357313"/>
            <a:chOff x="3329534" y="2373251"/>
            <a:chExt cx="167524" cy="1356878"/>
          </a:xfrm>
        </p:grpSpPr>
        <p:sp>
          <p:nvSpPr>
            <p:cNvPr id="268302" name="Rectangle 18"/>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3" name="Straight Arrow Connector 19"/>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21" name="Group 20"/>
          <p:cNvGrpSpPr>
            <a:grpSpLocks/>
          </p:cNvGrpSpPr>
          <p:nvPr/>
        </p:nvGrpSpPr>
        <p:grpSpPr bwMode="auto">
          <a:xfrm>
            <a:off x="4722813" y="4973638"/>
            <a:ext cx="168275" cy="1357312"/>
            <a:chOff x="3329534" y="2373251"/>
            <a:chExt cx="167524" cy="1356878"/>
          </a:xfrm>
        </p:grpSpPr>
        <p:sp>
          <p:nvSpPr>
            <p:cNvPr id="268300" name="Rectangle 21"/>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1" name="Straight Arrow Connector 22"/>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24" name="Group 23"/>
          <p:cNvGrpSpPr>
            <a:grpSpLocks/>
          </p:cNvGrpSpPr>
          <p:nvPr/>
        </p:nvGrpSpPr>
        <p:grpSpPr bwMode="auto">
          <a:xfrm>
            <a:off x="6135688" y="4976813"/>
            <a:ext cx="166687" cy="1355725"/>
            <a:chOff x="3329534" y="2373251"/>
            <a:chExt cx="167524" cy="1356878"/>
          </a:xfrm>
        </p:grpSpPr>
        <p:sp>
          <p:nvSpPr>
            <p:cNvPr id="268298" name="Rectangle 24"/>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299" name="Straight Arrow Connector 25"/>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268297" name="Rectangle 9"/>
          <p:cNvSpPr>
            <a:spLocks noChangeArrowheads="1"/>
          </p:cNvSpPr>
          <p:nvPr/>
        </p:nvSpPr>
        <p:spPr bwMode="auto">
          <a:xfrm>
            <a:off x="3617913" y="325438"/>
            <a:ext cx="1671637"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49" tIns="45627" rIns="91249" bIns="45627">
            <a:spAutoFit/>
          </a:bodyPr>
          <a:lstStyle/>
          <a:p>
            <a:pPr defTabSz="911225" fontAlgn="base">
              <a:spcBef>
                <a:spcPct val="0"/>
              </a:spcBef>
              <a:spcAft>
                <a:spcPct val="0"/>
              </a:spcAft>
            </a:pPr>
            <a:r>
              <a:rPr lang="en-US" b="1">
                <a:solidFill>
                  <a:srgbClr val="000000"/>
                </a:solidFill>
                <a:latin typeface="Arial" charset="0"/>
                <a:ea typeface="ＭＳ Ｐゴシック" charset="0"/>
                <a:cs typeface="Arial" charset="0"/>
              </a:rPr>
              <a:t>Genetic Code </a:t>
            </a:r>
          </a:p>
        </p:txBody>
      </p:sp>
    </p:spTree>
    <p:extLst>
      <p:ext uri="{BB962C8B-B14F-4D97-AF65-F5344CB8AC3E}">
        <p14:creationId xmlns:p14="http://schemas.microsoft.com/office/powerpoint/2010/main" val="6569725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xit" presetSubtype="0" fill="hold" nodeType="with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xit" presetSubtype="0" fill="hold" nodeType="with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1"/>
                                        </p:tgtEl>
                                      </p:cBhvr>
                                    </p:animEffect>
                                    <p:set>
                                      <p:cBhvr>
                                        <p:cTn id="38" dur="1" fill="hold">
                                          <p:stCondLst>
                                            <p:cond delay="499"/>
                                          </p:stCondLst>
                                        </p:cTn>
                                        <p:tgtEl>
                                          <p:spTgt spid="21"/>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4"/>
                                        </p:tgtEl>
                                      </p:cBhvr>
                                    </p:animEffect>
                                    <p:set>
                                      <p:cBhvr>
                                        <p:cTn id="41" dur="1" fill="hold">
                                          <p:stCondLst>
                                            <p:cond delay="499"/>
                                          </p:stCondLst>
                                        </p:cTn>
                                        <p:tgtEl>
                                          <p:spTgt spid="24"/>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02083"/>
                                        </p:tgtEl>
                                        <p:attrNameLst>
                                          <p:attrName>style.visibility</p:attrName>
                                        </p:attrNameLst>
                                      </p:cBhvr>
                                      <p:to>
                                        <p:strVal val="visible"/>
                                      </p:to>
                                    </p:set>
                                    <p:animEffect transition="in" filter="fade">
                                      <p:cBhvr>
                                        <p:cTn id="46" dur="500"/>
                                        <p:tgtEl>
                                          <p:spTgt spid="302083"/>
                                        </p:tgtEl>
                                      </p:cBhvr>
                                    </p:animEffect>
                                  </p:childTnLst>
                                </p:cTn>
                              </p:par>
                              <p:par>
                                <p:cTn id="47" presetID="10" presetClass="exit" presetSubtype="0" fill="hold"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a:xfrm>
            <a:off x="0" y="0"/>
            <a:ext cx="8763000" cy="762000"/>
          </a:xfrm>
        </p:spPr>
        <p:txBody>
          <a:bodyPr/>
          <a:lstStyle/>
          <a:p>
            <a:pPr eaLnBrk="1" hangingPunct="1">
              <a:defRPr/>
            </a:pPr>
            <a:r>
              <a:rPr lang="en-US">
                <a:solidFill>
                  <a:srgbClr val="000000"/>
                </a:solidFill>
                <a:latin typeface="Times New Roman" charset="0"/>
                <a:cs typeface="+mj-cs"/>
              </a:rPr>
              <a:t>Nearly Neutral theory: </a:t>
            </a:r>
          </a:p>
        </p:txBody>
      </p:sp>
      <p:sp>
        <p:nvSpPr>
          <p:cNvPr id="87042" name="Text Box 3"/>
          <p:cNvSpPr txBox="1">
            <a:spLocks noChangeArrowheads="1"/>
          </p:cNvSpPr>
          <p:nvPr/>
        </p:nvSpPr>
        <p:spPr bwMode="auto">
          <a:xfrm>
            <a:off x="647700" y="838200"/>
            <a:ext cx="7848600" cy="2246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2000" b="1" dirty="0">
              <a:solidFill>
                <a:srgbClr val="000000"/>
              </a:solidFill>
              <a:latin typeface="Times New Roman" charset="0"/>
            </a:endParaRPr>
          </a:p>
          <a:p>
            <a:pPr defTabSz="914400" eaLnBrk="1" fontAlgn="base" hangingPunct="1">
              <a:spcBef>
                <a:spcPct val="0"/>
              </a:spcBef>
              <a:spcAft>
                <a:spcPct val="0"/>
              </a:spcAft>
            </a:pPr>
            <a:r>
              <a:rPr lang="en-US" b="1" dirty="0">
                <a:solidFill>
                  <a:srgbClr val="000000"/>
                </a:solidFill>
                <a:latin typeface="Times New Roman" charset="0"/>
              </a:rPr>
              <a:t>Even synonymous mutations do not lead to random composition but to codon bias.  Small negative selection might be sufficient to produce the observed codon usage  bias. </a:t>
            </a:r>
          </a:p>
          <a:p>
            <a:pPr defTabSz="914400" eaLnBrk="1" fontAlgn="base" hangingPunct="1">
              <a:spcBef>
                <a:spcPct val="0"/>
              </a:spcBef>
              <a:spcAft>
                <a:spcPct val="0"/>
              </a:spcAft>
            </a:pPr>
            <a:endParaRPr lang="en-US" b="1" dirty="0">
              <a:solidFill>
                <a:srgbClr val="000000"/>
              </a:solidFill>
              <a:latin typeface="Times New Roman" charset="0"/>
            </a:endParaRPr>
          </a:p>
        </p:txBody>
      </p:sp>
      <p:sp>
        <p:nvSpPr>
          <p:cNvPr id="87043" name="Rectangle 4"/>
          <p:cNvSpPr>
            <a:spLocks noChangeArrowheads="1"/>
          </p:cNvSpPr>
          <p:nvPr/>
        </p:nvSpPr>
        <p:spPr bwMode="auto">
          <a:xfrm>
            <a:off x="0" y="30480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endParaRPr lang="en-US" sz="20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186268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title"/>
          </p:nvPr>
        </p:nvSpPr>
        <p:spPr/>
        <p:txBody>
          <a:bodyPr/>
          <a:lstStyle/>
          <a:p>
            <a:pPr eaLnBrk="1" hangingPunct="1"/>
            <a:r>
              <a:rPr lang="en-US">
                <a:latin typeface="Times New Roman" charset="0"/>
              </a:rPr>
              <a:t>Measuring Selection on Genes</a:t>
            </a:r>
          </a:p>
        </p:txBody>
      </p:sp>
      <p:sp>
        <p:nvSpPr>
          <p:cNvPr id="148482" name="Rectangle 3"/>
          <p:cNvSpPr>
            <a:spLocks noGrp="1" noChangeArrowheads="1"/>
          </p:cNvSpPr>
          <p:nvPr>
            <p:ph type="body" idx="1"/>
          </p:nvPr>
        </p:nvSpPr>
        <p:spPr>
          <a:xfrm>
            <a:off x="685800" y="1752600"/>
            <a:ext cx="7772400" cy="4114800"/>
          </a:xfrm>
        </p:spPr>
        <p:txBody>
          <a:bodyPr/>
          <a:lstStyle/>
          <a:p>
            <a:pPr eaLnBrk="1" hangingPunct="1"/>
            <a:r>
              <a:rPr lang="en-US" sz="2800">
                <a:latin typeface="Times New Roman" charset="0"/>
              </a:rPr>
              <a:t>Null hypothesis = neutral evolution</a:t>
            </a:r>
          </a:p>
          <a:p>
            <a:pPr eaLnBrk="1" hangingPunct="1"/>
            <a:r>
              <a:rPr lang="en-US" sz="2800">
                <a:latin typeface="Times New Roman" charset="0"/>
              </a:rPr>
              <a:t>Under neutral evolution, synonymous changes should accumulate at a rate equal to mutation rate</a:t>
            </a:r>
          </a:p>
          <a:p>
            <a:pPr eaLnBrk="1" hangingPunct="1"/>
            <a:r>
              <a:rPr lang="en-US" sz="2800">
                <a:latin typeface="Times New Roman" charset="0"/>
              </a:rPr>
              <a:t>Under neutral evolution, amino acid substitutions should also accumulate at a rate equal to the mutation rate</a:t>
            </a:r>
          </a:p>
          <a:p>
            <a:pPr eaLnBrk="1" hangingPunct="1"/>
            <a:endParaRPr lang="en-US" sz="2800">
              <a:latin typeface="Times New Roman" charset="0"/>
            </a:endParaRPr>
          </a:p>
          <a:p>
            <a:pPr eaLnBrk="1" hangingPunct="1"/>
            <a:endParaRPr lang="en-US" sz="2800" i="1">
              <a:latin typeface="Times New Roman" charset="0"/>
            </a:endParaRPr>
          </a:p>
        </p:txBody>
      </p:sp>
      <p:sp>
        <p:nvSpPr>
          <p:cNvPr id="148483" name="Rectangle 4"/>
          <p:cNvSpPr>
            <a:spLocks noChangeArrowheads="1"/>
          </p:cNvSpPr>
          <p:nvPr/>
        </p:nvSpPr>
        <p:spPr bwMode="auto">
          <a:xfrm>
            <a:off x="0" y="6078708"/>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400" dirty="0">
                <a:solidFill>
                  <a:srgbClr val="008000"/>
                </a:solidFill>
                <a:latin typeface="Arial" charset="0"/>
                <a:ea typeface="ＭＳ Ｐゴシック" charset="0"/>
                <a:cs typeface="ＭＳ Ｐゴシック" charset="0"/>
              </a:rPr>
              <a:t>From: </a:t>
            </a:r>
            <a:r>
              <a:rPr lang="en-US" sz="2400" dirty="0" err="1">
                <a:solidFill>
                  <a:srgbClr val="008000"/>
                </a:solidFill>
                <a:latin typeface="Arial" charset="0"/>
                <a:ea typeface="ＭＳ Ｐゴシック" charset="0"/>
                <a:cs typeface="ＭＳ Ｐゴシック" charset="0"/>
              </a:rPr>
              <a:t>mentor.lscf.ucsb.edu</a:t>
            </a:r>
            <a:r>
              <a:rPr lang="en-US" sz="2400" dirty="0">
                <a:solidFill>
                  <a:srgbClr val="008000"/>
                </a:solidFill>
                <a:latin typeface="Arial" charset="0"/>
                <a:ea typeface="ＭＳ Ｐゴシック" charset="0"/>
                <a:cs typeface="ＭＳ Ｐゴシック" charset="0"/>
              </a:rPr>
              <a:t>/course/spring/eemb102/lecture/Lecture7.ppt</a:t>
            </a:r>
          </a:p>
        </p:txBody>
      </p:sp>
    </p:spTree>
    <p:extLst>
      <p:ext uri="{BB962C8B-B14F-4D97-AF65-F5344CB8AC3E}">
        <p14:creationId xmlns:p14="http://schemas.microsoft.com/office/powerpoint/2010/main" val="1462655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ChangeArrowheads="1"/>
          </p:cNvSpPr>
          <p:nvPr/>
        </p:nvSpPr>
        <p:spPr bwMode="auto">
          <a:xfrm>
            <a:off x="6553200" y="1066800"/>
            <a:ext cx="609600" cy="1600200"/>
          </a:xfrm>
          <a:prstGeom prst="rect">
            <a:avLst/>
          </a:prstGeom>
          <a:solidFill>
            <a:srgbClr val="FFFF00"/>
          </a:solidFill>
          <a:ln w="9525">
            <a:solidFill>
              <a:schemeClr val="tx1"/>
            </a:solidFill>
            <a:miter lim="800000"/>
            <a:headEnd/>
            <a:tailEnd/>
          </a:ln>
        </p:spPr>
        <p:txBody>
          <a:bodyPr wrap="none" lIns="91429" tIns="45714" rIns="91429" bIns="45714"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50530" name="Rectangle 3"/>
          <p:cNvSpPr>
            <a:spLocks noChangeArrowheads="1"/>
          </p:cNvSpPr>
          <p:nvPr/>
        </p:nvSpPr>
        <p:spPr bwMode="auto">
          <a:xfrm>
            <a:off x="4343400" y="1143000"/>
            <a:ext cx="609600" cy="1600200"/>
          </a:xfrm>
          <a:prstGeom prst="rect">
            <a:avLst/>
          </a:prstGeom>
          <a:solidFill>
            <a:schemeClr val="accent1"/>
          </a:solidFill>
          <a:ln w="9525">
            <a:solidFill>
              <a:schemeClr val="tx1"/>
            </a:solidFill>
            <a:miter lim="800000"/>
            <a:headEnd/>
            <a:tailEnd/>
          </a:ln>
        </p:spPr>
        <p:txBody>
          <a:bodyPr wrap="none" lIns="91429" tIns="45714" rIns="91429" bIns="45714"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50531" name="Rectangle 4"/>
          <p:cNvSpPr>
            <a:spLocks noChangeArrowheads="1"/>
          </p:cNvSpPr>
          <p:nvPr/>
        </p:nvSpPr>
        <p:spPr bwMode="auto">
          <a:xfrm>
            <a:off x="3657600" y="1143000"/>
            <a:ext cx="609600" cy="1600200"/>
          </a:xfrm>
          <a:prstGeom prst="rect">
            <a:avLst/>
          </a:prstGeom>
          <a:solidFill>
            <a:schemeClr val="accent1"/>
          </a:solidFill>
          <a:ln w="9525">
            <a:solidFill>
              <a:schemeClr val="tx1"/>
            </a:solidFill>
            <a:miter lim="800000"/>
            <a:headEnd/>
            <a:tailEnd/>
          </a:ln>
        </p:spPr>
        <p:txBody>
          <a:bodyPr wrap="none" lIns="91429" tIns="45714" rIns="91429" bIns="45714"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50532" name="Rectangle 5"/>
          <p:cNvSpPr>
            <a:spLocks noGrp="1" noChangeArrowheads="1"/>
          </p:cNvSpPr>
          <p:nvPr>
            <p:ph type="title"/>
          </p:nvPr>
        </p:nvSpPr>
        <p:spPr>
          <a:xfrm>
            <a:off x="685800" y="0"/>
            <a:ext cx="7772400" cy="1143000"/>
          </a:xfrm>
        </p:spPr>
        <p:txBody>
          <a:bodyPr/>
          <a:lstStyle/>
          <a:p>
            <a:pPr eaLnBrk="1" hangingPunct="1"/>
            <a:r>
              <a:rPr lang="en-US">
                <a:latin typeface="Times New Roman" charset="0"/>
              </a:rPr>
              <a:t>Counting #s/#a</a:t>
            </a:r>
          </a:p>
        </p:txBody>
      </p:sp>
      <p:sp>
        <p:nvSpPr>
          <p:cNvPr id="150533" name="Text Box 6"/>
          <p:cNvSpPr txBox="1">
            <a:spLocks noChangeArrowheads="1"/>
          </p:cNvSpPr>
          <p:nvPr/>
        </p:nvSpPr>
        <p:spPr bwMode="auto">
          <a:xfrm>
            <a:off x="1752600" y="1143000"/>
            <a:ext cx="5540375"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srgbClr val="000000"/>
                </a:solidFill>
                <a:latin typeface="Courier New" charset="0"/>
              </a:rPr>
              <a:t>          Ser Ser Ser Ser Ser </a:t>
            </a:r>
          </a:p>
          <a:p>
            <a:pPr defTabSz="914400" eaLnBrk="1" fontAlgn="base" hangingPunct="1">
              <a:spcBef>
                <a:spcPct val="0"/>
              </a:spcBef>
              <a:spcAft>
                <a:spcPct val="0"/>
              </a:spcAft>
            </a:pPr>
            <a:r>
              <a:rPr lang="en-US">
                <a:solidFill>
                  <a:srgbClr val="000000"/>
                </a:solidFill>
                <a:latin typeface="Courier New" charset="0"/>
              </a:rPr>
              <a:t>Species1  TGA TGC TGT TGT TGT</a:t>
            </a:r>
          </a:p>
          <a:p>
            <a:pPr defTabSz="914400" eaLnBrk="1" fontAlgn="base" hangingPunct="1">
              <a:spcBef>
                <a:spcPct val="0"/>
              </a:spcBef>
              <a:spcAft>
                <a:spcPct val="0"/>
              </a:spcAft>
            </a:pPr>
            <a:r>
              <a:rPr lang="en-US">
                <a:solidFill>
                  <a:srgbClr val="000000"/>
                </a:solidFill>
                <a:latin typeface="Courier New" charset="0"/>
              </a:rPr>
              <a:t>		Ser Ser Ser Ser Ala </a:t>
            </a:r>
          </a:p>
          <a:p>
            <a:pPr defTabSz="914400" eaLnBrk="1" fontAlgn="base" hangingPunct="1">
              <a:spcBef>
                <a:spcPct val="0"/>
              </a:spcBef>
              <a:spcAft>
                <a:spcPct val="0"/>
              </a:spcAft>
            </a:pPr>
            <a:r>
              <a:rPr lang="en-US">
                <a:solidFill>
                  <a:srgbClr val="000000"/>
                </a:solidFill>
                <a:latin typeface="Courier New" charset="0"/>
              </a:rPr>
              <a:t>Species2 	TGT TGT TGT TGT GGT</a:t>
            </a:r>
          </a:p>
        </p:txBody>
      </p:sp>
      <p:sp>
        <p:nvSpPr>
          <p:cNvPr id="150534" name="Text Box 7"/>
          <p:cNvSpPr txBox="1">
            <a:spLocks noChangeArrowheads="1"/>
          </p:cNvSpPr>
          <p:nvPr/>
        </p:nvSpPr>
        <p:spPr bwMode="auto">
          <a:xfrm>
            <a:off x="914400" y="3048000"/>
            <a:ext cx="1563688"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srgbClr val="000000"/>
                </a:solidFill>
                <a:latin typeface="Times New Roman" charset="0"/>
              </a:rPr>
              <a:t>#s = 2 sites </a:t>
            </a:r>
          </a:p>
          <a:p>
            <a:pPr defTabSz="914400" eaLnBrk="1" fontAlgn="base" hangingPunct="1">
              <a:spcBef>
                <a:spcPct val="0"/>
              </a:spcBef>
              <a:spcAft>
                <a:spcPct val="0"/>
              </a:spcAft>
            </a:pPr>
            <a:r>
              <a:rPr lang="en-US">
                <a:solidFill>
                  <a:srgbClr val="000000"/>
                </a:solidFill>
                <a:latin typeface="Times New Roman" charset="0"/>
              </a:rPr>
              <a:t>#a = 1 site</a:t>
            </a:r>
          </a:p>
          <a:p>
            <a:pPr defTabSz="914400" eaLnBrk="1" fontAlgn="base" hangingPunct="1">
              <a:spcBef>
                <a:spcPct val="0"/>
              </a:spcBef>
              <a:spcAft>
                <a:spcPct val="0"/>
              </a:spcAft>
            </a:pPr>
            <a:endParaRPr lang="en-US">
              <a:solidFill>
                <a:srgbClr val="000000"/>
              </a:solidFill>
              <a:latin typeface="Times New Roman" charset="0"/>
            </a:endParaRPr>
          </a:p>
          <a:p>
            <a:pPr defTabSz="914400" eaLnBrk="1" fontAlgn="base" hangingPunct="1">
              <a:spcBef>
                <a:spcPct val="0"/>
              </a:spcBef>
              <a:spcAft>
                <a:spcPct val="0"/>
              </a:spcAft>
            </a:pPr>
            <a:r>
              <a:rPr lang="en-US">
                <a:solidFill>
                  <a:srgbClr val="000000"/>
                </a:solidFill>
                <a:latin typeface="Times New Roman" charset="0"/>
              </a:rPr>
              <a:t>#a/#s=0.5</a:t>
            </a:r>
          </a:p>
        </p:txBody>
      </p:sp>
      <p:sp>
        <p:nvSpPr>
          <p:cNvPr id="150535" name="Rectangle 8"/>
          <p:cNvSpPr>
            <a:spLocks noChangeArrowheads="1"/>
          </p:cNvSpPr>
          <p:nvPr/>
        </p:nvSpPr>
        <p:spPr bwMode="auto">
          <a:xfrm>
            <a:off x="76200" y="6126163"/>
            <a:ext cx="914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000" dirty="0">
                <a:solidFill>
                  <a:srgbClr val="008000"/>
                </a:solidFill>
                <a:latin typeface="Arial" charset="0"/>
                <a:ea typeface="ＭＳ Ｐゴシック" charset="0"/>
                <a:cs typeface="ＭＳ Ｐゴシック" charset="0"/>
              </a:rPr>
              <a:t>Modified from: </a:t>
            </a:r>
            <a:r>
              <a:rPr lang="en-US" sz="2000" dirty="0" err="1">
                <a:solidFill>
                  <a:srgbClr val="008000"/>
                </a:solidFill>
                <a:latin typeface="Arial" charset="0"/>
                <a:ea typeface="ＭＳ Ｐゴシック" charset="0"/>
                <a:cs typeface="ＭＳ Ｐゴシック" charset="0"/>
              </a:rPr>
              <a:t>mentor.lscf.ucsb.edu</a:t>
            </a:r>
            <a:r>
              <a:rPr lang="en-US" sz="2000" dirty="0">
                <a:solidFill>
                  <a:srgbClr val="008000"/>
                </a:solidFill>
                <a:latin typeface="Arial" charset="0"/>
                <a:ea typeface="ＭＳ Ｐゴシック" charset="0"/>
                <a:cs typeface="ＭＳ Ｐゴシック" charset="0"/>
              </a:rPr>
              <a:t>/course/spring/eemb102/lecture/Lecture7.ppt</a:t>
            </a:r>
          </a:p>
        </p:txBody>
      </p:sp>
      <p:sp>
        <p:nvSpPr>
          <p:cNvPr id="150536" name="Text Box 9"/>
          <p:cNvSpPr txBox="1">
            <a:spLocks noChangeArrowheads="1"/>
          </p:cNvSpPr>
          <p:nvPr/>
        </p:nvSpPr>
        <p:spPr bwMode="auto">
          <a:xfrm>
            <a:off x="2895600" y="3048000"/>
            <a:ext cx="5791200"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latin typeface="Times New Roman" charset="0"/>
              </a:rPr>
              <a:t>To assess selection pressures one needs to calculate the  rates (Ka, Ks), i.e. the occurring substitutions as a fraction of the </a:t>
            </a:r>
            <a:r>
              <a:rPr lang="en-US" b="1" u="sng">
                <a:solidFill>
                  <a:srgbClr val="000000"/>
                </a:solidFill>
                <a:latin typeface="Times New Roman" charset="0"/>
              </a:rPr>
              <a:t>possible</a:t>
            </a:r>
            <a:r>
              <a:rPr lang="en-US" b="1">
                <a:solidFill>
                  <a:srgbClr val="000000"/>
                </a:solidFill>
                <a:latin typeface="Times New Roman" charset="0"/>
              </a:rPr>
              <a:t> syn. and nonsyn. substitutions. </a:t>
            </a:r>
          </a:p>
        </p:txBody>
      </p:sp>
      <p:sp>
        <p:nvSpPr>
          <p:cNvPr id="150537" name="Text Box 10"/>
          <p:cNvSpPr txBox="1">
            <a:spLocks noChangeArrowheads="1"/>
          </p:cNvSpPr>
          <p:nvPr/>
        </p:nvSpPr>
        <p:spPr bwMode="auto">
          <a:xfrm>
            <a:off x="228600" y="4724400"/>
            <a:ext cx="86868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latin typeface="Times New Roman" charset="0"/>
              </a:rPr>
              <a:t>Things get more complicated, if one wants to take transition transversion ratios and codon bias into account.  See chapter 4 in Nei and Kumar, Molecular Evolution and Phylogenetics.  </a:t>
            </a:r>
          </a:p>
        </p:txBody>
      </p:sp>
    </p:spTree>
    <p:extLst>
      <p:ext uri="{BB962C8B-B14F-4D97-AF65-F5344CB8AC3E}">
        <p14:creationId xmlns:p14="http://schemas.microsoft.com/office/powerpoint/2010/main" val="1304698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itle 1"/>
          <p:cNvSpPr>
            <a:spLocks noGrp="1"/>
          </p:cNvSpPr>
          <p:nvPr>
            <p:ph type="title"/>
          </p:nvPr>
        </p:nvSpPr>
        <p:spPr>
          <a:xfrm>
            <a:off x="268288" y="346075"/>
            <a:ext cx="8520112" cy="438150"/>
          </a:xfrm>
        </p:spPr>
        <p:txBody>
          <a:bodyPr/>
          <a:lstStyle/>
          <a:p>
            <a:pPr algn="ctr" eaLnBrk="1" hangingPunct="1"/>
            <a:r>
              <a:rPr lang="en-US" sz="1800">
                <a:latin typeface="Arial" charset="0"/>
              </a:rPr>
              <a:t>Testing for selection using dN/dS ratio</a:t>
            </a:r>
          </a:p>
        </p:txBody>
      </p:sp>
      <p:sp>
        <p:nvSpPr>
          <p:cNvPr id="4" name="TextBox 3"/>
          <p:cNvSpPr txBox="1">
            <a:spLocks noChangeArrowheads="1"/>
          </p:cNvSpPr>
          <p:nvPr/>
        </p:nvSpPr>
        <p:spPr bwMode="auto">
          <a:xfrm>
            <a:off x="393700" y="1254125"/>
            <a:ext cx="7226300" cy="2862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dirty="0" err="1">
                <a:solidFill>
                  <a:srgbClr val="000000"/>
                </a:solidFill>
              </a:rPr>
              <a:t>dN</a:t>
            </a:r>
            <a:r>
              <a:rPr lang="en-US" sz="1800" b="1" dirty="0">
                <a:solidFill>
                  <a:srgbClr val="000000"/>
                </a:solidFill>
              </a:rPr>
              <a:t>/</a:t>
            </a:r>
            <a:r>
              <a:rPr lang="en-US" sz="1800" b="1" dirty="0" err="1">
                <a:solidFill>
                  <a:srgbClr val="000000"/>
                </a:solidFill>
              </a:rPr>
              <a:t>dS</a:t>
            </a:r>
            <a:r>
              <a:rPr lang="en-US" sz="1800" b="1" dirty="0">
                <a:solidFill>
                  <a:srgbClr val="000000"/>
                </a:solidFill>
              </a:rPr>
              <a:t> </a:t>
            </a:r>
            <a:r>
              <a:rPr lang="en-US" sz="1800" dirty="0">
                <a:solidFill>
                  <a:srgbClr val="000000"/>
                </a:solidFill>
                <a:latin typeface="Calibri" charset="0"/>
              </a:rPr>
              <a:t>ratio (</a:t>
            </a:r>
            <a:r>
              <a:rPr lang="en-US" sz="1800" dirty="0">
                <a:solidFill>
                  <a:srgbClr val="000000"/>
                </a:solidFill>
                <a:cs typeface="Arial" charset="0"/>
              </a:rPr>
              <a:t>aka </a:t>
            </a:r>
            <a:r>
              <a:rPr lang="en-US" sz="1800" b="1" dirty="0" err="1">
                <a:solidFill>
                  <a:srgbClr val="000000"/>
                </a:solidFill>
                <a:cs typeface="Arial" charset="0"/>
              </a:rPr>
              <a:t>Ka</a:t>
            </a:r>
            <a:r>
              <a:rPr lang="en-US" sz="1800" b="1" dirty="0">
                <a:solidFill>
                  <a:srgbClr val="000000"/>
                </a:solidFill>
                <a:cs typeface="Arial" charset="0"/>
              </a:rPr>
              <a:t>/Ks</a:t>
            </a:r>
            <a:r>
              <a:rPr lang="en-US" sz="1800" dirty="0">
                <a:solidFill>
                  <a:srgbClr val="000000"/>
                </a:solidFill>
                <a:cs typeface="Arial" charset="0"/>
              </a:rPr>
              <a:t> or </a:t>
            </a:r>
            <a:r>
              <a:rPr lang="el-GR" sz="1800" b="1" dirty="0">
                <a:solidFill>
                  <a:srgbClr val="000000"/>
                </a:solidFill>
                <a:cs typeface="Arial" charset="0"/>
              </a:rPr>
              <a:t>ω</a:t>
            </a:r>
            <a:r>
              <a:rPr lang="en-US" sz="1800" b="1" dirty="0">
                <a:solidFill>
                  <a:srgbClr val="000000"/>
                </a:solidFill>
                <a:cs typeface="Arial" charset="0"/>
              </a:rPr>
              <a:t> </a:t>
            </a:r>
            <a:r>
              <a:rPr lang="en-US" sz="1800" dirty="0">
                <a:solidFill>
                  <a:srgbClr val="000000"/>
                </a:solidFill>
                <a:cs typeface="Arial" charset="0"/>
              </a:rPr>
              <a:t>(omega) ratio) where</a:t>
            </a:r>
          </a:p>
          <a:p>
            <a:pPr eaLnBrk="1" fontAlgn="base" hangingPunct="1">
              <a:spcBef>
                <a:spcPct val="0"/>
              </a:spcBef>
              <a:spcAft>
                <a:spcPct val="0"/>
              </a:spcAft>
            </a:pPr>
            <a:endParaRPr lang="en-US" sz="1800" dirty="0">
              <a:solidFill>
                <a:srgbClr val="000000"/>
              </a:solidFill>
              <a:cs typeface="Arial" charset="0"/>
            </a:endParaRPr>
          </a:p>
          <a:p>
            <a:pPr algn="ctr" eaLnBrk="1" fontAlgn="base" hangingPunct="1">
              <a:spcBef>
                <a:spcPct val="0"/>
              </a:spcBef>
              <a:spcAft>
                <a:spcPct val="0"/>
              </a:spcAft>
            </a:pPr>
            <a:r>
              <a:rPr lang="en-US" sz="1800" b="1" dirty="0">
                <a:solidFill>
                  <a:srgbClr val="000000"/>
                </a:solidFill>
                <a:cs typeface="Arial" charset="0"/>
              </a:rPr>
              <a:t>     </a:t>
            </a:r>
            <a:r>
              <a:rPr lang="en-US" sz="1800" b="1" dirty="0" err="1">
                <a:solidFill>
                  <a:srgbClr val="000000"/>
                </a:solidFill>
                <a:cs typeface="Arial" charset="0"/>
              </a:rPr>
              <a:t>dN</a:t>
            </a:r>
            <a:r>
              <a:rPr lang="en-US" sz="1800" dirty="0">
                <a:solidFill>
                  <a:srgbClr val="000000"/>
                </a:solidFill>
                <a:cs typeface="Arial" charset="0"/>
              </a:rPr>
              <a:t> = number of non-synonymous substitutions / number of all possible non-synonymous substitutions </a:t>
            </a:r>
          </a:p>
          <a:p>
            <a:pPr algn="ctr" eaLnBrk="1" fontAlgn="base" hangingPunct="1">
              <a:spcBef>
                <a:spcPct val="0"/>
              </a:spcBef>
              <a:spcAft>
                <a:spcPct val="0"/>
              </a:spcAft>
            </a:pPr>
            <a:endParaRPr lang="en-US" sz="1800" dirty="0">
              <a:solidFill>
                <a:srgbClr val="000000"/>
              </a:solidFill>
              <a:cs typeface="Arial" charset="0"/>
            </a:endParaRPr>
          </a:p>
          <a:p>
            <a:pPr algn="ctr" eaLnBrk="1" fontAlgn="base" hangingPunct="1">
              <a:spcBef>
                <a:spcPct val="0"/>
              </a:spcBef>
              <a:spcAft>
                <a:spcPct val="0"/>
              </a:spcAft>
            </a:pPr>
            <a:endParaRPr lang="en-US" sz="1800" b="1" dirty="0">
              <a:solidFill>
                <a:srgbClr val="000000"/>
              </a:solidFill>
              <a:cs typeface="Arial" charset="0"/>
            </a:endParaRPr>
          </a:p>
          <a:p>
            <a:pPr algn="ctr" eaLnBrk="1" fontAlgn="base" hangingPunct="1">
              <a:spcBef>
                <a:spcPct val="0"/>
              </a:spcBef>
              <a:spcAft>
                <a:spcPct val="0"/>
              </a:spcAft>
            </a:pPr>
            <a:r>
              <a:rPr lang="en-US" sz="1800" b="1" dirty="0" err="1">
                <a:solidFill>
                  <a:srgbClr val="000000"/>
                </a:solidFill>
                <a:cs typeface="Arial" charset="0"/>
              </a:rPr>
              <a:t>dS</a:t>
            </a:r>
            <a:r>
              <a:rPr lang="en-US" sz="1800" b="1" dirty="0">
                <a:solidFill>
                  <a:srgbClr val="000000"/>
                </a:solidFill>
                <a:cs typeface="Arial" charset="0"/>
              </a:rPr>
              <a:t> </a:t>
            </a:r>
            <a:r>
              <a:rPr lang="en-US" sz="1800" dirty="0">
                <a:solidFill>
                  <a:srgbClr val="000000"/>
                </a:solidFill>
                <a:cs typeface="Arial" charset="0"/>
              </a:rPr>
              <a:t> =number of synonymous substitutions / number of all possible synonymous substitutions </a:t>
            </a:r>
          </a:p>
          <a:p>
            <a:pPr algn="ctr" eaLnBrk="1" fontAlgn="base" hangingPunct="1">
              <a:spcBef>
                <a:spcPct val="0"/>
              </a:spcBef>
              <a:spcAft>
                <a:spcPct val="0"/>
              </a:spcAft>
            </a:pPr>
            <a:endParaRPr lang="en-US" sz="1800" dirty="0">
              <a:solidFill>
                <a:srgbClr val="000000"/>
              </a:solidFill>
              <a:cs typeface="Arial" charset="0"/>
            </a:endParaRPr>
          </a:p>
          <a:p>
            <a:pPr algn="ctr" eaLnBrk="1" fontAlgn="base" hangingPunct="1">
              <a:spcBef>
                <a:spcPct val="0"/>
              </a:spcBef>
              <a:spcAft>
                <a:spcPct val="0"/>
              </a:spcAft>
            </a:pPr>
            <a:endParaRPr lang="en-US" sz="1800" dirty="0">
              <a:solidFill>
                <a:srgbClr val="000000"/>
              </a:solidFill>
              <a:cs typeface="Arial" charset="0"/>
            </a:endParaRPr>
          </a:p>
        </p:txBody>
      </p:sp>
      <p:sp>
        <p:nvSpPr>
          <p:cNvPr id="3" name="Rectangle 2"/>
          <p:cNvSpPr>
            <a:spLocks noChangeArrowheads="1"/>
          </p:cNvSpPr>
          <p:nvPr/>
        </p:nvSpPr>
        <p:spPr bwMode="auto">
          <a:xfrm>
            <a:off x="914400" y="3922713"/>
            <a:ext cx="415448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49" tIns="45627" rIns="91249" bIns="45627">
            <a:spAutoFit/>
          </a:bodyPr>
          <a:lstStyle/>
          <a:p>
            <a:pPr defTabSz="911225" fontAlgn="base">
              <a:spcBef>
                <a:spcPct val="0"/>
              </a:spcBef>
              <a:spcAft>
                <a:spcPct val="0"/>
              </a:spcAft>
            </a:pPr>
            <a:r>
              <a:rPr lang="en-US" b="1">
                <a:solidFill>
                  <a:srgbClr val="000000"/>
                </a:solidFill>
                <a:latin typeface="Arial" charset="0"/>
                <a:ea typeface="ＭＳ Ｐゴシック" charset="0"/>
                <a:cs typeface="Arial" charset="0"/>
              </a:rPr>
              <a:t>dN/dS</a:t>
            </a:r>
            <a:r>
              <a:rPr lang="en-US">
                <a:solidFill>
                  <a:srgbClr val="000000"/>
                </a:solidFill>
                <a:latin typeface="Arial" charset="0"/>
                <a:ea typeface="ＭＳ Ｐゴシック" charset="0"/>
                <a:cs typeface="Arial" charset="0"/>
              </a:rPr>
              <a:t> &gt;1 positive, Darwinian selection</a:t>
            </a:r>
          </a:p>
        </p:txBody>
      </p:sp>
      <p:sp>
        <p:nvSpPr>
          <p:cNvPr id="5" name="Rectangle 4"/>
          <p:cNvSpPr>
            <a:spLocks noChangeArrowheads="1"/>
          </p:cNvSpPr>
          <p:nvPr/>
        </p:nvSpPr>
        <p:spPr bwMode="auto">
          <a:xfrm>
            <a:off x="914400" y="4603750"/>
            <a:ext cx="61595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p>
            <a:pPr defTabSz="911225" fontAlgn="base">
              <a:spcBef>
                <a:spcPct val="0"/>
              </a:spcBef>
              <a:spcAft>
                <a:spcPct val="0"/>
              </a:spcAft>
            </a:pPr>
            <a:r>
              <a:rPr lang="en-US" b="1">
                <a:solidFill>
                  <a:srgbClr val="000000"/>
                </a:solidFill>
                <a:latin typeface="Arial" charset="0"/>
                <a:ea typeface="ＭＳ Ｐゴシック" charset="0"/>
                <a:cs typeface="Arial" charset="0"/>
              </a:rPr>
              <a:t>dN/dS</a:t>
            </a:r>
            <a:r>
              <a:rPr lang="en-US">
                <a:solidFill>
                  <a:srgbClr val="000000"/>
                </a:solidFill>
                <a:latin typeface="Arial" charset="0"/>
                <a:ea typeface="ＭＳ Ｐゴシック" charset="0"/>
                <a:cs typeface="Arial" charset="0"/>
              </a:rPr>
              <a:t> =1 neutral evolution</a:t>
            </a:r>
          </a:p>
        </p:txBody>
      </p:sp>
      <p:sp>
        <p:nvSpPr>
          <p:cNvPr id="6" name="Rectangle 5"/>
          <p:cNvSpPr>
            <a:spLocks noChangeArrowheads="1"/>
          </p:cNvSpPr>
          <p:nvPr/>
        </p:nvSpPr>
        <p:spPr bwMode="auto">
          <a:xfrm>
            <a:off x="946150" y="5345113"/>
            <a:ext cx="409098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49" tIns="45627" rIns="91249" bIns="45627">
            <a:spAutoFit/>
          </a:bodyPr>
          <a:lstStyle/>
          <a:p>
            <a:pPr defTabSz="911225" fontAlgn="base">
              <a:spcBef>
                <a:spcPct val="0"/>
              </a:spcBef>
              <a:spcAft>
                <a:spcPct val="0"/>
              </a:spcAft>
            </a:pPr>
            <a:r>
              <a:rPr lang="en-US" b="1">
                <a:solidFill>
                  <a:srgbClr val="000000"/>
                </a:solidFill>
                <a:latin typeface="Arial" charset="0"/>
                <a:ea typeface="ＭＳ Ｐゴシック" charset="0"/>
                <a:cs typeface="Arial" charset="0"/>
              </a:rPr>
              <a:t>dN/dS</a:t>
            </a:r>
            <a:r>
              <a:rPr lang="en-US">
                <a:solidFill>
                  <a:srgbClr val="000000"/>
                </a:solidFill>
                <a:latin typeface="Arial" charset="0"/>
                <a:ea typeface="ＭＳ Ｐゴシック" charset="0"/>
                <a:cs typeface="Arial" charset="0"/>
              </a:rPr>
              <a:t> &lt;1 negative, purifying selection</a:t>
            </a:r>
          </a:p>
        </p:txBody>
      </p:sp>
    </p:spTree>
    <p:extLst>
      <p:ext uri="{BB962C8B-B14F-4D97-AF65-F5344CB8AC3E}">
        <p14:creationId xmlns:p14="http://schemas.microsoft.com/office/powerpoint/2010/main" val="8366458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ChangeArrowheads="1"/>
          </p:cNvSpPr>
          <p:nvPr>
            <p:ph type="title"/>
          </p:nvPr>
        </p:nvSpPr>
        <p:spPr>
          <a:xfrm>
            <a:off x="0" y="228600"/>
            <a:ext cx="8458200" cy="990600"/>
          </a:xfrm>
        </p:spPr>
        <p:txBody>
          <a:bodyPr/>
          <a:lstStyle/>
          <a:p>
            <a:pPr algn="l" eaLnBrk="1" hangingPunct="1"/>
            <a:r>
              <a:rPr lang="en-US">
                <a:latin typeface="Times New Roman" charset="0"/>
              </a:rPr>
              <a:t>dambe</a:t>
            </a:r>
            <a:br>
              <a:rPr lang="en-US">
                <a:latin typeface="Times New Roman" charset="0"/>
              </a:rPr>
            </a:br>
            <a:endParaRPr lang="en-US">
              <a:latin typeface="Times New Roman" charset="0"/>
            </a:endParaRPr>
          </a:p>
        </p:txBody>
      </p:sp>
      <p:sp>
        <p:nvSpPr>
          <p:cNvPr id="152578" name="Rectangle 3"/>
          <p:cNvSpPr>
            <a:spLocks noChangeArrowheads="1"/>
          </p:cNvSpPr>
          <p:nvPr/>
        </p:nvSpPr>
        <p:spPr bwMode="auto">
          <a:xfrm>
            <a:off x="0" y="727417"/>
            <a:ext cx="8991600" cy="544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p>
            <a:pPr defTabSz="914400" fontAlgn="base">
              <a:spcBef>
                <a:spcPct val="50000"/>
              </a:spcBef>
              <a:spcAft>
                <a:spcPct val="0"/>
              </a:spcAft>
            </a:pPr>
            <a:r>
              <a:rPr lang="en-US" sz="2400" dirty="0">
                <a:solidFill>
                  <a:srgbClr val="000000"/>
                </a:solidFill>
                <a:latin typeface="Arial" charset="0"/>
                <a:ea typeface="ＭＳ Ｐゴシック" charset="0"/>
                <a:cs typeface="ＭＳ Ｐゴシック" charset="0"/>
              </a:rPr>
              <a:t>Two programs worked well for me to align nucleotide sequences based on the amino acid alignment,</a:t>
            </a:r>
          </a:p>
          <a:p>
            <a:pPr defTabSz="914400" fontAlgn="base">
              <a:spcBef>
                <a:spcPct val="50000"/>
              </a:spcBef>
              <a:spcAft>
                <a:spcPct val="0"/>
              </a:spcAft>
            </a:pPr>
            <a:r>
              <a:rPr lang="en-US" sz="2400" dirty="0">
                <a:solidFill>
                  <a:srgbClr val="000000"/>
                </a:solidFill>
                <a:latin typeface="Arial" charset="0"/>
                <a:ea typeface="ＭＳ Ｐゴシック" charset="0"/>
                <a:cs typeface="ＭＳ Ｐゴシック" charset="0"/>
              </a:rPr>
              <a:t>One is </a:t>
            </a:r>
            <a:r>
              <a:rPr lang="en-US" sz="2400" dirty="0">
                <a:solidFill>
                  <a:srgbClr val="000000"/>
                </a:solidFill>
                <a:latin typeface="Arial" charset="0"/>
                <a:ea typeface="ＭＳ Ｐゴシック" charset="0"/>
                <a:cs typeface="ＭＳ Ｐゴシック" charset="0"/>
                <a:hlinkClick r:id="rId3"/>
              </a:rPr>
              <a:t>DAMBE </a:t>
            </a:r>
            <a:r>
              <a:rPr lang="en-US" sz="2400" dirty="0">
                <a:solidFill>
                  <a:srgbClr val="000000"/>
                </a:solidFill>
                <a:latin typeface="Arial" charset="0"/>
                <a:ea typeface="ＭＳ Ｐゴシック" charset="0"/>
                <a:cs typeface="ＭＳ Ｐゴシック" charset="0"/>
              </a:rPr>
              <a:t>(only for windows).  This is a handy program for a lot of things, including reading a lot of different formats, calculating phylogenies, it even runs </a:t>
            </a:r>
            <a:r>
              <a:rPr lang="en-US" sz="2400" dirty="0" err="1">
                <a:solidFill>
                  <a:srgbClr val="000000"/>
                </a:solidFill>
                <a:latin typeface="Arial" charset="0"/>
                <a:ea typeface="ＭＳ Ｐゴシック" charset="0"/>
                <a:cs typeface="ＭＳ Ｐゴシック" charset="0"/>
              </a:rPr>
              <a:t>codeml</a:t>
            </a:r>
            <a:r>
              <a:rPr lang="en-US" sz="2400" dirty="0">
                <a:solidFill>
                  <a:srgbClr val="000000"/>
                </a:solidFill>
                <a:latin typeface="Arial" charset="0"/>
                <a:ea typeface="ＭＳ Ｐゴシック" charset="0"/>
                <a:cs typeface="ＭＳ Ｐゴシック" charset="0"/>
              </a:rPr>
              <a:t> (from PAML) for you. </a:t>
            </a:r>
          </a:p>
          <a:p>
            <a:pPr defTabSz="914400" fontAlgn="base">
              <a:spcBef>
                <a:spcPct val="50000"/>
              </a:spcBef>
              <a:spcAft>
                <a:spcPct val="0"/>
              </a:spcAft>
            </a:pPr>
            <a:r>
              <a:rPr lang="en-US" sz="2400" dirty="0">
                <a:solidFill>
                  <a:srgbClr val="000000"/>
                </a:solidFill>
                <a:latin typeface="Arial" charset="0"/>
                <a:ea typeface="ＭＳ Ｐゴシック" charset="0"/>
                <a:cs typeface="ＭＳ Ｐゴシック" charset="0"/>
              </a:rPr>
              <a:t>The procedure is not straight forward, but is well described on the help pages.  After installing DAMBE go to HELP -&gt; general HELP -&gt; sequences -&gt; align nucleotide sequences based on …-&gt; </a:t>
            </a:r>
          </a:p>
          <a:p>
            <a:pPr defTabSz="914400" fontAlgn="base">
              <a:spcBef>
                <a:spcPct val="50000"/>
              </a:spcBef>
              <a:spcAft>
                <a:spcPct val="0"/>
              </a:spcAft>
            </a:pPr>
            <a:r>
              <a:rPr lang="en-US" sz="2400" dirty="0">
                <a:solidFill>
                  <a:srgbClr val="000000"/>
                </a:solidFill>
                <a:latin typeface="Arial" charset="0"/>
                <a:ea typeface="ＭＳ Ｐゴシック" charset="0"/>
                <a:cs typeface="ＭＳ Ｐゴシック" charset="0"/>
              </a:rPr>
              <a:t>If you follow the instructions to the letter, it works fine. </a:t>
            </a:r>
          </a:p>
          <a:p>
            <a:pPr defTabSz="914400" fontAlgn="base">
              <a:spcBef>
                <a:spcPct val="50000"/>
              </a:spcBef>
              <a:spcAft>
                <a:spcPct val="0"/>
              </a:spcAft>
            </a:pPr>
            <a:endParaRPr lang="en-US" sz="2400" dirty="0">
              <a:solidFill>
                <a:srgbClr val="000000"/>
              </a:solidFill>
              <a:latin typeface="Arial" charset="0"/>
              <a:ea typeface="ＭＳ Ｐゴシック" charset="0"/>
              <a:cs typeface="ＭＳ Ｐゴシック" charset="0"/>
            </a:endParaRPr>
          </a:p>
          <a:p>
            <a:pPr defTabSz="914400" fontAlgn="base">
              <a:spcBef>
                <a:spcPct val="50000"/>
              </a:spcBef>
              <a:spcAft>
                <a:spcPct val="0"/>
              </a:spcAft>
            </a:pPr>
            <a:r>
              <a:rPr lang="en-US" sz="2400" dirty="0">
                <a:solidFill>
                  <a:srgbClr val="000000"/>
                </a:solidFill>
                <a:latin typeface="Arial" charset="0"/>
                <a:ea typeface="ＭＳ Ｐゴシック" charset="0"/>
                <a:cs typeface="ＭＳ Ｐゴシック" charset="0"/>
              </a:rPr>
              <a:t>DAMBE also calculates </a:t>
            </a:r>
            <a:r>
              <a:rPr lang="en-US" sz="2400" dirty="0" err="1">
                <a:solidFill>
                  <a:srgbClr val="000000"/>
                </a:solidFill>
                <a:latin typeface="Arial" charset="0"/>
                <a:ea typeface="ＭＳ Ｐゴシック" charset="0"/>
                <a:cs typeface="ＭＳ Ｐゴシック" charset="0"/>
              </a:rPr>
              <a:t>Ka</a:t>
            </a:r>
            <a:r>
              <a:rPr lang="en-US" sz="2400" dirty="0">
                <a:solidFill>
                  <a:srgbClr val="000000"/>
                </a:solidFill>
                <a:latin typeface="Arial" charset="0"/>
                <a:ea typeface="ＭＳ Ｐゴシック" charset="0"/>
                <a:cs typeface="ＭＳ Ｐゴシック" charset="0"/>
              </a:rPr>
              <a:t> and Ks distances from codon based aligned sequences.   </a:t>
            </a:r>
          </a:p>
        </p:txBody>
      </p:sp>
    </p:spTree>
    <p:extLst>
      <p:ext uri="{BB962C8B-B14F-4D97-AF65-F5344CB8AC3E}">
        <p14:creationId xmlns:p14="http://schemas.microsoft.com/office/powerpoint/2010/main" val="237346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Grp="1" noChangeArrowheads="1"/>
          </p:cNvSpPr>
          <p:nvPr>
            <p:ph type="title"/>
          </p:nvPr>
        </p:nvSpPr>
        <p:spPr>
          <a:xfrm>
            <a:off x="228600" y="152400"/>
            <a:ext cx="7772400" cy="381000"/>
          </a:xfrm>
        </p:spPr>
        <p:txBody>
          <a:bodyPr/>
          <a:lstStyle/>
          <a:p>
            <a:pPr algn="l" eaLnBrk="1" hangingPunct="1"/>
            <a:r>
              <a:rPr lang="en-US">
                <a:latin typeface="Times New Roman" charset="0"/>
              </a:rPr>
              <a:t>dambe (cont)</a:t>
            </a:r>
          </a:p>
        </p:txBody>
      </p:sp>
      <p:graphicFrame>
        <p:nvGraphicFramePr>
          <p:cNvPr id="154626" name="Object 2"/>
          <p:cNvGraphicFramePr>
            <a:graphicFrameLocks noChangeAspect="1"/>
          </p:cNvGraphicFramePr>
          <p:nvPr/>
        </p:nvGraphicFramePr>
        <p:xfrm>
          <a:off x="304800" y="685800"/>
          <a:ext cx="8686800" cy="6202363"/>
        </p:xfrm>
        <a:graphic>
          <a:graphicData uri="http://schemas.openxmlformats.org/presentationml/2006/ole">
            <mc:AlternateContent xmlns:mc="http://schemas.openxmlformats.org/markup-compatibility/2006">
              <mc:Choice xmlns:v="urn:schemas-microsoft-com:vml" Requires="v">
                <p:oleObj spid="_x0000_s412712" name="Photo Editor Photo" r:id="rId4" imgW="7917866" imgH="5654530" progId="">
                  <p:embed/>
                </p:oleObj>
              </mc:Choice>
              <mc:Fallback>
                <p:oleObj name="Photo Editor Photo" r:id="rId4" imgW="7917866" imgH="565453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685800"/>
                        <a:ext cx="8686800" cy="62023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1153201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621" y="127585"/>
            <a:ext cx="8229600" cy="500730"/>
          </a:xfrm>
        </p:spPr>
        <p:txBody>
          <a:bodyPr/>
          <a:lstStyle/>
          <a:p>
            <a:pPr algn="l"/>
            <a:r>
              <a:rPr lang="en-US" sz="3200" dirty="0"/>
              <a:t>Codon based alignments in </a:t>
            </a:r>
            <a:r>
              <a:rPr lang="en-US" sz="3200" dirty="0" err="1"/>
              <a:t>Seaview</a:t>
            </a:r>
            <a:endParaRPr lang="en-US" sz="3200" dirty="0"/>
          </a:p>
        </p:txBody>
      </p:sp>
      <p:sp>
        <p:nvSpPr>
          <p:cNvPr id="3" name="TextBox 2"/>
          <p:cNvSpPr txBox="1"/>
          <p:nvPr/>
        </p:nvSpPr>
        <p:spPr>
          <a:xfrm>
            <a:off x="401052" y="695159"/>
            <a:ext cx="8649369" cy="646331"/>
          </a:xfrm>
          <a:prstGeom prst="rect">
            <a:avLst/>
          </a:prstGeom>
          <a:noFill/>
        </p:spPr>
        <p:txBody>
          <a:bodyPr wrap="square" rtlCol="0">
            <a:spAutoFit/>
          </a:bodyPr>
          <a:lstStyle/>
          <a:p>
            <a:r>
              <a:rPr lang="en-US" sz="1800" dirty="0">
                <a:solidFill>
                  <a:prstClr val="black"/>
                </a:solidFill>
              </a:rPr>
              <a:t>Load nucleotide sequences (</a:t>
            </a:r>
            <a:r>
              <a:rPr lang="en-US" sz="1800" b="1" dirty="0">
                <a:solidFill>
                  <a:prstClr val="black"/>
                </a:solidFill>
              </a:rPr>
              <a:t>no gaps in sequences, sequence starts with nucleotide corresponding to 1</a:t>
            </a:r>
            <a:r>
              <a:rPr lang="en-US" sz="1800" b="1" baseline="30000" dirty="0">
                <a:solidFill>
                  <a:prstClr val="black"/>
                </a:solidFill>
              </a:rPr>
              <a:t>st</a:t>
            </a:r>
            <a:r>
              <a:rPr lang="en-US" sz="1800" b="1" dirty="0">
                <a:solidFill>
                  <a:prstClr val="black"/>
                </a:solidFill>
              </a:rPr>
              <a:t> codon position</a:t>
            </a:r>
            <a:r>
              <a:rPr lang="en-US" sz="1800" dirty="0">
                <a:solidFill>
                  <a:prstClr val="black"/>
                </a:solidFill>
              </a:rPr>
              <a:t>)</a:t>
            </a:r>
          </a:p>
        </p:txBody>
      </p:sp>
      <p:sp>
        <p:nvSpPr>
          <p:cNvPr id="4" name="TextBox 3"/>
          <p:cNvSpPr txBox="1"/>
          <p:nvPr/>
        </p:nvSpPr>
        <p:spPr>
          <a:xfrm>
            <a:off x="307473" y="3836728"/>
            <a:ext cx="2579778" cy="369332"/>
          </a:xfrm>
          <a:prstGeom prst="rect">
            <a:avLst/>
          </a:prstGeom>
          <a:noFill/>
        </p:spPr>
        <p:txBody>
          <a:bodyPr wrap="none" rtlCol="0">
            <a:spAutoFit/>
          </a:bodyPr>
          <a:lstStyle/>
          <a:p>
            <a:r>
              <a:rPr lang="en-US" sz="1800" dirty="0">
                <a:solidFill>
                  <a:prstClr val="black"/>
                </a:solidFill>
              </a:rPr>
              <a:t>Select view as proteins </a:t>
            </a:r>
          </a:p>
        </p:txBody>
      </p:sp>
      <p:pic>
        <p:nvPicPr>
          <p:cNvPr id="5" name="Picture 4"/>
          <p:cNvPicPr>
            <a:picLocks noChangeAspect="1"/>
          </p:cNvPicPr>
          <p:nvPr/>
        </p:nvPicPr>
        <p:blipFill>
          <a:blip r:embed="rId2"/>
          <a:stretch>
            <a:fillRect/>
          </a:stretch>
        </p:blipFill>
        <p:spPr>
          <a:xfrm>
            <a:off x="131698" y="1314458"/>
            <a:ext cx="8702330" cy="2347495"/>
          </a:xfrm>
          <a:prstGeom prst="rect">
            <a:avLst/>
          </a:prstGeom>
        </p:spPr>
      </p:pic>
      <p:pic>
        <p:nvPicPr>
          <p:cNvPr id="6" name="Picture 5"/>
          <p:cNvPicPr>
            <a:picLocks noChangeAspect="1"/>
          </p:cNvPicPr>
          <p:nvPr/>
        </p:nvPicPr>
        <p:blipFill>
          <a:blip r:embed="rId3"/>
          <a:stretch>
            <a:fillRect/>
          </a:stretch>
        </p:blipFill>
        <p:spPr>
          <a:xfrm>
            <a:off x="-1" y="4352089"/>
            <a:ext cx="9621933" cy="2158332"/>
          </a:xfrm>
          <a:prstGeom prst="rect">
            <a:avLst/>
          </a:prstGeom>
        </p:spPr>
      </p:pic>
      <p:cxnSp>
        <p:nvCxnSpPr>
          <p:cNvPr id="8" name="Straight Arrow Connector 7"/>
          <p:cNvCxnSpPr/>
          <p:nvPr/>
        </p:nvCxnSpPr>
        <p:spPr>
          <a:xfrm flipV="1">
            <a:off x="866960" y="1656691"/>
            <a:ext cx="494632" cy="56147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633662" y="4965031"/>
            <a:ext cx="494632" cy="56147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66286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60421" y="4021890"/>
            <a:ext cx="9144000" cy="2701636"/>
          </a:xfrm>
          <a:prstGeom prst="rect">
            <a:avLst/>
          </a:prstGeom>
        </p:spPr>
      </p:pic>
      <p:sp>
        <p:nvSpPr>
          <p:cNvPr id="2" name="Title 1"/>
          <p:cNvSpPr>
            <a:spLocks noGrp="1"/>
          </p:cNvSpPr>
          <p:nvPr>
            <p:ph type="title"/>
          </p:nvPr>
        </p:nvSpPr>
        <p:spPr>
          <a:xfrm>
            <a:off x="363621" y="127585"/>
            <a:ext cx="8229600" cy="500730"/>
          </a:xfrm>
        </p:spPr>
        <p:txBody>
          <a:bodyPr/>
          <a:lstStyle/>
          <a:p>
            <a:pPr algn="l"/>
            <a:r>
              <a:rPr lang="en-US" sz="3200" dirty="0"/>
              <a:t>Codon based alignments in </a:t>
            </a:r>
            <a:r>
              <a:rPr lang="en-US" sz="3200" dirty="0" err="1"/>
              <a:t>Seaview</a:t>
            </a:r>
            <a:endParaRPr lang="en-US" sz="3200" dirty="0"/>
          </a:p>
        </p:txBody>
      </p:sp>
      <p:sp>
        <p:nvSpPr>
          <p:cNvPr id="3" name="TextBox 2"/>
          <p:cNvSpPr txBox="1"/>
          <p:nvPr/>
        </p:nvSpPr>
        <p:spPr>
          <a:xfrm>
            <a:off x="401052" y="695159"/>
            <a:ext cx="8649369" cy="369332"/>
          </a:xfrm>
          <a:prstGeom prst="rect">
            <a:avLst/>
          </a:prstGeom>
          <a:noFill/>
        </p:spPr>
        <p:txBody>
          <a:bodyPr wrap="square" rtlCol="0">
            <a:spAutoFit/>
          </a:bodyPr>
          <a:lstStyle/>
          <a:p>
            <a:r>
              <a:rPr lang="en-US" sz="1800" dirty="0">
                <a:solidFill>
                  <a:prstClr val="black"/>
                </a:solidFill>
              </a:rPr>
              <a:t>With the protein sequences displayed, align sequences</a:t>
            </a:r>
          </a:p>
        </p:txBody>
      </p:sp>
      <p:sp>
        <p:nvSpPr>
          <p:cNvPr id="4" name="TextBox 3"/>
          <p:cNvSpPr txBox="1"/>
          <p:nvPr/>
        </p:nvSpPr>
        <p:spPr>
          <a:xfrm>
            <a:off x="374315" y="3676307"/>
            <a:ext cx="2891988" cy="369332"/>
          </a:xfrm>
          <a:prstGeom prst="rect">
            <a:avLst/>
          </a:prstGeom>
          <a:noFill/>
        </p:spPr>
        <p:txBody>
          <a:bodyPr wrap="none" rtlCol="0">
            <a:spAutoFit/>
          </a:bodyPr>
          <a:lstStyle/>
          <a:p>
            <a:r>
              <a:rPr lang="en-US" sz="1800" dirty="0">
                <a:solidFill>
                  <a:prstClr val="black"/>
                </a:solidFill>
              </a:rPr>
              <a:t>Select view as nucleotides</a:t>
            </a:r>
          </a:p>
        </p:txBody>
      </p:sp>
      <p:cxnSp>
        <p:nvCxnSpPr>
          <p:cNvPr id="9" name="Straight Arrow Connector 8"/>
          <p:cNvCxnSpPr/>
          <p:nvPr/>
        </p:nvCxnSpPr>
        <p:spPr>
          <a:xfrm flipV="1">
            <a:off x="1066998" y="4409994"/>
            <a:ext cx="494632" cy="56147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0" y="1110248"/>
            <a:ext cx="9144000" cy="2297804"/>
          </a:xfrm>
          <a:prstGeom prst="rect">
            <a:avLst/>
          </a:prstGeom>
        </p:spPr>
      </p:pic>
      <p:cxnSp>
        <p:nvCxnSpPr>
          <p:cNvPr id="8" name="Straight Arrow Connector 7"/>
          <p:cNvCxnSpPr/>
          <p:nvPr/>
        </p:nvCxnSpPr>
        <p:spPr>
          <a:xfrm flipH="1" flipV="1">
            <a:off x="915737" y="1604210"/>
            <a:ext cx="621631" cy="588211"/>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8572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title"/>
          </p:nvPr>
        </p:nvSpPr>
        <p:spPr>
          <a:xfrm>
            <a:off x="0" y="0"/>
            <a:ext cx="8915400" cy="1143000"/>
          </a:xfrm>
        </p:spPr>
        <p:txBody>
          <a:bodyPr/>
          <a:lstStyle/>
          <a:p>
            <a:pPr algn="l" eaLnBrk="1" hangingPunct="1"/>
            <a:r>
              <a:rPr lang="en-US">
                <a:latin typeface="Times New Roman" charset="0"/>
              </a:rPr>
              <a:t>PAML (codeml) the basic model </a:t>
            </a:r>
          </a:p>
        </p:txBody>
      </p:sp>
      <p:pic>
        <p:nvPicPr>
          <p:cNvPr id="1566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9338"/>
            <a:ext cx="8991600" cy="4205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72133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a:xfrm>
            <a:off x="0" y="0"/>
            <a:ext cx="7772400" cy="762000"/>
          </a:xfrm>
        </p:spPr>
        <p:txBody>
          <a:bodyPr/>
          <a:lstStyle/>
          <a:p>
            <a:pPr algn="l" eaLnBrk="1" hangingPunct="1"/>
            <a:r>
              <a:rPr lang="en-US">
                <a:latin typeface="Times New Roman" charset="0"/>
                <a:ea typeface="ＭＳ Ｐゴシック" charset="0"/>
                <a:cs typeface="ＭＳ Ｐゴシック" charset="0"/>
              </a:rPr>
              <a:t>sites versus branches</a:t>
            </a:r>
          </a:p>
        </p:txBody>
      </p:sp>
      <p:sp>
        <p:nvSpPr>
          <p:cNvPr id="74754" name="Text Box 3"/>
          <p:cNvSpPr txBox="1">
            <a:spLocks noChangeArrowheads="1"/>
          </p:cNvSpPr>
          <p:nvPr/>
        </p:nvSpPr>
        <p:spPr bwMode="auto">
          <a:xfrm>
            <a:off x="342900" y="838200"/>
            <a:ext cx="8458200" cy="301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latin typeface="Times New Roman" charset="0"/>
              </a:rPr>
              <a:t>You can determine omega for the whole dataset; however, usually not all sites in a sequence are under selection all the time. </a:t>
            </a:r>
          </a:p>
          <a:p>
            <a:pPr eaLnBrk="1" hangingPunct="1"/>
            <a:endParaRPr lang="en-US" b="1">
              <a:solidFill>
                <a:srgbClr val="000000"/>
              </a:solidFill>
              <a:latin typeface="Times New Roman" charset="0"/>
            </a:endParaRPr>
          </a:p>
          <a:p>
            <a:pPr eaLnBrk="1" hangingPunct="1"/>
            <a:r>
              <a:rPr lang="en-US" b="1">
                <a:solidFill>
                  <a:srgbClr val="000000"/>
                </a:solidFill>
                <a:latin typeface="Times New Roman" charset="0"/>
              </a:rPr>
              <a:t>PAML (and other programs) allow to either determine omega for each site over the whole tree,                          ,</a:t>
            </a:r>
          </a:p>
          <a:p>
            <a:pPr eaLnBrk="1" hangingPunct="1"/>
            <a:r>
              <a:rPr lang="en-US" b="1">
                <a:solidFill>
                  <a:srgbClr val="000000"/>
                </a:solidFill>
                <a:latin typeface="Times New Roman" charset="0"/>
              </a:rPr>
              <a:t>or determine omega for each branch for the whole sequence, </a:t>
            </a:r>
          </a:p>
          <a:p>
            <a:pPr eaLnBrk="1" hangingPunct="1"/>
            <a:r>
              <a:rPr lang="en-US" b="1">
                <a:solidFill>
                  <a:srgbClr val="000000"/>
                </a:solidFill>
                <a:latin typeface="Times New Roman" charset="0"/>
              </a:rPr>
              <a:t>                    .</a:t>
            </a:r>
          </a:p>
        </p:txBody>
      </p:sp>
      <p:pic>
        <p:nvPicPr>
          <p:cNvPr id="7475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667000"/>
            <a:ext cx="18811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75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429000"/>
            <a:ext cx="1524000"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7" name="Text Box 6"/>
          <p:cNvSpPr txBox="1">
            <a:spLocks noChangeArrowheads="1"/>
          </p:cNvSpPr>
          <p:nvPr/>
        </p:nvSpPr>
        <p:spPr bwMode="auto">
          <a:xfrm>
            <a:off x="365125" y="4384675"/>
            <a:ext cx="8169275"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000000"/>
                </a:solidFill>
                <a:latin typeface="Times New Roman" charset="0"/>
              </a:rPr>
              <a:t>It would be great to do both, i.e., conclude codon 176 in the vacuolar ATPases was under positive selection during the evolution of modern humans – alas, a single site often does not provide much statistics.  PAML does provide a branch site model.  </a:t>
            </a:r>
          </a:p>
          <a:p>
            <a:pPr eaLnBrk="1" hangingPunct="1"/>
            <a:endParaRPr lang="en-US" b="1" dirty="0">
              <a:solidFill>
                <a:srgbClr val="000000"/>
              </a:solidFill>
              <a:latin typeface="Times New Roman" charset="0"/>
            </a:endParaRPr>
          </a:p>
        </p:txBody>
      </p:sp>
    </p:spTree>
    <p:extLst>
      <p:ext uri="{BB962C8B-B14F-4D97-AF65-F5344CB8AC3E}">
        <p14:creationId xmlns:p14="http://schemas.microsoft.com/office/powerpoint/2010/main" val="8767604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a:xfrm>
            <a:off x="152400" y="152400"/>
            <a:ext cx="7772400" cy="762000"/>
          </a:xfrm>
        </p:spPr>
        <p:txBody>
          <a:bodyPr/>
          <a:lstStyle/>
          <a:p>
            <a:pPr algn="l" eaLnBrk="1" hangingPunct="1"/>
            <a:r>
              <a:rPr lang="en-US">
                <a:latin typeface="Times New Roman" charset="0"/>
                <a:ea typeface="ＭＳ Ｐゴシック" charset="0"/>
                <a:cs typeface="ＭＳ Ｐゴシック" charset="0"/>
              </a:rPr>
              <a:t>Sites model(s) </a:t>
            </a:r>
          </a:p>
        </p:txBody>
      </p:sp>
      <p:sp>
        <p:nvSpPr>
          <p:cNvPr id="76802" name="Text Box 3"/>
          <p:cNvSpPr txBox="1">
            <a:spLocks noChangeArrowheads="1"/>
          </p:cNvSpPr>
          <p:nvPr/>
        </p:nvSpPr>
        <p:spPr bwMode="auto">
          <a:xfrm>
            <a:off x="457200" y="838200"/>
            <a:ext cx="777398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latin typeface="Times New Roman" charset="0"/>
              </a:rPr>
              <a:t>have </a:t>
            </a:r>
            <a:r>
              <a:rPr lang="en-US" dirty="0">
                <a:solidFill>
                  <a:srgbClr val="000000"/>
                </a:solidFill>
                <a:latin typeface="Times New Roman" charset="0"/>
              </a:rPr>
              <a:t>been shown to work great in few instances. </a:t>
            </a:r>
          </a:p>
          <a:p>
            <a:pPr eaLnBrk="1" hangingPunct="1"/>
            <a:r>
              <a:rPr lang="en-US" dirty="0">
                <a:solidFill>
                  <a:srgbClr val="000000"/>
                </a:solidFill>
                <a:latin typeface="Times New Roman" charset="0"/>
              </a:rPr>
              <a:t>The most celebrated case is the influenza virus HA gene.  </a:t>
            </a:r>
          </a:p>
        </p:txBody>
      </p:sp>
      <p:sp>
        <p:nvSpPr>
          <p:cNvPr id="76803" name="Rectangle 4"/>
          <p:cNvSpPr>
            <a:spLocks noChangeArrowheads="1"/>
          </p:cNvSpPr>
          <p:nvPr/>
        </p:nvSpPr>
        <p:spPr bwMode="auto">
          <a:xfrm>
            <a:off x="457200" y="1905000"/>
            <a:ext cx="8458200" cy="264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solidFill>
                  <a:srgbClr val="000000"/>
                </a:solidFill>
                <a:latin typeface="Times New Roman" charset="0"/>
              </a:rPr>
              <a:t>A talk by Walter Fitch (slides and sound) on the evolution of</a:t>
            </a:r>
            <a:br>
              <a:rPr lang="en-US">
                <a:solidFill>
                  <a:srgbClr val="000000"/>
                </a:solidFill>
                <a:latin typeface="Times New Roman" charset="0"/>
              </a:rPr>
            </a:br>
            <a:r>
              <a:rPr lang="en-US">
                <a:solidFill>
                  <a:srgbClr val="000000"/>
                </a:solidFill>
                <a:latin typeface="Times New Roman" charset="0"/>
              </a:rPr>
              <a:t>this molecule is </a:t>
            </a:r>
            <a:r>
              <a:rPr lang="en-US">
                <a:solidFill>
                  <a:srgbClr val="000000"/>
                </a:solidFill>
                <a:latin typeface="Times New Roman" charset="0"/>
                <a:hlinkClick r:id="rId3"/>
              </a:rPr>
              <a:t>here</a:t>
            </a:r>
            <a:r>
              <a:rPr lang="en-US">
                <a:solidFill>
                  <a:srgbClr val="000000"/>
                </a:solidFill>
                <a:latin typeface="Times New Roman" charset="0"/>
              </a:rPr>
              <a:t> .</a:t>
            </a:r>
          </a:p>
          <a:p>
            <a:r>
              <a:rPr lang="en-US">
                <a:solidFill>
                  <a:srgbClr val="000000"/>
                </a:solidFill>
                <a:latin typeface="Times New Roman" charset="0"/>
              </a:rPr>
              <a:t>This</a:t>
            </a:r>
            <a:r>
              <a:rPr lang="en-US">
                <a:solidFill>
                  <a:srgbClr val="000000"/>
                </a:solidFill>
                <a:latin typeface="Times New Roman" charset="0"/>
                <a:hlinkClick r:id="rId4"/>
              </a:rPr>
              <a:t> article by Yang et al, 2000 </a:t>
            </a:r>
            <a:r>
              <a:rPr lang="en-US">
                <a:solidFill>
                  <a:srgbClr val="000000"/>
                </a:solidFill>
                <a:latin typeface="Times New Roman" charset="0"/>
              </a:rPr>
              <a:t>gives more background on ml aproaches to measure omega.  The dataset used by Yang et al is here: </a:t>
            </a:r>
            <a:r>
              <a:rPr lang="en-US">
                <a:solidFill>
                  <a:srgbClr val="000000"/>
                </a:solidFill>
                <a:latin typeface="Times New Roman" charset="0"/>
                <a:hlinkClick r:id="rId5"/>
              </a:rPr>
              <a:t>flu_data.paup </a:t>
            </a:r>
            <a:r>
              <a:rPr lang="en-US">
                <a:solidFill>
                  <a:srgbClr val="000000"/>
                </a:solidFill>
                <a:latin typeface="Times New Roman" charset="0"/>
              </a:rPr>
              <a:t>. </a:t>
            </a:r>
          </a:p>
          <a:p>
            <a:endParaRPr lang="en-US">
              <a:solidFill>
                <a:srgbClr val="000000"/>
              </a:solidFill>
              <a:latin typeface="Times New Roman" charset="0"/>
            </a:endParaRPr>
          </a:p>
          <a:p>
            <a:endParaRPr lang="en-US">
              <a:solidFill>
                <a:srgbClr val="000000"/>
              </a:solidFill>
              <a:latin typeface="Times New Roman" charset="0"/>
            </a:endParaRPr>
          </a:p>
        </p:txBody>
      </p:sp>
    </p:spTree>
    <p:extLst>
      <p:ext uri="{BB962C8B-B14F-4D97-AF65-F5344CB8AC3E}">
        <p14:creationId xmlns:p14="http://schemas.microsoft.com/office/powerpoint/2010/main" val="975775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p:cNvPicPr>
            <a:picLocks noChangeAspect="1"/>
          </p:cNvPicPr>
          <p:nvPr/>
        </p:nvPicPr>
        <p:blipFill>
          <a:blip r:embed="rId2">
            <a:extLst>
              <a:ext uri="{28A0092B-C50C-407E-A947-70E740481C1C}">
                <a14:useLocalDpi xmlns:a14="http://schemas.microsoft.com/office/drawing/2010/main" val="0"/>
              </a:ext>
            </a:extLst>
          </a:blip>
          <a:srcRect t="21133"/>
          <a:stretch>
            <a:fillRect/>
          </a:stretch>
        </p:blipFill>
        <p:spPr bwMode="auto">
          <a:xfrm>
            <a:off x="0" y="2959100"/>
            <a:ext cx="9144000" cy="3762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58" name="TextBox 2"/>
          <p:cNvSpPr txBox="1">
            <a:spLocks noChangeArrowheads="1"/>
          </p:cNvSpPr>
          <p:nvPr/>
        </p:nvSpPr>
        <p:spPr bwMode="auto">
          <a:xfrm>
            <a:off x="498475" y="2222500"/>
            <a:ext cx="16891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N=50   s=0</a:t>
            </a:r>
          </a:p>
        </p:txBody>
      </p:sp>
      <p:pic>
        <p:nvPicPr>
          <p:cNvPr id="4505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1425" y="87313"/>
            <a:ext cx="6473825" cy="1893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60" name="TextBox 3"/>
          <p:cNvSpPr txBox="1">
            <a:spLocks noChangeArrowheads="1"/>
          </p:cNvSpPr>
          <p:nvPr/>
        </p:nvSpPr>
        <p:spPr bwMode="auto">
          <a:xfrm>
            <a:off x="2157413" y="2193925"/>
            <a:ext cx="19304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10 replicates</a:t>
            </a:r>
          </a:p>
        </p:txBody>
      </p:sp>
    </p:spTree>
    <p:extLst>
      <p:ext uri="{BB962C8B-B14F-4D97-AF65-F5344CB8AC3E}">
        <p14:creationId xmlns:p14="http://schemas.microsoft.com/office/powerpoint/2010/main" val="5556468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0" y="0"/>
            <a:ext cx="7772400" cy="1143000"/>
          </a:xfrm>
        </p:spPr>
        <p:txBody>
          <a:bodyPr/>
          <a:lstStyle/>
          <a:p>
            <a:pPr algn="l" eaLnBrk="1" hangingPunct="1"/>
            <a:r>
              <a:rPr lang="en-US" sz="3200">
                <a:latin typeface="Times New Roman" charset="0"/>
                <a:ea typeface="ＭＳ Ｐゴシック" charset="0"/>
                <a:cs typeface="ＭＳ Ｐゴシック" charset="0"/>
              </a:rPr>
              <a:t>sites model in MrBayes</a:t>
            </a:r>
          </a:p>
        </p:txBody>
      </p:sp>
      <p:sp>
        <p:nvSpPr>
          <p:cNvPr id="78850" name="Rectangle 3"/>
          <p:cNvSpPr>
            <a:spLocks noChangeArrowheads="1"/>
          </p:cNvSpPr>
          <p:nvPr/>
        </p:nvSpPr>
        <p:spPr bwMode="auto">
          <a:xfrm>
            <a:off x="990600" y="1447800"/>
            <a:ext cx="9144000" cy="301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solidFill>
                  <a:srgbClr val="FF0000"/>
                </a:solidFill>
                <a:latin typeface="Times New Roman" charset="0"/>
              </a:rPr>
              <a:t>begin mrbayes; </a:t>
            </a:r>
            <a:br>
              <a:rPr lang="en-US">
                <a:solidFill>
                  <a:srgbClr val="FF0000"/>
                </a:solidFill>
                <a:latin typeface="Times New Roman" charset="0"/>
              </a:rPr>
            </a:br>
            <a:r>
              <a:rPr lang="en-US">
                <a:solidFill>
                  <a:srgbClr val="FF0000"/>
                </a:solidFill>
                <a:latin typeface="Times New Roman" charset="0"/>
              </a:rPr>
              <a:t>set autoclose=yes; </a:t>
            </a:r>
            <a:br>
              <a:rPr lang="en-US">
                <a:solidFill>
                  <a:srgbClr val="FF0000"/>
                </a:solidFill>
                <a:latin typeface="Times New Roman" charset="0"/>
              </a:rPr>
            </a:br>
            <a:r>
              <a:rPr lang="en-US">
                <a:solidFill>
                  <a:srgbClr val="FF0000"/>
                </a:solidFill>
                <a:latin typeface="Times New Roman" charset="0"/>
              </a:rPr>
              <a:t>lset nst=2 rates=gamma nucmodel=codon omegavar=Ny98; </a:t>
            </a:r>
            <a:br>
              <a:rPr lang="en-US">
                <a:solidFill>
                  <a:srgbClr val="FF0000"/>
                </a:solidFill>
                <a:latin typeface="Times New Roman" charset="0"/>
              </a:rPr>
            </a:br>
            <a:r>
              <a:rPr lang="en-US">
                <a:solidFill>
                  <a:srgbClr val="FF0000"/>
                </a:solidFill>
                <a:latin typeface="Times New Roman" charset="0"/>
              </a:rPr>
              <a:t>mcmcp samplefreq=500 printfreq=500; </a:t>
            </a:r>
            <a:br>
              <a:rPr lang="en-US">
                <a:solidFill>
                  <a:srgbClr val="FF0000"/>
                </a:solidFill>
                <a:latin typeface="Times New Roman" charset="0"/>
              </a:rPr>
            </a:br>
            <a:r>
              <a:rPr lang="en-US">
                <a:solidFill>
                  <a:srgbClr val="FF0000"/>
                </a:solidFill>
                <a:latin typeface="Times New Roman" charset="0"/>
              </a:rPr>
              <a:t>mcmc ngen=500000; </a:t>
            </a:r>
            <a:br>
              <a:rPr lang="en-US">
                <a:solidFill>
                  <a:srgbClr val="FF0000"/>
                </a:solidFill>
                <a:latin typeface="Times New Roman" charset="0"/>
              </a:rPr>
            </a:br>
            <a:r>
              <a:rPr lang="en-US">
                <a:solidFill>
                  <a:srgbClr val="FF0000"/>
                </a:solidFill>
                <a:latin typeface="Times New Roman" charset="0"/>
              </a:rPr>
              <a:t>sump burnin=50; </a:t>
            </a:r>
            <a:br>
              <a:rPr lang="en-US">
                <a:solidFill>
                  <a:srgbClr val="FF0000"/>
                </a:solidFill>
                <a:latin typeface="Times New Roman" charset="0"/>
              </a:rPr>
            </a:br>
            <a:r>
              <a:rPr lang="en-US">
                <a:solidFill>
                  <a:srgbClr val="FF0000"/>
                </a:solidFill>
                <a:latin typeface="Times New Roman" charset="0"/>
              </a:rPr>
              <a:t>sumt burnin=50; </a:t>
            </a:r>
          </a:p>
          <a:p>
            <a:r>
              <a:rPr lang="en-US">
                <a:solidFill>
                  <a:srgbClr val="FF0000"/>
                </a:solidFill>
                <a:latin typeface="Times New Roman" charset="0"/>
              </a:rPr>
              <a:t>end;</a:t>
            </a:r>
            <a:r>
              <a:rPr lang="en-US">
                <a:solidFill>
                  <a:srgbClr val="000000"/>
                </a:solidFill>
                <a:latin typeface="Times New Roman" charset="0"/>
              </a:rPr>
              <a:t> </a:t>
            </a:r>
          </a:p>
        </p:txBody>
      </p:sp>
      <p:sp>
        <p:nvSpPr>
          <p:cNvPr id="78851" name="Text Box 4"/>
          <p:cNvSpPr txBox="1">
            <a:spLocks noChangeArrowheads="1"/>
          </p:cNvSpPr>
          <p:nvPr/>
        </p:nvSpPr>
        <p:spPr bwMode="auto">
          <a:xfrm>
            <a:off x="477838" y="914400"/>
            <a:ext cx="8769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latin typeface="Times New Roman" charset="0"/>
              </a:rPr>
              <a:t>The MrBayes block in a nexus file might look something like this: </a:t>
            </a:r>
          </a:p>
        </p:txBody>
      </p:sp>
    </p:spTree>
    <p:extLst>
      <p:ext uri="{BB962C8B-B14F-4D97-AF65-F5344CB8AC3E}">
        <p14:creationId xmlns:p14="http://schemas.microsoft.com/office/powerpoint/2010/main" val="20296252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638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928313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0"/>
            <a:ext cx="3810000" cy="498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2" name="Rectangle 2"/>
          <p:cNvSpPr>
            <a:spLocks noGrp="1" noChangeArrowheads="1"/>
          </p:cNvSpPr>
          <p:nvPr>
            <p:ph type="title"/>
          </p:nvPr>
        </p:nvSpPr>
        <p:spPr>
          <a:xfrm>
            <a:off x="0" y="0"/>
            <a:ext cx="8458200" cy="990600"/>
          </a:xfrm>
        </p:spPr>
        <p:txBody>
          <a:bodyPr/>
          <a:lstStyle/>
          <a:p>
            <a:pPr algn="l"/>
            <a:r>
              <a:rPr lang="en-US" sz="2400" b="1">
                <a:solidFill>
                  <a:schemeClr val="tx1"/>
                </a:solidFill>
                <a:latin typeface="Times New Roman" charset="0"/>
              </a:rPr>
              <a:t>plot LogL to determine which samples to ignore</a:t>
            </a:r>
          </a:p>
        </p:txBody>
      </p:sp>
      <p:grpSp>
        <p:nvGrpSpPr>
          <p:cNvPr id="7" name="Group 6"/>
          <p:cNvGrpSpPr>
            <a:grpSpLocks/>
          </p:cNvGrpSpPr>
          <p:nvPr/>
        </p:nvGrpSpPr>
        <p:grpSpPr bwMode="auto">
          <a:xfrm>
            <a:off x="533400" y="1219200"/>
            <a:ext cx="8610600" cy="4957763"/>
            <a:chOff x="533400" y="1219200"/>
            <a:chExt cx="8610600" cy="4957764"/>
          </a:xfrm>
        </p:grpSpPr>
        <p:pic>
          <p:nvPicPr>
            <p:cNvPr id="3584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69377" y="1219200"/>
              <a:ext cx="5074623"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5845" name="Group 5"/>
            <p:cNvGrpSpPr>
              <a:grpSpLocks/>
            </p:cNvGrpSpPr>
            <p:nvPr/>
          </p:nvGrpSpPr>
          <p:grpSpPr bwMode="auto">
            <a:xfrm>
              <a:off x="533400" y="3276601"/>
              <a:ext cx="5410199" cy="2900363"/>
              <a:chOff x="533400" y="3276601"/>
              <a:chExt cx="5410199" cy="2900363"/>
            </a:xfrm>
          </p:grpSpPr>
          <p:grpSp>
            <p:nvGrpSpPr>
              <p:cNvPr id="35846" name="Group 7"/>
              <p:cNvGrpSpPr>
                <a:grpSpLocks/>
              </p:cNvGrpSpPr>
              <p:nvPr/>
            </p:nvGrpSpPr>
            <p:grpSpPr bwMode="auto">
              <a:xfrm>
                <a:off x="533400" y="3276601"/>
                <a:ext cx="5214938" cy="2900363"/>
                <a:chOff x="336" y="2064"/>
                <a:chExt cx="3285" cy="1827"/>
              </a:xfrm>
            </p:grpSpPr>
            <p:sp>
              <p:nvSpPr>
                <p:cNvPr id="35848" name="Text Box 8"/>
                <p:cNvSpPr txBox="1">
                  <a:spLocks noChangeArrowheads="1"/>
                </p:cNvSpPr>
                <p:nvPr/>
              </p:nvSpPr>
              <p:spPr bwMode="auto">
                <a:xfrm>
                  <a:off x="707" y="3600"/>
                  <a:ext cx="2914" cy="291"/>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a:solidFill>
                        <a:srgbClr val="000000"/>
                      </a:solidFill>
                    </a:rPr>
                    <a:t>the same after rescaling the y-axis </a:t>
                  </a:r>
                </a:p>
              </p:txBody>
            </p:sp>
            <p:sp>
              <p:nvSpPr>
                <p:cNvPr id="35849" name="Line 9"/>
                <p:cNvSpPr>
                  <a:spLocks noChangeShapeType="1"/>
                </p:cNvSpPr>
                <p:nvPr/>
              </p:nvSpPr>
              <p:spPr bwMode="auto">
                <a:xfrm>
                  <a:off x="336" y="2064"/>
                  <a:ext cx="672" cy="1536"/>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b="1">
                    <a:solidFill>
                      <a:srgbClr val="000000"/>
                    </a:solidFill>
                    <a:latin typeface="Times New Roman" charset="0"/>
                  </a:endParaRPr>
                </a:p>
              </p:txBody>
            </p:sp>
          </p:grpSp>
          <p:sp>
            <p:nvSpPr>
              <p:cNvPr id="35847" name="Line 6"/>
              <p:cNvSpPr>
                <a:spLocks noChangeShapeType="1"/>
              </p:cNvSpPr>
              <p:nvPr/>
            </p:nvSpPr>
            <p:spPr bwMode="auto">
              <a:xfrm flipV="1">
                <a:off x="4571998" y="4114800"/>
                <a:ext cx="1371601" cy="160020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b="1">
                  <a:solidFill>
                    <a:srgbClr val="000000"/>
                  </a:solidFill>
                  <a:latin typeface="Times New Roman" charset="0"/>
                </a:endParaRPr>
              </a:p>
            </p:txBody>
          </p:sp>
        </p:grpSp>
      </p:grpSp>
    </p:spTree>
    <p:extLst>
      <p:ext uri="{BB962C8B-B14F-4D97-AF65-F5344CB8AC3E}">
        <p14:creationId xmlns:p14="http://schemas.microsoft.com/office/powerpoint/2010/main" val="15398105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4950" y="152400"/>
            <a:ext cx="890905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556798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2400"/>
            <a:ext cx="8272463" cy="655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950151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xfrm>
            <a:off x="152400" y="152400"/>
            <a:ext cx="8534400" cy="838200"/>
          </a:xfrm>
        </p:spPr>
        <p:txBody>
          <a:bodyPr/>
          <a:lstStyle/>
          <a:p>
            <a:pPr algn="l"/>
            <a:r>
              <a:rPr lang="en-US" sz="2400" b="1">
                <a:solidFill>
                  <a:schemeClr val="tx1"/>
                </a:solidFill>
                <a:latin typeface="Times New Roman" charset="0"/>
              </a:rPr>
              <a:t>for each codon calculate the the average probability</a:t>
            </a:r>
          </a:p>
        </p:txBody>
      </p:sp>
      <p:graphicFrame>
        <p:nvGraphicFramePr>
          <p:cNvPr id="39938" name="Object 2"/>
          <p:cNvGraphicFramePr>
            <a:graphicFrameLocks noChangeAspect="1"/>
          </p:cNvGraphicFramePr>
          <p:nvPr/>
        </p:nvGraphicFramePr>
        <p:xfrm>
          <a:off x="152400" y="914400"/>
          <a:ext cx="3900488" cy="2574925"/>
        </p:xfrm>
        <a:graphic>
          <a:graphicData uri="http://schemas.openxmlformats.org/presentationml/2006/ole">
            <mc:AlternateContent xmlns:mc="http://schemas.openxmlformats.org/markup-compatibility/2006">
              <mc:Choice xmlns:v="urn:schemas-microsoft-com:vml" Requires="v">
                <p:oleObj spid="_x0000_s1056" name="Photo Editor Photo" r:id="rId4" imgW="3900952" imgH="2575238" progId="">
                  <p:embed/>
                </p:oleObj>
              </mc:Choice>
              <mc:Fallback>
                <p:oleObj name="Photo Editor Photo" r:id="rId4" imgW="3900952" imgH="2575238"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914400"/>
                        <a:ext cx="3900488" cy="2574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2" name="Group 4"/>
          <p:cNvGrpSpPr>
            <a:grpSpLocks/>
          </p:cNvGrpSpPr>
          <p:nvPr/>
        </p:nvGrpSpPr>
        <p:grpSpPr bwMode="auto">
          <a:xfrm>
            <a:off x="822325" y="2057400"/>
            <a:ext cx="2000250" cy="2560638"/>
            <a:chOff x="518" y="1296"/>
            <a:chExt cx="1260" cy="1613"/>
          </a:xfrm>
        </p:grpSpPr>
        <p:sp>
          <p:nvSpPr>
            <p:cNvPr id="39952" name="Line 5"/>
            <p:cNvSpPr>
              <a:spLocks noChangeShapeType="1"/>
            </p:cNvSpPr>
            <p:nvPr/>
          </p:nvSpPr>
          <p:spPr bwMode="auto">
            <a:xfrm flipV="1">
              <a:off x="1392" y="1296"/>
              <a:ext cx="240" cy="1296"/>
            </a:xfrm>
            <a:prstGeom prst="line">
              <a:avLst/>
            </a:prstGeom>
            <a:noFill/>
            <a:ln w="28575">
              <a:solidFill>
                <a:schemeClr val="hlink"/>
              </a:solidFill>
              <a:round/>
              <a:headEnd/>
              <a:tailEnd type="triangle" w="med" len="med"/>
            </a:ln>
            <a:extLst>
              <a:ext uri="{909E8E84-426E-40dd-AFC4-6F175D3DCCD1}">
                <a14:hiddenFill xmlns:a14="http://schemas.microsoft.com/office/drawing/2010/main" xmlns="">
                  <a:noFill/>
                </a14:hiddenFill>
              </a:ext>
            </a:extLst>
          </p:spPr>
          <p:txBody>
            <a:bodyPr/>
            <a:lstStyle/>
            <a:p>
              <a:endParaRPr lang="en-US" b="1">
                <a:solidFill>
                  <a:srgbClr val="000000"/>
                </a:solidFill>
                <a:latin typeface="Times New Roman" charset="0"/>
              </a:endParaRPr>
            </a:p>
          </p:txBody>
        </p:sp>
        <p:sp>
          <p:nvSpPr>
            <p:cNvPr id="39953" name="Line 6"/>
            <p:cNvSpPr>
              <a:spLocks noChangeShapeType="1"/>
            </p:cNvSpPr>
            <p:nvPr/>
          </p:nvSpPr>
          <p:spPr bwMode="auto">
            <a:xfrm flipH="1" flipV="1">
              <a:off x="1248" y="2016"/>
              <a:ext cx="144" cy="576"/>
            </a:xfrm>
            <a:prstGeom prst="line">
              <a:avLst/>
            </a:prstGeom>
            <a:noFill/>
            <a:ln w="28575">
              <a:solidFill>
                <a:schemeClr val="hlink"/>
              </a:solidFill>
              <a:round/>
              <a:headEnd/>
              <a:tailEnd type="triangle" w="med" len="med"/>
            </a:ln>
            <a:extLst>
              <a:ext uri="{909E8E84-426E-40dd-AFC4-6F175D3DCCD1}">
                <a14:hiddenFill xmlns:a14="http://schemas.microsoft.com/office/drawing/2010/main" xmlns="">
                  <a:noFill/>
                </a14:hiddenFill>
              </a:ext>
            </a:extLst>
          </p:spPr>
          <p:txBody>
            <a:bodyPr/>
            <a:lstStyle/>
            <a:p>
              <a:endParaRPr lang="en-US" b="1">
                <a:solidFill>
                  <a:srgbClr val="000000"/>
                </a:solidFill>
                <a:latin typeface="Times New Roman" charset="0"/>
              </a:endParaRPr>
            </a:p>
          </p:txBody>
        </p:sp>
        <p:sp>
          <p:nvSpPr>
            <p:cNvPr id="39954" name="Text Box 7"/>
            <p:cNvSpPr txBox="1">
              <a:spLocks noChangeArrowheads="1"/>
            </p:cNvSpPr>
            <p:nvPr/>
          </p:nvSpPr>
          <p:spPr bwMode="auto">
            <a:xfrm>
              <a:off x="518" y="2618"/>
              <a:ext cx="1260" cy="291"/>
            </a:xfrm>
            <a:prstGeom prst="rect">
              <a:avLst/>
            </a:prstGeom>
            <a:noFill/>
            <a:ln w="28575">
              <a:solidFill>
                <a:schemeClr val="hlink"/>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a:solidFill>
                    <a:srgbClr val="FF0000"/>
                  </a:solidFill>
                </a:rPr>
                <a:t>enter formula </a:t>
              </a:r>
            </a:p>
          </p:txBody>
        </p:sp>
      </p:grpSp>
      <p:grpSp>
        <p:nvGrpSpPr>
          <p:cNvPr id="3" name="Group 8"/>
          <p:cNvGrpSpPr>
            <a:grpSpLocks/>
          </p:cNvGrpSpPr>
          <p:nvPr/>
        </p:nvGrpSpPr>
        <p:grpSpPr bwMode="auto">
          <a:xfrm>
            <a:off x="2209800" y="762000"/>
            <a:ext cx="6934200" cy="3128963"/>
            <a:chOff x="1392" y="480"/>
            <a:chExt cx="4368" cy="1971"/>
          </a:xfrm>
        </p:grpSpPr>
        <p:sp>
          <p:nvSpPr>
            <p:cNvPr id="39945" name="Line 9"/>
            <p:cNvSpPr>
              <a:spLocks noChangeShapeType="1"/>
            </p:cNvSpPr>
            <p:nvPr/>
          </p:nvSpPr>
          <p:spPr bwMode="auto">
            <a:xfrm flipH="1" flipV="1">
              <a:off x="1392" y="2016"/>
              <a:ext cx="1440" cy="192"/>
            </a:xfrm>
            <a:prstGeom prst="line">
              <a:avLst/>
            </a:prstGeom>
            <a:noFill/>
            <a:ln w="9525">
              <a:solidFill>
                <a:schemeClr val="hlink"/>
              </a:solidFill>
              <a:round/>
              <a:headEnd/>
              <a:tailEnd type="triangle" w="med" len="med"/>
            </a:ln>
            <a:extLst>
              <a:ext uri="{909E8E84-426E-40dd-AFC4-6F175D3DCCD1}">
                <a14:hiddenFill xmlns:a14="http://schemas.microsoft.com/office/drawing/2010/main" xmlns="">
                  <a:noFill/>
                </a14:hiddenFill>
              </a:ext>
            </a:extLst>
          </p:spPr>
          <p:txBody>
            <a:bodyPr/>
            <a:lstStyle/>
            <a:p>
              <a:endParaRPr lang="en-US" b="1">
                <a:solidFill>
                  <a:srgbClr val="000000"/>
                </a:solidFill>
                <a:latin typeface="Times New Roman" charset="0"/>
              </a:endParaRPr>
            </a:p>
          </p:txBody>
        </p:sp>
        <p:sp>
          <p:nvSpPr>
            <p:cNvPr id="39946" name="Line 10"/>
            <p:cNvSpPr>
              <a:spLocks noChangeShapeType="1"/>
            </p:cNvSpPr>
            <p:nvPr/>
          </p:nvSpPr>
          <p:spPr bwMode="auto">
            <a:xfrm flipH="1" flipV="1">
              <a:off x="1784" y="1985"/>
              <a:ext cx="1048" cy="223"/>
            </a:xfrm>
            <a:prstGeom prst="line">
              <a:avLst/>
            </a:prstGeom>
            <a:noFill/>
            <a:ln w="9525">
              <a:solidFill>
                <a:schemeClr val="hlink"/>
              </a:solidFill>
              <a:round/>
              <a:headEnd/>
              <a:tailEnd type="triangle" w="med" len="med"/>
            </a:ln>
            <a:extLst>
              <a:ext uri="{909E8E84-426E-40dd-AFC4-6F175D3DCCD1}">
                <a14:hiddenFill xmlns:a14="http://schemas.microsoft.com/office/drawing/2010/main" xmlns="">
                  <a:noFill/>
                </a14:hiddenFill>
              </a:ext>
            </a:extLst>
          </p:spPr>
          <p:txBody>
            <a:bodyPr/>
            <a:lstStyle/>
            <a:p>
              <a:endParaRPr lang="en-US" b="1">
                <a:solidFill>
                  <a:srgbClr val="000000"/>
                </a:solidFill>
                <a:latin typeface="Times New Roman" charset="0"/>
              </a:endParaRPr>
            </a:p>
          </p:txBody>
        </p:sp>
        <p:sp>
          <p:nvSpPr>
            <p:cNvPr id="39947" name="Line 11"/>
            <p:cNvSpPr>
              <a:spLocks noChangeShapeType="1"/>
            </p:cNvSpPr>
            <p:nvPr/>
          </p:nvSpPr>
          <p:spPr bwMode="auto">
            <a:xfrm flipH="1" flipV="1">
              <a:off x="2066" y="1972"/>
              <a:ext cx="766" cy="236"/>
            </a:xfrm>
            <a:prstGeom prst="line">
              <a:avLst/>
            </a:prstGeom>
            <a:noFill/>
            <a:ln w="9525">
              <a:solidFill>
                <a:schemeClr val="hlink"/>
              </a:solidFill>
              <a:round/>
              <a:headEnd/>
              <a:tailEnd type="triangle" w="med" len="med"/>
            </a:ln>
            <a:extLst>
              <a:ext uri="{909E8E84-426E-40dd-AFC4-6F175D3DCCD1}">
                <a14:hiddenFill xmlns:a14="http://schemas.microsoft.com/office/drawing/2010/main" xmlns="">
                  <a:noFill/>
                </a14:hiddenFill>
              </a:ext>
            </a:extLst>
          </p:spPr>
          <p:txBody>
            <a:bodyPr/>
            <a:lstStyle/>
            <a:p>
              <a:endParaRPr lang="en-US" b="1">
                <a:solidFill>
                  <a:srgbClr val="000000"/>
                </a:solidFill>
                <a:latin typeface="Times New Roman" charset="0"/>
              </a:endParaRPr>
            </a:p>
          </p:txBody>
        </p:sp>
        <p:sp>
          <p:nvSpPr>
            <p:cNvPr id="39948" name="Line 12"/>
            <p:cNvSpPr>
              <a:spLocks noChangeShapeType="1"/>
            </p:cNvSpPr>
            <p:nvPr/>
          </p:nvSpPr>
          <p:spPr bwMode="auto">
            <a:xfrm flipH="1" flipV="1">
              <a:off x="2340" y="1964"/>
              <a:ext cx="540" cy="292"/>
            </a:xfrm>
            <a:prstGeom prst="line">
              <a:avLst/>
            </a:prstGeom>
            <a:noFill/>
            <a:ln w="9525">
              <a:solidFill>
                <a:schemeClr val="hlink"/>
              </a:solidFill>
              <a:round/>
              <a:headEnd/>
              <a:tailEnd type="triangle" w="med" len="med"/>
            </a:ln>
            <a:extLst>
              <a:ext uri="{909E8E84-426E-40dd-AFC4-6F175D3DCCD1}">
                <a14:hiddenFill xmlns:a14="http://schemas.microsoft.com/office/drawing/2010/main" xmlns="">
                  <a:noFill/>
                </a14:hiddenFill>
              </a:ext>
            </a:extLst>
          </p:spPr>
          <p:txBody>
            <a:bodyPr/>
            <a:lstStyle/>
            <a:p>
              <a:endParaRPr lang="en-US" b="1">
                <a:solidFill>
                  <a:srgbClr val="000000"/>
                </a:solidFill>
                <a:latin typeface="Times New Roman" charset="0"/>
              </a:endParaRPr>
            </a:p>
          </p:txBody>
        </p:sp>
        <p:sp>
          <p:nvSpPr>
            <p:cNvPr id="39949" name="Line 13"/>
            <p:cNvSpPr>
              <a:spLocks noChangeShapeType="1"/>
            </p:cNvSpPr>
            <p:nvPr/>
          </p:nvSpPr>
          <p:spPr bwMode="auto">
            <a:xfrm flipV="1">
              <a:off x="2880" y="1920"/>
              <a:ext cx="240" cy="288"/>
            </a:xfrm>
            <a:prstGeom prst="line">
              <a:avLst/>
            </a:prstGeom>
            <a:noFill/>
            <a:ln w="57150">
              <a:solidFill>
                <a:schemeClr val="hlink"/>
              </a:solidFill>
              <a:round/>
              <a:headEnd/>
              <a:tailEnd type="triangle" w="med" len="med"/>
            </a:ln>
            <a:extLst>
              <a:ext uri="{909E8E84-426E-40dd-AFC4-6F175D3DCCD1}">
                <a14:hiddenFill xmlns:a14="http://schemas.microsoft.com/office/drawing/2010/main" xmlns="">
                  <a:noFill/>
                </a14:hiddenFill>
              </a:ext>
            </a:extLst>
          </p:spPr>
          <p:txBody>
            <a:bodyPr/>
            <a:lstStyle/>
            <a:p>
              <a:endParaRPr lang="en-US" b="1">
                <a:solidFill>
                  <a:srgbClr val="000000"/>
                </a:solidFill>
                <a:latin typeface="Times New Roman" charset="0"/>
              </a:endParaRPr>
            </a:p>
          </p:txBody>
        </p:sp>
        <p:sp>
          <p:nvSpPr>
            <p:cNvPr id="39950" name="Text Box 14"/>
            <p:cNvSpPr txBox="1">
              <a:spLocks noChangeArrowheads="1"/>
            </p:cNvSpPr>
            <p:nvPr/>
          </p:nvSpPr>
          <p:spPr bwMode="auto">
            <a:xfrm>
              <a:off x="2208" y="2160"/>
              <a:ext cx="170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a:solidFill>
                    <a:srgbClr val="FF0000"/>
                  </a:solidFill>
                </a:rPr>
                <a:t>copy paste formula</a:t>
              </a:r>
            </a:p>
          </p:txBody>
        </p:sp>
        <p:graphicFrame>
          <p:nvGraphicFramePr>
            <p:cNvPr id="39951" name="Object 4"/>
            <p:cNvGraphicFramePr>
              <a:graphicFrameLocks noChangeAspect="1"/>
            </p:cNvGraphicFramePr>
            <p:nvPr/>
          </p:nvGraphicFramePr>
          <p:xfrm>
            <a:off x="2692" y="480"/>
            <a:ext cx="3068" cy="1324"/>
          </p:xfrm>
          <a:graphic>
            <a:graphicData uri="http://schemas.openxmlformats.org/presentationml/2006/ole">
              <mc:AlternateContent xmlns:mc="http://schemas.openxmlformats.org/markup-compatibility/2006">
                <mc:Choice xmlns:v="urn:schemas-microsoft-com:vml" Requires="v">
                  <p:oleObj spid="_x0000_s1057" name="Photo Editor Photo" r:id="rId6" imgW="6088908" imgH="2629128" progId="">
                    <p:embed/>
                  </p:oleObj>
                </mc:Choice>
                <mc:Fallback>
                  <p:oleObj name="Photo Editor Photo" r:id="rId6" imgW="6088908" imgH="2629128"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2" y="480"/>
                          <a:ext cx="3068" cy="1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grpSp>
        <p:nvGrpSpPr>
          <p:cNvPr id="8" name="Group 7"/>
          <p:cNvGrpSpPr>
            <a:grpSpLocks/>
          </p:cNvGrpSpPr>
          <p:nvPr/>
        </p:nvGrpSpPr>
        <p:grpSpPr bwMode="auto">
          <a:xfrm>
            <a:off x="3124200" y="2667000"/>
            <a:ext cx="5816600" cy="4202113"/>
            <a:chOff x="3124200" y="2667000"/>
            <a:chExt cx="5816600" cy="4201486"/>
          </a:xfrm>
        </p:grpSpPr>
        <p:sp>
          <p:nvSpPr>
            <p:cNvPr id="39942" name="Line 18"/>
            <p:cNvSpPr>
              <a:spLocks noChangeShapeType="1"/>
            </p:cNvSpPr>
            <p:nvPr/>
          </p:nvSpPr>
          <p:spPr bwMode="auto">
            <a:xfrm flipH="1">
              <a:off x="6858000" y="2667000"/>
              <a:ext cx="685800" cy="1524000"/>
            </a:xfrm>
            <a:prstGeom prst="line">
              <a:avLst/>
            </a:prstGeom>
            <a:noFill/>
            <a:ln w="28575">
              <a:solidFill>
                <a:schemeClr val="hlink"/>
              </a:solidFill>
              <a:round/>
              <a:headEnd/>
              <a:tailEnd type="triangle" w="med" len="med"/>
            </a:ln>
            <a:extLst>
              <a:ext uri="{909E8E84-426E-40dd-AFC4-6F175D3DCCD1}">
                <a14:hiddenFill xmlns:a14="http://schemas.microsoft.com/office/drawing/2010/main" xmlns="">
                  <a:noFill/>
                </a14:hiddenFill>
              </a:ext>
            </a:extLst>
          </p:spPr>
          <p:txBody>
            <a:bodyPr/>
            <a:lstStyle/>
            <a:p>
              <a:endParaRPr lang="en-US" b="1">
                <a:solidFill>
                  <a:srgbClr val="000000"/>
                </a:solidFill>
                <a:latin typeface="Times New Roman" charset="0"/>
              </a:endParaRPr>
            </a:p>
          </p:txBody>
        </p:sp>
        <p:sp>
          <p:nvSpPr>
            <p:cNvPr id="39943" name="Text Box 19"/>
            <p:cNvSpPr txBox="1">
              <a:spLocks noChangeArrowheads="1"/>
            </p:cNvSpPr>
            <p:nvPr/>
          </p:nvSpPr>
          <p:spPr bwMode="auto">
            <a:xfrm>
              <a:off x="7086600" y="3429000"/>
              <a:ext cx="1281871" cy="461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a:solidFill>
                    <a:srgbClr val="FF0000"/>
                  </a:solidFill>
                </a:rPr>
                <a:t>plot row</a:t>
              </a:r>
            </a:p>
          </p:txBody>
        </p:sp>
        <p:pic>
          <p:nvPicPr>
            <p:cNvPr id="39944"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124200" y="4332177"/>
              <a:ext cx="5816600" cy="25363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131431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675" y="914400"/>
            <a:ext cx="4271963" cy="583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6" name="TextBox 2"/>
          <p:cNvSpPr txBox="1">
            <a:spLocks noChangeArrowheads="1"/>
          </p:cNvSpPr>
          <p:nvPr/>
        </p:nvSpPr>
        <p:spPr bwMode="auto">
          <a:xfrm>
            <a:off x="12700" y="381000"/>
            <a:ext cx="88217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a:solidFill>
                  <a:srgbClr val="000000"/>
                </a:solidFill>
              </a:rPr>
              <a:t>To determine credibility interval for a parameter (here omega&lt;1):</a:t>
            </a:r>
          </a:p>
        </p:txBody>
      </p:sp>
      <p:sp>
        <p:nvSpPr>
          <p:cNvPr id="41987" name="TextBox 3"/>
          <p:cNvSpPr txBox="1">
            <a:spLocks noChangeArrowheads="1"/>
          </p:cNvSpPr>
          <p:nvPr/>
        </p:nvSpPr>
        <p:spPr bwMode="auto">
          <a:xfrm>
            <a:off x="4572000" y="1219200"/>
            <a:ext cx="3886200"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a:solidFill>
                  <a:srgbClr val="000000"/>
                </a:solidFill>
              </a:rPr>
              <a:t>Select values for the parameter, sampled after the burning.</a:t>
            </a:r>
          </a:p>
          <a:p>
            <a:pPr eaLnBrk="1" hangingPunct="1"/>
            <a:br>
              <a:rPr lang="en-US">
                <a:solidFill>
                  <a:srgbClr val="000000"/>
                </a:solidFill>
              </a:rPr>
            </a:br>
            <a:r>
              <a:rPr lang="en-US">
                <a:solidFill>
                  <a:srgbClr val="000000"/>
                </a:solidFill>
              </a:rPr>
              <a:t>Copy paste to a new spreadsheet,</a:t>
            </a:r>
          </a:p>
        </p:txBody>
      </p:sp>
    </p:spTree>
    <p:extLst>
      <p:ext uri="{BB962C8B-B14F-4D97-AF65-F5344CB8AC3E}">
        <p14:creationId xmlns:p14="http://schemas.microsoft.com/office/powerpoint/2010/main" val="4284913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33400"/>
            <a:ext cx="54229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0" name="TextBox 3"/>
          <p:cNvSpPr txBox="1">
            <a:spLocks noChangeArrowheads="1"/>
          </p:cNvSpPr>
          <p:nvPr/>
        </p:nvSpPr>
        <p:spPr bwMode="auto">
          <a:xfrm>
            <a:off x="5486400" y="609600"/>
            <a:ext cx="3505200"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buFont typeface="Arial" charset="0"/>
              <a:buChar char="•"/>
            </a:pPr>
            <a:r>
              <a:rPr lang="en-US">
                <a:solidFill>
                  <a:srgbClr val="000000"/>
                </a:solidFill>
              </a:rPr>
              <a:t>Sort values according to size, </a:t>
            </a:r>
          </a:p>
          <a:p>
            <a:pPr eaLnBrk="1" hangingPunct="1">
              <a:buFont typeface="Arial" charset="0"/>
              <a:buChar char="•"/>
            </a:pPr>
            <a:r>
              <a:rPr lang="en-US">
                <a:solidFill>
                  <a:srgbClr val="000000"/>
                </a:solidFill>
              </a:rPr>
              <a:t>Discard top and bottom 2.5%</a:t>
            </a:r>
          </a:p>
          <a:p>
            <a:pPr eaLnBrk="1" hangingPunct="1">
              <a:buFont typeface="Arial" charset="0"/>
              <a:buChar char="•"/>
            </a:pPr>
            <a:r>
              <a:rPr lang="en-US">
                <a:solidFill>
                  <a:srgbClr val="000000"/>
                </a:solidFill>
              </a:rPr>
              <a:t>Remainder gives 95% credibility interval.</a:t>
            </a:r>
          </a:p>
        </p:txBody>
      </p:sp>
    </p:spTree>
    <p:extLst>
      <p:ext uri="{BB962C8B-B14F-4D97-AF65-F5344CB8AC3E}">
        <p14:creationId xmlns:p14="http://schemas.microsoft.com/office/powerpoint/2010/main" val="11420729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311150" y="300038"/>
            <a:ext cx="8520113" cy="409575"/>
          </a:xfrm>
        </p:spPr>
        <p:txBody>
          <a:bodyPr/>
          <a:lstStyle/>
          <a:p>
            <a:pPr algn="ctr" eaLnBrk="1" hangingPunct="1"/>
            <a:r>
              <a:rPr lang="en-US" sz="1800">
                <a:latin typeface="Arial" charset="0"/>
              </a:rPr>
              <a:t>Purifying selection in GTA genes</a:t>
            </a:r>
          </a:p>
        </p:txBody>
      </p:sp>
      <p:pic>
        <p:nvPicPr>
          <p:cNvPr id="4" name="Content Placeholder 3" descr="nrmicro2802-f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9599"/>
          <a:stretch>
            <a:fillRect/>
          </a:stretch>
        </p:blipFill>
        <p:spPr>
          <a:xfrm>
            <a:off x="2538413" y="1724025"/>
            <a:ext cx="3865562" cy="3244850"/>
          </a:xfrm>
        </p:spPr>
      </p:pic>
      <p:sp>
        <p:nvSpPr>
          <p:cNvPr id="5" name="TextBox 4"/>
          <p:cNvSpPr txBox="1">
            <a:spLocks noChangeArrowheads="1"/>
          </p:cNvSpPr>
          <p:nvPr/>
        </p:nvSpPr>
        <p:spPr bwMode="auto">
          <a:xfrm>
            <a:off x="657225" y="1216025"/>
            <a:ext cx="802481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000">
                <a:solidFill>
                  <a:srgbClr val="000000"/>
                </a:solidFill>
                <a:cs typeface="Arial" charset="0"/>
              </a:rPr>
              <a:t>dN/dS &lt;1 for GTA genes has been used to infer  selection for function</a:t>
            </a:r>
          </a:p>
        </p:txBody>
      </p:sp>
      <p:grpSp>
        <p:nvGrpSpPr>
          <p:cNvPr id="9" name="Group 8"/>
          <p:cNvGrpSpPr>
            <a:grpSpLocks/>
          </p:cNvGrpSpPr>
          <p:nvPr/>
        </p:nvGrpSpPr>
        <p:grpSpPr bwMode="auto">
          <a:xfrm>
            <a:off x="619125" y="2530475"/>
            <a:ext cx="2300288" cy="1935163"/>
            <a:chOff x="656948" y="2711272"/>
            <a:chExt cx="2299316" cy="1935332"/>
          </a:xfrm>
        </p:grpSpPr>
        <p:sp>
          <p:nvSpPr>
            <p:cNvPr id="270344" name="TextBox 5"/>
            <p:cNvSpPr txBox="1">
              <a:spLocks noChangeArrowheads="1"/>
            </p:cNvSpPr>
            <p:nvPr/>
          </p:nvSpPr>
          <p:spPr bwMode="auto">
            <a:xfrm>
              <a:off x="656948" y="3494272"/>
              <a:ext cx="137603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a:solidFill>
                    <a:srgbClr val="FF0000"/>
                  </a:solidFill>
                  <a:cs typeface="Arial" charset="0"/>
                </a:rPr>
                <a:t>GTA genes</a:t>
              </a:r>
            </a:p>
          </p:txBody>
        </p:sp>
        <p:sp>
          <p:nvSpPr>
            <p:cNvPr id="270345" name="Line Callout 1 7"/>
            <p:cNvSpPr>
              <a:spLocks/>
            </p:cNvSpPr>
            <p:nvPr/>
          </p:nvSpPr>
          <p:spPr bwMode="auto">
            <a:xfrm>
              <a:off x="2539013" y="2711272"/>
              <a:ext cx="417251" cy="1935332"/>
            </a:xfrm>
            <a:prstGeom prst="borderCallout1">
              <a:avLst>
                <a:gd name="adj1" fmla="val 49486"/>
                <a:gd name="adj2" fmla="val -8333"/>
                <a:gd name="adj3" fmla="val 49657"/>
                <a:gd name="adj4" fmla="val -123440"/>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gr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b="84296"/>
          <a:stretch>
            <a:fillRect/>
          </a:stretch>
        </p:blipFill>
        <p:spPr bwMode="auto">
          <a:xfrm>
            <a:off x="1554163" y="5467350"/>
            <a:ext cx="6716712"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Rectangle 4"/>
          <p:cNvSpPr>
            <a:spLocks noChangeArrowheads="1"/>
          </p:cNvSpPr>
          <p:nvPr/>
        </p:nvSpPr>
        <p:spPr bwMode="auto">
          <a:xfrm>
            <a:off x="2344738" y="5003800"/>
            <a:ext cx="4064000" cy="190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49" tIns="45627" rIns="91249" bIns="45627" anchor="ctr">
            <a:spAutoFit/>
          </a:bodyPr>
          <a:lstStyle/>
          <a:p>
            <a:pPr algn="r" defTabSz="911225" fontAlgn="base">
              <a:spcBef>
                <a:spcPct val="0"/>
              </a:spcBef>
              <a:spcAft>
                <a:spcPct val="0"/>
              </a:spcAft>
            </a:pPr>
            <a:r>
              <a:rPr lang="en-US" sz="600" b="1">
                <a:solidFill>
                  <a:srgbClr val="000000"/>
                </a:solidFill>
                <a:latin typeface="Arial" charset="0"/>
                <a:ea typeface="ＭＳ Ｐゴシック" charset="0"/>
                <a:cs typeface="Arial" charset="0"/>
              </a:rPr>
              <a:t>Lang AS, Zhaxybayeva O, Beatty JT. Nat Rev Microbiol. 2012 Jun 11;10(7):472-82 </a:t>
            </a:r>
          </a:p>
        </p:txBody>
      </p:sp>
      <p:sp>
        <p:nvSpPr>
          <p:cNvPr id="12" name="TextBox 11"/>
          <p:cNvSpPr txBox="1">
            <a:spLocks noChangeArrowheads="1"/>
          </p:cNvSpPr>
          <p:nvPr/>
        </p:nvSpPr>
        <p:spPr bwMode="auto">
          <a:xfrm>
            <a:off x="3119438" y="6562725"/>
            <a:ext cx="3581400" cy="19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r>
              <a:rPr lang="en-US" sz="600" b="1">
                <a:solidFill>
                  <a:srgbClr val="000000"/>
                </a:solidFill>
                <a:cs typeface="Arial" charset="0"/>
              </a:rPr>
              <a:t>Lang, A.S. &amp; Beatty, J.T.  Trends in Microbiology , Vol.15, No.2 , 2006</a:t>
            </a:r>
          </a:p>
        </p:txBody>
      </p:sp>
    </p:spTree>
    <p:extLst>
      <p:ext uri="{BB962C8B-B14F-4D97-AF65-F5344CB8AC3E}">
        <p14:creationId xmlns:p14="http://schemas.microsoft.com/office/powerpoint/2010/main" val="4235677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itle 1"/>
          <p:cNvSpPr>
            <a:spLocks noGrp="1"/>
          </p:cNvSpPr>
          <p:nvPr>
            <p:ph type="title"/>
          </p:nvPr>
        </p:nvSpPr>
        <p:spPr/>
        <p:txBody>
          <a:bodyPr/>
          <a:lstStyle/>
          <a:p>
            <a:pPr algn="ctr" eaLnBrk="1" hangingPunct="1"/>
            <a:r>
              <a:rPr lang="en-US" sz="2000">
                <a:latin typeface="Arial" charset="0"/>
              </a:rPr>
              <a:t>Purifying selection in </a:t>
            </a:r>
            <a:r>
              <a:rPr lang="en-US" sz="2000" i="1">
                <a:latin typeface="Arial" charset="0"/>
              </a:rPr>
              <a:t>E.coli</a:t>
            </a:r>
            <a:r>
              <a:rPr lang="en-US" sz="2000">
                <a:latin typeface="Arial" charset="0"/>
              </a:rPr>
              <a:t> ORFans</a:t>
            </a:r>
          </a:p>
        </p:txBody>
      </p:sp>
      <p:sp>
        <p:nvSpPr>
          <p:cNvPr id="4" name="TextBox 3"/>
          <p:cNvSpPr txBox="1">
            <a:spLocks noChangeArrowheads="1"/>
          </p:cNvSpPr>
          <p:nvPr/>
        </p:nvSpPr>
        <p:spPr bwMode="auto">
          <a:xfrm>
            <a:off x="161925" y="1435100"/>
            <a:ext cx="8866188"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dirty="0" err="1">
                <a:solidFill>
                  <a:srgbClr val="000000"/>
                </a:solidFill>
                <a:cs typeface="Arial" charset="0"/>
              </a:rPr>
              <a:t>dN-dS</a:t>
            </a:r>
            <a:r>
              <a:rPr lang="en-US" sz="1800" dirty="0">
                <a:solidFill>
                  <a:srgbClr val="000000"/>
                </a:solidFill>
                <a:cs typeface="Arial" charset="0"/>
              </a:rPr>
              <a:t> &lt; 0 for some </a:t>
            </a:r>
            <a:r>
              <a:rPr lang="en-US" sz="1800" dirty="0" err="1">
                <a:solidFill>
                  <a:srgbClr val="000000"/>
                </a:solidFill>
                <a:cs typeface="Arial" charset="0"/>
              </a:rPr>
              <a:t>ORFan</a:t>
            </a:r>
            <a:r>
              <a:rPr lang="en-US" sz="1800" dirty="0">
                <a:solidFill>
                  <a:srgbClr val="000000"/>
                </a:solidFill>
                <a:cs typeface="Arial" charset="0"/>
              </a:rPr>
              <a:t> </a:t>
            </a:r>
            <a:r>
              <a:rPr lang="en-US" sz="1800" i="1" dirty="0">
                <a:solidFill>
                  <a:srgbClr val="000000"/>
                </a:solidFill>
                <a:cs typeface="Arial" charset="0"/>
              </a:rPr>
              <a:t>E. coli </a:t>
            </a:r>
            <a:r>
              <a:rPr lang="en-US" sz="1800" dirty="0">
                <a:solidFill>
                  <a:srgbClr val="000000"/>
                </a:solidFill>
                <a:cs typeface="Arial" charset="0"/>
              </a:rPr>
              <a:t>clusters seems to suggest they are functional genes.</a:t>
            </a:r>
          </a:p>
        </p:txBody>
      </p:sp>
      <p:sp>
        <p:nvSpPr>
          <p:cNvPr id="5" name="Rectangle 5"/>
          <p:cNvSpPr>
            <a:spLocks noChangeArrowheads="1"/>
          </p:cNvSpPr>
          <p:nvPr/>
        </p:nvSpPr>
        <p:spPr bwMode="auto">
          <a:xfrm>
            <a:off x="3616325" y="4822825"/>
            <a:ext cx="5137150" cy="2460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49" tIns="45627" rIns="91249" bIns="45627" anchor="ctr">
            <a:spAutoFit/>
          </a:bodyPr>
          <a:lstStyle/>
          <a:p>
            <a:pPr algn="r" defTabSz="911225" fontAlgn="base">
              <a:spcBef>
                <a:spcPct val="0"/>
              </a:spcBef>
              <a:spcAft>
                <a:spcPct val="0"/>
              </a:spcAft>
            </a:pPr>
            <a:r>
              <a:rPr lang="en-US" sz="1000" b="1">
                <a:solidFill>
                  <a:srgbClr val="000000"/>
                </a:solidFill>
                <a:latin typeface="Arial" charset="0"/>
                <a:ea typeface="ＭＳ Ｐゴシック" charset="0"/>
                <a:cs typeface="Arial" charset="0"/>
              </a:rPr>
              <a:t>Adapted after Yu, G. and Stoltzfus, A. Genome Biol Evol (2012) Vol. 4 1176-1187 </a:t>
            </a:r>
          </a:p>
        </p:txBody>
      </p:sp>
      <p:graphicFrame>
        <p:nvGraphicFramePr>
          <p:cNvPr id="3" name="Table 2"/>
          <p:cNvGraphicFramePr>
            <a:graphicFrameLocks noGrp="1"/>
          </p:cNvGraphicFramePr>
          <p:nvPr/>
        </p:nvGraphicFramePr>
        <p:xfrm>
          <a:off x="447675" y="2406650"/>
          <a:ext cx="8305800" cy="2354264"/>
        </p:xfrm>
        <a:graphic>
          <a:graphicData uri="http://schemas.openxmlformats.org/drawingml/2006/table">
            <a:tbl>
              <a:tblPr/>
              <a:tblGrid>
                <a:gridCol w="2576513">
                  <a:extLst>
                    <a:ext uri="{9D8B030D-6E8A-4147-A177-3AD203B41FA5}">
                      <a16:colId xmlns:a16="http://schemas.microsoft.com/office/drawing/2014/main" val="20000"/>
                    </a:ext>
                  </a:extLst>
                </a:gridCol>
                <a:gridCol w="1433512">
                  <a:extLst>
                    <a:ext uri="{9D8B030D-6E8A-4147-A177-3AD203B41FA5}">
                      <a16:colId xmlns:a16="http://schemas.microsoft.com/office/drawing/2014/main" val="20001"/>
                    </a:ext>
                  </a:extLst>
                </a:gridCol>
                <a:gridCol w="1431925">
                  <a:extLst>
                    <a:ext uri="{9D8B030D-6E8A-4147-A177-3AD203B41FA5}">
                      <a16:colId xmlns:a16="http://schemas.microsoft.com/office/drawing/2014/main" val="20002"/>
                    </a:ext>
                  </a:extLst>
                </a:gridCol>
                <a:gridCol w="1431925">
                  <a:extLst>
                    <a:ext uri="{9D8B030D-6E8A-4147-A177-3AD203B41FA5}">
                      <a16:colId xmlns:a16="http://schemas.microsoft.com/office/drawing/2014/main" val="20003"/>
                    </a:ext>
                  </a:extLst>
                </a:gridCol>
                <a:gridCol w="1431925">
                  <a:extLst>
                    <a:ext uri="{9D8B030D-6E8A-4147-A177-3AD203B41FA5}">
                      <a16:colId xmlns:a16="http://schemas.microsoft.com/office/drawing/2014/main" val="20004"/>
                    </a:ext>
                  </a:extLst>
                </a:gridCol>
              </a:tblGrid>
              <a:tr h="522288">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Gene groups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Number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dN-dS&gt;0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dN-dS&lt;0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dN-dS=0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68313">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a:ln>
                            <a:noFill/>
                          </a:ln>
                          <a:solidFill>
                            <a:srgbClr val="000000"/>
                          </a:solidFill>
                          <a:effectLst/>
                          <a:latin typeface="Arial" charset="0"/>
                          <a:ea typeface="ＭＳ Ｐゴシック" charset="0"/>
                          <a:cs typeface="Arial" charset="0"/>
                        </a:rPr>
                        <a:t>E. coli </a:t>
                      </a:r>
                      <a:r>
                        <a:rPr kumimoji="0" lang="en-US" sz="1200" b="1" i="0" u="none" strike="noStrike" cap="none" normalizeH="0" baseline="0">
                          <a:ln>
                            <a:noFill/>
                          </a:ln>
                          <a:solidFill>
                            <a:srgbClr val="000000"/>
                          </a:solidFill>
                          <a:effectLst/>
                          <a:latin typeface="Arial" charset="0"/>
                          <a:ea typeface="ＭＳ Ｐゴシック" charset="0"/>
                          <a:cs typeface="Arial" charset="0"/>
                        </a:rPr>
                        <a:t>ORFan clusters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3773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944 (25%)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1953 (52%)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876 (23%)</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extLst>
                  <a:ext uri="{0D108BD9-81ED-4DB2-BD59-A6C34878D82A}">
                    <a16:rowId xmlns:a16="http://schemas.microsoft.com/office/drawing/2014/main" val="10001"/>
                  </a:ext>
                </a:extLst>
              </a:tr>
              <a:tr h="708025">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Clusters of  </a:t>
                      </a:r>
                      <a:r>
                        <a:rPr kumimoji="0" lang="en-US" sz="1200" b="1" i="1" u="none" strike="noStrike" cap="none" normalizeH="0" baseline="0">
                          <a:ln>
                            <a:noFill/>
                          </a:ln>
                          <a:solidFill>
                            <a:srgbClr val="000000"/>
                          </a:solidFill>
                          <a:effectLst/>
                          <a:latin typeface="Arial" charset="0"/>
                          <a:ea typeface="ＭＳ Ｐゴシック" charset="0"/>
                          <a:cs typeface="Arial" charset="0"/>
                        </a:rPr>
                        <a:t>E.coli</a:t>
                      </a:r>
                      <a:r>
                        <a:rPr kumimoji="0" lang="en-US" sz="1200" b="1" i="0" u="none" strike="noStrike" cap="none" normalizeH="0" baseline="0">
                          <a:ln>
                            <a:noFill/>
                          </a:ln>
                          <a:solidFill>
                            <a:srgbClr val="000000"/>
                          </a:solidFill>
                          <a:effectLst/>
                          <a:latin typeface="Arial" charset="0"/>
                          <a:ea typeface="ＭＳ Ｐゴシック" charset="0"/>
                          <a:cs typeface="Arial" charset="0"/>
                        </a:rPr>
                        <a:t> sequences found in </a:t>
                      </a:r>
                      <a:r>
                        <a:rPr kumimoji="0" lang="en-US" sz="1200" b="1" i="1" u="none" strike="noStrike" cap="none" normalizeH="0" baseline="0">
                          <a:ln>
                            <a:noFill/>
                          </a:ln>
                          <a:solidFill>
                            <a:srgbClr val="000000"/>
                          </a:solidFill>
                          <a:effectLst/>
                          <a:latin typeface="Arial" charset="0"/>
                          <a:ea typeface="ＭＳ Ｐゴシック" charset="0"/>
                          <a:cs typeface="Arial" charset="0"/>
                        </a:rPr>
                        <a:t>Salmonella sp., Citrobacter sp.</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610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104 (17%)</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423(69%)</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83 (14%)</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extLst>
                  <a:ext uri="{0D108BD9-81ED-4DB2-BD59-A6C34878D82A}">
                    <a16:rowId xmlns:a16="http://schemas.microsoft.com/office/drawing/2014/main" val="10002"/>
                  </a:ext>
                </a:extLst>
              </a:tr>
              <a:tr h="655638">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Clusters of  </a:t>
                      </a:r>
                      <a:r>
                        <a:rPr kumimoji="0" lang="en-US" sz="1200" b="1" i="1" u="none" strike="noStrike" cap="none" normalizeH="0" baseline="0">
                          <a:ln>
                            <a:noFill/>
                          </a:ln>
                          <a:solidFill>
                            <a:srgbClr val="000000"/>
                          </a:solidFill>
                          <a:effectLst/>
                          <a:latin typeface="Arial" charset="0"/>
                          <a:ea typeface="ＭＳ Ｐゴシック" charset="0"/>
                          <a:cs typeface="Arial" charset="0"/>
                        </a:rPr>
                        <a:t>E.coli </a:t>
                      </a:r>
                      <a:r>
                        <a:rPr kumimoji="0" lang="en-US" sz="1200" b="1" i="0" u="none" strike="noStrike" cap="none" normalizeH="0" baseline="0">
                          <a:ln>
                            <a:noFill/>
                          </a:ln>
                          <a:solidFill>
                            <a:srgbClr val="000000"/>
                          </a:solidFill>
                          <a:effectLst/>
                          <a:latin typeface="Arial" charset="0"/>
                          <a:ea typeface="ＭＳ Ｐゴシック" charset="0"/>
                          <a:cs typeface="Arial" charset="0"/>
                        </a:rPr>
                        <a:t>sequences found in some </a:t>
                      </a:r>
                      <a:r>
                        <a:rPr kumimoji="0" lang="en-US" sz="1200" b="1" i="1" u="none" strike="noStrike" cap="none" normalizeH="0" baseline="0">
                          <a:ln>
                            <a:noFill/>
                          </a:ln>
                          <a:solidFill>
                            <a:srgbClr val="000000"/>
                          </a:solidFill>
                          <a:effectLst/>
                          <a:latin typeface="Arial" charset="0"/>
                          <a:ea typeface="ＭＳ Ｐゴシック" charset="0"/>
                          <a:cs typeface="Arial" charset="0"/>
                        </a:rPr>
                        <a:t>Enterobacteriaceae </a:t>
                      </a:r>
                      <a:r>
                        <a:rPr kumimoji="0" lang="en-US" sz="1200" b="1" i="0" u="none" strike="noStrike" cap="none" normalizeH="0" baseline="0">
                          <a:ln>
                            <a:noFill/>
                          </a:ln>
                          <a:solidFill>
                            <a:srgbClr val="000000"/>
                          </a:solidFill>
                          <a:effectLst/>
                          <a:latin typeface="Arial" charset="0"/>
                          <a:ea typeface="ＭＳ Ｐゴシック" charset="0"/>
                          <a:cs typeface="Arial" charset="0"/>
                        </a:rPr>
                        <a:t>only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373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8 (2%)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365 (98%)</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0 (0%)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9607370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Box 2"/>
          <p:cNvSpPr txBox="1">
            <a:spLocks noChangeArrowheads="1"/>
          </p:cNvSpPr>
          <p:nvPr/>
        </p:nvSpPr>
        <p:spPr bwMode="auto">
          <a:xfrm>
            <a:off x="274638" y="2222500"/>
            <a:ext cx="16891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N=50   s=0</a:t>
            </a:r>
          </a:p>
        </p:txBody>
      </p:sp>
      <p:pic>
        <p:nvPicPr>
          <p:cNvPr id="4608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1425" y="87313"/>
            <a:ext cx="6473825" cy="1893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3" name="TextBox 6"/>
          <p:cNvSpPr txBox="1">
            <a:spLocks noChangeArrowheads="1"/>
          </p:cNvSpPr>
          <p:nvPr/>
        </p:nvSpPr>
        <p:spPr bwMode="auto">
          <a:xfrm>
            <a:off x="2179638" y="2222500"/>
            <a:ext cx="192881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50 replicates</a:t>
            </a:r>
          </a:p>
        </p:txBody>
      </p:sp>
      <p:pic>
        <p:nvPicPr>
          <p:cNvPr id="46084"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2843213"/>
            <a:ext cx="9144000" cy="4014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80805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152650"/>
            <a:ext cx="5524500" cy="3883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8722" name="Rectangle 3"/>
          <p:cNvSpPr>
            <a:spLocks noChangeArrowheads="1"/>
          </p:cNvSpPr>
          <p:nvPr/>
        </p:nvSpPr>
        <p:spPr bwMode="auto">
          <a:xfrm>
            <a:off x="228600" y="304800"/>
            <a:ext cx="8572500"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400">
                <a:solidFill>
                  <a:srgbClr val="000000"/>
                </a:solidFill>
                <a:latin typeface="Arial" charset="0"/>
                <a:ea typeface="ＭＳ Ｐゴシック" charset="0"/>
                <a:cs typeface="ＭＳ Ｐゴシック" charset="0"/>
              </a:rPr>
              <a:t>Vincent Daubin and Howard Ochman: Bacterial Genomes as New Gene Homes: The Genealogy of ORFans in </a:t>
            </a:r>
            <a:r>
              <a:rPr lang="en-US" sz="2400" i="1">
                <a:solidFill>
                  <a:srgbClr val="000000"/>
                </a:solidFill>
                <a:latin typeface="Arial" charset="0"/>
                <a:ea typeface="ＭＳ Ｐゴシック" charset="0"/>
                <a:cs typeface="ＭＳ Ｐゴシック" charset="0"/>
              </a:rPr>
              <a:t>E. coli.  Genome Research 14:1036-1042, 2004  </a:t>
            </a:r>
            <a:endParaRPr lang="en-US" sz="2400">
              <a:solidFill>
                <a:srgbClr val="000000"/>
              </a:solidFill>
              <a:latin typeface="Arial" charset="0"/>
              <a:ea typeface="ＭＳ Ｐゴシック" charset="0"/>
              <a:cs typeface="ＭＳ Ｐゴシック" charset="0"/>
            </a:endParaRPr>
          </a:p>
          <a:p>
            <a:pPr defTabSz="914400" fontAlgn="base">
              <a:spcBef>
                <a:spcPct val="0"/>
              </a:spcBef>
              <a:spcAft>
                <a:spcPct val="0"/>
              </a:spcAft>
            </a:pPr>
            <a:r>
              <a:rPr lang="en-US" sz="2400">
                <a:solidFill>
                  <a:srgbClr val="000000"/>
                </a:solidFill>
                <a:latin typeface="Arial" charset="0"/>
                <a:ea typeface="ＭＳ Ｐゴシック" charset="0"/>
                <a:cs typeface="ＭＳ Ｐゴシック" charset="0"/>
              </a:rPr>
              <a:t> </a:t>
            </a:r>
          </a:p>
        </p:txBody>
      </p:sp>
      <p:sp>
        <p:nvSpPr>
          <p:cNvPr id="158723" name="Text Box 4"/>
          <p:cNvSpPr txBox="1">
            <a:spLocks noChangeArrowheads="1"/>
          </p:cNvSpPr>
          <p:nvPr/>
        </p:nvSpPr>
        <p:spPr bwMode="auto">
          <a:xfrm>
            <a:off x="0" y="2841625"/>
            <a:ext cx="3048000" cy="283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i="1">
                <a:solidFill>
                  <a:srgbClr val="000000"/>
                </a:solidFill>
              </a:rPr>
              <a:t>The ratio of non-synonymous to synonymous substitutions for genes found only in the E.coli - Salmonella clade is lower than 1, but larger than for more widely distributed genes.  </a:t>
            </a:r>
          </a:p>
        </p:txBody>
      </p:sp>
      <p:sp>
        <p:nvSpPr>
          <p:cNvPr id="158724" name="Line 5"/>
          <p:cNvSpPr>
            <a:spLocks noChangeShapeType="1"/>
          </p:cNvSpPr>
          <p:nvPr/>
        </p:nvSpPr>
        <p:spPr bwMode="auto">
          <a:xfrm>
            <a:off x="2239963" y="3352800"/>
            <a:ext cx="2895600" cy="0"/>
          </a:xfrm>
          <a:prstGeom prst="line">
            <a:avLst/>
          </a:prstGeom>
          <a:noFill/>
          <a:ln w="76200">
            <a:solidFill>
              <a:srgbClr val="5BD75B"/>
            </a:solidFill>
            <a:round/>
            <a:headEnd/>
            <a:tailEnd type="triangle" w="med" len="med"/>
          </a:ln>
          <a:extLst>
            <a:ext uri="{909E8E84-426E-40dd-AFC4-6F175D3DCCD1}">
              <a14:hiddenFill xmlns="" xmlns:a14="http://schemas.microsoft.com/office/drawing/2010/main">
                <a:noFill/>
              </a14:hiddenFill>
            </a:ext>
          </a:extLst>
        </p:spPr>
        <p:txBody>
          <a:bodyPr lIns="91429" tIns="45714" rIns="91429" bIns="45714"/>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58725" name="Text Box 6"/>
          <p:cNvSpPr txBox="1">
            <a:spLocks noChangeArrowheads="1"/>
          </p:cNvSpPr>
          <p:nvPr/>
        </p:nvSpPr>
        <p:spPr bwMode="auto">
          <a:xfrm>
            <a:off x="2895600" y="6035675"/>
            <a:ext cx="63706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a:solidFill>
                  <a:srgbClr val="000000"/>
                </a:solidFill>
              </a:rPr>
              <a:t>Fig. 3 from Vincent Daubin and Howard Ochman,</a:t>
            </a:r>
            <a:r>
              <a:rPr lang="en-US" sz="1200" i="1">
                <a:solidFill>
                  <a:srgbClr val="000000"/>
                </a:solidFill>
              </a:rPr>
              <a:t>  Genome Research 14:1036-1042, 2004</a:t>
            </a:r>
          </a:p>
          <a:p>
            <a:pPr defTabSz="914400" eaLnBrk="1" fontAlgn="base" hangingPunct="1">
              <a:spcBef>
                <a:spcPct val="0"/>
              </a:spcBef>
              <a:spcAft>
                <a:spcPct val="0"/>
              </a:spcAft>
            </a:pPr>
            <a:endParaRPr lang="en-US" sz="1200">
              <a:solidFill>
                <a:srgbClr val="000000"/>
              </a:solidFill>
            </a:endParaRPr>
          </a:p>
        </p:txBody>
      </p:sp>
      <p:cxnSp>
        <p:nvCxnSpPr>
          <p:cNvPr id="158726" name="Straight Arrow Connector 6"/>
          <p:cNvCxnSpPr>
            <a:cxnSpLocks noChangeShapeType="1"/>
          </p:cNvCxnSpPr>
          <p:nvPr/>
        </p:nvCxnSpPr>
        <p:spPr bwMode="auto">
          <a:xfrm flipV="1">
            <a:off x="4721225" y="5318125"/>
            <a:ext cx="3479800" cy="7938"/>
          </a:xfrm>
          <a:prstGeom prst="straightConnector1">
            <a:avLst/>
          </a:prstGeom>
          <a:noFill/>
          <a:ln w="28575">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58727" name="TextBox 7"/>
          <p:cNvSpPr txBox="1">
            <a:spLocks noChangeArrowheads="1"/>
          </p:cNvSpPr>
          <p:nvPr/>
        </p:nvSpPr>
        <p:spPr bwMode="auto">
          <a:xfrm>
            <a:off x="4938713" y="4987925"/>
            <a:ext cx="32654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b="1">
                <a:solidFill>
                  <a:srgbClr val="000000"/>
                </a:solidFill>
                <a:cs typeface="Arial" charset="0"/>
              </a:rPr>
              <a:t>Increasing phylogenetic depth</a:t>
            </a:r>
          </a:p>
        </p:txBody>
      </p:sp>
    </p:spTree>
    <p:extLst>
      <p:ext uri="{BB962C8B-B14F-4D97-AF65-F5344CB8AC3E}">
        <p14:creationId xmlns:p14="http://schemas.microsoft.com/office/powerpoint/2010/main" val="971372275"/>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0769" name="Object 2"/>
          <p:cNvGraphicFramePr>
            <a:graphicFrameLocks noChangeAspect="1"/>
          </p:cNvGraphicFramePr>
          <p:nvPr/>
        </p:nvGraphicFramePr>
        <p:xfrm>
          <a:off x="1219200" y="1449388"/>
          <a:ext cx="6297613" cy="4722812"/>
        </p:xfrm>
        <a:graphic>
          <a:graphicData uri="http://schemas.openxmlformats.org/presentationml/2006/ole">
            <mc:AlternateContent xmlns:mc="http://schemas.openxmlformats.org/markup-compatibility/2006">
              <mc:Choice xmlns:v="urn:schemas-microsoft-com:vml" Requires="v">
                <p:oleObj spid="_x0000_s413711" name="Photo Editor Photo" r:id="rId4" imgW="6095238" imgH="4572396" progId="">
                  <p:embed/>
                </p:oleObj>
              </mc:Choice>
              <mc:Fallback>
                <p:oleObj name="Photo Editor Photo" r:id="rId4" imgW="6095238" imgH="4572396"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449388"/>
                        <a:ext cx="6297613" cy="47228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60770" name="Text Box 3"/>
          <p:cNvSpPr txBox="1">
            <a:spLocks noChangeArrowheads="1"/>
          </p:cNvSpPr>
          <p:nvPr/>
        </p:nvSpPr>
        <p:spPr bwMode="auto">
          <a:xfrm>
            <a:off x="288925" y="115888"/>
            <a:ext cx="8016875" cy="1631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dirty="0">
                <a:solidFill>
                  <a:srgbClr val="000000"/>
                </a:solidFill>
              </a:rPr>
              <a:t>Trunk-of-my-car analogy:  Hardly anything in there is the is the result of providing a selective advantage.  Some items are removed quickly (purifying selection), some are useful under some conditions, but most things do not alter the fitness.   See </a:t>
            </a:r>
            <a:r>
              <a:rPr lang="en-US" sz="2000" dirty="0">
                <a:solidFill>
                  <a:srgbClr val="000000"/>
                </a:solidFill>
                <a:hlinkClick r:id="rId6"/>
              </a:rPr>
              <a:t>here </a:t>
            </a:r>
            <a:r>
              <a:rPr lang="en-US" sz="2000" dirty="0">
                <a:solidFill>
                  <a:srgbClr val="000000"/>
                </a:solidFill>
              </a:rPr>
              <a:t>for a published version. </a:t>
            </a:r>
          </a:p>
        </p:txBody>
      </p:sp>
      <p:pic>
        <p:nvPicPr>
          <p:cNvPr id="160771" name="Picture 4" descr="roquefo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2859088"/>
            <a:ext cx="2193925" cy="2022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0772" name="Line 5"/>
          <p:cNvSpPr>
            <a:spLocks noChangeShapeType="1"/>
          </p:cNvSpPr>
          <p:nvPr/>
        </p:nvSpPr>
        <p:spPr bwMode="auto">
          <a:xfrm>
            <a:off x="288925" y="2859088"/>
            <a:ext cx="1692275" cy="1649412"/>
          </a:xfrm>
          <a:prstGeom prst="line">
            <a:avLst/>
          </a:prstGeom>
          <a:noFill/>
          <a:ln w="76200">
            <a:solidFill>
              <a:srgbClr val="FF9900"/>
            </a:solidFill>
            <a:round/>
            <a:headEnd/>
            <a:tailEnd/>
          </a:ln>
          <a:extLst>
            <a:ext uri="{909E8E84-426E-40dd-AFC4-6F175D3DCCD1}">
              <a14:hiddenFill xmlns="" xmlns:a14="http://schemas.microsoft.com/office/drawing/2010/main">
                <a:noFill/>
              </a14:hiddenFill>
            </a:ext>
          </a:extLst>
        </p:spPr>
        <p:txBody>
          <a:bodyPr lIns="91429" tIns="45714" rIns="91429" bIns="45714"/>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0773" name="Line 6"/>
          <p:cNvSpPr>
            <a:spLocks noChangeShapeType="1"/>
          </p:cNvSpPr>
          <p:nvPr/>
        </p:nvSpPr>
        <p:spPr bwMode="auto">
          <a:xfrm flipV="1">
            <a:off x="288925" y="2859088"/>
            <a:ext cx="1692275" cy="1649412"/>
          </a:xfrm>
          <a:prstGeom prst="line">
            <a:avLst/>
          </a:prstGeom>
          <a:noFill/>
          <a:ln w="76200">
            <a:solidFill>
              <a:srgbClr val="FF9900"/>
            </a:solidFill>
            <a:round/>
            <a:headEnd/>
            <a:tailEnd/>
          </a:ln>
          <a:extLst>
            <a:ext uri="{909E8E84-426E-40dd-AFC4-6F175D3DCCD1}">
              <a14:hiddenFill xmlns="" xmlns:a14="http://schemas.microsoft.com/office/drawing/2010/main">
                <a:noFill/>
              </a14:hiddenFill>
            </a:ext>
          </a:extLst>
        </p:spPr>
        <p:txBody>
          <a:bodyPr lIns="91429" tIns="45714" rIns="91429" bIns="45714"/>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nvGrpSpPr>
          <p:cNvPr id="160774" name="Group 7"/>
          <p:cNvGrpSpPr>
            <a:grpSpLocks/>
          </p:cNvGrpSpPr>
          <p:nvPr/>
        </p:nvGrpSpPr>
        <p:grpSpPr bwMode="auto">
          <a:xfrm>
            <a:off x="7086600" y="873125"/>
            <a:ext cx="1954213" cy="4537075"/>
            <a:chOff x="4224" y="288"/>
            <a:chExt cx="1375" cy="3002"/>
          </a:xfrm>
        </p:grpSpPr>
        <p:pic>
          <p:nvPicPr>
            <p:cNvPr id="160778" name="Picture 8" descr="TNT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24" y="816"/>
              <a:ext cx="734" cy="2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0779" name="Picture 9" descr="TNT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5" y="1051"/>
              <a:ext cx="734" cy="2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0780" name="Picture 10" descr="TNT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1" y="288"/>
              <a:ext cx="734" cy="2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60775" name="Line 11"/>
          <p:cNvSpPr>
            <a:spLocks noChangeShapeType="1"/>
          </p:cNvSpPr>
          <p:nvPr/>
        </p:nvSpPr>
        <p:spPr bwMode="auto">
          <a:xfrm>
            <a:off x="7135813" y="2627313"/>
            <a:ext cx="1905000" cy="1981200"/>
          </a:xfrm>
          <a:prstGeom prst="line">
            <a:avLst/>
          </a:prstGeom>
          <a:noFill/>
          <a:ln w="76200">
            <a:solidFill>
              <a:srgbClr val="FF9900"/>
            </a:solidFill>
            <a:round/>
            <a:headEnd/>
            <a:tailEnd/>
          </a:ln>
          <a:extLst>
            <a:ext uri="{909E8E84-426E-40dd-AFC4-6F175D3DCCD1}">
              <a14:hiddenFill xmlns="" xmlns:a14="http://schemas.microsoft.com/office/drawing/2010/main">
                <a:noFill/>
              </a14:hiddenFill>
            </a:ext>
          </a:extLst>
        </p:spPr>
        <p:txBody>
          <a:bodyPr lIns="91429" tIns="45714" rIns="91429" bIns="45714"/>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0776" name="Line 12"/>
          <p:cNvSpPr>
            <a:spLocks noChangeShapeType="1"/>
          </p:cNvSpPr>
          <p:nvPr/>
        </p:nvSpPr>
        <p:spPr bwMode="auto">
          <a:xfrm flipV="1">
            <a:off x="7135813" y="2627313"/>
            <a:ext cx="1905000" cy="1981200"/>
          </a:xfrm>
          <a:prstGeom prst="line">
            <a:avLst/>
          </a:prstGeom>
          <a:noFill/>
          <a:ln w="76200">
            <a:solidFill>
              <a:srgbClr val="FF9900"/>
            </a:solidFill>
            <a:round/>
            <a:headEnd/>
            <a:tailEnd/>
          </a:ln>
          <a:extLst>
            <a:ext uri="{909E8E84-426E-40dd-AFC4-6F175D3DCCD1}">
              <a14:hiddenFill xmlns="" xmlns:a14="http://schemas.microsoft.com/office/drawing/2010/main">
                <a:noFill/>
              </a14:hiddenFill>
            </a:ext>
          </a:extLst>
        </p:spPr>
        <p:txBody>
          <a:bodyPr lIns="91429" tIns="45714" rIns="91429" bIns="45714"/>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0777" name="Text Box 13"/>
          <p:cNvSpPr txBox="1">
            <a:spLocks noChangeArrowheads="1"/>
          </p:cNvSpPr>
          <p:nvPr/>
        </p:nvSpPr>
        <p:spPr bwMode="auto">
          <a:xfrm>
            <a:off x="196850" y="6156325"/>
            <a:ext cx="8843963" cy="61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700" b="1" i="1" dirty="0">
                <a:solidFill>
                  <a:srgbClr val="0066FF"/>
                </a:solidFill>
              </a:rPr>
              <a:t>Could some of the inferred purifying selection be due to the acquisition of novel detrimental characteristics (e.g., protein toxicity, HOPELESS MONSTERS)? </a:t>
            </a:r>
          </a:p>
        </p:txBody>
      </p:sp>
    </p:spTree>
    <p:extLst>
      <p:ext uri="{BB962C8B-B14F-4D97-AF65-F5344CB8AC3E}">
        <p14:creationId xmlns:p14="http://schemas.microsoft.com/office/powerpoint/2010/main" val="1110453955"/>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Title 1"/>
          <p:cNvSpPr>
            <a:spLocks noGrp="1"/>
          </p:cNvSpPr>
          <p:nvPr>
            <p:ph type="title"/>
          </p:nvPr>
        </p:nvSpPr>
        <p:spPr/>
        <p:txBody>
          <a:bodyPr/>
          <a:lstStyle/>
          <a:p>
            <a:pPr eaLnBrk="1" hangingPunct="1"/>
            <a:r>
              <a:rPr lang="en-US">
                <a:latin typeface="Arial" charset="0"/>
              </a:rPr>
              <a:t> </a:t>
            </a:r>
          </a:p>
        </p:txBody>
      </p:sp>
      <p:sp>
        <p:nvSpPr>
          <p:cNvPr id="272386" name="Title 1"/>
          <p:cNvSpPr txBox="1">
            <a:spLocks/>
          </p:cNvSpPr>
          <p:nvPr/>
        </p:nvSpPr>
        <p:spPr bwMode="gray">
          <a:xfrm>
            <a:off x="333375" y="284163"/>
            <a:ext cx="8520113"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45627" rIns="0" bIns="45627"/>
          <a:lstStyle>
            <a:lvl1pPr defTabSz="450850" eaLnBrk="0" hangingPunct="0">
              <a:defRPr sz="2400">
                <a:solidFill>
                  <a:schemeClr val="tx1"/>
                </a:solidFill>
                <a:latin typeface="Arial" charset="0"/>
                <a:ea typeface="ＭＳ Ｐゴシック" charset="0"/>
                <a:cs typeface="ＭＳ Ｐゴシック" charset="0"/>
              </a:defRPr>
            </a:lvl1pPr>
            <a:lvl2pPr marL="742950" indent="-285750" defTabSz="450850" eaLnBrk="0" hangingPunct="0">
              <a:defRPr sz="2400">
                <a:solidFill>
                  <a:schemeClr val="tx1"/>
                </a:solidFill>
                <a:latin typeface="Arial" charset="0"/>
                <a:ea typeface="ＭＳ Ｐゴシック" charset="0"/>
              </a:defRPr>
            </a:lvl2pPr>
            <a:lvl3pPr marL="1143000" indent="-228600" defTabSz="450850" eaLnBrk="0" hangingPunct="0">
              <a:defRPr sz="2400">
                <a:solidFill>
                  <a:schemeClr val="tx1"/>
                </a:solidFill>
                <a:latin typeface="Arial" charset="0"/>
                <a:ea typeface="ＭＳ Ｐゴシック" charset="0"/>
              </a:defRPr>
            </a:lvl3pPr>
            <a:lvl4pPr marL="1600200" indent="-228600" defTabSz="450850" eaLnBrk="0" hangingPunct="0">
              <a:defRPr sz="2400">
                <a:solidFill>
                  <a:schemeClr val="tx1"/>
                </a:solidFill>
                <a:latin typeface="Arial" charset="0"/>
                <a:ea typeface="ＭＳ Ｐゴシック" charset="0"/>
              </a:defRPr>
            </a:lvl4pPr>
            <a:lvl5pPr marL="2057400" indent="-228600" defTabSz="450850" eaLnBrk="0" hangingPunct="0">
              <a:defRPr sz="2400">
                <a:solidFill>
                  <a:schemeClr val="tx1"/>
                </a:solidFill>
                <a:latin typeface="Arial" charset="0"/>
                <a:ea typeface="ＭＳ Ｐゴシック" charset="0"/>
              </a:defRPr>
            </a:lvl5pPr>
            <a:lvl6pPr marL="2514600" indent="-228600" defTabSz="4508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08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08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085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lnSpc>
                <a:spcPct val="90000"/>
              </a:lnSpc>
              <a:spcBef>
                <a:spcPct val="0"/>
              </a:spcBef>
              <a:spcAft>
                <a:spcPct val="0"/>
              </a:spcAft>
            </a:pPr>
            <a:r>
              <a:rPr lang="en-US" sz="2000" b="1">
                <a:solidFill>
                  <a:srgbClr val="000000"/>
                </a:solidFill>
                <a:cs typeface="Arial" charset="0"/>
              </a:rPr>
              <a:t>Vertically Inherited Genes  Not Expressed for Function</a:t>
            </a:r>
            <a:endParaRPr lang="en-US" sz="2000" b="1" i="1">
              <a:solidFill>
                <a:srgbClr val="000000"/>
              </a:solidFill>
              <a:cs typeface="Arial"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b="7365"/>
          <a:stretch>
            <a:fillRect/>
          </a:stretch>
        </p:blipFill>
        <p:spPr bwMode="auto">
          <a:xfrm>
            <a:off x="333375" y="1808163"/>
            <a:ext cx="8569325" cy="4430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2017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3409" name="Title 1"/>
          <p:cNvSpPr>
            <a:spLocks noGrp="1"/>
          </p:cNvSpPr>
          <p:nvPr>
            <p:ph type="title"/>
          </p:nvPr>
        </p:nvSpPr>
        <p:spPr/>
        <p:txBody>
          <a:bodyPr/>
          <a:lstStyle/>
          <a:p>
            <a:pPr algn="ctr" eaLnBrk="1" hangingPunct="1"/>
            <a:r>
              <a:rPr lang="en-US" sz="2000">
                <a:latin typeface="Arial" charset="0"/>
              </a:rPr>
              <a:t>Counting Algorithm</a:t>
            </a:r>
          </a:p>
        </p:txBody>
      </p:sp>
      <p:pic>
        <p:nvPicPr>
          <p:cNvPr id="273410" name="Picture 2"/>
          <p:cNvPicPr>
            <a:picLocks noChangeAspect="1" noChangeArrowheads="1"/>
          </p:cNvPicPr>
          <p:nvPr/>
        </p:nvPicPr>
        <p:blipFill>
          <a:blip r:embed="rId2">
            <a:extLst>
              <a:ext uri="{28A0092B-C50C-407E-A947-70E740481C1C}">
                <a14:useLocalDpi xmlns:a14="http://schemas.microsoft.com/office/drawing/2010/main" val="0"/>
              </a:ext>
            </a:extLst>
          </a:blip>
          <a:srcRect l="3343" t="3099" r="2406" b="76241"/>
          <a:stretch>
            <a:fillRect/>
          </a:stretch>
        </p:blipFill>
        <p:spPr bwMode="auto">
          <a:xfrm>
            <a:off x="136525" y="1049338"/>
            <a:ext cx="6556375" cy="1860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73411" name="Picture 3"/>
          <p:cNvPicPr>
            <a:picLocks noChangeAspect="1" noChangeArrowheads="1"/>
          </p:cNvPicPr>
          <p:nvPr/>
        </p:nvPicPr>
        <p:blipFill>
          <a:blip r:embed="rId3">
            <a:extLst>
              <a:ext uri="{28A0092B-C50C-407E-A947-70E740481C1C}">
                <a14:useLocalDpi xmlns:a14="http://schemas.microsoft.com/office/drawing/2010/main" val="0"/>
              </a:ext>
            </a:extLst>
          </a:blip>
          <a:srcRect l="3609" t="2892" r="1871" b="62604"/>
          <a:stretch>
            <a:fillRect/>
          </a:stretch>
        </p:blipFill>
        <p:spPr bwMode="auto">
          <a:xfrm>
            <a:off x="177800" y="3476625"/>
            <a:ext cx="6472238" cy="3057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Rectangle 8"/>
          <p:cNvSpPr>
            <a:spLocks noChangeArrowheads="1"/>
          </p:cNvSpPr>
          <p:nvPr/>
        </p:nvSpPr>
        <p:spPr bwMode="auto">
          <a:xfrm>
            <a:off x="2174875" y="1049338"/>
            <a:ext cx="157163" cy="1776412"/>
          </a:xfrm>
          <a:prstGeom prst="rect">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89814" tIns="46705" rIns="89814" bIns="46705" anchor="ctr"/>
          <a:lstStyle/>
          <a:p>
            <a:pPr defTabSz="911225" fontAlgn="base">
              <a:spcBef>
                <a:spcPct val="0"/>
              </a:spcBef>
              <a:spcAft>
                <a:spcPct val="0"/>
              </a:spcAft>
            </a:pPr>
            <a:endParaRPr lang="en-US" sz="2000">
              <a:solidFill>
                <a:srgbClr val="000000"/>
              </a:solidFill>
              <a:latin typeface="Arial" charset="0"/>
              <a:ea typeface="ＭＳ Ｐゴシック" charset="0"/>
              <a:cs typeface="ＭＳ Ｐゴシック" charset="0"/>
            </a:endParaRPr>
          </a:p>
        </p:txBody>
      </p:sp>
      <p:sp>
        <p:nvSpPr>
          <p:cNvPr id="11" name="Rectangle 10"/>
          <p:cNvSpPr>
            <a:spLocks noChangeArrowheads="1"/>
          </p:cNvSpPr>
          <p:nvPr/>
        </p:nvSpPr>
        <p:spPr bwMode="auto">
          <a:xfrm>
            <a:off x="1495425" y="3462338"/>
            <a:ext cx="158750" cy="1776412"/>
          </a:xfrm>
          <a:prstGeom prst="rect">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89814" tIns="46705" rIns="89814" bIns="46705" anchor="ctr"/>
          <a:lstStyle/>
          <a:p>
            <a:pPr defTabSz="911225" fontAlgn="base">
              <a:spcBef>
                <a:spcPct val="0"/>
              </a:spcBef>
              <a:spcAft>
                <a:spcPct val="0"/>
              </a:spcAft>
            </a:pPr>
            <a:endParaRPr lang="en-US" sz="2000">
              <a:solidFill>
                <a:srgbClr val="000000"/>
              </a:solidFill>
              <a:latin typeface="Arial" charset="0"/>
              <a:ea typeface="ＭＳ Ｐゴシック" charset="0"/>
              <a:cs typeface="ＭＳ Ｐゴシック" charset="0"/>
            </a:endParaRPr>
          </a:p>
        </p:txBody>
      </p:sp>
      <p:graphicFrame>
        <p:nvGraphicFramePr>
          <p:cNvPr id="13" name="Diagram 12"/>
          <p:cNvGraphicFramePr/>
          <p:nvPr/>
        </p:nvGraphicFramePr>
        <p:xfrm>
          <a:off x="6615548" y="1251526"/>
          <a:ext cx="2528454" cy="51364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0" name="Group 19"/>
          <p:cNvGrpSpPr>
            <a:grpSpLocks/>
          </p:cNvGrpSpPr>
          <p:nvPr/>
        </p:nvGrpSpPr>
        <p:grpSpPr bwMode="auto">
          <a:xfrm>
            <a:off x="3497263" y="2936875"/>
            <a:ext cx="3057525" cy="412750"/>
            <a:chOff x="3497056" y="2936773"/>
            <a:chExt cx="3057306" cy="412581"/>
          </a:xfrm>
        </p:grpSpPr>
        <p:grpSp>
          <p:nvGrpSpPr>
            <p:cNvPr id="273422" name="Group 17"/>
            <p:cNvGrpSpPr>
              <a:grpSpLocks/>
            </p:cNvGrpSpPr>
            <p:nvPr/>
          </p:nvGrpSpPr>
          <p:grpSpPr bwMode="auto">
            <a:xfrm>
              <a:off x="3497056" y="2936773"/>
              <a:ext cx="998162" cy="412581"/>
              <a:chOff x="3497056" y="2936773"/>
              <a:chExt cx="998162" cy="412581"/>
            </a:xfrm>
          </p:grpSpPr>
          <p:cxnSp>
            <p:nvCxnSpPr>
              <p:cNvPr id="273424" name="Straight Arrow Connector 6"/>
              <p:cNvCxnSpPr>
                <a:cxnSpLocks noChangeShapeType="1"/>
              </p:cNvCxnSpPr>
              <p:nvPr/>
            </p:nvCxnSpPr>
            <p:spPr bwMode="auto">
              <a:xfrm>
                <a:off x="4118290" y="2936773"/>
                <a:ext cx="376928" cy="166360"/>
              </a:xfrm>
              <a:prstGeom prst="straightConnector1">
                <a:avLst/>
              </a:prstGeom>
              <a:noFill/>
              <a:ln w="28575">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73425" name="Straight Arrow Connector 13"/>
              <p:cNvCxnSpPr>
                <a:cxnSpLocks noChangeShapeType="1"/>
              </p:cNvCxnSpPr>
              <p:nvPr/>
            </p:nvCxnSpPr>
            <p:spPr bwMode="auto">
              <a:xfrm flipV="1">
                <a:off x="3497056" y="3172692"/>
                <a:ext cx="998162" cy="176662"/>
              </a:xfrm>
              <a:prstGeom prst="straightConnector1">
                <a:avLst/>
              </a:prstGeom>
              <a:noFill/>
              <a:ln w="28575">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273423" name="TextBox 18"/>
            <p:cNvSpPr txBox="1">
              <a:spLocks noChangeArrowheads="1"/>
            </p:cNvSpPr>
            <p:nvPr/>
          </p:nvSpPr>
          <p:spPr bwMode="auto">
            <a:xfrm>
              <a:off x="4495217" y="3012315"/>
              <a:ext cx="2059145"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000000"/>
                  </a:solidFill>
                </a:rPr>
                <a:t>1 non-synonymous change</a:t>
              </a:r>
            </a:p>
          </p:txBody>
        </p:sp>
      </p:grpSp>
      <p:grpSp>
        <p:nvGrpSpPr>
          <p:cNvPr id="273416" name="Group 3"/>
          <p:cNvGrpSpPr>
            <a:grpSpLocks/>
          </p:cNvGrpSpPr>
          <p:nvPr/>
        </p:nvGrpSpPr>
        <p:grpSpPr bwMode="auto">
          <a:xfrm>
            <a:off x="1946275" y="2813050"/>
            <a:ext cx="2360613" cy="246063"/>
            <a:chOff x="1947046" y="2813663"/>
            <a:chExt cx="2359708" cy="246224"/>
          </a:xfrm>
        </p:grpSpPr>
        <p:sp>
          <p:nvSpPr>
            <p:cNvPr id="273420" name="TextBox 2"/>
            <p:cNvSpPr txBox="1">
              <a:spLocks noChangeArrowheads="1"/>
            </p:cNvSpPr>
            <p:nvPr/>
          </p:nvSpPr>
          <p:spPr bwMode="auto">
            <a:xfrm>
              <a:off x="1947046" y="2813663"/>
              <a:ext cx="2359708" cy="2462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000" b="1">
                  <a:solidFill>
                    <a:srgbClr val="000000"/>
                  </a:solidFill>
                </a:rPr>
                <a:t>X=2     1 nucleotide substitution</a:t>
              </a:r>
            </a:p>
          </p:txBody>
        </p:sp>
        <p:cxnSp>
          <p:nvCxnSpPr>
            <p:cNvPr id="273421" name="Straight Arrow Connector 15"/>
            <p:cNvCxnSpPr>
              <a:cxnSpLocks noChangeShapeType="1"/>
            </p:cNvCxnSpPr>
            <p:nvPr/>
          </p:nvCxnSpPr>
          <p:spPr bwMode="auto">
            <a:xfrm flipV="1">
              <a:off x="2416708" y="2948351"/>
              <a:ext cx="151758" cy="1"/>
            </a:xfrm>
            <a:prstGeom prst="straightConnector1">
              <a:avLst/>
            </a:prstGeom>
            <a:noFill/>
            <a:ln w="19050">
              <a:solidFill>
                <a:srgbClr val="0070C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273417" name="Group 7"/>
          <p:cNvGrpSpPr>
            <a:grpSpLocks/>
          </p:cNvGrpSpPr>
          <p:nvPr/>
        </p:nvGrpSpPr>
        <p:grpSpPr bwMode="auto">
          <a:xfrm>
            <a:off x="1276350" y="3225800"/>
            <a:ext cx="2359025" cy="246063"/>
            <a:chOff x="1275789" y="3226244"/>
            <a:chExt cx="2359708" cy="246224"/>
          </a:xfrm>
        </p:grpSpPr>
        <p:sp>
          <p:nvSpPr>
            <p:cNvPr id="273418" name="TextBox 11"/>
            <p:cNvSpPr txBox="1">
              <a:spLocks noChangeArrowheads="1"/>
            </p:cNvSpPr>
            <p:nvPr/>
          </p:nvSpPr>
          <p:spPr bwMode="auto">
            <a:xfrm>
              <a:off x="1275789" y="3226244"/>
              <a:ext cx="2359708" cy="2462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000" b="1">
                  <a:solidFill>
                    <a:srgbClr val="000000"/>
                  </a:solidFill>
                </a:rPr>
                <a:t>X=2     1 amino acid substitution</a:t>
              </a:r>
            </a:p>
          </p:txBody>
        </p:sp>
        <p:cxnSp>
          <p:nvCxnSpPr>
            <p:cNvPr id="273419" name="Straight Arrow Connector 22"/>
            <p:cNvCxnSpPr>
              <a:cxnSpLocks noChangeShapeType="1"/>
            </p:cNvCxnSpPr>
            <p:nvPr/>
          </p:nvCxnSpPr>
          <p:spPr bwMode="auto">
            <a:xfrm flipV="1">
              <a:off x="1742453" y="3349354"/>
              <a:ext cx="151758" cy="1"/>
            </a:xfrm>
            <a:prstGeom prst="straightConnector1">
              <a:avLst/>
            </a:prstGeom>
            <a:noFill/>
            <a:ln w="19050">
              <a:solidFill>
                <a:srgbClr val="0070C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9674927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4433" name="Title 1"/>
          <p:cNvSpPr>
            <a:spLocks noGrp="1"/>
          </p:cNvSpPr>
          <p:nvPr>
            <p:ph type="title"/>
          </p:nvPr>
        </p:nvSpPr>
        <p:spPr/>
        <p:txBody>
          <a:bodyPr/>
          <a:lstStyle/>
          <a:p>
            <a:pPr algn="ctr" eaLnBrk="1" hangingPunct="1"/>
            <a:r>
              <a:rPr lang="en-US" sz="2000">
                <a:latin typeface="Arial" charset="0"/>
              </a:rPr>
              <a:t>Simulation Algorithm</a:t>
            </a:r>
          </a:p>
        </p:txBody>
      </p:sp>
      <p:pic>
        <p:nvPicPr>
          <p:cNvPr id="274434" name="Picture 2"/>
          <p:cNvPicPr>
            <a:picLocks noChangeAspect="1" noChangeArrowheads="1"/>
          </p:cNvPicPr>
          <p:nvPr/>
        </p:nvPicPr>
        <p:blipFill>
          <a:blip r:embed="rId2">
            <a:extLst>
              <a:ext uri="{28A0092B-C50C-407E-A947-70E740481C1C}">
                <a14:useLocalDpi xmlns:a14="http://schemas.microsoft.com/office/drawing/2010/main" val="0"/>
              </a:ext>
            </a:extLst>
          </a:blip>
          <a:srcRect l="3343" t="3099" r="2406" b="76241"/>
          <a:stretch>
            <a:fillRect/>
          </a:stretch>
        </p:blipFill>
        <p:spPr bwMode="auto">
          <a:xfrm>
            <a:off x="93663" y="1049338"/>
            <a:ext cx="6396037" cy="1814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aphicFrame>
        <p:nvGraphicFramePr>
          <p:cNvPr id="9" name="Diagram 8"/>
          <p:cNvGraphicFramePr/>
          <p:nvPr/>
        </p:nvGraphicFramePr>
        <p:xfrm>
          <a:off x="6533188" y="1251526"/>
          <a:ext cx="2528454" cy="51364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a:spLocks noChangeArrowheads="1"/>
          </p:cNvSpPr>
          <p:nvPr/>
        </p:nvSpPr>
        <p:spPr bwMode="auto">
          <a:xfrm>
            <a:off x="1901825" y="1547813"/>
            <a:ext cx="292100" cy="149225"/>
          </a:xfrm>
          <a:prstGeom prst="rect">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89814" tIns="46705" rIns="89814" bIns="46705" anchor="ctr"/>
          <a:lstStyle/>
          <a:p>
            <a:pPr defTabSz="911225" fontAlgn="base">
              <a:spcBef>
                <a:spcPct val="0"/>
              </a:spcBef>
              <a:spcAft>
                <a:spcPct val="0"/>
              </a:spcAft>
            </a:pPr>
            <a:endParaRPr lang="en-US" sz="2000">
              <a:solidFill>
                <a:srgbClr val="000000"/>
              </a:solidFill>
              <a:latin typeface="Arial" charset="0"/>
              <a:ea typeface="ＭＳ Ｐゴシック" charset="0"/>
              <a:cs typeface="ＭＳ Ｐゴシック" charset="0"/>
            </a:endParaRPr>
          </a:p>
        </p:txBody>
      </p:sp>
      <p:pic>
        <p:nvPicPr>
          <p:cNvPr id="274437" name="Picture 3"/>
          <p:cNvPicPr>
            <a:picLocks noChangeAspect="1" noChangeArrowheads="1"/>
          </p:cNvPicPr>
          <p:nvPr/>
        </p:nvPicPr>
        <p:blipFill>
          <a:blip r:embed="rId8">
            <a:extLst>
              <a:ext uri="{28A0092B-C50C-407E-A947-70E740481C1C}">
                <a14:useLocalDpi xmlns:a14="http://schemas.microsoft.com/office/drawing/2010/main" val="0"/>
              </a:ext>
            </a:extLst>
          </a:blip>
          <a:srcRect l="3609" t="2892" r="1871" b="62604"/>
          <a:stretch>
            <a:fillRect/>
          </a:stretch>
        </p:blipFill>
        <p:spPr bwMode="auto">
          <a:xfrm>
            <a:off x="182563" y="3192463"/>
            <a:ext cx="6307137" cy="29797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Rectangle 11"/>
          <p:cNvSpPr>
            <a:spLocks noChangeArrowheads="1"/>
          </p:cNvSpPr>
          <p:nvPr/>
        </p:nvSpPr>
        <p:spPr bwMode="auto">
          <a:xfrm>
            <a:off x="1474788" y="3330575"/>
            <a:ext cx="136525" cy="1566863"/>
          </a:xfrm>
          <a:prstGeom prst="rect">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89814" tIns="46705" rIns="89814" bIns="46705" anchor="ctr"/>
          <a:lstStyle/>
          <a:p>
            <a:pPr defTabSz="911225" fontAlgn="base">
              <a:spcBef>
                <a:spcPct val="0"/>
              </a:spcBef>
              <a:spcAft>
                <a:spcPct val="0"/>
              </a:spcAft>
            </a:pPr>
            <a:endParaRPr lang="en-US" sz="2000">
              <a:solidFill>
                <a:srgbClr val="000000"/>
              </a:solidFill>
              <a:latin typeface="Arial" charset="0"/>
              <a:ea typeface="ＭＳ Ｐゴシック" charset="0"/>
              <a:cs typeface="ＭＳ Ｐゴシック" charset="0"/>
            </a:endParaRPr>
          </a:p>
        </p:txBody>
      </p:sp>
      <p:sp>
        <p:nvSpPr>
          <p:cNvPr id="8" name="Rectangle 7"/>
          <p:cNvSpPr>
            <a:spLocks noChangeArrowheads="1"/>
          </p:cNvSpPr>
          <p:nvPr/>
        </p:nvSpPr>
        <p:spPr bwMode="auto">
          <a:xfrm>
            <a:off x="1893888" y="1506538"/>
            <a:ext cx="146050" cy="211137"/>
          </a:xfrm>
          <a:prstGeom prst="rect">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89814" tIns="46705" rIns="89814" bIns="46705" anchor="ctr"/>
          <a:lstStyle/>
          <a:p>
            <a:pPr defTabSz="911225" fontAlgn="base">
              <a:spcBef>
                <a:spcPct val="0"/>
              </a:spcBef>
              <a:spcAft>
                <a:spcPct val="0"/>
              </a:spcAft>
            </a:pPr>
            <a:endParaRPr lang="en-US" sz="20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522771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xit" presetSubtype="0" fill="hold" grpId="1" nodeType="with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8" grpId="0" animBg="1"/>
      <p:bldP spid="8"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Title 1"/>
          <p:cNvSpPr>
            <a:spLocks noGrp="1"/>
          </p:cNvSpPr>
          <p:nvPr>
            <p:ph type="title"/>
          </p:nvPr>
        </p:nvSpPr>
        <p:spPr>
          <a:xfrm>
            <a:off x="322263" y="217488"/>
            <a:ext cx="8520112" cy="668337"/>
          </a:xfrm>
        </p:spPr>
        <p:txBody>
          <a:bodyPr/>
          <a:lstStyle/>
          <a:p>
            <a:pPr algn="ctr" eaLnBrk="1" hangingPunct="1"/>
            <a:r>
              <a:rPr lang="en-US" sz="1800">
                <a:latin typeface="Arial" charset="0"/>
              </a:rPr>
              <a:t>Evolution of Coding DNA Sequences Under a Neutral Model</a:t>
            </a:r>
            <a:br>
              <a:rPr lang="en-US" sz="1800">
                <a:latin typeface="Arial" charset="0"/>
              </a:rPr>
            </a:br>
            <a:r>
              <a:rPr lang="en-US" sz="1800" i="1">
                <a:latin typeface="Arial" charset="0"/>
              </a:rPr>
              <a:t>E. coli </a:t>
            </a:r>
            <a:r>
              <a:rPr lang="en-US" sz="1800">
                <a:latin typeface="Arial" charset="0"/>
              </a:rPr>
              <a:t>Prophage Genes</a:t>
            </a:r>
          </a:p>
        </p:txBody>
      </p:sp>
      <p:pic>
        <p:nvPicPr>
          <p:cNvPr id="5141"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338" y="4076700"/>
            <a:ext cx="3514725" cy="2551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42"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4463" y="4081463"/>
            <a:ext cx="3509962" cy="2546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44"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4463" y="1403350"/>
            <a:ext cx="3509962" cy="2547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5346700" y="1074738"/>
            <a:ext cx="3265488" cy="3075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400" b="1" dirty="0">
                <a:solidFill>
                  <a:srgbClr val="000000"/>
                </a:solidFill>
              </a:rPr>
              <a:t>Probability distribution</a:t>
            </a:r>
          </a:p>
        </p:txBody>
      </p:sp>
      <p:sp>
        <p:nvSpPr>
          <p:cNvPr id="32" name="TextBox 31"/>
          <p:cNvSpPr txBox="1">
            <a:spLocks noChangeArrowheads="1"/>
          </p:cNvSpPr>
          <p:nvPr/>
        </p:nvSpPr>
        <p:spPr bwMode="auto">
          <a:xfrm>
            <a:off x="1681163" y="1033463"/>
            <a:ext cx="3267075" cy="3075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400" b="1" dirty="0">
                <a:solidFill>
                  <a:srgbClr val="000000"/>
                </a:solidFill>
              </a:rPr>
              <a:t>Count distribution from simulations </a:t>
            </a:r>
          </a:p>
        </p:txBody>
      </p:sp>
      <p:sp>
        <p:nvSpPr>
          <p:cNvPr id="4" name="TextBox 3"/>
          <p:cNvSpPr txBox="1">
            <a:spLocks noChangeArrowheads="1"/>
          </p:cNvSpPr>
          <p:nvPr/>
        </p:nvSpPr>
        <p:spPr bwMode="auto">
          <a:xfrm>
            <a:off x="50800" y="2133600"/>
            <a:ext cx="155733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b="1">
                <a:solidFill>
                  <a:srgbClr val="000000"/>
                </a:solidFill>
                <a:cs typeface="Arial" charset="0"/>
              </a:rPr>
              <a:t>Non-synonymous</a:t>
            </a:r>
          </a:p>
        </p:txBody>
      </p:sp>
      <p:sp>
        <p:nvSpPr>
          <p:cNvPr id="34" name="TextBox 33"/>
          <p:cNvSpPr txBox="1">
            <a:spLocks noChangeArrowheads="1"/>
          </p:cNvSpPr>
          <p:nvPr/>
        </p:nvSpPr>
        <p:spPr bwMode="auto">
          <a:xfrm>
            <a:off x="50800" y="5213350"/>
            <a:ext cx="1557338"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b="1">
                <a:solidFill>
                  <a:srgbClr val="FF0000"/>
                </a:solidFill>
                <a:cs typeface="Arial" charset="0"/>
              </a:rPr>
              <a:t>Synonymous</a:t>
            </a:r>
          </a:p>
        </p:txBody>
      </p:sp>
      <p:pic>
        <p:nvPicPr>
          <p:cNvPr id="5145"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7338" y="1403350"/>
            <a:ext cx="3514725" cy="2552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9" name="Group 8"/>
          <p:cNvGrpSpPr>
            <a:grpSpLocks/>
          </p:cNvGrpSpPr>
          <p:nvPr/>
        </p:nvGrpSpPr>
        <p:grpSpPr bwMode="auto">
          <a:xfrm>
            <a:off x="6388100" y="2665413"/>
            <a:ext cx="1098550" cy="1009650"/>
            <a:chOff x="6388851" y="2665867"/>
            <a:chExt cx="1097948" cy="1008666"/>
          </a:xfrm>
        </p:grpSpPr>
        <p:cxnSp>
          <p:nvCxnSpPr>
            <p:cNvPr id="275478" name="Straight Arrow Connector 15"/>
            <p:cNvCxnSpPr>
              <a:cxnSpLocks noChangeShapeType="1"/>
            </p:cNvCxnSpPr>
            <p:nvPr/>
          </p:nvCxnSpPr>
          <p:spPr bwMode="auto">
            <a:xfrm flipH="1">
              <a:off x="6388851" y="3310959"/>
              <a:ext cx="196114" cy="363574"/>
            </a:xfrm>
            <a:prstGeom prst="straightConnector1">
              <a:avLst/>
            </a:prstGeom>
            <a:noFill/>
            <a:ln w="19050">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75479" name="TextBox 6"/>
            <p:cNvSpPr txBox="1">
              <a:spLocks noChangeArrowheads="1"/>
            </p:cNvSpPr>
            <p:nvPr/>
          </p:nvSpPr>
          <p:spPr bwMode="auto">
            <a:xfrm>
              <a:off x="6501740" y="2665867"/>
              <a:ext cx="985059"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n= 90</a:t>
              </a:r>
            </a:p>
            <a:p>
              <a:pPr defTabSz="914400" eaLnBrk="1" fontAlgn="base" hangingPunct="1">
                <a:spcBef>
                  <a:spcPct val="0"/>
                </a:spcBef>
                <a:spcAft>
                  <a:spcPct val="0"/>
                </a:spcAft>
              </a:pPr>
              <a:r>
                <a:rPr lang="en-US" sz="1000" b="1">
                  <a:solidFill>
                    <a:srgbClr val="FF0000"/>
                  </a:solidFill>
                </a:rPr>
                <a:t>k= 24</a:t>
              </a:r>
            </a:p>
            <a:p>
              <a:pPr defTabSz="914400" eaLnBrk="1" fontAlgn="base" hangingPunct="1">
                <a:spcBef>
                  <a:spcPct val="0"/>
                </a:spcBef>
                <a:spcAft>
                  <a:spcPct val="0"/>
                </a:spcAft>
              </a:pPr>
              <a:r>
                <a:rPr lang="en-US" sz="1000" b="1">
                  <a:solidFill>
                    <a:srgbClr val="FF0000"/>
                  </a:solidFill>
                </a:rPr>
                <a:t>p=0.763</a:t>
              </a:r>
            </a:p>
            <a:p>
              <a:pPr defTabSz="914400" eaLnBrk="1" fontAlgn="base" hangingPunct="1">
                <a:spcBef>
                  <a:spcPct val="0"/>
                </a:spcBef>
                <a:spcAft>
                  <a:spcPct val="0"/>
                </a:spcAft>
              </a:pPr>
              <a:r>
                <a:rPr lang="en-US" sz="1000" b="1">
                  <a:solidFill>
                    <a:srgbClr val="FF0000"/>
                  </a:solidFill>
                </a:rPr>
                <a:t>P(≤24)=3.63E-23</a:t>
              </a:r>
            </a:p>
          </p:txBody>
        </p:sp>
      </p:grpSp>
      <p:grpSp>
        <p:nvGrpSpPr>
          <p:cNvPr id="20" name="Group 19"/>
          <p:cNvGrpSpPr>
            <a:grpSpLocks/>
          </p:cNvGrpSpPr>
          <p:nvPr/>
        </p:nvGrpSpPr>
        <p:grpSpPr bwMode="auto">
          <a:xfrm>
            <a:off x="2860675" y="2973388"/>
            <a:ext cx="1098550" cy="671512"/>
            <a:chOff x="6388851" y="3003027"/>
            <a:chExt cx="1097948" cy="671506"/>
          </a:xfrm>
        </p:grpSpPr>
        <p:cxnSp>
          <p:nvCxnSpPr>
            <p:cNvPr id="275476" name="Straight Arrow Connector 20"/>
            <p:cNvCxnSpPr>
              <a:cxnSpLocks noChangeShapeType="1"/>
            </p:cNvCxnSpPr>
            <p:nvPr/>
          </p:nvCxnSpPr>
          <p:spPr bwMode="auto">
            <a:xfrm flipH="1">
              <a:off x="6388851" y="3310959"/>
              <a:ext cx="196114" cy="363574"/>
            </a:xfrm>
            <a:prstGeom prst="straightConnector1">
              <a:avLst/>
            </a:prstGeom>
            <a:noFill/>
            <a:ln w="19050">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75477" name="TextBox 21"/>
            <p:cNvSpPr txBox="1">
              <a:spLocks noChangeArrowheads="1"/>
            </p:cNvSpPr>
            <p:nvPr/>
          </p:nvSpPr>
          <p:spPr bwMode="auto">
            <a:xfrm>
              <a:off x="6501740" y="3003027"/>
              <a:ext cx="98505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Observed=24</a:t>
              </a:r>
            </a:p>
            <a:p>
              <a:pPr defTabSz="914400" eaLnBrk="1" fontAlgn="base" hangingPunct="1">
                <a:spcBef>
                  <a:spcPct val="0"/>
                </a:spcBef>
                <a:spcAft>
                  <a:spcPct val="0"/>
                </a:spcAft>
              </a:pPr>
              <a:r>
                <a:rPr lang="en-US" sz="1000" b="1">
                  <a:solidFill>
                    <a:srgbClr val="FF0000"/>
                  </a:solidFill>
                </a:rPr>
                <a:t>P(≤24) &lt; 10</a:t>
              </a:r>
              <a:r>
                <a:rPr lang="en-US" sz="1000" b="1" baseline="30000">
                  <a:solidFill>
                    <a:srgbClr val="FF0000"/>
                  </a:solidFill>
                </a:rPr>
                <a:t>-6</a:t>
              </a:r>
            </a:p>
          </p:txBody>
        </p:sp>
      </p:grpSp>
      <p:grpSp>
        <p:nvGrpSpPr>
          <p:cNvPr id="24" name="Group 23"/>
          <p:cNvGrpSpPr>
            <a:grpSpLocks/>
          </p:cNvGrpSpPr>
          <p:nvPr/>
        </p:nvGrpSpPr>
        <p:grpSpPr bwMode="auto">
          <a:xfrm>
            <a:off x="7092950" y="5346700"/>
            <a:ext cx="984250" cy="979488"/>
            <a:chOff x="6501740" y="2799185"/>
            <a:chExt cx="985059" cy="979127"/>
          </a:xfrm>
        </p:grpSpPr>
        <p:cxnSp>
          <p:nvCxnSpPr>
            <p:cNvPr id="275474" name="Straight Arrow Connector 24"/>
            <p:cNvCxnSpPr>
              <a:cxnSpLocks noChangeShapeType="1"/>
            </p:cNvCxnSpPr>
            <p:nvPr/>
          </p:nvCxnSpPr>
          <p:spPr bwMode="auto">
            <a:xfrm>
              <a:off x="6896212" y="3414738"/>
              <a:ext cx="311247" cy="363574"/>
            </a:xfrm>
            <a:prstGeom prst="straightConnector1">
              <a:avLst/>
            </a:prstGeom>
            <a:noFill/>
            <a:ln w="19050">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75475" name="TextBox 25"/>
            <p:cNvSpPr txBox="1">
              <a:spLocks noChangeArrowheads="1"/>
            </p:cNvSpPr>
            <p:nvPr/>
          </p:nvSpPr>
          <p:spPr bwMode="auto">
            <a:xfrm>
              <a:off x="6501740" y="2799185"/>
              <a:ext cx="985059"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n= 90</a:t>
              </a:r>
            </a:p>
            <a:p>
              <a:pPr defTabSz="914400" eaLnBrk="1" fontAlgn="base" hangingPunct="1">
                <a:spcBef>
                  <a:spcPct val="0"/>
                </a:spcBef>
                <a:spcAft>
                  <a:spcPct val="0"/>
                </a:spcAft>
              </a:pPr>
              <a:r>
                <a:rPr lang="en-US" sz="1000" b="1">
                  <a:solidFill>
                    <a:srgbClr val="FF0000"/>
                  </a:solidFill>
                </a:rPr>
                <a:t>k= 66</a:t>
              </a:r>
            </a:p>
            <a:p>
              <a:pPr defTabSz="914400" eaLnBrk="1" fontAlgn="base" hangingPunct="1">
                <a:spcBef>
                  <a:spcPct val="0"/>
                </a:spcBef>
                <a:spcAft>
                  <a:spcPct val="0"/>
                </a:spcAft>
              </a:pPr>
              <a:r>
                <a:rPr lang="en-US" sz="1000" b="1">
                  <a:solidFill>
                    <a:srgbClr val="FF0000"/>
                  </a:solidFill>
                </a:rPr>
                <a:t>p=0.2365</a:t>
              </a:r>
            </a:p>
            <a:p>
              <a:pPr defTabSz="914400" eaLnBrk="1" fontAlgn="base" hangingPunct="1">
                <a:spcBef>
                  <a:spcPct val="0"/>
                </a:spcBef>
                <a:spcAft>
                  <a:spcPct val="0"/>
                </a:spcAft>
              </a:pPr>
              <a:r>
                <a:rPr lang="en-US" sz="1000" b="1">
                  <a:solidFill>
                    <a:srgbClr val="FF0000"/>
                  </a:solidFill>
                </a:rPr>
                <a:t>P(≥66)=3.22E-23</a:t>
              </a:r>
            </a:p>
          </p:txBody>
        </p:sp>
      </p:grpSp>
      <p:grpSp>
        <p:nvGrpSpPr>
          <p:cNvPr id="28" name="Group 27"/>
          <p:cNvGrpSpPr>
            <a:grpSpLocks/>
          </p:cNvGrpSpPr>
          <p:nvPr/>
        </p:nvGrpSpPr>
        <p:grpSpPr bwMode="auto">
          <a:xfrm>
            <a:off x="3314700" y="5668963"/>
            <a:ext cx="985838" cy="671512"/>
            <a:chOff x="6388850" y="3017664"/>
            <a:chExt cx="985059" cy="671351"/>
          </a:xfrm>
        </p:grpSpPr>
        <p:cxnSp>
          <p:nvCxnSpPr>
            <p:cNvPr id="275472" name="Straight Arrow Connector 28"/>
            <p:cNvCxnSpPr>
              <a:cxnSpLocks noChangeShapeType="1"/>
            </p:cNvCxnSpPr>
            <p:nvPr/>
          </p:nvCxnSpPr>
          <p:spPr bwMode="auto">
            <a:xfrm>
              <a:off x="6828517" y="3325441"/>
              <a:ext cx="409304" cy="363574"/>
            </a:xfrm>
            <a:prstGeom prst="straightConnector1">
              <a:avLst/>
            </a:prstGeom>
            <a:noFill/>
            <a:ln w="19050">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75473" name="TextBox 29"/>
            <p:cNvSpPr txBox="1">
              <a:spLocks noChangeArrowheads="1"/>
            </p:cNvSpPr>
            <p:nvPr/>
          </p:nvSpPr>
          <p:spPr bwMode="auto">
            <a:xfrm>
              <a:off x="6388850" y="3017664"/>
              <a:ext cx="98505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Observed=66</a:t>
              </a:r>
            </a:p>
            <a:p>
              <a:pPr defTabSz="914400" eaLnBrk="1" fontAlgn="base" hangingPunct="1">
                <a:spcBef>
                  <a:spcPct val="0"/>
                </a:spcBef>
                <a:spcAft>
                  <a:spcPct val="0"/>
                </a:spcAft>
              </a:pPr>
              <a:r>
                <a:rPr lang="en-US" sz="1000" b="1">
                  <a:solidFill>
                    <a:srgbClr val="FF0000"/>
                  </a:solidFill>
                </a:rPr>
                <a:t>P(≥66) &lt; 10</a:t>
              </a:r>
              <a:r>
                <a:rPr lang="en-US" sz="1000" b="1" baseline="30000">
                  <a:solidFill>
                    <a:srgbClr val="FF0000"/>
                  </a:solidFill>
                </a:rPr>
                <a:t>-6</a:t>
              </a:r>
            </a:p>
          </p:txBody>
        </p:sp>
      </p:grpSp>
      <p:sp>
        <p:nvSpPr>
          <p:cNvPr id="6" name="TextBox 5"/>
          <p:cNvSpPr txBox="1">
            <a:spLocks noChangeArrowheads="1"/>
          </p:cNvSpPr>
          <p:nvPr/>
        </p:nvSpPr>
        <p:spPr bwMode="auto">
          <a:xfrm>
            <a:off x="2035175" y="1666875"/>
            <a:ext cx="1652588"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n=90</a:t>
            </a:r>
          </a:p>
        </p:txBody>
      </p:sp>
      <p:sp>
        <p:nvSpPr>
          <p:cNvPr id="27" name="TextBox 26"/>
          <p:cNvSpPr txBox="1">
            <a:spLocks noChangeArrowheads="1"/>
          </p:cNvSpPr>
          <p:nvPr/>
        </p:nvSpPr>
        <p:spPr bwMode="auto">
          <a:xfrm>
            <a:off x="3295650" y="4402138"/>
            <a:ext cx="1652588"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1000" b="1">
                <a:solidFill>
                  <a:srgbClr val="FF0000"/>
                </a:solidFill>
              </a:rPr>
              <a:t>n=90</a:t>
            </a:r>
          </a:p>
        </p:txBody>
      </p:sp>
    </p:spTree>
    <p:extLst>
      <p:ext uri="{BB962C8B-B14F-4D97-AF65-F5344CB8AC3E}">
        <p14:creationId xmlns:p14="http://schemas.microsoft.com/office/powerpoint/2010/main" val="18871383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145"/>
                                        </p:tgtEl>
                                        <p:attrNameLst>
                                          <p:attrName>style.visibility</p:attrName>
                                        </p:attrNameLst>
                                      </p:cBhvr>
                                      <p:to>
                                        <p:strVal val="visible"/>
                                      </p:to>
                                    </p:set>
                                    <p:animEffect transition="in" filter="fade">
                                      <p:cBhvr>
                                        <p:cTn id="13" dur="500"/>
                                        <p:tgtEl>
                                          <p:spTgt spid="514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5144"/>
                                        </p:tgtEl>
                                        <p:attrNameLst>
                                          <p:attrName>style.visibility</p:attrName>
                                        </p:attrNameLst>
                                      </p:cBhvr>
                                      <p:to>
                                        <p:strVal val="visible"/>
                                      </p:to>
                                    </p:set>
                                    <p:animEffect transition="in" filter="fade">
                                      <p:cBhvr>
                                        <p:cTn id="26" dur="500"/>
                                        <p:tgtEl>
                                          <p:spTgt spid="514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par>
                                <p:cTn id="40" presetID="10" presetClass="entr" presetSubtype="0" fill="hold" nodeType="withEffect">
                                  <p:stCondLst>
                                    <p:cond delay="0"/>
                                  </p:stCondLst>
                                  <p:childTnLst>
                                    <p:set>
                                      <p:cBhvr>
                                        <p:cTn id="41" dur="1" fill="hold">
                                          <p:stCondLst>
                                            <p:cond delay="0"/>
                                          </p:stCondLst>
                                        </p:cTn>
                                        <p:tgtEl>
                                          <p:spTgt spid="5141"/>
                                        </p:tgtEl>
                                        <p:attrNameLst>
                                          <p:attrName>style.visibility</p:attrName>
                                        </p:attrNameLst>
                                      </p:cBhvr>
                                      <p:to>
                                        <p:strVal val="visible"/>
                                      </p:to>
                                    </p:set>
                                    <p:animEffect transition="in" filter="fade">
                                      <p:cBhvr>
                                        <p:cTn id="42" dur="500"/>
                                        <p:tgtEl>
                                          <p:spTgt spid="514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nodeType="clickEffect">
                                  <p:stCondLst>
                                    <p:cond delay="0"/>
                                  </p:stCondLst>
                                  <p:childTnLst>
                                    <p:set>
                                      <p:cBhvr>
                                        <p:cTn id="54" dur="1" fill="hold">
                                          <p:stCondLst>
                                            <p:cond delay="0"/>
                                          </p:stCondLst>
                                        </p:cTn>
                                        <p:tgtEl>
                                          <p:spTgt spid="5142"/>
                                        </p:tgtEl>
                                        <p:attrNameLst>
                                          <p:attrName>style.visibility</p:attrName>
                                        </p:attrNameLst>
                                      </p:cBhvr>
                                      <p:to>
                                        <p:strVal val="visible"/>
                                      </p:to>
                                    </p:set>
                                    <p:animEffect transition="in" filter="fade">
                                      <p:cBhvr>
                                        <p:cTn id="55" dur="500"/>
                                        <p:tgtEl>
                                          <p:spTgt spid="5142"/>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2" grpId="0"/>
      <p:bldP spid="4" grpId="0"/>
      <p:bldP spid="34" grpId="0"/>
      <p:bldP spid="6" grpId="0"/>
      <p:bldP spid="27" grpId="0"/>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0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9713" y="1466850"/>
            <a:ext cx="3471862" cy="2520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1466850"/>
            <a:ext cx="3473450" cy="2520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0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9713" y="4127500"/>
            <a:ext cx="3471862" cy="25193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09"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6563" y="4127500"/>
            <a:ext cx="3471862" cy="25193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TextBox 18"/>
          <p:cNvSpPr txBox="1">
            <a:spLocks noChangeArrowheads="1"/>
          </p:cNvSpPr>
          <p:nvPr/>
        </p:nvSpPr>
        <p:spPr bwMode="auto">
          <a:xfrm>
            <a:off x="5422900" y="1062038"/>
            <a:ext cx="326548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b="1">
                <a:solidFill>
                  <a:srgbClr val="000000"/>
                </a:solidFill>
              </a:rPr>
              <a:t>Probability distribution</a:t>
            </a:r>
          </a:p>
        </p:txBody>
      </p:sp>
      <p:sp>
        <p:nvSpPr>
          <p:cNvPr id="20" name="TextBox 19"/>
          <p:cNvSpPr txBox="1">
            <a:spLocks noChangeArrowheads="1"/>
          </p:cNvSpPr>
          <p:nvPr/>
        </p:nvSpPr>
        <p:spPr bwMode="auto">
          <a:xfrm>
            <a:off x="1681163" y="1073150"/>
            <a:ext cx="32670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b="1">
                <a:solidFill>
                  <a:srgbClr val="000000"/>
                </a:solidFill>
              </a:rPr>
              <a:t>Count distribution</a:t>
            </a:r>
          </a:p>
        </p:txBody>
      </p:sp>
      <p:sp>
        <p:nvSpPr>
          <p:cNvPr id="9" name="TextBox 8"/>
          <p:cNvSpPr txBox="1">
            <a:spLocks noChangeArrowheads="1"/>
          </p:cNvSpPr>
          <p:nvPr/>
        </p:nvSpPr>
        <p:spPr bwMode="auto">
          <a:xfrm>
            <a:off x="149225" y="2408238"/>
            <a:ext cx="155733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b="1">
                <a:solidFill>
                  <a:srgbClr val="FF0000"/>
                </a:solidFill>
                <a:cs typeface="Arial" charset="0"/>
              </a:rPr>
              <a:t>Synonymous</a:t>
            </a:r>
          </a:p>
        </p:txBody>
      </p:sp>
      <p:sp>
        <p:nvSpPr>
          <p:cNvPr id="10" name="TextBox 9"/>
          <p:cNvSpPr txBox="1">
            <a:spLocks noChangeArrowheads="1"/>
          </p:cNvSpPr>
          <p:nvPr/>
        </p:nvSpPr>
        <p:spPr bwMode="auto">
          <a:xfrm>
            <a:off x="149225" y="5110163"/>
            <a:ext cx="155733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b="1">
                <a:solidFill>
                  <a:srgbClr val="FF0000"/>
                </a:solidFill>
                <a:cs typeface="Arial" charset="0"/>
              </a:rPr>
              <a:t>Synonymous</a:t>
            </a:r>
          </a:p>
        </p:txBody>
      </p:sp>
      <p:grpSp>
        <p:nvGrpSpPr>
          <p:cNvPr id="11" name="Group 10"/>
          <p:cNvGrpSpPr>
            <a:grpSpLocks/>
          </p:cNvGrpSpPr>
          <p:nvPr/>
        </p:nvGrpSpPr>
        <p:grpSpPr bwMode="auto">
          <a:xfrm>
            <a:off x="6804025" y="5367338"/>
            <a:ext cx="1250950" cy="979487"/>
            <a:chOff x="6501740" y="2799185"/>
            <a:chExt cx="985059" cy="979127"/>
          </a:xfrm>
        </p:grpSpPr>
        <p:cxnSp>
          <p:nvCxnSpPr>
            <p:cNvPr id="276502" name="Straight Arrow Connector 11"/>
            <p:cNvCxnSpPr>
              <a:cxnSpLocks noChangeShapeType="1"/>
            </p:cNvCxnSpPr>
            <p:nvPr/>
          </p:nvCxnSpPr>
          <p:spPr bwMode="auto">
            <a:xfrm>
              <a:off x="6896212" y="3414738"/>
              <a:ext cx="311247" cy="363574"/>
            </a:xfrm>
            <a:prstGeom prst="straightConnector1">
              <a:avLst/>
            </a:prstGeom>
            <a:noFill/>
            <a:ln w="19050">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76503" name="TextBox 12"/>
            <p:cNvSpPr txBox="1">
              <a:spLocks noChangeArrowheads="1"/>
            </p:cNvSpPr>
            <p:nvPr/>
          </p:nvSpPr>
          <p:spPr bwMode="auto">
            <a:xfrm>
              <a:off x="6501740" y="2799185"/>
              <a:ext cx="985059" cy="614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n= 723</a:t>
              </a:r>
            </a:p>
            <a:p>
              <a:pPr defTabSz="914400" eaLnBrk="1" fontAlgn="base" hangingPunct="1">
                <a:spcBef>
                  <a:spcPct val="0"/>
                </a:spcBef>
                <a:spcAft>
                  <a:spcPct val="0"/>
                </a:spcAft>
              </a:pPr>
              <a:r>
                <a:rPr lang="en-US" sz="1000" b="1">
                  <a:solidFill>
                    <a:srgbClr val="FF0000"/>
                  </a:solidFill>
                </a:rPr>
                <a:t>k= 498</a:t>
              </a:r>
            </a:p>
            <a:p>
              <a:pPr defTabSz="914400" eaLnBrk="1" fontAlgn="base" hangingPunct="1">
                <a:spcBef>
                  <a:spcPct val="0"/>
                </a:spcBef>
                <a:spcAft>
                  <a:spcPct val="0"/>
                </a:spcAft>
              </a:pPr>
              <a:r>
                <a:rPr lang="en-US" sz="1000" b="1">
                  <a:solidFill>
                    <a:srgbClr val="FF0000"/>
                  </a:solidFill>
                </a:rPr>
                <a:t>p=0.232</a:t>
              </a:r>
            </a:p>
            <a:p>
              <a:pPr defTabSz="914400" eaLnBrk="1" fontAlgn="base" hangingPunct="1">
                <a:spcBef>
                  <a:spcPct val="0"/>
                </a:spcBef>
                <a:spcAft>
                  <a:spcPct val="0"/>
                </a:spcAft>
              </a:pPr>
              <a:r>
                <a:rPr lang="en-US" sz="1000" b="1">
                  <a:solidFill>
                    <a:srgbClr val="FF0000"/>
                  </a:solidFill>
                </a:rPr>
                <a:t>P(≥498)=6.41E-149</a:t>
              </a:r>
            </a:p>
          </p:txBody>
        </p:sp>
      </p:grpSp>
      <p:grpSp>
        <p:nvGrpSpPr>
          <p:cNvPr id="14" name="Group 13"/>
          <p:cNvGrpSpPr>
            <a:grpSpLocks/>
          </p:cNvGrpSpPr>
          <p:nvPr/>
        </p:nvGrpSpPr>
        <p:grpSpPr bwMode="auto">
          <a:xfrm>
            <a:off x="6904038" y="2727325"/>
            <a:ext cx="1196975" cy="977900"/>
            <a:chOff x="6501740" y="2799185"/>
            <a:chExt cx="1195820" cy="979127"/>
          </a:xfrm>
        </p:grpSpPr>
        <p:cxnSp>
          <p:nvCxnSpPr>
            <p:cNvPr id="276500" name="Straight Arrow Connector 15"/>
            <p:cNvCxnSpPr>
              <a:cxnSpLocks noChangeShapeType="1"/>
            </p:cNvCxnSpPr>
            <p:nvPr/>
          </p:nvCxnSpPr>
          <p:spPr bwMode="auto">
            <a:xfrm>
              <a:off x="6896212" y="3414738"/>
              <a:ext cx="311247" cy="363574"/>
            </a:xfrm>
            <a:prstGeom prst="straightConnector1">
              <a:avLst/>
            </a:prstGeom>
            <a:noFill/>
            <a:ln w="19050">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76501" name="TextBox 16"/>
            <p:cNvSpPr txBox="1">
              <a:spLocks noChangeArrowheads="1"/>
            </p:cNvSpPr>
            <p:nvPr/>
          </p:nvSpPr>
          <p:spPr bwMode="auto">
            <a:xfrm>
              <a:off x="6501740" y="2799185"/>
              <a:ext cx="1195820"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n= 375</a:t>
              </a:r>
            </a:p>
            <a:p>
              <a:pPr defTabSz="914400" eaLnBrk="1" fontAlgn="base" hangingPunct="1">
                <a:spcBef>
                  <a:spcPct val="0"/>
                </a:spcBef>
                <a:spcAft>
                  <a:spcPct val="0"/>
                </a:spcAft>
              </a:pPr>
              <a:r>
                <a:rPr lang="en-US" sz="1000" b="1">
                  <a:solidFill>
                    <a:srgbClr val="FF0000"/>
                  </a:solidFill>
                </a:rPr>
                <a:t>k= 243</a:t>
              </a:r>
            </a:p>
            <a:p>
              <a:pPr defTabSz="914400" eaLnBrk="1" fontAlgn="base" hangingPunct="1">
                <a:spcBef>
                  <a:spcPct val="0"/>
                </a:spcBef>
                <a:spcAft>
                  <a:spcPct val="0"/>
                </a:spcAft>
              </a:pPr>
              <a:r>
                <a:rPr lang="en-US" sz="1000" b="1">
                  <a:solidFill>
                    <a:srgbClr val="FF0000"/>
                  </a:solidFill>
                </a:rPr>
                <a:t>p=0.237</a:t>
              </a:r>
            </a:p>
            <a:p>
              <a:pPr defTabSz="914400" eaLnBrk="1" fontAlgn="base" hangingPunct="1">
                <a:spcBef>
                  <a:spcPct val="0"/>
                </a:spcBef>
                <a:spcAft>
                  <a:spcPct val="0"/>
                </a:spcAft>
              </a:pPr>
              <a:r>
                <a:rPr lang="en-US" sz="1000" b="1">
                  <a:solidFill>
                    <a:srgbClr val="FF0000"/>
                  </a:solidFill>
                </a:rPr>
                <a:t>P(≥243)=7.92E-64</a:t>
              </a:r>
            </a:p>
          </p:txBody>
        </p:sp>
      </p:grpSp>
      <p:grpSp>
        <p:nvGrpSpPr>
          <p:cNvPr id="18" name="Group 17"/>
          <p:cNvGrpSpPr>
            <a:grpSpLocks/>
          </p:cNvGrpSpPr>
          <p:nvPr/>
        </p:nvGrpSpPr>
        <p:grpSpPr bwMode="auto">
          <a:xfrm>
            <a:off x="3281363" y="5641975"/>
            <a:ext cx="985837" cy="669925"/>
            <a:chOff x="6385351" y="3017664"/>
            <a:chExt cx="985059" cy="671351"/>
          </a:xfrm>
        </p:grpSpPr>
        <p:cxnSp>
          <p:nvCxnSpPr>
            <p:cNvPr id="276498" name="Straight Arrow Connector 20"/>
            <p:cNvCxnSpPr>
              <a:cxnSpLocks noChangeShapeType="1"/>
            </p:cNvCxnSpPr>
            <p:nvPr/>
          </p:nvCxnSpPr>
          <p:spPr bwMode="auto">
            <a:xfrm>
              <a:off x="6828517" y="3325441"/>
              <a:ext cx="409304" cy="363574"/>
            </a:xfrm>
            <a:prstGeom prst="straightConnector1">
              <a:avLst/>
            </a:prstGeom>
            <a:noFill/>
            <a:ln w="19050">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76499" name="TextBox 21"/>
            <p:cNvSpPr txBox="1">
              <a:spLocks noChangeArrowheads="1"/>
            </p:cNvSpPr>
            <p:nvPr/>
          </p:nvSpPr>
          <p:spPr bwMode="auto">
            <a:xfrm>
              <a:off x="6385351" y="3017664"/>
              <a:ext cx="98505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Observed=498</a:t>
              </a:r>
            </a:p>
            <a:p>
              <a:pPr defTabSz="914400" eaLnBrk="1" fontAlgn="base" hangingPunct="1">
                <a:spcBef>
                  <a:spcPct val="0"/>
                </a:spcBef>
                <a:spcAft>
                  <a:spcPct val="0"/>
                </a:spcAft>
              </a:pPr>
              <a:r>
                <a:rPr lang="en-US" sz="1000" b="1">
                  <a:solidFill>
                    <a:srgbClr val="FF0000"/>
                  </a:solidFill>
                </a:rPr>
                <a:t>P(≥498) &lt; 10</a:t>
              </a:r>
              <a:r>
                <a:rPr lang="en-US" sz="1000" b="1" baseline="30000">
                  <a:solidFill>
                    <a:srgbClr val="FF0000"/>
                  </a:solidFill>
                </a:rPr>
                <a:t>-6</a:t>
              </a:r>
            </a:p>
          </p:txBody>
        </p:sp>
      </p:grpSp>
      <p:grpSp>
        <p:nvGrpSpPr>
          <p:cNvPr id="23" name="Group 22"/>
          <p:cNvGrpSpPr>
            <a:grpSpLocks/>
          </p:cNvGrpSpPr>
          <p:nvPr/>
        </p:nvGrpSpPr>
        <p:grpSpPr bwMode="auto">
          <a:xfrm>
            <a:off x="3078163" y="2976563"/>
            <a:ext cx="984250" cy="661987"/>
            <a:chOff x="6336204" y="3026437"/>
            <a:chExt cx="985059" cy="662578"/>
          </a:xfrm>
        </p:grpSpPr>
        <p:cxnSp>
          <p:nvCxnSpPr>
            <p:cNvPr id="276496" name="Straight Arrow Connector 23"/>
            <p:cNvCxnSpPr>
              <a:cxnSpLocks noChangeShapeType="1"/>
            </p:cNvCxnSpPr>
            <p:nvPr/>
          </p:nvCxnSpPr>
          <p:spPr bwMode="auto">
            <a:xfrm>
              <a:off x="6828517" y="3325441"/>
              <a:ext cx="409304" cy="363574"/>
            </a:xfrm>
            <a:prstGeom prst="straightConnector1">
              <a:avLst/>
            </a:prstGeom>
            <a:noFill/>
            <a:ln w="19050">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76497" name="TextBox 24"/>
            <p:cNvSpPr txBox="1">
              <a:spLocks noChangeArrowheads="1"/>
            </p:cNvSpPr>
            <p:nvPr/>
          </p:nvSpPr>
          <p:spPr bwMode="auto">
            <a:xfrm>
              <a:off x="6336204" y="3026437"/>
              <a:ext cx="98505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Observed=243</a:t>
              </a:r>
            </a:p>
            <a:p>
              <a:pPr defTabSz="914400" eaLnBrk="1" fontAlgn="base" hangingPunct="1">
                <a:spcBef>
                  <a:spcPct val="0"/>
                </a:spcBef>
                <a:spcAft>
                  <a:spcPct val="0"/>
                </a:spcAft>
              </a:pPr>
              <a:r>
                <a:rPr lang="en-US" sz="1000" b="1">
                  <a:solidFill>
                    <a:srgbClr val="FF0000"/>
                  </a:solidFill>
                </a:rPr>
                <a:t>P(≥243) &lt; 10</a:t>
              </a:r>
              <a:r>
                <a:rPr lang="en-US" sz="1000" b="1" baseline="30000">
                  <a:solidFill>
                    <a:srgbClr val="FF0000"/>
                  </a:solidFill>
                </a:rPr>
                <a:t>-6</a:t>
              </a:r>
            </a:p>
          </p:txBody>
        </p:sp>
      </p:grpSp>
      <p:sp>
        <p:nvSpPr>
          <p:cNvPr id="26" name="TextBox 25"/>
          <p:cNvSpPr txBox="1">
            <a:spLocks noChangeArrowheads="1"/>
          </p:cNvSpPr>
          <p:nvPr/>
        </p:nvSpPr>
        <p:spPr bwMode="auto">
          <a:xfrm>
            <a:off x="3295650" y="4402138"/>
            <a:ext cx="1652588"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1000" b="1">
                <a:solidFill>
                  <a:srgbClr val="FF0000"/>
                </a:solidFill>
              </a:rPr>
              <a:t>n=723</a:t>
            </a:r>
          </a:p>
        </p:txBody>
      </p:sp>
      <p:sp>
        <p:nvSpPr>
          <p:cNvPr id="27" name="TextBox 26"/>
          <p:cNvSpPr txBox="1">
            <a:spLocks noChangeArrowheads="1"/>
          </p:cNvSpPr>
          <p:nvPr/>
        </p:nvSpPr>
        <p:spPr bwMode="auto">
          <a:xfrm>
            <a:off x="3295650" y="1782763"/>
            <a:ext cx="1652588"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1000" b="1">
                <a:solidFill>
                  <a:srgbClr val="FF0000"/>
                </a:solidFill>
              </a:rPr>
              <a:t>n=375</a:t>
            </a:r>
          </a:p>
        </p:txBody>
      </p:sp>
      <p:sp>
        <p:nvSpPr>
          <p:cNvPr id="276495" name="Title 1"/>
          <p:cNvSpPr>
            <a:spLocks noGrp="1"/>
          </p:cNvSpPr>
          <p:nvPr>
            <p:ph type="title"/>
          </p:nvPr>
        </p:nvSpPr>
        <p:spPr>
          <a:xfrm>
            <a:off x="311150" y="204788"/>
            <a:ext cx="8520113" cy="647700"/>
          </a:xfrm>
        </p:spPr>
        <p:txBody>
          <a:bodyPr/>
          <a:lstStyle/>
          <a:p>
            <a:pPr algn="ctr" eaLnBrk="1" hangingPunct="1"/>
            <a:r>
              <a:rPr lang="en-US" sz="1800">
                <a:latin typeface="Arial" charset="0"/>
              </a:rPr>
              <a:t>Evolution of Coding DNA Sequences Under a Neutral Model</a:t>
            </a:r>
            <a:br>
              <a:rPr lang="en-US" sz="1800">
                <a:latin typeface="Arial" charset="0"/>
              </a:rPr>
            </a:br>
            <a:r>
              <a:rPr lang="en-US" sz="1800" i="1">
                <a:latin typeface="Arial" charset="0"/>
              </a:rPr>
              <a:t>E. coli </a:t>
            </a:r>
            <a:r>
              <a:rPr lang="en-US" sz="1800">
                <a:latin typeface="Arial" charset="0"/>
              </a:rPr>
              <a:t>Prophage Genes</a:t>
            </a:r>
          </a:p>
        </p:txBody>
      </p:sp>
    </p:spTree>
    <p:extLst>
      <p:ext uri="{BB962C8B-B14F-4D97-AF65-F5344CB8AC3E}">
        <p14:creationId xmlns:p14="http://schemas.microsoft.com/office/powerpoint/2010/main" val="9483499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4106"/>
                                        </p:tgtEl>
                                        <p:attrNameLst>
                                          <p:attrName>style.visibility</p:attrName>
                                        </p:attrNameLst>
                                      </p:cBhvr>
                                      <p:to>
                                        <p:strVal val="visible"/>
                                      </p:to>
                                    </p:set>
                                    <p:animEffect transition="in" filter="fade">
                                      <p:cBhvr>
                                        <p:cTn id="10" dur="500"/>
                                        <p:tgtEl>
                                          <p:spTgt spid="410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nodeType="withEffect">
                                  <p:stCondLst>
                                    <p:cond delay="0"/>
                                  </p:stCondLst>
                                  <p:childTnLst>
                                    <p:set>
                                      <p:cBhvr>
                                        <p:cTn id="28" dur="1" fill="hold">
                                          <p:stCondLst>
                                            <p:cond delay="0"/>
                                          </p:stCondLst>
                                        </p:cTn>
                                        <p:tgtEl>
                                          <p:spTgt spid="4105"/>
                                        </p:tgtEl>
                                        <p:attrNameLst>
                                          <p:attrName>style.visibility</p:attrName>
                                        </p:attrNameLst>
                                      </p:cBhvr>
                                      <p:to>
                                        <p:strVal val="visible"/>
                                      </p:to>
                                    </p:set>
                                    <p:animEffect transition="in" filter="fade">
                                      <p:cBhvr>
                                        <p:cTn id="29" dur="500"/>
                                        <p:tgtEl>
                                          <p:spTgt spid="410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4109"/>
                                        </p:tgtEl>
                                        <p:attrNameLst>
                                          <p:attrName>style.visibility</p:attrName>
                                        </p:attrNameLst>
                                      </p:cBhvr>
                                      <p:to>
                                        <p:strVal val="visible"/>
                                      </p:to>
                                    </p:set>
                                    <p:animEffect transition="in" filter="fade">
                                      <p:cBhvr>
                                        <p:cTn id="42" dur="500"/>
                                        <p:tgtEl>
                                          <p:spTgt spid="410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nodeType="clickEffect">
                                  <p:stCondLst>
                                    <p:cond delay="0"/>
                                  </p:stCondLst>
                                  <p:childTnLst>
                                    <p:set>
                                      <p:cBhvr>
                                        <p:cTn id="54" dur="1" fill="hold">
                                          <p:stCondLst>
                                            <p:cond delay="0"/>
                                          </p:stCondLst>
                                        </p:cTn>
                                        <p:tgtEl>
                                          <p:spTgt spid="4108"/>
                                        </p:tgtEl>
                                        <p:attrNameLst>
                                          <p:attrName>style.visibility</p:attrName>
                                        </p:attrNameLst>
                                      </p:cBhvr>
                                      <p:to>
                                        <p:strVal val="visible"/>
                                      </p:to>
                                    </p:set>
                                    <p:animEffect transition="in" filter="fade">
                                      <p:cBhvr>
                                        <p:cTn id="55" dur="500"/>
                                        <p:tgtEl>
                                          <p:spTgt spid="410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9" grpId="0"/>
      <p:bldP spid="10" grpId="0"/>
      <p:bldP spid="26" grpId="0"/>
      <p:bldP spid="2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 Box 3"/>
          <p:cNvSpPr txBox="1">
            <a:spLocks noChangeArrowheads="1"/>
          </p:cNvSpPr>
          <p:nvPr/>
        </p:nvSpPr>
        <p:spPr bwMode="auto">
          <a:xfrm>
            <a:off x="109449" y="197043"/>
            <a:ext cx="8016875" cy="1169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solidFill>
                  <a:srgbClr val="000000"/>
                </a:solidFill>
              </a:rPr>
              <a:t>Trunk-of-my-car analogy from:</a:t>
            </a:r>
            <a:br>
              <a:rPr lang="en-US" sz="2000" dirty="0">
                <a:solidFill>
                  <a:srgbClr val="000000"/>
                </a:solidFill>
              </a:rPr>
            </a:br>
            <a:r>
              <a:rPr lang="en-US" sz="1800" dirty="0"/>
              <a:t>Does Sequence Conservation Provide Evidence for Biological Function?</a:t>
            </a:r>
          </a:p>
          <a:p>
            <a:r>
              <a:rPr lang="en-US" sz="1200" dirty="0"/>
              <a:t>SeilaOmer</a:t>
            </a:r>
            <a:r>
              <a:rPr lang="en-US" sz="1200" baseline="30000" dirty="0"/>
              <a:t>1</a:t>
            </a:r>
            <a:r>
              <a:rPr lang="en-US" sz="1200" dirty="0"/>
              <a:t>Timothy J.Harlow</a:t>
            </a:r>
            <a:r>
              <a:rPr lang="en-US" sz="1200" baseline="30000" dirty="0"/>
              <a:t>1</a:t>
            </a:r>
            <a:r>
              <a:rPr lang="en-US" sz="1200" dirty="0"/>
              <a:t>Johann PeterGogarten</a:t>
            </a:r>
            <a:r>
              <a:rPr lang="en-US" sz="1200" baseline="30000" dirty="0"/>
              <a:t>12   </a:t>
            </a:r>
            <a:r>
              <a:rPr lang="en-US" sz="1100" dirty="0">
                <a:hlinkClick r:id="rId3" tooltip="Persistent link using digital object identifier"/>
              </a:rPr>
              <a:t>https://doi.org/10.1016/j.tim.2016.09.010</a:t>
            </a:r>
            <a:endParaRPr lang="en-US" sz="1100" dirty="0"/>
          </a:p>
          <a:p>
            <a:pPr defTabSz="914400" eaLnBrk="1" fontAlgn="base" hangingPunct="1">
              <a:spcBef>
                <a:spcPct val="0"/>
              </a:spcBef>
              <a:spcAft>
                <a:spcPct val="0"/>
              </a:spcAft>
            </a:pPr>
            <a:endParaRPr lang="en-US" sz="2000" dirty="0">
              <a:solidFill>
                <a:srgbClr val="000000"/>
              </a:solidFill>
            </a:endParaRPr>
          </a:p>
        </p:txBody>
      </p:sp>
      <p:sp>
        <p:nvSpPr>
          <p:cNvPr id="160777" name="Text Box 13"/>
          <p:cNvSpPr txBox="1">
            <a:spLocks noChangeArrowheads="1"/>
          </p:cNvSpPr>
          <p:nvPr/>
        </p:nvSpPr>
        <p:spPr bwMode="auto">
          <a:xfrm>
            <a:off x="196850" y="6114396"/>
            <a:ext cx="8843963" cy="61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700" b="1" i="1" dirty="0">
                <a:solidFill>
                  <a:srgbClr val="0066FF"/>
                </a:solidFill>
              </a:rPr>
              <a:t>Could some of the inferred purifying selection be due to the acquisition of novel detrimental characteristics (e.g., protein toxicity, HOPELESS MONSTERS)? </a:t>
            </a:r>
          </a:p>
        </p:txBody>
      </p:sp>
      <p:pic>
        <p:nvPicPr>
          <p:cNvPr id="2" name="Picture 1">
            <a:extLst>
              <a:ext uri="{FF2B5EF4-FFF2-40B4-BE49-F238E27FC236}">
                <a16:creationId xmlns:a16="http://schemas.microsoft.com/office/drawing/2014/main" id="{938B7433-0CB6-8A4E-BDAE-AFD453B73F66}"/>
              </a:ext>
            </a:extLst>
          </p:cNvPr>
          <p:cNvPicPr>
            <a:picLocks noChangeAspect="1"/>
          </p:cNvPicPr>
          <p:nvPr/>
        </p:nvPicPr>
        <p:blipFill>
          <a:blip r:embed="rId4"/>
          <a:stretch>
            <a:fillRect/>
          </a:stretch>
        </p:blipFill>
        <p:spPr>
          <a:xfrm>
            <a:off x="196850" y="1408923"/>
            <a:ext cx="5201866" cy="4247567"/>
          </a:xfrm>
          <a:prstGeom prst="rect">
            <a:avLst/>
          </a:prstGeom>
        </p:spPr>
      </p:pic>
      <p:sp>
        <p:nvSpPr>
          <p:cNvPr id="3" name="TextBox 2">
            <a:extLst>
              <a:ext uri="{FF2B5EF4-FFF2-40B4-BE49-F238E27FC236}">
                <a16:creationId xmlns:a16="http://schemas.microsoft.com/office/drawing/2014/main" id="{15BAED1B-ADED-B24E-B57B-6CD8E55F5ACB}"/>
              </a:ext>
            </a:extLst>
          </p:cNvPr>
          <p:cNvSpPr txBox="1"/>
          <p:nvPr/>
        </p:nvSpPr>
        <p:spPr>
          <a:xfrm>
            <a:off x="6148873" y="1595535"/>
            <a:ext cx="184731" cy="369332"/>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95FD5CED-57F8-8A4C-8F8F-F4CC64E4D740}"/>
              </a:ext>
            </a:extLst>
          </p:cNvPr>
          <p:cNvSpPr txBox="1"/>
          <p:nvPr/>
        </p:nvSpPr>
        <p:spPr>
          <a:xfrm>
            <a:off x="5523173" y="1057567"/>
            <a:ext cx="3517640" cy="5078313"/>
          </a:xfrm>
          <a:prstGeom prst="rect">
            <a:avLst/>
          </a:prstGeom>
          <a:noFill/>
        </p:spPr>
        <p:txBody>
          <a:bodyPr wrap="square" rtlCol="0">
            <a:spAutoFit/>
          </a:bodyPr>
          <a:lstStyle/>
          <a:p>
            <a:r>
              <a:rPr lang="en-US" dirty="0"/>
              <a:t>… another reason for the presence of purifying selection is that mutations may lead to a product whose presence is detrimental (e.g., protein toxicity) to the organism. In the trunk of a car analogy, a piece of cheese left in the trunk will rot, producing an obnoxious smell, which will lead to its removal from the trunk. Similarly, a sack of fertilizer might turn into an explosive, prompting fast elimination. In this case, purifying selection occurs because the gene product after the mutation is detrimental, not because the gene before mutation was beneficial.</a:t>
            </a:r>
          </a:p>
        </p:txBody>
      </p:sp>
    </p:spTree>
    <p:extLst>
      <p:ext uri="{BB962C8B-B14F-4D97-AF65-F5344CB8AC3E}">
        <p14:creationId xmlns:p14="http://schemas.microsoft.com/office/powerpoint/2010/main" val="3472471742"/>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a:spLocks noChangeArrowheads="1"/>
          </p:cNvSpPr>
          <p:nvPr/>
        </p:nvSpPr>
        <p:spPr bwMode="auto">
          <a:xfrm>
            <a:off x="431800" y="5938992"/>
            <a:ext cx="8410575" cy="7076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dirty="0">
                <a:solidFill>
                  <a:srgbClr val="000000"/>
                </a:solidFill>
              </a:rPr>
              <a:t>Values well under the </a:t>
            </a:r>
            <a:r>
              <a:rPr lang="en-US" sz="2000" i="1" dirty="0">
                <a:solidFill>
                  <a:srgbClr val="000000"/>
                </a:solidFill>
              </a:rPr>
              <a:t>p</a:t>
            </a:r>
            <a:r>
              <a:rPr lang="en-US" sz="2000" dirty="0">
                <a:solidFill>
                  <a:srgbClr val="000000"/>
                </a:solidFill>
              </a:rPr>
              <a:t>=0.01 threshold, suggesting rejection of the null hypothesis of neutral evolution of </a:t>
            </a:r>
            <a:r>
              <a:rPr lang="en-US" sz="2000" dirty="0" err="1">
                <a:solidFill>
                  <a:srgbClr val="000000"/>
                </a:solidFill>
              </a:rPr>
              <a:t>prophage</a:t>
            </a:r>
            <a:r>
              <a:rPr lang="en-US" sz="2000" dirty="0">
                <a:solidFill>
                  <a:srgbClr val="000000"/>
                </a:solidFill>
              </a:rPr>
              <a:t> sequences. </a:t>
            </a:r>
          </a:p>
        </p:txBody>
      </p:sp>
      <p:sp>
        <p:nvSpPr>
          <p:cNvPr id="277506" name="Title 1"/>
          <p:cNvSpPr>
            <a:spLocks noGrp="1"/>
          </p:cNvSpPr>
          <p:nvPr>
            <p:ph type="title"/>
          </p:nvPr>
        </p:nvSpPr>
        <p:spPr>
          <a:xfrm>
            <a:off x="322263" y="246063"/>
            <a:ext cx="8520112" cy="658812"/>
          </a:xfrm>
        </p:spPr>
        <p:txBody>
          <a:bodyPr/>
          <a:lstStyle/>
          <a:p>
            <a:pPr algn="ctr" eaLnBrk="1" hangingPunct="1"/>
            <a:r>
              <a:rPr lang="en-US" sz="1800">
                <a:latin typeface="Arial" charset="0"/>
              </a:rPr>
              <a:t>Evolution of Coding DNA Sequences Under a Neutral Model</a:t>
            </a:r>
            <a:br>
              <a:rPr lang="en-US" sz="1800">
                <a:latin typeface="Arial" charset="0"/>
              </a:rPr>
            </a:br>
            <a:r>
              <a:rPr lang="en-US" sz="1800" i="1">
                <a:latin typeface="Arial" charset="0"/>
              </a:rPr>
              <a:t>E. coli </a:t>
            </a:r>
            <a:r>
              <a:rPr lang="en-US" sz="1800">
                <a:latin typeface="Arial" charset="0"/>
              </a:rPr>
              <a:t>Prophage Genes</a:t>
            </a:r>
          </a:p>
        </p:txBody>
      </p:sp>
      <p:graphicFrame>
        <p:nvGraphicFramePr>
          <p:cNvPr id="8" name="Table 7"/>
          <p:cNvGraphicFramePr>
            <a:graphicFrameLocks noGrp="1"/>
          </p:cNvGraphicFramePr>
          <p:nvPr/>
        </p:nvGraphicFramePr>
        <p:xfrm>
          <a:off x="279400" y="1338263"/>
          <a:ext cx="8647113" cy="4435478"/>
        </p:xfrm>
        <a:graphic>
          <a:graphicData uri="http://schemas.openxmlformats.org/drawingml/2006/table">
            <a:tbl>
              <a:tblPr firstRow="1" bandRow="1"/>
              <a:tblGrid>
                <a:gridCol w="1203723">
                  <a:extLst>
                    <a:ext uri="{9D8B030D-6E8A-4147-A177-3AD203B41FA5}">
                      <a16:colId xmlns:a16="http://schemas.microsoft.com/office/drawing/2014/main" val="20000"/>
                    </a:ext>
                  </a:extLst>
                </a:gridCol>
                <a:gridCol w="877132">
                  <a:extLst>
                    <a:ext uri="{9D8B030D-6E8A-4147-A177-3AD203B41FA5}">
                      <a16:colId xmlns:a16="http://schemas.microsoft.com/office/drawing/2014/main" val="20001"/>
                    </a:ext>
                  </a:extLst>
                </a:gridCol>
                <a:gridCol w="979775">
                  <a:extLst>
                    <a:ext uri="{9D8B030D-6E8A-4147-A177-3AD203B41FA5}">
                      <a16:colId xmlns:a16="http://schemas.microsoft.com/office/drawing/2014/main" val="20002"/>
                    </a:ext>
                  </a:extLst>
                </a:gridCol>
                <a:gridCol w="1097905">
                  <a:extLst>
                    <a:ext uri="{9D8B030D-6E8A-4147-A177-3AD203B41FA5}">
                      <a16:colId xmlns:a16="http://schemas.microsoft.com/office/drawing/2014/main" val="20003"/>
                    </a:ext>
                  </a:extLst>
                </a:gridCol>
                <a:gridCol w="990128">
                  <a:extLst>
                    <a:ext uri="{9D8B030D-6E8A-4147-A177-3AD203B41FA5}">
                      <a16:colId xmlns:a16="http://schemas.microsoft.com/office/drawing/2014/main" val="20004"/>
                    </a:ext>
                  </a:extLst>
                </a:gridCol>
                <a:gridCol w="924119">
                  <a:extLst>
                    <a:ext uri="{9D8B030D-6E8A-4147-A177-3AD203B41FA5}">
                      <a16:colId xmlns:a16="http://schemas.microsoft.com/office/drawing/2014/main" val="20005"/>
                    </a:ext>
                  </a:extLst>
                </a:gridCol>
                <a:gridCol w="990128">
                  <a:extLst>
                    <a:ext uri="{9D8B030D-6E8A-4147-A177-3AD203B41FA5}">
                      <a16:colId xmlns:a16="http://schemas.microsoft.com/office/drawing/2014/main" val="20006"/>
                    </a:ext>
                  </a:extLst>
                </a:gridCol>
                <a:gridCol w="858110">
                  <a:extLst>
                    <a:ext uri="{9D8B030D-6E8A-4147-A177-3AD203B41FA5}">
                      <a16:colId xmlns:a16="http://schemas.microsoft.com/office/drawing/2014/main" val="20007"/>
                    </a:ext>
                  </a:extLst>
                </a:gridCol>
                <a:gridCol w="726093">
                  <a:extLst>
                    <a:ext uri="{9D8B030D-6E8A-4147-A177-3AD203B41FA5}">
                      <a16:colId xmlns:a16="http://schemas.microsoft.com/office/drawing/2014/main" val="20008"/>
                    </a:ext>
                  </a:extLst>
                </a:gridCol>
              </a:tblGrid>
              <a:tr h="19582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 </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 </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OBSERVED</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pPr algn="l" fontAlgn="b"/>
                      <a:endParaRPr lang="en-US" sz="1100" b="1" i="0" u="none" strike="noStrike" dirty="0">
                        <a:solidFill>
                          <a:srgbClr val="000000"/>
                        </a:solidFill>
                        <a:effectLst/>
                        <a:latin typeface="Calibri"/>
                      </a:endParaRPr>
                    </a:p>
                  </a:txBody>
                  <a:tcPr marL="7620" marR="7620" marT="7620" marB="0" anchor="b"/>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SIMULATED</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pPr algn="ctr" fontAlgn="b"/>
                      <a:endParaRPr lang="en-US" sz="1100" b="1" i="0" u="none" strike="noStrike" dirty="0">
                        <a:solidFill>
                          <a:srgbClr val="000000"/>
                        </a:solidFill>
                        <a:effectLst/>
                        <a:latin typeface="Calibri"/>
                      </a:endParaRPr>
                    </a:p>
                  </a:txBody>
                  <a:tcPr marL="7620" marR="7620" marT="7620" marB="0" anchor="b"/>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effectLst/>
                          <a:latin typeface="Gill Sans MT" pitchFamily="34" charset="0"/>
                        </a:rPr>
                        <a:t>Dnapars</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Simulated</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effectLst/>
                          <a:latin typeface="Gill Sans MT" pitchFamily="34" charset="0"/>
                        </a:rPr>
                        <a:t>Codeml</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Gene</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Alignment</a:t>
                      </a:r>
                    </a:p>
                    <a:p>
                      <a:pPr algn="ctr" fontAlgn="b"/>
                      <a:r>
                        <a:rPr lang="en-US" sz="1200" b="1" u="none" strike="noStrike" dirty="0">
                          <a:solidFill>
                            <a:schemeClr val="bg1"/>
                          </a:solidFill>
                          <a:effectLst/>
                          <a:latin typeface="Gill Sans MT" pitchFamily="34" charset="0"/>
                        </a:rPr>
                        <a:t>Length (</a:t>
                      </a:r>
                      <a:r>
                        <a:rPr lang="en-US" sz="1200" b="1" u="none" strike="noStrike" dirty="0" err="1">
                          <a:solidFill>
                            <a:schemeClr val="bg1"/>
                          </a:solidFill>
                          <a:effectLst/>
                          <a:latin typeface="Gill Sans MT" pitchFamily="34" charset="0"/>
                        </a:rPr>
                        <a:t>bp</a:t>
                      </a:r>
                      <a:r>
                        <a:rPr lang="en-US" sz="1200" b="1" u="none" strike="noStrike" dirty="0">
                          <a:solidFill>
                            <a:schemeClr val="bg1"/>
                          </a:solidFill>
                          <a:effectLst/>
                          <a:latin typeface="Gill Sans MT" pitchFamily="34" charset="0"/>
                        </a:rPr>
                        <a:t>)</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Substitutions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Synonymous changes*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Substitutions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rgbClr val="FF0000"/>
                          </a:solidFill>
                          <a:effectLst/>
                          <a:latin typeface="Gill Sans MT" pitchFamily="34" charset="0"/>
                        </a:rPr>
                        <a:t>p-value synonymous (given *)</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Minimum</a:t>
                      </a:r>
                      <a:r>
                        <a:rPr lang="en-US" sz="1200" b="1" u="none" strike="noStrike" baseline="0" dirty="0">
                          <a:solidFill>
                            <a:schemeClr val="bg1"/>
                          </a:solidFill>
                          <a:effectLst/>
                          <a:latin typeface="Gill Sans MT" pitchFamily="34" charset="0"/>
                        </a:rPr>
                        <a:t> number of s</a:t>
                      </a:r>
                      <a:r>
                        <a:rPr lang="en-US" sz="1200" b="1" u="none" strike="noStrike" dirty="0">
                          <a:solidFill>
                            <a:schemeClr val="bg1"/>
                          </a:solidFill>
                          <a:effectLst/>
                          <a:latin typeface="Gill Sans MT" pitchFamily="34" charset="0"/>
                        </a:rPr>
                        <a:t>ubstitutions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err="1">
                          <a:solidFill>
                            <a:schemeClr val="bg1"/>
                          </a:solidFill>
                          <a:effectLst/>
                          <a:latin typeface="Gill Sans MT" pitchFamily="34" charset="0"/>
                        </a:rPr>
                        <a:t>dN</a:t>
                      </a:r>
                      <a:r>
                        <a:rPr lang="en-US" sz="1200" b="1" u="none" strike="noStrike" dirty="0">
                          <a:solidFill>
                            <a:schemeClr val="bg1"/>
                          </a:solidFill>
                          <a:effectLst/>
                          <a:latin typeface="Gill Sans MT" pitchFamily="34" charset="0"/>
                        </a:rPr>
                        <a:t>/</a:t>
                      </a:r>
                      <a:r>
                        <a:rPr lang="en-US" sz="1200" b="1" u="none" strike="noStrike" dirty="0" err="1">
                          <a:solidFill>
                            <a:schemeClr val="bg1"/>
                          </a:solidFill>
                          <a:effectLst/>
                          <a:latin typeface="Gill Sans MT" pitchFamily="34" charset="0"/>
                        </a:rPr>
                        <a:t>dS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err="1">
                          <a:solidFill>
                            <a:schemeClr val="bg1"/>
                          </a:solidFill>
                          <a:effectLst/>
                          <a:latin typeface="Gill Sans MT" pitchFamily="34" charset="0"/>
                        </a:rPr>
                        <a:t>dN</a:t>
                      </a:r>
                      <a:r>
                        <a:rPr lang="en-US" sz="1200" b="1" u="none" strike="noStrike" dirty="0">
                          <a:solidFill>
                            <a:schemeClr val="bg1"/>
                          </a:solidFill>
                          <a:effectLst/>
                          <a:latin typeface="Gill Sans MT" pitchFamily="34" charset="0"/>
                        </a:rPr>
                        <a:t>/</a:t>
                      </a:r>
                      <a:r>
                        <a:rPr lang="en-US" sz="1200" b="1" u="none" strike="noStrike" dirty="0" err="1">
                          <a:solidFill>
                            <a:schemeClr val="bg1"/>
                          </a:solidFill>
                          <a:effectLst/>
                          <a:latin typeface="Gill Sans MT" pitchFamily="34" charset="0"/>
                        </a:rPr>
                        <a:t>dS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extLst>
                  <a:ext uri="{0D108BD9-81ED-4DB2-BD59-A6C34878D82A}">
                    <a16:rowId xmlns:a16="http://schemas.microsoft.com/office/drawing/2014/main" val="10001"/>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Major capsid</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1023</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90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90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3.23E-23</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94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0.113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0.13142</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Minor capsid C</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1329</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59</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1.98E-19</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0.124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0.17704</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Large </a:t>
                      </a:r>
                      <a:r>
                        <a:rPr lang="en-US" sz="1200" b="1" u="none" strike="noStrike" dirty="0" err="1">
                          <a:solidFill>
                            <a:schemeClr val="bg1"/>
                          </a:solidFill>
                          <a:effectLst/>
                          <a:latin typeface="Gill Sans MT" pitchFamily="34" charset="0"/>
                        </a:rPr>
                        <a:t>terminase</a:t>
                      </a:r>
                      <a:r>
                        <a:rPr lang="en-US" sz="1200" b="1" u="none" strike="noStrike" dirty="0">
                          <a:solidFill>
                            <a:schemeClr val="bg1"/>
                          </a:solidFill>
                          <a:effectLst/>
                          <a:latin typeface="Gill Sans MT" pitchFamily="34" charset="0"/>
                        </a:rPr>
                        <a:t> subunit</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dirty="0">
                          <a:effectLst/>
                          <a:latin typeface="Gill Sans MT" pitchFamily="34" charset="0"/>
                        </a:rPr>
                        <a:t>1923</a:t>
                      </a:r>
                      <a:endParaRPr lang="en-US" sz="1200" b="1" i="0" u="none" strike="noStrike" dirty="0">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75</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7.10E-35</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82</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0.035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0.03773</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Small </a:t>
                      </a:r>
                      <a:r>
                        <a:rPr lang="en-US" sz="1200" b="1" u="none" strike="noStrike" dirty="0" err="1">
                          <a:solidFill>
                            <a:schemeClr val="bg1"/>
                          </a:solidFill>
                          <a:effectLst/>
                          <a:latin typeface="Gill Sans MT" pitchFamily="34" charset="0"/>
                        </a:rPr>
                        <a:t>terminase</a:t>
                      </a:r>
                      <a:r>
                        <a:rPr lang="en-US" sz="1200" b="1" u="none" strike="noStrike" dirty="0">
                          <a:solidFill>
                            <a:schemeClr val="bg1"/>
                          </a:solidFill>
                          <a:effectLst/>
                          <a:latin typeface="Gill Sans MT" pitchFamily="34" charset="0"/>
                        </a:rPr>
                        <a:t> subunit</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543</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100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100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1.07E-19</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101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0.156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0.25147</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Portal</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1599</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1.36E-21</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0.057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0.08081</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Protease</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1329</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4.64E-11</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0.162</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0.24421</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Minor tail H</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2565</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168</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1.81E-44</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0.30928</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8"/>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Minor tail L</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696</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1.30E-13</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0.044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0.05004</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9"/>
                  </a:ext>
                </a:extLst>
              </a:tr>
              <a:tr h="38403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Host specificity J</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3480</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723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498</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723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6.42E-149</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*773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0.137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0.17103</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10"/>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Tail fiber K</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741</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28</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1.06E-09</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0.18354</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11"/>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Tail assembly I</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669</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39</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39</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3.82E-15</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0.064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0.07987</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12"/>
                  </a:ext>
                </a:extLst>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Tail tape measure protein</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dirty="0">
                          <a:effectLst/>
                          <a:latin typeface="Gill Sans MT" pitchFamily="34" charset="0"/>
                        </a:rPr>
                        <a:t>2577</a:t>
                      </a:r>
                      <a:endParaRPr lang="en-US" sz="1200" b="1" i="0" u="none" strike="noStrike" dirty="0">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375</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243</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375</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7.92E-64</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378</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0.169</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0.27957</a:t>
                      </a:r>
                      <a:endParaRPr lang="en-US" sz="1200" b="0"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938471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8529" name="Title 1"/>
          <p:cNvSpPr>
            <a:spLocks noGrp="1"/>
          </p:cNvSpPr>
          <p:nvPr>
            <p:ph type="title"/>
          </p:nvPr>
        </p:nvSpPr>
        <p:spPr>
          <a:xfrm>
            <a:off x="219075" y="246063"/>
            <a:ext cx="8756650" cy="630237"/>
          </a:xfrm>
        </p:spPr>
        <p:txBody>
          <a:bodyPr/>
          <a:lstStyle/>
          <a:p>
            <a:pPr algn="ctr" eaLnBrk="1" hangingPunct="1"/>
            <a:r>
              <a:rPr lang="en-US" sz="1800">
                <a:latin typeface="Arial" charset="0"/>
              </a:rPr>
              <a:t>Evolution of Coding DNA Sequences Under a Neutral Model</a:t>
            </a:r>
            <a:br>
              <a:rPr lang="en-US" sz="1800">
                <a:latin typeface="Arial" charset="0"/>
              </a:rPr>
            </a:br>
            <a:r>
              <a:rPr lang="en-US" sz="1800" i="1">
                <a:latin typeface="Arial" charset="0"/>
              </a:rPr>
              <a:t>B. pseudomallei </a:t>
            </a:r>
            <a:r>
              <a:rPr lang="en-US" sz="1800">
                <a:latin typeface="Arial" charset="0"/>
              </a:rPr>
              <a:t>Cryptic Malleilactone</a:t>
            </a:r>
            <a:r>
              <a:rPr lang="en-US" sz="1800" i="1">
                <a:latin typeface="Arial" charset="0"/>
              </a:rPr>
              <a:t> </a:t>
            </a:r>
            <a:r>
              <a:rPr lang="en-US" sz="1800">
                <a:latin typeface="Arial" charset="0"/>
              </a:rPr>
              <a:t>Operon Genes and </a:t>
            </a:r>
            <a:br>
              <a:rPr lang="en-US" sz="1800">
                <a:latin typeface="Arial" charset="0"/>
              </a:rPr>
            </a:br>
            <a:r>
              <a:rPr lang="en-US" sz="1800" i="1">
                <a:latin typeface="Arial" charset="0"/>
              </a:rPr>
              <a:t>E. coli </a:t>
            </a:r>
            <a:r>
              <a:rPr lang="en-US" sz="1800">
                <a:latin typeface="Arial" charset="0"/>
              </a:rPr>
              <a:t>transposase sequences</a:t>
            </a:r>
          </a:p>
        </p:txBody>
      </p:sp>
      <p:graphicFrame>
        <p:nvGraphicFramePr>
          <p:cNvPr id="9" name="Table 8"/>
          <p:cNvGraphicFramePr>
            <a:graphicFrameLocks noGrp="1"/>
          </p:cNvGraphicFramePr>
          <p:nvPr/>
        </p:nvGraphicFramePr>
        <p:xfrm>
          <a:off x="541338" y="1030288"/>
          <a:ext cx="8077199" cy="4381500"/>
        </p:xfrm>
        <a:graphic>
          <a:graphicData uri="http://schemas.openxmlformats.org/drawingml/2006/table">
            <a:tbl>
              <a:tblPr firstRow="1" firstCol="1" bandRow="1"/>
              <a:tblGrid>
                <a:gridCol w="2072911">
                  <a:extLst>
                    <a:ext uri="{9D8B030D-6E8A-4147-A177-3AD203B41FA5}">
                      <a16:colId xmlns:a16="http://schemas.microsoft.com/office/drawing/2014/main" val="20000"/>
                    </a:ext>
                  </a:extLst>
                </a:gridCol>
                <a:gridCol w="1072194">
                  <a:extLst>
                    <a:ext uri="{9D8B030D-6E8A-4147-A177-3AD203B41FA5}">
                      <a16:colId xmlns:a16="http://schemas.microsoft.com/office/drawing/2014/main" val="20001"/>
                    </a:ext>
                  </a:extLst>
                </a:gridCol>
                <a:gridCol w="1286633">
                  <a:extLst>
                    <a:ext uri="{9D8B030D-6E8A-4147-A177-3AD203B41FA5}">
                      <a16:colId xmlns:a16="http://schemas.microsoft.com/office/drawing/2014/main" val="20002"/>
                    </a:ext>
                  </a:extLst>
                </a:gridCol>
                <a:gridCol w="1072194">
                  <a:extLst>
                    <a:ext uri="{9D8B030D-6E8A-4147-A177-3AD203B41FA5}">
                      <a16:colId xmlns:a16="http://schemas.microsoft.com/office/drawing/2014/main" val="20003"/>
                    </a:ext>
                  </a:extLst>
                </a:gridCol>
                <a:gridCol w="1358114">
                  <a:extLst>
                    <a:ext uri="{9D8B030D-6E8A-4147-A177-3AD203B41FA5}">
                      <a16:colId xmlns:a16="http://schemas.microsoft.com/office/drawing/2014/main" val="20004"/>
                    </a:ext>
                  </a:extLst>
                </a:gridCol>
                <a:gridCol w="1215153">
                  <a:extLst>
                    <a:ext uri="{9D8B030D-6E8A-4147-A177-3AD203B41FA5}">
                      <a16:colId xmlns:a16="http://schemas.microsoft.com/office/drawing/2014/main" val="20005"/>
                    </a:ext>
                  </a:extLst>
                </a:gridCol>
              </a:tblGrid>
              <a:tr h="19270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OBSERVED</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SIMULATED</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75000"/>
                      </a:srgbClr>
                    </a:solidFill>
                  </a:tcPr>
                </a:tc>
                <a:extLst>
                  <a:ext uri="{0D108BD9-81ED-4DB2-BD59-A6C34878D82A}">
                    <a16:rowId xmlns:a16="http://schemas.microsoft.com/office/drawing/2014/main" val="10000"/>
                  </a:ext>
                </a:extLst>
              </a:tr>
              <a:tr h="56912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b="1" u="none" strike="noStrike" dirty="0">
                          <a:solidFill>
                            <a:schemeClr val="bg1"/>
                          </a:solidFill>
                          <a:effectLst/>
                          <a:latin typeface="+mn-lt"/>
                        </a:rPr>
                        <a:t>Gene</a:t>
                      </a:r>
                      <a:endParaRPr lang="en-US" sz="1200" b="1"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Alignment Length (</a:t>
                      </a:r>
                      <a:r>
                        <a:rPr lang="en-US" sz="1200" b="1" u="none" strike="noStrike" dirty="0" err="1">
                          <a:solidFill>
                            <a:schemeClr val="bg1"/>
                          </a:solidFill>
                          <a:effectLst/>
                          <a:latin typeface="+mn-lt"/>
                        </a:rPr>
                        <a:t>bp</a:t>
                      </a:r>
                      <a:r>
                        <a:rPr lang="en-US" sz="1200" b="1" u="none" strike="noStrike" dirty="0">
                          <a:solidFill>
                            <a:schemeClr val="bg1"/>
                          </a:solidFill>
                          <a:effectLst/>
                          <a:latin typeface="+mn-lt"/>
                        </a:rPr>
                        <a:t>)</a:t>
                      </a:r>
                      <a:endParaRPr lang="en-US" sz="1200" b="1"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Substitutions</a:t>
                      </a:r>
                      <a:endParaRPr lang="en-US" sz="1200" b="1"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Synonymous changes*</a:t>
                      </a:r>
                      <a:endParaRPr lang="en-US" sz="1200" b="1"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Substitutions</a:t>
                      </a:r>
                      <a:endParaRPr lang="en-US" sz="1200" b="1"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rgbClr val="FF0000"/>
                          </a:solidFill>
                          <a:effectLst/>
                          <a:latin typeface="+mn-lt"/>
                        </a:rPr>
                        <a:t>p-value synonymous </a:t>
                      </a:r>
                      <a:endParaRPr lang="en-US" sz="1200" b="1" i="0" u="none" strike="noStrike" dirty="0">
                        <a:solidFill>
                          <a:srgbClr val="FF0000"/>
                        </a:solidFill>
                        <a:effectLst/>
                        <a:latin typeface="+mn-lt"/>
                      </a:endParaRPr>
                    </a:p>
                    <a:p>
                      <a:pPr algn="ctr" fontAlgn="b"/>
                      <a:r>
                        <a:rPr lang="en-US" sz="1200" b="1" u="none" strike="noStrike" dirty="0">
                          <a:solidFill>
                            <a:srgbClr val="FF0000"/>
                          </a:solidFill>
                          <a:effectLst/>
                          <a:latin typeface="+mn-lt"/>
                        </a:rPr>
                        <a:t>(given *)</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extLst>
                  <a:ext uri="{0D108BD9-81ED-4DB2-BD59-A6C34878D82A}">
                    <a16:rowId xmlns:a16="http://schemas.microsoft.com/office/drawing/2014/main" val="10001"/>
                  </a:ext>
                </a:extLst>
              </a:tr>
              <a:tr h="229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Aldehyde dehydrogenase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1544</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4.67E-04</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0002"/>
                  </a:ext>
                </a:extLst>
              </a:tr>
              <a:tr h="229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AMP- binding protein</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1865</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6</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1.68E-02</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extLst>
                  <a:ext uri="{0D108BD9-81ED-4DB2-BD59-A6C34878D82A}">
                    <a16:rowId xmlns:a16="http://schemas.microsoft.com/office/drawing/2014/main" val="10003"/>
                  </a:ext>
                </a:extLst>
              </a:tr>
              <a:tr h="60554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Adenosylmethionine-8-amino-7-oxononanoate aminotransferase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1421</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20</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20</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6.78E-04</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0004"/>
                  </a:ext>
                </a:extLst>
              </a:tr>
              <a:tr h="19270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Fatty-acid CoA ligase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1859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8.71E-01</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extLst>
                  <a:ext uri="{0D108BD9-81ED-4DB2-BD59-A6C34878D82A}">
                    <a16:rowId xmlns:a16="http://schemas.microsoft.com/office/drawing/2014/main" val="10005"/>
                  </a:ext>
                </a:extLst>
              </a:tr>
              <a:tr h="3809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Diaminopimelate</a:t>
                      </a:r>
                      <a:r>
                        <a:rPr lang="en-US" sz="1200" u="none" strike="noStrike" dirty="0">
                          <a:solidFill>
                            <a:schemeClr val="bg1"/>
                          </a:solidFill>
                          <a:effectLst/>
                          <a:latin typeface="+mn-lt"/>
                        </a:rPr>
                        <a:t> decarboxylase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1388</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7</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7</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6.63E-01</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0006"/>
                  </a:ext>
                </a:extLst>
              </a:tr>
              <a:tr h="3809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Malonyl</a:t>
                      </a:r>
                      <a:r>
                        <a:rPr lang="en-US" sz="1200" u="none" strike="noStrike" dirty="0">
                          <a:solidFill>
                            <a:schemeClr val="bg1"/>
                          </a:solidFill>
                          <a:effectLst/>
                          <a:latin typeface="+mn-lt"/>
                        </a:rPr>
                        <a:t> CoA-acyl </a:t>
                      </a:r>
                      <a:r>
                        <a:rPr lang="en-US" sz="1200" u="none" strike="noStrike" dirty="0" err="1">
                          <a:solidFill>
                            <a:schemeClr val="bg1"/>
                          </a:solidFill>
                          <a:effectLst/>
                          <a:latin typeface="+mn-lt"/>
                        </a:rPr>
                        <a:t>transacylase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899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4.36E-01</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extLst>
                  <a:ext uri="{0D108BD9-81ED-4DB2-BD59-A6C34878D82A}">
                    <a16:rowId xmlns:a16="http://schemas.microsoft.com/office/drawing/2014/main" val="10007"/>
                  </a:ext>
                </a:extLst>
              </a:tr>
              <a:tr h="229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FkbH</a:t>
                      </a:r>
                      <a:r>
                        <a:rPr lang="en-US" sz="1200" u="none" strike="noStrike" dirty="0">
                          <a:solidFill>
                            <a:schemeClr val="bg1"/>
                          </a:solidFill>
                          <a:effectLst/>
                          <a:latin typeface="+mn-lt"/>
                        </a:rPr>
                        <a:t> domain protein</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1481</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17</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17</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2.05E-02</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0008"/>
                  </a:ext>
                </a:extLst>
              </a:tr>
              <a:tr h="229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Hypothethical</a:t>
                      </a:r>
                      <a:r>
                        <a:rPr lang="en-US" sz="1200" u="none" strike="noStrike" dirty="0">
                          <a:solidFill>
                            <a:schemeClr val="bg1"/>
                          </a:solidFill>
                          <a:effectLst/>
                          <a:latin typeface="+mn-lt"/>
                        </a:rPr>
                        <a:t> protein</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431</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1.47E-01</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extLst>
                  <a:ext uri="{0D108BD9-81ED-4DB2-BD59-A6C34878D82A}">
                    <a16:rowId xmlns:a16="http://schemas.microsoft.com/office/drawing/2014/main" val="10009"/>
                  </a:ext>
                </a:extLst>
              </a:tr>
              <a:tr h="3809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Ketol</a:t>
                      </a:r>
                      <a:r>
                        <a:rPr lang="en-US" sz="1200" u="none" strike="noStrike" dirty="0">
                          <a:solidFill>
                            <a:schemeClr val="bg1"/>
                          </a:solidFill>
                          <a:effectLst/>
                          <a:latin typeface="+mn-lt"/>
                        </a:rPr>
                        <a:t>-acid </a:t>
                      </a:r>
                      <a:r>
                        <a:rPr lang="en-US" sz="1200" u="none" strike="noStrike" dirty="0" err="1">
                          <a:solidFill>
                            <a:schemeClr val="bg1"/>
                          </a:solidFill>
                          <a:effectLst/>
                          <a:latin typeface="+mn-lt"/>
                        </a:rPr>
                        <a:t>reductoisomerase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1091</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0</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1.00E+00</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0010"/>
                  </a:ext>
                </a:extLst>
              </a:tr>
              <a:tr h="3809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Peptide synthase regulatory protein</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1079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10</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5</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10</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8.91E-02</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extLst>
                  <a:ext uri="{0D108BD9-81ED-4DB2-BD59-A6C34878D82A}">
                    <a16:rowId xmlns:a16="http://schemas.microsoft.com/office/drawing/2014/main" val="10011"/>
                  </a:ext>
                </a:extLst>
              </a:tr>
              <a:tr h="3809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Polyketide</a:t>
                      </a:r>
                      <a:r>
                        <a:rPr lang="en-US" sz="1200" u="none" strike="noStrike" dirty="0">
                          <a:solidFill>
                            <a:schemeClr val="bg1"/>
                          </a:solidFill>
                          <a:effectLst/>
                          <a:latin typeface="+mn-lt"/>
                        </a:rPr>
                        <a:t>-peptide synthase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12479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135</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66</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135</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4.35E-27</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0012"/>
                  </a:ext>
                </a:extLst>
              </a:tr>
            </a:tbl>
          </a:graphicData>
        </a:graphic>
      </p:graphicFrame>
      <p:graphicFrame>
        <p:nvGraphicFramePr>
          <p:cNvPr id="11" name="Table 10"/>
          <p:cNvGraphicFramePr>
            <a:graphicFrameLocks noGrp="1"/>
          </p:cNvGraphicFramePr>
          <p:nvPr/>
        </p:nvGraphicFramePr>
        <p:xfrm>
          <a:off x="554038" y="5565775"/>
          <a:ext cx="8061325" cy="1092200"/>
        </p:xfrm>
        <a:graphic>
          <a:graphicData uri="http://schemas.openxmlformats.org/drawingml/2006/table">
            <a:tbl>
              <a:tblPr firstRow="1" firstCol="1" bandRow="1"/>
              <a:tblGrid>
                <a:gridCol w="2070655">
                  <a:extLst>
                    <a:ext uri="{9D8B030D-6E8A-4147-A177-3AD203B41FA5}">
                      <a16:colId xmlns:a16="http://schemas.microsoft.com/office/drawing/2014/main" val="20000"/>
                    </a:ext>
                  </a:extLst>
                </a:gridCol>
                <a:gridCol w="1059037">
                  <a:extLst>
                    <a:ext uri="{9D8B030D-6E8A-4147-A177-3AD203B41FA5}">
                      <a16:colId xmlns:a16="http://schemas.microsoft.com/office/drawing/2014/main" val="20001"/>
                    </a:ext>
                  </a:extLst>
                </a:gridCol>
                <a:gridCol w="1327748">
                  <a:extLst>
                    <a:ext uri="{9D8B030D-6E8A-4147-A177-3AD203B41FA5}">
                      <a16:colId xmlns:a16="http://schemas.microsoft.com/office/drawing/2014/main" val="20002"/>
                    </a:ext>
                  </a:extLst>
                </a:gridCol>
                <a:gridCol w="1043231">
                  <a:extLst>
                    <a:ext uri="{9D8B030D-6E8A-4147-A177-3AD203B41FA5}">
                      <a16:colId xmlns:a16="http://schemas.microsoft.com/office/drawing/2014/main" val="20003"/>
                    </a:ext>
                  </a:extLst>
                </a:gridCol>
                <a:gridCol w="1390973">
                  <a:extLst>
                    <a:ext uri="{9D8B030D-6E8A-4147-A177-3AD203B41FA5}">
                      <a16:colId xmlns:a16="http://schemas.microsoft.com/office/drawing/2014/main" val="20004"/>
                    </a:ext>
                  </a:extLst>
                </a:gridCol>
                <a:gridCol w="1169681">
                  <a:extLst>
                    <a:ext uri="{9D8B030D-6E8A-4147-A177-3AD203B41FA5}">
                      <a16:colId xmlns:a16="http://schemas.microsoft.com/office/drawing/2014/main" val="20005"/>
                    </a:ext>
                  </a:extLst>
                </a:gridCol>
              </a:tblGrid>
              <a:tr h="20021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OBSERVED</a:t>
                      </a:r>
                      <a:endParaRPr lang="en-US" sz="1200" b="0"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SIMULATED</a:t>
                      </a:r>
                      <a:endParaRPr lang="en-US" sz="1200" b="0"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75000"/>
                      </a:srgbClr>
                    </a:solidFill>
                  </a:tcPr>
                </a:tc>
                <a:extLst>
                  <a:ext uri="{0D108BD9-81ED-4DB2-BD59-A6C34878D82A}">
                    <a16:rowId xmlns:a16="http://schemas.microsoft.com/office/drawing/2014/main" val="10000"/>
                  </a:ext>
                </a:extLst>
              </a:tr>
              <a:tr h="59102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b="1" u="none" strike="noStrike" dirty="0">
                          <a:solidFill>
                            <a:schemeClr val="bg1"/>
                          </a:solidFill>
                          <a:effectLst/>
                          <a:latin typeface="+mn-lt"/>
                        </a:rPr>
                        <a:t>Gene</a:t>
                      </a:r>
                      <a:endParaRPr lang="en-US" sz="1200" b="1"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Alignment Length (</a:t>
                      </a:r>
                      <a:r>
                        <a:rPr lang="en-US" sz="1200" b="1" u="none" strike="noStrike" dirty="0" err="1">
                          <a:solidFill>
                            <a:schemeClr val="bg1"/>
                          </a:solidFill>
                          <a:effectLst/>
                          <a:latin typeface="+mn-lt"/>
                        </a:rPr>
                        <a:t>bp</a:t>
                      </a:r>
                      <a:r>
                        <a:rPr lang="en-US" sz="1200" b="1" u="none" strike="noStrike" dirty="0">
                          <a:solidFill>
                            <a:schemeClr val="bg1"/>
                          </a:solidFill>
                          <a:effectLst/>
                          <a:latin typeface="+mn-lt"/>
                        </a:rPr>
                        <a:t>)</a:t>
                      </a:r>
                      <a:endParaRPr lang="en-US" sz="1200" b="1"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Substitutions</a:t>
                      </a:r>
                      <a:endParaRPr lang="en-US" sz="1200" b="1"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Synonymous changes*</a:t>
                      </a:r>
                      <a:endParaRPr lang="en-US" sz="1200" b="1"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Substitutions</a:t>
                      </a:r>
                      <a:endParaRPr lang="en-US" sz="1200" b="1"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rgbClr val="FF0000"/>
                          </a:solidFill>
                          <a:effectLst/>
                          <a:latin typeface="+mn-lt"/>
                        </a:rPr>
                        <a:t>p-value synonymous </a:t>
                      </a:r>
                      <a:endParaRPr lang="en-US" sz="1200" b="1" i="0" u="none" strike="noStrike" dirty="0">
                        <a:solidFill>
                          <a:srgbClr val="FF0000"/>
                        </a:solidFill>
                        <a:effectLst/>
                        <a:latin typeface="+mn-lt"/>
                      </a:endParaRPr>
                    </a:p>
                    <a:p>
                      <a:pPr algn="ctr" fontAlgn="b"/>
                      <a:r>
                        <a:rPr lang="en-US" sz="1200" b="1" u="none" strike="noStrike" dirty="0">
                          <a:solidFill>
                            <a:srgbClr val="FF0000"/>
                          </a:solidFill>
                          <a:effectLst/>
                          <a:latin typeface="+mn-lt"/>
                        </a:rPr>
                        <a:t>(given *)</a:t>
                      </a:r>
                      <a:endParaRPr lang="en-US" sz="1200" b="1" i="0" u="none" strike="noStrike" dirty="0">
                        <a:solidFill>
                          <a:srgbClr val="FF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val="10001"/>
                  </a:ext>
                </a:extLst>
              </a:tr>
              <a:tr h="30096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Putative</a:t>
                      </a:r>
                      <a:r>
                        <a:rPr lang="en-US" sz="1200" u="none" strike="noStrike" baseline="0" dirty="0">
                          <a:solidFill>
                            <a:schemeClr val="bg1"/>
                          </a:solidFill>
                          <a:effectLst/>
                          <a:latin typeface="+mn-lt"/>
                        </a:rPr>
                        <a:t> </a:t>
                      </a:r>
                      <a:r>
                        <a:rPr lang="en-US" sz="1200" u="none" strike="noStrike" baseline="0" dirty="0" err="1">
                          <a:solidFill>
                            <a:schemeClr val="bg1"/>
                          </a:solidFill>
                          <a:effectLst/>
                          <a:latin typeface="+mn-lt"/>
                        </a:rPr>
                        <a:t>t</a:t>
                      </a:r>
                      <a:r>
                        <a:rPr lang="en-US" sz="1200" u="none" strike="noStrike" dirty="0" err="1">
                          <a:solidFill>
                            <a:schemeClr val="bg1"/>
                          </a:solidFill>
                          <a:effectLst/>
                          <a:latin typeface="+mn-lt"/>
                        </a:rPr>
                        <a:t>ransposase</a:t>
                      </a:r>
                      <a:endParaRPr lang="en-US" sz="1200" b="0"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903</a:t>
                      </a:r>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175</a:t>
                      </a:r>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107</a:t>
                      </a:r>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175</a:t>
                      </a:r>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1.15E-29</a:t>
                      </a: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243136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Box 2"/>
          <p:cNvSpPr txBox="1">
            <a:spLocks noChangeArrowheads="1"/>
          </p:cNvSpPr>
          <p:nvPr/>
        </p:nvSpPr>
        <p:spPr bwMode="auto">
          <a:xfrm>
            <a:off x="498475" y="2222500"/>
            <a:ext cx="16891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N=10   s=0</a:t>
            </a:r>
          </a:p>
        </p:txBody>
      </p:sp>
      <p:pic>
        <p:nvPicPr>
          <p:cNvPr id="4710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1425" y="87313"/>
            <a:ext cx="6473825" cy="1893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07" name="TextBox 3"/>
          <p:cNvSpPr txBox="1">
            <a:spLocks noChangeArrowheads="1"/>
          </p:cNvSpPr>
          <p:nvPr/>
        </p:nvSpPr>
        <p:spPr bwMode="auto">
          <a:xfrm>
            <a:off x="2157413" y="2193925"/>
            <a:ext cx="1758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5 replicates</a:t>
            </a:r>
          </a:p>
        </p:txBody>
      </p:sp>
      <p:pic>
        <p:nvPicPr>
          <p:cNvPr id="4710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911475"/>
            <a:ext cx="9144000" cy="394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14928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1"/>
          <p:cNvSpPr>
            <a:spLocks noChangeArrowheads="1"/>
          </p:cNvSpPr>
          <p:nvPr/>
        </p:nvSpPr>
        <p:spPr bwMode="auto">
          <a:xfrm>
            <a:off x="152400" y="228600"/>
            <a:ext cx="8839200" cy="36009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3600" b="1" dirty="0">
                <a:solidFill>
                  <a:srgbClr val="000000"/>
                </a:solidFill>
                <a:latin typeface="Times New Roman" charset="0"/>
                <a:ea typeface="ＭＳ Ｐゴシック" charset="0"/>
                <a:cs typeface="ＭＳ Ｐゴシック" charset="0"/>
              </a:rPr>
              <a:t>Other ways to detect positive selection</a:t>
            </a:r>
          </a:p>
          <a:p>
            <a:pPr defTabSz="914400" fontAlgn="base">
              <a:spcBef>
                <a:spcPct val="0"/>
              </a:spcBef>
              <a:spcAft>
                <a:spcPct val="0"/>
              </a:spcAft>
            </a:pPr>
            <a:endParaRPr lang="en-US" sz="2400" b="1" dirty="0">
              <a:solidFill>
                <a:srgbClr val="000000"/>
              </a:solidFill>
              <a:latin typeface="Times New Roman" charset="0"/>
              <a:ea typeface="ＭＳ Ｐゴシック" charset="0"/>
              <a:cs typeface="ＭＳ Ｐゴシック" charset="0"/>
            </a:endParaRPr>
          </a:p>
          <a:p>
            <a:pPr defTabSz="914400" fontAlgn="base">
              <a:spcBef>
                <a:spcPct val="0"/>
              </a:spcBef>
              <a:spcAft>
                <a:spcPct val="0"/>
              </a:spcAft>
            </a:pPr>
            <a:endParaRPr lang="en-US" sz="2400" b="1" dirty="0">
              <a:solidFill>
                <a:srgbClr val="000000"/>
              </a:solidFill>
              <a:latin typeface="Times New Roman" charset="0"/>
              <a:ea typeface="ＭＳ Ｐゴシック" charset="0"/>
              <a:cs typeface="ＭＳ Ｐゴシック" charset="0"/>
            </a:endParaRPr>
          </a:p>
          <a:p>
            <a:pPr defTabSz="914400" fontAlgn="base">
              <a:spcBef>
                <a:spcPct val="0"/>
              </a:spcBef>
              <a:spcAft>
                <a:spcPct val="0"/>
              </a:spcAft>
            </a:pPr>
            <a:r>
              <a:rPr lang="en-US" sz="2400" b="1" dirty="0">
                <a:solidFill>
                  <a:srgbClr val="000000"/>
                </a:solidFill>
                <a:latin typeface="Times New Roman" charset="0"/>
                <a:ea typeface="ＭＳ Ｐゴシック" charset="0"/>
                <a:cs typeface="ＭＳ Ｐゴシック" charset="0"/>
              </a:rPr>
              <a:t>Selective sweeps -&gt; fewer alleles present in population </a:t>
            </a:r>
          </a:p>
          <a:p>
            <a:pPr defTabSz="914400" fontAlgn="base">
              <a:spcBef>
                <a:spcPct val="0"/>
              </a:spcBef>
              <a:spcAft>
                <a:spcPct val="0"/>
              </a:spcAft>
            </a:pPr>
            <a:r>
              <a:rPr lang="en-US" sz="2400" b="1" dirty="0">
                <a:solidFill>
                  <a:srgbClr val="000000"/>
                </a:solidFill>
                <a:latin typeface="Times New Roman" charset="0"/>
                <a:ea typeface="ＭＳ Ｐゴシック" charset="0"/>
                <a:cs typeface="ＭＳ Ｐゴシック" charset="0"/>
              </a:rPr>
              <a:t>(see contributions from archaic Humans for example) </a:t>
            </a:r>
            <a:br>
              <a:rPr lang="en-US" sz="2400" b="1" dirty="0">
                <a:solidFill>
                  <a:srgbClr val="000000"/>
                </a:solidFill>
                <a:latin typeface="Times New Roman" charset="0"/>
                <a:ea typeface="ＭＳ Ｐゴシック" charset="0"/>
                <a:cs typeface="ＭＳ Ｐゴシック" charset="0"/>
              </a:rPr>
            </a:br>
            <a:br>
              <a:rPr lang="en-US" sz="2400" b="1" dirty="0">
                <a:solidFill>
                  <a:srgbClr val="000000"/>
                </a:solidFill>
                <a:latin typeface="Times New Roman" charset="0"/>
                <a:ea typeface="ＭＳ Ｐゴシック" charset="0"/>
                <a:cs typeface="ＭＳ Ｐゴシック" charset="0"/>
              </a:rPr>
            </a:br>
            <a:r>
              <a:rPr lang="en-US" sz="2400" b="1" dirty="0">
                <a:solidFill>
                  <a:srgbClr val="000000"/>
                </a:solidFill>
                <a:latin typeface="Times New Roman" charset="0"/>
                <a:ea typeface="ＭＳ Ｐゴシック" charset="0"/>
                <a:cs typeface="ＭＳ Ｐゴシック" charset="0"/>
              </a:rPr>
              <a:t>Repeated episodes of positive selection -&gt; high </a:t>
            </a:r>
            <a:r>
              <a:rPr lang="en-US" sz="2400" b="1" dirty="0" err="1">
                <a:solidFill>
                  <a:srgbClr val="000000"/>
                </a:solidFill>
                <a:latin typeface="Times New Roman" charset="0"/>
                <a:ea typeface="ＭＳ Ｐゴシック" charset="0"/>
                <a:cs typeface="ＭＳ Ｐゴシック" charset="0"/>
              </a:rPr>
              <a:t>dN</a:t>
            </a:r>
            <a:endParaRPr lang="en-US" sz="2400" b="1" dirty="0">
              <a:solidFill>
                <a:srgbClr val="000000"/>
              </a:solidFill>
              <a:latin typeface="Times New Roman" charset="0"/>
              <a:ea typeface="ＭＳ Ｐゴシック" charset="0"/>
              <a:cs typeface="ＭＳ Ｐゴシック" charset="0"/>
            </a:endParaRPr>
          </a:p>
          <a:p>
            <a:pPr defTabSz="914400" fontAlgn="base">
              <a:spcBef>
                <a:spcPct val="0"/>
              </a:spcBef>
              <a:spcAft>
                <a:spcPct val="0"/>
              </a:spcAft>
            </a:pPr>
            <a:r>
              <a:rPr lang="en-US" sz="2400" b="1" dirty="0">
                <a:solidFill>
                  <a:srgbClr val="000000"/>
                </a:solidFill>
                <a:latin typeface="Times New Roman" charset="0"/>
                <a:ea typeface="ＭＳ Ｐゴシック" charset="0"/>
                <a:cs typeface="ＭＳ Ｐゴシック" charset="0"/>
              </a:rPr>
              <a:t>(works well for repeated positive – aka diversifying – selection; e.g. virus interaction with the </a:t>
            </a:r>
            <a:r>
              <a:rPr lang="en-US" sz="2400" b="1" dirty="0" err="1">
                <a:solidFill>
                  <a:srgbClr val="000000"/>
                </a:solidFill>
                <a:latin typeface="Times New Roman" charset="0"/>
                <a:ea typeface="ＭＳ Ｐゴシック" charset="0"/>
                <a:cs typeface="ＭＳ Ｐゴシック" charset="0"/>
              </a:rPr>
              <a:t>immunesystem</a:t>
            </a:r>
            <a:r>
              <a:rPr lang="en-US" sz="2400" b="1" dirty="0">
                <a:solidFill>
                  <a:srgbClr val="000000"/>
                </a:solidFill>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169554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1"/>
          <p:cNvSpPr>
            <a:spLocks noChangeArrowheads="1"/>
          </p:cNvSpPr>
          <p:nvPr/>
        </p:nvSpPr>
        <p:spPr bwMode="auto">
          <a:xfrm>
            <a:off x="152400" y="228600"/>
            <a:ext cx="8839200" cy="39703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3600" b="1" dirty="0">
                <a:solidFill>
                  <a:srgbClr val="000000"/>
                </a:solidFill>
                <a:latin typeface="Times New Roman" charset="0"/>
                <a:ea typeface="ＭＳ Ｐゴシック" charset="0"/>
                <a:cs typeface="ＭＳ Ｐゴシック" charset="0"/>
              </a:rPr>
              <a:t>Other ways to detect positive selection</a:t>
            </a:r>
          </a:p>
          <a:p>
            <a:pPr defTabSz="914400" fontAlgn="base">
              <a:spcBef>
                <a:spcPct val="0"/>
              </a:spcBef>
              <a:spcAft>
                <a:spcPct val="0"/>
              </a:spcAft>
            </a:pPr>
            <a:endParaRPr lang="en-US" sz="2400" b="1" dirty="0">
              <a:solidFill>
                <a:srgbClr val="000000"/>
              </a:solidFill>
              <a:latin typeface="Times New Roman" charset="0"/>
              <a:ea typeface="ＭＳ Ｐゴシック" charset="0"/>
              <a:cs typeface="ＭＳ Ｐゴシック" charset="0"/>
            </a:endParaRPr>
          </a:p>
          <a:p>
            <a:pPr defTabSz="914400" fontAlgn="base">
              <a:spcBef>
                <a:spcPct val="0"/>
              </a:spcBef>
              <a:spcAft>
                <a:spcPct val="0"/>
              </a:spcAft>
            </a:pPr>
            <a:endParaRPr lang="en-US" sz="2400" b="1" dirty="0">
              <a:solidFill>
                <a:srgbClr val="000000"/>
              </a:solidFill>
              <a:latin typeface="Times New Roman" charset="0"/>
              <a:ea typeface="ＭＳ Ｐゴシック" charset="0"/>
              <a:cs typeface="ＭＳ Ｐゴシック" charset="0"/>
            </a:endParaRPr>
          </a:p>
          <a:p>
            <a:pPr defTabSz="914400" fontAlgn="base">
              <a:spcBef>
                <a:spcPct val="0"/>
              </a:spcBef>
              <a:spcAft>
                <a:spcPct val="0"/>
              </a:spcAft>
            </a:pPr>
            <a:r>
              <a:rPr lang="en-US" sz="2400" b="1" dirty="0">
                <a:solidFill>
                  <a:srgbClr val="000000"/>
                </a:solidFill>
                <a:latin typeface="Times New Roman" charset="0"/>
                <a:ea typeface="ＭＳ Ｐゴシック" charset="0"/>
                <a:cs typeface="ＭＳ Ｐゴシック" charset="0"/>
              </a:rPr>
              <a:t>Selective sweeps -&gt; fewer alleles present in population </a:t>
            </a:r>
          </a:p>
          <a:p>
            <a:pPr defTabSz="914400" fontAlgn="base">
              <a:spcBef>
                <a:spcPct val="0"/>
              </a:spcBef>
              <a:spcAft>
                <a:spcPct val="0"/>
              </a:spcAft>
            </a:pPr>
            <a:r>
              <a:rPr lang="en-US" sz="2400" b="1" dirty="0">
                <a:solidFill>
                  <a:srgbClr val="000000"/>
                </a:solidFill>
                <a:latin typeface="Times New Roman" charset="0"/>
                <a:ea typeface="ＭＳ Ｐゴシック" charset="0"/>
                <a:cs typeface="ＭＳ Ｐゴシック" charset="0"/>
              </a:rPr>
              <a:t>(allele shows little within allele divergence - see contributions from archaic Humans for example), </a:t>
            </a:r>
          </a:p>
          <a:p>
            <a:pPr defTabSz="914400" fontAlgn="base">
              <a:spcBef>
                <a:spcPct val="0"/>
              </a:spcBef>
              <a:spcAft>
                <a:spcPct val="0"/>
              </a:spcAft>
            </a:pPr>
            <a:r>
              <a:rPr lang="en-US" sz="2400" b="1" dirty="0">
                <a:solidFill>
                  <a:srgbClr val="000000"/>
                </a:solidFill>
                <a:latin typeface="Times New Roman" charset="0"/>
                <a:ea typeface="ＭＳ Ｐゴシック" charset="0"/>
                <a:cs typeface="ＭＳ Ｐゴシック" charset="0"/>
              </a:rPr>
              <a:t>SNP or neighboring SNPs are at higher frequency within a population.   </a:t>
            </a:r>
            <a:br>
              <a:rPr lang="en-US" sz="2400" b="1" dirty="0">
                <a:solidFill>
                  <a:srgbClr val="000000"/>
                </a:solidFill>
                <a:latin typeface="Times New Roman" charset="0"/>
                <a:ea typeface="ＭＳ Ｐゴシック" charset="0"/>
                <a:cs typeface="ＭＳ Ｐゴシック" charset="0"/>
              </a:rPr>
            </a:br>
            <a:br>
              <a:rPr lang="en-US" sz="2400" b="1" dirty="0">
                <a:solidFill>
                  <a:srgbClr val="000000"/>
                </a:solidFill>
                <a:latin typeface="Times New Roman" charset="0"/>
                <a:ea typeface="ＭＳ Ｐゴシック" charset="0"/>
                <a:cs typeface="ＭＳ Ｐゴシック" charset="0"/>
              </a:rPr>
            </a:br>
            <a:r>
              <a:rPr lang="en-US" sz="2400" b="1" dirty="0">
                <a:solidFill>
                  <a:srgbClr val="000000"/>
                </a:solidFill>
                <a:latin typeface="Times New Roman" charset="0"/>
                <a:ea typeface="ＭＳ Ｐゴシック" charset="0"/>
                <a:cs typeface="ＭＳ Ｐゴシック" charset="0"/>
              </a:rPr>
              <a:t>Repeated episodes of positive selection -&gt; high </a:t>
            </a:r>
            <a:r>
              <a:rPr lang="en-US" sz="2400" b="1" dirty="0" err="1">
                <a:solidFill>
                  <a:srgbClr val="000000"/>
                </a:solidFill>
                <a:latin typeface="Times New Roman" charset="0"/>
                <a:ea typeface="ＭＳ Ｐゴシック" charset="0"/>
                <a:cs typeface="ＭＳ Ｐゴシック" charset="0"/>
              </a:rPr>
              <a:t>dN</a:t>
            </a:r>
            <a:endParaRPr lang="en-US" sz="2400"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018016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78000" y="635000"/>
            <a:ext cx="5588000" cy="3302000"/>
          </a:xfrm>
          <a:prstGeom prst="rect">
            <a:avLst/>
          </a:prstGeom>
        </p:spPr>
      </p:pic>
      <p:sp>
        <p:nvSpPr>
          <p:cNvPr id="3" name="TextBox 2"/>
          <p:cNvSpPr txBox="1"/>
          <p:nvPr/>
        </p:nvSpPr>
        <p:spPr>
          <a:xfrm>
            <a:off x="635000" y="4064000"/>
            <a:ext cx="7620000" cy="317500"/>
          </a:xfrm>
          <a:prstGeom prst="rect">
            <a:avLst/>
          </a:prstGeom>
        </p:spPr>
        <p:txBody>
          <a:bodyPr/>
          <a:lstStyle/>
          <a:p>
            <a:pPr defTabSz="914400"/>
            <a:r>
              <a:rPr lang="en-US" sz="1000" dirty="0">
                <a:solidFill>
                  <a:prstClr val="black"/>
                </a:solidFill>
                <a:latin typeface="Arial"/>
              </a:rPr>
              <a:t> Fig. 1 Current world-wide frequency distribution of CCR5-Δ32 allele frequencies. Only the frequencies of Native populations have been evidenced in Americas, Asia, Africa and Oceania. Map redrawn and modified principally from &lt;</a:t>
            </a:r>
            <a:r>
              <a:rPr lang="en-US" sz="1000" dirty="0" err="1">
                <a:solidFill>
                  <a:prstClr val="black"/>
                </a:solidFill>
                <a:latin typeface="Arial"/>
              </a:rPr>
              <a:t>ce:cross-ref</a:t>
            </a:r>
            <a:r>
              <a:rPr lang="en-US" sz="1000" dirty="0">
                <a:solidFill>
                  <a:prstClr val="black"/>
                </a:solidFill>
                <a:latin typeface="Arial"/>
              </a:rPr>
              <a:t> </a:t>
            </a:r>
            <a:r>
              <a:rPr lang="en-US" sz="1000" dirty="0" err="1">
                <a:solidFill>
                  <a:prstClr val="black"/>
                </a:solidFill>
                <a:latin typeface="Arial"/>
              </a:rPr>
              <a:t>refid</a:t>
            </a:r>
            <a:r>
              <a:rPr lang="en-US" sz="1000" dirty="0">
                <a:solidFill>
                  <a:prstClr val="black"/>
                </a:solidFill>
                <a:latin typeface="Arial"/>
              </a:rPr>
              <a:t>="bib5"&gt; B...</a:t>
            </a:r>
          </a:p>
        </p:txBody>
      </p:sp>
      <p:sp>
        <p:nvSpPr>
          <p:cNvPr id="4" name="TextBox 3"/>
          <p:cNvSpPr txBox="1"/>
          <p:nvPr/>
        </p:nvSpPr>
        <p:spPr>
          <a:xfrm>
            <a:off x="635000" y="4889500"/>
            <a:ext cx="7620000" cy="254000"/>
          </a:xfrm>
          <a:prstGeom prst="rect">
            <a:avLst/>
          </a:prstGeom>
        </p:spPr>
        <p:txBody>
          <a:bodyPr/>
          <a:lstStyle/>
          <a:p>
            <a:pPr defTabSz="914400"/>
            <a:r>
              <a:rPr lang="en-US" sz="1000">
                <a:solidFill>
                  <a:prstClr val="black"/>
                </a:solidFill>
                <a:latin typeface="Arial"/>
              </a:rPr>
              <a:t>Eric  Faure , Manuela  Royer-Carenzi</a:t>
            </a:r>
          </a:p>
        </p:txBody>
      </p:sp>
      <p:sp>
        <p:nvSpPr>
          <p:cNvPr id="5" name="TextBox 4"/>
          <p:cNvSpPr txBox="1"/>
          <p:nvPr/>
        </p:nvSpPr>
        <p:spPr>
          <a:xfrm>
            <a:off x="635000" y="5270500"/>
            <a:ext cx="7620000" cy="254000"/>
          </a:xfrm>
          <a:prstGeom prst="rect">
            <a:avLst/>
          </a:prstGeom>
        </p:spPr>
        <p:txBody>
          <a:bodyPr/>
          <a:lstStyle/>
          <a:p>
            <a:pPr defTabSz="914400"/>
            <a:r>
              <a:rPr lang="en-US" sz="1000" b="1" dirty="0">
                <a:solidFill>
                  <a:prstClr val="black"/>
                </a:solidFill>
                <a:latin typeface="Arial"/>
              </a:rPr>
              <a:t> Is the European spatial distribution of the HIV-1-resistant CCR5-Δ32 allele formed by a breakdown of the </a:t>
            </a:r>
            <a:r>
              <a:rPr lang="en-US" sz="1000" b="1" dirty="0" err="1">
                <a:solidFill>
                  <a:prstClr val="black"/>
                </a:solidFill>
                <a:latin typeface="Arial"/>
              </a:rPr>
              <a:t>pathocenosis</a:t>
            </a:r>
            <a:r>
              <a:rPr lang="en-US" sz="1000" b="1" dirty="0">
                <a:solidFill>
                  <a:prstClr val="black"/>
                </a:solidFill>
                <a:latin typeface="Arial"/>
              </a:rPr>
              <a:t> due to the historical Roman expansion?</a:t>
            </a:r>
          </a:p>
        </p:txBody>
      </p:sp>
      <p:sp>
        <p:nvSpPr>
          <p:cNvPr id="6" name="TextBox 5"/>
          <p:cNvSpPr txBox="1"/>
          <p:nvPr/>
        </p:nvSpPr>
        <p:spPr>
          <a:xfrm>
            <a:off x="635000" y="5651500"/>
            <a:ext cx="7620000" cy="254000"/>
          </a:xfrm>
          <a:prstGeom prst="rect">
            <a:avLst/>
          </a:prstGeom>
        </p:spPr>
        <p:txBody>
          <a:bodyPr/>
          <a:lstStyle/>
          <a:p>
            <a:pPr defTabSz="914400"/>
            <a:r>
              <a:rPr lang="en-US" sz="1000">
                <a:solidFill>
                  <a:prstClr val="black"/>
                </a:solidFill>
                <a:latin typeface="Arial"/>
              </a:rPr>
              <a:t>Infection, Genetics and Evolution, Volume 8, Issue 6, 2008, 864 - 874</a:t>
            </a:r>
          </a:p>
        </p:txBody>
      </p:sp>
      <p:sp>
        <p:nvSpPr>
          <p:cNvPr id="7" name="TextBox 6"/>
          <p:cNvSpPr txBox="1"/>
          <p:nvPr/>
        </p:nvSpPr>
        <p:spPr>
          <a:xfrm>
            <a:off x="635000" y="6032500"/>
            <a:ext cx="7620000" cy="254000"/>
          </a:xfrm>
          <a:prstGeom prst="rect">
            <a:avLst/>
          </a:prstGeom>
        </p:spPr>
        <p:txBody>
          <a:bodyPr/>
          <a:lstStyle/>
          <a:p>
            <a:pPr defTabSz="914400"/>
            <a:r>
              <a:rPr lang="en-US" sz="1000" dirty="0">
                <a:solidFill>
                  <a:prstClr val="black"/>
                </a:solidFill>
                <a:latin typeface="Arial"/>
              </a:rPr>
              <a:t>http://</a:t>
            </a:r>
            <a:r>
              <a:rPr lang="en-US" sz="1000" dirty="0" err="1">
                <a:solidFill>
                  <a:prstClr val="black"/>
                </a:solidFill>
                <a:latin typeface="Arial"/>
              </a:rPr>
              <a:t>dx.doi.org</a:t>
            </a:r>
            <a:r>
              <a:rPr lang="en-US" sz="1000" dirty="0">
                <a:solidFill>
                  <a:prstClr val="black"/>
                </a:solidFill>
                <a:latin typeface="Arial"/>
              </a:rPr>
              <a:t>/10.1016/j.meegid.2008.08.007</a:t>
            </a:r>
          </a:p>
        </p:txBody>
      </p:sp>
    </p:spTree>
    <p:extLst>
      <p:ext uri="{BB962C8B-B14F-4D97-AF65-F5344CB8AC3E}">
        <p14:creationId xmlns:p14="http://schemas.microsoft.com/office/powerpoint/2010/main" val="14057678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Geographic origin of the three populations studied.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7040" y="979303"/>
            <a:ext cx="3772800" cy="489363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687040" y="5972308"/>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err="1">
                <a:latin typeface="Arial" charset="0"/>
              </a:rPr>
              <a:t>Hafid</a:t>
            </a:r>
            <a:r>
              <a:rPr lang="en-GB" sz="1100" b="1" dirty="0">
                <a:latin typeface="Arial" charset="0"/>
              </a:rPr>
              <a:t> </a:t>
            </a:r>
            <a:r>
              <a:rPr lang="en-GB" sz="1100" b="1" dirty="0" err="1">
                <a:latin typeface="Arial" charset="0"/>
              </a:rPr>
              <a:t>Laayouni</a:t>
            </a:r>
            <a:r>
              <a:rPr lang="en-GB" sz="1100" b="1" dirty="0">
                <a:latin typeface="Arial" charset="0"/>
              </a:rPr>
              <a:t> et al. PNAS 2014;111:2668-2673</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©2014 by National Academy of Sciences</a:t>
            </a:r>
          </a:p>
        </p:txBody>
      </p:sp>
      <p:sp>
        <p:nvSpPr>
          <p:cNvPr id="2" name="TextBox 1"/>
          <p:cNvSpPr txBox="1"/>
          <p:nvPr/>
        </p:nvSpPr>
        <p:spPr>
          <a:xfrm>
            <a:off x="2880" y="4280423"/>
            <a:ext cx="1461007" cy="646331"/>
          </a:xfrm>
          <a:prstGeom prst="rect">
            <a:avLst/>
          </a:prstGeom>
          <a:noFill/>
        </p:spPr>
        <p:txBody>
          <a:bodyPr wrap="none" rtlCol="0">
            <a:spAutoFit/>
          </a:bodyPr>
          <a:lstStyle/>
          <a:p>
            <a:r>
              <a:rPr lang="en-US" dirty="0"/>
              <a:t>196,524 SNPs</a:t>
            </a:r>
          </a:p>
          <a:p>
            <a:r>
              <a:rPr lang="en-US" dirty="0"/>
              <a:t>-&gt; PCA</a:t>
            </a:r>
          </a:p>
        </p:txBody>
      </p:sp>
    </p:spTree>
    <p:extLst>
      <p:ext uri="{BB962C8B-B14F-4D97-AF65-F5344CB8AC3E}">
        <p14:creationId xmlns:p14="http://schemas.microsoft.com/office/powerpoint/2010/main" val="1254563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Manhattan plot of results of selection tests in Rroma, Romanians, and Indians using TreeSelect statistic (A) and XP-CLR statistic (B).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5681" y="979303"/>
            <a:ext cx="4835520" cy="489363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155681" y="5972308"/>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err="1">
                <a:latin typeface="Arial" charset="0"/>
              </a:rPr>
              <a:t>Laayouni</a:t>
            </a:r>
            <a:r>
              <a:rPr lang="en-GB" sz="1100" b="1" dirty="0">
                <a:latin typeface="Arial" charset="0"/>
              </a:rPr>
              <a:t> H et al. PNAS 2014;111:2668-2673</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dirty="0">
                <a:latin typeface="Arial" charset="0"/>
              </a:rPr>
              <a:t>©2014 by National Academy of Sciences</a:t>
            </a:r>
          </a:p>
        </p:txBody>
      </p:sp>
      <p:sp>
        <p:nvSpPr>
          <p:cNvPr id="2" name="TextBox 1"/>
          <p:cNvSpPr txBox="1"/>
          <p:nvPr/>
        </p:nvSpPr>
        <p:spPr>
          <a:xfrm>
            <a:off x="2066871" y="6127979"/>
            <a:ext cx="6953759" cy="461665"/>
          </a:xfrm>
          <a:prstGeom prst="rect">
            <a:avLst/>
          </a:prstGeom>
          <a:noFill/>
        </p:spPr>
        <p:txBody>
          <a:bodyPr wrap="square" rtlCol="0">
            <a:spAutoFit/>
          </a:bodyPr>
          <a:lstStyle/>
          <a:p>
            <a:r>
              <a:rPr lang="en-US" sz="1200" dirty="0"/>
              <a:t>Convergent evolution in European and </a:t>
            </a:r>
            <a:r>
              <a:rPr lang="en-US" sz="1200" dirty="0" err="1"/>
              <a:t>Rroma</a:t>
            </a:r>
            <a:r>
              <a:rPr lang="en-US" sz="1200" dirty="0"/>
              <a:t> populations reveals pressure exerted by plague on Toll-like receptors.</a:t>
            </a:r>
          </a:p>
        </p:txBody>
      </p:sp>
      <p:sp>
        <p:nvSpPr>
          <p:cNvPr id="4" name="TextBox 3"/>
          <p:cNvSpPr txBox="1"/>
          <p:nvPr/>
        </p:nvSpPr>
        <p:spPr>
          <a:xfrm>
            <a:off x="6587797" y="4517278"/>
            <a:ext cx="2557700" cy="523220"/>
          </a:xfrm>
          <a:prstGeom prst="rect">
            <a:avLst/>
          </a:prstGeom>
          <a:noFill/>
        </p:spPr>
        <p:txBody>
          <a:bodyPr wrap="square" rtlCol="0">
            <a:spAutoFit/>
          </a:bodyPr>
          <a:lstStyle/>
          <a:p>
            <a:r>
              <a:rPr lang="en-US" sz="1400" dirty="0"/>
              <a:t>selective sweeps detected through linkage disequilibrium</a:t>
            </a:r>
          </a:p>
        </p:txBody>
      </p:sp>
      <p:sp>
        <p:nvSpPr>
          <p:cNvPr id="5" name="TextBox 4"/>
          <p:cNvSpPr txBox="1"/>
          <p:nvPr/>
        </p:nvSpPr>
        <p:spPr>
          <a:xfrm>
            <a:off x="6991201" y="2007002"/>
            <a:ext cx="2244452" cy="523220"/>
          </a:xfrm>
          <a:prstGeom prst="rect">
            <a:avLst/>
          </a:prstGeom>
          <a:noFill/>
        </p:spPr>
        <p:txBody>
          <a:bodyPr wrap="square" rtlCol="0">
            <a:spAutoFit/>
          </a:bodyPr>
          <a:lstStyle/>
          <a:p>
            <a:r>
              <a:rPr lang="en-US" sz="1400" dirty="0">
                <a:hlinkClick r:id="rId5"/>
              </a:rPr>
              <a:t>SNP frequencies within and between populations</a:t>
            </a:r>
            <a:endParaRPr lang="en-US" sz="1400" dirty="0"/>
          </a:p>
        </p:txBody>
      </p:sp>
    </p:spTree>
    <p:extLst>
      <p:ext uri="{BB962C8B-B14F-4D97-AF65-F5344CB8AC3E}">
        <p14:creationId xmlns:p14="http://schemas.microsoft.com/office/powerpoint/2010/main" val="1631220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1">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1600"/>
            <a:ext cx="9144000" cy="6643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42" name="Rectangle 2"/>
          <p:cNvSpPr>
            <a:spLocks noChangeArrowheads="1"/>
          </p:cNvSpPr>
          <p:nvPr/>
        </p:nvSpPr>
        <p:spPr bwMode="auto">
          <a:xfrm>
            <a:off x="5943600" y="3817938"/>
            <a:ext cx="2844800" cy="82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p>
            <a:pPr defTabSz="914400" fontAlgn="base">
              <a:spcBef>
                <a:spcPct val="0"/>
              </a:spcBef>
              <a:spcAft>
                <a:spcPct val="0"/>
              </a:spcAft>
            </a:pPr>
            <a:r>
              <a:rPr lang="en-US" sz="2400" b="1">
                <a:solidFill>
                  <a:srgbClr val="000000"/>
                </a:solidFill>
                <a:latin typeface="Times New Roman" charset="0"/>
                <a:ea typeface="ＭＳ Ｐゴシック" charset="0"/>
                <a:cs typeface="ＭＳ Ｐゴシック" charset="0"/>
              </a:rPr>
              <a:t>Variant arose about </a:t>
            </a:r>
            <a:br>
              <a:rPr lang="en-US" sz="2400" b="1">
                <a:solidFill>
                  <a:srgbClr val="000000"/>
                </a:solidFill>
                <a:latin typeface="Times New Roman" charset="0"/>
                <a:ea typeface="ＭＳ Ｐゴシック" charset="0"/>
                <a:cs typeface="ＭＳ Ｐゴシック" charset="0"/>
              </a:rPr>
            </a:br>
            <a:r>
              <a:rPr lang="en-US" sz="2400" b="1">
                <a:solidFill>
                  <a:srgbClr val="000000"/>
                </a:solidFill>
                <a:latin typeface="Times New Roman" charset="0"/>
                <a:ea typeface="ＭＳ Ｐゴシック" charset="0"/>
                <a:cs typeface="ＭＳ Ｐゴシック" charset="0"/>
              </a:rPr>
              <a:t>5800 years ago</a:t>
            </a:r>
          </a:p>
        </p:txBody>
      </p:sp>
    </p:spTree>
    <p:extLst>
      <p:ext uri="{BB962C8B-B14F-4D97-AF65-F5344CB8AC3E}">
        <p14:creationId xmlns:p14="http://schemas.microsoft.com/office/powerpoint/2010/main" val="20280571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1">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8916988" cy="668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866" name="Rectangle 2"/>
          <p:cNvSpPr>
            <a:spLocks noChangeArrowheads="1"/>
          </p:cNvSpPr>
          <p:nvPr/>
        </p:nvSpPr>
        <p:spPr bwMode="auto">
          <a:xfrm>
            <a:off x="152400" y="5334000"/>
            <a:ext cx="7467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400" b="1">
                <a:solidFill>
                  <a:srgbClr val="000000"/>
                </a:solidFill>
                <a:latin typeface="Times New Roman" charset="0"/>
                <a:ea typeface="ＭＳ Ｐゴシック" charset="0"/>
                <a:cs typeface="ＭＳ Ｐゴシック" charset="0"/>
              </a:rPr>
              <a:t>The age of haplogroup D was found to be ~37,000 years</a:t>
            </a:r>
          </a:p>
        </p:txBody>
      </p:sp>
    </p:spTree>
    <p:extLst>
      <p:ext uri="{BB962C8B-B14F-4D97-AF65-F5344CB8AC3E}">
        <p14:creationId xmlns:p14="http://schemas.microsoft.com/office/powerpoint/2010/main" val="6968479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0"/>
            <a:ext cx="60007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890" name="Picture 2">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8662" y="2022475"/>
            <a:ext cx="6834187" cy="2836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58072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a:grpSpLocks/>
          </p:cNvGrpSpPr>
          <p:nvPr/>
        </p:nvGrpSpPr>
        <p:grpSpPr bwMode="auto">
          <a:xfrm>
            <a:off x="6248400" y="914400"/>
            <a:ext cx="2819400" cy="5638800"/>
            <a:chOff x="6248400" y="914400"/>
            <a:chExt cx="2819400" cy="5638840"/>
          </a:xfrm>
        </p:grpSpPr>
        <p:sp>
          <p:nvSpPr>
            <p:cNvPr id="19" name="Rectangle 18"/>
            <p:cNvSpPr>
              <a:spLocks noChangeArrowheads="1"/>
            </p:cNvSpPr>
            <p:nvPr/>
          </p:nvSpPr>
          <p:spPr bwMode="auto">
            <a:xfrm>
              <a:off x="6248400" y="914400"/>
              <a:ext cx="2819400" cy="5638840"/>
            </a:xfrm>
            <a:prstGeom prst="rect">
              <a:avLst/>
            </a:prstGeom>
            <a:solidFill>
              <a:schemeClr val="accent5">
                <a:lumMod val="90000"/>
                <a:alpha val="80000"/>
              </a:schemeClr>
            </a:solidFill>
            <a:ln w="9525">
              <a:solidFill>
                <a:schemeClr val="tx1"/>
              </a:solidFill>
              <a:miter lim="800000"/>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cs typeface="ＭＳ Ｐゴシック" charset="-128"/>
              </a:endParaRPr>
            </a:p>
          </p:txBody>
        </p:sp>
        <p:grpSp>
          <p:nvGrpSpPr>
            <p:cNvPr id="89103" name="Group 17"/>
            <p:cNvGrpSpPr>
              <a:grpSpLocks/>
            </p:cNvGrpSpPr>
            <p:nvPr/>
          </p:nvGrpSpPr>
          <p:grpSpPr bwMode="auto">
            <a:xfrm>
              <a:off x="6324601" y="1010706"/>
              <a:ext cx="2590799" cy="5268721"/>
              <a:chOff x="6324601" y="1010706"/>
              <a:chExt cx="2590799" cy="5268721"/>
            </a:xfrm>
          </p:grpSpPr>
          <p:pic>
            <p:nvPicPr>
              <p:cNvPr id="89104" name="Picture 2" descr="http://arjournals.annualreviews.org/na101/home/literatum/publisher/ar/journals/production/genet/1996/30/1/annurev.genet.30.1.1/images/medium/ge30_0001_p1.gif"/>
              <p:cNvPicPr>
                <a:picLocks noChangeAspect="1" noChangeArrowheads="1"/>
              </p:cNvPicPr>
              <p:nvPr/>
            </p:nvPicPr>
            <p:blipFill>
              <a:blip r:embed="rId3">
                <a:extLst>
                  <a:ext uri="{28A0092B-C50C-407E-A947-70E740481C1C}">
                    <a14:useLocalDpi xmlns:a14="http://schemas.microsoft.com/office/drawing/2010/main" val="0"/>
                  </a:ext>
                </a:extLst>
              </a:blip>
              <a:srcRect b="5684"/>
              <a:stretch>
                <a:fillRect/>
              </a:stretch>
            </p:blipFill>
            <p:spPr bwMode="auto">
              <a:xfrm>
                <a:off x="6384798" y="1010706"/>
                <a:ext cx="2530602" cy="36383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105" name="TextBox 8"/>
              <p:cNvSpPr txBox="1">
                <a:spLocks noChangeArrowheads="1"/>
              </p:cNvSpPr>
              <p:nvPr/>
            </p:nvSpPr>
            <p:spPr bwMode="auto">
              <a:xfrm>
                <a:off x="6324601" y="4648200"/>
                <a:ext cx="2514600" cy="16312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a:solidFill>
                      <a:srgbClr val="000000"/>
                    </a:solidFill>
                  </a:rPr>
                  <a:t>Motoo Kimura 1968</a:t>
                </a:r>
              </a:p>
              <a:p>
                <a:pPr defTabSz="914400" eaLnBrk="1" fontAlgn="base" hangingPunct="1">
                  <a:spcBef>
                    <a:spcPct val="0"/>
                  </a:spcBef>
                  <a:spcAft>
                    <a:spcPct val="0"/>
                  </a:spcAft>
                </a:pPr>
                <a:r>
                  <a:rPr lang="en-US" sz="1800" b="1">
                    <a:solidFill>
                      <a:srgbClr val="000000"/>
                    </a:solidFill>
                  </a:rPr>
                  <a:t>Neutral Theory</a:t>
                </a:r>
              </a:p>
              <a:p>
                <a:pPr defTabSz="914400" eaLnBrk="1" fontAlgn="base" hangingPunct="1">
                  <a:spcBef>
                    <a:spcPct val="0"/>
                  </a:spcBef>
                  <a:spcAft>
                    <a:spcPct val="0"/>
                  </a:spcAft>
                </a:pPr>
                <a:r>
                  <a:rPr lang="en-US" sz="1800" b="1">
                    <a:solidFill>
                      <a:srgbClr val="000000"/>
                    </a:solidFill>
                  </a:rPr>
                  <a:t>Genetic Drift is main force for changing allele frequencies</a:t>
                </a:r>
              </a:p>
              <a:p>
                <a:pPr defTabSz="914400" eaLnBrk="1" fontAlgn="base" hangingPunct="1">
                  <a:spcBef>
                    <a:spcPct val="0"/>
                  </a:spcBef>
                  <a:spcAft>
                    <a:spcPct val="0"/>
                  </a:spcAft>
                </a:pPr>
                <a:endParaRPr lang="en-US" sz="1000" b="1">
                  <a:solidFill>
                    <a:srgbClr val="000000"/>
                  </a:solidFill>
                </a:endParaRPr>
              </a:p>
            </p:txBody>
          </p:sp>
        </p:grpSp>
      </p:grpSp>
      <p:sp>
        <p:nvSpPr>
          <p:cNvPr id="10" name="Title 1"/>
          <p:cNvSpPr txBox="1">
            <a:spLocks/>
          </p:cNvSpPr>
          <p:nvPr/>
        </p:nvSpPr>
        <p:spPr bwMode="auto">
          <a:xfrm>
            <a:off x="457200" y="0"/>
            <a:ext cx="8229600" cy="9144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en-US" sz="4400" kern="0" dirty="0">
                <a:solidFill>
                  <a:srgbClr val="000000"/>
                </a:solidFill>
                <a:cs typeface="ＭＳ Ｐゴシック" charset="-128"/>
              </a:rPr>
              <a:t>How do you define evolution?</a:t>
            </a:r>
          </a:p>
        </p:txBody>
      </p:sp>
      <p:grpSp>
        <p:nvGrpSpPr>
          <p:cNvPr id="4" name="Group 20"/>
          <p:cNvGrpSpPr>
            <a:grpSpLocks/>
          </p:cNvGrpSpPr>
          <p:nvPr/>
        </p:nvGrpSpPr>
        <p:grpSpPr bwMode="auto">
          <a:xfrm>
            <a:off x="152400" y="914400"/>
            <a:ext cx="3124200" cy="5703888"/>
            <a:chOff x="152400" y="914400"/>
            <a:chExt cx="3124200" cy="5703422"/>
          </a:xfrm>
        </p:grpSpPr>
        <p:sp>
          <p:nvSpPr>
            <p:cNvPr id="17" name="Rectangle 18"/>
            <p:cNvSpPr>
              <a:spLocks noChangeArrowheads="1"/>
            </p:cNvSpPr>
            <p:nvPr/>
          </p:nvSpPr>
          <p:spPr bwMode="auto">
            <a:xfrm>
              <a:off x="152400" y="914400"/>
              <a:ext cx="2971800" cy="5638339"/>
            </a:xfrm>
            <a:prstGeom prst="rect">
              <a:avLst/>
            </a:prstGeom>
            <a:solidFill>
              <a:schemeClr val="accent6">
                <a:lumMod val="20000"/>
                <a:lumOff val="80000"/>
              </a:schemeClr>
            </a:solidFill>
            <a:ln w="9525">
              <a:solidFill>
                <a:schemeClr val="tx1"/>
              </a:solidFill>
              <a:miter lim="800000"/>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cs typeface="ＭＳ Ｐゴシック" charset="-128"/>
              </a:endParaRPr>
            </a:p>
          </p:txBody>
        </p:sp>
        <p:grpSp>
          <p:nvGrpSpPr>
            <p:cNvPr id="89099" name="Group 13"/>
            <p:cNvGrpSpPr>
              <a:grpSpLocks/>
            </p:cNvGrpSpPr>
            <p:nvPr/>
          </p:nvGrpSpPr>
          <p:grpSpPr bwMode="auto">
            <a:xfrm>
              <a:off x="152400" y="990600"/>
              <a:ext cx="3124200" cy="5627222"/>
              <a:chOff x="152400" y="990600"/>
              <a:chExt cx="3124200" cy="5627222"/>
            </a:xfrm>
          </p:grpSpPr>
          <p:pic>
            <p:nvPicPr>
              <p:cNvPr id="89100" name="Picture 2" descr="http://www.macroevolution.net/images/richard-goldschmidt-2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66" y="990600"/>
                <a:ext cx="26670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101" name="TextBox 3"/>
              <p:cNvSpPr txBox="1">
                <a:spLocks noChangeArrowheads="1"/>
              </p:cNvSpPr>
              <p:nvPr/>
            </p:nvSpPr>
            <p:spPr bwMode="auto">
              <a:xfrm>
                <a:off x="152400" y="4648200"/>
                <a:ext cx="3124200" cy="19696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a:solidFill>
                      <a:srgbClr val="000000"/>
                    </a:solidFill>
                  </a:rPr>
                  <a:t>Richard Goldschmidt 1940</a:t>
                </a:r>
              </a:p>
              <a:p>
                <a:pPr defTabSz="914400" eaLnBrk="1" fontAlgn="base" hangingPunct="1">
                  <a:spcBef>
                    <a:spcPct val="0"/>
                  </a:spcBef>
                  <a:spcAft>
                    <a:spcPct val="0"/>
                  </a:spcAft>
                </a:pPr>
                <a:r>
                  <a:rPr lang="en-US" altLang="ja-JP" sz="1800" b="1">
                    <a:solidFill>
                      <a:srgbClr val="000000"/>
                    </a:solidFill>
                  </a:rPr>
                  <a:t>hopeful monsters</a:t>
                </a:r>
              </a:p>
              <a:p>
                <a:pPr defTabSz="914400" eaLnBrk="1" fontAlgn="base" hangingPunct="1">
                  <a:spcBef>
                    <a:spcPct val="0"/>
                  </a:spcBef>
                  <a:spcAft>
                    <a:spcPct val="0"/>
                  </a:spcAft>
                </a:pPr>
                <a:r>
                  <a:rPr lang="en-US" sz="1800" b="1">
                    <a:solidFill>
                      <a:srgbClr val="000000"/>
                    </a:solidFill>
                  </a:rPr>
                  <a:t>Mutationism </a:t>
                </a:r>
                <a:r>
                  <a:rPr lang="en-US" sz="1800" b="1">
                    <a:solidFill>
                      <a:srgbClr val="FF0000"/>
                    </a:solidFill>
                  </a:rPr>
                  <a:t>HGT/WGD!</a:t>
                </a:r>
              </a:p>
              <a:p>
                <a:pPr defTabSz="914400" eaLnBrk="1" fontAlgn="base" hangingPunct="1">
                  <a:spcBef>
                    <a:spcPct val="0"/>
                  </a:spcBef>
                  <a:spcAft>
                    <a:spcPct val="0"/>
                  </a:spcAft>
                </a:pPr>
                <a:r>
                  <a:rPr lang="en-US" sz="1800" b="1">
                    <a:solidFill>
                      <a:srgbClr val="000000"/>
                    </a:solidFill>
                  </a:rPr>
                  <a:t>Punctuated Equilibrium</a:t>
                </a:r>
              </a:p>
              <a:p>
                <a:pPr defTabSz="914400" eaLnBrk="1" fontAlgn="base" hangingPunct="1">
                  <a:spcBef>
                    <a:spcPct val="0"/>
                  </a:spcBef>
                  <a:spcAft>
                    <a:spcPct val="0"/>
                  </a:spcAft>
                </a:pPr>
                <a:r>
                  <a:rPr lang="en-US" sz="1800" b="1">
                    <a:solidFill>
                      <a:srgbClr val="000000"/>
                    </a:solidFill>
                  </a:rPr>
                  <a:t>Few genes / large effect</a:t>
                </a:r>
              </a:p>
              <a:p>
                <a:pPr defTabSz="914400" eaLnBrk="1" fontAlgn="base" hangingPunct="1">
                  <a:spcBef>
                    <a:spcPct val="0"/>
                  </a:spcBef>
                  <a:spcAft>
                    <a:spcPct val="0"/>
                  </a:spcAft>
                </a:pPr>
                <a:r>
                  <a:rPr lang="en-US" sz="1600" b="1">
                    <a:solidFill>
                      <a:srgbClr val="000000"/>
                    </a:solidFill>
                  </a:rPr>
                  <a:t>Vilified by Mayr, celebrated 1977 Gould &amp; Evo-devo</a:t>
                </a:r>
              </a:p>
            </p:txBody>
          </p:sp>
        </p:grpSp>
      </p:grpSp>
      <p:grpSp>
        <p:nvGrpSpPr>
          <p:cNvPr id="6" name="Group 15"/>
          <p:cNvGrpSpPr>
            <a:grpSpLocks/>
          </p:cNvGrpSpPr>
          <p:nvPr/>
        </p:nvGrpSpPr>
        <p:grpSpPr bwMode="auto">
          <a:xfrm>
            <a:off x="3200400" y="914400"/>
            <a:ext cx="3200400" cy="5638800"/>
            <a:chOff x="3200400" y="914400"/>
            <a:chExt cx="3200400" cy="5638800"/>
          </a:xfrm>
        </p:grpSpPr>
        <p:sp>
          <p:nvSpPr>
            <p:cNvPr id="15" name="Rectangle 18"/>
            <p:cNvSpPr>
              <a:spLocks noChangeArrowheads="1"/>
            </p:cNvSpPr>
            <p:nvPr/>
          </p:nvSpPr>
          <p:spPr bwMode="auto">
            <a:xfrm>
              <a:off x="3200400" y="914400"/>
              <a:ext cx="2895600" cy="5638800"/>
            </a:xfrm>
            <a:prstGeom prst="rect">
              <a:avLst/>
            </a:prstGeom>
            <a:solidFill>
              <a:schemeClr val="accent4">
                <a:lumMod val="50000"/>
                <a:lumOff val="50000"/>
                <a:alpha val="20000"/>
              </a:schemeClr>
            </a:solidFill>
            <a:ln w="9525">
              <a:solidFill>
                <a:schemeClr val="tx1"/>
              </a:solidFill>
              <a:miter lim="800000"/>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cs typeface="ＭＳ Ｐゴシック" charset="-128"/>
              </a:endParaRPr>
            </a:p>
          </p:txBody>
        </p:sp>
        <p:grpSp>
          <p:nvGrpSpPr>
            <p:cNvPr id="89095" name="Group 12"/>
            <p:cNvGrpSpPr>
              <a:grpSpLocks/>
            </p:cNvGrpSpPr>
            <p:nvPr/>
          </p:nvGrpSpPr>
          <p:grpSpPr bwMode="auto">
            <a:xfrm>
              <a:off x="3276600" y="1010822"/>
              <a:ext cx="3124200" cy="5389978"/>
              <a:chOff x="3276600" y="1010822"/>
              <a:chExt cx="3124200" cy="5389978"/>
            </a:xfrm>
          </p:grpSpPr>
          <p:pic>
            <p:nvPicPr>
              <p:cNvPr id="89096" name="Picture 4" descr="Photo of Ernst May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2998" y="1010822"/>
                <a:ext cx="2514600" cy="3623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7" name="TextBox 2"/>
              <p:cNvSpPr txBox="1">
                <a:spLocks noChangeArrowheads="1"/>
              </p:cNvSpPr>
              <p:nvPr/>
            </p:nvSpPr>
            <p:spPr bwMode="auto">
              <a:xfrm>
                <a:off x="3276600" y="4646473"/>
                <a:ext cx="3124200" cy="1754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a:solidFill>
                      <a:srgbClr val="000000"/>
                    </a:solidFill>
                  </a:rPr>
                  <a:t>Ernst Mayr  1942</a:t>
                </a:r>
              </a:p>
              <a:p>
                <a:pPr defTabSz="914400" eaLnBrk="1" fontAlgn="base" hangingPunct="1">
                  <a:spcBef>
                    <a:spcPct val="0"/>
                  </a:spcBef>
                  <a:spcAft>
                    <a:spcPct val="0"/>
                  </a:spcAft>
                </a:pPr>
                <a:r>
                  <a:rPr lang="en-US" sz="1800" b="1">
                    <a:solidFill>
                      <a:srgbClr val="000000"/>
                    </a:solidFill>
                  </a:rPr>
                  <a:t>NeoDarwinian Synthesis</a:t>
                </a:r>
              </a:p>
              <a:p>
                <a:pPr defTabSz="914400" eaLnBrk="1" fontAlgn="base" hangingPunct="1">
                  <a:spcBef>
                    <a:spcPct val="0"/>
                  </a:spcBef>
                  <a:spcAft>
                    <a:spcPct val="0"/>
                  </a:spcAft>
                </a:pPr>
                <a:r>
                  <a:rPr lang="en-US" sz="1800" b="1">
                    <a:solidFill>
                      <a:srgbClr val="000000"/>
                    </a:solidFill>
                  </a:rPr>
                  <a:t>Natural Selection</a:t>
                </a:r>
              </a:p>
              <a:p>
                <a:pPr defTabSz="914400" eaLnBrk="1" fontAlgn="base" hangingPunct="1">
                  <a:spcBef>
                    <a:spcPct val="0"/>
                  </a:spcBef>
                  <a:spcAft>
                    <a:spcPct val="0"/>
                  </a:spcAft>
                </a:pPr>
                <a:r>
                  <a:rPr lang="en-US" sz="1800" b="1">
                    <a:solidFill>
                      <a:srgbClr val="000000"/>
                    </a:solidFill>
                  </a:rPr>
                  <a:t>Gradualism</a:t>
                </a:r>
              </a:p>
              <a:p>
                <a:pPr defTabSz="914400" eaLnBrk="1" fontAlgn="base" hangingPunct="1">
                  <a:spcBef>
                    <a:spcPct val="0"/>
                  </a:spcBef>
                  <a:spcAft>
                    <a:spcPct val="0"/>
                  </a:spcAft>
                </a:pPr>
                <a:r>
                  <a:rPr lang="en-US" sz="1800" b="1">
                    <a:solidFill>
                      <a:srgbClr val="000000"/>
                    </a:solidFill>
                  </a:rPr>
                  <a:t>Many genes/small effect</a:t>
                </a:r>
              </a:p>
              <a:p>
                <a:pPr defTabSz="914400" eaLnBrk="1" fontAlgn="base" hangingPunct="1">
                  <a:spcBef>
                    <a:spcPct val="0"/>
                  </a:spcBef>
                  <a:spcAft>
                    <a:spcPct val="0"/>
                  </a:spcAft>
                </a:pPr>
                <a:r>
                  <a:rPr lang="en-US" sz="1800" b="1">
                    <a:solidFill>
                      <a:srgbClr val="FF0000"/>
                    </a:solidFill>
                  </a:rPr>
                  <a:t>Dario – “Fisher right”</a:t>
                </a:r>
              </a:p>
            </p:txBody>
          </p:sp>
        </p:grpSp>
      </p:grpSp>
      <p:sp>
        <p:nvSpPr>
          <p:cNvPr id="89093" name="TextBox 2"/>
          <p:cNvSpPr txBox="1">
            <a:spLocks noChangeArrowheads="1"/>
          </p:cNvSpPr>
          <p:nvPr/>
        </p:nvSpPr>
        <p:spPr bwMode="auto">
          <a:xfrm>
            <a:off x="6248400" y="6457950"/>
            <a:ext cx="26638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b="1">
                <a:solidFill>
                  <a:srgbClr val="000000"/>
                </a:solidFill>
                <a:latin typeface="Times New Roman" charset="0"/>
              </a:rPr>
              <a:t>Slide from Chris Pires</a:t>
            </a:r>
          </a:p>
        </p:txBody>
      </p:sp>
    </p:spTree>
    <p:extLst>
      <p:ext uri="{BB962C8B-B14F-4D97-AF65-F5344CB8AC3E}">
        <p14:creationId xmlns:p14="http://schemas.microsoft.com/office/powerpoint/2010/main" val="1720281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txBox="1">
            <a:spLocks noChangeArrowheads="1"/>
          </p:cNvSpPr>
          <p:nvPr/>
        </p:nvSpPr>
        <p:spPr bwMode="auto">
          <a:xfrm>
            <a:off x="457200" y="228600"/>
            <a:ext cx="83058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4400" b="1">
                <a:solidFill>
                  <a:srgbClr val="000000"/>
                </a:solidFill>
              </a:rPr>
              <a:t>Duplications and Evolution</a:t>
            </a:r>
          </a:p>
        </p:txBody>
      </p:sp>
      <p:sp>
        <p:nvSpPr>
          <p:cNvPr id="6" name="Text Box 3"/>
          <p:cNvSpPr txBox="1">
            <a:spLocks noChangeArrowheads="1"/>
          </p:cNvSpPr>
          <p:nvPr/>
        </p:nvSpPr>
        <p:spPr bwMode="auto">
          <a:xfrm>
            <a:off x="3581400" y="1219200"/>
            <a:ext cx="5257800" cy="1692275"/>
          </a:xfrm>
          <a:prstGeom prst="rect">
            <a:avLst/>
          </a:prstGeom>
          <a:noFill/>
          <a:ln w="9525">
            <a:noFill/>
            <a:miter lim="800000"/>
            <a:headEnd/>
            <a:tailEnd/>
          </a:ln>
        </p:spPr>
        <p:txBody>
          <a:bodyPr>
            <a:spAutoFit/>
          </a:bodyPr>
          <a:lstStyle/>
          <a:p>
            <a:pPr defTabSz="914400" fontAlgn="base">
              <a:spcBef>
                <a:spcPct val="0"/>
              </a:spcBef>
              <a:spcAft>
                <a:spcPct val="0"/>
              </a:spcAft>
              <a:defRPr/>
            </a:pPr>
            <a:r>
              <a:rPr lang="en-US" sz="2000" dirty="0" err="1">
                <a:solidFill>
                  <a:srgbClr val="000000"/>
                </a:solidFill>
                <a:latin typeface="Arial" charset="0"/>
                <a:cs typeface="ＭＳ Ｐゴシック" charset="0"/>
              </a:rPr>
              <a:t>Ohno</a:t>
            </a:r>
            <a:r>
              <a:rPr lang="en-US" sz="2000" dirty="0">
                <a:solidFill>
                  <a:srgbClr val="000000"/>
                </a:solidFill>
                <a:latin typeface="Arial" charset="0"/>
                <a:cs typeface="ＭＳ Ｐゴシック" charset="0"/>
              </a:rPr>
              <a:t> postulated that gene duplication plays a major role in evolution</a:t>
            </a:r>
          </a:p>
          <a:p>
            <a:pPr defTabSz="914400" fontAlgn="base">
              <a:spcBef>
                <a:spcPct val="0"/>
              </a:spcBef>
              <a:spcAft>
                <a:spcPct val="0"/>
              </a:spcAft>
              <a:defRPr/>
            </a:pPr>
            <a:endParaRPr lang="en-US" sz="2000" dirty="0">
              <a:solidFill>
                <a:srgbClr val="000000"/>
              </a:solidFill>
              <a:latin typeface="Arial" charset="0"/>
              <a:cs typeface="ＭＳ Ｐゴシック" charset="0"/>
            </a:endParaRPr>
          </a:p>
          <a:p>
            <a:pPr marL="177800" indent="-177800" defTabSz="914400" eaLnBrk="0" fontAlgn="base" hangingPunct="0">
              <a:spcBef>
                <a:spcPct val="0"/>
              </a:spcBef>
              <a:spcAft>
                <a:spcPct val="0"/>
              </a:spcAft>
              <a:defRPr/>
            </a:pPr>
            <a:r>
              <a:rPr lang="en-US" sz="2000" dirty="0">
                <a:solidFill>
                  <a:srgbClr val="000000"/>
                </a:solidFill>
                <a:latin typeface="Arial" charset="0"/>
                <a:cs typeface="ＭＳ Ｐゴシック" charset="0"/>
              </a:rPr>
              <a:t>Small scale duplications (SSD)</a:t>
            </a:r>
          </a:p>
          <a:p>
            <a:pPr marL="177800" indent="-177800" defTabSz="914400" eaLnBrk="0" fontAlgn="base" hangingPunct="0">
              <a:spcBef>
                <a:spcPct val="0"/>
              </a:spcBef>
              <a:spcAft>
                <a:spcPct val="0"/>
              </a:spcAft>
              <a:defRPr/>
            </a:pPr>
            <a:r>
              <a:rPr lang="en-US" sz="2000" dirty="0">
                <a:solidFill>
                  <a:srgbClr val="000000"/>
                </a:solidFill>
                <a:latin typeface="Arial" charset="0"/>
                <a:cs typeface="ＭＳ Ｐゴシック" charset="0"/>
              </a:rPr>
              <a:t>Whole genome duplications (WGD</a:t>
            </a:r>
            <a:r>
              <a:rPr lang="en-US" sz="2400" dirty="0">
                <a:solidFill>
                  <a:srgbClr val="000000"/>
                </a:solidFill>
                <a:latin typeface="Arial" charset="0"/>
                <a:cs typeface="ＭＳ Ｐゴシック" charset="0"/>
              </a:rPr>
              <a:t>)</a:t>
            </a:r>
          </a:p>
        </p:txBody>
      </p:sp>
      <p:grpSp>
        <p:nvGrpSpPr>
          <p:cNvPr id="2" name="Group 9"/>
          <p:cNvGrpSpPr>
            <a:grpSpLocks/>
          </p:cNvGrpSpPr>
          <p:nvPr/>
        </p:nvGrpSpPr>
        <p:grpSpPr bwMode="auto">
          <a:xfrm>
            <a:off x="3352497" y="2727591"/>
            <a:ext cx="5638800" cy="4278313"/>
            <a:chOff x="3505200" y="2579906"/>
            <a:chExt cx="5791200" cy="6067758"/>
          </a:xfrm>
        </p:grpSpPr>
        <p:sp>
          <p:nvSpPr>
            <p:cNvPr id="91145" name="Text Box 3"/>
            <p:cNvSpPr txBox="1">
              <a:spLocks noChangeArrowheads="1"/>
            </p:cNvSpPr>
            <p:nvPr/>
          </p:nvSpPr>
          <p:spPr bwMode="auto">
            <a:xfrm>
              <a:off x="3505200" y="2579906"/>
              <a:ext cx="5791200" cy="60677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77800" indent="-1778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endParaRPr lang="en-US" b="1" dirty="0">
                <a:solidFill>
                  <a:srgbClr val="000000"/>
                </a:solidFill>
              </a:endParaRPr>
            </a:p>
            <a:p>
              <a:pPr defTabSz="914400" fontAlgn="base">
                <a:spcBef>
                  <a:spcPct val="0"/>
                </a:spcBef>
                <a:spcAft>
                  <a:spcPct val="0"/>
                </a:spcAft>
                <a:buFont typeface="Times" charset="0"/>
                <a:buChar char="•"/>
              </a:pPr>
              <a:r>
                <a:rPr lang="en-US" sz="2000" b="1" dirty="0" err="1">
                  <a:solidFill>
                    <a:srgbClr val="000000"/>
                  </a:solidFill>
                </a:rPr>
                <a:t>Polyploid</a:t>
              </a:r>
              <a:r>
                <a:rPr lang="en-US" sz="2000" b="1" dirty="0">
                  <a:solidFill>
                    <a:srgbClr val="000000"/>
                  </a:solidFill>
                </a:rPr>
                <a:t>:  nucleus contains three or more copies of each chromosome</a:t>
              </a:r>
            </a:p>
            <a:p>
              <a:pPr defTabSz="914400" fontAlgn="base">
                <a:spcBef>
                  <a:spcPct val="0"/>
                </a:spcBef>
                <a:spcAft>
                  <a:spcPct val="0"/>
                </a:spcAft>
                <a:buFont typeface="Times" charset="0"/>
                <a:buChar char="•"/>
              </a:pPr>
              <a:endParaRPr lang="en-US" sz="2000" b="1" dirty="0">
                <a:solidFill>
                  <a:srgbClr val="000000"/>
                </a:solidFill>
              </a:endParaRPr>
            </a:p>
            <a:p>
              <a:pPr defTabSz="914400" fontAlgn="base">
                <a:spcBef>
                  <a:spcPct val="0"/>
                </a:spcBef>
                <a:spcAft>
                  <a:spcPct val="0"/>
                </a:spcAft>
                <a:buFont typeface="Times" charset="0"/>
                <a:buChar char="•"/>
              </a:pPr>
              <a:r>
                <a:rPr lang="en-US" sz="2000" b="1" dirty="0">
                  <a:solidFill>
                    <a:srgbClr val="000000"/>
                  </a:solidFill>
                </a:rPr>
                <a:t>Autopolyploid:  formed within a single species</a:t>
              </a:r>
            </a:p>
            <a:p>
              <a:pPr defTabSz="914400" fontAlgn="base">
                <a:spcBef>
                  <a:spcPct val="0"/>
                </a:spcBef>
                <a:spcAft>
                  <a:spcPct val="0"/>
                </a:spcAft>
              </a:pPr>
              <a:r>
                <a:rPr lang="en-US" sz="2000" b="1" dirty="0">
                  <a:solidFill>
                    <a:srgbClr val="000000"/>
                  </a:solidFill>
                </a:rPr>
                <a:t>	Diploids </a:t>
              </a:r>
              <a:r>
                <a:rPr lang="en-US" sz="2000" b="1" dirty="0">
                  <a:solidFill>
                    <a:srgbClr val="000080"/>
                  </a:solidFill>
                </a:rPr>
                <a:t>AA </a:t>
              </a:r>
              <a:r>
                <a:rPr lang="en-US" sz="2000" b="1" dirty="0">
                  <a:solidFill>
                    <a:srgbClr val="000000"/>
                  </a:solidFill>
                </a:rPr>
                <a:t>and</a:t>
              </a:r>
              <a:r>
                <a:rPr lang="en-US" sz="2000" b="1" dirty="0">
                  <a:solidFill>
                    <a:srgbClr val="000080"/>
                  </a:solidFill>
                </a:rPr>
                <a:t> A’</a:t>
              </a:r>
              <a:r>
                <a:rPr lang="en-US" altLang="ja-JP" sz="2000" b="1" dirty="0">
                  <a:solidFill>
                    <a:srgbClr val="000080"/>
                  </a:solidFill>
                </a:rPr>
                <a:t>A’     </a:t>
              </a:r>
              <a:r>
                <a:rPr lang="en-US" altLang="ja-JP" sz="2000" b="1" dirty="0" err="1">
                  <a:solidFill>
                    <a:srgbClr val="000000"/>
                  </a:solidFill>
                </a:rPr>
                <a:t>Polyploid</a:t>
              </a:r>
              <a:r>
                <a:rPr lang="en-US" altLang="ja-JP" sz="2000" b="1" dirty="0">
                  <a:solidFill>
                    <a:srgbClr val="000000"/>
                  </a:solidFill>
                </a:rPr>
                <a:t> </a:t>
              </a:r>
              <a:r>
                <a:rPr lang="en-US" altLang="ja-JP" sz="2000" b="1" dirty="0">
                  <a:solidFill>
                    <a:srgbClr val="000080"/>
                  </a:solidFill>
                </a:rPr>
                <a:t>AAA’A’</a:t>
              </a:r>
            </a:p>
            <a:p>
              <a:pPr defTabSz="914400" fontAlgn="base">
                <a:spcBef>
                  <a:spcPct val="0"/>
                </a:spcBef>
                <a:spcAft>
                  <a:spcPct val="0"/>
                </a:spcAft>
              </a:pPr>
              <a:endParaRPr lang="en-US" sz="2000" b="1" dirty="0">
                <a:solidFill>
                  <a:srgbClr val="000080"/>
                </a:solidFill>
              </a:endParaRPr>
            </a:p>
            <a:p>
              <a:pPr defTabSz="914400" fontAlgn="base">
                <a:spcBef>
                  <a:spcPct val="0"/>
                </a:spcBef>
                <a:spcAft>
                  <a:spcPct val="0"/>
                </a:spcAft>
                <a:buFontTx/>
                <a:buChar char="•"/>
              </a:pPr>
              <a:r>
                <a:rPr lang="en-US" sz="2000" b="1" dirty="0">
                  <a:solidFill>
                    <a:srgbClr val="000000"/>
                  </a:solidFill>
                </a:rPr>
                <a:t>Allopolyploid:  formed from more than one species</a:t>
              </a:r>
            </a:p>
            <a:p>
              <a:pPr defTabSz="914400" fontAlgn="base">
                <a:spcBef>
                  <a:spcPct val="0"/>
                </a:spcBef>
                <a:spcAft>
                  <a:spcPct val="0"/>
                </a:spcAft>
              </a:pPr>
              <a:r>
                <a:rPr lang="en-US" sz="2000" b="1" dirty="0">
                  <a:solidFill>
                    <a:srgbClr val="000000"/>
                  </a:solidFill>
                </a:rPr>
                <a:t>	Diploids </a:t>
              </a:r>
              <a:r>
                <a:rPr lang="en-US" sz="2000" b="1" dirty="0">
                  <a:solidFill>
                    <a:srgbClr val="000080"/>
                  </a:solidFill>
                </a:rPr>
                <a:t>AA</a:t>
              </a:r>
              <a:r>
                <a:rPr lang="en-US" sz="2000" b="1" dirty="0">
                  <a:solidFill>
                    <a:srgbClr val="0066FF"/>
                  </a:solidFill>
                </a:rPr>
                <a:t> </a:t>
              </a:r>
              <a:r>
                <a:rPr lang="en-US" sz="2000" b="1" dirty="0">
                  <a:solidFill>
                    <a:srgbClr val="000000"/>
                  </a:solidFill>
                </a:rPr>
                <a:t>and </a:t>
              </a:r>
              <a:r>
                <a:rPr lang="en-US" sz="2000" b="1" dirty="0">
                  <a:solidFill>
                    <a:srgbClr val="FF3300"/>
                  </a:solidFill>
                </a:rPr>
                <a:t>BB	      </a:t>
              </a:r>
              <a:r>
                <a:rPr lang="en-US" sz="2000" b="1" dirty="0" err="1">
                  <a:solidFill>
                    <a:srgbClr val="000000"/>
                  </a:solidFill>
                </a:rPr>
                <a:t>Polyploid</a:t>
              </a:r>
              <a:r>
                <a:rPr lang="en-US" sz="2000" b="1" dirty="0">
                  <a:solidFill>
                    <a:srgbClr val="000000"/>
                  </a:solidFill>
                </a:rPr>
                <a:t> </a:t>
              </a:r>
              <a:r>
                <a:rPr lang="en-US" sz="2000" b="1" dirty="0">
                  <a:solidFill>
                    <a:srgbClr val="000080"/>
                  </a:solidFill>
                </a:rPr>
                <a:t>AA</a:t>
              </a:r>
              <a:r>
                <a:rPr lang="en-US" sz="2000" b="1" dirty="0">
                  <a:solidFill>
                    <a:srgbClr val="FF3300"/>
                  </a:solidFill>
                </a:rPr>
                <a:t>BB</a:t>
              </a:r>
              <a:endParaRPr lang="en-US" sz="2000" b="1" dirty="0">
                <a:solidFill>
                  <a:srgbClr val="000000"/>
                </a:solidFill>
              </a:endParaRPr>
            </a:p>
            <a:p>
              <a:pPr defTabSz="914400" fontAlgn="base">
                <a:spcBef>
                  <a:spcPct val="0"/>
                </a:spcBef>
                <a:spcAft>
                  <a:spcPct val="0"/>
                </a:spcAft>
              </a:pPr>
              <a:endParaRPr lang="en-US" b="1" dirty="0">
                <a:solidFill>
                  <a:srgbClr val="000000"/>
                </a:solidFill>
              </a:endParaRPr>
            </a:p>
            <a:p>
              <a:pPr defTabSz="914400" fontAlgn="base">
                <a:spcBef>
                  <a:spcPct val="0"/>
                </a:spcBef>
                <a:spcAft>
                  <a:spcPct val="0"/>
                </a:spcAft>
              </a:pPr>
              <a:endParaRPr lang="en-US" b="1" dirty="0">
                <a:solidFill>
                  <a:srgbClr val="000000"/>
                </a:solidFill>
                <a:latin typeface="Times" charset="0"/>
              </a:endParaRPr>
            </a:p>
          </p:txBody>
        </p:sp>
        <p:sp>
          <p:nvSpPr>
            <p:cNvPr id="91146" name="AutoShape 6"/>
            <p:cNvSpPr>
              <a:spLocks noChangeArrowheads="1"/>
            </p:cNvSpPr>
            <p:nvPr/>
          </p:nvSpPr>
          <p:spPr bwMode="auto">
            <a:xfrm>
              <a:off x="6411097" y="5551771"/>
              <a:ext cx="381000" cy="228599"/>
            </a:xfrm>
            <a:prstGeom prst="rightArrow">
              <a:avLst>
                <a:gd name="adj1" fmla="val 50000"/>
                <a:gd name="adj2" fmla="val 87500"/>
              </a:avLst>
            </a:prstGeom>
            <a:solidFill>
              <a:schemeClr val="accent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charset="0"/>
                <a:cs typeface="ＭＳ Ｐゴシック" charset="0"/>
              </a:endParaRPr>
            </a:p>
          </p:txBody>
        </p:sp>
        <p:sp>
          <p:nvSpPr>
            <p:cNvPr id="91147" name="AutoShape 6"/>
            <p:cNvSpPr>
              <a:spLocks noChangeArrowheads="1"/>
            </p:cNvSpPr>
            <p:nvPr/>
          </p:nvSpPr>
          <p:spPr bwMode="auto">
            <a:xfrm>
              <a:off x="6411097" y="7122386"/>
              <a:ext cx="381000" cy="228599"/>
            </a:xfrm>
            <a:prstGeom prst="rightArrow">
              <a:avLst>
                <a:gd name="adj1" fmla="val 50000"/>
                <a:gd name="adj2" fmla="val 87500"/>
              </a:avLst>
            </a:prstGeom>
            <a:solidFill>
              <a:schemeClr val="accent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charset="0"/>
                <a:cs typeface="ＭＳ Ｐゴシック" charset="0"/>
              </a:endParaRPr>
            </a:p>
          </p:txBody>
        </p:sp>
      </p:grpSp>
      <p:grpSp>
        <p:nvGrpSpPr>
          <p:cNvPr id="91140" name="Group 15"/>
          <p:cNvGrpSpPr>
            <a:grpSpLocks/>
          </p:cNvGrpSpPr>
          <p:nvPr/>
        </p:nvGrpSpPr>
        <p:grpSpPr bwMode="auto">
          <a:xfrm>
            <a:off x="457200" y="990600"/>
            <a:ext cx="2895600" cy="5638800"/>
            <a:chOff x="457200" y="990600"/>
            <a:chExt cx="2895600" cy="5638800"/>
          </a:xfrm>
        </p:grpSpPr>
        <p:sp>
          <p:nvSpPr>
            <p:cNvPr id="12" name="Rectangle 18"/>
            <p:cNvSpPr>
              <a:spLocks noChangeArrowheads="1"/>
            </p:cNvSpPr>
            <p:nvPr/>
          </p:nvSpPr>
          <p:spPr bwMode="auto">
            <a:xfrm>
              <a:off x="457200" y="990600"/>
              <a:ext cx="2895600" cy="5638800"/>
            </a:xfrm>
            <a:prstGeom prst="rect">
              <a:avLst/>
            </a:prstGeom>
            <a:solidFill>
              <a:schemeClr val="accent4">
                <a:lumMod val="50000"/>
                <a:lumOff val="50000"/>
                <a:alpha val="20000"/>
              </a:schemeClr>
            </a:solidFill>
            <a:ln w="9525">
              <a:solidFill>
                <a:schemeClr val="tx1"/>
              </a:solidFill>
              <a:miter lim="800000"/>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cs typeface="ＭＳ Ｐゴシック" charset="-128"/>
              </a:endParaRPr>
            </a:p>
          </p:txBody>
        </p:sp>
        <p:pic>
          <p:nvPicPr>
            <p:cNvPr id="91143" name="Picture 2" descr="http://www.nap.edu/html/biomems/photo/sohn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34070"/>
              <a:ext cx="2715948" cy="36665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144" name="TextBox 2"/>
            <p:cNvSpPr txBox="1">
              <a:spLocks noChangeArrowheads="1"/>
            </p:cNvSpPr>
            <p:nvPr/>
          </p:nvSpPr>
          <p:spPr bwMode="auto">
            <a:xfrm>
              <a:off x="533400" y="4800600"/>
              <a:ext cx="2743200" cy="1754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dirty="0">
                  <a:solidFill>
                    <a:srgbClr val="000000"/>
                  </a:solidFill>
                </a:rPr>
                <a:t>Susumu </a:t>
              </a:r>
              <a:r>
                <a:rPr lang="en-US" sz="1800" b="1" dirty="0" err="1">
                  <a:solidFill>
                    <a:srgbClr val="000000"/>
                  </a:solidFill>
                </a:rPr>
                <a:t>Ohno</a:t>
              </a:r>
              <a:r>
                <a:rPr lang="en-US" sz="1800" b="1" dirty="0">
                  <a:solidFill>
                    <a:srgbClr val="000000"/>
                  </a:solidFill>
                </a:rPr>
                <a:t> 1970</a:t>
              </a:r>
            </a:p>
            <a:p>
              <a:pPr defTabSz="914400" eaLnBrk="1" fontAlgn="base" hangingPunct="1">
                <a:spcBef>
                  <a:spcPct val="0"/>
                </a:spcBef>
                <a:spcAft>
                  <a:spcPct val="0"/>
                </a:spcAft>
              </a:pPr>
              <a:r>
                <a:rPr lang="en-US" sz="1800" b="1" dirty="0">
                  <a:solidFill>
                    <a:srgbClr val="000000"/>
                  </a:solidFill>
                </a:rPr>
                <a:t>Evolution by gene duplication</a:t>
              </a:r>
            </a:p>
            <a:p>
              <a:pPr defTabSz="914400" eaLnBrk="1" fontAlgn="base" hangingPunct="1">
                <a:spcBef>
                  <a:spcPct val="0"/>
                </a:spcBef>
                <a:spcAft>
                  <a:spcPct val="0"/>
                </a:spcAft>
              </a:pPr>
              <a:r>
                <a:rPr lang="en-US" sz="1800" b="1" dirty="0">
                  <a:solidFill>
                    <a:srgbClr val="000000"/>
                  </a:solidFill>
                </a:rPr>
                <a:t>1R and 2R hypothesis</a:t>
              </a:r>
            </a:p>
            <a:p>
              <a:pPr defTabSz="914400" eaLnBrk="1" fontAlgn="base" hangingPunct="1">
                <a:spcBef>
                  <a:spcPct val="0"/>
                </a:spcBef>
                <a:spcAft>
                  <a:spcPct val="0"/>
                </a:spcAft>
              </a:pPr>
              <a:endParaRPr lang="en-US" sz="1800" b="1" dirty="0">
                <a:solidFill>
                  <a:srgbClr val="000000"/>
                </a:solidFill>
              </a:endParaRPr>
            </a:p>
            <a:p>
              <a:pPr defTabSz="914400" eaLnBrk="1" fontAlgn="base" hangingPunct="1">
                <a:spcBef>
                  <a:spcPct val="0"/>
                </a:spcBef>
                <a:spcAft>
                  <a:spcPct val="0"/>
                </a:spcAft>
              </a:pPr>
              <a:r>
                <a:rPr lang="ja-JP" altLang="en-US" sz="1800" b="1" dirty="0">
                  <a:solidFill>
                    <a:srgbClr val="000000"/>
                  </a:solidFill>
                </a:rPr>
                <a:t>“</a:t>
              </a:r>
              <a:r>
                <a:rPr lang="en-US" altLang="ja-JP" sz="1800" b="1" dirty="0">
                  <a:solidFill>
                    <a:srgbClr val="000000"/>
                  </a:solidFill>
                </a:rPr>
                <a:t>Junk DNA</a:t>
              </a:r>
              <a:r>
                <a:rPr lang="ja-JP" altLang="en-US" sz="1800" b="1" dirty="0">
                  <a:solidFill>
                    <a:srgbClr val="000000"/>
                  </a:solidFill>
                </a:rPr>
                <a:t>”</a:t>
              </a:r>
              <a:r>
                <a:rPr lang="en-US" altLang="ja-JP" sz="1800" b="1" dirty="0">
                  <a:solidFill>
                    <a:srgbClr val="000000"/>
                  </a:solidFill>
                </a:rPr>
                <a:t> 1972</a:t>
              </a:r>
              <a:endParaRPr lang="en-US" sz="1800" b="1" dirty="0">
                <a:solidFill>
                  <a:srgbClr val="000000"/>
                </a:solidFill>
              </a:endParaRPr>
            </a:p>
          </p:txBody>
        </p:sp>
      </p:grpSp>
      <p:sp>
        <p:nvSpPr>
          <p:cNvPr id="91141" name="TextBox 12"/>
          <p:cNvSpPr txBox="1">
            <a:spLocks noChangeArrowheads="1"/>
          </p:cNvSpPr>
          <p:nvPr/>
        </p:nvSpPr>
        <p:spPr bwMode="auto">
          <a:xfrm>
            <a:off x="6248400" y="6457950"/>
            <a:ext cx="26638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b="1">
                <a:solidFill>
                  <a:srgbClr val="000000"/>
                </a:solidFill>
                <a:latin typeface="Times New Roman" charset="0"/>
              </a:rPr>
              <a:t>Slide from Chris Pires</a:t>
            </a:r>
          </a:p>
        </p:txBody>
      </p:sp>
    </p:spTree>
    <p:extLst>
      <p:ext uri="{BB962C8B-B14F-4D97-AF65-F5344CB8AC3E}">
        <p14:creationId xmlns:p14="http://schemas.microsoft.com/office/powerpoint/2010/main" val="15436161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Box 2"/>
          <p:cNvSpPr txBox="1">
            <a:spLocks noChangeArrowheads="1"/>
          </p:cNvSpPr>
          <p:nvPr/>
        </p:nvSpPr>
        <p:spPr bwMode="auto">
          <a:xfrm>
            <a:off x="498475" y="2222500"/>
            <a:ext cx="16891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N=50   s=0</a:t>
            </a:r>
          </a:p>
        </p:txBody>
      </p:sp>
      <p:pic>
        <p:nvPicPr>
          <p:cNvPr id="4813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1425" y="87313"/>
            <a:ext cx="6473825" cy="1893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1" name="TextBox 3"/>
          <p:cNvSpPr txBox="1">
            <a:spLocks noChangeArrowheads="1"/>
          </p:cNvSpPr>
          <p:nvPr/>
        </p:nvSpPr>
        <p:spPr bwMode="auto">
          <a:xfrm>
            <a:off x="2157413" y="2193925"/>
            <a:ext cx="1758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5 replicates</a:t>
            </a:r>
          </a:p>
        </p:txBody>
      </p:sp>
      <p:pic>
        <p:nvPicPr>
          <p:cNvPr id="4813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913063"/>
            <a:ext cx="9144000" cy="3857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82054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0" y="0"/>
            <a:ext cx="7772400" cy="914400"/>
          </a:xfrm>
        </p:spPr>
        <p:txBody>
          <a:bodyPr/>
          <a:lstStyle/>
          <a:p>
            <a:pPr algn="l" eaLnBrk="1" hangingPunct="1">
              <a:defRPr/>
            </a:pPr>
            <a:r>
              <a:rPr lang="en-US">
                <a:cs typeface="+mj-cs"/>
              </a:rPr>
              <a:t> e.g. gene duplications in yeast</a:t>
            </a:r>
          </a:p>
        </p:txBody>
      </p:sp>
      <p:sp>
        <p:nvSpPr>
          <p:cNvPr id="220163" name="Text Box 3"/>
          <p:cNvSpPr txBox="1">
            <a:spLocks noChangeArrowheads="1"/>
          </p:cNvSpPr>
          <p:nvPr/>
        </p:nvSpPr>
        <p:spPr bwMode="auto">
          <a:xfrm>
            <a:off x="152400" y="838200"/>
            <a:ext cx="33924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n-US" sz="2400" b="1">
                <a:solidFill>
                  <a:srgbClr val="000000"/>
                </a:solidFill>
                <a:cs typeface="ＭＳ Ｐゴシック" charset="0"/>
              </a:rPr>
              <a:t>from </a:t>
            </a:r>
            <a:r>
              <a:rPr lang="en-US" sz="2400" b="1">
                <a:solidFill>
                  <a:srgbClr val="000000"/>
                </a:solidFill>
                <a:cs typeface="ＭＳ Ｐゴシック" charset="0"/>
                <a:hlinkClick r:id="rId3"/>
              </a:rPr>
              <a:t>Benner et al., 2002 </a:t>
            </a:r>
            <a:endParaRPr lang="en-US" sz="2400" b="1">
              <a:solidFill>
                <a:srgbClr val="000000"/>
              </a:solidFill>
              <a:cs typeface="ＭＳ Ｐゴシック" charset="0"/>
            </a:endParaRPr>
          </a:p>
        </p:txBody>
      </p:sp>
      <p:pic>
        <p:nvPicPr>
          <p:cNvPr id="2201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1676400"/>
            <a:ext cx="4960938" cy="5181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20165" name="Rectangle 5"/>
          <p:cNvSpPr>
            <a:spLocks noChangeArrowheads="1"/>
          </p:cNvSpPr>
          <p:nvPr/>
        </p:nvSpPr>
        <p:spPr bwMode="auto">
          <a:xfrm>
            <a:off x="5334000" y="1066800"/>
            <a:ext cx="3200400" cy="5410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400" b="1">
                <a:solidFill>
                  <a:srgbClr val="000000"/>
                </a:solidFill>
                <a:cs typeface="ＭＳ Ｐゴシック" charset="0"/>
              </a:rPr>
              <a:t>Figure 1. The number of duplicated gene pairs (vertical axis) in the genome of the yeast </a:t>
            </a:r>
            <a:r>
              <a:rPr lang="en-US" sz="1400" i="1">
                <a:solidFill>
                  <a:srgbClr val="000000"/>
                </a:solidFill>
                <a:cs typeface="ＭＳ Ｐゴシック" charset="0"/>
              </a:rPr>
              <a:t>Saccharomyces cerevisiae</a:t>
            </a:r>
            <a:r>
              <a:rPr lang="en-US" sz="1400">
                <a:solidFill>
                  <a:srgbClr val="000000"/>
                </a:solidFill>
                <a:cs typeface="ＭＳ Ｐゴシック" charset="0"/>
              </a:rPr>
              <a:t> versus </a:t>
            </a:r>
            <a:r>
              <a:rPr lang="en-US" sz="1400" i="1">
                <a:solidFill>
                  <a:srgbClr val="000000"/>
                </a:solidFill>
                <a:cs typeface="ＭＳ Ｐゴシック" charset="0"/>
              </a:rPr>
              <a:t>f</a:t>
            </a:r>
            <a:r>
              <a:rPr lang="en-US" sz="1400" baseline="-30000">
                <a:solidFill>
                  <a:srgbClr val="000000"/>
                </a:solidFill>
                <a:cs typeface="ＭＳ Ｐゴシック" charset="0"/>
              </a:rPr>
              <a:t>2</a:t>
            </a:r>
            <a:r>
              <a:rPr lang="en-US" sz="1400">
                <a:solidFill>
                  <a:srgbClr val="000000"/>
                </a:solidFill>
                <a:cs typeface="ＭＳ Ｐゴシック" charset="0"/>
              </a:rPr>
              <a:t>, a metric that models divergence of silent positions in twofold redundant codon systems via an approach-to-equilibrium kinetic process and therefore acts as a logarithmic scale of the time since the duplications occurred. Recent duplications are represented by bars at the right. Duplications that diverged so long ago that equilibrium at the silent sites has been reached are represented by bars where </a:t>
            </a:r>
            <a:r>
              <a:rPr lang="en-US" sz="1400" i="1">
                <a:solidFill>
                  <a:srgbClr val="000000"/>
                </a:solidFill>
                <a:cs typeface="ＭＳ Ｐゴシック" charset="0"/>
              </a:rPr>
              <a:t>f</a:t>
            </a:r>
            <a:r>
              <a:rPr lang="en-US" sz="1400" baseline="-30000">
                <a:solidFill>
                  <a:srgbClr val="000000"/>
                </a:solidFill>
                <a:cs typeface="ＭＳ Ｐゴシック" charset="0"/>
              </a:rPr>
              <a:t>2</a:t>
            </a:r>
            <a:r>
              <a:rPr lang="en-US" sz="1400">
                <a:solidFill>
                  <a:srgbClr val="000000"/>
                </a:solidFill>
                <a:cs typeface="ＭＳ Ｐゴシック" charset="0"/>
              </a:rPr>
              <a:t>     0.55. Noticeable are episodes of gene duplication between the two extremes, including a duplication at </a:t>
            </a:r>
            <a:r>
              <a:rPr lang="en-US" sz="1400" i="1">
                <a:solidFill>
                  <a:srgbClr val="000000"/>
                </a:solidFill>
                <a:cs typeface="ＭＳ Ｐゴシック" charset="0"/>
              </a:rPr>
              <a:t>f</a:t>
            </a:r>
            <a:r>
              <a:rPr lang="en-US" sz="1400" baseline="-30000">
                <a:solidFill>
                  <a:srgbClr val="000000"/>
                </a:solidFill>
                <a:cs typeface="ＭＳ Ｐゴシック" charset="0"/>
              </a:rPr>
              <a:t>2</a:t>
            </a:r>
            <a:r>
              <a:rPr lang="en-US" sz="1400">
                <a:solidFill>
                  <a:srgbClr val="000000"/>
                </a:solidFill>
                <a:cs typeface="ＭＳ Ｐゴシック" charset="0"/>
              </a:rPr>
              <a:t>     0.84. This represents the duplication, at ~80 Ma, whereby yeast gained its ability to ferment sugars found in fruits created by angiosperms. Also noticeable are recent duplications of genes that enable yeast to speed DNA synthesis, protein synthesis, and malt degradation, presumably representing yeast's recent interaction with humans. </a:t>
            </a:r>
          </a:p>
        </p:txBody>
      </p:sp>
      <p:pic>
        <p:nvPicPr>
          <p:cNvPr id="94213" name="Picture 6" descr="approx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0250" y="3246438"/>
            <a:ext cx="98425" cy="71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20167" name="Group 7"/>
          <p:cNvGrpSpPr>
            <a:grpSpLocks/>
          </p:cNvGrpSpPr>
          <p:nvPr/>
        </p:nvGrpSpPr>
        <p:grpSpPr bwMode="auto">
          <a:xfrm>
            <a:off x="838200" y="1143000"/>
            <a:ext cx="8305800" cy="4267200"/>
            <a:chOff x="528" y="720"/>
            <a:chExt cx="5232" cy="2688"/>
          </a:xfrm>
        </p:grpSpPr>
        <p:sp>
          <p:nvSpPr>
            <p:cNvPr id="220168" name="Line 8"/>
            <p:cNvSpPr>
              <a:spLocks noChangeShapeType="1"/>
            </p:cNvSpPr>
            <p:nvPr/>
          </p:nvSpPr>
          <p:spPr bwMode="auto">
            <a:xfrm>
              <a:off x="1920" y="2352"/>
              <a:ext cx="480" cy="1056"/>
            </a:xfrm>
            <a:prstGeom prst="line">
              <a:avLst/>
            </a:prstGeom>
            <a:noFill/>
            <a:ln w="38100">
              <a:solidFill>
                <a:schemeClr val="hlink"/>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b="1">
                <a:solidFill>
                  <a:srgbClr val="000000"/>
                </a:solidFill>
                <a:cs typeface="ＭＳ Ｐゴシック" charset="0"/>
              </a:endParaRPr>
            </a:p>
          </p:txBody>
        </p:sp>
        <p:pic>
          <p:nvPicPr>
            <p:cNvPr id="22016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 y="1101"/>
              <a:ext cx="1920" cy="18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20170" name="Rectangle 10"/>
            <p:cNvSpPr>
              <a:spLocks noChangeArrowheads="1"/>
            </p:cNvSpPr>
            <p:nvPr/>
          </p:nvSpPr>
          <p:spPr bwMode="auto">
            <a:xfrm>
              <a:off x="2544" y="720"/>
              <a:ext cx="3216" cy="2220"/>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600">
                  <a:solidFill>
                    <a:srgbClr val="000000"/>
                  </a:solidFill>
                  <a:cs typeface="ＭＳ Ｐゴシック" charset="0"/>
                </a:rPr>
                <a:t>The chemical pathway that converts glucose to alcohol in yeast arose ~80 Ma, near the time that fermentable fruits became dominant. Gene families that suffered duplication near this time, captured in the episode of gene duplication represented in the histogram in Fig. 1 by bars at </a:t>
              </a:r>
              <a:r>
                <a:rPr lang="en-US" sz="1600" i="1">
                  <a:solidFill>
                    <a:srgbClr val="000000"/>
                  </a:solidFill>
                  <a:cs typeface="ＭＳ Ｐゴシック" charset="0"/>
                </a:rPr>
                <a:t>f</a:t>
              </a:r>
              <a:r>
                <a:rPr lang="en-US" sz="1600" baseline="-30000">
                  <a:solidFill>
                    <a:srgbClr val="000000"/>
                  </a:solidFill>
                  <a:cs typeface="ＭＳ Ｐゴシック" charset="0"/>
                </a:rPr>
                <a:t>2</a:t>
              </a:r>
              <a:r>
                <a:rPr lang="en-US" sz="1600">
                  <a:solidFill>
                    <a:srgbClr val="000000"/>
                  </a:solidFill>
                  <a:cs typeface="ＭＳ Ｐゴシック" charset="0"/>
                </a:rPr>
                <a:t>     0.84, are named in red. According to the hypothesis, this pathway became useful to yeast when angiosperms (flowering, fruiting plants) began to provide abundant sources of fermentable sugar in their fruits. </a:t>
              </a:r>
            </a:p>
            <a:p>
              <a:pPr defTabSz="914400" fontAlgn="base">
                <a:spcBef>
                  <a:spcPct val="0"/>
                </a:spcBef>
                <a:spcAft>
                  <a:spcPct val="0"/>
                </a:spcAft>
                <a:defRPr/>
              </a:pPr>
              <a:endParaRPr lang="en-US" sz="1600">
                <a:solidFill>
                  <a:srgbClr val="000000"/>
                </a:solidFill>
                <a:cs typeface="ＭＳ Ｐゴシック" charset="0"/>
              </a:endParaRPr>
            </a:p>
            <a:p>
              <a:pPr defTabSz="914400" fontAlgn="base">
                <a:spcBef>
                  <a:spcPct val="0"/>
                </a:spcBef>
                <a:spcAft>
                  <a:spcPct val="0"/>
                </a:spcAft>
                <a:defRPr/>
              </a:pPr>
              <a:endParaRPr lang="en-US" sz="1600">
                <a:solidFill>
                  <a:srgbClr val="000000"/>
                </a:solidFill>
                <a:cs typeface="ＭＳ Ｐゴシック" charset="0"/>
              </a:endParaRPr>
            </a:p>
            <a:p>
              <a:pPr defTabSz="914400" fontAlgn="base">
                <a:spcBef>
                  <a:spcPct val="0"/>
                </a:spcBef>
                <a:spcAft>
                  <a:spcPct val="0"/>
                </a:spcAft>
                <a:defRPr/>
              </a:pPr>
              <a:endParaRPr lang="en-US" sz="1600">
                <a:solidFill>
                  <a:srgbClr val="000000"/>
                </a:solidFill>
                <a:cs typeface="ＭＳ Ｐゴシック" charset="0"/>
              </a:endParaRPr>
            </a:p>
            <a:p>
              <a:pPr defTabSz="914400" fontAlgn="base">
                <a:spcBef>
                  <a:spcPct val="0"/>
                </a:spcBef>
                <a:spcAft>
                  <a:spcPct val="0"/>
                </a:spcAft>
                <a:defRPr/>
              </a:pPr>
              <a:endParaRPr lang="en-US" sz="1600">
                <a:solidFill>
                  <a:srgbClr val="000000"/>
                </a:solidFill>
                <a:cs typeface="ＭＳ Ｐゴシック" charset="0"/>
              </a:endParaRPr>
            </a:p>
            <a:p>
              <a:pPr defTabSz="914400" fontAlgn="base">
                <a:spcBef>
                  <a:spcPct val="0"/>
                </a:spcBef>
                <a:spcAft>
                  <a:spcPct val="0"/>
                </a:spcAft>
                <a:defRPr/>
              </a:pPr>
              <a:endParaRPr lang="en-US" sz="1600">
                <a:solidFill>
                  <a:srgbClr val="000000"/>
                </a:solidFill>
                <a:cs typeface="ＭＳ Ｐゴシック" charset="0"/>
              </a:endParaRPr>
            </a:p>
          </p:txBody>
        </p:sp>
      </p:grpSp>
      <p:pic>
        <p:nvPicPr>
          <p:cNvPr id="94215" name="Picture 11" descr="approx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57050" y="3063875"/>
            <a:ext cx="98425" cy="71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4126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20167"/>
                                        </p:tgtEl>
                                        <p:attrNameLst>
                                          <p:attrName>style.visibility</p:attrName>
                                        </p:attrNameLst>
                                      </p:cBhvr>
                                      <p:to>
                                        <p:strVal val="visible"/>
                                      </p:to>
                                    </p:set>
                                    <p:animEffect transition="in" filter="checkerboard(across)">
                                      <p:cBhvr>
                                        <p:cTn id="7" dur="500"/>
                                        <p:tgtEl>
                                          <p:spTgt spid="220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Box 1"/>
          <p:cNvSpPr txBox="1">
            <a:spLocks noChangeArrowheads="1"/>
          </p:cNvSpPr>
          <p:nvPr/>
        </p:nvSpPr>
        <p:spPr bwMode="auto">
          <a:xfrm>
            <a:off x="241300" y="292100"/>
            <a:ext cx="60848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rPr>
              <a:t>Gene Transfer, Sex, and Recombination:</a:t>
            </a:r>
          </a:p>
        </p:txBody>
      </p:sp>
      <p:sp>
        <p:nvSpPr>
          <p:cNvPr id="98306" name="TextBox 2"/>
          <p:cNvSpPr txBox="1">
            <a:spLocks noChangeArrowheads="1"/>
          </p:cNvSpPr>
          <p:nvPr/>
        </p:nvSpPr>
        <p:spPr bwMode="auto">
          <a:xfrm>
            <a:off x="520700" y="754063"/>
            <a:ext cx="83693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pPr>
            <a:r>
              <a:rPr lang="en-US" sz="2000" b="1">
                <a:solidFill>
                  <a:srgbClr val="000000"/>
                </a:solidFill>
              </a:rPr>
              <a:t>Inventions do not need to be made sequentially</a:t>
            </a:r>
          </a:p>
          <a:p>
            <a:pPr defTabSz="914400" eaLnBrk="1" fontAlgn="base" hangingPunct="1">
              <a:spcBef>
                <a:spcPct val="0"/>
              </a:spcBef>
              <a:spcAft>
                <a:spcPct val="0"/>
              </a:spcAft>
              <a:buFont typeface="Arial" charset="0"/>
              <a:buChar char="•"/>
            </a:pPr>
            <a:r>
              <a:rPr lang="en-US" sz="2000" b="1">
                <a:solidFill>
                  <a:srgbClr val="000000"/>
                </a:solidFill>
              </a:rPr>
              <a:t>Gene transfer, followed by homologous or non-homologous recombination, allows inventions to be shared across the tree of life </a:t>
            </a:r>
          </a:p>
        </p:txBody>
      </p:sp>
      <p:pic>
        <p:nvPicPr>
          <p:cNvPr id="9830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20800" y="1890713"/>
            <a:ext cx="6756400" cy="4662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9381123"/>
      </p:ext>
    </p:extLst>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a:xfrm>
            <a:off x="609600" y="228600"/>
            <a:ext cx="7772400" cy="1143000"/>
          </a:xfrm>
        </p:spPr>
        <p:txBody>
          <a:bodyPr/>
          <a:lstStyle/>
          <a:p>
            <a:pPr eaLnBrk="1" hangingPunct="1"/>
            <a:r>
              <a:rPr lang="en-US" sz="2800">
                <a:latin typeface="Times New Roman" charset="0"/>
              </a:rPr>
              <a:t>Aside:    Gene and genome duplication </a:t>
            </a:r>
            <a:br>
              <a:rPr lang="en-US" sz="2800">
                <a:latin typeface="Times New Roman" charset="0"/>
              </a:rPr>
            </a:br>
            <a:r>
              <a:rPr lang="en-US" sz="2800">
                <a:latin typeface="Times New Roman" charset="0"/>
              </a:rPr>
              <a:t>  versus </a:t>
            </a:r>
            <a:br>
              <a:rPr lang="en-US" sz="2800">
                <a:latin typeface="Times New Roman" charset="0"/>
              </a:rPr>
            </a:br>
            <a:r>
              <a:rPr lang="en-US" sz="2800">
                <a:latin typeface="Times New Roman" charset="0"/>
              </a:rPr>
              <a:t>  Horizontal Gene Transfer </a:t>
            </a:r>
          </a:p>
        </p:txBody>
      </p:sp>
      <p:sp>
        <p:nvSpPr>
          <p:cNvPr id="99330" name="TextBox 2"/>
          <p:cNvSpPr txBox="1">
            <a:spLocks noChangeArrowheads="1"/>
          </p:cNvSpPr>
          <p:nvPr/>
        </p:nvSpPr>
        <p:spPr bwMode="auto">
          <a:xfrm>
            <a:off x="1573213" y="276225"/>
            <a:ext cx="1857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b="1">
              <a:solidFill>
                <a:srgbClr val="000000"/>
              </a:solidFill>
              <a:latin typeface="Times New Roman" charset="0"/>
            </a:endParaRPr>
          </a:p>
        </p:txBody>
      </p:sp>
      <p:pic>
        <p:nvPicPr>
          <p:cNvPr id="993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50" y="1595438"/>
            <a:ext cx="12442825" cy="318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332" name="TextBox 5"/>
          <p:cNvSpPr txBox="1">
            <a:spLocks noChangeArrowheads="1"/>
          </p:cNvSpPr>
          <p:nvPr/>
        </p:nvSpPr>
        <p:spPr bwMode="auto">
          <a:xfrm>
            <a:off x="849313" y="4906963"/>
            <a:ext cx="3879850" cy="119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a:solidFill>
                  <a:srgbClr val="000000"/>
                </a:solidFill>
                <a:latin typeface="Times New Roman" charset="0"/>
              </a:rPr>
              <a:t>Autochtonous gene/genome  </a:t>
            </a:r>
            <a:br>
              <a:rPr lang="en-US" b="1">
                <a:solidFill>
                  <a:srgbClr val="000000"/>
                </a:solidFill>
                <a:latin typeface="Times New Roman" charset="0"/>
              </a:rPr>
            </a:br>
            <a:r>
              <a:rPr lang="en-US" b="1">
                <a:solidFill>
                  <a:srgbClr val="000000"/>
                </a:solidFill>
                <a:latin typeface="Times New Roman" charset="0"/>
              </a:rPr>
              <a:t>duplication are rare </a:t>
            </a:r>
            <a:br>
              <a:rPr lang="en-US" b="1">
                <a:solidFill>
                  <a:srgbClr val="000000"/>
                </a:solidFill>
                <a:latin typeface="Times New Roman" charset="0"/>
              </a:rPr>
            </a:br>
            <a:r>
              <a:rPr lang="en-US" b="1">
                <a:solidFill>
                  <a:srgbClr val="000000"/>
                </a:solidFill>
                <a:latin typeface="Times New Roman" charset="0"/>
              </a:rPr>
              <a:t>in prokaryotes</a:t>
            </a:r>
          </a:p>
        </p:txBody>
      </p:sp>
      <p:sp>
        <p:nvSpPr>
          <p:cNvPr id="99333" name="TextBox 6"/>
          <p:cNvSpPr txBox="1">
            <a:spLocks noChangeArrowheads="1"/>
          </p:cNvSpPr>
          <p:nvPr/>
        </p:nvSpPr>
        <p:spPr bwMode="auto">
          <a:xfrm>
            <a:off x="5321300" y="4930775"/>
            <a:ext cx="3375025" cy="1924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a:solidFill>
                  <a:srgbClr val="000000"/>
                </a:solidFill>
                <a:latin typeface="Times New Roman" charset="0"/>
              </a:rPr>
              <a:t>Gene  family expansion through horizontal gene transfer –</a:t>
            </a:r>
          </a:p>
          <a:p>
            <a:pPr eaLnBrk="1" fontAlgn="base" hangingPunct="1">
              <a:spcBef>
                <a:spcPct val="0"/>
              </a:spcBef>
              <a:spcAft>
                <a:spcPct val="0"/>
              </a:spcAft>
            </a:pPr>
            <a:r>
              <a:rPr lang="en-US" b="1">
                <a:solidFill>
                  <a:srgbClr val="000000"/>
                </a:solidFill>
                <a:latin typeface="Times New Roman" charset="0"/>
              </a:rPr>
              <a:t>the most common process in prokaryotes </a:t>
            </a:r>
          </a:p>
        </p:txBody>
      </p:sp>
    </p:spTree>
    <p:extLst>
      <p:ext uri="{BB962C8B-B14F-4D97-AF65-F5344CB8AC3E}">
        <p14:creationId xmlns:p14="http://schemas.microsoft.com/office/powerpoint/2010/main" val="5626555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Box 1"/>
          <p:cNvSpPr txBox="1">
            <a:spLocks noChangeArrowheads="1"/>
          </p:cNvSpPr>
          <p:nvPr/>
        </p:nvSpPr>
        <p:spPr bwMode="auto">
          <a:xfrm>
            <a:off x="192088" y="252413"/>
            <a:ext cx="631190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22" tIns="45662" rIns="91322" bIns="4566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srgbClr val="000000"/>
                </a:solidFill>
              </a:rPr>
              <a:t>Horizontal Gene Transfer (HGT) and the </a:t>
            </a:r>
          </a:p>
          <a:p>
            <a:pPr defTabSz="914400" eaLnBrk="1" fontAlgn="base" hangingPunct="1">
              <a:spcBef>
                <a:spcPct val="0"/>
              </a:spcBef>
              <a:spcAft>
                <a:spcPct val="0"/>
              </a:spcAft>
            </a:pPr>
            <a:r>
              <a:rPr lang="en-US">
                <a:solidFill>
                  <a:srgbClr val="000000"/>
                </a:solidFill>
              </a:rPr>
              <a:t>Acquisition of New Capabilities </a:t>
            </a:r>
          </a:p>
        </p:txBody>
      </p:sp>
      <p:sp>
        <p:nvSpPr>
          <p:cNvPr id="100354" name="TextBox 2"/>
          <p:cNvSpPr txBox="1">
            <a:spLocks noChangeArrowheads="1"/>
          </p:cNvSpPr>
          <p:nvPr/>
        </p:nvSpPr>
        <p:spPr bwMode="auto">
          <a:xfrm>
            <a:off x="203200" y="1136650"/>
            <a:ext cx="8877300" cy="313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22" tIns="45662" rIns="91322" bIns="45662">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pPr>
            <a:r>
              <a:rPr lang="en-US" sz="1800">
                <a:solidFill>
                  <a:srgbClr val="000000"/>
                </a:solidFill>
              </a:rPr>
              <a:t>Most important process to adapt microorganisms to new environments.</a:t>
            </a:r>
            <a:br>
              <a:rPr lang="en-US" sz="1800">
                <a:solidFill>
                  <a:srgbClr val="000000"/>
                </a:solidFill>
              </a:rPr>
            </a:br>
            <a:r>
              <a:rPr lang="en-US" sz="1800">
                <a:solidFill>
                  <a:srgbClr val="000000"/>
                </a:solidFill>
              </a:rPr>
              <a:t>E.g.:  Antibiotic and heavy metal resistance, </a:t>
            </a:r>
            <a:br>
              <a:rPr lang="en-US" sz="1800">
                <a:solidFill>
                  <a:srgbClr val="000000"/>
                </a:solidFill>
              </a:rPr>
            </a:br>
            <a:r>
              <a:rPr lang="en-US" sz="1800">
                <a:solidFill>
                  <a:srgbClr val="000000"/>
                </a:solidFill>
              </a:rPr>
              <a:t>pathways that allow acquisition and breakdown of new substrates. </a:t>
            </a:r>
            <a:br>
              <a:rPr lang="en-US" sz="1800">
                <a:solidFill>
                  <a:srgbClr val="000000"/>
                </a:solidFill>
              </a:rPr>
            </a:br>
            <a:endParaRPr lang="en-US" sz="1800">
              <a:solidFill>
                <a:srgbClr val="000000"/>
              </a:solidFill>
            </a:endParaRPr>
          </a:p>
          <a:p>
            <a:pPr defTabSz="914400" eaLnBrk="1" fontAlgn="base" hangingPunct="1">
              <a:spcBef>
                <a:spcPct val="0"/>
              </a:spcBef>
              <a:spcAft>
                <a:spcPct val="0"/>
              </a:spcAft>
              <a:buFont typeface="Arial" charset="0"/>
              <a:buChar char="•"/>
            </a:pPr>
            <a:r>
              <a:rPr lang="en-US" sz="1800">
                <a:solidFill>
                  <a:srgbClr val="000000"/>
                </a:solidFill>
              </a:rPr>
              <a:t>Creation of new metabolic pathways. </a:t>
            </a:r>
            <a:br>
              <a:rPr lang="en-US" sz="1800">
                <a:solidFill>
                  <a:srgbClr val="000000"/>
                </a:solidFill>
              </a:rPr>
            </a:br>
            <a:endParaRPr lang="en-US" sz="1800">
              <a:solidFill>
                <a:srgbClr val="000000"/>
              </a:solidFill>
            </a:endParaRPr>
          </a:p>
          <a:p>
            <a:pPr defTabSz="914400" eaLnBrk="1" fontAlgn="base" hangingPunct="1">
              <a:spcBef>
                <a:spcPct val="0"/>
              </a:spcBef>
              <a:spcAft>
                <a:spcPct val="0"/>
              </a:spcAft>
              <a:buFont typeface="Arial" charset="0"/>
              <a:buChar char="•"/>
            </a:pPr>
            <a:r>
              <a:rPr lang="en-US" sz="1800">
                <a:solidFill>
                  <a:srgbClr val="000000"/>
                </a:solidFill>
              </a:rPr>
              <a:t>HGT not autochthonous gene duplication is the main </a:t>
            </a:r>
            <a:br>
              <a:rPr lang="en-US" sz="1800">
                <a:solidFill>
                  <a:srgbClr val="000000"/>
                </a:solidFill>
              </a:rPr>
            </a:br>
            <a:r>
              <a:rPr lang="en-US" sz="1800">
                <a:solidFill>
                  <a:srgbClr val="000000"/>
                </a:solidFill>
              </a:rPr>
              <a:t>process of gene family expansion in prokaryotes. </a:t>
            </a:r>
          </a:p>
          <a:p>
            <a:pPr defTabSz="914400" eaLnBrk="1" fontAlgn="base" hangingPunct="1">
              <a:spcBef>
                <a:spcPct val="0"/>
              </a:spcBef>
              <a:spcAft>
                <a:spcPct val="0"/>
              </a:spcAft>
              <a:buFont typeface="Arial" charset="0"/>
              <a:buChar char="•"/>
            </a:pPr>
            <a:endParaRPr lang="en-US" sz="1800">
              <a:solidFill>
                <a:srgbClr val="000000"/>
              </a:solidFill>
            </a:endParaRPr>
          </a:p>
          <a:p>
            <a:pPr defTabSz="914400" eaLnBrk="1" fontAlgn="base" hangingPunct="1">
              <a:spcBef>
                <a:spcPct val="0"/>
              </a:spcBef>
              <a:spcAft>
                <a:spcPct val="0"/>
              </a:spcAft>
              <a:buFont typeface="Arial" charset="0"/>
              <a:buChar char="•"/>
            </a:pPr>
            <a:r>
              <a:rPr lang="en-US" sz="1800">
                <a:solidFill>
                  <a:srgbClr val="000000"/>
                </a:solidFill>
              </a:rPr>
              <a:t>Also important in the recent evolution of multicellular eukaryotes </a:t>
            </a:r>
            <a:br>
              <a:rPr lang="en-US" sz="1800">
                <a:solidFill>
                  <a:srgbClr val="000000"/>
                </a:solidFill>
              </a:rPr>
            </a:br>
            <a:r>
              <a:rPr lang="en-US" sz="1800">
                <a:solidFill>
                  <a:srgbClr val="000000"/>
                </a:solidFill>
              </a:rPr>
              <a:t>(HGT between fish species and between grasses). </a:t>
            </a:r>
          </a:p>
        </p:txBody>
      </p:sp>
      <p:sp>
        <p:nvSpPr>
          <p:cNvPr id="6" name="TextBox 5"/>
          <p:cNvSpPr txBox="1"/>
          <p:nvPr/>
        </p:nvSpPr>
        <p:spPr>
          <a:xfrm>
            <a:off x="190500" y="4406900"/>
            <a:ext cx="8877300" cy="1262063"/>
          </a:xfrm>
          <a:prstGeom prst="rect">
            <a:avLst/>
          </a:prstGeom>
          <a:noFill/>
        </p:spPr>
        <p:txBody>
          <a:bodyPr lIns="91322" tIns="45662" rIns="91322" bIns="45662">
            <a:spAutoFit/>
          </a:bodyPr>
          <a:lstStyle/>
          <a:p>
            <a:pPr defTabSz="914400" fontAlgn="base">
              <a:spcBef>
                <a:spcPct val="0"/>
              </a:spcBef>
              <a:spcAft>
                <a:spcPct val="0"/>
              </a:spcAft>
              <a:defRPr/>
            </a:pPr>
            <a:r>
              <a:rPr lang="en-US" sz="2200" b="1" dirty="0">
                <a:solidFill>
                  <a:srgbClr val="000000"/>
                </a:solidFill>
                <a:latin typeface="Arial" pitchFamily="-65" charset="0"/>
              </a:rPr>
              <a:t>Selection acts on the </a:t>
            </a:r>
            <a:r>
              <a:rPr lang="en-US" sz="2200" b="1" dirty="0" err="1">
                <a:solidFill>
                  <a:srgbClr val="000000"/>
                </a:solidFill>
                <a:latin typeface="Arial" pitchFamily="-65" charset="0"/>
              </a:rPr>
              <a:t>Holobiont</a:t>
            </a:r>
            <a:r>
              <a:rPr lang="en-US" sz="2200" b="1" dirty="0">
                <a:solidFill>
                  <a:srgbClr val="000000"/>
                </a:solidFill>
                <a:latin typeface="Arial" pitchFamily="-65" charset="0"/>
              </a:rPr>
              <a:t> </a:t>
            </a:r>
            <a:r>
              <a:rPr lang="en-US" sz="2200" dirty="0">
                <a:solidFill>
                  <a:srgbClr val="000000"/>
                </a:solidFill>
                <a:latin typeface="Arial" pitchFamily="-65" charset="0"/>
              </a:rPr>
              <a:t>(= Host + </a:t>
            </a:r>
            <a:r>
              <a:rPr lang="en-US" sz="2200" dirty="0" err="1">
                <a:solidFill>
                  <a:srgbClr val="000000"/>
                </a:solidFill>
                <a:latin typeface="Arial" pitchFamily="-65" charset="0"/>
              </a:rPr>
              <a:t>Symbionts</a:t>
            </a:r>
            <a:r>
              <a:rPr lang="en-US" sz="2200" dirty="0">
                <a:solidFill>
                  <a:srgbClr val="000000"/>
                </a:solidFill>
                <a:latin typeface="Arial" pitchFamily="-65" charset="0"/>
              </a:rPr>
              <a:t>)</a:t>
            </a:r>
          </a:p>
          <a:p>
            <a:pPr defTabSz="914400" fontAlgn="base">
              <a:spcBef>
                <a:spcPct val="0"/>
              </a:spcBef>
              <a:spcAft>
                <a:spcPct val="0"/>
              </a:spcAft>
              <a:defRPr/>
            </a:pPr>
            <a:r>
              <a:rPr lang="en-US" dirty="0">
                <a:solidFill>
                  <a:srgbClr val="000000"/>
                </a:solidFill>
                <a:latin typeface="Arial" pitchFamily="-65" charset="0"/>
              </a:rPr>
              <a:t> </a:t>
            </a:r>
          </a:p>
          <a:p>
            <a:pPr marL="285381" indent="-285381" defTabSz="914400" fontAlgn="base">
              <a:spcBef>
                <a:spcPct val="0"/>
              </a:spcBef>
              <a:spcAft>
                <a:spcPct val="0"/>
              </a:spcAft>
              <a:buFont typeface="Arial"/>
              <a:buChar char="•"/>
              <a:defRPr/>
            </a:pPr>
            <a:r>
              <a:rPr lang="en-US" dirty="0">
                <a:solidFill>
                  <a:srgbClr val="000000"/>
                </a:solidFill>
                <a:latin typeface="Arial" pitchFamily="-65" charset="0"/>
              </a:rPr>
              <a:t>To adapt to new conditions, new </a:t>
            </a:r>
            <a:r>
              <a:rPr lang="en-US" dirty="0" err="1">
                <a:solidFill>
                  <a:srgbClr val="000000"/>
                </a:solidFill>
                <a:latin typeface="Arial" pitchFamily="-65" charset="0"/>
              </a:rPr>
              <a:t>symbionts</a:t>
            </a:r>
            <a:r>
              <a:rPr lang="en-US" dirty="0">
                <a:solidFill>
                  <a:srgbClr val="000000"/>
                </a:solidFill>
                <a:latin typeface="Arial" pitchFamily="-65" charset="0"/>
              </a:rPr>
              <a:t> can be acquired, or existing </a:t>
            </a:r>
            <a:r>
              <a:rPr lang="en-US" dirty="0" err="1">
                <a:solidFill>
                  <a:srgbClr val="000000"/>
                </a:solidFill>
                <a:latin typeface="Arial" pitchFamily="-65" charset="0"/>
              </a:rPr>
              <a:t>symbionts</a:t>
            </a:r>
            <a:r>
              <a:rPr lang="en-US" dirty="0">
                <a:solidFill>
                  <a:srgbClr val="000000"/>
                </a:solidFill>
                <a:latin typeface="Arial" pitchFamily="-65" charset="0"/>
              </a:rPr>
              <a:t> can acquire new genes through HGT. </a:t>
            </a:r>
          </a:p>
        </p:txBody>
      </p:sp>
      <p:sp>
        <p:nvSpPr>
          <p:cNvPr id="100356" name="TextBox 6"/>
          <p:cNvSpPr txBox="1">
            <a:spLocks noChangeArrowheads="1"/>
          </p:cNvSpPr>
          <p:nvPr/>
        </p:nvSpPr>
        <p:spPr bwMode="auto">
          <a:xfrm>
            <a:off x="4706938" y="5902325"/>
            <a:ext cx="184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22" tIns="45662" rIns="91322" bIns="4566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800">
              <a:solidFill>
                <a:srgbClr val="000000"/>
              </a:solidFill>
            </a:endParaRPr>
          </a:p>
        </p:txBody>
      </p:sp>
      <p:pic>
        <p:nvPicPr>
          <p:cNvPr id="10035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65975" y="2044700"/>
            <a:ext cx="1866900" cy="1624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836360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69125" y="768350"/>
            <a:ext cx="2085975" cy="386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378" name="TextBox 3"/>
          <p:cNvSpPr txBox="1">
            <a:spLocks noChangeArrowheads="1"/>
          </p:cNvSpPr>
          <p:nvPr/>
        </p:nvSpPr>
        <p:spPr bwMode="auto">
          <a:xfrm>
            <a:off x="127000" y="141288"/>
            <a:ext cx="5529263"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7" tIns="45693" rIns="91387" bIns="45693">
            <a:spAutoFit/>
          </a:bodyPr>
          <a:lstStyle>
            <a:lvl1pPr defTabSz="452438" eaLnBrk="0" hangingPunct="0">
              <a:defRPr sz="2400">
                <a:solidFill>
                  <a:schemeClr val="tx1"/>
                </a:solidFill>
                <a:latin typeface="Arial" charset="0"/>
                <a:ea typeface="ＭＳ Ｐゴシック" charset="0"/>
                <a:cs typeface="ＭＳ Ｐゴシック" charset="0"/>
              </a:defRPr>
            </a:lvl1pPr>
            <a:lvl2pPr marL="742950" indent="-285750" defTabSz="452438" eaLnBrk="0" hangingPunct="0">
              <a:defRPr sz="2400">
                <a:solidFill>
                  <a:schemeClr val="tx1"/>
                </a:solidFill>
                <a:latin typeface="Arial" charset="0"/>
                <a:ea typeface="ＭＳ Ｐゴシック" charset="0"/>
              </a:defRPr>
            </a:lvl2pPr>
            <a:lvl3pPr marL="1143000" indent="-228600" defTabSz="452438" eaLnBrk="0" hangingPunct="0">
              <a:defRPr sz="2400">
                <a:solidFill>
                  <a:schemeClr val="tx1"/>
                </a:solidFill>
                <a:latin typeface="Arial" charset="0"/>
                <a:ea typeface="ＭＳ Ｐゴシック" charset="0"/>
              </a:defRPr>
            </a:lvl3pPr>
            <a:lvl4pPr marL="1600200" indent="-228600" defTabSz="452438" eaLnBrk="0" hangingPunct="0">
              <a:defRPr sz="2400">
                <a:solidFill>
                  <a:schemeClr val="tx1"/>
                </a:solidFill>
                <a:latin typeface="Arial" charset="0"/>
                <a:ea typeface="ＭＳ Ｐゴシック" charset="0"/>
              </a:defRPr>
            </a:lvl4pPr>
            <a:lvl5pPr marL="2057400" indent="-228600" defTabSz="452438" eaLnBrk="0" hangingPunct="0">
              <a:defRPr sz="2400">
                <a:solidFill>
                  <a:schemeClr val="tx1"/>
                </a:solidFill>
                <a:latin typeface="Arial"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200">
                <a:solidFill>
                  <a:srgbClr val="000000"/>
                </a:solidFill>
              </a:rPr>
              <a:t>Gene Transfer in Eukaryotes</a:t>
            </a:r>
          </a:p>
        </p:txBody>
      </p:sp>
      <p:pic>
        <p:nvPicPr>
          <p:cNvPr id="10137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 y="4360863"/>
            <a:ext cx="2825750" cy="2497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380" name="TextBox 6"/>
          <p:cNvSpPr txBox="1">
            <a:spLocks noChangeArrowheads="1"/>
          </p:cNvSpPr>
          <p:nvPr/>
        </p:nvSpPr>
        <p:spPr bwMode="auto">
          <a:xfrm>
            <a:off x="2830513" y="4381500"/>
            <a:ext cx="1838325" cy="922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7" tIns="45693" rIns="91387" bIns="45693">
            <a:spAutoFit/>
          </a:bodyPr>
          <a:lstStyle>
            <a:lvl1pPr defTabSz="452438" eaLnBrk="0" hangingPunct="0">
              <a:defRPr sz="2400">
                <a:solidFill>
                  <a:schemeClr val="tx1"/>
                </a:solidFill>
                <a:latin typeface="Arial" charset="0"/>
                <a:ea typeface="ＭＳ Ｐゴシック" charset="0"/>
                <a:cs typeface="ＭＳ Ｐゴシック" charset="0"/>
              </a:defRPr>
            </a:lvl1pPr>
            <a:lvl2pPr marL="742950" indent="-285750" defTabSz="452438" eaLnBrk="0" hangingPunct="0">
              <a:defRPr sz="2400">
                <a:solidFill>
                  <a:schemeClr val="tx1"/>
                </a:solidFill>
                <a:latin typeface="Arial" charset="0"/>
                <a:ea typeface="ＭＳ Ｐゴシック" charset="0"/>
              </a:defRPr>
            </a:lvl2pPr>
            <a:lvl3pPr marL="1143000" indent="-228600" defTabSz="452438" eaLnBrk="0" hangingPunct="0">
              <a:defRPr sz="2400">
                <a:solidFill>
                  <a:schemeClr val="tx1"/>
                </a:solidFill>
                <a:latin typeface="Arial" charset="0"/>
                <a:ea typeface="ＭＳ Ｐゴシック" charset="0"/>
              </a:defRPr>
            </a:lvl3pPr>
            <a:lvl4pPr marL="1600200" indent="-228600" defTabSz="452438" eaLnBrk="0" hangingPunct="0">
              <a:defRPr sz="2400">
                <a:solidFill>
                  <a:schemeClr val="tx1"/>
                </a:solidFill>
                <a:latin typeface="Arial" charset="0"/>
                <a:ea typeface="ＭＳ Ｐゴシック" charset="0"/>
              </a:defRPr>
            </a:lvl4pPr>
            <a:lvl5pPr marL="2057400" indent="-228600" defTabSz="452438" eaLnBrk="0" hangingPunct="0">
              <a:defRPr sz="2400">
                <a:solidFill>
                  <a:schemeClr val="tx1"/>
                </a:solidFill>
                <a:latin typeface="Arial"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rPr>
              <a:t>Bacterial parasites on red algae </a:t>
            </a:r>
          </a:p>
        </p:txBody>
      </p:sp>
      <p:sp>
        <p:nvSpPr>
          <p:cNvPr id="101381" name="TextBox 7"/>
          <p:cNvSpPr txBox="1">
            <a:spLocks noChangeArrowheads="1"/>
          </p:cNvSpPr>
          <p:nvPr/>
        </p:nvSpPr>
        <p:spPr bwMode="auto">
          <a:xfrm>
            <a:off x="4332288" y="5303838"/>
            <a:ext cx="6731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7" tIns="45693" rIns="91387" bIns="45693">
            <a:spAutoFit/>
          </a:bodyPr>
          <a:lstStyle>
            <a:lvl1pPr defTabSz="452438" eaLnBrk="0" hangingPunct="0">
              <a:defRPr sz="2400">
                <a:solidFill>
                  <a:schemeClr val="tx1"/>
                </a:solidFill>
                <a:latin typeface="Arial" charset="0"/>
                <a:ea typeface="ＭＳ Ｐゴシック" charset="0"/>
                <a:cs typeface="ＭＳ Ｐゴシック" charset="0"/>
              </a:defRPr>
            </a:lvl1pPr>
            <a:lvl2pPr marL="742950" indent="-285750" defTabSz="452438" eaLnBrk="0" hangingPunct="0">
              <a:defRPr sz="2400">
                <a:solidFill>
                  <a:schemeClr val="tx1"/>
                </a:solidFill>
                <a:latin typeface="Arial" charset="0"/>
                <a:ea typeface="ＭＳ Ｐゴシック" charset="0"/>
              </a:defRPr>
            </a:lvl2pPr>
            <a:lvl3pPr marL="1143000" indent="-228600" defTabSz="452438" eaLnBrk="0" hangingPunct="0">
              <a:defRPr sz="2400">
                <a:solidFill>
                  <a:schemeClr val="tx1"/>
                </a:solidFill>
                <a:latin typeface="Arial" charset="0"/>
                <a:ea typeface="ＭＳ Ｐゴシック" charset="0"/>
              </a:defRPr>
            </a:lvl3pPr>
            <a:lvl4pPr marL="1600200" indent="-228600" defTabSz="452438" eaLnBrk="0" hangingPunct="0">
              <a:defRPr sz="2400">
                <a:solidFill>
                  <a:schemeClr val="tx1"/>
                </a:solidFill>
                <a:latin typeface="Arial" charset="0"/>
                <a:ea typeface="ＭＳ Ｐゴシック" charset="0"/>
              </a:defRPr>
            </a:lvl4pPr>
            <a:lvl5pPr marL="2057400" indent="-228600" defTabSz="452438" eaLnBrk="0" hangingPunct="0">
              <a:defRPr sz="2400">
                <a:solidFill>
                  <a:schemeClr val="tx1"/>
                </a:solidFill>
                <a:latin typeface="Arial"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a:solidFill>
                  <a:srgbClr val="000000"/>
                </a:solidFill>
              </a:rPr>
              <a:t>HGT </a:t>
            </a:r>
          </a:p>
        </p:txBody>
      </p:sp>
      <p:sp>
        <p:nvSpPr>
          <p:cNvPr id="101382" name="TextBox 8"/>
          <p:cNvSpPr txBox="1">
            <a:spLocks noChangeArrowheads="1"/>
          </p:cNvSpPr>
          <p:nvPr/>
        </p:nvSpPr>
        <p:spPr bwMode="auto">
          <a:xfrm>
            <a:off x="5378450" y="5499100"/>
            <a:ext cx="159067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7" tIns="45693" rIns="91387" bIns="45693">
            <a:spAutoFit/>
          </a:bodyPr>
          <a:lstStyle>
            <a:lvl1pPr defTabSz="452438" eaLnBrk="0" hangingPunct="0">
              <a:defRPr sz="2400">
                <a:solidFill>
                  <a:schemeClr val="tx1"/>
                </a:solidFill>
                <a:latin typeface="Arial" charset="0"/>
                <a:ea typeface="ＭＳ Ｐゴシック" charset="0"/>
                <a:cs typeface="ＭＳ Ｐゴシック" charset="0"/>
              </a:defRPr>
            </a:lvl1pPr>
            <a:lvl2pPr marL="742950" indent="-285750" defTabSz="452438" eaLnBrk="0" hangingPunct="0">
              <a:defRPr sz="2400">
                <a:solidFill>
                  <a:schemeClr val="tx1"/>
                </a:solidFill>
                <a:latin typeface="Arial" charset="0"/>
                <a:ea typeface="ＭＳ Ｐゴシック" charset="0"/>
              </a:defRPr>
            </a:lvl2pPr>
            <a:lvl3pPr marL="1143000" indent="-228600" defTabSz="452438" eaLnBrk="0" hangingPunct="0">
              <a:defRPr sz="2400">
                <a:solidFill>
                  <a:schemeClr val="tx1"/>
                </a:solidFill>
                <a:latin typeface="Arial" charset="0"/>
                <a:ea typeface="ＭＳ Ｐゴシック" charset="0"/>
              </a:defRPr>
            </a:lvl3pPr>
            <a:lvl4pPr marL="1600200" indent="-228600" defTabSz="452438" eaLnBrk="0" hangingPunct="0">
              <a:defRPr sz="2400">
                <a:solidFill>
                  <a:schemeClr val="tx1"/>
                </a:solidFill>
                <a:latin typeface="Arial" charset="0"/>
                <a:ea typeface="ＭＳ Ｐゴシック" charset="0"/>
              </a:defRPr>
            </a:lvl4pPr>
            <a:lvl5pPr marL="2057400" indent="-228600" defTabSz="452438" eaLnBrk="0" hangingPunct="0">
              <a:defRPr sz="2400">
                <a:solidFill>
                  <a:schemeClr val="tx1"/>
                </a:solidFill>
                <a:latin typeface="Arial"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rPr>
              <a:t>Human gut symbiont</a:t>
            </a:r>
          </a:p>
        </p:txBody>
      </p:sp>
      <p:sp>
        <p:nvSpPr>
          <p:cNvPr id="11" name="Circular Arrow 10"/>
          <p:cNvSpPr/>
          <p:nvPr/>
        </p:nvSpPr>
        <p:spPr bwMode="auto">
          <a:xfrm rot="3174180" flipV="1">
            <a:off x="3271838" y="3757613"/>
            <a:ext cx="2728912" cy="2309812"/>
          </a:xfrm>
          <a:prstGeom prst="circularArrow">
            <a:avLst>
              <a:gd name="adj1" fmla="val 4676"/>
              <a:gd name="adj2" fmla="val 1142319"/>
              <a:gd name="adj3" fmla="val 20452522"/>
              <a:gd name="adj4" fmla="val 14920034"/>
              <a:gd name="adj5" fmla="val 12500"/>
            </a:avLst>
          </a:prstGeom>
          <a:solidFill>
            <a:srgbClr val="FF6600"/>
          </a:solidFill>
          <a:ln w="9525" cap="flat" cmpd="sng" algn="ctr">
            <a:noFill/>
            <a:prstDash val="solid"/>
            <a:round/>
            <a:headEnd type="none" w="med" len="med"/>
            <a:tailEnd type="none" w="med" len="med"/>
          </a:ln>
          <a:effectLst/>
        </p:spPr>
        <p:txBody>
          <a:bodyPr lIns="91387" tIns="45693" rIns="91387" bIns="45693"/>
          <a:lstStyle/>
          <a:p>
            <a:pPr defTabSz="913865" fontAlgn="base">
              <a:spcBef>
                <a:spcPct val="0"/>
              </a:spcBef>
              <a:spcAft>
                <a:spcPct val="0"/>
              </a:spcAft>
              <a:defRPr/>
            </a:pPr>
            <a:endParaRPr lang="en-US" sz="2400">
              <a:solidFill>
                <a:srgbClr val="000000"/>
              </a:solidFill>
              <a:latin typeface="Arial" pitchFamily="92" charset="0"/>
              <a:ea typeface="ＭＳ Ｐゴシック" charset="0"/>
              <a:cs typeface="ＭＳ Ｐゴシック" charset="0"/>
            </a:endParaRPr>
          </a:p>
        </p:txBody>
      </p:sp>
      <p:pic>
        <p:nvPicPr>
          <p:cNvPr id="10138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69125" y="4664075"/>
            <a:ext cx="2025650" cy="209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1385"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9550" y="827088"/>
            <a:ext cx="3721100" cy="1260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6"/>
          <a:stretch>
            <a:fillRect/>
          </a:stretch>
        </p:blipFill>
        <p:spPr>
          <a:xfrm>
            <a:off x="209550" y="2286000"/>
            <a:ext cx="6343650" cy="1725613"/>
          </a:xfrm>
          <a:prstGeom prst="rect">
            <a:avLst/>
          </a:prstGeom>
          <a:ln>
            <a:noFill/>
          </a:ln>
          <a:effectLst>
            <a:outerShdw blurRad="292100" dist="304800" dir="4200000" sx="50000" sy="50000" algn="tl" rotWithShape="0">
              <a:srgbClr val="333333">
                <a:alpha val="78000"/>
              </a:srgbClr>
            </a:outerShdw>
          </a:effectLst>
        </p:spPr>
      </p:pic>
    </p:spTree>
    <p:extLst>
      <p:ext uri="{BB962C8B-B14F-4D97-AF65-F5344CB8AC3E}">
        <p14:creationId xmlns:p14="http://schemas.microsoft.com/office/powerpoint/2010/main" val="1392556381"/>
      </p:ext>
    </p:extLst>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39713" y="4602163"/>
            <a:ext cx="6681787" cy="2176462"/>
          </a:xfrm>
          <a:prstGeom prst="rect">
            <a:avLst/>
          </a:prstGeom>
        </p:spPr>
        <p:style>
          <a:lnRef idx="1">
            <a:schemeClr val="accent3"/>
          </a:lnRef>
          <a:fillRef idx="2">
            <a:schemeClr val="accent3"/>
          </a:fillRef>
          <a:effectRef idx="1">
            <a:schemeClr val="accent3"/>
          </a:effectRef>
          <a:fontRef idx="minor">
            <a:schemeClr val="dk1"/>
          </a:fontRef>
        </p:style>
      </p:pic>
      <p:sp>
        <p:nvSpPr>
          <p:cNvPr id="102403" name="TextBox 3"/>
          <p:cNvSpPr txBox="1">
            <a:spLocks noChangeArrowheads="1"/>
          </p:cNvSpPr>
          <p:nvPr/>
        </p:nvSpPr>
        <p:spPr bwMode="auto">
          <a:xfrm>
            <a:off x="0" y="-47625"/>
            <a:ext cx="8755063"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a:solidFill>
                  <a:srgbClr val="000000"/>
                </a:solidFill>
              </a:rPr>
              <a:t>Gene Transfer in Eukaryotes – Example 2</a:t>
            </a:r>
          </a:p>
        </p:txBody>
      </p:sp>
      <p:sp>
        <p:nvSpPr>
          <p:cNvPr id="102404" name="Rectangle 11"/>
          <p:cNvSpPr>
            <a:spLocks noChangeArrowheads="1"/>
          </p:cNvSpPr>
          <p:nvPr/>
        </p:nvSpPr>
        <p:spPr bwMode="auto">
          <a:xfrm>
            <a:off x="239713" y="5421313"/>
            <a:ext cx="531653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454025" fontAlgn="base">
              <a:spcBef>
                <a:spcPct val="0"/>
              </a:spcBef>
              <a:spcAft>
                <a:spcPct val="0"/>
              </a:spcAft>
            </a:pPr>
            <a:r>
              <a:rPr lang="en-US">
                <a:solidFill>
                  <a:srgbClr val="000000"/>
                </a:solidFill>
                <a:ea typeface="ＭＳ Ｐゴシック" charset="0"/>
                <a:cs typeface="ＭＳ Ｐゴシック" charset="0"/>
              </a:rPr>
              <a:t>Eric H. Roalson Current Biology Vol 22 No 5 R162  </a:t>
            </a:r>
          </a:p>
        </p:txBody>
      </p:sp>
      <p:sp>
        <p:nvSpPr>
          <p:cNvPr id="15" name="Rectangle 14"/>
          <p:cNvSpPr/>
          <p:nvPr/>
        </p:nvSpPr>
        <p:spPr>
          <a:xfrm>
            <a:off x="207963" y="2524125"/>
            <a:ext cx="8607425" cy="1938338"/>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defTabSz="454025" fontAlgn="base">
              <a:spcBef>
                <a:spcPct val="0"/>
              </a:spcBef>
              <a:spcAft>
                <a:spcPct val="0"/>
              </a:spcAft>
              <a:defRPr/>
            </a:pPr>
            <a:r>
              <a:rPr lang="en-US" sz="2000" dirty="0" err="1">
                <a:solidFill>
                  <a:srgbClr val="000000"/>
                </a:solidFill>
              </a:rPr>
              <a:t>Curr</a:t>
            </a:r>
            <a:r>
              <a:rPr lang="en-US" sz="2000" dirty="0">
                <a:solidFill>
                  <a:srgbClr val="000000"/>
                </a:solidFill>
              </a:rPr>
              <a:t> Biol. 2012 Mar 6;22(5):445-9. </a:t>
            </a:r>
            <a:r>
              <a:rPr lang="en-US" sz="2000" dirty="0" err="1">
                <a:solidFill>
                  <a:srgbClr val="000000"/>
                </a:solidFill>
              </a:rPr>
              <a:t>Epub</a:t>
            </a:r>
            <a:r>
              <a:rPr lang="en-US" sz="2000" dirty="0">
                <a:solidFill>
                  <a:srgbClr val="000000"/>
                </a:solidFill>
              </a:rPr>
              <a:t> 2012 Feb 16.</a:t>
            </a:r>
          </a:p>
          <a:p>
            <a:pPr defTabSz="454025" fontAlgn="base">
              <a:spcBef>
                <a:spcPct val="0"/>
              </a:spcBef>
              <a:spcAft>
                <a:spcPct val="0"/>
              </a:spcAft>
              <a:defRPr/>
            </a:pPr>
            <a:r>
              <a:rPr lang="en-US" sz="2800" b="1" dirty="0">
                <a:solidFill>
                  <a:srgbClr val="000000"/>
                </a:solidFill>
              </a:rPr>
              <a:t>Adaptive Evolution of C(4) Photosynthesis</a:t>
            </a:r>
            <a:br>
              <a:rPr lang="en-US" sz="2800" b="1" dirty="0">
                <a:solidFill>
                  <a:srgbClr val="000000"/>
                </a:solidFill>
              </a:rPr>
            </a:br>
            <a:r>
              <a:rPr lang="en-US" sz="2800" b="1" dirty="0">
                <a:solidFill>
                  <a:srgbClr val="000000"/>
                </a:solidFill>
              </a:rPr>
              <a:t>through Recurrent Lateral Gene Transfer.</a:t>
            </a:r>
          </a:p>
          <a:p>
            <a:pPr defTabSz="454025" fontAlgn="base">
              <a:spcBef>
                <a:spcPct val="0"/>
              </a:spcBef>
              <a:spcAft>
                <a:spcPct val="0"/>
              </a:spcAft>
              <a:defRPr/>
            </a:pPr>
            <a:r>
              <a:rPr lang="en-US" sz="2000" dirty="0" err="1">
                <a:solidFill>
                  <a:srgbClr val="000000"/>
                </a:solidFill>
              </a:rPr>
              <a:t>Christin</a:t>
            </a:r>
            <a:r>
              <a:rPr lang="en-US" sz="2000" dirty="0">
                <a:solidFill>
                  <a:srgbClr val="000000"/>
                </a:solidFill>
              </a:rPr>
              <a:t> PA, Edwards EJ, </a:t>
            </a:r>
            <a:r>
              <a:rPr lang="en-US" sz="2000" dirty="0" err="1">
                <a:solidFill>
                  <a:srgbClr val="000000"/>
                </a:solidFill>
              </a:rPr>
              <a:t>Besnard</a:t>
            </a:r>
            <a:r>
              <a:rPr lang="en-US" sz="2000" dirty="0">
                <a:solidFill>
                  <a:srgbClr val="000000"/>
                </a:solidFill>
              </a:rPr>
              <a:t> G, </a:t>
            </a:r>
            <a:r>
              <a:rPr lang="en-US" sz="2000" dirty="0" err="1">
                <a:solidFill>
                  <a:srgbClr val="000000"/>
                </a:solidFill>
              </a:rPr>
              <a:t>Boxall</a:t>
            </a:r>
            <a:r>
              <a:rPr lang="en-US" sz="2000" dirty="0">
                <a:solidFill>
                  <a:srgbClr val="000000"/>
                </a:solidFill>
              </a:rPr>
              <a:t> SF, Gregory R, Kellogg EA, Hartwell J, Osborne CP</a:t>
            </a:r>
            <a:r>
              <a:rPr lang="en-US" sz="2400" dirty="0">
                <a:solidFill>
                  <a:srgbClr val="000000"/>
                </a:solidFill>
              </a:rPr>
              <a:t>.</a:t>
            </a:r>
          </a:p>
        </p:txBody>
      </p:sp>
      <p:sp>
        <p:nvSpPr>
          <p:cNvPr id="17" name="TextBox 16"/>
          <p:cNvSpPr txBox="1"/>
          <p:nvPr/>
        </p:nvSpPr>
        <p:spPr>
          <a:xfrm>
            <a:off x="193675" y="635000"/>
            <a:ext cx="8682038" cy="1692275"/>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defTabSz="454025" fontAlgn="base">
              <a:spcBef>
                <a:spcPct val="0"/>
              </a:spcBef>
              <a:spcAft>
                <a:spcPct val="0"/>
              </a:spcAft>
              <a:defRPr/>
            </a:pPr>
            <a:r>
              <a:rPr lang="en-US" sz="2400" b="1" dirty="0">
                <a:solidFill>
                  <a:srgbClr val="FF0000"/>
                </a:solidFill>
              </a:rPr>
              <a:t>Highlights </a:t>
            </a:r>
          </a:p>
          <a:p>
            <a:pPr marL="285750" indent="-285750" defTabSz="454025" fontAlgn="base">
              <a:spcBef>
                <a:spcPct val="0"/>
              </a:spcBef>
              <a:spcAft>
                <a:spcPct val="0"/>
              </a:spcAft>
              <a:buFont typeface="Arial"/>
              <a:buChar char="•"/>
              <a:defRPr/>
            </a:pPr>
            <a:r>
              <a:rPr lang="en-US" sz="2000" dirty="0">
                <a:solidFill>
                  <a:srgbClr val="000000"/>
                </a:solidFill>
              </a:rPr>
              <a:t>Key genes for C</a:t>
            </a:r>
            <a:r>
              <a:rPr lang="en-US" sz="2000" baseline="-25000" dirty="0">
                <a:solidFill>
                  <a:srgbClr val="000000"/>
                </a:solidFill>
              </a:rPr>
              <a:t>4</a:t>
            </a:r>
            <a:r>
              <a:rPr lang="en-US" sz="2000" dirty="0">
                <a:solidFill>
                  <a:srgbClr val="000000"/>
                </a:solidFill>
              </a:rPr>
              <a:t> photosynthesis were transmitted between distantly related grasses </a:t>
            </a:r>
          </a:p>
          <a:p>
            <a:pPr marL="285750" indent="-285750" defTabSz="454025" fontAlgn="base">
              <a:spcBef>
                <a:spcPct val="0"/>
              </a:spcBef>
              <a:spcAft>
                <a:spcPct val="0"/>
              </a:spcAft>
              <a:buFont typeface="Arial"/>
              <a:buChar char="•"/>
              <a:defRPr/>
            </a:pPr>
            <a:r>
              <a:rPr lang="en-US" sz="2000" dirty="0">
                <a:solidFill>
                  <a:srgbClr val="000000"/>
                </a:solidFill>
              </a:rPr>
              <a:t>These genes contributed to the adaptation of the primary metabolism </a:t>
            </a:r>
          </a:p>
          <a:p>
            <a:pPr marL="285750" indent="-285750" defTabSz="454025" fontAlgn="base">
              <a:spcBef>
                <a:spcPct val="0"/>
              </a:spcBef>
              <a:spcAft>
                <a:spcPct val="0"/>
              </a:spcAft>
              <a:buFont typeface="Arial"/>
              <a:buChar char="•"/>
              <a:defRPr/>
            </a:pPr>
            <a:r>
              <a:rPr lang="en-US" sz="2000" dirty="0">
                <a:solidFill>
                  <a:srgbClr val="000000"/>
                </a:solidFill>
              </a:rPr>
              <a:t>Their transmission was independent from most of the genome</a:t>
            </a:r>
          </a:p>
        </p:txBody>
      </p:sp>
    </p:spTree>
    <p:extLst>
      <p:ext uri="{BB962C8B-B14F-4D97-AF65-F5344CB8AC3E}">
        <p14:creationId xmlns:p14="http://schemas.microsoft.com/office/powerpoint/2010/main" val="475436327"/>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TextBox 3"/>
          <p:cNvSpPr txBox="1">
            <a:spLocks noChangeArrowheads="1"/>
          </p:cNvSpPr>
          <p:nvPr/>
        </p:nvSpPr>
        <p:spPr bwMode="auto">
          <a:xfrm>
            <a:off x="209550" y="198438"/>
            <a:ext cx="8755063"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a:solidFill>
                  <a:srgbClr val="000000"/>
                </a:solidFill>
              </a:rPr>
              <a:t>Gene Transfer in Eukaryotes – Example 2</a:t>
            </a:r>
          </a:p>
        </p:txBody>
      </p:sp>
      <p:pic>
        <p:nvPicPr>
          <p:cNvPr id="10342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9550" y="1046163"/>
            <a:ext cx="6196013" cy="548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p:nvPr/>
        </p:nvSpPr>
        <p:spPr>
          <a:xfrm rot="16200000">
            <a:off x="5411788" y="3125787"/>
            <a:ext cx="5468938" cy="1846263"/>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defTabSz="454025" fontAlgn="base">
              <a:spcBef>
                <a:spcPct val="0"/>
              </a:spcBef>
              <a:spcAft>
                <a:spcPct val="0"/>
              </a:spcAft>
              <a:defRPr/>
            </a:pPr>
            <a:r>
              <a:rPr lang="en-US" sz="2000" dirty="0">
                <a:solidFill>
                  <a:srgbClr val="000000"/>
                </a:solidFill>
              </a:rPr>
              <a:t>From: </a:t>
            </a:r>
            <a:r>
              <a:rPr lang="en-US" sz="2000" dirty="0" err="1">
                <a:solidFill>
                  <a:srgbClr val="000000"/>
                </a:solidFill>
              </a:rPr>
              <a:t>Christin</a:t>
            </a:r>
            <a:r>
              <a:rPr lang="en-US" sz="2000" dirty="0">
                <a:solidFill>
                  <a:srgbClr val="000000"/>
                </a:solidFill>
              </a:rPr>
              <a:t> PA, Edwards EJ, </a:t>
            </a:r>
            <a:r>
              <a:rPr lang="en-US" sz="2000" dirty="0" err="1">
                <a:solidFill>
                  <a:srgbClr val="000000"/>
                </a:solidFill>
              </a:rPr>
              <a:t>Besnard</a:t>
            </a:r>
            <a:r>
              <a:rPr lang="en-US" sz="2000" dirty="0">
                <a:solidFill>
                  <a:srgbClr val="000000"/>
                </a:solidFill>
              </a:rPr>
              <a:t> G, </a:t>
            </a:r>
            <a:r>
              <a:rPr lang="en-US" sz="2000" dirty="0" err="1">
                <a:solidFill>
                  <a:srgbClr val="000000"/>
                </a:solidFill>
              </a:rPr>
              <a:t>Boxall</a:t>
            </a:r>
            <a:r>
              <a:rPr lang="en-US" sz="2000" dirty="0">
                <a:solidFill>
                  <a:srgbClr val="000000"/>
                </a:solidFill>
              </a:rPr>
              <a:t> SF, Gregory R, Kellogg EA, Hartwell J, Osborne CP.</a:t>
            </a:r>
          </a:p>
          <a:p>
            <a:pPr defTabSz="454025" fontAlgn="base">
              <a:spcBef>
                <a:spcPct val="0"/>
              </a:spcBef>
              <a:spcAft>
                <a:spcPct val="0"/>
              </a:spcAft>
              <a:defRPr/>
            </a:pPr>
            <a:r>
              <a:rPr lang="en-US" dirty="0">
                <a:solidFill>
                  <a:srgbClr val="000000"/>
                </a:solidFill>
              </a:rPr>
              <a:t>Adaptive Evolution of C(4) Photosynthesis</a:t>
            </a:r>
            <a:br>
              <a:rPr lang="en-US" dirty="0">
                <a:solidFill>
                  <a:srgbClr val="000000"/>
                </a:solidFill>
              </a:rPr>
            </a:br>
            <a:r>
              <a:rPr lang="en-US" dirty="0">
                <a:solidFill>
                  <a:srgbClr val="000000"/>
                </a:solidFill>
              </a:rPr>
              <a:t>through Recurrent Lateral Gene Transfer. </a:t>
            </a:r>
            <a:r>
              <a:rPr lang="en-US" dirty="0" err="1">
                <a:solidFill>
                  <a:srgbClr val="000000"/>
                </a:solidFill>
              </a:rPr>
              <a:t>Curr</a:t>
            </a:r>
            <a:r>
              <a:rPr lang="en-US" dirty="0">
                <a:solidFill>
                  <a:srgbClr val="000000"/>
                </a:solidFill>
              </a:rPr>
              <a:t> Biol. 2012 Mar 6;22(5):445-9. </a:t>
            </a:r>
            <a:r>
              <a:rPr lang="en-US" dirty="0" err="1">
                <a:solidFill>
                  <a:srgbClr val="000000"/>
                </a:solidFill>
              </a:rPr>
              <a:t>Epub</a:t>
            </a:r>
            <a:r>
              <a:rPr lang="en-US" dirty="0">
                <a:solidFill>
                  <a:srgbClr val="000000"/>
                </a:solidFill>
              </a:rPr>
              <a:t> 2012 Feb 16.</a:t>
            </a:r>
          </a:p>
        </p:txBody>
      </p:sp>
    </p:spTree>
    <p:extLst>
      <p:ext uri="{BB962C8B-B14F-4D97-AF65-F5344CB8AC3E}">
        <p14:creationId xmlns:p14="http://schemas.microsoft.com/office/powerpoint/2010/main" val="2019181049"/>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TextBox 3"/>
          <p:cNvSpPr txBox="1">
            <a:spLocks noChangeArrowheads="1"/>
          </p:cNvSpPr>
          <p:nvPr/>
        </p:nvSpPr>
        <p:spPr bwMode="auto">
          <a:xfrm>
            <a:off x="209550" y="198438"/>
            <a:ext cx="8755063"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a:solidFill>
                  <a:srgbClr val="000000"/>
                </a:solidFill>
              </a:rPr>
              <a:t>Gene Transfer in Eukaryotes – Example 3</a:t>
            </a:r>
          </a:p>
        </p:txBody>
      </p:sp>
      <p:pic>
        <p:nvPicPr>
          <p:cNvPr id="10445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44550"/>
            <a:ext cx="9144000" cy="2330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45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1825" y="3124200"/>
            <a:ext cx="7978775" cy="368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9300649"/>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TextBox 1"/>
          <p:cNvSpPr txBox="1">
            <a:spLocks noChangeArrowheads="1"/>
          </p:cNvSpPr>
          <p:nvPr/>
        </p:nvSpPr>
        <p:spPr bwMode="auto">
          <a:xfrm>
            <a:off x="1225550" y="895350"/>
            <a:ext cx="67500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800" b="1">
                <a:solidFill>
                  <a:srgbClr val="000000"/>
                </a:solidFill>
              </a:rPr>
              <a:t>HGT as a force creating new pathways</a:t>
            </a:r>
          </a:p>
        </p:txBody>
      </p:sp>
    </p:spTree>
    <p:extLst>
      <p:ext uri="{BB962C8B-B14F-4D97-AF65-F5344CB8AC3E}">
        <p14:creationId xmlns:p14="http://schemas.microsoft.com/office/powerpoint/2010/main" val="98909178"/>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233363" y="120650"/>
            <a:ext cx="8839200" cy="923925"/>
          </a:xfrm>
        </p:spPr>
        <p:txBody>
          <a:bodyPr/>
          <a:lstStyle/>
          <a:p>
            <a:pPr eaLnBrk="1" hangingPunct="1"/>
            <a:r>
              <a:rPr lang="en-US" sz="2400" b="1">
                <a:latin typeface="Arial" charset="0"/>
                <a:ea typeface="ＭＳ Ｐゴシック" charset="0"/>
                <a:cs typeface="ＭＳ Ｐゴシック" charset="0"/>
              </a:rPr>
              <a:t>HGT as a force creating new pathways – Example I</a:t>
            </a:r>
            <a:br>
              <a:rPr lang="en-US" sz="2400" b="1">
                <a:latin typeface="Arial" charset="0"/>
                <a:ea typeface="ＭＳ Ｐゴシック" charset="0"/>
                <a:cs typeface="ＭＳ Ｐゴシック" charset="0"/>
              </a:rPr>
            </a:br>
            <a:r>
              <a:rPr lang="en-US" i="1">
                <a:latin typeface="Arial" charset="0"/>
                <a:ea typeface="ＭＳ Ｐゴシック" charset="0"/>
                <a:cs typeface="ＭＳ Ｐゴシック" charset="0"/>
              </a:rPr>
              <a:t>Acetoclastic Methanogenesis</a:t>
            </a:r>
            <a:endParaRPr lang="en-US">
              <a:latin typeface="Arial" charset="0"/>
              <a:ea typeface="ＭＳ Ｐゴシック" charset="0"/>
              <a:cs typeface="ＭＳ Ｐゴシック" charset="0"/>
            </a:endParaRPr>
          </a:p>
        </p:txBody>
      </p:sp>
      <p:pic>
        <p:nvPicPr>
          <p:cNvPr id="106499" name="Picture 4"/>
          <p:cNvPicPr>
            <a:picLocks noGrp="1" noChangeAspect="1" noChangeArrowheads="1"/>
          </p:cNvPicPr>
          <p:nvPr>
            <p:ph type="chart" sz="half" idx="1"/>
          </p:nvPr>
        </p:nvPicPr>
        <p:blipFill>
          <a:blip r:embed="rId4">
            <a:extLst>
              <a:ext uri="{28A0092B-C50C-407E-A947-70E740481C1C}">
                <a14:useLocalDpi xmlns:a14="http://schemas.microsoft.com/office/drawing/2010/main" val="0"/>
              </a:ext>
            </a:extLst>
          </a:blip>
          <a:srcRect/>
          <a:stretch>
            <a:fillRect/>
          </a:stretch>
        </p:blipFill>
        <p:spPr>
          <a:xfrm>
            <a:off x="385763" y="1504950"/>
            <a:ext cx="4267200" cy="3857625"/>
          </a:xfrm>
        </p:spPr>
      </p:pic>
      <p:sp>
        <p:nvSpPr>
          <p:cNvPr id="106500" name="Rectangle 3"/>
          <p:cNvSpPr>
            <a:spLocks noGrp="1" noChangeArrowheads="1"/>
          </p:cNvSpPr>
          <p:nvPr>
            <p:ph type="body" sz="half" idx="2"/>
          </p:nvPr>
        </p:nvSpPr>
        <p:spPr>
          <a:xfrm>
            <a:off x="4846638" y="1728788"/>
            <a:ext cx="3806825" cy="4113212"/>
          </a:xfrm>
        </p:spPr>
        <p:txBody>
          <a:bodyPr/>
          <a:lstStyle/>
          <a:p>
            <a:pPr eaLnBrk="1" hangingPunct="1">
              <a:lnSpc>
                <a:spcPct val="90000"/>
              </a:lnSpc>
              <a:buFont typeface="Wingdings" charset="0"/>
              <a:buChar char="§"/>
            </a:pPr>
            <a:r>
              <a:rPr lang="en-US" sz="1800">
                <a:latin typeface="Arial" charset="0"/>
                <a:ea typeface="ＭＳ Ｐゴシック" charset="0"/>
                <a:cs typeface="ＭＳ Ｐゴシック" charset="0"/>
              </a:rPr>
              <a:t>Unique to subset of Archaea</a:t>
            </a:r>
          </a:p>
          <a:p>
            <a:pPr eaLnBrk="1" hangingPunct="1">
              <a:lnSpc>
                <a:spcPct val="90000"/>
              </a:lnSpc>
              <a:buFont typeface="Wingdings" charset="0"/>
              <a:buChar char="§"/>
            </a:pPr>
            <a:r>
              <a:rPr lang="en-US" sz="1800">
                <a:latin typeface="Arial" charset="0"/>
                <a:ea typeface="ＭＳ Ｐゴシック" charset="0"/>
                <a:cs typeface="ＭＳ Ｐゴシック" charset="0"/>
              </a:rPr>
              <a:t>Energy production via reduction of multiple carbon substrates to CH</a:t>
            </a:r>
            <a:r>
              <a:rPr lang="en-US" sz="1800" baseline="-25000">
                <a:latin typeface="Arial" charset="0"/>
                <a:ea typeface="ＭＳ Ｐゴシック" charset="0"/>
                <a:cs typeface="ＭＳ Ｐゴシック" charset="0"/>
              </a:rPr>
              <a:t>4</a:t>
            </a:r>
          </a:p>
          <a:p>
            <a:pPr eaLnBrk="1" hangingPunct="1">
              <a:lnSpc>
                <a:spcPct val="90000"/>
              </a:lnSpc>
              <a:buFont typeface="Wingdings" charset="0"/>
              <a:buChar char="§"/>
            </a:pPr>
            <a:r>
              <a:rPr lang="en-US" sz="1800">
                <a:latin typeface="Arial" charset="0"/>
                <a:ea typeface="ＭＳ Ｐゴシック" charset="0"/>
                <a:cs typeface="ＭＳ Ｐゴシック" charset="0"/>
              </a:rPr>
              <a:t>900 Million metric tons of biogenic methane produced annually.</a:t>
            </a:r>
          </a:p>
          <a:p>
            <a:pPr eaLnBrk="1" hangingPunct="1">
              <a:lnSpc>
                <a:spcPct val="90000"/>
              </a:lnSpc>
              <a:buFont typeface="Wingdings" charset="0"/>
              <a:buChar char="§"/>
            </a:pPr>
            <a:r>
              <a:rPr lang="en-US" sz="1800">
                <a:latin typeface="Arial" charset="0"/>
                <a:ea typeface="ＭＳ Ｐゴシック" charset="0"/>
                <a:cs typeface="ＭＳ Ｐゴシック" charset="0"/>
              </a:rPr>
              <a:t>Over 66% of biogenic methane is produced from acetate, mostly by </a:t>
            </a:r>
            <a:r>
              <a:rPr lang="en-US" sz="1800" i="1">
                <a:latin typeface="Arial" charset="0"/>
                <a:ea typeface="ＭＳ Ｐゴシック" charset="0"/>
                <a:cs typeface="ＭＳ Ｐゴシック" charset="0"/>
              </a:rPr>
              <a:t>Methanosarcina </a:t>
            </a:r>
            <a:r>
              <a:rPr lang="en-US" sz="1800">
                <a:latin typeface="Arial" charset="0"/>
                <a:ea typeface="ＭＳ Ｐゴシック" charset="0"/>
                <a:cs typeface="ＭＳ Ｐゴシック" charset="0"/>
              </a:rPr>
              <a:t>genera.</a:t>
            </a:r>
          </a:p>
        </p:txBody>
      </p:sp>
      <p:sp>
        <p:nvSpPr>
          <p:cNvPr id="106501" name="Text Box 5"/>
          <p:cNvSpPr txBox="1">
            <a:spLocks noChangeArrowheads="1"/>
          </p:cNvSpPr>
          <p:nvPr/>
        </p:nvSpPr>
        <p:spPr bwMode="auto">
          <a:xfrm>
            <a:off x="0" y="5362575"/>
            <a:ext cx="2911475"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1800">
                <a:solidFill>
                  <a:srgbClr val="000000"/>
                </a:solidFill>
              </a:rPr>
              <a:t>From: Galagan et al., 2002</a:t>
            </a:r>
            <a:endParaRPr lang="en-US" sz="2200">
              <a:solidFill>
                <a:srgbClr val="000000"/>
              </a:solidFill>
            </a:endParaRPr>
          </a:p>
        </p:txBody>
      </p:sp>
      <p:sp>
        <p:nvSpPr>
          <p:cNvPr id="106502" name="Rectangle 6"/>
          <p:cNvSpPr>
            <a:spLocks noChangeArrowheads="1"/>
          </p:cNvSpPr>
          <p:nvPr/>
        </p:nvSpPr>
        <p:spPr bwMode="auto">
          <a:xfrm>
            <a:off x="3463925" y="5702300"/>
            <a:ext cx="5608638" cy="106838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82039" tIns="41020" rIns="82039" bIns="41020">
            <a:spAutoFit/>
          </a:bodyPr>
          <a:lstStyle/>
          <a:p>
            <a:pPr defTabSz="819150" fontAlgn="base">
              <a:spcBef>
                <a:spcPct val="0"/>
              </a:spcBef>
              <a:spcAft>
                <a:spcPct val="0"/>
              </a:spcAft>
            </a:pPr>
            <a:r>
              <a:rPr lang="en-US" sz="1600">
                <a:solidFill>
                  <a:srgbClr val="000000"/>
                </a:solidFill>
                <a:ea typeface="ＭＳ Ｐゴシック" charset="0"/>
                <a:cs typeface="MS Pゴシック" charset="0"/>
              </a:rPr>
              <a:t>Fournier and Gogarten (2008) Evolution of Acetoclastic Methanogenesis in Methanosarcina via Horizontal Gene Transfer from Cellulolytic Clostridia. </a:t>
            </a:r>
            <a:r>
              <a:rPr lang="en-US" sz="1600" i="1">
                <a:solidFill>
                  <a:srgbClr val="000000"/>
                </a:solidFill>
                <a:ea typeface="ＭＳ Ｐゴシック" charset="0"/>
                <a:cs typeface="MS Pゴシック" charset="0"/>
              </a:rPr>
              <a:t>J. Bacteriol.</a:t>
            </a:r>
            <a:r>
              <a:rPr lang="en-US" sz="1600">
                <a:solidFill>
                  <a:srgbClr val="000000"/>
                </a:solidFill>
                <a:ea typeface="ＭＳ Ｐゴシック" charset="0"/>
                <a:cs typeface="MS Pゴシック" charset="0"/>
              </a:rPr>
              <a:t> 190(3):1124-7</a:t>
            </a:r>
          </a:p>
        </p:txBody>
      </p:sp>
    </p:spTree>
    <p:extLst>
      <p:ext uri="{BB962C8B-B14F-4D97-AF65-F5344CB8AC3E}">
        <p14:creationId xmlns:p14="http://schemas.microsoft.com/office/powerpoint/2010/main" val="214211868"/>
      </p:ext>
    </p:extLst>
  </p:cSld>
  <p:clrMapOvr>
    <a:overrideClrMapping bg1="lt1" tx1="dk1" bg2="lt2" tx2="dk2" accent1="accent1" accent2="accent2" accent3="accent3" accent4="accent4" accent5="accent5" accent6="accent6" hlink="hlink" folHlink="folHlink"/>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Box 2"/>
          <p:cNvSpPr txBox="1">
            <a:spLocks noChangeArrowheads="1"/>
          </p:cNvSpPr>
          <p:nvPr/>
        </p:nvSpPr>
        <p:spPr bwMode="auto">
          <a:xfrm>
            <a:off x="498475" y="2222500"/>
            <a:ext cx="18605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N=100   s=0</a:t>
            </a:r>
          </a:p>
        </p:txBody>
      </p:sp>
      <p:pic>
        <p:nvPicPr>
          <p:cNvPr id="4915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1425" y="87313"/>
            <a:ext cx="6473825" cy="1893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5" name="TextBox 3"/>
          <p:cNvSpPr txBox="1">
            <a:spLocks noChangeArrowheads="1"/>
          </p:cNvSpPr>
          <p:nvPr/>
        </p:nvSpPr>
        <p:spPr bwMode="auto">
          <a:xfrm>
            <a:off x="2605088" y="2214563"/>
            <a:ext cx="17589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5 replicates</a:t>
            </a:r>
          </a:p>
        </p:txBody>
      </p:sp>
      <p:pic>
        <p:nvPicPr>
          <p:cNvPr id="4915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2854325"/>
            <a:ext cx="9144000" cy="395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7851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589213"/>
            <a:ext cx="2968625" cy="3709987"/>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085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762000"/>
            <a:ext cx="2976563" cy="3732213"/>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08548" name="Text Box 4"/>
          <p:cNvSpPr txBox="1">
            <a:spLocks noChangeArrowheads="1"/>
          </p:cNvSpPr>
          <p:nvPr/>
        </p:nvSpPr>
        <p:spPr bwMode="auto">
          <a:xfrm>
            <a:off x="152400" y="228600"/>
            <a:ext cx="3943350" cy="42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2200">
                <a:solidFill>
                  <a:srgbClr val="000000"/>
                </a:solidFill>
              </a:rPr>
              <a:t>Clostridia acetigenic pathway</a:t>
            </a:r>
          </a:p>
        </p:txBody>
      </p:sp>
      <p:sp>
        <p:nvSpPr>
          <p:cNvPr id="108549" name="Text Box 5"/>
          <p:cNvSpPr txBox="1">
            <a:spLocks noChangeArrowheads="1"/>
          </p:cNvSpPr>
          <p:nvPr/>
        </p:nvSpPr>
        <p:spPr bwMode="auto">
          <a:xfrm>
            <a:off x="5810250" y="1676400"/>
            <a:ext cx="2855913" cy="760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pPr>
            <a:r>
              <a:rPr lang="en-US" sz="2200" i="1">
                <a:solidFill>
                  <a:srgbClr val="000000"/>
                </a:solidFill>
              </a:rPr>
              <a:t>Methanosarcina</a:t>
            </a:r>
            <a:r>
              <a:rPr lang="en-US" sz="2200">
                <a:solidFill>
                  <a:srgbClr val="000000"/>
                </a:solidFill>
              </a:rPr>
              <a:t> </a:t>
            </a:r>
          </a:p>
          <a:p>
            <a:pPr algn="ctr" fontAlgn="base">
              <a:spcBef>
                <a:spcPct val="0"/>
              </a:spcBef>
              <a:spcAft>
                <a:spcPct val="0"/>
              </a:spcAft>
            </a:pPr>
            <a:r>
              <a:rPr lang="en-US" sz="2200">
                <a:solidFill>
                  <a:srgbClr val="000000"/>
                </a:solidFill>
              </a:rPr>
              <a:t>acetoclastic pathway</a:t>
            </a:r>
          </a:p>
        </p:txBody>
      </p:sp>
      <p:sp>
        <p:nvSpPr>
          <p:cNvPr id="108550" name="Text Box 6"/>
          <p:cNvSpPr txBox="1">
            <a:spLocks noChangeArrowheads="1"/>
          </p:cNvSpPr>
          <p:nvPr/>
        </p:nvSpPr>
        <p:spPr bwMode="auto">
          <a:xfrm>
            <a:off x="228600" y="6248400"/>
            <a:ext cx="5053013"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1800">
                <a:solidFill>
                  <a:srgbClr val="000000"/>
                </a:solidFill>
              </a:rPr>
              <a:t>Figures drawn with </a:t>
            </a:r>
            <a:r>
              <a:rPr lang="en-US" sz="1800" i="1">
                <a:solidFill>
                  <a:srgbClr val="000000"/>
                </a:solidFill>
              </a:rPr>
              <a:t>Metacyc</a:t>
            </a:r>
            <a:r>
              <a:rPr lang="en-US" sz="1800">
                <a:solidFill>
                  <a:srgbClr val="000000"/>
                </a:solidFill>
              </a:rPr>
              <a:t> (www.metacyc.org)</a:t>
            </a:r>
            <a:endParaRPr lang="en-US" sz="2200">
              <a:solidFill>
                <a:srgbClr val="000000"/>
              </a:solidFill>
            </a:endParaRPr>
          </a:p>
        </p:txBody>
      </p:sp>
      <p:sp>
        <p:nvSpPr>
          <p:cNvPr id="108551" name="Rectangle 7"/>
          <p:cNvSpPr>
            <a:spLocks noChangeArrowheads="1"/>
          </p:cNvSpPr>
          <p:nvPr/>
        </p:nvSpPr>
        <p:spPr bwMode="auto">
          <a:xfrm>
            <a:off x="6629400" y="3578225"/>
            <a:ext cx="692150" cy="358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b="1">
                <a:solidFill>
                  <a:srgbClr val="000000"/>
                </a:solidFill>
                <a:ea typeface="ＭＳ Ｐゴシック" charset="0"/>
                <a:cs typeface="ＭＳ Ｐゴシック" charset="0"/>
              </a:rPr>
              <a:t>PtaA</a:t>
            </a:r>
            <a:endParaRPr lang="en-US" sz="2200">
              <a:solidFill>
                <a:srgbClr val="000000"/>
              </a:solidFill>
              <a:ea typeface="ＭＳ Ｐゴシック" charset="0"/>
              <a:cs typeface="ＭＳ Ｐゴシック" charset="0"/>
            </a:endParaRPr>
          </a:p>
        </p:txBody>
      </p:sp>
      <p:sp>
        <p:nvSpPr>
          <p:cNvPr id="108552" name="Rectangle 8"/>
          <p:cNvSpPr>
            <a:spLocks noChangeArrowheads="1"/>
          </p:cNvSpPr>
          <p:nvPr/>
        </p:nvSpPr>
        <p:spPr bwMode="auto">
          <a:xfrm>
            <a:off x="1981200" y="3732213"/>
            <a:ext cx="692150" cy="360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b="1">
                <a:solidFill>
                  <a:srgbClr val="000000"/>
                </a:solidFill>
                <a:ea typeface="ＭＳ Ｐゴシック" charset="0"/>
                <a:cs typeface="ＭＳ Ｐゴシック" charset="0"/>
              </a:rPr>
              <a:t>PtaA</a:t>
            </a:r>
            <a:endParaRPr lang="en-US" sz="2200">
              <a:solidFill>
                <a:srgbClr val="000000"/>
              </a:solidFill>
              <a:ea typeface="ＭＳ Ｐゴシック" charset="0"/>
              <a:cs typeface="ＭＳ Ｐゴシック" charset="0"/>
            </a:endParaRPr>
          </a:p>
        </p:txBody>
      </p:sp>
      <p:sp>
        <p:nvSpPr>
          <p:cNvPr id="108553" name="Rectangle 9"/>
          <p:cNvSpPr>
            <a:spLocks noChangeArrowheads="1"/>
          </p:cNvSpPr>
          <p:nvPr/>
        </p:nvSpPr>
        <p:spPr bwMode="auto">
          <a:xfrm>
            <a:off x="6629400" y="2819400"/>
            <a:ext cx="755650"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b="1">
                <a:solidFill>
                  <a:srgbClr val="000000"/>
                </a:solidFill>
                <a:ea typeface="ＭＳ Ｐゴシック" charset="0"/>
                <a:cs typeface="ＭＳ Ｐゴシック" charset="0"/>
              </a:rPr>
              <a:t>AckA</a:t>
            </a:r>
            <a:endParaRPr lang="en-US" sz="2200">
              <a:solidFill>
                <a:srgbClr val="000000"/>
              </a:solidFill>
              <a:ea typeface="ＭＳ Ｐゴシック" charset="0"/>
              <a:cs typeface="ＭＳ Ｐゴシック" charset="0"/>
            </a:endParaRPr>
          </a:p>
        </p:txBody>
      </p:sp>
      <p:sp>
        <p:nvSpPr>
          <p:cNvPr id="108554" name="Rectangle 10"/>
          <p:cNvSpPr>
            <a:spLocks noChangeArrowheads="1"/>
          </p:cNvSpPr>
          <p:nvPr/>
        </p:nvSpPr>
        <p:spPr bwMode="auto">
          <a:xfrm>
            <a:off x="1981200" y="4038600"/>
            <a:ext cx="755650" cy="358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b="1">
                <a:solidFill>
                  <a:srgbClr val="000000"/>
                </a:solidFill>
                <a:ea typeface="ＭＳ Ｐゴシック" charset="0"/>
                <a:cs typeface="ＭＳ Ｐゴシック" charset="0"/>
              </a:rPr>
              <a:t>AckA</a:t>
            </a:r>
            <a:endParaRPr lang="en-US" sz="2200">
              <a:solidFill>
                <a:srgbClr val="000000"/>
              </a:solidFill>
              <a:ea typeface="ＭＳ Ｐゴシック" charset="0"/>
              <a:cs typeface="ＭＳ Ｐゴシック" charset="0"/>
            </a:endParaRPr>
          </a:p>
        </p:txBody>
      </p:sp>
      <p:sp>
        <p:nvSpPr>
          <p:cNvPr id="108555" name="Oval 11"/>
          <p:cNvSpPr>
            <a:spLocks noChangeArrowheads="1"/>
          </p:cNvSpPr>
          <p:nvPr/>
        </p:nvSpPr>
        <p:spPr bwMode="auto">
          <a:xfrm>
            <a:off x="6629400" y="2819400"/>
            <a:ext cx="762000" cy="381000"/>
          </a:xfrm>
          <a:prstGeom prst="ellipse">
            <a:avLst/>
          </a:prstGeom>
          <a:noFill/>
          <a:ln w="19050">
            <a:solidFill>
              <a:srgbClr val="F70906"/>
            </a:solidFill>
            <a:round/>
            <a:headEnd/>
            <a:tailEnd/>
          </a:ln>
          <a:extLst>
            <a:ext uri="{909E8E84-426E-40dd-AFC4-6F175D3DCCD1}">
              <a14:hiddenFill xmlns="" xmlns:a14="http://schemas.microsoft.com/office/drawing/2010/main">
                <a:solidFill>
                  <a:srgbClr val="FFFFFF"/>
                </a:solidFill>
              </a14:hiddenFill>
            </a:ext>
          </a:extLst>
        </p:spPr>
        <p:txBody>
          <a:bodyPr wrap="none" lIns="82039" tIns="41020" rIns="82039" bIns="41020" anchor="ctr"/>
          <a:lstStyle/>
          <a:p>
            <a:pPr defTabSz="819150" fontAlgn="base">
              <a:spcBef>
                <a:spcPct val="0"/>
              </a:spcBef>
              <a:spcAft>
                <a:spcPct val="0"/>
              </a:spcAft>
            </a:pPr>
            <a:endParaRPr lang="en-US" sz="2200">
              <a:solidFill>
                <a:srgbClr val="000000"/>
              </a:solidFill>
              <a:ea typeface="ＭＳ Ｐゴシック" charset="0"/>
              <a:cs typeface="MS Pゴシック" charset="0"/>
            </a:endParaRPr>
          </a:p>
        </p:txBody>
      </p:sp>
      <p:sp>
        <p:nvSpPr>
          <p:cNvPr id="108556" name="Oval 12"/>
          <p:cNvSpPr>
            <a:spLocks noChangeArrowheads="1"/>
          </p:cNvSpPr>
          <p:nvPr/>
        </p:nvSpPr>
        <p:spPr bwMode="auto">
          <a:xfrm>
            <a:off x="6629400" y="3581400"/>
            <a:ext cx="762000" cy="381000"/>
          </a:xfrm>
          <a:prstGeom prst="ellipse">
            <a:avLst/>
          </a:prstGeom>
          <a:noFill/>
          <a:ln w="19050">
            <a:solidFill>
              <a:srgbClr val="F70906"/>
            </a:solidFill>
            <a:round/>
            <a:headEnd/>
            <a:tailEnd/>
          </a:ln>
          <a:extLst>
            <a:ext uri="{909E8E84-426E-40dd-AFC4-6F175D3DCCD1}">
              <a14:hiddenFill xmlns="" xmlns:a14="http://schemas.microsoft.com/office/drawing/2010/main">
                <a:solidFill>
                  <a:srgbClr val="FFFFFF"/>
                </a:solidFill>
              </a14:hiddenFill>
            </a:ext>
          </a:extLst>
        </p:spPr>
        <p:txBody>
          <a:bodyPr wrap="none" lIns="82039" tIns="41020" rIns="82039" bIns="41020" anchor="ctr"/>
          <a:lstStyle/>
          <a:p>
            <a:pPr defTabSz="819150" fontAlgn="base">
              <a:spcBef>
                <a:spcPct val="0"/>
              </a:spcBef>
              <a:spcAft>
                <a:spcPct val="0"/>
              </a:spcAft>
            </a:pPr>
            <a:endParaRPr lang="en-US" sz="2200">
              <a:solidFill>
                <a:srgbClr val="000000"/>
              </a:solidFill>
              <a:ea typeface="ＭＳ Ｐゴシック" charset="0"/>
              <a:cs typeface="MS Pゴシック" charset="0"/>
            </a:endParaRPr>
          </a:p>
        </p:txBody>
      </p:sp>
      <p:sp>
        <p:nvSpPr>
          <p:cNvPr id="108557" name="Oval 13"/>
          <p:cNvSpPr>
            <a:spLocks noChangeArrowheads="1"/>
          </p:cNvSpPr>
          <p:nvPr/>
        </p:nvSpPr>
        <p:spPr bwMode="auto">
          <a:xfrm>
            <a:off x="1981200" y="3732213"/>
            <a:ext cx="762000" cy="381000"/>
          </a:xfrm>
          <a:prstGeom prst="ellipse">
            <a:avLst/>
          </a:prstGeom>
          <a:noFill/>
          <a:ln w="19050">
            <a:solidFill>
              <a:srgbClr val="F70906"/>
            </a:solidFill>
            <a:round/>
            <a:headEnd/>
            <a:tailEnd/>
          </a:ln>
          <a:extLst>
            <a:ext uri="{909E8E84-426E-40dd-AFC4-6F175D3DCCD1}">
              <a14:hiddenFill xmlns="" xmlns:a14="http://schemas.microsoft.com/office/drawing/2010/main">
                <a:solidFill>
                  <a:srgbClr val="FFFFFF"/>
                </a:solidFill>
              </a14:hiddenFill>
            </a:ext>
          </a:extLst>
        </p:spPr>
        <p:txBody>
          <a:bodyPr wrap="none" lIns="82039" tIns="41020" rIns="82039" bIns="41020" anchor="ctr"/>
          <a:lstStyle/>
          <a:p>
            <a:pPr defTabSz="819150" fontAlgn="base">
              <a:spcBef>
                <a:spcPct val="0"/>
              </a:spcBef>
              <a:spcAft>
                <a:spcPct val="0"/>
              </a:spcAft>
            </a:pPr>
            <a:endParaRPr lang="en-US" sz="2200">
              <a:solidFill>
                <a:srgbClr val="000000"/>
              </a:solidFill>
              <a:ea typeface="ＭＳ Ｐゴシック" charset="0"/>
              <a:cs typeface="MS Pゴシック" charset="0"/>
            </a:endParaRPr>
          </a:p>
        </p:txBody>
      </p:sp>
      <p:sp>
        <p:nvSpPr>
          <p:cNvPr id="108558" name="Oval 14"/>
          <p:cNvSpPr>
            <a:spLocks noChangeArrowheads="1"/>
          </p:cNvSpPr>
          <p:nvPr/>
        </p:nvSpPr>
        <p:spPr bwMode="auto">
          <a:xfrm>
            <a:off x="1981200" y="4038600"/>
            <a:ext cx="762000" cy="381000"/>
          </a:xfrm>
          <a:prstGeom prst="ellipse">
            <a:avLst/>
          </a:prstGeom>
          <a:noFill/>
          <a:ln w="19050">
            <a:solidFill>
              <a:srgbClr val="F70906"/>
            </a:solidFill>
            <a:round/>
            <a:headEnd/>
            <a:tailEnd/>
          </a:ln>
          <a:extLst>
            <a:ext uri="{909E8E84-426E-40dd-AFC4-6F175D3DCCD1}">
              <a14:hiddenFill xmlns="" xmlns:a14="http://schemas.microsoft.com/office/drawing/2010/main">
                <a:solidFill>
                  <a:srgbClr val="FFFFFF"/>
                </a:solidFill>
              </a14:hiddenFill>
            </a:ext>
          </a:extLst>
        </p:spPr>
        <p:txBody>
          <a:bodyPr wrap="none" lIns="82039" tIns="41020" rIns="82039" bIns="41020" anchor="ctr"/>
          <a:lstStyle/>
          <a:p>
            <a:pPr defTabSz="819150" fontAlgn="base">
              <a:spcBef>
                <a:spcPct val="0"/>
              </a:spcBef>
              <a:spcAft>
                <a:spcPct val="0"/>
              </a:spcAft>
            </a:pPr>
            <a:endParaRPr lang="en-US" sz="2200">
              <a:solidFill>
                <a:srgbClr val="000000"/>
              </a:solidFill>
              <a:ea typeface="ＭＳ Ｐゴシック" charset="0"/>
              <a:cs typeface="MS Pゴシック" charset="0"/>
            </a:endParaRPr>
          </a:p>
        </p:txBody>
      </p:sp>
      <p:cxnSp>
        <p:nvCxnSpPr>
          <p:cNvPr id="108559" name="AutoShape 15"/>
          <p:cNvCxnSpPr>
            <a:cxnSpLocks noChangeShapeType="1"/>
          </p:cNvCxnSpPr>
          <p:nvPr/>
        </p:nvCxnSpPr>
        <p:spPr bwMode="auto">
          <a:xfrm flipV="1">
            <a:off x="3405188" y="3384550"/>
            <a:ext cx="2667000" cy="649288"/>
          </a:xfrm>
          <a:prstGeom prst="curvedConnector3">
            <a:avLst>
              <a:gd name="adj1" fmla="val 50000"/>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08560" name="Text Box 16"/>
          <p:cNvSpPr txBox="1">
            <a:spLocks noChangeArrowheads="1"/>
          </p:cNvSpPr>
          <p:nvPr/>
        </p:nvSpPr>
        <p:spPr bwMode="auto">
          <a:xfrm>
            <a:off x="4452938" y="3462338"/>
            <a:ext cx="981075" cy="420687"/>
          </a:xfrm>
          <a:prstGeom prst="rect">
            <a:avLst/>
          </a:prstGeom>
          <a:solidFill>
            <a:srgbClr val="DFE4E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2200">
                <a:solidFill>
                  <a:srgbClr val="000000"/>
                </a:solidFill>
              </a:rPr>
              <a:t>HGT</a:t>
            </a:r>
          </a:p>
        </p:txBody>
      </p:sp>
      <p:sp>
        <p:nvSpPr>
          <p:cNvPr id="108561" name="Rectangle 17"/>
          <p:cNvSpPr>
            <a:spLocks noChangeArrowheads="1"/>
          </p:cNvSpPr>
          <p:nvPr/>
        </p:nvSpPr>
        <p:spPr bwMode="auto">
          <a:xfrm>
            <a:off x="4808538" y="1304925"/>
            <a:ext cx="168275" cy="42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039" tIns="41020" rIns="82039" bIns="41020">
            <a:spAutoFit/>
          </a:bodyPr>
          <a:lstStyle/>
          <a:p>
            <a:pPr defTabSz="819150" fontAlgn="base">
              <a:spcBef>
                <a:spcPct val="0"/>
              </a:spcBef>
              <a:spcAft>
                <a:spcPct val="0"/>
              </a:spcAft>
            </a:pPr>
            <a:endParaRPr lang="en-US" sz="2200">
              <a:solidFill>
                <a:srgbClr val="000000"/>
              </a:solidFill>
              <a:ea typeface="ＭＳ Ｐゴシック" charset="0"/>
              <a:cs typeface="MS Pゴシック" charset="0"/>
            </a:endParaRPr>
          </a:p>
        </p:txBody>
      </p:sp>
    </p:spTree>
    <p:extLst>
      <p:ext uri="{BB962C8B-B14F-4D97-AF65-F5344CB8AC3E}">
        <p14:creationId xmlns:p14="http://schemas.microsoft.com/office/powerpoint/2010/main" val="667300247"/>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8136"/>
            <a:ext cx="9144000" cy="4968240"/>
          </a:xfrm>
          <a:prstGeom prst="rect">
            <a:avLst/>
          </a:prstGeom>
        </p:spPr>
      </p:pic>
      <p:sp>
        <p:nvSpPr>
          <p:cNvPr id="3" name="TextBox 2"/>
          <p:cNvSpPr txBox="1"/>
          <p:nvPr/>
        </p:nvSpPr>
        <p:spPr>
          <a:xfrm>
            <a:off x="74224" y="5434446"/>
            <a:ext cx="8832671"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a:ea typeface="+mn-ea"/>
                <a:cs typeface="+mn-cs"/>
              </a:rPr>
              <a:t>Consensus trees of </a:t>
            </a:r>
            <a:r>
              <a:rPr kumimoji="0" lang="en-US" sz="1600" b="0" i="0" u="none" strike="noStrike" kern="1200" cap="none" spc="0" normalizeH="0" baseline="0" noProof="0" dirty="0" err="1">
                <a:ln>
                  <a:noFill/>
                </a:ln>
                <a:solidFill>
                  <a:srgbClr val="000000"/>
                </a:solidFill>
                <a:effectLst/>
                <a:uLnTx/>
                <a:uFillTx/>
                <a:latin typeface="Times New Roman"/>
                <a:ea typeface="+mn-ea"/>
                <a:cs typeface="+mn-cs"/>
              </a:rPr>
              <a:t>Pta</a:t>
            </a:r>
            <a:r>
              <a:rPr kumimoji="0" lang="en-US" sz="1600" b="0" i="0" u="none" strike="noStrike" kern="1200" cap="none" spc="0" normalizeH="0" baseline="0" noProof="0" dirty="0">
                <a:ln>
                  <a:noFill/>
                </a:ln>
                <a:solidFill>
                  <a:srgbClr val="000000"/>
                </a:solidFill>
                <a:effectLst/>
                <a:uLnTx/>
                <a:uFillTx/>
                <a:latin typeface="Times New Roman"/>
                <a:ea typeface="+mn-ea"/>
                <a:cs typeface="+mn-cs"/>
              </a:rPr>
              <a:t> and </a:t>
            </a:r>
            <a:r>
              <a:rPr kumimoji="0" lang="en-US" sz="1600" b="0" i="0" u="none" strike="noStrike" kern="1200" cap="none" spc="0" normalizeH="0" baseline="0" noProof="0" dirty="0" err="1">
                <a:ln>
                  <a:noFill/>
                </a:ln>
                <a:solidFill>
                  <a:srgbClr val="000000"/>
                </a:solidFill>
                <a:effectLst/>
                <a:uLnTx/>
                <a:uFillTx/>
                <a:latin typeface="Times New Roman"/>
                <a:ea typeface="+mn-ea"/>
                <a:cs typeface="+mn-cs"/>
              </a:rPr>
              <a:t>AckA</a:t>
            </a:r>
            <a:r>
              <a:rPr kumimoji="0" lang="en-US" sz="1600" b="0" i="0" u="none" strike="noStrike" kern="1200" cap="none" spc="0" normalizeH="0" baseline="0" noProof="0" dirty="0">
                <a:ln>
                  <a:noFill/>
                </a:ln>
                <a:solidFill>
                  <a:srgbClr val="000000"/>
                </a:solidFill>
                <a:effectLst/>
                <a:uLnTx/>
                <a:uFillTx/>
                <a:latin typeface="Times New Roman"/>
                <a:ea typeface="+mn-ea"/>
                <a:cs typeface="+mn-cs"/>
              </a:rPr>
              <a:t> homologs within the Clostridia. Branches in which there were postulated horizontal gene transfers to </a:t>
            </a:r>
            <a:r>
              <a:rPr kumimoji="0" lang="en-US" sz="1600" b="0" i="0" u="none" strike="noStrike" kern="1200" cap="none" spc="0" normalizeH="0" baseline="0" noProof="0" dirty="0" err="1">
                <a:ln>
                  <a:noFill/>
                </a:ln>
                <a:solidFill>
                  <a:srgbClr val="000000"/>
                </a:solidFill>
                <a:effectLst/>
                <a:uLnTx/>
                <a:uFillTx/>
                <a:latin typeface="Times New Roman"/>
                <a:ea typeface="+mn-ea"/>
                <a:cs typeface="+mn-cs"/>
              </a:rPr>
              <a:t>Methanosarcina</a:t>
            </a:r>
            <a:r>
              <a:rPr kumimoji="0" lang="en-US" sz="1600" b="0" i="0" u="none" strike="noStrike" kern="1200" cap="none" spc="0" normalizeH="0" baseline="0" noProof="0" dirty="0">
                <a:ln>
                  <a:noFill/>
                </a:ln>
                <a:solidFill>
                  <a:srgbClr val="000000"/>
                </a:solidFill>
                <a:effectLst/>
                <a:uLnTx/>
                <a:uFillTx/>
                <a:latin typeface="Times New Roman"/>
                <a:ea typeface="+mn-ea"/>
                <a:cs typeface="+mn-cs"/>
              </a:rPr>
              <a:t> are indicated by an asterisk. Homologs from the </a:t>
            </a:r>
            <a:r>
              <a:rPr kumimoji="0" lang="en-US" sz="1600" b="0" i="0" u="none" strike="noStrike" kern="1200" cap="none" spc="0" normalizeH="0" baseline="0" noProof="0" dirty="0" err="1">
                <a:ln>
                  <a:noFill/>
                </a:ln>
                <a:solidFill>
                  <a:srgbClr val="000000"/>
                </a:solidFill>
                <a:effectLst/>
                <a:uLnTx/>
                <a:uFillTx/>
                <a:latin typeface="Times New Roman"/>
                <a:ea typeface="+mn-ea"/>
                <a:cs typeface="+mn-cs"/>
              </a:rPr>
              <a:t>firmicute</a:t>
            </a:r>
            <a:r>
              <a:rPr kumimoji="0" lang="en-US" sz="1600" b="0" i="0" u="none" strike="noStrike" kern="1200" cap="none" spc="0" normalizeH="0" baseline="0" noProof="0" dirty="0">
                <a:ln>
                  <a:noFill/>
                </a:ln>
                <a:solidFill>
                  <a:srgbClr val="000000"/>
                </a:solidFill>
                <a:effectLst/>
                <a:uLnTx/>
                <a:uFillTx/>
                <a:latin typeface="Times New Roman"/>
                <a:ea typeface="+mn-ea"/>
                <a:cs typeface="+mn-cs"/>
              </a:rPr>
              <a:t> F. </a:t>
            </a:r>
            <a:r>
              <a:rPr kumimoji="0" lang="en-US" sz="1600" b="0" i="0" u="none" strike="noStrike" kern="1200" cap="none" spc="0" normalizeH="0" baseline="0" noProof="0" dirty="0" err="1">
                <a:ln>
                  <a:noFill/>
                </a:ln>
                <a:solidFill>
                  <a:srgbClr val="000000"/>
                </a:solidFill>
                <a:effectLst/>
                <a:uLnTx/>
                <a:uFillTx/>
                <a:latin typeface="Times New Roman"/>
                <a:ea typeface="+mn-ea"/>
                <a:cs typeface="+mn-cs"/>
              </a:rPr>
              <a:t>nucleatum</a:t>
            </a:r>
            <a:r>
              <a:rPr kumimoji="0" lang="en-US" sz="1600" b="0" i="0" u="none" strike="noStrike" kern="1200" cap="none" spc="0" normalizeH="0" baseline="0" noProof="0" dirty="0">
                <a:ln>
                  <a:noFill/>
                </a:ln>
                <a:solidFill>
                  <a:srgbClr val="000000"/>
                </a:solidFill>
                <a:effectLst/>
                <a:uLnTx/>
                <a:uFillTx/>
                <a:latin typeface="Times New Roman"/>
                <a:ea typeface="+mn-ea"/>
                <a:cs typeface="+mn-cs"/>
              </a:rPr>
              <a:t> were used as </a:t>
            </a:r>
            <a:r>
              <a:rPr kumimoji="0" lang="en-US" sz="1600" b="0" i="0" u="none" strike="noStrike" kern="1200" cap="none" spc="0" normalizeH="0" baseline="0" noProof="0" dirty="0" err="1">
                <a:ln>
                  <a:noFill/>
                </a:ln>
                <a:solidFill>
                  <a:srgbClr val="000000"/>
                </a:solidFill>
                <a:effectLst/>
                <a:uLnTx/>
                <a:uFillTx/>
                <a:latin typeface="Times New Roman"/>
                <a:ea typeface="+mn-ea"/>
                <a:cs typeface="+mn-cs"/>
              </a:rPr>
              <a:t>outgroups</a:t>
            </a:r>
            <a:r>
              <a:rPr kumimoji="0" lang="en-US" sz="1600" b="0" i="0" u="none" strike="noStrike" kern="1200" cap="none" spc="0" normalizeH="0" baseline="0" noProof="0" dirty="0">
                <a:ln>
                  <a:noFill/>
                </a:ln>
                <a:solidFill>
                  <a:srgbClr val="000000"/>
                </a:solidFill>
                <a:effectLst/>
                <a:uLnTx/>
                <a:uFillTx/>
                <a:latin typeface="Times New Roman"/>
                <a:ea typeface="+mn-ea"/>
                <a:cs typeface="+mn-cs"/>
              </a:rPr>
              <a:t> to root the trees. The numbers associated with each clade indicate bootstrap values for maximum likelihood and neighbor joining and the posterior probability from Bayesian inference, respectively. Sequence alignment was ...</a:t>
            </a:r>
          </a:p>
        </p:txBody>
      </p:sp>
    </p:spTree>
    <p:extLst>
      <p:ext uri="{BB962C8B-B14F-4D97-AF65-F5344CB8AC3E}">
        <p14:creationId xmlns:p14="http://schemas.microsoft.com/office/powerpoint/2010/main" val="38035251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28456"/>
            <a:ext cx="9144000" cy="4343400"/>
          </a:xfrm>
          <a:prstGeom prst="rect">
            <a:avLst/>
          </a:prstGeom>
        </p:spPr>
      </p:pic>
      <p:sp>
        <p:nvSpPr>
          <p:cNvPr id="6" name="Rectangle 5"/>
          <p:cNvSpPr/>
          <p:nvPr/>
        </p:nvSpPr>
        <p:spPr>
          <a:xfrm>
            <a:off x="0" y="5832254"/>
            <a:ext cx="9144000"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Maximum likelihood phylogenetic trees of </a:t>
            </a:r>
            <a:r>
              <a:rPr kumimoji="0" lang="en-US" sz="1800" b="0" i="0" u="none" strike="noStrike" kern="1200" cap="none" spc="0" normalizeH="0" baseline="0" noProof="0" dirty="0" err="1">
                <a:ln>
                  <a:noFill/>
                </a:ln>
                <a:solidFill>
                  <a:srgbClr val="000000"/>
                </a:solidFill>
                <a:effectLst/>
                <a:uLnTx/>
                <a:uFillTx/>
                <a:latin typeface="Times New Roman"/>
                <a:ea typeface="+mn-ea"/>
                <a:cs typeface="+mn-cs"/>
              </a:rPr>
              <a:t>Pta</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and </a:t>
            </a:r>
            <a:r>
              <a:rPr kumimoji="0" lang="en-US" sz="1800" b="0" i="0" u="none" strike="noStrike" kern="1200" cap="none" spc="0" normalizeH="0" baseline="0" noProof="0" dirty="0" err="1">
                <a:ln>
                  <a:noFill/>
                </a:ln>
                <a:solidFill>
                  <a:srgbClr val="000000"/>
                </a:solidFill>
                <a:effectLst/>
                <a:uLnTx/>
                <a:uFillTx/>
                <a:latin typeface="Times New Roman"/>
                <a:ea typeface="+mn-ea"/>
                <a:cs typeface="+mn-cs"/>
              </a:rPr>
              <a:t>AckA</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homologs. Homologs found in </a:t>
            </a:r>
            <a:r>
              <a:rPr kumimoji="0" lang="en-US" sz="1800" b="0" i="0" u="none" strike="noStrike" kern="1200" cap="none" spc="0" normalizeH="0" baseline="0" noProof="0" dirty="0" err="1">
                <a:ln>
                  <a:noFill/>
                </a:ln>
                <a:solidFill>
                  <a:srgbClr val="000000"/>
                </a:solidFill>
                <a:effectLst/>
                <a:uLnTx/>
                <a:uFillTx/>
                <a:latin typeface="Times New Roman"/>
                <a:ea typeface="+mn-ea"/>
                <a:cs typeface="+mn-cs"/>
              </a:rPr>
              <a:t>Methanosarcina</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are red and in both cases are found in a monophyletic group corresponding to the Clostridia (blue) ... .</a:t>
            </a:r>
          </a:p>
        </p:txBody>
      </p:sp>
    </p:spTree>
    <p:extLst>
      <p:ext uri="{BB962C8B-B14F-4D97-AF65-F5344CB8AC3E}">
        <p14:creationId xmlns:p14="http://schemas.microsoft.com/office/powerpoint/2010/main" val="24159232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TextBox 1"/>
          <p:cNvSpPr txBox="1">
            <a:spLocks noChangeArrowheads="1"/>
          </p:cNvSpPr>
          <p:nvPr/>
        </p:nvSpPr>
        <p:spPr bwMode="auto">
          <a:xfrm>
            <a:off x="219075" y="223838"/>
            <a:ext cx="846137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800">
                <a:solidFill>
                  <a:srgbClr val="000000"/>
                </a:solidFill>
              </a:rPr>
              <a:t>HGT as a force creating new pathways – Example 2</a:t>
            </a:r>
          </a:p>
        </p:txBody>
      </p:sp>
      <p:sp>
        <p:nvSpPr>
          <p:cNvPr id="110595" name="TextBox 1"/>
          <p:cNvSpPr txBox="1">
            <a:spLocks noChangeArrowheads="1"/>
          </p:cNvSpPr>
          <p:nvPr/>
        </p:nvSpPr>
        <p:spPr bwMode="auto">
          <a:xfrm>
            <a:off x="936625" y="890588"/>
            <a:ext cx="6956425"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200" b="1">
                <a:solidFill>
                  <a:srgbClr val="000000"/>
                </a:solidFill>
              </a:rPr>
              <a:t>Oxygen producing photosynthesis </a:t>
            </a:r>
          </a:p>
        </p:txBody>
      </p:sp>
      <p:pic>
        <p:nvPicPr>
          <p:cNvPr id="110596" name="Picture 13" descr="Blankenship-f07-cl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638" y="1778000"/>
            <a:ext cx="7997825" cy="4243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1899397"/>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38" y="381000"/>
            <a:ext cx="8493125" cy="4159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defTabSz="914400" eaLnBrk="0" fontAlgn="base" hangingPunct="0">
              <a:spcBef>
                <a:spcPct val="0"/>
              </a:spcBef>
              <a:spcAft>
                <a:spcPct val="0"/>
              </a:spcAft>
              <a:defRPr/>
            </a:pPr>
            <a:r>
              <a:rPr lang="en-GB" sz="1500" b="1" dirty="0">
                <a:latin typeface="Arial" charset="0"/>
              </a:rPr>
              <a:t>A heterologous fusion model for the evolution of oxygenic photosynthesis based on phylogenetic analysis.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5943600"/>
            <a:ext cx="9105900" cy="94297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8275" y="979488"/>
            <a:ext cx="6272213" cy="489267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1438275" y="5972175"/>
            <a:ext cx="391795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defTabSz="914400" eaLnBrk="0" fontAlgn="base" hangingPunct="0">
              <a:spcBef>
                <a:spcPct val="0"/>
              </a:spcBef>
              <a:spcAft>
                <a:spcPct val="0"/>
              </a:spcAft>
              <a:defRPr/>
            </a:pPr>
            <a:r>
              <a:rPr lang="en-GB" sz="1100" b="1">
                <a:latin typeface="Arial" charset="0"/>
              </a:rPr>
              <a:t>Xiong J et al. PNAS 1998;95:14851-14856</a:t>
            </a:r>
          </a:p>
        </p:txBody>
      </p:sp>
      <p:sp>
        <p:nvSpPr>
          <p:cNvPr id="3077" name="Text Box 5"/>
          <p:cNvSpPr txBox="1">
            <a:spLocks noChangeArrowheads="1"/>
          </p:cNvSpPr>
          <p:nvPr/>
        </p:nvSpPr>
        <p:spPr bwMode="auto">
          <a:xfrm>
            <a:off x="98425" y="6613525"/>
            <a:ext cx="4930775" cy="3470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pPr defTabSz="914400" eaLnBrk="0" fontAlgn="base" hangingPunct="0">
              <a:spcBef>
                <a:spcPct val="0"/>
              </a:spcBef>
              <a:spcAft>
                <a:spcPct val="0"/>
              </a:spcAft>
              <a:defRPr/>
            </a:pPr>
            <a:r>
              <a:rPr lang="en-GB" sz="900">
                <a:latin typeface="Arial" charset="0"/>
              </a:rPr>
              <a:t>©1998 by National Academy of Sciences</a:t>
            </a:r>
          </a:p>
        </p:txBody>
      </p:sp>
    </p:spTree>
    <p:extLst>
      <p:ext uri="{BB962C8B-B14F-4D97-AF65-F5344CB8AC3E}">
        <p14:creationId xmlns:p14="http://schemas.microsoft.com/office/powerpoint/2010/main" val="6852626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81"/>
          <p:cNvSpPr>
            <a:spLocks noChangeArrowheads="1"/>
          </p:cNvSpPr>
          <p:nvPr/>
        </p:nvSpPr>
        <p:spPr bwMode="auto">
          <a:xfrm>
            <a:off x="0" y="5856288"/>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454025" fontAlgn="base">
              <a:spcBef>
                <a:spcPct val="0"/>
              </a:spcBef>
              <a:spcAft>
                <a:spcPct val="0"/>
              </a:spcAft>
            </a:pPr>
            <a:endParaRPr lang="de-DE">
              <a:solidFill>
                <a:srgbClr val="000000"/>
              </a:solidFill>
              <a:latin typeface="Arial" charset="0"/>
              <a:ea typeface="ＭＳ Ｐゴシック" charset="0"/>
              <a:cs typeface="ＭＳ Ｐゴシック" charset="0"/>
            </a:endParaRPr>
          </a:p>
        </p:txBody>
      </p:sp>
      <p:grpSp>
        <p:nvGrpSpPr>
          <p:cNvPr id="113666" name="Group 2"/>
          <p:cNvGrpSpPr>
            <a:grpSpLocks/>
          </p:cNvGrpSpPr>
          <p:nvPr/>
        </p:nvGrpSpPr>
        <p:grpSpPr bwMode="auto">
          <a:xfrm>
            <a:off x="706438" y="1196975"/>
            <a:ext cx="7212012" cy="5545138"/>
            <a:chOff x="1258888" y="765175"/>
            <a:chExt cx="7900987" cy="5976938"/>
          </a:xfrm>
        </p:grpSpPr>
        <p:grpSp>
          <p:nvGrpSpPr>
            <p:cNvPr id="113670" name="Group 3"/>
            <p:cNvGrpSpPr>
              <a:grpSpLocks/>
            </p:cNvGrpSpPr>
            <p:nvPr/>
          </p:nvGrpSpPr>
          <p:grpSpPr bwMode="auto">
            <a:xfrm>
              <a:off x="1258888" y="1654175"/>
              <a:ext cx="5132387" cy="5087938"/>
              <a:chOff x="1202" y="482"/>
              <a:chExt cx="3233" cy="3205"/>
            </a:xfrm>
          </p:grpSpPr>
          <p:sp>
            <p:nvSpPr>
              <p:cNvPr id="113689" name="Rectangle 4"/>
              <p:cNvSpPr>
                <a:spLocks noChangeArrowheads="1"/>
              </p:cNvSpPr>
              <p:nvPr/>
            </p:nvSpPr>
            <p:spPr bwMode="auto">
              <a:xfrm>
                <a:off x="2198" y="832"/>
                <a:ext cx="675"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oxaloacetate</a:t>
                </a:r>
                <a:endParaRPr lang="de-DE">
                  <a:solidFill>
                    <a:srgbClr val="000000"/>
                  </a:solidFill>
                  <a:latin typeface="Arial" charset="0"/>
                  <a:ea typeface="ＭＳ Ｐゴシック" charset="0"/>
                  <a:cs typeface="ＭＳ Ｐゴシック" charset="0"/>
                </a:endParaRPr>
              </a:p>
            </p:txBody>
          </p:sp>
          <p:sp>
            <p:nvSpPr>
              <p:cNvPr id="113690" name="Rectangle 5"/>
              <p:cNvSpPr>
                <a:spLocks noChangeArrowheads="1"/>
              </p:cNvSpPr>
              <p:nvPr/>
            </p:nvSpPr>
            <p:spPr bwMode="auto">
              <a:xfrm>
                <a:off x="2750" y="482"/>
                <a:ext cx="58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3691" name="Rectangle 6"/>
              <p:cNvSpPr>
                <a:spLocks noChangeArrowheads="1"/>
              </p:cNvSpPr>
              <p:nvPr/>
            </p:nvSpPr>
            <p:spPr bwMode="auto">
              <a:xfrm>
                <a:off x="3178" y="939"/>
                <a:ext cx="335"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citrate</a:t>
                </a:r>
                <a:endParaRPr lang="de-DE">
                  <a:solidFill>
                    <a:srgbClr val="000000"/>
                  </a:solidFill>
                  <a:latin typeface="Arial" charset="0"/>
                  <a:ea typeface="ＭＳ Ｐゴシック" charset="0"/>
                  <a:cs typeface="ＭＳ Ｐゴシック" charset="0"/>
                </a:endParaRPr>
              </a:p>
            </p:txBody>
          </p:sp>
          <p:sp>
            <p:nvSpPr>
              <p:cNvPr id="113692" name="Rectangle 7"/>
              <p:cNvSpPr>
                <a:spLocks noChangeArrowheads="1"/>
              </p:cNvSpPr>
              <p:nvPr/>
            </p:nvSpPr>
            <p:spPr bwMode="auto">
              <a:xfrm>
                <a:off x="1652" y="1182"/>
                <a:ext cx="354"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malate</a:t>
                </a:r>
                <a:endParaRPr lang="de-DE">
                  <a:solidFill>
                    <a:srgbClr val="000000"/>
                  </a:solidFill>
                  <a:latin typeface="Arial" charset="0"/>
                  <a:ea typeface="ＭＳ Ｐゴシック" charset="0"/>
                  <a:cs typeface="ＭＳ Ｐゴシック" charset="0"/>
                </a:endParaRPr>
              </a:p>
            </p:txBody>
          </p:sp>
          <p:sp>
            <p:nvSpPr>
              <p:cNvPr id="113693" name="Rectangle 8"/>
              <p:cNvSpPr>
                <a:spLocks noChangeArrowheads="1"/>
              </p:cNvSpPr>
              <p:nvPr/>
            </p:nvSpPr>
            <p:spPr bwMode="auto">
              <a:xfrm>
                <a:off x="1340" y="1617"/>
                <a:ext cx="472"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fumarate</a:t>
                </a:r>
                <a:endParaRPr lang="de-DE">
                  <a:solidFill>
                    <a:srgbClr val="000000"/>
                  </a:solidFill>
                  <a:latin typeface="Arial" charset="0"/>
                  <a:ea typeface="ＭＳ Ｐゴシック" charset="0"/>
                  <a:cs typeface="ＭＳ Ｐゴシック" charset="0"/>
                </a:endParaRPr>
              </a:p>
            </p:txBody>
          </p:sp>
          <p:sp>
            <p:nvSpPr>
              <p:cNvPr id="113694" name="Rectangle 9"/>
              <p:cNvSpPr>
                <a:spLocks noChangeArrowheads="1"/>
              </p:cNvSpPr>
              <p:nvPr/>
            </p:nvSpPr>
            <p:spPr bwMode="auto">
              <a:xfrm>
                <a:off x="3522" y="1259"/>
                <a:ext cx="496"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isocitrate</a:t>
                </a:r>
                <a:endParaRPr lang="de-DE">
                  <a:solidFill>
                    <a:srgbClr val="000000"/>
                  </a:solidFill>
                  <a:latin typeface="Arial" charset="0"/>
                  <a:ea typeface="ＭＳ Ｐゴシック" charset="0"/>
                  <a:cs typeface="ＭＳ Ｐゴシック" charset="0"/>
                </a:endParaRPr>
              </a:p>
            </p:txBody>
          </p:sp>
          <p:sp>
            <p:nvSpPr>
              <p:cNvPr id="113695" name="Rectangle 10"/>
              <p:cNvSpPr>
                <a:spLocks noChangeArrowheads="1"/>
              </p:cNvSpPr>
              <p:nvPr/>
            </p:nvSpPr>
            <p:spPr bwMode="auto">
              <a:xfrm>
                <a:off x="1202" y="2126"/>
                <a:ext cx="514"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succinate</a:t>
                </a:r>
                <a:endParaRPr lang="de-DE">
                  <a:solidFill>
                    <a:srgbClr val="000000"/>
                  </a:solidFill>
                  <a:latin typeface="Arial" charset="0"/>
                  <a:ea typeface="ＭＳ Ｐゴシック" charset="0"/>
                  <a:cs typeface="ＭＳ Ｐゴシック" charset="0"/>
                </a:endParaRPr>
              </a:p>
            </p:txBody>
          </p:sp>
          <p:sp>
            <p:nvSpPr>
              <p:cNvPr id="113696" name="Rectangle 11"/>
              <p:cNvSpPr>
                <a:spLocks noChangeArrowheads="1"/>
              </p:cNvSpPr>
              <p:nvPr/>
            </p:nvSpPr>
            <p:spPr bwMode="auto">
              <a:xfrm>
                <a:off x="1223" y="2598"/>
                <a:ext cx="71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succinyl-CoA</a:t>
                </a:r>
                <a:endParaRPr lang="de-DE">
                  <a:solidFill>
                    <a:srgbClr val="000000"/>
                  </a:solidFill>
                  <a:latin typeface="Arial" charset="0"/>
                  <a:ea typeface="ＭＳ Ｐゴシック" charset="0"/>
                  <a:cs typeface="ＭＳ Ｐゴシック" charset="0"/>
                </a:endParaRPr>
              </a:p>
            </p:txBody>
          </p:sp>
          <p:sp>
            <p:nvSpPr>
              <p:cNvPr id="113697" name="Rectangle 12"/>
              <p:cNvSpPr>
                <a:spLocks noChangeArrowheads="1"/>
              </p:cNvSpPr>
              <p:nvPr/>
            </p:nvSpPr>
            <p:spPr bwMode="auto">
              <a:xfrm>
                <a:off x="1454" y="3051"/>
                <a:ext cx="775"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propionyl-CoA</a:t>
                </a:r>
                <a:endParaRPr lang="de-DE">
                  <a:solidFill>
                    <a:srgbClr val="000000"/>
                  </a:solidFill>
                  <a:latin typeface="Arial" charset="0"/>
                  <a:ea typeface="ＭＳ Ｐゴシック" charset="0"/>
                  <a:cs typeface="ＭＳ Ｐゴシック" charset="0"/>
                </a:endParaRPr>
              </a:p>
            </p:txBody>
          </p:sp>
          <p:sp>
            <p:nvSpPr>
              <p:cNvPr id="113698" name="Rectangle 13"/>
              <p:cNvSpPr>
                <a:spLocks noChangeArrowheads="1"/>
              </p:cNvSpPr>
              <p:nvPr/>
            </p:nvSpPr>
            <p:spPr bwMode="auto">
              <a:xfrm>
                <a:off x="1790" y="3414"/>
                <a:ext cx="1012"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3-methylmalyl-CoA</a:t>
                </a:r>
                <a:endParaRPr lang="de-DE">
                  <a:solidFill>
                    <a:srgbClr val="000000"/>
                  </a:solidFill>
                  <a:latin typeface="Arial" charset="0"/>
                  <a:ea typeface="ＭＳ Ｐゴシック" charset="0"/>
                  <a:cs typeface="ＭＳ Ｐゴシック" charset="0"/>
                </a:endParaRPr>
              </a:p>
            </p:txBody>
          </p:sp>
          <p:sp>
            <p:nvSpPr>
              <p:cNvPr id="113699" name="Rectangle 14"/>
              <p:cNvSpPr>
                <a:spLocks noChangeArrowheads="1"/>
              </p:cNvSpPr>
              <p:nvPr/>
            </p:nvSpPr>
            <p:spPr bwMode="auto">
              <a:xfrm>
                <a:off x="3608" y="1679"/>
                <a:ext cx="768"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2-oxoglutarate</a:t>
                </a:r>
                <a:endParaRPr lang="de-DE">
                  <a:solidFill>
                    <a:srgbClr val="000000"/>
                  </a:solidFill>
                  <a:latin typeface="Arial" charset="0"/>
                  <a:ea typeface="ＭＳ Ｐゴシック" charset="0"/>
                  <a:cs typeface="ＭＳ Ｐゴシック" charset="0"/>
                </a:endParaRPr>
              </a:p>
            </p:txBody>
          </p:sp>
          <p:sp>
            <p:nvSpPr>
              <p:cNvPr id="113700" name="Rectangle 15"/>
              <p:cNvSpPr>
                <a:spLocks noChangeArrowheads="1"/>
              </p:cNvSpPr>
              <p:nvPr/>
            </p:nvSpPr>
            <p:spPr bwMode="auto">
              <a:xfrm>
                <a:off x="3874" y="2118"/>
                <a:ext cx="527"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glutamate</a:t>
                </a:r>
                <a:endParaRPr lang="de-DE">
                  <a:solidFill>
                    <a:srgbClr val="000000"/>
                  </a:solidFill>
                  <a:latin typeface="Arial" charset="0"/>
                  <a:ea typeface="ＭＳ Ｐゴシック" charset="0"/>
                  <a:cs typeface="ＭＳ Ｐゴシック" charset="0"/>
                </a:endParaRPr>
              </a:p>
            </p:txBody>
          </p:sp>
          <p:sp>
            <p:nvSpPr>
              <p:cNvPr id="113701" name="Rectangle 16"/>
              <p:cNvSpPr>
                <a:spLocks noChangeArrowheads="1"/>
              </p:cNvSpPr>
              <p:nvPr/>
            </p:nvSpPr>
            <p:spPr bwMode="auto">
              <a:xfrm>
                <a:off x="3579" y="2613"/>
                <a:ext cx="856"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methylaspartate</a:t>
                </a:r>
                <a:endParaRPr lang="de-DE">
                  <a:solidFill>
                    <a:srgbClr val="000000"/>
                  </a:solidFill>
                  <a:latin typeface="Arial" charset="0"/>
                  <a:ea typeface="ＭＳ Ｐゴシック" charset="0"/>
                  <a:cs typeface="ＭＳ Ｐゴシック" charset="0"/>
                </a:endParaRPr>
              </a:p>
            </p:txBody>
          </p:sp>
          <p:sp>
            <p:nvSpPr>
              <p:cNvPr id="113702" name="Rectangle 17"/>
              <p:cNvSpPr>
                <a:spLocks noChangeArrowheads="1"/>
              </p:cNvSpPr>
              <p:nvPr/>
            </p:nvSpPr>
            <p:spPr bwMode="auto">
              <a:xfrm>
                <a:off x="2933" y="3458"/>
                <a:ext cx="844"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mesaconyl-CoA</a:t>
                </a:r>
                <a:endParaRPr lang="de-DE">
                  <a:solidFill>
                    <a:srgbClr val="000000"/>
                  </a:solidFill>
                  <a:latin typeface="Arial" charset="0"/>
                  <a:ea typeface="ＭＳ Ｐゴシック" charset="0"/>
                  <a:cs typeface="ＭＳ Ｐゴシック" charset="0"/>
                </a:endParaRPr>
              </a:p>
            </p:txBody>
          </p:sp>
          <p:sp>
            <p:nvSpPr>
              <p:cNvPr id="113703" name="Rectangle 18"/>
              <p:cNvSpPr>
                <a:spLocks noChangeArrowheads="1"/>
              </p:cNvSpPr>
              <p:nvPr/>
            </p:nvSpPr>
            <p:spPr bwMode="auto">
              <a:xfrm>
                <a:off x="3443" y="3080"/>
                <a:ext cx="645"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mesaconate</a:t>
                </a:r>
                <a:endParaRPr lang="de-DE">
                  <a:solidFill>
                    <a:srgbClr val="000000"/>
                  </a:solidFill>
                  <a:latin typeface="Arial" charset="0"/>
                  <a:ea typeface="ＭＳ Ｐゴシック" charset="0"/>
                  <a:cs typeface="ＭＳ Ｐゴシック" charset="0"/>
                </a:endParaRPr>
              </a:p>
            </p:txBody>
          </p:sp>
          <p:sp>
            <p:nvSpPr>
              <p:cNvPr id="113704" name="Freeform 19"/>
              <p:cNvSpPr>
                <a:spLocks/>
              </p:cNvSpPr>
              <p:nvPr/>
            </p:nvSpPr>
            <p:spPr bwMode="auto">
              <a:xfrm>
                <a:off x="1908" y="960"/>
                <a:ext cx="355" cy="221"/>
              </a:xfrm>
              <a:custGeom>
                <a:avLst/>
                <a:gdLst>
                  <a:gd name="T0" fmla="*/ 0 w 355"/>
                  <a:gd name="T1" fmla="*/ 221 h 221"/>
                  <a:gd name="T2" fmla="*/ 37 w 355"/>
                  <a:gd name="T3" fmla="*/ 190 h 221"/>
                  <a:gd name="T4" fmla="*/ 75 w 355"/>
                  <a:gd name="T5" fmla="*/ 161 h 221"/>
                  <a:gd name="T6" fmla="*/ 112 w 355"/>
                  <a:gd name="T7" fmla="*/ 133 h 221"/>
                  <a:gd name="T8" fmla="*/ 151 w 355"/>
                  <a:gd name="T9" fmla="*/ 107 h 221"/>
                  <a:gd name="T10" fmla="*/ 191 w 355"/>
                  <a:gd name="T11" fmla="*/ 83 h 221"/>
                  <a:gd name="T12" fmla="*/ 230 w 355"/>
                  <a:gd name="T13" fmla="*/ 60 h 221"/>
                  <a:gd name="T14" fmla="*/ 271 w 355"/>
                  <a:gd name="T15" fmla="*/ 37 h 221"/>
                  <a:gd name="T16" fmla="*/ 313 w 355"/>
                  <a:gd name="T17" fmla="*/ 18 h 221"/>
                  <a:gd name="T18" fmla="*/ 334 w 355"/>
                  <a:gd name="T19" fmla="*/ 8 h 221"/>
                  <a:gd name="T20" fmla="*/ 355 w 355"/>
                  <a:gd name="T21" fmla="*/ 0 h 2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5" h="221">
                    <a:moveTo>
                      <a:pt x="0" y="221"/>
                    </a:moveTo>
                    <a:lnTo>
                      <a:pt x="37" y="190"/>
                    </a:lnTo>
                    <a:lnTo>
                      <a:pt x="75" y="161"/>
                    </a:lnTo>
                    <a:lnTo>
                      <a:pt x="112" y="133"/>
                    </a:lnTo>
                    <a:lnTo>
                      <a:pt x="151" y="107"/>
                    </a:lnTo>
                    <a:lnTo>
                      <a:pt x="191" y="83"/>
                    </a:lnTo>
                    <a:lnTo>
                      <a:pt x="230" y="60"/>
                    </a:lnTo>
                    <a:lnTo>
                      <a:pt x="271" y="37"/>
                    </a:lnTo>
                    <a:lnTo>
                      <a:pt x="313" y="18"/>
                    </a:lnTo>
                    <a:lnTo>
                      <a:pt x="334" y="8"/>
                    </a:lnTo>
                    <a:lnTo>
                      <a:pt x="355"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05" name="Freeform 20"/>
              <p:cNvSpPr>
                <a:spLocks/>
              </p:cNvSpPr>
              <p:nvPr/>
            </p:nvSpPr>
            <p:spPr bwMode="auto">
              <a:xfrm>
                <a:off x="2208" y="960"/>
                <a:ext cx="55" cy="34"/>
              </a:xfrm>
              <a:custGeom>
                <a:avLst/>
                <a:gdLst>
                  <a:gd name="T0" fmla="*/ 0 w 55"/>
                  <a:gd name="T1" fmla="*/ 8 h 34"/>
                  <a:gd name="T2" fmla="*/ 55 w 55"/>
                  <a:gd name="T3" fmla="*/ 0 h 34"/>
                  <a:gd name="T4" fmla="*/ 12 w 55"/>
                  <a:gd name="T5" fmla="*/ 34 h 34"/>
                  <a:gd name="T6" fmla="*/ 15 w 55"/>
                  <a:gd name="T7" fmla="*/ 16 h 34"/>
                  <a:gd name="T8" fmla="*/ 0 w 55"/>
                  <a:gd name="T9" fmla="*/ 8 h 34"/>
                  <a:gd name="T10" fmla="*/ 0 w 55"/>
                  <a:gd name="T11" fmla="*/ 8 h 34"/>
                  <a:gd name="T12" fmla="*/ 0 w 55"/>
                  <a:gd name="T13" fmla="*/ 8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34">
                    <a:moveTo>
                      <a:pt x="0" y="8"/>
                    </a:moveTo>
                    <a:lnTo>
                      <a:pt x="55" y="0"/>
                    </a:lnTo>
                    <a:lnTo>
                      <a:pt x="12" y="34"/>
                    </a:lnTo>
                    <a:lnTo>
                      <a:pt x="15" y="16"/>
                    </a:lnTo>
                    <a:lnTo>
                      <a:pt x="0" y="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06" name="Freeform 21"/>
              <p:cNvSpPr>
                <a:spLocks/>
              </p:cNvSpPr>
              <p:nvPr/>
            </p:nvSpPr>
            <p:spPr bwMode="auto">
              <a:xfrm>
                <a:off x="2208" y="960"/>
                <a:ext cx="55" cy="34"/>
              </a:xfrm>
              <a:custGeom>
                <a:avLst/>
                <a:gdLst>
                  <a:gd name="T0" fmla="*/ 0 w 55"/>
                  <a:gd name="T1" fmla="*/ 8 h 34"/>
                  <a:gd name="T2" fmla="*/ 55 w 55"/>
                  <a:gd name="T3" fmla="*/ 0 h 34"/>
                  <a:gd name="T4" fmla="*/ 12 w 55"/>
                  <a:gd name="T5" fmla="*/ 34 h 34"/>
                  <a:gd name="T6" fmla="*/ 15 w 55"/>
                  <a:gd name="T7" fmla="*/ 16 h 34"/>
                  <a:gd name="T8" fmla="*/ 0 w 55"/>
                  <a:gd name="T9" fmla="*/ 8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34">
                    <a:moveTo>
                      <a:pt x="0" y="8"/>
                    </a:moveTo>
                    <a:lnTo>
                      <a:pt x="55" y="0"/>
                    </a:lnTo>
                    <a:lnTo>
                      <a:pt x="12" y="34"/>
                    </a:lnTo>
                    <a:lnTo>
                      <a:pt x="15" y="16"/>
                    </a:lnTo>
                    <a:lnTo>
                      <a:pt x="0" y="8"/>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07" name="Freeform 22"/>
              <p:cNvSpPr>
                <a:spLocks/>
              </p:cNvSpPr>
              <p:nvPr/>
            </p:nvSpPr>
            <p:spPr bwMode="auto">
              <a:xfrm>
                <a:off x="2805" y="863"/>
                <a:ext cx="399" cy="66"/>
              </a:xfrm>
              <a:custGeom>
                <a:avLst/>
                <a:gdLst>
                  <a:gd name="T0" fmla="*/ 0 w 399"/>
                  <a:gd name="T1" fmla="*/ 0 h 66"/>
                  <a:gd name="T2" fmla="*/ 73 w 399"/>
                  <a:gd name="T3" fmla="*/ 5 h 66"/>
                  <a:gd name="T4" fmla="*/ 145 w 399"/>
                  <a:gd name="T5" fmla="*/ 11 h 66"/>
                  <a:gd name="T6" fmla="*/ 216 w 399"/>
                  <a:gd name="T7" fmla="*/ 22 h 66"/>
                  <a:gd name="T8" fmla="*/ 286 w 399"/>
                  <a:gd name="T9" fmla="*/ 37 h 66"/>
                  <a:gd name="T10" fmla="*/ 354 w 399"/>
                  <a:gd name="T11" fmla="*/ 53 h 66"/>
                  <a:gd name="T12" fmla="*/ 377 w 399"/>
                  <a:gd name="T13" fmla="*/ 60 h 66"/>
                  <a:gd name="T14" fmla="*/ 399 w 399"/>
                  <a:gd name="T15" fmla="*/ 66 h 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9" h="66">
                    <a:moveTo>
                      <a:pt x="0" y="0"/>
                    </a:moveTo>
                    <a:lnTo>
                      <a:pt x="73" y="5"/>
                    </a:lnTo>
                    <a:lnTo>
                      <a:pt x="145" y="11"/>
                    </a:lnTo>
                    <a:lnTo>
                      <a:pt x="216" y="22"/>
                    </a:lnTo>
                    <a:lnTo>
                      <a:pt x="286" y="37"/>
                    </a:lnTo>
                    <a:lnTo>
                      <a:pt x="354" y="53"/>
                    </a:lnTo>
                    <a:lnTo>
                      <a:pt x="377" y="60"/>
                    </a:lnTo>
                    <a:lnTo>
                      <a:pt x="399" y="66"/>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08" name="Freeform 23"/>
              <p:cNvSpPr>
                <a:spLocks/>
              </p:cNvSpPr>
              <p:nvPr/>
            </p:nvSpPr>
            <p:spPr bwMode="auto">
              <a:xfrm>
                <a:off x="3149" y="902"/>
                <a:ext cx="55" cy="27"/>
              </a:xfrm>
              <a:custGeom>
                <a:avLst/>
                <a:gdLst>
                  <a:gd name="T0" fmla="*/ 7 w 55"/>
                  <a:gd name="T1" fmla="*/ 0 h 27"/>
                  <a:gd name="T2" fmla="*/ 55 w 55"/>
                  <a:gd name="T3" fmla="*/ 27 h 27"/>
                  <a:gd name="T4" fmla="*/ 0 w 55"/>
                  <a:gd name="T5" fmla="*/ 26 h 27"/>
                  <a:gd name="T6" fmla="*/ 13 w 55"/>
                  <a:gd name="T7" fmla="*/ 16 h 27"/>
                  <a:gd name="T8" fmla="*/ 7 w 55"/>
                  <a:gd name="T9" fmla="*/ 0 h 27"/>
                  <a:gd name="T10" fmla="*/ 7 w 55"/>
                  <a:gd name="T11" fmla="*/ 0 h 27"/>
                  <a:gd name="T12" fmla="*/ 7 w 55"/>
                  <a:gd name="T13" fmla="*/ 0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27">
                    <a:moveTo>
                      <a:pt x="7" y="0"/>
                    </a:moveTo>
                    <a:lnTo>
                      <a:pt x="55" y="27"/>
                    </a:lnTo>
                    <a:lnTo>
                      <a:pt x="0" y="26"/>
                    </a:lnTo>
                    <a:lnTo>
                      <a:pt x="13" y="16"/>
                    </a:lnTo>
                    <a:lnTo>
                      <a:pt x="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09" name="Freeform 24"/>
              <p:cNvSpPr>
                <a:spLocks/>
              </p:cNvSpPr>
              <p:nvPr/>
            </p:nvSpPr>
            <p:spPr bwMode="auto">
              <a:xfrm>
                <a:off x="3149" y="902"/>
                <a:ext cx="55" cy="27"/>
              </a:xfrm>
              <a:custGeom>
                <a:avLst/>
                <a:gdLst>
                  <a:gd name="T0" fmla="*/ 7 w 55"/>
                  <a:gd name="T1" fmla="*/ 0 h 27"/>
                  <a:gd name="T2" fmla="*/ 55 w 55"/>
                  <a:gd name="T3" fmla="*/ 27 h 27"/>
                  <a:gd name="T4" fmla="*/ 0 w 55"/>
                  <a:gd name="T5" fmla="*/ 26 h 27"/>
                  <a:gd name="T6" fmla="*/ 13 w 55"/>
                  <a:gd name="T7" fmla="*/ 16 h 27"/>
                  <a:gd name="T8" fmla="*/ 7 w 55"/>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7">
                    <a:moveTo>
                      <a:pt x="7" y="0"/>
                    </a:moveTo>
                    <a:lnTo>
                      <a:pt x="55" y="27"/>
                    </a:lnTo>
                    <a:lnTo>
                      <a:pt x="0" y="26"/>
                    </a:lnTo>
                    <a:lnTo>
                      <a:pt x="13" y="16"/>
                    </a:lnTo>
                    <a:lnTo>
                      <a:pt x="7"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0" name="Freeform 25"/>
              <p:cNvSpPr>
                <a:spLocks/>
              </p:cNvSpPr>
              <p:nvPr/>
            </p:nvSpPr>
            <p:spPr bwMode="auto">
              <a:xfrm>
                <a:off x="3464" y="1069"/>
                <a:ext cx="263" cy="201"/>
              </a:xfrm>
              <a:custGeom>
                <a:avLst/>
                <a:gdLst>
                  <a:gd name="T0" fmla="*/ 0 w 263"/>
                  <a:gd name="T1" fmla="*/ 0 h 201"/>
                  <a:gd name="T2" fmla="*/ 63 w 263"/>
                  <a:gd name="T3" fmla="*/ 40 h 201"/>
                  <a:gd name="T4" fmla="*/ 123 w 263"/>
                  <a:gd name="T5" fmla="*/ 82 h 201"/>
                  <a:gd name="T6" fmla="*/ 182 w 263"/>
                  <a:gd name="T7" fmla="*/ 128 h 201"/>
                  <a:gd name="T8" fmla="*/ 237 w 263"/>
                  <a:gd name="T9" fmla="*/ 177 h 201"/>
                  <a:gd name="T10" fmla="*/ 263 w 263"/>
                  <a:gd name="T11" fmla="*/ 201 h 2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3" h="201">
                    <a:moveTo>
                      <a:pt x="0" y="0"/>
                    </a:moveTo>
                    <a:lnTo>
                      <a:pt x="63" y="40"/>
                    </a:lnTo>
                    <a:lnTo>
                      <a:pt x="123" y="82"/>
                    </a:lnTo>
                    <a:lnTo>
                      <a:pt x="182" y="128"/>
                    </a:lnTo>
                    <a:lnTo>
                      <a:pt x="237" y="177"/>
                    </a:lnTo>
                    <a:lnTo>
                      <a:pt x="263" y="201"/>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1" name="Freeform 26"/>
              <p:cNvSpPr>
                <a:spLocks/>
              </p:cNvSpPr>
              <p:nvPr/>
            </p:nvSpPr>
            <p:spPr bwMode="auto">
              <a:xfrm>
                <a:off x="3678" y="1223"/>
                <a:ext cx="49" cy="47"/>
              </a:xfrm>
              <a:custGeom>
                <a:avLst/>
                <a:gdLst>
                  <a:gd name="T0" fmla="*/ 18 w 49"/>
                  <a:gd name="T1" fmla="*/ 0 h 47"/>
                  <a:gd name="T2" fmla="*/ 49 w 49"/>
                  <a:gd name="T3" fmla="*/ 47 h 47"/>
                  <a:gd name="T4" fmla="*/ 0 w 49"/>
                  <a:gd name="T5" fmla="*/ 19 h 47"/>
                  <a:gd name="T6" fmla="*/ 18 w 49"/>
                  <a:gd name="T7" fmla="*/ 18 h 47"/>
                  <a:gd name="T8" fmla="*/ 18 w 49"/>
                  <a:gd name="T9" fmla="*/ 0 h 47"/>
                  <a:gd name="T10" fmla="*/ 18 w 49"/>
                  <a:gd name="T11" fmla="*/ 0 h 47"/>
                  <a:gd name="T12" fmla="*/ 18 w 49"/>
                  <a:gd name="T13" fmla="*/ 0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 h="47">
                    <a:moveTo>
                      <a:pt x="18" y="0"/>
                    </a:moveTo>
                    <a:lnTo>
                      <a:pt x="49" y="47"/>
                    </a:lnTo>
                    <a:lnTo>
                      <a:pt x="0" y="19"/>
                    </a:lnTo>
                    <a:lnTo>
                      <a:pt x="18" y="18"/>
                    </a:lnTo>
                    <a:lnTo>
                      <a:pt x="18"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2" name="Freeform 27"/>
              <p:cNvSpPr>
                <a:spLocks/>
              </p:cNvSpPr>
              <p:nvPr/>
            </p:nvSpPr>
            <p:spPr bwMode="auto">
              <a:xfrm>
                <a:off x="3678" y="1223"/>
                <a:ext cx="49" cy="47"/>
              </a:xfrm>
              <a:custGeom>
                <a:avLst/>
                <a:gdLst>
                  <a:gd name="T0" fmla="*/ 18 w 49"/>
                  <a:gd name="T1" fmla="*/ 0 h 47"/>
                  <a:gd name="T2" fmla="*/ 49 w 49"/>
                  <a:gd name="T3" fmla="*/ 47 h 47"/>
                  <a:gd name="T4" fmla="*/ 0 w 49"/>
                  <a:gd name="T5" fmla="*/ 19 h 47"/>
                  <a:gd name="T6" fmla="*/ 18 w 49"/>
                  <a:gd name="T7" fmla="*/ 18 h 47"/>
                  <a:gd name="T8" fmla="*/ 18 w 49"/>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7">
                    <a:moveTo>
                      <a:pt x="18" y="0"/>
                    </a:moveTo>
                    <a:lnTo>
                      <a:pt x="49" y="47"/>
                    </a:lnTo>
                    <a:lnTo>
                      <a:pt x="0" y="19"/>
                    </a:lnTo>
                    <a:lnTo>
                      <a:pt x="18" y="18"/>
                    </a:lnTo>
                    <a:lnTo>
                      <a:pt x="18"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3" name="Freeform 28"/>
              <p:cNvSpPr>
                <a:spLocks/>
              </p:cNvSpPr>
              <p:nvPr/>
            </p:nvSpPr>
            <p:spPr bwMode="auto">
              <a:xfrm>
                <a:off x="3843" y="1396"/>
                <a:ext cx="184" cy="302"/>
              </a:xfrm>
              <a:custGeom>
                <a:avLst/>
                <a:gdLst>
                  <a:gd name="T0" fmla="*/ 0 w 184"/>
                  <a:gd name="T1" fmla="*/ 0 h 302"/>
                  <a:gd name="T2" fmla="*/ 36 w 184"/>
                  <a:gd name="T3" fmla="*/ 47 h 302"/>
                  <a:gd name="T4" fmla="*/ 70 w 184"/>
                  <a:gd name="T5" fmla="*/ 98 h 302"/>
                  <a:gd name="T6" fmla="*/ 103 w 184"/>
                  <a:gd name="T7" fmla="*/ 146 h 302"/>
                  <a:gd name="T8" fmla="*/ 132 w 184"/>
                  <a:gd name="T9" fmla="*/ 198 h 302"/>
                  <a:gd name="T10" fmla="*/ 159 w 184"/>
                  <a:gd name="T11" fmla="*/ 249 h 302"/>
                  <a:gd name="T12" fmla="*/ 172 w 184"/>
                  <a:gd name="T13" fmla="*/ 275 h 302"/>
                  <a:gd name="T14" fmla="*/ 184 w 184"/>
                  <a:gd name="T15" fmla="*/ 302 h 3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4" h="302">
                    <a:moveTo>
                      <a:pt x="0" y="0"/>
                    </a:moveTo>
                    <a:lnTo>
                      <a:pt x="36" y="47"/>
                    </a:lnTo>
                    <a:lnTo>
                      <a:pt x="70" y="98"/>
                    </a:lnTo>
                    <a:lnTo>
                      <a:pt x="103" y="146"/>
                    </a:lnTo>
                    <a:lnTo>
                      <a:pt x="132" y="198"/>
                    </a:lnTo>
                    <a:lnTo>
                      <a:pt x="159" y="249"/>
                    </a:lnTo>
                    <a:lnTo>
                      <a:pt x="172" y="275"/>
                    </a:lnTo>
                    <a:lnTo>
                      <a:pt x="184" y="302"/>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4" name="Freeform 29"/>
              <p:cNvSpPr>
                <a:spLocks/>
              </p:cNvSpPr>
              <p:nvPr/>
            </p:nvSpPr>
            <p:spPr bwMode="auto">
              <a:xfrm>
                <a:off x="3994" y="1643"/>
                <a:ext cx="33" cy="55"/>
              </a:xfrm>
              <a:custGeom>
                <a:avLst/>
                <a:gdLst>
                  <a:gd name="T0" fmla="*/ 25 w 33"/>
                  <a:gd name="T1" fmla="*/ 0 h 55"/>
                  <a:gd name="T2" fmla="*/ 33 w 33"/>
                  <a:gd name="T3" fmla="*/ 55 h 55"/>
                  <a:gd name="T4" fmla="*/ 0 w 33"/>
                  <a:gd name="T5" fmla="*/ 10 h 55"/>
                  <a:gd name="T6" fmla="*/ 17 w 33"/>
                  <a:gd name="T7" fmla="*/ 15 h 55"/>
                  <a:gd name="T8" fmla="*/ 25 w 33"/>
                  <a:gd name="T9" fmla="*/ 0 h 55"/>
                  <a:gd name="T10" fmla="*/ 25 w 33"/>
                  <a:gd name="T11" fmla="*/ 0 h 55"/>
                  <a:gd name="T12" fmla="*/ 25 w 33"/>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55">
                    <a:moveTo>
                      <a:pt x="25" y="0"/>
                    </a:moveTo>
                    <a:lnTo>
                      <a:pt x="33" y="55"/>
                    </a:lnTo>
                    <a:lnTo>
                      <a:pt x="0" y="10"/>
                    </a:lnTo>
                    <a:lnTo>
                      <a:pt x="17" y="15"/>
                    </a:lnTo>
                    <a:lnTo>
                      <a:pt x="25"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5" name="Freeform 30"/>
              <p:cNvSpPr>
                <a:spLocks/>
              </p:cNvSpPr>
              <p:nvPr/>
            </p:nvSpPr>
            <p:spPr bwMode="auto">
              <a:xfrm>
                <a:off x="3994" y="1643"/>
                <a:ext cx="33" cy="55"/>
              </a:xfrm>
              <a:custGeom>
                <a:avLst/>
                <a:gdLst>
                  <a:gd name="T0" fmla="*/ 25 w 33"/>
                  <a:gd name="T1" fmla="*/ 0 h 55"/>
                  <a:gd name="T2" fmla="*/ 33 w 33"/>
                  <a:gd name="T3" fmla="*/ 55 h 55"/>
                  <a:gd name="T4" fmla="*/ 0 w 33"/>
                  <a:gd name="T5" fmla="*/ 10 h 55"/>
                  <a:gd name="T6" fmla="*/ 17 w 33"/>
                  <a:gd name="T7" fmla="*/ 15 h 55"/>
                  <a:gd name="T8" fmla="*/ 25 w 33"/>
                  <a:gd name="T9" fmla="*/ 0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55">
                    <a:moveTo>
                      <a:pt x="25" y="0"/>
                    </a:moveTo>
                    <a:lnTo>
                      <a:pt x="33" y="55"/>
                    </a:lnTo>
                    <a:lnTo>
                      <a:pt x="0" y="10"/>
                    </a:lnTo>
                    <a:lnTo>
                      <a:pt x="17" y="15"/>
                    </a:lnTo>
                    <a:lnTo>
                      <a:pt x="25"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6" name="Freeform 31"/>
              <p:cNvSpPr>
                <a:spLocks/>
              </p:cNvSpPr>
              <p:nvPr/>
            </p:nvSpPr>
            <p:spPr bwMode="auto">
              <a:xfrm>
                <a:off x="4067" y="1812"/>
                <a:ext cx="64" cy="329"/>
              </a:xfrm>
              <a:custGeom>
                <a:avLst/>
                <a:gdLst>
                  <a:gd name="T0" fmla="*/ 0 w 64"/>
                  <a:gd name="T1" fmla="*/ 0 h 329"/>
                  <a:gd name="T2" fmla="*/ 17 w 64"/>
                  <a:gd name="T3" fmla="*/ 53 h 329"/>
                  <a:gd name="T4" fmla="*/ 30 w 64"/>
                  <a:gd name="T5" fmla="*/ 108 h 329"/>
                  <a:gd name="T6" fmla="*/ 41 w 64"/>
                  <a:gd name="T7" fmla="*/ 163 h 329"/>
                  <a:gd name="T8" fmla="*/ 51 w 64"/>
                  <a:gd name="T9" fmla="*/ 219 h 329"/>
                  <a:gd name="T10" fmla="*/ 59 w 64"/>
                  <a:gd name="T11" fmla="*/ 275 h 329"/>
                  <a:gd name="T12" fmla="*/ 60 w 64"/>
                  <a:gd name="T13" fmla="*/ 301 h 329"/>
                  <a:gd name="T14" fmla="*/ 64 w 64"/>
                  <a:gd name="T15" fmla="*/ 329 h 3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 h="329">
                    <a:moveTo>
                      <a:pt x="0" y="0"/>
                    </a:moveTo>
                    <a:lnTo>
                      <a:pt x="17" y="53"/>
                    </a:lnTo>
                    <a:lnTo>
                      <a:pt x="30" y="108"/>
                    </a:lnTo>
                    <a:lnTo>
                      <a:pt x="41" y="163"/>
                    </a:lnTo>
                    <a:lnTo>
                      <a:pt x="51" y="219"/>
                    </a:lnTo>
                    <a:lnTo>
                      <a:pt x="59" y="275"/>
                    </a:lnTo>
                    <a:lnTo>
                      <a:pt x="60" y="301"/>
                    </a:lnTo>
                    <a:lnTo>
                      <a:pt x="64" y="329"/>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7" name="Freeform 32"/>
              <p:cNvSpPr>
                <a:spLocks/>
              </p:cNvSpPr>
              <p:nvPr/>
            </p:nvSpPr>
            <p:spPr bwMode="auto">
              <a:xfrm>
                <a:off x="4111" y="2086"/>
                <a:ext cx="26" cy="55"/>
              </a:xfrm>
              <a:custGeom>
                <a:avLst/>
                <a:gdLst>
                  <a:gd name="T0" fmla="*/ 26 w 26"/>
                  <a:gd name="T1" fmla="*/ 0 h 55"/>
                  <a:gd name="T2" fmla="*/ 20 w 26"/>
                  <a:gd name="T3" fmla="*/ 55 h 55"/>
                  <a:gd name="T4" fmla="*/ 0 w 26"/>
                  <a:gd name="T5" fmla="*/ 3 h 55"/>
                  <a:gd name="T6" fmla="*/ 15 w 26"/>
                  <a:gd name="T7" fmla="*/ 13 h 55"/>
                  <a:gd name="T8" fmla="*/ 26 w 26"/>
                  <a:gd name="T9" fmla="*/ 0 h 55"/>
                  <a:gd name="T10" fmla="*/ 26 w 26"/>
                  <a:gd name="T11" fmla="*/ 0 h 55"/>
                  <a:gd name="T12" fmla="*/ 26 w 26"/>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55">
                    <a:moveTo>
                      <a:pt x="26" y="0"/>
                    </a:moveTo>
                    <a:lnTo>
                      <a:pt x="20" y="55"/>
                    </a:lnTo>
                    <a:lnTo>
                      <a:pt x="0" y="3"/>
                    </a:lnTo>
                    <a:lnTo>
                      <a:pt x="15" y="13"/>
                    </a:lnTo>
                    <a:lnTo>
                      <a:pt x="26"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8" name="Freeform 33"/>
              <p:cNvSpPr>
                <a:spLocks/>
              </p:cNvSpPr>
              <p:nvPr/>
            </p:nvSpPr>
            <p:spPr bwMode="auto">
              <a:xfrm>
                <a:off x="4111" y="2086"/>
                <a:ext cx="26" cy="55"/>
              </a:xfrm>
              <a:custGeom>
                <a:avLst/>
                <a:gdLst>
                  <a:gd name="T0" fmla="*/ 26 w 26"/>
                  <a:gd name="T1" fmla="*/ 0 h 55"/>
                  <a:gd name="T2" fmla="*/ 20 w 26"/>
                  <a:gd name="T3" fmla="*/ 55 h 55"/>
                  <a:gd name="T4" fmla="*/ 0 w 26"/>
                  <a:gd name="T5" fmla="*/ 3 h 55"/>
                  <a:gd name="T6" fmla="*/ 15 w 26"/>
                  <a:gd name="T7" fmla="*/ 13 h 55"/>
                  <a:gd name="T8" fmla="*/ 26 w 26"/>
                  <a:gd name="T9" fmla="*/ 0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55">
                    <a:moveTo>
                      <a:pt x="26" y="0"/>
                    </a:moveTo>
                    <a:lnTo>
                      <a:pt x="20" y="55"/>
                    </a:lnTo>
                    <a:lnTo>
                      <a:pt x="0" y="3"/>
                    </a:lnTo>
                    <a:lnTo>
                      <a:pt x="15" y="13"/>
                    </a:lnTo>
                    <a:lnTo>
                      <a:pt x="26"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9" name="Freeform 34"/>
              <p:cNvSpPr>
                <a:spLocks/>
              </p:cNvSpPr>
              <p:nvPr/>
            </p:nvSpPr>
            <p:spPr bwMode="auto">
              <a:xfrm>
                <a:off x="4095" y="2258"/>
                <a:ext cx="40" cy="376"/>
              </a:xfrm>
              <a:custGeom>
                <a:avLst/>
                <a:gdLst>
                  <a:gd name="T0" fmla="*/ 40 w 40"/>
                  <a:gd name="T1" fmla="*/ 0 h 376"/>
                  <a:gd name="T2" fmla="*/ 40 w 40"/>
                  <a:gd name="T3" fmla="*/ 52 h 376"/>
                  <a:gd name="T4" fmla="*/ 39 w 40"/>
                  <a:gd name="T5" fmla="*/ 104 h 376"/>
                  <a:gd name="T6" fmla="*/ 36 w 40"/>
                  <a:gd name="T7" fmla="*/ 154 h 376"/>
                  <a:gd name="T8" fmla="*/ 29 w 40"/>
                  <a:gd name="T9" fmla="*/ 204 h 376"/>
                  <a:gd name="T10" fmla="*/ 23 w 40"/>
                  <a:gd name="T11" fmla="*/ 254 h 376"/>
                  <a:gd name="T12" fmla="*/ 15 w 40"/>
                  <a:gd name="T13" fmla="*/ 303 h 376"/>
                  <a:gd name="T14" fmla="*/ 5 w 40"/>
                  <a:gd name="T15" fmla="*/ 352 h 376"/>
                  <a:gd name="T16" fmla="*/ 0 w 40"/>
                  <a:gd name="T17" fmla="*/ 376 h 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 h="376">
                    <a:moveTo>
                      <a:pt x="40" y="0"/>
                    </a:moveTo>
                    <a:lnTo>
                      <a:pt x="40" y="52"/>
                    </a:lnTo>
                    <a:lnTo>
                      <a:pt x="39" y="104"/>
                    </a:lnTo>
                    <a:lnTo>
                      <a:pt x="36" y="154"/>
                    </a:lnTo>
                    <a:lnTo>
                      <a:pt x="29" y="204"/>
                    </a:lnTo>
                    <a:lnTo>
                      <a:pt x="23" y="254"/>
                    </a:lnTo>
                    <a:lnTo>
                      <a:pt x="15" y="303"/>
                    </a:lnTo>
                    <a:lnTo>
                      <a:pt x="5" y="352"/>
                    </a:lnTo>
                    <a:lnTo>
                      <a:pt x="0" y="376"/>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0" name="Freeform 35"/>
              <p:cNvSpPr>
                <a:spLocks/>
              </p:cNvSpPr>
              <p:nvPr/>
            </p:nvSpPr>
            <p:spPr bwMode="auto">
              <a:xfrm>
                <a:off x="4092" y="2579"/>
                <a:ext cx="27" cy="55"/>
              </a:xfrm>
              <a:custGeom>
                <a:avLst/>
                <a:gdLst>
                  <a:gd name="T0" fmla="*/ 27 w 27"/>
                  <a:gd name="T1" fmla="*/ 5 h 55"/>
                  <a:gd name="T2" fmla="*/ 3 w 27"/>
                  <a:gd name="T3" fmla="*/ 55 h 55"/>
                  <a:gd name="T4" fmla="*/ 0 w 27"/>
                  <a:gd name="T5" fmla="*/ 0 h 55"/>
                  <a:gd name="T6" fmla="*/ 11 w 27"/>
                  <a:gd name="T7" fmla="*/ 13 h 55"/>
                  <a:gd name="T8" fmla="*/ 27 w 27"/>
                  <a:gd name="T9" fmla="*/ 5 h 55"/>
                  <a:gd name="T10" fmla="*/ 27 w 27"/>
                  <a:gd name="T11" fmla="*/ 5 h 55"/>
                  <a:gd name="T12" fmla="*/ 27 w 27"/>
                  <a:gd name="T13" fmla="*/ 5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55">
                    <a:moveTo>
                      <a:pt x="27" y="5"/>
                    </a:moveTo>
                    <a:lnTo>
                      <a:pt x="3" y="55"/>
                    </a:lnTo>
                    <a:lnTo>
                      <a:pt x="0" y="0"/>
                    </a:lnTo>
                    <a:lnTo>
                      <a:pt x="11" y="13"/>
                    </a:lnTo>
                    <a:lnTo>
                      <a:pt x="27" y="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1" name="Freeform 36"/>
              <p:cNvSpPr>
                <a:spLocks/>
              </p:cNvSpPr>
              <p:nvPr/>
            </p:nvSpPr>
            <p:spPr bwMode="auto">
              <a:xfrm>
                <a:off x="4092" y="2579"/>
                <a:ext cx="27" cy="55"/>
              </a:xfrm>
              <a:custGeom>
                <a:avLst/>
                <a:gdLst>
                  <a:gd name="T0" fmla="*/ 27 w 27"/>
                  <a:gd name="T1" fmla="*/ 5 h 55"/>
                  <a:gd name="T2" fmla="*/ 3 w 27"/>
                  <a:gd name="T3" fmla="*/ 55 h 55"/>
                  <a:gd name="T4" fmla="*/ 0 w 27"/>
                  <a:gd name="T5" fmla="*/ 0 h 55"/>
                  <a:gd name="T6" fmla="*/ 11 w 27"/>
                  <a:gd name="T7" fmla="*/ 13 h 55"/>
                  <a:gd name="T8" fmla="*/ 27 w 27"/>
                  <a:gd name="T9" fmla="*/ 5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55">
                    <a:moveTo>
                      <a:pt x="27" y="5"/>
                    </a:moveTo>
                    <a:lnTo>
                      <a:pt x="3" y="55"/>
                    </a:lnTo>
                    <a:lnTo>
                      <a:pt x="0" y="0"/>
                    </a:lnTo>
                    <a:lnTo>
                      <a:pt x="11" y="13"/>
                    </a:lnTo>
                    <a:lnTo>
                      <a:pt x="27" y="5"/>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2" name="Freeform 37"/>
              <p:cNvSpPr>
                <a:spLocks/>
              </p:cNvSpPr>
              <p:nvPr/>
            </p:nvSpPr>
            <p:spPr bwMode="auto">
              <a:xfrm>
                <a:off x="3882" y="2761"/>
                <a:ext cx="176" cy="335"/>
              </a:xfrm>
              <a:custGeom>
                <a:avLst/>
                <a:gdLst>
                  <a:gd name="T0" fmla="*/ 176 w 176"/>
                  <a:gd name="T1" fmla="*/ 0 h 335"/>
                  <a:gd name="T2" fmla="*/ 155 w 176"/>
                  <a:gd name="T3" fmla="*/ 55 h 335"/>
                  <a:gd name="T4" fmla="*/ 130 w 176"/>
                  <a:gd name="T5" fmla="*/ 108 h 335"/>
                  <a:gd name="T6" fmla="*/ 104 w 176"/>
                  <a:gd name="T7" fmla="*/ 162 h 335"/>
                  <a:gd name="T8" fmla="*/ 77 w 176"/>
                  <a:gd name="T9" fmla="*/ 212 h 335"/>
                  <a:gd name="T10" fmla="*/ 47 w 176"/>
                  <a:gd name="T11" fmla="*/ 262 h 335"/>
                  <a:gd name="T12" fmla="*/ 17 w 176"/>
                  <a:gd name="T13" fmla="*/ 311 h 335"/>
                  <a:gd name="T14" fmla="*/ 0 w 176"/>
                  <a:gd name="T15" fmla="*/ 335 h 3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6" h="335">
                    <a:moveTo>
                      <a:pt x="176" y="0"/>
                    </a:moveTo>
                    <a:lnTo>
                      <a:pt x="155" y="55"/>
                    </a:lnTo>
                    <a:lnTo>
                      <a:pt x="130" y="108"/>
                    </a:lnTo>
                    <a:lnTo>
                      <a:pt x="104" y="162"/>
                    </a:lnTo>
                    <a:lnTo>
                      <a:pt x="77" y="212"/>
                    </a:lnTo>
                    <a:lnTo>
                      <a:pt x="47" y="262"/>
                    </a:lnTo>
                    <a:lnTo>
                      <a:pt x="17" y="311"/>
                    </a:lnTo>
                    <a:lnTo>
                      <a:pt x="0" y="335"/>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3" name="Freeform 38"/>
              <p:cNvSpPr>
                <a:spLocks/>
              </p:cNvSpPr>
              <p:nvPr/>
            </p:nvSpPr>
            <p:spPr bwMode="auto">
              <a:xfrm>
                <a:off x="3882" y="3044"/>
                <a:ext cx="41" cy="52"/>
              </a:xfrm>
              <a:custGeom>
                <a:avLst/>
                <a:gdLst>
                  <a:gd name="T0" fmla="*/ 41 w 41"/>
                  <a:gd name="T1" fmla="*/ 15 h 52"/>
                  <a:gd name="T2" fmla="*/ 0 w 41"/>
                  <a:gd name="T3" fmla="*/ 52 h 52"/>
                  <a:gd name="T4" fmla="*/ 20 w 41"/>
                  <a:gd name="T5" fmla="*/ 0 h 52"/>
                  <a:gd name="T6" fmla="*/ 25 w 41"/>
                  <a:gd name="T7" fmla="*/ 17 h 52"/>
                  <a:gd name="T8" fmla="*/ 41 w 41"/>
                  <a:gd name="T9" fmla="*/ 15 h 52"/>
                  <a:gd name="T10" fmla="*/ 41 w 41"/>
                  <a:gd name="T11" fmla="*/ 15 h 52"/>
                  <a:gd name="T12" fmla="*/ 41 w 41"/>
                  <a:gd name="T13" fmla="*/ 15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52">
                    <a:moveTo>
                      <a:pt x="41" y="15"/>
                    </a:moveTo>
                    <a:lnTo>
                      <a:pt x="0" y="52"/>
                    </a:lnTo>
                    <a:lnTo>
                      <a:pt x="20" y="0"/>
                    </a:lnTo>
                    <a:lnTo>
                      <a:pt x="25" y="17"/>
                    </a:lnTo>
                    <a:lnTo>
                      <a:pt x="41" y="1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4" name="Freeform 39"/>
              <p:cNvSpPr>
                <a:spLocks/>
              </p:cNvSpPr>
              <p:nvPr/>
            </p:nvSpPr>
            <p:spPr bwMode="auto">
              <a:xfrm>
                <a:off x="3882" y="3044"/>
                <a:ext cx="41" cy="52"/>
              </a:xfrm>
              <a:custGeom>
                <a:avLst/>
                <a:gdLst>
                  <a:gd name="T0" fmla="*/ 41 w 41"/>
                  <a:gd name="T1" fmla="*/ 15 h 52"/>
                  <a:gd name="T2" fmla="*/ 0 w 41"/>
                  <a:gd name="T3" fmla="*/ 52 h 52"/>
                  <a:gd name="T4" fmla="*/ 20 w 41"/>
                  <a:gd name="T5" fmla="*/ 0 h 52"/>
                  <a:gd name="T6" fmla="*/ 25 w 41"/>
                  <a:gd name="T7" fmla="*/ 17 h 52"/>
                  <a:gd name="T8" fmla="*/ 41 w 41"/>
                  <a:gd name="T9" fmla="*/ 15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52">
                    <a:moveTo>
                      <a:pt x="41" y="15"/>
                    </a:moveTo>
                    <a:lnTo>
                      <a:pt x="0" y="52"/>
                    </a:lnTo>
                    <a:lnTo>
                      <a:pt x="20" y="0"/>
                    </a:lnTo>
                    <a:lnTo>
                      <a:pt x="25" y="17"/>
                    </a:lnTo>
                    <a:lnTo>
                      <a:pt x="41" y="15"/>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5" name="Freeform 40"/>
              <p:cNvSpPr>
                <a:spLocks/>
              </p:cNvSpPr>
              <p:nvPr/>
            </p:nvSpPr>
            <p:spPr bwMode="auto">
              <a:xfrm>
                <a:off x="3553" y="3202"/>
                <a:ext cx="260" cy="246"/>
              </a:xfrm>
              <a:custGeom>
                <a:avLst/>
                <a:gdLst>
                  <a:gd name="T0" fmla="*/ 260 w 260"/>
                  <a:gd name="T1" fmla="*/ 0 h 246"/>
                  <a:gd name="T2" fmla="*/ 217 w 260"/>
                  <a:gd name="T3" fmla="*/ 50 h 246"/>
                  <a:gd name="T4" fmla="*/ 172 w 260"/>
                  <a:gd name="T5" fmla="*/ 97 h 246"/>
                  <a:gd name="T6" fmla="*/ 125 w 260"/>
                  <a:gd name="T7" fmla="*/ 142 h 246"/>
                  <a:gd name="T8" fmla="*/ 76 w 260"/>
                  <a:gd name="T9" fmla="*/ 186 h 246"/>
                  <a:gd name="T10" fmla="*/ 26 w 260"/>
                  <a:gd name="T11" fmla="*/ 227 h 246"/>
                  <a:gd name="T12" fmla="*/ 0 w 260"/>
                  <a:gd name="T13" fmla="*/ 246 h 2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0" h="246">
                    <a:moveTo>
                      <a:pt x="260" y="0"/>
                    </a:moveTo>
                    <a:lnTo>
                      <a:pt x="217" y="50"/>
                    </a:lnTo>
                    <a:lnTo>
                      <a:pt x="172" y="97"/>
                    </a:lnTo>
                    <a:lnTo>
                      <a:pt x="125" y="142"/>
                    </a:lnTo>
                    <a:lnTo>
                      <a:pt x="76" y="186"/>
                    </a:lnTo>
                    <a:lnTo>
                      <a:pt x="26" y="227"/>
                    </a:lnTo>
                    <a:lnTo>
                      <a:pt x="0" y="246"/>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6" name="Freeform 41"/>
              <p:cNvSpPr>
                <a:spLocks/>
              </p:cNvSpPr>
              <p:nvPr/>
            </p:nvSpPr>
            <p:spPr bwMode="auto">
              <a:xfrm>
                <a:off x="3553" y="3405"/>
                <a:ext cx="52" cy="43"/>
              </a:xfrm>
              <a:custGeom>
                <a:avLst/>
                <a:gdLst>
                  <a:gd name="T0" fmla="*/ 52 w 52"/>
                  <a:gd name="T1" fmla="*/ 22 h 43"/>
                  <a:gd name="T2" fmla="*/ 0 w 52"/>
                  <a:gd name="T3" fmla="*/ 43 h 43"/>
                  <a:gd name="T4" fmla="*/ 36 w 52"/>
                  <a:gd name="T5" fmla="*/ 0 h 43"/>
                  <a:gd name="T6" fmla="*/ 34 w 52"/>
                  <a:gd name="T7" fmla="*/ 17 h 43"/>
                  <a:gd name="T8" fmla="*/ 52 w 52"/>
                  <a:gd name="T9" fmla="*/ 22 h 43"/>
                  <a:gd name="T10" fmla="*/ 52 w 52"/>
                  <a:gd name="T11" fmla="*/ 22 h 43"/>
                  <a:gd name="T12" fmla="*/ 52 w 52"/>
                  <a:gd name="T13" fmla="*/ 22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43">
                    <a:moveTo>
                      <a:pt x="52" y="22"/>
                    </a:moveTo>
                    <a:lnTo>
                      <a:pt x="0" y="43"/>
                    </a:lnTo>
                    <a:lnTo>
                      <a:pt x="36" y="0"/>
                    </a:lnTo>
                    <a:lnTo>
                      <a:pt x="34" y="17"/>
                    </a:lnTo>
                    <a:lnTo>
                      <a:pt x="52" y="2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7" name="Freeform 42"/>
              <p:cNvSpPr>
                <a:spLocks/>
              </p:cNvSpPr>
              <p:nvPr/>
            </p:nvSpPr>
            <p:spPr bwMode="auto">
              <a:xfrm>
                <a:off x="3553" y="3405"/>
                <a:ext cx="52" cy="43"/>
              </a:xfrm>
              <a:custGeom>
                <a:avLst/>
                <a:gdLst>
                  <a:gd name="T0" fmla="*/ 52 w 52"/>
                  <a:gd name="T1" fmla="*/ 22 h 43"/>
                  <a:gd name="T2" fmla="*/ 0 w 52"/>
                  <a:gd name="T3" fmla="*/ 43 h 43"/>
                  <a:gd name="T4" fmla="*/ 36 w 52"/>
                  <a:gd name="T5" fmla="*/ 0 h 43"/>
                  <a:gd name="T6" fmla="*/ 34 w 52"/>
                  <a:gd name="T7" fmla="*/ 17 h 43"/>
                  <a:gd name="T8" fmla="*/ 52 w 52"/>
                  <a:gd name="T9" fmla="*/ 22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43">
                    <a:moveTo>
                      <a:pt x="52" y="22"/>
                    </a:moveTo>
                    <a:lnTo>
                      <a:pt x="0" y="43"/>
                    </a:lnTo>
                    <a:lnTo>
                      <a:pt x="36" y="0"/>
                    </a:lnTo>
                    <a:lnTo>
                      <a:pt x="34" y="17"/>
                    </a:lnTo>
                    <a:lnTo>
                      <a:pt x="52" y="22"/>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8" name="Freeform 43"/>
              <p:cNvSpPr>
                <a:spLocks/>
              </p:cNvSpPr>
              <p:nvPr/>
            </p:nvSpPr>
            <p:spPr bwMode="auto">
              <a:xfrm>
                <a:off x="2171" y="3559"/>
                <a:ext cx="1150" cy="128"/>
              </a:xfrm>
              <a:custGeom>
                <a:avLst/>
                <a:gdLst>
                  <a:gd name="T0" fmla="*/ 1150 w 1150"/>
                  <a:gd name="T1" fmla="*/ 32 h 128"/>
                  <a:gd name="T2" fmla="*/ 1093 w 1150"/>
                  <a:gd name="T3" fmla="*/ 52 h 128"/>
                  <a:gd name="T4" fmla="*/ 1035 w 1150"/>
                  <a:gd name="T5" fmla="*/ 69 h 128"/>
                  <a:gd name="T6" fmla="*/ 976 w 1150"/>
                  <a:gd name="T7" fmla="*/ 86 h 128"/>
                  <a:gd name="T8" fmla="*/ 916 w 1150"/>
                  <a:gd name="T9" fmla="*/ 99 h 128"/>
                  <a:gd name="T10" fmla="*/ 855 w 1150"/>
                  <a:gd name="T11" fmla="*/ 110 h 128"/>
                  <a:gd name="T12" fmla="*/ 793 w 1150"/>
                  <a:gd name="T13" fmla="*/ 118 h 128"/>
                  <a:gd name="T14" fmla="*/ 732 w 1150"/>
                  <a:gd name="T15" fmla="*/ 123 h 128"/>
                  <a:gd name="T16" fmla="*/ 668 w 1150"/>
                  <a:gd name="T17" fmla="*/ 126 h 128"/>
                  <a:gd name="T18" fmla="*/ 624 w 1150"/>
                  <a:gd name="T19" fmla="*/ 128 h 128"/>
                  <a:gd name="T20" fmla="*/ 603 w 1150"/>
                  <a:gd name="T21" fmla="*/ 128 h 128"/>
                  <a:gd name="T22" fmla="*/ 540 w 1150"/>
                  <a:gd name="T23" fmla="*/ 126 h 128"/>
                  <a:gd name="T24" fmla="*/ 478 w 1150"/>
                  <a:gd name="T25" fmla="*/ 121 h 128"/>
                  <a:gd name="T26" fmla="*/ 417 w 1150"/>
                  <a:gd name="T27" fmla="*/ 115 h 128"/>
                  <a:gd name="T28" fmla="*/ 357 w 1150"/>
                  <a:gd name="T29" fmla="*/ 107 h 128"/>
                  <a:gd name="T30" fmla="*/ 297 w 1150"/>
                  <a:gd name="T31" fmla="*/ 95 h 128"/>
                  <a:gd name="T32" fmla="*/ 238 w 1150"/>
                  <a:gd name="T33" fmla="*/ 81 h 128"/>
                  <a:gd name="T34" fmla="*/ 180 w 1150"/>
                  <a:gd name="T35" fmla="*/ 66 h 128"/>
                  <a:gd name="T36" fmla="*/ 123 w 1150"/>
                  <a:gd name="T37" fmla="*/ 47 h 128"/>
                  <a:gd name="T38" fmla="*/ 68 w 1150"/>
                  <a:gd name="T39" fmla="*/ 27 h 128"/>
                  <a:gd name="T40" fmla="*/ 13 w 1150"/>
                  <a:gd name="T41" fmla="*/ 4 h 128"/>
                  <a:gd name="T42" fmla="*/ 0 w 1150"/>
                  <a:gd name="T43" fmla="*/ 0 h 1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50" h="128">
                    <a:moveTo>
                      <a:pt x="1150" y="32"/>
                    </a:moveTo>
                    <a:lnTo>
                      <a:pt x="1093" y="52"/>
                    </a:lnTo>
                    <a:lnTo>
                      <a:pt x="1035" y="69"/>
                    </a:lnTo>
                    <a:lnTo>
                      <a:pt x="976" y="86"/>
                    </a:lnTo>
                    <a:lnTo>
                      <a:pt x="916" y="99"/>
                    </a:lnTo>
                    <a:lnTo>
                      <a:pt x="855" y="110"/>
                    </a:lnTo>
                    <a:lnTo>
                      <a:pt x="793" y="118"/>
                    </a:lnTo>
                    <a:lnTo>
                      <a:pt x="732" y="123"/>
                    </a:lnTo>
                    <a:lnTo>
                      <a:pt x="668" y="126"/>
                    </a:lnTo>
                    <a:lnTo>
                      <a:pt x="624" y="128"/>
                    </a:lnTo>
                    <a:lnTo>
                      <a:pt x="603" y="128"/>
                    </a:lnTo>
                    <a:lnTo>
                      <a:pt x="540" y="126"/>
                    </a:lnTo>
                    <a:lnTo>
                      <a:pt x="478" y="121"/>
                    </a:lnTo>
                    <a:lnTo>
                      <a:pt x="417" y="115"/>
                    </a:lnTo>
                    <a:lnTo>
                      <a:pt x="357" y="107"/>
                    </a:lnTo>
                    <a:lnTo>
                      <a:pt x="297" y="95"/>
                    </a:lnTo>
                    <a:lnTo>
                      <a:pt x="238" y="81"/>
                    </a:lnTo>
                    <a:lnTo>
                      <a:pt x="180" y="66"/>
                    </a:lnTo>
                    <a:lnTo>
                      <a:pt x="123" y="47"/>
                    </a:lnTo>
                    <a:lnTo>
                      <a:pt x="68" y="27"/>
                    </a:lnTo>
                    <a:lnTo>
                      <a:pt x="13" y="4"/>
                    </a:lnTo>
                    <a:lnTo>
                      <a:pt x="0"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9" name="Freeform 44"/>
              <p:cNvSpPr>
                <a:spLocks/>
              </p:cNvSpPr>
              <p:nvPr/>
            </p:nvSpPr>
            <p:spPr bwMode="auto">
              <a:xfrm>
                <a:off x="2171" y="3559"/>
                <a:ext cx="55" cy="32"/>
              </a:xfrm>
              <a:custGeom>
                <a:avLst/>
                <a:gdLst>
                  <a:gd name="T0" fmla="*/ 45 w 55"/>
                  <a:gd name="T1" fmla="*/ 32 h 32"/>
                  <a:gd name="T2" fmla="*/ 0 w 55"/>
                  <a:gd name="T3" fmla="*/ 0 h 32"/>
                  <a:gd name="T4" fmla="*/ 55 w 55"/>
                  <a:gd name="T5" fmla="*/ 8 h 32"/>
                  <a:gd name="T6" fmla="*/ 40 w 55"/>
                  <a:gd name="T7" fmla="*/ 16 h 32"/>
                  <a:gd name="T8" fmla="*/ 45 w 55"/>
                  <a:gd name="T9" fmla="*/ 32 h 32"/>
                  <a:gd name="T10" fmla="*/ 45 w 55"/>
                  <a:gd name="T11" fmla="*/ 32 h 32"/>
                  <a:gd name="T12" fmla="*/ 45 w 55"/>
                  <a:gd name="T13" fmla="*/ 32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32">
                    <a:moveTo>
                      <a:pt x="45" y="32"/>
                    </a:moveTo>
                    <a:lnTo>
                      <a:pt x="0" y="0"/>
                    </a:lnTo>
                    <a:lnTo>
                      <a:pt x="55" y="8"/>
                    </a:lnTo>
                    <a:lnTo>
                      <a:pt x="40" y="16"/>
                    </a:lnTo>
                    <a:lnTo>
                      <a:pt x="45" y="3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0" name="Freeform 45"/>
              <p:cNvSpPr>
                <a:spLocks/>
              </p:cNvSpPr>
              <p:nvPr/>
            </p:nvSpPr>
            <p:spPr bwMode="auto">
              <a:xfrm>
                <a:off x="2171" y="3559"/>
                <a:ext cx="55" cy="32"/>
              </a:xfrm>
              <a:custGeom>
                <a:avLst/>
                <a:gdLst>
                  <a:gd name="T0" fmla="*/ 45 w 55"/>
                  <a:gd name="T1" fmla="*/ 32 h 32"/>
                  <a:gd name="T2" fmla="*/ 0 w 55"/>
                  <a:gd name="T3" fmla="*/ 0 h 32"/>
                  <a:gd name="T4" fmla="*/ 55 w 55"/>
                  <a:gd name="T5" fmla="*/ 8 h 32"/>
                  <a:gd name="T6" fmla="*/ 40 w 55"/>
                  <a:gd name="T7" fmla="*/ 16 h 32"/>
                  <a:gd name="T8" fmla="*/ 45 w 55"/>
                  <a:gd name="T9" fmla="*/ 32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32">
                    <a:moveTo>
                      <a:pt x="45" y="32"/>
                    </a:moveTo>
                    <a:lnTo>
                      <a:pt x="0" y="0"/>
                    </a:lnTo>
                    <a:lnTo>
                      <a:pt x="55" y="8"/>
                    </a:lnTo>
                    <a:lnTo>
                      <a:pt x="40" y="16"/>
                    </a:lnTo>
                    <a:lnTo>
                      <a:pt x="45" y="32"/>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1" name="Freeform 46"/>
              <p:cNvSpPr>
                <a:spLocks/>
              </p:cNvSpPr>
              <p:nvPr/>
            </p:nvSpPr>
            <p:spPr bwMode="auto">
              <a:xfrm>
                <a:off x="1728" y="3187"/>
                <a:ext cx="258" cy="256"/>
              </a:xfrm>
              <a:custGeom>
                <a:avLst/>
                <a:gdLst>
                  <a:gd name="T0" fmla="*/ 258 w 258"/>
                  <a:gd name="T1" fmla="*/ 256 h 256"/>
                  <a:gd name="T2" fmla="*/ 206 w 258"/>
                  <a:gd name="T3" fmla="*/ 214 h 256"/>
                  <a:gd name="T4" fmla="*/ 156 w 258"/>
                  <a:gd name="T5" fmla="*/ 169 h 256"/>
                  <a:gd name="T6" fmla="*/ 109 w 258"/>
                  <a:gd name="T7" fmla="*/ 123 h 256"/>
                  <a:gd name="T8" fmla="*/ 63 w 258"/>
                  <a:gd name="T9" fmla="*/ 75 h 256"/>
                  <a:gd name="T10" fmla="*/ 19 w 258"/>
                  <a:gd name="T11" fmla="*/ 26 h 256"/>
                  <a:gd name="T12" fmla="*/ 0 w 258"/>
                  <a:gd name="T13" fmla="*/ 0 h 2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8" h="256">
                    <a:moveTo>
                      <a:pt x="258" y="256"/>
                    </a:moveTo>
                    <a:lnTo>
                      <a:pt x="206" y="214"/>
                    </a:lnTo>
                    <a:lnTo>
                      <a:pt x="156" y="169"/>
                    </a:lnTo>
                    <a:lnTo>
                      <a:pt x="109" y="123"/>
                    </a:lnTo>
                    <a:lnTo>
                      <a:pt x="63" y="75"/>
                    </a:lnTo>
                    <a:lnTo>
                      <a:pt x="19" y="26"/>
                    </a:lnTo>
                    <a:lnTo>
                      <a:pt x="0"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2" name="Freeform 47"/>
              <p:cNvSpPr>
                <a:spLocks/>
              </p:cNvSpPr>
              <p:nvPr/>
            </p:nvSpPr>
            <p:spPr bwMode="auto">
              <a:xfrm>
                <a:off x="1728" y="3187"/>
                <a:ext cx="44" cy="52"/>
              </a:xfrm>
              <a:custGeom>
                <a:avLst/>
                <a:gdLst>
                  <a:gd name="T0" fmla="*/ 21 w 44"/>
                  <a:gd name="T1" fmla="*/ 52 h 52"/>
                  <a:gd name="T2" fmla="*/ 0 w 44"/>
                  <a:gd name="T3" fmla="*/ 0 h 52"/>
                  <a:gd name="T4" fmla="*/ 44 w 44"/>
                  <a:gd name="T5" fmla="*/ 36 h 52"/>
                  <a:gd name="T6" fmla="*/ 26 w 44"/>
                  <a:gd name="T7" fmla="*/ 34 h 52"/>
                  <a:gd name="T8" fmla="*/ 21 w 44"/>
                  <a:gd name="T9" fmla="*/ 52 h 52"/>
                  <a:gd name="T10" fmla="*/ 21 w 44"/>
                  <a:gd name="T11" fmla="*/ 52 h 52"/>
                  <a:gd name="T12" fmla="*/ 21 w 44"/>
                  <a:gd name="T13" fmla="*/ 52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52">
                    <a:moveTo>
                      <a:pt x="21" y="52"/>
                    </a:moveTo>
                    <a:lnTo>
                      <a:pt x="0" y="0"/>
                    </a:lnTo>
                    <a:lnTo>
                      <a:pt x="44" y="36"/>
                    </a:lnTo>
                    <a:lnTo>
                      <a:pt x="26" y="34"/>
                    </a:lnTo>
                    <a:lnTo>
                      <a:pt x="21" y="5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3" name="Freeform 48"/>
              <p:cNvSpPr>
                <a:spLocks/>
              </p:cNvSpPr>
              <p:nvPr/>
            </p:nvSpPr>
            <p:spPr bwMode="auto">
              <a:xfrm>
                <a:off x="1728" y="3187"/>
                <a:ext cx="44" cy="52"/>
              </a:xfrm>
              <a:custGeom>
                <a:avLst/>
                <a:gdLst>
                  <a:gd name="T0" fmla="*/ 21 w 44"/>
                  <a:gd name="T1" fmla="*/ 52 h 52"/>
                  <a:gd name="T2" fmla="*/ 0 w 44"/>
                  <a:gd name="T3" fmla="*/ 0 h 52"/>
                  <a:gd name="T4" fmla="*/ 44 w 44"/>
                  <a:gd name="T5" fmla="*/ 36 h 52"/>
                  <a:gd name="T6" fmla="*/ 26 w 44"/>
                  <a:gd name="T7" fmla="*/ 34 h 52"/>
                  <a:gd name="T8" fmla="*/ 21 w 44"/>
                  <a:gd name="T9" fmla="*/ 52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52">
                    <a:moveTo>
                      <a:pt x="21" y="52"/>
                    </a:moveTo>
                    <a:lnTo>
                      <a:pt x="0" y="0"/>
                    </a:lnTo>
                    <a:lnTo>
                      <a:pt x="44" y="36"/>
                    </a:lnTo>
                    <a:lnTo>
                      <a:pt x="26" y="34"/>
                    </a:lnTo>
                    <a:lnTo>
                      <a:pt x="21" y="52"/>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4" name="Freeform 49"/>
              <p:cNvSpPr>
                <a:spLocks/>
              </p:cNvSpPr>
              <p:nvPr/>
            </p:nvSpPr>
            <p:spPr bwMode="auto">
              <a:xfrm>
                <a:off x="1468" y="2743"/>
                <a:ext cx="159" cy="319"/>
              </a:xfrm>
              <a:custGeom>
                <a:avLst/>
                <a:gdLst>
                  <a:gd name="T0" fmla="*/ 159 w 159"/>
                  <a:gd name="T1" fmla="*/ 319 h 319"/>
                  <a:gd name="T2" fmla="*/ 130 w 159"/>
                  <a:gd name="T3" fmla="*/ 272 h 319"/>
                  <a:gd name="T4" fmla="*/ 103 w 159"/>
                  <a:gd name="T5" fmla="*/ 224 h 319"/>
                  <a:gd name="T6" fmla="*/ 77 w 159"/>
                  <a:gd name="T7" fmla="*/ 175 h 319"/>
                  <a:gd name="T8" fmla="*/ 52 w 159"/>
                  <a:gd name="T9" fmla="*/ 125 h 319"/>
                  <a:gd name="T10" fmla="*/ 30 w 159"/>
                  <a:gd name="T11" fmla="*/ 74 h 319"/>
                  <a:gd name="T12" fmla="*/ 10 w 159"/>
                  <a:gd name="T13" fmla="*/ 24 h 319"/>
                  <a:gd name="T14" fmla="*/ 0 w 159"/>
                  <a:gd name="T15" fmla="*/ 0 h 3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9" h="319">
                    <a:moveTo>
                      <a:pt x="159" y="319"/>
                    </a:moveTo>
                    <a:lnTo>
                      <a:pt x="130" y="272"/>
                    </a:lnTo>
                    <a:lnTo>
                      <a:pt x="103" y="224"/>
                    </a:lnTo>
                    <a:lnTo>
                      <a:pt x="77" y="175"/>
                    </a:lnTo>
                    <a:lnTo>
                      <a:pt x="52" y="125"/>
                    </a:lnTo>
                    <a:lnTo>
                      <a:pt x="30" y="74"/>
                    </a:lnTo>
                    <a:lnTo>
                      <a:pt x="10" y="24"/>
                    </a:lnTo>
                    <a:lnTo>
                      <a:pt x="0"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5" name="Freeform 50"/>
              <p:cNvSpPr>
                <a:spLocks/>
              </p:cNvSpPr>
              <p:nvPr/>
            </p:nvSpPr>
            <p:spPr bwMode="auto">
              <a:xfrm>
                <a:off x="1468" y="2743"/>
                <a:ext cx="33" cy="55"/>
              </a:xfrm>
              <a:custGeom>
                <a:avLst/>
                <a:gdLst>
                  <a:gd name="T0" fmla="*/ 7 w 33"/>
                  <a:gd name="T1" fmla="*/ 55 h 55"/>
                  <a:gd name="T2" fmla="*/ 0 w 33"/>
                  <a:gd name="T3" fmla="*/ 0 h 55"/>
                  <a:gd name="T4" fmla="*/ 33 w 33"/>
                  <a:gd name="T5" fmla="*/ 45 h 55"/>
                  <a:gd name="T6" fmla="*/ 17 w 33"/>
                  <a:gd name="T7" fmla="*/ 40 h 55"/>
                  <a:gd name="T8" fmla="*/ 7 w 33"/>
                  <a:gd name="T9" fmla="*/ 55 h 55"/>
                  <a:gd name="T10" fmla="*/ 7 w 33"/>
                  <a:gd name="T11" fmla="*/ 55 h 55"/>
                  <a:gd name="T12" fmla="*/ 7 w 33"/>
                  <a:gd name="T13" fmla="*/ 55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55">
                    <a:moveTo>
                      <a:pt x="7" y="55"/>
                    </a:moveTo>
                    <a:lnTo>
                      <a:pt x="0" y="0"/>
                    </a:lnTo>
                    <a:lnTo>
                      <a:pt x="33" y="45"/>
                    </a:lnTo>
                    <a:lnTo>
                      <a:pt x="17" y="40"/>
                    </a:lnTo>
                    <a:lnTo>
                      <a:pt x="7" y="5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6" name="Freeform 51"/>
              <p:cNvSpPr>
                <a:spLocks/>
              </p:cNvSpPr>
              <p:nvPr/>
            </p:nvSpPr>
            <p:spPr bwMode="auto">
              <a:xfrm>
                <a:off x="1468" y="2743"/>
                <a:ext cx="33" cy="55"/>
              </a:xfrm>
              <a:custGeom>
                <a:avLst/>
                <a:gdLst>
                  <a:gd name="T0" fmla="*/ 7 w 33"/>
                  <a:gd name="T1" fmla="*/ 55 h 55"/>
                  <a:gd name="T2" fmla="*/ 0 w 33"/>
                  <a:gd name="T3" fmla="*/ 0 h 55"/>
                  <a:gd name="T4" fmla="*/ 33 w 33"/>
                  <a:gd name="T5" fmla="*/ 45 h 55"/>
                  <a:gd name="T6" fmla="*/ 17 w 33"/>
                  <a:gd name="T7" fmla="*/ 40 h 55"/>
                  <a:gd name="T8" fmla="*/ 7 w 33"/>
                  <a:gd name="T9" fmla="*/ 55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55">
                    <a:moveTo>
                      <a:pt x="7" y="55"/>
                    </a:moveTo>
                    <a:lnTo>
                      <a:pt x="0" y="0"/>
                    </a:lnTo>
                    <a:lnTo>
                      <a:pt x="33" y="45"/>
                    </a:lnTo>
                    <a:lnTo>
                      <a:pt x="17" y="40"/>
                    </a:lnTo>
                    <a:lnTo>
                      <a:pt x="7" y="55"/>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7" name="Freeform 52"/>
              <p:cNvSpPr>
                <a:spLocks/>
              </p:cNvSpPr>
              <p:nvPr/>
            </p:nvSpPr>
            <p:spPr bwMode="auto">
              <a:xfrm>
                <a:off x="1400" y="2254"/>
                <a:ext cx="38" cy="354"/>
              </a:xfrm>
              <a:custGeom>
                <a:avLst/>
                <a:gdLst>
                  <a:gd name="T0" fmla="*/ 38 w 38"/>
                  <a:gd name="T1" fmla="*/ 354 h 354"/>
                  <a:gd name="T2" fmla="*/ 26 w 38"/>
                  <a:gd name="T3" fmla="*/ 299 h 354"/>
                  <a:gd name="T4" fmla="*/ 16 w 38"/>
                  <a:gd name="T5" fmla="*/ 245 h 354"/>
                  <a:gd name="T6" fmla="*/ 10 w 38"/>
                  <a:gd name="T7" fmla="*/ 190 h 354"/>
                  <a:gd name="T8" fmla="*/ 5 w 38"/>
                  <a:gd name="T9" fmla="*/ 137 h 354"/>
                  <a:gd name="T10" fmla="*/ 2 w 38"/>
                  <a:gd name="T11" fmla="*/ 82 h 354"/>
                  <a:gd name="T12" fmla="*/ 0 w 38"/>
                  <a:gd name="T13" fmla="*/ 28 h 354"/>
                  <a:gd name="T14" fmla="*/ 0 w 38"/>
                  <a:gd name="T15" fmla="*/ 0 h 35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 h="354">
                    <a:moveTo>
                      <a:pt x="38" y="354"/>
                    </a:moveTo>
                    <a:lnTo>
                      <a:pt x="26" y="299"/>
                    </a:lnTo>
                    <a:lnTo>
                      <a:pt x="16" y="245"/>
                    </a:lnTo>
                    <a:lnTo>
                      <a:pt x="10" y="190"/>
                    </a:lnTo>
                    <a:lnTo>
                      <a:pt x="5" y="137"/>
                    </a:lnTo>
                    <a:lnTo>
                      <a:pt x="2" y="82"/>
                    </a:lnTo>
                    <a:lnTo>
                      <a:pt x="0" y="28"/>
                    </a:lnTo>
                    <a:lnTo>
                      <a:pt x="0"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8" name="Freeform 53"/>
              <p:cNvSpPr>
                <a:spLocks/>
              </p:cNvSpPr>
              <p:nvPr/>
            </p:nvSpPr>
            <p:spPr bwMode="auto">
              <a:xfrm>
                <a:off x="1387" y="2254"/>
                <a:ext cx="26" cy="54"/>
              </a:xfrm>
              <a:custGeom>
                <a:avLst/>
                <a:gdLst>
                  <a:gd name="T0" fmla="*/ 0 w 26"/>
                  <a:gd name="T1" fmla="*/ 54 h 54"/>
                  <a:gd name="T2" fmla="*/ 13 w 26"/>
                  <a:gd name="T3" fmla="*/ 0 h 54"/>
                  <a:gd name="T4" fmla="*/ 26 w 26"/>
                  <a:gd name="T5" fmla="*/ 54 h 54"/>
                  <a:gd name="T6" fmla="*/ 13 w 26"/>
                  <a:gd name="T7" fmla="*/ 44 h 54"/>
                  <a:gd name="T8" fmla="*/ 0 w 26"/>
                  <a:gd name="T9" fmla="*/ 54 h 54"/>
                  <a:gd name="T10" fmla="*/ 0 w 26"/>
                  <a:gd name="T11" fmla="*/ 54 h 54"/>
                  <a:gd name="T12" fmla="*/ 0 w 26"/>
                  <a:gd name="T13" fmla="*/ 54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54">
                    <a:moveTo>
                      <a:pt x="0" y="54"/>
                    </a:moveTo>
                    <a:lnTo>
                      <a:pt x="13" y="0"/>
                    </a:lnTo>
                    <a:lnTo>
                      <a:pt x="26" y="54"/>
                    </a:lnTo>
                    <a:lnTo>
                      <a:pt x="13" y="44"/>
                    </a:lnTo>
                    <a:lnTo>
                      <a:pt x="0" y="5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9" name="Freeform 54"/>
              <p:cNvSpPr>
                <a:spLocks/>
              </p:cNvSpPr>
              <p:nvPr/>
            </p:nvSpPr>
            <p:spPr bwMode="auto">
              <a:xfrm>
                <a:off x="1387" y="2254"/>
                <a:ext cx="26" cy="54"/>
              </a:xfrm>
              <a:custGeom>
                <a:avLst/>
                <a:gdLst>
                  <a:gd name="T0" fmla="*/ 0 w 26"/>
                  <a:gd name="T1" fmla="*/ 54 h 54"/>
                  <a:gd name="T2" fmla="*/ 13 w 26"/>
                  <a:gd name="T3" fmla="*/ 0 h 54"/>
                  <a:gd name="T4" fmla="*/ 26 w 26"/>
                  <a:gd name="T5" fmla="*/ 54 h 54"/>
                  <a:gd name="T6" fmla="*/ 13 w 26"/>
                  <a:gd name="T7" fmla="*/ 44 h 54"/>
                  <a:gd name="T8" fmla="*/ 0 w 26"/>
                  <a:gd name="T9" fmla="*/ 54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54">
                    <a:moveTo>
                      <a:pt x="0" y="54"/>
                    </a:moveTo>
                    <a:lnTo>
                      <a:pt x="13" y="0"/>
                    </a:lnTo>
                    <a:lnTo>
                      <a:pt x="26" y="54"/>
                    </a:lnTo>
                    <a:lnTo>
                      <a:pt x="13" y="44"/>
                    </a:lnTo>
                    <a:lnTo>
                      <a:pt x="0" y="54"/>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0" name="Freeform 55"/>
              <p:cNvSpPr>
                <a:spLocks/>
              </p:cNvSpPr>
              <p:nvPr/>
            </p:nvSpPr>
            <p:spPr bwMode="auto">
              <a:xfrm>
                <a:off x="1412" y="1763"/>
                <a:ext cx="86" cy="371"/>
              </a:xfrm>
              <a:custGeom>
                <a:avLst/>
                <a:gdLst>
                  <a:gd name="T0" fmla="*/ 0 w 86"/>
                  <a:gd name="T1" fmla="*/ 371 h 371"/>
                  <a:gd name="T2" fmla="*/ 6 w 86"/>
                  <a:gd name="T3" fmla="*/ 320 h 371"/>
                  <a:gd name="T4" fmla="*/ 14 w 86"/>
                  <a:gd name="T5" fmla="*/ 268 h 371"/>
                  <a:gd name="T6" fmla="*/ 22 w 86"/>
                  <a:gd name="T7" fmla="*/ 217 h 371"/>
                  <a:gd name="T8" fmla="*/ 34 w 86"/>
                  <a:gd name="T9" fmla="*/ 169 h 371"/>
                  <a:gd name="T10" fmla="*/ 47 w 86"/>
                  <a:gd name="T11" fmla="*/ 120 h 371"/>
                  <a:gd name="T12" fmla="*/ 61 w 86"/>
                  <a:gd name="T13" fmla="*/ 71 h 371"/>
                  <a:gd name="T14" fmla="*/ 76 w 86"/>
                  <a:gd name="T15" fmla="*/ 24 h 371"/>
                  <a:gd name="T16" fmla="*/ 86 w 86"/>
                  <a:gd name="T17" fmla="*/ 0 h 3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6" h="371">
                    <a:moveTo>
                      <a:pt x="0" y="371"/>
                    </a:moveTo>
                    <a:lnTo>
                      <a:pt x="6" y="320"/>
                    </a:lnTo>
                    <a:lnTo>
                      <a:pt x="14" y="268"/>
                    </a:lnTo>
                    <a:lnTo>
                      <a:pt x="22" y="217"/>
                    </a:lnTo>
                    <a:lnTo>
                      <a:pt x="34" y="169"/>
                    </a:lnTo>
                    <a:lnTo>
                      <a:pt x="47" y="120"/>
                    </a:lnTo>
                    <a:lnTo>
                      <a:pt x="61" y="71"/>
                    </a:lnTo>
                    <a:lnTo>
                      <a:pt x="76" y="24"/>
                    </a:lnTo>
                    <a:lnTo>
                      <a:pt x="86"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1" name="Freeform 56"/>
              <p:cNvSpPr>
                <a:spLocks/>
              </p:cNvSpPr>
              <p:nvPr/>
            </p:nvSpPr>
            <p:spPr bwMode="auto">
              <a:xfrm>
                <a:off x="1467" y="1763"/>
                <a:ext cx="31" cy="55"/>
              </a:xfrm>
              <a:custGeom>
                <a:avLst/>
                <a:gdLst>
                  <a:gd name="T0" fmla="*/ 0 w 31"/>
                  <a:gd name="T1" fmla="*/ 47 h 55"/>
                  <a:gd name="T2" fmla="*/ 31 w 31"/>
                  <a:gd name="T3" fmla="*/ 0 h 55"/>
                  <a:gd name="T4" fmla="*/ 26 w 31"/>
                  <a:gd name="T5" fmla="*/ 55 h 55"/>
                  <a:gd name="T6" fmla="*/ 16 w 31"/>
                  <a:gd name="T7" fmla="*/ 41 h 55"/>
                  <a:gd name="T8" fmla="*/ 0 w 31"/>
                  <a:gd name="T9" fmla="*/ 47 h 55"/>
                  <a:gd name="T10" fmla="*/ 0 w 31"/>
                  <a:gd name="T11" fmla="*/ 47 h 55"/>
                  <a:gd name="T12" fmla="*/ 0 w 31"/>
                  <a:gd name="T13" fmla="*/ 47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55">
                    <a:moveTo>
                      <a:pt x="0" y="47"/>
                    </a:moveTo>
                    <a:lnTo>
                      <a:pt x="31" y="0"/>
                    </a:lnTo>
                    <a:lnTo>
                      <a:pt x="26" y="55"/>
                    </a:lnTo>
                    <a:lnTo>
                      <a:pt x="16" y="41"/>
                    </a:lnTo>
                    <a:lnTo>
                      <a:pt x="0" y="4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2" name="Freeform 57"/>
              <p:cNvSpPr>
                <a:spLocks/>
              </p:cNvSpPr>
              <p:nvPr/>
            </p:nvSpPr>
            <p:spPr bwMode="auto">
              <a:xfrm>
                <a:off x="1467" y="1763"/>
                <a:ext cx="31" cy="55"/>
              </a:xfrm>
              <a:custGeom>
                <a:avLst/>
                <a:gdLst>
                  <a:gd name="T0" fmla="*/ 0 w 31"/>
                  <a:gd name="T1" fmla="*/ 47 h 55"/>
                  <a:gd name="T2" fmla="*/ 31 w 31"/>
                  <a:gd name="T3" fmla="*/ 0 h 55"/>
                  <a:gd name="T4" fmla="*/ 26 w 31"/>
                  <a:gd name="T5" fmla="*/ 55 h 55"/>
                  <a:gd name="T6" fmla="*/ 16 w 31"/>
                  <a:gd name="T7" fmla="*/ 41 h 55"/>
                  <a:gd name="T8" fmla="*/ 0 w 31"/>
                  <a:gd name="T9" fmla="*/ 47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55">
                    <a:moveTo>
                      <a:pt x="0" y="47"/>
                    </a:moveTo>
                    <a:lnTo>
                      <a:pt x="31" y="0"/>
                    </a:lnTo>
                    <a:lnTo>
                      <a:pt x="26" y="55"/>
                    </a:lnTo>
                    <a:lnTo>
                      <a:pt x="16" y="41"/>
                    </a:lnTo>
                    <a:lnTo>
                      <a:pt x="0" y="47"/>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3" name="Freeform 58"/>
              <p:cNvSpPr>
                <a:spLocks/>
              </p:cNvSpPr>
              <p:nvPr/>
            </p:nvSpPr>
            <p:spPr bwMode="auto">
              <a:xfrm>
                <a:off x="1554" y="1315"/>
                <a:ext cx="216" cy="312"/>
              </a:xfrm>
              <a:custGeom>
                <a:avLst/>
                <a:gdLst>
                  <a:gd name="T0" fmla="*/ 0 w 216"/>
                  <a:gd name="T1" fmla="*/ 312 h 312"/>
                  <a:gd name="T2" fmla="*/ 31 w 216"/>
                  <a:gd name="T3" fmla="*/ 257 h 312"/>
                  <a:gd name="T4" fmla="*/ 64 w 216"/>
                  <a:gd name="T5" fmla="*/ 201 h 312"/>
                  <a:gd name="T6" fmla="*/ 99 w 216"/>
                  <a:gd name="T7" fmla="*/ 148 h 312"/>
                  <a:gd name="T8" fmla="*/ 137 w 216"/>
                  <a:gd name="T9" fmla="*/ 98 h 312"/>
                  <a:gd name="T10" fmla="*/ 176 w 216"/>
                  <a:gd name="T11" fmla="*/ 47 h 312"/>
                  <a:gd name="T12" fmla="*/ 195 w 216"/>
                  <a:gd name="T13" fmla="*/ 25 h 312"/>
                  <a:gd name="T14" fmla="*/ 216 w 216"/>
                  <a:gd name="T15" fmla="*/ 0 h 3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 h="312">
                    <a:moveTo>
                      <a:pt x="0" y="312"/>
                    </a:moveTo>
                    <a:lnTo>
                      <a:pt x="31" y="257"/>
                    </a:lnTo>
                    <a:lnTo>
                      <a:pt x="64" y="201"/>
                    </a:lnTo>
                    <a:lnTo>
                      <a:pt x="99" y="148"/>
                    </a:lnTo>
                    <a:lnTo>
                      <a:pt x="137" y="98"/>
                    </a:lnTo>
                    <a:lnTo>
                      <a:pt x="176" y="47"/>
                    </a:lnTo>
                    <a:lnTo>
                      <a:pt x="195" y="25"/>
                    </a:lnTo>
                    <a:lnTo>
                      <a:pt x="216"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4" name="Freeform 59"/>
              <p:cNvSpPr>
                <a:spLocks/>
              </p:cNvSpPr>
              <p:nvPr/>
            </p:nvSpPr>
            <p:spPr bwMode="auto">
              <a:xfrm>
                <a:off x="1725" y="1315"/>
                <a:ext cx="45" cy="51"/>
              </a:xfrm>
              <a:custGeom>
                <a:avLst/>
                <a:gdLst>
                  <a:gd name="T0" fmla="*/ 0 w 45"/>
                  <a:gd name="T1" fmla="*/ 33 h 51"/>
                  <a:gd name="T2" fmla="*/ 45 w 45"/>
                  <a:gd name="T3" fmla="*/ 0 h 51"/>
                  <a:gd name="T4" fmla="*/ 19 w 45"/>
                  <a:gd name="T5" fmla="*/ 51 h 51"/>
                  <a:gd name="T6" fmla="*/ 18 w 45"/>
                  <a:gd name="T7" fmla="*/ 33 h 51"/>
                  <a:gd name="T8" fmla="*/ 0 w 45"/>
                  <a:gd name="T9" fmla="*/ 33 h 51"/>
                  <a:gd name="T10" fmla="*/ 0 w 45"/>
                  <a:gd name="T11" fmla="*/ 33 h 51"/>
                  <a:gd name="T12" fmla="*/ 0 w 45"/>
                  <a:gd name="T13" fmla="*/ 33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51">
                    <a:moveTo>
                      <a:pt x="0" y="33"/>
                    </a:moveTo>
                    <a:lnTo>
                      <a:pt x="45" y="0"/>
                    </a:lnTo>
                    <a:lnTo>
                      <a:pt x="19" y="51"/>
                    </a:lnTo>
                    <a:lnTo>
                      <a:pt x="18" y="33"/>
                    </a:lnTo>
                    <a:lnTo>
                      <a:pt x="0" y="3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5" name="Freeform 60"/>
              <p:cNvSpPr>
                <a:spLocks/>
              </p:cNvSpPr>
              <p:nvPr/>
            </p:nvSpPr>
            <p:spPr bwMode="auto">
              <a:xfrm>
                <a:off x="1725" y="1315"/>
                <a:ext cx="45" cy="51"/>
              </a:xfrm>
              <a:custGeom>
                <a:avLst/>
                <a:gdLst>
                  <a:gd name="T0" fmla="*/ 0 w 45"/>
                  <a:gd name="T1" fmla="*/ 33 h 51"/>
                  <a:gd name="T2" fmla="*/ 45 w 45"/>
                  <a:gd name="T3" fmla="*/ 0 h 51"/>
                  <a:gd name="T4" fmla="*/ 19 w 45"/>
                  <a:gd name="T5" fmla="*/ 51 h 51"/>
                  <a:gd name="T6" fmla="*/ 18 w 45"/>
                  <a:gd name="T7" fmla="*/ 33 h 51"/>
                  <a:gd name="T8" fmla="*/ 0 w 45"/>
                  <a:gd name="T9" fmla="*/ 33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51">
                    <a:moveTo>
                      <a:pt x="0" y="33"/>
                    </a:moveTo>
                    <a:lnTo>
                      <a:pt x="45" y="0"/>
                    </a:lnTo>
                    <a:lnTo>
                      <a:pt x="19" y="51"/>
                    </a:lnTo>
                    <a:lnTo>
                      <a:pt x="18" y="33"/>
                    </a:lnTo>
                    <a:lnTo>
                      <a:pt x="0" y="33"/>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6" name="Freeform 61"/>
              <p:cNvSpPr>
                <a:spLocks/>
              </p:cNvSpPr>
              <p:nvPr/>
            </p:nvSpPr>
            <p:spPr bwMode="auto">
              <a:xfrm>
                <a:off x="2963" y="652"/>
                <a:ext cx="146" cy="251"/>
              </a:xfrm>
              <a:custGeom>
                <a:avLst/>
                <a:gdLst>
                  <a:gd name="T0" fmla="*/ 146 w 146"/>
                  <a:gd name="T1" fmla="*/ 251 h 251"/>
                  <a:gd name="T2" fmla="*/ 133 w 146"/>
                  <a:gd name="T3" fmla="*/ 248 h 251"/>
                  <a:gd name="T4" fmla="*/ 120 w 146"/>
                  <a:gd name="T5" fmla="*/ 243 h 251"/>
                  <a:gd name="T6" fmla="*/ 108 w 146"/>
                  <a:gd name="T7" fmla="*/ 237 h 251"/>
                  <a:gd name="T8" fmla="*/ 95 w 146"/>
                  <a:gd name="T9" fmla="*/ 230 h 251"/>
                  <a:gd name="T10" fmla="*/ 86 w 146"/>
                  <a:gd name="T11" fmla="*/ 224 h 251"/>
                  <a:gd name="T12" fmla="*/ 74 w 146"/>
                  <a:gd name="T13" fmla="*/ 216 h 251"/>
                  <a:gd name="T14" fmla="*/ 64 w 146"/>
                  <a:gd name="T15" fmla="*/ 208 h 251"/>
                  <a:gd name="T16" fmla="*/ 55 w 146"/>
                  <a:gd name="T17" fmla="*/ 198 h 251"/>
                  <a:gd name="T18" fmla="*/ 47 w 146"/>
                  <a:gd name="T19" fmla="*/ 188 h 251"/>
                  <a:gd name="T20" fmla="*/ 38 w 146"/>
                  <a:gd name="T21" fmla="*/ 178 h 251"/>
                  <a:gd name="T22" fmla="*/ 32 w 146"/>
                  <a:gd name="T23" fmla="*/ 167 h 251"/>
                  <a:gd name="T24" fmla="*/ 26 w 146"/>
                  <a:gd name="T25" fmla="*/ 157 h 251"/>
                  <a:gd name="T26" fmla="*/ 19 w 146"/>
                  <a:gd name="T27" fmla="*/ 146 h 251"/>
                  <a:gd name="T28" fmla="*/ 14 w 146"/>
                  <a:gd name="T29" fmla="*/ 133 h 251"/>
                  <a:gd name="T30" fmla="*/ 9 w 146"/>
                  <a:gd name="T31" fmla="*/ 122 h 251"/>
                  <a:gd name="T32" fmla="*/ 6 w 146"/>
                  <a:gd name="T33" fmla="*/ 109 h 251"/>
                  <a:gd name="T34" fmla="*/ 3 w 146"/>
                  <a:gd name="T35" fmla="*/ 96 h 251"/>
                  <a:gd name="T36" fmla="*/ 1 w 146"/>
                  <a:gd name="T37" fmla="*/ 83 h 251"/>
                  <a:gd name="T38" fmla="*/ 0 w 146"/>
                  <a:gd name="T39" fmla="*/ 70 h 251"/>
                  <a:gd name="T40" fmla="*/ 0 w 146"/>
                  <a:gd name="T41" fmla="*/ 57 h 251"/>
                  <a:gd name="T42" fmla="*/ 0 w 146"/>
                  <a:gd name="T43" fmla="*/ 44 h 251"/>
                  <a:gd name="T44" fmla="*/ 1 w 146"/>
                  <a:gd name="T45" fmla="*/ 31 h 251"/>
                  <a:gd name="T46" fmla="*/ 3 w 146"/>
                  <a:gd name="T47" fmla="*/ 16 h 251"/>
                  <a:gd name="T48" fmla="*/ 4 w 146"/>
                  <a:gd name="T49" fmla="*/ 13 h 251"/>
                  <a:gd name="T50" fmla="*/ 4 w 146"/>
                  <a:gd name="T51" fmla="*/ 8 h 251"/>
                  <a:gd name="T52" fmla="*/ 8 w 146"/>
                  <a:gd name="T53" fmla="*/ 0 h 25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6" h="251">
                    <a:moveTo>
                      <a:pt x="146" y="251"/>
                    </a:moveTo>
                    <a:lnTo>
                      <a:pt x="133" y="248"/>
                    </a:lnTo>
                    <a:lnTo>
                      <a:pt x="120" y="243"/>
                    </a:lnTo>
                    <a:lnTo>
                      <a:pt x="108" y="237"/>
                    </a:lnTo>
                    <a:lnTo>
                      <a:pt x="95" y="230"/>
                    </a:lnTo>
                    <a:lnTo>
                      <a:pt x="86" y="224"/>
                    </a:lnTo>
                    <a:lnTo>
                      <a:pt x="74" y="216"/>
                    </a:lnTo>
                    <a:lnTo>
                      <a:pt x="64" y="208"/>
                    </a:lnTo>
                    <a:lnTo>
                      <a:pt x="55" y="198"/>
                    </a:lnTo>
                    <a:lnTo>
                      <a:pt x="47" y="188"/>
                    </a:lnTo>
                    <a:lnTo>
                      <a:pt x="38" y="178"/>
                    </a:lnTo>
                    <a:lnTo>
                      <a:pt x="32" y="167"/>
                    </a:lnTo>
                    <a:lnTo>
                      <a:pt x="26" y="157"/>
                    </a:lnTo>
                    <a:lnTo>
                      <a:pt x="19" y="146"/>
                    </a:lnTo>
                    <a:lnTo>
                      <a:pt x="14" y="133"/>
                    </a:lnTo>
                    <a:lnTo>
                      <a:pt x="9" y="122"/>
                    </a:lnTo>
                    <a:lnTo>
                      <a:pt x="6" y="109"/>
                    </a:lnTo>
                    <a:lnTo>
                      <a:pt x="3" y="96"/>
                    </a:lnTo>
                    <a:lnTo>
                      <a:pt x="1" y="83"/>
                    </a:lnTo>
                    <a:lnTo>
                      <a:pt x="0" y="70"/>
                    </a:lnTo>
                    <a:lnTo>
                      <a:pt x="0" y="57"/>
                    </a:lnTo>
                    <a:lnTo>
                      <a:pt x="0" y="44"/>
                    </a:lnTo>
                    <a:lnTo>
                      <a:pt x="1" y="31"/>
                    </a:lnTo>
                    <a:lnTo>
                      <a:pt x="3" y="16"/>
                    </a:lnTo>
                    <a:lnTo>
                      <a:pt x="4" y="13"/>
                    </a:lnTo>
                    <a:lnTo>
                      <a:pt x="4" y="8"/>
                    </a:lnTo>
                    <a:lnTo>
                      <a:pt x="8"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7" name="Freeform 62"/>
              <p:cNvSpPr>
                <a:spLocks/>
              </p:cNvSpPr>
              <p:nvPr/>
            </p:nvSpPr>
            <p:spPr bwMode="auto">
              <a:xfrm>
                <a:off x="1932" y="2425"/>
                <a:ext cx="1039" cy="980"/>
              </a:xfrm>
              <a:custGeom>
                <a:avLst/>
                <a:gdLst>
                  <a:gd name="T0" fmla="*/ 12 w 1039"/>
                  <a:gd name="T1" fmla="*/ 980 h 980"/>
                  <a:gd name="T2" fmla="*/ 4 w 1039"/>
                  <a:gd name="T3" fmla="*/ 967 h 980"/>
                  <a:gd name="T4" fmla="*/ 0 w 1039"/>
                  <a:gd name="T5" fmla="*/ 955 h 980"/>
                  <a:gd name="T6" fmla="*/ 0 w 1039"/>
                  <a:gd name="T7" fmla="*/ 944 h 980"/>
                  <a:gd name="T8" fmla="*/ 4 w 1039"/>
                  <a:gd name="T9" fmla="*/ 931 h 980"/>
                  <a:gd name="T10" fmla="*/ 10 w 1039"/>
                  <a:gd name="T11" fmla="*/ 919 h 980"/>
                  <a:gd name="T12" fmla="*/ 21 w 1039"/>
                  <a:gd name="T13" fmla="*/ 908 h 980"/>
                  <a:gd name="T14" fmla="*/ 34 w 1039"/>
                  <a:gd name="T15" fmla="*/ 897 h 980"/>
                  <a:gd name="T16" fmla="*/ 51 w 1039"/>
                  <a:gd name="T17" fmla="*/ 885 h 980"/>
                  <a:gd name="T18" fmla="*/ 70 w 1039"/>
                  <a:gd name="T19" fmla="*/ 874 h 980"/>
                  <a:gd name="T20" fmla="*/ 103 w 1039"/>
                  <a:gd name="T21" fmla="*/ 858 h 980"/>
                  <a:gd name="T22" fmla="*/ 142 w 1039"/>
                  <a:gd name="T23" fmla="*/ 840 h 980"/>
                  <a:gd name="T24" fmla="*/ 198 w 1039"/>
                  <a:gd name="T25" fmla="*/ 817 h 980"/>
                  <a:gd name="T26" fmla="*/ 297 w 1039"/>
                  <a:gd name="T27" fmla="*/ 782 h 980"/>
                  <a:gd name="T28" fmla="*/ 463 w 1039"/>
                  <a:gd name="T29" fmla="*/ 722 h 980"/>
                  <a:gd name="T30" fmla="*/ 558 w 1039"/>
                  <a:gd name="T31" fmla="*/ 686 h 980"/>
                  <a:gd name="T32" fmla="*/ 633 w 1039"/>
                  <a:gd name="T33" fmla="*/ 653 h 980"/>
                  <a:gd name="T34" fmla="*/ 688 w 1039"/>
                  <a:gd name="T35" fmla="*/ 628 h 980"/>
                  <a:gd name="T36" fmla="*/ 742 w 1039"/>
                  <a:gd name="T37" fmla="*/ 602 h 980"/>
                  <a:gd name="T38" fmla="*/ 792 w 1039"/>
                  <a:gd name="T39" fmla="*/ 572 h 980"/>
                  <a:gd name="T40" fmla="*/ 825 w 1039"/>
                  <a:gd name="T41" fmla="*/ 553 h 980"/>
                  <a:gd name="T42" fmla="*/ 855 w 1039"/>
                  <a:gd name="T43" fmla="*/ 532 h 980"/>
                  <a:gd name="T44" fmla="*/ 885 w 1039"/>
                  <a:gd name="T45" fmla="*/ 511 h 980"/>
                  <a:gd name="T46" fmla="*/ 912 w 1039"/>
                  <a:gd name="T47" fmla="*/ 488 h 980"/>
                  <a:gd name="T48" fmla="*/ 936 w 1039"/>
                  <a:gd name="T49" fmla="*/ 464 h 980"/>
                  <a:gd name="T50" fmla="*/ 959 w 1039"/>
                  <a:gd name="T51" fmla="*/ 439 h 980"/>
                  <a:gd name="T52" fmla="*/ 980 w 1039"/>
                  <a:gd name="T53" fmla="*/ 415 h 980"/>
                  <a:gd name="T54" fmla="*/ 996 w 1039"/>
                  <a:gd name="T55" fmla="*/ 387 h 980"/>
                  <a:gd name="T56" fmla="*/ 1011 w 1039"/>
                  <a:gd name="T57" fmla="*/ 360 h 980"/>
                  <a:gd name="T58" fmla="*/ 1024 w 1039"/>
                  <a:gd name="T59" fmla="*/ 332 h 980"/>
                  <a:gd name="T60" fmla="*/ 1032 w 1039"/>
                  <a:gd name="T61" fmla="*/ 301 h 980"/>
                  <a:gd name="T62" fmla="*/ 1037 w 1039"/>
                  <a:gd name="T63" fmla="*/ 271 h 980"/>
                  <a:gd name="T64" fmla="*/ 1039 w 1039"/>
                  <a:gd name="T65" fmla="*/ 240 h 980"/>
                  <a:gd name="T66" fmla="*/ 1037 w 1039"/>
                  <a:gd name="T67" fmla="*/ 206 h 980"/>
                  <a:gd name="T68" fmla="*/ 1031 w 1039"/>
                  <a:gd name="T69" fmla="*/ 172 h 980"/>
                  <a:gd name="T70" fmla="*/ 1021 w 1039"/>
                  <a:gd name="T71" fmla="*/ 136 h 980"/>
                  <a:gd name="T72" fmla="*/ 1006 w 1039"/>
                  <a:gd name="T73" fmla="*/ 99 h 980"/>
                  <a:gd name="T74" fmla="*/ 988 w 1039"/>
                  <a:gd name="T75" fmla="*/ 60 h 980"/>
                  <a:gd name="T76" fmla="*/ 964 w 1039"/>
                  <a:gd name="T77" fmla="*/ 21 h 980"/>
                  <a:gd name="T78" fmla="*/ 951 w 1039"/>
                  <a:gd name="T79" fmla="*/ 0 h 9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39" h="980">
                    <a:moveTo>
                      <a:pt x="12" y="980"/>
                    </a:moveTo>
                    <a:lnTo>
                      <a:pt x="4" y="967"/>
                    </a:lnTo>
                    <a:lnTo>
                      <a:pt x="0" y="955"/>
                    </a:lnTo>
                    <a:lnTo>
                      <a:pt x="0" y="944"/>
                    </a:lnTo>
                    <a:lnTo>
                      <a:pt x="4" y="931"/>
                    </a:lnTo>
                    <a:lnTo>
                      <a:pt x="10" y="919"/>
                    </a:lnTo>
                    <a:lnTo>
                      <a:pt x="21" y="908"/>
                    </a:lnTo>
                    <a:lnTo>
                      <a:pt x="34" y="897"/>
                    </a:lnTo>
                    <a:lnTo>
                      <a:pt x="51" y="885"/>
                    </a:lnTo>
                    <a:lnTo>
                      <a:pt x="70" y="874"/>
                    </a:lnTo>
                    <a:lnTo>
                      <a:pt x="103" y="858"/>
                    </a:lnTo>
                    <a:lnTo>
                      <a:pt x="142" y="840"/>
                    </a:lnTo>
                    <a:lnTo>
                      <a:pt x="198" y="817"/>
                    </a:lnTo>
                    <a:lnTo>
                      <a:pt x="297" y="782"/>
                    </a:lnTo>
                    <a:lnTo>
                      <a:pt x="463" y="722"/>
                    </a:lnTo>
                    <a:lnTo>
                      <a:pt x="558" y="686"/>
                    </a:lnTo>
                    <a:lnTo>
                      <a:pt x="633" y="653"/>
                    </a:lnTo>
                    <a:lnTo>
                      <a:pt x="688" y="628"/>
                    </a:lnTo>
                    <a:lnTo>
                      <a:pt x="742" y="602"/>
                    </a:lnTo>
                    <a:lnTo>
                      <a:pt x="792" y="572"/>
                    </a:lnTo>
                    <a:lnTo>
                      <a:pt x="825" y="553"/>
                    </a:lnTo>
                    <a:lnTo>
                      <a:pt x="855" y="532"/>
                    </a:lnTo>
                    <a:lnTo>
                      <a:pt x="885" y="511"/>
                    </a:lnTo>
                    <a:lnTo>
                      <a:pt x="912" y="488"/>
                    </a:lnTo>
                    <a:lnTo>
                      <a:pt x="936" y="464"/>
                    </a:lnTo>
                    <a:lnTo>
                      <a:pt x="959" y="439"/>
                    </a:lnTo>
                    <a:lnTo>
                      <a:pt x="980" y="415"/>
                    </a:lnTo>
                    <a:lnTo>
                      <a:pt x="996" y="387"/>
                    </a:lnTo>
                    <a:lnTo>
                      <a:pt x="1011" y="360"/>
                    </a:lnTo>
                    <a:lnTo>
                      <a:pt x="1024" y="332"/>
                    </a:lnTo>
                    <a:lnTo>
                      <a:pt x="1032" y="301"/>
                    </a:lnTo>
                    <a:lnTo>
                      <a:pt x="1037" y="271"/>
                    </a:lnTo>
                    <a:lnTo>
                      <a:pt x="1039" y="240"/>
                    </a:lnTo>
                    <a:lnTo>
                      <a:pt x="1037" y="206"/>
                    </a:lnTo>
                    <a:lnTo>
                      <a:pt x="1031" y="172"/>
                    </a:lnTo>
                    <a:lnTo>
                      <a:pt x="1021" y="136"/>
                    </a:lnTo>
                    <a:lnTo>
                      <a:pt x="1006" y="99"/>
                    </a:lnTo>
                    <a:lnTo>
                      <a:pt x="988" y="60"/>
                    </a:lnTo>
                    <a:lnTo>
                      <a:pt x="964" y="21"/>
                    </a:lnTo>
                    <a:lnTo>
                      <a:pt x="951"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8" name="Freeform 63"/>
              <p:cNvSpPr>
                <a:spLocks/>
              </p:cNvSpPr>
              <p:nvPr/>
            </p:nvSpPr>
            <p:spPr bwMode="auto">
              <a:xfrm>
                <a:off x="2883" y="2425"/>
                <a:ext cx="41" cy="53"/>
              </a:xfrm>
              <a:custGeom>
                <a:avLst/>
                <a:gdLst>
                  <a:gd name="T0" fmla="*/ 18 w 41"/>
                  <a:gd name="T1" fmla="*/ 53 h 53"/>
                  <a:gd name="T2" fmla="*/ 0 w 41"/>
                  <a:gd name="T3" fmla="*/ 0 h 53"/>
                  <a:gd name="T4" fmla="*/ 41 w 41"/>
                  <a:gd name="T5" fmla="*/ 39 h 53"/>
                  <a:gd name="T6" fmla="*/ 23 w 41"/>
                  <a:gd name="T7" fmla="*/ 37 h 53"/>
                  <a:gd name="T8" fmla="*/ 18 w 41"/>
                  <a:gd name="T9" fmla="*/ 53 h 53"/>
                  <a:gd name="T10" fmla="*/ 18 w 41"/>
                  <a:gd name="T11" fmla="*/ 53 h 53"/>
                  <a:gd name="T12" fmla="*/ 18 w 41"/>
                  <a:gd name="T13" fmla="*/ 53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53">
                    <a:moveTo>
                      <a:pt x="18" y="53"/>
                    </a:moveTo>
                    <a:lnTo>
                      <a:pt x="0" y="0"/>
                    </a:lnTo>
                    <a:lnTo>
                      <a:pt x="41" y="39"/>
                    </a:lnTo>
                    <a:lnTo>
                      <a:pt x="23" y="37"/>
                    </a:lnTo>
                    <a:lnTo>
                      <a:pt x="18" y="5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9" name="Freeform 64"/>
              <p:cNvSpPr>
                <a:spLocks/>
              </p:cNvSpPr>
              <p:nvPr/>
            </p:nvSpPr>
            <p:spPr bwMode="auto">
              <a:xfrm>
                <a:off x="2883" y="2425"/>
                <a:ext cx="41" cy="53"/>
              </a:xfrm>
              <a:custGeom>
                <a:avLst/>
                <a:gdLst>
                  <a:gd name="T0" fmla="*/ 18 w 41"/>
                  <a:gd name="T1" fmla="*/ 53 h 53"/>
                  <a:gd name="T2" fmla="*/ 0 w 41"/>
                  <a:gd name="T3" fmla="*/ 0 h 53"/>
                  <a:gd name="T4" fmla="*/ 41 w 41"/>
                  <a:gd name="T5" fmla="*/ 39 h 53"/>
                  <a:gd name="T6" fmla="*/ 23 w 41"/>
                  <a:gd name="T7" fmla="*/ 37 h 53"/>
                  <a:gd name="T8" fmla="*/ 18 w 41"/>
                  <a:gd name="T9" fmla="*/ 53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53">
                    <a:moveTo>
                      <a:pt x="18" y="53"/>
                    </a:moveTo>
                    <a:lnTo>
                      <a:pt x="0" y="0"/>
                    </a:lnTo>
                    <a:lnTo>
                      <a:pt x="41" y="39"/>
                    </a:lnTo>
                    <a:lnTo>
                      <a:pt x="23" y="37"/>
                    </a:lnTo>
                    <a:lnTo>
                      <a:pt x="18" y="53"/>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0" name="Rectangle 65"/>
              <p:cNvSpPr>
                <a:spLocks noChangeArrowheads="1"/>
              </p:cNvSpPr>
              <p:nvPr/>
            </p:nvSpPr>
            <p:spPr bwMode="auto">
              <a:xfrm>
                <a:off x="2606" y="2292"/>
                <a:ext cx="545"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glyoxylate</a:t>
                </a:r>
                <a:endParaRPr lang="de-DE">
                  <a:solidFill>
                    <a:srgbClr val="000000"/>
                  </a:solidFill>
                  <a:latin typeface="Arial" charset="0"/>
                  <a:ea typeface="ＭＳ Ｐゴシック" charset="0"/>
                  <a:cs typeface="ＭＳ Ｐゴシック" charset="0"/>
                </a:endParaRPr>
              </a:p>
            </p:txBody>
          </p:sp>
          <p:sp>
            <p:nvSpPr>
              <p:cNvPr id="113751" name="Freeform 66"/>
              <p:cNvSpPr>
                <a:spLocks/>
              </p:cNvSpPr>
              <p:nvPr/>
            </p:nvSpPr>
            <p:spPr bwMode="auto">
              <a:xfrm>
                <a:off x="2012" y="1260"/>
                <a:ext cx="725" cy="1030"/>
              </a:xfrm>
              <a:custGeom>
                <a:avLst/>
                <a:gdLst>
                  <a:gd name="T0" fmla="*/ 725 w 725"/>
                  <a:gd name="T1" fmla="*/ 1030 h 1030"/>
                  <a:gd name="T2" fmla="*/ 704 w 725"/>
                  <a:gd name="T3" fmla="*/ 1011 h 1030"/>
                  <a:gd name="T4" fmla="*/ 684 w 725"/>
                  <a:gd name="T5" fmla="*/ 991 h 1030"/>
                  <a:gd name="T6" fmla="*/ 667 w 725"/>
                  <a:gd name="T7" fmla="*/ 970 h 1030"/>
                  <a:gd name="T8" fmla="*/ 650 w 725"/>
                  <a:gd name="T9" fmla="*/ 947 h 1030"/>
                  <a:gd name="T10" fmla="*/ 636 w 725"/>
                  <a:gd name="T11" fmla="*/ 925 h 1030"/>
                  <a:gd name="T12" fmla="*/ 623 w 725"/>
                  <a:gd name="T13" fmla="*/ 902 h 1030"/>
                  <a:gd name="T14" fmla="*/ 610 w 725"/>
                  <a:gd name="T15" fmla="*/ 878 h 1030"/>
                  <a:gd name="T16" fmla="*/ 600 w 725"/>
                  <a:gd name="T17" fmla="*/ 852 h 1030"/>
                  <a:gd name="T18" fmla="*/ 590 w 725"/>
                  <a:gd name="T19" fmla="*/ 827 h 1030"/>
                  <a:gd name="T20" fmla="*/ 577 w 725"/>
                  <a:gd name="T21" fmla="*/ 787 h 1030"/>
                  <a:gd name="T22" fmla="*/ 566 w 725"/>
                  <a:gd name="T23" fmla="*/ 745 h 1030"/>
                  <a:gd name="T24" fmla="*/ 556 w 725"/>
                  <a:gd name="T25" fmla="*/ 704 h 1030"/>
                  <a:gd name="T26" fmla="*/ 547 w 725"/>
                  <a:gd name="T27" fmla="*/ 647 h 1030"/>
                  <a:gd name="T28" fmla="*/ 537 w 725"/>
                  <a:gd name="T29" fmla="*/ 578 h 1030"/>
                  <a:gd name="T30" fmla="*/ 517 w 725"/>
                  <a:gd name="T31" fmla="*/ 436 h 1030"/>
                  <a:gd name="T32" fmla="*/ 509 w 725"/>
                  <a:gd name="T33" fmla="*/ 383 h 1030"/>
                  <a:gd name="T34" fmla="*/ 501 w 725"/>
                  <a:gd name="T35" fmla="*/ 342 h 1030"/>
                  <a:gd name="T36" fmla="*/ 491 w 725"/>
                  <a:gd name="T37" fmla="*/ 305 h 1030"/>
                  <a:gd name="T38" fmla="*/ 480 w 725"/>
                  <a:gd name="T39" fmla="*/ 268 h 1030"/>
                  <a:gd name="T40" fmla="*/ 467 w 725"/>
                  <a:gd name="T41" fmla="*/ 230 h 1030"/>
                  <a:gd name="T42" fmla="*/ 457 w 725"/>
                  <a:gd name="T43" fmla="*/ 209 h 1030"/>
                  <a:gd name="T44" fmla="*/ 446 w 725"/>
                  <a:gd name="T45" fmla="*/ 187 h 1030"/>
                  <a:gd name="T46" fmla="*/ 435 w 725"/>
                  <a:gd name="T47" fmla="*/ 167 h 1030"/>
                  <a:gd name="T48" fmla="*/ 422 w 725"/>
                  <a:gd name="T49" fmla="*/ 145 h 1030"/>
                  <a:gd name="T50" fmla="*/ 405 w 725"/>
                  <a:gd name="T51" fmla="*/ 127 h 1030"/>
                  <a:gd name="T52" fmla="*/ 389 w 725"/>
                  <a:gd name="T53" fmla="*/ 109 h 1030"/>
                  <a:gd name="T54" fmla="*/ 371 w 725"/>
                  <a:gd name="T55" fmla="*/ 93 h 1030"/>
                  <a:gd name="T56" fmla="*/ 352 w 725"/>
                  <a:gd name="T57" fmla="*/ 76 h 1030"/>
                  <a:gd name="T58" fmla="*/ 331 w 725"/>
                  <a:gd name="T59" fmla="*/ 62 h 1030"/>
                  <a:gd name="T60" fmla="*/ 308 w 725"/>
                  <a:gd name="T61" fmla="*/ 49 h 1030"/>
                  <a:gd name="T62" fmla="*/ 282 w 725"/>
                  <a:gd name="T63" fmla="*/ 37 h 1030"/>
                  <a:gd name="T64" fmla="*/ 255 w 725"/>
                  <a:gd name="T65" fmla="*/ 26 h 1030"/>
                  <a:gd name="T66" fmla="*/ 225 w 725"/>
                  <a:gd name="T67" fmla="*/ 18 h 1030"/>
                  <a:gd name="T68" fmla="*/ 195 w 725"/>
                  <a:gd name="T69" fmla="*/ 12 h 1030"/>
                  <a:gd name="T70" fmla="*/ 160 w 725"/>
                  <a:gd name="T71" fmla="*/ 7 h 1030"/>
                  <a:gd name="T72" fmla="*/ 125 w 725"/>
                  <a:gd name="T73" fmla="*/ 2 h 1030"/>
                  <a:gd name="T74" fmla="*/ 86 w 725"/>
                  <a:gd name="T75" fmla="*/ 0 h 1030"/>
                  <a:gd name="T76" fmla="*/ 44 w 725"/>
                  <a:gd name="T77" fmla="*/ 0 h 1030"/>
                  <a:gd name="T78" fmla="*/ 23 w 725"/>
                  <a:gd name="T79" fmla="*/ 0 h 1030"/>
                  <a:gd name="T80" fmla="*/ 0 w 725"/>
                  <a:gd name="T81" fmla="*/ 2 h 10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25" h="1030">
                    <a:moveTo>
                      <a:pt x="725" y="1030"/>
                    </a:moveTo>
                    <a:lnTo>
                      <a:pt x="704" y="1011"/>
                    </a:lnTo>
                    <a:lnTo>
                      <a:pt x="684" y="991"/>
                    </a:lnTo>
                    <a:lnTo>
                      <a:pt x="667" y="970"/>
                    </a:lnTo>
                    <a:lnTo>
                      <a:pt x="650" y="947"/>
                    </a:lnTo>
                    <a:lnTo>
                      <a:pt x="636" y="925"/>
                    </a:lnTo>
                    <a:lnTo>
                      <a:pt x="623" y="902"/>
                    </a:lnTo>
                    <a:lnTo>
                      <a:pt x="610" y="878"/>
                    </a:lnTo>
                    <a:lnTo>
                      <a:pt x="600" y="852"/>
                    </a:lnTo>
                    <a:lnTo>
                      <a:pt x="590" y="827"/>
                    </a:lnTo>
                    <a:lnTo>
                      <a:pt x="577" y="787"/>
                    </a:lnTo>
                    <a:lnTo>
                      <a:pt x="566" y="745"/>
                    </a:lnTo>
                    <a:lnTo>
                      <a:pt x="556" y="704"/>
                    </a:lnTo>
                    <a:lnTo>
                      <a:pt x="547" y="647"/>
                    </a:lnTo>
                    <a:lnTo>
                      <a:pt x="537" y="578"/>
                    </a:lnTo>
                    <a:lnTo>
                      <a:pt x="517" y="436"/>
                    </a:lnTo>
                    <a:lnTo>
                      <a:pt x="509" y="383"/>
                    </a:lnTo>
                    <a:lnTo>
                      <a:pt x="501" y="342"/>
                    </a:lnTo>
                    <a:lnTo>
                      <a:pt x="491" y="305"/>
                    </a:lnTo>
                    <a:lnTo>
                      <a:pt x="480" y="268"/>
                    </a:lnTo>
                    <a:lnTo>
                      <a:pt x="467" y="230"/>
                    </a:lnTo>
                    <a:lnTo>
                      <a:pt x="457" y="209"/>
                    </a:lnTo>
                    <a:lnTo>
                      <a:pt x="446" y="187"/>
                    </a:lnTo>
                    <a:lnTo>
                      <a:pt x="435" y="167"/>
                    </a:lnTo>
                    <a:lnTo>
                      <a:pt x="422" y="145"/>
                    </a:lnTo>
                    <a:lnTo>
                      <a:pt x="405" y="127"/>
                    </a:lnTo>
                    <a:lnTo>
                      <a:pt x="389" y="109"/>
                    </a:lnTo>
                    <a:lnTo>
                      <a:pt x="371" y="93"/>
                    </a:lnTo>
                    <a:lnTo>
                      <a:pt x="352" y="76"/>
                    </a:lnTo>
                    <a:lnTo>
                      <a:pt x="331" y="62"/>
                    </a:lnTo>
                    <a:lnTo>
                      <a:pt x="308" y="49"/>
                    </a:lnTo>
                    <a:lnTo>
                      <a:pt x="282" y="37"/>
                    </a:lnTo>
                    <a:lnTo>
                      <a:pt x="255" y="26"/>
                    </a:lnTo>
                    <a:lnTo>
                      <a:pt x="225" y="18"/>
                    </a:lnTo>
                    <a:lnTo>
                      <a:pt x="195" y="12"/>
                    </a:lnTo>
                    <a:lnTo>
                      <a:pt x="160" y="7"/>
                    </a:lnTo>
                    <a:lnTo>
                      <a:pt x="125" y="2"/>
                    </a:lnTo>
                    <a:lnTo>
                      <a:pt x="86" y="0"/>
                    </a:lnTo>
                    <a:lnTo>
                      <a:pt x="44" y="0"/>
                    </a:lnTo>
                    <a:lnTo>
                      <a:pt x="23" y="0"/>
                    </a:lnTo>
                    <a:lnTo>
                      <a:pt x="0" y="2"/>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2" name="Freeform 67"/>
              <p:cNvSpPr>
                <a:spLocks/>
              </p:cNvSpPr>
              <p:nvPr/>
            </p:nvSpPr>
            <p:spPr bwMode="auto">
              <a:xfrm>
                <a:off x="2009" y="1246"/>
                <a:ext cx="55" cy="27"/>
              </a:xfrm>
              <a:custGeom>
                <a:avLst/>
                <a:gdLst>
                  <a:gd name="T0" fmla="*/ 55 w 55"/>
                  <a:gd name="T1" fmla="*/ 27 h 27"/>
                  <a:gd name="T2" fmla="*/ 0 w 55"/>
                  <a:gd name="T3" fmla="*/ 16 h 27"/>
                  <a:gd name="T4" fmla="*/ 53 w 55"/>
                  <a:gd name="T5" fmla="*/ 0 h 27"/>
                  <a:gd name="T6" fmla="*/ 43 w 55"/>
                  <a:gd name="T7" fmla="*/ 14 h 27"/>
                  <a:gd name="T8" fmla="*/ 55 w 55"/>
                  <a:gd name="T9" fmla="*/ 27 h 27"/>
                  <a:gd name="T10" fmla="*/ 55 w 55"/>
                  <a:gd name="T11" fmla="*/ 27 h 27"/>
                  <a:gd name="T12" fmla="*/ 55 w 55"/>
                  <a:gd name="T13" fmla="*/ 27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27">
                    <a:moveTo>
                      <a:pt x="55" y="27"/>
                    </a:moveTo>
                    <a:lnTo>
                      <a:pt x="0" y="16"/>
                    </a:lnTo>
                    <a:lnTo>
                      <a:pt x="53" y="0"/>
                    </a:lnTo>
                    <a:lnTo>
                      <a:pt x="43" y="14"/>
                    </a:lnTo>
                    <a:lnTo>
                      <a:pt x="55" y="2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3" name="Freeform 68"/>
              <p:cNvSpPr>
                <a:spLocks/>
              </p:cNvSpPr>
              <p:nvPr/>
            </p:nvSpPr>
            <p:spPr bwMode="auto">
              <a:xfrm>
                <a:off x="2007" y="1246"/>
                <a:ext cx="55" cy="27"/>
              </a:xfrm>
              <a:custGeom>
                <a:avLst/>
                <a:gdLst>
                  <a:gd name="T0" fmla="*/ 55 w 55"/>
                  <a:gd name="T1" fmla="*/ 27 h 27"/>
                  <a:gd name="T2" fmla="*/ 0 w 55"/>
                  <a:gd name="T3" fmla="*/ 16 h 27"/>
                  <a:gd name="T4" fmla="*/ 54 w 55"/>
                  <a:gd name="T5" fmla="*/ 0 h 27"/>
                  <a:gd name="T6" fmla="*/ 44 w 55"/>
                  <a:gd name="T7" fmla="*/ 14 h 27"/>
                  <a:gd name="T8" fmla="*/ 55 w 55"/>
                  <a:gd name="T9" fmla="*/ 2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7">
                    <a:moveTo>
                      <a:pt x="55" y="27"/>
                    </a:moveTo>
                    <a:lnTo>
                      <a:pt x="0" y="16"/>
                    </a:lnTo>
                    <a:lnTo>
                      <a:pt x="54" y="0"/>
                    </a:lnTo>
                    <a:lnTo>
                      <a:pt x="44" y="14"/>
                    </a:lnTo>
                    <a:lnTo>
                      <a:pt x="55" y="27"/>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4" name="Rectangle 69"/>
              <p:cNvSpPr>
                <a:spLocks noChangeArrowheads="1"/>
              </p:cNvSpPr>
              <p:nvPr/>
            </p:nvSpPr>
            <p:spPr bwMode="auto">
              <a:xfrm>
                <a:off x="2857" y="1596"/>
                <a:ext cx="58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3755" name="Freeform 70"/>
              <p:cNvSpPr>
                <a:spLocks/>
              </p:cNvSpPr>
              <p:nvPr/>
            </p:nvSpPr>
            <p:spPr bwMode="auto">
              <a:xfrm>
                <a:off x="2536" y="1727"/>
                <a:ext cx="490" cy="200"/>
              </a:xfrm>
              <a:custGeom>
                <a:avLst/>
                <a:gdLst>
                  <a:gd name="T0" fmla="*/ 490 w 490"/>
                  <a:gd name="T1" fmla="*/ 0 h 200"/>
                  <a:gd name="T2" fmla="*/ 485 w 490"/>
                  <a:gd name="T3" fmla="*/ 12 h 200"/>
                  <a:gd name="T4" fmla="*/ 478 w 490"/>
                  <a:gd name="T5" fmla="*/ 25 h 200"/>
                  <a:gd name="T6" fmla="*/ 469 w 490"/>
                  <a:gd name="T7" fmla="*/ 42 h 200"/>
                  <a:gd name="T8" fmla="*/ 457 w 490"/>
                  <a:gd name="T9" fmla="*/ 59 h 200"/>
                  <a:gd name="T10" fmla="*/ 444 w 490"/>
                  <a:gd name="T11" fmla="*/ 77 h 200"/>
                  <a:gd name="T12" fmla="*/ 430 w 490"/>
                  <a:gd name="T13" fmla="*/ 94 h 200"/>
                  <a:gd name="T14" fmla="*/ 414 w 490"/>
                  <a:gd name="T15" fmla="*/ 111 h 200"/>
                  <a:gd name="T16" fmla="*/ 396 w 490"/>
                  <a:gd name="T17" fmla="*/ 127 h 200"/>
                  <a:gd name="T18" fmla="*/ 378 w 490"/>
                  <a:gd name="T19" fmla="*/ 143 h 200"/>
                  <a:gd name="T20" fmla="*/ 363 w 490"/>
                  <a:gd name="T21" fmla="*/ 153 h 200"/>
                  <a:gd name="T22" fmla="*/ 347 w 490"/>
                  <a:gd name="T23" fmla="*/ 163 h 200"/>
                  <a:gd name="T24" fmla="*/ 332 w 490"/>
                  <a:gd name="T25" fmla="*/ 172 h 200"/>
                  <a:gd name="T26" fmla="*/ 316 w 490"/>
                  <a:gd name="T27" fmla="*/ 179 h 200"/>
                  <a:gd name="T28" fmla="*/ 298 w 490"/>
                  <a:gd name="T29" fmla="*/ 185 h 200"/>
                  <a:gd name="T30" fmla="*/ 282 w 490"/>
                  <a:gd name="T31" fmla="*/ 192 h 200"/>
                  <a:gd name="T32" fmla="*/ 264 w 490"/>
                  <a:gd name="T33" fmla="*/ 195 h 200"/>
                  <a:gd name="T34" fmla="*/ 246 w 490"/>
                  <a:gd name="T35" fmla="*/ 198 h 200"/>
                  <a:gd name="T36" fmla="*/ 230 w 490"/>
                  <a:gd name="T37" fmla="*/ 200 h 200"/>
                  <a:gd name="T38" fmla="*/ 211 w 490"/>
                  <a:gd name="T39" fmla="*/ 198 h 200"/>
                  <a:gd name="T40" fmla="*/ 199 w 490"/>
                  <a:gd name="T41" fmla="*/ 197 h 200"/>
                  <a:gd name="T42" fmla="*/ 188 w 490"/>
                  <a:gd name="T43" fmla="*/ 195 h 200"/>
                  <a:gd name="T44" fmla="*/ 175 w 490"/>
                  <a:gd name="T45" fmla="*/ 192 h 200"/>
                  <a:gd name="T46" fmla="*/ 164 w 490"/>
                  <a:gd name="T47" fmla="*/ 188 h 200"/>
                  <a:gd name="T48" fmla="*/ 151 w 490"/>
                  <a:gd name="T49" fmla="*/ 182 h 200"/>
                  <a:gd name="T50" fmla="*/ 139 w 490"/>
                  <a:gd name="T51" fmla="*/ 177 h 200"/>
                  <a:gd name="T52" fmla="*/ 126 w 490"/>
                  <a:gd name="T53" fmla="*/ 171 h 200"/>
                  <a:gd name="T54" fmla="*/ 115 w 490"/>
                  <a:gd name="T55" fmla="*/ 163 h 200"/>
                  <a:gd name="T56" fmla="*/ 104 w 490"/>
                  <a:gd name="T57" fmla="*/ 153 h 200"/>
                  <a:gd name="T58" fmla="*/ 86 w 490"/>
                  <a:gd name="T59" fmla="*/ 138 h 200"/>
                  <a:gd name="T60" fmla="*/ 68 w 490"/>
                  <a:gd name="T61" fmla="*/ 120 h 200"/>
                  <a:gd name="T62" fmla="*/ 50 w 490"/>
                  <a:gd name="T63" fmla="*/ 99 h 200"/>
                  <a:gd name="T64" fmla="*/ 32 w 490"/>
                  <a:gd name="T65" fmla="*/ 75 h 200"/>
                  <a:gd name="T66" fmla="*/ 16 w 490"/>
                  <a:gd name="T67" fmla="*/ 49 h 200"/>
                  <a:gd name="T68" fmla="*/ 5 w 490"/>
                  <a:gd name="T69" fmla="*/ 29 h 200"/>
                  <a:gd name="T70" fmla="*/ 0 w 490"/>
                  <a:gd name="T71" fmla="*/ 20 h 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90" h="200">
                    <a:moveTo>
                      <a:pt x="490" y="0"/>
                    </a:moveTo>
                    <a:lnTo>
                      <a:pt x="485" y="12"/>
                    </a:lnTo>
                    <a:lnTo>
                      <a:pt x="478" y="25"/>
                    </a:lnTo>
                    <a:lnTo>
                      <a:pt x="469" y="42"/>
                    </a:lnTo>
                    <a:lnTo>
                      <a:pt x="457" y="59"/>
                    </a:lnTo>
                    <a:lnTo>
                      <a:pt x="444" y="77"/>
                    </a:lnTo>
                    <a:lnTo>
                      <a:pt x="430" y="94"/>
                    </a:lnTo>
                    <a:lnTo>
                      <a:pt x="414" y="111"/>
                    </a:lnTo>
                    <a:lnTo>
                      <a:pt x="396" y="127"/>
                    </a:lnTo>
                    <a:lnTo>
                      <a:pt x="378" y="143"/>
                    </a:lnTo>
                    <a:lnTo>
                      <a:pt x="363" y="153"/>
                    </a:lnTo>
                    <a:lnTo>
                      <a:pt x="347" y="163"/>
                    </a:lnTo>
                    <a:lnTo>
                      <a:pt x="332" y="172"/>
                    </a:lnTo>
                    <a:lnTo>
                      <a:pt x="316" y="179"/>
                    </a:lnTo>
                    <a:lnTo>
                      <a:pt x="298" y="185"/>
                    </a:lnTo>
                    <a:lnTo>
                      <a:pt x="282" y="192"/>
                    </a:lnTo>
                    <a:lnTo>
                      <a:pt x="264" y="195"/>
                    </a:lnTo>
                    <a:lnTo>
                      <a:pt x="246" y="198"/>
                    </a:lnTo>
                    <a:lnTo>
                      <a:pt x="230" y="200"/>
                    </a:lnTo>
                    <a:lnTo>
                      <a:pt x="211" y="198"/>
                    </a:lnTo>
                    <a:lnTo>
                      <a:pt x="199" y="197"/>
                    </a:lnTo>
                    <a:lnTo>
                      <a:pt x="188" y="195"/>
                    </a:lnTo>
                    <a:lnTo>
                      <a:pt x="175" y="192"/>
                    </a:lnTo>
                    <a:lnTo>
                      <a:pt x="164" y="188"/>
                    </a:lnTo>
                    <a:lnTo>
                      <a:pt x="151" y="182"/>
                    </a:lnTo>
                    <a:lnTo>
                      <a:pt x="139" y="177"/>
                    </a:lnTo>
                    <a:lnTo>
                      <a:pt x="126" y="171"/>
                    </a:lnTo>
                    <a:lnTo>
                      <a:pt x="115" y="163"/>
                    </a:lnTo>
                    <a:lnTo>
                      <a:pt x="104" y="153"/>
                    </a:lnTo>
                    <a:lnTo>
                      <a:pt x="86" y="138"/>
                    </a:lnTo>
                    <a:lnTo>
                      <a:pt x="68" y="120"/>
                    </a:lnTo>
                    <a:lnTo>
                      <a:pt x="50" y="99"/>
                    </a:lnTo>
                    <a:lnTo>
                      <a:pt x="32" y="75"/>
                    </a:lnTo>
                    <a:lnTo>
                      <a:pt x="16" y="49"/>
                    </a:lnTo>
                    <a:lnTo>
                      <a:pt x="5" y="29"/>
                    </a:lnTo>
                    <a:lnTo>
                      <a:pt x="0" y="2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6" name="Freeform 71"/>
              <p:cNvSpPr>
                <a:spLocks/>
              </p:cNvSpPr>
              <p:nvPr/>
            </p:nvSpPr>
            <p:spPr bwMode="auto">
              <a:xfrm>
                <a:off x="3928" y="1510"/>
                <a:ext cx="152" cy="39"/>
              </a:xfrm>
              <a:custGeom>
                <a:avLst/>
                <a:gdLst>
                  <a:gd name="T0" fmla="*/ 152 w 152"/>
                  <a:gd name="T1" fmla="*/ 0 h 39"/>
                  <a:gd name="T2" fmla="*/ 131 w 152"/>
                  <a:gd name="T3" fmla="*/ 13 h 39"/>
                  <a:gd name="T4" fmla="*/ 113 w 152"/>
                  <a:gd name="T5" fmla="*/ 23 h 39"/>
                  <a:gd name="T6" fmla="*/ 100 w 152"/>
                  <a:gd name="T7" fmla="*/ 29 h 39"/>
                  <a:gd name="T8" fmla="*/ 87 w 152"/>
                  <a:gd name="T9" fmla="*/ 34 h 39"/>
                  <a:gd name="T10" fmla="*/ 79 w 152"/>
                  <a:gd name="T11" fmla="*/ 36 h 39"/>
                  <a:gd name="T12" fmla="*/ 71 w 152"/>
                  <a:gd name="T13" fmla="*/ 39 h 39"/>
                  <a:gd name="T14" fmla="*/ 63 w 152"/>
                  <a:gd name="T15" fmla="*/ 39 h 39"/>
                  <a:gd name="T16" fmla="*/ 57 w 152"/>
                  <a:gd name="T17" fmla="*/ 39 h 39"/>
                  <a:gd name="T18" fmla="*/ 50 w 152"/>
                  <a:gd name="T19" fmla="*/ 39 h 39"/>
                  <a:gd name="T20" fmla="*/ 44 w 152"/>
                  <a:gd name="T21" fmla="*/ 37 h 39"/>
                  <a:gd name="T22" fmla="*/ 37 w 152"/>
                  <a:gd name="T23" fmla="*/ 34 h 39"/>
                  <a:gd name="T24" fmla="*/ 31 w 152"/>
                  <a:gd name="T25" fmla="*/ 32 h 39"/>
                  <a:gd name="T26" fmla="*/ 24 w 152"/>
                  <a:gd name="T27" fmla="*/ 29 h 39"/>
                  <a:gd name="T28" fmla="*/ 18 w 152"/>
                  <a:gd name="T29" fmla="*/ 23 h 39"/>
                  <a:gd name="T30" fmla="*/ 10 w 152"/>
                  <a:gd name="T31" fmla="*/ 16 h 39"/>
                  <a:gd name="T32" fmla="*/ 1 w 152"/>
                  <a:gd name="T33" fmla="*/ 8 h 39"/>
                  <a:gd name="T34" fmla="*/ 0 w 152"/>
                  <a:gd name="T35" fmla="*/ 6 h 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2" h="39">
                    <a:moveTo>
                      <a:pt x="152" y="0"/>
                    </a:moveTo>
                    <a:lnTo>
                      <a:pt x="131" y="13"/>
                    </a:lnTo>
                    <a:lnTo>
                      <a:pt x="113" y="23"/>
                    </a:lnTo>
                    <a:lnTo>
                      <a:pt x="100" y="29"/>
                    </a:lnTo>
                    <a:lnTo>
                      <a:pt x="87" y="34"/>
                    </a:lnTo>
                    <a:lnTo>
                      <a:pt x="79" y="36"/>
                    </a:lnTo>
                    <a:lnTo>
                      <a:pt x="71" y="39"/>
                    </a:lnTo>
                    <a:lnTo>
                      <a:pt x="63" y="39"/>
                    </a:lnTo>
                    <a:lnTo>
                      <a:pt x="57" y="39"/>
                    </a:lnTo>
                    <a:lnTo>
                      <a:pt x="50" y="39"/>
                    </a:lnTo>
                    <a:lnTo>
                      <a:pt x="44" y="37"/>
                    </a:lnTo>
                    <a:lnTo>
                      <a:pt x="37" y="34"/>
                    </a:lnTo>
                    <a:lnTo>
                      <a:pt x="31" y="32"/>
                    </a:lnTo>
                    <a:lnTo>
                      <a:pt x="24" y="29"/>
                    </a:lnTo>
                    <a:lnTo>
                      <a:pt x="18" y="23"/>
                    </a:lnTo>
                    <a:lnTo>
                      <a:pt x="10" y="16"/>
                    </a:lnTo>
                    <a:lnTo>
                      <a:pt x="1" y="8"/>
                    </a:lnTo>
                    <a:lnTo>
                      <a:pt x="0" y="6"/>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7" name="Freeform 72"/>
              <p:cNvSpPr>
                <a:spLocks/>
              </p:cNvSpPr>
              <p:nvPr/>
            </p:nvSpPr>
            <p:spPr bwMode="auto">
              <a:xfrm>
                <a:off x="4027" y="1510"/>
                <a:ext cx="53" cy="39"/>
              </a:xfrm>
              <a:custGeom>
                <a:avLst/>
                <a:gdLst>
                  <a:gd name="T0" fmla="*/ 13 w 53"/>
                  <a:gd name="T1" fmla="*/ 39 h 39"/>
                  <a:gd name="T2" fmla="*/ 53 w 53"/>
                  <a:gd name="T3" fmla="*/ 0 h 39"/>
                  <a:gd name="T4" fmla="*/ 0 w 53"/>
                  <a:gd name="T5" fmla="*/ 16 h 39"/>
                  <a:gd name="T6" fmla="*/ 16 w 53"/>
                  <a:gd name="T7" fmla="*/ 21 h 39"/>
                  <a:gd name="T8" fmla="*/ 13 w 53"/>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39">
                    <a:moveTo>
                      <a:pt x="13" y="39"/>
                    </a:moveTo>
                    <a:lnTo>
                      <a:pt x="53" y="0"/>
                    </a:lnTo>
                    <a:lnTo>
                      <a:pt x="0" y="16"/>
                    </a:lnTo>
                    <a:lnTo>
                      <a:pt x="16" y="21"/>
                    </a:lnTo>
                    <a:lnTo>
                      <a:pt x="13" y="3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8" name="Freeform 73"/>
              <p:cNvSpPr>
                <a:spLocks/>
              </p:cNvSpPr>
              <p:nvPr/>
            </p:nvSpPr>
            <p:spPr bwMode="auto">
              <a:xfrm>
                <a:off x="4027" y="1510"/>
                <a:ext cx="53" cy="39"/>
              </a:xfrm>
              <a:custGeom>
                <a:avLst/>
                <a:gdLst>
                  <a:gd name="T0" fmla="*/ 13 w 53"/>
                  <a:gd name="T1" fmla="*/ 39 h 39"/>
                  <a:gd name="T2" fmla="*/ 53 w 53"/>
                  <a:gd name="T3" fmla="*/ 0 h 39"/>
                  <a:gd name="T4" fmla="*/ 0 w 53"/>
                  <a:gd name="T5" fmla="*/ 16 h 39"/>
                  <a:gd name="T6" fmla="*/ 16 w 53"/>
                  <a:gd name="T7" fmla="*/ 21 h 39"/>
                  <a:gd name="T8" fmla="*/ 13 w 53"/>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39">
                    <a:moveTo>
                      <a:pt x="13" y="39"/>
                    </a:moveTo>
                    <a:lnTo>
                      <a:pt x="53" y="0"/>
                    </a:lnTo>
                    <a:lnTo>
                      <a:pt x="0" y="16"/>
                    </a:lnTo>
                    <a:lnTo>
                      <a:pt x="16" y="21"/>
                    </a:lnTo>
                    <a:lnTo>
                      <a:pt x="13" y="39"/>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9" name="Rectangle 74"/>
              <p:cNvSpPr>
                <a:spLocks noChangeArrowheads="1"/>
              </p:cNvSpPr>
              <p:nvPr/>
            </p:nvSpPr>
            <p:spPr bwMode="auto">
              <a:xfrm>
                <a:off x="4092" y="1429"/>
                <a:ext cx="168"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3760" name="Rectangle 75"/>
              <p:cNvSpPr>
                <a:spLocks noChangeArrowheads="1"/>
              </p:cNvSpPr>
              <p:nvPr/>
            </p:nvSpPr>
            <p:spPr bwMode="auto">
              <a:xfrm>
                <a:off x="4254" y="1497"/>
                <a:ext cx="40" cy="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9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3761" name="Freeform 76"/>
              <p:cNvSpPr>
                <a:spLocks/>
              </p:cNvSpPr>
              <p:nvPr/>
            </p:nvSpPr>
            <p:spPr bwMode="auto">
              <a:xfrm>
                <a:off x="1449" y="2863"/>
                <a:ext cx="70" cy="136"/>
              </a:xfrm>
              <a:custGeom>
                <a:avLst/>
                <a:gdLst>
                  <a:gd name="T0" fmla="*/ 68 w 70"/>
                  <a:gd name="T1" fmla="*/ 0 h 136"/>
                  <a:gd name="T2" fmla="*/ 70 w 70"/>
                  <a:gd name="T3" fmla="*/ 24 h 136"/>
                  <a:gd name="T4" fmla="*/ 70 w 70"/>
                  <a:gd name="T5" fmla="*/ 40 h 136"/>
                  <a:gd name="T6" fmla="*/ 70 w 70"/>
                  <a:gd name="T7" fmla="*/ 57 h 136"/>
                  <a:gd name="T8" fmla="*/ 68 w 70"/>
                  <a:gd name="T9" fmla="*/ 69 h 136"/>
                  <a:gd name="T10" fmla="*/ 65 w 70"/>
                  <a:gd name="T11" fmla="*/ 79 h 136"/>
                  <a:gd name="T12" fmla="*/ 63 w 70"/>
                  <a:gd name="T13" fmla="*/ 87 h 136"/>
                  <a:gd name="T14" fmla="*/ 60 w 70"/>
                  <a:gd name="T15" fmla="*/ 95 h 136"/>
                  <a:gd name="T16" fmla="*/ 57 w 70"/>
                  <a:gd name="T17" fmla="*/ 102 h 136"/>
                  <a:gd name="T18" fmla="*/ 53 w 70"/>
                  <a:gd name="T19" fmla="*/ 107 h 136"/>
                  <a:gd name="T20" fmla="*/ 50 w 70"/>
                  <a:gd name="T21" fmla="*/ 112 h 136"/>
                  <a:gd name="T22" fmla="*/ 47 w 70"/>
                  <a:gd name="T23" fmla="*/ 115 h 136"/>
                  <a:gd name="T24" fmla="*/ 40 w 70"/>
                  <a:gd name="T25" fmla="*/ 120 h 136"/>
                  <a:gd name="T26" fmla="*/ 36 w 70"/>
                  <a:gd name="T27" fmla="*/ 123 h 136"/>
                  <a:gd name="T28" fmla="*/ 27 w 70"/>
                  <a:gd name="T29" fmla="*/ 128 h 136"/>
                  <a:gd name="T30" fmla="*/ 21 w 70"/>
                  <a:gd name="T31" fmla="*/ 131 h 136"/>
                  <a:gd name="T32" fmla="*/ 11 w 70"/>
                  <a:gd name="T33" fmla="*/ 134 h 136"/>
                  <a:gd name="T34" fmla="*/ 3 w 70"/>
                  <a:gd name="T35" fmla="*/ 136 h 136"/>
                  <a:gd name="T36" fmla="*/ 0 w 70"/>
                  <a:gd name="T37" fmla="*/ 136 h 1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0" h="136">
                    <a:moveTo>
                      <a:pt x="68" y="0"/>
                    </a:moveTo>
                    <a:lnTo>
                      <a:pt x="70" y="24"/>
                    </a:lnTo>
                    <a:lnTo>
                      <a:pt x="70" y="40"/>
                    </a:lnTo>
                    <a:lnTo>
                      <a:pt x="70" y="57"/>
                    </a:lnTo>
                    <a:lnTo>
                      <a:pt x="68" y="69"/>
                    </a:lnTo>
                    <a:lnTo>
                      <a:pt x="65" y="79"/>
                    </a:lnTo>
                    <a:lnTo>
                      <a:pt x="63" y="87"/>
                    </a:lnTo>
                    <a:lnTo>
                      <a:pt x="60" y="95"/>
                    </a:lnTo>
                    <a:lnTo>
                      <a:pt x="57" y="102"/>
                    </a:lnTo>
                    <a:lnTo>
                      <a:pt x="53" y="107"/>
                    </a:lnTo>
                    <a:lnTo>
                      <a:pt x="50" y="112"/>
                    </a:lnTo>
                    <a:lnTo>
                      <a:pt x="47" y="115"/>
                    </a:lnTo>
                    <a:lnTo>
                      <a:pt x="40" y="120"/>
                    </a:lnTo>
                    <a:lnTo>
                      <a:pt x="36" y="123"/>
                    </a:lnTo>
                    <a:lnTo>
                      <a:pt x="27" y="128"/>
                    </a:lnTo>
                    <a:lnTo>
                      <a:pt x="21" y="131"/>
                    </a:lnTo>
                    <a:lnTo>
                      <a:pt x="11" y="134"/>
                    </a:lnTo>
                    <a:lnTo>
                      <a:pt x="3" y="136"/>
                    </a:lnTo>
                    <a:lnTo>
                      <a:pt x="0" y="136"/>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62" name="Rectangle 77"/>
              <p:cNvSpPr>
                <a:spLocks noChangeArrowheads="1"/>
              </p:cNvSpPr>
              <p:nvPr/>
            </p:nvSpPr>
            <p:spPr bwMode="auto">
              <a:xfrm>
                <a:off x="1266" y="2937"/>
                <a:ext cx="168"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3763" name="Rectangle 78"/>
              <p:cNvSpPr>
                <a:spLocks noChangeArrowheads="1"/>
              </p:cNvSpPr>
              <p:nvPr/>
            </p:nvSpPr>
            <p:spPr bwMode="auto">
              <a:xfrm>
                <a:off x="1428" y="3005"/>
                <a:ext cx="40" cy="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9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grpSp>
        <p:sp>
          <p:nvSpPr>
            <p:cNvPr id="113671" name="Line 83"/>
            <p:cNvSpPr>
              <a:spLocks noChangeShapeType="1"/>
            </p:cNvSpPr>
            <p:nvPr/>
          </p:nvSpPr>
          <p:spPr bwMode="auto">
            <a:xfrm flipH="1">
              <a:off x="4787900" y="1268413"/>
              <a:ext cx="576263" cy="360362"/>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72" name="Text Box 84"/>
            <p:cNvSpPr txBox="1">
              <a:spLocks noChangeArrowheads="1"/>
            </p:cNvSpPr>
            <p:nvPr/>
          </p:nvSpPr>
          <p:spPr bwMode="auto">
            <a:xfrm>
              <a:off x="5364163" y="908050"/>
              <a:ext cx="24574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Polyhydroxybutyrate</a:t>
              </a:r>
            </a:p>
          </p:txBody>
        </p:sp>
        <p:sp>
          <p:nvSpPr>
            <p:cNvPr id="113673" name="Text Box 85"/>
            <p:cNvSpPr txBox="1">
              <a:spLocks noChangeArrowheads="1"/>
            </p:cNvSpPr>
            <p:nvPr/>
          </p:nvSpPr>
          <p:spPr bwMode="auto">
            <a:xfrm>
              <a:off x="5527675" y="1738313"/>
              <a:ext cx="18224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Lysine, leucine</a:t>
              </a:r>
            </a:p>
          </p:txBody>
        </p:sp>
        <p:sp>
          <p:nvSpPr>
            <p:cNvPr id="113674" name="Text Box 86"/>
            <p:cNvSpPr txBox="1">
              <a:spLocks noChangeArrowheads="1"/>
            </p:cNvSpPr>
            <p:nvPr/>
          </p:nvSpPr>
          <p:spPr bwMode="auto">
            <a:xfrm>
              <a:off x="2193925" y="908050"/>
              <a:ext cx="10096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Acetate</a:t>
              </a:r>
            </a:p>
          </p:txBody>
        </p:sp>
        <p:sp>
          <p:nvSpPr>
            <p:cNvPr id="113675" name="Text Box 87"/>
            <p:cNvSpPr txBox="1">
              <a:spLocks noChangeArrowheads="1"/>
            </p:cNvSpPr>
            <p:nvPr/>
          </p:nvSpPr>
          <p:spPr bwMode="auto">
            <a:xfrm>
              <a:off x="1547813" y="1628775"/>
              <a:ext cx="13779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Fatty acids</a:t>
              </a:r>
            </a:p>
          </p:txBody>
        </p:sp>
        <p:sp>
          <p:nvSpPr>
            <p:cNvPr id="113676" name="Text Box 88"/>
            <p:cNvSpPr txBox="1">
              <a:spLocks noChangeArrowheads="1"/>
            </p:cNvSpPr>
            <p:nvPr/>
          </p:nvSpPr>
          <p:spPr bwMode="auto">
            <a:xfrm>
              <a:off x="3635375" y="765175"/>
              <a:ext cx="11493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Alcohols</a:t>
              </a:r>
            </a:p>
          </p:txBody>
        </p:sp>
        <p:sp>
          <p:nvSpPr>
            <p:cNvPr id="113677" name="Line 89"/>
            <p:cNvSpPr>
              <a:spLocks noChangeShapeType="1"/>
            </p:cNvSpPr>
            <p:nvPr/>
          </p:nvSpPr>
          <p:spPr bwMode="auto">
            <a:xfrm flipH="1" flipV="1">
              <a:off x="4787900" y="1844675"/>
              <a:ext cx="647700" cy="7143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78" name="Line 90"/>
            <p:cNvSpPr>
              <a:spLocks noChangeShapeType="1"/>
            </p:cNvSpPr>
            <p:nvPr/>
          </p:nvSpPr>
          <p:spPr bwMode="auto">
            <a:xfrm>
              <a:off x="4067175" y="1125538"/>
              <a:ext cx="73025" cy="504825"/>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79" name="Line 91"/>
            <p:cNvSpPr>
              <a:spLocks noChangeShapeType="1"/>
            </p:cNvSpPr>
            <p:nvPr/>
          </p:nvSpPr>
          <p:spPr bwMode="auto">
            <a:xfrm>
              <a:off x="3203575" y="1196975"/>
              <a:ext cx="504825" cy="4318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0" name="Line 92"/>
            <p:cNvSpPr>
              <a:spLocks noChangeShapeType="1"/>
            </p:cNvSpPr>
            <p:nvPr/>
          </p:nvSpPr>
          <p:spPr bwMode="auto">
            <a:xfrm flipV="1">
              <a:off x="2916238" y="1773238"/>
              <a:ext cx="719137" cy="71437"/>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1" name="Line 93"/>
            <p:cNvSpPr>
              <a:spLocks noChangeShapeType="1"/>
            </p:cNvSpPr>
            <p:nvPr/>
          </p:nvSpPr>
          <p:spPr bwMode="auto">
            <a:xfrm>
              <a:off x="6443663" y="4365625"/>
              <a:ext cx="649287"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2" name="Text Box 94"/>
            <p:cNvSpPr txBox="1">
              <a:spLocks noChangeArrowheads="1"/>
            </p:cNvSpPr>
            <p:nvPr/>
          </p:nvSpPr>
          <p:spPr bwMode="auto">
            <a:xfrm>
              <a:off x="7164388" y="4149725"/>
              <a:ext cx="1098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Proteins</a:t>
              </a:r>
            </a:p>
          </p:txBody>
        </p:sp>
        <p:sp>
          <p:nvSpPr>
            <p:cNvPr id="113683" name="Line 96"/>
            <p:cNvSpPr>
              <a:spLocks noChangeShapeType="1"/>
            </p:cNvSpPr>
            <p:nvPr/>
          </p:nvSpPr>
          <p:spPr bwMode="auto">
            <a:xfrm flipV="1">
              <a:off x="6443663" y="3860800"/>
              <a:ext cx="504825" cy="360363"/>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4" name="Text Box 97"/>
            <p:cNvSpPr txBox="1">
              <a:spLocks noChangeArrowheads="1"/>
            </p:cNvSpPr>
            <p:nvPr/>
          </p:nvSpPr>
          <p:spPr bwMode="auto">
            <a:xfrm>
              <a:off x="6978650" y="3673475"/>
              <a:ext cx="2089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Poly-γ -glutamate</a:t>
              </a:r>
            </a:p>
          </p:txBody>
        </p:sp>
        <p:sp>
          <p:nvSpPr>
            <p:cNvPr id="113685" name="Line 98"/>
            <p:cNvSpPr>
              <a:spLocks noChangeShapeType="1"/>
            </p:cNvSpPr>
            <p:nvPr/>
          </p:nvSpPr>
          <p:spPr bwMode="auto">
            <a:xfrm>
              <a:off x="6443663" y="4508500"/>
              <a:ext cx="576262" cy="288925"/>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6" name="Text Box 99"/>
            <p:cNvSpPr txBox="1">
              <a:spLocks noChangeArrowheads="1"/>
            </p:cNvSpPr>
            <p:nvPr/>
          </p:nvSpPr>
          <p:spPr bwMode="auto">
            <a:xfrm>
              <a:off x="6959600" y="4624388"/>
              <a:ext cx="21526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γ-Glutamylcystein</a:t>
              </a:r>
            </a:p>
          </p:txBody>
        </p:sp>
        <p:sp>
          <p:nvSpPr>
            <p:cNvPr id="113687" name="Line 100"/>
            <p:cNvSpPr>
              <a:spLocks noChangeShapeType="1"/>
            </p:cNvSpPr>
            <p:nvPr/>
          </p:nvSpPr>
          <p:spPr bwMode="auto">
            <a:xfrm>
              <a:off x="6227763" y="4508500"/>
              <a:ext cx="1081087" cy="1008063"/>
            </a:xfrm>
            <a:prstGeom prst="line">
              <a:avLst/>
            </a:prstGeom>
            <a:noFill/>
            <a:ln w="25400">
              <a:solidFill>
                <a:schemeClr val="tx1"/>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8" name="Text Box 101"/>
            <p:cNvSpPr txBox="1">
              <a:spLocks noChangeArrowheads="1"/>
            </p:cNvSpPr>
            <p:nvPr/>
          </p:nvSpPr>
          <p:spPr bwMode="auto">
            <a:xfrm>
              <a:off x="7172325" y="5440363"/>
              <a:ext cx="19875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Osmoadaptation</a:t>
              </a:r>
            </a:p>
          </p:txBody>
        </p:sp>
      </p:grpSp>
      <p:sp>
        <p:nvSpPr>
          <p:cNvPr id="113667" name="Rectangle 2"/>
          <p:cNvSpPr>
            <a:spLocks noChangeArrowheads="1"/>
          </p:cNvSpPr>
          <p:nvPr/>
        </p:nvSpPr>
        <p:spPr bwMode="auto">
          <a:xfrm>
            <a:off x="0" y="-14288"/>
            <a:ext cx="9144000" cy="1066801"/>
          </a:xfrm>
          <a:prstGeom prst="rect">
            <a:avLst/>
          </a:prstGeom>
          <a:solidFill>
            <a:srgbClr val="004A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endParaRPr lang="en-US" sz="4400">
              <a:solidFill>
                <a:srgbClr val="FFFFFF"/>
              </a:solidFill>
              <a:ea typeface="ＭＳ Ｐゴシック" charset="0"/>
              <a:cs typeface="ＭＳ Ｐゴシック" charset="0"/>
            </a:endParaRPr>
          </a:p>
        </p:txBody>
      </p:sp>
      <p:sp>
        <p:nvSpPr>
          <p:cNvPr id="113668" name="Text Box 13"/>
          <p:cNvSpPr txBox="1">
            <a:spLocks noChangeArrowheads="1"/>
          </p:cNvSpPr>
          <p:nvPr/>
        </p:nvSpPr>
        <p:spPr bwMode="auto">
          <a:xfrm>
            <a:off x="28575" y="-14288"/>
            <a:ext cx="7793038" cy="860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b="1">
                <a:solidFill>
                  <a:srgbClr val="FFFFFF"/>
                </a:solidFill>
              </a:rPr>
              <a:t>HGT as a force creating new pathways – Example 3</a:t>
            </a:r>
          </a:p>
          <a:p>
            <a:pPr defTabSz="914400" eaLnBrk="1" fontAlgn="base" hangingPunct="1">
              <a:spcBef>
                <a:spcPct val="0"/>
              </a:spcBef>
              <a:spcAft>
                <a:spcPct val="0"/>
              </a:spcAft>
            </a:pPr>
            <a:r>
              <a:rPr lang="de-DE" sz="3000" b="1">
                <a:solidFill>
                  <a:srgbClr val="FFFFFF"/>
                </a:solidFill>
                <a:latin typeface="Calibri" charset="0"/>
              </a:rPr>
              <a:t>Acetyl-CoA Assimilation: Methylaspartate Cycle</a:t>
            </a:r>
            <a:endParaRPr lang="de-DE" sz="3000" b="1" i="1">
              <a:solidFill>
                <a:srgbClr val="FFFFFF"/>
              </a:solidFill>
              <a:latin typeface="Calibri" charset="0"/>
            </a:endParaRPr>
          </a:p>
        </p:txBody>
      </p:sp>
      <p:sp>
        <p:nvSpPr>
          <p:cNvPr id="113669" name="Text Box 15"/>
          <p:cNvSpPr txBox="1">
            <a:spLocks noChangeArrowheads="1"/>
          </p:cNvSpPr>
          <p:nvPr/>
        </p:nvSpPr>
        <p:spPr bwMode="auto">
          <a:xfrm>
            <a:off x="4030663" y="6519863"/>
            <a:ext cx="5130800" cy="322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de-DE" sz="1500">
                <a:solidFill>
                  <a:srgbClr val="000000"/>
                </a:solidFill>
                <a:latin typeface="Calibri" charset="0"/>
              </a:rPr>
              <a:t>Khomyakova, Bükmez, Thomas, Erb, Berg, </a:t>
            </a:r>
            <a:r>
              <a:rPr lang="de-DE" sz="1500" i="1">
                <a:solidFill>
                  <a:srgbClr val="000000"/>
                </a:solidFill>
                <a:latin typeface="Calibri" charset="0"/>
              </a:rPr>
              <a:t>Science</a:t>
            </a:r>
            <a:r>
              <a:rPr lang="de-DE" sz="1500">
                <a:solidFill>
                  <a:srgbClr val="000000"/>
                </a:solidFill>
                <a:latin typeface="Calibri" charset="0"/>
              </a:rPr>
              <a:t>, 2011</a:t>
            </a:r>
          </a:p>
        </p:txBody>
      </p:sp>
    </p:spTree>
    <p:extLst>
      <p:ext uri="{BB962C8B-B14F-4D97-AF65-F5344CB8AC3E}">
        <p14:creationId xmlns:p14="http://schemas.microsoft.com/office/powerpoint/2010/main" val="428354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AutoShape 6"/>
          <p:cNvSpPr>
            <a:spLocks noChangeAspect="1" noChangeArrowheads="1" noTextEdit="1"/>
          </p:cNvSpPr>
          <p:nvPr/>
        </p:nvSpPr>
        <p:spPr bwMode="auto">
          <a:xfrm>
            <a:off x="468313" y="1557338"/>
            <a:ext cx="8229600" cy="301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690" name="Rectangle 8"/>
          <p:cNvSpPr>
            <a:spLocks noChangeArrowheads="1"/>
          </p:cNvSpPr>
          <p:nvPr/>
        </p:nvSpPr>
        <p:spPr bwMode="auto">
          <a:xfrm>
            <a:off x="865188" y="2151063"/>
            <a:ext cx="619125"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oxaloacetate</a:t>
            </a:r>
            <a:endParaRPr lang="de-DE">
              <a:solidFill>
                <a:srgbClr val="000000"/>
              </a:solidFill>
              <a:latin typeface="Arial" charset="0"/>
              <a:ea typeface="ＭＳ Ｐゴシック" charset="0"/>
              <a:cs typeface="ＭＳ Ｐゴシック" charset="0"/>
            </a:endParaRPr>
          </a:p>
        </p:txBody>
      </p:sp>
      <p:sp>
        <p:nvSpPr>
          <p:cNvPr id="114691" name="Rectangle 9"/>
          <p:cNvSpPr>
            <a:spLocks noChangeArrowheads="1"/>
          </p:cNvSpPr>
          <p:nvPr/>
        </p:nvSpPr>
        <p:spPr bwMode="auto">
          <a:xfrm>
            <a:off x="1817688" y="1633538"/>
            <a:ext cx="531812"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692" name="Rectangle 10"/>
          <p:cNvSpPr>
            <a:spLocks noChangeArrowheads="1"/>
          </p:cNvSpPr>
          <p:nvPr/>
        </p:nvSpPr>
        <p:spPr bwMode="auto">
          <a:xfrm>
            <a:off x="2343150" y="2093913"/>
            <a:ext cx="306388"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citrate</a:t>
            </a:r>
            <a:endParaRPr lang="de-DE">
              <a:solidFill>
                <a:srgbClr val="000000"/>
              </a:solidFill>
              <a:latin typeface="Arial" charset="0"/>
              <a:ea typeface="ＭＳ Ｐゴシック" charset="0"/>
              <a:cs typeface="ＭＳ Ｐゴシック" charset="0"/>
            </a:endParaRPr>
          </a:p>
        </p:txBody>
      </p:sp>
      <p:sp>
        <p:nvSpPr>
          <p:cNvPr id="114693" name="Rectangle 11"/>
          <p:cNvSpPr>
            <a:spLocks noChangeArrowheads="1"/>
          </p:cNvSpPr>
          <p:nvPr/>
        </p:nvSpPr>
        <p:spPr bwMode="auto">
          <a:xfrm>
            <a:off x="493713" y="2871788"/>
            <a:ext cx="323850"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malate</a:t>
            </a:r>
            <a:endParaRPr lang="de-DE">
              <a:solidFill>
                <a:srgbClr val="000000"/>
              </a:solidFill>
              <a:latin typeface="Arial" charset="0"/>
              <a:ea typeface="ＭＳ Ｐゴシック" charset="0"/>
              <a:cs typeface="ＭＳ Ｐゴシック" charset="0"/>
            </a:endParaRPr>
          </a:p>
        </p:txBody>
      </p:sp>
      <p:sp>
        <p:nvSpPr>
          <p:cNvPr id="114694" name="Rectangle 12"/>
          <p:cNvSpPr>
            <a:spLocks noChangeArrowheads="1"/>
          </p:cNvSpPr>
          <p:nvPr/>
        </p:nvSpPr>
        <p:spPr bwMode="auto">
          <a:xfrm>
            <a:off x="544513" y="3752850"/>
            <a:ext cx="430212"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fumarate</a:t>
            </a:r>
            <a:endParaRPr lang="de-DE">
              <a:solidFill>
                <a:srgbClr val="000000"/>
              </a:solidFill>
              <a:latin typeface="Arial" charset="0"/>
              <a:ea typeface="ＭＳ Ｐゴシック" charset="0"/>
              <a:cs typeface="ＭＳ Ｐゴシック" charset="0"/>
            </a:endParaRPr>
          </a:p>
        </p:txBody>
      </p:sp>
      <p:sp>
        <p:nvSpPr>
          <p:cNvPr id="114695" name="Rectangle 13"/>
          <p:cNvSpPr>
            <a:spLocks noChangeArrowheads="1"/>
          </p:cNvSpPr>
          <p:nvPr/>
        </p:nvSpPr>
        <p:spPr bwMode="auto">
          <a:xfrm>
            <a:off x="2813050" y="2782888"/>
            <a:ext cx="454025"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isocitrate</a:t>
            </a:r>
            <a:endParaRPr lang="de-DE">
              <a:solidFill>
                <a:srgbClr val="000000"/>
              </a:solidFill>
              <a:latin typeface="Arial" charset="0"/>
              <a:ea typeface="ＭＳ Ｐゴシック" charset="0"/>
              <a:cs typeface="ＭＳ Ｐゴシック" charset="0"/>
            </a:endParaRPr>
          </a:p>
        </p:txBody>
      </p:sp>
      <p:sp>
        <p:nvSpPr>
          <p:cNvPr id="114696" name="Rectangle 14"/>
          <p:cNvSpPr>
            <a:spLocks noChangeArrowheads="1"/>
          </p:cNvSpPr>
          <p:nvPr/>
        </p:nvSpPr>
        <p:spPr bwMode="auto">
          <a:xfrm>
            <a:off x="1135063" y="4329113"/>
            <a:ext cx="471487"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succinate</a:t>
            </a:r>
            <a:endParaRPr lang="de-DE">
              <a:solidFill>
                <a:srgbClr val="000000"/>
              </a:solidFill>
              <a:latin typeface="Arial" charset="0"/>
              <a:ea typeface="ＭＳ Ｐゴシック" charset="0"/>
              <a:cs typeface="ＭＳ Ｐゴシック" charset="0"/>
            </a:endParaRPr>
          </a:p>
        </p:txBody>
      </p:sp>
      <p:sp>
        <p:nvSpPr>
          <p:cNvPr id="114697" name="Rectangle 15"/>
          <p:cNvSpPr>
            <a:spLocks noChangeArrowheads="1"/>
          </p:cNvSpPr>
          <p:nvPr/>
        </p:nvSpPr>
        <p:spPr bwMode="auto">
          <a:xfrm>
            <a:off x="2209800" y="4227513"/>
            <a:ext cx="650875"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succinyl-CoA</a:t>
            </a:r>
            <a:endParaRPr lang="de-DE">
              <a:solidFill>
                <a:srgbClr val="000000"/>
              </a:solidFill>
              <a:latin typeface="Arial" charset="0"/>
              <a:ea typeface="ＭＳ Ｐゴシック" charset="0"/>
              <a:cs typeface="ＭＳ Ｐゴシック" charset="0"/>
            </a:endParaRPr>
          </a:p>
        </p:txBody>
      </p:sp>
      <p:sp>
        <p:nvSpPr>
          <p:cNvPr id="114698" name="Rectangle 16"/>
          <p:cNvSpPr>
            <a:spLocks noChangeArrowheads="1"/>
          </p:cNvSpPr>
          <p:nvPr/>
        </p:nvSpPr>
        <p:spPr bwMode="auto">
          <a:xfrm>
            <a:off x="2698750" y="3602038"/>
            <a:ext cx="701675"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2-oxoglutarate</a:t>
            </a:r>
            <a:endParaRPr lang="de-DE">
              <a:solidFill>
                <a:srgbClr val="000000"/>
              </a:solidFill>
              <a:latin typeface="Arial" charset="0"/>
              <a:ea typeface="ＭＳ Ｐゴシック" charset="0"/>
              <a:cs typeface="ＭＳ Ｐゴシック" charset="0"/>
            </a:endParaRPr>
          </a:p>
        </p:txBody>
      </p:sp>
      <p:sp>
        <p:nvSpPr>
          <p:cNvPr id="114699" name="Freeform 17"/>
          <p:cNvSpPr>
            <a:spLocks/>
          </p:cNvSpPr>
          <p:nvPr/>
        </p:nvSpPr>
        <p:spPr bwMode="auto">
          <a:xfrm>
            <a:off x="609600" y="3219450"/>
            <a:ext cx="33338" cy="315913"/>
          </a:xfrm>
          <a:custGeom>
            <a:avLst/>
            <a:gdLst>
              <a:gd name="T0" fmla="*/ 2147483647 w 42"/>
              <a:gd name="T1" fmla="*/ 2147483647 h 399"/>
              <a:gd name="T2" fmla="*/ 2147483647 w 42"/>
              <a:gd name="T3" fmla="*/ 2147483647 h 399"/>
              <a:gd name="T4" fmla="*/ 2147483647 w 42"/>
              <a:gd name="T5" fmla="*/ 2147483647 h 399"/>
              <a:gd name="T6" fmla="*/ 2147483647 w 42"/>
              <a:gd name="T7" fmla="*/ 2147483647 h 399"/>
              <a:gd name="T8" fmla="*/ 2147483647 w 42"/>
              <a:gd name="T9" fmla="*/ 2147483647 h 399"/>
              <a:gd name="T10" fmla="*/ 2147483647 w 42"/>
              <a:gd name="T11" fmla="*/ 2147483647 h 399"/>
              <a:gd name="T12" fmla="*/ 0 w 42"/>
              <a:gd name="T13" fmla="*/ 2147483647 h 399"/>
              <a:gd name="T14" fmla="*/ 0 w 42"/>
              <a:gd name="T15" fmla="*/ 0 h 39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99">
                <a:moveTo>
                  <a:pt x="42" y="399"/>
                </a:moveTo>
                <a:lnTo>
                  <a:pt x="30" y="336"/>
                </a:lnTo>
                <a:lnTo>
                  <a:pt x="19" y="276"/>
                </a:lnTo>
                <a:lnTo>
                  <a:pt x="11" y="214"/>
                </a:lnTo>
                <a:lnTo>
                  <a:pt x="6" y="154"/>
                </a:lnTo>
                <a:lnTo>
                  <a:pt x="2" y="91"/>
                </a:lnTo>
                <a:lnTo>
                  <a:pt x="0" y="31"/>
                </a:lnTo>
                <a:lnTo>
                  <a:pt x="0"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0" name="Rectangle 18"/>
          <p:cNvSpPr>
            <a:spLocks noChangeArrowheads="1"/>
          </p:cNvSpPr>
          <p:nvPr/>
        </p:nvSpPr>
        <p:spPr bwMode="auto">
          <a:xfrm>
            <a:off x="1535113" y="3073400"/>
            <a:ext cx="500062"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glyoxylate</a:t>
            </a:r>
            <a:endParaRPr lang="de-DE">
              <a:solidFill>
                <a:srgbClr val="000000"/>
              </a:solidFill>
              <a:latin typeface="Arial" charset="0"/>
              <a:ea typeface="ＭＳ Ｐゴシック" charset="0"/>
              <a:cs typeface="ＭＳ Ｐゴシック" charset="0"/>
            </a:endParaRPr>
          </a:p>
        </p:txBody>
      </p:sp>
      <p:sp>
        <p:nvSpPr>
          <p:cNvPr id="114701" name="Freeform 19"/>
          <p:cNvSpPr>
            <a:spLocks/>
          </p:cNvSpPr>
          <p:nvPr/>
        </p:nvSpPr>
        <p:spPr bwMode="auto">
          <a:xfrm>
            <a:off x="1209675" y="1979613"/>
            <a:ext cx="1185863" cy="163512"/>
          </a:xfrm>
          <a:custGeom>
            <a:avLst/>
            <a:gdLst>
              <a:gd name="T0" fmla="*/ 0 w 1494"/>
              <a:gd name="T1" fmla="*/ 2147483647 h 205"/>
              <a:gd name="T2" fmla="*/ 2147483647 w 1494"/>
              <a:gd name="T3" fmla="*/ 2147483647 h 205"/>
              <a:gd name="T4" fmla="*/ 2147483647 w 1494"/>
              <a:gd name="T5" fmla="*/ 2147483647 h 205"/>
              <a:gd name="T6" fmla="*/ 2147483647 w 1494"/>
              <a:gd name="T7" fmla="*/ 2147483647 h 205"/>
              <a:gd name="T8" fmla="*/ 2147483647 w 1494"/>
              <a:gd name="T9" fmla="*/ 2147483647 h 205"/>
              <a:gd name="T10" fmla="*/ 2147483647 w 1494"/>
              <a:gd name="T11" fmla="*/ 2147483647 h 205"/>
              <a:gd name="T12" fmla="*/ 2147483647 w 1494"/>
              <a:gd name="T13" fmla="*/ 2147483647 h 205"/>
              <a:gd name="T14" fmla="*/ 2147483647 w 1494"/>
              <a:gd name="T15" fmla="*/ 2147483647 h 205"/>
              <a:gd name="T16" fmla="*/ 2147483647 w 1494"/>
              <a:gd name="T17" fmla="*/ 2147483647 h 205"/>
              <a:gd name="T18" fmla="*/ 2147483647 w 1494"/>
              <a:gd name="T19" fmla="*/ 2147483647 h 205"/>
              <a:gd name="T20" fmla="*/ 2147483647 w 1494"/>
              <a:gd name="T21" fmla="*/ 2147483647 h 205"/>
              <a:gd name="T22" fmla="*/ 2147483647 w 1494"/>
              <a:gd name="T23" fmla="*/ 2147483647 h 205"/>
              <a:gd name="T24" fmla="*/ 2147483647 w 1494"/>
              <a:gd name="T25" fmla="*/ 2147483647 h 205"/>
              <a:gd name="T26" fmla="*/ 2147483647 w 1494"/>
              <a:gd name="T27" fmla="*/ 2147483647 h 205"/>
              <a:gd name="T28" fmla="*/ 2147483647 w 1494"/>
              <a:gd name="T29" fmla="*/ 2147483647 h 205"/>
              <a:gd name="T30" fmla="*/ 2147483647 w 1494"/>
              <a:gd name="T31" fmla="*/ 0 h 205"/>
              <a:gd name="T32" fmla="*/ 2147483647 w 1494"/>
              <a:gd name="T33" fmla="*/ 0 h 205"/>
              <a:gd name="T34" fmla="*/ 2147483647 w 1494"/>
              <a:gd name="T35" fmla="*/ 0 h 205"/>
              <a:gd name="T36" fmla="*/ 2147483647 w 1494"/>
              <a:gd name="T37" fmla="*/ 2147483647 h 205"/>
              <a:gd name="T38" fmla="*/ 2147483647 w 1494"/>
              <a:gd name="T39" fmla="*/ 2147483647 h 205"/>
              <a:gd name="T40" fmla="*/ 2147483647 w 1494"/>
              <a:gd name="T41" fmla="*/ 2147483647 h 205"/>
              <a:gd name="T42" fmla="*/ 2147483647 w 1494"/>
              <a:gd name="T43" fmla="*/ 2147483647 h 205"/>
              <a:gd name="T44" fmla="*/ 2147483647 w 1494"/>
              <a:gd name="T45" fmla="*/ 2147483647 h 205"/>
              <a:gd name="T46" fmla="*/ 2147483647 w 1494"/>
              <a:gd name="T47" fmla="*/ 2147483647 h 205"/>
              <a:gd name="T48" fmla="*/ 2147483647 w 1494"/>
              <a:gd name="T49" fmla="*/ 2147483647 h 205"/>
              <a:gd name="T50" fmla="*/ 2147483647 w 1494"/>
              <a:gd name="T51" fmla="*/ 2147483647 h 205"/>
              <a:gd name="T52" fmla="*/ 2147483647 w 1494"/>
              <a:gd name="T53" fmla="*/ 2147483647 h 205"/>
              <a:gd name="T54" fmla="*/ 2147483647 w 1494"/>
              <a:gd name="T55" fmla="*/ 2147483647 h 205"/>
              <a:gd name="T56" fmla="*/ 2147483647 w 1494"/>
              <a:gd name="T57" fmla="*/ 2147483647 h 205"/>
              <a:gd name="T58" fmla="*/ 2147483647 w 1494"/>
              <a:gd name="T59" fmla="*/ 2147483647 h 205"/>
              <a:gd name="T60" fmla="*/ 2147483647 w 1494"/>
              <a:gd name="T61" fmla="*/ 2147483647 h 20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494" h="205">
                <a:moveTo>
                  <a:pt x="0" y="205"/>
                </a:moveTo>
                <a:lnTo>
                  <a:pt x="45" y="181"/>
                </a:lnTo>
                <a:lnTo>
                  <a:pt x="93" y="158"/>
                </a:lnTo>
                <a:lnTo>
                  <a:pt x="140" y="136"/>
                </a:lnTo>
                <a:lnTo>
                  <a:pt x="188" y="116"/>
                </a:lnTo>
                <a:lnTo>
                  <a:pt x="237" y="97"/>
                </a:lnTo>
                <a:lnTo>
                  <a:pt x="287" y="81"/>
                </a:lnTo>
                <a:lnTo>
                  <a:pt x="336" y="64"/>
                </a:lnTo>
                <a:lnTo>
                  <a:pt x="387" y="52"/>
                </a:lnTo>
                <a:lnTo>
                  <a:pt x="440" y="39"/>
                </a:lnTo>
                <a:lnTo>
                  <a:pt x="492" y="28"/>
                </a:lnTo>
                <a:lnTo>
                  <a:pt x="545" y="19"/>
                </a:lnTo>
                <a:lnTo>
                  <a:pt x="599" y="11"/>
                </a:lnTo>
                <a:lnTo>
                  <a:pt x="652" y="6"/>
                </a:lnTo>
                <a:lnTo>
                  <a:pt x="707" y="2"/>
                </a:lnTo>
                <a:lnTo>
                  <a:pt x="762" y="0"/>
                </a:lnTo>
                <a:lnTo>
                  <a:pt x="781" y="0"/>
                </a:lnTo>
                <a:lnTo>
                  <a:pt x="799" y="0"/>
                </a:lnTo>
                <a:lnTo>
                  <a:pt x="865" y="2"/>
                </a:lnTo>
                <a:lnTo>
                  <a:pt x="927" y="6"/>
                </a:lnTo>
                <a:lnTo>
                  <a:pt x="991" y="11"/>
                </a:lnTo>
                <a:lnTo>
                  <a:pt x="1053" y="21"/>
                </a:lnTo>
                <a:lnTo>
                  <a:pt x="1115" y="31"/>
                </a:lnTo>
                <a:lnTo>
                  <a:pt x="1176" y="46"/>
                </a:lnTo>
                <a:lnTo>
                  <a:pt x="1236" y="61"/>
                </a:lnTo>
                <a:lnTo>
                  <a:pt x="1296" y="79"/>
                </a:lnTo>
                <a:lnTo>
                  <a:pt x="1353" y="99"/>
                </a:lnTo>
                <a:lnTo>
                  <a:pt x="1411" y="121"/>
                </a:lnTo>
                <a:lnTo>
                  <a:pt x="1466" y="145"/>
                </a:lnTo>
                <a:lnTo>
                  <a:pt x="1481" y="152"/>
                </a:lnTo>
                <a:lnTo>
                  <a:pt x="1494" y="158"/>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2" name="Freeform 20"/>
          <p:cNvSpPr>
            <a:spLocks/>
          </p:cNvSpPr>
          <p:nvPr/>
        </p:nvSpPr>
        <p:spPr bwMode="auto">
          <a:xfrm>
            <a:off x="2346325" y="2074863"/>
            <a:ext cx="49213" cy="30162"/>
          </a:xfrm>
          <a:custGeom>
            <a:avLst/>
            <a:gdLst>
              <a:gd name="T0" fmla="*/ 2147483647 w 62"/>
              <a:gd name="T1" fmla="*/ 0 h 39"/>
              <a:gd name="T2" fmla="*/ 2147483647 w 62"/>
              <a:gd name="T3" fmla="*/ 2147483647 h 39"/>
              <a:gd name="T4" fmla="*/ 0 w 62"/>
              <a:gd name="T5" fmla="*/ 2147483647 h 39"/>
              <a:gd name="T6" fmla="*/ 2147483647 w 62"/>
              <a:gd name="T7" fmla="*/ 2147483647 h 39"/>
              <a:gd name="T8" fmla="*/ 2147483647 w 62"/>
              <a:gd name="T9" fmla="*/ 0 h 39"/>
              <a:gd name="T10" fmla="*/ 2147483647 w 62"/>
              <a:gd name="T11" fmla="*/ 0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9">
                <a:moveTo>
                  <a:pt x="12" y="0"/>
                </a:moveTo>
                <a:lnTo>
                  <a:pt x="62" y="39"/>
                </a:lnTo>
                <a:lnTo>
                  <a:pt x="0" y="28"/>
                </a:lnTo>
                <a:lnTo>
                  <a:pt x="18" y="19"/>
                </a:lnTo>
                <a:lnTo>
                  <a:pt x="12"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3" name="Freeform 21"/>
          <p:cNvSpPr>
            <a:spLocks/>
          </p:cNvSpPr>
          <p:nvPr/>
        </p:nvSpPr>
        <p:spPr bwMode="auto">
          <a:xfrm>
            <a:off x="2346325" y="2074863"/>
            <a:ext cx="49213" cy="30162"/>
          </a:xfrm>
          <a:custGeom>
            <a:avLst/>
            <a:gdLst>
              <a:gd name="T0" fmla="*/ 2147483647 w 62"/>
              <a:gd name="T1" fmla="*/ 0 h 39"/>
              <a:gd name="T2" fmla="*/ 2147483647 w 62"/>
              <a:gd name="T3" fmla="*/ 2147483647 h 39"/>
              <a:gd name="T4" fmla="*/ 0 w 62"/>
              <a:gd name="T5" fmla="*/ 2147483647 h 39"/>
              <a:gd name="T6" fmla="*/ 2147483647 w 62"/>
              <a:gd name="T7" fmla="*/ 2147483647 h 39"/>
              <a:gd name="T8" fmla="*/ 2147483647 w 62"/>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9">
                <a:moveTo>
                  <a:pt x="12" y="0"/>
                </a:moveTo>
                <a:lnTo>
                  <a:pt x="62" y="39"/>
                </a:lnTo>
                <a:lnTo>
                  <a:pt x="0" y="28"/>
                </a:lnTo>
                <a:lnTo>
                  <a:pt x="18" y="19"/>
                </a:lnTo>
                <a:lnTo>
                  <a:pt x="12"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4" name="Freeform 22"/>
          <p:cNvSpPr>
            <a:spLocks/>
          </p:cNvSpPr>
          <p:nvPr/>
        </p:nvSpPr>
        <p:spPr bwMode="auto">
          <a:xfrm>
            <a:off x="2547938" y="2212975"/>
            <a:ext cx="428625" cy="574675"/>
          </a:xfrm>
          <a:custGeom>
            <a:avLst/>
            <a:gdLst>
              <a:gd name="T0" fmla="*/ 0 w 539"/>
              <a:gd name="T1" fmla="*/ 0 h 722"/>
              <a:gd name="T2" fmla="*/ 2147483647 w 539"/>
              <a:gd name="T3" fmla="*/ 2147483647 h 722"/>
              <a:gd name="T4" fmla="*/ 2147483647 w 539"/>
              <a:gd name="T5" fmla="*/ 2147483647 h 722"/>
              <a:gd name="T6" fmla="*/ 2147483647 w 539"/>
              <a:gd name="T7" fmla="*/ 2147483647 h 722"/>
              <a:gd name="T8" fmla="*/ 2147483647 w 539"/>
              <a:gd name="T9" fmla="*/ 2147483647 h 722"/>
              <a:gd name="T10" fmla="*/ 2147483647 w 539"/>
              <a:gd name="T11" fmla="*/ 2147483647 h 722"/>
              <a:gd name="T12" fmla="*/ 2147483647 w 539"/>
              <a:gd name="T13" fmla="*/ 2147483647 h 722"/>
              <a:gd name="T14" fmla="*/ 2147483647 w 539"/>
              <a:gd name="T15" fmla="*/ 2147483647 h 722"/>
              <a:gd name="T16" fmla="*/ 2147483647 w 539"/>
              <a:gd name="T17" fmla="*/ 2147483647 h 722"/>
              <a:gd name="T18" fmla="*/ 2147483647 w 539"/>
              <a:gd name="T19" fmla="*/ 2147483647 h 722"/>
              <a:gd name="T20" fmla="*/ 2147483647 w 539"/>
              <a:gd name="T21" fmla="*/ 2147483647 h 722"/>
              <a:gd name="T22" fmla="*/ 2147483647 w 539"/>
              <a:gd name="T23" fmla="*/ 2147483647 h 722"/>
              <a:gd name="T24" fmla="*/ 2147483647 w 539"/>
              <a:gd name="T25" fmla="*/ 2147483647 h 722"/>
              <a:gd name="T26" fmla="*/ 2147483647 w 539"/>
              <a:gd name="T27" fmla="*/ 2147483647 h 722"/>
              <a:gd name="T28" fmla="*/ 2147483647 w 539"/>
              <a:gd name="T29" fmla="*/ 2147483647 h 722"/>
              <a:gd name="T30" fmla="*/ 2147483647 w 539"/>
              <a:gd name="T31" fmla="*/ 2147483647 h 722"/>
              <a:gd name="T32" fmla="*/ 2147483647 w 539"/>
              <a:gd name="T33" fmla="*/ 2147483647 h 722"/>
              <a:gd name="T34" fmla="*/ 2147483647 w 539"/>
              <a:gd name="T35" fmla="*/ 2147483647 h 7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39" h="722">
                <a:moveTo>
                  <a:pt x="0" y="0"/>
                </a:moveTo>
                <a:lnTo>
                  <a:pt x="51" y="40"/>
                </a:lnTo>
                <a:lnTo>
                  <a:pt x="100" y="82"/>
                </a:lnTo>
                <a:lnTo>
                  <a:pt x="148" y="126"/>
                </a:lnTo>
                <a:lnTo>
                  <a:pt x="188" y="166"/>
                </a:lnTo>
                <a:lnTo>
                  <a:pt x="227" y="208"/>
                </a:lnTo>
                <a:lnTo>
                  <a:pt x="263" y="250"/>
                </a:lnTo>
                <a:lnTo>
                  <a:pt x="300" y="294"/>
                </a:lnTo>
                <a:lnTo>
                  <a:pt x="333" y="338"/>
                </a:lnTo>
                <a:lnTo>
                  <a:pt x="364" y="384"/>
                </a:lnTo>
                <a:lnTo>
                  <a:pt x="395" y="430"/>
                </a:lnTo>
                <a:lnTo>
                  <a:pt x="422" y="477"/>
                </a:lnTo>
                <a:lnTo>
                  <a:pt x="450" y="525"/>
                </a:lnTo>
                <a:lnTo>
                  <a:pt x="475" y="572"/>
                </a:lnTo>
                <a:lnTo>
                  <a:pt x="497" y="622"/>
                </a:lnTo>
                <a:lnTo>
                  <a:pt x="519" y="671"/>
                </a:lnTo>
                <a:lnTo>
                  <a:pt x="532" y="706"/>
                </a:lnTo>
                <a:lnTo>
                  <a:pt x="539" y="722"/>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5" name="Freeform 23"/>
          <p:cNvSpPr>
            <a:spLocks/>
          </p:cNvSpPr>
          <p:nvPr/>
        </p:nvSpPr>
        <p:spPr bwMode="auto">
          <a:xfrm>
            <a:off x="2947988" y="2736850"/>
            <a:ext cx="28575" cy="50800"/>
          </a:xfrm>
          <a:custGeom>
            <a:avLst/>
            <a:gdLst>
              <a:gd name="T0" fmla="*/ 2147483647 w 36"/>
              <a:gd name="T1" fmla="*/ 0 h 62"/>
              <a:gd name="T2" fmla="*/ 2147483647 w 36"/>
              <a:gd name="T3" fmla="*/ 2147483647 h 62"/>
              <a:gd name="T4" fmla="*/ 0 w 36"/>
              <a:gd name="T5" fmla="*/ 2147483647 h 62"/>
              <a:gd name="T6" fmla="*/ 2147483647 w 36"/>
              <a:gd name="T7" fmla="*/ 2147483647 h 62"/>
              <a:gd name="T8" fmla="*/ 2147483647 w 36"/>
              <a:gd name="T9" fmla="*/ 0 h 62"/>
              <a:gd name="T10" fmla="*/ 2147483647 w 36"/>
              <a:gd name="T11" fmla="*/ 0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62">
                <a:moveTo>
                  <a:pt x="29" y="0"/>
                </a:moveTo>
                <a:lnTo>
                  <a:pt x="36" y="62"/>
                </a:lnTo>
                <a:lnTo>
                  <a:pt x="0" y="11"/>
                </a:lnTo>
                <a:lnTo>
                  <a:pt x="18" y="16"/>
                </a:lnTo>
                <a:lnTo>
                  <a:pt x="2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6" name="Freeform 24"/>
          <p:cNvSpPr>
            <a:spLocks/>
          </p:cNvSpPr>
          <p:nvPr/>
        </p:nvSpPr>
        <p:spPr bwMode="auto">
          <a:xfrm>
            <a:off x="2947988" y="2736850"/>
            <a:ext cx="28575" cy="50800"/>
          </a:xfrm>
          <a:custGeom>
            <a:avLst/>
            <a:gdLst>
              <a:gd name="T0" fmla="*/ 2147483647 w 36"/>
              <a:gd name="T1" fmla="*/ 0 h 62"/>
              <a:gd name="T2" fmla="*/ 2147483647 w 36"/>
              <a:gd name="T3" fmla="*/ 2147483647 h 62"/>
              <a:gd name="T4" fmla="*/ 0 w 36"/>
              <a:gd name="T5" fmla="*/ 2147483647 h 62"/>
              <a:gd name="T6" fmla="*/ 2147483647 w 36"/>
              <a:gd name="T7" fmla="*/ 2147483647 h 62"/>
              <a:gd name="T8" fmla="*/ 2147483647 w 36"/>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62">
                <a:moveTo>
                  <a:pt x="29" y="0"/>
                </a:moveTo>
                <a:lnTo>
                  <a:pt x="36" y="62"/>
                </a:lnTo>
                <a:lnTo>
                  <a:pt x="0" y="11"/>
                </a:lnTo>
                <a:lnTo>
                  <a:pt x="18" y="16"/>
                </a:lnTo>
                <a:lnTo>
                  <a:pt x="29"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7" name="Freeform 25"/>
          <p:cNvSpPr>
            <a:spLocks/>
          </p:cNvSpPr>
          <p:nvPr/>
        </p:nvSpPr>
        <p:spPr bwMode="auto">
          <a:xfrm>
            <a:off x="3011488" y="2898775"/>
            <a:ext cx="49212" cy="703263"/>
          </a:xfrm>
          <a:custGeom>
            <a:avLst/>
            <a:gdLst>
              <a:gd name="T0" fmla="*/ 0 w 62"/>
              <a:gd name="T1" fmla="*/ 0 h 887"/>
              <a:gd name="T2" fmla="*/ 2147483647 w 62"/>
              <a:gd name="T3" fmla="*/ 2147483647 h 887"/>
              <a:gd name="T4" fmla="*/ 2147483647 w 62"/>
              <a:gd name="T5" fmla="*/ 2147483647 h 887"/>
              <a:gd name="T6" fmla="*/ 2147483647 w 62"/>
              <a:gd name="T7" fmla="*/ 2147483647 h 887"/>
              <a:gd name="T8" fmla="*/ 2147483647 w 62"/>
              <a:gd name="T9" fmla="*/ 2147483647 h 887"/>
              <a:gd name="T10" fmla="*/ 2147483647 w 62"/>
              <a:gd name="T11" fmla="*/ 2147483647 h 887"/>
              <a:gd name="T12" fmla="*/ 2147483647 w 62"/>
              <a:gd name="T13" fmla="*/ 2147483647 h 887"/>
              <a:gd name="T14" fmla="*/ 2147483647 w 62"/>
              <a:gd name="T15" fmla="*/ 2147483647 h 887"/>
              <a:gd name="T16" fmla="*/ 2147483647 w 62"/>
              <a:gd name="T17" fmla="*/ 2147483647 h 887"/>
              <a:gd name="T18" fmla="*/ 2147483647 w 62"/>
              <a:gd name="T19" fmla="*/ 2147483647 h 887"/>
              <a:gd name="T20" fmla="*/ 2147483647 w 62"/>
              <a:gd name="T21" fmla="*/ 2147483647 h 887"/>
              <a:gd name="T22" fmla="*/ 2147483647 w 62"/>
              <a:gd name="T23" fmla="*/ 2147483647 h 887"/>
              <a:gd name="T24" fmla="*/ 2147483647 w 62"/>
              <a:gd name="T25" fmla="*/ 2147483647 h 887"/>
              <a:gd name="T26" fmla="*/ 2147483647 w 62"/>
              <a:gd name="T27" fmla="*/ 2147483647 h 887"/>
              <a:gd name="T28" fmla="*/ 2147483647 w 62"/>
              <a:gd name="T29" fmla="*/ 2147483647 h 887"/>
              <a:gd name="T30" fmla="*/ 2147483647 w 62"/>
              <a:gd name="T31" fmla="*/ 2147483647 h 8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 h="887">
                <a:moveTo>
                  <a:pt x="0" y="0"/>
                </a:moveTo>
                <a:lnTo>
                  <a:pt x="22" y="86"/>
                </a:lnTo>
                <a:lnTo>
                  <a:pt x="39" y="175"/>
                </a:lnTo>
                <a:lnTo>
                  <a:pt x="50" y="238"/>
                </a:lnTo>
                <a:lnTo>
                  <a:pt x="55" y="300"/>
                </a:lnTo>
                <a:lnTo>
                  <a:pt x="61" y="362"/>
                </a:lnTo>
                <a:lnTo>
                  <a:pt x="62" y="424"/>
                </a:lnTo>
                <a:lnTo>
                  <a:pt x="62" y="486"/>
                </a:lnTo>
                <a:lnTo>
                  <a:pt x="61" y="547"/>
                </a:lnTo>
                <a:lnTo>
                  <a:pt x="55" y="607"/>
                </a:lnTo>
                <a:lnTo>
                  <a:pt x="48" y="667"/>
                </a:lnTo>
                <a:lnTo>
                  <a:pt x="40" y="728"/>
                </a:lnTo>
                <a:lnTo>
                  <a:pt x="28" y="786"/>
                </a:lnTo>
                <a:lnTo>
                  <a:pt x="15" y="845"/>
                </a:lnTo>
                <a:lnTo>
                  <a:pt x="8" y="872"/>
                </a:lnTo>
                <a:lnTo>
                  <a:pt x="4" y="887"/>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8" name="Freeform 26"/>
          <p:cNvSpPr>
            <a:spLocks/>
          </p:cNvSpPr>
          <p:nvPr/>
        </p:nvSpPr>
        <p:spPr bwMode="auto">
          <a:xfrm>
            <a:off x="3014663" y="3552825"/>
            <a:ext cx="23812" cy="49213"/>
          </a:xfrm>
          <a:custGeom>
            <a:avLst/>
            <a:gdLst>
              <a:gd name="T0" fmla="*/ 2147483647 w 29"/>
              <a:gd name="T1" fmla="*/ 2147483647 h 62"/>
              <a:gd name="T2" fmla="*/ 0 w 29"/>
              <a:gd name="T3" fmla="*/ 2147483647 h 62"/>
              <a:gd name="T4" fmla="*/ 0 w 29"/>
              <a:gd name="T5" fmla="*/ 0 h 62"/>
              <a:gd name="T6" fmla="*/ 2147483647 w 29"/>
              <a:gd name="T7" fmla="*/ 2147483647 h 62"/>
              <a:gd name="T8" fmla="*/ 2147483647 w 29"/>
              <a:gd name="T9" fmla="*/ 2147483647 h 62"/>
              <a:gd name="T10" fmla="*/ 2147483647 w 29"/>
              <a:gd name="T11" fmla="*/ 2147483647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2">
                <a:moveTo>
                  <a:pt x="29" y="7"/>
                </a:moveTo>
                <a:lnTo>
                  <a:pt x="0" y="62"/>
                </a:lnTo>
                <a:lnTo>
                  <a:pt x="0" y="0"/>
                </a:lnTo>
                <a:lnTo>
                  <a:pt x="13" y="14"/>
                </a:lnTo>
                <a:lnTo>
                  <a:pt x="29" y="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9" name="Freeform 27"/>
          <p:cNvSpPr>
            <a:spLocks/>
          </p:cNvSpPr>
          <p:nvPr/>
        </p:nvSpPr>
        <p:spPr bwMode="auto">
          <a:xfrm>
            <a:off x="3014663" y="3552825"/>
            <a:ext cx="23812" cy="49213"/>
          </a:xfrm>
          <a:custGeom>
            <a:avLst/>
            <a:gdLst>
              <a:gd name="T0" fmla="*/ 2147483647 w 29"/>
              <a:gd name="T1" fmla="*/ 2147483647 h 62"/>
              <a:gd name="T2" fmla="*/ 0 w 29"/>
              <a:gd name="T3" fmla="*/ 2147483647 h 62"/>
              <a:gd name="T4" fmla="*/ 0 w 29"/>
              <a:gd name="T5" fmla="*/ 0 h 62"/>
              <a:gd name="T6" fmla="*/ 2147483647 w 29"/>
              <a:gd name="T7" fmla="*/ 2147483647 h 62"/>
              <a:gd name="T8" fmla="*/ 2147483647 w 29"/>
              <a:gd name="T9" fmla="*/ 214748364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2">
                <a:moveTo>
                  <a:pt x="29" y="7"/>
                </a:moveTo>
                <a:lnTo>
                  <a:pt x="0" y="62"/>
                </a:lnTo>
                <a:lnTo>
                  <a:pt x="0" y="0"/>
                </a:lnTo>
                <a:lnTo>
                  <a:pt x="13" y="14"/>
                </a:lnTo>
                <a:lnTo>
                  <a:pt x="29" y="7"/>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0" name="Freeform 28"/>
          <p:cNvSpPr>
            <a:spLocks/>
          </p:cNvSpPr>
          <p:nvPr/>
        </p:nvSpPr>
        <p:spPr bwMode="auto">
          <a:xfrm>
            <a:off x="2608263" y="3743325"/>
            <a:ext cx="354012" cy="479425"/>
          </a:xfrm>
          <a:custGeom>
            <a:avLst/>
            <a:gdLst>
              <a:gd name="T0" fmla="*/ 2147483647 w 446"/>
              <a:gd name="T1" fmla="*/ 0 h 604"/>
              <a:gd name="T2" fmla="*/ 2147483647 w 446"/>
              <a:gd name="T3" fmla="*/ 2147483647 h 604"/>
              <a:gd name="T4" fmla="*/ 2147483647 w 446"/>
              <a:gd name="T5" fmla="*/ 2147483647 h 604"/>
              <a:gd name="T6" fmla="*/ 2147483647 w 446"/>
              <a:gd name="T7" fmla="*/ 2147483647 h 604"/>
              <a:gd name="T8" fmla="*/ 2147483647 w 446"/>
              <a:gd name="T9" fmla="*/ 2147483647 h 604"/>
              <a:gd name="T10" fmla="*/ 2147483647 w 446"/>
              <a:gd name="T11" fmla="*/ 2147483647 h 604"/>
              <a:gd name="T12" fmla="*/ 2147483647 w 446"/>
              <a:gd name="T13" fmla="*/ 2147483647 h 604"/>
              <a:gd name="T14" fmla="*/ 2147483647 w 446"/>
              <a:gd name="T15" fmla="*/ 2147483647 h 604"/>
              <a:gd name="T16" fmla="*/ 2147483647 w 446"/>
              <a:gd name="T17" fmla="*/ 2147483647 h 604"/>
              <a:gd name="T18" fmla="*/ 2147483647 w 446"/>
              <a:gd name="T19" fmla="*/ 2147483647 h 604"/>
              <a:gd name="T20" fmla="*/ 2147483647 w 446"/>
              <a:gd name="T21" fmla="*/ 2147483647 h 604"/>
              <a:gd name="T22" fmla="*/ 2147483647 w 446"/>
              <a:gd name="T23" fmla="*/ 2147483647 h 604"/>
              <a:gd name="T24" fmla="*/ 2147483647 w 446"/>
              <a:gd name="T25" fmla="*/ 2147483647 h 604"/>
              <a:gd name="T26" fmla="*/ 2147483647 w 446"/>
              <a:gd name="T27" fmla="*/ 2147483647 h 604"/>
              <a:gd name="T28" fmla="*/ 0 w 446"/>
              <a:gd name="T29" fmla="*/ 2147483647 h 6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6" h="604">
                <a:moveTo>
                  <a:pt x="446" y="0"/>
                </a:moveTo>
                <a:lnTo>
                  <a:pt x="430" y="37"/>
                </a:lnTo>
                <a:lnTo>
                  <a:pt x="404" y="90"/>
                </a:lnTo>
                <a:lnTo>
                  <a:pt x="377" y="143"/>
                </a:lnTo>
                <a:lnTo>
                  <a:pt x="345" y="194"/>
                </a:lnTo>
                <a:lnTo>
                  <a:pt x="316" y="245"/>
                </a:lnTo>
                <a:lnTo>
                  <a:pt x="283" y="293"/>
                </a:lnTo>
                <a:lnTo>
                  <a:pt x="249" y="340"/>
                </a:lnTo>
                <a:lnTo>
                  <a:pt x="212" y="386"/>
                </a:lnTo>
                <a:lnTo>
                  <a:pt x="175" y="430"/>
                </a:lnTo>
                <a:lnTo>
                  <a:pt x="137" y="474"/>
                </a:lnTo>
                <a:lnTo>
                  <a:pt x="97" y="514"/>
                </a:lnTo>
                <a:lnTo>
                  <a:pt x="56" y="554"/>
                </a:lnTo>
                <a:lnTo>
                  <a:pt x="14" y="593"/>
                </a:lnTo>
                <a:lnTo>
                  <a:pt x="0" y="604"/>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1" name="Freeform 29"/>
          <p:cNvSpPr>
            <a:spLocks/>
          </p:cNvSpPr>
          <p:nvPr/>
        </p:nvSpPr>
        <p:spPr bwMode="auto">
          <a:xfrm>
            <a:off x="2608263" y="4181475"/>
            <a:ext cx="44450" cy="41275"/>
          </a:xfrm>
          <a:custGeom>
            <a:avLst/>
            <a:gdLst>
              <a:gd name="T0" fmla="*/ 2147483647 w 56"/>
              <a:gd name="T1" fmla="*/ 2147483647 h 52"/>
              <a:gd name="T2" fmla="*/ 0 w 56"/>
              <a:gd name="T3" fmla="*/ 2147483647 h 52"/>
              <a:gd name="T4" fmla="*/ 2147483647 w 56"/>
              <a:gd name="T5" fmla="*/ 0 h 52"/>
              <a:gd name="T6" fmla="*/ 2147483647 w 56"/>
              <a:gd name="T7" fmla="*/ 2147483647 h 52"/>
              <a:gd name="T8" fmla="*/ 2147483647 w 56"/>
              <a:gd name="T9" fmla="*/ 2147483647 h 52"/>
              <a:gd name="T10" fmla="*/ 2147483647 w 56"/>
              <a:gd name="T11" fmla="*/ 2147483647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52">
                <a:moveTo>
                  <a:pt x="56" y="22"/>
                </a:moveTo>
                <a:lnTo>
                  <a:pt x="0" y="52"/>
                </a:lnTo>
                <a:lnTo>
                  <a:pt x="36" y="0"/>
                </a:lnTo>
                <a:lnTo>
                  <a:pt x="36" y="19"/>
                </a:lnTo>
                <a:lnTo>
                  <a:pt x="56" y="2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2" name="Freeform 30"/>
          <p:cNvSpPr>
            <a:spLocks/>
          </p:cNvSpPr>
          <p:nvPr/>
        </p:nvSpPr>
        <p:spPr bwMode="auto">
          <a:xfrm>
            <a:off x="2608263" y="4181475"/>
            <a:ext cx="44450" cy="41275"/>
          </a:xfrm>
          <a:custGeom>
            <a:avLst/>
            <a:gdLst>
              <a:gd name="T0" fmla="*/ 2147483647 w 56"/>
              <a:gd name="T1" fmla="*/ 2147483647 h 52"/>
              <a:gd name="T2" fmla="*/ 0 w 56"/>
              <a:gd name="T3" fmla="*/ 2147483647 h 52"/>
              <a:gd name="T4" fmla="*/ 2147483647 w 56"/>
              <a:gd name="T5" fmla="*/ 0 h 52"/>
              <a:gd name="T6" fmla="*/ 2147483647 w 56"/>
              <a:gd name="T7" fmla="*/ 2147483647 h 52"/>
              <a:gd name="T8" fmla="*/ 2147483647 w 56"/>
              <a:gd name="T9" fmla="*/ 2147483647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52">
                <a:moveTo>
                  <a:pt x="56" y="22"/>
                </a:moveTo>
                <a:lnTo>
                  <a:pt x="0" y="52"/>
                </a:lnTo>
                <a:lnTo>
                  <a:pt x="36" y="0"/>
                </a:lnTo>
                <a:lnTo>
                  <a:pt x="36" y="19"/>
                </a:lnTo>
                <a:lnTo>
                  <a:pt x="56" y="22"/>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3" name="Freeform 31"/>
          <p:cNvSpPr>
            <a:spLocks/>
          </p:cNvSpPr>
          <p:nvPr/>
        </p:nvSpPr>
        <p:spPr bwMode="auto">
          <a:xfrm>
            <a:off x="1422400" y="4338638"/>
            <a:ext cx="1041400" cy="165100"/>
          </a:xfrm>
          <a:custGeom>
            <a:avLst/>
            <a:gdLst>
              <a:gd name="T0" fmla="*/ 2147483647 w 1313"/>
              <a:gd name="T1" fmla="*/ 0 h 208"/>
              <a:gd name="T2" fmla="*/ 2147483647 w 1313"/>
              <a:gd name="T3" fmla="*/ 2147483647 h 208"/>
              <a:gd name="T4" fmla="*/ 2147483647 w 1313"/>
              <a:gd name="T5" fmla="*/ 2147483647 h 208"/>
              <a:gd name="T6" fmla="*/ 2147483647 w 1313"/>
              <a:gd name="T7" fmla="*/ 2147483647 h 208"/>
              <a:gd name="T8" fmla="*/ 2147483647 w 1313"/>
              <a:gd name="T9" fmla="*/ 2147483647 h 208"/>
              <a:gd name="T10" fmla="*/ 2147483647 w 1313"/>
              <a:gd name="T11" fmla="*/ 2147483647 h 208"/>
              <a:gd name="T12" fmla="*/ 2147483647 w 1313"/>
              <a:gd name="T13" fmla="*/ 2147483647 h 208"/>
              <a:gd name="T14" fmla="*/ 2147483647 w 1313"/>
              <a:gd name="T15" fmla="*/ 2147483647 h 208"/>
              <a:gd name="T16" fmla="*/ 2147483647 w 1313"/>
              <a:gd name="T17" fmla="*/ 2147483647 h 208"/>
              <a:gd name="T18" fmla="*/ 2147483647 w 1313"/>
              <a:gd name="T19" fmla="*/ 2147483647 h 208"/>
              <a:gd name="T20" fmla="*/ 2147483647 w 1313"/>
              <a:gd name="T21" fmla="*/ 2147483647 h 208"/>
              <a:gd name="T22" fmla="*/ 2147483647 w 1313"/>
              <a:gd name="T23" fmla="*/ 2147483647 h 208"/>
              <a:gd name="T24" fmla="*/ 2147483647 w 1313"/>
              <a:gd name="T25" fmla="*/ 2147483647 h 208"/>
              <a:gd name="T26" fmla="*/ 2147483647 w 1313"/>
              <a:gd name="T27" fmla="*/ 2147483647 h 208"/>
              <a:gd name="T28" fmla="*/ 2147483647 w 1313"/>
              <a:gd name="T29" fmla="*/ 2147483647 h 208"/>
              <a:gd name="T30" fmla="*/ 2147483647 w 1313"/>
              <a:gd name="T31" fmla="*/ 2147483647 h 208"/>
              <a:gd name="T32" fmla="*/ 2147483647 w 1313"/>
              <a:gd name="T33" fmla="*/ 2147483647 h 208"/>
              <a:gd name="T34" fmla="*/ 2147483647 w 1313"/>
              <a:gd name="T35" fmla="*/ 2147483647 h 208"/>
              <a:gd name="T36" fmla="*/ 2147483647 w 1313"/>
              <a:gd name="T37" fmla="*/ 2147483647 h 208"/>
              <a:gd name="T38" fmla="*/ 2147483647 w 1313"/>
              <a:gd name="T39" fmla="*/ 2147483647 h 208"/>
              <a:gd name="T40" fmla="*/ 2147483647 w 1313"/>
              <a:gd name="T41" fmla="*/ 2147483647 h 208"/>
              <a:gd name="T42" fmla="*/ 2147483647 w 1313"/>
              <a:gd name="T43" fmla="*/ 2147483647 h 208"/>
              <a:gd name="T44" fmla="*/ 2147483647 w 1313"/>
              <a:gd name="T45" fmla="*/ 2147483647 h 208"/>
              <a:gd name="T46" fmla="*/ 2147483647 w 1313"/>
              <a:gd name="T47" fmla="*/ 2147483647 h 208"/>
              <a:gd name="T48" fmla="*/ 0 w 1313"/>
              <a:gd name="T49" fmla="*/ 2147483647 h 20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13" h="208">
                <a:moveTo>
                  <a:pt x="1313" y="0"/>
                </a:moveTo>
                <a:lnTo>
                  <a:pt x="1260" y="29"/>
                </a:lnTo>
                <a:lnTo>
                  <a:pt x="1207" y="55"/>
                </a:lnTo>
                <a:lnTo>
                  <a:pt x="1152" y="80"/>
                </a:lnTo>
                <a:lnTo>
                  <a:pt x="1095" y="102"/>
                </a:lnTo>
                <a:lnTo>
                  <a:pt x="1037" y="122"/>
                </a:lnTo>
                <a:lnTo>
                  <a:pt x="978" y="141"/>
                </a:lnTo>
                <a:lnTo>
                  <a:pt x="918" y="157"/>
                </a:lnTo>
                <a:lnTo>
                  <a:pt x="888" y="164"/>
                </a:lnTo>
                <a:lnTo>
                  <a:pt x="857" y="172"/>
                </a:lnTo>
                <a:lnTo>
                  <a:pt x="797" y="183"/>
                </a:lnTo>
                <a:lnTo>
                  <a:pt x="738" y="192"/>
                </a:lnTo>
                <a:lnTo>
                  <a:pt x="680" y="199"/>
                </a:lnTo>
                <a:lnTo>
                  <a:pt x="621" y="205"/>
                </a:lnTo>
                <a:lnTo>
                  <a:pt x="563" y="207"/>
                </a:lnTo>
                <a:lnTo>
                  <a:pt x="504" y="208"/>
                </a:lnTo>
                <a:lnTo>
                  <a:pt x="446" y="207"/>
                </a:lnTo>
                <a:lnTo>
                  <a:pt x="389" y="203"/>
                </a:lnTo>
                <a:lnTo>
                  <a:pt x="331" y="197"/>
                </a:lnTo>
                <a:lnTo>
                  <a:pt x="274" y="190"/>
                </a:lnTo>
                <a:lnTo>
                  <a:pt x="219" y="179"/>
                </a:lnTo>
                <a:lnTo>
                  <a:pt x="162" y="168"/>
                </a:lnTo>
                <a:lnTo>
                  <a:pt x="107" y="155"/>
                </a:lnTo>
                <a:lnTo>
                  <a:pt x="53" y="141"/>
                </a:lnTo>
                <a:lnTo>
                  <a:pt x="0" y="122"/>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4" name="Freeform 32"/>
          <p:cNvSpPr>
            <a:spLocks/>
          </p:cNvSpPr>
          <p:nvPr/>
        </p:nvSpPr>
        <p:spPr bwMode="auto">
          <a:xfrm>
            <a:off x="1408113" y="4430713"/>
            <a:ext cx="49212" cy="26987"/>
          </a:xfrm>
          <a:custGeom>
            <a:avLst/>
            <a:gdLst>
              <a:gd name="T0" fmla="*/ 2147483647 w 62"/>
              <a:gd name="T1" fmla="*/ 2147483647 h 35"/>
              <a:gd name="T2" fmla="*/ 0 w 62"/>
              <a:gd name="T3" fmla="*/ 0 h 35"/>
              <a:gd name="T4" fmla="*/ 2147483647 w 62"/>
              <a:gd name="T5" fmla="*/ 2147483647 h 35"/>
              <a:gd name="T6" fmla="*/ 2147483647 w 62"/>
              <a:gd name="T7" fmla="*/ 2147483647 h 35"/>
              <a:gd name="T8" fmla="*/ 2147483647 w 62"/>
              <a:gd name="T9" fmla="*/ 2147483647 h 35"/>
              <a:gd name="T10" fmla="*/ 2147483647 w 62"/>
              <a:gd name="T11" fmla="*/ 2147483647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5">
                <a:moveTo>
                  <a:pt x="53" y="35"/>
                </a:moveTo>
                <a:lnTo>
                  <a:pt x="0" y="0"/>
                </a:lnTo>
                <a:lnTo>
                  <a:pt x="62" y="6"/>
                </a:lnTo>
                <a:lnTo>
                  <a:pt x="46" y="17"/>
                </a:lnTo>
                <a:lnTo>
                  <a:pt x="53" y="3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5" name="Freeform 33"/>
          <p:cNvSpPr>
            <a:spLocks/>
          </p:cNvSpPr>
          <p:nvPr/>
        </p:nvSpPr>
        <p:spPr bwMode="auto">
          <a:xfrm>
            <a:off x="771525" y="3876675"/>
            <a:ext cx="434975" cy="458788"/>
          </a:xfrm>
          <a:custGeom>
            <a:avLst/>
            <a:gdLst>
              <a:gd name="T0" fmla="*/ 2147483647 w 549"/>
              <a:gd name="T1" fmla="*/ 2147483647 h 578"/>
              <a:gd name="T2" fmla="*/ 2147483647 w 549"/>
              <a:gd name="T3" fmla="*/ 2147483647 h 578"/>
              <a:gd name="T4" fmla="*/ 2147483647 w 549"/>
              <a:gd name="T5" fmla="*/ 2147483647 h 578"/>
              <a:gd name="T6" fmla="*/ 2147483647 w 549"/>
              <a:gd name="T7" fmla="*/ 2147483647 h 578"/>
              <a:gd name="T8" fmla="*/ 2147483647 w 549"/>
              <a:gd name="T9" fmla="*/ 2147483647 h 578"/>
              <a:gd name="T10" fmla="*/ 2147483647 w 549"/>
              <a:gd name="T11" fmla="*/ 2147483647 h 578"/>
              <a:gd name="T12" fmla="*/ 2147483647 w 549"/>
              <a:gd name="T13" fmla="*/ 2147483647 h 578"/>
              <a:gd name="T14" fmla="*/ 2147483647 w 549"/>
              <a:gd name="T15" fmla="*/ 2147483647 h 578"/>
              <a:gd name="T16" fmla="*/ 2147483647 w 549"/>
              <a:gd name="T17" fmla="*/ 2147483647 h 578"/>
              <a:gd name="T18" fmla="*/ 2147483647 w 549"/>
              <a:gd name="T19" fmla="*/ 2147483647 h 578"/>
              <a:gd name="T20" fmla="*/ 2147483647 w 549"/>
              <a:gd name="T21" fmla="*/ 2147483647 h 578"/>
              <a:gd name="T22" fmla="*/ 2147483647 w 549"/>
              <a:gd name="T23" fmla="*/ 2147483647 h 578"/>
              <a:gd name="T24" fmla="*/ 2147483647 w 549"/>
              <a:gd name="T25" fmla="*/ 2147483647 h 578"/>
              <a:gd name="T26" fmla="*/ 2147483647 w 549"/>
              <a:gd name="T27" fmla="*/ 2147483647 h 578"/>
              <a:gd name="T28" fmla="*/ 2147483647 w 549"/>
              <a:gd name="T29" fmla="*/ 2147483647 h 578"/>
              <a:gd name="T30" fmla="*/ 0 w 549"/>
              <a:gd name="T31" fmla="*/ 0 h 5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49" h="578">
                <a:moveTo>
                  <a:pt x="549" y="578"/>
                </a:moveTo>
                <a:lnTo>
                  <a:pt x="511" y="554"/>
                </a:lnTo>
                <a:lnTo>
                  <a:pt x="461" y="520"/>
                </a:lnTo>
                <a:lnTo>
                  <a:pt x="414" y="483"/>
                </a:lnTo>
                <a:lnTo>
                  <a:pt x="368" y="447"/>
                </a:lnTo>
                <a:lnTo>
                  <a:pt x="322" y="406"/>
                </a:lnTo>
                <a:lnTo>
                  <a:pt x="280" y="366"/>
                </a:lnTo>
                <a:lnTo>
                  <a:pt x="240" y="324"/>
                </a:lnTo>
                <a:lnTo>
                  <a:pt x="200" y="282"/>
                </a:lnTo>
                <a:lnTo>
                  <a:pt x="163" y="238"/>
                </a:lnTo>
                <a:lnTo>
                  <a:pt x="126" y="192"/>
                </a:lnTo>
                <a:lnTo>
                  <a:pt x="92" y="147"/>
                </a:lnTo>
                <a:lnTo>
                  <a:pt x="61" y="99"/>
                </a:lnTo>
                <a:lnTo>
                  <a:pt x="30" y="50"/>
                </a:lnTo>
                <a:lnTo>
                  <a:pt x="9" y="19"/>
                </a:lnTo>
                <a:lnTo>
                  <a:pt x="0"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6" name="Freeform 34"/>
          <p:cNvSpPr>
            <a:spLocks/>
          </p:cNvSpPr>
          <p:nvPr/>
        </p:nvSpPr>
        <p:spPr bwMode="auto">
          <a:xfrm>
            <a:off x="771525" y="3876675"/>
            <a:ext cx="34925" cy="47625"/>
          </a:xfrm>
          <a:custGeom>
            <a:avLst/>
            <a:gdLst>
              <a:gd name="T0" fmla="*/ 2147483647 w 44"/>
              <a:gd name="T1" fmla="*/ 2147483647 h 61"/>
              <a:gd name="T2" fmla="*/ 0 w 44"/>
              <a:gd name="T3" fmla="*/ 0 h 61"/>
              <a:gd name="T4" fmla="*/ 2147483647 w 44"/>
              <a:gd name="T5" fmla="*/ 2147483647 h 61"/>
              <a:gd name="T6" fmla="*/ 2147483647 w 44"/>
              <a:gd name="T7" fmla="*/ 2147483647 h 61"/>
              <a:gd name="T8" fmla="*/ 2147483647 w 44"/>
              <a:gd name="T9" fmla="*/ 2147483647 h 61"/>
              <a:gd name="T10" fmla="*/ 2147483647 w 44"/>
              <a:gd name="T11" fmla="*/ 2147483647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 h="61">
                <a:moveTo>
                  <a:pt x="19" y="61"/>
                </a:moveTo>
                <a:lnTo>
                  <a:pt x="0" y="0"/>
                </a:lnTo>
                <a:lnTo>
                  <a:pt x="44" y="44"/>
                </a:lnTo>
                <a:lnTo>
                  <a:pt x="26" y="42"/>
                </a:lnTo>
                <a:lnTo>
                  <a:pt x="19" y="6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7" name="Freeform 35"/>
          <p:cNvSpPr>
            <a:spLocks/>
          </p:cNvSpPr>
          <p:nvPr/>
        </p:nvSpPr>
        <p:spPr bwMode="auto">
          <a:xfrm>
            <a:off x="771525" y="3876675"/>
            <a:ext cx="34925" cy="47625"/>
          </a:xfrm>
          <a:custGeom>
            <a:avLst/>
            <a:gdLst>
              <a:gd name="T0" fmla="*/ 2147483647 w 44"/>
              <a:gd name="T1" fmla="*/ 2147483647 h 61"/>
              <a:gd name="T2" fmla="*/ 0 w 44"/>
              <a:gd name="T3" fmla="*/ 0 h 61"/>
              <a:gd name="T4" fmla="*/ 2147483647 w 44"/>
              <a:gd name="T5" fmla="*/ 2147483647 h 61"/>
              <a:gd name="T6" fmla="*/ 2147483647 w 44"/>
              <a:gd name="T7" fmla="*/ 2147483647 h 61"/>
              <a:gd name="T8" fmla="*/ 2147483647 w 44"/>
              <a:gd name="T9" fmla="*/ 2147483647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61">
                <a:moveTo>
                  <a:pt x="19" y="61"/>
                </a:moveTo>
                <a:lnTo>
                  <a:pt x="0" y="0"/>
                </a:lnTo>
                <a:lnTo>
                  <a:pt x="44" y="44"/>
                </a:lnTo>
                <a:lnTo>
                  <a:pt x="26" y="42"/>
                </a:lnTo>
                <a:lnTo>
                  <a:pt x="19" y="61"/>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8" name="Freeform 36"/>
          <p:cNvSpPr>
            <a:spLocks/>
          </p:cNvSpPr>
          <p:nvPr/>
        </p:nvSpPr>
        <p:spPr bwMode="auto">
          <a:xfrm>
            <a:off x="606425" y="2974975"/>
            <a:ext cx="112713" cy="788988"/>
          </a:xfrm>
          <a:custGeom>
            <a:avLst/>
            <a:gdLst>
              <a:gd name="T0" fmla="*/ 2147483647 w 142"/>
              <a:gd name="T1" fmla="*/ 2147483647 h 993"/>
              <a:gd name="T2" fmla="*/ 2147483647 w 142"/>
              <a:gd name="T3" fmla="*/ 2147483647 h 993"/>
              <a:gd name="T4" fmla="*/ 2147483647 w 142"/>
              <a:gd name="T5" fmla="*/ 2147483647 h 993"/>
              <a:gd name="T6" fmla="*/ 2147483647 w 142"/>
              <a:gd name="T7" fmla="*/ 2147483647 h 993"/>
              <a:gd name="T8" fmla="*/ 2147483647 w 142"/>
              <a:gd name="T9" fmla="*/ 2147483647 h 993"/>
              <a:gd name="T10" fmla="*/ 2147483647 w 142"/>
              <a:gd name="T11" fmla="*/ 2147483647 h 993"/>
              <a:gd name="T12" fmla="*/ 2147483647 w 142"/>
              <a:gd name="T13" fmla="*/ 2147483647 h 993"/>
              <a:gd name="T14" fmla="*/ 2147483647 w 142"/>
              <a:gd name="T15" fmla="*/ 2147483647 h 993"/>
              <a:gd name="T16" fmla="*/ 2147483647 w 142"/>
              <a:gd name="T17" fmla="*/ 2147483647 h 993"/>
              <a:gd name="T18" fmla="*/ 2147483647 w 142"/>
              <a:gd name="T19" fmla="*/ 2147483647 h 993"/>
              <a:gd name="T20" fmla="*/ 2147483647 w 142"/>
              <a:gd name="T21" fmla="*/ 2147483647 h 993"/>
              <a:gd name="T22" fmla="*/ 0 w 142"/>
              <a:gd name="T23" fmla="*/ 2147483647 h 993"/>
              <a:gd name="T24" fmla="*/ 2147483647 w 142"/>
              <a:gd name="T25" fmla="*/ 2147483647 h 993"/>
              <a:gd name="T26" fmla="*/ 2147483647 w 142"/>
              <a:gd name="T27" fmla="*/ 2147483647 h 993"/>
              <a:gd name="T28" fmla="*/ 2147483647 w 142"/>
              <a:gd name="T29" fmla="*/ 2147483647 h 993"/>
              <a:gd name="T30" fmla="*/ 2147483647 w 142"/>
              <a:gd name="T31" fmla="*/ 2147483647 h 993"/>
              <a:gd name="T32" fmla="*/ 2147483647 w 142"/>
              <a:gd name="T33" fmla="*/ 2147483647 h 993"/>
              <a:gd name="T34" fmla="*/ 2147483647 w 142"/>
              <a:gd name="T35" fmla="*/ 2147483647 h 993"/>
              <a:gd name="T36" fmla="*/ 2147483647 w 142"/>
              <a:gd name="T37" fmla="*/ 0 h 9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2" h="993">
                <a:moveTo>
                  <a:pt x="142" y="993"/>
                </a:moveTo>
                <a:lnTo>
                  <a:pt x="93" y="870"/>
                </a:lnTo>
                <a:lnTo>
                  <a:pt x="77" y="821"/>
                </a:lnTo>
                <a:lnTo>
                  <a:pt x="62" y="773"/>
                </a:lnTo>
                <a:lnTo>
                  <a:pt x="49" y="722"/>
                </a:lnTo>
                <a:lnTo>
                  <a:pt x="38" y="673"/>
                </a:lnTo>
                <a:lnTo>
                  <a:pt x="27" y="623"/>
                </a:lnTo>
                <a:lnTo>
                  <a:pt x="20" y="574"/>
                </a:lnTo>
                <a:lnTo>
                  <a:pt x="13" y="525"/>
                </a:lnTo>
                <a:lnTo>
                  <a:pt x="7" y="475"/>
                </a:lnTo>
                <a:lnTo>
                  <a:pt x="3" y="413"/>
                </a:lnTo>
                <a:lnTo>
                  <a:pt x="0" y="351"/>
                </a:lnTo>
                <a:lnTo>
                  <a:pt x="2" y="291"/>
                </a:lnTo>
                <a:lnTo>
                  <a:pt x="3" y="228"/>
                </a:lnTo>
                <a:lnTo>
                  <a:pt x="9" y="168"/>
                </a:lnTo>
                <a:lnTo>
                  <a:pt x="16" y="108"/>
                </a:lnTo>
                <a:lnTo>
                  <a:pt x="25" y="47"/>
                </a:lnTo>
                <a:lnTo>
                  <a:pt x="33" y="13"/>
                </a:lnTo>
                <a:lnTo>
                  <a:pt x="34"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9" name="Freeform 37"/>
          <p:cNvSpPr>
            <a:spLocks/>
          </p:cNvSpPr>
          <p:nvPr/>
        </p:nvSpPr>
        <p:spPr bwMode="auto">
          <a:xfrm>
            <a:off x="612775" y="2974975"/>
            <a:ext cx="23813" cy="49213"/>
          </a:xfrm>
          <a:custGeom>
            <a:avLst/>
            <a:gdLst>
              <a:gd name="T0" fmla="*/ 0 w 29"/>
              <a:gd name="T1" fmla="*/ 2147483647 h 62"/>
              <a:gd name="T2" fmla="*/ 2147483647 w 29"/>
              <a:gd name="T3" fmla="*/ 0 h 62"/>
              <a:gd name="T4" fmla="*/ 2147483647 w 29"/>
              <a:gd name="T5" fmla="*/ 2147483647 h 62"/>
              <a:gd name="T6" fmla="*/ 2147483647 w 29"/>
              <a:gd name="T7" fmla="*/ 2147483647 h 62"/>
              <a:gd name="T8" fmla="*/ 0 w 29"/>
              <a:gd name="T9" fmla="*/ 2147483647 h 62"/>
              <a:gd name="T10" fmla="*/ 0 w 29"/>
              <a:gd name="T11" fmla="*/ 2147483647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2">
                <a:moveTo>
                  <a:pt x="0" y="57"/>
                </a:moveTo>
                <a:lnTo>
                  <a:pt x="25" y="0"/>
                </a:lnTo>
                <a:lnTo>
                  <a:pt x="29" y="62"/>
                </a:lnTo>
                <a:lnTo>
                  <a:pt x="16" y="47"/>
                </a:lnTo>
                <a:lnTo>
                  <a:pt x="0" y="5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0" name="Freeform 38"/>
          <p:cNvSpPr>
            <a:spLocks/>
          </p:cNvSpPr>
          <p:nvPr/>
        </p:nvSpPr>
        <p:spPr bwMode="auto">
          <a:xfrm>
            <a:off x="612775" y="2974975"/>
            <a:ext cx="23813" cy="49213"/>
          </a:xfrm>
          <a:custGeom>
            <a:avLst/>
            <a:gdLst>
              <a:gd name="T0" fmla="*/ 0 w 29"/>
              <a:gd name="T1" fmla="*/ 2147483647 h 62"/>
              <a:gd name="T2" fmla="*/ 2147483647 w 29"/>
              <a:gd name="T3" fmla="*/ 0 h 62"/>
              <a:gd name="T4" fmla="*/ 2147483647 w 29"/>
              <a:gd name="T5" fmla="*/ 2147483647 h 62"/>
              <a:gd name="T6" fmla="*/ 2147483647 w 29"/>
              <a:gd name="T7" fmla="*/ 2147483647 h 62"/>
              <a:gd name="T8" fmla="*/ 0 w 29"/>
              <a:gd name="T9" fmla="*/ 214748364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2">
                <a:moveTo>
                  <a:pt x="0" y="57"/>
                </a:moveTo>
                <a:lnTo>
                  <a:pt x="25" y="0"/>
                </a:lnTo>
                <a:lnTo>
                  <a:pt x="29" y="62"/>
                </a:lnTo>
                <a:lnTo>
                  <a:pt x="16" y="47"/>
                </a:lnTo>
                <a:lnTo>
                  <a:pt x="0" y="57"/>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1" name="Freeform 39"/>
          <p:cNvSpPr>
            <a:spLocks/>
          </p:cNvSpPr>
          <p:nvPr/>
        </p:nvSpPr>
        <p:spPr bwMode="auto">
          <a:xfrm>
            <a:off x="669925" y="2271713"/>
            <a:ext cx="385763" cy="600075"/>
          </a:xfrm>
          <a:custGeom>
            <a:avLst/>
            <a:gdLst>
              <a:gd name="T0" fmla="*/ 0 w 487"/>
              <a:gd name="T1" fmla="*/ 2147483647 h 755"/>
              <a:gd name="T2" fmla="*/ 2147483647 w 487"/>
              <a:gd name="T3" fmla="*/ 2147483647 h 755"/>
              <a:gd name="T4" fmla="*/ 2147483647 w 487"/>
              <a:gd name="T5" fmla="*/ 2147483647 h 755"/>
              <a:gd name="T6" fmla="*/ 2147483647 w 487"/>
              <a:gd name="T7" fmla="*/ 2147483647 h 755"/>
              <a:gd name="T8" fmla="*/ 2147483647 w 487"/>
              <a:gd name="T9" fmla="*/ 2147483647 h 755"/>
              <a:gd name="T10" fmla="*/ 2147483647 w 487"/>
              <a:gd name="T11" fmla="*/ 2147483647 h 755"/>
              <a:gd name="T12" fmla="*/ 2147483647 w 487"/>
              <a:gd name="T13" fmla="*/ 2147483647 h 755"/>
              <a:gd name="T14" fmla="*/ 2147483647 w 487"/>
              <a:gd name="T15" fmla="*/ 2147483647 h 755"/>
              <a:gd name="T16" fmla="*/ 2147483647 w 487"/>
              <a:gd name="T17" fmla="*/ 2147483647 h 755"/>
              <a:gd name="T18" fmla="*/ 2147483647 w 487"/>
              <a:gd name="T19" fmla="*/ 2147483647 h 755"/>
              <a:gd name="T20" fmla="*/ 2147483647 w 487"/>
              <a:gd name="T21" fmla="*/ 2147483647 h 755"/>
              <a:gd name="T22" fmla="*/ 2147483647 w 487"/>
              <a:gd name="T23" fmla="*/ 2147483647 h 755"/>
              <a:gd name="T24" fmla="*/ 2147483647 w 487"/>
              <a:gd name="T25" fmla="*/ 2147483647 h 755"/>
              <a:gd name="T26" fmla="*/ 2147483647 w 487"/>
              <a:gd name="T27" fmla="*/ 2147483647 h 755"/>
              <a:gd name="T28" fmla="*/ 2147483647 w 487"/>
              <a:gd name="T29" fmla="*/ 2147483647 h 755"/>
              <a:gd name="T30" fmla="*/ 2147483647 w 487"/>
              <a:gd name="T31" fmla="*/ 2147483647 h 755"/>
              <a:gd name="T32" fmla="*/ 2147483647 w 487"/>
              <a:gd name="T33" fmla="*/ 0 h 7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87" h="755">
                <a:moveTo>
                  <a:pt x="0" y="755"/>
                </a:moveTo>
                <a:lnTo>
                  <a:pt x="19" y="700"/>
                </a:lnTo>
                <a:lnTo>
                  <a:pt x="39" y="642"/>
                </a:lnTo>
                <a:lnTo>
                  <a:pt x="62" y="585"/>
                </a:lnTo>
                <a:lnTo>
                  <a:pt x="86" y="528"/>
                </a:lnTo>
                <a:lnTo>
                  <a:pt x="114" y="474"/>
                </a:lnTo>
                <a:lnTo>
                  <a:pt x="143" y="421"/>
                </a:lnTo>
                <a:lnTo>
                  <a:pt x="174" y="369"/>
                </a:lnTo>
                <a:lnTo>
                  <a:pt x="205" y="320"/>
                </a:lnTo>
                <a:lnTo>
                  <a:pt x="240" y="271"/>
                </a:lnTo>
                <a:lnTo>
                  <a:pt x="275" y="223"/>
                </a:lnTo>
                <a:lnTo>
                  <a:pt x="311" y="177"/>
                </a:lnTo>
                <a:lnTo>
                  <a:pt x="351" y="133"/>
                </a:lnTo>
                <a:lnTo>
                  <a:pt x="390" y="90"/>
                </a:lnTo>
                <a:lnTo>
                  <a:pt x="432" y="49"/>
                </a:lnTo>
                <a:lnTo>
                  <a:pt x="476" y="9"/>
                </a:lnTo>
                <a:lnTo>
                  <a:pt x="487"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2" name="Freeform 40"/>
          <p:cNvSpPr>
            <a:spLocks/>
          </p:cNvSpPr>
          <p:nvPr/>
        </p:nvSpPr>
        <p:spPr bwMode="auto">
          <a:xfrm>
            <a:off x="1012825" y="2271713"/>
            <a:ext cx="42863" cy="41275"/>
          </a:xfrm>
          <a:custGeom>
            <a:avLst/>
            <a:gdLst>
              <a:gd name="T0" fmla="*/ 0 w 55"/>
              <a:gd name="T1" fmla="*/ 2147483647 h 51"/>
              <a:gd name="T2" fmla="*/ 2147483647 w 55"/>
              <a:gd name="T3" fmla="*/ 0 h 51"/>
              <a:gd name="T4" fmla="*/ 2147483647 w 55"/>
              <a:gd name="T5" fmla="*/ 2147483647 h 51"/>
              <a:gd name="T6" fmla="*/ 2147483647 w 55"/>
              <a:gd name="T7" fmla="*/ 2147483647 h 51"/>
              <a:gd name="T8" fmla="*/ 0 w 55"/>
              <a:gd name="T9" fmla="*/ 2147483647 h 51"/>
              <a:gd name="T10" fmla="*/ 0 w 55"/>
              <a:gd name="T11" fmla="*/ 2147483647 h 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 h="51">
                <a:moveTo>
                  <a:pt x="0" y="29"/>
                </a:moveTo>
                <a:lnTo>
                  <a:pt x="55" y="0"/>
                </a:lnTo>
                <a:lnTo>
                  <a:pt x="20" y="51"/>
                </a:lnTo>
                <a:lnTo>
                  <a:pt x="18" y="33"/>
                </a:lnTo>
                <a:lnTo>
                  <a:pt x="0" y="2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3" name="Freeform 41"/>
          <p:cNvSpPr>
            <a:spLocks/>
          </p:cNvSpPr>
          <p:nvPr/>
        </p:nvSpPr>
        <p:spPr bwMode="auto">
          <a:xfrm>
            <a:off x="1012825" y="2271713"/>
            <a:ext cx="42863" cy="41275"/>
          </a:xfrm>
          <a:custGeom>
            <a:avLst/>
            <a:gdLst>
              <a:gd name="T0" fmla="*/ 0 w 55"/>
              <a:gd name="T1" fmla="*/ 2147483647 h 51"/>
              <a:gd name="T2" fmla="*/ 2147483647 w 55"/>
              <a:gd name="T3" fmla="*/ 0 h 51"/>
              <a:gd name="T4" fmla="*/ 2147483647 w 55"/>
              <a:gd name="T5" fmla="*/ 2147483647 h 51"/>
              <a:gd name="T6" fmla="*/ 2147483647 w 55"/>
              <a:gd name="T7" fmla="*/ 2147483647 h 51"/>
              <a:gd name="T8" fmla="*/ 0 w 55"/>
              <a:gd name="T9" fmla="*/ 2147483647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51">
                <a:moveTo>
                  <a:pt x="0" y="29"/>
                </a:moveTo>
                <a:lnTo>
                  <a:pt x="55" y="0"/>
                </a:lnTo>
                <a:lnTo>
                  <a:pt x="20" y="51"/>
                </a:lnTo>
                <a:lnTo>
                  <a:pt x="18" y="33"/>
                </a:lnTo>
                <a:lnTo>
                  <a:pt x="0" y="29"/>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4" name="Freeform 42"/>
          <p:cNvSpPr>
            <a:spLocks/>
          </p:cNvSpPr>
          <p:nvPr/>
        </p:nvSpPr>
        <p:spPr bwMode="auto">
          <a:xfrm>
            <a:off x="1422400" y="2847975"/>
            <a:ext cx="1344613" cy="1481138"/>
          </a:xfrm>
          <a:custGeom>
            <a:avLst/>
            <a:gdLst>
              <a:gd name="T0" fmla="*/ 2147483647 w 1695"/>
              <a:gd name="T1" fmla="*/ 0 h 1865"/>
              <a:gd name="T2" fmla="*/ 2147483647 w 1695"/>
              <a:gd name="T3" fmla="*/ 2147483647 h 1865"/>
              <a:gd name="T4" fmla="*/ 2147483647 w 1695"/>
              <a:gd name="T5" fmla="*/ 2147483647 h 1865"/>
              <a:gd name="T6" fmla="*/ 2147483647 w 1695"/>
              <a:gd name="T7" fmla="*/ 2147483647 h 1865"/>
              <a:gd name="T8" fmla="*/ 2147483647 w 1695"/>
              <a:gd name="T9" fmla="*/ 2147483647 h 1865"/>
              <a:gd name="T10" fmla="*/ 2147483647 w 1695"/>
              <a:gd name="T11" fmla="*/ 2147483647 h 1865"/>
              <a:gd name="T12" fmla="*/ 2147483647 w 1695"/>
              <a:gd name="T13" fmla="*/ 2147483647 h 1865"/>
              <a:gd name="T14" fmla="*/ 2147483647 w 1695"/>
              <a:gd name="T15" fmla="*/ 2147483647 h 1865"/>
              <a:gd name="T16" fmla="*/ 2147483647 w 1695"/>
              <a:gd name="T17" fmla="*/ 2147483647 h 1865"/>
              <a:gd name="T18" fmla="*/ 2147483647 w 1695"/>
              <a:gd name="T19" fmla="*/ 2147483647 h 1865"/>
              <a:gd name="T20" fmla="*/ 2147483647 w 1695"/>
              <a:gd name="T21" fmla="*/ 2147483647 h 1865"/>
              <a:gd name="T22" fmla="*/ 2147483647 w 1695"/>
              <a:gd name="T23" fmla="*/ 2147483647 h 1865"/>
              <a:gd name="T24" fmla="*/ 2147483647 w 1695"/>
              <a:gd name="T25" fmla="*/ 2147483647 h 1865"/>
              <a:gd name="T26" fmla="*/ 2147483647 w 1695"/>
              <a:gd name="T27" fmla="*/ 2147483647 h 1865"/>
              <a:gd name="T28" fmla="*/ 2147483647 w 1695"/>
              <a:gd name="T29" fmla="*/ 2147483647 h 1865"/>
              <a:gd name="T30" fmla="*/ 2147483647 w 1695"/>
              <a:gd name="T31" fmla="*/ 2147483647 h 1865"/>
              <a:gd name="T32" fmla="*/ 2147483647 w 1695"/>
              <a:gd name="T33" fmla="*/ 2147483647 h 1865"/>
              <a:gd name="T34" fmla="*/ 2147483647 w 1695"/>
              <a:gd name="T35" fmla="*/ 2147483647 h 1865"/>
              <a:gd name="T36" fmla="*/ 2147483647 w 1695"/>
              <a:gd name="T37" fmla="*/ 2147483647 h 1865"/>
              <a:gd name="T38" fmla="*/ 2147483647 w 1695"/>
              <a:gd name="T39" fmla="*/ 2147483647 h 1865"/>
              <a:gd name="T40" fmla="*/ 2147483647 w 1695"/>
              <a:gd name="T41" fmla="*/ 2147483647 h 1865"/>
              <a:gd name="T42" fmla="*/ 2147483647 w 1695"/>
              <a:gd name="T43" fmla="*/ 2147483647 h 1865"/>
              <a:gd name="T44" fmla="*/ 2147483647 w 1695"/>
              <a:gd name="T45" fmla="*/ 2147483647 h 1865"/>
              <a:gd name="T46" fmla="*/ 2147483647 w 1695"/>
              <a:gd name="T47" fmla="*/ 2147483647 h 1865"/>
              <a:gd name="T48" fmla="*/ 2147483647 w 1695"/>
              <a:gd name="T49" fmla="*/ 2147483647 h 1865"/>
              <a:gd name="T50" fmla="*/ 2147483647 w 1695"/>
              <a:gd name="T51" fmla="*/ 2147483647 h 1865"/>
              <a:gd name="T52" fmla="*/ 2147483647 w 1695"/>
              <a:gd name="T53" fmla="*/ 2147483647 h 1865"/>
              <a:gd name="T54" fmla="*/ 2147483647 w 1695"/>
              <a:gd name="T55" fmla="*/ 2147483647 h 1865"/>
              <a:gd name="T56" fmla="*/ 2147483647 w 1695"/>
              <a:gd name="T57" fmla="*/ 2147483647 h 1865"/>
              <a:gd name="T58" fmla="*/ 2147483647 w 1695"/>
              <a:gd name="T59" fmla="*/ 2147483647 h 1865"/>
              <a:gd name="T60" fmla="*/ 2147483647 w 1695"/>
              <a:gd name="T61" fmla="*/ 2147483647 h 1865"/>
              <a:gd name="T62" fmla="*/ 2147483647 w 1695"/>
              <a:gd name="T63" fmla="*/ 2147483647 h 1865"/>
              <a:gd name="T64" fmla="*/ 2147483647 w 1695"/>
              <a:gd name="T65" fmla="*/ 2147483647 h 1865"/>
              <a:gd name="T66" fmla="*/ 2147483647 w 1695"/>
              <a:gd name="T67" fmla="*/ 2147483647 h 1865"/>
              <a:gd name="T68" fmla="*/ 2147483647 w 1695"/>
              <a:gd name="T69" fmla="*/ 2147483647 h 1865"/>
              <a:gd name="T70" fmla="*/ 2147483647 w 1695"/>
              <a:gd name="T71" fmla="*/ 2147483647 h 1865"/>
              <a:gd name="T72" fmla="*/ 0 w 1695"/>
              <a:gd name="T73" fmla="*/ 2147483647 h 186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95" h="1865">
                <a:moveTo>
                  <a:pt x="1695" y="0"/>
                </a:moveTo>
                <a:lnTo>
                  <a:pt x="1662" y="5"/>
                </a:lnTo>
                <a:lnTo>
                  <a:pt x="1631" y="15"/>
                </a:lnTo>
                <a:lnTo>
                  <a:pt x="1602" y="26"/>
                </a:lnTo>
                <a:lnTo>
                  <a:pt x="1571" y="40"/>
                </a:lnTo>
                <a:lnTo>
                  <a:pt x="1543" y="57"/>
                </a:lnTo>
                <a:lnTo>
                  <a:pt x="1516" y="75"/>
                </a:lnTo>
                <a:lnTo>
                  <a:pt x="1488" y="97"/>
                </a:lnTo>
                <a:lnTo>
                  <a:pt x="1463" y="121"/>
                </a:lnTo>
                <a:lnTo>
                  <a:pt x="1437" y="146"/>
                </a:lnTo>
                <a:lnTo>
                  <a:pt x="1411" y="174"/>
                </a:lnTo>
                <a:lnTo>
                  <a:pt x="1386" y="205"/>
                </a:lnTo>
                <a:lnTo>
                  <a:pt x="1349" y="252"/>
                </a:lnTo>
                <a:lnTo>
                  <a:pt x="1315" y="305"/>
                </a:lnTo>
                <a:lnTo>
                  <a:pt x="1280" y="360"/>
                </a:lnTo>
                <a:lnTo>
                  <a:pt x="1232" y="439"/>
                </a:lnTo>
                <a:lnTo>
                  <a:pt x="1174" y="545"/>
                </a:lnTo>
                <a:lnTo>
                  <a:pt x="1026" y="823"/>
                </a:lnTo>
                <a:lnTo>
                  <a:pt x="956" y="942"/>
                </a:lnTo>
                <a:lnTo>
                  <a:pt x="899" y="1039"/>
                </a:lnTo>
                <a:lnTo>
                  <a:pt x="852" y="1112"/>
                </a:lnTo>
                <a:lnTo>
                  <a:pt x="804" y="1183"/>
                </a:lnTo>
                <a:lnTo>
                  <a:pt x="753" y="1254"/>
                </a:lnTo>
                <a:lnTo>
                  <a:pt x="700" y="1324"/>
                </a:lnTo>
                <a:lnTo>
                  <a:pt x="642" y="1393"/>
                </a:lnTo>
                <a:lnTo>
                  <a:pt x="581" y="1459"/>
                </a:lnTo>
                <a:lnTo>
                  <a:pt x="519" y="1523"/>
                </a:lnTo>
                <a:lnTo>
                  <a:pt x="473" y="1565"/>
                </a:lnTo>
                <a:lnTo>
                  <a:pt x="428" y="1605"/>
                </a:lnTo>
                <a:lnTo>
                  <a:pt x="378" y="1646"/>
                </a:lnTo>
                <a:lnTo>
                  <a:pt x="329" y="1682"/>
                </a:lnTo>
                <a:lnTo>
                  <a:pt x="276" y="1719"/>
                </a:lnTo>
                <a:lnTo>
                  <a:pt x="223" y="1754"/>
                </a:lnTo>
                <a:lnTo>
                  <a:pt x="166" y="1785"/>
                </a:lnTo>
                <a:lnTo>
                  <a:pt x="107" y="1816"/>
                </a:lnTo>
                <a:lnTo>
                  <a:pt x="78" y="1830"/>
                </a:lnTo>
                <a:lnTo>
                  <a:pt x="0" y="1865"/>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5" name="Freeform 43"/>
          <p:cNvSpPr>
            <a:spLocks/>
          </p:cNvSpPr>
          <p:nvPr/>
        </p:nvSpPr>
        <p:spPr bwMode="auto">
          <a:xfrm>
            <a:off x="1781175" y="2862263"/>
            <a:ext cx="930275" cy="352425"/>
          </a:xfrm>
          <a:custGeom>
            <a:avLst/>
            <a:gdLst>
              <a:gd name="T0" fmla="*/ 2147483647 w 1173"/>
              <a:gd name="T1" fmla="*/ 0 h 445"/>
              <a:gd name="T2" fmla="*/ 2147483647 w 1173"/>
              <a:gd name="T3" fmla="*/ 2147483647 h 445"/>
              <a:gd name="T4" fmla="*/ 2147483647 w 1173"/>
              <a:gd name="T5" fmla="*/ 2147483647 h 445"/>
              <a:gd name="T6" fmla="*/ 2147483647 w 1173"/>
              <a:gd name="T7" fmla="*/ 2147483647 h 445"/>
              <a:gd name="T8" fmla="*/ 2147483647 w 1173"/>
              <a:gd name="T9" fmla="*/ 2147483647 h 445"/>
              <a:gd name="T10" fmla="*/ 2147483647 w 1173"/>
              <a:gd name="T11" fmla="*/ 2147483647 h 445"/>
              <a:gd name="T12" fmla="*/ 2147483647 w 1173"/>
              <a:gd name="T13" fmla="*/ 2147483647 h 445"/>
              <a:gd name="T14" fmla="*/ 2147483647 w 1173"/>
              <a:gd name="T15" fmla="*/ 2147483647 h 445"/>
              <a:gd name="T16" fmla="*/ 2147483647 w 1173"/>
              <a:gd name="T17" fmla="*/ 2147483647 h 445"/>
              <a:gd name="T18" fmla="*/ 2147483647 w 1173"/>
              <a:gd name="T19" fmla="*/ 2147483647 h 445"/>
              <a:gd name="T20" fmla="*/ 2147483647 w 1173"/>
              <a:gd name="T21" fmla="*/ 2147483647 h 445"/>
              <a:gd name="T22" fmla="*/ 2147483647 w 1173"/>
              <a:gd name="T23" fmla="*/ 2147483647 h 445"/>
              <a:gd name="T24" fmla="*/ 2147483647 w 1173"/>
              <a:gd name="T25" fmla="*/ 2147483647 h 445"/>
              <a:gd name="T26" fmla="*/ 2147483647 w 1173"/>
              <a:gd name="T27" fmla="*/ 2147483647 h 445"/>
              <a:gd name="T28" fmla="*/ 2147483647 w 1173"/>
              <a:gd name="T29" fmla="*/ 2147483647 h 445"/>
              <a:gd name="T30" fmla="*/ 2147483647 w 1173"/>
              <a:gd name="T31" fmla="*/ 2147483647 h 445"/>
              <a:gd name="T32" fmla="*/ 2147483647 w 1173"/>
              <a:gd name="T33" fmla="*/ 2147483647 h 445"/>
              <a:gd name="T34" fmla="*/ 2147483647 w 1173"/>
              <a:gd name="T35" fmla="*/ 2147483647 h 445"/>
              <a:gd name="T36" fmla="*/ 2147483647 w 1173"/>
              <a:gd name="T37" fmla="*/ 2147483647 h 445"/>
              <a:gd name="T38" fmla="*/ 2147483647 w 1173"/>
              <a:gd name="T39" fmla="*/ 2147483647 h 445"/>
              <a:gd name="T40" fmla="*/ 2147483647 w 1173"/>
              <a:gd name="T41" fmla="*/ 2147483647 h 445"/>
              <a:gd name="T42" fmla="*/ 2147483647 w 1173"/>
              <a:gd name="T43" fmla="*/ 2147483647 h 445"/>
              <a:gd name="T44" fmla="*/ 2147483647 w 1173"/>
              <a:gd name="T45" fmla="*/ 2147483647 h 445"/>
              <a:gd name="T46" fmla="*/ 2147483647 w 1173"/>
              <a:gd name="T47" fmla="*/ 2147483647 h 445"/>
              <a:gd name="T48" fmla="*/ 2147483647 w 1173"/>
              <a:gd name="T49" fmla="*/ 2147483647 h 445"/>
              <a:gd name="T50" fmla="*/ 2147483647 w 1173"/>
              <a:gd name="T51" fmla="*/ 2147483647 h 445"/>
              <a:gd name="T52" fmla="*/ 2147483647 w 1173"/>
              <a:gd name="T53" fmla="*/ 2147483647 h 445"/>
              <a:gd name="T54" fmla="*/ 2147483647 w 1173"/>
              <a:gd name="T55" fmla="*/ 2147483647 h 445"/>
              <a:gd name="T56" fmla="*/ 0 w 1173"/>
              <a:gd name="T57" fmla="*/ 2147483647 h 4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73" h="445">
                <a:moveTo>
                  <a:pt x="1173" y="0"/>
                </a:moveTo>
                <a:lnTo>
                  <a:pt x="1131" y="11"/>
                </a:lnTo>
                <a:lnTo>
                  <a:pt x="1090" y="26"/>
                </a:lnTo>
                <a:lnTo>
                  <a:pt x="1052" y="39"/>
                </a:lnTo>
                <a:lnTo>
                  <a:pt x="1015" y="55"/>
                </a:lnTo>
                <a:lnTo>
                  <a:pt x="981" y="72"/>
                </a:lnTo>
                <a:lnTo>
                  <a:pt x="948" y="90"/>
                </a:lnTo>
                <a:lnTo>
                  <a:pt x="906" y="114"/>
                </a:lnTo>
                <a:lnTo>
                  <a:pt x="864" y="139"/>
                </a:lnTo>
                <a:lnTo>
                  <a:pt x="816" y="174"/>
                </a:lnTo>
                <a:lnTo>
                  <a:pt x="732" y="234"/>
                </a:lnTo>
                <a:lnTo>
                  <a:pt x="657" y="287"/>
                </a:lnTo>
                <a:lnTo>
                  <a:pt x="611" y="318"/>
                </a:lnTo>
                <a:lnTo>
                  <a:pt x="573" y="342"/>
                </a:lnTo>
                <a:lnTo>
                  <a:pt x="533" y="364"/>
                </a:lnTo>
                <a:lnTo>
                  <a:pt x="501" y="379"/>
                </a:lnTo>
                <a:lnTo>
                  <a:pt x="469" y="393"/>
                </a:lnTo>
                <a:lnTo>
                  <a:pt x="436" y="406"/>
                </a:lnTo>
                <a:lnTo>
                  <a:pt x="401" y="417"/>
                </a:lnTo>
                <a:lnTo>
                  <a:pt x="364" y="426"/>
                </a:lnTo>
                <a:lnTo>
                  <a:pt x="328" y="434"/>
                </a:lnTo>
                <a:lnTo>
                  <a:pt x="287" y="439"/>
                </a:lnTo>
                <a:lnTo>
                  <a:pt x="245" y="443"/>
                </a:lnTo>
                <a:lnTo>
                  <a:pt x="201" y="445"/>
                </a:lnTo>
                <a:lnTo>
                  <a:pt x="154" y="443"/>
                </a:lnTo>
                <a:lnTo>
                  <a:pt x="106" y="439"/>
                </a:lnTo>
                <a:lnTo>
                  <a:pt x="55" y="434"/>
                </a:lnTo>
                <a:lnTo>
                  <a:pt x="19" y="428"/>
                </a:lnTo>
                <a:lnTo>
                  <a:pt x="0" y="424"/>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6" name="Freeform 44"/>
          <p:cNvSpPr>
            <a:spLocks/>
          </p:cNvSpPr>
          <p:nvPr/>
        </p:nvSpPr>
        <p:spPr bwMode="auto">
          <a:xfrm>
            <a:off x="1781175" y="3194050"/>
            <a:ext cx="49213" cy="25400"/>
          </a:xfrm>
          <a:custGeom>
            <a:avLst/>
            <a:gdLst>
              <a:gd name="T0" fmla="*/ 2147483647 w 63"/>
              <a:gd name="T1" fmla="*/ 2147483647 h 31"/>
              <a:gd name="T2" fmla="*/ 0 w 63"/>
              <a:gd name="T3" fmla="*/ 2147483647 h 31"/>
              <a:gd name="T4" fmla="*/ 2147483647 w 63"/>
              <a:gd name="T5" fmla="*/ 0 h 31"/>
              <a:gd name="T6" fmla="*/ 2147483647 w 63"/>
              <a:gd name="T7" fmla="*/ 2147483647 h 31"/>
              <a:gd name="T8" fmla="*/ 2147483647 w 63"/>
              <a:gd name="T9" fmla="*/ 2147483647 h 31"/>
              <a:gd name="T10" fmla="*/ 2147483647 w 63"/>
              <a:gd name="T11" fmla="*/ 2147483647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31">
                <a:moveTo>
                  <a:pt x="59" y="31"/>
                </a:moveTo>
                <a:lnTo>
                  <a:pt x="0" y="5"/>
                </a:lnTo>
                <a:lnTo>
                  <a:pt x="63" y="0"/>
                </a:lnTo>
                <a:lnTo>
                  <a:pt x="48" y="13"/>
                </a:lnTo>
                <a:lnTo>
                  <a:pt x="59" y="3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7" name="Freeform 45"/>
          <p:cNvSpPr>
            <a:spLocks/>
          </p:cNvSpPr>
          <p:nvPr/>
        </p:nvSpPr>
        <p:spPr bwMode="auto">
          <a:xfrm>
            <a:off x="1781175" y="3194050"/>
            <a:ext cx="49213" cy="25400"/>
          </a:xfrm>
          <a:custGeom>
            <a:avLst/>
            <a:gdLst>
              <a:gd name="T0" fmla="*/ 2147483647 w 63"/>
              <a:gd name="T1" fmla="*/ 2147483647 h 31"/>
              <a:gd name="T2" fmla="*/ 0 w 63"/>
              <a:gd name="T3" fmla="*/ 2147483647 h 31"/>
              <a:gd name="T4" fmla="*/ 2147483647 w 63"/>
              <a:gd name="T5" fmla="*/ 0 h 31"/>
              <a:gd name="T6" fmla="*/ 2147483647 w 63"/>
              <a:gd name="T7" fmla="*/ 2147483647 h 31"/>
              <a:gd name="T8" fmla="*/ 2147483647 w 63"/>
              <a:gd name="T9" fmla="*/ 2147483647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31">
                <a:moveTo>
                  <a:pt x="59" y="31"/>
                </a:moveTo>
                <a:lnTo>
                  <a:pt x="0" y="5"/>
                </a:lnTo>
                <a:lnTo>
                  <a:pt x="63" y="0"/>
                </a:lnTo>
                <a:lnTo>
                  <a:pt x="48" y="13"/>
                </a:lnTo>
                <a:lnTo>
                  <a:pt x="59" y="31"/>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8" name="Freeform 46"/>
          <p:cNvSpPr>
            <a:spLocks/>
          </p:cNvSpPr>
          <p:nvPr/>
        </p:nvSpPr>
        <p:spPr bwMode="auto">
          <a:xfrm>
            <a:off x="812800" y="2933700"/>
            <a:ext cx="671513" cy="157163"/>
          </a:xfrm>
          <a:custGeom>
            <a:avLst/>
            <a:gdLst>
              <a:gd name="T0" fmla="*/ 2147483647 w 847"/>
              <a:gd name="T1" fmla="*/ 2147483647 h 197"/>
              <a:gd name="T2" fmla="*/ 2147483647 w 847"/>
              <a:gd name="T3" fmla="*/ 2147483647 h 197"/>
              <a:gd name="T4" fmla="*/ 2147483647 w 847"/>
              <a:gd name="T5" fmla="*/ 2147483647 h 197"/>
              <a:gd name="T6" fmla="*/ 2147483647 w 847"/>
              <a:gd name="T7" fmla="*/ 2147483647 h 197"/>
              <a:gd name="T8" fmla="*/ 2147483647 w 847"/>
              <a:gd name="T9" fmla="*/ 2147483647 h 197"/>
              <a:gd name="T10" fmla="*/ 2147483647 w 847"/>
              <a:gd name="T11" fmla="*/ 2147483647 h 197"/>
              <a:gd name="T12" fmla="*/ 2147483647 w 847"/>
              <a:gd name="T13" fmla="*/ 2147483647 h 197"/>
              <a:gd name="T14" fmla="*/ 2147483647 w 847"/>
              <a:gd name="T15" fmla="*/ 2147483647 h 197"/>
              <a:gd name="T16" fmla="*/ 2147483647 w 847"/>
              <a:gd name="T17" fmla="*/ 2147483647 h 197"/>
              <a:gd name="T18" fmla="*/ 2147483647 w 847"/>
              <a:gd name="T19" fmla="*/ 2147483647 h 197"/>
              <a:gd name="T20" fmla="*/ 2147483647 w 847"/>
              <a:gd name="T21" fmla="*/ 2147483647 h 197"/>
              <a:gd name="T22" fmla="*/ 2147483647 w 847"/>
              <a:gd name="T23" fmla="*/ 2147483647 h 197"/>
              <a:gd name="T24" fmla="*/ 2147483647 w 847"/>
              <a:gd name="T25" fmla="*/ 2147483647 h 197"/>
              <a:gd name="T26" fmla="*/ 2147483647 w 847"/>
              <a:gd name="T27" fmla="*/ 2147483647 h 197"/>
              <a:gd name="T28" fmla="*/ 2147483647 w 847"/>
              <a:gd name="T29" fmla="*/ 2147483647 h 197"/>
              <a:gd name="T30" fmla="*/ 0 w 847"/>
              <a:gd name="T31" fmla="*/ 0 h 1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47" h="197">
                <a:moveTo>
                  <a:pt x="847" y="197"/>
                </a:moveTo>
                <a:lnTo>
                  <a:pt x="811" y="174"/>
                </a:lnTo>
                <a:lnTo>
                  <a:pt x="783" y="155"/>
                </a:lnTo>
                <a:lnTo>
                  <a:pt x="756" y="141"/>
                </a:lnTo>
                <a:lnTo>
                  <a:pt x="732" y="130"/>
                </a:lnTo>
                <a:lnTo>
                  <a:pt x="712" y="120"/>
                </a:lnTo>
                <a:lnTo>
                  <a:pt x="692" y="113"/>
                </a:lnTo>
                <a:lnTo>
                  <a:pt x="666" y="106"/>
                </a:lnTo>
                <a:lnTo>
                  <a:pt x="641" y="99"/>
                </a:lnTo>
                <a:lnTo>
                  <a:pt x="606" y="91"/>
                </a:lnTo>
                <a:lnTo>
                  <a:pt x="562" y="84"/>
                </a:lnTo>
                <a:lnTo>
                  <a:pt x="454" y="69"/>
                </a:lnTo>
                <a:lnTo>
                  <a:pt x="293" y="47"/>
                </a:lnTo>
                <a:lnTo>
                  <a:pt x="154" y="27"/>
                </a:lnTo>
                <a:lnTo>
                  <a:pt x="19" y="3"/>
                </a:lnTo>
                <a:lnTo>
                  <a:pt x="0"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9" name="Freeform 47"/>
          <p:cNvSpPr>
            <a:spLocks/>
          </p:cNvSpPr>
          <p:nvPr/>
        </p:nvSpPr>
        <p:spPr bwMode="auto">
          <a:xfrm>
            <a:off x="812800" y="2930525"/>
            <a:ext cx="49213" cy="23813"/>
          </a:xfrm>
          <a:custGeom>
            <a:avLst/>
            <a:gdLst>
              <a:gd name="T0" fmla="*/ 2147483647 w 63"/>
              <a:gd name="T1" fmla="*/ 2147483647 h 29"/>
              <a:gd name="T2" fmla="*/ 0 w 63"/>
              <a:gd name="T3" fmla="*/ 2147483647 h 29"/>
              <a:gd name="T4" fmla="*/ 2147483647 w 63"/>
              <a:gd name="T5" fmla="*/ 0 h 29"/>
              <a:gd name="T6" fmla="*/ 2147483647 w 63"/>
              <a:gd name="T7" fmla="*/ 2147483647 h 29"/>
              <a:gd name="T8" fmla="*/ 2147483647 w 63"/>
              <a:gd name="T9" fmla="*/ 2147483647 h 29"/>
              <a:gd name="T10" fmla="*/ 2147483647 w 63"/>
              <a:gd name="T11" fmla="*/ 2147483647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29">
                <a:moveTo>
                  <a:pt x="57" y="29"/>
                </a:moveTo>
                <a:lnTo>
                  <a:pt x="0" y="4"/>
                </a:lnTo>
                <a:lnTo>
                  <a:pt x="63" y="0"/>
                </a:lnTo>
                <a:lnTo>
                  <a:pt x="48" y="13"/>
                </a:lnTo>
                <a:lnTo>
                  <a:pt x="57" y="2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0" name="Freeform 48"/>
          <p:cNvSpPr>
            <a:spLocks/>
          </p:cNvSpPr>
          <p:nvPr/>
        </p:nvSpPr>
        <p:spPr bwMode="auto">
          <a:xfrm>
            <a:off x="812800" y="2930525"/>
            <a:ext cx="49213" cy="23813"/>
          </a:xfrm>
          <a:custGeom>
            <a:avLst/>
            <a:gdLst>
              <a:gd name="T0" fmla="*/ 2147483647 w 63"/>
              <a:gd name="T1" fmla="*/ 2147483647 h 29"/>
              <a:gd name="T2" fmla="*/ 0 w 63"/>
              <a:gd name="T3" fmla="*/ 2147483647 h 29"/>
              <a:gd name="T4" fmla="*/ 2147483647 w 63"/>
              <a:gd name="T5" fmla="*/ 0 h 29"/>
              <a:gd name="T6" fmla="*/ 2147483647 w 63"/>
              <a:gd name="T7" fmla="*/ 2147483647 h 29"/>
              <a:gd name="T8" fmla="*/ 2147483647 w 63"/>
              <a:gd name="T9" fmla="*/ 2147483647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29">
                <a:moveTo>
                  <a:pt x="57" y="29"/>
                </a:moveTo>
                <a:lnTo>
                  <a:pt x="0" y="4"/>
                </a:lnTo>
                <a:lnTo>
                  <a:pt x="63" y="0"/>
                </a:lnTo>
                <a:lnTo>
                  <a:pt x="48" y="13"/>
                </a:lnTo>
                <a:lnTo>
                  <a:pt x="57" y="29"/>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1" name="Rectangle 49"/>
          <p:cNvSpPr>
            <a:spLocks noChangeArrowheads="1"/>
          </p:cNvSpPr>
          <p:nvPr/>
        </p:nvSpPr>
        <p:spPr bwMode="auto">
          <a:xfrm>
            <a:off x="1577975" y="2470150"/>
            <a:ext cx="531813"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732" name="Freeform 50"/>
          <p:cNvSpPr>
            <a:spLocks/>
          </p:cNvSpPr>
          <p:nvPr/>
        </p:nvSpPr>
        <p:spPr bwMode="auto">
          <a:xfrm>
            <a:off x="1314450" y="2605088"/>
            <a:ext cx="473075" cy="409575"/>
          </a:xfrm>
          <a:custGeom>
            <a:avLst/>
            <a:gdLst>
              <a:gd name="T0" fmla="*/ 0 w 596"/>
              <a:gd name="T1" fmla="*/ 2147483647 h 515"/>
              <a:gd name="T2" fmla="*/ 2147483647 w 596"/>
              <a:gd name="T3" fmla="*/ 2147483647 h 515"/>
              <a:gd name="T4" fmla="*/ 2147483647 w 596"/>
              <a:gd name="T5" fmla="*/ 2147483647 h 515"/>
              <a:gd name="T6" fmla="*/ 2147483647 w 596"/>
              <a:gd name="T7" fmla="*/ 2147483647 h 515"/>
              <a:gd name="T8" fmla="*/ 2147483647 w 596"/>
              <a:gd name="T9" fmla="*/ 2147483647 h 515"/>
              <a:gd name="T10" fmla="*/ 2147483647 w 596"/>
              <a:gd name="T11" fmla="*/ 2147483647 h 515"/>
              <a:gd name="T12" fmla="*/ 2147483647 w 596"/>
              <a:gd name="T13" fmla="*/ 2147483647 h 515"/>
              <a:gd name="T14" fmla="*/ 2147483647 w 596"/>
              <a:gd name="T15" fmla="*/ 2147483647 h 515"/>
              <a:gd name="T16" fmla="*/ 2147483647 w 596"/>
              <a:gd name="T17" fmla="*/ 2147483647 h 515"/>
              <a:gd name="T18" fmla="*/ 2147483647 w 596"/>
              <a:gd name="T19" fmla="*/ 2147483647 h 515"/>
              <a:gd name="T20" fmla="*/ 2147483647 w 596"/>
              <a:gd name="T21" fmla="*/ 2147483647 h 515"/>
              <a:gd name="T22" fmla="*/ 2147483647 w 596"/>
              <a:gd name="T23" fmla="*/ 2147483647 h 515"/>
              <a:gd name="T24" fmla="*/ 2147483647 w 596"/>
              <a:gd name="T25" fmla="*/ 2147483647 h 515"/>
              <a:gd name="T26" fmla="*/ 2147483647 w 596"/>
              <a:gd name="T27" fmla="*/ 2147483647 h 515"/>
              <a:gd name="T28" fmla="*/ 2147483647 w 596"/>
              <a:gd name="T29" fmla="*/ 2147483647 h 515"/>
              <a:gd name="T30" fmla="*/ 2147483647 w 596"/>
              <a:gd name="T31" fmla="*/ 2147483647 h 515"/>
              <a:gd name="T32" fmla="*/ 2147483647 w 596"/>
              <a:gd name="T33" fmla="*/ 2147483647 h 515"/>
              <a:gd name="T34" fmla="*/ 2147483647 w 596"/>
              <a:gd name="T35" fmla="*/ 2147483647 h 515"/>
              <a:gd name="T36" fmla="*/ 2147483647 w 596"/>
              <a:gd name="T37" fmla="*/ 2147483647 h 515"/>
              <a:gd name="T38" fmla="*/ 2147483647 w 596"/>
              <a:gd name="T39" fmla="*/ 2147483647 h 515"/>
              <a:gd name="T40" fmla="*/ 2147483647 w 596"/>
              <a:gd name="T41" fmla="*/ 2147483647 h 515"/>
              <a:gd name="T42" fmla="*/ 2147483647 w 596"/>
              <a:gd name="T43" fmla="*/ 2147483647 h 515"/>
              <a:gd name="T44" fmla="*/ 2147483647 w 596"/>
              <a:gd name="T45" fmla="*/ 2147483647 h 515"/>
              <a:gd name="T46" fmla="*/ 2147483647 w 596"/>
              <a:gd name="T47" fmla="*/ 2147483647 h 515"/>
              <a:gd name="T48" fmla="*/ 2147483647 w 596"/>
              <a:gd name="T49" fmla="*/ 2147483647 h 515"/>
              <a:gd name="T50" fmla="*/ 2147483647 w 596"/>
              <a:gd name="T51" fmla="*/ 2147483647 h 515"/>
              <a:gd name="T52" fmla="*/ 2147483647 w 596"/>
              <a:gd name="T53" fmla="*/ 2147483647 h 515"/>
              <a:gd name="T54" fmla="*/ 2147483647 w 596"/>
              <a:gd name="T55" fmla="*/ 2147483647 h 515"/>
              <a:gd name="T56" fmla="*/ 2147483647 w 596"/>
              <a:gd name="T57" fmla="*/ 2147483647 h 515"/>
              <a:gd name="T58" fmla="*/ 2147483647 w 596"/>
              <a:gd name="T59" fmla="*/ 2147483647 h 515"/>
              <a:gd name="T60" fmla="*/ 2147483647 w 596"/>
              <a:gd name="T61" fmla="*/ 2147483647 h 515"/>
              <a:gd name="T62" fmla="*/ 2147483647 w 596"/>
              <a:gd name="T63" fmla="*/ 2147483647 h 515"/>
              <a:gd name="T64" fmla="*/ 2147483647 w 596"/>
              <a:gd name="T65" fmla="*/ 0 h 5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96" h="515">
                <a:moveTo>
                  <a:pt x="0" y="510"/>
                </a:moveTo>
                <a:lnTo>
                  <a:pt x="39" y="513"/>
                </a:lnTo>
                <a:lnTo>
                  <a:pt x="75" y="515"/>
                </a:lnTo>
                <a:lnTo>
                  <a:pt x="110" y="515"/>
                </a:lnTo>
                <a:lnTo>
                  <a:pt x="143" y="513"/>
                </a:lnTo>
                <a:lnTo>
                  <a:pt x="176" y="510"/>
                </a:lnTo>
                <a:lnTo>
                  <a:pt x="207" y="504"/>
                </a:lnTo>
                <a:lnTo>
                  <a:pt x="236" y="497"/>
                </a:lnTo>
                <a:lnTo>
                  <a:pt x="265" y="490"/>
                </a:lnTo>
                <a:lnTo>
                  <a:pt x="291" y="479"/>
                </a:lnTo>
                <a:lnTo>
                  <a:pt x="318" y="468"/>
                </a:lnTo>
                <a:lnTo>
                  <a:pt x="342" y="457"/>
                </a:lnTo>
                <a:lnTo>
                  <a:pt x="366" y="444"/>
                </a:lnTo>
                <a:lnTo>
                  <a:pt x="388" y="429"/>
                </a:lnTo>
                <a:lnTo>
                  <a:pt x="408" y="413"/>
                </a:lnTo>
                <a:lnTo>
                  <a:pt x="428" y="396"/>
                </a:lnTo>
                <a:lnTo>
                  <a:pt x="446" y="380"/>
                </a:lnTo>
                <a:lnTo>
                  <a:pt x="465" y="362"/>
                </a:lnTo>
                <a:lnTo>
                  <a:pt x="481" y="341"/>
                </a:lnTo>
                <a:lnTo>
                  <a:pt x="496" y="323"/>
                </a:lnTo>
                <a:lnTo>
                  <a:pt x="511" y="301"/>
                </a:lnTo>
                <a:lnTo>
                  <a:pt x="523" y="281"/>
                </a:lnTo>
                <a:lnTo>
                  <a:pt x="534" y="259"/>
                </a:lnTo>
                <a:lnTo>
                  <a:pt x="545" y="237"/>
                </a:lnTo>
                <a:lnTo>
                  <a:pt x="554" y="215"/>
                </a:lnTo>
                <a:lnTo>
                  <a:pt x="567" y="184"/>
                </a:lnTo>
                <a:lnTo>
                  <a:pt x="576" y="155"/>
                </a:lnTo>
                <a:lnTo>
                  <a:pt x="584" y="124"/>
                </a:lnTo>
                <a:lnTo>
                  <a:pt x="589" y="93"/>
                </a:lnTo>
                <a:lnTo>
                  <a:pt x="595" y="62"/>
                </a:lnTo>
                <a:lnTo>
                  <a:pt x="596" y="31"/>
                </a:lnTo>
                <a:lnTo>
                  <a:pt x="596" y="7"/>
                </a:lnTo>
                <a:lnTo>
                  <a:pt x="596"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3" name="Freeform 51"/>
          <p:cNvSpPr>
            <a:spLocks/>
          </p:cNvSpPr>
          <p:nvPr/>
        </p:nvSpPr>
        <p:spPr bwMode="auto">
          <a:xfrm>
            <a:off x="1990725" y="1744663"/>
            <a:ext cx="165100" cy="273050"/>
          </a:xfrm>
          <a:custGeom>
            <a:avLst/>
            <a:gdLst>
              <a:gd name="T0" fmla="*/ 2147483647 w 206"/>
              <a:gd name="T1" fmla="*/ 0 h 344"/>
              <a:gd name="T2" fmla="*/ 2147483647 w 206"/>
              <a:gd name="T3" fmla="*/ 2147483647 h 344"/>
              <a:gd name="T4" fmla="*/ 2147483647 w 206"/>
              <a:gd name="T5" fmla="*/ 2147483647 h 344"/>
              <a:gd name="T6" fmla="*/ 0 w 206"/>
              <a:gd name="T7" fmla="*/ 2147483647 h 344"/>
              <a:gd name="T8" fmla="*/ 0 w 206"/>
              <a:gd name="T9" fmla="*/ 2147483647 h 344"/>
              <a:gd name="T10" fmla="*/ 0 w 206"/>
              <a:gd name="T11" fmla="*/ 2147483647 h 344"/>
              <a:gd name="T12" fmla="*/ 2147483647 w 206"/>
              <a:gd name="T13" fmla="*/ 2147483647 h 344"/>
              <a:gd name="T14" fmla="*/ 2147483647 w 206"/>
              <a:gd name="T15" fmla="*/ 2147483647 h 344"/>
              <a:gd name="T16" fmla="*/ 2147483647 w 206"/>
              <a:gd name="T17" fmla="*/ 2147483647 h 344"/>
              <a:gd name="T18" fmla="*/ 2147483647 w 206"/>
              <a:gd name="T19" fmla="*/ 2147483647 h 344"/>
              <a:gd name="T20" fmla="*/ 2147483647 w 206"/>
              <a:gd name="T21" fmla="*/ 2147483647 h 344"/>
              <a:gd name="T22" fmla="*/ 2147483647 w 206"/>
              <a:gd name="T23" fmla="*/ 2147483647 h 344"/>
              <a:gd name="T24" fmla="*/ 2147483647 w 206"/>
              <a:gd name="T25" fmla="*/ 2147483647 h 344"/>
              <a:gd name="T26" fmla="*/ 2147483647 w 206"/>
              <a:gd name="T27" fmla="*/ 2147483647 h 344"/>
              <a:gd name="T28" fmla="*/ 2147483647 w 206"/>
              <a:gd name="T29" fmla="*/ 2147483647 h 344"/>
              <a:gd name="T30" fmla="*/ 2147483647 w 206"/>
              <a:gd name="T31" fmla="*/ 2147483647 h 344"/>
              <a:gd name="T32" fmla="*/ 2147483647 w 206"/>
              <a:gd name="T33" fmla="*/ 2147483647 h 344"/>
              <a:gd name="T34" fmla="*/ 2147483647 w 206"/>
              <a:gd name="T35" fmla="*/ 2147483647 h 344"/>
              <a:gd name="T36" fmla="*/ 2147483647 w 206"/>
              <a:gd name="T37" fmla="*/ 2147483647 h 344"/>
              <a:gd name="T38" fmla="*/ 2147483647 w 206"/>
              <a:gd name="T39" fmla="*/ 2147483647 h 344"/>
              <a:gd name="T40" fmla="*/ 2147483647 w 206"/>
              <a:gd name="T41" fmla="*/ 2147483647 h 344"/>
              <a:gd name="T42" fmla="*/ 2147483647 w 206"/>
              <a:gd name="T43" fmla="*/ 2147483647 h 344"/>
              <a:gd name="T44" fmla="*/ 2147483647 w 206"/>
              <a:gd name="T45" fmla="*/ 2147483647 h 344"/>
              <a:gd name="T46" fmla="*/ 2147483647 w 206"/>
              <a:gd name="T47" fmla="*/ 2147483647 h 344"/>
              <a:gd name="T48" fmla="*/ 2147483647 w 206"/>
              <a:gd name="T49" fmla="*/ 2147483647 h 344"/>
              <a:gd name="T50" fmla="*/ 2147483647 w 206"/>
              <a:gd name="T51" fmla="*/ 2147483647 h 344"/>
              <a:gd name="T52" fmla="*/ 2147483647 w 206"/>
              <a:gd name="T53" fmla="*/ 2147483647 h 344"/>
              <a:gd name="T54" fmla="*/ 2147483647 w 206"/>
              <a:gd name="T55" fmla="*/ 2147483647 h 3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06" h="344">
                <a:moveTo>
                  <a:pt x="7" y="0"/>
                </a:moveTo>
                <a:lnTo>
                  <a:pt x="3" y="22"/>
                </a:lnTo>
                <a:lnTo>
                  <a:pt x="1" y="42"/>
                </a:lnTo>
                <a:lnTo>
                  <a:pt x="0" y="62"/>
                </a:lnTo>
                <a:lnTo>
                  <a:pt x="0" y="81"/>
                </a:lnTo>
                <a:lnTo>
                  <a:pt x="0" y="99"/>
                </a:lnTo>
                <a:lnTo>
                  <a:pt x="1" y="117"/>
                </a:lnTo>
                <a:lnTo>
                  <a:pt x="5" y="134"/>
                </a:lnTo>
                <a:lnTo>
                  <a:pt x="9" y="150"/>
                </a:lnTo>
                <a:lnTo>
                  <a:pt x="12" y="165"/>
                </a:lnTo>
                <a:lnTo>
                  <a:pt x="18" y="179"/>
                </a:lnTo>
                <a:lnTo>
                  <a:pt x="23" y="194"/>
                </a:lnTo>
                <a:lnTo>
                  <a:pt x="32" y="212"/>
                </a:lnTo>
                <a:lnTo>
                  <a:pt x="42" y="227"/>
                </a:lnTo>
                <a:lnTo>
                  <a:pt x="53" y="243"/>
                </a:lnTo>
                <a:lnTo>
                  <a:pt x="64" y="256"/>
                </a:lnTo>
                <a:lnTo>
                  <a:pt x="74" y="269"/>
                </a:lnTo>
                <a:lnTo>
                  <a:pt x="87" y="282"/>
                </a:lnTo>
                <a:lnTo>
                  <a:pt x="100" y="291"/>
                </a:lnTo>
                <a:lnTo>
                  <a:pt x="113" y="302"/>
                </a:lnTo>
                <a:lnTo>
                  <a:pt x="128" y="311"/>
                </a:lnTo>
                <a:lnTo>
                  <a:pt x="144" y="320"/>
                </a:lnTo>
                <a:lnTo>
                  <a:pt x="159" y="327"/>
                </a:lnTo>
                <a:lnTo>
                  <a:pt x="171" y="335"/>
                </a:lnTo>
                <a:lnTo>
                  <a:pt x="186" y="338"/>
                </a:lnTo>
                <a:lnTo>
                  <a:pt x="197" y="342"/>
                </a:lnTo>
                <a:lnTo>
                  <a:pt x="204" y="344"/>
                </a:lnTo>
                <a:lnTo>
                  <a:pt x="206" y="344"/>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4" name="Freeform 52"/>
          <p:cNvSpPr>
            <a:spLocks/>
          </p:cNvSpPr>
          <p:nvPr/>
        </p:nvSpPr>
        <p:spPr bwMode="auto">
          <a:xfrm>
            <a:off x="3054350" y="3124200"/>
            <a:ext cx="136525" cy="196850"/>
          </a:xfrm>
          <a:custGeom>
            <a:avLst/>
            <a:gdLst>
              <a:gd name="T0" fmla="*/ 0 w 172"/>
              <a:gd name="T1" fmla="*/ 0 h 249"/>
              <a:gd name="T2" fmla="*/ 2147483647 w 172"/>
              <a:gd name="T3" fmla="*/ 2147483647 h 249"/>
              <a:gd name="T4" fmla="*/ 2147483647 w 172"/>
              <a:gd name="T5" fmla="*/ 2147483647 h 249"/>
              <a:gd name="T6" fmla="*/ 2147483647 w 172"/>
              <a:gd name="T7" fmla="*/ 2147483647 h 249"/>
              <a:gd name="T8" fmla="*/ 2147483647 w 172"/>
              <a:gd name="T9" fmla="*/ 2147483647 h 249"/>
              <a:gd name="T10" fmla="*/ 2147483647 w 172"/>
              <a:gd name="T11" fmla="*/ 2147483647 h 249"/>
              <a:gd name="T12" fmla="*/ 2147483647 w 172"/>
              <a:gd name="T13" fmla="*/ 2147483647 h 249"/>
              <a:gd name="T14" fmla="*/ 2147483647 w 172"/>
              <a:gd name="T15" fmla="*/ 2147483647 h 249"/>
              <a:gd name="T16" fmla="*/ 2147483647 w 172"/>
              <a:gd name="T17" fmla="*/ 2147483647 h 249"/>
              <a:gd name="T18" fmla="*/ 2147483647 w 172"/>
              <a:gd name="T19" fmla="*/ 2147483647 h 249"/>
              <a:gd name="T20" fmla="*/ 2147483647 w 172"/>
              <a:gd name="T21" fmla="*/ 2147483647 h 249"/>
              <a:gd name="T22" fmla="*/ 2147483647 w 172"/>
              <a:gd name="T23" fmla="*/ 2147483647 h 249"/>
              <a:gd name="T24" fmla="*/ 2147483647 w 172"/>
              <a:gd name="T25" fmla="*/ 2147483647 h 249"/>
              <a:gd name="T26" fmla="*/ 2147483647 w 172"/>
              <a:gd name="T27" fmla="*/ 2147483647 h 249"/>
              <a:gd name="T28" fmla="*/ 2147483647 w 172"/>
              <a:gd name="T29" fmla="*/ 2147483647 h 249"/>
              <a:gd name="T30" fmla="*/ 2147483647 w 172"/>
              <a:gd name="T31" fmla="*/ 2147483647 h 249"/>
              <a:gd name="T32" fmla="*/ 2147483647 w 172"/>
              <a:gd name="T33" fmla="*/ 2147483647 h 249"/>
              <a:gd name="T34" fmla="*/ 2147483647 w 172"/>
              <a:gd name="T35" fmla="*/ 2147483647 h 249"/>
              <a:gd name="T36" fmla="*/ 2147483647 w 172"/>
              <a:gd name="T37" fmla="*/ 2147483647 h 249"/>
              <a:gd name="T38" fmla="*/ 2147483647 w 172"/>
              <a:gd name="T39" fmla="*/ 2147483647 h 249"/>
              <a:gd name="T40" fmla="*/ 2147483647 w 172"/>
              <a:gd name="T41" fmla="*/ 2147483647 h 2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2" h="249">
                <a:moveTo>
                  <a:pt x="0" y="0"/>
                </a:moveTo>
                <a:lnTo>
                  <a:pt x="6" y="39"/>
                </a:lnTo>
                <a:lnTo>
                  <a:pt x="9" y="73"/>
                </a:lnTo>
                <a:lnTo>
                  <a:pt x="15" y="99"/>
                </a:lnTo>
                <a:lnTo>
                  <a:pt x="20" y="121"/>
                </a:lnTo>
                <a:lnTo>
                  <a:pt x="26" y="141"/>
                </a:lnTo>
                <a:lnTo>
                  <a:pt x="31" y="154"/>
                </a:lnTo>
                <a:lnTo>
                  <a:pt x="37" y="167"/>
                </a:lnTo>
                <a:lnTo>
                  <a:pt x="42" y="178"/>
                </a:lnTo>
                <a:lnTo>
                  <a:pt x="50" y="189"/>
                </a:lnTo>
                <a:lnTo>
                  <a:pt x="55" y="198"/>
                </a:lnTo>
                <a:lnTo>
                  <a:pt x="62" y="205"/>
                </a:lnTo>
                <a:lnTo>
                  <a:pt x="70" y="212"/>
                </a:lnTo>
                <a:lnTo>
                  <a:pt x="77" y="218"/>
                </a:lnTo>
                <a:lnTo>
                  <a:pt x="86" y="223"/>
                </a:lnTo>
                <a:lnTo>
                  <a:pt x="94" y="227"/>
                </a:lnTo>
                <a:lnTo>
                  <a:pt x="105" y="231"/>
                </a:lnTo>
                <a:lnTo>
                  <a:pt x="115" y="236"/>
                </a:lnTo>
                <a:lnTo>
                  <a:pt x="132" y="240"/>
                </a:lnTo>
                <a:lnTo>
                  <a:pt x="170" y="249"/>
                </a:lnTo>
                <a:lnTo>
                  <a:pt x="172" y="249"/>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5" name="Freeform 53"/>
          <p:cNvSpPr>
            <a:spLocks/>
          </p:cNvSpPr>
          <p:nvPr/>
        </p:nvSpPr>
        <p:spPr bwMode="auto">
          <a:xfrm>
            <a:off x="3140075" y="3297238"/>
            <a:ext cx="50800" cy="25400"/>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5" y="0"/>
                </a:moveTo>
                <a:lnTo>
                  <a:pt x="62" y="29"/>
                </a:lnTo>
                <a:lnTo>
                  <a:pt x="0" y="31"/>
                </a:lnTo>
                <a:lnTo>
                  <a:pt x="15" y="18"/>
                </a:lnTo>
                <a:lnTo>
                  <a:pt x="5"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6" name="Freeform 54"/>
          <p:cNvSpPr>
            <a:spLocks/>
          </p:cNvSpPr>
          <p:nvPr/>
        </p:nvSpPr>
        <p:spPr bwMode="auto">
          <a:xfrm>
            <a:off x="3140075" y="3297238"/>
            <a:ext cx="50800" cy="25400"/>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5" y="0"/>
                </a:moveTo>
                <a:lnTo>
                  <a:pt x="62" y="29"/>
                </a:lnTo>
                <a:lnTo>
                  <a:pt x="0" y="31"/>
                </a:lnTo>
                <a:lnTo>
                  <a:pt x="15" y="18"/>
                </a:lnTo>
                <a:lnTo>
                  <a:pt x="5"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7" name="Rectangle 55"/>
          <p:cNvSpPr>
            <a:spLocks noChangeArrowheads="1"/>
          </p:cNvSpPr>
          <p:nvPr/>
        </p:nvSpPr>
        <p:spPr bwMode="auto">
          <a:xfrm>
            <a:off x="3205163" y="3267075"/>
            <a:ext cx="152400"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4738" name="Rectangle 56"/>
          <p:cNvSpPr>
            <a:spLocks noChangeArrowheads="1"/>
          </p:cNvSpPr>
          <p:nvPr/>
        </p:nvSpPr>
        <p:spPr bwMode="auto">
          <a:xfrm>
            <a:off x="3349625" y="3328988"/>
            <a:ext cx="34925" cy="7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739" name="Freeform 57"/>
          <p:cNvSpPr>
            <a:spLocks/>
          </p:cNvSpPr>
          <p:nvPr/>
        </p:nvSpPr>
        <p:spPr bwMode="auto">
          <a:xfrm>
            <a:off x="2884488" y="3871913"/>
            <a:ext cx="84137" cy="228600"/>
          </a:xfrm>
          <a:custGeom>
            <a:avLst/>
            <a:gdLst>
              <a:gd name="T0" fmla="*/ 2147483647 w 106"/>
              <a:gd name="T1" fmla="*/ 0 h 289"/>
              <a:gd name="T2" fmla="*/ 2147483647 w 106"/>
              <a:gd name="T3" fmla="*/ 2147483647 h 289"/>
              <a:gd name="T4" fmla="*/ 2147483647 w 106"/>
              <a:gd name="T5" fmla="*/ 2147483647 h 289"/>
              <a:gd name="T6" fmla="*/ 2147483647 w 106"/>
              <a:gd name="T7" fmla="*/ 2147483647 h 289"/>
              <a:gd name="T8" fmla="*/ 0 w 106"/>
              <a:gd name="T9" fmla="*/ 2147483647 h 289"/>
              <a:gd name="T10" fmla="*/ 0 w 106"/>
              <a:gd name="T11" fmla="*/ 2147483647 h 289"/>
              <a:gd name="T12" fmla="*/ 0 w 106"/>
              <a:gd name="T13" fmla="*/ 2147483647 h 289"/>
              <a:gd name="T14" fmla="*/ 2147483647 w 106"/>
              <a:gd name="T15" fmla="*/ 2147483647 h 289"/>
              <a:gd name="T16" fmla="*/ 2147483647 w 106"/>
              <a:gd name="T17" fmla="*/ 2147483647 h 289"/>
              <a:gd name="T18" fmla="*/ 2147483647 w 106"/>
              <a:gd name="T19" fmla="*/ 2147483647 h 289"/>
              <a:gd name="T20" fmla="*/ 2147483647 w 106"/>
              <a:gd name="T21" fmla="*/ 2147483647 h 289"/>
              <a:gd name="T22" fmla="*/ 2147483647 w 106"/>
              <a:gd name="T23" fmla="*/ 2147483647 h 289"/>
              <a:gd name="T24" fmla="*/ 2147483647 w 106"/>
              <a:gd name="T25" fmla="*/ 2147483647 h 289"/>
              <a:gd name="T26" fmla="*/ 2147483647 w 106"/>
              <a:gd name="T27" fmla="*/ 2147483647 h 289"/>
              <a:gd name="T28" fmla="*/ 2147483647 w 106"/>
              <a:gd name="T29" fmla="*/ 2147483647 h 289"/>
              <a:gd name="T30" fmla="*/ 2147483647 w 106"/>
              <a:gd name="T31" fmla="*/ 2147483647 h 289"/>
              <a:gd name="T32" fmla="*/ 2147483647 w 106"/>
              <a:gd name="T33" fmla="*/ 2147483647 h 289"/>
              <a:gd name="T34" fmla="*/ 2147483647 w 106"/>
              <a:gd name="T35" fmla="*/ 2147483647 h 289"/>
              <a:gd name="T36" fmla="*/ 2147483647 w 106"/>
              <a:gd name="T37" fmla="*/ 2147483647 h 289"/>
              <a:gd name="T38" fmla="*/ 2147483647 w 106"/>
              <a:gd name="T39" fmla="*/ 2147483647 h 289"/>
              <a:gd name="T40" fmla="*/ 2147483647 w 106"/>
              <a:gd name="T41" fmla="*/ 2147483647 h 28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6" h="289">
                <a:moveTo>
                  <a:pt x="20" y="0"/>
                </a:moveTo>
                <a:lnTo>
                  <a:pt x="13" y="38"/>
                </a:lnTo>
                <a:lnTo>
                  <a:pt x="6" y="71"/>
                </a:lnTo>
                <a:lnTo>
                  <a:pt x="2" y="97"/>
                </a:lnTo>
                <a:lnTo>
                  <a:pt x="0" y="121"/>
                </a:lnTo>
                <a:lnTo>
                  <a:pt x="0" y="141"/>
                </a:lnTo>
                <a:lnTo>
                  <a:pt x="0" y="156"/>
                </a:lnTo>
                <a:lnTo>
                  <a:pt x="2" y="168"/>
                </a:lnTo>
                <a:lnTo>
                  <a:pt x="4" y="181"/>
                </a:lnTo>
                <a:lnTo>
                  <a:pt x="8" y="194"/>
                </a:lnTo>
                <a:lnTo>
                  <a:pt x="11" y="203"/>
                </a:lnTo>
                <a:lnTo>
                  <a:pt x="15" y="212"/>
                </a:lnTo>
                <a:lnTo>
                  <a:pt x="20" y="221"/>
                </a:lnTo>
                <a:lnTo>
                  <a:pt x="26" y="230"/>
                </a:lnTo>
                <a:lnTo>
                  <a:pt x="31" y="238"/>
                </a:lnTo>
                <a:lnTo>
                  <a:pt x="37" y="243"/>
                </a:lnTo>
                <a:lnTo>
                  <a:pt x="46" y="252"/>
                </a:lnTo>
                <a:lnTo>
                  <a:pt x="55" y="258"/>
                </a:lnTo>
                <a:lnTo>
                  <a:pt x="70" y="269"/>
                </a:lnTo>
                <a:lnTo>
                  <a:pt x="103" y="289"/>
                </a:lnTo>
                <a:lnTo>
                  <a:pt x="106" y="289"/>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40" name="Freeform 58"/>
          <p:cNvSpPr>
            <a:spLocks/>
          </p:cNvSpPr>
          <p:nvPr/>
        </p:nvSpPr>
        <p:spPr bwMode="auto">
          <a:xfrm>
            <a:off x="2921000" y="4067175"/>
            <a:ext cx="47625" cy="33338"/>
          </a:xfrm>
          <a:custGeom>
            <a:avLst/>
            <a:gdLst>
              <a:gd name="T0" fmla="*/ 2147483647 w 60"/>
              <a:gd name="T1" fmla="*/ 0 h 42"/>
              <a:gd name="T2" fmla="*/ 2147483647 w 60"/>
              <a:gd name="T3" fmla="*/ 2147483647 h 42"/>
              <a:gd name="T4" fmla="*/ 0 w 60"/>
              <a:gd name="T5" fmla="*/ 2147483647 h 42"/>
              <a:gd name="T6" fmla="*/ 2147483647 w 60"/>
              <a:gd name="T7" fmla="*/ 2147483647 h 42"/>
              <a:gd name="T8" fmla="*/ 2147483647 w 60"/>
              <a:gd name="T9" fmla="*/ 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2">
                <a:moveTo>
                  <a:pt x="15" y="0"/>
                </a:moveTo>
                <a:lnTo>
                  <a:pt x="60" y="42"/>
                </a:lnTo>
                <a:lnTo>
                  <a:pt x="0" y="26"/>
                </a:lnTo>
                <a:lnTo>
                  <a:pt x="18" y="18"/>
                </a:lnTo>
                <a:lnTo>
                  <a:pt x="15"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41" name="Freeform 59"/>
          <p:cNvSpPr>
            <a:spLocks/>
          </p:cNvSpPr>
          <p:nvPr/>
        </p:nvSpPr>
        <p:spPr bwMode="auto">
          <a:xfrm>
            <a:off x="2921000" y="4067175"/>
            <a:ext cx="47625" cy="33338"/>
          </a:xfrm>
          <a:custGeom>
            <a:avLst/>
            <a:gdLst>
              <a:gd name="T0" fmla="*/ 2147483647 w 60"/>
              <a:gd name="T1" fmla="*/ 0 h 42"/>
              <a:gd name="T2" fmla="*/ 2147483647 w 60"/>
              <a:gd name="T3" fmla="*/ 2147483647 h 42"/>
              <a:gd name="T4" fmla="*/ 0 w 60"/>
              <a:gd name="T5" fmla="*/ 2147483647 h 42"/>
              <a:gd name="T6" fmla="*/ 2147483647 w 60"/>
              <a:gd name="T7" fmla="*/ 2147483647 h 42"/>
              <a:gd name="T8" fmla="*/ 2147483647 w 60"/>
              <a:gd name="T9" fmla="*/ 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2">
                <a:moveTo>
                  <a:pt x="15" y="0"/>
                </a:moveTo>
                <a:lnTo>
                  <a:pt x="60" y="42"/>
                </a:lnTo>
                <a:lnTo>
                  <a:pt x="0" y="26"/>
                </a:lnTo>
                <a:lnTo>
                  <a:pt x="18" y="18"/>
                </a:lnTo>
                <a:lnTo>
                  <a:pt x="15"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42" name="Rectangle 60"/>
          <p:cNvSpPr>
            <a:spLocks noChangeArrowheads="1"/>
          </p:cNvSpPr>
          <p:nvPr/>
        </p:nvSpPr>
        <p:spPr bwMode="auto">
          <a:xfrm>
            <a:off x="2978150" y="4064000"/>
            <a:ext cx="152400"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4743" name="Rectangle 61"/>
          <p:cNvSpPr>
            <a:spLocks noChangeArrowheads="1"/>
          </p:cNvSpPr>
          <p:nvPr/>
        </p:nvSpPr>
        <p:spPr bwMode="auto">
          <a:xfrm>
            <a:off x="3124200" y="4125913"/>
            <a:ext cx="34925" cy="7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744" name="Rectangle 63"/>
          <p:cNvSpPr>
            <a:spLocks noChangeArrowheads="1"/>
          </p:cNvSpPr>
          <p:nvPr/>
        </p:nvSpPr>
        <p:spPr bwMode="auto">
          <a:xfrm>
            <a:off x="4037013" y="1630363"/>
            <a:ext cx="531812"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745" name="Rectangle 64"/>
          <p:cNvSpPr>
            <a:spLocks noChangeArrowheads="1"/>
          </p:cNvSpPr>
          <p:nvPr/>
        </p:nvSpPr>
        <p:spPr bwMode="auto">
          <a:xfrm>
            <a:off x="4343400" y="2016125"/>
            <a:ext cx="642938"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crotonyl-CoA</a:t>
            </a:r>
            <a:endParaRPr lang="de-DE">
              <a:solidFill>
                <a:srgbClr val="000000"/>
              </a:solidFill>
              <a:latin typeface="Arial" charset="0"/>
              <a:ea typeface="ＭＳ Ｐゴシック" charset="0"/>
              <a:cs typeface="ＭＳ Ｐゴシック" charset="0"/>
            </a:endParaRPr>
          </a:p>
        </p:txBody>
      </p:sp>
      <p:sp>
        <p:nvSpPr>
          <p:cNvPr id="114746" name="Rectangle 65"/>
          <p:cNvSpPr>
            <a:spLocks noChangeArrowheads="1"/>
          </p:cNvSpPr>
          <p:nvPr/>
        </p:nvSpPr>
        <p:spPr bwMode="auto">
          <a:xfrm>
            <a:off x="4251325" y="2408238"/>
            <a:ext cx="865188"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ethylmalonyl-CoA</a:t>
            </a:r>
            <a:endParaRPr lang="de-DE">
              <a:solidFill>
                <a:srgbClr val="000000"/>
              </a:solidFill>
              <a:latin typeface="Arial" charset="0"/>
              <a:ea typeface="ＭＳ Ｐゴシック" charset="0"/>
              <a:cs typeface="ＭＳ Ｐゴシック" charset="0"/>
            </a:endParaRPr>
          </a:p>
        </p:txBody>
      </p:sp>
      <p:sp>
        <p:nvSpPr>
          <p:cNvPr id="114747" name="Rectangle 66"/>
          <p:cNvSpPr>
            <a:spLocks noChangeArrowheads="1"/>
          </p:cNvSpPr>
          <p:nvPr/>
        </p:nvSpPr>
        <p:spPr bwMode="auto">
          <a:xfrm>
            <a:off x="4203700" y="2817813"/>
            <a:ext cx="979488"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methylsuccinyl-CoA</a:t>
            </a:r>
            <a:endParaRPr lang="de-DE">
              <a:solidFill>
                <a:srgbClr val="000000"/>
              </a:solidFill>
              <a:latin typeface="Arial" charset="0"/>
              <a:ea typeface="ＭＳ Ｐゴシック" charset="0"/>
              <a:cs typeface="ＭＳ Ｐゴシック" charset="0"/>
            </a:endParaRPr>
          </a:p>
        </p:txBody>
      </p:sp>
      <p:sp>
        <p:nvSpPr>
          <p:cNvPr id="114748" name="Rectangle 67"/>
          <p:cNvSpPr>
            <a:spLocks noChangeArrowheads="1"/>
          </p:cNvSpPr>
          <p:nvPr/>
        </p:nvSpPr>
        <p:spPr bwMode="auto">
          <a:xfrm>
            <a:off x="4287838" y="3217863"/>
            <a:ext cx="769937"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mesaconyl-CoA</a:t>
            </a:r>
            <a:endParaRPr lang="de-DE">
              <a:solidFill>
                <a:srgbClr val="000000"/>
              </a:solidFill>
              <a:latin typeface="Arial" charset="0"/>
              <a:ea typeface="ＭＳ Ｐゴシック" charset="0"/>
              <a:cs typeface="ＭＳ Ｐゴシック" charset="0"/>
            </a:endParaRPr>
          </a:p>
        </p:txBody>
      </p:sp>
      <p:sp>
        <p:nvSpPr>
          <p:cNvPr id="114749" name="Rectangle 68"/>
          <p:cNvSpPr>
            <a:spLocks noChangeArrowheads="1"/>
          </p:cNvSpPr>
          <p:nvPr/>
        </p:nvSpPr>
        <p:spPr bwMode="auto">
          <a:xfrm>
            <a:off x="4227513" y="3617913"/>
            <a:ext cx="922337"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3-methylmalyl-CoA</a:t>
            </a:r>
            <a:endParaRPr lang="de-DE">
              <a:solidFill>
                <a:srgbClr val="000000"/>
              </a:solidFill>
              <a:latin typeface="Arial" charset="0"/>
              <a:ea typeface="ＭＳ Ｐゴシック" charset="0"/>
              <a:cs typeface="ＭＳ Ｐゴシック" charset="0"/>
            </a:endParaRPr>
          </a:p>
        </p:txBody>
      </p:sp>
      <p:sp>
        <p:nvSpPr>
          <p:cNvPr id="114750" name="Rectangle 69"/>
          <p:cNvSpPr>
            <a:spLocks noChangeArrowheads="1"/>
          </p:cNvSpPr>
          <p:nvPr/>
        </p:nvSpPr>
        <p:spPr bwMode="auto">
          <a:xfrm>
            <a:off x="3917950" y="4017963"/>
            <a:ext cx="704850"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propionyl-CoA</a:t>
            </a:r>
            <a:endParaRPr lang="de-DE">
              <a:solidFill>
                <a:srgbClr val="000000"/>
              </a:solidFill>
              <a:latin typeface="Arial" charset="0"/>
              <a:ea typeface="ＭＳ Ｐゴシック" charset="0"/>
              <a:cs typeface="ＭＳ Ｐゴシック" charset="0"/>
            </a:endParaRPr>
          </a:p>
        </p:txBody>
      </p:sp>
      <p:sp>
        <p:nvSpPr>
          <p:cNvPr id="114751" name="Rectangle 70"/>
          <p:cNvSpPr>
            <a:spLocks noChangeArrowheads="1"/>
          </p:cNvSpPr>
          <p:nvPr/>
        </p:nvSpPr>
        <p:spPr bwMode="auto">
          <a:xfrm>
            <a:off x="3940175" y="4418013"/>
            <a:ext cx="650875"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succinyl-CoA</a:t>
            </a:r>
            <a:endParaRPr lang="de-DE">
              <a:solidFill>
                <a:srgbClr val="000000"/>
              </a:solidFill>
              <a:latin typeface="Arial" charset="0"/>
              <a:ea typeface="ＭＳ Ｐゴシック" charset="0"/>
              <a:cs typeface="ＭＳ Ｐゴシック" charset="0"/>
            </a:endParaRPr>
          </a:p>
        </p:txBody>
      </p:sp>
      <p:sp>
        <p:nvSpPr>
          <p:cNvPr id="114752" name="Rectangle 71"/>
          <p:cNvSpPr>
            <a:spLocks noChangeArrowheads="1"/>
          </p:cNvSpPr>
          <p:nvPr/>
        </p:nvSpPr>
        <p:spPr bwMode="auto">
          <a:xfrm>
            <a:off x="4738688" y="4017963"/>
            <a:ext cx="500062"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glyoxylate</a:t>
            </a:r>
            <a:endParaRPr lang="de-DE">
              <a:solidFill>
                <a:srgbClr val="000000"/>
              </a:solidFill>
              <a:latin typeface="Arial" charset="0"/>
              <a:ea typeface="ＭＳ Ｐゴシック" charset="0"/>
              <a:cs typeface="ＭＳ Ｐゴシック" charset="0"/>
            </a:endParaRPr>
          </a:p>
        </p:txBody>
      </p:sp>
      <p:sp>
        <p:nvSpPr>
          <p:cNvPr id="114753" name="Rectangle 72"/>
          <p:cNvSpPr>
            <a:spLocks noChangeArrowheads="1"/>
          </p:cNvSpPr>
          <p:nvPr/>
        </p:nvSpPr>
        <p:spPr bwMode="auto">
          <a:xfrm>
            <a:off x="4789488" y="4410075"/>
            <a:ext cx="323850"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malate</a:t>
            </a:r>
            <a:endParaRPr lang="de-DE">
              <a:solidFill>
                <a:srgbClr val="000000"/>
              </a:solidFill>
              <a:latin typeface="Arial" charset="0"/>
              <a:ea typeface="ＭＳ Ｐゴシック" charset="0"/>
              <a:cs typeface="ＭＳ Ｐゴシック" charset="0"/>
            </a:endParaRPr>
          </a:p>
        </p:txBody>
      </p:sp>
      <p:sp>
        <p:nvSpPr>
          <p:cNvPr id="114754" name="Line 73"/>
          <p:cNvSpPr>
            <a:spLocks noChangeShapeType="1"/>
          </p:cNvSpPr>
          <p:nvPr/>
        </p:nvSpPr>
        <p:spPr bwMode="auto">
          <a:xfrm>
            <a:off x="4603750" y="2136775"/>
            <a:ext cx="1588" cy="258763"/>
          </a:xfrm>
          <a:prstGeom prst="line">
            <a:avLst/>
          </a:prstGeom>
          <a:noFill/>
          <a:ln w="4763">
            <a:solidFill>
              <a:srgbClr val="00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55" name="Freeform 74"/>
          <p:cNvSpPr>
            <a:spLocks/>
          </p:cNvSpPr>
          <p:nvPr/>
        </p:nvSpPr>
        <p:spPr bwMode="auto">
          <a:xfrm>
            <a:off x="4592638" y="2347913"/>
            <a:ext cx="23812"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5" y="60"/>
                </a:lnTo>
                <a:lnTo>
                  <a:pt x="0" y="0"/>
                </a:lnTo>
                <a:lnTo>
                  <a:pt x="15" y="11"/>
                </a:lnTo>
                <a:lnTo>
                  <a:pt x="2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56" name="Freeform 75"/>
          <p:cNvSpPr>
            <a:spLocks/>
          </p:cNvSpPr>
          <p:nvPr/>
        </p:nvSpPr>
        <p:spPr bwMode="auto">
          <a:xfrm>
            <a:off x="4592638" y="2347913"/>
            <a:ext cx="23812"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5" y="60"/>
                </a:lnTo>
                <a:lnTo>
                  <a:pt x="0" y="0"/>
                </a:lnTo>
                <a:lnTo>
                  <a:pt x="15" y="11"/>
                </a:lnTo>
                <a:lnTo>
                  <a:pt x="29"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57" name="Line 76"/>
          <p:cNvSpPr>
            <a:spLocks noChangeShapeType="1"/>
          </p:cNvSpPr>
          <p:nvPr/>
        </p:nvSpPr>
        <p:spPr bwMode="auto">
          <a:xfrm>
            <a:off x="4603750" y="2530475"/>
            <a:ext cx="1588" cy="257175"/>
          </a:xfrm>
          <a:prstGeom prst="line">
            <a:avLst/>
          </a:prstGeom>
          <a:noFill/>
          <a:ln w="4763">
            <a:solidFill>
              <a:srgbClr val="00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58" name="Freeform 77"/>
          <p:cNvSpPr>
            <a:spLocks/>
          </p:cNvSpPr>
          <p:nvPr/>
        </p:nvSpPr>
        <p:spPr bwMode="auto">
          <a:xfrm>
            <a:off x="4592638" y="2740025"/>
            <a:ext cx="23812"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5" y="60"/>
                </a:lnTo>
                <a:lnTo>
                  <a:pt x="0" y="0"/>
                </a:lnTo>
                <a:lnTo>
                  <a:pt x="15" y="11"/>
                </a:lnTo>
                <a:lnTo>
                  <a:pt x="2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59" name="Freeform 78"/>
          <p:cNvSpPr>
            <a:spLocks/>
          </p:cNvSpPr>
          <p:nvPr/>
        </p:nvSpPr>
        <p:spPr bwMode="auto">
          <a:xfrm>
            <a:off x="4592638" y="2740025"/>
            <a:ext cx="23812"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5" y="60"/>
                </a:lnTo>
                <a:lnTo>
                  <a:pt x="0" y="0"/>
                </a:lnTo>
                <a:lnTo>
                  <a:pt x="15" y="11"/>
                </a:lnTo>
                <a:lnTo>
                  <a:pt x="29"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0" name="Line 79"/>
          <p:cNvSpPr>
            <a:spLocks noChangeShapeType="1"/>
          </p:cNvSpPr>
          <p:nvPr/>
        </p:nvSpPr>
        <p:spPr bwMode="auto">
          <a:xfrm>
            <a:off x="4603750" y="2935288"/>
            <a:ext cx="1588" cy="258762"/>
          </a:xfrm>
          <a:prstGeom prst="line">
            <a:avLst/>
          </a:prstGeom>
          <a:noFill/>
          <a:ln w="4763">
            <a:solidFill>
              <a:srgbClr val="00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1" name="Freeform 80"/>
          <p:cNvSpPr>
            <a:spLocks/>
          </p:cNvSpPr>
          <p:nvPr/>
        </p:nvSpPr>
        <p:spPr bwMode="auto">
          <a:xfrm>
            <a:off x="4592638" y="3144838"/>
            <a:ext cx="23812" cy="49212"/>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5" y="60"/>
                </a:lnTo>
                <a:lnTo>
                  <a:pt x="0" y="0"/>
                </a:lnTo>
                <a:lnTo>
                  <a:pt x="15" y="11"/>
                </a:lnTo>
                <a:lnTo>
                  <a:pt x="2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2" name="Freeform 81"/>
          <p:cNvSpPr>
            <a:spLocks/>
          </p:cNvSpPr>
          <p:nvPr/>
        </p:nvSpPr>
        <p:spPr bwMode="auto">
          <a:xfrm>
            <a:off x="4592638" y="3144838"/>
            <a:ext cx="23812" cy="49212"/>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5" y="60"/>
                </a:lnTo>
                <a:lnTo>
                  <a:pt x="0" y="0"/>
                </a:lnTo>
                <a:lnTo>
                  <a:pt x="15" y="11"/>
                </a:lnTo>
                <a:lnTo>
                  <a:pt x="29"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3" name="Line 82"/>
          <p:cNvSpPr>
            <a:spLocks noChangeShapeType="1"/>
          </p:cNvSpPr>
          <p:nvPr/>
        </p:nvSpPr>
        <p:spPr bwMode="auto">
          <a:xfrm>
            <a:off x="4603750" y="3341688"/>
            <a:ext cx="1588" cy="258762"/>
          </a:xfrm>
          <a:prstGeom prst="line">
            <a:avLst/>
          </a:prstGeom>
          <a:noFill/>
          <a:ln w="4763">
            <a:solidFill>
              <a:srgbClr val="00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4" name="Freeform 83"/>
          <p:cNvSpPr>
            <a:spLocks/>
          </p:cNvSpPr>
          <p:nvPr/>
        </p:nvSpPr>
        <p:spPr bwMode="auto">
          <a:xfrm>
            <a:off x="4592638" y="3551238"/>
            <a:ext cx="23812" cy="49212"/>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5" y="60"/>
                </a:lnTo>
                <a:lnTo>
                  <a:pt x="0" y="0"/>
                </a:lnTo>
                <a:lnTo>
                  <a:pt x="15" y="11"/>
                </a:lnTo>
                <a:lnTo>
                  <a:pt x="2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5" name="Freeform 84"/>
          <p:cNvSpPr>
            <a:spLocks/>
          </p:cNvSpPr>
          <p:nvPr/>
        </p:nvSpPr>
        <p:spPr bwMode="auto">
          <a:xfrm>
            <a:off x="4592638" y="3551238"/>
            <a:ext cx="23812" cy="49212"/>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5" y="60"/>
                </a:lnTo>
                <a:lnTo>
                  <a:pt x="0" y="0"/>
                </a:lnTo>
                <a:lnTo>
                  <a:pt x="15" y="11"/>
                </a:lnTo>
                <a:lnTo>
                  <a:pt x="29"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6" name="Freeform 85"/>
          <p:cNvSpPr>
            <a:spLocks/>
          </p:cNvSpPr>
          <p:nvPr/>
        </p:nvSpPr>
        <p:spPr bwMode="auto">
          <a:xfrm>
            <a:off x="4416425" y="3776663"/>
            <a:ext cx="187325" cy="212725"/>
          </a:xfrm>
          <a:custGeom>
            <a:avLst/>
            <a:gdLst>
              <a:gd name="T0" fmla="*/ 2147483647 w 236"/>
              <a:gd name="T1" fmla="*/ 0 h 267"/>
              <a:gd name="T2" fmla="*/ 2147483647 w 236"/>
              <a:gd name="T3" fmla="*/ 2147483647 h 267"/>
              <a:gd name="T4" fmla="*/ 2147483647 w 236"/>
              <a:gd name="T5" fmla="*/ 2147483647 h 267"/>
              <a:gd name="T6" fmla="*/ 2147483647 w 236"/>
              <a:gd name="T7" fmla="*/ 2147483647 h 267"/>
              <a:gd name="T8" fmla="*/ 2147483647 w 236"/>
              <a:gd name="T9" fmla="*/ 2147483647 h 267"/>
              <a:gd name="T10" fmla="*/ 2147483647 w 236"/>
              <a:gd name="T11" fmla="*/ 2147483647 h 267"/>
              <a:gd name="T12" fmla="*/ 2147483647 w 236"/>
              <a:gd name="T13" fmla="*/ 2147483647 h 267"/>
              <a:gd name="T14" fmla="*/ 2147483647 w 236"/>
              <a:gd name="T15" fmla="*/ 2147483647 h 267"/>
              <a:gd name="T16" fmla="*/ 2147483647 w 236"/>
              <a:gd name="T17" fmla="*/ 2147483647 h 267"/>
              <a:gd name="T18" fmla="*/ 2147483647 w 236"/>
              <a:gd name="T19" fmla="*/ 2147483647 h 267"/>
              <a:gd name="T20" fmla="*/ 2147483647 w 236"/>
              <a:gd name="T21" fmla="*/ 2147483647 h 267"/>
              <a:gd name="T22" fmla="*/ 2147483647 w 236"/>
              <a:gd name="T23" fmla="*/ 2147483647 h 267"/>
              <a:gd name="T24" fmla="*/ 2147483647 w 236"/>
              <a:gd name="T25" fmla="*/ 2147483647 h 267"/>
              <a:gd name="T26" fmla="*/ 2147483647 w 236"/>
              <a:gd name="T27" fmla="*/ 2147483647 h 267"/>
              <a:gd name="T28" fmla="*/ 2147483647 w 236"/>
              <a:gd name="T29" fmla="*/ 2147483647 h 267"/>
              <a:gd name="T30" fmla="*/ 0 w 236"/>
              <a:gd name="T31" fmla="*/ 2147483647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6" h="267">
                <a:moveTo>
                  <a:pt x="236" y="0"/>
                </a:moveTo>
                <a:lnTo>
                  <a:pt x="236" y="35"/>
                </a:lnTo>
                <a:lnTo>
                  <a:pt x="234" y="57"/>
                </a:lnTo>
                <a:lnTo>
                  <a:pt x="230" y="81"/>
                </a:lnTo>
                <a:lnTo>
                  <a:pt x="226" y="104"/>
                </a:lnTo>
                <a:lnTo>
                  <a:pt x="219" y="128"/>
                </a:lnTo>
                <a:lnTo>
                  <a:pt x="210" y="150"/>
                </a:lnTo>
                <a:lnTo>
                  <a:pt x="197" y="172"/>
                </a:lnTo>
                <a:lnTo>
                  <a:pt x="181" y="192"/>
                </a:lnTo>
                <a:lnTo>
                  <a:pt x="162" y="211"/>
                </a:lnTo>
                <a:lnTo>
                  <a:pt x="139" y="227"/>
                </a:lnTo>
                <a:lnTo>
                  <a:pt x="111" y="242"/>
                </a:lnTo>
                <a:lnTo>
                  <a:pt x="80" y="253"/>
                </a:lnTo>
                <a:lnTo>
                  <a:pt x="42" y="262"/>
                </a:lnTo>
                <a:lnTo>
                  <a:pt x="22" y="265"/>
                </a:lnTo>
                <a:lnTo>
                  <a:pt x="0" y="267"/>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7" name="Freeform 86"/>
          <p:cNvSpPr>
            <a:spLocks/>
          </p:cNvSpPr>
          <p:nvPr/>
        </p:nvSpPr>
        <p:spPr bwMode="auto">
          <a:xfrm>
            <a:off x="4416425" y="3970338"/>
            <a:ext cx="49213" cy="23812"/>
          </a:xfrm>
          <a:custGeom>
            <a:avLst/>
            <a:gdLst>
              <a:gd name="T0" fmla="*/ 2147483647 w 62"/>
              <a:gd name="T1" fmla="*/ 2147483647 h 32"/>
              <a:gd name="T2" fmla="*/ 0 w 62"/>
              <a:gd name="T3" fmla="*/ 2147483647 h 32"/>
              <a:gd name="T4" fmla="*/ 2147483647 w 62"/>
              <a:gd name="T5" fmla="*/ 0 h 32"/>
              <a:gd name="T6" fmla="*/ 2147483647 w 62"/>
              <a:gd name="T7" fmla="*/ 2147483647 h 32"/>
              <a:gd name="T8" fmla="*/ 2147483647 w 62"/>
              <a:gd name="T9" fmla="*/ 2147483647 h 32"/>
              <a:gd name="T10" fmla="*/ 2147483647 w 62"/>
              <a:gd name="T11" fmla="*/ 2147483647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2">
                <a:moveTo>
                  <a:pt x="62" y="32"/>
                </a:moveTo>
                <a:lnTo>
                  <a:pt x="0" y="24"/>
                </a:lnTo>
                <a:lnTo>
                  <a:pt x="58" y="0"/>
                </a:lnTo>
                <a:lnTo>
                  <a:pt x="47" y="19"/>
                </a:lnTo>
                <a:lnTo>
                  <a:pt x="62" y="3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8" name="Freeform 87"/>
          <p:cNvSpPr>
            <a:spLocks/>
          </p:cNvSpPr>
          <p:nvPr/>
        </p:nvSpPr>
        <p:spPr bwMode="auto">
          <a:xfrm>
            <a:off x="4416425" y="3970338"/>
            <a:ext cx="49213" cy="23812"/>
          </a:xfrm>
          <a:custGeom>
            <a:avLst/>
            <a:gdLst>
              <a:gd name="T0" fmla="*/ 2147483647 w 62"/>
              <a:gd name="T1" fmla="*/ 2147483647 h 32"/>
              <a:gd name="T2" fmla="*/ 0 w 62"/>
              <a:gd name="T3" fmla="*/ 2147483647 h 32"/>
              <a:gd name="T4" fmla="*/ 2147483647 w 62"/>
              <a:gd name="T5" fmla="*/ 0 h 32"/>
              <a:gd name="T6" fmla="*/ 2147483647 w 62"/>
              <a:gd name="T7" fmla="*/ 2147483647 h 32"/>
              <a:gd name="T8" fmla="*/ 2147483647 w 62"/>
              <a:gd name="T9" fmla="*/ 2147483647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2">
                <a:moveTo>
                  <a:pt x="62" y="32"/>
                </a:moveTo>
                <a:lnTo>
                  <a:pt x="0" y="24"/>
                </a:lnTo>
                <a:lnTo>
                  <a:pt x="58" y="0"/>
                </a:lnTo>
                <a:lnTo>
                  <a:pt x="47" y="19"/>
                </a:lnTo>
                <a:lnTo>
                  <a:pt x="62" y="32"/>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9" name="Freeform 88"/>
          <p:cNvSpPr>
            <a:spLocks/>
          </p:cNvSpPr>
          <p:nvPr/>
        </p:nvSpPr>
        <p:spPr bwMode="auto">
          <a:xfrm>
            <a:off x="4603750" y="3778250"/>
            <a:ext cx="187325" cy="212725"/>
          </a:xfrm>
          <a:custGeom>
            <a:avLst/>
            <a:gdLst>
              <a:gd name="T0" fmla="*/ 0 w 235"/>
              <a:gd name="T1" fmla="*/ 0 h 267"/>
              <a:gd name="T2" fmla="*/ 2147483647 w 235"/>
              <a:gd name="T3" fmla="*/ 2147483647 h 267"/>
              <a:gd name="T4" fmla="*/ 2147483647 w 235"/>
              <a:gd name="T5" fmla="*/ 2147483647 h 267"/>
              <a:gd name="T6" fmla="*/ 2147483647 w 235"/>
              <a:gd name="T7" fmla="*/ 2147483647 h 267"/>
              <a:gd name="T8" fmla="*/ 2147483647 w 235"/>
              <a:gd name="T9" fmla="*/ 2147483647 h 267"/>
              <a:gd name="T10" fmla="*/ 2147483647 w 235"/>
              <a:gd name="T11" fmla="*/ 2147483647 h 267"/>
              <a:gd name="T12" fmla="*/ 2147483647 w 235"/>
              <a:gd name="T13" fmla="*/ 2147483647 h 267"/>
              <a:gd name="T14" fmla="*/ 2147483647 w 235"/>
              <a:gd name="T15" fmla="*/ 2147483647 h 267"/>
              <a:gd name="T16" fmla="*/ 2147483647 w 235"/>
              <a:gd name="T17" fmla="*/ 2147483647 h 267"/>
              <a:gd name="T18" fmla="*/ 2147483647 w 235"/>
              <a:gd name="T19" fmla="*/ 2147483647 h 267"/>
              <a:gd name="T20" fmla="*/ 2147483647 w 235"/>
              <a:gd name="T21" fmla="*/ 2147483647 h 267"/>
              <a:gd name="T22" fmla="*/ 2147483647 w 235"/>
              <a:gd name="T23" fmla="*/ 2147483647 h 267"/>
              <a:gd name="T24" fmla="*/ 2147483647 w 235"/>
              <a:gd name="T25" fmla="*/ 2147483647 h 267"/>
              <a:gd name="T26" fmla="*/ 2147483647 w 235"/>
              <a:gd name="T27" fmla="*/ 2147483647 h 267"/>
              <a:gd name="T28" fmla="*/ 2147483647 w 235"/>
              <a:gd name="T29" fmla="*/ 2147483647 h 267"/>
              <a:gd name="T30" fmla="*/ 2147483647 w 235"/>
              <a:gd name="T31" fmla="*/ 2147483647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5" h="267">
                <a:moveTo>
                  <a:pt x="0" y="0"/>
                </a:moveTo>
                <a:lnTo>
                  <a:pt x="1" y="35"/>
                </a:lnTo>
                <a:lnTo>
                  <a:pt x="3" y="59"/>
                </a:lnTo>
                <a:lnTo>
                  <a:pt x="5" y="81"/>
                </a:lnTo>
                <a:lnTo>
                  <a:pt x="10" y="104"/>
                </a:lnTo>
                <a:lnTo>
                  <a:pt x="18" y="128"/>
                </a:lnTo>
                <a:lnTo>
                  <a:pt x="27" y="150"/>
                </a:lnTo>
                <a:lnTo>
                  <a:pt x="40" y="172"/>
                </a:lnTo>
                <a:lnTo>
                  <a:pt x="54" y="192"/>
                </a:lnTo>
                <a:lnTo>
                  <a:pt x="73" y="210"/>
                </a:lnTo>
                <a:lnTo>
                  <a:pt x="96" y="227"/>
                </a:lnTo>
                <a:lnTo>
                  <a:pt x="124" y="241"/>
                </a:lnTo>
                <a:lnTo>
                  <a:pt x="157" y="252"/>
                </a:lnTo>
                <a:lnTo>
                  <a:pt x="193" y="262"/>
                </a:lnTo>
                <a:lnTo>
                  <a:pt x="213" y="265"/>
                </a:lnTo>
                <a:lnTo>
                  <a:pt x="235" y="267"/>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0" name="Freeform 89"/>
          <p:cNvSpPr>
            <a:spLocks/>
          </p:cNvSpPr>
          <p:nvPr/>
        </p:nvSpPr>
        <p:spPr bwMode="auto">
          <a:xfrm>
            <a:off x="4741863" y="3971925"/>
            <a:ext cx="49212" cy="23813"/>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2147483647 w 62"/>
              <a:gd name="T11" fmla="*/ 0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1">
                <a:moveTo>
                  <a:pt x="4" y="0"/>
                </a:moveTo>
                <a:lnTo>
                  <a:pt x="62" y="24"/>
                </a:lnTo>
                <a:lnTo>
                  <a:pt x="0" y="31"/>
                </a:lnTo>
                <a:lnTo>
                  <a:pt x="15" y="19"/>
                </a:lnTo>
                <a:lnTo>
                  <a:pt x="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1" name="Freeform 90"/>
          <p:cNvSpPr>
            <a:spLocks/>
          </p:cNvSpPr>
          <p:nvPr/>
        </p:nvSpPr>
        <p:spPr bwMode="auto">
          <a:xfrm>
            <a:off x="4741863" y="3971925"/>
            <a:ext cx="49212" cy="23813"/>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4" y="0"/>
                </a:moveTo>
                <a:lnTo>
                  <a:pt x="62" y="24"/>
                </a:lnTo>
                <a:lnTo>
                  <a:pt x="0" y="31"/>
                </a:lnTo>
                <a:lnTo>
                  <a:pt x="15" y="19"/>
                </a:lnTo>
                <a:lnTo>
                  <a:pt x="4"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2" name="Line 91"/>
          <p:cNvSpPr>
            <a:spLocks noChangeShapeType="1"/>
          </p:cNvSpPr>
          <p:nvPr/>
        </p:nvSpPr>
        <p:spPr bwMode="auto">
          <a:xfrm flipV="1">
            <a:off x="4603750" y="3733800"/>
            <a:ext cx="1588" cy="41275"/>
          </a:xfrm>
          <a:prstGeom prst="line">
            <a:avLst/>
          </a:prstGeom>
          <a:noFill/>
          <a:ln w="4763">
            <a:solidFill>
              <a:srgbClr val="00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3" name="Rectangle 92"/>
          <p:cNvSpPr>
            <a:spLocks noChangeArrowheads="1"/>
          </p:cNvSpPr>
          <p:nvPr/>
        </p:nvSpPr>
        <p:spPr bwMode="auto">
          <a:xfrm>
            <a:off x="4749800" y="1619250"/>
            <a:ext cx="531813"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774" name="Freeform 93"/>
          <p:cNvSpPr>
            <a:spLocks/>
          </p:cNvSpPr>
          <p:nvPr/>
        </p:nvSpPr>
        <p:spPr bwMode="auto">
          <a:xfrm>
            <a:off x="4416425" y="1722438"/>
            <a:ext cx="187325" cy="212725"/>
          </a:xfrm>
          <a:custGeom>
            <a:avLst/>
            <a:gdLst>
              <a:gd name="T0" fmla="*/ 2147483647 w 236"/>
              <a:gd name="T1" fmla="*/ 2147483647 h 267"/>
              <a:gd name="T2" fmla="*/ 2147483647 w 236"/>
              <a:gd name="T3" fmla="*/ 2147483647 h 267"/>
              <a:gd name="T4" fmla="*/ 2147483647 w 236"/>
              <a:gd name="T5" fmla="*/ 2147483647 h 267"/>
              <a:gd name="T6" fmla="*/ 2147483647 w 236"/>
              <a:gd name="T7" fmla="*/ 2147483647 h 267"/>
              <a:gd name="T8" fmla="*/ 2147483647 w 236"/>
              <a:gd name="T9" fmla="*/ 2147483647 h 267"/>
              <a:gd name="T10" fmla="*/ 2147483647 w 236"/>
              <a:gd name="T11" fmla="*/ 2147483647 h 267"/>
              <a:gd name="T12" fmla="*/ 2147483647 w 236"/>
              <a:gd name="T13" fmla="*/ 2147483647 h 267"/>
              <a:gd name="T14" fmla="*/ 2147483647 w 236"/>
              <a:gd name="T15" fmla="*/ 2147483647 h 267"/>
              <a:gd name="T16" fmla="*/ 2147483647 w 236"/>
              <a:gd name="T17" fmla="*/ 2147483647 h 267"/>
              <a:gd name="T18" fmla="*/ 2147483647 w 236"/>
              <a:gd name="T19" fmla="*/ 2147483647 h 267"/>
              <a:gd name="T20" fmla="*/ 2147483647 w 236"/>
              <a:gd name="T21" fmla="*/ 2147483647 h 267"/>
              <a:gd name="T22" fmla="*/ 2147483647 w 236"/>
              <a:gd name="T23" fmla="*/ 2147483647 h 267"/>
              <a:gd name="T24" fmla="*/ 2147483647 w 236"/>
              <a:gd name="T25" fmla="*/ 2147483647 h 267"/>
              <a:gd name="T26" fmla="*/ 2147483647 w 236"/>
              <a:gd name="T27" fmla="*/ 2147483647 h 267"/>
              <a:gd name="T28" fmla="*/ 2147483647 w 236"/>
              <a:gd name="T29" fmla="*/ 2147483647 h 267"/>
              <a:gd name="T30" fmla="*/ 0 w 236"/>
              <a:gd name="T31" fmla="*/ 0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6" h="267">
                <a:moveTo>
                  <a:pt x="236" y="267"/>
                </a:moveTo>
                <a:lnTo>
                  <a:pt x="236" y="234"/>
                </a:lnTo>
                <a:lnTo>
                  <a:pt x="234" y="210"/>
                </a:lnTo>
                <a:lnTo>
                  <a:pt x="230" y="186"/>
                </a:lnTo>
                <a:lnTo>
                  <a:pt x="226" y="162"/>
                </a:lnTo>
                <a:lnTo>
                  <a:pt x="219" y="141"/>
                </a:lnTo>
                <a:lnTo>
                  <a:pt x="210" y="117"/>
                </a:lnTo>
                <a:lnTo>
                  <a:pt x="197" y="97"/>
                </a:lnTo>
                <a:lnTo>
                  <a:pt x="181" y="77"/>
                </a:lnTo>
                <a:lnTo>
                  <a:pt x="162" y="58"/>
                </a:lnTo>
                <a:lnTo>
                  <a:pt x="139" y="40"/>
                </a:lnTo>
                <a:lnTo>
                  <a:pt x="111" y="27"/>
                </a:lnTo>
                <a:lnTo>
                  <a:pt x="80" y="14"/>
                </a:lnTo>
                <a:lnTo>
                  <a:pt x="42" y="5"/>
                </a:lnTo>
                <a:lnTo>
                  <a:pt x="22" y="2"/>
                </a:lnTo>
                <a:lnTo>
                  <a:pt x="0"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5" name="Freeform 94"/>
          <p:cNvSpPr>
            <a:spLocks/>
          </p:cNvSpPr>
          <p:nvPr/>
        </p:nvSpPr>
        <p:spPr bwMode="auto">
          <a:xfrm>
            <a:off x="4603750" y="1720850"/>
            <a:ext cx="187325" cy="212725"/>
          </a:xfrm>
          <a:custGeom>
            <a:avLst/>
            <a:gdLst>
              <a:gd name="T0" fmla="*/ 0 w 235"/>
              <a:gd name="T1" fmla="*/ 2147483647 h 267"/>
              <a:gd name="T2" fmla="*/ 2147483647 w 235"/>
              <a:gd name="T3" fmla="*/ 2147483647 h 267"/>
              <a:gd name="T4" fmla="*/ 2147483647 w 235"/>
              <a:gd name="T5" fmla="*/ 2147483647 h 267"/>
              <a:gd name="T6" fmla="*/ 2147483647 w 235"/>
              <a:gd name="T7" fmla="*/ 2147483647 h 267"/>
              <a:gd name="T8" fmla="*/ 2147483647 w 235"/>
              <a:gd name="T9" fmla="*/ 2147483647 h 267"/>
              <a:gd name="T10" fmla="*/ 2147483647 w 235"/>
              <a:gd name="T11" fmla="*/ 2147483647 h 267"/>
              <a:gd name="T12" fmla="*/ 2147483647 w 235"/>
              <a:gd name="T13" fmla="*/ 2147483647 h 267"/>
              <a:gd name="T14" fmla="*/ 2147483647 w 235"/>
              <a:gd name="T15" fmla="*/ 2147483647 h 267"/>
              <a:gd name="T16" fmla="*/ 2147483647 w 235"/>
              <a:gd name="T17" fmla="*/ 2147483647 h 267"/>
              <a:gd name="T18" fmla="*/ 2147483647 w 235"/>
              <a:gd name="T19" fmla="*/ 2147483647 h 267"/>
              <a:gd name="T20" fmla="*/ 2147483647 w 235"/>
              <a:gd name="T21" fmla="*/ 2147483647 h 267"/>
              <a:gd name="T22" fmla="*/ 2147483647 w 235"/>
              <a:gd name="T23" fmla="*/ 2147483647 h 267"/>
              <a:gd name="T24" fmla="*/ 2147483647 w 235"/>
              <a:gd name="T25" fmla="*/ 2147483647 h 267"/>
              <a:gd name="T26" fmla="*/ 2147483647 w 235"/>
              <a:gd name="T27" fmla="*/ 2147483647 h 267"/>
              <a:gd name="T28" fmla="*/ 2147483647 w 235"/>
              <a:gd name="T29" fmla="*/ 2147483647 h 267"/>
              <a:gd name="T30" fmla="*/ 2147483647 w 235"/>
              <a:gd name="T31" fmla="*/ 0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5" h="267">
                <a:moveTo>
                  <a:pt x="0" y="267"/>
                </a:moveTo>
                <a:lnTo>
                  <a:pt x="1" y="232"/>
                </a:lnTo>
                <a:lnTo>
                  <a:pt x="3" y="210"/>
                </a:lnTo>
                <a:lnTo>
                  <a:pt x="5" y="186"/>
                </a:lnTo>
                <a:lnTo>
                  <a:pt x="10" y="163"/>
                </a:lnTo>
                <a:lnTo>
                  <a:pt x="18" y="139"/>
                </a:lnTo>
                <a:lnTo>
                  <a:pt x="27" y="117"/>
                </a:lnTo>
                <a:lnTo>
                  <a:pt x="40" y="95"/>
                </a:lnTo>
                <a:lnTo>
                  <a:pt x="54" y="75"/>
                </a:lnTo>
                <a:lnTo>
                  <a:pt x="73" y="57"/>
                </a:lnTo>
                <a:lnTo>
                  <a:pt x="96" y="40"/>
                </a:lnTo>
                <a:lnTo>
                  <a:pt x="124" y="26"/>
                </a:lnTo>
                <a:lnTo>
                  <a:pt x="157" y="15"/>
                </a:lnTo>
                <a:lnTo>
                  <a:pt x="193" y="5"/>
                </a:lnTo>
                <a:lnTo>
                  <a:pt x="213" y="2"/>
                </a:lnTo>
                <a:lnTo>
                  <a:pt x="235"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6" name="Line 95"/>
          <p:cNvSpPr>
            <a:spLocks noChangeShapeType="1"/>
          </p:cNvSpPr>
          <p:nvPr/>
        </p:nvSpPr>
        <p:spPr bwMode="auto">
          <a:xfrm>
            <a:off x="4603750" y="1925638"/>
            <a:ext cx="1588" cy="42862"/>
          </a:xfrm>
          <a:prstGeom prst="line">
            <a:avLst/>
          </a:prstGeom>
          <a:noFill/>
          <a:ln w="4763">
            <a:solidFill>
              <a:srgbClr val="00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7" name="Freeform 96"/>
          <p:cNvSpPr>
            <a:spLocks/>
          </p:cNvSpPr>
          <p:nvPr/>
        </p:nvSpPr>
        <p:spPr bwMode="auto">
          <a:xfrm>
            <a:off x="4592638" y="1920875"/>
            <a:ext cx="23812"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2147483647 w 29"/>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1">
                <a:moveTo>
                  <a:pt x="29" y="0"/>
                </a:moveTo>
                <a:lnTo>
                  <a:pt x="15" y="61"/>
                </a:lnTo>
                <a:lnTo>
                  <a:pt x="0" y="0"/>
                </a:lnTo>
                <a:lnTo>
                  <a:pt x="15" y="11"/>
                </a:lnTo>
                <a:lnTo>
                  <a:pt x="2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8" name="Freeform 97"/>
          <p:cNvSpPr>
            <a:spLocks/>
          </p:cNvSpPr>
          <p:nvPr/>
        </p:nvSpPr>
        <p:spPr bwMode="auto">
          <a:xfrm>
            <a:off x="4592638" y="1920875"/>
            <a:ext cx="23812"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1">
                <a:moveTo>
                  <a:pt x="29" y="0"/>
                </a:moveTo>
                <a:lnTo>
                  <a:pt x="15" y="61"/>
                </a:lnTo>
                <a:lnTo>
                  <a:pt x="0" y="0"/>
                </a:lnTo>
                <a:lnTo>
                  <a:pt x="15" y="11"/>
                </a:lnTo>
                <a:lnTo>
                  <a:pt x="29"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9" name="Rectangle 98"/>
          <p:cNvSpPr>
            <a:spLocks noChangeArrowheads="1"/>
          </p:cNvSpPr>
          <p:nvPr/>
        </p:nvSpPr>
        <p:spPr bwMode="auto">
          <a:xfrm>
            <a:off x="5165725" y="4113213"/>
            <a:ext cx="531813"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780" name="Freeform 99"/>
          <p:cNvSpPr>
            <a:spLocks/>
          </p:cNvSpPr>
          <p:nvPr/>
        </p:nvSpPr>
        <p:spPr bwMode="auto">
          <a:xfrm>
            <a:off x="4940300" y="4167188"/>
            <a:ext cx="212725" cy="111125"/>
          </a:xfrm>
          <a:custGeom>
            <a:avLst/>
            <a:gdLst>
              <a:gd name="T0" fmla="*/ 2147483647 w 267"/>
              <a:gd name="T1" fmla="*/ 0 h 139"/>
              <a:gd name="T2" fmla="*/ 2147483647 w 267"/>
              <a:gd name="T3" fmla="*/ 0 h 139"/>
              <a:gd name="T4" fmla="*/ 2147483647 w 267"/>
              <a:gd name="T5" fmla="*/ 2147483647 h 139"/>
              <a:gd name="T6" fmla="*/ 2147483647 w 267"/>
              <a:gd name="T7" fmla="*/ 2147483647 h 139"/>
              <a:gd name="T8" fmla="*/ 2147483647 w 267"/>
              <a:gd name="T9" fmla="*/ 2147483647 h 139"/>
              <a:gd name="T10" fmla="*/ 2147483647 w 267"/>
              <a:gd name="T11" fmla="*/ 2147483647 h 139"/>
              <a:gd name="T12" fmla="*/ 2147483647 w 267"/>
              <a:gd name="T13" fmla="*/ 2147483647 h 139"/>
              <a:gd name="T14" fmla="*/ 2147483647 w 267"/>
              <a:gd name="T15" fmla="*/ 2147483647 h 139"/>
              <a:gd name="T16" fmla="*/ 2147483647 w 267"/>
              <a:gd name="T17" fmla="*/ 2147483647 h 139"/>
              <a:gd name="T18" fmla="*/ 2147483647 w 267"/>
              <a:gd name="T19" fmla="*/ 2147483647 h 139"/>
              <a:gd name="T20" fmla="*/ 2147483647 w 267"/>
              <a:gd name="T21" fmla="*/ 2147483647 h 139"/>
              <a:gd name="T22" fmla="*/ 2147483647 w 267"/>
              <a:gd name="T23" fmla="*/ 2147483647 h 139"/>
              <a:gd name="T24" fmla="*/ 2147483647 w 267"/>
              <a:gd name="T25" fmla="*/ 2147483647 h 139"/>
              <a:gd name="T26" fmla="*/ 0 w 267"/>
              <a:gd name="T27" fmla="*/ 2147483647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7" h="139">
                <a:moveTo>
                  <a:pt x="267" y="0"/>
                </a:moveTo>
                <a:lnTo>
                  <a:pt x="219" y="0"/>
                </a:lnTo>
                <a:lnTo>
                  <a:pt x="183" y="4"/>
                </a:lnTo>
                <a:lnTo>
                  <a:pt x="159" y="7"/>
                </a:lnTo>
                <a:lnTo>
                  <a:pt x="135" y="11"/>
                </a:lnTo>
                <a:lnTo>
                  <a:pt x="111" y="17"/>
                </a:lnTo>
                <a:lnTo>
                  <a:pt x="89" y="26"/>
                </a:lnTo>
                <a:lnTo>
                  <a:pt x="69" y="35"/>
                </a:lnTo>
                <a:lnTo>
                  <a:pt x="51" y="48"/>
                </a:lnTo>
                <a:lnTo>
                  <a:pt x="35" y="62"/>
                </a:lnTo>
                <a:lnTo>
                  <a:pt x="20" y="81"/>
                </a:lnTo>
                <a:lnTo>
                  <a:pt x="9" y="101"/>
                </a:lnTo>
                <a:lnTo>
                  <a:pt x="2" y="124"/>
                </a:lnTo>
                <a:lnTo>
                  <a:pt x="0" y="139"/>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1" name="Line 100"/>
          <p:cNvSpPr>
            <a:spLocks noChangeShapeType="1"/>
          </p:cNvSpPr>
          <p:nvPr/>
        </p:nvSpPr>
        <p:spPr bwMode="auto">
          <a:xfrm>
            <a:off x="4940300" y="4125913"/>
            <a:ext cx="1588" cy="257175"/>
          </a:xfrm>
          <a:prstGeom prst="line">
            <a:avLst/>
          </a:prstGeom>
          <a:noFill/>
          <a:ln w="4763">
            <a:solidFill>
              <a:srgbClr val="00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2" name="Freeform 101"/>
          <p:cNvSpPr>
            <a:spLocks/>
          </p:cNvSpPr>
          <p:nvPr/>
        </p:nvSpPr>
        <p:spPr bwMode="auto">
          <a:xfrm>
            <a:off x="4929188" y="4335463"/>
            <a:ext cx="23812"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2147483647 w 29"/>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1">
                <a:moveTo>
                  <a:pt x="29" y="0"/>
                </a:moveTo>
                <a:lnTo>
                  <a:pt x="15" y="61"/>
                </a:lnTo>
                <a:lnTo>
                  <a:pt x="0" y="0"/>
                </a:lnTo>
                <a:lnTo>
                  <a:pt x="15" y="11"/>
                </a:lnTo>
                <a:lnTo>
                  <a:pt x="2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3" name="Freeform 102"/>
          <p:cNvSpPr>
            <a:spLocks/>
          </p:cNvSpPr>
          <p:nvPr/>
        </p:nvSpPr>
        <p:spPr bwMode="auto">
          <a:xfrm>
            <a:off x="4929188" y="4335463"/>
            <a:ext cx="23812"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1">
                <a:moveTo>
                  <a:pt x="29" y="0"/>
                </a:moveTo>
                <a:lnTo>
                  <a:pt x="15" y="61"/>
                </a:lnTo>
                <a:lnTo>
                  <a:pt x="0" y="0"/>
                </a:lnTo>
                <a:lnTo>
                  <a:pt x="15" y="11"/>
                </a:lnTo>
                <a:lnTo>
                  <a:pt x="29"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4" name="Line 103"/>
          <p:cNvSpPr>
            <a:spLocks noChangeShapeType="1"/>
          </p:cNvSpPr>
          <p:nvPr/>
        </p:nvSpPr>
        <p:spPr bwMode="auto">
          <a:xfrm>
            <a:off x="4206875" y="4140200"/>
            <a:ext cx="1588" cy="207963"/>
          </a:xfrm>
          <a:prstGeom prst="line">
            <a:avLst/>
          </a:prstGeom>
          <a:noFill/>
          <a:ln w="4763">
            <a:solidFill>
              <a:srgbClr val="00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5" name="Freeform 104"/>
          <p:cNvSpPr>
            <a:spLocks/>
          </p:cNvSpPr>
          <p:nvPr/>
        </p:nvSpPr>
        <p:spPr bwMode="auto">
          <a:xfrm>
            <a:off x="4194175" y="4300538"/>
            <a:ext cx="23813"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2147483647 w 29"/>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1">
                <a:moveTo>
                  <a:pt x="29" y="0"/>
                </a:moveTo>
                <a:lnTo>
                  <a:pt x="14" y="61"/>
                </a:lnTo>
                <a:lnTo>
                  <a:pt x="0" y="0"/>
                </a:lnTo>
                <a:lnTo>
                  <a:pt x="14" y="11"/>
                </a:lnTo>
                <a:lnTo>
                  <a:pt x="2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6" name="Freeform 105"/>
          <p:cNvSpPr>
            <a:spLocks/>
          </p:cNvSpPr>
          <p:nvPr/>
        </p:nvSpPr>
        <p:spPr bwMode="auto">
          <a:xfrm>
            <a:off x="4194175" y="4300538"/>
            <a:ext cx="23813"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1">
                <a:moveTo>
                  <a:pt x="29" y="0"/>
                </a:moveTo>
                <a:lnTo>
                  <a:pt x="14" y="61"/>
                </a:lnTo>
                <a:lnTo>
                  <a:pt x="0" y="0"/>
                </a:lnTo>
                <a:lnTo>
                  <a:pt x="14" y="11"/>
                </a:lnTo>
                <a:lnTo>
                  <a:pt x="29"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7" name="Freeform 106"/>
          <p:cNvSpPr>
            <a:spLocks/>
          </p:cNvSpPr>
          <p:nvPr/>
        </p:nvSpPr>
        <p:spPr bwMode="auto">
          <a:xfrm>
            <a:off x="3994150" y="4167188"/>
            <a:ext cx="212725" cy="111125"/>
          </a:xfrm>
          <a:custGeom>
            <a:avLst/>
            <a:gdLst>
              <a:gd name="T0" fmla="*/ 0 w 267"/>
              <a:gd name="T1" fmla="*/ 0 h 139"/>
              <a:gd name="T2" fmla="*/ 2147483647 w 267"/>
              <a:gd name="T3" fmla="*/ 0 h 139"/>
              <a:gd name="T4" fmla="*/ 2147483647 w 267"/>
              <a:gd name="T5" fmla="*/ 2147483647 h 139"/>
              <a:gd name="T6" fmla="*/ 2147483647 w 267"/>
              <a:gd name="T7" fmla="*/ 2147483647 h 139"/>
              <a:gd name="T8" fmla="*/ 2147483647 w 267"/>
              <a:gd name="T9" fmla="*/ 2147483647 h 139"/>
              <a:gd name="T10" fmla="*/ 2147483647 w 267"/>
              <a:gd name="T11" fmla="*/ 2147483647 h 139"/>
              <a:gd name="T12" fmla="*/ 2147483647 w 267"/>
              <a:gd name="T13" fmla="*/ 2147483647 h 139"/>
              <a:gd name="T14" fmla="*/ 2147483647 w 267"/>
              <a:gd name="T15" fmla="*/ 2147483647 h 139"/>
              <a:gd name="T16" fmla="*/ 2147483647 w 267"/>
              <a:gd name="T17" fmla="*/ 2147483647 h 139"/>
              <a:gd name="T18" fmla="*/ 2147483647 w 267"/>
              <a:gd name="T19" fmla="*/ 2147483647 h 139"/>
              <a:gd name="T20" fmla="*/ 2147483647 w 267"/>
              <a:gd name="T21" fmla="*/ 2147483647 h 139"/>
              <a:gd name="T22" fmla="*/ 2147483647 w 267"/>
              <a:gd name="T23" fmla="*/ 2147483647 h 139"/>
              <a:gd name="T24" fmla="*/ 2147483647 w 267"/>
              <a:gd name="T25" fmla="*/ 2147483647 h 139"/>
              <a:gd name="T26" fmla="*/ 2147483647 w 267"/>
              <a:gd name="T27" fmla="*/ 2147483647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7" h="139">
                <a:moveTo>
                  <a:pt x="0" y="0"/>
                </a:moveTo>
                <a:lnTo>
                  <a:pt x="46" y="0"/>
                </a:lnTo>
                <a:lnTo>
                  <a:pt x="81" y="4"/>
                </a:lnTo>
                <a:lnTo>
                  <a:pt x="116" y="7"/>
                </a:lnTo>
                <a:lnTo>
                  <a:pt x="138" y="13"/>
                </a:lnTo>
                <a:lnTo>
                  <a:pt x="159" y="18"/>
                </a:lnTo>
                <a:lnTo>
                  <a:pt x="181" y="28"/>
                </a:lnTo>
                <a:lnTo>
                  <a:pt x="200" y="37"/>
                </a:lnTo>
                <a:lnTo>
                  <a:pt x="218" y="49"/>
                </a:lnTo>
                <a:lnTo>
                  <a:pt x="233" y="64"/>
                </a:lnTo>
                <a:lnTo>
                  <a:pt x="247" y="82"/>
                </a:lnTo>
                <a:lnTo>
                  <a:pt x="256" y="103"/>
                </a:lnTo>
                <a:lnTo>
                  <a:pt x="264" y="126"/>
                </a:lnTo>
                <a:lnTo>
                  <a:pt x="267" y="139"/>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8" name="Rectangle 107"/>
          <p:cNvSpPr>
            <a:spLocks noChangeArrowheads="1"/>
          </p:cNvSpPr>
          <p:nvPr/>
        </p:nvSpPr>
        <p:spPr bwMode="auto">
          <a:xfrm>
            <a:off x="3827463" y="4127500"/>
            <a:ext cx="152400"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4789" name="Rectangle 108"/>
          <p:cNvSpPr>
            <a:spLocks noChangeArrowheads="1"/>
          </p:cNvSpPr>
          <p:nvPr/>
        </p:nvSpPr>
        <p:spPr bwMode="auto">
          <a:xfrm>
            <a:off x="3971925" y="4189413"/>
            <a:ext cx="34925" cy="7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790" name="Line 109"/>
          <p:cNvSpPr>
            <a:spLocks noChangeShapeType="1"/>
          </p:cNvSpPr>
          <p:nvPr/>
        </p:nvSpPr>
        <p:spPr bwMode="auto">
          <a:xfrm>
            <a:off x="4206875" y="4360863"/>
            <a:ext cx="1588" cy="49212"/>
          </a:xfrm>
          <a:prstGeom prst="line">
            <a:avLst/>
          </a:prstGeom>
          <a:noFill/>
          <a:ln w="4763">
            <a:solidFill>
              <a:srgbClr val="00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1" name="Freeform 110"/>
          <p:cNvSpPr>
            <a:spLocks/>
          </p:cNvSpPr>
          <p:nvPr/>
        </p:nvSpPr>
        <p:spPr bwMode="auto">
          <a:xfrm>
            <a:off x="4194175" y="4362450"/>
            <a:ext cx="23813"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4" y="60"/>
                </a:lnTo>
                <a:lnTo>
                  <a:pt x="0" y="0"/>
                </a:lnTo>
                <a:lnTo>
                  <a:pt x="14" y="11"/>
                </a:lnTo>
                <a:lnTo>
                  <a:pt x="2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2" name="Freeform 111"/>
          <p:cNvSpPr>
            <a:spLocks/>
          </p:cNvSpPr>
          <p:nvPr/>
        </p:nvSpPr>
        <p:spPr bwMode="auto">
          <a:xfrm>
            <a:off x="4194175" y="4362450"/>
            <a:ext cx="23813"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4" y="60"/>
                </a:lnTo>
                <a:lnTo>
                  <a:pt x="0" y="0"/>
                </a:lnTo>
                <a:lnTo>
                  <a:pt x="14" y="11"/>
                </a:lnTo>
                <a:lnTo>
                  <a:pt x="29"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3" name="Freeform 112"/>
          <p:cNvSpPr>
            <a:spLocks/>
          </p:cNvSpPr>
          <p:nvPr/>
        </p:nvSpPr>
        <p:spPr bwMode="auto">
          <a:xfrm>
            <a:off x="4394200" y="2162175"/>
            <a:ext cx="211138" cy="111125"/>
          </a:xfrm>
          <a:custGeom>
            <a:avLst/>
            <a:gdLst>
              <a:gd name="T0" fmla="*/ 0 w 267"/>
              <a:gd name="T1" fmla="*/ 0 h 139"/>
              <a:gd name="T2" fmla="*/ 2147483647 w 267"/>
              <a:gd name="T3" fmla="*/ 0 h 139"/>
              <a:gd name="T4" fmla="*/ 2147483647 w 267"/>
              <a:gd name="T5" fmla="*/ 2147483647 h 139"/>
              <a:gd name="T6" fmla="*/ 2147483647 w 267"/>
              <a:gd name="T7" fmla="*/ 2147483647 h 139"/>
              <a:gd name="T8" fmla="*/ 2147483647 w 267"/>
              <a:gd name="T9" fmla="*/ 2147483647 h 139"/>
              <a:gd name="T10" fmla="*/ 2147483647 w 267"/>
              <a:gd name="T11" fmla="*/ 2147483647 h 139"/>
              <a:gd name="T12" fmla="*/ 2147483647 w 267"/>
              <a:gd name="T13" fmla="*/ 2147483647 h 139"/>
              <a:gd name="T14" fmla="*/ 2147483647 w 267"/>
              <a:gd name="T15" fmla="*/ 2147483647 h 139"/>
              <a:gd name="T16" fmla="*/ 2147483647 w 267"/>
              <a:gd name="T17" fmla="*/ 2147483647 h 139"/>
              <a:gd name="T18" fmla="*/ 2147483647 w 267"/>
              <a:gd name="T19" fmla="*/ 2147483647 h 139"/>
              <a:gd name="T20" fmla="*/ 2147483647 w 267"/>
              <a:gd name="T21" fmla="*/ 2147483647 h 139"/>
              <a:gd name="T22" fmla="*/ 2147483647 w 267"/>
              <a:gd name="T23" fmla="*/ 2147483647 h 139"/>
              <a:gd name="T24" fmla="*/ 2147483647 w 267"/>
              <a:gd name="T25" fmla="*/ 2147483647 h 139"/>
              <a:gd name="T26" fmla="*/ 2147483647 w 267"/>
              <a:gd name="T27" fmla="*/ 2147483647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7" h="139">
                <a:moveTo>
                  <a:pt x="0" y="0"/>
                </a:moveTo>
                <a:lnTo>
                  <a:pt x="46" y="0"/>
                </a:lnTo>
                <a:lnTo>
                  <a:pt x="81" y="3"/>
                </a:lnTo>
                <a:lnTo>
                  <a:pt x="116" y="7"/>
                </a:lnTo>
                <a:lnTo>
                  <a:pt x="137" y="13"/>
                </a:lnTo>
                <a:lnTo>
                  <a:pt x="159" y="18"/>
                </a:lnTo>
                <a:lnTo>
                  <a:pt x="181" y="27"/>
                </a:lnTo>
                <a:lnTo>
                  <a:pt x="200" y="36"/>
                </a:lnTo>
                <a:lnTo>
                  <a:pt x="218" y="49"/>
                </a:lnTo>
                <a:lnTo>
                  <a:pt x="233" y="64"/>
                </a:lnTo>
                <a:lnTo>
                  <a:pt x="247" y="82"/>
                </a:lnTo>
                <a:lnTo>
                  <a:pt x="256" y="102"/>
                </a:lnTo>
                <a:lnTo>
                  <a:pt x="264" y="126"/>
                </a:lnTo>
                <a:lnTo>
                  <a:pt x="267" y="139"/>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4" name="Rectangle 113"/>
          <p:cNvSpPr>
            <a:spLocks noChangeArrowheads="1"/>
          </p:cNvSpPr>
          <p:nvPr/>
        </p:nvSpPr>
        <p:spPr bwMode="auto">
          <a:xfrm>
            <a:off x="4179888" y="2127250"/>
            <a:ext cx="180975"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 CO</a:t>
            </a:r>
            <a:endParaRPr lang="de-DE">
              <a:solidFill>
                <a:srgbClr val="000000"/>
              </a:solidFill>
              <a:latin typeface="Arial" charset="0"/>
              <a:ea typeface="ＭＳ Ｐゴシック" charset="0"/>
              <a:cs typeface="ＭＳ Ｐゴシック" charset="0"/>
            </a:endParaRPr>
          </a:p>
        </p:txBody>
      </p:sp>
      <p:sp>
        <p:nvSpPr>
          <p:cNvPr id="114795" name="Rectangle 114"/>
          <p:cNvSpPr>
            <a:spLocks noChangeArrowheads="1"/>
          </p:cNvSpPr>
          <p:nvPr/>
        </p:nvSpPr>
        <p:spPr bwMode="auto">
          <a:xfrm>
            <a:off x="4352925" y="2189163"/>
            <a:ext cx="34925" cy="7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796" name="Line 115"/>
          <p:cNvSpPr>
            <a:spLocks noChangeShapeType="1"/>
          </p:cNvSpPr>
          <p:nvPr/>
        </p:nvSpPr>
        <p:spPr bwMode="auto">
          <a:xfrm>
            <a:off x="4605338" y="1976438"/>
            <a:ext cx="1587" cy="42862"/>
          </a:xfrm>
          <a:prstGeom prst="line">
            <a:avLst/>
          </a:prstGeom>
          <a:noFill/>
          <a:ln w="4763">
            <a:solidFill>
              <a:srgbClr val="00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7" name="Freeform 116"/>
          <p:cNvSpPr>
            <a:spLocks/>
          </p:cNvSpPr>
          <p:nvPr/>
        </p:nvSpPr>
        <p:spPr bwMode="auto">
          <a:xfrm>
            <a:off x="4594225" y="1971675"/>
            <a:ext cx="22225"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2147483647 w 29"/>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1">
                <a:moveTo>
                  <a:pt x="29" y="0"/>
                </a:moveTo>
                <a:lnTo>
                  <a:pt x="14" y="61"/>
                </a:lnTo>
                <a:lnTo>
                  <a:pt x="0" y="0"/>
                </a:lnTo>
                <a:lnTo>
                  <a:pt x="14" y="11"/>
                </a:lnTo>
                <a:lnTo>
                  <a:pt x="2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8" name="Freeform 117"/>
          <p:cNvSpPr>
            <a:spLocks/>
          </p:cNvSpPr>
          <p:nvPr/>
        </p:nvSpPr>
        <p:spPr bwMode="auto">
          <a:xfrm>
            <a:off x="4594225" y="1971675"/>
            <a:ext cx="22225"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1">
                <a:moveTo>
                  <a:pt x="29" y="0"/>
                </a:moveTo>
                <a:lnTo>
                  <a:pt x="14" y="61"/>
                </a:lnTo>
                <a:lnTo>
                  <a:pt x="0" y="0"/>
                </a:lnTo>
                <a:lnTo>
                  <a:pt x="14" y="11"/>
                </a:lnTo>
                <a:lnTo>
                  <a:pt x="29"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9" name="Rectangle 119"/>
          <p:cNvSpPr>
            <a:spLocks noChangeArrowheads="1"/>
          </p:cNvSpPr>
          <p:nvPr/>
        </p:nvSpPr>
        <p:spPr bwMode="auto">
          <a:xfrm>
            <a:off x="6697663" y="1946275"/>
            <a:ext cx="619125"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oxaloacetate</a:t>
            </a:r>
            <a:endParaRPr lang="de-DE">
              <a:solidFill>
                <a:srgbClr val="000000"/>
              </a:solidFill>
              <a:latin typeface="Arial" charset="0"/>
              <a:ea typeface="ＭＳ Ｐゴシック" charset="0"/>
              <a:cs typeface="ＭＳ Ｐゴシック" charset="0"/>
            </a:endParaRPr>
          </a:p>
        </p:txBody>
      </p:sp>
      <p:sp>
        <p:nvSpPr>
          <p:cNvPr id="114800" name="Rectangle 120"/>
          <p:cNvSpPr>
            <a:spLocks noChangeArrowheads="1"/>
          </p:cNvSpPr>
          <p:nvPr/>
        </p:nvSpPr>
        <p:spPr bwMode="auto">
          <a:xfrm>
            <a:off x="7191375" y="1633538"/>
            <a:ext cx="531813"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801" name="Rectangle 121"/>
          <p:cNvSpPr>
            <a:spLocks noChangeArrowheads="1"/>
          </p:cNvSpPr>
          <p:nvPr/>
        </p:nvSpPr>
        <p:spPr bwMode="auto">
          <a:xfrm>
            <a:off x="7573963" y="2043113"/>
            <a:ext cx="306387"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citrate</a:t>
            </a:r>
            <a:endParaRPr lang="de-DE">
              <a:solidFill>
                <a:srgbClr val="000000"/>
              </a:solidFill>
              <a:latin typeface="Arial" charset="0"/>
              <a:ea typeface="ＭＳ Ｐゴシック" charset="0"/>
              <a:cs typeface="ＭＳ Ｐゴシック" charset="0"/>
            </a:endParaRPr>
          </a:p>
        </p:txBody>
      </p:sp>
      <p:sp>
        <p:nvSpPr>
          <p:cNvPr id="114802" name="Rectangle 122"/>
          <p:cNvSpPr>
            <a:spLocks noChangeArrowheads="1"/>
          </p:cNvSpPr>
          <p:nvPr/>
        </p:nvSpPr>
        <p:spPr bwMode="auto">
          <a:xfrm>
            <a:off x="6208713" y="2260600"/>
            <a:ext cx="323850"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malate</a:t>
            </a:r>
            <a:endParaRPr lang="de-DE">
              <a:solidFill>
                <a:srgbClr val="000000"/>
              </a:solidFill>
              <a:latin typeface="Arial" charset="0"/>
              <a:ea typeface="ＭＳ Ｐゴシック" charset="0"/>
              <a:cs typeface="ＭＳ Ｐゴシック" charset="0"/>
            </a:endParaRPr>
          </a:p>
        </p:txBody>
      </p:sp>
      <p:sp>
        <p:nvSpPr>
          <p:cNvPr id="114803" name="Rectangle 123"/>
          <p:cNvSpPr>
            <a:spLocks noChangeArrowheads="1"/>
          </p:cNvSpPr>
          <p:nvPr/>
        </p:nvSpPr>
        <p:spPr bwMode="auto">
          <a:xfrm>
            <a:off x="5929313" y="2649538"/>
            <a:ext cx="430212"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fumarate</a:t>
            </a:r>
            <a:endParaRPr lang="de-DE">
              <a:solidFill>
                <a:srgbClr val="000000"/>
              </a:solidFill>
              <a:latin typeface="Arial" charset="0"/>
              <a:ea typeface="ＭＳ Ｐゴシック" charset="0"/>
              <a:cs typeface="ＭＳ Ｐゴシック" charset="0"/>
            </a:endParaRPr>
          </a:p>
        </p:txBody>
      </p:sp>
      <p:sp>
        <p:nvSpPr>
          <p:cNvPr id="114804" name="Rectangle 124"/>
          <p:cNvSpPr>
            <a:spLocks noChangeArrowheads="1"/>
          </p:cNvSpPr>
          <p:nvPr/>
        </p:nvSpPr>
        <p:spPr bwMode="auto">
          <a:xfrm>
            <a:off x="7881938" y="2328863"/>
            <a:ext cx="454025"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isocitrate</a:t>
            </a:r>
            <a:endParaRPr lang="de-DE">
              <a:solidFill>
                <a:srgbClr val="000000"/>
              </a:solidFill>
              <a:latin typeface="Arial" charset="0"/>
              <a:ea typeface="ＭＳ Ｐゴシック" charset="0"/>
              <a:cs typeface="ＭＳ Ｐゴシック" charset="0"/>
            </a:endParaRPr>
          </a:p>
        </p:txBody>
      </p:sp>
      <p:sp>
        <p:nvSpPr>
          <p:cNvPr id="114805" name="Rectangle 125"/>
          <p:cNvSpPr>
            <a:spLocks noChangeArrowheads="1"/>
          </p:cNvSpPr>
          <p:nvPr/>
        </p:nvSpPr>
        <p:spPr bwMode="auto">
          <a:xfrm>
            <a:off x="5805488" y="3105150"/>
            <a:ext cx="471487"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succinate</a:t>
            </a:r>
            <a:endParaRPr lang="de-DE">
              <a:solidFill>
                <a:srgbClr val="000000"/>
              </a:solidFill>
              <a:latin typeface="Arial" charset="0"/>
              <a:ea typeface="ＭＳ Ｐゴシック" charset="0"/>
              <a:cs typeface="ＭＳ Ｐゴシック" charset="0"/>
            </a:endParaRPr>
          </a:p>
        </p:txBody>
      </p:sp>
      <p:sp>
        <p:nvSpPr>
          <p:cNvPr id="114806" name="Rectangle 126"/>
          <p:cNvSpPr>
            <a:spLocks noChangeArrowheads="1"/>
          </p:cNvSpPr>
          <p:nvPr/>
        </p:nvSpPr>
        <p:spPr bwMode="auto">
          <a:xfrm>
            <a:off x="5824538" y="3527425"/>
            <a:ext cx="650875"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succinyl-CoA</a:t>
            </a:r>
            <a:endParaRPr lang="de-DE">
              <a:solidFill>
                <a:srgbClr val="000000"/>
              </a:solidFill>
              <a:latin typeface="Arial" charset="0"/>
              <a:ea typeface="ＭＳ Ｐゴシック" charset="0"/>
              <a:cs typeface="ＭＳ Ｐゴシック" charset="0"/>
            </a:endParaRPr>
          </a:p>
        </p:txBody>
      </p:sp>
      <p:sp>
        <p:nvSpPr>
          <p:cNvPr id="114807" name="Rectangle 127"/>
          <p:cNvSpPr>
            <a:spLocks noChangeArrowheads="1"/>
          </p:cNvSpPr>
          <p:nvPr/>
        </p:nvSpPr>
        <p:spPr bwMode="auto">
          <a:xfrm>
            <a:off x="6030913" y="3932238"/>
            <a:ext cx="704850"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propionyl-CoA</a:t>
            </a:r>
            <a:endParaRPr lang="de-DE">
              <a:solidFill>
                <a:srgbClr val="000000"/>
              </a:solidFill>
              <a:latin typeface="Arial" charset="0"/>
              <a:ea typeface="ＭＳ Ｐゴシック" charset="0"/>
              <a:cs typeface="ＭＳ Ｐゴシック" charset="0"/>
            </a:endParaRPr>
          </a:p>
        </p:txBody>
      </p:sp>
      <p:sp>
        <p:nvSpPr>
          <p:cNvPr id="114808" name="Rectangle 128"/>
          <p:cNvSpPr>
            <a:spLocks noChangeArrowheads="1"/>
          </p:cNvSpPr>
          <p:nvPr/>
        </p:nvSpPr>
        <p:spPr bwMode="auto">
          <a:xfrm>
            <a:off x="6330950" y="4257675"/>
            <a:ext cx="922338"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3-methylmalyl-CoA</a:t>
            </a:r>
            <a:endParaRPr lang="de-DE">
              <a:solidFill>
                <a:srgbClr val="000000"/>
              </a:solidFill>
              <a:latin typeface="Arial" charset="0"/>
              <a:ea typeface="ＭＳ Ｐゴシック" charset="0"/>
              <a:cs typeface="ＭＳ Ｐゴシック" charset="0"/>
            </a:endParaRPr>
          </a:p>
        </p:txBody>
      </p:sp>
      <p:sp>
        <p:nvSpPr>
          <p:cNvPr id="114809" name="Rectangle 129"/>
          <p:cNvSpPr>
            <a:spLocks noChangeArrowheads="1"/>
          </p:cNvSpPr>
          <p:nvPr/>
        </p:nvSpPr>
        <p:spPr bwMode="auto">
          <a:xfrm>
            <a:off x="7959725" y="2703513"/>
            <a:ext cx="701675"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2-oxoglutarate</a:t>
            </a:r>
            <a:endParaRPr lang="de-DE">
              <a:solidFill>
                <a:srgbClr val="000000"/>
              </a:solidFill>
              <a:latin typeface="Arial" charset="0"/>
              <a:ea typeface="ＭＳ Ｐゴシック" charset="0"/>
              <a:cs typeface="ＭＳ Ｐゴシック" charset="0"/>
            </a:endParaRPr>
          </a:p>
        </p:txBody>
      </p:sp>
      <p:sp>
        <p:nvSpPr>
          <p:cNvPr id="114810" name="Rectangle 130"/>
          <p:cNvSpPr>
            <a:spLocks noChangeArrowheads="1"/>
          </p:cNvSpPr>
          <p:nvPr/>
        </p:nvSpPr>
        <p:spPr bwMode="auto">
          <a:xfrm>
            <a:off x="8197850" y="3097213"/>
            <a:ext cx="481013"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glutamate</a:t>
            </a:r>
            <a:endParaRPr lang="de-DE">
              <a:solidFill>
                <a:srgbClr val="000000"/>
              </a:solidFill>
              <a:latin typeface="Arial" charset="0"/>
              <a:ea typeface="ＭＳ Ｐゴシック" charset="0"/>
              <a:cs typeface="ＭＳ Ｐゴシック" charset="0"/>
            </a:endParaRPr>
          </a:p>
        </p:txBody>
      </p:sp>
      <p:sp>
        <p:nvSpPr>
          <p:cNvPr id="114811" name="Rectangle 131"/>
          <p:cNvSpPr>
            <a:spLocks noChangeArrowheads="1"/>
          </p:cNvSpPr>
          <p:nvPr/>
        </p:nvSpPr>
        <p:spPr bwMode="auto">
          <a:xfrm>
            <a:off x="7932738" y="3540125"/>
            <a:ext cx="782637"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methylaspartate</a:t>
            </a:r>
            <a:endParaRPr lang="de-DE">
              <a:solidFill>
                <a:srgbClr val="000000"/>
              </a:solidFill>
              <a:latin typeface="Arial" charset="0"/>
              <a:ea typeface="ＭＳ Ｐゴシック" charset="0"/>
              <a:cs typeface="ＭＳ Ｐゴシック" charset="0"/>
            </a:endParaRPr>
          </a:p>
        </p:txBody>
      </p:sp>
      <p:sp>
        <p:nvSpPr>
          <p:cNvPr id="114812" name="Rectangle 132"/>
          <p:cNvSpPr>
            <a:spLocks noChangeArrowheads="1"/>
          </p:cNvSpPr>
          <p:nvPr/>
        </p:nvSpPr>
        <p:spPr bwMode="auto">
          <a:xfrm>
            <a:off x="7354888" y="4295775"/>
            <a:ext cx="769937"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mesaconyl-CoA</a:t>
            </a:r>
            <a:endParaRPr lang="de-DE">
              <a:solidFill>
                <a:srgbClr val="000000"/>
              </a:solidFill>
              <a:latin typeface="Arial" charset="0"/>
              <a:ea typeface="ＭＳ Ｐゴシック" charset="0"/>
              <a:cs typeface="ＭＳ Ｐゴシック" charset="0"/>
            </a:endParaRPr>
          </a:p>
        </p:txBody>
      </p:sp>
      <p:sp>
        <p:nvSpPr>
          <p:cNvPr id="114813" name="Rectangle 133"/>
          <p:cNvSpPr>
            <a:spLocks noChangeArrowheads="1"/>
          </p:cNvSpPr>
          <p:nvPr/>
        </p:nvSpPr>
        <p:spPr bwMode="auto">
          <a:xfrm>
            <a:off x="7810500" y="3957638"/>
            <a:ext cx="590550"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mesaconate</a:t>
            </a:r>
            <a:endParaRPr lang="de-DE">
              <a:solidFill>
                <a:srgbClr val="000000"/>
              </a:solidFill>
              <a:latin typeface="Arial" charset="0"/>
              <a:ea typeface="ＭＳ Ｐゴシック" charset="0"/>
              <a:cs typeface="ＭＳ Ｐゴシック" charset="0"/>
            </a:endParaRPr>
          </a:p>
        </p:txBody>
      </p:sp>
      <p:sp>
        <p:nvSpPr>
          <p:cNvPr id="114814" name="Freeform 134"/>
          <p:cNvSpPr>
            <a:spLocks/>
          </p:cNvSpPr>
          <p:nvPr/>
        </p:nvSpPr>
        <p:spPr bwMode="auto">
          <a:xfrm>
            <a:off x="6437313" y="2060575"/>
            <a:ext cx="317500" cy="198438"/>
          </a:xfrm>
          <a:custGeom>
            <a:avLst/>
            <a:gdLst>
              <a:gd name="T0" fmla="*/ 0 w 401"/>
              <a:gd name="T1" fmla="*/ 2147483647 h 248"/>
              <a:gd name="T2" fmla="*/ 2147483647 w 401"/>
              <a:gd name="T3" fmla="*/ 2147483647 h 248"/>
              <a:gd name="T4" fmla="*/ 2147483647 w 401"/>
              <a:gd name="T5" fmla="*/ 2147483647 h 248"/>
              <a:gd name="T6" fmla="*/ 2147483647 w 401"/>
              <a:gd name="T7" fmla="*/ 2147483647 h 248"/>
              <a:gd name="T8" fmla="*/ 2147483647 w 401"/>
              <a:gd name="T9" fmla="*/ 2147483647 h 248"/>
              <a:gd name="T10" fmla="*/ 2147483647 w 401"/>
              <a:gd name="T11" fmla="*/ 2147483647 h 248"/>
              <a:gd name="T12" fmla="*/ 2147483647 w 401"/>
              <a:gd name="T13" fmla="*/ 2147483647 h 248"/>
              <a:gd name="T14" fmla="*/ 2147483647 w 401"/>
              <a:gd name="T15" fmla="*/ 2147483647 h 248"/>
              <a:gd name="T16" fmla="*/ 2147483647 w 401"/>
              <a:gd name="T17" fmla="*/ 2147483647 h 248"/>
              <a:gd name="T18" fmla="*/ 2147483647 w 401"/>
              <a:gd name="T19" fmla="*/ 2147483647 h 248"/>
              <a:gd name="T20" fmla="*/ 2147483647 w 401"/>
              <a:gd name="T21" fmla="*/ 0 h 2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1" h="248">
                <a:moveTo>
                  <a:pt x="0" y="248"/>
                </a:moveTo>
                <a:lnTo>
                  <a:pt x="42" y="214"/>
                </a:lnTo>
                <a:lnTo>
                  <a:pt x="85" y="181"/>
                </a:lnTo>
                <a:lnTo>
                  <a:pt x="127" y="150"/>
                </a:lnTo>
                <a:lnTo>
                  <a:pt x="170" y="120"/>
                </a:lnTo>
                <a:lnTo>
                  <a:pt x="216" y="93"/>
                </a:lnTo>
                <a:lnTo>
                  <a:pt x="260" y="67"/>
                </a:lnTo>
                <a:lnTo>
                  <a:pt x="306" y="42"/>
                </a:lnTo>
                <a:lnTo>
                  <a:pt x="353" y="20"/>
                </a:lnTo>
                <a:lnTo>
                  <a:pt x="377" y="9"/>
                </a:lnTo>
                <a:lnTo>
                  <a:pt x="401"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15" name="Freeform 135"/>
          <p:cNvSpPr>
            <a:spLocks/>
          </p:cNvSpPr>
          <p:nvPr/>
        </p:nvSpPr>
        <p:spPr bwMode="auto">
          <a:xfrm>
            <a:off x="6705600" y="2060575"/>
            <a:ext cx="49213" cy="31750"/>
          </a:xfrm>
          <a:custGeom>
            <a:avLst/>
            <a:gdLst>
              <a:gd name="T0" fmla="*/ 0 w 62"/>
              <a:gd name="T1" fmla="*/ 2147483647 h 38"/>
              <a:gd name="T2" fmla="*/ 2147483647 w 62"/>
              <a:gd name="T3" fmla="*/ 0 h 38"/>
              <a:gd name="T4" fmla="*/ 2147483647 w 62"/>
              <a:gd name="T5" fmla="*/ 2147483647 h 38"/>
              <a:gd name="T6" fmla="*/ 2147483647 w 62"/>
              <a:gd name="T7" fmla="*/ 2147483647 h 38"/>
              <a:gd name="T8" fmla="*/ 0 w 62"/>
              <a:gd name="T9" fmla="*/ 2147483647 h 38"/>
              <a:gd name="T10" fmla="*/ 0 w 62"/>
              <a:gd name="T11" fmla="*/ 2147483647 h 38"/>
              <a:gd name="T12" fmla="*/ 0 w 62"/>
              <a:gd name="T13" fmla="*/ 2147483647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38">
                <a:moveTo>
                  <a:pt x="0" y="9"/>
                </a:moveTo>
                <a:lnTo>
                  <a:pt x="62" y="0"/>
                </a:lnTo>
                <a:lnTo>
                  <a:pt x="13" y="38"/>
                </a:lnTo>
                <a:lnTo>
                  <a:pt x="16" y="18"/>
                </a:lnTo>
                <a:lnTo>
                  <a:pt x="0" y="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16" name="Freeform 136"/>
          <p:cNvSpPr>
            <a:spLocks/>
          </p:cNvSpPr>
          <p:nvPr/>
        </p:nvSpPr>
        <p:spPr bwMode="auto">
          <a:xfrm>
            <a:off x="6705600" y="2060575"/>
            <a:ext cx="49213" cy="31750"/>
          </a:xfrm>
          <a:custGeom>
            <a:avLst/>
            <a:gdLst>
              <a:gd name="T0" fmla="*/ 0 w 62"/>
              <a:gd name="T1" fmla="*/ 2147483647 h 38"/>
              <a:gd name="T2" fmla="*/ 2147483647 w 62"/>
              <a:gd name="T3" fmla="*/ 0 h 38"/>
              <a:gd name="T4" fmla="*/ 2147483647 w 62"/>
              <a:gd name="T5" fmla="*/ 2147483647 h 38"/>
              <a:gd name="T6" fmla="*/ 2147483647 w 62"/>
              <a:gd name="T7" fmla="*/ 2147483647 h 38"/>
              <a:gd name="T8" fmla="*/ 0 w 62"/>
              <a:gd name="T9" fmla="*/ 2147483647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8">
                <a:moveTo>
                  <a:pt x="0" y="9"/>
                </a:moveTo>
                <a:lnTo>
                  <a:pt x="62" y="0"/>
                </a:lnTo>
                <a:lnTo>
                  <a:pt x="13" y="38"/>
                </a:lnTo>
                <a:lnTo>
                  <a:pt x="16" y="18"/>
                </a:lnTo>
                <a:lnTo>
                  <a:pt x="0" y="9"/>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17" name="Freeform 137"/>
          <p:cNvSpPr>
            <a:spLocks/>
          </p:cNvSpPr>
          <p:nvPr/>
        </p:nvSpPr>
        <p:spPr bwMode="auto">
          <a:xfrm>
            <a:off x="7240588" y="1974850"/>
            <a:ext cx="357187" cy="58738"/>
          </a:xfrm>
          <a:custGeom>
            <a:avLst/>
            <a:gdLst>
              <a:gd name="T0" fmla="*/ 0 w 450"/>
              <a:gd name="T1" fmla="*/ 0 h 75"/>
              <a:gd name="T2" fmla="*/ 2147483647 w 450"/>
              <a:gd name="T3" fmla="*/ 2147483647 h 75"/>
              <a:gd name="T4" fmla="*/ 2147483647 w 450"/>
              <a:gd name="T5" fmla="*/ 2147483647 h 75"/>
              <a:gd name="T6" fmla="*/ 2147483647 w 450"/>
              <a:gd name="T7" fmla="*/ 2147483647 h 75"/>
              <a:gd name="T8" fmla="*/ 2147483647 w 450"/>
              <a:gd name="T9" fmla="*/ 2147483647 h 75"/>
              <a:gd name="T10" fmla="*/ 2147483647 w 450"/>
              <a:gd name="T11" fmla="*/ 2147483647 h 75"/>
              <a:gd name="T12" fmla="*/ 2147483647 w 450"/>
              <a:gd name="T13" fmla="*/ 2147483647 h 75"/>
              <a:gd name="T14" fmla="*/ 2147483647 w 450"/>
              <a:gd name="T15" fmla="*/ 2147483647 h 7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0" h="75">
                <a:moveTo>
                  <a:pt x="0" y="0"/>
                </a:moveTo>
                <a:lnTo>
                  <a:pt x="82" y="6"/>
                </a:lnTo>
                <a:lnTo>
                  <a:pt x="163" y="13"/>
                </a:lnTo>
                <a:lnTo>
                  <a:pt x="243" y="26"/>
                </a:lnTo>
                <a:lnTo>
                  <a:pt x="322" y="42"/>
                </a:lnTo>
                <a:lnTo>
                  <a:pt x="398" y="60"/>
                </a:lnTo>
                <a:lnTo>
                  <a:pt x="424" y="68"/>
                </a:lnTo>
                <a:lnTo>
                  <a:pt x="450" y="75"/>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18" name="Freeform 138"/>
          <p:cNvSpPr>
            <a:spLocks/>
          </p:cNvSpPr>
          <p:nvPr/>
        </p:nvSpPr>
        <p:spPr bwMode="auto">
          <a:xfrm>
            <a:off x="7548563" y="2008188"/>
            <a:ext cx="49212" cy="25400"/>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2147483647 w 62"/>
              <a:gd name="T11" fmla="*/ 0 h 31"/>
              <a:gd name="T12" fmla="*/ 2147483647 w 62"/>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31">
                <a:moveTo>
                  <a:pt x="7" y="0"/>
                </a:moveTo>
                <a:lnTo>
                  <a:pt x="62" y="31"/>
                </a:lnTo>
                <a:lnTo>
                  <a:pt x="0" y="29"/>
                </a:lnTo>
                <a:lnTo>
                  <a:pt x="14" y="18"/>
                </a:lnTo>
                <a:lnTo>
                  <a:pt x="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19" name="Freeform 139"/>
          <p:cNvSpPr>
            <a:spLocks/>
          </p:cNvSpPr>
          <p:nvPr/>
        </p:nvSpPr>
        <p:spPr bwMode="auto">
          <a:xfrm>
            <a:off x="7548563" y="2008188"/>
            <a:ext cx="49212" cy="25400"/>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7" y="0"/>
                </a:moveTo>
                <a:lnTo>
                  <a:pt x="62" y="31"/>
                </a:lnTo>
                <a:lnTo>
                  <a:pt x="0" y="29"/>
                </a:lnTo>
                <a:lnTo>
                  <a:pt x="14" y="18"/>
                </a:lnTo>
                <a:lnTo>
                  <a:pt x="7"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0" name="Freeform 140"/>
          <p:cNvSpPr>
            <a:spLocks/>
          </p:cNvSpPr>
          <p:nvPr/>
        </p:nvSpPr>
        <p:spPr bwMode="auto">
          <a:xfrm>
            <a:off x="7829550" y="2159000"/>
            <a:ext cx="234950" cy="179388"/>
          </a:xfrm>
          <a:custGeom>
            <a:avLst/>
            <a:gdLst>
              <a:gd name="T0" fmla="*/ 0 w 297"/>
              <a:gd name="T1" fmla="*/ 0 h 227"/>
              <a:gd name="T2" fmla="*/ 2147483647 w 297"/>
              <a:gd name="T3" fmla="*/ 2147483647 h 227"/>
              <a:gd name="T4" fmla="*/ 2147483647 w 297"/>
              <a:gd name="T5" fmla="*/ 2147483647 h 227"/>
              <a:gd name="T6" fmla="*/ 2147483647 w 297"/>
              <a:gd name="T7" fmla="*/ 2147483647 h 227"/>
              <a:gd name="T8" fmla="*/ 2147483647 w 297"/>
              <a:gd name="T9" fmla="*/ 2147483647 h 227"/>
              <a:gd name="T10" fmla="*/ 2147483647 w 297"/>
              <a:gd name="T11" fmla="*/ 2147483647 h 2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7" h="227">
                <a:moveTo>
                  <a:pt x="0" y="0"/>
                </a:moveTo>
                <a:lnTo>
                  <a:pt x="72" y="46"/>
                </a:lnTo>
                <a:lnTo>
                  <a:pt x="139" y="94"/>
                </a:lnTo>
                <a:lnTo>
                  <a:pt x="205" y="145"/>
                </a:lnTo>
                <a:lnTo>
                  <a:pt x="267" y="200"/>
                </a:lnTo>
                <a:lnTo>
                  <a:pt x="297" y="227"/>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1" name="Freeform 141"/>
          <p:cNvSpPr>
            <a:spLocks/>
          </p:cNvSpPr>
          <p:nvPr/>
        </p:nvSpPr>
        <p:spPr bwMode="auto">
          <a:xfrm>
            <a:off x="8021638" y="2297113"/>
            <a:ext cx="42862" cy="41275"/>
          </a:xfrm>
          <a:custGeom>
            <a:avLst/>
            <a:gdLst>
              <a:gd name="T0" fmla="*/ 2147483647 w 55"/>
              <a:gd name="T1" fmla="*/ 0 h 53"/>
              <a:gd name="T2" fmla="*/ 2147483647 w 55"/>
              <a:gd name="T3" fmla="*/ 2147483647 h 53"/>
              <a:gd name="T4" fmla="*/ 0 w 55"/>
              <a:gd name="T5" fmla="*/ 2147483647 h 53"/>
              <a:gd name="T6" fmla="*/ 2147483647 w 55"/>
              <a:gd name="T7" fmla="*/ 2147483647 h 53"/>
              <a:gd name="T8" fmla="*/ 2147483647 w 55"/>
              <a:gd name="T9" fmla="*/ 0 h 53"/>
              <a:gd name="T10" fmla="*/ 2147483647 w 55"/>
              <a:gd name="T11" fmla="*/ 0 h 53"/>
              <a:gd name="T12" fmla="*/ 2147483647 w 55"/>
              <a:gd name="T13" fmla="*/ 0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53">
                <a:moveTo>
                  <a:pt x="20" y="0"/>
                </a:moveTo>
                <a:lnTo>
                  <a:pt x="55" y="53"/>
                </a:lnTo>
                <a:lnTo>
                  <a:pt x="0" y="22"/>
                </a:lnTo>
                <a:lnTo>
                  <a:pt x="20" y="20"/>
                </a:lnTo>
                <a:lnTo>
                  <a:pt x="2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2" name="Freeform 142"/>
          <p:cNvSpPr>
            <a:spLocks/>
          </p:cNvSpPr>
          <p:nvPr/>
        </p:nvSpPr>
        <p:spPr bwMode="auto">
          <a:xfrm>
            <a:off x="8021638" y="2297113"/>
            <a:ext cx="42862" cy="41275"/>
          </a:xfrm>
          <a:custGeom>
            <a:avLst/>
            <a:gdLst>
              <a:gd name="T0" fmla="*/ 2147483647 w 55"/>
              <a:gd name="T1" fmla="*/ 0 h 53"/>
              <a:gd name="T2" fmla="*/ 2147483647 w 55"/>
              <a:gd name="T3" fmla="*/ 2147483647 h 53"/>
              <a:gd name="T4" fmla="*/ 0 w 55"/>
              <a:gd name="T5" fmla="*/ 2147483647 h 53"/>
              <a:gd name="T6" fmla="*/ 2147483647 w 55"/>
              <a:gd name="T7" fmla="*/ 2147483647 h 53"/>
              <a:gd name="T8" fmla="*/ 2147483647 w 55"/>
              <a:gd name="T9" fmla="*/ 0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53">
                <a:moveTo>
                  <a:pt x="20" y="0"/>
                </a:moveTo>
                <a:lnTo>
                  <a:pt x="55" y="53"/>
                </a:lnTo>
                <a:lnTo>
                  <a:pt x="0" y="22"/>
                </a:lnTo>
                <a:lnTo>
                  <a:pt x="20" y="20"/>
                </a:lnTo>
                <a:lnTo>
                  <a:pt x="20"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3" name="Freeform 143"/>
          <p:cNvSpPr>
            <a:spLocks/>
          </p:cNvSpPr>
          <p:nvPr/>
        </p:nvSpPr>
        <p:spPr bwMode="auto">
          <a:xfrm>
            <a:off x="8169275" y="2451100"/>
            <a:ext cx="163513" cy="269875"/>
          </a:xfrm>
          <a:custGeom>
            <a:avLst/>
            <a:gdLst>
              <a:gd name="T0" fmla="*/ 0 w 207"/>
              <a:gd name="T1" fmla="*/ 0 h 340"/>
              <a:gd name="T2" fmla="*/ 2147483647 w 207"/>
              <a:gd name="T3" fmla="*/ 2147483647 h 340"/>
              <a:gd name="T4" fmla="*/ 2147483647 w 207"/>
              <a:gd name="T5" fmla="*/ 2147483647 h 340"/>
              <a:gd name="T6" fmla="*/ 2147483647 w 207"/>
              <a:gd name="T7" fmla="*/ 2147483647 h 340"/>
              <a:gd name="T8" fmla="*/ 2147483647 w 207"/>
              <a:gd name="T9" fmla="*/ 2147483647 h 340"/>
              <a:gd name="T10" fmla="*/ 2147483647 w 207"/>
              <a:gd name="T11" fmla="*/ 2147483647 h 340"/>
              <a:gd name="T12" fmla="*/ 2147483647 w 207"/>
              <a:gd name="T13" fmla="*/ 2147483647 h 340"/>
              <a:gd name="T14" fmla="*/ 2147483647 w 207"/>
              <a:gd name="T15" fmla="*/ 2147483647 h 3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 h="340">
                <a:moveTo>
                  <a:pt x="0" y="0"/>
                </a:moveTo>
                <a:lnTo>
                  <a:pt x="41" y="53"/>
                </a:lnTo>
                <a:lnTo>
                  <a:pt x="79" y="109"/>
                </a:lnTo>
                <a:lnTo>
                  <a:pt x="116" y="164"/>
                </a:lnTo>
                <a:lnTo>
                  <a:pt x="148" y="223"/>
                </a:lnTo>
                <a:lnTo>
                  <a:pt x="180" y="279"/>
                </a:lnTo>
                <a:lnTo>
                  <a:pt x="194" y="309"/>
                </a:lnTo>
                <a:lnTo>
                  <a:pt x="207" y="34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4" name="Freeform 144"/>
          <p:cNvSpPr>
            <a:spLocks/>
          </p:cNvSpPr>
          <p:nvPr/>
        </p:nvSpPr>
        <p:spPr bwMode="auto">
          <a:xfrm>
            <a:off x="8304213" y="2671763"/>
            <a:ext cx="28575" cy="49212"/>
          </a:xfrm>
          <a:custGeom>
            <a:avLst/>
            <a:gdLst>
              <a:gd name="T0" fmla="*/ 2147483647 w 37"/>
              <a:gd name="T1" fmla="*/ 0 h 62"/>
              <a:gd name="T2" fmla="*/ 2147483647 w 37"/>
              <a:gd name="T3" fmla="*/ 2147483647 h 62"/>
              <a:gd name="T4" fmla="*/ 0 w 37"/>
              <a:gd name="T5" fmla="*/ 2147483647 h 62"/>
              <a:gd name="T6" fmla="*/ 2147483647 w 37"/>
              <a:gd name="T7" fmla="*/ 2147483647 h 62"/>
              <a:gd name="T8" fmla="*/ 2147483647 w 37"/>
              <a:gd name="T9" fmla="*/ 0 h 62"/>
              <a:gd name="T10" fmla="*/ 2147483647 w 37"/>
              <a:gd name="T11" fmla="*/ 0 h 62"/>
              <a:gd name="T12" fmla="*/ 2147483647 w 37"/>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62">
                <a:moveTo>
                  <a:pt x="28" y="0"/>
                </a:moveTo>
                <a:lnTo>
                  <a:pt x="37" y="62"/>
                </a:lnTo>
                <a:lnTo>
                  <a:pt x="0" y="11"/>
                </a:lnTo>
                <a:lnTo>
                  <a:pt x="19" y="16"/>
                </a:lnTo>
                <a:lnTo>
                  <a:pt x="28"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5" name="Freeform 145"/>
          <p:cNvSpPr>
            <a:spLocks/>
          </p:cNvSpPr>
          <p:nvPr/>
        </p:nvSpPr>
        <p:spPr bwMode="auto">
          <a:xfrm>
            <a:off x="8304213" y="2671763"/>
            <a:ext cx="28575" cy="49212"/>
          </a:xfrm>
          <a:custGeom>
            <a:avLst/>
            <a:gdLst>
              <a:gd name="T0" fmla="*/ 2147483647 w 37"/>
              <a:gd name="T1" fmla="*/ 0 h 62"/>
              <a:gd name="T2" fmla="*/ 2147483647 w 37"/>
              <a:gd name="T3" fmla="*/ 2147483647 h 62"/>
              <a:gd name="T4" fmla="*/ 0 w 37"/>
              <a:gd name="T5" fmla="*/ 2147483647 h 62"/>
              <a:gd name="T6" fmla="*/ 2147483647 w 37"/>
              <a:gd name="T7" fmla="*/ 2147483647 h 62"/>
              <a:gd name="T8" fmla="*/ 2147483647 w 37"/>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62">
                <a:moveTo>
                  <a:pt x="28" y="0"/>
                </a:moveTo>
                <a:lnTo>
                  <a:pt x="37" y="62"/>
                </a:lnTo>
                <a:lnTo>
                  <a:pt x="0" y="11"/>
                </a:lnTo>
                <a:lnTo>
                  <a:pt x="19" y="16"/>
                </a:lnTo>
                <a:lnTo>
                  <a:pt x="28"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6" name="Freeform 146"/>
          <p:cNvSpPr>
            <a:spLocks/>
          </p:cNvSpPr>
          <p:nvPr/>
        </p:nvSpPr>
        <p:spPr bwMode="auto">
          <a:xfrm>
            <a:off x="8369300" y="2822575"/>
            <a:ext cx="57150" cy="295275"/>
          </a:xfrm>
          <a:custGeom>
            <a:avLst/>
            <a:gdLst>
              <a:gd name="T0" fmla="*/ 0 w 71"/>
              <a:gd name="T1" fmla="*/ 0 h 371"/>
              <a:gd name="T2" fmla="*/ 2147483647 w 71"/>
              <a:gd name="T3" fmla="*/ 2147483647 h 371"/>
              <a:gd name="T4" fmla="*/ 2147483647 w 71"/>
              <a:gd name="T5" fmla="*/ 2147483647 h 371"/>
              <a:gd name="T6" fmla="*/ 2147483647 w 71"/>
              <a:gd name="T7" fmla="*/ 2147483647 h 371"/>
              <a:gd name="T8" fmla="*/ 2147483647 w 71"/>
              <a:gd name="T9" fmla="*/ 2147483647 h 371"/>
              <a:gd name="T10" fmla="*/ 2147483647 w 71"/>
              <a:gd name="T11" fmla="*/ 2147483647 h 371"/>
              <a:gd name="T12" fmla="*/ 2147483647 w 71"/>
              <a:gd name="T13" fmla="*/ 2147483647 h 371"/>
              <a:gd name="T14" fmla="*/ 2147483647 w 71"/>
              <a:gd name="T15" fmla="*/ 2147483647 h 3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 h="371">
                <a:moveTo>
                  <a:pt x="0" y="0"/>
                </a:moveTo>
                <a:lnTo>
                  <a:pt x="18" y="60"/>
                </a:lnTo>
                <a:lnTo>
                  <a:pt x="33" y="122"/>
                </a:lnTo>
                <a:lnTo>
                  <a:pt x="45" y="185"/>
                </a:lnTo>
                <a:lnTo>
                  <a:pt x="56" y="247"/>
                </a:lnTo>
                <a:lnTo>
                  <a:pt x="66" y="311"/>
                </a:lnTo>
                <a:lnTo>
                  <a:pt x="67" y="340"/>
                </a:lnTo>
                <a:lnTo>
                  <a:pt x="71" y="371"/>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7" name="Freeform 147"/>
          <p:cNvSpPr>
            <a:spLocks/>
          </p:cNvSpPr>
          <p:nvPr/>
        </p:nvSpPr>
        <p:spPr bwMode="auto">
          <a:xfrm>
            <a:off x="8408988" y="3068638"/>
            <a:ext cx="23812" cy="49212"/>
          </a:xfrm>
          <a:custGeom>
            <a:avLst/>
            <a:gdLst>
              <a:gd name="T0" fmla="*/ 2147483647 w 29"/>
              <a:gd name="T1" fmla="*/ 0 h 62"/>
              <a:gd name="T2" fmla="*/ 2147483647 w 29"/>
              <a:gd name="T3" fmla="*/ 2147483647 h 62"/>
              <a:gd name="T4" fmla="*/ 0 w 29"/>
              <a:gd name="T5" fmla="*/ 2147483647 h 62"/>
              <a:gd name="T6" fmla="*/ 2147483647 w 29"/>
              <a:gd name="T7" fmla="*/ 2147483647 h 62"/>
              <a:gd name="T8" fmla="*/ 2147483647 w 29"/>
              <a:gd name="T9" fmla="*/ 0 h 62"/>
              <a:gd name="T10" fmla="*/ 2147483647 w 29"/>
              <a:gd name="T11" fmla="*/ 0 h 62"/>
              <a:gd name="T12" fmla="*/ 2147483647 w 29"/>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62">
                <a:moveTo>
                  <a:pt x="29" y="0"/>
                </a:moveTo>
                <a:lnTo>
                  <a:pt x="22" y="62"/>
                </a:lnTo>
                <a:lnTo>
                  <a:pt x="0" y="4"/>
                </a:lnTo>
                <a:lnTo>
                  <a:pt x="17" y="14"/>
                </a:lnTo>
                <a:lnTo>
                  <a:pt x="2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8" name="Freeform 148"/>
          <p:cNvSpPr>
            <a:spLocks/>
          </p:cNvSpPr>
          <p:nvPr/>
        </p:nvSpPr>
        <p:spPr bwMode="auto">
          <a:xfrm>
            <a:off x="8408988" y="3068638"/>
            <a:ext cx="23812" cy="49212"/>
          </a:xfrm>
          <a:custGeom>
            <a:avLst/>
            <a:gdLst>
              <a:gd name="T0" fmla="*/ 2147483647 w 29"/>
              <a:gd name="T1" fmla="*/ 0 h 62"/>
              <a:gd name="T2" fmla="*/ 2147483647 w 29"/>
              <a:gd name="T3" fmla="*/ 2147483647 h 62"/>
              <a:gd name="T4" fmla="*/ 0 w 29"/>
              <a:gd name="T5" fmla="*/ 2147483647 h 62"/>
              <a:gd name="T6" fmla="*/ 2147483647 w 29"/>
              <a:gd name="T7" fmla="*/ 2147483647 h 62"/>
              <a:gd name="T8" fmla="*/ 2147483647 w 29"/>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2">
                <a:moveTo>
                  <a:pt x="29" y="0"/>
                </a:moveTo>
                <a:lnTo>
                  <a:pt x="22" y="62"/>
                </a:lnTo>
                <a:lnTo>
                  <a:pt x="0" y="4"/>
                </a:lnTo>
                <a:lnTo>
                  <a:pt x="17" y="14"/>
                </a:lnTo>
                <a:lnTo>
                  <a:pt x="29"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9" name="Freeform 149"/>
          <p:cNvSpPr>
            <a:spLocks/>
          </p:cNvSpPr>
          <p:nvPr/>
        </p:nvSpPr>
        <p:spPr bwMode="auto">
          <a:xfrm>
            <a:off x="8394700" y="3222625"/>
            <a:ext cx="36513" cy="336550"/>
          </a:xfrm>
          <a:custGeom>
            <a:avLst/>
            <a:gdLst>
              <a:gd name="T0" fmla="*/ 2147483647 w 45"/>
              <a:gd name="T1" fmla="*/ 0 h 424"/>
              <a:gd name="T2" fmla="*/ 2147483647 w 45"/>
              <a:gd name="T3" fmla="*/ 2147483647 h 424"/>
              <a:gd name="T4" fmla="*/ 2147483647 w 45"/>
              <a:gd name="T5" fmla="*/ 2147483647 h 424"/>
              <a:gd name="T6" fmla="*/ 2147483647 w 45"/>
              <a:gd name="T7" fmla="*/ 2147483647 h 424"/>
              <a:gd name="T8" fmla="*/ 2147483647 w 45"/>
              <a:gd name="T9" fmla="*/ 2147483647 h 424"/>
              <a:gd name="T10" fmla="*/ 2147483647 w 45"/>
              <a:gd name="T11" fmla="*/ 2147483647 h 424"/>
              <a:gd name="T12" fmla="*/ 2147483647 w 45"/>
              <a:gd name="T13" fmla="*/ 2147483647 h 424"/>
              <a:gd name="T14" fmla="*/ 2147483647 w 45"/>
              <a:gd name="T15" fmla="*/ 2147483647 h 424"/>
              <a:gd name="T16" fmla="*/ 0 w 45"/>
              <a:gd name="T17" fmla="*/ 2147483647 h 4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 h="424">
                <a:moveTo>
                  <a:pt x="45" y="0"/>
                </a:moveTo>
                <a:lnTo>
                  <a:pt x="45" y="58"/>
                </a:lnTo>
                <a:lnTo>
                  <a:pt x="44" y="117"/>
                </a:lnTo>
                <a:lnTo>
                  <a:pt x="40" y="173"/>
                </a:lnTo>
                <a:lnTo>
                  <a:pt x="33" y="230"/>
                </a:lnTo>
                <a:lnTo>
                  <a:pt x="25" y="287"/>
                </a:lnTo>
                <a:lnTo>
                  <a:pt x="16" y="342"/>
                </a:lnTo>
                <a:lnTo>
                  <a:pt x="5" y="396"/>
                </a:lnTo>
                <a:lnTo>
                  <a:pt x="0" y="424"/>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0" name="Freeform 150"/>
          <p:cNvSpPr>
            <a:spLocks/>
          </p:cNvSpPr>
          <p:nvPr/>
        </p:nvSpPr>
        <p:spPr bwMode="auto">
          <a:xfrm>
            <a:off x="8391525" y="3509963"/>
            <a:ext cx="25400" cy="49212"/>
          </a:xfrm>
          <a:custGeom>
            <a:avLst/>
            <a:gdLst>
              <a:gd name="T0" fmla="*/ 2147483647 w 31"/>
              <a:gd name="T1" fmla="*/ 2147483647 h 62"/>
              <a:gd name="T2" fmla="*/ 2147483647 w 31"/>
              <a:gd name="T3" fmla="*/ 2147483647 h 62"/>
              <a:gd name="T4" fmla="*/ 0 w 31"/>
              <a:gd name="T5" fmla="*/ 0 h 62"/>
              <a:gd name="T6" fmla="*/ 2147483647 w 31"/>
              <a:gd name="T7" fmla="*/ 2147483647 h 62"/>
              <a:gd name="T8" fmla="*/ 2147483647 w 31"/>
              <a:gd name="T9" fmla="*/ 2147483647 h 62"/>
              <a:gd name="T10" fmla="*/ 2147483647 w 31"/>
              <a:gd name="T11" fmla="*/ 2147483647 h 62"/>
              <a:gd name="T12" fmla="*/ 2147483647 w 31"/>
              <a:gd name="T13" fmla="*/ 2147483647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62">
                <a:moveTo>
                  <a:pt x="31" y="5"/>
                </a:moveTo>
                <a:lnTo>
                  <a:pt x="4" y="62"/>
                </a:lnTo>
                <a:lnTo>
                  <a:pt x="0" y="0"/>
                </a:lnTo>
                <a:lnTo>
                  <a:pt x="13" y="14"/>
                </a:lnTo>
                <a:lnTo>
                  <a:pt x="31" y="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1" name="Freeform 151"/>
          <p:cNvSpPr>
            <a:spLocks/>
          </p:cNvSpPr>
          <p:nvPr/>
        </p:nvSpPr>
        <p:spPr bwMode="auto">
          <a:xfrm>
            <a:off x="8391525" y="3509963"/>
            <a:ext cx="25400" cy="49212"/>
          </a:xfrm>
          <a:custGeom>
            <a:avLst/>
            <a:gdLst>
              <a:gd name="T0" fmla="*/ 2147483647 w 31"/>
              <a:gd name="T1" fmla="*/ 2147483647 h 62"/>
              <a:gd name="T2" fmla="*/ 2147483647 w 31"/>
              <a:gd name="T3" fmla="*/ 2147483647 h 62"/>
              <a:gd name="T4" fmla="*/ 0 w 31"/>
              <a:gd name="T5" fmla="*/ 0 h 62"/>
              <a:gd name="T6" fmla="*/ 2147483647 w 31"/>
              <a:gd name="T7" fmla="*/ 2147483647 h 62"/>
              <a:gd name="T8" fmla="*/ 2147483647 w 31"/>
              <a:gd name="T9" fmla="*/ 214748364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62">
                <a:moveTo>
                  <a:pt x="31" y="5"/>
                </a:moveTo>
                <a:lnTo>
                  <a:pt x="4" y="62"/>
                </a:lnTo>
                <a:lnTo>
                  <a:pt x="0" y="0"/>
                </a:lnTo>
                <a:lnTo>
                  <a:pt x="13" y="14"/>
                </a:lnTo>
                <a:lnTo>
                  <a:pt x="31" y="5"/>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2" name="Freeform 152"/>
          <p:cNvSpPr>
            <a:spLocks/>
          </p:cNvSpPr>
          <p:nvPr/>
        </p:nvSpPr>
        <p:spPr bwMode="auto">
          <a:xfrm>
            <a:off x="8204200" y="3671888"/>
            <a:ext cx="157163" cy="301625"/>
          </a:xfrm>
          <a:custGeom>
            <a:avLst/>
            <a:gdLst>
              <a:gd name="T0" fmla="*/ 2147483647 w 198"/>
              <a:gd name="T1" fmla="*/ 0 h 378"/>
              <a:gd name="T2" fmla="*/ 2147483647 w 198"/>
              <a:gd name="T3" fmla="*/ 2147483647 h 378"/>
              <a:gd name="T4" fmla="*/ 2147483647 w 198"/>
              <a:gd name="T5" fmla="*/ 2147483647 h 378"/>
              <a:gd name="T6" fmla="*/ 2147483647 w 198"/>
              <a:gd name="T7" fmla="*/ 2147483647 h 378"/>
              <a:gd name="T8" fmla="*/ 2147483647 w 198"/>
              <a:gd name="T9" fmla="*/ 2147483647 h 378"/>
              <a:gd name="T10" fmla="*/ 2147483647 w 198"/>
              <a:gd name="T11" fmla="*/ 2147483647 h 378"/>
              <a:gd name="T12" fmla="*/ 2147483647 w 198"/>
              <a:gd name="T13" fmla="*/ 2147483647 h 378"/>
              <a:gd name="T14" fmla="*/ 0 w 198"/>
              <a:gd name="T15" fmla="*/ 2147483647 h 37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 h="378">
                <a:moveTo>
                  <a:pt x="198" y="0"/>
                </a:moveTo>
                <a:lnTo>
                  <a:pt x="174" y="62"/>
                </a:lnTo>
                <a:lnTo>
                  <a:pt x="146" y="122"/>
                </a:lnTo>
                <a:lnTo>
                  <a:pt x="117" y="182"/>
                </a:lnTo>
                <a:lnTo>
                  <a:pt x="86" y="239"/>
                </a:lnTo>
                <a:lnTo>
                  <a:pt x="53" y="296"/>
                </a:lnTo>
                <a:lnTo>
                  <a:pt x="18" y="351"/>
                </a:lnTo>
                <a:lnTo>
                  <a:pt x="0" y="378"/>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3" name="Freeform 153"/>
          <p:cNvSpPr>
            <a:spLocks/>
          </p:cNvSpPr>
          <p:nvPr/>
        </p:nvSpPr>
        <p:spPr bwMode="auto">
          <a:xfrm>
            <a:off x="8204200" y="3925888"/>
            <a:ext cx="36513" cy="47625"/>
          </a:xfrm>
          <a:custGeom>
            <a:avLst/>
            <a:gdLst>
              <a:gd name="T0" fmla="*/ 2147483647 w 46"/>
              <a:gd name="T1" fmla="*/ 2147483647 h 58"/>
              <a:gd name="T2" fmla="*/ 0 w 46"/>
              <a:gd name="T3" fmla="*/ 2147483647 h 58"/>
              <a:gd name="T4" fmla="*/ 2147483647 w 46"/>
              <a:gd name="T5" fmla="*/ 0 h 58"/>
              <a:gd name="T6" fmla="*/ 2147483647 w 46"/>
              <a:gd name="T7" fmla="*/ 2147483647 h 58"/>
              <a:gd name="T8" fmla="*/ 2147483647 w 46"/>
              <a:gd name="T9" fmla="*/ 2147483647 h 58"/>
              <a:gd name="T10" fmla="*/ 2147483647 w 46"/>
              <a:gd name="T11" fmla="*/ 2147483647 h 58"/>
              <a:gd name="T12" fmla="*/ 2147483647 w 46"/>
              <a:gd name="T13" fmla="*/ 2147483647 h 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58">
                <a:moveTo>
                  <a:pt x="46" y="16"/>
                </a:moveTo>
                <a:lnTo>
                  <a:pt x="0" y="58"/>
                </a:lnTo>
                <a:lnTo>
                  <a:pt x="22" y="0"/>
                </a:lnTo>
                <a:lnTo>
                  <a:pt x="28" y="18"/>
                </a:lnTo>
                <a:lnTo>
                  <a:pt x="46" y="1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4" name="Freeform 154"/>
          <p:cNvSpPr>
            <a:spLocks/>
          </p:cNvSpPr>
          <p:nvPr/>
        </p:nvSpPr>
        <p:spPr bwMode="auto">
          <a:xfrm>
            <a:off x="8204200" y="3925888"/>
            <a:ext cx="36513" cy="47625"/>
          </a:xfrm>
          <a:custGeom>
            <a:avLst/>
            <a:gdLst>
              <a:gd name="T0" fmla="*/ 2147483647 w 46"/>
              <a:gd name="T1" fmla="*/ 2147483647 h 58"/>
              <a:gd name="T2" fmla="*/ 0 w 46"/>
              <a:gd name="T3" fmla="*/ 2147483647 h 58"/>
              <a:gd name="T4" fmla="*/ 2147483647 w 46"/>
              <a:gd name="T5" fmla="*/ 0 h 58"/>
              <a:gd name="T6" fmla="*/ 2147483647 w 46"/>
              <a:gd name="T7" fmla="*/ 2147483647 h 58"/>
              <a:gd name="T8" fmla="*/ 2147483647 w 46"/>
              <a:gd name="T9" fmla="*/ 2147483647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58">
                <a:moveTo>
                  <a:pt x="46" y="16"/>
                </a:moveTo>
                <a:lnTo>
                  <a:pt x="0" y="58"/>
                </a:lnTo>
                <a:lnTo>
                  <a:pt x="22" y="0"/>
                </a:lnTo>
                <a:lnTo>
                  <a:pt x="28" y="18"/>
                </a:lnTo>
                <a:lnTo>
                  <a:pt x="46" y="16"/>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5" name="Freeform 155"/>
          <p:cNvSpPr>
            <a:spLocks/>
          </p:cNvSpPr>
          <p:nvPr/>
        </p:nvSpPr>
        <p:spPr bwMode="auto">
          <a:xfrm>
            <a:off x="7908925" y="4067175"/>
            <a:ext cx="233363" cy="220663"/>
          </a:xfrm>
          <a:custGeom>
            <a:avLst/>
            <a:gdLst>
              <a:gd name="T0" fmla="*/ 2147483647 w 293"/>
              <a:gd name="T1" fmla="*/ 0 h 278"/>
              <a:gd name="T2" fmla="*/ 2147483647 w 293"/>
              <a:gd name="T3" fmla="*/ 2147483647 h 278"/>
              <a:gd name="T4" fmla="*/ 2147483647 w 293"/>
              <a:gd name="T5" fmla="*/ 2147483647 h 278"/>
              <a:gd name="T6" fmla="*/ 2147483647 w 293"/>
              <a:gd name="T7" fmla="*/ 2147483647 h 278"/>
              <a:gd name="T8" fmla="*/ 2147483647 w 293"/>
              <a:gd name="T9" fmla="*/ 2147483647 h 278"/>
              <a:gd name="T10" fmla="*/ 2147483647 w 293"/>
              <a:gd name="T11" fmla="*/ 2147483647 h 278"/>
              <a:gd name="T12" fmla="*/ 0 w 293"/>
              <a:gd name="T13" fmla="*/ 2147483647 h 2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3" h="278">
                <a:moveTo>
                  <a:pt x="293" y="0"/>
                </a:moveTo>
                <a:lnTo>
                  <a:pt x="245" y="57"/>
                </a:lnTo>
                <a:lnTo>
                  <a:pt x="194" y="110"/>
                </a:lnTo>
                <a:lnTo>
                  <a:pt x="141" y="161"/>
                </a:lnTo>
                <a:lnTo>
                  <a:pt x="86" y="210"/>
                </a:lnTo>
                <a:lnTo>
                  <a:pt x="29" y="256"/>
                </a:lnTo>
                <a:lnTo>
                  <a:pt x="0" y="278"/>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6" name="Freeform 156"/>
          <p:cNvSpPr>
            <a:spLocks/>
          </p:cNvSpPr>
          <p:nvPr/>
        </p:nvSpPr>
        <p:spPr bwMode="auto">
          <a:xfrm>
            <a:off x="7908925" y="4248150"/>
            <a:ext cx="47625" cy="39688"/>
          </a:xfrm>
          <a:custGeom>
            <a:avLst/>
            <a:gdLst>
              <a:gd name="T0" fmla="*/ 2147483647 w 58"/>
              <a:gd name="T1" fmla="*/ 2147483647 h 49"/>
              <a:gd name="T2" fmla="*/ 0 w 58"/>
              <a:gd name="T3" fmla="*/ 2147483647 h 49"/>
              <a:gd name="T4" fmla="*/ 2147483647 w 58"/>
              <a:gd name="T5" fmla="*/ 0 h 49"/>
              <a:gd name="T6" fmla="*/ 2147483647 w 58"/>
              <a:gd name="T7" fmla="*/ 2147483647 h 49"/>
              <a:gd name="T8" fmla="*/ 2147483647 w 58"/>
              <a:gd name="T9" fmla="*/ 2147483647 h 49"/>
              <a:gd name="T10" fmla="*/ 2147483647 w 58"/>
              <a:gd name="T11" fmla="*/ 2147483647 h 49"/>
              <a:gd name="T12" fmla="*/ 2147483647 w 58"/>
              <a:gd name="T13" fmla="*/ 2147483647 h 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 h="49">
                <a:moveTo>
                  <a:pt x="58" y="25"/>
                </a:moveTo>
                <a:lnTo>
                  <a:pt x="0" y="49"/>
                </a:lnTo>
                <a:lnTo>
                  <a:pt x="40" y="0"/>
                </a:lnTo>
                <a:lnTo>
                  <a:pt x="38" y="20"/>
                </a:lnTo>
                <a:lnTo>
                  <a:pt x="58" y="2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7" name="Freeform 157"/>
          <p:cNvSpPr>
            <a:spLocks/>
          </p:cNvSpPr>
          <p:nvPr/>
        </p:nvSpPr>
        <p:spPr bwMode="auto">
          <a:xfrm>
            <a:off x="7908925" y="4248150"/>
            <a:ext cx="47625" cy="39688"/>
          </a:xfrm>
          <a:custGeom>
            <a:avLst/>
            <a:gdLst>
              <a:gd name="T0" fmla="*/ 2147483647 w 58"/>
              <a:gd name="T1" fmla="*/ 2147483647 h 49"/>
              <a:gd name="T2" fmla="*/ 0 w 58"/>
              <a:gd name="T3" fmla="*/ 2147483647 h 49"/>
              <a:gd name="T4" fmla="*/ 2147483647 w 58"/>
              <a:gd name="T5" fmla="*/ 0 h 49"/>
              <a:gd name="T6" fmla="*/ 2147483647 w 58"/>
              <a:gd name="T7" fmla="*/ 2147483647 h 49"/>
              <a:gd name="T8" fmla="*/ 2147483647 w 58"/>
              <a:gd name="T9" fmla="*/ 2147483647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49">
                <a:moveTo>
                  <a:pt x="58" y="25"/>
                </a:moveTo>
                <a:lnTo>
                  <a:pt x="0" y="49"/>
                </a:lnTo>
                <a:lnTo>
                  <a:pt x="40" y="0"/>
                </a:lnTo>
                <a:lnTo>
                  <a:pt x="38" y="20"/>
                </a:lnTo>
                <a:lnTo>
                  <a:pt x="58" y="25"/>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8" name="Freeform 158"/>
          <p:cNvSpPr>
            <a:spLocks/>
          </p:cNvSpPr>
          <p:nvPr/>
        </p:nvSpPr>
        <p:spPr bwMode="auto">
          <a:xfrm>
            <a:off x="6672263" y="4386263"/>
            <a:ext cx="1030287" cy="114300"/>
          </a:xfrm>
          <a:custGeom>
            <a:avLst/>
            <a:gdLst>
              <a:gd name="T0" fmla="*/ 2147483647 w 1296"/>
              <a:gd name="T1" fmla="*/ 2147483647 h 145"/>
              <a:gd name="T2" fmla="*/ 2147483647 w 1296"/>
              <a:gd name="T3" fmla="*/ 2147483647 h 145"/>
              <a:gd name="T4" fmla="*/ 2147483647 w 1296"/>
              <a:gd name="T5" fmla="*/ 2147483647 h 145"/>
              <a:gd name="T6" fmla="*/ 2147483647 w 1296"/>
              <a:gd name="T7" fmla="*/ 2147483647 h 145"/>
              <a:gd name="T8" fmla="*/ 2147483647 w 1296"/>
              <a:gd name="T9" fmla="*/ 2147483647 h 145"/>
              <a:gd name="T10" fmla="*/ 2147483647 w 1296"/>
              <a:gd name="T11" fmla="*/ 2147483647 h 145"/>
              <a:gd name="T12" fmla="*/ 2147483647 w 1296"/>
              <a:gd name="T13" fmla="*/ 2147483647 h 145"/>
              <a:gd name="T14" fmla="*/ 2147483647 w 1296"/>
              <a:gd name="T15" fmla="*/ 2147483647 h 145"/>
              <a:gd name="T16" fmla="*/ 2147483647 w 1296"/>
              <a:gd name="T17" fmla="*/ 2147483647 h 145"/>
              <a:gd name="T18" fmla="*/ 2147483647 w 1296"/>
              <a:gd name="T19" fmla="*/ 2147483647 h 145"/>
              <a:gd name="T20" fmla="*/ 2147483647 w 1296"/>
              <a:gd name="T21" fmla="*/ 2147483647 h 145"/>
              <a:gd name="T22" fmla="*/ 2147483647 w 1296"/>
              <a:gd name="T23" fmla="*/ 2147483647 h 145"/>
              <a:gd name="T24" fmla="*/ 2147483647 w 1296"/>
              <a:gd name="T25" fmla="*/ 2147483647 h 145"/>
              <a:gd name="T26" fmla="*/ 2147483647 w 1296"/>
              <a:gd name="T27" fmla="*/ 2147483647 h 145"/>
              <a:gd name="T28" fmla="*/ 2147483647 w 1296"/>
              <a:gd name="T29" fmla="*/ 2147483647 h 145"/>
              <a:gd name="T30" fmla="*/ 2147483647 w 1296"/>
              <a:gd name="T31" fmla="*/ 2147483647 h 145"/>
              <a:gd name="T32" fmla="*/ 2147483647 w 1296"/>
              <a:gd name="T33" fmla="*/ 2147483647 h 145"/>
              <a:gd name="T34" fmla="*/ 2147483647 w 1296"/>
              <a:gd name="T35" fmla="*/ 2147483647 h 145"/>
              <a:gd name="T36" fmla="*/ 2147483647 w 1296"/>
              <a:gd name="T37" fmla="*/ 2147483647 h 145"/>
              <a:gd name="T38" fmla="*/ 2147483647 w 1296"/>
              <a:gd name="T39" fmla="*/ 2147483647 h 145"/>
              <a:gd name="T40" fmla="*/ 2147483647 w 1296"/>
              <a:gd name="T41" fmla="*/ 2147483647 h 145"/>
              <a:gd name="T42" fmla="*/ 0 w 1296"/>
              <a:gd name="T43" fmla="*/ 0 h 1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96" h="145">
                <a:moveTo>
                  <a:pt x="1296" y="37"/>
                </a:moveTo>
                <a:lnTo>
                  <a:pt x="1232" y="59"/>
                </a:lnTo>
                <a:lnTo>
                  <a:pt x="1167" y="79"/>
                </a:lnTo>
                <a:lnTo>
                  <a:pt x="1101" y="97"/>
                </a:lnTo>
                <a:lnTo>
                  <a:pt x="1033" y="112"/>
                </a:lnTo>
                <a:lnTo>
                  <a:pt x="964" y="125"/>
                </a:lnTo>
                <a:lnTo>
                  <a:pt x="894" y="134"/>
                </a:lnTo>
                <a:lnTo>
                  <a:pt x="825" y="139"/>
                </a:lnTo>
                <a:lnTo>
                  <a:pt x="753" y="143"/>
                </a:lnTo>
                <a:lnTo>
                  <a:pt x="704" y="145"/>
                </a:lnTo>
                <a:lnTo>
                  <a:pt x="680" y="145"/>
                </a:lnTo>
                <a:lnTo>
                  <a:pt x="609" y="143"/>
                </a:lnTo>
                <a:lnTo>
                  <a:pt x="539" y="137"/>
                </a:lnTo>
                <a:lnTo>
                  <a:pt x="470" y="130"/>
                </a:lnTo>
                <a:lnTo>
                  <a:pt x="402" y="121"/>
                </a:lnTo>
                <a:lnTo>
                  <a:pt x="334" y="108"/>
                </a:lnTo>
                <a:lnTo>
                  <a:pt x="269" y="92"/>
                </a:lnTo>
                <a:lnTo>
                  <a:pt x="203" y="75"/>
                </a:lnTo>
                <a:lnTo>
                  <a:pt x="139" y="53"/>
                </a:lnTo>
                <a:lnTo>
                  <a:pt x="77" y="31"/>
                </a:lnTo>
                <a:lnTo>
                  <a:pt x="14" y="6"/>
                </a:lnTo>
                <a:lnTo>
                  <a:pt x="0"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9" name="Freeform 159"/>
          <p:cNvSpPr>
            <a:spLocks/>
          </p:cNvSpPr>
          <p:nvPr/>
        </p:nvSpPr>
        <p:spPr bwMode="auto">
          <a:xfrm>
            <a:off x="6672263" y="4386263"/>
            <a:ext cx="49212" cy="28575"/>
          </a:xfrm>
          <a:custGeom>
            <a:avLst/>
            <a:gdLst>
              <a:gd name="T0" fmla="*/ 2147483647 w 62"/>
              <a:gd name="T1" fmla="*/ 2147483647 h 37"/>
              <a:gd name="T2" fmla="*/ 0 w 62"/>
              <a:gd name="T3" fmla="*/ 0 h 37"/>
              <a:gd name="T4" fmla="*/ 2147483647 w 62"/>
              <a:gd name="T5" fmla="*/ 2147483647 h 37"/>
              <a:gd name="T6" fmla="*/ 2147483647 w 62"/>
              <a:gd name="T7" fmla="*/ 2147483647 h 37"/>
              <a:gd name="T8" fmla="*/ 2147483647 w 62"/>
              <a:gd name="T9" fmla="*/ 2147483647 h 37"/>
              <a:gd name="T10" fmla="*/ 2147483647 w 62"/>
              <a:gd name="T11" fmla="*/ 2147483647 h 37"/>
              <a:gd name="T12" fmla="*/ 2147483647 w 62"/>
              <a:gd name="T13" fmla="*/ 2147483647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37">
                <a:moveTo>
                  <a:pt x="51" y="37"/>
                </a:moveTo>
                <a:lnTo>
                  <a:pt x="0" y="0"/>
                </a:lnTo>
                <a:lnTo>
                  <a:pt x="62" y="9"/>
                </a:lnTo>
                <a:lnTo>
                  <a:pt x="45" y="19"/>
                </a:lnTo>
                <a:lnTo>
                  <a:pt x="51" y="3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0" name="Freeform 160"/>
          <p:cNvSpPr>
            <a:spLocks/>
          </p:cNvSpPr>
          <p:nvPr/>
        </p:nvSpPr>
        <p:spPr bwMode="auto">
          <a:xfrm>
            <a:off x="6672263" y="4386263"/>
            <a:ext cx="49212" cy="28575"/>
          </a:xfrm>
          <a:custGeom>
            <a:avLst/>
            <a:gdLst>
              <a:gd name="T0" fmla="*/ 2147483647 w 62"/>
              <a:gd name="T1" fmla="*/ 2147483647 h 37"/>
              <a:gd name="T2" fmla="*/ 0 w 62"/>
              <a:gd name="T3" fmla="*/ 0 h 37"/>
              <a:gd name="T4" fmla="*/ 2147483647 w 62"/>
              <a:gd name="T5" fmla="*/ 2147483647 h 37"/>
              <a:gd name="T6" fmla="*/ 2147483647 w 62"/>
              <a:gd name="T7" fmla="*/ 2147483647 h 37"/>
              <a:gd name="T8" fmla="*/ 2147483647 w 62"/>
              <a:gd name="T9" fmla="*/ 2147483647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7">
                <a:moveTo>
                  <a:pt x="51" y="37"/>
                </a:moveTo>
                <a:lnTo>
                  <a:pt x="0" y="0"/>
                </a:lnTo>
                <a:lnTo>
                  <a:pt x="62" y="9"/>
                </a:lnTo>
                <a:lnTo>
                  <a:pt x="45" y="19"/>
                </a:lnTo>
                <a:lnTo>
                  <a:pt x="51" y="37"/>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1" name="Freeform 161"/>
          <p:cNvSpPr>
            <a:spLocks/>
          </p:cNvSpPr>
          <p:nvPr/>
        </p:nvSpPr>
        <p:spPr bwMode="auto">
          <a:xfrm>
            <a:off x="6276975" y="4054475"/>
            <a:ext cx="230188" cy="228600"/>
          </a:xfrm>
          <a:custGeom>
            <a:avLst/>
            <a:gdLst>
              <a:gd name="T0" fmla="*/ 2147483647 w 291"/>
              <a:gd name="T1" fmla="*/ 2147483647 h 289"/>
              <a:gd name="T2" fmla="*/ 2147483647 w 291"/>
              <a:gd name="T3" fmla="*/ 2147483647 h 289"/>
              <a:gd name="T4" fmla="*/ 2147483647 w 291"/>
              <a:gd name="T5" fmla="*/ 2147483647 h 289"/>
              <a:gd name="T6" fmla="*/ 2147483647 w 291"/>
              <a:gd name="T7" fmla="*/ 2147483647 h 289"/>
              <a:gd name="T8" fmla="*/ 2147483647 w 291"/>
              <a:gd name="T9" fmla="*/ 2147483647 h 289"/>
              <a:gd name="T10" fmla="*/ 2147483647 w 291"/>
              <a:gd name="T11" fmla="*/ 2147483647 h 289"/>
              <a:gd name="T12" fmla="*/ 0 w 291"/>
              <a:gd name="T13" fmla="*/ 0 h 2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1" h="289">
                <a:moveTo>
                  <a:pt x="291" y="289"/>
                </a:moveTo>
                <a:lnTo>
                  <a:pt x="233" y="242"/>
                </a:lnTo>
                <a:lnTo>
                  <a:pt x="176" y="191"/>
                </a:lnTo>
                <a:lnTo>
                  <a:pt x="123" y="139"/>
                </a:lnTo>
                <a:lnTo>
                  <a:pt x="72" y="85"/>
                </a:lnTo>
                <a:lnTo>
                  <a:pt x="22" y="30"/>
                </a:lnTo>
                <a:lnTo>
                  <a:pt x="0"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2" name="Freeform 162"/>
          <p:cNvSpPr>
            <a:spLocks/>
          </p:cNvSpPr>
          <p:nvPr/>
        </p:nvSpPr>
        <p:spPr bwMode="auto">
          <a:xfrm>
            <a:off x="6276975" y="4054475"/>
            <a:ext cx="38100" cy="46038"/>
          </a:xfrm>
          <a:custGeom>
            <a:avLst/>
            <a:gdLst>
              <a:gd name="T0" fmla="*/ 2147483647 w 50"/>
              <a:gd name="T1" fmla="*/ 2147483647 h 59"/>
              <a:gd name="T2" fmla="*/ 0 w 50"/>
              <a:gd name="T3" fmla="*/ 0 h 59"/>
              <a:gd name="T4" fmla="*/ 2147483647 w 50"/>
              <a:gd name="T5" fmla="*/ 2147483647 h 59"/>
              <a:gd name="T6" fmla="*/ 2147483647 w 50"/>
              <a:gd name="T7" fmla="*/ 2147483647 h 59"/>
              <a:gd name="T8" fmla="*/ 2147483647 w 50"/>
              <a:gd name="T9" fmla="*/ 2147483647 h 59"/>
              <a:gd name="T10" fmla="*/ 2147483647 w 50"/>
              <a:gd name="T11" fmla="*/ 2147483647 h 59"/>
              <a:gd name="T12" fmla="*/ 2147483647 w 50"/>
              <a:gd name="T13" fmla="*/ 2147483647 h 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59">
                <a:moveTo>
                  <a:pt x="24" y="59"/>
                </a:moveTo>
                <a:lnTo>
                  <a:pt x="0" y="0"/>
                </a:lnTo>
                <a:lnTo>
                  <a:pt x="50" y="41"/>
                </a:lnTo>
                <a:lnTo>
                  <a:pt x="30" y="39"/>
                </a:lnTo>
                <a:lnTo>
                  <a:pt x="24" y="5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3" name="Freeform 163"/>
          <p:cNvSpPr>
            <a:spLocks/>
          </p:cNvSpPr>
          <p:nvPr/>
        </p:nvSpPr>
        <p:spPr bwMode="auto">
          <a:xfrm>
            <a:off x="6276975" y="4054475"/>
            <a:ext cx="38100" cy="46038"/>
          </a:xfrm>
          <a:custGeom>
            <a:avLst/>
            <a:gdLst>
              <a:gd name="T0" fmla="*/ 2147483647 w 50"/>
              <a:gd name="T1" fmla="*/ 2147483647 h 59"/>
              <a:gd name="T2" fmla="*/ 0 w 50"/>
              <a:gd name="T3" fmla="*/ 0 h 59"/>
              <a:gd name="T4" fmla="*/ 2147483647 w 50"/>
              <a:gd name="T5" fmla="*/ 2147483647 h 59"/>
              <a:gd name="T6" fmla="*/ 2147483647 w 50"/>
              <a:gd name="T7" fmla="*/ 2147483647 h 59"/>
              <a:gd name="T8" fmla="*/ 2147483647 w 50"/>
              <a:gd name="T9" fmla="*/ 2147483647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59">
                <a:moveTo>
                  <a:pt x="24" y="59"/>
                </a:moveTo>
                <a:lnTo>
                  <a:pt x="0" y="0"/>
                </a:lnTo>
                <a:lnTo>
                  <a:pt x="50" y="41"/>
                </a:lnTo>
                <a:lnTo>
                  <a:pt x="30" y="39"/>
                </a:lnTo>
                <a:lnTo>
                  <a:pt x="24" y="59"/>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4" name="Freeform 164"/>
          <p:cNvSpPr>
            <a:spLocks/>
          </p:cNvSpPr>
          <p:nvPr/>
        </p:nvSpPr>
        <p:spPr bwMode="auto">
          <a:xfrm>
            <a:off x="6043613" y="3656013"/>
            <a:ext cx="142875" cy="285750"/>
          </a:xfrm>
          <a:custGeom>
            <a:avLst/>
            <a:gdLst>
              <a:gd name="T0" fmla="*/ 2147483647 w 179"/>
              <a:gd name="T1" fmla="*/ 2147483647 h 361"/>
              <a:gd name="T2" fmla="*/ 2147483647 w 179"/>
              <a:gd name="T3" fmla="*/ 2147483647 h 361"/>
              <a:gd name="T4" fmla="*/ 2147483647 w 179"/>
              <a:gd name="T5" fmla="*/ 2147483647 h 361"/>
              <a:gd name="T6" fmla="*/ 2147483647 w 179"/>
              <a:gd name="T7" fmla="*/ 2147483647 h 361"/>
              <a:gd name="T8" fmla="*/ 2147483647 w 179"/>
              <a:gd name="T9" fmla="*/ 2147483647 h 361"/>
              <a:gd name="T10" fmla="*/ 2147483647 w 179"/>
              <a:gd name="T11" fmla="*/ 2147483647 h 361"/>
              <a:gd name="T12" fmla="*/ 2147483647 w 179"/>
              <a:gd name="T13" fmla="*/ 2147483647 h 361"/>
              <a:gd name="T14" fmla="*/ 0 w 179"/>
              <a:gd name="T15" fmla="*/ 0 h 3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9" h="361">
                <a:moveTo>
                  <a:pt x="179" y="361"/>
                </a:moveTo>
                <a:lnTo>
                  <a:pt x="146" y="308"/>
                </a:lnTo>
                <a:lnTo>
                  <a:pt x="115" y="253"/>
                </a:lnTo>
                <a:lnTo>
                  <a:pt x="86" y="198"/>
                </a:lnTo>
                <a:lnTo>
                  <a:pt x="58" y="141"/>
                </a:lnTo>
                <a:lnTo>
                  <a:pt x="33" y="85"/>
                </a:lnTo>
                <a:lnTo>
                  <a:pt x="11" y="28"/>
                </a:lnTo>
                <a:lnTo>
                  <a:pt x="0"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5" name="Freeform 165"/>
          <p:cNvSpPr>
            <a:spLocks/>
          </p:cNvSpPr>
          <p:nvPr/>
        </p:nvSpPr>
        <p:spPr bwMode="auto">
          <a:xfrm>
            <a:off x="6043613" y="3656013"/>
            <a:ext cx="30162" cy="49212"/>
          </a:xfrm>
          <a:custGeom>
            <a:avLst/>
            <a:gdLst>
              <a:gd name="T0" fmla="*/ 2147483647 w 36"/>
              <a:gd name="T1" fmla="*/ 2147483647 h 63"/>
              <a:gd name="T2" fmla="*/ 0 w 36"/>
              <a:gd name="T3" fmla="*/ 0 h 63"/>
              <a:gd name="T4" fmla="*/ 2147483647 w 36"/>
              <a:gd name="T5" fmla="*/ 2147483647 h 63"/>
              <a:gd name="T6" fmla="*/ 2147483647 w 36"/>
              <a:gd name="T7" fmla="*/ 2147483647 h 63"/>
              <a:gd name="T8" fmla="*/ 2147483647 w 36"/>
              <a:gd name="T9" fmla="*/ 2147483647 h 63"/>
              <a:gd name="T10" fmla="*/ 2147483647 w 36"/>
              <a:gd name="T11" fmla="*/ 2147483647 h 63"/>
              <a:gd name="T12" fmla="*/ 2147483647 w 36"/>
              <a:gd name="T13" fmla="*/ 2147483647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3">
                <a:moveTo>
                  <a:pt x="7" y="63"/>
                </a:moveTo>
                <a:lnTo>
                  <a:pt x="0" y="0"/>
                </a:lnTo>
                <a:lnTo>
                  <a:pt x="36" y="52"/>
                </a:lnTo>
                <a:lnTo>
                  <a:pt x="18" y="46"/>
                </a:lnTo>
                <a:lnTo>
                  <a:pt x="7" y="6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6" name="Freeform 166"/>
          <p:cNvSpPr>
            <a:spLocks/>
          </p:cNvSpPr>
          <p:nvPr/>
        </p:nvSpPr>
        <p:spPr bwMode="auto">
          <a:xfrm>
            <a:off x="6043613" y="3656013"/>
            <a:ext cx="30162" cy="49212"/>
          </a:xfrm>
          <a:custGeom>
            <a:avLst/>
            <a:gdLst>
              <a:gd name="T0" fmla="*/ 2147483647 w 36"/>
              <a:gd name="T1" fmla="*/ 2147483647 h 63"/>
              <a:gd name="T2" fmla="*/ 0 w 36"/>
              <a:gd name="T3" fmla="*/ 0 h 63"/>
              <a:gd name="T4" fmla="*/ 2147483647 w 36"/>
              <a:gd name="T5" fmla="*/ 2147483647 h 63"/>
              <a:gd name="T6" fmla="*/ 2147483647 w 36"/>
              <a:gd name="T7" fmla="*/ 2147483647 h 63"/>
              <a:gd name="T8" fmla="*/ 2147483647 w 36"/>
              <a:gd name="T9" fmla="*/ 2147483647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63">
                <a:moveTo>
                  <a:pt x="7" y="63"/>
                </a:moveTo>
                <a:lnTo>
                  <a:pt x="0" y="0"/>
                </a:lnTo>
                <a:lnTo>
                  <a:pt x="36" y="52"/>
                </a:lnTo>
                <a:lnTo>
                  <a:pt x="18" y="46"/>
                </a:lnTo>
                <a:lnTo>
                  <a:pt x="7" y="63"/>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7" name="Freeform 167"/>
          <p:cNvSpPr>
            <a:spLocks/>
          </p:cNvSpPr>
          <p:nvPr/>
        </p:nvSpPr>
        <p:spPr bwMode="auto">
          <a:xfrm>
            <a:off x="5983288" y="3219450"/>
            <a:ext cx="33337" cy="315913"/>
          </a:xfrm>
          <a:custGeom>
            <a:avLst/>
            <a:gdLst>
              <a:gd name="T0" fmla="*/ 2147483647 w 42"/>
              <a:gd name="T1" fmla="*/ 2147483647 h 399"/>
              <a:gd name="T2" fmla="*/ 2147483647 w 42"/>
              <a:gd name="T3" fmla="*/ 2147483647 h 399"/>
              <a:gd name="T4" fmla="*/ 2147483647 w 42"/>
              <a:gd name="T5" fmla="*/ 2147483647 h 399"/>
              <a:gd name="T6" fmla="*/ 2147483647 w 42"/>
              <a:gd name="T7" fmla="*/ 2147483647 h 399"/>
              <a:gd name="T8" fmla="*/ 2147483647 w 42"/>
              <a:gd name="T9" fmla="*/ 2147483647 h 399"/>
              <a:gd name="T10" fmla="*/ 2147483647 w 42"/>
              <a:gd name="T11" fmla="*/ 2147483647 h 399"/>
              <a:gd name="T12" fmla="*/ 0 w 42"/>
              <a:gd name="T13" fmla="*/ 2147483647 h 399"/>
              <a:gd name="T14" fmla="*/ 0 w 42"/>
              <a:gd name="T15" fmla="*/ 0 h 39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99">
                <a:moveTo>
                  <a:pt x="42" y="399"/>
                </a:moveTo>
                <a:lnTo>
                  <a:pt x="29" y="336"/>
                </a:lnTo>
                <a:lnTo>
                  <a:pt x="18" y="276"/>
                </a:lnTo>
                <a:lnTo>
                  <a:pt x="11" y="214"/>
                </a:lnTo>
                <a:lnTo>
                  <a:pt x="5" y="154"/>
                </a:lnTo>
                <a:lnTo>
                  <a:pt x="2" y="91"/>
                </a:lnTo>
                <a:lnTo>
                  <a:pt x="0" y="31"/>
                </a:lnTo>
                <a:lnTo>
                  <a:pt x="0"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8" name="Freeform 168"/>
          <p:cNvSpPr>
            <a:spLocks/>
          </p:cNvSpPr>
          <p:nvPr/>
        </p:nvSpPr>
        <p:spPr bwMode="auto">
          <a:xfrm>
            <a:off x="5972175" y="3219450"/>
            <a:ext cx="22225" cy="47625"/>
          </a:xfrm>
          <a:custGeom>
            <a:avLst/>
            <a:gdLst>
              <a:gd name="T0" fmla="*/ 0 w 30"/>
              <a:gd name="T1" fmla="*/ 2147483647 h 60"/>
              <a:gd name="T2" fmla="*/ 2147483647 w 30"/>
              <a:gd name="T3" fmla="*/ 0 h 60"/>
              <a:gd name="T4" fmla="*/ 2147483647 w 30"/>
              <a:gd name="T5" fmla="*/ 2147483647 h 60"/>
              <a:gd name="T6" fmla="*/ 2147483647 w 30"/>
              <a:gd name="T7" fmla="*/ 2147483647 h 60"/>
              <a:gd name="T8" fmla="*/ 0 w 30"/>
              <a:gd name="T9" fmla="*/ 2147483647 h 60"/>
              <a:gd name="T10" fmla="*/ 0 w 30"/>
              <a:gd name="T11" fmla="*/ 2147483647 h 60"/>
              <a:gd name="T12" fmla="*/ 0 w 30"/>
              <a:gd name="T13" fmla="*/ 2147483647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60">
                <a:moveTo>
                  <a:pt x="0" y="60"/>
                </a:moveTo>
                <a:lnTo>
                  <a:pt x="15" y="0"/>
                </a:lnTo>
                <a:lnTo>
                  <a:pt x="30" y="60"/>
                </a:lnTo>
                <a:lnTo>
                  <a:pt x="15" y="49"/>
                </a:lnTo>
                <a:lnTo>
                  <a:pt x="0" y="6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9" name="Freeform 169"/>
          <p:cNvSpPr>
            <a:spLocks/>
          </p:cNvSpPr>
          <p:nvPr/>
        </p:nvSpPr>
        <p:spPr bwMode="auto">
          <a:xfrm>
            <a:off x="5972175" y="3219450"/>
            <a:ext cx="22225" cy="47625"/>
          </a:xfrm>
          <a:custGeom>
            <a:avLst/>
            <a:gdLst>
              <a:gd name="T0" fmla="*/ 0 w 30"/>
              <a:gd name="T1" fmla="*/ 2147483647 h 60"/>
              <a:gd name="T2" fmla="*/ 2147483647 w 30"/>
              <a:gd name="T3" fmla="*/ 0 h 60"/>
              <a:gd name="T4" fmla="*/ 2147483647 w 30"/>
              <a:gd name="T5" fmla="*/ 2147483647 h 60"/>
              <a:gd name="T6" fmla="*/ 2147483647 w 30"/>
              <a:gd name="T7" fmla="*/ 2147483647 h 60"/>
              <a:gd name="T8" fmla="*/ 0 w 30"/>
              <a:gd name="T9" fmla="*/ 2147483647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60">
                <a:moveTo>
                  <a:pt x="0" y="60"/>
                </a:moveTo>
                <a:lnTo>
                  <a:pt x="15" y="0"/>
                </a:lnTo>
                <a:lnTo>
                  <a:pt x="30" y="60"/>
                </a:lnTo>
                <a:lnTo>
                  <a:pt x="15" y="49"/>
                </a:lnTo>
                <a:lnTo>
                  <a:pt x="0" y="6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0" name="Freeform 170"/>
          <p:cNvSpPr>
            <a:spLocks/>
          </p:cNvSpPr>
          <p:nvPr/>
        </p:nvSpPr>
        <p:spPr bwMode="auto">
          <a:xfrm>
            <a:off x="5992813" y="2779713"/>
            <a:ext cx="77787" cy="331787"/>
          </a:xfrm>
          <a:custGeom>
            <a:avLst/>
            <a:gdLst>
              <a:gd name="T0" fmla="*/ 0 w 97"/>
              <a:gd name="T1" fmla="*/ 2147483647 h 419"/>
              <a:gd name="T2" fmla="*/ 2147483647 w 97"/>
              <a:gd name="T3" fmla="*/ 2147483647 h 419"/>
              <a:gd name="T4" fmla="*/ 2147483647 w 97"/>
              <a:gd name="T5" fmla="*/ 2147483647 h 419"/>
              <a:gd name="T6" fmla="*/ 2147483647 w 97"/>
              <a:gd name="T7" fmla="*/ 2147483647 h 419"/>
              <a:gd name="T8" fmla="*/ 2147483647 w 97"/>
              <a:gd name="T9" fmla="*/ 2147483647 h 419"/>
              <a:gd name="T10" fmla="*/ 2147483647 w 97"/>
              <a:gd name="T11" fmla="*/ 2147483647 h 419"/>
              <a:gd name="T12" fmla="*/ 2147483647 w 97"/>
              <a:gd name="T13" fmla="*/ 2147483647 h 419"/>
              <a:gd name="T14" fmla="*/ 2147483647 w 97"/>
              <a:gd name="T15" fmla="*/ 2147483647 h 419"/>
              <a:gd name="T16" fmla="*/ 2147483647 w 97"/>
              <a:gd name="T17" fmla="*/ 0 h 4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7" h="419">
                <a:moveTo>
                  <a:pt x="0" y="419"/>
                </a:moveTo>
                <a:lnTo>
                  <a:pt x="7" y="360"/>
                </a:lnTo>
                <a:lnTo>
                  <a:pt x="16" y="302"/>
                </a:lnTo>
                <a:lnTo>
                  <a:pt x="25" y="245"/>
                </a:lnTo>
                <a:lnTo>
                  <a:pt x="38" y="190"/>
                </a:lnTo>
                <a:lnTo>
                  <a:pt x="53" y="135"/>
                </a:lnTo>
                <a:lnTo>
                  <a:pt x="69" y="80"/>
                </a:lnTo>
                <a:lnTo>
                  <a:pt x="86" y="27"/>
                </a:lnTo>
                <a:lnTo>
                  <a:pt x="97"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1" name="Freeform 171"/>
          <p:cNvSpPr>
            <a:spLocks/>
          </p:cNvSpPr>
          <p:nvPr/>
        </p:nvSpPr>
        <p:spPr bwMode="auto">
          <a:xfrm>
            <a:off x="6042025" y="2779713"/>
            <a:ext cx="28575" cy="49212"/>
          </a:xfrm>
          <a:custGeom>
            <a:avLst/>
            <a:gdLst>
              <a:gd name="T0" fmla="*/ 0 w 35"/>
              <a:gd name="T1" fmla="*/ 2147483647 h 62"/>
              <a:gd name="T2" fmla="*/ 2147483647 w 35"/>
              <a:gd name="T3" fmla="*/ 0 h 62"/>
              <a:gd name="T4" fmla="*/ 2147483647 w 35"/>
              <a:gd name="T5" fmla="*/ 2147483647 h 62"/>
              <a:gd name="T6" fmla="*/ 2147483647 w 35"/>
              <a:gd name="T7" fmla="*/ 2147483647 h 62"/>
              <a:gd name="T8" fmla="*/ 0 w 35"/>
              <a:gd name="T9" fmla="*/ 2147483647 h 62"/>
              <a:gd name="T10" fmla="*/ 0 w 35"/>
              <a:gd name="T11" fmla="*/ 2147483647 h 62"/>
              <a:gd name="T12" fmla="*/ 0 w 35"/>
              <a:gd name="T13" fmla="*/ 2147483647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62">
                <a:moveTo>
                  <a:pt x="0" y="53"/>
                </a:moveTo>
                <a:lnTo>
                  <a:pt x="35" y="0"/>
                </a:lnTo>
                <a:lnTo>
                  <a:pt x="29" y="62"/>
                </a:lnTo>
                <a:lnTo>
                  <a:pt x="18" y="46"/>
                </a:lnTo>
                <a:lnTo>
                  <a:pt x="0" y="5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2" name="Freeform 172"/>
          <p:cNvSpPr>
            <a:spLocks/>
          </p:cNvSpPr>
          <p:nvPr/>
        </p:nvSpPr>
        <p:spPr bwMode="auto">
          <a:xfrm>
            <a:off x="6042025" y="2779713"/>
            <a:ext cx="28575" cy="49212"/>
          </a:xfrm>
          <a:custGeom>
            <a:avLst/>
            <a:gdLst>
              <a:gd name="T0" fmla="*/ 0 w 35"/>
              <a:gd name="T1" fmla="*/ 2147483647 h 62"/>
              <a:gd name="T2" fmla="*/ 2147483647 w 35"/>
              <a:gd name="T3" fmla="*/ 0 h 62"/>
              <a:gd name="T4" fmla="*/ 2147483647 w 35"/>
              <a:gd name="T5" fmla="*/ 2147483647 h 62"/>
              <a:gd name="T6" fmla="*/ 2147483647 w 35"/>
              <a:gd name="T7" fmla="*/ 2147483647 h 62"/>
              <a:gd name="T8" fmla="*/ 0 w 35"/>
              <a:gd name="T9" fmla="*/ 214748364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62">
                <a:moveTo>
                  <a:pt x="0" y="53"/>
                </a:moveTo>
                <a:lnTo>
                  <a:pt x="35" y="0"/>
                </a:lnTo>
                <a:lnTo>
                  <a:pt x="29" y="62"/>
                </a:lnTo>
                <a:lnTo>
                  <a:pt x="18" y="46"/>
                </a:lnTo>
                <a:lnTo>
                  <a:pt x="0" y="53"/>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3" name="Freeform 173"/>
          <p:cNvSpPr>
            <a:spLocks/>
          </p:cNvSpPr>
          <p:nvPr/>
        </p:nvSpPr>
        <p:spPr bwMode="auto">
          <a:xfrm>
            <a:off x="6121400" y="2379663"/>
            <a:ext cx="192088" cy="277812"/>
          </a:xfrm>
          <a:custGeom>
            <a:avLst/>
            <a:gdLst>
              <a:gd name="T0" fmla="*/ 0 w 243"/>
              <a:gd name="T1" fmla="*/ 2147483647 h 351"/>
              <a:gd name="T2" fmla="*/ 2147483647 w 243"/>
              <a:gd name="T3" fmla="*/ 2147483647 h 351"/>
              <a:gd name="T4" fmla="*/ 2147483647 w 243"/>
              <a:gd name="T5" fmla="*/ 2147483647 h 351"/>
              <a:gd name="T6" fmla="*/ 2147483647 w 243"/>
              <a:gd name="T7" fmla="*/ 2147483647 h 351"/>
              <a:gd name="T8" fmla="*/ 2147483647 w 243"/>
              <a:gd name="T9" fmla="*/ 2147483647 h 351"/>
              <a:gd name="T10" fmla="*/ 2147483647 w 243"/>
              <a:gd name="T11" fmla="*/ 2147483647 h 351"/>
              <a:gd name="T12" fmla="*/ 2147483647 w 243"/>
              <a:gd name="T13" fmla="*/ 2147483647 h 351"/>
              <a:gd name="T14" fmla="*/ 2147483647 w 243"/>
              <a:gd name="T15" fmla="*/ 0 h 3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3" h="351">
                <a:moveTo>
                  <a:pt x="0" y="351"/>
                </a:moveTo>
                <a:lnTo>
                  <a:pt x="34" y="289"/>
                </a:lnTo>
                <a:lnTo>
                  <a:pt x="71" y="227"/>
                </a:lnTo>
                <a:lnTo>
                  <a:pt x="111" y="167"/>
                </a:lnTo>
                <a:lnTo>
                  <a:pt x="153" y="110"/>
                </a:lnTo>
                <a:lnTo>
                  <a:pt x="197" y="53"/>
                </a:lnTo>
                <a:lnTo>
                  <a:pt x="219" y="28"/>
                </a:lnTo>
                <a:lnTo>
                  <a:pt x="243"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4" name="Freeform 174"/>
          <p:cNvSpPr>
            <a:spLocks/>
          </p:cNvSpPr>
          <p:nvPr/>
        </p:nvSpPr>
        <p:spPr bwMode="auto">
          <a:xfrm>
            <a:off x="6273800" y="2379663"/>
            <a:ext cx="39688" cy="44450"/>
          </a:xfrm>
          <a:custGeom>
            <a:avLst/>
            <a:gdLst>
              <a:gd name="T0" fmla="*/ 0 w 51"/>
              <a:gd name="T1" fmla="*/ 2147483647 h 57"/>
              <a:gd name="T2" fmla="*/ 2147483647 w 51"/>
              <a:gd name="T3" fmla="*/ 0 h 57"/>
              <a:gd name="T4" fmla="*/ 2147483647 w 51"/>
              <a:gd name="T5" fmla="*/ 2147483647 h 57"/>
              <a:gd name="T6" fmla="*/ 2147483647 w 51"/>
              <a:gd name="T7" fmla="*/ 2147483647 h 57"/>
              <a:gd name="T8" fmla="*/ 0 w 51"/>
              <a:gd name="T9" fmla="*/ 2147483647 h 57"/>
              <a:gd name="T10" fmla="*/ 0 w 51"/>
              <a:gd name="T11" fmla="*/ 2147483647 h 57"/>
              <a:gd name="T12" fmla="*/ 0 w 51"/>
              <a:gd name="T13" fmla="*/ 2147483647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 h="57">
                <a:moveTo>
                  <a:pt x="0" y="37"/>
                </a:moveTo>
                <a:lnTo>
                  <a:pt x="51" y="0"/>
                </a:lnTo>
                <a:lnTo>
                  <a:pt x="22" y="57"/>
                </a:lnTo>
                <a:lnTo>
                  <a:pt x="20" y="37"/>
                </a:lnTo>
                <a:lnTo>
                  <a:pt x="0" y="3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5" name="Freeform 175"/>
          <p:cNvSpPr>
            <a:spLocks/>
          </p:cNvSpPr>
          <p:nvPr/>
        </p:nvSpPr>
        <p:spPr bwMode="auto">
          <a:xfrm>
            <a:off x="6273800" y="2379663"/>
            <a:ext cx="39688" cy="44450"/>
          </a:xfrm>
          <a:custGeom>
            <a:avLst/>
            <a:gdLst>
              <a:gd name="T0" fmla="*/ 0 w 51"/>
              <a:gd name="T1" fmla="*/ 2147483647 h 57"/>
              <a:gd name="T2" fmla="*/ 2147483647 w 51"/>
              <a:gd name="T3" fmla="*/ 0 h 57"/>
              <a:gd name="T4" fmla="*/ 2147483647 w 51"/>
              <a:gd name="T5" fmla="*/ 2147483647 h 57"/>
              <a:gd name="T6" fmla="*/ 2147483647 w 51"/>
              <a:gd name="T7" fmla="*/ 2147483647 h 57"/>
              <a:gd name="T8" fmla="*/ 0 w 51"/>
              <a:gd name="T9" fmla="*/ 2147483647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57">
                <a:moveTo>
                  <a:pt x="0" y="37"/>
                </a:moveTo>
                <a:lnTo>
                  <a:pt x="51" y="0"/>
                </a:lnTo>
                <a:lnTo>
                  <a:pt x="22" y="57"/>
                </a:lnTo>
                <a:lnTo>
                  <a:pt x="20" y="37"/>
                </a:lnTo>
                <a:lnTo>
                  <a:pt x="0" y="37"/>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6" name="Freeform 176"/>
          <p:cNvSpPr>
            <a:spLocks/>
          </p:cNvSpPr>
          <p:nvPr/>
        </p:nvSpPr>
        <p:spPr bwMode="auto">
          <a:xfrm>
            <a:off x="7381875" y="1785938"/>
            <a:ext cx="130175" cy="223837"/>
          </a:xfrm>
          <a:custGeom>
            <a:avLst/>
            <a:gdLst>
              <a:gd name="T0" fmla="*/ 2147483647 w 165"/>
              <a:gd name="T1" fmla="*/ 2147483647 h 284"/>
              <a:gd name="T2" fmla="*/ 2147483647 w 165"/>
              <a:gd name="T3" fmla="*/ 2147483647 h 284"/>
              <a:gd name="T4" fmla="*/ 2147483647 w 165"/>
              <a:gd name="T5" fmla="*/ 2147483647 h 284"/>
              <a:gd name="T6" fmla="*/ 2147483647 w 165"/>
              <a:gd name="T7" fmla="*/ 2147483647 h 284"/>
              <a:gd name="T8" fmla="*/ 2147483647 w 165"/>
              <a:gd name="T9" fmla="*/ 2147483647 h 284"/>
              <a:gd name="T10" fmla="*/ 2147483647 w 165"/>
              <a:gd name="T11" fmla="*/ 2147483647 h 284"/>
              <a:gd name="T12" fmla="*/ 2147483647 w 165"/>
              <a:gd name="T13" fmla="*/ 2147483647 h 284"/>
              <a:gd name="T14" fmla="*/ 2147483647 w 165"/>
              <a:gd name="T15" fmla="*/ 2147483647 h 284"/>
              <a:gd name="T16" fmla="*/ 2147483647 w 165"/>
              <a:gd name="T17" fmla="*/ 2147483647 h 284"/>
              <a:gd name="T18" fmla="*/ 2147483647 w 165"/>
              <a:gd name="T19" fmla="*/ 2147483647 h 284"/>
              <a:gd name="T20" fmla="*/ 2147483647 w 165"/>
              <a:gd name="T21" fmla="*/ 2147483647 h 284"/>
              <a:gd name="T22" fmla="*/ 2147483647 w 165"/>
              <a:gd name="T23" fmla="*/ 2147483647 h 284"/>
              <a:gd name="T24" fmla="*/ 2147483647 w 165"/>
              <a:gd name="T25" fmla="*/ 2147483647 h 284"/>
              <a:gd name="T26" fmla="*/ 2147483647 w 165"/>
              <a:gd name="T27" fmla="*/ 2147483647 h 284"/>
              <a:gd name="T28" fmla="*/ 2147483647 w 165"/>
              <a:gd name="T29" fmla="*/ 2147483647 h 284"/>
              <a:gd name="T30" fmla="*/ 2147483647 w 165"/>
              <a:gd name="T31" fmla="*/ 2147483647 h 284"/>
              <a:gd name="T32" fmla="*/ 2147483647 w 165"/>
              <a:gd name="T33" fmla="*/ 2147483647 h 284"/>
              <a:gd name="T34" fmla="*/ 2147483647 w 165"/>
              <a:gd name="T35" fmla="*/ 2147483647 h 284"/>
              <a:gd name="T36" fmla="*/ 2147483647 w 165"/>
              <a:gd name="T37" fmla="*/ 2147483647 h 284"/>
              <a:gd name="T38" fmla="*/ 0 w 165"/>
              <a:gd name="T39" fmla="*/ 2147483647 h 284"/>
              <a:gd name="T40" fmla="*/ 0 w 165"/>
              <a:gd name="T41" fmla="*/ 2147483647 h 284"/>
              <a:gd name="T42" fmla="*/ 0 w 165"/>
              <a:gd name="T43" fmla="*/ 2147483647 h 284"/>
              <a:gd name="T44" fmla="*/ 2147483647 w 165"/>
              <a:gd name="T45" fmla="*/ 2147483647 h 284"/>
              <a:gd name="T46" fmla="*/ 2147483647 w 165"/>
              <a:gd name="T47" fmla="*/ 2147483647 h 284"/>
              <a:gd name="T48" fmla="*/ 2147483647 w 165"/>
              <a:gd name="T49" fmla="*/ 2147483647 h 284"/>
              <a:gd name="T50" fmla="*/ 2147483647 w 165"/>
              <a:gd name="T51" fmla="*/ 2147483647 h 284"/>
              <a:gd name="T52" fmla="*/ 2147483647 w 165"/>
              <a:gd name="T53" fmla="*/ 0 h 2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65" h="284">
                <a:moveTo>
                  <a:pt x="165" y="284"/>
                </a:moveTo>
                <a:lnTo>
                  <a:pt x="150" y="280"/>
                </a:lnTo>
                <a:lnTo>
                  <a:pt x="136" y="275"/>
                </a:lnTo>
                <a:lnTo>
                  <a:pt x="123" y="267"/>
                </a:lnTo>
                <a:lnTo>
                  <a:pt x="108" y="260"/>
                </a:lnTo>
                <a:lnTo>
                  <a:pt x="97" y="253"/>
                </a:lnTo>
                <a:lnTo>
                  <a:pt x="84" y="244"/>
                </a:lnTo>
                <a:lnTo>
                  <a:pt x="73" y="234"/>
                </a:lnTo>
                <a:lnTo>
                  <a:pt x="62" y="223"/>
                </a:lnTo>
                <a:lnTo>
                  <a:pt x="53" y="212"/>
                </a:lnTo>
                <a:lnTo>
                  <a:pt x="44" y="202"/>
                </a:lnTo>
                <a:lnTo>
                  <a:pt x="37" y="189"/>
                </a:lnTo>
                <a:lnTo>
                  <a:pt x="29" y="178"/>
                </a:lnTo>
                <a:lnTo>
                  <a:pt x="22" y="165"/>
                </a:lnTo>
                <a:lnTo>
                  <a:pt x="17" y="150"/>
                </a:lnTo>
                <a:lnTo>
                  <a:pt x="11" y="138"/>
                </a:lnTo>
                <a:lnTo>
                  <a:pt x="8" y="123"/>
                </a:lnTo>
                <a:lnTo>
                  <a:pt x="4" y="108"/>
                </a:lnTo>
                <a:lnTo>
                  <a:pt x="2" y="94"/>
                </a:lnTo>
                <a:lnTo>
                  <a:pt x="0" y="79"/>
                </a:lnTo>
                <a:lnTo>
                  <a:pt x="0" y="64"/>
                </a:lnTo>
                <a:lnTo>
                  <a:pt x="0" y="50"/>
                </a:lnTo>
                <a:lnTo>
                  <a:pt x="2" y="35"/>
                </a:lnTo>
                <a:lnTo>
                  <a:pt x="4" y="19"/>
                </a:lnTo>
                <a:lnTo>
                  <a:pt x="6" y="15"/>
                </a:lnTo>
                <a:lnTo>
                  <a:pt x="6" y="10"/>
                </a:lnTo>
                <a:lnTo>
                  <a:pt x="9"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7" name="Freeform 177"/>
          <p:cNvSpPr>
            <a:spLocks/>
          </p:cNvSpPr>
          <p:nvPr/>
        </p:nvSpPr>
        <p:spPr bwMode="auto">
          <a:xfrm>
            <a:off x="6459538" y="3371850"/>
            <a:ext cx="928687" cy="876300"/>
          </a:xfrm>
          <a:custGeom>
            <a:avLst/>
            <a:gdLst>
              <a:gd name="T0" fmla="*/ 2147483647 w 1170"/>
              <a:gd name="T1" fmla="*/ 2147483647 h 1105"/>
              <a:gd name="T2" fmla="*/ 2147483647 w 1170"/>
              <a:gd name="T3" fmla="*/ 2147483647 h 1105"/>
              <a:gd name="T4" fmla="*/ 0 w 1170"/>
              <a:gd name="T5" fmla="*/ 2147483647 h 1105"/>
              <a:gd name="T6" fmla="*/ 0 w 1170"/>
              <a:gd name="T7" fmla="*/ 2147483647 h 1105"/>
              <a:gd name="T8" fmla="*/ 2147483647 w 1170"/>
              <a:gd name="T9" fmla="*/ 2147483647 h 1105"/>
              <a:gd name="T10" fmla="*/ 2147483647 w 1170"/>
              <a:gd name="T11" fmla="*/ 2147483647 h 1105"/>
              <a:gd name="T12" fmla="*/ 2147483647 w 1170"/>
              <a:gd name="T13" fmla="*/ 2147483647 h 1105"/>
              <a:gd name="T14" fmla="*/ 2147483647 w 1170"/>
              <a:gd name="T15" fmla="*/ 2147483647 h 1105"/>
              <a:gd name="T16" fmla="*/ 2147483647 w 1170"/>
              <a:gd name="T17" fmla="*/ 2147483647 h 1105"/>
              <a:gd name="T18" fmla="*/ 2147483647 w 1170"/>
              <a:gd name="T19" fmla="*/ 2147483647 h 1105"/>
              <a:gd name="T20" fmla="*/ 2147483647 w 1170"/>
              <a:gd name="T21" fmla="*/ 2147483647 h 1105"/>
              <a:gd name="T22" fmla="*/ 2147483647 w 1170"/>
              <a:gd name="T23" fmla="*/ 2147483647 h 1105"/>
              <a:gd name="T24" fmla="*/ 2147483647 w 1170"/>
              <a:gd name="T25" fmla="*/ 2147483647 h 1105"/>
              <a:gd name="T26" fmla="*/ 2147483647 w 1170"/>
              <a:gd name="T27" fmla="*/ 2147483647 h 1105"/>
              <a:gd name="T28" fmla="*/ 2147483647 w 1170"/>
              <a:gd name="T29" fmla="*/ 2147483647 h 1105"/>
              <a:gd name="T30" fmla="*/ 2147483647 w 1170"/>
              <a:gd name="T31" fmla="*/ 2147483647 h 1105"/>
              <a:gd name="T32" fmla="*/ 2147483647 w 1170"/>
              <a:gd name="T33" fmla="*/ 2147483647 h 1105"/>
              <a:gd name="T34" fmla="*/ 2147483647 w 1170"/>
              <a:gd name="T35" fmla="*/ 2147483647 h 1105"/>
              <a:gd name="T36" fmla="*/ 2147483647 w 1170"/>
              <a:gd name="T37" fmla="*/ 2147483647 h 1105"/>
              <a:gd name="T38" fmla="*/ 2147483647 w 1170"/>
              <a:gd name="T39" fmla="*/ 2147483647 h 1105"/>
              <a:gd name="T40" fmla="*/ 2147483647 w 1170"/>
              <a:gd name="T41" fmla="*/ 2147483647 h 1105"/>
              <a:gd name="T42" fmla="*/ 2147483647 w 1170"/>
              <a:gd name="T43" fmla="*/ 2147483647 h 1105"/>
              <a:gd name="T44" fmla="*/ 2147483647 w 1170"/>
              <a:gd name="T45" fmla="*/ 2147483647 h 1105"/>
              <a:gd name="T46" fmla="*/ 2147483647 w 1170"/>
              <a:gd name="T47" fmla="*/ 2147483647 h 1105"/>
              <a:gd name="T48" fmla="*/ 2147483647 w 1170"/>
              <a:gd name="T49" fmla="*/ 2147483647 h 1105"/>
              <a:gd name="T50" fmla="*/ 2147483647 w 1170"/>
              <a:gd name="T51" fmla="*/ 2147483647 h 1105"/>
              <a:gd name="T52" fmla="*/ 2147483647 w 1170"/>
              <a:gd name="T53" fmla="*/ 2147483647 h 1105"/>
              <a:gd name="T54" fmla="*/ 2147483647 w 1170"/>
              <a:gd name="T55" fmla="*/ 2147483647 h 1105"/>
              <a:gd name="T56" fmla="*/ 2147483647 w 1170"/>
              <a:gd name="T57" fmla="*/ 2147483647 h 1105"/>
              <a:gd name="T58" fmla="*/ 2147483647 w 1170"/>
              <a:gd name="T59" fmla="*/ 2147483647 h 1105"/>
              <a:gd name="T60" fmla="*/ 2147483647 w 1170"/>
              <a:gd name="T61" fmla="*/ 2147483647 h 1105"/>
              <a:gd name="T62" fmla="*/ 2147483647 w 1170"/>
              <a:gd name="T63" fmla="*/ 2147483647 h 1105"/>
              <a:gd name="T64" fmla="*/ 2147483647 w 1170"/>
              <a:gd name="T65" fmla="*/ 2147483647 h 1105"/>
              <a:gd name="T66" fmla="*/ 2147483647 w 1170"/>
              <a:gd name="T67" fmla="*/ 2147483647 h 1105"/>
              <a:gd name="T68" fmla="*/ 2147483647 w 1170"/>
              <a:gd name="T69" fmla="*/ 2147483647 h 1105"/>
              <a:gd name="T70" fmla="*/ 2147483647 w 1170"/>
              <a:gd name="T71" fmla="*/ 2147483647 h 1105"/>
              <a:gd name="T72" fmla="*/ 2147483647 w 1170"/>
              <a:gd name="T73" fmla="*/ 2147483647 h 1105"/>
              <a:gd name="T74" fmla="*/ 2147483647 w 1170"/>
              <a:gd name="T75" fmla="*/ 2147483647 h 1105"/>
              <a:gd name="T76" fmla="*/ 2147483647 w 1170"/>
              <a:gd name="T77" fmla="*/ 2147483647 h 1105"/>
              <a:gd name="T78" fmla="*/ 2147483647 w 1170"/>
              <a:gd name="T79" fmla="*/ 0 h 11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70" h="1105">
                <a:moveTo>
                  <a:pt x="13" y="1105"/>
                </a:moveTo>
                <a:lnTo>
                  <a:pt x="4" y="1090"/>
                </a:lnTo>
                <a:lnTo>
                  <a:pt x="0" y="1077"/>
                </a:lnTo>
                <a:lnTo>
                  <a:pt x="0" y="1064"/>
                </a:lnTo>
                <a:lnTo>
                  <a:pt x="4" y="1050"/>
                </a:lnTo>
                <a:lnTo>
                  <a:pt x="11" y="1037"/>
                </a:lnTo>
                <a:lnTo>
                  <a:pt x="24" y="1024"/>
                </a:lnTo>
                <a:lnTo>
                  <a:pt x="38" y="1011"/>
                </a:lnTo>
                <a:lnTo>
                  <a:pt x="57" y="998"/>
                </a:lnTo>
                <a:lnTo>
                  <a:pt x="78" y="986"/>
                </a:lnTo>
                <a:lnTo>
                  <a:pt x="115" y="967"/>
                </a:lnTo>
                <a:lnTo>
                  <a:pt x="159" y="947"/>
                </a:lnTo>
                <a:lnTo>
                  <a:pt x="223" y="922"/>
                </a:lnTo>
                <a:lnTo>
                  <a:pt x="335" y="881"/>
                </a:lnTo>
                <a:lnTo>
                  <a:pt x="521" y="814"/>
                </a:lnTo>
                <a:lnTo>
                  <a:pt x="629" y="774"/>
                </a:lnTo>
                <a:lnTo>
                  <a:pt x="713" y="737"/>
                </a:lnTo>
                <a:lnTo>
                  <a:pt x="775" y="708"/>
                </a:lnTo>
                <a:lnTo>
                  <a:pt x="836" y="678"/>
                </a:lnTo>
                <a:lnTo>
                  <a:pt x="892" y="646"/>
                </a:lnTo>
                <a:lnTo>
                  <a:pt x="929" y="624"/>
                </a:lnTo>
                <a:lnTo>
                  <a:pt x="964" y="600"/>
                </a:lnTo>
                <a:lnTo>
                  <a:pt x="997" y="576"/>
                </a:lnTo>
                <a:lnTo>
                  <a:pt x="1028" y="550"/>
                </a:lnTo>
                <a:lnTo>
                  <a:pt x="1055" y="523"/>
                </a:lnTo>
                <a:lnTo>
                  <a:pt x="1081" y="496"/>
                </a:lnTo>
                <a:lnTo>
                  <a:pt x="1104" y="468"/>
                </a:lnTo>
                <a:lnTo>
                  <a:pt x="1123" y="437"/>
                </a:lnTo>
                <a:lnTo>
                  <a:pt x="1139" y="406"/>
                </a:lnTo>
                <a:lnTo>
                  <a:pt x="1154" y="375"/>
                </a:lnTo>
                <a:lnTo>
                  <a:pt x="1163" y="340"/>
                </a:lnTo>
                <a:lnTo>
                  <a:pt x="1169" y="305"/>
                </a:lnTo>
                <a:lnTo>
                  <a:pt x="1170" y="271"/>
                </a:lnTo>
                <a:lnTo>
                  <a:pt x="1169" y="232"/>
                </a:lnTo>
                <a:lnTo>
                  <a:pt x="1161" y="194"/>
                </a:lnTo>
                <a:lnTo>
                  <a:pt x="1150" y="154"/>
                </a:lnTo>
                <a:lnTo>
                  <a:pt x="1134" y="112"/>
                </a:lnTo>
                <a:lnTo>
                  <a:pt x="1114" y="68"/>
                </a:lnTo>
                <a:lnTo>
                  <a:pt x="1086" y="24"/>
                </a:lnTo>
                <a:lnTo>
                  <a:pt x="1072"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8" name="Freeform 178"/>
          <p:cNvSpPr>
            <a:spLocks/>
          </p:cNvSpPr>
          <p:nvPr/>
        </p:nvSpPr>
        <p:spPr bwMode="auto">
          <a:xfrm>
            <a:off x="7310438" y="3371850"/>
            <a:ext cx="36512" cy="47625"/>
          </a:xfrm>
          <a:custGeom>
            <a:avLst/>
            <a:gdLst>
              <a:gd name="T0" fmla="*/ 2147483647 w 45"/>
              <a:gd name="T1" fmla="*/ 2147483647 h 60"/>
              <a:gd name="T2" fmla="*/ 0 w 45"/>
              <a:gd name="T3" fmla="*/ 0 h 60"/>
              <a:gd name="T4" fmla="*/ 2147483647 w 45"/>
              <a:gd name="T5" fmla="*/ 2147483647 h 60"/>
              <a:gd name="T6" fmla="*/ 2147483647 w 45"/>
              <a:gd name="T7" fmla="*/ 2147483647 h 60"/>
              <a:gd name="T8" fmla="*/ 2147483647 w 45"/>
              <a:gd name="T9" fmla="*/ 2147483647 h 60"/>
              <a:gd name="T10" fmla="*/ 2147483647 w 45"/>
              <a:gd name="T11" fmla="*/ 2147483647 h 60"/>
              <a:gd name="T12" fmla="*/ 2147483647 w 45"/>
              <a:gd name="T13" fmla="*/ 2147483647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60">
                <a:moveTo>
                  <a:pt x="20" y="60"/>
                </a:moveTo>
                <a:lnTo>
                  <a:pt x="0" y="0"/>
                </a:lnTo>
                <a:lnTo>
                  <a:pt x="45" y="44"/>
                </a:lnTo>
                <a:lnTo>
                  <a:pt x="25" y="42"/>
                </a:lnTo>
                <a:lnTo>
                  <a:pt x="20" y="6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9" name="Freeform 179"/>
          <p:cNvSpPr>
            <a:spLocks/>
          </p:cNvSpPr>
          <p:nvPr/>
        </p:nvSpPr>
        <p:spPr bwMode="auto">
          <a:xfrm>
            <a:off x="7310438" y="3371850"/>
            <a:ext cx="36512" cy="47625"/>
          </a:xfrm>
          <a:custGeom>
            <a:avLst/>
            <a:gdLst>
              <a:gd name="T0" fmla="*/ 2147483647 w 45"/>
              <a:gd name="T1" fmla="*/ 2147483647 h 60"/>
              <a:gd name="T2" fmla="*/ 0 w 45"/>
              <a:gd name="T3" fmla="*/ 0 h 60"/>
              <a:gd name="T4" fmla="*/ 2147483647 w 45"/>
              <a:gd name="T5" fmla="*/ 2147483647 h 60"/>
              <a:gd name="T6" fmla="*/ 2147483647 w 45"/>
              <a:gd name="T7" fmla="*/ 2147483647 h 60"/>
              <a:gd name="T8" fmla="*/ 2147483647 w 45"/>
              <a:gd name="T9" fmla="*/ 2147483647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60">
                <a:moveTo>
                  <a:pt x="20" y="60"/>
                </a:moveTo>
                <a:lnTo>
                  <a:pt x="0" y="0"/>
                </a:lnTo>
                <a:lnTo>
                  <a:pt x="45" y="44"/>
                </a:lnTo>
                <a:lnTo>
                  <a:pt x="25" y="42"/>
                </a:lnTo>
                <a:lnTo>
                  <a:pt x="20" y="6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0" name="Rectangle 180"/>
          <p:cNvSpPr>
            <a:spLocks noChangeArrowheads="1"/>
          </p:cNvSpPr>
          <p:nvPr/>
        </p:nvSpPr>
        <p:spPr bwMode="auto">
          <a:xfrm>
            <a:off x="7061200" y="3252788"/>
            <a:ext cx="500063"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glyoxylate</a:t>
            </a:r>
            <a:endParaRPr lang="de-DE">
              <a:solidFill>
                <a:srgbClr val="000000"/>
              </a:solidFill>
              <a:latin typeface="Arial" charset="0"/>
              <a:ea typeface="ＭＳ Ｐゴシック" charset="0"/>
              <a:cs typeface="ＭＳ Ｐゴシック" charset="0"/>
            </a:endParaRPr>
          </a:p>
        </p:txBody>
      </p:sp>
      <p:sp>
        <p:nvSpPr>
          <p:cNvPr id="114861" name="Freeform 181"/>
          <p:cNvSpPr>
            <a:spLocks/>
          </p:cNvSpPr>
          <p:nvPr/>
        </p:nvSpPr>
        <p:spPr bwMode="auto">
          <a:xfrm>
            <a:off x="6530975" y="2330450"/>
            <a:ext cx="647700" cy="920750"/>
          </a:xfrm>
          <a:custGeom>
            <a:avLst/>
            <a:gdLst>
              <a:gd name="T0" fmla="*/ 2147483647 w 818"/>
              <a:gd name="T1" fmla="*/ 2147483647 h 1161"/>
              <a:gd name="T2" fmla="*/ 2147483647 w 818"/>
              <a:gd name="T3" fmla="*/ 2147483647 h 1161"/>
              <a:gd name="T4" fmla="*/ 2147483647 w 818"/>
              <a:gd name="T5" fmla="*/ 2147483647 h 1161"/>
              <a:gd name="T6" fmla="*/ 2147483647 w 818"/>
              <a:gd name="T7" fmla="*/ 2147483647 h 1161"/>
              <a:gd name="T8" fmla="*/ 2147483647 w 818"/>
              <a:gd name="T9" fmla="*/ 2147483647 h 1161"/>
              <a:gd name="T10" fmla="*/ 2147483647 w 818"/>
              <a:gd name="T11" fmla="*/ 2147483647 h 1161"/>
              <a:gd name="T12" fmla="*/ 2147483647 w 818"/>
              <a:gd name="T13" fmla="*/ 2147483647 h 1161"/>
              <a:gd name="T14" fmla="*/ 2147483647 w 818"/>
              <a:gd name="T15" fmla="*/ 2147483647 h 1161"/>
              <a:gd name="T16" fmla="*/ 2147483647 w 818"/>
              <a:gd name="T17" fmla="*/ 2147483647 h 1161"/>
              <a:gd name="T18" fmla="*/ 2147483647 w 818"/>
              <a:gd name="T19" fmla="*/ 2147483647 h 1161"/>
              <a:gd name="T20" fmla="*/ 2147483647 w 818"/>
              <a:gd name="T21" fmla="*/ 2147483647 h 1161"/>
              <a:gd name="T22" fmla="*/ 2147483647 w 818"/>
              <a:gd name="T23" fmla="*/ 2147483647 h 1161"/>
              <a:gd name="T24" fmla="*/ 2147483647 w 818"/>
              <a:gd name="T25" fmla="*/ 2147483647 h 1161"/>
              <a:gd name="T26" fmla="*/ 2147483647 w 818"/>
              <a:gd name="T27" fmla="*/ 2147483647 h 1161"/>
              <a:gd name="T28" fmla="*/ 2147483647 w 818"/>
              <a:gd name="T29" fmla="*/ 2147483647 h 1161"/>
              <a:gd name="T30" fmla="*/ 2147483647 w 818"/>
              <a:gd name="T31" fmla="*/ 2147483647 h 1161"/>
              <a:gd name="T32" fmla="*/ 2147483647 w 818"/>
              <a:gd name="T33" fmla="*/ 2147483647 h 1161"/>
              <a:gd name="T34" fmla="*/ 2147483647 w 818"/>
              <a:gd name="T35" fmla="*/ 2147483647 h 1161"/>
              <a:gd name="T36" fmla="*/ 2147483647 w 818"/>
              <a:gd name="T37" fmla="*/ 2147483647 h 1161"/>
              <a:gd name="T38" fmla="*/ 2147483647 w 818"/>
              <a:gd name="T39" fmla="*/ 2147483647 h 1161"/>
              <a:gd name="T40" fmla="*/ 2147483647 w 818"/>
              <a:gd name="T41" fmla="*/ 2147483647 h 1161"/>
              <a:gd name="T42" fmla="*/ 2147483647 w 818"/>
              <a:gd name="T43" fmla="*/ 2147483647 h 1161"/>
              <a:gd name="T44" fmla="*/ 2147483647 w 818"/>
              <a:gd name="T45" fmla="*/ 2147483647 h 1161"/>
              <a:gd name="T46" fmla="*/ 2147483647 w 818"/>
              <a:gd name="T47" fmla="*/ 2147483647 h 1161"/>
              <a:gd name="T48" fmla="*/ 2147483647 w 818"/>
              <a:gd name="T49" fmla="*/ 2147483647 h 1161"/>
              <a:gd name="T50" fmla="*/ 2147483647 w 818"/>
              <a:gd name="T51" fmla="*/ 2147483647 h 1161"/>
              <a:gd name="T52" fmla="*/ 2147483647 w 818"/>
              <a:gd name="T53" fmla="*/ 2147483647 h 1161"/>
              <a:gd name="T54" fmla="*/ 2147483647 w 818"/>
              <a:gd name="T55" fmla="*/ 2147483647 h 1161"/>
              <a:gd name="T56" fmla="*/ 2147483647 w 818"/>
              <a:gd name="T57" fmla="*/ 2147483647 h 1161"/>
              <a:gd name="T58" fmla="*/ 2147483647 w 818"/>
              <a:gd name="T59" fmla="*/ 2147483647 h 1161"/>
              <a:gd name="T60" fmla="*/ 2147483647 w 818"/>
              <a:gd name="T61" fmla="*/ 2147483647 h 1161"/>
              <a:gd name="T62" fmla="*/ 2147483647 w 818"/>
              <a:gd name="T63" fmla="*/ 2147483647 h 1161"/>
              <a:gd name="T64" fmla="*/ 2147483647 w 818"/>
              <a:gd name="T65" fmla="*/ 2147483647 h 1161"/>
              <a:gd name="T66" fmla="*/ 2147483647 w 818"/>
              <a:gd name="T67" fmla="*/ 2147483647 h 1161"/>
              <a:gd name="T68" fmla="*/ 2147483647 w 818"/>
              <a:gd name="T69" fmla="*/ 2147483647 h 1161"/>
              <a:gd name="T70" fmla="*/ 2147483647 w 818"/>
              <a:gd name="T71" fmla="*/ 2147483647 h 1161"/>
              <a:gd name="T72" fmla="*/ 2147483647 w 818"/>
              <a:gd name="T73" fmla="*/ 2147483647 h 1161"/>
              <a:gd name="T74" fmla="*/ 2147483647 w 818"/>
              <a:gd name="T75" fmla="*/ 0 h 1161"/>
              <a:gd name="T76" fmla="*/ 2147483647 w 818"/>
              <a:gd name="T77" fmla="*/ 0 h 1161"/>
              <a:gd name="T78" fmla="*/ 2147483647 w 818"/>
              <a:gd name="T79" fmla="*/ 0 h 1161"/>
              <a:gd name="T80" fmla="*/ 0 w 818"/>
              <a:gd name="T81" fmla="*/ 2147483647 h 116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818" h="1161">
                <a:moveTo>
                  <a:pt x="818" y="1161"/>
                </a:moveTo>
                <a:lnTo>
                  <a:pt x="794" y="1139"/>
                </a:lnTo>
                <a:lnTo>
                  <a:pt x="772" y="1117"/>
                </a:lnTo>
                <a:lnTo>
                  <a:pt x="752" y="1094"/>
                </a:lnTo>
                <a:lnTo>
                  <a:pt x="734" y="1068"/>
                </a:lnTo>
                <a:lnTo>
                  <a:pt x="717" y="1042"/>
                </a:lnTo>
                <a:lnTo>
                  <a:pt x="703" y="1017"/>
                </a:lnTo>
                <a:lnTo>
                  <a:pt x="688" y="989"/>
                </a:lnTo>
                <a:lnTo>
                  <a:pt x="677" y="960"/>
                </a:lnTo>
                <a:lnTo>
                  <a:pt x="666" y="933"/>
                </a:lnTo>
                <a:lnTo>
                  <a:pt x="652" y="887"/>
                </a:lnTo>
                <a:lnTo>
                  <a:pt x="639" y="839"/>
                </a:lnTo>
                <a:lnTo>
                  <a:pt x="628" y="794"/>
                </a:lnTo>
                <a:lnTo>
                  <a:pt x="617" y="730"/>
                </a:lnTo>
                <a:lnTo>
                  <a:pt x="606" y="651"/>
                </a:lnTo>
                <a:lnTo>
                  <a:pt x="584" y="492"/>
                </a:lnTo>
                <a:lnTo>
                  <a:pt x="575" y="432"/>
                </a:lnTo>
                <a:lnTo>
                  <a:pt x="566" y="386"/>
                </a:lnTo>
                <a:lnTo>
                  <a:pt x="555" y="344"/>
                </a:lnTo>
                <a:lnTo>
                  <a:pt x="542" y="302"/>
                </a:lnTo>
                <a:lnTo>
                  <a:pt x="527" y="260"/>
                </a:lnTo>
                <a:lnTo>
                  <a:pt x="516" y="236"/>
                </a:lnTo>
                <a:lnTo>
                  <a:pt x="503" y="210"/>
                </a:lnTo>
                <a:lnTo>
                  <a:pt x="491" y="188"/>
                </a:lnTo>
                <a:lnTo>
                  <a:pt x="476" y="163"/>
                </a:lnTo>
                <a:lnTo>
                  <a:pt x="458" y="143"/>
                </a:lnTo>
                <a:lnTo>
                  <a:pt x="439" y="123"/>
                </a:lnTo>
                <a:lnTo>
                  <a:pt x="419" y="104"/>
                </a:lnTo>
                <a:lnTo>
                  <a:pt x="397" y="86"/>
                </a:lnTo>
                <a:lnTo>
                  <a:pt x="374" y="70"/>
                </a:lnTo>
                <a:lnTo>
                  <a:pt x="348" y="55"/>
                </a:lnTo>
                <a:lnTo>
                  <a:pt x="319" y="42"/>
                </a:lnTo>
                <a:lnTo>
                  <a:pt x="288" y="29"/>
                </a:lnTo>
                <a:lnTo>
                  <a:pt x="255" y="20"/>
                </a:lnTo>
                <a:lnTo>
                  <a:pt x="220" y="13"/>
                </a:lnTo>
                <a:lnTo>
                  <a:pt x="182" y="7"/>
                </a:lnTo>
                <a:lnTo>
                  <a:pt x="141" y="2"/>
                </a:lnTo>
                <a:lnTo>
                  <a:pt x="97" y="0"/>
                </a:lnTo>
                <a:lnTo>
                  <a:pt x="50" y="0"/>
                </a:lnTo>
                <a:lnTo>
                  <a:pt x="26" y="0"/>
                </a:lnTo>
                <a:lnTo>
                  <a:pt x="0" y="2"/>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2" name="Freeform 182"/>
          <p:cNvSpPr>
            <a:spLocks/>
          </p:cNvSpPr>
          <p:nvPr/>
        </p:nvSpPr>
        <p:spPr bwMode="auto">
          <a:xfrm>
            <a:off x="6527800" y="2316163"/>
            <a:ext cx="49213" cy="25400"/>
          </a:xfrm>
          <a:custGeom>
            <a:avLst/>
            <a:gdLst>
              <a:gd name="T0" fmla="*/ 2147483647 w 62"/>
              <a:gd name="T1" fmla="*/ 2147483647 h 31"/>
              <a:gd name="T2" fmla="*/ 0 w 62"/>
              <a:gd name="T3" fmla="*/ 2147483647 h 31"/>
              <a:gd name="T4" fmla="*/ 2147483647 w 62"/>
              <a:gd name="T5" fmla="*/ 0 h 31"/>
              <a:gd name="T6" fmla="*/ 2147483647 w 62"/>
              <a:gd name="T7" fmla="*/ 2147483647 h 31"/>
              <a:gd name="T8" fmla="*/ 2147483647 w 62"/>
              <a:gd name="T9" fmla="*/ 2147483647 h 31"/>
              <a:gd name="T10" fmla="*/ 2147483647 w 62"/>
              <a:gd name="T11" fmla="*/ 2147483647 h 31"/>
              <a:gd name="T12" fmla="*/ 2147483647 w 62"/>
              <a:gd name="T13" fmla="*/ 2147483647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31">
                <a:moveTo>
                  <a:pt x="62" y="31"/>
                </a:moveTo>
                <a:lnTo>
                  <a:pt x="0" y="18"/>
                </a:lnTo>
                <a:lnTo>
                  <a:pt x="60" y="0"/>
                </a:lnTo>
                <a:lnTo>
                  <a:pt x="49" y="16"/>
                </a:lnTo>
                <a:lnTo>
                  <a:pt x="62" y="3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3" name="Freeform 183"/>
          <p:cNvSpPr>
            <a:spLocks/>
          </p:cNvSpPr>
          <p:nvPr/>
        </p:nvSpPr>
        <p:spPr bwMode="auto">
          <a:xfrm>
            <a:off x="6526213" y="2316163"/>
            <a:ext cx="49212" cy="25400"/>
          </a:xfrm>
          <a:custGeom>
            <a:avLst/>
            <a:gdLst>
              <a:gd name="T0" fmla="*/ 2147483647 w 62"/>
              <a:gd name="T1" fmla="*/ 2147483647 h 31"/>
              <a:gd name="T2" fmla="*/ 0 w 62"/>
              <a:gd name="T3" fmla="*/ 2147483647 h 31"/>
              <a:gd name="T4" fmla="*/ 2147483647 w 62"/>
              <a:gd name="T5" fmla="*/ 0 h 31"/>
              <a:gd name="T6" fmla="*/ 2147483647 w 62"/>
              <a:gd name="T7" fmla="*/ 2147483647 h 31"/>
              <a:gd name="T8" fmla="*/ 2147483647 w 62"/>
              <a:gd name="T9" fmla="*/ 2147483647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62" y="31"/>
                </a:moveTo>
                <a:lnTo>
                  <a:pt x="0" y="18"/>
                </a:lnTo>
                <a:lnTo>
                  <a:pt x="60" y="0"/>
                </a:lnTo>
                <a:lnTo>
                  <a:pt x="49" y="16"/>
                </a:lnTo>
                <a:lnTo>
                  <a:pt x="62" y="31"/>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4" name="Rectangle 185"/>
          <p:cNvSpPr>
            <a:spLocks noChangeArrowheads="1"/>
          </p:cNvSpPr>
          <p:nvPr/>
        </p:nvSpPr>
        <p:spPr bwMode="auto">
          <a:xfrm>
            <a:off x="7286625" y="2630488"/>
            <a:ext cx="531813"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865" name="Freeform 186"/>
          <p:cNvSpPr>
            <a:spLocks/>
          </p:cNvSpPr>
          <p:nvPr/>
        </p:nvSpPr>
        <p:spPr bwMode="auto">
          <a:xfrm>
            <a:off x="6999288" y="2747963"/>
            <a:ext cx="438150" cy="177800"/>
          </a:xfrm>
          <a:custGeom>
            <a:avLst/>
            <a:gdLst>
              <a:gd name="T0" fmla="*/ 2147483647 w 553"/>
              <a:gd name="T1" fmla="*/ 0 h 225"/>
              <a:gd name="T2" fmla="*/ 2147483647 w 553"/>
              <a:gd name="T3" fmla="*/ 2147483647 h 225"/>
              <a:gd name="T4" fmla="*/ 2147483647 w 553"/>
              <a:gd name="T5" fmla="*/ 2147483647 h 225"/>
              <a:gd name="T6" fmla="*/ 2147483647 w 553"/>
              <a:gd name="T7" fmla="*/ 2147483647 h 225"/>
              <a:gd name="T8" fmla="*/ 2147483647 w 553"/>
              <a:gd name="T9" fmla="*/ 2147483647 h 225"/>
              <a:gd name="T10" fmla="*/ 2147483647 w 553"/>
              <a:gd name="T11" fmla="*/ 2147483647 h 225"/>
              <a:gd name="T12" fmla="*/ 2147483647 w 553"/>
              <a:gd name="T13" fmla="*/ 2147483647 h 225"/>
              <a:gd name="T14" fmla="*/ 2147483647 w 553"/>
              <a:gd name="T15" fmla="*/ 2147483647 h 225"/>
              <a:gd name="T16" fmla="*/ 2147483647 w 553"/>
              <a:gd name="T17" fmla="*/ 2147483647 h 225"/>
              <a:gd name="T18" fmla="*/ 2147483647 w 553"/>
              <a:gd name="T19" fmla="*/ 2147483647 h 225"/>
              <a:gd name="T20" fmla="*/ 2147483647 w 553"/>
              <a:gd name="T21" fmla="*/ 2147483647 h 225"/>
              <a:gd name="T22" fmla="*/ 2147483647 w 553"/>
              <a:gd name="T23" fmla="*/ 2147483647 h 225"/>
              <a:gd name="T24" fmla="*/ 2147483647 w 553"/>
              <a:gd name="T25" fmla="*/ 2147483647 h 225"/>
              <a:gd name="T26" fmla="*/ 2147483647 w 553"/>
              <a:gd name="T27" fmla="*/ 2147483647 h 225"/>
              <a:gd name="T28" fmla="*/ 2147483647 w 553"/>
              <a:gd name="T29" fmla="*/ 2147483647 h 225"/>
              <a:gd name="T30" fmla="*/ 2147483647 w 553"/>
              <a:gd name="T31" fmla="*/ 2147483647 h 225"/>
              <a:gd name="T32" fmla="*/ 2147483647 w 553"/>
              <a:gd name="T33" fmla="*/ 2147483647 h 225"/>
              <a:gd name="T34" fmla="*/ 2147483647 w 553"/>
              <a:gd name="T35" fmla="*/ 2147483647 h 225"/>
              <a:gd name="T36" fmla="*/ 2147483647 w 553"/>
              <a:gd name="T37" fmla="*/ 2147483647 h 225"/>
              <a:gd name="T38" fmla="*/ 2147483647 w 553"/>
              <a:gd name="T39" fmla="*/ 2147483647 h 225"/>
              <a:gd name="T40" fmla="*/ 2147483647 w 553"/>
              <a:gd name="T41" fmla="*/ 2147483647 h 225"/>
              <a:gd name="T42" fmla="*/ 2147483647 w 553"/>
              <a:gd name="T43" fmla="*/ 2147483647 h 225"/>
              <a:gd name="T44" fmla="*/ 2147483647 w 553"/>
              <a:gd name="T45" fmla="*/ 2147483647 h 225"/>
              <a:gd name="T46" fmla="*/ 2147483647 w 553"/>
              <a:gd name="T47" fmla="*/ 2147483647 h 225"/>
              <a:gd name="T48" fmla="*/ 2147483647 w 553"/>
              <a:gd name="T49" fmla="*/ 2147483647 h 225"/>
              <a:gd name="T50" fmla="*/ 2147483647 w 553"/>
              <a:gd name="T51" fmla="*/ 2147483647 h 225"/>
              <a:gd name="T52" fmla="*/ 2147483647 w 553"/>
              <a:gd name="T53" fmla="*/ 2147483647 h 225"/>
              <a:gd name="T54" fmla="*/ 2147483647 w 553"/>
              <a:gd name="T55" fmla="*/ 2147483647 h 225"/>
              <a:gd name="T56" fmla="*/ 2147483647 w 553"/>
              <a:gd name="T57" fmla="*/ 2147483647 h 225"/>
              <a:gd name="T58" fmla="*/ 2147483647 w 553"/>
              <a:gd name="T59" fmla="*/ 2147483647 h 225"/>
              <a:gd name="T60" fmla="*/ 2147483647 w 553"/>
              <a:gd name="T61" fmla="*/ 2147483647 h 225"/>
              <a:gd name="T62" fmla="*/ 2147483647 w 553"/>
              <a:gd name="T63" fmla="*/ 2147483647 h 225"/>
              <a:gd name="T64" fmla="*/ 2147483647 w 553"/>
              <a:gd name="T65" fmla="*/ 2147483647 h 225"/>
              <a:gd name="T66" fmla="*/ 2147483647 w 553"/>
              <a:gd name="T67" fmla="*/ 2147483647 h 225"/>
              <a:gd name="T68" fmla="*/ 2147483647 w 553"/>
              <a:gd name="T69" fmla="*/ 2147483647 h 225"/>
              <a:gd name="T70" fmla="*/ 0 w 553"/>
              <a:gd name="T71" fmla="*/ 2147483647 h 22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53" h="225">
                <a:moveTo>
                  <a:pt x="553" y="0"/>
                </a:moveTo>
                <a:lnTo>
                  <a:pt x="547" y="13"/>
                </a:lnTo>
                <a:lnTo>
                  <a:pt x="540" y="27"/>
                </a:lnTo>
                <a:lnTo>
                  <a:pt x="529" y="47"/>
                </a:lnTo>
                <a:lnTo>
                  <a:pt x="516" y="66"/>
                </a:lnTo>
                <a:lnTo>
                  <a:pt x="501" y="86"/>
                </a:lnTo>
                <a:lnTo>
                  <a:pt x="485" y="106"/>
                </a:lnTo>
                <a:lnTo>
                  <a:pt x="467" y="124"/>
                </a:lnTo>
                <a:lnTo>
                  <a:pt x="446" y="142"/>
                </a:lnTo>
                <a:lnTo>
                  <a:pt x="426" y="161"/>
                </a:lnTo>
                <a:lnTo>
                  <a:pt x="410" y="172"/>
                </a:lnTo>
                <a:lnTo>
                  <a:pt x="392" y="183"/>
                </a:lnTo>
                <a:lnTo>
                  <a:pt x="375" y="194"/>
                </a:lnTo>
                <a:lnTo>
                  <a:pt x="357" y="201"/>
                </a:lnTo>
                <a:lnTo>
                  <a:pt x="337" y="208"/>
                </a:lnTo>
                <a:lnTo>
                  <a:pt x="318" y="216"/>
                </a:lnTo>
                <a:lnTo>
                  <a:pt x="298" y="219"/>
                </a:lnTo>
                <a:lnTo>
                  <a:pt x="278" y="223"/>
                </a:lnTo>
                <a:lnTo>
                  <a:pt x="260" y="225"/>
                </a:lnTo>
                <a:lnTo>
                  <a:pt x="238" y="223"/>
                </a:lnTo>
                <a:lnTo>
                  <a:pt x="225" y="221"/>
                </a:lnTo>
                <a:lnTo>
                  <a:pt x="212" y="219"/>
                </a:lnTo>
                <a:lnTo>
                  <a:pt x="198" y="216"/>
                </a:lnTo>
                <a:lnTo>
                  <a:pt x="185" y="212"/>
                </a:lnTo>
                <a:lnTo>
                  <a:pt x="170" y="205"/>
                </a:lnTo>
                <a:lnTo>
                  <a:pt x="157" y="199"/>
                </a:lnTo>
                <a:lnTo>
                  <a:pt x="143" y="192"/>
                </a:lnTo>
                <a:lnTo>
                  <a:pt x="130" y="183"/>
                </a:lnTo>
                <a:lnTo>
                  <a:pt x="117" y="172"/>
                </a:lnTo>
                <a:lnTo>
                  <a:pt x="97" y="155"/>
                </a:lnTo>
                <a:lnTo>
                  <a:pt x="77" y="135"/>
                </a:lnTo>
                <a:lnTo>
                  <a:pt x="57" y="111"/>
                </a:lnTo>
                <a:lnTo>
                  <a:pt x="37" y="84"/>
                </a:lnTo>
                <a:lnTo>
                  <a:pt x="18" y="55"/>
                </a:lnTo>
                <a:lnTo>
                  <a:pt x="6" y="33"/>
                </a:lnTo>
                <a:lnTo>
                  <a:pt x="0" y="22"/>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6" name="Freeform 187"/>
          <p:cNvSpPr>
            <a:spLocks/>
          </p:cNvSpPr>
          <p:nvPr/>
        </p:nvSpPr>
        <p:spPr bwMode="auto">
          <a:xfrm>
            <a:off x="8245475" y="2552700"/>
            <a:ext cx="136525" cy="34925"/>
          </a:xfrm>
          <a:custGeom>
            <a:avLst/>
            <a:gdLst>
              <a:gd name="T0" fmla="*/ 2147483647 w 172"/>
              <a:gd name="T1" fmla="*/ 0 h 44"/>
              <a:gd name="T2" fmla="*/ 2147483647 w 172"/>
              <a:gd name="T3" fmla="*/ 2147483647 h 44"/>
              <a:gd name="T4" fmla="*/ 2147483647 w 172"/>
              <a:gd name="T5" fmla="*/ 2147483647 h 44"/>
              <a:gd name="T6" fmla="*/ 2147483647 w 172"/>
              <a:gd name="T7" fmla="*/ 2147483647 h 44"/>
              <a:gd name="T8" fmla="*/ 2147483647 w 172"/>
              <a:gd name="T9" fmla="*/ 2147483647 h 44"/>
              <a:gd name="T10" fmla="*/ 2147483647 w 172"/>
              <a:gd name="T11" fmla="*/ 2147483647 h 44"/>
              <a:gd name="T12" fmla="*/ 2147483647 w 172"/>
              <a:gd name="T13" fmla="*/ 2147483647 h 44"/>
              <a:gd name="T14" fmla="*/ 2147483647 w 172"/>
              <a:gd name="T15" fmla="*/ 2147483647 h 44"/>
              <a:gd name="T16" fmla="*/ 2147483647 w 172"/>
              <a:gd name="T17" fmla="*/ 2147483647 h 44"/>
              <a:gd name="T18" fmla="*/ 2147483647 w 172"/>
              <a:gd name="T19" fmla="*/ 2147483647 h 44"/>
              <a:gd name="T20" fmla="*/ 2147483647 w 172"/>
              <a:gd name="T21" fmla="*/ 2147483647 h 44"/>
              <a:gd name="T22" fmla="*/ 2147483647 w 172"/>
              <a:gd name="T23" fmla="*/ 2147483647 h 44"/>
              <a:gd name="T24" fmla="*/ 2147483647 w 172"/>
              <a:gd name="T25" fmla="*/ 2147483647 h 44"/>
              <a:gd name="T26" fmla="*/ 2147483647 w 172"/>
              <a:gd name="T27" fmla="*/ 2147483647 h 44"/>
              <a:gd name="T28" fmla="*/ 2147483647 w 172"/>
              <a:gd name="T29" fmla="*/ 2147483647 h 44"/>
              <a:gd name="T30" fmla="*/ 2147483647 w 172"/>
              <a:gd name="T31" fmla="*/ 2147483647 h 44"/>
              <a:gd name="T32" fmla="*/ 2147483647 w 172"/>
              <a:gd name="T33" fmla="*/ 2147483647 h 44"/>
              <a:gd name="T34" fmla="*/ 0 w 172"/>
              <a:gd name="T35" fmla="*/ 2147483647 h 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2" h="44">
                <a:moveTo>
                  <a:pt x="172" y="0"/>
                </a:moveTo>
                <a:lnTo>
                  <a:pt x="149" y="14"/>
                </a:lnTo>
                <a:lnTo>
                  <a:pt x="128" y="25"/>
                </a:lnTo>
                <a:lnTo>
                  <a:pt x="114" y="33"/>
                </a:lnTo>
                <a:lnTo>
                  <a:pt x="99" y="38"/>
                </a:lnTo>
                <a:lnTo>
                  <a:pt x="90" y="40"/>
                </a:lnTo>
                <a:lnTo>
                  <a:pt x="81" y="44"/>
                </a:lnTo>
                <a:lnTo>
                  <a:pt x="72" y="44"/>
                </a:lnTo>
                <a:lnTo>
                  <a:pt x="64" y="44"/>
                </a:lnTo>
                <a:lnTo>
                  <a:pt x="57" y="44"/>
                </a:lnTo>
                <a:lnTo>
                  <a:pt x="50" y="42"/>
                </a:lnTo>
                <a:lnTo>
                  <a:pt x="42" y="38"/>
                </a:lnTo>
                <a:lnTo>
                  <a:pt x="35" y="36"/>
                </a:lnTo>
                <a:lnTo>
                  <a:pt x="28" y="33"/>
                </a:lnTo>
                <a:lnTo>
                  <a:pt x="21" y="25"/>
                </a:lnTo>
                <a:lnTo>
                  <a:pt x="11" y="18"/>
                </a:lnTo>
                <a:lnTo>
                  <a:pt x="2" y="9"/>
                </a:lnTo>
                <a:lnTo>
                  <a:pt x="0" y="7"/>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7" name="Freeform 188"/>
          <p:cNvSpPr>
            <a:spLocks/>
          </p:cNvSpPr>
          <p:nvPr/>
        </p:nvSpPr>
        <p:spPr bwMode="auto">
          <a:xfrm>
            <a:off x="8332788" y="2552700"/>
            <a:ext cx="49212" cy="34925"/>
          </a:xfrm>
          <a:custGeom>
            <a:avLst/>
            <a:gdLst>
              <a:gd name="T0" fmla="*/ 2147483647 w 60"/>
              <a:gd name="T1" fmla="*/ 2147483647 h 44"/>
              <a:gd name="T2" fmla="*/ 2147483647 w 60"/>
              <a:gd name="T3" fmla="*/ 0 h 44"/>
              <a:gd name="T4" fmla="*/ 0 w 60"/>
              <a:gd name="T5" fmla="*/ 2147483647 h 44"/>
              <a:gd name="T6" fmla="*/ 2147483647 w 60"/>
              <a:gd name="T7" fmla="*/ 2147483647 h 44"/>
              <a:gd name="T8" fmla="*/ 2147483647 w 60"/>
              <a:gd name="T9" fmla="*/ 2147483647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4">
                <a:moveTo>
                  <a:pt x="15" y="44"/>
                </a:moveTo>
                <a:lnTo>
                  <a:pt x="60" y="0"/>
                </a:lnTo>
                <a:lnTo>
                  <a:pt x="0" y="18"/>
                </a:lnTo>
                <a:lnTo>
                  <a:pt x="18" y="23"/>
                </a:lnTo>
                <a:lnTo>
                  <a:pt x="15" y="4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8" name="Freeform 189"/>
          <p:cNvSpPr>
            <a:spLocks/>
          </p:cNvSpPr>
          <p:nvPr/>
        </p:nvSpPr>
        <p:spPr bwMode="auto">
          <a:xfrm>
            <a:off x="8332788" y="2552700"/>
            <a:ext cx="49212" cy="34925"/>
          </a:xfrm>
          <a:custGeom>
            <a:avLst/>
            <a:gdLst>
              <a:gd name="T0" fmla="*/ 2147483647 w 60"/>
              <a:gd name="T1" fmla="*/ 2147483647 h 44"/>
              <a:gd name="T2" fmla="*/ 2147483647 w 60"/>
              <a:gd name="T3" fmla="*/ 0 h 44"/>
              <a:gd name="T4" fmla="*/ 0 w 60"/>
              <a:gd name="T5" fmla="*/ 2147483647 h 44"/>
              <a:gd name="T6" fmla="*/ 2147483647 w 60"/>
              <a:gd name="T7" fmla="*/ 2147483647 h 44"/>
              <a:gd name="T8" fmla="*/ 2147483647 w 60"/>
              <a:gd name="T9" fmla="*/ 2147483647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4">
                <a:moveTo>
                  <a:pt x="15" y="44"/>
                </a:moveTo>
                <a:lnTo>
                  <a:pt x="60" y="0"/>
                </a:lnTo>
                <a:lnTo>
                  <a:pt x="0" y="18"/>
                </a:lnTo>
                <a:lnTo>
                  <a:pt x="18" y="23"/>
                </a:lnTo>
                <a:lnTo>
                  <a:pt x="15" y="44"/>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9" name="Rectangle 190"/>
          <p:cNvSpPr>
            <a:spLocks noChangeArrowheads="1"/>
          </p:cNvSpPr>
          <p:nvPr/>
        </p:nvSpPr>
        <p:spPr bwMode="auto">
          <a:xfrm>
            <a:off x="8391525" y="2481263"/>
            <a:ext cx="152400"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4870" name="Rectangle 191"/>
          <p:cNvSpPr>
            <a:spLocks noChangeArrowheads="1"/>
          </p:cNvSpPr>
          <p:nvPr/>
        </p:nvSpPr>
        <p:spPr bwMode="auto">
          <a:xfrm>
            <a:off x="8535988" y="2541588"/>
            <a:ext cx="34925" cy="7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871" name="Freeform 192"/>
          <p:cNvSpPr>
            <a:spLocks/>
          </p:cNvSpPr>
          <p:nvPr/>
        </p:nvSpPr>
        <p:spPr bwMode="auto">
          <a:xfrm>
            <a:off x="6026150" y="3763963"/>
            <a:ext cx="63500" cy="122237"/>
          </a:xfrm>
          <a:custGeom>
            <a:avLst/>
            <a:gdLst>
              <a:gd name="T0" fmla="*/ 2147483647 w 78"/>
              <a:gd name="T1" fmla="*/ 0 h 153"/>
              <a:gd name="T2" fmla="*/ 2147483647 w 78"/>
              <a:gd name="T3" fmla="*/ 2147483647 h 153"/>
              <a:gd name="T4" fmla="*/ 2147483647 w 78"/>
              <a:gd name="T5" fmla="*/ 2147483647 h 153"/>
              <a:gd name="T6" fmla="*/ 2147483647 w 78"/>
              <a:gd name="T7" fmla="*/ 2147483647 h 153"/>
              <a:gd name="T8" fmla="*/ 2147483647 w 78"/>
              <a:gd name="T9" fmla="*/ 2147483647 h 153"/>
              <a:gd name="T10" fmla="*/ 2147483647 w 78"/>
              <a:gd name="T11" fmla="*/ 2147483647 h 153"/>
              <a:gd name="T12" fmla="*/ 2147483647 w 78"/>
              <a:gd name="T13" fmla="*/ 2147483647 h 153"/>
              <a:gd name="T14" fmla="*/ 2147483647 w 78"/>
              <a:gd name="T15" fmla="*/ 2147483647 h 153"/>
              <a:gd name="T16" fmla="*/ 2147483647 w 78"/>
              <a:gd name="T17" fmla="*/ 2147483647 h 153"/>
              <a:gd name="T18" fmla="*/ 2147483647 w 78"/>
              <a:gd name="T19" fmla="*/ 2147483647 h 153"/>
              <a:gd name="T20" fmla="*/ 2147483647 w 78"/>
              <a:gd name="T21" fmla="*/ 2147483647 h 153"/>
              <a:gd name="T22" fmla="*/ 2147483647 w 78"/>
              <a:gd name="T23" fmla="*/ 2147483647 h 153"/>
              <a:gd name="T24" fmla="*/ 2147483647 w 78"/>
              <a:gd name="T25" fmla="*/ 2147483647 h 153"/>
              <a:gd name="T26" fmla="*/ 2147483647 w 78"/>
              <a:gd name="T27" fmla="*/ 2147483647 h 153"/>
              <a:gd name="T28" fmla="*/ 2147483647 w 78"/>
              <a:gd name="T29" fmla="*/ 2147483647 h 153"/>
              <a:gd name="T30" fmla="*/ 2147483647 w 78"/>
              <a:gd name="T31" fmla="*/ 2147483647 h 153"/>
              <a:gd name="T32" fmla="*/ 2147483647 w 78"/>
              <a:gd name="T33" fmla="*/ 2147483647 h 153"/>
              <a:gd name="T34" fmla="*/ 2147483647 w 78"/>
              <a:gd name="T35" fmla="*/ 2147483647 h 153"/>
              <a:gd name="T36" fmla="*/ 0 w 78"/>
              <a:gd name="T37" fmla="*/ 2147483647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8" h="153">
                <a:moveTo>
                  <a:pt x="77" y="0"/>
                </a:moveTo>
                <a:lnTo>
                  <a:pt x="78" y="27"/>
                </a:lnTo>
                <a:lnTo>
                  <a:pt x="78" y="45"/>
                </a:lnTo>
                <a:lnTo>
                  <a:pt x="78" y="64"/>
                </a:lnTo>
                <a:lnTo>
                  <a:pt x="77" y="78"/>
                </a:lnTo>
                <a:lnTo>
                  <a:pt x="73" y="89"/>
                </a:lnTo>
                <a:lnTo>
                  <a:pt x="71" y="99"/>
                </a:lnTo>
                <a:lnTo>
                  <a:pt x="68" y="108"/>
                </a:lnTo>
                <a:lnTo>
                  <a:pt x="64" y="115"/>
                </a:lnTo>
                <a:lnTo>
                  <a:pt x="60" y="120"/>
                </a:lnTo>
                <a:lnTo>
                  <a:pt x="57" y="126"/>
                </a:lnTo>
                <a:lnTo>
                  <a:pt x="53" y="130"/>
                </a:lnTo>
                <a:lnTo>
                  <a:pt x="46" y="135"/>
                </a:lnTo>
                <a:lnTo>
                  <a:pt x="40" y="139"/>
                </a:lnTo>
                <a:lnTo>
                  <a:pt x="31" y="144"/>
                </a:lnTo>
                <a:lnTo>
                  <a:pt x="24" y="148"/>
                </a:lnTo>
                <a:lnTo>
                  <a:pt x="13" y="152"/>
                </a:lnTo>
                <a:lnTo>
                  <a:pt x="3" y="153"/>
                </a:lnTo>
                <a:lnTo>
                  <a:pt x="0" y="153"/>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72" name="Rectangle 193"/>
          <p:cNvSpPr>
            <a:spLocks noChangeArrowheads="1"/>
          </p:cNvSpPr>
          <p:nvPr/>
        </p:nvSpPr>
        <p:spPr bwMode="auto">
          <a:xfrm>
            <a:off x="5862638" y="3830638"/>
            <a:ext cx="152400"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4873" name="Rectangle 194"/>
          <p:cNvSpPr>
            <a:spLocks noChangeArrowheads="1"/>
          </p:cNvSpPr>
          <p:nvPr/>
        </p:nvSpPr>
        <p:spPr bwMode="auto">
          <a:xfrm>
            <a:off x="6008688" y="3890963"/>
            <a:ext cx="34925" cy="7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874" name="Text Box 195"/>
          <p:cNvSpPr txBox="1">
            <a:spLocks noChangeArrowheads="1"/>
          </p:cNvSpPr>
          <p:nvPr/>
        </p:nvSpPr>
        <p:spPr bwMode="auto">
          <a:xfrm>
            <a:off x="107950" y="96838"/>
            <a:ext cx="9036050" cy="61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400">
                <a:solidFill>
                  <a:srgbClr val="808000"/>
                </a:solidFill>
                <a:latin typeface="Helvetica" charset="0"/>
              </a:rPr>
              <a:t>Comparison of different anaplerotic pathways</a:t>
            </a:r>
            <a:endParaRPr lang="ru-RU" sz="3400">
              <a:solidFill>
                <a:srgbClr val="808000"/>
              </a:solidFill>
              <a:latin typeface="Helvetica" charset="0"/>
            </a:endParaRPr>
          </a:p>
        </p:txBody>
      </p:sp>
      <p:sp>
        <p:nvSpPr>
          <p:cNvPr id="114875" name="Text Box 197"/>
          <p:cNvSpPr txBox="1">
            <a:spLocks noChangeArrowheads="1"/>
          </p:cNvSpPr>
          <p:nvPr/>
        </p:nvSpPr>
        <p:spPr bwMode="auto">
          <a:xfrm>
            <a:off x="665163" y="4875213"/>
            <a:ext cx="24574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de-DE" sz="1800">
                <a:solidFill>
                  <a:srgbClr val="000000"/>
                </a:solidFill>
              </a:rPr>
              <a:t>Citric acid cycle and </a:t>
            </a:r>
            <a:br>
              <a:rPr lang="de-DE" sz="1800">
                <a:solidFill>
                  <a:srgbClr val="000000"/>
                </a:solidFill>
              </a:rPr>
            </a:br>
            <a:r>
              <a:rPr lang="de-DE" sz="1800">
                <a:solidFill>
                  <a:srgbClr val="000000"/>
                </a:solidFill>
              </a:rPr>
              <a:t>Glyoxylate cycle</a:t>
            </a:r>
          </a:p>
        </p:txBody>
      </p:sp>
      <p:sp>
        <p:nvSpPr>
          <p:cNvPr id="114876" name="Text Box 198"/>
          <p:cNvSpPr txBox="1">
            <a:spLocks noChangeArrowheads="1"/>
          </p:cNvSpPr>
          <p:nvPr/>
        </p:nvSpPr>
        <p:spPr bwMode="auto">
          <a:xfrm>
            <a:off x="3563938" y="4875213"/>
            <a:ext cx="21526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de-DE" sz="1800">
                <a:solidFill>
                  <a:srgbClr val="000000"/>
                </a:solidFill>
              </a:rPr>
              <a:t>Ethylmalonyl-CoA</a:t>
            </a:r>
            <a:br>
              <a:rPr lang="de-DE" sz="1800">
                <a:solidFill>
                  <a:srgbClr val="000000"/>
                </a:solidFill>
              </a:rPr>
            </a:br>
            <a:r>
              <a:rPr lang="de-DE" sz="1800">
                <a:solidFill>
                  <a:srgbClr val="000000"/>
                </a:solidFill>
              </a:rPr>
              <a:t>pathway</a:t>
            </a:r>
          </a:p>
        </p:txBody>
      </p:sp>
      <p:sp>
        <p:nvSpPr>
          <p:cNvPr id="114877" name="Text Box 199"/>
          <p:cNvSpPr txBox="1">
            <a:spLocks noChangeArrowheads="1"/>
          </p:cNvSpPr>
          <p:nvPr/>
        </p:nvSpPr>
        <p:spPr bwMode="auto">
          <a:xfrm>
            <a:off x="6103938" y="4875213"/>
            <a:ext cx="25590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Methylaspartate cycle</a:t>
            </a:r>
          </a:p>
        </p:txBody>
      </p:sp>
      <p:sp>
        <p:nvSpPr>
          <p:cNvPr id="114878" name="Text Box 200"/>
          <p:cNvSpPr txBox="1">
            <a:spLocks noChangeArrowheads="1"/>
          </p:cNvSpPr>
          <p:nvPr/>
        </p:nvSpPr>
        <p:spPr bwMode="auto">
          <a:xfrm>
            <a:off x="581025" y="5681663"/>
            <a:ext cx="2854325"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200">
                <a:solidFill>
                  <a:srgbClr val="000000"/>
                </a:solidFill>
              </a:rPr>
              <a:t>Bacteria, Eukarya and some Archaea</a:t>
            </a:r>
          </a:p>
        </p:txBody>
      </p:sp>
      <p:sp>
        <p:nvSpPr>
          <p:cNvPr id="114879" name="Text Box 201"/>
          <p:cNvSpPr txBox="1">
            <a:spLocks noChangeArrowheads="1"/>
          </p:cNvSpPr>
          <p:nvPr/>
        </p:nvSpPr>
        <p:spPr bwMode="auto">
          <a:xfrm>
            <a:off x="3492500" y="5681663"/>
            <a:ext cx="26035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200">
                <a:solidFill>
                  <a:srgbClr val="000000"/>
                </a:solidFill>
              </a:rPr>
              <a:t>α-Proteobacteria, streptomycetes</a:t>
            </a:r>
          </a:p>
        </p:txBody>
      </p:sp>
      <p:sp>
        <p:nvSpPr>
          <p:cNvPr id="114880" name="Text Box 202"/>
          <p:cNvSpPr txBox="1">
            <a:spLocks noChangeArrowheads="1"/>
          </p:cNvSpPr>
          <p:nvPr/>
        </p:nvSpPr>
        <p:spPr bwMode="auto">
          <a:xfrm>
            <a:off x="6875463" y="5681663"/>
            <a:ext cx="95408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200">
                <a:solidFill>
                  <a:srgbClr val="000000"/>
                </a:solidFill>
              </a:rPr>
              <a:t>haloarchaea</a:t>
            </a:r>
          </a:p>
        </p:txBody>
      </p:sp>
    </p:spTree>
    <p:extLst>
      <p:ext uri="{BB962C8B-B14F-4D97-AF65-F5344CB8AC3E}">
        <p14:creationId xmlns:p14="http://schemas.microsoft.com/office/powerpoint/2010/main" val="5278821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ChangeArrowheads="1"/>
          </p:cNvSpPr>
          <p:nvPr/>
        </p:nvSpPr>
        <p:spPr bwMode="auto">
          <a:xfrm>
            <a:off x="0" y="0"/>
            <a:ext cx="9144000" cy="1066800"/>
          </a:xfrm>
          <a:prstGeom prst="rect">
            <a:avLst/>
          </a:prstGeom>
          <a:solidFill>
            <a:srgbClr val="004A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endParaRPr lang="en-US" sz="4400">
              <a:solidFill>
                <a:srgbClr val="FFFFFF"/>
              </a:solidFill>
              <a:ea typeface="ＭＳ Ｐゴシック" charset="0"/>
              <a:cs typeface="ＭＳ Ｐゴシック" charset="0"/>
            </a:endParaRPr>
          </a:p>
        </p:txBody>
      </p:sp>
      <p:sp>
        <p:nvSpPr>
          <p:cNvPr id="115714" name="Text Box 15"/>
          <p:cNvSpPr txBox="1">
            <a:spLocks noChangeArrowheads="1"/>
          </p:cNvSpPr>
          <p:nvPr/>
        </p:nvSpPr>
        <p:spPr bwMode="auto">
          <a:xfrm>
            <a:off x="3970338" y="6505575"/>
            <a:ext cx="5130800" cy="322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de-DE" sz="1500">
                <a:solidFill>
                  <a:srgbClr val="000000"/>
                </a:solidFill>
                <a:latin typeface="Calibri" charset="0"/>
              </a:rPr>
              <a:t>Khomyakova, Bükmez, Thomas, Erb, Berg, </a:t>
            </a:r>
            <a:r>
              <a:rPr lang="de-DE" sz="1500" i="1">
                <a:solidFill>
                  <a:srgbClr val="000000"/>
                </a:solidFill>
                <a:latin typeface="Calibri" charset="0"/>
              </a:rPr>
              <a:t>Science</a:t>
            </a:r>
            <a:r>
              <a:rPr lang="de-DE" sz="1500">
                <a:solidFill>
                  <a:srgbClr val="000000"/>
                </a:solidFill>
                <a:latin typeface="Calibri" charset="0"/>
              </a:rPr>
              <a:t>, 2011</a:t>
            </a:r>
          </a:p>
        </p:txBody>
      </p:sp>
      <p:sp>
        <p:nvSpPr>
          <p:cNvPr id="115715" name="Text Box 20"/>
          <p:cNvSpPr txBox="1">
            <a:spLocks noChangeArrowheads="1"/>
          </p:cNvSpPr>
          <p:nvPr/>
        </p:nvSpPr>
        <p:spPr bwMode="auto">
          <a:xfrm>
            <a:off x="6072188" y="1711325"/>
            <a:ext cx="24638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de-DE" sz="1800">
                <a:solidFill>
                  <a:srgbClr val="000000"/>
                </a:solidFill>
                <a:latin typeface="Calibri" charset="0"/>
              </a:rPr>
              <a:t>Haloarchaea</a:t>
            </a:r>
          </a:p>
          <a:p>
            <a:pPr defTabSz="914400" eaLnBrk="1" fontAlgn="base" hangingPunct="1">
              <a:spcBef>
                <a:spcPct val="0"/>
              </a:spcBef>
              <a:spcAft>
                <a:spcPct val="0"/>
              </a:spcAft>
            </a:pPr>
            <a:r>
              <a:rPr lang="de-DE" sz="1800" i="1">
                <a:solidFill>
                  <a:srgbClr val="000000"/>
                </a:solidFill>
                <a:latin typeface="Calibri" charset="0"/>
              </a:rPr>
              <a:t>Haloarcula marismortui,</a:t>
            </a:r>
          </a:p>
          <a:p>
            <a:pPr defTabSz="914400" eaLnBrk="1" fontAlgn="base" hangingPunct="1">
              <a:spcBef>
                <a:spcPct val="0"/>
              </a:spcBef>
              <a:spcAft>
                <a:spcPct val="0"/>
              </a:spcAft>
            </a:pPr>
            <a:r>
              <a:rPr lang="de-DE" sz="1800" i="1">
                <a:solidFill>
                  <a:srgbClr val="000000"/>
                </a:solidFill>
                <a:latin typeface="Calibri" charset="0"/>
              </a:rPr>
              <a:t>Natrialba magadii</a:t>
            </a:r>
          </a:p>
        </p:txBody>
      </p:sp>
      <p:pic>
        <p:nvPicPr>
          <p:cNvPr id="115716" name="Picture 10" descr="Ac Ass"/>
          <p:cNvPicPr>
            <a:picLocks noChangeAspect="1" noChangeArrowheads="1"/>
          </p:cNvPicPr>
          <p:nvPr/>
        </p:nvPicPr>
        <p:blipFill>
          <a:blip r:embed="rId2">
            <a:extLst>
              <a:ext uri="{28A0092B-C50C-407E-A947-70E740481C1C}">
                <a14:useLocalDpi xmlns:a14="http://schemas.microsoft.com/office/drawing/2010/main" val="0"/>
              </a:ext>
            </a:extLst>
          </a:blip>
          <a:srcRect l="38831"/>
          <a:stretch>
            <a:fillRect/>
          </a:stretch>
        </p:blipFill>
        <p:spPr bwMode="auto">
          <a:xfrm>
            <a:off x="466725" y="1482725"/>
            <a:ext cx="5033963" cy="437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17" name="Ellipse 26"/>
          <p:cNvSpPr>
            <a:spLocks noChangeArrowheads="1"/>
          </p:cNvSpPr>
          <p:nvPr/>
        </p:nvSpPr>
        <p:spPr bwMode="auto">
          <a:xfrm>
            <a:off x="3959225" y="3729038"/>
            <a:ext cx="1533525" cy="1571625"/>
          </a:xfrm>
          <a:prstGeom prst="ellipse">
            <a:avLst/>
          </a:prstGeom>
          <a:solidFill>
            <a:srgbClr val="FFC000">
              <a:alpha val="18823"/>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de-DE">
              <a:solidFill>
                <a:srgbClr val="000000"/>
              </a:solidFill>
              <a:ea typeface="ＭＳ Ｐゴシック" charset="0"/>
              <a:cs typeface="ＭＳ Ｐゴシック" charset="0"/>
            </a:endParaRPr>
          </a:p>
        </p:txBody>
      </p:sp>
      <p:sp>
        <p:nvSpPr>
          <p:cNvPr id="115718" name="Ellipse 27"/>
          <p:cNvSpPr>
            <a:spLocks noChangeArrowheads="1"/>
          </p:cNvSpPr>
          <p:nvPr/>
        </p:nvSpPr>
        <p:spPr bwMode="auto">
          <a:xfrm>
            <a:off x="1785938" y="4786313"/>
            <a:ext cx="2428875" cy="1571625"/>
          </a:xfrm>
          <a:prstGeom prst="ellipse">
            <a:avLst/>
          </a:prstGeom>
          <a:solidFill>
            <a:srgbClr val="FF0000">
              <a:alpha val="18823"/>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de-DE">
              <a:solidFill>
                <a:srgbClr val="000000"/>
              </a:solidFill>
              <a:ea typeface="ＭＳ Ｐゴシック" charset="0"/>
              <a:cs typeface="ＭＳ Ｐゴシック" charset="0"/>
            </a:endParaRPr>
          </a:p>
        </p:txBody>
      </p:sp>
      <p:sp>
        <p:nvSpPr>
          <p:cNvPr id="115719" name="Ellipse 28"/>
          <p:cNvSpPr>
            <a:spLocks noChangeArrowheads="1"/>
          </p:cNvSpPr>
          <p:nvPr/>
        </p:nvSpPr>
        <p:spPr bwMode="auto">
          <a:xfrm>
            <a:off x="766763" y="4286250"/>
            <a:ext cx="1247775" cy="1143000"/>
          </a:xfrm>
          <a:prstGeom prst="ellipse">
            <a:avLst/>
          </a:prstGeom>
          <a:solidFill>
            <a:srgbClr val="00B050">
              <a:alpha val="18823"/>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de-DE">
              <a:solidFill>
                <a:srgbClr val="000000"/>
              </a:solidFill>
              <a:ea typeface="ＭＳ Ｐゴシック" charset="0"/>
              <a:cs typeface="ＭＳ Ｐゴシック" charset="0"/>
            </a:endParaRPr>
          </a:p>
        </p:txBody>
      </p:sp>
      <p:sp>
        <p:nvSpPr>
          <p:cNvPr id="115720" name="Text Box 13"/>
          <p:cNvSpPr txBox="1">
            <a:spLocks noChangeArrowheads="1"/>
          </p:cNvSpPr>
          <p:nvPr/>
        </p:nvSpPr>
        <p:spPr bwMode="auto">
          <a:xfrm>
            <a:off x="28575" y="0"/>
            <a:ext cx="7793038" cy="862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b="1">
                <a:solidFill>
                  <a:srgbClr val="FFFFFF"/>
                </a:solidFill>
              </a:rPr>
              <a:t>HGT as a force creating new pathways – Example 3</a:t>
            </a:r>
          </a:p>
          <a:p>
            <a:pPr defTabSz="914400" eaLnBrk="1" fontAlgn="base" hangingPunct="1">
              <a:spcBef>
                <a:spcPct val="0"/>
              </a:spcBef>
              <a:spcAft>
                <a:spcPct val="0"/>
              </a:spcAft>
            </a:pPr>
            <a:r>
              <a:rPr lang="de-DE" sz="3000" b="1">
                <a:solidFill>
                  <a:srgbClr val="FFFFFF"/>
                </a:solidFill>
                <a:latin typeface="Calibri" charset="0"/>
              </a:rPr>
              <a:t>Acetyl-CoA Assimilation: methylaspartate cycle</a:t>
            </a:r>
            <a:endParaRPr lang="de-DE" sz="3000" b="1" i="1">
              <a:solidFill>
                <a:srgbClr val="FFFFFF"/>
              </a:solidFill>
              <a:latin typeface="Calibri" charset="0"/>
            </a:endParaRPr>
          </a:p>
        </p:txBody>
      </p:sp>
      <p:sp>
        <p:nvSpPr>
          <p:cNvPr id="115721" name="Textfeld 30"/>
          <p:cNvSpPr txBox="1">
            <a:spLocks noChangeArrowheads="1"/>
          </p:cNvSpPr>
          <p:nvPr/>
        </p:nvSpPr>
        <p:spPr bwMode="auto">
          <a:xfrm>
            <a:off x="-38100" y="5095875"/>
            <a:ext cx="160972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de-DE" sz="2000" b="1">
                <a:solidFill>
                  <a:srgbClr val="122031"/>
                </a:solidFill>
                <a:latin typeface="Calibri" charset="0"/>
              </a:rPr>
              <a:t>Propionate assimilation</a:t>
            </a:r>
          </a:p>
        </p:txBody>
      </p:sp>
      <p:sp>
        <p:nvSpPr>
          <p:cNvPr id="115722" name="Textfeld 31"/>
          <p:cNvSpPr txBox="1">
            <a:spLocks noChangeArrowheads="1"/>
          </p:cNvSpPr>
          <p:nvPr/>
        </p:nvSpPr>
        <p:spPr bwMode="auto">
          <a:xfrm>
            <a:off x="1384300" y="5908675"/>
            <a:ext cx="2616200" cy="70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de-DE" sz="2000" b="1">
                <a:solidFill>
                  <a:srgbClr val="FF0000"/>
                </a:solidFill>
                <a:latin typeface="Calibri" charset="0"/>
              </a:rPr>
              <a:t>Acetate </a:t>
            </a:r>
            <a:br>
              <a:rPr lang="de-DE" sz="2000" b="1">
                <a:solidFill>
                  <a:srgbClr val="FF0000"/>
                </a:solidFill>
                <a:latin typeface="Calibri" charset="0"/>
              </a:rPr>
            </a:br>
            <a:r>
              <a:rPr lang="de-DE" sz="2000" b="1">
                <a:solidFill>
                  <a:srgbClr val="FF0000"/>
                </a:solidFill>
                <a:latin typeface="Calibri" charset="0"/>
              </a:rPr>
              <a:t>assimilation, Bacteria</a:t>
            </a:r>
          </a:p>
        </p:txBody>
      </p:sp>
      <p:sp>
        <p:nvSpPr>
          <p:cNvPr id="115723" name="Textfeld 32"/>
          <p:cNvSpPr txBox="1">
            <a:spLocks noChangeArrowheads="1"/>
          </p:cNvSpPr>
          <p:nvPr/>
        </p:nvSpPr>
        <p:spPr bwMode="auto">
          <a:xfrm>
            <a:off x="5005388" y="4462463"/>
            <a:ext cx="1736725" cy="1014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de-DE" sz="2000" b="1">
                <a:solidFill>
                  <a:srgbClr val="C00000"/>
                </a:solidFill>
                <a:latin typeface="Calibri" charset="0"/>
              </a:rPr>
              <a:t>Glutamate fermentation,</a:t>
            </a:r>
          </a:p>
          <a:p>
            <a:pPr algn="r" defTabSz="914400" eaLnBrk="1" fontAlgn="base" hangingPunct="1">
              <a:spcBef>
                <a:spcPct val="0"/>
              </a:spcBef>
              <a:spcAft>
                <a:spcPct val="0"/>
              </a:spcAft>
            </a:pPr>
            <a:r>
              <a:rPr lang="de-DE" sz="2000" b="1">
                <a:solidFill>
                  <a:srgbClr val="C00000"/>
                </a:solidFill>
                <a:latin typeface="Calibri" charset="0"/>
              </a:rPr>
              <a:t>Bacteria</a:t>
            </a:r>
          </a:p>
        </p:txBody>
      </p:sp>
    </p:spTree>
    <p:extLst>
      <p:ext uri="{BB962C8B-B14F-4D97-AF65-F5344CB8AC3E}">
        <p14:creationId xmlns:p14="http://schemas.microsoft.com/office/powerpoint/2010/main" val="861105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Box 2"/>
          <p:cNvSpPr txBox="1">
            <a:spLocks noChangeArrowheads="1"/>
          </p:cNvSpPr>
          <p:nvPr/>
        </p:nvSpPr>
        <p:spPr bwMode="auto">
          <a:xfrm>
            <a:off x="498475" y="2222500"/>
            <a:ext cx="18605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N=500   s=0</a:t>
            </a:r>
          </a:p>
        </p:txBody>
      </p:sp>
      <p:pic>
        <p:nvPicPr>
          <p:cNvPr id="5017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1425" y="87313"/>
            <a:ext cx="6473825" cy="1893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79" name="TextBox 3"/>
          <p:cNvSpPr txBox="1">
            <a:spLocks noChangeArrowheads="1"/>
          </p:cNvSpPr>
          <p:nvPr/>
        </p:nvSpPr>
        <p:spPr bwMode="auto">
          <a:xfrm>
            <a:off x="2395538" y="2208213"/>
            <a:ext cx="17589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5 replicates</a:t>
            </a:r>
          </a:p>
        </p:txBody>
      </p:sp>
      <p:pic>
        <p:nvPicPr>
          <p:cNvPr id="5018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889250"/>
            <a:ext cx="9144000" cy="396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7683104"/>
      </p:ext>
    </p:extLst>
  </p:cSld>
  <p:clrMapOvr>
    <a:masterClrMapping/>
  </p:clrMapOvr>
</p:sld>
</file>

<file path=ppt/theme/theme1.xml><?xml version="1.0" encoding="utf-8"?>
<a:theme xmlns:a="http://schemas.openxmlformats.org/drawingml/2006/main" name="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00" b="1"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00" b="1"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5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tandarddesign">
  <a:themeElements>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fontScheme name="Standard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00" b="1"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00" b="1"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effectLst/>
            <a:latin typeface="Times New Roman" pitchFamily="9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effectLst/>
            <a:latin typeface="Times New Roman" pitchFamily="9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5691</TotalTime>
  <Words>4937</Words>
  <Application>Microsoft Macintosh PowerPoint</Application>
  <PresentationFormat>On-screen Show (4:3)</PresentationFormat>
  <Paragraphs>808</Paragraphs>
  <Slides>87</Slides>
  <Notes>42</Notes>
  <HiddenSlides>4</HiddenSlides>
  <MMClips>0</MMClips>
  <ScaleCrop>false</ScaleCrop>
  <HeadingPairs>
    <vt:vector size="8" baseType="variant">
      <vt:variant>
        <vt:lpstr>Fonts Used</vt:lpstr>
      </vt:variant>
      <vt:variant>
        <vt:i4>9</vt:i4>
      </vt:variant>
      <vt:variant>
        <vt:lpstr>Theme</vt:lpstr>
      </vt:variant>
      <vt:variant>
        <vt:i4>12</vt:i4>
      </vt:variant>
      <vt:variant>
        <vt:lpstr>Embedded OLE Servers</vt:lpstr>
      </vt:variant>
      <vt:variant>
        <vt:i4>1</vt:i4>
      </vt:variant>
      <vt:variant>
        <vt:lpstr>Slide Titles</vt:lpstr>
      </vt:variant>
      <vt:variant>
        <vt:i4>87</vt:i4>
      </vt:variant>
    </vt:vector>
  </HeadingPairs>
  <TitlesOfParts>
    <vt:vector size="109" baseType="lpstr">
      <vt:lpstr>Arial</vt:lpstr>
      <vt:lpstr>Calibri</vt:lpstr>
      <vt:lpstr>Courier New</vt:lpstr>
      <vt:lpstr>Gill Sans MT</vt:lpstr>
      <vt:lpstr>Helvetica</vt:lpstr>
      <vt:lpstr>StarSymbol</vt:lpstr>
      <vt:lpstr>Times</vt:lpstr>
      <vt:lpstr>Times New Roman</vt:lpstr>
      <vt:lpstr>Wingdings</vt:lpstr>
      <vt:lpstr>Default Design</vt:lpstr>
      <vt:lpstr>Larissa-Design</vt:lpstr>
      <vt:lpstr>Standarddesign</vt:lpstr>
      <vt:lpstr>2_Default Design</vt:lpstr>
      <vt:lpstr>3_Default Design</vt:lpstr>
      <vt:lpstr>4_Office Theme</vt:lpstr>
      <vt:lpstr>4_Default Design</vt:lpstr>
      <vt:lpstr>7_Default Design</vt:lpstr>
      <vt:lpstr>1_Blank Presentation</vt:lpstr>
      <vt:lpstr>1_Larissa-Design</vt:lpstr>
      <vt:lpstr>5_Office Theme</vt:lpstr>
      <vt:lpstr>5_Default Design</vt:lpstr>
      <vt:lpstr>Photo Editor Photo</vt:lpstr>
      <vt:lpstr>Neutral theory: </vt:lpstr>
      <vt:lpstr>the gradualist point of view</vt:lpstr>
      <vt:lpstr>Nearly Neutral theory: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s=0</vt:lpstr>
      <vt:lpstr>s&gt;0</vt:lpstr>
      <vt:lpstr>Positive selection (s&gt;0)</vt:lpstr>
      <vt:lpstr>PowerPoint Presentation</vt:lpstr>
      <vt:lpstr>PowerPoint Presentation</vt:lpstr>
      <vt:lpstr>PowerPoint Presentation</vt:lpstr>
      <vt:lpstr>PowerPoint Presentation</vt:lpstr>
      <vt:lpstr>Advantageous allele</vt:lpstr>
      <vt:lpstr>selection versus drift  </vt:lpstr>
      <vt:lpstr>s=0</vt:lpstr>
      <vt:lpstr>PowerPoint Presentation</vt:lpstr>
      <vt:lpstr>Negative selection (s&lt;0)</vt:lpstr>
      <vt:lpstr>Deleterious allele</vt:lpstr>
      <vt:lpstr>Neutral mutations</vt:lpstr>
      <vt:lpstr>Types of Mutation-Substitution</vt:lpstr>
      <vt:lpstr>Genetic Code – Note degeneracy of 1st vs 2nd vs 3rd position sites</vt:lpstr>
      <vt:lpstr>Genetic Code</vt:lpstr>
      <vt:lpstr>Genetic Code</vt:lpstr>
      <vt:lpstr>Degeneracy of 1st vs 2nd vs 3rd position sites results in 25.5% synonymous changes and 74.5% non synonymous changes (Yang&amp;Nielsen,1998).</vt:lpstr>
      <vt:lpstr>Measuring Selection on Genes</vt:lpstr>
      <vt:lpstr>Counting #s/#a</vt:lpstr>
      <vt:lpstr>Testing for selection using dN/dS ratio</vt:lpstr>
      <vt:lpstr>dambe </vt:lpstr>
      <vt:lpstr>dambe (cont)</vt:lpstr>
      <vt:lpstr>Codon based alignments in Seaview</vt:lpstr>
      <vt:lpstr>Codon based alignments in Seaview</vt:lpstr>
      <vt:lpstr>PAML (codeml) the basic model </vt:lpstr>
      <vt:lpstr>sites versus branches</vt:lpstr>
      <vt:lpstr>Sites model(s) </vt:lpstr>
      <vt:lpstr>sites model in MrBayes</vt:lpstr>
      <vt:lpstr>PowerPoint Presentation</vt:lpstr>
      <vt:lpstr>plot LogL to determine which samples to ignore</vt:lpstr>
      <vt:lpstr>PowerPoint Presentation</vt:lpstr>
      <vt:lpstr>PowerPoint Presentation</vt:lpstr>
      <vt:lpstr>for each codon calculate the the average probability</vt:lpstr>
      <vt:lpstr>PowerPoint Presentation</vt:lpstr>
      <vt:lpstr>PowerPoint Presentation</vt:lpstr>
      <vt:lpstr>Purifying selection in GTA genes</vt:lpstr>
      <vt:lpstr>Purifying selection in E.coli ORFans</vt:lpstr>
      <vt:lpstr>PowerPoint Presentation</vt:lpstr>
      <vt:lpstr>PowerPoint Presentation</vt:lpstr>
      <vt:lpstr> </vt:lpstr>
      <vt:lpstr>Counting Algorithm</vt:lpstr>
      <vt:lpstr>Simulation Algorithm</vt:lpstr>
      <vt:lpstr>Evolution of Coding DNA Sequences Under a Neutral Model E. coli Prophage Genes</vt:lpstr>
      <vt:lpstr>Evolution of Coding DNA Sequences Under a Neutral Model E. coli Prophage Genes</vt:lpstr>
      <vt:lpstr>PowerPoint Presentation</vt:lpstr>
      <vt:lpstr>Evolution of Coding DNA Sequences Under a Neutral Model E. coli Prophage Genes</vt:lpstr>
      <vt:lpstr>Evolution of Coding DNA Sequences Under a Neutral Model B. pseudomallei Cryptic Malleilactone Operon Genes and  E. coli transposase sequences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e.g. gene duplications in yeast</vt:lpstr>
      <vt:lpstr>PowerPoint Presentation</vt:lpstr>
      <vt:lpstr>Aside:    Gene and genome duplication    versus    Horizontal Gene Transfer </vt:lpstr>
      <vt:lpstr>PowerPoint Presentation</vt:lpstr>
      <vt:lpstr>PowerPoint Presentation</vt:lpstr>
      <vt:lpstr>PowerPoint Presentation</vt:lpstr>
      <vt:lpstr>PowerPoint Presentation</vt:lpstr>
      <vt:lpstr>PowerPoint Presentation</vt:lpstr>
      <vt:lpstr>PowerPoint Presentation</vt:lpstr>
      <vt:lpstr>HGT as a force creating new pathways – Example I Acetoclastic Methanogenesis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Connecticut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Peter Gogarten</dc:creator>
  <cp:lastModifiedBy>Gogarten, J. Peter</cp:lastModifiedBy>
  <cp:revision>45</cp:revision>
  <dcterms:created xsi:type="dcterms:W3CDTF">2013-11-01T21:49:29Z</dcterms:created>
  <dcterms:modified xsi:type="dcterms:W3CDTF">2018-11-14T15:43:15Z</dcterms:modified>
</cp:coreProperties>
</file>