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6.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8.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9.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10.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1"/>
    <p:sldMasterId id="2147483754" r:id="rId2"/>
    <p:sldMasterId id="2147483806" r:id="rId3"/>
    <p:sldMasterId id="2147483818" r:id="rId4"/>
    <p:sldMasterId id="2147483821" r:id="rId5"/>
    <p:sldMasterId id="2147483826" r:id="rId6"/>
    <p:sldMasterId id="2147483838" r:id="rId7"/>
    <p:sldMasterId id="2147483851" r:id="rId8"/>
    <p:sldMasterId id="2147483863" r:id="rId9"/>
    <p:sldMasterId id="2147483888" r:id="rId10"/>
    <p:sldMasterId id="2147483893" r:id="rId11"/>
  </p:sldMasterIdLst>
  <p:notesMasterIdLst>
    <p:notesMasterId r:id="rId84"/>
  </p:notesMasterIdLst>
  <p:sldIdLst>
    <p:sldId id="518" r:id="rId12"/>
    <p:sldId id="342" r:id="rId13"/>
    <p:sldId id="456" r:id="rId14"/>
    <p:sldId id="457" r:id="rId15"/>
    <p:sldId id="499" r:id="rId16"/>
    <p:sldId id="345" r:id="rId17"/>
    <p:sldId id="492" r:id="rId18"/>
    <p:sldId id="493" r:id="rId19"/>
    <p:sldId id="494" r:id="rId20"/>
    <p:sldId id="495" r:id="rId21"/>
    <p:sldId id="497" r:id="rId22"/>
    <p:sldId id="496" r:id="rId23"/>
    <p:sldId id="498" r:id="rId24"/>
    <p:sldId id="491" r:id="rId25"/>
    <p:sldId id="256" r:id="rId26"/>
    <p:sldId id="519" r:id="rId27"/>
    <p:sldId id="258" r:id="rId28"/>
    <p:sldId id="290" r:id="rId29"/>
    <p:sldId id="285" r:id="rId30"/>
    <p:sldId id="280" r:id="rId31"/>
    <p:sldId id="279" r:id="rId32"/>
    <p:sldId id="468" r:id="rId33"/>
    <p:sldId id="500" r:id="rId34"/>
    <p:sldId id="501" r:id="rId35"/>
    <p:sldId id="502" r:id="rId36"/>
    <p:sldId id="469" r:id="rId37"/>
    <p:sldId id="470" r:id="rId38"/>
    <p:sldId id="471" r:id="rId39"/>
    <p:sldId id="472" r:id="rId40"/>
    <p:sldId id="473" r:id="rId41"/>
    <p:sldId id="474" r:id="rId42"/>
    <p:sldId id="475" r:id="rId43"/>
    <p:sldId id="476" r:id="rId44"/>
    <p:sldId id="490" r:id="rId45"/>
    <p:sldId id="477" r:id="rId46"/>
    <p:sldId id="478" r:id="rId47"/>
    <p:sldId id="479" r:id="rId48"/>
    <p:sldId id="481" r:id="rId49"/>
    <p:sldId id="482" r:id="rId50"/>
    <p:sldId id="483" r:id="rId51"/>
    <p:sldId id="485" r:id="rId52"/>
    <p:sldId id="486" r:id="rId53"/>
    <p:sldId id="427" r:id="rId54"/>
    <p:sldId id="428" r:id="rId55"/>
    <p:sldId id="429" r:id="rId56"/>
    <p:sldId id="430" r:id="rId57"/>
    <p:sldId id="431" r:id="rId58"/>
    <p:sldId id="432" r:id="rId59"/>
    <p:sldId id="433" r:id="rId60"/>
    <p:sldId id="434" r:id="rId61"/>
    <p:sldId id="435" r:id="rId62"/>
    <p:sldId id="436" r:id="rId63"/>
    <p:sldId id="437" r:id="rId64"/>
    <p:sldId id="438" r:id="rId65"/>
    <p:sldId id="439" r:id="rId66"/>
    <p:sldId id="488" r:id="rId67"/>
    <p:sldId id="487" r:id="rId68"/>
    <p:sldId id="440" r:id="rId69"/>
    <p:sldId id="441" r:id="rId70"/>
    <p:sldId id="442" r:id="rId71"/>
    <p:sldId id="443" r:id="rId72"/>
    <p:sldId id="444" r:id="rId73"/>
    <p:sldId id="509" r:id="rId74"/>
    <p:sldId id="510" r:id="rId75"/>
    <p:sldId id="511" r:id="rId76"/>
    <p:sldId id="512" r:id="rId77"/>
    <p:sldId id="513" r:id="rId78"/>
    <p:sldId id="358" r:id="rId79"/>
    <p:sldId id="514" r:id="rId80"/>
    <p:sldId id="515" r:id="rId81"/>
    <p:sldId id="516" r:id="rId82"/>
    <p:sldId id="517" r:id="rId8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75"/>
    <p:restoredTop sz="94727"/>
  </p:normalViewPr>
  <p:slideViewPr>
    <p:cSldViewPr snapToGrid="0" snapToObjects="1">
      <p:cViewPr varScale="1">
        <p:scale>
          <a:sx n="137" d="100"/>
          <a:sy n="137" d="100"/>
        </p:scale>
        <p:origin x="448" y="184"/>
      </p:cViewPr>
      <p:guideLst>
        <p:guide orient="horz" pos="2160"/>
        <p:guide pos="2880"/>
      </p:guideLst>
    </p:cSldViewPr>
  </p:slideViewPr>
  <p:notesTextViewPr>
    <p:cViewPr>
      <p:scale>
        <a:sx n="100" d="100"/>
        <a:sy n="100" d="100"/>
      </p:scale>
      <p:origin x="0" y="0"/>
    </p:cViewPr>
  </p:notesTextViewPr>
  <p:sorterViewPr>
    <p:cViewPr>
      <p:scale>
        <a:sx n="93" d="100"/>
        <a:sy n="9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notesMaster" Target="notesMasters/notesMaster1.xml"/><Relationship Id="rId16" Type="http://schemas.openxmlformats.org/officeDocument/2006/relationships/slide" Target="slides/slide5.xml"/><Relationship Id="rId11" Type="http://schemas.openxmlformats.org/officeDocument/2006/relationships/slideMaster" Target="slideMasters/slideMaster11.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5.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slide" Target="slides/slide53.xml"/><Relationship Id="rId69" Type="http://schemas.openxmlformats.org/officeDocument/2006/relationships/slide" Target="slides/slide58.xml"/><Relationship Id="rId77" Type="http://schemas.openxmlformats.org/officeDocument/2006/relationships/slide" Target="slides/slide66.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80" Type="http://schemas.openxmlformats.org/officeDocument/2006/relationships/slide" Target="slides/slide69.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slide" Target="slides/slide7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slide" Target="slides/slide70.xml"/><Relationship Id="rId86"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7" Type="http://schemas.openxmlformats.org/officeDocument/2006/relationships/slideMaster" Target="slideMasters/slideMaster7.xml"/><Relationship Id="rId71" Type="http://schemas.openxmlformats.org/officeDocument/2006/relationships/slide" Target="slides/slide60.xml"/><Relationship Id="rId2" Type="http://schemas.openxmlformats.org/officeDocument/2006/relationships/slideMaster" Target="slideMasters/slideMaster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theme" Target="theme/theme1.xml"/><Relationship Id="rId61" Type="http://schemas.openxmlformats.org/officeDocument/2006/relationships/slide" Target="slides/slide50.xml"/><Relationship Id="rId82" Type="http://schemas.openxmlformats.org/officeDocument/2006/relationships/slide" Target="slides/slide71.xml"/></Relationships>
</file>

<file path=ppt/charts/_rels/chart1.xml.rels><?xml version="1.0" encoding="UTF-8" standalone="yes"?>
<Relationships xmlns="http://schemas.openxmlformats.org/package/2006/relationships"><Relationship Id="rId3" Type="http://schemas.openxmlformats.org/officeDocument/2006/relationships/oleObject" Target="file:////Users/petergogarten/Dropbox/mcb3421_2018/labs_local/analysisS.run1and2_plu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val>
            <c:numRef>
              <c:f>'Omega Value '!$A$1:$AUM$1</c:f>
              <c:numCache>
                <c:formatCode>General</c:formatCode>
                <c:ptCount val="1235"/>
                <c:pt idx="0">
                  <c:v>6.2530410414201223E-2</c:v>
                </c:pt>
                <c:pt idx="1">
                  <c:v>6.2530420162721673E-2</c:v>
                </c:pt>
                <c:pt idx="2">
                  <c:v>6.2530413424555883E-2</c:v>
                </c:pt>
                <c:pt idx="3">
                  <c:v>6.2530432559171484E-2</c:v>
                </c:pt>
                <c:pt idx="4">
                  <c:v>0.97872778971893326</c:v>
                </c:pt>
                <c:pt idx="5">
                  <c:v>6.2530438247041534E-2</c:v>
                </c:pt>
                <c:pt idx="6">
                  <c:v>6.2530411331360836E-2</c:v>
                </c:pt>
                <c:pt idx="7">
                  <c:v>6.253041124260339E-2</c:v>
                </c:pt>
                <c:pt idx="8">
                  <c:v>6.9468551989645022E-2</c:v>
                </c:pt>
                <c:pt idx="9">
                  <c:v>6.2530465547337322E-2</c:v>
                </c:pt>
                <c:pt idx="10">
                  <c:v>6.2531297633136085E-2</c:v>
                </c:pt>
                <c:pt idx="11">
                  <c:v>7.7369641279585732E-2</c:v>
                </c:pt>
                <c:pt idx="12">
                  <c:v>6.2551597026627229E-2</c:v>
                </c:pt>
                <c:pt idx="13">
                  <c:v>0.85854994748520785</c:v>
                </c:pt>
                <c:pt idx="14">
                  <c:v>0.98730345687869758</c:v>
                </c:pt>
                <c:pt idx="15">
                  <c:v>0.17997030976331357</c:v>
                </c:pt>
                <c:pt idx="16">
                  <c:v>0.13865858499999986</c:v>
                </c:pt>
                <c:pt idx="17">
                  <c:v>0.13472127178254414</c:v>
                </c:pt>
                <c:pt idx="18">
                  <c:v>6.253041036242607E-2</c:v>
                </c:pt>
                <c:pt idx="19">
                  <c:v>0.99805555384615319</c:v>
                </c:pt>
                <c:pt idx="20">
                  <c:v>1.0021555776627222</c:v>
                </c:pt>
                <c:pt idx="21">
                  <c:v>0.37466350096153861</c:v>
                </c:pt>
                <c:pt idx="22">
                  <c:v>6.2530523039940916E-2</c:v>
                </c:pt>
                <c:pt idx="23">
                  <c:v>1.000359436908284</c:v>
                </c:pt>
                <c:pt idx="24">
                  <c:v>1.0004864013313619</c:v>
                </c:pt>
                <c:pt idx="25">
                  <c:v>6.2530485221893431E-2</c:v>
                </c:pt>
                <c:pt idx="26">
                  <c:v>6.253041036242607E-2</c:v>
                </c:pt>
                <c:pt idx="27">
                  <c:v>1.0005971707100605</c:v>
                </c:pt>
                <c:pt idx="28">
                  <c:v>6.2530410384615404E-2</c:v>
                </c:pt>
                <c:pt idx="29">
                  <c:v>6.2530410673076894E-2</c:v>
                </c:pt>
                <c:pt idx="30">
                  <c:v>6.253051599112433E-2</c:v>
                </c:pt>
                <c:pt idx="31">
                  <c:v>6.253041036242607E-2</c:v>
                </c:pt>
                <c:pt idx="32">
                  <c:v>6.2530417248520237E-2</c:v>
                </c:pt>
                <c:pt idx="33">
                  <c:v>6.253041036242607E-2</c:v>
                </c:pt>
                <c:pt idx="34">
                  <c:v>6.253041036242607E-2</c:v>
                </c:pt>
                <c:pt idx="35">
                  <c:v>6.253041036242607E-2</c:v>
                </c:pt>
                <c:pt idx="36">
                  <c:v>6.2530580658284027E-2</c:v>
                </c:pt>
                <c:pt idx="37">
                  <c:v>6.3342211353550268E-2</c:v>
                </c:pt>
                <c:pt idx="38">
                  <c:v>6.253041036242607E-2</c:v>
                </c:pt>
                <c:pt idx="39">
                  <c:v>6.253041036242607E-2</c:v>
                </c:pt>
                <c:pt idx="40">
                  <c:v>6.2530411738165495E-2</c:v>
                </c:pt>
                <c:pt idx="41">
                  <c:v>6.253041036242607E-2</c:v>
                </c:pt>
                <c:pt idx="42">
                  <c:v>6.2530443217455545E-2</c:v>
                </c:pt>
                <c:pt idx="43">
                  <c:v>6.253041036242607E-2</c:v>
                </c:pt>
                <c:pt idx="44">
                  <c:v>6.2530410828402314E-2</c:v>
                </c:pt>
                <c:pt idx="45">
                  <c:v>6.253041036242607E-2</c:v>
                </c:pt>
                <c:pt idx="46">
                  <c:v>6.253041036242607E-2</c:v>
                </c:pt>
                <c:pt idx="47">
                  <c:v>6.253041036242607E-2</c:v>
                </c:pt>
                <c:pt idx="48">
                  <c:v>6.253041036242607E-2</c:v>
                </c:pt>
                <c:pt idx="49">
                  <c:v>6.2530416346153417E-2</c:v>
                </c:pt>
                <c:pt idx="50">
                  <c:v>6.253041036242607E-2</c:v>
                </c:pt>
                <c:pt idx="51">
                  <c:v>6.2530439060650866E-2</c:v>
                </c:pt>
                <c:pt idx="52">
                  <c:v>6.253041036242607E-2</c:v>
                </c:pt>
                <c:pt idx="53">
                  <c:v>6.253041036242607E-2</c:v>
                </c:pt>
                <c:pt idx="54">
                  <c:v>6.253041036242607E-2</c:v>
                </c:pt>
                <c:pt idx="55">
                  <c:v>6.253041036242607E-2</c:v>
                </c:pt>
                <c:pt idx="56">
                  <c:v>6.2530410650887575E-2</c:v>
                </c:pt>
                <c:pt idx="57">
                  <c:v>6.2530425917159502E-2</c:v>
                </c:pt>
                <c:pt idx="58">
                  <c:v>6.253041036242607E-2</c:v>
                </c:pt>
                <c:pt idx="59">
                  <c:v>6.253041036242607E-2</c:v>
                </c:pt>
                <c:pt idx="60">
                  <c:v>6.253041036242607E-2</c:v>
                </c:pt>
                <c:pt idx="61">
                  <c:v>6.253041036242607E-2</c:v>
                </c:pt>
                <c:pt idx="62">
                  <c:v>6.253041036242607E-2</c:v>
                </c:pt>
                <c:pt idx="63">
                  <c:v>6.2530417522189102E-2</c:v>
                </c:pt>
                <c:pt idx="64">
                  <c:v>6.253041036242607E-2</c:v>
                </c:pt>
                <c:pt idx="65">
                  <c:v>6.2533411997041433E-2</c:v>
                </c:pt>
                <c:pt idx="66">
                  <c:v>6.2530429926035316E-2</c:v>
                </c:pt>
                <c:pt idx="67">
                  <c:v>6.253041036242607E-2</c:v>
                </c:pt>
                <c:pt idx="68">
                  <c:v>6.2530410798816521E-2</c:v>
                </c:pt>
                <c:pt idx="69">
                  <c:v>6.2530410369822514E-2</c:v>
                </c:pt>
                <c:pt idx="70">
                  <c:v>6.253041036242607E-2</c:v>
                </c:pt>
                <c:pt idx="71">
                  <c:v>6.253041036242607E-2</c:v>
                </c:pt>
                <c:pt idx="72">
                  <c:v>6.253041036242607E-2</c:v>
                </c:pt>
                <c:pt idx="73">
                  <c:v>6.253041036242607E-2</c:v>
                </c:pt>
                <c:pt idx="74">
                  <c:v>6.253041036242607E-2</c:v>
                </c:pt>
                <c:pt idx="75">
                  <c:v>6.253041036242607E-2</c:v>
                </c:pt>
                <c:pt idx="76">
                  <c:v>6.253041036242607E-2</c:v>
                </c:pt>
                <c:pt idx="77">
                  <c:v>6.253041036242607E-2</c:v>
                </c:pt>
                <c:pt idx="78">
                  <c:v>6.2530412352070727E-2</c:v>
                </c:pt>
                <c:pt idx="79">
                  <c:v>6.253041036242607E-2</c:v>
                </c:pt>
                <c:pt idx="80">
                  <c:v>6.2530416050295468E-2</c:v>
                </c:pt>
                <c:pt idx="81">
                  <c:v>6.2530443890532625E-2</c:v>
                </c:pt>
                <c:pt idx="82">
                  <c:v>6.253041036242607E-2</c:v>
                </c:pt>
                <c:pt idx="83">
                  <c:v>6.253041036242607E-2</c:v>
                </c:pt>
                <c:pt idx="84">
                  <c:v>6.253041036242607E-2</c:v>
                </c:pt>
                <c:pt idx="85">
                  <c:v>6.253041036242607E-2</c:v>
                </c:pt>
                <c:pt idx="86">
                  <c:v>6.253041036242607E-2</c:v>
                </c:pt>
                <c:pt idx="87">
                  <c:v>6.2646560717455627E-2</c:v>
                </c:pt>
                <c:pt idx="88">
                  <c:v>6.2530645680473312E-2</c:v>
                </c:pt>
                <c:pt idx="89">
                  <c:v>6.253041036242607E-2</c:v>
                </c:pt>
                <c:pt idx="90">
                  <c:v>6.253041036242607E-2</c:v>
                </c:pt>
                <c:pt idx="91">
                  <c:v>6.2530410502958628E-2</c:v>
                </c:pt>
                <c:pt idx="92">
                  <c:v>6.253041036242607E-2</c:v>
                </c:pt>
                <c:pt idx="93">
                  <c:v>6.2530465769230881E-2</c:v>
                </c:pt>
                <c:pt idx="94">
                  <c:v>6.253042772189335E-2</c:v>
                </c:pt>
                <c:pt idx="95">
                  <c:v>6.253041036242607E-2</c:v>
                </c:pt>
                <c:pt idx="96">
                  <c:v>6.253041036242607E-2</c:v>
                </c:pt>
                <c:pt idx="97">
                  <c:v>6.2530422315088485E-2</c:v>
                </c:pt>
                <c:pt idx="98">
                  <c:v>6.253041036242607E-2</c:v>
                </c:pt>
                <c:pt idx="99">
                  <c:v>6.253041036242607E-2</c:v>
                </c:pt>
                <c:pt idx="100">
                  <c:v>6.253041036242607E-2</c:v>
                </c:pt>
                <c:pt idx="101">
                  <c:v>6.2530493505917148E-2</c:v>
                </c:pt>
                <c:pt idx="102">
                  <c:v>6.253041110946729E-2</c:v>
                </c:pt>
                <c:pt idx="103">
                  <c:v>6.2555905687869756E-2</c:v>
                </c:pt>
                <c:pt idx="104">
                  <c:v>6.2530410939349038E-2</c:v>
                </c:pt>
                <c:pt idx="105">
                  <c:v>6.253041036242607E-2</c:v>
                </c:pt>
                <c:pt idx="106">
                  <c:v>6.253041036242607E-2</c:v>
                </c:pt>
                <c:pt idx="107">
                  <c:v>6.253041036242607E-2</c:v>
                </c:pt>
                <c:pt idx="108">
                  <c:v>6.253041036242607E-2</c:v>
                </c:pt>
                <c:pt idx="109">
                  <c:v>6.253041036242607E-2</c:v>
                </c:pt>
                <c:pt idx="110">
                  <c:v>6.253041036242607E-2</c:v>
                </c:pt>
                <c:pt idx="111">
                  <c:v>6.2530413668638693E-2</c:v>
                </c:pt>
                <c:pt idx="112">
                  <c:v>6.253041036242607E-2</c:v>
                </c:pt>
                <c:pt idx="113">
                  <c:v>6.2530426708579667E-2</c:v>
                </c:pt>
                <c:pt idx="114">
                  <c:v>6.2530474822485207E-2</c:v>
                </c:pt>
                <c:pt idx="115">
                  <c:v>6.2755481915680547E-2</c:v>
                </c:pt>
                <c:pt idx="116">
                  <c:v>6.253041036242607E-2</c:v>
                </c:pt>
                <c:pt idx="117">
                  <c:v>6.2560399940828293E-2</c:v>
                </c:pt>
                <c:pt idx="118">
                  <c:v>6.2571282677514731E-2</c:v>
                </c:pt>
                <c:pt idx="119">
                  <c:v>1.0016682507396468</c:v>
                </c:pt>
                <c:pt idx="120">
                  <c:v>6.2530412100591362E-2</c:v>
                </c:pt>
                <c:pt idx="121">
                  <c:v>6.2531964038461452E-2</c:v>
                </c:pt>
                <c:pt idx="122">
                  <c:v>6.2533578113905294E-2</c:v>
                </c:pt>
                <c:pt idx="123">
                  <c:v>6.253041036242607E-2</c:v>
                </c:pt>
                <c:pt idx="124">
                  <c:v>6.253041036242607E-2</c:v>
                </c:pt>
                <c:pt idx="125">
                  <c:v>6.253041036242607E-2</c:v>
                </c:pt>
                <c:pt idx="126">
                  <c:v>6.253041036242607E-2</c:v>
                </c:pt>
                <c:pt idx="127">
                  <c:v>6.2530412485206882E-2</c:v>
                </c:pt>
                <c:pt idx="128">
                  <c:v>6.253041036242607E-2</c:v>
                </c:pt>
                <c:pt idx="129">
                  <c:v>6.253041036242607E-2</c:v>
                </c:pt>
                <c:pt idx="130">
                  <c:v>6.253041036242607E-2</c:v>
                </c:pt>
                <c:pt idx="131">
                  <c:v>6.2799731886094723E-2</c:v>
                </c:pt>
                <c:pt idx="132">
                  <c:v>6.2530415821005589E-2</c:v>
                </c:pt>
                <c:pt idx="133">
                  <c:v>6.253041036242607E-2</c:v>
                </c:pt>
                <c:pt idx="134">
                  <c:v>6.2530416649407866E-2</c:v>
                </c:pt>
                <c:pt idx="135">
                  <c:v>0.87983551841715935</c:v>
                </c:pt>
                <c:pt idx="136">
                  <c:v>6.25306017381657E-2</c:v>
                </c:pt>
                <c:pt idx="137">
                  <c:v>1.0001745144230769</c:v>
                </c:pt>
                <c:pt idx="138">
                  <c:v>6.2531106301775191E-2</c:v>
                </c:pt>
                <c:pt idx="139">
                  <c:v>6.3618892810650904E-2</c:v>
                </c:pt>
                <c:pt idx="140">
                  <c:v>6.2531331420118255E-2</c:v>
                </c:pt>
                <c:pt idx="141">
                  <c:v>0.17268203531804741</c:v>
                </c:pt>
                <c:pt idx="142">
                  <c:v>6.253041036242607E-2</c:v>
                </c:pt>
                <c:pt idx="143">
                  <c:v>7.1497699622781047E-2</c:v>
                </c:pt>
                <c:pt idx="144">
                  <c:v>6.253041036242607E-2</c:v>
                </c:pt>
                <c:pt idx="145">
                  <c:v>0.37466352181952656</c:v>
                </c:pt>
                <c:pt idx="146">
                  <c:v>6.2549558661242649E-2</c:v>
                </c:pt>
                <c:pt idx="147">
                  <c:v>1.0033113217455625</c:v>
                </c:pt>
                <c:pt idx="148">
                  <c:v>9.5254490976331332E-2</c:v>
                </c:pt>
                <c:pt idx="149">
                  <c:v>6.2562775673076901E-2</c:v>
                </c:pt>
                <c:pt idx="150">
                  <c:v>6.2530486457100645E-2</c:v>
                </c:pt>
                <c:pt idx="151">
                  <c:v>6.253041036242607E-2</c:v>
                </c:pt>
                <c:pt idx="152">
                  <c:v>6.253041036242607E-2</c:v>
                </c:pt>
                <c:pt idx="153">
                  <c:v>6.253041036242607E-2</c:v>
                </c:pt>
                <c:pt idx="154">
                  <c:v>6.253041036242607E-2</c:v>
                </c:pt>
                <c:pt idx="155">
                  <c:v>6.2807743476331224E-2</c:v>
                </c:pt>
                <c:pt idx="156">
                  <c:v>6.253041036242607E-2</c:v>
                </c:pt>
                <c:pt idx="157">
                  <c:v>6.253041036242607E-2</c:v>
                </c:pt>
                <c:pt idx="158">
                  <c:v>6.253041036242607E-2</c:v>
                </c:pt>
                <c:pt idx="159">
                  <c:v>6.253041036242607E-2</c:v>
                </c:pt>
                <c:pt idx="160">
                  <c:v>6.253041036242607E-2</c:v>
                </c:pt>
                <c:pt idx="161">
                  <c:v>6.253041036242607E-2</c:v>
                </c:pt>
                <c:pt idx="162">
                  <c:v>0.85128502455621313</c:v>
                </c:pt>
                <c:pt idx="163">
                  <c:v>6.2665707773668589E-2</c:v>
                </c:pt>
                <c:pt idx="164">
                  <c:v>6.253041036242607E-2</c:v>
                </c:pt>
                <c:pt idx="165">
                  <c:v>6.253041036242607E-2</c:v>
                </c:pt>
                <c:pt idx="166">
                  <c:v>6.253041036242607E-2</c:v>
                </c:pt>
                <c:pt idx="167">
                  <c:v>6.2530440414201235E-2</c:v>
                </c:pt>
                <c:pt idx="168">
                  <c:v>6.2530658794378718E-2</c:v>
                </c:pt>
                <c:pt idx="169">
                  <c:v>6.4616698816568022E-2</c:v>
                </c:pt>
                <c:pt idx="170">
                  <c:v>1.0029168143491125</c:v>
                </c:pt>
                <c:pt idx="171">
                  <c:v>7.1134181893491175E-2</c:v>
                </c:pt>
                <c:pt idx="172">
                  <c:v>6.253041036242607E-2</c:v>
                </c:pt>
                <c:pt idx="173">
                  <c:v>6.2530415110946383E-2</c:v>
                </c:pt>
                <c:pt idx="174">
                  <c:v>6.253041036242607E-2</c:v>
                </c:pt>
                <c:pt idx="175">
                  <c:v>6.2530717011834297E-2</c:v>
                </c:pt>
                <c:pt idx="176">
                  <c:v>6.2537932433431892E-2</c:v>
                </c:pt>
                <c:pt idx="177">
                  <c:v>6.2530410613905296E-2</c:v>
                </c:pt>
                <c:pt idx="178">
                  <c:v>6.253041036242607E-2</c:v>
                </c:pt>
                <c:pt idx="179">
                  <c:v>6.2530835110946703E-2</c:v>
                </c:pt>
                <c:pt idx="180">
                  <c:v>6.253041036242607E-2</c:v>
                </c:pt>
                <c:pt idx="181">
                  <c:v>6.2533411420118326E-2</c:v>
                </c:pt>
                <c:pt idx="182">
                  <c:v>6.253041036242607E-2</c:v>
                </c:pt>
                <c:pt idx="183">
                  <c:v>6.253041036242607E-2</c:v>
                </c:pt>
                <c:pt idx="184">
                  <c:v>6.253041036242607E-2</c:v>
                </c:pt>
                <c:pt idx="185">
                  <c:v>6.2530411161242472E-2</c:v>
                </c:pt>
                <c:pt idx="186">
                  <c:v>0.76058540983727718</c:v>
                </c:pt>
                <c:pt idx="187">
                  <c:v>6.253041036242607E-2</c:v>
                </c:pt>
                <c:pt idx="188">
                  <c:v>6.253041036242607E-2</c:v>
                </c:pt>
                <c:pt idx="189">
                  <c:v>1.0006159871301772</c:v>
                </c:pt>
                <c:pt idx="190">
                  <c:v>6.3073004045858014E-2</c:v>
                </c:pt>
                <c:pt idx="191">
                  <c:v>6.253041036242607E-2</c:v>
                </c:pt>
                <c:pt idx="192">
                  <c:v>0.14597191023668657</c:v>
                </c:pt>
                <c:pt idx="193">
                  <c:v>6.253041036242607E-2</c:v>
                </c:pt>
                <c:pt idx="194">
                  <c:v>6.2530414630177222E-2</c:v>
                </c:pt>
                <c:pt idx="195">
                  <c:v>6.2530411693786661E-2</c:v>
                </c:pt>
                <c:pt idx="196">
                  <c:v>6.2530452640532488E-2</c:v>
                </c:pt>
                <c:pt idx="197">
                  <c:v>6.253086823224846E-2</c:v>
                </c:pt>
                <c:pt idx="198">
                  <c:v>0.11860910928254437</c:v>
                </c:pt>
                <c:pt idx="199">
                  <c:v>6.2766185525147761E-2</c:v>
                </c:pt>
                <c:pt idx="200">
                  <c:v>6.2535481420118444E-2</c:v>
                </c:pt>
                <c:pt idx="201">
                  <c:v>6.2530410384615417E-2</c:v>
                </c:pt>
                <c:pt idx="202">
                  <c:v>6.2530417181952347E-2</c:v>
                </c:pt>
                <c:pt idx="203">
                  <c:v>6.253041036242607E-2</c:v>
                </c:pt>
                <c:pt idx="204">
                  <c:v>6.253041036242607E-2</c:v>
                </c:pt>
                <c:pt idx="205">
                  <c:v>6.253041036242607E-2</c:v>
                </c:pt>
                <c:pt idx="206">
                  <c:v>6.253041036242607E-2</c:v>
                </c:pt>
                <c:pt idx="207">
                  <c:v>1.0007705229289963</c:v>
                </c:pt>
                <c:pt idx="208">
                  <c:v>0.84555035739644957</c:v>
                </c:pt>
                <c:pt idx="209">
                  <c:v>6.904215511834326E-2</c:v>
                </c:pt>
                <c:pt idx="210">
                  <c:v>0.98423251161242542</c:v>
                </c:pt>
                <c:pt idx="211">
                  <c:v>6.2530410532544364E-2</c:v>
                </c:pt>
                <c:pt idx="212">
                  <c:v>6.9094444970414171E-2</c:v>
                </c:pt>
                <c:pt idx="213">
                  <c:v>6.253041036242607E-2</c:v>
                </c:pt>
                <c:pt idx="214">
                  <c:v>0.15672593887573968</c:v>
                </c:pt>
                <c:pt idx="215">
                  <c:v>6.253041036242607E-2</c:v>
                </c:pt>
                <c:pt idx="216">
                  <c:v>6.2530410539940837E-2</c:v>
                </c:pt>
                <c:pt idx="217">
                  <c:v>6.2530417359467058E-2</c:v>
                </c:pt>
                <c:pt idx="218">
                  <c:v>6.253041036242607E-2</c:v>
                </c:pt>
                <c:pt idx="219">
                  <c:v>6.253041036242607E-2</c:v>
                </c:pt>
                <c:pt idx="220">
                  <c:v>6.2530419060650669E-2</c:v>
                </c:pt>
                <c:pt idx="221">
                  <c:v>6.253042139792872E-2</c:v>
                </c:pt>
                <c:pt idx="222">
                  <c:v>6.253041036242607E-2</c:v>
                </c:pt>
                <c:pt idx="223">
                  <c:v>6.2530412352070783E-2</c:v>
                </c:pt>
                <c:pt idx="224">
                  <c:v>6.253041036242607E-2</c:v>
                </c:pt>
                <c:pt idx="225">
                  <c:v>6.2530466834319703E-2</c:v>
                </c:pt>
                <c:pt idx="226">
                  <c:v>6.2530432559171456E-2</c:v>
                </c:pt>
                <c:pt idx="227">
                  <c:v>6.2530423528106172E-2</c:v>
                </c:pt>
                <c:pt idx="228">
                  <c:v>6.253041036242607E-2</c:v>
                </c:pt>
                <c:pt idx="229">
                  <c:v>7.2178187477810671E-2</c:v>
                </c:pt>
                <c:pt idx="230">
                  <c:v>6.2916005673076758E-2</c:v>
                </c:pt>
                <c:pt idx="231">
                  <c:v>6.253041036242607E-2</c:v>
                </c:pt>
                <c:pt idx="232">
                  <c:v>6.2530416708579548E-2</c:v>
                </c:pt>
                <c:pt idx="233">
                  <c:v>6.2530466797337175E-2</c:v>
                </c:pt>
                <c:pt idx="234">
                  <c:v>6.253041036242607E-2</c:v>
                </c:pt>
                <c:pt idx="235">
                  <c:v>6.2530730066568105E-2</c:v>
                </c:pt>
                <c:pt idx="236">
                  <c:v>6.2530920584319555E-2</c:v>
                </c:pt>
                <c:pt idx="237">
                  <c:v>6.2530410539940823E-2</c:v>
                </c:pt>
                <c:pt idx="238">
                  <c:v>6.253041036242607E-2</c:v>
                </c:pt>
                <c:pt idx="239">
                  <c:v>6.253041036242607E-2</c:v>
                </c:pt>
                <c:pt idx="240">
                  <c:v>6.25304122337276E-2</c:v>
                </c:pt>
                <c:pt idx="241">
                  <c:v>6.253041036242607E-2</c:v>
                </c:pt>
                <c:pt idx="242">
                  <c:v>6.2530413387573619E-2</c:v>
                </c:pt>
                <c:pt idx="243">
                  <c:v>6.253041036242607E-2</c:v>
                </c:pt>
                <c:pt idx="244">
                  <c:v>6.253473499260355E-2</c:v>
                </c:pt>
                <c:pt idx="245">
                  <c:v>6.2530427477810471E-2</c:v>
                </c:pt>
                <c:pt idx="246">
                  <c:v>6.253041036242607E-2</c:v>
                </c:pt>
                <c:pt idx="247">
                  <c:v>6.253041036242607E-2</c:v>
                </c:pt>
                <c:pt idx="248">
                  <c:v>6.2530410584319449E-2</c:v>
                </c:pt>
                <c:pt idx="249">
                  <c:v>6.253041036242607E-2</c:v>
                </c:pt>
                <c:pt idx="250">
                  <c:v>6.253041036242607E-2</c:v>
                </c:pt>
                <c:pt idx="251">
                  <c:v>6.253041036242607E-2</c:v>
                </c:pt>
                <c:pt idx="252">
                  <c:v>6.253041036242607E-2</c:v>
                </c:pt>
                <c:pt idx="253">
                  <c:v>6.253041036242607E-2</c:v>
                </c:pt>
                <c:pt idx="254">
                  <c:v>6.2530410495562128E-2</c:v>
                </c:pt>
                <c:pt idx="255">
                  <c:v>6.253041036242607E-2</c:v>
                </c:pt>
                <c:pt idx="256">
                  <c:v>6.253041036242607E-2</c:v>
                </c:pt>
                <c:pt idx="257">
                  <c:v>6.253041036242607E-2</c:v>
                </c:pt>
                <c:pt idx="258">
                  <c:v>6.253041036242607E-2</c:v>
                </c:pt>
                <c:pt idx="259">
                  <c:v>6.253041036242607E-2</c:v>
                </c:pt>
                <c:pt idx="260">
                  <c:v>6.253041036242607E-2</c:v>
                </c:pt>
                <c:pt idx="261">
                  <c:v>6.253041036242607E-2</c:v>
                </c:pt>
                <c:pt idx="262">
                  <c:v>6.253041036242607E-2</c:v>
                </c:pt>
                <c:pt idx="263">
                  <c:v>6.253041036242607E-2</c:v>
                </c:pt>
                <c:pt idx="264">
                  <c:v>6.253041036242607E-2</c:v>
                </c:pt>
                <c:pt idx="265">
                  <c:v>6.253041036242607E-2</c:v>
                </c:pt>
                <c:pt idx="266">
                  <c:v>6.253041036242607E-2</c:v>
                </c:pt>
                <c:pt idx="267">
                  <c:v>6.253041036242607E-2</c:v>
                </c:pt>
                <c:pt idx="268">
                  <c:v>6.2530472263313736E-2</c:v>
                </c:pt>
                <c:pt idx="269">
                  <c:v>6.253041036242607E-2</c:v>
                </c:pt>
                <c:pt idx="270">
                  <c:v>6.2530420865384295E-2</c:v>
                </c:pt>
                <c:pt idx="271">
                  <c:v>6.2686609763313542E-2</c:v>
                </c:pt>
                <c:pt idx="272">
                  <c:v>6.2530410517751489E-2</c:v>
                </c:pt>
                <c:pt idx="273">
                  <c:v>6.253041036242607E-2</c:v>
                </c:pt>
                <c:pt idx="274">
                  <c:v>6.2530411797336968E-2</c:v>
                </c:pt>
                <c:pt idx="275">
                  <c:v>6.2530410576923073E-2</c:v>
                </c:pt>
                <c:pt idx="276">
                  <c:v>6.253041036242607E-2</c:v>
                </c:pt>
                <c:pt idx="277">
                  <c:v>6.2530436856508761E-2</c:v>
                </c:pt>
                <c:pt idx="278">
                  <c:v>6.253041036242607E-2</c:v>
                </c:pt>
                <c:pt idx="279">
                  <c:v>6.3344006205621223E-2</c:v>
                </c:pt>
                <c:pt idx="280">
                  <c:v>6.253041036242607E-2</c:v>
                </c:pt>
                <c:pt idx="281">
                  <c:v>6.253041036242607E-2</c:v>
                </c:pt>
                <c:pt idx="282">
                  <c:v>6.253041036242607E-2</c:v>
                </c:pt>
                <c:pt idx="283">
                  <c:v>6.253041036242607E-2</c:v>
                </c:pt>
                <c:pt idx="284">
                  <c:v>6.253041036242607E-2</c:v>
                </c:pt>
                <c:pt idx="285">
                  <c:v>6.253041036242607E-2</c:v>
                </c:pt>
                <c:pt idx="286">
                  <c:v>6.253041036242607E-2</c:v>
                </c:pt>
                <c:pt idx="287">
                  <c:v>6.2530422329881305E-2</c:v>
                </c:pt>
                <c:pt idx="288">
                  <c:v>6.253042491124236E-2</c:v>
                </c:pt>
                <c:pt idx="289">
                  <c:v>6.253041036242607E-2</c:v>
                </c:pt>
                <c:pt idx="290">
                  <c:v>6.253041036242607E-2</c:v>
                </c:pt>
                <c:pt idx="291">
                  <c:v>0.99984069386094643</c:v>
                </c:pt>
                <c:pt idx="292">
                  <c:v>6.253041036242607E-2</c:v>
                </c:pt>
                <c:pt idx="293">
                  <c:v>6.2731224452662673E-2</c:v>
                </c:pt>
                <c:pt idx="294">
                  <c:v>6.253041036242607E-2</c:v>
                </c:pt>
                <c:pt idx="295">
                  <c:v>6.2530444977810615E-2</c:v>
                </c:pt>
                <c:pt idx="296">
                  <c:v>6.253041036242607E-2</c:v>
                </c:pt>
                <c:pt idx="297">
                  <c:v>6.253041036242607E-2</c:v>
                </c:pt>
                <c:pt idx="298">
                  <c:v>1.001534420857989</c:v>
                </c:pt>
                <c:pt idx="299">
                  <c:v>6.2536395303254375E-2</c:v>
                </c:pt>
                <c:pt idx="300">
                  <c:v>6.2530416242603235E-2</c:v>
                </c:pt>
                <c:pt idx="301">
                  <c:v>1.0019611582840235</c:v>
                </c:pt>
                <c:pt idx="302">
                  <c:v>6.2530410710059131E-2</c:v>
                </c:pt>
                <c:pt idx="303">
                  <c:v>6.2530410384615417E-2</c:v>
                </c:pt>
                <c:pt idx="304">
                  <c:v>0.96187720687869793</c:v>
                </c:pt>
                <c:pt idx="305">
                  <c:v>6.2530410628698185E-2</c:v>
                </c:pt>
                <c:pt idx="306">
                  <c:v>1.000544315680471</c:v>
                </c:pt>
                <c:pt idx="307">
                  <c:v>0.84770440636094468</c:v>
                </c:pt>
                <c:pt idx="308">
                  <c:v>6.253041036242607E-2</c:v>
                </c:pt>
                <c:pt idx="309">
                  <c:v>6.2531544615384682E-2</c:v>
                </c:pt>
                <c:pt idx="310">
                  <c:v>1.0017364578402361</c:v>
                </c:pt>
                <c:pt idx="311">
                  <c:v>6.253041036242607E-2</c:v>
                </c:pt>
                <c:pt idx="312">
                  <c:v>6.253041036242607E-2</c:v>
                </c:pt>
                <c:pt idx="313">
                  <c:v>6.253041036242607E-2</c:v>
                </c:pt>
                <c:pt idx="314">
                  <c:v>6.2532639815088747E-2</c:v>
                </c:pt>
                <c:pt idx="315">
                  <c:v>6.253041036242607E-2</c:v>
                </c:pt>
                <c:pt idx="316">
                  <c:v>6.253041036242607E-2</c:v>
                </c:pt>
                <c:pt idx="317">
                  <c:v>1.0143736782544399</c:v>
                </c:pt>
                <c:pt idx="318">
                  <c:v>6.2530428838757299E-2</c:v>
                </c:pt>
                <c:pt idx="319">
                  <c:v>6.2530416087277815E-2</c:v>
                </c:pt>
                <c:pt idx="320">
                  <c:v>1.0011344045857979</c:v>
                </c:pt>
                <c:pt idx="321">
                  <c:v>6.253041036242607E-2</c:v>
                </c:pt>
                <c:pt idx="322">
                  <c:v>0.11537618897189357</c:v>
                </c:pt>
                <c:pt idx="323">
                  <c:v>0.88363048461538485</c:v>
                </c:pt>
                <c:pt idx="324">
                  <c:v>6.2530429778106369E-2</c:v>
                </c:pt>
                <c:pt idx="325">
                  <c:v>6.253041036242607E-2</c:v>
                </c:pt>
                <c:pt idx="326">
                  <c:v>6.2531635221893644E-2</c:v>
                </c:pt>
                <c:pt idx="327">
                  <c:v>6.253041036242607E-2</c:v>
                </c:pt>
                <c:pt idx="328">
                  <c:v>1.0061586072485189</c:v>
                </c:pt>
                <c:pt idx="329">
                  <c:v>6.6877124445266278E-2</c:v>
                </c:pt>
                <c:pt idx="330">
                  <c:v>6.2710164903846205E-2</c:v>
                </c:pt>
                <c:pt idx="331">
                  <c:v>6.253041036242607E-2</c:v>
                </c:pt>
                <c:pt idx="332">
                  <c:v>6.253041036242607E-2</c:v>
                </c:pt>
                <c:pt idx="333">
                  <c:v>1.0006008830621316</c:v>
                </c:pt>
                <c:pt idx="334">
                  <c:v>6.2530410488165669E-2</c:v>
                </c:pt>
                <c:pt idx="335">
                  <c:v>1.0444278579881647</c:v>
                </c:pt>
                <c:pt idx="336">
                  <c:v>1.0001748366124261</c:v>
                </c:pt>
                <c:pt idx="337">
                  <c:v>1.000853672337275</c:v>
                </c:pt>
                <c:pt idx="338">
                  <c:v>1.0006034835059165</c:v>
                </c:pt>
                <c:pt idx="339">
                  <c:v>1.0004882451923085</c:v>
                </c:pt>
                <c:pt idx="340">
                  <c:v>0.99966946923076949</c:v>
                </c:pt>
                <c:pt idx="341">
                  <c:v>1.001157674556211</c:v>
                </c:pt>
                <c:pt idx="342">
                  <c:v>1.0022095332840248</c:v>
                </c:pt>
                <c:pt idx="343">
                  <c:v>1.0021620325443801</c:v>
                </c:pt>
                <c:pt idx="344">
                  <c:v>0.99581853076922944</c:v>
                </c:pt>
                <c:pt idx="345">
                  <c:v>1.0031649792899406</c:v>
                </c:pt>
                <c:pt idx="346">
                  <c:v>1.0038737110946754</c:v>
                </c:pt>
                <c:pt idx="347">
                  <c:v>1.0200185136834339</c:v>
                </c:pt>
                <c:pt idx="348">
                  <c:v>0.57025255857988089</c:v>
                </c:pt>
                <c:pt idx="349">
                  <c:v>0.1666923006656803</c:v>
                </c:pt>
                <c:pt idx="350">
                  <c:v>0.77316016331360915</c:v>
                </c:pt>
                <c:pt idx="351">
                  <c:v>1.0148458124260344</c:v>
                </c:pt>
                <c:pt idx="352">
                  <c:v>0.12507489585798798</c:v>
                </c:pt>
                <c:pt idx="353">
                  <c:v>0.37466346420118352</c:v>
                </c:pt>
                <c:pt idx="354">
                  <c:v>0.99619104903846123</c:v>
                </c:pt>
                <c:pt idx="355">
                  <c:v>1.0022198291420101</c:v>
                </c:pt>
                <c:pt idx="356">
                  <c:v>1.0003163086538467</c:v>
                </c:pt>
                <c:pt idx="357">
                  <c:v>1.000783347633136</c:v>
                </c:pt>
                <c:pt idx="358">
                  <c:v>6.2530410968934816E-2</c:v>
                </c:pt>
                <c:pt idx="359">
                  <c:v>0.99934440007396486</c:v>
                </c:pt>
                <c:pt idx="360">
                  <c:v>6.2530410392011848E-2</c:v>
                </c:pt>
                <c:pt idx="361">
                  <c:v>6.2530419726331013E-2</c:v>
                </c:pt>
                <c:pt idx="362">
                  <c:v>6.2615942004438013E-2</c:v>
                </c:pt>
                <c:pt idx="363">
                  <c:v>7.5117655894970298E-2</c:v>
                </c:pt>
                <c:pt idx="364">
                  <c:v>6.253041036242607E-2</c:v>
                </c:pt>
                <c:pt idx="365">
                  <c:v>0.9892410350591726</c:v>
                </c:pt>
                <c:pt idx="366">
                  <c:v>6.253055515532549E-2</c:v>
                </c:pt>
                <c:pt idx="367">
                  <c:v>6.253041036242607E-2</c:v>
                </c:pt>
                <c:pt idx="368">
                  <c:v>6.2532250872781095E-2</c:v>
                </c:pt>
                <c:pt idx="369">
                  <c:v>1.0013628173076912</c:v>
                </c:pt>
                <c:pt idx="370">
                  <c:v>6.253041036242607E-2</c:v>
                </c:pt>
                <c:pt idx="371">
                  <c:v>0.27332247067307652</c:v>
                </c:pt>
                <c:pt idx="372">
                  <c:v>6.2530410377218959E-2</c:v>
                </c:pt>
                <c:pt idx="373">
                  <c:v>1.0038324215976342</c:v>
                </c:pt>
                <c:pt idx="374">
                  <c:v>7.1574644245562133E-2</c:v>
                </c:pt>
                <c:pt idx="375">
                  <c:v>1.0010599733727799</c:v>
                </c:pt>
                <c:pt idx="376">
                  <c:v>1.0007236760355023</c:v>
                </c:pt>
                <c:pt idx="377">
                  <c:v>0.32492655287721911</c:v>
                </c:pt>
                <c:pt idx="378">
                  <c:v>0.93312708128698196</c:v>
                </c:pt>
                <c:pt idx="379">
                  <c:v>6.2530977122781037E-2</c:v>
                </c:pt>
                <c:pt idx="380">
                  <c:v>1.0128427463017742</c:v>
                </c:pt>
                <c:pt idx="381">
                  <c:v>0.32366102026627253</c:v>
                </c:pt>
                <c:pt idx="382">
                  <c:v>1.0005360476331357</c:v>
                </c:pt>
                <c:pt idx="383">
                  <c:v>7.6566419963017662E-2</c:v>
                </c:pt>
                <c:pt idx="384">
                  <c:v>7.0806820732248546E-2</c:v>
                </c:pt>
                <c:pt idx="385">
                  <c:v>1.0162074622781039</c:v>
                </c:pt>
                <c:pt idx="386">
                  <c:v>0.9941567250739648</c:v>
                </c:pt>
                <c:pt idx="387">
                  <c:v>0.62356653010355034</c:v>
                </c:pt>
                <c:pt idx="388">
                  <c:v>1.0003432928254443</c:v>
                </c:pt>
                <c:pt idx="389">
                  <c:v>6.253041036242607E-2</c:v>
                </c:pt>
                <c:pt idx="390">
                  <c:v>1.0005261460059176</c:v>
                </c:pt>
                <c:pt idx="391">
                  <c:v>0.21324266901627209</c:v>
                </c:pt>
                <c:pt idx="392">
                  <c:v>6.2530410451183446E-2</c:v>
                </c:pt>
                <c:pt idx="393">
                  <c:v>1.0007327655325451</c:v>
                </c:pt>
                <c:pt idx="394">
                  <c:v>0.99983774755917143</c:v>
                </c:pt>
                <c:pt idx="395">
                  <c:v>1.0008741730769231</c:v>
                </c:pt>
                <c:pt idx="396">
                  <c:v>1.0011280318047344</c:v>
                </c:pt>
                <c:pt idx="397">
                  <c:v>1.0008370457100579</c:v>
                </c:pt>
                <c:pt idx="398">
                  <c:v>1.0027486678994066</c:v>
                </c:pt>
                <c:pt idx="399">
                  <c:v>1.0026937004437886</c:v>
                </c:pt>
                <c:pt idx="400">
                  <c:v>1.0006204755917179</c:v>
                </c:pt>
                <c:pt idx="401">
                  <c:v>7.5154060036982176E-2</c:v>
                </c:pt>
                <c:pt idx="402">
                  <c:v>9.9585483572485242E-2</c:v>
                </c:pt>
                <c:pt idx="403">
                  <c:v>1.0034663560650869</c:v>
                </c:pt>
                <c:pt idx="404">
                  <c:v>0.94111883727810652</c:v>
                </c:pt>
                <c:pt idx="405">
                  <c:v>0.9597755196005926</c:v>
                </c:pt>
                <c:pt idx="406">
                  <c:v>0.49849942773668598</c:v>
                </c:pt>
                <c:pt idx="407">
                  <c:v>0.37466362899408262</c:v>
                </c:pt>
                <c:pt idx="408">
                  <c:v>6.2595074511834256E-2</c:v>
                </c:pt>
                <c:pt idx="409">
                  <c:v>1.0040234534023678</c:v>
                </c:pt>
                <c:pt idx="410">
                  <c:v>6.7025193720414281E-2</c:v>
                </c:pt>
                <c:pt idx="411">
                  <c:v>1.0006123195266261</c:v>
                </c:pt>
                <c:pt idx="412">
                  <c:v>1.0004825880177513</c:v>
                </c:pt>
                <c:pt idx="413">
                  <c:v>6.2530412107987807E-2</c:v>
                </c:pt>
                <c:pt idx="414">
                  <c:v>6.254962585059165E-2</c:v>
                </c:pt>
                <c:pt idx="415">
                  <c:v>1.0009189741124251</c:v>
                </c:pt>
                <c:pt idx="416">
                  <c:v>1.0011846863905329</c:v>
                </c:pt>
                <c:pt idx="417">
                  <c:v>6.2792375421597657E-2</c:v>
                </c:pt>
                <c:pt idx="418">
                  <c:v>6.256242806213011E-2</c:v>
                </c:pt>
                <c:pt idx="419">
                  <c:v>0.99995540110946723</c:v>
                </c:pt>
                <c:pt idx="420">
                  <c:v>6.2530433291420037E-2</c:v>
                </c:pt>
                <c:pt idx="421">
                  <c:v>0.9529411323224829</c:v>
                </c:pt>
                <c:pt idx="422">
                  <c:v>6.2645099755917324E-2</c:v>
                </c:pt>
                <c:pt idx="423">
                  <c:v>1.0006819622781065</c:v>
                </c:pt>
                <c:pt idx="424">
                  <c:v>1.0053183350591719</c:v>
                </c:pt>
                <c:pt idx="425">
                  <c:v>8.3541366338757389E-2</c:v>
                </c:pt>
                <c:pt idx="426">
                  <c:v>6.2531066065088667E-2</c:v>
                </c:pt>
                <c:pt idx="427">
                  <c:v>6.2530410473372808E-2</c:v>
                </c:pt>
                <c:pt idx="428">
                  <c:v>1.0013591102071004</c:v>
                </c:pt>
                <c:pt idx="429">
                  <c:v>1.0006540792899403</c:v>
                </c:pt>
                <c:pt idx="430">
                  <c:v>1.0038838905325451</c:v>
                </c:pt>
                <c:pt idx="431">
                  <c:v>6.2530415214496732E-2</c:v>
                </c:pt>
                <c:pt idx="432">
                  <c:v>1.0151575428994075</c:v>
                </c:pt>
                <c:pt idx="433">
                  <c:v>1.0031596028106504</c:v>
                </c:pt>
                <c:pt idx="434">
                  <c:v>1.0010217312869802</c:v>
                </c:pt>
                <c:pt idx="435">
                  <c:v>6.2530410369822514E-2</c:v>
                </c:pt>
                <c:pt idx="436">
                  <c:v>1.0027632610946737</c:v>
                </c:pt>
                <c:pt idx="437">
                  <c:v>1.0042841449704141</c:v>
                </c:pt>
                <c:pt idx="438">
                  <c:v>6.253041036242607E-2</c:v>
                </c:pt>
                <c:pt idx="439">
                  <c:v>0.99951075946745571</c:v>
                </c:pt>
                <c:pt idx="440">
                  <c:v>1.0013113446745572</c:v>
                </c:pt>
                <c:pt idx="441">
                  <c:v>1.0006938355769219</c:v>
                </c:pt>
                <c:pt idx="442">
                  <c:v>6.571955122041423E-2</c:v>
                </c:pt>
                <c:pt idx="443">
                  <c:v>0.26474361457100604</c:v>
                </c:pt>
                <c:pt idx="444">
                  <c:v>1.0015148150887572</c:v>
                </c:pt>
                <c:pt idx="445">
                  <c:v>1.0033204008875756</c:v>
                </c:pt>
                <c:pt idx="446">
                  <c:v>1.0012695621301779</c:v>
                </c:pt>
                <c:pt idx="447">
                  <c:v>1.0007923831360921</c:v>
                </c:pt>
                <c:pt idx="448">
                  <c:v>6.253041036242607E-2</c:v>
                </c:pt>
                <c:pt idx="449">
                  <c:v>0.20180576860946761</c:v>
                </c:pt>
                <c:pt idx="450">
                  <c:v>6.2530417359467058E-2</c:v>
                </c:pt>
                <c:pt idx="451">
                  <c:v>6.2531394992603545E-2</c:v>
                </c:pt>
                <c:pt idx="452">
                  <c:v>6.2550084304733772E-2</c:v>
                </c:pt>
                <c:pt idx="453">
                  <c:v>6.2530424704141607E-2</c:v>
                </c:pt>
                <c:pt idx="454">
                  <c:v>6.25304105029586E-2</c:v>
                </c:pt>
                <c:pt idx="455">
                  <c:v>1.0002042540680474</c:v>
                </c:pt>
                <c:pt idx="456">
                  <c:v>6.253041036242607E-2</c:v>
                </c:pt>
                <c:pt idx="457">
                  <c:v>0.29390340964497036</c:v>
                </c:pt>
                <c:pt idx="458">
                  <c:v>0.37466344415680519</c:v>
                </c:pt>
                <c:pt idx="459">
                  <c:v>0.37466350628698253</c:v>
                </c:pt>
                <c:pt idx="460">
                  <c:v>0.37466348217455697</c:v>
                </c:pt>
                <c:pt idx="461">
                  <c:v>0.37466344593195283</c:v>
                </c:pt>
                <c:pt idx="462">
                  <c:v>0.37466345991124295</c:v>
                </c:pt>
                <c:pt idx="463">
                  <c:v>0.37466346693787</c:v>
                </c:pt>
                <c:pt idx="464">
                  <c:v>0.37466360428994072</c:v>
                </c:pt>
                <c:pt idx="465">
                  <c:v>0.37466356856508853</c:v>
                </c:pt>
                <c:pt idx="466">
                  <c:v>0.37466356375739651</c:v>
                </c:pt>
                <c:pt idx="467">
                  <c:v>0.37466348217455697</c:v>
                </c:pt>
                <c:pt idx="468">
                  <c:v>0.37466344519230788</c:v>
                </c:pt>
                <c:pt idx="469">
                  <c:v>1.1019114326923081</c:v>
                </c:pt>
                <c:pt idx="470">
                  <c:v>0.92392335917159685</c:v>
                </c:pt>
                <c:pt idx="471">
                  <c:v>1.0032359556213022</c:v>
                </c:pt>
                <c:pt idx="472">
                  <c:v>6.2537455451183444E-2</c:v>
                </c:pt>
                <c:pt idx="473">
                  <c:v>1.0003696491124237</c:v>
                </c:pt>
                <c:pt idx="474">
                  <c:v>1.0013746708579898</c:v>
                </c:pt>
                <c:pt idx="475">
                  <c:v>1.0003891656065094</c:v>
                </c:pt>
                <c:pt idx="476">
                  <c:v>6.2530410510355017E-2</c:v>
                </c:pt>
                <c:pt idx="477">
                  <c:v>6.2538145517751484E-2</c:v>
                </c:pt>
                <c:pt idx="478">
                  <c:v>0.99946580739644841</c:v>
                </c:pt>
                <c:pt idx="479">
                  <c:v>6.5829776516272101E-2</c:v>
                </c:pt>
                <c:pt idx="480">
                  <c:v>6.2530478764792674E-2</c:v>
                </c:pt>
                <c:pt idx="481">
                  <c:v>0.99912565251479324</c:v>
                </c:pt>
                <c:pt idx="482">
                  <c:v>6.253041036242607E-2</c:v>
                </c:pt>
                <c:pt idx="483">
                  <c:v>1.0005559076183421</c:v>
                </c:pt>
                <c:pt idx="484">
                  <c:v>6.256377020710055E-2</c:v>
                </c:pt>
                <c:pt idx="485">
                  <c:v>6.2541695480769266E-2</c:v>
                </c:pt>
                <c:pt idx="486">
                  <c:v>6.253041036242607E-2</c:v>
                </c:pt>
                <c:pt idx="487">
                  <c:v>6.2530410599112379E-2</c:v>
                </c:pt>
                <c:pt idx="488">
                  <c:v>6.2670122440828438E-2</c:v>
                </c:pt>
                <c:pt idx="489">
                  <c:v>1.0006373875739629</c:v>
                </c:pt>
                <c:pt idx="490">
                  <c:v>6.2531978187869777E-2</c:v>
                </c:pt>
                <c:pt idx="491">
                  <c:v>0.99967368431952697</c:v>
                </c:pt>
                <c:pt idx="492">
                  <c:v>1.0003627798076933</c:v>
                </c:pt>
                <c:pt idx="493">
                  <c:v>1.0006562803254435</c:v>
                </c:pt>
                <c:pt idx="494">
                  <c:v>6.2706930821005966E-2</c:v>
                </c:pt>
                <c:pt idx="495">
                  <c:v>0.9999927647189345</c:v>
                </c:pt>
                <c:pt idx="496">
                  <c:v>1.0034621242603541</c:v>
                </c:pt>
                <c:pt idx="497">
                  <c:v>1.0090457307692287</c:v>
                </c:pt>
                <c:pt idx="498">
                  <c:v>6.7741368239644981E-2</c:v>
                </c:pt>
                <c:pt idx="499">
                  <c:v>1.0006731213017754</c:v>
                </c:pt>
                <c:pt idx="500">
                  <c:v>1.0024921375739655</c:v>
                </c:pt>
                <c:pt idx="501">
                  <c:v>1.0139706427514805</c:v>
                </c:pt>
                <c:pt idx="502">
                  <c:v>0.83987610983727889</c:v>
                </c:pt>
                <c:pt idx="503">
                  <c:v>0.13112202306213014</c:v>
                </c:pt>
                <c:pt idx="504">
                  <c:v>1.0008333927514781</c:v>
                </c:pt>
                <c:pt idx="505">
                  <c:v>1.0027844940828405</c:v>
                </c:pt>
                <c:pt idx="506">
                  <c:v>0.98976536176035657</c:v>
                </c:pt>
                <c:pt idx="507">
                  <c:v>1.0012851346153846</c:v>
                </c:pt>
                <c:pt idx="508">
                  <c:v>1.0052581834319521</c:v>
                </c:pt>
                <c:pt idx="509">
                  <c:v>6.2531352958579867E-2</c:v>
                </c:pt>
                <c:pt idx="510">
                  <c:v>0.99648500303254262</c:v>
                </c:pt>
                <c:pt idx="511">
                  <c:v>1.0033176316568049</c:v>
                </c:pt>
                <c:pt idx="512">
                  <c:v>0.44028001767751562</c:v>
                </c:pt>
                <c:pt idx="513">
                  <c:v>0.11265886610207113</c:v>
                </c:pt>
                <c:pt idx="514">
                  <c:v>6.2530410821005827E-2</c:v>
                </c:pt>
                <c:pt idx="515">
                  <c:v>6.2530410562130143E-2</c:v>
                </c:pt>
                <c:pt idx="516">
                  <c:v>6.253307282544375E-2</c:v>
                </c:pt>
                <c:pt idx="517">
                  <c:v>6.2534899171597588E-2</c:v>
                </c:pt>
                <c:pt idx="518">
                  <c:v>6.253041036242607E-2</c:v>
                </c:pt>
                <c:pt idx="519">
                  <c:v>0.99932525303254405</c:v>
                </c:pt>
                <c:pt idx="520">
                  <c:v>6.2982993380177474E-2</c:v>
                </c:pt>
                <c:pt idx="521">
                  <c:v>6.2903071050295772E-2</c:v>
                </c:pt>
                <c:pt idx="522">
                  <c:v>6.2530410473372808E-2</c:v>
                </c:pt>
                <c:pt idx="523">
                  <c:v>0.37466350133136128</c:v>
                </c:pt>
                <c:pt idx="524">
                  <c:v>0.37466344556213038</c:v>
                </c:pt>
                <c:pt idx="525">
                  <c:v>0.37466361213017763</c:v>
                </c:pt>
                <c:pt idx="526">
                  <c:v>1.0005674124260346</c:v>
                </c:pt>
                <c:pt idx="527">
                  <c:v>6.2534415458579906E-2</c:v>
                </c:pt>
                <c:pt idx="528">
                  <c:v>1.0004296926035516</c:v>
                </c:pt>
                <c:pt idx="529">
                  <c:v>1.000614539201184</c:v>
                </c:pt>
                <c:pt idx="530">
                  <c:v>1.0011401135355049</c:v>
                </c:pt>
                <c:pt idx="531">
                  <c:v>1.0021302093195277</c:v>
                </c:pt>
                <c:pt idx="532">
                  <c:v>1.0001946977071021</c:v>
                </c:pt>
                <c:pt idx="533">
                  <c:v>1.004508978550297</c:v>
                </c:pt>
                <c:pt idx="534">
                  <c:v>6.2550122130177438E-2</c:v>
                </c:pt>
                <c:pt idx="535">
                  <c:v>0.95552062855029685</c:v>
                </c:pt>
                <c:pt idx="536">
                  <c:v>0.76149330754437949</c:v>
                </c:pt>
                <c:pt idx="537">
                  <c:v>6.8350190747041503E-2</c:v>
                </c:pt>
                <c:pt idx="538">
                  <c:v>1.0006376161242605</c:v>
                </c:pt>
                <c:pt idx="539">
                  <c:v>1.0232331442307709</c:v>
                </c:pt>
                <c:pt idx="540">
                  <c:v>6.253042767011821E-2</c:v>
                </c:pt>
                <c:pt idx="541">
                  <c:v>1.0005599840236699</c:v>
                </c:pt>
                <c:pt idx="542">
                  <c:v>0.37466348801775146</c:v>
                </c:pt>
                <c:pt idx="543">
                  <c:v>1.0006648524408273</c:v>
                </c:pt>
                <c:pt idx="544">
                  <c:v>0.99982887766272188</c:v>
                </c:pt>
                <c:pt idx="545">
                  <c:v>1.0008045022189345</c:v>
                </c:pt>
                <c:pt idx="546">
                  <c:v>1.0007138668639048</c:v>
                </c:pt>
                <c:pt idx="547">
                  <c:v>1.0003817735207101</c:v>
                </c:pt>
                <c:pt idx="548">
                  <c:v>6.4501798350591652E-2</c:v>
                </c:pt>
                <c:pt idx="549">
                  <c:v>1.0052775695266274</c:v>
                </c:pt>
                <c:pt idx="550">
                  <c:v>1.0007101538461531</c:v>
                </c:pt>
                <c:pt idx="551">
                  <c:v>1.0004388025147957</c:v>
                </c:pt>
                <c:pt idx="552">
                  <c:v>0.99021406575443793</c:v>
                </c:pt>
                <c:pt idx="553">
                  <c:v>1.0013806908284042</c:v>
                </c:pt>
                <c:pt idx="554">
                  <c:v>1.0462511102071008</c:v>
                </c:pt>
                <c:pt idx="555">
                  <c:v>0.50427959149408275</c:v>
                </c:pt>
                <c:pt idx="556">
                  <c:v>6.5685516390532564E-2</c:v>
                </c:pt>
                <c:pt idx="557">
                  <c:v>6.9940943639053399E-2</c:v>
                </c:pt>
                <c:pt idx="558">
                  <c:v>0.37466350806213017</c:v>
                </c:pt>
                <c:pt idx="559">
                  <c:v>0.37466346412721879</c:v>
                </c:pt>
                <c:pt idx="560">
                  <c:v>1.0046256627218935</c:v>
                </c:pt>
                <c:pt idx="561">
                  <c:v>1.0006077279585808</c:v>
                </c:pt>
                <c:pt idx="562">
                  <c:v>1.0006352814349095</c:v>
                </c:pt>
                <c:pt idx="563">
                  <c:v>1.0006130491863876</c:v>
                </c:pt>
                <c:pt idx="564">
                  <c:v>1.0025646323964499</c:v>
                </c:pt>
                <c:pt idx="565">
                  <c:v>1.0009241863905314</c:v>
                </c:pt>
                <c:pt idx="566">
                  <c:v>1.0006168084319527</c:v>
                </c:pt>
                <c:pt idx="567">
                  <c:v>1.0007415110946736</c:v>
                </c:pt>
                <c:pt idx="568">
                  <c:v>1.00397832174556</c:v>
                </c:pt>
                <c:pt idx="569">
                  <c:v>1.000895583579881</c:v>
                </c:pt>
                <c:pt idx="570">
                  <c:v>1.0060239541420115</c:v>
                </c:pt>
                <c:pt idx="571">
                  <c:v>1.0108472529585775</c:v>
                </c:pt>
                <c:pt idx="572">
                  <c:v>1.0116516390532546</c:v>
                </c:pt>
                <c:pt idx="573">
                  <c:v>1.0068316937869817</c:v>
                </c:pt>
                <c:pt idx="574">
                  <c:v>1.0271697699704141</c:v>
                </c:pt>
                <c:pt idx="575">
                  <c:v>1.018789887573964</c:v>
                </c:pt>
                <c:pt idx="576">
                  <c:v>1.0053762541420126</c:v>
                </c:pt>
                <c:pt idx="577">
                  <c:v>1.0069106470414217</c:v>
                </c:pt>
                <c:pt idx="578">
                  <c:v>1.0123532615384605</c:v>
                </c:pt>
                <c:pt idx="579">
                  <c:v>0.85591702736686381</c:v>
                </c:pt>
                <c:pt idx="580">
                  <c:v>0.95072222122781147</c:v>
                </c:pt>
                <c:pt idx="581">
                  <c:v>0.95281383099112504</c:v>
                </c:pt>
                <c:pt idx="582">
                  <c:v>0.90645235428994075</c:v>
                </c:pt>
                <c:pt idx="583">
                  <c:v>0.97762992869822385</c:v>
                </c:pt>
                <c:pt idx="584">
                  <c:v>0.98007925480769187</c:v>
                </c:pt>
                <c:pt idx="585">
                  <c:v>0.94919513202662598</c:v>
                </c:pt>
                <c:pt idx="586">
                  <c:v>1.0011324341716001</c:v>
                </c:pt>
                <c:pt idx="587">
                  <c:v>1.003432249999999</c:v>
                </c:pt>
                <c:pt idx="588">
                  <c:v>1.0013778424556219</c:v>
                </c:pt>
                <c:pt idx="589">
                  <c:v>1.0035196863905325</c:v>
                </c:pt>
                <c:pt idx="590">
                  <c:v>1.0031833254437867</c:v>
                </c:pt>
                <c:pt idx="591">
                  <c:v>1.0006081051035498</c:v>
                </c:pt>
                <c:pt idx="592">
                  <c:v>1.0004840105769248</c:v>
                </c:pt>
                <c:pt idx="593">
                  <c:v>1.0101479371301765</c:v>
                </c:pt>
                <c:pt idx="594">
                  <c:v>1.0014249933431945</c:v>
                </c:pt>
                <c:pt idx="595">
                  <c:v>1.0594716960059183</c:v>
                </c:pt>
                <c:pt idx="596">
                  <c:v>1.0009442899408276</c:v>
                </c:pt>
                <c:pt idx="597">
                  <c:v>1.0023223091715958</c:v>
                </c:pt>
                <c:pt idx="598">
                  <c:v>1.0014772825443792</c:v>
                </c:pt>
                <c:pt idx="599">
                  <c:v>0.12622172448224864</c:v>
                </c:pt>
                <c:pt idx="600">
                  <c:v>0.38984548742603586</c:v>
                </c:pt>
                <c:pt idx="601">
                  <c:v>0.90895076849112544</c:v>
                </c:pt>
                <c:pt idx="602">
                  <c:v>1.0098198832840222</c:v>
                </c:pt>
                <c:pt idx="603">
                  <c:v>0.6589341245562117</c:v>
                </c:pt>
                <c:pt idx="604">
                  <c:v>1.0063894001479277</c:v>
                </c:pt>
                <c:pt idx="605">
                  <c:v>0.99706454644970099</c:v>
                </c:pt>
                <c:pt idx="606">
                  <c:v>0.59601479215976472</c:v>
                </c:pt>
                <c:pt idx="607">
                  <c:v>0.26015823994082815</c:v>
                </c:pt>
                <c:pt idx="608">
                  <c:v>0.74420963823964559</c:v>
                </c:pt>
                <c:pt idx="609">
                  <c:v>1.0081961130917163</c:v>
                </c:pt>
                <c:pt idx="610">
                  <c:v>0.14520868039940832</c:v>
                </c:pt>
                <c:pt idx="611">
                  <c:v>0.99751904689349091</c:v>
                </c:pt>
                <c:pt idx="612">
                  <c:v>1.0056900390532528</c:v>
                </c:pt>
                <c:pt idx="613">
                  <c:v>0.99928485495561881</c:v>
                </c:pt>
                <c:pt idx="614">
                  <c:v>0.9923921332840222</c:v>
                </c:pt>
                <c:pt idx="615">
                  <c:v>0.99925548727810509</c:v>
                </c:pt>
                <c:pt idx="616">
                  <c:v>1.0045751328402366</c:v>
                </c:pt>
                <c:pt idx="617">
                  <c:v>0.99404627026627201</c:v>
                </c:pt>
                <c:pt idx="618">
                  <c:v>1.0123417307692302</c:v>
                </c:pt>
                <c:pt idx="619">
                  <c:v>1.0036030818786981</c:v>
                </c:pt>
                <c:pt idx="620">
                  <c:v>0.99954714511834186</c:v>
                </c:pt>
                <c:pt idx="621">
                  <c:v>0.93538552315088697</c:v>
                </c:pt>
                <c:pt idx="622">
                  <c:v>0.93176223535503033</c:v>
                </c:pt>
                <c:pt idx="623">
                  <c:v>0.99355017226331377</c:v>
                </c:pt>
                <c:pt idx="624">
                  <c:v>1.002112998816568</c:v>
                </c:pt>
                <c:pt idx="625">
                  <c:v>1.0044202520710073</c:v>
                </c:pt>
                <c:pt idx="626">
                  <c:v>0.9958177684171583</c:v>
                </c:pt>
                <c:pt idx="627">
                  <c:v>0.98220760954141917</c:v>
                </c:pt>
                <c:pt idx="628">
                  <c:v>1.0027531326183436</c:v>
                </c:pt>
                <c:pt idx="629">
                  <c:v>0.99952237167159885</c:v>
                </c:pt>
                <c:pt idx="630">
                  <c:v>1.0724311065088765</c:v>
                </c:pt>
                <c:pt idx="631">
                  <c:v>1.0194476583579881</c:v>
                </c:pt>
                <c:pt idx="632">
                  <c:v>1.012139623520709</c:v>
                </c:pt>
                <c:pt idx="633">
                  <c:v>1.0008664034023664</c:v>
                </c:pt>
                <c:pt idx="634">
                  <c:v>1.0116770286982262</c:v>
                </c:pt>
                <c:pt idx="635">
                  <c:v>1.0211855994822472</c:v>
                </c:pt>
                <c:pt idx="636">
                  <c:v>1.0537055384615395</c:v>
                </c:pt>
                <c:pt idx="637">
                  <c:v>1.0101673588017765</c:v>
                </c:pt>
                <c:pt idx="638">
                  <c:v>1.0011730264792906</c:v>
                </c:pt>
                <c:pt idx="639">
                  <c:v>1.0141091545857968</c:v>
                </c:pt>
                <c:pt idx="640">
                  <c:v>1.0021076628698216</c:v>
                </c:pt>
                <c:pt idx="641">
                  <c:v>1.0068907797337285</c:v>
                </c:pt>
                <c:pt idx="642">
                  <c:v>1.0143020872781057</c:v>
                </c:pt>
                <c:pt idx="643">
                  <c:v>1.0054881040680466</c:v>
                </c:pt>
                <c:pt idx="644">
                  <c:v>1.0447397470414208</c:v>
                </c:pt>
                <c:pt idx="645">
                  <c:v>1.0009306426035491</c:v>
                </c:pt>
                <c:pt idx="646">
                  <c:v>1.0306379556213021</c:v>
                </c:pt>
                <c:pt idx="647">
                  <c:v>1.0215149201183444</c:v>
                </c:pt>
                <c:pt idx="648">
                  <c:v>0.97668330362425959</c:v>
                </c:pt>
                <c:pt idx="649">
                  <c:v>1.0222131945266257</c:v>
                </c:pt>
                <c:pt idx="650">
                  <c:v>1.0226848217455631</c:v>
                </c:pt>
                <c:pt idx="651">
                  <c:v>1.0083388652366876</c:v>
                </c:pt>
                <c:pt idx="652">
                  <c:v>1.016493394230769</c:v>
                </c:pt>
                <c:pt idx="653">
                  <c:v>1.0034154424556205</c:v>
                </c:pt>
                <c:pt idx="654">
                  <c:v>1.0045935560650896</c:v>
                </c:pt>
                <c:pt idx="655">
                  <c:v>1.0166255181952675</c:v>
                </c:pt>
                <c:pt idx="656">
                  <c:v>1.012139133653845</c:v>
                </c:pt>
                <c:pt idx="657">
                  <c:v>1.0168873335798805</c:v>
                </c:pt>
                <c:pt idx="658">
                  <c:v>1.0022892843934912</c:v>
                </c:pt>
                <c:pt idx="659">
                  <c:v>1.013320446005916</c:v>
                </c:pt>
                <c:pt idx="660">
                  <c:v>0.97957474578402204</c:v>
                </c:pt>
                <c:pt idx="661">
                  <c:v>0.83138984741124367</c:v>
                </c:pt>
                <c:pt idx="662">
                  <c:v>1.0087228223372771</c:v>
                </c:pt>
                <c:pt idx="663">
                  <c:v>0.10704749433431965</c:v>
                </c:pt>
                <c:pt idx="664">
                  <c:v>0.87847991819526561</c:v>
                </c:pt>
                <c:pt idx="665">
                  <c:v>0.83617769896449667</c:v>
                </c:pt>
                <c:pt idx="666">
                  <c:v>0.40273883994082887</c:v>
                </c:pt>
                <c:pt idx="667">
                  <c:v>9.1566683409763303E-2</c:v>
                </c:pt>
                <c:pt idx="668">
                  <c:v>0.71715132766272371</c:v>
                </c:pt>
                <c:pt idx="669">
                  <c:v>9.535812025887587E-2</c:v>
                </c:pt>
                <c:pt idx="670">
                  <c:v>1.0014153366124274</c:v>
                </c:pt>
                <c:pt idx="671">
                  <c:v>1.0006820813609458</c:v>
                </c:pt>
                <c:pt idx="672">
                  <c:v>1.0068797470414206</c:v>
                </c:pt>
                <c:pt idx="673">
                  <c:v>1.0036198838757409</c:v>
                </c:pt>
                <c:pt idx="674">
                  <c:v>1.0025974171597609</c:v>
                </c:pt>
                <c:pt idx="675">
                  <c:v>1.0043115458579877</c:v>
                </c:pt>
                <c:pt idx="676">
                  <c:v>1.0707489652366866</c:v>
                </c:pt>
                <c:pt idx="677">
                  <c:v>6.3142821279585842E-2</c:v>
                </c:pt>
                <c:pt idx="678">
                  <c:v>1.0119939874260349</c:v>
                </c:pt>
                <c:pt idx="679">
                  <c:v>1.001097502218937</c:v>
                </c:pt>
                <c:pt idx="680">
                  <c:v>6.2530410776627174E-2</c:v>
                </c:pt>
                <c:pt idx="681">
                  <c:v>1.0007108855769216</c:v>
                </c:pt>
                <c:pt idx="682">
                  <c:v>6.509045629437879E-2</c:v>
                </c:pt>
                <c:pt idx="683">
                  <c:v>0.83951379408283855</c:v>
                </c:pt>
                <c:pt idx="684">
                  <c:v>1.0007714068047326</c:v>
                </c:pt>
                <c:pt idx="685">
                  <c:v>1.000146389718934</c:v>
                </c:pt>
                <c:pt idx="686">
                  <c:v>0.94384490184911241</c:v>
                </c:pt>
                <c:pt idx="687">
                  <c:v>1.0010322130177514</c:v>
                </c:pt>
                <c:pt idx="688">
                  <c:v>1.0008915228550292</c:v>
                </c:pt>
                <c:pt idx="689">
                  <c:v>0.81636523631656799</c:v>
                </c:pt>
                <c:pt idx="690">
                  <c:v>6.2530417167159444E-2</c:v>
                </c:pt>
                <c:pt idx="691">
                  <c:v>0.83032368350591879</c:v>
                </c:pt>
                <c:pt idx="692">
                  <c:v>1.0005309959319519</c:v>
                </c:pt>
                <c:pt idx="693">
                  <c:v>1.0031127152366865</c:v>
                </c:pt>
                <c:pt idx="694">
                  <c:v>0.99143611397928855</c:v>
                </c:pt>
                <c:pt idx="695">
                  <c:v>0.95317757144970294</c:v>
                </c:pt>
                <c:pt idx="696">
                  <c:v>0.99620514992603504</c:v>
                </c:pt>
                <c:pt idx="697">
                  <c:v>1.0028475526627205</c:v>
                </c:pt>
                <c:pt idx="698">
                  <c:v>0.99876205147929098</c:v>
                </c:pt>
                <c:pt idx="699">
                  <c:v>1.0056806930473376</c:v>
                </c:pt>
                <c:pt idx="700">
                  <c:v>1.0040372794378691</c:v>
                </c:pt>
                <c:pt idx="701">
                  <c:v>1.0474205088757385</c:v>
                </c:pt>
                <c:pt idx="702">
                  <c:v>1.0008988468934905</c:v>
                </c:pt>
                <c:pt idx="703">
                  <c:v>0.37466347943786993</c:v>
                </c:pt>
                <c:pt idx="704">
                  <c:v>0.37466350821005939</c:v>
                </c:pt>
                <c:pt idx="705">
                  <c:v>0.3746634776627224</c:v>
                </c:pt>
                <c:pt idx="706">
                  <c:v>0.37466355754437874</c:v>
                </c:pt>
                <c:pt idx="707">
                  <c:v>1.0007040835798813</c:v>
                </c:pt>
                <c:pt idx="708">
                  <c:v>1.0016361457100609</c:v>
                </c:pt>
                <c:pt idx="709">
                  <c:v>6.2530438883135975E-2</c:v>
                </c:pt>
                <c:pt idx="710">
                  <c:v>1.019273487426035</c:v>
                </c:pt>
                <c:pt idx="711">
                  <c:v>6.2552376997041401E-2</c:v>
                </c:pt>
                <c:pt idx="712">
                  <c:v>6.253041036242607E-2</c:v>
                </c:pt>
                <c:pt idx="713">
                  <c:v>1.000802082840236</c:v>
                </c:pt>
                <c:pt idx="714">
                  <c:v>1.0005686884615377</c:v>
                </c:pt>
                <c:pt idx="715">
                  <c:v>7.1023112107987993E-2</c:v>
                </c:pt>
                <c:pt idx="716">
                  <c:v>0.99692766575443892</c:v>
                </c:pt>
                <c:pt idx="717">
                  <c:v>1.0011007507396463</c:v>
                </c:pt>
                <c:pt idx="718">
                  <c:v>6.2530410643491088E-2</c:v>
                </c:pt>
                <c:pt idx="719">
                  <c:v>1.001315937130177</c:v>
                </c:pt>
                <c:pt idx="720">
                  <c:v>6.2530545170118385E-2</c:v>
                </c:pt>
                <c:pt idx="721">
                  <c:v>1.0007772152366869</c:v>
                </c:pt>
                <c:pt idx="722">
                  <c:v>6.2530411812129857E-2</c:v>
                </c:pt>
                <c:pt idx="723">
                  <c:v>6.2530411309171446E-2</c:v>
                </c:pt>
                <c:pt idx="724">
                  <c:v>6.253041036242607E-2</c:v>
                </c:pt>
                <c:pt idx="725">
                  <c:v>1.0009072403846155</c:v>
                </c:pt>
                <c:pt idx="726">
                  <c:v>6.253041036242607E-2</c:v>
                </c:pt>
                <c:pt idx="727">
                  <c:v>0.83643411878698282</c:v>
                </c:pt>
                <c:pt idx="728">
                  <c:v>6.253041036242607E-2</c:v>
                </c:pt>
                <c:pt idx="729">
                  <c:v>6.253041036242607E-2</c:v>
                </c:pt>
                <c:pt idx="730">
                  <c:v>6.2588514911242621E-2</c:v>
                </c:pt>
                <c:pt idx="731">
                  <c:v>6.2530519940828463E-2</c:v>
                </c:pt>
                <c:pt idx="732">
                  <c:v>6.253041036242607E-2</c:v>
                </c:pt>
                <c:pt idx="733">
                  <c:v>6.255129640532546E-2</c:v>
                </c:pt>
                <c:pt idx="734">
                  <c:v>6.2873118269230852E-2</c:v>
                </c:pt>
                <c:pt idx="735">
                  <c:v>6.2530424415680214E-2</c:v>
                </c:pt>
                <c:pt idx="736">
                  <c:v>1.0004838269230774</c:v>
                </c:pt>
                <c:pt idx="737">
                  <c:v>6.253043677514783E-2</c:v>
                </c:pt>
                <c:pt idx="738">
                  <c:v>1.001273977071006</c:v>
                </c:pt>
                <c:pt idx="739">
                  <c:v>1.0009947803254431</c:v>
                </c:pt>
                <c:pt idx="740">
                  <c:v>0.99385504526627333</c:v>
                </c:pt>
                <c:pt idx="741">
                  <c:v>1.0078283875739646</c:v>
                </c:pt>
                <c:pt idx="742">
                  <c:v>1.0010621346153838</c:v>
                </c:pt>
                <c:pt idx="743">
                  <c:v>1.0071450695266266</c:v>
                </c:pt>
                <c:pt idx="744">
                  <c:v>1.0079733251479286</c:v>
                </c:pt>
                <c:pt idx="745">
                  <c:v>1.0118769423076928</c:v>
                </c:pt>
                <c:pt idx="746">
                  <c:v>1.0060615022189341</c:v>
                </c:pt>
                <c:pt idx="747">
                  <c:v>0.82498602226331341</c:v>
                </c:pt>
                <c:pt idx="748">
                  <c:v>0.37466352041420148</c:v>
                </c:pt>
                <c:pt idx="749">
                  <c:v>0.37466348942307676</c:v>
                </c:pt>
                <c:pt idx="750">
                  <c:v>0.37466350628698253</c:v>
                </c:pt>
                <c:pt idx="751">
                  <c:v>0.37466346020710101</c:v>
                </c:pt>
                <c:pt idx="752">
                  <c:v>0.37466348113905323</c:v>
                </c:pt>
                <c:pt idx="753">
                  <c:v>0.37466344593195283</c:v>
                </c:pt>
                <c:pt idx="754">
                  <c:v>0.37466347988165694</c:v>
                </c:pt>
                <c:pt idx="755">
                  <c:v>0.37466360931952664</c:v>
                </c:pt>
                <c:pt idx="756">
                  <c:v>0.37466357729289967</c:v>
                </c:pt>
                <c:pt idx="757">
                  <c:v>0.37466344593195283</c:v>
                </c:pt>
                <c:pt idx="758">
                  <c:v>0.37466346420118335</c:v>
                </c:pt>
                <c:pt idx="759">
                  <c:v>0.37466347914201187</c:v>
                </c:pt>
                <c:pt idx="760">
                  <c:v>0.37466355428994069</c:v>
                </c:pt>
                <c:pt idx="761">
                  <c:v>1.0068398431952661</c:v>
                </c:pt>
                <c:pt idx="762">
                  <c:v>6.5439633002958464E-2</c:v>
                </c:pt>
                <c:pt idx="763">
                  <c:v>0.8338603767011824</c:v>
                </c:pt>
                <c:pt idx="764">
                  <c:v>6.2834804208579953E-2</c:v>
                </c:pt>
                <c:pt idx="765">
                  <c:v>1.0011527618343194</c:v>
                </c:pt>
                <c:pt idx="766">
                  <c:v>6.2531333269230632E-2</c:v>
                </c:pt>
                <c:pt idx="767">
                  <c:v>1.0041744319526626</c:v>
                </c:pt>
                <c:pt idx="768">
                  <c:v>1.0001845697485214</c:v>
                </c:pt>
                <c:pt idx="769">
                  <c:v>1.0009080517751501</c:v>
                </c:pt>
                <c:pt idx="770">
                  <c:v>1.0025159090236673</c:v>
                </c:pt>
                <c:pt idx="771">
                  <c:v>6.268446300295856E-2</c:v>
                </c:pt>
                <c:pt idx="772">
                  <c:v>1.0009291775147926</c:v>
                </c:pt>
                <c:pt idx="773">
                  <c:v>0.99944135118343369</c:v>
                </c:pt>
                <c:pt idx="774">
                  <c:v>6.2530412670117996E-2</c:v>
                </c:pt>
                <c:pt idx="775">
                  <c:v>0.96790598394970351</c:v>
                </c:pt>
                <c:pt idx="776">
                  <c:v>6.2530439718934877E-2</c:v>
                </c:pt>
                <c:pt idx="777">
                  <c:v>1.0005338670118349</c:v>
                </c:pt>
                <c:pt idx="778">
                  <c:v>0.69693406434911276</c:v>
                </c:pt>
                <c:pt idx="779">
                  <c:v>6.2531439896449728E-2</c:v>
                </c:pt>
                <c:pt idx="780">
                  <c:v>6.2530415029585562E-2</c:v>
                </c:pt>
                <c:pt idx="781">
                  <c:v>6.2530410813609383E-2</c:v>
                </c:pt>
                <c:pt idx="782">
                  <c:v>6.2530436139053125E-2</c:v>
                </c:pt>
                <c:pt idx="783">
                  <c:v>6.253041036242607E-2</c:v>
                </c:pt>
                <c:pt idx="784">
                  <c:v>6.2530445066568102E-2</c:v>
                </c:pt>
                <c:pt idx="785">
                  <c:v>1.0013595554733727</c:v>
                </c:pt>
                <c:pt idx="786">
                  <c:v>0.84443589164201172</c:v>
                </c:pt>
                <c:pt idx="787">
                  <c:v>0.23853950399408289</c:v>
                </c:pt>
                <c:pt idx="788">
                  <c:v>6.6274276050295844E-2</c:v>
                </c:pt>
                <c:pt idx="789">
                  <c:v>0.99640218328402463</c:v>
                </c:pt>
                <c:pt idx="790">
                  <c:v>1.0015429400887577</c:v>
                </c:pt>
                <c:pt idx="791">
                  <c:v>0.37466362699704203</c:v>
                </c:pt>
                <c:pt idx="792">
                  <c:v>0.37466348646449715</c:v>
                </c:pt>
                <c:pt idx="793">
                  <c:v>0.37466345591716005</c:v>
                </c:pt>
                <c:pt idx="794">
                  <c:v>6.4702693520709981E-2</c:v>
                </c:pt>
                <c:pt idx="795">
                  <c:v>1.0012246360207104</c:v>
                </c:pt>
                <c:pt idx="796">
                  <c:v>1.010318009615383</c:v>
                </c:pt>
                <c:pt idx="797">
                  <c:v>1.0024423661242603</c:v>
                </c:pt>
                <c:pt idx="798">
                  <c:v>1.0015946094674566</c:v>
                </c:pt>
                <c:pt idx="799">
                  <c:v>6.4561346686390561E-2</c:v>
                </c:pt>
                <c:pt idx="800">
                  <c:v>1.0038927263313624</c:v>
                </c:pt>
                <c:pt idx="801">
                  <c:v>0.85448557115384716</c:v>
                </c:pt>
                <c:pt idx="802">
                  <c:v>6.2808071826923023E-2</c:v>
                </c:pt>
                <c:pt idx="803">
                  <c:v>0.96649718735207257</c:v>
                </c:pt>
                <c:pt idx="804">
                  <c:v>1.0004761439349121</c:v>
                </c:pt>
                <c:pt idx="805">
                  <c:v>8.629747188609474E-2</c:v>
                </c:pt>
                <c:pt idx="806">
                  <c:v>1.0043497788461528</c:v>
                </c:pt>
                <c:pt idx="807">
                  <c:v>1.0079469563609453</c:v>
                </c:pt>
                <c:pt idx="808">
                  <c:v>1.0005430355029605</c:v>
                </c:pt>
                <c:pt idx="809">
                  <c:v>0.37466348602071048</c:v>
                </c:pt>
                <c:pt idx="810">
                  <c:v>0.37466356161242614</c:v>
                </c:pt>
                <c:pt idx="811">
                  <c:v>0.37466348646449715</c:v>
                </c:pt>
                <c:pt idx="812">
                  <c:v>0.3746635053254439</c:v>
                </c:pt>
                <c:pt idx="813">
                  <c:v>0.37466347758875718</c:v>
                </c:pt>
                <c:pt idx="814">
                  <c:v>0.37466347781065107</c:v>
                </c:pt>
                <c:pt idx="815">
                  <c:v>0.37466357647929005</c:v>
                </c:pt>
                <c:pt idx="816">
                  <c:v>0.37466348602071048</c:v>
                </c:pt>
                <c:pt idx="817">
                  <c:v>6.2530417233727542E-2</c:v>
                </c:pt>
                <c:pt idx="818">
                  <c:v>1.0037710554733725</c:v>
                </c:pt>
                <c:pt idx="819">
                  <c:v>6.8857361153846205E-2</c:v>
                </c:pt>
                <c:pt idx="820">
                  <c:v>1.0024561353550296</c:v>
                </c:pt>
                <c:pt idx="821">
                  <c:v>0.1340153147559171</c:v>
                </c:pt>
                <c:pt idx="822">
                  <c:v>1.0009700946745552</c:v>
                </c:pt>
                <c:pt idx="823">
                  <c:v>6.2531116834319597E-2</c:v>
                </c:pt>
                <c:pt idx="824">
                  <c:v>1.0007781597633132</c:v>
                </c:pt>
                <c:pt idx="825">
                  <c:v>1.0056375517751475</c:v>
                </c:pt>
                <c:pt idx="826">
                  <c:v>1.0040255270710059</c:v>
                </c:pt>
                <c:pt idx="827">
                  <c:v>0.77649414948224904</c:v>
                </c:pt>
                <c:pt idx="828">
                  <c:v>0.16349773261834286</c:v>
                </c:pt>
                <c:pt idx="829">
                  <c:v>6.2663797507396354E-2</c:v>
                </c:pt>
                <c:pt idx="830">
                  <c:v>6.2795294918639097E-2</c:v>
                </c:pt>
                <c:pt idx="831">
                  <c:v>1.0058828942307683</c:v>
                </c:pt>
                <c:pt idx="832">
                  <c:v>1.0005119289201163</c:v>
                </c:pt>
                <c:pt idx="833">
                  <c:v>6.2531644260355013E-2</c:v>
                </c:pt>
                <c:pt idx="834">
                  <c:v>6.2586105547337331E-2</c:v>
                </c:pt>
                <c:pt idx="835">
                  <c:v>0.99995192122781051</c:v>
                </c:pt>
                <c:pt idx="836">
                  <c:v>1.0006478298816559</c:v>
                </c:pt>
                <c:pt idx="837">
                  <c:v>6.2530410392011848E-2</c:v>
                </c:pt>
                <c:pt idx="838">
                  <c:v>0.74606109178994173</c:v>
                </c:pt>
                <c:pt idx="839">
                  <c:v>0.9835138139792875</c:v>
                </c:pt>
                <c:pt idx="840">
                  <c:v>1.0006553138313585</c:v>
                </c:pt>
                <c:pt idx="841">
                  <c:v>0.99988730340236731</c:v>
                </c:pt>
                <c:pt idx="842">
                  <c:v>8.9940597869822572E-2</c:v>
                </c:pt>
                <c:pt idx="843">
                  <c:v>1.0059975767751494</c:v>
                </c:pt>
                <c:pt idx="844">
                  <c:v>1.0011093232248509</c:v>
                </c:pt>
                <c:pt idx="845">
                  <c:v>1.0046504341715963</c:v>
                </c:pt>
                <c:pt idx="846">
                  <c:v>1.0868504193786963</c:v>
                </c:pt>
                <c:pt idx="847">
                  <c:v>1.0125401213017751</c:v>
                </c:pt>
                <c:pt idx="848">
                  <c:v>0.19548064644970406</c:v>
                </c:pt>
                <c:pt idx="849">
                  <c:v>1.0063874593195259</c:v>
                </c:pt>
                <c:pt idx="850">
                  <c:v>1.0068700502958581</c:v>
                </c:pt>
                <c:pt idx="851">
                  <c:v>1.0137500236686385</c:v>
                </c:pt>
                <c:pt idx="852">
                  <c:v>6.2531359866863895E-2</c:v>
                </c:pt>
                <c:pt idx="853">
                  <c:v>1.0006021094674546</c:v>
                </c:pt>
                <c:pt idx="854">
                  <c:v>6.2530451908283949E-2</c:v>
                </c:pt>
                <c:pt idx="855">
                  <c:v>1.0004419784763319</c:v>
                </c:pt>
                <c:pt idx="856">
                  <c:v>1.0005533932692317</c:v>
                </c:pt>
                <c:pt idx="857">
                  <c:v>0.9971367566568049</c:v>
                </c:pt>
                <c:pt idx="858">
                  <c:v>1.000520156656806</c:v>
                </c:pt>
                <c:pt idx="859">
                  <c:v>6.4782693942307693E-2</c:v>
                </c:pt>
                <c:pt idx="860">
                  <c:v>0.4104215581286989</c:v>
                </c:pt>
                <c:pt idx="861">
                  <c:v>6.253041036242607E-2</c:v>
                </c:pt>
                <c:pt idx="862">
                  <c:v>1.0008643483727808</c:v>
                </c:pt>
                <c:pt idx="863">
                  <c:v>0.9441056997781071</c:v>
                </c:pt>
                <c:pt idx="864">
                  <c:v>1.0005125305473368</c:v>
                </c:pt>
                <c:pt idx="865">
                  <c:v>6.3203170044378781E-2</c:v>
                </c:pt>
                <c:pt idx="866">
                  <c:v>1.0011702507396461</c:v>
                </c:pt>
                <c:pt idx="867">
                  <c:v>1.000568231065089</c:v>
                </c:pt>
                <c:pt idx="868">
                  <c:v>1.0004697660502964</c:v>
                </c:pt>
                <c:pt idx="869">
                  <c:v>6.2559240702662833E-2</c:v>
                </c:pt>
                <c:pt idx="870">
                  <c:v>0.98583017559171515</c:v>
                </c:pt>
                <c:pt idx="871">
                  <c:v>6.253041036242607E-2</c:v>
                </c:pt>
                <c:pt idx="872">
                  <c:v>6.2530410414201196E-2</c:v>
                </c:pt>
                <c:pt idx="873">
                  <c:v>6.253041036242607E-2</c:v>
                </c:pt>
                <c:pt idx="874">
                  <c:v>6.2534884741124244E-2</c:v>
                </c:pt>
                <c:pt idx="875">
                  <c:v>6.253041036242607E-2</c:v>
                </c:pt>
                <c:pt idx="876">
                  <c:v>6.2530438350591605E-2</c:v>
                </c:pt>
                <c:pt idx="877">
                  <c:v>0.87196867625739649</c:v>
                </c:pt>
                <c:pt idx="878">
                  <c:v>6.2552939230769211E-2</c:v>
                </c:pt>
                <c:pt idx="879">
                  <c:v>1.0007852988165691</c:v>
                </c:pt>
                <c:pt idx="880">
                  <c:v>6.2726695606508828E-2</c:v>
                </c:pt>
                <c:pt idx="881">
                  <c:v>6.253041036242607E-2</c:v>
                </c:pt>
                <c:pt idx="882">
                  <c:v>6.2530410436390529E-2</c:v>
                </c:pt>
                <c:pt idx="883">
                  <c:v>6.4445148254437798E-2</c:v>
                </c:pt>
                <c:pt idx="884">
                  <c:v>6.253041036242607E-2</c:v>
                </c:pt>
                <c:pt idx="885">
                  <c:v>6.2534802551775168E-2</c:v>
                </c:pt>
                <c:pt idx="886">
                  <c:v>6.2530507307692121E-2</c:v>
                </c:pt>
                <c:pt idx="887">
                  <c:v>6.504087179733721E-2</c:v>
                </c:pt>
                <c:pt idx="888">
                  <c:v>6.2530410377218959E-2</c:v>
                </c:pt>
                <c:pt idx="889">
                  <c:v>0.76522241353550324</c:v>
                </c:pt>
                <c:pt idx="890">
                  <c:v>6.2556095073964563E-2</c:v>
                </c:pt>
                <c:pt idx="891">
                  <c:v>6.2532699822485119E-2</c:v>
                </c:pt>
                <c:pt idx="892">
                  <c:v>6.253041036242607E-2</c:v>
                </c:pt>
                <c:pt idx="893">
                  <c:v>6.253041036242607E-2</c:v>
                </c:pt>
                <c:pt idx="894">
                  <c:v>6.253041036242607E-2</c:v>
                </c:pt>
                <c:pt idx="895">
                  <c:v>6.253041036242607E-2</c:v>
                </c:pt>
                <c:pt idx="896">
                  <c:v>6.253041036242607E-2</c:v>
                </c:pt>
                <c:pt idx="897">
                  <c:v>6.253041036242607E-2</c:v>
                </c:pt>
                <c:pt idx="898">
                  <c:v>6.2530418579881314E-2</c:v>
                </c:pt>
                <c:pt idx="899">
                  <c:v>6.253041036242607E-2</c:v>
                </c:pt>
                <c:pt idx="900">
                  <c:v>6.253041036242607E-2</c:v>
                </c:pt>
                <c:pt idx="901">
                  <c:v>6.253041036242607E-2</c:v>
                </c:pt>
                <c:pt idx="902">
                  <c:v>6.253041036242607E-2</c:v>
                </c:pt>
                <c:pt idx="903">
                  <c:v>6.253041036242607E-2</c:v>
                </c:pt>
                <c:pt idx="904">
                  <c:v>6.253041036242607E-2</c:v>
                </c:pt>
                <c:pt idx="905">
                  <c:v>6.253041036242607E-2</c:v>
                </c:pt>
                <c:pt idx="906">
                  <c:v>6.2530445495562234E-2</c:v>
                </c:pt>
                <c:pt idx="907">
                  <c:v>6.253041036242607E-2</c:v>
                </c:pt>
                <c:pt idx="908">
                  <c:v>6.2530410384615417E-2</c:v>
                </c:pt>
                <c:pt idx="909">
                  <c:v>6.253041036242607E-2</c:v>
                </c:pt>
                <c:pt idx="910">
                  <c:v>6.253041036242607E-2</c:v>
                </c:pt>
                <c:pt idx="911">
                  <c:v>6.2530410399408307E-2</c:v>
                </c:pt>
                <c:pt idx="912">
                  <c:v>6.2530441161242664E-2</c:v>
                </c:pt>
                <c:pt idx="913">
                  <c:v>6.4829373025147879E-2</c:v>
                </c:pt>
                <c:pt idx="914">
                  <c:v>6.253041036242607E-2</c:v>
                </c:pt>
                <c:pt idx="915">
                  <c:v>6.2530414215975924E-2</c:v>
                </c:pt>
                <c:pt idx="916">
                  <c:v>6.2933648698224889E-2</c:v>
                </c:pt>
                <c:pt idx="917">
                  <c:v>0.97503237951183352</c:v>
                </c:pt>
                <c:pt idx="918">
                  <c:v>6.253041036242607E-2</c:v>
                </c:pt>
                <c:pt idx="919">
                  <c:v>0.39829516619822591</c:v>
                </c:pt>
                <c:pt idx="920">
                  <c:v>6.253043520710054E-2</c:v>
                </c:pt>
                <c:pt idx="921">
                  <c:v>6.2530410739644923E-2</c:v>
                </c:pt>
                <c:pt idx="922">
                  <c:v>6.253041036242607E-2</c:v>
                </c:pt>
                <c:pt idx="923">
                  <c:v>6.253041036242607E-2</c:v>
                </c:pt>
                <c:pt idx="924">
                  <c:v>6.253041036242607E-2</c:v>
                </c:pt>
                <c:pt idx="925">
                  <c:v>6.2530413002958238E-2</c:v>
                </c:pt>
                <c:pt idx="926">
                  <c:v>6.2530412758875428E-2</c:v>
                </c:pt>
                <c:pt idx="927">
                  <c:v>6.253041036242607E-2</c:v>
                </c:pt>
                <c:pt idx="928">
                  <c:v>6.253041036242607E-2</c:v>
                </c:pt>
                <c:pt idx="929">
                  <c:v>6.2530718646449768E-2</c:v>
                </c:pt>
                <c:pt idx="930">
                  <c:v>6.253041036242607E-2</c:v>
                </c:pt>
                <c:pt idx="931">
                  <c:v>6.253041036242607E-2</c:v>
                </c:pt>
                <c:pt idx="932">
                  <c:v>6.253041036242607E-2</c:v>
                </c:pt>
                <c:pt idx="933">
                  <c:v>6.253041036242607E-2</c:v>
                </c:pt>
                <c:pt idx="934">
                  <c:v>6.2530410465976349E-2</c:v>
                </c:pt>
                <c:pt idx="935">
                  <c:v>6.253041036242607E-2</c:v>
                </c:pt>
                <c:pt idx="936">
                  <c:v>6.253041036242607E-2</c:v>
                </c:pt>
                <c:pt idx="937">
                  <c:v>6.253041036242607E-2</c:v>
                </c:pt>
                <c:pt idx="938">
                  <c:v>6.253041036242607E-2</c:v>
                </c:pt>
                <c:pt idx="939">
                  <c:v>6.253041036242607E-2</c:v>
                </c:pt>
                <c:pt idx="940">
                  <c:v>6.253041036242607E-2</c:v>
                </c:pt>
                <c:pt idx="941">
                  <c:v>6.2530414142011534E-2</c:v>
                </c:pt>
                <c:pt idx="942">
                  <c:v>6.253041036242607E-2</c:v>
                </c:pt>
                <c:pt idx="943">
                  <c:v>6.253041036242607E-2</c:v>
                </c:pt>
                <c:pt idx="944">
                  <c:v>6.2530410539940837E-2</c:v>
                </c:pt>
                <c:pt idx="945">
                  <c:v>6.253041036242607E-2</c:v>
                </c:pt>
                <c:pt idx="946">
                  <c:v>6.253041036242607E-2</c:v>
                </c:pt>
                <c:pt idx="947">
                  <c:v>6.253041036242607E-2</c:v>
                </c:pt>
                <c:pt idx="948">
                  <c:v>6.253041036242607E-2</c:v>
                </c:pt>
                <c:pt idx="949">
                  <c:v>6.253041036242607E-2</c:v>
                </c:pt>
                <c:pt idx="950">
                  <c:v>6.253041036242607E-2</c:v>
                </c:pt>
                <c:pt idx="951">
                  <c:v>6.2533208328402395E-2</c:v>
                </c:pt>
                <c:pt idx="952">
                  <c:v>6.253041036242607E-2</c:v>
                </c:pt>
                <c:pt idx="953">
                  <c:v>6.253041036242607E-2</c:v>
                </c:pt>
                <c:pt idx="954">
                  <c:v>6.253041036242607E-2</c:v>
                </c:pt>
                <c:pt idx="955">
                  <c:v>6.253041036242607E-2</c:v>
                </c:pt>
                <c:pt idx="956">
                  <c:v>6.2530413076922767E-2</c:v>
                </c:pt>
                <c:pt idx="957">
                  <c:v>6.253041036242607E-2</c:v>
                </c:pt>
                <c:pt idx="958">
                  <c:v>6.253041036242607E-2</c:v>
                </c:pt>
                <c:pt idx="959">
                  <c:v>6.253041036242607E-2</c:v>
                </c:pt>
                <c:pt idx="960">
                  <c:v>6.2530412921597278E-2</c:v>
                </c:pt>
                <c:pt idx="961">
                  <c:v>6.2530411087277971E-2</c:v>
                </c:pt>
                <c:pt idx="962">
                  <c:v>6.253041036242607E-2</c:v>
                </c:pt>
                <c:pt idx="963">
                  <c:v>6.2530459763313784E-2</c:v>
                </c:pt>
                <c:pt idx="964">
                  <c:v>6.253041036242607E-2</c:v>
                </c:pt>
                <c:pt idx="965">
                  <c:v>6.253041036242607E-2</c:v>
                </c:pt>
                <c:pt idx="966">
                  <c:v>6.253041036242607E-2</c:v>
                </c:pt>
                <c:pt idx="967">
                  <c:v>6.253041036242607E-2</c:v>
                </c:pt>
                <c:pt idx="968">
                  <c:v>6.2530410909763218E-2</c:v>
                </c:pt>
                <c:pt idx="969">
                  <c:v>6.2530412832839874E-2</c:v>
                </c:pt>
                <c:pt idx="970">
                  <c:v>6.2530487514793037E-2</c:v>
                </c:pt>
                <c:pt idx="971">
                  <c:v>6.253041382396414E-2</c:v>
                </c:pt>
                <c:pt idx="972">
                  <c:v>6.2530417359467058E-2</c:v>
                </c:pt>
                <c:pt idx="973">
                  <c:v>6.253041036242607E-2</c:v>
                </c:pt>
                <c:pt idx="974">
                  <c:v>6.253041036242607E-2</c:v>
                </c:pt>
                <c:pt idx="975">
                  <c:v>6.253041036242607E-2</c:v>
                </c:pt>
                <c:pt idx="976">
                  <c:v>6.2530434371301694E-2</c:v>
                </c:pt>
                <c:pt idx="977">
                  <c:v>6.2530411183431861E-2</c:v>
                </c:pt>
                <c:pt idx="978">
                  <c:v>6.253041036242607E-2</c:v>
                </c:pt>
                <c:pt idx="979">
                  <c:v>6.253041036242607E-2</c:v>
                </c:pt>
                <c:pt idx="980">
                  <c:v>6.2530410502958628E-2</c:v>
                </c:pt>
                <c:pt idx="981">
                  <c:v>6.253041036242607E-2</c:v>
                </c:pt>
                <c:pt idx="982">
                  <c:v>6.2530411671597397E-2</c:v>
                </c:pt>
                <c:pt idx="983">
                  <c:v>6.2530499593195135E-2</c:v>
                </c:pt>
                <c:pt idx="984">
                  <c:v>6.253041036242607E-2</c:v>
                </c:pt>
                <c:pt idx="985">
                  <c:v>6.253041036242607E-2</c:v>
                </c:pt>
                <c:pt idx="986">
                  <c:v>6.253041036242607E-2</c:v>
                </c:pt>
                <c:pt idx="987">
                  <c:v>6.253041036242607E-2</c:v>
                </c:pt>
                <c:pt idx="988">
                  <c:v>6.253041036242607E-2</c:v>
                </c:pt>
                <c:pt idx="989">
                  <c:v>6.253041036242607E-2</c:v>
                </c:pt>
                <c:pt idx="990">
                  <c:v>6.2530411272189168E-2</c:v>
                </c:pt>
                <c:pt idx="991">
                  <c:v>6.253041036242607E-2</c:v>
                </c:pt>
                <c:pt idx="992">
                  <c:v>6.253041036242607E-2</c:v>
                </c:pt>
                <c:pt idx="993">
                  <c:v>6.253041036242607E-2</c:v>
                </c:pt>
                <c:pt idx="994">
                  <c:v>6.253041036242607E-2</c:v>
                </c:pt>
                <c:pt idx="995">
                  <c:v>6.253041036242607E-2</c:v>
                </c:pt>
                <c:pt idx="996">
                  <c:v>6.2530419356508493E-2</c:v>
                </c:pt>
                <c:pt idx="997">
                  <c:v>6.253041036242607E-2</c:v>
                </c:pt>
                <c:pt idx="998">
                  <c:v>6.253041036242607E-2</c:v>
                </c:pt>
                <c:pt idx="999">
                  <c:v>6.2530410872780981E-2</c:v>
                </c:pt>
                <c:pt idx="1000">
                  <c:v>6.2530435613905283E-2</c:v>
                </c:pt>
                <c:pt idx="1001">
                  <c:v>6.253041036242607E-2</c:v>
                </c:pt>
                <c:pt idx="1002">
                  <c:v>6.253043399408291E-2</c:v>
                </c:pt>
                <c:pt idx="1003">
                  <c:v>6.253041036242607E-2</c:v>
                </c:pt>
                <c:pt idx="1004">
                  <c:v>6.253041036242607E-2</c:v>
                </c:pt>
                <c:pt idx="1005">
                  <c:v>6.253041036242607E-2</c:v>
                </c:pt>
                <c:pt idx="1006">
                  <c:v>6.2530414970413908E-2</c:v>
                </c:pt>
                <c:pt idx="1007">
                  <c:v>6.253041036242607E-2</c:v>
                </c:pt>
                <c:pt idx="1008">
                  <c:v>6.253041036242607E-2</c:v>
                </c:pt>
                <c:pt idx="1009">
                  <c:v>6.2530422034023397E-2</c:v>
                </c:pt>
                <c:pt idx="1010">
                  <c:v>6.2530860791420076E-2</c:v>
                </c:pt>
                <c:pt idx="1011">
                  <c:v>6.2566857315088667E-2</c:v>
                </c:pt>
                <c:pt idx="1012">
                  <c:v>6.2530411198224681E-2</c:v>
                </c:pt>
                <c:pt idx="1013">
                  <c:v>6.2532854312130168E-2</c:v>
                </c:pt>
                <c:pt idx="1014">
                  <c:v>6.253041036242607E-2</c:v>
                </c:pt>
                <c:pt idx="1015">
                  <c:v>6.2531106671597683E-2</c:v>
                </c:pt>
                <c:pt idx="1016">
                  <c:v>6.253041036242607E-2</c:v>
                </c:pt>
                <c:pt idx="1017">
                  <c:v>6.2530797588757445E-2</c:v>
                </c:pt>
                <c:pt idx="1018">
                  <c:v>6.2530415258875427E-2</c:v>
                </c:pt>
                <c:pt idx="1019">
                  <c:v>0.82437825170118151</c:v>
                </c:pt>
                <c:pt idx="1020">
                  <c:v>6.253041036242607E-2</c:v>
                </c:pt>
                <c:pt idx="1021">
                  <c:v>6.2530422803254132E-2</c:v>
                </c:pt>
                <c:pt idx="1022">
                  <c:v>6.253041036242607E-2</c:v>
                </c:pt>
                <c:pt idx="1023">
                  <c:v>6.2530435133136081E-2</c:v>
                </c:pt>
                <c:pt idx="1024">
                  <c:v>6.253041036242607E-2</c:v>
                </c:pt>
                <c:pt idx="1025">
                  <c:v>6.253041036242607E-2</c:v>
                </c:pt>
                <c:pt idx="1026">
                  <c:v>6.253041036242607E-2</c:v>
                </c:pt>
                <c:pt idx="1027">
                  <c:v>6.253041036242607E-2</c:v>
                </c:pt>
                <c:pt idx="1028">
                  <c:v>6.253041036242607E-2</c:v>
                </c:pt>
                <c:pt idx="1029">
                  <c:v>6.2530451937869838E-2</c:v>
                </c:pt>
                <c:pt idx="1030">
                  <c:v>6.253041036242607E-2</c:v>
                </c:pt>
                <c:pt idx="1031">
                  <c:v>6.253041036242607E-2</c:v>
                </c:pt>
                <c:pt idx="1032">
                  <c:v>6.253041036242607E-2</c:v>
                </c:pt>
                <c:pt idx="1033">
                  <c:v>6.253041036242607E-2</c:v>
                </c:pt>
                <c:pt idx="1034">
                  <c:v>6.253041036242607E-2</c:v>
                </c:pt>
                <c:pt idx="1035">
                  <c:v>6.253041036242607E-2</c:v>
                </c:pt>
                <c:pt idx="1036">
                  <c:v>6.2530410576923073E-2</c:v>
                </c:pt>
                <c:pt idx="1037">
                  <c:v>6.253041036242607E-2</c:v>
                </c:pt>
                <c:pt idx="1038">
                  <c:v>6.253041036242607E-2</c:v>
                </c:pt>
                <c:pt idx="1039">
                  <c:v>6.253041036242607E-2</c:v>
                </c:pt>
                <c:pt idx="1040">
                  <c:v>6.253041036242607E-2</c:v>
                </c:pt>
                <c:pt idx="1041">
                  <c:v>6.2530410821005841E-2</c:v>
                </c:pt>
                <c:pt idx="1042">
                  <c:v>6.8375077366863796E-2</c:v>
                </c:pt>
                <c:pt idx="1043">
                  <c:v>6.253041036242607E-2</c:v>
                </c:pt>
                <c:pt idx="1044">
                  <c:v>6.2530426331360786E-2</c:v>
                </c:pt>
                <c:pt idx="1045">
                  <c:v>6.253041036242607E-2</c:v>
                </c:pt>
                <c:pt idx="1046">
                  <c:v>6.253041036242607E-2</c:v>
                </c:pt>
                <c:pt idx="1047">
                  <c:v>6.253041036242607E-2</c:v>
                </c:pt>
                <c:pt idx="1048">
                  <c:v>6.253041036242607E-2</c:v>
                </c:pt>
                <c:pt idx="1049">
                  <c:v>6.253041036242607E-2</c:v>
                </c:pt>
                <c:pt idx="1050">
                  <c:v>6.253041036242607E-2</c:v>
                </c:pt>
                <c:pt idx="1051">
                  <c:v>6.2530417359467058E-2</c:v>
                </c:pt>
                <c:pt idx="1052">
                  <c:v>6.253041036242607E-2</c:v>
                </c:pt>
                <c:pt idx="1053">
                  <c:v>6.2530440784023741E-2</c:v>
                </c:pt>
                <c:pt idx="1054">
                  <c:v>6.253041036242607E-2</c:v>
                </c:pt>
                <c:pt idx="1055">
                  <c:v>6.253041036242607E-2</c:v>
                </c:pt>
                <c:pt idx="1056">
                  <c:v>6.253041036242607E-2</c:v>
                </c:pt>
                <c:pt idx="1057">
                  <c:v>6.253050675295857E-2</c:v>
                </c:pt>
                <c:pt idx="1058">
                  <c:v>6.253041036242607E-2</c:v>
                </c:pt>
                <c:pt idx="1059">
                  <c:v>6.253041036242607E-2</c:v>
                </c:pt>
                <c:pt idx="1060">
                  <c:v>6.2530412093195098E-2</c:v>
                </c:pt>
                <c:pt idx="1061">
                  <c:v>6.253041036242607E-2</c:v>
                </c:pt>
                <c:pt idx="1062">
                  <c:v>6.253041036242607E-2</c:v>
                </c:pt>
                <c:pt idx="1063">
                  <c:v>6.253041036242607E-2</c:v>
                </c:pt>
                <c:pt idx="1064">
                  <c:v>6.253041036242607E-2</c:v>
                </c:pt>
                <c:pt idx="1065">
                  <c:v>6.2530410488165697E-2</c:v>
                </c:pt>
                <c:pt idx="1066">
                  <c:v>6.253041036242607E-2</c:v>
                </c:pt>
                <c:pt idx="1067">
                  <c:v>6.253041036242607E-2</c:v>
                </c:pt>
                <c:pt idx="1068">
                  <c:v>6.253041193786954E-2</c:v>
                </c:pt>
                <c:pt idx="1069">
                  <c:v>6.2954114119822532E-2</c:v>
                </c:pt>
                <c:pt idx="1070">
                  <c:v>6.2559709112425949E-2</c:v>
                </c:pt>
                <c:pt idx="1071">
                  <c:v>6.2530467078402471E-2</c:v>
                </c:pt>
                <c:pt idx="1072">
                  <c:v>6.253041036242607E-2</c:v>
                </c:pt>
                <c:pt idx="1073">
                  <c:v>6.2543177647928952E-2</c:v>
                </c:pt>
                <c:pt idx="1074">
                  <c:v>6.253041036242607E-2</c:v>
                </c:pt>
                <c:pt idx="1075">
                  <c:v>6.253041036242607E-2</c:v>
                </c:pt>
                <c:pt idx="1076">
                  <c:v>6.2530410931952551E-2</c:v>
                </c:pt>
                <c:pt idx="1077">
                  <c:v>6.253041036242607E-2</c:v>
                </c:pt>
                <c:pt idx="1078">
                  <c:v>6.2530901708579778E-2</c:v>
                </c:pt>
                <c:pt idx="1079">
                  <c:v>6.2530417241123862E-2</c:v>
                </c:pt>
                <c:pt idx="1080">
                  <c:v>6.2573672751479292E-2</c:v>
                </c:pt>
                <c:pt idx="1081">
                  <c:v>6.255307235207104E-2</c:v>
                </c:pt>
                <c:pt idx="1082">
                  <c:v>0.14109582578402333</c:v>
                </c:pt>
                <c:pt idx="1083">
                  <c:v>6.253041036242607E-2</c:v>
                </c:pt>
                <c:pt idx="1084">
                  <c:v>6.253041036242607E-2</c:v>
                </c:pt>
                <c:pt idx="1085">
                  <c:v>1.0032337603550296</c:v>
                </c:pt>
                <c:pt idx="1086">
                  <c:v>6.3102959378698253E-2</c:v>
                </c:pt>
                <c:pt idx="1087">
                  <c:v>6.2530417292899126E-2</c:v>
                </c:pt>
                <c:pt idx="1088">
                  <c:v>6.2530828683431877E-2</c:v>
                </c:pt>
                <c:pt idx="1089">
                  <c:v>6.25304134319523E-2</c:v>
                </c:pt>
                <c:pt idx="1090">
                  <c:v>6.253041036242607E-2</c:v>
                </c:pt>
                <c:pt idx="1091">
                  <c:v>6.2530420066567699E-2</c:v>
                </c:pt>
                <c:pt idx="1092">
                  <c:v>1.0005659940828393</c:v>
                </c:pt>
                <c:pt idx="1093">
                  <c:v>6.2541461050295913E-2</c:v>
                </c:pt>
                <c:pt idx="1094">
                  <c:v>6.253041144970406E-2</c:v>
                </c:pt>
                <c:pt idx="1095">
                  <c:v>6.2531124289940856E-2</c:v>
                </c:pt>
                <c:pt idx="1096">
                  <c:v>6.2882969378698139E-2</c:v>
                </c:pt>
                <c:pt idx="1097">
                  <c:v>6.2553569563609523E-2</c:v>
                </c:pt>
                <c:pt idx="1098">
                  <c:v>6.2534350865384641E-2</c:v>
                </c:pt>
                <c:pt idx="1099">
                  <c:v>6.2530410399408307E-2</c:v>
                </c:pt>
                <c:pt idx="1100">
                  <c:v>6.253041036242607E-2</c:v>
                </c:pt>
                <c:pt idx="1101">
                  <c:v>6.2530465377219027E-2</c:v>
                </c:pt>
                <c:pt idx="1102">
                  <c:v>6.2530633705621272E-2</c:v>
                </c:pt>
                <c:pt idx="1103">
                  <c:v>6.2530411109467332E-2</c:v>
                </c:pt>
                <c:pt idx="1104">
                  <c:v>6.2530410495562155E-2</c:v>
                </c:pt>
                <c:pt idx="1105">
                  <c:v>6.253041036242607E-2</c:v>
                </c:pt>
                <c:pt idx="1106">
                  <c:v>6.2530410369822514E-2</c:v>
                </c:pt>
                <c:pt idx="1107">
                  <c:v>6.2530440828402423E-2</c:v>
                </c:pt>
                <c:pt idx="1108">
                  <c:v>6.2530410702662659E-2</c:v>
                </c:pt>
                <c:pt idx="1109">
                  <c:v>6.253041036242607E-2</c:v>
                </c:pt>
                <c:pt idx="1110">
                  <c:v>6.253041036242607E-2</c:v>
                </c:pt>
                <c:pt idx="1111">
                  <c:v>6.253041036242607E-2</c:v>
                </c:pt>
                <c:pt idx="1112">
                  <c:v>6.253041036242607E-2</c:v>
                </c:pt>
                <c:pt idx="1113">
                  <c:v>6.2530466605029714E-2</c:v>
                </c:pt>
                <c:pt idx="1114">
                  <c:v>6.253041036242607E-2</c:v>
                </c:pt>
                <c:pt idx="1115">
                  <c:v>6.253041036242607E-2</c:v>
                </c:pt>
                <c:pt idx="1116">
                  <c:v>6.253041036242607E-2</c:v>
                </c:pt>
                <c:pt idx="1117">
                  <c:v>6.4648494674556328E-2</c:v>
                </c:pt>
                <c:pt idx="1118">
                  <c:v>6.253041036242607E-2</c:v>
                </c:pt>
                <c:pt idx="1119">
                  <c:v>6.2530457707100681E-2</c:v>
                </c:pt>
                <c:pt idx="1120">
                  <c:v>6.3801876020710135E-2</c:v>
                </c:pt>
                <c:pt idx="1121">
                  <c:v>6.253041036242607E-2</c:v>
                </c:pt>
                <c:pt idx="1122">
                  <c:v>6.2582184807692329E-2</c:v>
                </c:pt>
                <c:pt idx="1123">
                  <c:v>6.253041036242607E-2</c:v>
                </c:pt>
                <c:pt idx="1124">
                  <c:v>6.253041036242607E-2</c:v>
                </c:pt>
                <c:pt idx="1125">
                  <c:v>6.253041036242607E-2</c:v>
                </c:pt>
                <c:pt idx="1126">
                  <c:v>6.2530412951183112E-2</c:v>
                </c:pt>
                <c:pt idx="1127">
                  <c:v>6.2530423779585481E-2</c:v>
                </c:pt>
                <c:pt idx="1128">
                  <c:v>6.253041036242607E-2</c:v>
                </c:pt>
                <c:pt idx="1129">
                  <c:v>6.2530410406804751E-2</c:v>
                </c:pt>
                <c:pt idx="1130">
                  <c:v>6.2530637189349189E-2</c:v>
                </c:pt>
                <c:pt idx="1131">
                  <c:v>0.99755715754437924</c:v>
                </c:pt>
                <c:pt idx="1132">
                  <c:v>6.2530674001479339E-2</c:v>
                </c:pt>
                <c:pt idx="1133">
                  <c:v>6.253041036242607E-2</c:v>
                </c:pt>
                <c:pt idx="1134">
                  <c:v>6.2530410414201196E-2</c:v>
                </c:pt>
                <c:pt idx="1135">
                  <c:v>6.253041036242607E-2</c:v>
                </c:pt>
                <c:pt idx="1136">
                  <c:v>6.253041036242607E-2</c:v>
                </c:pt>
                <c:pt idx="1137">
                  <c:v>6.253041036242607E-2</c:v>
                </c:pt>
                <c:pt idx="1138">
                  <c:v>6.2530444326923076E-2</c:v>
                </c:pt>
                <c:pt idx="1139">
                  <c:v>6.253041036242607E-2</c:v>
                </c:pt>
                <c:pt idx="1140">
                  <c:v>6.253041036242607E-2</c:v>
                </c:pt>
                <c:pt idx="1141">
                  <c:v>6.253041036242607E-2</c:v>
                </c:pt>
                <c:pt idx="1142">
                  <c:v>6.253041036242607E-2</c:v>
                </c:pt>
                <c:pt idx="1143">
                  <c:v>6.2530411678993786E-2</c:v>
                </c:pt>
                <c:pt idx="1144">
                  <c:v>6.2530410473372808E-2</c:v>
                </c:pt>
                <c:pt idx="1145">
                  <c:v>6.2530422551774892E-2</c:v>
                </c:pt>
                <c:pt idx="1146">
                  <c:v>6.253041036242607E-2</c:v>
                </c:pt>
                <c:pt idx="1147">
                  <c:v>6.253041036242607E-2</c:v>
                </c:pt>
                <c:pt idx="1148">
                  <c:v>6.2532553934911236E-2</c:v>
                </c:pt>
                <c:pt idx="1149">
                  <c:v>6.253041036242607E-2</c:v>
                </c:pt>
                <c:pt idx="1150">
                  <c:v>6.253041036242607E-2</c:v>
                </c:pt>
                <c:pt idx="1151">
                  <c:v>6.253041036242607E-2</c:v>
                </c:pt>
                <c:pt idx="1152">
                  <c:v>6.253041036242607E-2</c:v>
                </c:pt>
                <c:pt idx="1153">
                  <c:v>6.2544365421597664E-2</c:v>
                </c:pt>
                <c:pt idx="1154">
                  <c:v>6.253041036242607E-2</c:v>
                </c:pt>
                <c:pt idx="1155">
                  <c:v>6.2530410465976349E-2</c:v>
                </c:pt>
                <c:pt idx="1156">
                  <c:v>0.12593135112426024</c:v>
                </c:pt>
                <c:pt idx="1157">
                  <c:v>6.253041036242607E-2</c:v>
                </c:pt>
                <c:pt idx="1158">
                  <c:v>6.253041036242607E-2</c:v>
                </c:pt>
                <c:pt idx="1159">
                  <c:v>6.253041036242607E-2</c:v>
                </c:pt>
                <c:pt idx="1160">
                  <c:v>6.2740049223372826E-2</c:v>
                </c:pt>
                <c:pt idx="1161">
                  <c:v>6.2562919985207022E-2</c:v>
                </c:pt>
                <c:pt idx="1162">
                  <c:v>6.253041036242607E-2</c:v>
                </c:pt>
                <c:pt idx="1163">
                  <c:v>6.2712499504437774E-2</c:v>
                </c:pt>
                <c:pt idx="1164">
                  <c:v>1.0004631976331364</c:v>
                </c:pt>
                <c:pt idx="1165">
                  <c:v>6.2530410451183446E-2</c:v>
                </c:pt>
                <c:pt idx="1166">
                  <c:v>6.2848085303254267E-2</c:v>
                </c:pt>
                <c:pt idx="1167">
                  <c:v>6.253041036242607E-2</c:v>
                </c:pt>
                <c:pt idx="1168">
                  <c:v>6.2530565747041467E-2</c:v>
                </c:pt>
                <c:pt idx="1169">
                  <c:v>6.2530410451183432E-2</c:v>
                </c:pt>
                <c:pt idx="1170">
                  <c:v>6.2530410569526601E-2</c:v>
                </c:pt>
                <c:pt idx="1171">
                  <c:v>6.253041330621259E-2</c:v>
                </c:pt>
                <c:pt idx="1172">
                  <c:v>6.2530414652366459E-2</c:v>
                </c:pt>
                <c:pt idx="1173">
                  <c:v>6.2530410436390543E-2</c:v>
                </c:pt>
                <c:pt idx="1174">
                  <c:v>6.253160474852075E-2</c:v>
                </c:pt>
                <c:pt idx="1175">
                  <c:v>6.2535082588757382E-2</c:v>
                </c:pt>
                <c:pt idx="1176">
                  <c:v>6.2530410369822514E-2</c:v>
                </c:pt>
                <c:pt idx="1177">
                  <c:v>6.2530628158283988E-2</c:v>
                </c:pt>
                <c:pt idx="1178">
                  <c:v>0.12546976402366847</c:v>
                </c:pt>
                <c:pt idx="1179">
                  <c:v>0.9767501758875734</c:v>
                </c:pt>
                <c:pt idx="1180">
                  <c:v>0.37466349075443767</c:v>
                </c:pt>
                <c:pt idx="1181">
                  <c:v>0.3746635928254442</c:v>
                </c:pt>
                <c:pt idx="1182">
                  <c:v>6.2530417359467058E-2</c:v>
                </c:pt>
                <c:pt idx="1183">
                  <c:v>1.000442655695265</c:v>
                </c:pt>
                <c:pt idx="1184">
                  <c:v>6.253041036242607E-2</c:v>
                </c:pt>
                <c:pt idx="1185">
                  <c:v>6.2535613786982247E-2</c:v>
                </c:pt>
                <c:pt idx="1186">
                  <c:v>6.2993983424556255E-2</c:v>
                </c:pt>
                <c:pt idx="1187">
                  <c:v>6.2530412041419806E-2</c:v>
                </c:pt>
                <c:pt idx="1188">
                  <c:v>0.11405099135355032</c:v>
                </c:pt>
                <c:pt idx="1189">
                  <c:v>6.253050249260346E-2</c:v>
                </c:pt>
                <c:pt idx="1190">
                  <c:v>1.0010380576923072</c:v>
                </c:pt>
                <c:pt idx="1191">
                  <c:v>6.253041036242607E-2</c:v>
                </c:pt>
                <c:pt idx="1192">
                  <c:v>6.2531588964496995E-2</c:v>
                </c:pt>
                <c:pt idx="1193">
                  <c:v>6.3186322847633244E-2</c:v>
                </c:pt>
                <c:pt idx="1194">
                  <c:v>6.253041036242607E-2</c:v>
                </c:pt>
                <c:pt idx="1195">
                  <c:v>1.0002226911242613</c:v>
                </c:pt>
                <c:pt idx="1196">
                  <c:v>6.253041036242607E-2</c:v>
                </c:pt>
                <c:pt idx="1197">
                  <c:v>6.2538929223372716E-2</c:v>
                </c:pt>
                <c:pt idx="1198">
                  <c:v>0.10983529696005918</c:v>
                </c:pt>
                <c:pt idx="1199">
                  <c:v>0.90551591834319567</c:v>
                </c:pt>
                <c:pt idx="1200">
                  <c:v>6.253041036242607E-2</c:v>
                </c:pt>
                <c:pt idx="1201">
                  <c:v>6.253041036242607E-2</c:v>
                </c:pt>
                <c:pt idx="1202">
                  <c:v>6.2530412041419847E-2</c:v>
                </c:pt>
                <c:pt idx="1203">
                  <c:v>6.2530411368343045E-2</c:v>
                </c:pt>
                <c:pt idx="1204">
                  <c:v>6.253041036242607E-2</c:v>
                </c:pt>
                <c:pt idx="1205">
                  <c:v>0.3746636131656802</c:v>
                </c:pt>
                <c:pt idx="1206">
                  <c:v>0.37466350791420111</c:v>
                </c:pt>
                <c:pt idx="1207">
                  <c:v>0.99566813713018032</c:v>
                </c:pt>
                <c:pt idx="1208">
                  <c:v>0.30545120650887575</c:v>
                </c:pt>
                <c:pt idx="1209">
                  <c:v>6.253041036242607E-2</c:v>
                </c:pt>
                <c:pt idx="1210">
                  <c:v>6.2532047159763376E-2</c:v>
                </c:pt>
                <c:pt idx="1211">
                  <c:v>0.56367711804733678</c:v>
                </c:pt>
                <c:pt idx="1212">
                  <c:v>6.2609843424556375E-2</c:v>
                </c:pt>
                <c:pt idx="1213">
                  <c:v>0.37852678565088771</c:v>
                </c:pt>
                <c:pt idx="1214">
                  <c:v>0.95481218779585675</c:v>
                </c:pt>
                <c:pt idx="1215">
                  <c:v>1.0007710236686362</c:v>
                </c:pt>
                <c:pt idx="1216">
                  <c:v>6.2530934963017856E-2</c:v>
                </c:pt>
                <c:pt idx="1217">
                  <c:v>6.253041036242607E-2</c:v>
                </c:pt>
                <c:pt idx="1218">
                  <c:v>0.17622620531804747</c:v>
                </c:pt>
                <c:pt idx="1219">
                  <c:v>0.86142644637573929</c:v>
                </c:pt>
                <c:pt idx="1220">
                  <c:v>6.2534693032544317E-2</c:v>
                </c:pt>
                <c:pt idx="1221">
                  <c:v>0.99792853468934861</c:v>
                </c:pt>
                <c:pt idx="1222">
                  <c:v>0.99719556960059152</c:v>
                </c:pt>
                <c:pt idx="1223">
                  <c:v>1.0018654578402373</c:v>
                </c:pt>
                <c:pt idx="1224">
                  <c:v>6.2530530273668672E-2</c:v>
                </c:pt>
                <c:pt idx="1225">
                  <c:v>1.0008310857988179</c:v>
                </c:pt>
                <c:pt idx="1226">
                  <c:v>6.253052735946743E-2</c:v>
                </c:pt>
                <c:pt idx="1227">
                  <c:v>0.11534980428254439</c:v>
                </c:pt>
                <c:pt idx="1228">
                  <c:v>6.253041036242607E-2</c:v>
                </c:pt>
                <c:pt idx="1229">
                  <c:v>6.2534069238165776E-2</c:v>
                </c:pt>
                <c:pt idx="1230">
                  <c:v>6.2530686767751573E-2</c:v>
                </c:pt>
                <c:pt idx="1231">
                  <c:v>6.2530845443787092E-2</c:v>
                </c:pt>
                <c:pt idx="1232">
                  <c:v>0.61266823602070952</c:v>
                </c:pt>
                <c:pt idx="1233">
                  <c:v>6.2530410747041368E-2</c:v>
                </c:pt>
                <c:pt idx="1234">
                  <c:v>0.15611707470414204</c:v>
                </c:pt>
              </c:numCache>
            </c:numRef>
          </c:val>
          <c:extLst>
            <c:ext xmlns:c16="http://schemas.microsoft.com/office/drawing/2014/chart" uri="{C3380CC4-5D6E-409C-BE32-E72D297353CC}">
              <c16:uniqueId val="{00000000-9C96-9D42-B19C-6771674A1729}"/>
            </c:ext>
          </c:extLst>
        </c:ser>
        <c:dLbls>
          <c:showLegendKey val="0"/>
          <c:showVal val="0"/>
          <c:showCatName val="0"/>
          <c:showSerName val="0"/>
          <c:showPercent val="0"/>
          <c:showBubbleSize val="0"/>
        </c:dLbls>
        <c:gapWidth val="219"/>
        <c:overlap val="-27"/>
        <c:axId val="899688751"/>
        <c:axId val="632121135"/>
      </c:barChart>
      <c:catAx>
        <c:axId val="899688751"/>
        <c:scaling>
          <c:orientation val="minMax"/>
        </c:scaling>
        <c:delete val="0"/>
        <c:axPos val="b"/>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2121135"/>
        <c:crosses val="autoZero"/>
        <c:auto val="1"/>
        <c:lblAlgn val="ctr"/>
        <c:lblOffset val="100"/>
        <c:noMultiLvlLbl val="0"/>
      </c:catAx>
      <c:valAx>
        <c:axId val="6321211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996887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81A67D-019C-430B-9192-B8A3CC002D33}"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302276FD-F21E-4337-8801-0811C84F0F5A}">
      <dgm:prSet phldrT="[Text]" custT="1"/>
      <dgm:spPr/>
      <dgm:t>
        <a:bodyPr/>
        <a:lstStyle/>
        <a:p>
          <a:r>
            <a:rPr lang="en-US" sz="1200" b="1" dirty="0"/>
            <a:t>Calculate number of different nucleotides/amino acids per MSA column (X)</a:t>
          </a:r>
        </a:p>
      </dgm:t>
    </dgm:pt>
    <dgm:pt modelId="{093A87B5-DB71-4723-BE1C-7ADE03FFAF0E}" type="parTrans" cxnId="{705DB34F-B888-499F-B2B8-EAA4964A88C0}">
      <dgm:prSet/>
      <dgm:spPr/>
      <dgm:t>
        <a:bodyPr/>
        <a:lstStyle/>
        <a:p>
          <a:endParaRPr lang="en-US" sz="1200" b="1"/>
        </a:p>
      </dgm:t>
    </dgm:pt>
    <dgm:pt modelId="{E5135470-A219-4CDC-A7D2-B5A4F288EAFB}" type="sibTrans" cxnId="{705DB34F-B888-499F-B2B8-EAA4964A88C0}">
      <dgm:prSet custT="1"/>
      <dgm:spPr>
        <a:solidFill>
          <a:srgbClr val="00B0F0"/>
        </a:solidFill>
      </dgm:spPr>
      <dgm:t>
        <a:bodyPr/>
        <a:lstStyle/>
        <a:p>
          <a:endParaRPr lang="en-US" sz="1200" b="1">
            <a:solidFill>
              <a:srgbClr val="00B0F0"/>
            </a:solidFill>
          </a:endParaRPr>
        </a:p>
      </dgm:t>
    </dgm:pt>
    <dgm:pt modelId="{0585EBDC-C1FC-409B-B794-F9F5733E9CB9}">
      <dgm:prSet phldrT="[Text]" custT="1"/>
      <dgm:spPr/>
      <dgm:t>
        <a:bodyPr/>
        <a:lstStyle/>
        <a:p>
          <a:r>
            <a:rPr lang="en-US" sz="1200" b="1" dirty="0"/>
            <a:t>Calculate number of nucleotides/amino acids substitutions (X-1)</a:t>
          </a:r>
        </a:p>
      </dgm:t>
    </dgm:pt>
    <dgm:pt modelId="{4B745364-66F9-4189-85F6-33CEF0F8E46A}" type="parTrans" cxnId="{97F11B58-9503-40B1-8717-6895B18CFF00}">
      <dgm:prSet/>
      <dgm:spPr/>
      <dgm:t>
        <a:bodyPr/>
        <a:lstStyle/>
        <a:p>
          <a:endParaRPr lang="en-US" sz="1200" b="1"/>
        </a:p>
      </dgm:t>
    </dgm:pt>
    <dgm:pt modelId="{EF5AE252-950C-4E14-A77D-9A200DB12D8C}" type="sibTrans" cxnId="{97F11B58-9503-40B1-8717-6895B18CFF00}">
      <dgm:prSet custT="1"/>
      <dgm:spPr>
        <a:solidFill>
          <a:srgbClr val="00B0F0"/>
        </a:solidFill>
      </dgm:spPr>
      <dgm:t>
        <a:bodyPr/>
        <a:lstStyle/>
        <a:p>
          <a:endParaRPr lang="en-US" sz="1200" b="1"/>
        </a:p>
      </dgm:t>
    </dgm:pt>
    <dgm:pt modelId="{803B44DB-3287-4565-B8CC-7CD489466C52}">
      <dgm:prSet phldrT="[Text]" custT="1"/>
      <dgm:spPr/>
      <dgm:t>
        <a:bodyPr/>
        <a:lstStyle/>
        <a:p>
          <a:r>
            <a:rPr lang="en-US" sz="1200" b="1" dirty="0"/>
            <a:t>Calculate number of synonymous changes</a:t>
          </a:r>
        </a:p>
        <a:p>
          <a:r>
            <a:rPr lang="en-US" sz="1200" b="1" dirty="0"/>
            <a:t>S=(N-1)</a:t>
          </a:r>
          <a:r>
            <a:rPr lang="en-US" sz="1200" b="1" dirty="0" err="1">
              <a:solidFill>
                <a:srgbClr val="FF0000"/>
              </a:solidFill>
            </a:rPr>
            <a:t>nc</a:t>
          </a:r>
          <a:r>
            <a:rPr lang="en-US" sz="1200" b="1" dirty="0"/>
            <a:t>-N</a:t>
          </a:r>
        </a:p>
        <a:p>
          <a:r>
            <a:rPr lang="en-US" sz="1200" b="1" dirty="0"/>
            <a:t>assuming N=(N-1)</a:t>
          </a:r>
          <a:r>
            <a:rPr lang="en-US" sz="1200" b="1" dirty="0" err="1">
              <a:solidFill>
                <a:srgbClr val="FF0000"/>
              </a:solidFill>
            </a:rPr>
            <a:t>aa</a:t>
          </a:r>
          <a:endParaRPr lang="en-US" sz="1200" b="1" dirty="0">
            <a:solidFill>
              <a:srgbClr val="FF0000"/>
            </a:solidFill>
          </a:endParaRPr>
        </a:p>
      </dgm:t>
    </dgm:pt>
    <dgm:pt modelId="{246592AB-4086-402C-82F4-330E7AD6EAEF}" type="parTrans" cxnId="{9E503BD1-99B6-4743-BF42-B4F8CE9FB695}">
      <dgm:prSet/>
      <dgm:spPr/>
      <dgm:t>
        <a:bodyPr/>
        <a:lstStyle/>
        <a:p>
          <a:endParaRPr lang="en-US" sz="1200" b="1"/>
        </a:p>
      </dgm:t>
    </dgm:pt>
    <dgm:pt modelId="{2C64F215-2221-479B-AF47-FFD93DDBF5AC}" type="sibTrans" cxnId="{9E503BD1-99B6-4743-BF42-B4F8CE9FB695}">
      <dgm:prSet/>
      <dgm:spPr/>
      <dgm:t>
        <a:bodyPr/>
        <a:lstStyle/>
        <a:p>
          <a:endParaRPr lang="en-US" sz="1200" b="1"/>
        </a:p>
      </dgm:t>
    </dgm:pt>
    <dgm:pt modelId="{BC9680E4-384E-4570-8F5A-7A74D17836F6}" type="pres">
      <dgm:prSet presAssocID="{2981A67D-019C-430B-9192-B8A3CC002D33}" presName="linearFlow" presStyleCnt="0">
        <dgm:presLayoutVars>
          <dgm:resizeHandles val="exact"/>
        </dgm:presLayoutVars>
      </dgm:prSet>
      <dgm:spPr/>
    </dgm:pt>
    <dgm:pt modelId="{B3730A30-3591-47CA-8723-1FC29892F036}" type="pres">
      <dgm:prSet presAssocID="{302276FD-F21E-4337-8801-0811C84F0F5A}" presName="node" presStyleLbl="node1" presStyleIdx="0" presStyleCnt="3">
        <dgm:presLayoutVars>
          <dgm:bulletEnabled val="1"/>
        </dgm:presLayoutVars>
      </dgm:prSet>
      <dgm:spPr/>
    </dgm:pt>
    <dgm:pt modelId="{84F40F81-F106-43A1-92CE-C2A4D65ECC5F}" type="pres">
      <dgm:prSet presAssocID="{E5135470-A219-4CDC-A7D2-B5A4F288EAFB}" presName="sibTrans" presStyleLbl="sibTrans2D1" presStyleIdx="0" presStyleCnt="2"/>
      <dgm:spPr/>
    </dgm:pt>
    <dgm:pt modelId="{BD3BB03C-78B8-49DD-A0A3-95865AD97865}" type="pres">
      <dgm:prSet presAssocID="{E5135470-A219-4CDC-A7D2-B5A4F288EAFB}" presName="connectorText" presStyleLbl="sibTrans2D1" presStyleIdx="0" presStyleCnt="2"/>
      <dgm:spPr/>
    </dgm:pt>
    <dgm:pt modelId="{B9EDE46B-0221-4076-9877-8C3B07B02C7B}" type="pres">
      <dgm:prSet presAssocID="{0585EBDC-C1FC-409B-B794-F9F5733E9CB9}" presName="node" presStyleLbl="node1" presStyleIdx="1" presStyleCnt="3">
        <dgm:presLayoutVars>
          <dgm:bulletEnabled val="1"/>
        </dgm:presLayoutVars>
      </dgm:prSet>
      <dgm:spPr/>
    </dgm:pt>
    <dgm:pt modelId="{34AF6A92-265C-4442-9F0D-8E0B8C66ABA7}" type="pres">
      <dgm:prSet presAssocID="{EF5AE252-950C-4E14-A77D-9A200DB12D8C}" presName="sibTrans" presStyleLbl="sibTrans2D1" presStyleIdx="1" presStyleCnt="2"/>
      <dgm:spPr/>
    </dgm:pt>
    <dgm:pt modelId="{40EEE4EE-1519-45BA-AAF2-131E126C2F96}" type="pres">
      <dgm:prSet presAssocID="{EF5AE252-950C-4E14-A77D-9A200DB12D8C}" presName="connectorText" presStyleLbl="sibTrans2D1" presStyleIdx="1" presStyleCnt="2"/>
      <dgm:spPr/>
    </dgm:pt>
    <dgm:pt modelId="{277608D4-B72A-46D8-B78A-1C8158D4DC6B}" type="pres">
      <dgm:prSet presAssocID="{803B44DB-3287-4565-B8CC-7CD489466C52}" presName="node" presStyleLbl="node1" presStyleIdx="2" presStyleCnt="3">
        <dgm:presLayoutVars>
          <dgm:bulletEnabled val="1"/>
        </dgm:presLayoutVars>
      </dgm:prSet>
      <dgm:spPr/>
    </dgm:pt>
  </dgm:ptLst>
  <dgm:cxnLst>
    <dgm:cxn modelId="{D0312D1E-36DF-DF48-BDC6-72A65000B4B9}" type="presOf" srcId="{EF5AE252-950C-4E14-A77D-9A200DB12D8C}" destId="{40EEE4EE-1519-45BA-AAF2-131E126C2F96}" srcOrd="1" destOrd="0" presId="urn:microsoft.com/office/officeart/2005/8/layout/process2"/>
    <dgm:cxn modelId="{67C0381E-7202-3447-9149-71742F528B46}" type="presOf" srcId="{803B44DB-3287-4565-B8CC-7CD489466C52}" destId="{277608D4-B72A-46D8-B78A-1C8158D4DC6B}" srcOrd="0" destOrd="0" presId="urn:microsoft.com/office/officeart/2005/8/layout/process2"/>
    <dgm:cxn modelId="{2D21E438-5B89-544D-81FC-6C967535FD0B}" type="presOf" srcId="{2981A67D-019C-430B-9192-B8A3CC002D33}" destId="{BC9680E4-384E-4570-8F5A-7A74D17836F6}" srcOrd="0" destOrd="0" presId="urn:microsoft.com/office/officeart/2005/8/layout/process2"/>
    <dgm:cxn modelId="{705DB34F-B888-499F-B2B8-EAA4964A88C0}" srcId="{2981A67D-019C-430B-9192-B8A3CC002D33}" destId="{302276FD-F21E-4337-8801-0811C84F0F5A}" srcOrd="0" destOrd="0" parTransId="{093A87B5-DB71-4723-BE1C-7ADE03FFAF0E}" sibTransId="{E5135470-A219-4CDC-A7D2-B5A4F288EAFB}"/>
    <dgm:cxn modelId="{97F11B58-9503-40B1-8717-6895B18CFF00}" srcId="{2981A67D-019C-430B-9192-B8A3CC002D33}" destId="{0585EBDC-C1FC-409B-B794-F9F5733E9CB9}" srcOrd="1" destOrd="0" parTransId="{4B745364-66F9-4189-85F6-33CEF0F8E46A}" sibTransId="{EF5AE252-950C-4E14-A77D-9A200DB12D8C}"/>
    <dgm:cxn modelId="{BB219281-B35F-8D42-AAD7-051DBBAD2135}" type="presOf" srcId="{E5135470-A219-4CDC-A7D2-B5A4F288EAFB}" destId="{BD3BB03C-78B8-49DD-A0A3-95865AD97865}" srcOrd="1" destOrd="0" presId="urn:microsoft.com/office/officeart/2005/8/layout/process2"/>
    <dgm:cxn modelId="{7840B1B3-E163-3242-9AA3-4A1FF67436C0}" type="presOf" srcId="{E5135470-A219-4CDC-A7D2-B5A4F288EAFB}" destId="{84F40F81-F106-43A1-92CE-C2A4D65ECC5F}" srcOrd="0" destOrd="0" presId="urn:microsoft.com/office/officeart/2005/8/layout/process2"/>
    <dgm:cxn modelId="{12B19FB6-A634-324B-B0A0-623A5B21E522}" type="presOf" srcId="{0585EBDC-C1FC-409B-B794-F9F5733E9CB9}" destId="{B9EDE46B-0221-4076-9877-8C3B07B02C7B}" srcOrd="0" destOrd="0" presId="urn:microsoft.com/office/officeart/2005/8/layout/process2"/>
    <dgm:cxn modelId="{0F5C80C8-E3EC-6C41-AF07-F09DA3803F83}" type="presOf" srcId="{EF5AE252-950C-4E14-A77D-9A200DB12D8C}" destId="{34AF6A92-265C-4442-9F0D-8E0B8C66ABA7}" srcOrd="0" destOrd="0" presId="urn:microsoft.com/office/officeart/2005/8/layout/process2"/>
    <dgm:cxn modelId="{9E503BD1-99B6-4743-BF42-B4F8CE9FB695}" srcId="{2981A67D-019C-430B-9192-B8A3CC002D33}" destId="{803B44DB-3287-4565-B8CC-7CD489466C52}" srcOrd="2" destOrd="0" parTransId="{246592AB-4086-402C-82F4-330E7AD6EAEF}" sibTransId="{2C64F215-2221-479B-AF47-FFD93DDBF5AC}"/>
    <dgm:cxn modelId="{56DDA0DF-017E-6346-87DD-A13B9751E892}" type="presOf" srcId="{302276FD-F21E-4337-8801-0811C84F0F5A}" destId="{B3730A30-3591-47CA-8723-1FC29892F036}" srcOrd="0" destOrd="0" presId="urn:microsoft.com/office/officeart/2005/8/layout/process2"/>
    <dgm:cxn modelId="{B81EB052-2527-044F-8275-B46999E59540}" type="presParOf" srcId="{BC9680E4-384E-4570-8F5A-7A74D17836F6}" destId="{B3730A30-3591-47CA-8723-1FC29892F036}" srcOrd="0" destOrd="0" presId="urn:microsoft.com/office/officeart/2005/8/layout/process2"/>
    <dgm:cxn modelId="{32266FF8-08D4-4343-84F7-BD43C518D54C}" type="presParOf" srcId="{BC9680E4-384E-4570-8F5A-7A74D17836F6}" destId="{84F40F81-F106-43A1-92CE-C2A4D65ECC5F}" srcOrd="1" destOrd="0" presId="urn:microsoft.com/office/officeart/2005/8/layout/process2"/>
    <dgm:cxn modelId="{FC6AFCE7-B41F-9D44-9E8B-D4AFDB2F5A62}" type="presParOf" srcId="{84F40F81-F106-43A1-92CE-C2A4D65ECC5F}" destId="{BD3BB03C-78B8-49DD-A0A3-95865AD97865}" srcOrd="0" destOrd="0" presId="urn:microsoft.com/office/officeart/2005/8/layout/process2"/>
    <dgm:cxn modelId="{B2E82D4A-8B91-CB4D-877E-53E922EA3AD7}" type="presParOf" srcId="{BC9680E4-384E-4570-8F5A-7A74D17836F6}" destId="{B9EDE46B-0221-4076-9877-8C3B07B02C7B}" srcOrd="2" destOrd="0" presId="urn:microsoft.com/office/officeart/2005/8/layout/process2"/>
    <dgm:cxn modelId="{F9F1EC73-49A6-CF47-9596-5DB1D1D57939}" type="presParOf" srcId="{BC9680E4-384E-4570-8F5A-7A74D17836F6}" destId="{34AF6A92-265C-4442-9F0D-8E0B8C66ABA7}" srcOrd="3" destOrd="0" presId="urn:microsoft.com/office/officeart/2005/8/layout/process2"/>
    <dgm:cxn modelId="{2D6C1CA2-EA92-CE42-813E-6B82CEAB15EC}" type="presParOf" srcId="{34AF6A92-265C-4442-9F0D-8E0B8C66ABA7}" destId="{40EEE4EE-1519-45BA-AAF2-131E126C2F96}" srcOrd="0" destOrd="0" presId="urn:microsoft.com/office/officeart/2005/8/layout/process2"/>
    <dgm:cxn modelId="{8E59F576-38A5-D54F-9404-BAE7AFC2C332}" type="presParOf" srcId="{BC9680E4-384E-4570-8F5A-7A74D17836F6}" destId="{277608D4-B72A-46D8-B78A-1C8158D4DC6B}"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981A67D-019C-430B-9192-B8A3CC002D33}"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302276FD-F21E-4337-8801-0811C84F0F5A}">
      <dgm:prSet phldrT="[Text]" custT="1"/>
      <dgm:spPr/>
      <dgm:t>
        <a:bodyPr/>
        <a:lstStyle/>
        <a:p>
          <a:r>
            <a:rPr lang="en-US" sz="1200" b="1" dirty="0"/>
            <a:t>Calculate MSA nucleotide frequencies (%A,%T,%G,%C)</a:t>
          </a:r>
        </a:p>
      </dgm:t>
    </dgm:pt>
    <dgm:pt modelId="{093A87B5-DB71-4723-BE1C-7ADE03FFAF0E}" type="parTrans" cxnId="{705DB34F-B888-499F-B2B8-EAA4964A88C0}">
      <dgm:prSet/>
      <dgm:spPr/>
      <dgm:t>
        <a:bodyPr/>
        <a:lstStyle/>
        <a:p>
          <a:endParaRPr lang="en-US" sz="1200" b="1"/>
        </a:p>
      </dgm:t>
    </dgm:pt>
    <dgm:pt modelId="{E5135470-A219-4CDC-A7D2-B5A4F288EAFB}" type="sibTrans" cxnId="{705DB34F-B888-499F-B2B8-EAA4964A88C0}">
      <dgm:prSet custT="1"/>
      <dgm:spPr>
        <a:solidFill>
          <a:srgbClr val="00B0F0"/>
        </a:solidFill>
      </dgm:spPr>
      <dgm:t>
        <a:bodyPr/>
        <a:lstStyle/>
        <a:p>
          <a:endParaRPr lang="en-US" sz="1200" b="1">
            <a:solidFill>
              <a:srgbClr val="00B0F0"/>
            </a:solidFill>
          </a:endParaRPr>
        </a:p>
      </dgm:t>
    </dgm:pt>
    <dgm:pt modelId="{0585EBDC-C1FC-409B-B794-F9F5733E9CB9}">
      <dgm:prSet phldrT="[Text]" custT="1"/>
      <dgm:spPr/>
      <dgm:t>
        <a:bodyPr/>
        <a:lstStyle/>
        <a:p>
          <a:r>
            <a:rPr lang="en-US" sz="1200" b="1" dirty="0"/>
            <a:t>Introduce a given number of random substitutions ( at any position) based on inferred base frequencies</a:t>
          </a:r>
        </a:p>
      </dgm:t>
    </dgm:pt>
    <dgm:pt modelId="{4B745364-66F9-4189-85F6-33CEF0F8E46A}" type="parTrans" cxnId="{97F11B58-9503-40B1-8717-6895B18CFF00}">
      <dgm:prSet/>
      <dgm:spPr/>
      <dgm:t>
        <a:bodyPr/>
        <a:lstStyle/>
        <a:p>
          <a:endParaRPr lang="en-US" sz="1200" b="1"/>
        </a:p>
      </dgm:t>
    </dgm:pt>
    <dgm:pt modelId="{EF5AE252-950C-4E14-A77D-9A200DB12D8C}" type="sibTrans" cxnId="{97F11B58-9503-40B1-8717-6895B18CFF00}">
      <dgm:prSet custT="1"/>
      <dgm:spPr>
        <a:solidFill>
          <a:srgbClr val="00B0F0"/>
        </a:solidFill>
      </dgm:spPr>
      <dgm:t>
        <a:bodyPr/>
        <a:lstStyle/>
        <a:p>
          <a:endParaRPr lang="en-US" sz="1200" b="1"/>
        </a:p>
      </dgm:t>
    </dgm:pt>
    <dgm:pt modelId="{803B44DB-3287-4565-B8CC-7CD489466C52}">
      <dgm:prSet phldrT="[Text]" custT="1"/>
      <dgm:spPr/>
      <dgm:t>
        <a:bodyPr/>
        <a:lstStyle/>
        <a:p>
          <a:r>
            <a:rPr lang="en-US" sz="1200" b="1" dirty="0"/>
            <a:t>Compare translated mutated codon with the initial translated codon and count synonymous and non-synonymous substitutions</a:t>
          </a:r>
        </a:p>
      </dgm:t>
    </dgm:pt>
    <dgm:pt modelId="{246592AB-4086-402C-82F4-330E7AD6EAEF}" type="parTrans" cxnId="{9E503BD1-99B6-4743-BF42-B4F8CE9FB695}">
      <dgm:prSet/>
      <dgm:spPr/>
      <dgm:t>
        <a:bodyPr/>
        <a:lstStyle/>
        <a:p>
          <a:endParaRPr lang="en-US" sz="1200" b="1"/>
        </a:p>
      </dgm:t>
    </dgm:pt>
    <dgm:pt modelId="{2C64F215-2221-479B-AF47-FFD93DDBF5AC}" type="sibTrans" cxnId="{9E503BD1-99B6-4743-BF42-B4F8CE9FB695}">
      <dgm:prSet/>
      <dgm:spPr/>
      <dgm:t>
        <a:bodyPr/>
        <a:lstStyle/>
        <a:p>
          <a:endParaRPr lang="en-US" sz="1200" b="1"/>
        </a:p>
      </dgm:t>
    </dgm:pt>
    <dgm:pt modelId="{BC9680E4-384E-4570-8F5A-7A74D17836F6}" type="pres">
      <dgm:prSet presAssocID="{2981A67D-019C-430B-9192-B8A3CC002D33}" presName="linearFlow" presStyleCnt="0">
        <dgm:presLayoutVars>
          <dgm:resizeHandles val="exact"/>
        </dgm:presLayoutVars>
      </dgm:prSet>
      <dgm:spPr/>
    </dgm:pt>
    <dgm:pt modelId="{B3730A30-3591-47CA-8723-1FC29892F036}" type="pres">
      <dgm:prSet presAssocID="{302276FD-F21E-4337-8801-0811C84F0F5A}" presName="node" presStyleLbl="node1" presStyleIdx="0" presStyleCnt="3">
        <dgm:presLayoutVars>
          <dgm:bulletEnabled val="1"/>
        </dgm:presLayoutVars>
      </dgm:prSet>
      <dgm:spPr/>
    </dgm:pt>
    <dgm:pt modelId="{84F40F81-F106-43A1-92CE-C2A4D65ECC5F}" type="pres">
      <dgm:prSet presAssocID="{E5135470-A219-4CDC-A7D2-B5A4F288EAFB}" presName="sibTrans" presStyleLbl="sibTrans2D1" presStyleIdx="0" presStyleCnt="2"/>
      <dgm:spPr/>
    </dgm:pt>
    <dgm:pt modelId="{BD3BB03C-78B8-49DD-A0A3-95865AD97865}" type="pres">
      <dgm:prSet presAssocID="{E5135470-A219-4CDC-A7D2-B5A4F288EAFB}" presName="connectorText" presStyleLbl="sibTrans2D1" presStyleIdx="0" presStyleCnt="2"/>
      <dgm:spPr/>
    </dgm:pt>
    <dgm:pt modelId="{B9EDE46B-0221-4076-9877-8C3B07B02C7B}" type="pres">
      <dgm:prSet presAssocID="{0585EBDC-C1FC-409B-B794-F9F5733E9CB9}" presName="node" presStyleLbl="node1" presStyleIdx="1" presStyleCnt="3">
        <dgm:presLayoutVars>
          <dgm:bulletEnabled val="1"/>
        </dgm:presLayoutVars>
      </dgm:prSet>
      <dgm:spPr/>
    </dgm:pt>
    <dgm:pt modelId="{34AF6A92-265C-4442-9F0D-8E0B8C66ABA7}" type="pres">
      <dgm:prSet presAssocID="{EF5AE252-950C-4E14-A77D-9A200DB12D8C}" presName="sibTrans" presStyleLbl="sibTrans2D1" presStyleIdx="1" presStyleCnt="2"/>
      <dgm:spPr/>
    </dgm:pt>
    <dgm:pt modelId="{40EEE4EE-1519-45BA-AAF2-131E126C2F96}" type="pres">
      <dgm:prSet presAssocID="{EF5AE252-950C-4E14-A77D-9A200DB12D8C}" presName="connectorText" presStyleLbl="sibTrans2D1" presStyleIdx="1" presStyleCnt="2"/>
      <dgm:spPr/>
    </dgm:pt>
    <dgm:pt modelId="{277608D4-B72A-46D8-B78A-1C8158D4DC6B}" type="pres">
      <dgm:prSet presAssocID="{803B44DB-3287-4565-B8CC-7CD489466C52}" presName="node" presStyleLbl="node1" presStyleIdx="2" presStyleCnt="3">
        <dgm:presLayoutVars>
          <dgm:bulletEnabled val="1"/>
        </dgm:presLayoutVars>
      </dgm:prSet>
      <dgm:spPr/>
    </dgm:pt>
  </dgm:ptLst>
  <dgm:cxnLst>
    <dgm:cxn modelId="{B4836443-21A0-7C4E-8875-9ACF30BE6DE4}" type="presOf" srcId="{803B44DB-3287-4565-B8CC-7CD489466C52}" destId="{277608D4-B72A-46D8-B78A-1C8158D4DC6B}" srcOrd="0" destOrd="0" presId="urn:microsoft.com/office/officeart/2005/8/layout/process2"/>
    <dgm:cxn modelId="{705DB34F-B888-499F-B2B8-EAA4964A88C0}" srcId="{2981A67D-019C-430B-9192-B8A3CC002D33}" destId="{302276FD-F21E-4337-8801-0811C84F0F5A}" srcOrd="0" destOrd="0" parTransId="{093A87B5-DB71-4723-BE1C-7ADE03FFAF0E}" sibTransId="{E5135470-A219-4CDC-A7D2-B5A4F288EAFB}"/>
    <dgm:cxn modelId="{97F11B58-9503-40B1-8717-6895B18CFF00}" srcId="{2981A67D-019C-430B-9192-B8A3CC002D33}" destId="{0585EBDC-C1FC-409B-B794-F9F5733E9CB9}" srcOrd="1" destOrd="0" parTransId="{4B745364-66F9-4189-85F6-33CEF0F8E46A}" sibTransId="{EF5AE252-950C-4E14-A77D-9A200DB12D8C}"/>
    <dgm:cxn modelId="{07D6E26D-FE42-754B-B8C9-E1B4A058F9F3}" type="presOf" srcId="{302276FD-F21E-4337-8801-0811C84F0F5A}" destId="{B3730A30-3591-47CA-8723-1FC29892F036}" srcOrd="0" destOrd="0" presId="urn:microsoft.com/office/officeart/2005/8/layout/process2"/>
    <dgm:cxn modelId="{3B41F49C-74D6-E845-942B-2582457DFE89}" type="presOf" srcId="{E5135470-A219-4CDC-A7D2-B5A4F288EAFB}" destId="{84F40F81-F106-43A1-92CE-C2A4D65ECC5F}" srcOrd="0" destOrd="0" presId="urn:microsoft.com/office/officeart/2005/8/layout/process2"/>
    <dgm:cxn modelId="{0A9A98C5-3BEA-F943-8AA2-B1688B5CE204}" type="presOf" srcId="{EF5AE252-950C-4E14-A77D-9A200DB12D8C}" destId="{40EEE4EE-1519-45BA-AAF2-131E126C2F96}" srcOrd="1" destOrd="0" presId="urn:microsoft.com/office/officeart/2005/8/layout/process2"/>
    <dgm:cxn modelId="{9E503BD1-99B6-4743-BF42-B4F8CE9FB695}" srcId="{2981A67D-019C-430B-9192-B8A3CC002D33}" destId="{803B44DB-3287-4565-B8CC-7CD489466C52}" srcOrd="2" destOrd="0" parTransId="{246592AB-4086-402C-82F4-330E7AD6EAEF}" sibTransId="{2C64F215-2221-479B-AF47-FFD93DDBF5AC}"/>
    <dgm:cxn modelId="{F1B631D5-CB6C-FC48-AF7C-D0D263F12752}" type="presOf" srcId="{EF5AE252-950C-4E14-A77D-9A200DB12D8C}" destId="{34AF6A92-265C-4442-9F0D-8E0B8C66ABA7}" srcOrd="0" destOrd="0" presId="urn:microsoft.com/office/officeart/2005/8/layout/process2"/>
    <dgm:cxn modelId="{11327DD8-7EC5-1E43-B585-CF34121BEB72}" type="presOf" srcId="{0585EBDC-C1FC-409B-B794-F9F5733E9CB9}" destId="{B9EDE46B-0221-4076-9877-8C3B07B02C7B}" srcOrd="0" destOrd="0" presId="urn:microsoft.com/office/officeart/2005/8/layout/process2"/>
    <dgm:cxn modelId="{0E02F7E2-3AD2-2B4A-9855-04744EB8AD7F}" type="presOf" srcId="{2981A67D-019C-430B-9192-B8A3CC002D33}" destId="{BC9680E4-384E-4570-8F5A-7A74D17836F6}" srcOrd="0" destOrd="0" presId="urn:microsoft.com/office/officeart/2005/8/layout/process2"/>
    <dgm:cxn modelId="{564E26E5-3716-6F47-A7D1-FF309238FB07}" type="presOf" srcId="{E5135470-A219-4CDC-A7D2-B5A4F288EAFB}" destId="{BD3BB03C-78B8-49DD-A0A3-95865AD97865}" srcOrd="1" destOrd="0" presId="urn:microsoft.com/office/officeart/2005/8/layout/process2"/>
    <dgm:cxn modelId="{F328E4F4-9424-6844-B181-48F1F72B6BFA}" type="presParOf" srcId="{BC9680E4-384E-4570-8F5A-7A74D17836F6}" destId="{B3730A30-3591-47CA-8723-1FC29892F036}" srcOrd="0" destOrd="0" presId="urn:microsoft.com/office/officeart/2005/8/layout/process2"/>
    <dgm:cxn modelId="{226C29B6-1AAE-F940-AC38-ECFB6903F929}" type="presParOf" srcId="{BC9680E4-384E-4570-8F5A-7A74D17836F6}" destId="{84F40F81-F106-43A1-92CE-C2A4D65ECC5F}" srcOrd="1" destOrd="0" presId="urn:microsoft.com/office/officeart/2005/8/layout/process2"/>
    <dgm:cxn modelId="{B1262757-F44C-2040-B9DB-259D1AEE57D4}" type="presParOf" srcId="{84F40F81-F106-43A1-92CE-C2A4D65ECC5F}" destId="{BD3BB03C-78B8-49DD-A0A3-95865AD97865}" srcOrd="0" destOrd="0" presId="urn:microsoft.com/office/officeart/2005/8/layout/process2"/>
    <dgm:cxn modelId="{BA7BC0BD-1474-0C41-BFC1-2F7EA12D037D}" type="presParOf" srcId="{BC9680E4-384E-4570-8F5A-7A74D17836F6}" destId="{B9EDE46B-0221-4076-9877-8C3B07B02C7B}" srcOrd="2" destOrd="0" presId="urn:microsoft.com/office/officeart/2005/8/layout/process2"/>
    <dgm:cxn modelId="{428B9CDB-3784-5849-BF6B-18B223BA98F4}" type="presParOf" srcId="{BC9680E4-384E-4570-8F5A-7A74D17836F6}" destId="{34AF6A92-265C-4442-9F0D-8E0B8C66ABA7}" srcOrd="3" destOrd="0" presId="urn:microsoft.com/office/officeart/2005/8/layout/process2"/>
    <dgm:cxn modelId="{83A79AE4-77E2-A14F-AA6E-6DD3129E7DFA}" type="presParOf" srcId="{34AF6A92-265C-4442-9F0D-8E0B8C66ABA7}" destId="{40EEE4EE-1519-45BA-AAF2-131E126C2F96}" srcOrd="0" destOrd="0" presId="urn:microsoft.com/office/officeart/2005/8/layout/process2"/>
    <dgm:cxn modelId="{3018DD18-EC4A-C54B-AC21-FE594AC6AEEA}" type="presParOf" srcId="{BC9680E4-384E-4570-8F5A-7A74D17836F6}" destId="{277608D4-B72A-46D8-B78A-1C8158D4DC6B}"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30A30-3591-47CA-8723-1FC29892F036}">
      <dsp:nvSpPr>
        <dsp:cNvPr id="0" name=""/>
        <dsp:cNvSpPr/>
      </dsp:nvSpPr>
      <dsp:spPr>
        <a:xfrm>
          <a:off x="108526" y="0"/>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different nucleotides/amino acids per MSA column (X)</a:t>
          </a:r>
        </a:p>
      </dsp:txBody>
      <dsp:txXfrm>
        <a:off x="146136" y="37610"/>
        <a:ext cx="2236180" cy="1208891"/>
      </dsp:txXfrm>
    </dsp:sp>
    <dsp:sp modelId="{84F40F81-F106-43A1-92CE-C2A4D65ECC5F}">
      <dsp:nvSpPr>
        <dsp:cNvPr id="0" name=""/>
        <dsp:cNvSpPr/>
      </dsp:nvSpPr>
      <dsp:spPr>
        <a:xfrm rot="5400000">
          <a:off x="1023456" y="1316214"/>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rgbClr val="00B0F0"/>
            </a:solidFill>
          </a:endParaRPr>
        </a:p>
      </dsp:txBody>
      <dsp:txXfrm rot="-5400000">
        <a:off x="1090872" y="1364368"/>
        <a:ext cx="346710" cy="337079"/>
      </dsp:txXfrm>
    </dsp:sp>
    <dsp:sp modelId="{B9EDE46B-0221-4076-9877-8C3B07B02C7B}">
      <dsp:nvSpPr>
        <dsp:cNvPr id="0" name=""/>
        <dsp:cNvSpPr/>
      </dsp:nvSpPr>
      <dsp:spPr>
        <a:xfrm>
          <a:off x="108526" y="1926167"/>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nucleotides/amino acids substitutions (X-1)</a:t>
          </a:r>
        </a:p>
      </dsp:txBody>
      <dsp:txXfrm>
        <a:off x="146136" y="1963777"/>
        <a:ext cx="2236180" cy="1208891"/>
      </dsp:txXfrm>
    </dsp:sp>
    <dsp:sp modelId="{34AF6A92-265C-4442-9F0D-8E0B8C66ABA7}">
      <dsp:nvSpPr>
        <dsp:cNvPr id="0" name=""/>
        <dsp:cNvSpPr/>
      </dsp:nvSpPr>
      <dsp:spPr>
        <a:xfrm rot="5400000">
          <a:off x="1023456" y="3242381"/>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rot="-5400000">
        <a:off x="1090872" y="3290535"/>
        <a:ext cx="346710" cy="337079"/>
      </dsp:txXfrm>
    </dsp:sp>
    <dsp:sp modelId="{277608D4-B72A-46D8-B78A-1C8158D4DC6B}">
      <dsp:nvSpPr>
        <dsp:cNvPr id="0" name=""/>
        <dsp:cNvSpPr/>
      </dsp:nvSpPr>
      <dsp:spPr>
        <a:xfrm>
          <a:off x="108526" y="3852334"/>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synonymous changes</a:t>
          </a:r>
        </a:p>
        <a:p>
          <a:pPr marL="0" lvl="0" indent="0" algn="ctr" defTabSz="533400">
            <a:lnSpc>
              <a:spcPct val="90000"/>
            </a:lnSpc>
            <a:spcBef>
              <a:spcPct val="0"/>
            </a:spcBef>
            <a:spcAft>
              <a:spcPct val="35000"/>
            </a:spcAft>
            <a:buNone/>
          </a:pPr>
          <a:r>
            <a:rPr lang="en-US" sz="1200" b="1" kern="1200" dirty="0"/>
            <a:t>S=(N-1)</a:t>
          </a:r>
          <a:r>
            <a:rPr lang="en-US" sz="1200" b="1" kern="1200" dirty="0" err="1">
              <a:solidFill>
                <a:srgbClr val="FF0000"/>
              </a:solidFill>
            </a:rPr>
            <a:t>nc</a:t>
          </a:r>
          <a:r>
            <a:rPr lang="en-US" sz="1200" b="1" kern="1200" dirty="0"/>
            <a:t>-N</a:t>
          </a:r>
        </a:p>
        <a:p>
          <a:pPr marL="0" lvl="0" indent="0" algn="ctr" defTabSz="533400">
            <a:lnSpc>
              <a:spcPct val="90000"/>
            </a:lnSpc>
            <a:spcBef>
              <a:spcPct val="0"/>
            </a:spcBef>
            <a:spcAft>
              <a:spcPct val="35000"/>
            </a:spcAft>
            <a:buNone/>
          </a:pPr>
          <a:r>
            <a:rPr lang="en-US" sz="1200" b="1" kern="1200" dirty="0"/>
            <a:t>assuming N=(N-1)</a:t>
          </a:r>
          <a:r>
            <a:rPr lang="en-US" sz="1200" b="1" kern="1200" dirty="0" err="1">
              <a:solidFill>
                <a:srgbClr val="FF0000"/>
              </a:solidFill>
            </a:rPr>
            <a:t>aa</a:t>
          </a:r>
          <a:endParaRPr lang="en-US" sz="1200" b="1" kern="1200" dirty="0">
            <a:solidFill>
              <a:srgbClr val="FF0000"/>
            </a:solidFill>
          </a:endParaRPr>
        </a:p>
      </dsp:txBody>
      <dsp:txXfrm>
        <a:off x="146136" y="3889944"/>
        <a:ext cx="2236180" cy="12088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30A30-3591-47CA-8723-1FC29892F036}">
      <dsp:nvSpPr>
        <dsp:cNvPr id="0" name=""/>
        <dsp:cNvSpPr/>
      </dsp:nvSpPr>
      <dsp:spPr>
        <a:xfrm>
          <a:off x="108526" y="0"/>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MSA nucleotide frequencies (%A,%T,%G,%C)</a:t>
          </a:r>
        </a:p>
      </dsp:txBody>
      <dsp:txXfrm>
        <a:off x="146136" y="37610"/>
        <a:ext cx="2236180" cy="1208891"/>
      </dsp:txXfrm>
    </dsp:sp>
    <dsp:sp modelId="{84F40F81-F106-43A1-92CE-C2A4D65ECC5F}">
      <dsp:nvSpPr>
        <dsp:cNvPr id="0" name=""/>
        <dsp:cNvSpPr/>
      </dsp:nvSpPr>
      <dsp:spPr>
        <a:xfrm rot="5400000">
          <a:off x="1023456" y="1316214"/>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rgbClr val="00B0F0"/>
            </a:solidFill>
          </a:endParaRPr>
        </a:p>
      </dsp:txBody>
      <dsp:txXfrm rot="-5400000">
        <a:off x="1090872" y="1364368"/>
        <a:ext cx="346710" cy="337079"/>
      </dsp:txXfrm>
    </dsp:sp>
    <dsp:sp modelId="{B9EDE46B-0221-4076-9877-8C3B07B02C7B}">
      <dsp:nvSpPr>
        <dsp:cNvPr id="0" name=""/>
        <dsp:cNvSpPr/>
      </dsp:nvSpPr>
      <dsp:spPr>
        <a:xfrm>
          <a:off x="108526" y="1926167"/>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Introduce a given number of random substitutions ( at any position) based on inferred base frequencies</a:t>
          </a:r>
        </a:p>
      </dsp:txBody>
      <dsp:txXfrm>
        <a:off x="146136" y="1963777"/>
        <a:ext cx="2236180" cy="1208891"/>
      </dsp:txXfrm>
    </dsp:sp>
    <dsp:sp modelId="{34AF6A92-265C-4442-9F0D-8E0B8C66ABA7}">
      <dsp:nvSpPr>
        <dsp:cNvPr id="0" name=""/>
        <dsp:cNvSpPr/>
      </dsp:nvSpPr>
      <dsp:spPr>
        <a:xfrm rot="5400000">
          <a:off x="1023456" y="3242381"/>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rot="-5400000">
        <a:off x="1090872" y="3290535"/>
        <a:ext cx="346710" cy="337079"/>
      </dsp:txXfrm>
    </dsp:sp>
    <dsp:sp modelId="{277608D4-B72A-46D8-B78A-1C8158D4DC6B}">
      <dsp:nvSpPr>
        <dsp:cNvPr id="0" name=""/>
        <dsp:cNvSpPr/>
      </dsp:nvSpPr>
      <dsp:spPr>
        <a:xfrm>
          <a:off x="108526" y="3852334"/>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Compare translated mutated codon with the initial translated codon and count synonymous and non-synonymous substitutions</a:t>
          </a:r>
        </a:p>
      </dsp:txBody>
      <dsp:txXfrm>
        <a:off x="146136" y="3889944"/>
        <a:ext cx="2236180" cy="120889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2E0EBF-A78E-394D-8A69-C2DDA1FF11CB}" type="datetimeFigureOut">
              <a:rPr lang="en-US" smtClean="0"/>
              <a:t>11/26/18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1A68D0-AB71-FD4B-A430-DEA9F7948DF9}" type="slidenum">
              <a:rPr lang="en-US" smtClean="0"/>
              <a:t>‹#›</a:t>
            </a:fld>
            <a:endParaRPr lang="en-US"/>
          </a:p>
        </p:txBody>
      </p:sp>
    </p:spTree>
    <p:extLst>
      <p:ext uri="{BB962C8B-B14F-4D97-AF65-F5344CB8AC3E}">
        <p14:creationId xmlns:p14="http://schemas.microsoft.com/office/powerpoint/2010/main" val="32878953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Slide Image Placeholder 1"/>
          <p:cNvSpPr>
            <a:spLocks noGrp="1" noRot="1" noChangeAspect="1"/>
          </p:cNvSpPr>
          <p:nvPr>
            <p:ph type="sldImg"/>
          </p:nvPr>
        </p:nvSpPr>
        <p:spPr>
          <a:ln/>
        </p:spPr>
      </p:sp>
      <p:sp>
        <p:nvSpPr>
          <p:cNvPr id="28774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The synonymous and non-synonymous rates  dN and dS are defined as the numbers of synonymous and nonsynonymous substitutions per site. The ratio of the two rates omega=dN/dS  then measures selective pressure at the protein level. If selection level has no effect on fitness, nonsynonymous mutations will be fixed at the same rate as synonymous mutations  so that dN=dS and omega=1. If nonsynonymous mutations are deleterious  purifying selection will reduce their fixation rate  so that dN&lt;dS and omega&lt;1. If nonsynonymous mutations are favored by Darwinian selection, they will be fixed  at a higher rate than synonymous mutations resulting in dN&gt;dS and omega&gt;1.</a:t>
            </a:r>
          </a:p>
        </p:txBody>
      </p:sp>
      <p:sp>
        <p:nvSpPr>
          <p:cNvPr id="28774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A765215-3514-2D45-AD4D-AF6A981AE6C5}" type="slidenum">
              <a:rPr lang="de-DE" sz="1200">
                <a:solidFill>
                  <a:srgbClr val="000000"/>
                </a:solidFill>
              </a:rPr>
              <a:pPr eaLnBrk="1" hangingPunct="1"/>
              <a:t>2</a:t>
            </a:fld>
            <a:endParaRPr lang="de-DE" sz="1200">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ea typeface="+mn-ea"/>
                <a:cs typeface="+mn-cs"/>
              </a:rPr>
              <a:t>The ratio of non-synonymous-to-synonymous (</a:t>
            </a:r>
            <a:r>
              <a:rPr lang="en-US" dirty="0" err="1">
                <a:ea typeface="+mn-ea"/>
                <a:cs typeface="+mn-cs"/>
              </a:rPr>
              <a:t>dN</a:t>
            </a:r>
            <a:r>
              <a:rPr lang="en-US" dirty="0">
                <a:ea typeface="+mn-ea"/>
                <a:cs typeface="+mn-cs"/>
              </a:rPr>
              <a:t>/</a:t>
            </a:r>
            <a:r>
              <a:rPr lang="en-US" dirty="0" err="1">
                <a:ea typeface="+mn-ea"/>
                <a:cs typeface="+mn-cs"/>
              </a:rPr>
              <a:t>dS</a:t>
            </a:r>
            <a:r>
              <a:rPr lang="en-US" dirty="0">
                <a:ea typeface="+mn-ea"/>
                <a:cs typeface="+mn-cs"/>
              </a:rPr>
              <a:t>, or ω) codon substitution rates can be used as an indication of the selective pressure acting on a protein-coding gene. If a gene (or gene segment) is under purifying selection, non-synonymous mutations (that is, mutations resulting in a change of the encoded amino acid) will be selected against, resulting in ω &lt; 1. In neutrally evolving proteins, synonymous and non-synonymous mutations will be fixed at approximately the same rate, resulting in ω = 1. Because different regions of a protein-coding gene may be under different selective constraints, codons can be divided into two categories: those with ω &lt; 1 (yellow; the estimated ω is indicated on the bar) and those with ω fixed to 1 (green); the estimated proportion of codons in each category is given on the horizontal axis. </a:t>
            </a:r>
            <a:endParaRPr lang="en-US" dirty="0"/>
          </a:p>
        </p:txBody>
      </p:sp>
      <p:sp>
        <p:nvSpPr>
          <p:cNvPr id="2887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74EE8DA-81B8-3443-9913-6A5A87434D2E}" type="slidenum">
              <a:rPr lang="de-DE" sz="1200">
                <a:solidFill>
                  <a:srgbClr val="000000"/>
                </a:solidFill>
              </a:rPr>
              <a:pPr eaLnBrk="1" hangingPunct="1"/>
              <a:t>22</a:t>
            </a:fld>
            <a:endParaRPr lang="de-DE" sz="1200">
              <a:solidFill>
                <a:srgbClr val="000000"/>
              </a:solidFill>
            </a:endParaRPr>
          </a:p>
        </p:txBody>
      </p:sp>
    </p:spTree>
    <p:extLst>
      <p:ext uri="{BB962C8B-B14F-4D97-AF65-F5344CB8AC3E}">
        <p14:creationId xmlns:p14="http://schemas.microsoft.com/office/powerpoint/2010/main" val="21415949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Effects of competition. All runs used </a:t>
            </a:r>
            <a:r>
              <a:rPr lang="el-GR" sz="1200" b="0" i="0" u="none" strike="noStrike" kern="1200" dirty="0">
                <a:solidFill>
                  <a:schemeClr val="tx1"/>
                </a:solidFill>
                <a:effectLst/>
                <a:latin typeface="+mn-lt"/>
                <a:ea typeface="+mn-ea"/>
                <a:cs typeface="+mn-cs"/>
              </a:rPr>
              <a:t>α = 1.5 </a:t>
            </a:r>
            <a:r>
              <a:rPr lang="en-US" sz="1200" b="0" i="0" u="none" strike="noStrike" kern="1200" dirty="0">
                <a:solidFill>
                  <a:schemeClr val="tx1"/>
                </a:solidFill>
                <a:effectLst/>
                <a:latin typeface="+mn-lt"/>
                <a:ea typeface="+mn-ea"/>
                <a:cs typeface="+mn-cs"/>
              </a:rPr>
              <a:t>and high-high regulation. Note the exponential scale of the </a:t>
            </a:r>
            <a:r>
              <a:rPr lang="en-US" sz="1200" b="0" i="1" u="none" strike="noStrike" kern="1200" dirty="0">
                <a:solidFill>
                  <a:schemeClr val="tx1"/>
                </a:solidFill>
                <a:effectLst/>
                <a:latin typeface="+mn-lt"/>
                <a:ea typeface="+mn-ea"/>
                <a:cs typeface="+mn-cs"/>
              </a:rPr>
              <a:t>Y</a:t>
            </a:r>
            <a:r>
              <a:rPr lang="en-US" sz="1200" b="0" i="0" u="none" strike="noStrike" kern="1200" dirty="0">
                <a:solidFill>
                  <a:schemeClr val="tx1"/>
                </a:solidFill>
                <a:effectLst/>
                <a:latin typeface="+mn-lt"/>
                <a:ea typeface="+mn-ea"/>
                <a:cs typeface="+mn-cs"/>
              </a:rPr>
              <a:t>-axis. </a:t>
            </a:r>
            <a:r>
              <a:rPr lang="en-US" sz="1200" b="1" i="0" u="none" strike="noStrike" kern="1200" dirty="0">
                <a:solidFill>
                  <a:schemeClr val="tx1"/>
                </a:solidFill>
                <a:effectLst/>
                <a:latin typeface="+mn-lt"/>
                <a:ea typeface="+mn-ea"/>
                <a:cs typeface="+mn-cs"/>
              </a:rPr>
              <a:t>(A,B)</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eff</a:t>
            </a:r>
            <a:r>
              <a:rPr lang="en-US" sz="1200" b="0" i="0" u="none" strike="noStrike" kern="1200" dirty="0">
                <a:solidFill>
                  <a:schemeClr val="tx1"/>
                </a:solidFill>
                <a:effectLst/>
                <a:latin typeface="+mn-lt"/>
                <a:ea typeface="+mn-ea"/>
                <a:cs typeface="+mn-cs"/>
              </a:rPr>
              <a:t>. = 1.0. </a:t>
            </a:r>
            <a:r>
              <a:rPr lang="en-US" sz="1200" b="1" i="0" u="none" strike="noStrike" kern="1200" dirty="0">
                <a:solidFill>
                  <a:schemeClr val="tx1"/>
                </a:solidFill>
                <a:effectLst/>
                <a:latin typeface="+mn-lt"/>
                <a:ea typeface="+mn-ea"/>
                <a:cs typeface="+mn-cs"/>
              </a:rPr>
              <a:t>(A)</a:t>
            </a:r>
            <a:r>
              <a:rPr lang="en-US" sz="1200" b="0" i="0" u="none" strike="noStrike" kern="1200" dirty="0">
                <a:solidFill>
                  <a:schemeClr val="tx1"/>
                </a:solidFill>
                <a:effectLst/>
                <a:latin typeface="+mn-lt"/>
                <a:ea typeface="+mn-ea"/>
                <a:cs typeface="+mn-cs"/>
              </a:rPr>
              <a:t> a large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population being invaded by control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cells (orange) and by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cells that can (dark green) or cannot (light green) recombine. </a:t>
            </a:r>
            <a:r>
              <a:rPr lang="en-US" sz="1200" b="1" i="0" u="none" strike="noStrike" kern="1200" dirty="0">
                <a:solidFill>
                  <a:schemeClr val="tx1"/>
                </a:solidFill>
                <a:effectLst/>
                <a:latin typeface="+mn-lt"/>
                <a:ea typeface="+mn-ea"/>
                <a:cs typeface="+mn-cs"/>
              </a:rPr>
              <a:t>(B)</a:t>
            </a:r>
            <a:r>
              <a:rPr lang="en-US" sz="1200" b="0" i="0" u="none" strike="noStrike" kern="1200" dirty="0">
                <a:solidFill>
                  <a:schemeClr val="tx1"/>
                </a:solidFill>
                <a:effectLst/>
                <a:latin typeface="+mn-lt"/>
                <a:ea typeface="+mn-ea"/>
                <a:cs typeface="+mn-cs"/>
              </a:rPr>
              <a:t> a large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population being invaded by control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cells (green) and by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cells that can (light orange) or cannot (dark orange) sequester recombination. </a:t>
            </a:r>
            <a:r>
              <a:rPr lang="en-US" sz="1200" b="1" i="0" u="none" strike="noStrike" kern="1200" dirty="0">
                <a:solidFill>
                  <a:schemeClr val="tx1"/>
                </a:solidFill>
                <a:effectLst/>
                <a:latin typeface="+mn-lt"/>
                <a:ea typeface="+mn-ea"/>
                <a:cs typeface="+mn-cs"/>
              </a:rPr>
              <a:t>(C,D)</a:t>
            </a:r>
            <a:r>
              <a:rPr lang="en-US" sz="1200" b="0" i="0" u="none" strike="noStrike" kern="1200" dirty="0">
                <a:solidFill>
                  <a:schemeClr val="tx1"/>
                </a:solidFill>
                <a:effectLst/>
                <a:latin typeface="+mn-lt"/>
                <a:ea typeface="+mn-ea"/>
                <a:cs typeface="+mn-cs"/>
              </a:rPr>
              <a:t> Like </a:t>
            </a:r>
            <a:r>
              <a:rPr lang="en-US" sz="1200" b="1" i="0" u="none" strike="noStrike" kern="1200" dirty="0">
                <a:solidFill>
                  <a:schemeClr val="tx1"/>
                </a:solidFill>
                <a:effectLst/>
                <a:latin typeface="+mn-lt"/>
                <a:ea typeface="+mn-ea"/>
                <a:cs typeface="+mn-cs"/>
              </a:rPr>
              <a:t>(A,B)</a:t>
            </a:r>
            <a:r>
              <a:rPr lang="en-US" sz="1200" b="0" i="0" u="none" strike="noStrike" kern="1200" dirty="0">
                <a:solidFill>
                  <a:schemeClr val="tx1"/>
                </a:solidFill>
                <a:effectLst/>
                <a:latin typeface="+mn-lt"/>
                <a:ea typeface="+mn-ea"/>
                <a:cs typeface="+mn-cs"/>
              </a:rPr>
              <a:t> but with </a:t>
            </a:r>
            <a:r>
              <a:rPr lang="en-US" sz="1200" b="0" i="1" u="none" strike="noStrike" kern="1200" dirty="0">
                <a:solidFill>
                  <a:schemeClr val="tx1"/>
                </a:solidFill>
                <a:effectLst/>
                <a:latin typeface="+mn-lt"/>
                <a:ea typeface="+mn-ea"/>
                <a:cs typeface="+mn-cs"/>
              </a:rPr>
              <a:t>eff</a:t>
            </a:r>
            <a:r>
              <a:rPr lang="en-US" sz="1200" b="0" i="0" u="none" strike="noStrike" kern="1200" dirty="0">
                <a:solidFill>
                  <a:schemeClr val="tx1"/>
                </a:solidFill>
                <a:effectLst/>
                <a:latin typeface="+mn-lt"/>
                <a:ea typeface="+mn-ea"/>
                <a:cs typeface="+mn-cs"/>
              </a:rPr>
              <a:t>. = 0.2.</a:t>
            </a:r>
            <a:endParaRPr lang="en-US" dirty="0"/>
          </a:p>
        </p:txBody>
      </p:sp>
      <p:sp>
        <p:nvSpPr>
          <p:cNvPr id="4" name="Slide Number Placeholder 3"/>
          <p:cNvSpPr>
            <a:spLocks noGrp="1"/>
          </p:cNvSpPr>
          <p:nvPr>
            <p:ph type="sldNum" sz="quarter" idx="5"/>
          </p:nvPr>
        </p:nvSpPr>
        <p:spPr/>
        <p:txBody>
          <a:bodyPr/>
          <a:lstStyle/>
          <a:p>
            <a:fld id="{3D1A68D0-AB71-FD4B-A430-DEA9F7948DF9}" type="slidenum">
              <a:rPr lang="en-US" smtClean="0"/>
              <a:t>24</a:t>
            </a:fld>
            <a:endParaRPr lang="en-US"/>
          </a:p>
        </p:txBody>
      </p:sp>
    </p:spTree>
    <p:extLst>
      <p:ext uri="{BB962C8B-B14F-4D97-AF65-F5344CB8AC3E}">
        <p14:creationId xmlns:p14="http://schemas.microsoft.com/office/powerpoint/2010/main" val="3821776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AD27C16-7052-3348-8190-02BC9C3E63B1}" type="slidenum">
              <a:rPr lang="en-US" sz="1200" b="1">
                <a:solidFill>
                  <a:srgbClr val="000000"/>
                </a:solidFill>
                <a:latin typeface="Times New Roman" charset="0"/>
              </a:rPr>
              <a:pPr eaLnBrk="1" hangingPunct="1"/>
              <a:t>27</a:t>
            </a:fld>
            <a:endParaRPr lang="en-US" sz="1200" b="1">
              <a:solidFill>
                <a:srgbClr val="000000"/>
              </a:solidFill>
              <a:latin typeface="Times New Roman"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831414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572B66-CFD7-B440-921D-BF8F01F1B787}" type="slidenum">
              <a:rPr lang="en-US" sz="1200" b="1">
                <a:solidFill>
                  <a:srgbClr val="000000"/>
                </a:solidFill>
                <a:latin typeface="Times New Roman" charset="0"/>
              </a:rPr>
              <a:pPr eaLnBrk="1" hangingPunct="1"/>
              <a:t>28</a:t>
            </a:fld>
            <a:endParaRPr lang="en-US" sz="1200" b="1">
              <a:solidFill>
                <a:srgbClr val="000000"/>
              </a:solidFill>
              <a:latin typeface="Times New Roman"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66729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6572B66-CFD7-B440-921D-BF8F01F1B787}" type="slidenum">
              <a:rPr lang="en-US" sz="1200" b="1">
                <a:solidFill>
                  <a:srgbClr val="000000"/>
                </a:solidFill>
                <a:latin typeface="Times New Roman" charset="0"/>
              </a:rPr>
              <a:pPr eaLnBrk="1" hangingPunct="1"/>
              <a:t>34</a:t>
            </a:fld>
            <a:endParaRPr lang="en-US" sz="1200" b="1">
              <a:solidFill>
                <a:srgbClr val="000000"/>
              </a:solidFill>
              <a:latin typeface="Times New Roman"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70833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Slide Image Placeholder 1"/>
          <p:cNvSpPr>
            <a:spLocks noGrp="1" noRot="1" noChangeAspect="1"/>
          </p:cNvSpPr>
          <p:nvPr>
            <p:ph type="sldImg"/>
          </p:nvPr>
        </p:nvSpPr>
        <p:spPr>
          <a:ln/>
        </p:spPr>
      </p:sp>
      <p:sp>
        <p:nvSpPr>
          <p:cNvPr id="289794"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
        <p:nvSpPr>
          <p:cNvPr id="2897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E12164-98C9-B14E-AFCC-44EE22F81812}" type="slidenum">
              <a:rPr lang="de-DE" sz="1200">
                <a:solidFill>
                  <a:prstClr val="black"/>
                </a:solidFill>
              </a:rPr>
              <a:pPr eaLnBrk="1" hangingPunct="1"/>
              <a:t>36</a:t>
            </a:fld>
            <a:endParaRPr lang="de-DE" sz="1200">
              <a:solidFill>
                <a:prstClr val="black"/>
              </a:solidFill>
            </a:endParaRPr>
          </a:p>
        </p:txBody>
      </p:sp>
    </p:spTree>
    <p:extLst>
      <p:ext uri="{BB962C8B-B14F-4D97-AF65-F5344CB8AC3E}">
        <p14:creationId xmlns:p14="http://schemas.microsoft.com/office/powerpoint/2010/main" val="1027680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dirty="0">
                <a:latin typeface="Arial" charset="0"/>
                <a:cs typeface="msgothic" charset="0"/>
              </a:rPr>
              <a:t>Geographic origin of the three populations studied. (</a:t>
            </a:r>
            <a:r>
              <a:rPr lang="en-GB" i="1" dirty="0">
                <a:latin typeface="Arial" charset="0"/>
                <a:cs typeface="msgothic" charset="0"/>
              </a:rPr>
              <a:t>A</a:t>
            </a:r>
            <a:r>
              <a:rPr lang="en-GB" dirty="0">
                <a:latin typeface="Arial" charset="0"/>
                <a:cs typeface="msgothic" charset="0"/>
              </a:rPr>
              <a:t>) European/Romanians and </a:t>
            </a:r>
            <a:r>
              <a:rPr lang="en-GB" dirty="0" err="1">
                <a:latin typeface="Arial" charset="0"/>
                <a:cs typeface="msgothic" charset="0"/>
              </a:rPr>
              <a:t>Rroma</a:t>
            </a:r>
            <a:r>
              <a:rPr lang="en-GB" dirty="0">
                <a:latin typeface="Arial" charset="0"/>
                <a:cs typeface="msgothic" charset="0"/>
              </a:rPr>
              <a:t>/Gipsy share the same location, even if the origin of the latter is in North India. (</a:t>
            </a:r>
            <a:r>
              <a:rPr lang="en-GB" i="1" dirty="0">
                <a:latin typeface="Arial" charset="0"/>
                <a:cs typeface="msgothic" charset="0"/>
              </a:rPr>
              <a:t>B</a:t>
            </a:r>
            <a:r>
              <a:rPr lang="en-GB" dirty="0">
                <a:latin typeface="Arial" charset="0"/>
                <a:cs typeface="msgothic" charset="0"/>
              </a:rPr>
              <a:t>) Plot of the populations under analysis according to the coordinates to the two main eigenvectors of </a:t>
            </a:r>
            <a:r>
              <a:rPr lang="en-GB" dirty="0" err="1">
                <a:latin typeface="Arial" charset="0"/>
                <a:cs typeface="msgothic" charset="0"/>
              </a:rPr>
              <a:t>smartpca</a:t>
            </a:r>
            <a:r>
              <a:rPr lang="en-GB" dirty="0">
                <a:latin typeface="Arial" charset="0"/>
                <a:cs typeface="msgothic" charset="0"/>
              </a:rPr>
              <a:t> (</a:t>
            </a:r>
            <a:r>
              <a:rPr lang="en-GB" dirty="0" err="1">
                <a:latin typeface="Arial" charset="0"/>
                <a:cs typeface="msgothic" charset="0"/>
              </a:rPr>
              <a:t>Eigensoft</a:t>
            </a:r>
            <a:r>
              <a:rPr lang="en-GB" dirty="0">
                <a:latin typeface="Arial" charset="0"/>
                <a:cs typeface="msgothic" charset="0"/>
              </a:rPr>
              <a:t>) analysis, in which each dot represents an individual. Individuals within the circles and the same </a:t>
            </a:r>
            <a:r>
              <a:rPr lang="en-GB" dirty="0" err="1">
                <a:latin typeface="Arial" charset="0"/>
                <a:cs typeface="msgothic" charset="0"/>
              </a:rPr>
              <a:t>color</a:t>
            </a:r>
            <a:r>
              <a:rPr lang="en-GB" dirty="0">
                <a:latin typeface="Arial" charset="0"/>
                <a:cs typeface="msgothic" charset="0"/>
              </a:rPr>
              <a:t> have been considered for the study; those of different </a:t>
            </a:r>
            <a:r>
              <a:rPr lang="en-GB" dirty="0" err="1">
                <a:latin typeface="Arial" charset="0"/>
                <a:cs typeface="msgothic" charset="0"/>
              </a:rPr>
              <a:t>colors</a:t>
            </a:r>
            <a:r>
              <a:rPr lang="en-GB" dirty="0">
                <a:latin typeface="Arial" charset="0"/>
                <a:cs typeface="msgothic" charset="0"/>
              </a:rPr>
              <a:t> represent false population allocation and those intermediate represent admixed individuals. ROM, </a:t>
            </a:r>
            <a:r>
              <a:rPr lang="en-GB" dirty="0" err="1">
                <a:latin typeface="Arial" charset="0"/>
                <a:cs typeface="msgothic" charset="0"/>
              </a:rPr>
              <a:t>nongypsy</a:t>
            </a:r>
            <a:r>
              <a:rPr lang="en-GB" dirty="0">
                <a:latin typeface="Arial" charset="0"/>
                <a:cs typeface="msgothic" charset="0"/>
              </a:rPr>
              <a:t> Romanians; INDI, individuals from North India; GYP, </a:t>
            </a:r>
            <a:r>
              <a:rPr lang="en-GB" dirty="0" err="1">
                <a:latin typeface="Arial" charset="0"/>
                <a:cs typeface="msgothic" charset="0"/>
              </a:rPr>
              <a:t>Rroma</a:t>
            </a:r>
            <a:r>
              <a:rPr lang="en-GB" dirty="0">
                <a:latin typeface="Arial" charset="0"/>
                <a:cs typeface="msgothic" charset="0"/>
              </a:rPr>
              <a:t>/Gypsies living in Romania.</a:t>
            </a:r>
          </a:p>
        </p:txBody>
      </p:sp>
    </p:spTree>
    <p:extLst>
      <p:ext uri="{BB962C8B-B14F-4D97-AF65-F5344CB8AC3E}">
        <p14:creationId xmlns:p14="http://schemas.microsoft.com/office/powerpoint/2010/main" val="1863836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2058" tIns="41029" rIns="82058" bIns="41029" anchor="ct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r>
              <a:rPr lang="en-GB">
                <a:latin typeface="Arial" charset="0"/>
                <a:cs typeface="msgothic" charset="0"/>
              </a:rPr>
              <a:t>Manhattan plot of results of selection tests in Rroma, Romanians, and Indians using TreeSelect statistic (</a:t>
            </a:r>
            <a:r>
              <a:rPr lang="en-GB" i="1">
                <a:latin typeface="Arial" charset="0"/>
                <a:cs typeface="msgothic" charset="0"/>
              </a:rPr>
              <a:t>A</a:t>
            </a:r>
            <a:r>
              <a:rPr lang="en-GB">
                <a:latin typeface="Arial" charset="0"/>
                <a:cs typeface="msgothic" charset="0"/>
              </a:rPr>
              <a:t>) and XP-CLR statistic (</a:t>
            </a:r>
            <a:r>
              <a:rPr lang="en-GB" i="1">
                <a:latin typeface="Arial" charset="0"/>
                <a:cs typeface="msgothic" charset="0"/>
              </a:rPr>
              <a:t>B</a:t>
            </a:r>
            <a:r>
              <a:rPr lang="en-GB">
                <a:latin typeface="Arial" charset="0"/>
                <a:cs typeface="msgothic" charset="0"/>
              </a:rPr>
              <a:t>). Chromosomes ordered from chromosome 1 to chromosome 22.</a:t>
            </a:r>
          </a:p>
        </p:txBody>
      </p:sp>
    </p:spTree>
    <p:extLst>
      <p:ext uri="{BB962C8B-B14F-4D97-AF65-F5344CB8AC3E}">
        <p14:creationId xmlns:p14="http://schemas.microsoft.com/office/powerpoint/2010/main" val="1402942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lide Image Placeholder 1"/>
          <p:cNvSpPr>
            <a:spLocks noGrp="1" noRot="1" noChangeAspect="1"/>
          </p:cNvSpPr>
          <p:nvPr>
            <p:ph type="sldImg"/>
          </p:nvPr>
        </p:nvSpPr>
        <p:spPr>
          <a:ln/>
        </p:spPr>
      </p:sp>
      <p:sp>
        <p:nvSpPr>
          <p:cNvPr id="9011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Times New Roman" charset="0"/>
                <a:ea typeface="ＭＳ Ｐゴシック" charset="0"/>
                <a:cs typeface="ＭＳ Ｐゴシック" charset="0"/>
              </a:rPr>
              <a:t>Goldschmitdt,R. (1940). </a:t>
            </a:r>
            <a:r>
              <a:rPr lang="en-US" i="1">
                <a:latin typeface="Times New Roman" charset="0"/>
                <a:ea typeface="ＭＳ Ｐゴシック" charset="0"/>
                <a:cs typeface="ＭＳ Ｐゴシック" charset="0"/>
              </a:rPr>
              <a:t>The Material Basis of Evolution</a:t>
            </a:r>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Mayr, Ernst (1942). </a:t>
            </a:r>
            <a:r>
              <a:rPr lang="en-US" i="1">
                <a:latin typeface="Times New Roman" charset="0"/>
                <a:ea typeface="ＭＳ Ｐゴシック" charset="0"/>
                <a:cs typeface="ＭＳ Ｐゴシック" charset="0"/>
              </a:rPr>
              <a:t>Systematics and the origin of species, from the viewpoint of a zoologist</a:t>
            </a:r>
            <a:endParaRPr lang="en-US">
              <a:latin typeface="Times New Roman" charset="0"/>
              <a:ea typeface="ＭＳ Ｐゴシック" charset="0"/>
              <a:cs typeface="ＭＳ Ｐゴシック" charset="0"/>
            </a:endParaRPr>
          </a:p>
        </p:txBody>
      </p:sp>
      <p:sp>
        <p:nvSpPr>
          <p:cNvPr id="9011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7064FF7-EB8C-0F42-B68A-C62C70024445}" type="slidenum">
              <a:rPr lang="en-US" sz="1200" b="1">
                <a:solidFill>
                  <a:prstClr val="black"/>
                </a:solidFill>
              </a:rPr>
              <a:pPr eaLnBrk="1" hangingPunct="1"/>
              <a:t>43</a:t>
            </a:fld>
            <a:endParaRPr lang="en-US" sz="1200" b="1">
              <a:solidFill>
                <a:prstClr val="black"/>
              </a:solidFill>
            </a:endParaRPr>
          </a:p>
        </p:txBody>
      </p:sp>
    </p:spTree>
    <p:extLst>
      <p:ext uri="{BB962C8B-B14F-4D97-AF65-F5344CB8AC3E}">
        <p14:creationId xmlns:p14="http://schemas.microsoft.com/office/powerpoint/2010/main" val="1203587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40B3C2F-A5CB-804C-9567-3E3BB71F610D}" type="slidenum">
              <a:rPr lang="en-US" sz="1200">
                <a:solidFill>
                  <a:srgbClr val="000000"/>
                </a:solidFill>
              </a:rPr>
              <a:pPr eaLnBrk="1" hangingPunct="1"/>
              <a:t>45</a:t>
            </a:fld>
            <a:endParaRPr lang="en-US" sz="1200">
              <a:solidFill>
                <a:srgbClr val="000000"/>
              </a:solidFill>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ea typeface="ＭＳ Ｐゴシック" charset="0"/>
              <a:cs typeface="ＭＳ Ｐゴシック" charset="0"/>
            </a:endParaRPr>
          </a:p>
        </p:txBody>
      </p:sp>
    </p:spTree>
    <p:extLst>
      <p:ext uri="{BB962C8B-B14F-4D97-AF65-F5344CB8AC3E}">
        <p14:creationId xmlns:p14="http://schemas.microsoft.com/office/powerpoint/2010/main" val="1542873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3A33A8-0E10-844E-8BA9-B7D93815D7F4}" type="slidenum">
              <a:rPr lang="en-US" sz="1200" b="1">
                <a:solidFill>
                  <a:srgbClr val="000000"/>
                </a:solidFill>
                <a:latin typeface="Times New Roman" charset="0"/>
              </a:rPr>
              <a:pPr eaLnBrk="1" hangingPunct="1"/>
              <a:t>6</a:t>
            </a:fld>
            <a:endParaRPr lang="en-US" sz="1200" b="1">
              <a:solidFill>
                <a:srgbClr val="000000"/>
              </a:solidFill>
              <a:latin typeface="Times New Roman" charset="0"/>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BD8FC9A-F53D-FA49-B851-6E5E53A31B44}" type="slidenum">
              <a:rPr lang="en-US" sz="1200" b="1">
                <a:solidFill>
                  <a:srgbClr val="000000"/>
                </a:solidFill>
                <a:latin typeface="Times New Roman" charset="0"/>
              </a:rPr>
              <a:pPr eaLnBrk="1" hangingPunct="1"/>
              <a:t>54</a:t>
            </a:fld>
            <a:endParaRPr lang="en-US" sz="1200" b="1">
              <a:solidFill>
                <a:srgbClr val="000000"/>
              </a:solidFill>
              <a:latin typeface="Times New Roman" charset="0"/>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0762731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769FD5E-86BE-B347-8618-D1332E2118A7}" type="slidenum">
              <a:rPr lang="en-US" sz="1200" b="1">
                <a:solidFill>
                  <a:srgbClr val="000000"/>
                </a:solidFill>
                <a:latin typeface="Times New Roman" charset="0"/>
              </a:rPr>
              <a:pPr eaLnBrk="1" hangingPunct="1"/>
              <a:t>55</a:t>
            </a:fld>
            <a:endParaRPr lang="en-US" sz="1200" b="1">
              <a:solidFill>
                <a:srgbClr val="000000"/>
              </a:solidFill>
              <a:latin typeface="Times New Roman" charset="0"/>
            </a:endParaRPr>
          </a:p>
        </p:txBody>
      </p:sp>
      <p:sp>
        <p:nvSpPr>
          <p:cNvPr id="109570" name="Rectangle 2"/>
          <p:cNvSpPr>
            <a:spLocks noGrp="1" noRot="1" noChangeAspect="1" noChangeArrowheads="1" noTextEdit="1"/>
          </p:cNvSpPr>
          <p:nvPr>
            <p:ph type="sldImg"/>
          </p:nvPr>
        </p:nvSpPr>
        <p:spPr>
          <a:ln/>
        </p:spPr>
      </p:sp>
      <p:sp>
        <p:nvSpPr>
          <p:cNvPr id="10957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1556466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86744" tIns="43372" rIns="86744" bIns="43372" anchor="ctr"/>
          <a:lstStyle/>
          <a:p>
            <a:pPr defTabSz="914400" eaLnBrk="0" fontAlgn="base" hangingPunct="0">
              <a:spcBef>
                <a:spcPct val="0"/>
              </a:spcBef>
              <a:spcAft>
                <a:spcPct val="0"/>
              </a:spcAft>
              <a:defRPr/>
            </a:pPr>
            <a:endParaRPr lang="en-US" sz="2400">
              <a:solidFill>
                <a:prstClr val="black"/>
              </a:solidFill>
              <a:latin typeface="Arial" charset="0"/>
              <a:ea typeface="ＭＳ Ｐゴシック" charset="0"/>
              <a:cs typeface="ＭＳ Ｐゴシック" charset="0"/>
            </a:endParaRPr>
          </a:p>
        </p:txBody>
      </p:sp>
      <p:sp>
        <p:nvSpPr>
          <p:cNvPr id="4098" name="Text Box 2"/>
          <p:cNvSpPr txBox="1">
            <a:spLocks noGrp="1" noChangeArrowheads="1"/>
          </p:cNvSpPr>
          <p:nvPr>
            <p:ph type="body"/>
          </p:nvPr>
        </p:nvSpPr>
        <p:spPr>
          <a:xfrm>
            <a:off x="1046163" y="4354513"/>
            <a:ext cx="4770437" cy="3478212"/>
          </a:xfr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n-GB">
                <a:latin typeface="Arial" charset="0"/>
                <a:cs typeface="msgothic" charset="0"/>
              </a:rPr>
              <a:t>A heterologous fusion model for the evolution of oxygenic photosynthesis based on phylogenetic analysis. Details of the model are provided in the text.</a:t>
            </a:r>
          </a:p>
        </p:txBody>
      </p:sp>
    </p:spTree>
    <p:extLst>
      <p:ext uri="{BB962C8B-B14F-4D97-AF65-F5344CB8AC3E}">
        <p14:creationId xmlns:p14="http://schemas.microsoft.com/office/powerpoint/2010/main" val="254794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30050CA-D02C-6140-8641-41BDE6751512}"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6386" name="Rectangle 2"/>
          <p:cNvSpPr>
            <a:spLocks noGrp="1" noRot="1" noChangeAspect="1" noChangeArrowheads="1" noTextEdit="1"/>
          </p:cNvSpPr>
          <p:nvPr>
            <p:ph type="sldImg"/>
          </p:nvPr>
        </p:nvSpPr>
        <p:spPr>
          <a:solidFill>
            <a:srgbClr val="FFFFFF"/>
          </a:solidFill>
          <a:ln/>
        </p:spPr>
      </p:sp>
      <p:sp>
        <p:nvSpPr>
          <p:cNvPr id="16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7143661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200C0F-6002-4F40-BF6D-BB8E82A56891}"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8434" name="Rectangle 2"/>
          <p:cNvSpPr>
            <a:spLocks noGrp="1" noRot="1" noChangeAspect="1" noChangeArrowheads="1" noTextEdit="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414333920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50DF76A-3DBE-EC4D-BCD2-86E96AE269DF}"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0482" name="Rectangle 2"/>
          <p:cNvSpPr>
            <a:spLocks noGrp="1" noRot="1" noChangeAspect="1" noChangeArrowheads="1" noTextEdit="1"/>
          </p:cNvSpPr>
          <p:nvPr>
            <p:ph type="sldImg"/>
          </p:nvPr>
        </p:nvSpPr>
        <p:spPr>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065104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B933CC2-B27A-5241-9F6B-325C60D5EBA0}"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2530" name="Rectangle 2"/>
          <p:cNvSpPr>
            <a:spLocks noGrp="1" noRot="1" noChangeAspect="1" noChangeArrowheads="1" noTextEdit="1"/>
          </p:cNvSpPr>
          <p:nvPr>
            <p:ph type="sldImg"/>
          </p:nvPr>
        </p:nvSpPr>
        <p:spPr>
          <a:solidFill>
            <a:srgbClr val="FFFFFF"/>
          </a:solidFill>
          <a:ln/>
        </p:spPr>
      </p:sp>
      <p:sp>
        <p:nvSpPr>
          <p:cNvPr id="22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2892416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D0794F-DC64-8040-944A-171E70E33BD3}"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4578" name="Rectangle 2"/>
          <p:cNvSpPr>
            <a:spLocks noGrp="1" noRot="1" noChangeAspect="1" noChangeArrowheads="1" noTextEdit="1"/>
          </p:cNvSpPr>
          <p:nvPr>
            <p:ph type="sldImg"/>
          </p:nvPr>
        </p:nvSpPr>
        <p:spPr>
          <a:solidFill>
            <a:srgbClr val="FFFFFF"/>
          </a:solidFill>
          <a:ln/>
        </p:spPr>
      </p:sp>
      <p:sp>
        <p:nvSpPr>
          <p:cNvPr id="24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5242625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91A52D0-9ECD-464F-8D3F-864A99E754A1}"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626" name="Rectangle 2"/>
          <p:cNvSpPr>
            <a:spLocks noGrp="1" noRot="1" noChangeAspect="1" noChangeArrowheads="1"/>
          </p:cNvSpPr>
          <p:nvPr>
            <p:ph type="sldImg"/>
          </p:nvPr>
        </p:nvSpPr>
        <p:spPr>
          <a:xfrm>
            <a:off x="1106488" y="652463"/>
            <a:ext cx="4646612" cy="3486150"/>
          </a:xfrm>
          <a:solidFill>
            <a:srgbClr val="FFFFFF"/>
          </a:solidFill>
          <a:ln/>
        </p:spPr>
      </p:sp>
      <p:sp>
        <p:nvSpPr>
          <p:cNvPr id="26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685854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91780BC-23CD-0A41-A23A-6C5C4DE9B483}"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674" name="Rectangle 2"/>
          <p:cNvSpPr>
            <a:spLocks noGrp="1" noRot="1" noChangeAspect="1" noChangeArrowheads="1" noTextEdit="1"/>
          </p:cNvSpPr>
          <p:nvPr>
            <p:ph type="sldImg"/>
          </p:nvPr>
        </p:nvSpPr>
        <p:spPr>
          <a:xfrm>
            <a:off x="1143000" y="653143"/>
            <a:ext cx="4573489" cy="3484941"/>
          </a:xfrm>
          <a:solidFill>
            <a:srgbClr val="FFFFFF"/>
          </a:solidFill>
          <a:ln/>
        </p:spPr>
      </p:sp>
      <p:sp>
        <p:nvSpPr>
          <p:cNvPr id="28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10392949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A68D0-AB71-FD4B-A430-DEA9F7948DF9}" type="slidenum">
              <a:rPr lang="en-US" smtClean="0"/>
              <a:t>10</a:t>
            </a:fld>
            <a:endParaRPr lang="en-US"/>
          </a:p>
        </p:txBody>
      </p:sp>
    </p:spTree>
    <p:extLst>
      <p:ext uri="{BB962C8B-B14F-4D97-AF65-F5344CB8AC3E}">
        <p14:creationId xmlns:p14="http://schemas.microsoft.com/office/powerpoint/2010/main" val="24380182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300" b="1">
                <a:solidFill>
                  <a:schemeClr val="tx1"/>
                </a:solidFill>
                <a:latin typeface="Times New Roman" charset="0"/>
                <a:ea typeface="ＭＳ Ｐゴシック" charset="0"/>
                <a:cs typeface="ＭＳ Ｐゴシック" charset="0"/>
              </a:defRPr>
            </a:lvl1pPr>
            <a:lvl2pPr marL="702756" indent="-270291" eaLnBrk="0" hangingPunct="0">
              <a:defRPr sz="2300" b="1">
                <a:solidFill>
                  <a:schemeClr val="tx1"/>
                </a:solidFill>
                <a:latin typeface="Times New Roman" charset="0"/>
                <a:ea typeface="ＭＳ Ｐゴシック" charset="0"/>
              </a:defRPr>
            </a:lvl2pPr>
            <a:lvl3pPr marL="1081164" indent="-216233" eaLnBrk="0" hangingPunct="0">
              <a:defRPr sz="2300" b="1">
                <a:solidFill>
                  <a:schemeClr val="tx1"/>
                </a:solidFill>
                <a:latin typeface="Times New Roman" charset="0"/>
                <a:ea typeface="ＭＳ Ｐゴシック" charset="0"/>
              </a:defRPr>
            </a:lvl3pPr>
            <a:lvl4pPr marL="1513629" indent="-216233" eaLnBrk="0" hangingPunct="0">
              <a:defRPr sz="2300" b="1">
                <a:solidFill>
                  <a:schemeClr val="tx1"/>
                </a:solidFill>
                <a:latin typeface="Times New Roman" charset="0"/>
                <a:ea typeface="ＭＳ Ｐゴシック" charset="0"/>
              </a:defRPr>
            </a:lvl4pPr>
            <a:lvl5pPr marL="1946095" indent="-216233" eaLnBrk="0" hangingPunct="0">
              <a:defRPr sz="2300" b="1">
                <a:solidFill>
                  <a:schemeClr val="tx1"/>
                </a:solidFill>
                <a:latin typeface="Times New Roman" charset="0"/>
                <a:ea typeface="ＭＳ Ｐゴシック" charset="0"/>
              </a:defRPr>
            </a:lvl5pPr>
            <a:lvl6pPr marL="2378560" indent="-216233" eaLnBrk="0" fontAlgn="base" hangingPunct="0">
              <a:spcBef>
                <a:spcPct val="0"/>
              </a:spcBef>
              <a:spcAft>
                <a:spcPct val="0"/>
              </a:spcAft>
              <a:defRPr sz="2300" b="1">
                <a:solidFill>
                  <a:schemeClr val="tx1"/>
                </a:solidFill>
                <a:latin typeface="Times New Roman" charset="0"/>
                <a:ea typeface="ＭＳ Ｐゴシック" charset="0"/>
              </a:defRPr>
            </a:lvl6pPr>
            <a:lvl7pPr marL="2811026" indent="-216233" eaLnBrk="0" fontAlgn="base" hangingPunct="0">
              <a:spcBef>
                <a:spcPct val="0"/>
              </a:spcBef>
              <a:spcAft>
                <a:spcPct val="0"/>
              </a:spcAft>
              <a:defRPr sz="2300" b="1">
                <a:solidFill>
                  <a:schemeClr val="tx1"/>
                </a:solidFill>
                <a:latin typeface="Times New Roman" charset="0"/>
                <a:ea typeface="ＭＳ Ｐゴシック" charset="0"/>
              </a:defRPr>
            </a:lvl7pPr>
            <a:lvl8pPr marL="3243491" indent="-216233" eaLnBrk="0" fontAlgn="base" hangingPunct="0">
              <a:spcBef>
                <a:spcPct val="0"/>
              </a:spcBef>
              <a:spcAft>
                <a:spcPct val="0"/>
              </a:spcAft>
              <a:defRPr sz="2300" b="1">
                <a:solidFill>
                  <a:schemeClr val="tx1"/>
                </a:solidFill>
                <a:latin typeface="Times New Roman" charset="0"/>
                <a:ea typeface="ＭＳ Ｐゴシック" charset="0"/>
              </a:defRPr>
            </a:lvl8pPr>
            <a:lvl9pPr marL="3675957" indent="-216233" eaLnBrk="0" fontAlgn="base" hangingPunct="0">
              <a:spcBef>
                <a:spcPct val="0"/>
              </a:spcBef>
              <a:spcAft>
                <a:spcPct val="0"/>
              </a:spcAft>
              <a:defRPr sz="2300" b="1">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BC50A5C-25E3-524A-BE01-300FF791F156}" type="slidenum">
              <a:rPr kumimoji="0" lang="en-US" sz="1100" b="1"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100" b="1"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0722" name="Rectangle 2"/>
          <p:cNvSpPr>
            <a:spLocks noGrp="1" noRot="1" noChangeAspect="1" noChangeArrowheads="1"/>
          </p:cNvSpPr>
          <p:nvPr>
            <p:ph type="sldImg"/>
          </p:nvPr>
        </p:nvSpPr>
        <p:spPr>
          <a:xfrm>
            <a:off x="1143000" y="653143"/>
            <a:ext cx="4573489" cy="3484941"/>
          </a:xfrm>
          <a:solidFill>
            <a:srgbClr val="FFFFFF"/>
          </a:solidFill>
          <a:ln/>
        </p:spPr>
      </p:sp>
      <p:sp>
        <p:nvSpPr>
          <p:cNvPr id="30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4162194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1A68D0-AB71-FD4B-A430-DEA9F7948DF9}" type="slidenum">
              <a:rPr lang="en-US" smtClean="0"/>
              <a:t>11</a:t>
            </a:fld>
            <a:endParaRPr lang="en-US"/>
          </a:p>
        </p:txBody>
      </p:sp>
    </p:spTree>
    <p:extLst>
      <p:ext uri="{BB962C8B-B14F-4D97-AF65-F5344CB8AC3E}">
        <p14:creationId xmlns:p14="http://schemas.microsoft.com/office/powerpoint/2010/main" val="1882555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60AEEC-CA64-AA42-827E-C7E2FE66C26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527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733403DA-C45B-5B4C-95E1-EDF3826F65E3}"/>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32E364F3-883D-EB4A-80AC-B220943FF5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 typical lambdoid phage has 2 stages</a:t>
            </a:r>
          </a:p>
        </p:txBody>
      </p:sp>
      <p:sp>
        <p:nvSpPr>
          <p:cNvPr id="67587" name="Slide Number Placeholder 3">
            <a:extLst>
              <a:ext uri="{FF2B5EF4-FFF2-40B4-BE49-F238E27FC236}">
                <a16:creationId xmlns:a16="http://schemas.microsoft.com/office/drawing/2014/main" id="{3F63C655-BBC5-AE4E-81FB-2CA9E96C7FF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6F64CD1E-58B9-3843-BEC5-611799F2C38D}" type="slidenum">
              <a:rPr lang="de-DE" altLang="en-US">
                <a:solidFill>
                  <a:srgbClr val="000000"/>
                </a:solidFill>
              </a:rPr>
              <a:pPr/>
              <a:t>18</a:t>
            </a:fld>
            <a:endParaRPr lang="de-DE" altLang="en-US">
              <a:solidFill>
                <a:srgbClr val="000000"/>
              </a:solidFill>
            </a:endParaRPr>
          </a:p>
        </p:txBody>
      </p:sp>
    </p:spTree>
    <p:extLst>
      <p:ext uri="{BB962C8B-B14F-4D97-AF65-F5344CB8AC3E}">
        <p14:creationId xmlns:p14="http://schemas.microsoft.com/office/powerpoint/2010/main" val="3749435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80267F10-1BD3-E44E-A09A-35EF9A9ECFF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0" name="Notes Placeholder 2">
            <a:extLst>
              <a:ext uri="{FF2B5EF4-FFF2-40B4-BE49-F238E27FC236}">
                <a16:creationId xmlns:a16="http://schemas.microsoft.com/office/drawing/2014/main" id="{521808CF-EDCC-8846-97E9-3E32CAACDE5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a:r>
              <a:rPr lang="en-US" altLang="en-US" b="1">
                <a:latin typeface="Arial" panose="020B0604020202020204" pitchFamily="34" charset="0"/>
              </a:rPr>
              <a:t>GTA do not pack full complement of genes; it has been suggested GTAs are being produced via  a process of productive infection</a:t>
            </a:r>
          </a:p>
          <a:p>
            <a:pPr defTabSz="914400"/>
            <a:r>
              <a:rPr lang="en-US" altLang="en-US"/>
              <a:t>Phage-like particles that transfer random host genome sequences  in a similar process to general transduction </a:t>
            </a:r>
          </a:p>
          <a:p>
            <a:pPr defTabSz="914400"/>
            <a:r>
              <a:rPr lang="en-US" altLang="en-US"/>
              <a:t>Have been identified in </a:t>
            </a:r>
            <a:r>
              <a:rPr lang="en-US" altLang="en-US" i="1"/>
              <a:t>Roseobacter sp., Rhodobacter capsulatus, Bartonella spp., Desulfovibrio desulfuricans, Methanococcus voltae, Brachyspira hyodysenteriae</a:t>
            </a:r>
          </a:p>
          <a:p>
            <a:pPr defTabSz="914400"/>
            <a:r>
              <a:rPr lang="en-US" altLang="en-US"/>
              <a:t>Thought to be major players in horizontal gene transfers occurring in marine microbial communities</a:t>
            </a:r>
          </a:p>
          <a:p>
            <a:pPr defTabSz="914400"/>
            <a:endParaRPr lang="en-US" altLang="en-US" i="1"/>
          </a:p>
          <a:p>
            <a:pPr defTabSz="914400"/>
            <a:endParaRPr lang="en-US" altLang="en-US"/>
          </a:p>
          <a:p>
            <a:pPr defTabSz="914400">
              <a:spcBef>
                <a:spcPct val="0"/>
              </a:spcBef>
            </a:pPr>
            <a:endParaRPr lang="en-US" altLang="en-US" b="1">
              <a:latin typeface="Arial" panose="020B0604020202020204" pitchFamily="34" charset="0"/>
            </a:endParaRPr>
          </a:p>
          <a:p>
            <a:pPr defTabSz="914400">
              <a:spcBef>
                <a:spcPct val="0"/>
              </a:spcBef>
            </a:pPr>
            <a:endParaRPr lang="en-US" altLang="en-US" b="1">
              <a:latin typeface="Arial" panose="020B0604020202020204" pitchFamily="34" charset="0"/>
            </a:endParaRPr>
          </a:p>
          <a:p>
            <a:pPr defTabSz="914400">
              <a:spcBef>
                <a:spcPct val="0"/>
              </a:spcBef>
            </a:pPr>
            <a:endParaRPr lang="en-US" altLang="en-US" b="1">
              <a:latin typeface="Arial" panose="020B0604020202020204" pitchFamily="34" charset="0"/>
            </a:endParaRPr>
          </a:p>
          <a:p>
            <a:pPr defTabSz="914400">
              <a:spcBef>
                <a:spcPct val="0"/>
              </a:spcBef>
            </a:pPr>
            <a:endParaRPr lang="en-US" altLang="en-US" b="1">
              <a:latin typeface="Arial" panose="020B0604020202020204" pitchFamily="34" charset="0"/>
            </a:endParaRPr>
          </a:p>
          <a:p>
            <a:pPr defTabSz="914400">
              <a:spcBef>
                <a:spcPct val="0"/>
              </a:spcBef>
            </a:pPr>
            <a:endParaRPr lang="en-US" altLang="en-US" b="1">
              <a:latin typeface="Arial" panose="020B0604020202020204" pitchFamily="34" charset="0"/>
            </a:endParaRPr>
          </a:p>
          <a:p>
            <a:pPr defTabSz="914400">
              <a:spcBef>
                <a:spcPct val="0"/>
              </a:spcBef>
            </a:pPr>
            <a:endParaRPr lang="en-US" altLang="en-US" b="1">
              <a:latin typeface="Arial" panose="020B0604020202020204" pitchFamily="34" charset="0"/>
            </a:endParaRPr>
          </a:p>
          <a:p>
            <a:pPr defTabSz="914400">
              <a:spcBef>
                <a:spcPct val="0"/>
              </a:spcBef>
            </a:pPr>
            <a:endParaRPr lang="en-US" altLang="en-US" b="1">
              <a:latin typeface="Arial" panose="020B0604020202020204" pitchFamily="34" charset="0"/>
            </a:endParaRPr>
          </a:p>
          <a:p>
            <a:pPr defTabSz="914400">
              <a:spcBef>
                <a:spcPct val="0"/>
              </a:spcBef>
            </a:pPr>
            <a:endParaRPr lang="en-US" altLang="en-US" b="1">
              <a:latin typeface="Arial" panose="020B0604020202020204" pitchFamily="34" charset="0"/>
            </a:endParaRPr>
          </a:p>
          <a:p>
            <a:pPr defTabSz="914400">
              <a:spcBef>
                <a:spcPct val="0"/>
              </a:spcBef>
            </a:pPr>
            <a:r>
              <a:rPr lang="en-US" altLang="en-US" b="1">
                <a:latin typeface="Arial" panose="020B0604020202020204" pitchFamily="34" charset="0"/>
              </a:rPr>
              <a:t>a</a:t>
            </a:r>
            <a:r>
              <a:rPr lang="en-US" altLang="en-US">
                <a:latin typeface="Arial" panose="020B0604020202020204" pitchFamily="34" charset="0"/>
              </a:rPr>
              <a:t> | The genes encoding the gene transfer agent (GTA) particles are located on the host chromosome, and their expression leads to the production of GTA particles (black). GTA genes have never been found to excise from the genome as part of GTA production. Random DNA segments from the producing cell are packaged in the particles (blue particle heads), and only the occasional particle contains GTA genes (red particle head). For all genetically characterized GTAs, the amount of DNA packaged is insufficient to encode the phage-like structure (as indicated by the small heads). It is presumed that GTAs require lysis (dashed line) for release from cells. </a:t>
            </a:r>
            <a:r>
              <a:rPr lang="en-US" altLang="en-US" b="1">
                <a:latin typeface="Arial" panose="020B0604020202020204" pitchFamily="34" charset="0"/>
              </a:rPr>
              <a:t>b</a:t>
            </a:r>
            <a:r>
              <a:rPr lang="en-US" altLang="en-US">
                <a:latin typeface="Arial" panose="020B0604020202020204" pitchFamily="34" charset="0"/>
              </a:rPr>
              <a:t> | In the production of transducing phages, phage or prophage genes within the host genome are expressed, resulting in the production of phage particles (black) and replication of the phage genome (not shown). Packaging of the complete phage genome then occurs (orange phage heads), with occasional packaging of non-phage DNA (blue phage head). Note that this is an oversimplification and some transducing phage particles can contain both phage and cellular genomic DNA. Tailed phage structures require lysis to be released from cells.</a:t>
            </a:r>
            <a:endParaRPr lang="en-US" altLang="en-US"/>
          </a:p>
        </p:txBody>
      </p:sp>
      <p:sp>
        <p:nvSpPr>
          <p:cNvPr id="63491" name="Slide Number Placeholder 3">
            <a:extLst>
              <a:ext uri="{FF2B5EF4-FFF2-40B4-BE49-F238E27FC236}">
                <a16:creationId xmlns:a16="http://schemas.microsoft.com/office/drawing/2014/main" id="{1D886752-A0F6-D542-A3F5-E2680425F49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F3E5068F-153F-F940-9F10-69404917B415}" type="slidenum">
              <a:rPr lang="de-DE" altLang="en-US">
                <a:solidFill>
                  <a:srgbClr val="000000"/>
                </a:solidFill>
              </a:rPr>
              <a:pPr/>
              <a:t>19</a:t>
            </a:fld>
            <a:endParaRPr lang="de-DE" altLang="en-US">
              <a:solidFill>
                <a:srgbClr val="000000"/>
              </a:solidFill>
            </a:endParaRPr>
          </a:p>
        </p:txBody>
      </p:sp>
    </p:spTree>
    <p:extLst>
      <p:ext uri="{BB962C8B-B14F-4D97-AF65-F5344CB8AC3E}">
        <p14:creationId xmlns:p14="http://schemas.microsoft.com/office/powerpoint/2010/main" val="2549417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51EEF113-3A2C-3F42-90F7-753F036C166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0F852E82-54BF-084A-98CE-BD3038B46A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Syntenic arrangement  is valid only for Rhodobacterales</a:t>
            </a:r>
          </a:p>
          <a:p>
            <a:pPr>
              <a:spcBef>
                <a:spcPct val="0"/>
              </a:spcBef>
            </a:pPr>
            <a:endParaRPr lang="en-US" altLang="en-US"/>
          </a:p>
          <a:p>
            <a:pPr>
              <a:spcBef>
                <a:spcPct val="0"/>
              </a:spcBef>
            </a:pPr>
            <a:endParaRPr lang="en-US" altLang="en-US"/>
          </a:p>
          <a:p>
            <a:pPr>
              <a:spcBef>
                <a:spcPct val="0"/>
              </a:spcBef>
            </a:pPr>
            <a:r>
              <a:rPr lang="en-US" altLang="en-US"/>
              <a:t>Widespread presence of RcGTA clusters, pattern of RcGTA-gene like distribution in these species and the results of phylogenetic analyses in these species suggest a prokaryotic ancestor of all alpha-proteobacteria contained RcGTA-like genes.</a:t>
            </a:r>
          </a:p>
        </p:txBody>
      </p:sp>
      <p:sp>
        <p:nvSpPr>
          <p:cNvPr id="57347" name="Slide Number Placeholder 3">
            <a:extLst>
              <a:ext uri="{FF2B5EF4-FFF2-40B4-BE49-F238E27FC236}">
                <a16:creationId xmlns:a16="http://schemas.microsoft.com/office/drawing/2014/main" id="{F9C2547A-EFF0-E24C-AC93-5E844085E1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9B6C44D9-B0CE-FA4D-AA7C-6AA112A3C371}" type="slidenum">
              <a:rPr lang="de-DE" altLang="en-US"/>
              <a:pPr/>
              <a:t>20</a:t>
            </a:fld>
            <a:endParaRPr lang="de-DE" altLang="en-US"/>
          </a:p>
        </p:txBody>
      </p:sp>
    </p:spTree>
    <p:extLst>
      <p:ext uri="{BB962C8B-B14F-4D97-AF65-F5344CB8AC3E}">
        <p14:creationId xmlns:p14="http://schemas.microsoft.com/office/powerpoint/2010/main" val="371050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D37F9E6D-421F-B74A-AA9D-7D9B4EEF1935}"/>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5F43CB52-F1D4-F34F-93AF-CD5BE74372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Widespread presence of RcGTA clusters, pattern of RcGTA-gene like distribution in these species and the results of phylogenetic analyses in these species suggest a prokaryotic ancestor of all alpha-proteobacteria contained RcGTA-like genes.</a:t>
            </a:r>
          </a:p>
        </p:txBody>
      </p:sp>
      <p:sp>
        <p:nvSpPr>
          <p:cNvPr id="58371" name="Slide Number Placeholder 3">
            <a:extLst>
              <a:ext uri="{FF2B5EF4-FFF2-40B4-BE49-F238E27FC236}">
                <a16:creationId xmlns:a16="http://schemas.microsoft.com/office/drawing/2014/main" id="{E51BF2C2-A380-8E44-A1AD-45CF92656AC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E74598F9-B9EC-CD44-A0F2-DA13F349B3D4}" type="slidenum">
              <a:rPr lang="de-DE" altLang="en-US"/>
              <a:pPr/>
              <a:t>21</a:t>
            </a:fld>
            <a:endParaRPr lang="de-DE" altLang="en-US"/>
          </a:p>
        </p:txBody>
      </p:sp>
    </p:spTree>
    <p:extLst>
      <p:ext uri="{BB962C8B-B14F-4D97-AF65-F5344CB8AC3E}">
        <p14:creationId xmlns:p14="http://schemas.microsoft.com/office/powerpoint/2010/main" val="2234839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394F986-2FC5-F04C-BE7A-B46CBD41D82E}" type="datetimeFigureOut">
              <a:rPr lang="de-DE"/>
              <a:pPr>
                <a:defRPr/>
              </a:pPr>
              <a:t>26.11.18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599823B-4677-4246-BBDB-BBF014B6E285}" type="slidenum">
              <a:rPr lang="de-DE"/>
              <a:pPr>
                <a:defRPr/>
              </a:pPr>
              <a:t>‹#›</a:t>
            </a:fld>
            <a:endParaRPr lang="de-DE"/>
          </a:p>
        </p:txBody>
      </p:sp>
    </p:spTree>
    <p:extLst>
      <p:ext uri="{BB962C8B-B14F-4D97-AF65-F5344CB8AC3E}">
        <p14:creationId xmlns:p14="http://schemas.microsoft.com/office/powerpoint/2010/main" val="3872546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7FAF027-C1E2-F344-812D-D092B1A580D1}" type="datetimeFigureOut">
              <a:rPr lang="de-DE"/>
              <a:pPr>
                <a:defRPr/>
              </a:pPr>
              <a:t>26.11.18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F50BAA2F-0496-F14E-8AA5-FDE72C919AAC}" type="slidenum">
              <a:rPr lang="de-DE"/>
              <a:pPr>
                <a:defRPr/>
              </a:pPr>
              <a:t>‹#›</a:t>
            </a:fld>
            <a:endParaRPr lang="de-DE"/>
          </a:p>
        </p:txBody>
      </p:sp>
    </p:spTree>
    <p:extLst>
      <p:ext uri="{BB962C8B-B14F-4D97-AF65-F5344CB8AC3E}">
        <p14:creationId xmlns:p14="http://schemas.microsoft.com/office/powerpoint/2010/main" val="39920680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F69582C-3433-F349-912D-6805956FE18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5A53AA-49C6-534A-BF80-D1EC8733C04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3948B6B-B949-4C4E-99BD-7E2D380F08D3}"/>
              </a:ext>
            </a:extLst>
          </p:cNvPr>
          <p:cNvSpPr>
            <a:spLocks noGrp="1" noChangeArrowheads="1"/>
          </p:cNvSpPr>
          <p:nvPr>
            <p:ph type="sldNum" sz="quarter" idx="12"/>
          </p:nvPr>
        </p:nvSpPr>
        <p:spPr>
          <a:ln/>
        </p:spPr>
        <p:txBody>
          <a:bodyPr/>
          <a:lstStyle>
            <a:lvl1pPr>
              <a:defRPr/>
            </a:lvl1pPr>
          </a:lstStyle>
          <a:p>
            <a:fld id="{2F8F6752-A87F-2247-AC8F-6C31EF2E9A56}" type="slidenum">
              <a:rPr lang="en-US" altLang="en-US"/>
              <a:pPr/>
              <a:t>‹#›</a:t>
            </a:fld>
            <a:endParaRPr lang="en-US" altLang="en-US"/>
          </a:p>
        </p:txBody>
      </p:sp>
    </p:spTree>
    <p:extLst>
      <p:ext uri="{BB962C8B-B14F-4D97-AF65-F5344CB8AC3E}">
        <p14:creationId xmlns:p14="http://schemas.microsoft.com/office/powerpoint/2010/main" val="203736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2B3DC1F5-3727-D94B-AA90-427638AE01F5}" type="datetimeFigureOut">
              <a:rPr lang="de-DE"/>
              <a:pPr>
                <a:defRPr/>
              </a:pPr>
              <a:t>26.11.18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CADFA9E-61B7-544B-B858-0D414FED555E}" type="slidenum">
              <a:rPr lang="de-DE"/>
              <a:pPr>
                <a:defRPr/>
              </a:pPr>
              <a:t>‹#›</a:t>
            </a:fld>
            <a:endParaRPr lang="de-DE"/>
          </a:p>
        </p:txBody>
      </p:sp>
    </p:spTree>
    <p:extLst>
      <p:ext uri="{BB962C8B-B14F-4D97-AF65-F5344CB8AC3E}">
        <p14:creationId xmlns:p14="http://schemas.microsoft.com/office/powerpoint/2010/main" val="3874376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31" name="Rectangle 7"/>
          <p:cNvSpPr>
            <a:spLocks noGrp="1" noChangeArrowheads="1"/>
          </p:cNvSpPr>
          <p:nvPr>
            <p:ph type="ctrTitle"/>
          </p:nvPr>
        </p:nvSpPr>
        <p:spPr>
          <a:xfrm>
            <a:off x="963613" y="3951289"/>
            <a:ext cx="7713662" cy="1081087"/>
          </a:xfrm>
        </p:spPr>
        <p:txBody>
          <a:bodyPr anchor="b"/>
          <a:lstStyle>
            <a:lvl1pPr>
              <a:lnSpc>
                <a:spcPct val="110000"/>
              </a:lnSpc>
              <a:defRPr sz="3200"/>
            </a:lvl1pPr>
          </a:lstStyle>
          <a:p>
            <a:pPr lvl="0"/>
            <a:r>
              <a:rPr lang="de-DE" noProof="0"/>
              <a:t>Titelmasterformat durch Klicken bearbeiten</a:t>
            </a:r>
          </a:p>
        </p:txBody>
      </p:sp>
      <p:sp>
        <p:nvSpPr>
          <p:cNvPr id="111632" name="Rectangle 12"/>
          <p:cNvSpPr>
            <a:spLocks noGrp="1" noChangeArrowheads="1"/>
          </p:cNvSpPr>
          <p:nvPr>
            <p:ph type="subTitle" idx="1"/>
          </p:nvPr>
        </p:nvSpPr>
        <p:spPr bwMode="gray">
          <a:xfrm>
            <a:off x="960440" y="5075239"/>
            <a:ext cx="7740650" cy="757237"/>
          </a:xfrm>
        </p:spPr>
        <p:txBody>
          <a:bodyPr tIns="45627" bIns="45627"/>
          <a:lstStyle>
            <a:lvl1pPr marL="0" indent="0">
              <a:buFont typeface="Wingdings" pitchFamily="2" charset="2"/>
              <a:buNone/>
              <a:defRPr sz="2400"/>
            </a:lvl1pPr>
          </a:lstStyle>
          <a:p>
            <a:pPr lvl="0"/>
            <a:r>
              <a:rPr lang="de-DE" noProof="0"/>
              <a:t>Formatvorlage des Untertitelmasters durch Klicken bearbeiten</a:t>
            </a:r>
          </a:p>
        </p:txBody>
      </p:sp>
      <p:sp>
        <p:nvSpPr>
          <p:cNvPr id="4" name="Rectangle 5"/>
          <p:cNvSpPr>
            <a:spLocks noGrp="1" noChangeArrowheads="1"/>
          </p:cNvSpPr>
          <p:nvPr>
            <p:ph type="ftr" sz="quarter" idx="10"/>
          </p:nvPr>
        </p:nvSpPr>
        <p:spPr>
          <a:xfrm>
            <a:off x="3124200" y="6245225"/>
            <a:ext cx="2895600" cy="476250"/>
          </a:xfrm>
        </p:spPr>
        <p:txBody>
          <a:bodyPr/>
          <a:lstStyle>
            <a:lvl1pPr defTabSz="914400">
              <a:defRPr>
                <a:solidFill>
                  <a:srgbClr val="000000"/>
                </a:solidFill>
              </a:defRPr>
            </a:lvl1pPr>
          </a:lstStyle>
          <a:p>
            <a:pPr>
              <a:defRPr/>
            </a:pPr>
            <a:endParaRPr lang="en-US"/>
          </a:p>
        </p:txBody>
      </p:sp>
    </p:spTree>
    <p:extLst>
      <p:ext uri="{BB962C8B-B14F-4D97-AF65-F5344CB8AC3E}">
        <p14:creationId xmlns:p14="http://schemas.microsoft.com/office/powerpoint/2010/main" val="40000122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59110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9"/>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lvl1pPr>
            <a:lvl2pPr marL="456281" indent="0">
              <a:buNone/>
              <a:defRPr sz="1800"/>
            </a:lvl2pPr>
            <a:lvl3pPr marL="912564" indent="0">
              <a:buNone/>
              <a:defRPr sz="1600"/>
            </a:lvl3pPr>
            <a:lvl4pPr marL="1368848" indent="0">
              <a:buNone/>
              <a:defRPr sz="1400"/>
            </a:lvl4pPr>
            <a:lvl5pPr marL="1825129" indent="0">
              <a:buNone/>
              <a:defRPr sz="1400"/>
            </a:lvl5pPr>
            <a:lvl6pPr marL="2281412" indent="0">
              <a:buNone/>
              <a:defRPr sz="1400"/>
            </a:lvl6pPr>
            <a:lvl7pPr marL="2737694" indent="0">
              <a:buNone/>
              <a:defRPr sz="1400"/>
            </a:lvl7pPr>
            <a:lvl8pPr marL="3193967" indent="0">
              <a:buNone/>
              <a:defRPr sz="1400"/>
            </a:lvl8pPr>
            <a:lvl9pPr marL="3650256" indent="0">
              <a:buNone/>
              <a:defRPr sz="1400"/>
            </a:lvl9pPr>
          </a:lstStyle>
          <a:p>
            <a:pPr lvl="0"/>
            <a:r>
              <a:rPr lang="en-US"/>
              <a:t>Click to edit Master text styles</a:t>
            </a:r>
          </a:p>
        </p:txBody>
      </p:sp>
    </p:spTree>
    <p:extLst>
      <p:ext uri="{BB962C8B-B14F-4D97-AF65-F5344CB8AC3E}">
        <p14:creationId xmlns:p14="http://schemas.microsoft.com/office/powerpoint/2010/main" val="92483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5275" y="1489075"/>
            <a:ext cx="4186238"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3920" y="1489075"/>
            <a:ext cx="4186237" cy="43132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7311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8" cy="639762"/>
          </a:xfrm>
        </p:spPr>
        <p:txBody>
          <a:bodyPr anchor="b"/>
          <a:lstStyle>
            <a:lvl1pPr marL="0" indent="0">
              <a:buNone/>
              <a:defRPr sz="2400" b="1"/>
            </a:lvl1pPr>
            <a:lvl2pPr marL="456281" indent="0">
              <a:buNone/>
              <a:defRPr sz="2000" b="1"/>
            </a:lvl2pPr>
            <a:lvl3pPr marL="912564" indent="0">
              <a:buNone/>
              <a:defRPr sz="1800" b="1"/>
            </a:lvl3pPr>
            <a:lvl4pPr marL="1368848" indent="0">
              <a:buNone/>
              <a:defRPr sz="1600" b="1"/>
            </a:lvl4pPr>
            <a:lvl5pPr marL="1825129" indent="0">
              <a:buNone/>
              <a:defRPr sz="1600" b="1"/>
            </a:lvl5pPr>
            <a:lvl6pPr marL="2281412" indent="0">
              <a:buNone/>
              <a:defRPr sz="1600" b="1"/>
            </a:lvl6pPr>
            <a:lvl7pPr marL="2737694" indent="0">
              <a:buNone/>
              <a:defRPr sz="1600" b="1"/>
            </a:lvl7pPr>
            <a:lvl8pPr marL="3193967" indent="0">
              <a:buNone/>
              <a:defRPr sz="1600" b="1"/>
            </a:lvl8pPr>
            <a:lvl9pPr marL="365025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4"/>
            <a:ext cx="4041775" cy="639762"/>
          </a:xfrm>
        </p:spPr>
        <p:txBody>
          <a:bodyPr anchor="b"/>
          <a:lstStyle>
            <a:lvl1pPr marL="0" indent="0">
              <a:buNone/>
              <a:defRPr sz="2400" b="1"/>
            </a:lvl1pPr>
            <a:lvl2pPr marL="456281" indent="0">
              <a:buNone/>
              <a:defRPr sz="2000" b="1"/>
            </a:lvl2pPr>
            <a:lvl3pPr marL="912564" indent="0">
              <a:buNone/>
              <a:defRPr sz="1800" b="1"/>
            </a:lvl3pPr>
            <a:lvl4pPr marL="1368848" indent="0">
              <a:buNone/>
              <a:defRPr sz="1600" b="1"/>
            </a:lvl4pPr>
            <a:lvl5pPr marL="1825129" indent="0">
              <a:buNone/>
              <a:defRPr sz="1600" b="1"/>
            </a:lvl5pPr>
            <a:lvl6pPr marL="2281412" indent="0">
              <a:buNone/>
              <a:defRPr sz="1600" b="1"/>
            </a:lvl6pPr>
            <a:lvl7pPr marL="2737694" indent="0">
              <a:buNone/>
              <a:defRPr sz="1600" b="1"/>
            </a:lvl7pPr>
            <a:lvl8pPr marL="3193967" indent="0">
              <a:buNone/>
              <a:defRPr sz="1600" b="1"/>
            </a:lvl8pPr>
            <a:lvl9pPr marL="365025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095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73639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1710284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4"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6"/>
            <a:ext cx="3008313" cy="4691063"/>
          </a:xfrm>
        </p:spPr>
        <p:txBody>
          <a:bodyPr/>
          <a:lstStyle>
            <a:lvl1pPr marL="0" indent="0">
              <a:buNone/>
              <a:defRPr sz="1400"/>
            </a:lvl1pPr>
            <a:lvl2pPr marL="456281" indent="0">
              <a:buNone/>
              <a:defRPr sz="1200"/>
            </a:lvl2pPr>
            <a:lvl3pPr marL="912564" indent="0">
              <a:buNone/>
              <a:defRPr sz="1000"/>
            </a:lvl3pPr>
            <a:lvl4pPr marL="1368848" indent="0">
              <a:buNone/>
              <a:defRPr sz="900"/>
            </a:lvl4pPr>
            <a:lvl5pPr marL="1825129" indent="0">
              <a:buNone/>
              <a:defRPr sz="900"/>
            </a:lvl5pPr>
            <a:lvl6pPr marL="2281412" indent="0">
              <a:buNone/>
              <a:defRPr sz="900"/>
            </a:lvl6pPr>
            <a:lvl7pPr marL="2737694" indent="0">
              <a:buNone/>
              <a:defRPr sz="900"/>
            </a:lvl7pPr>
            <a:lvl8pPr marL="3193967" indent="0">
              <a:buNone/>
              <a:defRPr sz="900"/>
            </a:lvl8pPr>
            <a:lvl9pPr marL="3650256"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117779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66DA9195-92F5-6C45-885A-61890B0F29E5}" type="datetimeFigureOut">
              <a:rPr lang="de-DE"/>
              <a:pPr>
                <a:defRPr/>
              </a:pPr>
              <a:t>26.11.18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9F4147C3-1B32-EA49-8D95-AA8A7E64010D}" type="slidenum">
              <a:rPr lang="de-DE"/>
              <a:pPr>
                <a:defRPr/>
              </a:pPr>
              <a:t>‹#›</a:t>
            </a:fld>
            <a:endParaRPr lang="de-DE"/>
          </a:p>
        </p:txBody>
      </p:sp>
    </p:spTree>
    <p:extLst>
      <p:ext uri="{BB962C8B-B14F-4D97-AF65-F5344CB8AC3E}">
        <p14:creationId xmlns:p14="http://schemas.microsoft.com/office/powerpoint/2010/main" val="2578244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281" indent="0">
              <a:buNone/>
              <a:defRPr sz="2800"/>
            </a:lvl2pPr>
            <a:lvl3pPr marL="912564" indent="0">
              <a:buNone/>
              <a:defRPr sz="2400"/>
            </a:lvl3pPr>
            <a:lvl4pPr marL="1368848" indent="0">
              <a:buNone/>
              <a:defRPr sz="2000"/>
            </a:lvl4pPr>
            <a:lvl5pPr marL="1825129" indent="0">
              <a:buNone/>
              <a:defRPr sz="2000"/>
            </a:lvl5pPr>
            <a:lvl6pPr marL="2281412" indent="0">
              <a:buNone/>
              <a:defRPr sz="2000"/>
            </a:lvl6pPr>
            <a:lvl7pPr marL="2737694" indent="0">
              <a:buNone/>
              <a:defRPr sz="2000"/>
            </a:lvl7pPr>
            <a:lvl8pPr marL="3193967" indent="0">
              <a:buNone/>
              <a:defRPr sz="2000"/>
            </a:lvl8pPr>
            <a:lvl9pPr marL="365025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281" indent="0">
              <a:buNone/>
              <a:defRPr sz="1200"/>
            </a:lvl2pPr>
            <a:lvl3pPr marL="912564" indent="0">
              <a:buNone/>
              <a:defRPr sz="1000"/>
            </a:lvl3pPr>
            <a:lvl4pPr marL="1368848" indent="0">
              <a:buNone/>
              <a:defRPr sz="900"/>
            </a:lvl4pPr>
            <a:lvl5pPr marL="1825129" indent="0">
              <a:buNone/>
              <a:defRPr sz="900"/>
            </a:lvl5pPr>
            <a:lvl6pPr marL="2281412" indent="0">
              <a:buNone/>
              <a:defRPr sz="900"/>
            </a:lvl6pPr>
            <a:lvl7pPr marL="2737694" indent="0">
              <a:buNone/>
              <a:defRPr sz="900"/>
            </a:lvl7pPr>
            <a:lvl8pPr marL="3193967" indent="0">
              <a:buNone/>
              <a:defRPr sz="900"/>
            </a:lvl8pPr>
            <a:lvl9pPr marL="3650256"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155459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4234678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7663" y="271464"/>
            <a:ext cx="2133600" cy="55308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5275" y="271464"/>
            <a:ext cx="6249988" cy="5530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defTabSz="914400">
              <a:defRPr/>
            </a:lvl1pPr>
          </a:lstStyle>
          <a:p>
            <a:pPr>
              <a:defRPr/>
            </a:pPr>
            <a:endParaRPr lang="en-US"/>
          </a:p>
        </p:txBody>
      </p:sp>
    </p:spTree>
    <p:extLst>
      <p:ext uri="{BB962C8B-B14F-4D97-AF65-F5344CB8AC3E}">
        <p14:creationId xmlns:p14="http://schemas.microsoft.com/office/powerpoint/2010/main" val="23757367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6CC16251-83ED-A54D-9725-617E0EBDBE2A}"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B033A537-C9E5-FA49-8AD4-92830E0B2E54}"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2AF87C75-B041-6941-B136-CA0859F68262}"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6702DB3F-2744-A745-98B5-B366A98E2D95}"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8" name="Footer Placeholder 7"/>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9" name="Slide Number Placeholder 8"/>
          <p:cNvSpPr>
            <a:spLocks noGrp="1"/>
          </p:cNvSpPr>
          <p:nvPr>
            <p:ph type="sldNum" sz="quarter" idx="12"/>
          </p:nvPr>
        </p:nvSpPr>
        <p:spPr/>
        <p:txBody>
          <a:bodyPr/>
          <a:lstStyle>
            <a:lvl1pPr>
              <a:defRPr smtClean="0">
                <a:latin typeface="Arial" charset="0"/>
                <a:cs typeface="ＭＳ Ｐゴシック" charset="0"/>
              </a:defRPr>
            </a:lvl1pPr>
          </a:lstStyle>
          <a:p>
            <a:pPr>
              <a:defRPr/>
            </a:pPr>
            <a:fld id="{2B880A42-0E7C-314D-9664-E6F11E97B40D}"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4" name="Footer Placeholder 3"/>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Slide Number Placeholder 4"/>
          <p:cNvSpPr>
            <a:spLocks noGrp="1"/>
          </p:cNvSpPr>
          <p:nvPr>
            <p:ph type="sldNum" sz="quarter" idx="12"/>
          </p:nvPr>
        </p:nvSpPr>
        <p:spPr/>
        <p:txBody>
          <a:bodyPr/>
          <a:lstStyle>
            <a:lvl1pPr>
              <a:defRPr smtClean="0">
                <a:latin typeface="Arial" charset="0"/>
                <a:cs typeface="ＭＳ Ｐゴシック" charset="0"/>
              </a:defRPr>
            </a:lvl1pPr>
          </a:lstStyle>
          <a:p>
            <a:pPr>
              <a:defRPr/>
            </a:pPr>
            <a:fld id="{9CD7EF8D-D973-D44F-A2B9-CABE0FDF3CC2}"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3" name="Footer Placeholder 2"/>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4" name="Slide Number Placeholder 3"/>
          <p:cNvSpPr>
            <a:spLocks noGrp="1"/>
          </p:cNvSpPr>
          <p:nvPr>
            <p:ph type="sldNum" sz="quarter" idx="12"/>
          </p:nvPr>
        </p:nvSpPr>
        <p:spPr/>
        <p:txBody>
          <a:bodyPr/>
          <a:lstStyle>
            <a:lvl1pPr>
              <a:defRPr smtClean="0">
                <a:latin typeface="Arial" charset="0"/>
                <a:cs typeface="ＭＳ Ｐゴシック" charset="0"/>
              </a:defRPr>
            </a:lvl1pPr>
          </a:lstStyle>
          <a:p>
            <a:pPr>
              <a:defRPr/>
            </a:pPr>
            <a:fld id="{87BB1AAE-FA2C-4A44-AF2C-28FDA25D5E64}"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8E9EC2C-AE0B-8448-A638-18EB77192F5E}" type="datetimeFigureOut">
              <a:rPr lang="de-DE"/>
              <a:pPr>
                <a:defRPr/>
              </a:pPr>
              <a:t>26.11.18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27A1EBD-0F4A-BB4B-8A95-8F9A3AC37631}" type="slidenum">
              <a:rPr lang="de-DE"/>
              <a:pPr>
                <a:defRPr/>
              </a:pPr>
              <a:t>‹#›</a:t>
            </a:fld>
            <a:endParaRPr lang="de-DE"/>
          </a:p>
        </p:txBody>
      </p:sp>
    </p:spTree>
    <p:extLst>
      <p:ext uri="{BB962C8B-B14F-4D97-AF65-F5344CB8AC3E}">
        <p14:creationId xmlns:p14="http://schemas.microsoft.com/office/powerpoint/2010/main" val="3333419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E98F5F9B-5585-5846-85BB-7C441F877EDA}"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smtClean="0">
                <a:latin typeface="Arial" charset="0"/>
                <a:cs typeface="ＭＳ Ｐゴシック" charset="0"/>
              </a:defRPr>
            </a:lvl1pPr>
          </a:lstStyle>
          <a:p>
            <a:pPr>
              <a:defRPr/>
            </a:pPr>
            <a:fld id="{CE8B2C21-B7A8-CB46-AAD8-3DE434C65375}"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5B4F71AB-898A-5848-8A05-3B0FED6723FC}"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defRPr smtClean="0">
                <a:latin typeface="Arial"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smtClean="0">
                <a:latin typeface="Arial" charset="0"/>
                <a:cs typeface="ＭＳ Ｐゴシック" charset="0"/>
              </a:defRPr>
            </a:lvl1pPr>
          </a:lstStyle>
          <a:p>
            <a:pPr>
              <a:defRPr/>
            </a:pPr>
            <a:fld id="{C555549F-B804-384F-A805-172C9B447707}" type="slidenum">
              <a:rPr lang="en-US">
                <a:ea typeface="ＭＳ Ｐゴシック"/>
              </a:rPr>
              <a:pPr>
                <a:defRPr/>
              </a:pPr>
              <a:t>‹#›</a:t>
            </a:fld>
            <a:endParaRPr lang="en-US">
              <a:ea typeface="ＭＳ Ｐゴシック"/>
            </a:endParaRP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DF4DC88D-1848-2F48-8733-AAFBD03D544C}" type="slidenum">
              <a:rPr lang="en-US"/>
              <a:pPr>
                <a:defRPr/>
              </a:pPr>
              <a:t>‹#›</a:t>
            </a:fld>
            <a:endParaRPr lang="en-US"/>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399C88-F145-5D48-9F4A-D9F2544E6ED0}" type="slidenum">
              <a:rPr lang="en-US"/>
              <a:pPr>
                <a:defRPr/>
              </a:pPr>
              <a:t>‹#›</a:t>
            </a:fld>
            <a:endParaRPr lang="en-US"/>
          </a:p>
        </p:txBody>
      </p:sp>
    </p:spTree>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0874" indent="0" algn="ctr">
              <a:buNone/>
              <a:defRPr/>
            </a:lvl2pPr>
            <a:lvl3pPr marL="901740" indent="0" algn="ctr">
              <a:buNone/>
              <a:defRPr/>
            </a:lvl3pPr>
            <a:lvl4pPr marL="1352576" indent="0" algn="ctr">
              <a:buNone/>
              <a:defRPr/>
            </a:lvl4pPr>
            <a:lvl5pPr marL="1803429" indent="0" algn="ctr">
              <a:buNone/>
              <a:defRPr/>
            </a:lvl5pPr>
            <a:lvl6pPr marL="2254281" indent="0" algn="ctr">
              <a:buNone/>
              <a:defRPr/>
            </a:lvl6pPr>
            <a:lvl7pPr marL="2705131" indent="0" algn="ctr">
              <a:buNone/>
              <a:defRPr/>
            </a:lvl7pPr>
            <a:lvl8pPr marL="3155991" indent="0" algn="ctr">
              <a:buNone/>
              <a:defRPr/>
            </a:lvl8pPr>
            <a:lvl9pPr marL="3606846"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80995" tIns="40487" rIns="80995" bIns="40487"/>
          <a:lstStyle>
            <a:lvl1pPr>
              <a:defRPr sz="2200" b="0">
                <a:solidFill>
                  <a:srgbClr val="000000"/>
                </a:solidFill>
                <a:latin typeface="Arial" pitchFamily="-65"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80995" tIns="40487" rIns="80995" bIns="40487"/>
          <a:lstStyle>
            <a:lvl1pPr>
              <a:defRPr sz="2200" b="0">
                <a:solidFill>
                  <a:srgbClr val="000000"/>
                </a:solidFill>
                <a:latin typeface="Arial" pitchFamily="-65" charset="0"/>
                <a:ea typeface="ＭＳ Ｐゴシック" charset="-128"/>
                <a:cs typeface="ＭＳ Ｐゴシック" charset="-128"/>
              </a:defRPr>
            </a:lvl1pPr>
          </a:lstStyle>
          <a:p>
            <a:pPr defTabSz="914400" fontAlgn="base">
              <a:spcBef>
                <a:spcPct val="0"/>
              </a:spcBef>
              <a:spcAft>
                <a:spcPct val="0"/>
              </a:spcAft>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lIns="80995" tIns="40487" rIns="80995" bIns="40487"/>
          <a:lstStyle>
            <a:lvl1pPr>
              <a:defRPr sz="2200" b="0">
                <a:solidFill>
                  <a:srgbClr val="000000"/>
                </a:solidFill>
                <a:latin typeface="Arial" pitchFamily="-65" charset="0"/>
                <a:ea typeface="ＭＳ Ｐゴシック" charset="-128"/>
                <a:cs typeface="ＭＳ Ｐゴシック" charset="-128"/>
              </a:defRPr>
            </a:lvl1pPr>
          </a:lstStyle>
          <a:p>
            <a:pPr defTabSz="914400" fontAlgn="base">
              <a:spcBef>
                <a:spcPct val="0"/>
              </a:spcBef>
              <a:spcAft>
                <a:spcPct val="0"/>
              </a:spcAft>
              <a:defRPr/>
            </a:pPr>
            <a:fld id="{637D9E0B-0D4D-4C4E-98D7-F3A567B35CFB}" type="slidenum">
              <a:rPr lang="en-US"/>
              <a:pPr defTabSz="914400" fontAlgn="base">
                <a:spcBef>
                  <a:spcPct val="0"/>
                </a:spcBef>
                <a:spcAft>
                  <a:spcPct val="0"/>
                </a:spcAft>
                <a:defRPr/>
              </a:pPr>
              <a:t>‹#›</a:t>
            </a:fld>
            <a:endParaRPr lang="en-US"/>
          </a:p>
        </p:txBody>
      </p:sp>
    </p:spTree>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lIns="81190" tIns="40592" rIns="81190" bIns="40592"/>
          <a:lstStyle>
            <a:lvl1pPr>
              <a:defRPr sz="2200" b="0">
                <a:solidFill>
                  <a:srgbClr val="000000"/>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lIns="81190" tIns="40592" rIns="81190" bIns="40592"/>
          <a:lstStyle>
            <a:lvl1pPr>
              <a:defRPr sz="2200" b="0">
                <a:solidFill>
                  <a:srgbClr val="000000"/>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vert="horz" wrap="square" lIns="81190" tIns="40592" rIns="81190" bIns="40592" numCol="1" anchor="t" anchorCtr="0" compatLnSpc="1">
            <a:prstTxWarp prst="textNoShape">
              <a:avLst/>
            </a:prstTxWarp>
          </a:bodyPr>
          <a:lstStyle>
            <a:lvl1pPr>
              <a:defRPr sz="2200" b="0">
                <a:solidFill>
                  <a:srgbClr val="000000"/>
                </a:solidFill>
                <a:latin typeface="Arial" charset="0"/>
                <a:cs typeface="Lucida Sans Unicode" charset="0"/>
              </a:defRPr>
            </a:lvl1pPr>
          </a:lstStyle>
          <a:p>
            <a:pPr defTabSz="914400" fontAlgn="base">
              <a:spcBef>
                <a:spcPct val="0"/>
              </a:spcBef>
              <a:spcAft>
                <a:spcPct val="0"/>
              </a:spcAft>
              <a:defRPr/>
            </a:pPr>
            <a:fld id="{76CB6482-1AF3-B440-A19A-E49E649C38F8}"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630" y="1982146"/>
            <a:ext cx="3817215"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146"/>
            <a:ext cx="3817216" cy="4113958"/>
          </a:xfrm>
        </p:spPr>
        <p:txBody>
          <a:bodyPr/>
          <a:lstStyle>
            <a:lvl1pPr>
              <a:defRPr sz="2400"/>
            </a:lvl1pPr>
            <a:lvl2pPr>
              <a:defRPr sz="22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lIns="81190" tIns="40592" rIns="81190" bIns="40592"/>
          <a:lstStyle>
            <a:lvl1pPr>
              <a:defRPr sz="2200" b="0">
                <a:solidFill>
                  <a:srgbClr val="FFFFFF"/>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lIns="81190" tIns="40592" rIns="81190" bIns="40592"/>
          <a:lstStyle>
            <a:lvl1pPr>
              <a:defRPr sz="2200" b="0">
                <a:solidFill>
                  <a:srgbClr val="FFFFFF"/>
                </a:solidFill>
                <a:latin typeface="Arial" pitchFamily="-65" charset="0"/>
                <a:ea typeface="Lucida Sans Unicode"/>
                <a:cs typeface="Lucida Sans Unicode"/>
              </a:defRPr>
            </a:lvl1pPr>
          </a:lstStyle>
          <a:p>
            <a:pPr defTabSz="914400" fontAlgn="base">
              <a:spcBef>
                <a:spcPct val="0"/>
              </a:spcBef>
              <a:spcAft>
                <a:spcPct val="0"/>
              </a:spcAft>
              <a:defRPr/>
            </a:pPr>
            <a:endParaRPr lang="en-US"/>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vert="horz" wrap="square" lIns="81190" tIns="40592" rIns="81190" bIns="40592" numCol="1" anchor="t" anchorCtr="0" compatLnSpc="1">
            <a:prstTxWarp prst="textNoShape">
              <a:avLst/>
            </a:prstTxWarp>
          </a:bodyPr>
          <a:lstStyle>
            <a:lvl1pPr>
              <a:defRPr sz="2200" b="0">
                <a:solidFill>
                  <a:srgbClr val="FFFFFF"/>
                </a:solidFill>
                <a:latin typeface="Arial" charset="0"/>
                <a:cs typeface="Lucida Sans Unicode" charset="0"/>
              </a:defRPr>
            </a:lvl1pPr>
          </a:lstStyle>
          <a:p>
            <a:pPr defTabSz="914400" fontAlgn="base">
              <a:spcBef>
                <a:spcPct val="0"/>
              </a:spcBef>
              <a:spcAft>
                <a:spcPct val="0"/>
              </a:spcAft>
              <a:defRPr/>
            </a:pPr>
            <a:fld id="{4EBF1E89-1EDD-914C-82A9-F98000EA7362}"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53125AE-42D0-E342-9C85-0D1AF852D6A4}" type="datetimeFigureOut">
              <a:rPr lang="de-DE"/>
              <a:pPr>
                <a:defRPr/>
              </a:pPr>
              <a:t>26.11.18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A9A4E8F-34D1-E142-86F6-BAA8DF20D788}" type="slidenum">
              <a:rPr lang="de-DE"/>
              <a:pPr>
                <a:defRPr/>
              </a:pPr>
              <a:t>‹#›</a:t>
            </a:fld>
            <a:endParaRPr lang="de-DE"/>
          </a:p>
        </p:txBody>
      </p:sp>
    </p:spTree>
    <p:extLst>
      <p:ext uri="{BB962C8B-B14F-4D97-AF65-F5344CB8AC3E}">
        <p14:creationId xmlns:p14="http://schemas.microsoft.com/office/powerpoint/2010/main" val="4101203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39" indent="0" algn="ctr">
              <a:buNone/>
              <a:defRPr/>
            </a:lvl2pPr>
            <a:lvl3pPr marL="914079" indent="0" algn="ctr">
              <a:buNone/>
              <a:defRPr/>
            </a:lvl3pPr>
            <a:lvl4pPr marL="1371119" indent="0" algn="ctr">
              <a:buNone/>
              <a:defRPr/>
            </a:lvl4pPr>
            <a:lvl5pPr marL="1828159" indent="0" algn="ctr">
              <a:buNone/>
              <a:defRPr/>
            </a:lvl5pPr>
            <a:lvl6pPr marL="2285199" indent="0" algn="ctr">
              <a:buNone/>
              <a:defRPr/>
            </a:lvl6pPr>
            <a:lvl7pPr marL="2742237" indent="0" algn="ctr">
              <a:buNone/>
              <a:defRPr/>
            </a:lvl7pPr>
            <a:lvl8pPr marL="3199278" indent="0" algn="ctr">
              <a:buNone/>
              <a:defRPr/>
            </a:lvl8pPr>
            <a:lvl9pPr marL="3656316"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81D5EA12-66B0-1445-9EBC-E9D0242C2010}" type="slidenum">
              <a:rPr lang="en-US"/>
              <a:pPr>
                <a:defRPr/>
              </a:pPr>
              <a:t>‹#›</a:t>
            </a:fld>
            <a:endParaRPr lang="en-US"/>
          </a:p>
        </p:txBody>
      </p:sp>
    </p:spTree>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7260BDF1-9D7D-514E-83C8-07B6FEA50753}" type="slidenum">
              <a:rPr lang="en-US"/>
              <a:pPr>
                <a:defRPr/>
              </a:pPr>
              <a:t>‹#›</a:t>
            </a:fld>
            <a:endParaRPr lang="en-US"/>
          </a:p>
        </p:txBody>
      </p:sp>
    </p:spTree>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039" indent="0">
              <a:buNone/>
              <a:defRPr sz="1800"/>
            </a:lvl2pPr>
            <a:lvl3pPr marL="914079" indent="0">
              <a:buNone/>
              <a:defRPr sz="1600"/>
            </a:lvl3pPr>
            <a:lvl4pPr marL="1371119" indent="0">
              <a:buNone/>
              <a:defRPr sz="1400"/>
            </a:lvl4pPr>
            <a:lvl5pPr marL="1828159" indent="0">
              <a:buNone/>
              <a:defRPr sz="1400"/>
            </a:lvl5pPr>
            <a:lvl6pPr marL="2285199" indent="0">
              <a:buNone/>
              <a:defRPr sz="1400"/>
            </a:lvl6pPr>
            <a:lvl7pPr marL="2742237" indent="0">
              <a:buNone/>
              <a:defRPr sz="1400"/>
            </a:lvl7pPr>
            <a:lvl8pPr marL="3199278" indent="0">
              <a:buNone/>
              <a:defRPr sz="1400"/>
            </a:lvl8pPr>
            <a:lvl9pPr marL="3656316"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8B5DC8A4-A59F-2244-AD30-A3A1CFE448E0}" type="slidenum">
              <a:rPr lang="en-US"/>
              <a:pPr>
                <a:defRPr/>
              </a:pPr>
              <a:t>‹#›</a:t>
            </a:fld>
            <a:endParaRPr lang="en-US"/>
          </a:p>
        </p:txBody>
      </p:sp>
    </p:spTree>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6472E538-77AD-A045-A0C7-A636E470AD3D}" type="slidenum">
              <a:rPr lang="en-US"/>
              <a:pPr>
                <a:defRPr/>
              </a:pPr>
              <a:t>‹#›</a:t>
            </a:fld>
            <a:endParaRPr lang="en-US"/>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039" indent="0">
              <a:buNone/>
              <a:defRPr sz="2000" b="1"/>
            </a:lvl2pPr>
            <a:lvl3pPr marL="914079" indent="0">
              <a:buNone/>
              <a:defRPr sz="1800" b="1"/>
            </a:lvl3pPr>
            <a:lvl4pPr marL="1371119" indent="0">
              <a:buNone/>
              <a:defRPr sz="1600" b="1"/>
            </a:lvl4pPr>
            <a:lvl5pPr marL="1828159" indent="0">
              <a:buNone/>
              <a:defRPr sz="1600" b="1"/>
            </a:lvl5pPr>
            <a:lvl6pPr marL="2285199" indent="0">
              <a:buNone/>
              <a:defRPr sz="1600" b="1"/>
            </a:lvl6pPr>
            <a:lvl7pPr marL="2742237" indent="0">
              <a:buNone/>
              <a:defRPr sz="1600" b="1"/>
            </a:lvl7pPr>
            <a:lvl8pPr marL="3199278" indent="0">
              <a:buNone/>
              <a:defRPr sz="1600" b="1"/>
            </a:lvl8pPr>
            <a:lvl9pPr marL="365631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AE1EDB39-F7C5-A740-B19D-E1BF39491C2A}" type="slidenum">
              <a:rPr lang="en-US"/>
              <a:pPr>
                <a:defRPr/>
              </a:pPr>
              <a:t>‹#›</a:t>
            </a:fld>
            <a:endParaRPr lang="en-US"/>
          </a:p>
        </p:txBody>
      </p:sp>
    </p:spTree>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D3D213E5-1A34-C44D-9489-66561843B057}" type="slidenum">
              <a:rPr lang="en-US"/>
              <a:pPr>
                <a:defRPr/>
              </a:pPr>
              <a:t>‹#›</a:t>
            </a:fld>
            <a:endParaRPr lang="en-US"/>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C912E00B-A195-C541-8379-813A67505DE1}" type="slidenum">
              <a:rPr lang="en-US"/>
              <a:pPr>
                <a:defRPr/>
              </a:pPr>
              <a:t>‹#›</a:t>
            </a:fld>
            <a:endParaRPr lang="en-US"/>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347998AA-1629-E240-8A5F-5491D1D9DC35}" type="slidenum">
              <a:rPr lang="en-US"/>
              <a:pPr>
                <a:defRPr/>
              </a:pPr>
              <a:t>‹#›</a:t>
            </a:fld>
            <a:endParaRPr lang="en-US"/>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39" indent="0">
              <a:buNone/>
              <a:defRPr sz="2800"/>
            </a:lvl2pPr>
            <a:lvl3pPr marL="914079" indent="0">
              <a:buNone/>
              <a:defRPr sz="2400"/>
            </a:lvl3pPr>
            <a:lvl4pPr marL="1371119" indent="0">
              <a:buNone/>
              <a:defRPr sz="2000"/>
            </a:lvl4pPr>
            <a:lvl5pPr marL="1828159" indent="0">
              <a:buNone/>
              <a:defRPr sz="2000"/>
            </a:lvl5pPr>
            <a:lvl6pPr marL="2285199" indent="0">
              <a:buNone/>
              <a:defRPr sz="2000"/>
            </a:lvl6pPr>
            <a:lvl7pPr marL="2742237" indent="0">
              <a:buNone/>
              <a:defRPr sz="2000"/>
            </a:lvl7pPr>
            <a:lvl8pPr marL="3199278" indent="0">
              <a:buNone/>
              <a:defRPr sz="2000"/>
            </a:lvl8pPr>
            <a:lvl9pPr marL="365631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39" indent="0">
              <a:buNone/>
              <a:defRPr sz="1200"/>
            </a:lvl2pPr>
            <a:lvl3pPr marL="914079" indent="0">
              <a:buNone/>
              <a:defRPr sz="1000"/>
            </a:lvl3pPr>
            <a:lvl4pPr marL="1371119" indent="0">
              <a:buNone/>
              <a:defRPr sz="900"/>
            </a:lvl4pPr>
            <a:lvl5pPr marL="1828159" indent="0">
              <a:buNone/>
              <a:defRPr sz="900"/>
            </a:lvl5pPr>
            <a:lvl6pPr marL="2285199" indent="0">
              <a:buNone/>
              <a:defRPr sz="900"/>
            </a:lvl6pPr>
            <a:lvl7pPr marL="2742237" indent="0">
              <a:buNone/>
              <a:defRPr sz="900"/>
            </a:lvl7pPr>
            <a:lvl8pPr marL="3199278" indent="0">
              <a:buNone/>
              <a:defRPr sz="900"/>
            </a:lvl8pPr>
            <a:lvl9pPr marL="3656316"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E645BD7C-B582-7449-9E70-4E39BDF1AF0B}" type="slidenum">
              <a:rPr lang="en-US"/>
              <a:pPr>
                <a:defRPr/>
              </a:pPr>
              <a:t>‹#›</a:t>
            </a:fld>
            <a:endParaRPr lang="en-US"/>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320D2276-C5DD-6348-B03F-1FAA5E6F0F57}" type="slidenum">
              <a:rPr lang="en-US"/>
              <a:pPr>
                <a:defRPr/>
              </a:pPr>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316B6E6B-F3E0-3741-9673-DA79D2CABA54}" type="datetimeFigureOut">
              <a:rPr lang="de-DE"/>
              <a:pPr>
                <a:defRPr/>
              </a:pPr>
              <a:t>26.11.18</a:t>
            </a:fld>
            <a:endParaRPr lang="de-DE"/>
          </a:p>
        </p:txBody>
      </p:sp>
      <p:sp>
        <p:nvSpPr>
          <p:cNvPr id="8" name="Fußzeilenplatzhalter 7"/>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9" name="Foliennummernplatzhalter 8"/>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50763F8-FC2A-5D4E-94CB-D485F86EF544}" type="slidenum">
              <a:rPr lang="de-DE"/>
              <a:pPr>
                <a:defRPr/>
              </a:pPr>
              <a:t>‹#›</a:t>
            </a:fld>
            <a:endParaRPr lang="de-DE"/>
          </a:p>
        </p:txBody>
      </p:sp>
    </p:spTree>
    <p:extLst>
      <p:ext uri="{BB962C8B-B14F-4D97-AF65-F5344CB8AC3E}">
        <p14:creationId xmlns:p14="http://schemas.microsoft.com/office/powerpoint/2010/main" val="28485620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defTabSz="453866">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53866">
              <a:defRPr>
                <a:latin typeface="Arial" charset="0"/>
                <a:ea typeface="ＭＳ Ｐゴシック" charset="0"/>
                <a:cs typeface="ＭＳ Ｐゴシック" charset="0"/>
              </a:defRPr>
            </a:lvl1pPr>
          </a:lstStyle>
          <a:p>
            <a:pPr>
              <a:defRPr/>
            </a:pPr>
            <a:fld id="{34C522CA-A47F-B447-AC14-4CA505F535F8}" type="slidenum">
              <a:rPr lang="en-US"/>
              <a:pPr>
                <a:defRPr/>
              </a:pPr>
              <a:t>‹#›</a:t>
            </a:fld>
            <a:endParaRPr lang="en-US"/>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60" y="2130567"/>
            <a:ext cx="7772977" cy="1469371"/>
          </a:xfrm>
        </p:spPr>
        <p:txBody>
          <a:bodyPr/>
          <a:lstStyle/>
          <a:p>
            <a:r>
              <a:rPr lang="en-US"/>
              <a:t>Click to edit Master title style</a:t>
            </a:r>
          </a:p>
        </p:txBody>
      </p:sp>
      <p:sp>
        <p:nvSpPr>
          <p:cNvPr id="3" name="Subtitle 2"/>
          <p:cNvSpPr>
            <a:spLocks noGrp="1"/>
          </p:cNvSpPr>
          <p:nvPr>
            <p:ph type="subTitle" idx="1"/>
          </p:nvPr>
        </p:nvSpPr>
        <p:spPr>
          <a:xfrm>
            <a:off x="1371071" y="3885640"/>
            <a:ext cx="6401955" cy="1753721"/>
          </a:xfrm>
        </p:spPr>
        <p:txBody>
          <a:bodyPr/>
          <a:lstStyle>
            <a:lvl1pPr marL="0" indent="0" algn="ctr">
              <a:buNone/>
              <a:defRPr/>
            </a:lvl1pPr>
            <a:lvl2pPr marL="407990" indent="0" algn="ctr">
              <a:buNone/>
              <a:defRPr/>
            </a:lvl2pPr>
            <a:lvl3pPr marL="815982" indent="0" algn="ctr">
              <a:buNone/>
              <a:defRPr/>
            </a:lvl3pPr>
            <a:lvl4pPr marL="1223984" indent="0" algn="ctr">
              <a:buNone/>
              <a:defRPr/>
            </a:lvl4pPr>
            <a:lvl5pPr marL="1631975" indent="0" algn="ctr">
              <a:buNone/>
              <a:defRPr/>
            </a:lvl5pPr>
            <a:lvl6pPr marL="2039978" indent="0" algn="ctr">
              <a:buNone/>
              <a:defRPr/>
            </a:lvl6pPr>
            <a:lvl7pPr marL="2447969" indent="0" algn="ctr">
              <a:buNone/>
              <a:defRPr/>
            </a:lvl7pPr>
            <a:lvl8pPr marL="2855964" indent="0" algn="ctr">
              <a:buNone/>
              <a:defRPr/>
            </a:lvl8pPr>
            <a:lvl9pPr marL="326395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178C28AC-6C5C-D84B-8ECB-37A4B185B56B}" type="slidenum">
              <a:rPr lang="en-US"/>
              <a:pPr>
                <a:defRPr/>
              </a:pPr>
              <a:t>‹#›</a:t>
            </a:fld>
            <a:endParaRPr lang="en-US"/>
          </a:p>
        </p:txBody>
      </p:sp>
    </p:spTree>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C4660E83-9327-1643-9414-85A9576AEC1D}" type="slidenum">
              <a:rPr lang="en-US"/>
              <a:pPr>
                <a:defRPr/>
              </a:pPr>
              <a:t>‹#›</a:t>
            </a:fld>
            <a:endParaRPr lang="en-US"/>
          </a:p>
        </p:txBody>
      </p:sp>
    </p:spTree>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3038" y="4406713"/>
            <a:ext cx="7771534" cy="1362916"/>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723038" y="2906526"/>
            <a:ext cx="7771534" cy="1500187"/>
          </a:xfrm>
        </p:spPr>
        <p:txBody>
          <a:bodyPr anchor="b"/>
          <a:lstStyle>
            <a:lvl1pPr marL="0" indent="0">
              <a:buNone/>
              <a:defRPr sz="1800"/>
            </a:lvl1pPr>
            <a:lvl2pPr marL="407990" indent="0">
              <a:buNone/>
              <a:defRPr sz="1600"/>
            </a:lvl2pPr>
            <a:lvl3pPr marL="815982" indent="0">
              <a:buNone/>
              <a:defRPr sz="1400"/>
            </a:lvl3pPr>
            <a:lvl4pPr marL="1223984" indent="0">
              <a:buNone/>
              <a:defRPr sz="1300"/>
            </a:lvl4pPr>
            <a:lvl5pPr marL="1631975" indent="0">
              <a:buNone/>
              <a:defRPr sz="1300"/>
            </a:lvl5pPr>
            <a:lvl6pPr marL="2039978" indent="0">
              <a:buNone/>
              <a:defRPr sz="1300"/>
            </a:lvl6pPr>
            <a:lvl7pPr marL="2447969" indent="0">
              <a:buNone/>
              <a:defRPr sz="1300"/>
            </a:lvl7pPr>
            <a:lvl8pPr marL="2855964" indent="0">
              <a:buNone/>
              <a:defRPr sz="1300"/>
            </a:lvl8pPr>
            <a:lvl9pPr marL="3263958" indent="0">
              <a:buNone/>
              <a:defRPr sz="13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FD5A76EF-12E0-DF43-A014-05E841CD1D70}" type="slidenum">
              <a:rPr lang="en-US"/>
              <a:pPr>
                <a:defRPr/>
              </a:pPr>
              <a:t>‹#›</a:t>
            </a:fld>
            <a:endParaRPr lang="en-US"/>
          </a:p>
        </p:txBody>
      </p:sp>
    </p:spTree>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561" y="1982089"/>
            <a:ext cx="3817215"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273" y="1982089"/>
            <a:ext cx="3817216" cy="411395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3412D55C-C317-A743-AC96-FA0822467D61}" type="slidenum">
              <a:rPr lang="en-US"/>
              <a:pPr>
                <a:defRPr/>
              </a:pPr>
              <a:t>‹#›</a:t>
            </a:fld>
            <a:endParaRPr lang="en-US"/>
          </a:p>
        </p:txBody>
      </p:sp>
    </p:spTree>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537" y="274544"/>
            <a:ext cx="8229023"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489" y="1535206"/>
            <a:ext cx="4039465" cy="640136"/>
          </a:xfrm>
        </p:spPr>
        <p:txBody>
          <a:bodyPr anchor="b"/>
          <a:lstStyle>
            <a:lvl1pPr marL="0" indent="0">
              <a:buNone/>
              <a:defRPr sz="2200" b="1"/>
            </a:lvl1pPr>
            <a:lvl2pPr marL="407990" indent="0">
              <a:buNone/>
              <a:defRPr sz="1800" b="1"/>
            </a:lvl2pPr>
            <a:lvl3pPr marL="815982" indent="0">
              <a:buNone/>
              <a:defRPr sz="1600" b="1"/>
            </a:lvl3pPr>
            <a:lvl4pPr marL="1223984" indent="0">
              <a:buNone/>
              <a:defRPr sz="1400" b="1"/>
            </a:lvl4pPr>
            <a:lvl5pPr marL="1631975" indent="0">
              <a:buNone/>
              <a:defRPr sz="1400" b="1"/>
            </a:lvl5pPr>
            <a:lvl6pPr marL="2039978" indent="0">
              <a:buNone/>
              <a:defRPr sz="1400" b="1"/>
            </a:lvl6pPr>
            <a:lvl7pPr marL="2447969" indent="0">
              <a:buNone/>
              <a:defRPr sz="1400" b="1"/>
            </a:lvl7pPr>
            <a:lvl8pPr marL="2855964" indent="0">
              <a:buNone/>
              <a:defRPr sz="1400" b="1"/>
            </a:lvl8pPr>
            <a:lvl9pPr marL="3263958" indent="0">
              <a:buNone/>
              <a:defRPr sz="1400" b="1"/>
            </a:lvl9pPr>
          </a:lstStyle>
          <a:p>
            <a:pPr lvl="0"/>
            <a:r>
              <a:rPr lang="en-US"/>
              <a:t>Click to edit Master text styles</a:t>
            </a:r>
          </a:p>
        </p:txBody>
      </p:sp>
      <p:sp>
        <p:nvSpPr>
          <p:cNvPr id="4" name="Content Placeholder 3"/>
          <p:cNvSpPr>
            <a:spLocks noGrp="1"/>
          </p:cNvSpPr>
          <p:nvPr>
            <p:ph sz="half" idx="2"/>
          </p:nvPr>
        </p:nvSpPr>
        <p:spPr>
          <a:xfrm>
            <a:off x="457489" y="2175344"/>
            <a:ext cx="4039465"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606" y="1535206"/>
            <a:ext cx="4040909" cy="640136"/>
          </a:xfrm>
        </p:spPr>
        <p:txBody>
          <a:bodyPr anchor="b"/>
          <a:lstStyle>
            <a:lvl1pPr marL="0" indent="0">
              <a:buNone/>
              <a:defRPr sz="2200" b="1"/>
            </a:lvl1pPr>
            <a:lvl2pPr marL="407990" indent="0">
              <a:buNone/>
              <a:defRPr sz="1800" b="1"/>
            </a:lvl2pPr>
            <a:lvl3pPr marL="815982" indent="0">
              <a:buNone/>
              <a:defRPr sz="1600" b="1"/>
            </a:lvl3pPr>
            <a:lvl4pPr marL="1223984" indent="0">
              <a:buNone/>
              <a:defRPr sz="1400" b="1"/>
            </a:lvl4pPr>
            <a:lvl5pPr marL="1631975" indent="0">
              <a:buNone/>
              <a:defRPr sz="1400" b="1"/>
            </a:lvl5pPr>
            <a:lvl6pPr marL="2039978" indent="0">
              <a:buNone/>
              <a:defRPr sz="1400" b="1"/>
            </a:lvl6pPr>
            <a:lvl7pPr marL="2447969" indent="0">
              <a:buNone/>
              <a:defRPr sz="1400" b="1"/>
            </a:lvl7pPr>
            <a:lvl8pPr marL="2855964" indent="0">
              <a:buNone/>
              <a:defRPr sz="1400" b="1"/>
            </a:lvl8pPr>
            <a:lvl9pPr marL="3263958" indent="0">
              <a:buNone/>
              <a:defRPr sz="1400" b="1"/>
            </a:lvl9pPr>
          </a:lstStyle>
          <a:p>
            <a:pPr lvl="0"/>
            <a:r>
              <a:rPr lang="en-US"/>
              <a:t>Click to edit Master text styles</a:t>
            </a:r>
          </a:p>
        </p:txBody>
      </p:sp>
      <p:sp>
        <p:nvSpPr>
          <p:cNvPr id="6" name="Content Placeholder 5"/>
          <p:cNvSpPr>
            <a:spLocks noGrp="1"/>
          </p:cNvSpPr>
          <p:nvPr>
            <p:ph sz="quarter" idx="4"/>
          </p:nvPr>
        </p:nvSpPr>
        <p:spPr>
          <a:xfrm>
            <a:off x="4645606" y="2175344"/>
            <a:ext cx="4040909" cy="395147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8"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293B8CAC-5582-2548-BBCE-897CFEBFB917}" type="slidenum">
              <a:rPr lang="en-US"/>
              <a:pPr>
                <a:defRPr/>
              </a:pPr>
              <a:t>‹#›</a:t>
            </a:fld>
            <a:endParaRPr lang="en-US"/>
          </a:p>
        </p:txBody>
      </p:sp>
    </p:spTree>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D610F946-64DE-494E-917C-8669CE22EEE9}" type="slidenum">
              <a:rPr lang="en-US"/>
              <a:pPr>
                <a:defRPr/>
              </a:pPr>
              <a:t>‹#›</a:t>
            </a:fld>
            <a:endParaRPr lang="en-US"/>
          </a:p>
        </p:txBody>
      </p:sp>
    </p:spTree>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58168447-86B2-0F4A-ACBC-33D572F01866}" type="slidenum">
              <a:rPr lang="en-US"/>
              <a:pPr>
                <a:defRPr/>
              </a:pPr>
              <a:t>‹#›</a:t>
            </a:fld>
            <a:endParaRPr lang="en-US"/>
          </a:p>
        </p:txBody>
      </p:sp>
    </p:spTree>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495" y="273144"/>
            <a:ext cx="3007591" cy="116261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574762" y="273144"/>
            <a:ext cx="5111750" cy="5853672"/>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495" y="1435755"/>
            <a:ext cx="3007591" cy="4691062"/>
          </a:xfrm>
        </p:spPr>
        <p:txBody>
          <a:bodyPr/>
          <a:lstStyle>
            <a:lvl1pPr marL="0" indent="0">
              <a:buNone/>
              <a:defRPr sz="1300"/>
            </a:lvl1pPr>
            <a:lvl2pPr marL="407990" indent="0">
              <a:buNone/>
              <a:defRPr sz="1100"/>
            </a:lvl2pPr>
            <a:lvl3pPr marL="815982" indent="0">
              <a:buNone/>
              <a:defRPr sz="900"/>
            </a:lvl3pPr>
            <a:lvl4pPr marL="1223984" indent="0">
              <a:buNone/>
              <a:defRPr sz="800"/>
            </a:lvl4pPr>
            <a:lvl5pPr marL="1631975" indent="0">
              <a:buNone/>
              <a:defRPr sz="800"/>
            </a:lvl5pPr>
            <a:lvl6pPr marL="2039978" indent="0">
              <a:buNone/>
              <a:defRPr sz="800"/>
            </a:lvl6pPr>
            <a:lvl7pPr marL="2447969" indent="0">
              <a:buNone/>
              <a:defRPr sz="800"/>
            </a:lvl7pPr>
            <a:lvl8pPr marL="2855964" indent="0">
              <a:buNone/>
              <a:defRPr sz="800"/>
            </a:lvl8pPr>
            <a:lvl9pPr marL="3263958" indent="0">
              <a:buNone/>
              <a:defRPr sz="8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55B217D6-8D8F-5844-9BC5-932ECD78B5FB}" type="slidenum">
              <a:rPr lang="en-US"/>
              <a:pPr>
                <a:defRPr/>
              </a:pPr>
              <a:t>‹#›</a:t>
            </a:fld>
            <a:endParaRPr lang="en-US"/>
          </a:p>
        </p:txBody>
      </p:sp>
    </p:spTree>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480" y="4800369"/>
            <a:ext cx="5486977" cy="567297"/>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792480" y="612122"/>
            <a:ext cx="5486977" cy="4115360"/>
          </a:xfrm>
        </p:spPr>
        <p:txBody>
          <a:bodyPr/>
          <a:lstStyle>
            <a:lvl1pPr marL="0" indent="0">
              <a:buNone/>
              <a:defRPr sz="2900"/>
            </a:lvl1pPr>
            <a:lvl2pPr marL="407990" indent="0">
              <a:buNone/>
              <a:defRPr sz="2500"/>
            </a:lvl2pPr>
            <a:lvl3pPr marL="815982" indent="0">
              <a:buNone/>
              <a:defRPr sz="2200"/>
            </a:lvl3pPr>
            <a:lvl4pPr marL="1223984" indent="0">
              <a:buNone/>
              <a:defRPr sz="1800"/>
            </a:lvl4pPr>
            <a:lvl5pPr marL="1631975" indent="0">
              <a:buNone/>
              <a:defRPr sz="1800"/>
            </a:lvl5pPr>
            <a:lvl6pPr marL="2039978" indent="0">
              <a:buNone/>
              <a:defRPr sz="1800"/>
            </a:lvl6pPr>
            <a:lvl7pPr marL="2447969" indent="0">
              <a:buNone/>
              <a:defRPr sz="1800"/>
            </a:lvl7pPr>
            <a:lvl8pPr marL="2855964" indent="0">
              <a:buNone/>
              <a:defRPr sz="1800"/>
            </a:lvl8pPr>
            <a:lvl9pPr marL="3263958" indent="0">
              <a:buNone/>
              <a:defRPr sz="1800"/>
            </a:lvl9pPr>
          </a:lstStyle>
          <a:p>
            <a:pPr lvl="0"/>
            <a:endParaRPr lang="en-US" noProof="0"/>
          </a:p>
        </p:txBody>
      </p:sp>
      <p:sp>
        <p:nvSpPr>
          <p:cNvPr id="4" name="Text Placeholder 3"/>
          <p:cNvSpPr>
            <a:spLocks noGrp="1"/>
          </p:cNvSpPr>
          <p:nvPr>
            <p:ph type="body" sz="half" idx="2"/>
          </p:nvPr>
        </p:nvSpPr>
        <p:spPr>
          <a:xfrm>
            <a:off x="1792480" y="5367618"/>
            <a:ext cx="5486977" cy="804022"/>
          </a:xfrm>
        </p:spPr>
        <p:txBody>
          <a:bodyPr/>
          <a:lstStyle>
            <a:lvl1pPr marL="0" indent="0">
              <a:buNone/>
              <a:defRPr sz="1300"/>
            </a:lvl1pPr>
            <a:lvl2pPr marL="407990" indent="0">
              <a:buNone/>
              <a:defRPr sz="1100"/>
            </a:lvl2pPr>
            <a:lvl3pPr marL="815982" indent="0">
              <a:buNone/>
              <a:defRPr sz="900"/>
            </a:lvl3pPr>
            <a:lvl4pPr marL="1223984" indent="0">
              <a:buNone/>
              <a:defRPr sz="800"/>
            </a:lvl4pPr>
            <a:lvl5pPr marL="1631975" indent="0">
              <a:buNone/>
              <a:defRPr sz="800"/>
            </a:lvl5pPr>
            <a:lvl6pPr marL="2039978" indent="0">
              <a:buNone/>
              <a:defRPr sz="800"/>
            </a:lvl6pPr>
            <a:lvl7pPr marL="2447969" indent="0">
              <a:buNone/>
              <a:defRPr sz="800"/>
            </a:lvl7pPr>
            <a:lvl8pPr marL="2855964" indent="0">
              <a:buNone/>
              <a:defRPr sz="800"/>
            </a:lvl8pPr>
            <a:lvl9pPr marL="3263958" indent="0">
              <a:buNone/>
              <a:defRPr sz="8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5A5D8418-AF04-3740-9108-37BC3C1A70AA}" type="slidenum">
              <a:rPr lang="en-US"/>
              <a:pPr>
                <a:defRPr/>
              </a:pPr>
              <a:t>‹#›</a:t>
            </a:fld>
            <a:endParaRPr lang="en-US"/>
          </a:p>
        </p:txBody>
      </p:sp>
    </p:spTree>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ED6E4DFB-2B74-F549-ADF7-377AABB52A27}" type="datetimeFigureOut">
              <a:rPr lang="de-DE"/>
              <a:pPr>
                <a:defRPr/>
              </a:pPr>
              <a:t>26.11.18</a:t>
            </a:fld>
            <a:endParaRPr lang="de-DE"/>
          </a:p>
        </p:txBody>
      </p:sp>
      <p:sp>
        <p:nvSpPr>
          <p:cNvPr id="4" name="Fußzeilenplatzhalter 3"/>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Foliennummernplatzhalter 4"/>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959F3DA-2271-534C-92F8-715688270DD2}" type="slidenum">
              <a:rPr lang="de-DE"/>
              <a:pPr>
                <a:defRPr/>
              </a:pPr>
              <a:t>‹#›</a:t>
            </a:fld>
            <a:endParaRPr lang="de-DE"/>
          </a:p>
        </p:txBody>
      </p:sp>
    </p:spTree>
    <p:extLst>
      <p:ext uri="{BB962C8B-B14F-4D97-AF65-F5344CB8AC3E}">
        <p14:creationId xmlns:p14="http://schemas.microsoft.com/office/powerpoint/2010/main" val="12923958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8BD6EA41-0EED-5E4E-87B6-AB66192927A7}" type="slidenum">
              <a:rPr lang="en-US"/>
              <a:pPr>
                <a:defRPr/>
              </a:pPr>
              <a:t>‹#›</a:t>
            </a:fld>
            <a:endParaRPr lang="en-US"/>
          </a:p>
        </p:txBody>
      </p:sp>
    </p:spTree>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6008" y="609321"/>
            <a:ext cx="1942523" cy="54866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516" y="609321"/>
            <a:ext cx="5691909" cy="54866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0BBED013-4AA9-8F4A-AD9D-B5ACA6743283}" type="slidenum">
              <a:rPr lang="en-US"/>
              <a:pPr>
                <a:defRPr/>
              </a:pPr>
              <a:t>‹#›</a:t>
            </a:fld>
            <a:endParaRPr lang="en-US"/>
          </a:p>
        </p:txBody>
      </p:sp>
    </p:spTree>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513" y="609320"/>
            <a:ext cx="7772977" cy="1143000"/>
          </a:xfrm>
        </p:spPr>
        <p:txBody>
          <a:bodyPr/>
          <a:lstStyle/>
          <a:p>
            <a:r>
              <a:rPr lang="en-US"/>
              <a:t>Click to edit Master title style</a:t>
            </a:r>
          </a:p>
        </p:txBody>
      </p:sp>
      <p:sp>
        <p:nvSpPr>
          <p:cNvPr id="3" name="Chart Placeholder 2"/>
          <p:cNvSpPr>
            <a:spLocks noGrp="1"/>
          </p:cNvSpPr>
          <p:nvPr>
            <p:ph type="chart" sz="half" idx="1"/>
          </p:nvPr>
        </p:nvSpPr>
        <p:spPr>
          <a:xfrm>
            <a:off x="685514" y="1982042"/>
            <a:ext cx="3817215" cy="4113959"/>
          </a:xfrm>
        </p:spPr>
        <p:txBody>
          <a:bodyPr/>
          <a:lstStyle/>
          <a:p>
            <a:pPr lvl="0"/>
            <a:endParaRPr lang="en-US" noProof="0"/>
          </a:p>
        </p:txBody>
      </p:sp>
      <p:sp>
        <p:nvSpPr>
          <p:cNvPr id="4" name="Text Placeholder 3"/>
          <p:cNvSpPr>
            <a:spLocks noGrp="1"/>
          </p:cNvSpPr>
          <p:nvPr>
            <p:ph type="body" sz="half" idx="2"/>
          </p:nvPr>
        </p:nvSpPr>
        <p:spPr>
          <a:xfrm>
            <a:off x="4641273" y="1982042"/>
            <a:ext cx="3817216" cy="4113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Times New Roman" charset="0"/>
                <a:ea typeface="MS Pゴシック"/>
                <a:cs typeface="MS P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ea typeface="MS Pゴシック"/>
                <a:cs typeface="MS P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1225">
              <a:defRPr b="1">
                <a:latin typeface="Times New Roman" charset="0"/>
                <a:cs typeface="MS Pゴシック" charset="0"/>
              </a:defRPr>
            </a:lvl1pPr>
          </a:lstStyle>
          <a:p>
            <a:pPr>
              <a:defRPr/>
            </a:pPr>
            <a:fld id="{8EA5D445-DE6C-594E-87DD-AA386878701A}" type="slidenum">
              <a:rPr lang="en-US"/>
              <a:pPr>
                <a:defRPr/>
              </a:pPr>
              <a:t>‹#›</a:t>
            </a:fld>
            <a:endParaRPr lang="en-US"/>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3EC4F6EF-58D2-6745-A647-1F974ED7E8F1}"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AF152337-189A-744F-A3C6-20C0D0D0C267}"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8FDF77F7-70B2-784B-BD88-2C96E67FE241}"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D871E1E4-A5CD-6944-8708-08160667F37C}"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8"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9"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DC1B55E2-A32B-C146-912B-D51996EE1B3B}"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4"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6A48F0F8-BA24-E945-8A99-A08D553871FF}"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3"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4"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BAD2EFF2-7E2B-C24B-B335-0619C65A9799}"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4FB2FCE-93BC-2146-A9AE-935CA66A8C93}" type="datetimeFigureOut">
              <a:rPr lang="de-DE"/>
              <a:pPr>
                <a:defRPr/>
              </a:pPr>
              <a:t>26.11.18</a:t>
            </a:fld>
            <a:endParaRPr lang="de-DE"/>
          </a:p>
        </p:txBody>
      </p:sp>
      <p:sp>
        <p:nvSpPr>
          <p:cNvPr id="3" name="Fußzeilenplatzhalter 2"/>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Foliennummernplatzhalter 3"/>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86BDCE7-FD5A-AE4C-BAF5-3EADE2E7E7B9}" type="slidenum">
              <a:rPr lang="de-DE"/>
              <a:pPr>
                <a:defRPr/>
              </a:pPr>
              <a:t>‹#›</a:t>
            </a:fld>
            <a:endParaRPr lang="de-DE"/>
          </a:p>
        </p:txBody>
      </p:sp>
    </p:spTree>
    <p:extLst>
      <p:ext uri="{BB962C8B-B14F-4D97-AF65-F5344CB8AC3E}">
        <p14:creationId xmlns:p14="http://schemas.microsoft.com/office/powerpoint/2010/main" val="335438387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DA258E06-97A6-4E4A-9390-B96049945596}"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7"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1EC770D0-BF89-234D-8040-C596E8CFB678}"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0EA953AB-7926-B946-8C21-ECB708E79740}"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5" name="Rectangle 5"/>
          <p:cNvSpPr>
            <a:spLocks noGrp="1" noChangeArrowheads="1"/>
          </p:cNvSpPr>
          <p:nvPr>
            <p:ph type="ftr" sz="quarter" idx="11"/>
          </p:nvPr>
        </p:nvSpPr>
        <p:spPr/>
        <p:txBody>
          <a:bodyPr/>
          <a:lstStyle>
            <a:lvl1pPr defTabSz="454025" eaLnBrk="1" hangingPunct="1">
              <a:defRPr b="1">
                <a:latin typeface="Times New Roman" charset="0"/>
              </a:defRPr>
            </a:lvl1pPr>
          </a:lstStyle>
          <a:p>
            <a:pPr>
              <a:defRPr/>
            </a:pPr>
            <a:endParaRPr lang="en-US">
              <a:ea typeface="ＭＳ Ｐゴシック"/>
              <a:cs typeface="ＭＳ Ｐゴシック"/>
            </a:endParaRPr>
          </a:p>
        </p:txBody>
      </p:sp>
      <p:sp>
        <p:nvSpPr>
          <p:cNvPr id="6" name="Rectangle 6"/>
          <p:cNvSpPr>
            <a:spLocks noGrp="1" noChangeArrowheads="1"/>
          </p:cNvSpPr>
          <p:nvPr>
            <p:ph type="sldNum" sz="quarter" idx="12"/>
          </p:nvPr>
        </p:nvSpPr>
        <p:spPr/>
        <p:txBody>
          <a:bodyPr/>
          <a:lstStyle>
            <a:lvl1pPr defTabSz="454025" eaLnBrk="1" hangingPunct="1">
              <a:defRPr b="1">
                <a:latin typeface="Times New Roman" charset="0"/>
              </a:defRPr>
            </a:lvl1pPr>
          </a:lstStyle>
          <a:p>
            <a:pPr>
              <a:defRPr/>
            </a:pPr>
            <a:fld id="{C7D3809B-C3E9-2F4B-84D4-9FF1DE70F8DA}" type="slidenum">
              <a:rPr lang="en-US">
                <a:ea typeface="ＭＳ Ｐゴシック"/>
                <a:cs typeface="ＭＳ Ｐゴシック"/>
              </a:rPr>
              <a:pPr>
                <a:defRPr/>
              </a:pPr>
              <a:t>‹#›</a:t>
            </a:fld>
            <a:endParaRPr lang="en-US">
              <a:ea typeface="ＭＳ Ｐゴシック"/>
              <a:cs typeface="ＭＳ Ｐゴシック"/>
            </a:endParaRPr>
          </a:p>
        </p:txBody>
      </p:sp>
    </p:spTree>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394F986-2FC5-F04C-BE7A-B46CBD41D82E}" type="datetimeFigureOut">
              <a:rPr lang="de-DE"/>
              <a:pPr>
                <a:defRPr/>
              </a:pPr>
              <a:t>26.11.18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599823B-4677-4246-BBDB-BBF014B6E285}" type="slidenum">
              <a:rPr lang="de-DE"/>
              <a:pPr>
                <a:defRPr/>
              </a:pPr>
              <a:t>‹#›</a:t>
            </a:fld>
            <a:endParaRPr lang="de-DE"/>
          </a:p>
        </p:txBody>
      </p:sp>
    </p:spTree>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66DA9195-92F5-6C45-885A-61890B0F29E5}" type="datetimeFigureOut">
              <a:rPr lang="de-DE"/>
              <a:pPr>
                <a:defRPr/>
              </a:pPr>
              <a:t>26.11.18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9F4147C3-1B32-EA49-8D95-AA8A7E64010D}" type="slidenum">
              <a:rPr lang="de-DE"/>
              <a:pPr>
                <a:defRPr/>
              </a:pPr>
              <a:t>‹#›</a:t>
            </a:fld>
            <a:endParaRPr lang="de-DE"/>
          </a:p>
        </p:txBody>
      </p:sp>
    </p:spTree>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8E9EC2C-AE0B-8448-A638-18EB77192F5E}" type="datetimeFigureOut">
              <a:rPr lang="de-DE"/>
              <a:pPr>
                <a:defRPr/>
              </a:pPr>
              <a:t>26.11.18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27A1EBD-0F4A-BB4B-8A95-8F9A3AC37631}" type="slidenum">
              <a:rPr lang="de-DE"/>
              <a:pPr>
                <a:defRPr/>
              </a:pPr>
              <a:t>‹#›</a:t>
            </a:fld>
            <a:endParaRPr lang="de-DE"/>
          </a:p>
        </p:txBody>
      </p:sp>
    </p:spTree>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53125AE-42D0-E342-9C85-0D1AF852D6A4}" type="datetimeFigureOut">
              <a:rPr lang="de-DE"/>
              <a:pPr>
                <a:defRPr/>
              </a:pPr>
              <a:t>26.11.18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A9A4E8F-34D1-E142-86F6-BAA8DF20D788}" type="slidenum">
              <a:rPr lang="de-DE"/>
              <a:pPr>
                <a:defRPr/>
              </a:pPr>
              <a:t>‹#›</a:t>
            </a:fld>
            <a:endParaRPr lang="de-DE"/>
          </a:p>
        </p:txBody>
      </p:sp>
    </p:spTree>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316B6E6B-F3E0-3741-9673-DA79D2CABA54}" type="datetimeFigureOut">
              <a:rPr lang="de-DE"/>
              <a:pPr>
                <a:defRPr/>
              </a:pPr>
              <a:t>26.11.18</a:t>
            </a:fld>
            <a:endParaRPr lang="de-DE"/>
          </a:p>
        </p:txBody>
      </p:sp>
      <p:sp>
        <p:nvSpPr>
          <p:cNvPr id="8" name="Fußzeilenplatzhalter 7"/>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9" name="Foliennummernplatzhalter 8"/>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50763F8-FC2A-5D4E-94CB-D485F86EF544}" type="slidenum">
              <a:rPr lang="de-DE"/>
              <a:pPr>
                <a:defRPr/>
              </a:pPr>
              <a:t>‹#›</a:t>
            </a:fld>
            <a:endParaRPr lang="de-DE"/>
          </a:p>
        </p:txBody>
      </p:sp>
    </p:spTree>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ED6E4DFB-2B74-F549-ADF7-377AABB52A27}" type="datetimeFigureOut">
              <a:rPr lang="de-DE"/>
              <a:pPr>
                <a:defRPr/>
              </a:pPr>
              <a:t>26.11.18</a:t>
            </a:fld>
            <a:endParaRPr lang="de-DE"/>
          </a:p>
        </p:txBody>
      </p:sp>
      <p:sp>
        <p:nvSpPr>
          <p:cNvPr id="4" name="Fußzeilenplatzhalter 3"/>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Foliennummernplatzhalter 4"/>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959F3DA-2271-534C-92F8-715688270DD2}" type="slidenum">
              <a:rPr lang="de-DE"/>
              <a:pPr>
                <a:defRPr/>
              </a:pPr>
              <a:t>‹#›</a:t>
            </a:fld>
            <a:endParaRPr lang="de-DE"/>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D30C1E8-375D-3C46-8B71-0EB1F7EFF56A}" type="datetimeFigureOut">
              <a:rPr lang="de-DE"/>
              <a:pPr>
                <a:defRPr/>
              </a:pPr>
              <a:t>26.11.18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6DC1903-A10B-CC48-AAAD-D70A91071879}" type="slidenum">
              <a:rPr lang="de-DE"/>
              <a:pPr>
                <a:defRPr/>
              </a:pPr>
              <a:t>‹#›</a:t>
            </a:fld>
            <a:endParaRPr lang="de-DE"/>
          </a:p>
        </p:txBody>
      </p:sp>
    </p:spTree>
    <p:extLst>
      <p:ext uri="{BB962C8B-B14F-4D97-AF65-F5344CB8AC3E}">
        <p14:creationId xmlns:p14="http://schemas.microsoft.com/office/powerpoint/2010/main" val="13334668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54FB2FCE-93BC-2146-A9AE-935CA66A8C93}" type="datetimeFigureOut">
              <a:rPr lang="de-DE"/>
              <a:pPr>
                <a:defRPr/>
              </a:pPr>
              <a:t>26.11.18</a:t>
            </a:fld>
            <a:endParaRPr lang="de-DE"/>
          </a:p>
        </p:txBody>
      </p:sp>
      <p:sp>
        <p:nvSpPr>
          <p:cNvPr id="3" name="Fußzeilenplatzhalter 2"/>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Foliennummernplatzhalter 3"/>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186BDCE7-FD5A-AE4C-BAF5-3EADE2E7E7B9}" type="slidenum">
              <a:rPr lang="de-DE"/>
              <a:pPr>
                <a:defRPr/>
              </a:pPr>
              <a:t>‹#›</a:t>
            </a:fld>
            <a:endParaRPr lang="de-DE"/>
          </a:p>
        </p:txBody>
      </p:sp>
    </p:spTree>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D30C1E8-375D-3C46-8B71-0EB1F7EFF56A}" type="datetimeFigureOut">
              <a:rPr lang="de-DE"/>
              <a:pPr>
                <a:defRPr/>
              </a:pPr>
              <a:t>26.11.18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06DC1903-A10B-CC48-AAAD-D70A91071879}" type="slidenum">
              <a:rPr lang="de-DE"/>
              <a:pPr>
                <a:defRPr/>
              </a:pPr>
              <a:t>‹#›</a:t>
            </a:fld>
            <a:endParaRPr lang="de-DE"/>
          </a:p>
        </p:txBody>
      </p:sp>
    </p:spTree>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801A006B-3F47-CE42-B29E-DFC530E0A803}" type="datetimeFigureOut">
              <a:rPr lang="de-DE"/>
              <a:pPr>
                <a:defRPr/>
              </a:pPr>
              <a:t>26.11.18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E4E620F-50CE-204F-870E-434B9957EE71}" type="slidenum">
              <a:rPr lang="de-DE"/>
              <a:pPr>
                <a:defRPr/>
              </a:pPr>
              <a:t>‹#›</a:t>
            </a:fld>
            <a:endParaRPr lang="de-DE"/>
          </a:p>
        </p:txBody>
      </p:sp>
    </p:spTree>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7FAF027-C1E2-F344-812D-D092B1A580D1}" type="datetimeFigureOut">
              <a:rPr lang="de-DE"/>
              <a:pPr>
                <a:defRPr/>
              </a:pPr>
              <a:t>26.11.18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F50BAA2F-0496-F14E-8AA5-FDE72C919AAC}" type="slidenum">
              <a:rPr lang="de-DE"/>
              <a:pPr>
                <a:defRPr/>
              </a:pPr>
              <a:t>‹#›</a:t>
            </a:fld>
            <a:endParaRPr lang="de-DE"/>
          </a:p>
        </p:txBody>
      </p:sp>
    </p:spTree>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2B3DC1F5-3727-D94B-AA90-427638AE01F5}" type="datetimeFigureOut">
              <a:rPr lang="de-DE"/>
              <a:pPr>
                <a:defRPr/>
              </a:pPr>
              <a:t>26.11.18</a:t>
            </a:fld>
            <a:endParaRPr lang="de-DE"/>
          </a:p>
        </p:txBody>
      </p:sp>
      <p:sp>
        <p:nvSpPr>
          <p:cNvPr id="5" name="Fußzeilenplatzhalter 4"/>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6" name="Foliennummernplatzhalter 5"/>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4CADFA9E-61B7-544B-B858-0D414FED555E}" type="slidenum">
              <a:rPr lang="de-DE"/>
              <a:pPr>
                <a:defRPr/>
              </a:pPr>
              <a:t>‹#›</a:t>
            </a:fld>
            <a:endParaRPr lang="de-DE"/>
          </a:p>
        </p:txBody>
      </p:sp>
    </p:spTree>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4"/>
          <p:cNvSpPr>
            <a:spLocks noGrp="1" noChangeArrowheads="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Rectangle 5"/>
          <p:cNvSpPr>
            <a:spLocks noGrp="1" noChangeArrowheads="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Rectangle 6"/>
          <p:cNvSpPr>
            <a:spLocks noGrp="1" noChangeArrowheads="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6A352E4-540A-C441-834E-8BDBED9558B3}" type="slidenum">
              <a:rPr lang="de-DE"/>
              <a:pPr>
                <a:defRPr/>
              </a:pPr>
              <a:t>‹#›</a:t>
            </a:fld>
            <a:endParaRPr lang="de-DE"/>
          </a:p>
        </p:txBody>
      </p:sp>
    </p:spTree>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399C88-F145-5D48-9F4A-D9F2544E6ED0}" type="slidenum">
              <a:rPr lang="en-US"/>
              <a:pPr>
                <a:defRPr/>
              </a:pPr>
              <a:t>‹#›</a:t>
            </a:fld>
            <a:endParaRPr lang="en-US"/>
          </a:p>
        </p:txBody>
      </p:sp>
    </p:spTree>
    <p:extLst>
      <p:ext uri="{BB962C8B-B14F-4D97-AF65-F5344CB8AC3E}">
        <p14:creationId xmlns:p14="http://schemas.microsoft.com/office/powerpoint/2010/main" val="4337424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513" y="609320"/>
            <a:ext cx="7772977" cy="1143000"/>
          </a:xfrm>
        </p:spPr>
        <p:txBody>
          <a:bodyPr/>
          <a:lstStyle/>
          <a:p>
            <a:r>
              <a:rPr lang="en-US"/>
              <a:t>Click to edit Master title style</a:t>
            </a:r>
          </a:p>
        </p:txBody>
      </p:sp>
      <p:sp>
        <p:nvSpPr>
          <p:cNvPr id="3" name="Chart Placeholder 2"/>
          <p:cNvSpPr>
            <a:spLocks noGrp="1"/>
          </p:cNvSpPr>
          <p:nvPr>
            <p:ph type="chart" sz="half" idx="1"/>
          </p:nvPr>
        </p:nvSpPr>
        <p:spPr>
          <a:xfrm>
            <a:off x="685514" y="1982042"/>
            <a:ext cx="3817215" cy="4113959"/>
          </a:xfrm>
        </p:spPr>
        <p:txBody>
          <a:bodyPr/>
          <a:lstStyle/>
          <a:p>
            <a:pPr lvl="0"/>
            <a:endParaRPr lang="en-US" noProof="0"/>
          </a:p>
        </p:txBody>
      </p:sp>
      <p:sp>
        <p:nvSpPr>
          <p:cNvPr id="4" name="Text Placeholder 3"/>
          <p:cNvSpPr>
            <a:spLocks noGrp="1"/>
          </p:cNvSpPr>
          <p:nvPr>
            <p:ph type="body" sz="half" idx="2"/>
          </p:nvPr>
        </p:nvSpPr>
        <p:spPr>
          <a:xfrm>
            <a:off x="4641273" y="1982042"/>
            <a:ext cx="3817216" cy="4113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1">
                <a:latin typeface="Times New Roman" charset="0"/>
                <a:ea typeface="MS Pゴシック"/>
                <a:cs typeface="MS P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Times New Roman" charset="0"/>
                <a:ea typeface="MS Pゴシック"/>
                <a:cs typeface="MS P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1225">
              <a:defRPr b="1">
                <a:latin typeface="Times New Roman" charset="0"/>
                <a:cs typeface="MS Pゴシック" charset="0"/>
              </a:defRPr>
            </a:lvl1pPr>
          </a:lstStyle>
          <a:p>
            <a:pPr>
              <a:defRPr/>
            </a:pPr>
            <a:fld id="{8EA5D445-DE6C-594E-87DD-AA386878701A}" type="slidenum">
              <a:rPr lang="en-US"/>
              <a:pPr>
                <a:defRPr/>
              </a:pPr>
              <a:t>‹#›</a:t>
            </a:fld>
            <a:endParaRPr lang="en-US"/>
          </a:p>
        </p:txBody>
      </p:sp>
    </p:spTree>
    <p:extLst>
      <p:ext uri="{BB962C8B-B14F-4D97-AF65-F5344CB8AC3E}">
        <p14:creationId xmlns:p14="http://schemas.microsoft.com/office/powerpoint/2010/main" val="34646487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defTabSz="455709" fontAlgn="auto">
              <a:spcBef>
                <a:spcPts val="0"/>
              </a:spcBef>
              <a:spcAft>
                <a:spcPts val="0"/>
              </a:spcAft>
              <a:defRPr b="1">
                <a:latin typeface="Arial"/>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5709" fontAlgn="auto">
              <a:spcBef>
                <a:spcPts val="0"/>
              </a:spcBef>
              <a:spcAft>
                <a:spcPts val="0"/>
              </a:spcAft>
              <a:defRPr b="1">
                <a:latin typeface="Arial"/>
                <a:ea typeface="+mn-ea"/>
                <a:cs typeface="+mn-cs"/>
              </a:defRPr>
            </a:lvl1pPr>
          </a:lstStyle>
          <a:p>
            <a:pPr>
              <a:defRPr/>
            </a:pPr>
            <a:fld id="{C4660E83-9327-1643-9414-85A9576AEC1D}" type="slidenum">
              <a:rPr lang="en-US"/>
              <a:pPr>
                <a:defRPr/>
              </a:pPr>
              <a:t>‹#›</a:t>
            </a:fld>
            <a:endParaRPr lang="en-US"/>
          </a:p>
        </p:txBody>
      </p:sp>
    </p:spTree>
    <p:extLst>
      <p:ext uri="{BB962C8B-B14F-4D97-AF65-F5344CB8AC3E}">
        <p14:creationId xmlns:p14="http://schemas.microsoft.com/office/powerpoint/2010/main" val="1014101250"/>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457200" y="274638"/>
            <a:ext cx="8229600" cy="5851525"/>
          </a:xfrm>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3" name="Rectangle 4"/>
          <p:cNvSpPr>
            <a:spLocks noGrp="1" noChangeArrowheads="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4" name="Rectangle 5"/>
          <p:cNvSpPr>
            <a:spLocks noGrp="1" noChangeArrowheads="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5" name="Rectangle 6"/>
          <p:cNvSpPr>
            <a:spLocks noGrp="1" noChangeArrowheads="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D6A352E4-540A-C441-834E-8BDBED9558B3}" type="slidenum">
              <a:rPr lang="de-DE"/>
              <a:pPr>
                <a:defRPr/>
              </a:pPr>
              <a:t>‹#›</a:t>
            </a:fld>
            <a:endParaRPr lang="de-DE"/>
          </a:p>
        </p:txBody>
      </p:sp>
    </p:spTree>
    <p:extLst>
      <p:ext uri="{BB962C8B-B14F-4D97-AF65-F5344CB8AC3E}">
        <p14:creationId xmlns:p14="http://schemas.microsoft.com/office/powerpoint/2010/main" val="448985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801A006B-3F47-CE42-B29E-DFC530E0A803}" type="datetimeFigureOut">
              <a:rPr lang="de-DE"/>
              <a:pPr>
                <a:defRPr/>
              </a:pPr>
              <a:t>26.11.18</a:t>
            </a:fld>
            <a:endParaRPr lang="de-DE"/>
          </a:p>
        </p:txBody>
      </p:sp>
      <p:sp>
        <p:nvSpPr>
          <p:cNvPr id="6" name="Fußzeilenplatzhalter 5"/>
          <p:cNvSpPr>
            <a:spLocks noGrp="1"/>
          </p:cNvSpPr>
          <p:nvPr>
            <p:ph type="ftr" sz="quarter" idx="11"/>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endParaRPr lang="de-DE"/>
          </a:p>
        </p:txBody>
      </p:sp>
      <p:sp>
        <p:nvSpPr>
          <p:cNvPr id="7" name="Foliennummernplatzhalter 6"/>
          <p:cNvSpPr>
            <a:spLocks noGrp="1"/>
          </p:cNvSpPr>
          <p:nvPr>
            <p:ph type="sldNum" sz="quarter" idx="12"/>
          </p:nvPr>
        </p:nvSpPr>
        <p:spPr/>
        <p:txBody>
          <a:bodyPr/>
          <a:lstStyle>
            <a:lvl1pPr defTabSz="454025" fontAlgn="base">
              <a:spcBef>
                <a:spcPct val="0"/>
              </a:spcBef>
              <a:spcAft>
                <a:spcPct val="0"/>
              </a:spcAft>
              <a:defRPr b="1">
                <a:ea typeface="ＭＳ Ｐゴシック" charset="0"/>
                <a:cs typeface="ＭＳ Ｐゴシック" charset="0"/>
              </a:defRPr>
            </a:lvl1pPr>
          </a:lstStyle>
          <a:p>
            <a:pPr>
              <a:defRPr/>
            </a:pPr>
            <a:fld id="{CE4E620F-50CE-204F-870E-434B9957EE71}" type="slidenum">
              <a:rPr lang="de-DE"/>
              <a:pPr>
                <a:defRPr/>
              </a:pPr>
              <a:t>‹#›</a:t>
            </a:fld>
            <a:endParaRPr lang="de-DE"/>
          </a:p>
        </p:txBody>
      </p:sp>
    </p:spTree>
    <p:extLst>
      <p:ext uri="{BB962C8B-B14F-4D97-AF65-F5344CB8AC3E}">
        <p14:creationId xmlns:p14="http://schemas.microsoft.com/office/powerpoint/2010/main" val="37653061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DFFDDFC-30A5-624A-90AD-E7CDA650C8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92DD26B-61D7-0440-BE0F-5FC9AFD74F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7DFD4B-AC5A-AB40-BBA4-C53C0225D412}"/>
              </a:ext>
            </a:extLst>
          </p:cNvPr>
          <p:cNvSpPr>
            <a:spLocks noGrp="1" noChangeArrowheads="1"/>
          </p:cNvSpPr>
          <p:nvPr>
            <p:ph type="sldNum" sz="quarter" idx="12"/>
          </p:nvPr>
        </p:nvSpPr>
        <p:spPr>
          <a:ln/>
        </p:spPr>
        <p:txBody>
          <a:bodyPr/>
          <a:lstStyle>
            <a:lvl1pPr>
              <a:defRPr/>
            </a:lvl1pPr>
          </a:lstStyle>
          <a:p>
            <a:fld id="{9E32FFF9-5529-FC4F-BFF6-511E6B72464F}" type="slidenum">
              <a:rPr lang="en-US" altLang="en-US"/>
              <a:pPr/>
              <a:t>‹#›</a:t>
            </a:fld>
            <a:endParaRPr lang="en-US" altLang="en-US"/>
          </a:p>
        </p:txBody>
      </p:sp>
    </p:spTree>
    <p:extLst>
      <p:ext uri="{BB962C8B-B14F-4D97-AF65-F5344CB8AC3E}">
        <p14:creationId xmlns:p14="http://schemas.microsoft.com/office/powerpoint/2010/main" val="29618134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CE2F315-CD4E-C340-A74D-9746C4C6F64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413A08-0BCE-E147-BF8D-40A128068EF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1E30AA-AEEF-E94A-B505-917F8E77E55B}"/>
              </a:ext>
            </a:extLst>
          </p:cNvPr>
          <p:cNvSpPr>
            <a:spLocks noGrp="1" noChangeArrowheads="1"/>
          </p:cNvSpPr>
          <p:nvPr>
            <p:ph type="sldNum" sz="quarter" idx="12"/>
          </p:nvPr>
        </p:nvSpPr>
        <p:spPr>
          <a:ln/>
        </p:spPr>
        <p:txBody>
          <a:bodyPr/>
          <a:lstStyle>
            <a:lvl1pPr>
              <a:defRPr/>
            </a:lvl1pPr>
          </a:lstStyle>
          <a:p>
            <a:fld id="{B9A6DD54-9FCD-DF4D-8A27-05F94252C1E1}" type="slidenum">
              <a:rPr lang="en-US" altLang="en-US"/>
              <a:pPr/>
              <a:t>‹#›</a:t>
            </a:fld>
            <a:endParaRPr lang="en-US" altLang="en-US"/>
          </a:p>
        </p:txBody>
      </p:sp>
    </p:spTree>
    <p:extLst>
      <p:ext uri="{BB962C8B-B14F-4D97-AF65-F5344CB8AC3E}">
        <p14:creationId xmlns:p14="http://schemas.microsoft.com/office/powerpoint/2010/main" val="62701793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7353D37-2A01-1145-A18B-8B89CD3744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62ABA36-C09A-064E-9589-1762BF3205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6E04EA3-BBE4-7840-9317-3E2AD462851F}"/>
              </a:ext>
            </a:extLst>
          </p:cNvPr>
          <p:cNvSpPr>
            <a:spLocks noGrp="1" noChangeArrowheads="1"/>
          </p:cNvSpPr>
          <p:nvPr>
            <p:ph type="sldNum" sz="quarter" idx="12"/>
          </p:nvPr>
        </p:nvSpPr>
        <p:spPr>
          <a:ln/>
        </p:spPr>
        <p:txBody>
          <a:bodyPr/>
          <a:lstStyle>
            <a:lvl1pPr>
              <a:defRPr/>
            </a:lvl1pPr>
          </a:lstStyle>
          <a:p>
            <a:fld id="{22DFE72F-FB51-5049-91B1-4CFDACBD27B9}" type="slidenum">
              <a:rPr lang="en-US" altLang="en-US"/>
              <a:pPr/>
              <a:t>‹#›</a:t>
            </a:fld>
            <a:endParaRPr lang="en-US" altLang="en-US"/>
          </a:p>
        </p:txBody>
      </p:sp>
    </p:spTree>
    <p:extLst>
      <p:ext uri="{BB962C8B-B14F-4D97-AF65-F5344CB8AC3E}">
        <p14:creationId xmlns:p14="http://schemas.microsoft.com/office/powerpoint/2010/main" val="90659904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46A39FF-7677-E946-BCAB-AD8631C1BA9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7CD6E32-461C-C44D-8BA2-86560235748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39508B1-254C-0D4A-B1A0-05C85C354FD5}"/>
              </a:ext>
            </a:extLst>
          </p:cNvPr>
          <p:cNvSpPr>
            <a:spLocks noGrp="1" noChangeArrowheads="1"/>
          </p:cNvSpPr>
          <p:nvPr>
            <p:ph type="sldNum" sz="quarter" idx="12"/>
          </p:nvPr>
        </p:nvSpPr>
        <p:spPr>
          <a:ln/>
        </p:spPr>
        <p:txBody>
          <a:bodyPr/>
          <a:lstStyle>
            <a:lvl1pPr>
              <a:defRPr/>
            </a:lvl1pPr>
          </a:lstStyle>
          <a:p>
            <a:fld id="{9E060A0A-127E-6E4B-B14F-0B80FF8724E9}" type="slidenum">
              <a:rPr lang="en-US" altLang="en-US"/>
              <a:pPr/>
              <a:t>‹#›</a:t>
            </a:fld>
            <a:endParaRPr lang="en-US" altLang="en-US"/>
          </a:p>
        </p:txBody>
      </p:sp>
    </p:spTree>
    <p:extLst>
      <p:ext uri="{BB962C8B-B14F-4D97-AF65-F5344CB8AC3E}">
        <p14:creationId xmlns:p14="http://schemas.microsoft.com/office/powerpoint/2010/main" val="16731731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2C12B38-F7F0-AA46-B950-1C082CB7DFD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2F60BD61-5620-A14A-BC68-CA53E051FE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03CAA2B-B010-1A44-A47E-EB0177B7669D}"/>
              </a:ext>
            </a:extLst>
          </p:cNvPr>
          <p:cNvSpPr>
            <a:spLocks noGrp="1" noChangeArrowheads="1"/>
          </p:cNvSpPr>
          <p:nvPr>
            <p:ph type="sldNum" sz="quarter" idx="12"/>
          </p:nvPr>
        </p:nvSpPr>
        <p:spPr>
          <a:ln/>
        </p:spPr>
        <p:txBody>
          <a:bodyPr/>
          <a:lstStyle>
            <a:lvl1pPr>
              <a:defRPr/>
            </a:lvl1pPr>
          </a:lstStyle>
          <a:p>
            <a:fld id="{8F958529-CB60-444C-A356-22EBB239DE0C}" type="slidenum">
              <a:rPr lang="en-US" altLang="en-US"/>
              <a:pPr/>
              <a:t>‹#›</a:t>
            </a:fld>
            <a:endParaRPr lang="en-US" altLang="en-US"/>
          </a:p>
        </p:txBody>
      </p:sp>
    </p:spTree>
    <p:extLst>
      <p:ext uri="{BB962C8B-B14F-4D97-AF65-F5344CB8AC3E}">
        <p14:creationId xmlns:p14="http://schemas.microsoft.com/office/powerpoint/2010/main" val="266819201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716A433-76AB-0743-86FB-626A344102D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799B28B-7530-8D43-BF5B-68B74149890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1188E11-93C7-D14B-AD9E-F50B87B6A563}"/>
              </a:ext>
            </a:extLst>
          </p:cNvPr>
          <p:cNvSpPr>
            <a:spLocks noGrp="1" noChangeArrowheads="1"/>
          </p:cNvSpPr>
          <p:nvPr>
            <p:ph type="sldNum" sz="quarter" idx="12"/>
          </p:nvPr>
        </p:nvSpPr>
        <p:spPr>
          <a:ln/>
        </p:spPr>
        <p:txBody>
          <a:bodyPr/>
          <a:lstStyle>
            <a:lvl1pPr>
              <a:defRPr/>
            </a:lvl1pPr>
          </a:lstStyle>
          <a:p>
            <a:fld id="{2ABC760E-CE63-2E4D-9D22-97129AAD492E}" type="slidenum">
              <a:rPr lang="en-US" altLang="en-US"/>
              <a:pPr/>
              <a:t>‹#›</a:t>
            </a:fld>
            <a:endParaRPr lang="en-US" altLang="en-US"/>
          </a:p>
        </p:txBody>
      </p:sp>
    </p:spTree>
    <p:extLst>
      <p:ext uri="{BB962C8B-B14F-4D97-AF65-F5344CB8AC3E}">
        <p14:creationId xmlns:p14="http://schemas.microsoft.com/office/powerpoint/2010/main" val="335578775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FFD199F-0305-4444-834B-A192EDF1ADC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C99D620-5F42-5E45-94D3-4AC5BC6C4B6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BB62D50-C2E1-684A-8447-3AE434A5C1C7}"/>
              </a:ext>
            </a:extLst>
          </p:cNvPr>
          <p:cNvSpPr>
            <a:spLocks noGrp="1" noChangeArrowheads="1"/>
          </p:cNvSpPr>
          <p:nvPr>
            <p:ph type="sldNum" sz="quarter" idx="12"/>
          </p:nvPr>
        </p:nvSpPr>
        <p:spPr>
          <a:ln/>
        </p:spPr>
        <p:txBody>
          <a:bodyPr/>
          <a:lstStyle>
            <a:lvl1pPr>
              <a:defRPr/>
            </a:lvl1pPr>
          </a:lstStyle>
          <a:p>
            <a:fld id="{5DF81891-0575-704C-95E3-2546BB21365F}" type="slidenum">
              <a:rPr lang="en-US" altLang="en-US"/>
              <a:pPr/>
              <a:t>‹#›</a:t>
            </a:fld>
            <a:endParaRPr lang="en-US" altLang="en-US"/>
          </a:p>
        </p:txBody>
      </p:sp>
    </p:spTree>
    <p:extLst>
      <p:ext uri="{BB962C8B-B14F-4D97-AF65-F5344CB8AC3E}">
        <p14:creationId xmlns:p14="http://schemas.microsoft.com/office/powerpoint/2010/main" val="9114457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33888B7-E063-A541-AE76-EDEAA27371A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AF57147-29AC-E640-A7DD-4DF1D7F32D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681DC0A-C5AB-434F-9FB5-70C2D8B2D0EA}"/>
              </a:ext>
            </a:extLst>
          </p:cNvPr>
          <p:cNvSpPr>
            <a:spLocks noGrp="1" noChangeArrowheads="1"/>
          </p:cNvSpPr>
          <p:nvPr>
            <p:ph type="sldNum" sz="quarter" idx="12"/>
          </p:nvPr>
        </p:nvSpPr>
        <p:spPr>
          <a:ln/>
        </p:spPr>
        <p:txBody>
          <a:bodyPr/>
          <a:lstStyle>
            <a:lvl1pPr>
              <a:defRPr/>
            </a:lvl1pPr>
          </a:lstStyle>
          <a:p>
            <a:fld id="{C57697B6-5587-9243-B7B3-C9C680434F26}" type="slidenum">
              <a:rPr lang="en-US" altLang="en-US"/>
              <a:pPr/>
              <a:t>‹#›</a:t>
            </a:fld>
            <a:endParaRPr lang="en-US" altLang="en-US"/>
          </a:p>
        </p:txBody>
      </p:sp>
    </p:spTree>
    <p:extLst>
      <p:ext uri="{BB962C8B-B14F-4D97-AF65-F5344CB8AC3E}">
        <p14:creationId xmlns:p14="http://schemas.microsoft.com/office/powerpoint/2010/main" val="398360956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E1CBAF6-F0CF-0342-9BDF-52C692CC42F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79E0964-B520-7340-8C1A-0930E890F7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9FE0EF4-DE27-414B-9969-80F88B149219}"/>
              </a:ext>
            </a:extLst>
          </p:cNvPr>
          <p:cNvSpPr>
            <a:spLocks noGrp="1" noChangeArrowheads="1"/>
          </p:cNvSpPr>
          <p:nvPr>
            <p:ph type="sldNum" sz="quarter" idx="12"/>
          </p:nvPr>
        </p:nvSpPr>
        <p:spPr>
          <a:ln/>
        </p:spPr>
        <p:txBody>
          <a:bodyPr/>
          <a:lstStyle>
            <a:lvl1pPr>
              <a:defRPr/>
            </a:lvl1pPr>
          </a:lstStyle>
          <a:p>
            <a:fld id="{AF0711C3-14E4-E84E-8FE6-0B3DDD49053A}" type="slidenum">
              <a:rPr lang="en-US" altLang="en-US"/>
              <a:pPr/>
              <a:t>‹#›</a:t>
            </a:fld>
            <a:endParaRPr lang="en-US" altLang="en-US"/>
          </a:p>
        </p:txBody>
      </p:sp>
    </p:spTree>
    <p:extLst>
      <p:ext uri="{BB962C8B-B14F-4D97-AF65-F5344CB8AC3E}">
        <p14:creationId xmlns:p14="http://schemas.microsoft.com/office/powerpoint/2010/main" val="274763703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FEC3B1-89FD-174C-8FB6-CAFD159010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634EAC2-3C07-9C4D-A00F-1DFE4D47429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A1787ED-65A8-B649-88BD-79962A9EB2D7}"/>
              </a:ext>
            </a:extLst>
          </p:cNvPr>
          <p:cNvSpPr>
            <a:spLocks noGrp="1" noChangeArrowheads="1"/>
          </p:cNvSpPr>
          <p:nvPr>
            <p:ph type="sldNum" sz="quarter" idx="12"/>
          </p:nvPr>
        </p:nvSpPr>
        <p:spPr>
          <a:ln/>
        </p:spPr>
        <p:txBody>
          <a:bodyPr/>
          <a:lstStyle>
            <a:lvl1pPr>
              <a:defRPr/>
            </a:lvl1pPr>
          </a:lstStyle>
          <a:p>
            <a:fld id="{D55522D1-9797-1C4A-88E1-7F4F640B89D8}" type="slidenum">
              <a:rPr lang="en-US" altLang="en-US"/>
              <a:pPr/>
              <a:t>‹#›</a:t>
            </a:fld>
            <a:endParaRPr lang="en-US" altLang="en-US"/>
          </a:p>
        </p:txBody>
      </p:sp>
    </p:spTree>
    <p:extLst>
      <p:ext uri="{BB962C8B-B14F-4D97-AF65-F5344CB8AC3E}">
        <p14:creationId xmlns:p14="http://schemas.microsoft.com/office/powerpoint/2010/main" val="1664607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88.xml"/><Relationship Id="rId2" Type="http://schemas.openxmlformats.org/officeDocument/2006/relationships/slideLayout" Target="../slideLayouts/slideLayout87.xml"/><Relationship Id="rId1" Type="http://schemas.openxmlformats.org/officeDocument/2006/relationships/slideLayout" Target="../slideLayouts/slideLayout86.xml"/><Relationship Id="rId5" Type="http://schemas.openxmlformats.org/officeDocument/2006/relationships/theme" Target="../theme/theme10.xml"/><Relationship Id="rId4" Type="http://schemas.openxmlformats.org/officeDocument/2006/relationships/slideLayout" Target="../slideLayouts/slideLayout8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theme" Target="../theme/theme5.xml"/><Relationship Id="rId4"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7.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theme" Target="../theme/theme9.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394" name="Titelplatzhalt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59395" name="Textplatzhalt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D4342130-9A12-D849-9C17-29DC914446A9}" type="datetimeFigureOut">
              <a:rPr lang="de-DE"/>
              <a:pPr>
                <a:defRPr/>
              </a:pPr>
              <a:t>26.11.18</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b="0">
                <a:solidFill>
                  <a:prstClr val="black">
                    <a:tint val="75000"/>
                  </a:prstClr>
                </a:solidFill>
                <a:latin typeface="Calibri"/>
                <a:ea typeface="+mn-ea"/>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23C3E4E0-A166-8E49-9B2A-A72E062F3007}" type="slidenum">
              <a:rPr lang="de-DE"/>
              <a:pPr>
                <a:defRPr/>
              </a:pPr>
              <a:t>‹#›</a:t>
            </a:fld>
            <a:endParaRPr lang="de-DE"/>
          </a:p>
        </p:txBody>
      </p:sp>
    </p:spTree>
    <p:extLst>
      <p:ext uri="{BB962C8B-B14F-4D97-AF65-F5344CB8AC3E}">
        <p14:creationId xmlns:p14="http://schemas.microsoft.com/office/powerpoint/2010/main" val="2862690981"/>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b="0">
                <a:solidFill>
                  <a:srgbClr val="000000"/>
                </a:solidFill>
                <a:latin typeface="Times New Roman" charset="0"/>
              </a:defRPr>
            </a:lvl1pPr>
          </a:lstStyle>
          <a:p>
            <a:pPr defTabSz="914400" fontAlgn="base">
              <a:spcBef>
                <a:spcPct val="0"/>
              </a:spcBef>
              <a:spcAft>
                <a:spcPct val="0"/>
              </a:spcAft>
              <a:defRPr/>
            </a:pPr>
            <a:fld id="{9B9D5A94-9F4D-3D48-B21D-7629AC296F8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2125997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146" algn="ctr" rtl="0" fontAlgn="base">
        <a:spcBef>
          <a:spcPct val="0"/>
        </a:spcBef>
        <a:spcAft>
          <a:spcPct val="0"/>
        </a:spcAft>
        <a:defRPr sz="4400">
          <a:solidFill>
            <a:schemeClr val="tx2"/>
          </a:solidFill>
          <a:latin typeface="Times New Roman" charset="0"/>
        </a:defRPr>
      </a:lvl6pPr>
      <a:lvl7pPr marL="914293" algn="ctr" rtl="0" fontAlgn="base">
        <a:spcBef>
          <a:spcPct val="0"/>
        </a:spcBef>
        <a:spcAft>
          <a:spcPct val="0"/>
        </a:spcAft>
        <a:defRPr sz="4400">
          <a:solidFill>
            <a:schemeClr val="tx2"/>
          </a:solidFill>
          <a:latin typeface="Times New Roman" charset="0"/>
        </a:defRPr>
      </a:lvl7pPr>
      <a:lvl8pPr marL="1371440" algn="ctr" rtl="0" fontAlgn="base">
        <a:spcBef>
          <a:spcPct val="0"/>
        </a:spcBef>
        <a:spcAft>
          <a:spcPct val="0"/>
        </a:spcAft>
        <a:defRPr sz="4400">
          <a:solidFill>
            <a:schemeClr val="tx2"/>
          </a:solidFill>
          <a:latin typeface="Times New Roman" charset="0"/>
        </a:defRPr>
      </a:lvl8pPr>
      <a:lvl9pPr marL="1828586"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F725458B-997D-FD45-A967-5B92FC06E60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B8EC657-95D3-504D-8FA1-47E38E1B3544}"/>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593E28B-4048-AD4D-B164-30218A09F7C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a:extLst>
              <a:ext uri="{FF2B5EF4-FFF2-40B4-BE49-F238E27FC236}">
                <a16:creationId xmlns:a16="http://schemas.microsoft.com/office/drawing/2014/main" id="{442E540A-DCF4-634A-B622-AC1800464A8A}"/>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a:extLst>
              <a:ext uri="{FF2B5EF4-FFF2-40B4-BE49-F238E27FC236}">
                <a16:creationId xmlns:a16="http://schemas.microsoft.com/office/drawing/2014/main" id="{ED42484C-4A87-B44A-B683-460430D7EFAC}"/>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FAA37053-210C-2A4E-990A-F844C956B69A}" type="slidenum">
              <a:rPr lang="en-US" altLang="en-US"/>
              <a:pPr/>
              <a:t>‹#›</a:t>
            </a:fld>
            <a:endParaRPr lang="en-US" altLang="en-US"/>
          </a:p>
        </p:txBody>
      </p:sp>
    </p:spTree>
    <p:extLst>
      <p:ext uri="{BB962C8B-B14F-4D97-AF65-F5344CB8AC3E}">
        <p14:creationId xmlns:p14="http://schemas.microsoft.com/office/powerpoint/2010/main" val="1521865090"/>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3714" name="Rectangle 3"/>
          <p:cNvSpPr>
            <a:spLocks noGrp="1" noChangeArrowheads="1"/>
          </p:cNvSpPr>
          <p:nvPr>
            <p:ph type="body" idx="1"/>
          </p:nvPr>
        </p:nvSpPr>
        <p:spPr bwMode="auto">
          <a:xfrm>
            <a:off x="295275" y="1489075"/>
            <a:ext cx="8524875" cy="4313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110595" name="Rectangle 5"/>
          <p:cNvSpPr>
            <a:spLocks noGrp="1" noChangeArrowheads="1"/>
          </p:cNvSpPr>
          <p:nvPr>
            <p:ph type="ftr" sz="quarter" idx="3"/>
          </p:nvPr>
        </p:nvSpPr>
        <p:spPr bwMode="gray">
          <a:xfrm>
            <a:off x="3124200" y="6365875"/>
            <a:ext cx="28956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249" tIns="45627" rIns="91249" bIns="45627" numCol="1" anchor="t" anchorCtr="0" compatLnSpc="1">
            <a:prstTxWarp prst="textNoShape">
              <a:avLst/>
            </a:prstTxWarp>
          </a:bodyPr>
          <a:lstStyle>
            <a:lvl1pPr algn="ctr" defTabSz="912564">
              <a:defRPr sz="1000" noProof="1">
                <a:solidFill>
                  <a:srgbClr val="FFFFFF"/>
                </a:solidFill>
                <a:cs typeface="Arial"/>
              </a:defRPr>
            </a:lvl1pPr>
          </a:lstStyle>
          <a:p>
            <a:pPr fontAlgn="base">
              <a:spcBef>
                <a:spcPct val="0"/>
              </a:spcBef>
              <a:spcAft>
                <a:spcPct val="0"/>
              </a:spcAft>
              <a:defRPr/>
            </a:pPr>
            <a:endParaRPr lang="en-US">
              <a:latin typeface="Arial" charset="0"/>
              <a:ea typeface="ＭＳ Ｐゴシック" charset="0"/>
            </a:endParaRPr>
          </a:p>
        </p:txBody>
      </p:sp>
      <p:sp>
        <p:nvSpPr>
          <p:cNvPr id="243716" name="Rectangle 7"/>
          <p:cNvSpPr>
            <a:spLocks noGrp="1" noChangeArrowheads="1"/>
          </p:cNvSpPr>
          <p:nvPr>
            <p:ph type="title"/>
          </p:nvPr>
        </p:nvSpPr>
        <p:spPr bwMode="gray">
          <a:xfrm>
            <a:off x="311150" y="271463"/>
            <a:ext cx="8520113" cy="6477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627" rIns="0" bIns="45627" numCol="1" anchor="t" anchorCtr="0" compatLnSpc="1">
            <a:prstTxWarp prst="textNoShape">
              <a:avLst/>
            </a:prstTxWarp>
          </a:bodyPr>
          <a:lstStyle/>
          <a:p>
            <a:pPr lvl="0"/>
            <a:r>
              <a:rPr lang="de-DE"/>
              <a:t>Klicken Sie, um das Titelformat zu bearbeiten</a:t>
            </a:r>
          </a:p>
        </p:txBody>
      </p:sp>
    </p:spTree>
    <p:extLst>
      <p:ext uri="{BB962C8B-B14F-4D97-AF65-F5344CB8AC3E}">
        <p14:creationId xmlns:p14="http://schemas.microsoft.com/office/powerpoint/2010/main" val="363218551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rtl="0" eaLnBrk="0" fontAlgn="base" hangingPunct="0">
        <a:lnSpc>
          <a:spcPct val="90000"/>
        </a:lnSpc>
        <a:spcBef>
          <a:spcPct val="0"/>
        </a:spcBef>
        <a:spcAft>
          <a:spcPct val="0"/>
        </a:spcAft>
        <a:defRPr sz="2600" b="1">
          <a:solidFill>
            <a:schemeClr val="tx1"/>
          </a:solidFill>
          <a:latin typeface="+mj-lt"/>
          <a:ea typeface="ＭＳ Ｐゴシック" charset="0"/>
          <a:cs typeface="+mj-cs"/>
        </a:defRPr>
      </a:lvl1pPr>
      <a:lvl2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2pPr>
      <a:lvl3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3pPr>
      <a:lvl4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4pPr>
      <a:lvl5pPr algn="l" rtl="0" eaLnBrk="0" fontAlgn="base" hangingPunct="0">
        <a:lnSpc>
          <a:spcPct val="90000"/>
        </a:lnSpc>
        <a:spcBef>
          <a:spcPct val="0"/>
        </a:spcBef>
        <a:spcAft>
          <a:spcPct val="0"/>
        </a:spcAft>
        <a:defRPr sz="2600" b="1">
          <a:solidFill>
            <a:schemeClr val="tx1"/>
          </a:solidFill>
          <a:latin typeface="Arial" charset="0"/>
          <a:ea typeface="ＭＳ Ｐゴシック" charset="0"/>
          <a:cs typeface="Arial" charset="0"/>
        </a:defRPr>
      </a:lvl5pPr>
      <a:lvl6pPr marL="456281" algn="l" rtl="0" fontAlgn="base">
        <a:lnSpc>
          <a:spcPct val="90000"/>
        </a:lnSpc>
        <a:spcBef>
          <a:spcPct val="0"/>
        </a:spcBef>
        <a:spcAft>
          <a:spcPct val="0"/>
        </a:spcAft>
        <a:defRPr sz="2600" b="1">
          <a:solidFill>
            <a:schemeClr val="tx1"/>
          </a:solidFill>
          <a:latin typeface="Arial" charset="0"/>
          <a:cs typeface="Arial" charset="0"/>
        </a:defRPr>
      </a:lvl6pPr>
      <a:lvl7pPr marL="912564" algn="l" rtl="0" fontAlgn="base">
        <a:lnSpc>
          <a:spcPct val="90000"/>
        </a:lnSpc>
        <a:spcBef>
          <a:spcPct val="0"/>
        </a:spcBef>
        <a:spcAft>
          <a:spcPct val="0"/>
        </a:spcAft>
        <a:defRPr sz="2600" b="1">
          <a:solidFill>
            <a:schemeClr val="tx1"/>
          </a:solidFill>
          <a:latin typeface="Arial" charset="0"/>
          <a:cs typeface="Arial" charset="0"/>
        </a:defRPr>
      </a:lvl7pPr>
      <a:lvl8pPr marL="1368848" algn="l" rtl="0" fontAlgn="base">
        <a:lnSpc>
          <a:spcPct val="90000"/>
        </a:lnSpc>
        <a:spcBef>
          <a:spcPct val="0"/>
        </a:spcBef>
        <a:spcAft>
          <a:spcPct val="0"/>
        </a:spcAft>
        <a:defRPr sz="2600" b="1">
          <a:solidFill>
            <a:schemeClr val="tx1"/>
          </a:solidFill>
          <a:latin typeface="Arial" charset="0"/>
          <a:cs typeface="Arial" charset="0"/>
        </a:defRPr>
      </a:lvl8pPr>
      <a:lvl9pPr marL="1825129" algn="l" rtl="0" fontAlgn="base">
        <a:lnSpc>
          <a:spcPct val="90000"/>
        </a:lnSpc>
        <a:spcBef>
          <a:spcPct val="0"/>
        </a:spcBef>
        <a:spcAft>
          <a:spcPct val="0"/>
        </a:spcAft>
        <a:defRPr sz="2600" b="1">
          <a:solidFill>
            <a:schemeClr val="tx1"/>
          </a:solidFill>
          <a:latin typeface="Arial" charset="0"/>
          <a:cs typeface="Arial" charset="0"/>
        </a:defRPr>
      </a:lvl9pPr>
    </p:titleStyle>
    <p:bodyStyle>
      <a:lvl1pPr marL="179388" indent="-179388" algn="l" rtl="0" eaLnBrk="0" fontAlgn="base" hangingPunct="0">
        <a:spcBef>
          <a:spcPct val="0"/>
        </a:spcBef>
        <a:spcAft>
          <a:spcPct val="40000"/>
        </a:spcAft>
        <a:buFont typeface="Wingdings" charset="0"/>
        <a:buChar char="§"/>
        <a:defRPr sz="2000">
          <a:solidFill>
            <a:schemeClr val="tx1"/>
          </a:solidFill>
          <a:latin typeface="+mn-lt"/>
          <a:ea typeface="ＭＳ Ｐゴシック" charset="0"/>
          <a:cs typeface="+mn-cs"/>
        </a:defRPr>
      </a:lvl1pPr>
      <a:lvl2pPr marL="442913" indent="-260350" algn="l" rtl="0" eaLnBrk="0" fontAlgn="base" hangingPunct="0">
        <a:spcBef>
          <a:spcPct val="0"/>
        </a:spcBef>
        <a:spcAft>
          <a:spcPct val="40000"/>
        </a:spcAft>
        <a:buChar char="–"/>
        <a:defRPr>
          <a:solidFill>
            <a:schemeClr val="tx1"/>
          </a:solidFill>
          <a:latin typeface="+mn-lt"/>
          <a:ea typeface="ＭＳ Ｐゴシック" charset="0"/>
          <a:cs typeface="+mn-cs"/>
        </a:defRPr>
      </a:lvl2pPr>
      <a:lvl3pPr marL="719138" indent="-273050" algn="l" rtl="0" eaLnBrk="0" fontAlgn="base" hangingPunct="0">
        <a:spcBef>
          <a:spcPct val="0"/>
        </a:spcBef>
        <a:spcAft>
          <a:spcPct val="40000"/>
        </a:spcAft>
        <a:buChar char="•"/>
        <a:defRPr>
          <a:solidFill>
            <a:schemeClr val="tx1"/>
          </a:solidFill>
          <a:latin typeface="+mn-lt"/>
          <a:ea typeface="ＭＳ Ｐゴシック" charset="0"/>
          <a:cs typeface="+mn-cs"/>
        </a:defRPr>
      </a:lvl3pPr>
      <a:lvl4pPr marL="984250" indent="-263525" algn="l" rtl="0" eaLnBrk="0" fontAlgn="base" hangingPunct="0">
        <a:spcBef>
          <a:spcPct val="0"/>
        </a:spcBef>
        <a:spcAft>
          <a:spcPct val="40000"/>
        </a:spcAft>
        <a:buChar char="–"/>
        <a:defRPr>
          <a:solidFill>
            <a:schemeClr val="tx1"/>
          </a:solidFill>
          <a:latin typeface="+mn-lt"/>
          <a:ea typeface="ＭＳ Ｐゴシック" charset="0"/>
          <a:cs typeface="+mn-cs"/>
        </a:defRPr>
      </a:lvl4pPr>
      <a:lvl5pPr marL="1250950" indent="-263525" algn="l" rtl="0" eaLnBrk="0" fontAlgn="base" hangingPunct="0">
        <a:spcBef>
          <a:spcPct val="0"/>
        </a:spcBef>
        <a:spcAft>
          <a:spcPct val="40000"/>
        </a:spcAft>
        <a:buChar char="»"/>
        <a:defRPr>
          <a:solidFill>
            <a:schemeClr val="tx1"/>
          </a:solidFill>
          <a:latin typeface="+mn-lt"/>
          <a:ea typeface="ＭＳ Ｐゴシック" charset="0"/>
          <a:cs typeface="+mn-cs"/>
        </a:defRPr>
      </a:lvl5pPr>
      <a:lvl6pPr marL="1707891" indent="-264577" algn="l" rtl="0" fontAlgn="base">
        <a:spcBef>
          <a:spcPct val="0"/>
        </a:spcBef>
        <a:spcAft>
          <a:spcPct val="40000"/>
        </a:spcAft>
        <a:buChar char="»"/>
        <a:defRPr>
          <a:solidFill>
            <a:schemeClr val="tx1"/>
          </a:solidFill>
          <a:latin typeface="+mn-lt"/>
          <a:cs typeface="+mn-cs"/>
        </a:defRPr>
      </a:lvl6pPr>
      <a:lvl7pPr marL="2164168" indent="-264577" algn="l" rtl="0" fontAlgn="base">
        <a:spcBef>
          <a:spcPct val="0"/>
        </a:spcBef>
        <a:spcAft>
          <a:spcPct val="40000"/>
        </a:spcAft>
        <a:buChar char="»"/>
        <a:defRPr>
          <a:solidFill>
            <a:schemeClr val="tx1"/>
          </a:solidFill>
          <a:latin typeface="+mn-lt"/>
          <a:cs typeface="+mn-cs"/>
        </a:defRPr>
      </a:lvl7pPr>
      <a:lvl8pPr marL="2620455" indent="-264577" algn="l" rtl="0" fontAlgn="base">
        <a:spcBef>
          <a:spcPct val="0"/>
        </a:spcBef>
        <a:spcAft>
          <a:spcPct val="40000"/>
        </a:spcAft>
        <a:buChar char="»"/>
        <a:defRPr>
          <a:solidFill>
            <a:schemeClr val="tx1"/>
          </a:solidFill>
          <a:latin typeface="+mn-lt"/>
          <a:cs typeface="+mn-cs"/>
        </a:defRPr>
      </a:lvl8pPr>
      <a:lvl9pPr marL="3076734" indent="-264577" algn="l" rtl="0" fontAlgn="base">
        <a:spcBef>
          <a:spcPct val="0"/>
        </a:spcBef>
        <a:spcAft>
          <a:spcPct val="40000"/>
        </a:spcAft>
        <a:buChar char="»"/>
        <a:defRPr>
          <a:solidFill>
            <a:schemeClr val="tx1"/>
          </a:solidFill>
          <a:latin typeface="+mn-lt"/>
          <a:cs typeface="+mn-cs"/>
        </a:defRPr>
      </a:lvl9pPr>
    </p:bodyStyle>
    <p:otherStyle>
      <a:defPPr>
        <a:defRPr lang="en-US"/>
      </a:defPPr>
      <a:lvl1pPr marL="0" algn="l" defTabSz="912564" rtl="0" eaLnBrk="1" latinLnBrk="0" hangingPunct="1">
        <a:defRPr sz="1800" kern="1200">
          <a:solidFill>
            <a:schemeClr val="tx1"/>
          </a:solidFill>
          <a:latin typeface="+mn-lt"/>
          <a:ea typeface="+mn-ea"/>
          <a:cs typeface="+mn-cs"/>
        </a:defRPr>
      </a:lvl1pPr>
      <a:lvl2pPr marL="456281" algn="l" defTabSz="912564" rtl="0" eaLnBrk="1" latinLnBrk="0" hangingPunct="1">
        <a:defRPr sz="1800" kern="1200">
          <a:solidFill>
            <a:schemeClr val="tx1"/>
          </a:solidFill>
          <a:latin typeface="+mn-lt"/>
          <a:ea typeface="+mn-ea"/>
          <a:cs typeface="+mn-cs"/>
        </a:defRPr>
      </a:lvl2pPr>
      <a:lvl3pPr marL="912564" algn="l" defTabSz="912564" rtl="0" eaLnBrk="1" latinLnBrk="0" hangingPunct="1">
        <a:defRPr sz="1800" kern="1200">
          <a:solidFill>
            <a:schemeClr val="tx1"/>
          </a:solidFill>
          <a:latin typeface="+mn-lt"/>
          <a:ea typeface="+mn-ea"/>
          <a:cs typeface="+mn-cs"/>
        </a:defRPr>
      </a:lvl3pPr>
      <a:lvl4pPr marL="1368848" algn="l" defTabSz="912564" rtl="0" eaLnBrk="1" latinLnBrk="0" hangingPunct="1">
        <a:defRPr sz="1800" kern="1200">
          <a:solidFill>
            <a:schemeClr val="tx1"/>
          </a:solidFill>
          <a:latin typeface="+mn-lt"/>
          <a:ea typeface="+mn-ea"/>
          <a:cs typeface="+mn-cs"/>
        </a:defRPr>
      </a:lvl4pPr>
      <a:lvl5pPr marL="1825129" algn="l" defTabSz="912564" rtl="0" eaLnBrk="1" latinLnBrk="0" hangingPunct="1">
        <a:defRPr sz="1800" kern="1200">
          <a:solidFill>
            <a:schemeClr val="tx1"/>
          </a:solidFill>
          <a:latin typeface="+mn-lt"/>
          <a:ea typeface="+mn-ea"/>
          <a:cs typeface="+mn-cs"/>
        </a:defRPr>
      </a:lvl5pPr>
      <a:lvl6pPr marL="2281412" algn="l" defTabSz="912564" rtl="0" eaLnBrk="1" latinLnBrk="0" hangingPunct="1">
        <a:defRPr sz="1800" kern="1200">
          <a:solidFill>
            <a:schemeClr val="tx1"/>
          </a:solidFill>
          <a:latin typeface="+mn-lt"/>
          <a:ea typeface="+mn-ea"/>
          <a:cs typeface="+mn-cs"/>
        </a:defRPr>
      </a:lvl6pPr>
      <a:lvl7pPr marL="2737694" algn="l" defTabSz="912564" rtl="0" eaLnBrk="1" latinLnBrk="0" hangingPunct="1">
        <a:defRPr sz="1800" kern="1200">
          <a:solidFill>
            <a:schemeClr val="tx1"/>
          </a:solidFill>
          <a:latin typeface="+mn-lt"/>
          <a:ea typeface="+mn-ea"/>
          <a:cs typeface="+mn-cs"/>
        </a:defRPr>
      </a:lvl7pPr>
      <a:lvl8pPr marL="3193967" algn="l" defTabSz="912564" rtl="0" eaLnBrk="1" latinLnBrk="0" hangingPunct="1">
        <a:defRPr sz="1800" kern="1200">
          <a:solidFill>
            <a:schemeClr val="tx1"/>
          </a:solidFill>
          <a:latin typeface="+mn-lt"/>
          <a:ea typeface="+mn-ea"/>
          <a:cs typeface="+mn-cs"/>
        </a:defRPr>
      </a:lvl8pPr>
      <a:lvl9pPr marL="3650256" algn="l" defTabSz="91256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b="0" smtClean="0">
                <a:solidFill>
                  <a:srgbClr val="000000"/>
                </a:solidFill>
                <a:latin typeface="Times New Roman" charset="0"/>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b="0" smtClean="0">
                <a:solidFill>
                  <a:srgbClr val="000000"/>
                </a:solidFill>
                <a:latin typeface="Times New Roman" charset="0"/>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b="0" smtClean="0">
                <a:solidFill>
                  <a:srgbClr val="000000"/>
                </a:solidFill>
                <a:latin typeface="Times New Roman" charset="0"/>
                <a:cs typeface="+mn-cs"/>
              </a:defRPr>
            </a:lvl1pPr>
          </a:lstStyle>
          <a:p>
            <a:pPr defTabSz="914400" fontAlgn="base">
              <a:spcBef>
                <a:spcPct val="0"/>
              </a:spcBef>
              <a:spcAft>
                <a:spcPct val="0"/>
              </a:spcAft>
              <a:defRPr/>
            </a:pPr>
            <a:fld id="{2A6901D0-2AA8-F74C-84DE-0C929D84451E}"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1803748405"/>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a:defRPr sz="1400" b="0">
                <a:solidFill>
                  <a:srgbClr val="000000"/>
                </a:solidFill>
                <a:latin typeface="Times New Roman"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a:defRPr sz="1400" b="0">
                <a:solidFill>
                  <a:srgbClr val="000000"/>
                </a:solidFill>
                <a:latin typeface="Times New Roman" charset="0"/>
              </a:defRPr>
            </a:lvl1pPr>
          </a:lstStyle>
          <a:p>
            <a:pPr defTabSz="914400" fontAlgn="base">
              <a:spcBef>
                <a:spcPct val="0"/>
              </a:spcBef>
              <a:spcAft>
                <a:spcPct val="0"/>
              </a:spcAft>
              <a:defRPr/>
            </a:pPr>
            <a:fld id="{9B9D5A94-9F4D-3D48-B21D-7629AC296F8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3440059"/>
      </p:ext>
    </p:extLst>
  </p:cSld>
  <p:clrMap bg1="lt1" tx1="dk1" bg2="lt2" tx2="dk2" accent1="accent1" accent2="accent2" accent3="accent3" accent4="accent4" accent5="accent5" accent6="accent6" hlink="hlink" folHlink="folHlink"/>
  <p:sldLayoutIdLst>
    <p:sldLayoutId id="2147483819" r:id="rId1"/>
    <p:sldLayoutId id="2147483820" r:id="rId2"/>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146" algn="ctr" rtl="0" fontAlgn="base">
        <a:spcBef>
          <a:spcPct val="0"/>
        </a:spcBef>
        <a:spcAft>
          <a:spcPct val="0"/>
        </a:spcAft>
        <a:defRPr sz="4400">
          <a:solidFill>
            <a:schemeClr val="tx2"/>
          </a:solidFill>
          <a:latin typeface="Times New Roman" charset="0"/>
        </a:defRPr>
      </a:lvl6pPr>
      <a:lvl7pPr marL="914293" algn="ctr" rtl="0" fontAlgn="base">
        <a:spcBef>
          <a:spcPct val="0"/>
        </a:spcBef>
        <a:spcAft>
          <a:spcPct val="0"/>
        </a:spcAft>
        <a:defRPr sz="4400">
          <a:solidFill>
            <a:schemeClr val="tx2"/>
          </a:solidFill>
          <a:latin typeface="Times New Roman" charset="0"/>
        </a:defRPr>
      </a:lvl7pPr>
      <a:lvl8pPr marL="1371440" algn="ctr" rtl="0" fontAlgn="base">
        <a:spcBef>
          <a:spcPct val="0"/>
        </a:spcBef>
        <a:spcAft>
          <a:spcPct val="0"/>
        </a:spcAft>
        <a:defRPr sz="4400">
          <a:solidFill>
            <a:schemeClr val="tx2"/>
          </a:solidFill>
          <a:latin typeface="Times New Roman" charset="0"/>
        </a:defRPr>
      </a:lvl8pPr>
      <a:lvl9pPr marL="1828586"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4306" indent="-228573" algn="l" rtl="0" fontAlgn="base">
        <a:spcBef>
          <a:spcPct val="20000"/>
        </a:spcBef>
        <a:spcAft>
          <a:spcPct val="0"/>
        </a:spcAft>
        <a:buChar char="»"/>
        <a:defRPr sz="2000">
          <a:solidFill>
            <a:schemeClr val="tx1"/>
          </a:solidFill>
          <a:latin typeface="+mn-lt"/>
          <a:ea typeface="ＭＳ Ｐゴシック" charset="-128"/>
        </a:defRPr>
      </a:lvl6pPr>
      <a:lvl7pPr marL="2971453" indent="-228573" algn="l" rtl="0" fontAlgn="base">
        <a:spcBef>
          <a:spcPct val="20000"/>
        </a:spcBef>
        <a:spcAft>
          <a:spcPct val="0"/>
        </a:spcAft>
        <a:buChar char="»"/>
        <a:defRPr sz="2000">
          <a:solidFill>
            <a:schemeClr val="tx1"/>
          </a:solidFill>
          <a:latin typeface="+mn-lt"/>
          <a:ea typeface="ＭＳ Ｐゴシック" charset="-128"/>
        </a:defRPr>
      </a:lvl7pPr>
      <a:lvl8pPr marL="3428599" indent="-228573" algn="l" rtl="0" fontAlgn="base">
        <a:spcBef>
          <a:spcPct val="20000"/>
        </a:spcBef>
        <a:spcAft>
          <a:spcPct val="0"/>
        </a:spcAft>
        <a:buChar char="»"/>
        <a:defRPr sz="2000">
          <a:solidFill>
            <a:schemeClr val="tx1"/>
          </a:solidFill>
          <a:latin typeface="+mn-lt"/>
          <a:ea typeface="ＭＳ Ｐゴシック" charset="-128"/>
        </a:defRPr>
      </a:lvl8pPr>
      <a:lvl9pPr marL="3885746" indent="-228573"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
          <p:cNvSpPr>
            <a:spLocks noGrp="1" noChangeArrowheads="1"/>
          </p:cNvSpPr>
          <p:nvPr>
            <p:ph type="title"/>
          </p:nvPr>
        </p:nvSpPr>
        <p:spPr bwMode="auto">
          <a:xfrm>
            <a:off x="673100" y="568325"/>
            <a:ext cx="780732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17411" name="Rectangle 2"/>
          <p:cNvSpPr>
            <a:spLocks noGrp="1" noChangeArrowheads="1"/>
          </p:cNvSpPr>
          <p:nvPr>
            <p:ph type="body" idx="1"/>
          </p:nvPr>
        </p:nvSpPr>
        <p:spPr bwMode="auto">
          <a:xfrm>
            <a:off x="673100" y="1906588"/>
            <a:ext cx="7807325" cy="4319587"/>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Tree>
    <p:extLst>
      <p:ext uri="{BB962C8B-B14F-4D97-AF65-F5344CB8AC3E}">
        <p14:creationId xmlns:p14="http://schemas.microsoft.com/office/powerpoint/2010/main" val="1181163039"/>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Lst>
  <p:txStyles>
    <p:titleStyle>
      <a:lvl1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mj-lt"/>
          <a:ea typeface="ＭＳ Ｐゴシック" charset="0"/>
          <a:cs typeface="+mj-cs"/>
        </a:defRPr>
      </a:lvl1pPr>
      <a:lvl2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2pPr>
      <a:lvl3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3pPr>
      <a:lvl4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4pPr>
      <a:lvl5pPr algn="ctr" defTabSz="403225" rtl="0" eaLnBrk="0" fontAlgn="base" hangingPunct="0">
        <a:lnSpc>
          <a:spcPct val="97000"/>
        </a:lnSpc>
        <a:spcBef>
          <a:spcPct val="0"/>
        </a:spcBef>
        <a:spcAft>
          <a:spcPct val="0"/>
        </a:spcAft>
        <a:buClr>
          <a:srgbClr val="000000"/>
        </a:buClr>
        <a:buSzPct val="45000"/>
        <a:buFont typeface="StarSymbol" charset="0"/>
        <a:defRPr sz="3800">
          <a:solidFill>
            <a:srgbClr val="000000"/>
          </a:solidFill>
          <a:latin typeface="Times New Roman" pitchFamily="92" charset="0"/>
          <a:ea typeface="ＭＳ Ｐゴシック" charset="0"/>
          <a:cs typeface="Lucida Sans Unicode" pitchFamily="-108" charset="-52"/>
        </a:defRPr>
      </a:lvl5pPr>
      <a:lvl6pPr marL="1360376"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6pPr>
      <a:lvl7pPr marL="1765110"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7pPr>
      <a:lvl8pPr marL="2169869"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8pPr>
      <a:lvl9pPr marL="2574594" indent="-191134" algn="l" defTabSz="404732" rtl="0" fontAlgn="base" hangingPunct="0">
        <a:spcBef>
          <a:spcPct val="0"/>
        </a:spcBef>
        <a:spcAft>
          <a:spcPct val="0"/>
        </a:spcAft>
        <a:buClr>
          <a:srgbClr val="000000"/>
        </a:buClr>
        <a:buSzPct val="45000"/>
        <a:buFont typeface="StarSymbol" charset="0"/>
        <a:defRPr sz="3800">
          <a:solidFill>
            <a:srgbClr val="000000"/>
          </a:solidFill>
          <a:latin typeface="Times New Roman" pitchFamily="92" charset="0"/>
        </a:defRPr>
      </a:lvl9pPr>
    </p:titleStyle>
    <p:bodyStyle>
      <a:lvl1pPr marL="381000" indent="-285750" algn="l" defTabSz="403225" rtl="0" eaLnBrk="0" fontAlgn="base" hangingPunct="0">
        <a:lnSpc>
          <a:spcPct val="97000"/>
        </a:lnSpc>
        <a:spcBef>
          <a:spcPct val="0"/>
        </a:spcBef>
        <a:spcAft>
          <a:spcPts val="1275"/>
        </a:spcAft>
        <a:buClr>
          <a:srgbClr val="000000"/>
        </a:buClr>
        <a:buSzPct val="45000"/>
        <a:buFont typeface="StarSymbol" charset="0"/>
        <a:buChar char="●"/>
        <a:defRPr sz="2900">
          <a:solidFill>
            <a:srgbClr val="000000"/>
          </a:solidFill>
          <a:latin typeface="+mn-lt"/>
          <a:ea typeface="ＭＳ Ｐゴシック" charset="0"/>
          <a:cs typeface="+mn-cs"/>
        </a:defRPr>
      </a:lvl1pPr>
      <a:lvl2pPr marL="763588" indent="-254000" algn="l" defTabSz="403225" rtl="0" eaLnBrk="0" fontAlgn="base" hangingPunct="0">
        <a:lnSpc>
          <a:spcPct val="97000"/>
        </a:lnSpc>
        <a:spcBef>
          <a:spcPct val="0"/>
        </a:spcBef>
        <a:spcAft>
          <a:spcPts val="1025"/>
        </a:spcAft>
        <a:buClr>
          <a:srgbClr val="000000"/>
        </a:buClr>
        <a:buSzPct val="75000"/>
        <a:buFont typeface="StarSymbol" charset="0"/>
        <a:buChar char="–"/>
        <a:defRPr sz="2400">
          <a:solidFill>
            <a:srgbClr val="000000"/>
          </a:solidFill>
          <a:latin typeface="+mn-lt"/>
          <a:ea typeface="+mn-ea"/>
          <a:cs typeface="+mn-cs"/>
        </a:defRPr>
      </a:lvl2pPr>
      <a:lvl3pPr marL="1146175" indent="-190500" algn="l" defTabSz="403225" rtl="0" eaLnBrk="0" fontAlgn="base" hangingPunct="0">
        <a:lnSpc>
          <a:spcPct val="97000"/>
        </a:lnSpc>
        <a:spcBef>
          <a:spcPct val="0"/>
        </a:spcBef>
        <a:spcAft>
          <a:spcPts val="763"/>
        </a:spcAft>
        <a:buClr>
          <a:srgbClr val="000000"/>
        </a:buClr>
        <a:buSzPct val="45000"/>
        <a:buFont typeface="StarSymbol" charset="0"/>
        <a:buChar char="●"/>
        <a:defRPr sz="2200">
          <a:solidFill>
            <a:srgbClr val="000000"/>
          </a:solidFill>
          <a:latin typeface="+mn-lt"/>
          <a:ea typeface="+mn-ea"/>
          <a:cs typeface="+mn-cs"/>
        </a:defRPr>
      </a:lvl3pPr>
      <a:lvl4pPr marL="1528763" indent="-190500" algn="l" defTabSz="403225" rtl="0" eaLnBrk="0" fontAlgn="base" hangingPunct="0">
        <a:lnSpc>
          <a:spcPct val="97000"/>
        </a:lnSpc>
        <a:spcBef>
          <a:spcPct val="0"/>
        </a:spcBef>
        <a:spcAft>
          <a:spcPts val="513"/>
        </a:spcAft>
        <a:buClr>
          <a:srgbClr val="000000"/>
        </a:buClr>
        <a:buSzPct val="75000"/>
        <a:buFont typeface="StarSymbol" charset="0"/>
        <a:buChar char="–"/>
        <a:defRPr>
          <a:solidFill>
            <a:srgbClr val="000000"/>
          </a:solidFill>
          <a:latin typeface="+mn-lt"/>
          <a:ea typeface="+mn-ea"/>
          <a:cs typeface="+mn-cs"/>
        </a:defRPr>
      </a:lvl4pPr>
      <a:lvl5pPr marL="1909763" indent="-190500" algn="l" defTabSz="403225" rtl="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mn-lt"/>
          <a:ea typeface="+mn-ea"/>
          <a:cs typeface="+mn-cs"/>
        </a:defRPr>
      </a:lvl5pPr>
      <a:lvl6pPr marL="2316018"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6pPr>
      <a:lvl7pPr marL="2720748"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7pPr>
      <a:lvl8pPr marL="3125494"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8pPr>
      <a:lvl9pPr marL="3530233" indent="-191134" algn="l" defTabSz="404732" rtl="0" fontAlgn="base" hangingPunct="0">
        <a:lnSpc>
          <a:spcPct val="97000"/>
        </a:lnSpc>
        <a:spcBef>
          <a:spcPct val="0"/>
        </a:spcBef>
        <a:spcAft>
          <a:spcPts val="258"/>
        </a:spcAft>
        <a:buClr>
          <a:srgbClr val="000000"/>
        </a:buClr>
        <a:buSzPct val="45000"/>
        <a:buFont typeface="StarSymbol" charset="0"/>
        <a:buChar char="●"/>
        <a:defRPr sz="1800">
          <a:solidFill>
            <a:srgbClr val="000000"/>
          </a:solidFill>
          <a:latin typeface="+mn-lt"/>
          <a:ea typeface="+mn-ea"/>
          <a:cs typeface="+mn-cs"/>
        </a:defRPr>
      </a:lvl9pPr>
    </p:bodyStyle>
    <p:otherStyle>
      <a:defPPr>
        <a:defRPr lang="en-US"/>
      </a:defPPr>
      <a:lvl1pPr marL="0" algn="l" defTabSz="404732" rtl="0" eaLnBrk="1" latinLnBrk="0" hangingPunct="1">
        <a:defRPr sz="1500" kern="1200">
          <a:solidFill>
            <a:schemeClr val="tx1"/>
          </a:solidFill>
          <a:latin typeface="+mn-lt"/>
          <a:ea typeface="+mn-ea"/>
          <a:cs typeface="+mn-cs"/>
        </a:defRPr>
      </a:lvl1pPr>
      <a:lvl2pPr marL="404732" algn="l" defTabSz="404732" rtl="0" eaLnBrk="1" latinLnBrk="0" hangingPunct="1">
        <a:defRPr sz="1500" kern="1200">
          <a:solidFill>
            <a:schemeClr val="tx1"/>
          </a:solidFill>
          <a:latin typeface="+mn-lt"/>
          <a:ea typeface="+mn-ea"/>
          <a:cs typeface="+mn-cs"/>
        </a:defRPr>
      </a:lvl2pPr>
      <a:lvl3pPr marL="809465" algn="l" defTabSz="404732" rtl="0" eaLnBrk="1" latinLnBrk="0" hangingPunct="1">
        <a:defRPr sz="1500" kern="1200">
          <a:solidFill>
            <a:schemeClr val="tx1"/>
          </a:solidFill>
          <a:latin typeface="+mn-lt"/>
          <a:ea typeface="+mn-ea"/>
          <a:cs typeface="+mn-cs"/>
        </a:defRPr>
      </a:lvl3pPr>
      <a:lvl4pPr marL="1214222" algn="l" defTabSz="404732" rtl="0" eaLnBrk="1" latinLnBrk="0" hangingPunct="1">
        <a:defRPr sz="1500" kern="1200">
          <a:solidFill>
            <a:schemeClr val="tx1"/>
          </a:solidFill>
          <a:latin typeface="+mn-lt"/>
          <a:ea typeface="+mn-ea"/>
          <a:cs typeface="+mn-cs"/>
        </a:defRPr>
      </a:lvl4pPr>
      <a:lvl5pPr marL="1618955" algn="l" defTabSz="404732" rtl="0" eaLnBrk="1" latinLnBrk="0" hangingPunct="1">
        <a:defRPr sz="1500" kern="1200">
          <a:solidFill>
            <a:schemeClr val="tx1"/>
          </a:solidFill>
          <a:latin typeface="+mn-lt"/>
          <a:ea typeface="+mn-ea"/>
          <a:cs typeface="+mn-cs"/>
        </a:defRPr>
      </a:lvl5pPr>
      <a:lvl6pPr marL="2023711" algn="l" defTabSz="404732" rtl="0" eaLnBrk="1" latinLnBrk="0" hangingPunct="1">
        <a:defRPr sz="1500" kern="1200">
          <a:solidFill>
            <a:schemeClr val="tx1"/>
          </a:solidFill>
          <a:latin typeface="+mn-lt"/>
          <a:ea typeface="+mn-ea"/>
          <a:cs typeface="+mn-cs"/>
        </a:defRPr>
      </a:lvl6pPr>
      <a:lvl7pPr marL="2428442" algn="l" defTabSz="404732" rtl="0" eaLnBrk="1" latinLnBrk="0" hangingPunct="1">
        <a:defRPr sz="1500" kern="1200">
          <a:solidFill>
            <a:schemeClr val="tx1"/>
          </a:solidFill>
          <a:latin typeface="+mn-lt"/>
          <a:ea typeface="+mn-ea"/>
          <a:cs typeface="+mn-cs"/>
        </a:defRPr>
      </a:lvl7pPr>
      <a:lvl8pPr marL="2833185" algn="l" defTabSz="404732" rtl="0" eaLnBrk="1" latinLnBrk="0" hangingPunct="1">
        <a:defRPr sz="1500" kern="1200">
          <a:solidFill>
            <a:schemeClr val="tx1"/>
          </a:solidFill>
          <a:latin typeface="+mn-lt"/>
          <a:ea typeface="+mn-ea"/>
          <a:cs typeface="+mn-cs"/>
        </a:defRPr>
      </a:lvl8pPr>
      <a:lvl9pPr marL="3237915" algn="l" defTabSz="404732" rtl="0" eaLnBrk="1" latinLnBrk="0" hangingPunct="1">
        <a:defRPr sz="15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7" tIns="45704" rIns="91407" bIns="45704" numCol="1" anchor="ctr" anchorCtr="0" compatLnSpc="1">
            <a:prstTxWarp prst="textNoShape">
              <a:avLst/>
            </a:prstTxWarp>
          </a:bodyPr>
          <a:lstStyle/>
          <a:p>
            <a:pPr lvl="0"/>
            <a:r>
              <a:rPr lang="en-US"/>
              <a:t>Click to edit Master title style</a:t>
            </a:r>
          </a:p>
        </p:txBody>
      </p:sp>
      <p:sp>
        <p:nvSpPr>
          <p:cNvPr id="2150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07" tIns="45704" rIns="91407"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defTabSz="914079">
              <a:defRPr sz="1400" b="0">
                <a:solidFill>
                  <a:srgbClr val="000000"/>
                </a:solidFill>
                <a:latin typeface="Times New Roman"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ctr" defTabSz="914079">
              <a:defRPr sz="1400" b="0">
                <a:solidFill>
                  <a:srgbClr val="000000"/>
                </a:solidFill>
                <a:latin typeface="Times New Roman"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7" tIns="45704" rIns="91407" bIns="45704" numCol="1" anchor="t" anchorCtr="0" compatLnSpc="1">
            <a:prstTxWarp prst="textNoShape">
              <a:avLst/>
            </a:prstTxWarp>
          </a:bodyPr>
          <a:lstStyle>
            <a:lvl1pPr algn="r" defTabSz="914079">
              <a:defRPr sz="1400" b="0">
                <a:solidFill>
                  <a:srgbClr val="000000"/>
                </a:solidFill>
                <a:latin typeface="Times New Roman" charset="0"/>
                <a:ea typeface="+mn-ea"/>
                <a:cs typeface="+mn-cs"/>
              </a:defRPr>
            </a:lvl1pPr>
          </a:lstStyle>
          <a:p>
            <a:pPr fontAlgn="base">
              <a:spcBef>
                <a:spcPct val="0"/>
              </a:spcBef>
              <a:spcAft>
                <a:spcPct val="0"/>
              </a:spcAft>
              <a:defRPr/>
            </a:pPr>
            <a:fld id="{967EEF10-CB2F-BF4F-AE2F-B4B5B46DAB69}"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25954298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039" algn="ctr" rtl="0" fontAlgn="base">
        <a:spcBef>
          <a:spcPct val="0"/>
        </a:spcBef>
        <a:spcAft>
          <a:spcPct val="0"/>
        </a:spcAft>
        <a:defRPr sz="4400">
          <a:solidFill>
            <a:schemeClr val="tx2"/>
          </a:solidFill>
          <a:latin typeface="Times New Roman" charset="0"/>
        </a:defRPr>
      </a:lvl6pPr>
      <a:lvl7pPr marL="914079" algn="ctr" rtl="0" fontAlgn="base">
        <a:spcBef>
          <a:spcPct val="0"/>
        </a:spcBef>
        <a:spcAft>
          <a:spcPct val="0"/>
        </a:spcAft>
        <a:defRPr sz="4400">
          <a:solidFill>
            <a:schemeClr val="tx2"/>
          </a:solidFill>
          <a:latin typeface="Times New Roman" charset="0"/>
        </a:defRPr>
      </a:lvl7pPr>
      <a:lvl8pPr marL="1371119" algn="ctr" rtl="0" fontAlgn="base">
        <a:spcBef>
          <a:spcPct val="0"/>
        </a:spcBef>
        <a:spcAft>
          <a:spcPct val="0"/>
        </a:spcAft>
        <a:defRPr sz="4400">
          <a:solidFill>
            <a:schemeClr val="tx2"/>
          </a:solidFill>
          <a:latin typeface="Times New Roman" charset="0"/>
        </a:defRPr>
      </a:lvl8pPr>
      <a:lvl9pPr marL="1828159" algn="ctr" rtl="0" fontAlgn="base">
        <a:spcBef>
          <a:spcPct val="0"/>
        </a:spcBef>
        <a:spcAft>
          <a:spcPct val="0"/>
        </a:spcAft>
        <a:defRPr sz="4400">
          <a:solidFill>
            <a:schemeClr val="tx2"/>
          </a:solidFill>
          <a:latin typeface="Times New Roman"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128"/>
        </a:defRPr>
      </a:lvl5pPr>
      <a:lvl6pPr marL="2513718" indent="-228519" algn="l" rtl="0" fontAlgn="base">
        <a:spcBef>
          <a:spcPct val="20000"/>
        </a:spcBef>
        <a:spcAft>
          <a:spcPct val="0"/>
        </a:spcAft>
        <a:buChar char="»"/>
        <a:defRPr sz="2000">
          <a:solidFill>
            <a:schemeClr val="tx1"/>
          </a:solidFill>
          <a:latin typeface="+mn-lt"/>
          <a:ea typeface="ＭＳ Ｐゴシック" charset="-128"/>
        </a:defRPr>
      </a:lvl6pPr>
      <a:lvl7pPr marL="2970758" indent="-228519" algn="l" rtl="0" fontAlgn="base">
        <a:spcBef>
          <a:spcPct val="20000"/>
        </a:spcBef>
        <a:spcAft>
          <a:spcPct val="0"/>
        </a:spcAft>
        <a:buChar char="»"/>
        <a:defRPr sz="2000">
          <a:solidFill>
            <a:schemeClr val="tx1"/>
          </a:solidFill>
          <a:latin typeface="+mn-lt"/>
          <a:ea typeface="ＭＳ Ｐゴシック" charset="-128"/>
        </a:defRPr>
      </a:lvl7pPr>
      <a:lvl8pPr marL="3427797" indent="-228519" algn="l" rtl="0" fontAlgn="base">
        <a:spcBef>
          <a:spcPct val="20000"/>
        </a:spcBef>
        <a:spcAft>
          <a:spcPct val="0"/>
        </a:spcAft>
        <a:buChar char="»"/>
        <a:defRPr sz="2000">
          <a:solidFill>
            <a:schemeClr val="tx1"/>
          </a:solidFill>
          <a:latin typeface="+mn-lt"/>
          <a:ea typeface="ＭＳ Ｐゴシック" charset="-128"/>
        </a:defRPr>
      </a:lvl8pPr>
      <a:lvl9pPr marL="3884837" indent="-22851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39" rtl="0" eaLnBrk="1" latinLnBrk="0" hangingPunct="1">
        <a:defRPr sz="1800" kern="1200">
          <a:solidFill>
            <a:schemeClr val="tx1"/>
          </a:solidFill>
          <a:latin typeface="+mn-lt"/>
          <a:ea typeface="+mn-ea"/>
          <a:cs typeface="+mn-cs"/>
        </a:defRPr>
      </a:lvl1pPr>
      <a:lvl2pPr marL="457039" algn="l" defTabSz="457039" rtl="0" eaLnBrk="1" latinLnBrk="0" hangingPunct="1">
        <a:defRPr sz="1800" kern="1200">
          <a:solidFill>
            <a:schemeClr val="tx1"/>
          </a:solidFill>
          <a:latin typeface="+mn-lt"/>
          <a:ea typeface="+mn-ea"/>
          <a:cs typeface="+mn-cs"/>
        </a:defRPr>
      </a:lvl2pPr>
      <a:lvl3pPr marL="914079" algn="l" defTabSz="457039" rtl="0" eaLnBrk="1" latinLnBrk="0" hangingPunct="1">
        <a:defRPr sz="1800" kern="1200">
          <a:solidFill>
            <a:schemeClr val="tx1"/>
          </a:solidFill>
          <a:latin typeface="+mn-lt"/>
          <a:ea typeface="+mn-ea"/>
          <a:cs typeface="+mn-cs"/>
        </a:defRPr>
      </a:lvl3pPr>
      <a:lvl4pPr marL="1371119" algn="l" defTabSz="457039" rtl="0" eaLnBrk="1" latinLnBrk="0" hangingPunct="1">
        <a:defRPr sz="1800" kern="1200">
          <a:solidFill>
            <a:schemeClr val="tx1"/>
          </a:solidFill>
          <a:latin typeface="+mn-lt"/>
          <a:ea typeface="+mn-ea"/>
          <a:cs typeface="+mn-cs"/>
        </a:defRPr>
      </a:lvl4pPr>
      <a:lvl5pPr marL="1828159" algn="l" defTabSz="457039" rtl="0" eaLnBrk="1" latinLnBrk="0" hangingPunct="1">
        <a:defRPr sz="1800" kern="1200">
          <a:solidFill>
            <a:schemeClr val="tx1"/>
          </a:solidFill>
          <a:latin typeface="+mn-lt"/>
          <a:ea typeface="+mn-ea"/>
          <a:cs typeface="+mn-cs"/>
        </a:defRPr>
      </a:lvl5pPr>
      <a:lvl6pPr marL="2285199" algn="l" defTabSz="457039" rtl="0" eaLnBrk="1" latinLnBrk="0" hangingPunct="1">
        <a:defRPr sz="1800" kern="1200">
          <a:solidFill>
            <a:schemeClr val="tx1"/>
          </a:solidFill>
          <a:latin typeface="+mn-lt"/>
          <a:ea typeface="+mn-ea"/>
          <a:cs typeface="+mn-cs"/>
        </a:defRPr>
      </a:lvl6pPr>
      <a:lvl7pPr marL="2742237" algn="l" defTabSz="457039" rtl="0" eaLnBrk="1" latinLnBrk="0" hangingPunct="1">
        <a:defRPr sz="1800" kern="1200">
          <a:solidFill>
            <a:schemeClr val="tx1"/>
          </a:solidFill>
          <a:latin typeface="+mn-lt"/>
          <a:ea typeface="+mn-ea"/>
          <a:cs typeface="+mn-cs"/>
        </a:defRPr>
      </a:lvl7pPr>
      <a:lvl8pPr marL="3199278" algn="l" defTabSz="457039" rtl="0" eaLnBrk="1" latinLnBrk="0" hangingPunct="1">
        <a:defRPr sz="1800" kern="1200">
          <a:solidFill>
            <a:schemeClr val="tx1"/>
          </a:solidFill>
          <a:latin typeface="+mn-lt"/>
          <a:ea typeface="+mn-ea"/>
          <a:cs typeface="+mn-cs"/>
        </a:defRPr>
      </a:lvl8pPr>
      <a:lvl9pPr marL="3656316" algn="l" defTabSz="457039"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616" tIns="40806" rIns="81616" bIns="40806" numCol="1" anchor="ctr" anchorCtr="0" compatLnSpc="1">
            <a:prstTxWarp prst="textNoShape">
              <a:avLst/>
            </a:prstTxWarp>
          </a:bodyPr>
          <a:lstStyle/>
          <a:p>
            <a:pPr lvl="0"/>
            <a:r>
              <a:rPr lang="en-US"/>
              <a:t>Click to edit Master title style</a:t>
            </a:r>
          </a:p>
        </p:txBody>
      </p:sp>
      <p:sp>
        <p:nvSpPr>
          <p:cNvPr id="33795" name="Rectangle 3"/>
          <p:cNvSpPr>
            <a:spLocks noGrp="1" noChangeArrowheads="1"/>
          </p:cNvSpPr>
          <p:nvPr>
            <p:ph type="body" idx="1"/>
          </p:nvPr>
        </p:nvSpPr>
        <p:spPr bwMode="auto">
          <a:xfrm>
            <a:off x="685800" y="1982788"/>
            <a:ext cx="7772400" cy="411321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81616" tIns="40806" rIns="81616" bIns="4080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defTabSz="911412">
              <a:defRPr sz="1300" b="0">
                <a:solidFill>
                  <a:srgbClr val="000000"/>
                </a:solidFill>
                <a:latin typeface="Arial"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algn="ctr" defTabSz="911412">
              <a:defRPr sz="1300" b="0">
                <a:solidFill>
                  <a:srgbClr val="000000"/>
                </a:solidFill>
                <a:latin typeface="Arial"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81616" tIns="40806" rIns="81616" bIns="40806" numCol="1" anchor="t" anchorCtr="0" compatLnSpc="1">
            <a:prstTxWarp prst="textNoShape">
              <a:avLst/>
            </a:prstTxWarp>
          </a:bodyPr>
          <a:lstStyle>
            <a:lvl1pPr algn="r" defTabSz="911412">
              <a:defRPr sz="1300" b="0">
                <a:solidFill>
                  <a:srgbClr val="000000"/>
                </a:solidFill>
                <a:latin typeface="Arial" charset="0"/>
              </a:defRPr>
            </a:lvl1pPr>
          </a:lstStyle>
          <a:p>
            <a:pPr fontAlgn="base">
              <a:spcBef>
                <a:spcPct val="0"/>
              </a:spcBef>
              <a:spcAft>
                <a:spcPct val="0"/>
              </a:spcAft>
              <a:defRPr/>
            </a:pPr>
            <a:fld id="{EFBC9D8E-530B-AA48-BF09-E1716343DE24}"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418310461"/>
      </p:ext>
    </p:extLst>
  </p:cSld>
  <p:clrMap bg1="lt1" tx1="dk1" bg2="lt2" tx2="dk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ransition spd="med"/>
  <p:txStyles>
    <p:titleStyle>
      <a:lvl1pPr algn="ctr" rtl="0" eaLnBrk="0" fontAlgn="base" hangingPunct="0">
        <a:spcBef>
          <a:spcPct val="0"/>
        </a:spcBef>
        <a:spcAft>
          <a:spcPct val="0"/>
        </a:spcAft>
        <a:defRPr sz="39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2pPr>
      <a:lvl3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3pPr>
      <a:lvl4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4pPr>
      <a:lvl5pPr algn="ctr" rtl="0" eaLnBrk="0" fontAlgn="base" hangingPunct="0">
        <a:spcBef>
          <a:spcPct val="0"/>
        </a:spcBef>
        <a:spcAft>
          <a:spcPct val="0"/>
        </a:spcAft>
        <a:defRPr sz="3900">
          <a:solidFill>
            <a:schemeClr val="tx2"/>
          </a:solidFill>
          <a:latin typeface="Arial" pitchFamily="92" charset="0"/>
          <a:ea typeface="ＭＳ Ｐゴシック" pitchFamily="-108" charset="-128"/>
          <a:cs typeface="ＭＳ Ｐゴシック" pitchFamily="-108" charset="-128"/>
        </a:defRPr>
      </a:lvl5pPr>
      <a:lvl6pPr marL="407990" algn="ctr" rtl="0" fontAlgn="base">
        <a:spcBef>
          <a:spcPct val="0"/>
        </a:spcBef>
        <a:spcAft>
          <a:spcPct val="0"/>
        </a:spcAft>
        <a:defRPr sz="3900">
          <a:solidFill>
            <a:schemeClr val="tx2"/>
          </a:solidFill>
          <a:latin typeface="Arial" pitchFamily="92" charset="0"/>
        </a:defRPr>
      </a:lvl6pPr>
      <a:lvl7pPr marL="815982" algn="ctr" rtl="0" fontAlgn="base">
        <a:spcBef>
          <a:spcPct val="0"/>
        </a:spcBef>
        <a:spcAft>
          <a:spcPct val="0"/>
        </a:spcAft>
        <a:defRPr sz="3900">
          <a:solidFill>
            <a:schemeClr val="tx2"/>
          </a:solidFill>
          <a:latin typeface="Arial" pitchFamily="92" charset="0"/>
        </a:defRPr>
      </a:lvl7pPr>
      <a:lvl8pPr marL="1223984" algn="ctr" rtl="0" fontAlgn="base">
        <a:spcBef>
          <a:spcPct val="0"/>
        </a:spcBef>
        <a:spcAft>
          <a:spcPct val="0"/>
        </a:spcAft>
        <a:defRPr sz="3900">
          <a:solidFill>
            <a:schemeClr val="tx2"/>
          </a:solidFill>
          <a:latin typeface="Arial" pitchFamily="92" charset="0"/>
        </a:defRPr>
      </a:lvl8pPr>
      <a:lvl9pPr marL="1631975" algn="ctr" rtl="0" fontAlgn="base">
        <a:spcBef>
          <a:spcPct val="0"/>
        </a:spcBef>
        <a:spcAft>
          <a:spcPct val="0"/>
        </a:spcAft>
        <a:defRPr sz="3900">
          <a:solidFill>
            <a:schemeClr val="tx2"/>
          </a:solidFill>
          <a:latin typeface="Arial" pitchFamily="92" charset="0"/>
        </a:defRPr>
      </a:lvl9pPr>
    </p:titleStyle>
    <p:bodyStyle>
      <a:lvl1pPr marL="303213" indent="-303213" algn="l" rtl="0" eaLnBrk="0" fontAlgn="base" hangingPunct="0">
        <a:spcBef>
          <a:spcPct val="20000"/>
        </a:spcBef>
        <a:spcAft>
          <a:spcPct val="0"/>
        </a:spcAft>
        <a:buChar char="•"/>
        <a:defRPr sz="2900">
          <a:solidFill>
            <a:schemeClr val="tx1"/>
          </a:solidFill>
          <a:latin typeface="+mn-lt"/>
          <a:ea typeface="ＭＳ Ｐゴシック" pitchFamily="-108" charset="-128"/>
          <a:cs typeface="ＭＳ Ｐゴシック" pitchFamily="-108" charset="-128"/>
        </a:defRPr>
      </a:lvl1pPr>
      <a:lvl2pPr marL="660400" indent="-252413" algn="l" rtl="0" eaLnBrk="0" fontAlgn="base" hangingPunct="0">
        <a:spcBef>
          <a:spcPct val="20000"/>
        </a:spcBef>
        <a:spcAft>
          <a:spcPct val="0"/>
        </a:spcAft>
        <a:buChar char="–"/>
        <a:defRPr sz="2500">
          <a:solidFill>
            <a:schemeClr val="tx1"/>
          </a:solidFill>
          <a:latin typeface="+mn-lt"/>
          <a:ea typeface="ＭＳ Ｐゴシック" pitchFamily="92" charset="-128"/>
        </a:defRPr>
      </a:lvl2pPr>
      <a:lvl3pPr marL="1017588" indent="-200025" algn="l" rtl="0" eaLnBrk="0" fontAlgn="base" hangingPunct="0">
        <a:spcBef>
          <a:spcPct val="20000"/>
        </a:spcBef>
        <a:spcAft>
          <a:spcPct val="0"/>
        </a:spcAft>
        <a:buChar char="•"/>
        <a:defRPr sz="2200">
          <a:solidFill>
            <a:schemeClr val="tx1"/>
          </a:solidFill>
          <a:latin typeface="+mn-lt"/>
          <a:ea typeface="ＭＳ Ｐゴシック" pitchFamily="92" charset="-128"/>
        </a:defRPr>
      </a:lvl3pPr>
      <a:lvl4pPr marL="1425575" indent="-200025" algn="l" rtl="0" eaLnBrk="0" fontAlgn="base" hangingPunct="0">
        <a:spcBef>
          <a:spcPct val="20000"/>
        </a:spcBef>
        <a:spcAft>
          <a:spcPct val="0"/>
        </a:spcAft>
        <a:buChar char="–"/>
        <a:defRPr>
          <a:solidFill>
            <a:schemeClr val="tx1"/>
          </a:solidFill>
          <a:latin typeface="+mn-lt"/>
          <a:ea typeface="ＭＳ Ｐゴシック" pitchFamily="92" charset="-128"/>
        </a:defRPr>
      </a:lvl4pPr>
      <a:lvl5pPr marL="1833563" indent="-200025" algn="l" rtl="0" eaLnBrk="0" fontAlgn="base" hangingPunct="0">
        <a:spcBef>
          <a:spcPct val="20000"/>
        </a:spcBef>
        <a:spcAft>
          <a:spcPct val="0"/>
        </a:spcAft>
        <a:buChar char="»"/>
        <a:defRPr>
          <a:solidFill>
            <a:schemeClr val="tx1"/>
          </a:solidFill>
          <a:latin typeface="+mn-lt"/>
          <a:ea typeface="ＭＳ Ｐゴシック" pitchFamily="92" charset="-128"/>
        </a:defRPr>
      </a:lvl5pPr>
      <a:lvl6pPr marL="2243977" indent="-203995" algn="l" rtl="0" fontAlgn="base">
        <a:spcBef>
          <a:spcPct val="20000"/>
        </a:spcBef>
        <a:spcAft>
          <a:spcPct val="0"/>
        </a:spcAft>
        <a:buChar char="»"/>
        <a:defRPr sz="1800">
          <a:solidFill>
            <a:schemeClr val="tx1"/>
          </a:solidFill>
          <a:latin typeface="+mn-lt"/>
          <a:ea typeface="ＭＳ Ｐゴシック" pitchFamily="92" charset="-128"/>
        </a:defRPr>
      </a:lvl6pPr>
      <a:lvl7pPr marL="2651966" indent="-203995" algn="l" rtl="0" fontAlgn="base">
        <a:spcBef>
          <a:spcPct val="20000"/>
        </a:spcBef>
        <a:spcAft>
          <a:spcPct val="0"/>
        </a:spcAft>
        <a:buChar char="»"/>
        <a:defRPr sz="1800">
          <a:solidFill>
            <a:schemeClr val="tx1"/>
          </a:solidFill>
          <a:latin typeface="+mn-lt"/>
          <a:ea typeface="ＭＳ Ｐゴシック" pitchFamily="92" charset="-128"/>
        </a:defRPr>
      </a:lvl7pPr>
      <a:lvl8pPr marL="3059968" indent="-203995" algn="l" rtl="0" fontAlgn="base">
        <a:spcBef>
          <a:spcPct val="20000"/>
        </a:spcBef>
        <a:spcAft>
          <a:spcPct val="0"/>
        </a:spcAft>
        <a:buChar char="»"/>
        <a:defRPr sz="1800">
          <a:solidFill>
            <a:schemeClr val="tx1"/>
          </a:solidFill>
          <a:latin typeface="+mn-lt"/>
          <a:ea typeface="ＭＳ Ｐゴシック" pitchFamily="92" charset="-128"/>
        </a:defRPr>
      </a:lvl8pPr>
      <a:lvl9pPr marL="3467954" indent="-203995" algn="l" rtl="0" fontAlgn="base">
        <a:spcBef>
          <a:spcPct val="20000"/>
        </a:spcBef>
        <a:spcAft>
          <a:spcPct val="0"/>
        </a:spcAft>
        <a:buChar char="»"/>
        <a:defRPr sz="1800">
          <a:solidFill>
            <a:schemeClr val="tx1"/>
          </a:solidFill>
          <a:latin typeface="+mn-lt"/>
          <a:ea typeface="ＭＳ Ｐゴシック" pitchFamily="92" charset="-128"/>
        </a:defRPr>
      </a:lvl9pPr>
    </p:bodyStyle>
    <p:otherStyle>
      <a:defPPr>
        <a:defRPr lang="en-US"/>
      </a:defPPr>
      <a:lvl1pPr marL="0" algn="l" defTabSz="407990" rtl="0" eaLnBrk="1" latinLnBrk="0" hangingPunct="1">
        <a:defRPr sz="1600" kern="1200">
          <a:solidFill>
            <a:schemeClr val="tx1"/>
          </a:solidFill>
          <a:latin typeface="+mn-lt"/>
          <a:ea typeface="+mn-ea"/>
          <a:cs typeface="+mn-cs"/>
        </a:defRPr>
      </a:lvl1pPr>
      <a:lvl2pPr marL="407990" algn="l" defTabSz="407990" rtl="0" eaLnBrk="1" latinLnBrk="0" hangingPunct="1">
        <a:defRPr sz="1600" kern="1200">
          <a:solidFill>
            <a:schemeClr val="tx1"/>
          </a:solidFill>
          <a:latin typeface="+mn-lt"/>
          <a:ea typeface="+mn-ea"/>
          <a:cs typeface="+mn-cs"/>
        </a:defRPr>
      </a:lvl2pPr>
      <a:lvl3pPr marL="815982" algn="l" defTabSz="407990" rtl="0" eaLnBrk="1" latinLnBrk="0" hangingPunct="1">
        <a:defRPr sz="1600" kern="1200">
          <a:solidFill>
            <a:schemeClr val="tx1"/>
          </a:solidFill>
          <a:latin typeface="+mn-lt"/>
          <a:ea typeface="+mn-ea"/>
          <a:cs typeface="+mn-cs"/>
        </a:defRPr>
      </a:lvl3pPr>
      <a:lvl4pPr marL="1223984" algn="l" defTabSz="407990" rtl="0" eaLnBrk="1" latinLnBrk="0" hangingPunct="1">
        <a:defRPr sz="1600" kern="1200">
          <a:solidFill>
            <a:schemeClr val="tx1"/>
          </a:solidFill>
          <a:latin typeface="+mn-lt"/>
          <a:ea typeface="+mn-ea"/>
          <a:cs typeface="+mn-cs"/>
        </a:defRPr>
      </a:lvl4pPr>
      <a:lvl5pPr marL="1631975" algn="l" defTabSz="407990" rtl="0" eaLnBrk="1" latinLnBrk="0" hangingPunct="1">
        <a:defRPr sz="1600" kern="1200">
          <a:solidFill>
            <a:schemeClr val="tx1"/>
          </a:solidFill>
          <a:latin typeface="+mn-lt"/>
          <a:ea typeface="+mn-ea"/>
          <a:cs typeface="+mn-cs"/>
        </a:defRPr>
      </a:lvl5pPr>
      <a:lvl6pPr marL="2039978" algn="l" defTabSz="407990" rtl="0" eaLnBrk="1" latinLnBrk="0" hangingPunct="1">
        <a:defRPr sz="1600" kern="1200">
          <a:solidFill>
            <a:schemeClr val="tx1"/>
          </a:solidFill>
          <a:latin typeface="+mn-lt"/>
          <a:ea typeface="+mn-ea"/>
          <a:cs typeface="+mn-cs"/>
        </a:defRPr>
      </a:lvl6pPr>
      <a:lvl7pPr marL="2447969" algn="l" defTabSz="407990" rtl="0" eaLnBrk="1" latinLnBrk="0" hangingPunct="1">
        <a:defRPr sz="1600" kern="1200">
          <a:solidFill>
            <a:schemeClr val="tx1"/>
          </a:solidFill>
          <a:latin typeface="+mn-lt"/>
          <a:ea typeface="+mn-ea"/>
          <a:cs typeface="+mn-cs"/>
        </a:defRPr>
      </a:lvl7pPr>
      <a:lvl8pPr marL="2855964" algn="l" defTabSz="407990" rtl="0" eaLnBrk="1" latinLnBrk="0" hangingPunct="1">
        <a:defRPr sz="1600" kern="1200">
          <a:solidFill>
            <a:schemeClr val="tx1"/>
          </a:solidFill>
          <a:latin typeface="+mn-lt"/>
          <a:ea typeface="+mn-ea"/>
          <a:cs typeface="+mn-cs"/>
        </a:defRPr>
      </a:lvl8pPr>
      <a:lvl9pPr marL="3263958" algn="l" defTabSz="407990"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4710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defTabSz="914400" eaLnBrk="0" hangingPunct="0">
              <a:defRPr sz="1400" b="0">
                <a:solidFill>
                  <a:srgbClr val="000000"/>
                </a:solidFill>
                <a:latin typeface="Arial" charset="0"/>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algn="ctr" defTabSz="914400" eaLnBrk="0" hangingPunct="0">
              <a:defRPr sz="1400" b="0">
                <a:solidFill>
                  <a:srgbClr val="000000"/>
                </a:solidFill>
                <a:latin typeface="Arial" charset="0"/>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lvl1pPr algn="r" defTabSz="914400" eaLnBrk="0" hangingPunct="0">
              <a:defRPr sz="1400" b="0">
                <a:solidFill>
                  <a:srgbClr val="000000"/>
                </a:solidFill>
                <a:latin typeface="Arial" charset="0"/>
              </a:defRPr>
            </a:lvl1pPr>
          </a:lstStyle>
          <a:p>
            <a:pPr fontAlgn="base">
              <a:spcBef>
                <a:spcPct val="0"/>
              </a:spcBef>
              <a:spcAft>
                <a:spcPct val="0"/>
              </a:spcAft>
              <a:defRPr/>
            </a:pPr>
            <a:fld id="{F7174F92-0801-A241-9210-E4182456490C}"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0469185"/>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146"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293"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44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586"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8613" indent="-227013" algn="l" rtl="0" eaLnBrk="0" fontAlgn="base" hangingPunct="0">
        <a:spcBef>
          <a:spcPct val="20000"/>
        </a:spcBef>
        <a:spcAft>
          <a:spcPct val="0"/>
        </a:spcAft>
        <a:buChar char="–"/>
        <a:defRPr sz="2000">
          <a:solidFill>
            <a:schemeClr val="tx1"/>
          </a:solidFill>
          <a:latin typeface="+mn-lt"/>
          <a:ea typeface="+mn-ea"/>
        </a:defRPr>
      </a:lvl4pPr>
      <a:lvl5pPr marL="2055813" indent="-227013" algn="l" rtl="0" eaLnBrk="0" fontAlgn="base" hangingPunct="0">
        <a:spcBef>
          <a:spcPct val="20000"/>
        </a:spcBef>
        <a:spcAft>
          <a:spcPct val="0"/>
        </a:spcAft>
        <a:buChar char="»"/>
        <a:defRPr sz="2000">
          <a:solidFill>
            <a:schemeClr val="tx1"/>
          </a:solidFill>
          <a:latin typeface="+mn-lt"/>
          <a:ea typeface="+mn-ea"/>
        </a:defRPr>
      </a:lvl5pPr>
      <a:lvl6pPr marL="2514306" indent="-228573" algn="l" rtl="0" fontAlgn="base">
        <a:spcBef>
          <a:spcPct val="20000"/>
        </a:spcBef>
        <a:spcAft>
          <a:spcPct val="0"/>
        </a:spcAft>
        <a:buChar char="»"/>
        <a:defRPr sz="2000">
          <a:solidFill>
            <a:schemeClr val="tx1"/>
          </a:solidFill>
          <a:latin typeface="+mn-lt"/>
          <a:ea typeface="+mn-ea"/>
        </a:defRPr>
      </a:lvl6pPr>
      <a:lvl7pPr marL="2971453" indent="-228573" algn="l" rtl="0" fontAlgn="base">
        <a:spcBef>
          <a:spcPct val="20000"/>
        </a:spcBef>
        <a:spcAft>
          <a:spcPct val="0"/>
        </a:spcAft>
        <a:buChar char="»"/>
        <a:defRPr sz="2000">
          <a:solidFill>
            <a:schemeClr val="tx1"/>
          </a:solidFill>
          <a:latin typeface="+mn-lt"/>
          <a:ea typeface="+mn-ea"/>
        </a:defRPr>
      </a:lvl7pPr>
      <a:lvl8pPr marL="3428599" indent="-228573" algn="l" rtl="0" fontAlgn="base">
        <a:spcBef>
          <a:spcPct val="20000"/>
        </a:spcBef>
        <a:spcAft>
          <a:spcPct val="0"/>
        </a:spcAft>
        <a:buChar char="»"/>
        <a:defRPr sz="2000">
          <a:solidFill>
            <a:schemeClr val="tx1"/>
          </a:solidFill>
          <a:latin typeface="+mn-lt"/>
          <a:ea typeface="+mn-ea"/>
        </a:defRPr>
      </a:lvl8pPr>
      <a:lvl9pPr marL="3885746" indent="-228573"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9394" name="Titelplatzhalt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DE"/>
              <a:t>Titelmasterformat durch Klicken bearbeiten</a:t>
            </a:r>
          </a:p>
        </p:txBody>
      </p:sp>
      <p:sp>
        <p:nvSpPr>
          <p:cNvPr id="59395" name="Textplatzhalt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D4342130-9A12-D849-9C17-29DC914446A9}" type="datetimeFigureOut">
              <a:rPr lang="de-DE"/>
              <a:pPr>
                <a:defRPr/>
              </a:pPr>
              <a:t>26.11.18</a:t>
            </a:fld>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b="0">
                <a:solidFill>
                  <a:prstClr val="black">
                    <a:tint val="75000"/>
                  </a:prstClr>
                </a:solidFill>
                <a:latin typeface="Calibri"/>
                <a:ea typeface="+mn-ea"/>
                <a:cs typeface="+mn-cs"/>
              </a:defRPr>
            </a:lvl1pPr>
          </a:lstStyle>
          <a:p>
            <a:pPr>
              <a:defRPr/>
            </a:pPr>
            <a:endParaRPr lang="de-DE"/>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b="0">
                <a:solidFill>
                  <a:prstClr val="black">
                    <a:tint val="75000"/>
                  </a:prstClr>
                </a:solidFill>
                <a:latin typeface="Calibri"/>
                <a:ea typeface="+mn-ea"/>
                <a:cs typeface="+mn-cs"/>
              </a:defRPr>
            </a:lvl1pPr>
          </a:lstStyle>
          <a:p>
            <a:pPr>
              <a:defRPr/>
            </a:pPr>
            <a:fld id="{23C3E4E0-A166-8E49-9B2A-A72E062F3007}" type="slidenum">
              <a:rPr lang="de-DE"/>
              <a:pPr>
                <a:defRPr/>
              </a:pPr>
              <a:t>‹#›</a:t>
            </a:fld>
            <a:endParaRPr lang="de-DE"/>
          </a:p>
        </p:txBody>
      </p:sp>
    </p:spTree>
    <p:extLst>
      <p:ext uri="{BB962C8B-B14F-4D97-AF65-F5344CB8AC3E}">
        <p14:creationId xmlns:p14="http://schemas.microsoft.com/office/powerpoint/2010/main" val="256954391"/>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90.xml"/><Relationship Id="rId4" Type="http://schemas.openxmlformats.org/officeDocument/2006/relationships/hyperlink" Target="https://www.nature.com/articles/nrg3962"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hyperlink" Target="https://dx.doi.org/10.3389/fmicb.2018.02527" TargetMode="External"/></Relationships>
</file>

<file path=ppt/slides/_rels/slide25.xml.rels><?xml version="1.0" encoding="UTF-8" standalone="yes"?>
<Relationships xmlns="http://schemas.openxmlformats.org/package/2006/relationships"><Relationship Id="rId2" Type="http://schemas.openxmlformats.org/officeDocument/2006/relationships/hyperlink" Target="http://rrresearch.fieldofscience.com/2018/01/might-gta-be-vaccination-system-for.html?utm_source=feedburner&amp;utm_medium=feed&amp;utm_campaign=Feed:+RRResearch+(RRResearch)"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13.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hyperlink" Target="http://www.sciencedirect.com/science/article/pii/S0966842X16301421?via=ihub" TargetMode="External"/><Relationship Id="rId5" Type="http://schemas.openxmlformats.org/officeDocument/2006/relationships/image" Target="../media/image34.png"/><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9.png"/><Relationship Id="rId7" Type="http://schemas.openxmlformats.org/officeDocument/2006/relationships/diagramColors" Target="../diagrams/colors1.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1016/j.tim.2016.09.010"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8.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www.ncbi.nlm.nih.gov/pmc/articles/PMC3169818/" TargetMode="Externa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www.sciencemag.org/content/309/5741/1717.long"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www.ncbi.nlm.nih.gov/pmc/articles/PMC1635020/" TargetMode="External"/><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9.xml"/><Relationship Id="rId5" Type="http://schemas.openxmlformats.org/officeDocument/2006/relationships/image" Target="../media/image58.png"/><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3" Type="http://schemas.openxmlformats.org/officeDocument/2006/relationships/hyperlink" Target="http://www.sciencemag.org/cgi/content/full/296/5569/864" TargetMode="External"/><Relationship Id="rId2" Type="http://schemas.openxmlformats.org/officeDocument/2006/relationships/notesSlide" Target="../notesSlides/notesSlide19.xml"/><Relationship Id="rId1" Type="http://schemas.openxmlformats.org/officeDocument/2006/relationships/slideLayout" Target="../slideLayouts/slideLayout28.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6.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7.xml"/></Relationships>
</file>

<file path=ppt/slides/_rels/slide5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2.xml"/><Relationship Id="rId1" Type="http://schemas.openxmlformats.org/officeDocument/2006/relationships/themeOverride" Target="../theme/themeOverride1.xml"/><Relationship Id="rId4" Type="http://schemas.openxmlformats.org/officeDocument/2006/relationships/image" Target="../media/image74.png"/></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52.xml"/><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7.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7.xml"/></Relationships>
</file>

<file path=ppt/slides/_rels/slide5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7.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69.xml"/><Relationship Id="rId4" Type="http://schemas.openxmlformats.org/officeDocument/2006/relationships/image" Target="../media/image80.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62.x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slideLayout" Target="../slideLayouts/slideLayout8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hyperlink" Target="http://www.ncbi.nlm.nih.gov/entrez/query.fcgi?cmd=Retrieve&amp;db=Protein&amp;list_uids=07475800&amp;dopt=GenPept" TargetMode="External"/><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84.png"/><Relationship Id="rId5" Type="http://schemas.openxmlformats.org/officeDocument/2006/relationships/oleObject" Target="../embeddings/oleObject2.bin"/><Relationship Id="rId4" Type="http://schemas.openxmlformats.org/officeDocument/2006/relationships/hyperlink" Target="http://www.ncbi.nlm.nih.gov/BLAST/Blast.cgi?CMD=Web&amp;LAYOUT=TwoWindows&amp;AUTO_FORMAT=Semiauto&amp;ALIGNMENTS=250&amp;ALIGNMENT_VIEW=Pairwise&amp;CLIENT=web&amp;COMPOSITION_BASED_STATISTICS=on&amp;DATABASE=nr&amp;CDD_SEARCH=on&amp;DESCRIPTIONS=500&amp;ENTREZ_QUERY=(none)&amp;EXPECT=" TargetMode="External"/></Relationships>
</file>

<file path=ppt/slides/_rels/slide68.xml.rels><?xml version="1.0" encoding="UTF-8" standalone="yes"?>
<Relationships xmlns="http://schemas.openxmlformats.org/package/2006/relationships"><Relationship Id="rId2" Type="http://schemas.openxmlformats.org/officeDocument/2006/relationships/hyperlink" Target="http://www.cmh.edu/stats/ask/bonferroni.asp" TargetMode="Externa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EVALUATIONS</a:t>
            </a:r>
          </a:p>
        </p:txBody>
      </p:sp>
      <p:sp>
        <p:nvSpPr>
          <p:cNvPr id="3" name="TextBox 2"/>
          <p:cNvSpPr txBox="1"/>
          <p:nvPr/>
        </p:nvSpPr>
        <p:spPr>
          <a:xfrm>
            <a:off x="359265" y="2645453"/>
            <a:ext cx="8779752" cy="830890"/>
          </a:xfrm>
          <a:prstGeom prst="rect">
            <a:avLst/>
          </a:prstGeom>
          <a:noFill/>
        </p:spPr>
        <p:txBody>
          <a:bodyPr wrap="none" lIns="91333" tIns="45667" rIns="91333" bIns="45667" rtlCol="0">
            <a:spAutoFit/>
          </a:bodyPr>
          <a:lstStyle/>
          <a:p>
            <a:pPr defTabSz="914400" fontAlgn="base">
              <a:spcBef>
                <a:spcPct val="0"/>
              </a:spcBef>
              <a:spcAft>
                <a:spcPct val="0"/>
              </a:spcAft>
            </a:pPr>
            <a:br>
              <a:rPr lang="en-US" sz="2400" dirty="0">
                <a:solidFill>
                  <a:srgbClr val="000000"/>
                </a:solidFill>
                <a:latin typeface="Arial" charset="0"/>
                <a:ea typeface="ＭＳ Ｐゴシック" charset="0"/>
                <a:cs typeface="ＭＳ Ｐゴシック" charset="0"/>
              </a:rPr>
            </a:br>
            <a:r>
              <a:rPr lang="en-US" sz="2400" b="1" dirty="0">
                <a:solidFill>
                  <a:srgbClr val="000000"/>
                </a:solidFill>
                <a:latin typeface="Arial" charset="0"/>
                <a:ea typeface="ＭＳ Ｐゴシック" charset="0"/>
                <a:cs typeface="ＭＳ Ｐゴシック" charset="0"/>
              </a:rPr>
              <a:t> Please go to husky CT and complete student evaluations !</a:t>
            </a:r>
            <a:endParaRPr lang="en-US" sz="2400" dirty="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08425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7AA6DF-1DA0-2245-B141-C6AA6E614F49}"/>
              </a:ext>
            </a:extLst>
          </p:cNvPr>
          <p:cNvPicPr>
            <a:picLocks noChangeAspect="1"/>
          </p:cNvPicPr>
          <p:nvPr/>
        </p:nvPicPr>
        <p:blipFill>
          <a:blip r:embed="rId3"/>
          <a:stretch>
            <a:fillRect/>
          </a:stretch>
        </p:blipFill>
        <p:spPr>
          <a:xfrm>
            <a:off x="750392" y="899919"/>
            <a:ext cx="8019535" cy="5883057"/>
          </a:xfrm>
          <a:prstGeom prst="rect">
            <a:avLst/>
          </a:prstGeom>
        </p:spPr>
      </p:pic>
      <p:sp>
        <p:nvSpPr>
          <p:cNvPr id="5" name="Title 1">
            <a:extLst>
              <a:ext uri="{FF2B5EF4-FFF2-40B4-BE49-F238E27FC236}">
                <a16:creationId xmlns:a16="http://schemas.microsoft.com/office/drawing/2014/main" id="{D8621C3B-E936-9942-8DBF-F3A3CEAF441E}"/>
              </a:ext>
            </a:extLst>
          </p:cNvPr>
          <p:cNvSpPr txBox="1">
            <a:spLocks/>
          </p:cNvSpPr>
          <p:nvPr/>
        </p:nvSpPr>
        <p:spPr bwMode="auto">
          <a:xfrm>
            <a:off x="540327" y="0"/>
            <a:ext cx="8229600" cy="899919"/>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914400"/>
            <a:r>
              <a:rPr lang="en-US" sz="2800" dirty="0"/>
              <a:t>Histogram of shape parameter for extein partition</a:t>
            </a:r>
          </a:p>
        </p:txBody>
      </p:sp>
    </p:spTree>
    <p:extLst>
      <p:ext uri="{BB962C8B-B14F-4D97-AF65-F5344CB8AC3E}">
        <p14:creationId xmlns:p14="http://schemas.microsoft.com/office/powerpoint/2010/main" val="1759802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9A626-F517-584A-A170-1719B2DB89C7}"/>
              </a:ext>
            </a:extLst>
          </p:cNvPr>
          <p:cNvSpPr>
            <a:spLocks noGrp="1"/>
          </p:cNvSpPr>
          <p:nvPr>
            <p:ph type="title"/>
          </p:nvPr>
        </p:nvSpPr>
        <p:spPr>
          <a:xfrm>
            <a:off x="457200" y="0"/>
            <a:ext cx="8229600" cy="1143000"/>
          </a:xfrm>
        </p:spPr>
        <p:txBody>
          <a:bodyPr/>
          <a:lstStyle/>
          <a:p>
            <a:r>
              <a:rPr lang="en-US" sz="2800" dirty="0"/>
              <a:t>Histogram of shape parameters both partitions</a:t>
            </a:r>
          </a:p>
        </p:txBody>
      </p:sp>
      <p:pic>
        <p:nvPicPr>
          <p:cNvPr id="3" name="Picture 2">
            <a:extLst>
              <a:ext uri="{FF2B5EF4-FFF2-40B4-BE49-F238E27FC236}">
                <a16:creationId xmlns:a16="http://schemas.microsoft.com/office/drawing/2014/main" id="{F11FD423-D0C8-8F45-A0C7-043F0BAEA50D}"/>
              </a:ext>
            </a:extLst>
          </p:cNvPr>
          <p:cNvPicPr>
            <a:picLocks noChangeAspect="1"/>
          </p:cNvPicPr>
          <p:nvPr/>
        </p:nvPicPr>
        <p:blipFill>
          <a:blip r:embed="rId3"/>
          <a:stretch>
            <a:fillRect/>
          </a:stretch>
        </p:blipFill>
        <p:spPr>
          <a:xfrm>
            <a:off x="1223318" y="962683"/>
            <a:ext cx="7920681" cy="5833612"/>
          </a:xfrm>
          <a:prstGeom prst="rect">
            <a:avLst/>
          </a:prstGeom>
        </p:spPr>
      </p:pic>
    </p:spTree>
    <p:extLst>
      <p:ext uri="{BB962C8B-B14F-4D97-AF65-F5344CB8AC3E}">
        <p14:creationId xmlns:p14="http://schemas.microsoft.com/office/powerpoint/2010/main" val="36498610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49CEC-9645-B642-9056-A24C88E0E51F}"/>
              </a:ext>
            </a:extLst>
          </p:cNvPr>
          <p:cNvSpPr>
            <a:spLocks noGrp="1"/>
          </p:cNvSpPr>
          <p:nvPr>
            <p:ph type="title"/>
          </p:nvPr>
        </p:nvSpPr>
        <p:spPr>
          <a:xfrm>
            <a:off x="121298" y="-89256"/>
            <a:ext cx="8229600" cy="1143000"/>
          </a:xfrm>
        </p:spPr>
        <p:txBody>
          <a:bodyPr/>
          <a:lstStyle/>
          <a:p>
            <a:r>
              <a:rPr lang="en-US" sz="2800" dirty="0"/>
              <a:t>Stationary estimates for A frequency </a:t>
            </a:r>
          </a:p>
        </p:txBody>
      </p:sp>
      <p:pic>
        <p:nvPicPr>
          <p:cNvPr id="3" name="Picture 2">
            <a:extLst>
              <a:ext uri="{FF2B5EF4-FFF2-40B4-BE49-F238E27FC236}">
                <a16:creationId xmlns:a16="http://schemas.microsoft.com/office/drawing/2014/main" id="{71236BD0-55C2-944D-A88F-1B0303AB9AC2}"/>
              </a:ext>
            </a:extLst>
          </p:cNvPr>
          <p:cNvPicPr>
            <a:picLocks noChangeAspect="1"/>
          </p:cNvPicPr>
          <p:nvPr/>
        </p:nvPicPr>
        <p:blipFill>
          <a:blip r:embed="rId2"/>
          <a:stretch>
            <a:fillRect/>
          </a:stretch>
        </p:blipFill>
        <p:spPr>
          <a:xfrm>
            <a:off x="1250302" y="977270"/>
            <a:ext cx="7893698" cy="5826301"/>
          </a:xfrm>
          <a:prstGeom prst="rect">
            <a:avLst/>
          </a:prstGeom>
        </p:spPr>
      </p:pic>
    </p:spTree>
    <p:extLst>
      <p:ext uri="{BB962C8B-B14F-4D97-AF65-F5344CB8AC3E}">
        <p14:creationId xmlns:p14="http://schemas.microsoft.com/office/powerpoint/2010/main" val="39990110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49CEC-9645-B642-9056-A24C88E0E51F}"/>
              </a:ext>
            </a:extLst>
          </p:cNvPr>
          <p:cNvSpPr>
            <a:spLocks noGrp="1"/>
          </p:cNvSpPr>
          <p:nvPr>
            <p:ph type="title"/>
          </p:nvPr>
        </p:nvSpPr>
        <p:spPr>
          <a:xfrm>
            <a:off x="121298" y="-89256"/>
            <a:ext cx="8229600" cy="1143000"/>
          </a:xfrm>
        </p:spPr>
        <p:txBody>
          <a:bodyPr/>
          <a:lstStyle/>
          <a:p>
            <a:r>
              <a:rPr lang="en-US" sz="2800" dirty="0"/>
              <a:t>Stationary estimates for A and T frequency </a:t>
            </a:r>
          </a:p>
        </p:txBody>
      </p:sp>
      <p:pic>
        <p:nvPicPr>
          <p:cNvPr id="4" name="Picture 3">
            <a:extLst>
              <a:ext uri="{FF2B5EF4-FFF2-40B4-BE49-F238E27FC236}">
                <a16:creationId xmlns:a16="http://schemas.microsoft.com/office/drawing/2014/main" id="{B0E8E407-7F9B-914C-A49C-B9BF0B7C7713}"/>
              </a:ext>
            </a:extLst>
          </p:cNvPr>
          <p:cNvPicPr>
            <a:picLocks noChangeAspect="1"/>
          </p:cNvPicPr>
          <p:nvPr/>
        </p:nvPicPr>
        <p:blipFill>
          <a:blip r:embed="rId2"/>
          <a:stretch>
            <a:fillRect/>
          </a:stretch>
        </p:blipFill>
        <p:spPr>
          <a:xfrm>
            <a:off x="914398" y="740486"/>
            <a:ext cx="8229601" cy="6049154"/>
          </a:xfrm>
          <a:prstGeom prst="rect">
            <a:avLst/>
          </a:prstGeom>
        </p:spPr>
      </p:pic>
    </p:spTree>
    <p:extLst>
      <p:ext uri="{BB962C8B-B14F-4D97-AF65-F5344CB8AC3E}">
        <p14:creationId xmlns:p14="http://schemas.microsoft.com/office/powerpoint/2010/main" val="4284332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F82B2-AA50-5744-B242-49515E505A14}"/>
              </a:ext>
            </a:extLst>
          </p:cNvPr>
          <p:cNvSpPr>
            <a:spLocks noGrp="1"/>
          </p:cNvSpPr>
          <p:nvPr>
            <p:ph type="title"/>
          </p:nvPr>
        </p:nvSpPr>
        <p:spPr>
          <a:xfrm>
            <a:off x="-195943" y="434975"/>
            <a:ext cx="9336768" cy="1143000"/>
          </a:xfrm>
        </p:spPr>
        <p:txBody>
          <a:bodyPr/>
          <a:lstStyle/>
          <a:p>
            <a:r>
              <a:rPr lang="en-US" sz="2800" dirty="0"/>
              <a:t>Estimated Omega value per codon along vma-1 gen in yeasts </a:t>
            </a:r>
            <a:br>
              <a:rPr lang="en-US" dirty="0"/>
            </a:br>
            <a:endParaRPr lang="en-US" dirty="0"/>
          </a:p>
        </p:txBody>
      </p:sp>
      <p:graphicFrame>
        <p:nvGraphicFramePr>
          <p:cNvPr id="4" name="Chart 3">
            <a:extLst>
              <a:ext uri="{FF2B5EF4-FFF2-40B4-BE49-F238E27FC236}">
                <a16:creationId xmlns:a16="http://schemas.microsoft.com/office/drawing/2014/main" id="{95A30A46-F258-DA48-8F50-28047FECEC7F}"/>
              </a:ext>
            </a:extLst>
          </p:cNvPr>
          <p:cNvGraphicFramePr>
            <a:graphicFrameLocks/>
          </p:cNvGraphicFramePr>
          <p:nvPr>
            <p:extLst>
              <p:ext uri="{D42A27DB-BD31-4B8C-83A1-F6EECF244321}">
                <p14:modId xmlns:p14="http://schemas.microsoft.com/office/powerpoint/2010/main" val="2640126651"/>
              </p:ext>
            </p:extLst>
          </p:nvPr>
        </p:nvGraphicFramePr>
        <p:xfrm>
          <a:off x="3175" y="1006475"/>
          <a:ext cx="9137650" cy="4845050"/>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7">
            <a:extLst>
              <a:ext uri="{FF2B5EF4-FFF2-40B4-BE49-F238E27FC236}">
                <a16:creationId xmlns:a16="http://schemas.microsoft.com/office/drawing/2014/main" id="{E1C348B7-CF39-8540-A186-B26FD3D9756E}"/>
              </a:ext>
            </a:extLst>
          </p:cNvPr>
          <p:cNvSpPr/>
          <p:nvPr/>
        </p:nvSpPr>
        <p:spPr>
          <a:xfrm>
            <a:off x="557409" y="5851525"/>
            <a:ext cx="7130478" cy="369332"/>
          </a:xfrm>
          <a:prstGeom prst="rect">
            <a:avLst/>
          </a:prstGeom>
        </p:spPr>
        <p:txBody>
          <a:bodyPr wrap="none">
            <a:spAutoFit/>
          </a:bodyPr>
          <a:lstStyle/>
          <a:p>
            <a:r>
              <a:rPr lang="en-US" dirty="0"/>
              <a:t>Extein:	start - 285                                 and 	                                    895 - end</a:t>
            </a:r>
          </a:p>
        </p:txBody>
      </p:sp>
      <p:sp>
        <p:nvSpPr>
          <p:cNvPr id="9" name="TextBox 8">
            <a:extLst>
              <a:ext uri="{FF2B5EF4-FFF2-40B4-BE49-F238E27FC236}">
                <a16:creationId xmlns:a16="http://schemas.microsoft.com/office/drawing/2014/main" id="{CE96C5B7-20E8-0447-A29F-048093C2BDC0}"/>
              </a:ext>
            </a:extLst>
          </p:cNvPr>
          <p:cNvSpPr txBox="1"/>
          <p:nvPr/>
        </p:nvSpPr>
        <p:spPr>
          <a:xfrm>
            <a:off x="2304660" y="6238359"/>
            <a:ext cx="2778518" cy="369332"/>
          </a:xfrm>
          <a:prstGeom prst="rect">
            <a:avLst/>
          </a:prstGeom>
          <a:noFill/>
        </p:spPr>
        <p:txBody>
          <a:bodyPr wrap="none" rtlCol="0">
            <a:spAutoFit/>
          </a:bodyPr>
          <a:lstStyle/>
          <a:p>
            <a:r>
              <a:rPr lang="en-US" dirty="0"/>
              <a:t>Intein:                     286 - 895</a:t>
            </a:r>
          </a:p>
        </p:txBody>
      </p:sp>
    </p:spTree>
    <p:extLst>
      <p:ext uri="{BB962C8B-B14F-4D97-AF65-F5344CB8AC3E}">
        <p14:creationId xmlns:p14="http://schemas.microsoft.com/office/powerpoint/2010/main" val="773944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C07E6858-A3B1-5B4A-94E3-B6F391A6538A}"/>
              </a:ext>
            </a:extLst>
          </p:cNvPr>
          <p:cNvSpPr>
            <a:spLocks noGrp="1"/>
          </p:cNvSpPr>
          <p:nvPr>
            <p:ph type="ctrTitle"/>
          </p:nvPr>
        </p:nvSpPr>
        <p:spPr/>
        <p:txBody>
          <a:bodyPr/>
          <a:lstStyle/>
          <a:p>
            <a:r>
              <a:rPr lang="en-US" altLang="en-US" sz="8800"/>
              <a:t>GTA </a:t>
            </a:r>
          </a:p>
        </p:txBody>
      </p:sp>
      <p:sp>
        <p:nvSpPr>
          <p:cNvPr id="3" name="Subtitle 2">
            <a:extLst>
              <a:ext uri="{FF2B5EF4-FFF2-40B4-BE49-F238E27FC236}">
                <a16:creationId xmlns:a16="http://schemas.microsoft.com/office/drawing/2014/main" id="{B28D9B17-B09D-DA4C-9F3F-495CF045EC6A}"/>
              </a:ext>
            </a:extLst>
          </p:cNvPr>
          <p:cNvSpPr>
            <a:spLocks noGrp="1"/>
          </p:cNvSpPr>
          <p:nvPr>
            <p:ph type="subTitle" idx="1"/>
          </p:nvPr>
        </p:nvSpPr>
        <p:spPr/>
        <p:txBody>
          <a:bodyPr rtlCol="0">
            <a:normAutofit/>
          </a:bodyPr>
          <a:lstStyle/>
          <a:p>
            <a:pPr fontAlgn="auto">
              <a:spcAft>
                <a:spcPts val="0"/>
              </a:spcAft>
              <a:defRPr/>
            </a:pPr>
            <a:r>
              <a:rPr lang="en-US" dirty="0">
                <a:ea typeface="+mn-ea"/>
              </a:rPr>
              <a:t>Genetic transfer Agents</a:t>
            </a:r>
          </a:p>
        </p:txBody>
      </p:sp>
      <p:pic>
        <p:nvPicPr>
          <p:cNvPr id="22531" name="Picture 5">
            <a:extLst>
              <a:ext uri="{FF2B5EF4-FFF2-40B4-BE49-F238E27FC236}">
                <a16:creationId xmlns:a16="http://schemas.microsoft.com/office/drawing/2014/main" id="{021AA17A-0590-F545-85EE-6F7524FE9F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762000" y="381000"/>
            <a:ext cx="150653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a:extLst>
              <a:ext uri="{FF2B5EF4-FFF2-40B4-BE49-F238E27FC236}">
                <a16:creationId xmlns:a16="http://schemas.microsoft.com/office/drawing/2014/main" id="{E1D151D5-467A-3045-A828-AA48DF424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304800"/>
            <a:ext cx="20224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9838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D:\kuloth\2015\07-July\10-07-2015\nrg_issue\slides_img\nrg3962-f2.jpg">
            <a:extLst>
              <a:ext uri="{FF2B5EF4-FFF2-40B4-BE49-F238E27FC236}">
                <a16:creationId xmlns:a16="http://schemas.microsoft.com/office/drawing/2014/main" id="{C267C97E-1D7A-CC40-9723-53EF617BB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891" y="885856"/>
            <a:ext cx="5828217" cy="546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57AB052-D10B-174E-AC16-CC76B716F8E8}"/>
              </a:ext>
            </a:extLst>
          </p:cNvPr>
          <p:cNvSpPr txBox="1"/>
          <p:nvPr/>
        </p:nvSpPr>
        <p:spPr>
          <a:xfrm>
            <a:off x="152400" y="6488668"/>
            <a:ext cx="726359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From: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4"/>
              </a:rPr>
              <a:t>https://www.nature.com/articles/nrg3962</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doi</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10.1038/nrg3962</a:t>
            </a:r>
          </a:p>
        </p:txBody>
      </p:sp>
      <p:sp>
        <p:nvSpPr>
          <p:cNvPr id="7" name="TextBox 6">
            <a:extLst>
              <a:ext uri="{FF2B5EF4-FFF2-40B4-BE49-F238E27FC236}">
                <a16:creationId xmlns:a16="http://schemas.microsoft.com/office/drawing/2014/main" id="{6835FDC2-A4CF-EB4F-9978-6A2167030067}"/>
              </a:ext>
            </a:extLst>
          </p:cNvPr>
          <p:cNvSpPr txBox="1"/>
          <p:nvPr/>
        </p:nvSpPr>
        <p:spPr>
          <a:xfrm>
            <a:off x="0" y="135697"/>
            <a:ext cx="601959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Figure 2: Nested levels of selection on gene content. </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23115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A3A05AB2-FCC0-654D-BC25-4391FE03B9DE}"/>
              </a:ext>
            </a:extLst>
          </p:cNvPr>
          <p:cNvSpPr>
            <a:spLocks noGrp="1"/>
          </p:cNvSpPr>
          <p:nvPr>
            <p:ph type="title"/>
          </p:nvPr>
        </p:nvSpPr>
        <p:spPr/>
        <p:txBody>
          <a:bodyPr/>
          <a:lstStyle/>
          <a:p>
            <a:r>
              <a:rPr lang="en-US" altLang="en-US"/>
              <a:t>Rhodobacter capsulatus</a:t>
            </a:r>
          </a:p>
        </p:txBody>
      </p:sp>
      <p:sp>
        <p:nvSpPr>
          <p:cNvPr id="23554" name="Content Placeholder 2">
            <a:extLst>
              <a:ext uri="{FF2B5EF4-FFF2-40B4-BE49-F238E27FC236}">
                <a16:creationId xmlns:a16="http://schemas.microsoft.com/office/drawing/2014/main" id="{598E64E6-A3A6-5243-B7C1-92C9D294321A}"/>
              </a:ext>
            </a:extLst>
          </p:cNvPr>
          <p:cNvSpPr>
            <a:spLocks noGrp="1"/>
          </p:cNvSpPr>
          <p:nvPr>
            <p:ph idx="1"/>
          </p:nvPr>
        </p:nvSpPr>
        <p:spPr/>
        <p:txBody>
          <a:bodyPr/>
          <a:lstStyle/>
          <a:p>
            <a:r>
              <a:rPr lang="en-US" altLang="en-US" dirty="0"/>
              <a:t>GTA discovered in 1974</a:t>
            </a:r>
          </a:p>
          <a:p>
            <a:r>
              <a:rPr lang="en-US" altLang="en-US" dirty="0"/>
              <a:t>Resemble </a:t>
            </a:r>
            <a:r>
              <a:rPr lang="en-US" altLang="en-US" b="1" dirty="0"/>
              <a:t>prophage </a:t>
            </a:r>
            <a:r>
              <a:rPr lang="en-US" altLang="en-US" dirty="0"/>
              <a:t>(see next slide)</a:t>
            </a:r>
          </a:p>
          <a:p>
            <a:r>
              <a:rPr lang="en-US" altLang="en-US" dirty="0"/>
              <a:t>Regulated quorum sensing system</a:t>
            </a:r>
          </a:p>
          <a:p>
            <a:r>
              <a:rPr lang="en-US" altLang="en-US" dirty="0" err="1"/>
              <a:t>RcGTA</a:t>
            </a:r>
            <a:r>
              <a:rPr lang="en-US" altLang="en-US" dirty="0"/>
              <a:t> like gene clusters shown in many</a:t>
            </a:r>
          </a:p>
          <a:p>
            <a:pPr>
              <a:buFont typeface="Arial" panose="020B0604020202020204" pitchFamily="34" charset="0"/>
              <a:buNone/>
            </a:pPr>
            <a:r>
              <a:rPr lang="en-US" altLang="en-US" dirty="0"/>
              <a:t>   </a:t>
            </a:r>
            <a:r>
              <a:rPr lang="el-GR" altLang="en-US" dirty="0"/>
              <a:t>α</a:t>
            </a:r>
            <a:r>
              <a:rPr lang="en-US" altLang="en-US" dirty="0"/>
              <a:t>-proteobacteria, interpreted to suggest vertical transmission began around the time of the split of the groups of proteobacteria.</a:t>
            </a:r>
          </a:p>
          <a:p>
            <a:pPr>
              <a:buFont typeface="Arial" panose="020B0604020202020204" pitchFamily="34" charset="0"/>
              <a:buNone/>
            </a:pPr>
            <a:endParaRPr lang="en-US" altLang="en-US" dirty="0"/>
          </a:p>
        </p:txBody>
      </p:sp>
    </p:spTree>
    <p:extLst>
      <p:ext uri="{BB962C8B-B14F-4D97-AF65-F5344CB8AC3E}">
        <p14:creationId xmlns:p14="http://schemas.microsoft.com/office/powerpoint/2010/main" val="42440723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8D6BBF9B-C6CE-3A41-BB5A-2B791213B1CF}"/>
              </a:ext>
            </a:extLst>
          </p:cNvPr>
          <p:cNvSpPr>
            <a:spLocks noGrp="1"/>
          </p:cNvSpPr>
          <p:nvPr>
            <p:ph type="title"/>
          </p:nvPr>
        </p:nvSpPr>
        <p:spPr/>
        <p:txBody>
          <a:bodyPr/>
          <a:lstStyle/>
          <a:p>
            <a:pPr algn="ctr" eaLnBrk="1" hangingPunct="1"/>
            <a:r>
              <a:rPr lang="en-US" altLang="en-US" sz="2000"/>
              <a:t>Lysogenic Phages</a:t>
            </a:r>
          </a:p>
        </p:txBody>
      </p:sp>
      <p:grpSp>
        <p:nvGrpSpPr>
          <p:cNvPr id="45058" name="Group 4">
            <a:extLst>
              <a:ext uri="{FF2B5EF4-FFF2-40B4-BE49-F238E27FC236}">
                <a16:creationId xmlns:a16="http://schemas.microsoft.com/office/drawing/2014/main" id="{F738FFEB-FAB9-0E4E-A02B-D045C47957E6}"/>
              </a:ext>
            </a:extLst>
          </p:cNvPr>
          <p:cNvGrpSpPr>
            <a:grpSpLocks/>
          </p:cNvGrpSpPr>
          <p:nvPr/>
        </p:nvGrpSpPr>
        <p:grpSpPr bwMode="auto">
          <a:xfrm>
            <a:off x="3182938" y="4240213"/>
            <a:ext cx="5205412" cy="2408237"/>
            <a:chOff x="3183317" y="4240007"/>
            <a:chExt cx="5204796" cy="2408739"/>
          </a:xfrm>
        </p:grpSpPr>
        <p:grpSp>
          <p:nvGrpSpPr>
            <p:cNvPr id="45062" name="Group 2">
              <a:extLst>
                <a:ext uri="{FF2B5EF4-FFF2-40B4-BE49-F238E27FC236}">
                  <a16:creationId xmlns:a16="http://schemas.microsoft.com/office/drawing/2014/main" id="{9CA62150-83B9-2E44-B742-045BEF13701D}"/>
                </a:ext>
              </a:extLst>
            </p:cNvPr>
            <p:cNvGrpSpPr>
              <a:grpSpLocks/>
            </p:cNvGrpSpPr>
            <p:nvPr/>
          </p:nvGrpSpPr>
          <p:grpSpPr bwMode="auto">
            <a:xfrm>
              <a:off x="3183317" y="4240007"/>
              <a:ext cx="5204796" cy="2269651"/>
              <a:chOff x="3183317" y="4240007"/>
              <a:chExt cx="5204796" cy="2269651"/>
            </a:xfrm>
          </p:grpSpPr>
          <p:sp>
            <p:nvSpPr>
              <p:cNvPr id="45064" name="Text Box 1">
                <a:extLst>
                  <a:ext uri="{FF2B5EF4-FFF2-40B4-BE49-F238E27FC236}">
                    <a16:creationId xmlns:a16="http://schemas.microsoft.com/office/drawing/2014/main" id="{D5BE48C8-5A40-8447-A9F9-751142686B70}"/>
                  </a:ext>
                </a:extLst>
              </p:cNvPr>
              <p:cNvSpPr txBox="1">
                <a:spLocks noChangeArrowheads="1"/>
              </p:cNvSpPr>
              <p:nvPr/>
            </p:nvSpPr>
            <p:spPr bwMode="auto">
              <a:xfrm>
                <a:off x="3183317" y="4240007"/>
                <a:ext cx="1935332" cy="104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panose="020F0502020204030204" pitchFamily="34" charset="0"/>
                    <a:ea typeface="ＭＳ Ｐゴシック" panose="020B0600070205080204" pitchFamily="34" charset="-128"/>
                  </a:defRPr>
                </a:lvl1pPr>
                <a:lvl2pPr marL="742950" indent="-28575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panose="020F0502020204030204" pitchFamily="34" charset="0"/>
                    <a:ea typeface="ＭＳ Ｐゴシック" panose="020B0600070205080204" pitchFamily="34" charset="-128"/>
                  </a:defRPr>
                </a:lvl2pPr>
                <a:lvl3pPr marL="11430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panose="020F0502020204030204" pitchFamily="34" charset="0"/>
                    <a:ea typeface="ＭＳ Ｐゴシック" panose="020B0600070205080204" pitchFamily="34" charset="-128"/>
                  </a:defRPr>
                </a:lvl3pPr>
                <a:lvl4pPr marL="16002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panose="020F0502020204030204" pitchFamily="34" charset="0"/>
                    <a:ea typeface="ＭＳ Ｐゴシック" panose="020B0600070205080204" pitchFamily="34" charset="-128"/>
                  </a:defRPr>
                </a:lvl4pPr>
                <a:lvl5pPr marL="2057400" indent="-2286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Calibri" panose="020F0502020204030204" pitchFamily="34" charset="0"/>
                    <a:ea typeface="ＭＳ Ｐゴシック" panose="020B0600070205080204" pitchFamily="34" charset="-128"/>
                  </a:defRPr>
                </a:lvl9pPr>
              </a:lstStyle>
              <a:p>
                <a:pPr algn="ctr"/>
                <a:r>
                  <a:rPr lang="en-GB" altLang="en-US" sz="800" b="1">
                    <a:solidFill>
                      <a:srgbClr val="FF0000"/>
                    </a:solidFill>
                    <a:latin typeface="Arial" panose="020B0604020202020204" pitchFamily="34" charset="0"/>
                  </a:rPr>
                  <a:t>Lambdoid phage P13374</a:t>
                </a:r>
              </a:p>
            </p:txBody>
          </p:sp>
          <p:pic>
            <p:nvPicPr>
              <p:cNvPr id="45065" name="Picture 3">
                <a:extLst>
                  <a:ext uri="{FF2B5EF4-FFF2-40B4-BE49-F238E27FC236}">
                    <a16:creationId xmlns:a16="http://schemas.microsoft.com/office/drawing/2014/main" id="{1EC53892-B389-CF42-B34C-D6A019AB9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669" y="4414844"/>
                <a:ext cx="4831444" cy="20948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5063" name="Text Box 4">
              <a:extLst>
                <a:ext uri="{FF2B5EF4-FFF2-40B4-BE49-F238E27FC236}">
                  <a16:creationId xmlns:a16="http://schemas.microsoft.com/office/drawing/2014/main" id="{44CCFE0F-F805-7942-A0B6-7E8DC0F7DC94}"/>
                </a:ext>
              </a:extLst>
            </p:cNvPr>
            <p:cNvSpPr txBox="1">
              <a:spLocks noChangeArrowheads="1"/>
            </p:cNvSpPr>
            <p:nvPr/>
          </p:nvSpPr>
          <p:spPr bwMode="auto">
            <a:xfrm>
              <a:off x="5425776" y="6562561"/>
              <a:ext cx="2962337" cy="861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a:solidFill>
                    <a:schemeClr val="tx1"/>
                  </a:solidFill>
                  <a:latin typeface="Calibri" panose="020F0502020204030204" pitchFamily="34" charset="0"/>
                  <a:ea typeface="ＭＳ Ｐゴシック" panose="020B0600070205080204" pitchFamily="34" charset="-128"/>
                </a:defRPr>
              </a:lvl1pPr>
              <a:lvl2pPr marL="742950" indent="-285750">
                <a:tabLst>
                  <a:tab pos="723900" algn="l"/>
                  <a:tab pos="1447800" algn="l"/>
                  <a:tab pos="2171700" algn="l"/>
                  <a:tab pos="2895600" algn="l"/>
                  <a:tab pos="3619500" algn="l"/>
                </a:tabLst>
                <a:defRPr>
                  <a:solidFill>
                    <a:schemeClr val="tx1"/>
                  </a:solidFill>
                  <a:latin typeface="Calibri" panose="020F0502020204030204" pitchFamily="34" charset="0"/>
                  <a:ea typeface="ＭＳ Ｐゴシック" panose="020B0600070205080204" pitchFamily="34" charset="-128"/>
                </a:defRPr>
              </a:lvl2pPr>
              <a:lvl3pPr marL="1143000" indent="-228600">
                <a:tabLst>
                  <a:tab pos="723900" algn="l"/>
                  <a:tab pos="1447800" algn="l"/>
                  <a:tab pos="2171700" algn="l"/>
                  <a:tab pos="2895600" algn="l"/>
                  <a:tab pos="3619500" algn="l"/>
                </a:tabLst>
                <a:defRPr>
                  <a:solidFill>
                    <a:schemeClr val="tx1"/>
                  </a:solidFill>
                  <a:latin typeface="Calibri" panose="020F0502020204030204" pitchFamily="34" charset="0"/>
                  <a:ea typeface="ＭＳ Ｐゴシック" panose="020B0600070205080204" pitchFamily="34" charset="-128"/>
                </a:defRPr>
              </a:lvl3pPr>
              <a:lvl4pPr marL="1600200" indent="-228600">
                <a:tabLst>
                  <a:tab pos="723900" algn="l"/>
                  <a:tab pos="1447800" algn="l"/>
                  <a:tab pos="2171700" algn="l"/>
                  <a:tab pos="2895600" algn="l"/>
                  <a:tab pos="3619500" algn="l"/>
                </a:tabLst>
                <a:defRPr>
                  <a:solidFill>
                    <a:schemeClr val="tx1"/>
                  </a:solidFill>
                  <a:latin typeface="Calibri" panose="020F0502020204030204" pitchFamily="34" charset="0"/>
                  <a:ea typeface="ＭＳ Ｐゴシック" panose="020B0600070205080204" pitchFamily="34" charset="-128"/>
                </a:defRPr>
              </a:lvl4pPr>
              <a:lvl5pPr marL="2057400" indent="-228600">
                <a:tabLst>
                  <a:tab pos="723900" algn="l"/>
                  <a:tab pos="1447800" algn="l"/>
                  <a:tab pos="2171700" algn="l"/>
                  <a:tab pos="2895600" algn="l"/>
                  <a:tab pos="3619500" algn="l"/>
                </a:tabLst>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tabLst>
                  <a:tab pos="723900" algn="l"/>
                  <a:tab pos="1447800" algn="l"/>
                  <a:tab pos="2171700" algn="l"/>
                  <a:tab pos="2895600" algn="l"/>
                  <a:tab pos="3619500" algn="l"/>
                </a:tabLs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tabLst>
                  <a:tab pos="723900" algn="l"/>
                  <a:tab pos="1447800" algn="l"/>
                  <a:tab pos="2171700" algn="l"/>
                  <a:tab pos="2895600" algn="l"/>
                  <a:tab pos="3619500" algn="l"/>
                </a:tabLs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tabLst>
                  <a:tab pos="723900" algn="l"/>
                  <a:tab pos="1447800" algn="l"/>
                  <a:tab pos="2171700" algn="l"/>
                  <a:tab pos="2895600" algn="l"/>
                  <a:tab pos="3619500" algn="l"/>
                </a:tabLs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tabLst>
                  <a:tab pos="723900" algn="l"/>
                  <a:tab pos="1447800" algn="l"/>
                  <a:tab pos="2171700" algn="l"/>
                  <a:tab pos="2895600" algn="l"/>
                  <a:tab pos="3619500" algn="l"/>
                </a:tabLst>
                <a:defRPr>
                  <a:solidFill>
                    <a:schemeClr val="tx1"/>
                  </a:solidFill>
                  <a:latin typeface="Calibri" panose="020F0502020204030204" pitchFamily="34" charset="0"/>
                  <a:ea typeface="ＭＳ Ｐゴシック" panose="020B0600070205080204" pitchFamily="34" charset="-128"/>
                </a:defRPr>
              </a:lvl9pPr>
            </a:lstStyle>
            <a:p>
              <a:r>
                <a:rPr lang="en-GB" altLang="en-US" sz="800" b="1">
                  <a:solidFill>
                    <a:srgbClr val="000000"/>
                  </a:solidFill>
                  <a:latin typeface="Arial" panose="020B0604020202020204" pitchFamily="34" charset="0"/>
                </a:rPr>
                <a:t>Beutin L et al. J. Virol. 2012;86:10444-10455</a:t>
              </a:r>
            </a:p>
          </p:txBody>
        </p:sp>
      </p:grpSp>
      <p:pic>
        <p:nvPicPr>
          <p:cNvPr id="45059" name="Picture 2" descr="http://blogs.scientificamerican.com/lab-rat/files/2012/03/Phage.png">
            <a:extLst>
              <a:ext uri="{FF2B5EF4-FFF2-40B4-BE49-F238E27FC236}">
                <a16:creationId xmlns:a16="http://schemas.microsoft.com/office/drawing/2014/main" id="{B66C0BEF-C3E1-7846-8A54-06E68698F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3" y="4051300"/>
            <a:ext cx="2346325"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6">
            <a:extLst>
              <a:ext uri="{FF2B5EF4-FFF2-40B4-BE49-F238E27FC236}">
                <a16:creationId xmlns:a16="http://schemas.microsoft.com/office/drawing/2014/main" id="{C8EBC186-475F-0A43-A563-FD10AFB7064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143000"/>
            <a:ext cx="4919663" cy="300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A631F00-EE3C-8F40-B62C-7F006CBF4776}"/>
              </a:ext>
            </a:extLst>
          </p:cNvPr>
          <p:cNvSpPr txBox="1"/>
          <p:nvPr/>
        </p:nvSpPr>
        <p:spPr>
          <a:xfrm>
            <a:off x="5410200" y="1600200"/>
            <a:ext cx="1447800" cy="2133600"/>
          </a:xfrm>
          <a:prstGeom prst="donut">
            <a:avLst>
              <a:gd name="adj" fmla="val 4906"/>
            </a:avLst>
          </a:prstGeom>
          <a:solidFill>
            <a:srgbClr val="FF0000"/>
          </a:solidFill>
        </p:spPr>
        <p:txBody>
          <a:bodyPr>
            <a:spAutoFit/>
          </a:bodyPr>
          <a:lstStyle/>
          <a:p>
            <a:pPr fontAlgn="auto">
              <a:spcBef>
                <a:spcPts val="0"/>
              </a:spcBef>
              <a:spcAft>
                <a:spcPts val="0"/>
              </a:spcAft>
              <a:defRPr/>
            </a:pPr>
            <a:endParaRPr lang="en-US" dirty="0">
              <a:latin typeface="+mn-lt"/>
              <a:ea typeface="+mn-ea"/>
            </a:endParaRPr>
          </a:p>
        </p:txBody>
      </p:sp>
    </p:spTree>
    <p:extLst>
      <p:ext uri="{BB962C8B-B14F-4D97-AF65-F5344CB8AC3E}">
        <p14:creationId xmlns:p14="http://schemas.microsoft.com/office/powerpoint/2010/main" val="41548841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Box 2">
            <a:extLst>
              <a:ext uri="{FF2B5EF4-FFF2-40B4-BE49-F238E27FC236}">
                <a16:creationId xmlns:a16="http://schemas.microsoft.com/office/drawing/2014/main" id="{71E61CC8-1D39-4442-B162-3166DAF1119F}"/>
              </a:ext>
            </a:extLst>
          </p:cNvPr>
          <p:cNvSpPr txBox="1">
            <a:spLocks noChangeArrowheads="1"/>
          </p:cNvSpPr>
          <p:nvPr/>
        </p:nvSpPr>
        <p:spPr bwMode="auto">
          <a:xfrm>
            <a:off x="342900" y="1195388"/>
            <a:ext cx="83962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000">
                <a:solidFill>
                  <a:srgbClr val="000000"/>
                </a:solidFill>
                <a:latin typeface="Arial" panose="020B0604020202020204" pitchFamily="34" charset="0"/>
              </a:rPr>
              <a:t>GTAs smaller capsids pack more often host DNA than their own genes</a:t>
            </a:r>
          </a:p>
        </p:txBody>
      </p:sp>
      <p:grpSp>
        <p:nvGrpSpPr>
          <p:cNvPr id="39938" name="Group 10">
            <a:extLst>
              <a:ext uri="{FF2B5EF4-FFF2-40B4-BE49-F238E27FC236}">
                <a16:creationId xmlns:a16="http://schemas.microsoft.com/office/drawing/2014/main" id="{40DA41EF-8F0E-0044-9D0F-51FB2BBB2102}"/>
              </a:ext>
            </a:extLst>
          </p:cNvPr>
          <p:cNvGrpSpPr>
            <a:grpSpLocks/>
          </p:cNvGrpSpPr>
          <p:nvPr/>
        </p:nvGrpSpPr>
        <p:grpSpPr bwMode="auto">
          <a:xfrm>
            <a:off x="3098800" y="1997075"/>
            <a:ext cx="5094288" cy="4432300"/>
            <a:chOff x="2133110" y="1996980"/>
            <a:chExt cx="5094569" cy="4432918"/>
          </a:xfrm>
        </p:grpSpPr>
        <p:grpSp>
          <p:nvGrpSpPr>
            <p:cNvPr id="39948" name="Group 5">
              <a:extLst>
                <a:ext uri="{FF2B5EF4-FFF2-40B4-BE49-F238E27FC236}">
                  <a16:creationId xmlns:a16="http://schemas.microsoft.com/office/drawing/2014/main" id="{F51A1265-447A-F942-95C7-C8149F2167C3}"/>
                </a:ext>
              </a:extLst>
            </p:cNvPr>
            <p:cNvGrpSpPr>
              <a:grpSpLocks/>
            </p:cNvGrpSpPr>
            <p:nvPr/>
          </p:nvGrpSpPr>
          <p:grpSpPr bwMode="auto">
            <a:xfrm>
              <a:off x="2133110" y="2067007"/>
              <a:ext cx="5094569" cy="3993559"/>
              <a:chOff x="2133111" y="1692538"/>
              <a:chExt cx="5094569" cy="3993559"/>
            </a:xfrm>
          </p:grpSpPr>
          <p:pic>
            <p:nvPicPr>
              <p:cNvPr id="39952" name="Picture 55" descr="nrmicro2802-f1">
                <a:extLst>
                  <a:ext uri="{FF2B5EF4-FFF2-40B4-BE49-F238E27FC236}">
                    <a16:creationId xmlns:a16="http://schemas.microsoft.com/office/drawing/2014/main" id="{278A0596-0C13-7248-A174-A80F6D0B2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073"/>
              <a:stretch>
                <a:fillRect/>
              </a:stretch>
            </p:blipFill>
            <p:spPr bwMode="auto">
              <a:xfrm>
                <a:off x="2133111" y="1692538"/>
                <a:ext cx="5094569" cy="3993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3" name="Rectangle 4">
                <a:extLst>
                  <a:ext uri="{FF2B5EF4-FFF2-40B4-BE49-F238E27FC236}">
                    <a16:creationId xmlns:a16="http://schemas.microsoft.com/office/drawing/2014/main" id="{C2D14C4D-CC3B-CB48-B201-AB21106E0161}"/>
                  </a:ext>
                </a:extLst>
              </p:cNvPr>
              <p:cNvSpPr>
                <a:spLocks noChangeArrowheads="1"/>
              </p:cNvSpPr>
              <p:nvPr/>
            </p:nvSpPr>
            <p:spPr bwMode="auto">
              <a:xfrm>
                <a:off x="2133111" y="1870841"/>
                <a:ext cx="2869813" cy="168166"/>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sz="2000">
                  <a:solidFill>
                    <a:srgbClr val="000000"/>
                  </a:solidFill>
                  <a:latin typeface="Arial" panose="020B0604020202020204" pitchFamily="34" charset="0"/>
                </a:endParaRPr>
              </a:p>
            </p:txBody>
          </p:sp>
        </p:grpSp>
        <p:sp>
          <p:nvSpPr>
            <p:cNvPr id="39949" name="TextBox 6">
              <a:extLst>
                <a:ext uri="{FF2B5EF4-FFF2-40B4-BE49-F238E27FC236}">
                  <a16:creationId xmlns:a16="http://schemas.microsoft.com/office/drawing/2014/main" id="{A100B9FD-FF0A-9E4A-A0D4-E47317EB6065}"/>
                </a:ext>
              </a:extLst>
            </p:cNvPr>
            <p:cNvSpPr txBox="1">
              <a:spLocks noChangeArrowheads="1"/>
            </p:cNvSpPr>
            <p:nvPr/>
          </p:nvSpPr>
          <p:spPr bwMode="auto">
            <a:xfrm>
              <a:off x="2963917" y="1996980"/>
              <a:ext cx="72521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000">
                  <a:solidFill>
                    <a:srgbClr val="FF0000"/>
                  </a:solidFill>
                  <a:latin typeface="Arial" panose="020B0604020202020204" pitchFamily="34" charset="0"/>
                </a:rPr>
                <a:t>GTA</a:t>
              </a:r>
            </a:p>
          </p:txBody>
        </p:sp>
        <p:sp>
          <p:nvSpPr>
            <p:cNvPr id="39950" name="TextBox 7">
              <a:extLst>
                <a:ext uri="{FF2B5EF4-FFF2-40B4-BE49-F238E27FC236}">
                  <a16:creationId xmlns:a16="http://schemas.microsoft.com/office/drawing/2014/main" id="{FB3AED59-81CF-9F45-8199-CED45AF85ECF}"/>
                </a:ext>
              </a:extLst>
            </p:cNvPr>
            <p:cNvSpPr txBox="1">
              <a:spLocks noChangeArrowheads="1"/>
            </p:cNvSpPr>
            <p:nvPr/>
          </p:nvSpPr>
          <p:spPr bwMode="auto">
            <a:xfrm>
              <a:off x="5439104" y="1996980"/>
              <a:ext cx="9722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2000">
                  <a:solidFill>
                    <a:srgbClr val="FF0000"/>
                  </a:solidFill>
                  <a:latin typeface="Arial" panose="020B0604020202020204" pitchFamily="34" charset="0"/>
                </a:rPr>
                <a:t>Phage</a:t>
              </a:r>
            </a:p>
          </p:txBody>
        </p:sp>
        <p:sp>
          <p:nvSpPr>
            <p:cNvPr id="39951" name="Rectangle 4">
              <a:extLst>
                <a:ext uri="{FF2B5EF4-FFF2-40B4-BE49-F238E27FC236}">
                  <a16:creationId xmlns:a16="http://schemas.microsoft.com/office/drawing/2014/main" id="{A20DB3C5-0741-A24E-B6D9-B4CCB5882545}"/>
                </a:ext>
              </a:extLst>
            </p:cNvPr>
            <p:cNvSpPr>
              <a:spLocks noChangeArrowheads="1"/>
            </p:cNvSpPr>
            <p:nvPr/>
          </p:nvSpPr>
          <p:spPr bwMode="auto">
            <a:xfrm>
              <a:off x="2658950" y="6245232"/>
              <a:ext cx="4042887"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r>
                <a:rPr lang="en-US" altLang="en-US" sz="600" b="1">
                  <a:solidFill>
                    <a:srgbClr val="000000"/>
                  </a:solidFill>
                  <a:latin typeface="Arial" panose="020B0604020202020204" pitchFamily="34" charset="0"/>
                </a:rPr>
                <a:t>Lang AS, Zhaxybayeva O, Beatty JT. Nat Rev Microbiol. 2012 Jun 11;10(7):472-82 </a:t>
              </a:r>
            </a:p>
          </p:txBody>
        </p:sp>
      </p:grpSp>
      <p:grpSp>
        <p:nvGrpSpPr>
          <p:cNvPr id="39940" name="Group 16">
            <a:extLst>
              <a:ext uri="{FF2B5EF4-FFF2-40B4-BE49-F238E27FC236}">
                <a16:creationId xmlns:a16="http://schemas.microsoft.com/office/drawing/2014/main" id="{6CD3A6A1-A89F-3B47-95AD-36E298900E95}"/>
              </a:ext>
            </a:extLst>
          </p:cNvPr>
          <p:cNvGrpSpPr>
            <a:grpSpLocks/>
          </p:cNvGrpSpPr>
          <p:nvPr/>
        </p:nvGrpSpPr>
        <p:grpSpPr bwMode="auto">
          <a:xfrm>
            <a:off x="419100" y="1657350"/>
            <a:ext cx="2463800" cy="2344738"/>
            <a:chOff x="6258394" y="3946614"/>
            <a:chExt cx="2464888" cy="2344785"/>
          </a:xfrm>
        </p:grpSpPr>
        <p:pic>
          <p:nvPicPr>
            <p:cNvPr id="39942" name="Picture 17" descr="nrmicro2802-f2">
              <a:extLst>
                <a:ext uri="{FF2B5EF4-FFF2-40B4-BE49-F238E27FC236}">
                  <a16:creationId xmlns:a16="http://schemas.microsoft.com/office/drawing/2014/main" id="{CC43F669-3205-4041-843D-F3AEDEDA1B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9503"/>
            <a:stretch>
              <a:fillRect/>
            </a:stretch>
          </p:blipFill>
          <p:spPr bwMode="auto">
            <a:xfrm>
              <a:off x="6398825" y="3946614"/>
              <a:ext cx="2314386" cy="2107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3" name="Rectangle 4">
              <a:extLst>
                <a:ext uri="{FF2B5EF4-FFF2-40B4-BE49-F238E27FC236}">
                  <a16:creationId xmlns:a16="http://schemas.microsoft.com/office/drawing/2014/main" id="{DA7CDCDD-D367-3644-A21C-A8ECD3ADA0A9}"/>
                </a:ext>
              </a:extLst>
            </p:cNvPr>
            <p:cNvSpPr>
              <a:spLocks noChangeArrowheads="1"/>
            </p:cNvSpPr>
            <p:nvPr/>
          </p:nvSpPr>
          <p:spPr bwMode="auto">
            <a:xfrm>
              <a:off x="6258394" y="6014400"/>
              <a:ext cx="246488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r"/>
              <a:r>
                <a:rPr lang="en-US" altLang="en-US" sz="600" b="1">
                  <a:solidFill>
                    <a:srgbClr val="000000"/>
                  </a:solidFill>
                  <a:latin typeface="Arial" panose="020B0604020202020204" pitchFamily="34" charset="0"/>
                </a:rPr>
                <a:t>Lang AS, Zhaxybayeva O, Beatty JT. Nat Rev Microbiol. 2012 Jun 11;10(7):472-82 </a:t>
              </a:r>
            </a:p>
          </p:txBody>
        </p:sp>
      </p:grpSp>
      <p:sp>
        <p:nvSpPr>
          <p:cNvPr id="39941" name="Rectangle 10">
            <a:extLst>
              <a:ext uri="{FF2B5EF4-FFF2-40B4-BE49-F238E27FC236}">
                <a16:creationId xmlns:a16="http://schemas.microsoft.com/office/drawing/2014/main" id="{88ECF18D-86F5-5546-A659-DD1CABCC9D16}"/>
              </a:ext>
            </a:extLst>
          </p:cNvPr>
          <p:cNvSpPr txBox="1">
            <a:spLocks noChangeArrowheads="1"/>
          </p:cNvSpPr>
          <p:nvPr/>
        </p:nvSpPr>
        <p:spPr bwMode="gray">
          <a:xfrm>
            <a:off x="473075" y="228600"/>
            <a:ext cx="8520113"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ctr">
              <a:lnSpc>
                <a:spcPct val="90000"/>
              </a:lnSpc>
            </a:pPr>
            <a:r>
              <a:rPr lang="de-DE" altLang="en-US" sz="2000" b="1">
                <a:solidFill>
                  <a:srgbClr val="000000"/>
                </a:solidFill>
                <a:latin typeface="Arial" panose="020B0604020202020204" pitchFamily="34" charset="0"/>
              </a:rPr>
              <a:t>„Promiscuous little bastards...“ J. Paul</a:t>
            </a:r>
          </a:p>
        </p:txBody>
      </p:sp>
      <p:pic>
        <p:nvPicPr>
          <p:cNvPr id="19" name="Picture 4">
            <a:extLst>
              <a:ext uri="{FF2B5EF4-FFF2-40B4-BE49-F238E27FC236}">
                <a16:creationId xmlns:a16="http://schemas.microsoft.com/office/drawing/2014/main" id="{8DB34FFE-6460-9344-B1C7-05B81131D1B2}"/>
              </a:ext>
            </a:extLst>
          </p:cNvPr>
          <p:cNvPicPr>
            <a:picLocks noChangeAspect="1"/>
          </p:cNvPicPr>
          <p:nvPr/>
        </p:nvPicPr>
        <p:blipFill rotWithShape="1">
          <a:blip r:embed="rId5">
            <a:extLst>
              <a:ext uri="{28A0092B-C50C-407E-A947-70E740481C1C}">
                <a14:useLocalDpi xmlns:a14="http://schemas.microsoft.com/office/drawing/2010/main" val="0"/>
              </a:ext>
            </a:extLst>
          </a:blip>
          <a:srcRect l="2619" t="9428" r="2127" b="2554"/>
          <a:stretch/>
        </p:blipFill>
        <p:spPr bwMode="auto">
          <a:xfrm>
            <a:off x="4725" y="3918012"/>
            <a:ext cx="3094075" cy="1976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a:extLst>
              <a:ext uri="{FF2B5EF4-FFF2-40B4-BE49-F238E27FC236}">
                <a16:creationId xmlns:a16="http://schemas.microsoft.com/office/drawing/2014/main" id="{6979C512-10A3-0744-912F-153223592CC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25" y="5942016"/>
            <a:ext cx="3209260" cy="87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395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1"/>
          <p:cNvSpPr>
            <a:spLocks noGrp="1"/>
          </p:cNvSpPr>
          <p:nvPr>
            <p:ph type="title"/>
          </p:nvPr>
        </p:nvSpPr>
        <p:spPr>
          <a:xfrm>
            <a:off x="268288" y="346075"/>
            <a:ext cx="8520112" cy="438150"/>
          </a:xfrm>
        </p:spPr>
        <p:txBody>
          <a:bodyPr/>
          <a:lstStyle/>
          <a:p>
            <a:pPr algn="ctr" eaLnBrk="1" hangingPunct="1"/>
            <a:r>
              <a:rPr lang="en-US" sz="1800">
                <a:latin typeface="Arial" charset="0"/>
              </a:rPr>
              <a:t>Testing for selection using dN/dS ratio</a:t>
            </a:r>
          </a:p>
        </p:txBody>
      </p:sp>
      <p:sp>
        <p:nvSpPr>
          <p:cNvPr id="4" name="TextBox 3"/>
          <p:cNvSpPr txBox="1">
            <a:spLocks noChangeArrowheads="1"/>
          </p:cNvSpPr>
          <p:nvPr/>
        </p:nvSpPr>
        <p:spPr bwMode="auto">
          <a:xfrm>
            <a:off x="393700" y="1254125"/>
            <a:ext cx="7226300" cy="286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dirty="0" err="1">
                <a:solidFill>
                  <a:srgbClr val="000000"/>
                </a:solidFill>
              </a:rPr>
              <a:t>dN</a:t>
            </a:r>
            <a:r>
              <a:rPr lang="en-US" sz="1800" b="1" dirty="0">
                <a:solidFill>
                  <a:srgbClr val="000000"/>
                </a:solidFill>
              </a:rPr>
              <a:t>/</a:t>
            </a:r>
            <a:r>
              <a:rPr lang="en-US" sz="1800" b="1" dirty="0" err="1">
                <a:solidFill>
                  <a:srgbClr val="000000"/>
                </a:solidFill>
              </a:rPr>
              <a:t>dS</a:t>
            </a:r>
            <a:r>
              <a:rPr lang="en-US" sz="1800" b="1" dirty="0">
                <a:solidFill>
                  <a:srgbClr val="000000"/>
                </a:solidFill>
              </a:rPr>
              <a:t> </a:t>
            </a:r>
            <a:r>
              <a:rPr lang="en-US" sz="1800" dirty="0">
                <a:solidFill>
                  <a:srgbClr val="000000"/>
                </a:solidFill>
                <a:latin typeface="Calibri" charset="0"/>
              </a:rPr>
              <a:t>ratio (</a:t>
            </a:r>
            <a:r>
              <a:rPr lang="en-US" sz="1800" dirty="0">
                <a:solidFill>
                  <a:srgbClr val="000000"/>
                </a:solidFill>
                <a:cs typeface="Arial" charset="0"/>
              </a:rPr>
              <a:t>aka </a:t>
            </a:r>
            <a:r>
              <a:rPr lang="en-US" sz="1800" b="1" dirty="0" err="1">
                <a:solidFill>
                  <a:srgbClr val="000000"/>
                </a:solidFill>
                <a:cs typeface="Arial" charset="0"/>
              </a:rPr>
              <a:t>Ka</a:t>
            </a:r>
            <a:r>
              <a:rPr lang="en-US" sz="1800" b="1" dirty="0">
                <a:solidFill>
                  <a:srgbClr val="000000"/>
                </a:solidFill>
                <a:cs typeface="Arial" charset="0"/>
              </a:rPr>
              <a:t>/Ks</a:t>
            </a:r>
            <a:r>
              <a:rPr lang="en-US" sz="1800" dirty="0">
                <a:solidFill>
                  <a:srgbClr val="000000"/>
                </a:solidFill>
                <a:cs typeface="Arial" charset="0"/>
              </a:rPr>
              <a:t> or </a:t>
            </a:r>
            <a:r>
              <a:rPr lang="el-GR" sz="1800" b="1" dirty="0">
                <a:solidFill>
                  <a:srgbClr val="000000"/>
                </a:solidFill>
                <a:cs typeface="Arial" charset="0"/>
              </a:rPr>
              <a:t>ω</a:t>
            </a:r>
            <a:r>
              <a:rPr lang="en-US" sz="1800" b="1" dirty="0">
                <a:solidFill>
                  <a:srgbClr val="000000"/>
                </a:solidFill>
                <a:cs typeface="Arial" charset="0"/>
              </a:rPr>
              <a:t> </a:t>
            </a:r>
            <a:r>
              <a:rPr lang="en-US" sz="1800" dirty="0">
                <a:solidFill>
                  <a:srgbClr val="000000"/>
                </a:solidFill>
                <a:cs typeface="Arial" charset="0"/>
              </a:rPr>
              <a:t>(omega) ratio) where</a:t>
            </a:r>
          </a:p>
          <a:p>
            <a:pPr eaLnBrk="1" fontAlgn="base" hangingPunct="1">
              <a:spcBef>
                <a:spcPct val="0"/>
              </a:spcBef>
              <a:spcAft>
                <a:spcPct val="0"/>
              </a:spcAft>
            </a:pPr>
            <a:endParaRPr lang="en-US" sz="1800" dirty="0">
              <a:solidFill>
                <a:srgbClr val="000000"/>
              </a:solidFill>
              <a:cs typeface="Arial" charset="0"/>
            </a:endParaRPr>
          </a:p>
          <a:p>
            <a:pPr algn="ctr" eaLnBrk="1" fontAlgn="base" hangingPunct="1">
              <a:spcBef>
                <a:spcPct val="0"/>
              </a:spcBef>
              <a:spcAft>
                <a:spcPct val="0"/>
              </a:spcAft>
            </a:pPr>
            <a:r>
              <a:rPr lang="en-US" sz="1800" b="1" dirty="0">
                <a:solidFill>
                  <a:srgbClr val="000000"/>
                </a:solidFill>
                <a:cs typeface="Arial" charset="0"/>
              </a:rPr>
              <a:t>     </a:t>
            </a:r>
            <a:r>
              <a:rPr lang="en-US" sz="1800" b="1" dirty="0" err="1">
                <a:solidFill>
                  <a:srgbClr val="000000"/>
                </a:solidFill>
                <a:cs typeface="Arial" charset="0"/>
              </a:rPr>
              <a:t>dN</a:t>
            </a:r>
            <a:r>
              <a:rPr lang="en-US" sz="1800" dirty="0">
                <a:solidFill>
                  <a:srgbClr val="000000"/>
                </a:solidFill>
                <a:cs typeface="Arial" charset="0"/>
              </a:rPr>
              <a:t> = number of non-synonymous substitutions / number of all possible non-synonymous substitutions </a:t>
            </a:r>
          </a:p>
          <a:p>
            <a:pPr algn="ctr" eaLnBrk="1" fontAlgn="base" hangingPunct="1">
              <a:spcBef>
                <a:spcPct val="0"/>
              </a:spcBef>
              <a:spcAft>
                <a:spcPct val="0"/>
              </a:spcAft>
            </a:pPr>
            <a:endParaRPr lang="en-US" sz="1800" dirty="0">
              <a:solidFill>
                <a:srgbClr val="000000"/>
              </a:solidFill>
              <a:cs typeface="Arial" charset="0"/>
            </a:endParaRPr>
          </a:p>
          <a:p>
            <a:pPr algn="ctr" eaLnBrk="1" fontAlgn="base" hangingPunct="1">
              <a:spcBef>
                <a:spcPct val="0"/>
              </a:spcBef>
              <a:spcAft>
                <a:spcPct val="0"/>
              </a:spcAft>
            </a:pPr>
            <a:endParaRPr lang="en-US" sz="1800" b="1" dirty="0">
              <a:solidFill>
                <a:srgbClr val="000000"/>
              </a:solidFill>
              <a:cs typeface="Arial" charset="0"/>
            </a:endParaRPr>
          </a:p>
          <a:p>
            <a:pPr algn="ctr" eaLnBrk="1" fontAlgn="base" hangingPunct="1">
              <a:spcBef>
                <a:spcPct val="0"/>
              </a:spcBef>
              <a:spcAft>
                <a:spcPct val="0"/>
              </a:spcAft>
            </a:pPr>
            <a:r>
              <a:rPr lang="en-US" sz="1800" b="1" dirty="0" err="1">
                <a:solidFill>
                  <a:srgbClr val="000000"/>
                </a:solidFill>
                <a:cs typeface="Arial" charset="0"/>
              </a:rPr>
              <a:t>dS</a:t>
            </a:r>
            <a:r>
              <a:rPr lang="en-US" sz="1800" b="1" dirty="0">
                <a:solidFill>
                  <a:srgbClr val="000000"/>
                </a:solidFill>
                <a:cs typeface="Arial" charset="0"/>
              </a:rPr>
              <a:t> </a:t>
            </a:r>
            <a:r>
              <a:rPr lang="en-US" sz="1800" dirty="0">
                <a:solidFill>
                  <a:srgbClr val="000000"/>
                </a:solidFill>
                <a:cs typeface="Arial" charset="0"/>
              </a:rPr>
              <a:t> =number of synonymous substitutions / number of all possible synonymous substitutions </a:t>
            </a:r>
          </a:p>
          <a:p>
            <a:pPr algn="ctr" eaLnBrk="1" fontAlgn="base" hangingPunct="1">
              <a:spcBef>
                <a:spcPct val="0"/>
              </a:spcBef>
              <a:spcAft>
                <a:spcPct val="0"/>
              </a:spcAft>
            </a:pPr>
            <a:endParaRPr lang="en-US" sz="1800" dirty="0">
              <a:solidFill>
                <a:srgbClr val="000000"/>
              </a:solidFill>
              <a:cs typeface="Arial" charset="0"/>
            </a:endParaRPr>
          </a:p>
          <a:p>
            <a:pPr algn="ctr" eaLnBrk="1" fontAlgn="base" hangingPunct="1">
              <a:spcBef>
                <a:spcPct val="0"/>
              </a:spcBef>
              <a:spcAft>
                <a:spcPct val="0"/>
              </a:spcAft>
            </a:pPr>
            <a:endParaRPr lang="en-US" sz="1800" dirty="0">
              <a:solidFill>
                <a:srgbClr val="000000"/>
              </a:solidFill>
              <a:cs typeface="Arial" charset="0"/>
            </a:endParaRPr>
          </a:p>
        </p:txBody>
      </p:sp>
      <p:sp>
        <p:nvSpPr>
          <p:cNvPr id="3" name="Rectangle 2"/>
          <p:cNvSpPr>
            <a:spLocks noChangeArrowheads="1"/>
          </p:cNvSpPr>
          <p:nvPr/>
        </p:nvSpPr>
        <p:spPr bwMode="auto">
          <a:xfrm>
            <a:off x="914400" y="3922713"/>
            <a:ext cx="41544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dN/dS</a:t>
            </a:r>
            <a:r>
              <a:rPr lang="en-US">
                <a:solidFill>
                  <a:srgbClr val="000000"/>
                </a:solidFill>
                <a:latin typeface="Arial" charset="0"/>
                <a:ea typeface="ＭＳ Ｐゴシック" charset="0"/>
                <a:cs typeface="Arial" charset="0"/>
              </a:rPr>
              <a:t> &gt;1 positive, Darwinian selection</a:t>
            </a:r>
          </a:p>
        </p:txBody>
      </p:sp>
      <p:sp>
        <p:nvSpPr>
          <p:cNvPr id="5" name="Rectangle 4"/>
          <p:cNvSpPr>
            <a:spLocks noChangeArrowheads="1"/>
          </p:cNvSpPr>
          <p:nvPr/>
        </p:nvSpPr>
        <p:spPr bwMode="auto">
          <a:xfrm>
            <a:off x="914400" y="4603750"/>
            <a:ext cx="61595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dN/dS</a:t>
            </a:r>
            <a:r>
              <a:rPr lang="en-US">
                <a:solidFill>
                  <a:srgbClr val="000000"/>
                </a:solidFill>
                <a:latin typeface="Arial" charset="0"/>
                <a:ea typeface="ＭＳ Ｐゴシック" charset="0"/>
                <a:cs typeface="Arial" charset="0"/>
              </a:rPr>
              <a:t> =1 neutral evolution</a:t>
            </a:r>
          </a:p>
        </p:txBody>
      </p:sp>
      <p:sp>
        <p:nvSpPr>
          <p:cNvPr id="6" name="Rectangle 5"/>
          <p:cNvSpPr>
            <a:spLocks noChangeArrowheads="1"/>
          </p:cNvSpPr>
          <p:nvPr/>
        </p:nvSpPr>
        <p:spPr bwMode="auto">
          <a:xfrm>
            <a:off x="946150" y="5345113"/>
            <a:ext cx="4090988"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49" tIns="45627" rIns="91249" bIns="45627">
            <a:spAutoFit/>
          </a:bodyPr>
          <a:lstStyle/>
          <a:p>
            <a:pPr defTabSz="911225" fontAlgn="base">
              <a:spcBef>
                <a:spcPct val="0"/>
              </a:spcBef>
              <a:spcAft>
                <a:spcPct val="0"/>
              </a:spcAft>
            </a:pPr>
            <a:r>
              <a:rPr lang="en-US" b="1">
                <a:solidFill>
                  <a:srgbClr val="000000"/>
                </a:solidFill>
                <a:latin typeface="Arial" charset="0"/>
                <a:ea typeface="ＭＳ Ｐゴシック" charset="0"/>
                <a:cs typeface="Arial" charset="0"/>
              </a:rPr>
              <a:t>dN/dS</a:t>
            </a:r>
            <a:r>
              <a:rPr lang="en-US">
                <a:solidFill>
                  <a:srgbClr val="000000"/>
                </a:solidFill>
                <a:latin typeface="Arial" charset="0"/>
                <a:ea typeface="ＭＳ Ｐゴシック" charset="0"/>
                <a:cs typeface="Arial" charset="0"/>
              </a:rPr>
              <a:t> &lt;1 negative, purifying selection</a:t>
            </a:r>
          </a:p>
        </p:txBody>
      </p:sp>
    </p:spTree>
    <p:extLst>
      <p:ext uri="{BB962C8B-B14F-4D97-AF65-F5344CB8AC3E}">
        <p14:creationId xmlns:p14="http://schemas.microsoft.com/office/powerpoint/2010/main" val="8366458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7C4A5D34-E5AA-BE4D-BA3F-4917093EA958}"/>
              </a:ext>
            </a:extLst>
          </p:cNvPr>
          <p:cNvSpPr>
            <a:spLocks noGrp="1"/>
          </p:cNvSpPr>
          <p:nvPr>
            <p:ph type="title"/>
          </p:nvPr>
        </p:nvSpPr>
        <p:spPr>
          <a:xfrm>
            <a:off x="457200" y="76200"/>
            <a:ext cx="8229600" cy="1143000"/>
          </a:xfrm>
        </p:spPr>
        <p:txBody>
          <a:bodyPr/>
          <a:lstStyle/>
          <a:p>
            <a:r>
              <a:rPr lang="en-US" altLang="en-US" sz="2000"/>
              <a:t>GTA Origin and Evolution</a:t>
            </a:r>
          </a:p>
        </p:txBody>
      </p:sp>
      <p:sp>
        <p:nvSpPr>
          <p:cNvPr id="6" name="TextBox 5">
            <a:extLst>
              <a:ext uri="{FF2B5EF4-FFF2-40B4-BE49-F238E27FC236}">
                <a16:creationId xmlns:a16="http://schemas.microsoft.com/office/drawing/2014/main" id="{A1E733B7-35B1-EF46-B887-9C29597F52D1}"/>
              </a:ext>
            </a:extLst>
          </p:cNvPr>
          <p:cNvSpPr txBox="1">
            <a:spLocks noChangeArrowheads="1"/>
          </p:cNvSpPr>
          <p:nvPr/>
        </p:nvSpPr>
        <p:spPr bwMode="auto">
          <a:xfrm>
            <a:off x="195263" y="1096963"/>
            <a:ext cx="8683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600"/>
              <a:t>The conserved gene neighborhoods suggests vertical inheritance in </a:t>
            </a:r>
            <a:r>
              <a:rPr lang="el-GR" altLang="en-US" sz="1600"/>
              <a:t>α</a:t>
            </a:r>
            <a:r>
              <a:rPr lang="en-US" altLang="en-US" sz="1600"/>
              <a:t>-proteobacterial lineages </a:t>
            </a:r>
          </a:p>
        </p:txBody>
      </p:sp>
      <p:grpSp>
        <p:nvGrpSpPr>
          <p:cNvPr id="4" name="Group 3">
            <a:extLst>
              <a:ext uri="{FF2B5EF4-FFF2-40B4-BE49-F238E27FC236}">
                <a16:creationId xmlns:a16="http://schemas.microsoft.com/office/drawing/2014/main" id="{02E22968-9A3A-1448-B432-03FBC3FA509B}"/>
              </a:ext>
            </a:extLst>
          </p:cNvPr>
          <p:cNvGrpSpPr>
            <a:grpSpLocks/>
          </p:cNvGrpSpPr>
          <p:nvPr/>
        </p:nvGrpSpPr>
        <p:grpSpPr bwMode="auto">
          <a:xfrm>
            <a:off x="2416175" y="1743075"/>
            <a:ext cx="4419600" cy="5003800"/>
            <a:chOff x="2415540" y="1743611"/>
            <a:chExt cx="4419600" cy="5003960"/>
          </a:xfrm>
        </p:grpSpPr>
        <p:sp>
          <p:nvSpPr>
            <p:cNvPr id="25606" name="TextBox 7">
              <a:extLst>
                <a:ext uri="{FF2B5EF4-FFF2-40B4-BE49-F238E27FC236}">
                  <a16:creationId xmlns:a16="http://schemas.microsoft.com/office/drawing/2014/main" id="{BD93DD28-A0FA-764E-B257-EEF88AE8DADA}"/>
                </a:ext>
              </a:extLst>
            </p:cNvPr>
            <p:cNvSpPr txBox="1">
              <a:spLocks noChangeArrowheads="1"/>
            </p:cNvSpPr>
            <p:nvPr/>
          </p:nvSpPr>
          <p:spPr bwMode="auto">
            <a:xfrm>
              <a:off x="3286125" y="6562905"/>
              <a:ext cx="27622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600" b="1"/>
                <a:t>Lang, A.S. &amp; Beatty, J.T.  Trends in Microbiology , Vol.15, No.2 , 2006</a:t>
              </a:r>
            </a:p>
          </p:txBody>
        </p:sp>
        <p:pic>
          <p:nvPicPr>
            <p:cNvPr id="25607" name="Picture 2">
              <a:extLst>
                <a:ext uri="{FF2B5EF4-FFF2-40B4-BE49-F238E27FC236}">
                  <a16:creationId xmlns:a16="http://schemas.microsoft.com/office/drawing/2014/main" id="{73A49C53-28E7-AE42-A3CA-F8AA1EF6319E}"/>
                </a:ext>
              </a:extLst>
            </p:cNvPr>
            <p:cNvPicPr>
              <a:picLocks noChangeAspect="1"/>
            </p:cNvPicPr>
            <p:nvPr/>
          </p:nvPicPr>
          <p:blipFill>
            <a:blip r:embed="rId3">
              <a:extLst>
                <a:ext uri="{28A0092B-C50C-407E-A947-70E740481C1C}">
                  <a14:useLocalDpi xmlns:a14="http://schemas.microsoft.com/office/drawing/2010/main" val="0"/>
                </a:ext>
              </a:extLst>
            </a:blip>
            <a:srcRect l="616" t="607" r="723" b="1648"/>
            <a:stretch>
              <a:fillRect/>
            </a:stretch>
          </p:blipFill>
          <p:spPr bwMode="auto">
            <a:xfrm>
              <a:off x="2415540" y="1743611"/>
              <a:ext cx="4419600" cy="473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8">
            <a:extLst>
              <a:ext uri="{FF2B5EF4-FFF2-40B4-BE49-F238E27FC236}">
                <a16:creationId xmlns:a16="http://schemas.microsoft.com/office/drawing/2014/main" id="{9172BBD5-FE81-DE49-8429-0C154E2886EA}"/>
              </a:ext>
            </a:extLst>
          </p:cNvPr>
          <p:cNvSpPr>
            <a:spLocks noChangeArrowheads="1"/>
          </p:cNvSpPr>
          <p:nvPr/>
        </p:nvSpPr>
        <p:spPr bwMode="auto">
          <a:xfrm>
            <a:off x="2416175" y="1919288"/>
            <a:ext cx="403225" cy="2038350"/>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sz="2000">
              <a:latin typeface="Arial" panose="020B0604020202020204" pitchFamily="34" charset="0"/>
            </a:endParaRPr>
          </a:p>
        </p:txBody>
      </p:sp>
      <p:sp>
        <p:nvSpPr>
          <p:cNvPr id="10" name="Rectangle 9">
            <a:extLst>
              <a:ext uri="{FF2B5EF4-FFF2-40B4-BE49-F238E27FC236}">
                <a16:creationId xmlns:a16="http://schemas.microsoft.com/office/drawing/2014/main" id="{A9F776BC-F3C9-0441-8239-BAD1438744B9}"/>
              </a:ext>
            </a:extLst>
          </p:cNvPr>
          <p:cNvSpPr>
            <a:spLocks noChangeArrowheads="1"/>
          </p:cNvSpPr>
          <p:nvPr/>
        </p:nvSpPr>
        <p:spPr bwMode="auto">
          <a:xfrm>
            <a:off x="6048375" y="1919288"/>
            <a:ext cx="787400" cy="2038350"/>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sz="2000">
              <a:latin typeface="Arial" panose="020B0604020202020204" pitchFamily="34" charset="0"/>
            </a:endParaRPr>
          </a:p>
        </p:txBody>
      </p:sp>
    </p:spTree>
    <p:extLst>
      <p:ext uri="{BB962C8B-B14F-4D97-AF65-F5344CB8AC3E}">
        <p14:creationId xmlns:p14="http://schemas.microsoft.com/office/powerpoint/2010/main" val="3891191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42A1CD90-FEC3-484D-B378-44F824AB07D2}"/>
              </a:ext>
            </a:extLst>
          </p:cNvPr>
          <p:cNvSpPr>
            <a:spLocks noGrp="1"/>
          </p:cNvSpPr>
          <p:nvPr>
            <p:ph type="title"/>
          </p:nvPr>
        </p:nvSpPr>
        <p:spPr>
          <a:xfrm>
            <a:off x="457200" y="0"/>
            <a:ext cx="8229600" cy="1143000"/>
          </a:xfrm>
        </p:spPr>
        <p:txBody>
          <a:bodyPr/>
          <a:lstStyle/>
          <a:p>
            <a:r>
              <a:rPr lang="en-US" altLang="en-US" sz="2000"/>
              <a:t>GTA Origin and Evolution</a:t>
            </a:r>
          </a:p>
        </p:txBody>
      </p:sp>
      <p:sp>
        <p:nvSpPr>
          <p:cNvPr id="6" name="TextBox 5">
            <a:extLst>
              <a:ext uri="{FF2B5EF4-FFF2-40B4-BE49-F238E27FC236}">
                <a16:creationId xmlns:a16="http://schemas.microsoft.com/office/drawing/2014/main" id="{2948BEF5-9D33-B946-BCD4-BD36E675EB7A}"/>
              </a:ext>
            </a:extLst>
          </p:cNvPr>
          <p:cNvSpPr txBox="1">
            <a:spLocks noChangeArrowheads="1"/>
          </p:cNvSpPr>
          <p:nvPr/>
        </p:nvSpPr>
        <p:spPr bwMode="auto">
          <a:xfrm>
            <a:off x="134938" y="1138238"/>
            <a:ext cx="875823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algn="just"/>
            <a:r>
              <a:rPr lang="en-US" altLang="en-US"/>
              <a:t>Widespread presence of RcGTA-like gene clusters in many </a:t>
            </a:r>
            <a:r>
              <a:rPr lang="el-GR" altLang="en-US"/>
              <a:t>α</a:t>
            </a:r>
            <a:r>
              <a:rPr lang="en-US" altLang="en-US"/>
              <a:t>-proteobacterial species was suggested to argue for the origin from an GTA ancestor</a:t>
            </a:r>
          </a:p>
        </p:txBody>
      </p:sp>
      <p:sp>
        <p:nvSpPr>
          <p:cNvPr id="3" name="TextBox 2">
            <a:extLst>
              <a:ext uri="{FF2B5EF4-FFF2-40B4-BE49-F238E27FC236}">
                <a16:creationId xmlns:a16="http://schemas.microsoft.com/office/drawing/2014/main" id="{2DBF39B4-D528-F546-B0AE-4BA5BAAFA701}"/>
              </a:ext>
            </a:extLst>
          </p:cNvPr>
          <p:cNvSpPr txBox="1">
            <a:spLocks noChangeArrowheads="1"/>
          </p:cNvSpPr>
          <p:nvPr/>
        </p:nvSpPr>
        <p:spPr bwMode="auto">
          <a:xfrm>
            <a:off x="190500" y="1962150"/>
            <a:ext cx="14160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600">
                <a:solidFill>
                  <a:srgbClr val="FF0000"/>
                </a:solidFill>
              </a:rPr>
              <a:t>16S rRNA</a:t>
            </a:r>
          </a:p>
        </p:txBody>
      </p:sp>
      <p:grpSp>
        <p:nvGrpSpPr>
          <p:cNvPr id="19" name="Group 18">
            <a:extLst>
              <a:ext uri="{FF2B5EF4-FFF2-40B4-BE49-F238E27FC236}">
                <a16:creationId xmlns:a16="http://schemas.microsoft.com/office/drawing/2014/main" id="{56A3C4D3-04BD-D442-B826-A75CD9C32B00}"/>
              </a:ext>
            </a:extLst>
          </p:cNvPr>
          <p:cNvGrpSpPr>
            <a:grpSpLocks/>
          </p:cNvGrpSpPr>
          <p:nvPr/>
        </p:nvGrpSpPr>
        <p:grpSpPr bwMode="auto">
          <a:xfrm>
            <a:off x="1317625" y="1882775"/>
            <a:ext cx="7785100" cy="4864100"/>
            <a:chOff x="1317942" y="1882432"/>
            <a:chExt cx="7784202" cy="4865139"/>
          </a:xfrm>
        </p:grpSpPr>
        <p:sp>
          <p:nvSpPr>
            <p:cNvPr id="26629" name="TextBox 6">
              <a:extLst>
                <a:ext uri="{FF2B5EF4-FFF2-40B4-BE49-F238E27FC236}">
                  <a16:creationId xmlns:a16="http://schemas.microsoft.com/office/drawing/2014/main" id="{9ECD17E1-3E62-594B-96B1-1C37EBBE4250}"/>
                </a:ext>
              </a:extLst>
            </p:cNvPr>
            <p:cNvSpPr txBox="1">
              <a:spLocks noChangeArrowheads="1"/>
            </p:cNvSpPr>
            <p:nvPr/>
          </p:nvSpPr>
          <p:spPr bwMode="auto">
            <a:xfrm>
              <a:off x="1635161" y="6562905"/>
              <a:ext cx="35814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600" b="1"/>
                <a:t>Lang, A.S. &amp; Beatty, J.T.  Trends in Microbiology , Vol.15, No.2 , 2006</a:t>
              </a:r>
            </a:p>
          </p:txBody>
        </p:sp>
        <p:grpSp>
          <p:nvGrpSpPr>
            <p:cNvPr id="26630" name="Group 9">
              <a:extLst>
                <a:ext uri="{FF2B5EF4-FFF2-40B4-BE49-F238E27FC236}">
                  <a16:creationId xmlns:a16="http://schemas.microsoft.com/office/drawing/2014/main" id="{CE02CF10-C853-1145-91A0-8C1874395AD3}"/>
                </a:ext>
              </a:extLst>
            </p:cNvPr>
            <p:cNvGrpSpPr>
              <a:grpSpLocks/>
            </p:cNvGrpSpPr>
            <p:nvPr/>
          </p:nvGrpSpPr>
          <p:grpSpPr bwMode="auto">
            <a:xfrm>
              <a:off x="1317942" y="1882432"/>
              <a:ext cx="7784202" cy="4691670"/>
              <a:chOff x="1317942" y="1882432"/>
              <a:chExt cx="7784202" cy="4691670"/>
            </a:xfrm>
          </p:grpSpPr>
          <p:sp>
            <p:nvSpPr>
              <p:cNvPr id="26631" name="TextBox 6">
                <a:extLst>
                  <a:ext uri="{FF2B5EF4-FFF2-40B4-BE49-F238E27FC236}">
                    <a16:creationId xmlns:a16="http://schemas.microsoft.com/office/drawing/2014/main" id="{41B7E784-A42D-4240-B327-93F3176B7C09}"/>
                  </a:ext>
                </a:extLst>
              </p:cNvPr>
              <p:cNvSpPr txBox="1">
                <a:spLocks noChangeArrowheads="1"/>
              </p:cNvSpPr>
              <p:nvPr/>
            </p:nvSpPr>
            <p:spPr bwMode="auto">
              <a:xfrm>
                <a:off x="6333544" y="2139301"/>
                <a:ext cx="27686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4025">
                  <a:defRPr>
                    <a:solidFill>
                      <a:schemeClr val="tx1"/>
                    </a:solidFill>
                    <a:latin typeface="Calibri" panose="020F0502020204030204" pitchFamily="34" charset="0"/>
                    <a:ea typeface="ＭＳ Ｐゴシック" panose="020B0600070205080204" pitchFamily="34" charset="-128"/>
                  </a:defRPr>
                </a:lvl1pPr>
                <a:lvl2pPr marL="742950" indent="-285750" defTabSz="454025">
                  <a:defRPr>
                    <a:solidFill>
                      <a:schemeClr val="tx1"/>
                    </a:solidFill>
                    <a:latin typeface="Calibri" panose="020F0502020204030204" pitchFamily="34" charset="0"/>
                    <a:ea typeface="ＭＳ Ｐゴシック" panose="020B0600070205080204" pitchFamily="34" charset="-128"/>
                  </a:defRPr>
                </a:lvl2pPr>
                <a:lvl3pPr marL="1143000" indent="-228600" defTabSz="454025">
                  <a:defRPr>
                    <a:solidFill>
                      <a:schemeClr val="tx1"/>
                    </a:solidFill>
                    <a:latin typeface="Calibri" panose="020F0502020204030204" pitchFamily="34" charset="0"/>
                    <a:ea typeface="ＭＳ Ｐゴシック" panose="020B0600070205080204" pitchFamily="34" charset="-128"/>
                  </a:defRPr>
                </a:lvl3pPr>
                <a:lvl4pPr marL="1600200" indent="-228600" defTabSz="454025">
                  <a:defRPr>
                    <a:solidFill>
                      <a:schemeClr val="tx1"/>
                    </a:solidFill>
                    <a:latin typeface="Calibri" panose="020F0502020204030204" pitchFamily="34" charset="0"/>
                    <a:ea typeface="ＭＳ Ｐゴシック" panose="020B0600070205080204" pitchFamily="34" charset="-128"/>
                  </a:defRPr>
                </a:lvl4pPr>
                <a:lvl5pPr marL="2057400" indent="-228600" defTabSz="454025">
                  <a:defRPr>
                    <a:solidFill>
                      <a:schemeClr val="tx1"/>
                    </a:solidFill>
                    <a:latin typeface="Calibri" panose="020F0502020204030204" pitchFamily="34" charset="0"/>
                    <a:ea typeface="ＭＳ Ｐゴシック" panose="020B0600070205080204" pitchFamily="34" charset="-128"/>
                  </a:defRPr>
                </a:lvl5pPr>
                <a:lvl6pPr marL="2514600" indent="-228600" defTabSz="454025"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4025"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4025"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4025"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200" b="1">
                    <a:solidFill>
                      <a:srgbClr val="000000"/>
                    </a:solidFill>
                    <a:latin typeface="Arial" panose="020B0604020202020204" pitchFamily="34" charset="0"/>
                  </a:rPr>
                  <a:t>no GTA-like genes.</a:t>
                </a:r>
              </a:p>
              <a:p>
                <a:endParaRPr lang="en-US" altLang="en-US" sz="1200" b="1">
                  <a:solidFill>
                    <a:srgbClr val="000000"/>
                  </a:solidFill>
                  <a:latin typeface="Arial" panose="020B0604020202020204" pitchFamily="34" charset="0"/>
                </a:endParaRPr>
              </a:p>
              <a:p>
                <a:br>
                  <a:rPr lang="en-US" altLang="en-US" sz="1200" b="1">
                    <a:solidFill>
                      <a:srgbClr val="000000"/>
                    </a:solidFill>
                    <a:latin typeface="Arial" panose="020B0604020202020204" pitchFamily="34" charset="0"/>
                  </a:rPr>
                </a:br>
                <a:r>
                  <a:rPr lang="en-US" altLang="en-US" sz="1200" b="1">
                    <a:solidFill>
                      <a:srgbClr val="000000"/>
                    </a:solidFill>
                    <a:latin typeface="Arial" panose="020B0604020202020204" pitchFamily="34" charset="0"/>
                  </a:rPr>
                  <a:t>GTA-like genes in prophage gene cluster</a:t>
                </a:r>
              </a:p>
              <a:p>
                <a:endParaRPr lang="en-US" altLang="en-US" sz="1200" b="1">
                  <a:solidFill>
                    <a:srgbClr val="000000"/>
                  </a:solidFill>
                  <a:latin typeface="Arial" panose="020B0604020202020204" pitchFamily="34" charset="0"/>
                </a:endParaRPr>
              </a:p>
              <a:p>
                <a:endParaRPr lang="en-US" altLang="en-US" sz="1200" b="1">
                  <a:solidFill>
                    <a:srgbClr val="000000"/>
                  </a:solidFill>
                  <a:latin typeface="Arial" panose="020B0604020202020204" pitchFamily="34" charset="0"/>
                </a:endParaRPr>
              </a:p>
              <a:p>
                <a:endParaRPr lang="en-US" altLang="en-US" sz="1200" b="1">
                  <a:solidFill>
                    <a:srgbClr val="000000"/>
                  </a:solidFill>
                  <a:latin typeface="Arial" panose="020B0604020202020204" pitchFamily="34" charset="0"/>
                </a:endParaRPr>
              </a:p>
            </p:txBody>
          </p:sp>
          <p:sp>
            <p:nvSpPr>
              <p:cNvPr id="26632" name="Rectangle 4">
                <a:extLst>
                  <a:ext uri="{FF2B5EF4-FFF2-40B4-BE49-F238E27FC236}">
                    <a16:creationId xmlns:a16="http://schemas.microsoft.com/office/drawing/2014/main" id="{DD142B78-8CEE-9944-8540-0E5031C31260}"/>
                  </a:ext>
                </a:extLst>
              </p:cNvPr>
              <p:cNvSpPr>
                <a:spLocks noChangeArrowheads="1"/>
              </p:cNvSpPr>
              <p:nvPr/>
            </p:nvSpPr>
            <p:spPr bwMode="auto">
              <a:xfrm>
                <a:off x="6333544" y="3278357"/>
                <a:ext cx="25800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4025">
                  <a:defRPr>
                    <a:solidFill>
                      <a:schemeClr val="tx1"/>
                    </a:solidFill>
                    <a:latin typeface="Calibri" panose="020F0502020204030204" pitchFamily="34" charset="0"/>
                    <a:ea typeface="ＭＳ Ｐゴシック" panose="020B0600070205080204" pitchFamily="34" charset="-128"/>
                  </a:defRPr>
                </a:lvl1pPr>
                <a:lvl2pPr marL="742950" indent="-285750" defTabSz="454025">
                  <a:defRPr>
                    <a:solidFill>
                      <a:schemeClr val="tx1"/>
                    </a:solidFill>
                    <a:latin typeface="Calibri" panose="020F0502020204030204" pitchFamily="34" charset="0"/>
                    <a:ea typeface="ＭＳ Ｐゴシック" panose="020B0600070205080204" pitchFamily="34" charset="-128"/>
                  </a:defRPr>
                </a:lvl2pPr>
                <a:lvl3pPr marL="1143000" indent="-228600" defTabSz="454025">
                  <a:defRPr>
                    <a:solidFill>
                      <a:schemeClr val="tx1"/>
                    </a:solidFill>
                    <a:latin typeface="Calibri" panose="020F0502020204030204" pitchFamily="34" charset="0"/>
                    <a:ea typeface="ＭＳ Ｐゴシック" panose="020B0600070205080204" pitchFamily="34" charset="-128"/>
                  </a:defRPr>
                </a:lvl3pPr>
                <a:lvl4pPr marL="1600200" indent="-228600" defTabSz="454025">
                  <a:defRPr>
                    <a:solidFill>
                      <a:schemeClr val="tx1"/>
                    </a:solidFill>
                    <a:latin typeface="Calibri" panose="020F0502020204030204" pitchFamily="34" charset="0"/>
                    <a:ea typeface="ＭＳ Ｐゴシック" panose="020B0600070205080204" pitchFamily="34" charset="-128"/>
                  </a:defRPr>
                </a:lvl4pPr>
                <a:lvl5pPr marL="2057400" indent="-228600" defTabSz="454025">
                  <a:defRPr>
                    <a:solidFill>
                      <a:schemeClr val="tx1"/>
                    </a:solidFill>
                    <a:latin typeface="Calibri" panose="020F0502020204030204" pitchFamily="34" charset="0"/>
                    <a:ea typeface="ＭＳ Ｐゴシック" panose="020B0600070205080204" pitchFamily="34" charset="-128"/>
                  </a:defRPr>
                </a:lvl5pPr>
                <a:lvl6pPr marL="2514600" indent="-228600" defTabSz="454025"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4025"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4025"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4025"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200" b="1" dirty="0">
                    <a:solidFill>
                      <a:srgbClr val="000000"/>
                    </a:solidFill>
                    <a:latin typeface="Arial" panose="020B0604020202020204" pitchFamily="34" charset="0"/>
                  </a:rPr>
                  <a:t>complete </a:t>
                </a:r>
                <a:r>
                  <a:rPr lang="en-US" altLang="en-US" sz="1200" b="1" dirty="0" err="1">
                    <a:solidFill>
                      <a:srgbClr val="000000"/>
                    </a:solidFill>
                    <a:latin typeface="Arial" panose="020B0604020202020204" pitchFamily="34" charset="0"/>
                  </a:rPr>
                  <a:t>syntenic</a:t>
                </a:r>
                <a:r>
                  <a:rPr lang="en-US" altLang="en-US" sz="1200" b="1" dirty="0">
                    <a:solidFill>
                      <a:srgbClr val="000000"/>
                    </a:solidFill>
                    <a:latin typeface="Arial" panose="020B0604020202020204" pitchFamily="34" charset="0"/>
                  </a:rPr>
                  <a:t> GTA-like clusters </a:t>
                </a:r>
              </a:p>
            </p:txBody>
          </p:sp>
          <p:sp>
            <p:nvSpPr>
              <p:cNvPr id="26633" name="TextBox 5">
                <a:extLst>
                  <a:ext uri="{FF2B5EF4-FFF2-40B4-BE49-F238E27FC236}">
                    <a16:creationId xmlns:a16="http://schemas.microsoft.com/office/drawing/2014/main" id="{4D8A513B-4A1F-A54E-9E22-B37BC2E8A6A1}"/>
                  </a:ext>
                </a:extLst>
              </p:cNvPr>
              <p:cNvSpPr txBox="1">
                <a:spLocks noChangeArrowheads="1"/>
              </p:cNvSpPr>
              <p:nvPr/>
            </p:nvSpPr>
            <p:spPr bwMode="auto">
              <a:xfrm>
                <a:off x="6333544" y="3966788"/>
                <a:ext cx="14268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4025">
                  <a:defRPr>
                    <a:solidFill>
                      <a:schemeClr val="tx1"/>
                    </a:solidFill>
                    <a:latin typeface="Calibri" panose="020F0502020204030204" pitchFamily="34" charset="0"/>
                    <a:ea typeface="ＭＳ Ｐゴシック" panose="020B0600070205080204" pitchFamily="34" charset="-128"/>
                  </a:defRPr>
                </a:lvl1pPr>
                <a:lvl2pPr marL="742950" indent="-285750" defTabSz="454025">
                  <a:defRPr>
                    <a:solidFill>
                      <a:schemeClr val="tx1"/>
                    </a:solidFill>
                    <a:latin typeface="Calibri" panose="020F0502020204030204" pitchFamily="34" charset="0"/>
                    <a:ea typeface="ＭＳ Ｐゴシック" panose="020B0600070205080204" pitchFamily="34" charset="-128"/>
                  </a:defRPr>
                </a:lvl2pPr>
                <a:lvl3pPr marL="1143000" indent="-228600" defTabSz="454025">
                  <a:defRPr>
                    <a:solidFill>
                      <a:schemeClr val="tx1"/>
                    </a:solidFill>
                    <a:latin typeface="Calibri" panose="020F0502020204030204" pitchFamily="34" charset="0"/>
                    <a:ea typeface="ＭＳ Ｐゴシック" panose="020B0600070205080204" pitchFamily="34" charset="-128"/>
                  </a:defRPr>
                </a:lvl3pPr>
                <a:lvl4pPr marL="1600200" indent="-228600" defTabSz="454025">
                  <a:defRPr>
                    <a:solidFill>
                      <a:schemeClr val="tx1"/>
                    </a:solidFill>
                    <a:latin typeface="Calibri" panose="020F0502020204030204" pitchFamily="34" charset="0"/>
                    <a:ea typeface="ＭＳ Ｐゴシック" panose="020B0600070205080204" pitchFamily="34" charset="-128"/>
                  </a:defRPr>
                </a:lvl4pPr>
                <a:lvl5pPr marL="2057400" indent="-228600" defTabSz="454025">
                  <a:defRPr>
                    <a:solidFill>
                      <a:schemeClr val="tx1"/>
                    </a:solidFill>
                    <a:latin typeface="Calibri" panose="020F0502020204030204" pitchFamily="34" charset="0"/>
                    <a:ea typeface="ＭＳ Ｐゴシック" panose="020B0600070205080204" pitchFamily="34" charset="-128"/>
                  </a:defRPr>
                </a:lvl5pPr>
                <a:lvl6pPr marL="2514600" indent="-228600" defTabSz="454025"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4025"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4025"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4025"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200" b="1">
                    <a:solidFill>
                      <a:srgbClr val="000000"/>
                    </a:solidFill>
                    <a:latin typeface="Arial" panose="020B0604020202020204" pitchFamily="34" charset="0"/>
                  </a:rPr>
                  <a:t>&gt;1 GTA-like gene</a:t>
                </a:r>
              </a:p>
            </p:txBody>
          </p:sp>
          <p:grpSp>
            <p:nvGrpSpPr>
              <p:cNvPr id="26634" name="Group 4">
                <a:extLst>
                  <a:ext uri="{FF2B5EF4-FFF2-40B4-BE49-F238E27FC236}">
                    <a16:creationId xmlns:a16="http://schemas.microsoft.com/office/drawing/2014/main" id="{0E9D4042-CFFD-954D-8B65-87C3561BFB3E}"/>
                  </a:ext>
                </a:extLst>
              </p:cNvPr>
              <p:cNvGrpSpPr>
                <a:grpSpLocks/>
              </p:cNvGrpSpPr>
              <p:nvPr/>
            </p:nvGrpSpPr>
            <p:grpSpPr bwMode="auto">
              <a:xfrm>
                <a:off x="1317942" y="1882432"/>
                <a:ext cx="4994409" cy="4691670"/>
                <a:chOff x="1317942" y="1882432"/>
                <a:chExt cx="4994409" cy="4691670"/>
              </a:xfrm>
            </p:grpSpPr>
            <p:sp>
              <p:nvSpPr>
                <p:cNvPr id="26635" name="Rectangle 3">
                  <a:extLst>
                    <a:ext uri="{FF2B5EF4-FFF2-40B4-BE49-F238E27FC236}">
                      <a16:creationId xmlns:a16="http://schemas.microsoft.com/office/drawing/2014/main" id="{95A36C4D-9E15-A648-A0F1-0A57FF94F2AD}"/>
                    </a:ext>
                  </a:extLst>
                </p:cNvPr>
                <p:cNvSpPr>
                  <a:spLocks noChangeArrowheads="1"/>
                </p:cNvSpPr>
                <p:nvPr/>
              </p:nvSpPr>
              <p:spPr bwMode="auto">
                <a:xfrm>
                  <a:off x="5925516" y="2687470"/>
                  <a:ext cx="363682" cy="185449"/>
                </a:xfrm>
                <a:prstGeom prst="rect">
                  <a:avLst/>
                </a:prstGeom>
                <a:solidFill>
                  <a:schemeClr val="accent1"/>
                </a:solidFill>
                <a:ln w="63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sz="2000">
                    <a:latin typeface="Arial" panose="020B0604020202020204" pitchFamily="34" charset="0"/>
                  </a:endParaRPr>
                </a:p>
              </p:txBody>
            </p:sp>
            <p:sp>
              <p:nvSpPr>
                <p:cNvPr id="26636" name="Rectangle 12">
                  <a:extLst>
                    <a:ext uri="{FF2B5EF4-FFF2-40B4-BE49-F238E27FC236}">
                      <a16:creationId xmlns:a16="http://schemas.microsoft.com/office/drawing/2014/main" id="{E5E9CABC-2D45-9B4C-82DD-846FB04AB7C0}"/>
                    </a:ext>
                  </a:extLst>
                </p:cNvPr>
                <p:cNvSpPr>
                  <a:spLocks noChangeArrowheads="1"/>
                </p:cNvSpPr>
                <p:nvPr/>
              </p:nvSpPr>
              <p:spPr bwMode="auto">
                <a:xfrm>
                  <a:off x="5925516" y="2208637"/>
                  <a:ext cx="363682" cy="185449"/>
                </a:xfrm>
                <a:prstGeom prst="rect">
                  <a:avLst/>
                </a:pr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sz="2000">
                    <a:latin typeface="Arial" panose="020B0604020202020204" pitchFamily="34" charset="0"/>
                  </a:endParaRPr>
                </a:p>
              </p:txBody>
            </p:sp>
            <p:sp>
              <p:nvSpPr>
                <p:cNvPr id="26637" name="Rectangle 13">
                  <a:extLst>
                    <a:ext uri="{FF2B5EF4-FFF2-40B4-BE49-F238E27FC236}">
                      <a16:creationId xmlns:a16="http://schemas.microsoft.com/office/drawing/2014/main" id="{05D4FF4A-AB01-D146-80F1-2A3A32CABC23}"/>
                    </a:ext>
                  </a:extLst>
                </p:cNvPr>
                <p:cNvSpPr>
                  <a:spLocks noChangeArrowheads="1"/>
                </p:cNvSpPr>
                <p:nvPr/>
              </p:nvSpPr>
              <p:spPr bwMode="auto">
                <a:xfrm>
                  <a:off x="5925516" y="3509189"/>
                  <a:ext cx="363682" cy="185449"/>
                </a:xfrm>
                <a:prstGeom prst="rect">
                  <a:avLst/>
                </a:prstGeom>
                <a:solidFill>
                  <a:srgbClr val="FF9999"/>
                </a:solidFill>
                <a:ln w="6350">
                  <a:solidFill>
                    <a:schemeClr val="tx1"/>
                  </a:solidFill>
                  <a:round/>
                  <a:headEnd/>
                  <a:tailEnd/>
                </a:ln>
              </p:spPr>
              <p:txBody>
                <a:bodyPr wrap="none" lIns="90000" tIns="46800" rIns="90000" bIns="46800"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sz="2000">
                    <a:latin typeface="Arial" panose="020B0604020202020204" pitchFamily="34" charset="0"/>
                  </a:endParaRPr>
                </a:p>
              </p:txBody>
            </p:sp>
            <p:sp>
              <p:nvSpPr>
                <p:cNvPr id="26638" name="Rectangle 14">
                  <a:extLst>
                    <a:ext uri="{FF2B5EF4-FFF2-40B4-BE49-F238E27FC236}">
                      <a16:creationId xmlns:a16="http://schemas.microsoft.com/office/drawing/2014/main" id="{F37A4C31-8459-284E-B034-564211FA0F87}"/>
                    </a:ext>
                  </a:extLst>
                </p:cNvPr>
                <p:cNvSpPr>
                  <a:spLocks noChangeArrowheads="1"/>
                </p:cNvSpPr>
                <p:nvPr/>
              </p:nvSpPr>
              <p:spPr bwMode="auto">
                <a:xfrm>
                  <a:off x="5925516" y="3283200"/>
                  <a:ext cx="363682" cy="185449"/>
                </a:xfrm>
                <a:prstGeom prst="rect">
                  <a:avLst/>
                </a:prstGeom>
                <a:solidFill>
                  <a:srgbClr val="CC66FF"/>
                </a:solidFill>
                <a:ln w="6350">
                  <a:solidFill>
                    <a:schemeClr val="tx1"/>
                  </a:solidFill>
                  <a:round/>
                  <a:headEnd/>
                  <a:tailEnd/>
                </a:ln>
              </p:spPr>
              <p:txBody>
                <a:bodyPr wrap="none" lIns="90000" tIns="46800" rIns="90000" bIns="46800"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sz="2000">
                    <a:latin typeface="Arial" panose="020B0604020202020204" pitchFamily="34" charset="0"/>
                  </a:endParaRPr>
                </a:p>
              </p:txBody>
            </p:sp>
            <p:sp>
              <p:nvSpPr>
                <p:cNvPr id="26639" name="Rectangle 15">
                  <a:extLst>
                    <a:ext uri="{FF2B5EF4-FFF2-40B4-BE49-F238E27FC236}">
                      <a16:creationId xmlns:a16="http://schemas.microsoft.com/office/drawing/2014/main" id="{8DB08129-BC2D-D141-B3B1-20B258D30D8F}"/>
                    </a:ext>
                  </a:extLst>
                </p:cNvPr>
                <p:cNvSpPr>
                  <a:spLocks noChangeArrowheads="1"/>
                </p:cNvSpPr>
                <p:nvPr/>
              </p:nvSpPr>
              <p:spPr bwMode="auto">
                <a:xfrm>
                  <a:off x="5948669" y="3890419"/>
                  <a:ext cx="363682" cy="185449"/>
                </a:xfrm>
                <a:prstGeom prst="rect">
                  <a:avLst/>
                </a:prstGeom>
                <a:solidFill>
                  <a:srgbClr val="CCECFF"/>
                </a:solidFill>
                <a:ln w="6350">
                  <a:solidFill>
                    <a:schemeClr val="tx1"/>
                  </a:solidFill>
                  <a:round/>
                  <a:headEnd/>
                  <a:tailEnd/>
                </a:ln>
              </p:spPr>
              <p:txBody>
                <a:bodyPr wrap="none" lIns="90000" tIns="46800" rIns="90000" bIns="46800"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sz="2000">
                    <a:latin typeface="Arial" panose="020B0604020202020204" pitchFamily="34" charset="0"/>
                  </a:endParaRPr>
                </a:p>
              </p:txBody>
            </p:sp>
            <p:sp>
              <p:nvSpPr>
                <p:cNvPr id="26640" name="Rectangle 16">
                  <a:extLst>
                    <a:ext uri="{FF2B5EF4-FFF2-40B4-BE49-F238E27FC236}">
                      <a16:creationId xmlns:a16="http://schemas.microsoft.com/office/drawing/2014/main" id="{EB41D81A-F80A-184C-B153-631650803473}"/>
                    </a:ext>
                  </a:extLst>
                </p:cNvPr>
                <p:cNvSpPr>
                  <a:spLocks noChangeArrowheads="1"/>
                </p:cNvSpPr>
                <p:nvPr/>
              </p:nvSpPr>
              <p:spPr bwMode="auto">
                <a:xfrm>
                  <a:off x="5948669" y="4118160"/>
                  <a:ext cx="363682" cy="185449"/>
                </a:xfrm>
                <a:prstGeom prst="rect">
                  <a:avLst/>
                </a:prstGeom>
                <a:solidFill>
                  <a:srgbClr val="CCFFCC"/>
                </a:solidFill>
                <a:ln w="6350">
                  <a:solidFill>
                    <a:schemeClr val="tx1"/>
                  </a:solidFill>
                  <a:round/>
                  <a:headEnd/>
                  <a:tailEnd/>
                </a:ln>
              </p:spPr>
              <p:txBody>
                <a:bodyPr wrap="none" lIns="90000" tIns="46800" rIns="90000" bIns="46800"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sz="2000">
                    <a:latin typeface="Arial" panose="020B0604020202020204" pitchFamily="34" charset="0"/>
                  </a:endParaRPr>
                </a:p>
              </p:txBody>
            </p:sp>
            <p:pic>
              <p:nvPicPr>
                <p:cNvPr id="26641" name="Picture 8">
                  <a:extLst>
                    <a:ext uri="{FF2B5EF4-FFF2-40B4-BE49-F238E27FC236}">
                      <a16:creationId xmlns:a16="http://schemas.microsoft.com/office/drawing/2014/main" id="{7558BF92-4022-2E47-8BA5-0EEAEA9F6E7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17942" y="1882432"/>
                  <a:ext cx="4314851" cy="469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2" name="Rectangle 17">
                  <a:extLst>
                    <a:ext uri="{FF2B5EF4-FFF2-40B4-BE49-F238E27FC236}">
                      <a16:creationId xmlns:a16="http://schemas.microsoft.com/office/drawing/2014/main" id="{0F7A4092-49BD-1B43-B704-41E51E568983}"/>
                    </a:ext>
                  </a:extLst>
                </p:cNvPr>
                <p:cNvSpPr>
                  <a:spLocks noChangeArrowheads="1"/>
                </p:cNvSpPr>
                <p:nvPr/>
              </p:nvSpPr>
              <p:spPr bwMode="auto">
                <a:xfrm>
                  <a:off x="5925516" y="2913969"/>
                  <a:ext cx="363682" cy="185449"/>
                </a:xfrm>
                <a:prstGeom prst="rect">
                  <a:avLst/>
                </a:prstGeom>
                <a:solidFill>
                  <a:srgbClr val="FFFF00"/>
                </a:solidFill>
                <a:ln w="6350">
                  <a:solidFill>
                    <a:schemeClr val="tx1"/>
                  </a:solidFill>
                  <a:round/>
                  <a:headEnd/>
                  <a:tailEnd/>
                </a:ln>
              </p:spPr>
              <p:txBody>
                <a:bodyPr wrap="none" lIns="90000" tIns="46800" rIns="90000" bIns="46800"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sz="2000">
                    <a:latin typeface="Arial" panose="020B0604020202020204" pitchFamily="34" charset="0"/>
                  </a:endParaRPr>
                </a:p>
              </p:txBody>
            </p:sp>
          </p:grpSp>
        </p:grpSp>
      </p:grpSp>
    </p:spTree>
    <p:extLst>
      <p:ext uri="{BB962C8B-B14F-4D97-AF65-F5344CB8AC3E}">
        <p14:creationId xmlns:p14="http://schemas.microsoft.com/office/powerpoint/2010/main" val="3695712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311150" y="300038"/>
            <a:ext cx="8520113" cy="409575"/>
          </a:xfrm>
        </p:spPr>
        <p:txBody>
          <a:bodyPr/>
          <a:lstStyle/>
          <a:p>
            <a:pPr algn="ctr" eaLnBrk="1" hangingPunct="1"/>
            <a:r>
              <a:rPr lang="en-US" sz="1800">
                <a:latin typeface="Arial" charset="0"/>
              </a:rPr>
              <a:t>Purifying selection in GTA genes</a:t>
            </a:r>
          </a:p>
        </p:txBody>
      </p:sp>
      <p:pic>
        <p:nvPicPr>
          <p:cNvPr id="4" name="Content Placeholder 3" descr="nrmicro2802-f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9599"/>
          <a:stretch>
            <a:fillRect/>
          </a:stretch>
        </p:blipFill>
        <p:spPr>
          <a:xfrm>
            <a:off x="2538413" y="1724025"/>
            <a:ext cx="3865562" cy="3244850"/>
          </a:xfrm>
        </p:spPr>
      </p:pic>
      <p:sp>
        <p:nvSpPr>
          <p:cNvPr id="5" name="TextBox 4"/>
          <p:cNvSpPr txBox="1">
            <a:spLocks noChangeArrowheads="1"/>
          </p:cNvSpPr>
          <p:nvPr/>
        </p:nvSpPr>
        <p:spPr bwMode="auto">
          <a:xfrm>
            <a:off x="657225" y="1216025"/>
            <a:ext cx="80248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000">
                <a:solidFill>
                  <a:srgbClr val="000000"/>
                </a:solidFill>
                <a:cs typeface="Arial" charset="0"/>
              </a:rPr>
              <a:t>dN/dS &lt;1 for GTA genes has been used to infer  selection for function</a:t>
            </a:r>
          </a:p>
        </p:txBody>
      </p:sp>
      <p:grpSp>
        <p:nvGrpSpPr>
          <p:cNvPr id="9" name="Group 8"/>
          <p:cNvGrpSpPr>
            <a:grpSpLocks/>
          </p:cNvGrpSpPr>
          <p:nvPr/>
        </p:nvGrpSpPr>
        <p:grpSpPr bwMode="auto">
          <a:xfrm>
            <a:off x="619125" y="2530475"/>
            <a:ext cx="2300288" cy="1935163"/>
            <a:chOff x="656948" y="2711272"/>
            <a:chExt cx="2299316" cy="1935332"/>
          </a:xfrm>
        </p:grpSpPr>
        <p:sp>
          <p:nvSpPr>
            <p:cNvPr id="270344" name="TextBox 5"/>
            <p:cNvSpPr txBox="1">
              <a:spLocks noChangeArrowheads="1"/>
            </p:cNvSpPr>
            <p:nvPr/>
          </p:nvSpPr>
          <p:spPr bwMode="auto">
            <a:xfrm>
              <a:off x="656948" y="3494272"/>
              <a:ext cx="137603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FF0000"/>
                  </a:solidFill>
                  <a:cs typeface="Arial" charset="0"/>
                </a:rPr>
                <a:t>GTA genes</a:t>
              </a:r>
            </a:p>
          </p:txBody>
        </p:sp>
        <p:sp>
          <p:nvSpPr>
            <p:cNvPr id="270345" name="Line Callout 1 7"/>
            <p:cNvSpPr>
              <a:spLocks/>
            </p:cNvSpPr>
            <p:nvPr/>
          </p:nvSpPr>
          <p:spPr bwMode="auto">
            <a:xfrm>
              <a:off x="2539013" y="2711272"/>
              <a:ext cx="417251" cy="1935332"/>
            </a:xfrm>
            <a:prstGeom prst="borderCallout1">
              <a:avLst>
                <a:gd name="adj1" fmla="val 49486"/>
                <a:gd name="adj2" fmla="val -8333"/>
                <a:gd name="adj3" fmla="val 49657"/>
                <a:gd name="adj4" fmla="val -123440"/>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gr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b="84296"/>
          <a:stretch>
            <a:fillRect/>
          </a:stretch>
        </p:blipFill>
        <p:spPr bwMode="auto">
          <a:xfrm>
            <a:off x="1551782" y="5380038"/>
            <a:ext cx="6716712"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4"/>
          <p:cNvSpPr>
            <a:spLocks noChangeArrowheads="1"/>
          </p:cNvSpPr>
          <p:nvPr/>
        </p:nvSpPr>
        <p:spPr bwMode="auto">
          <a:xfrm>
            <a:off x="2344738" y="5003800"/>
            <a:ext cx="4064000" cy="190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249" tIns="45627" rIns="91249" bIns="45627" anchor="ctr">
            <a:spAutoFit/>
          </a:bodyPr>
          <a:lstStyle/>
          <a:p>
            <a:pPr algn="r" defTabSz="911225" fontAlgn="base">
              <a:spcBef>
                <a:spcPct val="0"/>
              </a:spcBef>
              <a:spcAft>
                <a:spcPct val="0"/>
              </a:spcAft>
            </a:pPr>
            <a:r>
              <a:rPr lang="en-US" sz="600" b="1">
                <a:solidFill>
                  <a:srgbClr val="000000"/>
                </a:solidFill>
                <a:latin typeface="Arial" charset="0"/>
                <a:ea typeface="ＭＳ Ｐゴシック" charset="0"/>
                <a:cs typeface="Arial" charset="0"/>
              </a:rPr>
              <a:t>Lang AS, Zhaxybayeva O, Beatty JT. Nat Rev Microbiol. 2012 Jun 11;10(7):472-82 </a:t>
            </a:r>
          </a:p>
        </p:txBody>
      </p:sp>
      <p:sp>
        <p:nvSpPr>
          <p:cNvPr id="12" name="TextBox 11"/>
          <p:cNvSpPr txBox="1">
            <a:spLocks noChangeArrowheads="1"/>
          </p:cNvSpPr>
          <p:nvPr/>
        </p:nvSpPr>
        <p:spPr bwMode="auto">
          <a:xfrm>
            <a:off x="3119438" y="6562725"/>
            <a:ext cx="358140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600" b="1">
                <a:solidFill>
                  <a:srgbClr val="000000"/>
                </a:solidFill>
                <a:cs typeface="Arial" charset="0"/>
              </a:rPr>
              <a:t>Lang, A.S. &amp; Beatty, J.T.  Trends in Microbiology , Vol.15, No.2 , 2006</a:t>
            </a:r>
          </a:p>
        </p:txBody>
      </p:sp>
    </p:spTree>
    <p:extLst>
      <p:ext uri="{BB962C8B-B14F-4D97-AF65-F5344CB8AC3E}">
        <p14:creationId xmlns:p14="http://schemas.microsoft.com/office/powerpoint/2010/main" val="4235677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Box 1"/>
          <p:cNvSpPr txBox="1">
            <a:spLocks noChangeArrowheads="1"/>
          </p:cNvSpPr>
          <p:nvPr/>
        </p:nvSpPr>
        <p:spPr bwMode="auto">
          <a:xfrm>
            <a:off x="241300" y="292100"/>
            <a:ext cx="60848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Gene Transfer, Sex, and Recombination:</a:t>
            </a:r>
          </a:p>
        </p:txBody>
      </p:sp>
      <p:sp>
        <p:nvSpPr>
          <p:cNvPr id="98306" name="TextBox 2"/>
          <p:cNvSpPr txBox="1">
            <a:spLocks noChangeArrowheads="1"/>
          </p:cNvSpPr>
          <p:nvPr/>
        </p:nvSpPr>
        <p:spPr bwMode="auto">
          <a:xfrm>
            <a:off x="520700" y="754063"/>
            <a:ext cx="83693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sz="2000" b="1">
                <a:solidFill>
                  <a:srgbClr val="000000"/>
                </a:solidFill>
              </a:rPr>
              <a:t>Inventions do not need to be made sequentially</a:t>
            </a:r>
          </a:p>
          <a:p>
            <a:pPr defTabSz="914400" eaLnBrk="1" fontAlgn="base" hangingPunct="1">
              <a:spcBef>
                <a:spcPct val="0"/>
              </a:spcBef>
              <a:spcAft>
                <a:spcPct val="0"/>
              </a:spcAft>
              <a:buFont typeface="Arial" charset="0"/>
              <a:buChar char="•"/>
            </a:pPr>
            <a:r>
              <a:rPr lang="en-US" sz="2000" b="1">
                <a:solidFill>
                  <a:srgbClr val="000000"/>
                </a:solidFill>
              </a:rPr>
              <a:t>Gene transfer, followed by homologous or non-homologous recombination, allows inventions to be shared across the tree of life </a:t>
            </a:r>
          </a:p>
        </p:txBody>
      </p:sp>
      <p:pic>
        <p:nvPicPr>
          <p:cNvPr id="9830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890713"/>
            <a:ext cx="6756400" cy="466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39495886"/>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68F60-C6EF-A642-8391-CD32494BE806}"/>
              </a:ext>
            </a:extLst>
          </p:cNvPr>
          <p:cNvPicPr>
            <a:picLocks noChangeAspect="1"/>
          </p:cNvPicPr>
          <p:nvPr/>
        </p:nvPicPr>
        <p:blipFill>
          <a:blip r:embed="rId3"/>
          <a:stretch>
            <a:fillRect/>
          </a:stretch>
        </p:blipFill>
        <p:spPr>
          <a:xfrm>
            <a:off x="1713053" y="535455"/>
            <a:ext cx="5680758" cy="4485626"/>
          </a:xfrm>
          <a:prstGeom prst="rect">
            <a:avLst/>
          </a:prstGeom>
        </p:spPr>
      </p:pic>
      <p:sp>
        <p:nvSpPr>
          <p:cNvPr id="3" name="TextBox 2">
            <a:extLst>
              <a:ext uri="{FF2B5EF4-FFF2-40B4-BE49-F238E27FC236}">
                <a16:creationId xmlns:a16="http://schemas.microsoft.com/office/drawing/2014/main" id="{F18B9B9D-D73E-4441-8009-5F6C7A3342C8}"/>
              </a:ext>
            </a:extLst>
          </p:cNvPr>
          <p:cNvSpPr txBox="1"/>
          <p:nvPr/>
        </p:nvSpPr>
        <p:spPr>
          <a:xfrm>
            <a:off x="243067" y="5139160"/>
            <a:ext cx="4153227" cy="1200329"/>
          </a:xfrm>
          <a:prstGeom prst="rect">
            <a:avLst/>
          </a:prstGeom>
          <a:noFill/>
        </p:spPr>
        <p:txBody>
          <a:bodyPr wrap="square" rtlCol="0">
            <a:spAutoFit/>
          </a:bodyPr>
          <a:lstStyle/>
          <a:p>
            <a:r>
              <a:rPr lang="en-US" dirty="0"/>
              <a:t>GTA- cells can invade GTA populations, the reverse is only possible (Panel B), if GTA+ cells can restrict the benefits of recombination to GTA+ cells.</a:t>
            </a:r>
          </a:p>
        </p:txBody>
      </p:sp>
      <p:sp>
        <p:nvSpPr>
          <p:cNvPr id="4" name="TextBox 3">
            <a:extLst>
              <a:ext uri="{FF2B5EF4-FFF2-40B4-BE49-F238E27FC236}">
                <a16:creationId xmlns:a16="http://schemas.microsoft.com/office/drawing/2014/main" id="{72043BBE-7C3A-4E45-A68B-925EE9DAC5B8}"/>
              </a:ext>
            </a:extLst>
          </p:cNvPr>
          <p:cNvSpPr txBox="1"/>
          <p:nvPr/>
        </p:nvSpPr>
        <p:spPr>
          <a:xfrm>
            <a:off x="5798917" y="5683171"/>
            <a:ext cx="3171317" cy="369332"/>
          </a:xfrm>
          <a:prstGeom prst="rect">
            <a:avLst/>
          </a:prstGeom>
          <a:noFill/>
        </p:spPr>
        <p:txBody>
          <a:bodyPr wrap="none" rtlCol="0">
            <a:spAutoFit/>
          </a:bodyPr>
          <a:lstStyle/>
          <a:p>
            <a:r>
              <a:rPr lang="en-US" dirty="0"/>
              <a:t>From Soucy and Redfield (2018)</a:t>
            </a:r>
          </a:p>
        </p:txBody>
      </p:sp>
      <p:sp>
        <p:nvSpPr>
          <p:cNvPr id="5" name="TextBox 4">
            <a:extLst>
              <a:ext uri="{FF2B5EF4-FFF2-40B4-BE49-F238E27FC236}">
                <a16:creationId xmlns:a16="http://schemas.microsoft.com/office/drawing/2014/main" id="{3363B483-3175-D046-B007-3D127C420ED9}"/>
              </a:ext>
            </a:extLst>
          </p:cNvPr>
          <p:cNvSpPr txBox="1"/>
          <p:nvPr/>
        </p:nvSpPr>
        <p:spPr>
          <a:xfrm>
            <a:off x="5891514" y="6039871"/>
            <a:ext cx="2730235" cy="369332"/>
          </a:xfrm>
          <a:prstGeom prst="rect">
            <a:avLst/>
          </a:prstGeom>
          <a:noFill/>
        </p:spPr>
        <p:txBody>
          <a:bodyPr wrap="none" rtlCol="0">
            <a:spAutoFit/>
          </a:bodyPr>
          <a:lstStyle/>
          <a:p>
            <a:r>
              <a:rPr lang="en-US" dirty="0">
                <a:hlinkClick r:id="rId4"/>
              </a:rPr>
              <a:t>10.3389/fmicb.2018.02527</a:t>
            </a:r>
            <a:endParaRPr lang="en-US" dirty="0"/>
          </a:p>
        </p:txBody>
      </p:sp>
    </p:spTree>
    <p:extLst>
      <p:ext uri="{BB962C8B-B14F-4D97-AF65-F5344CB8AC3E}">
        <p14:creationId xmlns:p14="http://schemas.microsoft.com/office/powerpoint/2010/main" val="9401561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8A8B9E-A7DA-2643-B91A-10FE42979A91}"/>
              </a:ext>
            </a:extLst>
          </p:cNvPr>
          <p:cNvSpPr txBox="1"/>
          <p:nvPr/>
        </p:nvSpPr>
        <p:spPr>
          <a:xfrm>
            <a:off x="688883" y="1053297"/>
            <a:ext cx="7696787" cy="1200329"/>
          </a:xfrm>
          <a:prstGeom prst="rect">
            <a:avLst/>
          </a:prstGeom>
          <a:noFill/>
        </p:spPr>
        <p:txBody>
          <a:bodyPr wrap="none" rtlCol="0">
            <a:spAutoFit/>
          </a:bodyPr>
          <a:lstStyle/>
          <a:p>
            <a:r>
              <a:rPr lang="en-US" dirty="0"/>
              <a:t>GTAs cannot survive as </a:t>
            </a:r>
            <a:r>
              <a:rPr lang="en-US" b="1" dirty="0"/>
              <a:t>selfish genetic elements</a:t>
            </a:r>
            <a:r>
              <a:rPr lang="en-US" dirty="0"/>
              <a:t>, because </a:t>
            </a:r>
          </a:p>
          <a:p>
            <a:pPr marL="285750" indent="-285750">
              <a:buFont typeface="Arial" panose="020B0604020202020204" pitchFamily="34" charset="0"/>
              <a:buChar char="•"/>
            </a:pPr>
            <a:r>
              <a:rPr lang="en-US" dirty="0"/>
              <a:t>GTAs are too small to encode all GTA genes</a:t>
            </a:r>
          </a:p>
          <a:p>
            <a:pPr marL="285750" indent="-285750">
              <a:buFont typeface="Arial" panose="020B0604020202020204" pitchFamily="34" charset="0"/>
              <a:buChar char="•"/>
            </a:pPr>
            <a:r>
              <a:rPr lang="en-US" dirty="0"/>
              <a:t>The GTA+ cell dies upon release of the GTAs</a:t>
            </a:r>
          </a:p>
          <a:p>
            <a:pPr marL="285750" indent="-285750">
              <a:buFont typeface="Arial" panose="020B0604020202020204" pitchFamily="34" charset="0"/>
              <a:buChar char="•"/>
            </a:pPr>
            <a:r>
              <a:rPr lang="en-US" dirty="0"/>
              <a:t>At best on GTA- cell (that has a mutation in its GTA can be converted to GTA+.</a:t>
            </a:r>
          </a:p>
        </p:txBody>
      </p:sp>
      <p:sp>
        <p:nvSpPr>
          <p:cNvPr id="3" name="TextBox 2">
            <a:extLst>
              <a:ext uri="{FF2B5EF4-FFF2-40B4-BE49-F238E27FC236}">
                <a16:creationId xmlns:a16="http://schemas.microsoft.com/office/drawing/2014/main" id="{7928C585-1B78-064E-AD87-BDCD628CE5F8}"/>
              </a:ext>
            </a:extLst>
          </p:cNvPr>
          <p:cNvSpPr txBox="1"/>
          <p:nvPr/>
        </p:nvSpPr>
        <p:spPr>
          <a:xfrm>
            <a:off x="688883" y="2476983"/>
            <a:ext cx="8142602" cy="2308324"/>
          </a:xfrm>
          <a:prstGeom prst="rect">
            <a:avLst/>
          </a:prstGeom>
          <a:noFill/>
        </p:spPr>
        <p:txBody>
          <a:bodyPr wrap="square" rtlCol="0">
            <a:spAutoFit/>
          </a:bodyPr>
          <a:lstStyle/>
          <a:p>
            <a:r>
              <a:rPr lang="en-US" dirty="0"/>
              <a:t>Recombination is </a:t>
            </a:r>
            <a:r>
              <a:rPr lang="en-US" b="1" dirty="0"/>
              <a:t>beneficial to a group</a:t>
            </a:r>
            <a:r>
              <a:rPr lang="en-US" dirty="0"/>
              <a:t>, because it prevents slightly deleterious mutations to be fixed along site beneficial ones, and it allows beneficial mutations that occurred in different cells to come together in a lineage. However, GTAs do not represent a </a:t>
            </a:r>
            <a:r>
              <a:rPr lang="en-US" b="1" dirty="0"/>
              <a:t>evolutionary stable strategy</a:t>
            </a:r>
            <a:r>
              <a:rPr lang="en-US" dirty="0"/>
              <a:t>. </a:t>
            </a:r>
          </a:p>
          <a:p>
            <a:pPr marL="285750" indent="-285750">
              <a:buFont typeface="Arial" panose="020B0604020202020204" pitchFamily="34" charset="0"/>
              <a:buChar char="•"/>
            </a:pPr>
            <a:r>
              <a:rPr lang="en-US" dirty="0"/>
              <a:t>GTA- cells can invade GTA+ population (the never lyse themselves, and the reap the benefits of recombination).</a:t>
            </a:r>
          </a:p>
          <a:p>
            <a:pPr marL="285750" indent="-285750">
              <a:buFont typeface="Arial" panose="020B0604020202020204" pitchFamily="34" charset="0"/>
              <a:buChar char="•"/>
            </a:pPr>
            <a:r>
              <a:rPr lang="en-US" dirty="0"/>
              <a:t>GTA+ cells can only invade a GTA- population, if the GTA+ cells manage somehow to restrict recombination to other GTA+ cells.</a:t>
            </a:r>
          </a:p>
        </p:txBody>
      </p:sp>
      <p:sp>
        <p:nvSpPr>
          <p:cNvPr id="4" name="TextBox 3">
            <a:extLst>
              <a:ext uri="{FF2B5EF4-FFF2-40B4-BE49-F238E27FC236}">
                <a16:creationId xmlns:a16="http://schemas.microsoft.com/office/drawing/2014/main" id="{E09D29DA-8D30-3B4D-AF2C-5EF1F60FBF98}"/>
              </a:ext>
            </a:extLst>
          </p:cNvPr>
          <p:cNvSpPr txBox="1"/>
          <p:nvPr/>
        </p:nvSpPr>
        <p:spPr>
          <a:xfrm>
            <a:off x="688883" y="5008664"/>
            <a:ext cx="7778188" cy="1754326"/>
          </a:xfrm>
          <a:prstGeom prst="rect">
            <a:avLst/>
          </a:prstGeom>
          <a:noFill/>
        </p:spPr>
        <p:txBody>
          <a:bodyPr wrap="square" rtlCol="0">
            <a:spAutoFit/>
          </a:bodyPr>
          <a:lstStyle/>
          <a:p>
            <a:r>
              <a:rPr lang="en-US" dirty="0"/>
              <a:t>Why are GTAs around?</a:t>
            </a:r>
          </a:p>
          <a:p>
            <a:pPr marL="285750" indent="-285750">
              <a:buFont typeface="Arial" panose="020B0604020202020204" pitchFamily="34" charset="0"/>
              <a:buChar char="•"/>
            </a:pPr>
            <a:r>
              <a:rPr lang="en-US" dirty="0"/>
              <a:t>GTAs just represent decaying phages … But they are under purifying selection (however, see below). </a:t>
            </a:r>
          </a:p>
          <a:p>
            <a:pPr marL="285750" indent="-285750">
              <a:buFont typeface="Arial" panose="020B0604020202020204" pitchFamily="34" charset="0"/>
              <a:buChar char="•"/>
            </a:pPr>
            <a:r>
              <a:rPr lang="en-US" dirty="0"/>
              <a:t>The gene transfer they catalyze has some other benefits, Rosie Redfield (</a:t>
            </a:r>
            <a:r>
              <a:rPr lang="en-US" dirty="0">
                <a:hlinkClick r:id="rId2"/>
              </a:rPr>
              <a:t>here</a:t>
            </a:r>
            <a:r>
              <a:rPr lang="en-US" dirty="0"/>
              <a:t>) discusses the possibility that they might help transfer immunity against phages.  (Can this be an evolutionary stable strategy?) </a:t>
            </a:r>
          </a:p>
        </p:txBody>
      </p:sp>
    </p:spTree>
    <p:extLst>
      <p:ext uri="{BB962C8B-B14F-4D97-AF65-F5344CB8AC3E}">
        <p14:creationId xmlns:p14="http://schemas.microsoft.com/office/powerpoint/2010/main" val="3533544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algn="ctr" eaLnBrk="1" hangingPunct="1"/>
            <a:r>
              <a:rPr lang="en-US" sz="2000">
                <a:latin typeface="Arial" charset="0"/>
              </a:rPr>
              <a:t>Purifying selection in </a:t>
            </a:r>
            <a:r>
              <a:rPr lang="en-US" sz="2000" i="1">
                <a:latin typeface="Arial" charset="0"/>
              </a:rPr>
              <a:t>E.coli</a:t>
            </a:r>
            <a:r>
              <a:rPr lang="en-US" sz="2000">
                <a:latin typeface="Arial" charset="0"/>
              </a:rPr>
              <a:t> ORFans</a:t>
            </a:r>
          </a:p>
        </p:txBody>
      </p:sp>
      <p:sp>
        <p:nvSpPr>
          <p:cNvPr id="4" name="TextBox 3"/>
          <p:cNvSpPr txBox="1">
            <a:spLocks noChangeArrowheads="1"/>
          </p:cNvSpPr>
          <p:nvPr/>
        </p:nvSpPr>
        <p:spPr bwMode="auto">
          <a:xfrm>
            <a:off x="161925" y="1435100"/>
            <a:ext cx="88661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dirty="0" err="1">
                <a:solidFill>
                  <a:srgbClr val="000000"/>
                </a:solidFill>
                <a:cs typeface="Arial" charset="0"/>
              </a:rPr>
              <a:t>dN-dS</a:t>
            </a:r>
            <a:r>
              <a:rPr lang="en-US" sz="1800" dirty="0">
                <a:solidFill>
                  <a:srgbClr val="000000"/>
                </a:solidFill>
                <a:cs typeface="Arial" charset="0"/>
              </a:rPr>
              <a:t> &lt; 0 for some </a:t>
            </a:r>
            <a:r>
              <a:rPr lang="en-US" sz="1800" dirty="0" err="1">
                <a:solidFill>
                  <a:srgbClr val="000000"/>
                </a:solidFill>
                <a:cs typeface="Arial" charset="0"/>
              </a:rPr>
              <a:t>ORFan</a:t>
            </a:r>
            <a:r>
              <a:rPr lang="en-US" sz="1800" dirty="0">
                <a:solidFill>
                  <a:srgbClr val="000000"/>
                </a:solidFill>
                <a:cs typeface="Arial" charset="0"/>
              </a:rPr>
              <a:t> </a:t>
            </a:r>
            <a:r>
              <a:rPr lang="en-US" sz="1800" i="1" dirty="0">
                <a:solidFill>
                  <a:srgbClr val="000000"/>
                </a:solidFill>
                <a:cs typeface="Arial" charset="0"/>
              </a:rPr>
              <a:t>E. coli </a:t>
            </a:r>
            <a:r>
              <a:rPr lang="en-US" sz="1800" dirty="0">
                <a:solidFill>
                  <a:srgbClr val="000000"/>
                </a:solidFill>
                <a:cs typeface="Arial" charset="0"/>
              </a:rPr>
              <a:t>clusters seems to suggest they are functional genes.</a:t>
            </a:r>
          </a:p>
        </p:txBody>
      </p:sp>
      <p:sp>
        <p:nvSpPr>
          <p:cNvPr id="5" name="Rectangle 5"/>
          <p:cNvSpPr>
            <a:spLocks noChangeArrowheads="1"/>
          </p:cNvSpPr>
          <p:nvPr/>
        </p:nvSpPr>
        <p:spPr bwMode="auto">
          <a:xfrm>
            <a:off x="3616325" y="4822825"/>
            <a:ext cx="5137150" cy="246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249" tIns="45627" rIns="91249" bIns="45627" anchor="ctr">
            <a:spAutoFit/>
          </a:bodyPr>
          <a:lstStyle/>
          <a:p>
            <a:pPr algn="r" defTabSz="911225" fontAlgn="base">
              <a:spcBef>
                <a:spcPct val="0"/>
              </a:spcBef>
              <a:spcAft>
                <a:spcPct val="0"/>
              </a:spcAft>
            </a:pPr>
            <a:r>
              <a:rPr lang="en-US" sz="1000" b="1">
                <a:solidFill>
                  <a:srgbClr val="000000"/>
                </a:solidFill>
                <a:latin typeface="Arial" charset="0"/>
                <a:ea typeface="ＭＳ Ｐゴシック" charset="0"/>
                <a:cs typeface="Arial" charset="0"/>
              </a:rPr>
              <a:t>Adapted after Yu, G. and Stoltzfus, A. Genome Biol Evol (2012) Vol. 4 1176-1187 </a:t>
            </a:r>
          </a:p>
        </p:txBody>
      </p:sp>
      <p:graphicFrame>
        <p:nvGraphicFramePr>
          <p:cNvPr id="3" name="Table 2"/>
          <p:cNvGraphicFramePr>
            <a:graphicFrameLocks noGrp="1"/>
          </p:cNvGraphicFramePr>
          <p:nvPr/>
        </p:nvGraphicFramePr>
        <p:xfrm>
          <a:off x="447675" y="2406650"/>
          <a:ext cx="8305800" cy="2354264"/>
        </p:xfrm>
        <a:graphic>
          <a:graphicData uri="http://schemas.openxmlformats.org/drawingml/2006/table">
            <a:tbl>
              <a:tblPr/>
              <a:tblGrid>
                <a:gridCol w="2576513">
                  <a:extLst>
                    <a:ext uri="{9D8B030D-6E8A-4147-A177-3AD203B41FA5}">
                      <a16:colId xmlns:a16="http://schemas.microsoft.com/office/drawing/2014/main" val="20000"/>
                    </a:ext>
                  </a:extLst>
                </a:gridCol>
                <a:gridCol w="1433512">
                  <a:extLst>
                    <a:ext uri="{9D8B030D-6E8A-4147-A177-3AD203B41FA5}">
                      <a16:colId xmlns:a16="http://schemas.microsoft.com/office/drawing/2014/main" val="20001"/>
                    </a:ext>
                  </a:extLst>
                </a:gridCol>
                <a:gridCol w="1431925">
                  <a:extLst>
                    <a:ext uri="{9D8B030D-6E8A-4147-A177-3AD203B41FA5}">
                      <a16:colId xmlns:a16="http://schemas.microsoft.com/office/drawing/2014/main" val="20002"/>
                    </a:ext>
                  </a:extLst>
                </a:gridCol>
                <a:gridCol w="1431925">
                  <a:extLst>
                    <a:ext uri="{9D8B030D-6E8A-4147-A177-3AD203B41FA5}">
                      <a16:colId xmlns:a16="http://schemas.microsoft.com/office/drawing/2014/main" val="20003"/>
                    </a:ext>
                  </a:extLst>
                </a:gridCol>
                <a:gridCol w="1431925">
                  <a:extLst>
                    <a:ext uri="{9D8B030D-6E8A-4147-A177-3AD203B41FA5}">
                      <a16:colId xmlns:a16="http://schemas.microsoft.com/office/drawing/2014/main" val="20004"/>
                    </a:ext>
                  </a:extLst>
                </a:gridCol>
              </a:tblGrid>
              <a:tr h="52228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Gene groups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Number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dN-dS&gt;0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dN-dS&lt;0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68313">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rgbClr val="000000"/>
                          </a:solidFill>
                          <a:effectLst/>
                          <a:latin typeface="Arial" charset="0"/>
                          <a:ea typeface="ＭＳ Ｐゴシック" charset="0"/>
                          <a:cs typeface="Arial" charset="0"/>
                        </a:rPr>
                        <a:t>E. coli </a:t>
                      </a:r>
                      <a:r>
                        <a:rPr kumimoji="0" lang="en-US" sz="1200" b="1" i="0" u="none" strike="noStrike" cap="none" normalizeH="0" baseline="0">
                          <a:ln>
                            <a:noFill/>
                          </a:ln>
                          <a:solidFill>
                            <a:srgbClr val="000000"/>
                          </a:solidFill>
                          <a:effectLst/>
                          <a:latin typeface="Arial" charset="0"/>
                          <a:ea typeface="ＭＳ Ｐゴシック" charset="0"/>
                          <a:cs typeface="Arial" charset="0"/>
                        </a:rPr>
                        <a:t>ORFan clusters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944 (25%)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1953 (52%)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876 (23%)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1"/>
                  </a:ext>
                </a:extLst>
              </a:tr>
              <a:tr h="708025">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a:t>
                      </a:r>
                      <a:r>
                        <a:rPr kumimoji="0" lang="en-US" sz="1200" b="1" i="0" u="none" strike="noStrike" cap="none" normalizeH="0" baseline="0">
                          <a:ln>
                            <a:noFill/>
                          </a:ln>
                          <a:solidFill>
                            <a:srgbClr val="000000"/>
                          </a:solidFill>
                          <a:effectLst/>
                          <a:latin typeface="Arial" charset="0"/>
                          <a:ea typeface="ＭＳ Ｐゴシック" charset="0"/>
                          <a:cs typeface="Arial" charset="0"/>
                        </a:rPr>
                        <a:t> sequences found in </a:t>
                      </a:r>
                      <a:r>
                        <a:rPr kumimoji="0" lang="en-US" sz="1200" b="1" i="1" u="none" strike="noStrike" cap="none" normalizeH="0" baseline="0">
                          <a:ln>
                            <a:noFill/>
                          </a:ln>
                          <a:solidFill>
                            <a:srgbClr val="000000"/>
                          </a:solidFill>
                          <a:effectLst/>
                          <a:latin typeface="Arial" charset="0"/>
                          <a:ea typeface="ＭＳ Ｐゴシック" charset="0"/>
                          <a:cs typeface="Arial" charset="0"/>
                        </a:rPr>
                        <a:t>Salmonella sp., Citrobacter sp.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610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104 (17%)</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423(69%)</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83 (14%)</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extLst>
                  <a:ext uri="{0D108BD9-81ED-4DB2-BD59-A6C34878D82A}">
                    <a16:rowId xmlns:a16="http://schemas.microsoft.com/office/drawing/2014/main" val="10002"/>
                  </a:ext>
                </a:extLst>
              </a:tr>
              <a:tr h="65563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 </a:t>
                      </a:r>
                      <a:r>
                        <a:rPr kumimoji="0" lang="en-US" sz="1200" b="1" i="0" u="none" strike="noStrike" cap="none" normalizeH="0" baseline="0">
                          <a:ln>
                            <a:noFill/>
                          </a:ln>
                          <a:solidFill>
                            <a:srgbClr val="000000"/>
                          </a:solidFill>
                          <a:effectLst/>
                          <a:latin typeface="Arial" charset="0"/>
                          <a:ea typeface="ＭＳ Ｐゴシック" charset="0"/>
                          <a:cs typeface="Arial" charset="0"/>
                        </a:rPr>
                        <a:t>sequences found in some </a:t>
                      </a:r>
                      <a:r>
                        <a:rPr kumimoji="0" lang="en-US" sz="1200" b="1" i="1" u="none" strike="noStrike" cap="none" normalizeH="0" baseline="0">
                          <a:ln>
                            <a:noFill/>
                          </a:ln>
                          <a:solidFill>
                            <a:srgbClr val="000000"/>
                          </a:solidFill>
                          <a:effectLst/>
                          <a:latin typeface="Arial" charset="0"/>
                          <a:ea typeface="ＭＳ Ｐゴシック" charset="0"/>
                          <a:cs typeface="Arial" charset="0"/>
                        </a:rPr>
                        <a:t>Enterobacteriaceae </a:t>
                      </a:r>
                      <a:r>
                        <a:rPr kumimoji="0" lang="en-US" sz="1200" b="1" i="0" u="none" strike="noStrike" cap="none" normalizeH="0" baseline="0">
                          <a:ln>
                            <a:noFill/>
                          </a:ln>
                          <a:solidFill>
                            <a:srgbClr val="000000"/>
                          </a:solidFill>
                          <a:effectLst/>
                          <a:latin typeface="Arial" charset="0"/>
                          <a:ea typeface="ＭＳ Ｐゴシック" charset="0"/>
                          <a:cs typeface="Arial" charset="0"/>
                        </a:rPr>
                        <a:t>only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 (2%)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365 (98%)</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0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607370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152650"/>
            <a:ext cx="5524500" cy="388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722" name="Rectangle 3"/>
          <p:cNvSpPr>
            <a:spLocks noChangeArrowheads="1"/>
          </p:cNvSpPr>
          <p:nvPr/>
        </p:nvSpPr>
        <p:spPr bwMode="auto">
          <a:xfrm>
            <a:off x="228600" y="304800"/>
            <a:ext cx="85725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a:solidFill>
                  <a:srgbClr val="000000"/>
                </a:solidFill>
                <a:latin typeface="Arial" charset="0"/>
                <a:ea typeface="ＭＳ Ｐゴシック" charset="0"/>
                <a:cs typeface="ＭＳ Ｐゴシック" charset="0"/>
              </a:rPr>
              <a:t>Vincent Daubin and Howard Ochman: Bacterial Genomes as New Gene Homes: The Genealogy of ORFans in </a:t>
            </a:r>
            <a:r>
              <a:rPr lang="en-US" sz="2400" i="1">
                <a:solidFill>
                  <a:srgbClr val="000000"/>
                </a:solidFill>
                <a:latin typeface="Arial" charset="0"/>
                <a:ea typeface="ＭＳ Ｐゴシック" charset="0"/>
                <a:cs typeface="ＭＳ Ｐゴシック" charset="0"/>
              </a:rPr>
              <a:t>E. coli.  Genome Research 14:1036-1042, 2004  </a:t>
            </a:r>
            <a:endParaRPr lang="en-US" sz="2400">
              <a:solidFill>
                <a:srgbClr val="000000"/>
              </a:solidFill>
              <a:latin typeface="Arial" charset="0"/>
              <a:ea typeface="ＭＳ Ｐゴシック" charset="0"/>
              <a:cs typeface="ＭＳ Ｐゴシック" charset="0"/>
            </a:endParaRPr>
          </a:p>
          <a:p>
            <a:pPr defTabSz="914400" fontAlgn="base">
              <a:spcBef>
                <a:spcPct val="0"/>
              </a:spcBef>
              <a:spcAft>
                <a:spcPct val="0"/>
              </a:spcAft>
            </a:pPr>
            <a:r>
              <a:rPr lang="en-US" sz="2400">
                <a:solidFill>
                  <a:srgbClr val="000000"/>
                </a:solidFill>
                <a:latin typeface="Arial" charset="0"/>
                <a:ea typeface="ＭＳ Ｐゴシック" charset="0"/>
                <a:cs typeface="ＭＳ Ｐゴシック" charset="0"/>
              </a:rPr>
              <a:t> </a:t>
            </a:r>
          </a:p>
        </p:txBody>
      </p:sp>
      <p:sp>
        <p:nvSpPr>
          <p:cNvPr id="158723" name="Text Box 4"/>
          <p:cNvSpPr txBox="1">
            <a:spLocks noChangeArrowheads="1"/>
          </p:cNvSpPr>
          <p:nvPr/>
        </p:nvSpPr>
        <p:spPr bwMode="auto">
          <a:xfrm>
            <a:off x="0" y="2841625"/>
            <a:ext cx="3048000" cy="283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i="1">
                <a:solidFill>
                  <a:srgbClr val="000000"/>
                </a:solidFill>
              </a:rPr>
              <a:t>The ratio of non-synonymous to synonymous substitutions for genes found only in the E.coli - Salmonella clade is lower than 1, but larger than for more widely distributed genes.  </a:t>
            </a:r>
          </a:p>
        </p:txBody>
      </p:sp>
      <p:sp>
        <p:nvSpPr>
          <p:cNvPr id="158724" name="Line 5"/>
          <p:cNvSpPr>
            <a:spLocks noChangeShapeType="1"/>
          </p:cNvSpPr>
          <p:nvPr/>
        </p:nvSpPr>
        <p:spPr bwMode="auto">
          <a:xfrm>
            <a:off x="2239963" y="3352800"/>
            <a:ext cx="2895600" cy="0"/>
          </a:xfrm>
          <a:prstGeom prst="line">
            <a:avLst/>
          </a:prstGeom>
          <a:noFill/>
          <a:ln w="76200">
            <a:solidFill>
              <a:srgbClr val="5BD75B"/>
            </a:solidFill>
            <a:round/>
            <a:headEnd/>
            <a:tailEnd type="triangle" w="med" len="med"/>
          </a:ln>
          <a:extLst>
            <a:ext uri="{909E8E84-426E-40dd-AFC4-6F175D3DCCD1}">
              <a14:hiddenFill xmlns:a14="http://schemas.microsoft.com/office/drawing/2010/main" xmlns="">
                <a:noFill/>
              </a14:hiddenFill>
            </a:ext>
          </a:extLst>
        </p:spPr>
        <p:txBody>
          <a:bodyPr lIns="91429" tIns="45714" rIns="91429" bIns="45714"/>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58725" name="Text Box 6"/>
          <p:cNvSpPr txBox="1">
            <a:spLocks noChangeArrowheads="1"/>
          </p:cNvSpPr>
          <p:nvPr/>
        </p:nvSpPr>
        <p:spPr bwMode="auto">
          <a:xfrm>
            <a:off x="2895600" y="6035675"/>
            <a:ext cx="63706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a:solidFill>
                  <a:srgbClr val="000000"/>
                </a:solidFill>
              </a:rPr>
              <a:t>Fig. 3 from Vincent Daubin and Howard Ochman,</a:t>
            </a:r>
            <a:r>
              <a:rPr lang="en-US" sz="1200" i="1">
                <a:solidFill>
                  <a:srgbClr val="000000"/>
                </a:solidFill>
              </a:rPr>
              <a:t>  Genome Research 14:1036-1042, 2004</a:t>
            </a:r>
          </a:p>
          <a:p>
            <a:pPr defTabSz="914400" eaLnBrk="1" fontAlgn="base" hangingPunct="1">
              <a:spcBef>
                <a:spcPct val="0"/>
              </a:spcBef>
              <a:spcAft>
                <a:spcPct val="0"/>
              </a:spcAft>
            </a:pPr>
            <a:endParaRPr lang="en-US" sz="1200">
              <a:solidFill>
                <a:srgbClr val="000000"/>
              </a:solidFill>
            </a:endParaRPr>
          </a:p>
        </p:txBody>
      </p:sp>
      <p:cxnSp>
        <p:nvCxnSpPr>
          <p:cNvPr id="158726" name="Straight Arrow Connector 6"/>
          <p:cNvCxnSpPr>
            <a:cxnSpLocks noChangeShapeType="1"/>
          </p:cNvCxnSpPr>
          <p:nvPr/>
        </p:nvCxnSpPr>
        <p:spPr bwMode="auto">
          <a:xfrm flipV="1">
            <a:off x="4721225" y="5318125"/>
            <a:ext cx="3479800" cy="7938"/>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8727" name="TextBox 7"/>
          <p:cNvSpPr txBox="1">
            <a:spLocks noChangeArrowheads="1"/>
          </p:cNvSpPr>
          <p:nvPr/>
        </p:nvSpPr>
        <p:spPr bwMode="auto">
          <a:xfrm>
            <a:off x="4938713" y="4987925"/>
            <a:ext cx="32654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b="1">
                <a:solidFill>
                  <a:srgbClr val="000000"/>
                </a:solidFill>
                <a:cs typeface="Arial" charset="0"/>
              </a:rPr>
              <a:t>Increasing phylogenetic depth</a:t>
            </a:r>
          </a:p>
        </p:txBody>
      </p:sp>
    </p:spTree>
    <p:extLst>
      <p:ext uri="{BB962C8B-B14F-4D97-AF65-F5344CB8AC3E}">
        <p14:creationId xmlns:p14="http://schemas.microsoft.com/office/powerpoint/2010/main" val="97137227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69" name="Object 2"/>
          <p:cNvGraphicFramePr>
            <a:graphicFrameLocks noChangeAspect="1"/>
          </p:cNvGraphicFramePr>
          <p:nvPr/>
        </p:nvGraphicFramePr>
        <p:xfrm>
          <a:off x="1219200" y="1449388"/>
          <a:ext cx="6297613" cy="4722812"/>
        </p:xfrm>
        <a:graphic>
          <a:graphicData uri="http://schemas.openxmlformats.org/presentationml/2006/ole">
            <mc:AlternateContent xmlns:mc="http://schemas.openxmlformats.org/markup-compatibility/2006">
              <mc:Choice xmlns:v="urn:schemas-microsoft-com:vml" Requires="v">
                <p:oleObj spid="_x0000_s413729" name="Photo Editor Photo" r:id="rId4" imgW="6095238" imgH="4572396" progId="">
                  <p:embed/>
                </p:oleObj>
              </mc:Choice>
              <mc:Fallback>
                <p:oleObj name="Photo Editor Photo" r:id="rId4" imgW="6095238" imgH="4572396"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449388"/>
                        <a:ext cx="6297613" cy="47228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0770" name="Text Box 3"/>
          <p:cNvSpPr txBox="1">
            <a:spLocks noChangeArrowheads="1"/>
          </p:cNvSpPr>
          <p:nvPr/>
        </p:nvSpPr>
        <p:spPr bwMode="auto">
          <a:xfrm>
            <a:off x="288925" y="115888"/>
            <a:ext cx="8016875" cy="1631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dirty="0">
                <a:solidFill>
                  <a:srgbClr val="000000"/>
                </a:solidFill>
              </a:rPr>
              <a:t>Trunk-of-my-car analogy:  Hardly anything in there is the is the result of providing a selective advantage.  Some items are removed quickly (purifying selection), some are useful under some conditions, but most things do not alter the fitness.   See </a:t>
            </a:r>
            <a:r>
              <a:rPr lang="en-US" sz="2000" dirty="0">
                <a:solidFill>
                  <a:srgbClr val="000000"/>
                </a:solidFill>
                <a:hlinkClick r:id="rId6"/>
              </a:rPr>
              <a:t>here </a:t>
            </a:r>
            <a:r>
              <a:rPr lang="en-US" sz="2000" dirty="0">
                <a:solidFill>
                  <a:srgbClr val="000000"/>
                </a:solidFill>
              </a:rPr>
              <a:t>for a published version. </a:t>
            </a:r>
          </a:p>
        </p:txBody>
      </p:sp>
      <p:pic>
        <p:nvPicPr>
          <p:cNvPr id="160771" name="Picture 4" descr="roquefo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859088"/>
            <a:ext cx="2193925" cy="202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772" name="Line 5"/>
          <p:cNvSpPr>
            <a:spLocks noChangeShapeType="1"/>
          </p:cNvSpPr>
          <p:nvPr/>
        </p:nvSpPr>
        <p:spPr bwMode="auto">
          <a:xfrm>
            <a:off x="288925" y="2859088"/>
            <a:ext cx="1692275" cy="1649412"/>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3" name="Line 6"/>
          <p:cNvSpPr>
            <a:spLocks noChangeShapeType="1"/>
          </p:cNvSpPr>
          <p:nvPr/>
        </p:nvSpPr>
        <p:spPr bwMode="auto">
          <a:xfrm flipV="1">
            <a:off x="288925" y="2859088"/>
            <a:ext cx="1692275" cy="1649412"/>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160774" name="Group 7"/>
          <p:cNvGrpSpPr>
            <a:grpSpLocks/>
          </p:cNvGrpSpPr>
          <p:nvPr/>
        </p:nvGrpSpPr>
        <p:grpSpPr bwMode="auto">
          <a:xfrm>
            <a:off x="7086600" y="873125"/>
            <a:ext cx="1954213" cy="4537075"/>
            <a:chOff x="4224" y="288"/>
            <a:chExt cx="1375" cy="3002"/>
          </a:xfrm>
        </p:grpSpPr>
        <p:pic>
          <p:nvPicPr>
            <p:cNvPr id="160778" name="Picture 8"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4" y="816"/>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79" name="Picture 9"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5" y="1051"/>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80" name="Picture 10"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1" y="288"/>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0775" name="Line 11"/>
          <p:cNvSpPr>
            <a:spLocks noChangeShapeType="1"/>
          </p:cNvSpPr>
          <p:nvPr/>
        </p:nvSpPr>
        <p:spPr bwMode="auto">
          <a:xfrm>
            <a:off x="7135813" y="2627313"/>
            <a:ext cx="1905000" cy="1981200"/>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6" name="Line 12"/>
          <p:cNvSpPr>
            <a:spLocks noChangeShapeType="1"/>
          </p:cNvSpPr>
          <p:nvPr/>
        </p:nvSpPr>
        <p:spPr bwMode="auto">
          <a:xfrm flipV="1">
            <a:off x="7135813" y="2627313"/>
            <a:ext cx="1905000" cy="1981200"/>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7" name="Text Box 13"/>
          <p:cNvSpPr txBox="1">
            <a:spLocks noChangeArrowheads="1"/>
          </p:cNvSpPr>
          <p:nvPr/>
        </p:nvSpPr>
        <p:spPr bwMode="auto">
          <a:xfrm>
            <a:off x="196850" y="6156325"/>
            <a:ext cx="8843963"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700" b="1" i="1" dirty="0">
                <a:solidFill>
                  <a:srgbClr val="0066FF"/>
                </a:solidFill>
              </a:rPr>
              <a:t>Could some of the inferred purifying selection be due to the acquisition of novel detrimental characteristics (e.g., protein toxicity, HOPELESS MONSTERS)? </a:t>
            </a:r>
          </a:p>
        </p:txBody>
      </p:sp>
    </p:spTree>
    <p:extLst>
      <p:ext uri="{BB962C8B-B14F-4D97-AF65-F5344CB8AC3E}">
        <p14:creationId xmlns:p14="http://schemas.microsoft.com/office/powerpoint/2010/main" val="1110453955"/>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p:cNvSpPr>
            <a:spLocks noGrp="1"/>
          </p:cNvSpPr>
          <p:nvPr>
            <p:ph type="title"/>
          </p:nvPr>
        </p:nvSpPr>
        <p:spPr/>
        <p:txBody>
          <a:bodyPr/>
          <a:lstStyle/>
          <a:p>
            <a:pPr eaLnBrk="1" hangingPunct="1"/>
            <a:r>
              <a:rPr lang="en-US">
                <a:latin typeface="Arial" charset="0"/>
              </a:rPr>
              <a:t> </a:t>
            </a:r>
          </a:p>
        </p:txBody>
      </p:sp>
      <p:sp>
        <p:nvSpPr>
          <p:cNvPr id="272386" name="Title 1"/>
          <p:cNvSpPr txBox="1">
            <a:spLocks/>
          </p:cNvSpPr>
          <p:nvPr/>
        </p:nvSpPr>
        <p:spPr bwMode="gray">
          <a:xfrm>
            <a:off x="333375" y="284163"/>
            <a:ext cx="85201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45627" rIns="0" bIns="45627"/>
          <a:lstStyle>
            <a:lvl1pPr defTabSz="450850" eaLnBrk="0" hangingPunct="0">
              <a:defRPr sz="2400">
                <a:solidFill>
                  <a:schemeClr val="tx1"/>
                </a:solidFill>
                <a:latin typeface="Arial" charset="0"/>
                <a:ea typeface="ＭＳ Ｐゴシック" charset="0"/>
                <a:cs typeface="ＭＳ Ｐゴシック" charset="0"/>
              </a:defRPr>
            </a:lvl1pPr>
            <a:lvl2pPr marL="742950" indent="-285750" defTabSz="450850" eaLnBrk="0" hangingPunct="0">
              <a:defRPr sz="2400">
                <a:solidFill>
                  <a:schemeClr val="tx1"/>
                </a:solidFill>
                <a:latin typeface="Arial" charset="0"/>
                <a:ea typeface="ＭＳ Ｐゴシック" charset="0"/>
              </a:defRPr>
            </a:lvl2pPr>
            <a:lvl3pPr marL="1143000" indent="-228600" defTabSz="450850" eaLnBrk="0" hangingPunct="0">
              <a:defRPr sz="2400">
                <a:solidFill>
                  <a:schemeClr val="tx1"/>
                </a:solidFill>
                <a:latin typeface="Arial" charset="0"/>
                <a:ea typeface="ＭＳ Ｐゴシック" charset="0"/>
              </a:defRPr>
            </a:lvl3pPr>
            <a:lvl4pPr marL="1600200" indent="-228600" defTabSz="450850" eaLnBrk="0" hangingPunct="0">
              <a:defRPr sz="2400">
                <a:solidFill>
                  <a:schemeClr val="tx1"/>
                </a:solidFill>
                <a:latin typeface="Arial" charset="0"/>
                <a:ea typeface="ＭＳ Ｐゴシック" charset="0"/>
              </a:defRPr>
            </a:lvl4pPr>
            <a:lvl5pPr marL="2057400" indent="-228600" defTabSz="450850" eaLnBrk="0" hangingPunct="0">
              <a:defRPr sz="2400">
                <a:solidFill>
                  <a:schemeClr val="tx1"/>
                </a:solidFill>
                <a:latin typeface="Arial" charset="0"/>
                <a:ea typeface="ＭＳ Ｐゴシック" charset="0"/>
              </a:defRPr>
            </a:lvl5pPr>
            <a:lvl6pPr marL="2514600" indent="-228600" defTabSz="4508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08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08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085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90000"/>
              </a:lnSpc>
              <a:spcBef>
                <a:spcPct val="0"/>
              </a:spcBef>
              <a:spcAft>
                <a:spcPct val="0"/>
              </a:spcAft>
            </a:pPr>
            <a:r>
              <a:rPr lang="en-US" sz="2000" b="1">
                <a:solidFill>
                  <a:srgbClr val="000000"/>
                </a:solidFill>
                <a:cs typeface="Arial" charset="0"/>
              </a:rPr>
              <a:t>Vertically Inherited Genes  Not Expressed for Function</a:t>
            </a:r>
            <a:endParaRPr lang="en-US" sz="2000" b="1" i="1">
              <a:solidFill>
                <a:srgbClr val="000000"/>
              </a:solidFill>
              <a:cs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b="7365"/>
          <a:stretch>
            <a:fillRect/>
          </a:stretch>
        </p:blipFill>
        <p:spPr bwMode="auto">
          <a:xfrm>
            <a:off x="333375" y="1808163"/>
            <a:ext cx="8569325" cy="443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220171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621" y="127585"/>
            <a:ext cx="8229600" cy="500730"/>
          </a:xfrm>
        </p:spPr>
        <p:txBody>
          <a:bodyPr/>
          <a:lstStyle/>
          <a:p>
            <a:pPr algn="l"/>
            <a:r>
              <a:rPr lang="en-US" sz="3200" dirty="0"/>
              <a:t>Codon based alignments in </a:t>
            </a:r>
            <a:r>
              <a:rPr lang="en-US" sz="3200" dirty="0" err="1"/>
              <a:t>Seaview</a:t>
            </a:r>
            <a:endParaRPr lang="en-US" sz="3200" dirty="0"/>
          </a:p>
        </p:txBody>
      </p:sp>
      <p:sp>
        <p:nvSpPr>
          <p:cNvPr id="3" name="TextBox 2"/>
          <p:cNvSpPr txBox="1"/>
          <p:nvPr/>
        </p:nvSpPr>
        <p:spPr>
          <a:xfrm>
            <a:off x="401052" y="695159"/>
            <a:ext cx="8649369" cy="646331"/>
          </a:xfrm>
          <a:prstGeom prst="rect">
            <a:avLst/>
          </a:prstGeom>
          <a:noFill/>
        </p:spPr>
        <p:txBody>
          <a:bodyPr wrap="square" rtlCol="0">
            <a:spAutoFit/>
          </a:bodyPr>
          <a:lstStyle/>
          <a:p>
            <a:r>
              <a:rPr lang="en-US" sz="1800" dirty="0">
                <a:solidFill>
                  <a:prstClr val="black"/>
                </a:solidFill>
              </a:rPr>
              <a:t>Load nucleotide sequences (</a:t>
            </a:r>
            <a:r>
              <a:rPr lang="en-US" sz="1800" b="1" dirty="0">
                <a:solidFill>
                  <a:prstClr val="black"/>
                </a:solidFill>
              </a:rPr>
              <a:t>no gaps in sequences, sequence starts with nucleotide corresponding to 1</a:t>
            </a:r>
            <a:r>
              <a:rPr lang="en-US" sz="1800" b="1" baseline="30000" dirty="0">
                <a:solidFill>
                  <a:prstClr val="black"/>
                </a:solidFill>
              </a:rPr>
              <a:t>st</a:t>
            </a:r>
            <a:r>
              <a:rPr lang="en-US" sz="1800" b="1" dirty="0">
                <a:solidFill>
                  <a:prstClr val="black"/>
                </a:solidFill>
              </a:rPr>
              <a:t> codon position</a:t>
            </a:r>
            <a:r>
              <a:rPr lang="en-US" sz="1800" dirty="0">
                <a:solidFill>
                  <a:prstClr val="black"/>
                </a:solidFill>
              </a:rPr>
              <a:t>)</a:t>
            </a:r>
          </a:p>
        </p:txBody>
      </p:sp>
      <p:sp>
        <p:nvSpPr>
          <p:cNvPr id="4" name="TextBox 3"/>
          <p:cNvSpPr txBox="1"/>
          <p:nvPr/>
        </p:nvSpPr>
        <p:spPr>
          <a:xfrm>
            <a:off x="307473" y="3836728"/>
            <a:ext cx="2579778" cy="369332"/>
          </a:xfrm>
          <a:prstGeom prst="rect">
            <a:avLst/>
          </a:prstGeom>
          <a:noFill/>
        </p:spPr>
        <p:txBody>
          <a:bodyPr wrap="none" rtlCol="0">
            <a:spAutoFit/>
          </a:bodyPr>
          <a:lstStyle/>
          <a:p>
            <a:r>
              <a:rPr lang="en-US" sz="1800" dirty="0">
                <a:solidFill>
                  <a:prstClr val="black"/>
                </a:solidFill>
              </a:rPr>
              <a:t>Select view as proteins </a:t>
            </a:r>
          </a:p>
        </p:txBody>
      </p:sp>
      <p:pic>
        <p:nvPicPr>
          <p:cNvPr id="5" name="Picture 4"/>
          <p:cNvPicPr>
            <a:picLocks noChangeAspect="1"/>
          </p:cNvPicPr>
          <p:nvPr/>
        </p:nvPicPr>
        <p:blipFill>
          <a:blip r:embed="rId2"/>
          <a:stretch>
            <a:fillRect/>
          </a:stretch>
        </p:blipFill>
        <p:spPr>
          <a:xfrm>
            <a:off x="131698" y="1314458"/>
            <a:ext cx="8702330" cy="2347495"/>
          </a:xfrm>
          <a:prstGeom prst="rect">
            <a:avLst/>
          </a:prstGeom>
        </p:spPr>
      </p:pic>
      <p:pic>
        <p:nvPicPr>
          <p:cNvPr id="6" name="Picture 5"/>
          <p:cNvPicPr>
            <a:picLocks noChangeAspect="1"/>
          </p:cNvPicPr>
          <p:nvPr/>
        </p:nvPicPr>
        <p:blipFill>
          <a:blip r:embed="rId3"/>
          <a:stretch>
            <a:fillRect/>
          </a:stretch>
        </p:blipFill>
        <p:spPr>
          <a:xfrm>
            <a:off x="-1" y="4352089"/>
            <a:ext cx="9621933" cy="2158332"/>
          </a:xfrm>
          <a:prstGeom prst="rect">
            <a:avLst/>
          </a:prstGeom>
        </p:spPr>
      </p:pic>
      <p:cxnSp>
        <p:nvCxnSpPr>
          <p:cNvPr id="8" name="Straight Arrow Connector 7"/>
          <p:cNvCxnSpPr/>
          <p:nvPr/>
        </p:nvCxnSpPr>
        <p:spPr>
          <a:xfrm flipV="1">
            <a:off x="866960" y="1656691"/>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633662" y="4965031"/>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6628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3409" name="Title 1"/>
          <p:cNvSpPr>
            <a:spLocks noGrp="1"/>
          </p:cNvSpPr>
          <p:nvPr>
            <p:ph type="title"/>
          </p:nvPr>
        </p:nvSpPr>
        <p:spPr/>
        <p:txBody>
          <a:bodyPr/>
          <a:lstStyle/>
          <a:p>
            <a:pPr algn="ctr" eaLnBrk="1" hangingPunct="1"/>
            <a:r>
              <a:rPr lang="en-US" sz="2000">
                <a:latin typeface="Arial" charset="0"/>
              </a:rPr>
              <a:t>Counting Algorithm</a:t>
            </a:r>
          </a:p>
        </p:txBody>
      </p:sp>
      <p:pic>
        <p:nvPicPr>
          <p:cNvPr id="273410" name="Picture 2"/>
          <p:cNvPicPr>
            <a:picLocks noChangeAspect="1" noChangeArrowheads="1"/>
          </p:cNvPicPr>
          <p:nvPr/>
        </p:nvPicPr>
        <p:blipFill>
          <a:blip r:embed="rId2">
            <a:extLst>
              <a:ext uri="{28A0092B-C50C-407E-A947-70E740481C1C}">
                <a14:useLocalDpi xmlns:a14="http://schemas.microsoft.com/office/drawing/2010/main" val="0"/>
              </a:ext>
            </a:extLst>
          </a:blip>
          <a:srcRect l="3343" t="3099" r="2406" b="76241"/>
          <a:stretch>
            <a:fillRect/>
          </a:stretch>
        </p:blipFill>
        <p:spPr bwMode="auto">
          <a:xfrm>
            <a:off x="136525" y="1049338"/>
            <a:ext cx="6556375" cy="1860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3411" name="Picture 3"/>
          <p:cNvPicPr>
            <a:picLocks noChangeAspect="1" noChangeArrowheads="1"/>
          </p:cNvPicPr>
          <p:nvPr/>
        </p:nvPicPr>
        <p:blipFill>
          <a:blip r:embed="rId3">
            <a:extLst>
              <a:ext uri="{28A0092B-C50C-407E-A947-70E740481C1C}">
                <a14:useLocalDpi xmlns:a14="http://schemas.microsoft.com/office/drawing/2010/main" val="0"/>
              </a:ext>
            </a:extLst>
          </a:blip>
          <a:srcRect l="3609" t="2892" r="1871" b="62604"/>
          <a:stretch>
            <a:fillRect/>
          </a:stretch>
        </p:blipFill>
        <p:spPr bwMode="auto">
          <a:xfrm>
            <a:off x="177800" y="3476625"/>
            <a:ext cx="6472238" cy="305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a:spLocks noChangeArrowheads="1"/>
          </p:cNvSpPr>
          <p:nvPr/>
        </p:nvSpPr>
        <p:spPr bwMode="auto">
          <a:xfrm>
            <a:off x="2174875" y="1049338"/>
            <a:ext cx="157163" cy="1776412"/>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
        <p:nvSpPr>
          <p:cNvPr id="11" name="Rectangle 10"/>
          <p:cNvSpPr>
            <a:spLocks noChangeArrowheads="1"/>
          </p:cNvSpPr>
          <p:nvPr/>
        </p:nvSpPr>
        <p:spPr bwMode="auto">
          <a:xfrm>
            <a:off x="1495425" y="3462338"/>
            <a:ext cx="158750" cy="1776412"/>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graphicFrame>
        <p:nvGraphicFramePr>
          <p:cNvPr id="13" name="Diagram 12"/>
          <p:cNvGraphicFramePr/>
          <p:nvPr/>
        </p:nvGraphicFramePr>
        <p:xfrm>
          <a:off x="6615548" y="1251526"/>
          <a:ext cx="2528454" cy="51364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0" name="Group 19"/>
          <p:cNvGrpSpPr>
            <a:grpSpLocks/>
          </p:cNvGrpSpPr>
          <p:nvPr/>
        </p:nvGrpSpPr>
        <p:grpSpPr bwMode="auto">
          <a:xfrm>
            <a:off x="3497263" y="2936875"/>
            <a:ext cx="3057525" cy="412750"/>
            <a:chOff x="3497056" y="2936773"/>
            <a:chExt cx="3057306" cy="412581"/>
          </a:xfrm>
        </p:grpSpPr>
        <p:grpSp>
          <p:nvGrpSpPr>
            <p:cNvPr id="273422" name="Group 17"/>
            <p:cNvGrpSpPr>
              <a:grpSpLocks/>
            </p:cNvGrpSpPr>
            <p:nvPr/>
          </p:nvGrpSpPr>
          <p:grpSpPr bwMode="auto">
            <a:xfrm>
              <a:off x="3497056" y="2936773"/>
              <a:ext cx="998162" cy="412581"/>
              <a:chOff x="3497056" y="2936773"/>
              <a:chExt cx="998162" cy="412581"/>
            </a:xfrm>
          </p:grpSpPr>
          <p:cxnSp>
            <p:nvCxnSpPr>
              <p:cNvPr id="273424" name="Straight Arrow Connector 6"/>
              <p:cNvCxnSpPr>
                <a:cxnSpLocks noChangeShapeType="1"/>
              </p:cNvCxnSpPr>
              <p:nvPr/>
            </p:nvCxnSpPr>
            <p:spPr bwMode="auto">
              <a:xfrm>
                <a:off x="4118290" y="2936773"/>
                <a:ext cx="376928" cy="166360"/>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3425" name="Straight Arrow Connector 13"/>
              <p:cNvCxnSpPr>
                <a:cxnSpLocks noChangeShapeType="1"/>
              </p:cNvCxnSpPr>
              <p:nvPr/>
            </p:nvCxnSpPr>
            <p:spPr bwMode="auto">
              <a:xfrm flipV="1">
                <a:off x="3497056" y="3172692"/>
                <a:ext cx="998162" cy="176662"/>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73423" name="TextBox 18"/>
            <p:cNvSpPr txBox="1">
              <a:spLocks noChangeArrowheads="1"/>
            </p:cNvSpPr>
            <p:nvPr/>
          </p:nvSpPr>
          <p:spPr bwMode="auto">
            <a:xfrm>
              <a:off x="4495217" y="3012315"/>
              <a:ext cx="205914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000000"/>
                  </a:solidFill>
                </a:rPr>
                <a:t>1 non-synonymous change</a:t>
              </a:r>
            </a:p>
          </p:txBody>
        </p:sp>
      </p:grpSp>
      <p:grpSp>
        <p:nvGrpSpPr>
          <p:cNvPr id="273416" name="Group 3"/>
          <p:cNvGrpSpPr>
            <a:grpSpLocks/>
          </p:cNvGrpSpPr>
          <p:nvPr/>
        </p:nvGrpSpPr>
        <p:grpSpPr bwMode="auto">
          <a:xfrm>
            <a:off x="1946275" y="2813050"/>
            <a:ext cx="2360613" cy="246063"/>
            <a:chOff x="1947046" y="2813663"/>
            <a:chExt cx="2359708" cy="246224"/>
          </a:xfrm>
        </p:grpSpPr>
        <p:sp>
          <p:nvSpPr>
            <p:cNvPr id="273420" name="TextBox 2"/>
            <p:cNvSpPr txBox="1">
              <a:spLocks noChangeArrowheads="1"/>
            </p:cNvSpPr>
            <p:nvPr/>
          </p:nvSpPr>
          <p:spPr bwMode="auto">
            <a:xfrm>
              <a:off x="1947046" y="2813663"/>
              <a:ext cx="2359708" cy="246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000" b="1">
                  <a:solidFill>
                    <a:srgbClr val="000000"/>
                  </a:solidFill>
                </a:rPr>
                <a:t>X=2     1 nucleotide substitution</a:t>
              </a:r>
            </a:p>
          </p:txBody>
        </p:sp>
        <p:cxnSp>
          <p:nvCxnSpPr>
            <p:cNvPr id="273421" name="Straight Arrow Connector 15"/>
            <p:cNvCxnSpPr>
              <a:cxnSpLocks noChangeShapeType="1"/>
            </p:cNvCxnSpPr>
            <p:nvPr/>
          </p:nvCxnSpPr>
          <p:spPr bwMode="auto">
            <a:xfrm flipV="1">
              <a:off x="2416708" y="2948351"/>
              <a:ext cx="151758" cy="1"/>
            </a:xfrm>
            <a:prstGeom prst="straightConnector1">
              <a:avLst/>
            </a:prstGeom>
            <a:noFill/>
            <a:ln w="19050">
              <a:solidFill>
                <a:srgbClr val="0070C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73417" name="Group 7"/>
          <p:cNvGrpSpPr>
            <a:grpSpLocks/>
          </p:cNvGrpSpPr>
          <p:nvPr/>
        </p:nvGrpSpPr>
        <p:grpSpPr bwMode="auto">
          <a:xfrm>
            <a:off x="1276350" y="3225800"/>
            <a:ext cx="2359025" cy="246063"/>
            <a:chOff x="1275789" y="3226244"/>
            <a:chExt cx="2359708" cy="246224"/>
          </a:xfrm>
        </p:grpSpPr>
        <p:sp>
          <p:nvSpPr>
            <p:cNvPr id="273418" name="TextBox 11"/>
            <p:cNvSpPr txBox="1">
              <a:spLocks noChangeArrowheads="1"/>
            </p:cNvSpPr>
            <p:nvPr/>
          </p:nvSpPr>
          <p:spPr bwMode="auto">
            <a:xfrm>
              <a:off x="1275789" y="3226244"/>
              <a:ext cx="2359708" cy="246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000" b="1">
                  <a:solidFill>
                    <a:srgbClr val="000000"/>
                  </a:solidFill>
                </a:rPr>
                <a:t>X=2     1 amino acid substitution</a:t>
              </a:r>
            </a:p>
          </p:txBody>
        </p:sp>
        <p:cxnSp>
          <p:nvCxnSpPr>
            <p:cNvPr id="273419" name="Straight Arrow Connector 22"/>
            <p:cNvCxnSpPr>
              <a:cxnSpLocks noChangeShapeType="1"/>
            </p:cNvCxnSpPr>
            <p:nvPr/>
          </p:nvCxnSpPr>
          <p:spPr bwMode="auto">
            <a:xfrm flipV="1">
              <a:off x="1742453" y="3349354"/>
              <a:ext cx="151758" cy="1"/>
            </a:xfrm>
            <a:prstGeom prst="straightConnector1">
              <a:avLst/>
            </a:prstGeom>
            <a:noFill/>
            <a:ln w="19050">
              <a:solidFill>
                <a:srgbClr val="0070C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9674927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4433" name="Title 1"/>
          <p:cNvSpPr>
            <a:spLocks noGrp="1"/>
          </p:cNvSpPr>
          <p:nvPr>
            <p:ph type="title"/>
          </p:nvPr>
        </p:nvSpPr>
        <p:spPr/>
        <p:txBody>
          <a:bodyPr/>
          <a:lstStyle/>
          <a:p>
            <a:pPr algn="ctr" eaLnBrk="1" hangingPunct="1"/>
            <a:r>
              <a:rPr lang="en-US" sz="2000">
                <a:latin typeface="Arial" charset="0"/>
              </a:rPr>
              <a:t>Simulation Algorithm</a:t>
            </a:r>
          </a:p>
        </p:txBody>
      </p:sp>
      <p:pic>
        <p:nvPicPr>
          <p:cNvPr id="274434" name="Picture 2"/>
          <p:cNvPicPr>
            <a:picLocks noChangeAspect="1" noChangeArrowheads="1"/>
          </p:cNvPicPr>
          <p:nvPr/>
        </p:nvPicPr>
        <p:blipFill>
          <a:blip r:embed="rId2">
            <a:extLst>
              <a:ext uri="{28A0092B-C50C-407E-A947-70E740481C1C}">
                <a14:useLocalDpi xmlns:a14="http://schemas.microsoft.com/office/drawing/2010/main" val="0"/>
              </a:ext>
            </a:extLst>
          </a:blip>
          <a:srcRect l="3343" t="3099" r="2406" b="76241"/>
          <a:stretch>
            <a:fillRect/>
          </a:stretch>
        </p:blipFill>
        <p:spPr bwMode="auto">
          <a:xfrm>
            <a:off x="93663" y="1049338"/>
            <a:ext cx="6396037" cy="1814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9" name="Diagram 8"/>
          <p:cNvGraphicFramePr/>
          <p:nvPr/>
        </p:nvGraphicFramePr>
        <p:xfrm>
          <a:off x="6533188" y="1251526"/>
          <a:ext cx="2528454" cy="5136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a:spLocks noChangeArrowheads="1"/>
          </p:cNvSpPr>
          <p:nvPr/>
        </p:nvSpPr>
        <p:spPr bwMode="auto">
          <a:xfrm>
            <a:off x="1901825" y="1547813"/>
            <a:ext cx="292100" cy="149225"/>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pic>
        <p:nvPicPr>
          <p:cNvPr id="274437" name="Picture 3"/>
          <p:cNvPicPr>
            <a:picLocks noChangeAspect="1" noChangeArrowheads="1"/>
          </p:cNvPicPr>
          <p:nvPr/>
        </p:nvPicPr>
        <p:blipFill>
          <a:blip r:embed="rId8">
            <a:extLst>
              <a:ext uri="{28A0092B-C50C-407E-A947-70E740481C1C}">
                <a14:useLocalDpi xmlns:a14="http://schemas.microsoft.com/office/drawing/2010/main" val="0"/>
              </a:ext>
            </a:extLst>
          </a:blip>
          <a:srcRect l="3609" t="2892" r="1871" b="62604"/>
          <a:stretch>
            <a:fillRect/>
          </a:stretch>
        </p:blipFill>
        <p:spPr bwMode="auto">
          <a:xfrm>
            <a:off x="182563" y="3192463"/>
            <a:ext cx="6307137" cy="2979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Rectangle 11"/>
          <p:cNvSpPr>
            <a:spLocks noChangeArrowheads="1"/>
          </p:cNvSpPr>
          <p:nvPr/>
        </p:nvSpPr>
        <p:spPr bwMode="auto">
          <a:xfrm>
            <a:off x="1474788" y="3330575"/>
            <a:ext cx="136525" cy="1566863"/>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
        <p:nvSpPr>
          <p:cNvPr id="8" name="Rectangle 7"/>
          <p:cNvSpPr>
            <a:spLocks noChangeArrowheads="1"/>
          </p:cNvSpPr>
          <p:nvPr/>
        </p:nvSpPr>
        <p:spPr bwMode="auto">
          <a:xfrm>
            <a:off x="1893888" y="1506538"/>
            <a:ext cx="146050" cy="211137"/>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0522771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xit" presetSubtype="0" fill="hold" grpId="1"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p:cNvSpPr>
            <a:spLocks noGrp="1"/>
          </p:cNvSpPr>
          <p:nvPr>
            <p:ph type="title"/>
          </p:nvPr>
        </p:nvSpPr>
        <p:spPr>
          <a:xfrm>
            <a:off x="322263" y="217488"/>
            <a:ext cx="8520112" cy="668337"/>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pic>
        <p:nvPicPr>
          <p:cNvPr id="5141"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7338" y="4076700"/>
            <a:ext cx="3514725" cy="2551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4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4463" y="4081463"/>
            <a:ext cx="3509962" cy="2546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44"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24463" y="1403350"/>
            <a:ext cx="3509962" cy="254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5346700" y="1074738"/>
            <a:ext cx="3265488" cy="307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400" b="1" dirty="0">
                <a:solidFill>
                  <a:srgbClr val="000000"/>
                </a:solidFill>
              </a:rPr>
              <a:t>Probability distribution</a:t>
            </a:r>
          </a:p>
        </p:txBody>
      </p:sp>
      <p:sp>
        <p:nvSpPr>
          <p:cNvPr id="32" name="TextBox 31"/>
          <p:cNvSpPr txBox="1">
            <a:spLocks noChangeArrowheads="1"/>
          </p:cNvSpPr>
          <p:nvPr/>
        </p:nvSpPr>
        <p:spPr bwMode="auto">
          <a:xfrm>
            <a:off x="1681163" y="1033463"/>
            <a:ext cx="3267075" cy="307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400" b="1" dirty="0">
                <a:solidFill>
                  <a:srgbClr val="000000"/>
                </a:solidFill>
              </a:rPr>
              <a:t>Count distribution from simulations </a:t>
            </a:r>
          </a:p>
        </p:txBody>
      </p:sp>
      <p:sp>
        <p:nvSpPr>
          <p:cNvPr id="4" name="TextBox 3"/>
          <p:cNvSpPr txBox="1">
            <a:spLocks noChangeArrowheads="1"/>
          </p:cNvSpPr>
          <p:nvPr/>
        </p:nvSpPr>
        <p:spPr bwMode="auto">
          <a:xfrm>
            <a:off x="50800" y="2133600"/>
            <a:ext cx="15573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a:solidFill>
                  <a:srgbClr val="000000"/>
                </a:solidFill>
                <a:cs typeface="Arial" charset="0"/>
              </a:rPr>
              <a:t>Non-synonymous</a:t>
            </a:r>
          </a:p>
        </p:txBody>
      </p:sp>
      <p:sp>
        <p:nvSpPr>
          <p:cNvPr id="34" name="TextBox 33"/>
          <p:cNvSpPr txBox="1">
            <a:spLocks noChangeArrowheads="1"/>
          </p:cNvSpPr>
          <p:nvPr/>
        </p:nvSpPr>
        <p:spPr bwMode="auto">
          <a:xfrm>
            <a:off x="50800" y="5213350"/>
            <a:ext cx="1557338"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a:solidFill>
                  <a:srgbClr val="FF0000"/>
                </a:solidFill>
                <a:cs typeface="Arial" charset="0"/>
              </a:rPr>
              <a:t>Synonymous</a:t>
            </a:r>
          </a:p>
        </p:txBody>
      </p:sp>
      <p:pic>
        <p:nvPicPr>
          <p:cNvPr id="5145"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7338" y="1403350"/>
            <a:ext cx="3514725" cy="2552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9" name="Group 8"/>
          <p:cNvGrpSpPr>
            <a:grpSpLocks/>
          </p:cNvGrpSpPr>
          <p:nvPr/>
        </p:nvGrpSpPr>
        <p:grpSpPr bwMode="auto">
          <a:xfrm>
            <a:off x="6388100" y="2665413"/>
            <a:ext cx="1098550" cy="1009650"/>
            <a:chOff x="6388851" y="2665867"/>
            <a:chExt cx="1097948" cy="1008666"/>
          </a:xfrm>
        </p:grpSpPr>
        <p:cxnSp>
          <p:nvCxnSpPr>
            <p:cNvPr id="275478" name="Straight Arrow Connector 15"/>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9" name="TextBox 6"/>
            <p:cNvSpPr txBox="1">
              <a:spLocks noChangeArrowheads="1"/>
            </p:cNvSpPr>
            <p:nvPr/>
          </p:nvSpPr>
          <p:spPr bwMode="auto">
            <a:xfrm>
              <a:off x="6501740" y="2665867"/>
              <a:ext cx="985059"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 90</a:t>
              </a:r>
            </a:p>
            <a:p>
              <a:pPr defTabSz="914400" eaLnBrk="1" fontAlgn="base" hangingPunct="1">
                <a:spcBef>
                  <a:spcPct val="0"/>
                </a:spcBef>
                <a:spcAft>
                  <a:spcPct val="0"/>
                </a:spcAft>
              </a:pPr>
              <a:r>
                <a:rPr lang="en-US" sz="1000" b="1">
                  <a:solidFill>
                    <a:srgbClr val="FF0000"/>
                  </a:solidFill>
                </a:rPr>
                <a:t>k= 24</a:t>
              </a:r>
            </a:p>
            <a:p>
              <a:pPr defTabSz="914400" eaLnBrk="1" fontAlgn="base" hangingPunct="1">
                <a:spcBef>
                  <a:spcPct val="0"/>
                </a:spcBef>
                <a:spcAft>
                  <a:spcPct val="0"/>
                </a:spcAft>
              </a:pPr>
              <a:r>
                <a:rPr lang="en-US" sz="1000" b="1">
                  <a:solidFill>
                    <a:srgbClr val="FF0000"/>
                  </a:solidFill>
                </a:rPr>
                <a:t>p=0.763</a:t>
              </a:r>
            </a:p>
            <a:p>
              <a:pPr defTabSz="914400" eaLnBrk="1" fontAlgn="base" hangingPunct="1">
                <a:spcBef>
                  <a:spcPct val="0"/>
                </a:spcBef>
                <a:spcAft>
                  <a:spcPct val="0"/>
                </a:spcAft>
              </a:pPr>
              <a:r>
                <a:rPr lang="en-US" sz="1000" b="1">
                  <a:solidFill>
                    <a:srgbClr val="FF0000"/>
                  </a:solidFill>
                </a:rPr>
                <a:t>P(≤24)=3.63E-23</a:t>
              </a:r>
            </a:p>
          </p:txBody>
        </p:sp>
      </p:grpSp>
      <p:grpSp>
        <p:nvGrpSpPr>
          <p:cNvPr id="20" name="Group 19"/>
          <p:cNvGrpSpPr>
            <a:grpSpLocks/>
          </p:cNvGrpSpPr>
          <p:nvPr/>
        </p:nvGrpSpPr>
        <p:grpSpPr bwMode="auto">
          <a:xfrm>
            <a:off x="2860675" y="2973388"/>
            <a:ext cx="1098550" cy="671512"/>
            <a:chOff x="6388851" y="3003027"/>
            <a:chExt cx="1097948" cy="671506"/>
          </a:xfrm>
        </p:grpSpPr>
        <p:cxnSp>
          <p:nvCxnSpPr>
            <p:cNvPr id="275476" name="Straight Arrow Connector 20"/>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7" name="TextBox 21"/>
            <p:cNvSpPr txBox="1">
              <a:spLocks noChangeArrowheads="1"/>
            </p:cNvSpPr>
            <p:nvPr/>
          </p:nvSpPr>
          <p:spPr bwMode="auto">
            <a:xfrm>
              <a:off x="6501740" y="3003027"/>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Observed=24</a:t>
              </a:r>
            </a:p>
            <a:p>
              <a:pPr defTabSz="914400" eaLnBrk="1" fontAlgn="base" hangingPunct="1">
                <a:spcBef>
                  <a:spcPct val="0"/>
                </a:spcBef>
                <a:spcAft>
                  <a:spcPct val="0"/>
                </a:spcAft>
              </a:pPr>
              <a:r>
                <a:rPr lang="en-US" sz="1000" b="1">
                  <a:solidFill>
                    <a:srgbClr val="FF0000"/>
                  </a:solidFill>
                </a:rPr>
                <a:t>P(≤24) &lt; 10</a:t>
              </a:r>
              <a:r>
                <a:rPr lang="en-US" sz="1000" b="1" baseline="30000">
                  <a:solidFill>
                    <a:srgbClr val="FF0000"/>
                  </a:solidFill>
                </a:rPr>
                <a:t>-6</a:t>
              </a:r>
            </a:p>
          </p:txBody>
        </p:sp>
      </p:grpSp>
      <p:grpSp>
        <p:nvGrpSpPr>
          <p:cNvPr id="24" name="Group 23"/>
          <p:cNvGrpSpPr>
            <a:grpSpLocks/>
          </p:cNvGrpSpPr>
          <p:nvPr/>
        </p:nvGrpSpPr>
        <p:grpSpPr bwMode="auto">
          <a:xfrm>
            <a:off x="7092950" y="5346700"/>
            <a:ext cx="984250" cy="979488"/>
            <a:chOff x="6501740" y="2799185"/>
            <a:chExt cx="985059" cy="979127"/>
          </a:xfrm>
        </p:grpSpPr>
        <p:cxnSp>
          <p:nvCxnSpPr>
            <p:cNvPr id="275474" name="Straight Arrow Connector 24"/>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5" name="TextBox 25"/>
            <p:cNvSpPr txBox="1">
              <a:spLocks noChangeArrowheads="1"/>
            </p:cNvSpPr>
            <p:nvPr/>
          </p:nvSpPr>
          <p:spPr bwMode="auto">
            <a:xfrm>
              <a:off x="6501740" y="2799185"/>
              <a:ext cx="985059"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 90</a:t>
              </a:r>
            </a:p>
            <a:p>
              <a:pPr defTabSz="914400" eaLnBrk="1" fontAlgn="base" hangingPunct="1">
                <a:spcBef>
                  <a:spcPct val="0"/>
                </a:spcBef>
                <a:spcAft>
                  <a:spcPct val="0"/>
                </a:spcAft>
              </a:pPr>
              <a:r>
                <a:rPr lang="en-US" sz="1000" b="1">
                  <a:solidFill>
                    <a:srgbClr val="FF0000"/>
                  </a:solidFill>
                </a:rPr>
                <a:t>k= 66</a:t>
              </a:r>
            </a:p>
            <a:p>
              <a:pPr defTabSz="914400" eaLnBrk="1" fontAlgn="base" hangingPunct="1">
                <a:spcBef>
                  <a:spcPct val="0"/>
                </a:spcBef>
                <a:spcAft>
                  <a:spcPct val="0"/>
                </a:spcAft>
              </a:pPr>
              <a:r>
                <a:rPr lang="en-US" sz="1000" b="1">
                  <a:solidFill>
                    <a:srgbClr val="FF0000"/>
                  </a:solidFill>
                </a:rPr>
                <a:t>p=0.2365</a:t>
              </a:r>
            </a:p>
            <a:p>
              <a:pPr defTabSz="914400" eaLnBrk="1" fontAlgn="base" hangingPunct="1">
                <a:spcBef>
                  <a:spcPct val="0"/>
                </a:spcBef>
                <a:spcAft>
                  <a:spcPct val="0"/>
                </a:spcAft>
              </a:pPr>
              <a:r>
                <a:rPr lang="en-US" sz="1000" b="1">
                  <a:solidFill>
                    <a:srgbClr val="FF0000"/>
                  </a:solidFill>
                </a:rPr>
                <a:t>P(≥66)=3.22E-23</a:t>
              </a:r>
            </a:p>
          </p:txBody>
        </p:sp>
      </p:grpSp>
      <p:grpSp>
        <p:nvGrpSpPr>
          <p:cNvPr id="28" name="Group 27"/>
          <p:cNvGrpSpPr>
            <a:grpSpLocks/>
          </p:cNvGrpSpPr>
          <p:nvPr/>
        </p:nvGrpSpPr>
        <p:grpSpPr bwMode="auto">
          <a:xfrm>
            <a:off x="3314700" y="5668963"/>
            <a:ext cx="985838" cy="671512"/>
            <a:chOff x="6388850" y="3017664"/>
            <a:chExt cx="985059" cy="671351"/>
          </a:xfrm>
        </p:grpSpPr>
        <p:cxnSp>
          <p:nvCxnSpPr>
            <p:cNvPr id="275472" name="Straight Arrow Connector 28"/>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3" name="TextBox 29"/>
            <p:cNvSpPr txBox="1">
              <a:spLocks noChangeArrowheads="1"/>
            </p:cNvSpPr>
            <p:nvPr/>
          </p:nvSpPr>
          <p:spPr bwMode="auto">
            <a:xfrm>
              <a:off x="6388850" y="3017664"/>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Observed=66</a:t>
              </a:r>
            </a:p>
            <a:p>
              <a:pPr defTabSz="914400" eaLnBrk="1" fontAlgn="base" hangingPunct="1">
                <a:spcBef>
                  <a:spcPct val="0"/>
                </a:spcBef>
                <a:spcAft>
                  <a:spcPct val="0"/>
                </a:spcAft>
              </a:pPr>
              <a:r>
                <a:rPr lang="en-US" sz="1000" b="1">
                  <a:solidFill>
                    <a:srgbClr val="FF0000"/>
                  </a:solidFill>
                </a:rPr>
                <a:t>P(≥66) &lt; 10</a:t>
              </a:r>
              <a:r>
                <a:rPr lang="en-US" sz="1000" b="1" baseline="30000">
                  <a:solidFill>
                    <a:srgbClr val="FF0000"/>
                  </a:solidFill>
                </a:rPr>
                <a:t>-6</a:t>
              </a:r>
            </a:p>
          </p:txBody>
        </p:sp>
      </p:grpSp>
      <p:sp>
        <p:nvSpPr>
          <p:cNvPr id="6" name="TextBox 5"/>
          <p:cNvSpPr txBox="1">
            <a:spLocks noChangeArrowheads="1"/>
          </p:cNvSpPr>
          <p:nvPr/>
        </p:nvSpPr>
        <p:spPr bwMode="auto">
          <a:xfrm>
            <a:off x="2035175" y="1666875"/>
            <a:ext cx="165258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n=90</a:t>
            </a:r>
          </a:p>
        </p:txBody>
      </p:sp>
      <p:sp>
        <p:nvSpPr>
          <p:cNvPr id="27" name="TextBox 26"/>
          <p:cNvSpPr txBox="1">
            <a:spLocks noChangeArrowheads="1"/>
          </p:cNvSpPr>
          <p:nvPr/>
        </p:nvSpPr>
        <p:spPr bwMode="auto">
          <a:xfrm>
            <a:off x="3295650" y="4402138"/>
            <a:ext cx="16525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000" b="1">
                <a:solidFill>
                  <a:srgbClr val="FF0000"/>
                </a:solidFill>
              </a:rPr>
              <a:t>n=90</a:t>
            </a:r>
          </a:p>
        </p:txBody>
      </p:sp>
    </p:spTree>
    <p:extLst>
      <p:ext uri="{BB962C8B-B14F-4D97-AF65-F5344CB8AC3E}">
        <p14:creationId xmlns:p14="http://schemas.microsoft.com/office/powerpoint/2010/main" val="188713835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145"/>
                                        </p:tgtEl>
                                        <p:attrNameLst>
                                          <p:attrName>style.visibility</p:attrName>
                                        </p:attrNameLst>
                                      </p:cBhvr>
                                      <p:to>
                                        <p:strVal val="visible"/>
                                      </p:to>
                                    </p:set>
                                    <p:animEffect transition="in" filter="fade">
                                      <p:cBhvr>
                                        <p:cTn id="13" dur="500"/>
                                        <p:tgtEl>
                                          <p:spTgt spid="51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144"/>
                                        </p:tgtEl>
                                        <p:attrNameLst>
                                          <p:attrName>style.visibility</p:attrName>
                                        </p:attrNameLst>
                                      </p:cBhvr>
                                      <p:to>
                                        <p:strVal val="visible"/>
                                      </p:to>
                                    </p:set>
                                    <p:animEffect transition="in" filter="fade">
                                      <p:cBhvr>
                                        <p:cTn id="26" dur="500"/>
                                        <p:tgtEl>
                                          <p:spTgt spid="514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nodeType="withEffect">
                                  <p:stCondLst>
                                    <p:cond delay="0"/>
                                  </p:stCondLst>
                                  <p:childTnLst>
                                    <p:set>
                                      <p:cBhvr>
                                        <p:cTn id="41" dur="1" fill="hold">
                                          <p:stCondLst>
                                            <p:cond delay="0"/>
                                          </p:stCondLst>
                                        </p:cTn>
                                        <p:tgtEl>
                                          <p:spTgt spid="5141"/>
                                        </p:tgtEl>
                                        <p:attrNameLst>
                                          <p:attrName>style.visibility</p:attrName>
                                        </p:attrNameLst>
                                      </p:cBhvr>
                                      <p:to>
                                        <p:strVal val="visible"/>
                                      </p:to>
                                    </p:set>
                                    <p:animEffect transition="in" filter="fade">
                                      <p:cBhvr>
                                        <p:cTn id="42" dur="500"/>
                                        <p:tgtEl>
                                          <p:spTgt spid="51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5142"/>
                                        </p:tgtEl>
                                        <p:attrNameLst>
                                          <p:attrName>style.visibility</p:attrName>
                                        </p:attrNameLst>
                                      </p:cBhvr>
                                      <p:to>
                                        <p:strVal val="visible"/>
                                      </p:to>
                                    </p:set>
                                    <p:animEffect transition="in" filter="fade">
                                      <p:cBhvr>
                                        <p:cTn id="55" dur="500"/>
                                        <p:tgtEl>
                                          <p:spTgt spid="514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4" grpId="0"/>
      <p:bldP spid="34" grpId="0"/>
      <p:bldP spid="6" grpId="0"/>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9713" y="1466850"/>
            <a:ext cx="3471862" cy="2520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1466850"/>
            <a:ext cx="3473450" cy="2520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9713" y="4127500"/>
            <a:ext cx="3471862" cy="2519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6563" y="4127500"/>
            <a:ext cx="3471862" cy="2519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5422900" y="1062038"/>
            <a:ext cx="3265488"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000000"/>
                </a:solidFill>
              </a:rPr>
              <a:t>Probability distribution</a:t>
            </a:r>
          </a:p>
        </p:txBody>
      </p:sp>
      <p:sp>
        <p:nvSpPr>
          <p:cNvPr id="20" name="TextBox 19"/>
          <p:cNvSpPr txBox="1">
            <a:spLocks noChangeArrowheads="1"/>
          </p:cNvSpPr>
          <p:nvPr/>
        </p:nvSpPr>
        <p:spPr bwMode="auto">
          <a:xfrm>
            <a:off x="1681163" y="1073150"/>
            <a:ext cx="32670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000000"/>
                </a:solidFill>
              </a:rPr>
              <a:t>Count distribution</a:t>
            </a:r>
          </a:p>
        </p:txBody>
      </p:sp>
      <p:sp>
        <p:nvSpPr>
          <p:cNvPr id="9" name="TextBox 8"/>
          <p:cNvSpPr txBox="1">
            <a:spLocks noChangeArrowheads="1"/>
          </p:cNvSpPr>
          <p:nvPr/>
        </p:nvSpPr>
        <p:spPr bwMode="auto">
          <a:xfrm>
            <a:off x="149225" y="2408238"/>
            <a:ext cx="15573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a:solidFill>
                  <a:srgbClr val="FF0000"/>
                </a:solidFill>
                <a:cs typeface="Arial" charset="0"/>
              </a:rPr>
              <a:t>Synonymous</a:t>
            </a:r>
          </a:p>
        </p:txBody>
      </p:sp>
      <p:sp>
        <p:nvSpPr>
          <p:cNvPr id="10" name="TextBox 9"/>
          <p:cNvSpPr txBox="1">
            <a:spLocks noChangeArrowheads="1"/>
          </p:cNvSpPr>
          <p:nvPr/>
        </p:nvSpPr>
        <p:spPr bwMode="auto">
          <a:xfrm>
            <a:off x="149225" y="5110163"/>
            <a:ext cx="15573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200" b="1">
                <a:solidFill>
                  <a:srgbClr val="FF0000"/>
                </a:solidFill>
                <a:cs typeface="Arial" charset="0"/>
              </a:rPr>
              <a:t>Synonymous</a:t>
            </a:r>
          </a:p>
        </p:txBody>
      </p:sp>
      <p:grpSp>
        <p:nvGrpSpPr>
          <p:cNvPr id="11" name="Group 10"/>
          <p:cNvGrpSpPr>
            <a:grpSpLocks/>
          </p:cNvGrpSpPr>
          <p:nvPr/>
        </p:nvGrpSpPr>
        <p:grpSpPr bwMode="auto">
          <a:xfrm>
            <a:off x="6804025" y="5367338"/>
            <a:ext cx="1250950" cy="979487"/>
            <a:chOff x="6501740" y="2799185"/>
            <a:chExt cx="985059" cy="979127"/>
          </a:xfrm>
        </p:grpSpPr>
        <p:cxnSp>
          <p:nvCxnSpPr>
            <p:cNvPr id="276502" name="Straight Arrow Connector 11"/>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503" name="TextBox 12"/>
            <p:cNvSpPr txBox="1">
              <a:spLocks noChangeArrowheads="1"/>
            </p:cNvSpPr>
            <p:nvPr/>
          </p:nvSpPr>
          <p:spPr bwMode="auto">
            <a:xfrm>
              <a:off x="6501740" y="2799185"/>
              <a:ext cx="985059" cy="614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 723</a:t>
              </a:r>
            </a:p>
            <a:p>
              <a:pPr defTabSz="914400" eaLnBrk="1" fontAlgn="base" hangingPunct="1">
                <a:spcBef>
                  <a:spcPct val="0"/>
                </a:spcBef>
                <a:spcAft>
                  <a:spcPct val="0"/>
                </a:spcAft>
              </a:pPr>
              <a:r>
                <a:rPr lang="en-US" sz="1000" b="1">
                  <a:solidFill>
                    <a:srgbClr val="FF0000"/>
                  </a:solidFill>
                </a:rPr>
                <a:t>k= 498</a:t>
              </a:r>
            </a:p>
            <a:p>
              <a:pPr defTabSz="914400" eaLnBrk="1" fontAlgn="base" hangingPunct="1">
                <a:spcBef>
                  <a:spcPct val="0"/>
                </a:spcBef>
                <a:spcAft>
                  <a:spcPct val="0"/>
                </a:spcAft>
              </a:pPr>
              <a:r>
                <a:rPr lang="en-US" sz="1000" b="1">
                  <a:solidFill>
                    <a:srgbClr val="FF0000"/>
                  </a:solidFill>
                </a:rPr>
                <a:t>p=0.232</a:t>
              </a:r>
            </a:p>
            <a:p>
              <a:pPr defTabSz="914400" eaLnBrk="1" fontAlgn="base" hangingPunct="1">
                <a:spcBef>
                  <a:spcPct val="0"/>
                </a:spcBef>
                <a:spcAft>
                  <a:spcPct val="0"/>
                </a:spcAft>
              </a:pPr>
              <a:r>
                <a:rPr lang="en-US" sz="1000" b="1">
                  <a:solidFill>
                    <a:srgbClr val="FF0000"/>
                  </a:solidFill>
                </a:rPr>
                <a:t>P(≥498)=6.41E-149</a:t>
              </a:r>
            </a:p>
          </p:txBody>
        </p:sp>
      </p:grpSp>
      <p:grpSp>
        <p:nvGrpSpPr>
          <p:cNvPr id="14" name="Group 13"/>
          <p:cNvGrpSpPr>
            <a:grpSpLocks/>
          </p:cNvGrpSpPr>
          <p:nvPr/>
        </p:nvGrpSpPr>
        <p:grpSpPr bwMode="auto">
          <a:xfrm>
            <a:off x="6904038" y="2727325"/>
            <a:ext cx="1196975" cy="977900"/>
            <a:chOff x="6501740" y="2799185"/>
            <a:chExt cx="1195820" cy="979127"/>
          </a:xfrm>
        </p:grpSpPr>
        <p:cxnSp>
          <p:nvCxnSpPr>
            <p:cNvPr id="276500" name="Straight Arrow Connector 15"/>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501" name="TextBox 16"/>
            <p:cNvSpPr txBox="1">
              <a:spLocks noChangeArrowheads="1"/>
            </p:cNvSpPr>
            <p:nvPr/>
          </p:nvSpPr>
          <p:spPr bwMode="auto">
            <a:xfrm>
              <a:off x="6501740" y="2799185"/>
              <a:ext cx="1195820"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n= 375</a:t>
              </a:r>
            </a:p>
            <a:p>
              <a:pPr defTabSz="914400" eaLnBrk="1" fontAlgn="base" hangingPunct="1">
                <a:spcBef>
                  <a:spcPct val="0"/>
                </a:spcBef>
                <a:spcAft>
                  <a:spcPct val="0"/>
                </a:spcAft>
              </a:pPr>
              <a:r>
                <a:rPr lang="en-US" sz="1000" b="1">
                  <a:solidFill>
                    <a:srgbClr val="FF0000"/>
                  </a:solidFill>
                </a:rPr>
                <a:t>k= 243</a:t>
              </a:r>
            </a:p>
            <a:p>
              <a:pPr defTabSz="914400" eaLnBrk="1" fontAlgn="base" hangingPunct="1">
                <a:spcBef>
                  <a:spcPct val="0"/>
                </a:spcBef>
                <a:spcAft>
                  <a:spcPct val="0"/>
                </a:spcAft>
              </a:pPr>
              <a:r>
                <a:rPr lang="en-US" sz="1000" b="1">
                  <a:solidFill>
                    <a:srgbClr val="FF0000"/>
                  </a:solidFill>
                </a:rPr>
                <a:t>p=0.237</a:t>
              </a:r>
            </a:p>
            <a:p>
              <a:pPr defTabSz="914400" eaLnBrk="1" fontAlgn="base" hangingPunct="1">
                <a:spcBef>
                  <a:spcPct val="0"/>
                </a:spcBef>
                <a:spcAft>
                  <a:spcPct val="0"/>
                </a:spcAft>
              </a:pPr>
              <a:r>
                <a:rPr lang="en-US" sz="1000" b="1">
                  <a:solidFill>
                    <a:srgbClr val="FF0000"/>
                  </a:solidFill>
                </a:rPr>
                <a:t>P(≥243)=7.92E-64</a:t>
              </a:r>
            </a:p>
          </p:txBody>
        </p:sp>
      </p:grpSp>
      <p:grpSp>
        <p:nvGrpSpPr>
          <p:cNvPr id="18" name="Group 17"/>
          <p:cNvGrpSpPr>
            <a:grpSpLocks/>
          </p:cNvGrpSpPr>
          <p:nvPr/>
        </p:nvGrpSpPr>
        <p:grpSpPr bwMode="auto">
          <a:xfrm>
            <a:off x="3281363" y="5641975"/>
            <a:ext cx="985837" cy="669925"/>
            <a:chOff x="6385351" y="3017664"/>
            <a:chExt cx="985059" cy="671351"/>
          </a:xfrm>
        </p:grpSpPr>
        <p:cxnSp>
          <p:nvCxnSpPr>
            <p:cNvPr id="276498" name="Straight Arrow Connector 20"/>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499" name="TextBox 21"/>
            <p:cNvSpPr txBox="1">
              <a:spLocks noChangeArrowheads="1"/>
            </p:cNvSpPr>
            <p:nvPr/>
          </p:nvSpPr>
          <p:spPr bwMode="auto">
            <a:xfrm>
              <a:off x="6385351" y="3017664"/>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Observed=498</a:t>
              </a:r>
            </a:p>
            <a:p>
              <a:pPr defTabSz="914400" eaLnBrk="1" fontAlgn="base" hangingPunct="1">
                <a:spcBef>
                  <a:spcPct val="0"/>
                </a:spcBef>
                <a:spcAft>
                  <a:spcPct val="0"/>
                </a:spcAft>
              </a:pPr>
              <a:r>
                <a:rPr lang="en-US" sz="1000" b="1">
                  <a:solidFill>
                    <a:srgbClr val="FF0000"/>
                  </a:solidFill>
                </a:rPr>
                <a:t>P(≥498) &lt; 10</a:t>
              </a:r>
              <a:r>
                <a:rPr lang="en-US" sz="1000" b="1" baseline="30000">
                  <a:solidFill>
                    <a:srgbClr val="FF0000"/>
                  </a:solidFill>
                </a:rPr>
                <a:t>-6</a:t>
              </a:r>
            </a:p>
          </p:txBody>
        </p:sp>
      </p:grpSp>
      <p:grpSp>
        <p:nvGrpSpPr>
          <p:cNvPr id="23" name="Group 22"/>
          <p:cNvGrpSpPr>
            <a:grpSpLocks/>
          </p:cNvGrpSpPr>
          <p:nvPr/>
        </p:nvGrpSpPr>
        <p:grpSpPr bwMode="auto">
          <a:xfrm>
            <a:off x="3078163" y="2976563"/>
            <a:ext cx="984250" cy="661987"/>
            <a:chOff x="6336204" y="3026437"/>
            <a:chExt cx="985059" cy="662578"/>
          </a:xfrm>
        </p:grpSpPr>
        <p:cxnSp>
          <p:nvCxnSpPr>
            <p:cNvPr id="276496" name="Straight Arrow Connector 23"/>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497" name="TextBox 24"/>
            <p:cNvSpPr txBox="1">
              <a:spLocks noChangeArrowheads="1"/>
            </p:cNvSpPr>
            <p:nvPr/>
          </p:nvSpPr>
          <p:spPr bwMode="auto">
            <a:xfrm>
              <a:off x="6336204" y="3026437"/>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000" b="1">
                  <a:solidFill>
                    <a:srgbClr val="FF0000"/>
                  </a:solidFill>
                </a:rPr>
                <a:t>Observed=243</a:t>
              </a:r>
            </a:p>
            <a:p>
              <a:pPr defTabSz="914400" eaLnBrk="1" fontAlgn="base" hangingPunct="1">
                <a:spcBef>
                  <a:spcPct val="0"/>
                </a:spcBef>
                <a:spcAft>
                  <a:spcPct val="0"/>
                </a:spcAft>
              </a:pPr>
              <a:r>
                <a:rPr lang="en-US" sz="1000" b="1">
                  <a:solidFill>
                    <a:srgbClr val="FF0000"/>
                  </a:solidFill>
                </a:rPr>
                <a:t>P(≥243) &lt; 10</a:t>
              </a:r>
              <a:r>
                <a:rPr lang="en-US" sz="1000" b="1" baseline="30000">
                  <a:solidFill>
                    <a:srgbClr val="FF0000"/>
                  </a:solidFill>
                </a:rPr>
                <a:t>-6</a:t>
              </a:r>
            </a:p>
          </p:txBody>
        </p:sp>
      </p:grpSp>
      <p:sp>
        <p:nvSpPr>
          <p:cNvPr id="26" name="TextBox 25"/>
          <p:cNvSpPr txBox="1">
            <a:spLocks noChangeArrowheads="1"/>
          </p:cNvSpPr>
          <p:nvPr/>
        </p:nvSpPr>
        <p:spPr bwMode="auto">
          <a:xfrm>
            <a:off x="3295650" y="4402138"/>
            <a:ext cx="16525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000" b="1">
                <a:solidFill>
                  <a:srgbClr val="FF0000"/>
                </a:solidFill>
              </a:rPr>
              <a:t>n=723</a:t>
            </a:r>
          </a:p>
        </p:txBody>
      </p:sp>
      <p:sp>
        <p:nvSpPr>
          <p:cNvPr id="27" name="TextBox 26"/>
          <p:cNvSpPr txBox="1">
            <a:spLocks noChangeArrowheads="1"/>
          </p:cNvSpPr>
          <p:nvPr/>
        </p:nvSpPr>
        <p:spPr bwMode="auto">
          <a:xfrm>
            <a:off x="3295650" y="1782763"/>
            <a:ext cx="16525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en-US" sz="1000" b="1">
                <a:solidFill>
                  <a:srgbClr val="FF0000"/>
                </a:solidFill>
              </a:rPr>
              <a:t>n=375</a:t>
            </a:r>
          </a:p>
        </p:txBody>
      </p:sp>
      <p:sp>
        <p:nvSpPr>
          <p:cNvPr id="276495" name="Title 1"/>
          <p:cNvSpPr>
            <a:spLocks noGrp="1"/>
          </p:cNvSpPr>
          <p:nvPr>
            <p:ph type="title"/>
          </p:nvPr>
        </p:nvSpPr>
        <p:spPr>
          <a:xfrm>
            <a:off x="311150" y="204788"/>
            <a:ext cx="8520113" cy="647700"/>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spTree>
    <p:extLst>
      <p:ext uri="{BB962C8B-B14F-4D97-AF65-F5344CB8AC3E}">
        <p14:creationId xmlns:p14="http://schemas.microsoft.com/office/powerpoint/2010/main" val="94834994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106"/>
                                        </p:tgtEl>
                                        <p:attrNameLst>
                                          <p:attrName>style.visibility</p:attrName>
                                        </p:attrNameLst>
                                      </p:cBhvr>
                                      <p:to>
                                        <p:strVal val="visible"/>
                                      </p:to>
                                    </p:set>
                                    <p:animEffect transition="in" filter="fade">
                                      <p:cBhvr>
                                        <p:cTn id="10" dur="500"/>
                                        <p:tgtEl>
                                          <p:spTgt spid="410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4105"/>
                                        </p:tgtEl>
                                        <p:attrNameLst>
                                          <p:attrName>style.visibility</p:attrName>
                                        </p:attrNameLst>
                                      </p:cBhvr>
                                      <p:to>
                                        <p:strVal val="visible"/>
                                      </p:to>
                                    </p:set>
                                    <p:animEffect transition="in" filter="fade">
                                      <p:cBhvr>
                                        <p:cTn id="29" dur="500"/>
                                        <p:tgtEl>
                                          <p:spTgt spid="410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4109"/>
                                        </p:tgtEl>
                                        <p:attrNameLst>
                                          <p:attrName>style.visibility</p:attrName>
                                        </p:attrNameLst>
                                      </p:cBhvr>
                                      <p:to>
                                        <p:strVal val="visible"/>
                                      </p:to>
                                    </p:set>
                                    <p:animEffect transition="in" filter="fade">
                                      <p:cBhvr>
                                        <p:cTn id="42" dur="500"/>
                                        <p:tgtEl>
                                          <p:spTgt spid="410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4108"/>
                                        </p:tgtEl>
                                        <p:attrNameLst>
                                          <p:attrName>style.visibility</p:attrName>
                                        </p:attrNameLst>
                                      </p:cBhvr>
                                      <p:to>
                                        <p:strVal val="visible"/>
                                      </p:to>
                                    </p:set>
                                    <p:animEffect transition="in" filter="fade">
                                      <p:cBhvr>
                                        <p:cTn id="55" dur="500"/>
                                        <p:tgtEl>
                                          <p:spTgt spid="410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9" grpId="0"/>
      <p:bldP spid="10" grpId="0"/>
      <p:bldP spid="26" grpId="0"/>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3"/>
          <p:cNvSpPr txBox="1">
            <a:spLocks noChangeArrowheads="1"/>
          </p:cNvSpPr>
          <p:nvPr/>
        </p:nvSpPr>
        <p:spPr bwMode="auto">
          <a:xfrm>
            <a:off x="109449" y="197043"/>
            <a:ext cx="8016875" cy="12310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dirty="0">
                <a:solidFill>
                  <a:srgbClr val="000000"/>
                </a:solidFill>
              </a:rPr>
              <a:t>Trunk-of-my-car analogy from:</a:t>
            </a:r>
            <a:br>
              <a:rPr lang="en-US" sz="2000" dirty="0">
                <a:solidFill>
                  <a:srgbClr val="000000"/>
                </a:solidFill>
              </a:rPr>
            </a:br>
            <a:r>
              <a:rPr lang="en-US" sz="1800" dirty="0"/>
              <a:t>Does Sequence Conservation Provide Evidence for Biological Function?</a:t>
            </a:r>
          </a:p>
          <a:p>
            <a:r>
              <a:rPr lang="en-US" sz="1200" dirty="0"/>
              <a:t>SeilaOmer</a:t>
            </a:r>
            <a:r>
              <a:rPr lang="en-US" sz="1200" baseline="30000" dirty="0"/>
              <a:t>1</a:t>
            </a:r>
            <a:r>
              <a:rPr lang="en-US" sz="1200" dirty="0"/>
              <a:t>Timothy J.Harlow</a:t>
            </a:r>
            <a:r>
              <a:rPr lang="en-US" sz="1200" baseline="30000" dirty="0"/>
              <a:t>1</a:t>
            </a:r>
            <a:r>
              <a:rPr lang="en-US" sz="1200" dirty="0"/>
              <a:t>Johann PeterGogarten</a:t>
            </a:r>
            <a:r>
              <a:rPr lang="en-US" sz="1200" baseline="30000" dirty="0"/>
              <a:t>12   </a:t>
            </a:r>
            <a:r>
              <a:rPr lang="en-US" sz="1100" dirty="0">
                <a:hlinkClick r:id="rId3" tooltip="Persistent link using digital object identifier"/>
              </a:rPr>
              <a:t>https://doi.org/10.1016/j.tim.2016.09.010</a:t>
            </a:r>
            <a:r>
              <a:rPr lang="en-US" sz="1600" dirty="0"/>
              <a:t> </a:t>
            </a:r>
          </a:p>
          <a:p>
            <a:pPr defTabSz="914400" eaLnBrk="1" fontAlgn="base" hangingPunct="1">
              <a:spcBef>
                <a:spcPct val="0"/>
              </a:spcBef>
              <a:spcAft>
                <a:spcPct val="0"/>
              </a:spcAft>
            </a:pPr>
            <a:endParaRPr lang="en-US" sz="2000" dirty="0">
              <a:solidFill>
                <a:srgbClr val="000000"/>
              </a:solidFill>
            </a:endParaRPr>
          </a:p>
        </p:txBody>
      </p:sp>
      <p:sp>
        <p:nvSpPr>
          <p:cNvPr id="160777" name="Text Box 13"/>
          <p:cNvSpPr txBox="1">
            <a:spLocks noChangeArrowheads="1"/>
          </p:cNvSpPr>
          <p:nvPr/>
        </p:nvSpPr>
        <p:spPr bwMode="auto">
          <a:xfrm>
            <a:off x="196850" y="6114396"/>
            <a:ext cx="8843963"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700" b="1" i="1" dirty="0">
                <a:solidFill>
                  <a:srgbClr val="0066FF"/>
                </a:solidFill>
              </a:rPr>
              <a:t>Could some of the inferred purifying selection be due to the acquisition of novel detrimental characteristics (e.g., protein toxicity, HOPELESS MONSTERS)? </a:t>
            </a:r>
          </a:p>
        </p:txBody>
      </p:sp>
      <p:pic>
        <p:nvPicPr>
          <p:cNvPr id="2" name="Picture 1">
            <a:extLst>
              <a:ext uri="{FF2B5EF4-FFF2-40B4-BE49-F238E27FC236}">
                <a16:creationId xmlns:a16="http://schemas.microsoft.com/office/drawing/2014/main" id="{938B7433-0CB6-8A4E-BDAE-AFD453B73F66}"/>
              </a:ext>
            </a:extLst>
          </p:cNvPr>
          <p:cNvPicPr>
            <a:picLocks noChangeAspect="1"/>
          </p:cNvPicPr>
          <p:nvPr/>
        </p:nvPicPr>
        <p:blipFill>
          <a:blip r:embed="rId4"/>
          <a:stretch>
            <a:fillRect/>
          </a:stretch>
        </p:blipFill>
        <p:spPr>
          <a:xfrm>
            <a:off x="196850" y="1408923"/>
            <a:ext cx="5201866" cy="4247567"/>
          </a:xfrm>
          <a:prstGeom prst="rect">
            <a:avLst/>
          </a:prstGeom>
        </p:spPr>
      </p:pic>
      <p:sp>
        <p:nvSpPr>
          <p:cNvPr id="3" name="TextBox 2">
            <a:extLst>
              <a:ext uri="{FF2B5EF4-FFF2-40B4-BE49-F238E27FC236}">
                <a16:creationId xmlns:a16="http://schemas.microsoft.com/office/drawing/2014/main" id="{15BAED1B-ADED-B24E-B57B-6CD8E55F5ACB}"/>
              </a:ext>
            </a:extLst>
          </p:cNvPr>
          <p:cNvSpPr txBox="1"/>
          <p:nvPr/>
        </p:nvSpPr>
        <p:spPr>
          <a:xfrm>
            <a:off x="6148873" y="1595535"/>
            <a:ext cx="184731" cy="369332"/>
          </a:xfrm>
          <a:prstGeom prst="rect">
            <a:avLst/>
          </a:prstGeom>
          <a:noFill/>
        </p:spPr>
        <p:txBody>
          <a:bodyPr wrap="none" rtlCol="0">
            <a:spAutoFit/>
          </a:bodyPr>
          <a:lstStyle/>
          <a:p>
            <a:endParaRPr lang="en-US" dirty="0"/>
          </a:p>
        </p:txBody>
      </p:sp>
      <p:sp>
        <p:nvSpPr>
          <p:cNvPr id="4" name="TextBox 3">
            <a:extLst>
              <a:ext uri="{FF2B5EF4-FFF2-40B4-BE49-F238E27FC236}">
                <a16:creationId xmlns:a16="http://schemas.microsoft.com/office/drawing/2014/main" id="{95FD5CED-57F8-8A4C-8F8F-F4CC64E4D740}"/>
              </a:ext>
            </a:extLst>
          </p:cNvPr>
          <p:cNvSpPr txBox="1"/>
          <p:nvPr/>
        </p:nvSpPr>
        <p:spPr>
          <a:xfrm>
            <a:off x="5523173" y="1057567"/>
            <a:ext cx="3517640" cy="5078313"/>
          </a:xfrm>
          <a:prstGeom prst="rect">
            <a:avLst/>
          </a:prstGeom>
          <a:noFill/>
        </p:spPr>
        <p:txBody>
          <a:bodyPr wrap="square" rtlCol="0">
            <a:spAutoFit/>
          </a:bodyPr>
          <a:lstStyle/>
          <a:p>
            <a:r>
              <a:rPr lang="en-US" dirty="0"/>
              <a:t>… another reason for the presence of purifying selection is that mutations may lead to a product whose presence is detrimental (e.g., protein toxicity) to the organism. In the trunk of a car analogy, a piece of cheese left in the trunk will rot, producing an obnoxious smell, which will lead to its removal from the trunk. Similarly, a sack of fertilizer might turn into an explosive, prompting fast elimination. In this case, purifying selection occurs because the gene product after the mutation is detrimental, not because the gene before mutation was beneficial.</a:t>
            </a:r>
          </a:p>
        </p:txBody>
      </p:sp>
    </p:spTree>
    <p:extLst>
      <p:ext uri="{BB962C8B-B14F-4D97-AF65-F5344CB8AC3E}">
        <p14:creationId xmlns:p14="http://schemas.microsoft.com/office/powerpoint/2010/main" val="347247174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431800" y="5938992"/>
            <a:ext cx="8410575" cy="707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dirty="0">
                <a:solidFill>
                  <a:srgbClr val="000000"/>
                </a:solidFill>
              </a:rPr>
              <a:t>Values well under the </a:t>
            </a:r>
            <a:r>
              <a:rPr lang="en-US" sz="2000" i="1" dirty="0">
                <a:solidFill>
                  <a:srgbClr val="000000"/>
                </a:solidFill>
              </a:rPr>
              <a:t>p</a:t>
            </a:r>
            <a:r>
              <a:rPr lang="en-US" sz="2000" dirty="0">
                <a:solidFill>
                  <a:srgbClr val="000000"/>
                </a:solidFill>
              </a:rPr>
              <a:t>=0.01 threshold, suggesting rejection of the null hypothesis of neutral evolution of </a:t>
            </a:r>
            <a:r>
              <a:rPr lang="en-US" sz="2000" dirty="0" err="1">
                <a:solidFill>
                  <a:srgbClr val="000000"/>
                </a:solidFill>
              </a:rPr>
              <a:t>prophage</a:t>
            </a:r>
            <a:r>
              <a:rPr lang="en-US" sz="2000" dirty="0">
                <a:solidFill>
                  <a:srgbClr val="000000"/>
                </a:solidFill>
              </a:rPr>
              <a:t> sequences. </a:t>
            </a:r>
          </a:p>
        </p:txBody>
      </p:sp>
      <p:sp>
        <p:nvSpPr>
          <p:cNvPr id="277506" name="Title 1"/>
          <p:cNvSpPr>
            <a:spLocks noGrp="1"/>
          </p:cNvSpPr>
          <p:nvPr>
            <p:ph type="title"/>
          </p:nvPr>
        </p:nvSpPr>
        <p:spPr>
          <a:xfrm>
            <a:off x="322263" y="246063"/>
            <a:ext cx="8520112" cy="658812"/>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graphicFrame>
        <p:nvGraphicFramePr>
          <p:cNvPr id="8" name="Table 7"/>
          <p:cNvGraphicFramePr>
            <a:graphicFrameLocks noGrp="1"/>
          </p:cNvGraphicFramePr>
          <p:nvPr/>
        </p:nvGraphicFramePr>
        <p:xfrm>
          <a:off x="279400" y="1338263"/>
          <a:ext cx="8647113" cy="4435478"/>
        </p:xfrm>
        <a:graphic>
          <a:graphicData uri="http://schemas.openxmlformats.org/drawingml/2006/table">
            <a:tbl>
              <a:tblPr firstRow="1" bandRow="1"/>
              <a:tblGrid>
                <a:gridCol w="1203723">
                  <a:extLst>
                    <a:ext uri="{9D8B030D-6E8A-4147-A177-3AD203B41FA5}">
                      <a16:colId xmlns:a16="http://schemas.microsoft.com/office/drawing/2014/main" val="20000"/>
                    </a:ext>
                  </a:extLst>
                </a:gridCol>
                <a:gridCol w="877132">
                  <a:extLst>
                    <a:ext uri="{9D8B030D-6E8A-4147-A177-3AD203B41FA5}">
                      <a16:colId xmlns:a16="http://schemas.microsoft.com/office/drawing/2014/main" val="20001"/>
                    </a:ext>
                  </a:extLst>
                </a:gridCol>
                <a:gridCol w="979775">
                  <a:extLst>
                    <a:ext uri="{9D8B030D-6E8A-4147-A177-3AD203B41FA5}">
                      <a16:colId xmlns:a16="http://schemas.microsoft.com/office/drawing/2014/main" val="20002"/>
                    </a:ext>
                  </a:extLst>
                </a:gridCol>
                <a:gridCol w="1097905">
                  <a:extLst>
                    <a:ext uri="{9D8B030D-6E8A-4147-A177-3AD203B41FA5}">
                      <a16:colId xmlns:a16="http://schemas.microsoft.com/office/drawing/2014/main" val="20003"/>
                    </a:ext>
                  </a:extLst>
                </a:gridCol>
                <a:gridCol w="990128">
                  <a:extLst>
                    <a:ext uri="{9D8B030D-6E8A-4147-A177-3AD203B41FA5}">
                      <a16:colId xmlns:a16="http://schemas.microsoft.com/office/drawing/2014/main" val="20004"/>
                    </a:ext>
                  </a:extLst>
                </a:gridCol>
                <a:gridCol w="924119">
                  <a:extLst>
                    <a:ext uri="{9D8B030D-6E8A-4147-A177-3AD203B41FA5}">
                      <a16:colId xmlns:a16="http://schemas.microsoft.com/office/drawing/2014/main" val="20005"/>
                    </a:ext>
                  </a:extLst>
                </a:gridCol>
                <a:gridCol w="990128">
                  <a:extLst>
                    <a:ext uri="{9D8B030D-6E8A-4147-A177-3AD203B41FA5}">
                      <a16:colId xmlns:a16="http://schemas.microsoft.com/office/drawing/2014/main" val="20006"/>
                    </a:ext>
                  </a:extLst>
                </a:gridCol>
                <a:gridCol w="858110">
                  <a:extLst>
                    <a:ext uri="{9D8B030D-6E8A-4147-A177-3AD203B41FA5}">
                      <a16:colId xmlns:a16="http://schemas.microsoft.com/office/drawing/2014/main" val="20007"/>
                    </a:ext>
                  </a:extLst>
                </a:gridCol>
                <a:gridCol w="726093">
                  <a:extLst>
                    <a:ext uri="{9D8B030D-6E8A-4147-A177-3AD203B41FA5}">
                      <a16:colId xmlns:a16="http://schemas.microsoft.com/office/drawing/2014/main" val="20008"/>
                    </a:ext>
                  </a:extLst>
                </a:gridCol>
              </a:tblGrid>
              <a:tr h="19582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OBSERVED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l" fontAlgn="b"/>
                      <a:endParaRPr lang="en-US" sz="1100" b="1" i="0" u="none" strike="noStrike" dirty="0">
                        <a:solidFill>
                          <a:srgbClr val="000000"/>
                        </a:solidFill>
                        <a:effectLst/>
                        <a:latin typeface="Calibri"/>
                      </a:endParaRPr>
                    </a:p>
                  </a:txBody>
                  <a:tcPr marL="7620" marR="7620" marT="7620" marB="0" anchor="b"/>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ctr" fontAlgn="b"/>
                      <a:endParaRPr lang="en-US" sz="1100" b="1" i="0" u="none" strike="noStrike" dirty="0">
                        <a:solidFill>
                          <a:srgbClr val="000000"/>
                        </a:solidFill>
                        <a:effectLst/>
                        <a:latin typeface="Calibri"/>
                      </a:endParaRPr>
                    </a:p>
                  </a:txBody>
                  <a:tcPr marL="7620" marR="7620" marT="7620" marB="0" anchor="b"/>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effectLst/>
                          <a:latin typeface="Gill Sans MT" pitchFamily="34" charset="0"/>
                        </a:rPr>
                        <a:t>Dnapars</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effectLst/>
                          <a:latin typeface="Gill Sans MT" pitchFamily="34" charset="0"/>
                        </a:rPr>
                        <a:t>Codeml</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Gene</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Alignment</a:t>
                      </a:r>
                    </a:p>
                    <a:p>
                      <a:pPr algn="ctr" fontAlgn="b"/>
                      <a:r>
                        <a:rPr lang="en-US" sz="1200" b="1" u="none" strike="noStrike" dirty="0">
                          <a:solidFill>
                            <a:schemeClr val="bg1"/>
                          </a:solidFill>
                          <a:effectLst/>
                          <a:latin typeface="Gill Sans MT" pitchFamily="34" charset="0"/>
                        </a:rPr>
                        <a:t>Length (</a:t>
                      </a:r>
                      <a:r>
                        <a:rPr lang="en-US" sz="1200" b="1" u="none" strike="noStrike" dirty="0" err="1">
                          <a:solidFill>
                            <a:schemeClr val="bg1"/>
                          </a:solidFill>
                          <a:effectLst/>
                          <a:latin typeface="Gill Sans MT" pitchFamily="34" charset="0"/>
                        </a:rPr>
                        <a:t>bp</a:t>
                      </a:r>
                      <a:r>
                        <a:rPr lang="en-US" sz="1200" b="1" u="none" strike="noStrike" dirty="0">
                          <a:solidFill>
                            <a:schemeClr val="bg1"/>
                          </a:solidFill>
                          <a:effectLst/>
                          <a:latin typeface="Gill Sans MT" pitchFamily="34" charset="0"/>
                        </a:rPr>
                        <a: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Synonymous changes*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Gill Sans MT" pitchFamily="34" charset="0"/>
                        </a:rPr>
                        <a:t>p-value synonymous (given *)</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Minimum</a:t>
                      </a:r>
                      <a:r>
                        <a:rPr lang="en-US" sz="1200" b="1" u="none" strike="noStrike" baseline="0" dirty="0">
                          <a:solidFill>
                            <a:schemeClr val="bg1"/>
                          </a:solidFill>
                          <a:effectLst/>
                          <a:latin typeface="Gill Sans MT" pitchFamily="34" charset="0"/>
                        </a:rPr>
                        <a:t> number of s</a:t>
                      </a:r>
                      <a:r>
                        <a:rPr lang="en-US" sz="1200" b="1" u="none" strike="noStrike" dirty="0">
                          <a:solidFill>
                            <a:schemeClr val="bg1"/>
                          </a:solidFill>
                          <a:effectLst/>
                          <a:latin typeface="Gill Sans MT" pitchFamily="34" charset="0"/>
                        </a:rPr>
                        <a:t>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1"/>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Major capsid</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1023</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3.23E-23</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0.113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0.13142</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capsid C</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59</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1.98E-19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0.124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0.17704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Large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1923</a:t>
                      </a:r>
                      <a:endParaRPr lang="en-US" sz="1200" b="1" i="0" u="none" strike="noStrike" dirty="0">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7.10E-35</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82</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0.03773</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Small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543</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1.07E-19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0.156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0.25147</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Portal</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1599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1.36E-21</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0.08081</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Protease</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4.64E-11</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0.162</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0.24421</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tail H</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2565</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168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1.81E-44</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0.30928</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tail L</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696</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1.30E-13</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0.044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0.05004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9"/>
                  </a:ext>
                </a:extLst>
              </a:tr>
              <a:tr h="38403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Host specificity J</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3480</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498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6.42E-149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*773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0.17103</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0"/>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fiber K</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741</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1.06E-09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0.18354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1"/>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assembly I</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669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39</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39</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3.82E-15</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0.064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0.07987</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2"/>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tape measure protein</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2577</a:t>
                      </a:r>
                      <a:endParaRPr lang="en-US" sz="1200" b="1" i="0" u="none" strike="noStrike" dirty="0">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243</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7.92E-64</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378</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0.169</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0.27957</a:t>
                      </a:r>
                      <a:endParaRPr lang="en-US" sz="1200" b="0"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938471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8529" name="Title 1"/>
          <p:cNvSpPr>
            <a:spLocks noGrp="1"/>
          </p:cNvSpPr>
          <p:nvPr>
            <p:ph type="title"/>
          </p:nvPr>
        </p:nvSpPr>
        <p:spPr>
          <a:xfrm>
            <a:off x="219075" y="246063"/>
            <a:ext cx="8756650" cy="630237"/>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B. pseudomallei </a:t>
            </a:r>
            <a:r>
              <a:rPr lang="en-US" sz="1800">
                <a:latin typeface="Arial" charset="0"/>
              </a:rPr>
              <a:t>Cryptic Malleilactone</a:t>
            </a:r>
            <a:r>
              <a:rPr lang="en-US" sz="1800" i="1">
                <a:latin typeface="Arial" charset="0"/>
              </a:rPr>
              <a:t> </a:t>
            </a:r>
            <a:r>
              <a:rPr lang="en-US" sz="1800">
                <a:latin typeface="Arial" charset="0"/>
              </a:rPr>
              <a:t>Operon Genes and </a:t>
            </a:r>
            <a:br>
              <a:rPr lang="en-US" sz="1800">
                <a:latin typeface="Arial" charset="0"/>
              </a:rPr>
            </a:br>
            <a:r>
              <a:rPr lang="en-US" sz="1800" i="1">
                <a:latin typeface="Arial" charset="0"/>
              </a:rPr>
              <a:t>E. coli </a:t>
            </a:r>
            <a:r>
              <a:rPr lang="en-US" sz="1800">
                <a:latin typeface="Arial" charset="0"/>
              </a:rPr>
              <a:t>transposase sequences</a:t>
            </a:r>
          </a:p>
        </p:txBody>
      </p:sp>
      <p:graphicFrame>
        <p:nvGraphicFramePr>
          <p:cNvPr id="9" name="Table 8"/>
          <p:cNvGraphicFramePr>
            <a:graphicFrameLocks noGrp="1"/>
          </p:cNvGraphicFramePr>
          <p:nvPr/>
        </p:nvGraphicFramePr>
        <p:xfrm>
          <a:off x="541338" y="1030288"/>
          <a:ext cx="8077199" cy="4381500"/>
        </p:xfrm>
        <a:graphic>
          <a:graphicData uri="http://schemas.openxmlformats.org/drawingml/2006/table">
            <a:tbl>
              <a:tblPr firstRow="1" firstCol="1" bandRow="1"/>
              <a:tblGrid>
                <a:gridCol w="2072911">
                  <a:extLst>
                    <a:ext uri="{9D8B030D-6E8A-4147-A177-3AD203B41FA5}">
                      <a16:colId xmlns:a16="http://schemas.microsoft.com/office/drawing/2014/main" val="20000"/>
                    </a:ext>
                  </a:extLst>
                </a:gridCol>
                <a:gridCol w="1072194">
                  <a:extLst>
                    <a:ext uri="{9D8B030D-6E8A-4147-A177-3AD203B41FA5}">
                      <a16:colId xmlns:a16="http://schemas.microsoft.com/office/drawing/2014/main" val="20001"/>
                    </a:ext>
                  </a:extLst>
                </a:gridCol>
                <a:gridCol w="1286633">
                  <a:extLst>
                    <a:ext uri="{9D8B030D-6E8A-4147-A177-3AD203B41FA5}">
                      <a16:colId xmlns:a16="http://schemas.microsoft.com/office/drawing/2014/main" val="20002"/>
                    </a:ext>
                  </a:extLst>
                </a:gridCol>
                <a:gridCol w="1072194">
                  <a:extLst>
                    <a:ext uri="{9D8B030D-6E8A-4147-A177-3AD203B41FA5}">
                      <a16:colId xmlns:a16="http://schemas.microsoft.com/office/drawing/2014/main" val="20003"/>
                    </a:ext>
                  </a:extLst>
                </a:gridCol>
                <a:gridCol w="1358114">
                  <a:extLst>
                    <a:ext uri="{9D8B030D-6E8A-4147-A177-3AD203B41FA5}">
                      <a16:colId xmlns:a16="http://schemas.microsoft.com/office/drawing/2014/main" val="20004"/>
                    </a:ext>
                  </a:extLst>
                </a:gridCol>
                <a:gridCol w="1215153">
                  <a:extLst>
                    <a:ext uri="{9D8B030D-6E8A-4147-A177-3AD203B41FA5}">
                      <a16:colId xmlns:a16="http://schemas.microsoft.com/office/drawing/2014/main" val="20005"/>
                    </a:ext>
                  </a:extLst>
                </a:gridCol>
              </a:tblGrid>
              <a:tr h="19270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OBSERVED</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SIMULATED</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C0504D">
                        <a:lumMod val="75000"/>
                      </a:srgbClr>
                    </a:solidFill>
                  </a:tcPr>
                </a:tc>
                <a:extLst>
                  <a:ext uri="{0D108BD9-81ED-4DB2-BD59-A6C34878D82A}">
                    <a16:rowId xmlns:a16="http://schemas.microsoft.com/office/drawing/2014/main" val="10000"/>
                  </a:ext>
                </a:extLst>
              </a:tr>
              <a:tr h="56912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b="1" u="none" strike="noStrike" dirty="0">
                          <a:solidFill>
                            <a:schemeClr val="bg1"/>
                          </a:solidFill>
                          <a:effectLst/>
                          <a:latin typeface="+mn-lt"/>
                        </a:rPr>
                        <a:t>Gene</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Alignment Length (</a:t>
                      </a:r>
                      <a:r>
                        <a:rPr lang="en-US" sz="1200" b="1" u="none" strike="noStrike" dirty="0" err="1">
                          <a:solidFill>
                            <a:schemeClr val="bg1"/>
                          </a:solidFill>
                          <a:effectLst/>
                          <a:latin typeface="+mn-lt"/>
                        </a:rPr>
                        <a:t>bp</a:t>
                      </a:r>
                      <a:r>
                        <a:rPr lang="en-US" sz="1200" b="1" u="none" strike="noStrike" dirty="0">
                          <a:solidFill>
                            <a:schemeClr val="bg1"/>
                          </a:solidFill>
                          <a:effectLst/>
                          <a:latin typeface="+mn-lt"/>
                        </a:rPr>
                        <a:t>)</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Synonymous changes*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mn-lt"/>
                        </a:rPr>
                        <a:t>p-value synonymous </a:t>
                      </a:r>
                      <a:endParaRPr lang="en-US" sz="1200" b="1" i="0" u="none" strike="noStrike" dirty="0">
                        <a:solidFill>
                          <a:srgbClr val="FF0000"/>
                        </a:solidFill>
                        <a:effectLst/>
                        <a:latin typeface="+mn-lt"/>
                      </a:endParaRPr>
                    </a:p>
                    <a:p>
                      <a:pPr algn="ctr" fontAlgn="b"/>
                      <a:r>
                        <a:rPr lang="en-US" sz="1200" b="1" u="none" strike="noStrike" dirty="0">
                          <a:solidFill>
                            <a:srgbClr val="FF0000"/>
                          </a:solidFill>
                          <a:effectLst/>
                          <a:latin typeface="+mn-lt"/>
                        </a:rPr>
                        <a:t>(given *)</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extLst>
                  <a:ext uri="{0D108BD9-81ED-4DB2-BD59-A6C34878D82A}">
                    <a16:rowId xmlns:a16="http://schemas.microsoft.com/office/drawing/2014/main" val="10001"/>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Aldehyde dehydrogenase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1544</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4.67E-04</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2"/>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AMP- binding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1865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6</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1.68E-02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3"/>
                  </a:ext>
                </a:extLst>
              </a:tr>
              <a:tr h="60554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Adenosylmethionine-8-amino-7-oxononanoate aminotransferase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1421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6.78E-04</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4"/>
                  </a:ext>
                </a:extLst>
              </a:tr>
              <a:tr h="19270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Fatty-acid CoA ligase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1859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8.71E-01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5"/>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Diaminopimelate</a:t>
                      </a:r>
                      <a:r>
                        <a:rPr lang="en-US" sz="1200" u="none" strike="noStrike" dirty="0">
                          <a:solidFill>
                            <a:schemeClr val="bg1"/>
                          </a:solidFill>
                          <a:effectLst/>
                          <a:latin typeface="+mn-lt"/>
                        </a:rPr>
                        <a:t> decarboxylase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1388</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6.63E-01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6"/>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Malonyl</a:t>
                      </a:r>
                      <a:r>
                        <a:rPr lang="en-US" sz="1200" u="none" strike="noStrike" dirty="0">
                          <a:solidFill>
                            <a:schemeClr val="bg1"/>
                          </a:solidFill>
                          <a:effectLst/>
                          <a:latin typeface="+mn-lt"/>
                        </a:rPr>
                        <a:t> CoA-acyl </a:t>
                      </a:r>
                      <a:r>
                        <a:rPr lang="en-US" sz="1200" u="none" strike="noStrike" dirty="0" err="1">
                          <a:solidFill>
                            <a:schemeClr val="bg1"/>
                          </a:solidFill>
                          <a:effectLst/>
                          <a:latin typeface="+mn-lt"/>
                        </a:rPr>
                        <a:t>transacylase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899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4.36E-01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7"/>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FkbH</a:t>
                      </a:r>
                      <a:r>
                        <a:rPr lang="en-US" sz="1200" u="none" strike="noStrike" dirty="0">
                          <a:solidFill>
                            <a:schemeClr val="bg1"/>
                          </a:solidFill>
                          <a:effectLst/>
                          <a:latin typeface="+mn-lt"/>
                        </a:rPr>
                        <a:t> domain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1481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2.05E-02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08"/>
                  </a:ext>
                </a:extLst>
              </a:tr>
              <a:tr h="229216">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Hypothethical</a:t>
                      </a:r>
                      <a:r>
                        <a:rPr lang="en-US" sz="1200" u="none" strike="noStrike" dirty="0">
                          <a:solidFill>
                            <a:schemeClr val="bg1"/>
                          </a:solidFill>
                          <a:effectLst/>
                          <a:latin typeface="+mn-lt"/>
                        </a:rPr>
                        <a:t>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431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3</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1.47E-01</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09"/>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Ketol</a:t>
                      </a:r>
                      <a:r>
                        <a:rPr lang="en-US" sz="1200" u="none" strike="noStrike" dirty="0">
                          <a:solidFill>
                            <a:schemeClr val="bg1"/>
                          </a:solidFill>
                          <a:effectLst/>
                          <a:latin typeface="+mn-lt"/>
                        </a:rPr>
                        <a:t>-acid </a:t>
                      </a:r>
                      <a:r>
                        <a:rPr lang="en-US" sz="1200" u="none" strike="noStrike" dirty="0" err="1">
                          <a:solidFill>
                            <a:schemeClr val="bg1"/>
                          </a:solidFill>
                          <a:effectLst/>
                          <a:latin typeface="+mn-lt"/>
                        </a:rPr>
                        <a:t>reductoisomerase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1091</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2</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1.00E+00</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10"/>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Peptide synthase regulatory protein</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1079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8.91E-02</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40000"/>
                        <a:lumOff val="60000"/>
                      </a:srgbClr>
                    </a:solidFill>
                  </a:tcPr>
                </a:tc>
                <a:extLst>
                  <a:ext uri="{0D108BD9-81ED-4DB2-BD59-A6C34878D82A}">
                    <a16:rowId xmlns:a16="http://schemas.microsoft.com/office/drawing/2014/main" val="10011"/>
                  </a:ext>
                </a:extLst>
              </a:tr>
              <a:tr h="380913">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solidFill>
                            <a:schemeClr val="bg1"/>
                          </a:solidFill>
                          <a:effectLst/>
                          <a:latin typeface="+mn-lt"/>
                        </a:rPr>
                        <a:t>Polyketide</a:t>
                      </a:r>
                      <a:r>
                        <a:rPr lang="en-US" sz="1200" u="none" strike="noStrike" dirty="0">
                          <a:solidFill>
                            <a:schemeClr val="bg1"/>
                          </a:solidFill>
                          <a:effectLst/>
                          <a:latin typeface="+mn-lt"/>
                        </a:rPr>
                        <a:t>-peptide synthase</a:t>
                      </a:r>
                      <a:endParaRPr lang="en-US" sz="1200" b="0" i="0" u="none" strike="noStrike" dirty="0">
                        <a:solidFill>
                          <a:schemeClr val="bg1"/>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12479</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66</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135</a:t>
                      </a:r>
                      <a:endParaRPr lang="en-US" sz="1200" b="0" i="0" u="none" strike="noStrike" dirty="0">
                        <a:solidFill>
                          <a:srgbClr val="00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4.35E-27</a:t>
                      </a:r>
                      <a:endParaRPr lang="en-US" sz="1200" b="1" i="0" u="none" strike="noStrike" dirty="0">
                        <a:solidFill>
                          <a:srgbClr val="FF0000"/>
                        </a:solidFill>
                        <a:effectLst/>
                        <a:latin typeface="+mn-lt"/>
                      </a:endParaRPr>
                    </a:p>
                  </a:txBody>
                  <a:tcPr marL="4499" marR="4499" marT="449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20000"/>
                        <a:lumOff val="80000"/>
                      </a:srgbClr>
                    </a:solidFill>
                  </a:tcPr>
                </a:tc>
                <a:extLst>
                  <a:ext uri="{0D108BD9-81ED-4DB2-BD59-A6C34878D82A}">
                    <a16:rowId xmlns:a16="http://schemas.microsoft.com/office/drawing/2014/main" val="10012"/>
                  </a:ext>
                </a:extLst>
              </a:tr>
            </a:tbl>
          </a:graphicData>
        </a:graphic>
      </p:graphicFrame>
      <p:graphicFrame>
        <p:nvGraphicFramePr>
          <p:cNvPr id="11" name="Table 10"/>
          <p:cNvGraphicFramePr>
            <a:graphicFrameLocks noGrp="1"/>
          </p:cNvGraphicFramePr>
          <p:nvPr/>
        </p:nvGraphicFramePr>
        <p:xfrm>
          <a:off x="554038" y="5565775"/>
          <a:ext cx="8061325" cy="1092200"/>
        </p:xfrm>
        <a:graphic>
          <a:graphicData uri="http://schemas.openxmlformats.org/drawingml/2006/table">
            <a:tbl>
              <a:tblPr firstRow="1" firstCol="1" bandRow="1"/>
              <a:tblGrid>
                <a:gridCol w="2070655">
                  <a:extLst>
                    <a:ext uri="{9D8B030D-6E8A-4147-A177-3AD203B41FA5}">
                      <a16:colId xmlns:a16="http://schemas.microsoft.com/office/drawing/2014/main" val="20000"/>
                    </a:ext>
                  </a:extLst>
                </a:gridCol>
                <a:gridCol w="1059037">
                  <a:extLst>
                    <a:ext uri="{9D8B030D-6E8A-4147-A177-3AD203B41FA5}">
                      <a16:colId xmlns:a16="http://schemas.microsoft.com/office/drawing/2014/main" val="20001"/>
                    </a:ext>
                  </a:extLst>
                </a:gridCol>
                <a:gridCol w="1327748">
                  <a:extLst>
                    <a:ext uri="{9D8B030D-6E8A-4147-A177-3AD203B41FA5}">
                      <a16:colId xmlns:a16="http://schemas.microsoft.com/office/drawing/2014/main" val="20002"/>
                    </a:ext>
                  </a:extLst>
                </a:gridCol>
                <a:gridCol w="1043231">
                  <a:extLst>
                    <a:ext uri="{9D8B030D-6E8A-4147-A177-3AD203B41FA5}">
                      <a16:colId xmlns:a16="http://schemas.microsoft.com/office/drawing/2014/main" val="20003"/>
                    </a:ext>
                  </a:extLst>
                </a:gridCol>
                <a:gridCol w="1390973">
                  <a:extLst>
                    <a:ext uri="{9D8B030D-6E8A-4147-A177-3AD203B41FA5}">
                      <a16:colId xmlns:a16="http://schemas.microsoft.com/office/drawing/2014/main" val="20004"/>
                    </a:ext>
                  </a:extLst>
                </a:gridCol>
                <a:gridCol w="1169681">
                  <a:extLst>
                    <a:ext uri="{9D8B030D-6E8A-4147-A177-3AD203B41FA5}">
                      <a16:colId xmlns:a16="http://schemas.microsoft.com/office/drawing/2014/main" val="20005"/>
                    </a:ext>
                  </a:extLst>
                </a:gridCol>
              </a:tblGrid>
              <a:tr h="20021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OBSERVED</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SIMULATED</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75000"/>
                      </a:srgbClr>
                    </a:solidFill>
                  </a:tcPr>
                </a:tc>
                <a:extLst>
                  <a:ext uri="{0D108BD9-81ED-4DB2-BD59-A6C34878D82A}">
                    <a16:rowId xmlns:a16="http://schemas.microsoft.com/office/drawing/2014/main" val="10000"/>
                  </a:ext>
                </a:extLst>
              </a:tr>
              <a:tr h="591021">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b="1" u="none" strike="noStrike" dirty="0">
                          <a:solidFill>
                            <a:schemeClr val="bg1"/>
                          </a:solidFill>
                          <a:effectLst/>
                          <a:latin typeface="+mn-lt"/>
                        </a:rPr>
                        <a:t>Gene</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Alignment Length (</a:t>
                      </a:r>
                      <a:r>
                        <a:rPr lang="en-US" sz="1200" b="1" u="none" strike="noStrike" dirty="0" err="1">
                          <a:solidFill>
                            <a:schemeClr val="bg1"/>
                          </a:solidFill>
                          <a:effectLst/>
                          <a:latin typeface="+mn-lt"/>
                        </a:rPr>
                        <a:t>bp</a:t>
                      </a:r>
                      <a:r>
                        <a:rPr lang="en-US" sz="1200" b="1" u="none" strike="noStrike" dirty="0">
                          <a:solidFill>
                            <a:schemeClr val="bg1"/>
                          </a:solidFill>
                          <a:effectLst/>
                          <a:latin typeface="+mn-lt"/>
                        </a:rPr>
                        <a:t>)</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Synonymous changes*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mn-lt"/>
                        </a:rPr>
                        <a:t>Substitutions</a:t>
                      </a:r>
                      <a:endParaRPr lang="en-US" sz="1200" b="1"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mn-lt"/>
                        </a:rPr>
                        <a:t>p-value synonymous </a:t>
                      </a:r>
                      <a:endParaRPr lang="en-US" sz="1200" b="1" i="0" u="none" strike="noStrike" dirty="0">
                        <a:solidFill>
                          <a:srgbClr val="FF0000"/>
                        </a:solidFill>
                        <a:effectLst/>
                        <a:latin typeface="+mn-lt"/>
                      </a:endParaRPr>
                    </a:p>
                    <a:p>
                      <a:pPr algn="ctr" fontAlgn="b"/>
                      <a:r>
                        <a:rPr lang="en-US" sz="1200" b="1" u="none" strike="noStrike" dirty="0">
                          <a:solidFill>
                            <a:srgbClr val="FF0000"/>
                          </a:solidFill>
                          <a:effectLst/>
                          <a:latin typeface="+mn-lt"/>
                        </a:rPr>
                        <a:t>(given *)</a:t>
                      </a:r>
                      <a:endParaRPr lang="en-US" sz="1200" b="1" i="0" u="none" strike="noStrike" dirty="0">
                        <a:solidFill>
                          <a:srgbClr val="FF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1"/>
                  </a:ext>
                </a:extLst>
              </a:tr>
              <a:tr h="30096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solidFill>
                            <a:schemeClr val="bg1"/>
                          </a:solidFill>
                          <a:effectLst/>
                          <a:latin typeface="+mn-lt"/>
                        </a:rPr>
                        <a:t>Putative</a:t>
                      </a:r>
                      <a:r>
                        <a:rPr lang="en-US" sz="1200" u="none" strike="noStrike" baseline="0" dirty="0">
                          <a:solidFill>
                            <a:schemeClr val="bg1"/>
                          </a:solidFill>
                          <a:effectLst/>
                          <a:latin typeface="+mn-lt"/>
                        </a:rPr>
                        <a:t> </a:t>
                      </a:r>
                      <a:r>
                        <a:rPr lang="en-US" sz="1200" u="none" strike="noStrike" baseline="0" dirty="0" err="1">
                          <a:solidFill>
                            <a:schemeClr val="bg1"/>
                          </a:solidFill>
                          <a:effectLst/>
                          <a:latin typeface="+mn-lt"/>
                        </a:rPr>
                        <a:t>t</a:t>
                      </a:r>
                      <a:r>
                        <a:rPr lang="en-US" sz="1200" u="none" strike="noStrike" dirty="0" err="1">
                          <a:solidFill>
                            <a:schemeClr val="bg1"/>
                          </a:solidFill>
                          <a:effectLst/>
                          <a:latin typeface="+mn-lt"/>
                        </a:rPr>
                        <a:t>ransposase</a:t>
                      </a:r>
                      <a:endParaRPr lang="en-US" sz="1200" b="0" i="0" u="none" strike="noStrike" dirty="0">
                        <a:solidFill>
                          <a:schemeClr val="bg1"/>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75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903</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175</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107</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mn-lt"/>
                        </a:rPr>
                        <a:t>175</a:t>
                      </a:r>
                      <a:endParaRPr lang="en-US" sz="1200" b="0" i="0" u="none" strike="noStrike" dirty="0">
                        <a:solidFill>
                          <a:srgbClr val="000000"/>
                        </a:solidFill>
                        <a:effectLst/>
                        <a:latin typeface="+mn-lt"/>
                      </a:endParaRP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mn-lt"/>
                        </a:rPr>
                        <a:t>1.15E-29</a:t>
                      </a:r>
                    </a:p>
                  </a:txBody>
                  <a:tcPr marL="4500" marR="4500" marT="4499"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2431366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a:off x="152400" y="228600"/>
            <a:ext cx="8839200" cy="3600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3600" b="1" dirty="0">
                <a:solidFill>
                  <a:srgbClr val="000000"/>
                </a:solidFill>
                <a:latin typeface="Times New Roman" charset="0"/>
                <a:ea typeface="ＭＳ Ｐゴシック" charset="0"/>
                <a:cs typeface="ＭＳ Ｐゴシック" charset="0"/>
              </a:rPr>
              <a:t>Other ways to detect positive selection</a:t>
            </a:r>
          </a:p>
          <a:p>
            <a:pPr defTabSz="914400"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Selective sweeps -&gt; fewer alleles present in population </a:t>
            </a: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(see contributions from archaic Humans for example) </a:t>
            </a:r>
            <a:br>
              <a:rPr lang="en-US" sz="2400" b="1" dirty="0">
                <a:solidFill>
                  <a:srgbClr val="000000"/>
                </a:solidFill>
                <a:latin typeface="Times New Roman" charset="0"/>
                <a:ea typeface="ＭＳ Ｐゴシック" charset="0"/>
                <a:cs typeface="ＭＳ Ｐゴシック" charset="0"/>
              </a:rPr>
            </a:br>
            <a:br>
              <a:rPr lang="en-US" sz="2400" b="1" dirty="0">
                <a:solidFill>
                  <a:srgbClr val="000000"/>
                </a:solidFill>
                <a:latin typeface="Times New Roman" charset="0"/>
                <a:ea typeface="ＭＳ Ｐゴシック" charset="0"/>
                <a:cs typeface="ＭＳ Ｐゴシック" charset="0"/>
              </a:rPr>
            </a:br>
            <a:r>
              <a:rPr lang="en-US" sz="2400" b="1" dirty="0">
                <a:solidFill>
                  <a:srgbClr val="000000"/>
                </a:solidFill>
                <a:latin typeface="Times New Roman" charset="0"/>
                <a:ea typeface="ＭＳ Ｐゴシック" charset="0"/>
                <a:cs typeface="ＭＳ Ｐゴシック" charset="0"/>
              </a:rPr>
              <a:t>Repeated episodes of positive selection -&gt; high </a:t>
            </a:r>
            <a:r>
              <a:rPr lang="en-US" sz="2400" b="1" dirty="0" err="1">
                <a:solidFill>
                  <a:srgbClr val="000000"/>
                </a:solidFill>
                <a:latin typeface="Times New Roman" charset="0"/>
                <a:ea typeface="ＭＳ Ｐゴシック" charset="0"/>
                <a:cs typeface="ＭＳ Ｐゴシック" charset="0"/>
              </a:rPr>
              <a:t>dN</a:t>
            </a:r>
            <a:endParaRPr lang="en-US" sz="2400" b="1" dirty="0">
              <a:solidFill>
                <a:srgbClr val="000000"/>
              </a:solidFill>
              <a:latin typeface="Times New Roman" charset="0"/>
              <a:ea typeface="ＭＳ Ｐゴシック" charset="0"/>
              <a:cs typeface="ＭＳ Ｐゴシック" charset="0"/>
            </a:endParaRPr>
          </a:p>
          <a:p>
            <a:pPr defTabSz="914400"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(works well for repeated positive – aka diversifying – selection; e.g. virus interaction with the </a:t>
            </a:r>
            <a:r>
              <a:rPr lang="en-US" sz="2400" b="1" dirty="0" err="1">
                <a:solidFill>
                  <a:srgbClr val="000000"/>
                </a:solidFill>
                <a:latin typeface="Times New Roman" charset="0"/>
                <a:ea typeface="ＭＳ Ｐゴシック" charset="0"/>
                <a:cs typeface="ＭＳ Ｐゴシック" charset="0"/>
              </a:rPr>
              <a:t>immunesystem</a:t>
            </a:r>
            <a:r>
              <a:rPr lang="en-US" sz="2400" b="1" dirty="0">
                <a:solidFill>
                  <a:srgbClr val="000000"/>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169554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78000" y="635000"/>
            <a:ext cx="5588000" cy="3302000"/>
          </a:xfrm>
          <a:prstGeom prst="rect">
            <a:avLst/>
          </a:prstGeom>
        </p:spPr>
      </p:pic>
      <p:sp>
        <p:nvSpPr>
          <p:cNvPr id="3" name="TextBox 2"/>
          <p:cNvSpPr txBox="1"/>
          <p:nvPr/>
        </p:nvSpPr>
        <p:spPr>
          <a:xfrm>
            <a:off x="635000" y="4064000"/>
            <a:ext cx="7620000" cy="317500"/>
          </a:xfrm>
          <a:prstGeom prst="rect">
            <a:avLst/>
          </a:prstGeom>
        </p:spPr>
        <p:txBody>
          <a:bodyPr/>
          <a:lstStyle/>
          <a:p>
            <a:pPr defTabSz="914400"/>
            <a:r>
              <a:rPr lang="en-US" sz="1000" dirty="0">
                <a:solidFill>
                  <a:prstClr val="black"/>
                </a:solidFill>
                <a:latin typeface="Arial"/>
              </a:rPr>
              <a:t> Fig. 1 Current world-wide frequency distribution of CCR5-Δ32 allele frequencies. Only the frequencies of Native populations have been evidenced in Americas, Asia, Africa and Oceania. Map redrawn and modified principally from &lt;</a:t>
            </a:r>
            <a:r>
              <a:rPr lang="en-US" sz="1000" dirty="0" err="1">
                <a:solidFill>
                  <a:prstClr val="black"/>
                </a:solidFill>
                <a:latin typeface="Arial"/>
              </a:rPr>
              <a:t>ce:cross-ref</a:t>
            </a:r>
            <a:r>
              <a:rPr lang="en-US" sz="1000" dirty="0">
                <a:solidFill>
                  <a:prstClr val="black"/>
                </a:solidFill>
                <a:latin typeface="Arial"/>
              </a:rPr>
              <a:t> </a:t>
            </a:r>
            <a:r>
              <a:rPr lang="en-US" sz="1000" dirty="0" err="1">
                <a:solidFill>
                  <a:prstClr val="black"/>
                </a:solidFill>
                <a:latin typeface="Arial"/>
              </a:rPr>
              <a:t>refid</a:t>
            </a:r>
            <a:r>
              <a:rPr lang="en-US" sz="1000" dirty="0">
                <a:solidFill>
                  <a:prstClr val="black"/>
                </a:solidFill>
                <a:latin typeface="Arial"/>
              </a:rPr>
              <a:t>="bib5"&gt; B...</a:t>
            </a:r>
          </a:p>
        </p:txBody>
      </p:sp>
      <p:sp>
        <p:nvSpPr>
          <p:cNvPr id="4" name="TextBox 3"/>
          <p:cNvSpPr txBox="1"/>
          <p:nvPr/>
        </p:nvSpPr>
        <p:spPr>
          <a:xfrm>
            <a:off x="635000" y="4889500"/>
            <a:ext cx="7620000" cy="254000"/>
          </a:xfrm>
          <a:prstGeom prst="rect">
            <a:avLst/>
          </a:prstGeom>
        </p:spPr>
        <p:txBody>
          <a:bodyPr/>
          <a:lstStyle/>
          <a:p>
            <a:pPr defTabSz="914400"/>
            <a:r>
              <a:rPr lang="en-US" sz="1000">
                <a:solidFill>
                  <a:prstClr val="black"/>
                </a:solidFill>
                <a:latin typeface="Arial"/>
              </a:rPr>
              <a:t>Eric  Faure , Manuela  Royer-Carenzi</a:t>
            </a:r>
          </a:p>
        </p:txBody>
      </p:sp>
      <p:sp>
        <p:nvSpPr>
          <p:cNvPr id="5" name="TextBox 4"/>
          <p:cNvSpPr txBox="1"/>
          <p:nvPr/>
        </p:nvSpPr>
        <p:spPr>
          <a:xfrm>
            <a:off x="635000" y="5270500"/>
            <a:ext cx="7620000" cy="254000"/>
          </a:xfrm>
          <a:prstGeom prst="rect">
            <a:avLst/>
          </a:prstGeom>
        </p:spPr>
        <p:txBody>
          <a:bodyPr/>
          <a:lstStyle/>
          <a:p>
            <a:pPr defTabSz="914400"/>
            <a:r>
              <a:rPr lang="en-US" sz="1000" b="1" dirty="0">
                <a:solidFill>
                  <a:prstClr val="black"/>
                </a:solidFill>
                <a:latin typeface="Arial"/>
              </a:rPr>
              <a:t> Is the European spatial distribution of the HIV-1-resistant CCR5-Δ32 allele formed by a breakdown of the </a:t>
            </a:r>
            <a:r>
              <a:rPr lang="en-US" sz="1000" b="1" dirty="0" err="1">
                <a:solidFill>
                  <a:prstClr val="black"/>
                </a:solidFill>
                <a:latin typeface="Arial"/>
              </a:rPr>
              <a:t>pathocenosis</a:t>
            </a:r>
            <a:r>
              <a:rPr lang="en-US" sz="1000" b="1" dirty="0">
                <a:solidFill>
                  <a:prstClr val="black"/>
                </a:solidFill>
                <a:latin typeface="Arial"/>
              </a:rPr>
              <a:t> due to the historical Roman expansion?</a:t>
            </a:r>
          </a:p>
        </p:txBody>
      </p:sp>
      <p:sp>
        <p:nvSpPr>
          <p:cNvPr id="6" name="TextBox 5"/>
          <p:cNvSpPr txBox="1"/>
          <p:nvPr/>
        </p:nvSpPr>
        <p:spPr>
          <a:xfrm>
            <a:off x="635000" y="5651500"/>
            <a:ext cx="7620000" cy="254000"/>
          </a:xfrm>
          <a:prstGeom prst="rect">
            <a:avLst/>
          </a:prstGeom>
        </p:spPr>
        <p:txBody>
          <a:bodyPr/>
          <a:lstStyle/>
          <a:p>
            <a:pPr defTabSz="914400"/>
            <a:r>
              <a:rPr lang="en-US" sz="1000">
                <a:solidFill>
                  <a:prstClr val="black"/>
                </a:solidFill>
                <a:latin typeface="Arial"/>
              </a:rPr>
              <a:t>Infection, Genetics and Evolution, Volume 8, Issue 6, 2008, 864 - 874</a:t>
            </a:r>
          </a:p>
        </p:txBody>
      </p:sp>
      <p:sp>
        <p:nvSpPr>
          <p:cNvPr id="7" name="TextBox 6"/>
          <p:cNvSpPr txBox="1"/>
          <p:nvPr/>
        </p:nvSpPr>
        <p:spPr>
          <a:xfrm>
            <a:off x="635000" y="6032500"/>
            <a:ext cx="7620000" cy="254000"/>
          </a:xfrm>
          <a:prstGeom prst="rect">
            <a:avLst/>
          </a:prstGeom>
        </p:spPr>
        <p:txBody>
          <a:bodyPr/>
          <a:lstStyle/>
          <a:p>
            <a:pPr defTabSz="914400"/>
            <a:r>
              <a:rPr lang="en-US" sz="1000" dirty="0">
                <a:solidFill>
                  <a:prstClr val="black"/>
                </a:solidFill>
                <a:latin typeface="Arial"/>
              </a:rPr>
              <a:t>http://</a:t>
            </a:r>
            <a:r>
              <a:rPr lang="en-US" sz="1000" dirty="0" err="1">
                <a:solidFill>
                  <a:prstClr val="black"/>
                </a:solidFill>
                <a:latin typeface="Arial"/>
              </a:rPr>
              <a:t>dx.doi.org</a:t>
            </a:r>
            <a:r>
              <a:rPr lang="en-US" sz="1000" dirty="0">
                <a:solidFill>
                  <a:prstClr val="black"/>
                </a:solidFill>
                <a:latin typeface="Arial"/>
              </a:rPr>
              <a:t>/10.1016/j.meegid.2008.08.007</a:t>
            </a:r>
          </a:p>
        </p:txBody>
      </p:sp>
    </p:spTree>
    <p:extLst>
      <p:ext uri="{BB962C8B-B14F-4D97-AF65-F5344CB8AC3E}">
        <p14:creationId xmlns:p14="http://schemas.microsoft.com/office/powerpoint/2010/main" val="14057678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Geographic origin of the three populations studied.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7040" y="979303"/>
            <a:ext cx="377280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687040"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Hafid</a:t>
            </a:r>
            <a:r>
              <a:rPr lang="en-GB" sz="1100" b="1" dirty="0">
                <a:latin typeface="Arial" charset="0"/>
              </a:rPr>
              <a:t> </a:t>
            </a:r>
            <a:r>
              <a:rPr lang="en-GB" sz="1100" b="1" dirty="0" err="1">
                <a:latin typeface="Arial" charset="0"/>
              </a:rPr>
              <a:t>Laayouni</a:t>
            </a:r>
            <a:r>
              <a:rPr lang="en-GB" sz="1100" b="1" dirty="0">
                <a:latin typeface="Arial" charset="0"/>
              </a:rPr>
              <a:t> et al. PNAS 2014;111:2668-2673</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a:latin typeface="Arial" charset="0"/>
              </a:rPr>
              <a:t>©2014 by National Academy of Sciences</a:t>
            </a:r>
          </a:p>
        </p:txBody>
      </p:sp>
      <p:sp>
        <p:nvSpPr>
          <p:cNvPr id="2" name="TextBox 1"/>
          <p:cNvSpPr txBox="1"/>
          <p:nvPr/>
        </p:nvSpPr>
        <p:spPr>
          <a:xfrm>
            <a:off x="2880" y="4280423"/>
            <a:ext cx="1461007" cy="646331"/>
          </a:xfrm>
          <a:prstGeom prst="rect">
            <a:avLst/>
          </a:prstGeom>
          <a:noFill/>
        </p:spPr>
        <p:txBody>
          <a:bodyPr wrap="none" rtlCol="0">
            <a:spAutoFit/>
          </a:bodyPr>
          <a:lstStyle/>
          <a:p>
            <a:r>
              <a:rPr lang="en-US" dirty="0"/>
              <a:t>196,524 SNPs</a:t>
            </a:r>
          </a:p>
          <a:p>
            <a:r>
              <a:rPr lang="en-US" dirty="0"/>
              <a:t>-&gt; PCA</a:t>
            </a:r>
          </a:p>
        </p:txBody>
      </p:sp>
    </p:spTree>
    <p:extLst>
      <p:ext uri="{BB962C8B-B14F-4D97-AF65-F5344CB8AC3E}">
        <p14:creationId xmlns:p14="http://schemas.microsoft.com/office/powerpoint/2010/main" val="1254563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160421" y="4021890"/>
            <a:ext cx="9144000" cy="2701636"/>
          </a:xfrm>
          <a:prstGeom prst="rect">
            <a:avLst/>
          </a:prstGeom>
        </p:spPr>
      </p:pic>
      <p:sp>
        <p:nvSpPr>
          <p:cNvPr id="2" name="Title 1"/>
          <p:cNvSpPr>
            <a:spLocks noGrp="1"/>
          </p:cNvSpPr>
          <p:nvPr>
            <p:ph type="title"/>
          </p:nvPr>
        </p:nvSpPr>
        <p:spPr>
          <a:xfrm>
            <a:off x="363621" y="127585"/>
            <a:ext cx="8229600" cy="500730"/>
          </a:xfrm>
        </p:spPr>
        <p:txBody>
          <a:bodyPr/>
          <a:lstStyle/>
          <a:p>
            <a:pPr algn="l"/>
            <a:r>
              <a:rPr lang="en-US" sz="3200" dirty="0"/>
              <a:t>Codon based alignments in </a:t>
            </a:r>
            <a:r>
              <a:rPr lang="en-US" sz="3200" dirty="0" err="1"/>
              <a:t>Seaview</a:t>
            </a:r>
            <a:endParaRPr lang="en-US" sz="3200" dirty="0"/>
          </a:p>
        </p:txBody>
      </p:sp>
      <p:sp>
        <p:nvSpPr>
          <p:cNvPr id="3" name="TextBox 2"/>
          <p:cNvSpPr txBox="1"/>
          <p:nvPr/>
        </p:nvSpPr>
        <p:spPr>
          <a:xfrm>
            <a:off x="401052" y="695159"/>
            <a:ext cx="8649369" cy="369332"/>
          </a:xfrm>
          <a:prstGeom prst="rect">
            <a:avLst/>
          </a:prstGeom>
          <a:noFill/>
        </p:spPr>
        <p:txBody>
          <a:bodyPr wrap="square" rtlCol="0">
            <a:spAutoFit/>
          </a:bodyPr>
          <a:lstStyle/>
          <a:p>
            <a:r>
              <a:rPr lang="en-US" sz="1800" dirty="0">
                <a:solidFill>
                  <a:prstClr val="black"/>
                </a:solidFill>
              </a:rPr>
              <a:t>With the protein sequences displayed, align sequences</a:t>
            </a:r>
          </a:p>
        </p:txBody>
      </p:sp>
      <p:sp>
        <p:nvSpPr>
          <p:cNvPr id="4" name="TextBox 3"/>
          <p:cNvSpPr txBox="1"/>
          <p:nvPr/>
        </p:nvSpPr>
        <p:spPr>
          <a:xfrm>
            <a:off x="374315" y="3676307"/>
            <a:ext cx="2891988" cy="369332"/>
          </a:xfrm>
          <a:prstGeom prst="rect">
            <a:avLst/>
          </a:prstGeom>
          <a:noFill/>
        </p:spPr>
        <p:txBody>
          <a:bodyPr wrap="none" rtlCol="0">
            <a:spAutoFit/>
          </a:bodyPr>
          <a:lstStyle/>
          <a:p>
            <a:r>
              <a:rPr lang="en-US" sz="1800" dirty="0">
                <a:solidFill>
                  <a:prstClr val="black"/>
                </a:solidFill>
              </a:rPr>
              <a:t>Select view as nucleotides</a:t>
            </a:r>
          </a:p>
        </p:txBody>
      </p:sp>
      <p:cxnSp>
        <p:nvCxnSpPr>
          <p:cNvPr id="9" name="Straight Arrow Connector 8"/>
          <p:cNvCxnSpPr/>
          <p:nvPr/>
        </p:nvCxnSpPr>
        <p:spPr>
          <a:xfrm flipV="1">
            <a:off x="1066998" y="4409994"/>
            <a:ext cx="494632" cy="561474"/>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a:stretch>
            <a:fillRect/>
          </a:stretch>
        </p:blipFill>
        <p:spPr>
          <a:xfrm>
            <a:off x="0" y="1110248"/>
            <a:ext cx="9144000" cy="2297804"/>
          </a:xfrm>
          <a:prstGeom prst="rect">
            <a:avLst/>
          </a:prstGeom>
        </p:spPr>
      </p:pic>
      <p:cxnSp>
        <p:nvCxnSpPr>
          <p:cNvPr id="8" name="Straight Arrow Connector 7"/>
          <p:cNvCxnSpPr/>
          <p:nvPr/>
        </p:nvCxnSpPr>
        <p:spPr>
          <a:xfrm flipH="1" flipV="1">
            <a:off x="915737" y="1604210"/>
            <a:ext cx="621631" cy="58821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857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a:r>
              <a:rPr lang="en-GB" sz="1500" b="1">
                <a:latin typeface="Arial" charset="0"/>
              </a:rPr>
              <a:t>Manhattan plot of results of selection tests in Rroma, Romanians, and Indians using TreeSelect statistic (A) and XP-CLR statistic (B). </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5943504"/>
            <a:ext cx="9106560" cy="943299"/>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5681" y="979303"/>
            <a:ext cx="4835520" cy="489363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2155681" y="5972308"/>
            <a:ext cx="3918240" cy="2318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1100" b="1" dirty="0" err="1">
                <a:latin typeface="Arial" charset="0"/>
              </a:rPr>
              <a:t>Laayouni</a:t>
            </a:r>
            <a:r>
              <a:rPr lang="en-GB" sz="1100" b="1" dirty="0">
                <a:latin typeface="Arial" charset="0"/>
              </a:rPr>
              <a:t> H et al. PNAS 2014;111:2668-2673</a:t>
            </a:r>
          </a:p>
        </p:txBody>
      </p:sp>
      <p:sp>
        <p:nvSpPr>
          <p:cNvPr id="3077" name="Text Box 5"/>
          <p:cNvSpPr txBox="1">
            <a:spLocks noChangeArrowheads="1"/>
          </p:cNvSpPr>
          <p:nvPr/>
        </p:nvSpPr>
        <p:spPr bwMode="auto">
          <a:xfrm>
            <a:off x="97920" y="6613175"/>
            <a:ext cx="4930560" cy="347076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r>
              <a:rPr lang="en-GB" sz="900" dirty="0">
                <a:latin typeface="Arial" charset="0"/>
              </a:rPr>
              <a:t>©2014 by National Academy of Sciences</a:t>
            </a:r>
          </a:p>
        </p:txBody>
      </p:sp>
      <p:sp>
        <p:nvSpPr>
          <p:cNvPr id="2" name="TextBox 1"/>
          <p:cNvSpPr txBox="1"/>
          <p:nvPr/>
        </p:nvSpPr>
        <p:spPr>
          <a:xfrm>
            <a:off x="2066871" y="6127979"/>
            <a:ext cx="6953759" cy="461665"/>
          </a:xfrm>
          <a:prstGeom prst="rect">
            <a:avLst/>
          </a:prstGeom>
          <a:noFill/>
        </p:spPr>
        <p:txBody>
          <a:bodyPr wrap="square" rtlCol="0">
            <a:spAutoFit/>
          </a:bodyPr>
          <a:lstStyle/>
          <a:p>
            <a:r>
              <a:rPr lang="en-US" sz="1200" dirty="0"/>
              <a:t>Convergent evolution in European and </a:t>
            </a:r>
            <a:r>
              <a:rPr lang="en-US" sz="1200" dirty="0" err="1"/>
              <a:t>Rroma</a:t>
            </a:r>
            <a:r>
              <a:rPr lang="en-US" sz="1200" dirty="0"/>
              <a:t> populations reveals pressure exerted by plague on Toll-like receptors.</a:t>
            </a:r>
          </a:p>
        </p:txBody>
      </p:sp>
      <p:sp>
        <p:nvSpPr>
          <p:cNvPr id="4" name="TextBox 3"/>
          <p:cNvSpPr txBox="1"/>
          <p:nvPr/>
        </p:nvSpPr>
        <p:spPr>
          <a:xfrm>
            <a:off x="6587797" y="4517278"/>
            <a:ext cx="2557700" cy="523220"/>
          </a:xfrm>
          <a:prstGeom prst="rect">
            <a:avLst/>
          </a:prstGeom>
          <a:noFill/>
        </p:spPr>
        <p:txBody>
          <a:bodyPr wrap="square" rtlCol="0">
            <a:spAutoFit/>
          </a:bodyPr>
          <a:lstStyle/>
          <a:p>
            <a:r>
              <a:rPr lang="en-US" sz="1400" dirty="0"/>
              <a:t>selective sweeps detected through linkage disequilibrium</a:t>
            </a:r>
          </a:p>
        </p:txBody>
      </p:sp>
      <p:sp>
        <p:nvSpPr>
          <p:cNvPr id="5" name="TextBox 4"/>
          <p:cNvSpPr txBox="1"/>
          <p:nvPr/>
        </p:nvSpPr>
        <p:spPr>
          <a:xfrm>
            <a:off x="6991201" y="2007002"/>
            <a:ext cx="2244452" cy="523220"/>
          </a:xfrm>
          <a:prstGeom prst="rect">
            <a:avLst/>
          </a:prstGeom>
          <a:noFill/>
        </p:spPr>
        <p:txBody>
          <a:bodyPr wrap="square" rtlCol="0">
            <a:spAutoFit/>
          </a:bodyPr>
          <a:lstStyle/>
          <a:p>
            <a:r>
              <a:rPr lang="en-US" sz="1400" dirty="0">
                <a:hlinkClick r:id="rId5"/>
              </a:rPr>
              <a:t>SNP frequencies within and between populations</a:t>
            </a:r>
            <a:endParaRPr lang="en-US" sz="1400" dirty="0"/>
          </a:p>
        </p:txBody>
      </p:sp>
    </p:spTree>
    <p:extLst>
      <p:ext uri="{BB962C8B-B14F-4D97-AF65-F5344CB8AC3E}">
        <p14:creationId xmlns:p14="http://schemas.microsoft.com/office/powerpoint/2010/main" val="1631220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a:hlinkClick r:id="rId2"/>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8916988" cy="6683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6" name="Rectangle 2"/>
          <p:cNvSpPr>
            <a:spLocks noChangeArrowheads="1"/>
          </p:cNvSpPr>
          <p:nvPr/>
        </p:nvSpPr>
        <p:spPr bwMode="auto">
          <a:xfrm>
            <a:off x="152400" y="5334000"/>
            <a:ext cx="7467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defTabSz="914400" fontAlgn="base">
              <a:spcBef>
                <a:spcPct val="0"/>
              </a:spcBef>
              <a:spcAft>
                <a:spcPct val="0"/>
              </a:spcAft>
            </a:pPr>
            <a:r>
              <a:rPr lang="en-US" sz="2400" b="1">
                <a:solidFill>
                  <a:srgbClr val="000000"/>
                </a:solidFill>
                <a:latin typeface="Times New Roman" charset="0"/>
                <a:ea typeface="ＭＳ Ｐゴシック" charset="0"/>
                <a:cs typeface="ＭＳ Ｐゴシック" charset="0"/>
              </a:rPr>
              <a:t>The age of haplogroup D was found to be ~37,000 years</a:t>
            </a:r>
          </a:p>
        </p:txBody>
      </p:sp>
    </p:spTree>
    <p:extLst>
      <p:ext uri="{BB962C8B-B14F-4D97-AF65-F5344CB8AC3E}">
        <p14:creationId xmlns:p14="http://schemas.microsoft.com/office/powerpoint/2010/main" val="6968479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0"/>
            <a:ext cx="60007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0" name="Picture 2">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998662" y="2022475"/>
            <a:ext cx="6834187" cy="2836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95807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6248400" y="914400"/>
            <a:ext cx="2819400" cy="5638800"/>
            <a:chOff x="6248400" y="914400"/>
            <a:chExt cx="2819400" cy="5638840"/>
          </a:xfrm>
        </p:grpSpPr>
        <p:sp>
          <p:nvSpPr>
            <p:cNvPr id="19" name="Rectangle 18"/>
            <p:cNvSpPr>
              <a:spLocks noChangeArrowheads="1"/>
            </p:cNvSpPr>
            <p:nvPr/>
          </p:nvSpPr>
          <p:spPr bwMode="auto">
            <a:xfrm>
              <a:off x="6248400" y="914400"/>
              <a:ext cx="2819400" cy="5638840"/>
            </a:xfrm>
            <a:prstGeom prst="rect">
              <a:avLst/>
            </a:prstGeom>
            <a:solidFill>
              <a:schemeClr val="accent5">
                <a:lumMod val="90000"/>
                <a:alpha val="8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cs typeface="ＭＳ Ｐゴシック" charset="-128"/>
              </a:endParaRPr>
            </a:p>
          </p:txBody>
        </p:sp>
        <p:grpSp>
          <p:nvGrpSpPr>
            <p:cNvPr id="89103" name="Group 17"/>
            <p:cNvGrpSpPr>
              <a:grpSpLocks/>
            </p:cNvGrpSpPr>
            <p:nvPr/>
          </p:nvGrpSpPr>
          <p:grpSpPr bwMode="auto">
            <a:xfrm>
              <a:off x="6324601" y="1010706"/>
              <a:ext cx="2590799" cy="5268721"/>
              <a:chOff x="6324601" y="1010706"/>
              <a:chExt cx="2590799" cy="5268721"/>
            </a:xfrm>
          </p:grpSpPr>
          <p:pic>
            <p:nvPicPr>
              <p:cNvPr id="89104" name="Picture 2" descr="http://arjournals.annualreviews.org/na101/home/literatum/publisher/ar/journals/production/genet/1996/30/1/annurev.genet.30.1.1/images/medium/ge30_0001_p1.gif"/>
              <p:cNvPicPr>
                <a:picLocks noChangeAspect="1" noChangeArrowheads="1"/>
              </p:cNvPicPr>
              <p:nvPr/>
            </p:nvPicPr>
            <p:blipFill>
              <a:blip r:embed="rId3">
                <a:extLst>
                  <a:ext uri="{28A0092B-C50C-407E-A947-70E740481C1C}">
                    <a14:useLocalDpi xmlns:a14="http://schemas.microsoft.com/office/drawing/2010/main" val="0"/>
                  </a:ext>
                </a:extLst>
              </a:blip>
              <a:srcRect b="5684"/>
              <a:stretch>
                <a:fillRect/>
              </a:stretch>
            </p:blipFill>
            <p:spPr bwMode="auto">
              <a:xfrm>
                <a:off x="6384798" y="1010706"/>
                <a:ext cx="2530602" cy="36383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105" name="TextBox 8"/>
              <p:cNvSpPr txBox="1">
                <a:spLocks noChangeArrowheads="1"/>
              </p:cNvSpPr>
              <p:nvPr/>
            </p:nvSpPr>
            <p:spPr bwMode="auto">
              <a:xfrm>
                <a:off x="6324601" y="4648200"/>
                <a:ext cx="2514600" cy="1631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srgbClr val="000000"/>
                    </a:solidFill>
                  </a:rPr>
                  <a:t>Motoo Kimura 1968</a:t>
                </a:r>
              </a:p>
              <a:p>
                <a:pPr defTabSz="914400" eaLnBrk="1" fontAlgn="base" hangingPunct="1">
                  <a:spcBef>
                    <a:spcPct val="0"/>
                  </a:spcBef>
                  <a:spcAft>
                    <a:spcPct val="0"/>
                  </a:spcAft>
                </a:pPr>
                <a:r>
                  <a:rPr lang="en-US" sz="1800" b="1">
                    <a:solidFill>
                      <a:srgbClr val="000000"/>
                    </a:solidFill>
                  </a:rPr>
                  <a:t>Neutral Theory</a:t>
                </a:r>
              </a:p>
              <a:p>
                <a:pPr defTabSz="914400" eaLnBrk="1" fontAlgn="base" hangingPunct="1">
                  <a:spcBef>
                    <a:spcPct val="0"/>
                  </a:spcBef>
                  <a:spcAft>
                    <a:spcPct val="0"/>
                  </a:spcAft>
                </a:pPr>
                <a:r>
                  <a:rPr lang="en-US" sz="1800" b="1">
                    <a:solidFill>
                      <a:srgbClr val="000000"/>
                    </a:solidFill>
                  </a:rPr>
                  <a:t>Genetic Drift is main force for changing allele frequencies</a:t>
                </a:r>
              </a:p>
              <a:p>
                <a:pPr defTabSz="914400" eaLnBrk="1" fontAlgn="base" hangingPunct="1">
                  <a:spcBef>
                    <a:spcPct val="0"/>
                  </a:spcBef>
                  <a:spcAft>
                    <a:spcPct val="0"/>
                  </a:spcAft>
                </a:pPr>
                <a:endParaRPr lang="en-US" sz="1000" b="1">
                  <a:solidFill>
                    <a:srgbClr val="000000"/>
                  </a:solidFill>
                </a:endParaRPr>
              </a:p>
            </p:txBody>
          </p:sp>
        </p:grpSp>
      </p:grpSp>
      <p:sp>
        <p:nvSpPr>
          <p:cNvPr id="10" name="Title 1"/>
          <p:cNvSpPr txBox="1">
            <a:spLocks/>
          </p:cNvSpPr>
          <p:nvPr/>
        </p:nvSpPr>
        <p:spPr bwMode="auto">
          <a:xfrm>
            <a:off x="457200" y="0"/>
            <a:ext cx="8229600" cy="9144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4400" kern="0" dirty="0">
                <a:solidFill>
                  <a:srgbClr val="000000"/>
                </a:solidFill>
                <a:cs typeface="ＭＳ Ｐゴシック" charset="-128"/>
              </a:rPr>
              <a:t>How do you define evolution?</a:t>
            </a:r>
          </a:p>
        </p:txBody>
      </p:sp>
      <p:grpSp>
        <p:nvGrpSpPr>
          <p:cNvPr id="4" name="Group 20"/>
          <p:cNvGrpSpPr>
            <a:grpSpLocks/>
          </p:cNvGrpSpPr>
          <p:nvPr/>
        </p:nvGrpSpPr>
        <p:grpSpPr bwMode="auto">
          <a:xfrm>
            <a:off x="152400" y="914400"/>
            <a:ext cx="3124200" cy="5703888"/>
            <a:chOff x="152400" y="914400"/>
            <a:chExt cx="3124200" cy="5703422"/>
          </a:xfrm>
        </p:grpSpPr>
        <p:sp>
          <p:nvSpPr>
            <p:cNvPr id="17" name="Rectangle 18"/>
            <p:cNvSpPr>
              <a:spLocks noChangeArrowheads="1"/>
            </p:cNvSpPr>
            <p:nvPr/>
          </p:nvSpPr>
          <p:spPr bwMode="auto">
            <a:xfrm>
              <a:off x="152400" y="914400"/>
              <a:ext cx="2971800" cy="5638339"/>
            </a:xfrm>
            <a:prstGeom prst="rect">
              <a:avLst/>
            </a:prstGeom>
            <a:solidFill>
              <a:schemeClr val="accent6">
                <a:lumMod val="20000"/>
                <a:lumOff val="8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cs typeface="ＭＳ Ｐゴシック" charset="-128"/>
              </a:endParaRPr>
            </a:p>
          </p:txBody>
        </p:sp>
        <p:grpSp>
          <p:nvGrpSpPr>
            <p:cNvPr id="89099" name="Group 13"/>
            <p:cNvGrpSpPr>
              <a:grpSpLocks/>
            </p:cNvGrpSpPr>
            <p:nvPr/>
          </p:nvGrpSpPr>
          <p:grpSpPr bwMode="auto">
            <a:xfrm>
              <a:off x="152400" y="990600"/>
              <a:ext cx="3124200" cy="5627222"/>
              <a:chOff x="152400" y="990600"/>
              <a:chExt cx="3124200" cy="5627222"/>
            </a:xfrm>
          </p:grpSpPr>
          <p:pic>
            <p:nvPicPr>
              <p:cNvPr id="89100" name="Picture 2" descr="http://www.macroevolution.net/images/richard-goldschmidt-2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66" y="990600"/>
                <a:ext cx="2667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101" name="TextBox 3"/>
              <p:cNvSpPr txBox="1">
                <a:spLocks noChangeArrowheads="1"/>
              </p:cNvSpPr>
              <p:nvPr/>
            </p:nvSpPr>
            <p:spPr bwMode="auto">
              <a:xfrm>
                <a:off x="152400" y="4648200"/>
                <a:ext cx="3124200" cy="19696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srgbClr val="000000"/>
                    </a:solidFill>
                  </a:rPr>
                  <a:t>Richard Goldschmidt 1940</a:t>
                </a:r>
              </a:p>
              <a:p>
                <a:pPr defTabSz="914400" eaLnBrk="1" fontAlgn="base" hangingPunct="1">
                  <a:spcBef>
                    <a:spcPct val="0"/>
                  </a:spcBef>
                  <a:spcAft>
                    <a:spcPct val="0"/>
                  </a:spcAft>
                </a:pPr>
                <a:r>
                  <a:rPr lang="en-US" altLang="ja-JP" sz="1800" b="1">
                    <a:solidFill>
                      <a:srgbClr val="000000"/>
                    </a:solidFill>
                  </a:rPr>
                  <a:t>hopeful monsters</a:t>
                </a:r>
              </a:p>
              <a:p>
                <a:pPr defTabSz="914400" eaLnBrk="1" fontAlgn="base" hangingPunct="1">
                  <a:spcBef>
                    <a:spcPct val="0"/>
                  </a:spcBef>
                  <a:spcAft>
                    <a:spcPct val="0"/>
                  </a:spcAft>
                </a:pPr>
                <a:r>
                  <a:rPr lang="en-US" sz="1800" b="1">
                    <a:solidFill>
                      <a:srgbClr val="000000"/>
                    </a:solidFill>
                  </a:rPr>
                  <a:t>Mutationism </a:t>
                </a:r>
                <a:r>
                  <a:rPr lang="en-US" sz="1800" b="1">
                    <a:solidFill>
                      <a:srgbClr val="FF0000"/>
                    </a:solidFill>
                  </a:rPr>
                  <a:t>HGT/WGD!</a:t>
                </a:r>
              </a:p>
              <a:p>
                <a:pPr defTabSz="914400" eaLnBrk="1" fontAlgn="base" hangingPunct="1">
                  <a:spcBef>
                    <a:spcPct val="0"/>
                  </a:spcBef>
                  <a:spcAft>
                    <a:spcPct val="0"/>
                  </a:spcAft>
                </a:pPr>
                <a:r>
                  <a:rPr lang="en-US" sz="1800" b="1">
                    <a:solidFill>
                      <a:srgbClr val="000000"/>
                    </a:solidFill>
                  </a:rPr>
                  <a:t>Punctuated Equilibrium</a:t>
                </a:r>
              </a:p>
              <a:p>
                <a:pPr defTabSz="914400" eaLnBrk="1" fontAlgn="base" hangingPunct="1">
                  <a:spcBef>
                    <a:spcPct val="0"/>
                  </a:spcBef>
                  <a:spcAft>
                    <a:spcPct val="0"/>
                  </a:spcAft>
                </a:pPr>
                <a:r>
                  <a:rPr lang="en-US" sz="1800" b="1">
                    <a:solidFill>
                      <a:srgbClr val="000000"/>
                    </a:solidFill>
                  </a:rPr>
                  <a:t>Few genes / large effect</a:t>
                </a:r>
              </a:p>
              <a:p>
                <a:pPr defTabSz="914400" eaLnBrk="1" fontAlgn="base" hangingPunct="1">
                  <a:spcBef>
                    <a:spcPct val="0"/>
                  </a:spcBef>
                  <a:spcAft>
                    <a:spcPct val="0"/>
                  </a:spcAft>
                </a:pPr>
                <a:r>
                  <a:rPr lang="en-US" sz="1600" b="1">
                    <a:solidFill>
                      <a:srgbClr val="000000"/>
                    </a:solidFill>
                  </a:rPr>
                  <a:t>Vilified by Mayr, celebrated 1977 Gould &amp; Evo-devo</a:t>
                </a:r>
              </a:p>
            </p:txBody>
          </p:sp>
        </p:grpSp>
      </p:grpSp>
      <p:grpSp>
        <p:nvGrpSpPr>
          <p:cNvPr id="6" name="Group 15"/>
          <p:cNvGrpSpPr>
            <a:grpSpLocks/>
          </p:cNvGrpSpPr>
          <p:nvPr/>
        </p:nvGrpSpPr>
        <p:grpSpPr bwMode="auto">
          <a:xfrm>
            <a:off x="3200400" y="914400"/>
            <a:ext cx="3200400" cy="5638800"/>
            <a:chOff x="3200400" y="914400"/>
            <a:chExt cx="3200400" cy="5638800"/>
          </a:xfrm>
        </p:grpSpPr>
        <p:sp>
          <p:nvSpPr>
            <p:cNvPr id="15" name="Rectangle 18"/>
            <p:cNvSpPr>
              <a:spLocks noChangeArrowheads="1"/>
            </p:cNvSpPr>
            <p:nvPr/>
          </p:nvSpPr>
          <p:spPr bwMode="auto">
            <a:xfrm>
              <a:off x="3200400" y="914400"/>
              <a:ext cx="2895600" cy="5638800"/>
            </a:xfrm>
            <a:prstGeom prst="rect">
              <a:avLst/>
            </a:prstGeom>
            <a:solidFill>
              <a:schemeClr val="accent4">
                <a:lumMod val="50000"/>
                <a:lumOff val="50000"/>
                <a:alpha val="2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cs typeface="ＭＳ Ｐゴシック" charset="-128"/>
              </a:endParaRPr>
            </a:p>
          </p:txBody>
        </p:sp>
        <p:grpSp>
          <p:nvGrpSpPr>
            <p:cNvPr id="89095" name="Group 12"/>
            <p:cNvGrpSpPr>
              <a:grpSpLocks/>
            </p:cNvGrpSpPr>
            <p:nvPr/>
          </p:nvGrpSpPr>
          <p:grpSpPr bwMode="auto">
            <a:xfrm>
              <a:off x="3276600" y="1010822"/>
              <a:ext cx="3124200" cy="5389978"/>
              <a:chOff x="3276600" y="1010822"/>
              <a:chExt cx="3124200" cy="5389978"/>
            </a:xfrm>
          </p:grpSpPr>
          <p:pic>
            <p:nvPicPr>
              <p:cNvPr id="89096" name="Picture 4" descr="Photo of Ernst May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2998" y="1010822"/>
                <a:ext cx="2514600" cy="3623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7" name="TextBox 2"/>
              <p:cNvSpPr txBox="1">
                <a:spLocks noChangeArrowheads="1"/>
              </p:cNvSpPr>
              <p:nvPr/>
            </p:nvSpPr>
            <p:spPr bwMode="auto">
              <a:xfrm>
                <a:off x="3276600" y="4646473"/>
                <a:ext cx="312420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a:solidFill>
                      <a:srgbClr val="000000"/>
                    </a:solidFill>
                  </a:rPr>
                  <a:t>Ernst Mayr  1942</a:t>
                </a:r>
              </a:p>
              <a:p>
                <a:pPr defTabSz="914400" eaLnBrk="1" fontAlgn="base" hangingPunct="1">
                  <a:spcBef>
                    <a:spcPct val="0"/>
                  </a:spcBef>
                  <a:spcAft>
                    <a:spcPct val="0"/>
                  </a:spcAft>
                </a:pPr>
                <a:r>
                  <a:rPr lang="en-US" sz="1800" b="1">
                    <a:solidFill>
                      <a:srgbClr val="000000"/>
                    </a:solidFill>
                  </a:rPr>
                  <a:t>NeoDarwinian Synthesis</a:t>
                </a:r>
              </a:p>
              <a:p>
                <a:pPr defTabSz="914400" eaLnBrk="1" fontAlgn="base" hangingPunct="1">
                  <a:spcBef>
                    <a:spcPct val="0"/>
                  </a:spcBef>
                  <a:spcAft>
                    <a:spcPct val="0"/>
                  </a:spcAft>
                </a:pPr>
                <a:r>
                  <a:rPr lang="en-US" sz="1800" b="1">
                    <a:solidFill>
                      <a:srgbClr val="000000"/>
                    </a:solidFill>
                  </a:rPr>
                  <a:t>Natural Selection</a:t>
                </a:r>
              </a:p>
              <a:p>
                <a:pPr defTabSz="914400" eaLnBrk="1" fontAlgn="base" hangingPunct="1">
                  <a:spcBef>
                    <a:spcPct val="0"/>
                  </a:spcBef>
                  <a:spcAft>
                    <a:spcPct val="0"/>
                  </a:spcAft>
                </a:pPr>
                <a:r>
                  <a:rPr lang="en-US" sz="1800" b="1">
                    <a:solidFill>
                      <a:srgbClr val="000000"/>
                    </a:solidFill>
                  </a:rPr>
                  <a:t>Gradualism</a:t>
                </a:r>
              </a:p>
              <a:p>
                <a:pPr defTabSz="914400" eaLnBrk="1" fontAlgn="base" hangingPunct="1">
                  <a:spcBef>
                    <a:spcPct val="0"/>
                  </a:spcBef>
                  <a:spcAft>
                    <a:spcPct val="0"/>
                  </a:spcAft>
                </a:pPr>
                <a:r>
                  <a:rPr lang="en-US" sz="1800" b="1">
                    <a:solidFill>
                      <a:srgbClr val="000000"/>
                    </a:solidFill>
                  </a:rPr>
                  <a:t>Many genes/small effect</a:t>
                </a:r>
              </a:p>
              <a:p>
                <a:pPr defTabSz="914400" eaLnBrk="1" fontAlgn="base" hangingPunct="1">
                  <a:spcBef>
                    <a:spcPct val="0"/>
                  </a:spcBef>
                  <a:spcAft>
                    <a:spcPct val="0"/>
                  </a:spcAft>
                </a:pPr>
                <a:r>
                  <a:rPr lang="en-US" sz="1800" b="1">
                    <a:solidFill>
                      <a:srgbClr val="FF0000"/>
                    </a:solidFill>
                  </a:rPr>
                  <a:t>Dario – “Fisher right”</a:t>
                </a:r>
              </a:p>
            </p:txBody>
          </p:sp>
        </p:grpSp>
      </p:grpSp>
      <p:sp>
        <p:nvSpPr>
          <p:cNvPr id="89093" name="TextBox 2"/>
          <p:cNvSpPr txBox="1">
            <a:spLocks noChangeArrowheads="1"/>
          </p:cNvSpPr>
          <p:nvPr/>
        </p:nvSpPr>
        <p:spPr bwMode="auto">
          <a:xfrm>
            <a:off x="6248400" y="6457950"/>
            <a:ext cx="26638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000000"/>
                </a:solidFill>
                <a:latin typeface="Times New Roman" charset="0"/>
              </a:rPr>
              <a:t>Slide from Chris Pires</a:t>
            </a:r>
          </a:p>
        </p:txBody>
      </p:sp>
    </p:spTree>
    <p:extLst>
      <p:ext uri="{BB962C8B-B14F-4D97-AF65-F5344CB8AC3E}">
        <p14:creationId xmlns:p14="http://schemas.microsoft.com/office/powerpoint/2010/main" val="1720281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1137" name="Rectangle 2"/>
          <p:cNvSpPr txBox="1">
            <a:spLocks noChangeArrowheads="1"/>
          </p:cNvSpPr>
          <p:nvPr/>
        </p:nvSpPr>
        <p:spPr bwMode="auto">
          <a:xfrm>
            <a:off x="457200" y="228600"/>
            <a:ext cx="830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4400" b="1">
                <a:solidFill>
                  <a:srgbClr val="000000"/>
                </a:solidFill>
              </a:rPr>
              <a:t>Duplications and Evolution</a:t>
            </a:r>
          </a:p>
        </p:txBody>
      </p:sp>
      <p:sp>
        <p:nvSpPr>
          <p:cNvPr id="6" name="Text Box 3"/>
          <p:cNvSpPr txBox="1">
            <a:spLocks noChangeArrowheads="1"/>
          </p:cNvSpPr>
          <p:nvPr/>
        </p:nvSpPr>
        <p:spPr bwMode="auto">
          <a:xfrm>
            <a:off x="3581400" y="1219200"/>
            <a:ext cx="5257800" cy="1692275"/>
          </a:xfrm>
          <a:prstGeom prst="rect">
            <a:avLst/>
          </a:prstGeom>
          <a:noFill/>
          <a:ln w="9525">
            <a:noFill/>
            <a:miter lim="800000"/>
            <a:headEnd/>
            <a:tailEnd/>
          </a:ln>
        </p:spPr>
        <p:txBody>
          <a:bodyPr>
            <a:spAutoFit/>
          </a:bodyPr>
          <a:lstStyle/>
          <a:p>
            <a:pPr defTabSz="914400" fontAlgn="base">
              <a:spcBef>
                <a:spcPct val="0"/>
              </a:spcBef>
              <a:spcAft>
                <a:spcPct val="0"/>
              </a:spcAft>
              <a:defRPr/>
            </a:pPr>
            <a:r>
              <a:rPr lang="en-US" sz="2000" dirty="0" err="1">
                <a:solidFill>
                  <a:srgbClr val="000000"/>
                </a:solidFill>
                <a:latin typeface="Arial" charset="0"/>
                <a:cs typeface="ＭＳ Ｐゴシック" charset="0"/>
              </a:rPr>
              <a:t>Ohno</a:t>
            </a:r>
            <a:r>
              <a:rPr lang="en-US" sz="2000" dirty="0">
                <a:solidFill>
                  <a:srgbClr val="000000"/>
                </a:solidFill>
                <a:latin typeface="Arial" charset="0"/>
                <a:cs typeface="ＭＳ Ｐゴシック" charset="0"/>
              </a:rPr>
              <a:t> postulated that gene duplication plays a major role in evolution</a:t>
            </a:r>
          </a:p>
          <a:p>
            <a:pPr defTabSz="914400" fontAlgn="base">
              <a:spcBef>
                <a:spcPct val="0"/>
              </a:spcBef>
              <a:spcAft>
                <a:spcPct val="0"/>
              </a:spcAft>
              <a:defRPr/>
            </a:pPr>
            <a:endParaRPr lang="en-US" sz="2000" dirty="0">
              <a:solidFill>
                <a:srgbClr val="000000"/>
              </a:solidFill>
              <a:latin typeface="Arial" charset="0"/>
              <a:cs typeface="ＭＳ Ｐゴシック" charset="0"/>
            </a:endParaRPr>
          </a:p>
          <a:p>
            <a:pPr marL="177800" indent="-177800" defTabSz="914400" eaLnBrk="0" fontAlgn="base" hangingPunct="0">
              <a:spcBef>
                <a:spcPct val="0"/>
              </a:spcBef>
              <a:spcAft>
                <a:spcPct val="0"/>
              </a:spcAft>
              <a:defRPr/>
            </a:pPr>
            <a:r>
              <a:rPr lang="en-US" sz="2000" dirty="0">
                <a:solidFill>
                  <a:srgbClr val="000000"/>
                </a:solidFill>
                <a:latin typeface="Arial" charset="0"/>
                <a:cs typeface="ＭＳ Ｐゴシック" charset="0"/>
              </a:rPr>
              <a:t>Small scale duplications (SSD)</a:t>
            </a:r>
          </a:p>
          <a:p>
            <a:pPr marL="177800" indent="-177800" defTabSz="914400" eaLnBrk="0" fontAlgn="base" hangingPunct="0">
              <a:spcBef>
                <a:spcPct val="0"/>
              </a:spcBef>
              <a:spcAft>
                <a:spcPct val="0"/>
              </a:spcAft>
              <a:defRPr/>
            </a:pPr>
            <a:r>
              <a:rPr lang="en-US" sz="2000" dirty="0">
                <a:solidFill>
                  <a:srgbClr val="000000"/>
                </a:solidFill>
                <a:latin typeface="Arial" charset="0"/>
                <a:cs typeface="ＭＳ Ｐゴシック" charset="0"/>
              </a:rPr>
              <a:t>Whole genome duplications (WGD</a:t>
            </a:r>
            <a:r>
              <a:rPr lang="en-US" sz="2400" dirty="0">
                <a:solidFill>
                  <a:srgbClr val="000000"/>
                </a:solidFill>
                <a:latin typeface="Arial" charset="0"/>
                <a:cs typeface="ＭＳ Ｐゴシック" charset="0"/>
              </a:rPr>
              <a:t>)</a:t>
            </a:r>
          </a:p>
        </p:txBody>
      </p:sp>
      <p:grpSp>
        <p:nvGrpSpPr>
          <p:cNvPr id="2" name="Group 9"/>
          <p:cNvGrpSpPr>
            <a:grpSpLocks/>
          </p:cNvGrpSpPr>
          <p:nvPr/>
        </p:nvGrpSpPr>
        <p:grpSpPr bwMode="auto">
          <a:xfrm>
            <a:off x="3352497" y="2727591"/>
            <a:ext cx="5638800" cy="4278313"/>
            <a:chOff x="3505200" y="2579906"/>
            <a:chExt cx="5791200" cy="6067758"/>
          </a:xfrm>
        </p:grpSpPr>
        <p:sp>
          <p:nvSpPr>
            <p:cNvPr id="91145" name="Text Box 3"/>
            <p:cNvSpPr txBox="1">
              <a:spLocks noChangeArrowheads="1"/>
            </p:cNvSpPr>
            <p:nvPr/>
          </p:nvSpPr>
          <p:spPr bwMode="auto">
            <a:xfrm>
              <a:off x="3505200" y="2579906"/>
              <a:ext cx="5791200" cy="60677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177800" indent="-1778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endParaRPr lang="en-US" b="1" dirty="0">
                <a:solidFill>
                  <a:srgbClr val="000000"/>
                </a:solidFill>
              </a:endParaRPr>
            </a:p>
            <a:p>
              <a:pPr defTabSz="914400" fontAlgn="base">
                <a:spcBef>
                  <a:spcPct val="0"/>
                </a:spcBef>
                <a:spcAft>
                  <a:spcPct val="0"/>
                </a:spcAft>
                <a:buFont typeface="Times" charset="0"/>
                <a:buChar char="•"/>
              </a:pPr>
              <a:r>
                <a:rPr lang="en-US" sz="2000" b="1" dirty="0" err="1">
                  <a:solidFill>
                    <a:srgbClr val="000000"/>
                  </a:solidFill>
                </a:rPr>
                <a:t>Polyploid</a:t>
              </a:r>
              <a:r>
                <a:rPr lang="en-US" sz="2000" b="1" dirty="0">
                  <a:solidFill>
                    <a:srgbClr val="000000"/>
                  </a:solidFill>
                </a:rPr>
                <a:t>:  nucleus contains three or more copies of each chromosome</a:t>
              </a:r>
            </a:p>
            <a:p>
              <a:pPr defTabSz="914400" fontAlgn="base">
                <a:spcBef>
                  <a:spcPct val="0"/>
                </a:spcBef>
                <a:spcAft>
                  <a:spcPct val="0"/>
                </a:spcAft>
                <a:buFont typeface="Times" charset="0"/>
                <a:buChar char="•"/>
              </a:pPr>
              <a:endParaRPr lang="en-US" sz="2000" b="1" dirty="0">
                <a:solidFill>
                  <a:srgbClr val="000000"/>
                </a:solidFill>
              </a:endParaRPr>
            </a:p>
            <a:p>
              <a:pPr defTabSz="914400" fontAlgn="base">
                <a:spcBef>
                  <a:spcPct val="0"/>
                </a:spcBef>
                <a:spcAft>
                  <a:spcPct val="0"/>
                </a:spcAft>
                <a:buFont typeface="Times" charset="0"/>
                <a:buChar char="•"/>
              </a:pPr>
              <a:r>
                <a:rPr lang="en-US" sz="2000" b="1" dirty="0">
                  <a:solidFill>
                    <a:srgbClr val="000000"/>
                  </a:solidFill>
                </a:rPr>
                <a:t>Autopolyploid:  formed within a single species</a:t>
              </a:r>
            </a:p>
            <a:p>
              <a:pPr defTabSz="914400" fontAlgn="base">
                <a:spcBef>
                  <a:spcPct val="0"/>
                </a:spcBef>
                <a:spcAft>
                  <a:spcPct val="0"/>
                </a:spcAft>
              </a:pPr>
              <a:r>
                <a:rPr lang="en-US" sz="2000" b="1" dirty="0">
                  <a:solidFill>
                    <a:srgbClr val="000000"/>
                  </a:solidFill>
                </a:rPr>
                <a:t>	Diploids </a:t>
              </a:r>
              <a:r>
                <a:rPr lang="en-US" sz="2000" b="1" dirty="0">
                  <a:solidFill>
                    <a:srgbClr val="000080"/>
                  </a:solidFill>
                </a:rPr>
                <a:t>AA </a:t>
              </a:r>
              <a:r>
                <a:rPr lang="en-US" sz="2000" b="1" dirty="0">
                  <a:solidFill>
                    <a:srgbClr val="000000"/>
                  </a:solidFill>
                </a:rPr>
                <a:t>and</a:t>
              </a:r>
              <a:r>
                <a:rPr lang="en-US" sz="2000" b="1" dirty="0">
                  <a:solidFill>
                    <a:srgbClr val="000080"/>
                  </a:solidFill>
                </a:rPr>
                <a:t> A’</a:t>
              </a:r>
              <a:r>
                <a:rPr lang="en-US" altLang="ja-JP" sz="2000" b="1" dirty="0">
                  <a:solidFill>
                    <a:srgbClr val="000080"/>
                  </a:solidFill>
                </a:rPr>
                <a:t>A’     </a:t>
              </a:r>
              <a:r>
                <a:rPr lang="en-US" altLang="ja-JP" sz="2000" b="1" dirty="0" err="1">
                  <a:solidFill>
                    <a:srgbClr val="000000"/>
                  </a:solidFill>
                </a:rPr>
                <a:t>Polyploid</a:t>
              </a:r>
              <a:r>
                <a:rPr lang="en-US" altLang="ja-JP" sz="2000" b="1" dirty="0">
                  <a:solidFill>
                    <a:srgbClr val="000000"/>
                  </a:solidFill>
                </a:rPr>
                <a:t> </a:t>
              </a:r>
              <a:r>
                <a:rPr lang="en-US" altLang="ja-JP" sz="2000" b="1" dirty="0">
                  <a:solidFill>
                    <a:srgbClr val="000080"/>
                  </a:solidFill>
                </a:rPr>
                <a:t>AAA’A’</a:t>
              </a:r>
            </a:p>
            <a:p>
              <a:pPr defTabSz="914400" fontAlgn="base">
                <a:spcBef>
                  <a:spcPct val="0"/>
                </a:spcBef>
                <a:spcAft>
                  <a:spcPct val="0"/>
                </a:spcAft>
              </a:pPr>
              <a:endParaRPr lang="en-US" sz="2000" b="1" dirty="0">
                <a:solidFill>
                  <a:srgbClr val="000080"/>
                </a:solidFill>
              </a:endParaRPr>
            </a:p>
            <a:p>
              <a:pPr defTabSz="914400" fontAlgn="base">
                <a:spcBef>
                  <a:spcPct val="0"/>
                </a:spcBef>
                <a:spcAft>
                  <a:spcPct val="0"/>
                </a:spcAft>
                <a:buFontTx/>
                <a:buChar char="•"/>
              </a:pPr>
              <a:r>
                <a:rPr lang="en-US" sz="2000" b="1" dirty="0">
                  <a:solidFill>
                    <a:srgbClr val="000000"/>
                  </a:solidFill>
                </a:rPr>
                <a:t>Allopolyploid:  formed from more than one species</a:t>
              </a:r>
            </a:p>
            <a:p>
              <a:pPr defTabSz="914400" fontAlgn="base">
                <a:spcBef>
                  <a:spcPct val="0"/>
                </a:spcBef>
                <a:spcAft>
                  <a:spcPct val="0"/>
                </a:spcAft>
              </a:pPr>
              <a:r>
                <a:rPr lang="en-US" sz="2000" b="1" dirty="0">
                  <a:solidFill>
                    <a:srgbClr val="000000"/>
                  </a:solidFill>
                </a:rPr>
                <a:t>	Diploids </a:t>
              </a:r>
              <a:r>
                <a:rPr lang="en-US" sz="2000" b="1" dirty="0">
                  <a:solidFill>
                    <a:srgbClr val="000080"/>
                  </a:solidFill>
                </a:rPr>
                <a:t>AA</a:t>
              </a:r>
              <a:r>
                <a:rPr lang="en-US" sz="2000" b="1" dirty="0">
                  <a:solidFill>
                    <a:srgbClr val="0066FF"/>
                  </a:solidFill>
                </a:rPr>
                <a:t> </a:t>
              </a:r>
              <a:r>
                <a:rPr lang="en-US" sz="2000" b="1" dirty="0">
                  <a:solidFill>
                    <a:srgbClr val="000000"/>
                  </a:solidFill>
                </a:rPr>
                <a:t>and </a:t>
              </a:r>
              <a:r>
                <a:rPr lang="en-US" sz="2000" b="1" dirty="0">
                  <a:solidFill>
                    <a:srgbClr val="FF3300"/>
                  </a:solidFill>
                </a:rPr>
                <a:t>BB	      </a:t>
              </a:r>
              <a:r>
                <a:rPr lang="en-US" sz="2000" b="1" dirty="0" err="1">
                  <a:solidFill>
                    <a:srgbClr val="000000"/>
                  </a:solidFill>
                </a:rPr>
                <a:t>Polyploid</a:t>
              </a:r>
              <a:r>
                <a:rPr lang="en-US" sz="2000" b="1" dirty="0">
                  <a:solidFill>
                    <a:srgbClr val="000000"/>
                  </a:solidFill>
                </a:rPr>
                <a:t> </a:t>
              </a:r>
              <a:r>
                <a:rPr lang="en-US" sz="2000" b="1" dirty="0">
                  <a:solidFill>
                    <a:srgbClr val="000080"/>
                  </a:solidFill>
                </a:rPr>
                <a:t>AA</a:t>
              </a:r>
              <a:r>
                <a:rPr lang="en-US" sz="2000" b="1" dirty="0">
                  <a:solidFill>
                    <a:srgbClr val="FF3300"/>
                  </a:solidFill>
                </a:rPr>
                <a:t>BB</a:t>
              </a:r>
              <a:endParaRPr lang="en-US" sz="2000" b="1" dirty="0">
                <a:solidFill>
                  <a:srgbClr val="000000"/>
                </a:solidFill>
              </a:endParaRPr>
            </a:p>
            <a:p>
              <a:pPr defTabSz="914400" fontAlgn="base">
                <a:spcBef>
                  <a:spcPct val="0"/>
                </a:spcBef>
                <a:spcAft>
                  <a:spcPct val="0"/>
                </a:spcAft>
              </a:pPr>
              <a:endParaRPr lang="en-US" b="1" dirty="0">
                <a:solidFill>
                  <a:srgbClr val="000000"/>
                </a:solidFill>
              </a:endParaRPr>
            </a:p>
            <a:p>
              <a:pPr defTabSz="914400" fontAlgn="base">
                <a:spcBef>
                  <a:spcPct val="0"/>
                </a:spcBef>
                <a:spcAft>
                  <a:spcPct val="0"/>
                </a:spcAft>
              </a:pPr>
              <a:endParaRPr lang="en-US" b="1" dirty="0">
                <a:solidFill>
                  <a:srgbClr val="000000"/>
                </a:solidFill>
                <a:latin typeface="Times" charset="0"/>
              </a:endParaRPr>
            </a:p>
          </p:txBody>
        </p:sp>
        <p:sp>
          <p:nvSpPr>
            <p:cNvPr id="91146" name="AutoShape 6"/>
            <p:cNvSpPr>
              <a:spLocks noChangeArrowheads="1"/>
            </p:cNvSpPr>
            <p:nvPr/>
          </p:nvSpPr>
          <p:spPr bwMode="auto">
            <a:xfrm>
              <a:off x="6304106" y="5453273"/>
              <a:ext cx="381000" cy="228599"/>
            </a:xfrm>
            <a:prstGeom prst="rightArrow">
              <a:avLst>
                <a:gd name="adj1" fmla="val 50000"/>
                <a:gd name="adj2" fmla="val 875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charset="0"/>
                <a:cs typeface="ＭＳ Ｐゴシック" charset="0"/>
              </a:endParaRPr>
            </a:p>
          </p:txBody>
        </p:sp>
        <p:sp>
          <p:nvSpPr>
            <p:cNvPr id="91147" name="AutoShape 6"/>
            <p:cNvSpPr>
              <a:spLocks noChangeArrowheads="1"/>
            </p:cNvSpPr>
            <p:nvPr/>
          </p:nvSpPr>
          <p:spPr bwMode="auto">
            <a:xfrm>
              <a:off x="6411097" y="7122386"/>
              <a:ext cx="381000" cy="228599"/>
            </a:xfrm>
            <a:prstGeom prst="rightArrow">
              <a:avLst>
                <a:gd name="adj1" fmla="val 50000"/>
                <a:gd name="adj2" fmla="val 87500"/>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charset="0"/>
                <a:cs typeface="ＭＳ Ｐゴシック" charset="0"/>
              </a:endParaRPr>
            </a:p>
          </p:txBody>
        </p:sp>
      </p:grpSp>
      <p:grpSp>
        <p:nvGrpSpPr>
          <p:cNvPr id="91140" name="Group 15"/>
          <p:cNvGrpSpPr>
            <a:grpSpLocks/>
          </p:cNvGrpSpPr>
          <p:nvPr/>
        </p:nvGrpSpPr>
        <p:grpSpPr bwMode="auto">
          <a:xfrm>
            <a:off x="457200" y="990600"/>
            <a:ext cx="2895600" cy="5638800"/>
            <a:chOff x="457200" y="990600"/>
            <a:chExt cx="2895600" cy="5638800"/>
          </a:xfrm>
        </p:grpSpPr>
        <p:sp>
          <p:nvSpPr>
            <p:cNvPr id="12" name="Rectangle 18"/>
            <p:cNvSpPr>
              <a:spLocks noChangeArrowheads="1"/>
            </p:cNvSpPr>
            <p:nvPr/>
          </p:nvSpPr>
          <p:spPr bwMode="auto">
            <a:xfrm>
              <a:off x="457200" y="990600"/>
              <a:ext cx="2895600" cy="5638800"/>
            </a:xfrm>
            <a:prstGeom prst="rect">
              <a:avLst/>
            </a:prstGeom>
            <a:solidFill>
              <a:schemeClr val="accent4">
                <a:lumMod val="50000"/>
                <a:lumOff val="50000"/>
                <a:alpha val="20000"/>
              </a:schemeClr>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a:solidFill>
                  <a:srgbClr val="000000"/>
                </a:solidFill>
                <a:latin typeface="Arial" charset="0"/>
                <a:cs typeface="ＭＳ Ｐゴシック" charset="-128"/>
              </a:endParaRPr>
            </a:p>
          </p:txBody>
        </p:sp>
        <p:pic>
          <p:nvPicPr>
            <p:cNvPr id="91143" name="Picture 2" descr="http://www.nap.edu/html/biomems/photo/soh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134070"/>
              <a:ext cx="2715948" cy="3666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4" name="TextBox 2"/>
            <p:cNvSpPr txBox="1">
              <a:spLocks noChangeArrowheads="1"/>
            </p:cNvSpPr>
            <p:nvPr/>
          </p:nvSpPr>
          <p:spPr bwMode="auto">
            <a:xfrm>
              <a:off x="533400" y="4800600"/>
              <a:ext cx="274320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1800" b="1" dirty="0">
                  <a:solidFill>
                    <a:srgbClr val="000000"/>
                  </a:solidFill>
                </a:rPr>
                <a:t>Susumu </a:t>
              </a:r>
              <a:r>
                <a:rPr lang="en-US" sz="1800" b="1" dirty="0" err="1">
                  <a:solidFill>
                    <a:srgbClr val="000000"/>
                  </a:solidFill>
                </a:rPr>
                <a:t>Ohno</a:t>
              </a:r>
              <a:r>
                <a:rPr lang="en-US" sz="1800" b="1" dirty="0">
                  <a:solidFill>
                    <a:srgbClr val="000000"/>
                  </a:solidFill>
                </a:rPr>
                <a:t> 1970</a:t>
              </a:r>
            </a:p>
            <a:p>
              <a:pPr defTabSz="914400" eaLnBrk="1" fontAlgn="base" hangingPunct="1">
                <a:spcBef>
                  <a:spcPct val="0"/>
                </a:spcBef>
                <a:spcAft>
                  <a:spcPct val="0"/>
                </a:spcAft>
              </a:pPr>
              <a:r>
                <a:rPr lang="en-US" sz="1800" b="1" dirty="0">
                  <a:solidFill>
                    <a:srgbClr val="000000"/>
                  </a:solidFill>
                </a:rPr>
                <a:t>Evolution by gene duplication</a:t>
              </a:r>
            </a:p>
            <a:p>
              <a:pPr defTabSz="914400" eaLnBrk="1" fontAlgn="base" hangingPunct="1">
                <a:spcBef>
                  <a:spcPct val="0"/>
                </a:spcBef>
                <a:spcAft>
                  <a:spcPct val="0"/>
                </a:spcAft>
              </a:pPr>
              <a:r>
                <a:rPr lang="en-US" sz="1800" b="1" dirty="0">
                  <a:solidFill>
                    <a:srgbClr val="000000"/>
                  </a:solidFill>
                </a:rPr>
                <a:t>1R and 2R hypothesis</a:t>
              </a:r>
            </a:p>
            <a:p>
              <a:pPr defTabSz="914400" eaLnBrk="1" fontAlgn="base" hangingPunct="1">
                <a:spcBef>
                  <a:spcPct val="0"/>
                </a:spcBef>
                <a:spcAft>
                  <a:spcPct val="0"/>
                </a:spcAft>
              </a:pPr>
              <a:endParaRPr lang="en-US" sz="1800" b="1" dirty="0">
                <a:solidFill>
                  <a:srgbClr val="000000"/>
                </a:solidFill>
              </a:endParaRPr>
            </a:p>
            <a:p>
              <a:pPr defTabSz="914400" eaLnBrk="1" fontAlgn="base" hangingPunct="1">
                <a:spcBef>
                  <a:spcPct val="0"/>
                </a:spcBef>
                <a:spcAft>
                  <a:spcPct val="0"/>
                </a:spcAft>
              </a:pPr>
              <a:r>
                <a:rPr lang="ja-JP" altLang="en-US" sz="1800" b="1" dirty="0">
                  <a:solidFill>
                    <a:srgbClr val="000000"/>
                  </a:solidFill>
                </a:rPr>
                <a:t>“</a:t>
              </a:r>
              <a:r>
                <a:rPr lang="en-US" altLang="ja-JP" sz="1800" b="1" dirty="0">
                  <a:solidFill>
                    <a:srgbClr val="000000"/>
                  </a:solidFill>
                </a:rPr>
                <a:t>Junk DNA</a:t>
              </a:r>
              <a:r>
                <a:rPr lang="ja-JP" altLang="en-US" sz="1800" b="1" dirty="0">
                  <a:solidFill>
                    <a:srgbClr val="000000"/>
                  </a:solidFill>
                </a:rPr>
                <a:t>”</a:t>
              </a:r>
              <a:r>
                <a:rPr lang="en-US" altLang="ja-JP" sz="1800" b="1" dirty="0">
                  <a:solidFill>
                    <a:srgbClr val="000000"/>
                  </a:solidFill>
                </a:rPr>
                <a:t> 1972</a:t>
              </a:r>
              <a:endParaRPr lang="en-US" sz="1800" b="1" dirty="0">
                <a:solidFill>
                  <a:srgbClr val="000000"/>
                </a:solidFill>
              </a:endParaRPr>
            </a:p>
          </p:txBody>
        </p:sp>
      </p:grpSp>
      <p:sp>
        <p:nvSpPr>
          <p:cNvPr id="91141" name="TextBox 12"/>
          <p:cNvSpPr txBox="1">
            <a:spLocks noChangeArrowheads="1"/>
          </p:cNvSpPr>
          <p:nvPr/>
        </p:nvSpPr>
        <p:spPr bwMode="auto">
          <a:xfrm>
            <a:off x="6248400" y="6457950"/>
            <a:ext cx="266382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000000"/>
                </a:solidFill>
                <a:latin typeface="Times New Roman" charset="0"/>
              </a:rPr>
              <a:t>Slide from Chris Pires</a:t>
            </a:r>
          </a:p>
        </p:txBody>
      </p:sp>
    </p:spTree>
    <p:extLst>
      <p:ext uri="{BB962C8B-B14F-4D97-AF65-F5344CB8AC3E}">
        <p14:creationId xmlns:p14="http://schemas.microsoft.com/office/powerpoint/2010/main" val="1543616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a:xfrm>
            <a:off x="0" y="0"/>
            <a:ext cx="7772400" cy="914400"/>
          </a:xfrm>
        </p:spPr>
        <p:txBody>
          <a:bodyPr/>
          <a:lstStyle/>
          <a:p>
            <a:pPr algn="l" eaLnBrk="1" hangingPunct="1">
              <a:defRPr/>
            </a:pPr>
            <a:r>
              <a:rPr lang="en-US">
                <a:cs typeface="+mj-cs"/>
              </a:rPr>
              <a:t> e.g. gene duplications in yeast</a:t>
            </a:r>
          </a:p>
        </p:txBody>
      </p:sp>
      <p:sp>
        <p:nvSpPr>
          <p:cNvPr id="220163" name="Text Box 3"/>
          <p:cNvSpPr txBox="1">
            <a:spLocks noChangeArrowheads="1"/>
          </p:cNvSpPr>
          <p:nvPr/>
        </p:nvSpPr>
        <p:spPr bwMode="auto">
          <a:xfrm>
            <a:off x="152400" y="838200"/>
            <a:ext cx="3392488"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914400" fontAlgn="base">
              <a:spcBef>
                <a:spcPct val="0"/>
              </a:spcBef>
              <a:spcAft>
                <a:spcPct val="0"/>
              </a:spcAft>
              <a:defRPr/>
            </a:pPr>
            <a:r>
              <a:rPr lang="en-US" sz="2400" b="1">
                <a:solidFill>
                  <a:srgbClr val="000000"/>
                </a:solidFill>
                <a:cs typeface="ＭＳ Ｐゴシック" charset="0"/>
              </a:rPr>
              <a:t>from </a:t>
            </a:r>
            <a:r>
              <a:rPr lang="en-US" sz="2400" b="1">
                <a:solidFill>
                  <a:srgbClr val="000000"/>
                </a:solidFill>
                <a:cs typeface="ＭＳ Ｐゴシック" charset="0"/>
                <a:hlinkClick r:id="rId3"/>
              </a:rPr>
              <a:t>Benner et al., 2002 </a:t>
            </a:r>
            <a:endParaRPr lang="en-US" sz="2400" b="1">
              <a:solidFill>
                <a:srgbClr val="000000"/>
              </a:solidFill>
              <a:cs typeface="ＭＳ Ｐゴシック" charset="0"/>
            </a:endParaRPr>
          </a:p>
        </p:txBody>
      </p:sp>
      <p:pic>
        <p:nvPicPr>
          <p:cNvPr id="2201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13" y="1676400"/>
            <a:ext cx="4960938" cy="518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0165" name="Rectangle 5"/>
          <p:cNvSpPr>
            <a:spLocks noChangeArrowheads="1"/>
          </p:cNvSpPr>
          <p:nvPr/>
        </p:nvSpPr>
        <p:spPr bwMode="auto">
          <a:xfrm>
            <a:off x="5334000" y="1066800"/>
            <a:ext cx="3200400" cy="541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400" b="1">
                <a:solidFill>
                  <a:srgbClr val="000000"/>
                </a:solidFill>
                <a:cs typeface="ＭＳ Ｐゴシック" charset="0"/>
              </a:rPr>
              <a:t>Figure 1. The number of duplicated gene pairs (vertical axis) in the genome of the yeast </a:t>
            </a:r>
            <a:r>
              <a:rPr lang="en-US" sz="1400" i="1">
                <a:solidFill>
                  <a:srgbClr val="000000"/>
                </a:solidFill>
                <a:cs typeface="ＭＳ Ｐゴシック" charset="0"/>
              </a:rPr>
              <a:t>Saccharomyces cerevisiae</a:t>
            </a:r>
            <a:r>
              <a:rPr lang="en-US" sz="1400">
                <a:solidFill>
                  <a:srgbClr val="000000"/>
                </a:solidFill>
                <a:cs typeface="ＭＳ Ｐゴシック" charset="0"/>
              </a:rPr>
              <a:t> versus </a:t>
            </a:r>
            <a:r>
              <a:rPr lang="en-US" sz="1400" i="1">
                <a:solidFill>
                  <a:srgbClr val="000000"/>
                </a:solidFill>
                <a:cs typeface="ＭＳ Ｐゴシック" charset="0"/>
              </a:rPr>
              <a:t>f</a:t>
            </a:r>
            <a:r>
              <a:rPr lang="en-US" sz="1400" baseline="-30000">
                <a:solidFill>
                  <a:srgbClr val="000000"/>
                </a:solidFill>
                <a:cs typeface="ＭＳ Ｐゴシック" charset="0"/>
              </a:rPr>
              <a:t>2</a:t>
            </a:r>
            <a:r>
              <a:rPr lang="en-US" sz="1400">
                <a:solidFill>
                  <a:srgbClr val="000000"/>
                </a:solidFill>
                <a:cs typeface="ＭＳ Ｐゴシック" charset="0"/>
              </a:rPr>
              <a:t>, a metric that models divergence of silent positions in twofold redundant codon systems via an approach-to-equilibrium kinetic process and therefore acts as a logarithmic scale of the time since the duplications occurred. Recent duplications are represented by bars at the right. Duplications that diverged so long ago that equilibrium at the silent sites has been reached are represented by bars where </a:t>
            </a:r>
            <a:r>
              <a:rPr lang="en-US" sz="1400" i="1">
                <a:solidFill>
                  <a:srgbClr val="000000"/>
                </a:solidFill>
                <a:cs typeface="ＭＳ Ｐゴシック" charset="0"/>
              </a:rPr>
              <a:t>f</a:t>
            </a:r>
            <a:r>
              <a:rPr lang="en-US" sz="1400" baseline="-30000">
                <a:solidFill>
                  <a:srgbClr val="000000"/>
                </a:solidFill>
                <a:cs typeface="ＭＳ Ｐゴシック" charset="0"/>
              </a:rPr>
              <a:t>2</a:t>
            </a:r>
            <a:r>
              <a:rPr lang="en-US" sz="1400">
                <a:solidFill>
                  <a:srgbClr val="000000"/>
                </a:solidFill>
                <a:cs typeface="ＭＳ Ｐゴシック" charset="0"/>
              </a:rPr>
              <a:t>     0.55. Noticeable are episodes of gene duplication between the two extremes, including a duplication at </a:t>
            </a:r>
            <a:r>
              <a:rPr lang="en-US" sz="1400" i="1">
                <a:solidFill>
                  <a:srgbClr val="000000"/>
                </a:solidFill>
                <a:cs typeface="ＭＳ Ｐゴシック" charset="0"/>
              </a:rPr>
              <a:t>f</a:t>
            </a:r>
            <a:r>
              <a:rPr lang="en-US" sz="1400" baseline="-30000">
                <a:solidFill>
                  <a:srgbClr val="000000"/>
                </a:solidFill>
                <a:cs typeface="ＭＳ Ｐゴシック" charset="0"/>
              </a:rPr>
              <a:t>2</a:t>
            </a:r>
            <a:r>
              <a:rPr lang="en-US" sz="1400">
                <a:solidFill>
                  <a:srgbClr val="000000"/>
                </a:solidFill>
                <a:cs typeface="ＭＳ Ｐゴシック" charset="0"/>
              </a:rPr>
              <a:t>     0.84. This represents the duplication, at ~80 Ma, whereby yeast gained its ability to ferment sugars found in fruits created by angiosperms. Also noticeable are recent duplications of genes that enable yeast to speed DNA synthesis, protein synthesis, and malt degradation, presumably representing yeast's recent interaction with humans. </a:t>
            </a:r>
          </a:p>
        </p:txBody>
      </p:sp>
      <p:pic>
        <p:nvPicPr>
          <p:cNvPr id="94213" name="Picture 6" descr="approx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80250" y="3246438"/>
            <a:ext cx="98425" cy="71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20167" name="Group 7"/>
          <p:cNvGrpSpPr>
            <a:grpSpLocks/>
          </p:cNvGrpSpPr>
          <p:nvPr/>
        </p:nvGrpSpPr>
        <p:grpSpPr bwMode="auto">
          <a:xfrm>
            <a:off x="838200" y="1143000"/>
            <a:ext cx="8305800" cy="4267200"/>
            <a:chOff x="528" y="720"/>
            <a:chExt cx="5232" cy="2688"/>
          </a:xfrm>
        </p:grpSpPr>
        <p:sp>
          <p:nvSpPr>
            <p:cNvPr id="220168" name="Line 8"/>
            <p:cNvSpPr>
              <a:spLocks noChangeShapeType="1"/>
            </p:cNvSpPr>
            <p:nvPr/>
          </p:nvSpPr>
          <p:spPr bwMode="auto">
            <a:xfrm>
              <a:off x="1920" y="2352"/>
              <a:ext cx="480" cy="1056"/>
            </a:xfrm>
            <a:prstGeom prst="line">
              <a:avLst/>
            </a:prstGeom>
            <a:noFill/>
            <a:ln w="38100">
              <a:solidFill>
                <a:schemeClr val="hlink"/>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sz="2400" b="1">
                <a:solidFill>
                  <a:srgbClr val="000000"/>
                </a:solidFill>
                <a:cs typeface="ＭＳ Ｐゴシック" charset="0"/>
              </a:endParaRPr>
            </a:p>
          </p:txBody>
        </p:sp>
        <p:pic>
          <p:nvPicPr>
            <p:cNvPr id="22016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 y="1101"/>
              <a:ext cx="1920" cy="18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20170" name="Rectangle 10"/>
            <p:cNvSpPr>
              <a:spLocks noChangeArrowheads="1"/>
            </p:cNvSpPr>
            <p:nvPr/>
          </p:nvSpPr>
          <p:spPr bwMode="auto">
            <a:xfrm>
              <a:off x="2544" y="720"/>
              <a:ext cx="3216" cy="222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0"/>
                </a:spcBef>
                <a:spcAft>
                  <a:spcPct val="0"/>
                </a:spcAft>
                <a:defRPr/>
              </a:pPr>
              <a:r>
                <a:rPr lang="en-US" sz="1600">
                  <a:solidFill>
                    <a:srgbClr val="000000"/>
                  </a:solidFill>
                  <a:cs typeface="ＭＳ Ｐゴシック" charset="0"/>
                </a:rPr>
                <a:t>The chemical pathway that converts glucose to alcohol in yeast arose ~80 Ma, near the time that fermentable fruits became dominant. Gene families that suffered duplication near this time, captured in the episode of gene duplication represented in the histogram in Fig. 1 by bars at </a:t>
              </a:r>
              <a:r>
                <a:rPr lang="en-US" sz="1600" i="1">
                  <a:solidFill>
                    <a:srgbClr val="000000"/>
                  </a:solidFill>
                  <a:cs typeface="ＭＳ Ｐゴシック" charset="0"/>
                </a:rPr>
                <a:t>f</a:t>
              </a:r>
              <a:r>
                <a:rPr lang="en-US" sz="1600" baseline="-30000">
                  <a:solidFill>
                    <a:srgbClr val="000000"/>
                  </a:solidFill>
                  <a:cs typeface="ＭＳ Ｐゴシック" charset="0"/>
                </a:rPr>
                <a:t>2</a:t>
              </a:r>
              <a:r>
                <a:rPr lang="en-US" sz="1600">
                  <a:solidFill>
                    <a:srgbClr val="000000"/>
                  </a:solidFill>
                  <a:cs typeface="ＭＳ Ｐゴシック" charset="0"/>
                </a:rPr>
                <a:t>     0.84, are named in red. According to the hypothesis, this pathway became useful to yeast when angiosperms (flowering, fruiting plants) began to provide abundant sources of fermentable sugar in their fruits. </a:t>
              </a:r>
            </a:p>
            <a:p>
              <a:pPr defTabSz="914400" fontAlgn="base">
                <a:spcBef>
                  <a:spcPct val="0"/>
                </a:spcBef>
                <a:spcAft>
                  <a:spcPct val="0"/>
                </a:spcAft>
                <a:defRPr/>
              </a:pPr>
              <a:endParaRPr lang="en-US" sz="1600">
                <a:solidFill>
                  <a:srgbClr val="000000"/>
                </a:solidFill>
                <a:cs typeface="ＭＳ Ｐゴシック" charset="0"/>
              </a:endParaRPr>
            </a:p>
            <a:p>
              <a:pPr defTabSz="914400" fontAlgn="base">
                <a:spcBef>
                  <a:spcPct val="0"/>
                </a:spcBef>
                <a:spcAft>
                  <a:spcPct val="0"/>
                </a:spcAft>
                <a:defRPr/>
              </a:pPr>
              <a:endParaRPr lang="en-US" sz="1600">
                <a:solidFill>
                  <a:srgbClr val="000000"/>
                </a:solidFill>
                <a:cs typeface="ＭＳ Ｐゴシック" charset="0"/>
              </a:endParaRPr>
            </a:p>
            <a:p>
              <a:pPr defTabSz="914400" fontAlgn="base">
                <a:spcBef>
                  <a:spcPct val="0"/>
                </a:spcBef>
                <a:spcAft>
                  <a:spcPct val="0"/>
                </a:spcAft>
                <a:defRPr/>
              </a:pPr>
              <a:endParaRPr lang="en-US" sz="1600">
                <a:solidFill>
                  <a:srgbClr val="000000"/>
                </a:solidFill>
                <a:cs typeface="ＭＳ Ｐゴシック" charset="0"/>
              </a:endParaRPr>
            </a:p>
            <a:p>
              <a:pPr defTabSz="914400" fontAlgn="base">
                <a:spcBef>
                  <a:spcPct val="0"/>
                </a:spcBef>
                <a:spcAft>
                  <a:spcPct val="0"/>
                </a:spcAft>
                <a:defRPr/>
              </a:pPr>
              <a:endParaRPr lang="en-US" sz="1600">
                <a:solidFill>
                  <a:srgbClr val="000000"/>
                </a:solidFill>
                <a:cs typeface="ＭＳ Ｐゴシック" charset="0"/>
              </a:endParaRPr>
            </a:p>
            <a:p>
              <a:pPr defTabSz="914400" fontAlgn="base">
                <a:spcBef>
                  <a:spcPct val="0"/>
                </a:spcBef>
                <a:spcAft>
                  <a:spcPct val="0"/>
                </a:spcAft>
                <a:defRPr/>
              </a:pPr>
              <a:endParaRPr lang="en-US" sz="1600">
                <a:solidFill>
                  <a:srgbClr val="000000"/>
                </a:solidFill>
                <a:cs typeface="ＭＳ Ｐゴシック" charset="0"/>
              </a:endParaRPr>
            </a:p>
          </p:txBody>
        </p:sp>
      </p:grpSp>
      <p:pic>
        <p:nvPicPr>
          <p:cNvPr id="94215" name="Picture 11" descr="approx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57050" y="3063875"/>
            <a:ext cx="98425" cy="71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54126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0167"/>
                                        </p:tgtEl>
                                        <p:attrNameLst>
                                          <p:attrName>style.visibility</p:attrName>
                                        </p:attrNameLst>
                                      </p:cBhvr>
                                      <p:to>
                                        <p:strVal val="visible"/>
                                      </p:to>
                                    </p:set>
                                    <p:animEffect transition="in" filter="checkerboard(across)">
                                      <p:cBhvr>
                                        <p:cTn id="7" dur="500"/>
                                        <p:tgtEl>
                                          <p:spTgt spid="2201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Box 1"/>
          <p:cNvSpPr txBox="1">
            <a:spLocks noChangeArrowheads="1"/>
          </p:cNvSpPr>
          <p:nvPr/>
        </p:nvSpPr>
        <p:spPr bwMode="auto">
          <a:xfrm>
            <a:off x="241300" y="292100"/>
            <a:ext cx="608488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000000"/>
                </a:solidFill>
              </a:rPr>
              <a:t>Gene Transfer, Sex, and Recombination:</a:t>
            </a:r>
          </a:p>
        </p:txBody>
      </p:sp>
      <p:sp>
        <p:nvSpPr>
          <p:cNvPr id="98306" name="TextBox 2"/>
          <p:cNvSpPr txBox="1">
            <a:spLocks noChangeArrowheads="1"/>
          </p:cNvSpPr>
          <p:nvPr/>
        </p:nvSpPr>
        <p:spPr bwMode="auto">
          <a:xfrm>
            <a:off x="520700" y="754063"/>
            <a:ext cx="83693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sz="2000" b="1">
                <a:solidFill>
                  <a:srgbClr val="000000"/>
                </a:solidFill>
              </a:rPr>
              <a:t>Inventions do not need to be made sequentially</a:t>
            </a:r>
          </a:p>
          <a:p>
            <a:pPr defTabSz="914400" eaLnBrk="1" fontAlgn="base" hangingPunct="1">
              <a:spcBef>
                <a:spcPct val="0"/>
              </a:spcBef>
              <a:spcAft>
                <a:spcPct val="0"/>
              </a:spcAft>
              <a:buFont typeface="Arial" charset="0"/>
              <a:buChar char="•"/>
            </a:pPr>
            <a:r>
              <a:rPr lang="en-US" sz="2000" b="1">
                <a:solidFill>
                  <a:srgbClr val="000000"/>
                </a:solidFill>
              </a:rPr>
              <a:t>Gene transfer, followed by homologous or non-homologous recombination, allows inventions to be shared across the tree of life </a:t>
            </a:r>
          </a:p>
        </p:txBody>
      </p:sp>
      <p:pic>
        <p:nvPicPr>
          <p:cNvPr id="9830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1890713"/>
            <a:ext cx="6756400" cy="4662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89381123"/>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a:xfrm>
            <a:off x="609600" y="228600"/>
            <a:ext cx="7772400" cy="1143000"/>
          </a:xfrm>
        </p:spPr>
        <p:txBody>
          <a:bodyPr/>
          <a:lstStyle/>
          <a:p>
            <a:pPr eaLnBrk="1" hangingPunct="1"/>
            <a:r>
              <a:rPr lang="en-US" sz="2800">
                <a:latin typeface="Times New Roman" charset="0"/>
              </a:rPr>
              <a:t>Aside:    Gene and genome duplication </a:t>
            </a:r>
            <a:br>
              <a:rPr lang="en-US" sz="2800">
                <a:latin typeface="Times New Roman" charset="0"/>
              </a:rPr>
            </a:br>
            <a:r>
              <a:rPr lang="en-US" sz="2800">
                <a:latin typeface="Times New Roman" charset="0"/>
              </a:rPr>
              <a:t>  versus </a:t>
            </a:r>
            <a:br>
              <a:rPr lang="en-US" sz="2800">
                <a:latin typeface="Times New Roman" charset="0"/>
              </a:rPr>
            </a:br>
            <a:r>
              <a:rPr lang="en-US" sz="2800">
                <a:latin typeface="Times New Roman" charset="0"/>
              </a:rPr>
              <a:t>  Horizontal Gene Transfer </a:t>
            </a:r>
          </a:p>
        </p:txBody>
      </p:sp>
      <p:sp>
        <p:nvSpPr>
          <p:cNvPr id="99330" name="TextBox 2"/>
          <p:cNvSpPr txBox="1">
            <a:spLocks noChangeArrowheads="1"/>
          </p:cNvSpPr>
          <p:nvPr/>
        </p:nvSpPr>
        <p:spPr bwMode="auto">
          <a:xfrm>
            <a:off x="1573213" y="276225"/>
            <a:ext cx="1857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endParaRPr lang="en-US" b="1">
              <a:solidFill>
                <a:srgbClr val="000000"/>
              </a:solidFill>
              <a:latin typeface="Times New Roman" charset="0"/>
            </a:endParaRPr>
          </a:p>
        </p:txBody>
      </p:sp>
      <p:pic>
        <p:nvPicPr>
          <p:cNvPr id="9933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 y="1595438"/>
            <a:ext cx="12442825" cy="318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32" name="TextBox 5"/>
          <p:cNvSpPr txBox="1">
            <a:spLocks noChangeArrowheads="1"/>
          </p:cNvSpPr>
          <p:nvPr/>
        </p:nvSpPr>
        <p:spPr bwMode="auto">
          <a:xfrm>
            <a:off x="849313" y="4906963"/>
            <a:ext cx="387985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latin typeface="Times New Roman" charset="0"/>
              </a:rPr>
              <a:t>Autochtonous gene/genome  </a:t>
            </a:r>
            <a:br>
              <a:rPr lang="en-US" b="1">
                <a:solidFill>
                  <a:srgbClr val="000000"/>
                </a:solidFill>
                <a:latin typeface="Times New Roman" charset="0"/>
              </a:rPr>
            </a:br>
            <a:r>
              <a:rPr lang="en-US" b="1">
                <a:solidFill>
                  <a:srgbClr val="000000"/>
                </a:solidFill>
                <a:latin typeface="Times New Roman" charset="0"/>
              </a:rPr>
              <a:t>duplication are rare </a:t>
            </a:r>
            <a:br>
              <a:rPr lang="en-US" b="1">
                <a:solidFill>
                  <a:srgbClr val="000000"/>
                </a:solidFill>
                <a:latin typeface="Times New Roman" charset="0"/>
              </a:rPr>
            </a:br>
            <a:r>
              <a:rPr lang="en-US" b="1">
                <a:solidFill>
                  <a:srgbClr val="000000"/>
                </a:solidFill>
                <a:latin typeface="Times New Roman" charset="0"/>
              </a:rPr>
              <a:t>in prokaryotes</a:t>
            </a:r>
          </a:p>
        </p:txBody>
      </p:sp>
      <p:sp>
        <p:nvSpPr>
          <p:cNvPr id="99333" name="TextBox 6"/>
          <p:cNvSpPr txBox="1">
            <a:spLocks noChangeArrowheads="1"/>
          </p:cNvSpPr>
          <p:nvPr/>
        </p:nvSpPr>
        <p:spPr bwMode="auto">
          <a:xfrm>
            <a:off x="5321300" y="4930775"/>
            <a:ext cx="3375025" cy="192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latin typeface="Times New Roman" charset="0"/>
              </a:rPr>
              <a:t>Gene  family expansion through horizontal gene transfer –</a:t>
            </a:r>
          </a:p>
          <a:p>
            <a:pPr eaLnBrk="1" fontAlgn="base" hangingPunct="1">
              <a:spcBef>
                <a:spcPct val="0"/>
              </a:spcBef>
              <a:spcAft>
                <a:spcPct val="0"/>
              </a:spcAft>
            </a:pPr>
            <a:r>
              <a:rPr lang="en-US" b="1">
                <a:solidFill>
                  <a:srgbClr val="000000"/>
                </a:solidFill>
                <a:latin typeface="Times New Roman" charset="0"/>
              </a:rPr>
              <a:t>the most common process in prokaryotes </a:t>
            </a:r>
          </a:p>
        </p:txBody>
      </p:sp>
    </p:spTree>
    <p:extLst>
      <p:ext uri="{BB962C8B-B14F-4D97-AF65-F5344CB8AC3E}">
        <p14:creationId xmlns:p14="http://schemas.microsoft.com/office/powerpoint/2010/main" val="5626555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Box 1"/>
          <p:cNvSpPr txBox="1">
            <a:spLocks noChangeArrowheads="1"/>
          </p:cNvSpPr>
          <p:nvPr/>
        </p:nvSpPr>
        <p:spPr bwMode="auto">
          <a:xfrm>
            <a:off x="192088" y="252413"/>
            <a:ext cx="6311900" cy="830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2" tIns="45662" rIns="91322" bIns="4566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a:solidFill>
                  <a:srgbClr val="000000"/>
                </a:solidFill>
              </a:rPr>
              <a:t>Horizontal Gene Transfer (HGT) and the </a:t>
            </a:r>
          </a:p>
          <a:p>
            <a:pPr defTabSz="914400" eaLnBrk="1" fontAlgn="base" hangingPunct="1">
              <a:spcBef>
                <a:spcPct val="0"/>
              </a:spcBef>
              <a:spcAft>
                <a:spcPct val="0"/>
              </a:spcAft>
            </a:pPr>
            <a:r>
              <a:rPr lang="en-US">
                <a:solidFill>
                  <a:srgbClr val="000000"/>
                </a:solidFill>
              </a:rPr>
              <a:t>Acquisition of New Capabilities </a:t>
            </a:r>
          </a:p>
        </p:txBody>
      </p:sp>
      <p:sp>
        <p:nvSpPr>
          <p:cNvPr id="100354" name="TextBox 2"/>
          <p:cNvSpPr txBox="1">
            <a:spLocks noChangeArrowheads="1"/>
          </p:cNvSpPr>
          <p:nvPr/>
        </p:nvSpPr>
        <p:spPr bwMode="auto">
          <a:xfrm>
            <a:off x="203200" y="1136650"/>
            <a:ext cx="8877300" cy="313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22" tIns="45662" rIns="91322" bIns="45662">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sz="1800">
                <a:solidFill>
                  <a:srgbClr val="000000"/>
                </a:solidFill>
              </a:rPr>
              <a:t>Most important process to adapt microorganisms to new environments.</a:t>
            </a:r>
            <a:br>
              <a:rPr lang="en-US" sz="1800">
                <a:solidFill>
                  <a:srgbClr val="000000"/>
                </a:solidFill>
              </a:rPr>
            </a:br>
            <a:r>
              <a:rPr lang="en-US" sz="1800">
                <a:solidFill>
                  <a:srgbClr val="000000"/>
                </a:solidFill>
              </a:rPr>
              <a:t>E.g.:  Antibiotic and heavy metal resistance, </a:t>
            </a:r>
            <a:br>
              <a:rPr lang="en-US" sz="1800">
                <a:solidFill>
                  <a:srgbClr val="000000"/>
                </a:solidFill>
              </a:rPr>
            </a:br>
            <a:r>
              <a:rPr lang="en-US" sz="1800">
                <a:solidFill>
                  <a:srgbClr val="000000"/>
                </a:solidFill>
              </a:rPr>
              <a:t>pathways that allow acquisition and breakdown of new substrates. </a:t>
            </a:r>
            <a:br>
              <a:rPr lang="en-US" sz="1800">
                <a:solidFill>
                  <a:srgbClr val="000000"/>
                </a:solidFill>
              </a:rPr>
            </a:br>
            <a:endParaRPr lang="en-US" sz="1800">
              <a:solidFill>
                <a:srgbClr val="000000"/>
              </a:solidFill>
            </a:endParaRPr>
          </a:p>
          <a:p>
            <a:pPr defTabSz="914400" eaLnBrk="1" fontAlgn="base" hangingPunct="1">
              <a:spcBef>
                <a:spcPct val="0"/>
              </a:spcBef>
              <a:spcAft>
                <a:spcPct val="0"/>
              </a:spcAft>
              <a:buFont typeface="Arial" charset="0"/>
              <a:buChar char="•"/>
            </a:pPr>
            <a:r>
              <a:rPr lang="en-US" sz="1800">
                <a:solidFill>
                  <a:srgbClr val="000000"/>
                </a:solidFill>
              </a:rPr>
              <a:t>Creation of new metabolic pathways. </a:t>
            </a:r>
            <a:br>
              <a:rPr lang="en-US" sz="1800">
                <a:solidFill>
                  <a:srgbClr val="000000"/>
                </a:solidFill>
              </a:rPr>
            </a:br>
            <a:endParaRPr lang="en-US" sz="1800">
              <a:solidFill>
                <a:srgbClr val="000000"/>
              </a:solidFill>
            </a:endParaRPr>
          </a:p>
          <a:p>
            <a:pPr defTabSz="914400" eaLnBrk="1" fontAlgn="base" hangingPunct="1">
              <a:spcBef>
                <a:spcPct val="0"/>
              </a:spcBef>
              <a:spcAft>
                <a:spcPct val="0"/>
              </a:spcAft>
              <a:buFont typeface="Arial" charset="0"/>
              <a:buChar char="•"/>
            </a:pPr>
            <a:r>
              <a:rPr lang="en-US" sz="1800">
                <a:solidFill>
                  <a:srgbClr val="000000"/>
                </a:solidFill>
              </a:rPr>
              <a:t>HGT not autochthonous gene duplication is the main </a:t>
            </a:r>
            <a:br>
              <a:rPr lang="en-US" sz="1800">
                <a:solidFill>
                  <a:srgbClr val="000000"/>
                </a:solidFill>
              </a:rPr>
            </a:br>
            <a:r>
              <a:rPr lang="en-US" sz="1800">
                <a:solidFill>
                  <a:srgbClr val="000000"/>
                </a:solidFill>
              </a:rPr>
              <a:t>process of gene family expansion in prokaryotes. </a:t>
            </a:r>
          </a:p>
          <a:p>
            <a:pPr defTabSz="914400" eaLnBrk="1" fontAlgn="base" hangingPunct="1">
              <a:spcBef>
                <a:spcPct val="0"/>
              </a:spcBef>
              <a:spcAft>
                <a:spcPct val="0"/>
              </a:spcAft>
              <a:buFont typeface="Arial" charset="0"/>
              <a:buChar char="•"/>
            </a:pPr>
            <a:endParaRPr lang="en-US" sz="1800">
              <a:solidFill>
                <a:srgbClr val="000000"/>
              </a:solidFill>
            </a:endParaRPr>
          </a:p>
          <a:p>
            <a:pPr defTabSz="914400" eaLnBrk="1" fontAlgn="base" hangingPunct="1">
              <a:spcBef>
                <a:spcPct val="0"/>
              </a:spcBef>
              <a:spcAft>
                <a:spcPct val="0"/>
              </a:spcAft>
              <a:buFont typeface="Arial" charset="0"/>
              <a:buChar char="•"/>
            </a:pPr>
            <a:r>
              <a:rPr lang="en-US" sz="1800">
                <a:solidFill>
                  <a:srgbClr val="000000"/>
                </a:solidFill>
              </a:rPr>
              <a:t>Also important in the recent evolution of multicellular eukaryotes </a:t>
            </a:r>
            <a:br>
              <a:rPr lang="en-US" sz="1800">
                <a:solidFill>
                  <a:srgbClr val="000000"/>
                </a:solidFill>
              </a:rPr>
            </a:br>
            <a:r>
              <a:rPr lang="en-US" sz="1800">
                <a:solidFill>
                  <a:srgbClr val="000000"/>
                </a:solidFill>
              </a:rPr>
              <a:t>(HGT between fish species and between grasses). </a:t>
            </a:r>
          </a:p>
        </p:txBody>
      </p:sp>
      <p:sp>
        <p:nvSpPr>
          <p:cNvPr id="6" name="TextBox 5"/>
          <p:cNvSpPr txBox="1"/>
          <p:nvPr/>
        </p:nvSpPr>
        <p:spPr>
          <a:xfrm>
            <a:off x="190500" y="4406900"/>
            <a:ext cx="8877300" cy="1262063"/>
          </a:xfrm>
          <a:prstGeom prst="rect">
            <a:avLst/>
          </a:prstGeom>
          <a:noFill/>
        </p:spPr>
        <p:txBody>
          <a:bodyPr lIns="91322" tIns="45662" rIns="91322" bIns="45662">
            <a:spAutoFit/>
          </a:bodyPr>
          <a:lstStyle/>
          <a:p>
            <a:pPr defTabSz="914400" fontAlgn="base">
              <a:spcBef>
                <a:spcPct val="0"/>
              </a:spcBef>
              <a:spcAft>
                <a:spcPct val="0"/>
              </a:spcAft>
              <a:defRPr/>
            </a:pPr>
            <a:r>
              <a:rPr lang="en-US" sz="2200" b="1" dirty="0">
                <a:solidFill>
                  <a:srgbClr val="000000"/>
                </a:solidFill>
                <a:latin typeface="Arial" pitchFamily="-65" charset="0"/>
              </a:rPr>
              <a:t>Selection acts on the </a:t>
            </a:r>
            <a:r>
              <a:rPr lang="en-US" sz="2200" b="1" dirty="0" err="1">
                <a:solidFill>
                  <a:srgbClr val="000000"/>
                </a:solidFill>
                <a:latin typeface="Arial" pitchFamily="-65" charset="0"/>
              </a:rPr>
              <a:t>Holobiont</a:t>
            </a:r>
            <a:r>
              <a:rPr lang="en-US" sz="2200" b="1" dirty="0">
                <a:solidFill>
                  <a:srgbClr val="000000"/>
                </a:solidFill>
                <a:latin typeface="Arial" pitchFamily="-65" charset="0"/>
              </a:rPr>
              <a:t> </a:t>
            </a:r>
            <a:r>
              <a:rPr lang="en-US" sz="2200" dirty="0">
                <a:solidFill>
                  <a:srgbClr val="000000"/>
                </a:solidFill>
                <a:latin typeface="Arial" pitchFamily="-65" charset="0"/>
              </a:rPr>
              <a:t>(= Host + </a:t>
            </a:r>
            <a:r>
              <a:rPr lang="en-US" sz="2200" dirty="0" err="1">
                <a:solidFill>
                  <a:srgbClr val="000000"/>
                </a:solidFill>
                <a:latin typeface="Arial" pitchFamily="-65" charset="0"/>
              </a:rPr>
              <a:t>Symbionts</a:t>
            </a:r>
            <a:r>
              <a:rPr lang="en-US" sz="2200" dirty="0">
                <a:solidFill>
                  <a:srgbClr val="000000"/>
                </a:solidFill>
                <a:latin typeface="Arial" pitchFamily="-65" charset="0"/>
              </a:rPr>
              <a:t>)</a:t>
            </a:r>
          </a:p>
          <a:p>
            <a:pPr defTabSz="914400" fontAlgn="base">
              <a:spcBef>
                <a:spcPct val="0"/>
              </a:spcBef>
              <a:spcAft>
                <a:spcPct val="0"/>
              </a:spcAft>
              <a:defRPr/>
            </a:pPr>
            <a:r>
              <a:rPr lang="en-US" dirty="0">
                <a:solidFill>
                  <a:srgbClr val="000000"/>
                </a:solidFill>
                <a:latin typeface="Arial" pitchFamily="-65" charset="0"/>
              </a:rPr>
              <a:t> </a:t>
            </a:r>
          </a:p>
          <a:p>
            <a:pPr marL="285381" indent="-285381" defTabSz="914400" fontAlgn="base">
              <a:spcBef>
                <a:spcPct val="0"/>
              </a:spcBef>
              <a:spcAft>
                <a:spcPct val="0"/>
              </a:spcAft>
              <a:buFont typeface="Arial"/>
              <a:buChar char="•"/>
              <a:defRPr/>
            </a:pPr>
            <a:r>
              <a:rPr lang="en-US" dirty="0">
                <a:solidFill>
                  <a:srgbClr val="000000"/>
                </a:solidFill>
                <a:latin typeface="Arial" pitchFamily="-65" charset="0"/>
              </a:rPr>
              <a:t>To adapt to new conditions, new </a:t>
            </a:r>
            <a:r>
              <a:rPr lang="en-US" dirty="0" err="1">
                <a:solidFill>
                  <a:srgbClr val="000000"/>
                </a:solidFill>
                <a:latin typeface="Arial" pitchFamily="-65" charset="0"/>
              </a:rPr>
              <a:t>symbionts</a:t>
            </a:r>
            <a:r>
              <a:rPr lang="en-US" dirty="0">
                <a:solidFill>
                  <a:srgbClr val="000000"/>
                </a:solidFill>
                <a:latin typeface="Arial" pitchFamily="-65" charset="0"/>
              </a:rPr>
              <a:t> can be acquired, or existing </a:t>
            </a:r>
            <a:r>
              <a:rPr lang="en-US" dirty="0" err="1">
                <a:solidFill>
                  <a:srgbClr val="000000"/>
                </a:solidFill>
                <a:latin typeface="Arial" pitchFamily="-65" charset="0"/>
              </a:rPr>
              <a:t>symbionts</a:t>
            </a:r>
            <a:r>
              <a:rPr lang="en-US" dirty="0">
                <a:solidFill>
                  <a:srgbClr val="000000"/>
                </a:solidFill>
                <a:latin typeface="Arial" pitchFamily="-65" charset="0"/>
              </a:rPr>
              <a:t> can acquire new genes through HGT. </a:t>
            </a:r>
          </a:p>
        </p:txBody>
      </p:sp>
      <p:sp>
        <p:nvSpPr>
          <p:cNvPr id="100356" name="TextBox 6"/>
          <p:cNvSpPr txBox="1">
            <a:spLocks noChangeArrowheads="1"/>
          </p:cNvSpPr>
          <p:nvPr/>
        </p:nvSpPr>
        <p:spPr bwMode="auto">
          <a:xfrm>
            <a:off x="4706938" y="5902325"/>
            <a:ext cx="18415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22" tIns="45662" rIns="91322" bIns="45662">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endParaRPr lang="en-US" sz="1800">
              <a:solidFill>
                <a:srgbClr val="000000"/>
              </a:solidFill>
            </a:endParaRPr>
          </a:p>
        </p:txBody>
      </p:sp>
      <p:pic>
        <p:nvPicPr>
          <p:cNvPr id="10035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5975" y="2044700"/>
            <a:ext cx="1866900" cy="1624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6836360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69125" y="768350"/>
            <a:ext cx="2085975" cy="386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78" name="TextBox 3"/>
          <p:cNvSpPr txBox="1">
            <a:spLocks noChangeArrowheads="1"/>
          </p:cNvSpPr>
          <p:nvPr/>
        </p:nvSpPr>
        <p:spPr bwMode="auto">
          <a:xfrm>
            <a:off x="127000" y="141288"/>
            <a:ext cx="5529263"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a:solidFill>
                  <a:srgbClr val="000000"/>
                </a:solidFill>
              </a:rPr>
              <a:t>Gene Transfer in Eukaryotes</a:t>
            </a:r>
          </a:p>
        </p:txBody>
      </p:sp>
      <p:pic>
        <p:nvPicPr>
          <p:cNvPr id="101379"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4360863"/>
            <a:ext cx="2825750" cy="2497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80" name="TextBox 6"/>
          <p:cNvSpPr txBox="1">
            <a:spLocks noChangeArrowheads="1"/>
          </p:cNvSpPr>
          <p:nvPr/>
        </p:nvSpPr>
        <p:spPr bwMode="auto">
          <a:xfrm>
            <a:off x="2830513" y="4381500"/>
            <a:ext cx="1838325" cy="92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rPr>
              <a:t>Bacterial parasites on red algae </a:t>
            </a:r>
          </a:p>
        </p:txBody>
      </p:sp>
      <p:sp>
        <p:nvSpPr>
          <p:cNvPr id="101381" name="TextBox 7"/>
          <p:cNvSpPr txBox="1">
            <a:spLocks noChangeArrowheads="1"/>
          </p:cNvSpPr>
          <p:nvPr/>
        </p:nvSpPr>
        <p:spPr bwMode="auto">
          <a:xfrm>
            <a:off x="4332288" y="5303838"/>
            <a:ext cx="6731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000000"/>
                </a:solidFill>
              </a:rPr>
              <a:t>HGT </a:t>
            </a:r>
          </a:p>
        </p:txBody>
      </p:sp>
      <p:sp>
        <p:nvSpPr>
          <p:cNvPr id="101382" name="TextBox 8"/>
          <p:cNvSpPr txBox="1">
            <a:spLocks noChangeArrowheads="1"/>
          </p:cNvSpPr>
          <p:nvPr/>
        </p:nvSpPr>
        <p:spPr bwMode="auto">
          <a:xfrm>
            <a:off x="5378450" y="5499100"/>
            <a:ext cx="15906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87" tIns="45693" rIns="91387" bIns="45693">
            <a:spAutoFit/>
          </a:bodyPr>
          <a:lstStyle>
            <a:lvl1pPr defTabSz="452438" eaLnBrk="0" hangingPunct="0">
              <a:defRPr sz="2400">
                <a:solidFill>
                  <a:schemeClr val="tx1"/>
                </a:solidFill>
                <a:latin typeface="Arial" charset="0"/>
                <a:ea typeface="ＭＳ Ｐゴシック" charset="0"/>
                <a:cs typeface="ＭＳ Ｐゴシック" charset="0"/>
              </a:defRPr>
            </a:lvl1pPr>
            <a:lvl2pPr marL="742950" indent="-285750" defTabSz="452438" eaLnBrk="0" hangingPunct="0">
              <a:defRPr sz="2400">
                <a:solidFill>
                  <a:schemeClr val="tx1"/>
                </a:solidFill>
                <a:latin typeface="Arial" charset="0"/>
                <a:ea typeface="ＭＳ Ｐゴシック" charset="0"/>
              </a:defRPr>
            </a:lvl2pPr>
            <a:lvl3pPr marL="1143000" indent="-228600" defTabSz="452438" eaLnBrk="0" hangingPunct="0">
              <a:defRPr sz="2400">
                <a:solidFill>
                  <a:schemeClr val="tx1"/>
                </a:solidFill>
                <a:latin typeface="Arial" charset="0"/>
                <a:ea typeface="ＭＳ Ｐゴシック" charset="0"/>
              </a:defRPr>
            </a:lvl3pPr>
            <a:lvl4pPr marL="1600200" indent="-228600" defTabSz="452438" eaLnBrk="0" hangingPunct="0">
              <a:defRPr sz="2400">
                <a:solidFill>
                  <a:schemeClr val="tx1"/>
                </a:solidFill>
                <a:latin typeface="Arial" charset="0"/>
                <a:ea typeface="ＭＳ Ｐゴシック" charset="0"/>
              </a:defRPr>
            </a:lvl4pPr>
            <a:lvl5pPr marL="2057400" indent="-228600" defTabSz="452438" eaLnBrk="0" hangingPunct="0">
              <a:defRPr sz="2400">
                <a:solidFill>
                  <a:schemeClr val="tx1"/>
                </a:solidFill>
                <a:latin typeface="Arial" charset="0"/>
                <a:ea typeface="ＭＳ Ｐゴシック" charset="0"/>
              </a:defRPr>
            </a:lvl5pPr>
            <a:lvl6pPr marL="2514600" indent="-228600" defTabSz="452438"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2438"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2438"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2438"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a:solidFill>
                  <a:srgbClr val="000000"/>
                </a:solidFill>
              </a:rPr>
              <a:t>Human gut symbiont</a:t>
            </a:r>
          </a:p>
        </p:txBody>
      </p:sp>
      <p:sp>
        <p:nvSpPr>
          <p:cNvPr id="11" name="Circular Arrow 10"/>
          <p:cNvSpPr/>
          <p:nvPr/>
        </p:nvSpPr>
        <p:spPr bwMode="auto">
          <a:xfrm rot="3174180" flipV="1">
            <a:off x="3271838" y="3757613"/>
            <a:ext cx="2728912" cy="2309812"/>
          </a:xfrm>
          <a:prstGeom prst="circularArrow">
            <a:avLst>
              <a:gd name="adj1" fmla="val 4676"/>
              <a:gd name="adj2" fmla="val 1142319"/>
              <a:gd name="adj3" fmla="val 20452522"/>
              <a:gd name="adj4" fmla="val 14920034"/>
              <a:gd name="adj5" fmla="val 12500"/>
            </a:avLst>
          </a:prstGeom>
          <a:solidFill>
            <a:srgbClr val="FF6600"/>
          </a:solidFill>
          <a:ln w="9525" cap="flat" cmpd="sng" algn="ctr">
            <a:noFill/>
            <a:prstDash val="solid"/>
            <a:round/>
            <a:headEnd type="none" w="med" len="med"/>
            <a:tailEnd type="none" w="med" len="med"/>
          </a:ln>
          <a:effectLst/>
        </p:spPr>
        <p:txBody>
          <a:bodyPr lIns="91387" tIns="45693" rIns="91387" bIns="45693"/>
          <a:lstStyle/>
          <a:p>
            <a:pPr defTabSz="913865" fontAlgn="base">
              <a:spcBef>
                <a:spcPct val="0"/>
              </a:spcBef>
              <a:spcAft>
                <a:spcPct val="0"/>
              </a:spcAft>
              <a:defRPr/>
            </a:pPr>
            <a:endParaRPr lang="en-US" sz="2400">
              <a:solidFill>
                <a:srgbClr val="000000"/>
              </a:solidFill>
              <a:latin typeface="Arial" pitchFamily="92" charset="0"/>
              <a:ea typeface="ＭＳ Ｐゴシック" charset="0"/>
              <a:cs typeface="ＭＳ Ｐゴシック" charset="0"/>
            </a:endParaRPr>
          </a:p>
        </p:txBody>
      </p:sp>
      <p:pic>
        <p:nvPicPr>
          <p:cNvPr id="101384"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69125" y="4664075"/>
            <a:ext cx="2025650" cy="209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85"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9550" y="827088"/>
            <a:ext cx="3721100" cy="1260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6"/>
          <a:stretch>
            <a:fillRect/>
          </a:stretch>
        </p:blipFill>
        <p:spPr>
          <a:xfrm>
            <a:off x="209550" y="2286000"/>
            <a:ext cx="6343650" cy="1725613"/>
          </a:xfrm>
          <a:prstGeom prst="rect">
            <a:avLst/>
          </a:prstGeom>
          <a:ln>
            <a:noFill/>
          </a:ln>
          <a:effectLst>
            <a:outerShdw blurRad="292100" dist="304800" dir="4200000" sx="50000" sy="50000" algn="tl" rotWithShape="0">
              <a:srgbClr val="333333">
                <a:alpha val="78000"/>
              </a:srgbClr>
            </a:outerShdw>
          </a:effectLst>
        </p:spPr>
      </p:pic>
    </p:spTree>
    <p:extLst>
      <p:ext uri="{BB962C8B-B14F-4D97-AF65-F5344CB8AC3E}">
        <p14:creationId xmlns:p14="http://schemas.microsoft.com/office/powerpoint/2010/main" val="1392556381"/>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AB37-EB95-6B40-8C62-7C3026E09750}"/>
              </a:ext>
            </a:extLst>
          </p:cNvPr>
          <p:cNvSpPr>
            <a:spLocks noGrp="1"/>
          </p:cNvSpPr>
          <p:nvPr>
            <p:ph type="title"/>
          </p:nvPr>
        </p:nvSpPr>
        <p:spPr>
          <a:xfrm>
            <a:off x="346360" y="219218"/>
            <a:ext cx="8229600" cy="1143000"/>
          </a:xfrm>
        </p:spPr>
        <p:txBody>
          <a:bodyPr/>
          <a:lstStyle/>
          <a:p>
            <a:pPr algn="l"/>
            <a:r>
              <a:rPr lang="en-US" dirty="0"/>
              <a:t>Problem:</a:t>
            </a:r>
          </a:p>
        </p:txBody>
      </p:sp>
      <p:sp>
        <p:nvSpPr>
          <p:cNvPr id="4" name="TextBox 3">
            <a:extLst>
              <a:ext uri="{FF2B5EF4-FFF2-40B4-BE49-F238E27FC236}">
                <a16:creationId xmlns:a16="http://schemas.microsoft.com/office/drawing/2014/main" id="{19FBFE2A-6B2C-B446-9C14-4B951CB0E7CC}"/>
              </a:ext>
            </a:extLst>
          </p:cNvPr>
          <p:cNvSpPr txBox="1"/>
          <p:nvPr/>
        </p:nvSpPr>
        <p:spPr>
          <a:xfrm>
            <a:off x="318654" y="1417638"/>
            <a:ext cx="8506691" cy="1200329"/>
          </a:xfrm>
          <a:prstGeom prst="rect">
            <a:avLst/>
          </a:prstGeom>
          <a:noFill/>
        </p:spPr>
        <p:txBody>
          <a:bodyPr wrap="square" rtlCol="0">
            <a:spAutoFit/>
          </a:bodyPr>
          <a:lstStyle/>
          <a:p>
            <a:r>
              <a:rPr lang="en-US" dirty="0"/>
              <a:t>Mutation that are not single nucleotide substitutions mess things up.  E.g., an deletion of one nucleotide leads to a frame shift that is compensated by an insertion of a single nucleotide 30 nucleotides down the road.   In an aa based alignment this will lead to many nonsynonymous substitutions.  </a:t>
            </a:r>
          </a:p>
        </p:txBody>
      </p:sp>
      <p:pic>
        <p:nvPicPr>
          <p:cNvPr id="5" name="Picture 4">
            <a:extLst>
              <a:ext uri="{FF2B5EF4-FFF2-40B4-BE49-F238E27FC236}">
                <a16:creationId xmlns:a16="http://schemas.microsoft.com/office/drawing/2014/main" id="{86F828C8-0C11-FF4D-A602-7F00A30786F4}"/>
              </a:ext>
            </a:extLst>
          </p:cNvPr>
          <p:cNvPicPr>
            <a:picLocks noChangeAspect="1"/>
          </p:cNvPicPr>
          <p:nvPr/>
        </p:nvPicPr>
        <p:blipFill>
          <a:blip r:embed="rId2"/>
          <a:stretch>
            <a:fillRect/>
          </a:stretch>
        </p:blipFill>
        <p:spPr>
          <a:xfrm>
            <a:off x="0" y="3074674"/>
            <a:ext cx="9144000" cy="1650760"/>
          </a:xfrm>
          <a:prstGeom prst="rect">
            <a:avLst/>
          </a:prstGeom>
        </p:spPr>
      </p:pic>
      <p:sp>
        <p:nvSpPr>
          <p:cNvPr id="6" name="TextBox 5">
            <a:extLst>
              <a:ext uri="{FF2B5EF4-FFF2-40B4-BE49-F238E27FC236}">
                <a16:creationId xmlns:a16="http://schemas.microsoft.com/office/drawing/2014/main" id="{CFCB8898-085B-9F42-A3AE-11630177FB6F}"/>
              </a:ext>
            </a:extLst>
          </p:cNvPr>
          <p:cNvSpPr txBox="1"/>
          <p:nvPr/>
        </p:nvSpPr>
        <p:spPr>
          <a:xfrm>
            <a:off x="512618" y="2729345"/>
            <a:ext cx="2269660" cy="369332"/>
          </a:xfrm>
          <a:prstGeom prst="rect">
            <a:avLst/>
          </a:prstGeom>
          <a:noFill/>
        </p:spPr>
        <p:txBody>
          <a:bodyPr wrap="none" rtlCol="0">
            <a:spAutoFit/>
          </a:bodyPr>
          <a:lstStyle/>
          <a:p>
            <a:r>
              <a:rPr lang="en-US" dirty="0"/>
              <a:t>Nucleotide alignment:</a:t>
            </a:r>
          </a:p>
        </p:txBody>
      </p:sp>
      <p:cxnSp>
        <p:nvCxnSpPr>
          <p:cNvPr id="11" name="Straight Arrow Connector 10">
            <a:extLst>
              <a:ext uri="{FF2B5EF4-FFF2-40B4-BE49-F238E27FC236}">
                <a16:creationId xmlns:a16="http://schemas.microsoft.com/office/drawing/2014/main" id="{D02E1C20-4301-6241-B1F2-A37D03108DC6}"/>
              </a:ext>
            </a:extLst>
          </p:cNvPr>
          <p:cNvCxnSpPr>
            <a:cxnSpLocks/>
          </p:cNvCxnSpPr>
          <p:nvPr/>
        </p:nvCxnSpPr>
        <p:spPr>
          <a:xfrm flipV="1">
            <a:off x="7689272" y="4295943"/>
            <a:ext cx="0" cy="429491"/>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4" name="Straight Arrow Connector 13">
            <a:extLst>
              <a:ext uri="{FF2B5EF4-FFF2-40B4-BE49-F238E27FC236}">
                <a16:creationId xmlns:a16="http://schemas.microsoft.com/office/drawing/2014/main" id="{5FA9DF26-C0E6-3245-AD69-2EDC9A4ED922}"/>
              </a:ext>
            </a:extLst>
          </p:cNvPr>
          <p:cNvCxnSpPr>
            <a:cxnSpLocks/>
          </p:cNvCxnSpPr>
          <p:nvPr/>
        </p:nvCxnSpPr>
        <p:spPr>
          <a:xfrm flipV="1">
            <a:off x="2576945" y="4303904"/>
            <a:ext cx="0" cy="429491"/>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pic>
        <p:nvPicPr>
          <p:cNvPr id="16" name="Picture 15">
            <a:extLst>
              <a:ext uri="{FF2B5EF4-FFF2-40B4-BE49-F238E27FC236}">
                <a16:creationId xmlns:a16="http://schemas.microsoft.com/office/drawing/2014/main" id="{F2E091BC-D432-104A-A749-984CF3225359}"/>
              </a:ext>
            </a:extLst>
          </p:cNvPr>
          <p:cNvPicPr>
            <a:picLocks noChangeAspect="1"/>
          </p:cNvPicPr>
          <p:nvPr/>
        </p:nvPicPr>
        <p:blipFill>
          <a:blip r:embed="rId3"/>
          <a:stretch>
            <a:fillRect/>
          </a:stretch>
        </p:blipFill>
        <p:spPr>
          <a:xfrm>
            <a:off x="-868217" y="5486939"/>
            <a:ext cx="9951753" cy="1066259"/>
          </a:xfrm>
          <a:prstGeom prst="rect">
            <a:avLst/>
          </a:prstGeom>
        </p:spPr>
      </p:pic>
      <p:cxnSp>
        <p:nvCxnSpPr>
          <p:cNvPr id="17" name="Straight Arrow Connector 16">
            <a:extLst>
              <a:ext uri="{FF2B5EF4-FFF2-40B4-BE49-F238E27FC236}">
                <a16:creationId xmlns:a16="http://schemas.microsoft.com/office/drawing/2014/main" id="{B48265F7-DC6E-B241-B677-F147A5AB4F15}"/>
              </a:ext>
            </a:extLst>
          </p:cNvPr>
          <p:cNvCxnSpPr>
            <a:cxnSpLocks/>
          </p:cNvCxnSpPr>
          <p:nvPr/>
        </p:nvCxnSpPr>
        <p:spPr>
          <a:xfrm>
            <a:off x="2699148" y="5248982"/>
            <a:ext cx="0" cy="475913"/>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19" name="TextBox 18">
            <a:extLst>
              <a:ext uri="{FF2B5EF4-FFF2-40B4-BE49-F238E27FC236}">
                <a16:creationId xmlns:a16="http://schemas.microsoft.com/office/drawing/2014/main" id="{6BD27838-945E-F84A-A61A-400D86AD0361}"/>
              </a:ext>
            </a:extLst>
          </p:cNvPr>
          <p:cNvSpPr txBox="1"/>
          <p:nvPr/>
        </p:nvSpPr>
        <p:spPr>
          <a:xfrm>
            <a:off x="7263288" y="4840764"/>
            <a:ext cx="1018227" cy="369332"/>
          </a:xfrm>
          <a:prstGeom prst="rect">
            <a:avLst/>
          </a:prstGeom>
          <a:noFill/>
        </p:spPr>
        <p:txBody>
          <a:bodyPr wrap="none" rtlCol="0">
            <a:spAutoFit/>
          </a:bodyPr>
          <a:lstStyle/>
          <a:p>
            <a:r>
              <a:rPr lang="en-US" dirty="0"/>
              <a:t>insertion</a:t>
            </a:r>
          </a:p>
        </p:txBody>
      </p:sp>
      <p:cxnSp>
        <p:nvCxnSpPr>
          <p:cNvPr id="20" name="Straight Arrow Connector 19">
            <a:extLst>
              <a:ext uri="{FF2B5EF4-FFF2-40B4-BE49-F238E27FC236}">
                <a16:creationId xmlns:a16="http://schemas.microsoft.com/office/drawing/2014/main" id="{479FA3C5-6C57-A248-951E-30185C7C48B3}"/>
              </a:ext>
            </a:extLst>
          </p:cNvPr>
          <p:cNvCxnSpPr>
            <a:cxnSpLocks/>
          </p:cNvCxnSpPr>
          <p:nvPr/>
        </p:nvCxnSpPr>
        <p:spPr>
          <a:xfrm>
            <a:off x="7772402" y="5246130"/>
            <a:ext cx="0" cy="377594"/>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2" name="TextBox 21">
            <a:extLst>
              <a:ext uri="{FF2B5EF4-FFF2-40B4-BE49-F238E27FC236}">
                <a16:creationId xmlns:a16="http://schemas.microsoft.com/office/drawing/2014/main" id="{1FB85BCC-28AD-F841-9372-8702C82A4782}"/>
              </a:ext>
            </a:extLst>
          </p:cNvPr>
          <p:cNvSpPr txBox="1"/>
          <p:nvPr/>
        </p:nvSpPr>
        <p:spPr>
          <a:xfrm>
            <a:off x="2095691" y="4787474"/>
            <a:ext cx="962508" cy="369332"/>
          </a:xfrm>
          <a:prstGeom prst="rect">
            <a:avLst/>
          </a:prstGeom>
          <a:noFill/>
        </p:spPr>
        <p:txBody>
          <a:bodyPr wrap="none" rtlCol="0">
            <a:spAutoFit/>
          </a:bodyPr>
          <a:lstStyle/>
          <a:p>
            <a:r>
              <a:rPr lang="en-US" dirty="0"/>
              <a:t>deletion</a:t>
            </a:r>
          </a:p>
        </p:txBody>
      </p:sp>
      <p:sp>
        <p:nvSpPr>
          <p:cNvPr id="23" name="TextBox 22">
            <a:extLst>
              <a:ext uri="{FF2B5EF4-FFF2-40B4-BE49-F238E27FC236}">
                <a16:creationId xmlns:a16="http://schemas.microsoft.com/office/drawing/2014/main" id="{26AE12DB-7D33-1C4A-BD07-0D5AD165D63C}"/>
              </a:ext>
            </a:extLst>
          </p:cNvPr>
          <p:cNvSpPr txBox="1"/>
          <p:nvPr/>
        </p:nvSpPr>
        <p:spPr>
          <a:xfrm>
            <a:off x="46406" y="5156806"/>
            <a:ext cx="2227982" cy="369332"/>
          </a:xfrm>
          <a:prstGeom prst="rect">
            <a:avLst/>
          </a:prstGeom>
          <a:noFill/>
        </p:spPr>
        <p:txBody>
          <a:bodyPr wrap="none" rtlCol="0">
            <a:spAutoFit/>
          </a:bodyPr>
          <a:lstStyle/>
          <a:p>
            <a:r>
              <a:rPr lang="en-US" dirty="0"/>
              <a:t>AA – based alignment</a:t>
            </a:r>
          </a:p>
        </p:txBody>
      </p:sp>
    </p:spTree>
    <p:extLst>
      <p:ext uri="{BB962C8B-B14F-4D97-AF65-F5344CB8AC3E}">
        <p14:creationId xmlns:p14="http://schemas.microsoft.com/office/powerpoint/2010/main" val="4153951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39713" y="4602163"/>
            <a:ext cx="6681787" cy="2176462"/>
          </a:xfrm>
          <a:prstGeom prst="rect">
            <a:avLst/>
          </a:prstGeom>
        </p:spPr>
        <p:style>
          <a:lnRef idx="1">
            <a:schemeClr val="accent3"/>
          </a:lnRef>
          <a:fillRef idx="2">
            <a:schemeClr val="accent3"/>
          </a:fillRef>
          <a:effectRef idx="1">
            <a:schemeClr val="accent3"/>
          </a:effectRef>
          <a:fontRef idx="minor">
            <a:schemeClr val="dk1"/>
          </a:fontRef>
        </p:style>
      </p:pic>
      <p:sp>
        <p:nvSpPr>
          <p:cNvPr id="102403" name="TextBox 3"/>
          <p:cNvSpPr txBox="1">
            <a:spLocks noChangeArrowheads="1"/>
          </p:cNvSpPr>
          <p:nvPr/>
        </p:nvSpPr>
        <p:spPr bwMode="auto">
          <a:xfrm>
            <a:off x="0" y="-47625"/>
            <a:ext cx="8755063"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srgbClr val="000000"/>
                </a:solidFill>
              </a:rPr>
              <a:t>Gene Transfer in Eukaryotes – Example 2</a:t>
            </a:r>
          </a:p>
        </p:txBody>
      </p:sp>
      <p:sp>
        <p:nvSpPr>
          <p:cNvPr id="102404" name="Rectangle 11"/>
          <p:cNvSpPr>
            <a:spLocks noChangeArrowheads="1"/>
          </p:cNvSpPr>
          <p:nvPr/>
        </p:nvSpPr>
        <p:spPr bwMode="auto">
          <a:xfrm>
            <a:off x="239713" y="5421313"/>
            <a:ext cx="53165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454025" fontAlgn="base">
              <a:spcBef>
                <a:spcPct val="0"/>
              </a:spcBef>
              <a:spcAft>
                <a:spcPct val="0"/>
              </a:spcAft>
            </a:pPr>
            <a:r>
              <a:rPr lang="en-US">
                <a:solidFill>
                  <a:srgbClr val="000000"/>
                </a:solidFill>
                <a:ea typeface="ＭＳ Ｐゴシック" charset="0"/>
                <a:cs typeface="ＭＳ Ｐゴシック" charset="0"/>
              </a:rPr>
              <a:t>Eric H. Roalson Current Biology Vol 22 No 5 R162  </a:t>
            </a:r>
          </a:p>
        </p:txBody>
      </p:sp>
      <p:sp>
        <p:nvSpPr>
          <p:cNvPr id="15" name="Rectangle 14"/>
          <p:cNvSpPr/>
          <p:nvPr/>
        </p:nvSpPr>
        <p:spPr>
          <a:xfrm>
            <a:off x="207963" y="2524125"/>
            <a:ext cx="8607425" cy="1938338"/>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fontAlgn="base">
              <a:spcBef>
                <a:spcPct val="0"/>
              </a:spcBef>
              <a:spcAft>
                <a:spcPct val="0"/>
              </a:spcAft>
              <a:defRPr/>
            </a:pPr>
            <a:r>
              <a:rPr lang="en-US" sz="2000" dirty="0" err="1">
                <a:solidFill>
                  <a:srgbClr val="000000"/>
                </a:solidFill>
              </a:rPr>
              <a:t>Curr</a:t>
            </a:r>
            <a:r>
              <a:rPr lang="en-US" sz="2000" dirty="0">
                <a:solidFill>
                  <a:srgbClr val="000000"/>
                </a:solidFill>
              </a:rPr>
              <a:t> Biol. 2012 Mar 6;22(5):445-9. </a:t>
            </a:r>
            <a:r>
              <a:rPr lang="en-US" sz="2000" dirty="0" err="1">
                <a:solidFill>
                  <a:srgbClr val="000000"/>
                </a:solidFill>
              </a:rPr>
              <a:t>Epub</a:t>
            </a:r>
            <a:r>
              <a:rPr lang="en-US" sz="2000" dirty="0">
                <a:solidFill>
                  <a:srgbClr val="000000"/>
                </a:solidFill>
              </a:rPr>
              <a:t> 2012 Feb 16.</a:t>
            </a:r>
          </a:p>
          <a:p>
            <a:pPr defTabSz="454025" fontAlgn="base">
              <a:spcBef>
                <a:spcPct val="0"/>
              </a:spcBef>
              <a:spcAft>
                <a:spcPct val="0"/>
              </a:spcAft>
              <a:defRPr/>
            </a:pPr>
            <a:r>
              <a:rPr lang="en-US" sz="2800" b="1" dirty="0">
                <a:solidFill>
                  <a:srgbClr val="000000"/>
                </a:solidFill>
              </a:rPr>
              <a:t>Adaptive Evolution of C(4) Photosynthesis</a:t>
            </a:r>
            <a:br>
              <a:rPr lang="en-US" sz="2800" b="1" dirty="0">
                <a:solidFill>
                  <a:srgbClr val="000000"/>
                </a:solidFill>
              </a:rPr>
            </a:br>
            <a:r>
              <a:rPr lang="en-US" sz="2800" b="1" dirty="0">
                <a:solidFill>
                  <a:srgbClr val="000000"/>
                </a:solidFill>
              </a:rPr>
              <a:t>through Recurrent Lateral Gene Transfer.</a:t>
            </a:r>
          </a:p>
          <a:p>
            <a:pPr defTabSz="454025" fontAlgn="base">
              <a:spcBef>
                <a:spcPct val="0"/>
              </a:spcBef>
              <a:spcAft>
                <a:spcPct val="0"/>
              </a:spcAft>
              <a:defRPr/>
            </a:pPr>
            <a:r>
              <a:rPr lang="en-US" sz="2000" dirty="0" err="1">
                <a:solidFill>
                  <a:srgbClr val="000000"/>
                </a:solidFill>
              </a:rPr>
              <a:t>Christin</a:t>
            </a:r>
            <a:r>
              <a:rPr lang="en-US" sz="2000" dirty="0">
                <a:solidFill>
                  <a:srgbClr val="000000"/>
                </a:solidFill>
              </a:rPr>
              <a:t> PA, Edwards EJ, </a:t>
            </a:r>
            <a:r>
              <a:rPr lang="en-US" sz="2000" dirty="0" err="1">
                <a:solidFill>
                  <a:srgbClr val="000000"/>
                </a:solidFill>
              </a:rPr>
              <a:t>Besnard</a:t>
            </a:r>
            <a:r>
              <a:rPr lang="en-US" sz="2000" dirty="0">
                <a:solidFill>
                  <a:srgbClr val="000000"/>
                </a:solidFill>
              </a:rPr>
              <a:t> G, </a:t>
            </a:r>
            <a:r>
              <a:rPr lang="en-US" sz="2000" dirty="0" err="1">
                <a:solidFill>
                  <a:srgbClr val="000000"/>
                </a:solidFill>
              </a:rPr>
              <a:t>Boxall</a:t>
            </a:r>
            <a:r>
              <a:rPr lang="en-US" sz="2000" dirty="0">
                <a:solidFill>
                  <a:srgbClr val="000000"/>
                </a:solidFill>
              </a:rPr>
              <a:t> SF, Gregory R, Kellogg EA, Hartwell J, Osborne CP</a:t>
            </a:r>
            <a:r>
              <a:rPr lang="en-US" sz="2400" dirty="0">
                <a:solidFill>
                  <a:srgbClr val="000000"/>
                </a:solidFill>
              </a:rPr>
              <a:t>.</a:t>
            </a:r>
          </a:p>
        </p:txBody>
      </p:sp>
      <p:sp>
        <p:nvSpPr>
          <p:cNvPr id="17" name="TextBox 16"/>
          <p:cNvSpPr txBox="1"/>
          <p:nvPr/>
        </p:nvSpPr>
        <p:spPr>
          <a:xfrm>
            <a:off x="193675" y="635000"/>
            <a:ext cx="8682038" cy="1692275"/>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fontAlgn="base">
              <a:spcBef>
                <a:spcPct val="0"/>
              </a:spcBef>
              <a:spcAft>
                <a:spcPct val="0"/>
              </a:spcAft>
              <a:defRPr/>
            </a:pPr>
            <a:r>
              <a:rPr lang="en-US" sz="2400" b="1" dirty="0">
                <a:solidFill>
                  <a:srgbClr val="FF0000"/>
                </a:solidFill>
              </a:rPr>
              <a:t>Highlights </a:t>
            </a:r>
          </a:p>
          <a:p>
            <a:pPr marL="285750" indent="-285750" defTabSz="454025" fontAlgn="base">
              <a:spcBef>
                <a:spcPct val="0"/>
              </a:spcBef>
              <a:spcAft>
                <a:spcPct val="0"/>
              </a:spcAft>
              <a:buFont typeface="Arial"/>
              <a:buChar char="•"/>
              <a:defRPr/>
            </a:pPr>
            <a:r>
              <a:rPr lang="en-US" sz="2000" dirty="0">
                <a:solidFill>
                  <a:srgbClr val="000000"/>
                </a:solidFill>
              </a:rPr>
              <a:t>Key genes for C</a:t>
            </a:r>
            <a:r>
              <a:rPr lang="en-US" sz="2000" baseline="-25000" dirty="0">
                <a:solidFill>
                  <a:srgbClr val="000000"/>
                </a:solidFill>
              </a:rPr>
              <a:t>4</a:t>
            </a:r>
            <a:r>
              <a:rPr lang="en-US" sz="2000" dirty="0">
                <a:solidFill>
                  <a:srgbClr val="000000"/>
                </a:solidFill>
              </a:rPr>
              <a:t> photosynthesis were transmitted between distantly related grasses </a:t>
            </a:r>
          </a:p>
          <a:p>
            <a:pPr marL="285750" indent="-285750" defTabSz="454025" fontAlgn="base">
              <a:spcBef>
                <a:spcPct val="0"/>
              </a:spcBef>
              <a:spcAft>
                <a:spcPct val="0"/>
              </a:spcAft>
              <a:buFont typeface="Arial"/>
              <a:buChar char="•"/>
              <a:defRPr/>
            </a:pPr>
            <a:r>
              <a:rPr lang="en-US" sz="2000" dirty="0">
                <a:solidFill>
                  <a:srgbClr val="000000"/>
                </a:solidFill>
              </a:rPr>
              <a:t>These genes contributed to the adaptation of the primary metabolism </a:t>
            </a:r>
          </a:p>
          <a:p>
            <a:pPr marL="285750" indent="-285750" defTabSz="454025" fontAlgn="base">
              <a:spcBef>
                <a:spcPct val="0"/>
              </a:spcBef>
              <a:spcAft>
                <a:spcPct val="0"/>
              </a:spcAft>
              <a:buFont typeface="Arial"/>
              <a:buChar char="•"/>
              <a:defRPr/>
            </a:pPr>
            <a:r>
              <a:rPr lang="en-US" sz="2000" dirty="0">
                <a:solidFill>
                  <a:srgbClr val="000000"/>
                </a:solidFill>
              </a:rPr>
              <a:t>Their transmission was independent from most of the genome</a:t>
            </a:r>
          </a:p>
        </p:txBody>
      </p:sp>
    </p:spTree>
    <p:extLst>
      <p:ext uri="{BB962C8B-B14F-4D97-AF65-F5344CB8AC3E}">
        <p14:creationId xmlns:p14="http://schemas.microsoft.com/office/powerpoint/2010/main" val="475436327"/>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TextBox 3"/>
          <p:cNvSpPr txBox="1">
            <a:spLocks noChangeArrowheads="1"/>
          </p:cNvSpPr>
          <p:nvPr/>
        </p:nvSpPr>
        <p:spPr bwMode="auto">
          <a:xfrm>
            <a:off x="209550" y="198438"/>
            <a:ext cx="875506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srgbClr val="000000"/>
                </a:solidFill>
              </a:rPr>
              <a:t>Gene Transfer in Eukaryotes – Example 2</a:t>
            </a:r>
          </a:p>
        </p:txBody>
      </p:sp>
      <p:pic>
        <p:nvPicPr>
          <p:cNvPr id="103427"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9550" y="1046163"/>
            <a:ext cx="6196013" cy="548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7"/>
          <p:cNvSpPr/>
          <p:nvPr/>
        </p:nvSpPr>
        <p:spPr>
          <a:xfrm rot="16200000">
            <a:off x="5411788" y="3125787"/>
            <a:ext cx="5468938" cy="1846263"/>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defTabSz="454025" fontAlgn="base">
              <a:spcBef>
                <a:spcPct val="0"/>
              </a:spcBef>
              <a:spcAft>
                <a:spcPct val="0"/>
              </a:spcAft>
              <a:defRPr/>
            </a:pPr>
            <a:r>
              <a:rPr lang="en-US" sz="2000" dirty="0">
                <a:solidFill>
                  <a:srgbClr val="000000"/>
                </a:solidFill>
              </a:rPr>
              <a:t>From: </a:t>
            </a:r>
            <a:r>
              <a:rPr lang="en-US" sz="2000" dirty="0" err="1">
                <a:solidFill>
                  <a:srgbClr val="000000"/>
                </a:solidFill>
              </a:rPr>
              <a:t>Christin</a:t>
            </a:r>
            <a:r>
              <a:rPr lang="en-US" sz="2000" dirty="0">
                <a:solidFill>
                  <a:srgbClr val="000000"/>
                </a:solidFill>
              </a:rPr>
              <a:t> PA, Edwards EJ, </a:t>
            </a:r>
            <a:r>
              <a:rPr lang="en-US" sz="2000" dirty="0" err="1">
                <a:solidFill>
                  <a:srgbClr val="000000"/>
                </a:solidFill>
              </a:rPr>
              <a:t>Besnard</a:t>
            </a:r>
            <a:r>
              <a:rPr lang="en-US" sz="2000" dirty="0">
                <a:solidFill>
                  <a:srgbClr val="000000"/>
                </a:solidFill>
              </a:rPr>
              <a:t> G, </a:t>
            </a:r>
            <a:r>
              <a:rPr lang="en-US" sz="2000" dirty="0" err="1">
                <a:solidFill>
                  <a:srgbClr val="000000"/>
                </a:solidFill>
              </a:rPr>
              <a:t>Boxall</a:t>
            </a:r>
            <a:r>
              <a:rPr lang="en-US" sz="2000" dirty="0">
                <a:solidFill>
                  <a:srgbClr val="000000"/>
                </a:solidFill>
              </a:rPr>
              <a:t> SF, Gregory R, Kellogg EA, Hartwell J, Osborne CP.</a:t>
            </a:r>
          </a:p>
          <a:p>
            <a:pPr defTabSz="454025" fontAlgn="base">
              <a:spcBef>
                <a:spcPct val="0"/>
              </a:spcBef>
              <a:spcAft>
                <a:spcPct val="0"/>
              </a:spcAft>
              <a:defRPr/>
            </a:pPr>
            <a:r>
              <a:rPr lang="en-US" dirty="0">
                <a:solidFill>
                  <a:srgbClr val="000000"/>
                </a:solidFill>
              </a:rPr>
              <a:t>Adaptive Evolution of C(4) Photosynthesis</a:t>
            </a:r>
            <a:br>
              <a:rPr lang="en-US" dirty="0">
                <a:solidFill>
                  <a:srgbClr val="000000"/>
                </a:solidFill>
              </a:rPr>
            </a:br>
            <a:r>
              <a:rPr lang="en-US" dirty="0">
                <a:solidFill>
                  <a:srgbClr val="000000"/>
                </a:solidFill>
              </a:rPr>
              <a:t>through Recurrent Lateral Gene Transfer. </a:t>
            </a:r>
            <a:r>
              <a:rPr lang="en-US" dirty="0" err="1">
                <a:solidFill>
                  <a:srgbClr val="000000"/>
                </a:solidFill>
              </a:rPr>
              <a:t>Curr</a:t>
            </a:r>
            <a:r>
              <a:rPr lang="en-US" dirty="0">
                <a:solidFill>
                  <a:srgbClr val="000000"/>
                </a:solidFill>
              </a:rPr>
              <a:t> Biol. 2012 Mar 6;22(5):445-9. </a:t>
            </a:r>
            <a:r>
              <a:rPr lang="en-US" dirty="0" err="1">
                <a:solidFill>
                  <a:srgbClr val="000000"/>
                </a:solidFill>
              </a:rPr>
              <a:t>Epub</a:t>
            </a:r>
            <a:r>
              <a:rPr lang="en-US" dirty="0">
                <a:solidFill>
                  <a:srgbClr val="000000"/>
                </a:solidFill>
              </a:rPr>
              <a:t> 2012 Feb 16.</a:t>
            </a:r>
          </a:p>
        </p:txBody>
      </p:sp>
    </p:spTree>
    <p:extLst>
      <p:ext uri="{BB962C8B-B14F-4D97-AF65-F5344CB8AC3E}">
        <p14:creationId xmlns:p14="http://schemas.microsoft.com/office/powerpoint/2010/main" val="2019181049"/>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TextBox 3"/>
          <p:cNvSpPr txBox="1">
            <a:spLocks noChangeArrowheads="1"/>
          </p:cNvSpPr>
          <p:nvPr/>
        </p:nvSpPr>
        <p:spPr bwMode="auto">
          <a:xfrm>
            <a:off x="209550" y="198438"/>
            <a:ext cx="8755063"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600">
                <a:solidFill>
                  <a:srgbClr val="000000"/>
                </a:solidFill>
              </a:rPr>
              <a:t>Gene Transfer in Eukaryotes – Example 3</a:t>
            </a:r>
          </a:p>
        </p:txBody>
      </p:sp>
      <p:pic>
        <p:nvPicPr>
          <p:cNvPr id="10445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44550"/>
            <a:ext cx="9144000" cy="2330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1825" y="3124200"/>
            <a:ext cx="7978775" cy="368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39300649"/>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TextBox 1"/>
          <p:cNvSpPr txBox="1">
            <a:spLocks noChangeArrowheads="1"/>
          </p:cNvSpPr>
          <p:nvPr/>
        </p:nvSpPr>
        <p:spPr bwMode="auto">
          <a:xfrm>
            <a:off x="1225550" y="895350"/>
            <a:ext cx="67500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b="1">
                <a:solidFill>
                  <a:srgbClr val="000000"/>
                </a:solidFill>
              </a:rPr>
              <a:t>HGT as a force creating new pathways</a:t>
            </a:r>
          </a:p>
        </p:txBody>
      </p:sp>
    </p:spTree>
    <p:extLst>
      <p:ext uri="{BB962C8B-B14F-4D97-AF65-F5344CB8AC3E}">
        <p14:creationId xmlns:p14="http://schemas.microsoft.com/office/powerpoint/2010/main" val="98909178"/>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233363" y="120650"/>
            <a:ext cx="8839200" cy="923925"/>
          </a:xfrm>
        </p:spPr>
        <p:txBody>
          <a:bodyPr/>
          <a:lstStyle/>
          <a:p>
            <a:pPr eaLnBrk="1" hangingPunct="1"/>
            <a:r>
              <a:rPr lang="en-US" sz="2400" b="1">
                <a:latin typeface="Arial" charset="0"/>
                <a:ea typeface="ＭＳ Ｐゴシック" charset="0"/>
                <a:cs typeface="ＭＳ Ｐゴシック" charset="0"/>
              </a:rPr>
              <a:t>HGT as a force creating new pathways – Example I</a:t>
            </a:r>
            <a:br>
              <a:rPr lang="en-US" sz="2400" b="1">
                <a:latin typeface="Arial" charset="0"/>
                <a:ea typeface="ＭＳ Ｐゴシック" charset="0"/>
                <a:cs typeface="ＭＳ Ｐゴシック" charset="0"/>
              </a:rPr>
            </a:br>
            <a:r>
              <a:rPr lang="en-US" i="1">
                <a:latin typeface="Arial" charset="0"/>
                <a:ea typeface="ＭＳ Ｐゴシック" charset="0"/>
                <a:cs typeface="ＭＳ Ｐゴシック" charset="0"/>
              </a:rPr>
              <a:t>Acetoclastic Methanogenesis</a:t>
            </a:r>
            <a:endParaRPr lang="en-US">
              <a:latin typeface="Arial" charset="0"/>
              <a:ea typeface="ＭＳ Ｐゴシック" charset="0"/>
              <a:cs typeface="ＭＳ Ｐゴシック" charset="0"/>
            </a:endParaRPr>
          </a:p>
        </p:txBody>
      </p:sp>
      <p:pic>
        <p:nvPicPr>
          <p:cNvPr id="106499" name="Picture 4"/>
          <p:cNvPicPr>
            <a:picLocks noGrp="1" noChangeAspect="1" noChangeArrowheads="1"/>
          </p:cNvPicPr>
          <p:nvPr>
            <p:ph type="chart" sz="half" idx="1"/>
          </p:nvPr>
        </p:nvPicPr>
        <p:blipFill>
          <a:blip r:embed="rId4">
            <a:extLst>
              <a:ext uri="{28A0092B-C50C-407E-A947-70E740481C1C}">
                <a14:useLocalDpi xmlns:a14="http://schemas.microsoft.com/office/drawing/2010/main" val="0"/>
              </a:ext>
            </a:extLst>
          </a:blip>
          <a:srcRect/>
          <a:stretch>
            <a:fillRect/>
          </a:stretch>
        </p:blipFill>
        <p:spPr>
          <a:xfrm>
            <a:off x="385763" y="1504950"/>
            <a:ext cx="4267200" cy="3857625"/>
          </a:xfrm>
        </p:spPr>
      </p:pic>
      <p:sp>
        <p:nvSpPr>
          <p:cNvPr id="106500" name="Rectangle 3"/>
          <p:cNvSpPr>
            <a:spLocks noGrp="1" noChangeArrowheads="1"/>
          </p:cNvSpPr>
          <p:nvPr>
            <p:ph type="body" sz="half" idx="2"/>
          </p:nvPr>
        </p:nvSpPr>
        <p:spPr>
          <a:xfrm>
            <a:off x="4846638" y="1728788"/>
            <a:ext cx="3806825" cy="4113212"/>
          </a:xfrm>
        </p:spPr>
        <p:txBody>
          <a:bodyPr/>
          <a:lstStyle/>
          <a:p>
            <a:pPr eaLnBrk="1" hangingPunct="1">
              <a:lnSpc>
                <a:spcPct val="90000"/>
              </a:lnSpc>
              <a:buFont typeface="Wingdings" charset="0"/>
              <a:buChar char="§"/>
            </a:pPr>
            <a:r>
              <a:rPr lang="en-US" sz="1800">
                <a:latin typeface="Arial" charset="0"/>
                <a:ea typeface="ＭＳ Ｐゴシック" charset="0"/>
                <a:cs typeface="ＭＳ Ｐゴシック" charset="0"/>
              </a:rPr>
              <a:t>Unique to subset of Archaea</a:t>
            </a:r>
          </a:p>
          <a:p>
            <a:pPr eaLnBrk="1" hangingPunct="1">
              <a:lnSpc>
                <a:spcPct val="90000"/>
              </a:lnSpc>
              <a:buFont typeface="Wingdings" charset="0"/>
              <a:buChar char="§"/>
            </a:pPr>
            <a:r>
              <a:rPr lang="en-US" sz="1800">
                <a:latin typeface="Arial" charset="0"/>
                <a:ea typeface="ＭＳ Ｐゴシック" charset="0"/>
                <a:cs typeface="ＭＳ Ｐゴシック" charset="0"/>
              </a:rPr>
              <a:t>Energy production via reduction of multiple carbon substrates to CH</a:t>
            </a:r>
            <a:r>
              <a:rPr lang="en-US" sz="1800" baseline="-25000">
                <a:latin typeface="Arial" charset="0"/>
                <a:ea typeface="ＭＳ Ｐゴシック" charset="0"/>
                <a:cs typeface="ＭＳ Ｐゴシック" charset="0"/>
              </a:rPr>
              <a:t>4</a:t>
            </a:r>
          </a:p>
          <a:p>
            <a:pPr eaLnBrk="1" hangingPunct="1">
              <a:lnSpc>
                <a:spcPct val="90000"/>
              </a:lnSpc>
              <a:buFont typeface="Wingdings" charset="0"/>
              <a:buChar char="§"/>
            </a:pPr>
            <a:r>
              <a:rPr lang="en-US" sz="1800">
                <a:latin typeface="Arial" charset="0"/>
                <a:ea typeface="ＭＳ Ｐゴシック" charset="0"/>
                <a:cs typeface="ＭＳ Ｐゴシック" charset="0"/>
              </a:rPr>
              <a:t>900 Million metric tons of biogenic methane produced annually.</a:t>
            </a:r>
          </a:p>
          <a:p>
            <a:pPr eaLnBrk="1" hangingPunct="1">
              <a:lnSpc>
                <a:spcPct val="90000"/>
              </a:lnSpc>
              <a:buFont typeface="Wingdings" charset="0"/>
              <a:buChar char="§"/>
            </a:pPr>
            <a:r>
              <a:rPr lang="en-US" sz="1800">
                <a:latin typeface="Arial" charset="0"/>
                <a:ea typeface="ＭＳ Ｐゴシック" charset="0"/>
                <a:cs typeface="ＭＳ Ｐゴシック" charset="0"/>
              </a:rPr>
              <a:t>Over 66% of biogenic methane is produced from acetate, mostly by </a:t>
            </a:r>
            <a:r>
              <a:rPr lang="en-US" sz="1800" i="1">
                <a:latin typeface="Arial" charset="0"/>
                <a:ea typeface="ＭＳ Ｐゴシック" charset="0"/>
                <a:cs typeface="ＭＳ Ｐゴシック" charset="0"/>
              </a:rPr>
              <a:t>Methanosarcina </a:t>
            </a:r>
            <a:r>
              <a:rPr lang="en-US" sz="1800">
                <a:latin typeface="Arial" charset="0"/>
                <a:ea typeface="ＭＳ Ｐゴシック" charset="0"/>
                <a:cs typeface="ＭＳ Ｐゴシック" charset="0"/>
              </a:rPr>
              <a:t>genera.</a:t>
            </a:r>
          </a:p>
        </p:txBody>
      </p:sp>
      <p:sp>
        <p:nvSpPr>
          <p:cNvPr id="106501" name="Text Box 5"/>
          <p:cNvSpPr txBox="1">
            <a:spLocks noChangeArrowheads="1"/>
          </p:cNvSpPr>
          <p:nvPr/>
        </p:nvSpPr>
        <p:spPr bwMode="auto">
          <a:xfrm>
            <a:off x="0" y="5362575"/>
            <a:ext cx="2911475"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From: Galagan et al., 2002</a:t>
            </a:r>
            <a:endParaRPr lang="en-US" sz="2200">
              <a:solidFill>
                <a:srgbClr val="000000"/>
              </a:solidFill>
            </a:endParaRPr>
          </a:p>
        </p:txBody>
      </p:sp>
      <p:sp>
        <p:nvSpPr>
          <p:cNvPr id="106502" name="Rectangle 6"/>
          <p:cNvSpPr>
            <a:spLocks noChangeArrowheads="1"/>
          </p:cNvSpPr>
          <p:nvPr/>
        </p:nvSpPr>
        <p:spPr bwMode="auto">
          <a:xfrm>
            <a:off x="3463925" y="5702300"/>
            <a:ext cx="5608638" cy="106838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039" tIns="41020" rIns="82039" bIns="41020">
            <a:spAutoFit/>
          </a:bodyPr>
          <a:lstStyle/>
          <a:p>
            <a:pPr defTabSz="819150" fontAlgn="base">
              <a:spcBef>
                <a:spcPct val="0"/>
              </a:spcBef>
              <a:spcAft>
                <a:spcPct val="0"/>
              </a:spcAft>
            </a:pPr>
            <a:r>
              <a:rPr lang="en-US" sz="1600">
                <a:solidFill>
                  <a:srgbClr val="000000"/>
                </a:solidFill>
                <a:ea typeface="ＭＳ Ｐゴシック" charset="0"/>
                <a:cs typeface="MS Pゴシック" charset="0"/>
              </a:rPr>
              <a:t>Fournier and Gogarten (2008) Evolution of Acetoclastic Methanogenesis in Methanosarcina via Horizontal Gene Transfer from Cellulolytic Clostridia. </a:t>
            </a:r>
            <a:r>
              <a:rPr lang="en-US" sz="1600" i="1">
                <a:solidFill>
                  <a:srgbClr val="000000"/>
                </a:solidFill>
                <a:ea typeface="ＭＳ Ｐゴシック" charset="0"/>
                <a:cs typeface="MS Pゴシック" charset="0"/>
              </a:rPr>
              <a:t>J. Bacteriol.</a:t>
            </a:r>
            <a:r>
              <a:rPr lang="en-US" sz="1600">
                <a:solidFill>
                  <a:srgbClr val="000000"/>
                </a:solidFill>
                <a:ea typeface="ＭＳ Ｐゴシック" charset="0"/>
                <a:cs typeface="MS Pゴシック" charset="0"/>
              </a:rPr>
              <a:t> 190(3):1124-7</a:t>
            </a:r>
          </a:p>
        </p:txBody>
      </p:sp>
    </p:spTree>
    <p:extLst>
      <p:ext uri="{BB962C8B-B14F-4D97-AF65-F5344CB8AC3E}">
        <p14:creationId xmlns:p14="http://schemas.microsoft.com/office/powerpoint/2010/main" val="214211868"/>
      </p:ext>
    </p:extLst>
  </p:cSld>
  <p:clrMapOvr>
    <a:overrideClrMapping bg1="lt1" tx1="dk1" bg2="lt2" tx2="dk2" accent1="accent1" accent2="accent2" accent3="accent3" accent4="accent4" accent5="accent5" accent6="accent6" hlink="hlink" folHlink="folHlink"/>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589213"/>
            <a:ext cx="2968625" cy="3709987"/>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1085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762000"/>
            <a:ext cx="2976563" cy="3732213"/>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08548" name="Text Box 4"/>
          <p:cNvSpPr txBox="1">
            <a:spLocks noChangeArrowheads="1"/>
          </p:cNvSpPr>
          <p:nvPr/>
        </p:nvSpPr>
        <p:spPr bwMode="auto">
          <a:xfrm>
            <a:off x="152400" y="228600"/>
            <a:ext cx="3943350"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a:solidFill>
                  <a:srgbClr val="000000"/>
                </a:solidFill>
              </a:rPr>
              <a:t>Clostridia acetigenic pathway</a:t>
            </a:r>
          </a:p>
        </p:txBody>
      </p:sp>
      <p:sp>
        <p:nvSpPr>
          <p:cNvPr id="108549" name="Text Box 5"/>
          <p:cNvSpPr txBox="1">
            <a:spLocks noChangeArrowheads="1"/>
          </p:cNvSpPr>
          <p:nvPr/>
        </p:nvSpPr>
        <p:spPr bwMode="auto">
          <a:xfrm>
            <a:off x="5810250" y="1676400"/>
            <a:ext cx="2855913" cy="760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algn="ctr" fontAlgn="base">
              <a:spcBef>
                <a:spcPct val="0"/>
              </a:spcBef>
              <a:spcAft>
                <a:spcPct val="0"/>
              </a:spcAft>
            </a:pPr>
            <a:r>
              <a:rPr lang="en-US" sz="2200" i="1">
                <a:solidFill>
                  <a:srgbClr val="000000"/>
                </a:solidFill>
              </a:rPr>
              <a:t>Methanosarcina</a:t>
            </a:r>
            <a:r>
              <a:rPr lang="en-US" sz="2200">
                <a:solidFill>
                  <a:srgbClr val="000000"/>
                </a:solidFill>
              </a:rPr>
              <a:t> </a:t>
            </a:r>
          </a:p>
          <a:p>
            <a:pPr algn="ctr" fontAlgn="base">
              <a:spcBef>
                <a:spcPct val="0"/>
              </a:spcBef>
              <a:spcAft>
                <a:spcPct val="0"/>
              </a:spcAft>
            </a:pPr>
            <a:r>
              <a:rPr lang="en-US" sz="2200">
                <a:solidFill>
                  <a:srgbClr val="000000"/>
                </a:solidFill>
              </a:rPr>
              <a:t>acetoclastic pathway</a:t>
            </a:r>
          </a:p>
        </p:txBody>
      </p:sp>
      <p:sp>
        <p:nvSpPr>
          <p:cNvPr id="108550" name="Text Box 6"/>
          <p:cNvSpPr txBox="1">
            <a:spLocks noChangeArrowheads="1"/>
          </p:cNvSpPr>
          <p:nvPr/>
        </p:nvSpPr>
        <p:spPr bwMode="auto">
          <a:xfrm>
            <a:off x="228600" y="6248400"/>
            <a:ext cx="5053013"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1800">
                <a:solidFill>
                  <a:srgbClr val="000000"/>
                </a:solidFill>
              </a:rPr>
              <a:t>Figures drawn with </a:t>
            </a:r>
            <a:r>
              <a:rPr lang="en-US" sz="1800" i="1">
                <a:solidFill>
                  <a:srgbClr val="000000"/>
                </a:solidFill>
              </a:rPr>
              <a:t>Metacyc</a:t>
            </a:r>
            <a:r>
              <a:rPr lang="en-US" sz="1800">
                <a:solidFill>
                  <a:srgbClr val="000000"/>
                </a:solidFill>
              </a:rPr>
              <a:t> (www.metacyc.org)</a:t>
            </a:r>
            <a:endParaRPr lang="en-US" sz="2200">
              <a:solidFill>
                <a:srgbClr val="000000"/>
              </a:solidFill>
            </a:endParaRPr>
          </a:p>
        </p:txBody>
      </p:sp>
      <p:sp>
        <p:nvSpPr>
          <p:cNvPr id="108551" name="Rectangle 7"/>
          <p:cNvSpPr>
            <a:spLocks noChangeArrowheads="1"/>
          </p:cNvSpPr>
          <p:nvPr/>
        </p:nvSpPr>
        <p:spPr bwMode="auto">
          <a:xfrm>
            <a:off x="6629400" y="3578225"/>
            <a:ext cx="692150" cy="35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ea typeface="ＭＳ Ｐゴシック" charset="0"/>
                <a:cs typeface="ＭＳ Ｐゴシック" charset="0"/>
              </a:rPr>
              <a:t>PtaA</a:t>
            </a:r>
            <a:endParaRPr lang="en-US" sz="2200">
              <a:solidFill>
                <a:srgbClr val="000000"/>
              </a:solidFill>
              <a:ea typeface="ＭＳ Ｐゴシック" charset="0"/>
              <a:cs typeface="ＭＳ Ｐゴシック" charset="0"/>
            </a:endParaRPr>
          </a:p>
        </p:txBody>
      </p:sp>
      <p:sp>
        <p:nvSpPr>
          <p:cNvPr id="108552" name="Rectangle 8"/>
          <p:cNvSpPr>
            <a:spLocks noChangeArrowheads="1"/>
          </p:cNvSpPr>
          <p:nvPr/>
        </p:nvSpPr>
        <p:spPr bwMode="auto">
          <a:xfrm>
            <a:off x="1981200" y="3732213"/>
            <a:ext cx="692150" cy="36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ea typeface="ＭＳ Ｐゴシック" charset="0"/>
                <a:cs typeface="ＭＳ Ｐゴシック" charset="0"/>
              </a:rPr>
              <a:t>PtaA</a:t>
            </a:r>
            <a:endParaRPr lang="en-US" sz="2200">
              <a:solidFill>
                <a:srgbClr val="000000"/>
              </a:solidFill>
              <a:ea typeface="ＭＳ Ｐゴシック" charset="0"/>
              <a:cs typeface="ＭＳ Ｐゴシック" charset="0"/>
            </a:endParaRPr>
          </a:p>
        </p:txBody>
      </p:sp>
      <p:sp>
        <p:nvSpPr>
          <p:cNvPr id="108553" name="Rectangle 9"/>
          <p:cNvSpPr>
            <a:spLocks noChangeArrowheads="1"/>
          </p:cNvSpPr>
          <p:nvPr/>
        </p:nvSpPr>
        <p:spPr bwMode="auto">
          <a:xfrm>
            <a:off x="6629400" y="2819400"/>
            <a:ext cx="755650" cy="36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ea typeface="ＭＳ Ｐゴシック" charset="0"/>
                <a:cs typeface="ＭＳ Ｐゴシック" charset="0"/>
              </a:rPr>
              <a:t>AckA</a:t>
            </a:r>
            <a:endParaRPr lang="en-US" sz="2200">
              <a:solidFill>
                <a:srgbClr val="000000"/>
              </a:solidFill>
              <a:ea typeface="ＭＳ Ｐゴシック" charset="0"/>
              <a:cs typeface="ＭＳ Ｐゴシック" charset="0"/>
            </a:endParaRPr>
          </a:p>
        </p:txBody>
      </p:sp>
      <p:sp>
        <p:nvSpPr>
          <p:cNvPr id="108554" name="Rectangle 10"/>
          <p:cNvSpPr>
            <a:spLocks noChangeArrowheads="1"/>
          </p:cNvSpPr>
          <p:nvPr/>
        </p:nvSpPr>
        <p:spPr bwMode="auto">
          <a:xfrm>
            <a:off x="1981200" y="4038600"/>
            <a:ext cx="755650" cy="358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eaLnBrk="0" fontAlgn="base" hangingPunct="0">
              <a:spcBef>
                <a:spcPct val="0"/>
              </a:spcBef>
              <a:spcAft>
                <a:spcPct val="0"/>
              </a:spcAft>
            </a:pPr>
            <a:r>
              <a:rPr lang="en-US" b="1">
                <a:solidFill>
                  <a:srgbClr val="000000"/>
                </a:solidFill>
                <a:ea typeface="ＭＳ Ｐゴシック" charset="0"/>
                <a:cs typeface="ＭＳ Ｐゴシック" charset="0"/>
              </a:rPr>
              <a:t>AckA</a:t>
            </a:r>
            <a:endParaRPr lang="en-US" sz="2200">
              <a:solidFill>
                <a:srgbClr val="000000"/>
              </a:solidFill>
              <a:ea typeface="ＭＳ Ｐゴシック" charset="0"/>
              <a:cs typeface="ＭＳ Ｐゴシック" charset="0"/>
            </a:endParaRPr>
          </a:p>
        </p:txBody>
      </p:sp>
      <p:sp>
        <p:nvSpPr>
          <p:cNvPr id="108555" name="Oval 11"/>
          <p:cNvSpPr>
            <a:spLocks noChangeArrowheads="1"/>
          </p:cNvSpPr>
          <p:nvPr/>
        </p:nvSpPr>
        <p:spPr bwMode="auto">
          <a:xfrm>
            <a:off x="6629400" y="28194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sp>
        <p:nvSpPr>
          <p:cNvPr id="108556" name="Oval 12"/>
          <p:cNvSpPr>
            <a:spLocks noChangeArrowheads="1"/>
          </p:cNvSpPr>
          <p:nvPr/>
        </p:nvSpPr>
        <p:spPr bwMode="auto">
          <a:xfrm>
            <a:off x="6629400" y="35814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sp>
        <p:nvSpPr>
          <p:cNvPr id="108557" name="Oval 13"/>
          <p:cNvSpPr>
            <a:spLocks noChangeArrowheads="1"/>
          </p:cNvSpPr>
          <p:nvPr/>
        </p:nvSpPr>
        <p:spPr bwMode="auto">
          <a:xfrm>
            <a:off x="1981200" y="3732213"/>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sp>
        <p:nvSpPr>
          <p:cNvPr id="108558" name="Oval 14"/>
          <p:cNvSpPr>
            <a:spLocks noChangeArrowheads="1"/>
          </p:cNvSpPr>
          <p:nvPr/>
        </p:nvSpPr>
        <p:spPr bwMode="auto">
          <a:xfrm>
            <a:off x="1981200" y="4038600"/>
            <a:ext cx="762000" cy="381000"/>
          </a:xfrm>
          <a:prstGeom prst="ellipse">
            <a:avLst/>
          </a:prstGeom>
          <a:noFill/>
          <a:ln w="19050">
            <a:solidFill>
              <a:srgbClr val="F70906"/>
            </a:solidFill>
            <a:round/>
            <a:headEnd/>
            <a:tailEnd/>
          </a:ln>
          <a:extLst>
            <a:ext uri="{909E8E84-426E-40dd-AFC4-6F175D3DCCD1}">
              <a14:hiddenFill xmlns:a14="http://schemas.microsoft.com/office/drawing/2010/main" xmlns="">
                <a:solidFill>
                  <a:srgbClr val="FFFFFF"/>
                </a:solidFill>
              </a14:hiddenFill>
            </a:ext>
          </a:extLst>
        </p:spPr>
        <p:txBody>
          <a:bodyPr wrap="none" lIns="82039" tIns="41020" rIns="82039" bIns="41020" anchor="ct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cxnSp>
        <p:nvCxnSpPr>
          <p:cNvPr id="108559" name="AutoShape 15"/>
          <p:cNvCxnSpPr>
            <a:cxnSpLocks noChangeShapeType="1"/>
          </p:cNvCxnSpPr>
          <p:nvPr/>
        </p:nvCxnSpPr>
        <p:spPr bwMode="auto">
          <a:xfrm flipV="1">
            <a:off x="3405188" y="3384550"/>
            <a:ext cx="2667000" cy="649288"/>
          </a:xfrm>
          <a:prstGeom prst="curvedConnector3">
            <a:avLst>
              <a:gd name="adj1" fmla="val 50000"/>
            </a:avLst>
          </a:prstGeom>
          <a:noFill/>
          <a:ln w="2857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08560" name="Text Box 16"/>
          <p:cNvSpPr txBox="1">
            <a:spLocks noChangeArrowheads="1"/>
          </p:cNvSpPr>
          <p:nvPr/>
        </p:nvSpPr>
        <p:spPr bwMode="auto">
          <a:xfrm>
            <a:off x="4452938" y="3462338"/>
            <a:ext cx="981075" cy="420687"/>
          </a:xfrm>
          <a:prstGeom prst="rect">
            <a:avLst/>
          </a:prstGeom>
          <a:solidFill>
            <a:srgbClr val="DFE4E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82039" tIns="41020" rIns="82039" bIns="41020">
            <a:spAutoFit/>
          </a:bodyPr>
          <a:lstStyle>
            <a:lvl1pPr defTabSz="819150" eaLnBrk="0" hangingPunct="0">
              <a:defRPr sz="2400">
                <a:solidFill>
                  <a:schemeClr val="tx1"/>
                </a:solidFill>
                <a:latin typeface="Arial" charset="0"/>
                <a:ea typeface="ＭＳ Ｐゴシック" charset="0"/>
                <a:cs typeface="ＭＳ Ｐゴシック" charset="0"/>
              </a:defRPr>
            </a:lvl1pPr>
            <a:lvl2pPr marL="742950" indent="-285750" defTabSz="819150" eaLnBrk="0" hangingPunct="0">
              <a:defRPr sz="2400">
                <a:solidFill>
                  <a:schemeClr val="tx1"/>
                </a:solidFill>
                <a:latin typeface="Arial" charset="0"/>
                <a:ea typeface="ＭＳ Ｐゴシック" charset="0"/>
              </a:defRPr>
            </a:lvl2pPr>
            <a:lvl3pPr marL="1143000" indent="-228600" defTabSz="819150" eaLnBrk="0" hangingPunct="0">
              <a:defRPr sz="2400">
                <a:solidFill>
                  <a:schemeClr val="tx1"/>
                </a:solidFill>
                <a:latin typeface="Arial" charset="0"/>
                <a:ea typeface="ＭＳ Ｐゴシック" charset="0"/>
              </a:defRPr>
            </a:lvl3pPr>
            <a:lvl4pPr marL="1600200" indent="-228600" defTabSz="819150" eaLnBrk="0" hangingPunct="0">
              <a:defRPr sz="2400">
                <a:solidFill>
                  <a:schemeClr val="tx1"/>
                </a:solidFill>
                <a:latin typeface="Arial" charset="0"/>
                <a:ea typeface="ＭＳ Ｐゴシック" charset="0"/>
              </a:defRPr>
            </a:lvl4pPr>
            <a:lvl5pPr marL="2057400" indent="-228600" defTabSz="819150" eaLnBrk="0" hangingPunct="0">
              <a:defRPr sz="2400">
                <a:solidFill>
                  <a:schemeClr val="tx1"/>
                </a:solidFill>
                <a:latin typeface="Arial" charset="0"/>
                <a:ea typeface="ＭＳ Ｐゴシック" charset="0"/>
              </a:defRPr>
            </a:lvl5pPr>
            <a:lvl6pPr marL="2514600" indent="-228600" defTabSz="8191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8191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8191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819150" eaLnBrk="0" fontAlgn="base" hangingPunct="0">
              <a:spcBef>
                <a:spcPct val="0"/>
              </a:spcBef>
              <a:spcAft>
                <a:spcPct val="0"/>
              </a:spcAft>
              <a:defRPr sz="2400">
                <a:solidFill>
                  <a:schemeClr val="tx1"/>
                </a:solidFill>
                <a:latin typeface="Arial" charset="0"/>
                <a:ea typeface="ＭＳ Ｐゴシック" charset="0"/>
              </a:defRPr>
            </a:lvl9pPr>
          </a:lstStyle>
          <a:p>
            <a:pPr fontAlgn="base">
              <a:spcBef>
                <a:spcPct val="0"/>
              </a:spcBef>
              <a:spcAft>
                <a:spcPct val="0"/>
              </a:spcAft>
            </a:pPr>
            <a:r>
              <a:rPr lang="en-US" sz="2200">
                <a:solidFill>
                  <a:srgbClr val="000000"/>
                </a:solidFill>
              </a:rPr>
              <a:t>HGT</a:t>
            </a:r>
          </a:p>
        </p:txBody>
      </p:sp>
      <p:sp>
        <p:nvSpPr>
          <p:cNvPr id="108561" name="Rectangle 17"/>
          <p:cNvSpPr>
            <a:spLocks noChangeArrowheads="1"/>
          </p:cNvSpPr>
          <p:nvPr/>
        </p:nvSpPr>
        <p:spPr bwMode="auto">
          <a:xfrm>
            <a:off x="4808538" y="1304925"/>
            <a:ext cx="168275" cy="420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039" tIns="41020" rIns="82039" bIns="41020">
            <a:spAutoFit/>
          </a:bodyPr>
          <a:lstStyle/>
          <a:p>
            <a:pPr defTabSz="819150" fontAlgn="base">
              <a:spcBef>
                <a:spcPct val="0"/>
              </a:spcBef>
              <a:spcAft>
                <a:spcPct val="0"/>
              </a:spcAft>
            </a:pPr>
            <a:endParaRPr lang="en-US" sz="2200">
              <a:solidFill>
                <a:srgbClr val="000000"/>
              </a:solidFill>
              <a:ea typeface="ＭＳ Ｐゴシック" charset="0"/>
              <a:cs typeface="MS Pゴシック" charset="0"/>
            </a:endParaRPr>
          </a:p>
        </p:txBody>
      </p:sp>
    </p:spTree>
    <p:extLst>
      <p:ext uri="{BB962C8B-B14F-4D97-AF65-F5344CB8AC3E}">
        <p14:creationId xmlns:p14="http://schemas.microsoft.com/office/powerpoint/2010/main" val="667300247"/>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48136"/>
            <a:ext cx="9144000" cy="4968240"/>
          </a:xfrm>
          <a:prstGeom prst="rect">
            <a:avLst/>
          </a:prstGeom>
        </p:spPr>
      </p:pic>
      <p:sp>
        <p:nvSpPr>
          <p:cNvPr id="3" name="TextBox 2"/>
          <p:cNvSpPr txBox="1"/>
          <p:nvPr/>
        </p:nvSpPr>
        <p:spPr>
          <a:xfrm>
            <a:off x="74224" y="5434446"/>
            <a:ext cx="8832671"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Times New Roman"/>
                <a:ea typeface="+mn-ea"/>
                <a:cs typeface="+mn-cs"/>
              </a:rPr>
              <a:t>Consensus trees of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Pta</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and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AckA</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homologs within the Clostridia. Branches in which there were postulated horizontal gene transfers to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Methanosarcina</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are indicated by an asterisk. Homologs from the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firmicute</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F.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nucleatum</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were used as </a:t>
            </a:r>
            <a:r>
              <a:rPr kumimoji="0" lang="en-US" sz="1600" b="0" i="0" u="none" strike="noStrike" kern="1200" cap="none" spc="0" normalizeH="0" baseline="0" noProof="0" dirty="0" err="1">
                <a:ln>
                  <a:noFill/>
                </a:ln>
                <a:solidFill>
                  <a:srgbClr val="000000"/>
                </a:solidFill>
                <a:effectLst/>
                <a:uLnTx/>
                <a:uFillTx/>
                <a:latin typeface="Times New Roman"/>
                <a:ea typeface="+mn-ea"/>
                <a:cs typeface="+mn-cs"/>
              </a:rPr>
              <a:t>outgroups</a:t>
            </a:r>
            <a:r>
              <a:rPr kumimoji="0" lang="en-US" sz="1600" b="0" i="0" u="none" strike="noStrike" kern="1200" cap="none" spc="0" normalizeH="0" baseline="0" noProof="0" dirty="0">
                <a:ln>
                  <a:noFill/>
                </a:ln>
                <a:solidFill>
                  <a:srgbClr val="000000"/>
                </a:solidFill>
                <a:effectLst/>
                <a:uLnTx/>
                <a:uFillTx/>
                <a:latin typeface="Times New Roman"/>
                <a:ea typeface="+mn-ea"/>
                <a:cs typeface="+mn-cs"/>
              </a:rPr>
              <a:t> to root the trees. The numbers associated with each clade indicate bootstrap values for maximum likelihood and neighbor joining and the posterior probability from Bayesian inference, respectively. Sequence alignment was ...</a:t>
            </a:r>
          </a:p>
        </p:txBody>
      </p:sp>
    </p:spTree>
    <p:extLst>
      <p:ext uri="{BB962C8B-B14F-4D97-AF65-F5344CB8AC3E}">
        <p14:creationId xmlns:p14="http://schemas.microsoft.com/office/powerpoint/2010/main" val="38035251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828456"/>
            <a:ext cx="9144000" cy="4343400"/>
          </a:xfrm>
          <a:prstGeom prst="rect">
            <a:avLst/>
          </a:prstGeom>
        </p:spPr>
      </p:pic>
      <p:sp>
        <p:nvSpPr>
          <p:cNvPr id="6" name="Rectangle 5"/>
          <p:cNvSpPr/>
          <p:nvPr/>
        </p:nvSpPr>
        <p:spPr>
          <a:xfrm>
            <a:off x="0" y="5832254"/>
            <a:ext cx="9144000"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a:ea typeface="+mn-ea"/>
                <a:cs typeface="+mn-cs"/>
              </a:rPr>
              <a:t>Maximum likelihood phylogenetic trees of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Pta</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and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AckA</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homologs. Homologs found in </a:t>
            </a:r>
            <a:r>
              <a:rPr kumimoji="0" lang="en-US" sz="1800" b="0" i="0" u="none" strike="noStrike" kern="1200" cap="none" spc="0" normalizeH="0" baseline="0" noProof="0" dirty="0" err="1">
                <a:ln>
                  <a:noFill/>
                </a:ln>
                <a:solidFill>
                  <a:srgbClr val="000000"/>
                </a:solidFill>
                <a:effectLst/>
                <a:uLnTx/>
                <a:uFillTx/>
                <a:latin typeface="Times New Roman"/>
                <a:ea typeface="+mn-ea"/>
                <a:cs typeface="+mn-cs"/>
              </a:rPr>
              <a:t>Methanosarcina</a:t>
            </a:r>
            <a:r>
              <a:rPr kumimoji="0" lang="en-US" sz="1800" b="0" i="0" u="none" strike="noStrike" kern="1200" cap="none" spc="0" normalizeH="0" baseline="0" noProof="0" dirty="0">
                <a:ln>
                  <a:noFill/>
                </a:ln>
                <a:solidFill>
                  <a:srgbClr val="000000"/>
                </a:solidFill>
                <a:effectLst/>
                <a:uLnTx/>
                <a:uFillTx/>
                <a:latin typeface="Times New Roman"/>
                <a:ea typeface="+mn-ea"/>
                <a:cs typeface="+mn-cs"/>
              </a:rPr>
              <a:t> are red and in both cases are found in a monophyletic group corresponding to the Clostridia (blue) ... .</a:t>
            </a:r>
          </a:p>
        </p:txBody>
      </p:sp>
    </p:spTree>
    <p:extLst>
      <p:ext uri="{BB962C8B-B14F-4D97-AF65-F5344CB8AC3E}">
        <p14:creationId xmlns:p14="http://schemas.microsoft.com/office/powerpoint/2010/main" val="24159232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0594" name="TextBox 1"/>
          <p:cNvSpPr txBox="1">
            <a:spLocks noChangeArrowheads="1"/>
          </p:cNvSpPr>
          <p:nvPr/>
        </p:nvSpPr>
        <p:spPr bwMode="auto">
          <a:xfrm>
            <a:off x="219075" y="223838"/>
            <a:ext cx="8461375"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800">
                <a:solidFill>
                  <a:srgbClr val="000000"/>
                </a:solidFill>
              </a:rPr>
              <a:t>HGT as a force creating new pathways – Example 2</a:t>
            </a:r>
          </a:p>
        </p:txBody>
      </p:sp>
      <p:sp>
        <p:nvSpPr>
          <p:cNvPr id="110595" name="TextBox 1"/>
          <p:cNvSpPr txBox="1">
            <a:spLocks noChangeArrowheads="1"/>
          </p:cNvSpPr>
          <p:nvPr/>
        </p:nvSpPr>
        <p:spPr bwMode="auto">
          <a:xfrm>
            <a:off x="936625" y="890588"/>
            <a:ext cx="6956425"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200" b="1">
                <a:solidFill>
                  <a:srgbClr val="000000"/>
                </a:solidFill>
              </a:rPr>
              <a:t>Oxygen producing photosynthesis </a:t>
            </a:r>
          </a:p>
        </p:txBody>
      </p:sp>
      <p:pic>
        <p:nvPicPr>
          <p:cNvPr id="110596" name="Picture 13" descr="Blankenship-f07-cl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638" y="1778000"/>
            <a:ext cx="7997825" cy="4243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11899397"/>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38" y="381000"/>
            <a:ext cx="8493125" cy="415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ＭＳ Ｐゴシック" charset="0"/>
                <a:cs typeface="msgothic" charset="0"/>
              </a:defRPr>
            </a:lvl9pPr>
          </a:lstStyle>
          <a:p>
            <a:pPr algn="ctr" defTabSz="914400" eaLnBrk="0" fontAlgn="base" hangingPunct="0">
              <a:spcBef>
                <a:spcPct val="0"/>
              </a:spcBef>
              <a:spcAft>
                <a:spcPct val="0"/>
              </a:spcAft>
              <a:defRPr/>
            </a:pPr>
            <a:r>
              <a:rPr lang="en-GB" sz="1500" b="1" dirty="0">
                <a:latin typeface="Arial" charset="0"/>
              </a:rPr>
              <a:t>A heterologous fusion model for the evolution of oxygenic photosynthesis based on phylogenetic analysis.</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5943600"/>
            <a:ext cx="9105900" cy="9429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8275" y="979488"/>
            <a:ext cx="6272213" cy="48926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6" name="Text Box 4"/>
          <p:cNvSpPr txBox="1">
            <a:spLocks noChangeArrowheads="1"/>
          </p:cNvSpPr>
          <p:nvPr/>
        </p:nvSpPr>
        <p:spPr bwMode="auto">
          <a:xfrm>
            <a:off x="1438275" y="5972175"/>
            <a:ext cx="3917950" cy="231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pPr defTabSz="914400" eaLnBrk="0" fontAlgn="base" hangingPunct="0">
              <a:spcBef>
                <a:spcPct val="0"/>
              </a:spcBef>
              <a:spcAft>
                <a:spcPct val="0"/>
              </a:spcAft>
              <a:defRPr/>
            </a:pPr>
            <a:r>
              <a:rPr lang="en-GB" sz="1100" b="1">
                <a:latin typeface="Arial" charset="0"/>
              </a:rPr>
              <a:t>Xiong J et al. PNAS 1998;95:14851-14856</a:t>
            </a:r>
          </a:p>
        </p:txBody>
      </p:sp>
      <p:sp>
        <p:nvSpPr>
          <p:cNvPr id="3077" name="Text Box 5"/>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 pos="4343400" algn="l"/>
                <a:tab pos="5067300" algn="l"/>
              </a:tabLst>
              <a:defRPr sz="2400">
                <a:solidFill>
                  <a:srgbClr val="000000"/>
                </a:solidFill>
                <a:latin typeface="Times New Roman" charset="0"/>
                <a:ea typeface="ＭＳ Ｐゴシック" charset="0"/>
                <a:cs typeface="msgothic" charset="0"/>
              </a:defRPr>
            </a:lvl9pPr>
          </a:lstStyle>
          <a:p>
            <a:pPr defTabSz="914400" eaLnBrk="0" fontAlgn="base" hangingPunct="0">
              <a:spcBef>
                <a:spcPct val="0"/>
              </a:spcBef>
              <a:spcAft>
                <a:spcPct val="0"/>
              </a:spcAft>
              <a:defRPr/>
            </a:pPr>
            <a:r>
              <a:rPr lang="en-GB" sz="900">
                <a:latin typeface="Arial" charset="0"/>
              </a:rPr>
              <a:t>©1998 by National Academy of Sciences</a:t>
            </a:r>
          </a:p>
        </p:txBody>
      </p:sp>
    </p:spTree>
    <p:extLst>
      <p:ext uri="{BB962C8B-B14F-4D97-AF65-F5344CB8AC3E}">
        <p14:creationId xmlns:p14="http://schemas.microsoft.com/office/powerpoint/2010/main" val="6852626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0" y="0"/>
            <a:ext cx="8915400" cy="1143000"/>
          </a:xfrm>
        </p:spPr>
        <p:txBody>
          <a:bodyPr/>
          <a:lstStyle/>
          <a:p>
            <a:pPr algn="l" eaLnBrk="1" hangingPunct="1"/>
            <a:r>
              <a:rPr lang="en-US">
                <a:latin typeface="Times New Roman" charset="0"/>
              </a:rPr>
              <a:t>PAML (codeml) the basic model </a:t>
            </a:r>
          </a:p>
        </p:txBody>
      </p:sp>
      <p:pic>
        <p:nvPicPr>
          <p:cNvPr id="1566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9338"/>
            <a:ext cx="8991600" cy="4205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872133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81"/>
          <p:cNvSpPr>
            <a:spLocks noChangeArrowheads="1"/>
          </p:cNvSpPr>
          <p:nvPr/>
        </p:nvSpPr>
        <p:spPr bwMode="auto">
          <a:xfrm>
            <a:off x="0" y="585628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defTabSz="454025" fontAlgn="base">
              <a:spcBef>
                <a:spcPct val="0"/>
              </a:spcBef>
              <a:spcAft>
                <a:spcPct val="0"/>
              </a:spcAft>
            </a:pPr>
            <a:endParaRPr lang="de-DE">
              <a:solidFill>
                <a:srgbClr val="000000"/>
              </a:solidFill>
              <a:latin typeface="Arial" charset="0"/>
              <a:ea typeface="ＭＳ Ｐゴシック" charset="0"/>
              <a:cs typeface="ＭＳ Ｐゴシック" charset="0"/>
            </a:endParaRPr>
          </a:p>
        </p:txBody>
      </p:sp>
      <p:grpSp>
        <p:nvGrpSpPr>
          <p:cNvPr id="113666" name="Group 2"/>
          <p:cNvGrpSpPr>
            <a:grpSpLocks/>
          </p:cNvGrpSpPr>
          <p:nvPr/>
        </p:nvGrpSpPr>
        <p:grpSpPr bwMode="auto">
          <a:xfrm>
            <a:off x="706438" y="1196975"/>
            <a:ext cx="7212012" cy="5545138"/>
            <a:chOff x="1258888" y="765175"/>
            <a:chExt cx="7900987" cy="5976938"/>
          </a:xfrm>
        </p:grpSpPr>
        <p:grpSp>
          <p:nvGrpSpPr>
            <p:cNvPr id="113670" name="Group 3"/>
            <p:cNvGrpSpPr>
              <a:grpSpLocks/>
            </p:cNvGrpSpPr>
            <p:nvPr/>
          </p:nvGrpSpPr>
          <p:grpSpPr bwMode="auto">
            <a:xfrm>
              <a:off x="1258888" y="1654175"/>
              <a:ext cx="5132387" cy="5087938"/>
              <a:chOff x="1202" y="482"/>
              <a:chExt cx="3233" cy="3205"/>
            </a:xfrm>
          </p:grpSpPr>
          <p:sp>
            <p:nvSpPr>
              <p:cNvPr id="113689" name="Rectangle 4"/>
              <p:cNvSpPr>
                <a:spLocks noChangeArrowheads="1"/>
              </p:cNvSpPr>
              <p:nvPr/>
            </p:nvSpPr>
            <p:spPr bwMode="auto">
              <a:xfrm>
                <a:off x="2198" y="832"/>
                <a:ext cx="67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3690" name="Rectangle 5"/>
              <p:cNvSpPr>
                <a:spLocks noChangeArrowheads="1"/>
              </p:cNvSpPr>
              <p:nvPr/>
            </p:nvSpPr>
            <p:spPr bwMode="auto">
              <a:xfrm>
                <a:off x="2750" y="482"/>
                <a:ext cx="58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3691" name="Rectangle 6"/>
              <p:cNvSpPr>
                <a:spLocks noChangeArrowheads="1"/>
              </p:cNvSpPr>
              <p:nvPr/>
            </p:nvSpPr>
            <p:spPr bwMode="auto">
              <a:xfrm>
                <a:off x="3178" y="939"/>
                <a:ext cx="33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3692" name="Rectangle 7"/>
              <p:cNvSpPr>
                <a:spLocks noChangeArrowheads="1"/>
              </p:cNvSpPr>
              <p:nvPr/>
            </p:nvSpPr>
            <p:spPr bwMode="auto">
              <a:xfrm>
                <a:off x="1652" y="1182"/>
                <a:ext cx="35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3693" name="Rectangle 8"/>
              <p:cNvSpPr>
                <a:spLocks noChangeArrowheads="1"/>
              </p:cNvSpPr>
              <p:nvPr/>
            </p:nvSpPr>
            <p:spPr bwMode="auto">
              <a:xfrm>
                <a:off x="1340" y="1617"/>
                <a:ext cx="47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3694" name="Rectangle 9"/>
              <p:cNvSpPr>
                <a:spLocks noChangeArrowheads="1"/>
              </p:cNvSpPr>
              <p:nvPr/>
            </p:nvSpPr>
            <p:spPr bwMode="auto">
              <a:xfrm>
                <a:off x="3522" y="1259"/>
                <a:ext cx="49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3695" name="Rectangle 10"/>
              <p:cNvSpPr>
                <a:spLocks noChangeArrowheads="1"/>
              </p:cNvSpPr>
              <p:nvPr/>
            </p:nvSpPr>
            <p:spPr bwMode="auto">
              <a:xfrm>
                <a:off x="1202" y="2126"/>
                <a:ext cx="51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3696" name="Rectangle 11"/>
              <p:cNvSpPr>
                <a:spLocks noChangeArrowheads="1"/>
              </p:cNvSpPr>
              <p:nvPr/>
            </p:nvSpPr>
            <p:spPr bwMode="auto">
              <a:xfrm>
                <a:off x="1223" y="2598"/>
                <a:ext cx="71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3697" name="Rectangle 12"/>
              <p:cNvSpPr>
                <a:spLocks noChangeArrowheads="1"/>
              </p:cNvSpPr>
              <p:nvPr/>
            </p:nvSpPr>
            <p:spPr bwMode="auto">
              <a:xfrm>
                <a:off x="1454" y="3051"/>
                <a:ext cx="77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3698" name="Rectangle 13"/>
              <p:cNvSpPr>
                <a:spLocks noChangeArrowheads="1"/>
              </p:cNvSpPr>
              <p:nvPr/>
            </p:nvSpPr>
            <p:spPr bwMode="auto">
              <a:xfrm>
                <a:off x="1790" y="3414"/>
                <a:ext cx="1012"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3699" name="Rectangle 14"/>
              <p:cNvSpPr>
                <a:spLocks noChangeArrowheads="1"/>
              </p:cNvSpPr>
              <p:nvPr/>
            </p:nvSpPr>
            <p:spPr bwMode="auto">
              <a:xfrm>
                <a:off x="3608" y="1679"/>
                <a:ext cx="768"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3700" name="Rectangle 15"/>
              <p:cNvSpPr>
                <a:spLocks noChangeArrowheads="1"/>
              </p:cNvSpPr>
              <p:nvPr/>
            </p:nvSpPr>
            <p:spPr bwMode="auto">
              <a:xfrm>
                <a:off x="3874" y="2118"/>
                <a:ext cx="527"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glutamate</a:t>
                </a:r>
                <a:endParaRPr lang="de-DE">
                  <a:solidFill>
                    <a:srgbClr val="000000"/>
                  </a:solidFill>
                  <a:latin typeface="Arial" charset="0"/>
                  <a:ea typeface="ＭＳ Ｐゴシック" charset="0"/>
                  <a:cs typeface="ＭＳ Ｐゴシック" charset="0"/>
                </a:endParaRPr>
              </a:p>
            </p:txBody>
          </p:sp>
          <p:sp>
            <p:nvSpPr>
              <p:cNvPr id="113701" name="Rectangle 16"/>
              <p:cNvSpPr>
                <a:spLocks noChangeArrowheads="1"/>
              </p:cNvSpPr>
              <p:nvPr/>
            </p:nvSpPr>
            <p:spPr bwMode="auto">
              <a:xfrm>
                <a:off x="3579" y="2613"/>
                <a:ext cx="856"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methylaspartate</a:t>
                </a:r>
                <a:endParaRPr lang="de-DE">
                  <a:solidFill>
                    <a:srgbClr val="000000"/>
                  </a:solidFill>
                  <a:latin typeface="Arial" charset="0"/>
                  <a:ea typeface="ＭＳ Ｐゴシック" charset="0"/>
                  <a:cs typeface="ＭＳ Ｐゴシック" charset="0"/>
                </a:endParaRPr>
              </a:p>
            </p:txBody>
          </p:sp>
          <p:sp>
            <p:nvSpPr>
              <p:cNvPr id="113702" name="Rectangle 17"/>
              <p:cNvSpPr>
                <a:spLocks noChangeArrowheads="1"/>
              </p:cNvSpPr>
              <p:nvPr/>
            </p:nvSpPr>
            <p:spPr bwMode="auto">
              <a:xfrm>
                <a:off x="2933" y="3458"/>
                <a:ext cx="844"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3703" name="Rectangle 18"/>
              <p:cNvSpPr>
                <a:spLocks noChangeArrowheads="1"/>
              </p:cNvSpPr>
              <p:nvPr/>
            </p:nvSpPr>
            <p:spPr bwMode="auto">
              <a:xfrm>
                <a:off x="3443" y="3080"/>
                <a:ext cx="64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mesaconate</a:t>
                </a:r>
                <a:endParaRPr lang="de-DE">
                  <a:solidFill>
                    <a:srgbClr val="000000"/>
                  </a:solidFill>
                  <a:latin typeface="Arial" charset="0"/>
                  <a:ea typeface="ＭＳ Ｐゴシック" charset="0"/>
                  <a:cs typeface="ＭＳ Ｐゴシック" charset="0"/>
                </a:endParaRPr>
              </a:p>
            </p:txBody>
          </p:sp>
          <p:sp>
            <p:nvSpPr>
              <p:cNvPr id="113704" name="Freeform 19"/>
              <p:cNvSpPr>
                <a:spLocks/>
              </p:cNvSpPr>
              <p:nvPr/>
            </p:nvSpPr>
            <p:spPr bwMode="auto">
              <a:xfrm>
                <a:off x="1908" y="960"/>
                <a:ext cx="355" cy="221"/>
              </a:xfrm>
              <a:custGeom>
                <a:avLst/>
                <a:gdLst>
                  <a:gd name="T0" fmla="*/ 0 w 355"/>
                  <a:gd name="T1" fmla="*/ 221 h 221"/>
                  <a:gd name="T2" fmla="*/ 37 w 355"/>
                  <a:gd name="T3" fmla="*/ 190 h 221"/>
                  <a:gd name="T4" fmla="*/ 75 w 355"/>
                  <a:gd name="T5" fmla="*/ 161 h 221"/>
                  <a:gd name="T6" fmla="*/ 112 w 355"/>
                  <a:gd name="T7" fmla="*/ 133 h 221"/>
                  <a:gd name="T8" fmla="*/ 151 w 355"/>
                  <a:gd name="T9" fmla="*/ 107 h 221"/>
                  <a:gd name="T10" fmla="*/ 191 w 355"/>
                  <a:gd name="T11" fmla="*/ 83 h 221"/>
                  <a:gd name="T12" fmla="*/ 230 w 355"/>
                  <a:gd name="T13" fmla="*/ 60 h 221"/>
                  <a:gd name="T14" fmla="*/ 271 w 355"/>
                  <a:gd name="T15" fmla="*/ 37 h 221"/>
                  <a:gd name="T16" fmla="*/ 313 w 355"/>
                  <a:gd name="T17" fmla="*/ 18 h 221"/>
                  <a:gd name="T18" fmla="*/ 334 w 355"/>
                  <a:gd name="T19" fmla="*/ 8 h 221"/>
                  <a:gd name="T20" fmla="*/ 355 w 355"/>
                  <a:gd name="T21" fmla="*/ 0 h 2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55" h="221">
                    <a:moveTo>
                      <a:pt x="0" y="221"/>
                    </a:moveTo>
                    <a:lnTo>
                      <a:pt x="37" y="190"/>
                    </a:lnTo>
                    <a:lnTo>
                      <a:pt x="75" y="161"/>
                    </a:lnTo>
                    <a:lnTo>
                      <a:pt x="112" y="133"/>
                    </a:lnTo>
                    <a:lnTo>
                      <a:pt x="151" y="107"/>
                    </a:lnTo>
                    <a:lnTo>
                      <a:pt x="191" y="83"/>
                    </a:lnTo>
                    <a:lnTo>
                      <a:pt x="230" y="60"/>
                    </a:lnTo>
                    <a:lnTo>
                      <a:pt x="271" y="37"/>
                    </a:lnTo>
                    <a:lnTo>
                      <a:pt x="313" y="18"/>
                    </a:lnTo>
                    <a:lnTo>
                      <a:pt x="334" y="8"/>
                    </a:lnTo>
                    <a:lnTo>
                      <a:pt x="355"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5" name="Freeform 20"/>
              <p:cNvSpPr>
                <a:spLocks/>
              </p:cNvSpPr>
              <p:nvPr/>
            </p:nvSpPr>
            <p:spPr bwMode="auto">
              <a:xfrm>
                <a:off x="2208" y="960"/>
                <a:ext cx="55" cy="34"/>
              </a:xfrm>
              <a:custGeom>
                <a:avLst/>
                <a:gdLst>
                  <a:gd name="T0" fmla="*/ 0 w 55"/>
                  <a:gd name="T1" fmla="*/ 8 h 34"/>
                  <a:gd name="T2" fmla="*/ 55 w 55"/>
                  <a:gd name="T3" fmla="*/ 0 h 34"/>
                  <a:gd name="T4" fmla="*/ 12 w 55"/>
                  <a:gd name="T5" fmla="*/ 34 h 34"/>
                  <a:gd name="T6" fmla="*/ 15 w 55"/>
                  <a:gd name="T7" fmla="*/ 16 h 34"/>
                  <a:gd name="T8" fmla="*/ 0 w 55"/>
                  <a:gd name="T9" fmla="*/ 8 h 34"/>
                  <a:gd name="T10" fmla="*/ 0 w 55"/>
                  <a:gd name="T11" fmla="*/ 8 h 34"/>
                  <a:gd name="T12" fmla="*/ 0 w 55"/>
                  <a:gd name="T13" fmla="*/ 8 h 3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4">
                    <a:moveTo>
                      <a:pt x="0" y="8"/>
                    </a:moveTo>
                    <a:lnTo>
                      <a:pt x="55" y="0"/>
                    </a:lnTo>
                    <a:lnTo>
                      <a:pt x="12" y="34"/>
                    </a:lnTo>
                    <a:lnTo>
                      <a:pt x="15" y="16"/>
                    </a:lnTo>
                    <a:lnTo>
                      <a:pt x="0" y="8"/>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6" name="Freeform 21"/>
              <p:cNvSpPr>
                <a:spLocks/>
              </p:cNvSpPr>
              <p:nvPr/>
            </p:nvSpPr>
            <p:spPr bwMode="auto">
              <a:xfrm>
                <a:off x="2208" y="960"/>
                <a:ext cx="55" cy="34"/>
              </a:xfrm>
              <a:custGeom>
                <a:avLst/>
                <a:gdLst>
                  <a:gd name="T0" fmla="*/ 0 w 55"/>
                  <a:gd name="T1" fmla="*/ 8 h 34"/>
                  <a:gd name="T2" fmla="*/ 55 w 55"/>
                  <a:gd name="T3" fmla="*/ 0 h 34"/>
                  <a:gd name="T4" fmla="*/ 12 w 55"/>
                  <a:gd name="T5" fmla="*/ 34 h 34"/>
                  <a:gd name="T6" fmla="*/ 15 w 55"/>
                  <a:gd name="T7" fmla="*/ 16 h 34"/>
                  <a:gd name="T8" fmla="*/ 0 w 55"/>
                  <a:gd name="T9" fmla="*/ 8 h 3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4">
                    <a:moveTo>
                      <a:pt x="0" y="8"/>
                    </a:moveTo>
                    <a:lnTo>
                      <a:pt x="55" y="0"/>
                    </a:lnTo>
                    <a:lnTo>
                      <a:pt x="12" y="34"/>
                    </a:lnTo>
                    <a:lnTo>
                      <a:pt x="15" y="16"/>
                    </a:lnTo>
                    <a:lnTo>
                      <a:pt x="0" y="8"/>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7" name="Freeform 22"/>
              <p:cNvSpPr>
                <a:spLocks/>
              </p:cNvSpPr>
              <p:nvPr/>
            </p:nvSpPr>
            <p:spPr bwMode="auto">
              <a:xfrm>
                <a:off x="2805" y="863"/>
                <a:ext cx="399" cy="66"/>
              </a:xfrm>
              <a:custGeom>
                <a:avLst/>
                <a:gdLst>
                  <a:gd name="T0" fmla="*/ 0 w 399"/>
                  <a:gd name="T1" fmla="*/ 0 h 66"/>
                  <a:gd name="T2" fmla="*/ 73 w 399"/>
                  <a:gd name="T3" fmla="*/ 5 h 66"/>
                  <a:gd name="T4" fmla="*/ 145 w 399"/>
                  <a:gd name="T5" fmla="*/ 11 h 66"/>
                  <a:gd name="T6" fmla="*/ 216 w 399"/>
                  <a:gd name="T7" fmla="*/ 22 h 66"/>
                  <a:gd name="T8" fmla="*/ 286 w 399"/>
                  <a:gd name="T9" fmla="*/ 37 h 66"/>
                  <a:gd name="T10" fmla="*/ 354 w 399"/>
                  <a:gd name="T11" fmla="*/ 53 h 66"/>
                  <a:gd name="T12" fmla="*/ 377 w 399"/>
                  <a:gd name="T13" fmla="*/ 60 h 66"/>
                  <a:gd name="T14" fmla="*/ 399 w 399"/>
                  <a:gd name="T15" fmla="*/ 66 h 6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9" h="66">
                    <a:moveTo>
                      <a:pt x="0" y="0"/>
                    </a:moveTo>
                    <a:lnTo>
                      <a:pt x="73" y="5"/>
                    </a:lnTo>
                    <a:lnTo>
                      <a:pt x="145" y="11"/>
                    </a:lnTo>
                    <a:lnTo>
                      <a:pt x="216" y="22"/>
                    </a:lnTo>
                    <a:lnTo>
                      <a:pt x="286" y="37"/>
                    </a:lnTo>
                    <a:lnTo>
                      <a:pt x="354" y="53"/>
                    </a:lnTo>
                    <a:lnTo>
                      <a:pt x="377" y="60"/>
                    </a:lnTo>
                    <a:lnTo>
                      <a:pt x="399" y="6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8" name="Freeform 23"/>
              <p:cNvSpPr>
                <a:spLocks/>
              </p:cNvSpPr>
              <p:nvPr/>
            </p:nvSpPr>
            <p:spPr bwMode="auto">
              <a:xfrm>
                <a:off x="3149" y="902"/>
                <a:ext cx="55" cy="27"/>
              </a:xfrm>
              <a:custGeom>
                <a:avLst/>
                <a:gdLst>
                  <a:gd name="T0" fmla="*/ 7 w 55"/>
                  <a:gd name="T1" fmla="*/ 0 h 27"/>
                  <a:gd name="T2" fmla="*/ 55 w 55"/>
                  <a:gd name="T3" fmla="*/ 27 h 27"/>
                  <a:gd name="T4" fmla="*/ 0 w 55"/>
                  <a:gd name="T5" fmla="*/ 26 h 27"/>
                  <a:gd name="T6" fmla="*/ 13 w 55"/>
                  <a:gd name="T7" fmla="*/ 16 h 27"/>
                  <a:gd name="T8" fmla="*/ 7 w 55"/>
                  <a:gd name="T9" fmla="*/ 0 h 27"/>
                  <a:gd name="T10" fmla="*/ 7 w 55"/>
                  <a:gd name="T11" fmla="*/ 0 h 27"/>
                  <a:gd name="T12" fmla="*/ 7 w 55"/>
                  <a:gd name="T13" fmla="*/ 0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7">
                    <a:moveTo>
                      <a:pt x="7" y="0"/>
                    </a:moveTo>
                    <a:lnTo>
                      <a:pt x="55" y="27"/>
                    </a:lnTo>
                    <a:lnTo>
                      <a:pt x="0" y="26"/>
                    </a:lnTo>
                    <a:lnTo>
                      <a:pt x="13" y="16"/>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09" name="Freeform 24"/>
              <p:cNvSpPr>
                <a:spLocks/>
              </p:cNvSpPr>
              <p:nvPr/>
            </p:nvSpPr>
            <p:spPr bwMode="auto">
              <a:xfrm>
                <a:off x="3149" y="902"/>
                <a:ext cx="55" cy="27"/>
              </a:xfrm>
              <a:custGeom>
                <a:avLst/>
                <a:gdLst>
                  <a:gd name="T0" fmla="*/ 7 w 55"/>
                  <a:gd name="T1" fmla="*/ 0 h 27"/>
                  <a:gd name="T2" fmla="*/ 55 w 55"/>
                  <a:gd name="T3" fmla="*/ 27 h 27"/>
                  <a:gd name="T4" fmla="*/ 0 w 55"/>
                  <a:gd name="T5" fmla="*/ 26 h 27"/>
                  <a:gd name="T6" fmla="*/ 13 w 55"/>
                  <a:gd name="T7" fmla="*/ 16 h 27"/>
                  <a:gd name="T8" fmla="*/ 7 w 55"/>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7" y="0"/>
                    </a:moveTo>
                    <a:lnTo>
                      <a:pt x="55" y="27"/>
                    </a:lnTo>
                    <a:lnTo>
                      <a:pt x="0" y="26"/>
                    </a:lnTo>
                    <a:lnTo>
                      <a:pt x="13" y="16"/>
                    </a:lnTo>
                    <a:lnTo>
                      <a:pt x="7"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0" name="Freeform 25"/>
              <p:cNvSpPr>
                <a:spLocks/>
              </p:cNvSpPr>
              <p:nvPr/>
            </p:nvSpPr>
            <p:spPr bwMode="auto">
              <a:xfrm>
                <a:off x="3464" y="1069"/>
                <a:ext cx="263" cy="201"/>
              </a:xfrm>
              <a:custGeom>
                <a:avLst/>
                <a:gdLst>
                  <a:gd name="T0" fmla="*/ 0 w 263"/>
                  <a:gd name="T1" fmla="*/ 0 h 201"/>
                  <a:gd name="T2" fmla="*/ 63 w 263"/>
                  <a:gd name="T3" fmla="*/ 40 h 201"/>
                  <a:gd name="T4" fmla="*/ 123 w 263"/>
                  <a:gd name="T5" fmla="*/ 82 h 201"/>
                  <a:gd name="T6" fmla="*/ 182 w 263"/>
                  <a:gd name="T7" fmla="*/ 128 h 201"/>
                  <a:gd name="T8" fmla="*/ 237 w 263"/>
                  <a:gd name="T9" fmla="*/ 177 h 201"/>
                  <a:gd name="T10" fmla="*/ 263 w 263"/>
                  <a:gd name="T11" fmla="*/ 201 h 2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3" h="201">
                    <a:moveTo>
                      <a:pt x="0" y="0"/>
                    </a:moveTo>
                    <a:lnTo>
                      <a:pt x="63" y="40"/>
                    </a:lnTo>
                    <a:lnTo>
                      <a:pt x="123" y="82"/>
                    </a:lnTo>
                    <a:lnTo>
                      <a:pt x="182" y="128"/>
                    </a:lnTo>
                    <a:lnTo>
                      <a:pt x="237" y="177"/>
                    </a:lnTo>
                    <a:lnTo>
                      <a:pt x="263" y="201"/>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1" name="Freeform 26"/>
              <p:cNvSpPr>
                <a:spLocks/>
              </p:cNvSpPr>
              <p:nvPr/>
            </p:nvSpPr>
            <p:spPr bwMode="auto">
              <a:xfrm>
                <a:off x="3678" y="1223"/>
                <a:ext cx="49" cy="47"/>
              </a:xfrm>
              <a:custGeom>
                <a:avLst/>
                <a:gdLst>
                  <a:gd name="T0" fmla="*/ 18 w 49"/>
                  <a:gd name="T1" fmla="*/ 0 h 47"/>
                  <a:gd name="T2" fmla="*/ 49 w 49"/>
                  <a:gd name="T3" fmla="*/ 47 h 47"/>
                  <a:gd name="T4" fmla="*/ 0 w 49"/>
                  <a:gd name="T5" fmla="*/ 19 h 47"/>
                  <a:gd name="T6" fmla="*/ 18 w 49"/>
                  <a:gd name="T7" fmla="*/ 18 h 47"/>
                  <a:gd name="T8" fmla="*/ 18 w 49"/>
                  <a:gd name="T9" fmla="*/ 0 h 47"/>
                  <a:gd name="T10" fmla="*/ 18 w 49"/>
                  <a:gd name="T11" fmla="*/ 0 h 47"/>
                  <a:gd name="T12" fmla="*/ 18 w 49"/>
                  <a:gd name="T13" fmla="*/ 0 h 4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9" h="47">
                    <a:moveTo>
                      <a:pt x="18" y="0"/>
                    </a:moveTo>
                    <a:lnTo>
                      <a:pt x="49" y="47"/>
                    </a:lnTo>
                    <a:lnTo>
                      <a:pt x="0" y="19"/>
                    </a:lnTo>
                    <a:lnTo>
                      <a:pt x="18" y="18"/>
                    </a:lnTo>
                    <a:lnTo>
                      <a:pt x="1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2" name="Freeform 27"/>
              <p:cNvSpPr>
                <a:spLocks/>
              </p:cNvSpPr>
              <p:nvPr/>
            </p:nvSpPr>
            <p:spPr bwMode="auto">
              <a:xfrm>
                <a:off x="3678" y="1223"/>
                <a:ext cx="49" cy="47"/>
              </a:xfrm>
              <a:custGeom>
                <a:avLst/>
                <a:gdLst>
                  <a:gd name="T0" fmla="*/ 18 w 49"/>
                  <a:gd name="T1" fmla="*/ 0 h 47"/>
                  <a:gd name="T2" fmla="*/ 49 w 49"/>
                  <a:gd name="T3" fmla="*/ 47 h 47"/>
                  <a:gd name="T4" fmla="*/ 0 w 49"/>
                  <a:gd name="T5" fmla="*/ 19 h 47"/>
                  <a:gd name="T6" fmla="*/ 18 w 49"/>
                  <a:gd name="T7" fmla="*/ 18 h 47"/>
                  <a:gd name="T8" fmla="*/ 18 w 49"/>
                  <a:gd name="T9" fmla="*/ 0 h 4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 h="47">
                    <a:moveTo>
                      <a:pt x="18" y="0"/>
                    </a:moveTo>
                    <a:lnTo>
                      <a:pt x="49" y="47"/>
                    </a:lnTo>
                    <a:lnTo>
                      <a:pt x="0" y="19"/>
                    </a:lnTo>
                    <a:lnTo>
                      <a:pt x="18" y="18"/>
                    </a:lnTo>
                    <a:lnTo>
                      <a:pt x="18"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3" name="Freeform 28"/>
              <p:cNvSpPr>
                <a:spLocks/>
              </p:cNvSpPr>
              <p:nvPr/>
            </p:nvSpPr>
            <p:spPr bwMode="auto">
              <a:xfrm>
                <a:off x="3843" y="1396"/>
                <a:ext cx="184" cy="302"/>
              </a:xfrm>
              <a:custGeom>
                <a:avLst/>
                <a:gdLst>
                  <a:gd name="T0" fmla="*/ 0 w 184"/>
                  <a:gd name="T1" fmla="*/ 0 h 302"/>
                  <a:gd name="T2" fmla="*/ 36 w 184"/>
                  <a:gd name="T3" fmla="*/ 47 h 302"/>
                  <a:gd name="T4" fmla="*/ 70 w 184"/>
                  <a:gd name="T5" fmla="*/ 98 h 302"/>
                  <a:gd name="T6" fmla="*/ 103 w 184"/>
                  <a:gd name="T7" fmla="*/ 146 h 302"/>
                  <a:gd name="T8" fmla="*/ 132 w 184"/>
                  <a:gd name="T9" fmla="*/ 198 h 302"/>
                  <a:gd name="T10" fmla="*/ 159 w 184"/>
                  <a:gd name="T11" fmla="*/ 249 h 302"/>
                  <a:gd name="T12" fmla="*/ 172 w 184"/>
                  <a:gd name="T13" fmla="*/ 275 h 302"/>
                  <a:gd name="T14" fmla="*/ 184 w 184"/>
                  <a:gd name="T15" fmla="*/ 302 h 30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4" h="302">
                    <a:moveTo>
                      <a:pt x="0" y="0"/>
                    </a:moveTo>
                    <a:lnTo>
                      <a:pt x="36" y="47"/>
                    </a:lnTo>
                    <a:lnTo>
                      <a:pt x="70" y="98"/>
                    </a:lnTo>
                    <a:lnTo>
                      <a:pt x="103" y="146"/>
                    </a:lnTo>
                    <a:lnTo>
                      <a:pt x="132" y="198"/>
                    </a:lnTo>
                    <a:lnTo>
                      <a:pt x="159" y="249"/>
                    </a:lnTo>
                    <a:lnTo>
                      <a:pt x="172" y="275"/>
                    </a:lnTo>
                    <a:lnTo>
                      <a:pt x="184" y="30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4" name="Freeform 29"/>
              <p:cNvSpPr>
                <a:spLocks/>
              </p:cNvSpPr>
              <p:nvPr/>
            </p:nvSpPr>
            <p:spPr bwMode="auto">
              <a:xfrm>
                <a:off x="3994" y="1643"/>
                <a:ext cx="33" cy="55"/>
              </a:xfrm>
              <a:custGeom>
                <a:avLst/>
                <a:gdLst>
                  <a:gd name="T0" fmla="*/ 25 w 33"/>
                  <a:gd name="T1" fmla="*/ 0 h 55"/>
                  <a:gd name="T2" fmla="*/ 33 w 33"/>
                  <a:gd name="T3" fmla="*/ 55 h 55"/>
                  <a:gd name="T4" fmla="*/ 0 w 33"/>
                  <a:gd name="T5" fmla="*/ 10 h 55"/>
                  <a:gd name="T6" fmla="*/ 17 w 33"/>
                  <a:gd name="T7" fmla="*/ 15 h 55"/>
                  <a:gd name="T8" fmla="*/ 25 w 33"/>
                  <a:gd name="T9" fmla="*/ 0 h 55"/>
                  <a:gd name="T10" fmla="*/ 25 w 33"/>
                  <a:gd name="T11" fmla="*/ 0 h 55"/>
                  <a:gd name="T12" fmla="*/ 25 w 33"/>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55">
                    <a:moveTo>
                      <a:pt x="25" y="0"/>
                    </a:moveTo>
                    <a:lnTo>
                      <a:pt x="33" y="55"/>
                    </a:lnTo>
                    <a:lnTo>
                      <a:pt x="0" y="10"/>
                    </a:lnTo>
                    <a:lnTo>
                      <a:pt x="17" y="15"/>
                    </a:lnTo>
                    <a:lnTo>
                      <a:pt x="2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5" name="Freeform 30"/>
              <p:cNvSpPr>
                <a:spLocks/>
              </p:cNvSpPr>
              <p:nvPr/>
            </p:nvSpPr>
            <p:spPr bwMode="auto">
              <a:xfrm>
                <a:off x="3994" y="1643"/>
                <a:ext cx="33" cy="55"/>
              </a:xfrm>
              <a:custGeom>
                <a:avLst/>
                <a:gdLst>
                  <a:gd name="T0" fmla="*/ 25 w 33"/>
                  <a:gd name="T1" fmla="*/ 0 h 55"/>
                  <a:gd name="T2" fmla="*/ 33 w 33"/>
                  <a:gd name="T3" fmla="*/ 55 h 55"/>
                  <a:gd name="T4" fmla="*/ 0 w 33"/>
                  <a:gd name="T5" fmla="*/ 10 h 55"/>
                  <a:gd name="T6" fmla="*/ 17 w 33"/>
                  <a:gd name="T7" fmla="*/ 15 h 55"/>
                  <a:gd name="T8" fmla="*/ 25 w 33"/>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25" y="0"/>
                    </a:moveTo>
                    <a:lnTo>
                      <a:pt x="33" y="55"/>
                    </a:lnTo>
                    <a:lnTo>
                      <a:pt x="0" y="10"/>
                    </a:lnTo>
                    <a:lnTo>
                      <a:pt x="17" y="15"/>
                    </a:lnTo>
                    <a:lnTo>
                      <a:pt x="25"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6" name="Freeform 31"/>
              <p:cNvSpPr>
                <a:spLocks/>
              </p:cNvSpPr>
              <p:nvPr/>
            </p:nvSpPr>
            <p:spPr bwMode="auto">
              <a:xfrm>
                <a:off x="4067" y="1812"/>
                <a:ext cx="64" cy="329"/>
              </a:xfrm>
              <a:custGeom>
                <a:avLst/>
                <a:gdLst>
                  <a:gd name="T0" fmla="*/ 0 w 64"/>
                  <a:gd name="T1" fmla="*/ 0 h 329"/>
                  <a:gd name="T2" fmla="*/ 17 w 64"/>
                  <a:gd name="T3" fmla="*/ 53 h 329"/>
                  <a:gd name="T4" fmla="*/ 30 w 64"/>
                  <a:gd name="T5" fmla="*/ 108 h 329"/>
                  <a:gd name="T6" fmla="*/ 41 w 64"/>
                  <a:gd name="T7" fmla="*/ 163 h 329"/>
                  <a:gd name="T8" fmla="*/ 51 w 64"/>
                  <a:gd name="T9" fmla="*/ 219 h 329"/>
                  <a:gd name="T10" fmla="*/ 59 w 64"/>
                  <a:gd name="T11" fmla="*/ 275 h 329"/>
                  <a:gd name="T12" fmla="*/ 60 w 64"/>
                  <a:gd name="T13" fmla="*/ 301 h 329"/>
                  <a:gd name="T14" fmla="*/ 64 w 64"/>
                  <a:gd name="T15" fmla="*/ 329 h 3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4" h="329">
                    <a:moveTo>
                      <a:pt x="0" y="0"/>
                    </a:moveTo>
                    <a:lnTo>
                      <a:pt x="17" y="53"/>
                    </a:lnTo>
                    <a:lnTo>
                      <a:pt x="30" y="108"/>
                    </a:lnTo>
                    <a:lnTo>
                      <a:pt x="41" y="163"/>
                    </a:lnTo>
                    <a:lnTo>
                      <a:pt x="51" y="219"/>
                    </a:lnTo>
                    <a:lnTo>
                      <a:pt x="59" y="275"/>
                    </a:lnTo>
                    <a:lnTo>
                      <a:pt x="60" y="301"/>
                    </a:lnTo>
                    <a:lnTo>
                      <a:pt x="64" y="329"/>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7" name="Freeform 32"/>
              <p:cNvSpPr>
                <a:spLocks/>
              </p:cNvSpPr>
              <p:nvPr/>
            </p:nvSpPr>
            <p:spPr bwMode="auto">
              <a:xfrm>
                <a:off x="4111" y="2086"/>
                <a:ext cx="26" cy="55"/>
              </a:xfrm>
              <a:custGeom>
                <a:avLst/>
                <a:gdLst>
                  <a:gd name="T0" fmla="*/ 26 w 26"/>
                  <a:gd name="T1" fmla="*/ 0 h 55"/>
                  <a:gd name="T2" fmla="*/ 20 w 26"/>
                  <a:gd name="T3" fmla="*/ 55 h 55"/>
                  <a:gd name="T4" fmla="*/ 0 w 26"/>
                  <a:gd name="T5" fmla="*/ 3 h 55"/>
                  <a:gd name="T6" fmla="*/ 15 w 26"/>
                  <a:gd name="T7" fmla="*/ 13 h 55"/>
                  <a:gd name="T8" fmla="*/ 26 w 26"/>
                  <a:gd name="T9" fmla="*/ 0 h 55"/>
                  <a:gd name="T10" fmla="*/ 26 w 26"/>
                  <a:gd name="T11" fmla="*/ 0 h 55"/>
                  <a:gd name="T12" fmla="*/ 26 w 26"/>
                  <a:gd name="T13" fmla="*/ 0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5">
                    <a:moveTo>
                      <a:pt x="26" y="0"/>
                    </a:moveTo>
                    <a:lnTo>
                      <a:pt x="20" y="55"/>
                    </a:lnTo>
                    <a:lnTo>
                      <a:pt x="0" y="3"/>
                    </a:lnTo>
                    <a:lnTo>
                      <a:pt x="15" y="13"/>
                    </a:lnTo>
                    <a:lnTo>
                      <a:pt x="26"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8" name="Freeform 33"/>
              <p:cNvSpPr>
                <a:spLocks/>
              </p:cNvSpPr>
              <p:nvPr/>
            </p:nvSpPr>
            <p:spPr bwMode="auto">
              <a:xfrm>
                <a:off x="4111" y="2086"/>
                <a:ext cx="26" cy="55"/>
              </a:xfrm>
              <a:custGeom>
                <a:avLst/>
                <a:gdLst>
                  <a:gd name="T0" fmla="*/ 26 w 26"/>
                  <a:gd name="T1" fmla="*/ 0 h 55"/>
                  <a:gd name="T2" fmla="*/ 20 w 26"/>
                  <a:gd name="T3" fmla="*/ 55 h 55"/>
                  <a:gd name="T4" fmla="*/ 0 w 26"/>
                  <a:gd name="T5" fmla="*/ 3 h 55"/>
                  <a:gd name="T6" fmla="*/ 15 w 26"/>
                  <a:gd name="T7" fmla="*/ 13 h 55"/>
                  <a:gd name="T8" fmla="*/ 26 w 26"/>
                  <a:gd name="T9" fmla="*/ 0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5">
                    <a:moveTo>
                      <a:pt x="26" y="0"/>
                    </a:moveTo>
                    <a:lnTo>
                      <a:pt x="20" y="55"/>
                    </a:lnTo>
                    <a:lnTo>
                      <a:pt x="0" y="3"/>
                    </a:lnTo>
                    <a:lnTo>
                      <a:pt x="15" y="13"/>
                    </a:lnTo>
                    <a:lnTo>
                      <a:pt x="26"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19" name="Freeform 34"/>
              <p:cNvSpPr>
                <a:spLocks/>
              </p:cNvSpPr>
              <p:nvPr/>
            </p:nvSpPr>
            <p:spPr bwMode="auto">
              <a:xfrm>
                <a:off x="4095" y="2258"/>
                <a:ext cx="40" cy="376"/>
              </a:xfrm>
              <a:custGeom>
                <a:avLst/>
                <a:gdLst>
                  <a:gd name="T0" fmla="*/ 40 w 40"/>
                  <a:gd name="T1" fmla="*/ 0 h 376"/>
                  <a:gd name="T2" fmla="*/ 40 w 40"/>
                  <a:gd name="T3" fmla="*/ 52 h 376"/>
                  <a:gd name="T4" fmla="*/ 39 w 40"/>
                  <a:gd name="T5" fmla="*/ 104 h 376"/>
                  <a:gd name="T6" fmla="*/ 36 w 40"/>
                  <a:gd name="T7" fmla="*/ 154 h 376"/>
                  <a:gd name="T8" fmla="*/ 29 w 40"/>
                  <a:gd name="T9" fmla="*/ 204 h 376"/>
                  <a:gd name="T10" fmla="*/ 23 w 40"/>
                  <a:gd name="T11" fmla="*/ 254 h 376"/>
                  <a:gd name="T12" fmla="*/ 15 w 40"/>
                  <a:gd name="T13" fmla="*/ 303 h 376"/>
                  <a:gd name="T14" fmla="*/ 5 w 40"/>
                  <a:gd name="T15" fmla="*/ 352 h 376"/>
                  <a:gd name="T16" fmla="*/ 0 w 40"/>
                  <a:gd name="T17" fmla="*/ 376 h 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 h="376">
                    <a:moveTo>
                      <a:pt x="40" y="0"/>
                    </a:moveTo>
                    <a:lnTo>
                      <a:pt x="40" y="52"/>
                    </a:lnTo>
                    <a:lnTo>
                      <a:pt x="39" y="104"/>
                    </a:lnTo>
                    <a:lnTo>
                      <a:pt x="36" y="154"/>
                    </a:lnTo>
                    <a:lnTo>
                      <a:pt x="29" y="204"/>
                    </a:lnTo>
                    <a:lnTo>
                      <a:pt x="23" y="254"/>
                    </a:lnTo>
                    <a:lnTo>
                      <a:pt x="15" y="303"/>
                    </a:lnTo>
                    <a:lnTo>
                      <a:pt x="5" y="352"/>
                    </a:lnTo>
                    <a:lnTo>
                      <a:pt x="0" y="37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0" name="Freeform 35"/>
              <p:cNvSpPr>
                <a:spLocks/>
              </p:cNvSpPr>
              <p:nvPr/>
            </p:nvSpPr>
            <p:spPr bwMode="auto">
              <a:xfrm>
                <a:off x="4092" y="2579"/>
                <a:ext cx="27" cy="55"/>
              </a:xfrm>
              <a:custGeom>
                <a:avLst/>
                <a:gdLst>
                  <a:gd name="T0" fmla="*/ 27 w 27"/>
                  <a:gd name="T1" fmla="*/ 5 h 55"/>
                  <a:gd name="T2" fmla="*/ 3 w 27"/>
                  <a:gd name="T3" fmla="*/ 55 h 55"/>
                  <a:gd name="T4" fmla="*/ 0 w 27"/>
                  <a:gd name="T5" fmla="*/ 0 h 55"/>
                  <a:gd name="T6" fmla="*/ 11 w 27"/>
                  <a:gd name="T7" fmla="*/ 13 h 55"/>
                  <a:gd name="T8" fmla="*/ 27 w 27"/>
                  <a:gd name="T9" fmla="*/ 5 h 55"/>
                  <a:gd name="T10" fmla="*/ 27 w 27"/>
                  <a:gd name="T11" fmla="*/ 5 h 55"/>
                  <a:gd name="T12" fmla="*/ 27 w 27"/>
                  <a:gd name="T13" fmla="*/ 5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 h="55">
                    <a:moveTo>
                      <a:pt x="27" y="5"/>
                    </a:moveTo>
                    <a:lnTo>
                      <a:pt x="3" y="55"/>
                    </a:lnTo>
                    <a:lnTo>
                      <a:pt x="0" y="0"/>
                    </a:lnTo>
                    <a:lnTo>
                      <a:pt x="11" y="13"/>
                    </a:lnTo>
                    <a:lnTo>
                      <a:pt x="27"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1" name="Freeform 36"/>
              <p:cNvSpPr>
                <a:spLocks/>
              </p:cNvSpPr>
              <p:nvPr/>
            </p:nvSpPr>
            <p:spPr bwMode="auto">
              <a:xfrm>
                <a:off x="4092" y="2579"/>
                <a:ext cx="27" cy="55"/>
              </a:xfrm>
              <a:custGeom>
                <a:avLst/>
                <a:gdLst>
                  <a:gd name="T0" fmla="*/ 27 w 27"/>
                  <a:gd name="T1" fmla="*/ 5 h 55"/>
                  <a:gd name="T2" fmla="*/ 3 w 27"/>
                  <a:gd name="T3" fmla="*/ 55 h 55"/>
                  <a:gd name="T4" fmla="*/ 0 w 27"/>
                  <a:gd name="T5" fmla="*/ 0 h 55"/>
                  <a:gd name="T6" fmla="*/ 11 w 27"/>
                  <a:gd name="T7" fmla="*/ 13 h 55"/>
                  <a:gd name="T8" fmla="*/ 27 w 27"/>
                  <a:gd name="T9" fmla="*/ 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 h="55">
                    <a:moveTo>
                      <a:pt x="27" y="5"/>
                    </a:moveTo>
                    <a:lnTo>
                      <a:pt x="3" y="55"/>
                    </a:lnTo>
                    <a:lnTo>
                      <a:pt x="0" y="0"/>
                    </a:lnTo>
                    <a:lnTo>
                      <a:pt x="11" y="13"/>
                    </a:lnTo>
                    <a:lnTo>
                      <a:pt x="27" y="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2" name="Freeform 37"/>
              <p:cNvSpPr>
                <a:spLocks/>
              </p:cNvSpPr>
              <p:nvPr/>
            </p:nvSpPr>
            <p:spPr bwMode="auto">
              <a:xfrm>
                <a:off x="3882" y="2761"/>
                <a:ext cx="176" cy="335"/>
              </a:xfrm>
              <a:custGeom>
                <a:avLst/>
                <a:gdLst>
                  <a:gd name="T0" fmla="*/ 176 w 176"/>
                  <a:gd name="T1" fmla="*/ 0 h 335"/>
                  <a:gd name="T2" fmla="*/ 155 w 176"/>
                  <a:gd name="T3" fmla="*/ 55 h 335"/>
                  <a:gd name="T4" fmla="*/ 130 w 176"/>
                  <a:gd name="T5" fmla="*/ 108 h 335"/>
                  <a:gd name="T6" fmla="*/ 104 w 176"/>
                  <a:gd name="T7" fmla="*/ 162 h 335"/>
                  <a:gd name="T8" fmla="*/ 77 w 176"/>
                  <a:gd name="T9" fmla="*/ 212 h 335"/>
                  <a:gd name="T10" fmla="*/ 47 w 176"/>
                  <a:gd name="T11" fmla="*/ 262 h 335"/>
                  <a:gd name="T12" fmla="*/ 17 w 176"/>
                  <a:gd name="T13" fmla="*/ 311 h 335"/>
                  <a:gd name="T14" fmla="*/ 0 w 176"/>
                  <a:gd name="T15" fmla="*/ 335 h 3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6" h="335">
                    <a:moveTo>
                      <a:pt x="176" y="0"/>
                    </a:moveTo>
                    <a:lnTo>
                      <a:pt x="155" y="55"/>
                    </a:lnTo>
                    <a:lnTo>
                      <a:pt x="130" y="108"/>
                    </a:lnTo>
                    <a:lnTo>
                      <a:pt x="104" y="162"/>
                    </a:lnTo>
                    <a:lnTo>
                      <a:pt x="77" y="212"/>
                    </a:lnTo>
                    <a:lnTo>
                      <a:pt x="47" y="262"/>
                    </a:lnTo>
                    <a:lnTo>
                      <a:pt x="17" y="311"/>
                    </a:lnTo>
                    <a:lnTo>
                      <a:pt x="0" y="33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3" name="Freeform 38"/>
              <p:cNvSpPr>
                <a:spLocks/>
              </p:cNvSpPr>
              <p:nvPr/>
            </p:nvSpPr>
            <p:spPr bwMode="auto">
              <a:xfrm>
                <a:off x="3882" y="3044"/>
                <a:ext cx="41" cy="52"/>
              </a:xfrm>
              <a:custGeom>
                <a:avLst/>
                <a:gdLst>
                  <a:gd name="T0" fmla="*/ 41 w 41"/>
                  <a:gd name="T1" fmla="*/ 15 h 52"/>
                  <a:gd name="T2" fmla="*/ 0 w 41"/>
                  <a:gd name="T3" fmla="*/ 52 h 52"/>
                  <a:gd name="T4" fmla="*/ 20 w 41"/>
                  <a:gd name="T5" fmla="*/ 0 h 52"/>
                  <a:gd name="T6" fmla="*/ 25 w 41"/>
                  <a:gd name="T7" fmla="*/ 17 h 52"/>
                  <a:gd name="T8" fmla="*/ 41 w 41"/>
                  <a:gd name="T9" fmla="*/ 15 h 52"/>
                  <a:gd name="T10" fmla="*/ 41 w 41"/>
                  <a:gd name="T11" fmla="*/ 15 h 52"/>
                  <a:gd name="T12" fmla="*/ 41 w 41"/>
                  <a:gd name="T13" fmla="*/ 15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52">
                    <a:moveTo>
                      <a:pt x="41" y="15"/>
                    </a:moveTo>
                    <a:lnTo>
                      <a:pt x="0" y="52"/>
                    </a:lnTo>
                    <a:lnTo>
                      <a:pt x="20" y="0"/>
                    </a:lnTo>
                    <a:lnTo>
                      <a:pt x="25" y="17"/>
                    </a:lnTo>
                    <a:lnTo>
                      <a:pt x="41" y="1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4" name="Freeform 39"/>
              <p:cNvSpPr>
                <a:spLocks/>
              </p:cNvSpPr>
              <p:nvPr/>
            </p:nvSpPr>
            <p:spPr bwMode="auto">
              <a:xfrm>
                <a:off x="3882" y="3044"/>
                <a:ext cx="41" cy="52"/>
              </a:xfrm>
              <a:custGeom>
                <a:avLst/>
                <a:gdLst>
                  <a:gd name="T0" fmla="*/ 41 w 41"/>
                  <a:gd name="T1" fmla="*/ 15 h 52"/>
                  <a:gd name="T2" fmla="*/ 0 w 41"/>
                  <a:gd name="T3" fmla="*/ 52 h 52"/>
                  <a:gd name="T4" fmla="*/ 20 w 41"/>
                  <a:gd name="T5" fmla="*/ 0 h 52"/>
                  <a:gd name="T6" fmla="*/ 25 w 41"/>
                  <a:gd name="T7" fmla="*/ 17 h 52"/>
                  <a:gd name="T8" fmla="*/ 41 w 41"/>
                  <a:gd name="T9" fmla="*/ 15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2">
                    <a:moveTo>
                      <a:pt x="41" y="15"/>
                    </a:moveTo>
                    <a:lnTo>
                      <a:pt x="0" y="52"/>
                    </a:lnTo>
                    <a:lnTo>
                      <a:pt x="20" y="0"/>
                    </a:lnTo>
                    <a:lnTo>
                      <a:pt x="25" y="17"/>
                    </a:lnTo>
                    <a:lnTo>
                      <a:pt x="41" y="1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5" name="Freeform 40"/>
              <p:cNvSpPr>
                <a:spLocks/>
              </p:cNvSpPr>
              <p:nvPr/>
            </p:nvSpPr>
            <p:spPr bwMode="auto">
              <a:xfrm>
                <a:off x="3553" y="3202"/>
                <a:ext cx="260" cy="246"/>
              </a:xfrm>
              <a:custGeom>
                <a:avLst/>
                <a:gdLst>
                  <a:gd name="T0" fmla="*/ 260 w 260"/>
                  <a:gd name="T1" fmla="*/ 0 h 246"/>
                  <a:gd name="T2" fmla="*/ 217 w 260"/>
                  <a:gd name="T3" fmla="*/ 50 h 246"/>
                  <a:gd name="T4" fmla="*/ 172 w 260"/>
                  <a:gd name="T5" fmla="*/ 97 h 246"/>
                  <a:gd name="T6" fmla="*/ 125 w 260"/>
                  <a:gd name="T7" fmla="*/ 142 h 246"/>
                  <a:gd name="T8" fmla="*/ 76 w 260"/>
                  <a:gd name="T9" fmla="*/ 186 h 246"/>
                  <a:gd name="T10" fmla="*/ 26 w 260"/>
                  <a:gd name="T11" fmla="*/ 227 h 246"/>
                  <a:gd name="T12" fmla="*/ 0 w 260"/>
                  <a:gd name="T13" fmla="*/ 246 h 24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0" h="246">
                    <a:moveTo>
                      <a:pt x="260" y="0"/>
                    </a:moveTo>
                    <a:lnTo>
                      <a:pt x="217" y="50"/>
                    </a:lnTo>
                    <a:lnTo>
                      <a:pt x="172" y="97"/>
                    </a:lnTo>
                    <a:lnTo>
                      <a:pt x="125" y="142"/>
                    </a:lnTo>
                    <a:lnTo>
                      <a:pt x="76" y="186"/>
                    </a:lnTo>
                    <a:lnTo>
                      <a:pt x="26" y="227"/>
                    </a:lnTo>
                    <a:lnTo>
                      <a:pt x="0" y="24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6" name="Freeform 41"/>
              <p:cNvSpPr>
                <a:spLocks/>
              </p:cNvSpPr>
              <p:nvPr/>
            </p:nvSpPr>
            <p:spPr bwMode="auto">
              <a:xfrm>
                <a:off x="3553" y="3405"/>
                <a:ext cx="52" cy="43"/>
              </a:xfrm>
              <a:custGeom>
                <a:avLst/>
                <a:gdLst>
                  <a:gd name="T0" fmla="*/ 52 w 52"/>
                  <a:gd name="T1" fmla="*/ 22 h 43"/>
                  <a:gd name="T2" fmla="*/ 0 w 52"/>
                  <a:gd name="T3" fmla="*/ 43 h 43"/>
                  <a:gd name="T4" fmla="*/ 36 w 52"/>
                  <a:gd name="T5" fmla="*/ 0 h 43"/>
                  <a:gd name="T6" fmla="*/ 34 w 52"/>
                  <a:gd name="T7" fmla="*/ 17 h 43"/>
                  <a:gd name="T8" fmla="*/ 52 w 52"/>
                  <a:gd name="T9" fmla="*/ 22 h 43"/>
                  <a:gd name="T10" fmla="*/ 52 w 52"/>
                  <a:gd name="T11" fmla="*/ 22 h 43"/>
                  <a:gd name="T12" fmla="*/ 52 w 52"/>
                  <a:gd name="T13" fmla="*/ 22 h 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 h="43">
                    <a:moveTo>
                      <a:pt x="52" y="22"/>
                    </a:moveTo>
                    <a:lnTo>
                      <a:pt x="0" y="43"/>
                    </a:lnTo>
                    <a:lnTo>
                      <a:pt x="36" y="0"/>
                    </a:lnTo>
                    <a:lnTo>
                      <a:pt x="34" y="17"/>
                    </a:lnTo>
                    <a:lnTo>
                      <a:pt x="52"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7" name="Freeform 42"/>
              <p:cNvSpPr>
                <a:spLocks/>
              </p:cNvSpPr>
              <p:nvPr/>
            </p:nvSpPr>
            <p:spPr bwMode="auto">
              <a:xfrm>
                <a:off x="3553" y="3405"/>
                <a:ext cx="52" cy="43"/>
              </a:xfrm>
              <a:custGeom>
                <a:avLst/>
                <a:gdLst>
                  <a:gd name="T0" fmla="*/ 52 w 52"/>
                  <a:gd name="T1" fmla="*/ 22 h 43"/>
                  <a:gd name="T2" fmla="*/ 0 w 52"/>
                  <a:gd name="T3" fmla="*/ 43 h 43"/>
                  <a:gd name="T4" fmla="*/ 36 w 52"/>
                  <a:gd name="T5" fmla="*/ 0 h 43"/>
                  <a:gd name="T6" fmla="*/ 34 w 52"/>
                  <a:gd name="T7" fmla="*/ 17 h 43"/>
                  <a:gd name="T8" fmla="*/ 52 w 52"/>
                  <a:gd name="T9" fmla="*/ 22 h 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43">
                    <a:moveTo>
                      <a:pt x="52" y="22"/>
                    </a:moveTo>
                    <a:lnTo>
                      <a:pt x="0" y="43"/>
                    </a:lnTo>
                    <a:lnTo>
                      <a:pt x="36" y="0"/>
                    </a:lnTo>
                    <a:lnTo>
                      <a:pt x="34" y="17"/>
                    </a:lnTo>
                    <a:lnTo>
                      <a:pt x="52" y="2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8" name="Freeform 43"/>
              <p:cNvSpPr>
                <a:spLocks/>
              </p:cNvSpPr>
              <p:nvPr/>
            </p:nvSpPr>
            <p:spPr bwMode="auto">
              <a:xfrm>
                <a:off x="2171" y="3559"/>
                <a:ext cx="1150" cy="128"/>
              </a:xfrm>
              <a:custGeom>
                <a:avLst/>
                <a:gdLst>
                  <a:gd name="T0" fmla="*/ 1150 w 1150"/>
                  <a:gd name="T1" fmla="*/ 32 h 128"/>
                  <a:gd name="T2" fmla="*/ 1093 w 1150"/>
                  <a:gd name="T3" fmla="*/ 52 h 128"/>
                  <a:gd name="T4" fmla="*/ 1035 w 1150"/>
                  <a:gd name="T5" fmla="*/ 69 h 128"/>
                  <a:gd name="T6" fmla="*/ 976 w 1150"/>
                  <a:gd name="T7" fmla="*/ 86 h 128"/>
                  <a:gd name="T8" fmla="*/ 916 w 1150"/>
                  <a:gd name="T9" fmla="*/ 99 h 128"/>
                  <a:gd name="T10" fmla="*/ 855 w 1150"/>
                  <a:gd name="T11" fmla="*/ 110 h 128"/>
                  <a:gd name="T12" fmla="*/ 793 w 1150"/>
                  <a:gd name="T13" fmla="*/ 118 h 128"/>
                  <a:gd name="T14" fmla="*/ 732 w 1150"/>
                  <a:gd name="T15" fmla="*/ 123 h 128"/>
                  <a:gd name="T16" fmla="*/ 668 w 1150"/>
                  <a:gd name="T17" fmla="*/ 126 h 128"/>
                  <a:gd name="T18" fmla="*/ 624 w 1150"/>
                  <a:gd name="T19" fmla="*/ 128 h 128"/>
                  <a:gd name="T20" fmla="*/ 603 w 1150"/>
                  <a:gd name="T21" fmla="*/ 128 h 128"/>
                  <a:gd name="T22" fmla="*/ 540 w 1150"/>
                  <a:gd name="T23" fmla="*/ 126 h 128"/>
                  <a:gd name="T24" fmla="*/ 478 w 1150"/>
                  <a:gd name="T25" fmla="*/ 121 h 128"/>
                  <a:gd name="T26" fmla="*/ 417 w 1150"/>
                  <a:gd name="T27" fmla="*/ 115 h 128"/>
                  <a:gd name="T28" fmla="*/ 357 w 1150"/>
                  <a:gd name="T29" fmla="*/ 107 h 128"/>
                  <a:gd name="T30" fmla="*/ 297 w 1150"/>
                  <a:gd name="T31" fmla="*/ 95 h 128"/>
                  <a:gd name="T32" fmla="*/ 238 w 1150"/>
                  <a:gd name="T33" fmla="*/ 81 h 128"/>
                  <a:gd name="T34" fmla="*/ 180 w 1150"/>
                  <a:gd name="T35" fmla="*/ 66 h 128"/>
                  <a:gd name="T36" fmla="*/ 123 w 1150"/>
                  <a:gd name="T37" fmla="*/ 47 h 128"/>
                  <a:gd name="T38" fmla="*/ 68 w 1150"/>
                  <a:gd name="T39" fmla="*/ 27 h 128"/>
                  <a:gd name="T40" fmla="*/ 13 w 1150"/>
                  <a:gd name="T41" fmla="*/ 4 h 128"/>
                  <a:gd name="T42" fmla="*/ 0 w 1150"/>
                  <a:gd name="T43" fmla="*/ 0 h 12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50" h="128">
                    <a:moveTo>
                      <a:pt x="1150" y="32"/>
                    </a:moveTo>
                    <a:lnTo>
                      <a:pt x="1093" y="52"/>
                    </a:lnTo>
                    <a:lnTo>
                      <a:pt x="1035" y="69"/>
                    </a:lnTo>
                    <a:lnTo>
                      <a:pt x="976" y="86"/>
                    </a:lnTo>
                    <a:lnTo>
                      <a:pt x="916" y="99"/>
                    </a:lnTo>
                    <a:lnTo>
                      <a:pt x="855" y="110"/>
                    </a:lnTo>
                    <a:lnTo>
                      <a:pt x="793" y="118"/>
                    </a:lnTo>
                    <a:lnTo>
                      <a:pt x="732" y="123"/>
                    </a:lnTo>
                    <a:lnTo>
                      <a:pt x="668" y="126"/>
                    </a:lnTo>
                    <a:lnTo>
                      <a:pt x="624" y="128"/>
                    </a:lnTo>
                    <a:lnTo>
                      <a:pt x="603" y="128"/>
                    </a:lnTo>
                    <a:lnTo>
                      <a:pt x="540" y="126"/>
                    </a:lnTo>
                    <a:lnTo>
                      <a:pt x="478" y="121"/>
                    </a:lnTo>
                    <a:lnTo>
                      <a:pt x="417" y="115"/>
                    </a:lnTo>
                    <a:lnTo>
                      <a:pt x="357" y="107"/>
                    </a:lnTo>
                    <a:lnTo>
                      <a:pt x="297" y="95"/>
                    </a:lnTo>
                    <a:lnTo>
                      <a:pt x="238" y="81"/>
                    </a:lnTo>
                    <a:lnTo>
                      <a:pt x="180" y="66"/>
                    </a:lnTo>
                    <a:lnTo>
                      <a:pt x="123" y="47"/>
                    </a:lnTo>
                    <a:lnTo>
                      <a:pt x="68" y="27"/>
                    </a:lnTo>
                    <a:lnTo>
                      <a:pt x="13" y="4"/>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29" name="Freeform 44"/>
              <p:cNvSpPr>
                <a:spLocks/>
              </p:cNvSpPr>
              <p:nvPr/>
            </p:nvSpPr>
            <p:spPr bwMode="auto">
              <a:xfrm>
                <a:off x="2171" y="3559"/>
                <a:ext cx="55" cy="32"/>
              </a:xfrm>
              <a:custGeom>
                <a:avLst/>
                <a:gdLst>
                  <a:gd name="T0" fmla="*/ 45 w 55"/>
                  <a:gd name="T1" fmla="*/ 32 h 32"/>
                  <a:gd name="T2" fmla="*/ 0 w 55"/>
                  <a:gd name="T3" fmla="*/ 0 h 32"/>
                  <a:gd name="T4" fmla="*/ 55 w 55"/>
                  <a:gd name="T5" fmla="*/ 8 h 32"/>
                  <a:gd name="T6" fmla="*/ 40 w 55"/>
                  <a:gd name="T7" fmla="*/ 16 h 32"/>
                  <a:gd name="T8" fmla="*/ 45 w 55"/>
                  <a:gd name="T9" fmla="*/ 32 h 32"/>
                  <a:gd name="T10" fmla="*/ 45 w 55"/>
                  <a:gd name="T11" fmla="*/ 32 h 32"/>
                  <a:gd name="T12" fmla="*/ 45 w 55"/>
                  <a:gd name="T13" fmla="*/ 32 h 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32">
                    <a:moveTo>
                      <a:pt x="45" y="32"/>
                    </a:moveTo>
                    <a:lnTo>
                      <a:pt x="0" y="0"/>
                    </a:lnTo>
                    <a:lnTo>
                      <a:pt x="55" y="8"/>
                    </a:lnTo>
                    <a:lnTo>
                      <a:pt x="40" y="16"/>
                    </a:lnTo>
                    <a:lnTo>
                      <a:pt x="45" y="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0" name="Freeform 45"/>
              <p:cNvSpPr>
                <a:spLocks/>
              </p:cNvSpPr>
              <p:nvPr/>
            </p:nvSpPr>
            <p:spPr bwMode="auto">
              <a:xfrm>
                <a:off x="2171" y="3559"/>
                <a:ext cx="55" cy="32"/>
              </a:xfrm>
              <a:custGeom>
                <a:avLst/>
                <a:gdLst>
                  <a:gd name="T0" fmla="*/ 45 w 55"/>
                  <a:gd name="T1" fmla="*/ 32 h 32"/>
                  <a:gd name="T2" fmla="*/ 0 w 55"/>
                  <a:gd name="T3" fmla="*/ 0 h 32"/>
                  <a:gd name="T4" fmla="*/ 55 w 55"/>
                  <a:gd name="T5" fmla="*/ 8 h 32"/>
                  <a:gd name="T6" fmla="*/ 40 w 55"/>
                  <a:gd name="T7" fmla="*/ 16 h 32"/>
                  <a:gd name="T8" fmla="*/ 45 w 55"/>
                  <a:gd name="T9" fmla="*/ 32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32">
                    <a:moveTo>
                      <a:pt x="45" y="32"/>
                    </a:moveTo>
                    <a:lnTo>
                      <a:pt x="0" y="0"/>
                    </a:lnTo>
                    <a:lnTo>
                      <a:pt x="55" y="8"/>
                    </a:lnTo>
                    <a:lnTo>
                      <a:pt x="40" y="16"/>
                    </a:lnTo>
                    <a:lnTo>
                      <a:pt x="45" y="3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1" name="Freeform 46"/>
              <p:cNvSpPr>
                <a:spLocks/>
              </p:cNvSpPr>
              <p:nvPr/>
            </p:nvSpPr>
            <p:spPr bwMode="auto">
              <a:xfrm>
                <a:off x="1728" y="3187"/>
                <a:ext cx="258" cy="256"/>
              </a:xfrm>
              <a:custGeom>
                <a:avLst/>
                <a:gdLst>
                  <a:gd name="T0" fmla="*/ 258 w 258"/>
                  <a:gd name="T1" fmla="*/ 256 h 256"/>
                  <a:gd name="T2" fmla="*/ 206 w 258"/>
                  <a:gd name="T3" fmla="*/ 214 h 256"/>
                  <a:gd name="T4" fmla="*/ 156 w 258"/>
                  <a:gd name="T5" fmla="*/ 169 h 256"/>
                  <a:gd name="T6" fmla="*/ 109 w 258"/>
                  <a:gd name="T7" fmla="*/ 123 h 256"/>
                  <a:gd name="T8" fmla="*/ 63 w 258"/>
                  <a:gd name="T9" fmla="*/ 75 h 256"/>
                  <a:gd name="T10" fmla="*/ 19 w 258"/>
                  <a:gd name="T11" fmla="*/ 26 h 256"/>
                  <a:gd name="T12" fmla="*/ 0 w 258"/>
                  <a:gd name="T13" fmla="*/ 0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8" h="256">
                    <a:moveTo>
                      <a:pt x="258" y="256"/>
                    </a:moveTo>
                    <a:lnTo>
                      <a:pt x="206" y="214"/>
                    </a:lnTo>
                    <a:lnTo>
                      <a:pt x="156" y="169"/>
                    </a:lnTo>
                    <a:lnTo>
                      <a:pt x="109" y="123"/>
                    </a:lnTo>
                    <a:lnTo>
                      <a:pt x="63" y="75"/>
                    </a:lnTo>
                    <a:lnTo>
                      <a:pt x="19" y="26"/>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2" name="Freeform 47"/>
              <p:cNvSpPr>
                <a:spLocks/>
              </p:cNvSpPr>
              <p:nvPr/>
            </p:nvSpPr>
            <p:spPr bwMode="auto">
              <a:xfrm>
                <a:off x="1728" y="3187"/>
                <a:ext cx="44" cy="52"/>
              </a:xfrm>
              <a:custGeom>
                <a:avLst/>
                <a:gdLst>
                  <a:gd name="T0" fmla="*/ 21 w 44"/>
                  <a:gd name="T1" fmla="*/ 52 h 52"/>
                  <a:gd name="T2" fmla="*/ 0 w 44"/>
                  <a:gd name="T3" fmla="*/ 0 h 52"/>
                  <a:gd name="T4" fmla="*/ 44 w 44"/>
                  <a:gd name="T5" fmla="*/ 36 h 52"/>
                  <a:gd name="T6" fmla="*/ 26 w 44"/>
                  <a:gd name="T7" fmla="*/ 34 h 52"/>
                  <a:gd name="T8" fmla="*/ 21 w 44"/>
                  <a:gd name="T9" fmla="*/ 52 h 52"/>
                  <a:gd name="T10" fmla="*/ 21 w 44"/>
                  <a:gd name="T11" fmla="*/ 52 h 52"/>
                  <a:gd name="T12" fmla="*/ 21 w 44"/>
                  <a:gd name="T13" fmla="*/ 52 h 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52">
                    <a:moveTo>
                      <a:pt x="21" y="52"/>
                    </a:moveTo>
                    <a:lnTo>
                      <a:pt x="0" y="0"/>
                    </a:lnTo>
                    <a:lnTo>
                      <a:pt x="44" y="36"/>
                    </a:lnTo>
                    <a:lnTo>
                      <a:pt x="26" y="34"/>
                    </a:lnTo>
                    <a:lnTo>
                      <a:pt x="21" y="5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3" name="Freeform 48"/>
              <p:cNvSpPr>
                <a:spLocks/>
              </p:cNvSpPr>
              <p:nvPr/>
            </p:nvSpPr>
            <p:spPr bwMode="auto">
              <a:xfrm>
                <a:off x="1728" y="3187"/>
                <a:ext cx="44" cy="52"/>
              </a:xfrm>
              <a:custGeom>
                <a:avLst/>
                <a:gdLst>
                  <a:gd name="T0" fmla="*/ 21 w 44"/>
                  <a:gd name="T1" fmla="*/ 52 h 52"/>
                  <a:gd name="T2" fmla="*/ 0 w 44"/>
                  <a:gd name="T3" fmla="*/ 0 h 52"/>
                  <a:gd name="T4" fmla="*/ 44 w 44"/>
                  <a:gd name="T5" fmla="*/ 36 h 52"/>
                  <a:gd name="T6" fmla="*/ 26 w 44"/>
                  <a:gd name="T7" fmla="*/ 34 h 52"/>
                  <a:gd name="T8" fmla="*/ 21 w 44"/>
                  <a:gd name="T9" fmla="*/ 52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52">
                    <a:moveTo>
                      <a:pt x="21" y="52"/>
                    </a:moveTo>
                    <a:lnTo>
                      <a:pt x="0" y="0"/>
                    </a:lnTo>
                    <a:lnTo>
                      <a:pt x="44" y="36"/>
                    </a:lnTo>
                    <a:lnTo>
                      <a:pt x="26" y="34"/>
                    </a:lnTo>
                    <a:lnTo>
                      <a:pt x="21" y="5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4" name="Freeform 49"/>
              <p:cNvSpPr>
                <a:spLocks/>
              </p:cNvSpPr>
              <p:nvPr/>
            </p:nvSpPr>
            <p:spPr bwMode="auto">
              <a:xfrm>
                <a:off x="1468" y="2743"/>
                <a:ext cx="159" cy="319"/>
              </a:xfrm>
              <a:custGeom>
                <a:avLst/>
                <a:gdLst>
                  <a:gd name="T0" fmla="*/ 159 w 159"/>
                  <a:gd name="T1" fmla="*/ 319 h 319"/>
                  <a:gd name="T2" fmla="*/ 130 w 159"/>
                  <a:gd name="T3" fmla="*/ 272 h 319"/>
                  <a:gd name="T4" fmla="*/ 103 w 159"/>
                  <a:gd name="T5" fmla="*/ 224 h 319"/>
                  <a:gd name="T6" fmla="*/ 77 w 159"/>
                  <a:gd name="T7" fmla="*/ 175 h 319"/>
                  <a:gd name="T8" fmla="*/ 52 w 159"/>
                  <a:gd name="T9" fmla="*/ 125 h 319"/>
                  <a:gd name="T10" fmla="*/ 30 w 159"/>
                  <a:gd name="T11" fmla="*/ 74 h 319"/>
                  <a:gd name="T12" fmla="*/ 10 w 159"/>
                  <a:gd name="T13" fmla="*/ 24 h 319"/>
                  <a:gd name="T14" fmla="*/ 0 w 159"/>
                  <a:gd name="T15" fmla="*/ 0 h 31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9" h="319">
                    <a:moveTo>
                      <a:pt x="159" y="319"/>
                    </a:moveTo>
                    <a:lnTo>
                      <a:pt x="130" y="272"/>
                    </a:lnTo>
                    <a:lnTo>
                      <a:pt x="103" y="224"/>
                    </a:lnTo>
                    <a:lnTo>
                      <a:pt x="77" y="175"/>
                    </a:lnTo>
                    <a:lnTo>
                      <a:pt x="52" y="125"/>
                    </a:lnTo>
                    <a:lnTo>
                      <a:pt x="30" y="74"/>
                    </a:lnTo>
                    <a:lnTo>
                      <a:pt x="10" y="24"/>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5" name="Freeform 50"/>
              <p:cNvSpPr>
                <a:spLocks/>
              </p:cNvSpPr>
              <p:nvPr/>
            </p:nvSpPr>
            <p:spPr bwMode="auto">
              <a:xfrm>
                <a:off x="1468" y="2743"/>
                <a:ext cx="33" cy="55"/>
              </a:xfrm>
              <a:custGeom>
                <a:avLst/>
                <a:gdLst>
                  <a:gd name="T0" fmla="*/ 7 w 33"/>
                  <a:gd name="T1" fmla="*/ 55 h 55"/>
                  <a:gd name="T2" fmla="*/ 0 w 33"/>
                  <a:gd name="T3" fmla="*/ 0 h 55"/>
                  <a:gd name="T4" fmla="*/ 33 w 33"/>
                  <a:gd name="T5" fmla="*/ 45 h 55"/>
                  <a:gd name="T6" fmla="*/ 17 w 33"/>
                  <a:gd name="T7" fmla="*/ 40 h 55"/>
                  <a:gd name="T8" fmla="*/ 7 w 33"/>
                  <a:gd name="T9" fmla="*/ 55 h 55"/>
                  <a:gd name="T10" fmla="*/ 7 w 33"/>
                  <a:gd name="T11" fmla="*/ 55 h 55"/>
                  <a:gd name="T12" fmla="*/ 7 w 33"/>
                  <a:gd name="T13" fmla="*/ 55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3" h="55">
                    <a:moveTo>
                      <a:pt x="7" y="55"/>
                    </a:moveTo>
                    <a:lnTo>
                      <a:pt x="0" y="0"/>
                    </a:lnTo>
                    <a:lnTo>
                      <a:pt x="33" y="45"/>
                    </a:lnTo>
                    <a:lnTo>
                      <a:pt x="17" y="40"/>
                    </a:lnTo>
                    <a:lnTo>
                      <a:pt x="7" y="5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6" name="Freeform 51"/>
              <p:cNvSpPr>
                <a:spLocks/>
              </p:cNvSpPr>
              <p:nvPr/>
            </p:nvSpPr>
            <p:spPr bwMode="auto">
              <a:xfrm>
                <a:off x="1468" y="2743"/>
                <a:ext cx="33" cy="55"/>
              </a:xfrm>
              <a:custGeom>
                <a:avLst/>
                <a:gdLst>
                  <a:gd name="T0" fmla="*/ 7 w 33"/>
                  <a:gd name="T1" fmla="*/ 55 h 55"/>
                  <a:gd name="T2" fmla="*/ 0 w 33"/>
                  <a:gd name="T3" fmla="*/ 0 h 55"/>
                  <a:gd name="T4" fmla="*/ 33 w 33"/>
                  <a:gd name="T5" fmla="*/ 45 h 55"/>
                  <a:gd name="T6" fmla="*/ 17 w 33"/>
                  <a:gd name="T7" fmla="*/ 40 h 55"/>
                  <a:gd name="T8" fmla="*/ 7 w 33"/>
                  <a:gd name="T9" fmla="*/ 55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 h="55">
                    <a:moveTo>
                      <a:pt x="7" y="55"/>
                    </a:moveTo>
                    <a:lnTo>
                      <a:pt x="0" y="0"/>
                    </a:lnTo>
                    <a:lnTo>
                      <a:pt x="33" y="45"/>
                    </a:lnTo>
                    <a:lnTo>
                      <a:pt x="17" y="40"/>
                    </a:lnTo>
                    <a:lnTo>
                      <a:pt x="7" y="55"/>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7" name="Freeform 52"/>
              <p:cNvSpPr>
                <a:spLocks/>
              </p:cNvSpPr>
              <p:nvPr/>
            </p:nvSpPr>
            <p:spPr bwMode="auto">
              <a:xfrm>
                <a:off x="1400" y="2254"/>
                <a:ext cx="38" cy="354"/>
              </a:xfrm>
              <a:custGeom>
                <a:avLst/>
                <a:gdLst>
                  <a:gd name="T0" fmla="*/ 38 w 38"/>
                  <a:gd name="T1" fmla="*/ 354 h 354"/>
                  <a:gd name="T2" fmla="*/ 26 w 38"/>
                  <a:gd name="T3" fmla="*/ 299 h 354"/>
                  <a:gd name="T4" fmla="*/ 16 w 38"/>
                  <a:gd name="T5" fmla="*/ 245 h 354"/>
                  <a:gd name="T6" fmla="*/ 10 w 38"/>
                  <a:gd name="T7" fmla="*/ 190 h 354"/>
                  <a:gd name="T8" fmla="*/ 5 w 38"/>
                  <a:gd name="T9" fmla="*/ 137 h 354"/>
                  <a:gd name="T10" fmla="*/ 2 w 38"/>
                  <a:gd name="T11" fmla="*/ 82 h 354"/>
                  <a:gd name="T12" fmla="*/ 0 w 38"/>
                  <a:gd name="T13" fmla="*/ 28 h 354"/>
                  <a:gd name="T14" fmla="*/ 0 w 38"/>
                  <a:gd name="T15" fmla="*/ 0 h 3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8" h="354">
                    <a:moveTo>
                      <a:pt x="38" y="354"/>
                    </a:moveTo>
                    <a:lnTo>
                      <a:pt x="26" y="299"/>
                    </a:lnTo>
                    <a:lnTo>
                      <a:pt x="16" y="245"/>
                    </a:lnTo>
                    <a:lnTo>
                      <a:pt x="10" y="190"/>
                    </a:lnTo>
                    <a:lnTo>
                      <a:pt x="5" y="137"/>
                    </a:lnTo>
                    <a:lnTo>
                      <a:pt x="2" y="82"/>
                    </a:lnTo>
                    <a:lnTo>
                      <a:pt x="0" y="28"/>
                    </a:lnTo>
                    <a:lnTo>
                      <a:pt x="0"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8" name="Freeform 53"/>
              <p:cNvSpPr>
                <a:spLocks/>
              </p:cNvSpPr>
              <p:nvPr/>
            </p:nvSpPr>
            <p:spPr bwMode="auto">
              <a:xfrm>
                <a:off x="1387" y="2254"/>
                <a:ext cx="26" cy="54"/>
              </a:xfrm>
              <a:custGeom>
                <a:avLst/>
                <a:gdLst>
                  <a:gd name="T0" fmla="*/ 0 w 26"/>
                  <a:gd name="T1" fmla="*/ 54 h 54"/>
                  <a:gd name="T2" fmla="*/ 13 w 26"/>
                  <a:gd name="T3" fmla="*/ 0 h 54"/>
                  <a:gd name="T4" fmla="*/ 26 w 26"/>
                  <a:gd name="T5" fmla="*/ 54 h 54"/>
                  <a:gd name="T6" fmla="*/ 13 w 26"/>
                  <a:gd name="T7" fmla="*/ 44 h 54"/>
                  <a:gd name="T8" fmla="*/ 0 w 26"/>
                  <a:gd name="T9" fmla="*/ 54 h 54"/>
                  <a:gd name="T10" fmla="*/ 0 w 26"/>
                  <a:gd name="T11" fmla="*/ 54 h 54"/>
                  <a:gd name="T12" fmla="*/ 0 w 26"/>
                  <a:gd name="T13" fmla="*/ 54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54">
                    <a:moveTo>
                      <a:pt x="0" y="54"/>
                    </a:moveTo>
                    <a:lnTo>
                      <a:pt x="13" y="0"/>
                    </a:lnTo>
                    <a:lnTo>
                      <a:pt x="26" y="54"/>
                    </a:lnTo>
                    <a:lnTo>
                      <a:pt x="13" y="44"/>
                    </a:lnTo>
                    <a:lnTo>
                      <a:pt x="0" y="5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39" name="Freeform 54"/>
              <p:cNvSpPr>
                <a:spLocks/>
              </p:cNvSpPr>
              <p:nvPr/>
            </p:nvSpPr>
            <p:spPr bwMode="auto">
              <a:xfrm>
                <a:off x="1387" y="2254"/>
                <a:ext cx="26" cy="54"/>
              </a:xfrm>
              <a:custGeom>
                <a:avLst/>
                <a:gdLst>
                  <a:gd name="T0" fmla="*/ 0 w 26"/>
                  <a:gd name="T1" fmla="*/ 54 h 54"/>
                  <a:gd name="T2" fmla="*/ 13 w 26"/>
                  <a:gd name="T3" fmla="*/ 0 h 54"/>
                  <a:gd name="T4" fmla="*/ 26 w 26"/>
                  <a:gd name="T5" fmla="*/ 54 h 54"/>
                  <a:gd name="T6" fmla="*/ 13 w 26"/>
                  <a:gd name="T7" fmla="*/ 44 h 54"/>
                  <a:gd name="T8" fmla="*/ 0 w 26"/>
                  <a:gd name="T9" fmla="*/ 54 h 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 h="54">
                    <a:moveTo>
                      <a:pt x="0" y="54"/>
                    </a:moveTo>
                    <a:lnTo>
                      <a:pt x="13" y="0"/>
                    </a:lnTo>
                    <a:lnTo>
                      <a:pt x="26" y="54"/>
                    </a:lnTo>
                    <a:lnTo>
                      <a:pt x="13" y="44"/>
                    </a:lnTo>
                    <a:lnTo>
                      <a:pt x="0" y="54"/>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0" name="Freeform 55"/>
              <p:cNvSpPr>
                <a:spLocks/>
              </p:cNvSpPr>
              <p:nvPr/>
            </p:nvSpPr>
            <p:spPr bwMode="auto">
              <a:xfrm>
                <a:off x="1412" y="1763"/>
                <a:ext cx="86" cy="371"/>
              </a:xfrm>
              <a:custGeom>
                <a:avLst/>
                <a:gdLst>
                  <a:gd name="T0" fmla="*/ 0 w 86"/>
                  <a:gd name="T1" fmla="*/ 371 h 371"/>
                  <a:gd name="T2" fmla="*/ 6 w 86"/>
                  <a:gd name="T3" fmla="*/ 320 h 371"/>
                  <a:gd name="T4" fmla="*/ 14 w 86"/>
                  <a:gd name="T5" fmla="*/ 268 h 371"/>
                  <a:gd name="T6" fmla="*/ 22 w 86"/>
                  <a:gd name="T7" fmla="*/ 217 h 371"/>
                  <a:gd name="T8" fmla="*/ 34 w 86"/>
                  <a:gd name="T9" fmla="*/ 169 h 371"/>
                  <a:gd name="T10" fmla="*/ 47 w 86"/>
                  <a:gd name="T11" fmla="*/ 120 h 371"/>
                  <a:gd name="T12" fmla="*/ 61 w 86"/>
                  <a:gd name="T13" fmla="*/ 71 h 371"/>
                  <a:gd name="T14" fmla="*/ 76 w 86"/>
                  <a:gd name="T15" fmla="*/ 24 h 371"/>
                  <a:gd name="T16" fmla="*/ 86 w 86"/>
                  <a:gd name="T17" fmla="*/ 0 h 3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6" h="371">
                    <a:moveTo>
                      <a:pt x="0" y="371"/>
                    </a:moveTo>
                    <a:lnTo>
                      <a:pt x="6" y="320"/>
                    </a:lnTo>
                    <a:lnTo>
                      <a:pt x="14" y="268"/>
                    </a:lnTo>
                    <a:lnTo>
                      <a:pt x="22" y="217"/>
                    </a:lnTo>
                    <a:lnTo>
                      <a:pt x="34" y="169"/>
                    </a:lnTo>
                    <a:lnTo>
                      <a:pt x="47" y="120"/>
                    </a:lnTo>
                    <a:lnTo>
                      <a:pt x="61" y="71"/>
                    </a:lnTo>
                    <a:lnTo>
                      <a:pt x="76" y="24"/>
                    </a:lnTo>
                    <a:lnTo>
                      <a:pt x="86"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1" name="Freeform 56"/>
              <p:cNvSpPr>
                <a:spLocks/>
              </p:cNvSpPr>
              <p:nvPr/>
            </p:nvSpPr>
            <p:spPr bwMode="auto">
              <a:xfrm>
                <a:off x="1467" y="1763"/>
                <a:ext cx="31" cy="55"/>
              </a:xfrm>
              <a:custGeom>
                <a:avLst/>
                <a:gdLst>
                  <a:gd name="T0" fmla="*/ 0 w 31"/>
                  <a:gd name="T1" fmla="*/ 47 h 55"/>
                  <a:gd name="T2" fmla="*/ 31 w 31"/>
                  <a:gd name="T3" fmla="*/ 0 h 55"/>
                  <a:gd name="T4" fmla="*/ 26 w 31"/>
                  <a:gd name="T5" fmla="*/ 55 h 55"/>
                  <a:gd name="T6" fmla="*/ 16 w 31"/>
                  <a:gd name="T7" fmla="*/ 41 h 55"/>
                  <a:gd name="T8" fmla="*/ 0 w 31"/>
                  <a:gd name="T9" fmla="*/ 47 h 55"/>
                  <a:gd name="T10" fmla="*/ 0 w 31"/>
                  <a:gd name="T11" fmla="*/ 47 h 55"/>
                  <a:gd name="T12" fmla="*/ 0 w 31"/>
                  <a:gd name="T13" fmla="*/ 47 h 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55">
                    <a:moveTo>
                      <a:pt x="0" y="47"/>
                    </a:moveTo>
                    <a:lnTo>
                      <a:pt x="31" y="0"/>
                    </a:lnTo>
                    <a:lnTo>
                      <a:pt x="26" y="55"/>
                    </a:lnTo>
                    <a:lnTo>
                      <a:pt x="16" y="41"/>
                    </a:lnTo>
                    <a:lnTo>
                      <a:pt x="0" y="4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2" name="Freeform 57"/>
              <p:cNvSpPr>
                <a:spLocks/>
              </p:cNvSpPr>
              <p:nvPr/>
            </p:nvSpPr>
            <p:spPr bwMode="auto">
              <a:xfrm>
                <a:off x="1467" y="1763"/>
                <a:ext cx="31" cy="55"/>
              </a:xfrm>
              <a:custGeom>
                <a:avLst/>
                <a:gdLst>
                  <a:gd name="T0" fmla="*/ 0 w 31"/>
                  <a:gd name="T1" fmla="*/ 47 h 55"/>
                  <a:gd name="T2" fmla="*/ 31 w 31"/>
                  <a:gd name="T3" fmla="*/ 0 h 55"/>
                  <a:gd name="T4" fmla="*/ 26 w 31"/>
                  <a:gd name="T5" fmla="*/ 55 h 55"/>
                  <a:gd name="T6" fmla="*/ 16 w 31"/>
                  <a:gd name="T7" fmla="*/ 41 h 55"/>
                  <a:gd name="T8" fmla="*/ 0 w 31"/>
                  <a:gd name="T9" fmla="*/ 47 h 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55">
                    <a:moveTo>
                      <a:pt x="0" y="47"/>
                    </a:moveTo>
                    <a:lnTo>
                      <a:pt x="31" y="0"/>
                    </a:lnTo>
                    <a:lnTo>
                      <a:pt x="26" y="55"/>
                    </a:lnTo>
                    <a:lnTo>
                      <a:pt x="16" y="41"/>
                    </a:lnTo>
                    <a:lnTo>
                      <a:pt x="0" y="47"/>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3" name="Freeform 58"/>
              <p:cNvSpPr>
                <a:spLocks/>
              </p:cNvSpPr>
              <p:nvPr/>
            </p:nvSpPr>
            <p:spPr bwMode="auto">
              <a:xfrm>
                <a:off x="1554" y="1315"/>
                <a:ext cx="216" cy="312"/>
              </a:xfrm>
              <a:custGeom>
                <a:avLst/>
                <a:gdLst>
                  <a:gd name="T0" fmla="*/ 0 w 216"/>
                  <a:gd name="T1" fmla="*/ 312 h 312"/>
                  <a:gd name="T2" fmla="*/ 31 w 216"/>
                  <a:gd name="T3" fmla="*/ 257 h 312"/>
                  <a:gd name="T4" fmla="*/ 64 w 216"/>
                  <a:gd name="T5" fmla="*/ 201 h 312"/>
                  <a:gd name="T6" fmla="*/ 99 w 216"/>
                  <a:gd name="T7" fmla="*/ 148 h 312"/>
                  <a:gd name="T8" fmla="*/ 137 w 216"/>
                  <a:gd name="T9" fmla="*/ 98 h 312"/>
                  <a:gd name="T10" fmla="*/ 176 w 216"/>
                  <a:gd name="T11" fmla="*/ 47 h 312"/>
                  <a:gd name="T12" fmla="*/ 195 w 216"/>
                  <a:gd name="T13" fmla="*/ 25 h 312"/>
                  <a:gd name="T14" fmla="*/ 216 w 216"/>
                  <a:gd name="T15" fmla="*/ 0 h 3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 h="312">
                    <a:moveTo>
                      <a:pt x="0" y="312"/>
                    </a:moveTo>
                    <a:lnTo>
                      <a:pt x="31" y="257"/>
                    </a:lnTo>
                    <a:lnTo>
                      <a:pt x="64" y="201"/>
                    </a:lnTo>
                    <a:lnTo>
                      <a:pt x="99" y="148"/>
                    </a:lnTo>
                    <a:lnTo>
                      <a:pt x="137" y="98"/>
                    </a:lnTo>
                    <a:lnTo>
                      <a:pt x="176" y="47"/>
                    </a:lnTo>
                    <a:lnTo>
                      <a:pt x="195" y="25"/>
                    </a:lnTo>
                    <a:lnTo>
                      <a:pt x="216"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4" name="Freeform 59"/>
              <p:cNvSpPr>
                <a:spLocks/>
              </p:cNvSpPr>
              <p:nvPr/>
            </p:nvSpPr>
            <p:spPr bwMode="auto">
              <a:xfrm>
                <a:off x="1725" y="1315"/>
                <a:ext cx="45" cy="51"/>
              </a:xfrm>
              <a:custGeom>
                <a:avLst/>
                <a:gdLst>
                  <a:gd name="T0" fmla="*/ 0 w 45"/>
                  <a:gd name="T1" fmla="*/ 33 h 51"/>
                  <a:gd name="T2" fmla="*/ 45 w 45"/>
                  <a:gd name="T3" fmla="*/ 0 h 51"/>
                  <a:gd name="T4" fmla="*/ 19 w 45"/>
                  <a:gd name="T5" fmla="*/ 51 h 51"/>
                  <a:gd name="T6" fmla="*/ 18 w 45"/>
                  <a:gd name="T7" fmla="*/ 33 h 51"/>
                  <a:gd name="T8" fmla="*/ 0 w 45"/>
                  <a:gd name="T9" fmla="*/ 33 h 51"/>
                  <a:gd name="T10" fmla="*/ 0 w 45"/>
                  <a:gd name="T11" fmla="*/ 33 h 51"/>
                  <a:gd name="T12" fmla="*/ 0 w 45"/>
                  <a:gd name="T13" fmla="*/ 33 h 5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51">
                    <a:moveTo>
                      <a:pt x="0" y="33"/>
                    </a:moveTo>
                    <a:lnTo>
                      <a:pt x="45" y="0"/>
                    </a:lnTo>
                    <a:lnTo>
                      <a:pt x="19" y="51"/>
                    </a:lnTo>
                    <a:lnTo>
                      <a:pt x="18" y="33"/>
                    </a:lnTo>
                    <a:lnTo>
                      <a:pt x="0" y="3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5" name="Freeform 60"/>
              <p:cNvSpPr>
                <a:spLocks/>
              </p:cNvSpPr>
              <p:nvPr/>
            </p:nvSpPr>
            <p:spPr bwMode="auto">
              <a:xfrm>
                <a:off x="1725" y="1315"/>
                <a:ext cx="45" cy="51"/>
              </a:xfrm>
              <a:custGeom>
                <a:avLst/>
                <a:gdLst>
                  <a:gd name="T0" fmla="*/ 0 w 45"/>
                  <a:gd name="T1" fmla="*/ 33 h 51"/>
                  <a:gd name="T2" fmla="*/ 45 w 45"/>
                  <a:gd name="T3" fmla="*/ 0 h 51"/>
                  <a:gd name="T4" fmla="*/ 19 w 45"/>
                  <a:gd name="T5" fmla="*/ 51 h 51"/>
                  <a:gd name="T6" fmla="*/ 18 w 45"/>
                  <a:gd name="T7" fmla="*/ 33 h 51"/>
                  <a:gd name="T8" fmla="*/ 0 w 45"/>
                  <a:gd name="T9" fmla="*/ 33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51">
                    <a:moveTo>
                      <a:pt x="0" y="33"/>
                    </a:moveTo>
                    <a:lnTo>
                      <a:pt x="45" y="0"/>
                    </a:lnTo>
                    <a:lnTo>
                      <a:pt x="19" y="51"/>
                    </a:lnTo>
                    <a:lnTo>
                      <a:pt x="18" y="33"/>
                    </a:lnTo>
                    <a:lnTo>
                      <a:pt x="0" y="33"/>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6" name="Freeform 61"/>
              <p:cNvSpPr>
                <a:spLocks/>
              </p:cNvSpPr>
              <p:nvPr/>
            </p:nvSpPr>
            <p:spPr bwMode="auto">
              <a:xfrm>
                <a:off x="2963" y="652"/>
                <a:ext cx="146" cy="251"/>
              </a:xfrm>
              <a:custGeom>
                <a:avLst/>
                <a:gdLst>
                  <a:gd name="T0" fmla="*/ 146 w 146"/>
                  <a:gd name="T1" fmla="*/ 251 h 251"/>
                  <a:gd name="T2" fmla="*/ 133 w 146"/>
                  <a:gd name="T3" fmla="*/ 248 h 251"/>
                  <a:gd name="T4" fmla="*/ 120 w 146"/>
                  <a:gd name="T5" fmla="*/ 243 h 251"/>
                  <a:gd name="T6" fmla="*/ 108 w 146"/>
                  <a:gd name="T7" fmla="*/ 237 h 251"/>
                  <a:gd name="T8" fmla="*/ 95 w 146"/>
                  <a:gd name="T9" fmla="*/ 230 h 251"/>
                  <a:gd name="T10" fmla="*/ 86 w 146"/>
                  <a:gd name="T11" fmla="*/ 224 h 251"/>
                  <a:gd name="T12" fmla="*/ 74 w 146"/>
                  <a:gd name="T13" fmla="*/ 216 h 251"/>
                  <a:gd name="T14" fmla="*/ 64 w 146"/>
                  <a:gd name="T15" fmla="*/ 208 h 251"/>
                  <a:gd name="T16" fmla="*/ 55 w 146"/>
                  <a:gd name="T17" fmla="*/ 198 h 251"/>
                  <a:gd name="T18" fmla="*/ 47 w 146"/>
                  <a:gd name="T19" fmla="*/ 188 h 251"/>
                  <a:gd name="T20" fmla="*/ 38 w 146"/>
                  <a:gd name="T21" fmla="*/ 178 h 251"/>
                  <a:gd name="T22" fmla="*/ 32 w 146"/>
                  <a:gd name="T23" fmla="*/ 167 h 251"/>
                  <a:gd name="T24" fmla="*/ 26 w 146"/>
                  <a:gd name="T25" fmla="*/ 157 h 251"/>
                  <a:gd name="T26" fmla="*/ 19 w 146"/>
                  <a:gd name="T27" fmla="*/ 146 h 251"/>
                  <a:gd name="T28" fmla="*/ 14 w 146"/>
                  <a:gd name="T29" fmla="*/ 133 h 251"/>
                  <a:gd name="T30" fmla="*/ 9 w 146"/>
                  <a:gd name="T31" fmla="*/ 122 h 251"/>
                  <a:gd name="T32" fmla="*/ 6 w 146"/>
                  <a:gd name="T33" fmla="*/ 109 h 251"/>
                  <a:gd name="T34" fmla="*/ 3 w 146"/>
                  <a:gd name="T35" fmla="*/ 96 h 251"/>
                  <a:gd name="T36" fmla="*/ 1 w 146"/>
                  <a:gd name="T37" fmla="*/ 83 h 251"/>
                  <a:gd name="T38" fmla="*/ 0 w 146"/>
                  <a:gd name="T39" fmla="*/ 70 h 251"/>
                  <a:gd name="T40" fmla="*/ 0 w 146"/>
                  <a:gd name="T41" fmla="*/ 57 h 251"/>
                  <a:gd name="T42" fmla="*/ 0 w 146"/>
                  <a:gd name="T43" fmla="*/ 44 h 251"/>
                  <a:gd name="T44" fmla="*/ 1 w 146"/>
                  <a:gd name="T45" fmla="*/ 31 h 251"/>
                  <a:gd name="T46" fmla="*/ 3 w 146"/>
                  <a:gd name="T47" fmla="*/ 16 h 251"/>
                  <a:gd name="T48" fmla="*/ 4 w 146"/>
                  <a:gd name="T49" fmla="*/ 13 h 251"/>
                  <a:gd name="T50" fmla="*/ 4 w 146"/>
                  <a:gd name="T51" fmla="*/ 8 h 251"/>
                  <a:gd name="T52" fmla="*/ 8 w 146"/>
                  <a:gd name="T53" fmla="*/ 0 h 25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6" h="251">
                    <a:moveTo>
                      <a:pt x="146" y="251"/>
                    </a:moveTo>
                    <a:lnTo>
                      <a:pt x="133" y="248"/>
                    </a:lnTo>
                    <a:lnTo>
                      <a:pt x="120" y="243"/>
                    </a:lnTo>
                    <a:lnTo>
                      <a:pt x="108" y="237"/>
                    </a:lnTo>
                    <a:lnTo>
                      <a:pt x="95" y="230"/>
                    </a:lnTo>
                    <a:lnTo>
                      <a:pt x="86" y="224"/>
                    </a:lnTo>
                    <a:lnTo>
                      <a:pt x="74" y="216"/>
                    </a:lnTo>
                    <a:lnTo>
                      <a:pt x="64" y="208"/>
                    </a:lnTo>
                    <a:lnTo>
                      <a:pt x="55" y="198"/>
                    </a:lnTo>
                    <a:lnTo>
                      <a:pt x="47" y="188"/>
                    </a:lnTo>
                    <a:lnTo>
                      <a:pt x="38" y="178"/>
                    </a:lnTo>
                    <a:lnTo>
                      <a:pt x="32" y="167"/>
                    </a:lnTo>
                    <a:lnTo>
                      <a:pt x="26" y="157"/>
                    </a:lnTo>
                    <a:lnTo>
                      <a:pt x="19" y="146"/>
                    </a:lnTo>
                    <a:lnTo>
                      <a:pt x="14" y="133"/>
                    </a:lnTo>
                    <a:lnTo>
                      <a:pt x="9" y="122"/>
                    </a:lnTo>
                    <a:lnTo>
                      <a:pt x="6" y="109"/>
                    </a:lnTo>
                    <a:lnTo>
                      <a:pt x="3" y="96"/>
                    </a:lnTo>
                    <a:lnTo>
                      <a:pt x="1" y="83"/>
                    </a:lnTo>
                    <a:lnTo>
                      <a:pt x="0" y="70"/>
                    </a:lnTo>
                    <a:lnTo>
                      <a:pt x="0" y="57"/>
                    </a:lnTo>
                    <a:lnTo>
                      <a:pt x="0" y="44"/>
                    </a:lnTo>
                    <a:lnTo>
                      <a:pt x="1" y="31"/>
                    </a:lnTo>
                    <a:lnTo>
                      <a:pt x="3" y="16"/>
                    </a:lnTo>
                    <a:lnTo>
                      <a:pt x="4" y="13"/>
                    </a:lnTo>
                    <a:lnTo>
                      <a:pt x="4" y="8"/>
                    </a:lnTo>
                    <a:lnTo>
                      <a:pt x="8"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7" name="Freeform 62"/>
              <p:cNvSpPr>
                <a:spLocks/>
              </p:cNvSpPr>
              <p:nvPr/>
            </p:nvSpPr>
            <p:spPr bwMode="auto">
              <a:xfrm>
                <a:off x="1932" y="2425"/>
                <a:ext cx="1039" cy="980"/>
              </a:xfrm>
              <a:custGeom>
                <a:avLst/>
                <a:gdLst>
                  <a:gd name="T0" fmla="*/ 12 w 1039"/>
                  <a:gd name="T1" fmla="*/ 980 h 980"/>
                  <a:gd name="T2" fmla="*/ 4 w 1039"/>
                  <a:gd name="T3" fmla="*/ 967 h 980"/>
                  <a:gd name="T4" fmla="*/ 0 w 1039"/>
                  <a:gd name="T5" fmla="*/ 955 h 980"/>
                  <a:gd name="T6" fmla="*/ 0 w 1039"/>
                  <a:gd name="T7" fmla="*/ 944 h 980"/>
                  <a:gd name="T8" fmla="*/ 4 w 1039"/>
                  <a:gd name="T9" fmla="*/ 931 h 980"/>
                  <a:gd name="T10" fmla="*/ 10 w 1039"/>
                  <a:gd name="T11" fmla="*/ 919 h 980"/>
                  <a:gd name="T12" fmla="*/ 21 w 1039"/>
                  <a:gd name="T13" fmla="*/ 908 h 980"/>
                  <a:gd name="T14" fmla="*/ 34 w 1039"/>
                  <a:gd name="T15" fmla="*/ 897 h 980"/>
                  <a:gd name="T16" fmla="*/ 51 w 1039"/>
                  <a:gd name="T17" fmla="*/ 885 h 980"/>
                  <a:gd name="T18" fmla="*/ 70 w 1039"/>
                  <a:gd name="T19" fmla="*/ 874 h 980"/>
                  <a:gd name="T20" fmla="*/ 103 w 1039"/>
                  <a:gd name="T21" fmla="*/ 858 h 980"/>
                  <a:gd name="T22" fmla="*/ 142 w 1039"/>
                  <a:gd name="T23" fmla="*/ 840 h 980"/>
                  <a:gd name="T24" fmla="*/ 198 w 1039"/>
                  <a:gd name="T25" fmla="*/ 817 h 980"/>
                  <a:gd name="T26" fmla="*/ 297 w 1039"/>
                  <a:gd name="T27" fmla="*/ 782 h 980"/>
                  <a:gd name="T28" fmla="*/ 463 w 1039"/>
                  <a:gd name="T29" fmla="*/ 722 h 980"/>
                  <a:gd name="T30" fmla="*/ 558 w 1039"/>
                  <a:gd name="T31" fmla="*/ 686 h 980"/>
                  <a:gd name="T32" fmla="*/ 633 w 1039"/>
                  <a:gd name="T33" fmla="*/ 653 h 980"/>
                  <a:gd name="T34" fmla="*/ 688 w 1039"/>
                  <a:gd name="T35" fmla="*/ 628 h 980"/>
                  <a:gd name="T36" fmla="*/ 742 w 1039"/>
                  <a:gd name="T37" fmla="*/ 602 h 980"/>
                  <a:gd name="T38" fmla="*/ 792 w 1039"/>
                  <a:gd name="T39" fmla="*/ 572 h 980"/>
                  <a:gd name="T40" fmla="*/ 825 w 1039"/>
                  <a:gd name="T41" fmla="*/ 553 h 980"/>
                  <a:gd name="T42" fmla="*/ 855 w 1039"/>
                  <a:gd name="T43" fmla="*/ 532 h 980"/>
                  <a:gd name="T44" fmla="*/ 885 w 1039"/>
                  <a:gd name="T45" fmla="*/ 511 h 980"/>
                  <a:gd name="T46" fmla="*/ 912 w 1039"/>
                  <a:gd name="T47" fmla="*/ 488 h 980"/>
                  <a:gd name="T48" fmla="*/ 936 w 1039"/>
                  <a:gd name="T49" fmla="*/ 464 h 980"/>
                  <a:gd name="T50" fmla="*/ 959 w 1039"/>
                  <a:gd name="T51" fmla="*/ 439 h 980"/>
                  <a:gd name="T52" fmla="*/ 980 w 1039"/>
                  <a:gd name="T53" fmla="*/ 415 h 980"/>
                  <a:gd name="T54" fmla="*/ 996 w 1039"/>
                  <a:gd name="T55" fmla="*/ 387 h 980"/>
                  <a:gd name="T56" fmla="*/ 1011 w 1039"/>
                  <a:gd name="T57" fmla="*/ 360 h 980"/>
                  <a:gd name="T58" fmla="*/ 1024 w 1039"/>
                  <a:gd name="T59" fmla="*/ 332 h 980"/>
                  <a:gd name="T60" fmla="*/ 1032 w 1039"/>
                  <a:gd name="T61" fmla="*/ 301 h 980"/>
                  <a:gd name="T62" fmla="*/ 1037 w 1039"/>
                  <a:gd name="T63" fmla="*/ 271 h 980"/>
                  <a:gd name="T64" fmla="*/ 1039 w 1039"/>
                  <a:gd name="T65" fmla="*/ 240 h 980"/>
                  <a:gd name="T66" fmla="*/ 1037 w 1039"/>
                  <a:gd name="T67" fmla="*/ 206 h 980"/>
                  <a:gd name="T68" fmla="*/ 1031 w 1039"/>
                  <a:gd name="T69" fmla="*/ 172 h 980"/>
                  <a:gd name="T70" fmla="*/ 1021 w 1039"/>
                  <a:gd name="T71" fmla="*/ 136 h 980"/>
                  <a:gd name="T72" fmla="*/ 1006 w 1039"/>
                  <a:gd name="T73" fmla="*/ 99 h 980"/>
                  <a:gd name="T74" fmla="*/ 988 w 1039"/>
                  <a:gd name="T75" fmla="*/ 60 h 980"/>
                  <a:gd name="T76" fmla="*/ 964 w 1039"/>
                  <a:gd name="T77" fmla="*/ 21 h 980"/>
                  <a:gd name="T78" fmla="*/ 951 w 1039"/>
                  <a:gd name="T79" fmla="*/ 0 h 98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39" h="980">
                    <a:moveTo>
                      <a:pt x="12" y="980"/>
                    </a:moveTo>
                    <a:lnTo>
                      <a:pt x="4" y="967"/>
                    </a:lnTo>
                    <a:lnTo>
                      <a:pt x="0" y="955"/>
                    </a:lnTo>
                    <a:lnTo>
                      <a:pt x="0" y="944"/>
                    </a:lnTo>
                    <a:lnTo>
                      <a:pt x="4" y="931"/>
                    </a:lnTo>
                    <a:lnTo>
                      <a:pt x="10" y="919"/>
                    </a:lnTo>
                    <a:lnTo>
                      <a:pt x="21" y="908"/>
                    </a:lnTo>
                    <a:lnTo>
                      <a:pt x="34" y="897"/>
                    </a:lnTo>
                    <a:lnTo>
                      <a:pt x="51" y="885"/>
                    </a:lnTo>
                    <a:lnTo>
                      <a:pt x="70" y="874"/>
                    </a:lnTo>
                    <a:lnTo>
                      <a:pt x="103" y="858"/>
                    </a:lnTo>
                    <a:lnTo>
                      <a:pt x="142" y="840"/>
                    </a:lnTo>
                    <a:lnTo>
                      <a:pt x="198" y="817"/>
                    </a:lnTo>
                    <a:lnTo>
                      <a:pt x="297" y="782"/>
                    </a:lnTo>
                    <a:lnTo>
                      <a:pt x="463" y="722"/>
                    </a:lnTo>
                    <a:lnTo>
                      <a:pt x="558" y="686"/>
                    </a:lnTo>
                    <a:lnTo>
                      <a:pt x="633" y="653"/>
                    </a:lnTo>
                    <a:lnTo>
                      <a:pt x="688" y="628"/>
                    </a:lnTo>
                    <a:lnTo>
                      <a:pt x="742" y="602"/>
                    </a:lnTo>
                    <a:lnTo>
                      <a:pt x="792" y="572"/>
                    </a:lnTo>
                    <a:lnTo>
                      <a:pt x="825" y="553"/>
                    </a:lnTo>
                    <a:lnTo>
                      <a:pt x="855" y="532"/>
                    </a:lnTo>
                    <a:lnTo>
                      <a:pt x="885" y="511"/>
                    </a:lnTo>
                    <a:lnTo>
                      <a:pt x="912" y="488"/>
                    </a:lnTo>
                    <a:lnTo>
                      <a:pt x="936" y="464"/>
                    </a:lnTo>
                    <a:lnTo>
                      <a:pt x="959" y="439"/>
                    </a:lnTo>
                    <a:lnTo>
                      <a:pt x="980" y="415"/>
                    </a:lnTo>
                    <a:lnTo>
                      <a:pt x="996" y="387"/>
                    </a:lnTo>
                    <a:lnTo>
                      <a:pt x="1011" y="360"/>
                    </a:lnTo>
                    <a:lnTo>
                      <a:pt x="1024" y="332"/>
                    </a:lnTo>
                    <a:lnTo>
                      <a:pt x="1032" y="301"/>
                    </a:lnTo>
                    <a:lnTo>
                      <a:pt x="1037" y="271"/>
                    </a:lnTo>
                    <a:lnTo>
                      <a:pt x="1039" y="240"/>
                    </a:lnTo>
                    <a:lnTo>
                      <a:pt x="1037" y="206"/>
                    </a:lnTo>
                    <a:lnTo>
                      <a:pt x="1031" y="172"/>
                    </a:lnTo>
                    <a:lnTo>
                      <a:pt x="1021" y="136"/>
                    </a:lnTo>
                    <a:lnTo>
                      <a:pt x="1006" y="99"/>
                    </a:lnTo>
                    <a:lnTo>
                      <a:pt x="988" y="60"/>
                    </a:lnTo>
                    <a:lnTo>
                      <a:pt x="964" y="21"/>
                    </a:lnTo>
                    <a:lnTo>
                      <a:pt x="951" y="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8" name="Freeform 63"/>
              <p:cNvSpPr>
                <a:spLocks/>
              </p:cNvSpPr>
              <p:nvPr/>
            </p:nvSpPr>
            <p:spPr bwMode="auto">
              <a:xfrm>
                <a:off x="2883" y="2425"/>
                <a:ext cx="41" cy="53"/>
              </a:xfrm>
              <a:custGeom>
                <a:avLst/>
                <a:gdLst>
                  <a:gd name="T0" fmla="*/ 18 w 41"/>
                  <a:gd name="T1" fmla="*/ 53 h 53"/>
                  <a:gd name="T2" fmla="*/ 0 w 41"/>
                  <a:gd name="T3" fmla="*/ 0 h 53"/>
                  <a:gd name="T4" fmla="*/ 41 w 41"/>
                  <a:gd name="T5" fmla="*/ 39 h 53"/>
                  <a:gd name="T6" fmla="*/ 23 w 41"/>
                  <a:gd name="T7" fmla="*/ 37 h 53"/>
                  <a:gd name="T8" fmla="*/ 18 w 41"/>
                  <a:gd name="T9" fmla="*/ 53 h 53"/>
                  <a:gd name="T10" fmla="*/ 18 w 41"/>
                  <a:gd name="T11" fmla="*/ 53 h 53"/>
                  <a:gd name="T12" fmla="*/ 18 w 41"/>
                  <a:gd name="T13" fmla="*/ 53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 h="53">
                    <a:moveTo>
                      <a:pt x="18" y="53"/>
                    </a:moveTo>
                    <a:lnTo>
                      <a:pt x="0" y="0"/>
                    </a:lnTo>
                    <a:lnTo>
                      <a:pt x="41" y="39"/>
                    </a:lnTo>
                    <a:lnTo>
                      <a:pt x="23" y="37"/>
                    </a:lnTo>
                    <a:lnTo>
                      <a:pt x="18"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49" name="Freeform 64"/>
              <p:cNvSpPr>
                <a:spLocks/>
              </p:cNvSpPr>
              <p:nvPr/>
            </p:nvSpPr>
            <p:spPr bwMode="auto">
              <a:xfrm>
                <a:off x="2883" y="2425"/>
                <a:ext cx="41" cy="53"/>
              </a:xfrm>
              <a:custGeom>
                <a:avLst/>
                <a:gdLst>
                  <a:gd name="T0" fmla="*/ 18 w 41"/>
                  <a:gd name="T1" fmla="*/ 53 h 53"/>
                  <a:gd name="T2" fmla="*/ 0 w 41"/>
                  <a:gd name="T3" fmla="*/ 0 h 53"/>
                  <a:gd name="T4" fmla="*/ 41 w 41"/>
                  <a:gd name="T5" fmla="*/ 39 h 53"/>
                  <a:gd name="T6" fmla="*/ 23 w 41"/>
                  <a:gd name="T7" fmla="*/ 37 h 53"/>
                  <a:gd name="T8" fmla="*/ 18 w 41"/>
                  <a:gd name="T9" fmla="*/ 53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 h="53">
                    <a:moveTo>
                      <a:pt x="18" y="53"/>
                    </a:moveTo>
                    <a:lnTo>
                      <a:pt x="0" y="0"/>
                    </a:lnTo>
                    <a:lnTo>
                      <a:pt x="41" y="39"/>
                    </a:lnTo>
                    <a:lnTo>
                      <a:pt x="23" y="37"/>
                    </a:lnTo>
                    <a:lnTo>
                      <a:pt x="18" y="53"/>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0" name="Rectangle 65"/>
              <p:cNvSpPr>
                <a:spLocks noChangeArrowheads="1"/>
              </p:cNvSpPr>
              <p:nvPr/>
            </p:nvSpPr>
            <p:spPr bwMode="auto">
              <a:xfrm>
                <a:off x="2606" y="2292"/>
                <a:ext cx="545"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3751" name="Freeform 66"/>
              <p:cNvSpPr>
                <a:spLocks/>
              </p:cNvSpPr>
              <p:nvPr/>
            </p:nvSpPr>
            <p:spPr bwMode="auto">
              <a:xfrm>
                <a:off x="2012" y="1260"/>
                <a:ext cx="725" cy="1030"/>
              </a:xfrm>
              <a:custGeom>
                <a:avLst/>
                <a:gdLst>
                  <a:gd name="T0" fmla="*/ 725 w 725"/>
                  <a:gd name="T1" fmla="*/ 1030 h 1030"/>
                  <a:gd name="T2" fmla="*/ 704 w 725"/>
                  <a:gd name="T3" fmla="*/ 1011 h 1030"/>
                  <a:gd name="T4" fmla="*/ 684 w 725"/>
                  <a:gd name="T5" fmla="*/ 991 h 1030"/>
                  <a:gd name="T6" fmla="*/ 667 w 725"/>
                  <a:gd name="T7" fmla="*/ 970 h 1030"/>
                  <a:gd name="T8" fmla="*/ 650 w 725"/>
                  <a:gd name="T9" fmla="*/ 947 h 1030"/>
                  <a:gd name="T10" fmla="*/ 636 w 725"/>
                  <a:gd name="T11" fmla="*/ 925 h 1030"/>
                  <a:gd name="T12" fmla="*/ 623 w 725"/>
                  <a:gd name="T13" fmla="*/ 902 h 1030"/>
                  <a:gd name="T14" fmla="*/ 610 w 725"/>
                  <a:gd name="T15" fmla="*/ 878 h 1030"/>
                  <a:gd name="T16" fmla="*/ 600 w 725"/>
                  <a:gd name="T17" fmla="*/ 852 h 1030"/>
                  <a:gd name="T18" fmla="*/ 590 w 725"/>
                  <a:gd name="T19" fmla="*/ 827 h 1030"/>
                  <a:gd name="T20" fmla="*/ 577 w 725"/>
                  <a:gd name="T21" fmla="*/ 787 h 1030"/>
                  <a:gd name="T22" fmla="*/ 566 w 725"/>
                  <a:gd name="T23" fmla="*/ 745 h 1030"/>
                  <a:gd name="T24" fmla="*/ 556 w 725"/>
                  <a:gd name="T25" fmla="*/ 704 h 1030"/>
                  <a:gd name="T26" fmla="*/ 547 w 725"/>
                  <a:gd name="T27" fmla="*/ 647 h 1030"/>
                  <a:gd name="T28" fmla="*/ 537 w 725"/>
                  <a:gd name="T29" fmla="*/ 578 h 1030"/>
                  <a:gd name="T30" fmla="*/ 517 w 725"/>
                  <a:gd name="T31" fmla="*/ 436 h 1030"/>
                  <a:gd name="T32" fmla="*/ 509 w 725"/>
                  <a:gd name="T33" fmla="*/ 383 h 1030"/>
                  <a:gd name="T34" fmla="*/ 501 w 725"/>
                  <a:gd name="T35" fmla="*/ 342 h 1030"/>
                  <a:gd name="T36" fmla="*/ 491 w 725"/>
                  <a:gd name="T37" fmla="*/ 305 h 1030"/>
                  <a:gd name="T38" fmla="*/ 480 w 725"/>
                  <a:gd name="T39" fmla="*/ 268 h 1030"/>
                  <a:gd name="T40" fmla="*/ 467 w 725"/>
                  <a:gd name="T41" fmla="*/ 230 h 1030"/>
                  <a:gd name="T42" fmla="*/ 457 w 725"/>
                  <a:gd name="T43" fmla="*/ 209 h 1030"/>
                  <a:gd name="T44" fmla="*/ 446 w 725"/>
                  <a:gd name="T45" fmla="*/ 187 h 1030"/>
                  <a:gd name="T46" fmla="*/ 435 w 725"/>
                  <a:gd name="T47" fmla="*/ 167 h 1030"/>
                  <a:gd name="T48" fmla="*/ 422 w 725"/>
                  <a:gd name="T49" fmla="*/ 145 h 1030"/>
                  <a:gd name="T50" fmla="*/ 405 w 725"/>
                  <a:gd name="T51" fmla="*/ 127 h 1030"/>
                  <a:gd name="T52" fmla="*/ 389 w 725"/>
                  <a:gd name="T53" fmla="*/ 109 h 1030"/>
                  <a:gd name="T54" fmla="*/ 371 w 725"/>
                  <a:gd name="T55" fmla="*/ 93 h 1030"/>
                  <a:gd name="T56" fmla="*/ 352 w 725"/>
                  <a:gd name="T57" fmla="*/ 76 h 1030"/>
                  <a:gd name="T58" fmla="*/ 331 w 725"/>
                  <a:gd name="T59" fmla="*/ 62 h 1030"/>
                  <a:gd name="T60" fmla="*/ 308 w 725"/>
                  <a:gd name="T61" fmla="*/ 49 h 1030"/>
                  <a:gd name="T62" fmla="*/ 282 w 725"/>
                  <a:gd name="T63" fmla="*/ 37 h 1030"/>
                  <a:gd name="T64" fmla="*/ 255 w 725"/>
                  <a:gd name="T65" fmla="*/ 26 h 1030"/>
                  <a:gd name="T66" fmla="*/ 225 w 725"/>
                  <a:gd name="T67" fmla="*/ 18 h 1030"/>
                  <a:gd name="T68" fmla="*/ 195 w 725"/>
                  <a:gd name="T69" fmla="*/ 12 h 1030"/>
                  <a:gd name="T70" fmla="*/ 160 w 725"/>
                  <a:gd name="T71" fmla="*/ 7 h 1030"/>
                  <a:gd name="T72" fmla="*/ 125 w 725"/>
                  <a:gd name="T73" fmla="*/ 2 h 1030"/>
                  <a:gd name="T74" fmla="*/ 86 w 725"/>
                  <a:gd name="T75" fmla="*/ 0 h 1030"/>
                  <a:gd name="T76" fmla="*/ 44 w 725"/>
                  <a:gd name="T77" fmla="*/ 0 h 1030"/>
                  <a:gd name="T78" fmla="*/ 23 w 725"/>
                  <a:gd name="T79" fmla="*/ 0 h 1030"/>
                  <a:gd name="T80" fmla="*/ 0 w 725"/>
                  <a:gd name="T81" fmla="*/ 2 h 10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725" h="1030">
                    <a:moveTo>
                      <a:pt x="725" y="1030"/>
                    </a:moveTo>
                    <a:lnTo>
                      <a:pt x="704" y="1011"/>
                    </a:lnTo>
                    <a:lnTo>
                      <a:pt x="684" y="991"/>
                    </a:lnTo>
                    <a:lnTo>
                      <a:pt x="667" y="970"/>
                    </a:lnTo>
                    <a:lnTo>
                      <a:pt x="650" y="947"/>
                    </a:lnTo>
                    <a:lnTo>
                      <a:pt x="636" y="925"/>
                    </a:lnTo>
                    <a:lnTo>
                      <a:pt x="623" y="902"/>
                    </a:lnTo>
                    <a:lnTo>
                      <a:pt x="610" y="878"/>
                    </a:lnTo>
                    <a:lnTo>
                      <a:pt x="600" y="852"/>
                    </a:lnTo>
                    <a:lnTo>
                      <a:pt x="590" y="827"/>
                    </a:lnTo>
                    <a:lnTo>
                      <a:pt x="577" y="787"/>
                    </a:lnTo>
                    <a:lnTo>
                      <a:pt x="566" y="745"/>
                    </a:lnTo>
                    <a:lnTo>
                      <a:pt x="556" y="704"/>
                    </a:lnTo>
                    <a:lnTo>
                      <a:pt x="547" y="647"/>
                    </a:lnTo>
                    <a:lnTo>
                      <a:pt x="537" y="578"/>
                    </a:lnTo>
                    <a:lnTo>
                      <a:pt x="517" y="436"/>
                    </a:lnTo>
                    <a:lnTo>
                      <a:pt x="509" y="383"/>
                    </a:lnTo>
                    <a:lnTo>
                      <a:pt x="501" y="342"/>
                    </a:lnTo>
                    <a:lnTo>
                      <a:pt x="491" y="305"/>
                    </a:lnTo>
                    <a:lnTo>
                      <a:pt x="480" y="268"/>
                    </a:lnTo>
                    <a:lnTo>
                      <a:pt x="467" y="230"/>
                    </a:lnTo>
                    <a:lnTo>
                      <a:pt x="457" y="209"/>
                    </a:lnTo>
                    <a:lnTo>
                      <a:pt x="446" y="187"/>
                    </a:lnTo>
                    <a:lnTo>
                      <a:pt x="435" y="167"/>
                    </a:lnTo>
                    <a:lnTo>
                      <a:pt x="422" y="145"/>
                    </a:lnTo>
                    <a:lnTo>
                      <a:pt x="405" y="127"/>
                    </a:lnTo>
                    <a:lnTo>
                      <a:pt x="389" y="109"/>
                    </a:lnTo>
                    <a:lnTo>
                      <a:pt x="371" y="93"/>
                    </a:lnTo>
                    <a:lnTo>
                      <a:pt x="352" y="76"/>
                    </a:lnTo>
                    <a:lnTo>
                      <a:pt x="331" y="62"/>
                    </a:lnTo>
                    <a:lnTo>
                      <a:pt x="308" y="49"/>
                    </a:lnTo>
                    <a:lnTo>
                      <a:pt x="282" y="37"/>
                    </a:lnTo>
                    <a:lnTo>
                      <a:pt x="255" y="26"/>
                    </a:lnTo>
                    <a:lnTo>
                      <a:pt x="225" y="18"/>
                    </a:lnTo>
                    <a:lnTo>
                      <a:pt x="195" y="12"/>
                    </a:lnTo>
                    <a:lnTo>
                      <a:pt x="160" y="7"/>
                    </a:lnTo>
                    <a:lnTo>
                      <a:pt x="125" y="2"/>
                    </a:lnTo>
                    <a:lnTo>
                      <a:pt x="86" y="0"/>
                    </a:lnTo>
                    <a:lnTo>
                      <a:pt x="44" y="0"/>
                    </a:lnTo>
                    <a:lnTo>
                      <a:pt x="23" y="0"/>
                    </a:lnTo>
                    <a:lnTo>
                      <a:pt x="0" y="2"/>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2" name="Freeform 67"/>
              <p:cNvSpPr>
                <a:spLocks/>
              </p:cNvSpPr>
              <p:nvPr/>
            </p:nvSpPr>
            <p:spPr bwMode="auto">
              <a:xfrm>
                <a:off x="2009" y="1246"/>
                <a:ext cx="55" cy="27"/>
              </a:xfrm>
              <a:custGeom>
                <a:avLst/>
                <a:gdLst>
                  <a:gd name="T0" fmla="*/ 55 w 55"/>
                  <a:gd name="T1" fmla="*/ 27 h 27"/>
                  <a:gd name="T2" fmla="*/ 0 w 55"/>
                  <a:gd name="T3" fmla="*/ 16 h 27"/>
                  <a:gd name="T4" fmla="*/ 53 w 55"/>
                  <a:gd name="T5" fmla="*/ 0 h 27"/>
                  <a:gd name="T6" fmla="*/ 43 w 55"/>
                  <a:gd name="T7" fmla="*/ 14 h 27"/>
                  <a:gd name="T8" fmla="*/ 55 w 55"/>
                  <a:gd name="T9" fmla="*/ 27 h 27"/>
                  <a:gd name="T10" fmla="*/ 55 w 55"/>
                  <a:gd name="T11" fmla="*/ 27 h 27"/>
                  <a:gd name="T12" fmla="*/ 55 w 55"/>
                  <a:gd name="T13" fmla="*/ 27 h 2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27">
                    <a:moveTo>
                      <a:pt x="55" y="27"/>
                    </a:moveTo>
                    <a:lnTo>
                      <a:pt x="0" y="16"/>
                    </a:lnTo>
                    <a:lnTo>
                      <a:pt x="53" y="0"/>
                    </a:lnTo>
                    <a:lnTo>
                      <a:pt x="43" y="14"/>
                    </a:lnTo>
                    <a:lnTo>
                      <a:pt x="55" y="2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3" name="Freeform 68"/>
              <p:cNvSpPr>
                <a:spLocks/>
              </p:cNvSpPr>
              <p:nvPr/>
            </p:nvSpPr>
            <p:spPr bwMode="auto">
              <a:xfrm>
                <a:off x="2007" y="1246"/>
                <a:ext cx="55" cy="27"/>
              </a:xfrm>
              <a:custGeom>
                <a:avLst/>
                <a:gdLst>
                  <a:gd name="T0" fmla="*/ 55 w 55"/>
                  <a:gd name="T1" fmla="*/ 27 h 27"/>
                  <a:gd name="T2" fmla="*/ 0 w 55"/>
                  <a:gd name="T3" fmla="*/ 16 h 27"/>
                  <a:gd name="T4" fmla="*/ 54 w 55"/>
                  <a:gd name="T5" fmla="*/ 0 h 27"/>
                  <a:gd name="T6" fmla="*/ 44 w 55"/>
                  <a:gd name="T7" fmla="*/ 14 h 27"/>
                  <a:gd name="T8" fmla="*/ 55 w 55"/>
                  <a:gd name="T9" fmla="*/ 2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7">
                    <a:moveTo>
                      <a:pt x="55" y="27"/>
                    </a:moveTo>
                    <a:lnTo>
                      <a:pt x="0" y="16"/>
                    </a:lnTo>
                    <a:lnTo>
                      <a:pt x="54" y="0"/>
                    </a:lnTo>
                    <a:lnTo>
                      <a:pt x="44" y="14"/>
                    </a:lnTo>
                    <a:lnTo>
                      <a:pt x="55" y="27"/>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4" name="Rectangle 69"/>
              <p:cNvSpPr>
                <a:spLocks noChangeArrowheads="1"/>
              </p:cNvSpPr>
              <p:nvPr/>
            </p:nvSpPr>
            <p:spPr bwMode="auto">
              <a:xfrm>
                <a:off x="2857" y="1596"/>
                <a:ext cx="583"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3755" name="Freeform 70"/>
              <p:cNvSpPr>
                <a:spLocks/>
              </p:cNvSpPr>
              <p:nvPr/>
            </p:nvSpPr>
            <p:spPr bwMode="auto">
              <a:xfrm>
                <a:off x="2536" y="1727"/>
                <a:ext cx="490" cy="200"/>
              </a:xfrm>
              <a:custGeom>
                <a:avLst/>
                <a:gdLst>
                  <a:gd name="T0" fmla="*/ 490 w 490"/>
                  <a:gd name="T1" fmla="*/ 0 h 200"/>
                  <a:gd name="T2" fmla="*/ 485 w 490"/>
                  <a:gd name="T3" fmla="*/ 12 h 200"/>
                  <a:gd name="T4" fmla="*/ 478 w 490"/>
                  <a:gd name="T5" fmla="*/ 25 h 200"/>
                  <a:gd name="T6" fmla="*/ 469 w 490"/>
                  <a:gd name="T7" fmla="*/ 42 h 200"/>
                  <a:gd name="T8" fmla="*/ 457 w 490"/>
                  <a:gd name="T9" fmla="*/ 59 h 200"/>
                  <a:gd name="T10" fmla="*/ 444 w 490"/>
                  <a:gd name="T11" fmla="*/ 77 h 200"/>
                  <a:gd name="T12" fmla="*/ 430 w 490"/>
                  <a:gd name="T13" fmla="*/ 94 h 200"/>
                  <a:gd name="T14" fmla="*/ 414 w 490"/>
                  <a:gd name="T15" fmla="*/ 111 h 200"/>
                  <a:gd name="T16" fmla="*/ 396 w 490"/>
                  <a:gd name="T17" fmla="*/ 127 h 200"/>
                  <a:gd name="T18" fmla="*/ 378 w 490"/>
                  <a:gd name="T19" fmla="*/ 143 h 200"/>
                  <a:gd name="T20" fmla="*/ 363 w 490"/>
                  <a:gd name="T21" fmla="*/ 153 h 200"/>
                  <a:gd name="T22" fmla="*/ 347 w 490"/>
                  <a:gd name="T23" fmla="*/ 163 h 200"/>
                  <a:gd name="T24" fmla="*/ 332 w 490"/>
                  <a:gd name="T25" fmla="*/ 172 h 200"/>
                  <a:gd name="T26" fmla="*/ 316 w 490"/>
                  <a:gd name="T27" fmla="*/ 179 h 200"/>
                  <a:gd name="T28" fmla="*/ 298 w 490"/>
                  <a:gd name="T29" fmla="*/ 185 h 200"/>
                  <a:gd name="T30" fmla="*/ 282 w 490"/>
                  <a:gd name="T31" fmla="*/ 192 h 200"/>
                  <a:gd name="T32" fmla="*/ 264 w 490"/>
                  <a:gd name="T33" fmla="*/ 195 h 200"/>
                  <a:gd name="T34" fmla="*/ 246 w 490"/>
                  <a:gd name="T35" fmla="*/ 198 h 200"/>
                  <a:gd name="T36" fmla="*/ 230 w 490"/>
                  <a:gd name="T37" fmla="*/ 200 h 200"/>
                  <a:gd name="T38" fmla="*/ 211 w 490"/>
                  <a:gd name="T39" fmla="*/ 198 h 200"/>
                  <a:gd name="T40" fmla="*/ 199 w 490"/>
                  <a:gd name="T41" fmla="*/ 197 h 200"/>
                  <a:gd name="T42" fmla="*/ 188 w 490"/>
                  <a:gd name="T43" fmla="*/ 195 h 200"/>
                  <a:gd name="T44" fmla="*/ 175 w 490"/>
                  <a:gd name="T45" fmla="*/ 192 h 200"/>
                  <a:gd name="T46" fmla="*/ 164 w 490"/>
                  <a:gd name="T47" fmla="*/ 188 h 200"/>
                  <a:gd name="T48" fmla="*/ 151 w 490"/>
                  <a:gd name="T49" fmla="*/ 182 h 200"/>
                  <a:gd name="T50" fmla="*/ 139 w 490"/>
                  <a:gd name="T51" fmla="*/ 177 h 200"/>
                  <a:gd name="T52" fmla="*/ 126 w 490"/>
                  <a:gd name="T53" fmla="*/ 171 h 200"/>
                  <a:gd name="T54" fmla="*/ 115 w 490"/>
                  <a:gd name="T55" fmla="*/ 163 h 200"/>
                  <a:gd name="T56" fmla="*/ 104 w 490"/>
                  <a:gd name="T57" fmla="*/ 153 h 200"/>
                  <a:gd name="T58" fmla="*/ 86 w 490"/>
                  <a:gd name="T59" fmla="*/ 138 h 200"/>
                  <a:gd name="T60" fmla="*/ 68 w 490"/>
                  <a:gd name="T61" fmla="*/ 120 h 200"/>
                  <a:gd name="T62" fmla="*/ 50 w 490"/>
                  <a:gd name="T63" fmla="*/ 99 h 200"/>
                  <a:gd name="T64" fmla="*/ 32 w 490"/>
                  <a:gd name="T65" fmla="*/ 75 h 200"/>
                  <a:gd name="T66" fmla="*/ 16 w 490"/>
                  <a:gd name="T67" fmla="*/ 49 h 200"/>
                  <a:gd name="T68" fmla="*/ 5 w 490"/>
                  <a:gd name="T69" fmla="*/ 29 h 200"/>
                  <a:gd name="T70" fmla="*/ 0 w 490"/>
                  <a:gd name="T71" fmla="*/ 20 h 2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0" h="200">
                    <a:moveTo>
                      <a:pt x="490" y="0"/>
                    </a:moveTo>
                    <a:lnTo>
                      <a:pt x="485" y="12"/>
                    </a:lnTo>
                    <a:lnTo>
                      <a:pt x="478" y="25"/>
                    </a:lnTo>
                    <a:lnTo>
                      <a:pt x="469" y="42"/>
                    </a:lnTo>
                    <a:lnTo>
                      <a:pt x="457" y="59"/>
                    </a:lnTo>
                    <a:lnTo>
                      <a:pt x="444" y="77"/>
                    </a:lnTo>
                    <a:lnTo>
                      <a:pt x="430" y="94"/>
                    </a:lnTo>
                    <a:lnTo>
                      <a:pt x="414" y="111"/>
                    </a:lnTo>
                    <a:lnTo>
                      <a:pt x="396" y="127"/>
                    </a:lnTo>
                    <a:lnTo>
                      <a:pt x="378" y="143"/>
                    </a:lnTo>
                    <a:lnTo>
                      <a:pt x="363" y="153"/>
                    </a:lnTo>
                    <a:lnTo>
                      <a:pt x="347" y="163"/>
                    </a:lnTo>
                    <a:lnTo>
                      <a:pt x="332" y="172"/>
                    </a:lnTo>
                    <a:lnTo>
                      <a:pt x="316" y="179"/>
                    </a:lnTo>
                    <a:lnTo>
                      <a:pt x="298" y="185"/>
                    </a:lnTo>
                    <a:lnTo>
                      <a:pt x="282" y="192"/>
                    </a:lnTo>
                    <a:lnTo>
                      <a:pt x="264" y="195"/>
                    </a:lnTo>
                    <a:lnTo>
                      <a:pt x="246" y="198"/>
                    </a:lnTo>
                    <a:lnTo>
                      <a:pt x="230" y="200"/>
                    </a:lnTo>
                    <a:lnTo>
                      <a:pt x="211" y="198"/>
                    </a:lnTo>
                    <a:lnTo>
                      <a:pt x="199" y="197"/>
                    </a:lnTo>
                    <a:lnTo>
                      <a:pt x="188" y="195"/>
                    </a:lnTo>
                    <a:lnTo>
                      <a:pt x="175" y="192"/>
                    </a:lnTo>
                    <a:lnTo>
                      <a:pt x="164" y="188"/>
                    </a:lnTo>
                    <a:lnTo>
                      <a:pt x="151" y="182"/>
                    </a:lnTo>
                    <a:lnTo>
                      <a:pt x="139" y="177"/>
                    </a:lnTo>
                    <a:lnTo>
                      <a:pt x="126" y="171"/>
                    </a:lnTo>
                    <a:lnTo>
                      <a:pt x="115" y="163"/>
                    </a:lnTo>
                    <a:lnTo>
                      <a:pt x="104" y="153"/>
                    </a:lnTo>
                    <a:lnTo>
                      <a:pt x="86" y="138"/>
                    </a:lnTo>
                    <a:lnTo>
                      <a:pt x="68" y="120"/>
                    </a:lnTo>
                    <a:lnTo>
                      <a:pt x="50" y="99"/>
                    </a:lnTo>
                    <a:lnTo>
                      <a:pt x="32" y="75"/>
                    </a:lnTo>
                    <a:lnTo>
                      <a:pt x="16" y="49"/>
                    </a:lnTo>
                    <a:lnTo>
                      <a:pt x="5" y="29"/>
                    </a:lnTo>
                    <a:lnTo>
                      <a:pt x="0" y="20"/>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6" name="Freeform 71"/>
              <p:cNvSpPr>
                <a:spLocks/>
              </p:cNvSpPr>
              <p:nvPr/>
            </p:nvSpPr>
            <p:spPr bwMode="auto">
              <a:xfrm>
                <a:off x="3928" y="1510"/>
                <a:ext cx="152" cy="39"/>
              </a:xfrm>
              <a:custGeom>
                <a:avLst/>
                <a:gdLst>
                  <a:gd name="T0" fmla="*/ 152 w 152"/>
                  <a:gd name="T1" fmla="*/ 0 h 39"/>
                  <a:gd name="T2" fmla="*/ 131 w 152"/>
                  <a:gd name="T3" fmla="*/ 13 h 39"/>
                  <a:gd name="T4" fmla="*/ 113 w 152"/>
                  <a:gd name="T5" fmla="*/ 23 h 39"/>
                  <a:gd name="T6" fmla="*/ 100 w 152"/>
                  <a:gd name="T7" fmla="*/ 29 h 39"/>
                  <a:gd name="T8" fmla="*/ 87 w 152"/>
                  <a:gd name="T9" fmla="*/ 34 h 39"/>
                  <a:gd name="T10" fmla="*/ 79 w 152"/>
                  <a:gd name="T11" fmla="*/ 36 h 39"/>
                  <a:gd name="T12" fmla="*/ 71 w 152"/>
                  <a:gd name="T13" fmla="*/ 39 h 39"/>
                  <a:gd name="T14" fmla="*/ 63 w 152"/>
                  <a:gd name="T15" fmla="*/ 39 h 39"/>
                  <a:gd name="T16" fmla="*/ 57 w 152"/>
                  <a:gd name="T17" fmla="*/ 39 h 39"/>
                  <a:gd name="T18" fmla="*/ 50 w 152"/>
                  <a:gd name="T19" fmla="*/ 39 h 39"/>
                  <a:gd name="T20" fmla="*/ 44 w 152"/>
                  <a:gd name="T21" fmla="*/ 37 h 39"/>
                  <a:gd name="T22" fmla="*/ 37 w 152"/>
                  <a:gd name="T23" fmla="*/ 34 h 39"/>
                  <a:gd name="T24" fmla="*/ 31 w 152"/>
                  <a:gd name="T25" fmla="*/ 32 h 39"/>
                  <a:gd name="T26" fmla="*/ 24 w 152"/>
                  <a:gd name="T27" fmla="*/ 29 h 39"/>
                  <a:gd name="T28" fmla="*/ 18 w 152"/>
                  <a:gd name="T29" fmla="*/ 23 h 39"/>
                  <a:gd name="T30" fmla="*/ 10 w 152"/>
                  <a:gd name="T31" fmla="*/ 16 h 39"/>
                  <a:gd name="T32" fmla="*/ 1 w 152"/>
                  <a:gd name="T33" fmla="*/ 8 h 39"/>
                  <a:gd name="T34" fmla="*/ 0 w 152"/>
                  <a:gd name="T35" fmla="*/ 6 h 3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 h="39">
                    <a:moveTo>
                      <a:pt x="152" y="0"/>
                    </a:moveTo>
                    <a:lnTo>
                      <a:pt x="131" y="13"/>
                    </a:lnTo>
                    <a:lnTo>
                      <a:pt x="113" y="23"/>
                    </a:lnTo>
                    <a:lnTo>
                      <a:pt x="100" y="29"/>
                    </a:lnTo>
                    <a:lnTo>
                      <a:pt x="87" y="34"/>
                    </a:lnTo>
                    <a:lnTo>
                      <a:pt x="79" y="36"/>
                    </a:lnTo>
                    <a:lnTo>
                      <a:pt x="71" y="39"/>
                    </a:lnTo>
                    <a:lnTo>
                      <a:pt x="63" y="39"/>
                    </a:lnTo>
                    <a:lnTo>
                      <a:pt x="57" y="39"/>
                    </a:lnTo>
                    <a:lnTo>
                      <a:pt x="50" y="39"/>
                    </a:lnTo>
                    <a:lnTo>
                      <a:pt x="44" y="37"/>
                    </a:lnTo>
                    <a:lnTo>
                      <a:pt x="37" y="34"/>
                    </a:lnTo>
                    <a:lnTo>
                      <a:pt x="31" y="32"/>
                    </a:lnTo>
                    <a:lnTo>
                      <a:pt x="24" y="29"/>
                    </a:lnTo>
                    <a:lnTo>
                      <a:pt x="18" y="23"/>
                    </a:lnTo>
                    <a:lnTo>
                      <a:pt x="10" y="16"/>
                    </a:lnTo>
                    <a:lnTo>
                      <a:pt x="1" y="8"/>
                    </a:lnTo>
                    <a:lnTo>
                      <a:pt x="0" y="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7" name="Freeform 72"/>
              <p:cNvSpPr>
                <a:spLocks/>
              </p:cNvSpPr>
              <p:nvPr/>
            </p:nvSpPr>
            <p:spPr bwMode="auto">
              <a:xfrm>
                <a:off x="4027" y="1510"/>
                <a:ext cx="53" cy="39"/>
              </a:xfrm>
              <a:custGeom>
                <a:avLst/>
                <a:gdLst>
                  <a:gd name="T0" fmla="*/ 13 w 53"/>
                  <a:gd name="T1" fmla="*/ 39 h 39"/>
                  <a:gd name="T2" fmla="*/ 53 w 53"/>
                  <a:gd name="T3" fmla="*/ 0 h 39"/>
                  <a:gd name="T4" fmla="*/ 0 w 53"/>
                  <a:gd name="T5" fmla="*/ 16 h 39"/>
                  <a:gd name="T6" fmla="*/ 16 w 53"/>
                  <a:gd name="T7" fmla="*/ 21 h 39"/>
                  <a:gd name="T8" fmla="*/ 13 w 53"/>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9">
                    <a:moveTo>
                      <a:pt x="13" y="39"/>
                    </a:moveTo>
                    <a:lnTo>
                      <a:pt x="53" y="0"/>
                    </a:lnTo>
                    <a:lnTo>
                      <a:pt x="0" y="16"/>
                    </a:lnTo>
                    <a:lnTo>
                      <a:pt x="16" y="21"/>
                    </a:lnTo>
                    <a:lnTo>
                      <a:pt x="13" y="3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8" name="Freeform 73"/>
              <p:cNvSpPr>
                <a:spLocks/>
              </p:cNvSpPr>
              <p:nvPr/>
            </p:nvSpPr>
            <p:spPr bwMode="auto">
              <a:xfrm>
                <a:off x="4027" y="1510"/>
                <a:ext cx="53" cy="39"/>
              </a:xfrm>
              <a:custGeom>
                <a:avLst/>
                <a:gdLst>
                  <a:gd name="T0" fmla="*/ 13 w 53"/>
                  <a:gd name="T1" fmla="*/ 39 h 39"/>
                  <a:gd name="T2" fmla="*/ 53 w 53"/>
                  <a:gd name="T3" fmla="*/ 0 h 39"/>
                  <a:gd name="T4" fmla="*/ 0 w 53"/>
                  <a:gd name="T5" fmla="*/ 16 h 39"/>
                  <a:gd name="T6" fmla="*/ 16 w 53"/>
                  <a:gd name="T7" fmla="*/ 21 h 39"/>
                  <a:gd name="T8" fmla="*/ 13 w 53"/>
                  <a:gd name="T9" fmla="*/ 39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 h="39">
                    <a:moveTo>
                      <a:pt x="13" y="39"/>
                    </a:moveTo>
                    <a:lnTo>
                      <a:pt x="53" y="0"/>
                    </a:lnTo>
                    <a:lnTo>
                      <a:pt x="0" y="16"/>
                    </a:lnTo>
                    <a:lnTo>
                      <a:pt x="16" y="21"/>
                    </a:lnTo>
                    <a:lnTo>
                      <a:pt x="13" y="39"/>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59" name="Rectangle 74"/>
              <p:cNvSpPr>
                <a:spLocks noChangeArrowheads="1"/>
              </p:cNvSpPr>
              <p:nvPr/>
            </p:nvSpPr>
            <p:spPr bwMode="auto">
              <a:xfrm>
                <a:off x="4092" y="1429"/>
                <a:ext cx="168"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3760" name="Rectangle 75"/>
              <p:cNvSpPr>
                <a:spLocks noChangeArrowheads="1"/>
              </p:cNvSpPr>
              <p:nvPr/>
            </p:nvSpPr>
            <p:spPr bwMode="auto">
              <a:xfrm>
                <a:off x="4254" y="1497"/>
                <a:ext cx="40"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9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3761" name="Freeform 76"/>
              <p:cNvSpPr>
                <a:spLocks/>
              </p:cNvSpPr>
              <p:nvPr/>
            </p:nvSpPr>
            <p:spPr bwMode="auto">
              <a:xfrm>
                <a:off x="1449" y="2863"/>
                <a:ext cx="70" cy="136"/>
              </a:xfrm>
              <a:custGeom>
                <a:avLst/>
                <a:gdLst>
                  <a:gd name="T0" fmla="*/ 68 w 70"/>
                  <a:gd name="T1" fmla="*/ 0 h 136"/>
                  <a:gd name="T2" fmla="*/ 70 w 70"/>
                  <a:gd name="T3" fmla="*/ 24 h 136"/>
                  <a:gd name="T4" fmla="*/ 70 w 70"/>
                  <a:gd name="T5" fmla="*/ 40 h 136"/>
                  <a:gd name="T6" fmla="*/ 70 w 70"/>
                  <a:gd name="T7" fmla="*/ 57 h 136"/>
                  <a:gd name="T8" fmla="*/ 68 w 70"/>
                  <a:gd name="T9" fmla="*/ 69 h 136"/>
                  <a:gd name="T10" fmla="*/ 65 w 70"/>
                  <a:gd name="T11" fmla="*/ 79 h 136"/>
                  <a:gd name="T12" fmla="*/ 63 w 70"/>
                  <a:gd name="T13" fmla="*/ 87 h 136"/>
                  <a:gd name="T14" fmla="*/ 60 w 70"/>
                  <a:gd name="T15" fmla="*/ 95 h 136"/>
                  <a:gd name="T16" fmla="*/ 57 w 70"/>
                  <a:gd name="T17" fmla="*/ 102 h 136"/>
                  <a:gd name="T18" fmla="*/ 53 w 70"/>
                  <a:gd name="T19" fmla="*/ 107 h 136"/>
                  <a:gd name="T20" fmla="*/ 50 w 70"/>
                  <a:gd name="T21" fmla="*/ 112 h 136"/>
                  <a:gd name="T22" fmla="*/ 47 w 70"/>
                  <a:gd name="T23" fmla="*/ 115 h 136"/>
                  <a:gd name="T24" fmla="*/ 40 w 70"/>
                  <a:gd name="T25" fmla="*/ 120 h 136"/>
                  <a:gd name="T26" fmla="*/ 36 w 70"/>
                  <a:gd name="T27" fmla="*/ 123 h 136"/>
                  <a:gd name="T28" fmla="*/ 27 w 70"/>
                  <a:gd name="T29" fmla="*/ 128 h 136"/>
                  <a:gd name="T30" fmla="*/ 21 w 70"/>
                  <a:gd name="T31" fmla="*/ 131 h 136"/>
                  <a:gd name="T32" fmla="*/ 11 w 70"/>
                  <a:gd name="T33" fmla="*/ 134 h 136"/>
                  <a:gd name="T34" fmla="*/ 3 w 70"/>
                  <a:gd name="T35" fmla="*/ 136 h 136"/>
                  <a:gd name="T36" fmla="*/ 0 w 70"/>
                  <a:gd name="T37" fmla="*/ 136 h 1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0" h="136">
                    <a:moveTo>
                      <a:pt x="68" y="0"/>
                    </a:moveTo>
                    <a:lnTo>
                      <a:pt x="70" y="24"/>
                    </a:lnTo>
                    <a:lnTo>
                      <a:pt x="70" y="40"/>
                    </a:lnTo>
                    <a:lnTo>
                      <a:pt x="70" y="57"/>
                    </a:lnTo>
                    <a:lnTo>
                      <a:pt x="68" y="69"/>
                    </a:lnTo>
                    <a:lnTo>
                      <a:pt x="65" y="79"/>
                    </a:lnTo>
                    <a:lnTo>
                      <a:pt x="63" y="87"/>
                    </a:lnTo>
                    <a:lnTo>
                      <a:pt x="60" y="95"/>
                    </a:lnTo>
                    <a:lnTo>
                      <a:pt x="57" y="102"/>
                    </a:lnTo>
                    <a:lnTo>
                      <a:pt x="53" y="107"/>
                    </a:lnTo>
                    <a:lnTo>
                      <a:pt x="50" y="112"/>
                    </a:lnTo>
                    <a:lnTo>
                      <a:pt x="47" y="115"/>
                    </a:lnTo>
                    <a:lnTo>
                      <a:pt x="40" y="120"/>
                    </a:lnTo>
                    <a:lnTo>
                      <a:pt x="36" y="123"/>
                    </a:lnTo>
                    <a:lnTo>
                      <a:pt x="27" y="128"/>
                    </a:lnTo>
                    <a:lnTo>
                      <a:pt x="21" y="131"/>
                    </a:lnTo>
                    <a:lnTo>
                      <a:pt x="11" y="134"/>
                    </a:lnTo>
                    <a:lnTo>
                      <a:pt x="3" y="136"/>
                    </a:lnTo>
                    <a:lnTo>
                      <a:pt x="0" y="136"/>
                    </a:lnTo>
                  </a:path>
                </a:pathLst>
              </a:custGeom>
              <a:noFill/>
              <a:ln w="7938">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762" name="Rectangle 77"/>
              <p:cNvSpPr>
                <a:spLocks noChangeArrowheads="1"/>
              </p:cNvSpPr>
              <p:nvPr/>
            </p:nvSpPr>
            <p:spPr bwMode="auto">
              <a:xfrm>
                <a:off x="1266" y="2937"/>
                <a:ext cx="168" cy="1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14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3763" name="Rectangle 78"/>
              <p:cNvSpPr>
                <a:spLocks noChangeArrowheads="1"/>
              </p:cNvSpPr>
              <p:nvPr/>
            </p:nvSpPr>
            <p:spPr bwMode="auto">
              <a:xfrm>
                <a:off x="1428" y="3005"/>
                <a:ext cx="40"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9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grpSp>
        <p:sp>
          <p:nvSpPr>
            <p:cNvPr id="113671" name="Line 83"/>
            <p:cNvSpPr>
              <a:spLocks noChangeShapeType="1"/>
            </p:cNvSpPr>
            <p:nvPr/>
          </p:nvSpPr>
          <p:spPr bwMode="auto">
            <a:xfrm flipH="1">
              <a:off x="4787900" y="1268413"/>
              <a:ext cx="576263"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2" name="Text Box 84"/>
            <p:cNvSpPr txBox="1">
              <a:spLocks noChangeArrowheads="1"/>
            </p:cNvSpPr>
            <p:nvPr/>
          </p:nvSpPr>
          <p:spPr bwMode="auto">
            <a:xfrm>
              <a:off x="5364163" y="908050"/>
              <a:ext cx="24574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Polyhydroxybutyrate</a:t>
              </a:r>
            </a:p>
          </p:txBody>
        </p:sp>
        <p:sp>
          <p:nvSpPr>
            <p:cNvPr id="113673" name="Text Box 85"/>
            <p:cNvSpPr txBox="1">
              <a:spLocks noChangeArrowheads="1"/>
            </p:cNvSpPr>
            <p:nvPr/>
          </p:nvSpPr>
          <p:spPr bwMode="auto">
            <a:xfrm>
              <a:off x="5527675" y="1738313"/>
              <a:ext cx="18224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Lysine, leucine</a:t>
              </a:r>
            </a:p>
          </p:txBody>
        </p:sp>
        <p:sp>
          <p:nvSpPr>
            <p:cNvPr id="113674" name="Text Box 86"/>
            <p:cNvSpPr txBox="1">
              <a:spLocks noChangeArrowheads="1"/>
            </p:cNvSpPr>
            <p:nvPr/>
          </p:nvSpPr>
          <p:spPr bwMode="auto">
            <a:xfrm>
              <a:off x="2193925" y="908050"/>
              <a:ext cx="10096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Acetate</a:t>
              </a:r>
            </a:p>
          </p:txBody>
        </p:sp>
        <p:sp>
          <p:nvSpPr>
            <p:cNvPr id="113675" name="Text Box 87"/>
            <p:cNvSpPr txBox="1">
              <a:spLocks noChangeArrowheads="1"/>
            </p:cNvSpPr>
            <p:nvPr/>
          </p:nvSpPr>
          <p:spPr bwMode="auto">
            <a:xfrm>
              <a:off x="1547813" y="1628775"/>
              <a:ext cx="13779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Fatty acids</a:t>
              </a:r>
            </a:p>
          </p:txBody>
        </p:sp>
        <p:sp>
          <p:nvSpPr>
            <p:cNvPr id="113676" name="Text Box 88"/>
            <p:cNvSpPr txBox="1">
              <a:spLocks noChangeArrowheads="1"/>
            </p:cNvSpPr>
            <p:nvPr/>
          </p:nvSpPr>
          <p:spPr bwMode="auto">
            <a:xfrm>
              <a:off x="3635375" y="765175"/>
              <a:ext cx="11493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Alcohols</a:t>
              </a:r>
            </a:p>
          </p:txBody>
        </p:sp>
        <p:sp>
          <p:nvSpPr>
            <p:cNvPr id="113677" name="Line 89"/>
            <p:cNvSpPr>
              <a:spLocks noChangeShapeType="1"/>
            </p:cNvSpPr>
            <p:nvPr/>
          </p:nvSpPr>
          <p:spPr bwMode="auto">
            <a:xfrm flipH="1" flipV="1">
              <a:off x="4787900" y="1844675"/>
              <a:ext cx="647700" cy="71438"/>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8" name="Line 90"/>
            <p:cNvSpPr>
              <a:spLocks noChangeShapeType="1"/>
            </p:cNvSpPr>
            <p:nvPr/>
          </p:nvSpPr>
          <p:spPr bwMode="auto">
            <a:xfrm>
              <a:off x="4067175" y="1125538"/>
              <a:ext cx="73025"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79" name="Line 91"/>
            <p:cNvSpPr>
              <a:spLocks noChangeShapeType="1"/>
            </p:cNvSpPr>
            <p:nvPr/>
          </p:nvSpPr>
          <p:spPr bwMode="auto">
            <a:xfrm>
              <a:off x="3203575" y="1196975"/>
              <a:ext cx="504825"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0" name="Line 92"/>
            <p:cNvSpPr>
              <a:spLocks noChangeShapeType="1"/>
            </p:cNvSpPr>
            <p:nvPr/>
          </p:nvSpPr>
          <p:spPr bwMode="auto">
            <a:xfrm flipV="1">
              <a:off x="2916238" y="1773238"/>
              <a:ext cx="719137" cy="71437"/>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1" name="Line 93"/>
            <p:cNvSpPr>
              <a:spLocks noChangeShapeType="1"/>
            </p:cNvSpPr>
            <p:nvPr/>
          </p:nvSpPr>
          <p:spPr bwMode="auto">
            <a:xfrm>
              <a:off x="6443663" y="4365625"/>
              <a:ext cx="649287"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2" name="Text Box 94"/>
            <p:cNvSpPr txBox="1">
              <a:spLocks noChangeArrowheads="1"/>
            </p:cNvSpPr>
            <p:nvPr/>
          </p:nvSpPr>
          <p:spPr bwMode="auto">
            <a:xfrm>
              <a:off x="7164388" y="4149725"/>
              <a:ext cx="1098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Proteins</a:t>
              </a:r>
            </a:p>
          </p:txBody>
        </p:sp>
        <p:sp>
          <p:nvSpPr>
            <p:cNvPr id="113683" name="Line 96"/>
            <p:cNvSpPr>
              <a:spLocks noChangeShapeType="1"/>
            </p:cNvSpPr>
            <p:nvPr/>
          </p:nvSpPr>
          <p:spPr bwMode="auto">
            <a:xfrm flipV="1">
              <a:off x="6443663" y="3860800"/>
              <a:ext cx="504825"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4" name="Text Box 97"/>
            <p:cNvSpPr txBox="1">
              <a:spLocks noChangeArrowheads="1"/>
            </p:cNvSpPr>
            <p:nvPr/>
          </p:nvSpPr>
          <p:spPr bwMode="auto">
            <a:xfrm>
              <a:off x="6978650" y="3673475"/>
              <a:ext cx="2089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Poly-γ -glutamate</a:t>
              </a:r>
            </a:p>
          </p:txBody>
        </p:sp>
        <p:sp>
          <p:nvSpPr>
            <p:cNvPr id="113685" name="Line 98"/>
            <p:cNvSpPr>
              <a:spLocks noChangeShapeType="1"/>
            </p:cNvSpPr>
            <p:nvPr/>
          </p:nvSpPr>
          <p:spPr bwMode="auto">
            <a:xfrm>
              <a:off x="6443663" y="4508500"/>
              <a:ext cx="576262"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6" name="Text Box 99"/>
            <p:cNvSpPr txBox="1">
              <a:spLocks noChangeArrowheads="1"/>
            </p:cNvSpPr>
            <p:nvPr/>
          </p:nvSpPr>
          <p:spPr bwMode="auto">
            <a:xfrm>
              <a:off x="6959600" y="4624388"/>
              <a:ext cx="2152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γ-Glutamylcystein</a:t>
              </a:r>
            </a:p>
          </p:txBody>
        </p:sp>
        <p:sp>
          <p:nvSpPr>
            <p:cNvPr id="113687" name="Line 100"/>
            <p:cNvSpPr>
              <a:spLocks noChangeShapeType="1"/>
            </p:cNvSpPr>
            <p:nvPr/>
          </p:nvSpPr>
          <p:spPr bwMode="auto">
            <a:xfrm>
              <a:off x="6227763" y="4508500"/>
              <a:ext cx="1081087" cy="1008063"/>
            </a:xfrm>
            <a:prstGeom prst="line">
              <a:avLst/>
            </a:prstGeom>
            <a:noFill/>
            <a:ln w="25400">
              <a:solidFill>
                <a:schemeClr val="tx1"/>
              </a:solidFill>
              <a:prstDash val="sysDot"/>
              <a:round/>
              <a:headEnd/>
              <a:tailEnd type="triangle" w="med" len="me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3688" name="Text Box 101"/>
            <p:cNvSpPr txBox="1">
              <a:spLocks noChangeArrowheads="1"/>
            </p:cNvSpPr>
            <p:nvPr/>
          </p:nvSpPr>
          <p:spPr bwMode="auto">
            <a:xfrm>
              <a:off x="7172325" y="5440363"/>
              <a:ext cx="19875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Osmoadaptation</a:t>
              </a:r>
            </a:p>
          </p:txBody>
        </p:sp>
      </p:grpSp>
      <p:sp>
        <p:nvSpPr>
          <p:cNvPr id="113667" name="Rectangle 2"/>
          <p:cNvSpPr>
            <a:spLocks noChangeArrowheads="1"/>
          </p:cNvSpPr>
          <p:nvPr/>
        </p:nvSpPr>
        <p:spPr bwMode="auto">
          <a:xfrm>
            <a:off x="0" y="-14288"/>
            <a:ext cx="9144000" cy="1066801"/>
          </a:xfrm>
          <a:prstGeom prst="rect">
            <a:avLst/>
          </a:prstGeom>
          <a:solidFill>
            <a:srgbClr val="004A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a:solidFill>
                <a:srgbClr val="FFFFFF"/>
              </a:solidFill>
              <a:ea typeface="ＭＳ Ｐゴシック" charset="0"/>
              <a:cs typeface="ＭＳ Ｐゴシック" charset="0"/>
            </a:endParaRPr>
          </a:p>
        </p:txBody>
      </p:sp>
      <p:sp>
        <p:nvSpPr>
          <p:cNvPr id="113668" name="Text Box 13"/>
          <p:cNvSpPr txBox="1">
            <a:spLocks noChangeArrowheads="1"/>
          </p:cNvSpPr>
          <p:nvPr/>
        </p:nvSpPr>
        <p:spPr bwMode="auto">
          <a:xfrm>
            <a:off x="28575" y="-14288"/>
            <a:ext cx="7793038" cy="860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FFFFFF"/>
                </a:solidFill>
              </a:rPr>
              <a:t>HGT as a force creating new pathways – Example 3</a:t>
            </a:r>
          </a:p>
          <a:p>
            <a:pPr defTabSz="914400" eaLnBrk="1" fontAlgn="base" hangingPunct="1">
              <a:spcBef>
                <a:spcPct val="0"/>
              </a:spcBef>
              <a:spcAft>
                <a:spcPct val="0"/>
              </a:spcAft>
            </a:pPr>
            <a:r>
              <a:rPr lang="de-DE" sz="3000" b="1">
                <a:solidFill>
                  <a:srgbClr val="FFFFFF"/>
                </a:solidFill>
                <a:latin typeface="Calibri" charset="0"/>
              </a:rPr>
              <a:t>Acetyl-CoA Assimilation: Methylaspartate Cycle</a:t>
            </a:r>
            <a:endParaRPr lang="de-DE" sz="3000" b="1" i="1">
              <a:solidFill>
                <a:srgbClr val="FFFFFF"/>
              </a:solidFill>
              <a:latin typeface="Calibri" charset="0"/>
            </a:endParaRPr>
          </a:p>
        </p:txBody>
      </p:sp>
      <p:sp>
        <p:nvSpPr>
          <p:cNvPr id="113669" name="Text Box 15"/>
          <p:cNvSpPr txBox="1">
            <a:spLocks noChangeArrowheads="1"/>
          </p:cNvSpPr>
          <p:nvPr/>
        </p:nvSpPr>
        <p:spPr bwMode="auto">
          <a:xfrm>
            <a:off x="4030663" y="6519863"/>
            <a:ext cx="5130800" cy="322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1500">
                <a:solidFill>
                  <a:srgbClr val="000000"/>
                </a:solidFill>
                <a:latin typeface="Calibri" charset="0"/>
              </a:rPr>
              <a:t>Khomyakova, Bükmez, Thomas, Erb, Berg, </a:t>
            </a:r>
            <a:r>
              <a:rPr lang="de-DE" sz="1500" i="1">
                <a:solidFill>
                  <a:srgbClr val="000000"/>
                </a:solidFill>
                <a:latin typeface="Calibri" charset="0"/>
              </a:rPr>
              <a:t>Science</a:t>
            </a:r>
            <a:r>
              <a:rPr lang="de-DE" sz="1500">
                <a:solidFill>
                  <a:srgbClr val="000000"/>
                </a:solidFill>
                <a:latin typeface="Calibri" charset="0"/>
              </a:rPr>
              <a:t>, 2011</a:t>
            </a:r>
          </a:p>
        </p:txBody>
      </p:sp>
    </p:spTree>
    <p:extLst>
      <p:ext uri="{BB962C8B-B14F-4D97-AF65-F5344CB8AC3E}">
        <p14:creationId xmlns:p14="http://schemas.microsoft.com/office/powerpoint/2010/main" val="428354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AutoShape 6"/>
          <p:cNvSpPr>
            <a:spLocks noChangeAspect="1" noChangeArrowheads="1" noTextEdit="1"/>
          </p:cNvSpPr>
          <p:nvPr/>
        </p:nvSpPr>
        <p:spPr bwMode="auto">
          <a:xfrm>
            <a:off x="468313" y="1557338"/>
            <a:ext cx="8229600" cy="3014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690" name="Rectangle 8"/>
          <p:cNvSpPr>
            <a:spLocks noChangeArrowheads="1"/>
          </p:cNvSpPr>
          <p:nvPr/>
        </p:nvSpPr>
        <p:spPr bwMode="auto">
          <a:xfrm>
            <a:off x="865188" y="2151063"/>
            <a:ext cx="61912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4691" name="Rectangle 9"/>
          <p:cNvSpPr>
            <a:spLocks noChangeArrowheads="1"/>
          </p:cNvSpPr>
          <p:nvPr/>
        </p:nvSpPr>
        <p:spPr bwMode="auto">
          <a:xfrm>
            <a:off x="1817688" y="1633538"/>
            <a:ext cx="531812"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692" name="Rectangle 10"/>
          <p:cNvSpPr>
            <a:spLocks noChangeArrowheads="1"/>
          </p:cNvSpPr>
          <p:nvPr/>
        </p:nvSpPr>
        <p:spPr bwMode="auto">
          <a:xfrm>
            <a:off x="2343150" y="2093913"/>
            <a:ext cx="306388"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4693" name="Rectangle 11"/>
          <p:cNvSpPr>
            <a:spLocks noChangeArrowheads="1"/>
          </p:cNvSpPr>
          <p:nvPr/>
        </p:nvSpPr>
        <p:spPr bwMode="auto">
          <a:xfrm>
            <a:off x="493713" y="2871788"/>
            <a:ext cx="32385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694" name="Rectangle 12"/>
          <p:cNvSpPr>
            <a:spLocks noChangeArrowheads="1"/>
          </p:cNvSpPr>
          <p:nvPr/>
        </p:nvSpPr>
        <p:spPr bwMode="auto">
          <a:xfrm>
            <a:off x="544513" y="3752850"/>
            <a:ext cx="430212"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4695" name="Rectangle 13"/>
          <p:cNvSpPr>
            <a:spLocks noChangeArrowheads="1"/>
          </p:cNvSpPr>
          <p:nvPr/>
        </p:nvSpPr>
        <p:spPr bwMode="auto">
          <a:xfrm>
            <a:off x="2813050" y="2782888"/>
            <a:ext cx="45402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4696" name="Rectangle 14"/>
          <p:cNvSpPr>
            <a:spLocks noChangeArrowheads="1"/>
          </p:cNvSpPr>
          <p:nvPr/>
        </p:nvSpPr>
        <p:spPr bwMode="auto">
          <a:xfrm>
            <a:off x="1135063" y="4329113"/>
            <a:ext cx="471487"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4697" name="Rectangle 15"/>
          <p:cNvSpPr>
            <a:spLocks noChangeArrowheads="1"/>
          </p:cNvSpPr>
          <p:nvPr/>
        </p:nvSpPr>
        <p:spPr bwMode="auto">
          <a:xfrm>
            <a:off x="2209800" y="4227513"/>
            <a:ext cx="65087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698" name="Rectangle 16"/>
          <p:cNvSpPr>
            <a:spLocks noChangeArrowheads="1"/>
          </p:cNvSpPr>
          <p:nvPr/>
        </p:nvSpPr>
        <p:spPr bwMode="auto">
          <a:xfrm>
            <a:off x="2698750" y="3602038"/>
            <a:ext cx="70167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4699" name="Freeform 17"/>
          <p:cNvSpPr>
            <a:spLocks/>
          </p:cNvSpPr>
          <p:nvPr/>
        </p:nvSpPr>
        <p:spPr bwMode="auto">
          <a:xfrm>
            <a:off x="609600" y="3219450"/>
            <a:ext cx="33338" cy="315913"/>
          </a:xfrm>
          <a:custGeom>
            <a:avLst/>
            <a:gdLst>
              <a:gd name="T0" fmla="*/ 2147483647 w 42"/>
              <a:gd name="T1" fmla="*/ 2147483647 h 399"/>
              <a:gd name="T2" fmla="*/ 2147483647 w 42"/>
              <a:gd name="T3" fmla="*/ 2147483647 h 399"/>
              <a:gd name="T4" fmla="*/ 2147483647 w 42"/>
              <a:gd name="T5" fmla="*/ 2147483647 h 399"/>
              <a:gd name="T6" fmla="*/ 2147483647 w 42"/>
              <a:gd name="T7" fmla="*/ 2147483647 h 399"/>
              <a:gd name="T8" fmla="*/ 2147483647 w 42"/>
              <a:gd name="T9" fmla="*/ 2147483647 h 399"/>
              <a:gd name="T10" fmla="*/ 2147483647 w 42"/>
              <a:gd name="T11" fmla="*/ 2147483647 h 399"/>
              <a:gd name="T12" fmla="*/ 0 w 42"/>
              <a:gd name="T13" fmla="*/ 2147483647 h 399"/>
              <a:gd name="T14" fmla="*/ 0 w 42"/>
              <a:gd name="T15" fmla="*/ 0 h 3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99">
                <a:moveTo>
                  <a:pt x="42" y="399"/>
                </a:moveTo>
                <a:lnTo>
                  <a:pt x="30" y="336"/>
                </a:lnTo>
                <a:lnTo>
                  <a:pt x="19" y="276"/>
                </a:lnTo>
                <a:lnTo>
                  <a:pt x="11" y="214"/>
                </a:lnTo>
                <a:lnTo>
                  <a:pt x="6" y="154"/>
                </a:lnTo>
                <a:lnTo>
                  <a:pt x="2" y="91"/>
                </a:lnTo>
                <a:lnTo>
                  <a:pt x="0" y="31"/>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0" name="Rectangle 18"/>
          <p:cNvSpPr>
            <a:spLocks noChangeArrowheads="1"/>
          </p:cNvSpPr>
          <p:nvPr/>
        </p:nvSpPr>
        <p:spPr bwMode="auto">
          <a:xfrm>
            <a:off x="1535113" y="3073400"/>
            <a:ext cx="500062"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701" name="Freeform 19"/>
          <p:cNvSpPr>
            <a:spLocks/>
          </p:cNvSpPr>
          <p:nvPr/>
        </p:nvSpPr>
        <p:spPr bwMode="auto">
          <a:xfrm>
            <a:off x="1209675" y="1979613"/>
            <a:ext cx="1185863" cy="163512"/>
          </a:xfrm>
          <a:custGeom>
            <a:avLst/>
            <a:gdLst>
              <a:gd name="T0" fmla="*/ 0 w 1494"/>
              <a:gd name="T1" fmla="*/ 2147483647 h 205"/>
              <a:gd name="T2" fmla="*/ 2147483647 w 1494"/>
              <a:gd name="T3" fmla="*/ 2147483647 h 205"/>
              <a:gd name="T4" fmla="*/ 2147483647 w 1494"/>
              <a:gd name="T5" fmla="*/ 2147483647 h 205"/>
              <a:gd name="T6" fmla="*/ 2147483647 w 1494"/>
              <a:gd name="T7" fmla="*/ 2147483647 h 205"/>
              <a:gd name="T8" fmla="*/ 2147483647 w 1494"/>
              <a:gd name="T9" fmla="*/ 2147483647 h 205"/>
              <a:gd name="T10" fmla="*/ 2147483647 w 1494"/>
              <a:gd name="T11" fmla="*/ 2147483647 h 205"/>
              <a:gd name="T12" fmla="*/ 2147483647 w 1494"/>
              <a:gd name="T13" fmla="*/ 2147483647 h 205"/>
              <a:gd name="T14" fmla="*/ 2147483647 w 1494"/>
              <a:gd name="T15" fmla="*/ 2147483647 h 205"/>
              <a:gd name="T16" fmla="*/ 2147483647 w 1494"/>
              <a:gd name="T17" fmla="*/ 2147483647 h 205"/>
              <a:gd name="T18" fmla="*/ 2147483647 w 1494"/>
              <a:gd name="T19" fmla="*/ 2147483647 h 205"/>
              <a:gd name="T20" fmla="*/ 2147483647 w 1494"/>
              <a:gd name="T21" fmla="*/ 2147483647 h 205"/>
              <a:gd name="T22" fmla="*/ 2147483647 w 1494"/>
              <a:gd name="T23" fmla="*/ 2147483647 h 205"/>
              <a:gd name="T24" fmla="*/ 2147483647 w 1494"/>
              <a:gd name="T25" fmla="*/ 2147483647 h 205"/>
              <a:gd name="T26" fmla="*/ 2147483647 w 1494"/>
              <a:gd name="T27" fmla="*/ 2147483647 h 205"/>
              <a:gd name="T28" fmla="*/ 2147483647 w 1494"/>
              <a:gd name="T29" fmla="*/ 2147483647 h 205"/>
              <a:gd name="T30" fmla="*/ 2147483647 w 1494"/>
              <a:gd name="T31" fmla="*/ 0 h 205"/>
              <a:gd name="T32" fmla="*/ 2147483647 w 1494"/>
              <a:gd name="T33" fmla="*/ 0 h 205"/>
              <a:gd name="T34" fmla="*/ 2147483647 w 1494"/>
              <a:gd name="T35" fmla="*/ 0 h 205"/>
              <a:gd name="T36" fmla="*/ 2147483647 w 1494"/>
              <a:gd name="T37" fmla="*/ 2147483647 h 205"/>
              <a:gd name="T38" fmla="*/ 2147483647 w 1494"/>
              <a:gd name="T39" fmla="*/ 2147483647 h 205"/>
              <a:gd name="T40" fmla="*/ 2147483647 w 1494"/>
              <a:gd name="T41" fmla="*/ 2147483647 h 205"/>
              <a:gd name="T42" fmla="*/ 2147483647 w 1494"/>
              <a:gd name="T43" fmla="*/ 2147483647 h 205"/>
              <a:gd name="T44" fmla="*/ 2147483647 w 1494"/>
              <a:gd name="T45" fmla="*/ 2147483647 h 205"/>
              <a:gd name="T46" fmla="*/ 2147483647 w 1494"/>
              <a:gd name="T47" fmla="*/ 2147483647 h 205"/>
              <a:gd name="T48" fmla="*/ 2147483647 w 1494"/>
              <a:gd name="T49" fmla="*/ 2147483647 h 205"/>
              <a:gd name="T50" fmla="*/ 2147483647 w 1494"/>
              <a:gd name="T51" fmla="*/ 2147483647 h 205"/>
              <a:gd name="T52" fmla="*/ 2147483647 w 1494"/>
              <a:gd name="T53" fmla="*/ 2147483647 h 205"/>
              <a:gd name="T54" fmla="*/ 2147483647 w 1494"/>
              <a:gd name="T55" fmla="*/ 2147483647 h 205"/>
              <a:gd name="T56" fmla="*/ 2147483647 w 1494"/>
              <a:gd name="T57" fmla="*/ 2147483647 h 205"/>
              <a:gd name="T58" fmla="*/ 2147483647 w 1494"/>
              <a:gd name="T59" fmla="*/ 2147483647 h 205"/>
              <a:gd name="T60" fmla="*/ 2147483647 w 1494"/>
              <a:gd name="T61" fmla="*/ 2147483647 h 20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494" h="205">
                <a:moveTo>
                  <a:pt x="0" y="205"/>
                </a:moveTo>
                <a:lnTo>
                  <a:pt x="45" y="181"/>
                </a:lnTo>
                <a:lnTo>
                  <a:pt x="93" y="158"/>
                </a:lnTo>
                <a:lnTo>
                  <a:pt x="140" y="136"/>
                </a:lnTo>
                <a:lnTo>
                  <a:pt x="188" y="116"/>
                </a:lnTo>
                <a:lnTo>
                  <a:pt x="237" y="97"/>
                </a:lnTo>
                <a:lnTo>
                  <a:pt x="287" y="81"/>
                </a:lnTo>
                <a:lnTo>
                  <a:pt x="336" y="64"/>
                </a:lnTo>
                <a:lnTo>
                  <a:pt x="387" y="52"/>
                </a:lnTo>
                <a:lnTo>
                  <a:pt x="440" y="39"/>
                </a:lnTo>
                <a:lnTo>
                  <a:pt x="492" y="28"/>
                </a:lnTo>
                <a:lnTo>
                  <a:pt x="545" y="19"/>
                </a:lnTo>
                <a:lnTo>
                  <a:pt x="599" y="11"/>
                </a:lnTo>
                <a:lnTo>
                  <a:pt x="652" y="6"/>
                </a:lnTo>
                <a:lnTo>
                  <a:pt x="707" y="2"/>
                </a:lnTo>
                <a:lnTo>
                  <a:pt x="762" y="0"/>
                </a:lnTo>
                <a:lnTo>
                  <a:pt x="781" y="0"/>
                </a:lnTo>
                <a:lnTo>
                  <a:pt x="799" y="0"/>
                </a:lnTo>
                <a:lnTo>
                  <a:pt x="865" y="2"/>
                </a:lnTo>
                <a:lnTo>
                  <a:pt x="927" y="6"/>
                </a:lnTo>
                <a:lnTo>
                  <a:pt x="991" y="11"/>
                </a:lnTo>
                <a:lnTo>
                  <a:pt x="1053" y="21"/>
                </a:lnTo>
                <a:lnTo>
                  <a:pt x="1115" y="31"/>
                </a:lnTo>
                <a:lnTo>
                  <a:pt x="1176" y="46"/>
                </a:lnTo>
                <a:lnTo>
                  <a:pt x="1236" y="61"/>
                </a:lnTo>
                <a:lnTo>
                  <a:pt x="1296" y="79"/>
                </a:lnTo>
                <a:lnTo>
                  <a:pt x="1353" y="99"/>
                </a:lnTo>
                <a:lnTo>
                  <a:pt x="1411" y="121"/>
                </a:lnTo>
                <a:lnTo>
                  <a:pt x="1466" y="145"/>
                </a:lnTo>
                <a:lnTo>
                  <a:pt x="1481" y="152"/>
                </a:lnTo>
                <a:lnTo>
                  <a:pt x="1494" y="158"/>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2" name="Freeform 20"/>
          <p:cNvSpPr>
            <a:spLocks/>
          </p:cNvSpPr>
          <p:nvPr/>
        </p:nvSpPr>
        <p:spPr bwMode="auto">
          <a:xfrm>
            <a:off x="2346325" y="2074863"/>
            <a:ext cx="49213" cy="30162"/>
          </a:xfrm>
          <a:custGeom>
            <a:avLst/>
            <a:gdLst>
              <a:gd name="T0" fmla="*/ 2147483647 w 62"/>
              <a:gd name="T1" fmla="*/ 0 h 39"/>
              <a:gd name="T2" fmla="*/ 2147483647 w 62"/>
              <a:gd name="T3" fmla="*/ 2147483647 h 39"/>
              <a:gd name="T4" fmla="*/ 0 w 62"/>
              <a:gd name="T5" fmla="*/ 2147483647 h 39"/>
              <a:gd name="T6" fmla="*/ 2147483647 w 62"/>
              <a:gd name="T7" fmla="*/ 2147483647 h 39"/>
              <a:gd name="T8" fmla="*/ 2147483647 w 62"/>
              <a:gd name="T9" fmla="*/ 0 h 39"/>
              <a:gd name="T10" fmla="*/ 2147483647 w 62"/>
              <a:gd name="T11" fmla="*/ 0 h 3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9">
                <a:moveTo>
                  <a:pt x="12" y="0"/>
                </a:moveTo>
                <a:lnTo>
                  <a:pt x="62" y="39"/>
                </a:lnTo>
                <a:lnTo>
                  <a:pt x="0" y="28"/>
                </a:lnTo>
                <a:lnTo>
                  <a:pt x="18" y="19"/>
                </a:lnTo>
                <a:lnTo>
                  <a:pt x="12"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3" name="Freeform 21"/>
          <p:cNvSpPr>
            <a:spLocks/>
          </p:cNvSpPr>
          <p:nvPr/>
        </p:nvSpPr>
        <p:spPr bwMode="auto">
          <a:xfrm>
            <a:off x="2346325" y="2074863"/>
            <a:ext cx="49213" cy="30162"/>
          </a:xfrm>
          <a:custGeom>
            <a:avLst/>
            <a:gdLst>
              <a:gd name="T0" fmla="*/ 2147483647 w 62"/>
              <a:gd name="T1" fmla="*/ 0 h 39"/>
              <a:gd name="T2" fmla="*/ 2147483647 w 62"/>
              <a:gd name="T3" fmla="*/ 2147483647 h 39"/>
              <a:gd name="T4" fmla="*/ 0 w 62"/>
              <a:gd name="T5" fmla="*/ 2147483647 h 39"/>
              <a:gd name="T6" fmla="*/ 2147483647 w 62"/>
              <a:gd name="T7" fmla="*/ 2147483647 h 39"/>
              <a:gd name="T8" fmla="*/ 2147483647 w 62"/>
              <a:gd name="T9" fmla="*/ 0 h 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9">
                <a:moveTo>
                  <a:pt x="12" y="0"/>
                </a:moveTo>
                <a:lnTo>
                  <a:pt x="62" y="39"/>
                </a:lnTo>
                <a:lnTo>
                  <a:pt x="0" y="28"/>
                </a:lnTo>
                <a:lnTo>
                  <a:pt x="18" y="19"/>
                </a:lnTo>
                <a:lnTo>
                  <a:pt x="12"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4" name="Freeform 22"/>
          <p:cNvSpPr>
            <a:spLocks/>
          </p:cNvSpPr>
          <p:nvPr/>
        </p:nvSpPr>
        <p:spPr bwMode="auto">
          <a:xfrm>
            <a:off x="2547938" y="2212975"/>
            <a:ext cx="428625" cy="574675"/>
          </a:xfrm>
          <a:custGeom>
            <a:avLst/>
            <a:gdLst>
              <a:gd name="T0" fmla="*/ 0 w 539"/>
              <a:gd name="T1" fmla="*/ 0 h 722"/>
              <a:gd name="T2" fmla="*/ 2147483647 w 539"/>
              <a:gd name="T3" fmla="*/ 2147483647 h 722"/>
              <a:gd name="T4" fmla="*/ 2147483647 w 539"/>
              <a:gd name="T5" fmla="*/ 2147483647 h 722"/>
              <a:gd name="T6" fmla="*/ 2147483647 w 539"/>
              <a:gd name="T7" fmla="*/ 2147483647 h 722"/>
              <a:gd name="T8" fmla="*/ 2147483647 w 539"/>
              <a:gd name="T9" fmla="*/ 2147483647 h 722"/>
              <a:gd name="T10" fmla="*/ 2147483647 w 539"/>
              <a:gd name="T11" fmla="*/ 2147483647 h 722"/>
              <a:gd name="T12" fmla="*/ 2147483647 w 539"/>
              <a:gd name="T13" fmla="*/ 2147483647 h 722"/>
              <a:gd name="T14" fmla="*/ 2147483647 w 539"/>
              <a:gd name="T15" fmla="*/ 2147483647 h 722"/>
              <a:gd name="T16" fmla="*/ 2147483647 w 539"/>
              <a:gd name="T17" fmla="*/ 2147483647 h 722"/>
              <a:gd name="T18" fmla="*/ 2147483647 w 539"/>
              <a:gd name="T19" fmla="*/ 2147483647 h 722"/>
              <a:gd name="T20" fmla="*/ 2147483647 w 539"/>
              <a:gd name="T21" fmla="*/ 2147483647 h 722"/>
              <a:gd name="T22" fmla="*/ 2147483647 w 539"/>
              <a:gd name="T23" fmla="*/ 2147483647 h 722"/>
              <a:gd name="T24" fmla="*/ 2147483647 w 539"/>
              <a:gd name="T25" fmla="*/ 2147483647 h 722"/>
              <a:gd name="T26" fmla="*/ 2147483647 w 539"/>
              <a:gd name="T27" fmla="*/ 2147483647 h 722"/>
              <a:gd name="T28" fmla="*/ 2147483647 w 539"/>
              <a:gd name="T29" fmla="*/ 2147483647 h 722"/>
              <a:gd name="T30" fmla="*/ 2147483647 w 539"/>
              <a:gd name="T31" fmla="*/ 2147483647 h 722"/>
              <a:gd name="T32" fmla="*/ 2147483647 w 539"/>
              <a:gd name="T33" fmla="*/ 2147483647 h 722"/>
              <a:gd name="T34" fmla="*/ 2147483647 w 539"/>
              <a:gd name="T35" fmla="*/ 2147483647 h 72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39" h="722">
                <a:moveTo>
                  <a:pt x="0" y="0"/>
                </a:moveTo>
                <a:lnTo>
                  <a:pt x="51" y="40"/>
                </a:lnTo>
                <a:lnTo>
                  <a:pt x="100" y="82"/>
                </a:lnTo>
                <a:lnTo>
                  <a:pt x="148" y="126"/>
                </a:lnTo>
                <a:lnTo>
                  <a:pt x="188" y="166"/>
                </a:lnTo>
                <a:lnTo>
                  <a:pt x="227" y="208"/>
                </a:lnTo>
                <a:lnTo>
                  <a:pt x="263" y="250"/>
                </a:lnTo>
                <a:lnTo>
                  <a:pt x="300" y="294"/>
                </a:lnTo>
                <a:lnTo>
                  <a:pt x="333" y="338"/>
                </a:lnTo>
                <a:lnTo>
                  <a:pt x="364" y="384"/>
                </a:lnTo>
                <a:lnTo>
                  <a:pt x="395" y="430"/>
                </a:lnTo>
                <a:lnTo>
                  <a:pt x="422" y="477"/>
                </a:lnTo>
                <a:lnTo>
                  <a:pt x="450" y="525"/>
                </a:lnTo>
                <a:lnTo>
                  <a:pt x="475" y="572"/>
                </a:lnTo>
                <a:lnTo>
                  <a:pt x="497" y="622"/>
                </a:lnTo>
                <a:lnTo>
                  <a:pt x="519" y="671"/>
                </a:lnTo>
                <a:lnTo>
                  <a:pt x="532" y="706"/>
                </a:lnTo>
                <a:lnTo>
                  <a:pt x="539" y="7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5" name="Freeform 23"/>
          <p:cNvSpPr>
            <a:spLocks/>
          </p:cNvSpPr>
          <p:nvPr/>
        </p:nvSpPr>
        <p:spPr bwMode="auto">
          <a:xfrm>
            <a:off x="2947988" y="2736850"/>
            <a:ext cx="28575" cy="50800"/>
          </a:xfrm>
          <a:custGeom>
            <a:avLst/>
            <a:gdLst>
              <a:gd name="T0" fmla="*/ 2147483647 w 36"/>
              <a:gd name="T1" fmla="*/ 0 h 62"/>
              <a:gd name="T2" fmla="*/ 2147483647 w 36"/>
              <a:gd name="T3" fmla="*/ 2147483647 h 62"/>
              <a:gd name="T4" fmla="*/ 0 w 36"/>
              <a:gd name="T5" fmla="*/ 2147483647 h 62"/>
              <a:gd name="T6" fmla="*/ 2147483647 w 36"/>
              <a:gd name="T7" fmla="*/ 2147483647 h 62"/>
              <a:gd name="T8" fmla="*/ 2147483647 w 36"/>
              <a:gd name="T9" fmla="*/ 0 h 62"/>
              <a:gd name="T10" fmla="*/ 2147483647 w 36"/>
              <a:gd name="T11" fmla="*/ 0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 h="62">
                <a:moveTo>
                  <a:pt x="29" y="0"/>
                </a:moveTo>
                <a:lnTo>
                  <a:pt x="36" y="62"/>
                </a:lnTo>
                <a:lnTo>
                  <a:pt x="0" y="11"/>
                </a:lnTo>
                <a:lnTo>
                  <a:pt x="18" y="16"/>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6" name="Freeform 24"/>
          <p:cNvSpPr>
            <a:spLocks/>
          </p:cNvSpPr>
          <p:nvPr/>
        </p:nvSpPr>
        <p:spPr bwMode="auto">
          <a:xfrm>
            <a:off x="2947988" y="2736850"/>
            <a:ext cx="28575" cy="50800"/>
          </a:xfrm>
          <a:custGeom>
            <a:avLst/>
            <a:gdLst>
              <a:gd name="T0" fmla="*/ 2147483647 w 36"/>
              <a:gd name="T1" fmla="*/ 0 h 62"/>
              <a:gd name="T2" fmla="*/ 2147483647 w 36"/>
              <a:gd name="T3" fmla="*/ 2147483647 h 62"/>
              <a:gd name="T4" fmla="*/ 0 w 36"/>
              <a:gd name="T5" fmla="*/ 2147483647 h 62"/>
              <a:gd name="T6" fmla="*/ 2147483647 w 36"/>
              <a:gd name="T7" fmla="*/ 2147483647 h 62"/>
              <a:gd name="T8" fmla="*/ 2147483647 w 36"/>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62">
                <a:moveTo>
                  <a:pt x="29" y="0"/>
                </a:moveTo>
                <a:lnTo>
                  <a:pt x="36" y="62"/>
                </a:lnTo>
                <a:lnTo>
                  <a:pt x="0" y="11"/>
                </a:lnTo>
                <a:lnTo>
                  <a:pt x="18" y="16"/>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7" name="Freeform 25"/>
          <p:cNvSpPr>
            <a:spLocks/>
          </p:cNvSpPr>
          <p:nvPr/>
        </p:nvSpPr>
        <p:spPr bwMode="auto">
          <a:xfrm>
            <a:off x="3011488" y="2898775"/>
            <a:ext cx="49212" cy="703263"/>
          </a:xfrm>
          <a:custGeom>
            <a:avLst/>
            <a:gdLst>
              <a:gd name="T0" fmla="*/ 0 w 62"/>
              <a:gd name="T1" fmla="*/ 0 h 887"/>
              <a:gd name="T2" fmla="*/ 2147483647 w 62"/>
              <a:gd name="T3" fmla="*/ 2147483647 h 887"/>
              <a:gd name="T4" fmla="*/ 2147483647 w 62"/>
              <a:gd name="T5" fmla="*/ 2147483647 h 887"/>
              <a:gd name="T6" fmla="*/ 2147483647 w 62"/>
              <a:gd name="T7" fmla="*/ 2147483647 h 887"/>
              <a:gd name="T8" fmla="*/ 2147483647 w 62"/>
              <a:gd name="T9" fmla="*/ 2147483647 h 887"/>
              <a:gd name="T10" fmla="*/ 2147483647 w 62"/>
              <a:gd name="T11" fmla="*/ 2147483647 h 887"/>
              <a:gd name="T12" fmla="*/ 2147483647 w 62"/>
              <a:gd name="T13" fmla="*/ 2147483647 h 887"/>
              <a:gd name="T14" fmla="*/ 2147483647 w 62"/>
              <a:gd name="T15" fmla="*/ 2147483647 h 887"/>
              <a:gd name="T16" fmla="*/ 2147483647 w 62"/>
              <a:gd name="T17" fmla="*/ 2147483647 h 887"/>
              <a:gd name="T18" fmla="*/ 2147483647 w 62"/>
              <a:gd name="T19" fmla="*/ 2147483647 h 887"/>
              <a:gd name="T20" fmla="*/ 2147483647 w 62"/>
              <a:gd name="T21" fmla="*/ 2147483647 h 887"/>
              <a:gd name="T22" fmla="*/ 2147483647 w 62"/>
              <a:gd name="T23" fmla="*/ 2147483647 h 887"/>
              <a:gd name="T24" fmla="*/ 2147483647 w 62"/>
              <a:gd name="T25" fmla="*/ 2147483647 h 887"/>
              <a:gd name="T26" fmla="*/ 2147483647 w 62"/>
              <a:gd name="T27" fmla="*/ 2147483647 h 887"/>
              <a:gd name="T28" fmla="*/ 2147483647 w 62"/>
              <a:gd name="T29" fmla="*/ 2147483647 h 887"/>
              <a:gd name="T30" fmla="*/ 2147483647 w 62"/>
              <a:gd name="T31" fmla="*/ 2147483647 h 88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2" h="887">
                <a:moveTo>
                  <a:pt x="0" y="0"/>
                </a:moveTo>
                <a:lnTo>
                  <a:pt x="22" y="86"/>
                </a:lnTo>
                <a:lnTo>
                  <a:pt x="39" y="175"/>
                </a:lnTo>
                <a:lnTo>
                  <a:pt x="50" y="238"/>
                </a:lnTo>
                <a:lnTo>
                  <a:pt x="55" y="300"/>
                </a:lnTo>
                <a:lnTo>
                  <a:pt x="61" y="362"/>
                </a:lnTo>
                <a:lnTo>
                  <a:pt x="62" y="424"/>
                </a:lnTo>
                <a:lnTo>
                  <a:pt x="62" y="486"/>
                </a:lnTo>
                <a:lnTo>
                  <a:pt x="61" y="547"/>
                </a:lnTo>
                <a:lnTo>
                  <a:pt x="55" y="607"/>
                </a:lnTo>
                <a:lnTo>
                  <a:pt x="48" y="667"/>
                </a:lnTo>
                <a:lnTo>
                  <a:pt x="40" y="728"/>
                </a:lnTo>
                <a:lnTo>
                  <a:pt x="28" y="786"/>
                </a:lnTo>
                <a:lnTo>
                  <a:pt x="15" y="845"/>
                </a:lnTo>
                <a:lnTo>
                  <a:pt x="8" y="872"/>
                </a:lnTo>
                <a:lnTo>
                  <a:pt x="4" y="88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8" name="Freeform 26"/>
          <p:cNvSpPr>
            <a:spLocks/>
          </p:cNvSpPr>
          <p:nvPr/>
        </p:nvSpPr>
        <p:spPr bwMode="auto">
          <a:xfrm>
            <a:off x="3014663" y="3552825"/>
            <a:ext cx="23812" cy="49213"/>
          </a:xfrm>
          <a:custGeom>
            <a:avLst/>
            <a:gdLst>
              <a:gd name="T0" fmla="*/ 2147483647 w 29"/>
              <a:gd name="T1" fmla="*/ 2147483647 h 62"/>
              <a:gd name="T2" fmla="*/ 0 w 29"/>
              <a:gd name="T3" fmla="*/ 2147483647 h 62"/>
              <a:gd name="T4" fmla="*/ 0 w 29"/>
              <a:gd name="T5" fmla="*/ 0 h 62"/>
              <a:gd name="T6" fmla="*/ 2147483647 w 29"/>
              <a:gd name="T7" fmla="*/ 2147483647 h 62"/>
              <a:gd name="T8" fmla="*/ 2147483647 w 29"/>
              <a:gd name="T9" fmla="*/ 2147483647 h 62"/>
              <a:gd name="T10" fmla="*/ 2147483647 w 29"/>
              <a:gd name="T11" fmla="*/ 2147483647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2">
                <a:moveTo>
                  <a:pt x="29" y="7"/>
                </a:moveTo>
                <a:lnTo>
                  <a:pt x="0" y="62"/>
                </a:lnTo>
                <a:lnTo>
                  <a:pt x="0" y="0"/>
                </a:lnTo>
                <a:lnTo>
                  <a:pt x="13" y="14"/>
                </a:lnTo>
                <a:lnTo>
                  <a:pt x="29" y="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09" name="Freeform 27"/>
          <p:cNvSpPr>
            <a:spLocks/>
          </p:cNvSpPr>
          <p:nvPr/>
        </p:nvSpPr>
        <p:spPr bwMode="auto">
          <a:xfrm>
            <a:off x="3014663" y="3552825"/>
            <a:ext cx="23812" cy="49213"/>
          </a:xfrm>
          <a:custGeom>
            <a:avLst/>
            <a:gdLst>
              <a:gd name="T0" fmla="*/ 2147483647 w 29"/>
              <a:gd name="T1" fmla="*/ 2147483647 h 62"/>
              <a:gd name="T2" fmla="*/ 0 w 29"/>
              <a:gd name="T3" fmla="*/ 2147483647 h 62"/>
              <a:gd name="T4" fmla="*/ 0 w 29"/>
              <a:gd name="T5" fmla="*/ 0 h 62"/>
              <a:gd name="T6" fmla="*/ 2147483647 w 29"/>
              <a:gd name="T7" fmla="*/ 2147483647 h 62"/>
              <a:gd name="T8" fmla="*/ 2147483647 w 29"/>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29" y="7"/>
                </a:moveTo>
                <a:lnTo>
                  <a:pt x="0" y="62"/>
                </a:lnTo>
                <a:lnTo>
                  <a:pt x="0" y="0"/>
                </a:lnTo>
                <a:lnTo>
                  <a:pt x="13" y="14"/>
                </a:lnTo>
                <a:lnTo>
                  <a:pt x="29" y="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0" name="Freeform 28"/>
          <p:cNvSpPr>
            <a:spLocks/>
          </p:cNvSpPr>
          <p:nvPr/>
        </p:nvSpPr>
        <p:spPr bwMode="auto">
          <a:xfrm>
            <a:off x="2608263" y="3743325"/>
            <a:ext cx="354012" cy="479425"/>
          </a:xfrm>
          <a:custGeom>
            <a:avLst/>
            <a:gdLst>
              <a:gd name="T0" fmla="*/ 2147483647 w 446"/>
              <a:gd name="T1" fmla="*/ 0 h 604"/>
              <a:gd name="T2" fmla="*/ 2147483647 w 446"/>
              <a:gd name="T3" fmla="*/ 2147483647 h 604"/>
              <a:gd name="T4" fmla="*/ 2147483647 w 446"/>
              <a:gd name="T5" fmla="*/ 2147483647 h 604"/>
              <a:gd name="T6" fmla="*/ 2147483647 w 446"/>
              <a:gd name="T7" fmla="*/ 2147483647 h 604"/>
              <a:gd name="T8" fmla="*/ 2147483647 w 446"/>
              <a:gd name="T9" fmla="*/ 2147483647 h 604"/>
              <a:gd name="T10" fmla="*/ 2147483647 w 446"/>
              <a:gd name="T11" fmla="*/ 2147483647 h 604"/>
              <a:gd name="T12" fmla="*/ 2147483647 w 446"/>
              <a:gd name="T13" fmla="*/ 2147483647 h 604"/>
              <a:gd name="T14" fmla="*/ 2147483647 w 446"/>
              <a:gd name="T15" fmla="*/ 2147483647 h 604"/>
              <a:gd name="T16" fmla="*/ 2147483647 w 446"/>
              <a:gd name="T17" fmla="*/ 2147483647 h 604"/>
              <a:gd name="T18" fmla="*/ 2147483647 w 446"/>
              <a:gd name="T19" fmla="*/ 2147483647 h 604"/>
              <a:gd name="T20" fmla="*/ 2147483647 w 446"/>
              <a:gd name="T21" fmla="*/ 2147483647 h 604"/>
              <a:gd name="T22" fmla="*/ 2147483647 w 446"/>
              <a:gd name="T23" fmla="*/ 2147483647 h 604"/>
              <a:gd name="T24" fmla="*/ 2147483647 w 446"/>
              <a:gd name="T25" fmla="*/ 2147483647 h 604"/>
              <a:gd name="T26" fmla="*/ 2147483647 w 446"/>
              <a:gd name="T27" fmla="*/ 2147483647 h 604"/>
              <a:gd name="T28" fmla="*/ 0 w 446"/>
              <a:gd name="T29" fmla="*/ 2147483647 h 60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46" h="604">
                <a:moveTo>
                  <a:pt x="446" y="0"/>
                </a:moveTo>
                <a:lnTo>
                  <a:pt x="430" y="37"/>
                </a:lnTo>
                <a:lnTo>
                  <a:pt x="404" y="90"/>
                </a:lnTo>
                <a:lnTo>
                  <a:pt x="377" y="143"/>
                </a:lnTo>
                <a:lnTo>
                  <a:pt x="345" y="194"/>
                </a:lnTo>
                <a:lnTo>
                  <a:pt x="316" y="245"/>
                </a:lnTo>
                <a:lnTo>
                  <a:pt x="283" y="293"/>
                </a:lnTo>
                <a:lnTo>
                  <a:pt x="249" y="340"/>
                </a:lnTo>
                <a:lnTo>
                  <a:pt x="212" y="386"/>
                </a:lnTo>
                <a:lnTo>
                  <a:pt x="175" y="430"/>
                </a:lnTo>
                <a:lnTo>
                  <a:pt x="137" y="474"/>
                </a:lnTo>
                <a:lnTo>
                  <a:pt x="97" y="514"/>
                </a:lnTo>
                <a:lnTo>
                  <a:pt x="56" y="554"/>
                </a:lnTo>
                <a:lnTo>
                  <a:pt x="14" y="593"/>
                </a:lnTo>
                <a:lnTo>
                  <a:pt x="0" y="60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1" name="Freeform 29"/>
          <p:cNvSpPr>
            <a:spLocks/>
          </p:cNvSpPr>
          <p:nvPr/>
        </p:nvSpPr>
        <p:spPr bwMode="auto">
          <a:xfrm>
            <a:off x="2608263" y="4181475"/>
            <a:ext cx="44450" cy="41275"/>
          </a:xfrm>
          <a:custGeom>
            <a:avLst/>
            <a:gdLst>
              <a:gd name="T0" fmla="*/ 2147483647 w 56"/>
              <a:gd name="T1" fmla="*/ 2147483647 h 52"/>
              <a:gd name="T2" fmla="*/ 0 w 56"/>
              <a:gd name="T3" fmla="*/ 2147483647 h 52"/>
              <a:gd name="T4" fmla="*/ 2147483647 w 56"/>
              <a:gd name="T5" fmla="*/ 0 h 52"/>
              <a:gd name="T6" fmla="*/ 2147483647 w 56"/>
              <a:gd name="T7" fmla="*/ 2147483647 h 52"/>
              <a:gd name="T8" fmla="*/ 2147483647 w 56"/>
              <a:gd name="T9" fmla="*/ 2147483647 h 52"/>
              <a:gd name="T10" fmla="*/ 2147483647 w 56"/>
              <a:gd name="T11" fmla="*/ 2147483647 h 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6" h="52">
                <a:moveTo>
                  <a:pt x="56" y="22"/>
                </a:moveTo>
                <a:lnTo>
                  <a:pt x="0" y="52"/>
                </a:lnTo>
                <a:lnTo>
                  <a:pt x="36" y="0"/>
                </a:lnTo>
                <a:lnTo>
                  <a:pt x="36" y="19"/>
                </a:lnTo>
                <a:lnTo>
                  <a:pt x="56" y="2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2" name="Freeform 30"/>
          <p:cNvSpPr>
            <a:spLocks/>
          </p:cNvSpPr>
          <p:nvPr/>
        </p:nvSpPr>
        <p:spPr bwMode="auto">
          <a:xfrm>
            <a:off x="2608263" y="4181475"/>
            <a:ext cx="44450" cy="41275"/>
          </a:xfrm>
          <a:custGeom>
            <a:avLst/>
            <a:gdLst>
              <a:gd name="T0" fmla="*/ 2147483647 w 56"/>
              <a:gd name="T1" fmla="*/ 2147483647 h 52"/>
              <a:gd name="T2" fmla="*/ 0 w 56"/>
              <a:gd name="T3" fmla="*/ 2147483647 h 52"/>
              <a:gd name="T4" fmla="*/ 2147483647 w 56"/>
              <a:gd name="T5" fmla="*/ 0 h 52"/>
              <a:gd name="T6" fmla="*/ 2147483647 w 56"/>
              <a:gd name="T7" fmla="*/ 2147483647 h 52"/>
              <a:gd name="T8" fmla="*/ 2147483647 w 56"/>
              <a:gd name="T9" fmla="*/ 2147483647 h 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 h="52">
                <a:moveTo>
                  <a:pt x="56" y="22"/>
                </a:moveTo>
                <a:lnTo>
                  <a:pt x="0" y="52"/>
                </a:lnTo>
                <a:lnTo>
                  <a:pt x="36" y="0"/>
                </a:lnTo>
                <a:lnTo>
                  <a:pt x="36" y="19"/>
                </a:lnTo>
                <a:lnTo>
                  <a:pt x="56" y="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3" name="Freeform 31"/>
          <p:cNvSpPr>
            <a:spLocks/>
          </p:cNvSpPr>
          <p:nvPr/>
        </p:nvSpPr>
        <p:spPr bwMode="auto">
          <a:xfrm>
            <a:off x="1422400" y="4338638"/>
            <a:ext cx="1041400" cy="165100"/>
          </a:xfrm>
          <a:custGeom>
            <a:avLst/>
            <a:gdLst>
              <a:gd name="T0" fmla="*/ 2147483647 w 1313"/>
              <a:gd name="T1" fmla="*/ 0 h 208"/>
              <a:gd name="T2" fmla="*/ 2147483647 w 1313"/>
              <a:gd name="T3" fmla="*/ 2147483647 h 208"/>
              <a:gd name="T4" fmla="*/ 2147483647 w 1313"/>
              <a:gd name="T5" fmla="*/ 2147483647 h 208"/>
              <a:gd name="T6" fmla="*/ 2147483647 w 1313"/>
              <a:gd name="T7" fmla="*/ 2147483647 h 208"/>
              <a:gd name="T8" fmla="*/ 2147483647 w 1313"/>
              <a:gd name="T9" fmla="*/ 2147483647 h 208"/>
              <a:gd name="T10" fmla="*/ 2147483647 w 1313"/>
              <a:gd name="T11" fmla="*/ 2147483647 h 208"/>
              <a:gd name="T12" fmla="*/ 2147483647 w 1313"/>
              <a:gd name="T13" fmla="*/ 2147483647 h 208"/>
              <a:gd name="T14" fmla="*/ 2147483647 w 1313"/>
              <a:gd name="T15" fmla="*/ 2147483647 h 208"/>
              <a:gd name="T16" fmla="*/ 2147483647 w 1313"/>
              <a:gd name="T17" fmla="*/ 2147483647 h 208"/>
              <a:gd name="T18" fmla="*/ 2147483647 w 1313"/>
              <a:gd name="T19" fmla="*/ 2147483647 h 208"/>
              <a:gd name="T20" fmla="*/ 2147483647 w 1313"/>
              <a:gd name="T21" fmla="*/ 2147483647 h 208"/>
              <a:gd name="T22" fmla="*/ 2147483647 w 1313"/>
              <a:gd name="T23" fmla="*/ 2147483647 h 208"/>
              <a:gd name="T24" fmla="*/ 2147483647 w 1313"/>
              <a:gd name="T25" fmla="*/ 2147483647 h 208"/>
              <a:gd name="T26" fmla="*/ 2147483647 w 1313"/>
              <a:gd name="T27" fmla="*/ 2147483647 h 208"/>
              <a:gd name="T28" fmla="*/ 2147483647 w 1313"/>
              <a:gd name="T29" fmla="*/ 2147483647 h 208"/>
              <a:gd name="T30" fmla="*/ 2147483647 w 1313"/>
              <a:gd name="T31" fmla="*/ 2147483647 h 208"/>
              <a:gd name="T32" fmla="*/ 2147483647 w 1313"/>
              <a:gd name="T33" fmla="*/ 2147483647 h 208"/>
              <a:gd name="T34" fmla="*/ 2147483647 w 1313"/>
              <a:gd name="T35" fmla="*/ 2147483647 h 208"/>
              <a:gd name="T36" fmla="*/ 2147483647 w 1313"/>
              <a:gd name="T37" fmla="*/ 2147483647 h 208"/>
              <a:gd name="T38" fmla="*/ 2147483647 w 1313"/>
              <a:gd name="T39" fmla="*/ 2147483647 h 208"/>
              <a:gd name="T40" fmla="*/ 2147483647 w 1313"/>
              <a:gd name="T41" fmla="*/ 2147483647 h 208"/>
              <a:gd name="T42" fmla="*/ 2147483647 w 1313"/>
              <a:gd name="T43" fmla="*/ 2147483647 h 208"/>
              <a:gd name="T44" fmla="*/ 2147483647 w 1313"/>
              <a:gd name="T45" fmla="*/ 2147483647 h 208"/>
              <a:gd name="T46" fmla="*/ 2147483647 w 1313"/>
              <a:gd name="T47" fmla="*/ 2147483647 h 208"/>
              <a:gd name="T48" fmla="*/ 0 w 1313"/>
              <a:gd name="T49" fmla="*/ 2147483647 h 2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313" h="208">
                <a:moveTo>
                  <a:pt x="1313" y="0"/>
                </a:moveTo>
                <a:lnTo>
                  <a:pt x="1260" y="29"/>
                </a:lnTo>
                <a:lnTo>
                  <a:pt x="1207" y="55"/>
                </a:lnTo>
                <a:lnTo>
                  <a:pt x="1152" y="80"/>
                </a:lnTo>
                <a:lnTo>
                  <a:pt x="1095" y="102"/>
                </a:lnTo>
                <a:lnTo>
                  <a:pt x="1037" y="122"/>
                </a:lnTo>
                <a:lnTo>
                  <a:pt x="978" y="141"/>
                </a:lnTo>
                <a:lnTo>
                  <a:pt x="918" y="157"/>
                </a:lnTo>
                <a:lnTo>
                  <a:pt x="888" y="164"/>
                </a:lnTo>
                <a:lnTo>
                  <a:pt x="857" y="172"/>
                </a:lnTo>
                <a:lnTo>
                  <a:pt x="797" y="183"/>
                </a:lnTo>
                <a:lnTo>
                  <a:pt x="738" y="192"/>
                </a:lnTo>
                <a:lnTo>
                  <a:pt x="680" y="199"/>
                </a:lnTo>
                <a:lnTo>
                  <a:pt x="621" y="205"/>
                </a:lnTo>
                <a:lnTo>
                  <a:pt x="563" y="207"/>
                </a:lnTo>
                <a:lnTo>
                  <a:pt x="504" y="208"/>
                </a:lnTo>
                <a:lnTo>
                  <a:pt x="446" y="207"/>
                </a:lnTo>
                <a:lnTo>
                  <a:pt x="389" y="203"/>
                </a:lnTo>
                <a:lnTo>
                  <a:pt x="331" y="197"/>
                </a:lnTo>
                <a:lnTo>
                  <a:pt x="274" y="190"/>
                </a:lnTo>
                <a:lnTo>
                  <a:pt x="219" y="179"/>
                </a:lnTo>
                <a:lnTo>
                  <a:pt x="162" y="168"/>
                </a:lnTo>
                <a:lnTo>
                  <a:pt x="107" y="155"/>
                </a:lnTo>
                <a:lnTo>
                  <a:pt x="53" y="141"/>
                </a:lnTo>
                <a:lnTo>
                  <a:pt x="0" y="1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4" name="Freeform 32"/>
          <p:cNvSpPr>
            <a:spLocks/>
          </p:cNvSpPr>
          <p:nvPr/>
        </p:nvSpPr>
        <p:spPr bwMode="auto">
          <a:xfrm>
            <a:off x="1408113" y="4430713"/>
            <a:ext cx="49212" cy="26987"/>
          </a:xfrm>
          <a:custGeom>
            <a:avLst/>
            <a:gdLst>
              <a:gd name="T0" fmla="*/ 2147483647 w 62"/>
              <a:gd name="T1" fmla="*/ 2147483647 h 35"/>
              <a:gd name="T2" fmla="*/ 0 w 62"/>
              <a:gd name="T3" fmla="*/ 0 h 35"/>
              <a:gd name="T4" fmla="*/ 2147483647 w 62"/>
              <a:gd name="T5" fmla="*/ 2147483647 h 35"/>
              <a:gd name="T6" fmla="*/ 2147483647 w 62"/>
              <a:gd name="T7" fmla="*/ 2147483647 h 35"/>
              <a:gd name="T8" fmla="*/ 2147483647 w 62"/>
              <a:gd name="T9" fmla="*/ 2147483647 h 35"/>
              <a:gd name="T10" fmla="*/ 2147483647 w 62"/>
              <a:gd name="T11" fmla="*/ 2147483647 h 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5">
                <a:moveTo>
                  <a:pt x="53" y="35"/>
                </a:moveTo>
                <a:lnTo>
                  <a:pt x="0" y="0"/>
                </a:lnTo>
                <a:lnTo>
                  <a:pt x="62" y="6"/>
                </a:lnTo>
                <a:lnTo>
                  <a:pt x="46" y="17"/>
                </a:lnTo>
                <a:lnTo>
                  <a:pt x="53" y="3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5" name="Freeform 33"/>
          <p:cNvSpPr>
            <a:spLocks/>
          </p:cNvSpPr>
          <p:nvPr/>
        </p:nvSpPr>
        <p:spPr bwMode="auto">
          <a:xfrm>
            <a:off x="771525" y="3876675"/>
            <a:ext cx="434975" cy="458788"/>
          </a:xfrm>
          <a:custGeom>
            <a:avLst/>
            <a:gdLst>
              <a:gd name="T0" fmla="*/ 2147483647 w 549"/>
              <a:gd name="T1" fmla="*/ 2147483647 h 578"/>
              <a:gd name="T2" fmla="*/ 2147483647 w 549"/>
              <a:gd name="T3" fmla="*/ 2147483647 h 578"/>
              <a:gd name="T4" fmla="*/ 2147483647 w 549"/>
              <a:gd name="T5" fmla="*/ 2147483647 h 578"/>
              <a:gd name="T6" fmla="*/ 2147483647 w 549"/>
              <a:gd name="T7" fmla="*/ 2147483647 h 578"/>
              <a:gd name="T8" fmla="*/ 2147483647 w 549"/>
              <a:gd name="T9" fmla="*/ 2147483647 h 578"/>
              <a:gd name="T10" fmla="*/ 2147483647 w 549"/>
              <a:gd name="T11" fmla="*/ 2147483647 h 578"/>
              <a:gd name="T12" fmla="*/ 2147483647 w 549"/>
              <a:gd name="T13" fmla="*/ 2147483647 h 578"/>
              <a:gd name="T14" fmla="*/ 2147483647 w 549"/>
              <a:gd name="T15" fmla="*/ 2147483647 h 578"/>
              <a:gd name="T16" fmla="*/ 2147483647 w 549"/>
              <a:gd name="T17" fmla="*/ 2147483647 h 578"/>
              <a:gd name="T18" fmla="*/ 2147483647 w 549"/>
              <a:gd name="T19" fmla="*/ 2147483647 h 578"/>
              <a:gd name="T20" fmla="*/ 2147483647 w 549"/>
              <a:gd name="T21" fmla="*/ 2147483647 h 578"/>
              <a:gd name="T22" fmla="*/ 2147483647 w 549"/>
              <a:gd name="T23" fmla="*/ 2147483647 h 578"/>
              <a:gd name="T24" fmla="*/ 2147483647 w 549"/>
              <a:gd name="T25" fmla="*/ 2147483647 h 578"/>
              <a:gd name="T26" fmla="*/ 2147483647 w 549"/>
              <a:gd name="T27" fmla="*/ 2147483647 h 578"/>
              <a:gd name="T28" fmla="*/ 2147483647 w 549"/>
              <a:gd name="T29" fmla="*/ 2147483647 h 578"/>
              <a:gd name="T30" fmla="*/ 0 w 549"/>
              <a:gd name="T31" fmla="*/ 0 h 5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49" h="578">
                <a:moveTo>
                  <a:pt x="549" y="578"/>
                </a:moveTo>
                <a:lnTo>
                  <a:pt x="511" y="554"/>
                </a:lnTo>
                <a:lnTo>
                  <a:pt x="461" y="520"/>
                </a:lnTo>
                <a:lnTo>
                  <a:pt x="414" y="483"/>
                </a:lnTo>
                <a:lnTo>
                  <a:pt x="368" y="447"/>
                </a:lnTo>
                <a:lnTo>
                  <a:pt x="322" y="406"/>
                </a:lnTo>
                <a:lnTo>
                  <a:pt x="280" y="366"/>
                </a:lnTo>
                <a:lnTo>
                  <a:pt x="240" y="324"/>
                </a:lnTo>
                <a:lnTo>
                  <a:pt x="200" y="282"/>
                </a:lnTo>
                <a:lnTo>
                  <a:pt x="163" y="238"/>
                </a:lnTo>
                <a:lnTo>
                  <a:pt x="126" y="192"/>
                </a:lnTo>
                <a:lnTo>
                  <a:pt x="92" y="147"/>
                </a:lnTo>
                <a:lnTo>
                  <a:pt x="61" y="99"/>
                </a:lnTo>
                <a:lnTo>
                  <a:pt x="30" y="50"/>
                </a:lnTo>
                <a:lnTo>
                  <a:pt x="9" y="19"/>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6" name="Freeform 34"/>
          <p:cNvSpPr>
            <a:spLocks/>
          </p:cNvSpPr>
          <p:nvPr/>
        </p:nvSpPr>
        <p:spPr bwMode="auto">
          <a:xfrm>
            <a:off x="771525" y="3876675"/>
            <a:ext cx="34925" cy="47625"/>
          </a:xfrm>
          <a:custGeom>
            <a:avLst/>
            <a:gdLst>
              <a:gd name="T0" fmla="*/ 2147483647 w 44"/>
              <a:gd name="T1" fmla="*/ 2147483647 h 61"/>
              <a:gd name="T2" fmla="*/ 0 w 44"/>
              <a:gd name="T3" fmla="*/ 0 h 61"/>
              <a:gd name="T4" fmla="*/ 2147483647 w 44"/>
              <a:gd name="T5" fmla="*/ 2147483647 h 61"/>
              <a:gd name="T6" fmla="*/ 2147483647 w 44"/>
              <a:gd name="T7" fmla="*/ 2147483647 h 61"/>
              <a:gd name="T8" fmla="*/ 2147483647 w 44"/>
              <a:gd name="T9" fmla="*/ 2147483647 h 61"/>
              <a:gd name="T10" fmla="*/ 2147483647 w 44"/>
              <a:gd name="T11" fmla="*/ 2147483647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4" h="61">
                <a:moveTo>
                  <a:pt x="19" y="61"/>
                </a:moveTo>
                <a:lnTo>
                  <a:pt x="0" y="0"/>
                </a:lnTo>
                <a:lnTo>
                  <a:pt x="44" y="44"/>
                </a:lnTo>
                <a:lnTo>
                  <a:pt x="26" y="42"/>
                </a:lnTo>
                <a:lnTo>
                  <a:pt x="19" y="6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7" name="Freeform 35"/>
          <p:cNvSpPr>
            <a:spLocks/>
          </p:cNvSpPr>
          <p:nvPr/>
        </p:nvSpPr>
        <p:spPr bwMode="auto">
          <a:xfrm>
            <a:off x="771525" y="3876675"/>
            <a:ext cx="34925" cy="47625"/>
          </a:xfrm>
          <a:custGeom>
            <a:avLst/>
            <a:gdLst>
              <a:gd name="T0" fmla="*/ 2147483647 w 44"/>
              <a:gd name="T1" fmla="*/ 2147483647 h 61"/>
              <a:gd name="T2" fmla="*/ 0 w 44"/>
              <a:gd name="T3" fmla="*/ 0 h 61"/>
              <a:gd name="T4" fmla="*/ 2147483647 w 44"/>
              <a:gd name="T5" fmla="*/ 2147483647 h 61"/>
              <a:gd name="T6" fmla="*/ 2147483647 w 44"/>
              <a:gd name="T7" fmla="*/ 2147483647 h 61"/>
              <a:gd name="T8" fmla="*/ 2147483647 w 44"/>
              <a:gd name="T9" fmla="*/ 2147483647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 h="61">
                <a:moveTo>
                  <a:pt x="19" y="61"/>
                </a:moveTo>
                <a:lnTo>
                  <a:pt x="0" y="0"/>
                </a:lnTo>
                <a:lnTo>
                  <a:pt x="44" y="44"/>
                </a:lnTo>
                <a:lnTo>
                  <a:pt x="26" y="42"/>
                </a:lnTo>
                <a:lnTo>
                  <a:pt x="19" y="6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8" name="Freeform 36"/>
          <p:cNvSpPr>
            <a:spLocks/>
          </p:cNvSpPr>
          <p:nvPr/>
        </p:nvSpPr>
        <p:spPr bwMode="auto">
          <a:xfrm>
            <a:off x="606425" y="2974975"/>
            <a:ext cx="112713" cy="788988"/>
          </a:xfrm>
          <a:custGeom>
            <a:avLst/>
            <a:gdLst>
              <a:gd name="T0" fmla="*/ 2147483647 w 142"/>
              <a:gd name="T1" fmla="*/ 2147483647 h 993"/>
              <a:gd name="T2" fmla="*/ 2147483647 w 142"/>
              <a:gd name="T3" fmla="*/ 2147483647 h 993"/>
              <a:gd name="T4" fmla="*/ 2147483647 w 142"/>
              <a:gd name="T5" fmla="*/ 2147483647 h 993"/>
              <a:gd name="T6" fmla="*/ 2147483647 w 142"/>
              <a:gd name="T7" fmla="*/ 2147483647 h 993"/>
              <a:gd name="T8" fmla="*/ 2147483647 w 142"/>
              <a:gd name="T9" fmla="*/ 2147483647 h 993"/>
              <a:gd name="T10" fmla="*/ 2147483647 w 142"/>
              <a:gd name="T11" fmla="*/ 2147483647 h 993"/>
              <a:gd name="T12" fmla="*/ 2147483647 w 142"/>
              <a:gd name="T13" fmla="*/ 2147483647 h 993"/>
              <a:gd name="T14" fmla="*/ 2147483647 w 142"/>
              <a:gd name="T15" fmla="*/ 2147483647 h 993"/>
              <a:gd name="T16" fmla="*/ 2147483647 w 142"/>
              <a:gd name="T17" fmla="*/ 2147483647 h 993"/>
              <a:gd name="T18" fmla="*/ 2147483647 w 142"/>
              <a:gd name="T19" fmla="*/ 2147483647 h 993"/>
              <a:gd name="T20" fmla="*/ 2147483647 w 142"/>
              <a:gd name="T21" fmla="*/ 2147483647 h 993"/>
              <a:gd name="T22" fmla="*/ 0 w 142"/>
              <a:gd name="T23" fmla="*/ 2147483647 h 993"/>
              <a:gd name="T24" fmla="*/ 2147483647 w 142"/>
              <a:gd name="T25" fmla="*/ 2147483647 h 993"/>
              <a:gd name="T26" fmla="*/ 2147483647 w 142"/>
              <a:gd name="T27" fmla="*/ 2147483647 h 993"/>
              <a:gd name="T28" fmla="*/ 2147483647 w 142"/>
              <a:gd name="T29" fmla="*/ 2147483647 h 993"/>
              <a:gd name="T30" fmla="*/ 2147483647 w 142"/>
              <a:gd name="T31" fmla="*/ 2147483647 h 993"/>
              <a:gd name="T32" fmla="*/ 2147483647 w 142"/>
              <a:gd name="T33" fmla="*/ 2147483647 h 993"/>
              <a:gd name="T34" fmla="*/ 2147483647 w 142"/>
              <a:gd name="T35" fmla="*/ 2147483647 h 993"/>
              <a:gd name="T36" fmla="*/ 2147483647 w 142"/>
              <a:gd name="T37" fmla="*/ 0 h 99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2" h="993">
                <a:moveTo>
                  <a:pt x="142" y="993"/>
                </a:moveTo>
                <a:lnTo>
                  <a:pt x="93" y="870"/>
                </a:lnTo>
                <a:lnTo>
                  <a:pt x="77" y="821"/>
                </a:lnTo>
                <a:lnTo>
                  <a:pt x="62" y="773"/>
                </a:lnTo>
                <a:lnTo>
                  <a:pt x="49" y="722"/>
                </a:lnTo>
                <a:lnTo>
                  <a:pt x="38" y="673"/>
                </a:lnTo>
                <a:lnTo>
                  <a:pt x="27" y="623"/>
                </a:lnTo>
                <a:lnTo>
                  <a:pt x="20" y="574"/>
                </a:lnTo>
                <a:lnTo>
                  <a:pt x="13" y="525"/>
                </a:lnTo>
                <a:lnTo>
                  <a:pt x="7" y="475"/>
                </a:lnTo>
                <a:lnTo>
                  <a:pt x="3" y="413"/>
                </a:lnTo>
                <a:lnTo>
                  <a:pt x="0" y="351"/>
                </a:lnTo>
                <a:lnTo>
                  <a:pt x="2" y="291"/>
                </a:lnTo>
                <a:lnTo>
                  <a:pt x="3" y="228"/>
                </a:lnTo>
                <a:lnTo>
                  <a:pt x="9" y="168"/>
                </a:lnTo>
                <a:lnTo>
                  <a:pt x="16" y="108"/>
                </a:lnTo>
                <a:lnTo>
                  <a:pt x="25" y="47"/>
                </a:lnTo>
                <a:lnTo>
                  <a:pt x="33" y="13"/>
                </a:lnTo>
                <a:lnTo>
                  <a:pt x="34"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19" name="Freeform 37"/>
          <p:cNvSpPr>
            <a:spLocks/>
          </p:cNvSpPr>
          <p:nvPr/>
        </p:nvSpPr>
        <p:spPr bwMode="auto">
          <a:xfrm>
            <a:off x="612775" y="2974975"/>
            <a:ext cx="23813" cy="49213"/>
          </a:xfrm>
          <a:custGeom>
            <a:avLst/>
            <a:gdLst>
              <a:gd name="T0" fmla="*/ 0 w 29"/>
              <a:gd name="T1" fmla="*/ 2147483647 h 62"/>
              <a:gd name="T2" fmla="*/ 2147483647 w 29"/>
              <a:gd name="T3" fmla="*/ 0 h 62"/>
              <a:gd name="T4" fmla="*/ 2147483647 w 29"/>
              <a:gd name="T5" fmla="*/ 2147483647 h 62"/>
              <a:gd name="T6" fmla="*/ 2147483647 w 29"/>
              <a:gd name="T7" fmla="*/ 2147483647 h 62"/>
              <a:gd name="T8" fmla="*/ 0 w 29"/>
              <a:gd name="T9" fmla="*/ 2147483647 h 62"/>
              <a:gd name="T10" fmla="*/ 0 w 29"/>
              <a:gd name="T11" fmla="*/ 2147483647 h 6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2">
                <a:moveTo>
                  <a:pt x="0" y="57"/>
                </a:moveTo>
                <a:lnTo>
                  <a:pt x="25" y="0"/>
                </a:lnTo>
                <a:lnTo>
                  <a:pt x="29" y="62"/>
                </a:lnTo>
                <a:lnTo>
                  <a:pt x="16" y="47"/>
                </a:lnTo>
                <a:lnTo>
                  <a:pt x="0" y="5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0" name="Freeform 38"/>
          <p:cNvSpPr>
            <a:spLocks/>
          </p:cNvSpPr>
          <p:nvPr/>
        </p:nvSpPr>
        <p:spPr bwMode="auto">
          <a:xfrm>
            <a:off x="612775" y="2974975"/>
            <a:ext cx="23813" cy="49213"/>
          </a:xfrm>
          <a:custGeom>
            <a:avLst/>
            <a:gdLst>
              <a:gd name="T0" fmla="*/ 0 w 29"/>
              <a:gd name="T1" fmla="*/ 2147483647 h 62"/>
              <a:gd name="T2" fmla="*/ 2147483647 w 29"/>
              <a:gd name="T3" fmla="*/ 0 h 62"/>
              <a:gd name="T4" fmla="*/ 2147483647 w 29"/>
              <a:gd name="T5" fmla="*/ 2147483647 h 62"/>
              <a:gd name="T6" fmla="*/ 2147483647 w 29"/>
              <a:gd name="T7" fmla="*/ 2147483647 h 62"/>
              <a:gd name="T8" fmla="*/ 0 w 29"/>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0" y="57"/>
                </a:moveTo>
                <a:lnTo>
                  <a:pt x="25" y="0"/>
                </a:lnTo>
                <a:lnTo>
                  <a:pt x="29" y="62"/>
                </a:lnTo>
                <a:lnTo>
                  <a:pt x="16" y="47"/>
                </a:lnTo>
                <a:lnTo>
                  <a:pt x="0" y="5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1" name="Freeform 39"/>
          <p:cNvSpPr>
            <a:spLocks/>
          </p:cNvSpPr>
          <p:nvPr/>
        </p:nvSpPr>
        <p:spPr bwMode="auto">
          <a:xfrm>
            <a:off x="669925" y="2271713"/>
            <a:ext cx="385763" cy="600075"/>
          </a:xfrm>
          <a:custGeom>
            <a:avLst/>
            <a:gdLst>
              <a:gd name="T0" fmla="*/ 0 w 487"/>
              <a:gd name="T1" fmla="*/ 2147483647 h 755"/>
              <a:gd name="T2" fmla="*/ 2147483647 w 487"/>
              <a:gd name="T3" fmla="*/ 2147483647 h 755"/>
              <a:gd name="T4" fmla="*/ 2147483647 w 487"/>
              <a:gd name="T5" fmla="*/ 2147483647 h 755"/>
              <a:gd name="T6" fmla="*/ 2147483647 w 487"/>
              <a:gd name="T7" fmla="*/ 2147483647 h 755"/>
              <a:gd name="T8" fmla="*/ 2147483647 w 487"/>
              <a:gd name="T9" fmla="*/ 2147483647 h 755"/>
              <a:gd name="T10" fmla="*/ 2147483647 w 487"/>
              <a:gd name="T11" fmla="*/ 2147483647 h 755"/>
              <a:gd name="T12" fmla="*/ 2147483647 w 487"/>
              <a:gd name="T13" fmla="*/ 2147483647 h 755"/>
              <a:gd name="T14" fmla="*/ 2147483647 w 487"/>
              <a:gd name="T15" fmla="*/ 2147483647 h 755"/>
              <a:gd name="T16" fmla="*/ 2147483647 w 487"/>
              <a:gd name="T17" fmla="*/ 2147483647 h 755"/>
              <a:gd name="T18" fmla="*/ 2147483647 w 487"/>
              <a:gd name="T19" fmla="*/ 2147483647 h 755"/>
              <a:gd name="T20" fmla="*/ 2147483647 w 487"/>
              <a:gd name="T21" fmla="*/ 2147483647 h 755"/>
              <a:gd name="T22" fmla="*/ 2147483647 w 487"/>
              <a:gd name="T23" fmla="*/ 2147483647 h 755"/>
              <a:gd name="T24" fmla="*/ 2147483647 w 487"/>
              <a:gd name="T25" fmla="*/ 2147483647 h 755"/>
              <a:gd name="T26" fmla="*/ 2147483647 w 487"/>
              <a:gd name="T27" fmla="*/ 2147483647 h 755"/>
              <a:gd name="T28" fmla="*/ 2147483647 w 487"/>
              <a:gd name="T29" fmla="*/ 2147483647 h 755"/>
              <a:gd name="T30" fmla="*/ 2147483647 w 487"/>
              <a:gd name="T31" fmla="*/ 2147483647 h 755"/>
              <a:gd name="T32" fmla="*/ 2147483647 w 487"/>
              <a:gd name="T33" fmla="*/ 0 h 7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87" h="755">
                <a:moveTo>
                  <a:pt x="0" y="755"/>
                </a:moveTo>
                <a:lnTo>
                  <a:pt x="19" y="700"/>
                </a:lnTo>
                <a:lnTo>
                  <a:pt x="39" y="642"/>
                </a:lnTo>
                <a:lnTo>
                  <a:pt x="62" y="585"/>
                </a:lnTo>
                <a:lnTo>
                  <a:pt x="86" y="528"/>
                </a:lnTo>
                <a:lnTo>
                  <a:pt x="114" y="474"/>
                </a:lnTo>
                <a:lnTo>
                  <a:pt x="143" y="421"/>
                </a:lnTo>
                <a:lnTo>
                  <a:pt x="174" y="369"/>
                </a:lnTo>
                <a:lnTo>
                  <a:pt x="205" y="320"/>
                </a:lnTo>
                <a:lnTo>
                  <a:pt x="240" y="271"/>
                </a:lnTo>
                <a:lnTo>
                  <a:pt x="275" y="223"/>
                </a:lnTo>
                <a:lnTo>
                  <a:pt x="311" y="177"/>
                </a:lnTo>
                <a:lnTo>
                  <a:pt x="351" y="133"/>
                </a:lnTo>
                <a:lnTo>
                  <a:pt x="390" y="90"/>
                </a:lnTo>
                <a:lnTo>
                  <a:pt x="432" y="49"/>
                </a:lnTo>
                <a:lnTo>
                  <a:pt x="476" y="9"/>
                </a:lnTo>
                <a:lnTo>
                  <a:pt x="487"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2" name="Freeform 40"/>
          <p:cNvSpPr>
            <a:spLocks/>
          </p:cNvSpPr>
          <p:nvPr/>
        </p:nvSpPr>
        <p:spPr bwMode="auto">
          <a:xfrm>
            <a:off x="1012825" y="2271713"/>
            <a:ext cx="42863" cy="41275"/>
          </a:xfrm>
          <a:custGeom>
            <a:avLst/>
            <a:gdLst>
              <a:gd name="T0" fmla="*/ 0 w 55"/>
              <a:gd name="T1" fmla="*/ 2147483647 h 51"/>
              <a:gd name="T2" fmla="*/ 2147483647 w 55"/>
              <a:gd name="T3" fmla="*/ 0 h 51"/>
              <a:gd name="T4" fmla="*/ 2147483647 w 55"/>
              <a:gd name="T5" fmla="*/ 2147483647 h 51"/>
              <a:gd name="T6" fmla="*/ 2147483647 w 55"/>
              <a:gd name="T7" fmla="*/ 2147483647 h 51"/>
              <a:gd name="T8" fmla="*/ 0 w 55"/>
              <a:gd name="T9" fmla="*/ 2147483647 h 51"/>
              <a:gd name="T10" fmla="*/ 0 w 55"/>
              <a:gd name="T11" fmla="*/ 2147483647 h 5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 h="51">
                <a:moveTo>
                  <a:pt x="0" y="29"/>
                </a:moveTo>
                <a:lnTo>
                  <a:pt x="55" y="0"/>
                </a:lnTo>
                <a:lnTo>
                  <a:pt x="20" y="51"/>
                </a:lnTo>
                <a:lnTo>
                  <a:pt x="18" y="33"/>
                </a:lnTo>
                <a:lnTo>
                  <a:pt x="0"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3" name="Freeform 41"/>
          <p:cNvSpPr>
            <a:spLocks/>
          </p:cNvSpPr>
          <p:nvPr/>
        </p:nvSpPr>
        <p:spPr bwMode="auto">
          <a:xfrm>
            <a:off x="1012825" y="2271713"/>
            <a:ext cx="42863" cy="41275"/>
          </a:xfrm>
          <a:custGeom>
            <a:avLst/>
            <a:gdLst>
              <a:gd name="T0" fmla="*/ 0 w 55"/>
              <a:gd name="T1" fmla="*/ 2147483647 h 51"/>
              <a:gd name="T2" fmla="*/ 2147483647 w 55"/>
              <a:gd name="T3" fmla="*/ 0 h 51"/>
              <a:gd name="T4" fmla="*/ 2147483647 w 55"/>
              <a:gd name="T5" fmla="*/ 2147483647 h 51"/>
              <a:gd name="T6" fmla="*/ 2147483647 w 55"/>
              <a:gd name="T7" fmla="*/ 2147483647 h 51"/>
              <a:gd name="T8" fmla="*/ 0 w 55"/>
              <a:gd name="T9" fmla="*/ 2147483647 h 5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1">
                <a:moveTo>
                  <a:pt x="0" y="29"/>
                </a:moveTo>
                <a:lnTo>
                  <a:pt x="55" y="0"/>
                </a:lnTo>
                <a:lnTo>
                  <a:pt x="20" y="51"/>
                </a:lnTo>
                <a:lnTo>
                  <a:pt x="18" y="33"/>
                </a:lnTo>
                <a:lnTo>
                  <a:pt x="0" y="2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4" name="Freeform 42"/>
          <p:cNvSpPr>
            <a:spLocks/>
          </p:cNvSpPr>
          <p:nvPr/>
        </p:nvSpPr>
        <p:spPr bwMode="auto">
          <a:xfrm>
            <a:off x="1422400" y="2847975"/>
            <a:ext cx="1344613" cy="1481138"/>
          </a:xfrm>
          <a:custGeom>
            <a:avLst/>
            <a:gdLst>
              <a:gd name="T0" fmla="*/ 2147483647 w 1695"/>
              <a:gd name="T1" fmla="*/ 0 h 1865"/>
              <a:gd name="T2" fmla="*/ 2147483647 w 1695"/>
              <a:gd name="T3" fmla="*/ 2147483647 h 1865"/>
              <a:gd name="T4" fmla="*/ 2147483647 w 1695"/>
              <a:gd name="T5" fmla="*/ 2147483647 h 1865"/>
              <a:gd name="T6" fmla="*/ 2147483647 w 1695"/>
              <a:gd name="T7" fmla="*/ 2147483647 h 1865"/>
              <a:gd name="T8" fmla="*/ 2147483647 w 1695"/>
              <a:gd name="T9" fmla="*/ 2147483647 h 1865"/>
              <a:gd name="T10" fmla="*/ 2147483647 w 1695"/>
              <a:gd name="T11" fmla="*/ 2147483647 h 1865"/>
              <a:gd name="T12" fmla="*/ 2147483647 w 1695"/>
              <a:gd name="T13" fmla="*/ 2147483647 h 1865"/>
              <a:gd name="T14" fmla="*/ 2147483647 w 1695"/>
              <a:gd name="T15" fmla="*/ 2147483647 h 1865"/>
              <a:gd name="T16" fmla="*/ 2147483647 w 1695"/>
              <a:gd name="T17" fmla="*/ 2147483647 h 1865"/>
              <a:gd name="T18" fmla="*/ 2147483647 w 1695"/>
              <a:gd name="T19" fmla="*/ 2147483647 h 1865"/>
              <a:gd name="T20" fmla="*/ 2147483647 w 1695"/>
              <a:gd name="T21" fmla="*/ 2147483647 h 1865"/>
              <a:gd name="T22" fmla="*/ 2147483647 w 1695"/>
              <a:gd name="T23" fmla="*/ 2147483647 h 1865"/>
              <a:gd name="T24" fmla="*/ 2147483647 w 1695"/>
              <a:gd name="T25" fmla="*/ 2147483647 h 1865"/>
              <a:gd name="T26" fmla="*/ 2147483647 w 1695"/>
              <a:gd name="T27" fmla="*/ 2147483647 h 1865"/>
              <a:gd name="T28" fmla="*/ 2147483647 w 1695"/>
              <a:gd name="T29" fmla="*/ 2147483647 h 1865"/>
              <a:gd name="T30" fmla="*/ 2147483647 w 1695"/>
              <a:gd name="T31" fmla="*/ 2147483647 h 1865"/>
              <a:gd name="T32" fmla="*/ 2147483647 w 1695"/>
              <a:gd name="T33" fmla="*/ 2147483647 h 1865"/>
              <a:gd name="T34" fmla="*/ 2147483647 w 1695"/>
              <a:gd name="T35" fmla="*/ 2147483647 h 1865"/>
              <a:gd name="T36" fmla="*/ 2147483647 w 1695"/>
              <a:gd name="T37" fmla="*/ 2147483647 h 1865"/>
              <a:gd name="T38" fmla="*/ 2147483647 w 1695"/>
              <a:gd name="T39" fmla="*/ 2147483647 h 1865"/>
              <a:gd name="T40" fmla="*/ 2147483647 w 1695"/>
              <a:gd name="T41" fmla="*/ 2147483647 h 1865"/>
              <a:gd name="T42" fmla="*/ 2147483647 w 1695"/>
              <a:gd name="T43" fmla="*/ 2147483647 h 1865"/>
              <a:gd name="T44" fmla="*/ 2147483647 w 1695"/>
              <a:gd name="T45" fmla="*/ 2147483647 h 1865"/>
              <a:gd name="T46" fmla="*/ 2147483647 w 1695"/>
              <a:gd name="T47" fmla="*/ 2147483647 h 1865"/>
              <a:gd name="T48" fmla="*/ 2147483647 w 1695"/>
              <a:gd name="T49" fmla="*/ 2147483647 h 1865"/>
              <a:gd name="T50" fmla="*/ 2147483647 w 1695"/>
              <a:gd name="T51" fmla="*/ 2147483647 h 1865"/>
              <a:gd name="T52" fmla="*/ 2147483647 w 1695"/>
              <a:gd name="T53" fmla="*/ 2147483647 h 1865"/>
              <a:gd name="T54" fmla="*/ 2147483647 w 1695"/>
              <a:gd name="T55" fmla="*/ 2147483647 h 1865"/>
              <a:gd name="T56" fmla="*/ 2147483647 w 1695"/>
              <a:gd name="T57" fmla="*/ 2147483647 h 1865"/>
              <a:gd name="T58" fmla="*/ 2147483647 w 1695"/>
              <a:gd name="T59" fmla="*/ 2147483647 h 1865"/>
              <a:gd name="T60" fmla="*/ 2147483647 w 1695"/>
              <a:gd name="T61" fmla="*/ 2147483647 h 1865"/>
              <a:gd name="T62" fmla="*/ 2147483647 w 1695"/>
              <a:gd name="T63" fmla="*/ 2147483647 h 1865"/>
              <a:gd name="T64" fmla="*/ 2147483647 w 1695"/>
              <a:gd name="T65" fmla="*/ 2147483647 h 1865"/>
              <a:gd name="T66" fmla="*/ 2147483647 w 1695"/>
              <a:gd name="T67" fmla="*/ 2147483647 h 1865"/>
              <a:gd name="T68" fmla="*/ 2147483647 w 1695"/>
              <a:gd name="T69" fmla="*/ 2147483647 h 1865"/>
              <a:gd name="T70" fmla="*/ 2147483647 w 1695"/>
              <a:gd name="T71" fmla="*/ 2147483647 h 1865"/>
              <a:gd name="T72" fmla="*/ 0 w 1695"/>
              <a:gd name="T73" fmla="*/ 2147483647 h 18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695" h="1865">
                <a:moveTo>
                  <a:pt x="1695" y="0"/>
                </a:moveTo>
                <a:lnTo>
                  <a:pt x="1662" y="5"/>
                </a:lnTo>
                <a:lnTo>
                  <a:pt x="1631" y="15"/>
                </a:lnTo>
                <a:lnTo>
                  <a:pt x="1602" y="26"/>
                </a:lnTo>
                <a:lnTo>
                  <a:pt x="1571" y="40"/>
                </a:lnTo>
                <a:lnTo>
                  <a:pt x="1543" y="57"/>
                </a:lnTo>
                <a:lnTo>
                  <a:pt x="1516" y="75"/>
                </a:lnTo>
                <a:lnTo>
                  <a:pt x="1488" y="97"/>
                </a:lnTo>
                <a:lnTo>
                  <a:pt x="1463" y="121"/>
                </a:lnTo>
                <a:lnTo>
                  <a:pt x="1437" y="146"/>
                </a:lnTo>
                <a:lnTo>
                  <a:pt x="1411" y="174"/>
                </a:lnTo>
                <a:lnTo>
                  <a:pt x="1386" y="205"/>
                </a:lnTo>
                <a:lnTo>
                  <a:pt x="1349" y="252"/>
                </a:lnTo>
                <a:lnTo>
                  <a:pt x="1315" y="305"/>
                </a:lnTo>
                <a:lnTo>
                  <a:pt x="1280" y="360"/>
                </a:lnTo>
                <a:lnTo>
                  <a:pt x="1232" y="439"/>
                </a:lnTo>
                <a:lnTo>
                  <a:pt x="1174" y="545"/>
                </a:lnTo>
                <a:lnTo>
                  <a:pt x="1026" y="823"/>
                </a:lnTo>
                <a:lnTo>
                  <a:pt x="956" y="942"/>
                </a:lnTo>
                <a:lnTo>
                  <a:pt x="899" y="1039"/>
                </a:lnTo>
                <a:lnTo>
                  <a:pt x="852" y="1112"/>
                </a:lnTo>
                <a:lnTo>
                  <a:pt x="804" y="1183"/>
                </a:lnTo>
                <a:lnTo>
                  <a:pt x="753" y="1254"/>
                </a:lnTo>
                <a:lnTo>
                  <a:pt x="700" y="1324"/>
                </a:lnTo>
                <a:lnTo>
                  <a:pt x="642" y="1393"/>
                </a:lnTo>
                <a:lnTo>
                  <a:pt x="581" y="1459"/>
                </a:lnTo>
                <a:lnTo>
                  <a:pt x="519" y="1523"/>
                </a:lnTo>
                <a:lnTo>
                  <a:pt x="473" y="1565"/>
                </a:lnTo>
                <a:lnTo>
                  <a:pt x="428" y="1605"/>
                </a:lnTo>
                <a:lnTo>
                  <a:pt x="378" y="1646"/>
                </a:lnTo>
                <a:lnTo>
                  <a:pt x="329" y="1682"/>
                </a:lnTo>
                <a:lnTo>
                  <a:pt x="276" y="1719"/>
                </a:lnTo>
                <a:lnTo>
                  <a:pt x="223" y="1754"/>
                </a:lnTo>
                <a:lnTo>
                  <a:pt x="166" y="1785"/>
                </a:lnTo>
                <a:lnTo>
                  <a:pt x="107" y="1816"/>
                </a:lnTo>
                <a:lnTo>
                  <a:pt x="78" y="1830"/>
                </a:lnTo>
                <a:lnTo>
                  <a:pt x="0" y="186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5" name="Freeform 43"/>
          <p:cNvSpPr>
            <a:spLocks/>
          </p:cNvSpPr>
          <p:nvPr/>
        </p:nvSpPr>
        <p:spPr bwMode="auto">
          <a:xfrm>
            <a:off x="1781175" y="2862263"/>
            <a:ext cx="930275" cy="352425"/>
          </a:xfrm>
          <a:custGeom>
            <a:avLst/>
            <a:gdLst>
              <a:gd name="T0" fmla="*/ 2147483647 w 1173"/>
              <a:gd name="T1" fmla="*/ 0 h 445"/>
              <a:gd name="T2" fmla="*/ 2147483647 w 1173"/>
              <a:gd name="T3" fmla="*/ 2147483647 h 445"/>
              <a:gd name="T4" fmla="*/ 2147483647 w 1173"/>
              <a:gd name="T5" fmla="*/ 2147483647 h 445"/>
              <a:gd name="T6" fmla="*/ 2147483647 w 1173"/>
              <a:gd name="T7" fmla="*/ 2147483647 h 445"/>
              <a:gd name="T8" fmla="*/ 2147483647 w 1173"/>
              <a:gd name="T9" fmla="*/ 2147483647 h 445"/>
              <a:gd name="T10" fmla="*/ 2147483647 w 1173"/>
              <a:gd name="T11" fmla="*/ 2147483647 h 445"/>
              <a:gd name="T12" fmla="*/ 2147483647 w 1173"/>
              <a:gd name="T13" fmla="*/ 2147483647 h 445"/>
              <a:gd name="T14" fmla="*/ 2147483647 w 1173"/>
              <a:gd name="T15" fmla="*/ 2147483647 h 445"/>
              <a:gd name="T16" fmla="*/ 2147483647 w 1173"/>
              <a:gd name="T17" fmla="*/ 2147483647 h 445"/>
              <a:gd name="T18" fmla="*/ 2147483647 w 1173"/>
              <a:gd name="T19" fmla="*/ 2147483647 h 445"/>
              <a:gd name="T20" fmla="*/ 2147483647 w 1173"/>
              <a:gd name="T21" fmla="*/ 2147483647 h 445"/>
              <a:gd name="T22" fmla="*/ 2147483647 w 1173"/>
              <a:gd name="T23" fmla="*/ 2147483647 h 445"/>
              <a:gd name="T24" fmla="*/ 2147483647 w 1173"/>
              <a:gd name="T25" fmla="*/ 2147483647 h 445"/>
              <a:gd name="T26" fmla="*/ 2147483647 w 1173"/>
              <a:gd name="T27" fmla="*/ 2147483647 h 445"/>
              <a:gd name="T28" fmla="*/ 2147483647 w 1173"/>
              <a:gd name="T29" fmla="*/ 2147483647 h 445"/>
              <a:gd name="T30" fmla="*/ 2147483647 w 1173"/>
              <a:gd name="T31" fmla="*/ 2147483647 h 445"/>
              <a:gd name="T32" fmla="*/ 2147483647 w 1173"/>
              <a:gd name="T33" fmla="*/ 2147483647 h 445"/>
              <a:gd name="T34" fmla="*/ 2147483647 w 1173"/>
              <a:gd name="T35" fmla="*/ 2147483647 h 445"/>
              <a:gd name="T36" fmla="*/ 2147483647 w 1173"/>
              <a:gd name="T37" fmla="*/ 2147483647 h 445"/>
              <a:gd name="T38" fmla="*/ 2147483647 w 1173"/>
              <a:gd name="T39" fmla="*/ 2147483647 h 445"/>
              <a:gd name="T40" fmla="*/ 2147483647 w 1173"/>
              <a:gd name="T41" fmla="*/ 2147483647 h 445"/>
              <a:gd name="T42" fmla="*/ 2147483647 w 1173"/>
              <a:gd name="T43" fmla="*/ 2147483647 h 445"/>
              <a:gd name="T44" fmla="*/ 2147483647 w 1173"/>
              <a:gd name="T45" fmla="*/ 2147483647 h 445"/>
              <a:gd name="T46" fmla="*/ 2147483647 w 1173"/>
              <a:gd name="T47" fmla="*/ 2147483647 h 445"/>
              <a:gd name="T48" fmla="*/ 2147483647 w 1173"/>
              <a:gd name="T49" fmla="*/ 2147483647 h 445"/>
              <a:gd name="T50" fmla="*/ 2147483647 w 1173"/>
              <a:gd name="T51" fmla="*/ 2147483647 h 445"/>
              <a:gd name="T52" fmla="*/ 2147483647 w 1173"/>
              <a:gd name="T53" fmla="*/ 2147483647 h 445"/>
              <a:gd name="T54" fmla="*/ 2147483647 w 1173"/>
              <a:gd name="T55" fmla="*/ 2147483647 h 445"/>
              <a:gd name="T56" fmla="*/ 0 w 1173"/>
              <a:gd name="T57" fmla="*/ 2147483647 h 4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173" h="445">
                <a:moveTo>
                  <a:pt x="1173" y="0"/>
                </a:moveTo>
                <a:lnTo>
                  <a:pt x="1131" y="11"/>
                </a:lnTo>
                <a:lnTo>
                  <a:pt x="1090" y="26"/>
                </a:lnTo>
                <a:lnTo>
                  <a:pt x="1052" y="39"/>
                </a:lnTo>
                <a:lnTo>
                  <a:pt x="1015" y="55"/>
                </a:lnTo>
                <a:lnTo>
                  <a:pt x="981" y="72"/>
                </a:lnTo>
                <a:lnTo>
                  <a:pt x="948" y="90"/>
                </a:lnTo>
                <a:lnTo>
                  <a:pt x="906" y="114"/>
                </a:lnTo>
                <a:lnTo>
                  <a:pt x="864" y="139"/>
                </a:lnTo>
                <a:lnTo>
                  <a:pt x="816" y="174"/>
                </a:lnTo>
                <a:lnTo>
                  <a:pt x="732" y="234"/>
                </a:lnTo>
                <a:lnTo>
                  <a:pt x="657" y="287"/>
                </a:lnTo>
                <a:lnTo>
                  <a:pt x="611" y="318"/>
                </a:lnTo>
                <a:lnTo>
                  <a:pt x="573" y="342"/>
                </a:lnTo>
                <a:lnTo>
                  <a:pt x="533" y="364"/>
                </a:lnTo>
                <a:lnTo>
                  <a:pt x="501" y="379"/>
                </a:lnTo>
                <a:lnTo>
                  <a:pt x="469" y="393"/>
                </a:lnTo>
                <a:lnTo>
                  <a:pt x="436" y="406"/>
                </a:lnTo>
                <a:lnTo>
                  <a:pt x="401" y="417"/>
                </a:lnTo>
                <a:lnTo>
                  <a:pt x="364" y="426"/>
                </a:lnTo>
                <a:lnTo>
                  <a:pt x="328" y="434"/>
                </a:lnTo>
                <a:lnTo>
                  <a:pt x="287" y="439"/>
                </a:lnTo>
                <a:lnTo>
                  <a:pt x="245" y="443"/>
                </a:lnTo>
                <a:lnTo>
                  <a:pt x="201" y="445"/>
                </a:lnTo>
                <a:lnTo>
                  <a:pt x="154" y="443"/>
                </a:lnTo>
                <a:lnTo>
                  <a:pt x="106" y="439"/>
                </a:lnTo>
                <a:lnTo>
                  <a:pt x="55" y="434"/>
                </a:lnTo>
                <a:lnTo>
                  <a:pt x="19" y="428"/>
                </a:lnTo>
                <a:lnTo>
                  <a:pt x="0" y="42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6" name="Freeform 44"/>
          <p:cNvSpPr>
            <a:spLocks/>
          </p:cNvSpPr>
          <p:nvPr/>
        </p:nvSpPr>
        <p:spPr bwMode="auto">
          <a:xfrm>
            <a:off x="1781175" y="3194050"/>
            <a:ext cx="49213" cy="25400"/>
          </a:xfrm>
          <a:custGeom>
            <a:avLst/>
            <a:gdLst>
              <a:gd name="T0" fmla="*/ 2147483647 w 63"/>
              <a:gd name="T1" fmla="*/ 2147483647 h 31"/>
              <a:gd name="T2" fmla="*/ 0 w 63"/>
              <a:gd name="T3" fmla="*/ 2147483647 h 31"/>
              <a:gd name="T4" fmla="*/ 2147483647 w 63"/>
              <a:gd name="T5" fmla="*/ 0 h 31"/>
              <a:gd name="T6" fmla="*/ 2147483647 w 63"/>
              <a:gd name="T7" fmla="*/ 2147483647 h 31"/>
              <a:gd name="T8" fmla="*/ 2147483647 w 63"/>
              <a:gd name="T9" fmla="*/ 2147483647 h 31"/>
              <a:gd name="T10" fmla="*/ 2147483647 w 63"/>
              <a:gd name="T11" fmla="*/ 2147483647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31">
                <a:moveTo>
                  <a:pt x="59" y="31"/>
                </a:moveTo>
                <a:lnTo>
                  <a:pt x="0" y="5"/>
                </a:lnTo>
                <a:lnTo>
                  <a:pt x="63" y="0"/>
                </a:lnTo>
                <a:lnTo>
                  <a:pt x="48" y="13"/>
                </a:lnTo>
                <a:lnTo>
                  <a:pt x="59"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7" name="Freeform 45"/>
          <p:cNvSpPr>
            <a:spLocks/>
          </p:cNvSpPr>
          <p:nvPr/>
        </p:nvSpPr>
        <p:spPr bwMode="auto">
          <a:xfrm>
            <a:off x="1781175" y="3194050"/>
            <a:ext cx="49213" cy="25400"/>
          </a:xfrm>
          <a:custGeom>
            <a:avLst/>
            <a:gdLst>
              <a:gd name="T0" fmla="*/ 2147483647 w 63"/>
              <a:gd name="T1" fmla="*/ 2147483647 h 31"/>
              <a:gd name="T2" fmla="*/ 0 w 63"/>
              <a:gd name="T3" fmla="*/ 2147483647 h 31"/>
              <a:gd name="T4" fmla="*/ 2147483647 w 63"/>
              <a:gd name="T5" fmla="*/ 0 h 31"/>
              <a:gd name="T6" fmla="*/ 2147483647 w 63"/>
              <a:gd name="T7" fmla="*/ 2147483647 h 31"/>
              <a:gd name="T8" fmla="*/ 2147483647 w 63"/>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31">
                <a:moveTo>
                  <a:pt x="59" y="31"/>
                </a:moveTo>
                <a:lnTo>
                  <a:pt x="0" y="5"/>
                </a:lnTo>
                <a:lnTo>
                  <a:pt x="63" y="0"/>
                </a:lnTo>
                <a:lnTo>
                  <a:pt x="48" y="13"/>
                </a:lnTo>
                <a:lnTo>
                  <a:pt x="59" y="3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8" name="Freeform 46"/>
          <p:cNvSpPr>
            <a:spLocks/>
          </p:cNvSpPr>
          <p:nvPr/>
        </p:nvSpPr>
        <p:spPr bwMode="auto">
          <a:xfrm>
            <a:off x="812800" y="2933700"/>
            <a:ext cx="671513" cy="157163"/>
          </a:xfrm>
          <a:custGeom>
            <a:avLst/>
            <a:gdLst>
              <a:gd name="T0" fmla="*/ 2147483647 w 847"/>
              <a:gd name="T1" fmla="*/ 2147483647 h 197"/>
              <a:gd name="T2" fmla="*/ 2147483647 w 847"/>
              <a:gd name="T3" fmla="*/ 2147483647 h 197"/>
              <a:gd name="T4" fmla="*/ 2147483647 w 847"/>
              <a:gd name="T5" fmla="*/ 2147483647 h 197"/>
              <a:gd name="T6" fmla="*/ 2147483647 w 847"/>
              <a:gd name="T7" fmla="*/ 2147483647 h 197"/>
              <a:gd name="T8" fmla="*/ 2147483647 w 847"/>
              <a:gd name="T9" fmla="*/ 2147483647 h 197"/>
              <a:gd name="T10" fmla="*/ 2147483647 w 847"/>
              <a:gd name="T11" fmla="*/ 2147483647 h 197"/>
              <a:gd name="T12" fmla="*/ 2147483647 w 847"/>
              <a:gd name="T13" fmla="*/ 2147483647 h 197"/>
              <a:gd name="T14" fmla="*/ 2147483647 w 847"/>
              <a:gd name="T15" fmla="*/ 2147483647 h 197"/>
              <a:gd name="T16" fmla="*/ 2147483647 w 847"/>
              <a:gd name="T17" fmla="*/ 2147483647 h 197"/>
              <a:gd name="T18" fmla="*/ 2147483647 w 847"/>
              <a:gd name="T19" fmla="*/ 2147483647 h 197"/>
              <a:gd name="T20" fmla="*/ 2147483647 w 847"/>
              <a:gd name="T21" fmla="*/ 2147483647 h 197"/>
              <a:gd name="T22" fmla="*/ 2147483647 w 847"/>
              <a:gd name="T23" fmla="*/ 2147483647 h 197"/>
              <a:gd name="T24" fmla="*/ 2147483647 w 847"/>
              <a:gd name="T25" fmla="*/ 2147483647 h 197"/>
              <a:gd name="T26" fmla="*/ 2147483647 w 847"/>
              <a:gd name="T27" fmla="*/ 2147483647 h 197"/>
              <a:gd name="T28" fmla="*/ 2147483647 w 847"/>
              <a:gd name="T29" fmla="*/ 2147483647 h 197"/>
              <a:gd name="T30" fmla="*/ 0 w 847"/>
              <a:gd name="T31" fmla="*/ 0 h 1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847" h="197">
                <a:moveTo>
                  <a:pt x="847" y="197"/>
                </a:moveTo>
                <a:lnTo>
                  <a:pt x="811" y="174"/>
                </a:lnTo>
                <a:lnTo>
                  <a:pt x="783" y="155"/>
                </a:lnTo>
                <a:lnTo>
                  <a:pt x="756" y="141"/>
                </a:lnTo>
                <a:lnTo>
                  <a:pt x="732" y="130"/>
                </a:lnTo>
                <a:lnTo>
                  <a:pt x="712" y="120"/>
                </a:lnTo>
                <a:lnTo>
                  <a:pt x="692" y="113"/>
                </a:lnTo>
                <a:lnTo>
                  <a:pt x="666" y="106"/>
                </a:lnTo>
                <a:lnTo>
                  <a:pt x="641" y="99"/>
                </a:lnTo>
                <a:lnTo>
                  <a:pt x="606" y="91"/>
                </a:lnTo>
                <a:lnTo>
                  <a:pt x="562" y="84"/>
                </a:lnTo>
                <a:lnTo>
                  <a:pt x="454" y="69"/>
                </a:lnTo>
                <a:lnTo>
                  <a:pt x="293" y="47"/>
                </a:lnTo>
                <a:lnTo>
                  <a:pt x="154" y="27"/>
                </a:lnTo>
                <a:lnTo>
                  <a:pt x="19" y="3"/>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29" name="Freeform 47"/>
          <p:cNvSpPr>
            <a:spLocks/>
          </p:cNvSpPr>
          <p:nvPr/>
        </p:nvSpPr>
        <p:spPr bwMode="auto">
          <a:xfrm>
            <a:off x="812800" y="2930525"/>
            <a:ext cx="49213" cy="23813"/>
          </a:xfrm>
          <a:custGeom>
            <a:avLst/>
            <a:gdLst>
              <a:gd name="T0" fmla="*/ 2147483647 w 63"/>
              <a:gd name="T1" fmla="*/ 2147483647 h 29"/>
              <a:gd name="T2" fmla="*/ 0 w 63"/>
              <a:gd name="T3" fmla="*/ 2147483647 h 29"/>
              <a:gd name="T4" fmla="*/ 2147483647 w 63"/>
              <a:gd name="T5" fmla="*/ 0 h 29"/>
              <a:gd name="T6" fmla="*/ 2147483647 w 63"/>
              <a:gd name="T7" fmla="*/ 2147483647 h 29"/>
              <a:gd name="T8" fmla="*/ 2147483647 w 63"/>
              <a:gd name="T9" fmla="*/ 2147483647 h 29"/>
              <a:gd name="T10" fmla="*/ 2147483647 w 63"/>
              <a:gd name="T11" fmla="*/ 2147483647 h 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3" h="29">
                <a:moveTo>
                  <a:pt x="57" y="29"/>
                </a:moveTo>
                <a:lnTo>
                  <a:pt x="0" y="4"/>
                </a:lnTo>
                <a:lnTo>
                  <a:pt x="63" y="0"/>
                </a:lnTo>
                <a:lnTo>
                  <a:pt x="48" y="13"/>
                </a:lnTo>
                <a:lnTo>
                  <a:pt x="57" y="2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0" name="Freeform 48"/>
          <p:cNvSpPr>
            <a:spLocks/>
          </p:cNvSpPr>
          <p:nvPr/>
        </p:nvSpPr>
        <p:spPr bwMode="auto">
          <a:xfrm>
            <a:off x="812800" y="2930525"/>
            <a:ext cx="49213" cy="23813"/>
          </a:xfrm>
          <a:custGeom>
            <a:avLst/>
            <a:gdLst>
              <a:gd name="T0" fmla="*/ 2147483647 w 63"/>
              <a:gd name="T1" fmla="*/ 2147483647 h 29"/>
              <a:gd name="T2" fmla="*/ 0 w 63"/>
              <a:gd name="T3" fmla="*/ 2147483647 h 29"/>
              <a:gd name="T4" fmla="*/ 2147483647 w 63"/>
              <a:gd name="T5" fmla="*/ 0 h 29"/>
              <a:gd name="T6" fmla="*/ 2147483647 w 63"/>
              <a:gd name="T7" fmla="*/ 2147483647 h 29"/>
              <a:gd name="T8" fmla="*/ 2147483647 w 63"/>
              <a:gd name="T9" fmla="*/ 2147483647 h 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 h="29">
                <a:moveTo>
                  <a:pt x="57" y="29"/>
                </a:moveTo>
                <a:lnTo>
                  <a:pt x="0" y="4"/>
                </a:lnTo>
                <a:lnTo>
                  <a:pt x="63" y="0"/>
                </a:lnTo>
                <a:lnTo>
                  <a:pt x="48" y="13"/>
                </a:lnTo>
                <a:lnTo>
                  <a:pt x="57" y="2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1" name="Rectangle 49"/>
          <p:cNvSpPr>
            <a:spLocks noChangeArrowheads="1"/>
          </p:cNvSpPr>
          <p:nvPr/>
        </p:nvSpPr>
        <p:spPr bwMode="auto">
          <a:xfrm>
            <a:off x="1577975" y="2470150"/>
            <a:ext cx="531813"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32" name="Freeform 50"/>
          <p:cNvSpPr>
            <a:spLocks/>
          </p:cNvSpPr>
          <p:nvPr/>
        </p:nvSpPr>
        <p:spPr bwMode="auto">
          <a:xfrm>
            <a:off x="1314450" y="2605088"/>
            <a:ext cx="473075" cy="409575"/>
          </a:xfrm>
          <a:custGeom>
            <a:avLst/>
            <a:gdLst>
              <a:gd name="T0" fmla="*/ 0 w 596"/>
              <a:gd name="T1" fmla="*/ 2147483647 h 515"/>
              <a:gd name="T2" fmla="*/ 2147483647 w 596"/>
              <a:gd name="T3" fmla="*/ 2147483647 h 515"/>
              <a:gd name="T4" fmla="*/ 2147483647 w 596"/>
              <a:gd name="T5" fmla="*/ 2147483647 h 515"/>
              <a:gd name="T6" fmla="*/ 2147483647 w 596"/>
              <a:gd name="T7" fmla="*/ 2147483647 h 515"/>
              <a:gd name="T8" fmla="*/ 2147483647 w 596"/>
              <a:gd name="T9" fmla="*/ 2147483647 h 515"/>
              <a:gd name="T10" fmla="*/ 2147483647 w 596"/>
              <a:gd name="T11" fmla="*/ 2147483647 h 515"/>
              <a:gd name="T12" fmla="*/ 2147483647 w 596"/>
              <a:gd name="T13" fmla="*/ 2147483647 h 515"/>
              <a:gd name="T14" fmla="*/ 2147483647 w 596"/>
              <a:gd name="T15" fmla="*/ 2147483647 h 515"/>
              <a:gd name="T16" fmla="*/ 2147483647 w 596"/>
              <a:gd name="T17" fmla="*/ 2147483647 h 515"/>
              <a:gd name="T18" fmla="*/ 2147483647 w 596"/>
              <a:gd name="T19" fmla="*/ 2147483647 h 515"/>
              <a:gd name="T20" fmla="*/ 2147483647 w 596"/>
              <a:gd name="T21" fmla="*/ 2147483647 h 515"/>
              <a:gd name="T22" fmla="*/ 2147483647 w 596"/>
              <a:gd name="T23" fmla="*/ 2147483647 h 515"/>
              <a:gd name="T24" fmla="*/ 2147483647 w 596"/>
              <a:gd name="T25" fmla="*/ 2147483647 h 515"/>
              <a:gd name="T26" fmla="*/ 2147483647 w 596"/>
              <a:gd name="T27" fmla="*/ 2147483647 h 515"/>
              <a:gd name="T28" fmla="*/ 2147483647 w 596"/>
              <a:gd name="T29" fmla="*/ 2147483647 h 515"/>
              <a:gd name="T30" fmla="*/ 2147483647 w 596"/>
              <a:gd name="T31" fmla="*/ 2147483647 h 515"/>
              <a:gd name="T32" fmla="*/ 2147483647 w 596"/>
              <a:gd name="T33" fmla="*/ 2147483647 h 515"/>
              <a:gd name="T34" fmla="*/ 2147483647 w 596"/>
              <a:gd name="T35" fmla="*/ 2147483647 h 515"/>
              <a:gd name="T36" fmla="*/ 2147483647 w 596"/>
              <a:gd name="T37" fmla="*/ 2147483647 h 515"/>
              <a:gd name="T38" fmla="*/ 2147483647 w 596"/>
              <a:gd name="T39" fmla="*/ 2147483647 h 515"/>
              <a:gd name="T40" fmla="*/ 2147483647 w 596"/>
              <a:gd name="T41" fmla="*/ 2147483647 h 515"/>
              <a:gd name="T42" fmla="*/ 2147483647 w 596"/>
              <a:gd name="T43" fmla="*/ 2147483647 h 515"/>
              <a:gd name="T44" fmla="*/ 2147483647 w 596"/>
              <a:gd name="T45" fmla="*/ 2147483647 h 515"/>
              <a:gd name="T46" fmla="*/ 2147483647 w 596"/>
              <a:gd name="T47" fmla="*/ 2147483647 h 515"/>
              <a:gd name="T48" fmla="*/ 2147483647 w 596"/>
              <a:gd name="T49" fmla="*/ 2147483647 h 515"/>
              <a:gd name="T50" fmla="*/ 2147483647 w 596"/>
              <a:gd name="T51" fmla="*/ 2147483647 h 515"/>
              <a:gd name="T52" fmla="*/ 2147483647 w 596"/>
              <a:gd name="T53" fmla="*/ 2147483647 h 515"/>
              <a:gd name="T54" fmla="*/ 2147483647 w 596"/>
              <a:gd name="T55" fmla="*/ 2147483647 h 515"/>
              <a:gd name="T56" fmla="*/ 2147483647 w 596"/>
              <a:gd name="T57" fmla="*/ 2147483647 h 515"/>
              <a:gd name="T58" fmla="*/ 2147483647 w 596"/>
              <a:gd name="T59" fmla="*/ 2147483647 h 515"/>
              <a:gd name="T60" fmla="*/ 2147483647 w 596"/>
              <a:gd name="T61" fmla="*/ 2147483647 h 515"/>
              <a:gd name="T62" fmla="*/ 2147483647 w 596"/>
              <a:gd name="T63" fmla="*/ 2147483647 h 515"/>
              <a:gd name="T64" fmla="*/ 2147483647 w 596"/>
              <a:gd name="T65" fmla="*/ 0 h 5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96" h="515">
                <a:moveTo>
                  <a:pt x="0" y="510"/>
                </a:moveTo>
                <a:lnTo>
                  <a:pt x="39" y="513"/>
                </a:lnTo>
                <a:lnTo>
                  <a:pt x="75" y="515"/>
                </a:lnTo>
                <a:lnTo>
                  <a:pt x="110" y="515"/>
                </a:lnTo>
                <a:lnTo>
                  <a:pt x="143" y="513"/>
                </a:lnTo>
                <a:lnTo>
                  <a:pt x="176" y="510"/>
                </a:lnTo>
                <a:lnTo>
                  <a:pt x="207" y="504"/>
                </a:lnTo>
                <a:lnTo>
                  <a:pt x="236" y="497"/>
                </a:lnTo>
                <a:lnTo>
                  <a:pt x="265" y="490"/>
                </a:lnTo>
                <a:lnTo>
                  <a:pt x="291" y="479"/>
                </a:lnTo>
                <a:lnTo>
                  <a:pt x="318" y="468"/>
                </a:lnTo>
                <a:lnTo>
                  <a:pt x="342" y="457"/>
                </a:lnTo>
                <a:lnTo>
                  <a:pt x="366" y="444"/>
                </a:lnTo>
                <a:lnTo>
                  <a:pt x="388" y="429"/>
                </a:lnTo>
                <a:lnTo>
                  <a:pt x="408" y="413"/>
                </a:lnTo>
                <a:lnTo>
                  <a:pt x="428" y="396"/>
                </a:lnTo>
                <a:lnTo>
                  <a:pt x="446" y="380"/>
                </a:lnTo>
                <a:lnTo>
                  <a:pt x="465" y="362"/>
                </a:lnTo>
                <a:lnTo>
                  <a:pt x="481" y="341"/>
                </a:lnTo>
                <a:lnTo>
                  <a:pt x="496" y="323"/>
                </a:lnTo>
                <a:lnTo>
                  <a:pt x="511" y="301"/>
                </a:lnTo>
                <a:lnTo>
                  <a:pt x="523" y="281"/>
                </a:lnTo>
                <a:lnTo>
                  <a:pt x="534" y="259"/>
                </a:lnTo>
                <a:lnTo>
                  <a:pt x="545" y="237"/>
                </a:lnTo>
                <a:lnTo>
                  <a:pt x="554" y="215"/>
                </a:lnTo>
                <a:lnTo>
                  <a:pt x="567" y="184"/>
                </a:lnTo>
                <a:lnTo>
                  <a:pt x="576" y="155"/>
                </a:lnTo>
                <a:lnTo>
                  <a:pt x="584" y="124"/>
                </a:lnTo>
                <a:lnTo>
                  <a:pt x="589" y="93"/>
                </a:lnTo>
                <a:lnTo>
                  <a:pt x="595" y="62"/>
                </a:lnTo>
                <a:lnTo>
                  <a:pt x="596" y="31"/>
                </a:lnTo>
                <a:lnTo>
                  <a:pt x="596" y="7"/>
                </a:lnTo>
                <a:lnTo>
                  <a:pt x="596"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3" name="Freeform 51"/>
          <p:cNvSpPr>
            <a:spLocks/>
          </p:cNvSpPr>
          <p:nvPr/>
        </p:nvSpPr>
        <p:spPr bwMode="auto">
          <a:xfrm>
            <a:off x="1990725" y="1744663"/>
            <a:ext cx="165100" cy="273050"/>
          </a:xfrm>
          <a:custGeom>
            <a:avLst/>
            <a:gdLst>
              <a:gd name="T0" fmla="*/ 2147483647 w 206"/>
              <a:gd name="T1" fmla="*/ 0 h 344"/>
              <a:gd name="T2" fmla="*/ 2147483647 w 206"/>
              <a:gd name="T3" fmla="*/ 2147483647 h 344"/>
              <a:gd name="T4" fmla="*/ 2147483647 w 206"/>
              <a:gd name="T5" fmla="*/ 2147483647 h 344"/>
              <a:gd name="T6" fmla="*/ 0 w 206"/>
              <a:gd name="T7" fmla="*/ 2147483647 h 344"/>
              <a:gd name="T8" fmla="*/ 0 w 206"/>
              <a:gd name="T9" fmla="*/ 2147483647 h 344"/>
              <a:gd name="T10" fmla="*/ 0 w 206"/>
              <a:gd name="T11" fmla="*/ 2147483647 h 344"/>
              <a:gd name="T12" fmla="*/ 2147483647 w 206"/>
              <a:gd name="T13" fmla="*/ 2147483647 h 344"/>
              <a:gd name="T14" fmla="*/ 2147483647 w 206"/>
              <a:gd name="T15" fmla="*/ 2147483647 h 344"/>
              <a:gd name="T16" fmla="*/ 2147483647 w 206"/>
              <a:gd name="T17" fmla="*/ 2147483647 h 344"/>
              <a:gd name="T18" fmla="*/ 2147483647 w 206"/>
              <a:gd name="T19" fmla="*/ 2147483647 h 344"/>
              <a:gd name="T20" fmla="*/ 2147483647 w 206"/>
              <a:gd name="T21" fmla="*/ 2147483647 h 344"/>
              <a:gd name="T22" fmla="*/ 2147483647 w 206"/>
              <a:gd name="T23" fmla="*/ 2147483647 h 344"/>
              <a:gd name="T24" fmla="*/ 2147483647 w 206"/>
              <a:gd name="T25" fmla="*/ 2147483647 h 344"/>
              <a:gd name="T26" fmla="*/ 2147483647 w 206"/>
              <a:gd name="T27" fmla="*/ 2147483647 h 344"/>
              <a:gd name="T28" fmla="*/ 2147483647 w 206"/>
              <a:gd name="T29" fmla="*/ 2147483647 h 344"/>
              <a:gd name="T30" fmla="*/ 2147483647 w 206"/>
              <a:gd name="T31" fmla="*/ 2147483647 h 344"/>
              <a:gd name="T32" fmla="*/ 2147483647 w 206"/>
              <a:gd name="T33" fmla="*/ 2147483647 h 344"/>
              <a:gd name="T34" fmla="*/ 2147483647 w 206"/>
              <a:gd name="T35" fmla="*/ 2147483647 h 344"/>
              <a:gd name="T36" fmla="*/ 2147483647 w 206"/>
              <a:gd name="T37" fmla="*/ 2147483647 h 344"/>
              <a:gd name="T38" fmla="*/ 2147483647 w 206"/>
              <a:gd name="T39" fmla="*/ 2147483647 h 344"/>
              <a:gd name="T40" fmla="*/ 2147483647 w 206"/>
              <a:gd name="T41" fmla="*/ 2147483647 h 344"/>
              <a:gd name="T42" fmla="*/ 2147483647 w 206"/>
              <a:gd name="T43" fmla="*/ 2147483647 h 344"/>
              <a:gd name="T44" fmla="*/ 2147483647 w 206"/>
              <a:gd name="T45" fmla="*/ 2147483647 h 344"/>
              <a:gd name="T46" fmla="*/ 2147483647 w 206"/>
              <a:gd name="T47" fmla="*/ 2147483647 h 344"/>
              <a:gd name="T48" fmla="*/ 2147483647 w 206"/>
              <a:gd name="T49" fmla="*/ 2147483647 h 344"/>
              <a:gd name="T50" fmla="*/ 2147483647 w 206"/>
              <a:gd name="T51" fmla="*/ 2147483647 h 344"/>
              <a:gd name="T52" fmla="*/ 2147483647 w 206"/>
              <a:gd name="T53" fmla="*/ 2147483647 h 344"/>
              <a:gd name="T54" fmla="*/ 2147483647 w 206"/>
              <a:gd name="T55" fmla="*/ 2147483647 h 34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06" h="344">
                <a:moveTo>
                  <a:pt x="7" y="0"/>
                </a:moveTo>
                <a:lnTo>
                  <a:pt x="3" y="22"/>
                </a:lnTo>
                <a:lnTo>
                  <a:pt x="1" y="42"/>
                </a:lnTo>
                <a:lnTo>
                  <a:pt x="0" y="62"/>
                </a:lnTo>
                <a:lnTo>
                  <a:pt x="0" y="81"/>
                </a:lnTo>
                <a:lnTo>
                  <a:pt x="0" y="99"/>
                </a:lnTo>
                <a:lnTo>
                  <a:pt x="1" y="117"/>
                </a:lnTo>
                <a:lnTo>
                  <a:pt x="5" y="134"/>
                </a:lnTo>
                <a:lnTo>
                  <a:pt x="9" y="150"/>
                </a:lnTo>
                <a:lnTo>
                  <a:pt x="12" y="165"/>
                </a:lnTo>
                <a:lnTo>
                  <a:pt x="18" y="179"/>
                </a:lnTo>
                <a:lnTo>
                  <a:pt x="23" y="194"/>
                </a:lnTo>
                <a:lnTo>
                  <a:pt x="32" y="212"/>
                </a:lnTo>
                <a:lnTo>
                  <a:pt x="42" y="227"/>
                </a:lnTo>
                <a:lnTo>
                  <a:pt x="53" y="243"/>
                </a:lnTo>
                <a:lnTo>
                  <a:pt x="64" y="256"/>
                </a:lnTo>
                <a:lnTo>
                  <a:pt x="74" y="269"/>
                </a:lnTo>
                <a:lnTo>
                  <a:pt x="87" y="282"/>
                </a:lnTo>
                <a:lnTo>
                  <a:pt x="100" y="291"/>
                </a:lnTo>
                <a:lnTo>
                  <a:pt x="113" y="302"/>
                </a:lnTo>
                <a:lnTo>
                  <a:pt x="128" y="311"/>
                </a:lnTo>
                <a:lnTo>
                  <a:pt x="144" y="320"/>
                </a:lnTo>
                <a:lnTo>
                  <a:pt x="159" y="327"/>
                </a:lnTo>
                <a:lnTo>
                  <a:pt x="171" y="335"/>
                </a:lnTo>
                <a:lnTo>
                  <a:pt x="186" y="338"/>
                </a:lnTo>
                <a:lnTo>
                  <a:pt x="197" y="342"/>
                </a:lnTo>
                <a:lnTo>
                  <a:pt x="204" y="344"/>
                </a:lnTo>
                <a:lnTo>
                  <a:pt x="206" y="34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4" name="Freeform 52"/>
          <p:cNvSpPr>
            <a:spLocks/>
          </p:cNvSpPr>
          <p:nvPr/>
        </p:nvSpPr>
        <p:spPr bwMode="auto">
          <a:xfrm>
            <a:off x="3054350" y="3124200"/>
            <a:ext cx="136525" cy="196850"/>
          </a:xfrm>
          <a:custGeom>
            <a:avLst/>
            <a:gdLst>
              <a:gd name="T0" fmla="*/ 0 w 172"/>
              <a:gd name="T1" fmla="*/ 0 h 249"/>
              <a:gd name="T2" fmla="*/ 2147483647 w 172"/>
              <a:gd name="T3" fmla="*/ 2147483647 h 249"/>
              <a:gd name="T4" fmla="*/ 2147483647 w 172"/>
              <a:gd name="T5" fmla="*/ 2147483647 h 249"/>
              <a:gd name="T6" fmla="*/ 2147483647 w 172"/>
              <a:gd name="T7" fmla="*/ 2147483647 h 249"/>
              <a:gd name="T8" fmla="*/ 2147483647 w 172"/>
              <a:gd name="T9" fmla="*/ 2147483647 h 249"/>
              <a:gd name="T10" fmla="*/ 2147483647 w 172"/>
              <a:gd name="T11" fmla="*/ 2147483647 h 249"/>
              <a:gd name="T12" fmla="*/ 2147483647 w 172"/>
              <a:gd name="T13" fmla="*/ 2147483647 h 249"/>
              <a:gd name="T14" fmla="*/ 2147483647 w 172"/>
              <a:gd name="T15" fmla="*/ 2147483647 h 249"/>
              <a:gd name="T16" fmla="*/ 2147483647 w 172"/>
              <a:gd name="T17" fmla="*/ 2147483647 h 249"/>
              <a:gd name="T18" fmla="*/ 2147483647 w 172"/>
              <a:gd name="T19" fmla="*/ 2147483647 h 249"/>
              <a:gd name="T20" fmla="*/ 2147483647 w 172"/>
              <a:gd name="T21" fmla="*/ 2147483647 h 249"/>
              <a:gd name="T22" fmla="*/ 2147483647 w 172"/>
              <a:gd name="T23" fmla="*/ 2147483647 h 249"/>
              <a:gd name="T24" fmla="*/ 2147483647 w 172"/>
              <a:gd name="T25" fmla="*/ 2147483647 h 249"/>
              <a:gd name="T26" fmla="*/ 2147483647 w 172"/>
              <a:gd name="T27" fmla="*/ 2147483647 h 249"/>
              <a:gd name="T28" fmla="*/ 2147483647 w 172"/>
              <a:gd name="T29" fmla="*/ 2147483647 h 249"/>
              <a:gd name="T30" fmla="*/ 2147483647 w 172"/>
              <a:gd name="T31" fmla="*/ 2147483647 h 249"/>
              <a:gd name="T32" fmla="*/ 2147483647 w 172"/>
              <a:gd name="T33" fmla="*/ 2147483647 h 249"/>
              <a:gd name="T34" fmla="*/ 2147483647 w 172"/>
              <a:gd name="T35" fmla="*/ 2147483647 h 249"/>
              <a:gd name="T36" fmla="*/ 2147483647 w 172"/>
              <a:gd name="T37" fmla="*/ 2147483647 h 249"/>
              <a:gd name="T38" fmla="*/ 2147483647 w 172"/>
              <a:gd name="T39" fmla="*/ 2147483647 h 249"/>
              <a:gd name="T40" fmla="*/ 2147483647 w 172"/>
              <a:gd name="T41" fmla="*/ 2147483647 h 24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2" h="249">
                <a:moveTo>
                  <a:pt x="0" y="0"/>
                </a:moveTo>
                <a:lnTo>
                  <a:pt x="6" y="39"/>
                </a:lnTo>
                <a:lnTo>
                  <a:pt x="9" y="73"/>
                </a:lnTo>
                <a:lnTo>
                  <a:pt x="15" y="99"/>
                </a:lnTo>
                <a:lnTo>
                  <a:pt x="20" y="121"/>
                </a:lnTo>
                <a:lnTo>
                  <a:pt x="26" y="141"/>
                </a:lnTo>
                <a:lnTo>
                  <a:pt x="31" y="154"/>
                </a:lnTo>
                <a:lnTo>
                  <a:pt x="37" y="167"/>
                </a:lnTo>
                <a:lnTo>
                  <a:pt x="42" y="178"/>
                </a:lnTo>
                <a:lnTo>
                  <a:pt x="50" y="189"/>
                </a:lnTo>
                <a:lnTo>
                  <a:pt x="55" y="198"/>
                </a:lnTo>
                <a:lnTo>
                  <a:pt x="62" y="205"/>
                </a:lnTo>
                <a:lnTo>
                  <a:pt x="70" y="212"/>
                </a:lnTo>
                <a:lnTo>
                  <a:pt x="77" y="218"/>
                </a:lnTo>
                <a:lnTo>
                  <a:pt x="86" y="223"/>
                </a:lnTo>
                <a:lnTo>
                  <a:pt x="94" y="227"/>
                </a:lnTo>
                <a:lnTo>
                  <a:pt x="105" y="231"/>
                </a:lnTo>
                <a:lnTo>
                  <a:pt x="115" y="236"/>
                </a:lnTo>
                <a:lnTo>
                  <a:pt x="132" y="240"/>
                </a:lnTo>
                <a:lnTo>
                  <a:pt x="170" y="249"/>
                </a:lnTo>
                <a:lnTo>
                  <a:pt x="172" y="24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5" name="Freeform 53"/>
          <p:cNvSpPr>
            <a:spLocks/>
          </p:cNvSpPr>
          <p:nvPr/>
        </p:nvSpPr>
        <p:spPr bwMode="auto">
          <a:xfrm>
            <a:off x="3140075" y="3297238"/>
            <a:ext cx="50800"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5" y="0"/>
                </a:moveTo>
                <a:lnTo>
                  <a:pt x="62" y="29"/>
                </a:lnTo>
                <a:lnTo>
                  <a:pt x="0" y="31"/>
                </a:lnTo>
                <a:lnTo>
                  <a:pt x="15" y="18"/>
                </a:lnTo>
                <a:lnTo>
                  <a:pt x="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6" name="Freeform 54"/>
          <p:cNvSpPr>
            <a:spLocks/>
          </p:cNvSpPr>
          <p:nvPr/>
        </p:nvSpPr>
        <p:spPr bwMode="auto">
          <a:xfrm>
            <a:off x="3140075" y="3297238"/>
            <a:ext cx="50800"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5" y="0"/>
                </a:moveTo>
                <a:lnTo>
                  <a:pt x="62" y="29"/>
                </a:lnTo>
                <a:lnTo>
                  <a:pt x="0" y="31"/>
                </a:lnTo>
                <a:lnTo>
                  <a:pt x="15" y="18"/>
                </a:lnTo>
                <a:lnTo>
                  <a:pt x="5"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37" name="Rectangle 55"/>
          <p:cNvSpPr>
            <a:spLocks noChangeArrowheads="1"/>
          </p:cNvSpPr>
          <p:nvPr/>
        </p:nvSpPr>
        <p:spPr bwMode="auto">
          <a:xfrm>
            <a:off x="3205163" y="3267075"/>
            <a:ext cx="15240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38" name="Rectangle 56"/>
          <p:cNvSpPr>
            <a:spLocks noChangeArrowheads="1"/>
          </p:cNvSpPr>
          <p:nvPr/>
        </p:nvSpPr>
        <p:spPr bwMode="auto">
          <a:xfrm>
            <a:off x="3349625" y="3328988"/>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39" name="Freeform 57"/>
          <p:cNvSpPr>
            <a:spLocks/>
          </p:cNvSpPr>
          <p:nvPr/>
        </p:nvSpPr>
        <p:spPr bwMode="auto">
          <a:xfrm>
            <a:off x="2884488" y="3871913"/>
            <a:ext cx="84137" cy="228600"/>
          </a:xfrm>
          <a:custGeom>
            <a:avLst/>
            <a:gdLst>
              <a:gd name="T0" fmla="*/ 2147483647 w 106"/>
              <a:gd name="T1" fmla="*/ 0 h 289"/>
              <a:gd name="T2" fmla="*/ 2147483647 w 106"/>
              <a:gd name="T3" fmla="*/ 2147483647 h 289"/>
              <a:gd name="T4" fmla="*/ 2147483647 w 106"/>
              <a:gd name="T5" fmla="*/ 2147483647 h 289"/>
              <a:gd name="T6" fmla="*/ 2147483647 w 106"/>
              <a:gd name="T7" fmla="*/ 2147483647 h 289"/>
              <a:gd name="T8" fmla="*/ 0 w 106"/>
              <a:gd name="T9" fmla="*/ 2147483647 h 289"/>
              <a:gd name="T10" fmla="*/ 0 w 106"/>
              <a:gd name="T11" fmla="*/ 2147483647 h 289"/>
              <a:gd name="T12" fmla="*/ 0 w 106"/>
              <a:gd name="T13" fmla="*/ 2147483647 h 289"/>
              <a:gd name="T14" fmla="*/ 2147483647 w 106"/>
              <a:gd name="T15" fmla="*/ 2147483647 h 289"/>
              <a:gd name="T16" fmla="*/ 2147483647 w 106"/>
              <a:gd name="T17" fmla="*/ 2147483647 h 289"/>
              <a:gd name="T18" fmla="*/ 2147483647 w 106"/>
              <a:gd name="T19" fmla="*/ 2147483647 h 289"/>
              <a:gd name="T20" fmla="*/ 2147483647 w 106"/>
              <a:gd name="T21" fmla="*/ 2147483647 h 289"/>
              <a:gd name="T22" fmla="*/ 2147483647 w 106"/>
              <a:gd name="T23" fmla="*/ 2147483647 h 289"/>
              <a:gd name="T24" fmla="*/ 2147483647 w 106"/>
              <a:gd name="T25" fmla="*/ 2147483647 h 289"/>
              <a:gd name="T26" fmla="*/ 2147483647 w 106"/>
              <a:gd name="T27" fmla="*/ 2147483647 h 289"/>
              <a:gd name="T28" fmla="*/ 2147483647 w 106"/>
              <a:gd name="T29" fmla="*/ 2147483647 h 289"/>
              <a:gd name="T30" fmla="*/ 2147483647 w 106"/>
              <a:gd name="T31" fmla="*/ 2147483647 h 289"/>
              <a:gd name="T32" fmla="*/ 2147483647 w 106"/>
              <a:gd name="T33" fmla="*/ 2147483647 h 289"/>
              <a:gd name="T34" fmla="*/ 2147483647 w 106"/>
              <a:gd name="T35" fmla="*/ 2147483647 h 289"/>
              <a:gd name="T36" fmla="*/ 2147483647 w 106"/>
              <a:gd name="T37" fmla="*/ 2147483647 h 289"/>
              <a:gd name="T38" fmla="*/ 2147483647 w 106"/>
              <a:gd name="T39" fmla="*/ 2147483647 h 289"/>
              <a:gd name="T40" fmla="*/ 2147483647 w 106"/>
              <a:gd name="T41" fmla="*/ 2147483647 h 28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6" h="289">
                <a:moveTo>
                  <a:pt x="20" y="0"/>
                </a:moveTo>
                <a:lnTo>
                  <a:pt x="13" y="38"/>
                </a:lnTo>
                <a:lnTo>
                  <a:pt x="6" y="71"/>
                </a:lnTo>
                <a:lnTo>
                  <a:pt x="2" y="97"/>
                </a:lnTo>
                <a:lnTo>
                  <a:pt x="0" y="121"/>
                </a:lnTo>
                <a:lnTo>
                  <a:pt x="0" y="141"/>
                </a:lnTo>
                <a:lnTo>
                  <a:pt x="0" y="156"/>
                </a:lnTo>
                <a:lnTo>
                  <a:pt x="2" y="168"/>
                </a:lnTo>
                <a:lnTo>
                  <a:pt x="4" y="181"/>
                </a:lnTo>
                <a:lnTo>
                  <a:pt x="8" y="194"/>
                </a:lnTo>
                <a:lnTo>
                  <a:pt x="11" y="203"/>
                </a:lnTo>
                <a:lnTo>
                  <a:pt x="15" y="212"/>
                </a:lnTo>
                <a:lnTo>
                  <a:pt x="20" y="221"/>
                </a:lnTo>
                <a:lnTo>
                  <a:pt x="26" y="230"/>
                </a:lnTo>
                <a:lnTo>
                  <a:pt x="31" y="238"/>
                </a:lnTo>
                <a:lnTo>
                  <a:pt x="37" y="243"/>
                </a:lnTo>
                <a:lnTo>
                  <a:pt x="46" y="252"/>
                </a:lnTo>
                <a:lnTo>
                  <a:pt x="55" y="258"/>
                </a:lnTo>
                <a:lnTo>
                  <a:pt x="70" y="269"/>
                </a:lnTo>
                <a:lnTo>
                  <a:pt x="103" y="289"/>
                </a:lnTo>
                <a:lnTo>
                  <a:pt x="106" y="28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0" name="Freeform 58"/>
          <p:cNvSpPr>
            <a:spLocks/>
          </p:cNvSpPr>
          <p:nvPr/>
        </p:nvSpPr>
        <p:spPr bwMode="auto">
          <a:xfrm>
            <a:off x="2921000" y="4067175"/>
            <a:ext cx="47625" cy="33338"/>
          </a:xfrm>
          <a:custGeom>
            <a:avLst/>
            <a:gdLst>
              <a:gd name="T0" fmla="*/ 2147483647 w 60"/>
              <a:gd name="T1" fmla="*/ 0 h 42"/>
              <a:gd name="T2" fmla="*/ 2147483647 w 60"/>
              <a:gd name="T3" fmla="*/ 2147483647 h 42"/>
              <a:gd name="T4" fmla="*/ 0 w 60"/>
              <a:gd name="T5" fmla="*/ 2147483647 h 42"/>
              <a:gd name="T6" fmla="*/ 2147483647 w 60"/>
              <a:gd name="T7" fmla="*/ 2147483647 h 42"/>
              <a:gd name="T8" fmla="*/ 2147483647 w 6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2">
                <a:moveTo>
                  <a:pt x="15" y="0"/>
                </a:moveTo>
                <a:lnTo>
                  <a:pt x="60" y="42"/>
                </a:lnTo>
                <a:lnTo>
                  <a:pt x="0" y="26"/>
                </a:lnTo>
                <a:lnTo>
                  <a:pt x="18" y="18"/>
                </a:lnTo>
                <a:lnTo>
                  <a:pt x="15"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1" name="Freeform 59"/>
          <p:cNvSpPr>
            <a:spLocks/>
          </p:cNvSpPr>
          <p:nvPr/>
        </p:nvSpPr>
        <p:spPr bwMode="auto">
          <a:xfrm>
            <a:off x="2921000" y="4067175"/>
            <a:ext cx="47625" cy="33338"/>
          </a:xfrm>
          <a:custGeom>
            <a:avLst/>
            <a:gdLst>
              <a:gd name="T0" fmla="*/ 2147483647 w 60"/>
              <a:gd name="T1" fmla="*/ 0 h 42"/>
              <a:gd name="T2" fmla="*/ 2147483647 w 60"/>
              <a:gd name="T3" fmla="*/ 2147483647 h 42"/>
              <a:gd name="T4" fmla="*/ 0 w 60"/>
              <a:gd name="T5" fmla="*/ 2147483647 h 42"/>
              <a:gd name="T6" fmla="*/ 2147483647 w 60"/>
              <a:gd name="T7" fmla="*/ 2147483647 h 42"/>
              <a:gd name="T8" fmla="*/ 2147483647 w 60"/>
              <a:gd name="T9" fmla="*/ 0 h 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2">
                <a:moveTo>
                  <a:pt x="15" y="0"/>
                </a:moveTo>
                <a:lnTo>
                  <a:pt x="60" y="42"/>
                </a:lnTo>
                <a:lnTo>
                  <a:pt x="0" y="26"/>
                </a:lnTo>
                <a:lnTo>
                  <a:pt x="18" y="18"/>
                </a:lnTo>
                <a:lnTo>
                  <a:pt x="15"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42" name="Rectangle 60"/>
          <p:cNvSpPr>
            <a:spLocks noChangeArrowheads="1"/>
          </p:cNvSpPr>
          <p:nvPr/>
        </p:nvSpPr>
        <p:spPr bwMode="auto">
          <a:xfrm>
            <a:off x="2978150" y="4064000"/>
            <a:ext cx="15240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43" name="Rectangle 61"/>
          <p:cNvSpPr>
            <a:spLocks noChangeArrowheads="1"/>
          </p:cNvSpPr>
          <p:nvPr/>
        </p:nvSpPr>
        <p:spPr bwMode="auto">
          <a:xfrm>
            <a:off x="3124200" y="412591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44" name="Rectangle 63"/>
          <p:cNvSpPr>
            <a:spLocks noChangeArrowheads="1"/>
          </p:cNvSpPr>
          <p:nvPr/>
        </p:nvSpPr>
        <p:spPr bwMode="auto">
          <a:xfrm>
            <a:off x="4037013" y="1630363"/>
            <a:ext cx="531812"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45" name="Rectangle 64"/>
          <p:cNvSpPr>
            <a:spLocks noChangeArrowheads="1"/>
          </p:cNvSpPr>
          <p:nvPr/>
        </p:nvSpPr>
        <p:spPr bwMode="auto">
          <a:xfrm>
            <a:off x="4343400" y="2016125"/>
            <a:ext cx="642938"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crotonyl-CoA</a:t>
            </a:r>
            <a:endParaRPr lang="de-DE">
              <a:solidFill>
                <a:srgbClr val="000000"/>
              </a:solidFill>
              <a:latin typeface="Arial" charset="0"/>
              <a:ea typeface="ＭＳ Ｐゴシック" charset="0"/>
              <a:cs typeface="ＭＳ Ｐゴシック" charset="0"/>
            </a:endParaRPr>
          </a:p>
        </p:txBody>
      </p:sp>
      <p:sp>
        <p:nvSpPr>
          <p:cNvPr id="114746" name="Rectangle 65"/>
          <p:cNvSpPr>
            <a:spLocks noChangeArrowheads="1"/>
          </p:cNvSpPr>
          <p:nvPr/>
        </p:nvSpPr>
        <p:spPr bwMode="auto">
          <a:xfrm>
            <a:off x="4251325" y="2408238"/>
            <a:ext cx="865188"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ethylmalonyl-CoA</a:t>
            </a:r>
            <a:endParaRPr lang="de-DE">
              <a:solidFill>
                <a:srgbClr val="000000"/>
              </a:solidFill>
              <a:latin typeface="Arial" charset="0"/>
              <a:ea typeface="ＭＳ Ｐゴシック" charset="0"/>
              <a:cs typeface="ＭＳ Ｐゴシック" charset="0"/>
            </a:endParaRPr>
          </a:p>
        </p:txBody>
      </p:sp>
      <p:sp>
        <p:nvSpPr>
          <p:cNvPr id="114747" name="Rectangle 66"/>
          <p:cNvSpPr>
            <a:spLocks noChangeArrowheads="1"/>
          </p:cNvSpPr>
          <p:nvPr/>
        </p:nvSpPr>
        <p:spPr bwMode="auto">
          <a:xfrm>
            <a:off x="4203700" y="2817813"/>
            <a:ext cx="979488"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methylsuccinyl-CoA</a:t>
            </a:r>
            <a:endParaRPr lang="de-DE">
              <a:solidFill>
                <a:srgbClr val="000000"/>
              </a:solidFill>
              <a:latin typeface="Arial" charset="0"/>
              <a:ea typeface="ＭＳ Ｐゴシック" charset="0"/>
              <a:cs typeface="ＭＳ Ｐゴシック" charset="0"/>
            </a:endParaRPr>
          </a:p>
        </p:txBody>
      </p:sp>
      <p:sp>
        <p:nvSpPr>
          <p:cNvPr id="114748" name="Rectangle 67"/>
          <p:cNvSpPr>
            <a:spLocks noChangeArrowheads="1"/>
          </p:cNvSpPr>
          <p:nvPr/>
        </p:nvSpPr>
        <p:spPr bwMode="auto">
          <a:xfrm>
            <a:off x="4287838" y="3217863"/>
            <a:ext cx="769937"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4749" name="Rectangle 68"/>
          <p:cNvSpPr>
            <a:spLocks noChangeArrowheads="1"/>
          </p:cNvSpPr>
          <p:nvPr/>
        </p:nvSpPr>
        <p:spPr bwMode="auto">
          <a:xfrm>
            <a:off x="4227513" y="3617913"/>
            <a:ext cx="922337"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4750" name="Rectangle 69"/>
          <p:cNvSpPr>
            <a:spLocks noChangeArrowheads="1"/>
          </p:cNvSpPr>
          <p:nvPr/>
        </p:nvSpPr>
        <p:spPr bwMode="auto">
          <a:xfrm>
            <a:off x="3917950" y="4017963"/>
            <a:ext cx="70485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4751" name="Rectangle 70"/>
          <p:cNvSpPr>
            <a:spLocks noChangeArrowheads="1"/>
          </p:cNvSpPr>
          <p:nvPr/>
        </p:nvSpPr>
        <p:spPr bwMode="auto">
          <a:xfrm>
            <a:off x="3940175" y="4418013"/>
            <a:ext cx="65087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752" name="Rectangle 71"/>
          <p:cNvSpPr>
            <a:spLocks noChangeArrowheads="1"/>
          </p:cNvSpPr>
          <p:nvPr/>
        </p:nvSpPr>
        <p:spPr bwMode="auto">
          <a:xfrm>
            <a:off x="4738688" y="4017963"/>
            <a:ext cx="500062"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753" name="Rectangle 72"/>
          <p:cNvSpPr>
            <a:spLocks noChangeArrowheads="1"/>
          </p:cNvSpPr>
          <p:nvPr/>
        </p:nvSpPr>
        <p:spPr bwMode="auto">
          <a:xfrm>
            <a:off x="4789488" y="4410075"/>
            <a:ext cx="32385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754" name="Line 73"/>
          <p:cNvSpPr>
            <a:spLocks noChangeShapeType="1"/>
          </p:cNvSpPr>
          <p:nvPr/>
        </p:nvSpPr>
        <p:spPr bwMode="auto">
          <a:xfrm>
            <a:off x="4603750" y="2136775"/>
            <a:ext cx="1588" cy="258763"/>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5" name="Freeform 74"/>
          <p:cNvSpPr>
            <a:spLocks/>
          </p:cNvSpPr>
          <p:nvPr/>
        </p:nvSpPr>
        <p:spPr bwMode="auto">
          <a:xfrm>
            <a:off x="4592638" y="2347913"/>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6" name="Freeform 75"/>
          <p:cNvSpPr>
            <a:spLocks/>
          </p:cNvSpPr>
          <p:nvPr/>
        </p:nvSpPr>
        <p:spPr bwMode="auto">
          <a:xfrm>
            <a:off x="4592638" y="2347913"/>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7" name="Line 76"/>
          <p:cNvSpPr>
            <a:spLocks noChangeShapeType="1"/>
          </p:cNvSpPr>
          <p:nvPr/>
        </p:nvSpPr>
        <p:spPr bwMode="auto">
          <a:xfrm>
            <a:off x="4603750" y="2530475"/>
            <a:ext cx="1588" cy="257175"/>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8" name="Freeform 77"/>
          <p:cNvSpPr>
            <a:spLocks/>
          </p:cNvSpPr>
          <p:nvPr/>
        </p:nvSpPr>
        <p:spPr bwMode="auto">
          <a:xfrm>
            <a:off x="4592638" y="2740025"/>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59" name="Freeform 78"/>
          <p:cNvSpPr>
            <a:spLocks/>
          </p:cNvSpPr>
          <p:nvPr/>
        </p:nvSpPr>
        <p:spPr bwMode="auto">
          <a:xfrm>
            <a:off x="4592638" y="2740025"/>
            <a:ext cx="23812"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0" name="Line 79"/>
          <p:cNvSpPr>
            <a:spLocks noChangeShapeType="1"/>
          </p:cNvSpPr>
          <p:nvPr/>
        </p:nvSpPr>
        <p:spPr bwMode="auto">
          <a:xfrm>
            <a:off x="4603750" y="2935288"/>
            <a:ext cx="1588" cy="2587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1" name="Freeform 80"/>
          <p:cNvSpPr>
            <a:spLocks/>
          </p:cNvSpPr>
          <p:nvPr/>
        </p:nvSpPr>
        <p:spPr bwMode="auto">
          <a:xfrm>
            <a:off x="4592638" y="31448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2" name="Freeform 81"/>
          <p:cNvSpPr>
            <a:spLocks/>
          </p:cNvSpPr>
          <p:nvPr/>
        </p:nvSpPr>
        <p:spPr bwMode="auto">
          <a:xfrm>
            <a:off x="4592638" y="31448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3" name="Line 82"/>
          <p:cNvSpPr>
            <a:spLocks noChangeShapeType="1"/>
          </p:cNvSpPr>
          <p:nvPr/>
        </p:nvSpPr>
        <p:spPr bwMode="auto">
          <a:xfrm>
            <a:off x="4603750" y="3341688"/>
            <a:ext cx="1588" cy="2587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4" name="Freeform 83"/>
          <p:cNvSpPr>
            <a:spLocks/>
          </p:cNvSpPr>
          <p:nvPr/>
        </p:nvSpPr>
        <p:spPr bwMode="auto">
          <a:xfrm>
            <a:off x="4592638" y="35512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5" y="60"/>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5" name="Freeform 84"/>
          <p:cNvSpPr>
            <a:spLocks/>
          </p:cNvSpPr>
          <p:nvPr/>
        </p:nvSpPr>
        <p:spPr bwMode="auto">
          <a:xfrm>
            <a:off x="4592638" y="3551238"/>
            <a:ext cx="23812" cy="49212"/>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5" y="60"/>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6" name="Freeform 85"/>
          <p:cNvSpPr>
            <a:spLocks/>
          </p:cNvSpPr>
          <p:nvPr/>
        </p:nvSpPr>
        <p:spPr bwMode="auto">
          <a:xfrm>
            <a:off x="4416425" y="3776663"/>
            <a:ext cx="187325" cy="212725"/>
          </a:xfrm>
          <a:custGeom>
            <a:avLst/>
            <a:gdLst>
              <a:gd name="T0" fmla="*/ 2147483647 w 236"/>
              <a:gd name="T1" fmla="*/ 0 h 267"/>
              <a:gd name="T2" fmla="*/ 2147483647 w 236"/>
              <a:gd name="T3" fmla="*/ 2147483647 h 267"/>
              <a:gd name="T4" fmla="*/ 2147483647 w 236"/>
              <a:gd name="T5" fmla="*/ 2147483647 h 267"/>
              <a:gd name="T6" fmla="*/ 2147483647 w 236"/>
              <a:gd name="T7" fmla="*/ 2147483647 h 267"/>
              <a:gd name="T8" fmla="*/ 2147483647 w 236"/>
              <a:gd name="T9" fmla="*/ 2147483647 h 267"/>
              <a:gd name="T10" fmla="*/ 2147483647 w 236"/>
              <a:gd name="T11" fmla="*/ 2147483647 h 267"/>
              <a:gd name="T12" fmla="*/ 2147483647 w 236"/>
              <a:gd name="T13" fmla="*/ 2147483647 h 267"/>
              <a:gd name="T14" fmla="*/ 2147483647 w 236"/>
              <a:gd name="T15" fmla="*/ 2147483647 h 267"/>
              <a:gd name="T16" fmla="*/ 2147483647 w 236"/>
              <a:gd name="T17" fmla="*/ 2147483647 h 267"/>
              <a:gd name="T18" fmla="*/ 2147483647 w 236"/>
              <a:gd name="T19" fmla="*/ 2147483647 h 267"/>
              <a:gd name="T20" fmla="*/ 2147483647 w 236"/>
              <a:gd name="T21" fmla="*/ 2147483647 h 267"/>
              <a:gd name="T22" fmla="*/ 2147483647 w 236"/>
              <a:gd name="T23" fmla="*/ 2147483647 h 267"/>
              <a:gd name="T24" fmla="*/ 2147483647 w 236"/>
              <a:gd name="T25" fmla="*/ 2147483647 h 267"/>
              <a:gd name="T26" fmla="*/ 2147483647 w 236"/>
              <a:gd name="T27" fmla="*/ 2147483647 h 267"/>
              <a:gd name="T28" fmla="*/ 2147483647 w 236"/>
              <a:gd name="T29" fmla="*/ 2147483647 h 267"/>
              <a:gd name="T30" fmla="*/ 0 w 236"/>
              <a:gd name="T31" fmla="*/ 2147483647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267">
                <a:moveTo>
                  <a:pt x="236" y="0"/>
                </a:moveTo>
                <a:lnTo>
                  <a:pt x="236" y="35"/>
                </a:lnTo>
                <a:lnTo>
                  <a:pt x="234" y="57"/>
                </a:lnTo>
                <a:lnTo>
                  <a:pt x="230" y="81"/>
                </a:lnTo>
                <a:lnTo>
                  <a:pt x="226" y="104"/>
                </a:lnTo>
                <a:lnTo>
                  <a:pt x="219" y="128"/>
                </a:lnTo>
                <a:lnTo>
                  <a:pt x="210" y="150"/>
                </a:lnTo>
                <a:lnTo>
                  <a:pt x="197" y="172"/>
                </a:lnTo>
                <a:lnTo>
                  <a:pt x="181" y="192"/>
                </a:lnTo>
                <a:lnTo>
                  <a:pt x="162" y="211"/>
                </a:lnTo>
                <a:lnTo>
                  <a:pt x="139" y="227"/>
                </a:lnTo>
                <a:lnTo>
                  <a:pt x="111" y="242"/>
                </a:lnTo>
                <a:lnTo>
                  <a:pt x="80" y="253"/>
                </a:lnTo>
                <a:lnTo>
                  <a:pt x="42" y="262"/>
                </a:lnTo>
                <a:lnTo>
                  <a:pt x="22" y="265"/>
                </a:lnTo>
                <a:lnTo>
                  <a:pt x="0" y="26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7" name="Freeform 86"/>
          <p:cNvSpPr>
            <a:spLocks/>
          </p:cNvSpPr>
          <p:nvPr/>
        </p:nvSpPr>
        <p:spPr bwMode="auto">
          <a:xfrm>
            <a:off x="4416425" y="3970338"/>
            <a:ext cx="49213" cy="23812"/>
          </a:xfrm>
          <a:custGeom>
            <a:avLst/>
            <a:gdLst>
              <a:gd name="T0" fmla="*/ 2147483647 w 62"/>
              <a:gd name="T1" fmla="*/ 2147483647 h 32"/>
              <a:gd name="T2" fmla="*/ 0 w 62"/>
              <a:gd name="T3" fmla="*/ 2147483647 h 32"/>
              <a:gd name="T4" fmla="*/ 2147483647 w 62"/>
              <a:gd name="T5" fmla="*/ 0 h 32"/>
              <a:gd name="T6" fmla="*/ 2147483647 w 62"/>
              <a:gd name="T7" fmla="*/ 2147483647 h 32"/>
              <a:gd name="T8" fmla="*/ 2147483647 w 62"/>
              <a:gd name="T9" fmla="*/ 2147483647 h 32"/>
              <a:gd name="T10" fmla="*/ 2147483647 w 62"/>
              <a:gd name="T11" fmla="*/ 2147483647 h 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2">
                <a:moveTo>
                  <a:pt x="62" y="32"/>
                </a:moveTo>
                <a:lnTo>
                  <a:pt x="0" y="24"/>
                </a:lnTo>
                <a:lnTo>
                  <a:pt x="58" y="0"/>
                </a:lnTo>
                <a:lnTo>
                  <a:pt x="47" y="19"/>
                </a:lnTo>
                <a:lnTo>
                  <a:pt x="62" y="32"/>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8" name="Freeform 87"/>
          <p:cNvSpPr>
            <a:spLocks/>
          </p:cNvSpPr>
          <p:nvPr/>
        </p:nvSpPr>
        <p:spPr bwMode="auto">
          <a:xfrm>
            <a:off x="4416425" y="3970338"/>
            <a:ext cx="49213" cy="23812"/>
          </a:xfrm>
          <a:custGeom>
            <a:avLst/>
            <a:gdLst>
              <a:gd name="T0" fmla="*/ 2147483647 w 62"/>
              <a:gd name="T1" fmla="*/ 2147483647 h 32"/>
              <a:gd name="T2" fmla="*/ 0 w 62"/>
              <a:gd name="T3" fmla="*/ 2147483647 h 32"/>
              <a:gd name="T4" fmla="*/ 2147483647 w 62"/>
              <a:gd name="T5" fmla="*/ 0 h 32"/>
              <a:gd name="T6" fmla="*/ 2147483647 w 62"/>
              <a:gd name="T7" fmla="*/ 2147483647 h 32"/>
              <a:gd name="T8" fmla="*/ 2147483647 w 62"/>
              <a:gd name="T9" fmla="*/ 2147483647 h 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2">
                <a:moveTo>
                  <a:pt x="62" y="32"/>
                </a:moveTo>
                <a:lnTo>
                  <a:pt x="0" y="24"/>
                </a:lnTo>
                <a:lnTo>
                  <a:pt x="58" y="0"/>
                </a:lnTo>
                <a:lnTo>
                  <a:pt x="47" y="19"/>
                </a:lnTo>
                <a:lnTo>
                  <a:pt x="62" y="3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69" name="Freeform 88"/>
          <p:cNvSpPr>
            <a:spLocks/>
          </p:cNvSpPr>
          <p:nvPr/>
        </p:nvSpPr>
        <p:spPr bwMode="auto">
          <a:xfrm>
            <a:off x="4603750" y="3778250"/>
            <a:ext cx="187325" cy="212725"/>
          </a:xfrm>
          <a:custGeom>
            <a:avLst/>
            <a:gdLst>
              <a:gd name="T0" fmla="*/ 0 w 235"/>
              <a:gd name="T1" fmla="*/ 0 h 267"/>
              <a:gd name="T2" fmla="*/ 2147483647 w 235"/>
              <a:gd name="T3" fmla="*/ 2147483647 h 267"/>
              <a:gd name="T4" fmla="*/ 2147483647 w 235"/>
              <a:gd name="T5" fmla="*/ 2147483647 h 267"/>
              <a:gd name="T6" fmla="*/ 2147483647 w 235"/>
              <a:gd name="T7" fmla="*/ 2147483647 h 267"/>
              <a:gd name="T8" fmla="*/ 2147483647 w 235"/>
              <a:gd name="T9" fmla="*/ 2147483647 h 267"/>
              <a:gd name="T10" fmla="*/ 2147483647 w 235"/>
              <a:gd name="T11" fmla="*/ 2147483647 h 267"/>
              <a:gd name="T12" fmla="*/ 2147483647 w 235"/>
              <a:gd name="T13" fmla="*/ 2147483647 h 267"/>
              <a:gd name="T14" fmla="*/ 2147483647 w 235"/>
              <a:gd name="T15" fmla="*/ 2147483647 h 267"/>
              <a:gd name="T16" fmla="*/ 2147483647 w 235"/>
              <a:gd name="T17" fmla="*/ 2147483647 h 267"/>
              <a:gd name="T18" fmla="*/ 2147483647 w 235"/>
              <a:gd name="T19" fmla="*/ 2147483647 h 267"/>
              <a:gd name="T20" fmla="*/ 2147483647 w 235"/>
              <a:gd name="T21" fmla="*/ 2147483647 h 267"/>
              <a:gd name="T22" fmla="*/ 2147483647 w 235"/>
              <a:gd name="T23" fmla="*/ 2147483647 h 267"/>
              <a:gd name="T24" fmla="*/ 2147483647 w 235"/>
              <a:gd name="T25" fmla="*/ 2147483647 h 267"/>
              <a:gd name="T26" fmla="*/ 2147483647 w 235"/>
              <a:gd name="T27" fmla="*/ 2147483647 h 267"/>
              <a:gd name="T28" fmla="*/ 2147483647 w 235"/>
              <a:gd name="T29" fmla="*/ 2147483647 h 267"/>
              <a:gd name="T30" fmla="*/ 2147483647 w 235"/>
              <a:gd name="T31" fmla="*/ 2147483647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5" h="267">
                <a:moveTo>
                  <a:pt x="0" y="0"/>
                </a:moveTo>
                <a:lnTo>
                  <a:pt x="1" y="35"/>
                </a:lnTo>
                <a:lnTo>
                  <a:pt x="3" y="59"/>
                </a:lnTo>
                <a:lnTo>
                  <a:pt x="5" y="81"/>
                </a:lnTo>
                <a:lnTo>
                  <a:pt x="10" y="104"/>
                </a:lnTo>
                <a:lnTo>
                  <a:pt x="18" y="128"/>
                </a:lnTo>
                <a:lnTo>
                  <a:pt x="27" y="150"/>
                </a:lnTo>
                <a:lnTo>
                  <a:pt x="40" y="172"/>
                </a:lnTo>
                <a:lnTo>
                  <a:pt x="54" y="192"/>
                </a:lnTo>
                <a:lnTo>
                  <a:pt x="73" y="210"/>
                </a:lnTo>
                <a:lnTo>
                  <a:pt x="96" y="227"/>
                </a:lnTo>
                <a:lnTo>
                  <a:pt x="124" y="241"/>
                </a:lnTo>
                <a:lnTo>
                  <a:pt x="157" y="252"/>
                </a:lnTo>
                <a:lnTo>
                  <a:pt x="193" y="262"/>
                </a:lnTo>
                <a:lnTo>
                  <a:pt x="213" y="265"/>
                </a:lnTo>
                <a:lnTo>
                  <a:pt x="235" y="26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0" name="Freeform 89"/>
          <p:cNvSpPr>
            <a:spLocks/>
          </p:cNvSpPr>
          <p:nvPr/>
        </p:nvSpPr>
        <p:spPr bwMode="auto">
          <a:xfrm>
            <a:off x="4741863" y="3971925"/>
            <a:ext cx="49212" cy="23813"/>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2147483647 w 62"/>
              <a:gd name="T11" fmla="*/ 0 h 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 h="31">
                <a:moveTo>
                  <a:pt x="4" y="0"/>
                </a:moveTo>
                <a:lnTo>
                  <a:pt x="62" y="24"/>
                </a:lnTo>
                <a:lnTo>
                  <a:pt x="0" y="31"/>
                </a:lnTo>
                <a:lnTo>
                  <a:pt x="15" y="19"/>
                </a:lnTo>
                <a:lnTo>
                  <a:pt x="4"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1" name="Freeform 90"/>
          <p:cNvSpPr>
            <a:spLocks/>
          </p:cNvSpPr>
          <p:nvPr/>
        </p:nvSpPr>
        <p:spPr bwMode="auto">
          <a:xfrm>
            <a:off x="4741863" y="3971925"/>
            <a:ext cx="49212" cy="23813"/>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4" y="0"/>
                </a:moveTo>
                <a:lnTo>
                  <a:pt x="62" y="24"/>
                </a:lnTo>
                <a:lnTo>
                  <a:pt x="0" y="31"/>
                </a:lnTo>
                <a:lnTo>
                  <a:pt x="15" y="19"/>
                </a:lnTo>
                <a:lnTo>
                  <a:pt x="4"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2" name="Line 91"/>
          <p:cNvSpPr>
            <a:spLocks noChangeShapeType="1"/>
          </p:cNvSpPr>
          <p:nvPr/>
        </p:nvSpPr>
        <p:spPr bwMode="auto">
          <a:xfrm flipV="1">
            <a:off x="4603750" y="3733800"/>
            <a:ext cx="1588" cy="41275"/>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3" name="Rectangle 92"/>
          <p:cNvSpPr>
            <a:spLocks noChangeArrowheads="1"/>
          </p:cNvSpPr>
          <p:nvPr/>
        </p:nvSpPr>
        <p:spPr bwMode="auto">
          <a:xfrm>
            <a:off x="4749800" y="1619250"/>
            <a:ext cx="531813"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74" name="Freeform 93"/>
          <p:cNvSpPr>
            <a:spLocks/>
          </p:cNvSpPr>
          <p:nvPr/>
        </p:nvSpPr>
        <p:spPr bwMode="auto">
          <a:xfrm>
            <a:off x="4416425" y="1722438"/>
            <a:ext cx="187325" cy="212725"/>
          </a:xfrm>
          <a:custGeom>
            <a:avLst/>
            <a:gdLst>
              <a:gd name="T0" fmla="*/ 2147483647 w 236"/>
              <a:gd name="T1" fmla="*/ 2147483647 h 267"/>
              <a:gd name="T2" fmla="*/ 2147483647 w 236"/>
              <a:gd name="T3" fmla="*/ 2147483647 h 267"/>
              <a:gd name="T4" fmla="*/ 2147483647 w 236"/>
              <a:gd name="T5" fmla="*/ 2147483647 h 267"/>
              <a:gd name="T6" fmla="*/ 2147483647 w 236"/>
              <a:gd name="T7" fmla="*/ 2147483647 h 267"/>
              <a:gd name="T8" fmla="*/ 2147483647 w 236"/>
              <a:gd name="T9" fmla="*/ 2147483647 h 267"/>
              <a:gd name="T10" fmla="*/ 2147483647 w 236"/>
              <a:gd name="T11" fmla="*/ 2147483647 h 267"/>
              <a:gd name="T12" fmla="*/ 2147483647 w 236"/>
              <a:gd name="T13" fmla="*/ 2147483647 h 267"/>
              <a:gd name="T14" fmla="*/ 2147483647 w 236"/>
              <a:gd name="T15" fmla="*/ 2147483647 h 267"/>
              <a:gd name="T16" fmla="*/ 2147483647 w 236"/>
              <a:gd name="T17" fmla="*/ 2147483647 h 267"/>
              <a:gd name="T18" fmla="*/ 2147483647 w 236"/>
              <a:gd name="T19" fmla="*/ 2147483647 h 267"/>
              <a:gd name="T20" fmla="*/ 2147483647 w 236"/>
              <a:gd name="T21" fmla="*/ 2147483647 h 267"/>
              <a:gd name="T22" fmla="*/ 2147483647 w 236"/>
              <a:gd name="T23" fmla="*/ 2147483647 h 267"/>
              <a:gd name="T24" fmla="*/ 2147483647 w 236"/>
              <a:gd name="T25" fmla="*/ 2147483647 h 267"/>
              <a:gd name="T26" fmla="*/ 2147483647 w 236"/>
              <a:gd name="T27" fmla="*/ 2147483647 h 267"/>
              <a:gd name="T28" fmla="*/ 2147483647 w 236"/>
              <a:gd name="T29" fmla="*/ 2147483647 h 267"/>
              <a:gd name="T30" fmla="*/ 0 w 236"/>
              <a:gd name="T31" fmla="*/ 0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6" h="267">
                <a:moveTo>
                  <a:pt x="236" y="267"/>
                </a:moveTo>
                <a:lnTo>
                  <a:pt x="236" y="234"/>
                </a:lnTo>
                <a:lnTo>
                  <a:pt x="234" y="210"/>
                </a:lnTo>
                <a:lnTo>
                  <a:pt x="230" y="186"/>
                </a:lnTo>
                <a:lnTo>
                  <a:pt x="226" y="162"/>
                </a:lnTo>
                <a:lnTo>
                  <a:pt x="219" y="141"/>
                </a:lnTo>
                <a:lnTo>
                  <a:pt x="210" y="117"/>
                </a:lnTo>
                <a:lnTo>
                  <a:pt x="197" y="97"/>
                </a:lnTo>
                <a:lnTo>
                  <a:pt x="181" y="77"/>
                </a:lnTo>
                <a:lnTo>
                  <a:pt x="162" y="58"/>
                </a:lnTo>
                <a:lnTo>
                  <a:pt x="139" y="40"/>
                </a:lnTo>
                <a:lnTo>
                  <a:pt x="111" y="27"/>
                </a:lnTo>
                <a:lnTo>
                  <a:pt x="80" y="14"/>
                </a:lnTo>
                <a:lnTo>
                  <a:pt x="42" y="5"/>
                </a:lnTo>
                <a:lnTo>
                  <a:pt x="22" y="2"/>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5" name="Freeform 94"/>
          <p:cNvSpPr>
            <a:spLocks/>
          </p:cNvSpPr>
          <p:nvPr/>
        </p:nvSpPr>
        <p:spPr bwMode="auto">
          <a:xfrm>
            <a:off x="4603750" y="1720850"/>
            <a:ext cx="187325" cy="212725"/>
          </a:xfrm>
          <a:custGeom>
            <a:avLst/>
            <a:gdLst>
              <a:gd name="T0" fmla="*/ 0 w 235"/>
              <a:gd name="T1" fmla="*/ 2147483647 h 267"/>
              <a:gd name="T2" fmla="*/ 2147483647 w 235"/>
              <a:gd name="T3" fmla="*/ 2147483647 h 267"/>
              <a:gd name="T4" fmla="*/ 2147483647 w 235"/>
              <a:gd name="T5" fmla="*/ 2147483647 h 267"/>
              <a:gd name="T6" fmla="*/ 2147483647 w 235"/>
              <a:gd name="T7" fmla="*/ 2147483647 h 267"/>
              <a:gd name="T8" fmla="*/ 2147483647 w 235"/>
              <a:gd name="T9" fmla="*/ 2147483647 h 267"/>
              <a:gd name="T10" fmla="*/ 2147483647 w 235"/>
              <a:gd name="T11" fmla="*/ 2147483647 h 267"/>
              <a:gd name="T12" fmla="*/ 2147483647 w 235"/>
              <a:gd name="T13" fmla="*/ 2147483647 h 267"/>
              <a:gd name="T14" fmla="*/ 2147483647 w 235"/>
              <a:gd name="T15" fmla="*/ 2147483647 h 267"/>
              <a:gd name="T16" fmla="*/ 2147483647 w 235"/>
              <a:gd name="T17" fmla="*/ 2147483647 h 267"/>
              <a:gd name="T18" fmla="*/ 2147483647 w 235"/>
              <a:gd name="T19" fmla="*/ 2147483647 h 267"/>
              <a:gd name="T20" fmla="*/ 2147483647 w 235"/>
              <a:gd name="T21" fmla="*/ 2147483647 h 267"/>
              <a:gd name="T22" fmla="*/ 2147483647 w 235"/>
              <a:gd name="T23" fmla="*/ 2147483647 h 267"/>
              <a:gd name="T24" fmla="*/ 2147483647 w 235"/>
              <a:gd name="T25" fmla="*/ 2147483647 h 267"/>
              <a:gd name="T26" fmla="*/ 2147483647 w 235"/>
              <a:gd name="T27" fmla="*/ 2147483647 h 267"/>
              <a:gd name="T28" fmla="*/ 2147483647 w 235"/>
              <a:gd name="T29" fmla="*/ 2147483647 h 267"/>
              <a:gd name="T30" fmla="*/ 2147483647 w 235"/>
              <a:gd name="T31" fmla="*/ 0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35" h="267">
                <a:moveTo>
                  <a:pt x="0" y="267"/>
                </a:moveTo>
                <a:lnTo>
                  <a:pt x="1" y="232"/>
                </a:lnTo>
                <a:lnTo>
                  <a:pt x="3" y="210"/>
                </a:lnTo>
                <a:lnTo>
                  <a:pt x="5" y="186"/>
                </a:lnTo>
                <a:lnTo>
                  <a:pt x="10" y="163"/>
                </a:lnTo>
                <a:lnTo>
                  <a:pt x="18" y="139"/>
                </a:lnTo>
                <a:lnTo>
                  <a:pt x="27" y="117"/>
                </a:lnTo>
                <a:lnTo>
                  <a:pt x="40" y="95"/>
                </a:lnTo>
                <a:lnTo>
                  <a:pt x="54" y="75"/>
                </a:lnTo>
                <a:lnTo>
                  <a:pt x="73" y="57"/>
                </a:lnTo>
                <a:lnTo>
                  <a:pt x="96" y="40"/>
                </a:lnTo>
                <a:lnTo>
                  <a:pt x="124" y="26"/>
                </a:lnTo>
                <a:lnTo>
                  <a:pt x="157" y="15"/>
                </a:lnTo>
                <a:lnTo>
                  <a:pt x="193" y="5"/>
                </a:lnTo>
                <a:lnTo>
                  <a:pt x="213" y="2"/>
                </a:lnTo>
                <a:lnTo>
                  <a:pt x="235"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6" name="Line 95"/>
          <p:cNvSpPr>
            <a:spLocks noChangeShapeType="1"/>
          </p:cNvSpPr>
          <p:nvPr/>
        </p:nvSpPr>
        <p:spPr bwMode="auto">
          <a:xfrm>
            <a:off x="4603750" y="1925638"/>
            <a:ext cx="1588" cy="428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7" name="Freeform 96"/>
          <p:cNvSpPr>
            <a:spLocks/>
          </p:cNvSpPr>
          <p:nvPr/>
        </p:nvSpPr>
        <p:spPr bwMode="auto">
          <a:xfrm>
            <a:off x="4592638" y="1920875"/>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5" y="61"/>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8" name="Freeform 97"/>
          <p:cNvSpPr>
            <a:spLocks/>
          </p:cNvSpPr>
          <p:nvPr/>
        </p:nvSpPr>
        <p:spPr bwMode="auto">
          <a:xfrm>
            <a:off x="4592638" y="1920875"/>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5" y="61"/>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79" name="Rectangle 98"/>
          <p:cNvSpPr>
            <a:spLocks noChangeArrowheads="1"/>
          </p:cNvSpPr>
          <p:nvPr/>
        </p:nvSpPr>
        <p:spPr bwMode="auto">
          <a:xfrm>
            <a:off x="5165725" y="4113213"/>
            <a:ext cx="531813"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780" name="Freeform 99"/>
          <p:cNvSpPr>
            <a:spLocks/>
          </p:cNvSpPr>
          <p:nvPr/>
        </p:nvSpPr>
        <p:spPr bwMode="auto">
          <a:xfrm>
            <a:off x="4940300" y="4167188"/>
            <a:ext cx="212725" cy="111125"/>
          </a:xfrm>
          <a:custGeom>
            <a:avLst/>
            <a:gdLst>
              <a:gd name="T0" fmla="*/ 2147483647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0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267" y="0"/>
                </a:moveTo>
                <a:lnTo>
                  <a:pt x="219" y="0"/>
                </a:lnTo>
                <a:lnTo>
                  <a:pt x="183" y="4"/>
                </a:lnTo>
                <a:lnTo>
                  <a:pt x="159" y="7"/>
                </a:lnTo>
                <a:lnTo>
                  <a:pt x="135" y="11"/>
                </a:lnTo>
                <a:lnTo>
                  <a:pt x="111" y="17"/>
                </a:lnTo>
                <a:lnTo>
                  <a:pt x="89" y="26"/>
                </a:lnTo>
                <a:lnTo>
                  <a:pt x="69" y="35"/>
                </a:lnTo>
                <a:lnTo>
                  <a:pt x="51" y="48"/>
                </a:lnTo>
                <a:lnTo>
                  <a:pt x="35" y="62"/>
                </a:lnTo>
                <a:lnTo>
                  <a:pt x="20" y="81"/>
                </a:lnTo>
                <a:lnTo>
                  <a:pt x="9" y="101"/>
                </a:lnTo>
                <a:lnTo>
                  <a:pt x="2" y="124"/>
                </a:lnTo>
                <a:lnTo>
                  <a:pt x="0" y="13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1" name="Line 100"/>
          <p:cNvSpPr>
            <a:spLocks noChangeShapeType="1"/>
          </p:cNvSpPr>
          <p:nvPr/>
        </p:nvSpPr>
        <p:spPr bwMode="auto">
          <a:xfrm>
            <a:off x="4940300" y="4125913"/>
            <a:ext cx="1588" cy="257175"/>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2" name="Freeform 101"/>
          <p:cNvSpPr>
            <a:spLocks/>
          </p:cNvSpPr>
          <p:nvPr/>
        </p:nvSpPr>
        <p:spPr bwMode="auto">
          <a:xfrm>
            <a:off x="4929188" y="4335463"/>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5" y="61"/>
                </a:lnTo>
                <a:lnTo>
                  <a:pt x="0" y="0"/>
                </a:lnTo>
                <a:lnTo>
                  <a:pt x="15"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3" name="Freeform 102"/>
          <p:cNvSpPr>
            <a:spLocks/>
          </p:cNvSpPr>
          <p:nvPr/>
        </p:nvSpPr>
        <p:spPr bwMode="auto">
          <a:xfrm>
            <a:off x="4929188" y="4335463"/>
            <a:ext cx="23812"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5" y="61"/>
                </a:lnTo>
                <a:lnTo>
                  <a:pt x="0" y="0"/>
                </a:lnTo>
                <a:lnTo>
                  <a:pt x="15"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4" name="Line 103"/>
          <p:cNvSpPr>
            <a:spLocks noChangeShapeType="1"/>
          </p:cNvSpPr>
          <p:nvPr/>
        </p:nvSpPr>
        <p:spPr bwMode="auto">
          <a:xfrm>
            <a:off x="4206875" y="4140200"/>
            <a:ext cx="1588" cy="207963"/>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5" name="Freeform 104"/>
          <p:cNvSpPr>
            <a:spLocks/>
          </p:cNvSpPr>
          <p:nvPr/>
        </p:nvSpPr>
        <p:spPr bwMode="auto">
          <a:xfrm>
            <a:off x="4194175" y="4300538"/>
            <a:ext cx="23813"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4" y="61"/>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6" name="Freeform 105"/>
          <p:cNvSpPr>
            <a:spLocks/>
          </p:cNvSpPr>
          <p:nvPr/>
        </p:nvSpPr>
        <p:spPr bwMode="auto">
          <a:xfrm>
            <a:off x="4194175" y="4300538"/>
            <a:ext cx="23813"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4" y="61"/>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7" name="Freeform 106"/>
          <p:cNvSpPr>
            <a:spLocks/>
          </p:cNvSpPr>
          <p:nvPr/>
        </p:nvSpPr>
        <p:spPr bwMode="auto">
          <a:xfrm>
            <a:off x="3994150" y="4167188"/>
            <a:ext cx="212725" cy="111125"/>
          </a:xfrm>
          <a:custGeom>
            <a:avLst/>
            <a:gdLst>
              <a:gd name="T0" fmla="*/ 0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2147483647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0" y="0"/>
                </a:moveTo>
                <a:lnTo>
                  <a:pt x="46" y="0"/>
                </a:lnTo>
                <a:lnTo>
                  <a:pt x="81" y="4"/>
                </a:lnTo>
                <a:lnTo>
                  <a:pt x="116" y="7"/>
                </a:lnTo>
                <a:lnTo>
                  <a:pt x="138" y="13"/>
                </a:lnTo>
                <a:lnTo>
                  <a:pt x="159" y="18"/>
                </a:lnTo>
                <a:lnTo>
                  <a:pt x="181" y="28"/>
                </a:lnTo>
                <a:lnTo>
                  <a:pt x="200" y="37"/>
                </a:lnTo>
                <a:lnTo>
                  <a:pt x="218" y="49"/>
                </a:lnTo>
                <a:lnTo>
                  <a:pt x="233" y="64"/>
                </a:lnTo>
                <a:lnTo>
                  <a:pt x="247" y="82"/>
                </a:lnTo>
                <a:lnTo>
                  <a:pt x="256" y="103"/>
                </a:lnTo>
                <a:lnTo>
                  <a:pt x="264" y="126"/>
                </a:lnTo>
                <a:lnTo>
                  <a:pt x="267" y="13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88" name="Rectangle 107"/>
          <p:cNvSpPr>
            <a:spLocks noChangeArrowheads="1"/>
          </p:cNvSpPr>
          <p:nvPr/>
        </p:nvSpPr>
        <p:spPr bwMode="auto">
          <a:xfrm>
            <a:off x="3827463" y="4127500"/>
            <a:ext cx="15240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789" name="Rectangle 108"/>
          <p:cNvSpPr>
            <a:spLocks noChangeArrowheads="1"/>
          </p:cNvSpPr>
          <p:nvPr/>
        </p:nvSpPr>
        <p:spPr bwMode="auto">
          <a:xfrm>
            <a:off x="3971925" y="418941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90" name="Line 109"/>
          <p:cNvSpPr>
            <a:spLocks noChangeShapeType="1"/>
          </p:cNvSpPr>
          <p:nvPr/>
        </p:nvSpPr>
        <p:spPr bwMode="auto">
          <a:xfrm>
            <a:off x="4206875" y="4360863"/>
            <a:ext cx="1588" cy="4921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1" name="Freeform 110"/>
          <p:cNvSpPr>
            <a:spLocks/>
          </p:cNvSpPr>
          <p:nvPr/>
        </p:nvSpPr>
        <p:spPr bwMode="auto">
          <a:xfrm>
            <a:off x="4194175" y="4362450"/>
            <a:ext cx="23813"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2147483647 w 29"/>
              <a:gd name="T11" fmla="*/ 0 h 6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0">
                <a:moveTo>
                  <a:pt x="29" y="0"/>
                </a:moveTo>
                <a:lnTo>
                  <a:pt x="14" y="60"/>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2" name="Freeform 111"/>
          <p:cNvSpPr>
            <a:spLocks/>
          </p:cNvSpPr>
          <p:nvPr/>
        </p:nvSpPr>
        <p:spPr bwMode="auto">
          <a:xfrm>
            <a:off x="4194175" y="4362450"/>
            <a:ext cx="23813" cy="47625"/>
          </a:xfrm>
          <a:custGeom>
            <a:avLst/>
            <a:gdLst>
              <a:gd name="T0" fmla="*/ 2147483647 w 29"/>
              <a:gd name="T1" fmla="*/ 0 h 60"/>
              <a:gd name="T2" fmla="*/ 2147483647 w 29"/>
              <a:gd name="T3" fmla="*/ 2147483647 h 60"/>
              <a:gd name="T4" fmla="*/ 0 w 29"/>
              <a:gd name="T5" fmla="*/ 0 h 60"/>
              <a:gd name="T6" fmla="*/ 2147483647 w 29"/>
              <a:gd name="T7" fmla="*/ 2147483647 h 60"/>
              <a:gd name="T8" fmla="*/ 2147483647 w 29"/>
              <a:gd name="T9" fmla="*/ 0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0">
                <a:moveTo>
                  <a:pt x="29" y="0"/>
                </a:moveTo>
                <a:lnTo>
                  <a:pt x="14" y="60"/>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3" name="Freeform 112"/>
          <p:cNvSpPr>
            <a:spLocks/>
          </p:cNvSpPr>
          <p:nvPr/>
        </p:nvSpPr>
        <p:spPr bwMode="auto">
          <a:xfrm>
            <a:off x="4394200" y="2162175"/>
            <a:ext cx="211138" cy="111125"/>
          </a:xfrm>
          <a:custGeom>
            <a:avLst/>
            <a:gdLst>
              <a:gd name="T0" fmla="*/ 0 w 267"/>
              <a:gd name="T1" fmla="*/ 0 h 139"/>
              <a:gd name="T2" fmla="*/ 2147483647 w 267"/>
              <a:gd name="T3" fmla="*/ 0 h 139"/>
              <a:gd name="T4" fmla="*/ 2147483647 w 267"/>
              <a:gd name="T5" fmla="*/ 2147483647 h 139"/>
              <a:gd name="T6" fmla="*/ 2147483647 w 267"/>
              <a:gd name="T7" fmla="*/ 2147483647 h 139"/>
              <a:gd name="T8" fmla="*/ 2147483647 w 267"/>
              <a:gd name="T9" fmla="*/ 2147483647 h 139"/>
              <a:gd name="T10" fmla="*/ 2147483647 w 267"/>
              <a:gd name="T11" fmla="*/ 2147483647 h 139"/>
              <a:gd name="T12" fmla="*/ 2147483647 w 267"/>
              <a:gd name="T13" fmla="*/ 2147483647 h 139"/>
              <a:gd name="T14" fmla="*/ 2147483647 w 267"/>
              <a:gd name="T15" fmla="*/ 2147483647 h 139"/>
              <a:gd name="T16" fmla="*/ 2147483647 w 267"/>
              <a:gd name="T17" fmla="*/ 2147483647 h 139"/>
              <a:gd name="T18" fmla="*/ 2147483647 w 267"/>
              <a:gd name="T19" fmla="*/ 2147483647 h 139"/>
              <a:gd name="T20" fmla="*/ 2147483647 w 267"/>
              <a:gd name="T21" fmla="*/ 2147483647 h 139"/>
              <a:gd name="T22" fmla="*/ 2147483647 w 267"/>
              <a:gd name="T23" fmla="*/ 2147483647 h 139"/>
              <a:gd name="T24" fmla="*/ 2147483647 w 267"/>
              <a:gd name="T25" fmla="*/ 2147483647 h 139"/>
              <a:gd name="T26" fmla="*/ 2147483647 w 267"/>
              <a:gd name="T27" fmla="*/ 2147483647 h 1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67" h="139">
                <a:moveTo>
                  <a:pt x="0" y="0"/>
                </a:moveTo>
                <a:lnTo>
                  <a:pt x="46" y="0"/>
                </a:lnTo>
                <a:lnTo>
                  <a:pt x="81" y="3"/>
                </a:lnTo>
                <a:lnTo>
                  <a:pt x="116" y="7"/>
                </a:lnTo>
                <a:lnTo>
                  <a:pt x="137" y="13"/>
                </a:lnTo>
                <a:lnTo>
                  <a:pt x="159" y="18"/>
                </a:lnTo>
                <a:lnTo>
                  <a:pt x="181" y="27"/>
                </a:lnTo>
                <a:lnTo>
                  <a:pt x="200" y="36"/>
                </a:lnTo>
                <a:lnTo>
                  <a:pt x="218" y="49"/>
                </a:lnTo>
                <a:lnTo>
                  <a:pt x="233" y="64"/>
                </a:lnTo>
                <a:lnTo>
                  <a:pt x="247" y="82"/>
                </a:lnTo>
                <a:lnTo>
                  <a:pt x="256" y="102"/>
                </a:lnTo>
                <a:lnTo>
                  <a:pt x="264" y="126"/>
                </a:lnTo>
                <a:lnTo>
                  <a:pt x="267" y="13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4" name="Rectangle 113"/>
          <p:cNvSpPr>
            <a:spLocks noChangeArrowheads="1"/>
          </p:cNvSpPr>
          <p:nvPr/>
        </p:nvSpPr>
        <p:spPr bwMode="auto">
          <a:xfrm>
            <a:off x="4179888" y="2127250"/>
            <a:ext cx="180975"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 CO</a:t>
            </a:r>
            <a:endParaRPr lang="de-DE">
              <a:solidFill>
                <a:srgbClr val="000000"/>
              </a:solidFill>
              <a:latin typeface="Arial" charset="0"/>
              <a:ea typeface="ＭＳ Ｐゴシック" charset="0"/>
              <a:cs typeface="ＭＳ Ｐゴシック" charset="0"/>
            </a:endParaRPr>
          </a:p>
        </p:txBody>
      </p:sp>
      <p:sp>
        <p:nvSpPr>
          <p:cNvPr id="114795" name="Rectangle 114"/>
          <p:cNvSpPr>
            <a:spLocks noChangeArrowheads="1"/>
          </p:cNvSpPr>
          <p:nvPr/>
        </p:nvSpPr>
        <p:spPr bwMode="auto">
          <a:xfrm>
            <a:off x="4352925" y="218916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796" name="Line 115"/>
          <p:cNvSpPr>
            <a:spLocks noChangeShapeType="1"/>
          </p:cNvSpPr>
          <p:nvPr/>
        </p:nvSpPr>
        <p:spPr bwMode="auto">
          <a:xfrm>
            <a:off x="4605338" y="1976438"/>
            <a:ext cx="1587" cy="42862"/>
          </a:xfrm>
          <a:prstGeom prst="line">
            <a:avLst/>
          </a:prstGeom>
          <a:noFill/>
          <a:ln w="4763">
            <a:solidFill>
              <a:srgbClr val="000000"/>
            </a:solidFill>
            <a:round/>
            <a:headEnd/>
            <a:tailEnd/>
          </a:ln>
          <a:extLst>
            <a:ext uri="{909E8E84-426E-40dd-AFC4-6F175D3DCCD1}">
              <a14:hiddenFill xmlns:a14="http://schemas.microsoft.com/office/drawing/2010/main" xmlns="">
                <a:no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7" name="Freeform 116"/>
          <p:cNvSpPr>
            <a:spLocks/>
          </p:cNvSpPr>
          <p:nvPr/>
        </p:nvSpPr>
        <p:spPr bwMode="auto">
          <a:xfrm>
            <a:off x="4594225" y="1971675"/>
            <a:ext cx="22225"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2147483647 w 29"/>
              <a:gd name="T11" fmla="*/ 0 h 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 h="61">
                <a:moveTo>
                  <a:pt x="29" y="0"/>
                </a:moveTo>
                <a:lnTo>
                  <a:pt x="14" y="61"/>
                </a:lnTo>
                <a:lnTo>
                  <a:pt x="0" y="0"/>
                </a:lnTo>
                <a:lnTo>
                  <a:pt x="14" y="11"/>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8" name="Freeform 117"/>
          <p:cNvSpPr>
            <a:spLocks/>
          </p:cNvSpPr>
          <p:nvPr/>
        </p:nvSpPr>
        <p:spPr bwMode="auto">
          <a:xfrm>
            <a:off x="4594225" y="1971675"/>
            <a:ext cx="22225" cy="47625"/>
          </a:xfrm>
          <a:custGeom>
            <a:avLst/>
            <a:gdLst>
              <a:gd name="T0" fmla="*/ 2147483647 w 29"/>
              <a:gd name="T1" fmla="*/ 0 h 61"/>
              <a:gd name="T2" fmla="*/ 2147483647 w 29"/>
              <a:gd name="T3" fmla="*/ 2147483647 h 61"/>
              <a:gd name="T4" fmla="*/ 0 w 29"/>
              <a:gd name="T5" fmla="*/ 0 h 61"/>
              <a:gd name="T6" fmla="*/ 2147483647 w 29"/>
              <a:gd name="T7" fmla="*/ 2147483647 h 61"/>
              <a:gd name="T8" fmla="*/ 2147483647 w 29"/>
              <a:gd name="T9" fmla="*/ 0 h 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1">
                <a:moveTo>
                  <a:pt x="29" y="0"/>
                </a:moveTo>
                <a:lnTo>
                  <a:pt x="14" y="61"/>
                </a:lnTo>
                <a:lnTo>
                  <a:pt x="0" y="0"/>
                </a:lnTo>
                <a:lnTo>
                  <a:pt x="14" y="11"/>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799" name="Rectangle 119"/>
          <p:cNvSpPr>
            <a:spLocks noChangeArrowheads="1"/>
          </p:cNvSpPr>
          <p:nvPr/>
        </p:nvSpPr>
        <p:spPr bwMode="auto">
          <a:xfrm>
            <a:off x="6697663" y="1946275"/>
            <a:ext cx="619125"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oxaloacetate</a:t>
            </a:r>
            <a:endParaRPr lang="de-DE">
              <a:solidFill>
                <a:srgbClr val="000000"/>
              </a:solidFill>
              <a:latin typeface="Arial" charset="0"/>
              <a:ea typeface="ＭＳ Ｐゴシック" charset="0"/>
              <a:cs typeface="ＭＳ Ｐゴシック" charset="0"/>
            </a:endParaRPr>
          </a:p>
        </p:txBody>
      </p:sp>
      <p:sp>
        <p:nvSpPr>
          <p:cNvPr id="114800" name="Rectangle 120"/>
          <p:cNvSpPr>
            <a:spLocks noChangeArrowheads="1"/>
          </p:cNvSpPr>
          <p:nvPr/>
        </p:nvSpPr>
        <p:spPr bwMode="auto">
          <a:xfrm>
            <a:off x="7191375" y="1633538"/>
            <a:ext cx="531813"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801" name="Rectangle 121"/>
          <p:cNvSpPr>
            <a:spLocks noChangeArrowheads="1"/>
          </p:cNvSpPr>
          <p:nvPr/>
        </p:nvSpPr>
        <p:spPr bwMode="auto">
          <a:xfrm>
            <a:off x="7573963" y="2043113"/>
            <a:ext cx="306387"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citrate</a:t>
            </a:r>
            <a:endParaRPr lang="de-DE">
              <a:solidFill>
                <a:srgbClr val="000000"/>
              </a:solidFill>
              <a:latin typeface="Arial" charset="0"/>
              <a:ea typeface="ＭＳ Ｐゴシック" charset="0"/>
              <a:cs typeface="ＭＳ Ｐゴシック" charset="0"/>
            </a:endParaRPr>
          </a:p>
        </p:txBody>
      </p:sp>
      <p:sp>
        <p:nvSpPr>
          <p:cNvPr id="114802" name="Rectangle 122"/>
          <p:cNvSpPr>
            <a:spLocks noChangeArrowheads="1"/>
          </p:cNvSpPr>
          <p:nvPr/>
        </p:nvSpPr>
        <p:spPr bwMode="auto">
          <a:xfrm>
            <a:off x="6208713" y="2260600"/>
            <a:ext cx="323850"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malate</a:t>
            </a:r>
            <a:endParaRPr lang="de-DE">
              <a:solidFill>
                <a:srgbClr val="000000"/>
              </a:solidFill>
              <a:latin typeface="Arial" charset="0"/>
              <a:ea typeface="ＭＳ Ｐゴシック" charset="0"/>
              <a:cs typeface="ＭＳ Ｐゴシック" charset="0"/>
            </a:endParaRPr>
          </a:p>
        </p:txBody>
      </p:sp>
      <p:sp>
        <p:nvSpPr>
          <p:cNvPr id="114803" name="Rectangle 123"/>
          <p:cNvSpPr>
            <a:spLocks noChangeArrowheads="1"/>
          </p:cNvSpPr>
          <p:nvPr/>
        </p:nvSpPr>
        <p:spPr bwMode="auto">
          <a:xfrm>
            <a:off x="5929313" y="2649538"/>
            <a:ext cx="430212"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fumarate</a:t>
            </a:r>
            <a:endParaRPr lang="de-DE">
              <a:solidFill>
                <a:srgbClr val="000000"/>
              </a:solidFill>
              <a:latin typeface="Arial" charset="0"/>
              <a:ea typeface="ＭＳ Ｐゴシック" charset="0"/>
              <a:cs typeface="ＭＳ Ｐゴシック" charset="0"/>
            </a:endParaRPr>
          </a:p>
        </p:txBody>
      </p:sp>
      <p:sp>
        <p:nvSpPr>
          <p:cNvPr id="114804" name="Rectangle 124"/>
          <p:cNvSpPr>
            <a:spLocks noChangeArrowheads="1"/>
          </p:cNvSpPr>
          <p:nvPr/>
        </p:nvSpPr>
        <p:spPr bwMode="auto">
          <a:xfrm>
            <a:off x="7881938" y="2328863"/>
            <a:ext cx="45402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isocitrate</a:t>
            </a:r>
            <a:endParaRPr lang="de-DE">
              <a:solidFill>
                <a:srgbClr val="000000"/>
              </a:solidFill>
              <a:latin typeface="Arial" charset="0"/>
              <a:ea typeface="ＭＳ Ｐゴシック" charset="0"/>
              <a:cs typeface="ＭＳ Ｐゴシック" charset="0"/>
            </a:endParaRPr>
          </a:p>
        </p:txBody>
      </p:sp>
      <p:sp>
        <p:nvSpPr>
          <p:cNvPr id="114805" name="Rectangle 125"/>
          <p:cNvSpPr>
            <a:spLocks noChangeArrowheads="1"/>
          </p:cNvSpPr>
          <p:nvPr/>
        </p:nvSpPr>
        <p:spPr bwMode="auto">
          <a:xfrm>
            <a:off x="5805488" y="3105150"/>
            <a:ext cx="471487"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succinate</a:t>
            </a:r>
            <a:endParaRPr lang="de-DE">
              <a:solidFill>
                <a:srgbClr val="000000"/>
              </a:solidFill>
              <a:latin typeface="Arial" charset="0"/>
              <a:ea typeface="ＭＳ Ｐゴシック" charset="0"/>
              <a:cs typeface="ＭＳ Ｐゴシック" charset="0"/>
            </a:endParaRPr>
          </a:p>
        </p:txBody>
      </p:sp>
      <p:sp>
        <p:nvSpPr>
          <p:cNvPr id="114806" name="Rectangle 126"/>
          <p:cNvSpPr>
            <a:spLocks noChangeArrowheads="1"/>
          </p:cNvSpPr>
          <p:nvPr/>
        </p:nvSpPr>
        <p:spPr bwMode="auto">
          <a:xfrm>
            <a:off x="5824538" y="3527425"/>
            <a:ext cx="650875"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succinyl-CoA</a:t>
            </a:r>
            <a:endParaRPr lang="de-DE">
              <a:solidFill>
                <a:srgbClr val="000000"/>
              </a:solidFill>
              <a:latin typeface="Arial" charset="0"/>
              <a:ea typeface="ＭＳ Ｐゴシック" charset="0"/>
              <a:cs typeface="ＭＳ Ｐゴシック" charset="0"/>
            </a:endParaRPr>
          </a:p>
        </p:txBody>
      </p:sp>
      <p:sp>
        <p:nvSpPr>
          <p:cNvPr id="114807" name="Rectangle 127"/>
          <p:cNvSpPr>
            <a:spLocks noChangeArrowheads="1"/>
          </p:cNvSpPr>
          <p:nvPr/>
        </p:nvSpPr>
        <p:spPr bwMode="auto">
          <a:xfrm>
            <a:off x="6030913" y="3932238"/>
            <a:ext cx="70485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propionyl-CoA</a:t>
            </a:r>
            <a:endParaRPr lang="de-DE">
              <a:solidFill>
                <a:srgbClr val="000000"/>
              </a:solidFill>
              <a:latin typeface="Arial" charset="0"/>
              <a:ea typeface="ＭＳ Ｐゴシック" charset="0"/>
              <a:cs typeface="ＭＳ Ｐゴシック" charset="0"/>
            </a:endParaRPr>
          </a:p>
        </p:txBody>
      </p:sp>
      <p:sp>
        <p:nvSpPr>
          <p:cNvPr id="114808" name="Rectangle 128"/>
          <p:cNvSpPr>
            <a:spLocks noChangeArrowheads="1"/>
          </p:cNvSpPr>
          <p:nvPr/>
        </p:nvSpPr>
        <p:spPr bwMode="auto">
          <a:xfrm>
            <a:off x="6330950" y="4257675"/>
            <a:ext cx="922338"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3-methylmalyl-CoA</a:t>
            </a:r>
            <a:endParaRPr lang="de-DE">
              <a:solidFill>
                <a:srgbClr val="000000"/>
              </a:solidFill>
              <a:latin typeface="Arial" charset="0"/>
              <a:ea typeface="ＭＳ Ｐゴシック" charset="0"/>
              <a:cs typeface="ＭＳ Ｐゴシック" charset="0"/>
            </a:endParaRPr>
          </a:p>
        </p:txBody>
      </p:sp>
      <p:sp>
        <p:nvSpPr>
          <p:cNvPr id="114809" name="Rectangle 129"/>
          <p:cNvSpPr>
            <a:spLocks noChangeArrowheads="1"/>
          </p:cNvSpPr>
          <p:nvPr/>
        </p:nvSpPr>
        <p:spPr bwMode="auto">
          <a:xfrm>
            <a:off x="7959725" y="2703513"/>
            <a:ext cx="701675"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2-oxoglutarate</a:t>
            </a:r>
            <a:endParaRPr lang="de-DE">
              <a:solidFill>
                <a:srgbClr val="000000"/>
              </a:solidFill>
              <a:latin typeface="Arial" charset="0"/>
              <a:ea typeface="ＭＳ Ｐゴシック" charset="0"/>
              <a:cs typeface="ＭＳ Ｐゴシック" charset="0"/>
            </a:endParaRPr>
          </a:p>
        </p:txBody>
      </p:sp>
      <p:sp>
        <p:nvSpPr>
          <p:cNvPr id="114810" name="Rectangle 130"/>
          <p:cNvSpPr>
            <a:spLocks noChangeArrowheads="1"/>
          </p:cNvSpPr>
          <p:nvPr/>
        </p:nvSpPr>
        <p:spPr bwMode="auto">
          <a:xfrm>
            <a:off x="8197850" y="3097213"/>
            <a:ext cx="481013"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glutamate</a:t>
            </a:r>
            <a:endParaRPr lang="de-DE">
              <a:solidFill>
                <a:srgbClr val="000000"/>
              </a:solidFill>
              <a:latin typeface="Arial" charset="0"/>
              <a:ea typeface="ＭＳ Ｐゴシック" charset="0"/>
              <a:cs typeface="ＭＳ Ｐゴシック" charset="0"/>
            </a:endParaRPr>
          </a:p>
        </p:txBody>
      </p:sp>
      <p:sp>
        <p:nvSpPr>
          <p:cNvPr id="114811" name="Rectangle 131"/>
          <p:cNvSpPr>
            <a:spLocks noChangeArrowheads="1"/>
          </p:cNvSpPr>
          <p:nvPr/>
        </p:nvSpPr>
        <p:spPr bwMode="auto">
          <a:xfrm>
            <a:off x="7932738" y="3540125"/>
            <a:ext cx="782637"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methylaspartate</a:t>
            </a:r>
            <a:endParaRPr lang="de-DE">
              <a:solidFill>
                <a:srgbClr val="000000"/>
              </a:solidFill>
              <a:latin typeface="Arial" charset="0"/>
              <a:ea typeface="ＭＳ Ｐゴシック" charset="0"/>
              <a:cs typeface="ＭＳ Ｐゴシック" charset="0"/>
            </a:endParaRPr>
          </a:p>
        </p:txBody>
      </p:sp>
      <p:sp>
        <p:nvSpPr>
          <p:cNvPr id="114812" name="Rectangle 132"/>
          <p:cNvSpPr>
            <a:spLocks noChangeArrowheads="1"/>
          </p:cNvSpPr>
          <p:nvPr/>
        </p:nvSpPr>
        <p:spPr bwMode="auto">
          <a:xfrm>
            <a:off x="7354888" y="4295775"/>
            <a:ext cx="769937" cy="12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mesaconyl-CoA</a:t>
            </a:r>
            <a:endParaRPr lang="de-DE">
              <a:solidFill>
                <a:srgbClr val="000000"/>
              </a:solidFill>
              <a:latin typeface="Arial" charset="0"/>
              <a:ea typeface="ＭＳ Ｐゴシック" charset="0"/>
              <a:cs typeface="ＭＳ Ｐゴシック" charset="0"/>
            </a:endParaRPr>
          </a:p>
        </p:txBody>
      </p:sp>
      <p:sp>
        <p:nvSpPr>
          <p:cNvPr id="114813" name="Rectangle 133"/>
          <p:cNvSpPr>
            <a:spLocks noChangeArrowheads="1"/>
          </p:cNvSpPr>
          <p:nvPr/>
        </p:nvSpPr>
        <p:spPr bwMode="auto">
          <a:xfrm>
            <a:off x="7810500" y="3957638"/>
            <a:ext cx="59055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mesaconate</a:t>
            </a:r>
            <a:endParaRPr lang="de-DE">
              <a:solidFill>
                <a:srgbClr val="000000"/>
              </a:solidFill>
              <a:latin typeface="Arial" charset="0"/>
              <a:ea typeface="ＭＳ Ｐゴシック" charset="0"/>
              <a:cs typeface="ＭＳ Ｐゴシック" charset="0"/>
            </a:endParaRPr>
          </a:p>
        </p:txBody>
      </p:sp>
      <p:sp>
        <p:nvSpPr>
          <p:cNvPr id="114814" name="Freeform 134"/>
          <p:cNvSpPr>
            <a:spLocks/>
          </p:cNvSpPr>
          <p:nvPr/>
        </p:nvSpPr>
        <p:spPr bwMode="auto">
          <a:xfrm>
            <a:off x="6437313" y="2060575"/>
            <a:ext cx="317500" cy="198438"/>
          </a:xfrm>
          <a:custGeom>
            <a:avLst/>
            <a:gdLst>
              <a:gd name="T0" fmla="*/ 0 w 401"/>
              <a:gd name="T1" fmla="*/ 2147483647 h 248"/>
              <a:gd name="T2" fmla="*/ 2147483647 w 401"/>
              <a:gd name="T3" fmla="*/ 2147483647 h 248"/>
              <a:gd name="T4" fmla="*/ 2147483647 w 401"/>
              <a:gd name="T5" fmla="*/ 2147483647 h 248"/>
              <a:gd name="T6" fmla="*/ 2147483647 w 401"/>
              <a:gd name="T7" fmla="*/ 2147483647 h 248"/>
              <a:gd name="T8" fmla="*/ 2147483647 w 401"/>
              <a:gd name="T9" fmla="*/ 2147483647 h 248"/>
              <a:gd name="T10" fmla="*/ 2147483647 w 401"/>
              <a:gd name="T11" fmla="*/ 2147483647 h 248"/>
              <a:gd name="T12" fmla="*/ 2147483647 w 401"/>
              <a:gd name="T13" fmla="*/ 2147483647 h 248"/>
              <a:gd name="T14" fmla="*/ 2147483647 w 401"/>
              <a:gd name="T15" fmla="*/ 2147483647 h 248"/>
              <a:gd name="T16" fmla="*/ 2147483647 w 401"/>
              <a:gd name="T17" fmla="*/ 2147483647 h 248"/>
              <a:gd name="T18" fmla="*/ 2147483647 w 401"/>
              <a:gd name="T19" fmla="*/ 2147483647 h 248"/>
              <a:gd name="T20" fmla="*/ 2147483647 w 401"/>
              <a:gd name="T21" fmla="*/ 0 h 24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1" h="248">
                <a:moveTo>
                  <a:pt x="0" y="248"/>
                </a:moveTo>
                <a:lnTo>
                  <a:pt x="42" y="214"/>
                </a:lnTo>
                <a:lnTo>
                  <a:pt x="85" y="181"/>
                </a:lnTo>
                <a:lnTo>
                  <a:pt x="127" y="150"/>
                </a:lnTo>
                <a:lnTo>
                  <a:pt x="170" y="120"/>
                </a:lnTo>
                <a:lnTo>
                  <a:pt x="216" y="93"/>
                </a:lnTo>
                <a:lnTo>
                  <a:pt x="260" y="67"/>
                </a:lnTo>
                <a:lnTo>
                  <a:pt x="306" y="42"/>
                </a:lnTo>
                <a:lnTo>
                  <a:pt x="353" y="20"/>
                </a:lnTo>
                <a:lnTo>
                  <a:pt x="377" y="9"/>
                </a:lnTo>
                <a:lnTo>
                  <a:pt x="401"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5" name="Freeform 135"/>
          <p:cNvSpPr>
            <a:spLocks/>
          </p:cNvSpPr>
          <p:nvPr/>
        </p:nvSpPr>
        <p:spPr bwMode="auto">
          <a:xfrm>
            <a:off x="6705600" y="2060575"/>
            <a:ext cx="49213" cy="31750"/>
          </a:xfrm>
          <a:custGeom>
            <a:avLst/>
            <a:gdLst>
              <a:gd name="T0" fmla="*/ 0 w 62"/>
              <a:gd name="T1" fmla="*/ 2147483647 h 38"/>
              <a:gd name="T2" fmla="*/ 2147483647 w 62"/>
              <a:gd name="T3" fmla="*/ 0 h 38"/>
              <a:gd name="T4" fmla="*/ 2147483647 w 62"/>
              <a:gd name="T5" fmla="*/ 2147483647 h 38"/>
              <a:gd name="T6" fmla="*/ 2147483647 w 62"/>
              <a:gd name="T7" fmla="*/ 2147483647 h 38"/>
              <a:gd name="T8" fmla="*/ 0 w 62"/>
              <a:gd name="T9" fmla="*/ 2147483647 h 38"/>
              <a:gd name="T10" fmla="*/ 0 w 62"/>
              <a:gd name="T11" fmla="*/ 2147483647 h 38"/>
              <a:gd name="T12" fmla="*/ 0 w 62"/>
              <a:gd name="T13" fmla="*/ 2147483647 h 3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8">
                <a:moveTo>
                  <a:pt x="0" y="9"/>
                </a:moveTo>
                <a:lnTo>
                  <a:pt x="62" y="0"/>
                </a:lnTo>
                <a:lnTo>
                  <a:pt x="13" y="38"/>
                </a:lnTo>
                <a:lnTo>
                  <a:pt x="16" y="18"/>
                </a:lnTo>
                <a:lnTo>
                  <a:pt x="0" y="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6" name="Freeform 136"/>
          <p:cNvSpPr>
            <a:spLocks/>
          </p:cNvSpPr>
          <p:nvPr/>
        </p:nvSpPr>
        <p:spPr bwMode="auto">
          <a:xfrm>
            <a:off x="6705600" y="2060575"/>
            <a:ext cx="49213" cy="31750"/>
          </a:xfrm>
          <a:custGeom>
            <a:avLst/>
            <a:gdLst>
              <a:gd name="T0" fmla="*/ 0 w 62"/>
              <a:gd name="T1" fmla="*/ 2147483647 h 38"/>
              <a:gd name="T2" fmla="*/ 2147483647 w 62"/>
              <a:gd name="T3" fmla="*/ 0 h 38"/>
              <a:gd name="T4" fmla="*/ 2147483647 w 62"/>
              <a:gd name="T5" fmla="*/ 2147483647 h 38"/>
              <a:gd name="T6" fmla="*/ 2147483647 w 62"/>
              <a:gd name="T7" fmla="*/ 2147483647 h 38"/>
              <a:gd name="T8" fmla="*/ 0 w 62"/>
              <a:gd name="T9" fmla="*/ 2147483647 h 3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8">
                <a:moveTo>
                  <a:pt x="0" y="9"/>
                </a:moveTo>
                <a:lnTo>
                  <a:pt x="62" y="0"/>
                </a:lnTo>
                <a:lnTo>
                  <a:pt x="13" y="38"/>
                </a:lnTo>
                <a:lnTo>
                  <a:pt x="16" y="18"/>
                </a:lnTo>
                <a:lnTo>
                  <a:pt x="0" y="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7" name="Freeform 137"/>
          <p:cNvSpPr>
            <a:spLocks/>
          </p:cNvSpPr>
          <p:nvPr/>
        </p:nvSpPr>
        <p:spPr bwMode="auto">
          <a:xfrm>
            <a:off x="7240588" y="1974850"/>
            <a:ext cx="357187" cy="58738"/>
          </a:xfrm>
          <a:custGeom>
            <a:avLst/>
            <a:gdLst>
              <a:gd name="T0" fmla="*/ 0 w 450"/>
              <a:gd name="T1" fmla="*/ 0 h 75"/>
              <a:gd name="T2" fmla="*/ 2147483647 w 450"/>
              <a:gd name="T3" fmla="*/ 2147483647 h 75"/>
              <a:gd name="T4" fmla="*/ 2147483647 w 450"/>
              <a:gd name="T5" fmla="*/ 2147483647 h 75"/>
              <a:gd name="T6" fmla="*/ 2147483647 w 450"/>
              <a:gd name="T7" fmla="*/ 2147483647 h 75"/>
              <a:gd name="T8" fmla="*/ 2147483647 w 450"/>
              <a:gd name="T9" fmla="*/ 2147483647 h 75"/>
              <a:gd name="T10" fmla="*/ 2147483647 w 450"/>
              <a:gd name="T11" fmla="*/ 2147483647 h 75"/>
              <a:gd name="T12" fmla="*/ 2147483647 w 450"/>
              <a:gd name="T13" fmla="*/ 2147483647 h 75"/>
              <a:gd name="T14" fmla="*/ 2147483647 w 450"/>
              <a:gd name="T15" fmla="*/ 2147483647 h 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0" h="75">
                <a:moveTo>
                  <a:pt x="0" y="0"/>
                </a:moveTo>
                <a:lnTo>
                  <a:pt x="82" y="6"/>
                </a:lnTo>
                <a:lnTo>
                  <a:pt x="163" y="13"/>
                </a:lnTo>
                <a:lnTo>
                  <a:pt x="243" y="26"/>
                </a:lnTo>
                <a:lnTo>
                  <a:pt x="322" y="42"/>
                </a:lnTo>
                <a:lnTo>
                  <a:pt x="398" y="60"/>
                </a:lnTo>
                <a:lnTo>
                  <a:pt x="424" y="68"/>
                </a:lnTo>
                <a:lnTo>
                  <a:pt x="450" y="7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8" name="Freeform 138"/>
          <p:cNvSpPr>
            <a:spLocks/>
          </p:cNvSpPr>
          <p:nvPr/>
        </p:nvSpPr>
        <p:spPr bwMode="auto">
          <a:xfrm>
            <a:off x="7548563" y="2008188"/>
            <a:ext cx="49212"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2147483647 w 62"/>
              <a:gd name="T11" fmla="*/ 0 h 31"/>
              <a:gd name="T12" fmla="*/ 2147483647 w 62"/>
              <a:gd name="T13" fmla="*/ 0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1">
                <a:moveTo>
                  <a:pt x="7" y="0"/>
                </a:moveTo>
                <a:lnTo>
                  <a:pt x="62" y="31"/>
                </a:lnTo>
                <a:lnTo>
                  <a:pt x="0" y="29"/>
                </a:lnTo>
                <a:lnTo>
                  <a:pt x="14" y="18"/>
                </a:lnTo>
                <a:lnTo>
                  <a:pt x="7"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19" name="Freeform 139"/>
          <p:cNvSpPr>
            <a:spLocks/>
          </p:cNvSpPr>
          <p:nvPr/>
        </p:nvSpPr>
        <p:spPr bwMode="auto">
          <a:xfrm>
            <a:off x="7548563" y="2008188"/>
            <a:ext cx="49212" cy="25400"/>
          </a:xfrm>
          <a:custGeom>
            <a:avLst/>
            <a:gdLst>
              <a:gd name="T0" fmla="*/ 2147483647 w 62"/>
              <a:gd name="T1" fmla="*/ 0 h 31"/>
              <a:gd name="T2" fmla="*/ 2147483647 w 62"/>
              <a:gd name="T3" fmla="*/ 2147483647 h 31"/>
              <a:gd name="T4" fmla="*/ 0 w 62"/>
              <a:gd name="T5" fmla="*/ 2147483647 h 31"/>
              <a:gd name="T6" fmla="*/ 2147483647 w 62"/>
              <a:gd name="T7" fmla="*/ 2147483647 h 31"/>
              <a:gd name="T8" fmla="*/ 2147483647 w 62"/>
              <a:gd name="T9" fmla="*/ 0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7" y="0"/>
                </a:moveTo>
                <a:lnTo>
                  <a:pt x="62" y="31"/>
                </a:lnTo>
                <a:lnTo>
                  <a:pt x="0" y="29"/>
                </a:lnTo>
                <a:lnTo>
                  <a:pt x="14" y="18"/>
                </a:lnTo>
                <a:lnTo>
                  <a:pt x="7"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0" name="Freeform 140"/>
          <p:cNvSpPr>
            <a:spLocks/>
          </p:cNvSpPr>
          <p:nvPr/>
        </p:nvSpPr>
        <p:spPr bwMode="auto">
          <a:xfrm>
            <a:off x="7829550" y="2159000"/>
            <a:ext cx="234950" cy="179388"/>
          </a:xfrm>
          <a:custGeom>
            <a:avLst/>
            <a:gdLst>
              <a:gd name="T0" fmla="*/ 0 w 297"/>
              <a:gd name="T1" fmla="*/ 0 h 227"/>
              <a:gd name="T2" fmla="*/ 2147483647 w 297"/>
              <a:gd name="T3" fmla="*/ 2147483647 h 227"/>
              <a:gd name="T4" fmla="*/ 2147483647 w 297"/>
              <a:gd name="T5" fmla="*/ 2147483647 h 227"/>
              <a:gd name="T6" fmla="*/ 2147483647 w 297"/>
              <a:gd name="T7" fmla="*/ 2147483647 h 227"/>
              <a:gd name="T8" fmla="*/ 2147483647 w 297"/>
              <a:gd name="T9" fmla="*/ 2147483647 h 227"/>
              <a:gd name="T10" fmla="*/ 2147483647 w 297"/>
              <a:gd name="T11" fmla="*/ 2147483647 h 22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97" h="227">
                <a:moveTo>
                  <a:pt x="0" y="0"/>
                </a:moveTo>
                <a:lnTo>
                  <a:pt x="72" y="46"/>
                </a:lnTo>
                <a:lnTo>
                  <a:pt x="139" y="94"/>
                </a:lnTo>
                <a:lnTo>
                  <a:pt x="205" y="145"/>
                </a:lnTo>
                <a:lnTo>
                  <a:pt x="267" y="200"/>
                </a:lnTo>
                <a:lnTo>
                  <a:pt x="297" y="22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1" name="Freeform 141"/>
          <p:cNvSpPr>
            <a:spLocks/>
          </p:cNvSpPr>
          <p:nvPr/>
        </p:nvSpPr>
        <p:spPr bwMode="auto">
          <a:xfrm>
            <a:off x="8021638" y="2297113"/>
            <a:ext cx="42862" cy="41275"/>
          </a:xfrm>
          <a:custGeom>
            <a:avLst/>
            <a:gdLst>
              <a:gd name="T0" fmla="*/ 2147483647 w 55"/>
              <a:gd name="T1" fmla="*/ 0 h 53"/>
              <a:gd name="T2" fmla="*/ 2147483647 w 55"/>
              <a:gd name="T3" fmla="*/ 2147483647 h 53"/>
              <a:gd name="T4" fmla="*/ 0 w 55"/>
              <a:gd name="T5" fmla="*/ 2147483647 h 53"/>
              <a:gd name="T6" fmla="*/ 2147483647 w 55"/>
              <a:gd name="T7" fmla="*/ 2147483647 h 53"/>
              <a:gd name="T8" fmla="*/ 2147483647 w 55"/>
              <a:gd name="T9" fmla="*/ 0 h 53"/>
              <a:gd name="T10" fmla="*/ 2147483647 w 55"/>
              <a:gd name="T11" fmla="*/ 0 h 53"/>
              <a:gd name="T12" fmla="*/ 2147483647 w 55"/>
              <a:gd name="T13" fmla="*/ 0 h 5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5" h="53">
                <a:moveTo>
                  <a:pt x="20" y="0"/>
                </a:moveTo>
                <a:lnTo>
                  <a:pt x="55" y="53"/>
                </a:lnTo>
                <a:lnTo>
                  <a:pt x="0" y="22"/>
                </a:lnTo>
                <a:lnTo>
                  <a:pt x="20" y="20"/>
                </a:lnTo>
                <a:lnTo>
                  <a:pt x="2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2" name="Freeform 142"/>
          <p:cNvSpPr>
            <a:spLocks/>
          </p:cNvSpPr>
          <p:nvPr/>
        </p:nvSpPr>
        <p:spPr bwMode="auto">
          <a:xfrm>
            <a:off x="8021638" y="2297113"/>
            <a:ext cx="42862" cy="41275"/>
          </a:xfrm>
          <a:custGeom>
            <a:avLst/>
            <a:gdLst>
              <a:gd name="T0" fmla="*/ 2147483647 w 55"/>
              <a:gd name="T1" fmla="*/ 0 h 53"/>
              <a:gd name="T2" fmla="*/ 2147483647 w 55"/>
              <a:gd name="T3" fmla="*/ 2147483647 h 53"/>
              <a:gd name="T4" fmla="*/ 0 w 55"/>
              <a:gd name="T5" fmla="*/ 2147483647 h 53"/>
              <a:gd name="T6" fmla="*/ 2147483647 w 55"/>
              <a:gd name="T7" fmla="*/ 2147483647 h 53"/>
              <a:gd name="T8" fmla="*/ 2147483647 w 55"/>
              <a:gd name="T9" fmla="*/ 0 h 5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53">
                <a:moveTo>
                  <a:pt x="20" y="0"/>
                </a:moveTo>
                <a:lnTo>
                  <a:pt x="55" y="53"/>
                </a:lnTo>
                <a:lnTo>
                  <a:pt x="0" y="22"/>
                </a:lnTo>
                <a:lnTo>
                  <a:pt x="20" y="20"/>
                </a:lnTo>
                <a:lnTo>
                  <a:pt x="2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3" name="Freeform 143"/>
          <p:cNvSpPr>
            <a:spLocks/>
          </p:cNvSpPr>
          <p:nvPr/>
        </p:nvSpPr>
        <p:spPr bwMode="auto">
          <a:xfrm>
            <a:off x="8169275" y="2451100"/>
            <a:ext cx="163513" cy="269875"/>
          </a:xfrm>
          <a:custGeom>
            <a:avLst/>
            <a:gdLst>
              <a:gd name="T0" fmla="*/ 0 w 207"/>
              <a:gd name="T1" fmla="*/ 0 h 340"/>
              <a:gd name="T2" fmla="*/ 2147483647 w 207"/>
              <a:gd name="T3" fmla="*/ 2147483647 h 340"/>
              <a:gd name="T4" fmla="*/ 2147483647 w 207"/>
              <a:gd name="T5" fmla="*/ 2147483647 h 340"/>
              <a:gd name="T6" fmla="*/ 2147483647 w 207"/>
              <a:gd name="T7" fmla="*/ 2147483647 h 340"/>
              <a:gd name="T8" fmla="*/ 2147483647 w 207"/>
              <a:gd name="T9" fmla="*/ 2147483647 h 340"/>
              <a:gd name="T10" fmla="*/ 2147483647 w 207"/>
              <a:gd name="T11" fmla="*/ 2147483647 h 340"/>
              <a:gd name="T12" fmla="*/ 2147483647 w 207"/>
              <a:gd name="T13" fmla="*/ 2147483647 h 340"/>
              <a:gd name="T14" fmla="*/ 2147483647 w 207"/>
              <a:gd name="T15" fmla="*/ 2147483647 h 34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 h="340">
                <a:moveTo>
                  <a:pt x="0" y="0"/>
                </a:moveTo>
                <a:lnTo>
                  <a:pt x="41" y="53"/>
                </a:lnTo>
                <a:lnTo>
                  <a:pt x="79" y="109"/>
                </a:lnTo>
                <a:lnTo>
                  <a:pt x="116" y="164"/>
                </a:lnTo>
                <a:lnTo>
                  <a:pt x="148" y="223"/>
                </a:lnTo>
                <a:lnTo>
                  <a:pt x="180" y="279"/>
                </a:lnTo>
                <a:lnTo>
                  <a:pt x="194" y="309"/>
                </a:lnTo>
                <a:lnTo>
                  <a:pt x="207" y="34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4" name="Freeform 144"/>
          <p:cNvSpPr>
            <a:spLocks/>
          </p:cNvSpPr>
          <p:nvPr/>
        </p:nvSpPr>
        <p:spPr bwMode="auto">
          <a:xfrm>
            <a:off x="8304213" y="2671763"/>
            <a:ext cx="28575" cy="49212"/>
          </a:xfrm>
          <a:custGeom>
            <a:avLst/>
            <a:gdLst>
              <a:gd name="T0" fmla="*/ 2147483647 w 37"/>
              <a:gd name="T1" fmla="*/ 0 h 62"/>
              <a:gd name="T2" fmla="*/ 2147483647 w 37"/>
              <a:gd name="T3" fmla="*/ 2147483647 h 62"/>
              <a:gd name="T4" fmla="*/ 0 w 37"/>
              <a:gd name="T5" fmla="*/ 2147483647 h 62"/>
              <a:gd name="T6" fmla="*/ 2147483647 w 37"/>
              <a:gd name="T7" fmla="*/ 2147483647 h 62"/>
              <a:gd name="T8" fmla="*/ 2147483647 w 37"/>
              <a:gd name="T9" fmla="*/ 0 h 62"/>
              <a:gd name="T10" fmla="*/ 2147483647 w 37"/>
              <a:gd name="T11" fmla="*/ 0 h 62"/>
              <a:gd name="T12" fmla="*/ 2147483647 w 37"/>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7" h="62">
                <a:moveTo>
                  <a:pt x="28" y="0"/>
                </a:moveTo>
                <a:lnTo>
                  <a:pt x="37" y="62"/>
                </a:lnTo>
                <a:lnTo>
                  <a:pt x="0" y="11"/>
                </a:lnTo>
                <a:lnTo>
                  <a:pt x="19" y="16"/>
                </a:lnTo>
                <a:lnTo>
                  <a:pt x="28"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5" name="Freeform 145"/>
          <p:cNvSpPr>
            <a:spLocks/>
          </p:cNvSpPr>
          <p:nvPr/>
        </p:nvSpPr>
        <p:spPr bwMode="auto">
          <a:xfrm>
            <a:off x="8304213" y="2671763"/>
            <a:ext cx="28575" cy="49212"/>
          </a:xfrm>
          <a:custGeom>
            <a:avLst/>
            <a:gdLst>
              <a:gd name="T0" fmla="*/ 2147483647 w 37"/>
              <a:gd name="T1" fmla="*/ 0 h 62"/>
              <a:gd name="T2" fmla="*/ 2147483647 w 37"/>
              <a:gd name="T3" fmla="*/ 2147483647 h 62"/>
              <a:gd name="T4" fmla="*/ 0 w 37"/>
              <a:gd name="T5" fmla="*/ 2147483647 h 62"/>
              <a:gd name="T6" fmla="*/ 2147483647 w 37"/>
              <a:gd name="T7" fmla="*/ 2147483647 h 62"/>
              <a:gd name="T8" fmla="*/ 2147483647 w 37"/>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 h="62">
                <a:moveTo>
                  <a:pt x="28" y="0"/>
                </a:moveTo>
                <a:lnTo>
                  <a:pt x="37" y="62"/>
                </a:lnTo>
                <a:lnTo>
                  <a:pt x="0" y="11"/>
                </a:lnTo>
                <a:lnTo>
                  <a:pt x="19" y="16"/>
                </a:lnTo>
                <a:lnTo>
                  <a:pt x="28"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6" name="Freeform 146"/>
          <p:cNvSpPr>
            <a:spLocks/>
          </p:cNvSpPr>
          <p:nvPr/>
        </p:nvSpPr>
        <p:spPr bwMode="auto">
          <a:xfrm>
            <a:off x="8369300" y="2822575"/>
            <a:ext cx="57150" cy="295275"/>
          </a:xfrm>
          <a:custGeom>
            <a:avLst/>
            <a:gdLst>
              <a:gd name="T0" fmla="*/ 0 w 71"/>
              <a:gd name="T1" fmla="*/ 0 h 371"/>
              <a:gd name="T2" fmla="*/ 2147483647 w 71"/>
              <a:gd name="T3" fmla="*/ 2147483647 h 371"/>
              <a:gd name="T4" fmla="*/ 2147483647 w 71"/>
              <a:gd name="T5" fmla="*/ 2147483647 h 371"/>
              <a:gd name="T6" fmla="*/ 2147483647 w 71"/>
              <a:gd name="T7" fmla="*/ 2147483647 h 371"/>
              <a:gd name="T8" fmla="*/ 2147483647 w 71"/>
              <a:gd name="T9" fmla="*/ 2147483647 h 371"/>
              <a:gd name="T10" fmla="*/ 2147483647 w 71"/>
              <a:gd name="T11" fmla="*/ 2147483647 h 371"/>
              <a:gd name="T12" fmla="*/ 2147483647 w 71"/>
              <a:gd name="T13" fmla="*/ 2147483647 h 371"/>
              <a:gd name="T14" fmla="*/ 2147483647 w 71"/>
              <a:gd name="T15" fmla="*/ 2147483647 h 37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 h="371">
                <a:moveTo>
                  <a:pt x="0" y="0"/>
                </a:moveTo>
                <a:lnTo>
                  <a:pt x="18" y="60"/>
                </a:lnTo>
                <a:lnTo>
                  <a:pt x="33" y="122"/>
                </a:lnTo>
                <a:lnTo>
                  <a:pt x="45" y="185"/>
                </a:lnTo>
                <a:lnTo>
                  <a:pt x="56" y="247"/>
                </a:lnTo>
                <a:lnTo>
                  <a:pt x="66" y="311"/>
                </a:lnTo>
                <a:lnTo>
                  <a:pt x="67" y="340"/>
                </a:lnTo>
                <a:lnTo>
                  <a:pt x="71" y="37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7" name="Freeform 147"/>
          <p:cNvSpPr>
            <a:spLocks/>
          </p:cNvSpPr>
          <p:nvPr/>
        </p:nvSpPr>
        <p:spPr bwMode="auto">
          <a:xfrm>
            <a:off x="8408988" y="3068638"/>
            <a:ext cx="23812" cy="49212"/>
          </a:xfrm>
          <a:custGeom>
            <a:avLst/>
            <a:gdLst>
              <a:gd name="T0" fmla="*/ 2147483647 w 29"/>
              <a:gd name="T1" fmla="*/ 0 h 62"/>
              <a:gd name="T2" fmla="*/ 2147483647 w 29"/>
              <a:gd name="T3" fmla="*/ 2147483647 h 62"/>
              <a:gd name="T4" fmla="*/ 0 w 29"/>
              <a:gd name="T5" fmla="*/ 2147483647 h 62"/>
              <a:gd name="T6" fmla="*/ 2147483647 w 29"/>
              <a:gd name="T7" fmla="*/ 2147483647 h 62"/>
              <a:gd name="T8" fmla="*/ 2147483647 w 29"/>
              <a:gd name="T9" fmla="*/ 0 h 62"/>
              <a:gd name="T10" fmla="*/ 2147483647 w 29"/>
              <a:gd name="T11" fmla="*/ 0 h 62"/>
              <a:gd name="T12" fmla="*/ 2147483647 w 29"/>
              <a:gd name="T13" fmla="*/ 0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 h="62">
                <a:moveTo>
                  <a:pt x="29" y="0"/>
                </a:moveTo>
                <a:lnTo>
                  <a:pt x="22" y="62"/>
                </a:lnTo>
                <a:lnTo>
                  <a:pt x="0" y="4"/>
                </a:lnTo>
                <a:lnTo>
                  <a:pt x="17" y="14"/>
                </a:lnTo>
                <a:lnTo>
                  <a:pt x="29"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8" name="Freeform 148"/>
          <p:cNvSpPr>
            <a:spLocks/>
          </p:cNvSpPr>
          <p:nvPr/>
        </p:nvSpPr>
        <p:spPr bwMode="auto">
          <a:xfrm>
            <a:off x="8408988" y="3068638"/>
            <a:ext cx="23812" cy="49212"/>
          </a:xfrm>
          <a:custGeom>
            <a:avLst/>
            <a:gdLst>
              <a:gd name="T0" fmla="*/ 2147483647 w 29"/>
              <a:gd name="T1" fmla="*/ 0 h 62"/>
              <a:gd name="T2" fmla="*/ 2147483647 w 29"/>
              <a:gd name="T3" fmla="*/ 2147483647 h 62"/>
              <a:gd name="T4" fmla="*/ 0 w 29"/>
              <a:gd name="T5" fmla="*/ 2147483647 h 62"/>
              <a:gd name="T6" fmla="*/ 2147483647 w 29"/>
              <a:gd name="T7" fmla="*/ 2147483647 h 62"/>
              <a:gd name="T8" fmla="*/ 2147483647 w 29"/>
              <a:gd name="T9" fmla="*/ 0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62">
                <a:moveTo>
                  <a:pt x="29" y="0"/>
                </a:moveTo>
                <a:lnTo>
                  <a:pt x="22" y="62"/>
                </a:lnTo>
                <a:lnTo>
                  <a:pt x="0" y="4"/>
                </a:lnTo>
                <a:lnTo>
                  <a:pt x="17" y="14"/>
                </a:lnTo>
                <a:lnTo>
                  <a:pt x="2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29" name="Freeform 149"/>
          <p:cNvSpPr>
            <a:spLocks/>
          </p:cNvSpPr>
          <p:nvPr/>
        </p:nvSpPr>
        <p:spPr bwMode="auto">
          <a:xfrm>
            <a:off x="8394700" y="3222625"/>
            <a:ext cx="36513" cy="336550"/>
          </a:xfrm>
          <a:custGeom>
            <a:avLst/>
            <a:gdLst>
              <a:gd name="T0" fmla="*/ 2147483647 w 45"/>
              <a:gd name="T1" fmla="*/ 0 h 424"/>
              <a:gd name="T2" fmla="*/ 2147483647 w 45"/>
              <a:gd name="T3" fmla="*/ 2147483647 h 424"/>
              <a:gd name="T4" fmla="*/ 2147483647 w 45"/>
              <a:gd name="T5" fmla="*/ 2147483647 h 424"/>
              <a:gd name="T6" fmla="*/ 2147483647 w 45"/>
              <a:gd name="T7" fmla="*/ 2147483647 h 424"/>
              <a:gd name="T8" fmla="*/ 2147483647 w 45"/>
              <a:gd name="T9" fmla="*/ 2147483647 h 424"/>
              <a:gd name="T10" fmla="*/ 2147483647 w 45"/>
              <a:gd name="T11" fmla="*/ 2147483647 h 424"/>
              <a:gd name="T12" fmla="*/ 2147483647 w 45"/>
              <a:gd name="T13" fmla="*/ 2147483647 h 424"/>
              <a:gd name="T14" fmla="*/ 2147483647 w 45"/>
              <a:gd name="T15" fmla="*/ 2147483647 h 424"/>
              <a:gd name="T16" fmla="*/ 0 w 45"/>
              <a:gd name="T17" fmla="*/ 2147483647 h 4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5" h="424">
                <a:moveTo>
                  <a:pt x="45" y="0"/>
                </a:moveTo>
                <a:lnTo>
                  <a:pt x="45" y="58"/>
                </a:lnTo>
                <a:lnTo>
                  <a:pt x="44" y="117"/>
                </a:lnTo>
                <a:lnTo>
                  <a:pt x="40" y="173"/>
                </a:lnTo>
                <a:lnTo>
                  <a:pt x="33" y="230"/>
                </a:lnTo>
                <a:lnTo>
                  <a:pt x="25" y="287"/>
                </a:lnTo>
                <a:lnTo>
                  <a:pt x="16" y="342"/>
                </a:lnTo>
                <a:lnTo>
                  <a:pt x="5" y="396"/>
                </a:lnTo>
                <a:lnTo>
                  <a:pt x="0" y="42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0" name="Freeform 150"/>
          <p:cNvSpPr>
            <a:spLocks/>
          </p:cNvSpPr>
          <p:nvPr/>
        </p:nvSpPr>
        <p:spPr bwMode="auto">
          <a:xfrm>
            <a:off x="8391525" y="3509963"/>
            <a:ext cx="25400" cy="49212"/>
          </a:xfrm>
          <a:custGeom>
            <a:avLst/>
            <a:gdLst>
              <a:gd name="T0" fmla="*/ 2147483647 w 31"/>
              <a:gd name="T1" fmla="*/ 2147483647 h 62"/>
              <a:gd name="T2" fmla="*/ 2147483647 w 31"/>
              <a:gd name="T3" fmla="*/ 2147483647 h 62"/>
              <a:gd name="T4" fmla="*/ 0 w 31"/>
              <a:gd name="T5" fmla="*/ 0 h 62"/>
              <a:gd name="T6" fmla="*/ 2147483647 w 31"/>
              <a:gd name="T7" fmla="*/ 2147483647 h 62"/>
              <a:gd name="T8" fmla="*/ 2147483647 w 31"/>
              <a:gd name="T9" fmla="*/ 2147483647 h 62"/>
              <a:gd name="T10" fmla="*/ 2147483647 w 31"/>
              <a:gd name="T11" fmla="*/ 2147483647 h 62"/>
              <a:gd name="T12" fmla="*/ 2147483647 w 31"/>
              <a:gd name="T13" fmla="*/ 214748364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 h="62">
                <a:moveTo>
                  <a:pt x="31" y="5"/>
                </a:moveTo>
                <a:lnTo>
                  <a:pt x="4" y="62"/>
                </a:lnTo>
                <a:lnTo>
                  <a:pt x="0" y="0"/>
                </a:lnTo>
                <a:lnTo>
                  <a:pt x="13" y="14"/>
                </a:lnTo>
                <a:lnTo>
                  <a:pt x="31" y="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1" name="Freeform 151"/>
          <p:cNvSpPr>
            <a:spLocks/>
          </p:cNvSpPr>
          <p:nvPr/>
        </p:nvSpPr>
        <p:spPr bwMode="auto">
          <a:xfrm>
            <a:off x="8391525" y="3509963"/>
            <a:ext cx="25400" cy="49212"/>
          </a:xfrm>
          <a:custGeom>
            <a:avLst/>
            <a:gdLst>
              <a:gd name="T0" fmla="*/ 2147483647 w 31"/>
              <a:gd name="T1" fmla="*/ 2147483647 h 62"/>
              <a:gd name="T2" fmla="*/ 2147483647 w 31"/>
              <a:gd name="T3" fmla="*/ 2147483647 h 62"/>
              <a:gd name="T4" fmla="*/ 0 w 31"/>
              <a:gd name="T5" fmla="*/ 0 h 62"/>
              <a:gd name="T6" fmla="*/ 2147483647 w 31"/>
              <a:gd name="T7" fmla="*/ 2147483647 h 62"/>
              <a:gd name="T8" fmla="*/ 2147483647 w 31"/>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 h="62">
                <a:moveTo>
                  <a:pt x="31" y="5"/>
                </a:moveTo>
                <a:lnTo>
                  <a:pt x="4" y="62"/>
                </a:lnTo>
                <a:lnTo>
                  <a:pt x="0" y="0"/>
                </a:lnTo>
                <a:lnTo>
                  <a:pt x="13" y="14"/>
                </a:lnTo>
                <a:lnTo>
                  <a:pt x="31" y="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2" name="Freeform 152"/>
          <p:cNvSpPr>
            <a:spLocks/>
          </p:cNvSpPr>
          <p:nvPr/>
        </p:nvSpPr>
        <p:spPr bwMode="auto">
          <a:xfrm>
            <a:off x="8204200" y="3671888"/>
            <a:ext cx="157163" cy="301625"/>
          </a:xfrm>
          <a:custGeom>
            <a:avLst/>
            <a:gdLst>
              <a:gd name="T0" fmla="*/ 2147483647 w 198"/>
              <a:gd name="T1" fmla="*/ 0 h 378"/>
              <a:gd name="T2" fmla="*/ 2147483647 w 198"/>
              <a:gd name="T3" fmla="*/ 2147483647 h 378"/>
              <a:gd name="T4" fmla="*/ 2147483647 w 198"/>
              <a:gd name="T5" fmla="*/ 2147483647 h 378"/>
              <a:gd name="T6" fmla="*/ 2147483647 w 198"/>
              <a:gd name="T7" fmla="*/ 2147483647 h 378"/>
              <a:gd name="T8" fmla="*/ 2147483647 w 198"/>
              <a:gd name="T9" fmla="*/ 2147483647 h 378"/>
              <a:gd name="T10" fmla="*/ 2147483647 w 198"/>
              <a:gd name="T11" fmla="*/ 2147483647 h 378"/>
              <a:gd name="T12" fmla="*/ 2147483647 w 198"/>
              <a:gd name="T13" fmla="*/ 2147483647 h 378"/>
              <a:gd name="T14" fmla="*/ 0 w 198"/>
              <a:gd name="T15" fmla="*/ 2147483647 h 37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98" h="378">
                <a:moveTo>
                  <a:pt x="198" y="0"/>
                </a:moveTo>
                <a:lnTo>
                  <a:pt x="174" y="62"/>
                </a:lnTo>
                <a:lnTo>
                  <a:pt x="146" y="122"/>
                </a:lnTo>
                <a:lnTo>
                  <a:pt x="117" y="182"/>
                </a:lnTo>
                <a:lnTo>
                  <a:pt x="86" y="239"/>
                </a:lnTo>
                <a:lnTo>
                  <a:pt x="53" y="296"/>
                </a:lnTo>
                <a:lnTo>
                  <a:pt x="18" y="351"/>
                </a:lnTo>
                <a:lnTo>
                  <a:pt x="0" y="378"/>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3" name="Freeform 153"/>
          <p:cNvSpPr>
            <a:spLocks/>
          </p:cNvSpPr>
          <p:nvPr/>
        </p:nvSpPr>
        <p:spPr bwMode="auto">
          <a:xfrm>
            <a:off x="8204200" y="3925888"/>
            <a:ext cx="36513" cy="47625"/>
          </a:xfrm>
          <a:custGeom>
            <a:avLst/>
            <a:gdLst>
              <a:gd name="T0" fmla="*/ 2147483647 w 46"/>
              <a:gd name="T1" fmla="*/ 2147483647 h 58"/>
              <a:gd name="T2" fmla="*/ 0 w 46"/>
              <a:gd name="T3" fmla="*/ 2147483647 h 58"/>
              <a:gd name="T4" fmla="*/ 2147483647 w 46"/>
              <a:gd name="T5" fmla="*/ 0 h 58"/>
              <a:gd name="T6" fmla="*/ 2147483647 w 46"/>
              <a:gd name="T7" fmla="*/ 2147483647 h 58"/>
              <a:gd name="T8" fmla="*/ 2147483647 w 46"/>
              <a:gd name="T9" fmla="*/ 2147483647 h 58"/>
              <a:gd name="T10" fmla="*/ 2147483647 w 46"/>
              <a:gd name="T11" fmla="*/ 2147483647 h 58"/>
              <a:gd name="T12" fmla="*/ 2147483647 w 46"/>
              <a:gd name="T13" fmla="*/ 2147483647 h 5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6" h="58">
                <a:moveTo>
                  <a:pt x="46" y="16"/>
                </a:moveTo>
                <a:lnTo>
                  <a:pt x="0" y="58"/>
                </a:lnTo>
                <a:lnTo>
                  <a:pt x="22" y="0"/>
                </a:lnTo>
                <a:lnTo>
                  <a:pt x="28" y="18"/>
                </a:lnTo>
                <a:lnTo>
                  <a:pt x="46" y="16"/>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4" name="Freeform 154"/>
          <p:cNvSpPr>
            <a:spLocks/>
          </p:cNvSpPr>
          <p:nvPr/>
        </p:nvSpPr>
        <p:spPr bwMode="auto">
          <a:xfrm>
            <a:off x="8204200" y="3925888"/>
            <a:ext cx="36513" cy="47625"/>
          </a:xfrm>
          <a:custGeom>
            <a:avLst/>
            <a:gdLst>
              <a:gd name="T0" fmla="*/ 2147483647 w 46"/>
              <a:gd name="T1" fmla="*/ 2147483647 h 58"/>
              <a:gd name="T2" fmla="*/ 0 w 46"/>
              <a:gd name="T3" fmla="*/ 2147483647 h 58"/>
              <a:gd name="T4" fmla="*/ 2147483647 w 46"/>
              <a:gd name="T5" fmla="*/ 0 h 58"/>
              <a:gd name="T6" fmla="*/ 2147483647 w 46"/>
              <a:gd name="T7" fmla="*/ 2147483647 h 58"/>
              <a:gd name="T8" fmla="*/ 2147483647 w 46"/>
              <a:gd name="T9" fmla="*/ 2147483647 h 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 h="58">
                <a:moveTo>
                  <a:pt x="46" y="16"/>
                </a:moveTo>
                <a:lnTo>
                  <a:pt x="0" y="58"/>
                </a:lnTo>
                <a:lnTo>
                  <a:pt x="22" y="0"/>
                </a:lnTo>
                <a:lnTo>
                  <a:pt x="28" y="18"/>
                </a:lnTo>
                <a:lnTo>
                  <a:pt x="46" y="16"/>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5" name="Freeform 155"/>
          <p:cNvSpPr>
            <a:spLocks/>
          </p:cNvSpPr>
          <p:nvPr/>
        </p:nvSpPr>
        <p:spPr bwMode="auto">
          <a:xfrm>
            <a:off x="7908925" y="4067175"/>
            <a:ext cx="233363" cy="220663"/>
          </a:xfrm>
          <a:custGeom>
            <a:avLst/>
            <a:gdLst>
              <a:gd name="T0" fmla="*/ 2147483647 w 293"/>
              <a:gd name="T1" fmla="*/ 0 h 278"/>
              <a:gd name="T2" fmla="*/ 2147483647 w 293"/>
              <a:gd name="T3" fmla="*/ 2147483647 h 278"/>
              <a:gd name="T4" fmla="*/ 2147483647 w 293"/>
              <a:gd name="T5" fmla="*/ 2147483647 h 278"/>
              <a:gd name="T6" fmla="*/ 2147483647 w 293"/>
              <a:gd name="T7" fmla="*/ 2147483647 h 278"/>
              <a:gd name="T8" fmla="*/ 2147483647 w 293"/>
              <a:gd name="T9" fmla="*/ 2147483647 h 278"/>
              <a:gd name="T10" fmla="*/ 2147483647 w 293"/>
              <a:gd name="T11" fmla="*/ 2147483647 h 278"/>
              <a:gd name="T12" fmla="*/ 0 w 293"/>
              <a:gd name="T13" fmla="*/ 2147483647 h 27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3" h="278">
                <a:moveTo>
                  <a:pt x="293" y="0"/>
                </a:moveTo>
                <a:lnTo>
                  <a:pt x="245" y="57"/>
                </a:lnTo>
                <a:lnTo>
                  <a:pt x="194" y="110"/>
                </a:lnTo>
                <a:lnTo>
                  <a:pt x="141" y="161"/>
                </a:lnTo>
                <a:lnTo>
                  <a:pt x="86" y="210"/>
                </a:lnTo>
                <a:lnTo>
                  <a:pt x="29" y="256"/>
                </a:lnTo>
                <a:lnTo>
                  <a:pt x="0" y="278"/>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6" name="Freeform 156"/>
          <p:cNvSpPr>
            <a:spLocks/>
          </p:cNvSpPr>
          <p:nvPr/>
        </p:nvSpPr>
        <p:spPr bwMode="auto">
          <a:xfrm>
            <a:off x="7908925" y="4248150"/>
            <a:ext cx="47625" cy="39688"/>
          </a:xfrm>
          <a:custGeom>
            <a:avLst/>
            <a:gdLst>
              <a:gd name="T0" fmla="*/ 2147483647 w 58"/>
              <a:gd name="T1" fmla="*/ 2147483647 h 49"/>
              <a:gd name="T2" fmla="*/ 0 w 58"/>
              <a:gd name="T3" fmla="*/ 2147483647 h 49"/>
              <a:gd name="T4" fmla="*/ 2147483647 w 58"/>
              <a:gd name="T5" fmla="*/ 0 h 49"/>
              <a:gd name="T6" fmla="*/ 2147483647 w 58"/>
              <a:gd name="T7" fmla="*/ 2147483647 h 49"/>
              <a:gd name="T8" fmla="*/ 2147483647 w 58"/>
              <a:gd name="T9" fmla="*/ 2147483647 h 49"/>
              <a:gd name="T10" fmla="*/ 2147483647 w 58"/>
              <a:gd name="T11" fmla="*/ 2147483647 h 49"/>
              <a:gd name="T12" fmla="*/ 2147483647 w 58"/>
              <a:gd name="T13" fmla="*/ 2147483647 h 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 h="49">
                <a:moveTo>
                  <a:pt x="58" y="25"/>
                </a:moveTo>
                <a:lnTo>
                  <a:pt x="0" y="49"/>
                </a:lnTo>
                <a:lnTo>
                  <a:pt x="40" y="0"/>
                </a:lnTo>
                <a:lnTo>
                  <a:pt x="38" y="20"/>
                </a:lnTo>
                <a:lnTo>
                  <a:pt x="58" y="25"/>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7" name="Freeform 157"/>
          <p:cNvSpPr>
            <a:spLocks/>
          </p:cNvSpPr>
          <p:nvPr/>
        </p:nvSpPr>
        <p:spPr bwMode="auto">
          <a:xfrm>
            <a:off x="7908925" y="4248150"/>
            <a:ext cx="47625" cy="39688"/>
          </a:xfrm>
          <a:custGeom>
            <a:avLst/>
            <a:gdLst>
              <a:gd name="T0" fmla="*/ 2147483647 w 58"/>
              <a:gd name="T1" fmla="*/ 2147483647 h 49"/>
              <a:gd name="T2" fmla="*/ 0 w 58"/>
              <a:gd name="T3" fmla="*/ 2147483647 h 49"/>
              <a:gd name="T4" fmla="*/ 2147483647 w 58"/>
              <a:gd name="T5" fmla="*/ 0 h 49"/>
              <a:gd name="T6" fmla="*/ 2147483647 w 58"/>
              <a:gd name="T7" fmla="*/ 2147483647 h 49"/>
              <a:gd name="T8" fmla="*/ 2147483647 w 58"/>
              <a:gd name="T9" fmla="*/ 2147483647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 h="49">
                <a:moveTo>
                  <a:pt x="58" y="25"/>
                </a:moveTo>
                <a:lnTo>
                  <a:pt x="0" y="49"/>
                </a:lnTo>
                <a:lnTo>
                  <a:pt x="40" y="0"/>
                </a:lnTo>
                <a:lnTo>
                  <a:pt x="38" y="20"/>
                </a:lnTo>
                <a:lnTo>
                  <a:pt x="58" y="25"/>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8" name="Freeform 158"/>
          <p:cNvSpPr>
            <a:spLocks/>
          </p:cNvSpPr>
          <p:nvPr/>
        </p:nvSpPr>
        <p:spPr bwMode="auto">
          <a:xfrm>
            <a:off x="6672263" y="4386263"/>
            <a:ext cx="1030287" cy="114300"/>
          </a:xfrm>
          <a:custGeom>
            <a:avLst/>
            <a:gdLst>
              <a:gd name="T0" fmla="*/ 2147483647 w 1296"/>
              <a:gd name="T1" fmla="*/ 2147483647 h 145"/>
              <a:gd name="T2" fmla="*/ 2147483647 w 1296"/>
              <a:gd name="T3" fmla="*/ 2147483647 h 145"/>
              <a:gd name="T4" fmla="*/ 2147483647 w 1296"/>
              <a:gd name="T5" fmla="*/ 2147483647 h 145"/>
              <a:gd name="T6" fmla="*/ 2147483647 w 1296"/>
              <a:gd name="T7" fmla="*/ 2147483647 h 145"/>
              <a:gd name="T8" fmla="*/ 2147483647 w 1296"/>
              <a:gd name="T9" fmla="*/ 2147483647 h 145"/>
              <a:gd name="T10" fmla="*/ 2147483647 w 1296"/>
              <a:gd name="T11" fmla="*/ 2147483647 h 145"/>
              <a:gd name="T12" fmla="*/ 2147483647 w 1296"/>
              <a:gd name="T13" fmla="*/ 2147483647 h 145"/>
              <a:gd name="T14" fmla="*/ 2147483647 w 1296"/>
              <a:gd name="T15" fmla="*/ 2147483647 h 145"/>
              <a:gd name="T16" fmla="*/ 2147483647 w 1296"/>
              <a:gd name="T17" fmla="*/ 2147483647 h 145"/>
              <a:gd name="T18" fmla="*/ 2147483647 w 1296"/>
              <a:gd name="T19" fmla="*/ 2147483647 h 145"/>
              <a:gd name="T20" fmla="*/ 2147483647 w 1296"/>
              <a:gd name="T21" fmla="*/ 2147483647 h 145"/>
              <a:gd name="T22" fmla="*/ 2147483647 w 1296"/>
              <a:gd name="T23" fmla="*/ 2147483647 h 145"/>
              <a:gd name="T24" fmla="*/ 2147483647 w 1296"/>
              <a:gd name="T25" fmla="*/ 2147483647 h 145"/>
              <a:gd name="T26" fmla="*/ 2147483647 w 1296"/>
              <a:gd name="T27" fmla="*/ 2147483647 h 145"/>
              <a:gd name="T28" fmla="*/ 2147483647 w 1296"/>
              <a:gd name="T29" fmla="*/ 2147483647 h 145"/>
              <a:gd name="T30" fmla="*/ 2147483647 w 1296"/>
              <a:gd name="T31" fmla="*/ 2147483647 h 145"/>
              <a:gd name="T32" fmla="*/ 2147483647 w 1296"/>
              <a:gd name="T33" fmla="*/ 2147483647 h 145"/>
              <a:gd name="T34" fmla="*/ 2147483647 w 1296"/>
              <a:gd name="T35" fmla="*/ 2147483647 h 145"/>
              <a:gd name="T36" fmla="*/ 2147483647 w 1296"/>
              <a:gd name="T37" fmla="*/ 2147483647 h 145"/>
              <a:gd name="T38" fmla="*/ 2147483647 w 1296"/>
              <a:gd name="T39" fmla="*/ 2147483647 h 145"/>
              <a:gd name="T40" fmla="*/ 2147483647 w 1296"/>
              <a:gd name="T41" fmla="*/ 2147483647 h 145"/>
              <a:gd name="T42" fmla="*/ 0 w 1296"/>
              <a:gd name="T43" fmla="*/ 0 h 14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96" h="145">
                <a:moveTo>
                  <a:pt x="1296" y="37"/>
                </a:moveTo>
                <a:lnTo>
                  <a:pt x="1232" y="59"/>
                </a:lnTo>
                <a:lnTo>
                  <a:pt x="1167" y="79"/>
                </a:lnTo>
                <a:lnTo>
                  <a:pt x="1101" y="97"/>
                </a:lnTo>
                <a:lnTo>
                  <a:pt x="1033" y="112"/>
                </a:lnTo>
                <a:lnTo>
                  <a:pt x="964" y="125"/>
                </a:lnTo>
                <a:lnTo>
                  <a:pt x="894" y="134"/>
                </a:lnTo>
                <a:lnTo>
                  <a:pt x="825" y="139"/>
                </a:lnTo>
                <a:lnTo>
                  <a:pt x="753" y="143"/>
                </a:lnTo>
                <a:lnTo>
                  <a:pt x="704" y="145"/>
                </a:lnTo>
                <a:lnTo>
                  <a:pt x="680" y="145"/>
                </a:lnTo>
                <a:lnTo>
                  <a:pt x="609" y="143"/>
                </a:lnTo>
                <a:lnTo>
                  <a:pt x="539" y="137"/>
                </a:lnTo>
                <a:lnTo>
                  <a:pt x="470" y="130"/>
                </a:lnTo>
                <a:lnTo>
                  <a:pt x="402" y="121"/>
                </a:lnTo>
                <a:lnTo>
                  <a:pt x="334" y="108"/>
                </a:lnTo>
                <a:lnTo>
                  <a:pt x="269" y="92"/>
                </a:lnTo>
                <a:lnTo>
                  <a:pt x="203" y="75"/>
                </a:lnTo>
                <a:lnTo>
                  <a:pt x="139" y="53"/>
                </a:lnTo>
                <a:lnTo>
                  <a:pt x="77" y="31"/>
                </a:lnTo>
                <a:lnTo>
                  <a:pt x="14" y="6"/>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39" name="Freeform 159"/>
          <p:cNvSpPr>
            <a:spLocks/>
          </p:cNvSpPr>
          <p:nvPr/>
        </p:nvSpPr>
        <p:spPr bwMode="auto">
          <a:xfrm>
            <a:off x="6672263" y="4386263"/>
            <a:ext cx="49212" cy="28575"/>
          </a:xfrm>
          <a:custGeom>
            <a:avLst/>
            <a:gdLst>
              <a:gd name="T0" fmla="*/ 2147483647 w 62"/>
              <a:gd name="T1" fmla="*/ 2147483647 h 37"/>
              <a:gd name="T2" fmla="*/ 0 w 62"/>
              <a:gd name="T3" fmla="*/ 0 h 37"/>
              <a:gd name="T4" fmla="*/ 2147483647 w 62"/>
              <a:gd name="T5" fmla="*/ 2147483647 h 37"/>
              <a:gd name="T6" fmla="*/ 2147483647 w 62"/>
              <a:gd name="T7" fmla="*/ 2147483647 h 37"/>
              <a:gd name="T8" fmla="*/ 2147483647 w 62"/>
              <a:gd name="T9" fmla="*/ 2147483647 h 37"/>
              <a:gd name="T10" fmla="*/ 2147483647 w 62"/>
              <a:gd name="T11" fmla="*/ 2147483647 h 37"/>
              <a:gd name="T12" fmla="*/ 2147483647 w 62"/>
              <a:gd name="T13" fmla="*/ 2147483647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7">
                <a:moveTo>
                  <a:pt x="51" y="37"/>
                </a:moveTo>
                <a:lnTo>
                  <a:pt x="0" y="0"/>
                </a:lnTo>
                <a:lnTo>
                  <a:pt x="62" y="9"/>
                </a:lnTo>
                <a:lnTo>
                  <a:pt x="45" y="19"/>
                </a:lnTo>
                <a:lnTo>
                  <a:pt x="51"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0" name="Freeform 160"/>
          <p:cNvSpPr>
            <a:spLocks/>
          </p:cNvSpPr>
          <p:nvPr/>
        </p:nvSpPr>
        <p:spPr bwMode="auto">
          <a:xfrm>
            <a:off x="6672263" y="4386263"/>
            <a:ext cx="49212" cy="28575"/>
          </a:xfrm>
          <a:custGeom>
            <a:avLst/>
            <a:gdLst>
              <a:gd name="T0" fmla="*/ 2147483647 w 62"/>
              <a:gd name="T1" fmla="*/ 2147483647 h 37"/>
              <a:gd name="T2" fmla="*/ 0 w 62"/>
              <a:gd name="T3" fmla="*/ 0 h 37"/>
              <a:gd name="T4" fmla="*/ 2147483647 w 62"/>
              <a:gd name="T5" fmla="*/ 2147483647 h 37"/>
              <a:gd name="T6" fmla="*/ 2147483647 w 62"/>
              <a:gd name="T7" fmla="*/ 2147483647 h 37"/>
              <a:gd name="T8" fmla="*/ 2147483647 w 62"/>
              <a:gd name="T9" fmla="*/ 2147483647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7">
                <a:moveTo>
                  <a:pt x="51" y="37"/>
                </a:moveTo>
                <a:lnTo>
                  <a:pt x="0" y="0"/>
                </a:lnTo>
                <a:lnTo>
                  <a:pt x="62" y="9"/>
                </a:lnTo>
                <a:lnTo>
                  <a:pt x="45" y="19"/>
                </a:lnTo>
                <a:lnTo>
                  <a:pt x="51" y="3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1" name="Freeform 161"/>
          <p:cNvSpPr>
            <a:spLocks/>
          </p:cNvSpPr>
          <p:nvPr/>
        </p:nvSpPr>
        <p:spPr bwMode="auto">
          <a:xfrm>
            <a:off x="6276975" y="4054475"/>
            <a:ext cx="230188" cy="228600"/>
          </a:xfrm>
          <a:custGeom>
            <a:avLst/>
            <a:gdLst>
              <a:gd name="T0" fmla="*/ 2147483647 w 291"/>
              <a:gd name="T1" fmla="*/ 2147483647 h 289"/>
              <a:gd name="T2" fmla="*/ 2147483647 w 291"/>
              <a:gd name="T3" fmla="*/ 2147483647 h 289"/>
              <a:gd name="T4" fmla="*/ 2147483647 w 291"/>
              <a:gd name="T5" fmla="*/ 2147483647 h 289"/>
              <a:gd name="T6" fmla="*/ 2147483647 w 291"/>
              <a:gd name="T7" fmla="*/ 2147483647 h 289"/>
              <a:gd name="T8" fmla="*/ 2147483647 w 291"/>
              <a:gd name="T9" fmla="*/ 2147483647 h 289"/>
              <a:gd name="T10" fmla="*/ 2147483647 w 291"/>
              <a:gd name="T11" fmla="*/ 2147483647 h 289"/>
              <a:gd name="T12" fmla="*/ 0 w 291"/>
              <a:gd name="T13" fmla="*/ 0 h 28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91" h="289">
                <a:moveTo>
                  <a:pt x="291" y="289"/>
                </a:moveTo>
                <a:lnTo>
                  <a:pt x="233" y="242"/>
                </a:lnTo>
                <a:lnTo>
                  <a:pt x="176" y="191"/>
                </a:lnTo>
                <a:lnTo>
                  <a:pt x="123" y="139"/>
                </a:lnTo>
                <a:lnTo>
                  <a:pt x="72" y="85"/>
                </a:lnTo>
                <a:lnTo>
                  <a:pt x="22" y="30"/>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2" name="Freeform 162"/>
          <p:cNvSpPr>
            <a:spLocks/>
          </p:cNvSpPr>
          <p:nvPr/>
        </p:nvSpPr>
        <p:spPr bwMode="auto">
          <a:xfrm>
            <a:off x="6276975" y="4054475"/>
            <a:ext cx="38100" cy="46038"/>
          </a:xfrm>
          <a:custGeom>
            <a:avLst/>
            <a:gdLst>
              <a:gd name="T0" fmla="*/ 2147483647 w 50"/>
              <a:gd name="T1" fmla="*/ 2147483647 h 59"/>
              <a:gd name="T2" fmla="*/ 0 w 50"/>
              <a:gd name="T3" fmla="*/ 0 h 59"/>
              <a:gd name="T4" fmla="*/ 2147483647 w 50"/>
              <a:gd name="T5" fmla="*/ 2147483647 h 59"/>
              <a:gd name="T6" fmla="*/ 2147483647 w 50"/>
              <a:gd name="T7" fmla="*/ 2147483647 h 59"/>
              <a:gd name="T8" fmla="*/ 2147483647 w 50"/>
              <a:gd name="T9" fmla="*/ 2147483647 h 59"/>
              <a:gd name="T10" fmla="*/ 2147483647 w 50"/>
              <a:gd name="T11" fmla="*/ 2147483647 h 59"/>
              <a:gd name="T12" fmla="*/ 2147483647 w 50"/>
              <a:gd name="T13" fmla="*/ 2147483647 h 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 h="59">
                <a:moveTo>
                  <a:pt x="24" y="59"/>
                </a:moveTo>
                <a:lnTo>
                  <a:pt x="0" y="0"/>
                </a:lnTo>
                <a:lnTo>
                  <a:pt x="50" y="41"/>
                </a:lnTo>
                <a:lnTo>
                  <a:pt x="30" y="39"/>
                </a:lnTo>
                <a:lnTo>
                  <a:pt x="24" y="59"/>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3" name="Freeform 163"/>
          <p:cNvSpPr>
            <a:spLocks/>
          </p:cNvSpPr>
          <p:nvPr/>
        </p:nvSpPr>
        <p:spPr bwMode="auto">
          <a:xfrm>
            <a:off x="6276975" y="4054475"/>
            <a:ext cx="38100" cy="46038"/>
          </a:xfrm>
          <a:custGeom>
            <a:avLst/>
            <a:gdLst>
              <a:gd name="T0" fmla="*/ 2147483647 w 50"/>
              <a:gd name="T1" fmla="*/ 2147483647 h 59"/>
              <a:gd name="T2" fmla="*/ 0 w 50"/>
              <a:gd name="T3" fmla="*/ 0 h 59"/>
              <a:gd name="T4" fmla="*/ 2147483647 w 50"/>
              <a:gd name="T5" fmla="*/ 2147483647 h 59"/>
              <a:gd name="T6" fmla="*/ 2147483647 w 50"/>
              <a:gd name="T7" fmla="*/ 2147483647 h 59"/>
              <a:gd name="T8" fmla="*/ 2147483647 w 50"/>
              <a:gd name="T9" fmla="*/ 2147483647 h 5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 h="59">
                <a:moveTo>
                  <a:pt x="24" y="59"/>
                </a:moveTo>
                <a:lnTo>
                  <a:pt x="0" y="0"/>
                </a:lnTo>
                <a:lnTo>
                  <a:pt x="50" y="41"/>
                </a:lnTo>
                <a:lnTo>
                  <a:pt x="30" y="39"/>
                </a:lnTo>
                <a:lnTo>
                  <a:pt x="24" y="59"/>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4" name="Freeform 164"/>
          <p:cNvSpPr>
            <a:spLocks/>
          </p:cNvSpPr>
          <p:nvPr/>
        </p:nvSpPr>
        <p:spPr bwMode="auto">
          <a:xfrm>
            <a:off x="6043613" y="3656013"/>
            <a:ext cx="142875" cy="285750"/>
          </a:xfrm>
          <a:custGeom>
            <a:avLst/>
            <a:gdLst>
              <a:gd name="T0" fmla="*/ 2147483647 w 179"/>
              <a:gd name="T1" fmla="*/ 2147483647 h 361"/>
              <a:gd name="T2" fmla="*/ 2147483647 w 179"/>
              <a:gd name="T3" fmla="*/ 2147483647 h 361"/>
              <a:gd name="T4" fmla="*/ 2147483647 w 179"/>
              <a:gd name="T5" fmla="*/ 2147483647 h 361"/>
              <a:gd name="T6" fmla="*/ 2147483647 w 179"/>
              <a:gd name="T7" fmla="*/ 2147483647 h 361"/>
              <a:gd name="T8" fmla="*/ 2147483647 w 179"/>
              <a:gd name="T9" fmla="*/ 2147483647 h 361"/>
              <a:gd name="T10" fmla="*/ 2147483647 w 179"/>
              <a:gd name="T11" fmla="*/ 2147483647 h 361"/>
              <a:gd name="T12" fmla="*/ 2147483647 w 179"/>
              <a:gd name="T13" fmla="*/ 2147483647 h 361"/>
              <a:gd name="T14" fmla="*/ 0 w 179"/>
              <a:gd name="T15" fmla="*/ 0 h 36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9" h="361">
                <a:moveTo>
                  <a:pt x="179" y="361"/>
                </a:moveTo>
                <a:lnTo>
                  <a:pt x="146" y="308"/>
                </a:lnTo>
                <a:lnTo>
                  <a:pt x="115" y="253"/>
                </a:lnTo>
                <a:lnTo>
                  <a:pt x="86" y="198"/>
                </a:lnTo>
                <a:lnTo>
                  <a:pt x="58" y="141"/>
                </a:lnTo>
                <a:lnTo>
                  <a:pt x="33" y="85"/>
                </a:lnTo>
                <a:lnTo>
                  <a:pt x="11" y="28"/>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5" name="Freeform 165"/>
          <p:cNvSpPr>
            <a:spLocks/>
          </p:cNvSpPr>
          <p:nvPr/>
        </p:nvSpPr>
        <p:spPr bwMode="auto">
          <a:xfrm>
            <a:off x="6043613" y="3656013"/>
            <a:ext cx="30162" cy="49212"/>
          </a:xfrm>
          <a:custGeom>
            <a:avLst/>
            <a:gdLst>
              <a:gd name="T0" fmla="*/ 2147483647 w 36"/>
              <a:gd name="T1" fmla="*/ 2147483647 h 63"/>
              <a:gd name="T2" fmla="*/ 0 w 36"/>
              <a:gd name="T3" fmla="*/ 0 h 63"/>
              <a:gd name="T4" fmla="*/ 2147483647 w 36"/>
              <a:gd name="T5" fmla="*/ 2147483647 h 63"/>
              <a:gd name="T6" fmla="*/ 2147483647 w 36"/>
              <a:gd name="T7" fmla="*/ 2147483647 h 63"/>
              <a:gd name="T8" fmla="*/ 2147483647 w 36"/>
              <a:gd name="T9" fmla="*/ 2147483647 h 63"/>
              <a:gd name="T10" fmla="*/ 2147483647 w 36"/>
              <a:gd name="T11" fmla="*/ 2147483647 h 63"/>
              <a:gd name="T12" fmla="*/ 2147483647 w 36"/>
              <a:gd name="T13" fmla="*/ 2147483647 h 6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3">
                <a:moveTo>
                  <a:pt x="7" y="63"/>
                </a:moveTo>
                <a:lnTo>
                  <a:pt x="0" y="0"/>
                </a:lnTo>
                <a:lnTo>
                  <a:pt x="36" y="52"/>
                </a:lnTo>
                <a:lnTo>
                  <a:pt x="18" y="46"/>
                </a:lnTo>
                <a:lnTo>
                  <a:pt x="7" y="6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6" name="Freeform 166"/>
          <p:cNvSpPr>
            <a:spLocks/>
          </p:cNvSpPr>
          <p:nvPr/>
        </p:nvSpPr>
        <p:spPr bwMode="auto">
          <a:xfrm>
            <a:off x="6043613" y="3656013"/>
            <a:ext cx="30162" cy="49212"/>
          </a:xfrm>
          <a:custGeom>
            <a:avLst/>
            <a:gdLst>
              <a:gd name="T0" fmla="*/ 2147483647 w 36"/>
              <a:gd name="T1" fmla="*/ 2147483647 h 63"/>
              <a:gd name="T2" fmla="*/ 0 w 36"/>
              <a:gd name="T3" fmla="*/ 0 h 63"/>
              <a:gd name="T4" fmla="*/ 2147483647 w 36"/>
              <a:gd name="T5" fmla="*/ 2147483647 h 63"/>
              <a:gd name="T6" fmla="*/ 2147483647 w 36"/>
              <a:gd name="T7" fmla="*/ 2147483647 h 63"/>
              <a:gd name="T8" fmla="*/ 2147483647 w 36"/>
              <a:gd name="T9" fmla="*/ 2147483647 h 6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 h="63">
                <a:moveTo>
                  <a:pt x="7" y="63"/>
                </a:moveTo>
                <a:lnTo>
                  <a:pt x="0" y="0"/>
                </a:lnTo>
                <a:lnTo>
                  <a:pt x="36" y="52"/>
                </a:lnTo>
                <a:lnTo>
                  <a:pt x="18" y="46"/>
                </a:lnTo>
                <a:lnTo>
                  <a:pt x="7" y="63"/>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7" name="Freeform 167"/>
          <p:cNvSpPr>
            <a:spLocks/>
          </p:cNvSpPr>
          <p:nvPr/>
        </p:nvSpPr>
        <p:spPr bwMode="auto">
          <a:xfrm>
            <a:off x="5983288" y="3219450"/>
            <a:ext cx="33337" cy="315913"/>
          </a:xfrm>
          <a:custGeom>
            <a:avLst/>
            <a:gdLst>
              <a:gd name="T0" fmla="*/ 2147483647 w 42"/>
              <a:gd name="T1" fmla="*/ 2147483647 h 399"/>
              <a:gd name="T2" fmla="*/ 2147483647 w 42"/>
              <a:gd name="T3" fmla="*/ 2147483647 h 399"/>
              <a:gd name="T4" fmla="*/ 2147483647 w 42"/>
              <a:gd name="T5" fmla="*/ 2147483647 h 399"/>
              <a:gd name="T6" fmla="*/ 2147483647 w 42"/>
              <a:gd name="T7" fmla="*/ 2147483647 h 399"/>
              <a:gd name="T8" fmla="*/ 2147483647 w 42"/>
              <a:gd name="T9" fmla="*/ 2147483647 h 399"/>
              <a:gd name="T10" fmla="*/ 2147483647 w 42"/>
              <a:gd name="T11" fmla="*/ 2147483647 h 399"/>
              <a:gd name="T12" fmla="*/ 0 w 42"/>
              <a:gd name="T13" fmla="*/ 2147483647 h 399"/>
              <a:gd name="T14" fmla="*/ 0 w 42"/>
              <a:gd name="T15" fmla="*/ 0 h 39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 h="399">
                <a:moveTo>
                  <a:pt x="42" y="399"/>
                </a:moveTo>
                <a:lnTo>
                  <a:pt x="29" y="336"/>
                </a:lnTo>
                <a:lnTo>
                  <a:pt x="18" y="276"/>
                </a:lnTo>
                <a:lnTo>
                  <a:pt x="11" y="214"/>
                </a:lnTo>
                <a:lnTo>
                  <a:pt x="5" y="154"/>
                </a:lnTo>
                <a:lnTo>
                  <a:pt x="2" y="91"/>
                </a:lnTo>
                <a:lnTo>
                  <a:pt x="0" y="31"/>
                </a:lnTo>
                <a:lnTo>
                  <a:pt x="0"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8" name="Freeform 168"/>
          <p:cNvSpPr>
            <a:spLocks/>
          </p:cNvSpPr>
          <p:nvPr/>
        </p:nvSpPr>
        <p:spPr bwMode="auto">
          <a:xfrm>
            <a:off x="5972175" y="3219450"/>
            <a:ext cx="22225" cy="47625"/>
          </a:xfrm>
          <a:custGeom>
            <a:avLst/>
            <a:gdLst>
              <a:gd name="T0" fmla="*/ 0 w 30"/>
              <a:gd name="T1" fmla="*/ 2147483647 h 60"/>
              <a:gd name="T2" fmla="*/ 2147483647 w 30"/>
              <a:gd name="T3" fmla="*/ 0 h 60"/>
              <a:gd name="T4" fmla="*/ 2147483647 w 30"/>
              <a:gd name="T5" fmla="*/ 2147483647 h 60"/>
              <a:gd name="T6" fmla="*/ 2147483647 w 30"/>
              <a:gd name="T7" fmla="*/ 2147483647 h 60"/>
              <a:gd name="T8" fmla="*/ 0 w 30"/>
              <a:gd name="T9" fmla="*/ 2147483647 h 60"/>
              <a:gd name="T10" fmla="*/ 0 w 30"/>
              <a:gd name="T11" fmla="*/ 2147483647 h 60"/>
              <a:gd name="T12" fmla="*/ 0 w 30"/>
              <a:gd name="T13" fmla="*/ 2147483647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60">
                <a:moveTo>
                  <a:pt x="0" y="60"/>
                </a:moveTo>
                <a:lnTo>
                  <a:pt x="15" y="0"/>
                </a:lnTo>
                <a:lnTo>
                  <a:pt x="30" y="60"/>
                </a:lnTo>
                <a:lnTo>
                  <a:pt x="15" y="49"/>
                </a:lnTo>
                <a:lnTo>
                  <a:pt x="0" y="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49" name="Freeform 169"/>
          <p:cNvSpPr>
            <a:spLocks/>
          </p:cNvSpPr>
          <p:nvPr/>
        </p:nvSpPr>
        <p:spPr bwMode="auto">
          <a:xfrm>
            <a:off x="5972175" y="3219450"/>
            <a:ext cx="22225" cy="47625"/>
          </a:xfrm>
          <a:custGeom>
            <a:avLst/>
            <a:gdLst>
              <a:gd name="T0" fmla="*/ 0 w 30"/>
              <a:gd name="T1" fmla="*/ 2147483647 h 60"/>
              <a:gd name="T2" fmla="*/ 2147483647 w 30"/>
              <a:gd name="T3" fmla="*/ 0 h 60"/>
              <a:gd name="T4" fmla="*/ 2147483647 w 30"/>
              <a:gd name="T5" fmla="*/ 2147483647 h 60"/>
              <a:gd name="T6" fmla="*/ 2147483647 w 30"/>
              <a:gd name="T7" fmla="*/ 2147483647 h 60"/>
              <a:gd name="T8" fmla="*/ 0 w 30"/>
              <a:gd name="T9" fmla="*/ 2147483647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60">
                <a:moveTo>
                  <a:pt x="0" y="60"/>
                </a:moveTo>
                <a:lnTo>
                  <a:pt x="15" y="0"/>
                </a:lnTo>
                <a:lnTo>
                  <a:pt x="30" y="60"/>
                </a:lnTo>
                <a:lnTo>
                  <a:pt x="15" y="49"/>
                </a:lnTo>
                <a:lnTo>
                  <a:pt x="0" y="6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0" name="Freeform 170"/>
          <p:cNvSpPr>
            <a:spLocks/>
          </p:cNvSpPr>
          <p:nvPr/>
        </p:nvSpPr>
        <p:spPr bwMode="auto">
          <a:xfrm>
            <a:off x="5992813" y="2779713"/>
            <a:ext cx="77787" cy="331787"/>
          </a:xfrm>
          <a:custGeom>
            <a:avLst/>
            <a:gdLst>
              <a:gd name="T0" fmla="*/ 0 w 97"/>
              <a:gd name="T1" fmla="*/ 2147483647 h 419"/>
              <a:gd name="T2" fmla="*/ 2147483647 w 97"/>
              <a:gd name="T3" fmla="*/ 2147483647 h 419"/>
              <a:gd name="T4" fmla="*/ 2147483647 w 97"/>
              <a:gd name="T5" fmla="*/ 2147483647 h 419"/>
              <a:gd name="T6" fmla="*/ 2147483647 w 97"/>
              <a:gd name="T7" fmla="*/ 2147483647 h 419"/>
              <a:gd name="T8" fmla="*/ 2147483647 w 97"/>
              <a:gd name="T9" fmla="*/ 2147483647 h 419"/>
              <a:gd name="T10" fmla="*/ 2147483647 w 97"/>
              <a:gd name="T11" fmla="*/ 2147483647 h 419"/>
              <a:gd name="T12" fmla="*/ 2147483647 w 97"/>
              <a:gd name="T13" fmla="*/ 2147483647 h 419"/>
              <a:gd name="T14" fmla="*/ 2147483647 w 97"/>
              <a:gd name="T15" fmla="*/ 2147483647 h 419"/>
              <a:gd name="T16" fmla="*/ 2147483647 w 97"/>
              <a:gd name="T17" fmla="*/ 0 h 4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7" h="419">
                <a:moveTo>
                  <a:pt x="0" y="419"/>
                </a:moveTo>
                <a:lnTo>
                  <a:pt x="7" y="360"/>
                </a:lnTo>
                <a:lnTo>
                  <a:pt x="16" y="302"/>
                </a:lnTo>
                <a:lnTo>
                  <a:pt x="25" y="245"/>
                </a:lnTo>
                <a:lnTo>
                  <a:pt x="38" y="190"/>
                </a:lnTo>
                <a:lnTo>
                  <a:pt x="53" y="135"/>
                </a:lnTo>
                <a:lnTo>
                  <a:pt x="69" y="80"/>
                </a:lnTo>
                <a:lnTo>
                  <a:pt x="86" y="27"/>
                </a:lnTo>
                <a:lnTo>
                  <a:pt x="97"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1" name="Freeform 171"/>
          <p:cNvSpPr>
            <a:spLocks/>
          </p:cNvSpPr>
          <p:nvPr/>
        </p:nvSpPr>
        <p:spPr bwMode="auto">
          <a:xfrm>
            <a:off x="6042025" y="2779713"/>
            <a:ext cx="28575" cy="49212"/>
          </a:xfrm>
          <a:custGeom>
            <a:avLst/>
            <a:gdLst>
              <a:gd name="T0" fmla="*/ 0 w 35"/>
              <a:gd name="T1" fmla="*/ 2147483647 h 62"/>
              <a:gd name="T2" fmla="*/ 2147483647 w 35"/>
              <a:gd name="T3" fmla="*/ 0 h 62"/>
              <a:gd name="T4" fmla="*/ 2147483647 w 35"/>
              <a:gd name="T5" fmla="*/ 2147483647 h 62"/>
              <a:gd name="T6" fmla="*/ 2147483647 w 35"/>
              <a:gd name="T7" fmla="*/ 2147483647 h 62"/>
              <a:gd name="T8" fmla="*/ 0 w 35"/>
              <a:gd name="T9" fmla="*/ 2147483647 h 62"/>
              <a:gd name="T10" fmla="*/ 0 w 35"/>
              <a:gd name="T11" fmla="*/ 2147483647 h 62"/>
              <a:gd name="T12" fmla="*/ 0 w 35"/>
              <a:gd name="T13" fmla="*/ 2147483647 h 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5" h="62">
                <a:moveTo>
                  <a:pt x="0" y="53"/>
                </a:moveTo>
                <a:lnTo>
                  <a:pt x="35" y="0"/>
                </a:lnTo>
                <a:lnTo>
                  <a:pt x="29" y="62"/>
                </a:lnTo>
                <a:lnTo>
                  <a:pt x="18" y="46"/>
                </a:lnTo>
                <a:lnTo>
                  <a:pt x="0" y="53"/>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2" name="Freeform 172"/>
          <p:cNvSpPr>
            <a:spLocks/>
          </p:cNvSpPr>
          <p:nvPr/>
        </p:nvSpPr>
        <p:spPr bwMode="auto">
          <a:xfrm>
            <a:off x="6042025" y="2779713"/>
            <a:ext cx="28575" cy="49212"/>
          </a:xfrm>
          <a:custGeom>
            <a:avLst/>
            <a:gdLst>
              <a:gd name="T0" fmla="*/ 0 w 35"/>
              <a:gd name="T1" fmla="*/ 2147483647 h 62"/>
              <a:gd name="T2" fmla="*/ 2147483647 w 35"/>
              <a:gd name="T3" fmla="*/ 0 h 62"/>
              <a:gd name="T4" fmla="*/ 2147483647 w 35"/>
              <a:gd name="T5" fmla="*/ 2147483647 h 62"/>
              <a:gd name="T6" fmla="*/ 2147483647 w 35"/>
              <a:gd name="T7" fmla="*/ 2147483647 h 62"/>
              <a:gd name="T8" fmla="*/ 0 w 35"/>
              <a:gd name="T9" fmla="*/ 2147483647 h 6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 h="62">
                <a:moveTo>
                  <a:pt x="0" y="53"/>
                </a:moveTo>
                <a:lnTo>
                  <a:pt x="35" y="0"/>
                </a:lnTo>
                <a:lnTo>
                  <a:pt x="29" y="62"/>
                </a:lnTo>
                <a:lnTo>
                  <a:pt x="18" y="46"/>
                </a:lnTo>
                <a:lnTo>
                  <a:pt x="0" y="53"/>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3" name="Freeform 173"/>
          <p:cNvSpPr>
            <a:spLocks/>
          </p:cNvSpPr>
          <p:nvPr/>
        </p:nvSpPr>
        <p:spPr bwMode="auto">
          <a:xfrm>
            <a:off x="6121400" y="2379663"/>
            <a:ext cx="192088" cy="277812"/>
          </a:xfrm>
          <a:custGeom>
            <a:avLst/>
            <a:gdLst>
              <a:gd name="T0" fmla="*/ 0 w 243"/>
              <a:gd name="T1" fmla="*/ 2147483647 h 351"/>
              <a:gd name="T2" fmla="*/ 2147483647 w 243"/>
              <a:gd name="T3" fmla="*/ 2147483647 h 351"/>
              <a:gd name="T4" fmla="*/ 2147483647 w 243"/>
              <a:gd name="T5" fmla="*/ 2147483647 h 351"/>
              <a:gd name="T6" fmla="*/ 2147483647 w 243"/>
              <a:gd name="T7" fmla="*/ 2147483647 h 351"/>
              <a:gd name="T8" fmla="*/ 2147483647 w 243"/>
              <a:gd name="T9" fmla="*/ 2147483647 h 351"/>
              <a:gd name="T10" fmla="*/ 2147483647 w 243"/>
              <a:gd name="T11" fmla="*/ 2147483647 h 351"/>
              <a:gd name="T12" fmla="*/ 2147483647 w 243"/>
              <a:gd name="T13" fmla="*/ 2147483647 h 351"/>
              <a:gd name="T14" fmla="*/ 2147483647 w 243"/>
              <a:gd name="T15" fmla="*/ 0 h 35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3" h="351">
                <a:moveTo>
                  <a:pt x="0" y="351"/>
                </a:moveTo>
                <a:lnTo>
                  <a:pt x="34" y="289"/>
                </a:lnTo>
                <a:lnTo>
                  <a:pt x="71" y="227"/>
                </a:lnTo>
                <a:lnTo>
                  <a:pt x="111" y="167"/>
                </a:lnTo>
                <a:lnTo>
                  <a:pt x="153" y="110"/>
                </a:lnTo>
                <a:lnTo>
                  <a:pt x="197" y="53"/>
                </a:lnTo>
                <a:lnTo>
                  <a:pt x="219" y="28"/>
                </a:lnTo>
                <a:lnTo>
                  <a:pt x="243"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4" name="Freeform 174"/>
          <p:cNvSpPr>
            <a:spLocks/>
          </p:cNvSpPr>
          <p:nvPr/>
        </p:nvSpPr>
        <p:spPr bwMode="auto">
          <a:xfrm>
            <a:off x="6273800" y="2379663"/>
            <a:ext cx="39688" cy="44450"/>
          </a:xfrm>
          <a:custGeom>
            <a:avLst/>
            <a:gdLst>
              <a:gd name="T0" fmla="*/ 0 w 51"/>
              <a:gd name="T1" fmla="*/ 2147483647 h 57"/>
              <a:gd name="T2" fmla="*/ 2147483647 w 51"/>
              <a:gd name="T3" fmla="*/ 0 h 57"/>
              <a:gd name="T4" fmla="*/ 2147483647 w 51"/>
              <a:gd name="T5" fmla="*/ 2147483647 h 57"/>
              <a:gd name="T6" fmla="*/ 2147483647 w 51"/>
              <a:gd name="T7" fmla="*/ 2147483647 h 57"/>
              <a:gd name="T8" fmla="*/ 0 w 51"/>
              <a:gd name="T9" fmla="*/ 2147483647 h 57"/>
              <a:gd name="T10" fmla="*/ 0 w 51"/>
              <a:gd name="T11" fmla="*/ 2147483647 h 57"/>
              <a:gd name="T12" fmla="*/ 0 w 51"/>
              <a:gd name="T13" fmla="*/ 2147483647 h 5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1" h="57">
                <a:moveTo>
                  <a:pt x="0" y="37"/>
                </a:moveTo>
                <a:lnTo>
                  <a:pt x="51" y="0"/>
                </a:lnTo>
                <a:lnTo>
                  <a:pt x="22" y="57"/>
                </a:lnTo>
                <a:lnTo>
                  <a:pt x="20" y="37"/>
                </a:lnTo>
                <a:lnTo>
                  <a:pt x="0" y="37"/>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5" name="Freeform 175"/>
          <p:cNvSpPr>
            <a:spLocks/>
          </p:cNvSpPr>
          <p:nvPr/>
        </p:nvSpPr>
        <p:spPr bwMode="auto">
          <a:xfrm>
            <a:off x="6273800" y="2379663"/>
            <a:ext cx="39688" cy="44450"/>
          </a:xfrm>
          <a:custGeom>
            <a:avLst/>
            <a:gdLst>
              <a:gd name="T0" fmla="*/ 0 w 51"/>
              <a:gd name="T1" fmla="*/ 2147483647 h 57"/>
              <a:gd name="T2" fmla="*/ 2147483647 w 51"/>
              <a:gd name="T3" fmla="*/ 0 h 57"/>
              <a:gd name="T4" fmla="*/ 2147483647 w 51"/>
              <a:gd name="T5" fmla="*/ 2147483647 h 57"/>
              <a:gd name="T6" fmla="*/ 2147483647 w 51"/>
              <a:gd name="T7" fmla="*/ 2147483647 h 57"/>
              <a:gd name="T8" fmla="*/ 0 w 51"/>
              <a:gd name="T9" fmla="*/ 2147483647 h 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 h="57">
                <a:moveTo>
                  <a:pt x="0" y="37"/>
                </a:moveTo>
                <a:lnTo>
                  <a:pt x="51" y="0"/>
                </a:lnTo>
                <a:lnTo>
                  <a:pt x="22" y="57"/>
                </a:lnTo>
                <a:lnTo>
                  <a:pt x="20" y="37"/>
                </a:lnTo>
                <a:lnTo>
                  <a:pt x="0" y="3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6" name="Freeform 176"/>
          <p:cNvSpPr>
            <a:spLocks/>
          </p:cNvSpPr>
          <p:nvPr/>
        </p:nvSpPr>
        <p:spPr bwMode="auto">
          <a:xfrm>
            <a:off x="7381875" y="1785938"/>
            <a:ext cx="130175" cy="223837"/>
          </a:xfrm>
          <a:custGeom>
            <a:avLst/>
            <a:gdLst>
              <a:gd name="T0" fmla="*/ 2147483647 w 165"/>
              <a:gd name="T1" fmla="*/ 2147483647 h 284"/>
              <a:gd name="T2" fmla="*/ 2147483647 w 165"/>
              <a:gd name="T3" fmla="*/ 2147483647 h 284"/>
              <a:gd name="T4" fmla="*/ 2147483647 w 165"/>
              <a:gd name="T5" fmla="*/ 2147483647 h 284"/>
              <a:gd name="T6" fmla="*/ 2147483647 w 165"/>
              <a:gd name="T7" fmla="*/ 2147483647 h 284"/>
              <a:gd name="T8" fmla="*/ 2147483647 w 165"/>
              <a:gd name="T9" fmla="*/ 2147483647 h 284"/>
              <a:gd name="T10" fmla="*/ 2147483647 w 165"/>
              <a:gd name="T11" fmla="*/ 2147483647 h 284"/>
              <a:gd name="T12" fmla="*/ 2147483647 w 165"/>
              <a:gd name="T13" fmla="*/ 2147483647 h 284"/>
              <a:gd name="T14" fmla="*/ 2147483647 w 165"/>
              <a:gd name="T15" fmla="*/ 2147483647 h 284"/>
              <a:gd name="T16" fmla="*/ 2147483647 w 165"/>
              <a:gd name="T17" fmla="*/ 2147483647 h 284"/>
              <a:gd name="T18" fmla="*/ 2147483647 w 165"/>
              <a:gd name="T19" fmla="*/ 2147483647 h 284"/>
              <a:gd name="T20" fmla="*/ 2147483647 w 165"/>
              <a:gd name="T21" fmla="*/ 2147483647 h 284"/>
              <a:gd name="T22" fmla="*/ 2147483647 w 165"/>
              <a:gd name="T23" fmla="*/ 2147483647 h 284"/>
              <a:gd name="T24" fmla="*/ 2147483647 w 165"/>
              <a:gd name="T25" fmla="*/ 2147483647 h 284"/>
              <a:gd name="T26" fmla="*/ 2147483647 w 165"/>
              <a:gd name="T27" fmla="*/ 2147483647 h 284"/>
              <a:gd name="T28" fmla="*/ 2147483647 w 165"/>
              <a:gd name="T29" fmla="*/ 2147483647 h 284"/>
              <a:gd name="T30" fmla="*/ 2147483647 w 165"/>
              <a:gd name="T31" fmla="*/ 2147483647 h 284"/>
              <a:gd name="T32" fmla="*/ 2147483647 w 165"/>
              <a:gd name="T33" fmla="*/ 2147483647 h 284"/>
              <a:gd name="T34" fmla="*/ 2147483647 w 165"/>
              <a:gd name="T35" fmla="*/ 2147483647 h 284"/>
              <a:gd name="T36" fmla="*/ 2147483647 w 165"/>
              <a:gd name="T37" fmla="*/ 2147483647 h 284"/>
              <a:gd name="T38" fmla="*/ 0 w 165"/>
              <a:gd name="T39" fmla="*/ 2147483647 h 284"/>
              <a:gd name="T40" fmla="*/ 0 w 165"/>
              <a:gd name="T41" fmla="*/ 2147483647 h 284"/>
              <a:gd name="T42" fmla="*/ 0 w 165"/>
              <a:gd name="T43" fmla="*/ 2147483647 h 284"/>
              <a:gd name="T44" fmla="*/ 2147483647 w 165"/>
              <a:gd name="T45" fmla="*/ 2147483647 h 284"/>
              <a:gd name="T46" fmla="*/ 2147483647 w 165"/>
              <a:gd name="T47" fmla="*/ 2147483647 h 284"/>
              <a:gd name="T48" fmla="*/ 2147483647 w 165"/>
              <a:gd name="T49" fmla="*/ 2147483647 h 284"/>
              <a:gd name="T50" fmla="*/ 2147483647 w 165"/>
              <a:gd name="T51" fmla="*/ 2147483647 h 284"/>
              <a:gd name="T52" fmla="*/ 2147483647 w 165"/>
              <a:gd name="T53" fmla="*/ 0 h 28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65" h="284">
                <a:moveTo>
                  <a:pt x="165" y="284"/>
                </a:moveTo>
                <a:lnTo>
                  <a:pt x="150" y="280"/>
                </a:lnTo>
                <a:lnTo>
                  <a:pt x="136" y="275"/>
                </a:lnTo>
                <a:lnTo>
                  <a:pt x="123" y="267"/>
                </a:lnTo>
                <a:lnTo>
                  <a:pt x="108" y="260"/>
                </a:lnTo>
                <a:lnTo>
                  <a:pt x="97" y="253"/>
                </a:lnTo>
                <a:lnTo>
                  <a:pt x="84" y="244"/>
                </a:lnTo>
                <a:lnTo>
                  <a:pt x="73" y="234"/>
                </a:lnTo>
                <a:lnTo>
                  <a:pt x="62" y="223"/>
                </a:lnTo>
                <a:lnTo>
                  <a:pt x="53" y="212"/>
                </a:lnTo>
                <a:lnTo>
                  <a:pt x="44" y="202"/>
                </a:lnTo>
                <a:lnTo>
                  <a:pt x="37" y="189"/>
                </a:lnTo>
                <a:lnTo>
                  <a:pt x="29" y="178"/>
                </a:lnTo>
                <a:lnTo>
                  <a:pt x="22" y="165"/>
                </a:lnTo>
                <a:lnTo>
                  <a:pt x="17" y="150"/>
                </a:lnTo>
                <a:lnTo>
                  <a:pt x="11" y="138"/>
                </a:lnTo>
                <a:lnTo>
                  <a:pt x="8" y="123"/>
                </a:lnTo>
                <a:lnTo>
                  <a:pt x="4" y="108"/>
                </a:lnTo>
                <a:lnTo>
                  <a:pt x="2" y="94"/>
                </a:lnTo>
                <a:lnTo>
                  <a:pt x="0" y="79"/>
                </a:lnTo>
                <a:lnTo>
                  <a:pt x="0" y="64"/>
                </a:lnTo>
                <a:lnTo>
                  <a:pt x="0" y="50"/>
                </a:lnTo>
                <a:lnTo>
                  <a:pt x="2" y="35"/>
                </a:lnTo>
                <a:lnTo>
                  <a:pt x="4" y="19"/>
                </a:lnTo>
                <a:lnTo>
                  <a:pt x="6" y="15"/>
                </a:lnTo>
                <a:lnTo>
                  <a:pt x="6" y="10"/>
                </a:lnTo>
                <a:lnTo>
                  <a:pt x="9"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7" name="Freeform 177"/>
          <p:cNvSpPr>
            <a:spLocks/>
          </p:cNvSpPr>
          <p:nvPr/>
        </p:nvSpPr>
        <p:spPr bwMode="auto">
          <a:xfrm>
            <a:off x="6459538" y="3371850"/>
            <a:ext cx="928687" cy="876300"/>
          </a:xfrm>
          <a:custGeom>
            <a:avLst/>
            <a:gdLst>
              <a:gd name="T0" fmla="*/ 2147483647 w 1170"/>
              <a:gd name="T1" fmla="*/ 2147483647 h 1105"/>
              <a:gd name="T2" fmla="*/ 2147483647 w 1170"/>
              <a:gd name="T3" fmla="*/ 2147483647 h 1105"/>
              <a:gd name="T4" fmla="*/ 0 w 1170"/>
              <a:gd name="T5" fmla="*/ 2147483647 h 1105"/>
              <a:gd name="T6" fmla="*/ 0 w 1170"/>
              <a:gd name="T7" fmla="*/ 2147483647 h 1105"/>
              <a:gd name="T8" fmla="*/ 2147483647 w 1170"/>
              <a:gd name="T9" fmla="*/ 2147483647 h 1105"/>
              <a:gd name="T10" fmla="*/ 2147483647 w 1170"/>
              <a:gd name="T11" fmla="*/ 2147483647 h 1105"/>
              <a:gd name="T12" fmla="*/ 2147483647 w 1170"/>
              <a:gd name="T13" fmla="*/ 2147483647 h 1105"/>
              <a:gd name="T14" fmla="*/ 2147483647 w 1170"/>
              <a:gd name="T15" fmla="*/ 2147483647 h 1105"/>
              <a:gd name="T16" fmla="*/ 2147483647 w 1170"/>
              <a:gd name="T17" fmla="*/ 2147483647 h 1105"/>
              <a:gd name="T18" fmla="*/ 2147483647 w 1170"/>
              <a:gd name="T19" fmla="*/ 2147483647 h 1105"/>
              <a:gd name="T20" fmla="*/ 2147483647 w 1170"/>
              <a:gd name="T21" fmla="*/ 2147483647 h 1105"/>
              <a:gd name="T22" fmla="*/ 2147483647 w 1170"/>
              <a:gd name="T23" fmla="*/ 2147483647 h 1105"/>
              <a:gd name="T24" fmla="*/ 2147483647 w 1170"/>
              <a:gd name="T25" fmla="*/ 2147483647 h 1105"/>
              <a:gd name="T26" fmla="*/ 2147483647 w 1170"/>
              <a:gd name="T27" fmla="*/ 2147483647 h 1105"/>
              <a:gd name="T28" fmla="*/ 2147483647 w 1170"/>
              <a:gd name="T29" fmla="*/ 2147483647 h 1105"/>
              <a:gd name="T30" fmla="*/ 2147483647 w 1170"/>
              <a:gd name="T31" fmla="*/ 2147483647 h 1105"/>
              <a:gd name="T32" fmla="*/ 2147483647 w 1170"/>
              <a:gd name="T33" fmla="*/ 2147483647 h 1105"/>
              <a:gd name="T34" fmla="*/ 2147483647 w 1170"/>
              <a:gd name="T35" fmla="*/ 2147483647 h 1105"/>
              <a:gd name="T36" fmla="*/ 2147483647 w 1170"/>
              <a:gd name="T37" fmla="*/ 2147483647 h 1105"/>
              <a:gd name="T38" fmla="*/ 2147483647 w 1170"/>
              <a:gd name="T39" fmla="*/ 2147483647 h 1105"/>
              <a:gd name="T40" fmla="*/ 2147483647 w 1170"/>
              <a:gd name="T41" fmla="*/ 2147483647 h 1105"/>
              <a:gd name="T42" fmla="*/ 2147483647 w 1170"/>
              <a:gd name="T43" fmla="*/ 2147483647 h 1105"/>
              <a:gd name="T44" fmla="*/ 2147483647 w 1170"/>
              <a:gd name="T45" fmla="*/ 2147483647 h 1105"/>
              <a:gd name="T46" fmla="*/ 2147483647 w 1170"/>
              <a:gd name="T47" fmla="*/ 2147483647 h 1105"/>
              <a:gd name="T48" fmla="*/ 2147483647 w 1170"/>
              <a:gd name="T49" fmla="*/ 2147483647 h 1105"/>
              <a:gd name="T50" fmla="*/ 2147483647 w 1170"/>
              <a:gd name="T51" fmla="*/ 2147483647 h 1105"/>
              <a:gd name="T52" fmla="*/ 2147483647 w 1170"/>
              <a:gd name="T53" fmla="*/ 2147483647 h 1105"/>
              <a:gd name="T54" fmla="*/ 2147483647 w 1170"/>
              <a:gd name="T55" fmla="*/ 2147483647 h 1105"/>
              <a:gd name="T56" fmla="*/ 2147483647 w 1170"/>
              <a:gd name="T57" fmla="*/ 2147483647 h 1105"/>
              <a:gd name="T58" fmla="*/ 2147483647 w 1170"/>
              <a:gd name="T59" fmla="*/ 2147483647 h 1105"/>
              <a:gd name="T60" fmla="*/ 2147483647 w 1170"/>
              <a:gd name="T61" fmla="*/ 2147483647 h 1105"/>
              <a:gd name="T62" fmla="*/ 2147483647 w 1170"/>
              <a:gd name="T63" fmla="*/ 2147483647 h 1105"/>
              <a:gd name="T64" fmla="*/ 2147483647 w 1170"/>
              <a:gd name="T65" fmla="*/ 2147483647 h 1105"/>
              <a:gd name="T66" fmla="*/ 2147483647 w 1170"/>
              <a:gd name="T67" fmla="*/ 2147483647 h 1105"/>
              <a:gd name="T68" fmla="*/ 2147483647 w 1170"/>
              <a:gd name="T69" fmla="*/ 2147483647 h 1105"/>
              <a:gd name="T70" fmla="*/ 2147483647 w 1170"/>
              <a:gd name="T71" fmla="*/ 2147483647 h 1105"/>
              <a:gd name="T72" fmla="*/ 2147483647 w 1170"/>
              <a:gd name="T73" fmla="*/ 2147483647 h 1105"/>
              <a:gd name="T74" fmla="*/ 2147483647 w 1170"/>
              <a:gd name="T75" fmla="*/ 2147483647 h 1105"/>
              <a:gd name="T76" fmla="*/ 2147483647 w 1170"/>
              <a:gd name="T77" fmla="*/ 2147483647 h 1105"/>
              <a:gd name="T78" fmla="*/ 2147483647 w 1170"/>
              <a:gd name="T79" fmla="*/ 0 h 11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170" h="1105">
                <a:moveTo>
                  <a:pt x="13" y="1105"/>
                </a:moveTo>
                <a:lnTo>
                  <a:pt x="4" y="1090"/>
                </a:lnTo>
                <a:lnTo>
                  <a:pt x="0" y="1077"/>
                </a:lnTo>
                <a:lnTo>
                  <a:pt x="0" y="1064"/>
                </a:lnTo>
                <a:lnTo>
                  <a:pt x="4" y="1050"/>
                </a:lnTo>
                <a:lnTo>
                  <a:pt x="11" y="1037"/>
                </a:lnTo>
                <a:lnTo>
                  <a:pt x="24" y="1024"/>
                </a:lnTo>
                <a:lnTo>
                  <a:pt x="38" y="1011"/>
                </a:lnTo>
                <a:lnTo>
                  <a:pt x="57" y="998"/>
                </a:lnTo>
                <a:lnTo>
                  <a:pt x="78" y="986"/>
                </a:lnTo>
                <a:lnTo>
                  <a:pt x="115" y="967"/>
                </a:lnTo>
                <a:lnTo>
                  <a:pt x="159" y="947"/>
                </a:lnTo>
                <a:lnTo>
                  <a:pt x="223" y="922"/>
                </a:lnTo>
                <a:lnTo>
                  <a:pt x="335" y="881"/>
                </a:lnTo>
                <a:lnTo>
                  <a:pt x="521" y="814"/>
                </a:lnTo>
                <a:lnTo>
                  <a:pt x="629" y="774"/>
                </a:lnTo>
                <a:lnTo>
                  <a:pt x="713" y="737"/>
                </a:lnTo>
                <a:lnTo>
                  <a:pt x="775" y="708"/>
                </a:lnTo>
                <a:lnTo>
                  <a:pt x="836" y="678"/>
                </a:lnTo>
                <a:lnTo>
                  <a:pt x="892" y="646"/>
                </a:lnTo>
                <a:lnTo>
                  <a:pt x="929" y="624"/>
                </a:lnTo>
                <a:lnTo>
                  <a:pt x="964" y="600"/>
                </a:lnTo>
                <a:lnTo>
                  <a:pt x="997" y="576"/>
                </a:lnTo>
                <a:lnTo>
                  <a:pt x="1028" y="550"/>
                </a:lnTo>
                <a:lnTo>
                  <a:pt x="1055" y="523"/>
                </a:lnTo>
                <a:lnTo>
                  <a:pt x="1081" y="496"/>
                </a:lnTo>
                <a:lnTo>
                  <a:pt x="1104" y="468"/>
                </a:lnTo>
                <a:lnTo>
                  <a:pt x="1123" y="437"/>
                </a:lnTo>
                <a:lnTo>
                  <a:pt x="1139" y="406"/>
                </a:lnTo>
                <a:lnTo>
                  <a:pt x="1154" y="375"/>
                </a:lnTo>
                <a:lnTo>
                  <a:pt x="1163" y="340"/>
                </a:lnTo>
                <a:lnTo>
                  <a:pt x="1169" y="305"/>
                </a:lnTo>
                <a:lnTo>
                  <a:pt x="1170" y="271"/>
                </a:lnTo>
                <a:lnTo>
                  <a:pt x="1169" y="232"/>
                </a:lnTo>
                <a:lnTo>
                  <a:pt x="1161" y="194"/>
                </a:lnTo>
                <a:lnTo>
                  <a:pt x="1150" y="154"/>
                </a:lnTo>
                <a:lnTo>
                  <a:pt x="1134" y="112"/>
                </a:lnTo>
                <a:lnTo>
                  <a:pt x="1114" y="68"/>
                </a:lnTo>
                <a:lnTo>
                  <a:pt x="1086" y="24"/>
                </a:lnTo>
                <a:lnTo>
                  <a:pt x="1072" y="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8" name="Freeform 178"/>
          <p:cNvSpPr>
            <a:spLocks/>
          </p:cNvSpPr>
          <p:nvPr/>
        </p:nvSpPr>
        <p:spPr bwMode="auto">
          <a:xfrm>
            <a:off x="7310438" y="3371850"/>
            <a:ext cx="36512" cy="47625"/>
          </a:xfrm>
          <a:custGeom>
            <a:avLst/>
            <a:gdLst>
              <a:gd name="T0" fmla="*/ 2147483647 w 45"/>
              <a:gd name="T1" fmla="*/ 2147483647 h 60"/>
              <a:gd name="T2" fmla="*/ 0 w 45"/>
              <a:gd name="T3" fmla="*/ 0 h 60"/>
              <a:gd name="T4" fmla="*/ 2147483647 w 45"/>
              <a:gd name="T5" fmla="*/ 2147483647 h 60"/>
              <a:gd name="T6" fmla="*/ 2147483647 w 45"/>
              <a:gd name="T7" fmla="*/ 2147483647 h 60"/>
              <a:gd name="T8" fmla="*/ 2147483647 w 45"/>
              <a:gd name="T9" fmla="*/ 2147483647 h 60"/>
              <a:gd name="T10" fmla="*/ 2147483647 w 45"/>
              <a:gd name="T11" fmla="*/ 2147483647 h 60"/>
              <a:gd name="T12" fmla="*/ 2147483647 w 45"/>
              <a:gd name="T13" fmla="*/ 2147483647 h 6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5" h="60">
                <a:moveTo>
                  <a:pt x="20" y="60"/>
                </a:moveTo>
                <a:lnTo>
                  <a:pt x="0" y="0"/>
                </a:lnTo>
                <a:lnTo>
                  <a:pt x="45" y="44"/>
                </a:lnTo>
                <a:lnTo>
                  <a:pt x="25" y="42"/>
                </a:lnTo>
                <a:lnTo>
                  <a:pt x="20" y="6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59" name="Freeform 179"/>
          <p:cNvSpPr>
            <a:spLocks/>
          </p:cNvSpPr>
          <p:nvPr/>
        </p:nvSpPr>
        <p:spPr bwMode="auto">
          <a:xfrm>
            <a:off x="7310438" y="3371850"/>
            <a:ext cx="36512" cy="47625"/>
          </a:xfrm>
          <a:custGeom>
            <a:avLst/>
            <a:gdLst>
              <a:gd name="T0" fmla="*/ 2147483647 w 45"/>
              <a:gd name="T1" fmla="*/ 2147483647 h 60"/>
              <a:gd name="T2" fmla="*/ 0 w 45"/>
              <a:gd name="T3" fmla="*/ 0 h 60"/>
              <a:gd name="T4" fmla="*/ 2147483647 w 45"/>
              <a:gd name="T5" fmla="*/ 2147483647 h 60"/>
              <a:gd name="T6" fmla="*/ 2147483647 w 45"/>
              <a:gd name="T7" fmla="*/ 2147483647 h 60"/>
              <a:gd name="T8" fmla="*/ 2147483647 w 45"/>
              <a:gd name="T9" fmla="*/ 2147483647 h 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60">
                <a:moveTo>
                  <a:pt x="20" y="60"/>
                </a:moveTo>
                <a:lnTo>
                  <a:pt x="0" y="0"/>
                </a:lnTo>
                <a:lnTo>
                  <a:pt x="45" y="44"/>
                </a:lnTo>
                <a:lnTo>
                  <a:pt x="25" y="42"/>
                </a:lnTo>
                <a:lnTo>
                  <a:pt x="20" y="60"/>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0" name="Rectangle 180"/>
          <p:cNvSpPr>
            <a:spLocks noChangeArrowheads="1"/>
          </p:cNvSpPr>
          <p:nvPr/>
        </p:nvSpPr>
        <p:spPr bwMode="auto">
          <a:xfrm>
            <a:off x="7061200" y="3252788"/>
            <a:ext cx="500063"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glyoxylate</a:t>
            </a:r>
            <a:endParaRPr lang="de-DE">
              <a:solidFill>
                <a:srgbClr val="000000"/>
              </a:solidFill>
              <a:latin typeface="Arial" charset="0"/>
              <a:ea typeface="ＭＳ Ｐゴシック" charset="0"/>
              <a:cs typeface="ＭＳ Ｐゴシック" charset="0"/>
            </a:endParaRPr>
          </a:p>
        </p:txBody>
      </p:sp>
      <p:sp>
        <p:nvSpPr>
          <p:cNvPr id="114861" name="Freeform 181"/>
          <p:cNvSpPr>
            <a:spLocks/>
          </p:cNvSpPr>
          <p:nvPr/>
        </p:nvSpPr>
        <p:spPr bwMode="auto">
          <a:xfrm>
            <a:off x="6530975" y="2330450"/>
            <a:ext cx="647700" cy="920750"/>
          </a:xfrm>
          <a:custGeom>
            <a:avLst/>
            <a:gdLst>
              <a:gd name="T0" fmla="*/ 2147483647 w 818"/>
              <a:gd name="T1" fmla="*/ 2147483647 h 1161"/>
              <a:gd name="T2" fmla="*/ 2147483647 w 818"/>
              <a:gd name="T3" fmla="*/ 2147483647 h 1161"/>
              <a:gd name="T4" fmla="*/ 2147483647 w 818"/>
              <a:gd name="T5" fmla="*/ 2147483647 h 1161"/>
              <a:gd name="T6" fmla="*/ 2147483647 w 818"/>
              <a:gd name="T7" fmla="*/ 2147483647 h 1161"/>
              <a:gd name="T8" fmla="*/ 2147483647 w 818"/>
              <a:gd name="T9" fmla="*/ 2147483647 h 1161"/>
              <a:gd name="T10" fmla="*/ 2147483647 w 818"/>
              <a:gd name="T11" fmla="*/ 2147483647 h 1161"/>
              <a:gd name="T12" fmla="*/ 2147483647 w 818"/>
              <a:gd name="T13" fmla="*/ 2147483647 h 1161"/>
              <a:gd name="T14" fmla="*/ 2147483647 w 818"/>
              <a:gd name="T15" fmla="*/ 2147483647 h 1161"/>
              <a:gd name="T16" fmla="*/ 2147483647 w 818"/>
              <a:gd name="T17" fmla="*/ 2147483647 h 1161"/>
              <a:gd name="T18" fmla="*/ 2147483647 w 818"/>
              <a:gd name="T19" fmla="*/ 2147483647 h 1161"/>
              <a:gd name="T20" fmla="*/ 2147483647 w 818"/>
              <a:gd name="T21" fmla="*/ 2147483647 h 1161"/>
              <a:gd name="T22" fmla="*/ 2147483647 w 818"/>
              <a:gd name="T23" fmla="*/ 2147483647 h 1161"/>
              <a:gd name="T24" fmla="*/ 2147483647 w 818"/>
              <a:gd name="T25" fmla="*/ 2147483647 h 1161"/>
              <a:gd name="T26" fmla="*/ 2147483647 w 818"/>
              <a:gd name="T27" fmla="*/ 2147483647 h 1161"/>
              <a:gd name="T28" fmla="*/ 2147483647 w 818"/>
              <a:gd name="T29" fmla="*/ 2147483647 h 1161"/>
              <a:gd name="T30" fmla="*/ 2147483647 w 818"/>
              <a:gd name="T31" fmla="*/ 2147483647 h 1161"/>
              <a:gd name="T32" fmla="*/ 2147483647 w 818"/>
              <a:gd name="T33" fmla="*/ 2147483647 h 1161"/>
              <a:gd name="T34" fmla="*/ 2147483647 w 818"/>
              <a:gd name="T35" fmla="*/ 2147483647 h 1161"/>
              <a:gd name="T36" fmla="*/ 2147483647 w 818"/>
              <a:gd name="T37" fmla="*/ 2147483647 h 1161"/>
              <a:gd name="T38" fmla="*/ 2147483647 w 818"/>
              <a:gd name="T39" fmla="*/ 2147483647 h 1161"/>
              <a:gd name="T40" fmla="*/ 2147483647 w 818"/>
              <a:gd name="T41" fmla="*/ 2147483647 h 1161"/>
              <a:gd name="T42" fmla="*/ 2147483647 w 818"/>
              <a:gd name="T43" fmla="*/ 2147483647 h 1161"/>
              <a:gd name="T44" fmla="*/ 2147483647 w 818"/>
              <a:gd name="T45" fmla="*/ 2147483647 h 1161"/>
              <a:gd name="T46" fmla="*/ 2147483647 w 818"/>
              <a:gd name="T47" fmla="*/ 2147483647 h 1161"/>
              <a:gd name="T48" fmla="*/ 2147483647 w 818"/>
              <a:gd name="T49" fmla="*/ 2147483647 h 1161"/>
              <a:gd name="T50" fmla="*/ 2147483647 w 818"/>
              <a:gd name="T51" fmla="*/ 2147483647 h 1161"/>
              <a:gd name="T52" fmla="*/ 2147483647 w 818"/>
              <a:gd name="T53" fmla="*/ 2147483647 h 1161"/>
              <a:gd name="T54" fmla="*/ 2147483647 w 818"/>
              <a:gd name="T55" fmla="*/ 2147483647 h 1161"/>
              <a:gd name="T56" fmla="*/ 2147483647 w 818"/>
              <a:gd name="T57" fmla="*/ 2147483647 h 1161"/>
              <a:gd name="T58" fmla="*/ 2147483647 w 818"/>
              <a:gd name="T59" fmla="*/ 2147483647 h 1161"/>
              <a:gd name="T60" fmla="*/ 2147483647 w 818"/>
              <a:gd name="T61" fmla="*/ 2147483647 h 1161"/>
              <a:gd name="T62" fmla="*/ 2147483647 w 818"/>
              <a:gd name="T63" fmla="*/ 2147483647 h 1161"/>
              <a:gd name="T64" fmla="*/ 2147483647 w 818"/>
              <a:gd name="T65" fmla="*/ 2147483647 h 1161"/>
              <a:gd name="T66" fmla="*/ 2147483647 w 818"/>
              <a:gd name="T67" fmla="*/ 2147483647 h 1161"/>
              <a:gd name="T68" fmla="*/ 2147483647 w 818"/>
              <a:gd name="T69" fmla="*/ 2147483647 h 1161"/>
              <a:gd name="T70" fmla="*/ 2147483647 w 818"/>
              <a:gd name="T71" fmla="*/ 2147483647 h 1161"/>
              <a:gd name="T72" fmla="*/ 2147483647 w 818"/>
              <a:gd name="T73" fmla="*/ 2147483647 h 1161"/>
              <a:gd name="T74" fmla="*/ 2147483647 w 818"/>
              <a:gd name="T75" fmla="*/ 0 h 1161"/>
              <a:gd name="T76" fmla="*/ 2147483647 w 818"/>
              <a:gd name="T77" fmla="*/ 0 h 1161"/>
              <a:gd name="T78" fmla="*/ 2147483647 w 818"/>
              <a:gd name="T79" fmla="*/ 0 h 1161"/>
              <a:gd name="T80" fmla="*/ 0 w 818"/>
              <a:gd name="T81" fmla="*/ 2147483647 h 116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818" h="1161">
                <a:moveTo>
                  <a:pt x="818" y="1161"/>
                </a:moveTo>
                <a:lnTo>
                  <a:pt x="794" y="1139"/>
                </a:lnTo>
                <a:lnTo>
                  <a:pt x="772" y="1117"/>
                </a:lnTo>
                <a:lnTo>
                  <a:pt x="752" y="1094"/>
                </a:lnTo>
                <a:lnTo>
                  <a:pt x="734" y="1068"/>
                </a:lnTo>
                <a:lnTo>
                  <a:pt x="717" y="1042"/>
                </a:lnTo>
                <a:lnTo>
                  <a:pt x="703" y="1017"/>
                </a:lnTo>
                <a:lnTo>
                  <a:pt x="688" y="989"/>
                </a:lnTo>
                <a:lnTo>
                  <a:pt x="677" y="960"/>
                </a:lnTo>
                <a:lnTo>
                  <a:pt x="666" y="933"/>
                </a:lnTo>
                <a:lnTo>
                  <a:pt x="652" y="887"/>
                </a:lnTo>
                <a:lnTo>
                  <a:pt x="639" y="839"/>
                </a:lnTo>
                <a:lnTo>
                  <a:pt x="628" y="794"/>
                </a:lnTo>
                <a:lnTo>
                  <a:pt x="617" y="730"/>
                </a:lnTo>
                <a:lnTo>
                  <a:pt x="606" y="651"/>
                </a:lnTo>
                <a:lnTo>
                  <a:pt x="584" y="492"/>
                </a:lnTo>
                <a:lnTo>
                  <a:pt x="575" y="432"/>
                </a:lnTo>
                <a:lnTo>
                  <a:pt x="566" y="386"/>
                </a:lnTo>
                <a:lnTo>
                  <a:pt x="555" y="344"/>
                </a:lnTo>
                <a:lnTo>
                  <a:pt x="542" y="302"/>
                </a:lnTo>
                <a:lnTo>
                  <a:pt x="527" y="260"/>
                </a:lnTo>
                <a:lnTo>
                  <a:pt x="516" y="236"/>
                </a:lnTo>
                <a:lnTo>
                  <a:pt x="503" y="210"/>
                </a:lnTo>
                <a:lnTo>
                  <a:pt x="491" y="188"/>
                </a:lnTo>
                <a:lnTo>
                  <a:pt x="476" y="163"/>
                </a:lnTo>
                <a:lnTo>
                  <a:pt x="458" y="143"/>
                </a:lnTo>
                <a:lnTo>
                  <a:pt x="439" y="123"/>
                </a:lnTo>
                <a:lnTo>
                  <a:pt x="419" y="104"/>
                </a:lnTo>
                <a:lnTo>
                  <a:pt x="397" y="86"/>
                </a:lnTo>
                <a:lnTo>
                  <a:pt x="374" y="70"/>
                </a:lnTo>
                <a:lnTo>
                  <a:pt x="348" y="55"/>
                </a:lnTo>
                <a:lnTo>
                  <a:pt x="319" y="42"/>
                </a:lnTo>
                <a:lnTo>
                  <a:pt x="288" y="29"/>
                </a:lnTo>
                <a:lnTo>
                  <a:pt x="255" y="20"/>
                </a:lnTo>
                <a:lnTo>
                  <a:pt x="220" y="13"/>
                </a:lnTo>
                <a:lnTo>
                  <a:pt x="182" y="7"/>
                </a:lnTo>
                <a:lnTo>
                  <a:pt x="141" y="2"/>
                </a:lnTo>
                <a:lnTo>
                  <a:pt x="97" y="0"/>
                </a:lnTo>
                <a:lnTo>
                  <a:pt x="50" y="0"/>
                </a:lnTo>
                <a:lnTo>
                  <a:pt x="26" y="0"/>
                </a:lnTo>
                <a:lnTo>
                  <a:pt x="0" y="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2" name="Freeform 182"/>
          <p:cNvSpPr>
            <a:spLocks/>
          </p:cNvSpPr>
          <p:nvPr/>
        </p:nvSpPr>
        <p:spPr bwMode="auto">
          <a:xfrm>
            <a:off x="6527800" y="2316163"/>
            <a:ext cx="49213" cy="25400"/>
          </a:xfrm>
          <a:custGeom>
            <a:avLst/>
            <a:gdLst>
              <a:gd name="T0" fmla="*/ 2147483647 w 62"/>
              <a:gd name="T1" fmla="*/ 2147483647 h 31"/>
              <a:gd name="T2" fmla="*/ 0 w 62"/>
              <a:gd name="T3" fmla="*/ 2147483647 h 31"/>
              <a:gd name="T4" fmla="*/ 2147483647 w 62"/>
              <a:gd name="T5" fmla="*/ 0 h 31"/>
              <a:gd name="T6" fmla="*/ 2147483647 w 62"/>
              <a:gd name="T7" fmla="*/ 2147483647 h 31"/>
              <a:gd name="T8" fmla="*/ 2147483647 w 62"/>
              <a:gd name="T9" fmla="*/ 2147483647 h 31"/>
              <a:gd name="T10" fmla="*/ 2147483647 w 62"/>
              <a:gd name="T11" fmla="*/ 2147483647 h 31"/>
              <a:gd name="T12" fmla="*/ 2147483647 w 62"/>
              <a:gd name="T13" fmla="*/ 2147483647 h 3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2" h="31">
                <a:moveTo>
                  <a:pt x="62" y="31"/>
                </a:moveTo>
                <a:lnTo>
                  <a:pt x="0" y="18"/>
                </a:lnTo>
                <a:lnTo>
                  <a:pt x="60" y="0"/>
                </a:lnTo>
                <a:lnTo>
                  <a:pt x="49" y="16"/>
                </a:lnTo>
                <a:lnTo>
                  <a:pt x="62" y="31"/>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3" name="Freeform 183"/>
          <p:cNvSpPr>
            <a:spLocks/>
          </p:cNvSpPr>
          <p:nvPr/>
        </p:nvSpPr>
        <p:spPr bwMode="auto">
          <a:xfrm>
            <a:off x="6526213" y="2316163"/>
            <a:ext cx="49212" cy="25400"/>
          </a:xfrm>
          <a:custGeom>
            <a:avLst/>
            <a:gdLst>
              <a:gd name="T0" fmla="*/ 2147483647 w 62"/>
              <a:gd name="T1" fmla="*/ 2147483647 h 31"/>
              <a:gd name="T2" fmla="*/ 0 w 62"/>
              <a:gd name="T3" fmla="*/ 2147483647 h 31"/>
              <a:gd name="T4" fmla="*/ 2147483647 w 62"/>
              <a:gd name="T5" fmla="*/ 0 h 31"/>
              <a:gd name="T6" fmla="*/ 2147483647 w 62"/>
              <a:gd name="T7" fmla="*/ 2147483647 h 31"/>
              <a:gd name="T8" fmla="*/ 2147483647 w 62"/>
              <a:gd name="T9" fmla="*/ 2147483647 h 3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 h="31">
                <a:moveTo>
                  <a:pt x="62" y="31"/>
                </a:moveTo>
                <a:lnTo>
                  <a:pt x="0" y="18"/>
                </a:lnTo>
                <a:lnTo>
                  <a:pt x="60" y="0"/>
                </a:lnTo>
                <a:lnTo>
                  <a:pt x="49" y="16"/>
                </a:lnTo>
                <a:lnTo>
                  <a:pt x="62" y="31"/>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4" name="Rectangle 185"/>
          <p:cNvSpPr>
            <a:spLocks noChangeArrowheads="1"/>
          </p:cNvSpPr>
          <p:nvPr/>
        </p:nvSpPr>
        <p:spPr bwMode="auto">
          <a:xfrm>
            <a:off x="7286625" y="2630488"/>
            <a:ext cx="531813"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acetyl-CoA</a:t>
            </a:r>
            <a:endParaRPr lang="de-DE">
              <a:solidFill>
                <a:srgbClr val="000000"/>
              </a:solidFill>
              <a:latin typeface="Arial" charset="0"/>
              <a:ea typeface="ＭＳ Ｐゴシック" charset="0"/>
              <a:cs typeface="ＭＳ Ｐゴシック" charset="0"/>
            </a:endParaRPr>
          </a:p>
        </p:txBody>
      </p:sp>
      <p:sp>
        <p:nvSpPr>
          <p:cNvPr id="114865" name="Freeform 186"/>
          <p:cNvSpPr>
            <a:spLocks/>
          </p:cNvSpPr>
          <p:nvPr/>
        </p:nvSpPr>
        <p:spPr bwMode="auto">
          <a:xfrm>
            <a:off x="6999288" y="2747963"/>
            <a:ext cx="438150" cy="177800"/>
          </a:xfrm>
          <a:custGeom>
            <a:avLst/>
            <a:gdLst>
              <a:gd name="T0" fmla="*/ 2147483647 w 553"/>
              <a:gd name="T1" fmla="*/ 0 h 225"/>
              <a:gd name="T2" fmla="*/ 2147483647 w 553"/>
              <a:gd name="T3" fmla="*/ 2147483647 h 225"/>
              <a:gd name="T4" fmla="*/ 2147483647 w 553"/>
              <a:gd name="T5" fmla="*/ 2147483647 h 225"/>
              <a:gd name="T6" fmla="*/ 2147483647 w 553"/>
              <a:gd name="T7" fmla="*/ 2147483647 h 225"/>
              <a:gd name="T8" fmla="*/ 2147483647 w 553"/>
              <a:gd name="T9" fmla="*/ 2147483647 h 225"/>
              <a:gd name="T10" fmla="*/ 2147483647 w 553"/>
              <a:gd name="T11" fmla="*/ 2147483647 h 225"/>
              <a:gd name="T12" fmla="*/ 2147483647 w 553"/>
              <a:gd name="T13" fmla="*/ 2147483647 h 225"/>
              <a:gd name="T14" fmla="*/ 2147483647 w 553"/>
              <a:gd name="T15" fmla="*/ 2147483647 h 225"/>
              <a:gd name="T16" fmla="*/ 2147483647 w 553"/>
              <a:gd name="T17" fmla="*/ 2147483647 h 225"/>
              <a:gd name="T18" fmla="*/ 2147483647 w 553"/>
              <a:gd name="T19" fmla="*/ 2147483647 h 225"/>
              <a:gd name="T20" fmla="*/ 2147483647 w 553"/>
              <a:gd name="T21" fmla="*/ 2147483647 h 225"/>
              <a:gd name="T22" fmla="*/ 2147483647 w 553"/>
              <a:gd name="T23" fmla="*/ 2147483647 h 225"/>
              <a:gd name="T24" fmla="*/ 2147483647 w 553"/>
              <a:gd name="T25" fmla="*/ 2147483647 h 225"/>
              <a:gd name="T26" fmla="*/ 2147483647 w 553"/>
              <a:gd name="T27" fmla="*/ 2147483647 h 225"/>
              <a:gd name="T28" fmla="*/ 2147483647 w 553"/>
              <a:gd name="T29" fmla="*/ 2147483647 h 225"/>
              <a:gd name="T30" fmla="*/ 2147483647 w 553"/>
              <a:gd name="T31" fmla="*/ 2147483647 h 225"/>
              <a:gd name="T32" fmla="*/ 2147483647 w 553"/>
              <a:gd name="T33" fmla="*/ 2147483647 h 225"/>
              <a:gd name="T34" fmla="*/ 2147483647 w 553"/>
              <a:gd name="T35" fmla="*/ 2147483647 h 225"/>
              <a:gd name="T36" fmla="*/ 2147483647 w 553"/>
              <a:gd name="T37" fmla="*/ 2147483647 h 225"/>
              <a:gd name="T38" fmla="*/ 2147483647 w 553"/>
              <a:gd name="T39" fmla="*/ 2147483647 h 225"/>
              <a:gd name="T40" fmla="*/ 2147483647 w 553"/>
              <a:gd name="T41" fmla="*/ 2147483647 h 225"/>
              <a:gd name="T42" fmla="*/ 2147483647 w 553"/>
              <a:gd name="T43" fmla="*/ 2147483647 h 225"/>
              <a:gd name="T44" fmla="*/ 2147483647 w 553"/>
              <a:gd name="T45" fmla="*/ 2147483647 h 225"/>
              <a:gd name="T46" fmla="*/ 2147483647 w 553"/>
              <a:gd name="T47" fmla="*/ 2147483647 h 225"/>
              <a:gd name="T48" fmla="*/ 2147483647 w 553"/>
              <a:gd name="T49" fmla="*/ 2147483647 h 225"/>
              <a:gd name="T50" fmla="*/ 2147483647 w 553"/>
              <a:gd name="T51" fmla="*/ 2147483647 h 225"/>
              <a:gd name="T52" fmla="*/ 2147483647 w 553"/>
              <a:gd name="T53" fmla="*/ 2147483647 h 225"/>
              <a:gd name="T54" fmla="*/ 2147483647 w 553"/>
              <a:gd name="T55" fmla="*/ 2147483647 h 225"/>
              <a:gd name="T56" fmla="*/ 2147483647 w 553"/>
              <a:gd name="T57" fmla="*/ 2147483647 h 225"/>
              <a:gd name="T58" fmla="*/ 2147483647 w 553"/>
              <a:gd name="T59" fmla="*/ 2147483647 h 225"/>
              <a:gd name="T60" fmla="*/ 2147483647 w 553"/>
              <a:gd name="T61" fmla="*/ 2147483647 h 225"/>
              <a:gd name="T62" fmla="*/ 2147483647 w 553"/>
              <a:gd name="T63" fmla="*/ 2147483647 h 225"/>
              <a:gd name="T64" fmla="*/ 2147483647 w 553"/>
              <a:gd name="T65" fmla="*/ 2147483647 h 225"/>
              <a:gd name="T66" fmla="*/ 2147483647 w 553"/>
              <a:gd name="T67" fmla="*/ 2147483647 h 225"/>
              <a:gd name="T68" fmla="*/ 2147483647 w 553"/>
              <a:gd name="T69" fmla="*/ 2147483647 h 225"/>
              <a:gd name="T70" fmla="*/ 0 w 553"/>
              <a:gd name="T71" fmla="*/ 2147483647 h 22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53" h="225">
                <a:moveTo>
                  <a:pt x="553" y="0"/>
                </a:moveTo>
                <a:lnTo>
                  <a:pt x="547" y="13"/>
                </a:lnTo>
                <a:lnTo>
                  <a:pt x="540" y="27"/>
                </a:lnTo>
                <a:lnTo>
                  <a:pt x="529" y="47"/>
                </a:lnTo>
                <a:lnTo>
                  <a:pt x="516" y="66"/>
                </a:lnTo>
                <a:lnTo>
                  <a:pt x="501" y="86"/>
                </a:lnTo>
                <a:lnTo>
                  <a:pt x="485" y="106"/>
                </a:lnTo>
                <a:lnTo>
                  <a:pt x="467" y="124"/>
                </a:lnTo>
                <a:lnTo>
                  <a:pt x="446" y="142"/>
                </a:lnTo>
                <a:lnTo>
                  <a:pt x="426" y="161"/>
                </a:lnTo>
                <a:lnTo>
                  <a:pt x="410" y="172"/>
                </a:lnTo>
                <a:lnTo>
                  <a:pt x="392" y="183"/>
                </a:lnTo>
                <a:lnTo>
                  <a:pt x="375" y="194"/>
                </a:lnTo>
                <a:lnTo>
                  <a:pt x="357" y="201"/>
                </a:lnTo>
                <a:lnTo>
                  <a:pt x="337" y="208"/>
                </a:lnTo>
                <a:lnTo>
                  <a:pt x="318" y="216"/>
                </a:lnTo>
                <a:lnTo>
                  <a:pt x="298" y="219"/>
                </a:lnTo>
                <a:lnTo>
                  <a:pt x="278" y="223"/>
                </a:lnTo>
                <a:lnTo>
                  <a:pt x="260" y="225"/>
                </a:lnTo>
                <a:lnTo>
                  <a:pt x="238" y="223"/>
                </a:lnTo>
                <a:lnTo>
                  <a:pt x="225" y="221"/>
                </a:lnTo>
                <a:lnTo>
                  <a:pt x="212" y="219"/>
                </a:lnTo>
                <a:lnTo>
                  <a:pt x="198" y="216"/>
                </a:lnTo>
                <a:lnTo>
                  <a:pt x="185" y="212"/>
                </a:lnTo>
                <a:lnTo>
                  <a:pt x="170" y="205"/>
                </a:lnTo>
                <a:lnTo>
                  <a:pt x="157" y="199"/>
                </a:lnTo>
                <a:lnTo>
                  <a:pt x="143" y="192"/>
                </a:lnTo>
                <a:lnTo>
                  <a:pt x="130" y="183"/>
                </a:lnTo>
                <a:lnTo>
                  <a:pt x="117" y="172"/>
                </a:lnTo>
                <a:lnTo>
                  <a:pt x="97" y="155"/>
                </a:lnTo>
                <a:lnTo>
                  <a:pt x="77" y="135"/>
                </a:lnTo>
                <a:lnTo>
                  <a:pt x="57" y="111"/>
                </a:lnTo>
                <a:lnTo>
                  <a:pt x="37" y="84"/>
                </a:lnTo>
                <a:lnTo>
                  <a:pt x="18" y="55"/>
                </a:lnTo>
                <a:lnTo>
                  <a:pt x="6" y="33"/>
                </a:lnTo>
                <a:lnTo>
                  <a:pt x="0" y="22"/>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6" name="Freeform 187"/>
          <p:cNvSpPr>
            <a:spLocks/>
          </p:cNvSpPr>
          <p:nvPr/>
        </p:nvSpPr>
        <p:spPr bwMode="auto">
          <a:xfrm>
            <a:off x="8245475" y="2552700"/>
            <a:ext cx="136525" cy="34925"/>
          </a:xfrm>
          <a:custGeom>
            <a:avLst/>
            <a:gdLst>
              <a:gd name="T0" fmla="*/ 2147483647 w 172"/>
              <a:gd name="T1" fmla="*/ 0 h 44"/>
              <a:gd name="T2" fmla="*/ 2147483647 w 172"/>
              <a:gd name="T3" fmla="*/ 2147483647 h 44"/>
              <a:gd name="T4" fmla="*/ 2147483647 w 172"/>
              <a:gd name="T5" fmla="*/ 2147483647 h 44"/>
              <a:gd name="T6" fmla="*/ 2147483647 w 172"/>
              <a:gd name="T7" fmla="*/ 2147483647 h 44"/>
              <a:gd name="T8" fmla="*/ 2147483647 w 172"/>
              <a:gd name="T9" fmla="*/ 2147483647 h 44"/>
              <a:gd name="T10" fmla="*/ 2147483647 w 172"/>
              <a:gd name="T11" fmla="*/ 2147483647 h 44"/>
              <a:gd name="T12" fmla="*/ 2147483647 w 172"/>
              <a:gd name="T13" fmla="*/ 2147483647 h 44"/>
              <a:gd name="T14" fmla="*/ 2147483647 w 172"/>
              <a:gd name="T15" fmla="*/ 2147483647 h 44"/>
              <a:gd name="T16" fmla="*/ 2147483647 w 172"/>
              <a:gd name="T17" fmla="*/ 2147483647 h 44"/>
              <a:gd name="T18" fmla="*/ 2147483647 w 172"/>
              <a:gd name="T19" fmla="*/ 2147483647 h 44"/>
              <a:gd name="T20" fmla="*/ 2147483647 w 172"/>
              <a:gd name="T21" fmla="*/ 2147483647 h 44"/>
              <a:gd name="T22" fmla="*/ 2147483647 w 172"/>
              <a:gd name="T23" fmla="*/ 2147483647 h 44"/>
              <a:gd name="T24" fmla="*/ 2147483647 w 172"/>
              <a:gd name="T25" fmla="*/ 2147483647 h 44"/>
              <a:gd name="T26" fmla="*/ 2147483647 w 172"/>
              <a:gd name="T27" fmla="*/ 2147483647 h 44"/>
              <a:gd name="T28" fmla="*/ 2147483647 w 172"/>
              <a:gd name="T29" fmla="*/ 2147483647 h 44"/>
              <a:gd name="T30" fmla="*/ 2147483647 w 172"/>
              <a:gd name="T31" fmla="*/ 2147483647 h 44"/>
              <a:gd name="T32" fmla="*/ 2147483647 w 172"/>
              <a:gd name="T33" fmla="*/ 2147483647 h 44"/>
              <a:gd name="T34" fmla="*/ 0 w 172"/>
              <a:gd name="T35" fmla="*/ 2147483647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72" h="44">
                <a:moveTo>
                  <a:pt x="172" y="0"/>
                </a:moveTo>
                <a:lnTo>
                  <a:pt x="149" y="14"/>
                </a:lnTo>
                <a:lnTo>
                  <a:pt x="128" y="25"/>
                </a:lnTo>
                <a:lnTo>
                  <a:pt x="114" y="33"/>
                </a:lnTo>
                <a:lnTo>
                  <a:pt x="99" y="38"/>
                </a:lnTo>
                <a:lnTo>
                  <a:pt x="90" y="40"/>
                </a:lnTo>
                <a:lnTo>
                  <a:pt x="81" y="44"/>
                </a:lnTo>
                <a:lnTo>
                  <a:pt x="72" y="44"/>
                </a:lnTo>
                <a:lnTo>
                  <a:pt x="64" y="44"/>
                </a:lnTo>
                <a:lnTo>
                  <a:pt x="57" y="44"/>
                </a:lnTo>
                <a:lnTo>
                  <a:pt x="50" y="42"/>
                </a:lnTo>
                <a:lnTo>
                  <a:pt x="42" y="38"/>
                </a:lnTo>
                <a:lnTo>
                  <a:pt x="35" y="36"/>
                </a:lnTo>
                <a:lnTo>
                  <a:pt x="28" y="33"/>
                </a:lnTo>
                <a:lnTo>
                  <a:pt x="21" y="25"/>
                </a:lnTo>
                <a:lnTo>
                  <a:pt x="11" y="18"/>
                </a:lnTo>
                <a:lnTo>
                  <a:pt x="2" y="9"/>
                </a:lnTo>
                <a:lnTo>
                  <a:pt x="0" y="7"/>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7" name="Freeform 188"/>
          <p:cNvSpPr>
            <a:spLocks/>
          </p:cNvSpPr>
          <p:nvPr/>
        </p:nvSpPr>
        <p:spPr bwMode="auto">
          <a:xfrm>
            <a:off x="8332788" y="2552700"/>
            <a:ext cx="49212" cy="34925"/>
          </a:xfrm>
          <a:custGeom>
            <a:avLst/>
            <a:gdLst>
              <a:gd name="T0" fmla="*/ 2147483647 w 60"/>
              <a:gd name="T1" fmla="*/ 2147483647 h 44"/>
              <a:gd name="T2" fmla="*/ 2147483647 w 60"/>
              <a:gd name="T3" fmla="*/ 0 h 44"/>
              <a:gd name="T4" fmla="*/ 0 w 60"/>
              <a:gd name="T5" fmla="*/ 2147483647 h 44"/>
              <a:gd name="T6" fmla="*/ 2147483647 w 60"/>
              <a:gd name="T7" fmla="*/ 2147483647 h 44"/>
              <a:gd name="T8" fmla="*/ 2147483647 w 60"/>
              <a:gd name="T9" fmla="*/ 2147483647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4">
                <a:moveTo>
                  <a:pt x="15" y="44"/>
                </a:moveTo>
                <a:lnTo>
                  <a:pt x="60" y="0"/>
                </a:lnTo>
                <a:lnTo>
                  <a:pt x="0" y="18"/>
                </a:lnTo>
                <a:lnTo>
                  <a:pt x="18" y="23"/>
                </a:lnTo>
                <a:lnTo>
                  <a:pt x="15" y="4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8" name="Freeform 189"/>
          <p:cNvSpPr>
            <a:spLocks/>
          </p:cNvSpPr>
          <p:nvPr/>
        </p:nvSpPr>
        <p:spPr bwMode="auto">
          <a:xfrm>
            <a:off x="8332788" y="2552700"/>
            <a:ext cx="49212" cy="34925"/>
          </a:xfrm>
          <a:custGeom>
            <a:avLst/>
            <a:gdLst>
              <a:gd name="T0" fmla="*/ 2147483647 w 60"/>
              <a:gd name="T1" fmla="*/ 2147483647 h 44"/>
              <a:gd name="T2" fmla="*/ 2147483647 w 60"/>
              <a:gd name="T3" fmla="*/ 0 h 44"/>
              <a:gd name="T4" fmla="*/ 0 w 60"/>
              <a:gd name="T5" fmla="*/ 2147483647 h 44"/>
              <a:gd name="T6" fmla="*/ 2147483647 w 60"/>
              <a:gd name="T7" fmla="*/ 2147483647 h 44"/>
              <a:gd name="T8" fmla="*/ 2147483647 w 60"/>
              <a:gd name="T9" fmla="*/ 2147483647 h 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 h="44">
                <a:moveTo>
                  <a:pt x="15" y="44"/>
                </a:moveTo>
                <a:lnTo>
                  <a:pt x="60" y="0"/>
                </a:lnTo>
                <a:lnTo>
                  <a:pt x="0" y="18"/>
                </a:lnTo>
                <a:lnTo>
                  <a:pt x="18" y="23"/>
                </a:lnTo>
                <a:lnTo>
                  <a:pt x="15" y="44"/>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69" name="Rectangle 190"/>
          <p:cNvSpPr>
            <a:spLocks noChangeArrowheads="1"/>
          </p:cNvSpPr>
          <p:nvPr/>
        </p:nvSpPr>
        <p:spPr bwMode="auto">
          <a:xfrm>
            <a:off x="8391525" y="2481263"/>
            <a:ext cx="15240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870" name="Rectangle 191"/>
          <p:cNvSpPr>
            <a:spLocks noChangeArrowheads="1"/>
          </p:cNvSpPr>
          <p:nvPr/>
        </p:nvSpPr>
        <p:spPr bwMode="auto">
          <a:xfrm>
            <a:off x="8535988" y="2541588"/>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871" name="Freeform 192"/>
          <p:cNvSpPr>
            <a:spLocks/>
          </p:cNvSpPr>
          <p:nvPr/>
        </p:nvSpPr>
        <p:spPr bwMode="auto">
          <a:xfrm>
            <a:off x="6026150" y="3763963"/>
            <a:ext cx="63500" cy="122237"/>
          </a:xfrm>
          <a:custGeom>
            <a:avLst/>
            <a:gdLst>
              <a:gd name="T0" fmla="*/ 2147483647 w 78"/>
              <a:gd name="T1" fmla="*/ 0 h 153"/>
              <a:gd name="T2" fmla="*/ 2147483647 w 78"/>
              <a:gd name="T3" fmla="*/ 2147483647 h 153"/>
              <a:gd name="T4" fmla="*/ 2147483647 w 78"/>
              <a:gd name="T5" fmla="*/ 2147483647 h 153"/>
              <a:gd name="T6" fmla="*/ 2147483647 w 78"/>
              <a:gd name="T7" fmla="*/ 2147483647 h 153"/>
              <a:gd name="T8" fmla="*/ 2147483647 w 78"/>
              <a:gd name="T9" fmla="*/ 2147483647 h 153"/>
              <a:gd name="T10" fmla="*/ 2147483647 w 78"/>
              <a:gd name="T11" fmla="*/ 2147483647 h 153"/>
              <a:gd name="T12" fmla="*/ 2147483647 w 78"/>
              <a:gd name="T13" fmla="*/ 2147483647 h 153"/>
              <a:gd name="T14" fmla="*/ 2147483647 w 78"/>
              <a:gd name="T15" fmla="*/ 2147483647 h 153"/>
              <a:gd name="T16" fmla="*/ 2147483647 w 78"/>
              <a:gd name="T17" fmla="*/ 2147483647 h 153"/>
              <a:gd name="T18" fmla="*/ 2147483647 w 78"/>
              <a:gd name="T19" fmla="*/ 2147483647 h 153"/>
              <a:gd name="T20" fmla="*/ 2147483647 w 78"/>
              <a:gd name="T21" fmla="*/ 2147483647 h 153"/>
              <a:gd name="T22" fmla="*/ 2147483647 w 78"/>
              <a:gd name="T23" fmla="*/ 2147483647 h 153"/>
              <a:gd name="T24" fmla="*/ 2147483647 w 78"/>
              <a:gd name="T25" fmla="*/ 2147483647 h 153"/>
              <a:gd name="T26" fmla="*/ 2147483647 w 78"/>
              <a:gd name="T27" fmla="*/ 2147483647 h 153"/>
              <a:gd name="T28" fmla="*/ 2147483647 w 78"/>
              <a:gd name="T29" fmla="*/ 2147483647 h 153"/>
              <a:gd name="T30" fmla="*/ 2147483647 w 78"/>
              <a:gd name="T31" fmla="*/ 2147483647 h 153"/>
              <a:gd name="T32" fmla="*/ 2147483647 w 78"/>
              <a:gd name="T33" fmla="*/ 2147483647 h 153"/>
              <a:gd name="T34" fmla="*/ 2147483647 w 78"/>
              <a:gd name="T35" fmla="*/ 2147483647 h 153"/>
              <a:gd name="T36" fmla="*/ 0 w 78"/>
              <a:gd name="T37" fmla="*/ 2147483647 h 15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8" h="153">
                <a:moveTo>
                  <a:pt x="77" y="0"/>
                </a:moveTo>
                <a:lnTo>
                  <a:pt x="78" y="27"/>
                </a:lnTo>
                <a:lnTo>
                  <a:pt x="78" y="45"/>
                </a:lnTo>
                <a:lnTo>
                  <a:pt x="78" y="64"/>
                </a:lnTo>
                <a:lnTo>
                  <a:pt x="77" y="78"/>
                </a:lnTo>
                <a:lnTo>
                  <a:pt x="73" y="89"/>
                </a:lnTo>
                <a:lnTo>
                  <a:pt x="71" y="99"/>
                </a:lnTo>
                <a:lnTo>
                  <a:pt x="68" y="108"/>
                </a:lnTo>
                <a:lnTo>
                  <a:pt x="64" y="115"/>
                </a:lnTo>
                <a:lnTo>
                  <a:pt x="60" y="120"/>
                </a:lnTo>
                <a:lnTo>
                  <a:pt x="57" y="126"/>
                </a:lnTo>
                <a:lnTo>
                  <a:pt x="53" y="130"/>
                </a:lnTo>
                <a:lnTo>
                  <a:pt x="46" y="135"/>
                </a:lnTo>
                <a:lnTo>
                  <a:pt x="40" y="139"/>
                </a:lnTo>
                <a:lnTo>
                  <a:pt x="31" y="144"/>
                </a:lnTo>
                <a:lnTo>
                  <a:pt x="24" y="148"/>
                </a:lnTo>
                <a:lnTo>
                  <a:pt x="13" y="152"/>
                </a:lnTo>
                <a:lnTo>
                  <a:pt x="3" y="153"/>
                </a:lnTo>
                <a:lnTo>
                  <a:pt x="0" y="153"/>
                </a:lnTo>
              </a:path>
            </a:pathLst>
          </a:custGeom>
          <a:noFill/>
          <a:ln w="4763">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14872" name="Rectangle 193"/>
          <p:cNvSpPr>
            <a:spLocks noChangeArrowheads="1"/>
          </p:cNvSpPr>
          <p:nvPr/>
        </p:nvSpPr>
        <p:spPr bwMode="auto">
          <a:xfrm>
            <a:off x="5862638" y="3830638"/>
            <a:ext cx="152400" cy="12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800">
                <a:solidFill>
                  <a:srgbClr val="000000"/>
                </a:solidFill>
                <a:latin typeface="Arial" charset="0"/>
                <a:ea typeface="ＭＳ Ｐゴシック" charset="0"/>
                <a:cs typeface="ＭＳ Ｐゴシック" charset="0"/>
              </a:rPr>
              <a:t>CO</a:t>
            </a:r>
            <a:endParaRPr lang="de-DE">
              <a:solidFill>
                <a:srgbClr val="000000"/>
              </a:solidFill>
              <a:latin typeface="Arial" charset="0"/>
              <a:ea typeface="ＭＳ Ｐゴシック" charset="0"/>
              <a:cs typeface="ＭＳ Ｐゴシック" charset="0"/>
            </a:endParaRPr>
          </a:p>
        </p:txBody>
      </p:sp>
      <p:sp>
        <p:nvSpPr>
          <p:cNvPr id="114873" name="Rectangle 194"/>
          <p:cNvSpPr>
            <a:spLocks noChangeArrowheads="1"/>
          </p:cNvSpPr>
          <p:nvPr/>
        </p:nvSpPr>
        <p:spPr bwMode="auto">
          <a:xfrm>
            <a:off x="6008688" y="3890963"/>
            <a:ext cx="34925" cy="7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defTabSz="454025" fontAlgn="base">
              <a:spcBef>
                <a:spcPct val="0"/>
              </a:spcBef>
              <a:spcAft>
                <a:spcPct val="0"/>
              </a:spcAft>
            </a:pPr>
            <a:r>
              <a:rPr lang="de-DE" sz="500">
                <a:solidFill>
                  <a:srgbClr val="000000"/>
                </a:solidFill>
                <a:latin typeface="Arial" charset="0"/>
                <a:ea typeface="ＭＳ Ｐゴシック" charset="0"/>
                <a:cs typeface="ＭＳ Ｐゴシック" charset="0"/>
              </a:rPr>
              <a:t>2</a:t>
            </a:r>
            <a:endParaRPr lang="de-DE">
              <a:solidFill>
                <a:srgbClr val="000000"/>
              </a:solidFill>
              <a:latin typeface="Arial" charset="0"/>
              <a:ea typeface="ＭＳ Ｐゴシック" charset="0"/>
              <a:cs typeface="ＭＳ Ｐゴシック" charset="0"/>
            </a:endParaRPr>
          </a:p>
        </p:txBody>
      </p:sp>
      <p:sp>
        <p:nvSpPr>
          <p:cNvPr id="114874" name="Text Box 195"/>
          <p:cNvSpPr txBox="1">
            <a:spLocks noChangeArrowheads="1"/>
          </p:cNvSpPr>
          <p:nvPr/>
        </p:nvSpPr>
        <p:spPr bwMode="auto">
          <a:xfrm>
            <a:off x="107950" y="96838"/>
            <a:ext cx="9036050"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3400">
                <a:solidFill>
                  <a:srgbClr val="808000"/>
                </a:solidFill>
                <a:latin typeface="Helvetica" charset="0"/>
              </a:rPr>
              <a:t>Comparison of different anaplerotic pathways</a:t>
            </a:r>
            <a:endParaRPr lang="ru-RU" sz="3400">
              <a:solidFill>
                <a:srgbClr val="808000"/>
              </a:solidFill>
              <a:latin typeface="Helvetica" charset="0"/>
            </a:endParaRPr>
          </a:p>
        </p:txBody>
      </p:sp>
      <p:sp>
        <p:nvSpPr>
          <p:cNvPr id="114875" name="Text Box 197"/>
          <p:cNvSpPr txBox="1">
            <a:spLocks noChangeArrowheads="1"/>
          </p:cNvSpPr>
          <p:nvPr/>
        </p:nvSpPr>
        <p:spPr bwMode="auto">
          <a:xfrm>
            <a:off x="665163" y="4875213"/>
            <a:ext cx="24574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de-DE" sz="1800">
                <a:solidFill>
                  <a:srgbClr val="000000"/>
                </a:solidFill>
              </a:rPr>
              <a:t>Citric acid cycle and </a:t>
            </a:r>
            <a:br>
              <a:rPr lang="de-DE" sz="1800">
                <a:solidFill>
                  <a:srgbClr val="000000"/>
                </a:solidFill>
              </a:rPr>
            </a:br>
            <a:r>
              <a:rPr lang="de-DE" sz="1800">
                <a:solidFill>
                  <a:srgbClr val="000000"/>
                </a:solidFill>
              </a:rPr>
              <a:t>Glyoxylate cycle</a:t>
            </a:r>
          </a:p>
        </p:txBody>
      </p:sp>
      <p:sp>
        <p:nvSpPr>
          <p:cNvPr id="114876" name="Text Box 198"/>
          <p:cNvSpPr txBox="1">
            <a:spLocks noChangeArrowheads="1"/>
          </p:cNvSpPr>
          <p:nvPr/>
        </p:nvSpPr>
        <p:spPr bwMode="auto">
          <a:xfrm>
            <a:off x="3563938" y="4875213"/>
            <a:ext cx="21526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de-DE" sz="1800">
                <a:solidFill>
                  <a:srgbClr val="000000"/>
                </a:solidFill>
              </a:rPr>
              <a:t>Ethylmalonyl-CoA</a:t>
            </a:r>
            <a:br>
              <a:rPr lang="de-DE" sz="1800">
                <a:solidFill>
                  <a:srgbClr val="000000"/>
                </a:solidFill>
              </a:rPr>
            </a:br>
            <a:r>
              <a:rPr lang="de-DE" sz="1800">
                <a:solidFill>
                  <a:srgbClr val="000000"/>
                </a:solidFill>
              </a:rPr>
              <a:t>pathway</a:t>
            </a:r>
          </a:p>
        </p:txBody>
      </p:sp>
      <p:sp>
        <p:nvSpPr>
          <p:cNvPr id="114877" name="Text Box 199"/>
          <p:cNvSpPr txBox="1">
            <a:spLocks noChangeArrowheads="1"/>
          </p:cNvSpPr>
          <p:nvPr/>
        </p:nvSpPr>
        <p:spPr bwMode="auto">
          <a:xfrm>
            <a:off x="6103938" y="4875213"/>
            <a:ext cx="25590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800">
                <a:solidFill>
                  <a:srgbClr val="000000"/>
                </a:solidFill>
              </a:rPr>
              <a:t>Methylaspartate cycle</a:t>
            </a:r>
          </a:p>
        </p:txBody>
      </p:sp>
      <p:sp>
        <p:nvSpPr>
          <p:cNvPr id="114878" name="Text Box 200"/>
          <p:cNvSpPr txBox="1">
            <a:spLocks noChangeArrowheads="1"/>
          </p:cNvSpPr>
          <p:nvPr/>
        </p:nvSpPr>
        <p:spPr bwMode="auto">
          <a:xfrm>
            <a:off x="581025" y="5681663"/>
            <a:ext cx="2854325"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Bacteria, Eukarya and some Archaea</a:t>
            </a:r>
          </a:p>
        </p:txBody>
      </p:sp>
      <p:sp>
        <p:nvSpPr>
          <p:cNvPr id="114879" name="Text Box 201"/>
          <p:cNvSpPr txBox="1">
            <a:spLocks noChangeArrowheads="1"/>
          </p:cNvSpPr>
          <p:nvPr/>
        </p:nvSpPr>
        <p:spPr bwMode="auto">
          <a:xfrm>
            <a:off x="3492500" y="5681663"/>
            <a:ext cx="26035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α-Proteobacteria, streptomycetes</a:t>
            </a:r>
          </a:p>
        </p:txBody>
      </p:sp>
      <p:sp>
        <p:nvSpPr>
          <p:cNvPr id="114880" name="Text Box 202"/>
          <p:cNvSpPr txBox="1">
            <a:spLocks noChangeArrowheads="1"/>
          </p:cNvSpPr>
          <p:nvPr/>
        </p:nvSpPr>
        <p:spPr bwMode="auto">
          <a:xfrm>
            <a:off x="6875463" y="5681663"/>
            <a:ext cx="95408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4025" eaLnBrk="0" hangingPunct="0">
              <a:defRPr sz="2400">
                <a:solidFill>
                  <a:schemeClr val="tx1"/>
                </a:solidFill>
                <a:latin typeface="Arial" charset="0"/>
                <a:ea typeface="ＭＳ Ｐゴシック" charset="0"/>
                <a:cs typeface="ＭＳ Ｐゴシック" charset="0"/>
              </a:defRPr>
            </a:lvl1pPr>
            <a:lvl2pPr marL="742950" indent="-285750" defTabSz="454025" eaLnBrk="0" hangingPunct="0">
              <a:defRPr sz="2400">
                <a:solidFill>
                  <a:schemeClr val="tx1"/>
                </a:solidFill>
                <a:latin typeface="Arial" charset="0"/>
                <a:ea typeface="ＭＳ Ｐゴシック" charset="0"/>
              </a:defRPr>
            </a:lvl2pPr>
            <a:lvl3pPr marL="1143000" indent="-228600" defTabSz="454025" eaLnBrk="0" hangingPunct="0">
              <a:defRPr sz="2400">
                <a:solidFill>
                  <a:schemeClr val="tx1"/>
                </a:solidFill>
                <a:latin typeface="Arial" charset="0"/>
                <a:ea typeface="ＭＳ Ｐゴシック" charset="0"/>
              </a:defRPr>
            </a:lvl3pPr>
            <a:lvl4pPr marL="1600200" indent="-228600" defTabSz="454025" eaLnBrk="0" hangingPunct="0">
              <a:defRPr sz="2400">
                <a:solidFill>
                  <a:schemeClr val="tx1"/>
                </a:solidFill>
                <a:latin typeface="Arial" charset="0"/>
                <a:ea typeface="ＭＳ Ｐゴシック" charset="0"/>
              </a:defRPr>
            </a:lvl4pPr>
            <a:lvl5pPr marL="2057400" indent="-228600" defTabSz="454025"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de-DE" sz="1200">
                <a:solidFill>
                  <a:srgbClr val="000000"/>
                </a:solidFill>
              </a:rPr>
              <a:t>haloarchaea</a:t>
            </a:r>
          </a:p>
        </p:txBody>
      </p:sp>
    </p:spTree>
    <p:extLst>
      <p:ext uri="{BB962C8B-B14F-4D97-AF65-F5344CB8AC3E}">
        <p14:creationId xmlns:p14="http://schemas.microsoft.com/office/powerpoint/2010/main" val="52788219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ChangeArrowheads="1"/>
          </p:cNvSpPr>
          <p:nvPr/>
        </p:nvSpPr>
        <p:spPr bwMode="auto">
          <a:xfrm>
            <a:off x="0" y="0"/>
            <a:ext cx="9144000" cy="1066800"/>
          </a:xfrm>
          <a:prstGeom prst="rect">
            <a:avLst/>
          </a:prstGeom>
          <a:solidFill>
            <a:srgbClr val="004A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a:solidFill>
                <a:srgbClr val="FFFFFF"/>
              </a:solidFill>
              <a:ea typeface="ＭＳ Ｐゴシック" charset="0"/>
              <a:cs typeface="ＭＳ Ｐゴシック" charset="0"/>
            </a:endParaRPr>
          </a:p>
        </p:txBody>
      </p:sp>
      <p:sp>
        <p:nvSpPr>
          <p:cNvPr id="115714" name="Text Box 15"/>
          <p:cNvSpPr txBox="1">
            <a:spLocks noChangeArrowheads="1"/>
          </p:cNvSpPr>
          <p:nvPr/>
        </p:nvSpPr>
        <p:spPr bwMode="auto">
          <a:xfrm>
            <a:off x="3970338" y="6505575"/>
            <a:ext cx="5130800" cy="322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1500">
                <a:solidFill>
                  <a:srgbClr val="000000"/>
                </a:solidFill>
                <a:latin typeface="Calibri" charset="0"/>
              </a:rPr>
              <a:t>Khomyakova, Bükmez, Thomas, Erb, Berg, </a:t>
            </a:r>
            <a:r>
              <a:rPr lang="de-DE" sz="1500" i="1">
                <a:solidFill>
                  <a:srgbClr val="000000"/>
                </a:solidFill>
                <a:latin typeface="Calibri" charset="0"/>
              </a:rPr>
              <a:t>Science</a:t>
            </a:r>
            <a:r>
              <a:rPr lang="de-DE" sz="1500">
                <a:solidFill>
                  <a:srgbClr val="000000"/>
                </a:solidFill>
                <a:latin typeface="Calibri" charset="0"/>
              </a:rPr>
              <a:t>, 2011</a:t>
            </a:r>
          </a:p>
        </p:txBody>
      </p:sp>
      <p:sp>
        <p:nvSpPr>
          <p:cNvPr id="115715" name="Text Box 20"/>
          <p:cNvSpPr txBox="1">
            <a:spLocks noChangeArrowheads="1"/>
          </p:cNvSpPr>
          <p:nvPr/>
        </p:nvSpPr>
        <p:spPr bwMode="auto">
          <a:xfrm>
            <a:off x="6072188" y="1711325"/>
            <a:ext cx="24638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1800">
                <a:solidFill>
                  <a:srgbClr val="000000"/>
                </a:solidFill>
                <a:latin typeface="Calibri" charset="0"/>
              </a:rPr>
              <a:t>Haloarchaea</a:t>
            </a:r>
          </a:p>
          <a:p>
            <a:pPr defTabSz="914400" eaLnBrk="1" fontAlgn="base" hangingPunct="1">
              <a:spcBef>
                <a:spcPct val="0"/>
              </a:spcBef>
              <a:spcAft>
                <a:spcPct val="0"/>
              </a:spcAft>
            </a:pPr>
            <a:r>
              <a:rPr lang="de-DE" sz="1800" i="1">
                <a:solidFill>
                  <a:srgbClr val="000000"/>
                </a:solidFill>
                <a:latin typeface="Calibri" charset="0"/>
              </a:rPr>
              <a:t>Haloarcula marismortui,</a:t>
            </a:r>
          </a:p>
          <a:p>
            <a:pPr defTabSz="914400" eaLnBrk="1" fontAlgn="base" hangingPunct="1">
              <a:spcBef>
                <a:spcPct val="0"/>
              </a:spcBef>
              <a:spcAft>
                <a:spcPct val="0"/>
              </a:spcAft>
            </a:pPr>
            <a:r>
              <a:rPr lang="de-DE" sz="1800" i="1">
                <a:solidFill>
                  <a:srgbClr val="000000"/>
                </a:solidFill>
                <a:latin typeface="Calibri" charset="0"/>
              </a:rPr>
              <a:t>Natrialba magadii</a:t>
            </a:r>
          </a:p>
        </p:txBody>
      </p:sp>
      <p:pic>
        <p:nvPicPr>
          <p:cNvPr id="115716" name="Picture 10" descr="Ac Ass"/>
          <p:cNvPicPr>
            <a:picLocks noChangeAspect="1" noChangeArrowheads="1"/>
          </p:cNvPicPr>
          <p:nvPr/>
        </p:nvPicPr>
        <p:blipFill>
          <a:blip r:embed="rId2">
            <a:extLst>
              <a:ext uri="{28A0092B-C50C-407E-A947-70E740481C1C}">
                <a14:useLocalDpi xmlns:a14="http://schemas.microsoft.com/office/drawing/2010/main" val="0"/>
              </a:ext>
            </a:extLst>
          </a:blip>
          <a:srcRect l="38831"/>
          <a:stretch>
            <a:fillRect/>
          </a:stretch>
        </p:blipFill>
        <p:spPr bwMode="auto">
          <a:xfrm>
            <a:off x="466725" y="1482725"/>
            <a:ext cx="5033963" cy="437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717" name="Ellipse 26"/>
          <p:cNvSpPr>
            <a:spLocks noChangeArrowheads="1"/>
          </p:cNvSpPr>
          <p:nvPr/>
        </p:nvSpPr>
        <p:spPr bwMode="auto">
          <a:xfrm>
            <a:off x="3959225" y="3729038"/>
            <a:ext cx="1533525" cy="1571625"/>
          </a:xfrm>
          <a:prstGeom prst="ellipse">
            <a:avLst/>
          </a:prstGeom>
          <a:solidFill>
            <a:srgbClr val="FFC000">
              <a:alpha val="1882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e-DE">
              <a:solidFill>
                <a:srgbClr val="000000"/>
              </a:solidFill>
              <a:ea typeface="ＭＳ Ｐゴシック" charset="0"/>
              <a:cs typeface="ＭＳ Ｐゴシック" charset="0"/>
            </a:endParaRPr>
          </a:p>
        </p:txBody>
      </p:sp>
      <p:sp>
        <p:nvSpPr>
          <p:cNvPr id="115718" name="Ellipse 27"/>
          <p:cNvSpPr>
            <a:spLocks noChangeArrowheads="1"/>
          </p:cNvSpPr>
          <p:nvPr/>
        </p:nvSpPr>
        <p:spPr bwMode="auto">
          <a:xfrm>
            <a:off x="1785938" y="4786313"/>
            <a:ext cx="2428875" cy="1571625"/>
          </a:xfrm>
          <a:prstGeom prst="ellipse">
            <a:avLst/>
          </a:prstGeom>
          <a:solidFill>
            <a:srgbClr val="FF0000">
              <a:alpha val="1882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e-DE">
              <a:solidFill>
                <a:srgbClr val="000000"/>
              </a:solidFill>
              <a:ea typeface="ＭＳ Ｐゴシック" charset="0"/>
              <a:cs typeface="ＭＳ Ｐゴシック" charset="0"/>
            </a:endParaRPr>
          </a:p>
        </p:txBody>
      </p:sp>
      <p:sp>
        <p:nvSpPr>
          <p:cNvPr id="115719" name="Ellipse 28"/>
          <p:cNvSpPr>
            <a:spLocks noChangeArrowheads="1"/>
          </p:cNvSpPr>
          <p:nvPr/>
        </p:nvSpPr>
        <p:spPr bwMode="auto">
          <a:xfrm>
            <a:off x="766763" y="4286250"/>
            <a:ext cx="1247775" cy="1143000"/>
          </a:xfrm>
          <a:prstGeom prst="ellipse">
            <a:avLst/>
          </a:prstGeom>
          <a:solidFill>
            <a:srgbClr val="00B050">
              <a:alpha val="18823"/>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fontAlgn="base">
              <a:spcBef>
                <a:spcPct val="0"/>
              </a:spcBef>
              <a:spcAft>
                <a:spcPct val="0"/>
              </a:spcAft>
            </a:pPr>
            <a:endParaRPr lang="de-DE">
              <a:solidFill>
                <a:srgbClr val="000000"/>
              </a:solidFill>
              <a:ea typeface="ＭＳ Ｐゴシック" charset="0"/>
              <a:cs typeface="ＭＳ Ｐゴシック" charset="0"/>
            </a:endParaRPr>
          </a:p>
        </p:txBody>
      </p:sp>
      <p:sp>
        <p:nvSpPr>
          <p:cNvPr id="115720" name="Text Box 13"/>
          <p:cNvSpPr txBox="1">
            <a:spLocks noChangeArrowheads="1"/>
          </p:cNvSpPr>
          <p:nvPr/>
        </p:nvSpPr>
        <p:spPr bwMode="auto">
          <a:xfrm>
            <a:off x="28575" y="0"/>
            <a:ext cx="7793038"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FFFFFF"/>
                </a:solidFill>
              </a:rPr>
              <a:t>HGT as a force creating new pathways – Example 3</a:t>
            </a:r>
          </a:p>
          <a:p>
            <a:pPr defTabSz="914400" eaLnBrk="1" fontAlgn="base" hangingPunct="1">
              <a:spcBef>
                <a:spcPct val="0"/>
              </a:spcBef>
              <a:spcAft>
                <a:spcPct val="0"/>
              </a:spcAft>
            </a:pPr>
            <a:r>
              <a:rPr lang="de-DE" sz="3000" b="1">
                <a:solidFill>
                  <a:srgbClr val="FFFFFF"/>
                </a:solidFill>
                <a:latin typeface="Calibri" charset="0"/>
              </a:rPr>
              <a:t>Acetyl-CoA Assimilation: methylaspartate cycle</a:t>
            </a:r>
            <a:endParaRPr lang="de-DE" sz="3000" b="1" i="1">
              <a:solidFill>
                <a:srgbClr val="FFFFFF"/>
              </a:solidFill>
              <a:latin typeface="Calibri" charset="0"/>
            </a:endParaRPr>
          </a:p>
        </p:txBody>
      </p:sp>
      <p:sp>
        <p:nvSpPr>
          <p:cNvPr id="115721" name="Textfeld 30"/>
          <p:cNvSpPr txBox="1">
            <a:spLocks noChangeArrowheads="1"/>
          </p:cNvSpPr>
          <p:nvPr/>
        </p:nvSpPr>
        <p:spPr bwMode="auto">
          <a:xfrm>
            <a:off x="-38100" y="5095875"/>
            <a:ext cx="160972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2000" b="1">
                <a:solidFill>
                  <a:srgbClr val="122031"/>
                </a:solidFill>
                <a:latin typeface="Calibri" charset="0"/>
              </a:rPr>
              <a:t>Propionate assimilation</a:t>
            </a:r>
          </a:p>
        </p:txBody>
      </p:sp>
      <p:sp>
        <p:nvSpPr>
          <p:cNvPr id="115722" name="Textfeld 31"/>
          <p:cNvSpPr txBox="1">
            <a:spLocks noChangeArrowheads="1"/>
          </p:cNvSpPr>
          <p:nvPr/>
        </p:nvSpPr>
        <p:spPr bwMode="auto">
          <a:xfrm>
            <a:off x="1384300" y="5908675"/>
            <a:ext cx="2616200" cy="706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de-DE" sz="2000" b="1">
                <a:solidFill>
                  <a:srgbClr val="FF0000"/>
                </a:solidFill>
                <a:latin typeface="Calibri" charset="0"/>
              </a:rPr>
              <a:t>Acetate </a:t>
            </a:r>
            <a:br>
              <a:rPr lang="de-DE" sz="2000" b="1">
                <a:solidFill>
                  <a:srgbClr val="FF0000"/>
                </a:solidFill>
                <a:latin typeface="Calibri" charset="0"/>
              </a:rPr>
            </a:br>
            <a:r>
              <a:rPr lang="de-DE" sz="2000" b="1">
                <a:solidFill>
                  <a:srgbClr val="FF0000"/>
                </a:solidFill>
                <a:latin typeface="Calibri" charset="0"/>
              </a:rPr>
              <a:t>assimilation, Bacteria</a:t>
            </a:r>
          </a:p>
        </p:txBody>
      </p:sp>
      <p:sp>
        <p:nvSpPr>
          <p:cNvPr id="115723" name="Textfeld 32"/>
          <p:cNvSpPr txBox="1">
            <a:spLocks noChangeArrowheads="1"/>
          </p:cNvSpPr>
          <p:nvPr/>
        </p:nvSpPr>
        <p:spPr bwMode="auto">
          <a:xfrm>
            <a:off x="5005388" y="4462463"/>
            <a:ext cx="1736725" cy="101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r>
              <a:rPr lang="de-DE" sz="2000" b="1">
                <a:solidFill>
                  <a:srgbClr val="C00000"/>
                </a:solidFill>
                <a:latin typeface="Calibri" charset="0"/>
              </a:rPr>
              <a:t>Glutamate fermentation,</a:t>
            </a:r>
          </a:p>
          <a:p>
            <a:pPr algn="r" defTabSz="914400" eaLnBrk="1" fontAlgn="base" hangingPunct="1">
              <a:spcBef>
                <a:spcPct val="0"/>
              </a:spcBef>
              <a:spcAft>
                <a:spcPct val="0"/>
              </a:spcAft>
            </a:pPr>
            <a:r>
              <a:rPr lang="de-DE" sz="2000" b="1">
                <a:solidFill>
                  <a:srgbClr val="C00000"/>
                </a:solidFill>
                <a:latin typeface="Calibri" charset="0"/>
              </a:rPr>
              <a:t>Bacteria</a:t>
            </a:r>
          </a:p>
        </p:txBody>
      </p:sp>
    </p:spTree>
    <p:extLst>
      <p:ext uri="{BB962C8B-B14F-4D97-AF65-F5344CB8AC3E}">
        <p14:creationId xmlns:p14="http://schemas.microsoft.com/office/powerpoint/2010/main" val="8611056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ChangeArrowheads="1"/>
          </p:cNvSpPr>
          <p:nvPr/>
        </p:nvSpPr>
        <p:spPr bwMode="auto">
          <a:xfrm>
            <a:off x="1143000" y="381000"/>
            <a:ext cx="69088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0000"/>
                </a:solidFill>
                <a:effectLst/>
                <a:uLnTx/>
                <a:uFillTx/>
                <a:latin typeface="Times New Roman"/>
                <a:ea typeface="+mn-ea"/>
                <a:cs typeface="+mn-cs"/>
              </a:rPr>
              <a:t>PSI </a:t>
            </a:r>
            <a:r>
              <a:rPr kumimoji="0" lang="en-GB" sz="1800" b="1" i="0" u="none" strike="noStrike" kern="1200" cap="none" spc="0" normalizeH="0" baseline="0" noProof="0">
                <a:ln>
                  <a:noFill/>
                </a:ln>
                <a:solidFill>
                  <a:srgbClr val="000000"/>
                </a:solidFill>
                <a:effectLst/>
                <a:uLnTx/>
                <a:uFillTx/>
                <a:latin typeface="Times New Roman"/>
                <a:ea typeface="+mn-ea"/>
                <a:cs typeface="+mn-cs"/>
              </a:rPr>
              <a:t>(</a:t>
            </a:r>
            <a:r>
              <a:rPr kumimoji="0" lang="en-US" sz="1800" b="0" i="0" u="none" strike="noStrike" kern="1200" cap="none" spc="0" normalizeH="0" baseline="0" noProof="0">
                <a:ln>
                  <a:noFill/>
                </a:ln>
                <a:solidFill>
                  <a:srgbClr val="000000"/>
                </a:solidFill>
                <a:effectLst/>
                <a:uLnTx/>
                <a:uFillTx/>
                <a:latin typeface="Times New Roman"/>
                <a:ea typeface="+mn-ea"/>
                <a:cs typeface="+mn-cs"/>
              </a:rPr>
              <a:t>position-specific iterated) </a:t>
            </a:r>
            <a:r>
              <a:rPr kumimoji="0" lang="en-GB" sz="1800" b="1" i="0" u="none" strike="noStrike" kern="1200" cap="none" spc="0" normalizeH="0" baseline="0" noProof="0">
                <a:ln>
                  <a:noFill/>
                </a:ln>
                <a:solidFill>
                  <a:srgbClr val="FF0000"/>
                </a:solidFill>
                <a:effectLst/>
                <a:uLnTx/>
                <a:uFillTx/>
                <a:latin typeface="Times New Roman"/>
                <a:ea typeface="+mn-ea"/>
                <a:cs typeface="+mn-cs"/>
              </a:rPr>
              <a:t>BLAST</a:t>
            </a:r>
          </a:p>
        </p:txBody>
      </p:sp>
      <p:sp>
        <p:nvSpPr>
          <p:cNvPr id="15362" name="Text Box 4"/>
          <p:cNvSpPr txBox="1">
            <a:spLocks noChangeArrowheads="1"/>
          </p:cNvSpPr>
          <p:nvPr/>
        </p:nvSpPr>
        <p:spPr bwMode="auto">
          <a:xfrm>
            <a:off x="838200" y="1371600"/>
            <a:ext cx="7321550" cy="4246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The NCBI page described PSI blast as follows: </a:t>
            </a:r>
          </a:p>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1800" b="0" i="1" u="none" strike="noStrike" kern="1200" cap="none" spc="0" normalizeH="0" baseline="0" noProof="0" dirty="0">
                <a:ln>
                  <a:noFill/>
                </a:ln>
                <a:solidFill>
                  <a:srgbClr val="000000"/>
                </a:solidFill>
                <a:effectLst/>
                <a:uLnTx/>
                <a:uFillTx/>
                <a:latin typeface="Arial" charset="0"/>
                <a:ea typeface="ＭＳ Ｐゴシック" charset="0"/>
              </a:rPr>
              <a:t>Position-Specific Iterated BLAST (PSI-BLAST) provides an automated, easy-to-use version of a "profile" search, which is a sensitive way to look for sequence homologues. </a:t>
            </a:r>
          </a:p>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charset="0"/>
                <a:ea typeface="ＭＳ Ｐゴシック" charset="0"/>
              </a:rPr>
              <a:t>The program first performs a gapped BLAST database search. The PSI-BLAST program uses the information from any significant alignments returned to construct a position-specific score matrix, which replaces the query sequence for the next round of database searching. </a:t>
            </a:r>
            <a:br>
              <a:rPr kumimoji="0" lang="en-US" sz="1800" b="0" i="1" u="none" strike="noStrike" kern="1200" cap="none" spc="0" normalizeH="0" baseline="0" noProof="0" dirty="0">
                <a:ln>
                  <a:noFill/>
                </a:ln>
                <a:solidFill>
                  <a:srgbClr val="000000"/>
                </a:solidFill>
                <a:effectLst/>
                <a:uLnTx/>
                <a:uFillTx/>
                <a:latin typeface="Arial" charset="0"/>
                <a:ea typeface="ＭＳ Ｐゴシック" charset="0"/>
              </a:rPr>
            </a:br>
            <a:endParaRPr kumimoji="0" lang="en-US" sz="1800" b="0" i="1"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Arial" charset="0"/>
                <a:ea typeface="ＭＳ Ｐゴシック" charset="0"/>
              </a:rPr>
              <a:t>PSI-BLAST may be iterated until no new significant alignments are found. At this time PSI-BLAST may be used only for comparing protein queries with protein databases.</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  </a:t>
            </a: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15363" name="TextBox 1"/>
          <p:cNvSpPr txBox="1">
            <a:spLocks noChangeArrowheads="1"/>
          </p:cNvSpPr>
          <p:nvPr/>
        </p:nvSpPr>
        <p:spPr bwMode="auto">
          <a:xfrm>
            <a:off x="8415338" y="3436938"/>
            <a:ext cx="18573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918356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p:cNvSpPr>
            <a:spLocks noChangeArrowheads="1"/>
          </p:cNvSpPr>
          <p:nvPr/>
        </p:nvSpPr>
        <p:spPr bwMode="auto">
          <a:xfrm>
            <a:off x="1141413" y="687388"/>
            <a:ext cx="69088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3366"/>
                </a:solidFill>
                <a:effectLst/>
                <a:uLnTx/>
                <a:uFillTx/>
                <a:latin typeface="Times New Roman"/>
                <a:ea typeface="+mn-ea"/>
                <a:cs typeface="+mn-cs"/>
              </a:rPr>
              <a:t>The Psi-Blast Approach</a:t>
            </a:r>
            <a:endParaRPr kumimoji="0" lang="en-GB" sz="4400" b="0" i="0" u="none" strike="noStrike" kern="1200" cap="none" spc="0" normalizeH="0" baseline="0" noProof="0">
              <a:ln>
                <a:noFill/>
              </a:ln>
              <a:solidFill>
                <a:srgbClr val="FF0000"/>
              </a:solidFill>
              <a:effectLst/>
              <a:uLnTx/>
              <a:uFillTx/>
              <a:latin typeface="Times New Roman" charset="0"/>
              <a:ea typeface="+mn-ea"/>
              <a:cs typeface="+mn-cs"/>
            </a:endParaRPr>
          </a:p>
        </p:txBody>
      </p:sp>
      <p:sp>
        <p:nvSpPr>
          <p:cNvPr id="17410" name="Text Box 3"/>
          <p:cNvSpPr txBox="1">
            <a:spLocks noChangeArrowheads="1"/>
          </p:cNvSpPr>
          <p:nvPr/>
        </p:nvSpPr>
        <p:spPr bwMode="auto">
          <a:xfrm>
            <a:off x="723900" y="1889125"/>
            <a:ext cx="761365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1. Use results of BlastP query to construct a multiple sequence alignment</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2. Construct a position-specific scoring matrix from the alignment</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3. Search database with alignment instead of query sequence</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4. Add matches to alignment and repeat</a:t>
            </a:r>
          </a:p>
        </p:txBody>
      </p:sp>
      <p:sp>
        <p:nvSpPr>
          <p:cNvPr id="17411" name="Text Box 5"/>
          <p:cNvSpPr txBox="1">
            <a:spLocks noChangeArrowheads="1"/>
          </p:cNvSpPr>
          <p:nvPr/>
        </p:nvSpPr>
        <p:spPr bwMode="auto">
          <a:xfrm>
            <a:off x="762000" y="4267200"/>
            <a:ext cx="7612063" cy="646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Psi-Blast can use existing multiple alignment, or </a:t>
            </a: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ＭＳ Ｐゴシック" charset="0"/>
              </a:rPr>
              <a:t>use RPS-Blast to search a database of PSSMs </a:t>
            </a:r>
          </a:p>
        </p:txBody>
      </p:sp>
    </p:spTree>
    <p:extLst>
      <p:ext uri="{BB962C8B-B14F-4D97-AF65-F5344CB8AC3E}">
        <p14:creationId xmlns:p14="http://schemas.microsoft.com/office/powerpoint/2010/main" val="25372163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p:nvPr>
        </p:nvSpPr>
        <p:spPr/>
        <p:txBody>
          <a:bodyPr/>
          <a:lstStyle/>
          <a:p>
            <a:pPr algn="l" eaLnBrk="1" hangingPunct="1"/>
            <a:r>
              <a:rPr lang="en-US">
                <a:latin typeface="Times New Roman" charset="0"/>
              </a:rPr>
              <a:t>PSI BLAST scheme</a:t>
            </a:r>
          </a:p>
        </p:txBody>
      </p:sp>
      <p:pic>
        <p:nvPicPr>
          <p:cNvPr id="194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238" y="1981200"/>
            <a:ext cx="7627937" cy="4341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22554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ChangeArrowheads="1"/>
          </p:cNvSpPr>
          <p:nvPr/>
        </p:nvSpPr>
        <p:spPr bwMode="auto">
          <a:xfrm>
            <a:off x="1062038" y="420688"/>
            <a:ext cx="69088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3366"/>
                </a:solidFill>
                <a:effectLst/>
                <a:uLnTx/>
                <a:uFillTx/>
                <a:latin typeface="Times New Roman"/>
                <a:ea typeface="+mn-ea"/>
                <a:cs typeface="+mn-cs"/>
              </a:rPr>
              <a:t>Position-specific Matrix</a:t>
            </a:r>
            <a:endParaRPr kumimoji="0" lang="en-GB" sz="4400" b="0" i="0" u="none" strike="noStrike" kern="1200" cap="none" spc="0" normalizeH="0" baseline="0" noProof="0">
              <a:ln>
                <a:noFill/>
              </a:ln>
              <a:solidFill>
                <a:srgbClr val="FF0000"/>
              </a:solidFill>
              <a:effectLst/>
              <a:uLnTx/>
              <a:uFillTx/>
              <a:latin typeface="Times New Roman" charset="0"/>
              <a:ea typeface="+mn-ea"/>
              <a:cs typeface="+mn-cs"/>
            </a:endParaRPr>
          </a:p>
        </p:txBody>
      </p:sp>
      <p:sp>
        <p:nvSpPr>
          <p:cNvPr id="21506" name="Text Box 3"/>
          <p:cNvSpPr txBox="1">
            <a:spLocks noChangeArrowheads="1"/>
          </p:cNvSpPr>
          <p:nvPr/>
        </p:nvSpPr>
        <p:spPr bwMode="auto">
          <a:xfrm>
            <a:off x="1444625" y="6040438"/>
            <a:ext cx="541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rPr>
              <a:t>M Gribskov, A D McLachlan, and D Eisenberg (1987) Profile analysis: detection of distantly related proteins. PNAS 84:4355-8.</a:t>
            </a:r>
          </a:p>
        </p:txBody>
      </p:sp>
      <p:pic>
        <p:nvPicPr>
          <p:cNvPr id="21507" name="Picture 4"/>
          <p:cNvPicPr>
            <a:picLocks noChangeAspect="1" noChangeArrowheads="1"/>
          </p:cNvPicPr>
          <p:nvPr/>
        </p:nvPicPr>
        <p:blipFill>
          <a:blip r:embed="rId3">
            <a:extLst>
              <a:ext uri="{28A0092B-C50C-407E-A947-70E740481C1C}">
                <a14:useLocalDpi xmlns:a14="http://schemas.microsoft.com/office/drawing/2010/main" val="0"/>
              </a:ext>
            </a:extLst>
          </a:blip>
          <a:srcRect l="3006" t="12343" r="3920" b="7832"/>
          <a:stretch>
            <a:fillRect/>
          </a:stretch>
        </p:blipFill>
        <p:spPr bwMode="auto">
          <a:xfrm>
            <a:off x="1439863" y="1155700"/>
            <a:ext cx="6056312" cy="487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8" name="Text Box 5"/>
          <p:cNvSpPr txBox="1">
            <a:spLocks noChangeArrowheads="1"/>
          </p:cNvSpPr>
          <p:nvPr/>
        </p:nvSpPr>
        <p:spPr bwMode="auto">
          <a:xfrm rot="-5400000">
            <a:off x="-697706" y="5807869"/>
            <a:ext cx="1731962" cy="33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1600" b="0" i="1" u="none" strike="noStrike" kern="1200" cap="none" spc="0" normalizeH="0" baseline="0" noProof="0">
                <a:ln>
                  <a:noFill/>
                </a:ln>
                <a:solidFill>
                  <a:srgbClr val="003366"/>
                </a:solidFill>
                <a:effectLst/>
                <a:uLnTx/>
                <a:uFillTx/>
                <a:latin typeface="Arial" charset="0"/>
                <a:ea typeface="ＭＳ Ｐゴシック" charset="0"/>
              </a:rPr>
              <a:t>by Bob Friedman</a:t>
            </a:r>
            <a:endParaRPr kumimoji="0" lang="en-US" sz="1600" b="0" i="1"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033720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ChangeArrowheads="1"/>
          </p:cNvSpPr>
          <p:nvPr/>
        </p:nvSpPr>
        <p:spPr bwMode="auto">
          <a:xfrm>
            <a:off x="152400" y="152400"/>
            <a:ext cx="6908800" cy="63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F0000"/>
              </a:solidFill>
              <a:effectLst/>
              <a:uLnTx/>
              <a:uFillTx/>
              <a:latin typeface="Times New Roman" charset="0"/>
              <a:ea typeface="+mn-ea"/>
              <a:cs typeface="+mn-cs"/>
            </a:endParaRPr>
          </a:p>
        </p:txBody>
      </p:sp>
      <p:sp>
        <p:nvSpPr>
          <p:cNvPr id="23554" name="Rectangle 3"/>
          <p:cNvSpPr>
            <a:spLocks noGrp="1" noChangeArrowheads="1"/>
          </p:cNvSpPr>
          <p:nvPr>
            <p:ph type="title" idx="4294967295"/>
          </p:nvPr>
        </p:nvSpPr>
        <p:spPr>
          <a:xfrm>
            <a:off x="228600" y="0"/>
            <a:ext cx="7772400" cy="1143000"/>
          </a:xfrm>
        </p:spPr>
        <p:txBody>
          <a:bodyPr/>
          <a:lstStyle/>
          <a:p>
            <a:pPr algn="l" eaLnBrk="1" hangingPunct="1"/>
            <a:r>
              <a:rPr lang="en-GB" sz="2400" b="1">
                <a:solidFill>
                  <a:srgbClr val="003366"/>
                </a:solidFill>
                <a:latin typeface="Arial" charset="0"/>
                <a:hlinkClick r:id="rId4"/>
              </a:rPr>
              <a:t>Psi-Blast </a:t>
            </a:r>
            <a:r>
              <a:rPr lang="en-GB" sz="2400" b="1">
                <a:solidFill>
                  <a:srgbClr val="003366"/>
                </a:solidFill>
                <a:latin typeface="Arial" charset="0"/>
              </a:rPr>
              <a:t>Results</a:t>
            </a:r>
            <a:endParaRPr lang="en-US">
              <a:latin typeface="Times New Roman" charset="0"/>
            </a:endParaRPr>
          </a:p>
        </p:txBody>
      </p:sp>
      <p:sp>
        <p:nvSpPr>
          <p:cNvPr id="23555" name="Rectangle 4"/>
          <p:cNvSpPr>
            <a:spLocks noChangeArrowheads="1"/>
          </p:cNvSpPr>
          <p:nvPr/>
        </p:nvSpPr>
        <p:spPr bwMode="auto">
          <a:xfrm>
            <a:off x="3124200" y="304800"/>
            <a:ext cx="396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Times New Roman" charset="0"/>
                <a:ea typeface="+mn-ea"/>
                <a:cs typeface="+mn-cs"/>
              </a:rPr>
              <a:t>Query: 55670331 (intein)</a:t>
            </a:r>
          </a:p>
        </p:txBody>
      </p:sp>
      <p:graphicFrame>
        <p:nvGraphicFramePr>
          <p:cNvPr id="23556" name="Object 2"/>
          <p:cNvGraphicFramePr>
            <a:graphicFrameLocks noChangeAspect="1"/>
          </p:cNvGraphicFramePr>
          <p:nvPr/>
        </p:nvGraphicFramePr>
        <p:xfrm>
          <a:off x="304800" y="1676400"/>
          <a:ext cx="8081963" cy="3754438"/>
        </p:xfrm>
        <a:graphic>
          <a:graphicData uri="http://schemas.openxmlformats.org/presentationml/2006/ole">
            <mc:AlternateContent xmlns:mc="http://schemas.openxmlformats.org/markup-compatibility/2006">
              <mc:Choice xmlns:v="urn:schemas-microsoft-com:vml" Requires="v">
                <p:oleObj spid="_x0000_s415748" name="Photo Editor Photo" r:id="rId5" imgW="7628281" imgH="3543607" progId="MSPhotoEd.3">
                  <p:embed/>
                </p:oleObj>
              </mc:Choice>
              <mc:Fallback>
                <p:oleObj name="Photo Editor Photo" r:id="rId5" imgW="7628281" imgH="3543607" progId="MSPhotoEd.3">
                  <p:embed/>
                  <p:pic>
                    <p:nvPicPr>
                      <p:cNvPr id="23556"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1676400"/>
                        <a:ext cx="8081963" cy="3754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nvGrpSpPr>
          <p:cNvPr id="2" name="Group 6"/>
          <p:cNvGrpSpPr>
            <a:grpSpLocks/>
          </p:cNvGrpSpPr>
          <p:nvPr/>
        </p:nvGrpSpPr>
        <p:grpSpPr bwMode="auto">
          <a:xfrm>
            <a:off x="2438400" y="2667000"/>
            <a:ext cx="3581400" cy="831850"/>
            <a:chOff x="1536" y="1680"/>
            <a:chExt cx="2256" cy="524"/>
          </a:xfrm>
        </p:grpSpPr>
        <p:sp>
          <p:nvSpPr>
            <p:cNvPr id="23558" name="Text Box 7"/>
            <p:cNvSpPr txBox="1">
              <a:spLocks noChangeArrowheads="1"/>
            </p:cNvSpPr>
            <p:nvPr/>
          </p:nvSpPr>
          <p:spPr bwMode="auto">
            <a:xfrm>
              <a:off x="1872" y="1680"/>
              <a:ext cx="1920" cy="524"/>
            </a:xfrm>
            <a:prstGeom prst="rect">
              <a:avLst/>
            </a:prstGeom>
            <a:solidFill>
              <a:schemeClr val="bg1"/>
            </a:solidFill>
            <a:ln w="9525">
              <a:solidFill>
                <a:schemeClr val="tx1"/>
              </a:solidFill>
              <a:miter lim="800000"/>
              <a:headEnd/>
              <a:tailEnd/>
            </a:ln>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link to sequence </a:t>
              </a: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hlinkClick r:id="rId7"/>
                </a:rPr>
                <a:t>here</a:t>
              </a: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rPr>
                <a:t>, check BLink </a:t>
              </a:r>
              <a:r>
                <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sym typeface="Wingdings" charset="0"/>
                </a:rPr>
                <a:t></a:t>
              </a:r>
              <a:endParaRPr kumimoji="0" lang="en-US" sz="24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559" name="Line 8"/>
            <p:cNvSpPr>
              <a:spLocks noChangeShapeType="1"/>
            </p:cNvSpPr>
            <p:nvPr/>
          </p:nvSpPr>
          <p:spPr bwMode="auto">
            <a:xfrm flipH="1" flipV="1">
              <a:off x="1536" y="1680"/>
              <a:ext cx="336" cy="24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Times New Roman" charset="0"/>
                <a:ea typeface="+mn-ea"/>
                <a:cs typeface="+mn-cs"/>
              </a:endParaRPr>
            </a:p>
          </p:txBody>
        </p:sp>
      </p:grpSp>
    </p:spTree>
    <p:extLst>
      <p:ext uri="{BB962C8B-B14F-4D97-AF65-F5344CB8AC3E}">
        <p14:creationId xmlns:p14="http://schemas.microsoft.com/office/powerpoint/2010/main" val="746392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85800" y="0"/>
            <a:ext cx="7772400" cy="1143000"/>
          </a:xfrm>
        </p:spPr>
        <p:txBody>
          <a:bodyPr/>
          <a:lstStyle/>
          <a:p>
            <a:pPr eaLnBrk="1" hangingPunct="1"/>
            <a:r>
              <a:rPr lang="en-US">
                <a:ea typeface="ＭＳ Ｐゴシック" charset="-128"/>
                <a:cs typeface="ＭＳ Ｐゴシック" charset="-128"/>
              </a:rPr>
              <a:t>E-values and significance</a:t>
            </a:r>
          </a:p>
        </p:txBody>
      </p:sp>
      <p:sp>
        <p:nvSpPr>
          <p:cNvPr id="95235" name="Rectangle 3"/>
          <p:cNvSpPr>
            <a:spLocks noChangeArrowheads="1"/>
          </p:cNvSpPr>
          <p:nvPr/>
        </p:nvSpPr>
        <p:spPr bwMode="auto">
          <a:xfrm>
            <a:off x="609600" y="1143000"/>
            <a:ext cx="7924800" cy="1920875"/>
          </a:xfrm>
          <a:prstGeom prst="rect">
            <a:avLst/>
          </a:prstGeom>
          <a:noFill/>
          <a:ln w="9525">
            <a:noFill/>
            <a:miter lim="800000"/>
            <a:headEnd/>
            <a:tailEnd/>
          </a:ln>
        </p:spPr>
        <p:txBody>
          <a:bodyPr>
            <a:prstTxWarp prst="textNoShape">
              <a:avLst/>
            </a:prstTxWarp>
            <a:spAutoFit/>
          </a:bodyPr>
          <a:lstStyle/>
          <a:p>
            <a:pPr>
              <a:spcBef>
                <a:spcPct val="50000"/>
              </a:spcBef>
            </a:pPr>
            <a:r>
              <a:rPr lang="en-US" sz="2000" b="0">
                <a:solidFill>
                  <a:srgbClr val="000000"/>
                </a:solidFill>
              </a:rPr>
              <a:t>Usually E values larger than 0.0001 are not considered as demonstration of homology.</a:t>
            </a:r>
          </a:p>
          <a:p>
            <a:pPr eaLnBrk="0" hangingPunct="0">
              <a:spcBef>
                <a:spcPct val="50000"/>
              </a:spcBef>
            </a:pPr>
            <a:r>
              <a:rPr lang="en-US" sz="2000" b="0">
                <a:solidFill>
                  <a:srgbClr val="000000"/>
                </a:solidFill>
              </a:rPr>
              <a:t>For small values the E value gives the probability to find a match of this quality in a search of a databank of the same size by chance alone.</a:t>
            </a:r>
          </a:p>
          <a:p>
            <a:pPr eaLnBrk="0" hangingPunct="0">
              <a:spcBef>
                <a:spcPct val="50000"/>
              </a:spcBef>
            </a:pPr>
            <a:endParaRPr lang="en-US" sz="2000" b="0">
              <a:solidFill>
                <a:srgbClr val="000000"/>
              </a:solidFill>
            </a:endParaRPr>
          </a:p>
        </p:txBody>
      </p:sp>
      <p:sp>
        <p:nvSpPr>
          <p:cNvPr id="95236" name="Rectangle 4"/>
          <p:cNvSpPr>
            <a:spLocks noChangeArrowheads="1"/>
          </p:cNvSpPr>
          <p:nvPr/>
        </p:nvSpPr>
        <p:spPr bwMode="auto">
          <a:xfrm>
            <a:off x="774700" y="2819400"/>
            <a:ext cx="7594600" cy="1920875"/>
          </a:xfrm>
          <a:prstGeom prst="rect">
            <a:avLst/>
          </a:prstGeom>
          <a:noFill/>
          <a:ln w="9525">
            <a:noFill/>
            <a:miter lim="800000"/>
            <a:headEnd/>
            <a:tailEnd/>
          </a:ln>
        </p:spPr>
        <p:txBody>
          <a:bodyPr>
            <a:prstTxWarp prst="textNoShape">
              <a:avLst/>
            </a:prstTxWarp>
            <a:spAutoFit/>
          </a:bodyPr>
          <a:lstStyle/>
          <a:p>
            <a:r>
              <a:rPr lang="en-US" sz="2000" dirty="0">
                <a:solidFill>
                  <a:srgbClr val="FF0000"/>
                </a:solidFill>
                <a:latin typeface="Comic Sans MS" charset="0"/>
              </a:rPr>
              <a:t>E-values</a:t>
            </a:r>
            <a:r>
              <a:rPr lang="en-US" sz="2000" dirty="0">
                <a:solidFill>
                  <a:srgbClr val="000000"/>
                </a:solidFill>
                <a:latin typeface="Comic Sans MS" charset="0"/>
              </a:rPr>
              <a:t> give the expected number of matches with an alignment score this good or better, </a:t>
            </a:r>
            <a:br>
              <a:rPr lang="en-US" sz="2000" dirty="0">
                <a:solidFill>
                  <a:srgbClr val="000000"/>
                </a:solidFill>
                <a:latin typeface="Comic Sans MS" charset="0"/>
              </a:rPr>
            </a:br>
            <a:r>
              <a:rPr lang="en-US" sz="2000" dirty="0">
                <a:solidFill>
                  <a:srgbClr val="FF0000"/>
                </a:solidFill>
                <a:latin typeface="Comic Sans MS" charset="0"/>
              </a:rPr>
              <a:t>P-values</a:t>
            </a:r>
            <a:r>
              <a:rPr lang="en-US" sz="2000" dirty="0">
                <a:solidFill>
                  <a:srgbClr val="000000"/>
                </a:solidFill>
                <a:latin typeface="Comic Sans MS" charset="0"/>
              </a:rPr>
              <a:t> give the probability of to find a match of this quality or better. </a:t>
            </a:r>
            <a:br>
              <a:rPr lang="en-US" sz="2000" dirty="0">
                <a:solidFill>
                  <a:srgbClr val="000000"/>
                </a:solidFill>
                <a:latin typeface="Comic Sans MS" charset="0"/>
              </a:rPr>
            </a:br>
            <a:r>
              <a:rPr lang="en-US" sz="2000" dirty="0">
                <a:solidFill>
                  <a:srgbClr val="000000"/>
                </a:solidFill>
                <a:latin typeface="Comic Sans MS" charset="0"/>
              </a:rPr>
              <a:t>P values are [0,1], E-values are [0,infinity). </a:t>
            </a:r>
            <a:br>
              <a:rPr lang="en-US" sz="2000" dirty="0">
                <a:solidFill>
                  <a:srgbClr val="000000"/>
                </a:solidFill>
                <a:latin typeface="Comic Sans MS" charset="0"/>
              </a:rPr>
            </a:br>
            <a:r>
              <a:rPr lang="en-US" sz="2000" dirty="0">
                <a:solidFill>
                  <a:srgbClr val="000000"/>
                </a:solidFill>
                <a:latin typeface="Comic Sans MS" charset="0"/>
              </a:rPr>
              <a:t>For small values E=P </a:t>
            </a:r>
          </a:p>
        </p:txBody>
      </p:sp>
      <p:sp>
        <p:nvSpPr>
          <p:cNvPr id="95237" name="Rectangle 5"/>
          <p:cNvSpPr>
            <a:spLocks noChangeArrowheads="1"/>
          </p:cNvSpPr>
          <p:nvPr/>
        </p:nvSpPr>
        <p:spPr bwMode="auto">
          <a:xfrm>
            <a:off x="609600" y="4800600"/>
            <a:ext cx="8534400" cy="1323439"/>
          </a:xfrm>
          <a:prstGeom prst="rect">
            <a:avLst/>
          </a:prstGeom>
          <a:noFill/>
          <a:ln w="9525">
            <a:noFill/>
            <a:miter lim="800000"/>
            <a:headEnd/>
            <a:tailEnd/>
          </a:ln>
        </p:spPr>
        <p:txBody>
          <a:bodyPr>
            <a:prstTxWarp prst="textNoShape">
              <a:avLst/>
            </a:prstTxWarp>
            <a:spAutoFit/>
          </a:bodyPr>
          <a:lstStyle/>
          <a:p>
            <a:r>
              <a:rPr lang="en-US" sz="2000" dirty="0">
                <a:solidFill>
                  <a:srgbClr val="000000"/>
                </a:solidFill>
              </a:rPr>
              <a:t>Problem: </a:t>
            </a:r>
            <a:r>
              <a:rPr lang="en-US" sz="2000" b="0" dirty="0">
                <a:solidFill>
                  <a:srgbClr val="000000"/>
                </a:solidFill>
              </a:rPr>
              <a:t>If you do 1000 blast searches, you expect one match due to chance with a P-value of 0.001</a:t>
            </a:r>
            <a:br>
              <a:rPr lang="en-US" sz="2000" dirty="0">
                <a:solidFill>
                  <a:srgbClr val="000000"/>
                </a:solidFill>
              </a:rPr>
            </a:br>
            <a:endParaRPr lang="en-US" sz="2000" dirty="0">
              <a:solidFill>
                <a:srgbClr val="000000"/>
              </a:solidFill>
            </a:endParaRPr>
          </a:p>
          <a:p>
            <a:r>
              <a:rPr lang="en-US" sz="2000" dirty="0">
                <a:solidFill>
                  <a:srgbClr val="000000"/>
                </a:solidFill>
              </a:rPr>
              <a:t>“One should” use a correction for multiple tests, like the </a:t>
            </a:r>
            <a:r>
              <a:rPr lang="en-US" sz="2000" dirty="0">
                <a:solidFill>
                  <a:srgbClr val="000000"/>
                </a:solidFill>
                <a:hlinkClick r:id="rId2"/>
              </a:rPr>
              <a:t>Bonferroni correction</a:t>
            </a:r>
            <a:r>
              <a:rPr lang="en-US" sz="2000" dirty="0">
                <a:solidFill>
                  <a:srgbClr val="000000"/>
                </a:solidFill>
              </a:rPr>
              <a:t>. </a:t>
            </a:r>
          </a:p>
        </p:txBody>
      </p:sp>
    </p:spTree>
    <p:extLst>
      <p:ext uri="{BB962C8B-B14F-4D97-AF65-F5344CB8AC3E}">
        <p14:creationId xmlns:p14="http://schemas.microsoft.com/office/powerpoint/2010/main" val="19684216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 Box 2"/>
          <p:cNvSpPr txBox="1">
            <a:spLocks noChangeArrowheads="1"/>
          </p:cNvSpPr>
          <p:nvPr/>
        </p:nvSpPr>
        <p:spPr bwMode="auto">
          <a:xfrm>
            <a:off x="609600" y="1905000"/>
            <a:ext cx="7612063" cy="23083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Psi-Blast is for finding matches among divergent sequences (position-specific information)  </a:t>
            </a:r>
          </a:p>
          <a:p>
            <a:pPr marL="0" marR="0" lvl="0" indent="0" algn="l" defTabSz="457200" rtl="0" eaLnBrk="0" fontAlgn="auto" latinLnBrk="0" hangingPunct="0">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br>
            <a:r>
              <a:rPr kumimoji="0" lang="en-US" sz="1800" b="0" i="0" u="none" strike="noStrike" kern="1200" cap="none" spc="0" normalizeH="0" baseline="0" noProof="0" dirty="0">
                <a:ln>
                  <a:noFill/>
                </a:ln>
                <a:solidFill>
                  <a:srgbClr val="FF0000"/>
                </a:solidFill>
                <a:effectLst/>
                <a:uLnTx/>
                <a:uFillTx/>
                <a:latin typeface="Arial" charset="0"/>
                <a:ea typeface="ＭＳ Ｐゴシック" charset="0"/>
              </a:rPr>
              <a:t>WARNING</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  For the nth iteration of a PSI BLAST search, the E-value gives the expected number of matches to the profile NOT to the initial query sequence! </a:t>
            </a:r>
          </a:p>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charset="0"/>
              <a:ea typeface="ＭＳ Ｐゴシック" charset="0"/>
            </a:endParaRPr>
          </a:p>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The </a:t>
            </a:r>
            <a:r>
              <a:rPr kumimoji="0" lang="en-US" sz="1800" b="0" i="0" u="none" strike="noStrike" kern="1200" cap="none" spc="0" normalizeH="0" baseline="0" noProof="0" dirty="0">
                <a:ln>
                  <a:noFill/>
                </a:ln>
                <a:solidFill>
                  <a:srgbClr val="FF0000"/>
                </a:solidFill>
                <a:effectLst/>
                <a:uLnTx/>
                <a:uFillTx/>
                <a:latin typeface="Arial" charset="0"/>
                <a:ea typeface="ＭＳ Ｐゴシック" charset="0"/>
              </a:rPr>
              <a:t>danger</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 is that the </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profile </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was </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rPr>
              <a:t>corrupted</a:t>
            </a:r>
            <a:r>
              <a:rPr kumimoji="0" lang="en-US" sz="1800" b="0" i="0" u="none" strike="noStrike" kern="1200" cap="none" spc="0" normalizeH="0" baseline="0" noProof="0" dirty="0">
                <a:ln>
                  <a:noFill/>
                </a:ln>
                <a:solidFill>
                  <a:srgbClr val="000000"/>
                </a:solidFill>
                <a:effectLst/>
                <a:uLnTx/>
                <a:uFillTx/>
                <a:latin typeface="Arial" charset="0"/>
                <a:ea typeface="ＭＳ Ｐゴシック" charset="0"/>
              </a:rPr>
              <a:t> in an earlier iteration.  </a:t>
            </a:r>
            <a:endParaRPr kumimoji="0" lang="en-US" sz="24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5602" name="Rectangle 3"/>
          <p:cNvSpPr>
            <a:spLocks noChangeArrowheads="1"/>
          </p:cNvSpPr>
          <p:nvPr/>
        </p:nvSpPr>
        <p:spPr bwMode="auto">
          <a:xfrm>
            <a:off x="1195388" y="-36513"/>
            <a:ext cx="184150" cy="45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rgbClr val="000000"/>
              </a:solidFill>
              <a:effectLst/>
              <a:uLnTx/>
              <a:uFillTx/>
              <a:latin typeface="Times New Roman" charset="0"/>
              <a:ea typeface="+mn-ea"/>
              <a:cs typeface="+mn-cs"/>
            </a:endParaRPr>
          </a:p>
        </p:txBody>
      </p:sp>
      <p:sp>
        <p:nvSpPr>
          <p:cNvPr id="25603" name="Rectangle 4"/>
          <p:cNvSpPr>
            <a:spLocks noGrp="1" noChangeArrowheads="1"/>
          </p:cNvSpPr>
          <p:nvPr>
            <p:ph type="title" idx="4294967295"/>
          </p:nvPr>
        </p:nvSpPr>
        <p:spPr/>
        <p:txBody>
          <a:bodyPr/>
          <a:lstStyle/>
          <a:p>
            <a:pPr eaLnBrk="1" hangingPunct="1"/>
            <a:r>
              <a:rPr lang="en-US">
                <a:latin typeface="Times New Roman" charset="0"/>
              </a:rPr>
              <a:t>PSI BLAST and E-values!</a:t>
            </a:r>
          </a:p>
        </p:txBody>
      </p:sp>
    </p:spTree>
    <p:extLst>
      <p:ext uri="{BB962C8B-B14F-4D97-AF65-F5344CB8AC3E}">
        <p14:creationId xmlns:p14="http://schemas.microsoft.com/office/powerpoint/2010/main" val="39603135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BCE66-C867-FF4B-B0AF-A7CC56E5C7D4}"/>
              </a:ext>
            </a:extLst>
          </p:cNvPr>
          <p:cNvSpPr>
            <a:spLocks noGrp="1"/>
          </p:cNvSpPr>
          <p:nvPr>
            <p:ph type="title"/>
          </p:nvPr>
        </p:nvSpPr>
        <p:spPr>
          <a:xfrm>
            <a:off x="457200" y="274638"/>
            <a:ext cx="8229600" cy="590335"/>
          </a:xfrm>
        </p:spPr>
        <p:txBody>
          <a:bodyPr/>
          <a:lstStyle/>
          <a:p>
            <a:r>
              <a:rPr lang="en-US" dirty="0"/>
              <a:t>Trace of </a:t>
            </a:r>
            <a:r>
              <a:rPr lang="en-US" dirty="0" err="1"/>
              <a:t>lnL</a:t>
            </a:r>
            <a:r>
              <a:rPr lang="en-US" dirty="0"/>
              <a:t> from Exercise #2</a:t>
            </a:r>
          </a:p>
        </p:txBody>
      </p:sp>
      <p:pic>
        <p:nvPicPr>
          <p:cNvPr id="3" name="Picture 2">
            <a:extLst>
              <a:ext uri="{FF2B5EF4-FFF2-40B4-BE49-F238E27FC236}">
                <a16:creationId xmlns:a16="http://schemas.microsoft.com/office/drawing/2014/main" id="{765E1227-D4A9-704A-8744-C2173CE9D4AF}"/>
              </a:ext>
            </a:extLst>
          </p:cNvPr>
          <p:cNvPicPr>
            <a:picLocks noChangeAspect="1"/>
          </p:cNvPicPr>
          <p:nvPr/>
        </p:nvPicPr>
        <p:blipFill>
          <a:blip r:embed="rId2"/>
          <a:stretch>
            <a:fillRect/>
          </a:stretch>
        </p:blipFill>
        <p:spPr>
          <a:xfrm>
            <a:off x="333631" y="997094"/>
            <a:ext cx="7846541" cy="5860906"/>
          </a:xfrm>
          <a:prstGeom prst="rect">
            <a:avLst/>
          </a:prstGeom>
        </p:spPr>
      </p:pic>
    </p:spTree>
    <p:extLst>
      <p:ext uri="{BB962C8B-B14F-4D97-AF65-F5344CB8AC3E}">
        <p14:creationId xmlns:p14="http://schemas.microsoft.com/office/powerpoint/2010/main" val="41400716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49" name="Rectangle 2"/>
          <p:cNvSpPr>
            <a:spLocks noChangeArrowheads="1"/>
          </p:cNvSpPr>
          <p:nvPr/>
        </p:nvSpPr>
        <p:spPr bwMode="auto">
          <a:xfrm>
            <a:off x="239713" y="685800"/>
            <a:ext cx="8664575" cy="598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Often you want to run a PSIBLAST search with two different databanks - </a:t>
            </a:r>
            <a:b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b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one to create the PSSM, the other to get sequences:</a:t>
            </a:r>
            <a:b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b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To create the PSSM: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Times New Roman" charset="0"/>
                <a:ea typeface="+mn-ea"/>
                <a:cs typeface="+mn-cs"/>
              </a:rPr>
              <a:t>blastpgp</a:t>
            </a:r>
            <a:r>
              <a:rPr kumimoji="0" lang="en-US" sz="1600" b="0" i="0" u="none" strike="noStrike" kern="1200" cap="none" spc="0" normalizeH="0" baseline="0" noProof="0" dirty="0">
                <a:ln>
                  <a:noFill/>
                </a:ln>
                <a:solidFill>
                  <a:srgbClr val="000000"/>
                </a:solidFill>
                <a:effectLst/>
                <a:uLnTx/>
                <a:uFillTx/>
                <a:latin typeface="Times New Roman" charset="0"/>
                <a:ea typeface="+mn-ea"/>
                <a:cs typeface="+mn-cs"/>
              </a:rPr>
              <a:t> -d </a:t>
            </a:r>
            <a:r>
              <a:rPr kumimoji="0" lang="en-US" sz="1600" b="0" i="0" u="none" strike="noStrike" kern="1200" cap="none" spc="0" normalizeH="0" baseline="0" noProof="0" dirty="0" err="1">
                <a:ln>
                  <a:noFill/>
                </a:ln>
                <a:solidFill>
                  <a:srgbClr val="000000"/>
                </a:solidFill>
                <a:effectLst/>
                <a:uLnTx/>
                <a:uFillTx/>
                <a:latin typeface="Times New Roman" charset="0"/>
                <a:ea typeface="+mn-ea"/>
                <a:cs typeface="+mn-cs"/>
              </a:rPr>
              <a:t>nr</a:t>
            </a:r>
            <a:r>
              <a:rPr kumimoji="0" lang="en-US" sz="1600" b="0" i="0" u="none" strike="noStrike" kern="1200" cap="none" spc="0" normalizeH="0" baseline="0" noProof="0" dirty="0">
                <a:ln>
                  <a:noFill/>
                </a:ln>
                <a:solidFill>
                  <a:srgbClr val="000000"/>
                </a:solidFill>
                <a:effectLst/>
                <a:uLnTx/>
                <a:uFillTx/>
                <a:latin typeface="Times New Roman"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charset="0"/>
                <a:ea typeface="+mn-ea"/>
                <a:cs typeface="+mn-cs"/>
              </a:rPr>
              <a:t>i</a:t>
            </a:r>
            <a:r>
              <a:rPr kumimoji="0" lang="en-US" sz="1600" b="0" i="0" u="none" strike="noStrike" kern="1200" cap="none" spc="0" normalizeH="0" baseline="0" noProof="0" dirty="0">
                <a:ln>
                  <a:noFill/>
                </a:ln>
                <a:solidFill>
                  <a:srgbClr val="000000"/>
                </a:solidFill>
                <a:effectLst/>
                <a:uLnTx/>
                <a:uFillTx/>
                <a:latin typeface="Times New Roman"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charset="0"/>
                <a:ea typeface="+mn-ea"/>
                <a:cs typeface="+mn-cs"/>
              </a:rPr>
              <a:t>subI</a:t>
            </a:r>
            <a:r>
              <a:rPr kumimoji="0" lang="en-US" sz="1600" b="0" i="0" u="none" strike="noStrike" kern="1200" cap="none" spc="0" normalizeH="0" baseline="0" noProof="0" dirty="0">
                <a:ln>
                  <a:noFill/>
                </a:ln>
                <a:solidFill>
                  <a:srgbClr val="000000"/>
                </a:solidFill>
                <a:effectLst/>
                <a:uLnTx/>
                <a:uFillTx/>
                <a:latin typeface="Times New Roman" charset="0"/>
                <a:ea typeface="+mn-ea"/>
                <a:cs typeface="+mn-cs"/>
              </a:rPr>
              <a:t> -j 5 -C </a:t>
            </a:r>
            <a:r>
              <a:rPr kumimoji="0" lang="en-US" sz="1600" b="0" i="0" u="none" strike="noStrike" kern="1200" cap="none" spc="0" normalizeH="0" baseline="0" noProof="0" dirty="0" err="1">
                <a:ln>
                  <a:noFill/>
                </a:ln>
                <a:solidFill>
                  <a:srgbClr val="000000"/>
                </a:solidFill>
                <a:effectLst/>
                <a:uLnTx/>
                <a:uFillTx/>
                <a:latin typeface="Times New Roman" charset="0"/>
                <a:ea typeface="+mn-ea"/>
                <a:cs typeface="+mn-cs"/>
              </a:rPr>
              <a:t>subI.ckp</a:t>
            </a:r>
            <a:r>
              <a:rPr kumimoji="0" lang="en-US" sz="1600" b="0" i="0" u="none" strike="noStrike" kern="1200" cap="none" spc="0" normalizeH="0" baseline="0" noProof="0" dirty="0">
                <a:ln>
                  <a:noFill/>
                </a:ln>
                <a:solidFill>
                  <a:srgbClr val="000000"/>
                </a:solidFill>
                <a:effectLst/>
                <a:uLnTx/>
                <a:uFillTx/>
                <a:latin typeface="Times New Roman" charset="0"/>
                <a:ea typeface="+mn-ea"/>
                <a:cs typeface="+mn-cs"/>
              </a:rPr>
              <a:t> -a 2 -o </a:t>
            </a:r>
            <a:r>
              <a:rPr kumimoji="0" lang="en-US" sz="1600" b="0" i="0" u="none" strike="noStrike" kern="1200" cap="none" spc="0" normalizeH="0" baseline="0" noProof="0" dirty="0" err="1">
                <a:ln>
                  <a:noFill/>
                </a:ln>
                <a:solidFill>
                  <a:srgbClr val="000000"/>
                </a:solidFill>
                <a:effectLst/>
                <a:uLnTx/>
                <a:uFillTx/>
                <a:latin typeface="Times New Roman" charset="0"/>
                <a:ea typeface="+mn-ea"/>
                <a:cs typeface="+mn-cs"/>
              </a:rPr>
              <a:t>subI.out</a:t>
            </a:r>
            <a:r>
              <a:rPr kumimoji="0" lang="en-US" sz="1600" b="0" i="0" u="none" strike="noStrike" kern="1200" cap="none" spc="0" normalizeH="0" baseline="0" noProof="0" dirty="0">
                <a:ln>
                  <a:noFill/>
                </a:ln>
                <a:solidFill>
                  <a:srgbClr val="000000"/>
                </a:solidFill>
                <a:effectLst/>
                <a:uLnTx/>
                <a:uFillTx/>
                <a:latin typeface="Times New Roman" charset="0"/>
                <a:ea typeface="+mn-ea"/>
                <a:cs typeface="+mn-cs"/>
              </a:rPr>
              <a:t> -h 0.00001 -F 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Times New Roman"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000000"/>
                </a:solidFill>
                <a:effectLst/>
                <a:uLnTx/>
                <a:uFillTx/>
                <a:latin typeface="Times New Roman" charset="0"/>
                <a:ea typeface="+mn-ea"/>
                <a:cs typeface="+mn-cs"/>
              </a:rPr>
              <a:t>blastpgp</a:t>
            </a:r>
            <a:r>
              <a:rPr kumimoji="0" lang="en-US" sz="1600" b="0" i="0" u="none" strike="noStrike" kern="1200" cap="none" spc="0" normalizeH="0" baseline="0" noProof="0" dirty="0">
                <a:ln>
                  <a:noFill/>
                </a:ln>
                <a:solidFill>
                  <a:srgbClr val="000000"/>
                </a:solidFill>
                <a:effectLst/>
                <a:uLnTx/>
                <a:uFillTx/>
                <a:latin typeface="Times New Roman" charset="0"/>
                <a:ea typeface="+mn-ea"/>
                <a:cs typeface="+mn-cs"/>
              </a:rPr>
              <a:t> -d </a:t>
            </a:r>
            <a:r>
              <a:rPr kumimoji="0" lang="en-US" sz="1600" b="0" i="0" u="none" strike="noStrike" kern="1200" cap="none" spc="0" normalizeH="0" baseline="0" noProof="0" dirty="0" err="1">
                <a:ln>
                  <a:noFill/>
                </a:ln>
                <a:solidFill>
                  <a:srgbClr val="000000"/>
                </a:solidFill>
                <a:effectLst/>
                <a:uLnTx/>
                <a:uFillTx/>
                <a:latin typeface="Times New Roman" charset="0"/>
                <a:ea typeface="+mn-ea"/>
                <a:cs typeface="+mn-cs"/>
              </a:rPr>
              <a:t>swissprot</a:t>
            </a:r>
            <a:r>
              <a:rPr kumimoji="0" lang="en-US" sz="1600" b="0" i="0" u="none" strike="noStrike" kern="1200" cap="none" spc="0" normalizeH="0" baseline="0" noProof="0" dirty="0">
                <a:ln>
                  <a:noFill/>
                </a:ln>
                <a:solidFill>
                  <a:srgbClr val="000000"/>
                </a:solidFill>
                <a:effectLst/>
                <a:uLnTx/>
                <a:uFillTx/>
                <a:latin typeface="Times New Roman" charset="0"/>
                <a:ea typeface="+mn-ea"/>
                <a:cs typeface="+mn-cs"/>
              </a:rPr>
              <a:t> -</a:t>
            </a:r>
            <a:r>
              <a:rPr kumimoji="0" lang="en-US" sz="1600" b="0" i="0" u="none" strike="noStrike" kern="1200" cap="none" spc="0" normalizeH="0" baseline="0" noProof="0" dirty="0" err="1">
                <a:ln>
                  <a:noFill/>
                </a:ln>
                <a:solidFill>
                  <a:srgbClr val="000000"/>
                </a:solidFill>
                <a:effectLst/>
                <a:uLnTx/>
                <a:uFillTx/>
                <a:latin typeface="Times New Roman" charset="0"/>
                <a:ea typeface="+mn-ea"/>
                <a:cs typeface="+mn-cs"/>
              </a:rPr>
              <a:t>i</a:t>
            </a:r>
            <a:r>
              <a:rPr kumimoji="0" lang="en-US" sz="1600" b="0" i="0" u="none" strike="noStrike" kern="1200" cap="none" spc="0" normalizeH="0" baseline="0" noProof="0" dirty="0">
                <a:ln>
                  <a:noFill/>
                </a:ln>
                <a:solidFill>
                  <a:srgbClr val="000000"/>
                </a:solidFill>
                <a:effectLst/>
                <a:uLnTx/>
                <a:uFillTx/>
                <a:latin typeface="Times New Roman" charset="0"/>
                <a:ea typeface="+mn-ea"/>
                <a:cs typeface="+mn-cs"/>
              </a:rPr>
              <a:t> gamma -j 5 -C </a:t>
            </a:r>
            <a:r>
              <a:rPr kumimoji="0" lang="en-US" sz="1600" b="0" i="0" u="none" strike="noStrike" kern="1200" cap="none" spc="0" normalizeH="0" baseline="0" noProof="0" dirty="0" err="1">
                <a:ln>
                  <a:noFill/>
                </a:ln>
                <a:solidFill>
                  <a:srgbClr val="000000"/>
                </a:solidFill>
                <a:effectLst/>
                <a:uLnTx/>
                <a:uFillTx/>
                <a:latin typeface="Times New Roman" charset="0"/>
                <a:ea typeface="+mn-ea"/>
                <a:cs typeface="+mn-cs"/>
              </a:rPr>
              <a:t>gamma.ckp</a:t>
            </a:r>
            <a:r>
              <a:rPr kumimoji="0" lang="en-US" sz="1600" b="0" i="0" u="none" strike="noStrike" kern="1200" cap="none" spc="0" normalizeH="0" baseline="0" noProof="0" dirty="0">
                <a:ln>
                  <a:noFill/>
                </a:ln>
                <a:solidFill>
                  <a:srgbClr val="000000"/>
                </a:solidFill>
                <a:effectLst/>
                <a:uLnTx/>
                <a:uFillTx/>
                <a:latin typeface="Times New Roman" charset="0"/>
                <a:ea typeface="+mn-ea"/>
                <a:cs typeface="+mn-cs"/>
              </a:rPr>
              <a:t> -a 2 -o </a:t>
            </a:r>
            <a:r>
              <a:rPr kumimoji="0" lang="en-US" sz="1600" b="0" i="0" u="none" strike="noStrike" kern="1200" cap="none" spc="0" normalizeH="0" baseline="0" noProof="0" dirty="0" err="1">
                <a:ln>
                  <a:noFill/>
                </a:ln>
                <a:solidFill>
                  <a:srgbClr val="000000"/>
                </a:solidFill>
                <a:effectLst/>
                <a:uLnTx/>
                <a:uFillTx/>
                <a:latin typeface="Times New Roman" charset="0"/>
                <a:ea typeface="+mn-ea"/>
                <a:cs typeface="+mn-cs"/>
              </a:rPr>
              <a:t>gamma.out</a:t>
            </a:r>
            <a:r>
              <a:rPr kumimoji="0" lang="en-US" sz="1600" b="0" i="0" u="none" strike="noStrike" kern="1200" cap="none" spc="0" normalizeH="0" baseline="0" noProof="0" dirty="0">
                <a:ln>
                  <a:noFill/>
                </a:ln>
                <a:solidFill>
                  <a:srgbClr val="000000"/>
                </a:solidFill>
                <a:effectLst/>
                <a:uLnTx/>
                <a:uFillTx/>
                <a:latin typeface="Times New Roman" charset="0"/>
                <a:ea typeface="+mn-ea"/>
                <a:cs typeface="+mn-cs"/>
              </a:rPr>
              <a:t> -h 0.00001 -F 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Runs 4 iterations of a </a:t>
            </a:r>
            <a:r>
              <a:rPr kumimoji="0" lang="en-US" sz="1900" b="0" i="0" u="none" strike="noStrike" kern="1200" cap="none" spc="0" normalizeH="0" baseline="0" noProof="0" dirty="0" err="1">
                <a:ln>
                  <a:noFill/>
                </a:ln>
                <a:solidFill>
                  <a:srgbClr val="01DB70"/>
                </a:solidFill>
                <a:effectLst/>
                <a:uLnTx/>
                <a:uFillTx/>
                <a:latin typeface="Times New Roman Bold" charset="0"/>
                <a:ea typeface="+mn-ea"/>
                <a:cs typeface="+mn-cs"/>
              </a:rPr>
              <a:t>PSIblast</a:t>
            </a:r>
            <a:endPar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the -h option tells the program to use matches with E &lt;10^-5 for the next iteration,</a:t>
            </a:r>
            <a:b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b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   (the default is 10</a:t>
            </a:r>
            <a:r>
              <a:rPr kumimoji="0" lang="en-US" sz="1900" b="0" i="0" u="none" strike="noStrike" kern="1200" cap="none" spc="0" normalizeH="0" baseline="30000" noProof="0" dirty="0">
                <a:ln>
                  <a:noFill/>
                </a:ln>
                <a:solidFill>
                  <a:srgbClr val="01DB70"/>
                </a:solidFill>
                <a:effectLst/>
                <a:uLnTx/>
                <a:uFillTx/>
                <a:latin typeface="Times New Roman Bold" charset="0"/>
                <a:ea typeface="+mn-ea"/>
                <a:cs typeface="+mn-cs"/>
              </a:rPr>
              <a:t>-3 </a:t>
            </a: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-C creates a checkpoint (called </a:t>
            </a:r>
            <a:r>
              <a:rPr kumimoji="0" lang="en-US" sz="1900" b="0" i="0" u="none" strike="noStrike" kern="1200" cap="none" spc="0" normalizeH="0" baseline="0" noProof="0" dirty="0" err="1">
                <a:ln>
                  <a:noFill/>
                </a:ln>
                <a:solidFill>
                  <a:srgbClr val="01DB70"/>
                </a:solidFill>
                <a:effectLst/>
                <a:uLnTx/>
                <a:uFillTx/>
                <a:latin typeface="Times New Roman Bold" charset="0"/>
                <a:ea typeface="+mn-ea"/>
                <a:cs typeface="+mn-cs"/>
              </a:rPr>
              <a:t>subI.ckp</a:t>
            </a: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-o writes the output to </a:t>
            </a:r>
            <a:r>
              <a:rPr kumimoji="0" lang="en-US" sz="1900" b="0" i="0" u="none" strike="noStrike" kern="1200" cap="none" spc="0" normalizeH="0" baseline="0" noProof="0" dirty="0" err="1">
                <a:ln>
                  <a:noFill/>
                </a:ln>
                <a:solidFill>
                  <a:srgbClr val="01DB70"/>
                </a:solidFill>
                <a:effectLst/>
                <a:uLnTx/>
                <a:uFillTx/>
                <a:latin typeface="Times New Roman Bold" charset="0"/>
                <a:ea typeface="+mn-ea"/>
                <a:cs typeface="+mn-cs"/>
              </a:rPr>
              <a:t>subI.out</a:t>
            </a: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a:t>
            </a:r>
            <a:r>
              <a:rPr kumimoji="0" lang="en-US" sz="1900" b="0" i="0" u="none" strike="noStrike" kern="1200" cap="none" spc="0" normalizeH="0" baseline="0" noProof="0" dirty="0" err="1">
                <a:ln>
                  <a:noFill/>
                </a:ln>
                <a:solidFill>
                  <a:srgbClr val="01DB70"/>
                </a:solidFill>
                <a:effectLst/>
                <a:uLnTx/>
                <a:uFillTx/>
                <a:latin typeface="Times New Roman Bold" charset="0"/>
                <a:ea typeface="+mn-ea"/>
                <a:cs typeface="+mn-cs"/>
              </a:rPr>
              <a:t>i</a:t>
            </a: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 option specifies input as using </a:t>
            </a:r>
            <a:r>
              <a:rPr kumimoji="0" lang="en-US" sz="1900" b="0" i="0" u="none" strike="noStrike" kern="1200" cap="none" spc="0" normalizeH="0" baseline="0" noProof="0" dirty="0" err="1">
                <a:ln>
                  <a:noFill/>
                </a:ln>
                <a:solidFill>
                  <a:srgbClr val="01DB70"/>
                </a:solidFill>
                <a:effectLst/>
                <a:uLnTx/>
                <a:uFillTx/>
                <a:latin typeface="Times New Roman Bold" charset="0"/>
                <a:ea typeface="+mn-ea"/>
                <a:cs typeface="+mn-cs"/>
              </a:rPr>
              <a:t>subI</a:t>
            </a: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 as input (a </a:t>
            </a:r>
            <a:r>
              <a:rPr kumimoji="0" lang="en-US" sz="1900" b="0" i="0" u="none" strike="noStrike" kern="1200" cap="none" spc="0" normalizeH="0" baseline="0" noProof="0" dirty="0" err="1">
                <a:ln>
                  <a:noFill/>
                </a:ln>
                <a:solidFill>
                  <a:srgbClr val="01DB70"/>
                </a:solidFill>
                <a:effectLst/>
                <a:uLnTx/>
                <a:uFillTx/>
                <a:latin typeface="Times New Roman Bold" charset="0"/>
                <a:ea typeface="+mn-ea"/>
                <a:cs typeface="+mn-cs"/>
              </a:rPr>
              <a:t>fasta</a:t>
            </a: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 </a:t>
            </a:r>
            <a:r>
              <a:rPr kumimoji="0" lang="en-US" sz="1900" b="0" i="0" u="none" strike="noStrike" kern="1200" cap="none" spc="0" normalizeH="0" baseline="0" noProof="0" dirty="0" err="1">
                <a:ln>
                  <a:noFill/>
                </a:ln>
                <a:solidFill>
                  <a:srgbClr val="01DB70"/>
                </a:solidFill>
                <a:effectLst/>
                <a:uLnTx/>
                <a:uFillTx/>
                <a:latin typeface="Times New Roman Bold" charset="0"/>
                <a:ea typeface="+mn-ea"/>
                <a:cs typeface="+mn-cs"/>
              </a:rPr>
              <a:t>formated</a:t>
            </a: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 aa sequence).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The </a:t>
            </a:r>
            <a:r>
              <a:rPr kumimoji="0" lang="en-US" sz="1900" b="0" i="0" u="none" strike="noStrike" kern="1200" cap="none" spc="0" normalizeH="0" baseline="0" noProof="0" dirty="0" err="1">
                <a:ln>
                  <a:noFill/>
                </a:ln>
                <a:solidFill>
                  <a:srgbClr val="01DB70"/>
                </a:solidFill>
                <a:effectLst/>
                <a:uLnTx/>
                <a:uFillTx/>
                <a:latin typeface="Times New Roman Bold" charset="0"/>
                <a:ea typeface="+mn-ea"/>
                <a:cs typeface="+mn-cs"/>
              </a:rPr>
              <a:t>nr</a:t>
            </a: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 databank used is stored </a:t>
            </a:r>
            <a:r>
              <a:rPr kumimoji="0" lang="en-US" sz="1900" b="0" i="0" u="none" strike="noStrike" kern="1200" cap="none" spc="0" normalizeH="0" baseline="0" noProof="0" dirty="0">
                <a:ln>
                  <a:noFill/>
                </a:ln>
                <a:solidFill>
                  <a:srgbClr val="01DB70"/>
                </a:solidFill>
                <a:effectLst/>
                <a:uLnTx/>
                <a:uFillTx/>
                <a:latin typeface="Courier New Bold" charset="0"/>
                <a:ea typeface="+mn-ea"/>
                <a:cs typeface="+mn-cs"/>
              </a:rPr>
              <a:t>in /common/dat</a:t>
            </a: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-a 2 use two processors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-h  e-value threshold for inclusion in </a:t>
            </a:r>
            <a:r>
              <a:rPr kumimoji="0" lang="en-US" sz="1900" b="0" i="0" u="none" strike="noStrike" kern="1200" cap="none" spc="0" normalizeH="0" baseline="0" noProof="0" dirty="0" err="1">
                <a:ln>
                  <a:noFill/>
                </a:ln>
                <a:solidFill>
                  <a:srgbClr val="01DB70"/>
                </a:solidFill>
                <a:effectLst/>
                <a:uLnTx/>
                <a:uFillTx/>
                <a:latin typeface="Times New Roman Bold" charset="0"/>
                <a:ea typeface="+mn-ea"/>
                <a:cs typeface="+mn-cs"/>
              </a:rPr>
              <a:t>multipass</a:t>
            </a: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 model [Real]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    default = 0.002  </a:t>
            </a:r>
            <a:r>
              <a:rPr kumimoji="0" lang="en-US" sz="1900" b="0" i="0" u="none" strike="noStrike" kern="1200" cap="none" spc="0" normalizeH="0" baseline="0" noProof="0" dirty="0">
                <a:ln>
                  <a:noFill/>
                </a:ln>
                <a:solidFill>
                  <a:srgbClr val="000000"/>
                </a:solidFill>
                <a:effectLst/>
                <a:uLnTx/>
                <a:uFillTx/>
                <a:latin typeface="Times New Roman Bold" charset="0"/>
                <a:ea typeface="+mn-ea"/>
                <a:cs typeface="+mn-cs"/>
              </a:rPr>
              <a:t>THIS IS A RATHER HIGH NUMBER!!!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(It might help to use the node with more memory (017)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(command is </a:t>
            </a:r>
            <a:r>
              <a:rPr kumimoji="0" lang="en-US" sz="1900" b="0" i="0" u="none" strike="noStrike" kern="1200" cap="none" spc="0" normalizeH="0" baseline="0" noProof="0" dirty="0" err="1">
                <a:ln>
                  <a:noFill/>
                </a:ln>
                <a:solidFill>
                  <a:srgbClr val="000000"/>
                </a:solidFill>
                <a:effectLst/>
                <a:uLnTx/>
                <a:uFillTx/>
                <a:latin typeface="Courier" charset="0"/>
                <a:ea typeface="+mn-ea"/>
                <a:cs typeface="+mn-cs"/>
              </a:rPr>
              <a:t>ssh</a:t>
            </a:r>
            <a:r>
              <a:rPr kumimoji="0" lang="en-US" sz="1900" b="0" i="0" u="none" strike="noStrike" kern="1200" cap="none" spc="0" normalizeH="0" baseline="0" noProof="0" dirty="0">
                <a:ln>
                  <a:noFill/>
                </a:ln>
                <a:solidFill>
                  <a:srgbClr val="000000"/>
                </a:solidFill>
                <a:effectLst/>
                <a:uLnTx/>
                <a:uFillTx/>
                <a:latin typeface="Courier" charset="0"/>
                <a:ea typeface="+mn-ea"/>
                <a:cs typeface="+mn-cs"/>
              </a:rPr>
              <a:t> node017</a:t>
            </a:r>
            <a:r>
              <a:rPr kumimoji="0" lang="en-US" sz="1900" b="0" i="0" u="none" strike="noStrike" kern="1200" cap="none" spc="0" normalizeH="0" baseline="0" noProof="0" dirty="0">
                <a:ln>
                  <a:noFill/>
                </a:ln>
                <a:solidFill>
                  <a:srgbClr val="01DB70"/>
                </a:solidFill>
                <a:effectLst/>
                <a:uLnTx/>
                <a:uFillTx/>
                <a:latin typeface="Times New Roman Bold" charset="0"/>
                <a:ea typeface="+mn-ea"/>
                <a:cs typeface="+mn-cs"/>
              </a:rPr>
              <a:t>)</a:t>
            </a:r>
          </a:p>
        </p:txBody>
      </p:sp>
      <p:sp>
        <p:nvSpPr>
          <p:cNvPr id="27650" name="Rectangle 3"/>
          <p:cNvSpPr>
            <a:spLocks noGrp="1" noChangeArrowheads="1"/>
          </p:cNvSpPr>
          <p:nvPr>
            <p:ph type="title" idx="4294967295"/>
          </p:nvPr>
        </p:nvSpPr>
        <p:spPr>
          <a:xfrm>
            <a:off x="304800" y="0"/>
            <a:ext cx="7772400" cy="762000"/>
          </a:xfrm>
        </p:spPr>
        <p:txBody>
          <a:bodyPr/>
          <a:lstStyle/>
          <a:p>
            <a:pPr algn="l" eaLnBrk="1" hangingPunct="1"/>
            <a:r>
              <a:rPr lang="en-GB" sz="2400" b="1">
                <a:solidFill>
                  <a:srgbClr val="003366"/>
                </a:solidFill>
                <a:latin typeface="Arial" charset="0"/>
              </a:rPr>
              <a:t>PSI Blast from the command line</a:t>
            </a:r>
            <a:endParaRPr lang="en-US" sz="2400" b="1">
              <a:solidFill>
                <a:srgbClr val="003366"/>
              </a:solidFill>
              <a:latin typeface="Arial" charset="0"/>
            </a:endParaRPr>
          </a:p>
        </p:txBody>
      </p:sp>
    </p:spTree>
    <p:extLst>
      <p:ext uri="{BB962C8B-B14F-4D97-AF65-F5344CB8AC3E}">
        <p14:creationId xmlns:p14="http://schemas.microsoft.com/office/powerpoint/2010/main" val="5008502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697" name="Rectangle 2"/>
          <p:cNvSpPr>
            <a:spLocks noGrp="1" noChangeArrowheads="1"/>
          </p:cNvSpPr>
          <p:nvPr>
            <p:ph type="title" idx="4294967295"/>
          </p:nvPr>
        </p:nvSpPr>
        <p:spPr>
          <a:xfrm>
            <a:off x="0" y="0"/>
            <a:ext cx="7772400" cy="1143000"/>
          </a:xfrm>
        </p:spPr>
        <p:txBody>
          <a:bodyPr/>
          <a:lstStyle/>
          <a:p>
            <a:pPr algn="l" eaLnBrk="1" hangingPunct="1"/>
            <a:r>
              <a:rPr lang="en-US" sz="2400" b="1">
                <a:solidFill>
                  <a:srgbClr val="003366"/>
                </a:solidFill>
                <a:latin typeface="Arial" charset="0"/>
              </a:rPr>
              <a:t>To use the PSSM:</a:t>
            </a:r>
            <a:endParaRPr lang="en-US">
              <a:latin typeface="Times New Roman" charset="0"/>
            </a:endParaRPr>
          </a:p>
        </p:txBody>
      </p:sp>
      <p:sp>
        <p:nvSpPr>
          <p:cNvPr id="29698" name="Rectangle 3"/>
          <p:cNvSpPr>
            <a:spLocks noChangeArrowheads="1"/>
          </p:cNvSpPr>
          <p:nvPr/>
        </p:nvSpPr>
        <p:spPr bwMode="auto">
          <a:xfrm>
            <a:off x="914400" y="1219200"/>
            <a:ext cx="7543800" cy="454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ourier New" charset="0"/>
                <a:ea typeface="+mn-ea"/>
                <a:cs typeface="+mn-cs"/>
              </a:rPr>
              <a:t>blastpgp -d /Users/jpgogarten/genomes/msb8.faa -i subI -a 2 -R subI.ckp -o subI.out3 -F f</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ourier New"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Courier New" charset="0"/>
                <a:ea typeface="+mn-ea"/>
                <a:cs typeface="+mn-cs"/>
              </a:rPr>
              <a:t>blastpgp -d /Users/jpgogarten/genomes/msb8.faa -i gamma -a 2 -R gamma.ckp -o gamma.out3 -F f</a:t>
            </a:r>
            <a:endParaRPr kumimoji="0" lang="en-US" sz="1400" b="0" i="0" u="none" strike="noStrike" kern="1200" cap="none" spc="0" normalizeH="0" baseline="0" noProof="0">
              <a:ln>
                <a:noFill/>
              </a:ln>
              <a:solidFill>
                <a:srgbClr val="01DB70"/>
              </a:solidFill>
              <a:effectLst/>
              <a:uLnTx/>
              <a:uFillTx/>
              <a:latin typeface="Courier New"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1DB70"/>
              </a:solidFill>
              <a:effectLst/>
              <a:uLnTx/>
              <a:uFillTx/>
              <a:latin typeface="Courier New"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a:ln>
                  <a:noFill/>
                </a:ln>
                <a:solidFill>
                  <a:srgbClr val="01DB70"/>
                </a:solidFill>
                <a:effectLst/>
                <a:uLnTx/>
                <a:uFillTx/>
                <a:latin typeface="Times New Roman"/>
                <a:ea typeface="+mn-ea"/>
                <a:cs typeface="+mn-cs"/>
              </a:rPr>
              <a:t>Runs another iteration of the same blast search, but uses the databank</a:t>
            </a:r>
            <a:r>
              <a:rPr kumimoji="0" lang="en-US" sz="1900" b="0" i="0" u="none" strike="noStrike" kern="1200" cap="none" spc="0" normalizeH="0" baseline="0" noProof="0">
                <a:ln>
                  <a:noFill/>
                </a:ln>
                <a:solidFill>
                  <a:srgbClr val="01DB70"/>
                </a:solidFill>
                <a:effectLst/>
                <a:uLnTx/>
                <a:uFillTx/>
                <a:latin typeface="Courier New Bold" charset="0"/>
                <a:ea typeface="+mn-ea"/>
                <a:cs typeface="+mn-cs"/>
              </a:rPr>
              <a:t> /Users/jpgogarten/genomes/msb8.fa</a:t>
            </a:r>
            <a:r>
              <a:rPr kumimoji="0" lang="en-US" sz="1900" b="0" i="0" u="none" strike="noStrike" kern="1200" cap="none" spc="0" normalizeH="0" baseline="0" noProof="0">
                <a:ln>
                  <a:noFill/>
                </a:ln>
                <a:solidFill>
                  <a:srgbClr val="01DB70"/>
                </a:solidFill>
                <a:effectLst/>
                <a:uLnTx/>
                <a:uFillTx/>
                <a:latin typeface="Times New Roman Bold" charset="0"/>
                <a:ea typeface="+mn-ea"/>
                <a:cs typeface="+mn-cs"/>
              </a:rPr>
              <a:t>a</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srgbClr val="01DB70"/>
              </a:solidFill>
              <a:effectLst/>
              <a:uLnTx/>
              <a:uFillTx/>
              <a:latin typeface="Times New Roman Bold"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01DB70"/>
                </a:solidFill>
                <a:effectLst/>
                <a:uLnTx/>
                <a:uFillTx/>
                <a:latin typeface="Times New Roman Bold" charset="0"/>
                <a:ea typeface="+mn-ea"/>
                <a:cs typeface="+mn-cs"/>
              </a:rPr>
              <a:t>-R tells the program where to resume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01DB70"/>
                </a:solidFill>
                <a:effectLst/>
                <a:uLnTx/>
                <a:uFillTx/>
                <a:latin typeface="Times New Roman Bold" charset="0"/>
                <a:ea typeface="+mn-ea"/>
                <a:cs typeface="+mn-cs"/>
              </a:rPr>
              <a:t>-d specifies a different databank</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01DB70"/>
                </a:solidFill>
                <a:effectLst/>
                <a:uLnTx/>
                <a:uFillTx/>
                <a:latin typeface="Times New Roman Bold" charset="0"/>
                <a:ea typeface="+mn-ea"/>
                <a:cs typeface="+mn-cs"/>
              </a:rPr>
              <a:t>-i input file - same sequence as before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01DB70"/>
                </a:solidFill>
                <a:effectLst/>
                <a:uLnTx/>
                <a:uFillTx/>
                <a:latin typeface="Times New Roman Bold" charset="0"/>
                <a:ea typeface="+mn-ea"/>
                <a:cs typeface="+mn-cs"/>
              </a:rPr>
              <a:t>-o output_filename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01DB70"/>
                </a:solidFill>
                <a:effectLst/>
                <a:uLnTx/>
                <a:uFillTx/>
                <a:latin typeface="Times New Roman Bold" charset="0"/>
                <a:ea typeface="+mn-ea"/>
                <a:cs typeface="+mn-cs"/>
              </a:rPr>
              <a:t>-a 2 use two processors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01DB70"/>
                </a:solidFill>
                <a:effectLst/>
                <a:uLnTx/>
                <a:uFillTx/>
                <a:latin typeface="Times New Roman Bold" charset="0"/>
                <a:ea typeface="+mn-ea"/>
                <a:cs typeface="+mn-cs"/>
              </a:rPr>
              <a:t>-h  e-value threshold for inclusion in multipass model [Real]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srgbClr val="01DB70"/>
                </a:solidFill>
                <a:effectLst/>
                <a:uLnTx/>
                <a:uFillTx/>
                <a:latin typeface="Times New Roman Bold" charset="0"/>
                <a:ea typeface="+mn-ea"/>
                <a:cs typeface="+mn-cs"/>
              </a:rPr>
              <a:t>    default = 0.002.  This is a rather high number, but might be ok for the last iteration.</a:t>
            </a:r>
            <a:endParaRPr kumimoji="0" lang="en-US" sz="1800" b="0" i="0" u="none" strike="noStrike" kern="1200" cap="none" spc="0" normalizeH="0" baseline="0" noProof="0">
              <a:ln>
                <a:noFill/>
              </a:ln>
              <a:solidFill>
                <a:srgbClr val="000000"/>
              </a:solidFill>
              <a:effectLst/>
              <a:uLnTx/>
              <a:uFillTx/>
              <a:latin typeface="Times New Roman" charset="0"/>
              <a:ea typeface="+mn-ea"/>
              <a:cs typeface="+mn-cs"/>
            </a:endParaRPr>
          </a:p>
        </p:txBody>
      </p:sp>
    </p:spTree>
    <p:extLst>
      <p:ext uri="{BB962C8B-B14F-4D97-AF65-F5344CB8AC3E}">
        <p14:creationId xmlns:p14="http://schemas.microsoft.com/office/powerpoint/2010/main" val="30549237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5" name="Rectangle 2"/>
          <p:cNvSpPr>
            <a:spLocks noGrp="1" noChangeArrowheads="1"/>
          </p:cNvSpPr>
          <p:nvPr>
            <p:ph type="title" idx="4294967295"/>
          </p:nvPr>
        </p:nvSpPr>
        <p:spPr>
          <a:xfrm>
            <a:off x="0" y="0"/>
            <a:ext cx="7772400" cy="1143000"/>
          </a:xfrm>
        </p:spPr>
        <p:txBody>
          <a:bodyPr/>
          <a:lstStyle/>
          <a:p>
            <a:pPr algn="l" eaLnBrk="1" hangingPunct="1"/>
            <a:r>
              <a:rPr lang="en-US" sz="2400">
                <a:latin typeface="Times New Roman" charset="0"/>
              </a:rPr>
              <a:t>PSI Blast and finding gene families within genomes</a:t>
            </a:r>
            <a:r>
              <a:rPr lang="en-US">
                <a:latin typeface="Times New Roman" charset="0"/>
              </a:rPr>
              <a:t> </a:t>
            </a:r>
          </a:p>
        </p:txBody>
      </p:sp>
      <p:sp>
        <p:nvSpPr>
          <p:cNvPr id="31746" name="Text Box 3"/>
          <p:cNvSpPr txBox="1">
            <a:spLocks noChangeArrowheads="1"/>
          </p:cNvSpPr>
          <p:nvPr/>
        </p:nvSpPr>
        <p:spPr bwMode="auto">
          <a:xfrm>
            <a:off x="304800" y="990600"/>
            <a:ext cx="8245475" cy="378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b="1">
                <a:solidFill>
                  <a:schemeClr val="tx1"/>
                </a:solidFill>
                <a:latin typeface="Times New Roman" charset="0"/>
                <a:ea typeface="ＭＳ Ｐゴシック" charset="0"/>
                <a:cs typeface="ＭＳ Ｐゴシック" charset="0"/>
              </a:defRPr>
            </a:lvl1pPr>
            <a:lvl2pPr marL="742950" indent="-285750" eaLnBrk="0" hangingPunct="0">
              <a:defRPr sz="2400" b="1">
                <a:solidFill>
                  <a:schemeClr val="tx1"/>
                </a:solidFill>
                <a:latin typeface="Times New Roman" charset="0"/>
                <a:ea typeface="ＭＳ Ｐゴシック" charset="0"/>
              </a:defRPr>
            </a:lvl2pPr>
            <a:lvl3pPr marL="1143000" indent="-228600" eaLnBrk="0" hangingPunct="0">
              <a:defRPr sz="2400" b="1">
                <a:solidFill>
                  <a:schemeClr val="tx1"/>
                </a:solidFill>
                <a:latin typeface="Times New Roman" charset="0"/>
                <a:ea typeface="ＭＳ Ｐゴシック" charset="0"/>
              </a:defRPr>
            </a:lvl3pPr>
            <a:lvl4pPr marL="1600200" indent="-228600" eaLnBrk="0" hangingPunct="0">
              <a:defRPr sz="2400" b="1">
                <a:solidFill>
                  <a:schemeClr val="tx1"/>
                </a:solidFill>
                <a:latin typeface="Times New Roman" charset="0"/>
                <a:ea typeface="ＭＳ Ｐゴシック" charset="0"/>
              </a:defRPr>
            </a:lvl4pPr>
            <a:lvl5pPr marL="2057400" indent="-228600" eaLnBrk="0" hangingPunct="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457200" marR="0" lvl="0" indent="-45720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rPr>
              <a:t>2nd step:  use PSSM to search genome: </a:t>
            </a:r>
          </a:p>
          <a:p>
            <a:pPr marL="457200" marR="0" lvl="0" indent="-457200" algn="l" defTabSz="457200" rtl="0" eaLnBrk="1" fontAlgn="auto" latinLnBrk="0" hangingPunct="1">
              <a:lnSpc>
                <a:spcPct val="100000"/>
              </a:lnSpc>
              <a:spcBef>
                <a:spcPts val="0"/>
              </a:spcBef>
              <a:spcAft>
                <a:spcPts val="0"/>
              </a:spcAft>
              <a:buClrTx/>
              <a:buSzTx/>
              <a:buFont typeface="Arial" charset="0"/>
              <a:buAutoNum type="alphaUcParenR"/>
              <a:tabLst/>
              <a:defRPr/>
            </a:pPr>
            <a:r>
              <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rPr>
              <a:t>Use protein sequences encoded in genome as target: </a:t>
            </a:r>
            <a:br>
              <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rPr>
            </a:b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a:p>
            <a:pPr marL="457200" marR="0" lvl="0" indent="-457200" algn="l" defTabSz="457200" rtl="0" eaLnBrk="1" fontAlgn="auto" latinLnBrk="0" hangingPunct="1">
              <a:lnSpc>
                <a:spcPct val="100000"/>
              </a:lnSpc>
              <a:spcBef>
                <a:spcPts val="0"/>
              </a:spcBef>
              <a:spcAft>
                <a:spcPts val="0"/>
              </a:spcAft>
              <a:buClrTx/>
              <a:buSzTx/>
              <a:buFont typeface="Arial" charset="0"/>
              <a:buNone/>
              <a:tabLst/>
              <a:defRPr/>
            </a:pPr>
            <a:r>
              <a:rPr kumimoji="0" lang="en-US" sz="1600" b="0" i="0" u="none" strike="noStrike" kern="1200" cap="none" spc="0" normalizeH="0" baseline="0" noProof="0">
                <a:ln>
                  <a:noFill/>
                </a:ln>
                <a:solidFill>
                  <a:srgbClr val="000000"/>
                </a:solidFill>
                <a:effectLst/>
                <a:uLnTx/>
                <a:uFillTx/>
                <a:latin typeface="Courier" charset="0"/>
                <a:ea typeface="ＭＳ Ｐゴシック" charset="0"/>
              </a:rPr>
              <a:t>blastpgp -d target_genome.faa -i query.name -a 2 -R query.ckp -o query.out3 -F f</a:t>
            </a:r>
            <a:br>
              <a:rPr kumimoji="0" lang="en-US" sz="1600" b="0" i="0" u="none" strike="noStrike" kern="1200" cap="none" spc="0" normalizeH="0" baseline="0" noProof="0">
                <a:ln>
                  <a:noFill/>
                </a:ln>
                <a:solidFill>
                  <a:srgbClr val="000000"/>
                </a:solidFill>
                <a:effectLst/>
                <a:uLnTx/>
                <a:uFillTx/>
                <a:latin typeface="Courier" charset="0"/>
                <a:ea typeface="ＭＳ Ｐゴシック" charset="0"/>
              </a:rPr>
            </a:b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endParaRPr>
          </a:p>
          <a:p>
            <a:pPr marL="457200" marR="0" lvl="0" indent="-457200"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endParaRPr>
          </a:p>
          <a:p>
            <a:pPr marL="457200" marR="0" lvl="0" indent="-457200" algn="l" defTabSz="457200" rtl="0" eaLnBrk="1" fontAlgn="auto" latinLnBrk="0" hangingPunct="1">
              <a:lnSpc>
                <a:spcPct val="100000"/>
              </a:lnSpc>
              <a:spcBef>
                <a:spcPts val="0"/>
              </a:spcBef>
              <a:spcAft>
                <a:spcPts val="0"/>
              </a:spcAft>
              <a:buClrTx/>
              <a:buSzTx/>
              <a:buFont typeface="Arial" charset="0"/>
              <a:buNone/>
              <a:tabLst/>
              <a:defRPr/>
            </a:pPr>
            <a:r>
              <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rPr>
              <a:t>B)   Use nucleotide sequence and tblastn. This is an advantage if you are also interested in pseudogenes, and/or if you don</a:t>
            </a:r>
            <a:r>
              <a:rPr kumimoji="0" lang="ja-JP" altLang="en-US" sz="1800" b="0" i="0" u="none" strike="noStrike" kern="1200" cap="none" spc="0" normalizeH="0" baseline="0" noProof="0">
                <a:ln>
                  <a:noFill/>
                </a:ln>
                <a:solidFill>
                  <a:srgbClr val="000000"/>
                </a:solidFill>
                <a:effectLst/>
                <a:uLnTx/>
                <a:uFillTx/>
                <a:latin typeface="Times New Roman" charset="0"/>
                <a:ea typeface="ＭＳ Ｐゴシック" charset="0"/>
              </a:rPr>
              <a:t>’</a:t>
            </a:r>
            <a:r>
              <a:rPr kumimoji="0" lang="en-US" altLang="ja-JP" sz="1800" b="0" i="0" u="none" strike="noStrike" kern="1200" cap="none" spc="0" normalizeH="0" baseline="0" noProof="0">
                <a:ln>
                  <a:noFill/>
                </a:ln>
                <a:solidFill>
                  <a:srgbClr val="000000"/>
                </a:solidFill>
                <a:effectLst/>
                <a:uLnTx/>
                <a:uFillTx/>
                <a:latin typeface="Times New Roman" charset="0"/>
                <a:ea typeface="ＭＳ Ｐゴシック" charset="0"/>
              </a:rPr>
              <a:t>t trust the genome annotation:</a:t>
            </a:r>
          </a:p>
          <a:p>
            <a:pPr marL="457200" marR="0" lvl="0" indent="-457200"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1800" b="0" i="0" u="none" strike="noStrike" kern="1200" cap="none" spc="0" normalizeH="0" baseline="0" noProof="0">
              <a:ln>
                <a:noFill/>
              </a:ln>
              <a:solidFill>
                <a:srgbClr val="000000"/>
              </a:solidFill>
              <a:effectLst/>
              <a:uLnTx/>
              <a:uFillTx/>
              <a:latin typeface="Times New Roman" charset="0"/>
              <a:ea typeface="ＭＳ Ｐゴシック" charset="0"/>
            </a:endParaRPr>
          </a:p>
          <a:p>
            <a:pPr marL="457200" marR="0" lvl="0" indent="-457200" algn="l" defTabSz="457200" rtl="0" eaLnBrk="1" fontAlgn="auto" latinLnBrk="0" hangingPunct="1">
              <a:lnSpc>
                <a:spcPct val="100000"/>
              </a:lnSpc>
              <a:spcBef>
                <a:spcPts val="0"/>
              </a:spcBef>
              <a:spcAft>
                <a:spcPts val="0"/>
              </a:spcAft>
              <a:buClrTx/>
              <a:buSzTx/>
              <a:buFont typeface="Arial" charset="0"/>
              <a:buNone/>
              <a:tabLst/>
              <a:defRPr/>
            </a:pPr>
            <a:r>
              <a:rPr kumimoji="0" lang="en-US" sz="1600" b="0" i="0" u="none" strike="noStrike" kern="1200" cap="none" spc="0" normalizeH="0" baseline="0" noProof="0">
                <a:ln>
                  <a:noFill/>
                </a:ln>
                <a:solidFill>
                  <a:srgbClr val="000000"/>
                </a:solidFill>
                <a:effectLst/>
                <a:uLnTx/>
                <a:uFillTx/>
                <a:latin typeface="Courier" charset="0"/>
                <a:ea typeface="ＭＳ Ｐゴシック" charset="0"/>
              </a:rPr>
              <a:t>blastall -i query.name -d target_genome_nucl.ffn -p psitblastn -R query.ckp</a:t>
            </a:r>
          </a:p>
          <a:p>
            <a:pPr marL="457200" marR="0" lvl="0" indent="-457200" algn="l" defTabSz="457200" rtl="0" eaLnBrk="1" fontAlgn="auto" latinLnBrk="0" hangingPunct="1">
              <a:lnSpc>
                <a:spcPct val="100000"/>
              </a:lnSpc>
              <a:spcBef>
                <a:spcPts val="0"/>
              </a:spcBef>
              <a:spcAft>
                <a:spcPts val="0"/>
              </a:spcAft>
              <a:buClrTx/>
              <a:buSzTx/>
              <a:buFont typeface="Arial" charset="0"/>
              <a:buChar char="•"/>
              <a:tabLst/>
              <a:defRPr/>
            </a:pPr>
            <a:endParaRPr kumimoji="0" lang="en-US" sz="1600" b="0" i="0" u="none" strike="noStrike" kern="1200" cap="none" spc="0" normalizeH="0" baseline="0" noProof="0">
              <a:ln>
                <a:noFill/>
              </a:ln>
              <a:solidFill>
                <a:srgbClr val="000000"/>
              </a:solidFill>
              <a:effectLst/>
              <a:uLnTx/>
              <a:uFillTx/>
              <a:latin typeface="Courier" charset="0"/>
              <a:ea typeface="ＭＳ Ｐゴシック" charset="0"/>
            </a:endParaRPr>
          </a:p>
          <a:p>
            <a:pPr marL="457200" marR="0" lvl="0" indent="-457200" algn="l" defTabSz="457200" rtl="0" eaLnBrk="1" fontAlgn="auto" latinLnBrk="0" hangingPunct="1">
              <a:lnSpc>
                <a:spcPct val="100000"/>
              </a:lnSpc>
              <a:spcBef>
                <a:spcPts val="0"/>
              </a:spcBef>
              <a:spcAft>
                <a:spcPts val="0"/>
              </a:spcAft>
              <a:buClrTx/>
              <a:buSzTx/>
              <a:buFont typeface="Arial" charset="0"/>
              <a:buNone/>
              <a:tabLst/>
              <a:defRPr/>
            </a:pPr>
            <a:endParaRPr kumimoji="0" lang="en-US" sz="1600" b="0" i="0" u="none" strike="noStrike" kern="1200" cap="none" spc="0" normalizeH="0" baseline="0" noProof="0">
              <a:ln>
                <a:noFill/>
              </a:ln>
              <a:solidFill>
                <a:srgbClr val="000000"/>
              </a:solidFill>
              <a:effectLst/>
              <a:uLnTx/>
              <a:uFillTx/>
              <a:latin typeface="Courier" charset="0"/>
              <a:ea typeface="ＭＳ Ｐゴシック" charset="0"/>
            </a:endParaRPr>
          </a:p>
        </p:txBody>
      </p:sp>
    </p:spTree>
    <p:extLst>
      <p:ext uri="{BB962C8B-B14F-4D97-AF65-F5344CB8AC3E}">
        <p14:creationId xmlns:p14="http://schemas.microsoft.com/office/powerpoint/2010/main" val="3967978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54AF3C6-D14A-254F-9287-C03110211891}"/>
              </a:ext>
            </a:extLst>
          </p:cNvPr>
          <p:cNvPicPr>
            <a:picLocks noChangeAspect="1"/>
          </p:cNvPicPr>
          <p:nvPr/>
        </p:nvPicPr>
        <p:blipFill>
          <a:blip r:embed="rId2"/>
          <a:stretch>
            <a:fillRect/>
          </a:stretch>
        </p:blipFill>
        <p:spPr>
          <a:xfrm>
            <a:off x="716692" y="1243045"/>
            <a:ext cx="7710616" cy="5685707"/>
          </a:xfrm>
          <a:prstGeom prst="rect">
            <a:avLst/>
          </a:prstGeom>
        </p:spPr>
      </p:pic>
      <p:sp>
        <p:nvSpPr>
          <p:cNvPr id="4" name="Title 1">
            <a:extLst>
              <a:ext uri="{FF2B5EF4-FFF2-40B4-BE49-F238E27FC236}">
                <a16:creationId xmlns:a16="http://schemas.microsoft.com/office/drawing/2014/main" id="{E6C9465C-6F2C-894C-970D-87D7BC9CC719}"/>
              </a:ext>
            </a:extLst>
          </p:cNvPr>
          <p:cNvSpPr>
            <a:spLocks noGrp="1"/>
          </p:cNvSpPr>
          <p:nvPr>
            <p:ph type="title"/>
          </p:nvPr>
        </p:nvSpPr>
        <p:spPr/>
        <p:txBody>
          <a:bodyPr/>
          <a:lstStyle/>
          <a:p>
            <a:r>
              <a:rPr lang="en-US" dirty="0"/>
              <a:t>Trace of </a:t>
            </a:r>
            <a:r>
              <a:rPr lang="en-US" dirty="0" err="1"/>
              <a:t>lnL</a:t>
            </a:r>
            <a:r>
              <a:rPr lang="en-US" dirty="0"/>
              <a:t> from Exercise #2</a:t>
            </a:r>
          </a:p>
        </p:txBody>
      </p:sp>
    </p:spTree>
    <p:extLst>
      <p:ext uri="{BB962C8B-B14F-4D97-AF65-F5344CB8AC3E}">
        <p14:creationId xmlns:p14="http://schemas.microsoft.com/office/powerpoint/2010/main" val="21964221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9A626-F517-584A-A170-1719B2DB89C7}"/>
              </a:ext>
            </a:extLst>
          </p:cNvPr>
          <p:cNvSpPr>
            <a:spLocks noGrp="1"/>
          </p:cNvSpPr>
          <p:nvPr>
            <p:ph type="title"/>
          </p:nvPr>
        </p:nvSpPr>
        <p:spPr>
          <a:xfrm>
            <a:off x="457200" y="0"/>
            <a:ext cx="8229600" cy="1143000"/>
          </a:xfrm>
        </p:spPr>
        <p:txBody>
          <a:bodyPr/>
          <a:lstStyle/>
          <a:p>
            <a:r>
              <a:rPr lang="en-US" sz="2800" dirty="0"/>
              <a:t>Histogram of shape parameter for  intein partition</a:t>
            </a:r>
          </a:p>
        </p:txBody>
      </p:sp>
      <p:pic>
        <p:nvPicPr>
          <p:cNvPr id="3" name="Picture 2">
            <a:extLst>
              <a:ext uri="{FF2B5EF4-FFF2-40B4-BE49-F238E27FC236}">
                <a16:creationId xmlns:a16="http://schemas.microsoft.com/office/drawing/2014/main" id="{236DD324-01AF-824E-9DC2-CD45C467F7A9}"/>
              </a:ext>
            </a:extLst>
          </p:cNvPr>
          <p:cNvPicPr>
            <a:picLocks noChangeAspect="1"/>
          </p:cNvPicPr>
          <p:nvPr/>
        </p:nvPicPr>
        <p:blipFill>
          <a:blip r:embed="rId2"/>
          <a:stretch>
            <a:fillRect/>
          </a:stretch>
        </p:blipFill>
        <p:spPr>
          <a:xfrm>
            <a:off x="679622" y="996064"/>
            <a:ext cx="8007178" cy="5861936"/>
          </a:xfrm>
          <a:prstGeom prst="rect">
            <a:avLst/>
          </a:prstGeom>
        </p:spPr>
      </p:pic>
    </p:spTree>
    <p:extLst>
      <p:ext uri="{BB962C8B-B14F-4D97-AF65-F5344CB8AC3E}">
        <p14:creationId xmlns:p14="http://schemas.microsoft.com/office/powerpoint/2010/main" val="2159893228"/>
      </p:ext>
    </p:extLst>
  </p:cSld>
  <p:clrMapOvr>
    <a:masterClrMapping/>
  </p:clrMapOvr>
</p:sld>
</file>

<file path=ppt/theme/theme1.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tandarddesign">
  <a:themeElements>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fontScheme name="Standard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none" lIns="90000" tIns="46800" rIns="90000" bIns="4680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4C7013"/>
        </a:dk2>
        <a:lt2>
          <a:srgbClr val="0061B2"/>
        </a:lt2>
        <a:accent1>
          <a:srgbClr val="FEA501"/>
        </a:accent1>
        <a:accent2>
          <a:srgbClr val="C8A058"/>
        </a:accent2>
        <a:accent3>
          <a:srgbClr val="FFFFFF"/>
        </a:accent3>
        <a:accent4>
          <a:srgbClr val="000000"/>
        </a:accent4>
        <a:accent5>
          <a:srgbClr val="FECFAA"/>
        </a:accent5>
        <a:accent6>
          <a:srgbClr val="B5914F"/>
        </a:accent6>
        <a:hlink>
          <a:srgbClr val="C40505"/>
        </a:hlink>
        <a:folHlink>
          <a:srgbClr val="919191"/>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 b="1"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600" b="1"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Lucida Sans Unicode"/>
        <a:cs typeface="Lucida Sans Unicode"/>
      </a:majorFont>
      <a:minorFont>
        <a:latin typeface="Times New Roman"/>
        <a:ea typeface="Lucida Sans Unicode"/>
        <a:cs typeface="Lucida Sans Unicod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effectLst/>
            <a:latin typeface="Times New Roman" pitchFamily="92"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9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5927</TotalTime>
  <Words>4281</Words>
  <Application>Microsoft Macintosh PowerPoint</Application>
  <PresentationFormat>On-screen Show (4:3)</PresentationFormat>
  <Paragraphs>748</Paragraphs>
  <Slides>72</Slides>
  <Notes>30</Notes>
  <HiddenSlides>10</HiddenSlides>
  <MMClips>0</MMClips>
  <ScaleCrop>false</ScaleCrop>
  <HeadingPairs>
    <vt:vector size="8" baseType="variant">
      <vt:variant>
        <vt:lpstr>Fonts Used</vt:lpstr>
      </vt:variant>
      <vt:variant>
        <vt:i4>13</vt:i4>
      </vt:variant>
      <vt:variant>
        <vt:lpstr>Theme</vt:lpstr>
      </vt:variant>
      <vt:variant>
        <vt:i4>11</vt:i4>
      </vt:variant>
      <vt:variant>
        <vt:lpstr>Embedded OLE Servers</vt:lpstr>
      </vt:variant>
      <vt:variant>
        <vt:i4>1</vt:i4>
      </vt:variant>
      <vt:variant>
        <vt:lpstr>Slide Titles</vt:lpstr>
      </vt:variant>
      <vt:variant>
        <vt:i4>72</vt:i4>
      </vt:variant>
    </vt:vector>
  </HeadingPairs>
  <TitlesOfParts>
    <vt:vector size="97" baseType="lpstr">
      <vt:lpstr>Arial</vt:lpstr>
      <vt:lpstr>Calibri</vt:lpstr>
      <vt:lpstr>Comic Sans MS</vt:lpstr>
      <vt:lpstr>Courier</vt:lpstr>
      <vt:lpstr>Courier New</vt:lpstr>
      <vt:lpstr>Courier New Bold</vt:lpstr>
      <vt:lpstr>Gill Sans MT</vt:lpstr>
      <vt:lpstr>Helvetica</vt:lpstr>
      <vt:lpstr>StarSymbol</vt:lpstr>
      <vt:lpstr>Times</vt:lpstr>
      <vt:lpstr>Times New Roman</vt:lpstr>
      <vt:lpstr>Times New Roman Bold</vt:lpstr>
      <vt:lpstr>Wingdings</vt:lpstr>
      <vt:lpstr>Larissa-Design</vt:lpstr>
      <vt:lpstr>Standarddesign</vt:lpstr>
      <vt:lpstr>2_Default Design</vt:lpstr>
      <vt:lpstr>3_Default Design</vt:lpstr>
      <vt:lpstr>4_Office Theme</vt:lpstr>
      <vt:lpstr>4_Default Design</vt:lpstr>
      <vt:lpstr>7_Default Design</vt:lpstr>
      <vt:lpstr>1_Blank Presentation</vt:lpstr>
      <vt:lpstr>1_Larissa-Design</vt:lpstr>
      <vt:lpstr>5_Default Design</vt:lpstr>
      <vt:lpstr>Default Design</vt:lpstr>
      <vt:lpstr>Photo Editor Photo</vt:lpstr>
      <vt:lpstr>STUDENT EVALUATIONS</vt:lpstr>
      <vt:lpstr>Testing for selection using dN/dS ratio</vt:lpstr>
      <vt:lpstr>Codon based alignments in Seaview</vt:lpstr>
      <vt:lpstr>Codon based alignments in Seaview</vt:lpstr>
      <vt:lpstr>Problem:</vt:lpstr>
      <vt:lpstr>PAML (codeml) the basic model </vt:lpstr>
      <vt:lpstr>Trace of lnL from Exercise #2</vt:lpstr>
      <vt:lpstr>Trace of lnL from Exercise #2</vt:lpstr>
      <vt:lpstr>Histogram of shape parameter for  intein partition</vt:lpstr>
      <vt:lpstr>PowerPoint Presentation</vt:lpstr>
      <vt:lpstr>Histogram of shape parameters both partitions</vt:lpstr>
      <vt:lpstr>Stationary estimates for A frequency </vt:lpstr>
      <vt:lpstr>Stationary estimates for A and T frequency </vt:lpstr>
      <vt:lpstr>Estimated Omega value per codon along vma-1 gen in yeasts  </vt:lpstr>
      <vt:lpstr>GTA </vt:lpstr>
      <vt:lpstr>PowerPoint Presentation</vt:lpstr>
      <vt:lpstr>Rhodobacter capsulatus</vt:lpstr>
      <vt:lpstr>Lysogenic Phages</vt:lpstr>
      <vt:lpstr>PowerPoint Presentation</vt:lpstr>
      <vt:lpstr>GTA Origin and Evolution</vt:lpstr>
      <vt:lpstr>GTA Origin and Evolution</vt:lpstr>
      <vt:lpstr>Purifying selection in GTA genes</vt:lpstr>
      <vt:lpstr>PowerPoint Presentation</vt:lpstr>
      <vt:lpstr>PowerPoint Presentation</vt:lpstr>
      <vt:lpstr>PowerPoint Presentation</vt:lpstr>
      <vt:lpstr>Purifying selection in E.coli ORFans</vt:lpstr>
      <vt:lpstr>PowerPoint Presentation</vt:lpstr>
      <vt:lpstr>PowerPoint Presentation</vt:lpstr>
      <vt:lpstr> </vt:lpstr>
      <vt:lpstr>Counting Algorithm</vt:lpstr>
      <vt:lpstr>Simulation Algorithm</vt:lpstr>
      <vt:lpstr>Evolution of Coding DNA Sequences Under a Neutral Model E. coli Prophage Genes</vt:lpstr>
      <vt:lpstr>Evolution of Coding DNA Sequences Under a Neutral Model E. coli Prophage Genes</vt:lpstr>
      <vt:lpstr>PowerPoint Presentation</vt:lpstr>
      <vt:lpstr>Evolution of Coding DNA Sequences Under a Neutral Model E. coli Prophage Genes</vt:lpstr>
      <vt:lpstr>Evolution of Coding DNA Sequences Under a Neutral Model B. pseudomallei Cryptic Malleilactone Operon Genes and  E. coli transposase sequences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e.g. gene duplications in yeast</vt:lpstr>
      <vt:lpstr>PowerPoint Presentation</vt:lpstr>
      <vt:lpstr>Aside:    Gene and genome duplication    versus    Horizontal Gene Transfer </vt:lpstr>
      <vt:lpstr>PowerPoint Presentation</vt:lpstr>
      <vt:lpstr>PowerPoint Presentation</vt:lpstr>
      <vt:lpstr>PowerPoint Presentation</vt:lpstr>
      <vt:lpstr>PowerPoint Presentation</vt:lpstr>
      <vt:lpstr>PowerPoint Presentation</vt:lpstr>
      <vt:lpstr>PowerPoint Presentation</vt:lpstr>
      <vt:lpstr>HGT as a force creating new pathways – Example I Acetoclastic Methanogenesis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PSI BLAST scheme</vt:lpstr>
      <vt:lpstr>PowerPoint Presentation</vt:lpstr>
      <vt:lpstr>Psi-Blast Results</vt:lpstr>
      <vt:lpstr>E-values and significance</vt:lpstr>
      <vt:lpstr>PSI BLAST and E-values!</vt:lpstr>
      <vt:lpstr>PSI Blast from the command line</vt:lpstr>
      <vt:lpstr>To use the PSSM:</vt:lpstr>
      <vt:lpstr>PSI Blast and finding gene families within genomes </vt:lpstr>
    </vt:vector>
  </TitlesOfParts>
  <Company>University of Connecticut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Peter Gogarten</dc:creator>
  <cp:lastModifiedBy>Gogarten, J. Peter</cp:lastModifiedBy>
  <cp:revision>62</cp:revision>
  <dcterms:created xsi:type="dcterms:W3CDTF">2013-11-01T21:49:29Z</dcterms:created>
  <dcterms:modified xsi:type="dcterms:W3CDTF">2018-11-26T15:37:29Z</dcterms:modified>
</cp:coreProperties>
</file>