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theme/theme11.xml" ContentType="application/vnd.openxmlformats-officedocument.theme+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54" r:id="rId2"/>
    <p:sldMasterId id="2147483818" r:id="rId3"/>
    <p:sldMasterId id="2147483821" r:id="rId4"/>
    <p:sldMasterId id="2147483826" r:id="rId5"/>
    <p:sldMasterId id="2147483838" r:id="rId6"/>
    <p:sldMasterId id="2147483851" r:id="rId7"/>
    <p:sldMasterId id="2147483863" r:id="rId8"/>
    <p:sldMasterId id="2147483888" r:id="rId9"/>
    <p:sldMasterId id="2147483893" r:id="rId10"/>
    <p:sldMasterId id="2147483905" r:id="rId11"/>
    <p:sldMasterId id="2147483907" r:id="rId12"/>
    <p:sldMasterId id="2147483909" r:id="rId13"/>
  </p:sldMasterIdLst>
  <p:notesMasterIdLst>
    <p:notesMasterId r:id="rId72"/>
  </p:notesMasterIdLst>
  <p:sldIdLst>
    <p:sldId id="518" r:id="rId14"/>
    <p:sldId id="509" r:id="rId15"/>
    <p:sldId id="510" r:id="rId16"/>
    <p:sldId id="511" r:id="rId17"/>
    <p:sldId id="512" r:id="rId18"/>
    <p:sldId id="513" r:id="rId19"/>
    <p:sldId id="358" r:id="rId20"/>
    <p:sldId id="514" r:id="rId21"/>
    <p:sldId id="515" r:id="rId22"/>
    <p:sldId id="516" r:id="rId23"/>
    <p:sldId id="517" r:id="rId24"/>
    <p:sldId id="491" r:id="rId25"/>
    <p:sldId id="256" r:id="rId26"/>
    <p:sldId id="519" r:id="rId27"/>
    <p:sldId id="468" r:id="rId28"/>
    <p:sldId id="500" r:id="rId29"/>
    <p:sldId id="501" r:id="rId30"/>
    <p:sldId id="502" r:id="rId31"/>
    <p:sldId id="469" r:id="rId32"/>
    <p:sldId id="470" r:id="rId33"/>
    <p:sldId id="472" r:id="rId34"/>
    <p:sldId id="475" r:id="rId35"/>
    <p:sldId id="477" r:id="rId36"/>
    <p:sldId id="471" r:id="rId37"/>
    <p:sldId id="479" r:id="rId38"/>
    <p:sldId id="430" r:id="rId39"/>
    <p:sldId id="431" r:id="rId40"/>
    <p:sldId id="432" r:id="rId41"/>
    <p:sldId id="433" r:id="rId42"/>
    <p:sldId id="434" r:id="rId43"/>
    <p:sldId id="435" r:id="rId44"/>
    <p:sldId id="436" r:id="rId45"/>
    <p:sldId id="437" r:id="rId46"/>
    <p:sldId id="438" r:id="rId47"/>
    <p:sldId id="439" r:id="rId48"/>
    <p:sldId id="488" r:id="rId49"/>
    <p:sldId id="487" r:id="rId50"/>
    <p:sldId id="440" r:id="rId51"/>
    <p:sldId id="441" r:id="rId52"/>
    <p:sldId id="442" r:id="rId53"/>
    <p:sldId id="443" r:id="rId54"/>
    <p:sldId id="444" r:id="rId55"/>
    <p:sldId id="526" r:id="rId56"/>
    <p:sldId id="527" r:id="rId57"/>
    <p:sldId id="528" r:id="rId58"/>
    <p:sldId id="529" r:id="rId59"/>
    <p:sldId id="530" r:id="rId60"/>
    <p:sldId id="573" r:id="rId61"/>
    <p:sldId id="571" r:id="rId62"/>
    <p:sldId id="572" r:id="rId63"/>
    <p:sldId id="533" r:id="rId64"/>
    <p:sldId id="534" r:id="rId65"/>
    <p:sldId id="535" r:id="rId66"/>
    <p:sldId id="536" r:id="rId67"/>
    <p:sldId id="537" r:id="rId68"/>
    <p:sldId id="538" r:id="rId69"/>
    <p:sldId id="539" r:id="rId70"/>
    <p:sldId id="540"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5"/>
    <p:restoredTop sz="94727"/>
  </p:normalViewPr>
  <p:slideViewPr>
    <p:cSldViewPr snapToGrid="0" snapToObjects="1">
      <p:cViewPr varScale="1">
        <p:scale>
          <a:sx n="137" d="100"/>
          <a:sy n="137" d="100"/>
        </p:scale>
        <p:origin x="448" y="18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Users/petergogarten/Dropbox/mcb3421_2018/labs_local/analysisS.run1and2_plu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cheryl\Desktop\histo_upgrade4-1_LGT3stateLikelihoodvalues.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'Omega Value '!$A$1:$AUM$1</c:f>
              <c:numCache>
                <c:formatCode>General</c:formatCode>
                <c:ptCount val="1235"/>
                <c:pt idx="0">
                  <c:v>6.2530410414201223E-2</c:v>
                </c:pt>
                <c:pt idx="1">
                  <c:v>6.2530420162721673E-2</c:v>
                </c:pt>
                <c:pt idx="2">
                  <c:v>6.2530413424555883E-2</c:v>
                </c:pt>
                <c:pt idx="3">
                  <c:v>6.2530432559171484E-2</c:v>
                </c:pt>
                <c:pt idx="4">
                  <c:v>0.97872778971893326</c:v>
                </c:pt>
                <c:pt idx="5">
                  <c:v>6.2530438247041534E-2</c:v>
                </c:pt>
                <c:pt idx="6">
                  <c:v>6.2530411331360836E-2</c:v>
                </c:pt>
                <c:pt idx="7">
                  <c:v>6.253041124260339E-2</c:v>
                </c:pt>
                <c:pt idx="8">
                  <c:v>6.9468551989645022E-2</c:v>
                </c:pt>
                <c:pt idx="9">
                  <c:v>6.2530465547337322E-2</c:v>
                </c:pt>
                <c:pt idx="10">
                  <c:v>6.2531297633136085E-2</c:v>
                </c:pt>
                <c:pt idx="11">
                  <c:v>7.7369641279585732E-2</c:v>
                </c:pt>
                <c:pt idx="12">
                  <c:v>6.2551597026627229E-2</c:v>
                </c:pt>
                <c:pt idx="13">
                  <c:v>0.85854994748520785</c:v>
                </c:pt>
                <c:pt idx="14">
                  <c:v>0.98730345687869758</c:v>
                </c:pt>
                <c:pt idx="15">
                  <c:v>0.17997030976331357</c:v>
                </c:pt>
                <c:pt idx="16">
                  <c:v>0.13865858499999986</c:v>
                </c:pt>
                <c:pt idx="17">
                  <c:v>0.13472127178254414</c:v>
                </c:pt>
                <c:pt idx="18">
                  <c:v>6.253041036242607E-2</c:v>
                </c:pt>
                <c:pt idx="19">
                  <c:v>0.99805555384615319</c:v>
                </c:pt>
                <c:pt idx="20">
                  <c:v>1.0021555776627222</c:v>
                </c:pt>
                <c:pt idx="21">
                  <c:v>0.37466350096153861</c:v>
                </c:pt>
                <c:pt idx="22">
                  <c:v>6.2530523039940916E-2</c:v>
                </c:pt>
                <c:pt idx="23">
                  <c:v>1.000359436908284</c:v>
                </c:pt>
                <c:pt idx="24">
                  <c:v>1.0004864013313619</c:v>
                </c:pt>
                <c:pt idx="25">
                  <c:v>6.2530485221893431E-2</c:v>
                </c:pt>
                <c:pt idx="26">
                  <c:v>6.253041036242607E-2</c:v>
                </c:pt>
                <c:pt idx="27">
                  <c:v>1.0005971707100605</c:v>
                </c:pt>
                <c:pt idx="28">
                  <c:v>6.2530410384615404E-2</c:v>
                </c:pt>
                <c:pt idx="29">
                  <c:v>6.2530410673076894E-2</c:v>
                </c:pt>
                <c:pt idx="30">
                  <c:v>6.253051599112433E-2</c:v>
                </c:pt>
                <c:pt idx="31">
                  <c:v>6.253041036242607E-2</c:v>
                </c:pt>
                <c:pt idx="32">
                  <c:v>6.2530417248520237E-2</c:v>
                </c:pt>
                <c:pt idx="33">
                  <c:v>6.253041036242607E-2</c:v>
                </c:pt>
                <c:pt idx="34">
                  <c:v>6.253041036242607E-2</c:v>
                </c:pt>
                <c:pt idx="35">
                  <c:v>6.253041036242607E-2</c:v>
                </c:pt>
                <c:pt idx="36">
                  <c:v>6.2530580658284027E-2</c:v>
                </c:pt>
                <c:pt idx="37">
                  <c:v>6.3342211353550268E-2</c:v>
                </c:pt>
                <c:pt idx="38">
                  <c:v>6.253041036242607E-2</c:v>
                </c:pt>
                <c:pt idx="39">
                  <c:v>6.253041036242607E-2</c:v>
                </c:pt>
                <c:pt idx="40">
                  <c:v>6.2530411738165495E-2</c:v>
                </c:pt>
                <c:pt idx="41">
                  <c:v>6.253041036242607E-2</c:v>
                </c:pt>
                <c:pt idx="42">
                  <c:v>6.2530443217455545E-2</c:v>
                </c:pt>
                <c:pt idx="43">
                  <c:v>6.253041036242607E-2</c:v>
                </c:pt>
                <c:pt idx="44">
                  <c:v>6.2530410828402314E-2</c:v>
                </c:pt>
                <c:pt idx="45">
                  <c:v>6.253041036242607E-2</c:v>
                </c:pt>
                <c:pt idx="46">
                  <c:v>6.253041036242607E-2</c:v>
                </c:pt>
                <c:pt idx="47">
                  <c:v>6.253041036242607E-2</c:v>
                </c:pt>
                <c:pt idx="48">
                  <c:v>6.253041036242607E-2</c:v>
                </c:pt>
                <c:pt idx="49">
                  <c:v>6.2530416346153417E-2</c:v>
                </c:pt>
                <c:pt idx="50">
                  <c:v>6.253041036242607E-2</c:v>
                </c:pt>
                <c:pt idx="51">
                  <c:v>6.2530439060650866E-2</c:v>
                </c:pt>
                <c:pt idx="52">
                  <c:v>6.253041036242607E-2</c:v>
                </c:pt>
                <c:pt idx="53">
                  <c:v>6.253041036242607E-2</c:v>
                </c:pt>
                <c:pt idx="54">
                  <c:v>6.253041036242607E-2</c:v>
                </c:pt>
                <c:pt idx="55">
                  <c:v>6.253041036242607E-2</c:v>
                </c:pt>
                <c:pt idx="56">
                  <c:v>6.2530410650887575E-2</c:v>
                </c:pt>
                <c:pt idx="57">
                  <c:v>6.2530425917159502E-2</c:v>
                </c:pt>
                <c:pt idx="58">
                  <c:v>6.253041036242607E-2</c:v>
                </c:pt>
                <c:pt idx="59">
                  <c:v>6.253041036242607E-2</c:v>
                </c:pt>
                <c:pt idx="60">
                  <c:v>6.253041036242607E-2</c:v>
                </c:pt>
                <c:pt idx="61">
                  <c:v>6.253041036242607E-2</c:v>
                </c:pt>
                <c:pt idx="62">
                  <c:v>6.253041036242607E-2</c:v>
                </c:pt>
                <c:pt idx="63">
                  <c:v>6.2530417522189102E-2</c:v>
                </c:pt>
                <c:pt idx="64">
                  <c:v>6.253041036242607E-2</c:v>
                </c:pt>
                <c:pt idx="65">
                  <c:v>6.2533411997041433E-2</c:v>
                </c:pt>
                <c:pt idx="66">
                  <c:v>6.2530429926035316E-2</c:v>
                </c:pt>
                <c:pt idx="67">
                  <c:v>6.253041036242607E-2</c:v>
                </c:pt>
                <c:pt idx="68">
                  <c:v>6.2530410798816521E-2</c:v>
                </c:pt>
                <c:pt idx="69">
                  <c:v>6.2530410369822514E-2</c:v>
                </c:pt>
                <c:pt idx="70">
                  <c:v>6.253041036242607E-2</c:v>
                </c:pt>
                <c:pt idx="71">
                  <c:v>6.253041036242607E-2</c:v>
                </c:pt>
                <c:pt idx="72">
                  <c:v>6.253041036242607E-2</c:v>
                </c:pt>
                <c:pt idx="73">
                  <c:v>6.253041036242607E-2</c:v>
                </c:pt>
                <c:pt idx="74">
                  <c:v>6.253041036242607E-2</c:v>
                </c:pt>
                <c:pt idx="75">
                  <c:v>6.253041036242607E-2</c:v>
                </c:pt>
                <c:pt idx="76">
                  <c:v>6.253041036242607E-2</c:v>
                </c:pt>
                <c:pt idx="77">
                  <c:v>6.253041036242607E-2</c:v>
                </c:pt>
                <c:pt idx="78">
                  <c:v>6.2530412352070727E-2</c:v>
                </c:pt>
                <c:pt idx="79">
                  <c:v>6.253041036242607E-2</c:v>
                </c:pt>
                <c:pt idx="80">
                  <c:v>6.2530416050295468E-2</c:v>
                </c:pt>
                <c:pt idx="81">
                  <c:v>6.2530443890532625E-2</c:v>
                </c:pt>
                <c:pt idx="82">
                  <c:v>6.253041036242607E-2</c:v>
                </c:pt>
                <c:pt idx="83">
                  <c:v>6.253041036242607E-2</c:v>
                </c:pt>
                <c:pt idx="84">
                  <c:v>6.253041036242607E-2</c:v>
                </c:pt>
                <c:pt idx="85">
                  <c:v>6.253041036242607E-2</c:v>
                </c:pt>
                <c:pt idx="86">
                  <c:v>6.253041036242607E-2</c:v>
                </c:pt>
                <c:pt idx="87">
                  <c:v>6.2646560717455627E-2</c:v>
                </c:pt>
                <c:pt idx="88">
                  <c:v>6.2530645680473312E-2</c:v>
                </c:pt>
                <c:pt idx="89">
                  <c:v>6.253041036242607E-2</c:v>
                </c:pt>
                <c:pt idx="90">
                  <c:v>6.253041036242607E-2</c:v>
                </c:pt>
                <c:pt idx="91">
                  <c:v>6.2530410502958628E-2</c:v>
                </c:pt>
                <c:pt idx="92">
                  <c:v>6.253041036242607E-2</c:v>
                </c:pt>
                <c:pt idx="93">
                  <c:v>6.2530465769230881E-2</c:v>
                </c:pt>
                <c:pt idx="94">
                  <c:v>6.253042772189335E-2</c:v>
                </c:pt>
                <c:pt idx="95">
                  <c:v>6.253041036242607E-2</c:v>
                </c:pt>
                <c:pt idx="96">
                  <c:v>6.253041036242607E-2</c:v>
                </c:pt>
                <c:pt idx="97">
                  <c:v>6.2530422315088485E-2</c:v>
                </c:pt>
                <c:pt idx="98">
                  <c:v>6.253041036242607E-2</c:v>
                </c:pt>
                <c:pt idx="99">
                  <c:v>6.253041036242607E-2</c:v>
                </c:pt>
                <c:pt idx="100">
                  <c:v>6.253041036242607E-2</c:v>
                </c:pt>
                <c:pt idx="101">
                  <c:v>6.2530493505917148E-2</c:v>
                </c:pt>
                <c:pt idx="102">
                  <c:v>6.253041110946729E-2</c:v>
                </c:pt>
                <c:pt idx="103">
                  <c:v>6.2555905687869756E-2</c:v>
                </c:pt>
                <c:pt idx="104">
                  <c:v>6.2530410939349038E-2</c:v>
                </c:pt>
                <c:pt idx="105">
                  <c:v>6.253041036242607E-2</c:v>
                </c:pt>
                <c:pt idx="106">
                  <c:v>6.253041036242607E-2</c:v>
                </c:pt>
                <c:pt idx="107">
                  <c:v>6.253041036242607E-2</c:v>
                </c:pt>
                <c:pt idx="108">
                  <c:v>6.253041036242607E-2</c:v>
                </c:pt>
                <c:pt idx="109">
                  <c:v>6.253041036242607E-2</c:v>
                </c:pt>
                <c:pt idx="110">
                  <c:v>6.253041036242607E-2</c:v>
                </c:pt>
                <c:pt idx="111">
                  <c:v>6.2530413668638693E-2</c:v>
                </c:pt>
                <c:pt idx="112">
                  <c:v>6.253041036242607E-2</c:v>
                </c:pt>
                <c:pt idx="113">
                  <c:v>6.2530426708579667E-2</c:v>
                </c:pt>
                <c:pt idx="114">
                  <c:v>6.2530474822485207E-2</c:v>
                </c:pt>
                <c:pt idx="115">
                  <c:v>6.2755481915680547E-2</c:v>
                </c:pt>
                <c:pt idx="116">
                  <c:v>6.253041036242607E-2</c:v>
                </c:pt>
                <c:pt idx="117">
                  <c:v>6.2560399940828293E-2</c:v>
                </c:pt>
                <c:pt idx="118">
                  <c:v>6.2571282677514731E-2</c:v>
                </c:pt>
                <c:pt idx="119">
                  <c:v>1.0016682507396468</c:v>
                </c:pt>
                <c:pt idx="120">
                  <c:v>6.2530412100591362E-2</c:v>
                </c:pt>
                <c:pt idx="121">
                  <c:v>6.2531964038461452E-2</c:v>
                </c:pt>
                <c:pt idx="122">
                  <c:v>6.2533578113905294E-2</c:v>
                </c:pt>
                <c:pt idx="123">
                  <c:v>6.253041036242607E-2</c:v>
                </c:pt>
                <c:pt idx="124">
                  <c:v>6.253041036242607E-2</c:v>
                </c:pt>
                <c:pt idx="125">
                  <c:v>6.253041036242607E-2</c:v>
                </c:pt>
                <c:pt idx="126">
                  <c:v>6.253041036242607E-2</c:v>
                </c:pt>
                <c:pt idx="127">
                  <c:v>6.2530412485206882E-2</c:v>
                </c:pt>
                <c:pt idx="128">
                  <c:v>6.253041036242607E-2</c:v>
                </c:pt>
                <c:pt idx="129">
                  <c:v>6.253041036242607E-2</c:v>
                </c:pt>
                <c:pt idx="130">
                  <c:v>6.253041036242607E-2</c:v>
                </c:pt>
                <c:pt idx="131">
                  <c:v>6.2799731886094723E-2</c:v>
                </c:pt>
                <c:pt idx="132">
                  <c:v>6.2530415821005589E-2</c:v>
                </c:pt>
                <c:pt idx="133">
                  <c:v>6.253041036242607E-2</c:v>
                </c:pt>
                <c:pt idx="134">
                  <c:v>6.2530416649407866E-2</c:v>
                </c:pt>
                <c:pt idx="135">
                  <c:v>0.87983551841715935</c:v>
                </c:pt>
                <c:pt idx="136">
                  <c:v>6.25306017381657E-2</c:v>
                </c:pt>
                <c:pt idx="137">
                  <c:v>1.0001745144230769</c:v>
                </c:pt>
                <c:pt idx="138">
                  <c:v>6.2531106301775191E-2</c:v>
                </c:pt>
                <c:pt idx="139">
                  <c:v>6.3618892810650904E-2</c:v>
                </c:pt>
                <c:pt idx="140">
                  <c:v>6.2531331420118255E-2</c:v>
                </c:pt>
                <c:pt idx="141">
                  <c:v>0.17268203531804741</c:v>
                </c:pt>
                <c:pt idx="142">
                  <c:v>6.253041036242607E-2</c:v>
                </c:pt>
                <c:pt idx="143">
                  <c:v>7.1497699622781047E-2</c:v>
                </c:pt>
                <c:pt idx="144">
                  <c:v>6.253041036242607E-2</c:v>
                </c:pt>
                <c:pt idx="145">
                  <c:v>0.37466352181952656</c:v>
                </c:pt>
                <c:pt idx="146">
                  <c:v>6.2549558661242649E-2</c:v>
                </c:pt>
                <c:pt idx="147">
                  <c:v>1.0033113217455625</c:v>
                </c:pt>
                <c:pt idx="148">
                  <c:v>9.5254490976331332E-2</c:v>
                </c:pt>
                <c:pt idx="149">
                  <c:v>6.2562775673076901E-2</c:v>
                </c:pt>
                <c:pt idx="150">
                  <c:v>6.2530486457100645E-2</c:v>
                </c:pt>
                <c:pt idx="151">
                  <c:v>6.253041036242607E-2</c:v>
                </c:pt>
                <c:pt idx="152">
                  <c:v>6.253041036242607E-2</c:v>
                </c:pt>
                <c:pt idx="153">
                  <c:v>6.253041036242607E-2</c:v>
                </c:pt>
                <c:pt idx="154">
                  <c:v>6.253041036242607E-2</c:v>
                </c:pt>
                <c:pt idx="155">
                  <c:v>6.2807743476331224E-2</c:v>
                </c:pt>
                <c:pt idx="156">
                  <c:v>6.253041036242607E-2</c:v>
                </c:pt>
                <c:pt idx="157">
                  <c:v>6.253041036242607E-2</c:v>
                </c:pt>
                <c:pt idx="158">
                  <c:v>6.253041036242607E-2</c:v>
                </c:pt>
                <c:pt idx="159">
                  <c:v>6.253041036242607E-2</c:v>
                </c:pt>
                <c:pt idx="160">
                  <c:v>6.253041036242607E-2</c:v>
                </c:pt>
                <c:pt idx="161">
                  <c:v>6.253041036242607E-2</c:v>
                </c:pt>
                <c:pt idx="162">
                  <c:v>0.85128502455621313</c:v>
                </c:pt>
                <c:pt idx="163">
                  <c:v>6.2665707773668589E-2</c:v>
                </c:pt>
                <c:pt idx="164">
                  <c:v>6.253041036242607E-2</c:v>
                </c:pt>
                <c:pt idx="165">
                  <c:v>6.253041036242607E-2</c:v>
                </c:pt>
                <c:pt idx="166">
                  <c:v>6.253041036242607E-2</c:v>
                </c:pt>
                <c:pt idx="167">
                  <c:v>6.2530440414201235E-2</c:v>
                </c:pt>
                <c:pt idx="168">
                  <c:v>6.2530658794378718E-2</c:v>
                </c:pt>
                <c:pt idx="169">
                  <c:v>6.4616698816568022E-2</c:v>
                </c:pt>
                <c:pt idx="170">
                  <c:v>1.0029168143491125</c:v>
                </c:pt>
                <c:pt idx="171">
                  <c:v>7.1134181893491175E-2</c:v>
                </c:pt>
                <c:pt idx="172">
                  <c:v>6.253041036242607E-2</c:v>
                </c:pt>
                <c:pt idx="173">
                  <c:v>6.2530415110946383E-2</c:v>
                </c:pt>
                <c:pt idx="174">
                  <c:v>6.253041036242607E-2</c:v>
                </c:pt>
                <c:pt idx="175">
                  <c:v>6.2530717011834297E-2</c:v>
                </c:pt>
                <c:pt idx="176">
                  <c:v>6.2537932433431892E-2</c:v>
                </c:pt>
                <c:pt idx="177">
                  <c:v>6.2530410613905296E-2</c:v>
                </c:pt>
                <c:pt idx="178">
                  <c:v>6.253041036242607E-2</c:v>
                </c:pt>
                <c:pt idx="179">
                  <c:v>6.2530835110946703E-2</c:v>
                </c:pt>
                <c:pt idx="180">
                  <c:v>6.253041036242607E-2</c:v>
                </c:pt>
                <c:pt idx="181">
                  <c:v>6.2533411420118326E-2</c:v>
                </c:pt>
                <c:pt idx="182">
                  <c:v>6.253041036242607E-2</c:v>
                </c:pt>
                <c:pt idx="183">
                  <c:v>6.253041036242607E-2</c:v>
                </c:pt>
                <c:pt idx="184">
                  <c:v>6.253041036242607E-2</c:v>
                </c:pt>
                <c:pt idx="185">
                  <c:v>6.2530411161242472E-2</c:v>
                </c:pt>
                <c:pt idx="186">
                  <c:v>0.76058540983727718</c:v>
                </c:pt>
                <c:pt idx="187">
                  <c:v>6.253041036242607E-2</c:v>
                </c:pt>
                <c:pt idx="188">
                  <c:v>6.253041036242607E-2</c:v>
                </c:pt>
                <c:pt idx="189">
                  <c:v>1.0006159871301772</c:v>
                </c:pt>
                <c:pt idx="190">
                  <c:v>6.3073004045858014E-2</c:v>
                </c:pt>
                <c:pt idx="191">
                  <c:v>6.253041036242607E-2</c:v>
                </c:pt>
                <c:pt idx="192">
                  <c:v>0.14597191023668657</c:v>
                </c:pt>
                <c:pt idx="193">
                  <c:v>6.253041036242607E-2</c:v>
                </c:pt>
                <c:pt idx="194">
                  <c:v>6.2530414630177222E-2</c:v>
                </c:pt>
                <c:pt idx="195">
                  <c:v>6.2530411693786661E-2</c:v>
                </c:pt>
                <c:pt idx="196">
                  <c:v>6.2530452640532488E-2</c:v>
                </c:pt>
                <c:pt idx="197">
                  <c:v>6.253086823224846E-2</c:v>
                </c:pt>
                <c:pt idx="198">
                  <c:v>0.11860910928254437</c:v>
                </c:pt>
                <c:pt idx="199">
                  <c:v>6.2766185525147761E-2</c:v>
                </c:pt>
                <c:pt idx="200">
                  <c:v>6.2535481420118444E-2</c:v>
                </c:pt>
                <c:pt idx="201">
                  <c:v>6.2530410384615417E-2</c:v>
                </c:pt>
                <c:pt idx="202">
                  <c:v>6.2530417181952347E-2</c:v>
                </c:pt>
                <c:pt idx="203">
                  <c:v>6.253041036242607E-2</c:v>
                </c:pt>
                <c:pt idx="204">
                  <c:v>6.253041036242607E-2</c:v>
                </c:pt>
                <c:pt idx="205">
                  <c:v>6.253041036242607E-2</c:v>
                </c:pt>
                <c:pt idx="206">
                  <c:v>6.253041036242607E-2</c:v>
                </c:pt>
                <c:pt idx="207">
                  <c:v>1.0007705229289963</c:v>
                </c:pt>
                <c:pt idx="208">
                  <c:v>0.84555035739644957</c:v>
                </c:pt>
                <c:pt idx="209">
                  <c:v>6.904215511834326E-2</c:v>
                </c:pt>
                <c:pt idx="210">
                  <c:v>0.98423251161242542</c:v>
                </c:pt>
                <c:pt idx="211">
                  <c:v>6.2530410532544364E-2</c:v>
                </c:pt>
                <c:pt idx="212">
                  <c:v>6.9094444970414171E-2</c:v>
                </c:pt>
                <c:pt idx="213">
                  <c:v>6.253041036242607E-2</c:v>
                </c:pt>
                <c:pt idx="214">
                  <c:v>0.15672593887573968</c:v>
                </c:pt>
                <c:pt idx="215">
                  <c:v>6.253041036242607E-2</c:v>
                </c:pt>
                <c:pt idx="216">
                  <c:v>6.2530410539940837E-2</c:v>
                </c:pt>
                <c:pt idx="217">
                  <c:v>6.2530417359467058E-2</c:v>
                </c:pt>
                <c:pt idx="218">
                  <c:v>6.253041036242607E-2</c:v>
                </c:pt>
                <c:pt idx="219">
                  <c:v>6.253041036242607E-2</c:v>
                </c:pt>
                <c:pt idx="220">
                  <c:v>6.2530419060650669E-2</c:v>
                </c:pt>
                <c:pt idx="221">
                  <c:v>6.253042139792872E-2</c:v>
                </c:pt>
                <c:pt idx="222">
                  <c:v>6.253041036242607E-2</c:v>
                </c:pt>
                <c:pt idx="223">
                  <c:v>6.2530412352070783E-2</c:v>
                </c:pt>
                <c:pt idx="224">
                  <c:v>6.253041036242607E-2</c:v>
                </c:pt>
                <c:pt idx="225">
                  <c:v>6.2530466834319703E-2</c:v>
                </c:pt>
                <c:pt idx="226">
                  <c:v>6.2530432559171456E-2</c:v>
                </c:pt>
                <c:pt idx="227">
                  <c:v>6.2530423528106172E-2</c:v>
                </c:pt>
                <c:pt idx="228">
                  <c:v>6.253041036242607E-2</c:v>
                </c:pt>
                <c:pt idx="229">
                  <c:v>7.2178187477810671E-2</c:v>
                </c:pt>
                <c:pt idx="230">
                  <c:v>6.2916005673076758E-2</c:v>
                </c:pt>
                <c:pt idx="231">
                  <c:v>6.253041036242607E-2</c:v>
                </c:pt>
                <c:pt idx="232">
                  <c:v>6.2530416708579548E-2</c:v>
                </c:pt>
                <c:pt idx="233">
                  <c:v>6.2530466797337175E-2</c:v>
                </c:pt>
                <c:pt idx="234">
                  <c:v>6.253041036242607E-2</c:v>
                </c:pt>
                <c:pt idx="235">
                  <c:v>6.2530730066568105E-2</c:v>
                </c:pt>
                <c:pt idx="236">
                  <c:v>6.2530920584319555E-2</c:v>
                </c:pt>
                <c:pt idx="237">
                  <c:v>6.2530410539940823E-2</c:v>
                </c:pt>
                <c:pt idx="238">
                  <c:v>6.253041036242607E-2</c:v>
                </c:pt>
                <c:pt idx="239">
                  <c:v>6.253041036242607E-2</c:v>
                </c:pt>
                <c:pt idx="240">
                  <c:v>6.25304122337276E-2</c:v>
                </c:pt>
                <c:pt idx="241">
                  <c:v>6.253041036242607E-2</c:v>
                </c:pt>
                <c:pt idx="242">
                  <c:v>6.2530413387573619E-2</c:v>
                </c:pt>
                <c:pt idx="243">
                  <c:v>6.253041036242607E-2</c:v>
                </c:pt>
                <c:pt idx="244">
                  <c:v>6.253473499260355E-2</c:v>
                </c:pt>
                <c:pt idx="245">
                  <c:v>6.2530427477810471E-2</c:v>
                </c:pt>
                <c:pt idx="246">
                  <c:v>6.253041036242607E-2</c:v>
                </c:pt>
                <c:pt idx="247">
                  <c:v>6.253041036242607E-2</c:v>
                </c:pt>
                <c:pt idx="248">
                  <c:v>6.2530410584319449E-2</c:v>
                </c:pt>
                <c:pt idx="249">
                  <c:v>6.253041036242607E-2</c:v>
                </c:pt>
                <c:pt idx="250">
                  <c:v>6.253041036242607E-2</c:v>
                </c:pt>
                <c:pt idx="251">
                  <c:v>6.253041036242607E-2</c:v>
                </c:pt>
                <c:pt idx="252">
                  <c:v>6.253041036242607E-2</c:v>
                </c:pt>
                <c:pt idx="253">
                  <c:v>6.253041036242607E-2</c:v>
                </c:pt>
                <c:pt idx="254">
                  <c:v>6.2530410495562128E-2</c:v>
                </c:pt>
                <c:pt idx="255">
                  <c:v>6.253041036242607E-2</c:v>
                </c:pt>
                <c:pt idx="256">
                  <c:v>6.253041036242607E-2</c:v>
                </c:pt>
                <c:pt idx="257">
                  <c:v>6.253041036242607E-2</c:v>
                </c:pt>
                <c:pt idx="258">
                  <c:v>6.253041036242607E-2</c:v>
                </c:pt>
                <c:pt idx="259">
                  <c:v>6.253041036242607E-2</c:v>
                </c:pt>
                <c:pt idx="260">
                  <c:v>6.253041036242607E-2</c:v>
                </c:pt>
                <c:pt idx="261">
                  <c:v>6.253041036242607E-2</c:v>
                </c:pt>
                <c:pt idx="262">
                  <c:v>6.253041036242607E-2</c:v>
                </c:pt>
                <c:pt idx="263">
                  <c:v>6.253041036242607E-2</c:v>
                </c:pt>
                <c:pt idx="264">
                  <c:v>6.253041036242607E-2</c:v>
                </c:pt>
                <c:pt idx="265">
                  <c:v>6.253041036242607E-2</c:v>
                </c:pt>
                <c:pt idx="266">
                  <c:v>6.253041036242607E-2</c:v>
                </c:pt>
                <c:pt idx="267">
                  <c:v>6.253041036242607E-2</c:v>
                </c:pt>
                <c:pt idx="268">
                  <c:v>6.2530472263313736E-2</c:v>
                </c:pt>
                <c:pt idx="269">
                  <c:v>6.253041036242607E-2</c:v>
                </c:pt>
                <c:pt idx="270">
                  <c:v>6.2530420865384295E-2</c:v>
                </c:pt>
                <c:pt idx="271">
                  <c:v>6.2686609763313542E-2</c:v>
                </c:pt>
                <c:pt idx="272">
                  <c:v>6.2530410517751489E-2</c:v>
                </c:pt>
                <c:pt idx="273">
                  <c:v>6.253041036242607E-2</c:v>
                </c:pt>
                <c:pt idx="274">
                  <c:v>6.2530411797336968E-2</c:v>
                </c:pt>
                <c:pt idx="275">
                  <c:v>6.2530410576923073E-2</c:v>
                </c:pt>
                <c:pt idx="276">
                  <c:v>6.253041036242607E-2</c:v>
                </c:pt>
                <c:pt idx="277">
                  <c:v>6.2530436856508761E-2</c:v>
                </c:pt>
                <c:pt idx="278">
                  <c:v>6.253041036242607E-2</c:v>
                </c:pt>
                <c:pt idx="279">
                  <c:v>6.3344006205621223E-2</c:v>
                </c:pt>
                <c:pt idx="280">
                  <c:v>6.253041036242607E-2</c:v>
                </c:pt>
                <c:pt idx="281">
                  <c:v>6.253041036242607E-2</c:v>
                </c:pt>
                <c:pt idx="282">
                  <c:v>6.253041036242607E-2</c:v>
                </c:pt>
                <c:pt idx="283">
                  <c:v>6.253041036242607E-2</c:v>
                </c:pt>
                <c:pt idx="284">
                  <c:v>6.253041036242607E-2</c:v>
                </c:pt>
                <c:pt idx="285">
                  <c:v>6.253041036242607E-2</c:v>
                </c:pt>
                <c:pt idx="286">
                  <c:v>6.253041036242607E-2</c:v>
                </c:pt>
                <c:pt idx="287">
                  <c:v>6.2530422329881305E-2</c:v>
                </c:pt>
                <c:pt idx="288">
                  <c:v>6.253042491124236E-2</c:v>
                </c:pt>
                <c:pt idx="289">
                  <c:v>6.253041036242607E-2</c:v>
                </c:pt>
                <c:pt idx="290">
                  <c:v>6.253041036242607E-2</c:v>
                </c:pt>
                <c:pt idx="291">
                  <c:v>0.99984069386094643</c:v>
                </c:pt>
                <c:pt idx="292">
                  <c:v>6.253041036242607E-2</c:v>
                </c:pt>
                <c:pt idx="293">
                  <c:v>6.2731224452662673E-2</c:v>
                </c:pt>
                <c:pt idx="294">
                  <c:v>6.253041036242607E-2</c:v>
                </c:pt>
                <c:pt idx="295">
                  <c:v>6.2530444977810615E-2</c:v>
                </c:pt>
                <c:pt idx="296">
                  <c:v>6.253041036242607E-2</c:v>
                </c:pt>
                <c:pt idx="297">
                  <c:v>6.253041036242607E-2</c:v>
                </c:pt>
                <c:pt idx="298">
                  <c:v>1.001534420857989</c:v>
                </c:pt>
                <c:pt idx="299">
                  <c:v>6.2536395303254375E-2</c:v>
                </c:pt>
                <c:pt idx="300">
                  <c:v>6.2530416242603235E-2</c:v>
                </c:pt>
                <c:pt idx="301">
                  <c:v>1.0019611582840235</c:v>
                </c:pt>
                <c:pt idx="302">
                  <c:v>6.2530410710059131E-2</c:v>
                </c:pt>
                <c:pt idx="303">
                  <c:v>6.2530410384615417E-2</c:v>
                </c:pt>
                <c:pt idx="304">
                  <c:v>0.96187720687869793</c:v>
                </c:pt>
                <c:pt idx="305">
                  <c:v>6.2530410628698185E-2</c:v>
                </c:pt>
                <c:pt idx="306">
                  <c:v>1.000544315680471</c:v>
                </c:pt>
                <c:pt idx="307">
                  <c:v>0.84770440636094468</c:v>
                </c:pt>
                <c:pt idx="308">
                  <c:v>6.253041036242607E-2</c:v>
                </c:pt>
                <c:pt idx="309">
                  <c:v>6.2531544615384682E-2</c:v>
                </c:pt>
                <c:pt idx="310">
                  <c:v>1.0017364578402361</c:v>
                </c:pt>
                <c:pt idx="311">
                  <c:v>6.253041036242607E-2</c:v>
                </c:pt>
                <c:pt idx="312">
                  <c:v>6.253041036242607E-2</c:v>
                </c:pt>
                <c:pt idx="313">
                  <c:v>6.253041036242607E-2</c:v>
                </c:pt>
                <c:pt idx="314">
                  <c:v>6.2532639815088747E-2</c:v>
                </c:pt>
                <c:pt idx="315">
                  <c:v>6.253041036242607E-2</c:v>
                </c:pt>
                <c:pt idx="316">
                  <c:v>6.253041036242607E-2</c:v>
                </c:pt>
                <c:pt idx="317">
                  <c:v>1.0143736782544399</c:v>
                </c:pt>
                <c:pt idx="318">
                  <c:v>6.2530428838757299E-2</c:v>
                </c:pt>
                <c:pt idx="319">
                  <c:v>6.2530416087277815E-2</c:v>
                </c:pt>
                <c:pt idx="320">
                  <c:v>1.0011344045857979</c:v>
                </c:pt>
                <c:pt idx="321">
                  <c:v>6.253041036242607E-2</c:v>
                </c:pt>
                <c:pt idx="322">
                  <c:v>0.11537618897189357</c:v>
                </c:pt>
                <c:pt idx="323">
                  <c:v>0.88363048461538485</c:v>
                </c:pt>
                <c:pt idx="324">
                  <c:v>6.2530429778106369E-2</c:v>
                </c:pt>
                <c:pt idx="325">
                  <c:v>6.253041036242607E-2</c:v>
                </c:pt>
                <c:pt idx="326">
                  <c:v>6.2531635221893644E-2</c:v>
                </c:pt>
                <c:pt idx="327">
                  <c:v>6.253041036242607E-2</c:v>
                </c:pt>
                <c:pt idx="328">
                  <c:v>1.0061586072485189</c:v>
                </c:pt>
                <c:pt idx="329">
                  <c:v>6.6877124445266278E-2</c:v>
                </c:pt>
                <c:pt idx="330">
                  <c:v>6.2710164903846205E-2</c:v>
                </c:pt>
                <c:pt idx="331">
                  <c:v>6.253041036242607E-2</c:v>
                </c:pt>
                <c:pt idx="332">
                  <c:v>6.253041036242607E-2</c:v>
                </c:pt>
                <c:pt idx="333">
                  <c:v>1.0006008830621316</c:v>
                </c:pt>
                <c:pt idx="334">
                  <c:v>6.2530410488165669E-2</c:v>
                </c:pt>
                <c:pt idx="335">
                  <c:v>1.0444278579881647</c:v>
                </c:pt>
                <c:pt idx="336">
                  <c:v>1.0001748366124261</c:v>
                </c:pt>
                <c:pt idx="337">
                  <c:v>1.000853672337275</c:v>
                </c:pt>
                <c:pt idx="338">
                  <c:v>1.0006034835059165</c:v>
                </c:pt>
                <c:pt idx="339">
                  <c:v>1.0004882451923085</c:v>
                </c:pt>
                <c:pt idx="340">
                  <c:v>0.99966946923076949</c:v>
                </c:pt>
                <c:pt idx="341">
                  <c:v>1.001157674556211</c:v>
                </c:pt>
                <c:pt idx="342">
                  <c:v>1.0022095332840248</c:v>
                </c:pt>
                <c:pt idx="343">
                  <c:v>1.0021620325443801</c:v>
                </c:pt>
                <c:pt idx="344">
                  <c:v>0.99581853076922944</c:v>
                </c:pt>
                <c:pt idx="345">
                  <c:v>1.0031649792899406</c:v>
                </c:pt>
                <c:pt idx="346">
                  <c:v>1.0038737110946754</c:v>
                </c:pt>
                <c:pt idx="347">
                  <c:v>1.0200185136834339</c:v>
                </c:pt>
                <c:pt idx="348">
                  <c:v>0.57025255857988089</c:v>
                </c:pt>
                <c:pt idx="349">
                  <c:v>0.1666923006656803</c:v>
                </c:pt>
                <c:pt idx="350">
                  <c:v>0.77316016331360915</c:v>
                </c:pt>
                <c:pt idx="351">
                  <c:v>1.0148458124260344</c:v>
                </c:pt>
                <c:pt idx="352">
                  <c:v>0.12507489585798798</c:v>
                </c:pt>
                <c:pt idx="353">
                  <c:v>0.37466346420118352</c:v>
                </c:pt>
                <c:pt idx="354">
                  <c:v>0.99619104903846123</c:v>
                </c:pt>
                <c:pt idx="355">
                  <c:v>1.0022198291420101</c:v>
                </c:pt>
                <c:pt idx="356">
                  <c:v>1.0003163086538467</c:v>
                </c:pt>
                <c:pt idx="357">
                  <c:v>1.000783347633136</c:v>
                </c:pt>
                <c:pt idx="358">
                  <c:v>6.2530410968934816E-2</c:v>
                </c:pt>
                <c:pt idx="359">
                  <c:v>0.99934440007396486</c:v>
                </c:pt>
                <c:pt idx="360">
                  <c:v>6.2530410392011848E-2</c:v>
                </c:pt>
                <c:pt idx="361">
                  <c:v>6.2530419726331013E-2</c:v>
                </c:pt>
                <c:pt idx="362">
                  <c:v>6.2615942004438013E-2</c:v>
                </c:pt>
                <c:pt idx="363">
                  <c:v>7.5117655894970298E-2</c:v>
                </c:pt>
                <c:pt idx="364">
                  <c:v>6.253041036242607E-2</c:v>
                </c:pt>
                <c:pt idx="365">
                  <c:v>0.9892410350591726</c:v>
                </c:pt>
                <c:pt idx="366">
                  <c:v>6.253055515532549E-2</c:v>
                </c:pt>
                <c:pt idx="367">
                  <c:v>6.253041036242607E-2</c:v>
                </c:pt>
                <c:pt idx="368">
                  <c:v>6.2532250872781095E-2</c:v>
                </c:pt>
                <c:pt idx="369">
                  <c:v>1.0013628173076912</c:v>
                </c:pt>
                <c:pt idx="370">
                  <c:v>6.253041036242607E-2</c:v>
                </c:pt>
                <c:pt idx="371">
                  <c:v>0.27332247067307652</c:v>
                </c:pt>
                <c:pt idx="372">
                  <c:v>6.2530410377218959E-2</c:v>
                </c:pt>
                <c:pt idx="373">
                  <c:v>1.0038324215976342</c:v>
                </c:pt>
                <c:pt idx="374">
                  <c:v>7.1574644245562133E-2</c:v>
                </c:pt>
                <c:pt idx="375">
                  <c:v>1.0010599733727799</c:v>
                </c:pt>
                <c:pt idx="376">
                  <c:v>1.0007236760355023</c:v>
                </c:pt>
                <c:pt idx="377">
                  <c:v>0.32492655287721911</c:v>
                </c:pt>
                <c:pt idx="378">
                  <c:v>0.93312708128698196</c:v>
                </c:pt>
                <c:pt idx="379">
                  <c:v>6.2530977122781037E-2</c:v>
                </c:pt>
                <c:pt idx="380">
                  <c:v>1.0128427463017742</c:v>
                </c:pt>
                <c:pt idx="381">
                  <c:v>0.32366102026627253</c:v>
                </c:pt>
                <c:pt idx="382">
                  <c:v>1.0005360476331357</c:v>
                </c:pt>
                <c:pt idx="383">
                  <c:v>7.6566419963017662E-2</c:v>
                </c:pt>
                <c:pt idx="384">
                  <c:v>7.0806820732248546E-2</c:v>
                </c:pt>
                <c:pt idx="385">
                  <c:v>1.0162074622781039</c:v>
                </c:pt>
                <c:pt idx="386">
                  <c:v>0.9941567250739648</c:v>
                </c:pt>
                <c:pt idx="387">
                  <c:v>0.62356653010355034</c:v>
                </c:pt>
                <c:pt idx="388">
                  <c:v>1.0003432928254443</c:v>
                </c:pt>
                <c:pt idx="389">
                  <c:v>6.253041036242607E-2</c:v>
                </c:pt>
                <c:pt idx="390">
                  <c:v>1.0005261460059176</c:v>
                </c:pt>
                <c:pt idx="391">
                  <c:v>0.21324266901627209</c:v>
                </c:pt>
                <c:pt idx="392">
                  <c:v>6.2530410451183446E-2</c:v>
                </c:pt>
                <c:pt idx="393">
                  <c:v>1.0007327655325451</c:v>
                </c:pt>
                <c:pt idx="394">
                  <c:v>0.99983774755917143</c:v>
                </c:pt>
                <c:pt idx="395">
                  <c:v>1.0008741730769231</c:v>
                </c:pt>
                <c:pt idx="396">
                  <c:v>1.0011280318047344</c:v>
                </c:pt>
                <c:pt idx="397">
                  <c:v>1.0008370457100579</c:v>
                </c:pt>
                <c:pt idx="398">
                  <c:v>1.0027486678994066</c:v>
                </c:pt>
                <c:pt idx="399">
                  <c:v>1.0026937004437886</c:v>
                </c:pt>
                <c:pt idx="400">
                  <c:v>1.0006204755917179</c:v>
                </c:pt>
                <c:pt idx="401">
                  <c:v>7.5154060036982176E-2</c:v>
                </c:pt>
                <c:pt idx="402">
                  <c:v>9.9585483572485242E-2</c:v>
                </c:pt>
                <c:pt idx="403">
                  <c:v>1.0034663560650869</c:v>
                </c:pt>
                <c:pt idx="404">
                  <c:v>0.94111883727810652</c:v>
                </c:pt>
                <c:pt idx="405">
                  <c:v>0.9597755196005926</c:v>
                </c:pt>
                <c:pt idx="406">
                  <c:v>0.49849942773668598</c:v>
                </c:pt>
                <c:pt idx="407">
                  <c:v>0.37466362899408262</c:v>
                </c:pt>
                <c:pt idx="408">
                  <c:v>6.2595074511834256E-2</c:v>
                </c:pt>
                <c:pt idx="409">
                  <c:v>1.0040234534023678</c:v>
                </c:pt>
                <c:pt idx="410">
                  <c:v>6.7025193720414281E-2</c:v>
                </c:pt>
                <c:pt idx="411">
                  <c:v>1.0006123195266261</c:v>
                </c:pt>
                <c:pt idx="412">
                  <c:v>1.0004825880177513</c:v>
                </c:pt>
                <c:pt idx="413">
                  <c:v>6.2530412107987807E-2</c:v>
                </c:pt>
                <c:pt idx="414">
                  <c:v>6.254962585059165E-2</c:v>
                </c:pt>
                <c:pt idx="415">
                  <c:v>1.0009189741124251</c:v>
                </c:pt>
                <c:pt idx="416">
                  <c:v>1.0011846863905329</c:v>
                </c:pt>
                <c:pt idx="417">
                  <c:v>6.2792375421597657E-2</c:v>
                </c:pt>
                <c:pt idx="418">
                  <c:v>6.256242806213011E-2</c:v>
                </c:pt>
                <c:pt idx="419">
                  <c:v>0.99995540110946723</c:v>
                </c:pt>
                <c:pt idx="420">
                  <c:v>6.2530433291420037E-2</c:v>
                </c:pt>
                <c:pt idx="421">
                  <c:v>0.9529411323224829</c:v>
                </c:pt>
                <c:pt idx="422">
                  <c:v>6.2645099755917324E-2</c:v>
                </c:pt>
                <c:pt idx="423">
                  <c:v>1.0006819622781065</c:v>
                </c:pt>
                <c:pt idx="424">
                  <c:v>1.0053183350591719</c:v>
                </c:pt>
                <c:pt idx="425">
                  <c:v>8.3541366338757389E-2</c:v>
                </c:pt>
                <c:pt idx="426">
                  <c:v>6.2531066065088667E-2</c:v>
                </c:pt>
                <c:pt idx="427">
                  <c:v>6.2530410473372808E-2</c:v>
                </c:pt>
                <c:pt idx="428">
                  <c:v>1.0013591102071004</c:v>
                </c:pt>
                <c:pt idx="429">
                  <c:v>1.0006540792899403</c:v>
                </c:pt>
                <c:pt idx="430">
                  <c:v>1.0038838905325451</c:v>
                </c:pt>
                <c:pt idx="431">
                  <c:v>6.2530415214496732E-2</c:v>
                </c:pt>
                <c:pt idx="432">
                  <c:v>1.0151575428994075</c:v>
                </c:pt>
                <c:pt idx="433">
                  <c:v>1.0031596028106504</c:v>
                </c:pt>
                <c:pt idx="434">
                  <c:v>1.0010217312869802</c:v>
                </c:pt>
                <c:pt idx="435">
                  <c:v>6.2530410369822514E-2</c:v>
                </c:pt>
                <c:pt idx="436">
                  <c:v>1.0027632610946737</c:v>
                </c:pt>
                <c:pt idx="437">
                  <c:v>1.0042841449704141</c:v>
                </c:pt>
                <c:pt idx="438">
                  <c:v>6.253041036242607E-2</c:v>
                </c:pt>
                <c:pt idx="439">
                  <c:v>0.99951075946745571</c:v>
                </c:pt>
                <c:pt idx="440">
                  <c:v>1.0013113446745572</c:v>
                </c:pt>
                <c:pt idx="441">
                  <c:v>1.0006938355769219</c:v>
                </c:pt>
                <c:pt idx="442">
                  <c:v>6.571955122041423E-2</c:v>
                </c:pt>
                <c:pt idx="443">
                  <c:v>0.26474361457100604</c:v>
                </c:pt>
                <c:pt idx="444">
                  <c:v>1.0015148150887572</c:v>
                </c:pt>
                <c:pt idx="445">
                  <c:v>1.0033204008875756</c:v>
                </c:pt>
                <c:pt idx="446">
                  <c:v>1.0012695621301779</c:v>
                </c:pt>
                <c:pt idx="447">
                  <c:v>1.0007923831360921</c:v>
                </c:pt>
                <c:pt idx="448">
                  <c:v>6.253041036242607E-2</c:v>
                </c:pt>
                <c:pt idx="449">
                  <c:v>0.20180576860946761</c:v>
                </c:pt>
                <c:pt idx="450">
                  <c:v>6.2530417359467058E-2</c:v>
                </c:pt>
                <c:pt idx="451">
                  <c:v>6.2531394992603545E-2</c:v>
                </c:pt>
                <c:pt idx="452">
                  <c:v>6.2550084304733772E-2</c:v>
                </c:pt>
                <c:pt idx="453">
                  <c:v>6.2530424704141607E-2</c:v>
                </c:pt>
                <c:pt idx="454">
                  <c:v>6.25304105029586E-2</c:v>
                </c:pt>
                <c:pt idx="455">
                  <c:v>1.0002042540680474</c:v>
                </c:pt>
                <c:pt idx="456">
                  <c:v>6.253041036242607E-2</c:v>
                </c:pt>
                <c:pt idx="457">
                  <c:v>0.29390340964497036</c:v>
                </c:pt>
                <c:pt idx="458">
                  <c:v>0.37466344415680519</c:v>
                </c:pt>
                <c:pt idx="459">
                  <c:v>0.37466350628698253</c:v>
                </c:pt>
                <c:pt idx="460">
                  <c:v>0.37466348217455697</c:v>
                </c:pt>
                <c:pt idx="461">
                  <c:v>0.37466344593195283</c:v>
                </c:pt>
                <c:pt idx="462">
                  <c:v>0.37466345991124295</c:v>
                </c:pt>
                <c:pt idx="463">
                  <c:v>0.37466346693787</c:v>
                </c:pt>
                <c:pt idx="464">
                  <c:v>0.37466360428994072</c:v>
                </c:pt>
                <c:pt idx="465">
                  <c:v>0.37466356856508853</c:v>
                </c:pt>
                <c:pt idx="466">
                  <c:v>0.37466356375739651</c:v>
                </c:pt>
                <c:pt idx="467">
                  <c:v>0.37466348217455697</c:v>
                </c:pt>
                <c:pt idx="468">
                  <c:v>0.37466344519230788</c:v>
                </c:pt>
                <c:pt idx="469">
                  <c:v>1.1019114326923081</c:v>
                </c:pt>
                <c:pt idx="470">
                  <c:v>0.92392335917159685</c:v>
                </c:pt>
                <c:pt idx="471">
                  <c:v>1.0032359556213022</c:v>
                </c:pt>
                <c:pt idx="472">
                  <c:v>6.2537455451183444E-2</c:v>
                </c:pt>
                <c:pt idx="473">
                  <c:v>1.0003696491124237</c:v>
                </c:pt>
                <c:pt idx="474">
                  <c:v>1.0013746708579898</c:v>
                </c:pt>
                <c:pt idx="475">
                  <c:v>1.0003891656065094</c:v>
                </c:pt>
                <c:pt idx="476">
                  <c:v>6.2530410510355017E-2</c:v>
                </c:pt>
                <c:pt idx="477">
                  <c:v>6.2538145517751484E-2</c:v>
                </c:pt>
                <c:pt idx="478">
                  <c:v>0.99946580739644841</c:v>
                </c:pt>
                <c:pt idx="479">
                  <c:v>6.5829776516272101E-2</c:v>
                </c:pt>
                <c:pt idx="480">
                  <c:v>6.2530478764792674E-2</c:v>
                </c:pt>
                <c:pt idx="481">
                  <c:v>0.99912565251479324</c:v>
                </c:pt>
                <c:pt idx="482">
                  <c:v>6.253041036242607E-2</c:v>
                </c:pt>
                <c:pt idx="483">
                  <c:v>1.0005559076183421</c:v>
                </c:pt>
                <c:pt idx="484">
                  <c:v>6.256377020710055E-2</c:v>
                </c:pt>
                <c:pt idx="485">
                  <c:v>6.2541695480769266E-2</c:v>
                </c:pt>
                <c:pt idx="486">
                  <c:v>6.253041036242607E-2</c:v>
                </c:pt>
                <c:pt idx="487">
                  <c:v>6.2530410599112379E-2</c:v>
                </c:pt>
                <c:pt idx="488">
                  <c:v>6.2670122440828438E-2</c:v>
                </c:pt>
                <c:pt idx="489">
                  <c:v>1.0006373875739629</c:v>
                </c:pt>
                <c:pt idx="490">
                  <c:v>6.2531978187869777E-2</c:v>
                </c:pt>
                <c:pt idx="491">
                  <c:v>0.99967368431952697</c:v>
                </c:pt>
                <c:pt idx="492">
                  <c:v>1.0003627798076933</c:v>
                </c:pt>
                <c:pt idx="493">
                  <c:v>1.0006562803254435</c:v>
                </c:pt>
                <c:pt idx="494">
                  <c:v>6.2706930821005966E-2</c:v>
                </c:pt>
                <c:pt idx="495">
                  <c:v>0.9999927647189345</c:v>
                </c:pt>
                <c:pt idx="496">
                  <c:v>1.0034621242603541</c:v>
                </c:pt>
                <c:pt idx="497">
                  <c:v>1.0090457307692287</c:v>
                </c:pt>
                <c:pt idx="498">
                  <c:v>6.7741368239644981E-2</c:v>
                </c:pt>
                <c:pt idx="499">
                  <c:v>1.0006731213017754</c:v>
                </c:pt>
                <c:pt idx="500">
                  <c:v>1.0024921375739655</c:v>
                </c:pt>
                <c:pt idx="501">
                  <c:v>1.0139706427514805</c:v>
                </c:pt>
                <c:pt idx="502">
                  <c:v>0.83987610983727889</c:v>
                </c:pt>
                <c:pt idx="503">
                  <c:v>0.13112202306213014</c:v>
                </c:pt>
                <c:pt idx="504">
                  <c:v>1.0008333927514781</c:v>
                </c:pt>
                <c:pt idx="505">
                  <c:v>1.0027844940828405</c:v>
                </c:pt>
                <c:pt idx="506">
                  <c:v>0.98976536176035657</c:v>
                </c:pt>
                <c:pt idx="507">
                  <c:v>1.0012851346153846</c:v>
                </c:pt>
                <c:pt idx="508">
                  <c:v>1.0052581834319521</c:v>
                </c:pt>
                <c:pt idx="509">
                  <c:v>6.2531352958579867E-2</c:v>
                </c:pt>
                <c:pt idx="510">
                  <c:v>0.99648500303254262</c:v>
                </c:pt>
                <c:pt idx="511">
                  <c:v>1.0033176316568049</c:v>
                </c:pt>
                <c:pt idx="512">
                  <c:v>0.44028001767751562</c:v>
                </c:pt>
                <c:pt idx="513">
                  <c:v>0.11265886610207113</c:v>
                </c:pt>
                <c:pt idx="514">
                  <c:v>6.2530410821005827E-2</c:v>
                </c:pt>
                <c:pt idx="515">
                  <c:v>6.2530410562130143E-2</c:v>
                </c:pt>
                <c:pt idx="516">
                  <c:v>6.253307282544375E-2</c:v>
                </c:pt>
                <c:pt idx="517">
                  <c:v>6.2534899171597588E-2</c:v>
                </c:pt>
                <c:pt idx="518">
                  <c:v>6.253041036242607E-2</c:v>
                </c:pt>
                <c:pt idx="519">
                  <c:v>0.99932525303254405</c:v>
                </c:pt>
                <c:pt idx="520">
                  <c:v>6.2982993380177474E-2</c:v>
                </c:pt>
                <c:pt idx="521">
                  <c:v>6.2903071050295772E-2</c:v>
                </c:pt>
                <c:pt idx="522">
                  <c:v>6.2530410473372808E-2</c:v>
                </c:pt>
                <c:pt idx="523">
                  <c:v>0.37466350133136128</c:v>
                </c:pt>
                <c:pt idx="524">
                  <c:v>0.37466344556213038</c:v>
                </c:pt>
                <c:pt idx="525">
                  <c:v>0.37466361213017763</c:v>
                </c:pt>
                <c:pt idx="526">
                  <c:v>1.0005674124260346</c:v>
                </c:pt>
                <c:pt idx="527">
                  <c:v>6.2534415458579906E-2</c:v>
                </c:pt>
                <c:pt idx="528">
                  <c:v>1.0004296926035516</c:v>
                </c:pt>
                <c:pt idx="529">
                  <c:v>1.000614539201184</c:v>
                </c:pt>
                <c:pt idx="530">
                  <c:v>1.0011401135355049</c:v>
                </c:pt>
                <c:pt idx="531">
                  <c:v>1.0021302093195277</c:v>
                </c:pt>
                <c:pt idx="532">
                  <c:v>1.0001946977071021</c:v>
                </c:pt>
                <c:pt idx="533">
                  <c:v>1.004508978550297</c:v>
                </c:pt>
                <c:pt idx="534">
                  <c:v>6.2550122130177438E-2</c:v>
                </c:pt>
                <c:pt idx="535">
                  <c:v>0.95552062855029685</c:v>
                </c:pt>
                <c:pt idx="536">
                  <c:v>0.76149330754437949</c:v>
                </c:pt>
                <c:pt idx="537">
                  <c:v>6.8350190747041503E-2</c:v>
                </c:pt>
                <c:pt idx="538">
                  <c:v>1.0006376161242605</c:v>
                </c:pt>
                <c:pt idx="539">
                  <c:v>1.0232331442307709</c:v>
                </c:pt>
                <c:pt idx="540">
                  <c:v>6.253042767011821E-2</c:v>
                </c:pt>
                <c:pt idx="541">
                  <c:v>1.0005599840236699</c:v>
                </c:pt>
                <c:pt idx="542">
                  <c:v>0.37466348801775146</c:v>
                </c:pt>
                <c:pt idx="543">
                  <c:v>1.0006648524408273</c:v>
                </c:pt>
                <c:pt idx="544">
                  <c:v>0.99982887766272188</c:v>
                </c:pt>
                <c:pt idx="545">
                  <c:v>1.0008045022189345</c:v>
                </c:pt>
                <c:pt idx="546">
                  <c:v>1.0007138668639048</c:v>
                </c:pt>
                <c:pt idx="547">
                  <c:v>1.0003817735207101</c:v>
                </c:pt>
                <c:pt idx="548">
                  <c:v>6.4501798350591652E-2</c:v>
                </c:pt>
                <c:pt idx="549">
                  <c:v>1.0052775695266274</c:v>
                </c:pt>
                <c:pt idx="550">
                  <c:v>1.0007101538461531</c:v>
                </c:pt>
                <c:pt idx="551">
                  <c:v>1.0004388025147957</c:v>
                </c:pt>
                <c:pt idx="552">
                  <c:v>0.99021406575443793</c:v>
                </c:pt>
                <c:pt idx="553">
                  <c:v>1.0013806908284042</c:v>
                </c:pt>
                <c:pt idx="554">
                  <c:v>1.0462511102071008</c:v>
                </c:pt>
                <c:pt idx="555">
                  <c:v>0.50427959149408275</c:v>
                </c:pt>
                <c:pt idx="556">
                  <c:v>6.5685516390532564E-2</c:v>
                </c:pt>
                <c:pt idx="557">
                  <c:v>6.9940943639053399E-2</c:v>
                </c:pt>
                <c:pt idx="558">
                  <c:v>0.37466350806213017</c:v>
                </c:pt>
                <c:pt idx="559">
                  <c:v>0.37466346412721879</c:v>
                </c:pt>
                <c:pt idx="560">
                  <c:v>1.0046256627218935</c:v>
                </c:pt>
                <c:pt idx="561">
                  <c:v>1.0006077279585808</c:v>
                </c:pt>
                <c:pt idx="562">
                  <c:v>1.0006352814349095</c:v>
                </c:pt>
                <c:pt idx="563">
                  <c:v>1.0006130491863876</c:v>
                </c:pt>
                <c:pt idx="564">
                  <c:v>1.0025646323964499</c:v>
                </c:pt>
                <c:pt idx="565">
                  <c:v>1.0009241863905314</c:v>
                </c:pt>
                <c:pt idx="566">
                  <c:v>1.0006168084319527</c:v>
                </c:pt>
                <c:pt idx="567">
                  <c:v>1.0007415110946736</c:v>
                </c:pt>
                <c:pt idx="568">
                  <c:v>1.00397832174556</c:v>
                </c:pt>
                <c:pt idx="569">
                  <c:v>1.000895583579881</c:v>
                </c:pt>
                <c:pt idx="570">
                  <c:v>1.0060239541420115</c:v>
                </c:pt>
                <c:pt idx="571">
                  <c:v>1.0108472529585775</c:v>
                </c:pt>
                <c:pt idx="572">
                  <c:v>1.0116516390532546</c:v>
                </c:pt>
                <c:pt idx="573">
                  <c:v>1.0068316937869817</c:v>
                </c:pt>
                <c:pt idx="574">
                  <c:v>1.0271697699704141</c:v>
                </c:pt>
                <c:pt idx="575">
                  <c:v>1.018789887573964</c:v>
                </c:pt>
                <c:pt idx="576">
                  <c:v>1.0053762541420126</c:v>
                </c:pt>
                <c:pt idx="577">
                  <c:v>1.0069106470414217</c:v>
                </c:pt>
                <c:pt idx="578">
                  <c:v>1.0123532615384605</c:v>
                </c:pt>
                <c:pt idx="579">
                  <c:v>0.85591702736686381</c:v>
                </c:pt>
                <c:pt idx="580">
                  <c:v>0.95072222122781147</c:v>
                </c:pt>
                <c:pt idx="581">
                  <c:v>0.95281383099112504</c:v>
                </c:pt>
                <c:pt idx="582">
                  <c:v>0.90645235428994075</c:v>
                </c:pt>
                <c:pt idx="583">
                  <c:v>0.97762992869822385</c:v>
                </c:pt>
                <c:pt idx="584">
                  <c:v>0.98007925480769187</c:v>
                </c:pt>
                <c:pt idx="585">
                  <c:v>0.94919513202662598</c:v>
                </c:pt>
                <c:pt idx="586">
                  <c:v>1.0011324341716001</c:v>
                </c:pt>
                <c:pt idx="587">
                  <c:v>1.003432249999999</c:v>
                </c:pt>
                <c:pt idx="588">
                  <c:v>1.0013778424556219</c:v>
                </c:pt>
                <c:pt idx="589">
                  <c:v>1.0035196863905325</c:v>
                </c:pt>
                <c:pt idx="590">
                  <c:v>1.0031833254437867</c:v>
                </c:pt>
                <c:pt idx="591">
                  <c:v>1.0006081051035498</c:v>
                </c:pt>
                <c:pt idx="592">
                  <c:v>1.0004840105769248</c:v>
                </c:pt>
                <c:pt idx="593">
                  <c:v>1.0101479371301765</c:v>
                </c:pt>
                <c:pt idx="594">
                  <c:v>1.0014249933431945</c:v>
                </c:pt>
                <c:pt idx="595">
                  <c:v>1.0594716960059183</c:v>
                </c:pt>
                <c:pt idx="596">
                  <c:v>1.0009442899408276</c:v>
                </c:pt>
                <c:pt idx="597">
                  <c:v>1.0023223091715958</c:v>
                </c:pt>
                <c:pt idx="598">
                  <c:v>1.0014772825443792</c:v>
                </c:pt>
                <c:pt idx="599">
                  <c:v>0.12622172448224864</c:v>
                </c:pt>
                <c:pt idx="600">
                  <c:v>0.38984548742603586</c:v>
                </c:pt>
                <c:pt idx="601">
                  <c:v>0.90895076849112544</c:v>
                </c:pt>
                <c:pt idx="602">
                  <c:v>1.0098198832840222</c:v>
                </c:pt>
                <c:pt idx="603">
                  <c:v>0.6589341245562117</c:v>
                </c:pt>
                <c:pt idx="604">
                  <c:v>1.0063894001479277</c:v>
                </c:pt>
                <c:pt idx="605">
                  <c:v>0.99706454644970099</c:v>
                </c:pt>
                <c:pt idx="606">
                  <c:v>0.59601479215976472</c:v>
                </c:pt>
                <c:pt idx="607">
                  <c:v>0.26015823994082815</c:v>
                </c:pt>
                <c:pt idx="608">
                  <c:v>0.74420963823964559</c:v>
                </c:pt>
                <c:pt idx="609">
                  <c:v>1.0081961130917163</c:v>
                </c:pt>
                <c:pt idx="610">
                  <c:v>0.14520868039940832</c:v>
                </c:pt>
                <c:pt idx="611">
                  <c:v>0.99751904689349091</c:v>
                </c:pt>
                <c:pt idx="612">
                  <c:v>1.0056900390532528</c:v>
                </c:pt>
                <c:pt idx="613">
                  <c:v>0.99928485495561881</c:v>
                </c:pt>
                <c:pt idx="614">
                  <c:v>0.9923921332840222</c:v>
                </c:pt>
                <c:pt idx="615">
                  <c:v>0.99925548727810509</c:v>
                </c:pt>
                <c:pt idx="616">
                  <c:v>1.0045751328402366</c:v>
                </c:pt>
                <c:pt idx="617">
                  <c:v>0.99404627026627201</c:v>
                </c:pt>
                <c:pt idx="618">
                  <c:v>1.0123417307692302</c:v>
                </c:pt>
                <c:pt idx="619">
                  <c:v>1.0036030818786981</c:v>
                </c:pt>
                <c:pt idx="620">
                  <c:v>0.99954714511834186</c:v>
                </c:pt>
                <c:pt idx="621">
                  <c:v>0.93538552315088697</c:v>
                </c:pt>
                <c:pt idx="622">
                  <c:v>0.93176223535503033</c:v>
                </c:pt>
                <c:pt idx="623">
                  <c:v>0.99355017226331377</c:v>
                </c:pt>
                <c:pt idx="624">
                  <c:v>1.002112998816568</c:v>
                </c:pt>
                <c:pt idx="625">
                  <c:v>1.0044202520710073</c:v>
                </c:pt>
                <c:pt idx="626">
                  <c:v>0.9958177684171583</c:v>
                </c:pt>
                <c:pt idx="627">
                  <c:v>0.98220760954141917</c:v>
                </c:pt>
                <c:pt idx="628">
                  <c:v>1.0027531326183436</c:v>
                </c:pt>
                <c:pt idx="629">
                  <c:v>0.99952237167159885</c:v>
                </c:pt>
                <c:pt idx="630">
                  <c:v>1.0724311065088765</c:v>
                </c:pt>
                <c:pt idx="631">
                  <c:v>1.0194476583579881</c:v>
                </c:pt>
                <c:pt idx="632">
                  <c:v>1.012139623520709</c:v>
                </c:pt>
                <c:pt idx="633">
                  <c:v>1.0008664034023664</c:v>
                </c:pt>
                <c:pt idx="634">
                  <c:v>1.0116770286982262</c:v>
                </c:pt>
                <c:pt idx="635">
                  <c:v>1.0211855994822472</c:v>
                </c:pt>
                <c:pt idx="636">
                  <c:v>1.0537055384615395</c:v>
                </c:pt>
                <c:pt idx="637">
                  <c:v>1.0101673588017765</c:v>
                </c:pt>
                <c:pt idx="638">
                  <c:v>1.0011730264792906</c:v>
                </c:pt>
                <c:pt idx="639">
                  <c:v>1.0141091545857968</c:v>
                </c:pt>
                <c:pt idx="640">
                  <c:v>1.0021076628698216</c:v>
                </c:pt>
                <c:pt idx="641">
                  <c:v>1.0068907797337285</c:v>
                </c:pt>
                <c:pt idx="642">
                  <c:v>1.0143020872781057</c:v>
                </c:pt>
                <c:pt idx="643">
                  <c:v>1.0054881040680466</c:v>
                </c:pt>
                <c:pt idx="644">
                  <c:v>1.0447397470414208</c:v>
                </c:pt>
                <c:pt idx="645">
                  <c:v>1.0009306426035491</c:v>
                </c:pt>
                <c:pt idx="646">
                  <c:v>1.0306379556213021</c:v>
                </c:pt>
                <c:pt idx="647">
                  <c:v>1.0215149201183444</c:v>
                </c:pt>
                <c:pt idx="648">
                  <c:v>0.97668330362425959</c:v>
                </c:pt>
                <c:pt idx="649">
                  <c:v>1.0222131945266257</c:v>
                </c:pt>
                <c:pt idx="650">
                  <c:v>1.0226848217455631</c:v>
                </c:pt>
                <c:pt idx="651">
                  <c:v>1.0083388652366876</c:v>
                </c:pt>
                <c:pt idx="652">
                  <c:v>1.016493394230769</c:v>
                </c:pt>
                <c:pt idx="653">
                  <c:v>1.0034154424556205</c:v>
                </c:pt>
                <c:pt idx="654">
                  <c:v>1.0045935560650896</c:v>
                </c:pt>
                <c:pt idx="655">
                  <c:v>1.0166255181952675</c:v>
                </c:pt>
                <c:pt idx="656">
                  <c:v>1.012139133653845</c:v>
                </c:pt>
                <c:pt idx="657">
                  <c:v>1.0168873335798805</c:v>
                </c:pt>
                <c:pt idx="658">
                  <c:v>1.0022892843934912</c:v>
                </c:pt>
                <c:pt idx="659">
                  <c:v>1.013320446005916</c:v>
                </c:pt>
                <c:pt idx="660">
                  <c:v>0.97957474578402204</c:v>
                </c:pt>
                <c:pt idx="661">
                  <c:v>0.83138984741124367</c:v>
                </c:pt>
                <c:pt idx="662">
                  <c:v>1.0087228223372771</c:v>
                </c:pt>
                <c:pt idx="663">
                  <c:v>0.10704749433431965</c:v>
                </c:pt>
                <c:pt idx="664">
                  <c:v>0.87847991819526561</c:v>
                </c:pt>
                <c:pt idx="665">
                  <c:v>0.83617769896449667</c:v>
                </c:pt>
                <c:pt idx="666">
                  <c:v>0.40273883994082887</c:v>
                </c:pt>
                <c:pt idx="667">
                  <c:v>9.1566683409763303E-2</c:v>
                </c:pt>
                <c:pt idx="668">
                  <c:v>0.71715132766272371</c:v>
                </c:pt>
                <c:pt idx="669">
                  <c:v>9.535812025887587E-2</c:v>
                </c:pt>
                <c:pt idx="670">
                  <c:v>1.0014153366124274</c:v>
                </c:pt>
                <c:pt idx="671">
                  <c:v>1.0006820813609458</c:v>
                </c:pt>
                <c:pt idx="672">
                  <c:v>1.0068797470414206</c:v>
                </c:pt>
                <c:pt idx="673">
                  <c:v>1.0036198838757409</c:v>
                </c:pt>
                <c:pt idx="674">
                  <c:v>1.0025974171597609</c:v>
                </c:pt>
                <c:pt idx="675">
                  <c:v>1.0043115458579877</c:v>
                </c:pt>
                <c:pt idx="676">
                  <c:v>1.0707489652366866</c:v>
                </c:pt>
                <c:pt idx="677">
                  <c:v>6.3142821279585842E-2</c:v>
                </c:pt>
                <c:pt idx="678">
                  <c:v>1.0119939874260349</c:v>
                </c:pt>
                <c:pt idx="679">
                  <c:v>1.001097502218937</c:v>
                </c:pt>
                <c:pt idx="680">
                  <c:v>6.2530410776627174E-2</c:v>
                </c:pt>
                <c:pt idx="681">
                  <c:v>1.0007108855769216</c:v>
                </c:pt>
                <c:pt idx="682">
                  <c:v>6.509045629437879E-2</c:v>
                </c:pt>
                <c:pt idx="683">
                  <c:v>0.83951379408283855</c:v>
                </c:pt>
                <c:pt idx="684">
                  <c:v>1.0007714068047326</c:v>
                </c:pt>
                <c:pt idx="685">
                  <c:v>1.000146389718934</c:v>
                </c:pt>
                <c:pt idx="686">
                  <c:v>0.94384490184911241</c:v>
                </c:pt>
                <c:pt idx="687">
                  <c:v>1.0010322130177514</c:v>
                </c:pt>
                <c:pt idx="688">
                  <c:v>1.0008915228550292</c:v>
                </c:pt>
                <c:pt idx="689">
                  <c:v>0.81636523631656799</c:v>
                </c:pt>
                <c:pt idx="690">
                  <c:v>6.2530417167159444E-2</c:v>
                </c:pt>
                <c:pt idx="691">
                  <c:v>0.83032368350591879</c:v>
                </c:pt>
                <c:pt idx="692">
                  <c:v>1.0005309959319519</c:v>
                </c:pt>
                <c:pt idx="693">
                  <c:v>1.0031127152366865</c:v>
                </c:pt>
                <c:pt idx="694">
                  <c:v>0.99143611397928855</c:v>
                </c:pt>
                <c:pt idx="695">
                  <c:v>0.95317757144970294</c:v>
                </c:pt>
                <c:pt idx="696">
                  <c:v>0.99620514992603504</c:v>
                </c:pt>
                <c:pt idx="697">
                  <c:v>1.0028475526627205</c:v>
                </c:pt>
                <c:pt idx="698">
                  <c:v>0.99876205147929098</c:v>
                </c:pt>
                <c:pt idx="699">
                  <c:v>1.0056806930473376</c:v>
                </c:pt>
                <c:pt idx="700">
                  <c:v>1.0040372794378691</c:v>
                </c:pt>
                <c:pt idx="701">
                  <c:v>1.0474205088757385</c:v>
                </c:pt>
                <c:pt idx="702">
                  <c:v>1.0008988468934905</c:v>
                </c:pt>
                <c:pt idx="703">
                  <c:v>0.37466347943786993</c:v>
                </c:pt>
                <c:pt idx="704">
                  <c:v>0.37466350821005939</c:v>
                </c:pt>
                <c:pt idx="705">
                  <c:v>0.3746634776627224</c:v>
                </c:pt>
                <c:pt idx="706">
                  <c:v>0.37466355754437874</c:v>
                </c:pt>
                <c:pt idx="707">
                  <c:v>1.0007040835798813</c:v>
                </c:pt>
                <c:pt idx="708">
                  <c:v>1.0016361457100609</c:v>
                </c:pt>
                <c:pt idx="709">
                  <c:v>6.2530438883135975E-2</c:v>
                </c:pt>
                <c:pt idx="710">
                  <c:v>1.019273487426035</c:v>
                </c:pt>
                <c:pt idx="711">
                  <c:v>6.2552376997041401E-2</c:v>
                </c:pt>
                <c:pt idx="712">
                  <c:v>6.253041036242607E-2</c:v>
                </c:pt>
                <c:pt idx="713">
                  <c:v>1.000802082840236</c:v>
                </c:pt>
                <c:pt idx="714">
                  <c:v>1.0005686884615377</c:v>
                </c:pt>
                <c:pt idx="715">
                  <c:v>7.1023112107987993E-2</c:v>
                </c:pt>
                <c:pt idx="716">
                  <c:v>0.99692766575443892</c:v>
                </c:pt>
                <c:pt idx="717">
                  <c:v>1.0011007507396463</c:v>
                </c:pt>
                <c:pt idx="718">
                  <c:v>6.2530410643491088E-2</c:v>
                </c:pt>
                <c:pt idx="719">
                  <c:v>1.001315937130177</c:v>
                </c:pt>
                <c:pt idx="720">
                  <c:v>6.2530545170118385E-2</c:v>
                </c:pt>
                <c:pt idx="721">
                  <c:v>1.0007772152366869</c:v>
                </c:pt>
                <c:pt idx="722">
                  <c:v>6.2530411812129857E-2</c:v>
                </c:pt>
                <c:pt idx="723">
                  <c:v>6.2530411309171446E-2</c:v>
                </c:pt>
                <c:pt idx="724">
                  <c:v>6.253041036242607E-2</c:v>
                </c:pt>
                <c:pt idx="725">
                  <c:v>1.0009072403846155</c:v>
                </c:pt>
                <c:pt idx="726">
                  <c:v>6.253041036242607E-2</c:v>
                </c:pt>
                <c:pt idx="727">
                  <c:v>0.83643411878698282</c:v>
                </c:pt>
                <c:pt idx="728">
                  <c:v>6.253041036242607E-2</c:v>
                </c:pt>
                <c:pt idx="729">
                  <c:v>6.253041036242607E-2</c:v>
                </c:pt>
                <c:pt idx="730">
                  <c:v>6.2588514911242621E-2</c:v>
                </c:pt>
                <c:pt idx="731">
                  <c:v>6.2530519940828463E-2</c:v>
                </c:pt>
                <c:pt idx="732">
                  <c:v>6.253041036242607E-2</c:v>
                </c:pt>
                <c:pt idx="733">
                  <c:v>6.255129640532546E-2</c:v>
                </c:pt>
                <c:pt idx="734">
                  <c:v>6.2873118269230852E-2</c:v>
                </c:pt>
                <c:pt idx="735">
                  <c:v>6.2530424415680214E-2</c:v>
                </c:pt>
                <c:pt idx="736">
                  <c:v>1.0004838269230774</c:v>
                </c:pt>
                <c:pt idx="737">
                  <c:v>6.253043677514783E-2</c:v>
                </c:pt>
                <c:pt idx="738">
                  <c:v>1.001273977071006</c:v>
                </c:pt>
                <c:pt idx="739">
                  <c:v>1.0009947803254431</c:v>
                </c:pt>
                <c:pt idx="740">
                  <c:v>0.99385504526627333</c:v>
                </c:pt>
                <c:pt idx="741">
                  <c:v>1.0078283875739646</c:v>
                </c:pt>
                <c:pt idx="742">
                  <c:v>1.0010621346153838</c:v>
                </c:pt>
                <c:pt idx="743">
                  <c:v>1.0071450695266266</c:v>
                </c:pt>
                <c:pt idx="744">
                  <c:v>1.0079733251479286</c:v>
                </c:pt>
                <c:pt idx="745">
                  <c:v>1.0118769423076928</c:v>
                </c:pt>
                <c:pt idx="746">
                  <c:v>1.0060615022189341</c:v>
                </c:pt>
                <c:pt idx="747">
                  <c:v>0.82498602226331341</c:v>
                </c:pt>
                <c:pt idx="748">
                  <c:v>0.37466352041420148</c:v>
                </c:pt>
                <c:pt idx="749">
                  <c:v>0.37466348942307676</c:v>
                </c:pt>
                <c:pt idx="750">
                  <c:v>0.37466350628698253</c:v>
                </c:pt>
                <c:pt idx="751">
                  <c:v>0.37466346020710101</c:v>
                </c:pt>
                <c:pt idx="752">
                  <c:v>0.37466348113905323</c:v>
                </c:pt>
                <c:pt idx="753">
                  <c:v>0.37466344593195283</c:v>
                </c:pt>
                <c:pt idx="754">
                  <c:v>0.37466347988165694</c:v>
                </c:pt>
                <c:pt idx="755">
                  <c:v>0.37466360931952664</c:v>
                </c:pt>
                <c:pt idx="756">
                  <c:v>0.37466357729289967</c:v>
                </c:pt>
                <c:pt idx="757">
                  <c:v>0.37466344593195283</c:v>
                </c:pt>
                <c:pt idx="758">
                  <c:v>0.37466346420118335</c:v>
                </c:pt>
                <c:pt idx="759">
                  <c:v>0.37466347914201187</c:v>
                </c:pt>
                <c:pt idx="760">
                  <c:v>0.37466355428994069</c:v>
                </c:pt>
                <c:pt idx="761">
                  <c:v>1.0068398431952661</c:v>
                </c:pt>
                <c:pt idx="762">
                  <c:v>6.5439633002958464E-2</c:v>
                </c:pt>
                <c:pt idx="763">
                  <c:v>0.8338603767011824</c:v>
                </c:pt>
                <c:pt idx="764">
                  <c:v>6.2834804208579953E-2</c:v>
                </c:pt>
                <c:pt idx="765">
                  <c:v>1.0011527618343194</c:v>
                </c:pt>
                <c:pt idx="766">
                  <c:v>6.2531333269230632E-2</c:v>
                </c:pt>
                <c:pt idx="767">
                  <c:v>1.0041744319526626</c:v>
                </c:pt>
                <c:pt idx="768">
                  <c:v>1.0001845697485214</c:v>
                </c:pt>
                <c:pt idx="769">
                  <c:v>1.0009080517751501</c:v>
                </c:pt>
                <c:pt idx="770">
                  <c:v>1.0025159090236673</c:v>
                </c:pt>
                <c:pt idx="771">
                  <c:v>6.268446300295856E-2</c:v>
                </c:pt>
                <c:pt idx="772">
                  <c:v>1.0009291775147926</c:v>
                </c:pt>
                <c:pt idx="773">
                  <c:v>0.99944135118343369</c:v>
                </c:pt>
                <c:pt idx="774">
                  <c:v>6.2530412670117996E-2</c:v>
                </c:pt>
                <c:pt idx="775">
                  <c:v>0.96790598394970351</c:v>
                </c:pt>
                <c:pt idx="776">
                  <c:v>6.2530439718934877E-2</c:v>
                </c:pt>
                <c:pt idx="777">
                  <c:v>1.0005338670118349</c:v>
                </c:pt>
                <c:pt idx="778">
                  <c:v>0.69693406434911276</c:v>
                </c:pt>
                <c:pt idx="779">
                  <c:v>6.2531439896449728E-2</c:v>
                </c:pt>
                <c:pt idx="780">
                  <c:v>6.2530415029585562E-2</c:v>
                </c:pt>
                <c:pt idx="781">
                  <c:v>6.2530410813609383E-2</c:v>
                </c:pt>
                <c:pt idx="782">
                  <c:v>6.2530436139053125E-2</c:v>
                </c:pt>
                <c:pt idx="783">
                  <c:v>6.253041036242607E-2</c:v>
                </c:pt>
                <c:pt idx="784">
                  <c:v>6.2530445066568102E-2</c:v>
                </c:pt>
                <c:pt idx="785">
                  <c:v>1.0013595554733727</c:v>
                </c:pt>
                <c:pt idx="786">
                  <c:v>0.84443589164201172</c:v>
                </c:pt>
                <c:pt idx="787">
                  <c:v>0.23853950399408289</c:v>
                </c:pt>
                <c:pt idx="788">
                  <c:v>6.6274276050295844E-2</c:v>
                </c:pt>
                <c:pt idx="789">
                  <c:v>0.99640218328402463</c:v>
                </c:pt>
                <c:pt idx="790">
                  <c:v>1.0015429400887577</c:v>
                </c:pt>
                <c:pt idx="791">
                  <c:v>0.37466362699704203</c:v>
                </c:pt>
                <c:pt idx="792">
                  <c:v>0.37466348646449715</c:v>
                </c:pt>
                <c:pt idx="793">
                  <c:v>0.37466345591716005</c:v>
                </c:pt>
                <c:pt idx="794">
                  <c:v>6.4702693520709981E-2</c:v>
                </c:pt>
                <c:pt idx="795">
                  <c:v>1.0012246360207104</c:v>
                </c:pt>
                <c:pt idx="796">
                  <c:v>1.010318009615383</c:v>
                </c:pt>
                <c:pt idx="797">
                  <c:v>1.0024423661242603</c:v>
                </c:pt>
                <c:pt idx="798">
                  <c:v>1.0015946094674566</c:v>
                </c:pt>
                <c:pt idx="799">
                  <c:v>6.4561346686390561E-2</c:v>
                </c:pt>
                <c:pt idx="800">
                  <c:v>1.0038927263313624</c:v>
                </c:pt>
                <c:pt idx="801">
                  <c:v>0.85448557115384716</c:v>
                </c:pt>
                <c:pt idx="802">
                  <c:v>6.2808071826923023E-2</c:v>
                </c:pt>
                <c:pt idx="803">
                  <c:v>0.96649718735207257</c:v>
                </c:pt>
                <c:pt idx="804">
                  <c:v>1.0004761439349121</c:v>
                </c:pt>
                <c:pt idx="805">
                  <c:v>8.629747188609474E-2</c:v>
                </c:pt>
                <c:pt idx="806">
                  <c:v>1.0043497788461528</c:v>
                </c:pt>
                <c:pt idx="807">
                  <c:v>1.0079469563609453</c:v>
                </c:pt>
                <c:pt idx="808">
                  <c:v>1.0005430355029605</c:v>
                </c:pt>
                <c:pt idx="809">
                  <c:v>0.37466348602071048</c:v>
                </c:pt>
                <c:pt idx="810">
                  <c:v>0.37466356161242614</c:v>
                </c:pt>
                <c:pt idx="811">
                  <c:v>0.37466348646449715</c:v>
                </c:pt>
                <c:pt idx="812">
                  <c:v>0.3746635053254439</c:v>
                </c:pt>
                <c:pt idx="813">
                  <c:v>0.37466347758875718</c:v>
                </c:pt>
                <c:pt idx="814">
                  <c:v>0.37466347781065107</c:v>
                </c:pt>
                <c:pt idx="815">
                  <c:v>0.37466357647929005</c:v>
                </c:pt>
                <c:pt idx="816">
                  <c:v>0.37466348602071048</c:v>
                </c:pt>
                <c:pt idx="817">
                  <c:v>6.2530417233727542E-2</c:v>
                </c:pt>
                <c:pt idx="818">
                  <c:v>1.0037710554733725</c:v>
                </c:pt>
                <c:pt idx="819">
                  <c:v>6.8857361153846205E-2</c:v>
                </c:pt>
                <c:pt idx="820">
                  <c:v>1.0024561353550296</c:v>
                </c:pt>
                <c:pt idx="821">
                  <c:v>0.1340153147559171</c:v>
                </c:pt>
                <c:pt idx="822">
                  <c:v>1.0009700946745552</c:v>
                </c:pt>
                <c:pt idx="823">
                  <c:v>6.2531116834319597E-2</c:v>
                </c:pt>
                <c:pt idx="824">
                  <c:v>1.0007781597633132</c:v>
                </c:pt>
                <c:pt idx="825">
                  <c:v>1.0056375517751475</c:v>
                </c:pt>
                <c:pt idx="826">
                  <c:v>1.0040255270710059</c:v>
                </c:pt>
                <c:pt idx="827">
                  <c:v>0.77649414948224904</c:v>
                </c:pt>
                <c:pt idx="828">
                  <c:v>0.16349773261834286</c:v>
                </c:pt>
                <c:pt idx="829">
                  <c:v>6.2663797507396354E-2</c:v>
                </c:pt>
                <c:pt idx="830">
                  <c:v>6.2795294918639097E-2</c:v>
                </c:pt>
                <c:pt idx="831">
                  <c:v>1.0058828942307683</c:v>
                </c:pt>
                <c:pt idx="832">
                  <c:v>1.0005119289201163</c:v>
                </c:pt>
                <c:pt idx="833">
                  <c:v>6.2531644260355013E-2</c:v>
                </c:pt>
                <c:pt idx="834">
                  <c:v>6.2586105547337331E-2</c:v>
                </c:pt>
                <c:pt idx="835">
                  <c:v>0.99995192122781051</c:v>
                </c:pt>
                <c:pt idx="836">
                  <c:v>1.0006478298816559</c:v>
                </c:pt>
                <c:pt idx="837">
                  <c:v>6.2530410392011848E-2</c:v>
                </c:pt>
                <c:pt idx="838">
                  <c:v>0.74606109178994173</c:v>
                </c:pt>
                <c:pt idx="839">
                  <c:v>0.9835138139792875</c:v>
                </c:pt>
                <c:pt idx="840">
                  <c:v>1.0006553138313585</c:v>
                </c:pt>
                <c:pt idx="841">
                  <c:v>0.99988730340236731</c:v>
                </c:pt>
                <c:pt idx="842">
                  <c:v>8.9940597869822572E-2</c:v>
                </c:pt>
                <c:pt idx="843">
                  <c:v>1.0059975767751494</c:v>
                </c:pt>
                <c:pt idx="844">
                  <c:v>1.0011093232248509</c:v>
                </c:pt>
                <c:pt idx="845">
                  <c:v>1.0046504341715963</c:v>
                </c:pt>
                <c:pt idx="846">
                  <c:v>1.0868504193786963</c:v>
                </c:pt>
                <c:pt idx="847">
                  <c:v>1.0125401213017751</c:v>
                </c:pt>
                <c:pt idx="848">
                  <c:v>0.19548064644970406</c:v>
                </c:pt>
                <c:pt idx="849">
                  <c:v>1.0063874593195259</c:v>
                </c:pt>
                <c:pt idx="850">
                  <c:v>1.0068700502958581</c:v>
                </c:pt>
                <c:pt idx="851">
                  <c:v>1.0137500236686385</c:v>
                </c:pt>
                <c:pt idx="852">
                  <c:v>6.2531359866863895E-2</c:v>
                </c:pt>
                <c:pt idx="853">
                  <c:v>1.0006021094674546</c:v>
                </c:pt>
                <c:pt idx="854">
                  <c:v>6.2530451908283949E-2</c:v>
                </c:pt>
                <c:pt idx="855">
                  <c:v>1.0004419784763319</c:v>
                </c:pt>
                <c:pt idx="856">
                  <c:v>1.0005533932692317</c:v>
                </c:pt>
                <c:pt idx="857">
                  <c:v>0.9971367566568049</c:v>
                </c:pt>
                <c:pt idx="858">
                  <c:v>1.000520156656806</c:v>
                </c:pt>
                <c:pt idx="859">
                  <c:v>6.4782693942307693E-2</c:v>
                </c:pt>
                <c:pt idx="860">
                  <c:v>0.4104215581286989</c:v>
                </c:pt>
                <c:pt idx="861">
                  <c:v>6.253041036242607E-2</c:v>
                </c:pt>
                <c:pt idx="862">
                  <c:v>1.0008643483727808</c:v>
                </c:pt>
                <c:pt idx="863">
                  <c:v>0.9441056997781071</c:v>
                </c:pt>
                <c:pt idx="864">
                  <c:v>1.0005125305473368</c:v>
                </c:pt>
                <c:pt idx="865">
                  <c:v>6.3203170044378781E-2</c:v>
                </c:pt>
                <c:pt idx="866">
                  <c:v>1.0011702507396461</c:v>
                </c:pt>
                <c:pt idx="867">
                  <c:v>1.000568231065089</c:v>
                </c:pt>
                <c:pt idx="868">
                  <c:v>1.0004697660502964</c:v>
                </c:pt>
                <c:pt idx="869">
                  <c:v>6.2559240702662833E-2</c:v>
                </c:pt>
                <c:pt idx="870">
                  <c:v>0.98583017559171515</c:v>
                </c:pt>
                <c:pt idx="871">
                  <c:v>6.253041036242607E-2</c:v>
                </c:pt>
                <c:pt idx="872">
                  <c:v>6.2530410414201196E-2</c:v>
                </c:pt>
                <c:pt idx="873">
                  <c:v>6.253041036242607E-2</c:v>
                </c:pt>
                <c:pt idx="874">
                  <c:v>6.2534884741124244E-2</c:v>
                </c:pt>
                <c:pt idx="875">
                  <c:v>6.253041036242607E-2</c:v>
                </c:pt>
                <c:pt idx="876">
                  <c:v>6.2530438350591605E-2</c:v>
                </c:pt>
                <c:pt idx="877">
                  <c:v>0.87196867625739649</c:v>
                </c:pt>
                <c:pt idx="878">
                  <c:v>6.2552939230769211E-2</c:v>
                </c:pt>
                <c:pt idx="879">
                  <c:v>1.0007852988165691</c:v>
                </c:pt>
                <c:pt idx="880">
                  <c:v>6.2726695606508828E-2</c:v>
                </c:pt>
                <c:pt idx="881">
                  <c:v>6.253041036242607E-2</c:v>
                </c:pt>
                <c:pt idx="882">
                  <c:v>6.2530410436390529E-2</c:v>
                </c:pt>
                <c:pt idx="883">
                  <c:v>6.4445148254437798E-2</c:v>
                </c:pt>
                <c:pt idx="884">
                  <c:v>6.253041036242607E-2</c:v>
                </c:pt>
                <c:pt idx="885">
                  <c:v>6.2534802551775168E-2</c:v>
                </c:pt>
                <c:pt idx="886">
                  <c:v>6.2530507307692121E-2</c:v>
                </c:pt>
                <c:pt idx="887">
                  <c:v>6.504087179733721E-2</c:v>
                </c:pt>
                <c:pt idx="888">
                  <c:v>6.2530410377218959E-2</c:v>
                </c:pt>
                <c:pt idx="889">
                  <c:v>0.76522241353550324</c:v>
                </c:pt>
                <c:pt idx="890">
                  <c:v>6.2556095073964563E-2</c:v>
                </c:pt>
                <c:pt idx="891">
                  <c:v>6.2532699822485119E-2</c:v>
                </c:pt>
                <c:pt idx="892">
                  <c:v>6.253041036242607E-2</c:v>
                </c:pt>
                <c:pt idx="893">
                  <c:v>6.253041036242607E-2</c:v>
                </c:pt>
                <c:pt idx="894">
                  <c:v>6.253041036242607E-2</c:v>
                </c:pt>
                <c:pt idx="895">
                  <c:v>6.253041036242607E-2</c:v>
                </c:pt>
                <c:pt idx="896">
                  <c:v>6.253041036242607E-2</c:v>
                </c:pt>
                <c:pt idx="897">
                  <c:v>6.253041036242607E-2</c:v>
                </c:pt>
                <c:pt idx="898">
                  <c:v>6.2530418579881314E-2</c:v>
                </c:pt>
                <c:pt idx="899">
                  <c:v>6.253041036242607E-2</c:v>
                </c:pt>
                <c:pt idx="900">
                  <c:v>6.253041036242607E-2</c:v>
                </c:pt>
                <c:pt idx="901">
                  <c:v>6.253041036242607E-2</c:v>
                </c:pt>
                <c:pt idx="902">
                  <c:v>6.253041036242607E-2</c:v>
                </c:pt>
                <c:pt idx="903">
                  <c:v>6.253041036242607E-2</c:v>
                </c:pt>
                <c:pt idx="904">
                  <c:v>6.253041036242607E-2</c:v>
                </c:pt>
                <c:pt idx="905">
                  <c:v>6.253041036242607E-2</c:v>
                </c:pt>
                <c:pt idx="906">
                  <c:v>6.2530445495562234E-2</c:v>
                </c:pt>
                <c:pt idx="907">
                  <c:v>6.253041036242607E-2</c:v>
                </c:pt>
                <c:pt idx="908">
                  <c:v>6.2530410384615417E-2</c:v>
                </c:pt>
                <c:pt idx="909">
                  <c:v>6.253041036242607E-2</c:v>
                </c:pt>
                <c:pt idx="910">
                  <c:v>6.253041036242607E-2</c:v>
                </c:pt>
                <c:pt idx="911">
                  <c:v>6.2530410399408307E-2</c:v>
                </c:pt>
                <c:pt idx="912">
                  <c:v>6.2530441161242664E-2</c:v>
                </c:pt>
                <c:pt idx="913">
                  <c:v>6.4829373025147879E-2</c:v>
                </c:pt>
                <c:pt idx="914">
                  <c:v>6.253041036242607E-2</c:v>
                </c:pt>
                <c:pt idx="915">
                  <c:v>6.2530414215975924E-2</c:v>
                </c:pt>
                <c:pt idx="916">
                  <c:v>6.2933648698224889E-2</c:v>
                </c:pt>
                <c:pt idx="917">
                  <c:v>0.97503237951183352</c:v>
                </c:pt>
                <c:pt idx="918">
                  <c:v>6.253041036242607E-2</c:v>
                </c:pt>
                <c:pt idx="919">
                  <c:v>0.39829516619822591</c:v>
                </c:pt>
                <c:pt idx="920">
                  <c:v>6.253043520710054E-2</c:v>
                </c:pt>
                <c:pt idx="921">
                  <c:v>6.2530410739644923E-2</c:v>
                </c:pt>
                <c:pt idx="922">
                  <c:v>6.253041036242607E-2</c:v>
                </c:pt>
                <c:pt idx="923">
                  <c:v>6.253041036242607E-2</c:v>
                </c:pt>
                <c:pt idx="924">
                  <c:v>6.253041036242607E-2</c:v>
                </c:pt>
                <c:pt idx="925">
                  <c:v>6.2530413002958238E-2</c:v>
                </c:pt>
                <c:pt idx="926">
                  <c:v>6.2530412758875428E-2</c:v>
                </c:pt>
                <c:pt idx="927">
                  <c:v>6.253041036242607E-2</c:v>
                </c:pt>
                <c:pt idx="928">
                  <c:v>6.253041036242607E-2</c:v>
                </c:pt>
                <c:pt idx="929">
                  <c:v>6.2530718646449768E-2</c:v>
                </c:pt>
                <c:pt idx="930">
                  <c:v>6.253041036242607E-2</c:v>
                </c:pt>
                <c:pt idx="931">
                  <c:v>6.253041036242607E-2</c:v>
                </c:pt>
                <c:pt idx="932">
                  <c:v>6.253041036242607E-2</c:v>
                </c:pt>
                <c:pt idx="933">
                  <c:v>6.253041036242607E-2</c:v>
                </c:pt>
                <c:pt idx="934">
                  <c:v>6.2530410465976349E-2</c:v>
                </c:pt>
                <c:pt idx="935">
                  <c:v>6.253041036242607E-2</c:v>
                </c:pt>
                <c:pt idx="936">
                  <c:v>6.253041036242607E-2</c:v>
                </c:pt>
                <c:pt idx="937">
                  <c:v>6.253041036242607E-2</c:v>
                </c:pt>
                <c:pt idx="938">
                  <c:v>6.253041036242607E-2</c:v>
                </c:pt>
                <c:pt idx="939">
                  <c:v>6.253041036242607E-2</c:v>
                </c:pt>
                <c:pt idx="940">
                  <c:v>6.253041036242607E-2</c:v>
                </c:pt>
                <c:pt idx="941">
                  <c:v>6.2530414142011534E-2</c:v>
                </c:pt>
                <c:pt idx="942">
                  <c:v>6.253041036242607E-2</c:v>
                </c:pt>
                <c:pt idx="943">
                  <c:v>6.253041036242607E-2</c:v>
                </c:pt>
                <c:pt idx="944">
                  <c:v>6.2530410539940837E-2</c:v>
                </c:pt>
                <c:pt idx="945">
                  <c:v>6.253041036242607E-2</c:v>
                </c:pt>
                <c:pt idx="946">
                  <c:v>6.253041036242607E-2</c:v>
                </c:pt>
                <c:pt idx="947">
                  <c:v>6.253041036242607E-2</c:v>
                </c:pt>
                <c:pt idx="948">
                  <c:v>6.253041036242607E-2</c:v>
                </c:pt>
                <c:pt idx="949">
                  <c:v>6.253041036242607E-2</c:v>
                </c:pt>
                <c:pt idx="950">
                  <c:v>6.253041036242607E-2</c:v>
                </c:pt>
                <c:pt idx="951">
                  <c:v>6.2533208328402395E-2</c:v>
                </c:pt>
                <c:pt idx="952">
                  <c:v>6.253041036242607E-2</c:v>
                </c:pt>
                <c:pt idx="953">
                  <c:v>6.253041036242607E-2</c:v>
                </c:pt>
                <c:pt idx="954">
                  <c:v>6.253041036242607E-2</c:v>
                </c:pt>
                <c:pt idx="955">
                  <c:v>6.253041036242607E-2</c:v>
                </c:pt>
                <c:pt idx="956">
                  <c:v>6.2530413076922767E-2</c:v>
                </c:pt>
                <c:pt idx="957">
                  <c:v>6.253041036242607E-2</c:v>
                </c:pt>
                <c:pt idx="958">
                  <c:v>6.253041036242607E-2</c:v>
                </c:pt>
                <c:pt idx="959">
                  <c:v>6.253041036242607E-2</c:v>
                </c:pt>
                <c:pt idx="960">
                  <c:v>6.2530412921597278E-2</c:v>
                </c:pt>
                <c:pt idx="961">
                  <c:v>6.2530411087277971E-2</c:v>
                </c:pt>
                <c:pt idx="962">
                  <c:v>6.253041036242607E-2</c:v>
                </c:pt>
                <c:pt idx="963">
                  <c:v>6.2530459763313784E-2</c:v>
                </c:pt>
                <c:pt idx="964">
                  <c:v>6.253041036242607E-2</c:v>
                </c:pt>
                <c:pt idx="965">
                  <c:v>6.253041036242607E-2</c:v>
                </c:pt>
                <c:pt idx="966">
                  <c:v>6.253041036242607E-2</c:v>
                </c:pt>
                <c:pt idx="967">
                  <c:v>6.253041036242607E-2</c:v>
                </c:pt>
                <c:pt idx="968">
                  <c:v>6.2530410909763218E-2</c:v>
                </c:pt>
                <c:pt idx="969">
                  <c:v>6.2530412832839874E-2</c:v>
                </c:pt>
                <c:pt idx="970">
                  <c:v>6.2530487514793037E-2</c:v>
                </c:pt>
                <c:pt idx="971">
                  <c:v>6.253041382396414E-2</c:v>
                </c:pt>
                <c:pt idx="972">
                  <c:v>6.2530417359467058E-2</c:v>
                </c:pt>
                <c:pt idx="973">
                  <c:v>6.253041036242607E-2</c:v>
                </c:pt>
                <c:pt idx="974">
                  <c:v>6.253041036242607E-2</c:v>
                </c:pt>
                <c:pt idx="975">
                  <c:v>6.253041036242607E-2</c:v>
                </c:pt>
                <c:pt idx="976">
                  <c:v>6.2530434371301694E-2</c:v>
                </c:pt>
                <c:pt idx="977">
                  <c:v>6.2530411183431861E-2</c:v>
                </c:pt>
                <c:pt idx="978">
                  <c:v>6.253041036242607E-2</c:v>
                </c:pt>
                <c:pt idx="979">
                  <c:v>6.253041036242607E-2</c:v>
                </c:pt>
                <c:pt idx="980">
                  <c:v>6.2530410502958628E-2</c:v>
                </c:pt>
                <c:pt idx="981">
                  <c:v>6.253041036242607E-2</c:v>
                </c:pt>
                <c:pt idx="982">
                  <c:v>6.2530411671597397E-2</c:v>
                </c:pt>
                <c:pt idx="983">
                  <c:v>6.2530499593195135E-2</c:v>
                </c:pt>
                <c:pt idx="984">
                  <c:v>6.253041036242607E-2</c:v>
                </c:pt>
                <c:pt idx="985">
                  <c:v>6.253041036242607E-2</c:v>
                </c:pt>
                <c:pt idx="986">
                  <c:v>6.253041036242607E-2</c:v>
                </c:pt>
                <c:pt idx="987">
                  <c:v>6.253041036242607E-2</c:v>
                </c:pt>
                <c:pt idx="988">
                  <c:v>6.253041036242607E-2</c:v>
                </c:pt>
                <c:pt idx="989">
                  <c:v>6.253041036242607E-2</c:v>
                </c:pt>
                <c:pt idx="990">
                  <c:v>6.2530411272189168E-2</c:v>
                </c:pt>
                <c:pt idx="991">
                  <c:v>6.253041036242607E-2</c:v>
                </c:pt>
                <c:pt idx="992">
                  <c:v>6.253041036242607E-2</c:v>
                </c:pt>
                <c:pt idx="993">
                  <c:v>6.253041036242607E-2</c:v>
                </c:pt>
                <c:pt idx="994">
                  <c:v>6.253041036242607E-2</c:v>
                </c:pt>
                <c:pt idx="995">
                  <c:v>6.253041036242607E-2</c:v>
                </c:pt>
                <c:pt idx="996">
                  <c:v>6.2530419356508493E-2</c:v>
                </c:pt>
                <c:pt idx="997">
                  <c:v>6.253041036242607E-2</c:v>
                </c:pt>
                <c:pt idx="998">
                  <c:v>6.253041036242607E-2</c:v>
                </c:pt>
                <c:pt idx="999">
                  <c:v>6.2530410872780981E-2</c:v>
                </c:pt>
                <c:pt idx="1000">
                  <c:v>6.2530435613905283E-2</c:v>
                </c:pt>
                <c:pt idx="1001">
                  <c:v>6.253041036242607E-2</c:v>
                </c:pt>
                <c:pt idx="1002">
                  <c:v>6.253043399408291E-2</c:v>
                </c:pt>
                <c:pt idx="1003">
                  <c:v>6.253041036242607E-2</c:v>
                </c:pt>
                <c:pt idx="1004">
                  <c:v>6.253041036242607E-2</c:v>
                </c:pt>
                <c:pt idx="1005">
                  <c:v>6.253041036242607E-2</c:v>
                </c:pt>
                <c:pt idx="1006">
                  <c:v>6.2530414970413908E-2</c:v>
                </c:pt>
                <c:pt idx="1007">
                  <c:v>6.253041036242607E-2</c:v>
                </c:pt>
                <c:pt idx="1008">
                  <c:v>6.253041036242607E-2</c:v>
                </c:pt>
                <c:pt idx="1009">
                  <c:v>6.2530422034023397E-2</c:v>
                </c:pt>
                <c:pt idx="1010">
                  <c:v>6.2530860791420076E-2</c:v>
                </c:pt>
                <c:pt idx="1011">
                  <c:v>6.2566857315088667E-2</c:v>
                </c:pt>
                <c:pt idx="1012">
                  <c:v>6.2530411198224681E-2</c:v>
                </c:pt>
                <c:pt idx="1013">
                  <c:v>6.2532854312130168E-2</c:v>
                </c:pt>
                <c:pt idx="1014">
                  <c:v>6.253041036242607E-2</c:v>
                </c:pt>
                <c:pt idx="1015">
                  <c:v>6.2531106671597683E-2</c:v>
                </c:pt>
                <c:pt idx="1016">
                  <c:v>6.253041036242607E-2</c:v>
                </c:pt>
                <c:pt idx="1017">
                  <c:v>6.2530797588757445E-2</c:v>
                </c:pt>
                <c:pt idx="1018">
                  <c:v>6.2530415258875427E-2</c:v>
                </c:pt>
                <c:pt idx="1019">
                  <c:v>0.82437825170118151</c:v>
                </c:pt>
                <c:pt idx="1020">
                  <c:v>6.253041036242607E-2</c:v>
                </c:pt>
                <c:pt idx="1021">
                  <c:v>6.2530422803254132E-2</c:v>
                </c:pt>
                <c:pt idx="1022">
                  <c:v>6.253041036242607E-2</c:v>
                </c:pt>
                <c:pt idx="1023">
                  <c:v>6.2530435133136081E-2</c:v>
                </c:pt>
                <c:pt idx="1024">
                  <c:v>6.253041036242607E-2</c:v>
                </c:pt>
                <c:pt idx="1025">
                  <c:v>6.253041036242607E-2</c:v>
                </c:pt>
                <c:pt idx="1026">
                  <c:v>6.253041036242607E-2</c:v>
                </c:pt>
                <c:pt idx="1027">
                  <c:v>6.253041036242607E-2</c:v>
                </c:pt>
                <c:pt idx="1028">
                  <c:v>6.253041036242607E-2</c:v>
                </c:pt>
                <c:pt idx="1029">
                  <c:v>6.2530451937869838E-2</c:v>
                </c:pt>
                <c:pt idx="1030">
                  <c:v>6.253041036242607E-2</c:v>
                </c:pt>
                <c:pt idx="1031">
                  <c:v>6.253041036242607E-2</c:v>
                </c:pt>
                <c:pt idx="1032">
                  <c:v>6.253041036242607E-2</c:v>
                </c:pt>
                <c:pt idx="1033">
                  <c:v>6.253041036242607E-2</c:v>
                </c:pt>
                <c:pt idx="1034">
                  <c:v>6.253041036242607E-2</c:v>
                </c:pt>
                <c:pt idx="1035">
                  <c:v>6.253041036242607E-2</c:v>
                </c:pt>
                <c:pt idx="1036">
                  <c:v>6.2530410576923073E-2</c:v>
                </c:pt>
                <c:pt idx="1037">
                  <c:v>6.253041036242607E-2</c:v>
                </c:pt>
                <c:pt idx="1038">
                  <c:v>6.253041036242607E-2</c:v>
                </c:pt>
                <c:pt idx="1039">
                  <c:v>6.253041036242607E-2</c:v>
                </c:pt>
                <c:pt idx="1040">
                  <c:v>6.253041036242607E-2</c:v>
                </c:pt>
                <c:pt idx="1041">
                  <c:v>6.2530410821005841E-2</c:v>
                </c:pt>
                <c:pt idx="1042">
                  <c:v>6.8375077366863796E-2</c:v>
                </c:pt>
                <c:pt idx="1043">
                  <c:v>6.253041036242607E-2</c:v>
                </c:pt>
                <c:pt idx="1044">
                  <c:v>6.2530426331360786E-2</c:v>
                </c:pt>
                <c:pt idx="1045">
                  <c:v>6.253041036242607E-2</c:v>
                </c:pt>
                <c:pt idx="1046">
                  <c:v>6.253041036242607E-2</c:v>
                </c:pt>
                <c:pt idx="1047">
                  <c:v>6.253041036242607E-2</c:v>
                </c:pt>
                <c:pt idx="1048">
                  <c:v>6.253041036242607E-2</c:v>
                </c:pt>
                <c:pt idx="1049">
                  <c:v>6.253041036242607E-2</c:v>
                </c:pt>
                <c:pt idx="1050">
                  <c:v>6.253041036242607E-2</c:v>
                </c:pt>
                <c:pt idx="1051">
                  <c:v>6.2530417359467058E-2</c:v>
                </c:pt>
                <c:pt idx="1052">
                  <c:v>6.253041036242607E-2</c:v>
                </c:pt>
                <c:pt idx="1053">
                  <c:v>6.2530440784023741E-2</c:v>
                </c:pt>
                <c:pt idx="1054">
                  <c:v>6.253041036242607E-2</c:v>
                </c:pt>
                <c:pt idx="1055">
                  <c:v>6.253041036242607E-2</c:v>
                </c:pt>
                <c:pt idx="1056">
                  <c:v>6.253041036242607E-2</c:v>
                </c:pt>
                <c:pt idx="1057">
                  <c:v>6.253050675295857E-2</c:v>
                </c:pt>
                <c:pt idx="1058">
                  <c:v>6.253041036242607E-2</c:v>
                </c:pt>
                <c:pt idx="1059">
                  <c:v>6.253041036242607E-2</c:v>
                </c:pt>
                <c:pt idx="1060">
                  <c:v>6.2530412093195098E-2</c:v>
                </c:pt>
                <c:pt idx="1061">
                  <c:v>6.253041036242607E-2</c:v>
                </c:pt>
                <c:pt idx="1062">
                  <c:v>6.253041036242607E-2</c:v>
                </c:pt>
                <c:pt idx="1063">
                  <c:v>6.253041036242607E-2</c:v>
                </c:pt>
                <c:pt idx="1064">
                  <c:v>6.253041036242607E-2</c:v>
                </c:pt>
                <c:pt idx="1065">
                  <c:v>6.2530410488165697E-2</c:v>
                </c:pt>
                <c:pt idx="1066">
                  <c:v>6.253041036242607E-2</c:v>
                </c:pt>
                <c:pt idx="1067">
                  <c:v>6.253041036242607E-2</c:v>
                </c:pt>
                <c:pt idx="1068">
                  <c:v>6.253041193786954E-2</c:v>
                </c:pt>
                <c:pt idx="1069">
                  <c:v>6.2954114119822532E-2</c:v>
                </c:pt>
                <c:pt idx="1070">
                  <c:v>6.2559709112425949E-2</c:v>
                </c:pt>
                <c:pt idx="1071">
                  <c:v>6.2530467078402471E-2</c:v>
                </c:pt>
                <c:pt idx="1072">
                  <c:v>6.253041036242607E-2</c:v>
                </c:pt>
                <c:pt idx="1073">
                  <c:v>6.2543177647928952E-2</c:v>
                </c:pt>
                <c:pt idx="1074">
                  <c:v>6.253041036242607E-2</c:v>
                </c:pt>
                <c:pt idx="1075">
                  <c:v>6.253041036242607E-2</c:v>
                </c:pt>
                <c:pt idx="1076">
                  <c:v>6.2530410931952551E-2</c:v>
                </c:pt>
                <c:pt idx="1077">
                  <c:v>6.253041036242607E-2</c:v>
                </c:pt>
                <c:pt idx="1078">
                  <c:v>6.2530901708579778E-2</c:v>
                </c:pt>
                <c:pt idx="1079">
                  <c:v>6.2530417241123862E-2</c:v>
                </c:pt>
                <c:pt idx="1080">
                  <c:v>6.2573672751479292E-2</c:v>
                </c:pt>
                <c:pt idx="1081">
                  <c:v>6.255307235207104E-2</c:v>
                </c:pt>
                <c:pt idx="1082">
                  <c:v>0.14109582578402333</c:v>
                </c:pt>
                <c:pt idx="1083">
                  <c:v>6.253041036242607E-2</c:v>
                </c:pt>
                <c:pt idx="1084">
                  <c:v>6.253041036242607E-2</c:v>
                </c:pt>
                <c:pt idx="1085">
                  <c:v>1.0032337603550296</c:v>
                </c:pt>
                <c:pt idx="1086">
                  <c:v>6.3102959378698253E-2</c:v>
                </c:pt>
                <c:pt idx="1087">
                  <c:v>6.2530417292899126E-2</c:v>
                </c:pt>
                <c:pt idx="1088">
                  <c:v>6.2530828683431877E-2</c:v>
                </c:pt>
                <c:pt idx="1089">
                  <c:v>6.25304134319523E-2</c:v>
                </c:pt>
                <c:pt idx="1090">
                  <c:v>6.253041036242607E-2</c:v>
                </c:pt>
                <c:pt idx="1091">
                  <c:v>6.2530420066567699E-2</c:v>
                </c:pt>
                <c:pt idx="1092">
                  <c:v>1.0005659940828393</c:v>
                </c:pt>
                <c:pt idx="1093">
                  <c:v>6.2541461050295913E-2</c:v>
                </c:pt>
                <c:pt idx="1094">
                  <c:v>6.253041144970406E-2</c:v>
                </c:pt>
                <c:pt idx="1095">
                  <c:v>6.2531124289940856E-2</c:v>
                </c:pt>
                <c:pt idx="1096">
                  <c:v>6.2882969378698139E-2</c:v>
                </c:pt>
                <c:pt idx="1097">
                  <c:v>6.2553569563609523E-2</c:v>
                </c:pt>
                <c:pt idx="1098">
                  <c:v>6.2534350865384641E-2</c:v>
                </c:pt>
                <c:pt idx="1099">
                  <c:v>6.2530410399408307E-2</c:v>
                </c:pt>
                <c:pt idx="1100">
                  <c:v>6.253041036242607E-2</c:v>
                </c:pt>
                <c:pt idx="1101">
                  <c:v>6.2530465377219027E-2</c:v>
                </c:pt>
                <c:pt idx="1102">
                  <c:v>6.2530633705621272E-2</c:v>
                </c:pt>
                <c:pt idx="1103">
                  <c:v>6.2530411109467332E-2</c:v>
                </c:pt>
                <c:pt idx="1104">
                  <c:v>6.2530410495562155E-2</c:v>
                </c:pt>
                <c:pt idx="1105">
                  <c:v>6.253041036242607E-2</c:v>
                </c:pt>
                <c:pt idx="1106">
                  <c:v>6.2530410369822514E-2</c:v>
                </c:pt>
                <c:pt idx="1107">
                  <c:v>6.2530440828402423E-2</c:v>
                </c:pt>
                <c:pt idx="1108">
                  <c:v>6.2530410702662659E-2</c:v>
                </c:pt>
                <c:pt idx="1109">
                  <c:v>6.253041036242607E-2</c:v>
                </c:pt>
                <c:pt idx="1110">
                  <c:v>6.253041036242607E-2</c:v>
                </c:pt>
                <c:pt idx="1111">
                  <c:v>6.253041036242607E-2</c:v>
                </c:pt>
                <c:pt idx="1112">
                  <c:v>6.253041036242607E-2</c:v>
                </c:pt>
                <c:pt idx="1113">
                  <c:v>6.2530466605029714E-2</c:v>
                </c:pt>
                <c:pt idx="1114">
                  <c:v>6.253041036242607E-2</c:v>
                </c:pt>
                <c:pt idx="1115">
                  <c:v>6.253041036242607E-2</c:v>
                </c:pt>
                <c:pt idx="1116">
                  <c:v>6.253041036242607E-2</c:v>
                </c:pt>
                <c:pt idx="1117">
                  <c:v>6.4648494674556328E-2</c:v>
                </c:pt>
                <c:pt idx="1118">
                  <c:v>6.253041036242607E-2</c:v>
                </c:pt>
                <c:pt idx="1119">
                  <c:v>6.2530457707100681E-2</c:v>
                </c:pt>
                <c:pt idx="1120">
                  <c:v>6.3801876020710135E-2</c:v>
                </c:pt>
                <c:pt idx="1121">
                  <c:v>6.253041036242607E-2</c:v>
                </c:pt>
                <c:pt idx="1122">
                  <c:v>6.2582184807692329E-2</c:v>
                </c:pt>
                <c:pt idx="1123">
                  <c:v>6.253041036242607E-2</c:v>
                </c:pt>
                <c:pt idx="1124">
                  <c:v>6.253041036242607E-2</c:v>
                </c:pt>
                <c:pt idx="1125">
                  <c:v>6.253041036242607E-2</c:v>
                </c:pt>
                <c:pt idx="1126">
                  <c:v>6.2530412951183112E-2</c:v>
                </c:pt>
                <c:pt idx="1127">
                  <c:v>6.2530423779585481E-2</c:v>
                </c:pt>
                <c:pt idx="1128">
                  <c:v>6.253041036242607E-2</c:v>
                </c:pt>
                <c:pt idx="1129">
                  <c:v>6.2530410406804751E-2</c:v>
                </c:pt>
                <c:pt idx="1130">
                  <c:v>6.2530637189349189E-2</c:v>
                </c:pt>
                <c:pt idx="1131">
                  <c:v>0.99755715754437924</c:v>
                </c:pt>
                <c:pt idx="1132">
                  <c:v>6.2530674001479339E-2</c:v>
                </c:pt>
                <c:pt idx="1133">
                  <c:v>6.253041036242607E-2</c:v>
                </c:pt>
                <c:pt idx="1134">
                  <c:v>6.2530410414201196E-2</c:v>
                </c:pt>
                <c:pt idx="1135">
                  <c:v>6.253041036242607E-2</c:v>
                </c:pt>
                <c:pt idx="1136">
                  <c:v>6.253041036242607E-2</c:v>
                </c:pt>
                <c:pt idx="1137">
                  <c:v>6.253041036242607E-2</c:v>
                </c:pt>
                <c:pt idx="1138">
                  <c:v>6.2530444326923076E-2</c:v>
                </c:pt>
                <c:pt idx="1139">
                  <c:v>6.253041036242607E-2</c:v>
                </c:pt>
                <c:pt idx="1140">
                  <c:v>6.253041036242607E-2</c:v>
                </c:pt>
                <c:pt idx="1141">
                  <c:v>6.253041036242607E-2</c:v>
                </c:pt>
                <c:pt idx="1142">
                  <c:v>6.253041036242607E-2</c:v>
                </c:pt>
                <c:pt idx="1143">
                  <c:v>6.2530411678993786E-2</c:v>
                </c:pt>
                <c:pt idx="1144">
                  <c:v>6.2530410473372808E-2</c:v>
                </c:pt>
                <c:pt idx="1145">
                  <c:v>6.2530422551774892E-2</c:v>
                </c:pt>
                <c:pt idx="1146">
                  <c:v>6.253041036242607E-2</c:v>
                </c:pt>
                <c:pt idx="1147">
                  <c:v>6.253041036242607E-2</c:v>
                </c:pt>
                <c:pt idx="1148">
                  <c:v>6.2532553934911236E-2</c:v>
                </c:pt>
                <c:pt idx="1149">
                  <c:v>6.253041036242607E-2</c:v>
                </c:pt>
                <c:pt idx="1150">
                  <c:v>6.253041036242607E-2</c:v>
                </c:pt>
                <c:pt idx="1151">
                  <c:v>6.253041036242607E-2</c:v>
                </c:pt>
                <c:pt idx="1152">
                  <c:v>6.253041036242607E-2</c:v>
                </c:pt>
                <c:pt idx="1153">
                  <c:v>6.2544365421597664E-2</c:v>
                </c:pt>
                <c:pt idx="1154">
                  <c:v>6.253041036242607E-2</c:v>
                </c:pt>
                <c:pt idx="1155">
                  <c:v>6.2530410465976349E-2</c:v>
                </c:pt>
                <c:pt idx="1156">
                  <c:v>0.12593135112426024</c:v>
                </c:pt>
                <c:pt idx="1157">
                  <c:v>6.253041036242607E-2</c:v>
                </c:pt>
                <c:pt idx="1158">
                  <c:v>6.253041036242607E-2</c:v>
                </c:pt>
                <c:pt idx="1159">
                  <c:v>6.253041036242607E-2</c:v>
                </c:pt>
                <c:pt idx="1160">
                  <c:v>6.2740049223372826E-2</c:v>
                </c:pt>
                <c:pt idx="1161">
                  <c:v>6.2562919985207022E-2</c:v>
                </c:pt>
                <c:pt idx="1162">
                  <c:v>6.253041036242607E-2</c:v>
                </c:pt>
                <c:pt idx="1163">
                  <c:v>6.2712499504437774E-2</c:v>
                </c:pt>
                <c:pt idx="1164">
                  <c:v>1.0004631976331364</c:v>
                </c:pt>
                <c:pt idx="1165">
                  <c:v>6.2530410451183446E-2</c:v>
                </c:pt>
                <c:pt idx="1166">
                  <c:v>6.2848085303254267E-2</c:v>
                </c:pt>
                <c:pt idx="1167">
                  <c:v>6.253041036242607E-2</c:v>
                </c:pt>
                <c:pt idx="1168">
                  <c:v>6.2530565747041467E-2</c:v>
                </c:pt>
                <c:pt idx="1169">
                  <c:v>6.2530410451183432E-2</c:v>
                </c:pt>
                <c:pt idx="1170">
                  <c:v>6.2530410569526601E-2</c:v>
                </c:pt>
                <c:pt idx="1171">
                  <c:v>6.253041330621259E-2</c:v>
                </c:pt>
                <c:pt idx="1172">
                  <c:v>6.2530414652366459E-2</c:v>
                </c:pt>
                <c:pt idx="1173">
                  <c:v>6.2530410436390543E-2</c:v>
                </c:pt>
                <c:pt idx="1174">
                  <c:v>6.253160474852075E-2</c:v>
                </c:pt>
                <c:pt idx="1175">
                  <c:v>6.2535082588757382E-2</c:v>
                </c:pt>
                <c:pt idx="1176">
                  <c:v>6.2530410369822514E-2</c:v>
                </c:pt>
                <c:pt idx="1177">
                  <c:v>6.2530628158283988E-2</c:v>
                </c:pt>
                <c:pt idx="1178">
                  <c:v>0.12546976402366847</c:v>
                </c:pt>
                <c:pt idx="1179">
                  <c:v>0.9767501758875734</c:v>
                </c:pt>
                <c:pt idx="1180">
                  <c:v>0.37466349075443767</c:v>
                </c:pt>
                <c:pt idx="1181">
                  <c:v>0.3746635928254442</c:v>
                </c:pt>
                <c:pt idx="1182">
                  <c:v>6.2530417359467058E-2</c:v>
                </c:pt>
                <c:pt idx="1183">
                  <c:v>1.000442655695265</c:v>
                </c:pt>
                <c:pt idx="1184">
                  <c:v>6.253041036242607E-2</c:v>
                </c:pt>
                <c:pt idx="1185">
                  <c:v>6.2535613786982247E-2</c:v>
                </c:pt>
                <c:pt idx="1186">
                  <c:v>6.2993983424556255E-2</c:v>
                </c:pt>
                <c:pt idx="1187">
                  <c:v>6.2530412041419806E-2</c:v>
                </c:pt>
                <c:pt idx="1188">
                  <c:v>0.11405099135355032</c:v>
                </c:pt>
                <c:pt idx="1189">
                  <c:v>6.253050249260346E-2</c:v>
                </c:pt>
                <c:pt idx="1190">
                  <c:v>1.0010380576923072</c:v>
                </c:pt>
                <c:pt idx="1191">
                  <c:v>6.253041036242607E-2</c:v>
                </c:pt>
                <c:pt idx="1192">
                  <c:v>6.2531588964496995E-2</c:v>
                </c:pt>
                <c:pt idx="1193">
                  <c:v>6.3186322847633244E-2</c:v>
                </c:pt>
                <c:pt idx="1194">
                  <c:v>6.253041036242607E-2</c:v>
                </c:pt>
                <c:pt idx="1195">
                  <c:v>1.0002226911242613</c:v>
                </c:pt>
                <c:pt idx="1196">
                  <c:v>6.253041036242607E-2</c:v>
                </c:pt>
                <c:pt idx="1197">
                  <c:v>6.2538929223372716E-2</c:v>
                </c:pt>
                <c:pt idx="1198">
                  <c:v>0.10983529696005918</c:v>
                </c:pt>
                <c:pt idx="1199">
                  <c:v>0.90551591834319567</c:v>
                </c:pt>
                <c:pt idx="1200">
                  <c:v>6.253041036242607E-2</c:v>
                </c:pt>
                <c:pt idx="1201">
                  <c:v>6.253041036242607E-2</c:v>
                </c:pt>
                <c:pt idx="1202">
                  <c:v>6.2530412041419847E-2</c:v>
                </c:pt>
                <c:pt idx="1203">
                  <c:v>6.2530411368343045E-2</c:v>
                </c:pt>
                <c:pt idx="1204">
                  <c:v>6.253041036242607E-2</c:v>
                </c:pt>
                <c:pt idx="1205">
                  <c:v>0.3746636131656802</c:v>
                </c:pt>
                <c:pt idx="1206">
                  <c:v>0.37466350791420111</c:v>
                </c:pt>
                <c:pt idx="1207">
                  <c:v>0.99566813713018032</c:v>
                </c:pt>
                <c:pt idx="1208">
                  <c:v>0.30545120650887575</c:v>
                </c:pt>
                <c:pt idx="1209">
                  <c:v>6.253041036242607E-2</c:v>
                </c:pt>
                <c:pt idx="1210">
                  <c:v>6.2532047159763376E-2</c:v>
                </c:pt>
                <c:pt idx="1211">
                  <c:v>0.56367711804733678</c:v>
                </c:pt>
                <c:pt idx="1212">
                  <c:v>6.2609843424556375E-2</c:v>
                </c:pt>
                <c:pt idx="1213">
                  <c:v>0.37852678565088771</c:v>
                </c:pt>
                <c:pt idx="1214">
                  <c:v>0.95481218779585675</c:v>
                </c:pt>
                <c:pt idx="1215">
                  <c:v>1.0007710236686362</c:v>
                </c:pt>
                <c:pt idx="1216">
                  <c:v>6.2530934963017856E-2</c:v>
                </c:pt>
                <c:pt idx="1217">
                  <c:v>6.253041036242607E-2</c:v>
                </c:pt>
                <c:pt idx="1218">
                  <c:v>0.17622620531804747</c:v>
                </c:pt>
                <c:pt idx="1219">
                  <c:v>0.86142644637573929</c:v>
                </c:pt>
                <c:pt idx="1220">
                  <c:v>6.2534693032544317E-2</c:v>
                </c:pt>
                <c:pt idx="1221">
                  <c:v>0.99792853468934861</c:v>
                </c:pt>
                <c:pt idx="1222">
                  <c:v>0.99719556960059152</c:v>
                </c:pt>
                <c:pt idx="1223">
                  <c:v>1.0018654578402373</c:v>
                </c:pt>
                <c:pt idx="1224">
                  <c:v>6.2530530273668672E-2</c:v>
                </c:pt>
                <c:pt idx="1225">
                  <c:v>1.0008310857988179</c:v>
                </c:pt>
                <c:pt idx="1226">
                  <c:v>6.253052735946743E-2</c:v>
                </c:pt>
                <c:pt idx="1227">
                  <c:v>0.11534980428254439</c:v>
                </c:pt>
                <c:pt idx="1228">
                  <c:v>6.253041036242607E-2</c:v>
                </c:pt>
                <c:pt idx="1229">
                  <c:v>6.2534069238165776E-2</c:v>
                </c:pt>
                <c:pt idx="1230">
                  <c:v>6.2530686767751573E-2</c:v>
                </c:pt>
                <c:pt idx="1231">
                  <c:v>6.2530845443787092E-2</c:v>
                </c:pt>
                <c:pt idx="1232">
                  <c:v>0.61266823602070952</c:v>
                </c:pt>
                <c:pt idx="1233">
                  <c:v>6.2530410747041368E-2</c:v>
                </c:pt>
                <c:pt idx="1234">
                  <c:v>0.15611707470414204</c:v>
                </c:pt>
              </c:numCache>
            </c:numRef>
          </c:val>
          <c:extLst>
            <c:ext xmlns:c16="http://schemas.microsoft.com/office/drawing/2014/chart" uri="{C3380CC4-5D6E-409C-BE32-E72D297353CC}">
              <c16:uniqueId val="{00000000-9C96-9D42-B19C-6771674A1729}"/>
            </c:ext>
          </c:extLst>
        </c:ser>
        <c:dLbls>
          <c:showLegendKey val="0"/>
          <c:showVal val="0"/>
          <c:showCatName val="0"/>
          <c:showSerName val="0"/>
          <c:showPercent val="0"/>
          <c:showBubbleSize val="0"/>
        </c:dLbls>
        <c:gapWidth val="219"/>
        <c:overlap val="-27"/>
        <c:axId val="899688751"/>
        <c:axId val="632121135"/>
      </c:barChart>
      <c:catAx>
        <c:axId val="8996887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121135"/>
        <c:crosses val="autoZero"/>
        <c:auto val="1"/>
        <c:lblAlgn val="ctr"/>
        <c:lblOffset val="100"/>
        <c:noMultiLvlLbl val="0"/>
      </c:catAx>
      <c:valAx>
        <c:axId val="632121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9688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996208461694"/>
          <c:y val="0.28839841246204501"/>
          <c:w val="0.73917497584717196"/>
          <c:h val="0.39779091374075198"/>
        </c:manualLayout>
      </c:layout>
      <c:barChart>
        <c:barDir val="col"/>
        <c:grouping val="clustered"/>
        <c:varyColors val="0"/>
        <c:ser>
          <c:idx val="0"/>
          <c:order val="0"/>
          <c:tx>
            <c:v>Frequency</c:v>
          </c:tx>
          <c:spPr>
            <a:solidFill>
              <a:srgbClr val="FF6600"/>
            </a:solidFill>
            <a:ln w="12700">
              <a:solidFill>
                <a:srgbClr val="000000"/>
              </a:solidFill>
              <a:prstDash val="solid"/>
            </a:ln>
          </c:spPr>
          <c:invertIfNegative val="0"/>
          <c:cat>
            <c:strRef>
              <c:f>'histo_upgrade4-1_LGT3stateLikelihoodvalues.xls'!BinValues</c:f>
              <c:strCache>
                <c:ptCount val="32"/>
                <c:pt idx="0">
                  <c:v>Under</c:v>
                </c:pt>
                <c:pt idx="1">
                  <c:v>-110</c:v>
                </c:pt>
                <c:pt idx="2">
                  <c:v>-109</c:v>
                </c:pt>
                <c:pt idx="3">
                  <c:v>-108</c:v>
                </c:pt>
                <c:pt idx="4">
                  <c:v>-107</c:v>
                </c:pt>
                <c:pt idx="5">
                  <c:v>-106</c:v>
                </c:pt>
                <c:pt idx="6">
                  <c:v>-105</c:v>
                </c:pt>
                <c:pt idx="7">
                  <c:v>-104</c:v>
                </c:pt>
                <c:pt idx="8">
                  <c:v>-103</c:v>
                </c:pt>
                <c:pt idx="9">
                  <c:v>-102</c:v>
                </c:pt>
                <c:pt idx="10">
                  <c:v>-101</c:v>
                </c:pt>
                <c:pt idx="11">
                  <c:v>-100</c:v>
                </c:pt>
                <c:pt idx="12">
                  <c:v>-99</c:v>
                </c:pt>
                <c:pt idx="13">
                  <c:v>-98</c:v>
                </c:pt>
                <c:pt idx="14">
                  <c:v>-97</c:v>
                </c:pt>
                <c:pt idx="15">
                  <c:v>-96</c:v>
                </c:pt>
                <c:pt idx="16">
                  <c:v>-95</c:v>
                </c:pt>
                <c:pt idx="17">
                  <c:v>-94</c:v>
                </c:pt>
                <c:pt idx="18">
                  <c:v>-93</c:v>
                </c:pt>
                <c:pt idx="19">
                  <c:v>-92</c:v>
                </c:pt>
                <c:pt idx="20">
                  <c:v>-91</c:v>
                </c:pt>
                <c:pt idx="21">
                  <c:v>-90</c:v>
                </c:pt>
                <c:pt idx="22">
                  <c:v>-89</c:v>
                </c:pt>
                <c:pt idx="23">
                  <c:v>-88</c:v>
                </c:pt>
                <c:pt idx="24">
                  <c:v>-87</c:v>
                </c:pt>
                <c:pt idx="25">
                  <c:v>-86</c:v>
                </c:pt>
                <c:pt idx="26">
                  <c:v>-85</c:v>
                </c:pt>
                <c:pt idx="27">
                  <c:v>-84</c:v>
                </c:pt>
                <c:pt idx="28">
                  <c:v>-83</c:v>
                </c:pt>
                <c:pt idx="29">
                  <c:v>-82</c:v>
                </c:pt>
                <c:pt idx="30">
                  <c:v>-81</c:v>
                </c:pt>
                <c:pt idx="31">
                  <c:v>Over</c:v>
                </c:pt>
              </c:strCache>
            </c:strRef>
          </c:cat>
          <c:val>
            <c:numRef>
              <c:f>'histo_upgrade4-1_LGT3stateLikelihoodvalues.xls'!Frequencies</c:f>
              <c:numCache>
                <c:formatCode>General</c:formatCode>
                <c:ptCount val="32"/>
                <c:pt idx="0">
                  <c:v>5</c:v>
                </c:pt>
                <c:pt idx="1">
                  <c:v>0</c:v>
                </c:pt>
                <c:pt idx="2">
                  <c:v>4</c:v>
                </c:pt>
                <c:pt idx="3">
                  <c:v>14</c:v>
                </c:pt>
                <c:pt idx="4">
                  <c:v>16</c:v>
                </c:pt>
                <c:pt idx="5">
                  <c:v>35</c:v>
                </c:pt>
                <c:pt idx="6">
                  <c:v>42</c:v>
                </c:pt>
                <c:pt idx="7">
                  <c:v>57</c:v>
                </c:pt>
                <c:pt idx="8">
                  <c:v>83</c:v>
                </c:pt>
                <c:pt idx="9">
                  <c:v>87</c:v>
                </c:pt>
                <c:pt idx="10">
                  <c:v>78</c:v>
                </c:pt>
                <c:pt idx="11">
                  <c:v>96</c:v>
                </c:pt>
                <c:pt idx="12">
                  <c:v>109</c:v>
                </c:pt>
                <c:pt idx="13">
                  <c:v>92</c:v>
                </c:pt>
                <c:pt idx="14">
                  <c:v>101</c:v>
                </c:pt>
                <c:pt idx="15">
                  <c:v>77</c:v>
                </c:pt>
                <c:pt idx="16">
                  <c:v>54</c:v>
                </c:pt>
                <c:pt idx="17">
                  <c:v>30</c:v>
                </c:pt>
                <c:pt idx="18">
                  <c:v>8</c:v>
                </c:pt>
                <c:pt idx="19">
                  <c:v>7</c:v>
                </c:pt>
                <c:pt idx="20">
                  <c:v>3</c:v>
                </c:pt>
                <c:pt idx="21">
                  <c:v>2</c:v>
                </c:pt>
                <c:pt idx="22">
                  <c:v>0</c:v>
                </c:pt>
                <c:pt idx="23">
                  <c:v>0</c:v>
                </c:pt>
                <c:pt idx="24">
                  <c:v>0</c:v>
                </c:pt>
                <c:pt idx="25">
                  <c:v>0</c:v>
                </c:pt>
                <c:pt idx="26">
                  <c:v>0</c:v>
                </c:pt>
                <c:pt idx="27">
                  <c:v>0</c:v>
                </c:pt>
                <c:pt idx="28">
                  <c:v>0</c:v>
                </c:pt>
                <c:pt idx="29">
                  <c:v>0</c:v>
                </c:pt>
                <c:pt idx="30">
                  <c:v>0</c:v>
                </c:pt>
                <c:pt idx="31">
                  <c:v>0</c:v>
                </c:pt>
              </c:numCache>
            </c:numRef>
          </c:val>
          <c:extLst>
            <c:ext xmlns:c16="http://schemas.microsoft.com/office/drawing/2014/chart" uri="{C3380CC4-5D6E-409C-BE32-E72D297353CC}">
              <c16:uniqueId val="{00000000-548C-BC4F-9A07-0456C4FF6041}"/>
            </c:ext>
          </c:extLst>
        </c:ser>
        <c:dLbls>
          <c:showLegendKey val="0"/>
          <c:showVal val="0"/>
          <c:showCatName val="0"/>
          <c:showSerName val="0"/>
          <c:showPercent val="0"/>
          <c:showBubbleSize val="0"/>
        </c:dLbls>
        <c:gapWidth val="0"/>
        <c:axId val="1909784576"/>
        <c:axId val="1927808528"/>
      </c:barChart>
      <c:catAx>
        <c:axId val="1909784576"/>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dirty="0"/>
                  <a:t>Likelihood</a:t>
                </a:r>
                <a:r>
                  <a:rPr lang="en-US" baseline="0" dirty="0"/>
                  <a:t> values</a:t>
                </a:r>
                <a:endParaRPr lang="en-US" dirty="0"/>
              </a:p>
            </c:rich>
          </c:tx>
          <c:layout>
            <c:manualLayout>
              <c:xMode val="edge"/>
              <c:yMode val="edge"/>
              <c:x val="0.36384054265944299"/>
              <c:y val="0.7963798969573250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1927808528"/>
        <c:crosses val="autoZero"/>
        <c:auto val="1"/>
        <c:lblAlgn val="ctr"/>
        <c:lblOffset val="100"/>
        <c:tickLblSkip val="5"/>
        <c:tickMarkSkip val="1"/>
        <c:noMultiLvlLbl val="0"/>
      </c:catAx>
      <c:valAx>
        <c:axId val="1927808528"/>
        <c:scaling>
          <c:orientation val="minMax"/>
        </c:scaling>
        <c:delete val="0"/>
        <c:axPos val="l"/>
        <c:title>
          <c:tx>
            <c:rich>
              <a:bodyPr/>
              <a:lstStyle/>
              <a:p>
                <a:pPr>
                  <a:defRPr sz="1200" b="1" i="0" u="none" strike="noStrike" baseline="0">
                    <a:solidFill>
                      <a:srgbClr val="000000"/>
                    </a:solidFill>
                    <a:latin typeface="Arial"/>
                    <a:ea typeface="Arial"/>
                    <a:cs typeface="Arial"/>
                  </a:defRPr>
                </a:pPr>
                <a:r>
                  <a:rPr lang="en-US"/>
                  <a:t>Frequency</a:t>
                </a:r>
              </a:p>
            </c:rich>
          </c:tx>
          <c:layout>
            <c:manualLayout>
              <c:xMode val="edge"/>
              <c:yMode val="edge"/>
              <c:x val="1.34395132426629E-2"/>
              <c:y val="0.4031656459609210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909784576"/>
        <c:crosses val="autoZero"/>
        <c:crossBetween val="between"/>
      </c:valAx>
      <c:spPr>
        <a:noFill/>
        <a:ln w="12700">
          <a:noFill/>
          <a:prstDash val="solid"/>
        </a:ln>
      </c:spPr>
    </c:plotArea>
    <c:plotVisOnly val="1"/>
    <c:dispBlanksAs val="gap"/>
    <c:showDLblsOverMax val="0"/>
  </c:chart>
  <c:spPr>
    <a:noFill/>
    <a:ln w="3175">
      <a:no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0050CA-D02C-6140-8641-41BDE6751512}"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714366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4EE8DA-81B8-3443-9913-6A5A87434D2E}" type="slidenum">
              <a:rPr lang="de-DE" sz="1200">
                <a:solidFill>
                  <a:srgbClr val="000000"/>
                </a:solidFill>
              </a:rPr>
              <a:pPr eaLnBrk="1" hangingPunct="1"/>
              <a:t>15</a:t>
            </a:fld>
            <a:endParaRPr lang="de-DE" sz="1200">
              <a:solidFill>
                <a:srgbClr val="000000"/>
              </a:solidFill>
            </a:endParaRPr>
          </a:p>
        </p:txBody>
      </p:sp>
    </p:spTree>
    <p:extLst>
      <p:ext uri="{BB962C8B-B14F-4D97-AF65-F5344CB8AC3E}">
        <p14:creationId xmlns:p14="http://schemas.microsoft.com/office/powerpoint/2010/main" val="214159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Effects of competition. All runs used </a:t>
            </a:r>
            <a:r>
              <a:rPr lang="el-GR" sz="1200" b="0" i="0" u="none" strike="noStrike" kern="1200" dirty="0">
                <a:solidFill>
                  <a:schemeClr val="tx1"/>
                </a:solidFill>
                <a:effectLst/>
                <a:latin typeface="+mn-lt"/>
                <a:ea typeface="+mn-ea"/>
                <a:cs typeface="+mn-cs"/>
              </a:rPr>
              <a:t>α = 1.5 </a:t>
            </a:r>
            <a:r>
              <a:rPr lang="en-US" sz="1200" b="0" i="0" u="none" strike="noStrike" kern="1200" dirty="0">
                <a:solidFill>
                  <a:schemeClr val="tx1"/>
                </a:solidFill>
                <a:effectLst/>
                <a:latin typeface="+mn-lt"/>
                <a:ea typeface="+mn-ea"/>
                <a:cs typeface="+mn-cs"/>
              </a:rPr>
              <a:t>and high-high regulation. Note the exponential scale of the </a:t>
            </a:r>
            <a:r>
              <a:rPr lang="en-US" sz="1200" b="0" i="1" u="none" strike="noStrike" kern="1200" dirty="0">
                <a:solidFill>
                  <a:schemeClr val="tx1"/>
                </a:solidFill>
                <a:effectLst/>
                <a:latin typeface="+mn-lt"/>
                <a:ea typeface="+mn-ea"/>
                <a:cs typeface="+mn-cs"/>
              </a:rPr>
              <a:t>Y</a:t>
            </a:r>
            <a:r>
              <a:rPr lang="en-US" sz="1200" b="0" i="0" u="none" strike="noStrike" kern="1200" dirty="0">
                <a:solidFill>
                  <a:schemeClr val="tx1"/>
                </a:solidFill>
                <a:effectLst/>
                <a:latin typeface="+mn-lt"/>
                <a:ea typeface="+mn-ea"/>
                <a:cs typeface="+mn-cs"/>
              </a:rPr>
              <a:t>-axis.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1.0. </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(orange)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(dark green) or cannot (light green) recombine.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(green)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(light orange) or cannot (dark orange) sequester recombination. </a:t>
            </a:r>
            <a:r>
              <a:rPr lang="en-US" sz="1200" b="1" i="0" u="none" strike="noStrike" kern="1200" dirty="0">
                <a:solidFill>
                  <a:schemeClr val="tx1"/>
                </a:solidFill>
                <a:effectLst/>
                <a:latin typeface="+mn-lt"/>
                <a:ea typeface="+mn-ea"/>
                <a:cs typeface="+mn-cs"/>
              </a:rPr>
              <a:t>(C,D)</a:t>
            </a:r>
            <a:r>
              <a:rPr lang="en-US" sz="1200" b="0" i="0" u="none" strike="noStrike" kern="1200" dirty="0">
                <a:solidFill>
                  <a:schemeClr val="tx1"/>
                </a:solidFill>
                <a:effectLst/>
                <a:latin typeface="+mn-lt"/>
                <a:ea typeface="+mn-ea"/>
                <a:cs typeface="+mn-cs"/>
              </a:rPr>
              <a:t> Like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but with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0.2.</a:t>
            </a:r>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17</a:t>
            </a:fld>
            <a:endParaRPr lang="en-US"/>
          </a:p>
        </p:txBody>
      </p:sp>
    </p:spTree>
    <p:extLst>
      <p:ext uri="{BB962C8B-B14F-4D97-AF65-F5344CB8AC3E}">
        <p14:creationId xmlns:p14="http://schemas.microsoft.com/office/powerpoint/2010/main" val="382177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D27C16-7052-3348-8190-02BC9C3E63B1}" type="slidenum">
              <a:rPr lang="en-US" sz="1200" b="1">
                <a:solidFill>
                  <a:srgbClr val="000000"/>
                </a:solidFill>
                <a:latin typeface="Times New Roman" charset="0"/>
              </a:rPr>
              <a:pPr eaLnBrk="1" hangingPunct="1"/>
              <a:t>20</a:t>
            </a:fld>
            <a:endParaRPr lang="en-US" sz="1200" b="1">
              <a:solidFill>
                <a:srgbClr val="000000"/>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314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24</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6729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34</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76273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35</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55646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254794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xfrm>
            <a:off x="2971800" y="547688"/>
            <a:ext cx="3657600" cy="2744787"/>
          </a:xfrm>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ＭＳ Ｐゴシック" charset="-128"/>
              </a:rPr>
              <a:t>Gene loss only model is also rejected using the </a:t>
            </a:r>
            <a:r>
              <a:rPr lang="en-US" altLang="en-US" sz="1300">
                <a:latin typeface="Arial" charset="0"/>
                <a:ea typeface="ＭＳ Ｐゴシック" charset="-128"/>
              </a:rPr>
              <a:t>threeState LGT</a:t>
            </a:r>
            <a:r>
              <a:rPr lang="en-US" altLang="en-US">
                <a:latin typeface="Times New Roman" charset="0"/>
                <a:ea typeface="ＭＳ Ｐゴシック" charset="-128"/>
              </a:rPr>
              <a:t> developped in Tal Pupko</a:t>
            </a:r>
            <a:r>
              <a:rPr lang="ja-JP" altLang="en-US">
                <a:latin typeface="Times New Roman" charset="0"/>
                <a:ea typeface="ＭＳ Ｐゴシック" charset="-128"/>
              </a:rPr>
              <a:t>’</a:t>
            </a:r>
            <a:r>
              <a:rPr lang="en-US" altLang="ja-JP">
                <a:latin typeface="Times New Roman" charset="0"/>
                <a:ea typeface="ＭＳ Ｐゴシック" charset="-128"/>
              </a:rPr>
              <a:t>s group.  </a:t>
            </a:r>
            <a:endParaRPr lang="en-US" altLang="en-US">
              <a:latin typeface="Times New Roman" charset="0"/>
              <a:ea typeface="ＭＳ Ｐゴシック" charset="-128"/>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28127D-5F00-9C4A-B478-AE655FD8C4A3}" type="slidenum">
              <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721223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xfrm>
            <a:off x="2971800" y="547688"/>
            <a:ext cx="3657600" cy="2744787"/>
          </a:xfrm>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New Roman" charset="0"/>
                <a:ea typeface="ＭＳ Ｐゴシック" charset="-128"/>
              </a:rPr>
              <a:t>LGT3state</a:t>
            </a:r>
          </a:p>
          <a:p>
            <a:pPr eaLnBrk="1" hangingPunct="1">
              <a:spcBef>
                <a:spcPct val="0"/>
              </a:spcBef>
            </a:pPr>
            <a:r>
              <a:rPr lang="en-US" altLang="en-US">
                <a:latin typeface="Times New Roman" charset="0"/>
                <a:ea typeface="ＭＳ Ｐゴシック" charset="-128"/>
              </a:rPr>
              <a:t>The null model states that HGT does not occur in the evolution of the </a:t>
            </a:r>
            <a:r>
              <a:rPr lang="en-US" altLang="en-US" i="1">
                <a:latin typeface="Times New Roman" charset="0"/>
                <a:ea typeface="ＭＳ Ｐゴシック" charset="-128"/>
              </a:rPr>
              <a:t>tyrRS</a:t>
            </a:r>
            <a:r>
              <a:rPr lang="en-US" altLang="en-US">
                <a:latin typeface="Times New Roman" charset="0"/>
                <a:ea typeface="ＭＳ Ｐゴシック" charset="-128"/>
              </a:rPr>
              <a:t> genes and that only gene loss events can explain the distribution patterns of types A and B in the bacterial domain.  This model implies that the bacterial ancestor carried both types of TyrRS.  The second model is that both gene losses and gains of the alternative gene can occur, </a:t>
            </a:r>
            <a:r>
              <a:rPr lang="en-US" altLang="en-US" i="1">
                <a:latin typeface="Times New Roman" charset="0"/>
                <a:ea typeface="ＭＳ Ｐゴシック" charset="-128"/>
              </a:rPr>
              <a:t>i. e. </a:t>
            </a:r>
            <a:r>
              <a:rPr lang="en-US" altLang="en-US">
                <a:latin typeface="Times New Roman" charset="0"/>
                <a:ea typeface="ＭＳ Ｐゴシック" charset="-128"/>
              </a:rPr>
              <a:t>, a genome carrying a TyrRS type B can gain a type A, and vice versa, resulting in a genome with both types A and B present, and from which one TyrRS type may eventually be lost.  In this model, HGT shapes the taxonomic distribution of bacterial TyrRS. </a:t>
            </a:r>
          </a:p>
          <a:p>
            <a:pPr eaLnBrk="1" hangingPunct="1">
              <a:spcBef>
                <a:spcPct val="0"/>
              </a:spcBef>
            </a:pPr>
            <a:endParaRPr lang="en-US" altLang="en-US">
              <a:latin typeface="Times New Roman" charset="0"/>
              <a:ea typeface="ＭＳ Ｐゴシック" charset="-128"/>
            </a:endParaRPr>
          </a:p>
          <a:p>
            <a:pPr eaLnBrk="1" hangingPunct="1">
              <a:spcBef>
                <a:spcPct val="0"/>
              </a:spcBef>
            </a:pPr>
            <a:r>
              <a:rPr lang="en-US" altLang="en-US">
                <a:latin typeface="Times New Roman" charset="0"/>
                <a:ea typeface="ＭＳ Ｐゴシック" charset="-128"/>
              </a:rPr>
              <a:t>Using parametric bootstrap as implemented by LGT3State (23), we generated 1000 bootstrap trees to which we applied the null model.  Thus, we have 1000 datasets reflecting the outcomes under the null model, which are compared to the real dataset under the HGT model.  The distribution of the 1000 likelihood values gives us a measure of what to expect under the null hypothesis.</a:t>
            </a:r>
          </a:p>
          <a:p>
            <a:pPr eaLnBrk="1" hangingPunct="1">
              <a:spcBef>
                <a:spcPct val="0"/>
              </a:spcBef>
            </a:pPr>
            <a:endParaRPr lang="en-US" altLang="en-US">
              <a:latin typeface="Times New Roman" charset="0"/>
              <a:ea typeface="ＭＳ Ｐゴシック" charset="-128"/>
            </a:endParaRPr>
          </a:p>
          <a:p>
            <a:pPr eaLnBrk="1" hangingPunct="1">
              <a:spcBef>
                <a:spcPct val="0"/>
              </a:spcBef>
            </a:pPr>
            <a:r>
              <a:rPr lang="en-US" altLang="en-US">
                <a:latin typeface="Times New Roman" charset="0"/>
                <a:ea typeface="ＭＳ Ｐゴシック" charset="-128"/>
              </a:rPr>
              <a:t>The log-likelihood values obtained for all 1000 datasets under the null model, ranging from -89.7 to -111.8, were lower than the log-likelihood under the HGT model for the original tree.  We therefore can reject the null model (ancient gene duplication followed by gene loss only) with a significance level of p &lt; 0.001. </a:t>
            </a:r>
          </a:p>
          <a:p>
            <a:pPr eaLnBrk="1" hangingPunct="1">
              <a:spcBef>
                <a:spcPct val="0"/>
              </a:spcBef>
            </a:pPr>
            <a:endParaRPr lang="en-US" altLang="en-US">
              <a:latin typeface="Times New Roman" charset="0"/>
              <a:ea typeface="ＭＳ Ｐゴシック" charset="-128"/>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CB67A6-12E8-A847-930D-18AEE6956E36}" type="slidenum">
              <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26494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54</a:t>
            </a:fld>
            <a:endParaRPr lang="en-US"/>
          </a:p>
        </p:txBody>
      </p:sp>
    </p:spTree>
    <p:extLst>
      <p:ext uri="{BB962C8B-B14F-4D97-AF65-F5344CB8AC3E}">
        <p14:creationId xmlns:p14="http://schemas.microsoft.com/office/powerpoint/2010/main" val="1030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200C0F-6002-4F40-BF6D-BB8E82A56891}"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4" name="Rectangle 2"/>
          <p:cNvSpPr>
            <a:spLocks noGrp="1" noRot="1" noChangeAspect="1" noChangeArrowheads="1" noTextEdit="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4333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0DF76A-3DBE-EC4D-BCD2-86E96AE269DF}"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2" name="Rectangle 2"/>
          <p:cNvSpPr>
            <a:spLocks noGrp="1" noRot="1" noChangeAspect="1" noChangeArrowheads="1" noTextEdit="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065104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B933CC2-B27A-5241-9F6B-325C60D5EBA0}"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530" name="Rectangle 2"/>
          <p:cNvSpPr>
            <a:spLocks noGrp="1" noRot="1" noChangeAspect="1" noChangeArrowheads="1" noTextEdit="1"/>
          </p:cNvSpPr>
          <p:nvPr>
            <p:ph type="sldImg"/>
          </p:nvPr>
        </p:nvSpPr>
        <p:spPr>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892416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D0794F-DC64-8040-944A-171E70E33BD3}"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52426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1A52D0-9ECD-464F-8D3F-864A99E754A1}"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626" name="Rectangle 2"/>
          <p:cNvSpPr>
            <a:spLocks noGrp="1" noRot="1" noChangeAspect="1" noChangeArrowheads="1"/>
          </p:cNvSpPr>
          <p:nvPr>
            <p:ph type="sldImg"/>
          </p:nvPr>
        </p:nvSpPr>
        <p:spPr>
          <a:xfrm>
            <a:off x="1106488" y="652463"/>
            <a:ext cx="4646612" cy="3486150"/>
          </a:xfrm>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68585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1780BC-23CD-0A41-A23A-6C5C4DE9B483}"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674" name="Rectangle 2"/>
          <p:cNvSpPr>
            <a:spLocks noGrp="1" noRot="1" noChangeAspect="1" noChangeArrowheads="1" noTextEdit="1"/>
          </p:cNvSpPr>
          <p:nvPr>
            <p:ph type="sldImg"/>
          </p:nvPr>
        </p:nvSpPr>
        <p:spPr>
          <a:xfrm>
            <a:off x="1106488" y="652463"/>
            <a:ext cx="4646612" cy="3486150"/>
          </a:xfrm>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039294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BC50A5C-25E3-524A-BE01-300FF791F156}"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2" name="Rectangle 2"/>
          <p:cNvSpPr>
            <a:spLocks noGrp="1" noRot="1" noChangeAspect="1" noChangeArrowheads="1"/>
          </p:cNvSpPr>
          <p:nvPr>
            <p:ph type="sldImg"/>
          </p:nvPr>
        </p:nvSpPr>
        <p:spPr>
          <a:xfrm>
            <a:off x="1143000" y="653143"/>
            <a:ext cx="4573489" cy="3484941"/>
          </a:xfrm>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6219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60AEEC-CA64-AA42-827E-C7E2FE66C26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52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ext uri="{BB962C8B-B14F-4D97-AF65-F5344CB8AC3E}">
        <p14:creationId xmlns:p14="http://schemas.microsoft.com/office/powerpoint/2010/main" val="3872546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ext uri="{BB962C8B-B14F-4D97-AF65-F5344CB8AC3E}">
        <p14:creationId xmlns:p14="http://schemas.microsoft.com/office/powerpoint/2010/main" val="3992068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ext uri="{BB962C8B-B14F-4D97-AF65-F5344CB8AC3E}">
        <p14:creationId xmlns:p14="http://schemas.microsoft.com/office/powerpoint/2010/main" val="3874376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400001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911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a:t>Click to edit Master text styles</a:t>
            </a:r>
          </a:p>
        </p:txBody>
      </p:sp>
    </p:spTree>
    <p:extLst>
      <p:ext uri="{BB962C8B-B14F-4D97-AF65-F5344CB8AC3E}">
        <p14:creationId xmlns:p14="http://schemas.microsoft.com/office/powerpoint/2010/main" val="9248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31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095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73639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710284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1777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ext uri="{BB962C8B-B14F-4D97-AF65-F5344CB8AC3E}">
        <p14:creationId xmlns:p14="http://schemas.microsoft.com/office/powerpoint/2010/main" val="2578244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5545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234678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375736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DF4DC88D-1848-2F48-8733-AAFBD03D544C}" type="slidenum">
              <a:rPr lang="en-US"/>
              <a:pPr>
                <a:defRPr/>
              </a:pPr>
              <a:t>‹#›</a:t>
            </a:fld>
            <a:endParaRPr lang="en-US"/>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0874" indent="0" algn="ctr">
              <a:buNone/>
              <a:defRPr/>
            </a:lvl2pPr>
            <a:lvl3pPr marL="901740" indent="0" algn="ctr">
              <a:buNone/>
              <a:defRPr/>
            </a:lvl3pPr>
            <a:lvl4pPr marL="1352576" indent="0" algn="ctr">
              <a:buNone/>
              <a:defRPr/>
            </a:lvl4pPr>
            <a:lvl5pPr marL="1803429" indent="0" algn="ctr">
              <a:buNone/>
              <a:defRPr/>
            </a:lvl5pPr>
            <a:lvl6pPr marL="2254281" indent="0" algn="ctr">
              <a:buNone/>
              <a:defRPr/>
            </a:lvl6pPr>
            <a:lvl7pPr marL="2705131" indent="0" algn="ctr">
              <a:buNone/>
              <a:defRPr/>
            </a:lvl7pPr>
            <a:lvl8pPr marL="3155991" indent="0" algn="ctr">
              <a:buNone/>
              <a:defRPr/>
            </a:lvl8pPr>
            <a:lvl9pPr marL="360684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fld id="{637D9E0B-0D4D-4C4E-98D7-F3A567B35CFB}" type="slidenum">
              <a:rPr lang="en-US"/>
              <a:pPr defTabSz="914400" fontAlgn="base">
                <a:spcBef>
                  <a:spcPct val="0"/>
                </a:spcBef>
                <a:spcAft>
                  <a:spcPct val="0"/>
                </a:spcAft>
                <a:defRPr/>
              </a:pPr>
              <a:t>‹#›</a:t>
            </a:fld>
            <a:endParaRPr lang="en-US"/>
          </a:p>
        </p:txBody>
      </p:sp>
    </p:spTree>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000000"/>
                </a:solidFill>
                <a:latin typeface="Arial" charset="0"/>
                <a:cs typeface="Lucida Sans Unicode" charset="0"/>
              </a:defRPr>
            </a:lvl1pPr>
          </a:lstStyle>
          <a:p>
            <a:pPr defTabSz="914400" fontAlgn="base">
              <a:spcBef>
                <a:spcPct val="0"/>
              </a:spcBef>
              <a:spcAft>
                <a:spcPct val="0"/>
              </a:spcAft>
              <a:defRPr/>
            </a:pPr>
            <a:fld id="{76CB6482-1AF3-B440-A19A-E49E649C38F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30"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FFFFFF"/>
                </a:solidFill>
                <a:latin typeface="Arial" charset="0"/>
                <a:cs typeface="Lucida Sans Unicode" charset="0"/>
              </a:defRPr>
            </a:lvl1pPr>
          </a:lstStyle>
          <a:p>
            <a:pPr defTabSz="914400" fontAlgn="base">
              <a:spcBef>
                <a:spcPct val="0"/>
              </a:spcBef>
              <a:spcAft>
                <a:spcPct val="0"/>
              </a:spcAft>
              <a:defRPr/>
            </a:pPr>
            <a:fld id="{4EBF1E89-1EDD-914C-82A9-F98000EA736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1D5EA12-66B0-1445-9EBC-E9D0242C2010}" type="slidenum">
              <a:rPr lang="en-US"/>
              <a:pPr>
                <a:defRPr/>
              </a:pPr>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ext uri="{BB962C8B-B14F-4D97-AF65-F5344CB8AC3E}">
        <p14:creationId xmlns:p14="http://schemas.microsoft.com/office/powerpoint/2010/main" val="333341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7260BDF1-9D7D-514E-83C8-07B6FEA50753}" type="slidenum">
              <a:rPr lang="en-US"/>
              <a:pPr>
                <a:defRPr/>
              </a:pPr>
              <a:t>‹#›</a:t>
            </a:fld>
            <a:endParaRPr lang="en-US"/>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B5DC8A4-A59F-2244-AD30-A3A1CFE448E0}" type="slidenum">
              <a:rPr lang="en-US"/>
              <a:pPr>
                <a:defRPr/>
              </a:pPr>
              <a:t>‹#›</a:t>
            </a:fld>
            <a:endParaRPr lang="en-US"/>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6472E538-77AD-A045-A0C7-A636E470AD3D}" type="slidenum">
              <a:rPr lang="en-US"/>
              <a:pPr>
                <a:defRPr/>
              </a:pPr>
              <a:t>‹#›</a:t>
            </a:fld>
            <a:endParaRPr lang="en-US"/>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AE1EDB39-F7C5-A740-B19D-E1BF39491C2A}" type="slidenum">
              <a:rPr lang="en-US"/>
              <a:pPr>
                <a:defRPr/>
              </a:pPr>
              <a:t>‹#›</a:t>
            </a:fld>
            <a:endParaRPr lang="en-US"/>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D3D213E5-1A34-C44D-9489-66561843B057}" type="slidenum">
              <a:rPr lang="en-US"/>
              <a:pPr>
                <a:defRPr/>
              </a:pPr>
              <a:t>‹#›</a:t>
            </a:fld>
            <a:endParaRPr lang="en-US"/>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C912E00B-A195-C541-8379-813A67505DE1}" type="slidenum">
              <a:rPr lang="en-US"/>
              <a:pPr>
                <a:defRPr/>
              </a:pPr>
              <a:t>‹#›</a:t>
            </a:fld>
            <a:endParaRPr lang="en-US"/>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7998AA-1629-E240-8A5F-5491D1D9DC35}" type="slidenum">
              <a:rPr lang="en-US"/>
              <a:pPr>
                <a:defRPr/>
              </a:pPr>
              <a:t>‹#›</a:t>
            </a:fld>
            <a:endParaRPr lang="en-US"/>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E645BD7C-B582-7449-9E70-4E39BDF1AF0B}" type="slidenum">
              <a:rPr lang="en-US"/>
              <a:pPr>
                <a:defRPr/>
              </a:pPr>
              <a:t>‹#›</a:t>
            </a:fld>
            <a:endParaRPr lang="en-US"/>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20D2276-C5DD-6348-B03F-1FAA5E6F0F57}" type="slidenum">
              <a:rPr lang="en-US"/>
              <a:pPr>
                <a:defRPr/>
              </a:pPr>
              <a:t>‹#›</a:t>
            </a:fld>
            <a:endParaRPr lang="en-US"/>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C522CA-A47F-B447-AC14-4CA505F535F8}" type="slidenum">
              <a:rPr lang="en-US"/>
              <a:pPr>
                <a:defRPr/>
              </a:pPr>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28.11.18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ext uri="{BB962C8B-B14F-4D97-AF65-F5344CB8AC3E}">
        <p14:creationId xmlns:p14="http://schemas.microsoft.com/office/powerpoint/2010/main" val="410120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60" y="2130567"/>
            <a:ext cx="7772977" cy="1469371"/>
          </a:xfrm>
        </p:spPr>
        <p:txBody>
          <a:bodyPr/>
          <a:lstStyle/>
          <a:p>
            <a:r>
              <a:rPr lang="en-US"/>
              <a:t>Click to edit Master title style</a:t>
            </a:r>
          </a:p>
        </p:txBody>
      </p:sp>
      <p:sp>
        <p:nvSpPr>
          <p:cNvPr id="3" name="Subtitle 2"/>
          <p:cNvSpPr>
            <a:spLocks noGrp="1"/>
          </p:cNvSpPr>
          <p:nvPr>
            <p:ph type="subTitle" idx="1"/>
          </p:nvPr>
        </p:nvSpPr>
        <p:spPr>
          <a:xfrm>
            <a:off x="1371071" y="3885640"/>
            <a:ext cx="6401955" cy="1753721"/>
          </a:xfrm>
        </p:spPr>
        <p:txBody>
          <a:bodyPr/>
          <a:lstStyle>
            <a:lvl1pPr marL="0" indent="0" algn="ctr">
              <a:buNone/>
              <a:defRPr/>
            </a:lvl1pPr>
            <a:lvl2pPr marL="407990" indent="0" algn="ctr">
              <a:buNone/>
              <a:defRPr/>
            </a:lvl2pPr>
            <a:lvl3pPr marL="815982" indent="0" algn="ctr">
              <a:buNone/>
              <a:defRPr/>
            </a:lvl3pPr>
            <a:lvl4pPr marL="1223984" indent="0" algn="ctr">
              <a:buNone/>
              <a:defRPr/>
            </a:lvl4pPr>
            <a:lvl5pPr marL="1631975" indent="0" algn="ctr">
              <a:buNone/>
              <a:defRPr/>
            </a:lvl5pPr>
            <a:lvl6pPr marL="2039978" indent="0" algn="ctr">
              <a:buNone/>
              <a:defRPr/>
            </a:lvl6pPr>
            <a:lvl7pPr marL="2447969" indent="0" algn="ctr">
              <a:buNone/>
              <a:defRPr/>
            </a:lvl7pPr>
            <a:lvl8pPr marL="2855964" indent="0" algn="ctr">
              <a:buNone/>
              <a:defRPr/>
            </a:lvl8pPr>
            <a:lvl9pPr marL="326395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178C28AC-6C5C-D84B-8ECB-37A4B185B56B}" type="slidenum">
              <a:rPr lang="en-US"/>
              <a:pPr>
                <a:defRPr/>
              </a:pPr>
              <a:t>‹#›</a:t>
            </a:fld>
            <a:endParaRPr lang="en-US"/>
          </a:p>
        </p:txBody>
      </p:sp>
    </p:spTree>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7990" indent="0">
              <a:buNone/>
              <a:defRPr sz="1600"/>
            </a:lvl2pPr>
            <a:lvl3pPr marL="815982" indent="0">
              <a:buNone/>
              <a:defRPr sz="1400"/>
            </a:lvl3pPr>
            <a:lvl4pPr marL="1223984" indent="0">
              <a:buNone/>
              <a:defRPr sz="1300"/>
            </a:lvl4pPr>
            <a:lvl5pPr marL="1631975" indent="0">
              <a:buNone/>
              <a:defRPr sz="1300"/>
            </a:lvl5pPr>
            <a:lvl6pPr marL="2039978" indent="0">
              <a:buNone/>
              <a:defRPr sz="1300"/>
            </a:lvl6pPr>
            <a:lvl7pPr marL="2447969" indent="0">
              <a:buNone/>
              <a:defRPr sz="1300"/>
            </a:lvl7pPr>
            <a:lvl8pPr marL="2855964" indent="0">
              <a:buNone/>
              <a:defRPr sz="1300"/>
            </a:lvl8pPr>
            <a:lvl9pPr marL="3263958" indent="0">
              <a:buNone/>
              <a:defRPr sz="13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FD5A76EF-12E0-DF43-A014-05E841CD1D70}" type="slidenum">
              <a:rPr lang="en-US"/>
              <a:pPr>
                <a:defRPr/>
              </a:pPr>
              <a:t>‹#›</a:t>
            </a:fld>
            <a:endParaRPr lang="en-US"/>
          </a:p>
        </p:txBody>
      </p:sp>
    </p:spTree>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61" y="198208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8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3412D55C-C317-A743-AC96-FA0822467D61}" type="slidenum">
              <a:rPr lang="en-US"/>
              <a:pPr>
                <a:defRPr/>
              </a:pPr>
              <a:t>‹#›</a:t>
            </a:fld>
            <a:endParaRPr lang="en-US"/>
          </a:p>
        </p:txBody>
      </p:sp>
    </p:spTree>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293B8CAC-5582-2548-BBCE-897CFEBFB917}" type="slidenum">
              <a:rPr lang="en-US"/>
              <a:pPr>
                <a:defRPr/>
              </a:pPr>
              <a:t>‹#›</a:t>
            </a:fld>
            <a:endParaRPr lang="en-US"/>
          </a:p>
        </p:txBody>
      </p:sp>
    </p:spTree>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D610F946-64DE-494E-917C-8669CE22EEE9}" type="slidenum">
              <a:rPr lang="en-US"/>
              <a:pPr>
                <a:defRPr/>
              </a:pPr>
              <a:t>‹#›</a:t>
            </a:fld>
            <a:endParaRPr lang="en-US"/>
          </a:p>
        </p:txBody>
      </p:sp>
    </p:spTree>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8168447-86B2-0F4A-ACBC-33D572F01866}" type="slidenum">
              <a:rPr lang="en-US"/>
              <a:pPr>
                <a:defRPr/>
              </a:pPr>
              <a:t>‹#›</a:t>
            </a:fld>
            <a:endParaRPr lang="en-US"/>
          </a:p>
        </p:txBody>
      </p:sp>
    </p:spTree>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5B217D6-8D8F-5844-9BC5-932ECD78B5FB}" type="slidenum">
              <a:rPr lang="en-US"/>
              <a:pPr>
                <a:defRPr/>
              </a:pPr>
              <a:t>‹#›</a:t>
            </a:fld>
            <a:endParaRPr lang="en-US"/>
          </a:p>
        </p:txBody>
      </p:sp>
    </p:spTree>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0" y="4800369"/>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80" y="612122"/>
            <a:ext cx="5486977" cy="4115360"/>
          </a:xfrm>
        </p:spPr>
        <p:txBody>
          <a:bodyPr/>
          <a:lstStyle>
            <a:lvl1pPr marL="0" indent="0">
              <a:buNone/>
              <a:defRPr sz="2900"/>
            </a:lvl1pPr>
            <a:lvl2pPr marL="407990" indent="0">
              <a:buNone/>
              <a:defRPr sz="2500"/>
            </a:lvl2pPr>
            <a:lvl3pPr marL="815982" indent="0">
              <a:buNone/>
              <a:defRPr sz="2200"/>
            </a:lvl3pPr>
            <a:lvl4pPr marL="1223984" indent="0">
              <a:buNone/>
              <a:defRPr sz="1800"/>
            </a:lvl4pPr>
            <a:lvl5pPr marL="1631975" indent="0">
              <a:buNone/>
              <a:defRPr sz="1800"/>
            </a:lvl5pPr>
            <a:lvl6pPr marL="2039978" indent="0">
              <a:buNone/>
              <a:defRPr sz="1800"/>
            </a:lvl6pPr>
            <a:lvl7pPr marL="2447969" indent="0">
              <a:buNone/>
              <a:defRPr sz="1800"/>
            </a:lvl7pPr>
            <a:lvl8pPr marL="2855964" indent="0">
              <a:buNone/>
              <a:defRPr sz="1800"/>
            </a:lvl8pPr>
            <a:lvl9pPr marL="3263958" indent="0">
              <a:buNone/>
              <a:defRPr sz="1800"/>
            </a:lvl9pPr>
          </a:lstStyle>
          <a:p>
            <a:pPr lvl="0"/>
            <a:endParaRPr lang="en-US" noProof="0"/>
          </a:p>
        </p:txBody>
      </p:sp>
      <p:sp>
        <p:nvSpPr>
          <p:cNvPr id="4" name="Text Placeholder 3"/>
          <p:cNvSpPr>
            <a:spLocks noGrp="1"/>
          </p:cNvSpPr>
          <p:nvPr>
            <p:ph type="body" sz="half" idx="2"/>
          </p:nvPr>
        </p:nvSpPr>
        <p:spPr>
          <a:xfrm>
            <a:off x="1792480" y="5367618"/>
            <a:ext cx="5486977" cy="80402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A5D8418-AF04-3740-9108-37BC3C1A70AA}" type="slidenum">
              <a:rPr lang="en-US"/>
              <a:pPr>
                <a:defRPr/>
              </a:pPr>
              <a:t>‹#›</a:t>
            </a:fld>
            <a:endParaRPr lang="en-US"/>
          </a:p>
        </p:txBody>
      </p:sp>
    </p:spTree>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8BD6EA41-0EED-5E4E-87B6-AB66192927A7}" type="slidenum">
              <a:rPr lang="en-US"/>
              <a:pPr>
                <a:defRPr/>
              </a:pPr>
              <a:t>‹#›</a:t>
            </a:fld>
            <a:endParaRPr lang="en-US"/>
          </a:p>
        </p:txBody>
      </p:sp>
    </p:spTree>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28.11.18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ext uri="{BB962C8B-B14F-4D97-AF65-F5344CB8AC3E}">
        <p14:creationId xmlns:p14="http://schemas.microsoft.com/office/powerpoint/2010/main" val="2848562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0BBED013-4AA9-8F4A-AD9D-B5ACA6743283}" type="slidenum">
              <a:rPr lang="en-US"/>
              <a:pPr>
                <a:defRPr/>
              </a:pPr>
              <a:t>‹#›</a:t>
            </a:fld>
            <a:endParaRPr lang="en-US"/>
          </a:p>
        </p:txBody>
      </p:sp>
    </p:spTree>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3EC4F6EF-58D2-6745-A647-1F974ED7E8F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AF152337-189A-744F-A3C6-20C0D0D0C267}"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8FDF77F7-70B2-784B-BD88-2C96E67FE24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871E1E4-A5CD-6944-8708-08160667F37C}"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C1B55E2-A32B-C146-912B-D51996EE1B3B}"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6A48F0F8-BA24-E945-8A99-A08D553871FF}"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BAD2EFF2-7E2B-C24B-B335-0619C65A9799}"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A258E06-97A6-4E4A-9390-B96049945596}"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28.11.18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ext uri="{BB962C8B-B14F-4D97-AF65-F5344CB8AC3E}">
        <p14:creationId xmlns:p14="http://schemas.microsoft.com/office/powerpoint/2010/main" val="1292395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1EC770D0-BF89-234D-8040-C596E8CFB678}"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0EA953AB-7926-B946-8C21-ECB708E79740}"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C7D3809B-C3E9-2F4B-84D4-9FF1DE70F8DA}"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28.11.18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28.11.18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28.11.18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28.11.18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28.11.18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ext uri="{BB962C8B-B14F-4D97-AF65-F5344CB8AC3E}">
        <p14:creationId xmlns:p14="http://schemas.microsoft.com/office/powerpoint/2010/main" val="3354383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28.11.18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28.11.18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28.11.18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ext uri="{BB962C8B-B14F-4D97-AF65-F5344CB8AC3E}">
        <p14:creationId xmlns:p14="http://schemas.microsoft.com/office/powerpoint/2010/main" val="4337424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3464648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ext uri="{BB962C8B-B14F-4D97-AF65-F5344CB8AC3E}">
        <p14:creationId xmlns:p14="http://schemas.microsoft.com/office/powerpoint/2010/main" val="101410125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448985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DFFDDFC-30A5-624A-90AD-E7CDA650C8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2DD26B-61D7-0440-BE0F-5FC9AFD74F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7DFD4B-AC5A-AB40-BBA4-C53C0225D412}"/>
              </a:ext>
            </a:extLst>
          </p:cNvPr>
          <p:cNvSpPr>
            <a:spLocks noGrp="1" noChangeArrowheads="1"/>
          </p:cNvSpPr>
          <p:nvPr>
            <p:ph type="sldNum" sz="quarter" idx="12"/>
          </p:nvPr>
        </p:nvSpPr>
        <p:spPr>
          <a:ln/>
        </p:spPr>
        <p:txBody>
          <a:bodyPr/>
          <a:lstStyle>
            <a:lvl1pPr>
              <a:defRPr/>
            </a:lvl1pPr>
          </a:lstStyle>
          <a:p>
            <a:fld id="{9E32FFF9-5529-FC4F-BFF6-511E6B72464F}" type="slidenum">
              <a:rPr lang="en-US" altLang="en-US"/>
              <a:pPr/>
              <a:t>‹#›</a:t>
            </a:fld>
            <a:endParaRPr lang="en-US" altLang="en-US"/>
          </a:p>
        </p:txBody>
      </p:sp>
    </p:spTree>
    <p:extLst>
      <p:ext uri="{BB962C8B-B14F-4D97-AF65-F5344CB8AC3E}">
        <p14:creationId xmlns:p14="http://schemas.microsoft.com/office/powerpoint/2010/main" val="296181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28.11.18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ext uri="{BB962C8B-B14F-4D97-AF65-F5344CB8AC3E}">
        <p14:creationId xmlns:p14="http://schemas.microsoft.com/office/powerpoint/2010/main" val="13334668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E2F315-CD4E-C340-A74D-9746C4C6F6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413A08-0BCE-E147-BF8D-40A128068E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1E30AA-AEEF-E94A-B505-917F8E77E55B}"/>
              </a:ext>
            </a:extLst>
          </p:cNvPr>
          <p:cNvSpPr>
            <a:spLocks noGrp="1" noChangeArrowheads="1"/>
          </p:cNvSpPr>
          <p:nvPr>
            <p:ph type="sldNum" sz="quarter" idx="12"/>
          </p:nvPr>
        </p:nvSpPr>
        <p:spPr>
          <a:ln/>
        </p:spPr>
        <p:txBody>
          <a:bodyPr/>
          <a:lstStyle>
            <a:lvl1pPr>
              <a:defRPr/>
            </a:lvl1pPr>
          </a:lstStyle>
          <a:p>
            <a:fld id="{B9A6DD54-9FCD-DF4D-8A27-05F94252C1E1}" type="slidenum">
              <a:rPr lang="en-US" altLang="en-US"/>
              <a:pPr/>
              <a:t>‹#›</a:t>
            </a:fld>
            <a:endParaRPr lang="en-US" altLang="en-US"/>
          </a:p>
        </p:txBody>
      </p:sp>
    </p:spTree>
    <p:extLst>
      <p:ext uri="{BB962C8B-B14F-4D97-AF65-F5344CB8AC3E}">
        <p14:creationId xmlns:p14="http://schemas.microsoft.com/office/powerpoint/2010/main" val="6270179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353D37-2A01-1145-A18B-8B89CD3744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2ABA36-C09A-064E-9589-1762BF3205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E04EA3-BBE4-7840-9317-3E2AD462851F}"/>
              </a:ext>
            </a:extLst>
          </p:cNvPr>
          <p:cNvSpPr>
            <a:spLocks noGrp="1" noChangeArrowheads="1"/>
          </p:cNvSpPr>
          <p:nvPr>
            <p:ph type="sldNum" sz="quarter" idx="12"/>
          </p:nvPr>
        </p:nvSpPr>
        <p:spPr>
          <a:ln/>
        </p:spPr>
        <p:txBody>
          <a:bodyPr/>
          <a:lstStyle>
            <a:lvl1pPr>
              <a:defRPr/>
            </a:lvl1pPr>
          </a:lstStyle>
          <a:p>
            <a:fld id="{22DFE72F-FB51-5049-91B1-4CFDACBD27B9}" type="slidenum">
              <a:rPr lang="en-US" altLang="en-US"/>
              <a:pPr/>
              <a:t>‹#›</a:t>
            </a:fld>
            <a:endParaRPr lang="en-US" altLang="en-US"/>
          </a:p>
        </p:txBody>
      </p:sp>
    </p:spTree>
    <p:extLst>
      <p:ext uri="{BB962C8B-B14F-4D97-AF65-F5344CB8AC3E}">
        <p14:creationId xmlns:p14="http://schemas.microsoft.com/office/powerpoint/2010/main" val="9065990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6A39FF-7677-E946-BCAB-AD8631C1BA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CD6E32-461C-C44D-8BA2-8656023574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9508B1-254C-0D4A-B1A0-05C85C354FD5}"/>
              </a:ext>
            </a:extLst>
          </p:cNvPr>
          <p:cNvSpPr>
            <a:spLocks noGrp="1" noChangeArrowheads="1"/>
          </p:cNvSpPr>
          <p:nvPr>
            <p:ph type="sldNum" sz="quarter" idx="12"/>
          </p:nvPr>
        </p:nvSpPr>
        <p:spPr>
          <a:ln/>
        </p:spPr>
        <p:txBody>
          <a:bodyPr/>
          <a:lstStyle>
            <a:lvl1pPr>
              <a:defRPr/>
            </a:lvl1pPr>
          </a:lstStyle>
          <a:p>
            <a:fld id="{9E060A0A-127E-6E4B-B14F-0B80FF8724E9}" type="slidenum">
              <a:rPr lang="en-US" altLang="en-US"/>
              <a:pPr/>
              <a:t>‹#›</a:t>
            </a:fld>
            <a:endParaRPr lang="en-US" altLang="en-US"/>
          </a:p>
        </p:txBody>
      </p:sp>
    </p:spTree>
    <p:extLst>
      <p:ext uri="{BB962C8B-B14F-4D97-AF65-F5344CB8AC3E}">
        <p14:creationId xmlns:p14="http://schemas.microsoft.com/office/powerpoint/2010/main" val="16731731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C12B38-F7F0-AA46-B950-1C082CB7DF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60BD61-5620-A14A-BC68-CA53E051F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3CAA2B-B010-1A44-A47E-EB0177B7669D}"/>
              </a:ext>
            </a:extLst>
          </p:cNvPr>
          <p:cNvSpPr>
            <a:spLocks noGrp="1" noChangeArrowheads="1"/>
          </p:cNvSpPr>
          <p:nvPr>
            <p:ph type="sldNum" sz="quarter" idx="12"/>
          </p:nvPr>
        </p:nvSpPr>
        <p:spPr>
          <a:ln/>
        </p:spPr>
        <p:txBody>
          <a:bodyPr/>
          <a:lstStyle>
            <a:lvl1pPr>
              <a:defRPr/>
            </a:lvl1pPr>
          </a:lstStyle>
          <a:p>
            <a:fld id="{8F958529-CB60-444C-A356-22EBB239DE0C}" type="slidenum">
              <a:rPr lang="en-US" altLang="en-US"/>
              <a:pPr/>
              <a:t>‹#›</a:t>
            </a:fld>
            <a:endParaRPr lang="en-US" altLang="en-US"/>
          </a:p>
        </p:txBody>
      </p:sp>
    </p:spTree>
    <p:extLst>
      <p:ext uri="{BB962C8B-B14F-4D97-AF65-F5344CB8AC3E}">
        <p14:creationId xmlns:p14="http://schemas.microsoft.com/office/powerpoint/2010/main" val="26681920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16A433-76AB-0743-86FB-626A344102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99B28B-7530-8D43-BF5B-68B7414989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188E11-93C7-D14B-AD9E-F50B87B6A563}"/>
              </a:ext>
            </a:extLst>
          </p:cNvPr>
          <p:cNvSpPr>
            <a:spLocks noGrp="1" noChangeArrowheads="1"/>
          </p:cNvSpPr>
          <p:nvPr>
            <p:ph type="sldNum" sz="quarter" idx="12"/>
          </p:nvPr>
        </p:nvSpPr>
        <p:spPr>
          <a:ln/>
        </p:spPr>
        <p:txBody>
          <a:bodyPr/>
          <a:lstStyle>
            <a:lvl1pPr>
              <a:defRPr/>
            </a:lvl1pPr>
          </a:lstStyle>
          <a:p>
            <a:fld id="{2ABC760E-CE63-2E4D-9D22-97129AAD492E}" type="slidenum">
              <a:rPr lang="en-US" altLang="en-US"/>
              <a:pPr/>
              <a:t>‹#›</a:t>
            </a:fld>
            <a:endParaRPr lang="en-US" altLang="en-US"/>
          </a:p>
        </p:txBody>
      </p:sp>
    </p:spTree>
    <p:extLst>
      <p:ext uri="{BB962C8B-B14F-4D97-AF65-F5344CB8AC3E}">
        <p14:creationId xmlns:p14="http://schemas.microsoft.com/office/powerpoint/2010/main" val="33557877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FD199F-0305-4444-834B-A192EDF1AD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C99D620-5F42-5E45-94D3-4AC5BC6C4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BB62D50-C2E1-684A-8447-3AE434A5C1C7}"/>
              </a:ext>
            </a:extLst>
          </p:cNvPr>
          <p:cNvSpPr>
            <a:spLocks noGrp="1" noChangeArrowheads="1"/>
          </p:cNvSpPr>
          <p:nvPr>
            <p:ph type="sldNum" sz="quarter" idx="12"/>
          </p:nvPr>
        </p:nvSpPr>
        <p:spPr>
          <a:ln/>
        </p:spPr>
        <p:txBody>
          <a:bodyPr/>
          <a:lstStyle>
            <a:lvl1pPr>
              <a:defRPr/>
            </a:lvl1pPr>
          </a:lstStyle>
          <a:p>
            <a:fld id="{5DF81891-0575-704C-95E3-2546BB21365F}" type="slidenum">
              <a:rPr lang="en-US" altLang="en-US"/>
              <a:pPr/>
              <a:t>‹#›</a:t>
            </a:fld>
            <a:endParaRPr lang="en-US" altLang="en-US"/>
          </a:p>
        </p:txBody>
      </p:sp>
    </p:spTree>
    <p:extLst>
      <p:ext uri="{BB962C8B-B14F-4D97-AF65-F5344CB8AC3E}">
        <p14:creationId xmlns:p14="http://schemas.microsoft.com/office/powerpoint/2010/main" val="911445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3888B7-E063-A541-AE76-EDEAA27371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F57147-29AC-E640-A7DD-4DF1D7F32D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81DC0A-C5AB-434F-9FB5-70C2D8B2D0EA}"/>
              </a:ext>
            </a:extLst>
          </p:cNvPr>
          <p:cNvSpPr>
            <a:spLocks noGrp="1" noChangeArrowheads="1"/>
          </p:cNvSpPr>
          <p:nvPr>
            <p:ph type="sldNum" sz="quarter" idx="12"/>
          </p:nvPr>
        </p:nvSpPr>
        <p:spPr>
          <a:ln/>
        </p:spPr>
        <p:txBody>
          <a:bodyPr/>
          <a:lstStyle>
            <a:lvl1pPr>
              <a:defRPr/>
            </a:lvl1pPr>
          </a:lstStyle>
          <a:p>
            <a:fld id="{C57697B6-5587-9243-B7B3-C9C680434F26}" type="slidenum">
              <a:rPr lang="en-US" altLang="en-US"/>
              <a:pPr/>
              <a:t>‹#›</a:t>
            </a:fld>
            <a:endParaRPr lang="en-US" altLang="en-US"/>
          </a:p>
        </p:txBody>
      </p:sp>
    </p:spTree>
    <p:extLst>
      <p:ext uri="{BB962C8B-B14F-4D97-AF65-F5344CB8AC3E}">
        <p14:creationId xmlns:p14="http://schemas.microsoft.com/office/powerpoint/2010/main" val="39836095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1CBAF6-F0CF-0342-9BDF-52C692CC42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9E0964-B520-7340-8C1A-0930E890F7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FE0EF4-DE27-414B-9969-80F88B149219}"/>
              </a:ext>
            </a:extLst>
          </p:cNvPr>
          <p:cNvSpPr>
            <a:spLocks noGrp="1" noChangeArrowheads="1"/>
          </p:cNvSpPr>
          <p:nvPr>
            <p:ph type="sldNum" sz="quarter" idx="12"/>
          </p:nvPr>
        </p:nvSpPr>
        <p:spPr>
          <a:ln/>
        </p:spPr>
        <p:txBody>
          <a:bodyPr/>
          <a:lstStyle>
            <a:lvl1pPr>
              <a:defRPr/>
            </a:lvl1pPr>
          </a:lstStyle>
          <a:p>
            <a:fld id="{AF0711C3-14E4-E84E-8FE6-0B3DDD49053A}" type="slidenum">
              <a:rPr lang="en-US" altLang="en-US"/>
              <a:pPr/>
              <a:t>‹#›</a:t>
            </a:fld>
            <a:endParaRPr lang="en-US" altLang="en-US"/>
          </a:p>
        </p:txBody>
      </p:sp>
    </p:spTree>
    <p:extLst>
      <p:ext uri="{BB962C8B-B14F-4D97-AF65-F5344CB8AC3E}">
        <p14:creationId xmlns:p14="http://schemas.microsoft.com/office/powerpoint/2010/main" val="2747637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FEC3B1-89FD-174C-8FB6-CAFD159010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34EAC2-3C07-9C4D-A00F-1DFE4D4742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1787ED-65A8-B649-88BD-79962A9EB2D7}"/>
              </a:ext>
            </a:extLst>
          </p:cNvPr>
          <p:cNvSpPr>
            <a:spLocks noGrp="1" noChangeArrowheads="1"/>
          </p:cNvSpPr>
          <p:nvPr>
            <p:ph type="sldNum" sz="quarter" idx="12"/>
          </p:nvPr>
        </p:nvSpPr>
        <p:spPr>
          <a:ln/>
        </p:spPr>
        <p:txBody>
          <a:bodyPr/>
          <a:lstStyle>
            <a:lvl1pPr>
              <a:defRPr/>
            </a:lvl1pPr>
          </a:lstStyle>
          <a:p>
            <a:fld id="{D55522D1-9797-1C4A-88E1-7F4F640B89D8}" type="slidenum">
              <a:rPr lang="en-US" altLang="en-US"/>
              <a:pPr/>
              <a:t>‹#›</a:t>
            </a:fld>
            <a:endParaRPr lang="en-US" altLang="en-US"/>
          </a:p>
        </p:txBody>
      </p:sp>
    </p:spTree>
    <p:extLst>
      <p:ext uri="{BB962C8B-B14F-4D97-AF65-F5344CB8AC3E}">
        <p14:creationId xmlns:p14="http://schemas.microsoft.com/office/powerpoint/2010/main" val="16646077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69582C-3433-F349-912D-6805956FE1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5A53AA-49C6-534A-BF80-D1EC8733C0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48B6B-B949-4C4E-99BD-7E2D380F08D3}"/>
              </a:ext>
            </a:extLst>
          </p:cNvPr>
          <p:cNvSpPr>
            <a:spLocks noGrp="1" noChangeArrowheads="1"/>
          </p:cNvSpPr>
          <p:nvPr>
            <p:ph type="sldNum" sz="quarter" idx="12"/>
          </p:nvPr>
        </p:nvSpPr>
        <p:spPr>
          <a:ln/>
        </p:spPr>
        <p:txBody>
          <a:bodyPr/>
          <a:lstStyle>
            <a:lvl1pPr>
              <a:defRPr/>
            </a:lvl1pPr>
          </a:lstStyle>
          <a:p>
            <a:fld id="{2F8F6752-A87F-2247-AC8F-6C31EF2E9A56}" type="slidenum">
              <a:rPr lang="en-US" altLang="en-US"/>
              <a:pPr/>
              <a:t>‹#›</a:t>
            </a:fld>
            <a:endParaRPr lang="en-US" altLang="en-US"/>
          </a:p>
        </p:txBody>
      </p:sp>
    </p:spTree>
    <p:extLst>
      <p:ext uri="{BB962C8B-B14F-4D97-AF65-F5344CB8AC3E}">
        <p14:creationId xmlns:p14="http://schemas.microsoft.com/office/powerpoint/2010/main" val="20373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28.11.18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ext uri="{BB962C8B-B14F-4D97-AF65-F5344CB8AC3E}">
        <p14:creationId xmlns:p14="http://schemas.microsoft.com/office/powerpoint/2010/main" val="37653061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a:lvl1pPr>
          </a:lstStyle>
          <a:p>
            <a:fld id="{FE8D381C-F6D3-0E4B-BCF8-131DA6761DE6}" type="datetime1">
              <a:rPr lang="en-US" altLang="en-US"/>
              <a:pPr/>
              <a:t>11/28/18</a:t>
            </a:fld>
            <a:endParaRPr lang="en-US" altLang="en-US"/>
          </a:p>
        </p:txBody>
      </p:sp>
      <p:sp>
        <p:nvSpPr>
          <p:cNvPr id="3" name="Footer Placeholder 4"/>
          <p:cNvSpPr>
            <a:spLocks noGrp="1"/>
          </p:cNvSpPr>
          <p:nvPr>
            <p:ph type="ftr" sz="quarter" idx="11"/>
          </p:nvPr>
        </p:nvSpPr>
        <p:spPr/>
        <p:txBody>
          <a:bodyPr/>
          <a:lstStyle>
            <a:lvl1pPr>
              <a:defRPr b="1">
                <a:ea typeface="ＭＳ Ｐゴシック" charset="-128"/>
                <a:cs typeface="ＭＳ Ｐゴシック"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b="1"/>
            </a:lvl1pPr>
          </a:lstStyle>
          <a:p>
            <a:fld id="{4304E494-B780-D949-B6DD-F44EE5A97EDB}" type="slidenum">
              <a:rPr lang="en-US" altLang="en-US"/>
              <a:pPr/>
              <a:t>‹#›</a:t>
            </a:fld>
            <a:endParaRPr lang="en-US" altLang="en-US"/>
          </a:p>
        </p:txBody>
      </p:sp>
    </p:spTree>
    <p:extLst>
      <p:ext uri="{BB962C8B-B14F-4D97-AF65-F5344CB8AC3E}">
        <p14:creationId xmlns:p14="http://schemas.microsoft.com/office/powerpoint/2010/main" val="12120049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vl1pPr>
          </a:lstStyle>
          <a:p>
            <a:fld id="{3C0DCFDF-1EC6-A74D-B0AD-73ED060BC7AB}" type="datetime1">
              <a:rPr lang="en-US" altLang="en-US"/>
              <a:pPr/>
              <a:t>11/28/18</a:t>
            </a:fld>
            <a:endParaRPr lang="en-US" altLang="en-US"/>
          </a:p>
        </p:txBody>
      </p:sp>
      <p:sp>
        <p:nvSpPr>
          <p:cNvPr id="5" name="Footer Placeholder 4"/>
          <p:cNvSpPr>
            <a:spLocks noGrp="1"/>
          </p:cNvSpPr>
          <p:nvPr>
            <p:ph type="ftr" sz="quarter" idx="11"/>
          </p:nvPr>
        </p:nvSpPr>
        <p:spPr/>
        <p:txBody>
          <a:bodyPr/>
          <a:lstStyle>
            <a:lvl1pPr>
              <a:defRPr b="1">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fld id="{2DB865D1-AB36-F542-A702-C4A007E41D7C}" type="slidenum">
              <a:rPr lang="en-US" altLang="en-US"/>
              <a:pPr/>
              <a:t>‹#›</a:t>
            </a:fld>
            <a:endParaRPr lang="en-US" altLang="en-US"/>
          </a:p>
        </p:txBody>
      </p:sp>
    </p:spTree>
    <p:extLst>
      <p:ext uri="{BB962C8B-B14F-4D97-AF65-F5344CB8AC3E}">
        <p14:creationId xmlns:p14="http://schemas.microsoft.com/office/powerpoint/2010/main" val="829571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89557A-4EB8-B54D-8E03-26D3C66E3119}" type="datetimeFigureOut">
              <a:rPr lang="en-US"/>
              <a:pPr>
                <a:defRPr/>
              </a:pPr>
              <a:t>11/28/18</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35279A-403E-074A-89B4-9835A993D2E3}" type="slidenum">
              <a:rPr lang="en-US"/>
              <a:pPr>
                <a:defRPr/>
              </a:pPr>
              <a:t>‹#›</a:t>
            </a:fld>
            <a:endParaRPr lang="en-US"/>
          </a:p>
        </p:txBody>
      </p:sp>
    </p:spTree>
    <p:extLst>
      <p:ext uri="{BB962C8B-B14F-4D97-AF65-F5344CB8AC3E}">
        <p14:creationId xmlns:p14="http://schemas.microsoft.com/office/powerpoint/2010/main" val="24185839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D346BDA-B694-FF44-BDA4-DF1C1E00868E}" type="datetimeFigureOut">
              <a:rPr lang="en-US"/>
              <a:pPr>
                <a:defRPr/>
              </a:pPr>
              <a:t>11/28/18</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1014C34-F5F8-2842-9FD2-ECC5AE6210B8}" type="slidenum">
              <a:rPr lang="en-US"/>
              <a:pPr>
                <a:defRPr/>
              </a:pPr>
              <a:t>‹#›</a:t>
            </a:fld>
            <a:endParaRPr lang="en-US"/>
          </a:p>
        </p:txBody>
      </p:sp>
    </p:spTree>
    <p:extLst>
      <p:ext uri="{BB962C8B-B14F-4D97-AF65-F5344CB8AC3E}">
        <p14:creationId xmlns:p14="http://schemas.microsoft.com/office/powerpoint/2010/main" val="227192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8.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28.11.18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8626909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725458B-997D-FD45-A967-5B92FC06E60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8EC657-95D3-504D-8FA1-47E38E1B35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593E28B-4048-AD4D-B164-30218A09F7C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442E540A-DCF4-634A-B622-AC1800464A8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D42484C-4A87-B44A-B683-460430D7EFA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AA37053-210C-2A4E-990A-F844C956B69A}" type="slidenum">
              <a:rPr lang="en-US" altLang="en-US"/>
              <a:pPr/>
              <a:t>‹#›</a:t>
            </a:fld>
            <a:endParaRPr lang="en-US" altLang="en-US"/>
          </a:p>
        </p:txBody>
      </p:sp>
    </p:spTree>
    <p:extLst>
      <p:ext uri="{BB962C8B-B14F-4D97-AF65-F5344CB8AC3E}">
        <p14:creationId xmlns:p14="http://schemas.microsoft.com/office/powerpoint/2010/main" val="152186509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05" tIns="45604" rIns="91205" bIns="45604"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05" tIns="45604" rIns="91205" bIns="456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205" tIns="45604" rIns="91205" bIns="45604" numCol="1" anchor="ctr" anchorCtr="0" compatLnSpc="1">
            <a:prstTxWarp prst="textNoShape">
              <a:avLst/>
            </a:prstTxWarp>
          </a:bodyPr>
          <a:lstStyle>
            <a:lvl1pPr>
              <a:defRPr sz="1200" b="0">
                <a:solidFill>
                  <a:srgbClr val="898989"/>
                </a:solidFill>
                <a:latin typeface="Arial" charset="0"/>
              </a:defRPr>
            </a:lvl1pPr>
          </a:lstStyle>
          <a:p>
            <a:pPr defTabSz="914400" fontAlgn="base">
              <a:spcBef>
                <a:spcPct val="0"/>
              </a:spcBef>
              <a:spcAft>
                <a:spcPct val="0"/>
              </a:spcAft>
            </a:pPr>
            <a:fld id="{489AD7EC-0C0B-0745-A44E-52D05ED6283C}" type="datetime1">
              <a:rPr lang="en-US" altLang="en-US" smtClean="0">
                <a:ea typeface="ＭＳ Ｐゴシック" charset="-128"/>
              </a:rPr>
              <a:pPr defTabSz="914400" fontAlgn="base">
                <a:spcBef>
                  <a:spcPct val="0"/>
                </a:spcBef>
                <a:spcAft>
                  <a:spcPct val="0"/>
                </a:spcAft>
              </a:pPr>
              <a:t>11/28/18</a:t>
            </a:fld>
            <a:endParaRPr lang="en-US" alt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205" tIns="45604" rIns="91205" bIns="45604" numCol="1" anchor="ctr" anchorCtr="0" compatLnSpc="1">
            <a:prstTxWarp prst="textNoShape">
              <a:avLst/>
            </a:prstTxWarp>
          </a:bodyPr>
          <a:lstStyle>
            <a:lvl1pPr algn="ctr">
              <a:defRPr sz="1200" b="0">
                <a:solidFill>
                  <a:srgbClr val="898989"/>
                </a:solidFill>
                <a:latin typeface="Arial" pitchFamily="-108"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05" tIns="45604" rIns="91205" bIns="45604" numCol="1" anchor="ctr" anchorCtr="0" compatLnSpc="1">
            <a:prstTxWarp prst="textNoShape">
              <a:avLst/>
            </a:prstTxWarp>
          </a:bodyPr>
          <a:lstStyle>
            <a:lvl1pPr algn="r">
              <a:defRPr sz="1200" b="0">
                <a:solidFill>
                  <a:srgbClr val="898989"/>
                </a:solidFill>
                <a:latin typeface="Arial" charset="0"/>
              </a:defRPr>
            </a:lvl1pPr>
          </a:lstStyle>
          <a:p>
            <a:pPr defTabSz="914400" fontAlgn="base">
              <a:spcBef>
                <a:spcPct val="0"/>
              </a:spcBef>
              <a:spcAft>
                <a:spcPct val="0"/>
              </a:spcAft>
            </a:pPr>
            <a:fld id="{C7AD7C2D-2B4F-5D48-9A45-216A15EB4551}" type="slidenum">
              <a:rPr lang="en-US" altLang="en-US" smtClean="0">
                <a:ea typeface="ＭＳ Ｐゴシック" charset="-128"/>
              </a:rPr>
              <a:pPr defTabSz="914400" fontAlgn="base">
                <a:spcBef>
                  <a:spcPct val="0"/>
                </a:spcBef>
                <a:spcAft>
                  <a:spcPct val="0"/>
                </a:spcAft>
              </a:pPr>
              <a:t>‹#›</a:t>
            </a:fld>
            <a:endParaRPr lang="en-US" altLang="en-US">
              <a:ea typeface="ＭＳ Ｐゴシック" charset="-128"/>
            </a:endParaRPr>
          </a:p>
        </p:txBody>
      </p:sp>
    </p:spTree>
    <p:extLst>
      <p:ext uri="{BB962C8B-B14F-4D97-AF65-F5344CB8AC3E}">
        <p14:creationId xmlns:p14="http://schemas.microsoft.com/office/powerpoint/2010/main" val="3369184076"/>
      </p:ext>
    </p:extLst>
  </p:cSld>
  <p:clrMap bg1="lt1" tx1="dk1" bg2="lt2" tx2="dk2" accent1="accent1" accent2="accent2" accent3="accent3" accent4="accent4" accent5="accent5" accent6="accent6" hlink="hlink" folHlink="folHlink"/>
  <p:sldLayoutIdLst>
    <p:sldLayoutId id="2147483906" r:id="rId1"/>
  </p:sldLayoutIdLst>
  <p:txStyles>
    <p:titleStyle>
      <a:lvl1pPr algn="ctr" defTabSz="452438"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2438"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2438"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2438"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2438"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09284" algn="ctr" defTabSz="454764"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818567" algn="ctr" defTabSz="454764"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227853" algn="ctr" defTabSz="454764"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637138" algn="ctr" defTabSz="454764"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39725" indent="-339725" algn="l" defTabSz="452438"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39775" indent="-282575" algn="l" defTabSz="452438"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38238" indent="-225425" algn="l" defTabSz="452438"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3850" indent="-225425" algn="l" defTabSz="452438"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49463" indent="-225425" algn="l" defTabSz="452438"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08141" indent="-228019" algn="l" defTabSz="456029" rtl="0" eaLnBrk="1" latinLnBrk="0" hangingPunct="1">
        <a:spcBef>
          <a:spcPct val="20000"/>
        </a:spcBef>
        <a:buFont typeface="Arial"/>
        <a:buChar char="•"/>
        <a:defRPr sz="2000" kern="1200">
          <a:solidFill>
            <a:schemeClr val="tx1"/>
          </a:solidFill>
          <a:latin typeface="+mn-lt"/>
          <a:ea typeface="+mn-ea"/>
          <a:cs typeface="+mn-cs"/>
        </a:defRPr>
      </a:lvl6pPr>
      <a:lvl7pPr marL="2964166" indent="-228019" algn="l" defTabSz="456029" rtl="0" eaLnBrk="1" latinLnBrk="0" hangingPunct="1">
        <a:spcBef>
          <a:spcPct val="20000"/>
        </a:spcBef>
        <a:buFont typeface="Arial"/>
        <a:buChar char="•"/>
        <a:defRPr sz="2000" kern="1200">
          <a:solidFill>
            <a:schemeClr val="tx1"/>
          </a:solidFill>
          <a:latin typeface="+mn-lt"/>
          <a:ea typeface="+mn-ea"/>
          <a:cs typeface="+mn-cs"/>
        </a:defRPr>
      </a:lvl7pPr>
      <a:lvl8pPr marL="3420191" indent="-228019" algn="l" defTabSz="456029" rtl="0" eaLnBrk="1" latinLnBrk="0" hangingPunct="1">
        <a:spcBef>
          <a:spcPct val="20000"/>
        </a:spcBef>
        <a:buFont typeface="Arial"/>
        <a:buChar char="•"/>
        <a:defRPr sz="2000" kern="1200">
          <a:solidFill>
            <a:schemeClr val="tx1"/>
          </a:solidFill>
          <a:latin typeface="+mn-lt"/>
          <a:ea typeface="+mn-ea"/>
          <a:cs typeface="+mn-cs"/>
        </a:defRPr>
      </a:lvl8pPr>
      <a:lvl9pPr marL="3876213" indent="-228019" algn="l" defTabSz="456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29" rtl="0" eaLnBrk="1" latinLnBrk="0" hangingPunct="1">
        <a:defRPr sz="1800" kern="1200">
          <a:solidFill>
            <a:schemeClr val="tx1"/>
          </a:solidFill>
          <a:latin typeface="+mn-lt"/>
          <a:ea typeface="+mn-ea"/>
          <a:cs typeface="+mn-cs"/>
        </a:defRPr>
      </a:lvl1pPr>
      <a:lvl2pPr marL="456029" algn="l" defTabSz="456029" rtl="0" eaLnBrk="1" latinLnBrk="0" hangingPunct="1">
        <a:defRPr sz="1800" kern="1200">
          <a:solidFill>
            <a:schemeClr val="tx1"/>
          </a:solidFill>
          <a:latin typeface="+mn-lt"/>
          <a:ea typeface="+mn-ea"/>
          <a:cs typeface="+mn-cs"/>
        </a:defRPr>
      </a:lvl2pPr>
      <a:lvl3pPr marL="912051" algn="l" defTabSz="456029" rtl="0" eaLnBrk="1" latinLnBrk="0" hangingPunct="1">
        <a:defRPr sz="1800" kern="1200">
          <a:solidFill>
            <a:schemeClr val="tx1"/>
          </a:solidFill>
          <a:latin typeface="+mn-lt"/>
          <a:ea typeface="+mn-ea"/>
          <a:cs typeface="+mn-cs"/>
        </a:defRPr>
      </a:lvl3pPr>
      <a:lvl4pPr marL="1368077" algn="l" defTabSz="456029" rtl="0" eaLnBrk="1" latinLnBrk="0" hangingPunct="1">
        <a:defRPr sz="1800" kern="1200">
          <a:solidFill>
            <a:schemeClr val="tx1"/>
          </a:solidFill>
          <a:latin typeface="+mn-lt"/>
          <a:ea typeface="+mn-ea"/>
          <a:cs typeface="+mn-cs"/>
        </a:defRPr>
      </a:lvl4pPr>
      <a:lvl5pPr marL="1824101" algn="l" defTabSz="456029" rtl="0" eaLnBrk="1" latinLnBrk="0" hangingPunct="1">
        <a:defRPr sz="1800" kern="1200">
          <a:solidFill>
            <a:schemeClr val="tx1"/>
          </a:solidFill>
          <a:latin typeface="+mn-lt"/>
          <a:ea typeface="+mn-ea"/>
          <a:cs typeface="+mn-cs"/>
        </a:defRPr>
      </a:lvl5pPr>
      <a:lvl6pPr marL="2280126" algn="l" defTabSz="456029" rtl="0" eaLnBrk="1" latinLnBrk="0" hangingPunct="1">
        <a:defRPr sz="1800" kern="1200">
          <a:solidFill>
            <a:schemeClr val="tx1"/>
          </a:solidFill>
          <a:latin typeface="+mn-lt"/>
          <a:ea typeface="+mn-ea"/>
          <a:cs typeface="+mn-cs"/>
        </a:defRPr>
      </a:lvl6pPr>
      <a:lvl7pPr marL="2736151" algn="l" defTabSz="456029" rtl="0" eaLnBrk="1" latinLnBrk="0" hangingPunct="1">
        <a:defRPr sz="1800" kern="1200">
          <a:solidFill>
            <a:schemeClr val="tx1"/>
          </a:solidFill>
          <a:latin typeface="+mn-lt"/>
          <a:ea typeface="+mn-ea"/>
          <a:cs typeface="+mn-cs"/>
        </a:defRPr>
      </a:lvl7pPr>
      <a:lvl8pPr marL="3192178" algn="l" defTabSz="456029" rtl="0" eaLnBrk="1" latinLnBrk="0" hangingPunct="1">
        <a:defRPr sz="1800" kern="1200">
          <a:solidFill>
            <a:schemeClr val="tx1"/>
          </a:solidFill>
          <a:latin typeface="+mn-lt"/>
          <a:ea typeface="+mn-ea"/>
          <a:cs typeface="+mn-cs"/>
        </a:defRPr>
      </a:lvl8pPr>
      <a:lvl9pPr marL="3648201" algn="l" defTabSz="45602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99FF"/>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5" tIns="45599" rIns="91195" bIns="45599"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5" tIns="45599" rIns="91195" bIns="455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195" tIns="45599" rIns="91195" bIns="45599" numCol="1" anchor="ctr" anchorCtr="0" compatLnSpc="1">
            <a:prstTxWarp prst="textNoShape">
              <a:avLst/>
            </a:prstTxWarp>
          </a:bodyPr>
          <a:lstStyle>
            <a:lvl1pPr>
              <a:defRPr sz="1200" b="0">
                <a:solidFill>
                  <a:srgbClr val="898989"/>
                </a:solidFill>
                <a:latin typeface="Calibri" charset="0"/>
              </a:defRPr>
            </a:lvl1pPr>
          </a:lstStyle>
          <a:p>
            <a:pPr defTabSz="914400" fontAlgn="base">
              <a:spcBef>
                <a:spcPct val="0"/>
              </a:spcBef>
              <a:spcAft>
                <a:spcPct val="0"/>
              </a:spcAft>
            </a:pPr>
            <a:fld id="{C7EE213D-1C2A-6D4F-86BF-B3080E3531E8}" type="datetime1">
              <a:rPr lang="en-US" altLang="en-US" smtClean="0">
                <a:ea typeface="ＭＳ Ｐゴシック" charset="-128"/>
              </a:rPr>
              <a:pPr defTabSz="914400" fontAlgn="base">
                <a:spcBef>
                  <a:spcPct val="0"/>
                </a:spcBef>
                <a:spcAft>
                  <a:spcPct val="0"/>
                </a:spcAft>
              </a:pPr>
              <a:t>11/28/18</a:t>
            </a:fld>
            <a:endParaRPr lang="en-US" alt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195" tIns="45599" rIns="91195" bIns="45599" numCol="1" anchor="ctr" anchorCtr="0" compatLnSpc="1">
            <a:prstTxWarp prst="textNoShape">
              <a:avLst/>
            </a:prstTxWarp>
          </a:bodyPr>
          <a:lstStyle>
            <a:lvl1pPr algn="ctr">
              <a:defRPr sz="1200" b="0">
                <a:solidFill>
                  <a:srgbClr val="898989"/>
                </a:solidFill>
                <a:latin typeface="Calibri"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195" tIns="45599" rIns="91195" bIns="45599" numCol="1" anchor="ctr" anchorCtr="0" compatLnSpc="1">
            <a:prstTxWarp prst="textNoShape">
              <a:avLst/>
            </a:prstTxWarp>
          </a:bodyPr>
          <a:lstStyle>
            <a:lvl1pPr algn="r">
              <a:defRPr sz="1200" b="0">
                <a:solidFill>
                  <a:srgbClr val="898989"/>
                </a:solidFill>
                <a:latin typeface="Calibri" charset="0"/>
              </a:defRPr>
            </a:lvl1pPr>
          </a:lstStyle>
          <a:p>
            <a:pPr defTabSz="914400" fontAlgn="base">
              <a:spcBef>
                <a:spcPct val="0"/>
              </a:spcBef>
              <a:spcAft>
                <a:spcPct val="0"/>
              </a:spcAft>
            </a:pPr>
            <a:fld id="{6D0E1214-57B6-1A46-826E-986CAEBE2268}" type="slidenum">
              <a:rPr lang="en-US" altLang="en-US" smtClean="0">
                <a:ea typeface="ＭＳ Ｐゴシック" charset="-128"/>
              </a:rPr>
              <a:pPr defTabSz="914400" fontAlgn="base">
                <a:spcBef>
                  <a:spcPct val="0"/>
                </a:spcBef>
                <a:spcAft>
                  <a:spcPct val="0"/>
                </a:spcAft>
              </a:pPr>
              <a:t>‹#›</a:t>
            </a:fld>
            <a:endParaRPr lang="en-US" altLang="en-US">
              <a:ea typeface="ＭＳ Ｐゴシック" charset="-128"/>
            </a:endParaRPr>
          </a:p>
        </p:txBody>
      </p:sp>
    </p:spTree>
    <p:extLst>
      <p:ext uri="{BB962C8B-B14F-4D97-AF65-F5344CB8AC3E}">
        <p14:creationId xmlns:p14="http://schemas.microsoft.com/office/powerpoint/2010/main" val="170269281"/>
      </p:ext>
    </p:extLst>
  </p:cSld>
  <p:clrMap bg1="lt1" tx1="dk1" bg2="lt2" tx2="dk2" accent1="accent1" accent2="accent2" accent3="accent3" accent4="accent4" accent5="accent5" accent6="accent6" hlink="hlink" folHlink="folHlink"/>
  <p:sldLayoutIdLst>
    <p:sldLayoutId id="2147483908"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5976" algn="ctr" rtl="0" fontAlgn="base">
        <a:spcBef>
          <a:spcPct val="0"/>
        </a:spcBef>
        <a:spcAft>
          <a:spcPct val="0"/>
        </a:spcAft>
        <a:defRPr sz="4400">
          <a:solidFill>
            <a:schemeClr val="tx1"/>
          </a:solidFill>
          <a:latin typeface="Calibri" pitchFamily="34" charset="0"/>
        </a:defRPr>
      </a:lvl6pPr>
      <a:lvl7pPr marL="911944" algn="ctr" rtl="0" fontAlgn="base">
        <a:spcBef>
          <a:spcPct val="0"/>
        </a:spcBef>
        <a:spcAft>
          <a:spcPct val="0"/>
        </a:spcAft>
        <a:defRPr sz="4400">
          <a:solidFill>
            <a:schemeClr val="tx1"/>
          </a:solidFill>
          <a:latin typeface="Calibri" pitchFamily="34" charset="0"/>
        </a:defRPr>
      </a:lvl7pPr>
      <a:lvl8pPr marL="1367917" algn="ctr" rtl="0" fontAlgn="base">
        <a:spcBef>
          <a:spcPct val="0"/>
        </a:spcBef>
        <a:spcAft>
          <a:spcPct val="0"/>
        </a:spcAft>
        <a:defRPr sz="4400">
          <a:solidFill>
            <a:schemeClr val="tx1"/>
          </a:solidFill>
          <a:latin typeface="Calibri" pitchFamily="34" charset="0"/>
        </a:defRPr>
      </a:lvl8pPr>
      <a:lvl9pPr marL="1823887" algn="ctr" rtl="0" fontAlgn="base">
        <a:spcBef>
          <a:spcPct val="0"/>
        </a:spcBef>
        <a:spcAft>
          <a:spcPct val="0"/>
        </a:spcAft>
        <a:defRPr sz="4400">
          <a:solidFill>
            <a:schemeClr val="tx1"/>
          </a:solidFill>
          <a:latin typeface="Calibri" pitchFamily="34" charset="0"/>
        </a:defRPr>
      </a:lvl9pPr>
    </p:titleStyle>
    <p:bodyStyle>
      <a:lvl1pPr marL="339725" indent="-33972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38238" indent="-225425"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593850" indent="-225425"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49463" indent="-225425"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07848" indent="-227993" algn="l" defTabSz="9119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820" indent="-227993" algn="l" defTabSz="9119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91" indent="-227993" algn="l" defTabSz="9119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760" indent="-227993" algn="l" defTabSz="9119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44" rtl="0" eaLnBrk="1" latinLnBrk="0" hangingPunct="1">
        <a:defRPr sz="1800" kern="1200">
          <a:solidFill>
            <a:schemeClr val="tx1"/>
          </a:solidFill>
          <a:latin typeface="+mn-lt"/>
          <a:ea typeface="+mn-ea"/>
          <a:cs typeface="+mn-cs"/>
        </a:defRPr>
      </a:lvl1pPr>
      <a:lvl2pPr marL="455976" algn="l" defTabSz="911944" rtl="0" eaLnBrk="1" latinLnBrk="0" hangingPunct="1">
        <a:defRPr sz="1800" kern="1200">
          <a:solidFill>
            <a:schemeClr val="tx1"/>
          </a:solidFill>
          <a:latin typeface="+mn-lt"/>
          <a:ea typeface="+mn-ea"/>
          <a:cs typeface="+mn-cs"/>
        </a:defRPr>
      </a:lvl2pPr>
      <a:lvl3pPr marL="911944" algn="l" defTabSz="911944" rtl="0" eaLnBrk="1" latinLnBrk="0" hangingPunct="1">
        <a:defRPr sz="1800" kern="1200">
          <a:solidFill>
            <a:schemeClr val="tx1"/>
          </a:solidFill>
          <a:latin typeface="+mn-lt"/>
          <a:ea typeface="+mn-ea"/>
          <a:cs typeface="+mn-cs"/>
        </a:defRPr>
      </a:lvl3pPr>
      <a:lvl4pPr marL="1367917" algn="l" defTabSz="911944" rtl="0" eaLnBrk="1" latinLnBrk="0" hangingPunct="1">
        <a:defRPr sz="1800" kern="1200">
          <a:solidFill>
            <a:schemeClr val="tx1"/>
          </a:solidFill>
          <a:latin typeface="+mn-lt"/>
          <a:ea typeface="+mn-ea"/>
          <a:cs typeface="+mn-cs"/>
        </a:defRPr>
      </a:lvl4pPr>
      <a:lvl5pPr marL="1823887" algn="l" defTabSz="911944" rtl="0" eaLnBrk="1" latinLnBrk="0" hangingPunct="1">
        <a:defRPr sz="1800" kern="1200">
          <a:solidFill>
            <a:schemeClr val="tx1"/>
          </a:solidFill>
          <a:latin typeface="+mn-lt"/>
          <a:ea typeface="+mn-ea"/>
          <a:cs typeface="+mn-cs"/>
        </a:defRPr>
      </a:lvl5pPr>
      <a:lvl6pPr marL="2279859" algn="l" defTabSz="911944" rtl="0" eaLnBrk="1" latinLnBrk="0" hangingPunct="1">
        <a:defRPr sz="1800" kern="1200">
          <a:solidFill>
            <a:schemeClr val="tx1"/>
          </a:solidFill>
          <a:latin typeface="+mn-lt"/>
          <a:ea typeface="+mn-ea"/>
          <a:cs typeface="+mn-cs"/>
        </a:defRPr>
      </a:lvl6pPr>
      <a:lvl7pPr marL="2735831" algn="l" defTabSz="911944" rtl="0" eaLnBrk="1" latinLnBrk="0" hangingPunct="1">
        <a:defRPr sz="1800" kern="1200">
          <a:solidFill>
            <a:schemeClr val="tx1"/>
          </a:solidFill>
          <a:latin typeface="+mn-lt"/>
          <a:ea typeface="+mn-ea"/>
          <a:cs typeface="+mn-cs"/>
        </a:defRPr>
      </a:lvl7pPr>
      <a:lvl8pPr marL="3191805" algn="l" defTabSz="911944" rtl="0" eaLnBrk="1" latinLnBrk="0" hangingPunct="1">
        <a:defRPr sz="1800" kern="1200">
          <a:solidFill>
            <a:schemeClr val="tx1"/>
          </a:solidFill>
          <a:latin typeface="+mn-lt"/>
          <a:ea typeface="+mn-ea"/>
          <a:cs typeface="+mn-cs"/>
        </a:defRPr>
      </a:lvl8pPr>
      <a:lvl9pPr marL="3647775" algn="l" defTabSz="91194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defRPr>
            </a:lvl1pPr>
          </a:lstStyle>
          <a:p>
            <a:pPr defTabSz="914400" fontAlgn="base">
              <a:spcBef>
                <a:spcPct val="0"/>
              </a:spcBef>
              <a:spcAft>
                <a:spcPct val="0"/>
              </a:spcAft>
              <a:defRPr/>
            </a:pPr>
            <a:fld id="{1C144794-ACA5-FB4F-A474-080A0A1D77D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82347011"/>
      </p:ext>
    </p:extLst>
  </p:cSld>
  <p:clrMap bg1="lt1" tx1="dk1" bg2="lt2" tx2="dk2" accent1="accent1" accent2="accent2" accent3="accent3" accent4="accent4" accent5="accent5" accent6="accent6" hlink="hlink" folHlink="folHlink"/>
  <p:sldLayoutIdLst>
    <p:sldLayoutId id="2147483910" r:id="rId1"/>
    <p:sldLayoutId id="214748391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3632185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440059"/>
      </p:ext>
    </p:extLst>
  </p:cSld>
  <p:clrMap bg1="lt1" tx1="dk1" bg2="lt2" tx2="dk2" accent1="accent1" accent2="accent2" accent3="accent3" accent4="accent4" accent5="accent5" accent6="accent6" hlink="hlink" folHlink="folHlink"/>
  <p:sldLayoutIdLst>
    <p:sldLayoutId id="2147483819" r:id="rId1"/>
    <p:sldLayoutId id="21474838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bwMode="auto">
          <a:xfrm>
            <a:off x="673100" y="568325"/>
            <a:ext cx="780732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7411" name="Rectangle 2"/>
          <p:cNvSpPr>
            <a:spLocks noGrp="1" noChangeArrowheads="1"/>
          </p:cNvSpPr>
          <p:nvPr>
            <p:ph type="body" idx="1"/>
          </p:nvPr>
        </p:nvSpPr>
        <p:spPr bwMode="auto">
          <a:xfrm>
            <a:off x="673100" y="1906588"/>
            <a:ext cx="7807325" cy="43195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1811630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txStyles>
    <p:titleStyle>
      <a:lvl1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ＭＳ Ｐゴシック" charset="0"/>
          <a:cs typeface="+mj-cs"/>
        </a:defRPr>
      </a:lvl1pPr>
      <a:lvl2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2pPr>
      <a:lvl3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3pPr>
      <a:lvl4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4pPr>
      <a:lvl5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5pPr>
      <a:lvl6pPr marL="1360376"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65110"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69869"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74594"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81000" indent="-285750" algn="l" defTabSz="40322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ＭＳ Ｐゴシック" charset="0"/>
          <a:cs typeface="+mn-cs"/>
        </a:defRPr>
      </a:lvl1pPr>
      <a:lvl2pPr marL="763588" indent="-254000" algn="l" defTabSz="40322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46175" indent="-190500" algn="l" defTabSz="40322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28763" indent="-190500" algn="l" defTabSz="40322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09763" indent="-190500" algn="l" defTabSz="40322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31601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72074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125494"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30233"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4732" rtl="0" eaLnBrk="1" latinLnBrk="0" hangingPunct="1">
        <a:defRPr sz="1500" kern="1200">
          <a:solidFill>
            <a:schemeClr val="tx1"/>
          </a:solidFill>
          <a:latin typeface="+mn-lt"/>
          <a:ea typeface="+mn-ea"/>
          <a:cs typeface="+mn-cs"/>
        </a:defRPr>
      </a:lvl1pPr>
      <a:lvl2pPr marL="404732" algn="l" defTabSz="404732" rtl="0" eaLnBrk="1" latinLnBrk="0" hangingPunct="1">
        <a:defRPr sz="1500" kern="1200">
          <a:solidFill>
            <a:schemeClr val="tx1"/>
          </a:solidFill>
          <a:latin typeface="+mn-lt"/>
          <a:ea typeface="+mn-ea"/>
          <a:cs typeface="+mn-cs"/>
        </a:defRPr>
      </a:lvl2pPr>
      <a:lvl3pPr marL="809465" algn="l" defTabSz="404732" rtl="0" eaLnBrk="1" latinLnBrk="0" hangingPunct="1">
        <a:defRPr sz="1500" kern="1200">
          <a:solidFill>
            <a:schemeClr val="tx1"/>
          </a:solidFill>
          <a:latin typeface="+mn-lt"/>
          <a:ea typeface="+mn-ea"/>
          <a:cs typeface="+mn-cs"/>
        </a:defRPr>
      </a:lvl3pPr>
      <a:lvl4pPr marL="1214222" algn="l" defTabSz="404732" rtl="0" eaLnBrk="1" latinLnBrk="0" hangingPunct="1">
        <a:defRPr sz="1500" kern="1200">
          <a:solidFill>
            <a:schemeClr val="tx1"/>
          </a:solidFill>
          <a:latin typeface="+mn-lt"/>
          <a:ea typeface="+mn-ea"/>
          <a:cs typeface="+mn-cs"/>
        </a:defRPr>
      </a:lvl4pPr>
      <a:lvl5pPr marL="1618955" algn="l" defTabSz="404732" rtl="0" eaLnBrk="1" latinLnBrk="0" hangingPunct="1">
        <a:defRPr sz="1500" kern="1200">
          <a:solidFill>
            <a:schemeClr val="tx1"/>
          </a:solidFill>
          <a:latin typeface="+mn-lt"/>
          <a:ea typeface="+mn-ea"/>
          <a:cs typeface="+mn-cs"/>
        </a:defRPr>
      </a:lvl5pPr>
      <a:lvl6pPr marL="2023711" algn="l" defTabSz="404732" rtl="0" eaLnBrk="1" latinLnBrk="0" hangingPunct="1">
        <a:defRPr sz="1500" kern="1200">
          <a:solidFill>
            <a:schemeClr val="tx1"/>
          </a:solidFill>
          <a:latin typeface="+mn-lt"/>
          <a:ea typeface="+mn-ea"/>
          <a:cs typeface="+mn-cs"/>
        </a:defRPr>
      </a:lvl6pPr>
      <a:lvl7pPr marL="2428442" algn="l" defTabSz="404732" rtl="0" eaLnBrk="1" latinLnBrk="0" hangingPunct="1">
        <a:defRPr sz="1500" kern="1200">
          <a:solidFill>
            <a:schemeClr val="tx1"/>
          </a:solidFill>
          <a:latin typeface="+mn-lt"/>
          <a:ea typeface="+mn-ea"/>
          <a:cs typeface="+mn-cs"/>
        </a:defRPr>
      </a:lvl7pPr>
      <a:lvl8pPr marL="2833185" algn="l" defTabSz="404732" rtl="0" eaLnBrk="1" latinLnBrk="0" hangingPunct="1">
        <a:defRPr sz="1500" kern="1200">
          <a:solidFill>
            <a:schemeClr val="tx1"/>
          </a:solidFill>
          <a:latin typeface="+mn-lt"/>
          <a:ea typeface="+mn-ea"/>
          <a:cs typeface="+mn-cs"/>
        </a:defRPr>
      </a:lvl8pPr>
      <a:lvl9pPr marL="3237915" algn="l" defTabSz="404732"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914079">
              <a:defRPr sz="1400" b="0">
                <a:solidFill>
                  <a:srgbClr val="000000"/>
                </a:solidFill>
                <a:latin typeface="Times New Roman" charset="0"/>
                <a:ea typeface="+mn-ea"/>
                <a:cs typeface="+mn-cs"/>
              </a:defRPr>
            </a:lvl1pPr>
          </a:lstStyle>
          <a:p>
            <a:pPr fontAlgn="base">
              <a:spcBef>
                <a:spcPct val="0"/>
              </a:spcBef>
              <a:spcAft>
                <a:spcPct val="0"/>
              </a:spcAft>
              <a:defRPr/>
            </a:pPr>
            <a:fld id="{967EEF10-CB2F-BF4F-AE2F-B4B5B46DAB6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954298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defRPr>
      </a:lvl6pPr>
      <a:lvl7pPr marL="914079" algn="ctr" rtl="0" fontAlgn="base">
        <a:spcBef>
          <a:spcPct val="0"/>
        </a:spcBef>
        <a:spcAft>
          <a:spcPct val="0"/>
        </a:spcAft>
        <a:defRPr sz="4400">
          <a:solidFill>
            <a:schemeClr val="tx2"/>
          </a:solidFill>
          <a:latin typeface="Times New Roman" charset="0"/>
        </a:defRPr>
      </a:lvl7pPr>
      <a:lvl8pPr marL="1371119" algn="ctr" rtl="0" fontAlgn="base">
        <a:spcBef>
          <a:spcPct val="0"/>
        </a:spcBef>
        <a:spcAft>
          <a:spcPct val="0"/>
        </a:spcAft>
        <a:defRPr sz="4400">
          <a:solidFill>
            <a:schemeClr val="tx2"/>
          </a:solidFill>
          <a:latin typeface="Times New Roman" charset="0"/>
        </a:defRPr>
      </a:lvl8pPr>
      <a:lvl9pPr marL="1828159"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3718" indent="-228519" algn="l" rtl="0" fontAlgn="base">
        <a:spcBef>
          <a:spcPct val="20000"/>
        </a:spcBef>
        <a:spcAft>
          <a:spcPct val="0"/>
        </a:spcAft>
        <a:buChar char="»"/>
        <a:defRPr sz="2000">
          <a:solidFill>
            <a:schemeClr val="tx1"/>
          </a:solidFill>
          <a:latin typeface="+mn-lt"/>
          <a:ea typeface="ＭＳ Ｐゴシック" charset="-128"/>
        </a:defRPr>
      </a:lvl6pPr>
      <a:lvl7pPr marL="2970758" indent="-228519" algn="l" rtl="0" fontAlgn="base">
        <a:spcBef>
          <a:spcPct val="20000"/>
        </a:spcBef>
        <a:spcAft>
          <a:spcPct val="0"/>
        </a:spcAft>
        <a:buChar char="»"/>
        <a:defRPr sz="2000">
          <a:solidFill>
            <a:schemeClr val="tx1"/>
          </a:solidFill>
          <a:latin typeface="+mn-lt"/>
          <a:ea typeface="ＭＳ Ｐゴシック" charset="-128"/>
        </a:defRPr>
      </a:lvl7pPr>
      <a:lvl8pPr marL="3427797" indent="-228519" algn="l" rtl="0" fontAlgn="base">
        <a:spcBef>
          <a:spcPct val="20000"/>
        </a:spcBef>
        <a:spcAft>
          <a:spcPct val="0"/>
        </a:spcAft>
        <a:buChar char="»"/>
        <a:defRPr sz="2000">
          <a:solidFill>
            <a:schemeClr val="tx1"/>
          </a:solidFill>
          <a:latin typeface="+mn-lt"/>
          <a:ea typeface="ＭＳ Ｐゴシック" charset="-128"/>
        </a:defRPr>
      </a:lvl8pPr>
      <a:lvl9pPr marL="3884837" indent="-22851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16" tIns="40806" rIns="81616" bIns="40806"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16" tIns="40806" rIns="81616" bIns="4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ct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r" defTabSz="911412">
              <a:defRPr sz="1300" b="0">
                <a:solidFill>
                  <a:srgbClr val="000000"/>
                </a:solidFill>
                <a:latin typeface="Arial" charset="0"/>
              </a:defRPr>
            </a:lvl1pPr>
          </a:lstStyle>
          <a:p>
            <a:pPr fontAlgn="base">
              <a:spcBef>
                <a:spcPct val="0"/>
              </a:spcBef>
              <a:spcAft>
                <a:spcPct val="0"/>
              </a:spcAft>
              <a:defRPr/>
            </a:pPr>
            <a:fld id="{EFBC9D8E-530B-AA48-BF09-E1716343DE2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831046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990" algn="ctr" rtl="0" fontAlgn="base">
        <a:spcBef>
          <a:spcPct val="0"/>
        </a:spcBef>
        <a:spcAft>
          <a:spcPct val="0"/>
        </a:spcAft>
        <a:defRPr sz="3900">
          <a:solidFill>
            <a:schemeClr val="tx2"/>
          </a:solidFill>
          <a:latin typeface="Arial" pitchFamily="92" charset="0"/>
        </a:defRPr>
      </a:lvl6pPr>
      <a:lvl7pPr marL="815982" algn="ctr" rtl="0" fontAlgn="base">
        <a:spcBef>
          <a:spcPct val="0"/>
        </a:spcBef>
        <a:spcAft>
          <a:spcPct val="0"/>
        </a:spcAft>
        <a:defRPr sz="3900">
          <a:solidFill>
            <a:schemeClr val="tx2"/>
          </a:solidFill>
          <a:latin typeface="Arial" pitchFamily="92" charset="0"/>
        </a:defRPr>
      </a:lvl7pPr>
      <a:lvl8pPr marL="1223984" algn="ctr" rtl="0" fontAlgn="base">
        <a:spcBef>
          <a:spcPct val="0"/>
        </a:spcBef>
        <a:spcAft>
          <a:spcPct val="0"/>
        </a:spcAft>
        <a:defRPr sz="3900">
          <a:solidFill>
            <a:schemeClr val="tx2"/>
          </a:solidFill>
          <a:latin typeface="Arial" pitchFamily="92" charset="0"/>
        </a:defRPr>
      </a:lvl8pPr>
      <a:lvl9pPr marL="1631975" algn="ctr" rtl="0" fontAlgn="base">
        <a:spcBef>
          <a:spcPct val="0"/>
        </a:spcBef>
        <a:spcAft>
          <a:spcPct val="0"/>
        </a:spcAft>
        <a:defRPr sz="3900">
          <a:solidFill>
            <a:schemeClr val="tx2"/>
          </a:solidFill>
          <a:latin typeface="Arial" pitchFamily="92" charset="0"/>
        </a:defRPr>
      </a:lvl9pPr>
    </p:titleStyle>
    <p:bodyStyle>
      <a:lvl1pPr marL="303213" indent="-303213"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0400" indent="-25241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7588"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5575"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3563"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3977" indent="-203995" algn="l" rtl="0" fontAlgn="base">
        <a:spcBef>
          <a:spcPct val="20000"/>
        </a:spcBef>
        <a:spcAft>
          <a:spcPct val="0"/>
        </a:spcAft>
        <a:buChar char="»"/>
        <a:defRPr sz="1800">
          <a:solidFill>
            <a:schemeClr val="tx1"/>
          </a:solidFill>
          <a:latin typeface="+mn-lt"/>
          <a:ea typeface="ＭＳ Ｐゴシック" pitchFamily="92" charset="-128"/>
        </a:defRPr>
      </a:lvl6pPr>
      <a:lvl7pPr marL="2651966" indent="-203995" algn="l" rtl="0" fontAlgn="base">
        <a:spcBef>
          <a:spcPct val="20000"/>
        </a:spcBef>
        <a:spcAft>
          <a:spcPct val="0"/>
        </a:spcAft>
        <a:buChar char="»"/>
        <a:defRPr sz="1800">
          <a:solidFill>
            <a:schemeClr val="tx1"/>
          </a:solidFill>
          <a:latin typeface="+mn-lt"/>
          <a:ea typeface="ＭＳ Ｐゴシック" pitchFamily="92" charset="-128"/>
        </a:defRPr>
      </a:lvl7pPr>
      <a:lvl8pPr marL="3059968" indent="-203995" algn="l" rtl="0" fontAlgn="base">
        <a:spcBef>
          <a:spcPct val="20000"/>
        </a:spcBef>
        <a:spcAft>
          <a:spcPct val="0"/>
        </a:spcAft>
        <a:buChar char="»"/>
        <a:defRPr sz="1800">
          <a:solidFill>
            <a:schemeClr val="tx1"/>
          </a:solidFill>
          <a:latin typeface="+mn-lt"/>
          <a:ea typeface="ＭＳ Ｐゴシック" pitchFamily="92" charset="-128"/>
        </a:defRPr>
      </a:lvl8pPr>
      <a:lvl9pPr marL="3467954" indent="-203995"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990" rtl="0" eaLnBrk="1" latinLnBrk="0" hangingPunct="1">
        <a:defRPr sz="1600" kern="1200">
          <a:solidFill>
            <a:schemeClr val="tx1"/>
          </a:solidFill>
          <a:latin typeface="+mn-lt"/>
          <a:ea typeface="+mn-ea"/>
          <a:cs typeface="+mn-cs"/>
        </a:defRPr>
      </a:lvl1pPr>
      <a:lvl2pPr marL="407990" algn="l" defTabSz="407990" rtl="0" eaLnBrk="1" latinLnBrk="0" hangingPunct="1">
        <a:defRPr sz="1600" kern="1200">
          <a:solidFill>
            <a:schemeClr val="tx1"/>
          </a:solidFill>
          <a:latin typeface="+mn-lt"/>
          <a:ea typeface="+mn-ea"/>
          <a:cs typeface="+mn-cs"/>
        </a:defRPr>
      </a:lvl2pPr>
      <a:lvl3pPr marL="815982" algn="l" defTabSz="407990" rtl="0" eaLnBrk="1" latinLnBrk="0" hangingPunct="1">
        <a:defRPr sz="1600" kern="1200">
          <a:solidFill>
            <a:schemeClr val="tx1"/>
          </a:solidFill>
          <a:latin typeface="+mn-lt"/>
          <a:ea typeface="+mn-ea"/>
          <a:cs typeface="+mn-cs"/>
        </a:defRPr>
      </a:lvl3pPr>
      <a:lvl4pPr marL="1223984" algn="l" defTabSz="407990" rtl="0" eaLnBrk="1" latinLnBrk="0" hangingPunct="1">
        <a:defRPr sz="1600" kern="1200">
          <a:solidFill>
            <a:schemeClr val="tx1"/>
          </a:solidFill>
          <a:latin typeface="+mn-lt"/>
          <a:ea typeface="+mn-ea"/>
          <a:cs typeface="+mn-cs"/>
        </a:defRPr>
      </a:lvl4pPr>
      <a:lvl5pPr marL="1631975" algn="l" defTabSz="407990" rtl="0" eaLnBrk="1" latinLnBrk="0" hangingPunct="1">
        <a:defRPr sz="1600" kern="1200">
          <a:solidFill>
            <a:schemeClr val="tx1"/>
          </a:solidFill>
          <a:latin typeface="+mn-lt"/>
          <a:ea typeface="+mn-ea"/>
          <a:cs typeface="+mn-cs"/>
        </a:defRPr>
      </a:lvl5pPr>
      <a:lvl6pPr marL="2039978" algn="l" defTabSz="407990" rtl="0" eaLnBrk="1" latinLnBrk="0" hangingPunct="1">
        <a:defRPr sz="1600" kern="1200">
          <a:solidFill>
            <a:schemeClr val="tx1"/>
          </a:solidFill>
          <a:latin typeface="+mn-lt"/>
          <a:ea typeface="+mn-ea"/>
          <a:cs typeface="+mn-cs"/>
        </a:defRPr>
      </a:lvl6pPr>
      <a:lvl7pPr marL="2447969" algn="l" defTabSz="407990" rtl="0" eaLnBrk="1" latinLnBrk="0" hangingPunct="1">
        <a:defRPr sz="1600" kern="1200">
          <a:solidFill>
            <a:schemeClr val="tx1"/>
          </a:solidFill>
          <a:latin typeface="+mn-lt"/>
          <a:ea typeface="+mn-ea"/>
          <a:cs typeface="+mn-cs"/>
        </a:defRPr>
      </a:lvl7pPr>
      <a:lvl8pPr marL="2855964" algn="l" defTabSz="407990" rtl="0" eaLnBrk="1" latinLnBrk="0" hangingPunct="1">
        <a:defRPr sz="1600" kern="1200">
          <a:solidFill>
            <a:schemeClr val="tx1"/>
          </a:solidFill>
          <a:latin typeface="+mn-lt"/>
          <a:ea typeface="+mn-ea"/>
          <a:cs typeface="+mn-cs"/>
        </a:defRPr>
      </a:lvl8pPr>
      <a:lvl9pPr marL="3263958" algn="l" defTabSz="40799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defTabSz="914400" eaLnBrk="0" hangingPunct="0">
              <a:defRPr sz="1400" b="0">
                <a:solidFill>
                  <a:srgbClr val="000000"/>
                </a:solidFill>
                <a:latin typeface="Arial" charset="0"/>
              </a:defRPr>
            </a:lvl1pPr>
          </a:lstStyle>
          <a:p>
            <a:pPr fontAlgn="base">
              <a:spcBef>
                <a:spcPct val="0"/>
              </a:spcBef>
              <a:spcAft>
                <a:spcPct val="0"/>
              </a:spcAft>
              <a:defRPr/>
            </a:pPr>
            <a:fld id="{F7174F92-0801-A241-9210-E4182456490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046918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28.11.18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5695439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125997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9.xml"/><Relationship Id="rId4" Type="http://schemas.openxmlformats.org/officeDocument/2006/relationships/hyperlink" Target="https://www.nature.com/articles/nrg396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dx.doi.org/10.3389/fmicb.2018.02527"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rrresearch.fieldofscience.com/2018/01/might-gta-be-vaccination-system-for.html?utm_source=feedburner&amp;utm_medium=feed&amp;utm_campaign=Feed:+RRResearch+(RRResearch)"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3.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19.png"/><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1.xml"/><Relationship Id="rId1" Type="http://schemas.openxmlformats.org/officeDocument/2006/relationships/themeOverride" Target="../theme/themeOverride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genome.cshlp.org/content/16/9/1099.ful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0.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en.wikipedia.org/wiki/Tardigrade" TargetMode="External"/><Relationship Id="rId1" Type="http://schemas.openxmlformats.org/officeDocument/2006/relationships/slideLayout" Target="../slideLayouts/slideLayout93.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93.xml"/><Relationship Id="rId4" Type="http://schemas.openxmlformats.org/officeDocument/2006/relationships/hyperlink" Target="http://biorxiv.org/content/early/2015/12/01/033464"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www.ncbi.nlm.nih.gov/entrez/query.fcgi?cmd=Retrieve&amp;db=Protein&amp;list_uids=07475800&amp;dopt=GenPept"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hyperlink" Target="http://www.ncbi.nlm.nih.gov/BLAST/Blast.cgi?CMD=Web&amp;LAYOUT=TwoWindows&amp;AUTO_FORMAT=Semiauto&amp;ALIGNMENTS=250&amp;ALIGNMENT_VIEW=Pairwise&amp;CLIENT=web&amp;COMPOSITION_BASED_STATISTICS=on&amp;DATABASE=nr&amp;CDD_SEARCH=on&amp;DESCRIPTIONS=500&amp;ENTREZ_QUERY=(none)&amp;EXPECT="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www.cmh.edu/stats/ask/bonferroni.asp"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EVALUATIONS of TEACHING</a:t>
            </a:r>
          </a:p>
        </p:txBody>
      </p:sp>
      <p:sp>
        <p:nvSpPr>
          <p:cNvPr id="3" name="TextBox 2"/>
          <p:cNvSpPr txBox="1"/>
          <p:nvPr/>
        </p:nvSpPr>
        <p:spPr>
          <a:xfrm>
            <a:off x="359265" y="2645453"/>
            <a:ext cx="8779752" cy="830890"/>
          </a:xfrm>
          <a:prstGeom prst="rect">
            <a:avLst/>
          </a:prstGeom>
          <a:noFill/>
        </p:spPr>
        <p:txBody>
          <a:bodyPr wrap="none" lIns="91333" tIns="45667" rIns="91333" bIns="45667" rtlCol="0">
            <a:spAutoFit/>
          </a:bodyPr>
          <a:lstStyle/>
          <a:p>
            <a:pPr defTabSz="914400" fontAlgn="base">
              <a:spcBef>
                <a:spcPct val="0"/>
              </a:spcBef>
              <a:spcAft>
                <a:spcPct val="0"/>
              </a:spcAft>
            </a:pPr>
            <a:br>
              <a:rPr lang="en-US" sz="2400" dirty="0">
                <a:solidFill>
                  <a:srgbClr val="000000"/>
                </a:solidFill>
                <a:latin typeface="Arial" charset="0"/>
                <a:ea typeface="ＭＳ Ｐゴシック" charset="0"/>
                <a:cs typeface="ＭＳ Ｐゴシック" charset="0"/>
              </a:rPr>
            </a:br>
            <a:r>
              <a:rPr lang="en-US" sz="2400" b="1" dirty="0">
                <a:solidFill>
                  <a:srgbClr val="000000"/>
                </a:solidFill>
                <a:latin typeface="Arial" charset="0"/>
                <a:ea typeface="ＭＳ Ｐゴシック" charset="0"/>
                <a:cs typeface="ＭＳ Ｐゴシック" charset="0"/>
              </a:rPr>
              <a:t> Please go to husky CT and complete student evaluations !</a:t>
            </a:r>
            <a:endParaRPr lang="en-US" sz="2400" dirty="0">
              <a:solidFill>
                <a:srgbClr val="000000"/>
              </a:solidFill>
              <a:latin typeface="Arial"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C1BC9096-E47D-1248-8FED-DFDE7CA97DED}"/>
              </a:ext>
            </a:extLst>
          </p:cNvPr>
          <p:cNvSpPr txBox="1"/>
          <p:nvPr/>
        </p:nvSpPr>
        <p:spPr>
          <a:xfrm>
            <a:off x="1566218" y="4833301"/>
            <a:ext cx="6260688" cy="369332"/>
          </a:xfrm>
          <a:prstGeom prst="rect">
            <a:avLst/>
          </a:prstGeom>
          <a:noFill/>
        </p:spPr>
        <p:txBody>
          <a:bodyPr wrap="none" rtlCol="0">
            <a:spAutoFit/>
          </a:bodyPr>
          <a:lstStyle/>
          <a:p>
            <a:r>
              <a:rPr lang="en-US" dirty="0"/>
              <a:t>This morning, 5 out of 38 students had filled out the SET </a:t>
            </a:r>
            <a:r>
              <a:rPr lang="en-US" dirty="0">
                <a:sym typeface="Wingdings" pitchFamily="2" charset="2"/>
              </a:rPr>
              <a:t></a:t>
            </a:r>
            <a:r>
              <a:rPr lang="en-US" dirty="0"/>
              <a:t> </a:t>
            </a:r>
          </a:p>
        </p:txBody>
      </p:sp>
    </p:spTree>
    <p:extLst>
      <p:ext uri="{BB962C8B-B14F-4D97-AF65-F5344CB8AC3E}">
        <p14:creationId xmlns:p14="http://schemas.microsoft.com/office/powerpoint/2010/main" val="2908425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0" y="0"/>
            <a:ext cx="7772400" cy="1143000"/>
          </a:xfrm>
        </p:spPr>
        <p:txBody>
          <a:bodyPr/>
          <a:lstStyle/>
          <a:p>
            <a:pPr algn="l" eaLnBrk="1" hangingPunct="1"/>
            <a:r>
              <a:rPr lang="en-US" sz="2400" b="1">
                <a:solidFill>
                  <a:srgbClr val="003366"/>
                </a:solidFill>
                <a:latin typeface="Arial" charset="0"/>
              </a:rPr>
              <a:t>To use the PSSM:</a:t>
            </a:r>
            <a:endParaRPr lang="en-US">
              <a:latin typeface="Times New Roman" charset="0"/>
            </a:endParaRPr>
          </a:p>
        </p:txBody>
      </p:sp>
      <p:sp>
        <p:nvSpPr>
          <p:cNvPr id="29698" name="Rectangle 3"/>
          <p:cNvSpPr>
            <a:spLocks noChangeArrowheads="1"/>
          </p:cNvSpPr>
          <p:nvPr/>
        </p:nvSpPr>
        <p:spPr bwMode="auto">
          <a:xfrm>
            <a:off x="914400" y="1219200"/>
            <a:ext cx="7543800" cy="454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urier New" charset="0"/>
                <a:ea typeface="+mn-ea"/>
                <a:cs typeface="+mn-cs"/>
              </a:rPr>
              <a:t>blastpgp -d /Users/jpgogarten/genomes/msb8.faa -i subI -a 2 -R subI.ckp -o subI.out3 -F 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urier New"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urier New" charset="0"/>
                <a:ea typeface="+mn-ea"/>
                <a:cs typeface="+mn-cs"/>
              </a:rPr>
              <a:t>blastpgp -d /Users/jpgogarten/genomes/msb8.faa -i gamma -a 2 -R gamma.ckp -o gamma.out3 -F f</a:t>
            </a:r>
            <a:endParaRPr kumimoji="0" lang="en-US" sz="1400" b="0" i="0" u="none" strike="noStrike" kern="1200" cap="none" spc="0" normalizeH="0" baseline="0" noProof="0">
              <a:ln>
                <a:noFill/>
              </a:ln>
              <a:solidFill>
                <a:srgbClr val="01DB70"/>
              </a:solidFill>
              <a:effectLst/>
              <a:uLnTx/>
              <a:uFillTx/>
              <a:latin typeface="Courier New"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1DB70"/>
              </a:solidFill>
              <a:effectLst/>
              <a:uLnTx/>
              <a:uFillTx/>
              <a:latin typeface="Courier New"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1DB70"/>
                </a:solidFill>
                <a:effectLst/>
                <a:uLnTx/>
                <a:uFillTx/>
                <a:latin typeface="Times New Roman"/>
                <a:ea typeface="+mn-ea"/>
                <a:cs typeface="+mn-cs"/>
              </a:rPr>
              <a:t>Runs another iteration of the same blast search, but uses the databank</a:t>
            </a:r>
            <a:r>
              <a:rPr kumimoji="0" lang="en-US" sz="1900" b="0" i="0" u="none" strike="noStrike" kern="1200" cap="none" spc="0" normalizeH="0" baseline="0" noProof="0">
                <a:ln>
                  <a:noFill/>
                </a:ln>
                <a:solidFill>
                  <a:srgbClr val="01DB70"/>
                </a:solidFill>
                <a:effectLst/>
                <a:uLnTx/>
                <a:uFillTx/>
                <a:latin typeface="Courier New Bold" charset="0"/>
                <a:ea typeface="+mn-ea"/>
                <a:cs typeface="+mn-cs"/>
              </a:rPr>
              <a:t> /Users/jpgogarten/genomes/msb8.fa</a:t>
            </a: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1DB70"/>
              </a:solidFill>
              <a:effectLst/>
              <a:uLnTx/>
              <a:uFillTx/>
              <a:latin typeface="Times New Roman Bold"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-R tells the program where to resume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-d specifies a different databank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-i input file - same sequence as before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-o output_filename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-a 2 use two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-h  e-value threshold for inclusion in multipass model [Real]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    default = 0.002.  This is a rather high number, but might be ok for the last iteration.</a:t>
            </a:r>
            <a:endParaRPr kumimoji="0" lang="en-US" sz="18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3054923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0" y="0"/>
            <a:ext cx="7772400" cy="1143000"/>
          </a:xfrm>
        </p:spPr>
        <p:txBody>
          <a:bodyPr/>
          <a:lstStyle/>
          <a:p>
            <a:pPr algn="l" eaLnBrk="1" hangingPunct="1"/>
            <a:r>
              <a:rPr lang="en-US" sz="2400">
                <a:latin typeface="Times New Roman" charset="0"/>
              </a:rPr>
              <a:t>PSI Blast and finding gene families within genomes</a:t>
            </a:r>
            <a:r>
              <a:rPr lang="en-US">
                <a:latin typeface="Times New Roman" charset="0"/>
              </a:rPr>
              <a:t> </a:t>
            </a:r>
          </a:p>
        </p:txBody>
      </p:sp>
      <p:sp>
        <p:nvSpPr>
          <p:cNvPr id="31746" name="Text Box 3"/>
          <p:cNvSpPr txBox="1">
            <a:spLocks noChangeArrowheads="1"/>
          </p:cNvSpPr>
          <p:nvPr/>
        </p:nvSpPr>
        <p:spPr bwMode="auto">
          <a:xfrm>
            <a:off x="304800" y="990600"/>
            <a:ext cx="8245475"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2nd step:  use PSSM to search genome: </a:t>
            </a:r>
          </a:p>
          <a:p>
            <a:pPr marL="457200" marR="0" lvl="0" indent="-457200" algn="l" defTabSz="457200" rtl="0" eaLnBrk="1" fontAlgn="auto" latinLnBrk="0" hangingPunct="1">
              <a:lnSpc>
                <a:spcPct val="100000"/>
              </a:lnSpc>
              <a:spcBef>
                <a:spcPts val="0"/>
              </a:spcBef>
              <a:spcAft>
                <a:spcPts val="0"/>
              </a:spcAft>
              <a:buClrTx/>
              <a:buSzTx/>
              <a:buFont typeface="Arial" charset="0"/>
              <a:buAutoNum type="alphaUcParenR"/>
              <a:tabLst/>
              <a:defRPr/>
            </a:pPr>
            <a: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rPr>
              <a:t>Use protein sequences encoded in genome as target: </a:t>
            </a:r>
            <a:b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rPr>
            </a:b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a:ln>
                  <a:noFill/>
                </a:ln>
                <a:solidFill>
                  <a:srgbClr val="000000"/>
                </a:solidFill>
                <a:effectLst/>
                <a:uLnTx/>
                <a:uFillTx/>
                <a:latin typeface="Courier" charset="0"/>
                <a:ea typeface="ＭＳ Ｐゴシック" charset="0"/>
              </a:rPr>
              <a:t>blastpgp -d target_genome.faa -i query.name -a 2 -R query.ckp -o query.out3 -F f</a:t>
            </a:r>
            <a:br>
              <a:rPr kumimoji="0" lang="en-US" sz="1600" b="0" i="0" u="none" strike="noStrike" kern="1200" cap="none" spc="0" normalizeH="0" baseline="0" noProof="0">
                <a:ln>
                  <a:noFill/>
                </a:ln>
                <a:solidFill>
                  <a:srgbClr val="000000"/>
                </a:solidFill>
                <a:effectLst/>
                <a:uLnTx/>
                <a:uFillTx/>
                <a:latin typeface="Courier" charset="0"/>
                <a:ea typeface="ＭＳ Ｐゴシック" charset="0"/>
              </a:rPr>
            </a:b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rPr>
              <a:t>B)   Use nucleotide sequence and tblastn. This is an advantage if you are also interested in pseudogenes, and/or if you don</a:t>
            </a:r>
            <a:r>
              <a:rPr kumimoji="0" lang="ja-JP" altLang="en-US" sz="1800" b="0" i="0" u="none" strike="noStrike" kern="1200" cap="none" spc="0" normalizeH="0" baseline="0" noProof="0">
                <a:ln>
                  <a:noFill/>
                </a:ln>
                <a:solidFill>
                  <a:srgbClr val="000000"/>
                </a:solidFill>
                <a:effectLst/>
                <a:uLnTx/>
                <a:uFillTx/>
                <a:latin typeface="Times New Roman" charset="0"/>
                <a:ea typeface="ＭＳ Ｐゴシック" charset="0"/>
              </a:rPr>
              <a:t>’</a:t>
            </a:r>
            <a:r>
              <a:rPr kumimoji="0" lang="en-US" altLang="ja-JP" sz="1800" b="0" i="0" u="none" strike="noStrike" kern="1200" cap="none" spc="0" normalizeH="0" baseline="0" noProof="0">
                <a:ln>
                  <a:noFill/>
                </a:ln>
                <a:solidFill>
                  <a:srgbClr val="000000"/>
                </a:solidFill>
                <a:effectLst/>
                <a:uLnTx/>
                <a:uFillTx/>
                <a:latin typeface="Times New Roman" charset="0"/>
                <a:ea typeface="ＭＳ Ｐゴシック" charset="0"/>
              </a:rPr>
              <a:t>t trust the genome annotation:</a:t>
            </a:r>
          </a:p>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a:ln>
                  <a:noFill/>
                </a:ln>
                <a:solidFill>
                  <a:srgbClr val="000000"/>
                </a:solidFill>
                <a:effectLst/>
                <a:uLnTx/>
                <a:uFillTx/>
                <a:latin typeface="Courier" charset="0"/>
                <a:ea typeface="ＭＳ Ｐゴシック" charset="0"/>
              </a:rPr>
              <a:t>blastall -i query.name -d target_genome_nucl.ffn -p psitblastn -R query.ckp</a:t>
            </a:r>
          </a:p>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a:ln>
                <a:noFill/>
              </a:ln>
              <a:solidFill>
                <a:srgbClr val="000000"/>
              </a:solidFill>
              <a:effectLst/>
              <a:uLnTx/>
              <a:uFillTx/>
              <a:latin typeface="Courier"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None/>
              <a:tabLst/>
              <a:defRPr/>
            </a:pPr>
            <a:endParaRPr kumimoji="0" lang="en-US" sz="1600" b="0" i="0" u="none" strike="noStrike" kern="1200" cap="none" spc="0" normalizeH="0" baseline="0" noProof="0">
              <a:ln>
                <a:noFill/>
              </a:ln>
              <a:solidFill>
                <a:srgbClr val="000000"/>
              </a:solidFill>
              <a:effectLst/>
              <a:uLnTx/>
              <a:uFillTx/>
              <a:latin typeface="Courier" charset="0"/>
              <a:ea typeface="ＭＳ Ｐゴシック" charset="0"/>
            </a:endParaRPr>
          </a:p>
        </p:txBody>
      </p:sp>
    </p:spTree>
    <p:extLst>
      <p:ext uri="{BB962C8B-B14F-4D97-AF65-F5344CB8AC3E}">
        <p14:creationId xmlns:p14="http://schemas.microsoft.com/office/powerpoint/2010/main" val="396797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82B2-AA50-5744-B242-49515E505A14}"/>
              </a:ext>
            </a:extLst>
          </p:cNvPr>
          <p:cNvSpPr>
            <a:spLocks noGrp="1"/>
          </p:cNvSpPr>
          <p:nvPr>
            <p:ph type="title"/>
          </p:nvPr>
        </p:nvSpPr>
        <p:spPr>
          <a:xfrm>
            <a:off x="-195943" y="434975"/>
            <a:ext cx="9336768" cy="1143000"/>
          </a:xfrm>
        </p:spPr>
        <p:txBody>
          <a:bodyPr/>
          <a:lstStyle/>
          <a:p>
            <a:r>
              <a:rPr lang="en-US" sz="2800" dirty="0"/>
              <a:t>Estimated Omega value per codon along vma-1 gen in yeasts </a:t>
            </a:r>
            <a:br>
              <a:rPr lang="en-US" dirty="0"/>
            </a:br>
            <a:endParaRPr lang="en-US" dirty="0"/>
          </a:p>
        </p:txBody>
      </p:sp>
      <p:graphicFrame>
        <p:nvGraphicFramePr>
          <p:cNvPr id="4" name="Chart 3">
            <a:extLst>
              <a:ext uri="{FF2B5EF4-FFF2-40B4-BE49-F238E27FC236}">
                <a16:creationId xmlns:a16="http://schemas.microsoft.com/office/drawing/2014/main" id="{95A30A46-F258-DA48-8F50-28047FECEC7F}"/>
              </a:ext>
            </a:extLst>
          </p:cNvPr>
          <p:cNvGraphicFramePr>
            <a:graphicFrameLocks/>
          </p:cNvGraphicFramePr>
          <p:nvPr>
            <p:extLst>
              <p:ext uri="{D42A27DB-BD31-4B8C-83A1-F6EECF244321}">
                <p14:modId xmlns:p14="http://schemas.microsoft.com/office/powerpoint/2010/main" val="2640126651"/>
              </p:ext>
            </p:extLst>
          </p:nvPr>
        </p:nvGraphicFramePr>
        <p:xfrm>
          <a:off x="3175" y="1006475"/>
          <a:ext cx="9137650" cy="484505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E1C348B7-CF39-8540-A186-B26FD3D9756E}"/>
              </a:ext>
            </a:extLst>
          </p:cNvPr>
          <p:cNvSpPr/>
          <p:nvPr/>
        </p:nvSpPr>
        <p:spPr>
          <a:xfrm>
            <a:off x="557409" y="5851525"/>
            <a:ext cx="7130478" cy="369332"/>
          </a:xfrm>
          <a:prstGeom prst="rect">
            <a:avLst/>
          </a:prstGeom>
        </p:spPr>
        <p:txBody>
          <a:bodyPr wrap="none">
            <a:spAutoFit/>
          </a:bodyPr>
          <a:lstStyle/>
          <a:p>
            <a:r>
              <a:rPr lang="en-US" dirty="0"/>
              <a:t>Extein:	start - 285                                 and 	                                    895 - end</a:t>
            </a:r>
          </a:p>
        </p:txBody>
      </p:sp>
      <p:sp>
        <p:nvSpPr>
          <p:cNvPr id="9" name="TextBox 8">
            <a:extLst>
              <a:ext uri="{FF2B5EF4-FFF2-40B4-BE49-F238E27FC236}">
                <a16:creationId xmlns:a16="http://schemas.microsoft.com/office/drawing/2014/main" id="{CE96C5B7-20E8-0447-A29F-048093C2BDC0}"/>
              </a:ext>
            </a:extLst>
          </p:cNvPr>
          <p:cNvSpPr txBox="1"/>
          <p:nvPr/>
        </p:nvSpPr>
        <p:spPr>
          <a:xfrm>
            <a:off x="2304660" y="6238359"/>
            <a:ext cx="2778518" cy="369332"/>
          </a:xfrm>
          <a:prstGeom prst="rect">
            <a:avLst/>
          </a:prstGeom>
          <a:noFill/>
        </p:spPr>
        <p:txBody>
          <a:bodyPr wrap="none" rtlCol="0">
            <a:spAutoFit/>
          </a:bodyPr>
          <a:lstStyle/>
          <a:p>
            <a:r>
              <a:rPr lang="en-US" dirty="0"/>
              <a:t>Intein:                     286 - 895</a:t>
            </a:r>
          </a:p>
        </p:txBody>
      </p:sp>
    </p:spTree>
    <p:extLst>
      <p:ext uri="{BB962C8B-B14F-4D97-AF65-F5344CB8AC3E}">
        <p14:creationId xmlns:p14="http://schemas.microsoft.com/office/powerpoint/2010/main" val="773944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07E6858-A3B1-5B4A-94E3-B6F391A6538A}"/>
              </a:ext>
            </a:extLst>
          </p:cNvPr>
          <p:cNvSpPr>
            <a:spLocks noGrp="1"/>
          </p:cNvSpPr>
          <p:nvPr>
            <p:ph type="ctrTitle"/>
          </p:nvPr>
        </p:nvSpPr>
        <p:spPr/>
        <p:txBody>
          <a:bodyPr/>
          <a:lstStyle/>
          <a:p>
            <a:r>
              <a:rPr lang="en-US" altLang="en-US" sz="8800"/>
              <a:t>GTA </a:t>
            </a:r>
          </a:p>
        </p:txBody>
      </p:sp>
      <p:sp>
        <p:nvSpPr>
          <p:cNvPr id="3" name="Subtitle 2">
            <a:extLst>
              <a:ext uri="{FF2B5EF4-FFF2-40B4-BE49-F238E27FC236}">
                <a16:creationId xmlns:a16="http://schemas.microsoft.com/office/drawing/2014/main" id="{B28D9B17-B09D-DA4C-9F3F-495CF045EC6A}"/>
              </a:ext>
            </a:extLst>
          </p:cNvPr>
          <p:cNvSpPr>
            <a:spLocks noGrp="1"/>
          </p:cNvSpPr>
          <p:nvPr>
            <p:ph type="subTitle" idx="1"/>
          </p:nvPr>
        </p:nvSpPr>
        <p:spPr/>
        <p:txBody>
          <a:bodyPr rtlCol="0">
            <a:normAutofit/>
          </a:bodyPr>
          <a:lstStyle/>
          <a:p>
            <a:pPr fontAlgn="auto">
              <a:spcAft>
                <a:spcPts val="0"/>
              </a:spcAft>
              <a:defRPr/>
            </a:pPr>
            <a:r>
              <a:rPr lang="en-US" dirty="0">
                <a:ea typeface="+mn-ea"/>
              </a:rPr>
              <a:t>Genetic transfer Agents</a:t>
            </a:r>
          </a:p>
        </p:txBody>
      </p:sp>
      <p:pic>
        <p:nvPicPr>
          <p:cNvPr id="22531" name="Picture 5">
            <a:extLst>
              <a:ext uri="{FF2B5EF4-FFF2-40B4-BE49-F238E27FC236}">
                <a16:creationId xmlns:a16="http://schemas.microsoft.com/office/drawing/2014/main" id="{021AA17A-0590-F545-85EE-6F7524FE9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762000" y="381000"/>
            <a:ext cx="15065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E1D151D5-467A-3045-A828-AA48DF424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304800"/>
            <a:ext cx="20224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838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07-July\10-07-2015\nrg_issue\slides_img\nrg3962-f2.jpg">
            <a:extLst>
              <a:ext uri="{FF2B5EF4-FFF2-40B4-BE49-F238E27FC236}">
                <a16:creationId xmlns:a16="http://schemas.microsoft.com/office/drawing/2014/main" id="{C267C97E-1D7A-CC40-9723-53EF617BB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891" y="885856"/>
            <a:ext cx="5828217" cy="546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57AB052-D10B-174E-AC16-CC76B716F8E8}"/>
              </a:ext>
            </a:extLst>
          </p:cNvPr>
          <p:cNvSpPr txBox="1"/>
          <p:nvPr/>
        </p:nvSpPr>
        <p:spPr>
          <a:xfrm>
            <a:off x="152400" y="6488668"/>
            <a:ext cx="726359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From: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https://www.nature.com/articles/nrg3962</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10.1038/nrg3962</a:t>
            </a:r>
          </a:p>
        </p:txBody>
      </p:sp>
      <p:sp>
        <p:nvSpPr>
          <p:cNvPr id="7" name="TextBox 6">
            <a:extLst>
              <a:ext uri="{FF2B5EF4-FFF2-40B4-BE49-F238E27FC236}">
                <a16:creationId xmlns:a16="http://schemas.microsoft.com/office/drawing/2014/main" id="{6835FDC2-A4CF-EB4F-9978-6A2167030067}"/>
              </a:ext>
            </a:extLst>
          </p:cNvPr>
          <p:cNvSpPr txBox="1"/>
          <p:nvPr/>
        </p:nvSpPr>
        <p:spPr>
          <a:xfrm>
            <a:off x="0" y="135697"/>
            <a:ext cx="60195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Figure 2: Nested levels of selection on gene content.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3115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311150" y="300038"/>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2538413" y="1724025"/>
            <a:ext cx="3865562" cy="3244850"/>
          </a:xfrm>
        </p:spPr>
      </p:pic>
      <p:sp>
        <p:nvSpPr>
          <p:cNvPr id="5" name="TextBox 4"/>
          <p:cNvSpPr txBox="1">
            <a:spLocks noChangeArrowheads="1"/>
          </p:cNvSpPr>
          <p:nvPr/>
        </p:nvSpPr>
        <p:spPr bwMode="auto">
          <a:xfrm>
            <a:off x="657225" y="1216025"/>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619125" y="2530475"/>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1551782" y="5380038"/>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2344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3119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423567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949588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8F60-C6EF-A642-8391-CD32494BE806}"/>
              </a:ext>
            </a:extLst>
          </p:cNvPr>
          <p:cNvPicPr>
            <a:picLocks noChangeAspect="1"/>
          </p:cNvPicPr>
          <p:nvPr/>
        </p:nvPicPr>
        <p:blipFill>
          <a:blip r:embed="rId3"/>
          <a:stretch>
            <a:fillRect/>
          </a:stretch>
        </p:blipFill>
        <p:spPr>
          <a:xfrm>
            <a:off x="1713053" y="535455"/>
            <a:ext cx="5680758" cy="4485626"/>
          </a:xfrm>
          <a:prstGeom prst="rect">
            <a:avLst/>
          </a:prstGeom>
        </p:spPr>
      </p:pic>
      <p:sp>
        <p:nvSpPr>
          <p:cNvPr id="3" name="TextBox 2">
            <a:extLst>
              <a:ext uri="{FF2B5EF4-FFF2-40B4-BE49-F238E27FC236}">
                <a16:creationId xmlns:a16="http://schemas.microsoft.com/office/drawing/2014/main" id="{F18B9B9D-D73E-4441-8009-5F6C7A3342C8}"/>
              </a:ext>
            </a:extLst>
          </p:cNvPr>
          <p:cNvSpPr txBox="1"/>
          <p:nvPr/>
        </p:nvSpPr>
        <p:spPr>
          <a:xfrm>
            <a:off x="243067" y="5139160"/>
            <a:ext cx="4153227" cy="1200329"/>
          </a:xfrm>
          <a:prstGeom prst="rect">
            <a:avLst/>
          </a:prstGeom>
          <a:noFill/>
        </p:spPr>
        <p:txBody>
          <a:bodyPr wrap="square" rtlCol="0">
            <a:spAutoFit/>
          </a:bodyPr>
          <a:lstStyle/>
          <a:p>
            <a:r>
              <a:rPr lang="en-US" dirty="0"/>
              <a:t>GTA- cells can invade GTA populations, the reverse is only possible (Panel B), if GTA+ cells can restrict the benefits of recombination to GTA+ cells.</a:t>
            </a:r>
          </a:p>
        </p:txBody>
      </p:sp>
      <p:sp>
        <p:nvSpPr>
          <p:cNvPr id="4" name="TextBox 3">
            <a:extLst>
              <a:ext uri="{FF2B5EF4-FFF2-40B4-BE49-F238E27FC236}">
                <a16:creationId xmlns:a16="http://schemas.microsoft.com/office/drawing/2014/main" id="{72043BBE-7C3A-4E45-A68B-925EE9DAC5B8}"/>
              </a:ext>
            </a:extLst>
          </p:cNvPr>
          <p:cNvSpPr txBox="1"/>
          <p:nvPr/>
        </p:nvSpPr>
        <p:spPr>
          <a:xfrm>
            <a:off x="5798917" y="5683171"/>
            <a:ext cx="3171317" cy="369332"/>
          </a:xfrm>
          <a:prstGeom prst="rect">
            <a:avLst/>
          </a:prstGeom>
          <a:noFill/>
        </p:spPr>
        <p:txBody>
          <a:bodyPr wrap="none" rtlCol="0">
            <a:spAutoFit/>
          </a:bodyPr>
          <a:lstStyle/>
          <a:p>
            <a:r>
              <a:rPr lang="en-US" dirty="0"/>
              <a:t>From Soucy and Redfield (2018)</a:t>
            </a:r>
          </a:p>
        </p:txBody>
      </p:sp>
      <p:sp>
        <p:nvSpPr>
          <p:cNvPr id="5" name="TextBox 4">
            <a:extLst>
              <a:ext uri="{FF2B5EF4-FFF2-40B4-BE49-F238E27FC236}">
                <a16:creationId xmlns:a16="http://schemas.microsoft.com/office/drawing/2014/main" id="{3363B483-3175-D046-B007-3D127C420ED9}"/>
              </a:ext>
            </a:extLst>
          </p:cNvPr>
          <p:cNvSpPr txBox="1"/>
          <p:nvPr/>
        </p:nvSpPr>
        <p:spPr>
          <a:xfrm>
            <a:off x="5891514" y="6039871"/>
            <a:ext cx="2730235" cy="369332"/>
          </a:xfrm>
          <a:prstGeom prst="rect">
            <a:avLst/>
          </a:prstGeom>
          <a:noFill/>
        </p:spPr>
        <p:txBody>
          <a:bodyPr wrap="none" rtlCol="0">
            <a:spAutoFit/>
          </a:bodyPr>
          <a:lstStyle/>
          <a:p>
            <a:r>
              <a:rPr lang="en-US" dirty="0">
                <a:hlinkClick r:id="rId4"/>
              </a:rPr>
              <a:t>10.3389/fmicb.2018.02527</a:t>
            </a:r>
            <a:endParaRPr lang="en-US" dirty="0"/>
          </a:p>
        </p:txBody>
      </p:sp>
    </p:spTree>
    <p:extLst>
      <p:ext uri="{BB962C8B-B14F-4D97-AF65-F5344CB8AC3E}">
        <p14:creationId xmlns:p14="http://schemas.microsoft.com/office/powerpoint/2010/main" val="94015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8A8B9E-A7DA-2643-B91A-10FE42979A91}"/>
              </a:ext>
            </a:extLst>
          </p:cNvPr>
          <p:cNvSpPr txBox="1"/>
          <p:nvPr/>
        </p:nvSpPr>
        <p:spPr>
          <a:xfrm>
            <a:off x="688883" y="1053297"/>
            <a:ext cx="7696787" cy="1200329"/>
          </a:xfrm>
          <a:prstGeom prst="rect">
            <a:avLst/>
          </a:prstGeom>
          <a:noFill/>
        </p:spPr>
        <p:txBody>
          <a:bodyPr wrap="none" rtlCol="0">
            <a:spAutoFit/>
          </a:bodyPr>
          <a:lstStyle/>
          <a:p>
            <a:r>
              <a:rPr lang="en-US" dirty="0"/>
              <a:t>GTAs cannot survive as </a:t>
            </a:r>
            <a:r>
              <a:rPr lang="en-US" b="1" dirty="0"/>
              <a:t>selfish genetic elements</a:t>
            </a:r>
            <a:r>
              <a:rPr lang="en-US" dirty="0"/>
              <a:t>, because </a:t>
            </a:r>
          </a:p>
          <a:p>
            <a:pPr marL="285750" indent="-285750">
              <a:buFont typeface="Arial" panose="020B0604020202020204" pitchFamily="34" charset="0"/>
              <a:buChar char="•"/>
            </a:pPr>
            <a:r>
              <a:rPr lang="en-US" dirty="0"/>
              <a:t>GTAs are too small to encode all GTA genes</a:t>
            </a:r>
          </a:p>
          <a:p>
            <a:pPr marL="285750" indent="-285750">
              <a:buFont typeface="Arial" panose="020B0604020202020204" pitchFamily="34" charset="0"/>
              <a:buChar char="•"/>
            </a:pPr>
            <a:r>
              <a:rPr lang="en-US" dirty="0"/>
              <a:t>The GTA+ cell dies upon release of the GTAs</a:t>
            </a:r>
          </a:p>
          <a:p>
            <a:pPr marL="285750" indent="-285750">
              <a:buFont typeface="Arial" panose="020B0604020202020204" pitchFamily="34" charset="0"/>
              <a:buChar char="•"/>
            </a:pPr>
            <a:r>
              <a:rPr lang="en-US" dirty="0"/>
              <a:t>At best on GTA- cell (that has a mutation in its GTA can be converted to GTA+.</a:t>
            </a:r>
          </a:p>
        </p:txBody>
      </p:sp>
      <p:sp>
        <p:nvSpPr>
          <p:cNvPr id="3" name="TextBox 2">
            <a:extLst>
              <a:ext uri="{FF2B5EF4-FFF2-40B4-BE49-F238E27FC236}">
                <a16:creationId xmlns:a16="http://schemas.microsoft.com/office/drawing/2014/main" id="{7928C585-1B78-064E-AD87-BDCD628CE5F8}"/>
              </a:ext>
            </a:extLst>
          </p:cNvPr>
          <p:cNvSpPr txBox="1"/>
          <p:nvPr/>
        </p:nvSpPr>
        <p:spPr>
          <a:xfrm>
            <a:off x="688883" y="2476983"/>
            <a:ext cx="8142602" cy="2308324"/>
          </a:xfrm>
          <a:prstGeom prst="rect">
            <a:avLst/>
          </a:prstGeom>
          <a:noFill/>
        </p:spPr>
        <p:txBody>
          <a:bodyPr wrap="square" rtlCol="0">
            <a:spAutoFit/>
          </a:bodyPr>
          <a:lstStyle/>
          <a:p>
            <a:r>
              <a:rPr lang="en-US" dirty="0"/>
              <a:t>Recombination is </a:t>
            </a:r>
            <a:r>
              <a:rPr lang="en-US" b="1" dirty="0"/>
              <a:t>beneficial to a group</a:t>
            </a:r>
            <a:r>
              <a:rPr lang="en-US" dirty="0"/>
              <a:t>, because it prevents slightly deleterious mutations to be fixed along site beneficial ones, and it allows beneficial mutations that occurred in different cells to come together in a lineage. However, GTAs do not represent a </a:t>
            </a:r>
            <a:r>
              <a:rPr lang="en-US" b="1" dirty="0"/>
              <a:t>evolutionary stable strategy</a:t>
            </a:r>
            <a:r>
              <a:rPr lang="en-US" dirty="0"/>
              <a:t>. </a:t>
            </a:r>
          </a:p>
          <a:p>
            <a:pPr marL="285750" indent="-285750">
              <a:buFont typeface="Arial" panose="020B0604020202020204" pitchFamily="34" charset="0"/>
              <a:buChar char="•"/>
            </a:pPr>
            <a:r>
              <a:rPr lang="en-US" dirty="0"/>
              <a:t>GTA- cells can invade GTA+ population (the never lyse themselves, and the reap the benefits of recombination).</a:t>
            </a:r>
          </a:p>
          <a:p>
            <a:pPr marL="285750" indent="-285750">
              <a:buFont typeface="Arial" panose="020B0604020202020204" pitchFamily="34" charset="0"/>
              <a:buChar char="•"/>
            </a:pPr>
            <a:r>
              <a:rPr lang="en-US" dirty="0"/>
              <a:t>GTA+ cells can only invade a GTA- population, if the GTA+ cells manage somehow to restrict recombination to other GTA+ cells.</a:t>
            </a:r>
          </a:p>
        </p:txBody>
      </p:sp>
      <p:sp>
        <p:nvSpPr>
          <p:cNvPr id="4" name="TextBox 3">
            <a:extLst>
              <a:ext uri="{FF2B5EF4-FFF2-40B4-BE49-F238E27FC236}">
                <a16:creationId xmlns:a16="http://schemas.microsoft.com/office/drawing/2014/main" id="{E09D29DA-8D30-3B4D-AF2C-5EF1F60FBF98}"/>
              </a:ext>
            </a:extLst>
          </p:cNvPr>
          <p:cNvSpPr txBox="1"/>
          <p:nvPr/>
        </p:nvSpPr>
        <p:spPr>
          <a:xfrm>
            <a:off x="688883" y="5008664"/>
            <a:ext cx="7778188" cy="1754326"/>
          </a:xfrm>
          <a:prstGeom prst="rect">
            <a:avLst/>
          </a:prstGeom>
          <a:noFill/>
        </p:spPr>
        <p:txBody>
          <a:bodyPr wrap="square" rtlCol="0">
            <a:spAutoFit/>
          </a:bodyPr>
          <a:lstStyle/>
          <a:p>
            <a:r>
              <a:rPr lang="en-US" dirty="0"/>
              <a:t>Why are GTAs around?</a:t>
            </a:r>
          </a:p>
          <a:p>
            <a:pPr marL="285750" indent="-285750">
              <a:buFont typeface="Arial" panose="020B0604020202020204" pitchFamily="34" charset="0"/>
              <a:buChar char="•"/>
            </a:pPr>
            <a:r>
              <a:rPr lang="en-US" dirty="0"/>
              <a:t>GTAs just represent decaying phages … But they are under purifying selection (however, see below). </a:t>
            </a:r>
          </a:p>
          <a:p>
            <a:pPr marL="285750" indent="-285750">
              <a:buFont typeface="Arial" panose="020B0604020202020204" pitchFamily="34" charset="0"/>
              <a:buChar char="•"/>
            </a:pPr>
            <a:r>
              <a:rPr lang="en-US" dirty="0"/>
              <a:t>The gene transfer they catalyze has some other benefits, Rosie Redfield (</a:t>
            </a:r>
            <a:r>
              <a:rPr lang="en-US" dirty="0">
                <a:hlinkClick r:id="rId2"/>
              </a:rPr>
              <a:t>here</a:t>
            </a:r>
            <a:r>
              <a:rPr lang="en-US" dirty="0"/>
              <a:t>) discusses the possibility that they might help transfer immunity against phages.  (Can this be an evolutionary stable strategy?) </a:t>
            </a:r>
          </a:p>
        </p:txBody>
      </p:sp>
    </p:spTree>
    <p:extLst>
      <p:ext uri="{BB962C8B-B14F-4D97-AF65-F5344CB8AC3E}">
        <p14:creationId xmlns:p14="http://schemas.microsoft.com/office/powerpoint/2010/main" val="353354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1925" y="1435100"/>
            <a:ext cx="8866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3616325" y="4822825"/>
            <a:ext cx="513715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447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6073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1143000" y="381000"/>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Times New Roman"/>
                <a:ea typeface="+mn-ea"/>
                <a:cs typeface="+mn-cs"/>
              </a:rPr>
              <a:t>PSI </a:t>
            </a:r>
            <a:r>
              <a:rPr kumimoji="0" lang="en-GB" sz="1800" b="1" i="0" u="none" strike="noStrike" kern="1200" cap="none" spc="0" normalizeH="0" baseline="0" noProof="0">
                <a:ln>
                  <a:noFill/>
                </a:ln>
                <a:solidFill>
                  <a:srgbClr val="000000"/>
                </a:solidFill>
                <a:effectLst/>
                <a:uLnTx/>
                <a:uFillTx/>
                <a:latin typeface="Times New Roman"/>
                <a:ea typeface="+mn-ea"/>
                <a:cs typeface="+mn-cs"/>
              </a:rPr>
              <a:t>(</a:t>
            </a:r>
            <a:r>
              <a:rPr kumimoji="0" lang="en-US" sz="1800" b="0" i="0" u="none" strike="noStrike" kern="1200" cap="none" spc="0" normalizeH="0" baseline="0" noProof="0">
                <a:ln>
                  <a:noFill/>
                </a:ln>
                <a:solidFill>
                  <a:srgbClr val="000000"/>
                </a:solidFill>
                <a:effectLst/>
                <a:uLnTx/>
                <a:uFillTx/>
                <a:latin typeface="Times New Roman"/>
                <a:ea typeface="+mn-ea"/>
                <a:cs typeface="+mn-cs"/>
              </a:rPr>
              <a:t>position-specific iterated) </a:t>
            </a:r>
            <a:r>
              <a:rPr kumimoji="0" lang="en-GB" sz="1800" b="1" i="0" u="none" strike="noStrike" kern="1200" cap="none" spc="0" normalizeH="0" baseline="0" noProof="0">
                <a:ln>
                  <a:noFill/>
                </a:ln>
                <a:solidFill>
                  <a:srgbClr val="FF0000"/>
                </a:solidFill>
                <a:effectLst/>
                <a:uLnTx/>
                <a:uFillTx/>
                <a:latin typeface="Times New Roman"/>
                <a:ea typeface="+mn-ea"/>
                <a:cs typeface="+mn-cs"/>
              </a:rPr>
              <a:t>BLAST</a:t>
            </a:r>
          </a:p>
        </p:txBody>
      </p:sp>
      <p:sp>
        <p:nvSpPr>
          <p:cNvPr id="15362" name="Text Box 4"/>
          <p:cNvSpPr txBox="1">
            <a:spLocks noChangeArrowheads="1"/>
          </p:cNvSpPr>
          <p:nvPr/>
        </p:nvSpPr>
        <p:spPr bwMode="auto">
          <a:xfrm>
            <a:off x="838200" y="1371600"/>
            <a:ext cx="7321550" cy="424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The NCBI page described PSI blast as follows: </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1800" b="0" i="1" u="none" strike="noStrike" kern="1200" cap="none" spc="0" normalizeH="0" baseline="0" noProof="0" dirty="0">
                <a:ln>
                  <a:noFill/>
                </a:ln>
                <a:solidFill>
                  <a:srgbClr val="000000"/>
                </a:solidFill>
                <a:effectLst/>
                <a:uLnTx/>
                <a:uFillTx/>
                <a:latin typeface="Arial" charset="0"/>
                <a:ea typeface="ＭＳ Ｐゴシック" charset="0"/>
              </a:rPr>
              <a:t>Position-Specific Iterated BLAST (PSI-BLAST) provides an automated, easy-to-use version of a "profile" search, which is a sensitive way to look for sequence homologues. </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rPr>
              <a:t>The program first performs a gapped BLAST database search. The PSI-BLAST program uses the information from any significant alignments returned to construct a position-specific score matrix, which replaces the query sequence for the next round of database searching. </a:t>
            </a:r>
            <a:br>
              <a:rPr kumimoji="0" lang="en-US" sz="1800" b="0" i="1" u="none" strike="noStrike" kern="1200" cap="none" spc="0" normalizeH="0" baseline="0" noProof="0" dirty="0">
                <a:ln>
                  <a:noFill/>
                </a:ln>
                <a:solidFill>
                  <a:srgbClr val="000000"/>
                </a:solidFill>
                <a:effectLst/>
                <a:uLnTx/>
                <a:uFillTx/>
                <a:latin typeface="Arial" charset="0"/>
                <a:ea typeface="ＭＳ Ｐゴシック" charset="0"/>
              </a:rPr>
            </a:br>
            <a:endParaRPr kumimoji="0" lang="en-US" sz="1800" b="0"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rPr>
              <a:t>PSI-BLAST may be iterated until no new significant alignments are found. At this time PSI-BLAST may be used only for comparing protein queries with protein databases.</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5363" name="TextBox 1"/>
          <p:cNvSpPr txBox="1">
            <a:spLocks noChangeArrowheads="1"/>
          </p:cNvSpPr>
          <p:nvPr/>
        </p:nvSpPr>
        <p:spPr bwMode="auto">
          <a:xfrm>
            <a:off x="8415338" y="3436938"/>
            <a:ext cx="1857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1835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52650"/>
            <a:ext cx="5524500"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3"/>
          <p:cNvSpPr>
            <a:spLocks noChangeArrowheads="1"/>
          </p:cNvSpPr>
          <p:nvPr/>
        </p:nvSpPr>
        <p:spPr bwMode="auto">
          <a:xfrm>
            <a:off x="228600" y="304800"/>
            <a:ext cx="85725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0" y="2841625"/>
            <a:ext cx="30480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2239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2895600" y="6035675"/>
            <a:ext cx="6370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defTabSz="914400"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4721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4938713" y="4987925"/>
            <a:ext cx="3265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97137227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333375" y="284163"/>
            <a:ext cx="8520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333375" y="1808163"/>
            <a:ext cx="856932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201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322263" y="217488"/>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4076700"/>
            <a:ext cx="3514725" cy="255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4081463"/>
            <a:ext cx="3509962" cy="254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1403350"/>
            <a:ext cx="3509962"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346700" y="1074738"/>
            <a:ext cx="3265488"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1681163" y="1033463"/>
            <a:ext cx="3267075"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50800" y="2133600"/>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50800" y="5213350"/>
            <a:ext cx="15573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1403350"/>
            <a:ext cx="351472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a:grpSpLocks/>
          </p:cNvGrpSpPr>
          <p:nvPr/>
        </p:nvGrpSpPr>
        <p:grpSpPr bwMode="auto">
          <a:xfrm>
            <a:off x="6388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24</a:t>
              </a:r>
            </a:p>
            <a:p>
              <a:pPr defTabSz="914400" eaLnBrk="1" fontAlgn="base" hangingPunct="1">
                <a:spcBef>
                  <a:spcPct val="0"/>
                </a:spcBef>
                <a:spcAft>
                  <a:spcPct val="0"/>
                </a:spcAft>
              </a:pPr>
              <a:r>
                <a:rPr lang="en-US" sz="1000" b="1">
                  <a:solidFill>
                    <a:srgbClr val="FF0000"/>
                  </a:solidFill>
                </a:rPr>
                <a:t>p=0.763</a:t>
              </a:r>
            </a:p>
            <a:p>
              <a:pPr defTabSz="914400"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2860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a:t>
              </a:r>
            </a:p>
            <a:p>
              <a:pPr defTabSz="914400"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7092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66</a:t>
              </a:r>
            </a:p>
            <a:p>
              <a:pPr defTabSz="914400" eaLnBrk="1" fontAlgn="base" hangingPunct="1">
                <a:spcBef>
                  <a:spcPct val="0"/>
                </a:spcBef>
                <a:spcAft>
                  <a:spcPct val="0"/>
                </a:spcAft>
              </a:pPr>
              <a:r>
                <a:rPr lang="en-US" sz="1000" b="1">
                  <a:solidFill>
                    <a:srgbClr val="FF0000"/>
                  </a:solidFill>
                </a:rPr>
                <a:t>p=0.2365</a:t>
              </a:r>
            </a:p>
            <a:p>
              <a:pPr defTabSz="914400"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3314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Observed=66</a:t>
              </a:r>
            </a:p>
            <a:p>
              <a:pPr defTabSz="914400"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2035175" y="1666875"/>
            <a:ext cx="16525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3295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1887138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431800" y="5938992"/>
            <a:ext cx="8410575" cy="707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322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279400"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3847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1219200" y="1449388"/>
          <a:ext cx="6297613" cy="4722812"/>
        </p:xfrm>
        <a:graphic>
          <a:graphicData uri="http://schemas.openxmlformats.org/presentationml/2006/ole">
            <mc:AlternateContent xmlns:mc="http://schemas.openxmlformats.org/markup-compatibility/2006">
              <mc:Choice xmlns:v="urn:schemas-microsoft-com:vml" Requires="v">
                <p:oleObj spid="_x0000_s413736" name="Photo Editor Photo" r:id="rId4" imgW="6095238" imgH="4572396" progId="">
                  <p:embed/>
                </p:oleObj>
              </mc:Choice>
              <mc:Fallback>
                <p:oleObj name="Photo Editor Photo" r:id="rId4" imgW="6095238" imgH="45723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9388"/>
                        <a:ext cx="6297613" cy="4722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288925" y="115888"/>
            <a:ext cx="8016875" cy="163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859088"/>
            <a:ext cx="219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Line 5"/>
          <p:cNvSpPr>
            <a:spLocks noChangeShapeType="1"/>
          </p:cNvSpPr>
          <p:nvPr/>
        </p:nvSpPr>
        <p:spPr bwMode="auto">
          <a:xfrm>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7086600" y="873125"/>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0775" name="Line 11"/>
          <p:cNvSpPr>
            <a:spLocks noChangeShapeType="1"/>
          </p:cNvSpPr>
          <p:nvPr/>
        </p:nvSpPr>
        <p:spPr bwMode="auto">
          <a:xfrm>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96850" y="6156325"/>
            <a:ext cx="88439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111045395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3600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(see contributions from archaic Humans for example)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(works well for repeated positive – aka diversifying – selection; e.g. virus interaction with the </a:t>
            </a:r>
            <a:r>
              <a:rPr lang="en-US" sz="2400" b="1" dirty="0" err="1">
                <a:solidFill>
                  <a:srgbClr val="000000"/>
                </a:solidFill>
                <a:latin typeface="Times New Roman" charset="0"/>
                <a:ea typeface="ＭＳ Ｐゴシック" charset="0"/>
                <a:cs typeface="ＭＳ Ｐゴシック" charset="0"/>
              </a:rPr>
              <a:t>immunesystem</a:t>
            </a: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16955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938112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09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1573213" y="276225"/>
            <a:ext cx="185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595438"/>
            <a:ext cx="12442825" cy="318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Box 5"/>
          <p:cNvSpPr txBox="1">
            <a:spLocks noChangeArrowheads="1"/>
          </p:cNvSpPr>
          <p:nvPr/>
        </p:nvSpPr>
        <p:spPr bwMode="auto">
          <a:xfrm>
            <a:off x="849313" y="4906963"/>
            <a:ext cx="38798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Autochtonous gene/genome  </a:t>
            </a:r>
            <a:br>
              <a:rPr lang="en-US" b="1">
                <a:solidFill>
                  <a:srgbClr val="000000"/>
                </a:solidFill>
                <a:latin typeface="Times New Roman" charset="0"/>
              </a:rPr>
            </a:br>
            <a:r>
              <a:rPr lang="en-US" b="1">
                <a:solidFill>
                  <a:srgbClr val="000000"/>
                </a:solidFill>
                <a:latin typeface="Times New Roman" charset="0"/>
              </a:rPr>
              <a:t>duplication are rare </a:t>
            </a:r>
            <a:br>
              <a:rPr lang="en-US" b="1">
                <a:solidFill>
                  <a:srgbClr val="000000"/>
                </a:solidFill>
                <a:latin typeface="Times New Roman" charset="0"/>
              </a:rPr>
            </a:br>
            <a:r>
              <a:rPr lang="en-US" b="1">
                <a:solidFill>
                  <a:srgbClr val="000000"/>
                </a:solidFill>
                <a:latin typeface="Times New Roman" charset="0"/>
              </a:rPr>
              <a:t>in prokaryotes</a:t>
            </a:r>
          </a:p>
        </p:txBody>
      </p:sp>
      <p:sp>
        <p:nvSpPr>
          <p:cNvPr id="99333" name="TextBox 6"/>
          <p:cNvSpPr txBox="1">
            <a:spLocks noChangeArrowheads="1"/>
          </p:cNvSpPr>
          <p:nvPr/>
        </p:nvSpPr>
        <p:spPr bwMode="auto">
          <a:xfrm>
            <a:off x="5321300" y="4930775"/>
            <a:ext cx="3375025"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a:solidFill>
                  <a:srgbClr val="000000"/>
                </a:solidFill>
                <a:latin typeface="Times New Roman" charset="0"/>
              </a:rPr>
              <a:t>the most common process in prokaryotes </a:t>
            </a:r>
          </a:p>
        </p:txBody>
      </p:sp>
    </p:spTree>
    <p:extLst>
      <p:ext uri="{BB962C8B-B14F-4D97-AF65-F5344CB8AC3E}">
        <p14:creationId xmlns:p14="http://schemas.microsoft.com/office/powerpoint/2010/main" val="562655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92088" y="252413"/>
            <a:ext cx="63119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rPr>
              <a:t>Horizontal Gene Transfer (HGT) and the </a:t>
            </a:r>
          </a:p>
          <a:p>
            <a:pPr defTabSz="914400" eaLnBrk="1" fontAlgn="base" hangingPunct="1">
              <a:spcBef>
                <a:spcPct val="0"/>
              </a:spcBef>
              <a:spcAft>
                <a:spcPct val="0"/>
              </a:spcAft>
            </a:pPr>
            <a:r>
              <a:rPr lang="en-US">
                <a:solidFill>
                  <a:srgbClr val="000000"/>
                </a:solidFill>
              </a:rPr>
              <a:t>Acquisition of New Capabilities </a:t>
            </a:r>
          </a:p>
        </p:txBody>
      </p:sp>
      <p:sp>
        <p:nvSpPr>
          <p:cNvPr id="100354" name="TextBox 2"/>
          <p:cNvSpPr txBox="1">
            <a:spLocks noChangeArrowheads="1"/>
          </p:cNvSpPr>
          <p:nvPr/>
        </p:nvSpPr>
        <p:spPr bwMode="auto">
          <a:xfrm>
            <a:off x="203200" y="1136650"/>
            <a:ext cx="8877300"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1800">
                <a:solidFill>
                  <a:srgbClr val="000000"/>
                </a:solidFill>
              </a:rPr>
              <a:t>Most important process to adapt microorganisms to new environments.</a:t>
            </a:r>
            <a:br>
              <a:rPr lang="en-US" sz="1800">
                <a:solidFill>
                  <a:srgbClr val="000000"/>
                </a:solidFill>
              </a:rPr>
            </a:br>
            <a:r>
              <a:rPr lang="en-US" sz="1800">
                <a:solidFill>
                  <a:srgbClr val="000000"/>
                </a:solidFill>
              </a:rPr>
              <a:t>E.g.:  Antibiotic and heavy metal resistance, </a:t>
            </a:r>
            <a:br>
              <a:rPr lang="en-US" sz="1800">
                <a:solidFill>
                  <a:srgbClr val="000000"/>
                </a:solidFill>
              </a:rPr>
            </a:br>
            <a:r>
              <a:rPr lang="en-US" sz="1800">
                <a:solidFill>
                  <a:srgbClr val="000000"/>
                </a:solidFill>
              </a:rPr>
              <a:t>pathways that allow acquisition and breakdown of new substrates.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Creation of new metabolic pathways.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HGT not autochthonous gene duplication is the main </a:t>
            </a:r>
            <a:br>
              <a:rPr lang="en-US" sz="1800">
                <a:solidFill>
                  <a:srgbClr val="000000"/>
                </a:solidFill>
              </a:rPr>
            </a:br>
            <a:r>
              <a:rPr lang="en-US" sz="1800">
                <a:solidFill>
                  <a:srgbClr val="000000"/>
                </a:solidFill>
              </a:rPr>
              <a:t>process of gene family expansion in prokaryotes. </a:t>
            </a:r>
          </a:p>
          <a:p>
            <a:pPr defTabSz="914400" eaLnBrk="1" fontAlgn="base" hangingPunct="1">
              <a:spcBef>
                <a:spcPct val="0"/>
              </a:spcBef>
              <a:spcAft>
                <a:spcPct val="0"/>
              </a:spcAft>
              <a:buFont typeface="Arial" charset="0"/>
              <a:buChar char="•"/>
            </a:pP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Also important in the recent evolution of multicellular eukaryotes </a:t>
            </a:r>
            <a:br>
              <a:rPr lang="en-US" sz="1800">
                <a:solidFill>
                  <a:srgbClr val="000000"/>
                </a:solidFill>
              </a:rPr>
            </a:br>
            <a:r>
              <a:rPr lang="en-US" sz="1800">
                <a:solidFill>
                  <a:srgbClr val="000000"/>
                </a:solidFill>
              </a:rPr>
              <a:t>(HGT between fish species and between grasses). </a:t>
            </a:r>
          </a:p>
        </p:txBody>
      </p:sp>
      <p:sp>
        <p:nvSpPr>
          <p:cNvPr id="6" name="TextBox 5"/>
          <p:cNvSpPr txBox="1"/>
          <p:nvPr/>
        </p:nvSpPr>
        <p:spPr>
          <a:xfrm>
            <a:off x="190500" y="4406900"/>
            <a:ext cx="8877300" cy="1262063"/>
          </a:xfrm>
          <a:prstGeom prst="rect">
            <a:avLst/>
          </a:prstGeom>
          <a:noFill/>
        </p:spPr>
        <p:txBody>
          <a:bodyPr lIns="91322" tIns="45662" rIns="91322" bIns="45662">
            <a:spAutoFit/>
          </a:bodyPr>
          <a:lstStyle/>
          <a:p>
            <a:pPr defTabSz="914400" fontAlgn="base">
              <a:spcBef>
                <a:spcPct val="0"/>
              </a:spcBef>
              <a:spcAft>
                <a:spcPct val="0"/>
              </a:spcAft>
              <a:defRPr/>
            </a:pPr>
            <a:r>
              <a:rPr lang="en-US" sz="2200" b="1" dirty="0">
                <a:solidFill>
                  <a:srgbClr val="000000"/>
                </a:solidFill>
                <a:latin typeface="Arial" pitchFamily="-65" charset="0"/>
              </a:rPr>
              <a:t>Selection acts on the </a:t>
            </a:r>
            <a:r>
              <a:rPr lang="en-US" sz="2200" b="1" dirty="0" err="1">
                <a:solidFill>
                  <a:srgbClr val="000000"/>
                </a:solidFill>
                <a:latin typeface="Arial" pitchFamily="-65" charset="0"/>
              </a:rPr>
              <a:t>Holobiont</a:t>
            </a:r>
            <a:r>
              <a:rPr lang="en-US" sz="2200" b="1" dirty="0">
                <a:solidFill>
                  <a:srgbClr val="000000"/>
                </a:solidFill>
                <a:latin typeface="Arial" pitchFamily="-65" charset="0"/>
              </a:rPr>
              <a:t> </a:t>
            </a:r>
            <a:r>
              <a:rPr lang="en-US" sz="2200" dirty="0">
                <a:solidFill>
                  <a:srgbClr val="000000"/>
                </a:solidFill>
                <a:latin typeface="Arial" pitchFamily="-65" charset="0"/>
              </a:rPr>
              <a:t>(= Host + </a:t>
            </a:r>
            <a:r>
              <a:rPr lang="en-US" sz="2200" dirty="0" err="1">
                <a:solidFill>
                  <a:srgbClr val="000000"/>
                </a:solidFill>
                <a:latin typeface="Arial" pitchFamily="-65" charset="0"/>
              </a:rPr>
              <a:t>Symbionts</a:t>
            </a:r>
            <a:r>
              <a:rPr lang="en-US" sz="2200" dirty="0">
                <a:solidFill>
                  <a:srgbClr val="000000"/>
                </a:solidFill>
                <a:latin typeface="Arial" pitchFamily="-65" charset="0"/>
              </a:rPr>
              <a:t>)</a:t>
            </a:r>
          </a:p>
          <a:p>
            <a:pPr defTabSz="914400" fontAlgn="base">
              <a:spcBef>
                <a:spcPct val="0"/>
              </a:spcBef>
              <a:spcAft>
                <a:spcPct val="0"/>
              </a:spcAft>
              <a:defRPr/>
            </a:pPr>
            <a:r>
              <a:rPr lang="en-US" dirty="0">
                <a:solidFill>
                  <a:srgbClr val="000000"/>
                </a:solidFill>
                <a:latin typeface="Arial" pitchFamily="-65" charset="0"/>
              </a:rPr>
              <a:t> </a:t>
            </a:r>
          </a:p>
          <a:p>
            <a:pPr marL="285381" indent="-285381" defTabSz="914400" fontAlgn="base">
              <a:spcBef>
                <a:spcPct val="0"/>
              </a:spcBef>
              <a:spcAft>
                <a:spcPct val="0"/>
              </a:spcAft>
              <a:buFont typeface="Arial"/>
              <a:buChar char="•"/>
              <a:defRPr/>
            </a:pPr>
            <a:r>
              <a:rPr lang="en-US" dirty="0">
                <a:solidFill>
                  <a:srgbClr val="000000"/>
                </a:solidFill>
                <a:latin typeface="Arial" pitchFamily="-65" charset="0"/>
              </a:rPr>
              <a:t>To adapt to new conditions, new </a:t>
            </a:r>
            <a:r>
              <a:rPr lang="en-US" dirty="0" err="1">
                <a:solidFill>
                  <a:srgbClr val="000000"/>
                </a:solidFill>
                <a:latin typeface="Arial" pitchFamily="-65" charset="0"/>
              </a:rPr>
              <a:t>symbionts</a:t>
            </a:r>
            <a:r>
              <a:rPr lang="en-US" dirty="0">
                <a:solidFill>
                  <a:srgbClr val="000000"/>
                </a:solidFill>
                <a:latin typeface="Arial" pitchFamily="-65" charset="0"/>
              </a:rPr>
              <a:t> can be acquired, or existing </a:t>
            </a:r>
            <a:r>
              <a:rPr lang="en-US" dirty="0" err="1">
                <a:solidFill>
                  <a:srgbClr val="000000"/>
                </a:solidFill>
                <a:latin typeface="Arial" pitchFamily="-65" charset="0"/>
              </a:rPr>
              <a:t>symbionts</a:t>
            </a:r>
            <a:r>
              <a:rPr lang="en-US" dirty="0">
                <a:solidFill>
                  <a:srgbClr val="000000"/>
                </a:solidFill>
                <a:latin typeface="Arial" pitchFamily="-65" charset="0"/>
              </a:rPr>
              <a:t> can acquire new genes through HGT. </a:t>
            </a:r>
          </a:p>
        </p:txBody>
      </p:sp>
      <p:sp>
        <p:nvSpPr>
          <p:cNvPr id="100356" name="TextBox 6"/>
          <p:cNvSpPr txBox="1">
            <a:spLocks noChangeArrowheads="1"/>
          </p:cNvSpPr>
          <p:nvPr/>
        </p:nvSpPr>
        <p:spPr bwMode="auto">
          <a:xfrm>
            <a:off x="4706938" y="59023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2044700"/>
            <a:ext cx="1866900" cy="162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8363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25" y="768350"/>
            <a:ext cx="2085975" cy="386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TextBox 3"/>
          <p:cNvSpPr txBox="1">
            <a:spLocks noChangeArrowheads="1"/>
          </p:cNvSpPr>
          <p:nvPr/>
        </p:nvSpPr>
        <p:spPr bwMode="auto">
          <a:xfrm>
            <a:off x="127000" y="141288"/>
            <a:ext cx="552926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60863"/>
            <a:ext cx="2825750" cy="249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0" name="TextBox 6"/>
          <p:cNvSpPr txBox="1">
            <a:spLocks noChangeArrowheads="1"/>
          </p:cNvSpPr>
          <p:nvPr/>
        </p:nvSpPr>
        <p:spPr bwMode="auto">
          <a:xfrm>
            <a:off x="2830513" y="4381500"/>
            <a:ext cx="1838325"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Bacterial parasites on red algae </a:t>
            </a:r>
          </a:p>
        </p:txBody>
      </p:sp>
      <p:sp>
        <p:nvSpPr>
          <p:cNvPr id="101381" name="TextBox 7"/>
          <p:cNvSpPr txBox="1">
            <a:spLocks noChangeArrowheads="1"/>
          </p:cNvSpPr>
          <p:nvPr/>
        </p:nvSpPr>
        <p:spPr bwMode="auto">
          <a:xfrm>
            <a:off x="4332288" y="5303838"/>
            <a:ext cx="6731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HGT </a:t>
            </a:r>
          </a:p>
        </p:txBody>
      </p:sp>
      <p:sp>
        <p:nvSpPr>
          <p:cNvPr id="101382" name="TextBox 8"/>
          <p:cNvSpPr txBox="1">
            <a:spLocks noChangeArrowheads="1"/>
          </p:cNvSpPr>
          <p:nvPr/>
        </p:nvSpPr>
        <p:spPr bwMode="auto">
          <a:xfrm>
            <a:off x="5378450" y="5499100"/>
            <a:ext cx="1590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Human gut symbiont</a:t>
            </a:r>
          </a:p>
        </p:txBody>
      </p:sp>
      <p:sp>
        <p:nvSpPr>
          <p:cNvPr id="11" name="Circular Arrow 10"/>
          <p:cNvSpPr/>
          <p:nvPr/>
        </p:nvSpPr>
        <p:spPr bwMode="auto">
          <a:xfrm rot="3174180" flipV="1">
            <a:off x="3271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fontAlgn="base">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4664075"/>
            <a:ext cx="2025650" cy="209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 y="827088"/>
            <a:ext cx="37211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209550" y="2286000"/>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139255638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1141413" y="687388"/>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366"/>
                </a:solidFill>
                <a:effectLst/>
                <a:uLnTx/>
                <a:uFillTx/>
                <a:latin typeface="Times New Roman"/>
                <a:ea typeface="+mn-ea"/>
                <a:cs typeface="+mn-cs"/>
              </a:rPr>
              <a:t>The Psi-Blast Approach</a:t>
            </a:r>
            <a:endParaRPr kumimoji="0" lang="en-GB" sz="4400" b="0" i="0" u="none" strike="noStrike" kern="1200" cap="none" spc="0" normalizeH="0" baseline="0" noProof="0">
              <a:ln>
                <a:noFill/>
              </a:ln>
              <a:solidFill>
                <a:srgbClr val="FF0000"/>
              </a:solidFill>
              <a:effectLst/>
              <a:uLnTx/>
              <a:uFillTx/>
              <a:latin typeface="Times New Roman" charset="0"/>
              <a:ea typeface="+mn-ea"/>
              <a:cs typeface="+mn-cs"/>
            </a:endParaRPr>
          </a:p>
        </p:txBody>
      </p:sp>
      <p:sp>
        <p:nvSpPr>
          <p:cNvPr id="17410" name="Text Box 3"/>
          <p:cNvSpPr txBox="1">
            <a:spLocks noChangeArrowheads="1"/>
          </p:cNvSpPr>
          <p:nvPr/>
        </p:nvSpPr>
        <p:spPr bwMode="auto">
          <a:xfrm>
            <a:off x="723900" y="1889125"/>
            <a:ext cx="76136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1. Use results of BlastP query to construct a multiple sequence alignment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2. Construct a position-specific scoring matrix from the alignment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3. Search database with alignment instead of query sequence</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4. Add matches to alignment and repeat</a:t>
            </a:r>
          </a:p>
        </p:txBody>
      </p:sp>
      <p:sp>
        <p:nvSpPr>
          <p:cNvPr id="17411" name="Text Box 5"/>
          <p:cNvSpPr txBox="1">
            <a:spLocks noChangeArrowheads="1"/>
          </p:cNvSpPr>
          <p:nvPr/>
        </p:nvSpPr>
        <p:spPr bwMode="auto">
          <a:xfrm>
            <a:off x="762000" y="4267200"/>
            <a:ext cx="76120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Psi-Blast can use existing multiple alignment, or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use RPS-Blast to search a database of PSSMs </a:t>
            </a:r>
          </a:p>
        </p:txBody>
      </p:sp>
    </p:spTree>
    <p:extLst>
      <p:ext uri="{BB962C8B-B14F-4D97-AF65-F5344CB8AC3E}">
        <p14:creationId xmlns:p14="http://schemas.microsoft.com/office/powerpoint/2010/main" val="2537216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9713"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0" y="-47625"/>
            <a:ext cx="87550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sp>
        <p:nvSpPr>
          <p:cNvPr id="102404" name="Rectangle 11"/>
          <p:cNvSpPr>
            <a:spLocks noChangeArrowheads="1"/>
          </p:cNvSpPr>
          <p:nvPr/>
        </p:nvSpPr>
        <p:spPr bwMode="auto">
          <a:xfrm>
            <a:off x="239713" y="5421313"/>
            <a:ext cx="53165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4025" fontAlgn="base">
              <a:spcBef>
                <a:spcPct val="0"/>
              </a:spcBef>
              <a:spcAft>
                <a:spcPct val="0"/>
              </a:spcAft>
            </a:pPr>
            <a:r>
              <a:rPr lang="en-US">
                <a:solidFill>
                  <a:srgbClr val="000000"/>
                </a:solidFill>
                <a:ea typeface="ＭＳ Ｐゴシック" charset="0"/>
                <a:cs typeface="ＭＳ Ｐゴシック" charset="0"/>
              </a:rPr>
              <a:t>Eric H. Roalson Current Biology Vol 22 No 5 R162  </a:t>
            </a:r>
          </a:p>
        </p:txBody>
      </p:sp>
      <p:sp>
        <p:nvSpPr>
          <p:cNvPr id="15" name="Rectangle 14"/>
          <p:cNvSpPr/>
          <p:nvPr/>
        </p:nvSpPr>
        <p:spPr>
          <a:xfrm>
            <a:off x="207963"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err="1">
                <a:solidFill>
                  <a:srgbClr val="000000"/>
                </a:solidFill>
              </a:rPr>
              <a:t>Curr</a:t>
            </a:r>
            <a:r>
              <a:rPr lang="en-US" sz="2000" dirty="0">
                <a:solidFill>
                  <a:srgbClr val="000000"/>
                </a:solidFill>
              </a:rPr>
              <a:t> Biol. 2012 Mar 6;22(5):445-9. </a:t>
            </a:r>
            <a:r>
              <a:rPr lang="en-US" sz="2000" dirty="0" err="1">
                <a:solidFill>
                  <a:srgbClr val="000000"/>
                </a:solidFill>
              </a:rPr>
              <a:t>Epub</a:t>
            </a:r>
            <a:r>
              <a:rPr lang="en-US" sz="2000" dirty="0">
                <a:solidFill>
                  <a:srgbClr val="000000"/>
                </a:solidFill>
              </a:rPr>
              <a:t> 2012 Feb 16.</a:t>
            </a:r>
          </a:p>
          <a:p>
            <a:pPr defTabSz="454025" fontAlgn="base">
              <a:spcBef>
                <a:spcPct val="0"/>
              </a:spcBef>
              <a:spcAft>
                <a:spcPct val="0"/>
              </a:spcAft>
              <a:defRPr/>
            </a:pPr>
            <a:r>
              <a:rPr lang="en-US" sz="2800" b="1" dirty="0">
                <a:solidFill>
                  <a:srgbClr val="000000"/>
                </a:solidFill>
              </a:rPr>
              <a:t>Adaptive Evolution of C(4) Photosynthesis</a:t>
            </a:r>
            <a:br>
              <a:rPr lang="en-US" sz="2800" b="1" dirty="0">
                <a:solidFill>
                  <a:srgbClr val="000000"/>
                </a:solidFill>
              </a:rPr>
            </a:br>
            <a:r>
              <a:rPr lang="en-US" sz="2800" b="1" dirty="0">
                <a:solidFill>
                  <a:srgbClr val="000000"/>
                </a:solidFill>
              </a:rPr>
              <a:t>through Recurrent Lateral Gene Transfer.</a:t>
            </a:r>
          </a:p>
          <a:p>
            <a:pPr defTabSz="454025" fontAlgn="base">
              <a:spcBef>
                <a:spcPct val="0"/>
              </a:spcBef>
              <a:spcAft>
                <a:spcPct val="0"/>
              </a:spcAft>
              <a:defRPr/>
            </a:pP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r>
              <a:rPr lang="en-US" sz="2400" dirty="0">
                <a:solidFill>
                  <a:srgbClr val="000000"/>
                </a:solidFill>
              </a:rPr>
              <a:t>.</a:t>
            </a:r>
          </a:p>
        </p:txBody>
      </p:sp>
      <p:sp>
        <p:nvSpPr>
          <p:cNvPr id="17" name="TextBox 16"/>
          <p:cNvSpPr txBox="1"/>
          <p:nvPr/>
        </p:nvSpPr>
        <p:spPr>
          <a:xfrm>
            <a:off x="193675" y="635000"/>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400" b="1" dirty="0">
                <a:solidFill>
                  <a:srgbClr val="FF0000"/>
                </a:solidFill>
              </a:rPr>
              <a:t>Highlights </a:t>
            </a:r>
          </a:p>
          <a:p>
            <a:pPr marL="285750" indent="-285750" defTabSz="454025" fontAlgn="base">
              <a:spcBef>
                <a:spcPct val="0"/>
              </a:spcBef>
              <a:spcAft>
                <a:spcPct val="0"/>
              </a:spcAft>
              <a:buFont typeface="Arial"/>
              <a:buChar char="•"/>
              <a:defRPr/>
            </a:pPr>
            <a:r>
              <a:rPr lang="en-US" sz="2000" dirty="0">
                <a:solidFill>
                  <a:srgbClr val="000000"/>
                </a:solidFill>
              </a:rPr>
              <a:t>Key genes for C</a:t>
            </a:r>
            <a:r>
              <a:rPr lang="en-US" sz="2000" baseline="-25000" dirty="0">
                <a:solidFill>
                  <a:srgbClr val="000000"/>
                </a:solidFill>
              </a:rPr>
              <a:t>4</a:t>
            </a:r>
            <a:r>
              <a:rPr lang="en-US" sz="2000" dirty="0">
                <a:solidFill>
                  <a:srgbClr val="000000"/>
                </a:solidFill>
              </a:rPr>
              <a:t> photosynthesis were transmitted between distantly related grasses </a:t>
            </a:r>
          </a:p>
          <a:p>
            <a:pPr marL="285750" indent="-285750" defTabSz="454025" fontAlgn="base">
              <a:spcBef>
                <a:spcPct val="0"/>
              </a:spcBef>
              <a:spcAft>
                <a:spcPct val="0"/>
              </a:spcAft>
              <a:buFont typeface="Arial"/>
              <a:buChar char="•"/>
              <a:defRPr/>
            </a:pPr>
            <a:r>
              <a:rPr lang="en-US" sz="2000" dirty="0">
                <a:solidFill>
                  <a:srgbClr val="000000"/>
                </a:solidFill>
              </a:rPr>
              <a:t>These genes contributed to the adaptation of the primary metabolism </a:t>
            </a:r>
          </a:p>
          <a:p>
            <a:pPr marL="285750" indent="-285750" defTabSz="454025" fontAlgn="base">
              <a:spcBef>
                <a:spcPct val="0"/>
              </a:spcBef>
              <a:spcAft>
                <a:spcPct val="0"/>
              </a:spcAft>
              <a:buFont typeface="Arial"/>
              <a:buChar char="•"/>
              <a:defRPr/>
            </a:pPr>
            <a:r>
              <a:rPr lang="en-US" sz="2000" dirty="0">
                <a:solidFill>
                  <a:srgbClr val="000000"/>
                </a:solidFill>
              </a:rPr>
              <a:t>Their transmission was independent from most of the genome</a:t>
            </a:r>
          </a:p>
        </p:txBody>
      </p:sp>
    </p:spTree>
    <p:extLst>
      <p:ext uri="{BB962C8B-B14F-4D97-AF65-F5344CB8AC3E}">
        <p14:creationId xmlns:p14="http://schemas.microsoft.com/office/powerpoint/2010/main" val="4754363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046163"/>
            <a:ext cx="6196013"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rot="16200000">
            <a:off x="5411788" y="3125787"/>
            <a:ext cx="5468938" cy="1846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a:solidFill>
                  <a:srgbClr val="000000"/>
                </a:solidFill>
              </a:rPr>
              <a:t>From: </a:t>
            </a: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p>
          <a:p>
            <a:pPr defTabSz="454025" fontAlgn="base">
              <a:spcBef>
                <a:spcPct val="0"/>
              </a:spcBef>
              <a:spcAft>
                <a:spcPct val="0"/>
              </a:spcAft>
              <a:defRPr/>
            </a:pPr>
            <a:r>
              <a:rPr lang="en-US" dirty="0">
                <a:solidFill>
                  <a:srgbClr val="000000"/>
                </a:solidFill>
              </a:rPr>
              <a:t>Adaptive Evolution of C(4) Photosynthesis</a:t>
            </a:r>
            <a:br>
              <a:rPr lang="en-US" dirty="0">
                <a:solidFill>
                  <a:srgbClr val="000000"/>
                </a:solidFill>
              </a:rPr>
            </a:br>
            <a:r>
              <a:rPr lang="en-US" dirty="0">
                <a:solidFill>
                  <a:srgbClr val="000000"/>
                </a:solidFill>
              </a:rPr>
              <a:t>through Recurrent Lateral Gene Transfer. </a:t>
            </a:r>
            <a:r>
              <a:rPr lang="en-US" dirty="0" err="1">
                <a:solidFill>
                  <a:srgbClr val="000000"/>
                </a:solidFill>
              </a:rPr>
              <a:t>Curr</a:t>
            </a:r>
            <a:r>
              <a:rPr lang="en-US" dirty="0">
                <a:solidFill>
                  <a:srgbClr val="000000"/>
                </a:solidFill>
              </a:rPr>
              <a:t> Biol. 2012 Mar 6;22(5):445-9. </a:t>
            </a:r>
            <a:r>
              <a:rPr lang="en-US" dirty="0" err="1">
                <a:solidFill>
                  <a:srgbClr val="000000"/>
                </a:solidFill>
              </a:rPr>
              <a:t>Epub</a:t>
            </a:r>
            <a:r>
              <a:rPr lang="en-US" dirty="0">
                <a:solidFill>
                  <a:srgbClr val="000000"/>
                </a:solidFill>
              </a:rPr>
              <a:t> 2012 Feb 16.</a:t>
            </a:r>
          </a:p>
        </p:txBody>
      </p:sp>
    </p:spTree>
    <p:extLst>
      <p:ext uri="{BB962C8B-B14F-4D97-AF65-F5344CB8AC3E}">
        <p14:creationId xmlns:p14="http://schemas.microsoft.com/office/powerpoint/2010/main" val="201918104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4550"/>
            <a:ext cx="9144000" cy="233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124200"/>
            <a:ext cx="7978775"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930064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1225550" y="895350"/>
            <a:ext cx="6750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a:solidFill>
                  <a:srgbClr val="000000"/>
                </a:solidFill>
              </a:rPr>
              <a:t>HGT as a force creating new pathways</a:t>
            </a:r>
          </a:p>
        </p:txBody>
      </p:sp>
    </p:spTree>
    <p:extLst>
      <p:ext uri="{BB962C8B-B14F-4D97-AF65-F5344CB8AC3E}">
        <p14:creationId xmlns:p14="http://schemas.microsoft.com/office/powerpoint/2010/main" val="9890917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33363" y="120650"/>
            <a:ext cx="8839200" cy="923925"/>
          </a:xfrm>
        </p:spPr>
        <p:txBody>
          <a:bodyPr/>
          <a:lstStyle/>
          <a:p>
            <a:pPr eaLnBrk="1" hangingPunct="1"/>
            <a:r>
              <a:rPr lang="en-US" sz="2400" b="1">
                <a:latin typeface="Arial" charset="0"/>
                <a:ea typeface="ＭＳ Ｐゴシック" charset="0"/>
                <a:cs typeface="ＭＳ Ｐゴシック" charset="0"/>
              </a:rPr>
              <a:t>HGT as a force creating new pathways – Example I</a:t>
            </a:r>
            <a:br>
              <a:rPr lang="en-US" sz="2400" b="1">
                <a:latin typeface="Arial" charset="0"/>
                <a:ea typeface="ＭＳ Ｐゴシック" charset="0"/>
                <a:cs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4">
            <a:extLst>
              <a:ext uri="{28A0092B-C50C-407E-A947-70E740481C1C}">
                <a14:useLocalDpi xmlns:a14="http://schemas.microsoft.com/office/drawing/2010/main" val="0"/>
              </a:ext>
            </a:extLst>
          </a:blip>
          <a:srcRect/>
          <a:stretch>
            <a:fillRect/>
          </a:stretch>
        </p:blipFill>
        <p:spPr>
          <a:xfrm>
            <a:off x="385763" y="1504950"/>
            <a:ext cx="4267200" cy="3857625"/>
          </a:xfrm>
        </p:spPr>
      </p:pic>
      <p:sp>
        <p:nvSpPr>
          <p:cNvPr id="106500" name="Rectangle 3"/>
          <p:cNvSpPr>
            <a:spLocks noGrp="1" noChangeArrowheads="1"/>
          </p:cNvSpPr>
          <p:nvPr>
            <p:ph type="body" sz="half" idx="2"/>
          </p:nvPr>
        </p:nvSpPr>
        <p:spPr>
          <a:xfrm>
            <a:off x="4846638"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cs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cs typeface="ＭＳ Ｐゴシック" charset="0"/>
              </a:rPr>
              <a:t>Energy production via reduction of multiple carbon substrates to CH</a:t>
            </a:r>
            <a:r>
              <a:rPr lang="en-US" sz="1800" baseline="-25000">
                <a:latin typeface="Arial" charset="0"/>
                <a:ea typeface="ＭＳ Ｐゴシック" charset="0"/>
                <a:cs typeface="ＭＳ Ｐゴシック" charset="0"/>
              </a:rPr>
              <a:t>4</a:t>
            </a:r>
          </a:p>
          <a:p>
            <a:pPr eaLnBrk="1" hangingPunct="1">
              <a:lnSpc>
                <a:spcPct val="90000"/>
              </a:lnSpc>
              <a:buFont typeface="Wingdings" charset="0"/>
              <a:buChar char="§"/>
            </a:pPr>
            <a:r>
              <a:rPr lang="en-US" sz="1800">
                <a:latin typeface="Arial" charset="0"/>
                <a:ea typeface="ＭＳ Ｐゴシック" charset="0"/>
                <a:cs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cs typeface="ＭＳ Ｐゴシック" charset="0"/>
              </a:rPr>
              <a:t>Over 66% of biogenic methane is produced from acetate, mostly by </a:t>
            </a:r>
            <a:r>
              <a:rPr lang="en-US" sz="1800" i="1">
                <a:latin typeface="Arial" charset="0"/>
                <a:ea typeface="ＭＳ Ｐゴシック" charset="0"/>
                <a:cs typeface="ＭＳ Ｐゴシック" charset="0"/>
              </a:rPr>
              <a:t>Methanosarcina </a:t>
            </a:r>
            <a:r>
              <a:rPr lang="en-US" sz="1800">
                <a:latin typeface="Arial" charset="0"/>
                <a:ea typeface="ＭＳ Ｐゴシック" charset="0"/>
                <a:cs typeface="ＭＳ Ｐゴシック" charset="0"/>
              </a:rPr>
              <a:t>genera.</a:t>
            </a:r>
          </a:p>
        </p:txBody>
      </p:sp>
      <p:sp>
        <p:nvSpPr>
          <p:cNvPr id="106501" name="Text Box 5"/>
          <p:cNvSpPr txBox="1">
            <a:spLocks noChangeArrowheads="1"/>
          </p:cNvSpPr>
          <p:nvPr/>
        </p:nvSpPr>
        <p:spPr bwMode="auto">
          <a:xfrm>
            <a:off x="0" y="5362575"/>
            <a:ext cx="29114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3463925" y="5702300"/>
            <a:ext cx="5608638" cy="1068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a:solidFill>
                  <a:srgbClr val="000000"/>
                </a:solidFill>
                <a:ea typeface="ＭＳ Ｐゴシック" charset="0"/>
                <a:cs typeface="MS Pゴシック" charset="0"/>
              </a:rPr>
              <a:t>Fournier and Gogarten (2008) Evolution of Acetoclastic Methanogenesis in Methanosarcina via Horizontal Gene Transfer from Cellulolytic Clostridia. </a:t>
            </a:r>
            <a:r>
              <a:rPr lang="en-US" sz="1600" i="1">
                <a:solidFill>
                  <a:srgbClr val="000000"/>
                </a:solidFill>
                <a:ea typeface="ＭＳ Ｐゴシック" charset="0"/>
                <a:cs typeface="MS Pゴシック" charset="0"/>
              </a:rPr>
              <a:t>J. Bacteriol.</a:t>
            </a:r>
            <a:r>
              <a:rPr lang="en-US" sz="1600">
                <a:solidFill>
                  <a:srgbClr val="000000"/>
                </a:solidFill>
                <a:ea typeface="ＭＳ Ｐゴシック" charset="0"/>
                <a:cs typeface="MS Pゴシック" charset="0"/>
              </a:rPr>
              <a:t> 190(3):1124-7</a:t>
            </a:r>
          </a:p>
        </p:txBody>
      </p:sp>
    </p:spTree>
    <p:extLst>
      <p:ext uri="{BB962C8B-B14F-4D97-AF65-F5344CB8AC3E}">
        <p14:creationId xmlns:p14="http://schemas.microsoft.com/office/powerpoint/2010/main" val="214211868"/>
      </p:ext>
    </p:extLst>
  </p:cSld>
  <p:clrMapOvr>
    <a:overrideClrMapping bg1="lt1" tx1="dk1" bg2="lt2" tx2="dk2" accent1="accent1" accent2="accent2" accent3="accent3" accent4="accent4" accent5="accent5" accent6="accent6" hlink="hlink" folHlink="folHlink"/>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89213"/>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52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5810250" y="1676400"/>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228600" y="6248400"/>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6629400" y="3578225"/>
            <a:ext cx="6921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2" name="Rectangle 8"/>
          <p:cNvSpPr>
            <a:spLocks noChangeArrowheads="1"/>
          </p:cNvSpPr>
          <p:nvPr/>
        </p:nvSpPr>
        <p:spPr bwMode="auto">
          <a:xfrm>
            <a:off x="1981200" y="3732213"/>
            <a:ext cx="692150"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3" name="Rectangle 9"/>
          <p:cNvSpPr>
            <a:spLocks noChangeArrowheads="1"/>
          </p:cNvSpPr>
          <p:nvPr/>
        </p:nvSpPr>
        <p:spPr bwMode="auto">
          <a:xfrm>
            <a:off x="6629400" y="2819400"/>
            <a:ext cx="75565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4" name="Rectangle 10"/>
          <p:cNvSpPr>
            <a:spLocks noChangeArrowheads="1"/>
          </p:cNvSpPr>
          <p:nvPr/>
        </p:nvSpPr>
        <p:spPr bwMode="auto">
          <a:xfrm>
            <a:off x="1981200" y="4038600"/>
            <a:ext cx="7556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5" name="Oval 11"/>
          <p:cNvSpPr>
            <a:spLocks noChangeArrowheads="1"/>
          </p:cNvSpPr>
          <p:nvPr/>
        </p:nvSpPr>
        <p:spPr bwMode="auto">
          <a:xfrm>
            <a:off x="6629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6" name="Oval 12"/>
          <p:cNvSpPr>
            <a:spLocks noChangeArrowheads="1"/>
          </p:cNvSpPr>
          <p:nvPr/>
        </p:nvSpPr>
        <p:spPr bwMode="auto">
          <a:xfrm>
            <a:off x="6629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7" name="Oval 13"/>
          <p:cNvSpPr>
            <a:spLocks noChangeArrowheads="1"/>
          </p:cNvSpPr>
          <p:nvPr/>
        </p:nvSpPr>
        <p:spPr bwMode="auto">
          <a:xfrm>
            <a:off x="1981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8" name="Oval 14"/>
          <p:cNvSpPr>
            <a:spLocks noChangeArrowheads="1"/>
          </p:cNvSpPr>
          <p:nvPr/>
        </p:nvSpPr>
        <p:spPr bwMode="auto">
          <a:xfrm>
            <a:off x="1981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cxnSp>
        <p:nvCxnSpPr>
          <p:cNvPr id="108559" name="AutoShape 15"/>
          <p:cNvCxnSpPr>
            <a:cxnSpLocks noChangeShapeType="1"/>
          </p:cNvCxnSpPr>
          <p:nvPr/>
        </p:nvCxnSpPr>
        <p:spPr bwMode="auto">
          <a:xfrm flipV="1">
            <a:off x="3405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4452938" y="3462338"/>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4808538"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Tree>
    <p:extLst>
      <p:ext uri="{BB962C8B-B14F-4D97-AF65-F5344CB8AC3E}">
        <p14:creationId xmlns:p14="http://schemas.microsoft.com/office/powerpoint/2010/main" val="66730024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136"/>
            <a:ext cx="9144000" cy="4968240"/>
          </a:xfrm>
          <a:prstGeom prst="rect">
            <a:avLst/>
          </a:prstGeom>
        </p:spPr>
      </p:pic>
      <p:sp>
        <p:nvSpPr>
          <p:cNvPr id="3" name="TextBox 2"/>
          <p:cNvSpPr txBox="1"/>
          <p:nvPr/>
        </p:nvSpPr>
        <p:spPr>
          <a:xfrm>
            <a:off x="74224" y="5434446"/>
            <a:ext cx="8832671"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a:ea typeface="+mn-ea"/>
                <a:cs typeface="+mn-cs"/>
              </a:rPr>
              <a:t>Consensus trees of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Pta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AckA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homologs within the Clostridia. Branches in which there were postulated horizontal gene transfers to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Methanosarcina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are indicated by an asterisk. Homologs from the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firmicute</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F.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nucleatum</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were used as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outgroups</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to root the trees. The numbers associated with each clade indicate bootstrap values for maximum likelihood and neighbor joining and the posterior probability from Bayesian inference, respectively. Sequence alignment was ...</a:t>
            </a:r>
          </a:p>
        </p:txBody>
      </p:sp>
    </p:spTree>
    <p:extLst>
      <p:ext uri="{BB962C8B-B14F-4D97-AF65-F5344CB8AC3E}">
        <p14:creationId xmlns:p14="http://schemas.microsoft.com/office/powerpoint/2010/main" val="3803525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28456"/>
            <a:ext cx="9144000" cy="4343400"/>
          </a:xfrm>
          <a:prstGeom prst="rect">
            <a:avLst/>
          </a:prstGeom>
        </p:spPr>
      </p:pic>
      <p:sp>
        <p:nvSpPr>
          <p:cNvPr id="6" name="Rectangle 5"/>
          <p:cNvSpPr/>
          <p:nvPr/>
        </p:nvSpPr>
        <p:spPr>
          <a:xfrm>
            <a:off x="0" y="5832254"/>
            <a:ext cx="914400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Maximum likelihood phylogenetic trees of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Pta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AckA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homologs. Homologs found in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Methanosarcina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are red and in both cases are found in a monophyletic group corresponding to the Clostridia (blue) ... .</a:t>
            </a:r>
          </a:p>
        </p:txBody>
      </p:sp>
    </p:spTree>
    <p:extLst>
      <p:ext uri="{BB962C8B-B14F-4D97-AF65-F5344CB8AC3E}">
        <p14:creationId xmlns:p14="http://schemas.microsoft.com/office/powerpoint/2010/main" val="2415923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9075" y="223838"/>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936625" y="890588"/>
            <a:ext cx="69564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778000"/>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189939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979488"/>
            <a:ext cx="6272213"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438275" y="5972175"/>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685262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algn="l" eaLnBrk="1" hangingPunct="1"/>
            <a:r>
              <a:rPr lang="en-US">
                <a:latin typeface="Times New Roman" charset="0"/>
              </a:rPr>
              <a:t>PSI BLAST scheme</a:t>
            </a:r>
          </a:p>
        </p:txBody>
      </p:sp>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981200"/>
            <a:ext cx="7627937" cy="434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255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0" y="58562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706438" y="1196975"/>
            <a:ext cx="7212012" cy="5545138"/>
            <a:chOff x="1258888" y="765175"/>
            <a:chExt cx="7900987" cy="5976938"/>
          </a:xfrm>
        </p:grpSpPr>
        <p:grpSp>
          <p:nvGrpSpPr>
            <p:cNvPr id="113670" name="Group 3"/>
            <p:cNvGrpSpPr>
              <a:grpSpLocks/>
            </p:cNvGrpSpPr>
            <p:nvPr/>
          </p:nvGrpSpPr>
          <p:grpSpPr bwMode="auto">
            <a:xfrm>
              <a:off x="1258888" y="1654175"/>
              <a:ext cx="5132387" cy="5087938"/>
              <a:chOff x="1202" y="482"/>
              <a:chExt cx="3233" cy="3205"/>
            </a:xfrm>
          </p:grpSpPr>
          <p:sp>
            <p:nvSpPr>
              <p:cNvPr id="113689" name="Rectangle 4"/>
              <p:cNvSpPr>
                <a:spLocks noChangeArrowheads="1"/>
              </p:cNvSpPr>
              <p:nvPr/>
            </p:nvSpPr>
            <p:spPr bwMode="auto">
              <a:xfrm>
                <a:off x="2198" y="832"/>
                <a:ext cx="67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5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7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1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1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7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1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2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5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4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4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4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57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Polyhydroxybutyrate</a:t>
              </a:r>
            </a:p>
          </p:txBody>
        </p:sp>
        <p:sp>
          <p:nvSpPr>
            <p:cNvPr id="113673" name="Text Box 85"/>
            <p:cNvSpPr txBox="1">
              <a:spLocks noChangeArrowheads="1"/>
            </p:cNvSpPr>
            <p:nvPr/>
          </p:nvSpPr>
          <p:spPr bwMode="auto">
            <a:xfrm>
              <a:off x="5527675" y="1738313"/>
              <a:ext cx="1822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Lysine, leucine</a:t>
              </a:r>
            </a:p>
          </p:txBody>
        </p:sp>
        <p:sp>
          <p:nvSpPr>
            <p:cNvPr id="113674" name="Text Box 86"/>
            <p:cNvSpPr txBox="1">
              <a:spLocks noChangeArrowheads="1"/>
            </p:cNvSpPr>
            <p:nvPr/>
          </p:nvSpPr>
          <p:spPr bwMode="auto">
            <a:xfrm>
              <a:off x="2193925" y="908050"/>
              <a:ext cx="1009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Acetate</a:t>
              </a:r>
            </a:p>
          </p:txBody>
        </p:sp>
        <p:sp>
          <p:nvSpPr>
            <p:cNvPr id="113675" name="Text Box 87"/>
            <p:cNvSpPr txBox="1">
              <a:spLocks noChangeArrowheads="1"/>
            </p:cNvSpPr>
            <p:nvPr/>
          </p:nvSpPr>
          <p:spPr bwMode="auto">
            <a:xfrm>
              <a:off x="1547813" y="1628775"/>
              <a:ext cx="1377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Fatty acids</a:t>
              </a:r>
            </a:p>
          </p:txBody>
        </p:sp>
        <p:sp>
          <p:nvSpPr>
            <p:cNvPr id="113676" name="Text Box 88"/>
            <p:cNvSpPr txBox="1">
              <a:spLocks noChangeArrowheads="1"/>
            </p:cNvSpPr>
            <p:nvPr/>
          </p:nvSpPr>
          <p:spPr bwMode="auto">
            <a:xfrm>
              <a:off x="3635375" y="765175"/>
              <a:ext cx="1149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098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089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600" y="4624388"/>
              <a:ext cx="215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198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Osmoadaptation</a:t>
              </a:r>
            </a:p>
          </p:txBody>
        </p:sp>
      </p:grpSp>
      <p:sp>
        <p:nvSpPr>
          <p:cNvPr id="113667" name="Rectangle 2"/>
          <p:cNvSpPr>
            <a:spLocks noChangeArrowheads="1"/>
          </p:cNvSpPr>
          <p:nvPr/>
        </p:nvSpPr>
        <p:spPr bwMode="auto">
          <a:xfrm>
            <a:off x="0" y="-14288"/>
            <a:ext cx="9144000" cy="1066801"/>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3668" name="Text Box 13"/>
          <p:cNvSpPr txBox="1">
            <a:spLocks noChangeArrowheads="1"/>
          </p:cNvSpPr>
          <p:nvPr/>
        </p:nvSpPr>
        <p:spPr bwMode="auto">
          <a:xfrm>
            <a:off x="28575" y="-14288"/>
            <a:ext cx="7793038" cy="860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3669" name="Text Box 15"/>
          <p:cNvSpPr txBox="1">
            <a:spLocks noChangeArrowheads="1"/>
          </p:cNvSpPr>
          <p:nvPr/>
        </p:nvSpPr>
        <p:spPr bwMode="auto">
          <a:xfrm>
            <a:off x="4030663" y="6519863"/>
            <a:ext cx="5130800"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Tree>
    <p:extLst>
      <p:ext uri="{BB962C8B-B14F-4D97-AF65-F5344CB8AC3E}">
        <p14:creationId xmlns:p14="http://schemas.microsoft.com/office/powerpoint/2010/main" val="42835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468313" y="1557338"/>
            <a:ext cx="8229600" cy="301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865188" y="2151063"/>
            <a:ext cx="6191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1817688" y="1633538"/>
            <a:ext cx="5318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2343150" y="2093913"/>
            <a:ext cx="3063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493713" y="2871788"/>
            <a:ext cx="323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544513" y="3752850"/>
            <a:ext cx="430212"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2813050" y="2782888"/>
            <a:ext cx="4540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1135063" y="4329113"/>
            <a:ext cx="47148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2209800" y="4227513"/>
            <a:ext cx="6508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2698750" y="3602038"/>
            <a:ext cx="7016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609600" y="3219450"/>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1535113" y="3073400"/>
            <a:ext cx="500062"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1209675"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2547938" y="2212975"/>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3011488" y="2898775"/>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2608263" y="3743325"/>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1422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1408113" y="4430713"/>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771525"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606425"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669925" y="2271713"/>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1422400"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1781175" y="2862263"/>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812800" y="2933700"/>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1577975" y="2470150"/>
            <a:ext cx="531813"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1314450" y="2605088"/>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1990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3054350"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3205163" y="3267075"/>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3349625" y="33289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2884488"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2978150" y="40640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3124200" y="41259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4037013" y="1630363"/>
            <a:ext cx="5318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4343400" y="2016125"/>
            <a:ext cx="64293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crotonyl-CoA</a:t>
            </a:r>
            <a:endParaRPr lang="de-DE">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4251325" y="2408238"/>
            <a:ext cx="8651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ethylmalonyl-CoA</a:t>
            </a:r>
            <a:endParaRPr lang="de-DE">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4203700" y="2817813"/>
            <a:ext cx="9794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methylsuccinyl-CoA</a:t>
            </a:r>
            <a:endParaRPr lang="de-DE">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4287838" y="3217863"/>
            <a:ext cx="76993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4227513" y="3617913"/>
            <a:ext cx="92233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3917950" y="4017963"/>
            <a:ext cx="704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3940175" y="4418013"/>
            <a:ext cx="6508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4738688" y="4017963"/>
            <a:ext cx="50006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4789488" y="4410075"/>
            <a:ext cx="32385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4603750" y="2136775"/>
            <a:ext cx="1588" cy="2587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4603750" y="2530475"/>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4603750" y="29352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4603750" y="33416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4416425" y="3776663"/>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4603750" y="3778250"/>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4603750" y="3733800"/>
            <a:ext cx="1588" cy="412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4749800" y="1619250"/>
            <a:ext cx="531813"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4416425" y="1722438"/>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4603750" y="1720850"/>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4603750" y="1925638"/>
            <a:ext cx="1588"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5165725" y="4113213"/>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4940300" y="4167188"/>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4940300" y="4125913"/>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4206875" y="4140200"/>
            <a:ext cx="1588" cy="2079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3994150" y="4167188"/>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3827463" y="41275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3971925" y="41894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4206875" y="4360863"/>
            <a:ext cx="1588" cy="4921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4394200" y="2162175"/>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4179888" y="2127250"/>
            <a:ext cx="1809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 CO</a:t>
            </a:r>
            <a:endParaRPr lang="de-DE">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4352925" y="21891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4605338" y="1976438"/>
            <a:ext cx="1587"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6697663" y="1946275"/>
            <a:ext cx="61912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7191375" y="1633538"/>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7573963" y="2043113"/>
            <a:ext cx="30638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6208713" y="2260600"/>
            <a:ext cx="32385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5929313" y="2649538"/>
            <a:ext cx="4302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7881938" y="2328863"/>
            <a:ext cx="4540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5805488" y="3105150"/>
            <a:ext cx="47148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5824538" y="3527425"/>
            <a:ext cx="6508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6030913" y="3932238"/>
            <a:ext cx="704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6330950" y="4257675"/>
            <a:ext cx="92233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7959725" y="2703513"/>
            <a:ext cx="7016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8197850" y="3097213"/>
            <a:ext cx="4810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7932738" y="3540125"/>
            <a:ext cx="78263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7354888" y="4295775"/>
            <a:ext cx="76993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7810500" y="3957638"/>
            <a:ext cx="5905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6437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7240588"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7829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8169275" y="2451100"/>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8369300" y="2822575"/>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8394700"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8204200" y="3671888"/>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7908925" y="4067175"/>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6672263"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6276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6043613"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5983288" y="3219450"/>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5992813" y="2779713"/>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6121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7381875" y="1785938"/>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6459538"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7061200" y="3252788"/>
            <a:ext cx="50006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6530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6527800"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6526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7286625" y="2630488"/>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6999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8245475" y="2552700"/>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8391525" y="2481263"/>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8535988" y="25415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6026150" y="3763963"/>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5862638" y="3830638"/>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6008688" y="38909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07950" y="96838"/>
            <a:ext cx="903605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a:solidFill>
                  <a:srgbClr val="808000"/>
                </a:solidFill>
                <a:latin typeface="Helvetica" charset="0"/>
              </a:rPr>
              <a:t>Comparison of different anaplerotic pathways</a:t>
            </a:r>
            <a:endParaRPr lang="ru-RU" sz="3400">
              <a:solidFill>
                <a:srgbClr val="808000"/>
              </a:solidFill>
              <a:latin typeface="Helvetica" charset="0"/>
            </a:endParaRPr>
          </a:p>
        </p:txBody>
      </p:sp>
      <p:sp>
        <p:nvSpPr>
          <p:cNvPr id="114875" name="Text Box 197"/>
          <p:cNvSpPr txBox="1">
            <a:spLocks noChangeArrowheads="1"/>
          </p:cNvSpPr>
          <p:nvPr/>
        </p:nvSpPr>
        <p:spPr bwMode="auto">
          <a:xfrm>
            <a:off x="665163" y="4875213"/>
            <a:ext cx="2457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Citric acid cycle and </a:t>
            </a:r>
            <a:br>
              <a:rPr lang="de-DE" sz="1800">
                <a:solidFill>
                  <a:srgbClr val="000000"/>
                </a:solidFill>
              </a:rPr>
            </a:br>
            <a:r>
              <a:rPr lang="de-DE" sz="1800">
                <a:solidFill>
                  <a:srgbClr val="000000"/>
                </a:solidFill>
              </a:rPr>
              <a:t>Glyoxylate cycle</a:t>
            </a:r>
          </a:p>
        </p:txBody>
      </p:sp>
      <p:sp>
        <p:nvSpPr>
          <p:cNvPr id="114876" name="Text Box 198"/>
          <p:cNvSpPr txBox="1">
            <a:spLocks noChangeArrowheads="1"/>
          </p:cNvSpPr>
          <p:nvPr/>
        </p:nvSpPr>
        <p:spPr bwMode="auto">
          <a:xfrm>
            <a:off x="3563938" y="4875213"/>
            <a:ext cx="2152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Ethylmalonyl-CoA</a:t>
            </a:r>
            <a:br>
              <a:rPr lang="de-DE" sz="1800">
                <a:solidFill>
                  <a:srgbClr val="000000"/>
                </a:solidFill>
              </a:rPr>
            </a:br>
            <a:r>
              <a:rPr lang="de-DE" sz="1800">
                <a:solidFill>
                  <a:srgbClr val="000000"/>
                </a:solidFill>
              </a:rPr>
              <a:t>pathway</a:t>
            </a:r>
          </a:p>
        </p:txBody>
      </p:sp>
      <p:sp>
        <p:nvSpPr>
          <p:cNvPr id="114877" name="Text Box 199"/>
          <p:cNvSpPr txBox="1">
            <a:spLocks noChangeArrowheads="1"/>
          </p:cNvSpPr>
          <p:nvPr/>
        </p:nvSpPr>
        <p:spPr bwMode="auto">
          <a:xfrm>
            <a:off x="6103938" y="4875213"/>
            <a:ext cx="2559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Methylaspartate cycle</a:t>
            </a:r>
          </a:p>
        </p:txBody>
      </p:sp>
      <p:sp>
        <p:nvSpPr>
          <p:cNvPr id="114878" name="Text Box 200"/>
          <p:cNvSpPr txBox="1">
            <a:spLocks noChangeArrowheads="1"/>
          </p:cNvSpPr>
          <p:nvPr/>
        </p:nvSpPr>
        <p:spPr bwMode="auto">
          <a:xfrm>
            <a:off x="581025" y="5681663"/>
            <a:ext cx="28543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Bacteria, Eukarya and some Archaea</a:t>
            </a:r>
          </a:p>
        </p:txBody>
      </p:sp>
      <p:sp>
        <p:nvSpPr>
          <p:cNvPr id="114879" name="Text Box 201"/>
          <p:cNvSpPr txBox="1">
            <a:spLocks noChangeArrowheads="1"/>
          </p:cNvSpPr>
          <p:nvPr/>
        </p:nvSpPr>
        <p:spPr bwMode="auto">
          <a:xfrm>
            <a:off x="3492500" y="5681663"/>
            <a:ext cx="26035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α-Proteobacteria, streptomycetes</a:t>
            </a:r>
          </a:p>
        </p:txBody>
      </p:sp>
      <p:sp>
        <p:nvSpPr>
          <p:cNvPr id="114880" name="Text Box 202"/>
          <p:cNvSpPr txBox="1">
            <a:spLocks noChangeArrowheads="1"/>
          </p:cNvSpPr>
          <p:nvPr/>
        </p:nvSpPr>
        <p:spPr bwMode="auto">
          <a:xfrm>
            <a:off x="6875463" y="5681663"/>
            <a:ext cx="9540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haloarchaea</a:t>
            </a:r>
          </a:p>
        </p:txBody>
      </p:sp>
    </p:spTree>
    <p:extLst>
      <p:ext uri="{BB962C8B-B14F-4D97-AF65-F5344CB8AC3E}">
        <p14:creationId xmlns:p14="http://schemas.microsoft.com/office/powerpoint/2010/main" val="527882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1066800"/>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5714" name="Text Box 15"/>
          <p:cNvSpPr txBox="1">
            <a:spLocks noChangeArrowheads="1"/>
          </p:cNvSpPr>
          <p:nvPr/>
        </p:nvSpPr>
        <p:spPr bwMode="auto">
          <a:xfrm>
            <a:off x="3970338" y="6505575"/>
            <a:ext cx="5130800"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
        <p:nvSpPr>
          <p:cNvPr id="115715" name="Text Box 20"/>
          <p:cNvSpPr txBox="1">
            <a:spLocks noChangeArrowheads="1"/>
          </p:cNvSpPr>
          <p:nvPr/>
        </p:nvSpPr>
        <p:spPr bwMode="auto">
          <a:xfrm>
            <a:off x="6072188" y="1711325"/>
            <a:ext cx="2463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a:solidFill>
                  <a:srgbClr val="000000"/>
                </a:solidFill>
                <a:latin typeface="Calibri" charset="0"/>
              </a:rPr>
              <a:t>Haloarchaea</a:t>
            </a:r>
          </a:p>
          <a:p>
            <a:pPr defTabSz="914400" eaLnBrk="1" fontAlgn="base" hangingPunct="1">
              <a:spcBef>
                <a:spcPct val="0"/>
              </a:spcBef>
              <a:spcAft>
                <a:spcPct val="0"/>
              </a:spcAft>
            </a:pPr>
            <a:r>
              <a:rPr lang="de-DE" sz="1800" i="1">
                <a:solidFill>
                  <a:srgbClr val="000000"/>
                </a:solidFill>
                <a:latin typeface="Calibri" charset="0"/>
              </a:rPr>
              <a:t>Haloarcula marismortui,</a:t>
            </a:r>
          </a:p>
          <a:p>
            <a:pPr defTabSz="914400" eaLnBrk="1" fontAlgn="base" hangingPunct="1">
              <a:spcBef>
                <a:spcPct val="0"/>
              </a:spcBef>
              <a:spcAft>
                <a:spcPct val="0"/>
              </a:spcAft>
            </a:pPr>
            <a:r>
              <a:rPr lang="de-DE" sz="1800" i="1">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466725" y="1482725"/>
            <a:ext cx="5033963" cy="437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Ellipse 26"/>
          <p:cNvSpPr>
            <a:spLocks noChangeArrowheads="1"/>
          </p:cNvSpPr>
          <p:nvPr/>
        </p:nvSpPr>
        <p:spPr bwMode="auto">
          <a:xfrm>
            <a:off x="3959225" y="3729038"/>
            <a:ext cx="1533525" cy="1571625"/>
          </a:xfrm>
          <a:prstGeom prst="ellipse">
            <a:avLst/>
          </a:prstGeom>
          <a:solidFill>
            <a:srgbClr val="FFC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8" name="Ellipse 27"/>
          <p:cNvSpPr>
            <a:spLocks noChangeArrowheads="1"/>
          </p:cNvSpPr>
          <p:nvPr/>
        </p:nvSpPr>
        <p:spPr bwMode="auto">
          <a:xfrm>
            <a:off x="1785938" y="4786313"/>
            <a:ext cx="2428875" cy="1571625"/>
          </a:xfrm>
          <a:prstGeom prst="ellipse">
            <a:avLst/>
          </a:prstGeom>
          <a:solidFill>
            <a:srgbClr val="FF0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9" name="Ellipse 28"/>
          <p:cNvSpPr>
            <a:spLocks noChangeArrowheads="1"/>
          </p:cNvSpPr>
          <p:nvPr/>
        </p:nvSpPr>
        <p:spPr bwMode="auto">
          <a:xfrm>
            <a:off x="766763" y="4286250"/>
            <a:ext cx="1247775" cy="1143000"/>
          </a:xfrm>
          <a:prstGeom prst="ellipse">
            <a:avLst/>
          </a:prstGeom>
          <a:solidFill>
            <a:srgbClr val="00B05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20" name="Text Box 13"/>
          <p:cNvSpPr txBox="1">
            <a:spLocks noChangeArrowheads="1"/>
          </p:cNvSpPr>
          <p:nvPr/>
        </p:nvSpPr>
        <p:spPr bwMode="auto">
          <a:xfrm>
            <a:off x="28575" y="0"/>
            <a:ext cx="779303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5721" name="Textfeld 30"/>
          <p:cNvSpPr txBox="1">
            <a:spLocks noChangeArrowheads="1"/>
          </p:cNvSpPr>
          <p:nvPr/>
        </p:nvSpPr>
        <p:spPr bwMode="auto">
          <a:xfrm>
            <a:off x="-38100" y="5095875"/>
            <a:ext cx="16097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122031"/>
                </a:solidFill>
                <a:latin typeface="Calibri" charset="0"/>
              </a:rPr>
              <a:t>Propionate assimilation</a:t>
            </a:r>
          </a:p>
        </p:txBody>
      </p:sp>
      <p:sp>
        <p:nvSpPr>
          <p:cNvPr id="115722" name="Textfeld 31"/>
          <p:cNvSpPr txBox="1">
            <a:spLocks noChangeArrowheads="1"/>
          </p:cNvSpPr>
          <p:nvPr/>
        </p:nvSpPr>
        <p:spPr bwMode="auto">
          <a:xfrm>
            <a:off x="1384300" y="5908675"/>
            <a:ext cx="26162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FF0000"/>
                </a:solidFill>
                <a:latin typeface="Calibri" charset="0"/>
              </a:rPr>
              <a:t>Acetate </a:t>
            </a:r>
            <a:br>
              <a:rPr lang="de-DE" sz="2000" b="1">
                <a:solidFill>
                  <a:srgbClr val="FF0000"/>
                </a:solidFill>
                <a:latin typeface="Calibri" charset="0"/>
              </a:rPr>
            </a:br>
            <a:r>
              <a:rPr lang="de-DE" sz="2000" b="1">
                <a:solidFill>
                  <a:srgbClr val="FF0000"/>
                </a:solidFill>
                <a:latin typeface="Calibri" charset="0"/>
              </a:rPr>
              <a:t>assimilation, Bacteria</a:t>
            </a:r>
          </a:p>
        </p:txBody>
      </p:sp>
      <p:sp>
        <p:nvSpPr>
          <p:cNvPr id="115723" name="Textfeld 32"/>
          <p:cNvSpPr txBox="1">
            <a:spLocks noChangeArrowheads="1"/>
          </p:cNvSpPr>
          <p:nvPr/>
        </p:nvSpPr>
        <p:spPr bwMode="auto">
          <a:xfrm>
            <a:off x="5005388" y="4462463"/>
            <a:ext cx="17367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a:solidFill>
                  <a:srgbClr val="C00000"/>
                </a:solidFill>
                <a:latin typeface="Calibri" charset="0"/>
              </a:rPr>
              <a:t>Glutamate fermentation,</a:t>
            </a:r>
          </a:p>
          <a:p>
            <a:pPr algn="r" defTabSz="914400" eaLnBrk="1" fontAlgn="base" hangingPunct="1">
              <a:spcBef>
                <a:spcPct val="0"/>
              </a:spcBef>
              <a:spcAft>
                <a:spcPct val="0"/>
              </a:spcAft>
            </a:pPr>
            <a:r>
              <a:rPr lang="de-DE" sz="2000" b="1">
                <a:solidFill>
                  <a:srgbClr val="C00000"/>
                </a:solidFill>
                <a:latin typeface="Calibri" charset="0"/>
              </a:rPr>
              <a:t>Bacteria</a:t>
            </a:r>
          </a:p>
        </p:txBody>
      </p:sp>
    </p:spTree>
    <p:extLst>
      <p:ext uri="{BB962C8B-B14F-4D97-AF65-F5344CB8AC3E}">
        <p14:creationId xmlns:p14="http://schemas.microsoft.com/office/powerpoint/2010/main" val="861105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685800" y="76200"/>
            <a:ext cx="7772400" cy="914400"/>
          </a:xfrm>
        </p:spPr>
        <p:txBody>
          <a:bodyPr/>
          <a:lstStyle/>
          <a:p>
            <a:r>
              <a:rPr lang="en-US">
                <a:latin typeface="Times New Roman" charset="0"/>
              </a:rPr>
              <a:t>Finding transferred genes</a:t>
            </a:r>
          </a:p>
        </p:txBody>
      </p:sp>
      <p:pic>
        <p:nvPicPr>
          <p:cNvPr id="952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10" y="1219200"/>
            <a:ext cx="3127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98588"/>
            <a:ext cx="4724400" cy="370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6" name="TextBox 5"/>
          <p:cNvSpPr txBox="1">
            <a:spLocks noChangeArrowheads="1"/>
          </p:cNvSpPr>
          <p:nvPr/>
        </p:nvSpPr>
        <p:spPr bwMode="auto">
          <a:xfrm>
            <a:off x="1524002" y="5638805"/>
            <a:ext cx="6083501"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3" tIns="45667" rIns="91333" bIns="45667">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Screening in the wet-lab and in the computer</a:t>
            </a:r>
          </a:p>
        </p:txBody>
      </p:sp>
      <p:pic>
        <p:nvPicPr>
          <p:cNvPr id="9523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86401"/>
            <a:ext cx="8382000" cy="128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219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685800" y="76200"/>
            <a:ext cx="7772400" cy="762000"/>
          </a:xfrm>
        </p:spPr>
        <p:txBody>
          <a:bodyPr/>
          <a:lstStyle/>
          <a:p>
            <a:r>
              <a:rPr lang="en-US">
                <a:latin typeface="Times New Roman" charset="0"/>
              </a:rPr>
              <a:t>Finding transferred genes</a:t>
            </a:r>
          </a:p>
        </p:txBody>
      </p:sp>
      <p:pic>
        <p:nvPicPr>
          <p:cNvPr id="962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38200"/>
            <a:ext cx="7239000" cy="541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90762" y="3662372"/>
            <a:ext cx="54102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997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228600" y="304800"/>
            <a:ext cx="7772400" cy="457200"/>
          </a:xfrm>
        </p:spPr>
        <p:txBody>
          <a:bodyPr/>
          <a:lstStyle/>
          <a:p>
            <a:pPr algn="l"/>
            <a:r>
              <a:rPr lang="en-US">
                <a:latin typeface="Times New Roman" charset="0"/>
              </a:rPr>
              <a:t>Taxplot at NCBI</a:t>
            </a:r>
          </a:p>
        </p:txBody>
      </p:sp>
      <p:pic>
        <p:nvPicPr>
          <p:cNvPr id="972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4"/>
            <a:ext cx="9144000" cy="589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823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228600" y="304800"/>
            <a:ext cx="7772400" cy="457200"/>
          </a:xfrm>
        </p:spPr>
        <p:txBody>
          <a:bodyPr/>
          <a:lstStyle/>
          <a:p>
            <a:pPr algn="l"/>
            <a:r>
              <a:rPr lang="en-US">
                <a:latin typeface="Times New Roman" charset="0"/>
              </a:rPr>
              <a:t>Taxplot at NCBI</a:t>
            </a:r>
          </a:p>
        </p:txBody>
      </p:sp>
      <p:pic>
        <p:nvPicPr>
          <p:cNvPr id="983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1"/>
            <a:ext cx="9144000" cy="587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985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228600" y="304800"/>
            <a:ext cx="8915400" cy="1143000"/>
          </a:xfrm>
        </p:spPr>
        <p:txBody>
          <a:bodyPr/>
          <a:lstStyle/>
          <a:p>
            <a:r>
              <a:rPr lang="en-US" sz="4000">
                <a:latin typeface="Times New Roman" charset="0"/>
              </a:rPr>
              <a:t>Other approaches to find transferred genes</a:t>
            </a:r>
          </a:p>
        </p:txBody>
      </p:sp>
      <p:sp>
        <p:nvSpPr>
          <p:cNvPr id="99330" name="Content Placeholder 2"/>
          <p:cNvSpPr>
            <a:spLocks noGrp="1"/>
          </p:cNvSpPr>
          <p:nvPr>
            <p:ph idx="1"/>
          </p:nvPr>
        </p:nvSpPr>
        <p:spPr>
          <a:xfrm>
            <a:off x="609600" y="1676400"/>
            <a:ext cx="7772400" cy="4406232"/>
          </a:xfrm>
        </p:spPr>
        <p:txBody>
          <a:bodyPr/>
          <a:lstStyle/>
          <a:p>
            <a:r>
              <a:rPr lang="en-US" dirty="0">
                <a:latin typeface="Times New Roman" charset="0"/>
              </a:rPr>
              <a:t>Gene presence absence data for closely related genomes (for additional genes)</a:t>
            </a:r>
          </a:p>
          <a:p>
            <a:r>
              <a:rPr lang="en-US" dirty="0">
                <a:latin typeface="Times New Roman" charset="0"/>
              </a:rPr>
              <a:t>Phylogenetic conflict (for homologous replacement (e.g. </a:t>
            </a:r>
            <a:r>
              <a:rPr lang="en-US" sz="2800" dirty="0">
                <a:latin typeface="Times New Roman" charset="0"/>
                <a:hlinkClick r:id="rId2"/>
              </a:rPr>
              <a:t>quartet decompositon spectra</a:t>
            </a:r>
            <a:r>
              <a:rPr lang="en-US" sz="2800" dirty="0">
                <a:latin typeface="Times New Roman" charset="0"/>
              </a:rPr>
              <a:t> see Figs. 1 and 2</a:t>
            </a:r>
            <a:r>
              <a:rPr lang="en-US" dirty="0">
                <a:latin typeface="Times New Roman" charset="0"/>
              </a:rPr>
              <a:t>)</a:t>
            </a:r>
          </a:p>
          <a:p>
            <a:r>
              <a:rPr lang="en-US" dirty="0">
                <a:latin typeface="Times New Roman" charset="0"/>
              </a:rPr>
              <a:t>Composition based analyses (for very recent transfers).  </a:t>
            </a:r>
          </a:p>
          <a:p>
            <a:endParaRPr lang="en-US" dirty="0">
              <a:latin typeface="Times New Roman" charset="0"/>
            </a:endParaRPr>
          </a:p>
        </p:txBody>
      </p:sp>
    </p:spTree>
    <p:extLst>
      <p:ext uri="{BB962C8B-B14F-4D97-AF65-F5344CB8AC3E}">
        <p14:creationId xmlns:p14="http://schemas.microsoft.com/office/powerpoint/2010/main" val="786611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Example for a parametric bootstrap analysis</a:t>
            </a:r>
          </a:p>
        </p:txBody>
      </p:sp>
    </p:spTree>
    <p:extLst>
      <p:ext uri="{BB962C8B-B14F-4D97-AF65-F5344CB8AC3E}">
        <p14:creationId xmlns:p14="http://schemas.microsoft.com/office/powerpoint/2010/main" val="3585979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alpha val="27000"/>
              </a:schemeClr>
            </a:gs>
            <a:gs pos="100000">
              <a:srgbClr val="FFFFFF">
                <a:alpha val="11000"/>
              </a:srgbClr>
            </a:gs>
          </a:gsLst>
          <a:lin ang="17100000" scaled="0"/>
          <a:tileRect/>
        </a:gradFill>
        <a:effectLst/>
      </p:bgPr>
    </p:bg>
    <p:spTree>
      <p:nvGrpSpPr>
        <p:cNvPr id="1" name=""/>
        <p:cNvGrpSpPr/>
        <p:nvPr/>
      </p:nvGrpSpPr>
      <p:grpSpPr>
        <a:xfrm>
          <a:off x="0" y="0"/>
          <a:ext cx="0" cy="0"/>
          <a:chOff x="0" y="0"/>
          <a:chExt cx="0" cy="0"/>
        </a:xfrm>
      </p:grpSpPr>
      <p:sp>
        <p:nvSpPr>
          <p:cNvPr id="63490" name="TextBox 8"/>
          <p:cNvSpPr txBox="1">
            <a:spLocks noChangeArrowheads="1"/>
          </p:cNvSpPr>
          <p:nvPr/>
        </p:nvSpPr>
        <p:spPr bwMode="auto">
          <a:xfrm>
            <a:off x="4371975" y="5207000"/>
            <a:ext cx="45878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54" tIns="40925" rIns="81854" bIns="40925">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8000"/>
                </a:solidFill>
                <a:effectLst/>
                <a:uLnTx/>
                <a:uFillTx/>
                <a:latin typeface="Times" charset="0"/>
                <a:ea typeface="ＭＳ Ｐゴシック" charset="-128"/>
                <a:cs typeface="+mn-cs"/>
              </a:rPr>
              <a:t>Green </a:t>
            </a:r>
            <a:r>
              <a:rPr kumimoji="0" lang="en-US" altLang="en-US" sz="2200" b="0" i="0" u="none" strike="noStrike" kern="1200" cap="none" spc="0" normalizeH="0" baseline="0" noProof="0">
                <a:ln>
                  <a:noFill/>
                </a:ln>
                <a:solidFill>
                  <a:srgbClr val="000000"/>
                </a:solidFill>
                <a:effectLst/>
                <a:uLnTx/>
                <a:uFillTx/>
                <a:latin typeface="Times" charset="0"/>
                <a:ea typeface="ＭＳ Ｐゴシック" charset="-128"/>
                <a:cs typeface="+mn-cs"/>
              </a:rPr>
              <a:t>- Type A tyrRS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FF0000"/>
                </a:solidFill>
                <a:effectLst/>
                <a:uLnTx/>
                <a:uFillTx/>
                <a:latin typeface="Times" charset="0"/>
                <a:ea typeface="ＭＳ Ｐゴシック" charset="-128"/>
                <a:cs typeface="+mn-cs"/>
              </a:rPr>
              <a:t>Red</a:t>
            </a:r>
            <a:r>
              <a:rPr kumimoji="0" lang="en-US" altLang="en-US" sz="2200" b="0" i="0" u="none" strike="noStrike" kern="1200" cap="none" spc="0" normalizeH="0" baseline="0" noProof="0">
                <a:ln>
                  <a:noFill/>
                </a:ln>
                <a:solidFill>
                  <a:srgbClr val="000000"/>
                </a:solidFill>
                <a:effectLst/>
                <a:uLnTx/>
                <a:uFillTx/>
                <a:latin typeface="Times" charset="0"/>
                <a:ea typeface="ＭＳ Ｐゴシック" charset="-128"/>
                <a:cs typeface="+mn-cs"/>
              </a:rPr>
              <a:t> - 	 Type B tyrRS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FF"/>
                </a:solidFill>
                <a:effectLst/>
                <a:uLnTx/>
                <a:uFillTx/>
                <a:latin typeface="Times" charset="0"/>
                <a:ea typeface="ＭＳ Ｐゴシック" charset="-128"/>
                <a:cs typeface="+mn-cs"/>
              </a:rPr>
              <a:t>Blue - </a:t>
            </a:r>
            <a:r>
              <a:rPr kumimoji="0" lang="en-US" altLang="en-US" sz="2200" b="0" i="0" u="none" strike="noStrike" kern="1200" cap="none" spc="0" normalizeH="0" baseline="0" noProof="0">
                <a:ln>
                  <a:noFill/>
                </a:ln>
                <a:solidFill>
                  <a:srgbClr val="000000"/>
                </a:solidFill>
                <a:effectLst/>
                <a:uLnTx/>
                <a:uFillTx/>
                <a:latin typeface="Times" charset="0"/>
                <a:ea typeface="ＭＳ Ｐゴシック" charset="-128"/>
                <a:cs typeface="+mn-cs"/>
              </a:rPr>
              <a:t>  Both types of tyrRS </a:t>
            </a:r>
          </a:p>
        </p:txBody>
      </p:sp>
      <p:sp>
        <p:nvSpPr>
          <p:cNvPr id="7" name="TextBox 6"/>
          <p:cNvSpPr txBox="1"/>
          <p:nvPr/>
        </p:nvSpPr>
        <p:spPr>
          <a:xfrm>
            <a:off x="4233863" y="209550"/>
            <a:ext cx="4910137" cy="912813"/>
          </a:xfrm>
          <a:prstGeom prst="rect">
            <a:avLst/>
          </a:prstGeom>
          <a:noFill/>
        </p:spPr>
        <p:txBody>
          <a:bodyPr lIns="81854" tIns="40925" rIns="81854" bIns="40925">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7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128"/>
                <a:cs typeface="+mn-cs"/>
              </a:rPr>
              <a:t>16S rRNA phylogeny colored according to tyrRS type </a:t>
            </a:r>
          </a:p>
        </p:txBody>
      </p:sp>
      <p:pic>
        <p:nvPicPr>
          <p:cNvPr id="63492" name="Picture 5" descr="16S TyrRS gene loss_fat_line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05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7"/>
          <p:cNvSpPr txBox="1">
            <a:spLocks noChangeArrowheads="1"/>
          </p:cNvSpPr>
          <p:nvPr/>
        </p:nvSpPr>
        <p:spPr bwMode="auto">
          <a:xfrm>
            <a:off x="4325938" y="1838325"/>
            <a:ext cx="443388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54" tIns="40925" rIns="81854" bIns="40925">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l" defTabSz="914400" rtl="0" eaLnBrk="1" fontAlgn="base" latinLnBrk="0" hangingPunct="1">
              <a:lnSpc>
                <a:spcPct val="100000"/>
              </a:lnSpc>
              <a:spcBef>
                <a:spcPct val="0"/>
              </a:spcBef>
              <a:spcAft>
                <a:spcPts val="1075"/>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Palatino" charset="0"/>
                <a:ea typeface="ＭＳ Ｐゴシック" charset="-128"/>
                <a:cs typeface="+mn-cs"/>
              </a:rPr>
              <a:t>Under the assumption that both types were present in the bacterial ancestor and explaining the observed distribution only through gene loss:</a:t>
            </a:r>
          </a:p>
          <a:p>
            <a:pPr marL="0" marR="0" lvl="0" indent="0" algn="l" defTabSz="914400" rtl="0" eaLnBrk="1" fontAlgn="base" latinLnBrk="0" hangingPunct="1">
              <a:lnSpc>
                <a:spcPct val="100000"/>
              </a:lnSpc>
              <a:spcBef>
                <a:spcPct val="0"/>
              </a:spcBef>
              <a:spcAft>
                <a:spcPts val="1075"/>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Palatino" charset="0"/>
                <a:ea typeface="ＭＳ Ｐゴシック" charset="-128"/>
                <a:cs typeface="+mn-cs"/>
              </a:rPr>
              <a:t>133 taxa and 58 gene loss events, </a:t>
            </a:r>
            <a:br>
              <a:rPr kumimoji="0" lang="en-US" altLang="en-US" sz="2200" b="0" i="0" u="none" strike="noStrike" kern="1200" cap="none" spc="0" normalizeH="0" baseline="0" noProof="0">
                <a:ln>
                  <a:noFill/>
                </a:ln>
                <a:solidFill>
                  <a:srgbClr val="000000"/>
                </a:solidFill>
                <a:effectLst/>
                <a:uLnTx/>
                <a:uFillTx/>
                <a:latin typeface="Palatino" charset="0"/>
                <a:ea typeface="ＭＳ Ｐゴシック" charset="-128"/>
                <a:cs typeface="+mn-cs"/>
              </a:rPr>
            </a:br>
            <a:r>
              <a:rPr kumimoji="0" lang="en-US" altLang="en-US" sz="2200" b="0" i="0" u="none" strike="noStrike" kern="1200" cap="none" spc="0" normalizeH="0" baseline="0" noProof="0">
                <a:ln>
                  <a:noFill/>
                </a:ln>
                <a:solidFill>
                  <a:srgbClr val="000000"/>
                </a:solidFill>
                <a:effectLst/>
                <a:uLnTx/>
                <a:uFillTx/>
                <a:latin typeface="Palatino" charset="0"/>
                <a:ea typeface="ＭＳ Ｐゴシック" charset="-128"/>
                <a:cs typeface="+mn-cs"/>
              </a:rPr>
              <a:t>34 losses of type A, 23 of type 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Palatino"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Palatino" charset="0"/>
                <a:ea typeface="ＭＳ Ｐゴシック" charset="-128"/>
                <a:cs typeface="+mn-cs"/>
              </a:rPr>
              <a:t> </a:t>
            </a:r>
          </a:p>
        </p:txBody>
      </p:sp>
      <p:sp>
        <p:nvSpPr>
          <p:cNvPr id="63494" name="Rectangle 8"/>
          <p:cNvSpPr>
            <a:spLocks noChangeArrowheads="1"/>
          </p:cNvSpPr>
          <p:nvPr/>
        </p:nvSpPr>
        <p:spPr bwMode="auto">
          <a:xfrm>
            <a:off x="5457825" y="6534150"/>
            <a:ext cx="36861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63" tIns="40930" rIns="81863" bIns="40930">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charset="0"/>
                <a:ea typeface="ＭＳ Ｐゴシック" charset="-128"/>
                <a:cs typeface="+mn-cs"/>
              </a:rPr>
              <a:t>Andam, Williams, Gogarten 2010 PNAS</a:t>
            </a:r>
          </a:p>
        </p:txBody>
      </p:sp>
    </p:spTree>
    <p:extLst>
      <p:ext uri="{BB962C8B-B14F-4D97-AF65-F5344CB8AC3E}">
        <p14:creationId xmlns:p14="http://schemas.microsoft.com/office/powerpoint/2010/main" val="85295226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1062038" y="420688"/>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366"/>
                </a:solidFill>
                <a:effectLst/>
                <a:uLnTx/>
                <a:uFillTx/>
                <a:latin typeface="Times New Roman"/>
                <a:ea typeface="+mn-ea"/>
                <a:cs typeface="+mn-cs"/>
              </a:rPr>
              <a:t>Position-specific Matrix</a:t>
            </a:r>
            <a:endParaRPr kumimoji="0" lang="en-GB" sz="4400" b="0" i="0" u="none" strike="noStrike" kern="1200" cap="none" spc="0" normalizeH="0" baseline="0" noProof="0">
              <a:ln>
                <a:noFill/>
              </a:ln>
              <a:solidFill>
                <a:srgbClr val="FF0000"/>
              </a:solidFill>
              <a:effectLst/>
              <a:uLnTx/>
              <a:uFillTx/>
              <a:latin typeface="Times New Roman" charset="0"/>
              <a:ea typeface="+mn-ea"/>
              <a:cs typeface="+mn-cs"/>
            </a:endParaRPr>
          </a:p>
        </p:txBody>
      </p:sp>
      <p:sp>
        <p:nvSpPr>
          <p:cNvPr id="21506" name="Text Box 3"/>
          <p:cNvSpPr txBox="1">
            <a:spLocks noChangeArrowheads="1"/>
          </p:cNvSpPr>
          <p:nvPr/>
        </p:nvSpPr>
        <p:spPr bwMode="auto">
          <a:xfrm>
            <a:off x="1444625" y="6040438"/>
            <a:ext cx="541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M Gribskov, A D McLachlan, and D Eisenberg (1987) Profile analysis: detection of distantly related proteins. PNAS 84:4355-8.</a:t>
            </a:r>
          </a:p>
        </p:txBody>
      </p:sp>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l="3006" t="12343" r="3920" b="7832"/>
          <a:stretch>
            <a:fillRect/>
          </a:stretch>
        </p:blipFill>
        <p:spPr bwMode="auto">
          <a:xfrm>
            <a:off x="1439863" y="1155700"/>
            <a:ext cx="6056312" cy="487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rot="-5400000">
            <a:off x="-697706" y="5807869"/>
            <a:ext cx="17319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3366"/>
                </a:solidFill>
                <a:effectLst/>
                <a:uLnTx/>
                <a:uFillTx/>
                <a:latin typeface="Arial" charset="0"/>
                <a:ea typeface="ＭＳ Ｐゴシック" charset="0"/>
              </a:rPr>
              <a:t>by Bob Friedman</a:t>
            </a:r>
            <a:endParaRPr kumimoji="0" lang="en-US" sz="1600" b="0" i="1"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03372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tLang="en-US" b="1"/>
              <a:t>LGT3State Method</a:t>
            </a:r>
          </a:p>
        </p:txBody>
      </p:sp>
      <p:sp>
        <p:nvSpPr>
          <p:cNvPr id="65538" name="Content Placeholder 2"/>
          <p:cNvSpPr>
            <a:spLocks noGrp="1"/>
          </p:cNvSpPr>
          <p:nvPr>
            <p:ph idx="1"/>
          </p:nvPr>
        </p:nvSpPr>
        <p:spPr>
          <a:xfrm>
            <a:off x="5105400" y="2895600"/>
            <a:ext cx="3886200" cy="3048000"/>
          </a:xfrm>
        </p:spPr>
        <p:txBody>
          <a:bodyPr/>
          <a:lstStyle/>
          <a:p>
            <a:r>
              <a:rPr lang="en-US" altLang="en-US">
                <a:latin typeface="Times New Roman" charset="0"/>
              </a:rPr>
              <a:t>Generated 1000 bootstrap trees under loss-only  model</a:t>
            </a:r>
          </a:p>
          <a:p>
            <a:endParaRPr lang="en-US" altLang="en-US">
              <a:latin typeface="Times New Roman" charset="0"/>
            </a:endParaRPr>
          </a:p>
        </p:txBody>
      </p:sp>
      <p:graphicFrame>
        <p:nvGraphicFramePr>
          <p:cNvPr id="6" name="Chart 5"/>
          <p:cNvGraphicFramePr>
            <a:graphicFrameLocks/>
          </p:cNvGraphicFramePr>
          <p:nvPr/>
        </p:nvGraphicFramePr>
        <p:xfrm>
          <a:off x="0" y="2057400"/>
          <a:ext cx="5867400" cy="411480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p:cNvCxnSpPr/>
          <p:nvPr/>
        </p:nvCxnSpPr>
        <p:spPr>
          <a:xfrm rot="5400000">
            <a:off x="3543300" y="4305300"/>
            <a:ext cx="839788" cy="158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1712913" y="3008313"/>
            <a:ext cx="839787" cy="1587"/>
          </a:xfrm>
          <a:prstGeom prst="straightConnector1">
            <a:avLst/>
          </a:prstGeom>
          <a:ln w="762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65542" name="TextBox 10"/>
          <p:cNvSpPr txBox="1">
            <a:spLocks noChangeArrowheads="1"/>
          </p:cNvSpPr>
          <p:nvPr/>
        </p:nvSpPr>
        <p:spPr bwMode="auto">
          <a:xfrm>
            <a:off x="3071813" y="2913063"/>
            <a:ext cx="21351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3" tIns="45588" rIns="91173" bIns="45588">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cs typeface="+mn-cs"/>
              </a:rPr>
              <a:t>Real data under HGT model</a:t>
            </a:r>
          </a:p>
        </p:txBody>
      </p:sp>
      <p:sp>
        <p:nvSpPr>
          <p:cNvPr id="65543" name="TextBox 11"/>
          <p:cNvSpPr txBox="1">
            <a:spLocks noChangeArrowheads="1"/>
          </p:cNvSpPr>
          <p:nvPr/>
        </p:nvSpPr>
        <p:spPr bwMode="auto">
          <a:xfrm>
            <a:off x="357188" y="1492250"/>
            <a:ext cx="37877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3" tIns="45588" rIns="91173" bIns="45588">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cs typeface="+mn-cs"/>
              </a:rPr>
              <a:t>Simulated under </a:t>
            </a:r>
            <a:br>
              <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cs typeface="+mn-cs"/>
              </a:rPr>
              <a:t>"loss-only" model; </a:t>
            </a:r>
            <a:br>
              <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cs typeface="+mn-cs"/>
              </a:rPr>
              <a:t>likelihood under HGT model </a:t>
            </a:r>
          </a:p>
        </p:txBody>
      </p:sp>
    </p:spTree>
    <p:extLst>
      <p:ext uri="{BB962C8B-B14F-4D97-AF65-F5344CB8AC3E}">
        <p14:creationId xmlns:p14="http://schemas.microsoft.com/office/powerpoint/2010/main" val="329487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57843"/>
          </a:xfrm>
        </p:spPr>
        <p:txBody>
          <a:bodyPr/>
          <a:lstStyle/>
          <a:p>
            <a:r>
              <a:rPr lang="en-US" sz="4000" dirty="0"/>
              <a:t>Discussion of </a:t>
            </a:r>
            <a:br>
              <a:rPr lang="en-US" sz="4000" dirty="0"/>
            </a:br>
            <a:r>
              <a:rPr lang="en-US" sz="4000" dirty="0"/>
              <a:t>HGT from Bacteria to </a:t>
            </a:r>
            <a:r>
              <a:rPr lang="en-US" sz="4000" dirty="0" err="1">
                <a:hlinkClick r:id="rId2"/>
              </a:rPr>
              <a:t>Tardigrades</a:t>
            </a:r>
            <a:endParaRPr lang="en-US" sz="4000" dirty="0"/>
          </a:p>
        </p:txBody>
      </p:sp>
      <p:pic>
        <p:nvPicPr>
          <p:cNvPr id="4" name="Picture 3"/>
          <p:cNvPicPr>
            <a:picLocks noChangeAspect="1"/>
          </p:cNvPicPr>
          <p:nvPr/>
        </p:nvPicPr>
        <p:blipFill>
          <a:blip r:embed="rId3"/>
          <a:stretch>
            <a:fillRect/>
          </a:stretch>
        </p:blipFill>
        <p:spPr>
          <a:xfrm>
            <a:off x="50800" y="3644900"/>
            <a:ext cx="4521200" cy="3213100"/>
          </a:xfrm>
          <a:prstGeom prst="rect">
            <a:avLst/>
          </a:prstGeom>
        </p:spPr>
      </p:pic>
      <p:pic>
        <p:nvPicPr>
          <p:cNvPr id="5" name="Picture 4"/>
          <p:cNvPicPr>
            <a:picLocks noChangeAspect="1"/>
          </p:cNvPicPr>
          <p:nvPr/>
        </p:nvPicPr>
        <p:blipFill>
          <a:blip r:embed="rId4"/>
          <a:stretch>
            <a:fillRect/>
          </a:stretch>
        </p:blipFill>
        <p:spPr>
          <a:xfrm>
            <a:off x="148707" y="1536192"/>
            <a:ext cx="7739808" cy="2146808"/>
          </a:xfrm>
          <a:prstGeom prst="rect">
            <a:avLst/>
          </a:prstGeom>
        </p:spPr>
      </p:pic>
      <p:sp>
        <p:nvSpPr>
          <p:cNvPr id="3" name="TextBox 2"/>
          <p:cNvSpPr txBox="1"/>
          <p:nvPr/>
        </p:nvSpPr>
        <p:spPr>
          <a:xfrm>
            <a:off x="4429759" y="3644900"/>
            <a:ext cx="4551681" cy="338554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We estimate that approximately one-sixth of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tardigrade</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genes entered by HGT, nearly double the fraction found in the most extreme cases of HGT into animals known to date. Foreign genes have supplemented, expanded, and even replaced some metazoan gene families within the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tardigrade</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genome. Our results demonstrate that an unexpectedly large fraction of an animal genome can be derived from foreign sources.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48878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7344" y="1036320"/>
            <a:ext cx="6084336" cy="2783977"/>
          </a:xfrm>
          <a:prstGeom prst="rect">
            <a:avLst/>
          </a:prstGeom>
        </p:spPr>
      </p:pic>
      <p:sp>
        <p:nvSpPr>
          <p:cNvPr id="5" name="TextBox 4"/>
          <p:cNvSpPr txBox="1"/>
          <p:nvPr/>
        </p:nvSpPr>
        <p:spPr>
          <a:xfrm>
            <a:off x="1007344" y="4108734"/>
            <a:ext cx="6084336"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Source of genes in the </a:t>
            </a: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 </a:t>
            </a:r>
            <a:r>
              <a:rPr kumimoji="0" lang="en-US" sz="1800" b="0" i="1"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dujardini</a:t>
            </a: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genome as determined by HGT index calculations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70291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z="4000" dirty="0"/>
              <a:t>Discussion of </a:t>
            </a:r>
            <a:br>
              <a:rPr lang="en-US" sz="4000" dirty="0"/>
            </a:br>
            <a:r>
              <a:rPr lang="en-US" sz="4000" dirty="0"/>
              <a:t>HGT from Bacteria to </a:t>
            </a:r>
            <a:r>
              <a:rPr lang="en-US" sz="4000" dirty="0" err="1"/>
              <a:t>Tardigrades</a:t>
            </a:r>
            <a:endParaRPr lang="en-US" sz="4000" dirty="0"/>
          </a:p>
        </p:txBody>
      </p:sp>
      <p:pic>
        <p:nvPicPr>
          <p:cNvPr id="3" name="Picture 2"/>
          <p:cNvPicPr>
            <a:picLocks noChangeAspect="1"/>
          </p:cNvPicPr>
          <p:nvPr/>
        </p:nvPicPr>
        <p:blipFill>
          <a:blip r:embed="rId2"/>
          <a:stretch>
            <a:fillRect/>
          </a:stretch>
        </p:blipFill>
        <p:spPr>
          <a:xfrm>
            <a:off x="0" y="2154235"/>
            <a:ext cx="9144000" cy="4280361"/>
          </a:xfrm>
          <a:prstGeom prst="rect">
            <a:avLst/>
          </a:prstGeom>
        </p:spPr>
      </p:pic>
    </p:spTree>
    <p:extLst>
      <p:ext uri="{BB962C8B-B14F-4D97-AF65-F5344CB8AC3E}">
        <p14:creationId xmlns:p14="http://schemas.microsoft.com/office/powerpoint/2010/main" val="2674377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3745" y="377283"/>
            <a:ext cx="7607300" cy="3962400"/>
          </a:xfrm>
          <a:prstGeom prst="rect">
            <a:avLst/>
          </a:prstGeom>
        </p:spPr>
      </p:pic>
      <p:sp>
        <p:nvSpPr>
          <p:cNvPr id="5" name="TextBox 4"/>
          <p:cNvSpPr txBox="1"/>
          <p:nvPr/>
        </p:nvSpPr>
        <p:spPr>
          <a:xfrm>
            <a:off x="723745" y="4839629"/>
            <a:ext cx="228780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BIOARCHIVES</a:t>
            </a:r>
          </a:p>
        </p:txBody>
      </p:sp>
      <p:sp>
        <p:nvSpPr>
          <p:cNvPr id="6" name="TextBox 5"/>
          <p:cNvSpPr txBox="1"/>
          <p:nvPr/>
        </p:nvSpPr>
        <p:spPr>
          <a:xfrm>
            <a:off x="723745" y="5339575"/>
            <a:ext cx="517769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doi</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http://</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dx.doi.org</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/10.1101/033464</a:t>
            </a:r>
          </a:p>
        </p:txBody>
      </p:sp>
      <p:sp>
        <p:nvSpPr>
          <p:cNvPr id="8" name="TextBox 7"/>
          <p:cNvSpPr txBox="1"/>
          <p:nvPr/>
        </p:nvSpPr>
        <p:spPr>
          <a:xfrm>
            <a:off x="723745" y="6070353"/>
            <a:ext cx="702596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hlinkClick r:id="rId4"/>
              </a:rPr>
              <a:t>http://biorxiv.org/content/early/2015/12/01/033464</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684101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854" y="509829"/>
            <a:ext cx="7772400" cy="4114800"/>
          </a:xfrm>
        </p:spPr>
        <p:txBody>
          <a:bodyPr/>
          <a:lstStyle/>
          <a:p>
            <a:r>
              <a:rPr lang="en-US" sz="2800" dirty="0"/>
              <a:t>“While the raw data indicated extensive contamination with bacteria, presumably from the gut or surface of the animals, careful cleaning generated a clean </a:t>
            </a:r>
            <a:r>
              <a:rPr lang="en-US" sz="2800" dirty="0" err="1"/>
              <a:t>tardigrade</a:t>
            </a:r>
            <a:r>
              <a:rPr lang="en-US" sz="2800" dirty="0"/>
              <a:t> dataset for assembly.”</a:t>
            </a:r>
          </a:p>
        </p:txBody>
      </p:sp>
    </p:spTree>
    <p:extLst>
      <p:ext uri="{BB962C8B-B14F-4D97-AF65-F5344CB8AC3E}">
        <p14:creationId xmlns:p14="http://schemas.microsoft.com/office/powerpoint/2010/main" val="450070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066" y="348583"/>
            <a:ext cx="8344814" cy="4114800"/>
          </a:xfrm>
        </p:spPr>
        <p:txBody>
          <a:bodyPr/>
          <a:lstStyle/>
          <a:p>
            <a:pPr marL="0" indent="0">
              <a:buNone/>
            </a:pPr>
            <a:r>
              <a:rPr lang="en-US" sz="2400" dirty="0"/>
              <a:t>Our assembly, and inferences from it, conflict with a recently published draft genome (UNC) 6 for what is </a:t>
            </a:r>
            <a:r>
              <a:rPr lang="en-US" sz="2400" b="1" dirty="0"/>
              <a:t>essentially the same strain of </a:t>
            </a:r>
            <a:r>
              <a:rPr lang="en-US" sz="2400" b="1" i="1" dirty="0"/>
              <a:t>H. </a:t>
            </a:r>
            <a:r>
              <a:rPr lang="en-US" sz="2400" b="1" i="1" dirty="0" err="1"/>
              <a:t>dujardini</a:t>
            </a:r>
            <a:r>
              <a:rPr lang="en-US" sz="2400" dirty="0"/>
              <a:t>. Our assembly, despite having superior assembly statistics, is </a:t>
            </a:r>
            <a:r>
              <a:rPr lang="en-US" sz="2400" b="1" dirty="0"/>
              <a:t>~120 Mb shorter </a:t>
            </a:r>
            <a:r>
              <a:rPr lang="en-US" sz="2400" dirty="0"/>
              <a:t>than the UNC assembly. Our genome size estimate from sequence assembly is </a:t>
            </a:r>
            <a:r>
              <a:rPr lang="en-US" sz="2400" b="1" dirty="0"/>
              <a:t>congruent</a:t>
            </a:r>
            <a:r>
              <a:rPr lang="en-US" sz="2400" dirty="0"/>
              <a:t> </a:t>
            </a:r>
            <a:r>
              <a:rPr lang="en-US" sz="2400" b="1" dirty="0"/>
              <a:t>with</a:t>
            </a:r>
            <a:r>
              <a:rPr lang="en-US" sz="2400" dirty="0"/>
              <a:t> the values we obtained by </a:t>
            </a:r>
            <a:r>
              <a:rPr lang="en-US" sz="2400" b="1" dirty="0"/>
              <a:t>direct measurement</a:t>
            </a:r>
            <a:r>
              <a:rPr lang="en-US" sz="2400" dirty="0"/>
              <a:t>. We find </a:t>
            </a:r>
            <a:r>
              <a:rPr lang="en-US" sz="2400" b="1" dirty="0"/>
              <a:t>15,000 fewer protein-coding genes</a:t>
            </a:r>
            <a:r>
              <a:rPr lang="en-US" sz="2400" dirty="0"/>
              <a:t>, and a hugely </a:t>
            </a:r>
            <a:r>
              <a:rPr lang="en-US" sz="2400" b="1" dirty="0"/>
              <a:t>reduced impact of predicted HGT </a:t>
            </a:r>
            <a:r>
              <a:rPr lang="en-US" sz="2400" dirty="0"/>
              <a:t>on gene content in </a:t>
            </a:r>
            <a:r>
              <a:rPr lang="en-US" sz="2400" i="1" dirty="0"/>
              <a:t>H. </a:t>
            </a:r>
            <a:r>
              <a:rPr lang="en-US" sz="2400" i="1" dirty="0" err="1"/>
              <a:t>dujardini</a:t>
            </a:r>
            <a:r>
              <a:rPr lang="en-US" sz="2400" dirty="0"/>
              <a:t>. These HGT candidates await detailed validation. While resolution of the conflict between these assemblies awaits detailed examination based on close scrutiny of the raw UNC data, </a:t>
            </a:r>
            <a:r>
              <a:rPr lang="en-US" sz="2400" b="1" dirty="0"/>
              <a:t>our analyses suggest that the UNC assembly is compromised by sequences that derive from bacterial contaminants, and that the expanded genome span, additional genes, and HGT candidates are likely to be </a:t>
            </a:r>
            <a:r>
              <a:rPr lang="en-US" sz="2400" b="1" dirty="0" err="1"/>
              <a:t>artefactual</a:t>
            </a:r>
            <a:r>
              <a:rPr lang="en-US" sz="2400" dirty="0"/>
              <a:t>. </a:t>
            </a:r>
          </a:p>
          <a:p>
            <a:endParaRPr lang="en-US" dirty="0"/>
          </a:p>
        </p:txBody>
      </p:sp>
    </p:spTree>
    <p:extLst>
      <p:ext uri="{BB962C8B-B14F-4D97-AF65-F5344CB8AC3E}">
        <p14:creationId xmlns:p14="http://schemas.microsoft.com/office/powerpoint/2010/main" val="2295051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40" y="951816"/>
            <a:ext cx="9001760" cy="563231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Figure 4: Mapping of read data to UNC assembly identifies non-shared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contaminants and no expression from bacterial scaffolds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A </a:t>
            </a:r>
            <a:r>
              <a:rPr kumimoji="0" lang="en-US" sz="2400" b="0" i="0" u="none" strike="noStrike" kern="1200" cap="none" spc="0" normalizeH="0" baseline="0" noProof="0" dirty="0" err="1">
                <a:ln>
                  <a:noFill/>
                </a:ln>
                <a:solidFill>
                  <a:srgbClr val="000000"/>
                </a:solidFill>
                <a:effectLst/>
                <a:uLnTx/>
                <a:uFillTx/>
                <a:latin typeface="GillSans" charset="0"/>
                <a:ea typeface="ＭＳ Ｐゴシック" charset="0"/>
                <a:cs typeface="ＭＳ Ｐゴシック" charset="0"/>
              </a:rPr>
              <a:t>Blobplot</a:t>
            </a:r>
            <a:r>
              <a:rPr kumimoji="0" lang="en-US" sz="2400" b="0"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 showing the </a:t>
            </a:r>
            <a:r>
              <a:rPr kumimoji="0" lang="en-US" sz="2400" b="1" i="0" u="none" strike="noStrike" kern="1200" cap="none" spc="0" normalizeH="0" baseline="0" noProof="0" dirty="0">
                <a:ln>
                  <a:noFill/>
                </a:ln>
                <a:solidFill>
                  <a:srgbClr val="FF0000"/>
                </a:solidFill>
                <a:effectLst/>
                <a:uLnTx/>
                <a:uFillTx/>
                <a:latin typeface="GillSans" charset="0"/>
                <a:ea typeface="ＭＳ Ｐゴシック" charset="0"/>
                <a:cs typeface="ＭＳ Ｐゴシック" charset="0"/>
              </a:rPr>
              <a:t>UNC assembly </a:t>
            </a:r>
            <a:r>
              <a:rPr kumimoji="0" lang="en-US" sz="2400" b="1" i="0" u="none" strike="noStrike" kern="1200" cap="none" spc="0" normalizeH="0" baseline="0" noProof="0" dirty="0" err="1">
                <a:ln>
                  <a:noFill/>
                </a:ln>
                <a:solidFill>
                  <a:srgbClr val="FF0000"/>
                </a:solidFill>
                <a:effectLst/>
                <a:uLnTx/>
                <a:uFillTx/>
                <a:latin typeface="GillSans" charset="0"/>
                <a:ea typeface="ＭＳ Ｐゴシック" charset="0"/>
                <a:cs typeface="ＭＳ Ｐゴシック" charset="0"/>
              </a:rPr>
              <a:t>contigs</a:t>
            </a:r>
            <a:r>
              <a:rPr kumimoji="0" lang="en-US" sz="2400" b="1" i="0" u="none" strike="noStrike" kern="1200" cap="none" spc="0" normalizeH="0" baseline="0" noProof="0" dirty="0">
                <a:ln>
                  <a:noFill/>
                </a:ln>
                <a:solidFill>
                  <a:srgbClr val="FF0000"/>
                </a:solidFill>
                <a:effectLst/>
                <a:uLnTx/>
                <a:uFillTx/>
                <a:latin typeface="GillSans" charset="0"/>
                <a:ea typeface="ＭＳ Ｐゴシック" charset="0"/>
                <a:cs typeface="ＭＳ Ｐゴシック" charset="0"/>
              </a:rPr>
              <a:t> </a:t>
            </a:r>
            <a:r>
              <a:rPr kumimoji="0" lang="en-US" sz="2400" b="0"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distributed by GC proportion and coverage derived from the </a:t>
            </a:r>
            <a:r>
              <a:rPr kumimoji="0" lang="en-US" sz="2400" b="1" i="0" u="none" strike="noStrike" kern="1200" cap="none" spc="0" normalizeH="0" baseline="0" noProof="0" dirty="0">
                <a:ln>
                  <a:noFill/>
                </a:ln>
                <a:solidFill>
                  <a:srgbClr val="FF0000"/>
                </a:solidFill>
                <a:effectLst/>
                <a:uLnTx/>
                <a:uFillTx/>
                <a:latin typeface="GillSans" charset="0"/>
                <a:ea typeface="ＭＳ Ｐゴシック" charset="0"/>
                <a:cs typeface="ＭＳ Ｐゴシック" charset="0"/>
              </a:rPr>
              <a:t>UNC raw genomic </a:t>
            </a:r>
            <a:r>
              <a:rPr kumimoji="0" lang="en-US" sz="2400" b="0"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sequence data (data file TG-300). Scaffold points are scaled by length, and </a:t>
            </a:r>
            <a:r>
              <a:rPr kumimoji="0" lang="en-US" sz="2400" b="0" i="0" u="none" strike="noStrike" kern="1200" cap="none" spc="0" normalizeH="0" baseline="0" noProof="0" dirty="0" err="1">
                <a:ln>
                  <a:noFill/>
                </a:ln>
                <a:solidFill>
                  <a:srgbClr val="000000"/>
                </a:solidFill>
                <a:effectLst/>
                <a:uLnTx/>
                <a:uFillTx/>
                <a:latin typeface="GillSans" charset="0"/>
                <a:ea typeface="ＭＳ Ｐゴシック" charset="0"/>
                <a:cs typeface="ＭＳ Ｐゴシック" charset="0"/>
              </a:rPr>
              <a:t>coloured</a:t>
            </a:r>
            <a:r>
              <a:rPr kumimoji="0" lang="en-US" sz="2400" b="0"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 based on taxonomic assignment of the sum of the best BLAST and Diamond matches for all the genes on the scaffold. Taxonomic assignments are summed by phylum.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B </a:t>
            </a:r>
            <a:r>
              <a:rPr kumimoji="0" lang="en-US" sz="2400" b="0" i="0" u="none" strike="noStrike" kern="1200" cap="none" spc="0" normalizeH="0" baseline="0" noProof="0" dirty="0" err="1">
                <a:ln>
                  <a:noFill/>
                </a:ln>
                <a:solidFill>
                  <a:srgbClr val="000000"/>
                </a:solidFill>
                <a:effectLst/>
                <a:uLnTx/>
                <a:uFillTx/>
                <a:latin typeface="GillSans" charset="0"/>
                <a:ea typeface="ＭＳ Ｐゴシック" charset="0"/>
                <a:cs typeface="ＭＳ Ｐゴシック" charset="0"/>
              </a:rPr>
              <a:t>Blobplot</a:t>
            </a:r>
            <a:r>
              <a:rPr kumimoji="0" lang="en-US" sz="2400" b="0"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 showing the </a:t>
            </a:r>
            <a:r>
              <a:rPr kumimoji="0" lang="en-US" sz="2400" b="1" i="0" u="none" strike="noStrike" kern="1200" cap="none" spc="0" normalizeH="0" baseline="0" noProof="0" dirty="0">
                <a:ln>
                  <a:noFill/>
                </a:ln>
                <a:solidFill>
                  <a:srgbClr val="FF0000"/>
                </a:solidFill>
                <a:effectLst/>
                <a:uLnTx/>
                <a:uFillTx/>
                <a:latin typeface="GillSans" charset="0"/>
                <a:ea typeface="ＭＳ Ｐゴシック" charset="0"/>
                <a:cs typeface="ＭＳ Ｐゴシック" charset="0"/>
              </a:rPr>
              <a:t>UNC assembly </a:t>
            </a:r>
            <a:r>
              <a:rPr kumimoji="0" lang="en-US" sz="2400" b="1" i="0" u="none" strike="noStrike" kern="1200" cap="none" spc="0" normalizeH="0" baseline="0" noProof="0" dirty="0" err="1">
                <a:ln>
                  <a:noFill/>
                </a:ln>
                <a:solidFill>
                  <a:srgbClr val="FF0000"/>
                </a:solidFill>
                <a:effectLst/>
                <a:uLnTx/>
                <a:uFillTx/>
                <a:latin typeface="GillSans" charset="0"/>
                <a:ea typeface="ＭＳ Ｐゴシック" charset="0"/>
                <a:cs typeface="ＭＳ Ｐゴシック" charset="0"/>
              </a:rPr>
              <a:t>contigs</a:t>
            </a:r>
            <a:r>
              <a:rPr kumimoji="0" lang="en-US" sz="2400" b="1" i="0" u="none" strike="noStrike" kern="1200" cap="none" spc="0" normalizeH="0" baseline="0" noProof="0" dirty="0">
                <a:ln>
                  <a:noFill/>
                </a:ln>
                <a:solidFill>
                  <a:srgbClr val="FF0000"/>
                </a:solidFill>
                <a:effectLst/>
                <a:uLnTx/>
                <a:uFillTx/>
                <a:latin typeface="GillSans" charset="0"/>
                <a:ea typeface="ＭＳ Ｐゴシック" charset="0"/>
                <a:cs typeface="ＭＳ Ｐゴシック" charset="0"/>
              </a:rPr>
              <a:t> distributed </a:t>
            </a:r>
            <a:r>
              <a:rPr kumimoji="0" lang="en-US" sz="2400" b="0"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by GC proportion and </a:t>
            </a:r>
            <a:r>
              <a:rPr kumimoji="0" lang="en-US" sz="2400" b="1" i="0" u="none" strike="noStrike" kern="1200" cap="none" spc="0" normalizeH="0" baseline="0" noProof="0" dirty="0">
                <a:ln>
                  <a:noFill/>
                </a:ln>
                <a:solidFill>
                  <a:srgbClr val="FF0000"/>
                </a:solidFill>
                <a:effectLst/>
                <a:uLnTx/>
                <a:uFillTx/>
                <a:latin typeface="GillSans" charset="0"/>
                <a:ea typeface="ＭＳ Ｐゴシック" charset="0"/>
                <a:cs typeface="ＭＳ Ｐゴシック" charset="0"/>
              </a:rPr>
              <a:t>coverage derived from the Edinburgh raw genomic sequence data</a:t>
            </a:r>
            <a:r>
              <a:rPr kumimoji="0" lang="en-US" sz="2400" b="0"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 Scaffold points are scaled by length, and </a:t>
            </a:r>
            <a:r>
              <a:rPr kumimoji="0" lang="en-US" sz="2400" b="0" i="0" u="none" strike="noStrike" kern="1200" cap="none" spc="0" normalizeH="0" baseline="0" noProof="0" dirty="0" err="1">
                <a:ln>
                  <a:noFill/>
                </a:ln>
                <a:solidFill>
                  <a:srgbClr val="000000"/>
                </a:solidFill>
                <a:effectLst/>
                <a:uLnTx/>
                <a:uFillTx/>
                <a:latin typeface="GillSans" charset="0"/>
                <a:ea typeface="ＭＳ Ｐゴシック" charset="0"/>
                <a:cs typeface="ＭＳ Ｐゴシック" charset="0"/>
              </a:rPr>
              <a:t>coloured</a:t>
            </a:r>
            <a:r>
              <a:rPr kumimoji="0" lang="en-US" sz="2400" b="0" i="0" u="none" strike="noStrike" kern="1200" cap="none" spc="0" normalizeH="0" baseline="0" noProof="0" dirty="0">
                <a:ln>
                  <a:noFill/>
                </a:ln>
                <a:solidFill>
                  <a:srgbClr val="000000"/>
                </a:solidFill>
                <a:effectLst/>
                <a:uLnTx/>
                <a:uFillTx/>
                <a:latin typeface="GillSans" charset="0"/>
                <a:ea typeface="ＭＳ Ｐゴシック" charset="0"/>
                <a:cs typeface="ＭＳ Ｐゴシック" charset="0"/>
              </a:rPr>
              <a:t> based on taxonomic assignment of the sum of the best BLAST and Diamond matches for all the genes on the scaffold. Taxonomic assignments are summed by phylum.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27021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169"/>
            <a:ext cx="4524940" cy="4323247"/>
          </a:xfrm>
          <a:prstGeom prst="rect">
            <a:avLst/>
          </a:prstGeom>
        </p:spPr>
      </p:pic>
      <p:sp>
        <p:nvSpPr>
          <p:cNvPr id="5" name="TextBox 4"/>
          <p:cNvSpPr txBox="1"/>
          <p:nvPr/>
        </p:nvSpPr>
        <p:spPr>
          <a:xfrm>
            <a:off x="873760" y="4573840"/>
            <a:ext cx="164269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UNC reads</a:t>
            </a:r>
          </a:p>
        </p:txBody>
      </p:sp>
      <p:pic>
        <p:nvPicPr>
          <p:cNvPr id="6" name="Picture 5"/>
          <p:cNvPicPr>
            <a:picLocks noChangeAspect="1"/>
          </p:cNvPicPr>
          <p:nvPr/>
        </p:nvPicPr>
        <p:blipFill>
          <a:blip r:embed="rId3"/>
          <a:stretch>
            <a:fillRect/>
          </a:stretch>
        </p:blipFill>
        <p:spPr>
          <a:xfrm>
            <a:off x="4484300" y="4444"/>
            <a:ext cx="4659700" cy="4569396"/>
          </a:xfrm>
          <a:prstGeom prst="rect">
            <a:avLst/>
          </a:prstGeom>
        </p:spPr>
      </p:pic>
      <p:sp>
        <p:nvSpPr>
          <p:cNvPr id="8" name="TextBox 7"/>
          <p:cNvSpPr txBox="1"/>
          <p:nvPr/>
        </p:nvSpPr>
        <p:spPr>
          <a:xfrm>
            <a:off x="5161280" y="4635395"/>
            <a:ext cx="270256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Times New Roman"/>
                <a:ea typeface="Arial" charset="0"/>
                <a:cs typeface="Arial" charset="0"/>
              </a:rPr>
              <a:t>Edinburgh reads</a:t>
            </a:r>
            <a:endParaRPr kumimoji="0" lang="en-US" sz="2400" b="0" i="0" u="none" strike="noStrike" kern="1200" cap="none" spc="0" normalizeH="0" baseline="0" noProof="0" dirty="0">
              <a:ln>
                <a:noFill/>
              </a:ln>
              <a:solidFill>
                <a:sysClr val="windowText" lastClr="000000"/>
              </a:solidFill>
              <a:effectLst/>
              <a:uLnTx/>
              <a:uFillTx/>
              <a:latin typeface="Times New Roman"/>
              <a:ea typeface="Arial" charset="0"/>
              <a:cs typeface="Arial" charset="0"/>
            </a:endParaRPr>
          </a:p>
        </p:txBody>
      </p:sp>
      <p:sp>
        <p:nvSpPr>
          <p:cNvPr id="3" name="TextBox 2"/>
          <p:cNvSpPr txBox="1"/>
          <p:nvPr/>
        </p:nvSpPr>
        <p:spPr>
          <a:xfrm>
            <a:off x="1976005" y="5594759"/>
            <a:ext cx="509787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both mapped on the UNC assembly</a:t>
            </a:r>
          </a:p>
        </p:txBody>
      </p:sp>
    </p:spTree>
    <p:extLst>
      <p:ext uri="{BB962C8B-B14F-4D97-AF65-F5344CB8AC3E}">
        <p14:creationId xmlns:p14="http://schemas.microsoft.com/office/powerpoint/2010/main" val="279299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152400" y="152400"/>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F0000"/>
              </a:solidFill>
              <a:effectLst/>
              <a:uLnTx/>
              <a:uFillTx/>
              <a:latin typeface="Times New Roman" charset="0"/>
              <a:ea typeface="+mn-ea"/>
              <a:cs typeface="+mn-cs"/>
            </a:endParaRPr>
          </a:p>
        </p:txBody>
      </p:sp>
      <p:sp>
        <p:nvSpPr>
          <p:cNvPr id="23554" name="Rectangle 3"/>
          <p:cNvSpPr>
            <a:spLocks noGrp="1" noChangeArrowheads="1"/>
          </p:cNvSpPr>
          <p:nvPr>
            <p:ph type="title" idx="4294967295"/>
          </p:nvPr>
        </p:nvSpPr>
        <p:spPr>
          <a:xfrm>
            <a:off x="228600" y="0"/>
            <a:ext cx="7772400" cy="1143000"/>
          </a:xfrm>
        </p:spPr>
        <p:txBody>
          <a:bodyPr/>
          <a:lstStyle/>
          <a:p>
            <a:pPr algn="l" eaLnBrk="1" hangingPunct="1"/>
            <a:r>
              <a:rPr lang="en-GB" sz="2400" b="1">
                <a:solidFill>
                  <a:srgbClr val="003366"/>
                </a:solidFill>
                <a:latin typeface="Arial" charset="0"/>
                <a:hlinkClick r:id="rId4"/>
              </a:rPr>
              <a:t>Psi-Blast </a:t>
            </a:r>
            <a:r>
              <a:rPr lang="en-GB" sz="2400" b="1">
                <a:solidFill>
                  <a:srgbClr val="003366"/>
                </a:solidFill>
                <a:latin typeface="Arial" charset="0"/>
              </a:rPr>
              <a:t>Results</a:t>
            </a:r>
            <a:endParaRPr lang="en-US">
              <a:latin typeface="Times New Roman" charset="0"/>
            </a:endParaRPr>
          </a:p>
        </p:txBody>
      </p:sp>
      <p:sp>
        <p:nvSpPr>
          <p:cNvPr id="23555" name="Rectangle 4"/>
          <p:cNvSpPr>
            <a:spLocks noChangeArrowheads="1"/>
          </p:cNvSpPr>
          <p:nvPr/>
        </p:nvSpPr>
        <p:spPr bwMode="auto">
          <a:xfrm>
            <a:off x="3124200" y="304800"/>
            <a:ext cx="396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charset="0"/>
                <a:ea typeface="+mn-ea"/>
                <a:cs typeface="+mn-cs"/>
              </a:rPr>
              <a:t>Query: 55670331 (intein)</a:t>
            </a:r>
          </a:p>
        </p:txBody>
      </p:sp>
      <p:graphicFrame>
        <p:nvGraphicFramePr>
          <p:cNvPr id="23556" name="Object 2"/>
          <p:cNvGraphicFramePr>
            <a:graphicFrameLocks noChangeAspect="1"/>
          </p:cNvGraphicFramePr>
          <p:nvPr/>
        </p:nvGraphicFramePr>
        <p:xfrm>
          <a:off x="304800" y="1676400"/>
          <a:ext cx="8081963" cy="3754438"/>
        </p:xfrm>
        <a:graphic>
          <a:graphicData uri="http://schemas.openxmlformats.org/presentationml/2006/ole">
            <mc:AlternateContent xmlns:mc="http://schemas.openxmlformats.org/markup-compatibility/2006">
              <mc:Choice xmlns:v="urn:schemas-microsoft-com:vml" Requires="v">
                <p:oleObj spid="_x0000_s415755" name="Photo Editor Photo" r:id="rId5" imgW="7628281" imgH="3543607" progId="MSPhotoEd.3">
                  <p:embed/>
                </p:oleObj>
              </mc:Choice>
              <mc:Fallback>
                <p:oleObj name="Photo Editor Photo" r:id="rId5" imgW="7628281" imgH="3543607" progId="MSPhotoEd.3">
                  <p:embed/>
                  <p:pic>
                    <p:nvPicPr>
                      <p:cNvPr id="2355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676400"/>
                        <a:ext cx="8081963" cy="3754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6"/>
          <p:cNvGrpSpPr>
            <a:grpSpLocks/>
          </p:cNvGrpSpPr>
          <p:nvPr/>
        </p:nvGrpSpPr>
        <p:grpSpPr bwMode="auto">
          <a:xfrm>
            <a:off x="2438400" y="2667000"/>
            <a:ext cx="3581400" cy="831850"/>
            <a:chOff x="1536" y="1680"/>
            <a:chExt cx="2256" cy="524"/>
          </a:xfrm>
        </p:grpSpPr>
        <p:sp>
          <p:nvSpPr>
            <p:cNvPr id="23558" name="Text Box 7"/>
            <p:cNvSpPr txBox="1">
              <a:spLocks noChangeArrowheads="1"/>
            </p:cNvSpPr>
            <p:nvPr/>
          </p:nvSpPr>
          <p:spPr bwMode="auto">
            <a:xfrm>
              <a:off x="1872" y="1680"/>
              <a:ext cx="1920" cy="524"/>
            </a:xfrm>
            <a:prstGeom prst="rect">
              <a:avLst/>
            </a:prstGeom>
            <a:solidFill>
              <a:schemeClr val="bg1"/>
            </a:solidFill>
            <a:ln w="9525">
              <a:solidFill>
                <a:schemeClr val="tx1"/>
              </a:solidFill>
              <a:miter lim="800000"/>
              <a:headEnd/>
              <a:tailEnd/>
            </a:ln>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link to sequence </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hlinkClick r:id="rId7"/>
                </a:rPr>
                <a:t>here</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 check BLink </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sym typeface="Wingdings" charset="0"/>
                </a:rPr>
                <a:t></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559" name="Line 8"/>
            <p:cNvSpPr>
              <a:spLocks noChangeShapeType="1"/>
            </p:cNvSpPr>
            <p:nvPr/>
          </p:nvSpPr>
          <p:spPr bwMode="auto">
            <a:xfrm flipH="1" flipV="1">
              <a:off x="1536" y="1680"/>
              <a:ext cx="336" cy="2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imes New Roman" charset="0"/>
                <a:ea typeface="+mn-ea"/>
                <a:cs typeface="+mn-cs"/>
              </a:endParaRPr>
            </a:p>
          </p:txBody>
        </p:sp>
      </p:grpSp>
    </p:spTree>
    <p:extLst>
      <p:ext uri="{BB962C8B-B14F-4D97-AF65-F5344CB8AC3E}">
        <p14:creationId xmlns:p14="http://schemas.microsoft.com/office/powerpoint/2010/main" val="746392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0"/>
            <a:ext cx="7772400" cy="1143000"/>
          </a:xfrm>
        </p:spPr>
        <p:txBody>
          <a:bodyPr/>
          <a:lstStyle/>
          <a:p>
            <a:pPr eaLnBrk="1" hangingPunct="1"/>
            <a:r>
              <a:rPr lang="en-US">
                <a:ea typeface="ＭＳ Ｐゴシック" charset="-128"/>
                <a:cs typeface="ＭＳ Ｐゴシック" charset="-128"/>
              </a:rPr>
              <a:t>E-values and significance</a:t>
            </a:r>
          </a:p>
        </p:txBody>
      </p:sp>
      <p:sp>
        <p:nvSpPr>
          <p:cNvPr id="95235" name="Rectangle 3"/>
          <p:cNvSpPr>
            <a:spLocks noChangeArrowheads="1"/>
          </p:cNvSpPr>
          <p:nvPr/>
        </p:nvSpPr>
        <p:spPr bwMode="auto">
          <a:xfrm>
            <a:off x="609600" y="1143000"/>
            <a:ext cx="7924800" cy="1920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0">
                <a:solidFill>
                  <a:srgbClr val="000000"/>
                </a:solidFill>
              </a:rPr>
              <a:t>Usually E values larger than 0.0001 are not considered as demonstration of homology.</a:t>
            </a:r>
          </a:p>
          <a:p>
            <a:pPr eaLnBrk="0" hangingPunct="0">
              <a:spcBef>
                <a:spcPct val="50000"/>
              </a:spcBef>
            </a:pPr>
            <a:r>
              <a:rPr lang="en-US" sz="2000" b="0">
                <a:solidFill>
                  <a:srgbClr val="000000"/>
                </a:solidFill>
              </a:rPr>
              <a:t>For small values the E value gives the probability to find a match of this quality in a search of a databank of the same size by chance alone.</a:t>
            </a:r>
          </a:p>
          <a:p>
            <a:pPr eaLnBrk="0" hangingPunct="0">
              <a:spcBef>
                <a:spcPct val="50000"/>
              </a:spcBef>
            </a:pPr>
            <a:endParaRPr lang="en-US" sz="2000" b="0">
              <a:solidFill>
                <a:srgbClr val="000000"/>
              </a:solidFill>
            </a:endParaRPr>
          </a:p>
        </p:txBody>
      </p:sp>
      <p:sp>
        <p:nvSpPr>
          <p:cNvPr id="95236" name="Rectangle 4"/>
          <p:cNvSpPr>
            <a:spLocks noChangeArrowheads="1"/>
          </p:cNvSpPr>
          <p:nvPr/>
        </p:nvSpPr>
        <p:spPr bwMode="auto">
          <a:xfrm>
            <a:off x="774700" y="2819400"/>
            <a:ext cx="7594600" cy="1920875"/>
          </a:xfrm>
          <a:prstGeom prst="rect">
            <a:avLst/>
          </a:prstGeom>
          <a:noFill/>
          <a:ln w="9525">
            <a:noFill/>
            <a:miter lim="800000"/>
            <a:headEnd/>
            <a:tailEnd/>
          </a:ln>
        </p:spPr>
        <p:txBody>
          <a:bodyPr>
            <a:prstTxWarp prst="textNoShape">
              <a:avLst/>
            </a:prstTxWarp>
            <a:spAutoFit/>
          </a:bodyPr>
          <a:lstStyle/>
          <a:p>
            <a:r>
              <a:rPr lang="en-US" sz="2000" dirty="0">
                <a:solidFill>
                  <a:srgbClr val="FF0000"/>
                </a:solidFill>
                <a:latin typeface="Comic Sans MS" charset="0"/>
              </a:rPr>
              <a:t>E-values</a:t>
            </a:r>
            <a:r>
              <a:rPr lang="en-US" sz="2000" dirty="0">
                <a:solidFill>
                  <a:srgbClr val="000000"/>
                </a:solidFill>
                <a:latin typeface="Comic Sans MS" charset="0"/>
              </a:rPr>
              <a:t> give the expected number of matches with an alignment score this good or better, </a:t>
            </a:r>
            <a:br>
              <a:rPr lang="en-US" sz="2000" dirty="0">
                <a:solidFill>
                  <a:srgbClr val="000000"/>
                </a:solidFill>
                <a:latin typeface="Comic Sans MS" charset="0"/>
              </a:rPr>
            </a:br>
            <a:r>
              <a:rPr lang="en-US" sz="2000" dirty="0">
                <a:solidFill>
                  <a:srgbClr val="FF0000"/>
                </a:solidFill>
                <a:latin typeface="Comic Sans MS" charset="0"/>
              </a:rPr>
              <a:t>P-values</a:t>
            </a:r>
            <a:r>
              <a:rPr lang="en-US" sz="2000" dirty="0">
                <a:solidFill>
                  <a:srgbClr val="000000"/>
                </a:solidFill>
                <a:latin typeface="Comic Sans MS" charset="0"/>
              </a:rPr>
              <a:t> give the probability of to find a match of this quality or better. </a:t>
            </a:r>
            <a:br>
              <a:rPr lang="en-US" sz="2000" dirty="0">
                <a:solidFill>
                  <a:srgbClr val="000000"/>
                </a:solidFill>
                <a:latin typeface="Comic Sans MS" charset="0"/>
              </a:rPr>
            </a:br>
            <a:r>
              <a:rPr lang="en-US" sz="2000" dirty="0">
                <a:solidFill>
                  <a:srgbClr val="000000"/>
                </a:solidFill>
                <a:latin typeface="Comic Sans MS" charset="0"/>
              </a:rPr>
              <a:t>P values are [0,1], E-values are [0,infinity). </a:t>
            </a:r>
            <a:br>
              <a:rPr lang="en-US" sz="2000" dirty="0">
                <a:solidFill>
                  <a:srgbClr val="000000"/>
                </a:solidFill>
                <a:latin typeface="Comic Sans MS" charset="0"/>
              </a:rPr>
            </a:br>
            <a:r>
              <a:rPr lang="en-US" sz="2000" dirty="0">
                <a:solidFill>
                  <a:srgbClr val="000000"/>
                </a:solidFill>
                <a:latin typeface="Comic Sans MS" charset="0"/>
              </a:rPr>
              <a:t>For small values E=P </a:t>
            </a:r>
          </a:p>
        </p:txBody>
      </p:sp>
      <p:sp>
        <p:nvSpPr>
          <p:cNvPr id="95237" name="Rectangle 5"/>
          <p:cNvSpPr>
            <a:spLocks noChangeArrowheads="1"/>
          </p:cNvSpPr>
          <p:nvPr/>
        </p:nvSpPr>
        <p:spPr bwMode="auto">
          <a:xfrm>
            <a:off x="609600" y="4800600"/>
            <a:ext cx="8534400" cy="1323439"/>
          </a:xfrm>
          <a:prstGeom prst="rect">
            <a:avLst/>
          </a:prstGeom>
          <a:noFill/>
          <a:ln w="9525">
            <a:noFill/>
            <a:miter lim="800000"/>
            <a:headEnd/>
            <a:tailEnd/>
          </a:ln>
        </p:spPr>
        <p:txBody>
          <a:bodyPr>
            <a:prstTxWarp prst="textNoShape">
              <a:avLst/>
            </a:prstTxWarp>
            <a:spAutoFit/>
          </a:bodyPr>
          <a:lstStyle/>
          <a:p>
            <a:r>
              <a:rPr lang="en-US" sz="2000" dirty="0">
                <a:solidFill>
                  <a:srgbClr val="000000"/>
                </a:solidFill>
              </a:rPr>
              <a:t>Problem: </a:t>
            </a:r>
            <a:r>
              <a:rPr lang="en-US" sz="2000" b="0" dirty="0">
                <a:solidFill>
                  <a:srgbClr val="000000"/>
                </a:solidFill>
              </a:rPr>
              <a:t>If you do 1000 blast searches, you expect one match due to chance with a P-value of 0.001</a:t>
            </a:r>
            <a:br>
              <a:rPr lang="en-US" sz="2000" dirty="0">
                <a:solidFill>
                  <a:srgbClr val="000000"/>
                </a:solidFill>
              </a:rPr>
            </a:br>
            <a:endParaRPr lang="en-US" sz="2000" dirty="0">
              <a:solidFill>
                <a:srgbClr val="000000"/>
              </a:solidFill>
            </a:endParaRPr>
          </a:p>
          <a:p>
            <a:r>
              <a:rPr lang="en-US" sz="2000" dirty="0">
                <a:solidFill>
                  <a:srgbClr val="000000"/>
                </a:solidFill>
              </a:rPr>
              <a:t>“One should” use a correction for multiple tests, like the </a:t>
            </a:r>
            <a:r>
              <a:rPr lang="en-US" sz="2000" dirty="0">
                <a:solidFill>
                  <a:srgbClr val="000000"/>
                </a:solidFill>
                <a:hlinkClick r:id="rId2"/>
              </a:rPr>
              <a:t>Bonferroni correction</a:t>
            </a:r>
            <a:r>
              <a:rPr lang="en-US" sz="2000" dirty="0">
                <a:solidFill>
                  <a:srgbClr val="000000"/>
                </a:solidFill>
              </a:rPr>
              <a:t>. </a:t>
            </a:r>
          </a:p>
        </p:txBody>
      </p:sp>
    </p:spTree>
    <p:extLst>
      <p:ext uri="{BB962C8B-B14F-4D97-AF65-F5344CB8AC3E}">
        <p14:creationId xmlns:p14="http://schemas.microsoft.com/office/powerpoint/2010/main" val="196842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609600" y="1905000"/>
            <a:ext cx="7612063"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Psi-Blast is for finding matches among divergent sequences (position-specific information)  </a:t>
            </a:r>
          </a:p>
          <a:p>
            <a:pPr marL="0" marR="0" lvl="0" indent="0" algn="l" defTabSz="457200" rtl="0" eaLnBrk="0" fontAlgn="auto" latinLnBrk="0" hangingPunct="0">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800" b="0" i="0" u="none" strike="noStrike" kern="1200" cap="none" spc="0" normalizeH="0" baseline="0" noProof="0" dirty="0">
                <a:ln>
                  <a:noFill/>
                </a:ln>
                <a:solidFill>
                  <a:srgbClr val="FF0000"/>
                </a:solidFill>
                <a:effectLst/>
                <a:uLnTx/>
                <a:uFillTx/>
                <a:latin typeface="Arial" charset="0"/>
                <a:ea typeface="ＭＳ Ｐゴシック" charset="0"/>
              </a:rPr>
              <a:t>WARNING</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For the nth iteration of a PSI BLAST search, the E-value gives the expected number of matches to the profile NOT to the initial query sequence! </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The </a:t>
            </a:r>
            <a:r>
              <a:rPr kumimoji="0" lang="en-US" sz="1800" b="0" i="0" u="none" strike="noStrike" kern="1200" cap="none" spc="0" normalizeH="0" baseline="0" noProof="0" dirty="0">
                <a:ln>
                  <a:noFill/>
                </a:ln>
                <a:solidFill>
                  <a:srgbClr val="FF0000"/>
                </a:solidFill>
                <a:effectLst/>
                <a:uLnTx/>
                <a:uFillTx/>
                <a:latin typeface="Arial" charset="0"/>
                <a:ea typeface="ＭＳ Ｐゴシック" charset="0"/>
              </a:rPr>
              <a:t>danger</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is that the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profile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was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corrupted</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in an earlier iteration.  </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5602" name="Rectangle 3"/>
          <p:cNvSpPr>
            <a:spLocks noChangeArrowheads="1"/>
          </p:cNvSpPr>
          <p:nvPr/>
        </p:nvSpPr>
        <p:spPr bwMode="auto">
          <a:xfrm>
            <a:off x="1195388" y="-36513"/>
            <a:ext cx="18415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5603" name="Rectangle 4"/>
          <p:cNvSpPr>
            <a:spLocks noGrp="1" noChangeArrowheads="1"/>
          </p:cNvSpPr>
          <p:nvPr>
            <p:ph type="title" idx="4294967295"/>
          </p:nvPr>
        </p:nvSpPr>
        <p:spPr/>
        <p:txBody>
          <a:bodyPr/>
          <a:lstStyle/>
          <a:p>
            <a:pPr eaLnBrk="1" hangingPunct="1"/>
            <a:r>
              <a:rPr lang="en-US">
                <a:latin typeface="Times New Roman" charset="0"/>
              </a:rPr>
              <a:t>PSI BLAST and E-values!</a:t>
            </a:r>
          </a:p>
        </p:txBody>
      </p:sp>
    </p:spTree>
    <p:extLst>
      <p:ext uri="{BB962C8B-B14F-4D97-AF65-F5344CB8AC3E}">
        <p14:creationId xmlns:p14="http://schemas.microsoft.com/office/powerpoint/2010/main" val="396031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239713" y="685800"/>
            <a:ext cx="8664575" cy="598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Often you want to run a PSIBLAST search with two different databanks - </a:t>
            </a:r>
            <a:b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b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one to create the PSSM, the other to get sequences:</a:t>
            </a:r>
            <a:b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b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To create the PSSM: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blastpgp</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-d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nr</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i</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subI</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-j 5 -C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subI.ckp</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 2 -o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subI.out</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-h 0.00001 -F 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blastpgp</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-d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swissprot</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i</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gamma -j 5 -C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gamma.ckp</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 2 -o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gamma.out</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-h 0.00001 -F 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Runs 4 iterations of a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PSIblast</a:t>
            </a:r>
            <a:endPar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the -h option tells the program to use matches with E &lt;10^-5 for the next iteration,</a:t>
            </a:r>
            <a:b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b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(the default is 10</a:t>
            </a:r>
            <a:r>
              <a:rPr kumimoji="0" lang="en-US" sz="1900" b="0" i="0" u="none" strike="noStrike" kern="1200" cap="none" spc="0" normalizeH="0" baseline="30000" noProof="0" dirty="0">
                <a:ln>
                  <a:noFill/>
                </a:ln>
                <a:solidFill>
                  <a:srgbClr val="01DB70"/>
                </a:solidFill>
                <a:effectLst/>
                <a:uLnTx/>
                <a:uFillTx/>
                <a:latin typeface="Times New Roman Bold" charset="0"/>
                <a:ea typeface="+mn-ea"/>
                <a:cs typeface="+mn-cs"/>
              </a:rPr>
              <a:t>-3 </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-C creates a checkpoint (called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subI.ckp</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-o writes the output to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subI.out</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i</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option specifies input as using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subI</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as input (a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fasta</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formated</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aa sequence).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The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nr</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databank used is stored </a:t>
            </a:r>
            <a:r>
              <a:rPr kumimoji="0" lang="en-US" sz="1900" b="0" i="0" u="none" strike="noStrike" kern="1200" cap="none" spc="0" normalizeH="0" baseline="0" noProof="0" dirty="0">
                <a:ln>
                  <a:noFill/>
                </a:ln>
                <a:solidFill>
                  <a:srgbClr val="01DB70"/>
                </a:solidFill>
                <a:effectLst/>
                <a:uLnTx/>
                <a:uFillTx/>
                <a:latin typeface="Courier New Bold" charset="0"/>
                <a:ea typeface="+mn-ea"/>
                <a:cs typeface="+mn-cs"/>
              </a:rPr>
              <a:t>in /common/dat</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 2 use two processors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-h  e-value threshold for inclusion in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multipass</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model [Real]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default = 0.002  </a:t>
            </a:r>
            <a:r>
              <a:rPr kumimoji="0" lang="en-US" sz="1900" b="0" i="0" u="none" strike="noStrike" kern="1200" cap="none" spc="0" normalizeH="0" baseline="0" noProof="0" dirty="0">
                <a:ln>
                  <a:noFill/>
                </a:ln>
                <a:solidFill>
                  <a:srgbClr val="000000"/>
                </a:solidFill>
                <a:effectLst/>
                <a:uLnTx/>
                <a:uFillTx/>
                <a:latin typeface="Times New Roman Bold" charset="0"/>
                <a:ea typeface="+mn-ea"/>
                <a:cs typeface="+mn-cs"/>
              </a:rPr>
              <a:t>THIS IS A RATHER HIGH NUMBER!!!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(It might help to use the node with more memory (017)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(command is </a:t>
            </a:r>
            <a:r>
              <a:rPr kumimoji="0" lang="en-US" sz="1900" b="0" i="0" u="none" strike="noStrike" kern="1200" cap="none" spc="0" normalizeH="0" baseline="0" noProof="0" dirty="0" err="1">
                <a:ln>
                  <a:noFill/>
                </a:ln>
                <a:solidFill>
                  <a:srgbClr val="000000"/>
                </a:solidFill>
                <a:effectLst/>
                <a:uLnTx/>
                <a:uFillTx/>
                <a:latin typeface="Courier" charset="0"/>
                <a:ea typeface="+mn-ea"/>
                <a:cs typeface="+mn-cs"/>
              </a:rPr>
              <a:t>ssh</a:t>
            </a:r>
            <a:r>
              <a:rPr kumimoji="0" lang="en-US" sz="1900" b="0" i="0" u="none" strike="noStrike" kern="1200" cap="none" spc="0" normalizeH="0" baseline="0" noProof="0" dirty="0">
                <a:ln>
                  <a:noFill/>
                </a:ln>
                <a:solidFill>
                  <a:srgbClr val="000000"/>
                </a:solidFill>
                <a:effectLst/>
                <a:uLnTx/>
                <a:uFillTx/>
                <a:latin typeface="Courier" charset="0"/>
                <a:ea typeface="+mn-ea"/>
                <a:cs typeface="+mn-cs"/>
              </a:rPr>
              <a:t> node017</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p>
        </p:txBody>
      </p:sp>
      <p:sp>
        <p:nvSpPr>
          <p:cNvPr id="27650" name="Rectangle 3"/>
          <p:cNvSpPr>
            <a:spLocks noGrp="1" noChangeArrowheads="1"/>
          </p:cNvSpPr>
          <p:nvPr>
            <p:ph type="title" idx="4294967295"/>
          </p:nvPr>
        </p:nvSpPr>
        <p:spPr>
          <a:xfrm>
            <a:off x="304800" y="0"/>
            <a:ext cx="7772400" cy="762000"/>
          </a:xfrm>
        </p:spPr>
        <p:txBody>
          <a:bodyPr/>
          <a:lstStyle/>
          <a:p>
            <a:pPr algn="l" eaLnBrk="1" hangingPunct="1"/>
            <a:r>
              <a:rPr lang="en-GB" sz="2400" b="1">
                <a:solidFill>
                  <a:srgbClr val="003366"/>
                </a:solidFill>
                <a:latin typeface="Arial" charset="0"/>
              </a:rPr>
              <a:t>PSI Blast from the command line</a:t>
            </a:r>
            <a:endParaRPr lang="en-US" sz="2400" b="1">
              <a:solidFill>
                <a:srgbClr val="003366"/>
              </a:solidFill>
              <a:latin typeface="Arial" charset="0"/>
            </a:endParaRPr>
          </a:p>
        </p:txBody>
      </p:sp>
    </p:spTree>
    <p:extLst>
      <p:ext uri="{BB962C8B-B14F-4D97-AF65-F5344CB8AC3E}">
        <p14:creationId xmlns:p14="http://schemas.microsoft.com/office/powerpoint/2010/main" val="500850214"/>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7522</TotalTime>
  <Words>3270</Words>
  <Application>Microsoft Macintosh PowerPoint</Application>
  <PresentationFormat>On-screen Show (4:3)</PresentationFormat>
  <Paragraphs>517</Paragraphs>
  <Slides>58</Slides>
  <Notes>19</Notes>
  <HiddenSlides>0</HiddenSlides>
  <MMClips>0</MMClips>
  <ScaleCrop>false</ScaleCrop>
  <HeadingPairs>
    <vt:vector size="8" baseType="variant">
      <vt:variant>
        <vt:lpstr>Fonts Used</vt:lpstr>
      </vt:variant>
      <vt:variant>
        <vt:i4>15</vt:i4>
      </vt:variant>
      <vt:variant>
        <vt:lpstr>Theme</vt:lpstr>
      </vt:variant>
      <vt:variant>
        <vt:i4>13</vt:i4>
      </vt:variant>
      <vt:variant>
        <vt:lpstr>Embedded OLE Servers</vt:lpstr>
      </vt:variant>
      <vt:variant>
        <vt:i4>1</vt:i4>
      </vt:variant>
      <vt:variant>
        <vt:lpstr>Slide Titles</vt:lpstr>
      </vt:variant>
      <vt:variant>
        <vt:i4>58</vt:i4>
      </vt:variant>
    </vt:vector>
  </HeadingPairs>
  <TitlesOfParts>
    <vt:vector size="87" baseType="lpstr">
      <vt:lpstr>Arial</vt:lpstr>
      <vt:lpstr>Calibri</vt:lpstr>
      <vt:lpstr>Comic Sans MS</vt:lpstr>
      <vt:lpstr>Courier</vt:lpstr>
      <vt:lpstr>Courier New</vt:lpstr>
      <vt:lpstr>Courier New Bold</vt:lpstr>
      <vt:lpstr>Gill Sans MT</vt:lpstr>
      <vt:lpstr>GillSans</vt:lpstr>
      <vt:lpstr>Helvetica</vt:lpstr>
      <vt:lpstr>Palatino</vt:lpstr>
      <vt:lpstr>StarSymbol</vt:lpstr>
      <vt:lpstr>Times</vt:lpstr>
      <vt:lpstr>Times New Roman</vt:lpstr>
      <vt:lpstr>Times New Roman Bold</vt:lpstr>
      <vt:lpstr>Wingdings</vt:lpstr>
      <vt:lpstr>Larissa-Design</vt:lpstr>
      <vt:lpstr>Standarddesign</vt:lpstr>
      <vt:lpstr>3_Default Design</vt:lpstr>
      <vt:lpstr>4_Office Theme</vt:lpstr>
      <vt:lpstr>4_Default Design</vt:lpstr>
      <vt:lpstr>7_Default Design</vt:lpstr>
      <vt:lpstr>1_Blank Presentation</vt:lpstr>
      <vt:lpstr>1_Larissa-Design</vt:lpstr>
      <vt:lpstr>5_Default Design</vt:lpstr>
      <vt:lpstr>Default Design</vt:lpstr>
      <vt:lpstr>1_Office Theme</vt:lpstr>
      <vt:lpstr>3_Office Theme</vt:lpstr>
      <vt:lpstr>1_Default Design</vt:lpstr>
      <vt:lpstr>Photo Editor Photo</vt:lpstr>
      <vt:lpstr>STUDENT EVALUATIONS of TEACHING</vt:lpstr>
      <vt:lpstr>PowerPoint Presentation</vt:lpstr>
      <vt:lpstr>PowerPoint Presentation</vt:lpstr>
      <vt:lpstr>PSI BLAST scheme</vt:lpstr>
      <vt:lpstr>PowerPoint Presentation</vt:lpstr>
      <vt:lpstr>Psi-Blast Results</vt:lpstr>
      <vt:lpstr>E-values and significance</vt:lpstr>
      <vt:lpstr>PSI BLAST and E-values!</vt:lpstr>
      <vt:lpstr>PSI Blast from the command line</vt:lpstr>
      <vt:lpstr>To use the PSSM:</vt:lpstr>
      <vt:lpstr>PSI Blast and finding gene families within genomes </vt:lpstr>
      <vt:lpstr>Estimated Omega value per codon along vma-1 gen in yeasts  </vt:lpstr>
      <vt:lpstr>GTA </vt:lpstr>
      <vt:lpstr>PowerPoint Presentation</vt:lpstr>
      <vt:lpstr>Purifying selection in GTA genes</vt:lpstr>
      <vt:lpstr>PowerPoint Presentation</vt:lpstr>
      <vt:lpstr>PowerPoint Presentation</vt:lpstr>
      <vt:lpstr>PowerPoint Presentation</vt:lpstr>
      <vt:lpstr>Purifying selection in E.coli ORFans</vt:lpstr>
      <vt:lpstr>PowerPoint Presentation</vt:lpstr>
      <vt:lpstr> </vt:lpstr>
      <vt:lpstr>Evolution of Coding DNA Sequences Under a Neutral Model E. coli Prophage Genes</vt:lpstr>
      <vt:lpstr>Evolution of Coding DNA Sequences Under a Neutral Model E. coli Prophage Genes</vt:lpstr>
      <vt:lpstr>PowerPoint Presentation</vt:lpstr>
      <vt:lpstr>PowerPoint Presentation</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HGT as a force creating new pathways – Example I Acetoclastic Methanogenesis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transferred genes</vt:lpstr>
      <vt:lpstr>Finding transferred genes</vt:lpstr>
      <vt:lpstr>Taxplot at NCBI</vt:lpstr>
      <vt:lpstr>Taxplot at NCBI</vt:lpstr>
      <vt:lpstr>Other approaches to find transferred genes</vt:lpstr>
      <vt:lpstr>PowerPoint Presentation</vt:lpstr>
      <vt:lpstr>PowerPoint Presentation</vt:lpstr>
      <vt:lpstr>LGT3State Method</vt:lpstr>
      <vt:lpstr>Discussion of  HGT from Bacteria to Tardigrades</vt:lpstr>
      <vt:lpstr>PowerPoint Presentation</vt:lpstr>
      <vt:lpstr>Discussion of  HGT from Bacteria to Tardigrades</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66</cp:revision>
  <dcterms:created xsi:type="dcterms:W3CDTF">2013-11-01T21:49:29Z</dcterms:created>
  <dcterms:modified xsi:type="dcterms:W3CDTF">2018-11-29T16:27:13Z</dcterms:modified>
</cp:coreProperties>
</file>