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3" r:id="rId2"/>
    <p:sldId id="334" r:id="rId3"/>
    <p:sldId id="335" r:id="rId4"/>
    <p:sldId id="336" r:id="rId5"/>
    <p:sldId id="337" r:id="rId6"/>
    <p:sldId id="347" r:id="rId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716"/>
  </p:normalViewPr>
  <p:slideViewPr>
    <p:cSldViewPr>
      <p:cViewPr varScale="1">
        <p:scale>
          <a:sx n="193" d="100"/>
          <a:sy n="193" d="100"/>
        </p:scale>
        <p:origin x="1976" y="200"/>
      </p:cViewPr>
      <p:guideLst>
        <p:guide orient="horz" pos="16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078995FE-EAD8-9948-96DC-C1FE56E8F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0675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0675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D2B0E5-C81B-C043-8A80-05BECF039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80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Dayhoff recoding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CC8F3FC-8CB1-7149-B990-3C8DE2F67A5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1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8.  Teaching Tools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733F3D2-80C8-2342-806C-3E6B56C09288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21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208BB-A01E-0142-96B0-53074A2E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3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AC25-2F05-C448-918E-DD99BC1BA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8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93E-5CAE-F048-9A6A-8D1772131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7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1B9B-7515-E74F-A8AA-69B705F25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5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AD53D-8EBC-AA42-BFC1-AF2C9A5C9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1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DE399-94E0-924B-918B-D2D72BE1B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7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8E2F-EB8B-7548-9201-C044C3F71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20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A70B-C9EA-FC4C-80E4-C63614141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34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8001-43F2-B948-8418-653D9DAB7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76BA-C613-3E4D-B962-7D6D9E400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00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6B43A-50E7-EF4C-BF40-4CEE06251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A2DD626B-9ACD-614B-A0BC-F78C3634D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6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6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bstract_Syntax_Notation_One" TargetMode="External"/><Relationship Id="rId2" Type="http://schemas.openxmlformats.org/officeDocument/2006/relationships/hyperlink" Target="http://en.wikipedia.org/wiki/Flat_file_databas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Sitemap/samplerecor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508000" y="1365250"/>
            <a:ext cx="8559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Founded in 1982 at the Los Alamos National Laboratory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Initially managed at Stanford in conjunction with the  BIOSCI/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Bionet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 news groups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1989-92 transition to the NCBI on the east coast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One precursor was Margaret 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Dayhoff’</a:t>
            </a:r>
            <a:r>
              <a:rPr lang="en-US" altLang="ja-JP" sz="1800" b="0" dirty="0" err="1">
                <a:solidFill>
                  <a:srgbClr val="000000"/>
                </a:solidFill>
                <a:latin typeface="Calibri" charset="0"/>
              </a:rPr>
              <a:t>s</a:t>
            </a: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 Atlas of Protein Sequence and Structure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In 1987 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genbank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 fit onto a few 360 KB floppy disks.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Genbank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 uses a flat file database format (see </a:t>
            </a:r>
            <a:r>
              <a:rPr lang="en-US" altLang="en-US" sz="1200" b="0" dirty="0">
                <a:solidFill>
                  <a:srgbClr val="000000"/>
                </a:solidFill>
                <a:latin typeface="Calibri" charset="0"/>
                <a:hlinkClick r:id="rId2"/>
              </a:rPr>
              <a:t>http://en.wikipedia.org/wiki/Flat_file_database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NCBI does not use a relational databank (as in Oracle, 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peoplesoft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NCBI stores data in ASN.1 format (</a:t>
            </a:r>
            <a:r>
              <a:rPr lang="en-US" altLang="en-US" sz="1200" b="0" dirty="0">
                <a:solidFill>
                  <a:srgbClr val="000000"/>
                </a:solidFill>
                <a:latin typeface="Calibri" charset="0"/>
                <a:hlinkClick r:id="rId3"/>
              </a:rPr>
              <a:t>http://en.wikipedia.org/wiki/Abstract_Syntax_Notation_One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), </a:t>
            </a:r>
            <a:br>
              <a:rPr lang="en-US" altLang="en-US" sz="1800" b="0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which allows to hardwire crosslinks to other data bases, and makes retrieval of related information fast.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NCBI’</a:t>
            </a: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s sample record (</a:t>
            </a:r>
            <a:r>
              <a:rPr lang="en-US" altLang="ja-JP" sz="1200" b="0" dirty="0">
                <a:solidFill>
                  <a:srgbClr val="000000"/>
                </a:solidFill>
                <a:latin typeface="Calibri" charset="0"/>
                <a:hlinkClick r:id="rId4"/>
              </a:rPr>
              <a:t>http://www.ncbi.nlm.nih.gov/Sitemap/samplerecord.html</a:t>
            </a: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) contains links </a:t>
            </a:r>
            <a:br>
              <a:rPr lang="en-US" altLang="ja-JP" sz="1800" b="0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to most the fields used in the </a:t>
            </a:r>
            <a:r>
              <a:rPr lang="en-US" altLang="ja-JP" sz="1800" b="0" dirty="0" err="1">
                <a:solidFill>
                  <a:srgbClr val="000000"/>
                </a:solidFill>
                <a:latin typeface="Calibri" charset="0"/>
              </a:rPr>
              <a:t>gbk</a:t>
            </a: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ja-JP" sz="1800" b="0" dirty="0" err="1">
                <a:solidFill>
                  <a:srgbClr val="000000"/>
                </a:solidFill>
                <a:latin typeface="Calibri" charset="0"/>
              </a:rPr>
              <a:t>flatfile</a:t>
            </a: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.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In the 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genbank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 records at NCBI the links connect to the features (i.e. the 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pubmed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 record, or the encoded protein sequence) --- not easy to work with.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561975" y="350838"/>
            <a:ext cx="1677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alibri" charset="0"/>
              </a:rPr>
              <a:t>Genbank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1613"/>
            <a:ext cx="25590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0" y="3375025"/>
            <a:ext cx="33734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Dr.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Margaret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 Belle (Oakley) </a:t>
            </a:r>
            <a:r>
              <a:rPr lang="en-US" altLang="en-US" sz="1600" dirty="0" err="1">
                <a:solidFill>
                  <a:srgbClr val="000000"/>
                </a:solidFill>
                <a:latin typeface="Arial" charset="0"/>
              </a:rPr>
              <a:t>Dayhoff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altLang="en-US" sz="1600" b="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March 11, 1925 – February 5, 1983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Among other things, we owe her the first nucleotide and protein data bank, the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PAM substitution matrix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, and the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single letter amino acid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code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. (Image from </a:t>
            </a:r>
            <a:r>
              <a:rPr lang="en-US" altLang="en-US" sz="1600" b="0" dirty="0" err="1">
                <a:solidFill>
                  <a:srgbClr val="000000"/>
                </a:solidFill>
                <a:latin typeface="Arial" charset="0"/>
              </a:rPr>
              <a:t>wikipedia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pic>
        <p:nvPicPr>
          <p:cNvPr id="29699" name="Picture 8" descr="P10909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7500"/>
            <a:ext cx="5489575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P10909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646488"/>
            <a:ext cx="389413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P109099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468813"/>
            <a:ext cx="319405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66675"/>
            <a:ext cx="8229600" cy="665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Atlas of Protein Sequences 1972 (</a:t>
            </a:r>
            <a:r>
              <a:rPr lang="en-US" sz="3600" dirty="0" err="1">
                <a:ea typeface="+mj-ea"/>
              </a:rPr>
              <a:t>cont</a:t>
            </a:r>
            <a:r>
              <a:rPr lang="en-US" sz="3600" dirty="0">
                <a:ea typeface="+mj-ea"/>
              </a:rPr>
              <a:t>) </a:t>
            </a:r>
          </a:p>
        </p:txBody>
      </p:sp>
      <p:pic>
        <p:nvPicPr>
          <p:cNvPr id="30722" name="Picture 3" descr="P1090994.JP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355850"/>
            <a:ext cx="526891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801688" y="969963"/>
            <a:ext cx="781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Calibri" charset="0"/>
              </a:rPr>
              <a:t>The Atlas also contained RNA sequences, and PAM matrix for nucleotides</a:t>
            </a:r>
          </a:p>
        </p:txBody>
      </p:sp>
      <p:pic>
        <p:nvPicPr>
          <p:cNvPr id="30724" name="Picture 5" descr="P1090998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789113"/>
            <a:ext cx="29956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66675"/>
            <a:ext cx="8229600" cy="665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Atlas of Protein Sequences 1972 (</a:t>
            </a:r>
            <a:r>
              <a:rPr lang="en-US" sz="3600" dirty="0" err="1">
                <a:ea typeface="+mj-ea"/>
              </a:rPr>
              <a:t>cont</a:t>
            </a:r>
            <a:r>
              <a:rPr lang="en-US" sz="3600" dirty="0">
                <a:ea typeface="+mj-ea"/>
              </a:rPr>
              <a:t>) </a:t>
            </a:r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754063" y="677863"/>
            <a:ext cx="7635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Calibri" charset="0"/>
              </a:rPr>
              <a:t>Contained phylogenetic reconstructions that went back in time to far before the Last Unversal Common Ancestor (LUCA) aka the cenancestor of all living cellular organisms alive today.</a:t>
            </a:r>
          </a:p>
        </p:txBody>
      </p:sp>
      <p:pic>
        <p:nvPicPr>
          <p:cNvPr id="31747" name="Picture 2" descr="P10909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70063"/>
            <a:ext cx="6726238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5811838" y="1947863"/>
            <a:ext cx="169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charset="0"/>
              </a:rPr>
              <a:t>tRNA phylogeny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2769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6013"/>
            <a:ext cx="67818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2438400" y="635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PAM 250 log (odds) matrix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Kerfeld and Scott, PLoS Biology 2011</a:t>
            </a:r>
          </a:p>
        </p:txBody>
      </p:sp>
      <p:sp>
        <p:nvSpPr>
          <p:cNvPr id="34818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7C15A94-DEEE-4841-86C3-903C30E1DFA2}" type="slidenum">
              <a:rPr lang="en-US" altLang="en-US" sz="1400" b="1">
                <a:solidFill>
                  <a:srgbClr val="000000"/>
                </a:solidFill>
                <a:latin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B20511-5B64-724C-B3B0-D9A6A27423E1}" type="slidenum">
              <a:rPr lang="en-US" altLang="en-US" sz="1400" b="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63563"/>
          </a:xfrm>
        </p:spPr>
        <p:txBody>
          <a:bodyPr/>
          <a:lstStyle/>
          <a:p>
            <a:pPr eaLnBrk="1" hangingPunct="1"/>
            <a:r>
              <a:rPr lang="en-US" altLang="en-US" sz="3500">
                <a:ea typeface="ＭＳ Ｐゴシック" charset="-128"/>
              </a:rPr>
              <a:t>Selecting Scoring Matrices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charset="-128"/>
              </a:rPr>
              <a:t>Choose a matrix appropriate to the suspected degree of sequence identity between the query and its target sequences</a:t>
            </a:r>
          </a:p>
          <a:p>
            <a:pPr eaLnBrk="1" hangingPunct="1"/>
            <a:r>
              <a:rPr lang="en-US" altLang="en-US" sz="2400">
                <a:ea typeface="ＭＳ Ｐゴシック" charset="-128"/>
              </a:rPr>
              <a:t>PAM:  empirically derived for close relatives</a:t>
            </a:r>
          </a:p>
          <a:p>
            <a:pPr eaLnBrk="1" hangingPunct="1"/>
            <a:r>
              <a:rPr lang="en-US" altLang="en-US" sz="2400">
                <a:ea typeface="ＭＳ Ｐゴシック" charset="-128"/>
              </a:rPr>
              <a:t>BLOSUM:  empirically derived for distant relatives</a:t>
            </a:r>
          </a:p>
        </p:txBody>
      </p:sp>
      <p:pic>
        <p:nvPicPr>
          <p:cNvPr id="3482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219200"/>
            <a:ext cx="3421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248</Words>
  <Application>Microsoft Macintosh PowerPoint</Application>
  <PresentationFormat>On-screen Show (4:3)</PresentationFormat>
  <Paragraphs>31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Atlas of Protein Sequences 1972 (cont) </vt:lpstr>
      <vt:lpstr>Atlas of Protein Sequences 1972 (cont) </vt:lpstr>
      <vt:lpstr>PowerPoint Presentation</vt:lpstr>
      <vt:lpstr>Selecting Scoring Matrices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"Nothing in biology makes sense except in the light of evolution"  </dc:title>
  <dc:subject/>
  <dc:creator>Gogarten, J. Peter</dc:creator>
  <cp:keywords/>
  <dc:description/>
  <cp:lastModifiedBy>Gogarten, J. Peter</cp:lastModifiedBy>
  <cp:revision>9</cp:revision>
  <cp:lastPrinted>2008-01-28T16:51:56Z</cp:lastPrinted>
  <dcterms:created xsi:type="dcterms:W3CDTF">2015-10-05T13:38:28Z</dcterms:created>
  <dcterms:modified xsi:type="dcterms:W3CDTF">2019-09-23T14:28:19Z</dcterms:modified>
  <cp:category/>
</cp:coreProperties>
</file>