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1" r:id="rId1"/>
    <p:sldMasterId id="2147484005" r:id="rId2"/>
    <p:sldMasterId id="2147484906" r:id="rId3"/>
    <p:sldMasterId id="2147484920" r:id="rId4"/>
    <p:sldMasterId id="2147484932" r:id="rId5"/>
    <p:sldMasterId id="2147484944" r:id="rId6"/>
    <p:sldMasterId id="2147484947" r:id="rId7"/>
    <p:sldMasterId id="2147484959" r:id="rId8"/>
    <p:sldMasterId id="2147484971" r:id="rId9"/>
    <p:sldMasterId id="2147484974" r:id="rId10"/>
    <p:sldMasterId id="2147484986" r:id="rId11"/>
  </p:sldMasterIdLst>
  <p:notesMasterIdLst>
    <p:notesMasterId r:id="rId60"/>
  </p:notesMasterIdLst>
  <p:handoutMasterIdLst>
    <p:handoutMasterId r:id="rId61"/>
  </p:handoutMasterIdLst>
  <p:sldIdLst>
    <p:sldId id="672" r:id="rId12"/>
    <p:sldId id="673" r:id="rId13"/>
    <p:sldId id="697" r:id="rId14"/>
    <p:sldId id="674" r:id="rId15"/>
    <p:sldId id="675" r:id="rId16"/>
    <p:sldId id="676" r:id="rId17"/>
    <p:sldId id="726" r:id="rId18"/>
    <p:sldId id="677" r:id="rId19"/>
    <p:sldId id="678" r:id="rId20"/>
    <p:sldId id="720" r:id="rId21"/>
    <p:sldId id="716" r:id="rId22"/>
    <p:sldId id="717" r:id="rId23"/>
    <p:sldId id="719" r:id="rId24"/>
    <p:sldId id="725" r:id="rId25"/>
    <p:sldId id="699" r:id="rId26"/>
    <p:sldId id="714" r:id="rId27"/>
    <p:sldId id="715" r:id="rId28"/>
    <p:sldId id="694" r:id="rId29"/>
    <p:sldId id="695" r:id="rId30"/>
    <p:sldId id="696" r:id="rId31"/>
    <p:sldId id="648" r:id="rId32"/>
    <p:sldId id="649" r:id="rId33"/>
    <p:sldId id="650" r:id="rId34"/>
    <p:sldId id="651" r:id="rId35"/>
    <p:sldId id="652" r:id="rId36"/>
    <p:sldId id="653" r:id="rId37"/>
    <p:sldId id="654" r:id="rId38"/>
    <p:sldId id="655" r:id="rId39"/>
    <p:sldId id="718" r:id="rId40"/>
    <p:sldId id="698" r:id="rId41"/>
    <p:sldId id="684" r:id="rId42"/>
    <p:sldId id="681" r:id="rId43"/>
    <p:sldId id="277" r:id="rId44"/>
    <p:sldId id="721" r:id="rId45"/>
    <p:sldId id="722" r:id="rId46"/>
    <p:sldId id="280" r:id="rId47"/>
    <p:sldId id="682" r:id="rId48"/>
    <p:sldId id="683" r:id="rId49"/>
    <p:sldId id="723" r:id="rId50"/>
    <p:sldId id="636" r:id="rId51"/>
    <p:sldId id="593" r:id="rId52"/>
    <p:sldId id="594" r:id="rId53"/>
    <p:sldId id="595" r:id="rId54"/>
    <p:sldId id="596" r:id="rId55"/>
    <p:sldId id="597" r:id="rId56"/>
    <p:sldId id="598" r:id="rId57"/>
    <p:sldId id="599" r:id="rId58"/>
    <p:sldId id="600" r:id="rId5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p15:clr>
            <a:srgbClr val="A4A3A4"/>
          </p15:clr>
        </p15:guide>
        <p15:guide id="2" pos="32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585"/>
  </p:normalViewPr>
  <p:slideViewPr>
    <p:cSldViewPr snapToGrid="0">
      <p:cViewPr varScale="1">
        <p:scale>
          <a:sx n="193" d="100"/>
          <a:sy n="193" d="100"/>
        </p:scale>
        <p:origin x="1976" y="192"/>
      </p:cViewPr>
      <p:guideLst>
        <p:guide orient="horz" pos="1974"/>
        <p:guide pos="3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Y value </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forward val="1"/>
            <c:backward val="1"/>
            <c:dispRSqr val="0"/>
            <c:dispEq val="1"/>
            <c:trendlineLbl>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Sheet2!$A$2:$A$6</c:f>
              <c:numCache>
                <c:formatCode>General</c:formatCode>
                <c:ptCount val="5"/>
                <c:pt idx="0">
                  <c:v>1</c:v>
                </c:pt>
                <c:pt idx="1">
                  <c:v>2</c:v>
                </c:pt>
                <c:pt idx="2">
                  <c:v>3</c:v>
                </c:pt>
                <c:pt idx="3">
                  <c:v>4</c:v>
                </c:pt>
                <c:pt idx="4">
                  <c:v>5</c:v>
                </c:pt>
              </c:numCache>
            </c:numRef>
          </c:xVal>
          <c:yVal>
            <c:numRef>
              <c:f>Sheet2!$B$2:$B$6</c:f>
              <c:numCache>
                <c:formatCode>General</c:formatCode>
                <c:ptCount val="5"/>
                <c:pt idx="0">
                  <c:v>2.1</c:v>
                </c:pt>
                <c:pt idx="1">
                  <c:v>2.8</c:v>
                </c:pt>
                <c:pt idx="2">
                  <c:v>3</c:v>
                </c:pt>
                <c:pt idx="3">
                  <c:v>4.4000000000000004</c:v>
                </c:pt>
                <c:pt idx="4">
                  <c:v>6</c:v>
                </c:pt>
              </c:numCache>
            </c:numRef>
          </c:yVal>
          <c:smooth val="0"/>
          <c:extLst>
            <c:ext xmlns:c16="http://schemas.microsoft.com/office/drawing/2014/chart" uri="{C3380CC4-5D6E-409C-BE32-E72D297353CC}">
              <c16:uniqueId val="{00000002-0E59-F24E-BB1B-4BCFF991DDE8}"/>
            </c:ext>
          </c:extLst>
        </c:ser>
        <c:dLbls>
          <c:showLegendKey val="0"/>
          <c:showVal val="0"/>
          <c:showCatName val="0"/>
          <c:showSerName val="0"/>
          <c:showPercent val="0"/>
          <c:showBubbleSize val="0"/>
        </c:dLbls>
        <c:axId val="290386816"/>
        <c:axId val="368812720"/>
      </c:scatterChart>
      <c:valAx>
        <c:axId val="290386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8812720"/>
        <c:crosses val="autoZero"/>
        <c:crossBetween val="midCat"/>
      </c:valAx>
      <c:valAx>
        <c:axId val="368812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0386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Y value </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forward val="1"/>
            <c:backward val="1"/>
            <c:dispRSqr val="0"/>
            <c:dispEq val="1"/>
            <c:trendlineLbl>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200" baseline="0"/>
                      <a:t>y = 0.2143x</a:t>
                    </a:r>
                    <a:r>
                      <a:rPr lang="en-US" sz="1200" baseline="30000"/>
                      <a:t>2</a:t>
                    </a:r>
                    <a:r>
                      <a:rPr lang="en-US" sz="1200" baseline="0"/>
                      <a:t> - 0.3457x + 2.34</a:t>
                    </a:r>
                    <a:endParaRPr lang="en-US" sz="120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Sheet2!$A$2:$A$6</c:f>
              <c:numCache>
                <c:formatCode>General</c:formatCode>
                <c:ptCount val="5"/>
                <c:pt idx="0">
                  <c:v>1</c:v>
                </c:pt>
                <c:pt idx="1">
                  <c:v>2</c:v>
                </c:pt>
                <c:pt idx="2">
                  <c:v>3</c:v>
                </c:pt>
                <c:pt idx="3">
                  <c:v>4</c:v>
                </c:pt>
                <c:pt idx="4">
                  <c:v>5</c:v>
                </c:pt>
              </c:numCache>
            </c:numRef>
          </c:xVal>
          <c:yVal>
            <c:numRef>
              <c:f>Sheet2!$B$2:$B$6</c:f>
              <c:numCache>
                <c:formatCode>General</c:formatCode>
                <c:ptCount val="5"/>
                <c:pt idx="0">
                  <c:v>2.1</c:v>
                </c:pt>
                <c:pt idx="1">
                  <c:v>2.8</c:v>
                </c:pt>
                <c:pt idx="2">
                  <c:v>3</c:v>
                </c:pt>
                <c:pt idx="3">
                  <c:v>4.4000000000000004</c:v>
                </c:pt>
                <c:pt idx="4">
                  <c:v>6</c:v>
                </c:pt>
              </c:numCache>
            </c:numRef>
          </c:yVal>
          <c:smooth val="0"/>
          <c:extLst>
            <c:ext xmlns:c16="http://schemas.microsoft.com/office/drawing/2014/chart" uri="{C3380CC4-5D6E-409C-BE32-E72D297353CC}">
              <c16:uniqueId val="{00000001-5D17-0E44-BD82-CCCB175004BE}"/>
            </c:ext>
          </c:extLst>
        </c:ser>
        <c:dLbls>
          <c:showLegendKey val="0"/>
          <c:showVal val="0"/>
          <c:showCatName val="0"/>
          <c:showSerName val="0"/>
          <c:showPercent val="0"/>
          <c:showBubbleSize val="0"/>
        </c:dLbls>
        <c:axId val="354421376"/>
        <c:axId val="89961456"/>
      </c:scatterChart>
      <c:valAx>
        <c:axId val="3544213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961456"/>
        <c:crosses val="autoZero"/>
        <c:crossBetween val="midCat"/>
      </c:valAx>
      <c:valAx>
        <c:axId val="89961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4213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Y value </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3"/>
            <c:forward val="1"/>
            <c:backward val="1"/>
            <c:dispRSqr val="0"/>
            <c:dispEq val="1"/>
            <c:trendlineLbl>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Sheet2!$A$2:$A$6</c:f>
              <c:numCache>
                <c:formatCode>General</c:formatCode>
                <c:ptCount val="5"/>
                <c:pt idx="0">
                  <c:v>1</c:v>
                </c:pt>
                <c:pt idx="1">
                  <c:v>2</c:v>
                </c:pt>
                <c:pt idx="2">
                  <c:v>3</c:v>
                </c:pt>
                <c:pt idx="3">
                  <c:v>4</c:v>
                </c:pt>
                <c:pt idx="4">
                  <c:v>5</c:v>
                </c:pt>
              </c:numCache>
            </c:numRef>
          </c:xVal>
          <c:yVal>
            <c:numRef>
              <c:f>Sheet2!$B$2:$B$6</c:f>
              <c:numCache>
                <c:formatCode>General</c:formatCode>
                <c:ptCount val="5"/>
                <c:pt idx="0">
                  <c:v>2.1</c:v>
                </c:pt>
                <c:pt idx="1">
                  <c:v>2.8</c:v>
                </c:pt>
                <c:pt idx="2">
                  <c:v>3</c:v>
                </c:pt>
                <c:pt idx="3">
                  <c:v>4.4000000000000004</c:v>
                </c:pt>
                <c:pt idx="4">
                  <c:v>6</c:v>
                </c:pt>
              </c:numCache>
            </c:numRef>
          </c:yVal>
          <c:smooth val="0"/>
          <c:extLst>
            <c:ext xmlns:c16="http://schemas.microsoft.com/office/drawing/2014/chart" uri="{C3380CC4-5D6E-409C-BE32-E72D297353CC}">
              <c16:uniqueId val="{00000001-A10E-2B4E-BF79-A33029F93AFE}"/>
            </c:ext>
          </c:extLst>
        </c:ser>
        <c:dLbls>
          <c:showLegendKey val="0"/>
          <c:showVal val="0"/>
          <c:showCatName val="0"/>
          <c:showSerName val="0"/>
          <c:showPercent val="0"/>
          <c:showBubbleSize val="0"/>
        </c:dLbls>
        <c:axId val="91340736"/>
        <c:axId val="382382752"/>
      </c:scatterChart>
      <c:valAx>
        <c:axId val="913407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2382752"/>
        <c:crosses val="autoZero"/>
        <c:crossBetween val="midCat"/>
      </c:valAx>
      <c:valAx>
        <c:axId val="382382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34073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29829070148504E-2"/>
          <c:y val="5.5383022774327127E-2"/>
          <c:w val="0.90155555555555555"/>
          <c:h val="0.89814814814814814"/>
        </c:manualLayout>
      </c:layout>
      <c:scatterChart>
        <c:scatterStyle val="lineMarker"/>
        <c:varyColors val="0"/>
        <c:ser>
          <c:idx val="0"/>
          <c:order val="0"/>
          <c:tx>
            <c:strRef>
              <c:f>Sheet2!$B$1</c:f>
              <c:strCache>
                <c:ptCount val="1"/>
                <c:pt idx="0">
                  <c:v>Y value </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4"/>
            <c:forward val="1"/>
            <c:backward val="1"/>
            <c:dispRSqr val="0"/>
            <c:dispEq val="1"/>
            <c:trendlineLbl>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baseline="0"/>
                      <a:t>y = -0.1125x</a:t>
                    </a:r>
                    <a:r>
                      <a:rPr lang="en-US" baseline="30000"/>
                      <a:t>4</a:t>
                    </a:r>
                    <a:r>
                      <a:rPr lang="en-US" baseline="0"/>
                      <a:t> + 1.4083x</a:t>
                    </a:r>
                    <a:r>
                      <a:rPr lang="en-US" baseline="30000"/>
                      <a:t>3</a:t>
                    </a:r>
                    <a:r>
                      <a:rPr lang="en-US" baseline="0"/>
                      <a:t> - 5.8875x</a:t>
                    </a:r>
                    <a:r>
                      <a:rPr lang="en-US" baseline="30000"/>
                      <a:t>2</a:t>
                    </a:r>
                    <a:r>
                      <a:rPr lang="en-US" baseline="0"/>
                      <a:t> + 10.192x - 3.5</a:t>
                    </a:r>
                    <a:endParaRPr lang="en-US" sz="120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Sheet2!$A$2:$A$6</c:f>
              <c:numCache>
                <c:formatCode>General</c:formatCode>
                <c:ptCount val="5"/>
                <c:pt idx="0">
                  <c:v>1</c:v>
                </c:pt>
                <c:pt idx="1">
                  <c:v>2</c:v>
                </c:pt>
                <c:pt idx="2">
                  <c:v>3</c:v>
                </c:pt>
                <c:pt idx="3">
                  <c:v>4</c:v>
                </c:pt>
                <c:pt idx="4">
                  <c:v>5</c:v>
                </c:pt>
              </c:numCache>
            </c:numRef>
          </c:xVal>
          <c:yVal>
            <c:numRef>
              <c:f>Sheet2!$B$2:$B$6</c:f>
              <c:numCache>
                <c:formatCode>General</c:formatCode>
                <c:ptCount val="5"/>
                <c:pt idx="0">
                  <c:v>2.1</c:v>
                </c:pt>
                <c:pt idx="1">
                  <c:v>2.8</c:v>
                </c:pt>
                <c:pt idx="2">
                  <c:v>3</c:v>
                </c:pt>
                <c:pt idx="3">
                  <c:v>4.4000000000000004</c:v>
                </c:pt>
                <c:pt idx="4">
                  <c:v>6</c:v>
                </c:pt>
              </c:numCache>
            </c:numRef>
          </c:yVal>
          <c:smooth val="0"/>
          <c:extLst>
            <c:ext xmlns:c16="http://schemas.microsoft.com/office/drawing/2014/chart" uri="{C3380CC4-5D6E-409C-BE32-E72D297353CC}">
              <c16:uniqueId val="{00000001-3718-2D49-8A6D-6178C00CFD7C}"/>
            </c:ext>
          </c:extLst>
        </c:ser>
        <c:dLbls>
          <c:showLegendKey val="0"/>
          <c:showVal val="0"/>
          <c:showCatName val="0"/>
          <c:showSerName val="0"/>
          <c:showPercent val="0"/>
          <c:showBubbleSize val="0"/>
        </c:dLbls>
        <c:axId val="352968656"/>
        <c:axId val="627551311"/>
      </c:scatterChart>
      <c:valAx>
        <c:axId val="3529686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7551311"/>
        <c:crosses val="autoZero"/>
        <c:crossBetween val="midCat"/>
      </c:valAx>
      <c:valAx>
        <c:axId val="627551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29686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Y value </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5"/>
            <c:dispRSqr val="0"/>
            <c:dispEq val="1"/>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Sheet2!$A$2:$A$7</c:f>
              <c:numCache>
                <c:formatCode>General</c:formatCode>
                <c:ptCount val="6"/>
                <c:pt idx="0">
                  <c:v>1</c:v>
                </c:pt>
                <c:pt idx="1">
                  <c:v>2</c:v>
                </c:pt>
                <c:pt idx="2">
                  <c:v>3</c:v>
                </c:pt>
                <c:pt idx="3">
                  <c:v>4</c:v>
                </c:pt>
                <c:pt idx="4">
                  <c:v>5</c:v>
                </c:pt>
                <c:pt idx="5">
                  <c:v>4.4000000000000004</c:v>
                </c:pt>
              </c:numCache>
            </c:numRef>
          </c:xVal>
          <c:yVal>
            <c:numRef>
              <c:f>Sheet2!$B$2:$B$7</c:f>
              <c:numCache>
                <c:formatCode>General</c:formatCode>
                <c:ptCount val="6"/>
                <c:pt idx="0">
                  <c:v>2.1</c:v>
                </c:pt>
                <c:pt idx="1">
                  <c:v>2.8</c:v>
                </c:pt>
                <c:pt idx="2">
                  <c:v>3</c:v>
                </c:pt>
                <c:pt idx="3">
                  <c:v>4.4000000000000004</c:v>
                </c:pt>
                <c:pt idx="4">
                  <c:v>6</c:v>
                </c:pt>
                <c:pt idx="5">
                  <c:v>4.5</c:v>
                </c:pt>
              </c:numCache>
            </c:numRef>
          </c:yVal>
          <c:smooth val="0"/>
          <c:extLst>
            <c:ext xmlns:c16="http://schemas.microsoft.com/office/drawing/2014/chart" uri="{C3380CC4-5D6E-409C-BE32-E72D297353CC}">
              <c16:uniqueId val="{00000001-584E-A446-BEDE-E24F648C47B2}"/>
            </c:ext>
          </c:extLst>
        </c:ser>
        <c:dLbls>
          <c:showLegendKey val="0"/>
          <c:showVal val="0"/>
          <c:showCatName val="0"/>
          <c:showSerName val="0"/>
          <c:showPercent val="0"/>
          <c:showBubbleSize val="0"/>
        </c:dLbls>
        <c:axId val="354154528"/>
        <c:axId val="91150352"/>
      </c:scatterChart>
      <c:valAx>
        <c:axId val="354154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150352"/>
        <c:crosses val="autoZero"/>
        <c:crossBetween val="midCat"/>
      </c:valAx>
      <c:valAx>
        <c:axId val="91150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1545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810C0A7-0C59-D142-BC87-9433301A1D9E}" type="slidenum">
              <a:rPr lang="en-US" altLang="en-US" sz="1200">
                <a:solidFill>
                  <a:srgbClr val="000000"/>
                </a:solidFill>
              </a:rPr>
              <a:pPr eaLnBrk="1" hangingPunct="1"/>
              <a:t>1</a:t>
            </a:fld>
            <a:endParaRPr lang="en-US" altLang="en-US" sz="1200">
              <a:solidFill>
                <a:srgbClr val="000000"/>
              </a:solidFill>
            </a:endParaRPr>
          </a:p>
        </p:txBody>
      </p:sp>
      <p:sp>
        <p:nvSpPr>
          <p:cNvPr id="68610" name="Rectangle 2"/>
          <p:cNvSpPr>
            <a:spLocks noGrp="1" noRot="1" noChangeAspect="1" noChangeArrowheads="1" noTextEdit="1"/>
          </p:cNvSpPr>
          <p:nvPr>
            <p:ph type="sldImg"/>
          </p:nvPr>
        </p:nvSpPr>
        <p:spPr>
          <a:xfrm>
            <a:off x="1106488" y="652463"/>
            <a:ext cx="4645025" cy="3484562"/>
          </a:xfrm>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1232523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7F128B-5C72-B04D-9119-FC0583867BBA}" type="slidenum">
              <a:rPr lang="en-US" sz="1200">
                <a:solidFill>
                  <a:srgbClr val="000000"/>
                </a:solidFill>
              </a:rPr>
              <a:pPr eaLnBrk="1" hangingPunct="1"/>
              <a:t>22</a:t>
            </a:fld>
            <a:endParaRPr lang="en-US" sz="120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227202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4225FE-A1A8-4642-87AD-5FD6A2446136}" type="slidenum">
              <a:rPr lang="en-US" sz="1200">
                <a:solidFill>
                  <a:srgbClr val="000000"/>
                </a:solidFill>
              </a:rPr>
              <a:pPr eaLnBrk="1" hangingPunct="1"/>
              <a:t>23</a:t>
            </a:fld>
            <a:endParaRPr lang="en-US" sz="1200">
              <a:solidFill>
                <a:srgbClr val="000000"/>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164547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FC33F0-5F63-8B40-83E3-998DAC059B11}" type="slidenum">
              <a:rPr lang="en-US" sz="1200">
                <a:solidFill>
                  <a:srgbClr val="000000"/>
                </a:solidFill>
              </a:rPr>
              <a:pPr eaLnBrk="1" hangingPunct="1"/>
              <a:t>24</a:t>
            </a:fld>
            <a:endParaRPr lang="en-US" sz="1200">
              <a:solidFill>
                <a:srgbClr val="000000"/>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82630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8533E1-BCC9-AB49-8CCA-1B71DF2B8FF0}" type="slidenum">
              <a:rPr lang="en-US" sz="1200">
                <a:solidFill>
                  <a:srgbClr val="000000"/>
                </a:solidFill>
              </a:rPr>
              <a:pPr eaLnBrk="1" hangingPunct="1"/>
              <a:t>25</a:t>
            </a:fld>
            <a:endParaRPr lang="en-US" sz="1200">
              <a:solidFill>
                <a:srgbClr val="000000"/>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296774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AB3FAA-4294-7346-82B3-A15E4A688067}" type="slidenum">
              <a:rPr lang="en-US" sz="1200">
                <a:solidFill>
                  <a:srgbClr val="000000"/>
                </a:solidFill>
              </a:rPr>
              <a:pPr eaLnBrk="1" hangingPunct="1"/>
              <a:t>26</a:t>
            </a:fld>
            <a:endParaRPr lang="en-US" sz="1200">
              <a:solidFill>
                <a:srgbClr val="000000"/>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73286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6AF46-CB4D-7E4C-9B58-25EC0FCD06DA}" type="slidenum">
              <a:rPr lang="en-US" sz="1200">
                <a:solidFill>
                  <a:srgbClr val="000000"/>
                </a:solidFill>
              </a:rPr>
              <a:pPr eaLnBrk="1" hangingPunct="1"/>
              <a:t>27</a:t>
            </a:fld>
            <a:endParaRPr lang="en-US" sz="1200">
              <a:solidFill>
                <a:srgbClr val="000000"/>
              </a:solidFill>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215504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4810F0-B6B4-EE48-8A13-A8BA4050100C}" type="slidenum">
              <a:rPr lang="en-US" sz="1200">
                <a:solidFill>
                  <a:srgbClr val="000000"/>
                </a:solidFill>
              </a:rPr>
              <a:pPr eaLnBrk="1" hangingPunct="1"/>
              <a:t>28</a:t>
            </a:fld>
            <a:endParaRPr lang="en-US" sz="1200">
              <a:solidFill>
                <a:srgbClr val="000000"/>
              </a:solidFill>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116286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DE1971-6DC8-FB41-8146-13457683B735}"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3970" name="Rectangle 2"/>
          <p:cNvSpPr>
            <a:spLocks noGrp="1" noRot="1" noChangeAspect="1" noChangeArrowheads="1"/>
          </p:cNvSpPr>
          <p:nvPr>
            <p:ph type="sldImg"/>
          </p:nvPr>
        </p:nvSpPr>
        <p:spPr>
          <a:xfrm>
            <a:off x="1106488" y="652463"/>
            <a:ext cx="4645025" cy="3484562"/>
          </a:xfrm>
          <a:solidFill>
            <a:srgbClr val="FFFFFF"/>
          </a:solidFill>
          <a:ln/>
        </p:spPr>
      </p:sp>
      <p:sp>
        <p:nvSpPr>
          <p:cNvPr id="83971"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2374663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EAC3D65-5EC8-2C41-9B23-DD962F4B0F9F}" type="slidenum">
              <a:rPr lang="en-US" altLang="en-US" sz="1200">
                <a:solidFill>
                  <a:srgbClr val="000000"/>
                </a:solidFill>
              </a:rPr>
              <a:pPr eaLnBrk="1" hangingPunct="1"/>
              <a:t>32</a:t>
            </a:fld>
            <a:endParaRPr lang="en-US" altLang="en-US" sz="1200">
              <a:solidFill>
                <a:srgbClr val="000000"/>
              </a:solidFill>
            </a:endParaRPr>
          </a:p>
        </p:txBody>
      </p:sp>
      <p:sp>
        <p:nvSpPr>
          <p:cNvPr id="86018" name="Rectangle 2"/>
          <p:cNvSpPr>
            <a:spLocks noGrp="1" noRot="1" noChangeAspect="1" noChangeArrowheads="1"/>
          </p:cNvSpPr>
          <p:nvPr>
            <p:ph type="sldImg"/>
          </p:nvPr>
        </p:nvSpPr>
        <p:spPr>
          <a:xfrm>
            <a:off x="1106488" y="652463"/>
            <a:ext cx="4645025" cy="3484562"/>
          </a:xfrm>
          <a:solidFill>
            <a:srgbClr val="FFFFFF"/>
          </a:solidFill>
          <a:ln/>
        </p:spPr>
      </p:sp>
      <p:sp>
        <p:nvSpPr>
          <p:cNvPr id="86019"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2135931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F01D8E-9D3D-E84A-A478-12A869C6A3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4994" name="Rectangle 2"/>
          <p:cNvSpPr>
            <a:spLocks noGrp="1" noRot="1" noChangeAspect="1" noChangeArrowheads="1"/>
          </p:cNvSpPr>
          <p:nvPr>
            <p:ph type="sldImg"/>
          </p:nvPr>
        </p:nvSpPr>
        <p:spPr>
          <a:xfrm>
            <a:off x="331788" y="652463"/>
            <a:ext cx="6194425" cy="3484562"/>
          </a:xfrm>
          <a:solidFill>
            <a:srgbClr val="FFFFFF"/>
          </a:solidFill>
          <a:ln/>
        </p:spPr>
      </p:sp>
      <p:sp>
        <p:nvSpPr>
          <p:cNvPr id="84995"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28773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E5B4CA6-718E-CE47-A81A-37617556AACE}" type="slidenum">
              <a:rPr lang="en-US" altLang="en-US" sz="1200">
                <a:solidFill>
                  <a:srgbClr val="000000"/>
                </a:solidFill>
              </a:rPr>
              <a:pPr eaLnBrk="1" hangingPunct="1"/>
              <a:t>2</a:t>
            </a:fld>
            <a:endParaRPr lang="en-US" altLang="en-US" sz="1200">
              <a:solidFill>
                <a:srgbClr val="000000"/>
              </a:solidFill>
            </a:endParaRPr>
          </a:p>
        </p:txBody>
      </p:sp>
      <p:sp>
        <p:nvSpPr>
          <p:cNvPr id="70658" name="Rectangle 2"/>
          <p:cNvSpPr>
            <a:spLocks noGrp="1" noRot="1" noChangeAspect="1" noChangeArrowheads="1" noTextEdit="1"/>
          </p:cNvSpPr>
          <p:nvPr>
            <p:ph type="sldImg"/>
          </p:nvPr>
        </p:nvSpPr>
        <p:spPr>
          <a:xfrm>
            <a:off x="1106488" y="652463"/>
            <a:ext cx="4645025" cy="3484562"/>
          </a:xfrm>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1335081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B64CD9F-AF09-D24C-9CCD-AC78D2399952}" type="slidenum">
              <a:rPr lang="en-US" altLang="en-US" sz="1200">
                <a:solidFill>
                  <a:srgbClr val="000000"/>
                </a:solidFill>
              </a:rPr>
              <a:pPr eaLnBrk="1" hangingPunct="1"/>
              <a:t>37</a:t>
            </a:fld>
            <a:endParaRPr lang="en-US" altLang="en-US" sz="1200">
              <a:solidFill>
                <a:srgbClr val="000000"/>
              </a:solidFill>
            </a:endParaRPr>
          </a:p>
        </p:txBody>
      </p:sp>
      <p:sp>
        <p:nvSpPr>
          <p:cNvPr id="88066" name="Rectangle 2"/>
          <p:cNvSpPr>
            <a:spLocks noGrp="1" noRot="1" noChangeAspect="1" noChangeArrowheads="1"/>
          </p:cNvSpPr>
          <p:nvPr>
            <p:ph type="sldImg"/>
          </p:nvPr>
        </p:nvSpPr>
        <p:spPr>
          <a:xfrm>
            <a:off x="1106488" y="652463"/>
            <a:ext cx="4645025" cy="3484562"/>
          </a:xfrm>
          <a:solidFill>
            <a:srgbClr val="FFFFFF"/>
          </a:solidFill>
          <a:ln/>
        </p:spPr>
      </p:sp>
      <p:sp>
        <p:nvSpPr>
          <p:cNvPr id="88067"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838793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AD3F342-BA9A-A041-A09B-1CA419FA7217}" type="slidenum">
              <a:rPr lang="en-US" altLang="en-US" sz="1200">
                <a:solidFill>
                  <a:srgbClr val="000000"/>
                </a:solidFill>
              </a:rPr>
              <a:pPr eaLnBrk="1" hangingPunct="1"/>
              <a:t>38</a:t>
            </a:fld>
            <a:endParaRPr lang="en-US" altLang="en-US" sz="1200">
              <a:solidFill>
                <a:srgbClr val="000000"/>
              </a:solidFill>
            </a:endParaRPr>
          </a:p>
        </p:txBody>
      </p:sp>
      <p:sp>
        <p:nvSpPr>
          <p:cNvPr id="90114" name="Rectangle 2"/>
          <p:cNvSpPr>
            <a:spLocks noGrp="1" noRot="1" noChangeAspect="1" noChangeArrowheads="1"/>
          </p:cNvSpPr>
          <p:nvPr>
            <p:ph type="sldImg"/>
          </p:nvPr>
        </p:nvSpPr>
        <p:spPr>
          <a:xfrm>
            <a:off x="1106488" y="652463"/>
            <a:ext cx="4645025" cy="3484562"/>
          </a:xfrm>
          <a:solidFill>
            <a:srgbClr val="FFFFFF"/>
          </a:solidFill>
          <a:ln/>
        </p:spPr>
      </p:sp>
      <p:sp>
        <p:nvSpPr>
          <p:cNvPr id="90115"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646088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B59E4-4D70-9A41-94E0-61C150A436A8}" type="slidenum">
              <a:rPr lang="en-US" smtClean="0"/>
              <a:t>39</a:t>
            </a:fld>
            <a:endParaRPr lang="en-US"/>
          </a:p>
        </p:txBody>
      </p:sp>
    </p:spTree>
    <p:extLst>
      <p:ext uri="{BB962C8B-B14F-4D97-AF65-F5344CB8AC3E}">
        <p14:creationId xmlns:p14="http://schemas.microsoft.com/office/powerpoint/2010/main" val="1410540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AA0C9C-D17A-D54F-9CE4-915684D12E98}" type="slidenum">
              <a:rPr lang="en-US" sz="1200">
                <a:solidFill>
                  <a:srgbClr val="000000"/>
                </a:solidFill>
              </a:rPr>
              <a:pPr eaLnBrk="1" hangingPunct="1"/>
              <a:t>41</a:t>
            </a:fld>
            <a:endParaRPr lang="en-US" sz="1200">
              <a:solidFill>
                <a:srgbClr val="000000"/>
              </a:solidFill>
            </a:endParaRPr>
          </a:p>
        </p:txBody>
      </p:sp>
      <p:sp>
        <p:nvSpPr>
          <p:cNvPr id="91138" name="Rectangle 2"/>
          <p:cNvSpPr>
            <a:spLocks noGrp="1" noRot="1" noChangeAspect="1" noChangeArrowheads="1" noTextEdit="1"/>
          </p:cNvSpPr>
          <p:nvPr>
            <p:ph type="sldImg"/>
          </p:nvPr>
        </p:nvSpPr>
        <p:spPr>
          <a:xfrm>
            <a:off x="1106488" y="652463"/>
            <a:ext cx="4645025" cy="3484562"/>
          </a:xfrm>
          <a:ln/>
        </p:spPr>
      </p:sp>
      <p:sp>
        <p:nvSpPr>
          <p:cNvPr id="9113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75225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F70906-2B24-7046-8EB8-5EAFDA5E7BA9}" type="slidenum">
              <a:rPr lang="en-US" sz="1200">
                <a:solidFill>
                  <a:srgbClr val="000000"/>
                </a:solidFill>
              </a:rPr>
              <a:pPr eaLnBrk="1" hangingPunct="1"/>
              <a:t>42</a:t>
            </a:fld>
            <a:endParaRPr lang="en-US" sz="1200">
              <a:solidFill>
                <a:srgbClr val="000000"/>
              </a:solidFill>
            </a:endParaRPr>
          </a:p>
        </p:txBody>
      </p:sp>
      <p:sp>
        <p:nvSpPr>
          <p:cNvPr id="93186" name="Rectangle 2"/>
          <p:cNvSpPr>
            <a:spLocks noGrp="1" noRot="1" noChangeAspect="1" noChangeArrowheads="1" noTextEdit="1"/>
          </p:cNvSpPr>
          <p:nvPr>
            <p:ph type="sldImg"/>
          </p:nvPr>
        </p:nvSpPr>
        <p:spPr>
          <a:xfrm>
            <a:off x="1106488" y="652463"/>
            <a:ext cx="4645025" cy="3484562"/>
          </a:xfrm>
          <a:ln/>
        </p:spPr>
      </p:sp>
      <p:sp>
        <p:nvSpPr>
          <p:cNvPr id="9318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396553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EA9DF-B184-094C-844B-97C34571DBE8}" type="slidenum">
              <a:rPr lang="en-US" sz="1200">
                <a:solidFill>
                  <a:srgbClr val="000000"/>
                </a:solidFill>
              </a:rPr>
              <a:pPr eaLnBrk="1" hangingPunct="1"/>
              <a:t>43</a:t>
            </a:fld>
            <a:endParaRPr lang="en-US" sz="1200">
              <a:solidFill>
                <a:srgbClr val="000000"/>
              </a:solidFill>
            </a:endParaRPr>
          </a:p>
        </p:txBody>
      </p:sp>
      <p:sp>
        <p:nvSpPr>
          <p:cNvPr id="95234" name="Rectangle 2"/>
          <p:cNvSpPr>
            <a:spLocks noGrp="1" noRot="1" noChangeAspect="1" noChangeArrowheads="1" noTextEdit="1"/>
          </p:cNvSpPr>
          <p:nvPr>
            <p:ph type="sldImg"/>
          </p:nvPr>
        </p:nvSpPr>
        <p:spPr>
          <a:xfrm>
            <a:off x="1106488" y="652463"/>
            <a:ext cx="4645025" cy="3484562"/>
          </a:xfrm>
          <a:ln/>
        </p:spPr>
      </p:sp>
      <p:sp>
        <p:nvSpPr>
          <p:cNvPr id="9523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031392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CF2714-FB9E-BD47-970F-AB413E2F6595}" type="slidenum">
              <a:rPr lang="en-US" sz="1200">
                <a:solidFill>
                  <a:srgbClr val="000000"/>
                </a:solidFill>
              </a:rPr>
              <a:pPr eaLnBrk="1" hangingPunct="1"/>
              <a:t>44</a:t>
            </a:fld>
            <a:endParaRPr lang="en-US" sz="1200">
              <a:solidFill>
                <a:srgbClr val="000000"/>
              </a:solidFill>
            </a:endParaRPr>
          </a:p>
        </p:txBody>
      </p:sp>
      <p:sp>
        <p:nvSpPr>
          <p:cNvPr id="97282" name="Rectangle 2"/>
          <p:cNvSpPr>
            <a:spLocks noGrp="1" noRot="1" noChangeAspect="1" noChangeArrowheads="1" noTextEdit="1"/>
          </p:cNvSpPr>
          <p:nvPr>
            <p:ph type="sldImg"/>
          </p:nvPr>
        </p:nvSpPr>
        <p:spPr>
          <a:xfrm>
            <a:off x="1106488" y="652463"/>
            <a:ext cx="4645025" cy="3484562"/>
          </a:xfrm>
          <a:ln/>
        </p:spPr>
      </p:sp>
      <p:sp>
        <p:nvSpPr>
          <p:cNvPr id="9728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915803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1D6E98-1330-084C-B850-DC761BA1521E}" type="slidenum">
              <a:rPr lang="en-US" sz="1200">
                <a:solidFill>
                  <a:srgbClr val="000000"/>
                </a:solidFill>
              </a:rPr>
              <a:pPr eaLnBrk="1" hangingPunct="1"/>
              <a:t>45</a:t>
            </a:fld>
            <a:endParaRPr lang="en-US" sz="1200">
              <a:solidFill>
                <a:srgbClr val="000000"/>
              </a:solidFill>
            </a:endParaRPr>
          </a:p>
        </p:txBody>
      </p:sp>
      <p:sp>
        <p:nvSpPr>
          <p:cNvPr id="99330" name="Rectangle 2"/>
          <p:cNvSpPr>
            <a:spLocks noGrp="1" noRot="1" noChangeAspect="1" noChangeArrowheads="1" noTextEdit="1"/>
          </p:cNvSpPr>
          <p:nvPr>
            <p:ph type="sldImg"/>
          </p:nvPr>
        </p:nvSpPr>
        <p:spPr>
          <a:xfrm>
            <a:off x="1106488" y="652463"/>
            <a:ext cx="4645025" cy="3484562"/>
          </a:xfrm>
          <a:ln/>
        </p:spPr>
      </p:sp>
      <p:sp>
        <p:nvSpPr>
          <p:cNvPr id="993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887000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DC8E2-5C1D-F645-96EE-7BB8338AEB43}" type="slidenum">
              <a:rPr lang="en-US" sz="1200">
                <a:solidFill>
                  <a:srgbClr val="000000"/>
                </a:solidFill>
              </a:rPr>
              <a:pPr eaLnBrk="1" hangingPunct="1"/>
              <a:t>46</a:t>
            </a:fld>
            <a:endParaRPr lang="en-US" sz="1200">
              <a:solidFill>
                <a:srgbClr val="000000"/>
              </a:solidFill>
            </a:endParaRPr>
          </a:p>
        </p:txBody>
      </p:sp>
      <p:sp>
        <p:nvSpPr>
          <p:cNvPr id="101378" name="Rectangle 2"/>
          <p:cNvSpPr>
            <a:spLocks noGrp="1" noRot="1" noChangeAspect="1" noChangeArrowheads="1" noTextEdit="1"/>
          </p:cNvSpPr>
          <p:nvPr>
            <p:ph type="sldImg"/>
          </p:nvPr>
        </p:nvSpPr>
        <p:spPr>
          <a:xfrm>
            <a:off x="1106488" y="652463"/>
            <a:ext cx="4645025" cy="3484562"/>
          </a:xfrm>
          <a:ln/>
        </p:spPr>
      </p:sp>
      <p:sp>
        <p:nvSpPr>
          <p:cNvPr id="1013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129762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3C3A48-0B5B-3D40-8448-749CE07B4D8B}" type="slidenum">
              <a:rPr lang="en-US" sz="1200">
                <a:solidFill>
                  <a:srgbClr val="000000"/>
                </a:solidFill>
              </a:rPr>
              <a:pPr eaLnBrk="1" hangingPunct="1"/>
              <a:t>47</a:t>
            </a:fld>
            <a:endParaRPr lang="en-US" sz="1200">
              <a:solidFill>
                <a:srgbClr val="000000"/>
              </a:solidFill>
            </a:endParaRPr>
          </a:p>
        </p:txBody>
      </p:sp>
      <p:sp>
        <p:nvSpPr>
          <p:cNvPr id="103426" name="Rectangle 2"/>
          <p:cNvSpPr>
            <a:spLocks noGrp="1" noRot="1" noChangeAspect="1" noChangeArrowheads="1" noTextEdit="1"/>
          </p:cNvSpPr>
          <p:nvPr>
            <p:ph type="sldImg"/>
          </p:nvPr>
        </p:nvSpPr>
        <p:spPr>
          <a:xfrm>
            <a:off x="1106488" y="652463"/>
            <a:ext cx="4645025" cy="3484562"/>
          </a:xfrm>
          <a:ln/>
        </p:spPr>
      </p:sp>
      <p:sp>
        <p:nvSpPr>
          <p:cNvPr id="10342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661816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B720452-940D-084C-AA2E-9E126E405B24}" type="slidenum">
              <a:rPr lang="en-US" altLang="en-US" sz="1200">
                <a:solidFill>
                  <a:srgbClr val="000000"/>
                </a:solidFill>
              </a:rPr>
              <a:pPr eaLnBrk="1" hangingPunct="1"/>
              <a:t>5</a:t>
            </a:fld>
            <a:endParaRPr lang="en-US" altLang="en-US" sz="1200">
              <a:solidFill>
                <a:srgbClr val="000000"/>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1271147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D5FF74-9DB4-4544-A30F-281D271E098B}" type="slidenum">
              <a:rPr lang="en-US" sz="1200">
                <a:solidFill>
                  <a:srgbClr val="000000"/>
                </a:solidFill>
              </a:rPr>
              <a:pPr eaLnBrk="1" hangingPunct="1"/>
              <a:t>48</a:t>
            </a:fld>
            <a:endParaRPr lang="en-US" sz="1200">
              <a:solidFill>
                <a:srgbClr val="000000"/>
              </a:solidFill>
            </a:endParaRPr>
          </a:p>
        </p:txBody>
      </p:sp>
      <p:sp>
        <p:nvSpPr>
          <p:cNvPr id="105474" name="Rectangle 2"/>
          <p:cNvSpPr>
            <a:spLocks noGrp="1" noRot="1" noChangeAspect="1" noChangeArrowheads="1" noTextEdit="1"/>
          </p:cNvSpPr>
          <p:nvPr>
            <p:ph type="sldImg"/>
          </p:nvPr>
        </p:nvSpPr>
        <p:spPr>
          <a:xfrm>
            <a:off x="1106488" y="652463"/>
            <a:ext cx="4645025" cy="3484562"/>
          </a:xfrm>
          <a:ln/>
        </p:spPr>
      </p:sp>
      <p:sp>
        <p:nvSpPr>
          <p:cNvPr id="10547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338527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D2979F1-FD71-9647-A867-3C7A89B05DD4}" type="slidenum">
              <a:rPr lang="en-US" altLang="en-US" sz="1200">
                <a:solidFill>
                  <a:srgbClr val="000000"/>
                </a:solidFill>
              </a:rPr>
              <a:pPr eaLnBrk="1" hangingPunct="1"/>
              <a:t>6</a:t>
            </a:fld>
            <a:endParaRPr lang="en-US" altLang="en-US" sz="1200">
              <a:solidFill>
                <a:srgbClr val="000000"/>
              </a:solidFill>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311440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3DB1B59-5EAF-A44A-BA4D-79B6240D5B60}" type="slidenum">
              <a:rPr lang="en-US" altLang="en-US" sz="1200">
                <a:solidFill>
                  <a:srgbClr val="000000"/>
                </a:solidFill>
              </a:rPr>
              <a:pPr eaLnBrk="1" hangingPunct="1"/>
              <a:t>8</a:t>
            </a:fld>
            <a:endParaRPr lang="en-US" altLang="en-US" sz="1200">
              <a:solidFill>
                <a:srgbClr val="000000"/>
              </a:solidFill>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110718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A312476-66D2-0644-8E16-122B43DBB1B1}" type="slidenum">
              <a:rPr lang="en-US" altLang="en-US" sz="1200">
                <a:solidFill>
                  <a:srgbClr val="000000"/>
                </a:solidFill>
              </a:rPr>
              <a:pPr eaLnBrk="1" hangingPunct="1"/>
              <a:t>9</a:t>
            </a:fld>
            <a:endParaRPr lang="en-US" altLang="en-US" sz="1200">
              <a:solidFill>
                <a:srgbClr val="000000"/>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Tree>
    <p:extLst>
      <p:ext uri="{BB962C8B-B14F-4D97-AF65-F5344CB8AC3E}">
        <p14:creationId xmlns:p14="http://schemas.microsoft.com/office/powerpoint/2010/main" val="1138489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fit undoubted increases with each parameter, but does this increase justify the additional parameter?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B59E4-4D70-9A41-94E0-61C150A436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241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851180-2A6B-684E-AA26-715A1FD0D231}"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p>
        </p:txBody>
      </p:sp>
    </p:spTree>
    <p:extLst>
      <p:ext uri="{BB962C8B-B14F-4D97-AF65-F5344CB8AC3E}">
        <p14:creationId xmlns:p14="http://schemas.microsoft.com/office/powerpoint/2010/main" val="3048136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51900B-786C-2E40-A321-4FAF4624DDEC}" type="slidenum">
              <a:rPr lang="en-US" sz="1200">
                <a:solidFill>
                  <a:srgbClr val="000000"/>
                </a:solidFill>
              </a:rPr>
              <a:pPr eaLnBrk="1" hangingPunct="1"/>
              <a:t>21</a:t>
            </a:fld>
            <a:endParaRPr 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881963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283C79D-317A-294A-858E-54E7095C0B03}" type="slidenum">
              <a:rPr lang="en-US"/>
              <a:pPr>
                <a:defRPr/>
              </a:pPr>
              <a:t>‹#›</a:t>
            </a:fld>
            <a:endParaRPr lang="en-US"/>
          </a:p>
        </p:txBody>
      </p:sp>
    </p:spTree>
    <p:extLst>
      <p:ext uri="{BB962C8B-B14F-4D97-AF65-F5344CB8AC3E}">
        <p14:creationId xmlns:p14="http://schemas.microsoft.com/office/powerpoint/2010/main" val="312318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52343AF-AD82-DB4E-80B2-55F493812F56}" type="slidenum">
              <a:rPr lang="en-US"/>
              <a:pPr>
                <a:defRPr/>
              </a:pPr>
              <a:t>‹#›</a:t>
            </a:fld>
            <a:endParaRPr lang="en-US"/>
          </a:p>
        </p:txBody>
      </p:sp>
    </p:spTree>
    <p:extLst>
      <p:ext uri="{BB962C8B-B14F-4D97-AF65-F5344CB8AC3E}">
        <p14:creationId xmlns:p14="http://schemas.microsoft.com/office/powerpoint/2010/main" val="1986556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9F56497-F84A-2A4C-9089-F8DA0891F9F9}" type="slidenum">
              <a:rPr lang="en-US"/>
              <a:pPr>
                <a:defRPr/>
              </a:pPr>
              <a:t>‹#›</a:t>
            </a:fld>
            <a:endParaRPr lang="en-US"/>
          </a:p>
        </p:txBody>
      </p:sp>
    </p:spTree>
    <p:extLst>
      <p:ext uri="{BB962C8B-B14F-4D97-AF65-F5344CB8AC3E}">
        <p14:creationId xmlns:p14="http://schemas.microsoft.com/office/powerpoint/2010/main" val="1865137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750ADF9-1391-3141-BFD3-B4FB3F9E4A9B}" type="slidenum">
              <a:rPr lang="en-US"/>
              <a:pPr>
                <a:defRPr/>
              </a:pPr>
              <a:t>‹#›</a:t>
            </a:fld>
            <a:endParaRPr lang="en-US"/>
          </a:p>
        </p:txBody>
      </p:sp>
    </p:spTree>
    <p:extLst>
      <p:ext uri="{BB962C8B-B14F-4D97-AF65-F5344CB8AC3E}">
        <p14:creationId xmlns:p14="http://schemas.microsoft.com/office/powerpoint/2010/main" val="1267804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E5F8DA72-623E-6E48-8A2D-35B96FAC8B73}" type="slidenum">
              <a:rPr lang="en-US"/>
              <a:pPr>
                <a:defRPr/>
              </a:pPr>
              <a:t>‹#›</a:t>
            </a:fld>
            <a:endParaRPr lang="en-US"/>
          </a:p>
        </p:txBody>
      </p:sp>
    </p:spTree>
    <p:extLst>
      <p:ext uri="{BB962C8B-B14F-4D97-AF65-F5344CB8AC3E}">
        <p14:creationId xmlns:p14="http://schemas.microsoft.com/office/powerpoint/2010/main" val="3266060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3564785-C688-4447-A5E7-7A8CA87BE19A}" type="slidenum">
              <a:rPr lang="en-US"/>
              <a:pPr>
                <a:defRPr/>
              </a:pPr>
              <a:t>‹#›</a:t>
            </a:fld>
            <a:endParaRPr lang="en-US"/>
          </a:p>
        </p:txBody>
      </p:sp>
    </p:spTree>
    <p:extLst>
      <p:ext uri="{BB962C8B-B14F-4D97-AF65-F5344CB8AC3E}">
        <p14:creationId xmlns:p14="http://schemas.microsoft.com/office/powerpoint/2010/main" val="1399983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4F5257A-107E-5A47-9C78-9A3843C72E4C}" type="slidenum">
              <a:rPr lang="en-US"/>
              <a:pPr>
                <a:defRPr/>
              </a:pPr>
              <a:t>‹#›</a:t>
            </a:fld>
            <a:endParaRPr lang="en-US"/>
          </a:p>
        </p:txBody>
      </p:sp>
    </p:spTree>
    <p:extLst>
      <p:ext uri="{BB962C8B-B14F-4D97-AF65-F5344CB8AC3E}">
        <p14:creationId xmlns:p14="http://schemas.microsoft.com/office/powerpoint/2010/main" val="1221511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07D9338-CBB2-DB4E-B2F0-0DF576E0C784}" type="slidenum">
              <a:rPr lang="en-US"/>
              <a:pPr>
                <a:defRPr/>
              </a:pPr>
              <a:t>‹#›</a:t>
            </a:fld>
            <a:endParaRPr lang="en-US"/>
          </a:p>
        </p:txBody>
      </p:sp>
    </p:spTree>
    <p:extLst>
      <p:ext uri="{BB962C8B-B14F-4D97-AF65-F5344CB8AC3E}">
        <p14:creationId xmlns:p14="http://schemas.microsoft.com/office/powerpoint/2010/main" val="2739721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02921ED6-555E-DD40-9263-D66E3C7132BE}" type="slidenum">
              <a:rPr lang="en-US"/>
              <a:pPr>
                <a:defRPr/>
              </a:pPr>
              <a:t>‹#›</a:t>
            </a:fld>
            <a:endParaRPr lang="en-US"/>
          </a:p>
        </p:txBody>
      </p:sp>
    </p:spTree>
    <p:extLst>
      <p:ext uri="{BB962C8B-B14F-4D97-AF65-F5344CB8AC3E}">
        <p14:creationId xmlns:p14="http://schemas.microsoft.com/office/powerpoint/2010/main" val="1745642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F39054F2-E31D-9544-B6EF-FB4D0A556D9B}" type="slidenum">
              <a:rPr lang="en-US"/>
              <a:pPr>
                <a:defRPr/>
              </a:pPr>
              <a:t>‹#›</a:t>
            </a:fld>
            <a:endParaRPr lang="en-US"/>
          </a:p>
        </p:txBody>
      </p:sp>
    </p:spTree>
    <p:extLst>
      <p:ext uri="{BB962C8B-B14F-4D97-AF65-F5344CB8AC3E}">
        <p14:creationId xmlns:p14="http://schemas.microsoft.com/office/powerpoint/2010/main" val="1402227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5E465EA7-78D4-6A42-B2A1-B97770A67913}" type="slidenum">
              <a:rPr lang="en-US"/>
              <a:pPr>
                <a:defRPr/>
              </a:pPr>
              <a:t>‹#›</a:t>
            </a:fld>
            <a:endParaRPr lang="en-US"/>
          </a:p>
        </p:txBody>
      </p:sp>
    </p:spTree>
    <p:extLst>
      <p:ext uri="{BB962C8B-B14F-4D97-AF65-F5344CB8AC3E}">
        <p14:creationId xmlns:p14="http://schemas.microsoft.com/office/powerpoint/2010/main" val="253940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3ADB094-2815-0841-923D-15E878DCCBC3}" type="slidenum">
              <a:rPr lang="en-US"/>
              <a:pPr>
                <a:defRPr/>
              </a:pPr>
              <a:t>‹#›</a:t>
            </a:fld>
            <a:endParaRPr lang="en-US"/>
          </a:p>
        </p:txBody>
      </p:sp>
    </p:spTree>
    <p:extLst>
      <p:ext uri="{BB962C8B-B14F-4D97-AF65-F5344CB8AC3E}">
        <p14:creationId xmlns:p14="http://schemas.microsoft.com/office/powerpoint/2010/main" val="368430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FEBC36A-7027-6544-AA7F-FF653B9F2DE2}" type="slidenum">
              <a:rPr lang="en-US"/>
              <a:pPr>
                <a:defRPr/>
              </a:pPr>
              <a:t>‹#›</a:t>
            </a:fld>
            <a:endParaRPr lang="en-US"/>
          </a:p>
        </p:txBody>
      </p:sp>
    </p:spTree>
    <p:extLst>
      <p:ext uri="{BB962C8B-B14F-4D97-AF65-F5344CB8AC3E}">
        <p14:creationId xmlns:p14="http://schemas.microsoft.com/office/powerpoint/2010/main" val="3358811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D735E79-6F2E-7141-9C58-7DC0461743F0}" type="slidenum">
              <a:rPr lang="en-US"/>
              <a:pPr>
                <a:defRPr/>
              </a:pPr>
              <a:t>‹#›</a:t>
            </a:fld>
            <a:endParaRPr lang="en-US"/>
          </a:p>
        </p:txBody>
      </p:sp>
    </p:spTree>
    <p:extLst>
      <p:ext uri="{BB962C8B-B14F-4D97-AF65-F5344CB8AC3E}">
        <p14:creationId xmlns:p14="http://schemas.microsoft.com/office/powerpoint/2010/main" val="3673477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28031F9-0670-D248-90B4-1C91D71A4B95}" type="slidenum">
              <a:rPr lang="en-US"/>
              <a:pPr>
                <a:defRPr/>
              </a:pPr>
              <a:t>‹#›</a:t>
            </a:fld>
            <a:endParaRPr lang="en-US"/>
          </a:p>
        </p:txBody>
      </p:sp>
    </p:spTree>
    <p:extLst>
      <p:ext uri="{BB962C8B-B14F-4D97-AF65-F5344CB8AC3E}">
        <p14:creationId xmlns:p14="http://schemas.microsoft.com/office/powerpoint/2010/main" val="282377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91B8C40-025B-0E4C-B842-E8DE22209E56}" type="slidenum">
              <a:rPr lang="en-US"/>
              <a:pPr>
                <a:defRPr/>
              </a:pPr>
              <a:t>‹#›</a:t>
            </a:fld>
            <a:endParaRPr lang="en-US"/>
          </a:p>
        </p:txBody>
      </p:sp>
    </p:spTree>
    <p:extLst>
      <p:ext uri="{BB962C8B-B14F-4D97-AF65-F5344CB8AC3E}">
        <p14:creationId xmlns:p14="http://schemas.microsoft.com/office/powerpoint/2010/main" val="1149043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D9E92DC-F3A8-4742-B217-BD10C9ED47DB}" type="slidenum">
              <a:rPr lang="en-US"/>
              <a:pPr>
                <a:defRPr/>
              </a:pPr>
              <a:t>‹#›</a:t>
            </a:fld>
            <a:endParaRPr lang="en-US"/>
          </a:p>
        </p:txBody>
      </p:sp>
    </p:spTree>
    <p:extLst>
      <p:ext uri="{BB962C8B-B14F-4D97-AF65-F5344CB8AC3E}">
        <p14:creationId xmlns:p14="http://schemas.microsoft.com/office/powerpoint/2010/main" val="3909297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0F423DA-34E4-0D48-9B32-72CE915289CD}" type="slidenum">
              <a:rPr lang="en-US"/>
              <a:pPr>
                <a:defRPr/>
              </a:pPr>
              <a:t>‹#›</a:t>
            </a:fld>
            <a:endParaRPr lang="en-US"/>
          </a:p>
        </p:txBody>
      </p:sp>
    </p:spTree>
    <p:extLst>
      <p:ext uri="{BB962C8B-B14F-4D97-AF65-F5344CB8AC3E}">
        <p14:creationId xmlns:p14="http://schemas.microsoft.com/office/powerpoint/2010/main" val="791655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87EBFE2-EC31-AD46-9910-82DA4B1A4200}" type="slidenum">
              <a:rPr lang="en-US"/>
              <a:pPr>
                <a:defRPr/>
              </a:pPr>
              <a:t>‹#›</a:t>
            </a:fld>
            <a:endParaRPr lang="en-US"/>
          </a:p>
        </p:txBody>
      </p:sp>
    </p:spTree>
    <p:extLst>
      <p:ext uri="{BB962C8B-B14F-4D97-AF65-F5344CB8AC3E}">
        <p14:creationId xmlns:p14="http://schemas.microsoft.com/office/powerpoint/2010/main" val="3255431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ED1AD4F-9819-D342-9D3D-42EFAD881671}" type="slidenum">
              <a:rPr lang="en-US"/>
              <a:pPr>
                <a:defRPr/>
              </a:pPr>
              <a:t>‹#›</a:t>
            </a:fld>
            <a:endParaRPr lang="en-US"/>
          </a:p>
        </p:txBody>
      </p:sp>
    </p:spTree>
    <p:extLst>
      <p:ext uri="{BB962C8B-B14F-4D97-AF65-F5344CB8AC3E}">
        <p14:creationId xmlns:p14="http://schemas.microsoft.com/office/powerpoint/2010/main" val="18063359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68EA390-D79B-8949-9351-2085ABFB9E82}" type="slidenum">
              <a:rPr lang="en-US"/>
              <a:pPr>
                <a:defRPr/>
              </a:pPr>
              <a:t>‹#›</a:t>
            </a:fld>
            <a:endParaRPr lang="en-US"/>
          </a:p>
        </p:txBody>
      </p:sp>
    </p:spTree>
    <p:extLst>
      <p:ext uri="{BB962C8B-B14F-4D97-AF65-F5344CB8AC3E}">
        <p14:creationId xmlns:p14="http://schemas.microsoft.com/office/powerpoint/2010/main" val="4119721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1B8C858-C1AE-AC42-9B9D-8848B7B615CB}" type="slidenum">
              <a:rPr lang="en-US"/>
              <a:pPr>
                <a:defRPr/>
              </a:pPr>
              <a:t>‹#›</a:t>
            </a:fld>
            <a:endParaRPr lang="en-US"/>
          </a:p>
        </p:txBody>
      </p:sp>
    </p:spTree>
    <p:extLst>
      <p:ext uri="{BB962C8B-B14F-4D97-AF65-F5344CB8AC3E}">
        <p14:creationId xmlns:p14="http://schemas.microsoft.com/office/powerpoint/2010/main" val="167133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F1F06E3-B39B-B648-BC31-7B91E5B4BF33}" type="slidenum">
              <a:rPr lang="en-US"/>
              <a:pPr>
                <a:defRPr/>
              </a:pPr>
              <a:t>‹#›</a:t>
            </a:fld>
            <a:endParaRPr lang="en-US"/>
          </a:p>
        </p:txBody>
      </p:sp>
    </p:spTree>
    <p:extLst>
      <p:ext uri="{BB962C8B-B14F-4D97-AF65-F5344CB8AC3E}">
        <p14:creationId xmlns:p14="http://schemas.microsoft.com/office/powerpoint/2010/main" val="3244839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26512C0-D5D6-FE4B-8FD8-656D3FDBEA59}" type="slidenum">
              <a:rPr lang="en-US"/>
              <a:pPr>
                <a:defRPr/>
              </a:pPr>
              <a:t>‹#›</a:t>
            </a:fld>
            <a:endParaRPr lang="en-US"/>
          </a:p>
        </p:txBody>
      </p:sp>
    </p:spTree>
    <p:extLst>
      <p:ext uri="{BB962C8B-B14F-4D97-AF65-F5344CB8AC3E}">
        <p14:creationId xmlns:p14="http://schemas.microsoft.com/office/powerpoint/2010/main" val="3187727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6EB3316-8AE6-5D4D-998F-E33BAFCB5C1C}" type="slidenum">
              <a:rPr lang="en-US"/>
              <a:pPr>
                <a:defRPr/>
              </a:pPr>
              <a:t>‹#›</a:t>
            </a:fld>
            <a:endParaRPr lang="en-US"/>
          </a:p>
        </p:txBody>
      </p:sp>
    </p:spTree>
    <p:extLst>
      <p:ext uri="{BB962C8B-B14F-4D97-AF65-F5344CB8AC3E}">
        <p14:creationId xmlns:p14="http://schemas.microsoft.com/office/powerpoint/2010/main" val="4218142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552E244-EEF0-2A46-B473-8CC1125B7C4D}" type="slidenum">
              <a:rPr lang="en-US"/>
              <a:pPr>
                <a:defRPr/>
              </a:pPr>
              <a:t>‹#›</a:t>
            </a:fld>
            <a:endParaRPr lang="en-US"/>
          </a:p>
        </p:txBody>
      </p:sp>
    </p:spTree>
    <p:extLst>
      <p:ext uri="{BB962C8B-B14F-4D97-AF65-F5344CB8AC3E}">
        <p14:creationId xmlns:p14="http://schemas.microsoft.com/office/powerpoint/2010/main" val="1073150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3B20834-A933-EC4E-B8F0-F1E72B1F16C1}" type="slidenum">
              <a:rPr lang="en-US"/>
              <a:pPr>
                <a:defRPr/>
              </a:pPr>
              <a:t>‹#›</a:t>
            </a:fld>
            <a:endParaRPr lang="en-US"/>
          </a:p>
        </p:txBody>
      </p:sp>
    </p:spTree>
    <p:extLst>
      <p:ext uri="{BB962C8B-B14F-4D97-AF65-F5344CB8AC3E}">
        <p14:creationId xmlns:p14="http://schemas.microsoft.com/office/powerpoint/2010/main" val="79272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5372FE19-51D5-2444-A02A-6942122D4986}" type="slidenum">
              <a:rPr lang="en-US" altLang="en-US"/>
              <a:pPr/>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0D0A9A0E-7ED5-A445-88EF-DB6BC39BE1B5}" type="slidenum">
              <a:rPr lang="en-US" altLang="en-US"/>
              <a:pPr/>
              <a:t>‹#›</a:t>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3639291A-7C9C-8B45-AB95-92342BDB7A00}" type="slidenum">
              <a:rPr lang="en-US" altLang="en-US"/>
              <a:pPr/>
              <a:t>‹#›</a:t>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B1BDA691-1D67-B346-A274-561D6ED9FC45}" type="slidenum">
              <a:rPr lang="en-US" altLang="en-US"/>
              <a:pPr/>
              <a:t>‹#›</a:t>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fld id="{678A5CA9-EFFF-154E-BC2F-8C86C78FF041}" type="slidenum">
              <a:rPr lang="en-US" altLang="en-US"/>
              <a:pPr/>
              <a:t>‹#›</a:t>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fld id="{39C667E7-1BF9-624F-B8F7-6BF9657C89DF}"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703AB50-2FE5-6A42-B33E-F05E6DEEE82F}" type="slidenum">
              <a:rPr lang="en-US"/>
              <a:pPr>
                <a:defRPr/>
              </a:pPr>
              <a:t>‹#›</a:t>
            </a:fld>
            <a:endParaRPr lang="en-US"/>
          </a:p>
        </p:txBody>
      </p:sp>
    </p:spTree>
    <p:extLst>
      <p:ext uri="{BB962C8B-B14F-4D97-AF65-F5344CB8AC3E}">
        <p14:creationId xmlns:p14="http://schemas.microsoft.com/office/powerpoint/2010/main" val="2248978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fld id="{443602AD-BBD9-EE43-8CFD-D3B852FB3C63}" type="slidenum">
              <a:rPr lang="en-US" altLang="en-US"/>
              <a:pPr/>
              <a:t>‹#›</a:t>
            </a:fld>
            <a:endParaRPr lang="en-US"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5EBFFAC1-FB4C-6B48-BC50-1FFEA7E6FE61}" type="slidenum">
              <a:rPr lang="en-US" altLang="en-US"/>
              <a:pPr/>
              <a:t>‹#›</a:t>
            </a:fld>
            <a:endParaRPr lang="en-US"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6A9170CE-1317-C441-80D2-974CF21F68D0}" type="slidenum">
              <a:rPr lang="en-US" altLang="en-US"/>
              <a:pPr/>
              <a:t>‹#›</a:t>
            </a:fld>
            <a:endParaRPr lang="en-US"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DE85F1D5-84F9-3041-BD48-82AB7ADF07B7}" type="slidenum">
              <a:rPr lang="en-US" altLang="en-US"/>
              <a:pPr/>
              <a:t>‹#›</a:t>
            </a:fld>
            <a:endParaRPr lang="en-US"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AB84EC35-BDA5-8E48-896F-1903B9DB88A2}" type="slidenum">
              <a:rPr lang="en-US" altLang="en-US"/>
              <a:pPr/>
              <a:t>‹#›</a:t>
            </a:fld>
            <a:endParaRPr lang="en-US"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39DC0D-69D1-C144-A076-69A498B9C268}" type="slidenum">
              <a:rPr lang="en-US" altLang="en-US"/>
              <a:pPr/>
              <a:t>‹#›</a:t>
            </a:fld>
            <a:endParaRPr lang="en-US"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0A3208E-0A4F-4B4D-99FE-8C33F282CEC4}" type="slidenum">
              <a:rPr lang="en-US" altLang="en-US"/>
              <a:pPr/>
              <a:t>‹#›</a:t>
            </a:fld>
            <a:endParaRPr lang="en-US"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9FE41A1-1FA5-E24D-98AA-98D7612291CF}" type="slidenum">
              <a:rPr lang="en-US" altLang="en-US"/>
              <a:pPr/>
              <a:t>‹#›</a:t>
            </a:fld>
            <a:endParaRPr lang="en-US"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4AB7038-CFEB-0A40-83E0-75ADBF3521DD}" type="slidenum">
              <a:rPr lang="en-US" altLang="en-US"/>
              <a:pPr/>
              <a:t>‹#›</a:t>
            </a:fld>
            <a:endParaRPr lang="en-US"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B1FEE33E-2BD0-9448-B590-29A5EA0B1B7F}"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22E2F09E-F990-5547-BEF7-14BC8D04CD86}" type="slidenum">
              <a:rPr lang="en-US"/>
              <a:pPr>
                <a:defRPr/>
              </a:pPr>
              <a:t>‹#›</a:t>
            </a:fld>
            <a:endParaRPr lang="en-US"/>
          </a:p>
        </p:txBody>
      </p:sp>
    </p:spTree>
    <p:extLst>
      <p:ext uri="{BB962C8B-B14F-4D97-AF65-F5344CB8AC3E}">
        <p14:creationId xmlns:p14="http://schemas.microsoft.com/office/powerpoint/2010/main" val="22063719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C2719A1-48D6-5745-B6C0-2F36F459DF13}" type="slidenum">
              <a:rPr lang="en-US" altLang="en-US"/>
              <a:pPr/>
              <a:t>‹#›</a:t>
            </a:fld>
            <a:endParaRPr lang="en-US"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753A1FD0-9659-BE45-AC7B-A4E857897C9E}" type="slidenum">
              <a:rPr lang="en-US" altLang="en-US"/>
              <a:pPr/>
              <a:t>‹#›</a:t>
            </a:fld>
            <a:endParaRPr lang="en-US"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008A042-08A1-284F-884A-8CC4C896773A}" type="slidenum">
              <a:rPr lang="en-US" altLang="en-US"/>
              <a:pPr/>
              <a:t>‹#›</a:t>
            </a:fld>
            <a:endParaRPr lang="en-US"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F7786BB-2064-2843-9AD6-3242D80CD48E}" type="slidenum">
              <a:rPr lang="en-US" altLang="en-US"/>
              <a:pPr/>
              <a:t>‹#›</a:t>
            </a:fld>
            <a:endParaRPr lang="en-US"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B26B43-A726-8D44-B38A-8FF7F1D7B6B7}" type="slidenum">
              <a:rPr lang="en-US" altLang="en-US"/>
              <a:pPr/>
              <a:t>‹#›</a:t>
            </a:fld>
            <a:endParaRPr lang="en-US"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BD6A6F8-BB81-8A44-9F79-473CA16EDAB7}" type="slidenum">
              <a:rPr lang="en-US" altLang="en-US"/>
              <a:pPr/>
              <a:t>‹#›</a:t>
            </a:fld>
            <a:endParaRPr lang="en-US"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A3E057FE-144B-CF4E-8BA6-CEA99CEE1EA9}" type="slidenum">
              <a:rPr lang="en-US" altLang="en-US"/>
              <a:pPr/>
              <a:t>‹#›</a:t>
            </a:fld>
            <a:endParaRPr lang="en-US"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54EFF26A-8AA8-1548-8358-420AEA942AEE}" type="slidenum">
              <a:rPr lang="en-US" altLang="en-US"/>
              <a:pPr/>
              <a:t>‹#›</a:t>
            </a:fld>
            <a:endParaRPr lang="en-US"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321CE77-B6B8-3748-B47D-D28CF79C300A}" type="slidenum">
              <a:rPr lang="en-US"/>
              <a:pPr>
                <a:defRPr/>
              </a:pPr>
              <a:t>‹#›</a:t>
            </a:fld>
            <a:endParaRPr lang="en-US"/>
          </a:p>
        </p:txBody>
      </p:sp>
    </p:spTree>
    <p:extLst>
      <p:ext uri="{BB962C8B-B14F-4D97-AF65-F5344CB8AC3E}">
        <p14:creationId xmlns:p14="http://schemas.microsoft.com/office/powerpoint/2010/main" val="1538231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438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6610" y="690880"/>
            <a:ext cx="2137410" cy="6217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4380" y="690880"/>
            <a:ext cx="6244590" cy="6217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81A4E14-047B-8F49-96BB-A843A3D63F0F}"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0F2DB50-D916-8243-8C6E-4ECFAAE073D7}" type="slidenum">
              <a:rPr lang="en-US"/>
              <a:pPr>
                <a:defRPr/>
              </a:pPr>
              <a:t>‹#›</a:t>
            </a:fld>
            <a:endParaRPr lang="en-US"/>
          </a:p>
        </p:txBody>
      </p:sp>
    </p:spTree>
    <p:extLst>
      <p:ext uri="{BB962C8B-B14F-4D97-AF65-F5344CB8AC3E}">
        <p14:creationId xmlns:p14="http://schemas.microsoft.com/office/powerpoint/2010/main" val="27716102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4037EDB-9E3D-3746-8EC9-27945D61EAB6}" type="slidenum">
              <a:rPr lang="en-US" altLang="en-US"/>
              <a:pPr/>
              <a:t>‹#›</a:t>
            </a:fld>
            <a:endParaRPr lang="en-US"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59D5D50-CCA9-C840-AC7C-4DC19D41A702}" type="slidenum">
              <a:rPr lang="en-US" altLang="en-US"/>
              <a:pPr/>
              <a:t>‹#›</a:t>
            </a:fld>
            <a:endParaRPr lang="en-US"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CBA7C7B-AB8D-C144-A567-DDC0F23A2AE0}" type="slidenum">
              <a:rPr lang="en-US" altLang="en-US"/>
              <a:pPr/>
              <a:t>‹#›</a:t>
            </a:fld>
            <a:endParaRPr lang="en-US"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362C0679-18F7-AA4A-A1AE-C5ECAEB3B111}" type="slidenum">
              <a:rPr lang="en-US" altLang="en-US"/>
              <a:pPr/>
              <a:t>‹#›</a:t>
            </a:fld>
            <a:endParaRPr lang="en-US"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1AE9B978-44B3-BB4B-BB6E-5B5B5A922217}" type="slidenum">
              <a:rPr lang="en-US" altLang="en-US"/>
              <a:pPr/>
              <a:t>‹#›</a:t>
            </a:fld>
            <a:endParaRPr lang="en-US"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BD56AD1D-3770-224C-8EE2-750298CE358B}" type="slidenum">
              <a:rPr lang="en-US" altLang="en-US"/>
              <a:pPr/>
              <a:t>‹#›</a:t>
            </a:fld>
            <a:endParaRPr lang="en-US"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87385A7-0D0A-A048-9AEE-7A4B645EB3D6}" type="slidenum">
              <a:rPr lang="en-US" altLang="en-US"/>
              <a:pPr/>
              <a:t>‹#›</a:t>
            </a:fld>
            <a:endParaRPr lang="en-US"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406E64E-25D8-4D4E-A475-C9088ABFD6CE}" type="slidenum">
              <a:rPr lang="en-US" altLang="en-US"/>
              <a:pPr/>
              <a:t>‹#›</a:t>
            </a:fld>
            <a:endParaRPr lang="en-US"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92F3114-71F9-C04D-B0AA-E7DE317CFD2B}" type="slidenum">
              <a:rPr lang="en-US" altLang="en-US"/>
              <a:pPr/>
              <a:t>‹#›</a:t>
            </a:fld>
            <a:endParaRPr lang="en-US"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B85092D-52BF-D04C-B058-E1EC1414B038}"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53C6E5F-15B5-C04E-A25C-5827B1A5957F}" type="slidenum">
              <a:rPr lang="en-US"/>
              <a:pPr>
                <a:defRPr/>
              </a:pPr>
              <a:t>‹#›</a:t>
            </a:fld>
            <a:endParaRPr lang="en-US"/>
          </a:p>
        </p:txBody>
      </p:sp>
    </p:spTree>
    <p:extLst>
      <p:ext uri="{BB962C8B-B14F-4D97-AF65-F5344CB8AC3E}">
        <p14:creationId xmlns:p14="http://schemas.microsoft.com/office/powerpoint/2010/main" val="563219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A3E057FE-144B-CF4E-8BA6-CEA99CEE1EA9}" type="slidenum">
              <a:rPr lang="en-US" altLang="en-US"/>
              <a:pPr/>
              <a:t>‹#›</a:t>
            </a:fld>
            <a:endParaRPr lang="en-US" altLang="en-US"/>
          </a:p>
        </p:txBody>
      </p:sp>
    </p:spTree>
    <p:extLst>
      <p:ext uri="{BB962C8B-B14F-4D97-AF65-F5344CB8AC3E}">
        <p14:creationId xmlns:p14="http://schemas.microsoft.com/office/powerpoint/2010/main" val="31594790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54EFF26A-8AA8-1548-8358-420AEA942AEE}" type="slidenum">
              <a:rPr lang="en-US" altLang="en-US"/>
              <a:pPr/>
              <a:t>‹#›</a:t>
            </a:fld>
            <a:endParaRPr lang="en-US" altLang="en-US"/>
          </a:p>
        </p:txBody>
      </p:sp>
    </p:spTree>
    <p:extLst>
      <p:ext uri="{BB962C8B-B14F-4D97-AF65-F5344CB8AC3E}">
        <p14:creationId xmlns:p14="http://schemas.microsoft.com/office/powerpoint/2010/main" val="884144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96F6-D614-0B46-A0DB-D5A3A07F3CE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C67CD17-B01E-2840-9B53-B4862BE5009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1CBF7C5-54A5-C04E-9B23-D48FA3FA4BC5}"/>
              </a:ext>
            </a:extLst>
          </p:cNvPr>
          <p:cNvSpPr>
            <a:spLocks noGrp="1"/>
          </p:cNvSpPr>
          <p:nvPr>
            <p:ph type="dt" sz="half" idx="10"/>
          </p:nvPr>
        </p:nvSpPr>
        <p:spPr/>
        <p:txBody>
          <a:bodyPr/>
          <a:lstStyle/>
          <a:p>
            <a:fld id="{71870437-D47E-F142-ADE9-1AAB18E3899A}" type="datetimeFigureOut">
              <a:rPr lang="en-US" smtClean="0"/>
              <a:t>10/30/19</a:t>
            </a:fld>
            <a:endParaRPr lang="en-US"/>
          </a:p>
        </p:txBody>
      </p:sp>
      <p:sp>
        <p:nvSpPr>
          <p:cNvPr id="5" name="Footer Placeholder 4">
            <a:extLst>
              <a:ext uri="{FF2B5EF4-FFF2-40B4-BE49-F238E27FC236}">
                <a16:creationId xmlns:a16="http://schemas.microsoft.com/office/drawing/2014/main" id="{B3478EC4-2A1D-7A4B-BDF7-65C11F538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E3D2D-F98F-644F-A99A-4EF2F16C8610}"/>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5045371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3C1E5-0F10-F640-AE35-7F6D8B484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3E52F9-F4A9-754B-AB7C-2CB98DC367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CD67D-CEF1-0341-898E-26375D4E35C1}"/>
              </a:ext>
            </a:extLst>
          </p:cNvPr>
          <p:cNvSpPr>
            <a:spLocks noGrp="1"/>
          </p:cNvSpPr>
          <p:nvPr>
            <p:ph type="dt" sz="half" idx="10"/>
          </p:nvPr>
        </p:nvSpPr>
        <p:spPr/>
        <p:txBody>
          <a:bodyPr/>
          <a:lstStyle/>
          <a:p>
            <a:fld id="{71870437-D47E-F142-ADE9-1AAB18E3899A}" type="datetimeFigureOut">
              <a:rPr lang="en-US" smtClean="0"/>
              <a:t>10/30/19</a:t>
            </a:fld>
            <a:endParaRPr lang="en-US"/>
          </a:p>
        </p:txBody>
      </p:sp>
      <p:sp>
        <p:nvSpPr>
          <p:cNvPr id="5" name="Footer Placeholder 4">
            <a:extLst>
              <a:ext uri="{FF2B5EF4-FFF2-40B4-BE49-F238E27FC236}">
                <a16:creationId xmlns:a16="http://schemas.microsoft.com/office/drawing/2014/main" id="{1C63983E-C6DF-1642-BEBF-317BD446E6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26AFC-3BCD-744C-BDFE-2AF3A5F45B60}"/>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4765315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39CFE-B6CC-1A46-AB8E-997B7950BBB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026DA6A-D919-624F-B213-B228AFA4151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AB42CA-A9FF-4847-BF0E-2846BB54B9B0}"/>
              </a:ext>
            </a:extLst>
          </p:cNvPr>
          <p:cNvSpPr>
            <a:spLocks noGrp="1"/>
          </p:cNvSpPr>
          <p:nvPr>
            <p:ph type="dt" sz="half" idx="10"/>
          </p:nvPr>
        </p:nvSpPr>
        <p:spPr/>
        <p:txBody>
          <a:bodyPr/>
          <a:lstStyle/>
          <a:p>
            <a:fld id="{71870437-D47E-F142-ADE9-1AAB18E3899A}" type="datetimeFigureOut">
              <a:rPr lang="en-US" smtClean="0"/>
              <a:t>10/30/19</a:t>
            </a:fld>
            <a:endParaRPr lang="en-US"/>
          </a:p>
        </p:txBody>
      </p:sp>
      <p:sp>
        <p:nvSpPr>
          <p:cNvPr id="5" name="Footer Placeholder 4">
            <a:extLst>
              <a:ext uri="{FF2B5EF4-FFF2-40B4-BE49-F238E27FC236}">
                <a16:creationId xmlns:a16="http://schemas.microsoft.com/office/drawing/2014/main" id="{491D5199-AA13-3F4A-B25D-A773B5746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379FED-AAC8-A543-823B-0CAAD28491C8}"/>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28200833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99E7-C4DE-4347-8611-D446359298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030B63-9F2E-F448-806E-5B324AF0370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D29B26-CD77-1C4E-A0F7-E44EB381CDF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41B93-9596-614C-9191-86BFEAE8DF01}"/>
              </a:ext>
            </a:extLst>
          </p:cNvPr>
          <p:cNvSpPr>
            <a:spLocks noGrp="1"/>
          </p:cNvSpPr>
          <p:nvPr>
            <p:ph type="dt" sz="half" idx="10"/>
          </p:nvPr>
        </p:nvSpPr>
        <p:spPr/>
        <p:txBody>
          <a:bodyPr/>
          <a:lstStyle/>
          <a:p>
            <a:fld id="{71870437-D47E-F142-ADE9-1AAB18E3899A}" type="datetimeFigureOut">
              <a:rPr lang="en-US" smtClean="0"/>
              <a:t>10/30/19</a:t>
            </a:fld>
            <a:endParaRPr lang="en-US"/>
          </a:p>
        </p:txBody>
      </p:sp>
      <p:sp>
        <p:nvSpPr>
          <p:cNvPr id="6" name="Footer Placeholder 5">
            <a:extLst>
              <a:ext uri="{FF2B5EF4-FFF2-40B4-BE49-F238E27FC236}">
                <a16:creationId xmlns:a16="http://schemas.microsoft.com/office/drawing/2014/main" id="{9A72167B-7088-5A42-9B1A-45C3ABBB6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84765E-58CE-6741-B0AA-CAFD2AD783CF}"/>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7030072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5DE2F-9862-1A43-86DE-860E9D072E3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0DC30E-14EB-D54D-B230-85A70DE06EC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2F924E2-AA9F-8C44-803B-CB37BB2533A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D75AA1-D8C3-5144-B6AD-68DC5EA7150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D2073DD-9C0E-7E43-993E-B7453B313F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4DAF94-4658-F84C-A53E-C672EE7588BD}"/>
              </a:ext>
            </a:extLst>
          </p:cNvPr>
          <p:cNvSpPr>
            <a:spLocks noGrp="1"/>
          </p:cNvSpPr>
          <p:nvPr>
            <p:ph type="dt" sz="half" idx="10"/>
          </p:nvPr>
        </p:nvSpPr>
        <p:spPr/>
        <p:txBody>
          <a:bodyPr/>
          <a:lstStyle/>
          <a:p>
            <a:fld id="{71870437-D47E-F142-ADE9-1AAB18E3899A}" type="datetimeFigureOut">
              <a:rPr lang="en-US" smtClean="0"/>
              <a:t>10/30/19</a:t>
            </a:fld>
            <a:endParaRPr lang="en-US"/>
          </a:p>
        </p:txBody>
      </p:sp>
      <p:sp>
        <p:nvSpPr>
          <p:cNvPr id="8" name="Footer Placeholder 7">
            <a:extLst>
              <a:ext uri="{FF2B5EF4-FFF2-40B4-BE49-F238E27FC236}">
                <a16:creationId xmlns:a16="http://schemas.microsoft.com/office/drawing/2014/main" id="{FE5B60E1-7C81-0748-9F0F-D061A8C2FC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E7EE1-683A-844F-BACA-DF81DCF32BD6}"/>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28904306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19353-23CA-F74C-B2A9-FECB90B016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D399FD-26E0-5D44-A52C-DD8782B2249F}"/>
              </a:ext>
            </a:extLst>
          </p:cNvPr>
          <p:cNvSpPr>
            <a:spLocks noGrp="1"/>
          </p:cNvSpPr>
          <p:nvPr>
            <p:ph type="dt" sz="half" idx="10"/>
          </p:nvPr>
        </p:nvSpPr>
        <p:spPr/>
        <p:txBody>
          <a:bodyPr/>
          <a:lstStyle/>
          <a:p>
            <a:fld id="{71870437-D47E-F142-ADE9-1AAB18E3899A}" type="datetimeFigureOut">
              <a:rPr lang="en-US" smtClean="0"/>
              <a:t>10/30/19</a:t>
            </a:fld>
            <a:endParaRPr lang="en-US"/>
          </a:p>
        </p:txBody>
      </p:sp>
      <p:sp>
        <p:nvSpPr>
          <p:cNvPr id="4" name="Footer Placeholder 3">
            <a:extLst>
              <a:ext uri="{FF2B5EF4-FFF2-40B4-BE49-F238E27FC236}">
                <a16:creationId xmlns:a16="http://schemas.microsoft.com/office/drawing/2014/main" id="{25A5718F-CBF4-F845-ABC1-385650CF0A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ACD296-94C7-9B49-8732-41FA719BFA1B}"/>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27000909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5D255E-3DAB-7440-8DDD-FB7AD9A4A89D}"/>
              </a:ext>
            </a:extLst>
          </p:cNvPr>
          <p:cNvSpPr>
            <a:spLocks noGrp="1"/>
          </p:cNvSpPr>
          <p:nvPr>
            <p:ph type="dt" sz="half" idx="10"/>
          </p:nvPr>
        </p:nvSpPr>
        <p:spPr/>
        <p:txBody>
          <a:bodyPr/>
          <a:lstStyle/>
          <a:p>
            <a:fld id="{71870437-D47E-F142-ADE9-1AAB18E3899A}" type="datetimeFigureOut">
              <a:rPr lang="en-US" smtClean="0"/>
              <a:t>10/30/19</a:t>
            </a:fld>
            <a:endParaRPr lang="en-US"/>
          </a:p>
        </p:txBody>
      </p:sp>
      <p:sp>
        <p:nvSpPr>
          <p:cNvPr id="3" name="Footer Placeholder 2">
            <a:extLst>
              <a:ext uri="{FF2B5EF4-FFF2-40B4-BE49-F238E27FC236}">
                <a16:creationId xmlns:a16="http://schemas.microsoft.com/office/drawing/2014/main" id="{559841A7-720B-9B4B-8253-EC82E44295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22C381-D4EB-0944-955C-D1B39D22B171}"/>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11283416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1DEA-DC2B-7A4A-A5A0-2AE5D23A430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81B920F-71E6-1648-9DBB-064DA659959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7D3F92-290F-5343-AF84-9321407BE1B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F4DB684-F002-C243-88B3-EB0291F3B4AB}"/>
              </a:ext>
            </a:extLst>
          </p:cNvPr>
          <p:cNvSpPr>
            <a:spLocks noGrp="1"/>
          </p:cNvSpPr>
          <p:nvPr>
            <p:ph type="dt" sz="half" idx="10"/>
          </p:nvPr>
        </p:nvSpPr>
        <p:spPr/>
        <p:txBody>
          <a:bodyPr/>
          <a:lstStyle/>
          <a:p>
            <a:fld id="{71870437-D47E-F142-ADE9-1AAB18E3899A}" type="datetimeFigureOut">
              <a:rPr lang="en-US" smtClean="0"/>
              <a:t>10/30/19</a:t>
            </a:fld>
            <a:endParaRPr lang="en-US"/>
          </a:p>
        </p:txBody>
      </p:sp>
      <p:sp>
        <p:nvSpPr>
          <p:cNvPr id="6" name="Footer Placeholder 5">
            <a:extLst>
              <a:ext uri="{FF2B5EF4-FFF2-40B4-BE49-F238E27FC236}">
                <a16:creationId xmlns:a16="http://schemas.microsoft.com/office/drawing/2014/main" id="{FD40028E-CE3E-304A-A9C8-B9587D93F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E3686D-6FA5-7C4E-AA79-04512AB034BB}"/>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005900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1D803B5-26D8-0249-B268-2F6E7F9FE2B6}" type="slidenum">
              <a:rPr lang="en-US"/>
              <a:pPr>
                <a:defRPr/>
              </a:pPr>
              <a:t>‹#›</a:t>
            </a:fld>
            <a:endParaRPr lang="en-US"/>
          </a:p>
        </p:txBody>
      </p:sp>
    </p:spTree>
    <p:extLst>
      <p:ext uri="{BB962C8B-B14F-4D97-AF65-F5344CB8AC3E}">
        <p14:creationId xmlns:p14="http://schemas.microsoft.com/office/powerpoint/2010/main" val="1017019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580E0-B3D7-8948-9F62-3A7DF9A4759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7874A96-0982-B44D-9EE6-436C8985808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3D32E4B-10EB-434F-8473-BF69888C030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3E43E2C-0992-434B-99CF-230229219365}"/>
              </a:ext>
            </a:extLst>
          </p:cNvPr>
          <p:cNvSpPr>
            <a:spLocks noGrp="1"/>
          </p:cNvSpPr>
          <p:nvPr>
            <p:ph type="dt" sz="half" idx="10"/>
          </p:nvPr>
        </p:nvSpPr>
        <p:spPr/>
        <p:txBody>
          <a:bodyPr/>
          <a:lstStyle/>
          <a:p>
            <a:fld id="{71870437-D47E-F142-ADE9-1AAB18E3899A}" type="datetimeFigureOut">
              <a:rPr lang="en-US" smtClean="0"/>
              <a:t>10/30/19</a:t>
            </a:fld>
            <a:endParaRPr lang="en-US"/>
          </a:p>
        </p:txBody>
      </p:sp>
      <p:sp>
        <p:nvSpPr>
          <p:cNvPr id="6" name="Footer Placeholder 5">
            <a:extLst>
              <a:ext uri="{FF2B5EF4-FFF2-40B4-BE49-F238E27FC236}">
                <a16:creationId xmlns:a16="http://schemas.microsoft.com/office/drawing/2014/main" id="{A23E168E-45A7-934C-9212-05C31E9DED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1B1B8-F301-A24F-B734-151925A757BC}"/>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41438903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AA3-98A8-7E45-B751-5B20B8573D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4A4C7-CDB9-554F-A489-55DDFF0814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46CE2-8350-FB49-B3E6-D11A526A131E}"/>
              </a:ext>
            </a:extLst>
          </p:cNvPr>
          <p:cNvSpPr>
            <a:spLocks noGrp="1"/>
          </p:cNvSpPr>
          <p:nvPr>
            <p:ph type="dt" sz="half" idx="10"/>
          </p:nvPr>
        </p:nvSpPr>
        <p:spPr/>
        <p:txBody>
          <a:bodyPr/>
          <a:lstStyle/>
          <a:p>
            <a:fld id="{71870437-D47E-F142-ADE9-1AAB18E3899A}" type="datetimeFigureOut">
              <a:rPr lang="en-US" smtClean="0"/>
              <a:t>10/30/19</a:t>
            </a:fld>
            <a:endParaRPr lang="en-US"/>
          </a:p>
        </p:txBody>
      </p:sp>
      <p:sp>
        <p:nvSpPr>
          <p:cNvPr id="5" name="Footer Placeholder 4">
            <a:extLst>
              <a:ext uri="{FF2B5EF4-FFF2-40B4-BE49-F238E27FC236}">
                <a16:creationId xmlns:a16="http://schemas.microsoft.com/office/drawing/2014/main" id="{DF0CA0A7-EA08-3547-AEDA-7E99010DE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14A0DD-D6B9-7746-8D08-D75CF4589F80}"/>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30707856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7CADF2-D3BC-B744-BAA2-685AA1C91E7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8425DE-9DC4-2D4F-B4AA-8D11C2F64BC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BB7F9-FBCB-204B-877C-57C7D5AF0011}"/>
              </a:ext>
            </a:extLst>
          </p:cNvPr>
          <p:cNvSpPr>
            <a:spLocks noGrp="1"/>
          </p:cNvSpPr>
          <p:nvPr>
            <p:ph type="dt" sz="half" idx="10"/>
          </p:nvPr>
        </p:nvSpPr>
        <p:spPr/>
        <p:txBody>
          <a:bodyPr/>
          <a:lstStyle/>
          <a:p>
            <a:fld id="{71870437-D47E-F142-ADE9-1AAB18E3899A}" type="datetimeFigureOut">
              <a:rPr lang="en-US" smtClean="0"/>
              <a:t>10/30/19</a:t>
            </a:fld>
            <a:endParaRPr lang="en-US"/>
          </a:p>
        </p:txBody>
      </p:sp>
      <p:sp>
        <p:nvSpPr>
          <p:cNvPr id="5" name="Footer Placeholder 4">
            <a:extLst>
              <a:ext uri="{FF2B5EF4-FFF2-40B4-BE49-F238E27FC236}">
                <a16:creationId xmlns:a16="http://schemas.microsoft.com/office/drawing/2014/main" id="{F22189DA-59A8-A249-B5FB-132C08A91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527F7-895A-CA42-9943-4CD0AB59CF01}"/>
              </a:ext>
            </a:extLst>
          </p:cNvPr>
          <p:cNvSpPr>
            <a:spLocks noGrp="1"/>
          </p:cNvSpPr>
          <p:nvPr>
            <p:ph type="sldNum" sz="quarter" idx="12"/>
          </p:nvPr>
        </p:nvSpPr>
        <p:spPr/>
        <p:txBody>
          <a:bodyPr/>
          <a:lstStyle/>
          <a:p>
            <a:fld id="{231547FC-2745-8E42-9E3B-8F96B317552B}" type="slidenum">
              <a:rPr lang="en-US" smtClean="0"/>
              <a:t>‹#›</a:t>
            </a:fld>
            <a:endParaRPr lang="en-US"/>
          </a:p>
        </p:txBody>
      </p:sp>
    </p:spTree>
    <p:extLst>
      <p:ext uri="{BB962C8B-B14F-4D97-AF65-F5344CB8AC3E}">
        <p14:creationId xmlns:p14="http://schemas.microsoft.com/office/powerpoint/2010/main" val="9726512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845FF45-D9AF-EA4C-91BE-03A5C6377E25}" type="slidenum">
              <a:rPr lang="en-US"/>
              <a:pPr>
                <a:defRPr/>
              </a:pPr>
              <a:t>‹#›</a:t>
            </a:fld>
            <a:endParaRPr lang="en-US"/>
          </a:p>
        </p:txBody>
      </p:sp>
    </p:spTree>
    <p:extLst>
      <p:ext uri="{BB962C8B-B14F-4D97-AF65-F5344CB8AC3E}">
        <p14:creationId xmlns:p14="http://schemas.microsoft.com/office/powerpoint/2010/main" val="28488988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33960F0F-84FF-3B47-882F-D9C79FE05104}" type="slidenum">
              <a:rPr lang="en-US"/>
              <a:pPr>
                <a:defRPr/>
              </a:pPr>
              <a:t>‹#›</a:t>
            </a:fld>
            <a:endParaRPr lang="en-US"/>
          </a:p>
        </p:txBody>
      </p:sp>
    </p:spTree>
    <p:extLst>
      <p:ext uri="{BB962C8B-B14F-4D97-AF65-F5344CB8AC3E}">
        <p14:creationId xmlns:p14="http://schemas.microsoft.com/office/powerpoint/2010/main" val="1597086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56362578-F6C1-3D47-B3DC-F26D2D5C90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D6B9DF-63FA-F14F-B82E-248059CBE80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3DF234-E9B7-9D40-B2AB-97101A0E1E9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0A0B6-D068-DC4F-979F-36DDE2C1823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870437-D47E-F142-ADE9-1AAB18E3899A}" type="datetimeFigureOut">
              <a:rPr lang="en-US" smtClean="0"/>
              <a:t>10/30/19</a:t>
            </a:fld>
            <a:endParaRPr lang="en-US"/>
          </a:p>
        </p:txBody>
      </p:sp>
      <p:sp>
        <p:nvSpPr>
          <p:cNvPr id="5" name="Footer Placeholder 4">
            <a:extLst>
              <a:ext uri="{FF2B5EF4-FFF2-40B4-BE49-F238E27FC236}">
                <a16:creationId xmlns:a16="http://schemas.microsoft.com/office/drawing/2014/main" id="{DCFC27A2-2315-E24C-BA37-BAAF8B53216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D2EC72-C277-1441-967A-084C46EE017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1547FC-2745-8E42-9E3B-8F96B317552B}" type="slidenum">
              <a:rPr lang="en-US" smtClean="0"/>
              <a:t>‹#›</a:t>
            </a:fld>
            <a:endParaRPr lang="en-US"/>
          </a:p>
        </p:txBody>
      </p:sp>
    </p:spTree>
    <p:extLst>
      <p:ext uri="{BB962C8B-B14F-4D97-AF65-F5344CB8AC3E}">
        <p14:creationId xmlns:p14="http://schemas.microsoft.com/office/powerpoint/2010/main" val="2179708358"/>
      </p:ext>
    </p:extLst>
  </p:cSld>
  <p:clrMap bg1="lt1" tx1="dk1" bg2="lt2" tx2="dk2" accent1="accent1" accent2="accent2" accent3="accent3" accent4="accent4" accent5="accent5" accent6="accent6" hlink="hlink" folHlink="folHlink"/>
  <p:sldLayoutIdLst>
    <p:sldLayoutId id="2147484975" r:id="rId1"/>
    <p:sldLayoutId id="2147484976" r:id="rId2"/>
    <p:sldLayoutId id="2147484977" r:id="rId3"/>
    <p:sldLayoutId id="2147484978" r:id="rId4"/>
    <p:sldLayoutId id="2147484979" r:id="rId5"/>
    <p:sldLayoutId id="2147484980" r:id="rId6"/>
    <p:sldLayoutId id="2147484981" r:id="rId7"/>
    <p:sldLayoutId id="2147484982" r:id="rId8"/>
    <p:sldLayoutId id="2147484983" r:id="rId9"/>
    <p:sldLayoutId id="2147484984" r:id="rId10"/>
    <p:sldLayoutId id="21474849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solidFill>
                  <a:srgbClr val="000000"/>
                </a:solidFill>
                <a:latin typeface="Times New Roman"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0">
                <a:solidFill>
                  <a:srgbClr val="000000"/>
                </a:solidFill>
                <a:latin typeface="Times New Roman"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solidFill>
                  <a:srgbClr val="000000"/>
                </a:solidFill>
                <a:latin typeface="Times New Roman" charset="0"/>
                <a:ea typeface="+mn-ea"/>
                <a:cs typeface="+mn-cs"/>
              </a:defRPr>
            </a:lvl1pPr>
          </a:lstStyle>
          <a:p>
            <a:pPr fontAlgn="base">
              <a:spcBef>
                <a:spcPct val="0"/>
              </a:spcBef>
              <a:spcAft>
                <a:spcPct val="0"/>
              </a:spcAft>
              <a:defRPr/>
            </a:pPr>
            <a:fld id="{4AE9F506-F562-9349-98E6-AA8EFACC50AD}"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15925111"/>
      </p:ext>
    </p:extLst>
  </p:cSld>
  <p:clrMap bg1="lt1" tx1="dk1" bg2="lt2" tx2="dk2" accent1="accent1" accent2="accent2" accent3="accent3" accent4="accent4" accent5="accent5" accent6="accent6" hlink="hlink" folHlink="folHlink"/>
  <p:sldLayoutIdLst>
    <p:sldLayoutId id="2147484987" r:id="rId1"/>
    <p:sldLayoutId id="2147484988" r:id="rId2"/>
  </p:sldLayoutIdLst>
  <p:txStyles>
    <p:titleStyle>
      <a:lvl1pPr algn="ctr" rtl="0" eaLnBrk="0" fontAlgn="base" hangingPunct="0">
        <a:spcBef>
          <a:spcPct val="0"/>
        </a:spcBef>
        <a:spcAft>
          <a:spcPct val="0"/>
        </a:spcAft>
        <a:defRPr sz="33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5pPr>
      <a:lvl6pPr marL="342900" algn="ctr" rtl="0" fontAlgn="base">
        <a:spcBef>
          <a:spcPct val="0"/>
        </a:spcBef>
        <a:spcAft>
          <a:spcPct val="0"/>
        </a:spcAft>
        <a:defRPr sz="3300">
          <a:solidFill>
            <a:schemeClr val="tx2"/>
          </a:solidFill>
          <a:latin typeface="Times New Roman" charset="0"/>
        </a:defRPr>
      </a:lvl6pPr>
      <a:lvl7pPr marL="685800" algn="ctr" rtl="0" fontAlgn="base">
        <a:spcBef>
          <a:spcPct val="0"/>
        </a:spcBef>
        <a:spcAft>
          <a:spcPct val="0"/>
        </a:spcAft>
        <a:defRPr sz="3300">
          <a:solidFill>
            <a:schemeClr val="tx2"/>
          </a:solidFill>
          <a:latin typeface="Times New Roman" charset="0"/>
        </a:defRPr>
      </a:lvl7pPr>
      <a:lvl8pPr marL="1028700" algn="ctr" rtl="0" fontAlgn="base">
        <a:spcBef>
          <a:spcPct val="0"/>
        </a:spcBef>
        <a:spcAft>
          <a:spcPct val="0"/>
        </a:spcAft>
        <a:defRPr sz="3300">
          <a:solidFill>
            <a:schemeClr val="tx2"/>
          </a:solidFill>
          <a:latin typeface="Times New Roman" charset="0"/>
        </a:defRPr>
      </a:lvl8pPr>
      <a:lvl9pPr marL="1371600" algn="ctr" rtl="0" fontAlgn="base">
        <a:spcBef>
          <a:spcPct val="0"/>
        </a:spcBef>
        <a:spcAft>
          <a:spcPct val="0"/>
        </a:spcAft>
        <a:defRPr sz="3300">
          <a:solidFill>
            <a:schemeClr val="tx2"/>
          </a:solidFill>
          <a:latin typeface="Times New Roman"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charset="-128"/>
        </a:defRPr>
      </a:lvl2pPr>
      <a:lvl3pPr marL="857250" indent="-171450" algn="l" rtl="0" eaLnBrk="0" fontAlgn="base" hangingPunct="0">
        <a:spcBef>
          <a:spcPct val="20000"/>
        </a:spcBef>
        <a:spcAft>
          <a:spcPct val="0"/>
        </a:spcAft>
        <a:buChar char="•"/>
        <a:defRPr sz="1800">
          <a:solidFill>
            <a:schemeClr val="tx1"/>
          </a:solidFill>
          <a:latin typeface="+mn-lt"/>
          <a:ea typeface="ＭＳ Ｐゴシック" charset="-128"/>
        </a:defRPr>
      </a:lvl3pPr>
      <a:lvl4pPr marL="1200150" indent="-171450" algn="l" rtl="0" eaLnBrk="0" fontAlgn="base" hangingPunct="0">
        <a:spcBef>
          <a:spcPct val="20000"/>
        </a:spcBef>
        <a:spcAft>
          <a:spcPct val="0"/>
        </a:spcAft>
        <a:buChar char="–"/>
        <a:defRPr sz="1500">
          <a:solidFill>
            <a:schemeClr val="tx1"/>
          </a:solidFill>
          <a:latin typeface="+mn-lt"/>
          <a:ea typeface="ＭＳ Ｐゴシック" charset="-128"/>
        </a:defRPr>
      </a:lvl4pPr>
      <a:lvl5pPr marL="1543050" indent="-171450" algn="l" rtl="0" eaLnBrk="0" fontAlgn="base" hangingPunct="0">
        <a:spcBef>
          <a:spcPct val="20000"/>
        </a:spcBef>
        <a:spcAft>
          <a:spcPct val="0"/>
        </a:spcAft>
        <a:buChar char="»"/>
        <a:defRPr sz="1500">
          <a:solidFill>
            <a:schemeClr val="tx1"/>
          </a:solidFill>
          <a:latin typeface="+mn-lt"/>
          <a:ea typeface="ＭＳ Ｐゴシック" charset="-128"/>
        </a:defRPr>
      </a:lvl5pPr>
      <a:lvl6pPr marL="1885950" indent="-171450" algn="l" rtl="0" fontAlgn="base">
        <a:spcBef>
          <a:spcPct val="20000"/>
        </a:spcBef>
        <a:spcAft>
          <a:spcPct val="0"/>
        </a:spcAft>
        <a:buChar char="»"/>
        <a:defRPr sz="1500">
          <a:solidFill>
            <a:schemeClr val="tx1"/>
          </a:solidFill>
          <a:latin typeface="+mn-lt"/>
          <a:ea typeface="ＭＳ Ｐゴシック" charset="-128"/>
        </a:defRPr>
      </a:lvl6pPr>
      <a:lvl7pPr marL="2228850" indent="-171450" algn="l" rtl="0" fontAlgn="base">
        <a:spcBef>
          <a:spcPct val="20000"/>
        </a:spcBef>
        <a:spcAft>
          <a:spcPct val="0"/>
        </a:spcAft>
        <a:buChar char="»"/>
        <a:defRPr sz="1500">
          <a:solidFill>
            <a:schemeClr val="tx1"/>
          </a:solidFill>
          <a:latin typeface="+mn-lt"/>
          <a:ea typeface="ＭＳ Ｐゴシック" charset="-128"/>
        </a:defRPr>
      </a:lvl7pPr>
      <a:lvl8pPr marL="2571750" indent="-171450" algn="l" rtl="0" fontAlgn="base">
        <a:spcBef>
          <a:spcPct val="20000"/>
        </a:spcBef>
        <a:spcAft>
          <a:spcPct val="0"/>
        </a:spcAft>
        <a:buChar char="»"/>
        <a:defRPr sz="1500">
          <a:solidFill>
            <a:schemeClr val="tx1"/>
          </a:solidFill>
          <a:latin typeface="+mn-lt"/>
          <a:ea typeface="ＭＳ Ｐゴシック" charset="-128"/>
        </a:defRPr>
      </a:lvl8pPr>
      <a:lvl9pPr marL="2914650" indent="-171450" algn="l" rtl="0" fontAlgn="base">
        <a:spcBef>
          <a:spcPct val="20000"/>
        </a:spcBef>
        <a:spcAft>
          <a:spcPct val="0"/>
        </a:spcAft>
        <a:buChar char="»"/>
        <a:defRPr sz="1500">
          <a:solidFill>
            <a:schemeClr val="tx1"/>
          </a:solidFill>
          <a:latin typeface="+mn-lt"/>
          <a:ea typeface="ＭＳ Ｐゴシック"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defRPr>
            </a:lvl1pPr>
          </a:lstStyle>
          <a:p>
            <a:pPr>
              <a:defRPr/>
            </a:pPr>
            <a:fld id="{80234B6B-84CC-E34A-9E54-9D07B65ACE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7BDD7B60-64CF-8240-9186-45B7E0702D86}" type="slidenum">
              <a:rPr lang="en-US"/>
              <a:pPr>
                <a:defRPr/>
              </a:pPr>
              <a:t>‹#›</a:t>
            </a:fld>
            <a:endParaRPr lang="en-US"/>
          </a:p>
        </p:txBody>
      </p:sp>
    </p:spTree>
    <p:extLst>
      <p:ext uri="{BB962C8B-B14F-4D97-AF65-F5344CB8AC3E}">
        <p14:creationId xmlns:p14="http://schemas.microsoft.com/office/powerpoint/2010/main" val="3096392665"/>
      </p:ext>
    </p:extLst>
  </p:cSld>
  <p:clrMap bg1="lt1" tx1="dk1" bg2="lt2" tx2="dk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 id="2147484916" r:id="rId10"/>
    <p:sldLayoutId id="2147484917"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Times New Roman" charset="0"/>
              </a:defRPr>
            </a:lvl1pPr>
          </a:lstStyle>
          <a:p>
            <a:fld id="{57A68C95-D7D6-8C47-B315-75E46AC4C4C8}"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496573896"/>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76" tIns="45688" rIns="91376" bIns="45688" numCol="1" anchor="ctr" anchorCtr="0" compatLnSpc="1">
            <a:prstTxWarp prst="textNoShape">
              <a:avLst/>
            </a:prstTxWarp>
          </a:bodyPr>
          <a:lstStyle>
            <a:lvl1pPr algn="r">
              <a:defRPr sz="1200">
                <a:solidFill>
                  <a:srgbClr val="898989"/>
                </a:solidFill>
              </a:defRPr>
            </a:lvl1pPr>
          </a:lstStyle>
          <a:p>
            <a:fld id="{883B133E-6AF1-D64B-8FAB-447720FF604D}"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880672008"/>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5A67A400-F1EC-8943-8361-CCD3ABE268C4}"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686500171"/>
      </p:ext>
    </p:extLst>
  </p:cSld>
  <p:clrMap bg1="lt1" tx1="dk1" bg2="lt2" tx2="dk2" accent1="accent1" accent2="accent2" accent3="accent3" accent4="accent4" accent5="accent5" accent6="accent6" hlink="hlink" folHlink="folHlink"/>
  <p:sldLayoutIdLst>
    <p:sldLayoutId id="2147484945" r:id="rId1"/>
    <p:sldLayoutId id="2147484946"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754063" y="690563"/>
            <a:ext cx="8550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754063" y="2244725"/>
            <a:ext cx="855027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754063" y="7081838"/>
            <a:ext cx="20955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81838"/>
            <a:ext cx="3184525"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81838"/>
            <a:ext cx="20955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62938385"/>
      </p:ext>
    </p:extLst>
  </p:cSld>
  <p:clrMap bg1="lt1" tx1="dk1" bg2="lt2" tx2="dk2" accent1="accent1" accent2="accent2" accent3="accent3" accent4="accent4" accent5="accent5" accent6="accent6" hlink="hlink" folHlink="folHlink"/>
  <p:sldLayoutIdLst>
    <p:sldLayoutId id="2147484948" r:id="rId1"/>
    <p:sldLayoutId id="2147484949" r:id="rId2"/>
    <p:sldLayoutId id="2147484950" r:id="rId3"/>
    <p:sldLayoutId id="2147484951" r:id="rId4"/>
    <p:sldLayoutId id="2147484952" r:id="rId5"/>
    <p:sldLayoutId id="2147484953" r:id="rId6"/>
    <p:sldLayoutId id="2147484954" r:id="rId7"/>
    <p:sldLayoutId id="2147484955" r:id="rId8"/>
    <p:sldLayoutId id="2147484956" r:id="rId9"/>
    <p:sldLayoutId id="2147484957" r:id="rId10"/>
    <p:sldLayoutId id="2147484958"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76" tIns="45688" rIns="91376" bIns="45688" numCol="1" anchor="ctr" anchorCtr="0" compatLnSpc="1">
            <a:prstTxWarp prst="textNoShape">
              <a:avLst/>
            </a:prstTxWarp>
          </a:bodyPr>
          <a:lstStyle>
            <a:lvl1pPr algn="r">
              <a:defRPr sz="1200">
                <a:solidFill>
                  <a:srgbClr val="898989"/>
                </a:solidFill>
              </a:defRPr>
            </a:lvl1pPr>
          </a:lstStyle>
          <a:p>
            <a:fld id="{E4F803D1-D605-AC4C-A511-B739A8D24194}"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923851935"/>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rgbClr val="000000"/>
                </a:solidFill>
                <a:latin typeface="Times New Roman" charset="0"/>
              </a:defRPr>
            </a:lvl1pPr>
          </a:lstStyle>
          <a:p>
            <a:fld id="{5A67A400-F1EC-8943-8361-CCD3ABE268C4}"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180432477"/>
      </p:ext>
    </p:extLst>
  </p:cSld>
  <p:clrMap bg1="lt1" tx1="dk1" bg2="lt2" tx2="dk2" accent1="accent1" accent2="accent2" accent3="accent3" accent4="accent4" accent5="accent5" accent6="accent6" hlink="hlink" folHlink="folHlink"/>
  <p:sldLayoutIdLst>
    <p:sldLayoutId id="2147484972" r:id="rId1"/>
    <p:sldLayoutId id="2147484973" r:id="rId2"/>
  </p:sldLayoutIdLst>
  <p:txStyles>
    <p:titleStyle>
      <a:lvl1pPr algn="ctr" rtl="0" eaLnBrk="0" fontAlgn="base" hangingPunct="0">
        <a:spcBef>
          <a:spcPct val="0"/>
        </a:spcBef>
        <a:spcAft>
          <a:spcPct val="0"/>
        </a:spcAft>
        <a:defRPr sz="33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3300">
          <a:solidFill>
            <a:schemeClr val="tx2"/>
          </a:solidFill>
          <a:latin typeface="Times New Roman" charset="0"/>
          <a:ea typeface="ＭＳ Ｐゴシック" charset="0"/>
          <a:cs typeface="ＭＳ Ｐゴシック" charset="0"/>
        </a:defRPr>
      </a:lvl5pPr>
      <a:lvl6pPr marL="342900" algn="ctr" rtl="0" fontAlgn="base">
        <a:spcBef>
          <a:spcPct val="0"/>
        </a:spcBef>
        <a:spcAft>
          <a:spcPct val="0"/>
        </a:spcAft>
        <a:defRPr sz="3300">
          <a:solidFill>
            <a:schemeClr val="tx2"/>
          </a:solidFill>
          <a:latin typeface="Times New Roman" charset="0"/>
        </a:defRPr>
      </a:lvl6pPr>
      <a:lvl7pPr marL="685800" algn="ctr" rtl="0" fontAlgn="base">
        <a:spcBef>
          <a:spcPct val="0"/>
        </a:spcBef>
        <a:spcAft>
          <a:spcPct val="0"/>
        </a:spcAft>
        <a:defRPr sz="3300">
          <a:solidFill>
            <a:schemeClr val="tx2"/>
          </a:solidFill>
          <a:latin typeface="Times New Roman" charset="0"/>
        </a:defRPr>
      </a:lvl7pPr>
      <a:lvl8pPr marL="1028700" algn="ctr" rtl="0" fontAlgn="base">
        <a:spcBef>
          <a:spcPct val="0"/>
        </a:spcBef>
        <a:spcAft>
          <a:spcPct val="0"/>
        </a:spcAft>
        <a:defRPr sz="3300">
          <a:solidFill>
            <a:schemeClr val="tx2"/>
          </a:solidFill>
          <a:latin typeface="Times New Roman" charset="0"/>
        </a:defRPr>
      </a:lvl8pPr>
      <a:lvl9pPr marL="1371600" algn="ctr" rtl="0" fontAlgn="base">
        <a:spcBef>
          <a:spcPct val="0"/>
        </a:spcBef>
        <a:spcAft>
          <a:spcPct val="0"/>
        </a:spcAft>
        <a:defRPr sz="3300">
          <a:solidFill>
            <a:schemeClr val="tx2"/>
          </a:solidFill>
          <a:latin typeface="Times New Roman"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charset="-128"/>
        </a:defRPr>
      </a:lvl2pPr>
      <a:lvl3pPr marL="857250" indent="-171450" algn="l" rtl="0" eaLnBrk="0" fontAlgn="base" hangingPunct="0">
        <a:spcBef>
          <a:spcPct val="20000"/>
        </a:spcBef>
        <a:spcAft>
          <a:spcPct val="0"/>
        </a:spcAft>
        <a:buChar char="•"/>
        <a:defRPr sz="1800">
          <a:solidFill>
            <a:schemeClr val="tx1"/>
          </a:solidFill>
          <a:latin typeface="+mn-lt"/>
          <a:ea typeface="ＭＳ Ｐゴシック" charset="-128"/>
        </a:defRPr>
      </a:lvl3pPr>
      <a:lvl4pPr marL="1200150" indent="-171450" algn="l" rtl="0" eaLnBrk="0" fontAlgn="base" hangingPunct="0">
        <a:spcBef>
          <a:spcPct val="20000"/>
        </a:spcBef>
        <a:spcAft>
          <a:spcPct val="0"/>
        </a:spcAft>
        <a:buChar char="–"/>
        <a:defRPr sz="1500">
          <a:solidFill>
            <a:schemeClr val="tx1"/>
          </a:solidFill>
          <a:latin typeface="+mn-lt"/>
          <a:ea typeface="ＭＳ Ｐゴシック" charset="-128"/>
        </a:defRPr>
      </a:lvl4pPr>
      <a:lvl5pPr marL="1543050" indent="-171450" algn="l" rtl="0" eaLnBrk="0" fontAlgn="base" hangingPunct="0">
        <a:spcBef>
          <a:spcPct val="20000"/>
        </a:spcBef>
        <a:spcAft>
          <a:spcPct val="0"/>
        </a:spcAft>
        <a:buChar char="»"/>
        <a:defRPr sz="1500">
          <a:solidFill>
            <a:schemeClr val="tx1"/>
          </a:solidFill>
          <a:latin typeface="+mn-lt"/>
          <a:ea typeface="ＭＳ Ｐゴシック" charset="-128"/>
        </a:defRPr>
      </a:lvl5pPr>
      <a:lvl6pPr marL="1885950" indent="-171450" algn="l" rtl="0" fontAlgn="base">
        <a:spcBef>
          <a:spcPct val="20000"/>
        </a:spcBef>
        <a:spcAft>
          <a:spcPct val="0"/>
        </a:spcAft>
        <a:buChar char="»"/>
        <a:defRPr sz="1500">
          <a:solidFill>
            <a:schemeClr val="tx1"/>
          </a:solidFill>
          <a:latin typeface="+mn-lt"/>
          <a:ea typeface="ＭＳ Ｐゴシック" charset="-128"/>
        </a:defRPr>
      </a:lvl6pPr>
      <a:lvl7pPr marL="2228850" indent="-171450" algn="l" rtl="0" fontAlgn="base">
        <a:spcBef>
          <a:spcPct val="20000"/>
        </a:spcBef>
        <a:spcAft>
          <a:spcPct val="0"/>
        </a:spcAft>
        <a:buChar char="»"/>
        <a:defRPr sz="1500">
          <a:solidFill>
            <a:schemeClr val="tx1"/>
          </a:solidFill>
          <a:latin typeface="+mn-lt"/>
          <a:ea typeface="ＭＳ Ｐゴシック" charset="-128"/>
        </a:defRPr>
      </a:lvl7pPr>
      <a:lvl8pPr marL="2571750" indent="-171450" algn="l" rtl="0" fontAlgn="base">
        <a:spcBef>
          <a:spcPct val="20000"/>
        </a:spcBef>
        <a:spcAft>
          <a:spcPct val="0"/>
        </a:spcAft>
        <a:buChar char="»"/>
        <a:defRPr sz="1500">
          <a:solidFill>
            <a:schemeClr val="tx1"/>
          </a:solidFill>
          <a:latin typeface="+mn-lt"/>
          <a:ea typeface="ＭＳ Ｐゴシック" charset="-128"/>
        </a:defRPr>
      </a:lvl8pPr>
      <a:lvl9pPr marL="2914650" indent="-171450" algn="l" rtl="0" fontAlgn="base">
        <a:spcBef>
          <a:spcPct val="20000"/>
        </a:spcBef>
        <a:spcAft>
          <a:spcPct val="0"/>
        </a:spcAft>
        <a:buChar char="»"/>
        <a:defRPr sz="1500">
          <a:solidFill>
            <a:schemeClr val="tx1"/>
          </a:solidFill>
          <a:latin typeface="+mn-lt"/>
          <a:ea typeface="ＭＳ Ｐゴシック"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8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Bayesian_information_criterion" TargetMode="External"/><Relationship Id="rId2" Type="http://schemas.openxmlformats.org/officeDocument/2006/relationships/hyperlink" Target="https://en.wikipedia.org/wiki/Akaike_information_criterion" TargetMode="External"/><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hyperlink" Target="https://commons.wikimedia.org/w/index.php?search=munchhausen&amp;title=Special%3ASearch&amp;profile=default&amp;fulltext=1#/media/File:M&#252;nchhausen-AWille.jpg" TargetMode="External"/><Relationship Id="rId7" Type="http://schemas.openxmlformats.org/officeDocument/2006/relationships/hyperlink" Target="https://en.wikipedia.org/wiki/Bootstrapping" TargetMode="External"/><Relationship Id="rId2" Type="http://schemas.openxmlformats.org/officeDocument/2006/relationships/notesSlide" Target="../notesSlides/notesSlide8.xml"/><Relationship Id="rId1" Type="http://schemas.openxmlformats.org/officeDocument/2006/relationships/slideLayout" Target="../slideLayouts/slideLayout83.xml"/><Relationship Id="rId6" Type="http://schemas.openxmlformats.org/officeDocument/2006/relationships/image" Target="../media/image8.tiff"/><Relationship Id="rId5" Type="http://schemas.openxmlformats.org/officeDocument/2006/relationships/hyperlink" Target="https://commons.wikimedia.org/wiki/File:M&#252;nchhausen-Sumpf-Hosemann.png" TargetMode="External"/><Relationship Id="rId4" Type="http://schemas.openxmlformats.org/officeDocument/2006/relationships/image" Target="../media/image7.tiff"/></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hyperlink" Target="http://gogarten.uconn.edu/mcb3421_2018/treesSameOrNot.ht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hyperlink" Target="http://evolution.genetics.washington.edu/phylip.html" TargetMode="External"/><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hyperlink" Target="http://evolution.genetics.washington.edu/phylip/newicktree.html"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vmlDrawing" Target="../drawings/vmlDrawing1.vml"/><Relationship Id="rId5" Type="http://schemas.openxmlformats.org/officeDocument/2006/relationships/image" Target="../media/image14.png"/><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hyperlink" Target="http://evolution.genetics.washington.edu/phylip/phylip.html" TargetMode="External"/><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hyperlink" Target="http://evolution.genetics.washington.edu/phylip/doc/main.html#description"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xml"/><Relationship Id="rId1" Type="http://schemas.openxmlformats.org/officeDocument/2006/relationships/vmlDrawing" Target="../drawings/vmlDrawing2.vml"/><Relationship Id="rId5" Type="http://schemas.openxmlformats.org/officeDocument/2006/relationships/image" Target="../media/image15.png"/><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vmlDrawing" Target="../drawings/vmlDrawing3.vml"/><Relationship Id="rId5" Type="http://schemas.openxmlformats.org/officeDocument/2006/relationships/image" Target="../media/image16.png"/><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3" Type="http://schemas.openxmlformats.org/officeDocument/2006/relationships/hyperlink" Target="http://evolution.genetics.washington.edu/phylip/newicktree.html" TargetMode="External"/><Relationship Id="rId2" Type="http://schemas.openxmlformats.org/officeDocument/2006/relationships/hyperlink" Target="https://en.wikipedia.org/wiki/Newick_format" TargetMode="External"/><Relationship Id="rId1" Type="http://schemas.openxmlformats.org/officeDocument/2006/relationships/slideLayout" Target="../slideLayouts/slideLayout39.xml"/><Relationship Id="rId5" Type="http://schemas.openxmlformats.org/officeDocument/2006/relationships/hyperlink" Target="http://www.newicks.com/" TargetMode="External"/><Relationship Id="rId4" Type="http://schemas.openxmlformats.org/officeDocument/2006/relationships/hyperlink" Target="http://evolution.genetics.washington.edu/phylip/newick_doc.html"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0.xml"/><Relationship Id="rId1" Type="http://schemas.openxmlformats.org/officeDocument/2006/relationships/themeOverride" Target="../theme/themeOverride1.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5.xml"/><Relationship Id="rId1" Type="http://schemas.openxmlformats.org/officeDocument/2006/relationships/vmlDrawing" Target="../drawings/vmlDrawing4.vml"/><Relationship Id="rId6" Type="http://schemas.openxmlformats.org/officeDocument/2006/relationships/image" Target="../media/image20.emf"/><Relationship Id="rId5" Type="http://schemas.openxmlformats.org/officeDocument/2006/relationships/oleObject" Target="../embeddings/oleObject5.bin"/><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7.xml"/><Relationship Id="rId1" Type="http://schemas.openxmlformats.org/officeDocument/2006/relationships/themeOverride" Target="../theme/themeOverride2.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1146/annurev-statistics-031017-100307" TargetMode="External"/><Relationship Id="rId2" Type="http://schemas.openxmlformats.org/officeDocument/2006/relationships/image" Target="../media/image23.png"/><Relationship Id="rId1" Type="http://schemas.openxmlformats.org/officeDocument/2006/relationships/slideLayout" Target="../slideLayouts/slideLayout8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3.xml"/><Relationship Id="rId1" Type="http://schemas.openxmlformats.org/officeDocument/2006/relationships/themeOverride" Target="../theme/themeOverride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6.xml"/><Relationship Id="rId1" Type="http://schemas.openxmlformats.org/officeDocument/2006/relationships/themeOverride" Target="../theme/themeOverride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4.xml"/><Relationship Id="rId1" Type="http://schemas.openxmlformats.org/officeDocument/2006/relationships/themeOverride" Target="../theme/themeOverride5.xml"/><Relationship Id="rId4" Type="http://schemas.openxmlformats.org/officeDocument/2006/relationships/image" Target="../media/image24.emf"/></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63.xml"/><Relationship Id="rId4" Type="http://schemas.openxmlformats.org/officeDocument/2006/relationships/hyperlink" Target="http://hydrodictyon.eeb.uconn.edu/people/plewis/downloads/wh2019/lewis-bayesian-part1.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26.png"/><Relationship Id="rId4" Type="http://schemas.openxmlformats.org/officeDocument/2006/relationships/oleObject" Target="../embeddings/oleObject7.bin"/></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tiff"/><Relationship Id="rId2" Type="http://schemas.openxmlformats.org/officeDocument/2006/relationships/image" Target="../media/image3.png"/><Relationship Id="rId1" Type="http://schemas.openxmlformats.org/officeDocument/2006/relationships/slideLayout" Target="../slideLayouts/slideLayout46.xml"/><Relationship Id="rId6" Type="http://schemas.openxmlformats.org/officeDocument/2006/relationships/hyperlink" Target="https://en.wikipedia.org/wiki/UPGMA" TargetMode="External"/><Relationship Id="rId5" Type="http://schemas.openxmlformats.org/officeDocument/2006/relationships/hyperlink" Target="http://www.slimsuite.unsw.edu.au/teaching/upgma/" TargetMode="External"/><Relationship Id="rId4" Type="http://schemas.openxmlformats.org/officeDocument/2006/relationships/hyperlink" Target="https://en.wikipedia.org/wiki/Neighbor_joini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Rectangle 3"/>
          <p:cNvSpPr>
            <a:spLocks noChangeArrowheads="1"/>
          </p:cNvSpPr>
          <p:nvPr/>
        </p:nvSpPr>
        <p:spPr bwMode="auto">
          <a:xfrm>
            <a:off x="0" y="0"/>
            <a:ext cx="9144000" cy="6401688"/>
          </a:xfrm>
          <a:prstGeom prst="rect">
            <a:avLst/>
          </a:prstGeom>
          <a:noFill/>
          <a:ln w="9525">
            <a:noFill/>
            <a:miter lim="800000"/>
            <a:headEnd/>
            <a:tailEnd/>
          </a:ln>
          <a:effectLst/>
        </p:spPr>
        <p:txBody>
          <a:bodyPr lIns="91376" tIns="45688" rIns="91376" bIns="45688">
            <a:spAutoFit/>
          </a:bodyPr>
          <a:lstStyle>
            <a:lvl1pPr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3200" dirty="0">
                <a:solidFill>
                  <a:srgbClr val="000000"/>
                </a:solidFill>
                <a:latin typeface="Comic Sans MS" charset="0"/>
                <a:cs typeface=""/>
              </a:rPr>
              <a:t>What is in a tree?</a:t>
            </a:r>
            <a:endParaRPr lang="en-US" altLang="en-US" sz="1800" dirty="0">
              <a:solidFill>
                <a:srgbClr val="000000"/>
              </a:solidFill>
              <a:latin typeface="Comic Sans MS" charset="0"/>
              <a:cs typeface=""/>
            </a:endParaRPr>
          </a:p>
          <a:p>
            <a:pPr eaLnBrk="1" hangingPunct="1">
              <a:buFontTx/>
              <a:buChar char="•"/>
            </a:pPr>
            <a:endParaRPr lang="en-US" altLang="en-US" sz="1800" dirty="0">
              <a:solidFill>
                <a:srgbClr val="000000"/>
              </a:solidFill>
              <a:latin typeface="Comic Sans MS" charset="0"/>
              <a:cs typeface=""/>
            </a:endParaRPr>
          </a:p>
          <a:p>
            <a:pPr eaLnBrk="1" hangingPunct="1"/>
            <a:r>
              <a:rPr lang="en-US" altLang="en-US" sz="2000" dirty="0">
                <a:solidFill>
                  <a:srgbClr val="000000"/>
                </a:solidFill>
                <a:latin typeface="Adobe Caslon Pro" charset="0"/>
                <a:ea typeface="Adobe Caslon Pro" charset="0"/>
                <a:cs typeface="Adobe Caslon Pro" charset="0"/>
              </a:rPr>
              <a:t>Trees form molecular data are usually calculated as unrooted trees (at least th</a:t>
            </a:r>
            <a:r>
              <a:rPr lang="en-US" altLang="en-US" sz="2000" dirty="0">
                <a:solidFill>
                  <a:srgbClr val="FF28C2"/>
                </a:solidFill>
                <a:latin typeface="Adobe Caslon Pro" charset="0"/>
                <a:ea typeface="Adobe Caslon Pro" charset="0"/>
                <a:cs typeface="Adobe Caslon Pro" charset="0"/>
              </a:rPr>
              <a:t>ey should be -</a:t>
            </a:r>
            <a:r>
              <a:rPr lang="en-US" altLang="en-US" sz="2000" dirty="0">
                <a:solidFill>
                  <a:srgbClr val="000000"/>
                </a:solidFill>
                <a:latin typeface="Adobe Caslon Pro" charset="0"/>
                <a:ea typeface="Adobe Caslon Pro" charset="0"/>
                <a:cs typeface="Adobe Caslon Pro" charset="0"/>
              </a:rPr>
              <a:t> if they are not this is usually a mistake). </a:t>
            </a:r>
          </a:p>
          <a:p>
            <a:pPr eaLnBrk="1" hangingPunct="1"/>
            <a:r>
              <a:rPr lang="en-US" altLang="en-US" sz="2000" dirty="0">
                <a:solidFill>
                  <a:srgbClr val="000000"/>
                </a:solidFill>
                <a:latin typeface="Adobe Caslon Pro" charset="0"/>
                <a:ea typeface="Adobe Caslon Pro" charset="0"/>
                <a:cs typeface="Adobe Caslon Pro" charset="0"/>
              </a:rPr>
              <a:t>To root a tree you either can assume a </a:t>
            </a:r>
            <a:r>
              <a:rPr lang="en-US" altLang="en-US" sz="2000" dirty="0">
                <a:solidFill>
                  <a:srgbClr val="FF0066"/>
                </a:solidFill>
                <a:latin typeface="Adobe Caslon Pro" charset="0"/>
                <a:ea typeface="Adobe Caslon Pro" charset="0"/>
                <a:cs typeface="Adobe Caslon Pro" charset="0"/>
              </a:rPr>
              <a:t>molecular clock</a:t>
            </a:r>
            <a:r>
              <a:rPr lang="en-US" altLang="en-US" sz="2000" dirty="0">
                <a:solidFill>
                  <a:srgbClr val="000000"/>
                </a:solidFill>
                <a:latin typeface="Adobe Caslon Pro" charset="0"/>
                <a:ea typeface="Adobe Caslon Pro" charset="0"/>
                <a:cs typeface="Adobe Caslon Pro" charset="0"/>
              </a:rPr>
              <a:t> (substitutions occur at a constant rate, again this assumption is usually not warranted and needs to be tested), </a:t>
            </a:r>
          </a:p>
          <a:p>
            <a:pPr eaLnBrk="1" hangingPunct="1"/>
            <a:r>
              <a:rPr lang="en-US" altLang="en-US" sz="2000" dirty="0">
                <a:solidFill>
                  <a:srgbClr val="000000"/>
                </a:solidFill>
                <a:latin typeface="Adobe Caslon Pro" charset="0"/>
                <a:ea typeface="Adobe Caslon Pro" charset="0"/>
                <a:cs typeface="Adobe Caslon Pro" charset="0"/>
              </a:rPr>
              <a:t>or you can use an </a:t>
            </a:r>
            <a:r>
              <a:rPr lang="en-US" altLang="en-US" sz="2000" b="1" dirty="0">
                <a:solidFill>
                  <a:srgbClr val="FF0066"/>
                </a:solidFill>
                <a:latin typeface="Adobe Caslon Pro" charset="0"/>
                <a:ea typeface="Adobe Caslon Pro" charset="0"/>
                <a:cs typeface="Adobe Caslon Pro" charset="0"/>
              </a:rPr>
              <a:t>outgroup</a:t>
            </a:r>
            <a:r>
              <a:rPr lang="en-US" altLang="en-US" sz="2000" dirty="0">
                <a:solidFill>
                  <a:srgbClr val="000000"/>
                </a:solidFill>
                <a:latin typeface="Adobe Caslon Pro" charset="0"/>
                <a:ea typeface="Adobe Caslon Pro" charset="0"/>
                <a:cs typeface="Adobe Caslon Pro" charset="0"/>
              </a:rPr>
              <a:t> (i.e. something that you know forms the deepest branch).</a:t>
            </a:r>
          </a:p>
          <a:p>
            <a:pPr lvl="1" indent="0" eaLnBrk="1" hangingPunct="1"/>
            <a:r>
              <a:rPr lang="en-US" altLang="en-US" sz="2000" dirty="0">
                <a:solidFill>
                  <a:srgbClr val="000000"/>
                </a:solidFill>
                <a:latin typeface="Adobe Caslon Pro" charset="0"/>
                <a:ea typeface="Adobe Caslon Pro" charset="0"/>
                <a:cs typeface="Adobe Caslon Pro" charset="0"/>
              </a:rPr>
              <a:t>For example, to root a phylogeny of birds, you could use the homologous characters from a reptile as outgroup; to find the root in a tree depicting the relations between different human mitochondria, you could use the mitochondria from chimpanzees or from Neanderthals as an outgroup; to root a phylogeny of alpha </a:t>
            </a:r>
            <a:r>
              <a:rPr lang="en-US" altLang="en-US" sz="2000" dirty="0" err="1">
                <a:solidFill>
                  <a:srgbClr val="000000"/>
                </a:solidFill>
                <a:latin typeface="Adobe Caslon Pro" charset="0"/>
                <a:ea typeface="Adobe Caslon Pro" charset="0"/>
                <a:cs typeface="Adobe Caslon Pro" charset="0"/>
              </a:rPr>
              <a:t>hemoglobins</a:t>
            </a:r>
            <a:r>
              <a:rPr lang="en-US" altLang="en-US" sz="2000" dirty="0">
                <a:solidFill>
                  <a:srgbClr val="000000"/>
                </a:solidFill>
                <a:latin typeface="Adobe Caslon Pro" charset="0"/>
                <a:ea typeface="Adobe Caslon Pro" charset="0"/>
                <a:cs typeface="Adobe Caslon Pro" charset="0"/>
              </a:rPr>
              <a:t> you could use a beta hemoglobin sequence, or a myoglobin sequence as outgroup.   </a:t>
            </a:r>
            <a:r>
              <a:rPr lang="en-US" altLang="en-US" sz="2000" dirty="0">
                <a:solidFill>
                  <a:srgbClr val="FF0000"/>
                </a:solidFill>
                <a:latin typeface="Adobe Caslon Pro" charset="0"/>
                <a:ea typeface="Adobe Caslon Pro" charset="0"/>
                <a:cs typeface="Adobe Caslon Pro" charset="0"/>
              </a:rPr>
              <a:t>What could be the outgroup for the Tree-of-Life?  </a:t>
            </a:r>
          </a:p>
          <a:p>
            <a:pPr lvl="1" indent="0" eaLnBrk="1" hangingPunct="1"/>
            <a:endParaRPr lang="en-US" altLang="en-US" sz="2000" dirty="0">
              <a:solidFill>
                <a:srgbClr val="000000"/>
              </a:solidFill>
              <a:latin typeface="Adobe Caslon Pro" charset="0"/>
              <a:ea typeface="Adobe Caslon Pro" charset="0"/>
              <a:cs typeface="Adobe Caslon Pro" charset="0"/>
            </a:endParaRPr>
          </a:p>
          <a:p>
            <a:pPr eaLnBrk="1" hangingPunct="1"/>
            <a:r>
              <a:rPr lang="en-US" altLang="en-US" sz="2000" dirty="0">
                <a:solidFill>
                  <a:srgbClr val="000000"/>
                </a:solidFill>
                <a:latin typeface="Adobe Caslon Pro" charset="0"/>
                <a:ea typeface="Adobe Caslon Pro" charset="0"/>
                <a:cs typeface="Adobe Caslon Pro" charset="0"/>
              </a:rPr>
              <a:t>Trees have a branching pattern (also called the </a:t>
            </a:r>
            <a:r>
              <a:rPr lang="en-US" altLang="en-US" sz="2000" b="1" dirty="0">
                <a:solidFill>
                  <a:srgbClr val="000000"/>
                </a:solidFill>
                <a:latin typeface="Adobe Caslon Pro" charset="0"/>
                <a:ea typeface="Adobe Caslon Pro" charset="0"/>
                <a:cs typeface="Adobe Caslon Pro" charset="0"/>
              </a:rPr>
              <a:t>topology</a:t>
            </a:r>
            <a:r>
              <a:rPr lang="en-US" altLang="en-US" sz="2000" dirty="0">
                <a:solidFill>
                  <a:srgbClr val="000000"/>
                </a:solidFill>
                <a:latin typeface="Adobe Caslon Pro" charset="0"/>
                <a:ea typeface="Adobe Caslon Pro" charset="0"/>
                <a:cs typeface="Adobe Caslon Pro" charset="0"/>
              </a:rPr>
              <a:t>), and </a:t>
            </a:r>
            <a:r>
              <a:rPr lang="en-US" altLang="en-US" sz="2000" b="1" dirty="0">
                <a:solidFill>
                  <a:srgbClr val="000000"/>
                </a:solidFill>
                <a:latin typeface="Adobe Caslon Pro" charset="0"/>
                <a:ea typeface="Adobe Caslon Pro" charset="0"/>
                <a:cs typeface="Adobe Caslon Pro" charset="0"/>
              </a:rPr>
              <a:t>branch lengths</a:t>
            </a:r>
            <a:r>
              <a:rPr lang="en-US" altLang="en-US" sz="2000" dirty="0">
                <a:solidFill>
                  <a:srgbClr val="000000"/>
                </a:solidFill>
                <a:latin typeface="Adobe Caslon Pro" charset="0"/>
                <a:ea typeface="Adobe Caslon Pro" charset="0"/>
                <a:cs typeface="Adobe Caslon Pro" charset="0"/>
              </a:rPr>
              <a:t>. </a:t>
            </a:r>
          </a:p>
          <a:p>
            <a:pPr eaLnBrk="1" hangingPunct="1"/>
            <a:endParaRPr lang="en-US" altLang="en-US" sz="2000" dirty="0">
              <a:solidFill>
                <a:srgbClr val="000000"/>
              </a:solidFill>
              <a:latin typeface="Adobe Caslon Pro" charset="0"/>
              <a:ea typeface="Adobe Caslon Pro" charset="0"/>
              <a:cs typeface="Adobe Caslon Pro" charset="0"/>
            </a:endParaRPr>
          </a:p>
          <a:p>
            <a:pPr eaLnBrk="1" hangingPunct="1"/>
            <a:r>
              <a:rPr lang="en-US" altLang="en-US" sz="2000" dirty="0">
                <a:solidFill>
                  <a:srgbClr val="000000"/>
                </a:solidFill>
                <a:latin typeface="Adobe Caslon Pro" charset="0"/>
                <a:ea typeface="Adobe Caslon Pro" charset="0"/>
                <a:cs typeface="Adobe Caslon Pro" charset="0"/>
              </a:rPr>
              <a:t>Often the branch lengths are ignored in depicting trees (these trees often are referred to as cladograms - note that cladograms should be considered rooted). </a:t>
            </a:r>
          </a:p>
          <a:p>
            <a:pPr eaLnBrk="1" hangingPunct="1"/>
            <a:r>
              <a:rPr lang="en-US" altLang="en-US" sz="2000" dirty="0">
                <a:solidFill>
                  <a:srgbClr val="000000"/>
                </a:solidFill>
                <a:latin typeface="Adobe Caslon Pro" charset="0"/>
                <a:ea typeface="Adobe Caslon Pro" charset="0"/>
                <a:cs typeface="Adobe Caslon Pro" charset="0"/>
              </a:rPr>
              <a:t>You can swap branches attached to a node, and in an unrooted you can depict the tree as rooted in any branch you like without changing the tree.</a:t>
            </a:r>
          </a:p>
        </p:txBody>
      </p:sp>
    </p:spTree>
    <p:extLst>
      <p:ext uri="{BB962C8B-B14F-4D97-AF65-F5344CB8AC3E}">
        <p14:creationId xmlns:p14="http://schemas.microsoft.com/office/powerpoint/2010/main" val="1176864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81359-9EC0-B24E-AE70-D1C806F6C42C}"/>
              </a:ext>
            </a:extLst>
          </p:cNvPr>
          <p:cNvSpPr>
            <a:spLocks noGrp="1"/>
          </p:cNvSpPr>
          <p:nvPr>
            <p:ph type="title"/>
          </p:nvPr>
        </p:nvSpPr>
        <p:spPr>
          <a:xfrm>
            <a:off x="628650" y="3013177"/>
            <a:ext cx="7886700" cy="994172"/>
          </a:xfrm>
        </p:spPr>
        <p:txBody>
          <a:bodyPr/>
          <a:lstStyle/>
          <a:p>
            <a:pPr algn="ctr"/>
            <a:r>
              <a:rPr lang="en-US" dirty="0"/>
              <a:t>Maximum Likelihood </a:t>
            </a:r>
          </a:p>
        </p:txBody>
      </p:sp>
      <p:sp>
        <p:nvSpPr>
          <p:cNvPr id="3" name="Content Placeholder 2">
            <a:extLst>
              <a:ext uri="{FF2B5EF4-FFF2-40B4-BE49-F238E27FC236}">
                <a16:creationId xmlns:a16="http://schemas.microsoft.com/office/drawing/2014/main" id="{6F571CC8-D18A-1A46-9EFF-988BCA96628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06878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A2305-1A24-0940-8CCE-1CBAA4D15C43}"/>
              </a:ext>
            </a:extLst>
          </p:cNvPr>
          <p:cNvSpPr>
            <a:spLocks noGrp="1"/>
          </p:cNvSpPr>
          <p:nvPr>
            <p:ph type="title"/>
          </p:nvPr>
        </p:nvSpPr>
        <p:spPr/>
        <p:txBody>
          <a:bodyPr/>
          <a:lstStyle/>
          <a:p>
            <a:r>
              <a:rPr lang="en-US" dirty="0"/>
              <a:t>Estimating Models and Model Parameters.  </a:t>
            </a:r>
          </a:p>
        </p:txBody>
      </p:sp>
      <p:sp>
        <p:nvSpPr>
          <p:cNvPr id="3" name="Content Placeholder 2">
            <a:extLst>
              <a:ext uri="{FF2B5EF4-FFF2-40B4-BE49-F238E27FC236}">
                <a16:creationId xmlns:a16="http://schemas.microsoft.com/office/drawing/2014/main" id="{4F400DDD-C9D8-6347-A0D5-8FE059BFD469}"/>
              </a:ext>
            </a:extLst>
          </p:cNvPr>
          <p:cNvSpPr>
            <a:spLocks noGrp="1"/>
          </p:cNvSpPr>
          <p:nvPr>
            <p:ph idx="1"/>
          </p:nvPr>
        </p:nvSpPr>
        <p:spPr/>
        <p:txBody>
          <a:bodyPr>
            <a:normAutofit/>
          </a:bodyPr>
          <a:lstStyle/>
          <a:p>
            <a:r>
              <a:rPr lang="en-US" dirty="0"/>
              <a:t>Likelihood:  Probability of a dataset given a model and a set of parameter.  </a:t>
            </a:r>
          </a:p>
          <a:p>
            <a:endParaRPr lang="en-US" dirty="0"/>
          </a:p>
          <a:p>
            <a:r>
              <a:rPr lang="en-US" dirty="0"/>
              <a:t>Maximum likelihood: maximum probability of drawing the sample actually obtained using the model parameters as variable. (This usually is a tiny number, thus usually one uses the negative logarithm). </a:t>
            </a:r>
          </a:p>
          <a:p>
            <a:endParaRPr lang="en-US" dirty="0"/>
          </a:p>
          <a:p>
            <a:r>
              <a:rPr lang="en-US" dirty="0"/>
              <a:t>This works great for finding the best fitting parameters, </a:t>
            </a:r>
            <a:br>
              <a:rPr lang="en-US" dirty="0"/>
            </a:br>
            <a:r>
              <a:rPr lang="en-US" dirty="0"/>
              <a:t>AND </a:t>
            </a:r>
            <a:br>
              <a:rPr lang="en-US" dirty="0"/>
            </a:br>
            <a:r>
              <a:rPr lang="en-US" dirty="0"/>
              <a:t>Maximum Likelihood Estimation (MLE) can be used to test if assuming a more complicated model is justified by the data </a:t>
            </a:r>
          </a:p>
        </p:txBody>
      </p:sp>
    </p:spTree>
    <p:extLst>
      <p:ext uri="{BB962C8B-B14F-4D97-AF65-F5344CB8AC3E}">
        <p14:creationId xmlns:p14="http://schemas.microsoft.com/office/powerpoint/2010/main" val="2531596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93A8D-5E6B-284B-BE03-B570B77DBBF1}"/>
              </a:ext>
            </a:extLst>
          </p:cNvPr>
          <p:cNvSpPr>
            <a:spLocks noGrp="1"/>
          </p:cNvSpPr>
          <p:nvPr>
            <p:ph type="title"/>
          </p:nvPr>
        </p:nvSpPr>
        <p:spPr>
          <a:xfrm>
            <a:off x="628650" y="993935"/>
            <a:ext cx="7886700" cy="409893"/>
          </a:xfrm>
        </p:spPr>
        <p:txBody>
          <a:bodyPr>
            <a:normAutofit fontScale="90000"/>
          </a:bodyPr>
          <a:lstStyle/>
          <a:p>
            <a:r>
              <a:rPr lang="en-US" dirty="0"/>
              <a:t>Example Regression Regression Polynomials</a:t>
            </a:r>
          </a:p>
        </p:txBody>
      </p:sp>
      <p:graphicFrame>
        <p:nvGraphicFramePr>
          <p:cNvPr id="4" name="Chart 3">
            <a:extLst>
              <a:ext uri="{FF2B5EF4-FFF2-40B4-BE49-F238E27FC236}">
                <a16:creationId xmlns:a16="http://schemas.microsoft.com/office/drawing/2014/main" id="{D43019FB-F109-C64B-9841-592B58989238}"/>
              </a:ext>
            </a:extLst>
          </p:cNvPr>
          <p:cNvGraphicFramePr>
            <a:graphicFrameLocks/>
          </p:cNvGraphicFramePr>
          <p:nvPr/>
        </p:nvGraphicFramePr>
        <p:xfrm>
          <a:off x="282633" y="1677093"/>
          <a:ext cx="3145438" cy="1887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509E1E5A-F7CC-BE4B-94E5-C1504FBCBC0D}"/>
              </a:ext>
            </a:extLst>
          </p:cNvPr>
          <p:cNvGraphicFramePr>
            <a:graphicFrameLocks/>
          </p:cNvGraphicFramePr>
          <p:nvPr/>
        </p:nvGraphicFramePr>
        <p:xfrm>
          <a:off x="3663783" y="1675780"/>
          <a:ext cx="3205009" cy="19729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0658EAC5-D6C2-6A4A-9EB1-57D1F007153D}"/>
              </a:ext>
            </a:extLst>
          </p:cNvPr>
          <p:cNvGraphicFramePr>
            <a:graphicFrameLocks/>
          </p:cNvGraphicFramePr>
          <p:nvPr/>
        </p:nvGraphicFramePr>
        <p:xfrm>
          <a:off x="282633" y="3990609"/>
          <a:ext cx="2410691" cy="17402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A099242D-9552-A44C-967C-EE60A96FD12B}"/>
              </a:ext>
            </a:extLst>
          </p:cNvPr>
          <p:cNvGraphicFramePr>
            <a:graphicFrameLocks/>
          </p:cNvGraphicFramePr>
          <p:nvPr/>
        </p:nvGraphicFramePr>
        <p:xfrm>
          <a:off x="2895837" y="4007639"/>
          <a:ext cx="2826379" cy="1740249"/>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a:extLst>
              <a:ext uri="{FF2B5EF4-FFF2-40B4-BE49-F238E27FC236}">
                <a16:creationId xmlns:a16="http://schemas.microsoft.com/office/drawing/2014/main" id="{8B6F2209-CA25-CA4B-9D68-93BE734985A1}"/>
              </a:ext>
            </a:extLst>
          </p:cNvPr>
          <p:cNvSpPr txBox="1"/>
          <p:nvPr/>
        </p:nvSpPr>
        <p:spPr>
          <a:xfrm>
            <a:off x="6868791" y="1723524"/>
            <a:ext cx="2057400" cy="507831"/>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When has one added too many parameters?  </a:t>
            </a:r>
          </a:p>
        </p:txBody>
      </p:sp>
      <p:sp>
        <p:nvSpPr>
          <p:cNvPr id="12" name="TextBox 11">
            <a:extLst>
              <a:ext uri="{FF2B5EF4-FFF2-40B4-BE49-F238E27FC236}">
                <a16:creationId xmlns:a16="http://schemas.microsoft.com/office/drawing/2014/main" id="{468B2652-EB87-844E-8B6A-F365CBE02054}"/>
              </a:ext>
            </a:extLst>
          </p:cNvPr>
          <p:cNvSpPr txBox="1"/>
          <p:nvPr/>
        </p:nvSpPr>
        <p:spPr>
          <a:xfrm>
            <a:off x="6868791" y="2588515"/>
            <a:ext cx="2098651" cy="1338828"/>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The fit undoubted increases with each parameter, but does this increase justify the additional parameter? </a:t>
            </a:r>
          </a:p>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graphicFrame>
        <p:nvGraphicFramePr>
          <p:cNvPr id="14" name="Chart 13">
            <a:extLst>
              <a:ext uri="{FF2B5EF4-FFF2-40B4-BE49-F238E27FC236}">
                <a16:creationId xmlns:a16="http://schemas.microsoft.com/office/drawing/2014/main" id="{04108E46-CB94-3446-8467-42E6A84C035C}"/>
              </a:ext>
            </a:extLst>
          </p:cNvPr>
          <p:cNvGraphicFramePr>
            <a:graphicFrameLocks/>
          </p:cNvGraphicFramePr>
          <p:nvPr/>
        </p:nvGraphicFramePr>
        <p:xfrm>
          <a:off x="6003867" y="3979083"/>
          <a:ext cx="3088180" cy="176880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315397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41188-4CB2-9D4C-AECC-E5955DCA9234}"/>
              </a:ext>
            </a:extLst>
          </p:cNvPr>
          <p:cNvSpPr>
            <a:spLocks noGrp="1"/>
          </p:cNvSpPr>
          <p:nvPr>
            <p:ph type="title"/>
          </p:nvPr>
        </p:nvSpPr>
        <p:spPr>
          <a:xfrm>
            <a:off x="592555" y="940308"/>
            <a:ext cx="7886700" cy="489302"/>
          </a:xfrm>
        </p:spPr>
        <p:txBody>
          <a:bodyPr>
            <a:normAutofit fontScale="90000"/>
          </a:bodyPr>
          <a:lstStyle/>
          <a:p>
            <a:r>
              <a:rPr lang="en-US" sz="3000" dirty="0"/>
              <a:t>One could use the maximum likelihood ratio test</a:t>
            </a:r>
          </a:p>
        </p:txBody>
      </p:sp>
      <p:sp>
        <p:nvSpPr>
          <p:cNvPr id="3" name="Content Placeholder 2">
            <a:extLst>
              <a:ext uri="{FF2B5EF4-FFF2-40B4-BE49-F238E27FC236}">
                <a16:creationId xmlns:a16="http://schemas.microsoft.com/office/drawing/2014/main" id="{44001B1D-93C0-F243-BC28-F7A3FDD45796}"/>
              </a:ext>
            </a:extLst>
          </p:cNvPr>
          <p:cNvSpPr>
            <a:spLocks noGrp="1"/>
          </p:cNvSpPr>
          <p:nvPr>
            <p:ph idx="1"/>
          </p:nvPr>
        </p:nvSpPr>
        <p:spPr>
          <a:xfrm>
            <a:off x="628650" y="1584302"/>
            <a:ext cx="7886700" cy="3403218"/>
          </a:xfrm>
        </p:spPr>
        <p:txBody>
          <a:bodyPr>
            <a:normAutofit fontScale="62500" lnSpcReduction="20000"/>
          </a:bodyPr>
          <a:lstStyle/>
          <a:p>
            <a:pPr>
              <a:lnSpc>
                <a:spcPct val="120000"/>
              </a:lnSpc>
            </a:pPr>
            <a:r>
              <a:rPr lang="en-US" dirty="0">
                <a:latin typeface="+mj-lt"/>
              </a:rPr>
              <a:t>Let L1 be the maximum value of the likelihood of the data without the additional assumption. In other words, L1 is the likelihood of the data with all the parameters unrestricted and maximum likelihood estimates substituted for these parameters. </a:t>
            </a:r>
          </a:p>
          <a:p>
            <a:pPr>
              <a:lnSpc>
                <a:spcPct val="120000"/>
              </a:lnSpc>
            </a:pPr>
            <a:r>
              <a:rPr lang="en-US" dirty="0">
                <a:latin typeface="+mj-lt"/>
              </a:rPr>
              <a:t>Let L0 be the maximum value of the likelihood when the parameters are restricted (and reduced in number) based on the assumption. Assume k parameters were lost (i.e., L0 has k less parameters than L1).</a:t>
            </a:r>
          </a:p>
          <a:p>
            <a:pPr>
              <a:lnSpc>
                <a:spcPct val="120000"/>
              </a:lnSpc>
            </a:pPr>
            <a:r>
              <a:rPr lang="en-US" dirty="0">
                <a:latin typeface="+mj-lt"/>
              </a:rPr>
              <a:t>Form the ratio </a:t>
            </a:r>
            <a:r>
              <a:rPr lang="en-US" dirty="0" err="1">
                <a:latin typeface="+mj-lt"/>
              </a:rPr>
              <a:t>λ</a:t>
            </a:r>
            <a:r>
              <a:rPr lang="en-US" dirty="0">
                <a:latin typeface="+mj-lt"/>
              </a:rPr>
              <a:t>=L0/L1. This ratio is always between 0 and 1 and the less likely the assumption is, the smaller </a:t>
            </a:r>
            <a:r>
              <a:rPr lang="en-US" dirty="0" err="1">
                <a:latin typeface="+mj-lt"/>
              </a:rPr>
              <a:t>λ</a:t>
            </a:r>
            <a:r>
              <a:rPr lang="en-US" dirty="0">
                <a:latin typeface="+mj-lt"/>
              </a:rPr>
              <a:t> will be. This can be quantified at a given confidence level as follows:</a:t>
            </a:r>
          </a:p>
          <a:p>
            <a:pPr>
              <a:lnSpc>
                <a:spcPct val="120000"/>
              </a:lnSpc>
            </a:pPr>
            <a:r>
              <a:rPr lang="en-US" dirty="0">
                <a:latin typeface="+mj-lt"/>
              </a:rPr>
              <a:t>Calculate χ2=−2 ln </a:t>
            </a:r>
            <a:r>
              <a:rPr lang="en-US" dirty="0" err="1">
                <a:latin typeface="+mj-lt"/>
              </a:rPr>
              <a:t>λ</a:t>
            </a:r>
            <a:r>
              <a:rPr lang="en-US" dirty="0">
                <a:latin typeface="+mj-lt"/>
              </a:rPr>
              <a:t>. The smaller </a:t>
            </a:r>
            <a:r>
              <a:rPr lang="en-US" dirty="0" err="1">
                <a:latin typeface="+mj-lt"/>
              </a:rPr>
              <a:t>λ</a:t>
            </a:r>
            <a:r>
              <a:rPr lang="en-US" dirty="0">
                <a:latin typeface="+mj-lt"/>
              </a:rPr>
              <a:t> is, the larger χ2 will be.</a:t>
            </a:r>
          </a:p>
          <a:p>
            <a:pPr>
              <a:lnSpc>
                <a:spcPct val="120000"/>
              </a:lnSpc>
            </a:pPr>
            <a:r>
              <a:rPr lang="en-US" dirty="0">
                <a:latin typeface="+mj-lt"/>
              </a:rPr>
              <a:t>We can tell when χ2 is significantly large by comparing it to the 100(1−α) percentile point of a Chi-Square distribution with degrees of freedom. χ2has an approximate Chi-Square distribution with </a:t>
            </a:r>
            <a:r>
              <a:rPr lang="en-US" dirty="0" err="1">
                <a:latin typeface="+mj-lt"/>
              </a:rPr>
              <a:t>kdegrees</a:t>
            </a:r>
            <a:r>
              <a:rPr lang="en-US" dirty="0">
                <a:latin typeface="+mj-lt"/>
              </a:rPr>
              <a:t> of freedom and the approximation is usually good, even for small sample sizes.</a:t>
            </a:r>
          </a:p>
          <a:p>
            <a:pPr>
              <a:lnSpc>
                <a:spcPct val="120000"/>
              </a:lnSpc>
            </a:pPr>
            <a:r>
              <a:rPr lang="en-US" dirty="0">
                <a:latin typeface="+mj-lt"/>
              </a:rPr>
              <a:t>The likelihood ratio test computes χ2 and rejects the assumption if χ2 is larger than a Chi-Square percentile with k degrees of freedom, where the percentile corresponds to the confidence level chosen by the analyst.</a:t>
            </a:r>
          </a:p>
          <a:p>
            <a:pPr marL="0" indent="0">
              <a:buNone/>
            </a:pPr>
            <a:endParaRPr lang="en-US" dirty="0"/>
          </a:p>
        </p:txBody>
      </p:sp>
      <p:sp>
        <p:nvSpPr>
          <p:cNvPr id="4" name="TextBox 3">
            <a:extLst>
              <a:ext uri="{FF2B5EF4-FFF2-40B4-BE49-F238E27FC236}">
                <a16:creationId xmlns:a16="http://schemas.microsoft.com/office/drawing/2014/main" id="{A1DF3C20-AB41-D646-BA2A-3AE61C26D2F3}"/>
              </a:ext>
            </a:extLst>
          </p:cNvPr>
          <p:cNvSpPr txBox="1"/>
          <p:nvPr/>
        </p:nvSpPr>
        <p:spPr>
          <a:xfrm>
            <a:off x="519343" y="4880857"/>
            <a:ext cx="5524205"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From: https://</a:t>
            </a:r>
            <a:r>
              <a:rPr lang="en-US" sz="1350" dirty="0" err="1">
                <a:solidFill>
                  <a:prstClr val="black"/>
                </a:solidFill>
                <a:latin typeface="Calibri" panose="020F0502020204030204"/>
                <a:ea typeface="+mn-ea"/>
                <a:cs typeface="+mn-cs"/>
              </a:rPr>
              <a:t>www.itl.nist.gov</a:t>
            </a:r>
            <a:r>
              <a:rPr lang="en-US" sz="1350" dirty="0">
                <a:solidFill>
                  <a:prstClr val="black"/>
                </a:solidFill>
                <a:latin typeface="Calibri" panose="020F0502020204030204"/>
                <a:ea typeface="+mn-ea"/>
                <a:cs typeface="+mn-cs"/>
              </a:rPr>
              <a:t>/div898/handbook/</a:t>
            </a:r>
            <a:r>
              <a:rPr lang="en-US" sz="1350" dirty="0" err="1">
                <a:solidFill>
                  <a:prstClr val="black"/>
                </a:solidFill>
                <a:latin typeface="Calibri" panose="020F0502020204030204"/>
                <a:ea typeface="+mn-ea"/>
                <a:cs typeface="+mn-cs"/>
              </a:rPr>
              <a:t>apr</a:t>
            </a:r>
            <a:r>
              <a:rPr lang="en-US" sz="1350" dirty="0">
                <a:solidFill>
                  <a:prstClr val="black"/>
                </a:solidFill>
                <a:latin typeface="Calibri" panose="020F0502020204030204"/>
                <a:ea typeface="+mn-ea"/>
                <a:cs typeface="+mn-cs"/>
              </a:rPr>
              <a:t>/section2/apr233.htm </a:t>
            </a:r>
          </a:p>
        </p:txBody>
      </p:sp>
      <p:sp>
        <p:nvSpPr>
          <p:cNvPr id="5" name="TextBox 4">
            <a:extLst>
              <a:ext uri="{FF2B5EF4-FFF2-40B4-BE49-F238E27FC236}">
                <a16:creationId xmlns:a16="http://schemas.microsoft.com/office/drawing/2014/main" id="{4EBFB673-568A-0B42-AE18-E9AA5E7B2E94}"/>
              </a:ext>
            </a:extLst>
          </p:cNvPr>
          <p:cNvSpPr txBox="1"/>
          <p:nvPr/>
        </p:nvSpPr>
        <p:spPr>
          <a:xfrm>
            <a:off x="519343" y="5328193"/>
            <a:ext cx="7846187" cy="507831"/>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Alternatives to the MLRT are the use of the </a:t>
            </a:r>
            <a:r>
              <a:rPr lang="en-US" sz="1350" dirty="0">
                <a:solidFill>
                  <a:prstClr val="black"/>
                </a:solidFill>
                <a:latin typeface="Calibri" panose="020F0502020204030204"/>
                <a:ea typeface="+mn-ea"/>
                <a:cs typeface="+mn-cs"/>
                <a:hlinkClick r:id="rId2"/>
              </a:rPr>
              <a:t>Akaike information criterion</a:t>
            </a:r>
            <a:r>
              <a:rPr lang="en-US" sz="1350" dirty="0">
                <a:solidFill>
                  <a:prstClr val="black"/>
                </a:solidFill>
                <a:latin typeface="Calibri" panose="020F0502020204030204"/>
                <a:ea typeface="+mn-ea"/>
                <a:cs typeface="+mn-cs"/>
              </a:rPr>
              <a:t> or the </a:t>
            </a:r>
            <a:r>
              <a:rPr lang="en-US" sz="1350" dirty="0">
                <a:solidFill>
                  <a:prstClr val="black"/>
                </a:solidFill>
                <a:latin typeface="Calibri" panose="020F0502020204030204"/>
                <a:ea typeface="+mn-ea"/>
                <a:cs typeface="+mn-cs"/>
                <a:hlinkClick r:id="rId3"/>
              </a:rPr>
              <a:t>Bayesian information criterion</a:t>
            </a:r>
            <a:endParaRPr lang="en-US" sz="1350" dirty="0">
              <a:solidFill>
                <a:prstClr val="black"/>
              </a:solidFill>
              <a:latin typeface="Calibri" panose="020F0502020204030204"/>
              <a:ea typeface="+mn-ea"/>
              <a:cs typeface="+mn-cs"/>
            </a:endParaRPr>
          </a:p>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285185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CBBE-5D64-A649-A758-721F344D4D2C}"/>
              </a:ext>
            </a:extLst>
          </p:cNvPr>
          <p:cNvSpPr>
            <a:spLocks noGrp="1"/>
          </p:cNvSpPr>
          <p:nvPr>
            <p:ph type="title"/>
          </p:nvPr>
        </p:nvSpPr>
        <p:spPr>
          <a:xfrm>
            <a:off x="310688" y="1265224"/>
            <a:ext cx="7886700" cy="567820"/>
          </a:xfrm>
        </p:spPr>
        <p:txBody>
          <a:bodyPr/>
          <a:lstStyle/>
          <a:p>
            <a:r>
              <a:rPr lang="en-US" dirty="0"/>
              <a:t>Aside:</a:t>
            </a:r>
          </a:p>
        </p:txBody>
      </p:sp>
      <p:sp>
        <p:nvSpPr>
          <p:cNvPr id="3" name="Content Placeholder 2">
            <a:extLst>
              <a:ext uri="{FF2B5EF4-FFF2-40B4-BE49-F238E27FC236}">
                <a16:creationId xmlns:a16="http://schemas.microsoft.com/office/drawing/2014/main" id="{1BDE916A-F50A-A542-9829-789B303B64BC}"/>
              </a:ext>
            </a:extLst>
          </p:cNvPr>
          <p:cNvSpPr>
            <a:spLocks noGrp="1"/>
          </p:cNvSpPr>
          <p:nvPr>
            <p:ph idx="1"/>
          </p:nvPr>
        </p:nvSpPr>
        <p:spPr>
          <a:xfrm>
            <a:off x="61307" y="2182828"/>
            <a:ext cx="7886700" cy="3263504"/>
          </a:xfrm>
        </p:spPr>
        <p:txBody>
          <a:bodyPr>
            <a:normAutofit/>
          </a:bodyPr>
          <a:lstStyle/>
          <a:p>
            <a:r>
              <a:rPr lang="en-US" sz="2400" dirty="0">
                <a:latin typeface="+mj-lt"/>
              </a:rPr>
              <a:t>MLE is a sophisticated version of Ockham razor.</a:t>
            </a:r>
          </a:p>
          <a:p>
            <a:r>
              <a:rPr lang="en-US" sz="2400" dirty="0">
                <a:latin typeface="+mj-lt"/>
              </a:rPr>
              <a:t>Ockham razor favors the explanation that can </a:t>
            </a:r>
            <a:br>
              <a:rPr lang="en-US" sz="2400" dirty="0">
                <a:latin typeface="+mj-lt"/>
              </a:rPr>
            </a:br>
            <a:r>
              <a:rPr lang="en-US" sz="2400" dirty="0">
                <a:latin typeface="+mj-lt"/>
              </a:rPr>
              <a:t>explain an observation with the fewest </a:t>
            </a:r>
            <a:br>
              <a:rPr lang="en-US" sz="2400" dirty="0">
                <a:latin typeface="+mj-lt"/>
              </a:rPr>
            </a:br>
            <a:r>
              <a:rPr lang="en-US" sz="2400" dirty="0">
                <a:latin typeface="+mj-lt"/>
              </a:rPr>
              <a:t>assumptions (the parsimony principle).</a:t>
            </a:r>
          </a:p>
          <a:p>
            <a:r>
              <a:rPr lang="en-US" sz="2400" dirty="0">
                <a:latin typeface="+mj-lt"/>
              </a:rPr>
              <a:t>MLE favors the explanation under which the observation is most probable. (MLE becomes equivalent to parsimony, if all events are equally probable.  Note:  you can also apply different weights to the events that are counted in parsimony, or ignore some altogether, e.g., transversion parsimony.)</a:t>
            </a:r>
          </a:p>
        </p:txBody>
      </p:sp>
      <p:pic>
        <p:nvPicPr>
          <p:cNvPr id="4" name="Picture 3">
            <a:extLst>
              <a:ext uri="{FF2B5EF4-FFF2-40B4-BE49-F238E27FC236}">
                <a16:creationId xmlns:a16="http://schemas.microsoft.com/office/drawing/2014/main" id="{AB7EE12E-BCF4-FE49-B91B-A3E2E6D91123}"/>
              </a:ext>
            </a:extLst>
          </p:cNvPr>
          <p:cNvPicPr>
            <a:picLocks noChangeAspect="1"/>
          </p:cNvPicPr>
          <p:nvPr/>
        </p:nvPicPr>
        <p:blipFill>
          <a:blip r:embed="rId2"/>
          <a:stretch>
            <a:fillRect/>
          </a:stretch>
        </p:blipFill>
        <p:spPr>
          <a:xfrm>
            <a:off x="6102235" y="928692"/>
            <a:ext cx="3041765" cy="2281324"/>
          </a:xfrm>
          <a:prstGeom prst="rect">
            <a:avLst/>
          </a:prstGeom>
        </p:spPr>
      </p:pic>
    </p:spTree>
    <p:extLst>
      <p:ext uri="{BB962C8B-B14F-4D97-AF65-F5344CB8AC3E}">
        <p14:creationId xmlns:p14="http://schemas.microsoft.com/office/powerpoint/2010/main" val="3663198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339290" y="970277"/>
            <a:ext cx="7886700" cy="613055"/>
          </a:xfrm>
        </p:spPr>
        <p:txBody>
          <a:bodyPr>
            <a:normAutofit fontScale="90000"/>
          </a:bodyPr>
          <a:lstStyle/>
          <a:p>
            <a:pPr eaLnBrk="1" hangingPunct="1"/>
            <a:r>
              <a:rPr lang="en-US" altLang="en-US" sz="2700" dirty="0">
                <a:ea typeface="ＭＳ Ｐゴシック" charset="-128"/>
              </a:rPr>
              <a:t>Non-Parametric Bootstrap: </a:t>
            </a:r>
            <a:br>
              <a:rPr lang="en-US" altLang="en-US" dirty="0">
                <a:latin typeface="Times New Roman" charset="0"/>
                <a:ea typeface="ＭＳ Ｐゴシック" charset="-128"/>
              </a:rPr>
            </a:br>
            <a:r>
              <a:rPr lang="en-US" altLang="en-US" sz="1500" dirty="0">
                <a:ea typeface="ＭＳ Ｐゴシック" charset="-128"/>
              </a:rPr>
              <a:t>Creating pseudo-samples (sampling with replacement, sample size n)   </a:t>
            </a:r>
          </a:p>
        </p:txBody>
      </p:sp>
      <p:sp>
        <p:nvSpPr>
          <p:cNvPr id="2" name="Rectangle 1">
            <a:extLst>
              <a:ext uri="{FF2B5EF4-FFF2-40B4-BE49-F238E27FC236}">
                <a16:creationId xmlns:a16="http://schemas.microsoft.com/office/drawing/2014/main" id="{4AC95924-E65B-3443-AD25-D0F180A30BEA}"/>
              </a:ext>
            </a:extLst>
          </p:cNvPr>
          <p:cNvSpPr/>
          <p:nvPr/>
        </p:nvSpPr>
        <p:spPr>
          <a:xfrm>
            <a:off x="3789814" y="3255876"/>
            <a:ext cx="223138" cy="300082"/>
          </a:xfrm>
          <a:prstGeom prst="rect">
            <a:avLst/>
          </a:prstGeom>
        </p:spPr>
        <p:txBody>
          <a:bodyPr wrap="none">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 </a:t>
            </a:r>
          </a:p>
        </p:txBody>
      </p:sp>
      <p:pic>
        <p:nvPicPr>
          <p:cNvPr id="4" name="Picture 3">
            <a:hlinkClick r:id="rId3"/>
            <a:extLst>
              <a:ext uri="{FF2B5EF4-FFF2-40B4-BE49-F238E27FC236}">
                <a16:creationId xmlns:a16="http://schemas.microsoft.com/office/drawing/2014/main" id="{C297696D-CFB0-6F47-9946-1A50F3399E14}"/>
              </a:ext>
            </a:extLst>
          </p:cNvPr>
          <p:cNvPicPr>
            <a:picLocks noChangeAspect="1"/>
          </p:cNvPicPr>
          <p:nvPr/>
        </p:nvPicPr>
        <p:blipFill>
          <a:blip r:embed="rId4"/>
          <a:stretch>
            <a:fillRect/>
          </a:stretch>
        </p:blipFill>
        <p:spPr>
          <a:xfrm>
            <a:off x="417196" y="2966397"/>
            <a:ext cx="2154893" cy="2702594"/>
          </a:xfrm>
          <a:prstGeom prst="rect">
            <a:avLst/>
          </a:prstGeom>
        </p:spPr>
      </p:pic>
      <p:pic>
        <p:nvPicPr>
          <p:cNvPr id="5" name="Picture 4">
            <a:hlinkClick r:id="rId5"/>
            <a:extLst>
              <a:ext uri="{FF2B5EF4-FFF2-40B4-BE49-F238E27FC236}">
                <a16:creationId xmlns:a16="http://schemas.microsoft.com/office/drawing/2014/main" id="{364003CA-FB36-0F45-BD32-3A1905FCDC19}"/>
              </a:ext>
            </a:extLst>
          </p:cNvPr>
          <p:cNvPicPr>
            <a:picLocks noChangeAspect="1"/>
          </p:cNvPicPr>
          <p:nvPr/>
        </p:nvPicPr>
        <p:blipFill>
          <a:blip r:embed="rId6"/>
          <a:stretch>
            <a:fillRect/>
          </a:stretch>
        </p:blipFill>
        <p:spPr>
          <a:xfrm>
            <a:off x="6281670" y="2840776"/>
            <a:ext cx="2341481" cy="2586300"/>
          </a:xfrm>
          <a:prstGeom prst="rect">
            <a:avLst/>
          </a:prstGeom>
        </p:spPr>
      </p:pic>
      <p:pic>
        <p:nvPicPr>
          <p:cNvPr id="3" name="Picture 2">
            <a:hlinkClick r:id="rId7"/>
            <a:extLst>
              <a:ext uri="{FF2B5EF4-FFF2-40B4-BE49-F238E27FC236}">
                <a16:creationId xmlns:a16="http://schemas.microsoft.com/office/drawing/2014/main" id="{57B368D7-36F8-234B-9209-E5DB8C485AA0}"/>
              </a:ext>
            </a:extLst>
          </p:cNvPr>
          <p:cNvPicPr>
            <a:picLocks noChangeAspect="1"/>
          </p:cNvPicPr>
          <p:nvPr/>
        </p:nvPicPr>
        <p:blipFill>
          <a:blip r:embed="rId8"/>
          <a:stretch>
            <a:fillRect/>
          </a:stretch>
        </p:blipFill>
        <p:spPr>
          <a:xfrm>
            <a:off x="3217397" y="4023504"/>
            <a:ext cx="2341481" cy="1644202"/>
          </a:xfrm>
          <a:prstGeom prst="rect">
            <a:avLst/>
          </a:prstGeom>
        </p:spPr>
      </p:pic>
      <p:sp>
        <p:nvSpPr>
          <p:cNvPr id="6" name="TextBox 5">
            <a:extLst>
              <a:ext uri="{FF2B5EF4-FFF2-40B4-BE49-F238E27FC236}">
                <a16:creationId xmlns:a16="http://schemas.microsoft.com/office/drawing/2014/main" id="{DE077092-60B2-A846-A789-99A923E174CB}"/>
              </a:ext>
            </a:extLst>
          </p:cNvPr>
          <p:cNvSpPr txBox="1"/>
          <p:nvPr/>
        </p:nvSpPr>
        <p:spPr>
          <a:xfrm>
            <a:off x="553975" y="5689030"/>
            <a:ext cx="7555851" cy="507831"/>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Evaluation of pseudo-samples measures how much information in the original data support a conclusion.</a:t>
            </a:r>
          </a:p>
          <a:p>
            <a:pPr defTabSz="685800" fontAlgn="auto">
              <a:spcBef>
                <a:spcPts val="0"/>
              </a:spcBef>
              <a:spcAft>
                <a:spcPts val="0"/>
              </a:spcAft>
            </a:pPr>
            <a:endParaRPr lang="en-US" sz="1350" dirty="0">
              <a:solidFill>
                <a:prstClr val="black"/>
              </a:solidFill>
              <a:latin typeface="Calibri" panose="020F0502020204030204"/>
              <a:ea typeface="+mn-ea"/>
              <a:cs typeface="+mn-cs"/>
            </a:endParaRPr>
          </a:p>
        </p:txBody>
      </p:sp>
      <p:sp>
        <p:nvSpPr>
          <p:cNvPr id="7" name="TextBox 6">
            <a:extLst>
              <a:ext uri="{FF2B5EF4-FFF2-40B4-BE49-F238E27FC236}">
                <a16:creationId xmlns:a16="http://schemas.microsoft.com/office/drawing/2014/main" id="{390E803D-E829-3745-BFE3-A8C811AFD36F}"/>
              </a:ext>
            </a:extLst>
          </p:cNvPr>
          <p:cNvSpPr txBox="1"/>
          <p:nvPr/>
        </p:nvSpPr>
        <p:spPr>
          <a:xfrm>
            <a:off x="339290" y="1623358"/>
            <a:ext cx="5342425" cy="669414"/>
          </a:xfrm>
          <a:prstGeom prst="rect">
            <a:avLst/>
          </a:prstGeom>
          <a:noFill/>
        </p:spPr>
        <p:txBody>
          <a:bodyPr wrap="none" rtlCol="0">
            <a:spAutoFit/>
          </a:bodyPr>
          <a:lstStyle/>
          <a:p>
            <a:pPr defTabSz="685800" fontAlgn="auto">
              <a:spcBef>
                <a:spcPts val="0"/>
              </a:spcBef>
              <a:spcAft>
                <a:spcPts val="0"/>
              </a:spcAft>
            </a:pPr>
            <a:r>
              <a:rPr lang="en-US" altLang="en-US" dirty="0" err="1">
                <a:solidFill>
                  <a:prstClr val="black"/>
                </a:solidFill>
                <a:latin typeface="Calibri Light" panose="020F0302020204030204"/>
                <a:ea typeface="ＭＳ Ｐゴシック" charset="-128"/>
                <a:cs typeface="+mn-cs"/>
              </a:rPr>
              <a:t>Jacknife</a:t>
            </a:r>
            <a:r>
              <a:rPr lang="en-US" altLang="en-US" dirty="0">
                <a:solidFill>
                  <a:prstClr val="black"/>
                </a:solidFill>
                <a:latin typeface="Calibri Light" panose="020F0302020204030204"/>
                <a:ea typeface="ＭＳ Ｐゴシック" charset="-128"/>
                <a:cs typeface="+mn-cs"/>
              </a:rPr>
              <a:t>: </a:t>
            </a:r>
          </a:p>
          <a:p>
            <a:pPr defTabSz="685800" fontAlgn="auto">
              <a:spcBef>
                <a:spcPts val="0"/>
              </a:spcBef>
              <a:spcAft>
                <a:spcPts val="0"/>
              </a:spcAft>
            </a:pPr>
            <a:r>
              <a:rPr lang="en-US" altLang="en-US" sz="1350" dirty="0">
                <a:solidFill>
                  <a:prstClr val="black"/>
                </a:solidFill>
                <a:latin typeface="Calibri Light" panose="020F0302020204030204"/>
                <a:ea typeface="ＭＳ Ｐゴシック" charset="-128"/>
                <a:cs typeface="+mn-cs"/>
              </a:rPr>
              <a:t>Creating pseudo-samples (sampling without replacement, sample size n/2)</a:t>
            </a:r>
            <a:endParaRPr lang="en-US" sz="1350" dirty="0">
              <a:solidFill>
                <a:prstClr val="black"/>
              </a:solidFill>
              <a:latin typeface="Calibri Light" panose="020F0302020204030204"/>
              <a:ea typeface="ＭＳ Ｐゴシック" charset="-128"/>
              <a:cs typeface="+mn-cs"/>
            </a:endParaRPr>
          </a:p>
        </p:txBody>
      </p:sp>
      <p:sp>
        <p:nvSpPr>
          <p:cNvPr id="9" name="TextBox 8">
            <a:extLst>
              <a:ext uri="{FF2B5EF4-FFF2-40B4-BE49-F238E27FC236}">
                <a16:creationId xmlns:a16="http://schemas.microsoft.com/office/drawing/2014/main" id="{92D87B55-5327-A249-9EA6-ABD5F97EFCDB}"/>
              </a:ext>
            </a:extLst>
          </p:cNvPr>
          <p:cNvSpPr txBox="1"/>
          <p:nvPr/>
        </p:nvSpPr>
        <p:spPr>
          <a:xfrm>
            <a:off x="2723047" y="3724299"/>
            <a:ext cx="2137893"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Statistics on a single sample</a:t>
            </a:r>
          </a:p>
        </p:txBody>
      </p:sp>
      <p:sp>
        <p:nvSpPr>
          <p:cNvPr id="10" name="TextBox 9">
            <a:extLst>
              <a:ext uri="{FF2B5EF4-FFF2-40B4-BE49-F238E27FC236}">
                <a16:creationId xmlns:a16="http://schemas.microsoft.com/office/drawing/2014/main" id="{927793AA-11E6-E449-847F-2AD3E7F81B62}"/>
              </a:ext>
            </a:extLst>
          </p:cNvPr>
          <p:cNvSpPr txBox="1"/>
          <p:nvPr/>
        </p:nvSpPr>
        <p:spPr>
          <a:xfrm>
            <a:off x="2723047" y="3505640"/>
            <a:ext cx="1745991"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Doing the impossible: </a:t>
            </a:r>
          </a:p>
        </p:txBody>
      </p:sp>
      <p:sp>
        <p:nvSpPr>
          <p:cNvPr id="14" name="Rectangle 2">
            <a:extLst>
              <a:ext uri="{FF2B5EF4-FFF2-40B4-BE49-F238E27FC236}">
                <a16:creationId xmlns:a16="http://schemas.microsoft.com/office/drawing/2014/main" id="{A0A5A708-7888-8F4E-84F9-3406A4C4360D}"/>
              </a:ext>
            </a:extLst>
          </p:cNvPr>
          <p:cNvSpPr txBox="1">
            <a:spLocks noChangeArrowheads="1"/>
          </p:cNvSpPr>
          <p:nvPr/>
        </p:nvSpPr>
        <p:spPr>
          <a:xfrm>
            <a:off x="339290" y="2355662"/>
            <a:ext cx="8283861" cy="695572"/>
          </a:xfrm>
          <a:prstGeom prst="rect">
            <a:avLst/>
          </a:prstGeom>
        </p:spPr>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lnSpc>
                <a:spcPct val="120000"/>
              </a:lnSpc>
              <a:spcAft>
                <a:spcPts val="0"/>
              </a:spcAft>
            </a:pPr>
            <a:r>
              <a:rPr lang="en-US" altLang="en-US" sz="3225" dirty="0">
                <a:solidFill>
                  <a:prstClr val="black"/>
                </a:solidFill>
                <a:latin typeface="Calibri Light" panose="020F0302020204030204"/>
                <a:ea typeface="ＭＳ Ｐゴシック" charset="-128"/>
              </a:rPr>
              <a:t>Parametric Bootstrap: </a:t>
            </a:r>
            <a:br>
              <a:rPr lang="en-US" altLang="en-US" sz="3525" dirty="0">
                <a:solidFill>
                  <a:prstClr val="black"/>
                </a:solidFill>
                <a:latin typeface="Times New Roman" charset="0"/>
                <a:ea typeface="ＭＳ Ｐゴシック" charset="-128"/>
              </a:rPr>
            </a:br>
            <a:r>
              <a:rPr lang="en-US" altLang="en-US" sz="1800" dirty="0">
                <a:solidFill>
                  <a:prstClr val="black"/>
                </a:solidFill>
                <a:latin typeface="Calibri Light" panose="020F0302020204030204"/>
                <a:ea typeface="ＭＳ Ｐゴシック" charset="-128"/>
              </a:rPr>
              <a:t>Creating pseudo-samples through simulations using a model and parameters estimated from the data</a:t>
            </a:r>
          </a:p>
          <a:p>
            <a:pPr defTabSz="685800" fontAlgn="auto">
              <a:lnSpc>
                <a:spcPct val="120000"/>
              </a:lnSpc>
              <a:spcAft>
                <a:spcPts val="0"/>
              </a:spcAft>
            </a:pPr>
            <a:endParaRPr lang="en-US" altLang="en-US" sz="1800" dirty="0">
              <a:solidFill>
                <a:prstClr val="black"/>
              </a:solidFill>
              <a:latin typeface="Calibri Light" panose="020F0302020204030204"/>
              <a:ea typeface="ＭＳ Ｐゴシック" charset="-128"/>
            </a:endParaRPr>
          </a:p>
        </p:txBody>
      </p:sp>
    </p:spTree>
    <p:extLst>
      <p:ext uri="{BB962C8B-B14F-4D97-AF65-F5344CB8AC3E}">
        <p14:creationId xmlns:p14="http://schemas.microsoft.com/office/powerpoint/2010/main" val="851280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681F-51E1-C041-995E-3165BB75E1B9}"/>
              </a:ext>
            </a:extLst>
          </p:cNvPr>
          <p:cNvSpPr>
            <a:spLocks noGrp="1"/>
          </p:cNvSpPr>
          <p:nvPr>
            <p:ph type="title"/>
          </p:nvPr>
        </p:nvSpPr>
        <p:spPr/>
        <p:txBody>
          <a:bodyPr/>
          <a:lstStyle/>
          <a:p>
            <a:r>
              <a:rPr lang="en-US" sz="2100" dirty="0"/>
              <a:t>Creating bootstrap or pseudo-samples through sampling alignment columns with replacement</a:t>
            </a:r>
          </a:p>
        </p:txBody>
      </p:sp>
      <p:pic>
        <p:nvPicPr>
          <p:cNvPr id="4" name="Content Placeholder 3">
            <a:extLst>
              <a:ext uri="{FF2B5EF4-FFF2-40B4-BE49-F238E27FC236}">
                <a16:creationId xmlns:a16="http://schemas.microsoft.com/office/drawing/2014/main" id="{C8279817-DC41-F84F-82AC-87922A5676EB}"/>
              </a:ext>
            </a:extLst>
          </p:cNvPr>
          <p:cNvPicPr>
            <a:picLocks noGrp="1" noChangeAspect="1"/>
          </p:cNvPicPr>
          <p:nvPr>
            <p:ph idx="1"/>
          </p:nvPr>
        </p:nvPicPr>
        <p:blipFill>
          <a:blip r:embed="rId2"/>
          <a:stretch>
            <a:fillRect/>
          </a:stretch>
        </p:blipFill>
        <p:spPr>
          <a:xfrm>
            <a:off x="2513975" y="2096505"/>
            <a:ext cx="3048000" cy="3181350"/>
          </a:xfrm>
          <a:prstGeom prst="rect">
            <a:avLst/>
          </a:prstGeom>
        </p:spPr>
      </p:pic>
      <p:sp>
        <p:nvSpPr>
          <p:cNvPr id="5" name="TextBox 4">
            <a:extLst>
              <a:ext uri="{FF2B5EF4-FFF2-40B4-BE49-F238E27FC236}">
                <a16:creationId xmlns:a16="http://schemas.microsoft.com/office/drawing/2014/main" id="{00D8D3A4-3F79-D34B-9354-6CEAE256EEAF}"/>
              </a:ext>
            </a:extLst>
          </p:cNvPr>
          <p:cNvSpPr txBox="1"/>
          <p:nvPr/>
        </p:nvSpPr>
        <p:spPr>
          <a:xfrm>
            <a:off x="1252616" y="5504461"/>
            <a:ext cx="6638769" cy="877163"/>
          </a:xfrm>
          <a:prstGeom prst="rect">
            <a:avLst/>
          </a:prstGeom>
          <a:noFill/>
        </p:spPr>
        <p:txBody>
          <a:bodyPr wrap="square" rtlCol="0">
            <a:spAutoFit/>
          </a:bodyPr>
          <a:lstStyle/>
          <a:p>
            <a:pPr defTabSz="685800" fontAlgn="auto">
              <a:spcBef>
                <a:spcPts val="0"/>
              </a:spcBef>
              <a:spcAft>
                <a:spcPts val="0"/>
              </a:spcAft>
            </a:pPr>
            <a:r>
              <a:rPr lang="en-US" sz="1200" dirty="0">
                <a:solidFill>
                  <a:prstClr val="black"/>
                </a:solidFill>
                <a:latin typeface="Calibri" panose="020F0502020204030204"/>
                <a:ea typeface="+mn-ea"/>
                <a:cs typeface="+mn-cs"/>
              </a:rPr>
              <a:t>From “Bootstrap and Rogue Identification Tests for Phylogenetic Analyses”</a:t>
            </a:r>
          </a:p>
          <a:p>
            <a:pPr defTabSz="685800" fontAlgn="auto">
              <a:spcBef>
                <a:spcPts val="0"/>
              </a:spcBef>
              <a:spcAft>
                <a:spcPts val="0"/>
              </a:spcAft>
            </a:pPr>
            <a:r>
              <a:rPr lang="en-US" sz="1200" dirty="0">
                <a:solidFill>
                  <a:prstClr val="black"/>
                </a:solidFill>
                <a:latin typeface="Calibri" panose="020F0502020204030204"/>
                <a:ea typeface="+mn-ea"/>
                <a:cs typeface="+mn-cs"/>
              </a:rPr>
              <a:t>Molecular Biology and Evolution 35(1) DOI: 10.1093/</a:t>
            </a:r>
            <a:r>
              <a:rPr lang="en-US" sz="1200" dirty="0" err="1">
                <a:solidFill>
                  <a:prstClr val="black"/>
                </a:solidFill>
                <a:latin typeface="Calibri" panose="020F0502020204030204"/>
                <a:ea typeface="+mn-ea"/>
                <a:cs typeface="+mn-cs"/>
              </a:rPr>
              <a:t>molbev</a:t>
            </a:r>
            <a:r>
              <a:rPr lang="en-US" sz="1200" dirty="0">
                <a:solidFill>
                  <a:prstClr val="black"/>
                </a:solidFill>
                <a:latin typeface="Calibri" panose="020F0502020204030204"/>
                <a:ea typeface="+mn-ea"/>
                <a:cs typeface="+mn-cs"/>
              </a:rPr>
              <a:t>/msy118</a:t>
            </a:r>
          </a:p>
          <a:p>
            <a:pPr defTabSz="685800" fontAlgn="auto">
              <a:spcBef>
                <a:spcPts val="0"/>
              </a:spcBef>
              <a:spcAft>
                <a:spcPts val="0"/>
              </a:spcAft>
            </a:pPr>
            <a:br>
              <a:rPr lang="en-US" sz="1350" dirty="0">
                <a:solidFill>
                  <a:prstClr val="black"/>
                </a:solidFill>
                <a:latin typeface="Calibri" panose="020F0502020204030204"/>
                <a:ea typeface="+mn-ea"/>
                <a:cs typeface="+mn-cs"/>
              </a:rPr>
            </a:br>
            <a:endParaRPr lang="en-US" sz="135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478889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9818C7-3874-5C41-B422-173245630B93}"/>
              </a:ext>
            </a:extLst>
          </p:cNvPr>
          <p:cNvSpPr>
            <a:spLocks noGrp="1"/>
          </p:cNvSpPr>
          <p:nvPr>
            <p:ph idx="1"/>
          </p:nvPr>
        </p:nvSpPr>
        <p:spPr>
          <a:xfrm>
            <a:off x="628650" y="1862746"/>
            <a:ext cx="7886700" cy="4055207"/>
          </a:xfrm>
        </p:spPr>
        <p:txBody>
          <a:bodyPr>
            <a:normAutofit fontScale="77500" lnSpcReduction="20000"/>
          </a:bodyPr>
          <a:lstStyle/>
          <a:p>
            <a:pPr>
              <a:lnSpc>
                <a:spcPct val="120000"/>
              </a:lnSpc>
            </a:pPr>
            <a:r>
              <a:rPr lang="en-US" dirty="0"/>
              <a:t>If all pseudo-samples lead to the same conclusion (which then is said to have 100% bootstrap support), the original data set contained strong support for the conclusion</a:t>
            </a:r>
          </a:p>
          <a:p>
            <a:endParaRPr lang="en-US" dirty="0"/>
          </a:p>
          <a:p>
            <a:pPr>
              <a:lnSpc>
                <a:spcPct val="120000"/>
              </a:lnSpc>
            </a:pPr>
            <a:r>
              <a:rPr lang="en-US" dirty="0"/>
              <a:t>If only few pseudo-samples support a conclusion the original data do not strongly support the conclusion</a:t>
            </a:r>
          </a:p>
          <a:p>
            <a:endParaRPr lang="en-US" dirty="0"/>
          </a:p>
          <a:p>
            <a:r>
              <a:rPr lang="en-US" dirty="0"/>
              <a:t>Some consider 100-%bootstrap-support as analogous to a P-value.  </a:t>
            </a:r>
          </a:p>
          <a:p>
            <a:endParaRPr lang="en-US" dirty="0"/>
          </a:p>
          <a:p>
            <a:r>
              <a:rPr lang="en-US" dirty="0"/>
              <a:t>Bootstrap support values are conservative </a:t>
            </a:r>
          </a:p>
          <a:p>
            <a:endParaRPr lang="en-US" dirty="0"/>
          </a:p>
          <a:p>
            <a:pPr>
              <a:lnSpc>
                <a:spcPct val="120000"/>
              </a:lnSpc>
            </a:pPr>
            <a:r>
              <a:rPr lang="en-US" dirty="0"/>
              <a:t>If a parameter value is estimated from the data, the bootstrap samples can be used to create confidence intervals (this is based on the finding that in cases  where one can obtain many real samples, the real samples and the pseudo-samples show the same variance)</a:t>
            </a:r>
          </a:p>
          <a:p>
            <a:endParaRPr lang="en-US" dirty="0"/>
          </a:p>
          <a:p>
            <a:endParaRPr lang="en-US" dirty="0"/>
          </a:p>
        </p:txBody>
      </p:sp>
      <p:sp>
        <p:nvSpPr>
          <p:cNvPr id="4" name="TextBox 3">
            <a:extLst>
              <a:ext uri="{FF2B5EF4-FFF2-40B4-BE49-F238E27FC236}">
                <a16:creationId xmlns:a16="http://schemas.microsoft.com/office/drawing/2014/main" id="{737AC6CE-AAF9-5A4A-B750-822F41AD4E86}"/>
              </a:ext>
            </a:extLst>
          </p:cNvPr>
          <p:cNvSpPr txBox="1"/>
          <p:nvPr/>
        </p:nvSpPr>
        <p:spPr>
          <a:xfrm>
            <a:off x="628650" y="1161477"/>
            <a:ext cx="4214808" cy="461665"/>
          </a:xfrm>
          <a:prstGeom prst="rect">
            <a:avLst/>
          </a:prstGeom>
          <a:noFill/>
        </p:spPr>
        <p:txBody>
          <a:bodyPr wrap="none" rtlCol="0">
            <a:spAutoFit/>
          </a:bodyPr>
          <a:lstStyle/>
          <a:p>
            <a:pPr defTabSz="685800" fontAlgn="auto">
              <a:spcBef>
                <a:spcPts val="0"/>
              </a:spcBef>
              <a:spcAft>
                <a:spcPts val="0"/>
              </a:spcAft>
            </a:pPr>
            <a:r>
              <a:rPr lang="en-US" dirty="0">
                <a:solidFill>
                  <a:prstClr val="black"/>
                </a:solidFill>
                <a:latin typeface="Calibri" panose="020F0502020204030204"/>
                <a:ea typeface="+mn-ea"/>
                <a:cs typeface="+mn-cs"/>
              </a:rPr>
              <a:t>Bootstrap Take Home Messages </a:t>
            </a:r>
          </a:p>
        </p:txBody>
      </p:sp>
    </p:spTree>
    <p:extLst>
      <p:ext uri="{BB962C8B-B14F-4D97-AF65-F5344CB8AC3E}">
        <p14:creationId xmlns:p14="http://schemas.microsoft.com/office/powerpoint/2010/main" val="4048583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304" y="274638"/>
            <a:ext cx="4094496" cy="1143000"/>
          </a:xfrm>
        </p:spPr>
        <p:txBody>
          <a:bodyPr/>
          <a:lstStyle/>
          <a:p>
            <a:r>
              <a:rPr lang="en-US" dirty="0"/>
              <a:t>Output from </a:t>
            </a:r>
            <a:r>
              <a:rPr lang="en-US" dirty="0" err="1"/>
              <a:t>consense</a:t>
            </a:r>
            <a:endParaRPr lang="en-US" dirty="0"/>
          </a:p>
        </p:txBody>
      </p:sp>
      <p:pic>
        <p:nvPicPr>
          <p:cNvPr id="4" name="Picture 3"/>
          <p:cNvPicPr>
            <a:picLocks noChangeAspect="1"/>
          </p:cNvPicPr>
          <p:nvPr/>
        </p:nvPicPr>
        <p:blipFill>
          <a:blip r:embed="rId2"/>
          <a:stretch>
            <a:fillRect/>
          </a:stretch>
        </p:blipFill>
        <p:spPr>
          <a:xfrm>
            <a:off x="489255" y="0"/>
            <a:ext cx="4264562" cy="6858000"/>
          </a:xfrm>
          <a:prstGeom prst="rect">
            <a:avLst/>
          </a:prstGeom>
        </p:spPr>
      </p:pic>
    </p:spTree>
    <p:extLst>
      <p:ext uri="{BB962C8B-B14F-4D97-AF65-F5344CB8AC3E}">
        <p14:creationId xmlns:p14="http://schemas.microsoft.com/office/powerpoint/2010/main" val="1245408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896" y="301737"/>
            <a:ext cx="8360334" cy="5886154"/>
          </a:xfrm>
          <a:prstGeom prst="rect">
            <a:avLst/>
          </a:prstGeom>
        </p:spPr>
      </p:pic>
      <p:sp>
        <p:nvSpPr>
          <p:cNvPr id="2" name="Title 1"/>
          <p:cNvSpPr>
            <a:spLocks noGrp="1"/>
          </p:cNvSpPr>
          <p:nvPr>
            <p:ph type="title"/>
          </p:nvPr>
        </p:nvSpPr>
        <p:spPr>
          <a:xfrm>
            <a:off x="4592304" y="274638"/>
            <a:ext cx="4094496" cy="1143000"/>
          </a:xfrm>
        </p:spPr>
        <p:txBody>
          <a:bodyPr/>
          <a:lstStyle/>
          <a:p>
            <a:r>
              <a:rPr lang="en-US" dirty="0"/>
              <a:t>Output from </a:t>
            </a:r>
            <a:r>
              <a:rPr lang="en-US"/>
              <a:t>consense</a:t>
            </a:r>
            <a:endParaRPr lang="en-US" dirty="0"/>
          </a:p>
        </p:txBody>
      </p:sp>
    </p:spTree>
    <p:extLst>
      <p:ext uri="{BB962C8B-B14F-4D97-AF65-F5344CB8AC3E}">
        <p14:creationId xmlns:p14="http://schemas.microsoft.com/office/powerpoint/2010/main" val="64241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0" y="0"/>
            <a:ext cx="9144000" cy="990600"/>
          </a:xfrm>
        </p:spPr>
        <p:txBody>
          <a:bodyPr/>
          <a:lstStyle/>
          <a:p>
            <a:r>
              <a:rPr lang="en-US" altLang="en-US"/>
              <a:t>Test:Which of these trees is different?</a:t>
            </a:r>
          </a:p>
        </p:txBody>
      </p:sp>
      <p:pic>
        <p:nvPicPr>
          <p:cNvPr id="69634" name="Picture 3" descr="t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38200"/>
            <a:ext cx="7467600"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2" name="Text Box 4"/>
          <p:cNvSpPr txBox="1">
            <a:spLocks noChangeArrowheads="1"/>
          </p:cNvSpPr>
          <p:nvPr/>
        </p:nvSpPr>
        <p:spPr bwMode="auto">
          <a:xfrm>
            <a:off x="212725" y="5843588"/>
            <a:ext cx="2255838" cy="457200"/>
          </a:xfrm>
          <a:prstGeom prst="rect">
            <a:avLst/>
          </a:prstGeom>
          <a:noFill/>
          <a:ln w="9525">
            <a:noFill/>
            <a:miter lim="800000"/>
            <a:headEnd/>
            <a:tailEnd/>
          </a:ln>
          <a:effectLst/>
        </p:spPr>
        <p:txBody>
          <a:bodyPr wrap="none" lIns="91376" tIns="45688" rIns="91376" bIns="45688">
            <a:spAutoFit/>
          </a:bodyPr>
          <a:lstStyle/>
          <a:p>
            <a:pPr>
              <a:defRPr/>
            </a:pPr>
            <a:r>
              <a:rPr lang="en-US" b="1" dirty="0">
                <a:solidFill>
                  <a:srgbClr val="000000"/>
                </a:solidFill>
                <a:latin typeface="Times New Roman" charset="0"/>
                <a:ea typeface=""/>
                <a:cs typeface=""/>
              </a:rPr>
              <a:t>More tests </a:t>
            </a:r>
            <a:r>
              <a:rPr lang="en-US" b="1" dirty="0">
                <a:solidFill>
                  <a:srgbClr val="000000"/>
                </a:solidFill>
                <a:latin typeface="Times New Roman" charset="0"/>
                <a:ea typeface=""/>
                <a:cs typeface=""/>
                <a:hlinkClick r:id="rId4"/>
              </a:rPr>
              <a:t>here</a:t>
            </a:r>
            <a:endParaRPr lang="en-US" b="1" dirty="0">
              <a:solidFill>
                <a:srgbClr val="000000"/>
              </a:solidFill>
              <a:latin typeface="Times New Roman" charset="0"/>
              <a:ea typeface=""/>
              <a:cs typeface=""/>
            </a:endParaRPr>
          </a:p>
        </p:txBody>
      </p:sp>
    </p:spTree>
    <p:extLst>
      <p:ext uri="{BB962C8B-B14F-4D97-AF65-F5344CB8AC3E}">
        <p14:creationId xmlns:p14="http://schemas.microsoft.com/office/powerpoint/2010/main" val="387743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071" y="487352"/>
            <a:ext cx="6202473" cy="6159500"/>
          </a:xfrm>
          <a:prstGeom prst="rect">
            <a:avLst/>
          </a:prstGeom>
        </p:spPr>
      </p:pic>
      <p:sp>
        <p:nvSpPr>
          <p:cNvPr id="2" name="Title 1"/>
          <p:cNvSpPr>
            <a:spLocks noGrp="1"/>
          </p:cNvSpPr>
          <p:nvPr>
            <p:ph type="title"/>
          </p:nvPr>
        </p:nvSpPr>
        <p:spPr>
          <a:xfrm>
            <a:off x="5049504" y="0"/>
            <a:ext cx="4094496" cy="1143000"/>
          </a:xfrm>
        </p:spPr>
        <p:txBody>
          <a:bodyPr/>
          <a:lstStyle/>
          <a:p>
            <a:r>
              <a:rPr lang="en-US" dirty="0"/>
              <a:t>Output from </a:t>
            </a:r>
            <a:r>
              <a:rPr lang="en-US" dirty="0" err="1"/>
              <a:t>consense</a:t>
            </a:r>
            <a:endParaRPr lang="en-US" dirty="0"/>
          </a:p>
        </p:txBody>
      </p:sp>
    </p:spTree>
    <p:extLst>
      <p:ext uri="{BB962C8B-B14F-4D97-AF65-F5344CB8AC3E}">
        <p14:creationId xmlns:p14="http://schemas.microsoft.com/office/powerpoint/2010/main" val="1668032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228600" y="0"/>
            <a:ext cx="7772400" cy="1143000"/>
          </a:xfrm>
        </p:spPr>
        <p:txBody>
          <a:bodyPr/>
          <a:lstStyle/>
          <a:p>
            <a:pPr algn="l" eaLnBrk="1" hangingPunct="1"/>
            <a:r>
              <a:rPr lang="en-US" sz="3600">
                <a:latin typeface="Times New Roman" charset="0"/>
                <a:hlinkClick r:id="rId3"/>
              </a:rPr>
              <a:t>Phylip</a:t>
            </a:r>
            <a:endParaRPr lang="en-US" sz="3600">
              <a:latin typeface="Times New Roman" charset="0"/>
            </a:endParaRPr>
          </a:p>
        </p:txBody>
      </p:sp>
      <p:sp>
        <p:nvSpPr>
          <p:cNvPr id="230403" name="Rectangle 3"/>
          <p:cNvSpPr>
            <a:spLocks noChangeArrowheads="1"/>
          </p:cNvSpPr>
          <p:nvPr/>
        </p:nvSpPr>
        <p:spPr bwMode="auto">
          <a:xfrm>
            <a:off x="114300" y="1317625"/>
            <a:ext cx="8915400" cy="82232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PHYLIP (the </a:t>
            </a:r>
            <a:r>
              <a:rPr lang="en-US" i="1">
                <a:solidFill>
                  <a:srgbClr val="000000"/>
                </a:solidFill>
                <a:latin typeface="Times New Roman" charset="0"/>
              </a:rPr>
              <a:t>PHYL</a:t>
            </a:r>
            <a:r>
              <a:rPr lang="en-US">
                <a:solidFill>
                  <a:srgbClr val="000000"/>
                </a:solidFill>
                <a:latin typeface="Times New Roman" charset="0"/>
              </a:rPr>
              <a:t>ogeny </a:t>
            </a:r>
            <a:r>
              <a:rPr lang="en-US" i="1">
                <a:solidFill>
                  <a:srgbClr val="000000"/>
                </a:solidFill>
                <a:latin typeface="Times New Roman" charset="0"/>
              </a:rPr>
              <a:t>I</a:t>
            </a:r>
            <a:r>
              <a:rPr lang="en-US">
                <a:solidFill>
                  <a:srgbClr val="000000"/>
                </a:solidFill>
                <a:latin typeface="Times New Roman" charset="0"/>
              </a:rPr>
              <a:t>nference </a:t>
            </a:r>
            <a:r>
              <a:rPr lang="en-US" i="1">
                <a:solidFill>
                  <a:srgbClr val="000000"/>
                </a:solidFill>
                <a:latin typeface="Times New Roman" charset="0"/>
              </a:rPr>
              <a:t>P</a:t>
            </a:r>
            <a:r>
              <a:rPr lang="en-US">
                <a:solidFill>
                  <a:srgbClr val="000000"/>
                </a:solidFill>
                <a:latin typeface="Times New Roman" charset="0"/>
              </a:rPr>
              <a:t>ackage) is a package of programs for inferring phylogenies (evolutionary trees). </a:t>
            </a:r>
          </a:p>
        </p:txBody>
      </p:sp>
      <p:sp>
        <p:nvSpPr>
          <p:cNvPr id="230404" name="Rectangle 4"/>
          <p:cNvSpPr>
            <a:spLocks noChangeArrowheads="1"/>
          </p:cNvSpPr>
          <p:nvPr/>
        </p:nvSpPr>
        <p:spPr bwMode="auto">
          <a:xfrm>
            <a:off x="152400" y="2308225"/>
            <a:ext cx="8763000" cy="447357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PHYLIP is the most widely-distributed phylogeny package, and competes with PAUP* to be the one responsible for the largest number of published trees. PHYLIP has been in distribution since 1980, and has over 15,000 registered users. </a:t>
            </a:r>
          </a:p>
          <a:p>
            <a:pPr>
              <a:defRPr/>
            </a:pPr>
            <a:endParaRPr lang="en-US">
              <a:solidFill>
                <a:srgbClr val="000000"/>
              </a:solidFill>
              <a:latin typeface="Times New Roman" charset="0"/>
            </a:endParaRPr>
          </a:p>
          <a:p>
            <a:pPr>
              <a:defRPr/>
            </a:pPr>
            <a:r>
              <a:rPr lang="en-US">
                <a:solidFill>
                  <a:srgbClr val="000000"/>
                </a:solidFill>
                <a:latin typeface="Times New Roman" charset="0"/>
              </a:rPr>
              <a:t>Output is written onto special files with names like "outfile" and "outtree". Trees written onto "outtree" are in the </a:t>
            </a:r>
            <a:r>
              <a:rPr lang="en-US">
                <a:solidFill>
                  <a:srgbClr val="000000"/>
                </a:solidFill>
                <a:latin typeface="Times New Roman" charset="0"/>
                <a:hlinkClick r:id="rId4"/>
              </a:rPr>
              <a:t>Newick</a:t>
            </a:r>
            <a:r>
              <a:rPr lang="en-US">
                <a:solidFill>
                  <a:srgbClr val="000000"/>
                </a:solidFill>
                <a:latin typeface="Times New Roman" charset="0"/>
              </a:rPr>
              <a:t> format, an informal standard agreed to in 1986 by authors of a number of major phylogeny packages. </a:t>
            </a:r>
          </a:p>
          <a:p>
            <a:pPr>
              <a:defRPr/>
            </a:pPr>
            <a:endParaRPr lang="en-US">
              <a:solidFill>
                <a:srgbClr val="000000"/>
              </a:solidFill>
              <a:latin typeface="Times New Roman" charset="0"/>
            </a:endParaRPr>
          </a:p>
          <a:p>
            <a:pPr>
              <a:defRPr/>
            </a:pPr>
            <a:r>
              <a:rPr lang="en-US">
                <a:solidFill>
                  <a:srgbClr val="000000"/>
                </a:solidFill>
                <a:latin typeface="Times New Roman" charset="0"/>
              </a:rPr>
              <a:t>Input is either provided via a file called “infile” or in response to a prompt. </a:t>
            </a:r>
          </a:p>
        </p:txBody>
      </p:sp>
      <p:sp>
        <p:nvSpPr>
          <p:cNvPr id="230405" name="Text Box 5"/>
          <p:cNvSpPr txBox="1">
            <a:spLocks noChangeArrowheads="1"/>
          </p:cNvSpPr>
          <p:nvPr/>
        </p:nvSpPr>
        <p:spPr bwMode="auto">
          <a:xfrm>
            <a:off x="1676400" y="0"/>
            <a:ext cx="6807200" cy="11874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written and distributed by Joe Felsenstein and collaborators  (some of the following is copied from the PHYLIP homepage)</a:t>
            </a:r>
          </a:p>
        </p:txBody>
      </p:sp>
    </p:spTree>
    <p:extLst>
      <p:ext uri="{BB962C8B-B14F-4D97-AF65-F5344CB8AC3E}">
        <p14:creationId xmlns:p14="http://schemas.microsoft.com/office/powerpoint/2010/main" val="649004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0" y="0"/>
            <a:ext cx="8077200" cy="762000"/>
          </a:xfrm>
        </p:spPr>
        <p:txBody>
          <a:bodyPr/>
          <a:lstStyle/>
          <a:p>
            <a:pPr algn="l" eaLnBrk="1" hangingPunct="1"/>
            <a:r>
              <a:rPr lang="en-US">
                <a:latin typeface="Times New Roman" charset="0"/>
              </a:rPr>
              <a:t>input and output</a:t>
            </a:r>
          </a:p>
        </p:txBody>
      </p:sp>
      <p:sp>
        <p:nvSpPr>
          <p:cNvPr id="199685" name="Rectangle 5"/>
          <p:cNvSpPr>
            <a:spLocks noChangeArrowheads="1"/>
          </p:cNvSpPr>
          <p:nvPr/>
        </p:nvSpPr>
        <p:spPr bwMode="auto">
          <a:xfrm>
            <a:off x="0" y="4221163"/>
            <a:ext cx="9144000" cy="0"/>
          </a:xfrm>
          <a:prstGeom prst="rect">
            <a:avLst/>
          </a:prstGeom>
          <a:noFill/>
          <a:ln w="9525">
            <a:noFill/>
            <a:miter lim="800000"/>
            <a:headEnd/>
            <a:tailEnd/>
          </a:ln>
          <a:effectLst/>
        </p:spPr>
        <p:txBody>
          <a:bodyPr>
            <a:spAutoFit/>
          </a:bodyPr>
          <a:lstStyle/>
          <a:p>
            <a:pPr>
              <a:defRPr/>
            </a:pPr>
            <a:endParaRPr lang="en-US" b="1">
              <a:solidFill>
                <a:srgbClr val="000000"/>
              </a:solidFill>
              <a:latin typeface="Times New Roman" charset="0"/>
            </a:endParaRPr>
          </a:p>
        </p:txBody>
      </p:sp>
      <p:graphicFrame>
        <p:nvGraphicFramePr>
          <p:cNvPr id="189443" name="Object 6"/>
          <p:cNvGraphicFramePr>
            <a:graphicFrameLocks noChangeAspect="1"/>
          </p:cNvGraphicFramePr>
          <p:nvPr/>
        </p:nvGraphicFramePr>
        <p:xfrm>
          <a:off x="457200" y="623888"/>
          <a:ext cx="8458200" cy="6194425"/>
        </p:xfrm>
        <a:graphic>
          <a:graphicData uri="http://schemas.openxmlformats.org/presentationml/2006/ole">
            <mc:AlternateContent xmlns:mc="http://schemas.openxmlformats.org/markup-compatibility/2006">
              <mc:Choice xmlns:v="urn:schemas-microsoft-com:vml" Requires="v">
                <p:oleObj spid="_x0000_s203805" name="Photo Editor Photo" r:id="rId4" imgW="7574936" imgH="5546667" progId="">
                  <p:embed/>
                </p:oleObj>
              </mc:Choice>
              <mc:Fallback>
                <p:oleObj name="Photo Editor Photo" r:id="rId4" imgW="7574936" imgH="554666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23888"/>
                        <a:ext cx="8458200" cy="6194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871171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a:xfrm>
            <a:off x="0" y="0"/>
            <a:ext cx="7772400" cy="1143000"/>
          </a:xfrm>
        </p:spPr>
        <p:txBody>
          <a:bodyPr/>
          <a:lstStyle/>
          <a:p>
            <a:pPr algn="l" eaLnBrk="1" hangingPunct="1"/>
            <a:r>
              <a:rPr lang="en-US" sz="3600">
                <a:latin typeface="Times New Roman" charset="0"/>
              </a:rPr>
              <a:t>What’s in PHYLIP</a:t>
            </a:r>
          </a:p>
        </p:txBody>
      </p:sp>
      <p:sp>
        <p:nvSpPr>
          <p:cNvPr id="196612" name="Rectangle 4"/>
          <p:cNvSpPr>
            <a:spLocks noChangeArrowheads="1"/>
          </p:cNvSpPr>
          <p:nvPr/>
        </p:nvSpPr>
        <p:spPr bwMode="auto">
          <a:xfrm>
            <a:off x="0" y="1038225"/>
            <a:ext cx="9144000" cy="155257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Programs in PHYLIP allow to do parsimony, distance matrix, and likelihood methods, including bootstrapping and consensus trees. Data types that can be handled include molecular sequences, gene frequencies, restriction sites and fragments, distance matrices, and discrete characters. </a:t>
            </a:r>
          </a:p>
        </p:txBody>
      </p:sp>
      <p:sp>
        <p:nvSpPr>
          <p:cNvPr id="196613" name="Text Box 5"/>
          <p:cNvSpPr txBox="1">
            <a:spLocks noChangeArrowheads="1"/>
          </p:cNvSpPr>
          <p:nvPr/>
        </p:nvSpPr>
        <p:spPr bwMode="auto">
          <a:xfrm>
            <a:off x="0" y="2819400"/>
            <a:ext cx="8610600" cy="41084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Phylip works well with protein and nucleotide sequences </a:t>
            </a:r>
          </a:p>
          <a:p>
            <a:pPr>
              <a:defRPr/>
            </a:pPr>
            <a:r>
              <a:rPr lang="en-US" b="1">
                <a:solidFill>
                  <a:srgbClr val="000000"/>
                </a:solidFill>
                <a:latin typeface="Times New Roman" charset="0"/>
              </a:rPr>
              <a:t>Many other programs mimic the style of PHYLIP programs. </a:t>
            </a:r>
          </a:p>
          <a:p>
            <a:pPr>
              <a:defRPr/>
            </a:pPr>
            <a:r>
              <a:rPr lang="en-US" b="1">
                <a:solidFill>
                  <a:srgbClr val="000000"/>
                </a:solidFill>
                <a:latin typeface="Times New Roman" charset="0"/>
              </a:rPr>
              <a:t>(e.g. TREEPUZZLE, phyml, protml)</a:t>
            </a:r>
          </a:p>
          <a:p>
            <a:pPr>
              <a:defRPr/>
            </a:pPr>
            <a:endParaRPr lang="en-US" b="1">
              <a:solidFill>
                <a:srgbClr val="000000"/>
              </a:solidFill>
              <a:latin typeface="Times New Roman" charset="0"/>
            </a:endParaRPr>
          </a:p>
          <a:p>
            <a:pPr>
              <a:defRPr/>
            </a:pPr>
            <a:r>
              <a:rPr lang="en-US" b="1">
                <a:solidFill>
                  <a:srgbClr val="000000"/>
                </a:solidFill>
                <a:latin typeface="Times New Roman" charset="0"/>
              </a:rPr>
              <a:t>Many other packages use PHYIP programs in their inner workings (e.g., PHYLO_WIN)</a:t>
            </a:r>
          </a:p>
          <a:p>
            <a:pPr>
              <a:defRPr/>
            </a:pPr>
            <a:endParaRPr lang="en-US" b="1">
              <a:solidFill>
                <a:srgbClr val="000000"/>
              </a:solidFill>
              <a:latin typeface="Times New Roman" charset="0"/>
            </a:endParaRPr>
          </a:p>
          <a:p>
            <a:pPr>
              <a:defRPr/>
            </a:pPr>
            <a:r>
              <a:rPr lang="en-US" b="1">
                <a:solidFill>
                  <a:srgbClr val="000000"/>
                </a:solidFill>
                <a:latin typeface="Times New Roman" charset="0"/>
              </a:rPr>
              <a:t>PHYLIP runs under all operating systems </a:t>
            </a:r>
          </a:p>
          <a:p>
            <a:pPr>
              <a:defRPr/>
            </a:pPr>
            <a:endParaRPr lang="en-US" b="1">
              <a:solidFill>
                <a:srgbClr val="000000"/>
              </a:solidFill>
              <a:latin typeface="Times New Roman" charset="0"/>
            </a:endParaRPr>
          </a:p>
          <a:p>
            <a:pPr>
              <a:defRPr/>
            </a:pPr>
            <a:r>
              <a:rPr lang="en-US" b="1">
                <a:solidFill>
                  <a:srgbClr val="000000"/>
                </a:solidFill>
                <a:latin typeface="Times New Roman" charset="0"/>
              </a:rPr>
              <a:t>Web interfaces are available </a:t>
            </a:r>
          </a:p>
          <a:p>
            <a:pPr>
              <a:defRPr/>
            </a:pPr>
            <a:endParaRPr lang="en-US" b="1">
              <a:solidFill>
                <a:srgbClr val="000000"/>
              </a:solidFill>
              <a:latin typeface="Times New Roman" charset="0"/>
            </a:endParaRPr>
          </a:p>
        </p:txBody>
      </p:sp>
    </p:spTree>
    <p:extLst>
      <p:ext uri="{BB962C8B-B14F-4D97-AF65-F5344CB8AC3E}">
        <p14:creationId xmlns:p14="http://schemas.microsoft.com/office/powerpoint/2010/main" val="2631354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a:xfrm>
            <a:off x="152400" y="228600"/>
            <a:ext cx="8305800" cy="1524000"/>
          </a:xfrm>
        </p:spPr>
        <p:txBody>
          <a:bodyPr/>
          <a:lstStyle/>
          <a:p>
            <a:pPr algn="l" eaLnBrk="1" hangingPunct="1"/>
            <a:r>
              <a:rPr lang="en-US">
                <a:latin typeface="Times New Roman" charset="0"/>
              </a:rPr>
              <a:t>Programs in PHYLIP are Modular </a:t>
            </a:r>
            <a:br>
              <a:rPr lang="en-US">
                <a:latin typeface="Times New Roman" charset="0"/>
              </a:rPr>
            </a:br>
            <a:endParaRPr lang="en-US">
              <a:latin typeface="Times New Roman" charset="0"/>
            </a:endParaRPr>
          </a:p>
        </p:txBody>
      </p:sp>
      <p:sp>
        <p:nvSpPr>
          <p:cNvPr id="197635" name="Rectangle 3"/>
          <p:cNvSpPr>
            <a:spLocks noChangeArrowheads="1"/>
          </p:cNvSpPr>
          <p:nvPr/>
        </p:nvSpPr>
        <p:spPr bwMode="auto">
          <a:xfrm>
            <a:off x="152400" y="1143000"/>
            <a:ext cx="8610600" cy="4708981"/>
          </a:xfrm>
          <a:prstGeom prst="rect">
            <a:avLst/>
          </a:prstGeom>
          <a:noFill/>
          <a:ln w="9525">
            <a:noFill/>
            <a:miter lim="800000"/>
            <a:headEnd/>
            <a:tailEnd/>
          </a:ln>
          <a:effectLst/>
        </p:spPr>
        <p:txBody>
          <a:bodyPr>
            <a:spAutoFit/>
          </a:bodyPr>
          <a:lstStyle/>
          <a:p>
            <a:pPr>
              <a:spcBef>
                <a:spcPct val="50000"/>
              </a:spcBef>
              <a:defRPr/>
            </a:pPr>
            <a:r>
              <a:rPr lang="en-US" b="1" dirty="0">
                <a:solidFill>
                  <a:srgbClr val="000000"/>
                </a:solidFill>
                <a:latin typeface="Times New Roman" charset="0"/>
              </a:rPr>
              <a:t>For example: </a:t>
            </a:r>
          </a:p>
          <a:p>
            <a:pPr>
              <a:spcBef>
                <a:spcPct val="50000"/>
              </a:spcBef>
              <a:defRPr/>
            </a:pPr>
            <a:r>
              <a:rPr lang="en-US" b="1" dirty="0">
                <a:solidFill>
                  <a:srgbClr val="000000"/>
                </a:solidFill>
                <a:latin typeface="Times New Roman" charset="0"/>
              </a:rPr>
              <a:t>SEQBOOT take one set of aligned sequences and writes out a file containing bootstrap samples. </a:t>
            </a:r>
          </a:p>
          <a:p>
            <a:pPr>
              <a:spcBef>
                <a:spcPct val="50000"/>
              </a:spcBef>
              <a:defRPr/>
            </a:pPr>
            <a:r>
              <a:rPr lang="en-US" b="1" dirty="0">
                <a:solidFill>
                  <a:srgbClr val="000000"/>
                </a:solidFill>
                <a:latin typeface="Times New Roman" charset="0"/>
              </a:rPr>
              <a:t>PROTDIST takes a aligned sequences (one or many sets) and calculates distance </a:t>
            </a:r>
            <a:r>
              <a:rPr lang="en-US" b="1" dirty="0" err="1">
                <a:solidFill>
                  <a:srgbClr val="000000"/>
                </a:solidFill>
                <a:latin typeface="Times New Roman" charset="0"/>
              </a:rPr>
              <a:t>matices</a:t>
            </a:r>
            <a:r>
              <a:rPr lang="en-US" b="1" dirty="0">
                <a:solidFill>
                  <a:srgbClr val="000000"/>
                </a:solidFill>
                <a:latin typeface="Times New Roman" charset="0"/>
              </a:rPr>
              <a:t> (one or many)</a:t>
            </a:r>
          </a:p>
          <a:p>
            <a:pPr>
              <a:spcBef>
                <a:spcPct val="50000"/>
              </a:spcBef>
              <a:defRPr/>
            </a:pPr>
            <a:r>
              <a:rPr lang="en-US" b="1" dirty="0">
                <a:solidFill>
                  <a:srgbClr val="000000"/>
                </a:solidFill>
                <a:latin typeface="Times New Roman" charset="0"/>
              </a:rPr>
              <a:t>FITCH (or NEIGHBOR) calculate best fitting or neighbor joining trees from one or many distance matrices</a:t>
            </a:r>
          </a:p>
          <a:p>
            <a:pPr>
              <a:spcBef>
                <a:spcPct val="50000"/>
              </a:spcBef>
              <a:defRPr/>
            </a:pPr>
            <a:r>
              <a:rPr lang="en-US" b="1" dirty="0">
                <a:solidFill>
                  <a:srgbClr val="000000"/>
                </a:solidFill>
                <a:latin typeface="Times New Roman" charset="0"/>
              </a:rPr>
              <a:t>CONSENSE takes many trees and returns a consensus tree</a:t>
            </a:r>
          </a:p>
          <a:p>
            <a:pPr>
              <a:spcBef>
                <a:spcPct val="50000"/>
              </a:spcBef>
              <a:defRPr/>
            </a:pPr>
            <a:r>
              <a:rPr lang="en-US" b="1" dirty="0">
                <a:solidFill>
                  <a:srgbClr val="000000"/>
                </a:solidFill>
                <a:latin typeface="Times New Roman" charset="0"/>
              </a:rPr>
              <a:t>…. modules are available to draw trees as well, but often people use treeview, </a:t>
            </a:r>
            <a:r>
              <a:rPr lang="en-US" b="1" dirty="0" err="1">
                <a:solidFill>
                  <a:srgbClr val="000000"/>
                </a:solidFill>
                <a:latin typeface="Times New Roman" charset="0"/>
              </a:rPr>
              <a:t>figtree</a:t>
            </a:r>
            <a:r>
              <a:rPr lang="en-US" b="1" dirty="0">
                <a:solidFill>
                  <a:srgbClr val="000000"/>
                </a:solidFill>
                <a:latin typeface="Times New Roman" charset="0"/>
              </a:rPr>
              <a:t>, or njplot </a:t>
            </a:r>
          </a:p>
        </p:txBody>
      </p:sp>
    </p:spTree>
    <p:extLst>
      <p:ext uri="{BB962C8B-B14F-4D97-AF65-F5344CB8AC3E}">
        <p14:creationId xmlns:p14="http://schemas.microsoft.com/office/powerpoint/2010/main" val="2887542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0" y="0"/>
            <a:ext cx="7772400" cy="1143000"/>
          </a:xfrm>
        </p:spPr>
        <p:txBody>
          <a:bodyPr/>
          <a:lstStyle/>
          <a:p>
            <a:pPr algn="l" eaLnBrk="1" hangingPunct="1"/>
            <a:r>
              <a:rPr lang="en-US" sz="3600">
                <a:latin typeface="Times New Roman" charset="0"/>
                <a:hlinkClick r:id="rId3"/>
              </a:rPr>
              <a:t>The Phylip Manual</a:t>
            </a:r>
            <a:endParaRPr lang="en-US" sz="3600">
              <a:latin typeface="Times New Roman" charset="0"/>
            </a:endParaRPr>
          </a:p>
        </p:txBody>
      </p:sp>
      <p:sp>
        <p:nvSpPr>
          <p:cNvPr id="198659" name="Rectangle 3"/>
          <p:cNvSpPr>
            <a:spLocks noChangeArrowheads="1"/>
          </p:cNvSpPr>
          <p:nvPr/>
        </p:nvSpPr>
        <p:spPr bwMode="auto">
          <a:xfrm>
            <a:off x="3581400" y="381000"/>
            <a:ext cx="5162550" cy="457200"/>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 is an excellent source of information.</a:t>
            </a:r>
            <a:r>
              <a:rPr lang="en-US" sz="2000">
                <a:solidFill>
                  <a:srgbClr val="000000"/>
                </a:solidFill>
                <a:latin typeface="Times New Roman" charset="0"/>
              </a:rPr>
              <a:t>  </a:t>
            </a:r>
          </a:p>
        </p:txBody>
      </p:sp>
      <p:sp>
        <p:nvSpPr>
          <p:cNvPr id="198660" name="Text Box 4"/>
          <p:cNvSpPr txBox="1">
            <a:spLocks noChangeArrowheads="1"/>
          </p:cNvSpPr>
          <p:nvPr/>
        </p:nvSpPr>
        <p:spPr bwMode="auto">
          <a:xfrm>
            <a:off x="152400" y="1060450"/>
            <a:ext cx="8458200" cy="55689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Brief one line descriptions of the programs are </a:t>
            </a:r>
            <a:r>
              <a:rPr lang="en-US" b="1">
                <a:solidFill>
                  <a:srgbClr val="000000"/>
                </a:solidFill>
                <a:latin typeface="Times New Roman" charset="0"/>
                <a:hlinkClick r:id="rId4"/>
              </a:rPr>
              <a:t>here</a:t>
            </a:r>
            <a:endParaRPr lang="en-US" b="1">
              <a:solidFill>
                <a:srgbClr val="000000"/>
              </a:solidFill>
              <a:latin typeface="Times New Roman" charset="0"/>
            </a:endParaRPr>
          </a:p>
          <a:p>
            <a:pPr>
              <a:defRPr/>
            </a:pPr>
            <a:endParaRPr lang="en-US" b="1">
              <a:solidFill>
                <a:srgbClr val="000000"/>
              </a:solidFill>
              <a:latin typeface="Times New Roman" charset="0"/>
            </a:endParaRPr>
          </a:p>
          <a:p>
            <a:pPr>
              <a:defRPr/>
            </a:pPr>
            <a:r>
              <a:rPr lang="en-US" b="1">
                <a:solidFill>
                  <a:srgbClr val="000000"/>
                </a:solidFill>
                <a:latin typeface="Times New Roman" charset="0"/>
              </a:rPr>
              <a:t>The easiest way to run PHYLIP programs is via a command </a:t>
            </a:r>
            <a:br>
              <a:rPr lang="en-US" b="1">
                <a:solidFill>
                  <a:srgbClr val="000000"/>
                </a:solidFill>
                <a:latin typeface="Times New Roman" charset="0"/>
              </a:rPr>
            </a:br>
            <a:r>
              <a:rPr lang="en-US" b="1">
                <a:solidFill>
                  <a:srgbClr val="000000"/>
                </a:solidFill>
                <a:latin typeface="Times New Roman" charset="0"/>
              </a:rPr>
              <a:t>line menu (similar to clustalw).  The program is invoked through clicking on an icon, or by typing the program name at the command line. </a:t>
            </a:r>
          </a:p>
          <a:p>
            <a:pPr>
              <a:defRPr/>
            </a:pPr>
            <a:r>
              <a:rPr lang="en-US" b="1">
                <a:solidFill>
                  <a:srgbClr val="000000"/>
                </a:solidFill>
                <a:latin typeface="Courier New" charset="0"/>
              </a:rPr>
              <a:t>&gt; seqboot</a:t>
            </a:r>
          </a:p>
          <a:p>
            <a:pPr>
              <a:defRPr/>
            </a:pPr>
            <a:r>
              <a:rPr lang="en-US" b="1">
                <a:solidFill>
                  <a:srgbClr val="000000"/>
                </a:solidFill>
                <a:latin typeface="Courier New" charset="0"/>
              </a:rPr>
              <a:t>&gt; protpars</a:t>
            </a:r>
          </a:p>
          <a:p>
            <a:pPr>
              <a:defRPr/>
            </a:pPr>
            <a:r>
              <a:rPr lang="en-US" b="1">
                <a:solidFill>
                  <a:srgbClr val="000000"/>
                </a:solidFill>
                <a:latin typeface="Courier New" charset="0"/>
              </a:rPr>
              <a:t>&gt; fitch</a:t>
            </a:r>
          </a:p>
          <a:p>
            <a:pPr>
              <a:defRPr/>
            </a:pPr>
            <a:endParaRPr lang="en-US" b="1">
              <a:solidFill>
                <a:srgbClr val="000000"/>
              </a:solidFill>
              <a:latin typeface="Times New Roman" charset="0"/>
            </a:endParaRPr>
          </a:p>
          <a:p>
            <a:pPr>
              <a:defRPr/>
            </a:pPr>
            <a:r>
              <a:rPr lang="en-US" b="1">
                <a:solidFill>
                  <a:srgbClr val="000000"/>
                </a:solidFill>
                <a:latin typeface="Times New Roman" charset="0"/>
              </a:rPr>
              <a:t>If there is no file called infile the program responds with:  </a:t>
            </a:r>
          </a:p>
          <a:p>
            <a:pPr>
              <a:defRPr/>
            </a:pPr>
            <a:endParaRPr lang="en-US" b="1">
              <a:solidFill>
                <a:srgbClr val="000000"/>
              </a:solidFill>
              <a:latin typeface="Courier New" charset="0"/>
            </a:endParaRPr>
          </a:p>
          <a:p>
            <a:pPr>
              <a:defRPr/>
            </a:pPr>
            <a:r>
              <a:rPr lang="en-US" b="1">
                <a:solidFill>
                  <a:srgbClr val="000000"/>
                </a:solidFill>
                <a:latin typeface="Courier New" charset="0"/>
              </a:rPr>
              <a:t>[gogarten@carrot gogarten]$ seqboot</a:t>
            </a:r>
          </a:p>
          <a:p>
            <a:pPr>
              <a:defRPr/>
            </a:pPr>
            <a:r>
              <a:rPr lang="en-US" b="1">
                <a:solidFill>
                  <a:srgbClr val="000000"/>
                </a:solidFill>
                <a:latin typeface="Courier New" charset="0"/>
              </a:rPr>
              <a:t>seqboot: can't find input file "infile"</a:t>
            </a:r>
          </a:p>
          <a:p>
            <a:pPr>
              <a:defRPr/>
            </a:pPr>
            <a:r>
              <a:rPr lang="en-US" b="1">
                <a:solidFill>
                  <a:srgbClr val="000000"/>
                </a:solidFill>
                <a:latin typeface="Courier New" charset="0"/>
              </a:rPr>
              <a:t>Please enter a new file name&gt;</a:t>
            </a:r>
            <a:r>
              <a:rPr lang="en-US" b="1">
                <a:solidFill>
                  <a:srgbClr val="000000"/>
                </a:solidFill>
                <a:latin typeface="Times New Roman" charset="0"/>
              </a:rPr>
              <a:t> </a:t>
            </a:r>
          </a:p>
        </p:txBody>
      </p:sp>
    </p:spTree>
    <p:extLst>
      <p:ext uri="{BB962C8B-B14F-4D97-AF65-F5344CB8AC3E}">
        <p14:creationId xmlns:p14="http://schemas.microsoft.com/office/powerpoint/2010/main" val="3966038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0" y="0"/>
            <a:ext cx="7924800" cy="914400"/>
          </a:xfrm>
        </p:spPr>
        <p:txBody>
          <a:bodyPr/>
          <a:lstStyle/>
          <a:p>
            <a:pPr algn="l" eaLnBrk="1" hangingPunct="1"/>
            <a:r>
              <a:rPr lang="en-US">
                <a:latin typeface="Times New Roman" charset="0"/>
              </a:rPr>
              <a:t>program folder</a:t>
            </a:r>
          </a:p>
        </p:txBody>
      </p:sp>
      <p:graphicFrame>
        <p:nvGraphicFramePr>
          <p:cNvPr id="197634" name="Object 3"/>
          <p:cNvGraphicFramePr>
            <a:graphicFrameLocks noChangeAspect="1"/>
          </p:cNvGraphicFramePr>
          <p:nvPr/>
        </p:nvGraphicFramePr>
        <p:xfrm>
          <a:off x="152400" y="914400"/>
          <a:ext cx="8839200" cy="5159375"/>
        </p:xfrm>
        <a:graphic>
          <a:graphicData uri="http://schemas.openxmlformats.org/presentationml/2006/ole">
            <mc:AlternateContent xmlns:mc="http://schemas.openxmlformats.org/markup-compatibility/2006">
              <mc:Choice xmlns:v="urn:schemas-microsoft-com:vml" Requires="v">
                <p:oleObj spid="_x0000_s204829" name="Photo Editor Photo" r:id="rId4" imgW="9701101" imgH="5662151" progId="">
                  <p:embed/>
                </p:oleObj>
              </mc:Choice>
              <mc:Fallback>
                <p:oleObj name="Photo Editor Photo" r:id="rId4" imgW="9701101" imgH="566215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8839200" cy="5159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897064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a:xfrm>
            <a:off x="0" y="0"/>
            <a:ext cx="7772400" cy="1143000"/>
          </a:xfrm>
        </p:spPr>
        <p:txBody>
          <a:bodyPr/>
          <a:lstStyle/>
          <a:p>
            <a:pPr algn="l" eaLnBrk="1" hangingPunct="1"/>
            <a:r>
              <a:rPr lang="en-US" sz="3200">
                <a:latin typeface="Times New Roman" charset="0"/>
              </a:rPr>
              <a:t>menu interface</a:t>
            </a:r>
          </a:p>
        </p:txBody>
      </p:sp>
      <p:graphicFrame>
        <p:nvGraphicFramePr>
          <p:cNvPr id="199682" name="Object 4"/>
          <p:cNvGraphicFramePr>
            <a:graphicFrameLocks noChangeAspect="1"/>
          </p:cNvGraphicFramePr>
          <p:nvPr/>
        </p:nvGraphicFramePr>
        <p:xfrm>
          <a:off x="0" y="1066800"/>
          <a:ext cx="9144000" cy="4303713"/>
        </p:xfrm>
        <a:graphic>
          <a:graphicData uri="http://schemas.openxmlformats.org/presentationml/2006/ole">
            <mc:AlternateContent xmlns:mc="http://schemas.openxmlformats.org/markup-compatibility/2006">
              <mc:Choice xmlns:v="urn:schemas-microsoft-com:vml" Requires="v">
                <p:oleObj spid="_x0000_s205853" name="Photo Editor Photo" r:id="rId4" imgW="7917866" imgH="3726503" progId="">
                  <p:embed/>
                </p:oleObj>
              </mc:Choice>
              <mc:Fallback>
                <p:oleObj name="Photo Editor Photo" r:id="rId4" imgW="7917866" imgH="372650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800"/>
                        <a:ext cx="9144000" cy="430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0709" name="Text Box 5"/>
          <p:cNvSpPr txBox="1">
            <a:spLocks noChangeArrowheads="1"/>
          </p:cNvSpPr>
          <p:nvPr/>
        </p:nvSpPr>
        <p:spPr bwMode="auto">
          <a:xfrm>
            <a:off x="136525" y="5908675"/>
            <a:ext cx="5586413" cy="457200"/>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example:  seqboot and protpars on infile1</a:t>
            </a:r>
          </a:p>
        </p:txBody>
      </p:sp>
    </p:spTree>
    <p:extLst>
      <p:ext uri="{BB962C8B-B14F-4D97-AF65-F5344CB8AC3E}">
        <p14:creationId xmlns:p14="http://schemas.microsoft.com/office/powerpoint/2010/main" val="4132610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ext Box 2"/>
          <p:cNvSpPr txBox="1">
            <a:spLocks noChangeArrowheads="1"/>
          </p:cNvSpPr>
          <p:nvPr/>
        </p:nvSpPr>
        <p:spPr bwMode="auto">
          <a:xfrm>
            <a:off x="1052513" y="152400"/>
            <a:ext cx="185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Sequence alignment:</a:t>
            </a:r>
            <a:endParaRPr lang="en-US" sz="1400">
              <a:solidFill>
                <a:srgbClr val="000000"/>
              </a:solidFill>
            </a:endParaRPr>
          </a:p>
        </p:txBody>
      </p:sp>
      <p:sp>
        <p:nvSpPr>
          <p:cNvPr id="201730" name="Text Box 3"/>
          <p:cNvSpPr txBox="1">
            <a:spLocks noChangeArrowheads="1"/>
          </p:cNvSpPr>
          <p:nvPr/>
        </p:nvSpPr>
        <p:spPr bwMode="auto">
          <a:xfrm>
            <a:off x="1052513" y="838200"/>
            <a:ext cx="19812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Removing ambiguous positions:</a:t>
            </a:r>
            <a:endParaRPr lang="en-US" sz="1400">
              <a:solidFill>
                <a:srgbClr val="000000"/>
              </a:solidFill>
            </a:endParaRPr>
          </a:p>
        </p:txBody>
      </p:sp>
      <p:sp>
        <p:nvSpPr>
          <p:cNvPr id="201731" name="Text Box 4"/>
          <p:cNvSpPr txBox="1">
            <a:spLocks noChangeArrowheads="1"/>
          </p:cNvSpPr>
          <p:nvPr/>
        </p:nvSpPr>
        <p:spPr bwMode="auto">
          <a:xfrm>
            <a:off x="1052513" y="1600200"/>
            <a:ext cx="260508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Generation of pseudosamples:</a:t>
            </a:r>
            <a:endParaRPr lang="en-US" sz="1400">
              <a:solidFill>
                <a:srgbClr val="000000"/>
              </a:solidFill>
            </a:endParaRPr>
          </a:p>
        </p:txBody>
      </p:sp>
      <p:sp>
        <p:nvSpPr>
          <p:cNvPr id="201732" name="Text Box 5"/>
          <p:cNvSpPr txBox="1">
            <a:spLocks noChangeArrowheads="1"/>
          </p:cNvSpPr>
          <p:nvPr/>
        </p:nvSpPr>
        <p:spPr bwMode="auto">
          <a:xfrm>
            <a:off x="1052513" y="2667000"/>
            <a:ext cx="1995487"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Calculating and evaluating phylogenies: </a:t>
            </a:r>
            <a:endParaRPr lang="en-US" sz="1400">
              <a:solidFill>
                <a:srgbClr val="000000"/>
              </a:solidFill>
            </a:endParaRPr>
          </a:p>
        </p:txBody>
      </p:sp>
      <p:sp>
        <p:nvSpPr>
          <p:cNvPr id="201733" name="Text Box 6"/>
          <p:cNvSpPr txBox="1">
            <a:spLocks noChangeArrowheads="1"/>
          </p:cNvSpPr>
          <p:nvPr/>
        </p:nvSpPr>
        <p:spPr bwMode="auto">
          <a:xfrm>
            <a:off x="1052513" y="4530725"/>
            <a:ext cx="21018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Comparing phylogenies:</a:t>
            </a:r>
            <a:endParaRPr lang="en-US" sz="1400">
              <a:solidFill>
                <a:srgbClr val="000000"/>
              </a:solidFill>
            </a:endParaRPr>
          </a:p>
        </p:txBody>
      </p:sp>
      <p:sp>
        <p:nvSpPr>
          <p:cNvPr id="201734" name="Text Box 7"/>
          <p:cNvSpPr txBox="1">
            <a:spLocks noChangeArrowheads="1"/>
          </p:cNvSpPr>
          <p:nvPr/>
        </p:nvSpPr>
        <p:spPr bwMode="auto">
          <a:xfrm>
            <a:off x="1041400" y="5105400"/>
            <a:ext cx="1774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Comparing models: </a:t>
            </a:r>
            <a:endParaRPr lang="en-US" sz="1400">
              <a:solidFill>
                <a:srgbClr val="000000"/>
              </a:solidFill>
            </a:endParaRPr>
          </a:p>
        </p:txBody>
      </p:sp>
      <p:sp>
        <p:nvSpPr>
          <p:cNvPr id="201735" name="Text Box 8"/>
          <p:cNvSpPr txBox="1">
            <a:spLocks noChangeArrowheads="1"/>
          </p:cNvSpPr>
          <p:nvPr/>
        </p:nvSpPr>
        <p:spPr bwMode="auto">
          <a:xfrm>
            <a:off x="1041400" y="5638800"/>
            <a:ext cx="15287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Visualizing trees:</a:t>
            </a:r>
            <a:endParaRPr lang="en-US" sz="1400">
              <a:solidFill>
                <a:srgbClr val="000000"/>
              </a:solidFill>
            </a:endParaRPr>
          </a:p>
        </p:txBody>
      </p:sp>
      <p:sp>
        <p:nvSpPr>
          <p:cNvPr id="374793" name="Text Box 9"/>
          <p:cNvSpPr txBox="1">
            <a:spLocks noChangeArrowheads="1"/>
          </p:cNvSpPr>
          <p:nvPr/>
        </p:nvSpPr>
        <p:spPr bwMode="auto">
          <a:xfrm>
            <a:off x="4800600" y="3267075"/>
            <a:ext cx="76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FITCH</a:t>
            </a:r>
          </a:p>
        </p:txBody>
      </p:sp>
      <p:sp>
        <p:nvSpPr>
          <p:cNvPr id="374794" name="Text Box 10"/>
          <p:cNvSpPr txBox="1">
            <a:spLocks noChangeArrowheads="1"/>
          </p:cNvSpPr>
          <p:nvPr/>
        </p:nvSpPr>
        <p:spPr bwMode="auto">
          <a:xfrm>
            <a:off x="4572000" y="2514600"/>
            <a:ext cx="1524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TREE-PUZZLE</a:t>
            </a:r>
          </a:p>
        </p:txBody>
      </p:sp>
      <p:sp>
        <p:nvSpPr>
          <p:cNvPr id="201738" name="Line 11"/>
          <p:cNvSpPr>
            <a:spLocks noChangeShapeType="1"/>
          </p:cNvSpPr>
          <p:nvPr/>
        </p:nvSpPr>
        <p:spPr bwMode="auto">
          <a:xfrm>
            <a:off x="3886200" y="457200"/>
            <a:ext cx="0" cy="4572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39" name="Line 12"/>
          <p:cNvSpPr>
            <a:spLocks noChangeShapeType="1"/>
          </p:cNvSpPr>
          <p:nvPr/>
        </p:nvSpPr>
        <p:spPr bwMode="auto">
          <a:xfrm flipH="1">
            <a:off x="4267200" y="457200"/>
            <a:ext cx="1524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0" name="Line 13"/>
          <p:cNvSpPr>
            <a:spLocks noChangeShapeType="1"/>
          </p:cNvSpPr>
          <p:nvPr/>
        </p:nvSpPr>
        <p:spPr bwMode="auto">
          <a:xfrm>
            <a:off x="4267200" y="457200"/>
            <a:ext cx="1981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1" name="Line 14"/>
          <p:cNvSpPr>
            <a:spLocks noChangeShapeType="1"/>
          </p:cNvSpPr>
          <p:nvPr/>
        </p:nvSpPr>
        <p:spPr bwMode="auto">
          <a:xfrm>
            <a:off x="5791200" y="457200"/>
            <a:ext cx="533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2" name="Line 15"/>
          <p:cNvSpPr>
            <a:spLocks noChangeShapeType="1"/>
          </p:cNvSpPr>
          <p:nvPr/>
        </p:nvSpPr>
        <p:spPr bwMode="auto">
          <a:xfrm>
            <a:off x="3886200" y="121920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3" name="Line 16"/>
          <p:cNvSpPr>
            <a:spLocks noChangeShapeType="1"/>
          </p:cNvSpPr>
          <p:nvPr/>
        </p:nvSpPr>
        <p:spPr bwMode="auto">
          <a:xfrm>
            <a:off x="3886200" y="1219200"/>
            <a:ext cx="685800" cy="3810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4" name="Line 17"/>
          <p:cNvSpPr>
            <a:spLocks noChangeShapeType="1"/>
          </p:cNvSpPr>
          <p:nvPr/>
        </p:nvSpPr>
        <p:spPr bwMode="auto">
          <a:xfrm>
            <a:off x="3886200" y="1981200"/>
            <a:ext cx="685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5" name="Line 18"/>
          <p:cNvSpPr>
            <a:spLocks noChangeShapeType="1"/>
          </p:cNvSpPr>
          <p:nvPr/>
        </p:nvSpPr>
        <p:spPr bwMode="auto">
          <a:xfrm>
            <a:off x="3886200" y="1981200"/>
            <a:ext cx="2819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6" name="Line 19"/>
          <p:cNvSpPr>
            <a:spLocks noChangeShapeType="1"/>
          </p:cNvSpPr>
          <p:nvPr/>
        </p:nvSpPr>
        <p:spPr bwMode="auto">
          <a:xfrm>
            <a:off x="3886200" y="1981200"/>
            <a:ext cx="38100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7" name="Line 20"/>
          <p:cNvSpPr>
            <a:spLocks noChangeShapeType="1"/>
          </p:cNvSpPr>
          <p:nvPr/>
        </p:nvSpPr>
        <p:spPr bwMode="auto">
          <a:xfrm>
            <a:off x="4038600" y="457200"/>
            <a:ext cx="990600" cy="11430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8" name="Line 21"/>
          <p:cNvSpPr>
            <a:spLocks noChangeShapeType="1"/>
          </p:cNvSpPr>
          <p:nvPr/>
        </p:nvSpPr>
        <p:spPr bwMode="auto">
          <a:xfrm flipH="1">
            <a:off x="5181600" y="457200"/>
            <a:ext cx="6096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49" name="Line 22"/>
          <p:cNvSpPr>
            <a:spLocks noChangeShapeType="1"/>
          </p:cNvSpPr>
          <p:nvPr/>
        </p:nvSpPr>
        <p:spPr bwMode="auto">
          <a:xfrm flipH="1">
            <a:off x="5562600" y="1219200"/>
            <a:ext cx="990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0" name="Line 23"/>
          <p:cNvSpPr>
            <a:spLocks noChangeShapeType="1"/>
          </p:cNvSpPr>
          <p:nvPr/>
        </p:nvSpPr>
        <p:spPr bwMode="auto">
          <a:xfrm flipH="1">
            <a:off x="3962400" y="1905000"/>
            <a:ext cx="1219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1" name="Line 24"/>
          <p:cNvSpPr>
            <a:spLocks noChangeShapeType="1"/>
          </p:cNvSpPr>
          <p:nvPr/>
        </p:nvSpPr>
        <p:spPr bwMode="auto">
          <a:xfrm flipH="1">
            <a:off x="5181600" y="1905000"/>
            <a:ext cx="0" cy="6096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2" name="Line 25"/>
          <p:cNvSpPr>
            <a:spLocks noChangeShapeType="1"/>
          </p:cNvSpPr>
          <p:nvPr/>
        </p:nvSpPr>
        <p:spPr bwMode="auto">
          <a:xfrm>
            <a:off x="5181600" y="1905000"/>
            <a:ext cx="1524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3" name="Line 26"/>
          <p:cNvSpPr>
            <a:spLocks noChangeShapeType="1"/>
          </p:cNvSpPr>
          <p:nvPr/>
        </p:nvSpPr>
        <p:spPr bwMode="auto">
          <a:xfrm>
            <a:off x="5181600" y="1905000"/>
            <a:ext cx="25146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4" name="Line 27"/>
          <p:cNvSpPr>
            <a:spLocks noChangeShapeType="1"/>
          </p:cNvSpPr>
          <p:nvPr/>
        </p:nvSpPr>
        <p:spPr bwMode="auto">
          <a:xfrm>
            <a:off x="6553200" y="1219200"/>
            <a:ext cx="3048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5" name="Line 28"/>
          <p:cNvSpPr>
            <a:spLocks noChangeShapeType="1"/>
          </p:cNvSpPr>
          <p:nvPr/>
        </p:nvSpPr>
        <p:spPr bwMode="auto">
          <a:xfrm>
            <a:off x="6553200" y="1219200"/>
            <a:ext cx="13716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6" name="Line 29"/>
          <p:cNvSpPr>
            <a:spLocks noChangeShapeType="1"/>
          </p:cNvSpPr>
          <p:nvPr/>
        </p:nvSpPr>
        <p:spPr bwMode="auto">
          <a:xfrm>
            <a:off x="4191000" y="2819400"/>
            <a:ext cx="6096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7" name="Line 30"/>
          <p:cNvSpPr>
            <a:spLocks noChangeShapeType="1"/>
          </p:cNvSpPr>
          <p:nvPr/>
        </p:nvSpPr>
        <p:spPr bwMode="auto">
          <a:xfrm flipH="1">
            <a:off x="4191000" y="2819400"/>
            <a:ext cx="685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8" name="Line 31"/>
          <p:cNvSpPr>
            <a:spLocks noChangeShapeType="1"/>
          </p:cNvSpPr>
          <p:nvPr/>
        </p:nvSpPr>
        <p:spPr bwMode="auto">
          <a:xfrm>
            <a:off x="3886200" y="28194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59" name="Line 32"/>
          <p:cNvSpPr>
            <a:spLocks noChangeShapeType="1"/>
          </p:cNvSpPr>
          <p:nvPr/>
        </p:nvSpPr>
        <p:spPr bwMode="auto">
          <a:xfrm>
            <a:off x="5181600" y="2819400"/>
            <a:ext cx="0" cy="4572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0" name="Line 33"/>
          <p:cNvSpPr>
            <a:spLocks noChangeShapeType="1"/>
          </p:cNvSpPr>
          <p:nvPr/>
        </p:nvSpPr>
        <p:spPr bwMode="auto">
          <a:xfrm>
            <a:off x="3886200" y="3581400"/>
            <a:ext cx="106680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1" name="Line 34"/>
          <p:cNvSpPr>
            <a:spLocks noChangeShapeType="1"/>
          </p:cNvSpPr>
          <p:nvPr/>
        </p:nvSpPr>
        <p:spPr bwMode="auto">
          <a:xfrm>
            <a:off x="5105400" y="3581400"/>
            <a:ext cx="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2" name="Line 35"/>
          <p:cNvSpPr>
            <a:spLocks noChangeShapeType="1"/>
          </p:cNvSpPr>
          <p:nvPr/>
        </p:nvSpPr>
        <p:spPr bwMode="auto">
          <a:xfrm>
            <a:off x="5105400" y="3581400"/>
            <a:ext cx="6096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3" name="Line 36"/>
          <p:cNvSpPr>
            <a:spLocks noChangeShapeType="1"/>
          </p:cNvSpPr>
          <p:nvPr/>
        </p:nvSpPr>
        <p:spPr bwMode="auto">
          <a:xfrm flipH="1">
            <a:off x="6019800" y="2971800"/>
            <a:ext cx="19812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4" name="Line 37"/>
          <p:cNvSpPr>
            <a:spLocks noChangeShapeType="1"/>
          </p:cNvSpPr>
          <p:nvPr/>
        </p:nvSpPr>
        <p:spPr bwMode="auto">
          <a:xfrm flipH="1">
            <a:off x="5943600" y="2971800"/>
            <a:ext cx="9144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5" name="Line 38"/>
          <p:cNvSpPr>
            <a:spLocks noChangeShapeType="1"/>
          </p:cNvSpPr>
          <p:nvPr/>
        </p:nvSpPr>
        <p:spPr bwMode="auto">
          <a:xfrm>
            <a:off x="5638800" y="2819400"/>
            <a:ext cx="22860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6" name="Line 39"/>
          <p:cNvSpPr>
            <a:spLocks noChangeShapeType="1"/>
          </p:cNvSpPr>
          <p:nvPr/>
        </p:nvSpPr>
        <p:spPr bwMode="auto">
          <a:xfrm flipH="1">
            <a:off x="5334000" y="4800600"/>
            <a:ext cx="2286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7" name="Line 40"/>
          <p:cNvSpPr>
            <a:spLocks noChangeShapeType="1"/>
          </p:cNvSpPr>
          <p:nvPr/>
        </p:nvSpPr>
        <p:spPr bwMode="auto">
          <a:xfrm flipH="1">
            <a:off x="7848600" y="2971800"/>
            <a:ext cx="228600" cy="2133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8" name="Line 41"/>
          <p:cNvSpPr>
            <a:spLocks noChangeShapeType="1"/>
          </p:cNvSpPr>
          <p:nvPr/>
        </p:nvSpPr>
        <p:spPr bwMode="auto">
          <a:xfrm>
            <a:off x="8229600" y="2971800"/>
            <a:ext cx="76200"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69" name="Line 42"/>
          <p:cNvSpPr>
            <a:spLocks noChangeShapeType="1"/>
          </p:cNvSpPr>
          <p:nvPr/>
        </p:nvSpPr>
        <p:spPr bwMode="auto">
          <a:xfrm flipH="1">
            <a:off x="5562600" y="1219200"/>
            <a:ext cx="9906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70" name="Line 43"/>
          <p:cNvSpPr>
            <a:spLocks noChangeShapeType="1"/>
          </p:cNvSpPr>
          <p:nvPr/>
        </p:nvSpPr>
        <p:spPr bwMode="auto">
          <a:xfrm>
            <a:off x="5715000" y="2819400"/>
            <a:ext cx="1524000" cy="2286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374828" name="Text Box 44"/>
          <p:cNvSpPr txBox="1">
            <a:spLocks noChangeArrowheads="1"/>
          </p:cNvSpPr>
          <p:nvPr/>
        </p:nvSpPr>
        <p:spPr bwMode="auto">
          <a:xfrm>
            <a:off x="4114800" y="5715000"/>
            <a:ext cx="203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wrap="none">
            <a:spAutoFit/>
          </a:bodyPr>
          <a:lstStyle/>
          <a:p>
            <a:pPr eaLnBrk="0" hangingPunct="0">
              <a:defRPr/>
            </a:pPr>
            <a:r>
              <a:rPr lang="en-US" sz="1400">
                <a:solidFill>
                  <a:srgbClr val="000000"/>
                </a:solidFill>
                <a:ea typeface="ＭＳ Ｐゴシック" charset="-128"/>
                <a:cs typeface="ＭＳ Ｐゴシック" charset="-128"/>
              </a:rPr>
              <a:t>ATV, njplot, or treeview</a:t>
            </a:r>
          </a:p>
        </p:txBody>
      </p:sp>
      <p:sp>
        <p:nvSpPr>
          <p:cNvPr id="374829" name="Text Box 45"/>
          <p:cNvSpPr txBox="1">
            <a:spLocks noChangeArrowheads="1"/>
          </p:cNvSpPr>
          <p:nvPr/>
        </p:nvSpPr>
        <p:spPr bwMode="auto">
          <a:xfrm>
            <a:off x="6629400" y="5105400"/>
            <a:ext cx="1905000"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Maximum Likelihood Ratio Test</a:t>
            </a:r>
          </a:p>
        </p:txBody>
      </p:sp>
      <p:sp>
        <p:nvSpPr>
          <p:cNvPr id="374830" name="Text Box 46"/>
          <p:cNvSpPr txBox="1">
            <a:spLocks noChangeArrowheads="1"/>
          </p:cNvSpPr>
          <p:nvPr/>
        </p:nvSpPr>
        <p:spPr bwMode="auto">
          <a:xfrm>
            <a:off x="7467600" y="4419600"/>
            <a:ext cx="1565275"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SH-TEST in TREE-PUZZLE</a:t>
            </a:r>
          </a:p>
        </p:txBody>
      </p:sp>
      <p:sp>
        <p:nvSpPr>
          <p:cNvPr id="374831" name="Text Box 47"/>
          <p:cNvSpPr txBox="1">
            <a:spLocks noChangeArrowheads="1"/>
          </p:cNvSpPr>
          <p:nvPr/>
        </p:nvSpPr>
        <p:spPr bwMode="auto">
          <a:xfrm>
            <a:off x="3200400" y="3267075"/>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NEIGHBOR</a:t>
            </a:r>
          </a:p>
        </p:txBody>
      </p:sp>
      <p:sp>
        <p:nvSpPr>
          <p:cNvPr id="374832" name="Text Box 48"/>
          <p:cNvSpPr txBox="1">
            <a:spLocks noChangeArrowheads="1"/>
          </p:cNvSpPr>
          <p:nvPr/>
        </p:nvSpPr>
        <p:spPr bwMode="auto">
          <a:xfrm>
            <a:off x="6248400" y="26670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PROTPARS</a:t>
            </a:r>
          </a:p>
        </p:txBody>
      </p:sp>
      <p:sp>
        <p:nvSpPr>
          <p:cNvPr id="374833" name="Text Box 49"/>
          <p:cNvSpPr txBox="1">
            <a:spLocks noChangeArrowheads="1"/>
          </p:cNvSpPr>
          <p:nvPr/>
        </p:nvSpPr>
        <p:spPr bwMode="auto">
          <a:xfrm>
            <a:off x="7696200" y="2667000"/>
            <a:ext cx="838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PHYML</a:t>
            </a:r>
          </a:p>
        </p:txBody>
      </p:sp>
      <p:sp>
        <p:nvSpPr>
          <p:cNvPr id="374834" name="Text Box 50"/>
          <p:cNvSpPr txBox="1">
            <a:spLocks noChangeArrowheads="1"/>
          </p:cNvSpPr>
          <p:nvPr/>
        </p:nvSpPr>
        <p:spPr bwMode="auto">
          <a:xfrm>
            <a:off x="3124200" y="25146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PROTDIST</a:t>
            </a:r>
          </a:p>
        </p:txBody>
      </p:sp>
      <p:sp>
        <p:nvSpPr>
          <p:cNvPr id="374835" name="Text Box 51"/>
          <p:cNvSpPr txBox="1">
            <a:spLocks noChangeArrowheads="1"/>
          </p:cNvSpPr>
          <p:nvPr/>
        </p:nvSpPr>
        <p:spPr bwMode="auto">
          <a:xfrm>
            <a:off x="3048000" y="9144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T-COFFEE</a:t>
            </a:r>
          </a:p>
        </p:txBody>
      </p:sp>
      <p:sp>
        <p:nvSpPr>
          <p:cNvPr id="374836" name="Text Box 52"/>
          <p:cNvSpPr txBox="1">
            <a:spLocks noChangeArrowheads="1"/>
          </p:cNvSpPr>
          <p:nvPr/>
        </p:nvSpPr>
        <p:spPr bwMode="auto">
          <a:xfrm>
            <a:off x="4572000" y="16002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SEQBOOT</a:t>
            </a:r>
          </a:p>
        </p:txBody>
      </p:sp>
      <p:sp>
        <p:nvSpPr>
          <p:cNvPr id="374837" name="Text Box 53"/>
          <p:cNvSpPr txBox="1">
            <a:spLocks noChangeArrowheads="1"/>
          </p:cNvSpPr>
          <p:nvPr/>
        </p:nvSpPr>
        <p:spPr bwMode="auto">
          <a:xfrm>
            <a:off x="6248400" y="914400"/>
            <a:ext cx="1143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FORBACK</a:t>
            </a:r>
          </a:p>
        </p:txBody>
      </p:sp>
      <p:sp>
        <p:nvSpPr>
          <p:cNvPr id="374838" name="Text Box 54"/>
          <p:cNvSpPr txBox="1">
            <a:spLocks noChangeArrowheads="1"/>
          </p:cNvSpPr>
          <p:nvPr/>
        </p:nvSpPr>
        <p:spPr bwMode="auto">
          <a:xfrm>
            <a:off x="3352800" y="1524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CLUSTALW</a:t>
            </a:r>
          </a:p>
        </p:txBody>
      </p:sp>
      <p:sp>
        <p:nvSpPr>
          <p:cNvPr id="374839" name="Text Box 55"/>
          <p:cNvSpPr txBox="1">
            <a:spLocks noChangeArrowheads="1"/>
          </p:cNvSpPr>
          <p:nvPr/>
        </p:nvSpPr>
        <p:spPr bwMode="auto">
          <a:xfrm>
            <a:off x="5410200" y="152400"/>
            <a:ext cx="9906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MUSCLE</a:t>
            </a:r>
          </a:p>
        </p:txBody>
      </p:sp>
      <p:sp>
        <p:nvSpPr>
          <p:cNvPr id="201783" name="Line 56"/>
          <p:cNvSpPr>
            <a:spLocks noChangeShapeType="1"/>
          </p:cNvSpPr>
          <p:nvPr/>
        </p:nvSpPr>
        <p:spPr bwMode="auto">
          <a:xfrm>
            <a:off x="6477000" y="4648200"/>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84" name="Line 57"/>
          <p:cNvSpPr>
            <a:spLocks noChangeShapeType="1"/>
          </p:cNvSpPr>
          <p:nvPr/>
        </p:nvSpPr>
        <p:spPr bwMode="auto">
          <a:xfrm flipH="1">
            <a:off x="5257800" y="1905000"/>
            <a:ext cx="0" cy="6096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85" name="Line 58"/>
          <p:cNvSpPr>
            <a:spLocks noChangeShapeType="1"/>
          </p:cNvSpPr>
          <p:nvPr/>
        </p:nvSpPr>
        <p:spPr bwMode="auto">
          <a:xfrm>
            <a:off x="5257800" y="2819400"/>
            <a:ext cx="0" cy="4572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86" name="Line 59"/>
          <p:cNvSpPr>
            <a:spLocks noChangeShapeType="1"/>
          </p:cNvSpPr>
          <p:nvPr/>
        </p:nvSpPr>
        <p:spPr bwMode="auto">
          <a:xfrm>
            <a:off x="5181600" y="3581400"/>
            <a:ext cx="609600" cy="9144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01787" name="Line 60"/>
          <p:cNvSpPr>
            <a:spLocks noChangeShapeType="1"/>
          </p:cNvSpPr>
          <p:nvPr/>
        </p:nvSpPr>
        <p:spPr bwMode="auto">
          <a:xfrm flipH="1">
            <a:off x="5410200" y="4800600"/>
            <a:ext cx="228600" cy="914400"/>
          </a:xfrm>
          <a:prstGeom prst="line">
            <a:avLst/>
          </a:prstGeom>
          <a:noFill/>
          <a:ln w="9525">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374845" name="Text Box 61"/>
          <p:cNvSpPr txBox="1">
            <a:spLocks noChangeArrowheads="1"/>
          </p:cNvSpPr>
          <p:nvPr/>
        </p:nvSpPr>
        <p:spPr bwMode="auto">
          <a:xfrm>
            <a:off x="5257800" y="4525963"/>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CONSENSE</a:t>
            </a:r>
          </a:p>
        </p:txBody>
      </p:sp>
      <p:sp>
        <p:nvSpPr>
          <p:cNvPr id="201789" name="Text Box 62"/>
          <p:cNvSpPr txBox="1">
            <a:spLocks noChangeArrowheads="1"/>
          </p:cNvSpPr>
          <p:nvPr/>
        </p:nvSpPr>
        <p:spPr bwMode="auto">
          <a:xfrm>
            <a:off x="974725" y="6072188"/>
            <a:ext cx="81692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000000"/>
                </a:solidFill>
                <a:latin typeface="Times New Roman" charset="0"/>
              </a:rPr>
              <a:t>Phylip programs can be combined in many different ways with one another and with programs that use the same file formats.</a:t>
            </a:r>
          </a:p>
        </p:txBody>
      </p:sp>
    </p:spTree>
    <p:extLst>
      <p:ext uri="{BB962C8B-B14F-4D97-AF65-F5344CB8AC3E}">
        <p14:creationId xmlns:p14="http://schemas.microsoft.com/office/powerpoint/2010/main" val="3647973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81B8F4-F58F-4C4A-A6D8-C21822A49C81}"/>
              </a:ext>
            </a:extLst>
          </p:cNvPr>
          <p:cNvPicPr>
            <a:picLocks noChangeAspect="1"/>
          </p:cNvPicPr>
          <p:nvPr/>
        </p:nvPicPr>
        <p:blipFill>
          <a:blip r:embed="rId2"/>
          <a:stretch>
            <a:fillRect/>
          </a:stretch>
        </p:blipFill>
        <p:spPr>
          <a:xfrm>
            <a:off x="6080628" y="857250"/>
            <a:ext cx="2780872" cy="5143500"/>
          </a:xfrm>
          <a:prstGeom prst="rect">
            <a:avLst/>
          </a:prstGeom>
        </p:spPr>
      </p:pic>
      <p:sp>
        <p:nvSpPr>
          <p:cNvPr id="2" name="Title 1">
            <a:extLst>
              <a:ext uri="{FF2B5EF4-FFF2-40B4-BE49-F238E27FC236}">
                <a16:creationId xmlns:a16="http://schemas.microsoft.com/office/drawing/2014/main" id="{0692F916-31FA-1648-9170-A20E9A6017C2}"/>
              </a:ext>
            </a:extLst>
          </p:cNvPr>
          <p:cNvSpPr>
            <a:spLocks noGrp="1"/>
          </p:cNvSpPr>
          <p:nvPr>
            <p:ph type="title"/>
          </p:nvPr>
        </p:nvSpPr>
        <p:spPr/>
        <p:txBody>
          <a:bodyPr/>
          <a:lstStyle/>
          <a:p>
            <a:r>
              <a:rPr lang="en-US" dirty="0"/>
              <a:t>A problem with MLE </a:t>
            </a:r>
          </a:p>
        </p:txBody>
      </p:sp>
      <p:sp>
        <p:nvSpPr>
          <p:cNvPr id="3" name="Content Placeholder 2">
            <a:extLst>
              <a:ext uri="{FF2B5EF4-FFF2-40B4-BE49-F238E27FC236}">
                <a16:creationId xmlns:a16="http://schemas.microsoft.com/office/drawing/2014/main" id="{2BF47E21-2FF5-4C49-B862-94D6180BD839}"/>
              </a:ext>
            </a:extLst>
          </p:cNvPr>
          <p:cNvSpPr>
            <a:spLocks noGrp="1"/>
          </p:cNvSpPr>
          <p:nvPr>
            <p:ph idx="1"/>
          </p:nvPr>
        </p:nvSpPr>
        <p:spPr>
          <a:xfrm>
            <a:off x="628651" y="2226469"/>
            <a:ext cx="5393921" cy="3263504"/>
          </a:xfrm>
        </p:spPr>
        <p:txBody>
          <a:bodyPr/>
          <a:lstStyle/>
          <a:p>
            <a:pPr marL="0" indent="0">
              <a:buNone/>
            </a:pPr>
            <a:r>
              <a:rPr lang="en-US" dirty="0"/>
              <a:t>Does not take priors into account.</a:t>
            </a:r>
            <a:br>
              <a:rPr lang="en-US" dirty="0"/>
            </a:br>
            <a:r>
              <a:rPr lang="en-US" dirty="0"/>
              <a:t>For an example see the likelihood for coin toss on the right.  If on obtains two heads after tossing a coin twice, the MLE estimate for the probability to obtain head is 1.</a:t>
            </a:r>
          </a:p>
          <a:p>
            <a:endParaRPr lang="en-US" dirty="0"/>
          </a:p>
          <a:p>
            <a:pPr marL="0" indent="0">
              <a:buNone/>
            </a:pPr>
            <a:r>
              <a:rPr lang="en-US" dirty="0"/>
              <a:t>  </a:t>
            </a:r>
          </a:p>
        </p:txBody>
      </p:sp>
    </p:spTree>
    <p:extLst>
      <p:ext uri="{BB962C8B-B14F-4D97-AF65-F5344CB8AC3E}">
        <p14:creationId xmlns:p14="http://schemas.microsoft.com/office/powerpoint/2010/main" val="180514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198" y="0"/>
            <a:ext cx="8274132" cy="577932"/>
          </a:xfrm>
        </p:spPr>
        <p:txBody>
          <a:bodyPr/>
          <a:lstStyle/>
          <a:p>
            <a:r>
              <a:rPr lang="en-US" sz="3600" dirty="0"/>
              <a:t>Trees in </a:t>
            </a:r>
            <a:r>
              <a:rPr lang="en-US" sz="3600" dirty="0" err="1">
                <a:hlinkClick r:id="rId2"/>
              </a:rPr>
              <a:t>Newick</a:t>
            </a:r>
            <a:r>
              <a:rPr lang="en-US" sz="3600" dirty="0">
                <a:hlinkClick r:id="rId2"/>
              </a:rPr>
              <a:t> </a:t>
            </a:r>
            <a:r>
              <a:rPr lang="en-US" sz="3600" dirty="0"/>
              <a:t>or parenthesis format </a:t>
            </a:r>
          </a:p>
        </p:txBody>
      </p:sp>
      <p:sp>
        <p:nvSpPr>
          <p:cNvPr id="3" name="TextBox 2"/>
          <p:cNvSpPr txBox="1"/>
          <p:nvPr/>
        </p:nvSpPr>
        <p:spPr>
          <a:xfrm>
            <a:off x="601411" y="1771066"/>
            <a:ext cx="2541080" cy="461665"/>
          </a:xfrm>
          <a:prstGeom prst="rect">
            <a:avLst/>
          </a:prstGeom>
          <a:noFill/>
        </p:spPr>
        <p:txBody>
          <a:bodyPr wrap="none" rtlCol="0">
            <a:spAutoFit/>
          </a:bodyPr>
          <a:lstStyle/>
          <a:p>
            <a:r>
              <a:rPr lang="en-US"/>
              <a:t>((A, B), (C, D), E)</a:t>
            </a:r>
          </a:p>
        </p:txBody>
      </p:sp>
      <p:sp>
        <p:nvSpPr>
          <p:cNvPr id="4" name="TextBox 3"/>
          <p:cNvSpPr txBox="1"/>
          <p:nvPr/>
        </p:nvSpPr>
        <p:spPr>
          <a:xfrm>
            <a:off x="572170" y="950025"/>
            <a:ext cx="2705420" cy="830997"/>
          </a:xfrm>
          <a:prstGeom prst="rect">
            <a:avLst/>
          </a:prstGeom>
          <a:noFill/>
        </p:spPr>
        <p:txBody>
          <a:bodyPr wrap="square" rtlCol="0">
            <a:spAutoFit/>
          </a:bodyPr>
          <a:lstStyle/>
          <a:p>
            <a:r>
              <a:rPr lang="en-US" sz="1600" dirty="0"/>
              <a:t>Trees rooted on a node are usually considered as unrooted </a:t>
            </a:r>
          </a:p>
        </p:txBody>
      </p:sp>
      <p:cxnSp>
        <p:nvCxnSpPr>
          <p:cNvPr id="6" name="Straight Connector 5"/>
          <p:cNvCxnSpPr/>
          <p:nvPr/>
        </p:nvCxnSpPr>
        <p:spPr bwMode="auto">
          <a:xfrm>
            <a:off x="1003465" y="2351314"/>
            <a:ext cx="224410" cy="46152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flipH="1">
            <a:off x="1227875" y="2328897"/>
            <a:ext cx="134820" cy="48394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1976306" y="2267380"/>
            <a:ext cx="127254" cy="4818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H="1">
            <a:off x="2103560" y="2287519"/>
            <a:ext cx="198509" cy="46166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H="1">
            <a:off x="1648751" y="2242800"/>
            <a:ext cx="1151264" cy="156917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flipH="1">
            <a:off x="1648751" y="2749184"/>
            <a:ext cx="446401" cy="106279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1225081" y="2790562"/>
            <a:ext cx="423670" cy="102141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TextBox 21"/>
          <p:cNvSpPr txBox="1"/>
          <p:nvPr/>
        </p:nvSpPr>
        <p:spPr>
          <a:xfrm>
            <a:off x="4667936" y="950025"/>
            <a:ext cx="2705420" cy="830997"/>
          </a:xfrm>
          <a:prstGeom prst="rect">
            <a:avLst/>
          </a:prstGeom>
          <a:noFill/>
        </p:spPr>
        <p:txBody>
          <a:bodyPr wrap="square" rtlCol="0">
            <a:spAutoFit/>
          </a:bodyPr>
          <a:lstStyle/>
          <a:p>
            <a:r>
              <a:rPr lang="en-US" sz="1600" dirty="0"/>
              <a:t>Trees rooted on a branch are usually considered as rooted </a:t>
            </a:r>
          </a:p>
        </p:txBody>
      </p:sp>
      <p:sp>
        <p:nvSpPr>
          <p:cNvPr id="33" name="TextBox 32"/>
          <p:cNvSpPr txBox="1"/>
          <p:nvPr/>
        </p:nvSpPr>
        <p:spPr>
          <a:xfrm>
            <a:off x="4667936" y="1782931"/>
            <a:ext cx="2746265" cy="461665"/>
          </a:xfrm>
          <a:prstGeom prst="rect">
            <a:avLst/>
          </a:prstGeom>
          <a:noFill/>
        </p:spPr>
        <p:txBody>
          <a:bodyPr wrap="none" rtlCol="0">
            <a:spAutoFit/>
          </a:bodyPr>
          <a:lstStyle/>
          <a:p>
            <a:r>
              <a:rPr lang="en-US" dirty="0"/>
              <a:t>(((A, B), (C, D)), E)</a:t>
            </a:r>
          </a:p>
        </p:txBody>
      </p:sp>
      <p:cxnSp>
        <p:nvCxnSpPr>
          <p:cNvPr id="34" name="Straight Connector 33"/>
          <p:cNvCxnSpPr/>
          <p:nvPr/>
        </p:nvCxnSpPr>
        <p:spPr bwMode="auto">
          <a:xfrm>
            <a:off x="5189517" y="2361368"/>
            <a:ext cx="224410" cy="46152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flipH="1">
            <a:off x="5413927" y="2338951"/>
            <a:ext cx="134820" cy="48394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6162358" y="2277434"/>
            <a:ext cx="127254" cy="4818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H="1">
            <a:off x="6289612" y="2297573"/>
            <a:ext cx="198509" cy="46166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flipH="1">
            <a:off x="5787976" y="2749184"/>
            <a:ext cx="501636" cy="65309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5420517" y="2822894"/>
            <a:ext cx="370433" cy="5912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flipH="1">
            <a:off x="6015929" y="2277434"/>
            <a:ext cx="1053546" cy="16325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a:off x="5787976" y="3402281"/>
            <a:ext cx="227953" cy="50772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3" name="TextBox 52"/>
          <p:cNvSpPr txBox="1"/>
          <p:nvPr/>
        </p:nvSpPr>
        <p:spPr>
          <a:xfrm>
            <a:off x="556280" y="4087438"/>
            <a:ext cx="2660073" cy="1754326"/>
          </a:xfrm>
          <a:prstGeom prst="rect">
            <a:avLst/>
          </a:prstGeom>
          <a:noFill/>
        </p:spPr>
        <p:txBody>
          <a:bodyPr wrap="square" rtlCol="0">
            <a:spAutoFit/>
          </a:bodyPr>
          <a:lstStyle/>
          <a:p>
            <a:r>
              <a:rPr lang="en-US" sz="1800" dirty="0"/>
              <a:t>Arbitrarily rooted in a node </a:t>
            </a:r>
            <a:r>
              <a:rPr lang="mr-IN" sz="1800" dirty="0"/>
              <a:t>–</a:t>
            </a:r>
            <a:endParaRPr lang="en-US" sz="1800" dirty="0"/>
          </a:p>
          <a:p>
            <a:r>
              <a:rPr lang="en-US" sz="1800" dirty="0"/>
              <a:t>While displayed as rooted in a node, the tree should be considered as unrooted  </a:t>
            </a:r>
          </a:p>
        </p:txBody>
      </p:sp>
      <p:sp>
        <p:nvSpPr>
          <p:cNvPr id="54" name="TextBox 53"/>
          <p:cNvSpPr txBox="1"/>
          <p:nvPr/>
        </p:nvSpPr>
        <p:spPr>
          <a:xfrm>
            <a:off x="4779819" y="4102925"/>
            <a:ext cx="3331028" cy="923330"/>
          </a:xfrm>
          <a:prstGeom prst="rect">
            <a:avLst/>
          </a:prstGeom>
          <a:noFill/>
        </p:spPr>
        <p:txBody>
          <a:bodyPr wrap="square" rtlCol="0">
            <a:spAutoFit/>
          </a:bodyPr>
          <a:lstStyle/>
          <a:p>
            <a:r>
              <a:rPr lang="en-US" sz="1800" dirty="0"/>
              <a:t>Strictly bifurcating </a:t>
            </a:r>
            <a:r>
              <a:rPr lang="mr-IN" sz="1800" dirty="0"/>
              <a:t>–</a:t>
            </a:r>
            <a:r>
              <a:rPr lang="en-US" sz="1800" dirty="0"/>
              <a:t> </a:t>
            </a:r>
            <a:br>
              <a:rPr lang="en-US" sz="1800" dirty="0"/>
            </a:br>
            <a:r>
              <a:rPr lang="en-US" sz="1800" dirty="0"/>
              <a:t>The root is located on the branch leading to E </a:t>
            </a:r>
          </a:p>
        </p:txBody>
      </p:sp>
      <p:sp>
        <p:nvSpPr>
          <p:cNvPr id="55" name="TextBox 54"/>
          <p:cNvSpPr txBox="1"/>
          <p:nvPr/>
        </p:nvSpPr>
        <p:spPr>
          <a:xfrm>
            <a:off x="587829" y="6264234"/>
            <a:ext cx="4894289" cy="461665"/>
          </a:xfrm>
          <a:prstGeom prst="rect">
            <a:avLst/>
          </a:prstGeom>
          <a:noFill/>
        </p:spPr>
        <p:txBody>
          <a:bodyPr wrap="none" rtlCol="0">
            <a:spAutoFit/>
          </a:bodyPr>
          <a:lstStyle/>
          <a:p>
            <a:r>
              <a:rPr lang="en-US" dirty="0"/>
              <a:t>More links </a:t>
            </a:r>
            <a:r>
              <a:rPr lang="en-US" dirty="0">
                <a:hlinkClick r:id="rId3"/>
              </a:rPr>
              <a:t>here </a:t>
            </a:r>
            <a:r>
              <a:rPr lang="en-US" dirty="0"/>
              <a:t>and </a:t>
            </a:r>
            <a:r>
              <a:rPr lang="en-US" dirty="0">
                <a:hlinkClick r:id="rId4"/>
              </a:rPr>
              <a:t>here </a:t>
            </a:r>
            <a:r>
              <a:rPr lang="en-US" dirty="0"/>
              <a:t>and </a:t>
            </a:r>
            <a:r>
              <a:rPr lang="en-US" dirty="0">
                <a:hlinkClick r:id="rId5"/>
              </a:rPr>
              <a:t>here</a:t>
            </a:r>
            <a:endParaRPr lang="en-US" dirty="0"/>
          </a:p>
        </p:txBody>
      </p:sp>
    </p:spTree>
    <p:extLst>
      <p:ext uri="{BB962C8B-B14F-4D97-AF65-F5344CB8AC3E}">
        <p14:creationId xmlns:p14="http://schemas.microsoft.com/office/powerpoint/2010/main" val="841017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2122835" y="424437"/>
            <a:ext cx="40777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800" eaLnBrk="1" hangingPunct="1"/>
            <a:r>
              <a:rPr lang="en-US" altLang="en-US" sz="3000" dirty="0">
                <a:solidFill>
                  <a:srgbClr val="FFFF00"/>
                </a:solidFill>
                <a:cs typeface=""/>
              </a:rPr>
              <a:t>Elliot </a:t>
            </a:r>
            <a:r>
              <a:rPr lang="en-US" altLang="en-US" sz="3000" dirty="0" err="1">
                <a:solidFill>
                  <a:srgbClr val="FFFF00"/>
                </a:solidFill>
                <a:cs typeface=""/>
              </a:rPr>
              <a:t>Sober’s</a:t>
            </a:r>
            <a:r>
              <a:rPr lang="en-US" altLang="en-US" sz="3000" dirty="0">
                <a:solidFill>
                  <a:srgbClr val="FFFF00"/>
                </a:solidFill>
                <a:cs typeface=""/>
              </a:rPr>
              <a:t> Gremlins</a:t>
            </a:r>
          </a:p>
        </p:txBody>
      </p:sp>
      <p:sp>
        <p:nvSpPr>
          <p:cNvPr id="82946" name="Rectangle 3"/>
          <p:cNvSpPr>
            <a:spLocks noChangeArrowheads="1"/>
          </p:cNvSpPr>
          <p:nvPr/>
        </p:nvSpPr>
        <p:spPr bwMode="auto">
          <a:xfrm>
            <a:off x="455390" y="3821073"/>
            <a:ext cx="4077719" cy="2478571"/>
          </a:xfrm>
          <a:prstGeom prst="rect">
            <a:avLst/>
          </a:prstGeom>
          <a:solidFill>
            <a:srgbClr val="33CC33"/>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defTabSz="685800" eaLnBrk="1" hangingPunct="1"/>
            <a:endParaRPr lang="en-US" altLang="en-US" sz="1800">
              <a:solidFill>
                <a:srgbClr val="FFFFFF"/>
              </a:solidFill>
              <a:latin typeface="Times New Roman" charset="0"/>
              <a:cs typeface=""/>
            </a:endParaRPr>
          </a:p>
        </p:txBody>
      </p:sp>
      <p:sp>
        <p:nvSpPr>
          <p:cNvPr id="82947" name="AutoShape 4"/>
          <p:cNvSpPr>
            <a:spLocks noChangeArrowheads="1"/>
          </p:cNvSpPr>
          <p:nvPr/>
        </p:nvSpPr>
        <p:spPr bwMode="auto">
          <a:xfrm>
            <a:off x="279387" y="1053515"/>
            <a:ext cx="4429724" cy="2786910"/>
          </a:xfrm>
          <a:prstGeom prst="triangle">
            <a:avLst>
              <a:gd name="adj" fmla="val 48454"/>
            </a:avLst>
          </a:prstGeom>
          <a:solidFill>
            <a:schemeClr val="folHlink"/>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800" eaLnBrk="1" hangingPunct="1"/>
            <a:endParaRPr lang="en-US" altLang="en-US" sz="1800" b="1">
              <a:solidFill>
                <a:srgbClr val="FFFF00"/>
              </a:solidFill>
              <a:latin typeface="Times New Roman" charset="0"/>
              <a:cs typeface=""/>
            </a:endParaRPr>
          </a:p>
        </p:txBody>
      </p:sp>
      <p:sp>
        <p:nvSpPr>
          <p:cNvPr id="82948" name="Rectangle 5"/>
          <p:cNvSpPr>
            <a:spLocks noChangeArrowheads="1"/>
          </p:cNvSpPr>
          <p:nvPr/>
        </p:nvSpPr>
        <p:spPr bwMode="auto">
          <a:xfrm>
            <a:off x="766141" y="4318753"/>
            <a:ext cx="843757" cy="1033233"/>
          </a:xfrm>
          <a:prstGeom prst="rect">
            <a:avLst/>
          </a:prstGeom>
          <a:solidFill>
            <a:schemeClr val="accent2"/>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800" eaLnBrk="1" hangingPunct="1"/>
            <a:endParaRPr lang="en-US" altLang="en-US" sz="1800" b="1">
              <a:solidFill>
                <a:srgbClr val="FFFF00"/>
              </a:solidFill>
              <a:latin typeface="Times New Roman" charset="0"/>
              <a:cs typeface=""/>
            </a:endParaRPr>
          </a:p>
        </p:txBody>
      </p:sp>
      <p:sp>
        <p:nvSpPr>
          <p:cNvPr id="82949" name="Rectangle 6"/>
          <p:cNvSpPr>
            <a:spLocks noChangeArrowheads="1"/>
          </p:cNvSpPr>
          <p:nvPr/>
        </p:nvSpPr>
        <p:spPr bwMode="auto">
          <a:xfrm>
            <a:off x="1875933" y="4544484"/>
            <a:ext cx="983504" cy="1755160"/>
          </a:xfrm>
          <a:prstGeom prst="rect">
            <a:avLst/>
          </a:prstGeom>
          <a:solidFill>
            <a:srgbClr val="000000"/>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800" eaLnBrk="1" hangingPunct="1"/>
            <a:endParaRPr lang="en-US" altLang="en-US" sz="1800" b="1" dirty="0">
              <a:solidFill>
                <a:srgbClr val="FFFF00"/>
              </a:solidFill>
              <a:latin typeface="Times New Roman" charset="0"/>
              <a:cs typeface=""/>
            </a:endParaRPr>
          </a:p>
        </p:txBody>
      </p:sp>
      <p:sp>
        <p:nvSpPr>
          <p:cNvPr id="82950" name="Rectangle 7"/>
          <p:cNvSpPr>
            <a:spLocks noChangeArrowheads="1"/>
          </p:cNvSpPr>
          <p:nvPr/>
        </p:nvSpPr>
        <p:spPr bwMode="auto">
          <a:xfrm>
            <a:off x="3271949" y="4310452"/>
            <a:ext cx="843757" cy="1033233"/>
          </a:xfrm>
          <a:prstGeom prst="rect">
            <a:avLst/>
          </a:prstGeom>
          <a:solidFill>
            <a:schemeClr val="accent2"/>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800" eaLnBrk="1" hangingPunct="1"/>
            <a:endParaRPr lang="en-US" altLang="en-US" sz="1800" b="1">
              <a:solidFill>
                <a:srgbClr val="FFFF00"/>
              </a:solidFill>
              <a:latin typeface="Times New Roman" charset="0"/>
              <a:cs typeface=""/>
            </a:endParaRPr>
          </a:p>
        </p:txBody>
      </p:sp>
      <p:sp>
        <p:nvSpPr>
          <p:cNvPr id="82951" name="Text Box 8"/>
          <p:cNvSpPr txBox="1">
            <a:spLocks noChangeArrowheads="1"/>
          </p:cNvSpPr>
          <p:nvPr/>
        </p:nvSpPr>
        <p:spPr bwMode="auto">
          <a:xfrm>
            <a:off x="2241122" y="1317297"/>
            <a:ext cx="2531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800" eaLnBrk="1" hangingPunct="1">
              <a:spcBef>
                <a:spcPct val="50000"/>
              </a:spcBef>
            </a:pPr>
            <a:r>
              <a:rPr lang="en-US" altLang="en-US" sz="1800" b="1" dirty="0">
                <a:solidFill>
                  <a:srgbClr val="000000"/>
                </a:solidFill>
                <a:latin typeface="Times New Roman" charset="0"/>
                <a:cs typeface=""/>
              </a:rPr>
              <a:t>?</a:t>
            </a:r>
          </a:p>
        </p:txBody>
      </p:sp>
      <p:sp>
        <p:nvSpPr>
          <p:cNvPr id="82952" name="Text Box 9"/>
          <p:cNvSpPr txBox="1">
            <a:spLocks noChangeArrowheads="1"/>
          </p:cNvSpPr>
          <p:nvPr/>
        </p:nvSpPr>
        <p:spPr bwMode="auto">
          <a:xfrm>
            <a:off x="3585541" y="3354348"/>
            <a:ext cx="2531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800" eaLnBrk="1" hangingPunct="1">
              <a:spcBef>
                <a:spcPct val="50000"/>
              </a:spcBef>
            </a:pPr>
            <a:r>
              <a:rPr lang="en-US" altLang="en-US" sz="1800" b="1">
                <a:solidFill>
                  <a:srgbClr val="000000"/>
                </a:solidFill>
                <a:latin typeface="Times New Roman" charset="0"/>
                <a:cs typeface=""/>
              </a:rPr>
              <a:t>?</a:t>
            </a:r>
          </a:p>
        </p:txBody>
      </p:sp>
      <p:sp>
        <p:nvSpPr>
          <p:cNvPr id="82953" name="Text Box 10"/>
          <p:cNvSpPr txBox="1">
            <a:spLocks noChangeArrowheads="1"/>
          </p:cNvSpPr>
          <p:nvPr/>
        </p:nvSpPr>
        <p:spPr bwMode="auto">
          <a:xfrm>
            <a:off x="899491" y="3354348"/>
            <a:ext cx="2531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800" eaLnBrk="1" hangingPunct="1">
              <a:spcBef>
                <a:spcPct val="50000"/>
              </a:spcBef>
            </a:pPr>
            <a:r>
              <a:rPr lang="en-US" altLang="en-US" sz="1800" b="1">
                <a:solidFill>
                  <a:srgbClr val="000000"/>
                </a:solidFill>
                <a:latin typeface="Times New Roman" charset="0"/>
                <a:cs typeface=""/>
              </a:rPr>
              <a:t>?</a:t>
            </a:r>
          </a:p>
        </p:txBody>
      </p:sp>
      <p:sp>
        <p:nvSpPr>
          <p:cNvPr id="372747" name="Text Box 11"/>
          <p:cNvSpPr txBox="1">
            <a:spLocks noChangeArrowheads="1"/>
          </p:cNvSpPr>
          <p:nvPr/>
        </p:nvSpPr>
        <p:spPr bwMode="auto">
          <a:xfrm>
            <a:off x="5200650" y="2686051"/>
            <a:ext cx="3193955"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800" eaLnBrk="1" hangingPunct="1"/>
            <a:r>
              <a:rPr lang="en-US" altLang="en-US" sz="1500" dirty="0">
                <a:solidFill>
                  <a:srgbClr val="FF66CC"/>
                </a:solidFill>
                <a:cs typeface=""/>
              </a:rPr>
              <a:t>Hypothesis</a:t>
            </a:r>
            <a:r>
              <a:rPr lang="en-US" altLang="en-US" sz="1500" dirty="0">
                <a:solidFill>
                  <a:srgbClr val="FFFFFF"/>
                </a:solidFill>
                <a:cs typeface=""/>
              </a:rPr>
              <a:t>: </a:t>
            </a:r>
            <a:r>
              <a:rPr lang="en-US" altLang="en-US" sz="1500" i="1" dirty="0">
                <a:solidFill>
                  <a:srgbClr val="FFFFFF"/>
                </a:solidFill>
                <a:cs typeface=""/>
              </a:rPr>
              <a:t>gremlins in the attic playing bowling</a:t>
            </a:r>
            <a:endParaRPr lang="en-US" altLang="en-US" sz="1500" dirty="0">
              <a:solidFill>
                <a:srgbClr val="FFFFFF"/>
              </a:solidFill>
              <a:cs typeface=""/>
            </a:endParaRPr>
          </a:p>
          <a:p>
            <a:pPr defTabSz="685800" eaLnBrk="1" hangingPunct="1"/>
            <a:endParaRPr lang="en-US" altLang="en-US" sz="1500" dirty="0">
              <a:solidFill>
                <a:srgbClr val="FFFFFF"/>
              </a:solidFill>
              <a:cs typeface=""/>
            </a:endParaRPr>
          </a:p>
          <a:p>
            <a:pPr defTabSz="685800" eaLnBrk="1" hangingPunct="1"/>
            <a:r>
              <a:rPr lang="en-US" altLang="en-US" sz="1500" dirty="0">
                <a:solidFill>
                  <a:srgbClr val="FFFFFF"/>
                </a:solidFill>
                <a:cs typeface=""/>
              </a:rPr>
              <a:t>Likelihood = </a:t>
            </a:r>
            <a:br>
              <a:rPr lang="en-US" altLang="en-US" sz="1500" dirty="0">
                <a:solidFill>
                  <a:srgbClr val="FFFFFF"/>
                </a:solidFill>
                <a:cs typeface=""/>
              </a:rPr>
            </a:br>
            <a:r>
              <a:rPr lang="en-US" altLang="en-US" sz="1500" dirty="0">
                <a:solidFill>
                  <a:srgbClr val="FFFFFF"/>
                </a:solidFill>
                <a:cs typeface=""/>
              </a:rPr>
              <a:t>  </a:t>
            </a:r>
            <a:r>
              <a:rPr lang="en-US" altLang="en-US" sz="1500" i="1" dirty="0">
                <a:solidFill>
                  <a:srgbClr val="FF66CC"/>
                </a:solidFill>
                <a:cs typeface=""/>
              </a:rPr>
              <a:t>P(</a:t>
            </a:r>
            <a:r>
              <a:rPr lang="en-US" altLang="en-US" sz="1500" i="1" dirty="0" err="1">
                <a:solidFill>
                  <a:srgbClr val="FF66CC"/>
                </a:solidFill>
                <a:cs typeface=""/>
              </a:rPr>
              <a:t>noise|gremlins</a:t>
            </a:r>
            <a:r>
              <a:rPr lang="en-US" altLang="en-US" sz="1500" i="1" dirty="0">
                <a:solidFill>
                  <a:srgbClr val="FF66CC"/>
                </a:solidFill>
                <a:cs typeface=""/>
              </a:rPr>
              <a:t> in the attic) = 1</a:t>
            </a:r>
            <a:endParaRPr lang="en-US" altLang="en-US" sz="1500" dirty="0">
              <a:solidFill>
                <a:srgbClr val="FFFFFF"/>
              </a:solidFill>
              <a:cs typeface=""/>
            </a:endParaRPr>
          </a:p>
          <a:p>
            <a:pPr defTabSz="685800" eaLnBrk="1" hangingPunct="1"/>
            <a:endParaRPr lang="en-US" altLang="en-US" sz="1500" dirty="0">
              <a:solidFill>
                <a:srgbClr val="FFFFFF"/>
              </a:solidFill>
              <a:cs typeface=""/>
            </a:endParaRPr>
          </a:p>
          <a:p>
            <a:pPr defTabSz="685800" eaLnBrk="1" hangingPunct="1"/>
            <a:r>
              <a:rPr lang="en-US" altLang="en-US" sz="1500" i="1" dirty="0">
                <a:solidFill>
                  <a:srgbClr val="FF66CC"/>
                </a:solidFill>
                <a:cs typeface=""/>
              </a:rPr>
              <a:t>  </a:t>
            </a:r>
          </a:p>
          <a:p>
            <a:pPr defTabSz="685800" eaLnBrk="1" hangingPunct="1"/>
            <a:endParaRPr lang="en-US" altLang="en-US" sz="1500" i="1" dirty="0">
              <a:solidFill>
                <a:srgbClr val="FF66CC"/>
              </a:solidFill>
              <a:cs typeface=""/>
            </a:endParaRPr>
          </a:p>
          <a:p>
            <a:pPr defTabSz="685800" eaLnBrk="1" hangingPunct="1"/>
            <a:r>
              <a:rPr lang="en-US" altLang="en-US" sz="1500" i="1" dirty="0">
                <a:solidFill>
                  <a:srgbClr val="FF66CC"/>
                </a:solidFill>
                <a:cs typeface=""/>
              </a:rPr>
              <a:t>  P(gremlins in the </a:t>
            </a:r>
            <a:r>
              <a:rPr lang="en-US" altLang="en-US" sz="1500" i="1" dirty="0" err="1">
                <a:solidFill>
                  <a:srgbClr val="FF66CC"/>
                </a:solidFill>
                <a:cs typeface=""/>
              </a:rPr>
              <a:t>attic|noise</a:t>
            </a:r>
            <a:r>
              <a:rPr lang="en-US" altLang="en-US" sz="1500" i="1" dirty="0">
                <a:solidFill>
                  <a:srgbClr val="FF66CC"/>
                </a:solidFill>
                <a:cs typeface=""/>
              </a:rPr>
              <a:t>)</a:t>
            </a:r>
            <a:endParaRPr lang="en-US" altLang="en-US" sz="1500" i="1" dirty="0">
              <a:solidFill>
                <a:srgbClr val="FFFFFF"/>
              </a:solidFill>
              <a:cs typeface=""/>
            </a:endParaRPr>
          </a:p>
        </p:txBody>
      </p:sp>
      <p:sp>
        <p:nvSpPr>
          <p:cNvPr id="82955" name="Text Box 12"/>
          <p:cNvSpPr txBox="1">
            <a:spLocks noChangeArrowheads="1"/>
          </p:cNvSpPr>
          <p:nvPr/>
        </p:nvSpPr>
        <p:spPr bwMode="auto">
          <a:xfrm>
            <a:off x="5257800" y="1771651"/>
            <a:ext cx="364213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685800" eaLnBrk="1" hangingPunct="1"/>
            <a:r>
              <a:rPr lang="en-US" altLang="en-US" sz="1500" dirty="0">
                <a:solidFill>
                  <a:srgbClr val="FF66CC"/>
                </a:solidFill>
                <a:cs typeface=""/>
              </a:rPr>
              <a:t>Observation</a:t>
            </a:r>
            <a:r>
              <a:rPr lang="en-US" altLang="en-US" sz="1500" dirty="0">
                <a:solidFill>
                  <a:srgbClr val="FFFFFF"/>
                </a:solidFill>
                <a:cs typeface=""/>
              </a:rPr>
              <a:t>: It is Halloween, you sit in you rocking chair.  Suddenly you hear a  loud noise in the attic</a:t>
            </a:r>
            <a:endParaRPr lang="en-US" altLang="en-US" sz="1800" dirty="0">
              <a:solidFill>
                <a:srgbClr val="FFFF00"/>
              </a:solidFill>
              <a:latin typeface="Times New Roman" charset="0"/>
              <a:cs typeface=""/>
            </a:endParaRPr>
          </a:p>
        </p:txBody>
      </p:sp>
      <p:pic>
        <p:nvPicPr>
          <p:cNvPr id="372749" name="Picture 13" descr="grem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731" y="1924028"/>
            <a:ext cx="1260193" cy="182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186696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72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72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7"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150938"/>
          </a:xfrm>
          <a:prstGeom prst="rect">
            <a:avLst/>
          </a:prstGeom>
          <a:noFill/>
        </p:spPr>
        <p:txBody>
          <a:bodyPr lIns="101882" tIns="50941" rIns="101882" bIns="50941">
            <a:spAutoFit/>
          </a:bodyPr>
          <a:lstStyle/>
          <a:p>
            <a:pPr>
              <a:defRPr/>
            </a:pPr>
            <a:r>
              <a:rPr lang="en-US" sz="3300" b="1" dirty="0">
                <a:solidFill>
                  <a:srgbClr val="000000"/>
                </a:solidFill>
                <a:latin typeface="Times New Roman" charset="0"/>
                <a:ea typeface=""/>
                <a:cs typeface=""/>
              </a:rPr>
              <a:t>Likelihood estimates do not take prior information into consideration:</a:t>
            </a:r>
          </a:p>
        </p:txBody>
      </p:sp>
      <p:sp>
        <p:nvSpPr>
          <p:cNvPr id="3" name="TextBox 2"/>
          <p:cNvSpPr txBox="1"/>
          <p:nvPr/>
        </p:nvSpPr>
        <p:spPr>
          <a:xfrm>
            <a:off x="0" y="1295400"/>
            <a:ext cx="9144000" cy="2197100"/>
          </a:xfrm>
          <a:prstGeom prst="rect">
            <a:avLst/>
          </a:prstGeom>
          <a:noFill/>
        </p:spPr>
        <p:txBody>
          <a:bodyPr lIns="101882" tIns="50941" rIns="101882" bIns="50941">
            <a:spAutoFit/>
          </a:bodyPr>
          <a:lstStyle/>
          <a:p>
            <a:pPr>
              <a:defRPr/>
            </a:pPr>
            <a:r>
              <a:rPr lang="en-US" sz="2700" b="1" dirty="0">
                <a:solidFill>
                  <a:srgbClr val="000000"/>
                </a:solidFill>
                <a:latin typeface="Times New Roman" charset="0"/>
                <a:ea typeface=""/>
                <a:cs typeface=""/>
              </a:rPr>
              <a:t>e.g., if the result of three coin tosses is 3 times head, then the likelihood estimate for the frequency of having a head is 1 (3 out of 3 events) and the  estimate for the frequency of having a head is zero.  </a:t>
            </a:r>
          </a:p>
          <a:p>
            <a:pPr>
              <a:defRPr/>
            </a:pPr>
            <a:endParaRPr lang="en-US" sz="2700" b="1" dirty="0">
              <a:solidFill>
                <a:srgbClr val="000000"/>
              </a:solidFill>
              <a:latin typeface="Times New Roman" charset="0"/>
              <a:ea typeface=""/>
              <a:cs typeface=""/>
            </a:endParaRPr>
          </a:p>
        </p:txBody>
      </p:sp>
      <p:graphicFrame>
        <p:nvGraphicFramePr>
          <p:cNvPr id="91139" name="Object 3"/>
          <p:cNvGraphicFramePr>
            <a:graphicFrameLocks noChangeAspect="1"/>
          </p:cNvGraphicFramePr>
          <p:nvPr/>
        </p:nvGraphicFramePr>
        <p:xfrm>
          <a:off x="1676400" y="3454400"/>
          <a:ext cx="1781175" cy="258763"/>
        </p:xfrm>
        <a:graphic>
          <a:graphicData uri="http://schemas.openxmlformats.org/presentationml/2006/ole">
            <mc:AlternateContent xmlns:mc="http://schemas.openxmlformats.org/markup-compatibility/2006">
              <mc:Choice xmlns:v="urn:schemas-microsoft-com:vml" Requires="v">
                <p:oleObj spid="_x0000_s331842" name="Equation" r:id="rId3" imgW="1079500" imgH="152400" progId="Equation.3">
                  <p:embed/>
                </p:oleObj>
              </mc:Choice>
              <mc:Fallback>
                <p:oleObj name="Equation" r:id="rId3" imgW="1079500" imgH="15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454400"/>
                        <a:ext cx="1781175" cy="25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1140" name="Object 4"/>
          <p:cNvGraphicFramePr>
            <a:graphicFrameLocks noChangeAspect="1"/>
          </p:cNvGraphicFramePr>
          <p:nvPr/>
        </p:nvGraphicFramePr>
        <p:xfrm>
          <a:off x="685800" y="3971925"/>
          <a:ext cx="3265488" cy="274638"/>
        </p:xfrm>
        <a:graphic>
          <a:graphicData uri="http://schemas.openxmlformats.org/presentationml/2006/ole">
            <mc:AlternateContent xmlns:mc="http://schemas.openxmlformats.org/markup-compatibility/2006">
              <mc:Choice xmlns:v="urn:schemas-microsoft-com:vml" Requires="v">
                <p:oleObj spid="_x0000_s331843" name="Equation" r:id="rId5" imgW="2032000" imgH="165100" progId="Equation.3">
                  <p:embed/>
                </p:oleObj>
              </mc:Choice>
              <mc:Fallback>
                <p:oleObj name="Equation" r:id="rId5" imgW="2032000" imgH="165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971925"/>
                        <a:ext cx="32654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3603625" y="3295650"/>
            <a:ext cx="5194300" cy="409575"/>
          </a:xfrm>
          <a:prstGeom prst="rect">
            <a:avLst/>
          </a:prstGeom>
          <a:noFill/>
        </p:spPr>
        <p:txBody>
          <a:bodyPr wrap="none" lIns="101882" tIns="50941" rIns="101882" bIns="50941">
            <a:spAutoFit/>
          </a:bodyPr>
          <a:lstStyle/>
          <a:p>
            <a:pPr>
              <a:defRPr/>
            </a:pPr>
            <a:r>
              <a:rPr lang="en-US" sz="2000" dirty="0">
                <a:solidFill>
                  <a:srgbClr val="000000"/>
                </a:solidFill>
                <a:latin typeface="Times New Roman" charset="0"/>
                <a:ea typeface=""/>
                <a:cs typeface=""/>
              </a:rPr>
              <a:t>The probability that both events (A and B) occur</a:t>
            </a:r>
          </a:p>
        </p:txBody>
      </p:sp>
      <p:sp>
        <p:nvSpPr>
          <p:cNvPr id="8" name="TextBox 7"/>
          <p:cNvSpPr txBox="1"/>
          <p:nvPr/>
        </p:nvSpPr>
        <p:spPr>
          <a:xfrm>
            <a:off x="4144963" y="3886200"/>
            <a:ext cx="4999037" cy="419100"/>
          </a:xfrm>
          <a:prstGeom prst="rect">
            <a:avLst/>
          </a:prstGeom>
          <a:noFill/>
        </p:spPr>
        <p:txBody>
          <a:bodyPr wrap="none" lIns="101882" tIns="50941" rIns="101882" bIns="50941">
            <a:spAutoFit/>
          </a:bodyPr>
          <a:lstStyle/>
          <a:p>
            <a:pPr>
              <a:defRPr/>
            </a:pPr>
            <a:r>
              <a:rPr lang="en-US" sz="2000" dirty="0">
                <a:solidFill>
                  <a:srgbClr val="000000"/>
                </a:solidFill>
                <a:latin typeface="Times New Roman" charset="0"/>
                <a:ea typeface=""/>
                <a:cs typeface=""/>
              </a:rPr>
              <a:t>Both sides expressed as conditional probability</a:t>
            </a:r>
          </a:p>
        </p:txBody>
      </p:sp>
      <p:sp>
        <p:nvSpPr>
          <p:cNvPr id="9" name="TextBox 8"/>
          <p:cNvSpPr txBox="1"/>
          <p:nvPr/>
        </p:nvSpPr>
        <p:spPr>
          <a:xfrm>
            <a:off x="1371600" y="5105400"/>
            <a:ext cx="6705600" cy="1641475"/>
          </a:xfrm>
          <a:prstGeom prst="rect">
            <a:avLst/>
          </a:prstGeom>
          <a:noFill/>
        </p:spPr>
        <p:txBody>
          <a:bodyPr wrap="none" lIns="101882" tIns="50941" rIns="101882" bIns="50941">
            <a:spAutoFit/>
          </a:bodyPr>
          <a:lstStyle/>
          <a:p>
            <a:pPr>
              <a:spcAft>
                <a:spcPts val="0"/>
              </a:spcAft>
              <a:defRPr/>
            </a:pPr>
            <a:r>
              <a:rPr lang="en-US" sz="2000" dirty="0">
                <a:solidFill>
                  <a:srgbClr val="000000"/>
                </a:solidFill>
                <a:latin typeface="Times New Roman" charset="0"/>
                <a:ea typeface=""/>
                <a:cs typeface=""/>
              </a:rPr>
              <a:t>If A is the model and B is the data, then</a:t>
            </a:r>
            <a:br>
              <a:rPr lang="en-US" sz="2000" dirty="0">
                <a:solidFill>
                  <a:srgbClr val="000000"/>
                </a:solidFill>
                <a:latin typeface="Times New Roman" charset="0"/>
                <a:ea typeface=""/>
                <a:cs typeface=""/>
              </a:rPr>
            </a:br>
            <a:r>
              <a:rPr lang="en-US" sz="2000" dirty="0">
                <a:solidFill>
                  <a:srgbClr val="000000"/>
                </a:solidFill>
                <a:latin typeface="Times New Roman" charset="0"/>
                <a:ea typeface=""/>
                <a:cs typeface=""/>
              </a:rPr>
              <a:t> </a:t>
            </a:r>
            <a:r>
              <a:rPr lang="en-US" sz="2000" i="1" dirty="0">
                <a:solidFill>
                  <a:srgbClr val="000000"/>
                </a:solidFill>
                <a:latin typeface="Times New Roman" charset="0"/>
                <a:ea typeface=""/>
                <a:cs typeface=""/>
              </a:rPr>
              <a:t>P(B|A) </a:t>
            </a:r>
            <a:r>
              <a:rPr lang="en-US" sz="2000" dirty="0">
                <a:solidFill>
                  <a:srgbClr val="000000"/>
                </a:solidFill>
                <a:latin typeface="Times New Roman" charset="0"/>
                <a:ea typeface=""/>
                <a:cs typeface=""/>
              </a:rPr>
              <a:t>is the likelihood of model A</a:t>
            </a:r>
          </a:p>
          <a:p>
            <a:pPr>
              <a:spcAft>
                <a:spcPts val="0"/>
              </a:spcAft>
              <a:defRPr/>
            </a:pPr>
            <a:r>
              <a:rPr lang="en-US" sz="2000" i="1" dirty="0">
                <a:solidFill>
                  <a:srgbClr val="000000"/>
                </a:solidFill>
                <a:latin typeface="Times New Roman" charset="0"/>
                <a:ea typeface=""/>
                <a:cs typeface=""/>
              </a:rPr>
              <a:t> P(A|B) </a:t>
            </a:r>
            <a:r>
              <a:rPr lang="en-US" sz="2000" dirty="0">
                <a:solidFill>
                  <a:srgbClr val="000000"/>
                </a:solidFill>
                <a:latin typeface="Times New Roman" charset="0"/>
                <a:ea typeface=""/>
                <a:cs typeface=""/>
              </a:rPr>
              <a:t>is the posterior probability of the model given the data.</a:t>
            </a:r>
          </a:p>
          <a:p>
            <a:pPr>
              <a:defRPr/>
            </a:pPr>
            <a:r>
              <a:rPr lang="en-US" sz="2000" i="1" dirty="0">
                <a:solidFill>
                  <a:srgbClr val="000000"/>
                </a:solidFill>
                <a:latin typeface="Times New Roman" charset="0"/>
                <a:ea typeface=""/>
                <a:cs typeface=""/>
              </a:rPr>
              <a:t> P(A) </a:t>
            </a:r>
            <a:r>
              <a:rPr lang="en-US" sz="2000" dirty="0">
                <a:solidFill>
                  <a:srgbClr val="000000"/>
                </a:solidFill>
                <a:latin typeface="Times New Roman" charset="0"/>
                <a:ea typeface=""/>
                <a:cs typeface=""/>
              </a:rPr>
              <a:t>is the considered the prior probability of the model.</a:t>
            </a:r>
            <a:br>
              <a:rPr lang="en-US" sz="2000" dirty="0">
                <a:solidFill>
                  <a:srgbClr val="000000"/>
                </a:solidFill>
                <a:latin typeface="Times New Roman" charset="0"/>
                <a:ea typeface=""/>
                <a:cs typeface=""/>
              </a:rPr>
            </a:br>
            <a:r>
              <a:rPr lang="en-US" sz="2000" dirty="0">
                <a:solidFill>
                  <a:srgbClr val="000000"/>
                </a:solidFill>
                <a:latin typeface="Times New Roman" charset="0"/>
                <a:ea typeface=""/>
                <a:cs typeface=""/>
              </a:rPr>
              <a:t> </a:t>
            </a:r>
            <a:r>
              <a:rPr lang="en-US" sz="2000" i="1" dirty="0">
                <a:solidFill>
                  <a:srgbClr val="000000"/>
                </a:solidFill>
                <a:latin typeface="Times New Roman" charset="0"/>
                <a:ea typeface=""/>
                <a:cs typeface=""/>
              </a:rPr>
              <a:t>P(B) </a:t>
            </a:r>
            <a:r>
              <a:rPr lang="en-US" sz="2000" dirty="0">
                <a:solidFill>
                  <a:srgbClr val="000000"/>
                </a:solidFill>
                <a:latin typeface="Times New Roman" charset="0"/>
                <a:ea typeface=""/>
                <a:cs typeface=""/>
              </a:rPr>
              <a:t>often is treated as a normalizing constant.   </a:t>
            </a:r>
          </a:p>
        </p:txBody>
      </p:sp>
      <p:graphicFrame>
        <p:nvGraphicFramePr>
          <p:cNvPr id="91144" name="Object 5"/>
          <p:cNvGraphicFramePr>
            <a:graphicFrameLocks noChangeAspect="1"/>
          </p:cNvGraphicFramePr>
          <p:nvPr/>
        </p:nvGraphicFramePr>
        <p:xfrm>
          <a:off x="1543050" y="4491038"/>
          <a:ext cx="2479675" cy="619125"/>
        </p:xfrm>
        <a:graphic>
          <a:graphicData uri="http://schemas.openxmlformats.org/presentationml/2006/ole">
            <mc:AlternateContent xmlns:mc="http://schemas.openxmlformats.org/markup-compatibility/2006">
              <mc:Choice xmlns:v="urn:schemas-microsoft-com:vml" Requires="v">
                <p:oleObj spid="_x0000_s331844" name="Equation" r:id="rId7" imgW="1625600" imgH="393700" progId="Equation.3">
                  <p:embed/>
                </p:oleObj>
              </mc:Choice>
              <mc:Fallback>
                <p:oleObj name="Equation" r:id="rId7" imgW="16256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3050" y="4491038"/>
                        <a:ext cx="247967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65682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698500" y="166688"/>
            <a:ext cx="7772400" cy="609600"/>
          </a:xfrm>
        </p:spPr>
        <p:txBody>
          <a:bodyPr/>
          <a:lstStyle/>
          <a:p>
            <a:pPr eaLnBrk="1" hangingPunct="1"/>
            <a:r>
              <a:rPr lang="en-US" altLang="en-US">
                <a:latin typeface="Arial" charset="0"/>
                <a:ea typeface="ＭＳ Ｐゴシック" charset="-128"/>
              </a:rPr>
              <a:t>Bayes’ Theorem</a:t>
            </a:r>
          </a:p>
        </p:txBody>
      </p:sp>
      <p:pic>
        <p:nvPicPr>
          <p:cNvPr id="84994" name="Picture 3" descr="Bay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1573213"/>
            <a:ext cx="24860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4"/>
          <p:cNvSpPr txBox="1">
            <a:spLocks noChangeArrowheads="1"/>
          </p:cNvSpPr>
          <p:nvPr/>
        </p:nvSpPr>
        <p:spPr bwMode="auto">
          <a:xfrm>
            <a:off x="93663" y="4405313"/>
            <a:ext cx="2590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altLang="en-US" sz="1400">
                <a:solidFill>
                  <a:srgbClr val="FFFF00"/>
                </a:solidFill>
                <a:cs typeface=""/>
              </a:rPr>
              <a:t>Reverend Thomas Bayes (1702-1761)</a:t>
            </a:r>
          </a:p>
        </p:txBody>
      </p:sp>
      <p:sp>
        <p:nvSpPr>
          <p:cNvPr id="84996" name="AutoShape 5"/>
          <p:cNvSpPr>
            <a:spLocks/>
          </p:cNvSpPr>
          <p:nvPr/>
        </p:nvSpPr>
        <p:spPr bwMode="auto">
          <a:xfrm rot="5400000">
            <a:off x="3971925" y="2233613"/>
            <a:ext cx="331787" cy="1697038"/>
          </a:xfrm>
          <a:prstGeom prst="rightBrace">
            <a:avLst>
              <a:gd name="adj1" fmla="val 42624"/>
              <a:gd name="adj2" fmla="val 50000"/>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4997" name="AutoShape 6"/>
          <p:cNvSpPr>
            <a:spLocks/>
          </p:cNvSpPr>
          <p:nvPr/>
        </p:nvSpPr>
        <p:spPr bwMode="auto">
          <a:xfrm rot="16200000" flipV="1">
            <a:off x="7299325" y="1273175"/>
            <a:ext cx="331788" cy="1627188"/>
          </a:xfrm>
          <a:prstGeom prst="rightBrace">
            <a:avLst>
              <a:gd name="adj1" fmla="val 40869"/>
              <a:gd name="adj2" fmla="val 4770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4998" name="AutoShape 7"/>
          <p:cNvSpPr>
            <a:spLocks/>
          </p:cNvSpPr>
          <p:nvPr/>
        </p:nvSpPr>
        <p:spPr bwMode="auto">
          <a:xfrm rot="5400000">
            <a:off x="5651500" y="2487613"/>
            <a:ext cx="331788" cy="1166812"/>
          </a:xfrm>
          <a:prstGeom prst="rightBrace">
            <a:avLst>
              <a:gd name="adj1" fmla="val 29306"/>
              <a:gd name="adj2" fmla="val 50000"/>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4999" name="AutoShape 8"/>
          <p:cNvSpPr>
            <a:spLocks/>
          </p:cNvSpPr>
          <p:nvPr/>
        </p:nvSpPr>
        <p:spPr bwMode="auto">
          <a:xfrm rot="5400000">
            <a:off x="7298531" y="2594769"/>
            <a:ext cx="331788" cy="1003300"/>
          </a:xfrm>
          <a:prstGeom prst="rightBrace">
            <a:avLst>
              <a:gd name="adj1" fmla="val 25199"/>
              <a:gd name="adj2" fmla="val 50000"/>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5000" name="Text Box 9"/>
          <p:cNvSpPr txBox="1">
            <a:spLocks noChangeArrowheads="1"/>
          </p:cNvSpPr>
          <p:nvPr/>
        </p:nvSpPr>
        <p:spPr bwMode="auto">
          <a:xfrm>
            <a:off x="2843213" y="3429000"/>
            <a:ext cx="25749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FF3300"/>
                </a:solidFill>
                <a:cs typeface=""/>
              </a:rPr>
              <a:t>Posterior </a:t>
            </a:r>
          </a:p>
          <a:p>
            <a:pPr eaLnBrk="1" hangingPunct="1"/>
            <a:r>
              <a:rPr lang="en-US" altLang="en-US" sz="2000">
                <a:solidFill>
                  <a:srgbClr val="FF3300"/>
                </a:solidFill>
                <a:cs typeface=""/>
              </a:rPr>
              <a:t>Probability</a:t>
            </a:r>
          </a:p>
          <a:p>
            <a:pPr eaLnBrk="1" hangingPunct="1"/>
            <a:endParaRPr lang="en-US" altLang="en-US" sz="1600">
              <a:solidFill>
                <a:srgbClr val="FF3300"/>
              </a:solidFill>
              <a:cs typeface=""/>
            </a:endParaRPr>
          </a:p>
          <a:p>
            <a:pPr eaLnBrk="1" hangingPunct="1"/>
            <a:r>
              <a:rPr lang="en-US" altLang="en-US" sz="1600">
                <a:solidFill>
                  <a:srgbClr val="FF3300"/>
                </a:solidFill>
                <a:cs typeface=""/>
              </a:rPr>
              <a:t>represents the degree </a:t>
            </a:r>
          </a:p>
          <a:p>
            <a:pPr eaLnBrk="1" hangingPunct="1"/>
            <a:r>
              <a:rPr lang="en-US" altLang="en-US" sz="1600">
                <a:solidFill>
                  <a:srgbClr val="FF3300"/>
                </a:solidFill>
                <a:cs typeface=""/>
              </a:rPr>
              <a:t>to which we believe a given </a:t>
            </a:r>
            <a:r>
              <a:rPr lang="en-US" altLang="en-US" sz="1600" b="1">
                <a:solidFill>
                  <a:srgbClr val="FF3300"/>
                </a:solidFill>
                <a:cs typeface=""/>
              </a:rPr>
              <a:t>model</a:t>
            </a:r>
            <a:r>
              <a:rPr lang="en-US" altLang="en-US" sz="1600">
                <a:solidFill>
                  <a:srgbClr val="FF3300"/>
                </a:solidFill>
                <a:cs typeface=""/>
              </a:rPr>
              <a:t> accurately describes the situation</a:t>
            </a:r>
          </a:p>
          <a:p>
            <a:pPr eaLnBrk="1" hangingPunct="1"/>
            <a:r>
              <a:rPr lang="en-US" altLang="en-US" sz="1600">
                <a:solidFill>
                  <a:srgbClr val="FF3300"/>
                </a:solidFill>
                <a:cs typeface=""/>
              </a:rPr>
              <a:t>given the available </a:t>
            </a:r>
            <a:r>
              <a:rPr lang="en-US" altLang="en-US" sz="1600" b="1">
                <a:solidFill>
                  <a:srgbClr val="FF3300"/>
                </a:solidFill>
                <a:cs typeface=""/>
              </a:rPr>
              <a:t>data</a:t>
            </a:r>
            <a:r>
              <a:rPr lang="en-US" altLang="en-US" sz="1600">
                <a:solidFill>
                  <a:srgbClr val="FF3300"/>
                </a:solidFill>
                <a:cs typeface=""/>
              </a:rPr>
              <a:t> and all of our prior information </a:t>
            </a:r>
            <a:r>
              <a:rPr lang="en-US" altLang="en-US" sz="1600" b="1">
                <a:solidFill>
                  <a:srgbClr val="FF3300"/>
                </a:solidFill>
                <a:cs typeface=""/>
              </a:rPr>
              <a:t>I</a:t>
            </a:r>
          </a:p>
        </p:txBody>
      </p:sp>
      <p:sp>
        <p:nvSpPr>
          <p:cNvPr id="85001" name="Text Box 10"/>
          <p:cNvSpPr txBox="1">
            <a:spLocks noChangeArrowheads="1"/>
          </p:cNvSpPr>
          <p:nvPr/>
        </p:nvSpPr>
        <p:spPr bwMode="auto">
          <a:xfrm>
            <a:off x="5264150" y="3429000"/>
            <a:ext cx="251936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CCFFFF"/>
                </a:solidFill>
                <a:cs typeface=""/>
              </a:rPr>
              <a:t>Prior </a:t>
            </a:r>
          </a:p>
          <a:p>
            <a:pPr eaLnBrk="1" hangingPunct="1"/>
            <a:r>
              <a:rPr lang="en-US" altLang="en-US" sz="2000">
                <a:solidFill>
                  <a:srgbClr val="CCFFFF"/>
                </a:solidFill>
                <a:cs typeface=""/>
              </a:rPr>
              <a:t>Probability</a:t>
            </a:r>
          </a:p>
          <a:p>
            <a:pPr eaLnBrk="1" hangingPunct="1"/>
            <a:endParaRPr lang="en-US" altLang="en-US" sz="2000">
              <a:solidFill>
                <a:srgbClr val="CCFFFF"/>
              </a:solidFill>
              <a:cs typeface=""/>
            </a:endParaRPr>
          </a:p>
          <a:p>
            <a:pPr eaLnBrk="1" hangingPunct="1"/>
            <a:r>
              <a:rPr lang="en-US" altLang="en-US" sz="1600">
                <a:solidFill>
                  <a:srgbClr val="CCFFFF"/>
                </a:solidFill>
                <a:cs typeface=""/>
              </a:rPr>
              <a:t>describes the degree to which we believe the model accurately describes reality</a:t>
            </a:r>
          </a:p>
          <a:p>
            <a:pPr eaLnBrk="1" hangingPunct="1"/>
            <a:r>
              <a:rPr lang="en-US" altLang="en-US" sz="1600">
                <a:solidFill>
                  <a:srgbClr val="CCFFFF"/>
                </a:solidFill>
                <a:cs typeface=""/>
              </a:rPr>
              <a:t>based on all of our prior information.</a:t>
            </a:r>
          </a:p>
        </p:txBody>
      </p:sp>
      <p:sp>
        <p:nvSpPr>
          <p:cNvPr id="85002" name="Text Box 11"/>
          <p:cNvSpPr txBox="1">
            <a:spLocks noChangeArrowheads="1"/>
          </p:cNvSpPr>
          <p:nvPr/>
        </p:nvSpPr>
        <p:spPr bwMode="auto">
          <a:xfrm>
            <a:off x="7283450" y="301625"/>
            <a:ext cx="16383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FFFF00"/>
                </a:solidFill>
                <a:cs typeface=""/>
              </a:rPr>
              <a:t>Likelihood</a:t>
            </a:r>
          </a:p>
          <a:p>
            <a:pPr eaLnBrk="1" hangingPunct="1"/>
            <a:endParaRPr lang="en-US" altLang="en-US" sz="1600">
              <a:solidFill>
                <a:srgbClr val="FFFF00"/>
              </a:solidFill>
              <a:cs typeface=""/>
            </a:endParaRPr>
          </a:p>
          <a:p>
            <a:pPr eaLnBrk="1" hangingPunct="1"/>
            <a:r>
              <a:rPr lang="en-US" altLang="en-US" sz="1600">
                <a:solidFill>
                  <a:srgbClr val="FFFF00"/>
                </a:solidFill>
                <a:cs typeface=""/>
              </a:rPr>
              <a:t>describes how well the model predicts the data</a:t>
            </a:r>
          </a:p>
        </p:txBody>
      </p:sp>
      <p:sp>
        <p:nvSpPr>
          <p:cNvPr id="85003" name="Text Box 12"/>
          <p:cNvSpPr txBox="1">
            <a:spLocks noChangeArrowheads="1"/>
          </p:cNvSpPr>
          <p:nvPr/>
        </p:nvSpPr>
        <p:spPr bwMode="auto">
          <a:xfrm>
            <a:off x="7546975" y="3429000"/>
            <a:ext cx="1595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CCCCFF"/>
                </a:solidFill>
                <a:cs typeface=""/>
              </a:rPr>
              <a:t>Normalizing </a:t>
            </a:r>
          </a:p>
          <a:p>
            <a:pPr eaLnBrk="1" hangingPunct="1"/>
            <a:r>
              <a:rPr lang="en-US" altLang="en-US" sz="2000">
                <a:solidFill>
                  <a:srgbClr val="CCCCFF"/>
                </a:solidFill>
                <a:cs typeface=""/>
              </a:rPr>
              <a:t>constant</a:t>
            </a:r>
          </a:p>
        </p:txBody>
      </p:sp>
      <p:grpSp>
        <p:nvGrpSpPr>
          <p:cNvPr id="85004" name="Group 13"/>
          <p:cNvGrpSpPr>
            <a:grpSpLocks/>
          </p:cNvGrpSpPr>
          <p:nvPr/>
        </p:nvGrpSpPr>
        <p:grpSpPr bwMode="auto">
          <a:xfrm>
            <a:off x="3195638" y="2262188"/>
            <a:ext cx="5275262" cy="754062"/>
            <a:chOff x="2013" y="1425"/>
            <a:chExt cx="3323" cy="475"/>
          </a:xfrm>
        </p:grpSpPr>
        <p:sp>
          <p:nvSpPr>
            <p:cNvPr id="85005" name="Text Box 14"/>
            <p:cNvSpPr txBox="1">
              <a:spLocks noChangeArrowheads="1"/>
            </p:cNvSpPr>
            <p:nvPr/>
          </p:nvSpPr>
          <p:spPr bwMode="auto">
            <a:xfrm>
              <a:off x="2013" y="1547"/>
              <a:ext cx="221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i="1">
                  <a:solidFill>
                    <a:srgbClr val="FFFFFF"/>
                  </a:solidFill>
                  <a:cs typeface=""/>
                </a:rPr>
                <a:t>P(model|data, I) = P(model, I)</a:t>
              </a:r>
              <a:endParaRPr lang="en-US" altLang="en-US" sz="1800">
                <a:solidFill>
                  <a:srgbClr val="FFFFFF"/>
                </a:solidFill>
                <a:cs typeface=""/>
              </a:endParaRPr>
            </a:p>
          </p:txBody>
        </p:sp>
        <p:sp>
          <p:nvSpPr>
            <p:cNvPr id="85006" name="Rectangle 15"/>
            <p:cNvSpPr>
              <a:spLocks noChangeArrowheads="1"/>
            </p:cNvSpPr>
            <p:nvPr/>
          </p:nvSpPr>
          <p:spPr bwMode="auto">
            <a:xfrm>
              <a:off x="4107" y="1425"/>
              <a:ext cx="1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i="1">
                  <a:solidFill>
                    <a:srgbClr val="FFFFFF"/>
                  </a:solidFill>
                  <a:cs typeface=""/>
                </a:rPr>
                <a:t>P(data|model, I)</a:t>
              </a:r>
            </a:p>
          </p:txBody>
        </p:sp>
        <p:sp>
          <p:nvSpPr>
            <p:cNvPr id="85007" name="Rectangle 16"/>
            <p:cNvSpPr>
              <a:spLocks noChangeArrowheads="1"/>
            </p:cNvSpPr>
            <p:nvPr/>
          </p:nvSpPr>
          <p:spPr bwMode="auto">
            <a:xfrm>
              <a:off x="4349" y="1669"/>
              <a:ext cx="6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i="1">
                  <a:solidFill>
                    <a:srgbClr val="FFFFFF"/>
                  </a:solidFill>
                  <a:cs typeface=""/>
                </a:rPr>
                <a:t>P(data,I)</a:t>
              </a:r>
            </a:p>
          </p:txBody>
        </p:sp>
        <p:sp>
          <p:nvSpPr>
            <p:cNvPr id="85008" name="Line 17"/>
            <p:cNvSpPr>
              <a:spLocks noChangeShapeType="1"/>
            </p:cNvSpPr>
            <p:nvPr/>
          </p:nvSpPr>
          <p:spPr bwMode="auto">
            <a:xfrm>
              <a:off x="4088" y="1666"/>
              <a:ext cx="1248"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rgbClr val="FFFF00"/>
                </a:solidFill>
                <a:ea typeface="ＭＳ Ｐゴシック" charset="-128"/>
                <a:cs typeface=""/>
              </a:endParaRPr>
            </a:p>
          </p:txBody>
        </p:sp>
      </p:grpSp>
    </p:spTree>
    <p:extLst>
      <p:ext uri="{BB962C8B-B14F-4D97-AF65-F5344CB8AC3E}">
        <p14:creationId xmlns:p14="http://schemas.microsoft.com/office/powerpoint/2010/main" val="1922857729"/>
      </p:ext>
    </p:extLst>
  </p:cSld>
  <p:clrMapOvr>
    <a:overrideClrMapping bg1="dk2" tx1="lt1" bg2="dk1" tx2="lt2" accent1="accent1" accent2="accent2" accent3="accent3" accent4="accent4" accent5="accent5" accent6="accent6" hlink="hlink" folHlink="folHlink"/>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5DF5D-EAE8-8F42-9F71-3BB68E1711D2}"/>
              </a:ext>
            </a:extLst>
          </p:cNvPr>
          <p:cNvSpPr>
            <a:spLocks noGrp="1"/>
          </p:cNvSpPr>
          <p:nvPr>
            <p:ph type="title"/>
          </p:nvPr>
        </p:nvSpPr>
        <p:spPr>
          <a:xfrm>
            <a:off x="350205" y="870942"/>
            <a:ext cx="8312532" cy="994172"/>
          </a:xfrm>
        </p:spPr>
        <p:txBody>
          <a:bodyPr/>
          <a:lstStyle/>
          <a:p>
            <a:r>
              <a:rPr lang="en-US" dirty="0"/>
              <a:t>Odds ratios, Bayes’ factors, and decision making</a:t>
            </a:r>
          </a:p>
        </p:txBody>
      </p:sp>
      <p:sp>
        <p:nvSpPr>
          <p:cNvPr id="3" name="Content Placeholder 2">
            <a:extLst>
              <a:ext uri="{FF2B5EF4-FFF2-40B4-BE49-F238E27FC236}">
                <a16:creationId xmlns:a16="http://schemas.microsoft.com/office/drawing/2014/main" id="{0D9C1A5E-905D-894D-B4B0-AAF8DDAB40B9}"/>
              </a:ext>
            </a:extLst>
          </p:cNvPr>
          <p:cNvSpPr>
            <a:spLocks noGrp="1"/>
          </p:cNvSpPr>
          <p:nvPr>
            <p:ph idx="1"/>
          </p:nvPr>
        </p:nvSpPr>
        <p:spPr>
          <a:xfrm>
            <a:off x="350205" y="1865113"/>
            <a:ext cx="8178466" cy="3263504"/>
          </a:xfrm>
        </p:spPr>
        <p:txBody>
          <a:bodyPr/>
          <a:lstStyle/>
          <a:p>
            <a:pPr marL="0" indent="0">
              <a:buNone/>
            </a:pPr>
            <a:r>
              <a:rPr lang="en-US" dirty="0"/>
              <a:t>A rare genetic disease is discovered. Although only one in a million people carry it, you consider getting screened. You are told that the genetic test is extremely good; it is 100% sensitive (it is always correct if you have the disease) and 99.99% specific (it gives a false positive result only 0.01% of the time). Having recently learned Bayes' theorem, you decide not to take the test. Why?</a:t>
            </a:r>
            <a:br>
              <a:rPr lang="en-US" dirty="0"/>
            </a:br>
            <a:br>
              <a:rPr lang="en-US" dirty="0"/>
            </a:br>
            <a:r>
              <a:rPr lang="en-US" dirty="0"/>
              <a:t>(From Durbin </a:t>
            </a:r>
            <a:r>
              <a:rPr lang="en-US" dirty="0" err="1"/>
              <a:t>et.al</a:t>
            </a:r>
            <a:r>
              <a:rPr lang="en-US" dirty="0"/>
              <a:t>. "Biological Sequence Analysis", Cambridge University Press, 1998; )</a:t>
            </a:r>
          </a:p>
        </p:txBody>
      </p:sp>
    </p:spTree>
    <p:extLst>
      <p:ext uri="{BB962C8B-B14F-4D97-AF65-F5344CB8AC3E}">
        <p14:creationId xmlns:p14="http://schemas.microsoft.com/office/powerpoint/2010/main" val="2610716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CE84F4-F25B-7446-8A5D-8A06811A90C7}"/>
              </a:ext>
            </a:extLst>
          </p:cNvPr>
          <p:cNvSpPr/>
          <p:nvPr/>
        </p:nvSpPr>
        <p:spPr>
          <a:xfrm>
            <a:off x="383291" y="1037087"/>
            <a:ext cx="8501171" cy="4870564"/>
          </a:xfrm>
          <a:prstGeom prst="rect">
            <a:avLst/>
          </a:prstGeom>
        </p:spPr>
        <p:txBody>
          <a:bodyPr wrap="square">
            <a:spAutoFit/>
          </a:bodyPr>
          <a:lstStyle/>
          <a:p>
            <a:pPr defTabSz="685800" fontAlgn="auto">
              <a:spcBef>
                <a:spcPts val="0"/>
              </a:spcBef>
              <a:spcAft>
                <a:spcPts val="0"/>
              </a:spcAft>
            </a:pPr>
            <a:r>
              <a:rPr lang="en-US" sz="1350" dirty="0">
                <a:solidFill>
                  <a:srgbClr val="000000"/>
                </a:solidFill>
                <a:latin typeface="-webkit-standard"/>
                <a:ea typeface="+mn-ea"/>
                <a:cs typeface="+mn-cs"/>
              </a:rPr>
              <a:t>We want to know the probability of being healthy(X) given the </a:t>
            </a:r>
            <a:r>
              <a:rPr lang="en-US" sz="1350" u="sng" dirty="0">
                <a:solidFill>
                  <a:srgbClr val="000000"/>
                </a:solidFill>
                <a:latin typeface="-webkit-standard"/>
                <a:ea typeface="+mn-ea"/>
                <a:cs typeface="+mn-cs"/>
              </a:rPr>
              <a:t>p</a:t>
            </a:r>
            <a:r>
              <a:rPr lang="en-US" sz="1350" dirty="0">
                <a:solidFill>
                  <a:srgbClr val="000000"/>
                </a:solidFill>
                <a:latin typeface="-webkit-standard"/>
                <a:ea typeface="+mn-ea"/>
                <a:cs typeface="+mn-cs"/>
              </a:rPr>
              <a:t>ositive </a:t>
            </a:r>
            <a:r>
              <a:rPr lang="en-US" sz="1350" u="sng" dirty="0">
                <a:solidFill>
                  <a:srgbClr val="000000"/>
                </a:solidFill>
                <a:latin typeface="-webkit-standard"/>
                <a:ea typeface="+mn-ea"/>
                <a:cs typeface="+mn-cs"/>
              </a:rPr>
              <a:t>t</a:t>
            </a:r>
            <a:r>
              <a:rPr lang="en-US" sz="1350" dirty="0">
                <a:solidFill>
                  <a:srgbClr val="000000"/>
                </a:solidFill>
                <a:latin typeface="-webkit-standard"/>
                <a:ea typeface="+mn-ea"/>
                <a:cs typeface="+mn-cs"/>
              </a:rPr>
              <a:t>est(PT) results(Y).</a:t>
            </a:r>
          </a:p>
          <a:p>
            <a:pPr defTabSz="685800" fontAlgn="auto">
              <a:spcBef>
                <a:spcPts val="0"/>
              </a:spcBef>
              <a:spcAft>
                <a:spcPts val="0"/>
              </a:spcAft>
            </a:pPr>
            <a:r>
              <a:rPr lang="en-US" sz="1350" dirty="0">
                <a:solidFill>
                  <a:srgbClr val="000000"/>
                </a:solidFill>
                <a:latin typeface="-webkit-standard"/>
                <a:ea typeface="+mn-ea"/>
                <a:cs typeface="+mn-cs"/>
              </a:rPr>
              <a:t>According to the Bayes' Theorem, </a:t>
            </a:r>
          </a:p>
          <a:p>
            <a:pPr algn="ctr" defTabSz="685800" fontAlgn="auto">
              <a:spcBef>
                <a:spcPts val="0"/>
              </a:spcBef>
              <a:spcAft>
                <a:spcPts val="0"/>
              </a:spcAft>
            </a:pPr>
            <a:r>
              <a:rPr lang="en-US" sz="1350" dirty="0">
                <a:solidFill>
                  <a:srgbClr val="FF0000"/>
                </a:solidFill>
                <a:latin typeface="-webkit-standard"/>
                <a:ea typeface="+mn-ea"/>
                <a:cs typeface="+mn-cs"/>
              </a:rPr>
              <a:t>P(</a:t>
            </a:r>
            <a:r>
              <a:rPr lang="en-US" sz="1350" dirty="0" err="1">
                <a:solidFill>
                  <a:srgbClr val="FF0000"/>
                </a:solidFill>
                <a:latin typeface="-webkit-standard"/>
                <a:ea typeface="+mn-ea"/>
                <a:cs typeface="+mn-cs"/>
              </a:rPr>
              <a:t>healthy|PT</a:t>
            </a:r>
            <a:r>
              <a:rPr lang="en-US" sz="1350" dirty="0">
                <a:solidFill>
                  <a:srgbClr val="FF0000"/>
                </a:solidFill>
                <a:latin typeface="-webkit-standard"/>
                <a:ea typeface="+mn-ea"/>
                <a:cs typeface="+mn-cs"/>
              </a:rPr>
              <a:t>)=P(</a:t>
            </a:r>
            <a:r>
              <a:rPr lang="en-US" sz="1350" dirty="0" err="1">
                <a:solidFill>
                  <a:srgbClr val="FF0000"/>
                </a:solidFill>
                <a:latin typeface="-webkit-standard"/>
                <a:ea typeface="+mn-ea"/>
                <a:cs typeface="+mn-cs"/>
              </a:rPr>
              <a:t>PT|healthy</a:t>
            </a:r>
            <a:r>
              <a:rPr lang="en-US" sz="1350" dirty="0">
                <a:solidFill>
                  <a:srgbClr val="FF0000"/>
                </a:solidFill>
                <a:latin typeface="-webkit-standard"/>
                <a:ea typeface="+mn-ea"/>
                <a:cs typeface="+mn-cs"/>
              </a:rPr>
              <a:t>)*P(healthy)/P(PT)</a:t>
            </a:r>
            <a:endParaRPr lang="en-US" sz="1350" dirty="0">
              <a:solidFill>
                <a:srgbClr val="000000"/>
              </a:solidFill>
              <a:latin typeface="-webkit-standard"/>
              <a:ea typeface="+mn-ea"/>
              <a:cs typeface="+mn-cs"/>
            </a:endParaRPr>
          </a:p>
          <a:p>
            <a:pPr defTabSz="685800" fontAlgn="auto">
              <a:spcBef>
                <a:spcPts val="0"/>
              </a:spcBef>
              <a:spcAft>
                <a:spcPts val="0"/>
              </a:spcAft>
            </a:pPr>
            <a:br>
              <a:rPr lang="en-US" sz="1350" dirty="0">
                <a:solidFill>
                  <a:prstClr val="black"/>
                </a:solidFill>
                <a:latin typeface="Calibri" panose="020F0502020204030204"/>
                <a:ea typeface="+mn-ea"/>
                <a:cs typeface="+mn-cs"/>
              </a:rPr>
            </a:br>
            <a:r>
              <a:rPr lang="en-US" sz="1350" dirty="0">
                <a:solidFill>
                  <a:prstClr val="black"/>
                </a:solidFill>
                <a:latin typeface="Calibri" panose="020F0502020204030204"/>
                <a:ea typeface="+mn-ea"/>
                <a:cs typeface="+mn-cs"/>
              </a:rPr>
              <a:t>From the problem we know that </a:t>
            </a:r>
            <a:br>
              <a:rPr lang="en-US" sz="1350" dirty="0">
                <a:solidFill>
                  <a:prstClr val="black"/>
                </a:solidFill>
                <a:latin typeface="Calibri" panose="020F0502020204030204"/>
                <a:ea typeface="+mn-ea"/>
                <a:cs typeface="+mn-cs"/>
              </a:rPr>
            </a:br>
            <a:r>
              <a:rPr lang="en-US" sz="1350" dirty="0">
                <a:solidFill>
                  <a:prstClr val="black"/>
                </a:solidFill>
                <a:latin typeface="Calibri" panose="020F0502020204030204"/>
                <a:ea typeface="+mn-ea"/>
                <a:cs typeface="+mn-cs"/>
              </a:rPr>
              <a:t>                                                                   </a:t>
            </a:r>
            <a:r>
              <a:rPr lang="en-US" sz="1350" dirty="0">
                <a:solidFill>
                  <a:srgbClr val="FF0000"/>
                </a:solidFill>
                <a:latin typeface="Calibri" panose="020F0502020204030204"/>
                <a:ea typeface="+mn-ea"/>
                <a:cs typeface="+mn-cs"/>
              </a:rPr>
              <a:t>P(healthy)=1-0.000001=0.999999</a:t>
            </a:r>
          </a:p>
          <a:p>
            <a:pPr defTabSz="685800" fontAlgn="auto">
              <a:spcBef>
                <a:spcPts val="0"/>
              </a:spcBef>
              <a:spcAft>
                <a:spcPts val="0"/>
              </a:spcAft>
            </a:pPr>
            <a:r>
              <a:rPr lang="en-US" sz="1350" dirty="0">
                <a:solidFill>
                  <a:prstClr val="black"/>
                </a:solidFill>
                <a:latin typeface="Calibri" panose="020F0502020204030204"/>
                <a:ea typeface="+mn-ea"/>
                <a:cs typeface="+mn-cs"/>
              </a:rPr>
              <a:t>and getting a false positive </a:t>
            </a:r>
            <a:br>
              <a:rPr lang="en-US" sz="1350" dirty="0">
                <a:solidFill>
                  <a:prstClr val="black"/>
                </a:solidFill>
                <a:latin typeface="Calibri" panose="020F0502020204030204"/>
                <a:ea typeface="+mn-ea"/>
                <a:cs typeface="+mn-cs"/>
              </a:rPr>
            </a:br>
            <a:r>
              <a:rPr lang="en-US" sz="1350" dirty="0">
                <a:solidFill>
                  <a:prstClr val="black"/>
                </a:solidFill>
                <a:latin typeface="Calibri" panose="020F0502020204030204"/>
                <a:ea typeface="+mn-ea"/>
                <a:cs typeface="+mn-cs"/>
              </a:rPr>
              <a:t>                                                                          </a:t>
            </a:r>
            <a:r>
              <a:rPr lang="en-US" sz="1350" dirty="0">
                <a:solidFill>
                  <a:srgbClr val="FF0000"/>
                </a:solidFill>
                <a:latin typeface="Calibri" panose="020F0502020204030204"/>
                <a:ea typeface="+mn-ea"/>
                <a:cs typeface="+mn-cs"/>
              </a:rPr>
              <a:t>P(</a:t>
            </a:r>
            <a:r>
              <a:rPr lang="en-US" sz="1350" dirty="0" err="1">
                <a:solidFill>
                  <a:srgbClr val="FF0000"/>
                </a:solidFill>
                <a:latin typeface="Calibri" panose="020F0502020204030204"/>
                <a:ea typeface="+mn-ea"/>
                <a:cs typeface="+mn-cs"/>
              </a:rPr>
              <a:t>PT|healthy</a:t>
            </a:r>
            <a:r>
              <a:rPr lang="en-US" sz="1350" dirty="0">
                <a:solidFill>
                  <a:srgbClr val="FF0000"/>
                </a:solidFill>
                <a:latin typeface="Calibri" panose="020F0502020204030204"/>
                <a:ea typeface="+mn-ea"/>
                <a:cs typeface="+mn-cs"/>
              </a:rPr>
              <a:t>)=0.0001</a:t>
            </a:r>
            <a:r>
              <a:rPr lang="en-US" sz="1350" dirty="0">
                <a:solidFill>
                  <a:prstClr val="black"/>
                </a:solidFill>
                <a:latin typeface="Calibri" panose="020F0502020204030204"/>
                <a:ea typeface="+mn-ea"/>
                <a:cs typeface="+mn-cs"/>
              </a:rPr>
              <a:t>. </a:t>
            </a:r>
            <a:r>
              <a:rPr lang="en-US" sz="1350" dirty="0">
                <a:solidFill>
                  <a:srgbClr val="00B050"/>
                </a:solidFill>
                <a:latin typeface="Calibri" panose="020F0502020204030204"/>
                <a:ea typeface="+mn-ea"/>
                <a:cs typeface="+mn-cs"/>
              </a:rPr>
              <a:t>(Specificity)</a:t>
            </a:r>
          </a:p>
          <a:p>
            <a:pPr defTabSz="685800" fontAlgn="auto">
              <a:spcBef>
                <a:spcPts val="0"/>
              </a:spcBef>
              <a:spcAft>
                <a:spcPts val="0"/>
              </a:spcAft>
            </a:pPr>
            <a:br>
              <a:rPr lang="en-US" sz="1350" dirty="0">
                <a:solidFill>
                  <a:prstClr val="black"/>
                </a:solidFill>
                <a:latin typeface="Calibri" panose="020F0502020204030204"/>
                <a:ea typeface="+mn-ea"/>
                <a:cs typeface="+mn-cs"/>
              </a:rPr>
            </a:br>
            <a:r>
              <a:rPr lang="en-US" sz="1350" dirty="0">
                <a:solidFill>
                  <a:prstClr val="black"/>
                </a:solidFill>
                <a:latin typeface="Calibri" panose="020F0502020204030204"/>
                <a:ea typeface="+mn-ea"/>
                <a:cs typeface="+mn-cs"/>
              </a:rPr>
              <a:t>The only unknown in the formula above is the probability of having a positive test P(PT). It can be calculated using the definition of </a:t>
            </a:r>
            <a:r>
              <a:rPr lang="en-US" sz="1350" i="1" dirty="0">
                <a:solidFill>
                  <a:prstClr val="black"/>
                </a:solidFill>
                <a:latin typeface="Calibri" panose="020F0502020204030204"/>
                <a:ea typeface="+mn-ea"/>
                <a:cs typeface="+mn-cs"/>
              </a:rPr>
              <a:t>marginal</a:t>
            </a:r>
            <a:r>
              <a:rPr lang="en-US" sz="1350" dirty="0">
                <a:solidFill>
                  <a:prstClr val="black"/>
                </a:solidFill>
                <a:latin typeface="Calibri" panose="020F0502020204030204"/>
                <a:ea typeface="+mn-ea"/>
                <a:cs typeface="+mn-cs"/>
              </a:rPr>
              <a:t> probability.  There are only two possible events: </a:t>
            </a:r>
          </a:p>
          <a:p>
            <a:pPr defTabSz="685800" fontAlgn="auto">
              <a:spcBef>
                <a:spcPts val="0"/>
              </a:spcBef>
              <a:spcAft>
                <a:spcPts val="0"/>
              </a:spcAft>
            </a:pPr>
            <a:r>
              <a:rPr lang="en-US" sz="1350" dirty="0">
                <a:solidFill>
                  <a:prstClr val="black"/>
                </a:solidFill>
                <a:latin typeface="Calibri" panose="020F0502020204030204"/>
                <a:ea typeface="+mn-ea"/>
                <a:cs typeface="+mn-cs"/>
              </a:rPr>
              <a:t>"being healthy" and "being sick". Therefore </a:t>
            </a:r>
          </a:p>
          <a:p>
            <a:pPr algn="ctr" defTabSz="685800" fontAlgn="auto">
              <a:spcBef>
                <a:spcPts val="0"/>
              </a:spcBef>
              <a:spcAft>
                <a:spcPts val="0"/>
              </a:spcAft>
            </a:pPr>
            <a:r>
              <a:rPr lang="en-US" sz="1350" dirty="0">
                <a:solidFill>
                  <a:srgbClr val="FF0000"/>
                </a:solidFill>
                <a:latin typeface="Calibri" panose="020F0502020204030204"/>
                <a:ea typeface="+mn-ea"/>
                <a:cs typeface="+mn-cs"/>
              </a:rPr>
              <a:t>P(PT)=P(</a:t>
            </a:r>
            <a:r>
              <a:rPr lang="en-US" sz="1350" dirty="0" err="1">
                <a:solidFill>
                  <a:srgbClr val="FF0000"/>
                </a:solidFill>
                <a:latin typeface="Calibri" panose="020F0502020204030204"/>
                <a:ea typeface="+mn-ea"/>
                <a:cs typeface="+mn-cs"/>
              </a:rPr>
              <a:t>PT|healthy</a:t>
            </a:r>
            <a:r>
              <a:rPr lang="en-US" sz="1350" dirty="0">
                <a:solidFill>
                  <a:srgbClr val="FF0000"/>
                </a:solidFill>
                <a:latin typeface="Calibri" panose="020F0502020204030204"/>
                <a:ea typeface="+mn-ea"/>
                <a:cs typeface="+mn-cs"/>
              </a:rPr>
              <a:t>)*P(healthy)+P(</a:t>
            </a:r>
            <a:r>
              <a:rPr lang="en-US" sz="1350" dirty="0" err="1">
                <a:solidFill>
                  <a:srgbClr val="FF0000"/>
                </a:solidFill>
                <a:latin typeface="Calibri" panose="020F0502020204030204"/>
                <a:ea typeface="+mn-ea"/>
                <a:cs typeface="+mn-cs"/>
              </a:rPr>
              <a:t>PT|sick</a:t>
            </a:r>
            <a:r>
              <a:rPr lang="en-US" sz="1350" dirty="0">
                <a:solidFill>
                  <a:srgbClr val="FF0000"/>
                </a:solidFill>
                <a:latin typeface="Calibri" panose="020F0502020204030204"/>
                <a:ea typeface="+mn-ea"/>
                <a:cs typeface="+mn-cs"/>
              </a:rPr>
              <a:t>)*P(sick)</a:t>
            </a:r>
          </a:p>
          <a:p>
            <a:pPr defTabSz="685800" fontAlgn="auto">
              <a:spcBef>
                <a:spcPts val="0"/>
              </a:spcBef>
              <a:spcAft>
                <a:spcPts val="0"/>
              </a:spcAft>
            </a:pPr>
            <a:r>
              <a:rPr lang="en-US" sz="1350" dirty="0">
                <a:solidFill>
                  <a:prstClr val="black"/>
                </a:solidFill>
                <a:latin typeface="Calibri" panose="020F0502020204030204"/>
                <a:ea typeface="+mn-ea"/>
                <a:cs typeface="+mn-cs"/>
              </a:rPr>
              <a:t>From the problem we know that the test is always correct in presence of the disease</a:t>
            </a:r>
          </a:p>
          <a:p>
            <a:pPr algn="ctr" defTabSz="685800" fontAlgn="auto">
              <a:spcBef>
                <a:spcPts val="0"/>
              </a:spcBef>
              <a:spcAft>
                <a:spcPts val="0"/>
              </a:spcAft>
            </a:pPr>
            <a:r>
              <a:rPr lang="en-US" sz="1350" dirty="0">
                <a:solidFill>
                  <a:prstClr val="black"/>
                </a:solidFill>
                <a:latin typeface="Calibri" panose="020F0502020204030204"/>
                <a:ea typeface="+mn-ea"/>
                <a:cs typeface="+mn-cs"/>
              </a:rPr>
              <a:t>P(</a:t>
            </a:r>
            <a:r>
              <a:rPr lang="en-US" sz="1350" dirty="0" err="1">
                <a:solidFill>
                  <a:prstClr val="black"/>
                </a:solidFill>
                <a:latin typeface="Calibri" panose="020F0502020204030204"/>
                <a:ea typeface="+mn-ea"/>
                <a:cs typeface="+mn-cs"/>
              </a:rPr>
              <a:t>PT|sick</a:t>
            </a:r>
            <a:r>
              <a:rPr lang="en-US" sz="1350" dirty="0">
                <a:solidFill>
                  <a:prstClr val="black"/>
                </a:solidFill>
                <a:latin typeface="Calibri" panose="020F0502020204030204"/>
                <a:ea typeface="+mn-ea"/>
                <a:cs typeface="+mn-cs"/>
              </a:rPr>
              <a:t>)=1.0</a:t>
            </a:r>
          </a:p>
          <a:p>
            <a:pPr defTabSz="685800" fontAlgn="auto">
              <a:spcBef>
                <a:spcPts val="0"/>
              </a:spcBef>
              <a:spcAft>
                <a:spcPts val="0"/>
              </a:spcAft>
            </a:pPr>
            <a:r>
              <a:rPr lang="en-US" sz="1350" dirty="0">
                <a:solidFill>
                  <a:prstClr val="black"/>
                </a:solidFill>
                <a:latin typeface="Calibri" panose="020F0502020204030204"/>
                <a:ea typeface="+mn-ea"/>
                <a:cs typeface="+mn-cs"/>
              </a:rPr>
              <a:t>and </a:t>
            </a:r>
          </a:p>
          <a:p>
            <a:pPr algn="ctr" defTabSz="685800" fontAlgn="auto">
              <a:spcBef>
                <a:spcPts val="0"/>
              </a:spcBef>
              <a:spcAft>
                <a:spcPts val="0"/>
              </a:spcAft>
            </a:pPr>
            <a:r>
              <a:rPr lang="en-US" sz="1350" dirty="0">
                <a:solidFill>
                  <a:prstClr val="black"/>
                </a:solidFill>
                <a:latin typeface="Calibri" panose="020F0502020204030204"/>
                <a:ea typeface="+mn-ea"/>
                <a:cs typeface="+mn-cs"/>
              </a:rPr>
              <a:t>P(sick)=0.000001.</a:t>
            </a:r>
          </a:p>
          <a:p>
            <a:pPr defTabSz="685800" fontAlgn="auto">
              <a:spcBef>
                <a:spcPts val="0"/>
              </a:spcBef>
              <a:spcAft>
                <a:spcPts val="0"/>
              </a:spcAft>
            </a:pPr>
            <a:r>
              <a:rPr lang="en-US" sz="1350" dirty="0">
                <a:solidFill>
                  <a:prstClr val="black"/>
                </a:solidFill>
                <a:latin typeface="Calibri" panose="020F0502020204030204"/>
                <a:ea typeface="+mn-ea"/>
                <a:cs typeface="+mn-cs"/>
              </a:rPr>
              <a:t>Substituting the numbers into the formula we get </a:t>
            </a:r>
          </a:p>
          <a:p>
            <a:pPr algn="ctr" defTabSz="685800" fontAlgn="auto">
              <a:spcBef>
                <a:spcPts val="0"/>
              </a:spcBef>
              <a:spcAft>
                <a:spcPts val="0"/>
              </a:spcAft>
            </a:pPr>
            <a:r>
              <a:rPr lang="en-US" sz="1350" dirty="0">
                <a:solidFill>
                  <a:prstClr val="black"/>
                </a:solidFill>
                <a:latin typeface="Calibri" panose="020F0502020204030204"/>
                <a:ea typeface="+mn-ea"/>
                <a:cs typeface="+mn-cs"/>
              </a:rPr>
              <a:t>P(PT)=0.0001*0.999999+1.0*0.000001=0.000101</a:t>
            </a:r>
          </a:p>
          <a:p>
            <a:pPr defTabSz="685800" fontAlgn="auto">
              <a:spcBef>
                <a:spcPts val="0"/>
              </a:spcBef>
              <a:spcAft>
                <a:spcPts val="0"/>
              </a:spcAft>
            </a:pPr>
            <a:r>
              <a:rPr lang="en-US" sz="1350" dirty="0">
                <a:solidFill>
                  <a:prstClr val="black"/>
                </a:solidFill>
                <a:latin typeface="Calibri" panose="020F0502020204030204"/>
                <a:ea typeface="+mn-ea"/>
                <a:cs typeface="+mn-cs"/>
              </a:rPr>
              <a:t>And </a:t>
            </a:r>
          </a:p>
          <a:p>
            <a:pPr algn="ctr" defTabSz="685800" fontAlgn="auto">
              <a:spcBef>
                <a:spcPts val="0"/>
              </a:spcBef>
              <a:spcAft>
                <a:spcPts val="0"/>
              </a:spcAft>
            </a:pPr>
            <a:r>
              <a:rPr lang="en-US" sz="1350" dirty="0">
                <a:solidFill>
                  <a:prstClr val="black"/>
                </a:solidFill>
                <a:latin typeface="Calibri" panose="020F0502020204030204"/>
                <a:ea typeface="+mn-ea"/>
                <a:cs typeface="+mn-cs"/>
              </a:rPr>
              <a:t>P(</a:t>
            </a:r>
            <a:r>
              <a:rPr lang="en-US" sz="1350" dirty="0" err="1">
                <a:solidFill>
                  <a:prstClr val="black"/>
                </a:solidFill>
                <a:latin typeface="Calibri" panose="020F0502020204030204"/>
                <a:ea typeface="+mn-ea"/>
                <a:cs typeface="+mn-cs"/>
              </a:rPr>
              <a:t>healthy|PT</a:t>
            </a:r>
            <a:r>
              <a:rPr lang="en-US" sz="1350" dirty="0">
                <a:solidFill>
                  <a:prstClr val="black"/>
                </a:solidFill>
                <a:latin typeface="Calibri" panose="020F0502020204030204"/>
                <a:ea typeface="+mn-ea"/>
                <a:cs typeface="+mn-cs"/>
              </a:rPr>
              <a:t>)=0.0001*0.999999/0.000101=</a:t>
            </a:r>
            <a:r>
              <a:rPr lang="en-US" sz="1350" dirty="0">
                <a:solidFill>
                  <a:srgbClr val="FF0000"/>
                </a:solidFill>
                <a:latin typeface="Calibri" panose="020F0502020204030204"/>
                <a:ea typeface="+mn-ea"/>
                <a:cs typeface="+mn-cs"/>
              </a:rPr>
              <a:t>0.990098</a:t>
            </a:r>
          </a:p>
          <a:p>
            <a:pPr defTabSz="685800" fontAlgn="auto">
              <a:spcBef>
                <a:spcPts val="0"/>
              </a:spcBef>
              <a:spcAft>
                <a:spcPts val="0"/>
              </a:spcAft>
            </a:pPr>
            <a:br>
              <a:rPr lang="en-US" sz="1350" dirty="0">
                <a:solidFill>
                  <a:prstClr val="black"/>
                </a:solidFill>
                <a:latin typeface="Calibri" panose="020F0502020204030204"/>
                <a:ea typeface="+mn-ea"/>
                <a:cs typeface="+mn-cs"/>
              </a:rPr>
            </a:br>
            <a:endParaRPr lang="en-US" sz="1350" dirty="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5B74A649-1E9C-2649-9D40-A7FE1A86C6EE}"/>
              </a:ext>
            </a:extLst>
          </p:cNvPr>
          <p:cNvSpPr txBox="1"/>
          <p:nvPr/>
        </p:nvSpPr>
        <p:spPr>
          <a:xfrm>
            <a:off x="881883" y="5211234"/>
            <a:ext cx="1582484" cy="300082"/>
          </a:xfrm>
          <a:prstGeom prst="rect">
            <a:avLst/>
          </a:prstGeom>
          <a:noFill/>
          <a:ln>
            <a:solidFill>
              <a:srgbClr val="00B050"/>
            </a:solidFill>
          </a:ln>
        </p:spPr>
        <p:txBody>
          <a:bodyPr wrap="none" rtlCol="0">
            <a:spAutoFit/>
          </a:bodyPr>
          <a:lstStyle/>
          <a:p>
            <a:pPr defTabSz="685800" fontAlgn="auto">
              <a:spcBef>
                <a:spcPts val="0"/>
              </a:spcBef>
              <a:spcAft>
                <a:spcPts val="0"/>
              </a:spcAft>
            </a:pPr>
            <a:r>
              <a:rPr lang="en-US" sz="1350" dirty="0">
                <a:solidFill>
                  <a:srgbClr val="00B050"/>
                </a:solidFill>
                <a:latin typeface="Calibri" panose="020F0502020204030204"/>
                <a:ea typeface="+mn-ea"/>
                <a:cs typeface="+mn-cs"/>
              </a:rPr>
              <a:t>Specificity = 99.99%</a:t>
            </a:r>
          </a:p>
        </p:txBody>
      </p:sp>
      <p:sp>
        <p:nvSpPr>
          <p:cNvPr id="6" name="TextBox 5">
            <a:extLst>
              <a:ext uri="{FF2B5EF4-FFF2-40B4-BE49-F238E27FC236}">
                <a16:creationId xmlns:a16="http://schemas.microsoft.com/office/drawing/2014/main" id="{7F46C208-C49C-EE45-AE1B-34C7316099A3}"/>
              </a:ext>
            </a:extLst>
          </p:cNvPr>
          <p:cNvSpPr txBox="1"/>
          <p:nvPr/>
        </p:nvSpPr>
        <p:spPr>
          <a:xfrm>
            <a:off x="6491896" y="3915941"/>
            <a:ext cx="1454244" cy="300082"/>
          </a:xfrm>
          <a:prstGeom prst="rect">
            <a:avLst/>
          </a:prstGeom>
          <a:noFill/>
        </p:spPr>
        <p:txBody>
          <a:bodyPr wrap="none" rtlCol="0">
            <a:spAutoFit/>
          </a:bodyPr>
          <a:lstStyle/>
          <a:p>
            <a:pPr defTabSz="685800" fontAlgn="auto">
              <a:spcBef>
                <a:spcPts val="0"/>
              </a:spcBef>
              <a:spcAft>
                <a:spcPts val="0"/>
              </a:spcAft>
            </a:pPr>
            <a:r>
              <a:rPr lang="en-US" sz="1350" dirty="0">
                <a:solidFill>
                  <a:srgbClr val="00B050"/>
                </a:solidFill>
                <a:latin typeface="Calibri" panose="020F0502020204030204"/>
                <a:ea typeface="+mn-ea"/>
                <a:cs typeface="+mn-cs"/>
              </a:rPr>
              <a:t>Sensitivity = 100%</a:t>
            </a:r>
          </a:p>
        </p:txBody>
      </p:sp>
      <p:cxnSp>
        <p:nvCxnSpPr>
          <p:cNvPr id="8" name="Straight Arrow Connector 7">
            <a:extLst>
              <a:ext uri="{FF2B5EF4-FFF2-40B4-BE49-F238E27FC236}">
                <a16:creationId xmlns:a16="http://schemas.microsoft.com/office/drawing/2014/main" id="{995674CC-2108-234F-A25C-4DA0DC2ED603}"/>
              </a:ext>
            </a:extLst>
          </p:cNvPr>
          <p:cNvCxnSpPr>
            <a:cxnSpLocks/>
          </p:cNvCxnSpPr>
          <p:nvPr/>
        </p:nvCxnSpPr>
        <p:spPr>
          <a:xfrm flipV="1">
            <a:off x="2416198" y="4953346"/>
            <a:ext cx="1056444" cy="25788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867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22E67-A21F-FD40-8F27-4E519E7F16C7}"/>
              </a:ext>
            </a:extLst>
          </p:cNvPr>
          <p:cNvSpPr>
            <a:spLocks noGrp="1"/>
          </p:cNvSpPr>
          <p:nvPr>
            <p:ph type="title"/>
          </p:nvPr>
        </p:nvSpPr>
        <p:spPr>
          <a:xfrm>
            <a:off x="242108" y="776114"/>
            <a:ext cx="7886700" cy="994172"/>
          </a:xfrm>
        </p:spPr>
        <p:txBody>
          <a:bodyPr/>
          <a:lstStyle/>
          <a:p>
            <a:r>
              <a:rPr lang="en-US" dirty="0"/>
              <a:t>Bayes factors</a:t>
            </a:r>
          </a:p>
        </p:txBody>
      </p:sp>
      <p:sp>
        <p:nvSpPr>
          <p:cNvPr id="3" name="Content Placeholder 2">
            <a:extLst>
              <a:ext uri="{FF2B5EF4-FFF2-40B4-BE49-F238E27FC236}">
                <a16:creationId xmlns:a16="http://schemas.microsoft.com/office/drawing/2014/main" id="{EC2BC3DC-B695-A146-9D26-0B73BD6B062B}"/>
              </a:ext>
            </a:extLst>
          </p:cNvPr>
          <p:cNvSpPr>
            <a:spLocks noGrp="1"/>
          </p:cNvSpPr>
          <p:nvPr>
            <p:ph idx="1"/>
          </p:nvPr>
        </p:nvSpPr>
        <p:spPr>
          <a:xfrm>
            <a:off x="242108" y="1698914"/>
            <a:ext cx="7886700" cy="342900"/>
          </a:xfrm>
        </p:spPr>
        <p:txBody>
          <a:bodyPr>
            <a:normAutofit fontScale="92500" lnSpcReduction="10000"/>
          </a:bodyPr>
          <a:lstStyle/>
          <a:p>
            <a:pPr marL="0" indent="0">
              <a:buNone/>
            </a:pPr>
            <a:r>
              <a:rPr lang="en-US" dirty="0"/>
              <a:t>Given 2 hypothesis (H</a:t>
            </a:r>
            <a:r>
              <a:rPr lang="en-US" baseline="-25000" dirty="0"/>
              <a:t>0</a:t>
            </a:r>
            <a:r>
              <a:rPr lang="en-US" dirty="0"/>
              <a:t> and H</a:t>
            </a:r>
            <a:r>
              <a:rPr lang="en-US" baseline="-25000" dirty="0"/>
              <a:t>1</a:t>
            </a:r>
            <a:r>
              <a:rPr lang="en-US" dirty="0"/>
              <a:t>).  The ratio in posterior probability is</a:t>
            </a:r>
          </a:p>
        </p:txBody>
      </p:sp>
      <p:sp>
        <p:nvSpPr>
          <p:cNvPr id="4" name="TextBox 3">
            <a:extLst>
              <a:ext uri="{FF2B5EF4-FFF2-40B4-BE49-F238E27FC236}">
                <a16:creationId xmlns:a16="http://schemas.microsoft.com/office/drawing/2014/main" id="{A5CDAB61-A3D2-C345-83A2-FEFBAF28B4F9}"/>
              </a:ext>
            </a:extLst>
          </p:cNvPr>
          <p:cNvSpPr txBox="1"/>
          <p:nvPr/>
        </p:nvSpPr>
        <p:spPr>
          <a:xfrm>
            <a:off x="242259" y="5159087"/>
            <a:ext cx="4783874" cy="507831"/>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Bayesian thinking and the use of odds ratios were popularized by </a:t>
            </a:r>
          </a:p>
          <a:p>
            <a:pPr defTabSz="685800" fontAlgn="auto">
              <a:spcBef>
                <a:spcPts val="0"/>
              </a:spcBef>
              <a:spcAft>
                <a:spcPts val="0"/>
              </a:spcAft>
            </a:pPr>
            <a:r>
              <a:rPr lang="en-US" sz="1350" dirty="0">
                <a:solidFill>
                  <a:prstClr val="black"/>
                </a:solidFill>
                <a:latin typeface="Calibri" panose="020F0502020204030204"/>
                <a:ea typeface="+mn-ea"/>
                <a:cs typeface="+mn-cs"/>
              </a:rPr>
              <a:t>Harold </a:t>
            </a:r>
            <a:r>
              <a:rPr lang="en-US" sz="1350" dirty="0" err="1">
                <a:solidFill>
                  <a:prstClr val="black"/>
                </a:solidFill>
                <a:latin typeface="Calibri" panose="020F0502020204030204"/>
                <a:ea typeface="+mn-ea"/>
                <a:cs typeface="+mn-cs"/>
              </a:rPr>
              <a:t>Jeffereys</a:t>
            </a:r>
            <a:r>
              <a:rPr lang="en-US" sz="1350" dirty="0">
                <a:solidFill>
                  <a:prstClr val="black"/>
                </a:solidFill>
                <a:latin typeface="Calibri" panose="020F0502020204030204"/>
                <a:ea typeface="+mn-ea"/>
                <a:cs typeface="+mn-cs"/>
              </a:rPr>
              <a:t> and Alan Turing.</a:t>
            </a:r>
          </a:p>
        </p:txBody>
      </p:sp>
      <p:sp>
        <p:nvSpPr>
          <p:cNvPr id="5" name="TextBox 4">
            <a:extLst>
              <a:ext uri="{FF2B5EF4-FFF2-40B4-BE49-F238E27FC236}">
                <a16:creationId xmlns:a16="http://schemas.microsoft.com/office/drawing/2014/main" id="{889F9562-1C86-E74F-8205-14FE5A27CE1F}"/>
              </a:ext>
            </a:extLst>
          </p:cNvPr>
          <p:cNvSpPr txBox="1"/>
          <p:nvPr/>
        </p:nvSpPr>
        <p:spPr>
          <a:xfrm>
            <a:off x="1786886" y="2116629"/>
            <a:ext cx="924740" cy="507831"/>
          </a:xfrm>
          <a:prstGeom prst="rect">
            <a:avLst/>
          </a:prstGeom>
          <a:noFill/>
        </p:spPr>
        <p:txBody>
          <a:bodyPr wrap="none" rtlCol="0">
            <a:spAutoFit/>
          </a:bodyPr>
          <a:lstStyle/>
          <a:p>
            <a:pPr defTabSz="685800" fontAlgn="auto">
              <a:spcBef>
                <a:spcPts val="0"/>
              </a:spcBef>
              <a:spcAft>
                <a:spcPts val="0"/>
              </a:spcAft>
            </a:pPr>
            <a:r>
              <a:rPr lang="en-US" sz="1350" u="sng" dirty="0">
                <a:solidFill>
                  <a:prstClr val="black"/>
                </a:solidFill>
                <a:latin typeface="Calibri" panose="020F0502020204030204"/>
                <a:ea typeface="+mn-ea"/>
                <a:cs typeface="+mn-cs"/>
              </a:rPr>
              <a:t>P(H</a:t>
            </a:r>
            <a:r>
              <a:rPr lang="en-US" sz="1350" u="sng" baseline="-25000" dirty="0">
                <a:solidFill>
                  <a:prstClr val="black"/>
                </a:solidFill>
                <a:latin typeface="Calibri" panose="020F0502020204030204"/>
                <a:ea typeface="+mn-ea"/>
                <a:cs typeface="+mn-cs"/>
              </a:rPr>
              <a:t>0</a:t>
            </a:r>
            <a:r>
              <a:rPr lang="en-US" sz="1350" u="sng" dirty="0">
                <a:solidFill>
                  <a:prstClr val="black"/>
                </a:solidFill>
                <a:latin typeface="Calibri" panose="020F0502020204030204"/>
                <a:ea typeface="+mn-ea"/>
                <a:cs typeface="+mn-cs"/>
              </a:rPr>
              <a:t>/data)</a:t>
            </a:r>
          </a:p>
          <a:p>
            <a:pPr defTabSz="685800" fontAlgn="auto">
              <a:spcBef>
                <a:spcPts val="0"/>
              </a:spcBef>
              <a:spcAft>
                <a:spcPts val="0"/>
              </a:spcAft>
            </a:pPr>
            <a:r>
              <a:rPr lang="en-US" sz="1350" dirty="0">
                <a:solidFill>
                  <a:prstClr val="black"/>
                </a:solidFill>
                <a:latin typeface="Calibri" panose="020F0502020204030204"/>
                <a:ea typeface="+mn-ea"/>
                <a:cs typeface="+mn-cs"/>
              </a:rPr>
              <a:t>P(H</a:t>
            </a:r>
            <a:r>
              <a:rPr lang="en-US" sz="1350" baseline="-25000" dirty="0">
                <a:solidFill>
                  <a:prstClr val="black"/>
                </a:solidFill>
                <a:latin typeface="Calibri" panose="020F0502020204030204"/>
                <a:ea typeface="+mn-ea"/>
                <a:cs typeface="+mn-cs"/>
              </a:rPr>
              <a:t>1</a:t>
            </a:r>
            <a:r>
              <a:rPr lang="en-US" sz="1350" dirty="0">
                <a:solidFill>
                  <a:prstClr val="black"/>
                </a:solidFill>
                <a:latin typeface="Calibri" panose="020F0502020204030204"/>
                <a:ea typeface="+mn-ea"/>
                <a:cs typeface="+mn-cs"/>
              </a:rPr>
              <a:t>/data)</a:t>
            </a:r>
          </a:p>
        </p:txBody>
      </p:sp>
      <p:sp>
        <p:nvSpPr>
          <p:cNvPr id="6" name="TextBox 5">
            <a:extLst>
              <a:ext uri="{FF2B5EF4-FFF2-40B4-BE49-F238E27FC236}">
                <a16:creationId xmlns:a16="http://schemas.microsoft.com/office/drawing/2014/main" id="{A9CB8A09-C75B-5E4D-A530-A11042A1509C}"/>
              </a:ext>
            </a:extLst>
          </p:cNvPr>
          <p:cNvSpPr txBox="1"/>
          <p:nvPr/>
        </p:nvSpPr>
        <p:spPr>
          <a:xfrm>
            <a:off x="2694731" y="2172739"/>
            <a:ext cx="271228"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a:t>
            </a:r>
          </a:p>
        </p:txBody>
      </p:sp>
      <p:sp>
        <p:nvSpPr>
          <p:cNvPr id="7" name="Rectangle 6">
            <a:extLst>
              <a:ext uri="{FF2B5EF4-FFF2-40B4-BE49-F238E27FC236}">
                <a16:creationId xmlns:a16="http://schemas.microsoft.com/office/drawing/2014/main" id="{2359DB88-B3B4-BF47-B6BD-BED009E9D2FF}"/>
              </a:ext>
            </a:extLst>
          </p:cNvPr>
          <p:cNvSpPr/>
          <p:nvPr/>
        </p:nvSpPr>
        <p:spPr>
          <a:xfrm>
            <a:off x="2919792" y="2116629"/>
            <a:ext cx="4572000" cy="507831"/>
          </a:xfrm>
          <a:prstGeom prst="rect">
            <a:avLst/>
          </a:prstGeom>
        </p:spPr>
        <p:txBody>
          <a:bodyPr>
            <a:spAutoFit/>
          </a:bodyPr>
          <a:lstStyle/>
          <a:p>
            <a:pPr defTabSz="685800" fontAlgn="auto">
              <a:spcBef>
                <a:spcPts val="0"/>
              </a:spcBef>
              <a:spcAft>
                <a:spcPts val="0"/>
              </a:spcAft>
            </a:pPr>
            <a:r>
              <a:rPr lang="en-US" sz="1350" u="sng" dirty="0">
                <a:solidFill>
                  <a:prstClr val="black"/>
                </a:solidFill>
                <a:latin typeface="Calibri" panose="020F0502020204030204"/>
                <a:ea typeface="+mn-ea"/>
                <a:cs typeface="+mn-cs"/>
              </a:rPr>
              <a:t>P(data/H</a:t>
            </a:r>
            <a:r>
              <a:rPr lang="en-US" sz="1350" u="sng" baseline="-25000" dirty="0">
                <a:solidFill>
                  <a:prstClr val="black"/>
                </a:solidFill>
                <a:latin typeface="Calibri" panose="020F0502020204030204"/>
                <a:ea typeface="+mn-ea"/>
                <a:cs typeface="+mn-cs"/>
              </a:rPr>
              <a:t>0</a:t>
            </a:r>
            <a:r>
              <a:rPr lang="en-US" sz="1350" u="sng" dirty="0">
                <a:solidFill>
                  <a:prstClr val="black"/>
                </a:solidFill>
                <a:latin typeface="Calibri" panose="020F0502020204030204"/>
                <a:ea typeface="+mn-ea"/>
                <a:cs typeface="+mn-cs"/>
              </a:rPr>
              <a:t>)</a:t>
            </a:r>
          </a:p>
          <a:p>
            <a:pPr defTabSz="685800" fontAlgn="auto">
              <a:spcBef>
                <a:spcPts val="0"/>
              </a:spcBef>
              <a:spcAft>
                <a:spcPts val="0"/>
              </a:spcAft>
            </a:pPr>
            <a:r>
              <a:rPr lang="en-US" sz="1350" dirty="0">
                <a:solidFill>
                  <a:prstClr val="black"/>
                </a:solidFill>
                <a:latin typeface="Calibri" panose="020F0502020204030204"/>
                <a:ea typeface="+mn-ea"/>
                <a:cs typeface="+mn-cs"/>
              </a:rPr>
              <a:t>P(data/H</a:t>
            </a:r>
            <a:r>
              <a:rPr lang="en-US" sz="1350" baseline="-25000" dirty="0">
                <a:solidFill>
                  <a:prstClr val="black"/>
                </a:solidFill>
                <a:latin typeface="Calibri" panose="020F0502020204030204"/>
                <a:ea typeface="+mn-ea"/>
                <a:cs typeface="+mn-cs"/>
              </a:rPr>
              <a:t>1</a:t>
            </a:r>
            <a:r>
              <a:rPr lang="en-US" sz="1350" dirty="0">
                <a:solidFill>
                  <a:prstClr val="black"/>
                </a:solidFill>
                <a:latin typeface="Calibri" panose="020F0502020204030204"/>
                <a:ea typeface="+mn-ea"/>
                <a:cs typeface="+mn-cs"/>
              </a:rPr>
              <a:t>)</a:t>
            </a:r>
          </a:p>
        </p:txBody>
      </p:sp>
      <p:sp>
        <p:nvSpPr>
          <p:cNvPr id="10" name="TextBox 9">
            <a:extLst>
              <a:ext uri="{FF2B5EF4-FFF2-40B4-BE49-F238E27FC236}">
                <a16:creationId xmlns:a16="http://schemas.microsoft.com/office/drawing/2014/main" id="{4F7CD1B0-54E2-1C48-87F6-5F8C4FF22597}"/>
              </a:ext>
            </a:extLst>
          </p:cNvPr>
          <p:cNvSpPr txBox="1"/>
          <p:nvPr/>
        </p:nvSpPr>
        <p:spPr>
          <a:xfrm>
            <a:off x="3765291" y="2220502"/>
            <a:ext cx="271228"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a:t>
            </a:r>
          </a:p>
        </p:txBody>
      </p:sp>
      <p:sp>
        <p:nvSpPr>
          <p:cNvPr id="11" name="TextBox 10">
            <a:extLst>
              <a:ext uri="{FF2B5EF4-FFF2-40B4-BE49-F238E27FC236}">
                <a16:creationId xmlns:a16="http://schemas.microsoft.com/office/drawing/2014/main" id="{53950647-38DD-984D-9785-FA291F1FBA6E}"/>
              </a:ext>
            </a:extLst>
          </p:cNvPr>
          <p:cNvSpPr txBox="1"/>
          <p:nvPr/>
        </p:nvSpPr>
        <p:spPr>
          <a:xfrm>
            <a:off x="3946209" y="2127951"/>
            <a:ext cx="866442" cy="438582"/>
          </a:xfrm>
          <a:prstGeom prst="rect">
            <a:avLst/>
          </a:prstGeom>
          <a:noFill/>
        </p:spPr>
        <p:txBody>
          <a:bodyPr wrap="square" rtlCol="0">
            <a:spAutoFit/>
          </a:bodyPr>
          <a:lstStyle/>
          <a:p>
            <a:pPr defTabSz="685800" fontAlgn="auto">
              <a:spcBef>
                <a:spcPts val="0"/>
              </a:spcBef>
              <a:spcAft>
                <a:spcPts val="0"/>
              </a:spcAft>
            </a:pPr>
            <a:r>
              <a:rPr lang="en-US" sz="1350" u="sng" dirty="0">
                <a:solidFill>
                  <a:prstClr val="black"/>
                </a:solidFill>
                <a:latin typeface="Calibri" panose="020F0502020204030204"/>
                <a:ea typeface="+mn-ea"/>
                <a:cs typeface="+mn-cs"/>
              </a:rPr>
              <a:t>Prior H</a:t>
            </a:r>
            <a:r>
              <a:rPr lang="en-US" sz="1350" u="sng" baseline="-25000" dirty="0">
                <a:solidFill>
                  <a:prstClr val="black"/>
                </a:solidFill>
                <a:latin typeface="Calibri" panose="020F0502020204030204"/>
                <a:ea typeface="+mn-ea"/>
                <a:cs typeface="+mn-cs"/>
              </a:rPr>
              <a:t>0</a:t>
            </a:r>
            <a:endParaRPr lang="en-US" sz="1350" dirty="0">
              <a:solidFill>
                <a:prstClr val="black"/>
              </a:solidFill>
              <a:latin typeface="Calibri" panose="020F0502020204030204"/>
              <a:ea typeface="+mn-ea"/>
              <a:cs typeface="+mn-cs"/>
            </a:endParaRPr>
          </a:p>
          <a:p>
            <a:pPr defTabSz="685800" fontAlgn="auto">
              <a:spcBef>
                <a:spcPts val="0"/>
              </a:spcBef>
              <a:spcAft>
                <a:spcPts val="0"/>
              </a:spcAft>
            </a:pPr>
            <a:endParaRPr lang="en-US" sz="1350" u="sng" baseline="-25000" dirty="0">
              <a:solidFill>
                <a:prstClr val="black"/>
              </a:solidFill>
              <a:latin typeface="Calibri" panose="020F0502020204030204"/>
              <a:ea typeface="+mn-ea"/>
              <a:cs typeface="+mn-cs"/>
            </a:endParaRPr>
          </a:p>
        </p:txBody>
      </p:sp>
      <p:sp>
        <p:nvSpPr>
          <p:cNvPr id="12" name="TextBox 11">
            <a:extLst>
              <a:ext uri="{FF2B5EF4-FFF2-40B4-BE49-F238E27FC236}">
                <a16:creationId xmlns:a16="http://schemas.microsoft.com/office/drawing/2014/main" id="{15B6D290-DDB6-6443-A74F-81E6655734D6}"/>
              </a:ext>
            </a:extLst>
          </p:cNvPr>
          <p:cNvSpPr txBox="1"/>
          <p:nvPr/>
        </p:nvSpPr>
        <p:spPr>
          <a:xfrm>
            <a:off x="3946210" y="2308366"/>
            <a:ext cx="866442"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Prior H</a:t>
            </a:r>
            <a:r>
              <a:rPr lang="en-US" sz="1350" baseline="-25000" dirty="0">
                <a:solidFill>
                  <a:prstClr val="black"/>
                </a:solidFill>
                <a:latin typeface="Calibri" panose="020F0502020204030204"/>
                <a:ea typeface="+mn-ea"/>
                <a:cs typeface="+mn-cs"/>
              </a:rPr>
              <a:t>1</a:t>
            </a:r>
          </a:p>
        </p:txBody>
      </p:sp>
      <p:sp>
        <p:nvSpPr>
          <p:cNvPr id="14" name="TextBox 13">
            <a:extLst>
              <a:ext uri="{FF2B5EF4-FFF2-40B4-BE49-F238E27FC236}">
                <a16:creationId xmlns:a16="http://schemas.microsoft.com/office/drawing/2014/main" id="{3E9CD639-52DE-1742-BB32-8B73396A6361}"/>
              </a:ext>
            </a:extLst>
          </p:cNvPr>
          <p:cNvSpPr txBox="1"/>
          <p:nvPr/>
        </p:nvSpPr>
        <p:spPr>
          <a:xfrm>
            <a:off x="2125630" y="3160698"/>
            <a:ext cx="1845425" cy="1338828"/>
          </a:xfrm>
          <a:prstGeom prst="rect">
            <a:avLst/>
          </a:prstGeom>
          <a:noFill/>
          <a:ln>
            <a:solidFill>
              <a:srgbClr val="00B050"/>
            </a:solidFill>
          </a:ln>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This ratio is known as </a:t>
            </a:r>
            <a:r>
              <a:rPr lang="en-US" sz="1350" b="1" dirty="0">
                <a:solidFill>
                  <a:prstClr val="black"/>
                </a:solidFill>
                <a:latin typeface="Calibri" panose="020F0502020204030204"/>
                <a:ea typeface="+mn-ea"/>
                <a:cs typeface="+mn-cs"/>
              </a:rPr>
              <a:t>Bayes factor</a:t>
            </a:r>
            <a:r>
              <a:rPr lang="en-US" sz="1350" dirty="0">
                <a:solidFill>
                  <a:prstClr val="black"/>
                </a:solidFill>
                <a:latin typeface="Calibri" panose="020F0502020204030204"/>
                <a:ea typeface="+mn-ea"/>
                <a:cs typeface="+mn-cs"/>
              </a:rPr>
              <a:t>. It </a:t>
            </a:r>
          </a:p>
          <a:p>
            <a:pPr defTabSz="685800" fontAlgn="auto">
              <a:spcBef>
                <a:spcPts val="0"/>
              </a:spcBef>
              <a:spcAft>
                <a:spcPts val="0"/>
              </a:spcAft>
            </a:pPr>
            <a:r>
              <a:rPr lang="en-US" sz="1350" dirty="0">
                <a:solidFill>
                  <a:prstClr val="black"/>
                </a:solidFill>
                <a:latin typeface="Calibri" panose="020F0502020204030204"/>
                <a:ea typeface="+mn-ea"/>
                <a:cs typeface="+mn-cs"/>
              </a:rPr>
              <a:t>measures how your confidence in H</a:t>
            </a:r>
            <a:r>
              <a:rPr lang="en-US" sz="1350" baseline="-25000" dirty="0">
                <a:solidFill>
                  <a:prstClr val="black"/>
                </a:solidFill>
                <a:latin typeface="Calibri" panose="020F0502020204030204"/>
                <a:ea typeface="+mn-ea"/>
                <a:cs typeface="+mn-cs"/>
              </a:rPr>
              <a:t>0</a:t>
            </a:r>
            <a:r>
              <a:rPr lang="en-US" sz="1350" dirty="0">
                <a:solidFill>
                  <a:prstClr val="black"/>
                </a:solidFill>
                <a:latin typeface="Calibri" panose="020F0502020204030204"/>
                <a:ea typeface="+mn-ea"/>
                <a:cs typeface="+mn-cs"/>
              </a:rPr>
              <a:t> decreases by considering the data.   </a:t>
            </a:r>
          </a:p>
        </p:txBody>
      </p:sp>
      <p:sp>
        <p:nvSpPr>
          <p:cNvPr id="15" name="TextBox 14">
            <a:extLst>
              <a:ext uri="{FF2B5EF4-FFF2-40B4-BE49-F238E27FC236}">
                <a16:creationId xmlns:a16="http://schemas.microsoft.com/office/drawing/2014/main" id="{30658220-9A54-CC43-B16F-91963797252C}"/>
              </a:ext>
            </a:extLst>
          </p:cNvPr>
          <p:cNvSpPr txBox="1"/>
          <p:nvPr/>
        </p:nvSpPr>
        <p:spPr>
          <a:xfrm>
            <a:off x="5090540" y="2183095"/>
            <a:ext cx="3818546"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(Because we consider the ratio, P(data) cancels out)</a:t>
            </a:r>
          </a:p>
        </p:txBody>
      </p:sp>
      <p:sp>
        <p:nvSpPr>
          <p:cNvPr id="16" name="TextBox 15">
            <a:extLst>
              <a:ext uri="{FF2B5EF4-FFF2-40B4-BE49-F238E27FC236}">
                <a16:creationId xmlns:a16="http://schemas.microsoft.com/office/drawing/2014/main" id="{416D4CCA-EA65-8146-8D45-435585F58A1A}"/>
              </a:ext>
            </a:extLst>
          </p:cNvPr>
          <p:cNvSpPr txBox="1"/>
          <p:nvPr/>
        </p:nvSpPr>
        <p:spPr>
          <a:xfrm>
            <a:off x="4083628" y="2958894"/>
            <a:ext cx="1508760" cy="923330"/>
          </a:xfrm>
          <a:prstGeom prst="rect">
            <a:avLst/>
          </a:prstGeom>
          <a:noFill/>
          <a:ln>
            <a:solidFill>
              <a:srgbClr val="00B050"/>
            </a:solidFill>
          </a:ln>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Ratio of </a:t>
            </a:r>
            <a:br>
              <a:rPr lang="en-US" sz="1350" dirty="0">
                <a:solidFill>
                  <a:prstClr val="black"/>
                </a:solidFill>
                <a:latin typeface="Calibri" panose="020F0502020204030204"/>
                <a:ea typeface="+mn-ea"/>
                <a:cs typeface="+mn-cs"/>
              </a:rPr>
            </a:br>
            <a:r>
              <a:rPr lang="en-US" sz="1350" dirty="0">
                <a:solidFill>
                  <a:prstClr val="black"/>
                </a:solidFill>
                <a:latin typeface="Calibri" panose="020F0502020204030204"/>
                <a:ea typeface="+mn-ea"/>
                <a:cs typeface="+mn-cs"/>
              </a:rPr>
              <a:t>prior probabilities of the two hypotheses</a:t>
            </a:r>
          </a:p>
        </p:txBody>
      </p:sp>
      <p:sp>
        <p:nvSpPr>
          <p:cNvPr id="17" name="TextBox 16">
            <a:extLst>
              <a:ext uri="{FF2B5EF4-FFF2-40B4-BE49-F238E27FC236}">
                <a16:creationId xmlns:a16="http://schemas.microsoft.com/office/drawing/2014/main" id="{93D98935-2A02-B64E-AB33-932A030A52AE}"/>
              </a:ext>
            </a:extLst>
          </p:cNvPr>
          <p:cNvSpPr txBox="1"/>
          <p:nvPr/>
        </p:nvSpPr>
        <p:spPr>
          <a:xfrm>
            <a:off x="903513" y="3088755"/>
            <a:ext cx="1118413" cy="715581"/>
          </a:xfrm>
          <a:prstGeom prst="rect">
            <a:avLst/>
          </a:prstGeom>
          <a:noFill/>
          <a:ln>
            <a:solidFill>
              <a:srgbClr val="00B050"/>
            </a:solidFill>
          </a:ln>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cs typeface="+mn-cs"/>
              </a:rPr>
              <a:t>Ratio of posterior probabilities</a:t>
            </a:r>
          </a:p>
        </p:txBody>
      </p:sp>
      <p:cxnSp>
        <p:nvCxnSpPr>
          <p:cNvPr id="19" name="Straight Arrow Connector 18">
            <a:extLst>
              <a:ext uri="{FF2B5EF4-FFF2-40B4-BE49-F238E27FC236}">
                <a16:creationId xmlns:a16="http://schemas.microsoft.com/office/drawing/2014/main" id="{C5C0C143-A831-B242-B1FE-BE3F19A729CF}"/>
              </a:ext>
            </a:extLst>
          </p:cNvPr>
          <p:cNvCxnSpPr>
            <a:cxnSpLocks/>
            <a:stCxn id="17" idx="0"/>
          </p:cNvCxnSpPr>
          <p:nvPr/>
        </p:nvCxnSpPr>
        <p:spPr>
          <a:xfrm flipV="1">
            <a:off x="1462720" y="2649805"/>
            <a:ext cx="559205" cy="43895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F6B294B-1975-3049-91F0-846569CE9410}"/>
              </a:ext>
            </a:extLst>
          </p:cNvPr>
          <p:cNvCxnSpPr>
            <a:cxnSpLocks/>
            <a:stCxn id="14" idx="0"/>
          </p:cNvCxnSpPr>
          <p:nvPr/>
        </p:nvCxnSpPr>
        <p:spPr>
          <a:xfrm flipV="1">
            <a:off x="3048343" y="2649806"/>
            <a:ext cx="112572" cy="51089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5895F68-788B-4A47-9CA6-07AE4DBA98BF}"/>
              </a:ext>
            </a:extLst>
          </p:cNvPr>
          <p:cNvCxnSpPr>
            <a:cxnSpLocks/>
            <a:stCxn id="16" idx="0"/>
          </p:cNvCxnSpPr>
          <p:nvPr/>
        </p:nvCxnSpPr>
        <p:spPr>
          <a:xfrm flipH="1" flipV="1">
            <a:off x="4314308" y="2578478"/>
            <a:ext cx="523700" cy="38041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2313DD7B-B2D3-2744-B40C-F723777E776B}"/>
              </a:ext>
            </a:extLst>
          </p:cNvPr>
          <p:cNvPicPr>
            <a:picLocks noChangeAspect="1"/>
          </p:cNvPicPr>
          <p:nvPr/>
        </p:nvPicPr>
        <p:blipFill>
          <a:blip r:embed="rId2"/>
          <a:stretch>
            <a:fillRect/>
          </a:stretch>
        </p:blipFill>
        <p:spPr>
          <a:xfrm>
            <a:off x="5654605" y="3379313"/>
            <a:ext cx="3365483" cy="2022148"/>
          </a:xfrm>
          <a:prstGeom prst="rect">
            <a:avLst/>
          </a:prstGeom>
        </p:spPr>
      </p:pic>
      <p:sp>
        <p:nvSpPr>
          <p:cNvPr id="35" name="TextBox 34">
            <a:extLst>
              <a:ext uri="{FF2B5EF4-FFF2-40B4-BE49-F238E27FC236}">
                <a16:creationId xmlns:a16="http://schemas.microsoft.com/office/drawing/2014/main" id="{61494333-91B9-F049-9799-FD599719152A}"/>
              </a:ext>
            </a:extLst>
          </p:cNvPr>
          <p:cNvSpPr txBox="1"/>
          <p:nvPr/>
        </p:nvSpPr>
        <p:spPr>
          <a:xfrm>
            <a:off x="5592388" y="5447899"/>
            <a:ext cx="3427700" cy="461665"/>
          </a:xfrm>
          <a:prstGeom prst="rect">
            <a:avLst/>
          </a:prstGeom>
          <a:noFill/>
        </p:spPr>
        <p:txBody>
          <a:bodyPr wrap="square" rtlCol="0">
            <a:spAutoFit/>
          </a:bodyPr>
          <a:lstStyle/>
          <a:p>
            <a:pPr defTabSz="685800" fontAlgn="auto">
              <a:spcBef>
                <a:spcPts val="0"/>
              </a:spcBef>
              <a:spcAft>
                <a:spcPts val="0"/>
              </a:spcAft>
            </a:pPr>
            <a:r>
              <a:rPr lang="en-US" sz="1200" dirty="0" err="1">
                <a:solidFill>
                  <a:prstClr val="black"/>
                </a:solidFill>
                <a:latin typeface="Calibri" panose="020F0502020204030204"/>
                <a:ea typeface="+mn-ea"/>
                <a:cs typeface="+mn-cs"/>
              </a:rPr>
              <a:t>From:</a:t>
            </a:r>
            <a:r>
              <a:rPr lang="en-US" sz="1200" dirty="0" err="1">
                <a:solidFill>
                  <a:prstClr val="black"/>
                </a:solidFill>
                <a:latin typeface="Calibri" panose="020F0502020204030204"/>
                <a:ea typeface="+mn-ea"/>
                <a:cs typeface="+mn-cs"/>
                <a:hlinkClick r:id="rId3"/>
              </a:rPr>
              <a:t>https</a:t>
            </a:r>
            <a:r>
              <a:rPr lang="en-US" sz="1200" dirty="0">
                <a:solidFill>
                  <a:prstClr val="black"/>
                </a:solidFill>
                <a:latin typeface="Calibri" panose="020F0502020204030204"/>
                <a:ea typeface="+mn-ea"/>
                <a:cs typeface="+mn-cs"/>
                <a:hlinkClick r:id="rId3"/>
              </a:rPr>
              <a:t>://doi.org/10.1146/annurev-statistics-031017-100307</a:t>
            </a:r>
            <a:r>
              <a:rPr lang="en-US" sz="1200" dirty="0">
                <a:solidFill>
                  <a:prstClr val="black"/>
                </a:solidFill>
                <a:latin typeface="Calibri" panose="020F0502020204030204"/>
                <a:ea typeface="+mn-ea"/>
                <a:cs typeface="+mn-cs"/>
              </a:rPr>
              <a:t> </a:t>
            </a:r>
          </a:p>
        </p:txBody>
      </p:sp>
    </p:spTree>
    <p:extLst>
      <p:ext uri="{BB962C8B-B14F-4D97-AF65-F5344CB8AC3E}">
        <p14:creationId xmlns:p14="http://schemas.microsoft.com/office/powerpoint/2010/main" val="2541560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AFF"/>
        </a:solidFill>
        <a:effectLst/>
      </p:bgPr>
    </p:bg>
    <p:spTree>
      <p:nvGrpSpPr>
        <p:cNvPr id="1" name=""/>
        <p:cNvGrpSpPr/>
        <p:nvPr/>
      </p:nvGrpSpPr>
      <p:grpSpPr>
        <a:xfrm>
          <a:off x="0" y="0"/>
          <a:ext cx="0" cy="0"/>
          <a:chOff x="0" y="0"/>
          <a:chExt cx="0" cy="0"/>
        </a:xfrm>
      </p:grpSpPr>
      <p:sp>
        <p:nvSpPr>
          <p:cNvPr id="83970" name="Text Box 3"/>
          <p:cNvSpPr txBox="1">
            <a:spLocks noChangeArrowheads="1"/>
          </p:cNvSpPr>
          <p:nvPr/>
        </p:nvSpPr>
        <p:spPr bwMode="auto">
          <a:xfrm>
            <a:off x="561442" y="1138760"/>
            <a:ext cx="766988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dirty="0">
                <a:solidFill>
                  <a:srgbClr val="0C04AA">
                    <a:lumMod val="50000"/>
                  </a:srgbClr>
                </a:solidFill>
              </a:rPr>
              <a:t>Estimating  Bayesian Posterior Probabilities through biased sampling</a:t>
            </a:r>
          </a:p>
        </p:txBody>
      </p:sp>
      <p:sp>
        <p:nvSpPr>
          <p:cNvPr id="83972" name="Text Box 5"/>
          <p:cNvSpPr txBox="1">
            <a:spLocks noChangeArrowheads="1"/>
          </p:cNvSpPr>
          <p:nvPr/>
        </p:nvSpPr>
        <p:spPr bwMode="auto">
          <a:xfrm>
            <a:off x="1161465" y="2346052"/>
            <a:ext cx="6456759"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r>
              <a:rPr lang="en-US" sz="1200" dirty="0">
                <a:solidFill>
                  <a:srgbClr val="0C04AA">
                    <a:lumMod val="50000"/>
                  </a:srgbClr>
                </a:solidFill>
              </a:rPr>
              <a:t>Exploration of parameter space by sampling posterior probabilities (likelihoods)  using a biased random walk through parameter space (</a:t>
            </a:r>
            <a:r>
              <a:rPr lang="en-US" sz="1200" b="1" dirty="0">
                <a:solidFill>
                  <a:srgbClr val="0C04AA">
                    <a:lumMod val="50000"/>
                  </a:srgbClr>
                </a:solidFill>
              </a:rPr>
              <a:t>M</a:t>
            </a:r>
            <a:r>
              <a:rPr lang="en-US" sz="1200" dirty="0">
                <a:solidFill>
                  <a:srgbClr val="0C04AA">
                    <a:lumMod val="50000"/>
                  </a:srgbClr>
                </a:solidFill>
              </a:rPr>
              <a:t>etropolis Hastings </a:t>
            </a:r>
            <a:r>
              <a:rPr lang="en-US" sz="1200" b="1" dirty="0">
                <a:solidFill>
                  <a:srgbClr val="0C04AA">
                    <a:lumMod val="50000"/>
                  </a:srgbClr>
                </a:solidFill>
              </a:rPr>
              <a:t>C</a:t>
            </a:r>
            <a:r>
              <a:rPr lang="en-US" sz="1200" dirty="0">
                <a:solidFill>
                  <a:srgbClr val="0C04AA">
                    <a:lumMod val="50000"/>
                  </a:srgbClr>
                </a:solidFill>
              </a:rPr>
              <a:t>oupled </a:t>
            </a:r>
            <a:r>
              <a:rPr lang="en-US" sz="1200" b="1" dirty="0">
                <a:solidFill>
                  <a:srgbClr val="0C04AA">
                    <a:lumMod val="50000"/>
                  </a:srgbClr>
                </a:solidFill>
              </a:rPr>
              <a:t>M</a:t>
            </a:r>
            <a:r>
              <a:rPr lang="en-US" sz="1200" dirty="0">
                <a:solidFill>
                  <a:srgbClr val="0C04AA">
                    <a:lumMod val="50000"/>
                  </a:srgbClr>
                </a:solidFill>
              </a:rPr>
              <a:t>onte </a:t>
            </a:r>
            <a:r>
              <a:rPr lang="en-US" sz="1200" b="1" dirty="0">
                <a:solidFill>
                  <a:srgbClr val="0C04AA">
                    <a:lumMod val="50000"/>
                  </a:srgbClr>
                </a:solidFill>
              </a:rPr>
              <a:t>C</a:t>
            </a:r>
            <a:r>
              <a:rPr lang="en-US" sz="1200" dirty="0">
                <a:solidFill>
                  <a:srgbClr val="0C04AA">
                    <a:lumMod val="50000"/>
                  </a:srgbClr>
                </a:solidFill>
              </a:rPr>
              <a:t>arlo </a:t>
            </a:r>
            <a:r>
              <a:rPr lang="en-US" sz="1200" b="1" dirty="0">
                <a:solidFill>
                  <a:srgbClr val="0C04AA">
                    <a:lumMod val="50000"/>
                  </a:srgbClr>
                </a:solidFill>
              </a:rPr>
              <a:t>M</a:t>
            </a:r>
            <a:r>
              <a:rPr lang="en-US" sz="1200" dirty="0">
                <a:solidFill>
                  <a:srgbClr val="0C04AA">
                    <a:lumMod val="50000"/>
                  </a:srgbClr>
                </a:solidFill>
              </a:rPr>
              <a:t>arkov </a:t>
            </a:r>
            <a:r>
              <a:rPr lang="en-US" sz="1200" b="1" dirty="0">
                <a:solidFill>
                  <a:srgbClr val="0C04AA">
                    <a:lumMod val="50000"/>
                  </a:srgbClr>
                </a:solidFill>
              </a:rPr>
              <a:t>C</a:t>
            </a:r>
            <a:r>
              <a:rPr lang="en-US" sz="1200" dirty="0">
                <a:solidFill>
                  <a:srgbClr val="0C04AA">
                    <a:lumMod val="50000"/>
                  </a:srgbClr>
                </a:solidFill>
              </a:rPr>
              <a:t>hain or MC</a:t>
            </a:r>
            <a:r>
              <a:rPr lang="en-US" sz="1200" baseline="30000" dirty="0">
                <a:solidFill>
                  <a:srgbClr val="0C04AA">
                    <a:lumMod val="50000"/>
                  </a:srgbClr>
                </a:solidFill>
              </a:rPr>
              <a:t>3</a:t>
            </a:r>
            <a:r>
              <a:rPr lang="en-US" sz="1200" dirty="0">
                <a:solidFill>
                  <a:srgbClr val="0C04AA">
                    <a:lumMod val="50000"/>
                  </a:srgbClr>
                </a:solidFill>
              </a:rPr>
              <a:t>)  </a:t>
            </a:r>
          </a:p>
          <a:p>
            <a:pPr defTabSz="685800" eaLnBrk="1" hangingPunct="1"/>
            <a:endParaRPr lang="en-US" sz="1200" dirty="0">
              <a:solidFill>
                <a:srgbClr val="0C04AA">
                  <a:lumMod val="50000"/>
                </a:srgbClr>
              </a:solidFill>
            </a:endParaRPr>
          </a:p>
          <a:p>
            <a:pPr marL="257175" indent="-257175" defTabSz="685800" eaLnBrk="1" hangingPunct="1">
              <a:buFont typeface="+mj-lt"/>
              <a:buAutoNum type="arabicPeriod"/>
            </a:pPr>
            <a:r>
              <a:rPr lang="en-US" sz="1200" dirty="0">
                <a:solidFill>
                  <a:srgbClr val="0C04AA">
                    <a:lumMod val="50000"/>
                  </a:srgbClr>
                </a:solidFill>
              </a:rPr>
              <a:t>Pick a set of parameters at random</a:t>
            </a:r>
          </a:p>
          <a:p>
            <a:pPr marL="257175" indent="-257175" defTabSz="685800" eaLnBrk="1" hangingPunct="1">
              <a:buFont typeface="+mj-lt"/>
              <a:buAutoNum type="arabicPeriod"/>
            </a:pPr>
            <a:r>
              <a:rPr lang="en-US" sz="1200" dirty="0">
                <a:solidFill>
                  <a:srgbClr val="0C04AA">
                    <a:lumMod val="50000"/>
                  </a:srgbClr>
                </a:solidFill>
              </a:rPr>
              <a:t>Calculate the likelihood of the data / posterior probability for this set of parameters</a:t>
            </a:r>
          </a:p>
          <a:p>
            <a:pPr marL="257175" indent="-257175" defTabSz="685800" eaLnBrk="1" hangingPunct="1">
              <a:buFont typeface="+mj-lt"/>
              <a:buAutoNum type="arabicPeriod"/>
            </a:pPr>
            <a:r>
              <a:rPr lang="en-US" sz="1200" dirty="0">
                <a:solidFill>
                  <a:srgbClr val="0C04AA">
                    <a:lumMod val="50000"/>
                  </a:srgbClr>
                </a:solidFill>
              </a:rPr>
              <a:t>Change one of the parameter by a little bit, recalculate the likelihood</a:t>
            </a:r>
          </a:p>
          <a:p>
            <a:pPr marL="257175" indent="-257175" defTabSz="685800" eaLnBrk="1" hangingPunct="1">
              <a:buFont typeface="+mj-lt"/>
              <a:buAutoNum type="arabicPeriod"/>
            </a:pPr>
            <a:r>
              <a:rPr lang="en-US" sz="1200" dirty="0">
                <a:solidFill>
                  <a:srgbClr val="0C04AA">
                    <a:lumMod val="50000"/>
                  </a:srgbClr>
                </a:solidFill>
              </a:rPr>
              <a:t>If the posterior probability increased, use these parameter values as a starting point for the next parameter change (back to 3), if it gets worse calculate the ratio of the posterior probabilities and take these odds to accept or reject the new parameter as a starting point for the next step.  </a:t>
            </a:r>
          </a:p>
          <a:p>
            <a:pPr defTabSz="685800" eaLnBrk="1" hangingPunct="1"/>
            <a:endParaRPr lang="en-US" sz="1200" dirty="0">
              <a:solidFill>
                <a:srgbClr val="0C04AA">
                  <a:lumMod val="50000"/>
                </a:srgbClr>
              </a:solidFill>
            </a:endParaRPr>
          </a:p>
        </p:txBody>
      </p:sp>
      <p:grpSp>
        <p:nvGrpSpPr>
          <p:cNvPr id="83973" name="Group 6"/>
          <p:cNvGrpSpPr>
            <a:grpSpLocks/>
          </p:cNvGrpSpPr>
          <p:nvPr/>
        </p:nvGrpSpPr>
        <p:grpSpPr bwMode="auto">
          <a:xfrm>
            <a:off x="1058987" y="4504869"/>
            <a:ext cx="1153715" cy="1042988"/>
            <a:chOff x="1069" y="2677"/>
            <a:chExt cx="969" cy="876"/>
          </a:xfrm>
        </p:grpSpPr>
        <p:sp>
          <p:nvSpPr>
            <p:cNvPr id="83981" name="Text Box 7"/>
            <p:cNvSpPr txBox="1">
              <a:spLocks noChangeArrowheads="1"/>
            </p:cNvSpPr>
            <p:nvPr/>
          </p:nvSpPr>
          <p:spPr bwMode="auto">
            <a:xfrm>
              <a:off x="1069" y="2840"/>
              <a:ext cx="455"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r>
                <a:rPr lang="en-US" sz="1800" dirty="0">
                  <a:solidFill>
                    <a:srgbClr val="0C04AA">
                      <a:lumMod val="50000"/>
                    </a:srgbClr>
                  </a:solidFill>
                </a:rPr>
                <a:t>P</a:t>
              </a:r>
              <a:r>
                <a:rPr lang="en-US" sz="1800" baseline="-25000" dirty="0">
                  <a:solidFill>
                    <a:srgbClr val="0C04AA">
                      <a:lumMod val="50000"/>
                    </a:srgbClr>
                  </a:solidFill>
                </a:rPr>
                <a:t>i </a:t>
              </a:r>
              <a:r>
                <a:rPr lang="en-US" sz="1800" dirty="0">
                  <a:solidFill>
                    <a:srgbClr val="0C04AA">
                      <a:lumMod val="50000"/>
                    </a:srgbClr>
                  </a:solidFill>
                  <a:sym typeface="Symbol" charset="0"/>
                </a:rPr>
                <a:t></a:t>
              </a:r>
              <a:endParaRPr lang="en-US" sz="1800" dirty="0">
                <a:solidFill>
                  <a:srgbClr val="0C04AA">
                    <a:lumMod val="50000"/>
                  </a:srgbClr>
                </a:solidFill>
              </a:endParaRPr>
            </a:p>
          </p:txBody>
        </p:sp>
        <p:grpSp>
          <p:nvGrpSpPr>
            <p:cNvPr id="83982" name="Group 8"/>
            <p:cNvGrpSpPr>
              <a:grpSpLocks/>
            </p:cNvGrpSpPr>
            <p:nvPr/>
          </p:nvGrpSpPr>
          <p:grpSpPr bwMode="auto">
            <a:xfrm>
              <a:off x="1497" y="2677"/>
              <a:ext cx="541" cy="876"/>
              <a:chOff x="1497" y="2677"/>
              <a:chExt cx="541" cy="876"/>
            </a:xfrm>
          </p:grpSpPr>
          <p:sp>
            <p:nvSpPr>
              <p:cNvPr id="83983" name="Text Box 9"/>
              <p:cNvSpPr txBox="1">
                <a:spLocks noChangeArrowheads="1"/>
              </p:cNvSpPr>
              <p:nvPr/>
            </p:nvSpPr>
            <p:spPr bwMode="auto">
              <a:xfrm>
                <a:off x="1582" y="2677"/>
                <a:ext cx="323"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r>
                  <a:rPr lang="en-US" sz="1800">
                    <a:solidFill>
                      <a:srgbClr val="0C04AA">
                        <a:lumMod val="50000"/>
                      </a:srgbClr>
                    </a:solidFill>
                  </a:rPr>
                  <a:t>N</a:t>
                </a:r>
                <a:r>
                  <a:rPr lang="en-US" sz="1800" baseline="-25000">
                    <a:solidFill>
                      <a:srgbClr val="0C04AA">
                        <a:lumMod val="50000"/>
                      </a:srgbClr>
                    </a:solidFill>
                  </a:rPr>
                  <a:t>i</a:t>
                </a:r>
                <a:endParaRPr lang="en-US" sz="1800">
                  <a:solidFill>
                    <a:srgbClr val="0C04AA">
                      <a:lumMod val="50000"/>
                    </a:srgbClr>
                  </a:solidFill>
                </a:endParaRPr>
              </a:p>
            </p:txBody>
          </p:sp>
          <p:sp>
            <p:nvSpPr>
              <p:cNvPr id="83984" name="Text Box 10"/>
              <p:cNvSpPr txBox="1">
                <a:spLocks noChangeArrowheads="1"/>
              </p:cNvSpPr>
              <p:nvPr/>
            </p:nvSpPr>
            <p:spPr bwMode="auto">
              <a:xfrm>
                <a:off x="1541" y="3010"/>
                <a:ext cx="497" cy="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r>
                  <a:rPr lang="en-US" sz="1800">
                    <a:solidFill>
                      <a:srgbClr val="0C04AA">
                        <a:lumMod val="50000"/>
                      </a:srgbClr>
                    </a:solidFill>
                  </a:rPr>
                  <a:t>N</a:t>
                </a:r>
                <a:r>
                  <a:rPr lang="en-US" sz="1800" baseline="-25000">
                    <a:solidFill>
                      <a:srgbClr val="0C04AA">
                        <a:lumMod val="50000"/>
                      </a:srgbClr>
                    </a:solidFill>
                  </a:rPr>
                  <a:t>total</a:t>
                </a:r>
                <a:endParaRPr lang="en-US" sz="1800">
                  <a:solidFill>
                    <a:srgbClr val="0C04AA">
                      <a:lumMod val="50000"/>
                    </a:srgbClr>
                  </a:solidFill>
                </a:endParaRPr>
              </a:p>
            </p:txBody>
          </p:sp>
          <p:sp>
            <p:nvSpPr>
              <p:cNvPr id="83985" name="Line 11"/>
              <p:cNvSpPr>
                <a:spLocks noChangeShapeType="1"/>
              </p:cNvSpPr>
              <p:nvPr/>
            </p:nvSpPr>
            <p:spPr bwMode="auto">
              <a:xfrm>
                <a:off x="1497" y="2990"/>
                <a:ext cx="483" cy="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defTabSz="685800"/>
                <a:endParaRPr lang="en-US" sz="1800" dirty="0">
                  <a:solidFill>
                    <a:srgbClr val="0C04AA">
                      <a:lumMod val="50000"/>
                    </a:srgbClr>
                  </a:solidFill>
                </a:endParaRPr>
              </a:p>
            </p:txBody>
          </p:sp>
        </p:grpSp>
      </p:grpSp>
      <p:sp>
        <p:nvSpPr>
          <p:cNvPr id="83974" name="Text Box 12"/>
          <p:cNvSpPr txBox="1">
            <a:spLocks noChangeArrowheads="1"/>
          </p:cNvSpPr>
          <p:nvPr/>
        </p:nvSpPr>
        <p:spPr bwMode="auto">
          <a:xfrm>
            <a:off x="2513668" y="4676320"/>
            <a:ext cx="6015191"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spcBef>
                <a:spcPct val="50000"/>
              </a:spcBef>
            </a:pPr>
            <a:r>
              <a:rPr lang="en-US" sz="1200" dirty="0">
                <a:solidFill>
                  <a:srgbClr val="0C04AA">
                    <a:lumMod val="50000"/>
                  </a:srgbClr>
                </a:solidFill>
              </a:rPr>
              <a:t>,where N</a:t>
            </a:r>
            <a:r>
              <a:rPr lang="en-US" sz="1200" baseline="-25000" dirty="0">
                <a:solidFill>
                  <a:srgbClr val="0C04AA">
                    <a:lumMod val="50000"/>
                  </a:srgbClr>
                </a:solidFill>
              </a:rPr>
              <a:t>i</a:t>
            </a:r>
            <a:r>
              <a:rPr lang="en-US" sz="1200" dirty="0">
                <a:solidFill>
                  <a:srgbClr val="0C04AA">
                    <a:lumMod val="50000"/>
                  </a:srgbClr>
                </a:solidFill>
              </a:rPr>
              <a:t> - number of sampled parameter states that you are interested in</a:t>
            </a:r>
          </a:p>
          <a:p>
            <a:pPr defTabSz="685800" eaLnBrk="1" hangingPunct="1">
              <a:spcBef>
                <a:spcPct val="50000"/>
              </a:spcBef>
            </a:pPr>
            <a:r>
              <a:rPr lang="en-US" sz="1200" dirty="0" err="1">
                <a:solidFill>
                  <a:srgbClr val="0C04AA">
                    <a:lumMod val="50000"/>
                  </a:srgbClr>
                </a:solidFill>
              </a:rPr>
              <a:t>N</a:t>
            </a:r>
            <a:r>
              <a:rPr lang="en-US" sz="1200" baseline="-25000" dirty="0" err="1">
                <a:solidFill>
                  <a:srgbClr val="0C04AA">
                    <a:lumMod val="50000"/>
                  </a:srgbClr>
                </a:solidFill>
              </a:rPr>
              <a:t>total</a:t>
            </a:r>
            <a:r>
              <a:rPr lang="en-US" sz="1200" dirty="0">
                <a:solidFill>
                  <a:srgbClr val="0C04AA">
                    <a:lumMod val="50000"/>
                  </a:srgbClr>
                </a:solidFill>
              </a:rPr>
              <a:t> – total number of samples (has to be large)</a:t>
            </a:r>
          </a:p>
        </p:txBody>
      </p:sp>
    </p:spTree>
    <p:extLst>
      <p:ext uri="{BB962C8B-B14F-4D97-AF65-F5344CB8AC3E}">
        <p14:creationId xmlns:p14="http://schemas.microsoft.com/office/powerpoint/2010/main" val="1669895269"/>
      </p:ext>
    </p:extLst>
  </p:cSld>
  <p:clrMapOvr>
    <a:overrideClrMapping bg1="dk2" tx1="lt1" bg2="dk1" tx2="lt2" accent1="accent1" accent2="accent2" accent3="accent3" accent4="accent4" accent5="accent5" accent6="accent6" hlink="hlink" folHlink="folHlink"/>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33338" y="1398588"/>
            <a:ext cx="87090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800">
                <a:solidFill>
                  <a:srgbClr val="FFFFFF"/>
                </a:solidFill>
                <a:cs typeface=""/>
              </a:rPr>
              <a:t>Bayesian Posterior Probability Mapping with MrBayes</a:t>
            </a:r>
            <a:r>
              <a:rPr lang="en-US" altLang="en-US">
                <a:solidFill>
                  <a:srgbClr val="FFFFFF"/>
                </a:solidFill>
                <a:cs typeface=""/>
              </a:rPr>
              <a:t> </a:t>
            </a:r>
            <a:br>
              <a:rPr lang="en-US" altLang="en-US">
                <a:solidFill>
                  <a:srgbClr val="FFFFFF"/>
                </a:solidFill>
                <a:cs typeface=""/>
              </a:rPr>
            </a:br>
            <a:r>
              <a:rPr lang="en-US" altLang="en-US" sz="2000">
                <a:solidFill>
                  <a:srgbClr val="FFFF00"/>
                </a:solidFill>
                <a:cs typeface=""/>
              </a:rPr>
              <a:t>(Huelsenbeck and Ronquist, 2001)</a:t>
            </a:r>
          </a:p>
        </p:txBody>
      </p:sp>
      <p:sp>
        <p:nvSpPr>
          <p:cNvPr id="87042" name="Text Box 3"/>
          <p:cNvSpPr txBox="1">
            <a:spLocks noChangeArrowheads="1"/>
          </p:cNvSpPr>
          <p:nvPr/>
        </p:nvSpPr>
        <p:spPr bwMode="auto">
          <a:xfrm>
            <a:off x="309563" y="201613"/>
            <a:ext cx="8602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3200">
                <a:solidFill>
                  <a:srgbClr val="FFFF00"/>
                </a:solidFill>
                <a:cs typeface=""/>
              </a:rPr>
              <a:t>Alternative  Approaches to Estimate </a:t>
            </a:r>
          </a:p>
          <a:p>
            <a:pPr algn="ctr" eaLnBrk="1" hangingPunct="1"/>
            <a:r>
              <a:rPr lang="en-US" altLang="en-US" sz="3200">
                <a:solidFill>
                  <a:srgbClr val="FFFF00"/>
                </a:solidFill>
                <a:cs typeface=""/>
              </a:rPr>
              <a:t>Posterior Probabilities</a:t>
            </a:r>
          </a:p>
        </p:txBody>
      </p:sp>
      <p:sp>
        <p:nvSpPr>
          <p:cNvPr id="87043" name="Text Box 4"/>
          <p:cNvSpPr txBox="1">
            <a:spLocks noChangeArrowheads="1"/>
          </p:cNvSpPr>
          <p:nvPr/>
        </p:nvSpPr>
        <p:spPr bwMode="auto">
          <a:xfrm>
            <a:off x="254000" y="2311400"/>
            <a:ext cx="23971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3300"/>
                </a:solidFill>
                <a:cs typeface=""/>
              </a:rPr>
              <a:t>Problem: </a:t>
            </a:r>
          </a:p>
          <a:p>
            <a:pPr eaLnBrk="1" hangingPunct="1"/>
            <a:r>
              <a:rPr lang="en-US" altLang="en-US">
                <a:solidFill>
                  <a:srgbClr val="FFFF00"/>
                </a:solidFill>
                <a:cs typeface=""/>
              </a:rPr>
              <a:t>      </a:t>
            </a:r>
            <a:r>
              <a:rPr lang="en-US" altLang="en-US" sz="1600">
                <a:solidFill>
                  <a:srgbClr val="FFFF00"/>
                </a:solidFill>
                <a:cs typeface=""/>
              </a:rPr>
              <a:t>Strimmer’s formula</a:t>
            </a:r>
          </a:p>
        </p:txBody>
      </p:sp>
      <p:sp>
        <p:nvSpPr>
          <p:cNvPr id="87044" name="Text Box 5"/>
          <p:cNvSpPr txBox="1">
            <a:spLocks noChangeArrowheads="1"/>
          </p:cNvSpPr>
          <p:nvPr/>
        </p:nvSpPr>
        <p:spPr bwMode="auto">
          <a:xfrm>
            <a:off x="236538" y="3683000"/>
            <a:ext cx="86090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3300"/>
                </a:solidFill>
                <a:cs typeface=""/>
              </a:rPr>
              <a:t>Solution:</a:t>
            </a:r>
            <a:r>
              <a:rPr lang="en-US" altLang="en-US">
                <a:solidFill>
                  <a:srgbClr val="FFFF00"/>
                </a:solidFill>
                <a:cs typeface=""/>
              </a:rPr>
              <a:t> </a:t>
            </a:r>
          </a:p>
          <a:p>
            <a:pPr eaLnBrk="1" hangingPunct="1"/>
            <a:r>
              <a:rPr lang="en-US" altLang="en-US">
                <a:solidFill>
                  <a:srgbClr val="FFFF00"/>
                </a:solidFill>
                <a:cs typeface=""/>
              </a:rPr>
              <a:t>       </a:t>
            </a:r>
            <a:r>
              <a:rPr lang="en-US" altLang="en-US" sz="1600">
                <a:solidFill>
                  <a:srgbClr val="FFFF00"/>
                </a:solidFill>
                <a:cs typeface=""/>
              </a:rPr>
              <a:t>Exploration of the tree space by sampling trees using a biased random walk</a:t>
            </a:r>
          </a:p>
          <a:p>
            <a:pPr eaLnBrk="1" hangingPunct="1"/>
            <a:r>
              <a:rPr lang="en-US" altLang="en-US" sz="1600">
                <a:solidFill>
                  <a:srgbClr val="FFFF00"/>
                </a:solidFill>
                <a:cs typeface=""/>
              </a:rPr>
              <a:t>	(Implemented in MrBayes program)</a:t>
            </a:r>
          </a:p>
          <a:p>
            <a:pPr eaLnBrk="1" hangingPunct="1"/>
            <a:endParaRPr lang="en-US" altLang="en-US" sz="1600">
              <a:solidFill>
                <a:srgbClr val="FFFF00"/>
              </a:solidFill>
              <a:cs typeface=""/>
            </a:endParaRPr>
          </a:p>
          <a:p>
            <a:pPr eaLnBrk="1" hangingPunct="1"/>
            <a:r>
              <a:rPr lang="en-US" altLang="en-US" sz="1600">
                <a:solidFill>
                  <a:srgbClr val="FFFF00"/>
                </a:solidFill>
                <a:cs typeface=""/>
              </a:rPr>
              <a:t>          Trees with higher likelihoods will be sampled more often</a:t>
            </a:r>
          </a:p>
          <a:p>
            <a:pPr eaLnBrk="1" hangingPunct="1"/>
            <a:endParaRPr lang="en-US" altLang="en-US" sz="1600">
              <a:solidFill>
                <a:srgbClr val="FFFF00"/>
              </a:solidFill>
              <a:cs typeface=""/>
            </a:endParaRPr>
          </a:p>
        </p:txBody>
      </p:sp>
      <p:grpSp>
        <p:nvGrpSpPr>
          <p:cNvPr id="87045" name="Group 6"/>
          <p:cNvGrpSpPr>
            <a:grpSpLocks/>
          </p:cNvGrpSpPr>
          <p:nvPr/>
        </p:nvGrpSpPr>
        <p:grpSpPr bwMode="auto">
          <a:xfrm>
            <a:off x="1068388" y="5337175"/>
            <a:ext cx="1538287" cy="985838"/>
            <a:chOff x="1069" y="2677"/>
            <a:chExt cx="969" cy="621"/>
          </a:xfrm>
        </p:grpSpPr>
        <p:sp>
          <p:nvSpPr>
            <p:cNvPr id="87053" name="Text Box 7"/>
            <p:cNvSpPr txBox="1">
              <a:spLocks noChangeArrowheads="1"/>
            </p:cNvSpPr>
            <p:nvPr/>
          </p:nvSpPr>
          <p:spPr bwMode="auto">
            <a:xfrm>
              <a:off x="1069" y="2840"/>
              <a:ext cx="3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p</a:t>
              </a:r>
              <a:r>
                <a:rPr lang="en-US" altLang="en-US" baseline="-25000">
                  <a:solidFill>
                    <a:srgbClr val="FFFF00"/>
                  </a:solidFill>
                  <a:cs typeface=""/>
                </a:rPr>
                <a:t>i</a:t>
              </a:r>
              <a:r>
                <a:rPr lang="en-US" altLang="en-US">
                  <a:solidFill>
                    <a:srgbClr val="FFFF00"/>
                  </a:solidFill>
                  <a:cs typeface=""/>
                  <a:sym typeface="Symbol" charset="2"/>
                </a:rPr>
                <a:t></a:t>
              </a:r>
              <a:endParaRPr lang="en-US" altLang="en-US">
                <a:solidFill>
                  <a:srgbClr val="FFFF00"/>
                </a:solidFill>
                <a:cs typeface=""/>
              </a:endParaRPr>
            </a:p>
          </p:txBody>
        </p:sp>
        <p:grpSp>
          <p:nvGrpSpPr>
            <p:cNvPr id="87054" name="Group 8"/>
            <p:cNvGrpSpPr>
              <a:grpSpLocks/>
            </p:cNvGrpSpPr>
            <p:nvPr/>
          </p:nvGrpSpPr>
          <p:grpSpPr bwMode="auto">
            <a:xfrm>
              <a:off x="1482" y="2677"/>
              <a:ext cx="556" cy="621"/>
              <a:chOff x="1482" y="2677"/>
              <a:chExt cx="556" cy="621"/>
            </a:xfrm>
          </p:grpSpPr>
          <p:sp>
            <p:nvSpPr>
              <p:cNvPr id="87055" name="Text Box 9"/>
              <p:cNvSpPr txBox="1">
                <a:spLocks noChangeArrowheads="1"/>
              </p:cNvSpPr>
              <p:nvPr/>
            </p:nvSpPr>
            <p:spPr bwMode="auto">
              <a:xfrm>
                <a:off x="1582" y="2677"/>
                <a:ext cx="2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N</a:t>
                </a:r>
                <a:r>
                  <a:rPr lang="en-US" altLang="en-US" baseline="-25000">
                    <a:solidFill>
                      <a:srgbClr val="FFFF00"/>
                    </a:solidFill>
                    <a:cs typeface=""/>
                  </a:rPr>
                  <a:t>i</a:t>
                </a:r>
                <a:endParaRPr lang="en-US" altLang="en-US">
                  <a:solidFill>
                    <a:srgbClr val="FFFF00"/>
                  </a:solidFill>
                  <a:cs typeface=""/>
                </a:endParaRPr>
              </a:p>
            </p:txBody>
          </p:sp>
          <p:sp>
            <p:nvSpPr>
              <p:cNvPr id="87056" name="Text Box 10"/>
              <p:cNvSpPr txBox="1">
                <a:spLocks noChangeArrowheads="1"/>
              </p:cNvSpPr>
              <p:nvPr/>
            </p:nvSpPr>
            <p:spPr bwMode="auto">
              <a:xfrm>
                <a:off x="1541" y="3010"/>
                <a:ext cx="4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N</a:t>
                </a:r>
                <a:r>
                  <a:rPr lang="en-US" altLang="en-US" baseline="-25000">
                    <a:solidFill>
                      <a:srgbClr val="FFFF00"/>
                    </a:solidFill>
                    <a:cs typeface=""/>
                  </a:rPr>
                  <a:t>total</a:t>
                </a:r>
                <a:endParaRPr lang="en-US" altLang="en-US">
                  <a:solidFill>
                    <a:srgbClr val="FFFF00"/>
                  </a:solidFill>
                  <a:cs typeface=""/>
                </a:endParaRPr>
              </a:p>
            </p:txBody>
          </p:sp>
          <p:sp>
            <p:nvSpPr>
              <p:cNvPr id="87057" name="Line 11"/>
              <p:cNvSpPr>
                <a:spLocks noChangeShapeType="1"/>
              </p:cNvSpPr>
              <p:nvPr/>
            </p:nvSpPr>
            <p:spPr bwMode="auto">
              <a:xfrm>
                <a:off x="1482" y="2965"/>
                <a:ext cx="48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00"/>
                  </a:solidFill>
                  <a:ea typeface="ＭＳ Ｐゴシック" charset="-128"/>
                  <a:cs typeface=""/>
                </a:endParaRPr>
              </a:p>
            </p:txBody>
          </p:sp>
        </p:grpSp>
      </p:grpSp>
      <p:sp>
        <p:nvSpPr>
          <p:cNvPr id="87046" name="Text Box 12"/>
          <p:cNvSpPr txBox="1">
            <a:spLocks noChangeArrowheads="1"/>
          </p:cNvSpPr>
          <p:nvPr/>
        </p:nvSpPr>
        <p:spPr bwMode="auto">
          <a:xfrm>
            <a:off x="3003550" y="5972175"/>
            <a:ext cx="59166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sz="1600">
                <a:solidFill>
                  <a:srgbClr val="FFFF00"/>
                </a:solidFill>
                <a:cs typeface=""/>
              </a:rPr>
              <a:t>,where N</a:t>
            </a:r>
            <a:r>
              <a:rPr lang="en-US" altLang="en-US" sz="1600" baseline="-25000">
                <a:solidFill>
                  <a:srgbClr val="FFFF00"/>
                </a:solidFill>
                <a:cs typeface=""/>
              </a:rPr>
              <a:t>i</a:t>
            </a:r>
            <a:r>
              <a:rPr lang="en-US" altLang="en-US" sz="1600">
                <a:solidFill>
                  <a:srgbClr val="FFFF00"/>
                </a:solidFill>
                <a:cs typeface=""/>
              </a:rPr>
              <a:t> - number of sampled trees of topology </a:t>
            </a:r>
            <a:r>
              <a:rPr lang="en-US" altLang="en-US" sz="1600" i="1">
                <a:solidFill>
                  <a:srgbClr val="FFFF00"/>
                </a:solidFill>
                <a:cs typeface=""/>
              </a:rPr>
              <a:t>i, i</a:t>
            </a:r>
            <a:r>
              <a:rPr lang="en-US" altLang="en-US" sz="1600">
                <a:solidFill>
                  <a:srgbClr val="FFFF00"/>
                </a:solidFill>
                <a:cs typeface=""/>
              </a:rPr>
              <a:t>=1,2,3</a:t>
            </a:r>
          </a:p>
          <a:p>
            <a:pPr eaLnBrk="1" hangingPunct="1">
              <a:spcBef>
                <a:spcPct val="50000"/>
              </a:spcBef>
            </a:pPr>
            <a:r>
              <a:rPr lang="en-US" altLang="en-US" sz="1600">
                <a:solidFill>
                  <a:srgbClr val="FFFF00"/>
                </a:solidFill>
                <a:cs typeface=""/>
              </a:rPr>
              <a:t>N</a:t>
            </a:r>
            <a:r>
              <a:rPr lang="en-US" altLang="en-US" sz="1600" baseline="-25000">
                <a:solidFill>
                  <a:srgbClr val="FFFF00"/>
                </a:solidFill>
                <a:cs typeface=""/>
              </a:rPr>
              <a:t>total</a:t>
            </a:r>
            <a:r>
              <a:rPr lang="en-US" altLang="en-US" sz="1600">
                <a:solidFill>
                  <a:srgbClr val="FFFF00"/>
                </a:solidFill>
                <a:cs typeface=""/>
              </a:rPr>
              <a:t> – total number of sampled trees (has to be large)</a:t>
            </a:r>
          </a:p>
        </p:txBody>
      </p:sp>
      <p:grpSp>
        <p:nvGrpSpPr>
          <p:cNvPr id="87047" name="Group 13"/>
          <p:cNvGrpSpPr>
            <a:grpSpLocks/>
          </p:cNvGrpSpPr>
          <p:nvPr/>
        </p:nvGrpSpPr>
        <p:grpSpPr bwMode="auto">
          <a:xfrm>
            <a:off x="2717800" y="2466975"/>
            <a:ext cx="2008188" cy="973138"/>
            <a:chOff x="1935" y="833"/>
            <a:chExt cx="1265" cy="613"/>
          </a:xfrm>
        </p:grpSpPr>
        <p:sp>
          <p:nvSpPr>
            <p:cNvPr id="87049" name="Text Box 14"/>
            <p:cNvSpPr txBox="1">
              <a:spLocks noChangeArrowheads="1"/>
            </p:cNvSpPr>
            <p:nvPr/>
          </p:nvSpPr>
          <p:spPr bwMode="auto">
            <a:xfrm>
              <a:off x="1935" y="991"/>
              <a:ext cx="3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p</a:t>
              </a:r>
              <a:r>
                <a:rPr lang="en-US" altLang="en-US" baseline="-25000">
                  <a:solidFill>
                    <a:srgbClr val="FFFF00"/>
                  </a:solidFill>
                  <a:cs typeface=""/>
                </a:rPr>
                <a:t>i</a:t>
              </a:r>
              <a:r>
                <a:rPr lang="en-US" altLang="en-US">
                  <a:solidFill>
                    <a:srgbClr val="FFFF00"/>
                  </a:solidFill>
                  <a:cs typeface=""/>
                  <a:sym typeface="Symbol" charset="2"/>
                </a:rPr>
                <a:t>=</a:t>
              </a:r>
              <a:endParaRPr lang="en-US" altLang="en-US">
                <a:solidFill>
                  <a:srgbClr val="FFFF00"/>
                </a:solidFill>
                <a:cs typeface=""/>
              </a:endParaRPr>
            </a:p>
          </p:txBody>
        </p:sp>
        <p:sp>
          <p:nvSpPr>
            <p:cNvPr id="87050" name="Text Box 15"/>
            <p:cNvSpPr txBox="1">
              <a:spLocks noChangeArrowheads="1"/>
            </p:cNvSpPr>
            <p:nvPr/>
          </p:nvSpPr>
          <p:spPr bwMode="auto">
            <a:xfrm>
              <a:off x="2574" y="833"/>
              <a:ext cx="2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L</a:t>
              </a:r>
              <a:r>
                <a:rPr lang="en-US" altLang="en-US" baseline="-25000">
                  <a:solidFill>
                    <a:srgbClr val="FFFF00"/>
                  </a:solidFill>
                  <a:cs typeface=""/>
                </a:rPr>
                <a:t>i</a:t>
              </a:r>
              <a:endParaRPr lang="en-US" altLang="en-US">
                <a:solidFill>
                  <a:srgbClr val="FFFF00"/>
                </a:solidFill>
                <a:cs typeface=""/>
              </a:endParaRPr>
            </a:p>
          </p:txBody>
        </p:sp>
        <p:sp>
          <p:nvSpPr>
            <p:cNvPr id="87051" name="Text Box 16"/>
            <p:cNvSpPr txBox="1">
              <a:spLocks noChangeArrowheads="1"/>
            </p:cNvSpPr>
            <p:nvPr/>
          </p:nvSpPr>
          <p:spPr bwMode="auto">
            <a:xfrm>
              <a:off x="2314" y="1158"/>
              <a:ext cx="8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L</a:t>
              </a:r>
              <a:r>
                <a:rPr lang="en-US" altLang="en-US" baseline="-25000">
                  <a:solidFill>
                    <a:srgbClr val="FFFF00"/>
                  </a:solidFill>
                  <a:cs typeface=""/>
                </a:rPr>
                <a:t>1</a:t>
              </a:r>
              <a:r>
                <a:rPr lang="en-US" altLang="en-US">
                  <a:solidFill>
                    <a:srgbClr val="FFFF00"/>
                  </a:solidFill>
                  <a:cs typeface=""/>
                </a:rPr>
                <a:t>+L</a:t>
              </a:r>
              <a:r>
                <a:rPr lang="en-US" altLang="en-US" baseline="-25000">
                  <a:solidFill>
                    <a:srgbClr val="FFFF00"/>
                  </a:solidFill>
                  <a:cs typeface=""/>
                </a:rPr>
                <a:t>2</a:t>
              </a:r>
              <a:r>
                <a:rPr lang="en-US" altLang="en-US">
                  <a:solidFill>
                    <a:srgbClr val="FFFF00"/>
                  </a:solidFill>
                  <a:cs typeface=""/>
                </a:rPr>
                <a:t>+L</a:t>
              </a:r>
              <a:r>
                <a:rPr lang="en-US" altLang="en-US" baseline="-25000">
                  <a:solidFill>
                    <a:srgbClr val="FFFF00"/>
                  </a:solidFill>
                  <a:cs typeface=""/>
                </a:rPr>
                <a:t>3</a:t>
              </a:r>
            </a:p>
          </p:txBody>
        </p:sp>
        <p:sp>
          <p:nvSpPr>
            <p:cNvPr id="87052" name="Line 17"/>
            <p:cNvSpPr>
              <a:spLocks noChangeShapeType="1"/>
            </p:cNvSpPr>
            <p:nvPr/>
          </p:nvSpPr>
          <p:spPr bwMode="auto">
            <a:xfrm>
              <a:off x="2314" y="1130"/>
              <a:ext cx="82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00"/>
                </a:solidFill>
                <a:ea typeface="ＭＳ Ｐゴシック" charset="-128"/>
                <a:cs typeface=""/>
              </a:endParaRPr>
            </a:p>
          </p:txBody>
        </p:sp>
      </p:grpSp>
      <p:sp>
        <p:nvSpPr>
          <p:cNvPr id="87048" name="Text Box 18"/>
          <p:cNvSpPr txBox="1">
            <a:spLocks noChangeArrowheads="1"/>
          </p:cNvSpPr>
          <p:nvPr/>
        </p:nvSpPr>
        <p:spPr bwMode="auto">
          <a:xfrm>
            <a:off x="4921250" y="2671763"/>
            <a:ext cx="39147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a:solidFill>
                  <a:srgbClr val="FFFF00"/>
                </a:solidFill>
                <a:cs typeface=""/>
              </a:rPr>
              <a:t>only considers 3 trees </a:t>
            </a:r>
          </a:p>
          <a:p>
            <a:pPr eaLnBrk="1" hangingPunct="1"/>
            <a:r>
              <a:rPr lang="en-US" altLang="en-US" sz="1600">
                <a:solidFill>
                  <a:srgbClr val="FFFF00"/>
                </a:solidFill>
                <a:cs typeface=""/>
              </a:rPr>
              <a:t>(those that maximize the likelihood for </a:t>
            </a:r>
          </a:p>
          <a:p>
            <a:pPr eaLnBrk="1" hangingPunct="1"/>
            <a:r>
              <a:rPr lang="en-US" altLang="en-US" sz="1600">
                <a:solidFill>
                  <a:srgbClr val="FFFF00"/>
                </a:solidFill>
                <a:cs typeface=""/>
              </a:rPr>
              <a:t>the three topologies)</a:t>
            </a:r>
            <a:endParaRPr lang="en-US" altLang="en-US">
              <a:solidFill>
                <a:srgbClr val="FFFF00"/>
              </a:solidFill>
              <a:cs typeface=""/>
            </a:endParaRPr>
          </a:p>
        </p:txBody>
      </p:sp>
    </p:spTree>
    <p:extLst>
      <p:ext uri="{BB962C8B-B14F-4D97-AF65-F5344CB8AC3E}">
        <p14:creationId xmlns:p14="http://schemas.microsoft.com/office/powerpoint/2010/main" val="1259825077"/>
      </p:ext>
    </p:extLst>
  </p:cSld>
  <p:clrMapOvr>
    <a:overrideClrMapping bg1="dk2" tx1="lt1" bg2="dk1" tx2="lt2" accent1="accent1" accent2="accent2" accent3="accent3" accent4="accent4" accent5="accent5" accent6="accent6" hlink="hlink" folHlink="folHlink"/>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p:cNvSpPr txBox="1">
            <a:spLocks noChangeArrowheads="1"/>
          </p:cNvSpPr>
          <p:nvPr/>
        </p:nvSpPr>
        <p:spPr bwMode="auto">
          <a:xfrm>
            <a:off x="3532188" y="7391400"/>
            <a:ext cx="56102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a:solidFill>
                  <a:srgbClr val="FFFF00"/>
                </a:solidFill>
                <a:cs typeface=""/>
              </a:rPr>
              <a:t>Figure generated using MCRobot program (Paul Lewis, 2001)</a:t>
            </a:r>
          </a:p>
        </p:txBody>
      </p:sp>
      <p:pic>
        <p:nvPicPr>
          <p:cNvPr id="89090" name="Picture 3" descr="random_w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896620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4"/>
          <p:cNvSpPr txBox="1">
            <a:spLocks noChangeArrowheads="1"/>
          </p:cNvSpPr>
          <p:nvPr/>
        </p:nvSpPr>
        <p:spPr bwMode="auto">
          <a:xfrm>
            <a:off x="1069975" y="171450"/>
            <a:ext cx="664368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3200">
                <a:solidFill>
                  <a:srgbClr val="FFFF00"/>
                </a:solidFill>
                <a:cs typeface=""/>
              </a:rPr>
              <a:t>Illustration of a biased random walk</a:t>
            </a:r>
          </a:p>
        </p:txBody>
      </p:sp>
      <p:sp>
        <p:nvSpPr>
          <p:cNvPr id="89092" name="TextBox 4"/>
          <p:cNvSpPr txBox="1">
            <a:spLocks noChangeArrowheads="1"/>
          </p:cNvSpPr>
          <p:nvPr/>
        </p:nvSpPr>
        <p:spPr bwMode="auto">
          <a:xfrm>
            <a:off x="4975225" y="5791200"/>
            <a:ext cx="4168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b="1">
                <a:solidFill>
                  <a:srgbClr val="FFFF00"/>
                </a:solidFill>
                <a:latin typeface="Times New Roman" charset="0"/>
                <a:cs typeface=""/>
              </a:rPr>
              <a:t>Image generated with Paul Lewis's MCRobot</a:t>
            </a:r>
          </a:p>
        </p:txBody>
      </p:sp>
    </p:spTree>
    <p:extLst>
      <p:ext uri="{BB962C8B-B14F-4D97-AF65-F5344CB8AC3E}">
        <p14:creationId xmlns:p14="http://schemas.microsoft.com/office/powerpoint/2010/main" val="463786770"/>
      </p:ext>
    </p:extLst>
  </p:cSld>
  <p:clrMapOvr>
    <a:overrideClrMapping bg1="dk2" tx1="lt1" bg2="dk1"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D6E2-C141-104C-A37A-EB34A605558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7D65B25-463B-CC4B-9DA4-354B8BB6B7FA}"/>
              </a:ext>
            </a:extLst>
          </p:cNvPr>
          <p:cNvPicPr>
            <a:picLocks noChangeAspect="1"/>
          </p:cNvPicPr>
          <p:nvPr/>
        </p:nvPicPr>
        <p:blipFill>
          <a:blip r:embed="rId3"/>
          <a:stretch>
            <a:fillRect/>
          </a:stretch>
        </p:blipFill>
        <p:spPr>
          <a:xfrm>
            <a:off x="0" y="235226"/>
            <a:ext cx="8699496" cy="6387548"/>
          </a:xfrm>
          <a:prstGeom prst="rect">
            <a:avLst/>
          </a:prstGeom>
        </p:spPr>
      </p:pic>
      <p:sp>
        <p:nvSpPr>
          <p:cNvPr id="4" name="TextBox 3">
            <a:extLst>
              <a:ext uri="{FF2B5EF4-FFF2-40B4-BE49-F238E27FC236}">
                <a16:creationId xmlns:a16="http://schemas.microsoft.com/office/drawing/2014/main" id="{9FCE509B-90F3-1A48-AD28-49D53D9D3A56}"/>
              </a:ext>
            </a:extLst>
          </p:cNvPr>
          <p:cNvSpPr txBox="1"/>
          <p:nvPr/>
        </p:nvSpPr>
        <p:spPr>
          <a:xfrm rot="16200000">
            <a:off x="5244140" y="2877883"/>
            <a:ext cx="6679095" cy="923330"/>
          </a:xfrm>
          <a:prstGeom prst="rect">
            <a:avLst/>
          </a:prstGeom>
          <a:noFill/>
        </p:spPr>
        <p:txBody>
          <a:bodyPr wrap="square" rtlCol="0">
            <a:spAutoFit/>
          </a:bodyPr>
          <a:lstStyle/>
          <a:p>
            <a:r>
              <a:rPr lang="en-US" sz="1800" dirty="0"/>
              <a:t>See: </a:t>
            </a:r>
            <a:r>
              <a:rPr lang="en-US" sz="1800" dirty="0">
                <a:hlinkClick r:id="rId4"/>
              </a:rPr>
              <a:t>http://hydrodictyon.eeb.uconn.edu/people/plewis/downloads/wh2019/lewis-bayesian-part1.pdf</a:t>
            </a:r>
            <a:r>
              <a:rPr lang="en-US" sz="1800" dirty="0"/>
              <a:t> </a:t>
            </a:r>
          </a:p>
        </p:txBody>
      </p:sp>
    </p:spTree>
    <p:extLst>
      <p:ext uri="{BB962C8B-B14F-4D97-AF65-F5344CB8AC3E}">
        <p14:creationId xmlns:p14="http://schemas.microsoft.com/office/powerpoint/2010/main" val="2839438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33363" y="119063"/>
            <a:ext cx="8737600" cy="500062"/>
          </a:xfrm>
        </p:spPr>
        <p:txBody>
          <a:bodyPr/>
          <a:lstStyle/>
          <a:p>
            <a:r>
              <a:rPr lang="en-US" altLang="en-US"/>
              <a:t>Phylogenetic Reconstruction – </a:t>
            </a:r>
            <a:r>
              <a:rPr lang="en-US" altLang="en-US">
                <a:solidFill>
                  <a:srgbClr val="FF0000"/>
                </a:solidFill>
              </a:rPr>
              <a:t>Why? </a:t>
            </a:r>
          </a:p>
        </p:txBody>
      </p:sp>
      <p:sp>
        <p:nvSpPr>
          <p:cNvPr id="3" name="Content Placeholder 2"/>
          <p:cNvSpPr>
            <a:spLocks noGrp="1"/>
          </p:cNvSpPr>
          <p:nvPr>
            <p:ph idx="1"/>
          </p:nvPr>
        </p:nvSpPr>
        <p:spPr>
          <a:xfrm>
            <a:off x="677863" y="823913"/>
            <a:ext cx="7772400" cy="4114800"/>
          </a:xfrm>
        </p:spPr>
        <p:txBody>
          <a:bodyPr/>
          <a:lstStyle/>
          <a:p>
            <a:pPr>
              <a:defRPr/>
            </a:pPr>
            <a:r>
              <a:rPr lang="en-US" dirty="0"/>
              <a:t>A) Systematic classification of organisms </a:t>
            </a:r>
          </a:p>
          <a:p>
            <a:pPr marL="0" indent="0">
              <a:buFontTx/>
              <a:buNone/>
              <a:defRPr/>
            </a:pPr>
            <a:r>
              <a:rPr lang="en-US" sz="2000" dirty="0"/>
              <a:t>e.g.: Who were the first angiosperms? (i.e. where are the first angiosperms located relative to present day angiosperms?) Where in the tree of life is the last common ancestor located?</a:t>
            </a:r>
          </a:p>
          <a:p>
            <a:pPr marL="0" indent="0">
              <a:buFontTx/>
              <a:buNone/>
              <a:defRPr/>
            </a:pPr>
            <a:r>
              <a:rPr lang="en-US" dirty="0"/>
              <a:t>B) Evolution of molecules</a:t>
            </a:r>
          </a:p>
          <a:p>
            <a:pPr marL="0" indent="0">
              <a:buFontTx/>
              <a:buNone/>
              <a:defRPr/>
            </a:pPr>
            <a:r>
              <a:rPr lang="en-US" sz="2000" dirty="0"/>
              <a:t>e.g.: domain shuffling, reassignment of function, gene duplications, horizontal gene transfer, drug targets, </a:t>
            </a:r>
            <a:br>
              <a:rPr lang="en-US" sz="2000" dirty="0"/>
            </a:br>
            <a:r>
              <a:rPr lang="en-US" sz="2000" dirty="0"/>
              <a:t>detection of genes that drive evolution of a species/population </a:t>
            </a:r>
            <a:br>
              <a:rPr lang="en-US" sz="2000" dirty="0"/>
            </a:br>
            <a:r>
              <a:rPr lang="en-US" sz="2000" dirty="0"/>
              <a:t>(e.g. </a:t>
            </a:r>
            <a:r>
              <a:rPr lang="en-US" sz="2000" dirty="0" err="1"/>
              <a:t>influenca</a:t>
            </a:r>
            <a:r>
              <a:rPr lang="en-US" sz="2000" dirty="0"/>
              <a:t> virus)</a:t>
            </a:r>
          </a:p>
          <a:p>
            <a:pPr marL="0" indent="0">
              <a:buFontTx/>
              <a:buNone/>
              <a:defRPr/>
            </a:pPr>
            <a:r>
              <a:rPr lang="en-US" dirty="0"/>
              <a:t>C) Identification of organisms </a:t>
            </a:r>
          </a:p>
          <a:p>
            <a:pPr marL="0" indent="0">
              <a:buFontTx/>
              <a:buNone/>
              <a:defRPr/>
            </a:pPr>
            <a:r>
              <a:rPr lang="en-US" sz="2000" dirty="0"/>
              <a:t>e.g., </a:t>
            </a:r>
            <a:r>
              <a:rPr lang="en-US" sz="2000" dirty="0" err="1"/>
              <a:t>phylotyping</a:t>
            </a:r>
            <a:r>
              <a:rPr lang="en-US" sz="2000" dirty="0"/>
              <a:t> in microbiome samples, </a:t>
            </a:r>
            <a:br>
              <a:rPr lang="en-US" sz="2000" dirty="0"/>
            </a:br>
            <a:r>
              <a:rPr lang="en-US" sz="2000" dirty="0"/>
              <a:t>        origin of genes and viruses (e.g., HIV virus, recent </a:t>
            </a:r>
            <a:r>
              <a:rPr lang="en-US" sz="2000" dirty="0" err="1"/>
              <a:t>ebola</a:t>
            </a:r>
            <a:r>
              <a:rPr lang="en-US" sz="2000" dirty="0"/>
              <a:t> outbreak)</a:t>
            </a:r>
          </a:p>
        </p:txBody>
      </p:sp>
    </p:spTree>
    <p:extLst>
      <p:ext uri="{BB962C8B-B14F-4D97-AF65-F5344CB8AC3E}">
        <p14:creationId xmlns:p14="http://schemas.microsoft.com/office/powerpoint/2010/main" val="1807509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390525" y="373063"/>
            <a:ext cx="8296275" cy="1385887"/>
          </a:xfrm>
        </p:spPr>
        <p:txBody>
          <a:bodyPr/>
          <a:lstStyle/>
          <a:p>
            <a:pPr algn="l" eaLnBrk="1" hangingPunct="1"/>
            <a:r>
              <a:rPr lang="en-US">
                <a:latin typeface="Calibri" charset="0"/>
              </a:rPr>
              <a:t>Why could a gene tree be different from the species tree?</a:t>
            </a:r>
            <a:br>
              <a:rPr lang="en-US">
                <a:latin typeface="Calibri" charset="0"/>
              </a:rPr>
            </a:br>
            <a:endParaRPr lang="en-US">
              <a:latin typeface="Calibri" charset="0"/>
            </a:endParaRPr>
          </a:p>
        </p:txBody>
      </p:sp>
      <p:sp>
        <p:nvSpPr>
          <p:cNvPr id="89090" name="Content Placeholder 2"/>
          <p:cNvSpPr>
            <a:spLocks noGrp="1"/>
          </p:cNvSpPr>
          <p:nvPr>
            <p:ph idx="1"/>
          </p:nvPr>
        </p:nvSpPr>
        <p:spPr>
          <a:xfrm>
            <a:off x="457200" y="1893888"/>
            <a:ext cx="8229600" cy="4525962"/>
          </a:xfrm>
        </p:spPr>
        <p:txBody>
          <a:bodyPr/>
          <a:lstStyle/>
          <a:p>
            <a:pPr eaLnBrk="1" hangingPunct="1"/>
            <a:r>
              <a:rPr lang="en-US">
                <a:latin typeface="Calibri" charset="0"/>
              </a:rPr>
              <a:t>Lack of resolution</a:t>
            </a:r>
          </a:p>
          <a:p>
            <a:pPr eaLnBrk="1" hangingPunct="1"/>
            <a:r>
              <a:rPr lang="en-US">
                <a:latin typeface="Calibri" charset="0"/>
              </a:rPr>
              <a:t>Lineage sorting</a:t>
            </a:r>
          </a:p>
          <a:p>
            <a:pPr eaLnBrk="1" hangingPunct="1"/>
            <a:r>
              <a:rPr lang="en-US">
                <a:latin typeface="Calibri" charset="0"/>
              </a:rPr>
              <a:t>Gene duplications/gene loss (paralogs/orthologs)</a:t>
            </a:r>
          </a:p>
          <a:p>
            <a:pPr eaLnBrk="1" hangingPunct="1"/>
            <a:r>
              <a:rPr lang="en-US">
                <a:latin typeface="Calibri" charset="0"/>
              </a:rPr>
              <a:t>Gene transfer</a:t>
            </a:r>
          </a:p>
          <a:p>
            <a:pPr eaLnBrk="1" hangingPunct="1"/>
            <a:r>
              <a:rPr lang="en-US">
                <a:latin typeface="Calibri" charset="0"/>
              </a:rPr>
              <a:t>Systematic artifacts (e.g., compositional bias and long branch attraction)</a:t>
            </a:r>
          </a:p>
          <a:p>
            <a:pPr eaLnBrk="1" hangingPunct="1"/>
            <a:endParaRPr lang="en-US">
              <a:latin typeface="Calibri"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Trees – what might they mean?  </a:t>
            </a:r>
          </a:p>
        </p:txBody>
      </p:sp>
      <p:sp>
        <p:nvSpPr>
          <p:cNvPr id="220163" name="Text Box 3"/>
          <p:cNvSpPr txBox="1">
            <a:spLocks noChangeArrowheads="1"/>
          </p:cNvSpPr>
          <p:nvPr/>
        </p:nvSpPr>
        <p:spPr bwMode="auto">
          <a:xfrm>
            <a:off x="152400" y="914400"/>
            <a:ext cx="7331075" cy="830263"/>
          </a:xfrm>
          <a:prstGeom prst="rect">
            <a:avLst/>
          </a:prstGeom>
          <a:noFill/>
          <a:ln w="9525">
            <a:noFill/>
            <a:miter lim="800000"/>
            <a:headEnd/>
            <a:tailEnd/>
          </a:ln>
          <a:effectLst/>
        </p:spPr>
        <p:txBody>
          <a:bodyPr lIns="91429" tIns="45714" rIns="91429" bIns="45714">
            <a:spAutoFit/>
          </a:bodyPr>
          <a:lstStyle/>
          <a:p>
            <a:pPr>
              <a:defRPr/>
            </a:pPr>
            <a:r>
              <a:rPr lang="en-US" b="1" dirty="0">
                <a:solidFill>
                  <a:srgbClr val="000000"/>
                </a:solidFill>
                <a:latin typeface="Times New Roman" charset="0"/>
                <a:ea typeface="+mn-ea"/>
                <a:cs typeface="+mn-cs"/>
              </a:rPr>
              <a:t>Calculating a tree is comparatively easy, figuring out what it might mean is much more difficult.  </a:t>
            </a:r>
          </a:p>
        </p:txBody>
      </p:sp>
      <p:sp>
        <p:nvSpPr>
          <p:cNvPr id="220164" name="Text Box 4"/>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0165" name="Line 5"/>
          <p:cNvSpPr>
            <a:spLocks noChangeShapeType="1"/>
          </p:cNvSpPr>
          <p:nvPr/>
        </p:nvSpPr>
        <p:spPr bwMode="auto">
          <a:xfrm>
            <a:off x="2133600" y="2286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6" name="Text Box 6"/>
          <p:cNvSpPr txBox="1">
            <a:spLocks noChangeArrowheads="1"/>
          </p:cNvSpPr>
          <p:nvPr/>
        </p:nvSpPr>
        <p:spPr bwMode="auto">
          <a:xfrm>
            <a:off x="381000" y="1752600"/>
            <a:ext cx="5334000"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If this is the probable organismal tree: </a:t>
            </a:r>
          </a:p>
        </p:txBody>
      </p:sp>
      <p:sp>
        <p:nvSpPr>
          <p:cNvPr id="220167" name="Line 7"/>
          <p:cNvSpPr>
            <a:spLocks noChangeShapeType="1"/>
          </p:cNvSpPr>
          <p:nvPr/>
        </p:nvSpPr>
        <p:spPr bwMode="auto">
          <a:xfrm>
            <a:off x="2133600" y="2286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8" name="Line 8"/>
          <p:cNvSpPr>
            <a:spLocks noChangeShapeType="1"/>
          </p:cNvSpPr>
          <p:nvPr/>
        </p:nvSpPr>
        <p:spPr bwMode="auto">
          <a:xfrm>
            <a:off x="2133600" y="2971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9" name="Line 9"/>
          <p:cNvSpPr>
            <a:spLocks noChangeShapeType="1"/>
          </p:cNvSpPr>
          <p:nvPr/>
        </p:nvSpPr>
        <p:spPr bwMode="auto">
          <a:xfrm>
            <a:off x="2590800" y="2743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0" name="Line 10"/>
          <p:cNvSpPr>
            <a:spLocks noChangeShapeType="1"/>
          </p:cNvSpPr>
          <p:nvPr/>
        </p:nvSpPr>
        <p:spPr bwMode="auto">
          <a:xfrm>
            <a:off x="2590800" y="2743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1" name="Line 11"/>
          <p:cNvSpPr>
            <a:spLocks noChangeShapeType="1"/>
          </p:cNvSpPr>
          <p:nvPr/>
        </p:nvSpPr>
        <p:spPr bwMode="auto">
          <a:xfrm flipV="1">
            <a:off x="2590800" y="3581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2" name="Line 12"/>
          <p:cNvSpPr>
            <a:spLocks noChangeShapeType="1"/>
          </p:cNvSpPr>
          <p:nvPr/>
        </p:nvSpPr>
        <p:spPr bwMode="auto">
          <a:xfrm>
            <a:off x="3352800" y="3200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3" name="Line 13"/>
          <p:cNvSpPr>
            <a:spLocks noChangeShapeType="1"/>
          </p:cNvSpPr>
          <p:nvPr/>
        </p:nvSpPr>
        <p:spPr bwMode="auto">
          <a:xfrm>
            <a:off x="3352800" y="3200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4" name="Line 14"/>
          <p:cNvSpPr>
            <a:spLocks noChangeShapeType="1"/>
          </p:cNvSpPr>
          <p:nvPr/>
        </p:nvSpPr>
        <p:spPr bwMode="auto">
          <a:xfrm>
            <a:off x="3352800" y="3962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5" name="Text Box 15"/>
          <p:cNvSpPr txBox="1">
            <a:spLocks noChangeArrowheads="1"/>
          </p:cNvSpPr>
          <p:nvPr/>
        </p:nvSpPr>
        <p:spPr bwMode="auto">
          <a:xfrm>
            <a:off x="6096000" y="24384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0176" name="Text Box 16"/>
          <p:cNvSpPr txBox="1">
            <a:spLocks noChangeArrowheads="1"/>
          </p:cNvSpPr>
          <p:nvPr/>
        </p:nvSpPr>
        <p:spPr bwMode="auto">
          <a:xfrm>
            <a:off x="6096000" y="1981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0177" name="Text Box 17"/>
          <p:cNvSpPr txBox="1">
            <a:spLocks noChangeArrowheads="1"/>
          </p:cNvSpPr>
          <p:nvPr/>
        </p:nvSpPr>
        <p:spPr bwMode="auto">
          <a:xfrm>
            <a:off x="6096000" y="30480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0178" name="Text Box 18"/>
          <p:cNvSpPr txBox="1">
            <a:spLocks noChangeArrowheads="1"/>
          </p:cNvSpPr>
          <p:nvPr/>
        </p:nvSpPr>
        <p:spPr bwMode="auto">
          <a:xfrm>
            <a:off x="6096000" y="36576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sp>
        <p:nvSpPr>
          <p:cNvPr id="220179" name="Line 19"/>
          <p:cNvSpPr>
            <a:spLocks noChangeShapeType="1"/>
          </p:cNvSpPr>
          <p:nvPr/>
        </p:nvSpPr>
        <p:spPr bwMode="auto">
          <a:xfrm>
            <a:off x="2133600" y="48768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0" name="Line 20"/>
          <p:cNvSpPr>
            <a:spLocks noChangeShapeType="1"/>
          </p:cNvSpPr>
          <p:nvPr/>
        </p:nvSpPr>
        <p:spPr bwMode="auto">
          <a:xfrm>
            <a:off x="2133600" y="48768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1" name="Line 21"/>
          <p:cNvSpPr>
            <a:spLocks noChangeShapeType="1"/>
          </p:cNvSpPr>
          <p:nvPr/>
        </p:nvSpPr>
        <p:spPr bwMode="auto">
          <a:xfrm>
            <a:off x="2133600" y="55626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2" name="Line 22"/>
          <p:cNvSpPr>
            <a:spLocks noChangeShapeType="1"/>
          </p:cNvSpPr>
          <p:nvPr/>
        </p:nvSpPr>
        <p:spPr bwMode="auto">
          <a:xfrm>
            <a:off x="3048000" y="53340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3" name="Line 23"/>
          <p:cNvSpPr>
            <a:spLocks noChangeShapeType="1"/>
          </p:cNvSpPr>
          <p:nvPr/>
        </p:nvSpPr>
        <p:spPr bwMode="auto">
          <a:xfrm>
            <a:off x="3048000" y="5334000"/>
            <a:ext cx="2743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4" name="Line 24"/>
          <p:cNvSpPr>
            <a:spLocks noChangeShapeType="1"/>
          </p:cNvSpPr>
          <p:nvPr/>
        </p:nvSpPr>
        <p:spPr bwMode="auto">
          <a:xfrm flipV="1">
            <a:off x="3048000" y="6172200"/>
            <a:ext cx="30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5" name="Line 25"/>
          <p:cNvSpPr>
            <a:spLocks noChangeShapeType="1"/>
          </p:cNvSpPr>
          <p:nvPr/>
        </p:nvSpPr>
        <p:spPr bwMode="auto">
          <a:xfrm>
            <a:off x="3352800" y="57912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6" name="Line 26"/>
          <p:cNvSpPr>
            <a:spLocks noChangeShapeType="1"/>
          </p:cNvSpPr>
          <p:nvPr/>
        </p:nvSpPr>
        <p:spPr bwMode="auto">
          <a:xfrm>
            <a:off x="3352800" y="5791200"/>
            <a:ext cx="1524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7" name="Line 27"/>
          <p:cNvSpPr>
            <a:spLocks noChangeShapeType="1"/>
          </p:cNvSpPr>
          <p:nvPr/>
        </p:nvSpPr>
        <p:spPr bwMode="auto">
          <a:xfrm>
            <a:off x="3352800" y="6553200"/>
            <a:ext cx="1219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8" name="Text Box 28"/>
          <p:cNvSpPr txBox="1">
            <a:spLocks noChangeArrowheads="1"/>
          </p:cNvSpPr>
          <p:nvPr/>
        </p:nvSpPr>
        <p:spPr bwMode="auto">
          <a:xfrm>
            <a:off x="6172200" y="6248400"/>
            <a:ext cx="1728788"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0189" name="Text Box 29"/>
          <p:cNvSpPr txBox="1">
            <a:spLocks noChangeArrowheads="1"/>
          </p:cNvSpPr>
          <p:nvPr/>
        </p:nvSpPr>
        <p:spPr bwMode="auto">
          <a:xfrm>
            <a:off x="6096000" y="45720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0190" name="Text Box 30"/>
          <p:cNvSpPr txBox="1">
            <a:spLocks noChangeArrowheads="1"/>
          </p:cNvSpPr>
          <p:nvPr/>
        </p:nvSpPr>
        <p:spPr bwMode="auto">
          <a:xfrm>
            <a:off x="6096000" y="5638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0191" name="Text Box 31"/>
          <p:cNvSpPr txBox="1">
            <a:spLocks noChangeArrowheads="1"/>
          </p:cNvSpPr>
          <p:nvPr/>
        </p:nvSpPr>
        <p:spPr bwMode="auto">
          <a:xfrm>
            <a:off x="6096000" y="51054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D</a:t>
            </a:r>
          </a:p>
        </p:txBody>
      </p:sp>
      <p:sp>
        <p:nvSpPr>
          <p:cNvPr id="32" name="TextBox 31"/>
          <p:cNvSpPr txBox="1"/>
          <p:nvPr/>
        </p:nvSpPr>
        <p:spPr>
          <a:xfrm>
            <a:off x="0" y="4262438"/>
            <a:ext cx="7404100" cy="457200"/>
          </a:xfrm>
          <a:prstGeom prst="rect">
            <a:avLst/>
          </a:prstGeom>
          <a:noFill/>
        </p:spPr>
        <p:txBody>
          <a:bodyPr wrap="none" lIns="91429" tIns="45714" rIns="91429" bIns="45714">
            <a:spAutoFit/>
          </a:bodyPr>
          <a:lstStyle/>
          <a:p>
            <a:pPr>
              <a:defRPr/>
            </a:pPr>
            <a:r>
              <a:rPr lang="en-US" b="1" dirty="0">
                <a:solidFill>
                  <a:srgbClr val="000000"/>
                </a:solidFill>
                <a:latin typeface="Times New Roman" charset="0"/>
                <a:ea typeface="+mn-ea"/>
                <a:cs typeface="+mn-cs"/>
              </a:rPr>
              <a:t>what could be the reason for obtaining  this gene tree: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152400" y="152400"/>
            <a:ext cx="7772400" cy="1143000"/>
          </a:xfrm>
        </p:spPr>
        <p:txBody>
          <a:bodyPr/>
          <a:lstStyle/>
          <a:p>
            <a:pPr algn="l" eaLnBrk="1" hangingPunct="1"/>
            <a:r>
              <a:rPr lang="en-US">
                <a:latin typeface="Times New Roman" charset="0"/>
              </a:rPr>
              <a:t>lack of resolution </a:t>
            </a:r>
          </a:p>
        </p:txBody>
      </p:sp>
      <p:sp>
        <p:nvSpPr>
          <p:cNvPr id="221187" name="Line 3"/>
          <p:cNvSpPr>
            <a:spLocks noChangeShapeType="1"/>
          </p:cNvSpPr>
          <p:nvPr/>
        </p:nvSpPr>
        <p:spPr bwMode="auto">
          <a:xfrm>
            <a:off x="1752600" y="2362200"/>
            <a:ext cx="3733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88" name="Line 4"/>
          <p:cNvSpPr>
            <a:spLocks noChangeShapeType="1"/>
          </p:cNvSpPr>
          <p:nvPr/>
        </p:nvSpPr>
        <p:spPr bwMode="auto">
          <a:xfrm>
            <a:off x="1752600" y="2362200"/>
            <a:ext cx="1588"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89" name="Line 5"/>
          <p:cNvSpPr>
            <a:spLocks noChangeShapeType="1"/>
          </p:cNvSpPr>
          <p:nvPr/>
        </p:nvSpPr>
        <p:spPr bwMode="auto">
          <a:xfrm>
            <a:off x="1752600" y="3048000"/>
            <a:ext cx="914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0" name="Line 6"/>
          <p:cNvSpPr>
            <a:spLocks noChangeShapeType="1"/>
          </p:cNvSpPr>
          <p:nvPr/>
        </p:nvSpPr>
        <p:spPr bwMode="auto">
          <a:xfrm>
            <a:off x="2667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1"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2"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3" name="Line 9"/>
          <p:cNvSpPr>
            <a:spLocks noChangeShapeType="1"/>
          </p:cNvSpPr>
          <p:nvPr/>
        </p:nvSpPr>
        <p:spPr bwMode="auto">
          <a:xfrm>
            <a:off x="2971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4" name="Line 10"/>
          <p:cNvSpPr>
            <a:spLocks noChangeShapeType="1"/>
          </p:cNvSpPr>
          <p:nvPr/>
        </p:nvSpPr>
        <p:spPr bwMode="auto">
          <a:xfrm>
            <a:off x="2971800" y="3276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5" name="Line 11"/>
          <p:cNvSpPr>
            <a:spLocks noChangeShapeType="1"/>
          </p:cNvSpPr>
          <p:nvPr/>
        </p:nvSpPr>
        <p:spPr bwMode="auto">
          <a:xfrm>
            <a:off x="2971800" y="4038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6"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1197" name="Text Box 13"/>
          <p:cNvSpPr txBox="1">
            <a:spLocks noChangeArrowheads="1"/>
          </p:cNvSpPr>
          <p:nvPr/>
        </p:nvSpPr>
        <p:spPr bwMode="auto">
          <a:xfrm>
            <a:off x="5715000" y="20574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1198" name="Text Box 14"/>
          <p:cNvSpPr txBox="1">
            <a:spLocks noChangeArrowheads="1"/>
          </p:cNvSpPr>
          <p:nvPr/>
        </p:nvSpPr>
        <p:spPr bwMode="auto">
          <a:xfrm>
            <a:off x="4191000" y="30480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1199" name="Text Box 15"/>
          <p:cNvSpPr txBox="1">
            <a:spLocks noChangeArrowheads="1"/>
          </p:cNvSpPr>
          <p:nvPr/>
        </p:nvSpPr>
        <p:spPr bwMode="auto">
          <a:xfrm>
            <a:off x="5715000" y="2590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D</a:t>
            </a:r>
          </a:p>
        </p:txBody>
      </p:sp>
      <p:grpSp>
        <p:nvGrpSpPr>
          <p:cNvPr id="2" name="Group 16"/>
          <p:cNvGrpSpPr>
            <a:grpSpLocks/>
          </p:cNvGrpSpPr>
          <p:nvPr/>
        </p:nvGrpSpPr>
        <p:grpSpPr bwMode="auto">
          <a:xfrm>
            <a:off x="1736725" y="3733800"/>
            <a:ext cx="7164388" cy="1341438"/>
            <a:chOff x="1094" y="2352"/>
            <a:chExt cx="4513" cy="845"/>
          </a:xfrm>
        </p:grpSpPr>
        <p:sp>
          <p:nvSpPr>
            <p:cNvPr id="221201"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1202" name="Text Box 18"/>
            <p:cNvSpPr txBox="1">
              <a:spLocks noChangeArrowheads="1"/>
            </p:cNvSpPr>
            <p:nvPr/>
          </p:nvSpPr>
          <p:spPr bwMode="auto">
            <a:xfrm>
              <a:off x="1094" y="2906"/>
              <a:ext cx="4513"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e.g., 60% bootstrap support for bipartition (AD)(CB)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152400" y="152400"/>
            <a:ext cx="7772400" cy="1143000"/>
          </a:xfrm>
        </p:spPr>
        <p:txBody>
          <a:bodyPr/>
          <a:lstStyle/>
          <a:p>
            <a:pPr algn="l" eaLnBrk="1" hangingPunct="1"/>
            <a:r>
              <a:rPr lang="en-US">
                <a:latin typeface="Times New Roman" charset="0"/>
              </a:rPr>
              <a:t>long branch attraction artifact </a:t>
            </a:r>
          </a:p>
        </p:txBody>
      </p:sp>
      <p:sp>
        <p:nvSpPr>
          <p:cNvPr id="222211" name="Line 3"/>
          <p:cNvSpPr>
            <a:spLocks noChangeShapeType="1"/>
          </p:cNvSpPr>
          <p:nvPr/>
        </p:nvSpPr>
        <p:spPr bwMode="auto">
          <a:xfrm>
            <a:off x="1143000" y="2362200"/>
            <a:ext cx="4343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2" name="Line 4"/>
          <p:cNvSpPr>
            <a:spLocks noChangeShapeType="1"/>
          </p:cNvSpPr>
          <p:nvPr/>
        </p:nvSpPr>
        <p:spPr bwMode="auto">
          <a:xfrm>
            <a:off x="1143000" y="2362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3" name="Line 5"/>
          <p:cNvSpPr>
            <a:spLocks noChangeShapeType="1"/>
          </p:cNvSpPr>
          <p:nvPr/>
        </p:nvSpPr>
        <p:spPr bwMode="auto">
          <a:xfrm>
            <a:off x="1143000" y="3048000"/>
            <a:ext cx="15240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4" name="Line 6"/>
          <p:cNvSpPr>
            <a:spLocks noChangeShapeType="1"/>
          </p:cNvSpPr>
          <p:nvPr/>
        </p:nvSpPr>
        <p:spPr bwMode="auto">
          <a:xfrm>
            <a:off x="2667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5"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6"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7" name="Line 9"/>
          <p:cNvSpPr>
            <a:spLocks noChangeShapeType="1"/>
          </p:cNvSpPr>
          <p:nvPr/>
        </p:nvSpPr>
        <p:spPr bwMode="auto">
          <a:xfrm>
            <a:off x="2971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8" name="Line 10"/>
          <p:cNvSpPr>
            <a:spLocks noChangeShapeType="1"/>
          </p:cNvSpPr>
          <p:nvPr/>
        </p:nvSpPr>
        <p:spPr bwMode="auto">
          <a:xfrm>
            <a:off x="2971800" y="3276600"/>
            <a:ext cx="990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9" name="Line 11"/>
          <p:cNvSpPr>
            <a:spLocks noChangeShapeType="1"/>
          </p:cNvSpPr>
          <p:nvPr/>
        </p:nvSpPr>
        <p:spPr bwMode="auto">
          <a:xfrm>
            <a:off x="2971800" y="4038600"/>
            <a:ext cx="1066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20"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2221" name="Text Box 13"/>
          <p:cNvSpPr txBox="1">
            <a:spLocks noChangeArrowheads="1"/>
          </p:cNvSpPr>
          <p:nvPr/>
        </p:nvSpPr>
        <p:spPr bwMode="auto">
          <a:xfrm>
            <a:off x="5715000" y="20574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2222" name="Text Box 14"/>
          <p:cNvSpPr txBox="1">
            <a:spLocks noChangeArrowheads="1"/>
          </p:cNvSpPr>
          <p:nvPr/>
        </p:nvSpPr>
        <p:spPr bwMode="auto">
          <a:xfrm>
            <a:off x="4191000" y="30480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2223" name="Text Box 15"/>
          <p:cNvSpPr txBox="1">
            <a:spLocks noChangeArrowheads="1"/>
          </p:cNvSpPr>
          <p:nvPr/>
        </p:nvSpPr>
        <p:spPr bwMode="auto">
          <a:xfrm>
            <a:off x="5715000" y="2590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D</a:t>
            </a:r>
          </a:p>
        </p:txBody>
      </p:sp>
      <p:grpSp>
        <p:nvGrpSpPr>
          <p:cNvPr id="2" name="Group 16"/>
          <p:cNvGrpSpPr>
            <a:grpSpLocks/>
          </p:cNvGrpSpPr>
          <p:nvPr/>
        </p:nvGrpSpPr>
        <p:grpSpPr bwMode="auto">
          <a:xfrm>
            <a:off x="1736725" y="3733800"/>
            <a:ext cx="7318375" cy="1341438"/>
            <a:chOff x="1094" y="2352"/>
            <a:chExt cx="4610" cy="845"/>
          </a:xfrm>
        </p:grpSpPr>
        <p:sp>
          <p:nvSpPr>
            <p:cNvPr id="222225"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2226" name="Text Box 18"/>
            <p:cNvSpPr txBox="1">
              <a:spLocks noChangeArrowheads="1"/>
            </p:cNvSpPr>
            <p:nvPr/>
          </p:nvSpPr>
          <p:spPr bwMode="auto">
            <a:xfrm>
              <a:off x="1094" y="2906"/>
              <a:ext cx="4610"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e.g., 100% bootstrap support for bipartition (AD)(CB) </a:t>
              </a:r>
            </a:p>
          </p:txBody>
        </p:sp>
      </p:grpSp>
      <p:grpSp>
        <p:nvGrpSpPr>
          <p:cNvPr id="3" name="Group 19"/>
          <p:cNvGrpSpPr>
            <a:grpSpLocks/>
          </p:cNvGrpSpPr>
          <p:nvPr/>
        </p:nvGrpSpPr>
        <p:grpSpPr bwMode="auto">
          <a:xfrm>
            <a:off x="2514600" y="1447800"/>
            <a:ext cx="5180013" cy="1600200"/>
            <a:chOff x="1584" y="912"/>
            <a:chExt cx="3263" cy="1008"/>
          </a:xfrm>
        </p:grpSpPr>
        <p:sp>
          <p:nvSpPr>
            <p:cNvPr id="222228" name="Oval 20"/>
            <p:cNvSpPr>
              <a:spLocks noChangeArrowheads="1"/>
            </p:cNvSpPr>
            <p:nvPr/>
          </p:nvSpPr>
          <p:spPr bwMode="auto">
            <a:xfrm>
              <a:off x="2064" y="1392"/>
              <a:ext cx="240" cy="528"/>
            </a:xfrm>
            <a:prstGeom prst="ellipse">
              <a:avLst/>
            </a:prstGeom>
            <a:noFill/>
            <a:ln w="9525">
              <a:solidFill>
                <a:schemeClr val="hlink"/>
              </a:solidFill>
              <a:round/>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2229" name="Line 21"/>
            <p:cNvSpPr>
              <a:spLocks noChangeShapeType="1"/>
            </p:cNvSpPr>
            <p:nvPr/>
          </p:nvSpPr>
          <p:spPr bwMode="auto">
            <a:xfrm flipV="1">
              <a:off x="2208" y="1200"/>
              <a:ext cx="48" cy="19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2230" name="Text Box 22"/>
            <p:cNvSpPr txBox="1">
              <a:spLocks noChangeArrowheads="1"/>
            </p:cNvSpPr>
            <p:nvPr/>
          </p:nvSpPr>
          <p:spPr bwMode="auto">
            <a:xfrm>
              <a:off x="1584" y="912"/>
              <a:ext cx="3263" cy="291"/>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the two longest branches join together</a:t>
              </a:r>
            </a:p>
          </p:txBody>
        </p:sp>
      </p:grpSp>
      <p:sp>
        <p:nvSpPr>
          <p:cNvPr id="222231" name="Text Box 23"/>
          <p:cNvSpPr txBox="1">
            <a:spLocks noChangeArrowheads="1"/>
          </p:cNvSpPr>
          <p:nvPr/>
        </p:nvSpPr>
        <p:spPr bwMode="auto">
          <a:xfrm>
            <a:off x="182563" y="5257800"/>
            <a:ext cx="89058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What could you do to investigate if this is a possible explanation?  </a:t>
            </a:r>
          </a:p>
        </p:txBody>
      </p:sp>
      <p:sp>
        <p:nvSpPr>
          <p:cNvPr id="222232" name="Text Box 24"/>
          <p:cNvSpPr txBox="1">
            <a:spLocks noChangeArrowheads="1"/>
          </p:cNvSpPr>
          <p:nvPr/>
        </p:nvSpPr>
        <p:spPr bwMode="auto">
          <a:xfrm>
            <a:off x="457200" y="57912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2233" name="Text Box 25"/>
          <p:cNvSpPr txBox="1">
            <a:spLocks noChangeArrowheads="1"/>
          </p:cNvSpPr>
          <p:nvPr/>
        </p:nvSpPr>
        <p:spPr bwMode="auto">
          <a:xfrm>
            <a:off x="609600" y="5638800"/>
            <a:ext cx="5608638" cy="823913"/>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use only slow positions, </a:t>
            </a:r>
          </a:p>
          <a:p>
            <a:pPr>
              <a:defRPr/>
            </a:pPr>
            <a:r>
              <a:rPr lang="en-US" b="1">
                <a:solidFill>
                  <a:srgbClr val="000000"/>
                </a:solidFill>
                <a:latin typeface="Times New Roman" charset="0"/>
                <a:ea typeface="+mn-ea"/>
                <a:cs typeface="+mn-cs"/>
              </a:rPr>
              <a:t>use an algorithm that corrects for ASRV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31" grpId="0" autoUpdateAnimBg="0"/>
      <p:bldP spid="222233"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Gene transfer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524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524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a:off x="1828800" y="2209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286000" y="1981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a:off x="2286000" y="1981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2819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8000" y="2438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438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200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00" y="16764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00" y="1219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2860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28956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grpSp>
        <p:nvGrpSpPr>
          <p:cNvPr id="2" name="Group 18"/>
          <p:cNvGrpSpPr>
            <a:grpSpLocks/>
          </p:cNvGrpSpPr>
          <p:nvPr/>
        </p:nvGrpSpPr>
        <p:grpSpPr bwMode="auto">
          <a:xfrm>
            <a:off x="3886200" y="1981200"/>
            <a:ext cx="2241550" cy="457200"/>
            <a:chOff x="2448" y="1248"/>
            <a:chExt cx="1412" cy="288"/>
          </a:xfrm>
        </p:grpSpPr>
        <p:sp>
          <p:nvSpPr>
            <p:cNvPr id="223251" name="Line 19"/>
            <p:cNvSpPr>
              <a:spLocks noChangeShapeType="1"/>
            </p:cNvSpPr>
            <p:nvPr/>
          </p:nvSpPr>
          <p:spPr bwMode="auto">
            <a:xfrm>
              <a:off x="2448" y="1248"/>
              <a:ext cx="0" cy="288"/>
            </a:xfrm>
            <a:prstGeom prst="line">
              <a:avLst/>
            </a:prstGeom>
            <a:noFill/>
            <a:ln w="3810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52" name="Text Box 20"/>
            <p:cNvSpPr txBox="1">
              <a:spLocks noChangeArrowheads="1"/>
            </p:cNvSpPr>
            <p:nvPr/>
          </p:nvSpPr>
          <p:spPr bwMode="auto">
            <a:xfrm>
              <a:off x="2544" y="1248"/>
              <a:ext cx="1316"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Transfer</a:t>
              </a:r>
            </a:p>
          </p:txBody>
        </p:sp>
      </p:grpSp>
      <p:grpSp>
        <p:nvGrpSpPr>
          <p:cNvPr id="3" name="Group 21"/>
          <p:cNvGrpSpPr>
            <a:grpSpLocks/>
          </p:cNvGrpSpPr>
          <p:nvPr/>
        </p:nvGrpSpPr>
        <p:grpSpPr bwMode="auto">
          <a:xfrm>
            <a:off x="228600" y="3352800"/>
            <a:ext cx="7407275" cy="2519363"/>
            <a:chOff x="144" y="2112"/>
            <a:chExt cx="4666" cy="1587"/>
          </a:xfrm>
        </p:grpSpPr>
        <p:sp>
          <p:nvSpPr>
            <p:cNvPr id="223254" name="Line 22"/>
            <p:cNvSpPr>
              <a:spLocks noChangeShapeType="1"/>
            </p:cNvSpPr>
            <p:nvPr/>
          </p:nvSpPr>
          <p:spPr bwMode="auto">
            <a:xfrm>
              <a:off x="1200" y="2544"/>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1200" y="2544"/>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1200" y="2976"/>
              <a:ext cx="72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920" y="2832"/>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920" y="2832"/>
              <a:ext cx="158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flipV="1">
              <a:off x="1920" y="3360"/>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2352" y="3120"/>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2355" y="312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2352" y="360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grpSp>
        <p:nvGrpSpPr>
          <p:cNvPr id="4" name="Group 36"/>
          <p:cNvGrpSpPr>
            <a:grpSpLocks/>
          </p:cNvGrpSpPr>
          <p:nvPr/>
        </p:nvGrpSpPr>
        <p:grpSpPr bwMode="auto">
          <a:xfrm>
            <a:off x="304800" y="4419600"/>
            <a:ext cx="1524000" cy="1528763"/>
            <a:chOff x="192" y="2784"/>
            <a:chExt cx="960" cy="963"/>
          </a:xfrm>
        </p:grpSpPr>
        <p:sp>
          <p:nvSpPr>
            <p:cNvPr id="223269" name="Line 37"/>
            <p:cNvSpPr>
              <a:spLocks noChangeShapeType="1"/>
            </p:cNvSpPr>
            <p:nvPr/>
          </p:nvSpPr>
          <p:spPr bwMode="auto">
            <a:xfrm flipV="1">
              <a:off x="768" y="2784"/>
              <a:ext cx="384" cy="672"/>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70" name="Text Box 38"/>
            <p:cNvSpPr txBox="1">
              <a:spLocks noChangeArrowheads="1"/>
            </p:cNvSpPr>
            <p:nvPr/>
          </p:nvSpPr>
          <p:spPr bwMode="auto">
            <a:xfrm>
              <a:off x="192" y="3456"/>
              <a:ext cx="946"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speciation</a:t>
              </a:r>
            </a:p>
          </p:txBody>
        </p:sp>
      </p:grpSp>
      <p:sp>
        <p:nvSpPr>
          <p:cNvPr id="223271" name="Line 39"/>
          <p:cNvSpPr>
            <a:spLocks noChangeShapeType="1"/>
          </p:cNvSpPr>
          <p:nvPr/>
        </p:nvSpPr>
        <p:spPr bwMode="auto">
          <a:xfrm flipV="1">
            <a:off x="1219200" y="4800600"/>
            <a:ext cx="1676400" cy="685800"/>
          </a:xfrm>
          <a:prstGeom prst="line">
            <a:avLst/>
          </a:prstGeom>
          <a:noFill/>
          <a:ln w="9525">
            <a:solidFill>
              <a:schemeClr val="hlink"/>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grpSp>
        <p:nvGrpSpPr>
          <p:cNvPr id="5" name="Group 40"/>
          <p:cNvGrpSpPr>
            <a:grpSpLocks/>
          </p:cNvGrpSpPr>
          <p:nvPr/>
        </p:nvGrpSpPr>
        <p:grpSpPr bwMode="auto">
          <a:xfrm>
            <a:off x="1812925" y="5410200"/>
            <a:ext cx="1916113" cy="1036638"/>
            <a:chOff x="1142" y="3408"/>
            <a:chExt cx="1207" cy="653"/>
          </a:xfrm>
        </p:grpSpPr>
        <p:sp>
          <p:nvSpPr>
            <p:cNvPr id="223273" name="Line 41"/>
            <p:cNvSpPr>
              <a:spLocks noChangeShapeType="1"/>
            </p:cNvSpPr>
            <p:nvPr/>
          </p:nvSpPr>
          <p:spPr bwMode="auto">
            <a:xfrm flipV="1">
              <a:off x="1728" y="3408"/>
              <a:ext cx="576" cy="336"/>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74" name="Text Box 42"/>
            <p:cNvSpPr txBox="1">
              <a:spLocks noChangeArrowheads="1"/>
            </p:cNvSpPr>
            <p:nvPr/>
          </p:nvSpPr>
          <p:spPr bwMode="auto">
            <a:xfrm>
              <a:off x="1142" y="3770"/>
              <a:ext cx="1207"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transfer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32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Lineage Sorting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7526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7526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flipV="1">
            <a:off x="18288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514600" y="24384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flipV="1">
            <a:off x="2514600" y="2422525"/>
            <a:ext cx="29718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34290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6413" y="2889250"/>
            <a:ext cx="1587" cy="15875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879725"/>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641725"/>
            <a:ext cx="24384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00" y="19812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00" y="1219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7432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33528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D</a:t>
            </a:r>
          </a:p>
        </p:txBody>
      </p:sp>
      <p:grpSp>
        <p:nvGrpSpPr>
          <p:cNvPr id="3" name="Group 21"/>
          <p:cNvGrpSpPr>
            <a:grpSpLocks/>
          </p:cNvGrpSpPr>
          <p:nvPr/>
        </p:nvGrpSpPr>
        <p:grpSpPr bwMode="auto">
          <a:xfrm>
            <a:off x="357188" y="4144963"/>
            <a:ext cx="7407275" cy="2519362"/>
            <a:chOff x="144" y="2112"/>
            <a:chExt cx="4666" cy="1587"/>
          </a:xfrm>
        </p:grpSpPr>
        <p:sp>
          <p:nvSpPr>
            <p:cNvPr id="223254" name="Line 22"/>
            <p:cNvSpPr>
              <a:spLocks noChangeShapeType="1"/>
            </p:cNvSpPr>
            <p:nvPr/>
          </p:nvSpPr>
          <p:spPr bwMode="auto">
            <a:xfrm>
              <a:off x="927" y="2525"/>
              <a:ext cx="26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927" y="2525"/>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927" y="2957"/>
              <a:ext cx="14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071" y="2813"/>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071" y="2813"/>
              <a:ext cx="244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a:off x="1071" y="3341"/>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1503" y="3101"/>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1503" y="310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1503" y="358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sp>
        <p:nvSpPr>
          <p:cNvPr id="43" name="Line 4"/>
          <p:cNvSpPr>
            <a:spLocks noChangeShapeType="1"/>
          </p:cNvSpPr>
          <p:nvPr/>
        </p:nvSpPr>
        <p:spPr bwMode="auto">
          <a:xfrm>
            <a:off x="1371600" y="1447800"/>
            <a:ext cx="411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4" name="Line 11"/>
          <p:cNvSpPr>
            <a:spLocks noChangeShapeType="1"/>
          </p:cNvSpPr>
          <p:nvPr/>
        </p:nvSpPr>
        <p:spPr bwMode="auto">
          <a:xfrm>
            <a:off x="3048000" y="34290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5" name="Line 10"/>
          <p:cNvSpPr>
            <a:spLocks noChangeShapeType="1"/>
          </p:cNvSpPr>
          <p:nvPr/>
        </p:nvSpPr>
        <p:spPr bwMode="auto">
          <a:xfrm flipV="1">
            <a:off x="2514600" y="3048000"/>
            <a:ext cx="533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6" name="Line 13"/>
          <p:cNvSpPr>
            <a:spLocks noChangeShapeType="1"/>
          </p:cNvSpPr>
          <p:nvPr/>
        </p:nvSpPr>
        <p:spPr bwMode="auto">
          <a:xfrm>
            <a:off x="3352800" y="34290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7" name="Line 13"/>
          <p:cNvSpPr>
            <a:spLocks noChangeShapeType="1"/>
          </p:cNvSpPr>
          <p:nvPr/>
        </p:nvSpPr>
        <p:spPr bwMode="auto">
          <a:xfrm>
            <a:off x="3352800" y="31242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8" name="Line 11"/>
          <p:cNvSpPr>
            <a:spLocks noChangeShapeType="1"/>
          </p:cNvSpPr>
          <p:nvPr/>
        </p:nvSpPr>
        <p:spPr bwMode="auto">
          <a:xfrm>
            <a:off x="3352800" y="3124200"/>
            <a:ext cx="0" cy="304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9" name="Line 9"/>
          <p:cNvSpPr>
            <a:spLocks noChangeShapeType="1"/>
          </p:cNvSpPr>
          <p:nvPr/>
        </p:nvSpPr>
        <p:spPr bwMode="auto">
          <a:xfrm flipV="1">
            <a:off x="2209800" y="2133600"/>
            <a:ext cx="3276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0" name="Line 8"/>
          <p:cNvSpPr>
            <a:spLocks noChangeShapeType="1"/>
          </p:cNvSpPr>
          <p:nvPr/>
        </p:nvSpPr>
        <p:spPr bwMode="auto">
          <a:xfrm>
            <a:off x="2209800" y="21336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1" name="Line 8"/>
          <p:cNvSpPr>
            <a:spLocks noChangeShapeType="1"/>
          </p:cNvSpPr>
          <p:nvPr/>
        </p:nvSpPr>
        <p:spPr bwMode="auto">
          <a:xfrm>
            <a:off x="2286000" y="29718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2" name="Line 7"/>
          <p:cNvSpPr>
            <a:spLocks noChangeShapeType="1"/>
          </p:cNvSpPr>
          <p:nvPr/>
        </p:nvSpPr>
        <p:spPr bwMode="auto">
          <a:xfrm flipV="1">
            <a:off x="1371600" y="29718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3" name="Line 6"/>
          <p:cNvSpPr>
            <a:spLocks noChangeShapeType="1"/>
          </p:cNvSpPr>
          <p:nvPr/>
        </p:nvSpPr>
        <p:spPr bwMode="auto">
          <a:xfrm>
            <a:off x="1371600" y="1447800"/>
            <a:ext cx="0" cy="1524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cxnSp>
        <p:nvCxnSpPr>
          <p:cNvPr id="98333" name="Straight Connector 6"/>
          <p:cNvCxnSpPr>
            <a:cxnSpLocks noChangeShapeType="1"/>
          </p:cNvCxnSpPr>
          <p:nvPr/>
        </p:nvCxnSpPr>
        <p:spPr bwMode="auto">
          <a:xfrm flipV="1">
            <a:off x="1600200" y="1600200"/>
            <a:ext cx="0" cy="11430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4" name="Straight Connector 56"/>
          <p:cNvCxnSpPr>
            <a:cxnSpLocks noChangeShapeType="1"/>
          </p:cNvCxnSpPr>
          <p:nvPr/>
        </p:nvCxnSpPr>
        <p:spPr bwMode="auto">
          <a:xfrm>
            <a:off x="1600200" y="1600200"/>
            <a:ext cx="38862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5" name="Straight Connector 62"/>
          <p:cNvCxnSpPr>
            <a:cxnSpLocks noChangeShapeType="1"/>
          </p:cNvCxnSpPr>
          <p:nvPr/>
        </p:nvCxnSpPr>
        <p:spPr bwMode="auto">
          <a:xfrm>
            <a:off x="1600200" y="2743200"/>
            <a:ext cx="2286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6" name="Straight Connector 66"/>
          <p:cNvCxnSpPr>
            <a:cxnSpLocks noChangeShapeType="1"/>
          </p:cNvCxnSpPr>
          <p:nvPr/>
        </p:nvCxnSpPr>
        <p:spPr bwMode="auto">
          <a:xfrm flipV="1">
            <a:off x="1828800" y="2667000"/>
            <a:ext cx="0" cy="2286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7" name="Straight Connector 69"/>
          <p:cNvCxnSpPr>
            <a:cxnSpLocks noChangeShapeType="1"/>
          </p:cNvCxnSpPr>
          <p:nvPr/>
        </p:nvCxnSpPr>
        <p:spPr bwMode="auto">
          <a:xfrm>
            <a:off x="1828800" y="2667000"/>
            <a:ext cx="6096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8" name="Straight Connector 71"/>
          <p:cNvCxnSpPr>
            <a:cxnSpLocks noChangeShapeType="1"/>
          </p:cNvCxnSpPr>
          <p:nvPr/>
        </p:nvCxnSpPr>
        <p:spPr bwMode="auto">
          <a:xfrm>
            <a:off x="1828800" y="2895600"/>
            <a:ext cx="5334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39" name="Straight Connector 73"/>
          <p:cNvCxnSpPr>
            <a:cxnSpLocks noChangeShapeType="1"/>
          </p:cNvCxnSpPr>
          <p:nvPr/>
        </p:nvCxnSpPr>
        <p:spPr bwMode="auto">
          <a:xfrm flipV="1">
            <a:off x="2362200" y="2895600"/>
            <a:ext cx="0" cy="4572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0" name="Straight Connector 76"/>
          <p:cNvCxnSpPr>
            <a:cxnSpLocks noChangeShapeType="1"/>
          </p:cNvCxnSpPr>
          <p:nvPr/>
        </p:nvCxnSpPr>
        <p:spPr bwMode="auto">
          <a:xfrm>
            <a:off x="2362200" y="3352800"/>
            <a:ext cx="762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1" name="Straight Connector 78"/>
          <p:cNvCxnSpPr>
            <a:cxnSpLocks noChangeShapeType="1"/>
          </p:cNvCxnSpPr>
          <p:nvPr/>
        </p:nvCxnSpPr>
        <p:spPr bwMode="auto">
          <a:xfrm>
            <a:off x="3124200" y="3505200"/>
            <a:ext cx="2438400" cy="39688"/>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2" name="Straight Connector 84"/>
          <p:cNvCxnSpPr>
            <a:cxnSpLocks noChangeShapeType="1"/>
          </p:cNvCxnSpPr>
          <p:nvPr/>
        </p:nvCxnSpPr>
        <p:spPr bwMode="auto">
          <a:xfrm flipV="1">
            <a:off x="3124200" y="3352800"/>
            <a:ext cx="0" cy="1524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3" name="Straight Connector 87"/>
          <p:cNvCxnSpPr>
            <a:cxnSpLocks noChangeShapeType="1"/>
          </p:cNvCxnSpPr>
          <p:nvPr/>
        </p:nvCxnSpPr>
        <p:spPr bwMode="auto">
          <a:xfrm flipV="1">
            <a:off x="2438400" y="2286000"/>
            <a:ext cx="0" cy="9144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4" name="Straight Connector 90"/>
          <p:cNvCxnSpPr>
            <a:cxnSpLocks noChangeShapeType="1"/>
          </p:cNvCxnSpPr>
          <p:nvPr/>
        </p:nvCxnSpPr>
        <p:spPr bwMode="auto">
          <a:xfrm>
            <a:off x="2438400" y="3200400"/>
            <a:ext cx="762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5" name="Straight Connector 91"/>
          <p:cNvCxnSpPr>
            <a:cxnSpLocks noChangeShapeType="1"/>
          </p:cNvCxnSpPr>
          <p:nvPr/>
        </p:nvCxnSpPr>
        <p:spPr bwMode="auto">
          <a:xfrm>
            <a:off x="2438400" y="2286000"/>
            <a:ext cx="3048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6" name="Straight Connector 94"/>
          <p:cNvCxnSpPr>
            <a:cxnSpLocks noChangeShapeType="1"/>
          </p:cNvCxnSpPr>
          <p:nvPr/>
        </p:nvCxnSpPr>
        <p:spPr bwMode="auto">
          <a:xfrm>
            <a:off x="3200400" y="2971800"/>
            <a:ext cx="2286000" cy="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cxnSp>
        <p:nvCxnSpPr>
          <p:cNvPr id="98347" name="Straight Connector 101"/>
          <p:cNvCxnSpPr>
            <a:cxnSpLocks noChangeShapeType="1"/>
          </p:cNvCxnSpPr>
          <p:nvPr/>
        </p:nvCxnSpPr>
        <p:spPr bwMode="auto">
          <a:xfrm>
            <a:off x="3200400" y="2971800"/>
            <a:ext cx="0" cy="228600"/>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cxnSp>
      <p:sp>
        <p:nvSpPr>
          <p:cNvPr id="98348" name="TextBox 54"/>
          <p:cNvSpPr txBox="1">
            <a:spLocks noChangeArrowheads="1"/>
          </p:cNvSpPr>
          <p:nvPr/>
        </p:nvSpPr>
        <p:spPr bwMode="auto">
          <a:xfrm>
            <a:off x="152400" y="3276600"/>
            <a:ext cx="1905000" cy="830263"/>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Genes diverge and coexist in the </a:t>
            </a:r>
            <a:br>
              <a:rPr lang="en-US" sz="1600">
                <a:solidFill>
                  <a:srgbClr val="FF0000"/>
                </a:solidFill>
              </a:rPr>
            </a:br>
            <a:r>
              <a:rPr lang="en-US" sz="1600">
                <a:solidFill>
                  <a:srgbClr val="FF0000"/>
                </a:solidFill>
              </a:rPr>
              <a:t>organismal lineage</a:t>
            </a:r>
          </a:p>
        </p:txBody>
      </p:sp>
      <p:cxnSp>
        <p:nvCxnSpPr>
          <p:cNvPr id="98349" name="Straight Arrow Connector 57"/>
          <p:cNvCxnSpPr>
            <a:cxnSpLocks noChangeShapeType="1"/>
            <a:stCxn id="98348" idx="0"/>
          </p:cNvCxnSpPr>
          <p:nvPr/>
        </p:nvCxnSpPr>
        <p:spPr bwMode="auto">
          <a:xfrm flipV="1">
            <a:off x="1104900" y="3048000"/>
            <a:ext cx="647700" cy="228600"/>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xmlns="">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152400" y="152400"/>
            <a:ext cx="7772400" cy="381000"/>
          </a:xfrm>
        </p:spPr>
        <p:txBody>
          <a:bodyPr rtlCol="0">
            <a:normAutofit fontScale="90000"/>
          </a:bodyPr>
          <a:lstStyle/>
          <a:p>
            <a:pPr algn="l" defTabSz="456880" eaLnBrk="1" fontAlgn="auto" hangingPunct="1">
              <a:spcAft>
                <a:spcPts val="0"/>
              </a:spcAft>
              <a:defRPr/>
            </a:pPr>
            <a:r>
              <a:rPr lang="en-US">
                <a:latin typeface="Times New Roman" charset="0"/>
              </a:rPr>
              <a:t>Gene duplication </a:t>
            </a:r>
          </a:p>
        </p:txBody>
      </p:sp>
      <p:sp>
        <p:nvSpPr>
          <p:cNvPr id="224259" name="Line 3"/>
          <p:cNvSpPr>
            <a:spLocks noChangeShapeType="1"/>
          </p:cNvSpPr>
          <p:nvPr/>
        </p:nvSpPr>
        <p:spPr bwMode="auto">
          <a:xfrm flipV="1">
            <a:off x="1981200" y="1905000"/>
            <a:ext cx="152400" cy="533400"/>
          </a:xfrm>
          <a:prstGeom prst="line">
            <a:avLst/>
          </a:prstGeom>
          <a:noFill/>
          <a:ln w="57150">
            <a:solidFill>
              <a:schemeClr val="tx1"/>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0" name="Text Box 4"/>
          <p:cNvSpPr txBox="1">
            <a:spLocks noChangeArrowheads="1"/>
          </p:cNvSpPr>
          <p:nvPr/>
        </p:nvSpPr>
        <p:spPr bwMode="auto">
          <a:xfrm>
            <a:off x="0" y="2362200"/>
            <a:ext cx="24034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gene duplication </a:t>
            </a:r>
          </a:p>
        </p:txBody>
      </p:sp>
      <p:sp>
        <p:nvSpPr>
          <p:cNvPr id="224261" name="Text Box 5"/>
          <p:cNvSpPr txBox="1">
            <a:spLocks noChangeArrowheads="1"/>
          </p:cNvSpPr>
          <p:nvPr/>
        </p:nvSpPr>
        <p:spPr bwMode="auto">
          <a:xfrm>
            <a:off x="609600" y="23622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4262" name="Line 6"/>
          <p:cNvSpPr>
            <a:spLocks noChangeShapeType="1"/>
          </p:cNvSpPr>
          <p:nvPr/>
        </p:nvSpPr>
        <p:spPr bwMode="auto">
          <a:xfrm>
            <a:off x="1905000" y="12192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3" name="Text Box 7"/>
          <p:cNvSpPr txBox="1">
            <a:spLocks noChangeArrowheads="1"/>
          </p:cNvSpPr>
          <p:nvPr/>
        </p:nvSpPr>
        <p:spPr bwMode="auto">
          <a:xfrm>
            <a:off x="381000" y="6096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4264" name="Line 8"/>
          <p:cNvSpPr>
            <a:spLocks noChangeShapeType="1"/>
          </p:cNvSpPr>
          <p:nvPr/>
        </p:nvSpPr>
        <p:spPr bwMode="auto">
          <a:xfrm>
            <a:off x="1905000" y="1219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5" name="Line 9"/>
          <p:cNvSpPr>
            <a:spLocks noChangeShapeType="1"/>
          </p:cNvSpPr>
          <p:nvPr/>
        </p:nvSpPr>
        <p:spPr bwMode="auto">
          <a:xfrm>
            <a:off x="1905000" y="1905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6" name="Line 10"/>
          <p:cNvSpPr>
            <a:spLocks noChangeShapeType="1"/>
          </p:cNvSpPr>
          <p:nvPr/>
        </p:nvSpPr>
        <p:spPr bwMode="auto">
          <a:xfrm>
            <a:off x="2362200" y="16764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7" name="Line 11"/>
          <p:cNvSpPr>
            <a:spLocks noChangeShapeType="1"/>
          </p:cNvSpPr>
          <p:nvPr/>
        </p:nvSpPr>
        <p:spPr bwMode="auto">
          <a:xfrm>
            <a:off x="2362200" y="16764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8" name="Line 12"/>
          <p:cNvSpPr>
            <a:spLocks noChangeShapeType="1"/>
          </p:cNvSpPr>
          <p:nvPr/>
        </p:nvSpPr>
        <p:spPr bwMode="auto">
          <a:xfrm flipV="1">
            <a:off x="2362200" y="25146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9" name="Line 13"/>
          <p:cNvSpPr>
            <a:spLocks noChangeShapeType="1"/>
          </p:cNvSpPr>
          <p:nvPr/>
        </p:nvSpPr>
        <p:spPr bwMode="auto">
          <a:xfrm>
            <a:off x="3124200" y="21336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0" name="Line 14"/>
          <p:cNvSpPr>
            <a:spLocks noChangeShapeType="1"/>
          </p:cNvSpPr>
          <p:nvPr/>
        </p:nvSpPr>
        <p:spPr bwMode="auto">
          <a:xfrm>
            <a:off x="3124200" y="21336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1" name="Line 15"/>
          <p:cNvSpPr>
            <a:spLocks noChangeShapeType="1"/>
          </p:cNvSpPr>
          <p:nvPr/>
        </p:nvSpPr>
        <p:spPr bwMode="auto">
          <a:xfrm>
            <a:off x="3124200" y="28956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2" name="Text Box 16"/>
          <p:cNvSpPr txBox="1">
            <a:spLocks noChangeArrowheads="1"/>
          </p:cNvSpPr>
          <p:nvPr/>
        </p:nvSpPr>
        <p:spPr bwMode="auto">
          <a:xfrm>
            <a:off x="5867400" y="13716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4273" name="Text Box 17"/>
          <p:cNvSpPr txBox="1">
            <a:spLocks noChangeArrowheads="1"/>
          </p:cNvSpPr>
          <p:nvPr/>
        </p:nvSpPr>
        <p:spPr bwMode="auto">
          <a:xfrm>
            <a:off x="5867400" y="9144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4274" name="Text Box 18"/>
          <p:cNvSpPr txBox="1">
            <a:spLocks noChangeArrowheads="1"/>
          </p:cNvSpPr>
          <p:nvPr/>
        </p:nvSpPr>
        <p:spPr bwMode="auto">
          <a:xfrm>
            <a:off x="5867400" y="19812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4275" name="Text Box 19"/>
          <p:cNvSpPr txBox="1">
            <a:spLocks noChangeArrowheads="1"/>
          </p:cNvSpPr>
          <p:nvPr/>
        </p:nvSpPr>
        <p:spPr bwMode="auto">
          <a:xfrm>
            <a:off x="5867400" y="25908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sp>
        <p:nvSpPr>
          <p:cNvPr id="224276" name="Rectangle 20"/>
          <p:cNvSpPr>
            <a:spLocks noChangeArrowheads="1"/>
          </p:cNvSpPr>
          <p:nvPr/>
        </p:nvSpPr>
        <p:spPr bwMode="auto">
          <a:xfrm>
            <a:off x="0" y="2971800"/>
            <a:ext cx="22288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molecular tree:</a:t>
            </a:r>
          </a:p>
        </p:txBody>
      </p:sp>
      <p:grpSp>
        <p:nvGrpSpPr>
          <p:cNvPr id="2" name="Group 21"/>
          <p:cNvGrpSpPr>
            <a:grpSpLocks/>
          </p:cNvGrpSpPr>
          <p:nvPr/>
        </p:nvGrpSpPr>
        <p:grpSpPr bwMode="auto">
          <a:xfrm>
            <a:off x="1905000" y="3200400"/>
            <a:ext cx="6096000" cy="3429000"/>
            <a:chOff x="1200" y="2016"/>
            <a:chExt cx="3840" cy="2160"/>
          </a:xfrm>
        </p:grpSpPr>
        <p:sp>
          <p:nvSpPr>
            <p:cNvPr id="224278" name="Line 22"/>
            <p:cNvSpPr>
              <a:spLocks noChangeShapeType="1"/>
            </p:cNvSpPr>
            <p:nvPr/>
          </p:nvSpPr>
          <p:spPr bwMode="auto">
            <a:xfrm>
              <a:off x="1200" y="2160"/>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79" name="Line 23"/>
            <p:cNvSpPr>
              <a:spLocks noChangeShapeType="1"/>
            </p:cNvSpPr>
            <p:nvPr/>
          </p:nvSpPr>
          <p:spPr bwMode="auto">
            <a:xfrm>
              <a:off x="1200" y="2160"/>
              <a:ext cx="0" cy="120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0" name="Line 24"/>
            <p:cNvSpPr>
              <a:spLocks noChangeShapeType="1"/>
            </p:cNvSpPr>
            <p:nvPr/>
          </p:nvSpPr>
          <p:spPr bwMode="auto">
            <a:xfrm>
              <a:off x="1440" y="2592"/>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1" name="Line 25"/>
            <p:cNvSpPr>
              <a:spLocks noChangeShapeType="1"/>
            </p:cNvSpPr>
            <p:nvPr/>
          </p:nvSpPr>
          <p:spPr bwMode="auto">
            <a:xfrm>
              <a:off x="1680" y="2448"/>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2" name="Line 26"/>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3" name="Line 27"/>
            <p:cNvSpPr>
              <a:spLocks noChangeShapeType="1"/>
            </p:cNvSpPr>
            <p:nvPr/>
          </p:nvSpPr>
          <p:spPr bwMode="auto">
            <a:xfrm flipV="1">
              <a:off x="1680" y="2880"/>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4" name="Line 28"/>
            <p:cNvSpPr>
              <a:spLocks noChangeShapeType="1"/>
            </p:cNvSpPr>
            <p:nvPr/>
          </p:nvSpPr>
          <p:spPr bwMode="auto">
            <a:xfrm>
              <a:off x="1968" y="2736"/>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5" name="Line 29"/>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6" name="Line 30"/>
            <p:cNvSpPr>
              <a:spLocks noChangeShapeType="1"/>
            </p:cNvSpPr>
            <p:nvPr/>
          </p:nvSpPr>
          <p:spPr bwMode="auto">
            <a:xfrm>
              <a:off x="1968" y="3120"/>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7" name="Text Box 31"/>
            <p:cNvSpPr txBox="1">
              <a:spLocks noChangeArrowheads="1"/>
            </p:cNvSpPr>
            <p:nvPr/>
          </p:nvSpPr>
          <p:spPr bwMode="auto">
            <a:xfrm>
              <a:off x="3696" y="2976"/>
              <a:ext cx="1108" cy="288"/>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ea typeface="+mn-ea"/>
                  <a:cs typeface="+mn-cs"/>
                </a:rPr>
                <a:t>seq. from D</a:t>
              </a:r>
            </a:p>
          </p:txBody>
        </p:sp>
        <p:sp>
          <p:nvSpPr>
            <p:cNvPr id="224288" name="Text Box 32"/>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4289" name="Text Box 33"/>
            <p:cNvSpPr txBox="1">
              <a:spLocks noChangeArrowheads="1"/>
            </p:cNvSpPr>
            <p:nvPr/>
          </p:nvSpPr>
          <p:spPr bwMode="auto">
            <a:xfrm>
              <a:off x="3696" y="2640"/>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290" name="Text Box 34"/>
            <p:cNvSpPr txBox="1">
              <a:spLocks noChangeArrowheads="1"/>
            </p:cNvSpPr>
            <p:nvPr/>
          </p:nvSpPr>
          <p:spPr bwMode="auto">
            <a:xfrm>
              <a:off x="3696" y="2304"/>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291" name="Line 35"/>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2" name="Line 36"/>
            <p:cNvSpPr>
              <a:spLocks noChangeShapeType="1"/>
            </p:cNvSpPr>
            <p:nvPr/>
          </p:nvSpPr>
          <p:spPr bwMode="auto">
            <a:xfrm>
              <a:off x="1440" y="2592"/>
              <a:ext cx="1" cy="91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3" name="Line 37"/>
            <p:cNvSpPr>
              <a:spLocks noChangeShapeType="1"/>
            </p:cNvSpPr>
            <p:nvPr/>
          </p:nvSpPr>
          <p:spPr bwMode="auto">
            <a:xfrm>
              <a:off x="1728" y="3360"/>
              <a:ext cx="1"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4" name="Line 38"/>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5" name="Line 39"/>
            <p:cNvSpPr>
              <a:spLocks noChangeShapeType="1"/>
            </p:cNvSpPr>
            <p:nvPr/>
          </p:nvSpPr>
          <p:spPr bwMode="auto">
            <a:xfrm flipV="1">
              <a:off x="1728" y="3888"/>
              <a:ext cx="192"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6" name="Line 40"/>
            <p:cNvSpPr>
              <a:spLocks noChangeShapeType="1"/>
            </p:cNvSpPr>
            <p:nvPr/>
          </p:nvSpPr>
          <p:spPr bwMode="auto">
            <a:xfrm>
              <a:off x="1920" y="3648"/>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7" name="Line 41"/>
            <p:cNvSpPr>
              <a:spLocks noChangeShapeType="1"/>
            </p:cNvSpPr>
            <p:nvPr/>
          </p:nvSpPr>
          <p:spPr bwMode="auto">
            <a:xfrm>
              <a:off x="1920" y="3648"/>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8" name="Line 42"/>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9" name="Text Box 43"/>
            <p:cNvSpPr txBox="1">
              <a:spLocks noChangeArrowheads="1"/>
            </p:cNvSpPr>
            <p:nvPr/>
          </p:nvSpPr>
          <p:spPr bwMode="auto">
            <a:xfrm>
              <a:off x="3648" y="3888"/>
              <a:ext cx="1392" cy="288"/>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ea typeface="+mn-ea"/>
                  <a:cs typeface="+mn-cs"/>
                </a:rPr>
                <a:t>seq.’ from D</a:t>
              </a:r>
            </a:p>
          </p:txBody>
        </p:sp>
        <p:sp>
          <p:nvSpPr>
            <p:cNvPr id="224300" name="Text Box 44"/>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301" name="Text Box 45"/>
            <p:cNvSpPr txBox="1">
              <a:spLocks noChangeArrowheads="1"/>
            </p:cNvSpPr>
            <p:nvPr/>
          </p:nvSpPr>
          <p:spPr bwMode="auto">
            <a:xfrm>
              <a:off x="3648" y="3216"/>
              <a:ext cx="1124"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302" name="Line 46"/>
            <p:cNvSpPr>
              <a:spLocks noChangeShapeType="1"/>
            </p:cNvSpPr>
            <p:nvPr/>
          </p:nvSpPr>
          <p:spPr bwMode="auto">
            <a:xfrm>
              <a:off x="1440" y="3504"/>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grpSp>
      <p:grpSp>
        <p:nvGrpSpPr>
          <p:cNvPr id="3" name="Group 47"/>
          <p:cNvGrpSpPr>
            <a:grpSpLocks/>
          </p:cNvGrpSpPr>
          <p:nvPr/>
        </p:nvGrpSpPr>
        <p:grpSpPr bwMode="auto">
          <a:xfrm>
            <a:off x="0" y="5334000"/>
            <a:ext cx="2347913" cy="919163"/>
            <a:chOff x="0" y="3360"/>
            <a:chExt cx="1479" cy="579"/>
          </a:xfrm>
        </p:grpSpPr>
        <p:sp>
          <p:nvSpPr>
            <p:cNvPr id="224304" name="Line 4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05" name="Text Box 4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grpSp>
      <p:grpSp>
        <p:nvGrpSpPr>
          <p:cNvPr id="4" name="Group 50"/>
          <p:cNvGrpSpPr>
            <a:grpSpLocks/>
          </p:cNvGrpSpPr>
          <p:nvPr/>
        </p:nvGrpSpPr>
        <p:grpSpPr bwMode="auto">
          <a:xfrm>
            <a:off x="0" y="3089275"/>
            <a:ext cx="9144000" cy="3886200"/>
            <a:chOff x="0" y="1872"/>
            <a:chExt cx="5760" cy="2448"/>
          </a:xfrm>
        </p:grpSpPr>
        <p:sp>
          <p:nvSpPr>
            <p:cNvPr id="224307" name="Rectangle 51"/>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4308" name="Rectangle 52"/>
            <p:cNvSpPr>
              <a:spLocks noChangeArrowheads="1"/>
            </p:cNvSpPr>
            <p:nvPr/>
          </p:nvSpPr>
          <p:spPr bwMode="auto">
            <a:xfrm>
              <a:off x="0" y="187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sp>
          <p:nvSpPr>
            <p:cNvPr id="224309" name="Line 53"/>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0" name="Line 54"/>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1" name="Line 55"/>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2" name="Line 56"/>
            <p:cNvSpPr>
              <a:spLocks noChangeShapeType="1"/>
            </p:cNvSpPr>
            <p:nvPr/>
          </p:nvSpPr>
          <p:spPr bwMode="auto">
            <a:xfrm>
              <a:off x="1680" y="2448"/>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3" name="Line 57"/>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4" name="Line 58"/>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5" name="Line 59"/>
            <p:cNvSpPr>
              <a:spLocks noChangeShapeType="1"/>
            </p:cNvSpPr>
            <p:nvPr/>
          </p:nvSpPr>
          <p:spPr bwMode="auto">
            <a:xfrm>
              <a:off x="1968" y="2736"/>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6" name="Line 60"/>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7" name="Line 61"/>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8" name="Text Box 62"/>
            <p:cNvSpPr txBox="1">
              <a:spLocks noChangeArrowheads="1"/>
            </p:cNvSpPr>
            <p:nvPr/>
          </p:nvSpPr>
          <p:spPr bwMode="auto">
            <a:xfrm>
              <a:off x="3696" y="2976"/>
              <a:ext cx="1108" cy="288"/>
            </a:xfrm>
            <a:prstGeom prst="rect">
              <a:avLst/>
            </a:prstGeom>
            <a:noFill/>
            <a:ln w="9525">
              <a:noFill/>
              <a:miter lim="800000"/>
              <a:headEnd/>
              <a:tailEnd/>
            </a:ln>
            <a:effectLst/>
          </p:spPr>
          <p:txBody>
            <a:bodyPr>
              <a:spAutoFit/>
            </a:bodyPr>
            <a:lstStyle/>
            <a:p>
              <a:pPr>
                <a:defRPr/>
              </a:pPr>
              <a:r>
                <a:rPr lang="en-US" b="1">
                  <a:solidFill>
                    <a:srgbClr val="FF0000"/>
                  </a:solidFill>
                  <a:latin typeface="Times New Roman" charset="0"/>
                  <a:ea typeface="+mn-ea"/>
                  <a:cs typeface="+mn-cs"/>
                </a:rPr>
                <a:t>seq. from D</a:t>
              </a:r>
            </a:p>
          </p:txBody>
        </p:sp>
        <p:sp>
          <p:nvSpPr>
            <p:cNvPr id="224319" name="Text Box 63"/>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A</a:t>
              </a:r>
            </a:p>
          </p:txBody>
        </p:sp>
        <p:sp>
          <p:nvSpPr>
            <p:cNvPr id="224320" name="Text Box 64"/>
            <p:cNvSpPr txBox="1">
              <a:spLocks noChangeArrowheads="1"/>
            </p:cNvSpPr>
            <p:nvPr/>
          </p:nvSpPr>
          <p:spPr bwMode="auto">
            <a:xfrm>
              <a:off x="3696" y="2640"/>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321" name="Text Box 65"/>
            <p:cNvSpPr txBox="1">
              <a:spLocks noChangeArrowheads="1"/>
            </p:cNvSpPr>
            <p:nvPr/>
          </p:nvSpPr>
          <p:spPr bwMode="auto">
            <a:xfrm>
              <a:off x="3696" y="2304"/>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322" name="Line 66"/>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3" name="Line 67"/>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4" name="Line 68"/>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5" name="Line 69"/>
            <p:cNvSpPr>
              <a:spLocks noChangeShapeType="1"/>
            </p:cNvSpPr>
            <p:nvPr/>
          </p:nvSpPr>
          <p:spPr bwMode="auto">
            <a:xfrm>
              <a:off x="1728" y="3360"/>
              <a:ext cx="1728" cy="1"/>
            </a:xfrm>
            <a:prstGeom prst="line">
              <a:avLst/>
            </a:prstGeom>
            <a:noFill/>
            <a:ln w="9525">
              <a:solidFill>
                <a:srgbClr val="3366FF"/>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6" name="Line 70"/>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7" name="Line 71"/>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8" name="Line 72"/>
            <p:cNvSpPr>
              <a:spLocks noChangeShapeType="1"/>
            </p:cNvSpPr>
            <p:nvPr/>
          </p:nvSpPr>
          <p:spPr bwMode="auto">
            <a:xfrm>
              <a:off x="1920" y="3648"/>
              <a:ext cx="1392" cy="0"/>
            </a:xfrm>
            <a:prstGeom prst="line">
              <a:avLst/>
            </a:prstGeom>
            <a:noFill/>
            <a:ln w="9525">
              <a:solidFill>
                <a:srgbClr val="3366FF"/>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9" name="Line 73"/>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0" name="Text Box 74"/>
            <p:cNvSpPr txBox="1">
              <a:spLocks noChangeArrowheads="1"/>
            </p:cNvSpPr>
            <p:nvPr/>
          </p:nvSpPr>
          <p:spPr bwMode="auto">
            <a:xfrm>
              <a:off x="3648" y="3888"/>
              <a:ext cx="1392" cy="288"/>
            </a:xfrm>
            <a:prstGeom prst="rect">
              <a:avLst/>
            </a:prstGeom>
            <a:noFill/>
            <a:ln w="9525">
              <a:noFill/>
              <a:miter lim="800000"/>
              <a:headEnd/>
              <a:tailEnd/>
            </a:ln>
            <a:effectLst/>
          </p:spPr>
          <p:txBody>
            <a:bodyPr>
              <a:spAutoFit/>
            </a:bodyPr>
            <a:lstStyle/>
            <a:p>
              <a:pPr>
                <a:defRPr/>
              </a:pPr>
              <a:r>
                <a:rPr lang="en-US" b="1" dirty="0">
                  <a:latin typeface="Times New Roman" charset="0"/>
                  <a:ea typeface="+mn-ea"/>
                  <a:cs typeface="+mn-cs"/>
                </a:rPr>
                <a:t>seq.’ from D</a:t>
              </a:r>
            </a:p>
          </p:txBody>
        </p:sp>
        <p:sp>
          <p:nvSpPr>
            <p:cNvPr id="224331" name="Text Box 75"/>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C</a:t>
              </a:r>
            </a:p>
          </p:txBody>
        </p:sp>
        <p:sp>
          <p:nvSpPr>
            <p:cNvPr id="224332" name="Text Box 76"/>
            <p:cNvSpPr txBox="1">
              <a:spLocks noChangeArrowheads="1"/>
            </p:cNvSpPr>
            <p:nvPr/>
          </p:nvSpPr>
          <p:spPr bwMode="auto">
            <a:xfrm>
              <a:off x="3648" y="3216"/>
              <a:ext cx="1124" cy="288"/>
            </a:xfrm>
            <a:prstGeom prst="rect">
              <a:avLst/>
            </a:prstGeom>
            <a:noFill/>
            <a:ln w="9525">
              <a:noFill/>
              <a:miter lim="800000"/>
              <a:headEnd/>
              <a:tailEnd/>
            </a:ln>
            <a:effectLst/>
          </p:spPr>
          <p:txBody>
            <a:bodyPr wrap="none">
              <a:spAutoFit/>
            </a:bodyPr>
            <a:lstStyle/>
            <a:p>
              <a:pPr>
                <a:defRPr/>
              </a:pPr>
              <a:r>
                <a:rPr lang="en-US" b="1" dirty="0">
                  <a:solidFill>
                    <a:srgbClr val="FF0000"/>
                  </a:solidFill>
                  <a:latin typeface="Times New Roman" charset="0"/>
                  <a:ea typeface="+mn-ea"/>
                  <a:cs typeface="+mn-cs"/>
                </a:rPr>
                <a:t>seq.’ from B</a:t>
              </a:r>
            </a:p>
          </p:txBody>
        </p:sp>
        <p:sp>
          <p:nvSpPr>
            <p:cNvPr id="224333" name="Line 77"/>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4" name="Line 7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35" name="Text Box 7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sp>
          <p:nvSpPr>
            <p:cNvPr id="224336" name="Line 80"/>
            <p:cNvSpPr>
              <a:spLocks noChangeShapeType="1"/>
            </p:cNvSpPr>
            <p:nvPr/>
          </p:nvSpPr>
          <p:spPr bwMode="auto">
            <a:xfrm>
              <a:off x="1728" y="3360"/>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7" name="Line 81"/>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8" name="Line 82"/>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grpSp>
      <p:grpSp>
        <p:nvGrpSpPr>
          <p:cNvPr id="5" name="Group 83"/>
          <p:cNvGrpSpPr>
            <a:grpSpLocks/>
          </p:cNvGrpSpPr>
          <p:nvPr/>
        </p:nvGrpSpPr>
        <p:grpSpPr bwMode="auto">
          <a:xfrm>
            <a:off x="0" y="3003550"/>
            <a:ext cx="11114088" cy="3810000"/>
            <a:chOff x="0" y="1819"/>
            <a:chExt cx="7001" cy="2400"/>
          </a:xfrm>
        </p:grpSpPr>
        <p:sp>
          <p:nvSpPr>
            <p:cNvPr id="224340" name="Rectangle 84"/>
            <p:cNvSpPr>
              <a:spLocks noChangeArrowheads="1"/>
            </p:cNvSpPr>
            <p:nvPr/>
          </p:nvSpPr>
          <p:spPr bwMode="auto">
            <a:xfrm>
              <a:off x="1241" y="1819"/>
              <a:ext cx="5760" cy="2400"/>
            </a:xfrm>
            <a:prstGeom prst="rect">
              <a:avLst/>
            </a:prstGeom>
            <a:solidFill>
              <a:schemeClr val="bg1"/>
            </a:solidFill>
            <a:ln w="9525">
              <a:solidFill>
                <a:schemeClr val="tx1"/>
              </a:solidFill>
              <a:miter lim="800000"/>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4341" name="Rectangle 85"/>
            <p:cNvSpPr>
              <a:spLocks noChangeArrowheads="1"/>
            </p:cNvSpPr>
            <p:nvPr/>
          </p:nvSpPr>
          <p:spPr bwMode="auto">
            <a:xfrm>
              <a:off x="0" y="1872"/>
              <a:ext cx="1374" cy="291"/>
            </a:xfrm>
            <a:prstGeom prst="rect">
              <a:avLst/>
            </a:prstGeom>
            <a:noFill/>
            <a:ln w="9525">
              <a:noFill/>
              <a:miter lim="800000"/>
              <a:headEnd/>
              <a:tailEnd/>
            </a:ln>
            <a:effectLst/>
          </p:spPr>
          <p:txBody>
            <a:bodyPr wrap="none">
              <a:spAutoFit/>
            </a:bodyPr>
            <a:lstStyle/>
            <a:p>
              <a:pPr>
                <a:defRPr/>
              </a:pPr>
              <a:r>
                <a:rPr lang="en-US" b="1" dirty="0">
                  <a:solidFill>
                    <a:srgbClr val="000000"/>
                  </a:solidFill>
                  <a:latin typeface="Times New Roman" charset="0"/>
                  <a:ea typeface="+mn-ea"/>
                  <a:cs typeface="+mn-cs"/>
                </a:rPr>
                <a:t>molecular tree:</a:t>
              </a:r>
            </a:p>
          </p:txBody>
        </p:sp>
        <p:sp>
          <p:nvSpPr>
            <p:cNvPr id="224342" name="Line 86"/>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3" name="Line 87"/>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4" name="Line 88"/>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5" name="Line 89"/>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6" name="Line 90"/>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7" name="Text Box 91"/>
            <p:cNvSpPr txBox="1">
              <a:spLocks noChangeArrowheads="1"/>
            </p:cNvSpPr>
            <p:nvPr/>
          </p:nvSpPr>
          <p:spPr bwMode="auto">
            <a:xfrm>
              <a:off x="3705" y="2902"/>
              <a:ext cx="1108" cy="288"/>
            </a:xfrm>
            <a:prstGeom prst="rect">
              <a:avLst/>
            </a:prstGeom>
            <a:noFill/>
            <a:ln w="9525">
              <a:noFill/>
              <a:miter lim="800000"/>
              <a:headEnd/>
              <a:tailEnd/>
            </a:ln>
            <a:effectLst/>
          </p:spPr>
          <p:txBody>
            <a:bodyPr>
              <a:spAutoFit/>
            </a:bodyPr>
            <a:lstStyle/>
            <a:p>
              <a:pPr>
                <a:defRPr/>
              </a:pPr>
              <a:r>
                <a:rPr lang="en-US" b="1" dirty="0">
                  <a:solidFill>
                    <a:srgbClr val="FF0000"/>
                  </a:solidFill>
                  <a:latin typeface="Times New Roman" charset="0"/>
                  <a:ea typeface="+mn-ea"/>
                  <a:cs typeface="+mn-cs"/>
                </a:rPr>
                <a:t>seq. from D</a:t>
              </a:r>
            </a:p>
          </p:txBody>
        </p:sp>
        <p:sp>
          <p:nvSpPr>
            <p:cNvPr id="224348" name="Text Box 92"/>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A</a:t>
              </a:r>
            </a:p>
          </p:txBody>
        </p:sp>
        <p:sp>
          <p:nvSpPr>
            <p:cNvPr id="224349" name="Line 93"/>
            <p:cNvSpPr>
              <a:spLocks noChangeShapeType="1"/>
            </p:cNvSpPr>
            <p:nvPr/>
          </p:nvSpPr>
          <p:spPr bwMode="auto">
            <a:xfrm>
              <a:off x="1200" y="3360"/>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0" name="Line 94"/>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1" name="Line 95"/>
            <p:cNvSpPr>
              <a:spLocks noChangeShapeType="1"/>
            </p:cNvSpPr>
            <p:nvPr/>
          </p:nvSpPr>
          <p:spPr bwMode="auto">
            <a:xfrm flipH="1">
              <a:off x="1729" y="3329"/>
              <a:ext cx="2" cy="559"/>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2" name="Line 96"/>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3" name="Line 97"/>
            <p:cNvSpPr>
              <a:spLocks noChangeShapeType="1"/>
            </p:cNvSpPr>
            <p:nvPr/>
          </p:nvSpPr>
          <p:spPr bwMode="auto">
            <a:xfrm flipH="1">
              <a:off x="1906" y="3648"/>
              <a:ext cx="14" cy="23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4" name="Line 98"/>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5" name="Line 99"/>
            <p:cNvSpPr>
              <a:spLocks noChangeShapeType="1"/>
            </p:cNvSpPr>
            <p:nvPr/>
          </p:nvSpPr>
          <p:spPr bwMode="auto">
            <a:xfrm flipV="1">
              <a:off x="1727" y="3311"/>
              <a:ext cx="1567" cy="1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6" name="Text Box 100"/>
            <p:cNvSpPr txBox="1">
              <a:spLocks noChangeArrowheads="1"/>
            </p:cNvSpPr>
            <p:nvPr/>
          </p:nvSpPr>
          <p:spPr bwMode="auto">
            <a:xfrm>
              <a:off x="3635" y="3210"/>
              <a:ext cx="1392" cy="288"/>
            </a:xfrm>
            <a:prstGeom prst="rect">
              <a:avLst/>
            </a:prstGeom>
            <a:noFill/>
            <a:ln w="9525">
              <a:noFill/>
              <a:miter lim="800000"/>
              <a:headEnd/>
              <a:tailEnd/>
            </a:ln>
            <a:effectLst/>
          </p:spPr>
          <p:txBody>
            <a:bodyPr>
              <a:spAutoFit/>
            </a:bodyPr>
            <a:lstStyle/>
            <a:p>
              <a:pPr>
                <a:defRPr/>
              </a:pPr>
              <a:r>
                <a:rPr lang="en-US" b="1" dirty="0">
                  <a:solidFill>
                    <a:srgbClr val="FF0000"/>
                  </a:solidFill>
                  <a:latin typeface="Times New Roman" charset="0"/>
                  <a:ea typeface="+mn-ea"/>
                  <a:cs typeface="+mn-cs"/>
                </a:rPr>
                <a:t>seq.’ from B</a:t>
              </a:r>
            </a:p>
          </p:txBody>
        </p:sp>
        <p:sp>
          <p:nvSpPr>
            <p:cNvPr id="224357" name="Text Box 101"/>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C</a:t>
              </a:r>
            </a:p>
          </p:txBody>
        </p:sp>
        <p:sp>
          <p:nvSpPr>
            <p:cNvPr id="224358" name="Line 102"/>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9" name="Line 103"/>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60" name="Text Box 104"/>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sp>
          <p:nvSpPr>
            <p:cNvPr id="224361" name="Line 105"/>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62" name="Line 106"/>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idx="4294967295"/>
          </p:nvPr>
        </p:nvSpPr>
        <p:spPr>
          <a:xfrm>
            <a:off x="0" y="0"/>
            <a:ext cx="9144000" cy="685800"/>
          </a:xfrm>
        </p:spPr>
        <p:txBody>
          <a:bodyPr/>
          <a:lstStyle/>
          <a:p>
            <a:pPr algn="l" eaLnBrk="1" hangingPunct="1"/>
            <a:r>
              <a:rPr lang="en-US" sz="2600">
                <a:latin typeface="Times New Roman" charset="0"/>
              </a:rPr>
              <a:t>Gene duplication and gene transfer are equivalent explanations.</a:t>
            </a:r>
          </a:p>
        </p:txBody>
      </p:sp>
      <p:graphicFrame>
        <p:nvGraphicFramePr>
          <p:cNvPr id="102402" name="Object 3"/>
          <p:cNvGraphicFramePr>
            <a:graphicFrameLocks noChangeAspect="1"/>
          </p:cNvGraphicFramePr>
          <p:nvPr/>
        </p:nvGraphicFramePr>
        <p:xfrm>
          <a:off x="0" y="762000"/>
          <a:ext cx="4572000" cy="3657600"/>
        </p:xfrm>
        <a:graphic>
          <a:graphicData uri="http://schemas.openxmlformats.org/presentationml/2006/ole">
            <mc:AlternateContent xmlns:mc="http://schemas.openxmlformats.org/markup-compatibility/2006">
              <mc:Choice xmlns:v="urn:schemas-microsoft-com:vml" Requires="v">
                <p:oleObj spid="_x0000_s102464" name="Photo Editor Photo" r:id="rId4" imgW="8527519" imgH="5509738" progId="MSPhotoEd.3">
                  <p:embed/>
                </p:oleObj>
              </mc:Choice>
              <mc:Fallback>
                <p:oleObj name="Photo Editor Photo" r:id="rId4" imgW="8527519" imgH="5509738"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0"/>
                        <a:ext cx="45720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03" name="Object 4"/>
          <p:cNvGraphicFramePr>
            <a:graphicFrameLocks noChangeAspect="1"/>
          </p:cNvGraphicFramePr>
          <p:nvPr/>
        </p:nvGraphicFramePr>
        <p:xfrm>
          <a:off x="4572000" y="762000"/>
          <a:ext cx="4572000" cy="3733800"/>
        </p:xfrm>
        <a:graphic>
          <a:graphicData uri="http://schemas.openxmlformats.org/presentationml/2006/ole">
            <mc:AlternateContent xmlns:mc="http://schemas.openxmlformats.org/markup-compatibility/2006">
              <mc:Choice xmlns:v="urn:schemas-microsoft-com:vml" Requires="v">
                <p:oleObj spid="_x0000_s102465" name="Photo Editor Photo" r:id="rId6" imgW="8542760" imgH="6927180" progId="MSPhotoEd.3">
                  <p:embed/>
                </p:oleObj>
              </mc:Choice>
              <mc:Fallback>
                <p:oleObj name="Photo Editor Photo" r:id="rId6" imgW="8542760" imgH="6927180" progId="MSPhotoEd.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762000"/>
                        <a:ext cx="4572000"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5285" name="Text Box 5"/>
          <p:cNvSpPr txBox="1">
            <a:spLocks noChangeArrowheads="1"/>
          </p:cNvSpPr>
          <p:nvPr/>
        </p:nvSpPr>
        <p:spPr bwMode="auto">
          <a:xfrm>
            <a:off x="288925" y="4613275"/>
            <a:ext cx="3705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Horizontal or lateral Gene </a:t>
            </a:r>
          </a:p>
        </p:txBody>
      </p:sp>
      <p:sp>
        <p:nvSpPr>
          <p:cNvPr id="225286" name="Text Box 6"/>
          <p:cNvSpPr txBox="1">
            <a:spLocks noChangeArrowheads="1"/>
          </p:cNvSpPr>
          <p:nvPr/>
        </p:nvSpPr>
        <p:spPr bwMode="auto">
          <a:xfrm>
            <a:off x="4572000" y="4419600"/>
            <a:ext cx="457200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Ancient duplication followed by gene loss</a:t>
            </a:r>
          </a:p>
        </p:txBody>
      </p:sp>
      <p:sp>
        <p:nvSpPr>
          <p:cNvPr id="225287" name="Text Box 7"/>
          <p:cNvSpPr txBox="1">
            <a:spLocks noChangeArrowheads="1"/>
          </p:cNvSpPr>
          <p:nvPr/>
        </p:nvSpPr>
        <p:spPr bwMode="auto">
          <a:xfrm>
            <a:off x="298450" y="5181600"/>
            <a:ext cx="884555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Note that scenario B involves many more individual events than A </a:t>
            </a:r>
            <a:br>
              <a:rPr lang="en-US" b="1">
                <a:solidFill>
                  <a:srgbClr val="000000"/>
                </a:solidFill>
                <a:latin typeface="Times New Roman" charset="0"/>
                <a:ea typeface="+mn-ea"/>
                <a:cs typeface="+mn-cs"/>
              </a:rPr>
            </a:br>
            <a:endParaRPr lang="en-US" b="1">
              <a:solidFill>
                <a:srgbClr val="000000"/>
              </a:solidFill>
              <a:latin typeface="Times New Roman" charset="0"/>
              <a:ea typeface="+mn-ea"/>
              <a:cs typeface="+mn-cs"/>
            </a:endParaRPr>
          </a:p>
        </p:txBody>
      </p:sp>
      <p:sp>
        <p:nvSpPr>
          <p:cNvPr id="225288" name="Rectangle 8"/>
          <p:cNvSpPr>
            <a:spLocks noChangeArrowheads="1"/>
          </p:cNvSpPr>
          <p:nvPr/>
        </p:nvSpPr>
        <p:spPr bwMode="auto">
          <a:xfrm>
            <a:off x="457200" y="5791200"/>
            <a:ext cx="3511550" cy="823913"/>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1 HGT with </a:t>
            </a:r>
            <a:br>
              <a:rPr lang="en-US" b="1">
                <a:solidFill>
                  <a:srgbClr val="000000"/>
                </a:solidFill>
                <a:latin typeface="Times New Roman" charset="0"/>
                <a:ea typeface="+mn-ea"/>
                <a:cs typeface="+mn-cs"/>
              </a:rPr>
            </a:br>
            <a:r>
              <a:rPr lang="en-US" b="1">
                <a:solidFill>
                  <a:srgbClr val="000000"/>
                </a:solidFill>
                <a:latin typeface="Times New Roman" charset="0"/>
                <a:ea typeface="+mn-ea"/>
                <a:cs typeface="+mn-cs"/>
              </a:rPr>
              <a:t>orthologous replacement</a:t>
            </a:r>
          </a:p>
        </p:txBody>
      </p:sp>
      <p:sp>
        <p:nvSpPr>
          <p:cNvPr id="225289" name="Rectangle 9"/>
          <p:cNvSpPr>
            <a:spLocks noChangeArrowheads="1"/>
          </p:cNvSpPr>
          <p:nvPr/>
        </p:nvSpPr>
        <p:spPr bwMode="auto">
          <a:xfrm>
            <a:off x="4572000" y="5791200"/>
            <a:ext cx="426720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1 gene duplication followed by 4 independent gene loss events</a:t>
            </a:r>
          </a:p>
        </p:txBody>
      </p:sp>
      <p:sp>
        <p:nvSpPr>
          <p:cNvPr id="225290" name="Text Box 10"/>
          <p:cNvSpPr txBox="1">
            <a:spLocks noChangeArrowheads="1"/>
          </p:cNvSpPr>
          <p:nvPr/>
        </p:nvSpPr>
        <p:spPr bwMode="auto">
          <a:xfrm>
            <a:off x="373063" y="2225675"/>
            <a:ext cx="8397875" cy="830263"/>
          </a:xfrm>
          <a:prstGeom prst="rect">
            <a:avLst/>
          </a:prstGeom>
          <a:solidFill>
            <a:schemeClr val="bg1"/>
          </a:solid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The more relatives of C are found that do not have the blue type of gene, the less likely is the duplication loss scenario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290"/>
                                        </p:tgtEl>
                                        <p:attrNameLst>
                                          <p:attrName>style.visibility</p:attrName>
                                        </p:attrNameLst>
                                      </p:cBhvr>
                                      <p:to>
                                        <p:strVal val="visible"/>
                                      </p:to>
                                    </p:set>
                                    <p:anim calcmode="lin" valueType="num">
                                      <p:cBhvr additive="base">
                                        <p:cTn id="19" dur="500" fill="hold"/>
                                        <p:tgtEl>
                                          <p:spTgt spid="225290"/>
                                        </p:tgtEl>
                                        <p:attrNameLst>
                                          <p:attrName>ppt_x</p:attrName>
                                        </p:attrNameLst>
                                      </p:cBhvr>
                                      <p:tavLst>
                                        <p:tav tm="0">
                                          <p:val>
                                            <p:strVal val="0-#ppt_w/2"/>
                                          </p:val>
                                        </p:tav>
                                        <p:tav tm="100000">
                                          <p:val>
                                            <p:strVal val="#ppt_x"/>
                                          </p:val>
                                        </p:tav>
                                      </p:tavLst>
                                    </p:anim>
                                    <p:anim calcmode="lin" valueType="num">
                                      <p:cBhvr additive="base">
                                        <p:cTn id="20" dur="500" fill="hold"/>
                                        <p:tgtEl>
                                          <p:spTgt spid="225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utoUpdateAnimBg="0"/>
      <p:bldP spid="225288" grpId="0" autoUpdateAnimBg="0"/>
      <p:bldP spid="225289" grpId="0" autoUpdateAnimBg="0"/>
      <p:bldP spid="225290"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0" y="0"/>
            <a:ext cx="7772400" cy="990600"/>
          </a:xfrm>
        </p:spPr>
        <p:txBody>
          <a:bodyPr/>
          <a:lstStyle/>
          <a:p>
            <a:pPr algn="l" eaLnBrk="1" hangingPunct="1"/>
            <a:r>
              <a:rPr lang="en-US">
                <a:latin typeface="Times New Roman" charset="0"/>
              </a:rPr>
              <a:t>Function, ortho- and paralogy</a:t>
            </a:r>
          </a:p>
        </p:txBody>
      </p:sp>
      <p:sp>
        <p:nvSpPr>
          <p:cNvPr id="229379" name="Rectangle 3"/>
          <p:cNvSpPr>
            <a:spLocks noChangeArrowheads="1"/>
          </p:cNvSpPr>
          <p:nvPr/>
        </p:nvSpPr>
        <p:spPr bwMode="auto">
          <a:xfrm>
            <a:off x="0" y="838200"/>
            <a:ext cx="22288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molecular tree:</a:t>
            </a:r>
          </a:p>
        </p:txBody>
      </p:sp>
      <p:sp>
        <p:nvSpPr>
          <p:cNvPr id="229380" name="Line 4"/>
          <p:cNvSpPr>
            <a:spLocks noChangeShapeType="1"/>
          </p:cNvSpPr>
          <p:nvPr/>
        </p:nvSpPr>
        <p:spPr bwMode="auto">
          <a:xfrm>
            <a:off x="1905000" y="12954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1" name="Line 5"/>
          <p:cNvSpPr>
            <a:spLocks noChangeShapeType="1"/>
          </p:cNvSpPr>
          <p:nvPr/>
        </p:nvSpPr>
        <p:spPr bwMode="auto">
          <a:xfrm>
            <a:off x="1905000" y="1295400"/>
            <a:ext cx="0" cy="12954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2" name="Line 6"/>
          <p:cNvSpPr>
            <a:spLocks noChangeShapeType="1"/>
          </p:cNvSpPr>
          <p:nvPr/>
        </p:nvSpPr>
        <p:spPr bwMode="auto">
          <a:xfrm>
            <a:off x="2286000" y="1981200"/>
            <a:ext cx="3810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3" name="Line 7"/>
          <p:cNvSpPr>
            <a:spLocks noChangeShapeType="1"/>
          </p:cNvSpPr>
          <p:nvPr/>
        </p:nvSpPr>
        <p:spPr bwMode="auto">
          <a:xfrm>
            <a:off x="2667000" y="1752600"/>
            <a:ext cx="0" cy="2286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4" name="Line 8"/>
          <p:cNvSpPr>
            <a:spLocks noChangeShapeType="1"/>
          </p:cNvSpPr>
          <p:nvPr/>
        </p:nvSpPr>
        <p:spPr bwMode="auto">
          <a:xfrm>
            <a:off x="2667000" y="1752600"/>
            <a:ext cx="28956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5" name="Line 9"/>
          <p:cNvSpPr>
            <a:spLocks noChangeShapeType="1"/>
          </p:cNvSpPr>
          <p:nvPr/>
        </p:nvSpPr>
        <p:spPr bwMode="auto">
          <a:xfrm flipV="1">
            <a:off x="2667000" y="2438400"/>
            <a:ext cx="4572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6" name="Line 10"/>
          <p:cNvSpPr>
            <a:spLocks noChangeShapeType="1"/>
          </p:cNvSpPr>
          <p:nvPr/>
        </p:nvSpPr>
        <p:spPr bwMode="auto">
          <a:xfrm>
            <a:off x="3124200" y="2209800"/>
            <a:ext cx="0" cy="2286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7" name="Line 11"/>
          <p:cNvSpPr>
            <a:spLocks noChangeShapeType="1"/>
          </p:cNvSpPr>
          <p:nvPr/>
        </p:nvSpPr>
        <p:spPr bwMode="auto">
          <a:xfrm>
            <a:off x="3124200" y="2209800"/>
            <a:ext cx="22098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8" name="Line 12"/>
          <p:cNvSpPr>
            <a:spLocks noChangeShapeType="1"/>
          </p:cNvSpPr>
          <p:nvPr/>
        </p:nvSpPr>
        <p:spPr bwMode="auto">
          <a:xfrm>
            <a:off x="3124200" y="2819400"/>
            <a:ext cx="22098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9" name="Text Box 13"/>
          <p:cNvSpPr txBox="1">
            <a:spLocks noChangeArrowheads="1"/>
          </p:cNvSpPr>
          <p:nvPr/>
        </p:nvSpPr>
        <p:spPr bwMode="auto">
          <a:xfrm>
            <a:off x="5867400" y="2590800"/>
            <a:ext cx="205740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FF0000"/>
                </a:solidFill>
                <a:latin typeface="Times New Roman" charset="0"/>
                <a:ea typeface="+mn-ea"/>
                <a:cs typeface="+mn-cs"/>
              </a:rPr>
              <a:t>seq.’ from D</a:t>
            </a:r>
          </a:p>
        </p:txBody>
      </p:sp>
      <p:sp>
        <p:nvSpPr>
          <p:cNvPr id="229390" name="Text Box 14"/>
          <p:cNvSpPr txBox="1">
            <a:spLocks noChangeArrowheads="1"/>
          </p:cNvSpPr>
          <p:nvPr/>
        </p:nvSpPr>
        <p:spPr bwMode="auto">
          <a:xfrm>
            <a:off x="5867400" y="10668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9391" name="Text Box 15"/>
          <p:cNvSpPr txBox="1">
            <a:spLocks noChangeArrowheads="1"/>
          </p:cNvSpPr>
          <p:nvPr/>
        </p:nvSpPr>
        <p:spPr bwMode="auto">
          <a:xfrm>
            <a:off x="5867400" y="2057400"/>
            <a:ext cx="18272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from</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C</a:t>
            </a:r>
          </a:p>
        </p:txBody>
      </p:sp>
      <p:sp>
        <p:nvSpPr>
          <p:cNvPr id="229392" name="Text Box 16"/>
          <p:cNvSpPr txBox="1">
            <a:spLocks noChangeArrowheads="1"/>
          </p:cNvSpPr>
          <p:nvPr/>
        </p:nvSpPr>
        <p:spPr bwMode="auto">
          <a:xfrm>
            <a:off x="5867400" y="1524000"/>
            <a:ext cx="18097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B</a:t>
            </a:r>
          </a:p>
        </p:txBody>
      </p:sp>
      <p:sp>
        <p:nvSpPr>
          <p:cNvPr id="229393" name="Line 17"/>
          <p:cNvSpPr>
            <a:spLocks noChangeShapeType="1"/>
          </p:cNvSpPr>
          <p:nvPr/>
        </p:nvSpPr>
        <p:spPr bwMode="auto">
          <a:xfrm>
            <a:off x="19050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4" name="Line 18"/>
          <p:cNvSpPr>
            <a:spLocks noChangeShapeType="1"/>
          </p:cNvSpPr>
          <p:nvPr/>
        </p:nvSpPr>
        <p:spPr bwMode="auto">
          <a:xfrm>
            <a:off x="2286000" y="1981200"/>
            <a:ext cx="1588" cy="1447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5" name="Line 19"/>
          <p:cNvSpPr>
            <a:spLocks noChangeShapeType="1"/>
          </p:cNvSpPr>
          <p:nvPr/>
        </p:nvSpPr>
        <p:spPr bwMode="auto">
          <a:xfrm>
            <a:off x="2743200" y="3429000"/>
            <a:ext cx="1588"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6" name="Line 20"/>
          <p:cNvSpPr>
            <a:spLocks noChangeShapeType="1"/>
          </p:cNvSpPr>
          <p:nvPr/>
        </p:nvSpPr>
        <p:spPr bwMode="auto">
          <a:xfrm>
            <a:off x="2743200" y="3200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7" name="Line 21"/>
          <p:cNvSpPr>
            <a:spLocks noChangeShapeType="1"/>
          </p:cNvSpPr>
          <p:nvPr/>
        </p:nvSpPr>
        <p:spPr bwMode="auto">
          <a:xfrm flipV="1">
            <a:off x="2743200" y="4038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8" name="Line 22"/>
          <p:cNvSpPr>
            <a:spLocks noChangeShapeType="1"/>
          </p:cNvSpPr>
          <p:nvPr/>
        </p:nvSpPr>
        <p:spPr bwMode="auto">
          <a:xfrm>
            <a:off x="3048000" y="36576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9" name="Line 23"/>
          <p:cNvSpPr>
            <a:spLocks noChangeShapeType="1"/>
          </p:cNvSpPr>
          <p:nvPr/>
        </p:nvSpPr>
        <p:spPr bwMode="auto">
          <a:xfrm>
            <a:off x="3048000" y="3657600"/>
            <a:ext cx="2209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0" name="Line 24"/>
          <p:cNvSpPr>
            <a:spLocks noChangeShapeType="1"/>
          </p:cNvSpPr>
          <p:nvPr/>
        </p:nvSpPr>
        <p:spPr bwMode="auto">
          <a:xfrm>
            <a:off x="3048000" y="4267200"/>
            <a:ext cx="2209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1" name="Text Box 25"/>
          <p:cNvSpPr txBox="1">
            <a:spLocks noChangeArrowheads="1"/>
          </p:cNvSpPr>
          <p:nvPr/>
        </p:nvSpPr>
        <p:spPr bwMode="auto">
          <a:xfrm>
            <a:off x="5791200" y="4038600"/>
            <a:ext cx="220980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D</a:t>
            </a:r>
          </a:p>
        </p:txBody>
      </p:sp>
      <p:sp>
        <p:nvSpPr>
          <p:cNvPr id="229402" name="Text Box 26"/>
          <p:cNvSpPr txBox="1">
            <a:spLocks noChangeArrowheads="1"/>
          </p:cNvSpPr>
          <p:nvPr/>
        </p:nvSpPr>
        <p:spPr bwMode="auto">
          <a:xfrm>
            <a:off x="5791200" y="35052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9403" name="Text Box 27"/>
          <p:cNvSpPr txBox="1">
            <a:spLocks noChangeArrowheads="1"/>
          </p:cNvSpPr>
          <p:nvPr/>
        </p:nvSpPr>
        <p:spPr bwMode="auto">
          <a:xfrm>
            <a:off x="5791200" y="2971800"/>
            <a:ext cx="1728788"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9404" name="Line 28"/>
          <p:cNvSpPr>
            <a:spLocks noChangeShapeType="1"/>
          </p:cNvSpPr>
          <p:nvPr/>
        </p:nvSpPr>
        <p:spPr bwMode="auto">
          <a:xfrm>
            <a:off x="2286000" y="3429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5" name="Line 29"/>
          <p:cNvSpPr>
            <a:spLocks noChangeShapeType="1"/>
          </p:cNvSpPr>
          <p:nvPr/>
        </p:nvSpPr>
        <p:spPr bwMode="auto">
          <a:xfrm flipV="1">
            <a:off x="1447800" y="2590800"/>
            <a:ext cx="838200" cy="457200"/>
          </a:xfrm>
          <a:prstGeom prst="line">
            <a:avLst/>
          </a:prstGeom>
          <a:noFill/>
          <a:ln w="57150">
            <a:solidFill>
              <a:schemeClr val="hlink"/>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6" name="Text Box 30"/>
          <p:cNvSpPr txBox="1">
            <a:spLocks noChangeArrowheads="1"/>
          </p:cNvSpPr>
          <p:nvPr/>
        </p:nvSpPr>
        <p:spPr bwMode="auto">
          <a:xfrm>
            <a:off x="304800" y="2819400"/>
            <a:ext cx="1954213"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FF0000"/>
                </a:solidFill>
                <a:latin typeface="Times New Roman" charset="0"/>
                <a:ea typeface="+mn-ea"/>
                <a:cs typeface="+mn-cs"/>
              </a:rPr>
              <a:t>gene duplication </a:t>
            </a:r>
          </a:p>
        </p:txBody>
      </p:sp>
      <p:sp>
        <p:nvSpPr>
          <p:cNvPr id="229407" name="Line 31"/>
          <p:cNvSpPr>
            <a:spLocks noChangeShapeType="1"/>
          </p:cNvSpPr>
          <p:nvPr/>
        </p:nvSpPr>
        <p:spPr bwMode="auto">
          <a:xfrm>
            <a:off x="2743200" y="32004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8" name="Line 32"/>
          <p:cNvSpPr>
            <a:spLocks noChangeShapeType="1"/>
          </p:cNvSpPr>
          <p:nvPr/>
        </p:nvSpPr>
        <p:spPr bwMode="auto">
          <a:xfrm>
            <a:off x="2667000" y="1981200"/>
            <a:ext cx="0" cy="4572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9" name="Line 33"/>
          <p:cNvSpPr>
            <a:spLocks noChangeShapeType="1"/>
          </p:cNvSpPr>
          <p:nvPr/>
        </p:nvSpPr>
        <p:spPr bwMode="auto">
          <a:xfrm>
            <a:off x="3124200" y="2438400"/>
            <a:ext cx="0" cy="3810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10" name="Text Box 34"/>
          <p:cNvSpPr txBox="1">
            <a:spLocks noChangeArrowheads="1"/>
          </p:cNvSpPr>
          <p:nvPr/>
        </p:nvSpPr>
        <p:spPr bwMode="auto">
          <a:xfrm>
            <a:off x="304800" y="4572000"/>
            <a:ext cx="8093075" cy="2308225"/>
          </a:xfrm>
          <a:prstGeom prst="rect">
            <a:avLst/>
          </a:prstGeom>
          <a:noFill/>
          <a:ln w="9525">
            <a:noFill/>
            <a:miter lim="800000"/>
            <a:headEnd/>
            <a:tailEnd/>
          </a:ln>
          <a:effectLst/>
        </p:spPr>
        <p:txBody>
          <a:bodyPr lIns="91429" tIns="45714" rIns="91429" bIns="45714">
            <a:spAutoFit/>
          </a:bodyPr>
          <a:lstStyle/>
          <a:p>
            <a:pPr>
              <a:defRPr/>
            </a:pPr>
            <a:r>
              <a:rPr lang="en-US" sz="1800" dirty="0">
                <a:solidFill>
                  <a:srgbClr val="000000"/>
                </a:solidFill>
                <a:latin typeface="Times New Roman" charset="0"/>
                <a:ea typeface="+mn-ea"/>
                <a:cs typeface="+mn-cs"/>
              </a:rPr>
              <a:t>The presence of the duplication is a taxonomic character (shared derived character in species B C D).  </a:t>
            </a:r>
          </a:p>
          <a:p>
            <a:pPr>
              <a:defRPr/>
            </a:pPr>
            <a:r>
              <a:rPr lang="en-US" sz="1800" dirty="0">
                <a:solidFill>
                  <a:srgbClr val="000000"/>
                </a:solidFill>
                <a:latin typeface="Times New Roman" charset="0"/>
                <a:ea typeface="+mn-ea"/>
                <a:cs typeface="+mn-cs"/>
              </a:rPr>
              <a:t>The phylogeny suggests that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and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have similar function, and that this function possibly was important in the evolution of the clade BCD.</a:t>
            </a:r>
          </a:p>
          <a:p>
            <a:pPr>
              <a:defRPr/>
            </a:pP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in B and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in C and D are orthologs and probably have the same function, whereas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and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in BCD probably have different function (the difference might be in </a:t>
            </a:r>
            <a:r>
              <a:rPr lang="en-US" sz="1800" dirty="0" err="1">
                <a:solidFill>
                  <a:srgbClr val="000000"/>
                </a:solidFill>
                <a:latin typeface="Times New Roman" charset="0"/>
                <a:ea typeface="+mn-ea"/>
                <a:cs typeface="+mn-cs"/>
              </a:rPr>
              <a:t>subfunctionalization</a:t>
            </a:r>
            <a:r>
              <a:rPr lang="en-US" sz="1800" dirty="0">
                <a:solidFill>
                  <a:srgbClr val="000000"/>
                </a:solidFill>
                <a:latin typeface="Times New Roman" charset="0"/>
                <a:ea typeface="+mn-ea"/>
                <a:cs typeface="+mn-cs"/>
              </a:rPr>
              <a:t> of functions that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had in A. – e.g. organ specific expression)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2703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5"/>
          <p:cNvSpPr>
            <a:spLocks noChangeArrowheads="1"/>
          </p:cNvSpPr>
          <p:nvPr/>
        </p:nvSpPr>
        <p:spPr bwMode="auto">
          <a:xfrm>
            <a:off x="304800" y="1295400"/>
            <a:ext cx="5181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000000"/>
                </a:solidFill>
                <a:latin typeface="Times" charset="0"/>
                <a:cs typeface=""/>
              </a:rPr>
              <a:t>Phylogenetic analysis is an inference of evolutionary relationships between organisms.  </a:t>
            </a:r>
          </a:p>
          <a:p>
            <a:pPr eaLnBrk="1" hangingPunct="1"/>
            <a:r>
              <a:rPr lang="en-US" altLang="en-US" sz="2000">
                <a:solidFill>
                  <a:srgbClr val="000000"/>
                </a:solidFill>
                <a:latin typeface="Times" charset="0"/>
                <a:cs typeface=""/>
              </a:rPr>
              <a:t>Phylogenetics tries to answer the question </a:t>
            </a:r>
            <a:br>
              <a:rPr lang="en-US" altLang="en-US" sz="2000">
                <a:solidFill>
                  <a:srgbClr val="000000"/>
                </a:solidFill>
                <a:latin typeface="Times" charset="0"/>
                <a:cs typeface=""/>
              </a:rPr>
            </a:br>
            <a:r>
              <a:rPr lang="en-US" altLang="en-US" sz="2000">
                <a:solidFill>
                  <a:srgbClr val="000000"/>
                </a:solidFill>
                <a:latin typeface="Times" charset="0"/>
                <a:cs typeface=""/>
              </a:rPr>
              <a:t>“How did groups of organisms come into existence?”</a:t>
            </a:r>
          </a:p>
          <a:p>
            <a:pPr eaLnBrk="1" hangingPunct="1"/>
            <a:endParaRPr lang="en-US" altLang="en-US" sz="2000">
              <a:solidFill>
                <a:srgbClr val="000000"/>
              </a:solidFill>
              <a:latin typeface="Times" charset="0"/>
              <a:cs typeface=""/>
            </a:endParaRPr>
          </a:p>
          <a:p>
            <a:pPr eaLnBrk="1" hangingPunct="1"/>
            <a:r>
              <a:rPr lang="en-US" altLang="en-US" sz="2000">
                <a:solidFill>
                  <a:srgbClr val="000000"/>
                </a:solidFill>
                <a:latin typeface="Times" charset="0"/>
                <a:cs typeface=""/>
              </a:rPr>
              <a:t>Those relationships are usually represented by tree-like diagrams. </a:t>
            </a:r>
          </a:p>
          <a:p>
            <a:pPr eaLnBrk="1" hangingPunct="1"/>
            <a:endParaRPr lang="en-US" altLang="en-US" sz="2000">
              <a:solidFill>
                <a:srgbClr val="000000"/>
              </a:solidFill>
              <a:latin typeface="Times" charset="0"/>
              <a:cs typeface=""/>
            </a:endParaRPr>
          </a:p>
          <a:p>
            <a:pPr eaLnBrk="1" hangingPunct="1"/>
            <a:r>
              <a:rPr lang="en-US" altLang="en-US" sz="2000">
                <a:solidFill>
                  <a:srgbClr val="000000"/>
                </a:solidFill>
                <a:latin typeface="Times" charset="0"/>
                <a:cs typeface=""/>
              </a:rPr>
              <a:t>Note: the equation of biological evolution with a tree like process has limited validity at best.</a:t>
            </a:r>
          </a:p>
          <a:p>
            <a:pPr eaLnBrk="1" hangingPunct="1"/>
            <a:endParaRPr lang="en-US" altLang="en-US" sz="1600">
              <a:solidFill>
                <a:srgbClr val="000000"/>
              </a:solidFill>
              <a:latin typeface="Times New Roman" charset="0"/>
              <a:cs typeface=""/>
            </a:endParaRPr>
          </a:p>
          <a:p>
            <a:pPr eaLnBrk="1" hangingPunct="1"/>
            <a:endParaRPr lang="en-US" altLang="en-US" sz="1600">
              <a:solidFill>
                <a:srgbClr val="000000"/>
              </a:solidFill>
              <a:latin typeface="Times New Roman" charset="0"/>
              <a:cs typeface=""/>
            </a:endParaRPr>
          </a:p>
        </p:txBody>
      </p:sp>
      <p:sp>
        <p:nvSpPr>
          <p:cNvPr id="72707" name="Rectangle 6"/>
          <p:cNvSpPr>
            <a:spLocks noChangeArrowheads="1"/>
          </p:cNvSpPr>
          <p:nvPr/>
        </p:nvSpPr>
        <p:spPr bwMode="auto">
          <a:xfrm>
            <a:off x="609600" y="354013"/>
            <a:ext cx="252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600">
              <a:solidFill>
                <a:srgbClr val="000000"/>
              </a:solidFill>
              <a:latin typeface="Times New Roman" charset="0"/>
              <a:cs typeface=""/>
            </a:endParaRPr>
          </a:p>
        </p:txBody>
      </p:sp>
      <p:sp>
        <p:nvSpPr>
          <p:cNvPr id="122884" name="Rectangle 7"/>
          <p:cNvSpPr>
            <a:spLocks noGrp="1" noChangeArrowheads="1"/>
          </p:cNvSpPr>
          <p:nvPr>
            <p:ph type="title"/>
          </p:nvPr>
        </p:nvSpPr>
        <p:spPr>
          <a:xfrm>
            <a:off x="0" y="228600"/>
            <a:ext cx="7772400" cy="457200"/>
          </a:xfrm>
        </p:spPr>
        <p:txBody>
          <a:bodyPr rtlCol="0">
            <a:normAutofit fontScale="90000"/>
          </a:bodyPr>
          <a:lstStyle/>
          <a:p>
            <a:pPr algn="l" defTabSz="456880" eaLnBrk="1" fontAlgn="auto" hangingPunct="1">
              <a:spcAft>
                <a:spcPts val="0"/>
              </a:spcAft>
              <a:defRPr/>
            </a:pPr>
            <a:r>
              <a:rPr lang="en-US" sz="2800">
                <a:solidFill>
                  <a:srgbClr val="000000"/>
                </a:solidFill>
                <a:latin typeface="Times New Roman" charset="0"/>
                <a:ea typeface="+mj-ea"/>
                <a:cs typeface="+mj-cs"/>
              </a:rPr>
              <a:t>Steps of the phylogenetic analysis</a:t>
            </a:r>
            <a:endParaRPr lang="en-US">
              <a:latin typeface="Times New Roman" charset="0"/>
              <a:ea typeface="+mj-ea"/>
              <a:cs typeface="+mj-cs"/>
            </a:endParaRPr>
          </a:p>
        </p:txBody>
      </p:sp>
    </p:spTree>
    <p:extLst>
      <p:ext uri="{BB962C8B-B14F-4D97-AF65-F5344CB8AC3E}">
        <p14:creationId xmlns:p14="http://schemas.microsoft.com/office/powerpoint/2010/main" val="500563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ctrTitle"/>
          </p:nvPr>
        </p:nvSpPr>
        <p:spPr>
          <a:xfrm>
            <a:off x="0" y="0"/>
            <a:ext cx="8229600" cy="685800"/>
          </a:xfrm>
        </p:spPr>
        <p:txBody>
          <a:bodyPr/>
          <a:lstStyle/>
          <a:p>
            <a:pPr algn="l" eaLnBrk="1" hangingPunct="1"/>
            <a:r>
              <a:rPr lang="en-US" altLang="en-US" sz="3200">
                <a:latin typeface="Times New Roman" charset="0"/>
                <a:ea typeface="ＭＳ Ｐゴシック" charset="-128"/>
              </a:rPr>
              <a:t>Phylogenetic reconstruction - </a:t>
            </a:r>
            <a:r>
              <a:rPr lang="en-US" altLang="en-US" sz="3200" b="1">
                <a:solidFill>
                  <a:srgbClr val="FF0066"/>
                </a:solidFill>
                <a:latin typeface="Times New Roman" charset="0"/>
                <a:ea typeface="ＭＳ Ｐゴシック" charset="-128"/>
              </a:rPr>
              <a:t>How</a:t>
            </a:r>
            <a:endParaRPr lang="en-US" altLang="en-US">
              <a:latin typeface="Times New Roman" charset="0"/>
              <a:ea typeface="ＭＳ Ｐゴシック" charset="-128"/>
            </a:endParaRPr>
          </a:p>
        </p:txBody>
      </p:sp>
      <p:sp>
        <p:nvSpPr>
          <p:cNvPr id="74754" name="Rectangle 4"/>
          <p:cNvSpPr>
            <a:spLocks noChangeArrowheads="1"/>
          </p:cNvSpPr>
          <p:nvPr/>
        </p:nvSpPr>
        <p:spPr bwMode="auto">
          <a:xfrm>
            <a:off x="0" y="762000"/>
            <a:ext cx="9144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b="1">
                <a:solidFill>
                  <a:srgbClr val="000000"/>
                </a:solidFill>
                <a:latin typeface="Times New Roman" charset="0"/>
                <a:cs typeface=""/>
              </a:rPr>
              <a:t>Distance analyses</a:t>
            </a:r>
            <a:endParaRPr lang="en-US" altLang="en-US">
              <a:solidFill>
                <a:srgbClr val="000000"/>
              </a:solidFill>
              <a:latin typeface="Times New Roman" charset="0"/>
              <a:cs typeface=""/>
            </a:endParaRPr>
          </a:p>
          <a:p>
            <a:pPr lvl="1" indent="0" eaLnBrk="1" hangingPunct="1"/>
            <a:r>
              <a:rPr lang="en-US" altLang="en-US">
                <a:solidFill>
                  <a:srgbClr val="000000"/>
                </a:solidFill>
                <a:latin typeface="Times New Roman" charset="0"/>
                <a:cs typeface=""/>
              </a:rPr>
              <a:t>calculate pairwise distances </a:t>
            </a:r>
          </a:p>
          <a:p>
            <a:pPr lvl="1" indent="0" eaLnBrk="1" hangingPunct="1"/>
            <a:r>
              <a:rPr lang="en-US" altLang="en-US">
                <a:solidFill>
                  <a:srgbClr val="000000"/>
                </a:solidFill>
                <a:latin typeface="Times New Roman" charset="0"/>
                <a:cs typeface=""/>
              </a:rPr>
              <a:t>(different distance measures, correction for multiple hits, correction for codon bias) </a:t>
            </a:r>
          </a:p>
          <a:p>
            <a:pPr lvl="1" indent="0" eaLnBrk="1" hangingPunct="1"/>
            <a:endParaRPr lang="en-US" altLang="en-US">
              <a:solidFill>
                <a:srgbClr val="000000"/>
              </a:solidFill>
              <a:latin typeface="Times New Roman" charset="0"/>
              <a:cs typeface=""/>
            </a:endParaRPr>
          </a:p>
          <a:p>
            <a:pPr lvl="1" indent="0" eaLnBrk="1" hangingPunct="1"/>
            <a:r>
              <a:rPr lang="en-US" altLang="en-US">
                <a:solidFill>
                  <a:srgbClr val="000000"/>
                </a:solidFill>
                <a:latin typeface="Times New Roman" charset="0"/>
                <a:cs typeface=""/>
              </a:rPr>
              <a:t>make distance matrix (table of pairwise corrected distances)</a:t>
            </a:r>
          </a:p>
          <a:p>
            <a:pPr lvl="1" indent="0" eaLnBrk="1" hangingPunct="1"/>
            <a:endParaRPr lang="en-US" altLang="en-US">
              <a:solidFill>
                <a:srgbClr val="000000"/>
              </a:solidFill>
              <a:latin typeface="Times New Roman" charset="0"/>
              <a:cs typeface=""/>
            </a:endParaRPr>
          </a:p>
          <a:p>
            <a:pPr lvl="1" indent="0" eaLnBrk="1" hangingPunct="1"/>
            <a:r>
              <a:rPr lang="en-US" altLang="en-US">
                <a:solidFill>
                  <a:srgbClr val="000000"/>
                </a:solidFill>
                <a:latin typeface="Times New Roman" charset="0"/>
                <a:cs typeface=""/>
              </a:rPr>
              <a:t>calculate tree from distance matrix</a:t>
            </a:r>
          </a:p>
          <a:p>
            <a:pPr eaLnBrk="1" hangingPunct="1"/>
            <a:endParaRPr lang="en-US" altLang="en-US">
              <a:solidFill>
                <a:srgbClr val="000000"/>
              </a:solidFill>
              <a:latin typeface="Times New Roman" charset="0"/>
              <a:cs typeface=""/>
            </a:endParaRPr>
          </a:p>
          <a:p>
            <a:pPr lvl="2" indent="0" eaLnBrk="1" hangingPunct="1"/>
            <a:r>
              <a:rPr lang="en-US" altLang="en-US">
                <a:solidFill>
                  <a:srgbClr val="000000"/>
                </a:solidFill>
                <a:latin typeface="Times New Roman" charset="0"/>
                <a:cs typeface=""/>
              </a:rPr>
              <a:t>i) using optimality criterion </a:t>
            </a:r>
          </a:p>
          <a:p>
            <a:pPr lvl="2" indent="0" eaLnBrk="1" hangingPunct="1"/>
            <a:r>
              <a:rPr lang="en-US" altLang="en-US">
                <a:solidFill>
                  <a:srgbClr val="000000"/>
                </a:solidFill>
                <a:latin typeface="Times New Roman" charset="0"/>
                <a:cs typeface=""/>
              </a:rPr>
              <a:t>(e.g.: smallest error between distance matrix </a:t>
            </a:r>
          </a:p>
          <a:p>
            <a:pPr lvl="2" indent="0" eaLnBrk="1" hangingPunct="1"/>
            <a:r>
              <a:rPr lang="en-US" altLang="en-US">
                <a:solidFill>
                  <a:srgbClr val="000000"/>
                </a:solidFill>
                <a:latin typeface="Times New Roman" charset="0"/>
                <a:cs typeface=""/>
              </a:rPr>
              <a:t>and distances in tree, or use </a:t>
            </a:r>
          </a:p>
          <a:p>
            <a:pPr lvl="2" indent="0" eaLnBrk="1" hangingPunct="1"/>
            <a:r>
              <a:rPr lang="en-US" altLang="en-US">
                <a:solidFill>
                  <a:srgbClr val="000000"/>
                </a:solidFill>
                <a:latin typeface="Times New Roman" charset="0"/>
                <a:cs typeface=""/>
              </a:rPr>
              <a:t>ii) algorithmic approaches (UPGMA or neighbor joining)</a:t>
            </a:r>
          </a:p>
        </p:txBody>
      </p:sp>
    </p:spTree>
    <p:extLst>
      <p:ext uri="{BB962C8B-B14F-4D97-AF65-F5344CB8AC3E}">
        <p14:creationId xmlns:p14="http://schemas.microsoft.com/office/powerpoint/2010/main" val="1014409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2B002-F443-2349-A0FD-DBE05AAF6782}"/>
              </a:ext>
            </a:extLst>
          </p:cNvPr>
          <p:cNvSpPr>
            <a:spLocks noGrp="1"/>
          </p:cNvSpPr>
          <p:nvPr>
            <p:ph type="title"/>
          </p:nvPr>
        </p:nvSpPr>
        <p:spPr>
          <a:xfrm>
            <a:off x="-1" y="274638"/>
            <a:ext cx="9071113" cy="1143000"/>
          </a:xfrm>
        </p:spPr>
        <p:txBody>
          <a:bodyPr/>
          <a:lstStyle/>
          <a:p>
            <a:r>
              <a:rPr lang="en-US" sz="3200" b="1" dirty="0"/>
              <a:t>Algorithmic approaches </a:t>
            </a:r>
            <a:r>
              <a:rPr lang="en-US" sz="2800" dirty="0"/>
              <a:t>(no global optimality criterion)</a:t>
            </a:r>
          </a:p>
        </p:txBody>
      </p:sp>
      <p:pic>
        <p:nvPicPr>
          <p:cNvPr id="6" name="Content Placeholder 5">
            <a:extLst>
              <a:ext uri="{FF2B5EF4-FFF2-40B4-BE49-F238E27FC236}">
                <a16:creationId xmlns:a16="http://schemas.microsoft.com/office/drawing/2014/main" id="{0DA32E3B-4605-074D-90A9-2BD91BAFC378}"/>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57200" y="1166018"/>
            <a:ext cx="3562992" cy="4525963"/>
          </a:xfrm>
        </p:spPr>
      </p:pic>
      <p:sp>
        <p:nvSpPr>
          <p:cNvPr id="7" name="TextBox 6">
            <a:extLst>
              <a:ext uri="{FF2B5EF4-FFF2-40B4-BE49-F238E27FC236}">
                <a16:creationId xmlns:a16="http://schemas.microsoft.com/office/drawing/2014/main" id="{6AE31207-6E4D-6740-8EA7-76C8248FA009}"/>
              </a:ext>
            </a:extLst>
          </p:cNvPr>
          <p:cNvSpPr txBox="1"/>
          <p:nvPr/>
        </p:nvSpPr>
        <p:spPr>
          <a:xfrm>
            <a:off x="145774" y="5862200"/>
            <a:ext cx="4320413" cy="830997"/>
          </a:xfrm>
          <a:prstGeom prst="rect">
            <a:avLst/>
          </a:prstGeom>
          <a:noFill/>
        </p:spPr>
        <p:txBody>
          <a:bodyPr wrap="none" rtlCol="0">
            <a:spAutoFit/>
          </a:bodyPr>
          <a:lstStyle/>
          <a:p>
            <a:r>
              <a:rPr lang="en-US" dirty="0"/>
              <a:t>Principle of </a:t>
            </a:r>
            <a:r>
              <a:rPr lang="en-US" b="1" dirty="0"/>
              <a:t>Neighbor Joining</a:t>
            </a:r>
          </a:p>
          <a:p>
            <a:r>
              <a:rPr lang="en-US" dirty="0"/>
              <a:t>From </a:t>
            </a:r>
            <a:r>
              <a:rPr lang="en-US" dirty="0">
                <a:hlinkClick r:id="rId4"/>
              </a:rPr>
              <a:t>Wikipedia</a:t>
            </a:r>
            <a:r>
              <a:rPr lang="en-US" dirty="0"/>
              <a:t>  </a:t>
            </a:r>
          </a:p>
        </p:txBody>
      </p:sp>
      <p:sp>
        <p:nvSpPr>
          <p:cNvPr id="8" name="TextBox 7">
            <a:extLst>
              <a:ext uri="{FF2B5EF4-FFF2-40B4-BE49-F238E27FC236}">
                <a16:creationId xmlns:a16="http://schemas.microsoft.com/office/drawing/2014/main" id="{F53BEAE0-7D84-2E4F-941C-E41909B27963}"/>
              </a:ext>
            </a:extLst>
          </p:cNvPr>
          <p:cNvSpPr txBox="1"/>
          <p:nvPr/>
        </p:nvSpPr>
        <p:spPr>
          <a:xfrm>
            <a:off x="4677815" y="5884799"/>
            <a:ext cx="4479070" cy="738664"/>
          </a:xfrm>
          <a:prstGeom prst="rect">
            <a:avLst/>
          </a:prstGeom>
          <a:noFill/>
        </p:spPr>
        <p:txBody>
          <a:bodyPr wrap="square" rtlCol="0">
            <a:spAutoFit/>
          </a:bodyPr>
          <a:lstStyle/>
          <a:p>
            <a:r>
              <a:rPr lang="en-US" b="1" dirty="0"/>
              <a:t>UPGMA </a:t>
            </a:r>
            <a:r>
              <a:rPr lang="en-US" sz="1800" dirty="0"/>
              <a:t>from Richard Edwards (</a:t>
            </a:r>
            <a:r>
              <a:rPr lang="en-US" sz="1800" dirty="0">
                <a:hlinkClick r:id="rId5"/>
              </a:rPr>
              <a:t>here</a:t>
            </a:r>
            <a:r>
              <a:rPr lang="en-US" sz="1800" dirty="0"/>
              <a:t>)</a:t>
            </a:r>
          </a:p>
          <a:p>
            <a:r>
              <a:rPr lang="en-US" sz="1800" dirty="0">
                <a:hlinkClick r:id="rId6"/>
              </a:rPr>
              <a:t>Wikipedia</a:t>
            </a:r>
            <a:r>
              <a:rPr lang="en-US" sz="1800" dirty="0"/>
              <a:t> also has a good work through.</a:t>
            </a:r>
          </a:p>
        </p:txBody>
      </p:sp>
      <p:pic>
        <p:nvPicPr>
          <p:cNvPr id="9" name="Picture 8">
            <a:extLst>
              <a:ext uri="{FF2B5EF4-FFF2-40B4-BE49-F238E27FC236}">
                <a16:creationId xmlns:a16="http://schemas.microsoft.com/office/drawing/2014/main" id="{3E03DD0B-EDDD-3244-98D9-DB2F58716617}"/>
              </a:ext>
            </a:extLst>
          </p:cNvPr>
          <p:cNvPicPr>
            <a:picLocks noChangeAspect="1"/>
          </p:cNvPicPr>
          <p:nvPr/>
        </p:nvPicPr>
        <p:blipFill>
          <a:blip r:embed="rId7"/>
          <a:stretch>
            <a:fillRect/>
          </a:stretch>
        </p:blipFill>
        <p:spPr>
          <a:xfrm>
            <a:off x="4020192" y="1539835"/>
            <a:ext cx="5037774" cy="3778330"/>
          </a:xfrm>
          <a:prstGeom prst="rect">
            <a:avLst/>
          </a:prstGeom>
        </p:spPr>
      </p:pic>
    </p:spTree>
    <p:extLst>
      <p:ext uri="{BB962C8B-B14F-4D97-AF65-F5344CB8AC3E}">
        <p14:creationId xmlns:p14="http://schemas.microsoft.com/office/powerpoint/2010/main" val="3152058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ctrTitle"/>
          </p:nvPr>
        </p:nvSpPr>
        <p:spPr>
          <a:xfrm>
            <a:off x="0" y="0"/>
            <a:ext cx="8229600" cy="685800"/>
          </a:xfrm>
        </p:spPr>
        <p:txBody>
          <a:bodyPr/>
          <a:lstStyle/>
          <a:p>
            <a:pPr algn="l" eaLnBrk="1" hangingPunct="1"/>
            <a:r>
              <a:rPr lang="en-US" altLang="en-US" sz="3200">
                <a:latin typeface="Times New Roman" charset="0"/>
                <a:ea typeface="ＭＳ Ｐゴシック" charset="-128"/>
              </a:rPr>
              <a:t>Phylogenetic reconstruction - </a:t>
            </a:r>
            <a:r>
              <a:rPr lang="en-US" altLang="en-US" sz="3200" b="1">
                <a:solidFill>
                  <a:srgbClr val="FF0066"/>
                </a:solidFill>
                <a:latin typeface="Times New Roman" charset="0"/>
                <a:ea typeface="ＭＳ Ｐゴシック" charset="-128"/>
              </a:rPr>
              <a:t>How</a:t>
            </a:r>
            <a:endParaRPr lang="en-US" altLang="en-US">
              <a:latin typeface="Times New Roman" charset="0"/>
              <a:ea typeface="ＭＳ Ｐゴシック" charset="-128"/>
            </a:endParaRPr>
          </a:p>
        </p:txBody>
      </p:sp>
      <p:sp>
        <p:nvSpPr>
          <p:cNvPr id="76802" name="Rectangle 3"/>
          <p:cNvSpPr>
            <a:spLocks noChangeArrowheads="1"/>
          </p:cNvSpPr>
          <p:nvPr/>
        </p:nvSpPr>
        <p:spPr bwMode="auto">
          <a:xfrm>
            <a:off x="0" y="762000"/>
            <a:ext cx="9144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b="1" dirty="0">
                <a:solidFill>
                  <a:srgbClr val="000000"/>
                </a:solidFill>
                <a:latin typeface="Times New Roman" charset="0"/>
                <a:cs typeface=""/>
              </a:rPr>
              <a:t>Parsimony analyses</a:t>
            </a:r>
            <a:endParaRPr lang="en-US" altLang="en-US" dirty="0">
              <a:solidFill>
                <a:srgbClr val="000000"/>
              </a:solidFill>
              <a:latin typeface="Times New Roman" charset="0"/>
              <a:cs typeface=""/>
            </a:endParaRPr>
          </a:p>
          <a:p>
            <a:pPr lvl="1" indent="0" eaLnBrk="1" hangingPunct="1"/>
            <a:r>
              <a:rPr lang="en-US" altLang="en-US" sz="2000" dirty="0">
                <a:solidFill>
                  <a:srgbClr val="000000"/>
                </a:solidFill>
                <a:latin typeface="Times New Roman" charset="0"/>
                <a:cs typeface=""/>
              </a:rPr>
              <a:t>find that tree that explains sequence data with minimum number of substitutions</a:t>
            </a:r>
          </a:p>
          <a:p>
            <a:pPr lvl="1" indent="0" eaLnBrk="1" hangingPunct="1"/>
            <a:r>
              <a:rPr lang="en-US" altLang="en-US" sz="2000" dirty="0">
                <a:solidFill>
                  <a:srgbClr val="000000"/>
                </a:solidFill>
                <a:latin typeface="Times New Roman" charset="0"/>
                <a:cs typeface=""/>
              </a:rPr>
              <a:t>(tree includes hypothesis of sequence at each of the nodes)</a:t>
            </a:r>
          </a:p>
          <a:p>
            <a:pPr eaLnBrk="1" hangingPunct="1"/>
            <a:endParaRPr lang="en-US" altLang="en-US" dirty="0">
              <a:solidFill>
                <a:srgbClr val="000000"/>
              </a:solidFill>
              <a:latin typeface="Times New Roman" charset="0"/>
              <a:cs typeface=""/>
            </a:endParaRPr>
          </a:p>
          <a:p>
            <a:pPr eaLnBrk="1" hangingPunct="1"/>
            <a:r>
              <a:rPr lang="en-US" altLang="en-US" b="1" dirty="0">
                <a:solidFill>
                  <a:srgbClr val="000000"/>
                </a:solidFill>
                <a:latin typeface="Times New Roman" charset="0"/>
                <a:cs typeface=""/>
              </a:rPr>
              <a:t>Maximum Likelihood analyses</a:t>
            </a:r>
            <a:endParaRPr lang="en-US" altLang="en-US" dirty="0">
              <a:solidFill>
                <a:srgbClr val="000000"/>
              </a:solidFill>
              <a:latin typeface="Times New Roman" charset="0"/>
              <a:cs typeface=""/>
            </a:endParaRPr>
          </a:p>
          <a:p>
            <a:pPr lvl="1" indent="0" eaLnBrk="1" hangingPunct="1"/>
            <a:r>
              <a:rPr lang="en-US" altLang="en-US" sz="2000" dirty="0">
                <a:solidFill>
                  <a:srgbClr val="000000"/>
                </a:solidFill>
                <a:latin typeface="Times New Roman" charset="0"/>
                <a:cs typeface=""/>
              </a:rPr>
              <a:t>given a model for sequence evolution, find the tree that has the highest probability under this model.</a:t>
            </a:r>
          </a:p>
          <a:p>
            <a:pPr lvl="1" indent="0" eaLnBrk="1" hangingPunct="1"/>
            <a:r>
              <a:rPr lang="en-US" altLang="en-US" sz="2000" dirty="0">
                <a:solidFill>
                  <a:srgbClr val="000000"/>
                </a:solidFill>
                <a:latin typeface="Times New Roman" charset="0"/>
                <a:cs typeface=""/>
              </a:rPr>
              <a:t>This approach can also be used to successively refine the model using the maximum likelihood ratio test. </a:t>
            </a:r>
          </a:p>
          <a:p>
            <a:pPr eaLnBrk="1" hangingPunct="1"/>
            <a:endParaRPr lang="en-US" altLang="en-US" dirty="0">
              <a:solidFill>
                <a:srgbClr val="000000"/>
              </a:solidFill>
              <a:latin typeface="Times New Roman" charset="0"/>
              <a:cs typeface=""/>
            </a:endParaRPr>
          </a:p>
          <a:p>
            <a:pPr eaLnBrk="1" hangingPunct="1"/>
            <a:r>
              <a:rPr lang="en-US" altLang="en-US" b="1" dirty="0">
                <a:solidFill>
                  <a:srgbClr val="000000"/>
                </a:solidFill>
                <a:latin typeface="Times New Roman" charset="0"/>
                <a:cs typeface=""/>
              </a:rPr>
              <a:t>Bayesian statistics</a:t>
            </a:r>
            <a:r>
              <a:rPr lang="en-US" altLang="en-US" dirty="0">
                <a:solidFill>
                  <a:srgbClr val="000000"/>
                </a:solidFill>
                <a:latin typeface="Times New Roman" charset="0"/>
                <a:cs typeface=""/>
              </a:rPr>
              <a:t> </a:t>
            </a:r>
            <a:r>
              <a:rPr lang="en-US" altLang="en-US" sz="2000" dirty="0">
                <a:solidFill>
                  <a:srgbClr val="000000"/>
                </a:solidFill>
                <a:latin typeface="Times New Roman" charset="0"/>
                <a:cs typeface=""/>
              </a:rPr>
              <a:t>use ML analyses to calculate posterior probabilities for trees, clades and evolutionary parameters. Especially MCMC approaches have become very popular in the last year, because they allow to estimate evolutionary parameters (e.g., which site in a virus protein is under positive selection), without assuming that one actually knows the "true" phylogeny. </a:t>
            </a:r>
          </a:p>
        </p:txBody>
      </p:sp>
    </p:spTree>
    <p:extLst>
      <p:ext uri="{BB962C8B-B14F-4D97-AF65-F5344CB8AC3E}">
        <p14:creationId xmlns:p14="http://schemas.microsoft.com/office/powerpoint/2010/main" val="955877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3"/>
          <p:cNvSpPr>
            <a:spLocks noGrp="1" noChangeArrowheads="1"/>
          </p:cNvSpPr>
          <p:nvPr>
            <p:ph type="body" idx="1"/>
          </p:nvPr>
        </p:nvSpPr>
        <p:spPr>
          <a:xfrm>
            <a:off x="152400" y="457200"/>
            <a:ext cx="7772400" cy="4114800"/>
          </a:xfrm>
        </p:spPr>
        <p:txBody>
          <a:bodyPr rtlCol="0">
            <a:normAutofit fontScale="92500" lnSpcReduction="20000"/>
          </a:bodyPr>
          <a:lstStyle/>
          <a:p>
            <a:pPr marL="342659" indent="-342659" defTabSz="456880" eaLnBrk="1" fontAlgn="auto" hangingPunct="1">
              <a:lnSpc>
                <a:spcPct val="90000"/>
              </a:lnSpc>
              <a:spcBef>
                <a:spcPct val="0"/>
              </a:spcBef>
              <a:spcAft>
                <a:spcPts val="0"/>
              </a:spcAft>
              <a:buFontTx/>
              <a:buNone/>
              <a:defRPr/>
            </a:pPr>
            <a:r>
              <a:rPr lang="en-US" sz="2400">
                <a:latin typeface="Times New Roman" charset="0"/>
                <a:ea typeface="+mn-ea"/>
                <a:cs typeface="+mn-cs"/>
              </a:rPr>
              <a:t>Else: </a:t>
            </a:r>
          </a:p>
          <a:p>
            <a:pPr marL="342659" indent="-342659" defTabSz="456880" eaLnBrk="1" fontAlgn="auto" hangingPunct="1">
              <a:lnSpc>
                <a:spcPct val="90000"/>
              </a:lnSpc>
              <a:spcBef>
                <a:spcPct val="0"/>
              </a:spcBef>
              <a:spcAft>
                <a:spcPts val="0"/>
              </a:spcAft>
              <a:buFontTx/>
              <a:buNone/>
              <a:defRPr/>
            </a:pPr>
            <a:r>
              <a:rPr lang="en-US" sz="2400">
                <a:latin typeface="Times New Roman" charset="0"/>
                <a:ea typeface="+mn-ea"/>
                <a:cs typeface="+mn-cs"/>
              </a:rPr>
              <a:t>spectral analyses, like evolutionary parsimony, look only at patterns of substitutions,</a:t>
            </a:r>
          </a:p>
          <a:p>
            <a:pPr marL="342659" indent="-342659" defTabSz="456880" eaLnBrk="1" fontAlgn="auto" hangingPunct="1">
              <a:lnSpc>
                <a:spcPct val="90000"/>
              </a:lnSpc>
              <a:spcBef>
                <a:spcPct val="0"/>
              </a:spcBef>
              <a:spcAft>
                <a:spcPts val="0"/>
              </a:spcAft>
              <a:buFontTx/>
              <a:buNone/>
              <a:defRPr/>
            </a:pPr>
            <a:endParaRPr lang="en-US" sz="2400">
              <a:latin typeface="Times New Roman" charset="0"/>
              <a:ea typeface="+mn-ea"/>
              <a:cs typeface="+mn-cs"/>
            </a:endParaRPr>
          </a:p>
          <a:p>
            <a:pPr marL="342659" indent="-342659" defTabSz="456880" eaLnBrk="1" fontAlgn="auto" hangingPunct="1">
              <a:lnSpc>
                <a:spcPct val="90000"/>
              </a:lnSpc>
              <a:spcBef>
                <a:spcPct val="0"/>
              </a:spcBef>
              <a:spcAft>
                <a:spcPts val="0"/>
              </a:spcAft>
              <a:buFontTx/>
              <a:buNone/>
              <a:defRPr/>
            </a:pPr>
            <a:r>
              <a:rPr lang="en-US" sz="2400">
                <a:latin typeface="Times New Roman" charset="0"/>
                <a:ea typeface="+mn-ea"/>
                <a:cs typeface="+mn-cs"/>
              </a:rPr>
              <a:t>Another way to categorize methods of phylogenetic reconstruction is to ask if they are using</a:t>
            </a:r>
            <a:r>
              <a:rPr lang="en-US" sz="2000">
                <a:latin typeface="Times New Roman" charset="0"/>
                <a:ea typeface="+mn-ea"/>
                <a:cs typeface="+mn-cs"/>
              </a:rPr>
              <a:t> </a:t>
            </a:r>
          </a:p>
          <a:p>
            <a:pPr marL="342659" indent="-342659" defTabSz="456880" eaLnBrk="1" fontAlgn="auto" hangingPunct="1">
              <a:lnSpc>
                <a:spcPct val="90000"/>
              </a:lnSpc>
              <a:spcBef>
                <a:spcPct val="0"/>
              </a:spcBef>
              <a:spcAft>
                <a:spcPts val="0"/>
              </a:spcAft>
              <a:buFontTx/>
              <a:buNone/>
              <a:defRPr/>
            </a:pPr>
            <a:endParaRPr lang="en-US" sz="2000">
              <a:latin typeface="Times New Roman" charset="0"/>
              <a:ea typeface="+mn-ea"/>
              <a:cs typeface="+mn-cs"/>
            </a:endParaRPr>
          </a:p>
          <a:p>
            <a:pPr marL="342659" indent="-342659" defTabSz="456880" eaLnBrk="1" fontAlgn="auto" hangingPunct="1">
              <a:lnSpc>
                <a:spcPct val="90000"/>
              </a:lnSpc>
              <a:spcBef>
                <a:spcPct val="0"/>
              </a:spcBef>
              <a:spcAft>
                <a:spcPts val="0"/>
              </a:spcAft>
              <a:buFontTx/>
              <a:buNone/>
              <a:defRPr/>
            </a:pPr>
            <a:r>
              <a:rPr lang="en-US" sz="2400">
                <a:latin typeface="Times New Roman" charset="0"/>
                <a:ea typeface="+mn-ea"/>
                <a:cs typeface="+mn-cs"/>
              </a:rPr>
              <a:t>an </a:t>
            </a:r>
            <a:r>
              <a:rPr lang="en-US" sz="2400">
                <a:solidFill>
                  <a:srgbClr val="FF0066"/>
                </a:solidFill>
                <a:latin typeface="Times New Roman" charset="0"/>
                <a:ea typeface="+mn-ea"/>
                <a:cs typeface="+mn-cs"/>
              </a:rPr>
              <a:t>optimality criterion</a:t>
            </a:r>
            <a:r>
              <a:rPr lang="en-US" sz="2400">
                <a:latin typeface="Times New Roman" charset="0"/>
                <a:ea typeface="+mn-ea"/>
                <a:cs typeface="+mn-cs"/>
              </a:rPr>
              <a:t> (e.g.: smallest error between distance matrix and distances in tree, least number of steps, highest probability), or </a:t>
            </a:r>
          </a:p>
          <a:p>
            <a:pPr marL="342659" indent="-342659" defTabSz="456880" eaLnBrk="1" fontAlgn="auto" hangingPunct="1">
              <a:lnSpc>
                <a:spcPct val="90000"/>
              </a:lnSpc>
              <a:spcBef>
                <a:spcPct val="0"/>
              </a:spcBef>
              <a:spcAft>
                <a:spcPts val="0"/>
              </a:spcAft>
              <a:buFontTx/>
              <a:buNone/>
              <a:defRPr/>
            </a:pPr>
            <a:endParaRPr lang="en-US" sz="2400">
              <a:latin typeface="Times New Roman" charset="0"/>
              <a:ea typeface="+mn-ea"/>
              <a:cs typeface="+mn-cs"/>
            </a:endParaRPr>
          </a:p>
          <a:p>
            <a:pPr marL="342659" indent="-342659" defTabSz="456880" eaLnBrk="1" fontAlgn="auto" hangingPunct="1">
              <a:lnSpc>
                <a:spcPct val="90000"/>
              </a:lnSpc>
              <a:spcBef>
                <a:spcPct val="0"/>
              </a:spcBef>
              <a:spcAft>
                <a:spcPts val="0"/>
              </a:spcAft>
              <a:buFontTx/>
              <a:buNone/>
              <a:defRPr/>
            </a:pPr>
            <a:r>
              <a:rPr lang="en-US" sz="2400">
                <a:solidFill>
                  <a:srgbClr val="FF0066"/>
                </a:solidFill>
                <a:latin typeface="Times New Roman" charset="0"/>
                <a:ea typeface="+mn-ea"/>
                <a:cs typeface="+mn-cs"/>
              </a:rPr>
              <a:t>algorithmic approaches</a:t>
            </a:r>
            <a:r>
              <a:rPr lang="en-US" sz="2400">
                <a:latin typeface="Times New Roman" charset="0"/>
                <a:ea typeface="+mn-ea"/>
                <a:cs typeface="+mn-cs"/>
              </a:rPr>
              <a:t> (UPGMA or neighbor joining)</a:t>
            </a:r>
          </a:p>
          <a:p>
            <a:pPr marL="342659" indent="-342659" defTabSz="456880" eaLnBrk="1" fontAlgn="auto" hangingPunct="1">
              <a:lnSpc>
                <a:spcPct val="90000"/>
              </a:lnSpc>
              <a:spcBef>
                <a:spcPct val="0"/>
              </a:spcBef>
              <a:spcAft>
                <a:spcPts val="0"/>
              </a:spcAft>
              <a:buFontTx/>
              <a:buNone/>
              <a:defRPr/>
            </a:pPr>
            <a:endParaRPr lang="en-US" sz="2400">
              <a:latin typeface="Times New Roman" charset="0"/>
              <a:ea typeface="+mn-ea"/>
              <a:cs typeface="+mn-cs"/>
            </a:endParaRPr>
          </a:p>
          <a:p>
            <a:pPr marL="342659" indent="-342659" defTabSz="456880" eaLnBrk="1" fontAlgn="auto" hangingPunct="1">
              <a:lnSpc>
                <a:spcPct val="90000"/>
              </a:lnSpc>
              <a:spcBef>
                <a:spcPct val="0"/>
              </a:spcBef>
              <a:spcAft>
                <a:spcPts val="0"/>
              </a:spcAft>
              <a:buFontTx/>
              <a:buNone/>
              <a:defRPr/>
            </a:pPr>
            <a:endParaRPr lang="en-US" sz="2400">
              <a:latin typeface="Times New Roman" charset="0"/>
              <a:ea typeface="+mn-ea"/>
              <a:cs typeface="+mn-cs"/>
            </a:endParaRPr>
          </a:p>
          <a:p>
            <a:pPr marL="342659" indent="-342659" defTabSz="456880" eaLnBrk="1" fontAlgn="auto" hangingPunct="1">
              <a:lnSpc>
                <a:spcPct val="90000"/>
              </a:lnSpc>
              <a:spcBef>
                <a:spcPct val="0"/>
              </a:spcBef>
              <a:spcAft>
                <a:spcPts val="0"/>
              </a:spcAft>
              <a:buFontTx/>
              <a:buNone/>
              <a:defRPr/>
            </a:pPr>
            <a:r>
              <a:rPr lang="en-US" sz="2400">
                <a:latin typeface="Times New Roman" charset="0"/>
                <a:ea typeface="+mn-ea"/>
                <a:cs typeface="+mn-cs"/>
              </a:rPr>
              <a:t>Packages and programs available:  PHYLIP, phyml, MrBayes, Tree-Puzzle, PAUP*, clustalw, raxml, PhyloGenie, HyPhy</a:t>
            </a:r>
            <a:endParaRPr lang="en-US" sz="2000">
              <a:latin typeface="Times New Roman" charset="0"/>
              <a:ea typeface="+mn-ea"/>
              <a:cs typeface="+mn-cs"/>
            </a:endParaRPr>
          </a:p>
          <a:p>
            <a:pPr marL="342659" indent="-342659" defTabSz="456880" eaLnBrk="1" fontAlgn="auto" hangingPunct="1">
              <a:lnSpc>
                <a:spcPct val="90000"/>
              </a:lnSpc>
              <a:spcAft>
                <a:spcPts val="0"/>
              </a:spcAft>
              <a:buFont typeface="Arial"/>
              <a:buChar char="•"/>
              <a:defRPr/>
            </a:pPr>
            <a:endParaRPr lang="en-US" sz="2800">
              <a:latin typeface="Times New Roman" charset="0"/>
              <a:ea typeface="+mn-ea"/>
              <a:cs typeface="+mn-cs"/>
            </a:endParaRPr>
          </a:p>
        </p:txBody>
      </p:sp>
    </p:spTree>
    <p:extLst>
      <p:ext uri="{BB962C8B-B14F-4D97-AF65-F5344CB8AC3E}">
        <p14:creationId xmlns:p14="http://schemas.microsoft.com/office/powerpoint/2010/main" val="113060473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2238</TotalTime>
  <Words>2968</Words>
  <Application>Microsoft Macintosh PowerPoint</Application>
  <PresentationFormat>On-screen Show (4:3)</PresentationFormat>
  <Paragraphs>452</Paragraphs>
  <Slides>48</Slides>
  <Notes>30</Notes>
  <HiddenSlides>0</HiddenSlides>
  <MMClips>0</MMClips>
  <ScaleCrop>false</ScaleCrop>
  <HeadingPairs>
    <vt:vector size="8" baseType="variant">
      <vt:variant>
        <vt:lpstr>Fonts Used</vt:lpstr>
      </vt:variant>
      <vt:variant>
        <vt:i4>9</vt:i4>
      </vt:variant>
      <vt:variant>
        <vt:lpstr>Theme</vt:lpstr>
      </vt:variant>
      <vt:variant>
        <vt:i4>11</vt:i4>
      </vt:variant>
      <vt:variant>
        <vt:lpstr>Embedded OLE Servers</vt:lpstr>
      </vt:variant>
      <vt:variant>
        <vt:i4>2</vt:i4>
      </vt:variant>
      <vt:variant>
        <vt:lpstr>Slide Titles</vt:lpstr>
      </vt:variant>
      <vt:variant>
        <vt:i4>48</vt:i4>
      </vt:variant>
    </vt:vector>
  </HeadingPairs>
  <TitlesOfParts>
    <vt:vector size="70" baseType="lpstr">
      <vt:lpstr>-webkit-standard</vt:lpstr>
      <vt:lpstr>Adobe Caslon Pro</vt:lpstr>
      <vt:lpstr>Arial</vt:lpstr>
      <vt:lpstr>Calibri</vt:lpstr>
      <vt:lpstr>Calibri Light</vt:lpstr>
      <vt:lpstr>Comic Sans MS</vt:lpstr>
      <vt:lpstr>Courier New</vt:lpstr>
      <vt:lpstr>Times</vt:lpstr>
      <vt:lpstr>Times New Roman</vt:lpstr>
      <vt:lpstr>1_Office Theme</vt:lpstr>
      <vt:lpstr>2_Office Theme</vt:lpstr>
      <vt:lpstr>3_Office Theme</vt:lpstr>
      <vt:lpstr>1_Default Design</vt:lpstr>
      <vt:lpstr>4_Office Theme</vt:lpstr>
      <vt:lpstr>3_Default Design</vt:lpstr>
      <vt:lpstr>8_Default Design</vt:lpstr>
      <vt:lpstr>5_Office Theme</vt:lpstr>
      <vt:lpstr>4_Default Design</vt:lpstr>
      <vt:lpstr>Office Theme</vt:lpstr>
      <vt:lpstr>5_Default Design</vt:lpstr>
      <vt:lpstr>Photo Editor Photo</vt:lpstr>
      <vt:lpstr>Equation</vt:lpstr>
      <vt:lpstr>PowerPoint Presentation</vt:lpstr>
      <vt:lpstr>Test:Which of these trees is different?</vt:lpstr>
      <vt:lpstr>Trees in Newick or parenthesis format </vt:lpstr>
      <vt:lpstr>Phylogenetic Reconstruction – Why? </vt:lpstr>
      <vt:lpstr>Steps of the phylogenetic analysis</vt:lpstr>
      <vt:lpstr>Phylogenetic reconstruction - How</vt:lpstr>
      <vt:lpstr>Algorithmic approaches (no global optimality criterion)</vt:lpstr>
      <vt:lpstr>Phylogenetic reconstruction - How</vt:lpstr>
      <vt:lpstr>PowerPoint Presentation</vt:lpstr>
      <vt:lpstr>Maximum Likelihood </vt:lpstr>
      <vt:lpstr>Estimating Models and Model Parameters.  </vt:lpstr>
      <vt:lpstr>Example Regression Regression Polynomials</vt:lpstr>
      <vt:lpstr>One could use the maximum likelihood ratio test</vt:lpstr>
      <vt:lpstr>Aside:</vt:lpstr>
      <vt:lpstr>Non-Parametric Bootstrap:  Creating pseudo-samples (sampling with replacement, sample size n)   </vt:lpstr>
      <vt:lpstr>Creating bootstrap or pseudo-samples through sampling alignment columns with replacement</vt:lpstr>
      <vt:lpstr>PowerPoint Presentation</vt:lpstr>
      <vt:lpstr>Output from consense</vt:lpstr>
      <vt:lpstr>Output from consense</vt:lpstr>
      <vt:lpstr>Output from consense</vt:lpstr>
      <vt:lpstr>Phylip</vt:lpstr>
      <vt:lpstr>input and output</vt:lpstr>
      <vt:lpstr>What’s in PHYLIP</vt:lpstr>
      <vt:lpstr>Programs in PHYLIP are Modular  </vt:lpstr>
      <vt:lpstr>The Phylip Manual</vt:lpstr>
      <vt:lpstr>program folder</vt:lpstr>
      <vt:lpstr>menu interface</vt:lpstr>
      <vt:lpstr>PowerPoint Presentation</vt:lpstr>
      <vt:lpstr>A problem with MLE </vt:lpstr>
      <vt:lpstr>PowerPoint Presentation</vt:lpstr>
      <vt:lpstr>PowerPoint Presentation</vt:lpstr>
      <vt:lpstr>Bayes’ Theorem</vt:lpstr>
      <vt:lpstr>Odds ratios, Bayes’ factors, and decision making</vt:lpstr>
      <vt:lpstr>PowerPoint Presentation</vt:lpstr>
      <vt:lpstr>Bayes factors</vt:lpstr>
      <vt:lpstr>PowerPoint Presentation</vt:lpstr>
      <vt:lpstr>PowerPoint Presentation</vt:lpstr>
      <vt:lpstr>PowerPoint Presentation</vt:lpstr>
      <vt:lpstr>PowerPoint Presentation</vt:lpstr>
      <vt:lpstr>Why could a gene tree be different from the species tree? </vt:lpstr>
      <vt:lpstr>Trees – what might they mean?  </vt:lpstr>
      <vt:lpstr>lack of resolution </vt:lpstr>
      <vt:lpstr>long branch attraction artifact </vt:lpstr>
      <vt:lpstr>Gene transfer  </vt:lpstr>
      <vt:lpstr>Lineage Sorting </vt:lpstr>
      <vt:lpstr>Gene duplication </vt:lpstr>
      <vt:lpstr>Gene duplication and gene transfer are equivalent explanations.</vt:lpstr>
      <vt:lpstr>Function, ortho- and paralogy</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58</cp:revision>
  <dcterms:modified xsi:type="dcterms:W3CDTF">2019-10-30T14:44:27Z</dcterms:modified>
  <cp:category/>
</cp:coreProperties>
</file>