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741" r:id="rId2"/>
    <p:sldMasterId id="2147483754" r:id="rId3"/>
    <p:sldMasterId id="2147483876" r:id="rId4"/>
  </p:sldMasterIdLst>
  <p:notesMasterIdLst>
    <p:notesMasterId r:id="rId63"/>
  </p:notesMasterIdLst>
  <p:sldIdLst>
    <p:sldId id="524" r:id="rId5"/>
    <p:sldId id="525" r:id="rId6"/>
    <p:sldId id="548" r:id="rId7"/>
    <p:sldId id="549" r:id="rId8"/>
    <p:sldId id="453" r:id="rId9"/>
    <p:sldId id="454" r:id="rId10"/>
    <p:sldId id="368" r:id="rId11"/>
    <p:sldId id="373" r:id="rId12"/>
    <p:sldId id="371" r:id="rId13"/>
    <p:sldId id="372" r:id="rId14"/>
    <p:sldId id="377" r:id="rId15"/>
    <p:sldId id="374" r:id="rId16"/>
    <p:sldId id="321" r:id="rId17"/>
    <p:sldId id="332" r:id="rId18"/>
    <p:sldId id="333" r:id="rId19"/>
    <p:sldId id="334" r:id="rId20"/>
    <p:sldId id="335" r:id="rId21"/>
    <p:sldId id="336" r:id="rId22"/>
    <p:sldId id="337" r:id="rId23"/>
    <p:sldId id="338" r:id="rId24"/>
    <p:sldId id="339" r:id="rId25"/>
    <p:sldId id="340" r:id="rId26"/>
    <p:sldId id="341" r:id="rId27"/>
    <p:sldId id="342" r:id="rId28"/>
    <p:sldId id="343" r:id="rId29"/>
    <p:sldId id="344" r:id="rId30"/>
    <p:sldId id="456" r:id="rId31"/>
    <p:sldId id="457" r:id="rId32"/>
    <p:sldId id="345" r:id="rId33"/>
    <p:sldId id="458" r:id="rId34"/>
    <p:sldId id="459" r:id="rId35"/>
    <p:sldId id="460" r:id="rId36"/>
    <p:sldId id="461" r:id="rId37"/>
    <p:sldId id="462" r:id="rId38"/>
    <p:sldId id="463" r:id="rId39"/>
    <p:sldId id="464" r:id="rId40"/>
    <p:sldId id="465" r:id="rId41"/>
    <p:sldId id="466" r:id="rId42"/>
    <p:sldId id="467" r:id="rId43"/>
    <p:sldId id="468" r:id="rId44"/>
    <p:sldId id="469" r:id="rId45"/>
    <p:sldId id="470" r:id="rId46"/>
    <p:sldId id="471" r:id="rId47"/>
    <p:sldId id="472" r:id="rId48"/>
    <p:sldId id="473" r:id="rId49"/>
    <p:sldId id="474" r:id="rId50"/>
    <p:sldId id="475" r:id="rId51"/>
    <p:sldId id="476" r:id="rId52"/>
    <p:sldId id="477" r:id="rId53"/>
    <p:sldId id="478" r:id="rId54"/>
    <p:sldId id="479" r:id="rId55"/>
    <p:sldId id="384" r:id="rId56"/>
    <p:sldId id="481" r:id="rId57"/>
    <p:sldId id="482" r:id="rId58"/>
    <p:sldId id="483" r:id="rId59"/>
    <p:sldId id="484" r:id="rId60"/>
    <p:sldId id="485" r:id="rId61"/>
    <p:sldId id="486"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75"/>
    <p:restoredTop sz="94724"/>
  </p:normalViewPr>
  <p:slideViewPr>
    <p:cSldViewPr snapToGrid="0" snapToObjects="1">
      <p:cViewPr varScale="1">
        <p:scale>
          <a:sx n="201" d="100"/>
          <a:sy n="201" d="100"/>
        </p:scale>
        <p:origin x="1536" y="184"/>
      </p:cViewPr>
      <p:guideLst>
        <p:guide orient="horz" pos="2160"/>
        <p:guide pos="2880"/>
      </p:guideLst>
    </p:cSldViewPr>
  </p:slideViewPr>
  <p:notesTextViewPr>
    <p:cViewPr>
      <p:scale>
        <a:sx n="100" d="100"/>
        <a:sy n="100" d="100"/>
      </p:scale>
      <p:origin x="0" y="0"/>
    </p:cViewPr>
  </p:notesTextViewPr>
  <p:sorterViewPr>
    <p:cViewPr>
      <p:scale>
        <a:sx n="93" d="100"/>
        <a:sy n="93"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81A67D-019C-430B-9192-B8A3CC002D33}" type="doc">
      <dgm:prSet loTypeId="urn:microsoft.com/office/officeart/2005/8/layout/process2" loCatId="process" qsTypeId="urn:microsoft.com/office/officeart/2005/8/quickstyle/simple1" qsCatId="simple" csTypeId="urn:microsoft.com/office/officeart/2005/8/colors/accent0_1" csCatId="mainScheme" phldr="1"/>
      <dgm:spPr/>
      <dgm:t>
        <a:bodyPr/>
        <a:lstStyle/>
        <a:p>
          <a:endParaRPr lang="en-US"/>
        </a:p>
      </dgm:t>
    </dgm:pt>
    <dgm:pt modelId="{302276FD-F21E-4337-8801-0811C84F0F5A}">
      <dgm:prSet phldrT="[Text]" custT="1"/>
      <dgm:spPr/>
      <dgm:t>
        <a:bodyPr/>
        <a:lstStyle/>
        <a:p>
          <a:r>
            <a:rPr lang="en-US" sz="1200" b="1" dirty="0"/>
            <a:t>Calculate number of different nucleotides/amino acids per MSA column (X)</a:t>
          </a:r>
        </a:p>
      </dgm:t>
    </dgm:pt>
    <dgm:pt modelId="{093A87B5-DB71-4723-BE1C-7ADE03FFAF0E}" type="parTrans" cxnId="{705DB34F-B888-499F-B2B8-EAA4964A88C0}">
      <dgm:prSet/>
      <dgm:spPr/>
      <dgm:t>
        <a:bodyPr/>
        <a:lstStyle/>
        <a:p>
          <a:endParaRPr lang="en-US" sz="1200" b="1"/>
        </a:p>
      </dgm:t>
    </dgm:pt>
    <dgm:pt modelId="{E5135470-A219-4CDC-A7D2-B5A4F288EAFB}" type="sibTrans" cxnId="{705DB34F-B888-499F-B2B8-EAA4964A88C0}">
      <dgm:prSet custT="1"/>
      <dgm:spPr>
        <a:solidFill>
          <a:srgbClr val="00B0F0"/>
        </a:solidFill>
      </dgm:spPr>
      <dgm:t>
        <a:bodyPr/>
        <a:lstStyle/>
        <a:p>
          <a:endParaRPr lang="en-US" sz="1200" b="1">
            <a:solidFill>
              <a:srgbClr val="00B0F0"/>
            </a:solidFill>
          </a:endParaRPr>
        </a:p>
      </dgm:t>
    </dgm:pt>
    <dgm:pt modelId="{0585EBDC-C1FC-409B-B794-F9F5733E9CB9}">
      <dgm:prSet phldrT="[Text]" custT="1"/>
      <dgm:spPr/>
      <dgm:t>
        <a:bodyPr/>
        <a:lstStyle/>
        <a:p>
          <a:r>
            <a:rPr lang="en-US" sz="1200" b="1" dirty="0"/>
            <a:t>Calculate number of nucleotides/amino acids substitutions (X-1)</a:t>
          </a:r>
        </a:p>
      </dgm:t>
    </dgm:pt>
    <dgm:pt modelId="{4B745364-66F9-4189-85F6-33CEF0F8E46A}" type="parTrans" cxnId="{97F11B58-9503-40B1-8717-6895B18CFF00}">
      <dgm:prSet/>
      <dgm:spPr/>
      <dgm:t>
        <a:bodyPr/>
        <a:lstStyle/>
        <a:p>
          <a:endParaRPr lang="en-US" sz="1200" b="1"/>
        </a:p>
      </dgm:t>
    </dgm:pt>
    <dgm:pt modelId="{EF5AE252-950C-4E14-A77D-9A200DB12D8C}" type="sibTrans" cxnId="{97F11B58-9503-40B1-8717-6895B18CFF00}">
      <dgm:prSet custT="1"/>
      <dgm:spPr>
        <a:solidFill>
          <a:srgbClr val="00B0F0"/>
        </a:solidFill>
      </dgm:spPr>
      <dgm:t>
        <a:bodyPr/>
        <a:lstStyle/>
        <a:p>
          <a:endParaRPr lang="en-US" sz="1200" b="1"/>
        </a:p>
      </dgm:t>
    </dgm:pt>
    <dgm:pt modelId="{803B44DB-3287-4565-B8CC-7CD489466C52}">
      <dgm:prSet phldrT="[Text]" custT="1"/>
      <dgm:spPr/>
      <dgm:t>
        <a:bodyPr/>
        <a:lstStyle/>
        <a:p>
          <a:r>
            <a:rPr lang="en-US" sz="1200" b="1" dirty="0"/>
            <a:t>Calculate number of synonymous changes</a:t>
          </a:r>
        </a:p>
        <a:p>
          <a:r>
            <a:rPr lang="en-US" sz="1200" b="1" dirty="0"/>
            <a:t>S=(N-1)</a:t>
          </a:r>
          <a:r>
            <a:rPr lang="en-US" sz="1200" b="1" dirty="0" err="1">
              <a:solidFill>
                <a:srgbClr val="FF0000"/>
              </a:solidFill>
            </a:rPr>
            <a:t>nc</a:t>
          </a:r>
          <a:r>
            <a:rPr lang="en-US" sz="1200" b="1" dirty="0"/>
            <a:t>-N</a:t>
          </a:r>
        </a:p>
        <a:p>
          <a:r>
            <a:rPr lang="en-US" sz="1200" b="1" dirty="0"/>
            <a:t>assuming N=(N-1)</a:t>
          </a:r>
          <a:r>
            <a:rPr lang="en-US" sz="1200" b="1" dirty="0" err="1">
              <a:solidFill>
                <a:srgbClr val="FF0000"/>
              </a:solidFill>
            </a:rPr>
            <a:t>aa</a:t>
          </a:r>
          <a:endParaRPr lang="en-US" sz="1200" b="1" dirty="0">
            <a:solidFill>
              <a:srgbClr val="FF0000"/>
            </a:solidFill>
          </a:endParaRPr>
        </a:p>
      </dgm:t>
    </dgm:pt>
    <dgm:pt modelId="{246592AB-4086-402C-82F4-330E7AD6EAEF}" type="parTrans" cxnId="{9E503BD1-99B6-4743-BF42-B4F8CE9FB695}">
      <dgm:prSet/>
      <dgm:spPr/>
      <dgm:t>
        <a:bodyPr/>
        <a:lstStyle/>
        <a:p>
          <a:endParaRPr lang="en-US" sz="1200" b="1"/>
        </a:p>
      </dgm:t>
    </dgm:pt>
    <dgm:pt modelId="{2C64F215-2221-479B-AF47-FFD93DDBF5AC}" type="sibTrans" cxnId="{9E503BD1-99B6-4743-BF42-B4F8CE9FB695}">
      <dgm:prSet/>
      <dgm:spPr/>
      <dgm:t>
        <a:bodyPr/>
        <a:lstStyle/>
        <a:p>
          <a:endParaRPr lang="en-US" sz="1200" b="1"/>
        </a:p>
      </dgm:t>
    </dgm:pt>
    <dgm:pt modelId="{BC9680E4-384E-4570-8F5A-7A74D17836F6}" type="pres">
      <dgm:prSet presAssocID="{2981A67D-019C-430B-9192-B8A3CC002D33}" presName="linearFlow" presStyleCnt="0">
        <dgm:presLayoutVars>
          <dgm:resizeHandles val="exact"/>
        </dgm:presLayoutVars>
      </dgm:prSet>
      <dgm:spPr/>
    </dgm:pt>
    <dgm:pt modelId="{B3730A30-3591-47CA-8723-1FC29892F036}" type="pres">
      <dgm:prSet presAssocID="{302276FD-F21E-4337-8801-0811C84F0F5A}" presName="node" presStyleLbl="node1" presStyleIdx="0" presStyleCnt="3">
        <dgm:presLayoutVars>
          <dgm:bulletEnabled val="1"/>
        </dgm:presLayoutVars>
      </dgm:prSet>
      <dgm:spPr/>
    </dgm:pt>
    <dgm:pt modelId="{84F40F81-F106-43A1-92CE-C2A4D65ECC5F}" type="pres">
      <dgm:prSet presAssocID="{E5135470-A219-4CDC-A7D2-B5A4F288EAFB}" presName="sibTrans" presStyleLbl="sibTrans2D1" presStyleIdx="0" presStyleCnt="2"/>
      <dgm:spPr/>
    </dgm:pt>
    <dgm:pt modelId="{BD3BB03C-78B8-49DD-A0A3-95865AD97865}" type="pres">
      <dgm:prSet presAssocID="{E5135470-A219-4CDC-A7D2-B5A4F288EAFB}" presName="connectorText" presStyleLbl="sibTrans2D1" presStyleIdx="0" presStyleCnt="2"/>
      <dgm:spPr/>
    </dgm:pt>
    <dgm:pt modelId="{B9EDE46B-0221-4076-9877-8C3B07B02C7B}" type="pres">
      <dgm:prSet presAssocID="{0585EBDC-C1FC-409B-B794-F9F5733E9CB9}" presName="node" presStyleLbl="node1" presStyleIdx="1" presStyleCnt="3">
        <dgm:presLayoutVars>
          <dgm:bulletEnabled val="1"/>
        </dgm:presLayoutVars>
      </dgm:prSet>
      <dgm:spPr/>
    </dgm:pt>
    <dgm:pt modelId="{34AF6A92-265C-4442-9F0D-8E0B8C66ABA7}" type="pres">
      <dgm:prSet presAssocID="{EF5AE252-950C-4E14-A77D-9A200DB12D8C}" presName="sibTrans" presStyleLbl="sibTrans2D1" presStyleIdx="1" presStyleCnt="2"/>
      <dgm:spPr/>
    </dgm:pt>
    <dgm:pt modelId="{40EEE4EE-1519-45BA-AAF2-131E126C2F96}" type="pres">
      <dgm:prSet presAssocID="{EF5AE252-950C-4E14-A77D-9A200DB12D8C}" presName="connectorText" presStyleLbl="sibTrans2D1" presStyleIdx="1" presStyleCnt="2"/>
      <dgm:spPr/>
    </dgm:pt>
    <dgm:pt modelId="{277608D4-B72A-46D8-B78A-1C8158D4DC6B}" type="pres">
      <dgm:prSet presAssocID="{803B44DB-3287-4565-B8CC-7CD489466C52}" presName="node" presStyleLbl="node1" presStyleIdx="2" presStyleCnt="3">
        <dgm:presLayoutVars>
          <dgm:bulletEnabled val="1"/>
        </dgm:presLayoutVars>
      </dgm:prSet>
      <dgm:spPr/>
    </dgm:pt>
  </dgm:ptLst>
  <dgm:cxnLst>
    <dgm:cxn modelId="{D0312D1E-36DF-DF48-BDC6-72A65000B4B9}" type="presOf" srcId="{EF5AE252-950C-4E14-A77D-9A200DB12D8C}" destId="{40EEE4EE-1519-45BA-AAF2-131E126C2F96}" srcOrd="1" destOrd="0" presId="urn:microsoft.com/office/officeart/2005/8/layout/process2"/>
    <dgm:cxn modelId="{67C0381E-7202-3447-9149-71742F528B46}" type="presOf" srcId="{803B44DB-3287-4565-B8CC-7CD489466C52}" destId="{277608D4-B72A-46D8-B78A-1C8158D4DC6B}" srcOrd="0" destOrd="0" presId="urn:microsoft.com/office/officeart/2005/8/layout/process2"/>
    <dgm:cxn modelId="{2D21E438-5B89-544D-81FC-6C967535FD0B}" type="presOf" srcId="{2981A67D-019C-430B-9192-B8A3CC002D33}" destId="{BC9680E4-384E-4570-8F5A-7A74D17836F6}" srcOrd="0" destOrd="0" presId="urn:microsoft.com/office/officeart/2005/8/layout/process2"/>
    <dgm:cxn modelId="{705DB34F-B888-499F-B2B8-EAA4964A88C0}" srcId="{2981A67D-019C-430B-9192-B8A3CC002D33}" destId="{302276FD-F21E-4337-8801-0811C84F0F5A}" srcOrd="0" destOrd="0" parTransId="{093A87B5-DB71-4723-BE1C-7ADE03FFAF0E}" sibTransId="{E5135470-A219-4CDC-A7D2-B5A4F288EAFB}"/>
    <dgm:cxn modelId="{97F11B58-9503-40B1-8717-6895B18CFF00}" srcId="{2981A67D-019C-430B-9192-B8A3CC002D33}" destId="{0585EBDC-C1FC-409B-B794-F9F5733E9CB9}" srcOrd="1" destOrd="0" parTransId="{4B745364-66F9-4189-85F6-33CEF0F8E46A}" sibTransId="{EF5AE252-950C-4E14-A77D-9A200DB12D8C}"/>
    <dgm:cxn modelId="{BB219281-B35F-8D42-AAD7-051DBBAD2135}" type="presOf" srcId="{E5135470-A219-4CDC-A7D2-B5A4F288EAFB}" destId="{BD3BB03C-78B8-49DD-A0A3-95865AD97865}" srcOrd="1" destOrd="0" presId="urn:microsoft.com/office/officeart/2005/8/layout/process2"/>
    <dgm:cxn modelId="{7840B1B3-E163-3242-9AA3-4A1FF67436C0}" type="presOf" srcId="{E5135470-A219-4CDC-A7D2-B5A4F288EAFB}" destId="{84F40F81-F106-43A1-92CE-C2A4D65ECC5F}" srcOrd="0" destOrd="0" presId="urn:microsoft.com/office/officeart/2005/8/layout/process2"/>
    <dgm:cxn modelId="{12B19FB6-A634-324B-B0A0-623A5B21E522}" type="presOf" srcId="{0585EBDC-C1FC-409B-B794-F9F5733E9CB9}" destId="{B9EDE46B-0221-4076-9877-8C3B07B02C7B}" srcOrd="0" destOrd="0" presId="urn:microsoft.com/office/officeart/2005/8/layout/process2"/>
    <dgm:cxn modelId="{0F5C80C8-E3EC-6C41-AF07-F09DA3803F83}" type="presOf" srcId="{EF5AE252-950C-4E14-A77D-9A200DB12D8C}" destId="{34AF6A92-265C-4442-9F0D-8E0B8C66ABA7}" srcOrd="0" destOrd="0" presId="urn:microsoft.com/office/officeart/2005/8/layout/process2"/>
    <dgm:cxn modelId="{9E503BD1-99B6-4743-BF42-B4F8CE9FB695}" srcId="{2981A67D-019C-430B-9192-B8A3CC002D33}" destId="{803B44DB-3287-4565-B8CC-7CD489466C52}" srcOrd="2" destOrd="0" parTransId="{246592AB-4086-402C-82F4-330E7AD6EAEF}" sibTransId="{2C64F215-2221-479B-AF47-FFD93DDBF5AC}"/>
    <dgm:cxn modelId="{56DDA0DF-017E-6346-87DD-A13B9751E892}" type="presOf" srcId="{302276FD-F21E-4337-8801-0811C84F0F5A}" destId="{B3730A30-3591-47CA-8723-1FC29892F036}" srcOrd="0" destOrd="0" presId="urn:microsoft.com/office/officeart/2005/8/layout/process2"/>
    <dgm:cxn modelId="{B81EB052-2527-044F-8275-B46999E59540}" type="presParOf" srcId="{BC9680E4-384E-4570-8F5A-7A74D17836F6}" destId="{B3730A30-3591-47CA-8723-1FC29892F036}" srcOrd="0" destOrd="0" presId="urn:microsoft.com/office/officeart/2005/8/layout/process2"/>
    <dgm:cxn modelId="{32266FF8-08D4-4343-84F7-BD43C518D54C}" type="presParOf" srcId="{BC9680E4-384E-4570-8F5A-7A74D17836F6}" destId="{84F40F81-F106-43A1-92CE-C2A4D65ECC5F}" srcOrd="1" destOrd="0" presId="urn:microsoft.com/office/officeart/2005/8/layout/process2"/>
    <dgm:cxn modelId="{FC6AFCE7-B41F-9D44-9E8B-D4AFDB2F5A62}" type="presParOf" srcId="{84F40F81-F106-43A1-92CE-C2A4D65ECC5F}" destId="{BD3BB03C-78B8-49DD-A0A3-95865AD97865}" srcOrd="0" destOrd="0" presId="urn:microsoft.com/office/officeart/2005/8/layout/process2"/>
    <dgm:cxn modelId="{B2E82D4A-8B91-CB4D-877E-53E922EA3AD7}" type="presParOf" srcId="{BC9680E4-384E-4570-8F5A-7A74D17836F6}" destId="{B9EDE46B-0221-4076-9877-8C3B07B02C7B}" srcOrd="2" destOrd="0" presId="urn:microsoft.com/office/officeart/2005/8/layout/process2"/>
    <dgm:cxn modelId="{F9F1EC73-49A6-CF47-9596-5DB1D1D57939}" type="presParOf" srcId="{BC9680E4-384E-4570-8F5A-7A74D17836F6}" destId="{34AF6A92-265C-4442-9F0D-8E0B8C66ABA7}" srcOrd="3" destOrd="0" presId="urn:microsoft.com/office/officeart/2005/8/layout/process2"/>
    <dgm:cxn modelId="{2D6C1CA2-EA92-CE42-813E-6B82CEAB15EC}" type="presParOf" srcId="{34AF6A92-265C-4442-9F0D-8E0B8C66ABA7}" destId="{40EEE4EE-1519-45BA-AAF2-131E126C2F96}" srcOrd="0" destOrd="0" presId="urn:microsoft.com/office/officeart/2005/8/layout/process2"/>
    <dgm:cxn modelId="{8E59F576-38A5-D54F-9404-BAE7AFC2C332}" type="presParOf" srcId="{BC9680E4-384E-4570-8F5A-7A74D17836F6}" destId="{277608D4-B72A-46D8-B78A-1C8158D4DC6B}"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981A67D-019C-430B-9192-B8A3CC002D33}" type="doc">
      <dgm:prSet loTypeId="urn:microsoft.com/office/officeart/2005/8/layout/process2" loCatId="process" qsTypeId="urn:microsoft.com/office/officeart/2005/8/quickstyle/simple1" qsCatId="simple" csTypeId="urn:microsoft.com/office/officeart/2005/8/colors/accent0_1" csCatId="mainScheme" phldr="1"/>
      <dgm:spPr/>
      <dgm:t>
        <a:bodyPr/>
        <a:lstStyle/>
        <a:p>
          <a:endParaRPr lang="en-US"/>
        </a:p>
      </dgm:t>
    </dgm:pt>
    <dgm:pt modelId="{302276FD-F21E-4337-8801-0811C84F0F5A}">
      <dgm:prSet phldrT="[Text]" custT="1"/>
      <dgm:spPr/>
      <dgm:t>
        <a:bodyPr/>
        <a:lstStyle/>
        <a:p>
          <a:r>
            <a:rPr lang="en-US" sz="1200" b="1" dirty="0"/>
            <a:t>Calculate MSA nucleotide frequencies (%A,%T,%G,%C)</a:t>
          </a:r>
        </a:p>
      </dgm:t>
    </dgm:pt>
    <dgm:pt modelId="{093A87B5-DB71-4723-BE1C-7ADE03FFAF0E}" type="parTrans" cxnId="{705DB34F-B888-499F-B2B8-EAA4964A88C0}">
      <dgm:prSet/>
      <dgm:spPr/>
      <dgm:t>
        <a:bodyPr/>
        <a:lstStyle/>
        <a:p>
          <a:endParaRPr lang="en-US" sz="1200" b="1"/>
        </a:p>
      </dgm:t>
    </dgm:pt>
    <dgm:pt modelId="{E5135470-A219-4CDC-A7D2-B5A4F288EAFB}" type="sibTrans" cxnId="{705DB34F-B888-499F-B2B8-EAA4964A88C0}">
      <dgm:prSet custT="1"/>
      <dgm:spPr>
        <a:solidFill>
          <a:srgbClr val="00B0F0"/>
        </a:solidFill>
      </dgm:spPr>
      <dgm:t>
        <a:bodyPr/>
        <a:lstStyle/>
        <a:p>
          <a:endParaRPr lang="en-US" sz="1200" b="1">
            <a:solidFill>
              <a:srgbClr val="00B0F0"/>
            </a:solidFill>
          </a:endParaRPr>
        </a:p>
      </dgm:t>
    </dgm:pt>
    <dgm:pt modelId="{0585EBDC-C1FC-409B-B794-F9F5733E9CB9}">
      <dgm:prSet phldrT="[Text]" custT="1"/>
      <dgm:spPr/>
      <dgm:t>
        <a:bodyPr/>
        <a:lstStyle/>
        <a:p>
          <a:r>
            <a:rPr lang="en-US" sz="1200" b="1" dirty="0"/>
            <a:t>Introduce a given number of random substitutions ( at any position) based on inferred base frequencies</a:t>
          </a:r>
        </a:p>
      </dgm:t>
    </dgm:pt>
    <dgm:pt modelId="{4B745364-66F9-4189-85F6-33CEF0F8E46A}" type="parTrans" cxnId="{97F11B58-9503-40B1-8717-6895B18CFF00}">
      <dgm:prSet/>
      <dgm:spPr/>
      <dgm:t>
        <a:bodyPr/>
        <a:lstStyle/>
        <a:p>
          <a:endParaRPr lang="en-US" sz="1200" b="1"/>
        </a:p>
      </dgm:t>
    </dgm:pt>
    <dgm:pt modelId="{EF5AE252-950C-4E14-A77D-9A200DB12D8C}" type="sibTrans" cxnId="{97F11B58-9503-40B1-8717-6895B18CFF00}">
      <dgm:prSet custT="1"/>
      <dgm:spPr>
        <a:solidFill>
          <a:srgbClr val="00B0F0"/>
        </a:solidFill>
      </dgm:spPr>
      <dgm:t>
        <a:bodyPr/>
        <a:lstStyle/>
        <a:p>
          <a:endParaRPr lang="en-US" sz="1200" b="1"/>
        </a:p>
      </dgm:t>
    </dgm:pt>
    <dgm:pt modelId="{803B44DB-3287-4565-B8CC-7CD489466C52}">
      <dgm:prSet phldrT="[Text]" custT="1"/>
      <dgm:spPr/>
      <dgm:t>
        <a:bodyPr/>
        <a:lstStyle/>
        <a:p>
          <a:r>
            <a:rPr lang="en-US" sz="1200" b="1" dirty="0"/>
            <a:t>Compare translated mutated codon with the initial translated codon and count synonymous and non-synonymous substitutions</a:t>
          </a:r>
        </a:p>
      </dgm:t>
    </dgm:pt>
    <dgm:pt modelId="{246592AB-4086-402C-82F4-330E7AD6EAEF}" type="parTrans" cxnId="{9E503BD1-99B6-4743-BF42-B4F8CE9FB695}">
      <dgm:prSet/>
      <dgm:spPr/>
      <dgm:t>
        <a:bodyPr/>
        <a:lstStyle/>
        <a:p>
          <a:endParaRPr lang="en-US" sz="1200" b="1"/>
        </a:p>
      </dgm:t>
    </dgm:pt>
    <dgm:pt modelId="{2C64F215-2221-479B-AF47-FFD93DDBF5AC}" type="sibTrans" cxnId="{9E503BD1-99B6-4743-BF42-B4F8CE9FB695}">
      <dgm:prSet/>
      <dgm:spPr/>
      <dgm:t>
        <a:bodyPr/>
        <a:lstStyle/>
        <a:p>
          <a:endParaRPr lang="en-US" sz="1200" b="1"/>
        </a:p>
      </dgm:t>
    </dgm:pt>
    <dgm:pt modelId="{BC9680E4-384E-4570-8F5A-7A74D17836F6}" type="pres">
      <dgm:prSet presAssocID="{2981A67D-019C-430B-9192-B8A3CC002D33}" presName="linearFlow" presStyleCnt="0">
        <dgm:presLayoutVars>
          <dgm:resizeHandles val="exact"/>
        </dgm:presLayoutVars>
      </dgm:prSet>
      <dgm:spPr/>
    </dgm:pt>
    <dgm:pt modelId="{B3730A30-3591-47CA-8723-1FC29892F036}" type="pres">
      <dgm:prSet presAssocID="{302276FD-F21E-4337-8801-0811C84F0F5A}" presName="node" presStyleLbl="node1" presStyleIdx="0" presStyleCnt="3">
        <dgm:presLayoutVars>
          <dgm:bulletEnabled val="1"/>
        </dgm:presLayoutVars>
      </dgm:prSet>
      <dgm:spPr/>
    </dgm:pt>
    <dgm:pt modelId="{84F40F81-F106-43A1-92CE-C2A4D65ECC5F}" type="pres">
      <dgm:prSet presAssocID="{E5135470-A219-4CDC-A7D2-B5A4F288EAFB}" presName="sibTrans" presStyleLbl="sibTrans2D1" presStyleIdx="0" presStyleCnt="2"/>
      <dgm:spPr/>
    </dgm:pt>
    <dgm:pt modelId="{BD3BB03C-78B8-49DD-A0A3-95865AD97865}" type="pres">
      <dgm:prSet presAssocID="{E5135470-A219-4CDC-A7D2-B5A4F288EAFB}" presName="connectorText" presStyleLbl="sibTrans2D1" presStyleIdx="0" presStyleCnt="2"/>
      <dgm:spPr/>
    </dgm:pt>
    <dgm:pt modelId="{B9EDE46B-0221-4076-9877-8C3B07B02C7B}" type="pres">
      <dgm:prSet presAssocID="{0585EBDC-C1FC-409B-B794-F9F5733E9CB9}" presName="node" presStyleLbl="node1" presStyleIdx="1" presStyleCnt="3">
        <dgm:presLayoutVars>
          <dgm:bulletEnabled val="1"/>
        </dgm:presLayoutVars>
      </dgm:prSet>
      <dgm:spPr/>
    </dgm:pt>
    <dgm:pt modelId="{34AF6A92-265C-4442-9F0D-8E0B8C66ABA7}" type="pres">
      <dgm:prSet presAssocID="{EF5AE252-950C-4E14-A77D-9A200DB12D8C}" presName="sibTrans" presStyleLbl="sibTrans2D1" presStyleIdx="1" presStyleCnt="2"/>
      <dgm:spPr/>
    </dgm:pt>
    <dgm:pt modelId="{40EEE4EE-1519-45BA-AAF2-131E126C2F96}" type="pres">
      <dgm:prSet presAssocID="{EF5AE252-950C-4E14-A77D-9A200DB12D8C}" presName="connectorText" presStyleLbl="sibTrans2D1" presStyleIdx="1" presStyleCnt="2"/>
      <dgm:spPr/>
    </dgm:pt>
    <dgm:pt modelId="{277608D4-B72A-46D8-B78A-1C8158D4DC6B}" type="pres">
      <dgm:prSet presAssocID="{803B44DB-3287-4565-B8CC-7CD489466C52}" presName="node" presStyleLbl="node1" presStyleIdx="2" presStyleCnt="3">
        <dgm:presLayoutVars>
          <dgm:bulletEnabled val="1"/>
        </dgm:presLayoutVars>
      </dgm:prSet>
      <dgm:spPr/>
    </dgm:pt>
  </dgm:ptLst>
  <dgm:cxnLst>
    <dgm:cxn modelId="{B4836443-21A0-7C4E-8875-9ACF30BE6DE4}" type="presOf" srcId="{803B44DB-3287-4565-B8CC-7CD489466C52}" destId="{277608D4-B72A-46D8-B78A-1C8158D4DC6B}" srcOrd="0" destOrd="0" presId="urn:microsoft.com/office/officeart/2005/8/layout/process2"/>
    <dgm:cxn modelId="{705DB34F-B888-499F-B2B8-EAA4964A88C0}" srcId="{2981A67D-019C-430B-9192-B8A3CC002D33}" destId="{302276FD-F21E-4337-8801-0811C84F0F5A}" srcOrd="0" destOrd="0" parTransId="{093A87B5-DB71-4723-BE1C-7ADE03FFAF0E}" sibTransId="{E5135470-A219-4CDC-A7D2-B5A4F288EAFB}"/>
    <dgm:cxn modelId="{97F11B58-9503-40B1-8717-6895B18CFF00}" srcId="{2981A67D-019C-430B-9192-B8A3CC002D33}" destId="{0585EBDC-C1FC-409B-B794-F9F5733E9CB9}" srcOrd="1" destOrd="0" parTransId="{4B745364-66F9-4189-85F6-33CEF0F8E46A}" sibTransId="{EF5AE252-950C-4E14-A77D-9A200DB12D8C}"/>
    <dgm:cxn modelId="{07D6E26D-FE42-754B-B8C9-E1B4A058F9F3}" type="presOf" srcId="{302276FD-F21E-4337-8801-0811C84F0F5A}" destId="{B3730A30-3591-47CA-8723-1FC29892F036}" srcOrd="0" destOrd="0" presId="urn:microsoft.com/office/officeart/2005/8/layout/process2"/>
    <dgm:cxn modelId="{3B41F49C-74D6-E845-942B-2582457DFE89}" type="presOf" srcId="{E5135470-A219-4CDC-A7D2-B5A4F288EAFB}" destId="{84F40F81-F106-43A1-92CE-C2A4D65ECC5F}" srcOrd="0" destOrd="0" presId="urn:microsoft.com/office/officeart/2005/8/layout/process2"/>
    <dgm:cxn modelId="{0A9A98C5-3BEA-F943-8AA2-B1688B5CE204}" type="presOf" srcId="{EF5AE252-950C-4E14-A77D-9A200DB12D8C}" destId="{40EEE4EE-1519-45BA-AAF2-131E126C2F96}" srcOrd="1" destOrd="0" presId="urn:microsoft.com/office/officeart/2005/8/layout/process2"/>
    <dgm:cxn modelId="{9E503BD1-99B6-4743-BF42-B4F8CE9FB695}" srcId="{2981A67D-019C-430B-9192-B8A3CC002D33}" destId="{803B44DB-3287-4565-B8CC-7CD489466C52}" srcOrd="2" destOrd="0" parTransId="{246592AB-4086-402C-82F4-330E7AD6EAEF}" sibTransId="{2C64F215-2221-479B-AF47-FFD93DDBF5AC}"/>
    <dgm:cxn modelId="{F1B631D5-CB6C-FC48-AF7C-D0D263F12752}" type="presOf" srcId="{EF5AE252-950C-4E14-A77D-9A200DB12D8C}" destId="{34AF6A92-265C-4442-9F0D-8E0B8C66ABA7}" srcOrd="0" destOrd="0" presId="urn:microsoft.com/office/officeart/2005/8/layout/process2"/>
    <dgm:cxn modelId="{11327DD8-7EC5-1E43-B585-CF34121BEB72}" type="presOf" srcId="{0585EBDC-C1FC-409B-B794-F9F5733E9CB9}" destId="{B9EDE46B-0221-4076-9877-8C3B07B02C7B}" srcOrd="0" destOrd="0" presId="urn:microsoft.com/office/officeart/2005/8/layout/process2"/>
    <dgm:cxn modelId="{0E02F7E2-3AD2-2B4A-9855-04744EB8AD7F}" type="presOf" srcId="{2981A67D-019C-430B-9192-B8A3CC002D33}" destId="{BC9680E4-384E-4570-8F5A-7A74D17836F6}" srcOrd="0" destOrd="0" presId="urn:microsoft.com/office/officeart/2005/8/layout/process2"/>
    <dgm:cxn modelId="{564E26E5-3716-6F47-A7D1-FF309238FB07}" type="presOf" srcId="{E5135470-A219-4CDC-A7D2-B5A4F288EAFB}" destId="{BD3BB03C-78B8-49DD-A0A3-95865AD97865}" srcOrd="1" destOrd="0" presId="urn:microsoft.com/office/officeart/2005/8/layout/process2"/>
    <dgm:cxn modelId="{F328E4F4-9424-6844-B181-48F1F72B6BFA}" type="presParOf" srcId="{BC9680E4-384E-4570-8F5A-7A74D17836F6}" destId="{B3730A30-3591-47CA-8723-1FC29892F036}" srcOrd="0" destOrd="0" presId="urn:microsoft.com/office/officeart/2005/8/layout/process2"/>
    <dgm:cxn modelId="{226C29B6-1AAE-F940-AC38-ECFB6903F929}" type="presParOf" srcId="{BC9680E4-384E-4570-8F5A-7A74D17836F6}" destId="{84F40F81-F106-43A1-92CE-C2A4D65ECC5F}" srcOrd="1" destOrd="0" presId="urn:microsoft.com/office/officeart/2005/8/layout/process2"/>
    <dgm:cxn modelId="{B1262757-F44C-2040-B9DB-259D1AEE57D4}" type="presParOf" srcId="{84F40F81-F106-43A1-92CE-C2A4D65ECC5F}" destId="{BD3BB03C-78B8-49DD-A0A3-95865AD97865}" srcOrd="0" destOrd="0" presId="urn:microsoft.com/office/officeart/2005/8/layout/process2"/>
    <dgm:cxn modelId="{BA7BC0BD-1474-0C41-BFC1-2F7EA12D037D}" type="presParOf" srcId="{BC9680E4-384E-4570-8F5A-7A74D17836F6}" destId="{B9EDE46B-0221-4076-9877-8C3B07B02C7B}" srcOrd="2" destOrd="0" presId="urn:microsoft.com/office/officeart/2005/8/layout/process2"/>
    <dgm:cxn modelId="{428B9CDB-3784-5849-BF6B-18B223BA98F4}" type="presParOf" srcId="{BC9680E4-384E-4570-8F5A-7A74D17836F6}" destId="{34AF6A92-265C-4442-9F0D-8E0B8C66ABA7}" srcOrd="3" destOrd="0" presId="urn:microsoft.com/office/officeart/2005/8/layout/process2"/>
    <dgm:cxn modelId="{83A79AE4-77E2-A14F-AA6E-6DD3129E7DFA}" type="presParOf" srcId="{34AF6A92-265C-4442-9F0D-8E0B8C66ABA7}" destId="{40EEE4EE-1519-45BA-AAF2-131E126C2F96}" srcOrd="0" destOrd="0" presId="urn:microsoft.com/office/officeart/2005/8/layout/process2"/>
    <dgm:cxn modelId="{3018DD18-EC4A-C54B-AC21-FE594AC6AEEA}" type="presParOf" srcId="{BC9680E4-384E-4570-8F5A-7A74D17836F6}" destId="{277608D4-B72A-46D8-B78A-1C8158D4DC6B}"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30A30-3591-47CA-8723-1FC29892F036}">
      <dsp:nvSpPr>
        <dsp:cNvPr id="0" name=""/>
        <dsp:cNvSpPr/>
      </dsp:nvSpPr>
      <dsp:spPr>
        <a:xfrm>
          <a:off x="108526" y="0"/>
          <a:ext cx="2311400" cy="128411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Calculate number of different nucleotides/amino acids per MSA column (X)</a:t>
          </a:r>
        </a:p>
      </dsp:txBody>
      <dsp:txXfrm>
        <a:off x="146136" y="37610"/>
        <a:ext cx="2236180" cy="1208891"/>
      </dsp:txXfrm>
    </dsp:sp>
    <dsp:sp modelId="{84F40F81-F106-43A1-92CE-C2A4D65ECC5F}">
      <dsp:nvSpPr>
        <dsp:cNvPr id="0" name=""/>
        <dsp:cNvSpPr/>
      </dsp:nvSpPr>
      <dsp:spPr>
        <a:xfrm rot="5400000">
          <a:off x="1023456" y="1316214"/>
          <a:ext cx="481541" cy="577850"/>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a:solidFill>
              <a:srgbClr val="00B0F0"/>
            </a:solidFill>
          </a:endParaRPr>
        </a:p>
      </dsp:txBody>
      <dsp:txXfrm rot="-5400000">
        <a:off x="1090872" y="1364368"/>
        <a:ext cx="346710" cy="337079"/>
      </dsp:txXfrm>
    </dsp:sp>
    <dsp:sp modelId="{B9EDE46B-0221-4076-9877-8C3B07B02C7B}">
      <dsp:nvSpPr>
        <dsp:cNvPr id="0" name=""/>
        <dsp:cNvSpPr/>
      </dsp:nvSpPr>
      <dsp:spPr>
        <a:xfrm>
          <a:off x="108526" y="1926167"/>
          <a:ext cx="2311400" cy="128411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Calculate number of nucleotides/amino acids substitutions (X-1)</a:t>
          </a:r>
        </a:p>
      </dsp:txBody>
      <dsp:txXfrm>
        <a:off x="146136" y="1963777"/>
        <a:ext cx="2236180" cy="1208891"/>
      </dsp:txXfrm>
    </dsp:sp>
    <dsp:sp modelId="{34AF6A92-265C-4442-9F0D-8E0B8C66ABA7}">
      <dsp:nvSpPr>
        <dsp:cNvPr id="0" name=""/>
        <dsp:cNvSpPr/>
      </dsp:nvSpPr>
      <dsp:spPr>
        <a:xfrm rot="5400000">
          <a:off x="1023456" y="3242381"/>
          <a:ext cx="481541" cy="577850"/>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a:p>
      </dsp:txBody>
      <dsp:txXfrm rot="-5400000">
        <a:off x="1090872" y="3290535"/>
        <a:ext cx="346710" cy="337079"/>
      </dsp:txXfrm>
    </dsp:sp>
    <dsp:sp modelId="{277608D4-B72A-46D8-B78A-1C8158D4DC6B}">
      <dsp:nvSpPr>
        <dsp:cNvPr id="0" name=""/>
        <dsp:cNvSpPr/>
      </dsp:nvSpPr>
      <dsp:spPr>
        <a:xfrm>
          <a:off x="108526" y="3852334"/>
          <a:ext cx="2311400" cy="128411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Calculate number of synonymous changes</a:t>
          </a:r>
        </a:p>
        <a:p>
          <a:pPr marL="0" lvl="0" indent="0" algn="ctr" defTabSz="533400">
            <a:lnSpc>
              <a:spcPct val="90000"/>
            </a:lnSpc>
            <a:spcBef>
              <a:spcPct val="0"/>
            </a:spcBef>
            <a:spcAft>
              <a:spcPct val="35000"/>
            </a:spcAft>
            <a:buNone/>
          </a:pPr>
          <a:r>
            <a:rPr lang="en-US" sz="1200" b="1" kern="1200" dirty="0"/>
            <a:t>S=(N-1)</a:t>
          </a:r>
          <a:r>
            <a:rPr lang="en-US" sz="1200" b="1" kern="1200" dirty="0" err="1">
              <a:solidFill>
                <a:srgbClr val="FF0000"/>
              </a:solidFill>
            </a:rPr>
            <a:t>nc</a:t>
          </a:r>
          <a:r>
            <a:rPr lang="en-US" sz="1200" b="1" kern="1200" dirty="0"/>
            <a:t>-N</a:t>
          </a:r>
        </a:p>
        <a:p>
          <a:pPr marL="0" lvl="0" indent="0" algn="ctr" defTabSz="533400">
            <a:lnSpc>
              <a:spcPct val="90000"/>
            </a:lnSpc>
            <a:spcBef>
              <a:spcPct val="0"/>
            </a:spcBef>
            <a:spcAft>
              <a:spcPct val="35000"/>
            </a:spcAft>
            <a:buNone/>
          </a:pPr>
          <a:r>
            <a:rPr lang="en-US" sz="1200" b="1" kern="1200" dirty="0"/>
            <a:t>assuming N=(N-1)</a:t>
          </a:r>
          <a:r>
            <a:rPr lang="en-US" sz="1200" b="1" kern="1200" dirty="0" err="1">
              <a:solidFill>
                <a:srgbClr val="FF0000"/>
              </a:solidFill>
            </a:rPr>
            <a:t>aa</a:t>
          </a:r>
          <a:endParaRPr lang="en-US" sz="1200" b="1" kern="1200" dirty="0">
            <a:solidFill>
              <a:srgbClr val="FF0000"/>
            </a:solidFill>
          </a:endParaRPr>
        </a:p>
      </dsp:txBody>
      <dsp:txXfrm>
        <a:off x="146136" y="3889944"/>
        <a:ext cx="2236180" cy="12088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30A30-3591-47CA-8723-1FC29892F036}">
      <dsp:nvSpPr>
        <dsp:cNvPr id="0" name=""/>
        <dsp:cNvSpPr/>
      </dsp:nvSpPr>
      <dsp:spPr>
        <a:xfrm>
          <a:off x="108526" y="0"/>
          <a:ext cx="2311400" cy="128411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Calculate MSA nucleotide frequencies (%A,%T,%G,%C)</a:t>
          </a:r>
        </a:p>
      </dsp:txBody>
      <dsp:txXfrm>
        <a:off x="146136" y="37610"/>
        <a:ext cx="2236180" cy="1208891"/>
      </dsp:txXfrm>
    </dsp:sp>
    <dsp:sp modelId="{84F40F81-F106-43A1-92CE-C2A4D65ECC5F}">
      <dsp:nvSpPr>
        <dsp:cNvPr id="0" name=""/>
        <dsp:cNvSpPr/>
      </dsp:nvSpPr>
      <dsp:spPr>
        <a:xfrm rot="5400000">
          <a:off x="1023456" y="1316214"/>
          <a:ext cx="481541" cy="577850"/>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a:solidFill>
              <a:srgbClr val="00B0F0"/>
            </a:solidFill>
          </a:endParaRPr>
        </a:p>
      </dsp:txBody>
      <dsp:txXfrm rot="-5400000">
        <a:off x="1090872" y="1364368"/>
        <a:ext cx="346710" cy="337079"/>
      </dsp:txXfrm>
    </dsp:sp>
    <dsp:sp modelId="{B9EDE46B-0221-4076-9877-8C3B07B02C7B}">
      <dsp:nvSpPr>
        <dsp:cNvPr id="0" name=""/>
        <dsp:cNvSpPr/>
      </dsp:nvSpPr>
      <dsp:spPr>
        <a:xfrm>
          <a:off x="108526" y="1926167"/>
          <a:ext cx="2311400" cy="128411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Introduce a given number of random substitutions ( at any position) based on inferred base frequencies</a:t>
          </a:r>
        </a:p>
      </dsp:txBody>
      <dsp:txXfrm>
        <a:off x="146136" y="1963777"/>
        <a:ext cx="2236180" cy="1208891"/>
      </dsp:txXfrm>
    </dsp:sp>
    <dsp:sp modelId="{34AF6A92-265C-4442-9F0D-8E0B8C66ABA7}">
      <dsp:nvSpPr>
        <dsp:cNvPr id="0" name=""/>
        <dsp:cNvSpPr/>
      </dsp:nvSpPr>
      <dsp:spPr>
        <a:xfrm rot="5400000">
          <a:off x="1023456" y="3242381"/>
          <a:ext cx="481541" cy="577850"/>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a:p>
      </dsp:txBody>
      <dsp:txXfrm rot="-5400000">
        <a:off x="1090872" y="3290535"/>
        <a:ext cx="346710" cy="337079"/>
      </dsp:txXfrm>
    </dsp:sp>
    <dsp:sp modelId="{277608D4-B72A-46D8-B78A-1C8158D4DC6B}">
      <dsp:nvSpPr>
        <dsp:cNvPr id="0" name=""/>
        <dsp:cNvSpPr/>
      </dsp:nvSpPr>
      <dsp:spPr>
        <a:xfrm>
          <a:off x="108526" y="3852334"/>
          <a:ext cx="2311400" cy="128411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Compare translated mutated codon with the initial translated codon and count synonymous and non-synonymous substitutions</a:t>
          </a:r>
        </a:p>
      </dsp:txBody>
      <dsp:txXfrm>
        <a:off x="146136" y="3889944"/>
        <a:ext cx="2236180" cy="120889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image" Target="../media/image4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2E0EBF-A78E-394D-8A69-C2DDA1FF11CB}" type="datetimeFigureOut">
              <a:rPr lang="en-US" smtClean="0"/>
              <a:t>11/11/19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1A68D0-AB71-FD4B-A430-DEA9F7948DF9}" type="slidenum">
              <a:rPr lang="en-US" smtClean="0"/>
              <a:t>‹#›</a:t>
            </a:fld>
            <a:endParaRPr lang="en-US"/>
          </a:p>
        </p:txBody>
      </p:sp>
    </p:spTree>
    <p:extLst>
      <p:ext uri="{BB962C8B-B14F-4D97-AF65-F5344CB8AC3E}">
        <p14:creationId xmlns:p14="http://schemas.microsoft.com/office/powerpoint/2010/main" val="32878953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1A68D0-AB71-FD4B-A430-DEA9F7948DF9}" type="slidenum">
              <a:rPr lang="en-US" smtClean="0"/>
              <a:t>1</a:t>
            </a:fld>
            <a:endParaRPr lang="en-US"/>
          </a:p>
        </p:txBody>
      </p:sp>
    </p:spTree>
    <p:extLst>
      <p:ext uri="{BB962C8B-B14F-4D97-AF65-F5344CB8AC3E}">
        <p14:creationId xmlns:p14="http://schemas.microsoft.com/office/powerpoint/2010/main" val="1089289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BADC884-9A59-0C41-AFC1-7B85695C25C7}" type="slidenum">
              <a:rPr lang="en-US" sz="1200" b="1">
                <a:solidFill>
                  <a:srgbClr val="000000"/>
                </a:solidFill>
                <a:latin typeface="Times New Roman" charset="0"/>
              </a:rPr>
              <a:pPr eaLnBrk="1" hangingPunct="1"/>
              <a:t>16</a:t>
            </a:fld>
            <a:endParaRPr lang="en-US" sz="1200" b="1">
              <a:solidFill>
                <a:srgbClr val="000000"/>
              </a:solidFill>
              <a:latin typeface="Times New Roman" charset="0"/>
            </a:endParaRPr>
          </a:p>
        </p:txBody>
      </p:sp>
      <p:sp>
        <p:nvSpPr>
          <p:cNvPr id="139266"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39267"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lIns="96661" tIns="48331" rIns="96661" bIns="48331"/>
          <a:lstStyle/>
          <a:p>
            <a:endParaRPr lang="en-GB">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0CA629-7ED4-D441-B96F-FF2FECBB1858}" type="slidenum">
              <a:rPr lang="en-US" sz="1200" b="1">
                <a:solidFill>
                  <a:srgbClr val="000000"/>
                </a:solidFill>
                <a:latin typeface="Times New Roman" charset="0"/>
              </a:rPr>
              <a:pPr eaLnBrk="1" hangingPunct="1"/>
              <a:t>17</a:t>
            </a:fld>
            <a:endParaRPr lang="en-US" sz="1200" b="1">
              <a:solidFill>
                <a:srgbClr val="000000"/>
              </a:solidFill>
              <a:latin typeface="Times New Roman" charset="0"/>
            </a:endParaRPr>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46B30-2C95-454A-A1B3-2796883DF575}" type="slidenum">
              <a:rPr lang="en-US" sz="1200" b="1">
                <a:solidFill>
                  <a:srgbClr val="000000"/>
                </a:solidFill>
                <a:latin typeface="Times New Roman" charset="0"/>
              </a:rPr>
              <a:pPr eaLnBrk="1" hangingPunct="1"/>
              <a:t>18</a:t>
            </a:fld>
            <a:endParaRPr lang="en-US" sz="1200" b="1">
              <a:solidFill>
                <a:srgbClr val="000000"/>
              </a:solidFill>
              <a:latin typeface="Times New Roman" charset="0"/>
            </a:endParaRPr>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4012C3F-472C-D64B-85AC-7D57BC478F59}" type="slidenum">
              <a:rPr lang="en-US" sz="1200" b="1">
                <a:solidFill>
                  <a:srgbClr val="000000"/>
                </a:solidFill>
                <a:latin typeface="Times New Roman" charset="0"/>
              </a:rPr>
              <a:pPr eaLnBrk="1" hangingPunct="1"/>
              <a:t>19</a:t>
            </a:fld>
            <a:endParaRPr lang="en-US" sz="1200" b="1">
              <a:solidFill>
                <a:srgbClr val="000000"/>
              </a:solidFill>
              <a:latin typeface="Times New Roman" charset="0"/>
            </a:endParaRPr>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B39D8C8-387B-B345-849D-CABD268718F8}" type="slidenum">
              <a:rPr lang="en-US" sz="1200" b="1">
                <a:solidFill>
                  <a:srgbClr val="000000"/>
                </a:solidFill>
                <a:latin typeface="Times New Roman" charset="0"/>
              </a:rPr>
              <a:pPr eaLnBrk="1" hangingPunct="1"/>
              <a:t>20</a:t>
            </a:fld>
            <a:endParaRPr lang="en-US" sz="1200" b="1">
              <a:solidFill>
                <a:srgbClr val="000000"/>
              </a:solidFill>
              <a:latin typeface="Times New Roman" charset="0"/>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796E21C-7233-0042-B9F1-1FDF573F194D}" type="slidenum">
              <a:rPr lang="en-US" sz="1200">
                <a:solidFill>
                  <a:srgbClr val="000000"/>
                </a:solidFill>
              </a:rPr>
              <a:pPr eaLnBrk="1" hangingPunct="1"/>
              <a:t>21</a:t>
            </a:fld>
            <a:endParaRPr lang="en-US" sz="1200">
              <a:solidFill>
                <a:srgbClr val="000000"/>
              </a:solidFill>
            </a:endParaRPr>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An inspection of the genetic code table suggests most changes at the first position are nonsynonymous, all changes at the second codon position are nonsynonymous and only some changes at the third position are synonymous. As a result we do not expect to see equal proportions of synonymous and nonsynonymous mutations  even if there is no selection at protein level. Indeed, if mutations from any one nucleotide  to any other  occur at the same rate , we expect 25.5% of mutations to be synonymous and 74.5% mutations to be nonsynonymous.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50A521-6EB2-864F-86CF-D8804044D375}" type="slidenum">
              <a:rPr lang="en-US" sz="1200" b="1">
                <a:solidFill>
                  <a:srgbClr val="000000"/>
                </a:solidFill>
                <a:latin typeface="Times New Roman" charset="0"/>
              </a:rPr>
              <a:pPr eaLnBrk="1" hangingPunct="1"/>
              <a:t>22</a:t>
            </a:fld>
            <a:endParaRPr lang="en-US" sz="1200" b="1">
              <a:solidFill>
                <a:srgbClr val="000000"/>
              </a:solidFill>
              <a:latin typeface="Times New Roman" charset="0"/>
            </a:endParaRPr>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A2B9E1-78A5-FE4C-AF67-F5518A153D85}" type="slidenum">
              <a:rPr lang="en-US" sz="1200" b="1">
                <a:solidFill>
                  <a:srgbClr val="000000"/>
                </a:solidFill>
                <a:latin typeface="Times New Roman" charset="0"/>
              </a:rPr>
              <a:pPr eaLnBrk="1" hangingPunct="1"/>
              <a:t>23</a:t>
            </a:fld>
            <a:endParaRPr lang="en-US" sz="1200" b="1">
              <a:solidFill>
                <a:srgbClr val="000000"/>
              </a:solidFill>
              <a:latin typeface="Times New Roman" charset="0"/>
            </a:endParaRP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Slide Image Placeholder 1"/>
          <p:cNvSpPr>
            <a:spLocks noGrp="1" noRot="1" noChangeAspect="1"/>
          </p:cNvSpPr>
          <p:nvPr>
            <p:ph type="sldImg"/>
          </p:nvPr>
        </p:nvSpPr>
        <p:spPr>
          <a:ln/>
        </p:spPr>
      </p:sp>
      <p:sp>
        <p:nvSpPr>
          <p:cNvPr id="28774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The synonymous and non-synonymous rates  dN and dS are defined as the numbers of synonymous and nonsynonymous substitutions per site. The ratio of the two rates omega=dN/dS  then measures selective pressure at the protein level. If selection level has no effect on fitness, nonsynonymous mutations will be fixed at the same rate as synonymous mutations  so that dN=dS and omega=1. If nonsynonymous mutations are deleterious  purifying selection will reduce their fixation rate  so that dN&lt;dS and omega&lt;1. If nonsynonymous mutations are favored by Darwinian selection, they will be fixed  at a higher rate than synonymous mutations resulting in dN&gt;dS and omega&gt;1.</a:t>
            </a:r>
          </a:p>
        </p:txBody>
      </p:sp>
      <p:sp>
        <p:nvSpPr>
          <p:cNvPr id="28774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A765215-3514-2D45-AD4D-AF6A981AE6C5}" type="slidenum">
              <a:rPr lang="de-DE" sz="1200">
                <a:solidFill>
                  <a:srgbClr val="000000"/>
                </a:solidFill>
              </a:rPr>
              <a:pPr eaLnBrk="1" hangingPunct="1"/>
              <a:t>24</a:t>
            </a:fld>
            <a:endParaRPr lang="de-DE" sz="120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00AA3F7-EEC1-FB4D-BA13-AA8B4E813C9F}" type="slidenum">
              <a:rPr lang="en-US" sz="1200" b="1">
                <a:solidFill>
                  <a:srgbClr val="000000"/>
                </a:solidFill>
                <a:latin typeface="Times New Roman" charset="0"/>
              </a:rPr>
              <a:pPr eaLnBrk="1" hangingPunct="1"/>
              <a:t>25</a:t>
            </a:fld>
            <a:endParaRPr lang="en-US" sz="1200" b="1">
              <a:solidFill>
                <a:srgbClr val="000000"/>
              </a:solidFill>
              <a:latin typeface="Times New Roman" charset="0"/>
            </a:endParaRPr>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6403B94-B660-5C4C-8046-85B38CDE13BC}" type="slidenum">
              <a:rPr lang="en-US" sz="1200" b="1">
                <a:solidFill>
                  <a:srgbClr val="000000"/>
                </a:solidFill>
                <a:latin typeface="Times New Roman" charset="0"/>
              </a:rPr>
              <a:pPr eaLnBrk="1" hangingPunct="1"/>
              <a:t>7</a:t>
            </a:fld>
            <a:endParaRPr lang="en-US" sz="1200" b="1">
              <a:solidFill>
                <a:srgbClr val="000000"/>
              </a:solidFill>
              <a:latin typeface="Times New Roman" charset="0"/>
            </a:endParaRP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724801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9DA90B-82C4-5245-863D-D440285F00D1}" type="slidenum">
              <a:rPr lang="en-US" sz="1200" b="1">
                <a:solidFill>
                  <a:srgbClr val="000000"/>
                </a:solidFill>
                <a:latin typeface="Times New Roman" charset="0"/>
              </a:rPr>
              <a:pPr eaLnBrk="1" hangingPunct="1"/>
              <a:t>26</a:t>
            </a:fld>
            <a:endParaRPr lang="en-US" sz="1200" b="1">
              <a:solidFill>
                <a:srgbClr val="000000"/>
              </a:solidFill>
              <a:latin typeface="Times New Roman" charset="0"/>
            </a:endParaRP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C3A33A8-0E10-844E-8BA9-B7D93815D7F4}" type="slidenum">
              <a:rPr lang="en-US" sz="1200" b="1">
                <a:solidFill>
                  <a:srgbClr val="000000"/>
                </a:solidFill>
                <a:latin typeface="Times New Roman" charset="0"/>
              </a:rPr>
              <a:pPr eaLnBrk="1" hangingPunct="1"/>
              <a:t>29</a:t>
            </a:fld>
            <a:endParaRPr lang="en-US" sz="1200" b="1">
              <a:solidFill>
                <a:srgbClr val="000000"/>
              </a:solidFill>
              <a:latin typeface="Times New Roman" charset="0"/>
            </a:endParaRPr>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D41196-8D67-0240-8FC0-9E719642A0BC}" type="slidenum">
              <a:rPr lang="en-US" sz="1200" b="1">
                <a:solidFill>
                  <a:srgbClr val="000000"/>
                </a:solidFill>
                <a:latin typeface="Times New Roman" charset="0"/>
              </a:rPr>
              <a:pPr eaLnBrk="1" hangingPunct="1"/>
              <a:t>30</a:t>
            </a:fld>
            <a:endParaRPr lang="en-US" sz="1200" b="1">
              <a:solidFill>
                <a:srgbClr val="000000"/>
              </a:solidFill>
              <a:latin typeface="Times New Roman" charset="0"/>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828236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E536E54-634A-2B4B-AB7C-9407BFCAB2BE}" type="slidenum">
              <a:rPr lang="en-US" sz="1200" b="1">
                <a:solidFill>
                  <a:srgbClr val="000000"/>
                </a:solidFill>
                <a:latin typeface="Times New Roman" charset="0"/>
              </a:rPr>
              <a:pPr eaLnBrk="1" hangingPunct="1"/>
              <a:t>31</a:t>
            </a:fld>
            <a:endParaRPr lang="en-US" sz="1200" b="1">
              <a:solidFill>
                <a:srgbClr val="000000"/>
              </a:solidFill>
              <a:latin typeface="Times New Roman" charset="0"/>
            </a:endParaRP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672288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99641C7-900D-C349-AE67-35D494C287B0}" type="slidenum">
              <a:rPr lang="en-US" sz="1200" b="1">
                <a:solidFill>
                  <a:srgbClr val="000000"/>
                </a:solidFill>
                <a:latin typeface="Times New Roman" charset="0"/>
              </a:rPr>
              <a:pPr eaLnBrk="1" hangingPunct="1"/>
              <a:t>32</a:t>
            </a:fld>
            <a:endParaRPr lang="en-US" sz="1200" b="1">
              <a:solidFill>
                <a:srgbClr val="000000"/>
              </a:solidFill>
              <a:latin typeface="Times New Roman" charset="0"/>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81344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C6751951-10D3-B944-BC31-631E067A61F7}" type="slidenum">
              <a:rPr lang="en-US" sz="1200">
                <a:solidFill>
                  <a:srgbClr val="000000"/>
                </a:solidFill>
              </a:rPr>
              <a:pPr eaLnBrk="1" hangingPunct="1"/>
              <a:t>34</a:t>
            </a:fld>
            <a:endParaRPr lang="en-US" sz="1200">
              <a:solidFill>
                <a:srgbClr val="000000"/>
              </a:solidFill>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71256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7FD299A9-650C-9B4A-A1C8-4A8CB852508E}" type="slidenum">
              <a:rPr lang="en-US" sz="1200">
                <a:solidFill>
                  <a:srgbClr val="000000"/>
                </a:solidFill>
              </a:rPr>
              <a:pPr eaLnBrk="1" hangingPunct="1"/>
              <a:t>37</a:t>
            </a:fld>
            <a:endParaRPr lang="en-US" sz="1200">
              <a:solidFill>
                <a:srgbClr val="000000"/>
              </a:solidFill>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7922191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dirty="0">
                <a:ea typeface="+mn-ea"/>
                <a:cs typeface="+mn-cs"/>
              </a:rPr>
              <a:t>The ratio of non-synonymous-to-synonymous (</a:t>
            </a:r>
            <a:r>
              <a:rPr lang="en-US" dirty="0" err="1">
                <a:ea typeface="+mn-ea"/>
                <a:cs typeface="+mn-cs"/>
              </a:rPr>
              <a:t>dN</a:t>
            </a:r>
            <a:r>
              <a:rPr lang="en-US" dirty="0">
                <a:ea typeface="+mn-ea"/>
                <a:cs typeface="+mn-cs"/>
              </a:rPr>
              <a:t>/</a:t>
            </a:r>
            <a:r>
              <a:rPr lang="en-US" dirty="0" err="1">
                <a:ea typeface="+mn-ea"/>
                <a:cs typeface="+mn-cs"/>
              </a:rPr>
              <a:t>dS</a:t>
            </a:r>
            <a:r>
              <a:rPr lang="en-US" dirty="0">
                <a:ea typeface="+mn-ea"/>
                <a:cs typeface="+mn-cs"/>
              </a:rPr>
              <a:t>, or ω) codon substitution rates can be used as an indication of the selective pressure acting on a protein-coding gene. If a gene (or gene segment) is under purifying selection, non-synonymous mutations (that is, mutations resulting in a change of the encoded amino acid) will be selected against, resulting in ω &lt; 1. In neutrally evolving proteins, synonymous and non-synonymous mutations will be fixed at approximately the same rate, resulting in ω = 1. Because different regions of a protein-coding gene may be under different selective constraints, codons can be divided into two categories: those with ω &lt; 1 (yellow; the estimated ω is indicated on the bar) and those with ω fixed to 1 (green); the estimated proportion of codons in each category is given on the horizontal axis. </a:t>
            </a:r>
            <a:endParaRPr lang="en-US" dirty="0"/>
          </a:p>
        </p:txBody>
      </p:sp>
      <p:sp>
        <p:nvSpPr>
          <p:cNvPr id="28877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74EE8DA-81B8-3443-9913-6A5A87434D2E}" type="slidenum">
              <a:rPr lang="de-DE" sz="1200">
                <a:solidFill>
                  <a:srgbClr val="000000"/>
                </a:solidFill>
              </a:rPr>
              <a:pPr eaLnBrk="1" hangingPunct="1"/>
              <a:t>40</a:t>
            </a:fld>
            <a:endParaRPr lang="de-DE" sz="1200">
              <a:solidFill>
                <a:srgbClr val="000000"/>
              </a:solidFill>
            </a:endParaRPr>
          </a:p>
        </p:txBody>
      </p:sp>
    </p:spTree>
    <p:extLst>
      <p:ext uri="{BB962C8B-B14F-4D97-AF65-F5344CB8AC3E}">
        <p14:creationId xmlns:p14="http://schemas.microsoft.com/office/powerpoint/2010/main" val="2141594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AD27C16-7052-3348-8190-02BC9C3E63B1}" type="slidenum">
              <a:rPr lang="en-US" sz="1200" b="1">
                <a:solidFill>
                  <a:srgbClr val="000000"/>
                </a:solidFill>
                <a:latin typeface="Times New Roman" charset="0"/>
              </a:rPr>
              <a:pPr eaLnBrk="1" hangingPunct="1"/>
              <a:t>42</a:t>
            </a:fld>
            <a:endParaRPr lang="en-US" sz="1200" b="1">
              <a:solidFill>
                <a:srgbClr val="000000"/>
              </a:solidFill>
              <a:latin typeface="Times New Roman" charset="0"/>
            </a:endParaRPr>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6831414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572B66-CFD7-B440-921D-BF8F01F1B787}" type="slidenum">
              <a:rPr lang="en-US" sz="1200" b="1">
                <a:solidFill>
                  <a:srgbClr val="000000"/>
                </a:solidFill>
                <a:latin typeface="Times New Roman" charset="0"/>
              </a:rPr>
              <a:pPr eaLnBrk="1" hangingPunct="1"/>
              <a:t>43</a:t>
            </a:fld>
            <a:endParaRPr lang="en-US" sz="1200" b="1">
              <a:solidFill>
                <a:srgbClr val="000000"/>
              </a:solidFill>
              <a:latin typeface="Times New Roman" charset="0"/>
            </a:endParaRPr>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766729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6C1B176-0F6D-D647-A42B-CB2512D81DC3}" type="slidenum">
              <a:rPr lang="en-US" sz="1200" b="1">
                <a:solidFill>
                  <a:srgbClr val="000000"/>
                </a:solidFill>
                <a:latin typeface="Times New Roman" charset="0"/>
              </a:rPr>
              <a:pPr eaLnBrk="1" hangingPunct="1"/>
              <a:t>8</a:t>
            </a:fld>
            <a:endParaRPr lang="en-US" sz="1200" b="1">
              <a:solidFill>
                <a:srgbClr val="000000"/>
              </a:solidFill>
              <a:latin typeface="Times New Roman" charset="0"/>
            </a:endParaRPr>
          </a:p>
        </p:txBody>
      </p:sp>
      <p:sp>
        <p:nvSpPr>
          <p:cNvPr id="131074"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3107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lIns="96661" tIns="48331" rIns="96661" bIns="48331"/>
          <a:lstStyle/>
          <a:p>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291240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Slide Image Placeholder 1"/>
          <p:cNvSpPr>
            <a:spLocks noGrp="1" noRot="1" noChangeAspect="1"/>
          </p:cNvSpPr>
          <p:nvPr>
            <p:ph type="sldImg"/>
          </p:nvPr>
        </p:nvSpPr>
        <p:spPr>
          <a:ln/>
        </p:spPr>
      </p:sp>
      <p:sp>
        <p:nvSpPr>
          <p:cNvPr id="289794"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8979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E12164-98C9-B14E-AFCC-44EE22F81812}" type="slidenum">
              <a:rPr lang="de-DE" sz="1200">
                <a:solidFill>
                  <a:prstClr val="black"/>
                </a:solidFill>
              </a:rPr>
              <a:pPr eaLnBrk="1" hangingPunct="1"/>
              <a:t>50</a:t>
            </a:fld>
            <a:endParaRPr lang="de-DE" sz="1200">
              <a:solidFill>
                <a:prstClr val="black"/>
              </a:solidFill>
            </a:endParaRPr>
          </a:p>
        </p:txBody>
      </p:sp>
    </p:spTree>
    <p:extLst>
      <p:ext uri="{BB962C8B-B14F-4D97-AF65-F5344CB8AC3E}">
        <p14:creationId xmlns:p14="http://schemas.microsoft.com/office/powerpoint/2010/main" val="1027680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dirty="0">
                <a:latin typeface="Arial" charset="0"/>
                <a:cs typeface="msgothic" charset="0"/>
              </a:rPr>
              <a:t>Geographic origin of the three populations studied. (</a:t>
            </a:r>
            <a:r>
              <a:rPr lang="en-GB" i="1" dirty="0">
                <a:latin typeface="Arial" charset="0"/>
                <a:cs typeface="msgothic" charset="0"/>
              </a:rPr>
              <a:t>A</a:t>
            </a:r>
            <a:r>
              <a:rPr lang="en-GB" dirty="0">
                <a:latin typeface="Arial" charset="0"/>
                <a:cs typeface="msgothic" charset="0"/>
              </a:rPr>
              <a:t>) European/Romanians and </a:t>
            </a:r>
            <a:r>
              <a:rPr lang="en-GB" dirty="0" err="1">
                <a:latin typeface="Arial" charset="0"/>
                <a:cs typeface="msgothic" charset="0"/>
              </a:rPr>
              <a:t>Rroma</a:t>
            </a:r>
            <a:r>
              <a:rPr lang="en-GB" dirty="0">
                <a:latin typeface="Arial" charset="0"/>
                <a:cs typeface="msgothic" charset="0"/>
              </a:rPr>
              <a:t>/Gipsy share the same location, even if the origin of the latter is in North India. (</a:t>
            </a:r>
            <a:r>
              <a:rPr lang="en-GB" i="1" dirty="0">
                <a:latin typeface="Arial" charset="0"/>
                <a:cs typeface="msgothic" charset="0"/>
              </a:rPr>
              <a:t>B</a:t>
            </a:r>
            <a:r>
              <a:rPr lang="en-GB" dirty="0">
                <a:latin typeface="Arial" charset="0"/>
                <a:cs typeface="msgothic" charset="0"/>
              </a:rPr>
              <a:t>) Plot of the populations under analysis according to the coordinates to the two main eigenvectors of </a:t>
            </a:r>
            <a:r>
              <a:rPr lang="en-GB" dirty="0" err="1">
                <a:latin typeface="Arial" charset="0"/>
                <a:cs typeface="msgothic" charset="0"/>
              </a:rPr>
              <a:t>smartpca</a:t>
            </a:r>
            <a:r>
              <a:rPr lang="en-GB" dirty="0">
                <a:latin typeface="Arial" charset="0"/>
                <a:cs typeface="msgothic" charset="0"/>
              </a:rPr>
              <a:t> (</a:t>
            </a:r>
            <a:r>
              <a:rPr lang="en-GB" dirty="0" err="1">
                <a:latin typeface="Arial" charset="0"/>
                <a:cs typeface="msgothic" charset="0"/>
              </a:rPr>
              <a:t>Eigensoft</a:t>
            </a:r>
            <a:r>
              <a:rPr lang="en-GB" dirty="0">
                <a:latin typeface="Arial" charset="0"/>
                <a:cs typeface="msgothic" charset="0"/>
              </a:rPr>
              <a:t>) analysis, in which each dot represents an individual. Individuals within the circles and the same </a:t>
            </a:r>
            <a:r>
              <a:rPr lang="en-GB" dirty="0" err="1">
                <a:latin typeface="Arial" charset="0"/>
                <a:cs typeface="msgothic" charset="0"/>
              </a:rPr>
              <a:t>color</a:t>
            </a:r>
            <a:r>
              <a:rPr lang="en-GB" dirty="0">
                <a:latin typeface="Arial" charset="0"/>
                <a:cs typeface="msgothic" charset="0"/>
              </a:rPr>
              <a:t> have been considered for the study; those of different </a:t>
            </a:r>
            <a:r>
              <a:rPr lang="en-GB" dirty="0" err="1">
                <a:latin typeface="Arial" charset="0"/>
                <a:cs typeface="msgothic" charset="0"/>
              </a:rPr>
              <a:t>colors</a:t>
            </a:r>
            <a:r>
              <a:rPr lang="en-GB" dirty="0">
                <a:latin typeface="Arial" charset="0"/>
                <a:cs typeface="msgothic" charset="0"/>
              </a:rPr>
              <a:t> represent false population allocation and those intermediate represent admixed individuals. ROM, </a:t>
            </a:r>
            <a:r>
              <a:rPr lang="en-GB" dirty="0" err="1">
                <a:latin typeface="Arial" charset="0"/>
                <a:cs typeface="msgothic" charset="0"/>
              </a:rPr>
              <a:t>nongypsy</a:t>
            </a:r>
            <a:r>
              <a:rPr lang="en-GB" dirty="0">
                <a:latin typeface="Arial" charset="0"/>
                <a:cs typeface="msgothic" charset="0"/>
              </a:rPr>
              <a:t> Romanians; INDI, individuals from North India; GYP, </a:t>
            </a:r>
            <a:r>
              <a:rPr lang="en-GB" dirty="0" err="1">
                <a:latin typeface="Arial" charset="0"/>
                <a:cs typeface="msgothic" charset="0"/>
              </a:rPr>
              <a:t>Rroma</a:t>
            </a:r>
            <a:r>
              <a:rPr lang="en-GB" dirty="0">
                <a:latin typeface="Arial" charset="0"/>
                <a:cs typeface="msgothic" charset="0"/>
              </a:rPr>
              <a:t>/Gypsies living in Romania.</a:t>
            </a:r>
          </a:p>
        </p:txBody>
      </p:sp>
    </p:spTree>
    <p:extLst>
      <p:ext uri="{BB962C8B-B14F-4D97-AF65-F5344CB8AC3E}">
        <p14:creationId xmlns:p14="http://schemas.microsoft.com/office/powerpoint/2010/main" val="18638369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Manhattan plot of results of selection tests in Rroma, Romanians, and Indians using TreeSelect statistic (</a:t>
            </a:r>
            <a:r>
              <a:rPr lang="en-GB" i="1">
                <a:latin typeface="Arial" charset="0"/>
                <a:cs typeface="msgothic" charset="0"/>
              </a:rPr>
              <a:t>A</a:t>
            </a:r>
            <a:r>
              <a:rPr lang="en-GB">
                <a:latin typeface="Arial" charset="0"/>
                <a:cs typeface="msgothic" charset="0"/>
              </a:rPr>
              <a:t>) and XP-CLR statistic (</a:t>
            </a:r>
            <a:r>
              <a:rPr lang="en-GB" i="1">
                <a:latin typeface="Arial" charset="0"/>
                <a:cs typeface="msgothic" charset="0"/>
              </a:rPr>
              <a:t>B</a:t>
            </a:r>
            <a:r>
              <a:rPr lang="en-GB">
                <a:latin typeface="Arial" charset="0"/>
                <a:cs typeface="msgothic" charset="0"/>
              </a:rPr>
              <a:t>). Chromosomes ordered from chromosome 1 to chromosome 22.</a:t>
            </a:r>
          </a:p>
        </p:txBody>
      </p:sp>
    </p:spTree>
    <p:extLst>
      <p:ext uri="{BB962C8B-B14F-4D97-AF65-F5344CB8AC3E}">
        <p14:creationId xmlns:p14="http://schemas.microsoft.com/office/powerpoint/2010/main" val="1402942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6090B1F-20F9-A843-BAAA-8DA9E96697EE}" type="slidenum">
              <a:rPr lang="en-US" sz="1200" b="1">
                <a:solidFill>
                  <a:srgbClr val="000000"/>
                </a:solidFill>
                <a:latin typeface="Times New Roman" charset="0"/>
              </a:rPr>
              <a:pPr eaLnBrk="1" hangingPunct="1"/>
              <a:t>9</a:t>
            </a:fld>
            <a:endParaRPr lang="en-US" sz="1200" b="1">
              <a:solidFill>
                <a:srgbClr val="000000"/>
              </a:solidFill>
              <a:latin typeface="Times New Roman" charset="0"/>
            </a:endParaRP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117146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3202425-2686-9F44-A0C7-40B183C61FA5}" type="slidenum">
              <a:rPr lang="en-US" sz="1200" b="1">
                <a:solidFill>
                  <a:srgbClr val="000000"/>
                </a:solidFill>
                <a:latin typeface="Times New Roman" charset="0"/>
              </a:rPr>
              <a:pPr eaLnBrk="1" hangingPunct="1"/>
              <a:t>10</a:t>
            </a:fld>
            <a:endParaRPr lang="en-US" sz="1200" b="1">
              <a:solidFill>
                <a:srgbClr val="000000"/>
              </a:solidFill>
              <a:latin typeface="Times New Roman" charset="0"/>
            </a:endParaRPr>
          </a:p>
        </p:txBody>
      </p:sp>
      <p:sp>
        <p:nvSpPr>
          <p:cNvPr id="129026"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29027"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lIns="96661" tIns="48331" rIns="96661" bIns="48331"/>
          <a:lstStyle/>
          <a:p>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74622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45CC3C4-9294-4848-B304-12395C817FFF}" type="slidenum">
              <a:rPr lang="en-US" sz="1200" b="1">
                <a:solidFill>
                  <a:srgbClr val="000000"/>
                </a:solidFill>
                <a:latin typeface="Times New Roman" charset="0"/>
              </a:rPr>
              <a:pPr eaLnBrk="1" hangingPunct="1"/>
              <a:t>12</a:t>
            </a:fld>
            <a:endParaRPr lang="en-US" sz="1200" b="1">
              <a:solidFill>
                <a:srgbClr val="000000"/>
              </a:solidFill>
              <a:latin typeface="Times New Roman" charset="0"/>
            </a:endParaRP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350893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2BCA043-70DC-8A46-BCEB-CAD37B11510F}" type="slidenum">
              <a:rPr lang="en-US" sz="1200" b="1">
                <a:solidFill>
                  <a:srgbClr val="000000"/>
                </a:solidFill>
                <a:latin typeface="Times New Roman" charset="0"/>
              </a:rPr>
              <a:pPr eaLnBrk="1" hangingPunct="1"/>
              <a:t>13</a:t>
            </a:fld>
            <a:endParaRPr lang="en-US" sz="1200" b="1">
              <a:solidFill>
                <a:srgbClr val="000000"/>
              </a:solidFill>
              <a:latin typeface="Times New Roman" charset="0"/>
            </a:endParaRP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2E16A7-D57E-EB46-9CDF-7F1F8B78D7A5}" type="slidenum">
              <a:rPr lang="en-US" sz="1200" b="1">
                <a:solidFill>
                  <a:srgbClr val="000000"/>
                </a:solidFill>
                <a:latin typeface="Times New Roman" charset="0"/>
              </a:rPr>
              <a:pPr eaLnBrk="1" hangingPunct="1"/>
              <a:t>14</a:t>
            </a:fld>
            <a:endParaRPr lang="en-US" sz="1200" b="1">
              <a:solidFill>
                <a:srgbClr val="000000"/>
              </a:solidFill>
              <a:latin typeface="Times New Roman" charset="0"/>
            </a:endParaRPr>
          </a:p>
        </p:txBody>
      </p:sp>
      <p:sp>
        <p:nvSpPr>
          <p:cNvPr id="135170"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35171"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lIns="96661" tIns="48331" rIns="96661" bIns="48331"/>
          <a:lstStyle/>
          <a:p>
            <a:endParaRPr lang="en-GB">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4C0409-DD64-F64F-8F81-7AE6C7BA7C4C}" type="slidenum">
              <a:rPr lang="en-US" sz="1200" b="1">
                <a:solidFill>
                  <a:srgbClr val="000000"/>
                </a:solidFill>
                <a:latin typeface="Times New Roman" charset="0"/>
              </a:rPr>
              <a:pPr eaLnBrk="1" hangingPunct="1"/>
              <a:t>15</a:t>
            </a:fld>
            <a:endParaRPr lang="en-US" sz="1200" b="1">
              <a:solidFill>
                <a:srgbClr val="000000"/>
              </a:solidFill>
              <a:latin typeface="Times New Roman" charset="0"/>
            </a:endParaRPr>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cs typeface="ＭＳ Ｐゴシック" charset="0"/>
              </a:defRPr>
            </a:lvl1pPr>
          </a:lstStyle>
          <a:p>
            <a:pPr>
              <a:defRPr/>
            </a:pPr>
            <a:fld id="{6CC16251-83ED-A54D-9725-617E0EBDBE2A}" type="slidenum">
              <a:rPr lang="en-US"/>
              <a:pPr>
                <a:defRPr/>
              </a:pPr>
              <a:t>‹#›</a:t>
            </a:fld>
            <a:endParaRPr lang="en-US"/>
          </a:p>
        </p:txBody>
      </p:sp>
    </p:spTree>
    <p:extLst>
      <p:ext uri="{BB962C8B-B14F-4D97-AF65-F5344CB8AC3E}">
        <p14:creationId xmlns:p14="http://schemas.microsoft.com/office/powerpoint/2010/main" val="2535409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cs typeface="ＭＳ Ｐゴシック" charset="0"/>
              </a:defRPr>
            </a:lvl1pPr>
          </a:lstStyle>
          <a:p>
            <a:pPr>
              <a:defRPr/>
            </a:pPr>
            <a:fld id="{5B4F71AB-898A-5848-8A05-3B0FED6723FC}" type="slidenum">
              <a:rPr lang="en-US"/>
              <a:pPr>
                <a:defRPr/>
              </a:pPr>
              <a:t>‹#›</a:t>
            </a:fld>
            <a:endParaRPr lang="en-US"/>
          </a:p>
        </p:txBody>
      </p:sp>
    </p:spTree>
    <p:extLst>
      <p:ext uri="{BB962C8B-B14F-4D97-AF65-F5344CB8AC3E}">
        <p14:creationId xmlns:p14="http://schemas.microsoft.com/office/powerpoint/2010/main" val="3594514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cs typeface="ＭＳ Ｐゴシック" charset="0"/>
              </a:defRPr>
            </a:lvl1pPr>
          </a:lstStyle>
          <a:p>
            <a:pPr>
              <a:defRPr/>
            </a:pPr>
            <a:fld id="{C555549F-B804-384F-A805-172C9B447707}" type="slidenum">
              <a:rPr lang="en-US"/>
              <a:pPr>
                <a:defRPr/>
              </a:pPr>
              <a:t>‹#›</a:t>
            </a:fld>
            <a:endParaRPr lang="en-US"/>
          </a:p>
        </p:txBody>
      </p:sp>
    </p:spTree>
    <p:extLst>
      <p:ext uri="{BB962C8B-B14F-4D97-AF65-F5344CB8AC3E}">
        <p14:creationId xmlns:p14="http://schemas.microsoft.com/office/powerpoint/2010/main" val="4267711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D394F986-2FC5-F04C-BE7A-B46CBD41D82E}" type="datetimeFigureOut">
              <a:rPr lang="de-DE"/>
              <a:pPr>
                <a:defRPr/>
              </a:pPr>
              <a:t>11.11.19</a:t>
            </a:fld>
            <a:endParaRPr lang="de-DE"/>
          </a:p>
        </p:txBody>
      </p:sp>
      <p:sp>
        <p:nvSpPr>
          <p:cNvPr id="5" name="Fußzeilenplatzhalter 4"/>
          <p:cNvSpPr>
            <a:spLocks noGrp="1"/>
          </p:cNvSpPr>
          <p:nvPr>
            <p:ph type="ftr" sz="quarter" idx="11"/>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endParaRPr lang="de-DE"/>
          </a:p>
        </p:txBody>
      </p:sp>
      <p:sp>
        <p:nvSpPr>
          <p:cNvPr id="6" name="Foliennummernplatzhalter 5"/>
          <p:cNvSpPr>
            <a:spLocks noGrp="1"/>
          </p:cNvSpPr>
          <p:nvPr>
            <p:ph type="sldNum" sz="quarter" idx="12"/>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4599823B-4677-4246-BBDB-BBF014B6E285}" type="slidenum">
              <a:rPr lang="de-DE"/>
              <a:pPr>
                <a:defRPr/>
              </a:pPr>
              <a:t>‹#›</a:t>
            </a:fld>
            <a:endParaRPr lang="de-DE"/>
          </a:p>
        </p:txBody>
      </p:sp>
    </p:spTree>
    <p:extLst>
      <p:ext uri="{BB962C8B-B14F-4D97-AF65-F5344CB8AC3E}">
        <p14:creationId xmlns:p14="http://schemas.microsoft.com/office/powerpoint/2010/main" val="3872546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66DA9195-92F5-6C45-885A-61890B0F29E5}" type="datetimeFigureOut">
              <a:rPr lang="de-DE"/>
              <a:pPr>
                <a:defRPr/>
              </a:pPr>
              <a:t>11.11.19</a:t>
            </a:fld>
            <a:endParaRPr lang="de-DE"/>
          </a:p>
        </p:txBody>
      </p:sp>
      <p:sp>
        <p:nvSpPr>
          <p:cNvPr id="5" name="Fußzeilenplatzhalter 4"/>
          <p:cNvSpPr>
            <a:spLocks noGrp="1"/>
          </p:cNvSpPr>
          <p:nvPr>
            <p:ph type="ftr" sz="quarter" idx="11"/>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endParaRPr lang="de-DE"/>
          </a:p>
        </p:txBody>
      </p:sp>
      <p:sp>
        <p:nvSpPr>
          <p:cNvPr id="6" name="Foliennummernplatzhalter 5"/>
          <p:cNvSpPr>
            <a:spLocks noGrp="1"/>
          </p:cNvSpPr>
          <p:nvPr>
            <p:ph type="sldNum" sz="quarter" idx="12"/>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9F4147C3-1B32-EA49-8D95-AA8A7E64010D}" type="slidenum">
              <a:rPr lang="de-DE"/>
              <a:pPr>
                <a:defRPr/>
              </a:pPr>
              <a:t>‹#›</a:t>
            </a:fld>
            <a:endParaRPr lang="de-DE"/>
          </a:p>
        </p:txBody>
      </p:sp>
    </p:spTree>
    <p:extLst>
      <p:ext uri="{BB962C8B-B14F-4D97-AF65-F5344CB8AC3E}">
        <p14:creationId xmlns:p14="http://schemas.microsoft.com/office/powerpoint/2010/main" val="2578244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D8E9EC2C-AE0B-8448-A638-18EB77192F5E}" type="datetimeFigureOut">
              <a:rPr lang="de-DE"/>
              <a:pPr>
                <a:defRPr/>
              </a:pPr>
              <a:t>11.11.19</a:t>
            </a:fld>
            <a:endParaRPr lang="de-DE"/>
          </a:p>
        </p:txBody>
      </p:sp>
      <p:sp>
        <p:nvSpPr>
          <p:cNvPr id="5" name="Fußzeilenplatzhalter 4"/>
          <p:cNvSpPr>
            <a:spLocks noGrp="1"/>
          </p:cNvSpPr>
          <p:nvPr>
            <p:ph type="ftr" sz="quarter" idx="11"/>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endParaRPr lang="de-DE"/>
          </a:p>
        </p:txBody>
      </p:sp>
      <p:sp>
        <p:nvSpPr>
          <p:cNvPr id="6" name="Foliennummernplatzhalter 5"/>
          <p:cNvSpPr>
            <a:spLocks noGrp="1"/>
          </p:cNvSpPr>
          <p:nvPr>
            <p:ph type="sldNum" sz="quarter" idx="12"/>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127A1EBD-0F4A-BB4B-8A95-8F9A3AC37631}" type="slidenum">
              <a:rPr lang="de-DE"/>
              <a:pPr>
                <a:defRPr/>
              </a:pPr>
              <a:t>‹#›</a:t>
            </a:fld>
            <a:endParaRPr lang="de-DE"/>
          </a:p>
        </p:txBody>
      </p:sp>
    </p:spTree>
    <p:extLst>
      <p:ext uri="{BB962C8B-B14F-4D97-AF65-F5344CB8AC3E}">
        <p14:creationId xmlns:p14="http://schemas.microsoft.com/office/powerpoint/2010/main" val="333341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D53125AE-42D0-E342-9C85-0D1AF852D6A4}" type="datetimeFigureOut">
              <a:rPr lang="de-DE"/>
              <a:pPr>
                <a:defRPr/>
              </a:pPr>
              <a:t>11.11.19</a:t>
            </a:fld>
            <a:endParaRPr lang="de-DE"/>
          </a:p>
        </p:txBody>
      </p:sp>
      <p:sp>
        <p:nvSpPr>
          <p:cNvPr id="6" name="Fußzeilenplatzhalter 5"/>
          <p:cNvSpPr>
            <a:spLocks noGrp="1"/>
          </p:cNvSpPr>
          <p:nvPr>
            <p:ph type="ftr" sz="quarter" idx="11"/>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endParaRPr lang="de-DE"/>
          </a:p>
        </p:txBody>
      </p:sp>
      <p:sp>
        <p:nvSpPr>
          <p:cNvPr id="7" name="Foliennummernplatzhalter 6"/>
          <p:cNvSpPr>
            <a:spLocks noGrp="1"/>
          </p:cNvSpPr>
          <p:nvPr>
            <p:ph type="sldNum" sz="quarter" idx="12"/>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5A9A4E8F-34D1-E142-86F6-BAA8DF20D788}" type="slidenum">
              <a:rPr lang="de-DE"/>
              <a:pPr>
                <a:defRPr/>
              </a:pPr>
              <a:t>‹#›</a:t>
            </a:fld>
            <a:endParaRPr lang="de-DE"/>
          </a:p>
        </p:txBody>
      </p:sp>
    </p:spTree>
    <p:extLst>
      <p:ext uri="{BB962C8B-B14F-4D97-AF65-F5344CB8AC3E}">
        <p14:creationId xmlns:p14="http://schemas.microsoft.com/office/powerpoint/2010/main" val="41012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316B6E6B-F3E0-3741-9673-DA79D2CABA54}" type="datetimeFigureOut">
              <a:rPr lang="de-DE"/>
              <a:pPr>
                <a:defRPr/>
              </a:pPr>
              <a:t>11.11.19</a:t>
            </a:fld>
            <a:endParaRPr lang="de-DE"/>
          </a:p>
        </p:txBody>
      </p:sp>
      <p:sp>
        <p:nvSpPr>
          <p:cNvPr id="8" name="Fußzeilenplatzhalter 7"/>
          <p:cNvSpPr>
            <a:spLocks noGrp="1"/>
          </p:cNvSpPr>
          <p:nvPr>
            <p:ph type="ftr" sz="quarter" idx="11"/>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endParaRPr lang="de-DE"/>
          </a:p>
        </p:txBody>
      </p:sp>
      <p:sp>
        <p:nvSpPr>
          <p:cNvPr id="9" name="Foliennummernplatzhalter 8"/>
          <p:cNvSpPr>
            <a:spLocks noGrp="1"/>
          </p:cNvSpPr>
          <p:nvPr>
            <p:ph type="sldNum" sz="quarter" idx="12"/>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050763F8-FC2A-5D4E-94CB-D485F86EF544}" type="slidenum">
              <a:rPr lang="de-DE"/>
              <a:pPr>
                <a:defRPr/>
              </a:pPr>
              <a:t>‹#›</a:t>
            </a:fld>
            <a:endParaRPr lang="de-DE"/>
          </a:p>
        </p:txBody>
      </p:sp>
    </p:spTree>
    <p:extLst>
      <p:ext uri="{BB962C8B-B14F-4D97-AF65-F5344CB8AC3E}">
        <p14:creationId xmlns:p14="http://schemas.microsoft.com/office/powerpoint/2010/main" val="2848562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ED6E4DFB-2B74-F549-ADF7-377AABB52A27}" type="datetimeFigureOut">
              <a:rPr lang="de-DE"/>
              <a:pPr>
                <a:defRPr/>
              </a:pPr>
              <a:t>11.11.19</a:t>
            </a:fld>
            <a:endParaRPr lang="de-DE"/>
          </a:p>
        </p:txBody>
      </p:sp>
      <p:sp>
        <p:nvSpPr>
          <p:cNvPr id="4" name="Fußzeilenplatzhalter 3"/>
          <p:cNvSpPr>
            <a:spLocks noGrp="1"/>
          </p:cNvSpPr>
          <p:nvPr>
            <p:ph type="ftr" sz="quarter" idx="11"/>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endParaRPr lang="de-DE"/>
          </a:p>
        </p:txBody>
      </p:sp>
      <p:sp>
        <p:nvSpPr>
          <p:cNvPr id="5" name="Foliennummernplatzhalter 4"/>
          <p:cNvSpPr>
            <a:spLocks noGrp="1"/>
          </p:cNvSpPr>
          <p:nvPr>
            <p:ph type="sldNum" sz="quarter" idx="12"/>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C959F3DA-2271-534C-92F8-715688270DD2}" type="slidenum">
              <a:rPr lang="de-DE"/>
              <a:pPr>
                <a:defRPr/>
              </a:pPr>
              <a:t>‹#›</a:t>
            </a:fld>
            <a:endParaRPr lang="de-DE"/>
          </a:p>
        </p:txBody>
      </p:sp>
    </p:spTree>
    <p:extLst>
      <p:ext uri="{BB962C8B-B14F-4D97-AF65-F5344CB8AC3E}">
        <p14:creationId xmlns:p14="http://schemas.microsoft.com/office/powerpoint/2010/main" val="1292395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54FB2FCE-93BC-2146-A9AE-935CA66A8C93}" type="datetimeFigureOut">
              <a:rPr lang="de-DE"/>
              <a:pPr>
                <a:defRPr/>
              </a:pPr>
              <a:t>11.11.19</a:t>
            </a:fld>
            <a:endParaRPr lang="de-DE"/>
          </a:p>
        </p:txBody>
      </p:sp>
      <p:sp>
        <p:nvSpPr>
          <p:cNvPr id="3" name="Fußzeilenplatzhalter 2"/>
          <p:cNvSpPr>
            <a:spLocks noGrp="1"/>
          </p:cNvSpPr>
          <p:nvPr>
            <p:ph type="ftr" sz="quarter" idx="11"/>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endParaRPr lang="de-DE"/>
          </a:p>
        </p:txBody>
      </p:sp>
      <p:sp>
        <p:nvSpPr>
          <p:cNvPr id="4" name="Foliennummernplatzhalter 3"/>
          <p:cNvSpPr>
            <a:spLocks noGrp="1"/>
          </p:cNvSpPr>
          <p:nvPr>
            <p:ph type="sldNum" sz="quarter" idx="12"/>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186BDCE7-FD5A-AE4C-BAF5-3EADE2E7E7B9}" type="slidenum">
              <a:rPr lang="de-DE"/>
              <a:pPr>
                <a:defRPr/>
              </a:pPr>
              <a:t>‹#›</a:t>
            </a:fld>
            <a:endParaRPr lang="de-DE"/>
          </a:p>
        </p:txBody>
      </p:sp>
    </p:spTree>
    <p:extLst>
      <p:ext uri="{BB962C8B-B14F-4D97-AF65-F5344CB8AC3E}">
        <p14:creationId xmlns:p14="http://schemas.microsoft.com/office/powerpoint/2010/main" val="3354383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4D30C1E8-375D-3C46-8B71-0EB1F7EFF56A}" type="datetimeFigureOut">
              <a:rPr lang="de-DE"/>
              <a:pPr>
                <a:defRPr/>
              </a:pPr>
              <a:t>11.11.19</a:t>
            </a:fld>
            <a:endParaRPr lang="de-DE"/>
          </a:p>
        </p:txBody>
      </p:sp>
      <p:sp>
        <p:nvSpPr>
          <p:cNvPr id="6" name="Fußzeilenplatzhalter 5"/>
          <p:cNvSpPr>
            <a:spLocks noGrp="1"/>
          </p:cNvSpPr>
          <p:nvPr>
            <p:ph type="ftr" sz="quarter" idx="11"/>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endParaRPr lang="de-DE"/>
          </a:p>
        </p:txBody>
      </p:sp>
      <p:sp>
        <p:nvSpPr>
          <p:cNvPr id="7" name="Foliennummernplatzhalter 6"/>
          <p:cNvSpPr>
            <a:spLocks noGrp="1"/>
          </p:cNvSpPr>
          <p:nvPr>
            <p:ph type="sldNum" sz="quarter" idx="12"/>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06DC1903-A10B-CC48-AAAD-D70A91071879}" type="slidenum">
              <a:rPr lang="de-DE"/>
              <a:pPr>
                <a:defRPr/>
              </a:pPr>
              <a:t>‹#›</a:t>
            </a:fld>
            <a:endParaRPr lang="de-DE"/>
          </a:p>
        </p:txBody>
      </p:sp>
    </p:spTree>
    <p:extLst>
      <p:ext uri="{BB962C8B-B14F-4D97-AF65-F5344CB8AC3E}">
        <p14:creationId xmlns:p14="http://schemas.microsoft.com/office/powerpoint/2010/main" val="1333466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cs typeface="ＭＳ Ｐゴシック" charset="0"/>
              </a:defRPr>
            </a:lvl1pPr>
          </a:lstStyle>
          <a:p>
            <a:pPr>
              <a:defRPr/>
            </a:pPr>
            <a:fld id="{B033A537-C9E5-FA49-8AD4-92830E0B2E54}" type="slidenum">
              <a:rPr lang="en-US"/>
              <a:pPr>
                <a:defRPr/>
              </a:pPr>
              <a:t>‹#›</a:t>
            </a:fld>
            <a:endParaRPr lang="en-US"/>
          </a:p>
        </p:txBody>
      </p:sp>
    </p:spTree>
    <p:extLst>
      <p:ext uri="{BB962C8B-B14F-4D97-AF65-F5344CB8AC3E}">
        <p14:creationId xmlns:p14="http://schemas.microsoft.com/office/powerpoint/2010/main" val="1029344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801A006B-3F47-CE42-B29E-DFC530E0A803}" type="datetimeFigureOut">
              <a:rPr lang="de-DE"/>
              <a:pPr>
                <a:defRPr/>
              </a:pPr>
              <a:t>11.11.19</a:t>
            </a:fld>
            <a:endParaRPr lang="de-DE"/>
          </a:p>
        </p:txBody>
      </p:sp>
      <p:sp>
        <p:nvSpPr>
          <p:cNvPr id="6" name="Fußzeilenplatzhalter 5"/>
          <p:cNvSpPr>
            <a:spLocks noGrp="1"/>
          </p:cNvSpPr>
          <p:nvPr>
            <p:ph type="ftr" sz="quarter" idx="11"/>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endParaRPr lang="de-DE"/>
          </a:p>
        </p:txBody>
      </p:sp>
      <p:sp>
        <p:nvSpPr>
          <p:cNvPr id="7" name="Foliennummernplatzhalter 6"/>
          <p:cNvSpPr>
            <a:spLocks noGrp="1"/>
          </p:cNvSpPr>
          <p:nvPr>
            <p:ph type="sldNum" sz="quarter" idx="12"/>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CE4E620F-50CE-204F-870E-434B9957EE71}" type="slidenum">
              <a:rPr lang="de-DE"/>
              <a:pPr>
                <a:defRPr/>
              </a:pPr>
              <a:t>‹#›</a:t>
            </a:fld>
            <a:endParaRPr lang="de-DE"/>
          </a:p>
        </p:txBody>
      </p:sp>
    </p:spTree>
    <p:extLst>
      <p:ext uri="{BB962C8B-B14F-4D97-AF65-F5344CB8AC3E}">
        <p14:creationId xmlns:p14="http://schemas.microsoft.com/office/powerpoint/2010/main" val="3765306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47FAF027-C1E2-F344-812D-D092B1A580D1}" type="datetimeFigureOut">
              <a:rPr lang="de-DE"/>
              <a:pPr>
                <a:defRPr/>
              </a:pPr>
              <a:t>11.11.19</a:t>
            </a:fld>
            <a:endParaRPr lang="de-DE"/>
          </a:p>
        </p:txBody>
      </p:sp>
      <p:sp>
        <p:nvSpPr>
          <p:cNvPr id="5" name="Fußzeilenplatzhalter 4"/>
          <p:cNvSpPr>
            <a:spLocks noGrp="1"/>
          </p:cNvSpPr>
          <p:nvPr>
            <p:ph type="ftr" sz="quarter" idx="11"/>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endParaRPr lang="de-DE"/>
          </a:p>
        </p:txBody>
      </p:sp>
      <p:sp>
        <p:nvSpPr>
          <p:cNvPr id="6" name="Foliennummernplatzhalter 5"/>
          <p:cNvSpPr>
            <a:spLocks noGrp="1"/>
          </p:cNvSpPr>
          <p:nvPr>
            <p:ph type="sldNum" sz="quarter" idx="12"/>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F50BAA2F-0496-F14E-8AA5-FDE72C919AAC}" type="slidenum">
              <a:rPr lang="de-DE"/>
              <a:pPr>
                <a:defRPr/>
              </a:pPr>
              <a:t>‹#›</a:t>
            </a:fld>
            <a:endParaRPr lang="de-DE"/>
          </a:p>
        </p:txBody>
      </p:sp>
    </p:spTree>
    <p:extLst>
      <p:ext uri="{BB962C8B-B14F-4D97-AF65-F5344CB8AC3E}">
        <p14:creationId xmlns:p14="http://schemas.microsoft.com/office/powerpoint/2010/main" val="3992068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2B3DC1F5-3727-D94B-AA90-427638AE01F5}" type="datetimeFigureOut">
              <a:rPr lang="de-DE"/>
              <a:pPr>
                <a:defRPr/>
              </a:pPr>
              <a:t>11.11.19</a:t>
            </a:fld>
            <a:endParaRPr lang="de-DE"/>
          </a:p>
        </p:txBody>
      </p:sp>
      <p:sp>
        <p:nvSpPr>
          <p:cNvPr id="5" name="Fußzeilenplatzhalter 4"/>
          <p:cNvSpPr>
            <a:spLocks noGrp="1"/>
          </p:cNvSpPr>
          <p:nvPr>
            <p:ph type="ftr" sz="quarter" idx="11"/>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endParaRPr lang="de-DE"/>
          </a:p>
        </p:txBody>
      </p:sp>
      <p:sp>
        <p:nvSpPr>
          <p:cNvPr id="6" name="Foliennummernplatzhalter 5"/>
          <p:cNvSpPr>
            <a:spLocks noGrp="1"/>
          </p:cNvSpPr>
          <p:nvPr>
            <p:ph type="sldNum" sz="quarter" idx="12"/>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4CADFA9E-61B7-544B-B858-0D414FED555E}" type="slidenum">
              <a:rPr lang="de-DE"/>
              <a:pPr>
                <a:defRPr/>
              </a:pPr>
              <a:t>‹#›</a:t>
            </a:fld>
            <a:endParaRPr lang="de-DE"/>
          </a:p>
        </p:txBody>
      </p:sp>
    </p:spTree>
    <p:extLst>
      <p:ext uri="{BB962C8B-B14F-4D97-AF65-F5344CB8AC3E}">
        <p14:creationId xmlns:p14="http://schemas.microsoft.com/office/powerpoint/2010/main" val="3874376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1631" name="Rectangle 7"/>
          <p:cNvSpPr>
            <a:spLocks noGrp="1" noChangeArrowheads="1"/>
          </p:cNvSpPr>
          <p:nvPr>
            <p:ph type="ctrTitle"/>
          </p:nvPr>
        </p:nvSpPr>
        <p:spPr>
          <a:xfrm>
            <a:off x="963613" y="3951289"/>
            <a:ext cx="7713662" cy="1081087"/>
          </a:xfrm>
        </p:spPr>
        <p:txBody>
          <a:bodyPr anchor="b"/>
          <a:lstStyle>
            <a:lvl1pPr>
              <a:lnSpc>
                <a:spcPct val="110000"/>
              </a:lnSpc>
              <a:defRPr sz="3200"/>
            </a:lvl1pPr>
          </a:lstStyle>
          <a:p>
            <a:pPr lvl="0"/>
            <a:r>
              <a:rPr lang="de-DE" noProof="0"/>
              <a:t>Titelmasterformat durch Klicken bearbeiten</a:t>
            </a:r>
          </a:p>
        </p:txBody>
      </p:sp>
      <p:sp>
        <p:nvSpPr>
          <p:cNvPr id="111632" name="Rectangle 12"/>
          <p:cNvSpPr>
            <a:spLocks noGrp="1" noChangeArrowheads="1"/>
          </p:cNvSpPr>
          <p:nvPr>
            <p:ph type="subTitle" idx="1"/>
          </p:nvPr>
        </p:nvSpPr>
        <p:spPr bwMode="gray">
          <a:xfrm>
            <a:off x="960440" y="5075239"/>
            <a:ext cx="7740650" cy="757237"/>
          </a:xfrm>
        </p:spPr>
        <p:txBody>
          <a:bodyPr tIns="45627" bIns="45627"/>
          <a:lstStyle>
            <a:lvl1pPr marL="0" indent="0">
              <a:buFont typeface="Wingdings" pitchFamily="2" charset="2"/>
              <a:buNone/>
              <a:defRPr sz="2400"/>
            </a:lvl1pPr>
          </a:lstStyle>
          <a:p>
            <a:pPr lvl="0"/>
            <a:r>
              <a:rPr lang="de-DE" noProof="0"/>
              <a:t>Formatvorlage des Untertitelmasters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defTabSz="914400">
              <a:defRPr>
                <a:solidFill>
                  <a:srgbClr val="000000"/>
                </a:solidFill>
              </a:defRPr>
            </a:lvl1pPr>
          </a:lstStyle>
          <a:p>
            <a:pPr>
              <a:defRPr/>
            </a:pPr>
            <a:endParaRPr lang="en-US"/>
          </a:p>
        </p:txBody>
      </p:sp>
    </p:spTree>
    <p:extLst>
      <p:ext uri="{BB962C8B-B14F-4D97-AF65-F5344CB8AC3E}">
        <p14:creationId xmlns:p14="http://schemas.microsoft.com/office/powerpoint/2010/main" val="4000012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5911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lvl1pPr>
            <a:lvl2pPr marL="456281" indent="0">
              <a:buNone/>
              <a:defRPr sz="1800"/>
            </a:lvl2pPr>
            <a:lvl3pPr marL="912564" indent="0">
              <a:buNone/>
              <a:defRPr sz="1600"/>
            </a:lvl3pPr>
            <a:lvl4pPr marL="1368848" indent="0">
              <a:buNone/>
              <a:defRPr sz="1400"/>
            </a:lvl4pPr>
            <a:lvl5pPr marL="1825129" indent="0">
              <a:buNone/>
              <a:defRPr sz="1400"/>
            </a:lvl5pPr>
            <a:lvl6pPr marL="2281412" indent="0">
              <a:buNone/>
              <a:defRPr sz="1400"/>
            </a:lvl6pPr>
            <a:lvl7pPr marL="2737694" indent="0">
              <a:buNone/>
              <a:defRPr sz="1400"/>
            </a:lvl7pPr>
            <a:lvl8pPr marL="3193967" indent="0">
              <a:buNone/>
              <a:defRPr sz="1400"/>
            </a:lvl8pPr>
            <a:lvl9pPr marL="3650256" indent="0">
              <a:buNone/>
              <a:defRPr sz="1400"/>
            </a:lvl9pPr>
          </a:lstStyle>
          <a:p>
            <a:pPr lvl="0"/>
            <a:r>
              <a:rPr lang="en-US"/>
              <a:t>Click to edit Master text styles</a:t>
            </a:r>
          </a:p>
        </p:txBody>
      </p:sp>
    </p:spTree>
    <p:extLst>
      <p:ext uri="{BB962C8B-B14F-4D97-AF65-F5344CB8AC3E}">
        <p14:creationId xmlns:p14="http://schemas.microsoft.com/office/powerpoint/2010/main" val="92483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3920"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73111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6281" indent="0">
              <a:buNone/>
              <a:defRPr sz="2000" b="1"/>
            </a:lvl2pPr>
            <a:lvl3pPr marL="912564" indent="0">
              <a:buNone/>
              <a:defRPr sz="1800" b="1"/>
            </a:lvl3pPr>
            <a:lvl4pPr marL="1368848" indent="0">
              <a:buNone/>
              <a:defRPr sz="1600" b="1"/>
            </a:lvl4pPr>
            <a:lvl5pPr marL="1825129" indent="0">
              <a:buNone/>
              <a:defRPr sz="1600" b="1"/>
            </a:lvl5pPr>
            <a:lvl6pPr marL="2281412" indent="0">
              <a:buNone/>
              <a:defRPr sz="1600" b="1"/>
            </a:lvl6pPr>
            <a:lvl7pPr marL="2737694" indent="0">
              <a:buNone/>
              <a:defRPr sz="1600" b="1"/>
            </a:lvl7pPr>
            <a:lvl8pPr marL="3193967" indent="0">
              <a:buNone/>
              <a:defRPr sz="1600" b="1"/>
            </a:lvl8pPr>
            <a:lvl9pPr marL="365025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4"/>
            <a:ext cx="4041775" cy="639762"/>
          </a:xfrm>
        </p:spPr>
        <p:txBody>
          <a:bodyPr anchor="b"/>
          <a:lstStyle>
            <a:lvl1pPr marL="0" indent="0">
              <a:buNone/>
              <a:defRPr sz="2400" b="1"/>
            </a:lvl1pPr>
            <a:lvl2pPr marL="456281" indent="0">
              <a:buNone/>
              <a:defRPr sz="2000" b="1"/>
            </a:lvl2pPr>
            <a:lvl3pPr marL="912564" indent="0">
              <a:buNone/>
              <a:defRPr sz="1800" b="1"/>
            </a:lvl3pPr>
            <a:lvl4pPr marL="1368848" indent="0">
              <a:buNone/>
              <a:defRPr sz="1600" b="1"/>
            </a:lvl4pPr>
            <a:lvl5pPr marL="1825129" indent="0">
              <a:buNone/>
              <a:defRPr sz="1600" b="1"/>
            </a:lvl5pPr>
            <a:lvl6pPr marL="2281412" indent="0">
              <a:buNone/>
              <a:defRPr sz="1600" b="1"/>
            </a:lvl6pPr>
            <a:lvl7pPr marL="2737694" indent="0">
              <a:buNone/>
              <a:defRPr sz="1600" b="1"/>
            </a:lvl7pPr>
            <a:lvl8pPr marL="3193967" indent="0">
              <a:buNone/>
              <a:defRPr sz="1600" b="1"/>
            </a:lvl8pPr>
            <a:lvl9pPr marL="365025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6095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defTabSz="914400">
              <a:defRPr/>
            </a:lvl1pPr>
          </a:lstStyle>
          <a:p>
            <a:pPr>
              <a:defRPr/>
            </a:pPr>
            <a:endParaRPr lang="en-US"/>
          </a:p>
        </p:txBody>
      </p:sp>
    </p:spTree>
    <p:extLst>
      <p:ext uri="{BB962C8B-B14F-4D97-AF65-F5344CB8AC3E}">
        <p14:creationId xmlns:p14="http://schemas.microsoft.com/office/powerpoint/2010/main" val="4736391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914400">
              <a:defRPr/>
            </a:lvl1pPr>
          </a:lstStyle>
          <a:p>
            <a:pPr>
              <a:defRPr/>
            </a:pPr>
            <a:endParaRPr lang="en-US"/>
          </a:p>
        </p:txBody>
      </p:sp>
    </p:spTree>
    <p:extLst>
      <p:ext uri="{BB962C8B-B14F-4D97-AF65-F5344CB8AC3E}">
        <p14:creationId xmlns:p14="http://schemas.microsoft.com/office/powerpoint/2010/main" val="1710284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cs typeface="ＭＳ Ｐゴシック" charset="0"/>
              </a:defRPr>
            </a:lvl1pPr>
          </a:lstStyle>
          <a:p>
            <a:pPr>
              <a:defRPr/>
            </a:pPr>
            <a:fld id="{2AF87C75-B041-6941-B136-CA0859F68262}" type="slidenum">
              <a:rPr lang="en-US"/>
              <a:pPr>
                <a:defRPr/>
              </a:pPr>
              <a:t>‹#›</a:t>
            </a:fld>
            <a:endParaRPr lang="en-US"/>
          </a:p>
        </p:txBody>
      </p:sp>
    </p:spTree>
    <p:extLst>
      <p:ext uri="{BB962C8B-B14F-4D97-AF65-F5344CB8AC3E}">
        <p14:creationId xmlns:p14="http://schemas.microsoft.com/office/powerpoint/2010/main" val="35184471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6"/>
            <a:ext cx="3008313" cy="4691063"/>
          </a:xfrm>
        </p:spPr>
        <p:txBody>
          <a:bodyPr/>
          <a:lstStyle>
            <a:lvl1pPr marL="0" indent="0">
              <a:buNone/>
              <a:defRPr sz="1400"/>
            </a:lvl1pPr>
            <a:lvl2pPr marL="456281" indent="0">
              <a:buNone/>
              <a:defRPr sz="1200"/>
            </a:lvl2pPr>
            <a:lvl3pPr marL="912564" indent="0">
              <a:buNone/>
              <a:defRPr sz="1000"/>
            </a:lvl3pPr>
            <a:lvl4pPr marL="1368848" indent="0">
              <a:buNone/>
              <a:defRPr sz="900"/>
            </a:lvl4pPr>
            <a:lvl5pPr marL="1825129" indent="0">
              <a:buNone/>
              <a:defRPr sz="900"/>
            </a:lvl5pPr>
            <a:lvl6pPr marL="2281412" indent="0">
              <a:buNone/>
              <a:defRPr sz="900"/>
            </a:lvl6pPr>
            <a:lvl7pPr marL="2737694" indent="0">
              <a:buNone/>
              <a:defRPr sz="900"/>
            </a:lvl7pPr>
            <a:lvl8pPr marL="3193967" indent="0">
              <a:buNone/>
              <a:defRPr sz="900"/>
            </a:lvl8pPr>
            <a:lvl9pPr marL="3650256"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defTabSz="914400">
              <a:defRPr/>
            </a:lvl1pPr>
          </a:lstStyle>
          <a:p>
            <a:pPr>
              <a:defRPr/>
            </a:pPr>
            <a:endParaRPr lang="en-US"/>
          </a:p>
        </p:txBody>
      </p:sp>
    </p:spTree>
    <p:extLst>
      <p:ext uri="{BB962C8B-B14F-4D97-AF65-F5344CB8AC3E}">
        <p14:creationId xmlns:p14="http://schemas.microsoft.com/office/powerpoint/2010/main" val="41177794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281" indent="0">
              <a:buNone/>
              <a:defRPr sz="2800"/>
            </a:lvl2pPr>
            <a:lvl3pPr marL="912564" indent="0">
              <a:buNone/>
              <a:defRPr sz="2400"/>
            </a:lvl3pPr>
            <a:lvl4pPr marL="1368848" indent="0">
              <a:buNone/>
              <a:defRPr sz="2000"/>
            </a:lvl4pPr>
            <a:lvl5pPr marL="1825129" indent="0">
              <a:buNone/>
              <a:defRPr sz="2000"/>
            </a:lvl5pPr>
            <a:lvl6pPr marL="2281412" indent="0">
              <a:buNone/>
              <a:defRPr sz="2000"/>
            </a:lvl6pPr>
            <a:lvl7pPr marL="2737694" indent="0">
              <a:buNone/>
              <a:defRPr sz="2000"/>
            </a:lvl7pPr>
            <a:lvl8pPr marL="3193967" indent="0">
              <a:buNone/>
              <a:defRPr sz="2000"/>
            </a:lvl8pPr>
            <a:lvl9pPr marL="3650256"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281" indent="0">
              <a:buNone/>
              <a:defRPr sz="1200"/>
            </a:lvl2pPr>
            <a:lvl3pPr marL="912564" indent="0">
              <a:buNone/>
              <a:defRPr sz="1000"/>
            </a:lvl3pPr>
            <a:lvl4pPr marL="1368848" indent="0">
              <a:buNone/>
              <a:defRPr sz="900"/>
            </a:lvl4pPr>
            <a:lvl5pPr marL="1825129" indent="0">
              <a:buNone/>
              <a:defRPr sz="900"/>
            </a:lvl5pPr>
            <a:lvl6pPr marL="2281412" indent="0">
              <a:buNone/>
              <a:defRPr sz="900"/>
            </a:lvl6pPr>
            <a:lvl7pPr marL="2737694" indent="0">
              <a:buNone/>
              <a:defRPr sz="900"/>
            </a:lvl7pPr>
            <a:lvl8pPr marL="3193967" indent="0">
              <a:buNone/>
              <a:defRPr sz="900"/>
            </a:lvl8pPr>
            <a:lvl9pPr marL="3650256"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defTabSz="914400">
              <a:defRPr/>
            </a:lvl1pPr>
          </a:lstStyle>
          <a:p>
            <a:pPr>
              <a:defRPr/>
            </a:pPr>
            <a:endParaRPr lang="en-US"/>
          </a:p>
        </p:txBody>
      </p:sp>
    </p:spTree>
    <p:extLst>
      <p:ext uri="{BB962C8B-B14F-4D97-AF65-F5344CB8AC3E}">
        <p14:creationId xmlns:p14="http://schemas.microsoft.com/office/powerpoint/2010/main" val="41554593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defTabSz="914400">
              <a:defRPr/>
            </a:lvl1pPr>
          </a:lstStyle>
          <a:p>
            <a:pPr>
              <a:defRPr/>
            </a:pPr>
            <a:endParaRPr lang="en-US"/>
          </a:p>
        </p:txBody>
      </p:sp>
    </p:spTree>
    <p:extLst>
      <p:ext uri="{BB962C8B-B14F-4D97-AF65-F5344CB8AC3E}">
        <p14:creationId xmlns:p14="http://schemas.microsoft.com/office/powerpoint/2010/main" val="42346782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271464"/>
            <a:ext cx="2133600" cy="5530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5275" y="271464"/>
            <a:ext cx="6249988" cy="5530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defTabSz="914400">
              <a:defRPr/>
            </a:lvl1pPr>
          </a:lstStyle>
          <a:p>
            <a:pPr>
              <a:defRPr/>
            </a:pPr>
            <a:endParaRPr lang="en-US"/>
          </a:p>
        </p:txBody>
      </p:sp>
    </p:spTree>
    <p:extLst>
      <p:ext uri="{BB962C8B-B14F-4D97-AF65-F5344CB8AC3E}">
        <p14:creationId xmlns:p14="http://schemas.microsoft.com/office/powerpoint/2010/main" val="23757367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880" indent="0" algn="ctr">
              <a:buNone/>
              <a:defRPr>
                <a:solidFill>
                  <a:schemeClr val="tx1">
                    <a:tint val="75000"/>
                  </a:schemeClr>
                </a:solidFill>
              </a:defRPr>
            </a:lvl2pPr>
            <a:lvl3pPr marL="913758" indent="0" algn="ctr">
              <a:buNone/>
              <a:defRPr>
                <a:solidFill>
                  <a:schemeClr val="tx1">
                    <a:tint val="75000"/>
                  </a:schemeClr>
                </a:solidFill>
              </a:defRPr>
            </a:lvl3pPr>
            <a:lvl4pPr marL="1370639" indent="0" algn="ctr">
              <a:buNone/>
              <a:defRPr>
                <a:solidFill>
                  <a:schemeClr val="tx1">
                    <a:tint val="75000"/>
                  </a:schemeClr>
                </a:solidFill>
              </a:defRPr>
            </a:lvl4pPr>
            <a:lvl5pPr marL="1827517" indent="0" algn="ctr">
              <a:buNone/>
              <a:defRPr>
                <a:solidFill>
                  <a:schemeClr val="tx1">
                    <a:tint val="75000"/>
                  </a:schemeClr>
                </a:solidFill>
              </a:defRPr>
            </a:lvl5pPr>
            <a:lvl6pPr marL="2284398" indent="0" algn="ctr">
              <a:buNone/>
              <a:defRPr>
                <a:solidFill>
                  <a:schemeClr val="tx1">
                    <a:tint val="75000"/>
                  </a:schemeClr>
                </a:solidFill>
              </a:defRPr>
            </a:lvl6pPr>
            <a:lvl7pPr marL="2741275" indent="0" algn="ctr">
              <a:buNone/>
              <a:defRPr>
                <a:solidFill>
                  <a:schemeClr val="tx1">
                    <a:tint val="75000"/>
                  </a:schemeClr>
                </a:solidFill>
              </a:defRPr>
            </a:lvl7pPr>
            <a:lvl8pPr marL="3198156" indent="0" algn="ctr">
              <a:buNone/>
              <a:defRPr>
                <a:solidFill>
                  <a:schemeClr val="tx1">
                    <a:tint val="75000"/>
                  </a:schemeClr>
                </a:solidFill>
              </a:defRPr>
            </a:lvl8pPr>
            <a:lvl9pPr marL="365503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560274DE-C88D-ED4F-A7B5-314225058C89}" type="slidenum">
              <a:rPr lang="en-US"/>
              <a:pPr>
                <a:defRPr/>
              </a:pPr>
              <a:t>‹#›</a:t>
            </a:fld>
            <a:endParaRPr lang="en-US"/>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BF39ABA0-84D5-F748-A0BC-EE8533F4C838}" type="slidenum">
              <a:rPr lang="en-US"/>
              <a:pPr>
                <a:defRPr/>
              </a:pPr>
              <a:t>‹#›</a:t>
            </a:fld>
            <a:endParaRPr lang="en-US"/>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880" indent="0">
              <a:buNone/>
              <a:defRPr sz="1800">
                <a:solidFill>
                  <a:schemeClr val="tx1">
                    <a:tint val="75000"/>
                  </a:schemeClr>
                </a:solidFill>
              </a:defRPr>
            </a:lvl2pPr>
            <a:lvl3pPr marL="913758" indent="0">
              <a:buNone/>
              <a:defRPr sz="1600">
                <a:solidFill>
                  <a:schemeClr val="tx1">
                    <a:tint val="75000"/>
                  </a:schemeClr>
                </a:solidFill>
              </a:defRPr>
            </a:lvl3pPr>
            <a:lvl4pPr marL="1370639" indent="0">
              <a:buNone/>
              <a:defRPr sz="1400">
                <a:solidFill>
                  <a:schemeClr val="tx1">
                    <a:tint val="75000"/>
                  </a:schemeClr>
                </a:solidFill>
              </a:defRPr>
            </a:lvl4pPr>
            <a:lvl5pPr marL="1827517" indent="0">
              <a:buNone/>
              <a:defRPr sz="1400">
                <a:solidFill>
                  <a:schemeClr val="tx1">
                    <a:tint val="75000"/>
                  </a:schemeClr>
                </a:solidFill>
              </a:defRPr>
            </a:lvl5pPr>
            <a:lvl6pPr marL="2284398" indent="0">
              <a:buNone/>
              <a:defRPr sz="1400">
                <a:solidFill>
                  <a:schemeClr val="tx1">
                    <a:tint val="75000"/>
                  </a:schemeClr>
                </a:solidFill>
              </a:defRPr>
            </a:lvl6pPr>
            <a:lvl7pPr marL="2741275" indent="0">
              <a:buNone/>
              <a:defRPr sz="1400">
                <a:solidFill>
                  <a:schemeClr val="tx1">
                    <a:tint val="75000"/>
                  </a:schemeClr>
                </a:solidFill>
              </a:defRPr>
            </a:lvl7pPr>
            <a:lvl8pPr marL="3198156" indent="0">
              <a:buNone/>
              <a:defRPr sz="1400">
                <a:solidFill>
                  <a:schemeClr val="tx1">
                    <a:tint val="75000"/>
                  </a:schemeClr>
                </a:solidFill>
              </a:defRPr>
            </a:lvl8pPr>
            <a:lvl9pPr marL="365503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A3E43D6A-8A14-6242-9D96-ECE1B78B3B40}" type="slidenum">
              <a:rPr lang="en-US"/>
              <a:pPr>
                <a:defRPr/>
              </a:pPr>
              <a:t>‹#›</a:t>
            </a:fld>
            <a:endParaRPr lang="en-US"/>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F5495A02-C9CE-CE4F-A601-11D723BAF1A0}" type="slidenum">
              <a:rPr lang="en-US"/>
              <a:pPr>
                <a:defRPr/>
              </a:pPr>
              <a:t>‹#›</a:t>
            </a:fld>
            <a:endParaRPr lang="en-US"/>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EE4177E5-8AA4-5345-A08C-66E9C8FCECE9}" type="slidenum">
              <a:rPr lang="en-US"/>
              <a:pPr>
                <a:defRPr/>
              </a:pPr>
              <a:t>‹#›</a:t>
            </a:fld>
            <a:endParaRPr lang="en-US"/>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AF84FC12-4A1E-FD41-B5B7-8C3051D06998}" type="slidenum">
              <a:rPr lang="en-US"/>
              <a:pPr>
                <a:defRPr/>
              </a:pPr>
              <a:t>‹#›</a:t>
            </a:fld>
            <a:endParaRPr lang="en-US"/>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charset="0"/>
                <a:cs typeface="ＭＳ Ｐゴシック" charset="0"/>
              </a:defRPr>
            </a:lvl1pPr>
          </a:lstStyle>
          <a:p>
            <a:pPr>
              <a:defRPr/>
            </a:pPr>
            <a:fld id="{6702DB3F-2744-A745-98B5-B366A98E2D95}" type="slidenum">
              <a:rPr lang="en-US"/>
              <a:pPr>
                <a:defRPr/>
              </a:pPr>
              <a:t>‹#›</a:t>
            </a:fld>
            <a:endParaRPr lang="en-US"/>
          </a:p>
        </p:txBody>
      </p:sp>
    </p:spTree>
    <p:extLst>
      <p:ext uri="{BB962C8B-B14F-4D97-AF65-F5344CB8AC3E}">
        <p14:creationId xmlns:p14="http://schemas.microsoft.com/office/powerpoint/2010/main" val="26262721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506FD79A-8100-F543-ACEB-18168DC32CC6}" type="slidenum">
              <a:rPr lang="en-US"/>
              <a:pPr>
                <a:defRPr/>
              </a:pPr>
              <a:t>‹#›</a:t>
            </a:fld>
            <a:endParaRPr lang="en-US"/>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4572A6BE-7221-2C46-8104-EEF4708D689A}" type="slidenum">
              <a:rPr lang="en-US"/>
              <a:pPr>
                <a:defRPr/>
              </a:pPr>
              <a:t>‹#›</a:t>
            </a:fld>
            <a:endParaRPr lang="en-US"/>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0235E7FA-78FD-EA4A-AB0E-D5320F5128E2}" type="slidenum">
              <a:rPr lang="en-US"/>
              <a:pPr>
                <a:defRPr/>
              </a:pPr>
              <a:t>‹#›</a:t>
            </a:fld>
            <a:endParaRPr lang="en-US"/>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AE8E3C6D-501D-FA47-883B-35DF4AD1C5E5}" type="slidenum">
              <a:rPr lang="en-US"/>
              <a:pPr>
                <a:defRPr/>
              </a:pPr>
              <a:t>‹#›</a:t>
            </a:fld>
            <a:endParaRPr lang="en-US"/>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DAC1E0E7-0FB1-4448-99D6-7D300359AE3D}" type="slidenum">
              <a:rPr lang="en-US"/>
              <a:pPr>
                <a:defRPr/>
              </a:pPr>
              <a:t>‹#›</a:t>
            </a:fld>
            <a:endParaRPr lang="en-US"/>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atin typeface="Arial" charset="0"/>
                <a:cs typeface="ＭＳ Ｐゴシック" charset="0"/>
              </a:defRPr>
            </a:lvl1pPr>
          </a:lstStyle>
          <a:p>
            <a:pPr>
              <a:defRPr/>
            </a:pPr>
            <a:fld id="{2B880A42-0E7C-314D-9664-E6F11E97B40D}" type="slidenum">
              <a:rPr lang="en-US"/>
              <a:pPr>
                <a:defRPr/>
              </a:pPr>
              <a:t>‹#›</a:t>
            </a:fld>
            <a:endParaRPr lang="en-US"/>
          </a:p>
        </p:txBody>
      </p:sp>
    </p:spTree>
    <p:extLst>
      <p:ext uri="{BB962C8B-B14F-4D97-AF65-F5344CB8AC3E}">
        <p14:creationId xmlns:p14="http://schemas.microsoft.com/office/powerpoint/2010/main" val="1357086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atin typeface="Arial" charset="0"/>
                <a:cs typeface="ＭＳ Ｐゴシック" charset="0"/>
              </a:defRPr>
            </a:lvl1pPr>
          </a:lstStyle>
          <a:p>
            <a:pPr>
              <a:defRPr/>
            </a:pPr>
            <a:fld id="{9CD7EF8D-D973-D44F-A2B9-CABE0FDF3CC2}" type="slidenum">
              <a:rPr lang="en-US"/>
              <a:pPr>
                <a:defRPr/>
              </a:pPr>
              <a:t>‹#›</a:t>
            </a:fld>
            <a:endParaRPr lang="en-US"/>
          </a:p>
        </p:txBody>
      </p:sp>
    </p:spTree>
    <p:extLst>
      <p:ext uri="{BB962C8B-B14F-4D97-AF65-F5344CB8AC3E}">
        <p14:creationId xmlns:p14="http://schemas.microsoft.com/office/powerpoint/2010/main" val="1669600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atin typeface="Arial" charset="0"/>
                <a:cs typeface="ＭＳ Ｐゴシック" charset="0"/>
              </a:defRPr>
            </a:lvl1pPr>
          </a:lstStyle>
          <a:p>
            <a:pPr>
              <a:defRPr/>
            </a:pPr>
            <a:fld id="{87BB1AAE-FA2C-4A44-AF2C-28FDA25D5E64}" type="slidenum">
              <a:rPr lang="en-US"/>
              <a:pPr>
                <a:defRPr/>
              </a:pPr>
              <a:t>‹#›</a:t>
            </a:fld>
            <a:endParaRPr lang="en-US"/>
          </a:p>
        </p:txBody>
      </p:sp>
    </p:spTree>
    <p:extLst>
      <p:ext uri="{BB962C8B-B14F-4D97-AF65-F5344CB8AC3E}">
        <p14:creationId xmlns:p14="http://schemas.microsoft.com/office/powerpoint/2010/main" val="2949345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charset="0"/>
                <a:cs typeface="ＭＳ Ｐゴシック" charset="0"/>
              </a:defRPr>
            </a:lvl1pPr>
          </a:lstStyle>
          <a:p>
            <a:pPr>
              <a:defRPr/>
            </a:pPr>
            <a:fld id="{E98F5F9B-5585-5846-85BB-7C441F877EDA}" type="slidenum">
              <a:rPr lang="en-US"/>
              <a:pPr>
                <a:defRPr/>
              </a:pPr>
              <a:t>‹#›</a:t>
            </a:fld>
            <a:endParaRPr lang="en-US"/>
          </a:p>
        </p:txBody>
      </p:sp>
    </p:spTree>
    <p:extLst>
      <p:ext uri="{BB962C8B-B14F-4D97-AF65-F5344CB8AC3E}">
        <p14:creationId xmlns:p14="http://schemas.microsoft.com/office/powerpoint/2010/main" val="88300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charset="0"/>
                <a:cs typeface="ＭＳ Ｐゴシック" charset="0"/>
              </a:defRPr>
            </a:lvl1pPr>
          </a:lstStyle>
          <a:p>
            <a:pPr>
              <a:defRPr/>
            </a:pPr>
            <a:fld id="{CE8B2C21-B7A8-CB46-AAD8-3DE434C65375}" type="slidenum">
              <a:rPr lang="en-US"/>
              <a:pPr>
                <a:defRPr/>
              </a:pPr>
              <a:t>‹#›</a:t>
            </a:fld>
            <a:endParaRPr lang="en-US"/>
          </a:p>
        </p:txBody>
      </p:sp>
    </p:spTree>
    <p:extLst>
      <p:ext uri="{BB962C8B-B14F-4D97-AF65-F5344CB8AC3E}">
        <p14:creationId xmlns:p14="http://schemas.microsoft.com/office/powerpoint/2010/main" val="1241692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400" b="0" smtClean="0">
                <a:solidFill>
                  <a:srgbClr val="000000"/>
                </a:solidFill>
                <a:latin typeface="Times New Roman" charset="0"/>
                <a:cs typeface="+mn-cs"/>
              </a:defRPr>
            </a:lvl1pPr>
          </a:lstStyle>
          <a:p>
            <a:pPr defTabSz="914400" fontAlgn="base">
              <a:spcBef>
                <a:spcPct val="0"/>
              </a:spcBef>
              <a:spcAft>
                <a:spcPct val="0"/>
              </a:spcAft>
              <a:defRPr/>
            </a:pPr>
            <a:endParaRPr lang="en-US">
              <a:ea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ctr">
              <a:defRPr sz="1400" b="0" smtClean="0">
                <a:solidFill>
                  <a:srgbClr val="000000"/>
                </a:solidFill>
                <a:latin typeface="Times New Roman" charset="0"/>
                <a:cs typeface="+mn-cs"/>
              </a:defRPr>
            </a:lvl1pPr>
          </a:lstStyle>
          <a:p>
            <a:pPr defTabSz="914400" fontAlgn="base">
              <a:spcBef>
                <a:spcPct val="0"/>
              </a:spcBef>
              <a:spcAft>
                <a:spcPct val="0"/>
              </a:spcAft>
              <a:defRPr/>
            </a:pPr>
            <a:endParaRPr lang="en-US">
              <a:ea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400" b="0" smtClean="0">
                <a:solidFill>
                  <a:srgbClr val="000000"/>
                </a:solidFill>
                <a:latin typeface="Times New Roman" charset="0"/>
                <a:cs typeface="+mn-cs"/>
              </a:defRPr>
            </a:lvl1pPr>
          </a:lstStyle>
          <a:p>
            <a:pPr defTabSz="914400" fontAlgn="base">
              <a:spcBef>
                <a:spcPct val="0"/>
              </a:spcBef>
              <a:spcAft>
                <a:spcPct val="0"/>
              </a:spcAft>
              <a:defRPr/>
            </a:pPr>
            <a:fld id="{2A6901D0-2AA8-F74C-84DE-0C929D84451E}" type="slidenum">
              <a:rPr lang="en-US">
                <a:ea typeface="ＭＳ Ｐゴシック" charset="0"/>
              </a:rPr>
              <a:pPr defTabSz="914400" fontAlgn="base">
                <a:spcBef>
                  <a:spcPct val="0"/>
                </a:spcBef>
                <a:spcAft>
                  <a:spcPct val="0"/>
                </a:spcAft>
                <a:defRPr/>
              </a:pPr>
              <a:t>‹#›</a:t>
            </a:fld>
            <a:endParaRPr lang="en-US">
              <a:ea typeface="ＭＳ Ｐゴシック" charset="0"/>
            </a:endParaRPr>
          </a:p>
        </p:txBody>
      </p:sp>
    </p:spTree>
    <p:extLst>
      <p:ext uri="{BB962C8B-B14F-4D97-AF65-F5344CB8AC3E}">
        <p14:creationId xmlns:p14="http://schemas.microsoft.com/office/powerpoint/2010/main" val="41439379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9394" name="Titelplatzhalt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59395" name="Textplatzhalt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914400" fontAlgn="auto">
              <a:spcBef>
                <a:spcPts val="0"/>
              </a:spcBef>
              <a:spcAft>
                <a:spcPts val="0"/>
              </a:spcAft>
              <a:defRPr sz="1200" b="0">
                <a:solidFill>
                  <a:prstClr val="black">
                    <a:tint val="75000"/>
                  </a:prstClr>
                </a:solidFill>
                <a:latin typeface="Calibri"/>
                <a:ea typeface="+mn-ea"/>
                <a:cs typeface="+mn-cs"/>
              </a:defRPr>
            </a:lvl1pPr>
          </a:lstStyle>
          <a:p>
            <a:pPr>
              <a:defRPr/>
            </a:pPr>
            <a:fld id="{D4342130-9A12-D849-9C17-29DC914446A9}" type="datetimeFigureOut">
              <a:rPr lang="de-DE"/>
              <a:pPr>
                <a:defRPr/>
              </a:pPr>
              <a:t>11.11.19</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914400" fontAlgn="auto">
              <a:spcBef>
                <a:spcPts val="0"/>
              </a:spcBef>
              <a:spcAft>
                <a:spcPts val="0"/>
              </a:spcAft>
              <a:defRPr sz="1200" b="0">
                <a:solidFill>
                  <a:prstClr val="black">
                    <a:tint val="75000"/>
                  </a:prstClr>
                </a:solidFill>
                <a:latin typeface="Calibri"/>
                <a:ea typeface="+mn-ea"/>
                <a:cs typeface="+mn-cs"/>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914400" fontAlgn="auto">
              <a:spcBef>
                <a:spcPts val="0"/>
              </a:spcBef>
              <a:spcAft>
                <a:spcPts val="0"/>
              </a:spcAft>
              <a:defRPr sz="1200" b="0">
                <a:solidFill>
                  <a:prstClr val="black">
                    <a:tint val="75000"/>
                  </a:prstClr>
                </a:solidFill>
                <a:latin typeface="Calibri"/>
                <a:ea typeface="+mn-ea"/>
                <a:cs typeface="+mn-cs"/>
              </a:defRPr>
            </a:lvl1pPr>
          </a:lstStyle>
          <a:p>
            <a:pPr>
              <a:defRPr/>
            </a:pPr>
            <a:fld id="{23C3E4E0-A166-8E49-9B2A-A72E062F3007}" type="slidenum">
              <a:rPr lang="de-DE"/>
              <a:pPr>
                <a:defRPr/>
              </a:pPr>
              <a:t>‹#›</a:t>
            </a:fld>
            <a:endParaRPr lang="de-DE"/>
          </a:p>
        </p:txBody>
      </p:sp>
    </p:spTree>
    <p:extLst>
      <p:ext uri="{BB962C8B-B14F-4D97-AF65-F5344CB8AC3E}">
        <p14:creationId xmlns:p14="http://schemas.microsoft.com/office/powerpoint/2010/main" val="286269098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43714" name="Rectangle 3"/>
          <p:cNvSpPr>
            <a:spLocks noGrp="1" noChangeArrowheads="1"/>
          </p:cNvSpPr>
          <p:nvPr>
            <p:ph type="body" idx="1"/>
          </p:nvPr>
        </p:nvSpPr>
        <p:spPr bwMode="auto">
          <a:xfrm>
            <a:off x="295275" y="1489075"/>
            <a:ext cx="8524875" cy="43132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10595" name="Rectangle 5"/>
          <p:cNvSpPr>
            <a:spLocks noGrp="1" noChangeArrowheads="1"/>
          </p:cNvSpPr>
          <p:nvPr>
            <p:ph type="ftr" sz="quarter" idx="3"/>
          </p:nvPr>
        </p:nvSpPr>
        <p:spPr bwMode="gray">
          <a:xfrm>
            <a:off x="3124200" y="6365875"/>
            <a:ext cx="289560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49" tIns="45627" rIns="91249" bIns="45627" numCol="1" anchor="t" anchorCtr="0" compatLnSpc="1">
            <a:prstTxWarp prst="textNoShape">
              <a:avLst/>
            </a:prstTxWarp>
          </a:bodyPr>
          <a:lstStyle>
            <a:lvl1pPr algn="ctr" defTabSz="912564">
              <a:defRPr sz="1000" noProof="1">
                <a:solidFill>
                  <a:srgbClr val="FFFFFF"/>
                </a:solidFill>
                <a:cs typeface="Arial"/>
              </a:defRPr>
            </a:lvl1pPr>
          </a:lstStyle>
          <a:p>
            <a:pPr fontAlgn="base">
              <a:spcBef>
                <a:spcPct val="0"/>
              </a:spcBef>
              <a:spcAft>
                <a:spcPct val="0"/>
              </a:spcAft>
              <a:defRPr/>
            </a:pPr>
            <a:endParaRPr lang="en-US">
              <a:latin typeface="Arial" charset="0"/>
              <a:ea typeface="ＭＳ Ｐゴシック" charset="0"/>
            </a:endParaRPr>
          </a:p>
        </p:txBody>
      </p:sp>
      <p:sp>
        <p:nvSpPr>
          <p:cNvPr id="243716" name="Rectangle 7"/>
          <p:cNvSpPr>
            <a:spLocks noGrp="1" noChangeArrowheads="1"/>
          </p:cNvSpPr>
          <p:nvPr>
            <p:ph type="title"/>
          </p:nvPr>
        </p:nvSpPr>
        <p:spPr bwMode="gray">
          <a:xfrm>
            <a:off x="311150" y="271463"/>
            <a:ext cx="8520113" cy="6477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627" rIns="0" bIns="45627" numCol="1" anchor="t" anchorCtr="0" compatLnSpc="1">
            <a:prstTxWarp prst="textNoShape">
              <a:avLst/>
            </a:prstTxWarp>
          </a:bodyPr>
          <a:lstStyle/>
          <a:p>
            <a:pPr lvl="0"/>
            <a:r>
              <a:rPr lang="de-DE"/>
              <a:t>Klicken Sie, um das Titelformat zu bearbeiten</a:t>
            </a:r>
          </a:p>
        </p:txBody>
      </p:sp>
    </p:spTree>
    <p:extLst>
      <p:ext uri="{BB962C8B-B14F-4D97-AF65-F5344CB8AC3E}">
        <p14:creationId xmlns:p14="http://schemas.microsoft.com/office/powerpoint/2010/main" val="363218551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rtl="0" eaLnBrk="0" fontAlgn="base" hangingPunct="0">
        <a:lnSpc>
          <a:spcPct val="90000"/>
        </a:lnSpc>
        <a:spcBef>
          <a:spcPct val="0"/>
        </a:spcBef>
        <a:spcAft>
          <a:spcPct val="0"/>
        </a:spcAft>
        <a:defRPr sz="2600" b="1">
          <a:solidFill>
            <a:schemeClr val="tx1"/>
          </a:solidFill>
          <a:latin typeface="+mj-lt"/>
          <a:ea typeface="ＭＳ Ｐゴシック" charset="0"/>
          <a:cs typeface="+mj-cs"/>
        </a:defRPr>
      </a:lvl1pPr>
      <a:lvl2pPr algn="l" rtl="0" eaLnBrk="0" fontAlgn="base" hangingPunct="0">
        <a:lnSpc>
          <a:spcPct val="90000"/>
        </a:lnSpc>
        <a:spcBef>
          <a:spcPct val="0"/>
        </a:spcBef>
        <a:spcAft>
          <a:spcPct val="0"/>
        </a:spcAft>
        <a:defRPr sz="2600" b="1">
          <a:solidFill>
            <a:schemeClr val="tx1"/>
          </a:solidFill>
          <a:latin typeface="Arial" charset="0"/>
          <a:ea typeface="ＭＳ Ｐゴシック" charset="0"/>
          <a:cs typeface="Arial" charset="0"/>
        </a:defRPr>
      </a:lvl2pPr>
      <a:lvl3pPr algn="l" rtl="0" eaLnBrk="0" fontAlgn="base" hangingPunct="0">
        <a:lnSpc>
          <a:spcPct val="90000"/>
        </a:lnSpc>
        <a:spcBef>
          <a:spcPct val="0"/>
        </a:spcBef>
        <a:spcAft>
          <a:spcPct val="0"/>
        </a:spcAft>
        <a:defRPr sz="2600" b="1">
          <a:solidFill>
            <a:schemeClr val="tx1"/>
          </a:solidFill>
          <a:latin typeface="Arial" charset="0"/>
          <a:ea typeface="ＭＳ Ｐゴシック" charset="0"/>
          <a:cs typeface="Arial" charset="0"/>
        </a:defRPr>
      </a:lvl3pPr>
      <a:lvl4pPr algn="l" rtl="0" eaLnBrk="0" fontAlgn="base" hangingPunct="0">
        <a:lnSpc>
          <a:spcPct val="90000"/>
        </a:lnSpc>
        <a:spcBef>
          <a:spcPct val="0"/>
        </a:spcBef>
        <a:spcAft>
          <a:spcPct val="0"/>
        </a:spcAft>
        <a:defRPr sz="2600" b="1">
          <a:solidFill>
            <a:schemeClr val="tx1"/>
          </a:solidFill>
          <a:latin typeface="Arial" charset="0"/>
          <a:ea typeface="ＭＳ Ｐゴシック" charset="0"/>
          <a:cs typeface="Arial" charset="0"/>
        </a:defRPr>
      </a:lvl4pPr>
      <a:lvl5pPr algn="l" rtl="0" eaLnBrk="0" fontAlgn="base" hangingPunct="0">
        <a:lnSpc>
          <a:spcPct val="90000"/>
        </a:lnSpc>
        <a:spcBef>
          <a:spcPct val="0"/>
        </a:spcBef>
        <a:spcAft>
          <a:spcPct val="0"/>
        </a:spcAft>
        <a:defRPr sz="2600" b="1">
          <a:solidFill>
            <a:schemeClr val="tx1"/>
          </a:solidFill>
          <a:latin typeface="Arial" charset="0"/>
          <a:ea typeface="ＭＳ Ｐゴシック" charset="0"/>
          <a:cs typeface="Arial" charset="0"/>
        </a:defRPr>
      </a:lvl5pPr>
      <a:lvl6pPr marL="456281" algn="l" rtl="0" fontAlgn="base">
        <a:lnSpc>
          <a:spcPct val="90000"/>
        </a:lnSpc>
        <a:spcBef>
          <a:spcPct val="0"/>
        </a:spcBef>
        <a:spcAft>
          <a:spcPct val="0"/>
        </a:spcAft>
        <a:defRPr sz="2600" b="1">
          <a:solidFill>
            <a:schemeClr val="tx1"/>
          </a:solidFill>
          <a:latin typeface="Arial" charset="0"/>
          <a:cs typeface="Arial" charset="0"/>
        </a:defRPr>
      </a:lvl6pPr>
      <a:lvl7pPr marL="912564" algn="l" rtl="0" fontAlgn="base">
        <a:lnSpc>
          <a:spcPct val="90000"/>
        </a:lnSpc>
        <a:spcBef>
          <a:spcPct val="0"/>
        </a:spcBef>
        <a:spcAft>
          <a:spcPct val="0"/>
        </a:spcAft>
        <a:defRPr sz="2600" b="1">
          <a:solidFill>
            <a:schemeClr val="tx1"/>
          </a:solidFill>
          <a:latin typeface="Arial" charset="0"/>
          <a:cs typeface="Arial" charset="0"/>
        </a:defRPr>
      </a:lvl7pPr>
      <a:lvl8pPr marL="1368848" algn="l" rtl="0" fontAlgn="base">
        <a:lnSpc>
          <a:spcPct val="90000"/>
        </a:lnSpc>
        <a:spcBef>
          <a:spcPct val="0"/>
        </a:spcBef>
        <a:spcAft>
          <a:spcPct val="0"/>
        </a:spcAft>
        <a:defRPr sz="2600" b="1">
          <a:solidFill>
            <a:schemeClr val="tx1"/>
          </a:solidFill>
          <a:latin typeface="Arial" charset="0"/>
          <a:cs typeface="Arial" charset="0"/>
        </a:defRPr>
      </a:lvl8pPr>
      <a:lvl9pPr marL="1825129" algn="l" rtl="0" fontAlgn="base">
        <a:lnSpc>
          <a:spcPct val="90000"/>
        </a:lnSpc>
        <a:spcBef>
          <a:spcPct val="0"/>
        </a:spcBef>
        <a:spcAft>
          <a:spcPct val="0"/>
        </a:spcAft>
        <a:defRPr sz="2600" b="1">
          <a:solidFill>
            <a:schemeClr val="tx1"/>
          </a:solidFill>
          <a:latin typeface="Arial" charset="0"/>
          <a:cs typeface="Arial" charset="0"/>
        </a:defRPr>
      </a:lvl9pPr>
    </p:titleStyle>
    <p:bodyStyle>
      <a:lvl1pPr marL="179388" indent="-179388" algn="l" rtl="0" eaLnBrk="0" fontAlgn="base" hangingPunct="0">
        <a:spcBef>
          <a:spcPct val="0"/>
        </a:spcBef>
        <a:spcAft>
          <a:spcPct val="40000"/>
        </a:spcAft>
        <a:buFont typeface="Wingdings" charset="0"/>
        <a:buChar char="§"/>
        <a:defRPr sz="2000">
          <a:solidFill>
            <a:schemeClr val="tx1"/>
          </a:solidFill>
          <a:latin typeface="+mn-lt"/>
          <a:ea typeface="ＭＳ Ｐゴシック" charset="0"/>
          <a:cs typeface="+mn-cs"/>
        </a:defRPr>
      </a:lvl1pPr>
      <a:lvl2pPr marL="442913" indent="-260350" algn="l" rtl="0" eaLnBrk="0" fontAlgn="base" hangingPunct="0">
        <a:spcBef>
          <a:spcPct val="0"/>
        </a:spcBef>
        <a:spcAft>
          <a:spcPct val="40000"/>
        </a:spcAft>
        <a:buChar char="–"/>
        <a:defRPr>
          <a:solidFill>
            <a:schemeClr val="tx1"/>
          </a:solidFill>
          <a:latin typeface="+mn-lt"/>
          <a:ea typeface="ＭＳ Ｐゴシック" charset="0"/>
          <a:cs typeface="+mn-cs"/>
        </a:defRPr>
      </a:lvl2pPr>
      <a:lvl3pPr marL="719138" indent="-273050" algn="l" rtl="0" eaLnBrk="0" fontAlgn="base" hangingPunct="0">
        <a:spcBef>
          <a:spcPct val="0"/>
        </a:spcBef>
        <a:spcAft>
          <a:spcPct val="40000"/>
        </a:spcAft>
        <a:buChar char="•"/>
        <a:defRPr>
          <a:solidFill>
            <a:schemeClr val="tx1"/>
          </a:solidFill>
          <a:latin typeface="+mn-lt"/>
          <a:ea typeface="ＭＳ Ｐゴシック" charset="0"/>
          <a:cs typeface="+mn-cs"/>
        </a:defRPr>
      </a:lvl3pPr>
      <a:lvl4pPr marL="984250" indent="-263525" algn="l" rtl="0" eaLnBrk="0" fontAlgn="base" hangingPunct="0">
        <a:spcBef>
          <a:spcPct val="0"/>
        </a:spcBef>
        <a:spcAft>
          <a:spcPct val="40000"/>
        </a:spcAft>
        <a:buChar char="–"/>
        <a:defRPr>
          <a:solidFill>
            <a:schemeClr val="tx1"/>
          </a:solidFill>
          <a:latin typeface="+mn-lt"/>
          <a:ea typeface="ＭＳ Ｐゴシック" charset="0"/>
          <a:cs typeface="+mn-cs"/>
        </a:defRPr>
      </a:lvl4pPr>
      <a:lvl5pPr marL="1250950" indent="-263525" algn="l" rtl="0" eaLnBrk="0" fontAlgn="base" hangingPunct="0">
        <a:spcBef>
          <a:spcPct val="0"/>
        </a:spcBef>
        <a:spcAft>
          <a:spcPct val="40000"/>
        </a:spcAft>
        <a:buChar char="»"/>
        <a:defRPr>
          <a:solidFill>
            <a:schemeClr val="tx1"/>
          </a:solidFill>
          <a:latin typeface="+mn-lt"/>
          <a:ea typeface="ＭＳ Ｐゴシック" charset="0"/>
          <a:cs typeface="+mn-cs"/>
        </a:defRPr>
      </a:lvl5pPr>
      <a:lvl6pPr marL="1707891" indent="-264577" algn="l" rtl="0" fontAlgn="base">
        <a:spcBef>
          <a:spcPct val="0"/>
        </a:spcBef>
        <a:spcAft>
          <a:spcPct val="40000"/>
        </a:spcAft>
        <a:buChar char="»"/>
        <a:defRPr>
          <a:solidFill>
            <a:schemeClr val="tx1"/>
          </a:solidFill>
          <a:latin typeface="+mn-lt"/>
          <a:cs typeface="+mn-cs"/>
        </a:defRPr>
      </a:lvl6pPr>
      <a:lvl7pPr marL="2164168" indent="-264577" algn="l" rtl="0" fontAlgn="base">
        <a:spcBef>
          <a:spcPct val="0"/>
        </a:spcBef>
        <a:spcAft>
          <a:spcPct val="40000"/>
        </a:spcAft>
        <a:buChar char="»"/>
        <a:defRPr>
          <a:solidFill>
            <a:schemeClr val="tx1"/>
          </a:solidFill>
          <a:latin typeface="+mn-lt"/>
          <a:cs typeface="+mn-cs"/>
        </a:defRPr>
      </a:lvl7pPr>
      <a:lvl8pPr marL="2620455" indent="-264577" algn="l" rtl="0" fontAlgn="base">
        <a:spcBef>
          <a:spcPct val="0"/>
        </a:spcBef>
        <a:spcAft>
          <a:spcPct val="40000"/>
        </a:spcAft>
        <a:buChar char="»"/>
        <a:defRPr>
          <a:solidFill>
            <a:schemeClr val="tx1"/>
          </a:solidFill>
          <a:latin typeface="+mn-lt"/>
          <a:cs typeface="+mn-cs"/>
        </a:defRPr>
      </a:lvl8pPr>
      <a:lvl9pPr marL="3076734" indent="-264577" algn="l" rtl="0" fontAlgn="base">
        <a:spcBef>
          <a:spcPct val="0"/>
        </a:spcBef>
        <a:spcAft>
          <a:spcPct val="40000"/>
        </a:spcAft>
        <a:buChar char="»"/>
        <a:defRPr>
          <a:solidFill>
            <a:schemeClr val="tx1"/>
          </a:solidFill>
          <a:latin typeface="+mn-lt"/>
          <a:cs typeface="+mn-cs"/>
        </a:defRPr>
      </a:lvl9pPr>
    </p:bodyStyle>
    <p:otherStyle>
      <a:defPPr>
        <a:defRPr lang="en-US"/>
      </a:defPPr>
      <a:lvl1pPr marL="0" algn="l" defTabSz="912564" rtl="0" eaLnBrk="1" latinLnBrk="0" hangingPunct="1">
        <a:defRPr sz="1800" kern="1200">
          <a:solidFill>
            <a:schemeClr val="tx1"/>
          </a:solidFill>
          <a:latin typeface="+mn-lt"/>
          <a:ea typeface="+mn-ea"/>
          <a:cs typeface="+mn-cs"/>
        </a:defRPr>
      </a:lvl1pPr>
      <a:lvl2pPr marL="456281" algn="l" defTabSz="912564" rtl="0" eaLnBrk="1" latinLnBrk="0" hangingPunct="1">
        <a:defRPr sz="1800" kern="1200">
          <a:solidFill>
            <a:schemeClr val="tx1"/>
          </a:solidFill>
          <a:latin typeface="+mn-lt"/>
          <a:ea typeface="+mn-ea"/>
          <a:cs typeface="+mn-cs"/>
        </a:defRPr>
      </a:lvl2pPr>
      <a:lvl3pPr marL="912564" algn="l" defTabSz="912564" rtl="0" eaLnBrk="1" latinLnBrk="0" hangingPunct="1">
        <a:defRPr sz="1800" kern="1200">
          <a:solidFill>
            <a:schemeClr val="tx1"/>
          </a:solidFill>
          <a:latin typeface="+mn-lt"/>
          <a:ea typeface="+mn-ea"/>
          <a:cs typeface="+mn-cs"/>
        </a:defRPr>
      </a:lvl3pPr>
      <a:lvl4pPr marL="1368848" algn="l" defTabSz="912564" rtl="0" eaLnBrk="1" latinLnBrk="0" hangingPunct="1">
        <a:defRPr sz="1800" kern="1200">
          <a:solidFill>
            <a:schemeClr val="tx1"/>
          </a:solidFill>
          <a:latin typeface="+mn-lt"/>
          <a:ea typeface="+mn-ea"/>
          <a:cs typeface="+mn-cs"/>
        </a:defRPr>
      </a:lvl4pPr>
      <a:lvl5pPr marL="1825129" algn="l" defTabSz="912564" rtl="0" eaLnBrk="1" latinLnBrk="0" hangingPunct="1">
        <a:defRPr sz="1800" kern="1200">
          <a:solidFill>
            <a:schemeClr val="tx1"/>
          </a:solidFill>
          <a:latin typeface="+mn-lt"/>
          <a:ea typeface="+mn-ea"/>
          <a:cs typeface="+mn-cs"/>
        </a:defRPr>
      </a:lvl5pPr>
      <a:lvl6pPr marL="2281412" algn="l" defTabSz="912564" rtl="0" eaLnBrk="1" latinLnBrk="0" hangingPunct="1">
        <a:defRPr sz="1800" kern="1200">
          <a:solidFill>
            <a:schemeClr val="tx1"/>
          </a:solidFill>
          <a:latin typeface="+mn-lt"/>
          <a:ea typeface="+mn-ea"/>
          <a:cs typeface="+mn-cs"/>
        </a:defRPr>
      </a:lvl6pPr>
      <a:lvl7pPr marL="2737694" algn="l" defTabSz="912564" rtl="0" eaLnBrk="1" latinLnBrk="0" hangingPunct="1">
        <a:defRPr sz="1800" kern="1200">
          <a:solidFill>
            <a:schemeClr val="tx1"/>
          </a:solidFill>
          <a:latin typeface="+mn-lt"/>
          <a:ea typeface="+mn-ea"/>
          <a:cs typeface="+mn-cs"/>
        </a:defRPr>
      </a:lvl7pPr>
      <a:lvl8pPr marL="3193967" algn="l" defTabSz="912564" rtl="0" eaLnBrk="1" latinLnBrk="0" hangingPunct="1">
        <a:defRPr sz="1800" kern="1200">
          <a:solidFill>
            <a:schemeClr val="tx1"/>
          </a:solidFill>
          <a:latin typeface="+mn-lt"/>
          <a:ea typeface="+mn-ea"/>
          <a:cs typeface="+mn-cs"/>
        </a:defRPr>
      </a:lvl8pPr>
      <a:lvl9pPr marL="3650256" algn="l" defTabSz="91256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76" tIns="45688" rIns="91376" bIns="45688"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376" tIns="45688" rIns="91376" bIns="45688" rtlCol="0" anchor="ctr"/>
          <a:lstStyle>
            <a:lvl1pPr algn="l">
              <a:defRPr sz="1200">
                <a:solidFill>
                  <a:prstClr val="black">
                    <a:tint val="75000"/>
                  </a:prstClr>
                </a:solidFill>
                <a:latin typeface="Arial" pitchFamily="-65" charset="0"/>
                <a:ea typeface="+mn-ea"/>
                <a:cs typeface="+mn-cs"/>
              </a:defRPr>
            </a:lvl1pPr>
          </a:lstStyle>
          <a:p>
            <a:pPr defTabSz="914400" fontAlgn="base">
              <a:spcBef>
                <a:spcPct val="0"/>
              </a:spcBef>
              <a:spcAft>
                <a:spcPct val="0"/>
              </a:spcAft>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76" tIns="45688" rIns="91376" bIns="45688" rtlCol="0" anchor="ctr"/>
          <a:lstStyle>
            <a:lvl1pPr algn="ctr">
              <a:defRPr sz="1200">
                <a:solidFill>
                  <a:prstClr val="black">
                    <a:tint val="75000"/>
                  </a:prstClr>
                </a:solidFill>
                <a:latin typeface="Arial" pitchFamily="-65" charset="0"/>
                <a:ea typeface="+mn-ea"/>
                <a:cs typeface="+mn-cs"/>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376" tIns="45688" rIns="91376" bIns="45688" rtlCol="0" anchor="ctr"/>
          <a:lstStyle>
            <a:lvl1pPr algn="r">
              <a:defRPr sz="1200">
                <a:solidFill>
                  <a:prstClr val="black">
                    <a:tint val="75000"/>
                  </a:prstClr>
                </a:solidFill>
                <a:latin typeface="Arial" pitchFamily="-65" charset="0"/>
                <a:ea typeface="+mn-ea"/>
                <a:cs typeface="+mn-cs"/>
              </a:defRPr>
            </a:lvl1pPr>
          </a:lstStyle>
          <a:p>
            <a:pPr defTabSz="914400" fontAlgn="base">
              <a:spcBef>
                <a:spcPct val="0"/>
              </a:spcBef>
              <a:spcAft>
                <a:spcPct val="0"/>
              </a:spcAft>
              <a:defRPr/>
            </a:pPr>
            <a:fld id="{056DB9FA-10DF-0441-8916-71E7FF62E3C1}" type="slidenum">
              <a:rPr lang="en-US"/>
              <a:pPr defTabSz="914400" fontAlgn="base">
                <a:spcBef>
                  <a:spcPct val="0"/>
                </a:spcBef>
                <a:spcAft>
                  <a:spcPct val="0"/>
                </a:spcAft>
                <a:defRPr/>
              </a:pPr>
              <a:t>‹#›</a:t>
            </a:fld>
            <a:endParaRPr lang="en-US"/>
          </a:p>
        </p:txBody>
      </p:sp>
    </p:spTree>
    <p:extLst>
      <p:ext uri="{BB962C8B-B14F-4D97-AF65-F5344CB8AC3E}">
        <p14:creationId xmlns:p14="http://schemas.microsoft.com/office/powerpoint/2010/main" val="169890511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455613"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5613"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5613"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5613"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5613"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2836" indent="-228439" algn="l" defTabSz="456880" rtl="0" eaLnBrk="1" latinLnBrk="0" hangingPunct="1">
        <a:spcBef>
          <a:spcPct val="20000"/>
        </a:spcBef>
        <a:buFont typeface="Arial"/>
        <a:buChar char="•"/>
        <a:defRPr sz="2000" kern="1200">
          <a:solidFill>
            <a:schemeClr val="tx1"/>
          </a:solidFill>
          <a:latin typeface="+mn-lt"/>
          <a:ea typeface="+mn-ea"/>
          <a:cs typeface="+mn-cs"/>
        </a:defRPr>
      </a:lvl6pPr>
      <a:lvl7pPr marL="2969716" indent="-228439" algn="l" defTabSz="456880" rtl="0" eaLnBrk="1" latinLnBrk="0" hangingPunct="1">
        <a:spcBef>
          <a:spcPct val="20000"/>
        </a:spcBef>
        <a:buFont typeface="Arial"/>
        <a:buChar char="•"/>
        <a:defRPr sz="2000" kern="1200">
          <a:solidFill>
            <a:schemeClr val="tx1"/>
          </a:solidFill>
          <a:latin typeface="+mn-lt"/>
          <a:ea typeface="+mn-ea"/>
          <a:cs typeface="+mn-cs"/>
        </a:defRPr>
      </a:lvl7pPr>
      <a:lvl8pPr marL="3426595" indent="-228439" algn="l" defTabSz="456880" rtl="0" eaLnBrk="1" latinLnBrk="0" hangingPunct="1">
        <a:spcBef>
          <a:spcPct val="20000"/>
        </a:spcBef>
        <a:buFont typeface="Arial"/>
        <a:buChar char="•"/>
        <a:defRPr sz="2000" kern="1200">
          <a:solidFill>
            <a:schemeClr val="tx1"/>
          </a:solidFill>
          <a:latin typeface="+mn-lt"/>
          <a:ea typeface="+mn-ea"/>
          <a:cs typeface="+mn-cs"/>
        </a:defRPr>
      </a:lvl8pPr>
      <a:lvl9pPr marL="3883472" indent="-228439" algn="l" defTabSz="45688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39.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image" Target="../media/image9.emf"/><Relationship Id="rId1" Type="http://schemas.openxmlformats.org/officeDocument/2006/relationships/slideLayout" Target="../slideLayouts/slideLayout39.xml"/><Relationship Id="rId6" Type="http://schemas.openxmlformats.org/officeDocument/2006/relationships/image" Target="../media/image13.emf"/><Relationship Id="rId11" Type="http://schemas.openxmlformats.org/officeDocument/2006/relationships/image" Target="../media/image18.emf"/><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11.emf"/><Relationship Id="rId9" Type="http://schemas.openxmlformats.org/officeDocument/2006/relationships/image" Target="../media/image16.emf"/></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hyperlink" Target="http://aix1.uottawa.ca/~xxia/software/software.htm" TargetMode="External"/><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7.xml"/><Relationship Id="rId1" Type="http://schemas.openxmlformats.org/officeDocument/2006/relationships/vmlDrawing" Target="../drawings/vmlDrawing1.vml"/><Relationship Id="rId5" Type="http://schemas.openxmlformats.org/officeDocument/2006/relationships/image" Target="../media/image35.png"/><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emf"/><Relationship Id="rId3" Type="http://schemas.openxmlformats.org/officeDocument/2006/relationships/image" Target="../media/image16.emf"/><Relationship Id="rId7" Type="http://schemas.openxmlformats.org/officeDocument/2006/relationships/image" Target="../media/image20.emf"/><Relationship Id="rId12" Type="http://schemas.openxmlformats.org/officeDocument/2006/relationships/image" Target="../media/image25.emf"/><Relationship Id="rId2" Type="http://schemas.openxmlformats.org/officeDocument/2006/relationships/image" Target="../media/image15.emf"/><Relationship Id="rId1" Type="http://schemas.openxmlformats.org/officeDocument/2006/relationships/slideLayout" Target="../slideLayouts/slideLayout39.xml"/><Relationship Id="rId6" Type="http://schemas.openxmlformats.org/officeDocument/2006/relationships/image" Target="../media/image19.emf"/><Relationship Id="rId11" Type="http://schemas.openxmlformats.org/officeDocument/2006/relationships/image" Target="../media/image24.emf"/><Relationship Id="rId5" Type="http://schemas.openxmlformats.org/officeDocument/2006/relationships/image" Target="../media/image18.emf"/><Relationship Id="rId10" Type="http://schemas.openxmlformats.org/officeDocument/2006/relationships/image" Target="../media/image23.emf"/><Relationship Id="rId4" Type="http://schemas.openxmlformats.org/officeDocument/2006/relationships/image" Target="../media/image17.emf"/><Relationship Id="rId9" Type="http://schemas.openxmlformats.org/officeDocument/2006/relationships/image" Target="../media/image22.emf"/></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hyperlink" Target="http://online.itp.ucsb.edu/online/infobio01/fitch1/" TargetMode="External"/><Relationship Id="rId2" Type="http://schemas.openxmlformats.org/officeDocument/2006/relationships/notesSlide" Target="../notesSlides/notesSlide23.xml"/><Relationship Id="rId1" Type="http://schemas.openxmlformats.org/officeDocument/2006/relationships/slideLayout" Target="../slideLayouts/slideLayout17.xml"/><Relationship Id="rId5" Type="http://schemas.openxmlformats.org/officeDocument/2006/relationships/hyperlink" Target="http://web.uconn.edu/gogarten/bioinf/flu_data.paup" TargetMode="External"/><Relationship Id="rId4" Type="http://schemas.openxmlformats.org/officeDocument/2006/relationships/hyperlink" Target="http://www.genetics.org/cgi/content/abstract/155/1/431"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26.xml"/><Relationship Id="rId7" Type="http://schemas.openxmlformats.org/officeDocument/2006/relationships/image" Target="../media/image49.png"/><Relationship Id="rId2" Type="http://schemas.openxmlformats.org/officeDocument/2006/relationships/slideLayout" Target="../slideLayouts/slideLayout1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8.png"/><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notesSlide" Target="../notesSlides/notesSlide29.xml"/><Relationship Id="rId7" Type="http://schemas.openxmlformats.org/officeDocument/2006/relationships/image" Target="../media/image57.png"/><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hyperlink" Target="http://www.sciencedirect.com/science/article/pii/S0966842X16301421?via=ihub" TargetMode="External"/><Relationship Id="rId5" Type="http://schemas.openxmlformats.org/officeDocument/2006/relationships/image" Target="../media/image56.png"/><Relationship Id="rId4" Type="http://schemas.openxmlformats.org/officeDocument/2006/relationships/oleObject" Target="../embeddings/oleObject4.bin"/></Relationships>
</file>

<file path=ppt/slides/_rels/slide4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1.png"/><Relationship Id="rId7" Type="http://schemas.openxmlformats.org/officeDocument/2006/relationships/diagramColors" Target="../diagrams/colors1.xml"/><Relationship Id="rId2" Type="http://schemas.openxmlformats.org/officeDocument/2006/relationships/image" Target="../media/image60.png"/><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0.pn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3.xml"/><Relationship Id="rId5" Type="http://schemas.openxmlformats.org/officeDocument/2006/relationships/image" Target="../media/image65.png"/><Relationship Id="rId4" Type="http://schemas.openxmlformats.org/officeDocument/2006/relationships/image" Target="../media/image64.png"/></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3.xml"/><Relationship Id="rId5" Type="http://schemas.openxmlformats.org/officeDocument/2006/relationships/image" Target="../media/image69.png"/><Relationship Id="rId4" Type="http://schemas.openxmlformats.org/officeDocument/2006/relationships/image" Target="../media/image6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image" Target="../media/image73.jpeg"/></Relationships>
</file>

<file path=ppt/slides/_rels/slide5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2.xml"/><Relationship Id="rId1" Type="http://schemas.openxmlformats.org/officeDocument/2006/relationships/slideLayout" Target="../slideLayouts/slideLayout18.xml"/><Relationship Id="rId5" Type="http://schemas.openxmlformats.org/officeDocument/2006/relationships/hyperlink" Target="http://www.ncbi.nlm.nih.gov/pmc/articles/PMC3169818/" TargetMode="External"/><Relationship Id="rId4" Type="http://schemas.openxmlformats.org/officeDocument/2006/relationships/image" Target="../media/image74.jpeg"/></Relationships>
</file>

<file path=ppt/slides/_rels/slide5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hyperlink" Target="http://www.sciencemag.org/content/309/5741/1720.long" TargetMode="Externa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hyperlink" Target="http://www.sciencemag.org/content/309/5741/1717.long" TargetMode="Externa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hyperlink" Target="http://www.ncbi.nlm.nih.gov/pmc/articles/PMC1635020/" TargetMode="External"/><Relationship Id="rId2" Type="http://schemas.openxmlformats.org/officeDocument/2006/relationships/image" Target="../media/image77.png"/><Relationship Id="rId1" Type="http://schemas.openxmlformats.org/officeDocument/2006/relationships/slideLayout" Target="../slideLayouts/slideLayout18.xml"/><Relationship Id="rId4" Type="http://schemas.openxmlformats.org/officeDocument/2006/relationships/image" Target="../media/image78.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34" y="344745"/>
            <a:ext cx="3174590" cy="317459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3259" y="320038"/>
            <a:ext cx="3174590" cy="317459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1533" y="354845"/>
            <a:ext cx="3174590" cy="317459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662" y="3700004"/>
            <a:ext cx="3111907" cy="3111907"/>
          </a:xfrm>
          <a:prstGeom prst="rect">
            <a:avLst/>
          </a:prstGeom>
        </p:spPr>
      </p:pic>
      <p:pic>
        <p:nvPicPr>
          <p:cNvPr id="10" name="Picture 9">
            <a:extLst>
              <a:ext uri="{FF2B5EF4-FFF2-40B4-BE49-F238E27FC236}">
                <a16:creationId xmlns:a16="http://schemas.microsoft.com/office/drawing/2014/main" id="{6C7EBA1C-DF12-CC4E-9523-A8B81AF83698}"/>
              </a:ext>
            </a:extLst>
          </p:cNvPr>
          <p:cNvPicPr>
            <a:picLocks noChangeAspect="1"/>
          </p:cNvPicPr>
          <p:nvPr/>
        </p:nvPicPr>
        <p:blipFill>
          <a:blip r:embed="rId7"/>
          <a:stretch>
            <a:fillRect/>
          </a:stretch>
        </p:blipFill>
        <p:spPr>
          <a:xfrm>
            <a:off x="3043259" y="3700004"/>
            <a:ext cx="3220944" cy="3220944"/>
          </a:xfrm>
          <a:prstGeom prst="rect">
            <a:avLst/>
          </a:prstGeom>
        </p:spPr>
      </p:pic>
      <p:pic>
        <p:nvPicPr>
          <p:cNvPr id="12" name="Picture 11">
            <a:extLst>
              <a:ext uri="{FF2B5EF4-FFF2-40B4-BE49-F238E27FC236}">
                <a16:creationId xmlns:a16="http://schemas.microsoft.com/office/drawing/2014/main" id="{651C5207-9432-CD4D-9024-8E1EAA02734F}"/>
              </a:ext>
            </a:extLst>
          </p:cNvPr>
          <p:cNvPicPr>
            <a:picLocks noChangeAspect="1"/>
          </p:cNvPicPr>
          <p:nvPr/>
        </p:nvPicPr>
        <p:blipFill>
          <a:blip r:embed="rId8"/>
          <a:stretch>
            <a:fillRect/>
          </a:stretch>
        </p:blipFill>
        <p:spPr>
          <a:xfrm>
            <a:off x="5836687" y="3700004"/>
            <a:ext cx="3329609" cy="3329609"/>
          </a:xfrm>
          <a:prstGeom prst="rect">
            <a:avLst/>
          </a:prstGeom>
        </p:spPr>
      </p:pic>
    </p:spTree>
    <p:extLst>
      <p:ext uri="{BB962C8B-B14F-4D97-AF65-F5344CB8AC3E}">
        <p14:creationId xmlns:p14="http://schemas.microsoft.com/office/powerpoint/2010/main" val="2340281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ChangeArrowheads="1"/>
          </p:cNvSpPr>
          <p:nvPr/>
        </p:nvSpPr>
        <p:spPr bwMode="auto">
          <a:xfrm>
            <a:off x="1042988" y="1312863"/>
            <a:ext cx="6697662" cy="453548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29" tIns="45714" rIns="91429" bIns="45714" anchor="ctr"/>
          <a:lstStyle/>
          <a:p>
            <a:pPr defTabSz="914400" fontAlgn="base">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28002" name="Line 3"/>
          <p:cNvSpPr>
            <a:spLocks noChangeShapeType="1"/>
          </p:cNvSpPr>
          <p:nvPr/>
        </p:nvSpPr>
        <p:spPr bwMode="auto">
          <a:xfrm>
            <a:off x="6227763" y="1312863"/>
            <a:ext cx="0" cy="453548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29" tIns="45714" rIns="91429" bIns="45714"/>
          <a:lstStyle/>
          <a:p>
            <a:pPr defTabSz="914400" fontAlgn="base">
              <a:spcBef>
                <a:spcPct val="0"/>
              </a:spcBef>
              <a:spcAft>
                <a:spcPct val="0"/>
              </a:spcAft>
            </a:pPr>
            <a:endParaRPr lang="en-US" sz="2400">
              <a:solidFill>
                <a:prstClr val="black"/>
              </a:solidFill>
              <a:latin typeface="Arial" charset="0"/>
              <a:ea typeface="ＭＳ Ｐゴシック" charset="0"/>
              <a:cs typeface="ＭＳ Ｐゴシック" charset="0"/>
            </a:endParaRPr>
          </a:p>
        </p:txBody>
      </p:sp>
      <p:sp>
        <p:nvSpPr>
          <p:cNvPr id="128003" name="Freeform 4"/>
          <p:cNvSpPr>
            <a:spLocks/>
          </p:cNvSpPr>
          <p:nvPr/>
        </p:nvSpPr>
        <p:spPr bwMode="auto">
          <a:xfrm>
            <a:off x="6300788" y="1312863"/>
            <a:ext cx="1295400" cy="4546600"/>
          </a:xfrm>
          <a:custGeom>
            <a:avLst/>
            <a:gdLst>
              <a:gd name="T0" fmla="*/ 0 w 816"/>
              <a:gd name="T1" fmla="*/ 2147483647 h 2864"/>
              <a:gd name="T2" fmla="*/ 2147483647 w 816"/>
              <a:gd name="T3" fmla="*/ 2147483647 h 2864"/>
              <a:gd name="T4" fmla="*/ 2147483647 w 816"/>
              <a:gd name="T5" fmla="*/ 2147483647 h 2864"/>
              <a:gd name="T6" fmla="*/ 2147483647 w 816"/>
              <a:gd name="T7" fmla="*/ 2147483647 h 2864"/>
              <a:gd name="T8" fmla="*/ 2147483647 w 816"/>
              <a:gd name="T9" fmla="*/ 0 h 2864"/>
              <a:gd name="T10" fmla="*/ 0 60000 65536"/>
              <a:gd name="T11" fmla="*/ 0 60000 65536"/>
              <a:gd name="T12" fmla="*/ 0 60000 65536"/>
              <a:gd name="T13" fmla="*/ 0 60000 65536"/>
              <a:gd name="T14" fmla="*/ 0 60000 65536"/>
              <a:gd name="T15" fmla="*/ 0 w 816"/>
              <a:gd name="T16" fmla="*/ 0 h 2864"/>
              <a:gd name="T17" fmla="*/ 816 w 816"/>
              <a:gd name="T18" fmla="*/ 2864 h 2864"/>
            </a:gdLst>
            <a:ahLst/>
            <a:cxnLst>
              <a:cxn ang="T10">
                <a:pos x="T0" y="T1"/>
              </a:cxn>
              <a:cxn ang="T11">
                <a:pos x="T2" y="T3"/>
              </a:cxn>
              <a:cxn ang="T12">
                <a:pos x="T4" y="T5"/>
              </a:cxn>
              <a:cxn ang="T13">
                <a:pos x="T6" y="T7"/>
              </a:cxn>
              <a:cxn ang="T14">
                <a:pos x="T8" y="T9"/>
              </a:cxn>
            </a:cxnLst>
            <a:rect l="T15" t="T16" r="T17" b="T18"/>
            <a:pathLst>
              <a:path w="816" h="2864">
                <a:moveTo>
                  <a:pt x="0" y="2857"/>
                </a:moveTo>
                <a:cubicBezTo>
                  <a:pt x="102" y="2860"/>
                  <a:pt x="204" y="2864"/>
                  <a:pt x="272" y="2721"/>
                </a:cubicBezTo>
                <a:cubicBezTo>
                  <a:pt x="340" y="2578"/>
                  <a:pt x="363" y="2381"/>
                  <a:pt x="408" y="1996"/>
                </a:cubicBezTo>
                <a:cubicBezTo>
                  <a:pt x="453" y="1611"/>
                  <a:pt x="476" y="741"/>
                  <a:pt x="544" y="408"/>
                </a:cubicBezTo>
                <a:cubicBezTo>
                  <a:pt x="612" y="75"/>
                  <a:pt x="771" y="68"/>
                  <a:pt x="816" y="0"/>
                </a:cubicBezTo>
              </a:path>
            </a:pathLst>
          </a:cu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lIns="91429" tIns="45714" rIns="91429" bIns="45714"/>
          <a:lstStyle/>
          <a:p>
            <a:pPr defTabSz="914400" fontAlgn="base">
              <a:spcBef>
                <a:spcPct val="0"/>
              </a:spcBef>
              <a:spcAft>
                <a:spcPct val="0"/>
              </a:spcAft>
            </a:pPr>
            <a:endParaRPr lang="en-US" sz="2400">
              <a:solidFill>
                <a:prstClr val="black"/>
              </a:solidFill>
              <a:latin typeface="Arial" charset="0"/>
              <a:ea typeface="ＭＳ Ｐゴシック" charset="0"/>
              <a:cs typeface="ＭＳ Ｐゴシック" charset="0"/>
            </a:endParaRPr>
          </a:p>
        </p:txBody>
      </p:sp>
      <p:sp>
        <p:nvSpPr>
          <p:cNvPr id="128004" name="Freeform 5"/>
          <p:cNvSpPr>
            <a:spLocks/>
          </p:cNvSpPr>
          <p:nvPr/>
        </p:nvSpPr>
        <p:spPr bwMode="auto">
          <a:xfrm>
            <a:off x="7019925" y="5465763"/>
            <a:ext cx="504825" cy="382587"/>
          </a:xfrm>
          <a:custGeom>
            <a:avLst/>
            <a:gdLst>
              <a:gd name="T0" fmla="*/ 0 w 318"/>
              <a:gd name="T1" fmla="*/ 2147483647 h 241"/>
              <a:gd name="T2" fmla="*/ 2147483647 w 318"/>
              <a:gd name="T3" fmla="*/ 2147483647 h 241"/>
              <a:gd name="T4" fmla="*/ 2147483647 w 318"/>
              <a:gd name="T5" fmla="*/ 2147483647 h 241"/>
              <a:gd name="T6" fmla="*/ 2147483647 w 318"/>
              <a:gd name="T7" fmla="*/ 2147483647 h 241"/>
              <a:gd name="T8" fmla="*/ 0 60000 65536"/>
              <a:gd name="T9" fmla="*/ 0 60000 65536"/>
              <a:gd name="T10" fmla="*/ 0 60000 65536"/>
              <a:gd name="T11" fmla="*/ 0 60000 65536"/>
              <a:gd name="T12" fmla="*/ 0 w 318"/>
              <a:gd name="T13" fmla="*/ 0 h 241"/>
              <a:gd name="T14" fmla="*/ 318 w 318"/>
              <a:gd name="T15" fmla="*/ 241 h 241"/>
            </a:gdLst>
            <a:ahLst/>
            <a:cxnLst>
              <a:cxn ang="T8">
                <a:pos x="T0" y="T1"/>
              </a:cxn>
              <a:cxn ang="T9">
                <a:pos x="T2" y="T3"/>
              </a:cxn>
              <a:cxn ang="T10">
                <a:pos x="T4" y="T5"/>
              </a:cxn>
              <a:cxn ang="T11">
                <a:pos x="T6" y="T7"/>
              </a:cxn>
            </a:cxnLst>
            <a:rect l="T12" t="T13" r="T14" b="T15"/>
            <a:pathLst>
              <a:path w="318" h="241">
                <a:moveTo>
                  <a:pt x="0" y="241"/>
                </a:moveTo>
                <a:cubicBezTo>
                  <a:pt x="45" y="135"/>
                  <a:pt x="91" y="30"/>
                  <a:pt x="136" y="15"/>
                </a:cubicBezTo>
                <a:cubicBezTo>
                  <a:pt x="181" y="0"/>
                  <a:pt x="242" y="114"/>
                  <a:pt x="272" y="151"/>
                </a:cubicBezTo>
                <a:cubicBezTo>
                  <a:pt x="302" y="188"/>
                  <a:pt x="310" y="214"/>
                  <a:pt x="318" y="241"/>
                </a:cubicBezTo>
              </a:path>
            </a:pathLst>
          </a:cu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lIns="91429" tIns="45714" rIns="91429" bIns="45714"/>
          <a:lstStyle/>
          <a:p>
            <a:pPr defTabSz="914400" fontAlgn="base">
              <a:spcBef>
                <a:spcPct val="0"/>
              </a:spcBef>
              <a:spcAft>
                <a:spcPct val="0"/>
              </a:spcAft>
            </a:pPr>
            <a:endParaRPr lang="en-US" sz="2400">
              <a:solidFill>
                <a:prstClr val="black"/>
              </a:solidFill>
              <a:latin typeface="Arial" charset="0"/>
              <a:ea typeface="ＭＳ Ｐゴシック" charset="0"/>
              <a:cs typeface="ＭＳ Ｐゴシック" charset="0"/>
            </a:endParaRPr>
          </a:p>
        </p:txBody>
      </p:sp>
      <p:sp>
        <p:nvSpPr>
          <p:cNvPr id="128005" name="Freeform 6"/>
          <p:cNvSpPr>
            <a:spLocks/>
          </p:cNvSpPr>
          <p:nvPr/>
        </p:nvSpPr>
        <p:spPr bwMode="auto">
          <a:xfrm>
            <a:off x="1042988" y="1304925"/>
            <a:ext cx="5022850" cy="4541838"/>
          </a:xfrm>
          <a:custGeom>
            <a:avLst/>
            <a:gdLst>
              <a:gd name="T0" fmla="*/ 2147483647 w 3164"/>
              <a:gd name="T1" fmla="*/ 2147483647 h 2861"/>
              <a:gd name="T2" fmla="*/ 2147483647 w 3164"/>
              <a:gd name="T3" fmla="*/ 2147483647 h 2861"/>
              <a:gd name="T4" fmla="*/ 2147483647 w 3164"/>
              <a:gd name="T5" fmla="*/ 2147483647 h 2861"/>
              <a:gd name="T6" fmla="*/ 2147483647 w 3164"/>
              <a:gd name="T7" fmla="*/ 2147483647 h 2861"/>
              <a:gd name="T8" fmla="*/ 2147483647 w 3164"/>
              <a:gd name="T9" fmla="*/ 2147483647 h 2861"/>
              <a:gd name="T10" fmla="*/ 2147483647 w 3164"/>
              <a:gd name="T11" fmla="*/ 2147483647 h 2861"/>
              <a:gd name="T12" fmla="*/ 2147483647 w 3164"/>
              <a:gd name="T13" fmla="*/ 2147483647 h 2861"/>
              <a:gd name="T14" fmla="*/ 2147483647 w 3164"/>
              <a:gd name="T15" fmla="*/ 2147483647 h 2861"/>
              <a:gd name="T16" fmla="*/ 2147483647 w 3164"/>
              <a:gd name="T17" fmla="*/ 2147483647 h 2861"/>
              <a:gd name="T18" fmla="*/ 2147483647 w 3164"/>
              <a:gd name="T19" fmla="*/ 2147483647 h 2861"/>
              <a:gd name="T20" fmla="*/ 2147483647 w 3164"/>
              <a:gd name="T21" fmla="*/ 2147483647 h 2861"/>
              <a:gd name="T22" fmla="*/ 2147483647 w 3164"/>
              <a:gd name="T23" fmla="*/ 2147483647 h 2861"/>
              <a:gd name="T24" fmla="*/ 2147483647 w 3164"/>
              <a:gd name="T25" fmla="*/ 2147483647 h 2861"/>
              <a:gd name="T26" fmla="*/ 2147483647 w 3164"/>
              <a:gd name="T27" fmla="*/ 2147483647 h 2861"/>
              <a:gd name="T28" fmla="*/ 2147483647 w 3164"/>
              <a:gd name="T29" fmla="*/ 2147483647 h 2861"/>
              <a:gd name="T30" fmla="*/ 2147483647 w 3164"/>
              <a:gd name="T31" fmla="*/ 2147483647 h 2861"/>
              <a:gd name="T32" fmla="*/ 2147483647 w 3164"/>
              <a:gd name="T33" fmla="*/ 2147483647 h 2861"/>
              <a:gd name="T34" fmla="*/ 2147483647 w 3164"/>
              <a:gd name="T35" fmla="*/ 2147483647 h 2861"/>
              <a:gd name="T36" fmla="*/ 2147483647 w 3164"/>
              <a:gd name="T37" fmla="*/ 2147483647 h 2861"/>
              <a:gd name="T38" fmla="*/ 2147483647 w 3164"/>
              <a:gd name="T39" fmla="*/ 2147483647 h 2861"/>
              <a:gd name="T40" fmla="*/ 2147483647 w 3164"/>
              <a:gd name="T41" fmla="*/ 2147483647 h 2861"/>
              <a:gd name="T42" fmla="*/ 2147483647 w 3164"/>
              <a:gd name="T43" fmla="*/ 2147483647 h 2861"/>
              <a:gd name="T44" fmla="*/ 2147483647 w 3164"/>
              <a:gd name="T45" fmla="*/ 2147483647 h 2861"/>
              <a:gd name="T46" fmla="*/ 2147483647 w 3164"/>
              <a:gd name="T47" fmla="*/ 2147483647 h 2861"/>
              <a:gd name="T48" fmla="*/ 2147483647 w 3164"/>
              <a:gd name="T49" fmla="*/ 2147483647 h 2861"/>
              <a:gd name="T50" fmla="*/ 2147483647 w 3164"/>
              <a:gd name="T51" fmla="*/ 2147483647 h 2861"/>
              <a:gd name="T52" fmla="*/ 2147483647 w 3164"/>
              <a:gd name="T53" fmla="*/ 2147483647 h 2861"/>
              <a:gd name="T54" fmla="*/ 2147483647 w 3164"/>
              <a:gd name="T55" fmla="*/ 2147483647 h 2861"/>
              <a:gd name="T56" fmla="*/ 2147483647 w 3164"/>
              <a:gd name="T57" fmla="*/ 2147483647 h 2861"/>
              <a:gd name="T58" fmla="*/ 2147483647 w 3164"/>
              <a:gd name="T59" fmla="*/ 2147483647 h 2861"/>
              <a:gd name="T60" fmla="*/ 2147483647 w 3164"/>
              <a:gd name="T61" fmla="*/ 2147483647 h 2861"/>
              <a:gd name="T62" fmla="*/ 2147483647 w 3164"/>
              <a:gd name="T63" fmla="*/ 2147483647 h 2861"/>
              <a:gd name="T64" fmla="*/ 2147483647 w 3164"/>
              <a:gd name="T65" fmla="*/ 2147483647 h 2861"/>
              <a:gd name="T66" fmla="*/ 2147483647 w 3164"/>
              <a:gd name="T67" fmla="*/ 2147483647 h 2861"/>
              <a:gd name="T68" fmla="*/ 2147483647 w 3164"/>
              <a:gd name="T69" fmla="*/ 2147483647 h 2861"/>
              <a:gd name="T70" fmla="*/ 2147483647 w 3164"/>
              <a:gd name="T71" fmla="*/ 2147483647 h 2861"/>
              <a:gd name="T72" fmla="*/ 2147483647 w 3164"/>
              <a:gd name="T73" fmla="*/ 2147483647 h 2861"/>
              <a:gd name="T74" fmla="*/ 2147483647 w 3164"/>
              <a:gd name="T75" fmla="*/ 2147483647 h 2861"/>
              <a:gd name="T76" fmla="*/ 2147483647 w 3164"/>
              <a:gd name="T77" fmla="*/ 2147483647 h 2861"/>
              <a:gd name="T78" fmla="*/ 2147483647 w 3164"/>
              <a:gd name="T79" fmla="*/ 2147483647 h 2861"/>
              <a:gd name="T80" fmla="*/ 2147483647 w 3164"/>
              <a:gd name="T81" fmla="*/ 2147483647 h 2861"/>
              <a:gd name="T82" fmla="*/ 2147483647 w 3164"/>
              <a:gd name="T83" fmla="*/ 2147483647 h 2861"/>
              <a:gd name="T84" fmla="*/ 2147483647 w 3164"/>
              <a:gd name="T85" fmla="*/ 2147483647 h 2861"/>
              <a:gd name="T86" fmla="*/ 2147483647 w 3164"/>
              <a:gd name="T87" fmla="*/ 2147483647 h 2861"/>
              <a:gd name="T88" fmla="*/ 2147483647 w 3164"/>
              <a:gd name="T89" fmla="*/ 0 h 28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64"/>
              <a:gd name="T136" fmla="*/ 0 h 2861"/>
              <a:gd name="T137" fmla="*/ 3164 w 3164"/>
              <a:gd name="T138" fmla="*/ 2861 h 286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64" h="2861">
                <a:moveTo>
                  <a:pt x="0" y="2861"/>
                </a:moveTo>
                <a:cubicBezTo>
                  <a:pt x="16" y="2813"/>
                  <a:pt x="63" y="2784"/>
                  <a:pt x="92" y="2742"/>
                </a:cubicBezTo>
                <a:cubicBezTo>
                  <a:pt x="112" y="2682"/>
                  <a:pt x="122" y="2621"/>
                  <a:pt x="137" y="2560"/>
                </a:cubicBezTo>
                <a:cubicBezTo>
                  <a:pt x="159" y="2581"/>
                  <a:pt x="210" y="2614"/>
                  <a:pt x="210" y="2614"/>
                </a:cubicBezTo>
                <a:cubicBezTo>
                  <a:pt x="258" y="2545"/>
                  <a:pt x="226" y="2564"/>
                  <a:pt x="302" y="2550"/>
                </a:cubicBezTo>
                <a:cubicBezTo>
                  <a:pt x="308" y="2541"/>
                  <a:pt x="310" y="2520"/>
                  <a:pt x="320" y="2523"/>
                </a:cubicBezTo>
                <a:cubicBezTo>
                  <a:pt x="333" y="2527"/>
                  <a:pt x="325" y="2564"/>
                  <a:pt x="338" y="2560"/>
                </a:cubicBezTo>
                <a:cubicBezTo>
                  <a:pt x="359" y="2553"/>
                  <a:pt x="375" y="2505"/>
                  <a:pt x="375" y="2505"/>
                </a:cubicBezTo>
                <a:cubicBezTo>
                  <a:pt x="431" y="2561"/>
                  <a:pt x="431" y="2588"/>
                  <a:pt x="476" y="2523"/>
                </a:cubicBezTo>
                <a:cubicBezTo>
                  <a:pt x="462" y="2459"/>
                  <a:pt x="469" y="2468"/>
                  <a:pt x="512" y="2422"/>
                </a:cubicBezTo>
                <a:cubicBezTo>
                  <a:pt x="518" y="2443"/>
                  <a:pt x="521" y="2466"/>
                  <a:pt x="530" y="2486"/>
                </a:cubicBezTo>
                <a:cubicBezTo>
                  <a:pt x="534" y="2494"/>
                  <a:pt x="541" y="2509"/>
                  <a:pt x="549" y="2505"/>
                </a:cubicBezTo>
                <a:cubicBezTo>
                  <a:pt x="561" y="2499"/>
                  <a:pt x="561" y="2480"/>
                  <a:pt x="567" y="2468"/>
                </a:cubicBezTo>
                <a:cubicBezTo>
                  <a:pt x="579" y="2407"/>
                  <a:pt x="594" y="2353"/>
                  <a:pt x="613" y="2294"/>
                </a:cubicBezTo>
                <a:cubicBezTo>
                  <a:pt x="566" y="2183"/>
                  <a:pt x="589" y="2065"/>
                  <a:pt x="604" y="1947"/>
                </a:cubicBezTo>
                <a:cubicBezTo>
                  <a:pt x="605" y="1943"/>
                  <a:pt x="625" y="1845"/>
                  <a:pt x="622" y="1846"/>
                </a:cubicBezTo>
                <a:cubicBezTo>
                  <a:pt x="601" y="1856"/>
                  <a:pt x="603" y="1889"/>
                  <a:pt x="594" y="1910"/>
                </a:cubicBezTo>
                <a:cubicBezTo>
                  <a:pt x="595" y="1922"/>
                  <a:pt x="610" y="2130"/>
                  <a:pt x="613" y="2157"/>
                </a:cubicBezTo>
                <a:cubicBezTo>
                  <a:pt x="618" y="2197"/>
                  <a:pt x="630" y="2184"/>
                  <a:pt x="658" y="2221"/>
                </a:cubicBezTo>
                <a:cubicBezTo>
                  <a:pt x="719" y="2301"/>
                  <a:pt x="712" y="2353"/>
                  <a:pt x="814" y="2386"/>
                </a:cubicBezTo>
                <a:cubicBezTo>
                  <a:pt x="892" y="2367"/>
                  <a:pt x="863" y="2349"/>
                  <a:pt x="887" y="2285"/>
                </a:cubicBezTo>
                <a:cubicBezTo>
                  <a:pt x="972" y="2060"/>
                  <a:pt x="905" y="2284"/>
                  <a:pt x="951" y="2121"/>
                </a:cubicBezTo>
                <a:cubicBezTo>
                  <a:pt x="942" y="2109"/>
                  <a:pt x="937" y="2093"/>
                  <a:pt x="924" y="2084"/>
                </a:cubicBezTo>
                <a:cubicBezTo>
                  <a:pt x="908" y="2073"/>
                  <a:pt x="886" y="2074"/>
                  <a:pt x="869" y="2066"/>
                </a:cubicBezTo>
                <a:cubicBezTo>
                  <a:pt x="861" y="2062"/>
                  <a:pt x="856" y="2054"/>
                  <a:pt x="850" y="2048"/>
                </a:cubicBezTo>
                <a:cubicBezTo>
                  <a:pt x="844" y="2042"/>
                  <a:pt x="823" y="2029"/>
                  <a:pt x="832" y="2029"/>
                </a:cubicBezTo>
                <a:cubicBezTo>
                  <a:pt x="854" y="2029"/>
                  <a:pt x="875" y="2040"/>
                  <a:pt x="896" y="2048"/>
                </a:cubicBezTo>
                <a:cubicBezTo>
                  <a:pt x="909" y="2053"/>
                  <a:pt x="921" y="2060"/>
                  <a:pt x="933" y="2066"/>
                </a:cubicBezTo>
                <a:cubicBezTo>
                  <a:pt x="954" y="2063"/>
                  <a:pt x="981" y="2071"/>
                  <a:pt x="997" y="2057"/>
                </a:cubicBezTo>
                <a:cubicBezTo>
                  <a:pt x="1042" y="2017"/>
                  <a:pt x="952" y="1723"/>
                  <a:pt x="1015" y="1883"/>
                </a:cubicBezTo>
                <a:cubicBezTo>
                  <a:pt x="1014" y="1894"/>
                  <a:pt x="987" y="2017"/>
                  <a:pt x="1033" y="2038"/>
                </a:cubicBezTo>
                <a:cubicBezTo>
                  <a:pt x="1053" y="2047"/>
                  <a:pt x="1076" y="2045"/>
                  <a:pt x="1097" y="2048"/>
                </a:cubicBezTo>
                <a:cubicBezTo>
                  <a:pt x="1134" y="2011"/>
                  <a:pt x="1128" y="1950"/>
                  <a:pt x="1152" y="1901"/>
                </a:cubicBezTo>
                <a:cubicBezTo>
                  <a:pt x="1158" y="1868"/>
                  <a:pt x="1163" y="1834"/>
                  <a:pt x="1170" y="1801"/>
                </a:cubicBezTo>
                <a:cubicBezTo>
                  <a:pt x="1172" y="1791"/>
                  <a:pt x="1182" y="1783"/>
                  <a:pt x="1180" y="1773"/>
                </a:cubicBezTo>
                <a:cubicBezTo>
                  <a:pt x="1178" y="1764"/>
                  <a:pt x="1167" y="1761"/>
                  <a:pt x="1161" y="1755"/>
                </a:cubicBezTo>
                <a:cubicBezTo>
                  <a:pt x="1164" y="1721"/>
                  <a:pt x="1151" y="1682"/>
                  <a:pt x="1170" y="1654"/>
                </a:cubicBezTo>
                <a:cubicBezTo>
                  <a:pt x="1190" y="1624"/>
                  <a:pt x="1230" y="1694"/>
                  <a:pt x="1234" y="1700"/>
                </a:cubicBezTo>
                <a:cubicBezTo>
                  <a:pt x="1288" y="1683"/>
                  <a:pt x="1274" y="1638"/>
                  <a:pt x="1280" y="1581"/>
                </a:cubicBezTo>
                <a:cubicBezTo>
                  <a:pt x="1286" y="1593"/>
                  <a:pt x="1297" y="1604"/>
                  <a:pt x="1298" y="1618"/>
                </a:cubicBezTo>
                <a:cubicBezTo>
                  <a:pt x="1303" y="1666"/>
                  <a:pt x="1260" y="1686"/>
                  <a:pt x="1326" y="1636"/>
                </a:cubicBezTo>
                <a:cubicBezTo>
                  <a:pt x="1338" y="1612"/>
                  <a:pt x="1342" y="1575"/>
                  <a:pt x="1381" y="1609"/>
                </a:cubicBezTo>
                <a:cubicBezTo>
                  <a:pt x="1397" y="1623"/>
                  <a:pt x="1417" y="1664"/>
                  <a:pt x="1417" y="1664"/>
                </a:cubicBezTo>
                <a:cubicBezTo>
                  <a:pt x="1476" y="1643"/>
                  <a:pt x="1434" y="1668"/>
                  <a:pt x="1426" y="1572"/>
                </a:cubicBezTo>
                <a:cubicBezTo>
                  <a:pt x="1424" y="1550"/>
                  <a:pt x="1440" y="1530"/>
                  <a:pt x="1445" y="1508"/>
                </a:cubicBezTo>
                <a:cubicBezTo>
                  <a:pt x="1486" y="1522"/>
                  <a:pt x="1484" y="1542"/>
                  <a:pt x="1527" y="1526"/>
                </a:cubicBezTo>
                <a:cubicBezTo>
                  <a:pt x="1551" y="1489"/>
                  <a:pt x="1559" y="1449"/>
                  <a:pt x="1573" y="1408"/>
                </a:cubicBezTo>
                <a:cubicBezTo>
                  <a:pt x="1600" y="1426"/>
                  <a:pt x="1609" y="1423"/>
                  <a:pt x="1609" y="1462"/>
                </a:cubicBezTo>
                <a:cubicBezTo>
                  <a:pt x="1609" y="1475"/>
                  <a:pt x="1590" y="1491"/>
                  <a:pt x="1600" y="1499"/>
                </a:cubicBezTo>
                <a:cubicBezTo>
                  <a:pt x="1612" y="1508"/>
                  <a:pt x="1631" y="1493"/>
                  <a:pt x="1646" y="1490"/>
                </a:cubicBezTo>
                <a:cubicBezTo>
                  <a:pt x="1657" y="1445"/>
                  <a:pt x="1668" y="1422"/>
                  <a:pt x="1701" y="1389"/>
                </a:cubicBezTo>
                <a:cubicBezTo>
                  <a:pt x="1677" y="1318"/>
                  <a:pt x="1701" y="1407"/>
                  <a:pt x="1701" y="1334"/>
                </a:cubicBezTo>
                <a:cubicBezTo>
                  <a:pt x="1701" y="1316"/>
                  <a:pt x="1695" y="1298"/>
                  <a:pt x="1692" y="1280"/>
                </a:cubicBezTo>
                <a:cubicBezTo>
                  <a:pt x="1698" y="1225"/>
                  <a:pt x="1694" y="1168"/>
                  <a:pt x="1710" y="1115"/>
                </a:cubicBezTo>
                <a:cubicBezTo>
                  <a:pt x="1713" y="1105"/>
                  <a:pt x="1729" y="1126"/>
                  <a:pt x="1737" y="1133"/>
                </a:cubicBezTo>
                <a:cubicBezTo>
                  <a:pt x="1779" y="1169"/>
                  <a:pt x="1776" y="1202"/>
                  <a:pt x="1829" y="1216"/>
                </a:cubicBezTo>
                <a:cubicBezTo>
                  <a:pt x="1841" y="1213"/>
                  <a:pt x="1854" y="1212"/>
                  <a:pt x="1865" y="1206"/>
                </a:cubicBezTo>
                <a:cubicBezTo>
                  <a:pt x="1873" y="1202"/>
                  <a:pt x="1876" y="1186"/>
                  <a:pt x="1884" y="1188"/>
                </a:cubicBezTo>
                <a:cubicBezTo>
                  <a:pt x="1903" y="1193"/>
                  <a:pt x="1902" y="1232"/>
                  <a:pt x="1911" y="1243"/>
                </a:cubicBezTo>
                <a:cubicBezTo>
                  <a:pt x="1918" y="1251"/>
                  <a:pt x="1929" y="1255"/>
                  <a:pt x="1938" y="1261"/>
                </a:cubicBezTo>
                <a:cubicBezTo>
                  <a:pt x="1985" y="1376"/>
                  <a:pt x="2031" y="1462"/>
                  <a:pt x="2149" y="1508"/>
                </a:cubicBezTo>
                <a:cubicBezTo>
                  <a:pt x="2175" y="1543"/>
                  <a:pt x="2201" y="1560"/>
                  <a:pt x="2231" y="1590"/>
                </a:cubicBezTo>
                <a:cubicBezTo>
                  <a:pt x="2285" y="1509"/>
                  <a:pt x="2295" y="1428"/>
                  <a:pt x="2313" y="1334"/>
                </a:cubicBezTo>
                <a:cubicBezTo>
                  <a:pt x="2316" y="1273"/>
                  <a:pt x="2312" y="1212"/>
                  <a:pt x="2322" y="1152"/>
                </a:cubicBezTo>
                <a:cubicBezTo>
                  <a:pt x="2327" y="1121"/>
                  <a:pt x="2357" y="1099"/>
                  <a:pt x="2368" y="1069"/>
                </a:cubicBezTo>
                <a:cubicBezTo>
                  <a:pt x="2375" y="1048"/>
                  <a:pt x="2379" y="1026"/>
                  <a:pt x="2386" y="1005"/>
                </a:cubicBezTo>
                <a:cubicBezTo>
                  <a:pt x="2389" y="996"/>
                  <a:pt x="2393" y="987"/>
                  <a:pt x="2396" y="978"/>
                </a:cubicBezTo>
                <a:cubicBezTo>
                  <a:pt x="2419" y="1024"/>
                  <a:pt x="2446" y="1053"/>
                  <a:pt x="2469" y="1097"/>
                </a:cubicBezTo>
                <a:cubicBezTo>
                  <a:pt x="2490" y="1085"/>
                  <a:pt x="2515" y="1077"/>
                  <a:pt x="2533" y="1060"/>
                </a:cubicBezTo>
                <a:cubicBezTo>
                  <a:pt x="2581" y="1016"/>
                  <a:pt x="2568" y="991"/>
                  <a:pt x="2578" y="932"/>
                </a:cubicBezTo>
                <a:cubicBezTo>
                  <a:pt x="2609" y="738"/>
                  <a:pt x="2587" y="921"/>
                  <a:pt x="2606" y="749"/>
                </a:cubicBezTo>
                <a:cubicBezTo>
                  <a:pt x="2615" y="752"/>
                  <a:pt x="2633" y="758"/>
                  <a:pt x="2633" y="758"/>
                </a:cubicBezTo>
                <a:cubicBezTo>
                  <a:pt x="2638" y="704"/>
                  <a:pt x="2625" y="578"/>
                  <a:pt x="2688" y="557"/>
                </a:cubicBezTo>
                <a:cubicBezTo>
                  <a:pt x="2692" y="598"/>
                  <a:pt x="2674" y="683"/>
                  <a:pt x="2752" y="676"/>
                </a:cubicBezTo>
                <a:cubicBezTo>
                  <a:pt x="2771" y="674"/>
                  <a:pt x="2783" y="652"/>
                  <a:pt x="2798" y="640"/>
                </a:cubicBezTo>
                <a:cubicBezTo>
                  <a:pt x="2815" y="588"/>
                  <a:pt x="2779" y="580"/>
                  <a:pt x="2752" y="539"/>
                </a:cubicBezTo>
                <a:cubicBezTo>
                  <a:pt x="2755" y="530"/>
                  <a:pt x="2756" y="504"/>
                  <a:pt x="2761" y="512"/>
                </a:cubicBezTo>
                <a:cubicBezTo>
                  <a:pt x="2777" y="536"/>
                  <a:pt x="2769" y="573"/>
                  <a:pt x="2789" y="594"/>
                </a:cubicBezTo>
                <a:cubicBezTo>
                  <a:pt x="2804" y="609"/>
                  <a:pt x="2819" y="625"/>
                  <a:pt x="2834" y="640"/>
                </a:cubicBezTo>
                <a:cubicBezTo>
                  <a:pt x="2844" y="566"/>
                  <a:pt x="2862" y="494"/>
                  <a:pt x="2871" y="420"/>
                </a:cubicBezTo>
                <a:cubicBezTo>
                  <a:pt x="2891" y="266"/>
                  <a:pt x="2839" y="309"/>
                  <a:pt x="2908" y="265"/>
                </a:cubicBezTo>
                <a:cubicBezTo>
                  <a:pt x="2959" y="299"/>
                  <a:pt x="2972" y="265"/>
                  <a:pt x="3008" y="228"/>
                </a:cubicBezTo>
                <a:cubicBezTo>
                  <a:pt x="3017" y="234"/>
                  <a:pt x="3030" y="237"/>
                  <a:pt x="3036" y="246"/>
                </a:cubicBezTo>
                <a:cubicBezTo>
                  <a:pt x="3043" y="257"/>
                  <a:pt x="3036" y="292"/>
                  <a:pt x="3045" y="283"/>
                </a:cubicBezTo>
                <a:cubicBezTo>
                  <a:pt x="3058" y="270"/>
                  <a:pt x="3049" y="246"/>
                  <a:pt x="3054" y="228"/>
                </a:cubicBezTo>
                <a:cubicBezTo>
                  <a:pt x="3058" y="215"/>
                  <a:pt x="3066" y="204"/>
                  <a:pt x="3072" y="192"/>
                </a:cubicBezTo>
                <a:cubicBezTo>
                  <a:pt x="3075" y="161"/>
                  <a:pt x="3065" y="126"/>
                  <a:pt x="3081" y="100"/>
                </a:cubicBezTo>
                <a:cubicBezTo>
                  <a:pt x="3090" y="86"/>
                  <a:pt x="3084" y="150"/>
                  <a:pt x="3100" y="146"/>
                </a:cubicBezTo>
                <a:cubicBezTo>
                  <a:pt x="3119" y="141"/>
                  <a:pt x="3112" y="109"/>
                  <a:pt x="3118" y="91"/>
                </a:cubicBezTo>
                <a:cubicBezTo>
                  <a:pt x="3131" y="52"/>
                  <a:pt x="3134" y="27"/>
                  <a:pt x="3164" y="0"/>
                </a:cubicBezTo>
              </a:path>
            </a:pathLst>
          </a:cu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lIns="91429" tIns="45714" rIns="91429" bIns="45714"/>
          <a:lstStyle/>
          <a:p>
            <a:pPr defTabSz="914400" fontAlgn="base">
              <a:spcBef>
                <a:spcPct val="0"/>
              </a:spcBef>
              <a:spcAft>
                <a:spcPct val="0"/>
              </a:spcAft>
            </a:pPr>
            <a:endParaRPr lang="en-US" sz="2400">
              <a:solidFill>
                <a:prstClr val="black"/>
              </a:solidFill>
              <a:latin typeface="Arial" charset="0"/>
              <a:ea typeface="ＭＳ Ｐゴシック" charset="0"/>
              <a:cs typeface="ＭＳ Ｐゴシック" charset="0"/>
            </a:endParaRPr>
          </a:p>
        </p:txBody>
      </p:sp>
      <p:sp>
        <p:nvSpPr>
          <p:cNvPr id="128006" name="Freeform 7"/>
          <p:cNvSpPr>
            <a:spLocks/>
          </p:cNvSpPr>
          <p:nvPr/>
        </p:nvSpPr>
        <p:spPr bwMode="auto">
          <a:xfrm>
            <a:off x="3956050" y="5649913"/>
            <a:ext cx="600075" cy="227012"/>
          </a:xfrm>
          <a:custGeom>
            <a:avLst/>
            <a:gdLst>
              <a:gd name="T0" fmla="*/ 2147483647 w 378"/>
              <a:gd name="T1" fmla="*/ 2147483647 h 143"/>
              <a:gd name="T2" fmla="*/ 2147483647 w 378"/>
              <a:gd name="T3" fmla="*/ 2147483647 h 143"/>
              <a:gd name="T4" fmla="*/ 2147483647 w 378"/>
              <a:gd name="T5" fmla="*/ 2147483647 h 143"/>
              <a:gd name="T6" fmla="*/ 2147483647 w 378"/>
              <a:gd name="T7" fmla="*/ 2147483647 h 143"/>
              <a:gd name="T8" fmla="*/ 2147483647 w 378"/>
              <a:gd name="T9" fmla="*/ 2147483647 h 143"/>
              <a:gd name="T10" fmla="*/ 2147483647 w 378"/>
              <a:gd name="T11" fmla="*/ 2147483647 h 143"/>
              <a:gd name="T12" fmla="*/ 2147483647 w 378"/>
              <a:gd name="T13" fmla="*/ 2147483647 h 143"/>
              <a:gd name="T14" fmla="*/ 2147483647 w 378"/>
              <a:gd name="T15" fmla="*/ 2147483647 h 143"/>
              <a:gd name="T16" fmla="*/ 2147483647 w 378"/>
              <a:gd name="T17" fmla="*/ 2147483647 h 143"/>
              <a:gd name="T18" fmla="*/ 2147483647 w 378"/>
              <a:gd name="T19" fmla="*/ 2147483647 h 143"/>
              <a:gd name="T20" fmla="*/ 2147483647 w 378"/>
              <a:gd name="T21" fmla="*/ 2147483647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8"/>
              <a:gd name="T34" fmla="*/ 0 h 143"/>
              <a:gd name="T35" fmla="*/ 378 w 378"/>
              <a:gd name="T36" fmla="*/ 143 h 1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8" h="143">
                <a:moveTo>
                  <a:pt x="30" y="133"/>
                </a:moveTo>
                <a:cubicBezTo>
                  <a:pt x="0" y="88"/>
                  <a:pt x="18" y="87"/>
                  <a:pt x="58" y="60"/>
                </a:cubicBezTo>
                <a:cubicBezTo>
                  <a:pt x="64" y="51"/>
                  <a:pt x="71" y="43"/>
                  <a:pt x="76" y="33"/>
                </a:cubicBezTo>
                <a:cubicBezTo>
                  <a:pt x="80" y="24"/>
                  <a:pt x="76" y="9"/>
                  <a:pt x="85" y="5"/>
                </a:cubicBezTo>
                <a:cubicBezTo>
                  <a:pt x="97" y="0"/>
                  <a:pt x="110" y="12"/>
                  <a:pt x="122" y="15"/>
                </a:cubicBezTo>
                <a:cubicBezTo>
                  <a:pt x="171" y="54"/>
                  <a:pt x="182" y="74"/>
                  <a:pt x="204" y="5"/>
                </a:cubicBezTo>
                <a:cubicBezTo>
                  <a:pt x="213" y="11"/>
                  <a:pt x="221" y="19"/>
                  <a:pt x="231" y="24"/>
                </a:cubicBezTo>
                <a:cubicBezTo>
                  <a:pt x="249" y="32"/>
                  <a:pt x="286" y="42"/>
                  <a:pt x="286" y="42"/>
                </a:cubicBezTo>
                <a:cubicBezTo>
                  <a:pt x="289" y="51"/>
                  <a:pt x="288" y="62"/>
                  <a:pt x="295" y="69"/>
                </a:cubicBezTo>
                <a:cubicBezTo>
                  <a:pt x="302" y="76"/>
                  <a:pt x="315" y="73"/>
                  <a:pt x="323" y="79"/>
                </a:cubicBezTo>
                <a:cubicBezTo>
                  <a:pt x="365" y="110"/>
                  <a:pt x="363" y="111"/>
                  <a:pt x="378" y="143"/>
                </a:cubicBezTo>
              </a:path>
            </a:pathLst>
          </a:cu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lIns="91429" tIns="45714" rIns="91429" bIns="45714"/>
          <a:lstStyle/>
          <a:p>
            <a:pPr defTabSz="914400" fontAlgn="base">
              <a:spcBef>
                <a:spcPct val="0"/>
              </a:spcBef>
              <a:spcAft>
                <a:spcPct val="0"/>
              </a:spcAft>
            </a:pPr>
            <a:endParaRPr lang="en-US" sz="2400">
              <a:solidFill>
                <a:prstClr val="black"/>
              </a:solidFill>
              <a:latin typeface="Arial" charset="0"/>
              <a:ea typeface="ＭＳ Ｐゴシック" charset="0"/>
              <a:cs typeface="ＭＳ Ｐゴシック" charset="0"/>
            </a:endParaRPr>
          </a:p>
        </p:txBody>
      </p:sp>
      <p:sp>
        <p:nvSpPr>
          <p:cNvPr id="128007" name="Text Box 8"/>
          <p:cNvSpPr txBox="1">
            <a:spLocks noChangeArrowheads="1"/>
          </p:cNvSpPr>
          <p:nvPr/>
        </p:nvSpPr>
        <p:spPr bwMode="auto">
          <a:xfrm>
            <a:off x="2268538" y="836613"/>
            <a:ext cx="31464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IE">
                <a:solidFill>
                  <a:srgbClr val="000000"/>
                </a:solidFill>
              </a:rPr>
              <a:t>Random Genetic Drift</a:t>
            </a:r>
          </a:p>
        </p:txBody>
      </p:sp>
      <p:sp>
        <p:nvSpPr>
          <p:cNvPr id="128008" name="Text Box 9"/>
          <p:cNvSpPr txBox="1">
            <a:spLocks noChangeArrowheads="1"/>
          </p:cNvSpPr>
          <p:nvPr/>
        </p:nvSpPr>
        <p:spPr bwMode="auto">
          <a:xfrm>
            <a:off x="6278563" y="855663"/>
            <a:ext cx="14509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IE">
                <a:solidFill>
                  <a:srgbClr val="000000"/>
                </a:solidFill>
              </a:rPr>
              <a:t>Selection</a:t>
            </a:r>
          </a:p>
        </p:txBody>
      </p:sp>
      <p:sp>
        <p:nvSpPr>
          <p:cNvPr id="128009" name="Text Box 10"/>
          <p:cNvSpPr txBox="1">
            <a:spLocks noChangeArrowheads="1"/>
          </p:cNvSpPr>
          <p:nvPr/>
        </p:nvSpPr>
        <p:spPr bwMode="auto">
          <a:xfrm rot="10800000">
            <a:off x="506413" y="2722563"/>
            <a:ext cx="492125" cy="193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IE" sz="2000">
                <a:solidFill>
                  <a:srgbClr val="000000"/>
                </a:solidFill>
              </a:rPr>
              <a:t>Allele frequency</a:t>
            </a:r>
          </a:p>
        </p:txBody>
      </p:sp>
      <p:sp>
        <p:nvSpPr>
          <p:cNvPr id="128010" name="Text Box 11"/>
          <p:cNvSpPr txBox="1">
            <a:spLocks noChangeArrowheads="1"/>
          </p:cNvSpPr>
          <p:nvPr/>
        </p:nvSpPr>
        <p:spPr bwMode="auto">
          <a:xfrm>
            <a:off x="684213" y="5589588"/>
            <a:ext cx="3127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IE" sz="1800">
                <a:solidFill>
                  <a:srgbClr val="000000"/>
                </a:solidFill>
              </a:rPr>
              <a:t>0</a:t>
            </a:r>
          </a:p>
        </p:txBody>
      </p:sp>
      <p:sp>
        <p:nvSpPr>
          <p:cNvPr id="128011" name="Text Box 12"/>
          <p:cNvSpPr txBox="1">
            <a:spLocks noChangeArrowheads="1"/>
          </p:cNvSpPr>
          <p:nvPr/>
        </p:nvSpPr>
        <p:spPr bwMode="auto">
          <a:xfrm>
            <a:off x="395288" y="1268413"/>
            <a:ext cx="56991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IE" sz="1800">
                <a:solidFill>
                  <a:srgbClr val="000000"/>
                </a:solidFill>
              </a:rPr>
              <a:t>100</a:t>
            </a:r>
          </a:p>
        </p:txBody>
      </p:sp>
      <p:sp>
        <p:nvSpPr>
          <p:cNvPr id="128012" name="Freeform 13"/>
          <p:cNvSpPr>
            <a:spLocks/>
          </p:cNvSpPr>
          <p:nvPr/>
        </p:nvSpPr>
        <p:spPr bwMode="auto">
          <a:xfrm>
            <a:off x="1958975" y="5106988"/>
            <a:ext cx="1190625" cy="742950"/>
          </a:xfrm>
          <a:custGeom>
            <a:avLst/>
            <a:gdLst>
              <a:gd name="T0" fmla="*/ 0 w 750"/>
              <a:gd name="T1" fmla="*/ 2147483647 h 468"/>
              <a:gd name="T2" fmla="*/ 2147483647 w 750"/>
              <a:gd name="T3" fmla="*/ 2147483647 h 468"/>
              <a:gd name="T4" fmla="*/ 2147483647 w 750"/>
              <a:gd name="T5" fmla="*/ 2147483647 h 468"/>
              <a:gd name="T6" fmla="*/ 2147483647 w 750"/>
              <a:gd name="T7" fmla="*/ 2147483647 h 468"/>
              <a:gd name="T8" fmla="*/ 2147483647 w 750"/>
              <a:gd name="T9" fmla="*/ 2147483647 h 468"/>
              <a:gd name="T10" fmla="*/ 2147483647 w 750"/>
              <a:gd name="T11" fmla="*/ 2147483647 h 468"/>
              <a:gd name="T12" fmla="*/ 2147483647 w 750"/>
              <a:gd name="T13" fmla="*/ 2147483647 h 468"/>
              <a:gd name="T14" fmla="*/ 2147483647 w 750"/>
              <a:gd name="T15" fmla="*/ 2147483647 h 468"/>
              <a:gd name="T16" fmla="*/ 2147483647 w 750"/>
              <a:gd name="T17" fmla="*/ 2147483647 h 468"/>
              <a:gd name="T18" fmla="*/ 2147483647 w 750"/>
              <a:gd name="T19" fmla="*/ 2147483647 h 468"/>
              <a:gd name="T20" fmla="*/ 2147483647 w 750"/>
              <a:gd name="T21" fmla="*/ 2147483647 h 468"/>
              <a:gd name="T22" fmla="*/ 2147483647 w 750"/>
              <a:gd name="T23" fmla="*/ 2147483647 h 468"/>
              <a:gd name="T24" fmla="*/ 2147483647 w 750"/>
              <a:gd name="T25" fmla="*/ 2147483647 h 468"/>
              <a:gd name="T26" fmla="*/ 2147483647 w 750"/>
              <a:gd name="T27" fmla="*/ 2147483647 h 468"/>
              <a:gd name="T28" fmla="*/ 2147483647 w 750"/>
              <a:gd name="T29" fmla="*/ 2147483647 h 468"/>
              <a:gd name="T30" fmla="*/ 2147483647 w 750"/>
              <a:gd name="T31" fmla="*/ 2147483647 h 468"/>
              <a:gd name="T32" fmla="*/ 2147483647 w 750"/>
              <a:gd name="T33" fmla="*/ 2147483647 h 468"/>
              <a:gd name="T34" fmla="*/ 2147483647 w 750"/>
              <a:gd name="T35" fmla="*/ 2147483647 h 468"/>
              <a:gd name="T36" fmla="*/ 2147483647 w 750"/>
              <a:gd name="T37" fmla="*/ 2147483647 h 468"/>
              <a:gd name="T38" fmla="*/ 2147483647 w 750"/>
              <a:gd name="T39" fmla="*/ 2147483647 h 468"/>
              <a:gd name="T40" fmla="*/ 2147483647 w 750"/>
              <a:gd name="T41" fmla="*/ 2147483647 h 468"/>
              <a:gd name="T42" fmla="*/ 2147483647 w 750"/>
              <a:gd name="T43" fmla="*/ 2147483647 h 468"/>
              <a:gd name="T44" fmla="*/ 2147483647 w 750"/>
              <a:gd name="T45" fmla="*/ 2147483647 h 468"/>
              <a:gd name="T46" fmla="*/ 2147483647 w 750"/>
              <a:gd name="T47" fmla="*/ 2147483647 h 4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0"/>
              <a:gd name="T73" fmla="*/ 0 h 468"/>
              <a:gd name="T74" fmla="*/ 750 w 750"/>
              <a:gd name="T75" fmla="*/ 468 h 4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0" h="468">
                <a:moveTo>
                  <a:pt x="0" y="458"/>
                </a:moveTo>
                <a:cubicBezTo>
                  <a:pt x="55" y="440"/>
                  <a:pt x="28" y="427"/>
                  <a:pt x="55" y="394"/>
                </a:cubicBezTo>
                <a:cubicBezTo>
                  <a:pt x="62" y="385"/>
                  <a:pt x="74" y="382"/>
                  <a:pt x="83" y="376"/>
                </a:cubicBezTo>
                <a:cubicBezTo>
                  <a:pt x="92" y="379"/>
                  <a:pt x="107" y="376"/>
                  <a:pt x="110" y="385"/>
                </a:cubicBezTo>
                <a:cubicBezTo>
                  <a:pt x="125" y="431"/>
                  <a:pt x="64" y="449"/>
                  <a:pt x="137" y="413"/>
                </a:cubicBezTo>
                <a:cubicBezTo>
                  <a:pt x="143" y="404"/>
                  <a:pt x="151" y="395"/>
                  <a:pt x="156" y="385"/>
                </a:cubicBezTo>
                <a:cubicBezTo>
                  <a:pt x="160" y="377"/>
                  <a:pt x="159" y="365"/>
                  <a:pt x="165" y="358"/>
                </a:cubicBezTo>
                <a:cubicBezTo>
                  <a:pt x="177" y="343"/>
                  <a:pt x="197" y="335"/>
                  <a:pt x="211" y="321"/>
                </a:cubicBezTo>
                <a:cubicBezTo>
                  <a:pt x="215" y="310"/>
                  <a:pt x="230" y="261"/>
                  <a:pt x="238" y="257"/>
                </a:cubicBezTo>
                <a:cubicBezTo>
                  <a:pt x="246" y="253"/>
                  <a:pt x="250" y="270"/>
                  <a:pt x="256" y="276"/>
                </a:cubicBezTo>
                <a:cubicBezTo>
                  <a:pt x="314" y="260"/>
                  <a:pt x="273" y="262"/>
                  <a:pt x="329" y="285"/>
                </a:cubicBezTo>
                <a:cubicBezTo>
                  <a:pt x="347" y="292"/>
                  <a:pt x="384" y="303"/>
                  <a:pt x="384" y="303"/>
                </a:cubicBezTo>
                <a:cubicBezTo>
                  <a:pt x="413" y="275"/>
                  <a:pt x="403" y="263"/>
                  <a:pt x="439" y="239"/>
                </a:cubicBezTo>
                <a:cubicBezTo>
                  <a:pt x="447" y="209"/>
                  <a:pt x="446" y="143"/>
                  <a:pt x="476" y="193"/>
                </a:cubicBezTo>
                <a:cubicBezTo>
                  <a:pt x="481" y="201"/>
                  <a:pt x="478" y="214"/>
                  <a:pt x="485" y="221"/>
                </a:cubicBezTo>
                <a:cubicBezTo>
                  <a:pt x="492" y="228"/>
                  <a:pt x="503" y="227"/>
                  <a:pt x="512" y="230"/>
                </a:cubicBezTo>
                <a:cubicBezTo>
                  <a:pt x="521" y="221"/>
                  <a:pt x="536" y="214"/>
                  <a:pt x="540" y="202"/>
                </a:cubicBezTo>
                <a:cubicBezTo>
                  <a:pt x="543" y="193"/>
                  <a:pt x="531" y="184"/>
                  <a:pt x="531" y="175"/>
                </a:cubicBezTo>
                <a:cubicBezTo>
                  <a:pt x="531" y="163"/>
                  <a:pt x="544" y="125"/>
                  <a:pt x="549" y="111"/>
                </a:cubicBezTo>
                <a:cubicBezTo>
                  <a:pt x="567" y="0"/>
                  <a:pt x="568" y="89"/>
                  <a:pt x="558" y="120"/>
                </a:cubicBezTo>
                <a:cubicBezTo>
                  <a:pt x="590" y="170"/>
                  <a:pt x="588" y="266"/>
                  <a:pt x="622" y="294"/>
                </a:cubicBezTo>
                <a:cubicBezTo>
                  <a:pt x="638" y="307"/>
                  <a:pt x="660" y="310"/>
                  <a:pt x="677" y="321"/>
                </a:cubicBezTo>
                <a:cubicBezTo>
                  <a:pt x="697" y="362"/>
                  <a:pt x="711" y="396"/>
                  <a:pt x="750" y="422"/>
                </a:cubicBezTo>
                <a:cubicBezTo>
                  <a:pt x="739" y="456"/>
                  <a:pt x="737" y="440"/>
                  <a:pt x="750" y="468"/>
                </a:cubicBezTo>
              </a:path>
            </a:pathLst>
          </a:cu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lIns="91429" tIns="45714" rIns="91429" bIns="45714"/>
          <a:lstStyle/>
          <a:p>
            <a:pPr defTabSz="914400" fontAlgn="base">
              <a:spcBef>
                <a:spcPct val="0"/>
              </a:spcBef>
              <a:spcAft>
                <a:spcPct val="0"/>
              </a:spcAft>
            </a:pPr>
            <a:endParaRPr lang="en-US" sz="2400">
              <a:solidFill>
                <a:prstClr val="black"/>
              </a:solidFill>
              <a:latin typeface="Arial" charset="0"/>
              <a:ea typeface="ＭＳ Ｐゴシック" charset="0"/>
              <a:cs typeface="ＭＳ Ｐゴシック" charset="0"/>
            </a:endParaRPr>
          </a:p>
        </p:txBody>
      </p:sp>
      <p:sp>
        <p:nvSpPr>
          <p:cNvPr id="128013" name="Text Box 14"/>
          <p:cNvSpPr txBox="1">
            <a:spLocks noChangeArrowheads="1"/>
          </p:cNvSpPr>
          <p:nvPr/>
        </p:nvSpPr>
        <p:spPr bwMode="auto">
          <a:xfrm>
            <a:off x="7359650" y="1865313"/>
            <a:ext cx="16351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IE" sz="1800">
                <a:solidFill>
                  <a:srgbClr val="000000"/>
                </a:solidFill>
              </a:rPr>
              <a:t>advantageous</a:t>
            </a:r>
          </a:p>
        </p:txBody>
      </p:sp>
      <p:sp>
        <p:nvSpPr>
          <p:cNvPr id="128014" name="Text Box 15"/>
          <p:cNvSpPr txBox="1">
            <a:spLocks noChangeArrowheads="1"/>
          </p:cNvSpPr>
          <p:nvPr/>
        </p:nvSpPr>
        <p:spPr bwMode="auto">
          <a:xfrm>
            <a:off x="7143750" y="5105400"/>
            <a:ext cx="1930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IE" sz="1800">
                <a:solidFill>
                  <a:srgbClr val="000000"/>
                </a:solidFill>
              </a:rPr>
              <a:t>disadvantageous</a:t>
            </a:r>
          </a:p>
        </p:txBody>
      </p:sp>
      <p:sp>
        <p:nvSpPr>
          <p:cNvPr id="128015" name="Text Box 16"/>
          <p:cNvSpPr txBox="1">
            <a:spLocks noChangeArrowheads="1"/>
          </p:cNvSpPr>
          <p:nvPr/>
        </p:nvSpPr>
        <p:spPr bwMode="auto">
          <a:xfrm>
            <a:off x="304800" y="6248400"/>
            <a:ext cx="75961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800">
                <a:solidFill>
                  <a:srgbClr val="000000"/>
                </a:solidFill>
                <a:latin typeface="Times New Roman" charset="0"/>
              </a:rPr>
              <a:t>Modified from from </a:t>
            </a:r>
            <a:r>
              <a:rPr lang="en-US" sz="1800">
                <a:solidFill>
                  <a:srgbClr val="008000"/>
                </a:solidFill>
                <a:latin typeface="Times New Roman" charset="0"/>
              </a:rPr>
              <a:t>www.tcd.ie/Genetics/staff/Aoife/GE3026/GE3026_1+2.ppt</a:t>
            </a:r>
            <a:r>
              <a:rPr lang="en-US" b="1">
                <a:solidFill>
                  <a:srgbClr val="000000"/>
                </a:solidFill>
                <a:latin typeface="Times New Roman" charset="0"/>
              </a:rPr>
              <a:t> </a:t>
            </a:r>
          </a:p>
        </p:txBody>
      </p:sp>
    </p:spTree>
    <p:extLst>
      <p:ext uri="{BB962C8B-B14F-4D97-AF65-F5344CB8AC3E}">
        <p14:creationId xmlns:p14="http://schemas.microsoft.com/office/powerpoint/2010/main" val="2511916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Box 2"/>
          <p:cNvSpPr txBox="1">
            <a:spLocks noChangeArrowheads="1"/>
          </p:cNvSpPr>
          <p:nvPr/>
        </p:nvSpPr>
        <p:spPr bwMode="auto">
          <a:xfrm>
            <a:off x="354013" y="388938"/>
            <a:ext cx="7945437" cy="1201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prstClr val="black"/>
                </a:solidFill>
              </a:rPr>
              <a:t>For advantageous mutations: </a:t>
            </a:r>
          </a:p>
          <a:p>
            <a:pPr eaLnBrk="1" hangingPunct="1"/>
            <a:r>
              <a:rPr lang="en-US">
                <a:solidFill>
                  <a:prstClr val="black"/>
                </a:solidFill>
              </a:rPr>
              <a:t>      Probability of fixation, P, is approximately equal to 2s; </a:t>
            </a:r>
          </a:p>
          <a:p>
            <a:pPr eaLnBrk="1" hangingPunct="1"/>
            <a:r>
              <a:rPr lang="en-US">
                <a:solidFill>
                  <a:prstClr val="black"/>
                </a:solidFill>
              </a:rPr>
              <a:t>      e.g., if selective advantage s = 5% then P = 10% </a:t>
            </a:r>
          </a:p>
        </p:txBody>
      </p:sp>
      <p:pic>
        <p:nvPicPr>
          <p:cNvPr id="6041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17663"/>
            <a:ext cx="9144000" cy="399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419" name="TextBox 6"/>
          <p:cNvSpPr txBox="1">
            <a:spLocks noChangeArrowheads="1"/>
          </p:cNvSpPr>
          <p:nvPr/>
        </p:nvSpPr>
        <p:spPr bwMode="auto">
          <a:xfrm>
            <a:off x="1190625" y="6270625"/>
            <a:ext cx="60118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prstClr val="black"/>
                </a:solidFill>
              </a:rPr>
              <a:t>t</a:t>
            </a:r>
            <a:r>
              <a:rPr lang="en-US" sz="1400">
                <a:solidFill>
                  <a:prstClr val="black"/>
                </a:solidFill>
              </a:rPr>
              <a:t>av</a:t>
            </a:r>
            <a:r>
              <a:rPr lang="en-US">
                <a:solidFill>
                  <a:prstClr val="black"/>
                </a:solidFill>
              </a:rPr>
              <a:t>=2/s*log2N generations = 40*log100= 80</a:t>
            </a:r>
          </a:p>
        </p:txBody>
      </p:sp>
    </p:spTree>
    <p:extLst>
      <p:ext uri="{BB962C8B-B14F-4D97-AF65-F5344CB8AC3E}">
        <p14:creationId xmlns:p14="http://schemas.microsoft.com/office/powerpoint/2010/main" val="1963525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p:txBody>
          <a:bodyPr/>
          <a:lstStyle/>
          <a:p>
            <a:pPr eaLnBrk="1" hangingPunct="1"/>
            <a:r>
              <a:rPr lang="en-GB">
                <a:latin typeface="Times New Roman" charset="0"/>
              </a:rPr>
              <a:t>Advantageous allele</a:t>
            </a:r>
          </a:p>
        </p:txBody>
      </p:sp>
      <p:pic>
        <p:nvPicPr>
          <p:cNvPr id="132098" name="Picture 3" descr="psb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rot="21405678">
            <a:off x="1187450" y="2590800"/>
            <a:ext cx="6327775" cy="4525963"/>
          </a:xfrm>
        </p:spPr>
      </p:pic>
      <p:sp>
        <p:nvSpPr>
          <p:cNvPr id="132099" name="Text Box 4"/>
          <p:cNvSpPr txBox="1">
            <a:spLocks noChangeArrowheads="1"/>
          </p:cNvSpPr>
          <p:nvPr/>
        </p:nvSpPr>
        <p:spPr bwMode="auto">
          <a:xfrm>
            <a:off x="1835150" y="1766888"/>
            <a:ext cx="53752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2000">
                <a:solidFill>
                  <a:srgbClr val="000000"/>
                </a:solidFill>
              </a:rPr>
              <a:t>Herbicide resistance gene in nightshade plant</a:t>
            </a:r>
          </a:p>
        </p:txBody>
      </p:sp>
      <p:sp>
        <p:nvSpPr>
          <p:cNvPr id="132100" name="Text Box 5"/>
          <p:cNvSpPr txBox="1">
            <a:spLocks noChangeArrowheads="1"/>
          </p:cNvSpPr>
          <p:nvPr/>
        </p:nvSpPr>
        <p:spPr bwMode="auto">
          <a:xfrm>
            <a:off x="304800" y="6248400"/>
            <a:ext cx="75961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800">
                <a:solidFill>
                  <a:srgbClr val="000000"/>
                </a:solidFill>
                <a:latin typeface="Times New Roman" charset="0"/>
              </a:rPr>
              <a:t>Modified from from </a:t>
            </a:r>
            <a:r>
              <a:rPr lang="en-US" sz="1800">
                <a:solidFill>
                  <a:srgbClr val="008000"/>
                </a:solidFill>
                <a:latin typeface="Times New Roman" charset="0"/>
              </a:rPr>
              <a:t>www.tcd.ie/Genetics/staff/Aoife/GE3026/GE3026_1+2.ppt</a:t>
            </a:r>
            <a:r>
              <a:rPr lang="en-US" b="1">
                <a:solidFill>
                  <a:srgbClr val="000000"/>
                </a:solidFill>
                <a:latin typeface="Times New Roman" charset="0"/>
              </a:rPr>
              <a:t> </a:t>
            </a:r>
          </a:p>
        </p:txBody>
      </p:sp>
    </p:spTree>
    <p:extLst>
      <p:ext uri="{BB962C8B-B14F-4D97-AF65-F5344CB8AC3E}">
        <p14:creationId xmlns:p14="http://schemas.microsoft.com/office/powerpoint/2010/main" val="3024272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p:txBody>
          <a:bodyPr/>
          <a:lstStyle/>
          <a:p>
            <a:pPr eaLnBrk="1" hangingPunct="1"/>
            <a:r>
              <a:rPr lang="en-US">
                <a:latin typeface="Times New Roman" charset="0"/>
              </a:rPr>
              <a:t>selection versus drift </a:t>
            </a:r>
            <a:br>
              <a:rPr lang="en-US">
                <a:latin typeface="Times New Roman" charset="0"/>
              </a:rPr>
            </a:br>
            <a:endParaRPr lang="en-US">
              <a:latin typeface="Times New Roman" charset="0"/>
            </a:endParaRPr>
          </a:p>
        </p:txBody>
      </p:sp>
      <p:sp>
        <p:nvSpPr>
          <p:cNvPr id="116738" name="Text Box 3"/>
          <p:cNvSpPr txBox="1">
            <a:spLocks noChangeArrowheads="1"/>
          </p:cNvSpPr>
          <p:nvPr/>
        </p:nvSpPr>
        <p:spPr bwMode="auto">
          <a:xfrm>
            <a:off x="228600" y="1524000"/>
            <a:ext cx="8305800" cy="45243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b="1" dirty="0">
                <a:solidFill>
                  <a:srgbClr val="000000"/>
                </a:solidFill>
                <a:latin typeface="Times New Roman" charset="0"/>
              </a:rPr>
              <a:t>The larger the population the longer it takes for an allele to become fixed.  </a:t>
            </a:r>
          </a:p>
          <a:p>
            <a:pPr defTabSz="914400" eaLnBrk="1" fontAlgn="base" hangingPunct="1">
              <a:spcBef>
                <a:spcPct val="0"/>
              </a:spcBef>
              <a:spcAft>
                <a:spcPct val="0"/>
              </a:spcAft>
            </a:pPr>
            <a:r>
              <a:rPr lang="en-US" b="1" dirty="0">
                <a:solidFill>
                  <a:srgbClr val="000000"/>
                </a:solidFill>
                <a:latin typeface="Times New Roman" charset="0"/>
              </a:rPr>
              <a:t>Note: Even though an allele conveys a strong selective advantage of 10%, the allele has a rather large chance to go extinct.  </a:t>
            </a:r>
          </a:p>
          <a:p>
            <a:pPr defTabSz="914400" eaLnBrk="1" fontAlgn="base" hangingPunct="1">
              <a:spcBef>
                <a:spcPct val="0"/>
              </a:spcBef>
              <a:spcAft>
                <a:spcPct val="0"/>
              </a:spcAft>
            </a:pPr>
            <a:r>
              <a:rPr lang="en-US" b="1" dirty="0">
                <a:solidFill>
                  <a:srgbClr val="000000"/>
                </a:solidFill>
                <a:latin typeface="Times New Roman" charset="0"/>
              </a:rPr>
              <a:t>Note#2: Fixation is faster under selection than under drift.</a:t>
            </a:r>
          </a:p>
          <a:p>
            <a:pPr defTabSz="914400" eaLnBrk="1" fontAlgn="base" hangingPunct="1">
              <a:spcBef>
                <a:spcPct val="0"/>
              </a:spcBef>
              <a:spcAft>
                <a:spcPct val="0"/>
              </a:spcAft>
            </a:pPr>
            <a:endParaRPr lang="en-US" b="1" dirty="0">
              <a:solidFill>
                <a:srgbClr val="000000"/>
              </a:solidFill>
              <a:latin typeface="Times New Roman" charset="0"/>
            </a:endParaRPr>
          </a:p>
          <a:p>
            <a:pPr defTabSz="914400" eaLnBrk="1" fontAlgn="base" hangingPunct="1">
              <a:spcBef>
                <a:spcPct val="0"/>
              </a:spcBef>
              <a:spcAft>
                <a:spcPct val="0"/>
              </a:spcAft>
            </a:pPr>
            <a:r>
              <a:rPr lang="en-US" b="1" dirty="0">
                <a:solidFill>
                  <a:srgbClr val="FF0000"/>
                </a:solidFill>
                <a:latin typeface="Times New Roman" charset="0"/>
              </a:rPr>
              <a:t>Question: </a:t>
            </a:r>
            <a:r>
              <a:rPr lang="en-US" b="1" dirty="0">
                <a:solidFill>
                  <a:srgbClr val="000000"/>
                </a:solidFill>
                <a:latin typeface="Times New Roman" charset="0"/>
              </a:rPr>
              <a:t>Can you think of genes that have a higher fixation probability? (Hint: HGT)</a:t>
            </a:r>
          </a:p>
          <a:p>
            <a:pPr defTabSz="914400" eaLnBrk="1" fontAlgn="base" hangingPunct="1">
              <a:spcBef>
                <a:spcPct val="0"/>
              </a:spcBef>
              <a:spcAft>
                <a:spcPct val="0"/>
              </a:spcAft>
            </a:pPr>
            <a:endParaRPr lang="en-US" b="1" dirty="0">
              <a:solidFill>
                <a:srgbClr val="000000"/>
              </a:solidFill>
              <a:latin typeface="Times New Roman" charset="0"/>
            </a:endParaRPr>
          </a:p>
          <a:p>
            <a:pPr defTabSz="914400" eaLnBrk="1" fontAlgn="base" hangingPunct="1">
              <a:spcBef>
                <a:spcPct val="0"/>
              </a:spcBef>
              <a:spcAft>
                <a:spcPct val="0"/>
              </a:spcAft>
            </a:pPr>
            <a:endParaRPr lang="en-US" b="1" dirty="0">
              <a:solidFill>
                <a:srgbClr val="000000"/>
              </a:solidFill>
              <a:latin typeface="Times New Roman" charset="0"/>
            </a:endParaRPr>
          </a:p>
          <a:p>
            <a:pPr defTabSz="914400" eaLnBrk="1" fontAlgn="base" hangingPunct="1">
              <a:spcBef>
                <a:spcPct val="0"/>
              </a:spcBef>
              <a:spcAft>
                <a:spcPct val="0"/>
              </a:spcAft>
            </a:pPr>
            <a:endParaRPr lang="en-US" b="1" dirty="0">
              <a:solidFill>
                <a:srgbClr val="000000"/>
              </a:solidFill>
              <a:latin typeface="Times New Roman" charset="0"/>
            </a:endParaRPr>
          </a:p>
        </p:txBody>
      </p:sp>
    </p:spTree>
    <p:extLst>
      <p:ext uri="{BB962C8B-B14F-4D97-AF65-F5344CB8AC3E}">
        <p14:creationId xmlns:p14="http://schemas.microsoft.com/office/powerpoint/2010/main" val="2726661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p:nvPr>
        </p:nvSpPr>
        <p:spPr/>
        <p:txBody>
          <a:bodyPr/>
          <a:lstStyle/>
          <a:p>
            <a:pPr eaLnBrk="1" hangingPunct="1"/>
            <a:r>
              <a:rPr lang="en-IE">
                <a:latin typeface="Times New Roman" charset="0"/>
              </a:rPr>
              <a:t>Negative selection (s&lt;0)</a:t>
            </a:r>
          </a:p>
        </p:txBody>
      </p:sp>
      <p:sp>
        <p:nvSpPr>
          <p:cNvPr id="134146" name="Rectangle 3"/>
          <p:cNvSpPr>
            <a:spLocks noGrp="1" noChangeArrowheads="1"/>
          </p:cNvSpPr>
          <p:nvPr>
            <p:ph type="body" idx="1"/>
          </p:nvPr>
        </p:nvSpPr>
        <p:spPr/>
        <p:txBody>
          <a:bodyPr/>
          <a:lstStyle/>
          <a:p>
            <a:pPr eaLnBrk="1" hangingPunct="1"/>
            <a:r>
              <a:rPr lang="en-IE">
                <a:latin typeface="Times New Roman" charset="0"/>
              </a:rPr>
              <a:t>A new allele (mutant) confers some </a:t>
            </a:r>
            <a:r>
              <a:rPr lang="en-IE" u="sng">
                <a:latin typeface="Times New Roman" charset="0"/>
              </a:rPr>
              <a:t>decrease</a:t>
            </a:r>
            <a:r>
              <a:rPr lang="en-IE">
                <a:latin typeface="Times New Roman" charset="0"/>
              </a:rPr>
              <a:t> in the fitness of the organism</a:t>
            </a:r>
          </a:p>
          <a:p>
            <a:pPr eaLnBrk="1" hangingPunct="1"/>
            <a:r>
              <a:rPr lang="en-IE">
                <a:latin typeface="Times New Roman" charset="0"/>
              </a:rPr>
              <a:t>Selection acts to remove this allele</a:t>
            </a:r>
          </a:p>
          <a:p>
            <a:pPr eaLnBrk="1" hangingPunct="1"/>
            <a:endParaRPr lang="en-IE">
              <a:latin typeface="Times New Roman" charset="0"/>
            </a:endParaRPr>
          </a:p>
          <a:p>
            <a:pPr eaLnBrk="1" hangingPunct="1"/>
            <a:r>
              <a:rPr lang="en-IE">
                <a:latin typeface="Times New Roman" charset="0"/>
              </a:rPr>
              <a:t>Also called purifying selection</a:t>
            </a:r>
          </a:p>
        </p:txBody>
      </p:sp>
      <p:sp>
        <p:nvSpPr>
          <p:cNvPr id="134147" name="Text Box 4"/>
          <p:cNvSpPr txBox="1">
            <a:spLocks noChangeArrowheads="1"/>
          </p:cNvSpPr>
          <p:nvPr/>
        </p:nvSpPr>
        <p:spPr bwMode="auto">
          <a:xfrm>
            <a:off x="304800" y="6248400"/>
            <a:ext cx="75961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800">
                <a:solidFill>
                  <a:srgbClr val="000000"/>
                </a:solidFill>
                <a:latin typeface="Times New Roman" charset="0"/>
              </a:rPr>
              <a:t>Modified from from </a:t>
            </a:r>
            <a:r>
              <a:rPr lang="en-US" sz="1800">
                <a:solidFill>
                  <a:srgbClr val="008000"/>
                </a:solidFill>
                <a:latin typeface="Times New Roman" charset="0"/>
              </a:rPr>
              <a:t>www.tcd.ie/Genetics/staff/Aoife/GE3026/GE3026_1+2.ppt</a:t>
            </a:r>
            <a:r>
              <a:rPr lang="en-US" b="1">
                <a:solidFill>
                  <a:srgbClr val="000000"/>
                </a:solidFill>
                <a:latin typeface="Times New Roman" charset="0"/>
              </a:rPr>
              <a:t> </a:t>
            </a:r>
          </a:p>
        </p:txBody>
      </p:sp>
    </p:spTree>
    <p:extLst>
      <p:ext uri="{BB962C8B-B14F-4D97-AF65-F5344CB8AC3E}">
        <p14:creationId xmlns:p14="http://schemas.microsoft.com/office/powerpoint/2010/main" val="702931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a:xfrm>
            <a:off x="533400" y="304800"/>
            <a:ext cx="7772400" cy="1143000"/>
          </a:xfrm>
        </p:spPr>
        <p:txBody>
          <a:bodyPr/>
          <a:lstStyle/>
          <a:p>
            <a:pPr eaLnBrk="1" hangingPunct="1"/>
            <a:r>
              <a:rPr lang="en-GB">
                <a:latin typeface="Times New Roman" charset="0"/>
              </a:rPr>
              <a:t>Deleterious allele</a:t>
            </a:r>
          </a:p>
        </p:txBody>
      </p:sp>
      <p:pic>
        <p:nvPicPr>
          <p:cNvPr id="136194" name="Picture 3" descr="brca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4925" y="3119438"/>
            <a:ext cx="9109075" cy="1692275"/>
          </a:xfrm>
        </p:spPr>
      </p:pic>
      <p:sp>
        <p:nvSpPr>
          <p:cNvPr id="136195" name="Text Box 4"/>
          <p:cNvSpPr txBox="1">
            <a:spLocks noChangeArrowheads="1"/>
          </p:cNvSpPr>
          <p:nvPr/>
        </p:nvSpPr>
        <p:spPr bwMode="auto">
          <a:xfrm>
            <a:off x="2354263" y="1484313"/>
            <a:ext cx="42767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2000">
                <a:solidFill>
                  <a:srgbClr val="000000"/>
                </a:solidFill>
              </a:rPr>
              <a:t>Human breast cancer gene, BRCA2</a:t>
            </a:r>
          </a:p>
        </p:txBody>
      </p:sp>
      <p:sp>
        <p:nvSpPr>
          <p:cNvPr id="136196" name="Text Box 5"/>
          <p:cNvSpPr txBox="1">
            <a:spLocks noChangeArrowheads="1"/>
          </p:cNvSpPr>
          <p:nvPr/>
        </p:nvSpPr>
        <p:spPr bwMode="auto">
          <a:xfrm>
            <a:off x="158750" y="2944813"/>
            <a:ext cx="28273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1800" b="1">
                <a:solidFill>
                  <a:srgbClr val="FF0000"/>
                </a:solidFill>
              </a:rPr>
              <a:t>Normal (wild type) allele</a:t>
            </a:r>
          </a:p>
        </p:txBody>
      </p:sp>
      <p:sp>
        <p:nvSpPr>
          <p:cNvPr id="136197" name="Text Box 6"/>
          <p:cNvSpPr txBox="1">
            <a:spLocks noChangeArrowheads="1"/>
          </p:cNvSpPr>
          <p:nvPr/>
        </p:nvSpPr>
        <p:spPr bwMode="auto">
          <a:xfrm>
            <a:off x="179388" y="4508500"/>
            <a:ext cx="16732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1800" b="1">
                <a:solidFill>
                  <a:srgbClr val="FF0000"/>
                </a:solidFill>
              </a:rPr>
              <a:t>Mutant allele</a:t>
            </a:r>
          </a:p>
          <a:p>
            <a:pPr defTabSz="914400" eaLnBrk="1" fontAlgn="base" hangingPunct="1">
              <a:spcBef>
                <a:spcPct val="0"/>
              </a:spcBef>
              <a:spcAft>
                <a:spcPct val="0"/>
              </a:spcAft>
            </a:pPr>
            <a:r>
              <a:rPr lang="en-GB" sz="1800" b="1">
                <a:solidFill>
                  <a:srgbClr val="FF0000"/>
                </a:solidFill>
              </a:rPr>
              <a:t>(Montreal 440</a:t>
            </a:r>
          </a:p>
          <a:p>
            <a:pPr defTabSz="914400" eaLnBrk="1" fontAlgn="base" hangingPunct="1">
              <a:spcBef>
                <a:spcPct val="0"/>
              </a:spcBef>
              <a:spcAft>
                <a:spcPct val="0"/>
              </a:spcAft>
            </a:pPr>
            <a:r>
              <a:rPr lang="en-GB" sz="1800" b="1">
                <a:solidFill>
                  <a:srgbClr val="FF0000"/>
                </a:solidFill>
              </a:rPr>
              <a:t>Family)</a:t>
            </a:r>
          </a:p>
        </p:txBody>
      </p:sp>
      <p:sp>
        <p:nvSpPr>
          <p:cNvPr id="136198" name="Freeform 7"/>
          <p:cNvSpPr>
            <a:spLocks/>
          </p:cNvSpPr>
          <p:nvPr/>
        </p:nvSpPr>
        <p:spPr bwMode="auto">
          <a:xfrm rot="-8841351">
            <a:off x="1822450" y="4362450"/>
            <a:ext cx="334963" cy="1584325"/>
          </a:xfrm>
          <a:custGeom>
            <a:avLst/>
            <a:gdLst>
              <a:gd name="T0" fmla="*/ 2147483647 w 211"/>
              <a:gd name="T1" fmla="*/ 0 h 408"/>
              <a:gd name="T2" fmla="*/ 2147483647 w 211"/>
              <a:gd name="T3" fmla="*/ 2147483647 h 408"/>
              <a:gd name="T4" fmla="*/ 2147483647 w 211"/>
              <a:gd name="T5" fmla="*/ 2147483647 h 408"/>
              <a:gd name="T6" fmla="*/ 0 60000 65536"/>
              <a:gd name="T7" fmla="*/ 0 60000 65536"/>
              <a:gd name="T8" fmla="*/ 0 60000 65536"/>
              <a:gd name="T9" fmla="*/ 0 w 211"/>
              <a:gd name="T10" fmla="*/ 0 h 408"/>
              <a:gd name="T11" fmla="*/ 211 w 211"/>
              <a:gd name="T12" fmla="*/ 408 h 408"/>
            </a:gdLst>
            <a:ahLst/>
            <a:cxnLst>
              <a:cxn ang="T6">
                <a:pos x="T0" y="T1"/>
              </a:cxn>
              <a:cxn ang="T7">
                <a:pos x="T2" y="T3"/>
              </a:cxn>
              <a:cxn ang="T8">
                <a:pos x="T4" y="T5"/>
              </a:cxn>
            </a:cxnLst>
            <a:rect l="T9" t="T10" r="T11" b="T12"/>
            <a:pathLst>
              <a:path w="211" h="408">
                <a:moveTo>
                  <a:pt x="30" y="0"/>
                </a:moveTo>
                <a:cubicBezTo>
                  <a:pt x="15" y="102"/>
                  <a:pt x="0" y="204"/>
                  <a:pt x="30" y="272"/>
                </a:cubicBezTo>
                <a:cubicBezTo>
                  <a:pt x="60" y="340"/>
                  <a:pt x="135" y="374"/>
                  <a:pt x="211" y="408"/>
                </a:cubicBezTo>
              </a:path>
            </a:pathLst>
          </a:custGeom>
          <a:noFill/>
          <a:ln w="9525">
            <a:solidFill>
              <a:schemeClr val="tx1"/>
            </a:solidFill>
            <a:round/>
            <a:headEnd/>
            <a:tailEnd type="triangle" w="lg" len="lg"/>
          </a:ln>
          <a:extLst>
            <a:ext uri="{909E8E84-426E-40dd-AFC4-6F175D3DCCD1}">
              <a14:hiddenFill xmlns:a14="http://schemas.microsoft.com/office/drawing/2010/main" xmlns="">
                <a:solidFill>
                  <a:srgbClr val="FFFFFF"/>
                </a:solidFill>
              </a14:hiddenFill>
            </a:ext>
          </a:extLst>
        </p:spPr>
        <p:txBody>
          <a:bodyPr lIns="91429" tIns="45714" rIns="91429" bIns="45714"/>
          <a:lstStyle/>
          <a:p>
            <a:pPr defTabSz="914400" fontAlgn="base">
              <a:spcBef>
                <a:spcPct val="0"/>
              </a:spcBef>
              <a:spcAft>
                <a:spcPct val="0"/>
              </a:spcAft>
            </a:pPr>
            <a:endParaRPr lang="en-US" sz="2400">
              <a:solidFill>
                <a:prstClr val="black"/>
              </a:solidFill>
              <a:latin typeface="Arial" charset="0"/>
              <a:ea typeface="ＭＳ Ｐゴシック" charset="0"/>
              <a:cs typeface="ＭＳ Ｐゴシック" charset="0"/>
            </a:endParaRPr>
          </a:p>
        </p:txBody>
      </p:sp>
      <p:sp>
        <p:nvSpPr>
          <p:cNvPr id="136199" name="Text Box 8"/>
          <p:cNvSpPr txBox="1">
            <a:spLocks noChangeArrowheads="1"/>
          </p:cNvSpPr>
          <p:nvPr/>
        </p:nvSpPr>
        <p:spPr bwMode="auto">
          <a:xfrm>
            <a:off x="152400" y="5715000"/>
            <a:ext cx="219868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1800">
                <a:solidFill>
                  <a:srgbClr val="000000"/>
                </a:solidFill>
              </a:rPr>
              <a:t>4 base pair deletion</a:t>
            </a:r>
          </a:p>
          <a:p>
            <a:pPr defTabSz="914400" eaLnBrk="1" fontAlgn="base" hangingPunct="1">
              <a:spcBef>
                <a:spcPct val="0"/>
              </a:spcBef>
              <a:spcAft>
                <a:spcPct val="0"/>
              </a:spcAft>
            </a:pPr>
            <a:r>
              <a:rPr lang="en-GB" sz="1800">
                <a:solidFill>
                  <a:srgbClr val="000000"/>
                </a:solidFill>
              </a:rPr>
              <a:t>Causes frameshift</a:t>
            </a:r>
          </a:p>
        </p:txBody>
      </p:sp>
      <p:sp>
        <p:nvSpPr>
          <p:cNvPr id="136200" name="Line 9"/>
          <p:cNvSpPr>
            <a:spLocks noChangeShapeType="1"/>
          </p:cNvSpPr>
          <p:nvPr/>
        </p:nvSpPr>
        <p:spPr bwMode="auto">
          <a:xfrm flipH="1" flipV="1">
            <a:off x="7019925" y="4437063"/>
            <a:ext cx="71438" cy="431800"/>
          </a:xfrm>
          <a:prstGeom prst="line">
            <a:avLst/>
          </a:prstGeom>
          <a:noFill/>
          <a:ln w="9525">
            <a:solidFill>
              <a:schemeClr val="tx1"/>
            </a:solidFill>
            <a:round/>
            <a:headEnd/>
            <a:tailEnd type="triangle" w="lg" len="lg"/>
          </a:ln>
          <a:extLst>
            <a:ext uri="{909E8E84-426E-40dd-AFC4-6F175D3DCCD1}">
              <a14:hiddenFill xmlns:a14="http://schemas.microsoft.com/office/drawing/2010/main" xmlns="">
                <a:noFill/>
              </a14:hiddenFill>
            </a:ext>
          </a:extLst>
        </p:spPr>
        <p:txBody>
          <a:bodyPr lIns="91429" tIns="45714" rIns="91429" bIns="45714"/>
          <a:lstStyle/>
          <a:p>
            <a:pPr defTabSz="914400" fontAlgn="base">
              <a:spcBef>
                <a:spcPct val="0"/>
              </a:spcBef>
              <a:spcAft>
                <a:spcPct val="0"/>
              </a:spcAft>
            </a:pPr>
            <a:endParaRPr lang="en-US" sz="2400">
              <a:solidFill>
                <a:prstClr val="black"/>
              </a:solidFill>
              <a:latin typeface="Arial" charset="0"/>
              <a:ea typeface="ＭＳ Ｐゴシック" charset="0"/>
              <a:cs typeface="ＭＳ Ｐゴシック" charset="0"/>
            </a:endParaRPr>
          </a:p>
        </p:txBody>
      </p:sp>
      <p:sp>
        <p:nvSpPr>
          <p:cNvPr id="136201" name="Text Box 10"/>
          <p:cNvSpPr txBox="1">
            <a:spLocks noChangeArrowheads="1"/>
          </p:cNvSpPr>
          <p:nvPr/>
        </p:nvSpPr>
        <p:spPr bwMode="auto">
          <a:xfrm>
            <a:off x="6588125" y="4960938"/>
            <a:ext cx="13525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1800">
                <a:solidFill>
                  <a:srgbClr val="000000"/>
                </a:solidFill>
              </a:rPr>
              <a:t>Stop codon</a:t>
            </a:r>
          </a:p>
        </p:txBody>
      </p:sp>
      <p:sp>
        <p:nvSpPr>
          <p:cNvPr id="136202" name="Text Box 11"/>
          <p:cNvSpPr txBox="1">
            <a:spLocks noChangeArrowheads="1"/>
          </p:cNvSpPr>
          <p:nvPr/>
        </p:nvSpPr>
        <p:spPr bwMode="auto">
          <a:xfrm>
            <a:off x="3498850" y="1989138"/>
            <a:ext cx="57023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1800">
                <a:solidFill>
                  <a:srgbClr val="000000"/>
                </a:solidFill>
              </a:rPr>
              <a:t>5% of breast cancer cases are familial</a:t>
            </a:r>
          </a:p>
          <a:p>
            <a:pPr defTabSz="914400" eaLnBrk="1" fontAlgn="base" hangingPunct="1">
              <a:spcBef>
                <a:spcPct val="0"/>
              </a:spcBef>
              <a:spcAft>
                <a:spcPct val="0"/>
              </a:spcAft>
            </a:pPr>
            <a:r>
              <a:rPr lang="en-GB" sz="1800">
                <a:solidFill>
                  <a:srgbClr val="000000"/>
                </a:solidFill>
              </a:rPr>
              <a:t>Mutations in BRCA2 account for 20% of familial cases</a:t>
            </a:r>
          </a:p>
        </p:txBody>
      </p:sp>
      <p:sp>
        <p:nvSpPr>
          <p:cNvPr id="136203" name="Text Box 12"/>
          <p:cNvSpPr txBox="1">
            <a:spLocks noChangeArrowheads="1"/>
          </p:cNvSpPr>
          <p:nvPr/>
        </p:nvSpPr>
        <p:spPr bwMode="auto">
          <a:xfrm>
            <a:off x="304800" y="6248400"/>
            <a:ext cx="75961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800">
                <a:solidFill>
                  <a:srgbClr val="000000"/>
                </a:solidFill>
                <a:latin typeface="Times New Roman" charset="0"/>
              </a:rPr>
              <a:t>Modified from from </a:t>
            </a:r>
            <a:r>
              <a:rPr lang="en-US" sz="1800">
                <a:solidFill>
                  <a:srgbClr val="008000"/>
                </a:solidFill>
                <a:latin typeface="Times New Roman" charset="0"/>
              </a:rPr>
              <a:t>www.tcd.ie/Genetics/staff/Aoife/GE3026/GE3026_1+2.ppt</a:t>
            </a:r>
            <a:r>
              <a:rPr lang="en-US" b="1">
                <a:solidFill>
                  <a:srgbClr val="000000"/>
                </a:solidFill>
                <a:latin typeface="Times New Roman" charset="0"/>
              </a:rPr>
              <a:t> </a:t>
            </a:r>
          </a:p>
        </p:txBody>
      </p:sp>
    </p:spTree>
    <p:extLst>
      <p:ext uri="{BB962C8B-B14F-4D97-AF65-F5344CB8AC3E}">
        <p14:creationId xmlns:p14="http://schemas.microsoft.com/office/powerpoint/2010/main" val="1886270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p:txBody>
          <a:bodyPr/>
          <a:lstStyle/>
          <a:p>
            <a:pPr eaLnBrk="1" hangingPunct="1"/>
            <a:r>
              <a:rPr lang="en-IE">
                <a:latin typeface="Times New Roman" charset="0"/>
              </a:rPr>
              <a:t>Neutral mutations</a:t>
            </a:r>
          </a:p>
        </p:txBody>
      </p:sp>
      <p:sp>
        <p:nvSpPr>
          <p:cNvPr id="138242" name="Rectangle 3"/>
          <p:cNvSpPr>
            <a:spLocks noGrp="1" noChangeArrowheads="1"/>
          </p:cNvSpPr>
          <p:nvPr>
            <p:ph type="body" idx="1"/>
          </p:nvPr>
        </p:nvSpPr>
        <p:spPr/>
        <p:txBody>
          <a:bodyPr/>
          <a:lstStyle/>
          <a:p>
            <a:pPr eaLnBrk="1" hangingPunct="1"/>
            <a:r>
              <a:rPr lang="en-IE">
                <a:latin typeface="Times New Roman" charset="0"/>
              </a:rPr>
              <a:t>Neither advantageous nor disadvantageous</a:t>
            </a:r>
          </a:p>
          <a:p>
            <a:pPr eaLnBrk="1" hangingPunct="1"/>
            <a:r>
              <a:rPr lang="en-IE">
                <a:latin typeface="Times New Roman" charset="0"/>
              </a:rPr>
              <a:t>Invisible to selection (no selection)</a:t>
            </a:r>
          </a:p>
          <a:p>
            <a:pPr eaLnBrk="1" hangingPunct="1"/>
            <a:r>
              <a:rPr lang="en-IE">
                <a:latin typeface="Times New Roman" charset="0"/>
              </a:rPr>
              <a:t>Frequency subject to ‘drift’ in the population</a:t>
            </a:r>
          </a:p>
          <a:p>
            <a:pPr eaLnBrk="1" hangingPunct="1"/>
            <a:r>
              <a:rPr lang="en-IE" b="1">
                <a:latin typeface="Times New Roman" charset="0"/>
              </a:rPr>
              <a:t>Random drift</a:t>
            </a:r>
            <a:r>
              <a:rPr lang="en-IE">
                <a:latin typeface="Times New Roman" charset="0"/>
              </a:rPr>
              <a:t> – random changes in small populations</a:t>
            </a:r>
            <a:endParaRPr lang="en-IE" b="1">
              <a:latin typeface="Times New Roman" charset="0"/>
            </a:endParaRPr>
          </a:p>
        </p:txBody>
      </p:sp>
    </p:spTree>
    <p:extLst>
      <p:ext uri="{BB962C8B-B14F-4D97-AF65-F5344CB8AC3E}">
        <p14:creationId xmlns:p14="http://schemas.microsoft.com/office/powerpoint/2010/main" val="3706994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609600" y="0"/>
            <a:ext cx="7772400" cy="1143000"/>
          </a:xfrm>
        </p:spPr>
        <p:txBody>
          <a:bodyPr/>
          <a:lstStyle/>
          <a:p>
            <a:pPr eaLnBrk="1" hangingPunct="1"/>
            <a:r>
              <a:rPr lang="en-US">
                <a:solidFill>
                  <a:srgbClr val="FF3300"/>
                </a:solidFill>
                <a:latin typeface="Times New Roman" charset="0"/>
              </a:rPr>
              <a:t>Types of Mutation-Substitution</a:t>
            </a:r>
          </a:p>
        </p:txBody>
      </p:sp>
      <p:sp>
        <p:nvSpPr>
          <p:cNvPr id="140290" name="Rectangle 3"/>
          <p:cNvSpPr>
            <a:spLocks noGrp="1" noChangeArrowheads="1"/>
          </p:cNvSpPr>
          <p:nvPr>
            <p:ph type="body" idx="1"/>
          </p:nvPr>
        </p:nvSpPr>
        <p:spPr>
          <a:xfrm>
            <a:off x="266700" y="1219200"/>
            <a:ext cx="8877300" cy="5638800"/>
          </a:xfrm>
        </p:spPr>
        <p:txBody>
          <a:bodyPr/>
          <a:lstStyle/>
          <a:p>
            <a:pPr eaLnBrk="1" hangingPunct="1"/>
            <a:r>
              <a:rPr lang="en-US" dirty="0">
                <a:solidFill>
                  <a:srgbClr val="FF3300"/>
                </a:solidFill>
                <a:latin typeface="Times New Roman" charset="0"/>
              </a:rPr>
              <a:t>Replacement of one nucleotide by another</a:t>
            </a:r>
          </a:p>
          <a:p>
            <a:pPr eaLnBrk="1" hangingPunct="1"/>
            <a:r>
              <a:rPr lang="en-US" dirty="0">
                <a:solidFill>
                  <a:srgbClr val="FF3300"/>
                </a:solidFill>
                <a:latin typeface="Times New Roman" charset="0"/>
              </a:rPr>
              <a:t>Synonymous (</a:t>
            </a:r>
            <a:r>
              <a:rPr lang="en-US" dirty="0" err="1">
                <a:solidFill>
                  <a:srgbClr val="FF3300"/>
                </a:solidFill>
                <a:latin typeface="Times New Roman" charset="0"/>
              </a:rPr>
              <a:t>Doesn</a:t>
            </a:r>
            <a:r>
              <a:rPr lang="ja-JP" altLang="en-US" dirty="0">
                <a:solidFill>
                  <a:srgbClr val="FF3300"/>
                </a:solidFill>
                <a:latin typeface="Times New Roman" charset="0"/>
              </a:rPr>
              <a:t>’</a:t>
            </a:r>
            <a:r>
              <a:rPr lang="en-US" altLang="ja-JP" dirty="0">
                <a:solidFill>
                  <a:srgbClr val="FF3300"/>
                </a:solidFill>
                <a:latin typeface="Times New Roman" charset="0"/>
              </a:rPr>
              <a:t>t change amino acid)</a:t>
            </a:r>
          </a:p>
          <a:p>
            <a:pPr lvl="1" eaLnBrk="1" hangingPunct="1"/>
            <a:r>
              <a:rPr lang="en-US" dirty="0">
                <a:solidFill>
                  <a:srgbClr val="FF3300"/>
                </a:solidFill>
                <a:latin typeface="Times New Roman" charset="0"/>
              </a:rPr>
              <a:t>Rate sometimes indicated by Ks</a:t>
            </a:r>
          </a:p>
          <a:p>
            <a:pPr lvl="1" eaLnBrk="1" hangingPunct="1"/>
            <a:r>
              <a:rPr lang="en-US" dirty="0">
                <a:solidFill>
                  <a:srgbClr val="FF3300"/>
                </a:solidFill>
                <a:latin typeface="Times New Roman" charset="0"/>
              </a:rPr>
              <a:t>Rate sometimes indicated by d</a:t>
            </a:r>
            <a:r>
              <a:rPr lang="en-US" baseline="-25000" dirty="0">
                <a:solidFill>
                  <a:srgbClr val="FF3300"/>
                </a:solidFill>
                <a:latin typeface="Times New Roman" charset="0"/>
              </a:rPr>
              <a:t>s</a:t>
            </a:r>
          </a:p>
          <a:p>
            <a:pPr eaLnBrk="1" hangingPunct="1"/>
            <a:r>
              <a:rPr lang="en-US" dirty="0">
                <a:solidFill>
                  <a:srgbClr val="FF3300"/>
                </a:solidFill>
                <a:latin typeface="Times New Roman" charset="0"/>
              </a:rPr>
              <a:t>Non-Synonymous (Changes Amino Acid)</a:t>
            </a:r>
          </a:p>
          <a:p>
            <a:pPr lvl="1" eaLnBrk="1" hangingPunct="1"/>
            <a:r>
              <a:rPr lang="en-US" dirty="0">
                <a:solidFill>
                  <a:srgbClr val="FF3300"/>
                </a:solidFill>
                <a:latin typeface="Times New Roman" charset="0"/>
              </a:rPr>
              <a:t>Rate sometimes indicated by </a:t>
            </a:r>
            <a:r>
              <a:rPr lang="en-US" dirty="0" err="1">
                <a:solidFill>
                  <a:srgbClr val="FF3300"/>
                </a:solidFill>
                <a:latin typeface="Times New Roman" charset="0"/>
              </a:rPr>
              <a:t>Ka</a:t>
            </a:r>
            <a:endParaRPr lang="en-US" dirty="0">
              <a:solidFill>
                <a:srgbClr val="FF3300"/>
              </a:solidFill>
              <a:latin typeface="Times New Roman" charset="0"/>
            </a:endParaRPr>
          </a:p>
          <a:p>
            <a:pPr lvl="1" eaLnBrk="1" hangingPunct="1"/>
            <a:r>
              <a:rPr lang="en-US" dirty="0">
                <a:solidFill>
                  <a:srgbClr val="FF3300"/>
                </a:solidFill>
                <a:latin typeface="Times New Roman" charset="0"/>
              </a:rPr>
              <a:t>Rate sometimes indicated by </a:t>
            </a:r>
            <a:r>
              <a:rPr lang="en-US" dirty="0" err="1">
                <a:solidFill>
                  <a:srgbClr val="FF3300"/>
                </a:solidFill>
                <a:latin typeface="Times New Roman" charset="0"/>
              </a:rPr>
              <a:t>d</a:t>
            </a:r>
            <a:r>
              <a:rPr lang="en-US" baseline="-25000" dirty="0" err="1">
                <a:solidFill>
                  <a:srgbClr val="FF3300"/>
                </a:solidFill>
                <a:latin typeface="Times New Roman" charset="0"/>
              </a:rPr>
              <a:t>n</a:t>
            </a:r>
            <a:endParaRPr lang="en-US" baseline="-25000" dirty="0">
              <a:solidFill>
                <a:srgbClr val="FF3300"/>
              </a:solidFill>
              <a:latin typeface="Times New Roman" charset="0"/>
            </a:endParaRPr>
          </a:p>
          <a:p>
            <a:pPr lvl="1" eaLnBrk="1" hangingPunct="1">
              <a:buFontTx/>
              <a:buNone/>
            </a:pPr>
            <a:endParaRPr lang="en-US" dirty="0">
              <a:solidFill>
                <a:srgbClr val="FF3300"/>
              </a:solidFill>
              <a:latin typeface="Times New Roman" charset="0"/>
            </a:endParaRPr>
          </a:p>
          <a:p>
            <a:pPr eaLnBrk="1" hangingPunct="1">
              <a:buFontTx/>
              <a:buNone/>
            </a:pPr>
            <a:r>
              <a:rPr lang="en-US" sz="2400" dirty="0">
                <a:solidFill>
                  <a:srgbClr val="FF3300"/>
                </a:solidFill>
                <a:latin typeface="Times New Roman" charset="0"/>
              </a:rPr>
              <a:t>(this and the following 4 slides are from </a:t>
            </a:r>
            <a:br>
              <a:rPr lang="en-US" sz="2400" dirty="0">
                <a:solidFill>
                  <a:srgbClr val="FF3300"/>
                </a:solidFill>
                <a:latin typeface="Times New Roman" charset="0"/>
              </a:rPr>
            </a:br>
            <a:r>
              <a:rPr lang="en-US" sz="2400" dirty="0" err="1">
                <a:solidFill>
                  <a:srgbClr val="008000"/>
                </a:solidFill>
                <a:latin typeface="Times New Roman" charset="0"/>
              </a:rPr>
              <a:t>mentor.lscf.ucsb.edu</a:t>
            </a:r>
            <a:r>
              <a:rPr lang="en-US" sz="2400" dirty="0">
                <a:solidFill>
                  <a:srgbClr val="008000"/>
                </a:solidFill>
                <a:latin typeface="Times New Roman" charset="0"/>
              </a:rPr>
              <a:t>/course/ spring/eemb102/lecture/Lecture7.ppt)</a:t>
            </a:r>
            <a:r>
              <a:rPr lang="en-US" sz="2400" dirty="0">
                <a:solidFill>
                  <a:srgbClr val="FF3300"/>
                </a:solidFill>
                <a:latin typeface="Times New Roman" charset="0"/>
              </a:rPr>
              <a:t> </a:t>
            </a:r>
          </a:p>
          <a:p>
            <a:pPr lvl="1" eaLnBrk="1" hangingPunct="1">
              <a:buFontTx/>
              <a:buNone/>
            </a:pPr>
            <a:endParaRPr lang="en-US" sz="2400" dirty="0">
              <a:solidFill>
                <a:srgbClr val="FF3300"/>
              </a:solidFill>
              <a:latin typeface="Times New Roman" charset="0"/>
            </a:endParaRPr>
          </a:p>
        </p:txBody>
      </p:sp>
    </p:spTree>
    <p:extLst>
      <p:ext uri="{BB962C8B-B14F-4D97-AF65-F5344CB8AC3E}">
        <p14:creationId xmlns:p14="http://schemas.microsoft.com/office/powerpoint/2010/main" val="273831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Picture 2" descr="gencode"/>
          <p:cNvPicPr>
            <a:picLocks noChangeAspect="1" noChangeArrowheads="1"/>
          </p:cNvPicPr>
          <p:nvPr/>
        </p:nvPicPr>
        <p:blipFill>
          <a:blip r:embed="rId3">
            <a:extLst>
              <a:ext uri="{28A0092B-C50C-407E-A947-70E740481C1C}">
                <a14:useLocalDpi xmlns:a14="http://schemas.microsoft.com/office/drawing/2010/main" val="0"/>
              </a:ext>
            </a:extLst>
          </a:blip>
          <a:srcRect l="2" t="568" r="2" b="-2"/>
          <a:stretch>
            <a:fillRect/>
          </a:stretch>
        </p:blipFill>
        <p:spPr bwMode="auto">
          <a:xfrm>
            <a:off x="381000" y="1168400"/>
            <a:ext cx="8534400" cy="568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2338" name="Rectangle 3"/>
          <p:cNvSpPr>
            <a:spLocks noGrp="1" noChangeArrowheads="1"/>
          </p:cNvSpPr>
          <p:nvPr>
            <p:ph type="title" idx="4294967295"/>
          </p:nvPr>
        </p:nvSpPr>
        <p:spPr>
          <a:xfrm>
            <a:off x="762000" y="228600"/>
            <a:ext cx="7772400" cy="685800"/>
          </a:xfrm>
        </p:spPr>
        <p:txBody>
          <a:bodyPr/>
          <a:lstStyle/>
          <a:p>
            <a:pPr eaLnBrk="1" hangingPunct="1"/>
            <a:r>
              <a:rPr lang="en-US">
                <a:latin typeface="Times New Roman" charset="0"/>
              </a:rPr>
              <a:t>Genetic Code – Note degeneracy of 1</a:t>
            </a:r>
            <a:r>
              <a:rPr lang="en-US" baseline="30000">
                <a:latin typeface="Times New Roman" charset="0"/>
              </a:rPr>
              <a:t>st</a:t>
            </a:r>
            <a:r>
              <a:rPr lang="en-US">
                <a:latin typeface="Times New Roman" charset="0"/>
              </a:rPr>
              <a:t> vs 2</a:t>
            </a:r>
            <a:r>
              <a:rPr lang="en-US" baseline="30000">
                <a:latin typeface="Times New Roman" charset="0"/>
              </a:rPr>
              <a:t>nd</a:t>
            </a:r>
            <a:r>
              <a:rPr lang="en-US">
                <a:latin typeface="Times New Roman" charset="0"/>
              </a:rPr>
              <a:t> vs 3</a:t>
            </a:r>
            <a:r>
              <a:rPr lang="en-US" baseline="30000">
                <a:latin typeface="Times New Roman" charset="0"/>
              </a:rPr>
              <a:t>rd</a:t>
            </a:r>
            <a:r>
              <a:rPr lang="en-US">
                <a:latin typeface="Times New Roman" charset="0"/>
              </a:rPr>
              <a:t> position sites</a:t>
            </a:r>
          </a:p>
        </p:txBody>
      </p:sp>
    </p:spTree>
    <p:extLst>
      <p:ext uri="{BB962C8B-B14F-4D97-AF65-F5344CB8AC3E}">
        <p14:creationId xmlns:p14="http://schemas.microsoft.com/office/powerpoint/2010/main" val="1250831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2" descr="gencode"/>
          <p:cNvPicPr>
            <a:picLocks noChangeAspect="1" noChangeArrowheads="1"/>
          </p:cNvPicPr>
          <p:nvPr/>
        </p:nvPicPr>
        <p:blipFill>
          <a:blip r:embed="rId3">
            <a:extLst>
              <a:ext uri="{28A0092B-C50C-407E-A947-70E740481C1C}">
                <a14:useLocalDpi xmlns:a14="http://schemas.microsoft.com/office/drawing/2010/main" val="0"/>
              </a:ext>
            </a:extLst>
          </a:blip>
          <a:srcRect l="24167" t="24184" r="49167" b="48473"/>
          <a:stretch>
            <a:fillRect/>
          </a:stretch>
        </p:blipFill>
        <p:spPr bwMode="auto">
          <a:xfrm>
            <a:off x="2209800" y="2209800"/>
            <a:ext cx="24384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4386" name="Rectangle 3"/>
          <p:cNvSpPr>
            <a:spLocks noGrp="1" noChangeArrowheads="1"/>
          </p:cNvSpPr>
          <p:nvPr>
            <p:ph type="title" idx="4294967295"/>
          </p:nvPr>
        </p:nvSpPr>
        <p:spPr>
          <a:xfrm>
            <a:off x="762000" y="0"/>
            <a:ext cx="7772400" cy="685800"/>
          </a:xfrm>
        </p:spPr>
        <p:txBody>
          <a:bodyPr/>
          <a:lstStyle/>
          <a:p>
            <a:pPr eaLnBrk="1" hangingPunct="1"/>
            <a:r>
              <a:rPr lang="en-US">
                <a:latin typeface="Times New Roman" charset="0"/>
              </a:rPr>
              <a:t>Genetic Code</a:t>
            </a:r>
          </a:p>
        </p:txBody>
      </p:sp>
      <p:sp>
        <p:nvSpPr>
          <p:cNvPr id="144387" name="Text Box 4"/>
          <p:cNvSpPr txBox="1">
            <a:spLocks noChangeArrowheads="1"/>
          </p:cNvSpPr>
          <p:nvPr/>
        </p:nvSpPr>
        <p:spPr bwMode="auto">
          <a:xfrm>
            <a:off x="533400" y="4343400"/>
            <a:ext cx="75961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i="1">
                <a:solidFill>
                  <a:srgbClr val="000000"/>
                </a:solidFill>
                <a:latin typeface="Times New Roman" charset="0"/>
              </a:rPr>
              <a:t>Four-fold degenerate site</a:t>
            </a:r>
            <a:r>
              <a:rPr lang="en-US">
                <a:solidFill>
                  <a:srgbClr val="000000"/>
                </a:solidFill>
                <a:latin typeface="Times New Roman" charset="0"/>
              </a:rPr>
              <a:t> – Any substitution is synonymous</a:t>
            </a:r>
          </a:p>
        </p:txBody>
      </p:sp>
      <p:sp>
        <p:nvSpPr>
          <p:cNvPr id="144388" name="Line 5"/>
          <p:cNvSpPr>
            <a:spLocks noChangeShapeType="1"/>
          </p:cNvSpPr>
          <p:nvPr/>
        </p:nvSpPr>
        <p:spPr bwMode="auto">
          <a:xfrm>
            <a:off x="2895600" y="1219200"/>
            <a:ext cx="0" cy="1219200"/>
          </a:xfrm>
          <a:prstGeom prst="line">
            <a:avLst/>
          </a:prstGeom>
          <a:noFill/>
          <a:ln w="50800">
            <a:solidFill>
              <a:srgbClr val="FF3300"/>
            </a:solidFill>
            <a:round/>
            <a:headEnd/>
            <a:tailEnd type="triangle" w="med" len="med"/>
          </a:ln>
          <a:extLst>
            <a:ext uri="{909E8E84-426E-40dd-AFC4-6F175D3DCCD1}">
              <a14:hiddenFill xmlns:a14="http://schemas.microsoft.com/office/drawing/2010/main" xmlns="">
                <a:noFill/>
              </a14:hiddenFill>
            </a:ext>
          </a:extLst>
        </p:spPr>
        <p:txBody>
          <a:bodyPr lIns="91429" tIns="45714" rIns="91429" bIns="45714"/>
          <a:lstStyle/>
          <a:p>
            <a:pPr defTabSz="914400" fontAlgn="base">
              <a:spcBef>
                <a:spcPct val="0"/>
              </a:spcBef>
              <a:spcAft>
                <a:spcPct val="0"/>
              </a:spcAft>
            </a:pPr>
            <a:endParaRPr lang="en-US" sz="2400">
              <a:solidFill>
                <a:prstClr val="black"/>
              </a:solidFill>
              <a:latin typeface="Arial" charset="0"/>
              <a:ea typeface="ＭＳ Ｐゴシック" charset="0"/>
              <a:cs typeface="ＭＳ Ｐゴシック" charset="0"/>
            </a:endParaRPr>
          </a:p>
        </p:txBody>
      </p:sp>
      <p:sp>
        <p:nvSpPr>
          <p:cNvPr id="144389" name="Rectangle 6"/>
          <p:cNvSpPr>
            <a:spLocks noChangeArrowheads="1"/>
          </p:cNvSpPr>
          <p:nvPr/>
        </p:nvSpPr>
        <p:spPr bwMode="auto">
          <a:xfrm>
            <a:off x="0" y="6172200"/>
            <a:ext cx="9144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p>
            <a:pPr defTabSz="914400" fontAlgn="base">
              <a:spcBef>
                <a:spcPct val="0"/>
              </a:spcBef>
              <a:spcAft>
                <a:spcPct val="0"/>
              </a:spcAft>
            </a:pPr>
            <a:r>
              <a:rPr lang="en-US" sz="2400">
                <a:solidFill>
                  <a:srgbClr val="008000"/>
                </a:solidFill>
                <a:latin typeface="Arial" charset="0"/>
                <a:ea typeface="ＭＳ Ｐゴシック" charset="0"/>
                <a:cs typeface="ＭＳ Ｐゴシック" charset="0"/>
              </a:rPr>
              <a:t>From: mentor.lscf.ucsb.edu/course/spring/eemb102/lecture/Lecture7.ppt</a:t>
            </a:r>
          </a:p>
        </p:txBody>
      </p:sp>
    </p:spTree>
    <p:extLst>
      <p:ext uri="{BB962C8B-B14F-4D97-AF65-F5344CB8AC3E}">
        <p14:creationId xmlns:p14="http://schemas.microsoft.com/office/powerpoint/2010/main" val="3173695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5291" y="2360827"/>
            <a:ext cx="2291896" cy="229189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06" y="65968"/>
            <a:ext cx="2444039" cy="244403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3636" y="2391094"/>
            <a:ext cx="2196715" cy="219671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156" y="2350979"/>
            <a:ext cx="2254154" cy="2254154"/>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5896" y="0"/>
            <a:ext cx="2444039" cy="2444039"/>
          </a:xfrm>
          <a:prstGeom prst="rect">
            <a:avLst/>
          </a:prstGeom>
        </p:spPr>
      </p:pic>
      <p:pic>
        <p:nvPicPr>
          <p:cNvPr id="8" name="Picture 7">
            <a:extLst>
              <a:ext uri="{FF2B5EF4-FFF2-40B4-BE49-F238E27FC236}">
                <a16:creationId xmlns:a16="http://schemas.microsoft.com/office/drawing/2014/main" id="{66D27F3D-5344-974D-AEC5-010791D9CC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43261" y="0"/>
            <a:ext cx="2485933" cy="2485933"/>
          </a:xfrm>
          <a:prstGeom prst="rect">
            <a:avLst/>
          </a:prstGeom>
        </p:spPr>
      </p:pic>
      <p:pic>
        <p:nvPicPr>
          <p:cNvPr id="12" name="Picture 11">
            <a:extLst>
              <a:ext uri="{FF2B5EF4-FFF2-40B4-BE49-F238E27FC236}">
                <a16:creationId xmlns:a16="http://schemas.microsoft.com/office/drawing/2014/main" id="{9040F01B-92F9-624E-831E-6284E9E9568F}"/>
              </a:ext>
            </a:extLst>
          </p:cNvPr>
          <p:cNvPicPr>
            <a:picLocks noChangeAspect="1"/>
          </p:cNvPicPr>
          <p:nvPr/>
        </p:nvPicPr>
        <p:blipFill>
          <a:blip r:embed="rId8"/>
          <a:stretch>
            <a:fillRect/>
          </a:stretch>
        </p:blipFill>
        <p:spPr>
          <a:xfrm>
            <a:off x="25891" y="4600831"/>
            <a:ext cx="2289313" cy="2289313"/>
          </a:xfrm>
          <a:prstGeom prst="rect">
            <a:avLst/>
          </a:prstGeom>
        </p:spPr>
      </p:pic>
      <p:pic>
        <p:nvPicPr>
          <p:cNvPr id="13" name="Picture 12">
            <a:extLst>
              <a:ext uri="{FF2B5EF4-FFF2-40B4-BE49-F238E27FC236}">
                <a16:creationId xmlns:a16="http://schemas.microsoft.com/office/drawing/2014/main" id="{898D4E64-5865-304F-A93E-0744D1279EE5}"/>
              </a:ext>
            </a:extLst>
          </p:cNvPr>
          <p:cNvPicPr>
            <a:picLocks noChangeAspect="1"/>
          </p:cNvPicPr>
          <p:nvPr/>
        </p:nvPicPr>
        <p:blipFill>
          <a:blip r:embed="rId9"/>
          <a:stretch>
            <a:fillRect/>
          </a:stretch>
        </p:blipFill>
        <p:spPr>
          <a:xfrm>
            <a:off x="2381466" y="4600831"/>
            <a:ext cx="2242930" cy="2242930"/>
          </a:xfrm>
          <a:prstGeom prst="rect">
            <a:avLst/>
          </a:prstGeom>
        </p:spPr>
      </p:pic>
      <p:pic>
        <p:nvPicPr>
          <p:cNvPr id="14" name="Picture 13">
            <a:extLst>
              <a:ext uri="{FF2B5EF4-FFF2-40B4-BE49-F238E27FC236}">
                <a16:creationId xmlns:a16="http://schemas.microsoft.com/office/drawing/2014/main" id="{F9C23C22-7781-8246-97F9-FC8740CE82CB}"/>
              </a:ext>
            </a:extLst>
          </p:cNvPr>
          <p:cNvPicPr>
            <a:picLocks noChangeAspect="1"/>
          </p:cNvPicPr>
          <p:nvPr/>
        </p:nvPicPr>
        <p:blipFill>
          <a:blip r:embed="rId10"/>
          <a:stretch>
            <a:fillRect/>
          </a:stretch>
        </p:blipFill>
        <p:spPr>
          <a:xfrm>
            <a:off x="4690658" y="4602489"/>
            <a:ext cx="2242929" cy="2242929"/>
          </a:xfrm>
          <a:prstGeom prst="rect">
            <a:avLst/>
          </a:prstGeom>
        </p:spPr>
      </p:pic>
      <p:pic>
        <p:nvPicPr>
          <p:cNvPr id="15" name="Picture 14">
            <a:extLst>
              <a:ext uri="{FF2B5EF4-FFF2-40B4-BE49-F238E27FC236}">
                <a16:creationId xmlns:a16="http://schemas.microsoft.com/office/drawing/2014/main" id="{49E7C9FD-82AB-6746-9E54-CA65FAA81C7B}"/>
              </a:ext>
            </a:extLst>
          </p:cNvPr>
          <p:cNvPicPr>
            <a:picLocks noChangeAspect="1"/>
          </p:cNvPicPr>
          <p:nvPr/>
        </p:nvPicPr>
        <p:blipFill>
          <a:blip r:embed="rId11"/>
          <a:stretch>
            <a:fillRect/>
          </a:stretch>
        </p:blipFill>
        <p:spPr>
          <a:xfrm>
            <a:off x="6817633" y="4600831"/>
            <a:ext cx="2242930" cy="2242930"/>
          </a:xfrm>
          <a:prstGeom prst="rect">
            <a:avLst/>
          </a:prstGeom>
        </p:spPr>
      </p:pic>
    </p:spTree>
    <p:extLst>
      <p:ext uri="{BB962C8B-B14F-4D97-AF65-F5344CB8AC3E}">
        <p14:creationId xmlns:p14="http://schemas.microsoft.com/office/powerpoint/2010/main" val="3899702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3" name="Picture 2" descr="gencode"/>
          <p:cNvPicPr>
            <a:picLocks noChangeAspect="1" noChangeArrowheads="1"/>
          </p:cNvPicPr>
          <p:nvPr/>
        </p:nvPicPr>
        <p:blipFill>
          <a:blip r:embed="rId3">
            <a:extLst>
              <a:ext uri="{28A0092B-C50C-407E-A947-70E740481C1C}">
                <a14:useLocalDpi xmlns:a14="http://schemas.microsoft.com/office/drawing/2010/main" val="0"/>
              </a:ext>
            </a:extLst>
          </a:blip>
          <a:srcRect l="48334" t="24184" r="24167" b="48473"/>
          <a:stretch>
            <a:fillRect/>
          </a:stretch>
        </p:blipFill>
        <p:spPr bwMode="auto">
          <a:xfrm>
            <a:off x="4419600" y="2209800"/>
            <a:ext cx="25146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6434" name="Rectangle 3"/>
          <p:cNvSpPr>
            <a:spLocks noGrp="1" noChangeArrowheads="1"/>
          </p:cNvSpPr>
          <p:nvPr>
            <p:ph type="title" idx="4294967295"/>
          </p:nvPr>
        </p:nvSpPr>
        <p:spPr>
          <a:xfrm>
            <a:off x="762000" y="0"/>
            <a:ext cx="7772400" cy="685800"/>
          </a:xfrm>
        </p:spPr>
        <p:txBody>
          <a:bodyPr/>
          <a:lstStyle/>
          <a:p>
            <a:pPr eaLnBrk="1" hangingPunct="1"/>
            <a:r>
              <a:rPr lang="en-US">
                <a:latin typeface="Times New Roman" charset="0"/>
              </a:rPr>
              <a:t>Genetic Code</a:t>
            </a:r>
          </a:p>
        </p:txBody>
      </p:sp>
      <p:sp>
        <p:nvSpPr>
          <p:cNvPr id="146435" name="Text Box 4"/>
          <p:cNvSpPr txBox="1">
            <a:spLocks noChangeArrowheads="1"/>
          </p:cNvSpPr>
          <p:nvPr/>
        </p:nvSpPr>
        <p:spPr bwMode="auto">
          <a:xfrm>
            <a:off x="533400" y="4343400"/>
            <a:ext cx="8323263"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i="1">
                <a:solidFill>
                  <a:srgbClr val="000000"/>
                </a:solidFill>
                <a:latin typeface="Times New Roman" charset="0"/>
              </a:rPr>
              <a:t>Two-fold degenerate site</a:t>
            </a:r>
            <a:r>
              <a:rPr lang="en-US">
                <a:solidFill>
                  <a:srgbClr val="000000"/>
                </a:solidFill>
                <a:latin typeface="Times New Roman" charset="0"/>
              </a:rPr>
              <a:t> – Some substitutions synonymous, some </a:t>
            </a:r>
          </a:p>
          <a:p>
            <a:pPr defTabSz="914400" eaLnBrk="1" fontAlgn="base" hangingPunct="1">
              <a:spcBef>
                <a:spcPct val="0"/>
              </a:spcBef>
              <a:spcAft>
                <a:spcPct val="0"/>
              </a:spcAft>
            </a:pPr>
            <a:r>
              <a:rPr lang="en-US">
                <a:solidFill>
                  <a:srgbClr val="000000"/>
                </a:solidFill>
                <a:latin typeface="Times New Roman" charset="0"/>
              </a:rPr>
              <a:t>non-synonymous</a:t>
            </a:r>
          </a:p>
        </p:txBody>
      </p:sp>
      <p:sp>
        <p:nvSpPr>
          <p:cNvPr id="146436" name="Line 5"/>
          <p:cNvSpPr>
            <a:spLocks noChangeShapeType="1"/>
          </p:cNvSpPr>
          <p:nvPr/>
        </p:nvSpPr>
        <p:spPr bwMode="auto">
          <a:xfrm>
            <a:off x="5181600" y="1143000"/>
            <a:ext cx="0" cy="1219200"/>
          </a:xfrm>
          <a:prstGeom prst="line">
            <a:avLst/>
          </a:prstGeom>
          <a:noFill/>
          <a:ln w="50800">
            <a:solidFill>
              <a:srgbClr val="FF3300"/>
            </a:solidFill>
            <a:round/>
            <a:headEnd/>
            <a:tailEnd type="triangle" w="med" len="med"/>
          </a:ln>
          <a:extLst>
            <a:ext uri="{909E8E84-426E-40dd-AFC4-6F175D3DCCD1}">
              <a14:hiddenFill xmlns:a14="http://schemas.microsoft.com/office/drawing/2010/main" xmlns="">
                <a:noFill/>
              </a14:hiddenFill>
            </a:ext>
          </a:extLst>
        </p:spPr>
        <p:txBody>
          <a:bodyPr lIns="91429" tIns="45714" rIns="91429" bIns="45714"/>
          <a:lstStyle/>
          <a:p>
            <a:pPr defTabSz="914400" fontAlgn="base">
              <a:spcBef>
                <a:spcPct val="0"/>
              </a:spcBef>
              <a:spcAft>
                <a:spcPct val="0"/>
              </a:spcAft>
            </a:pPr>
            <a:endParaRPr lang="en-US" sz="2400">
              <a:solidFill>
                <a:prstClr val="black"/>
              </a:solidFill>
              <a:latin typeface="Arial" charset="0"/>
              <a:ea typeface="ＭＳ Ｐゴシック" charset="0"/>
              <a:cs typeface="ＭＳ Ｐゴシック" charset="0"/>
            </a:endParaRPr>
          </a:p>
        </p:txBody>
      </p:sp>
      <p:sp>
        <p:nvSpPr>
          <p:cNvPr id="146437" name="Rectangle 6"/>
          <p:cNvSpPr>
            <a:spLocks noChangeArrowheads="1"/>
          </p:cNvSpPr>
          <p:nvPr/>
        </p:nvSpPr>
        <p:spPr bwMode="auto">
          <a:xfrm>
            <a:off x="0" y="6172200"/>
            <a:ext cx="9144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p>
            <a:pPr defTabSz="914400" fontAlgn="base">
              <a:spcBef>
                <a:spcPct val="0"/>
              </a:spcBef>
              <a:spcAft>
                <a:spcPct val="0"/>
              </a:spcAft>
            </a:pPr>
            <a:r>
              <a:rPr lang="en-US" sz="2400">
                <a:solidFill>
                  <a:srgbClr val="008000"/>
                </a:solidFill>
                <a:latin typeface="Arial" charset="0"/>
                <a:ea typeface="ＭＳ Ｐゴシック" charset="0"/>
                <a:cs typeface="ＭＳ Ｐゴシック" charset="0"/>
              </a:rPr>
              <a:t>From: mentor.lscf.ucsb.edu/course/spring/eemb102/lecture/Lecture7.ppt</a:t>
            </a:r>
          </a:p>
        </p:txBody>
      </p:sp>
    </p:spTree>
    <p:extLst>
      <p:ext uri="{BB962C8B-B14F-4D97-AF65-F5344CB8AC3E}">
        <p14:creationId xmlns:p14="http://schemas.microsoft.com/office/powerpoint/2010/main" val="2180888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3" name="Rectangle 3"/>
          <p:cNvSpPr>
            <a:spLocks noGrp="1" noChangeArrowheads="1"/>
          </p:cNvSpPr>
          <p:nvPr>
            <p:ph type="title" idx="4294967295"/>
          </p:nvPr>
        </p:nvSpPr>
        <p:spPr>
          <a:xfrm>
            <a:off x="384175" y="1214438"/>
            <a:ext cx="7983538" cy="481012"/>
          </a:xfrm>
        </p:spPr>
        <p:txBody>
          <a:bodyPr/>
          <a:lstStyle/>
          <a:p>
            <a:pPr algn="just" eaLnBrk="1" hangingPunct="1"/>
            <a:r>
              <a:rPr lang="en-US" sz="1800" b="0">
                <a:latin typeface="Arial" charset="0"/>
              </a:rPr>
              <a:t>Degeneracy of 1</a:t>
            </a:r>
            <a:r>
              <a:rPr lang="en-US" sz="1800" b="0" baseline="30000">
                <a:latin typeface="Arial" charset="0"/>
              </a:rPr>
              <a:t>st</a:t>
            </a:r>
            <a:r>
              <a:rPr lang="en-US" sz="1800" b="0">
                <a:latin typeface="Arial" charset="0"/>
              </a:rPr>
              <a:t> vs 2</a:t>
            </a:r>
            <a:r>
              <a:rPr lang="en-US" sz="1800" b="0" baseline="30000">
                <a:latin typeface="Arial" charset="0"/>
              </a:rPr>
              <a:t>nd</a:t>
            </a:r>
            <a:r>
              <a:rPr lang="en-US" sz="1800" b="0">
                <a:latin typeface="Arial" charset="0"/>
              </a:rPr>
              <a:t> vs 3</a:t>
            </a:r>
            <a:r>
              <a:rPr lang="en-US" sz="1800" b="0" baseline="30000">
                <a:latin typeface="Arial" charset="0"/>
              </a:rPr>
              <a:t>rd</a:t>
            </a:r>
            <a:r>
              <a:rPr lang="en-US" sz="1800" b="0">
                <a:latin typeface="Arial" charset="0"/>
              </a:rPr>
              <a:t> position sites results in 25.5% synonymous changes and 74.5% non synonymous changes (Yang&amp;Nielsen,1998).</a:t>
            </a:r>
          </a:p>
        </p:txBody>
      </p:sp>
      <p:pic>
        <p:nvPicPr>
          <p:cNvPr id="26829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3288" y="2065338"/>
            <a:ext cx="7313612" cy="4281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 name="Group 8"/>
          <p:cNvGrpSpPr>
            <a:grpSpLocks/>
          </p:cNvGrpSpPr>
          <p:nvPr/>
        </p:nvGrpSpPr>
        <p:grpSpPr bwMode="auto">
          <a:xfrm>
            <a:off x="3433763" y="3203575"/>
            <a:ext cx="168275" cy="1339850"/>
            <a:chOff x="3329534" y="2373251"/>
            <a:chExt cx="167524" cy="1340190"/>
          </a:xfrm>
        </p:grpSpPr>
        <p:sp>
          <p:nvSpPr>
            <p:cNvPr id="268308" name="Rectangle 3"/>
            <p:cNvSpPr>
              <a:spLocks noChangeArrowheads="1"/>
            </p:cNvSpPr>
            <p:nvPr/>
          </p:nvSpPr>
          <p:spPr bwMode="auto">
            <a:xfrm>
              <a:off x="3329534" y="2806021"/>
              <a:ext cx="167524" cy="907420"/>
            </a:xfrm>
            <a:prstGeom prst="rect">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lstStyle/>
            <a:p>
              <a:pPr defTabSz="911225" fontAlgn="base">
                <a:spcBef>
                  <a:spcPct val="0"/>
                </a:spcBef>
                <a:spcAft>
                  <a:spcPct val="0"/>
                </a:spcAft>
              </a:pPr>
              <a:endParaRPr lang="en-US" sz="2000">
                <a:solidFill>
                  <a:srgbClr val="000000"/>
                </a:solidFill>
                <a:latin typeface="Arial" charset="0"/>
                <a:ea typeface="ＭＳ Ｐゴシック" charset="0"/>
                <a:cs typeface="Arial" charset="0"/>
              </a:endParaRPr>
            </a:p>
          </p:txBody>
        </p:sp>
        <p:cxnSp>
          <p:nvCxnSpPr>
            <p:cNvPr id="268309" name="Straight Arrow Connector 5"/>
            <p:cNvCxnSpPr>
              <a:cxnSpLocks noChangeShapeType="1"/>
            </p:cNvCxnSpPr>
            <p:nvPr/>
          </p:nvCxnSpPr>
          <p:spPr bwMode="auto">
            <a:xfrm>
              <a:off x="3413296" y="2373251"/>
              <a:ext cx="0" cy="432769"/>
            </a:xfrm>
            <a:prstGeom prst="straightConnector1">
              <a:avLst/>
            </a:prstGeom>
            <a:noFill/>
            <a:ln w="28575">
              <a:solidFill>
                <a:srgbClr val="FF0000"/>
              </a:solidFill>
              <a:round/>
              <a:headEn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2" name="Group 11"/>
          <p:cNvGrpSpPr>
            <a:grpSpLocks/>
          </p:cNvGrpSpPr>
          <p:nvPr/>
        </p:nvGrpSpPr>
        <p:grpSpPr bwMode="auto">
          <a:xfrm>
            <a:off x="1762125" y="2273300"/>
            <a:ext cx="188913" cy="2270125"/>
            <a:chOff x="3329534" y="2373251"/>
            <a:chExt cx="167524" cy="2177233"/>
          </a:xfrm>
        </p:grpSpPr>
        <p:sp>
          <p:nvSpPr>
            <p:cNvPr id="268306" name="Rectangle 12"/>
            <p:cNvSpPr>
              <a:spLocks noChangeArrowheads="1"/>
            </p:cNvSpPr>
            <p:nvPr/>
          </p:nvSpPr>
          <p:spPr bwMode="auto">
            <a:xfrm>
              <a:off x="3329534" y="2806021"/>
              <a:ext cx="167524" cy="1744463"/>
            </a:xfrm>
            <a:prstGeom prst="rect">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lstStyle/>
            <a:p>
              <a:pPr defTabSz="911225" fontAlgn="base">
                <a:spcBef>
                  <a:spcPct val="0"/>
                </a:spcBef>
                <a:spcAft>
                  <a:spcPct val="0"/>
                </a:spcAft>
              </a:pPr>
              <a:endParaRPr lang="en-US" sz="2000">
                <a:solidFill>
                  <a:srgbClr val="000000"/>
                </a:solidFill>
                <a:latin typeface="Arial" charset="0"/>
                <a:ea typeface="ＭＳ Ｐゴシック" charset="0"/>
                <a:cs typeface="Arial" charset="0"/>
              </a:endParaRPr>
            </a:p>
          </p:txBody>
        </p:sp>
        <p:cxnSp>
          <p:nvCxnSpPr>
            <p:cNvPr id="268307" name="Straight Arrow Connector 13"/>
            <p:cNvCxnSpPr>
              <a:cxnSpLocks noChangeShapeType="1"/>
            </p:cNvCxnSpPr>
            <p:nvPr/>
          </p:nvCxnSpPr>
          <p:spPr bwMode="auto">
            <a:xfrm>
              <a:off x="3413296" y="2373251"/>
              <a:ext cx="0" cy="432769"/>
            </a:xfrm>
            <a:prstGeom prst="straightConnector1">
              <a:avLst/>
            </a:prstGeom>
            <a:noFill/>
            <a:ln w="28575">
              <a:solidFill>
                <a:srgbClr val="FF0000"/>
              </a:solidFill>
              <a:round/>
              <a:headEn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5" name="Group 14"/>
          <p:cNvGrpSpPr>
            <a:grpSpLocks/>
          </p:cNvGrpSpPr>
          <p:nvPr/>
        </p:nvGrpSpPr>
        <p:grpSpPr bwMode="auto">
          <a:xfrm>
            <a:off x="1866900" y="4973638"/>
            <a:ext cx="168275" cy="1357312"/>
            <a:chOff x="3329534" y="2373251"/>
            <a:chExt cx="167524" cy="1356878"/>
          </a:xfrm>
        </p:grpSpPr>
        <p:sp>
          <p:nvSpPr>
            <p:cNvPr id="268304" name="Rectangle 15"/>
            <p:cNvSpPr>
              <a:spLocks noChangeArrowheads="1"/>
            </p:cNvSpPr>
            <p:nvPr/>
          </p:nvSpPr>
          <p:spPr bwMode="auto">
            <a:xfrm>
              <a:off x="3329534" y="2806021"/>
              <a:ext cx="167524" cy="924108"/>
            </a:xfrm>
            <a:prstGeom prst="rect">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lstStyle/>
            <a:p>
              <a:pPr defTabSz="911225" fontAlgn="base">
                <a:spcBef>
                  <a:spcPct val="0"/>
                </a:spcBef>
                <a:spcAft>
                  <a:spcPct val="0"/>
                </a:spcAft>
              </a:pPr>
              <a:endParaRPr lang="en-US" sz="2000">
                <a:solidFill>
                  <a:srgbClr val="000000"/>
                </a:solidFill>
                <a:latin typeface="Arial" charset="0"/>
                <a:ea typeface="ＭＳ Ｐゴシック" charset="0"/>
                <a:cs typeface="Arial" charset="0"/>
              </a:endParaRPr>
            </a:p>
          </p:txBody>
        </p:sp>
        <p:cxnSp>
          <p:nvCxnSpPr>
            <p:cNvPr id="268305" name="Straight Arrow Connector 16"/>
            <p:cNvCxnSpPr>
              <a:cxnSpLocks noChangeShapeType="1"/>
            </p:cNvCxnSpPr>
            <p:nvPr/>
          </p:nvCxnSpPr>
          <p:spPr bwMode="auto">
            <a:xfrm>
              <a:off x="3413296" y="2373251"/>
              <a:ext cx="0" cy="432769"/>
            </a:xfrm>
            <a:prstGeom prst="straightConnector1">
              <a:avLst/>
            </a:prstGeom>
            <a:noFill/>
            <a:ln w="28575">
              <a:solidFill>
                <a:srgbClr val="FF0000"/>
              </a:solidFill>
              <a:round/>
              <a:headEn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8" name="Group 17"/>
          <p:cNvGrpSpPr>
            <a:grpSpLocks/>
          </p:cNvGrpSpPr>
          <p:nvPr/>
        </p:nvGrpSpPr>
        <p:grpSpPr bwMode="auto">
          <a:xfrm>
            <a:off x="3294063" y="4981575"/>
            <a:ext cx="168275" cy="1357313"/>
            <a:chOff x="3329534" y="2373251"/>
            <a:chExt cx="167524" cy="1356878"/>
          </a:xfrm>
        </p:grpSpPr>
        <p:sp>
          <p:nvSpPr>
            <p:cNvPr id="268302" name="Rectangle 18"/>
            <p:cNvSpPr>
              <a:spLocks noChangeArrowheads="1"/>
            </p:cNvSpPr>
            <p:nvPr/>
          </p:nvSpPr>
          <p:spPr bwMode="auto">
            <a:xfrm>
              <a:off x="3329534" y="2806021"/>
              <a:ext cx="167524" cy="924108"/>
            </a:xfrm>
            <a:prstGeom prst="rect">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lstStyle/>
            <a:p>
              <a:pPr defTabSz="911225" fontAlgn="base">
                <a:spcBef>
                  <a:spcPct val="0"/>
                </a:spcBef>
                <a:spcAft>
                  <a:spcPct val="0"/>
                </a:spcAft>
              </a:pPr>
              <a:endParaRPr lang="en-US" sz="2000">
                <a:solidFill>
                  <a:srgbClr val="000000"/>
                </a:solidFill>
                <a:latin typeface="Arial" charset="0"/>
                <a:ea typeface="ＭＳ Ｐゴシック" charset="0"/>
                <a:cs typeface="Arial" charset="0"/>
              </a:endParaRPr>
            </a:p>
          </p:txBody>
        </p:sp>
        <p:cxnSp>
          <p:nvCxnSpPr>
            <p:cNvPr id="268303" name="Straight Arrow Connector 19"/>
            <p:cNvCxnSpPr>
              <a:cxnSpLocks noChangeShapeType="1"/>
            </p:cNvCxnSpPr>
            <p:nvPr/>
          </p:nvCxnSpPr>
          <p:spPr bwMode="auto">
            <a:xfrm>
              <a:off x="3413296" y="2373251"/>
              <a:ext cx="0" cy="432769"/>
            </a:xfrm>
            <a:prstGeom prst="straightConnector1">
              <a:avLst/>
            </a:prstGeom>
            <a:noFill/>
            <a:ln w="28575">
              <a:solidFill>
                <a:srgbClr val="FF0000"/>
              </a:solidFill>
              <a:round/>
              <a:headEn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21" name="Group 20"/>
          <p:cNvGrpSpPr>
            <a:grpSpLocks/>
          </p:cNvGrpSpPr>
          <p:nvPr/>
        </p:nvGrpSpPr>
        <p:grpSpPr bwMode="auto">
          <a:xfrm>
            <a:off x="4722813" y="4973638"/>
            <a:ext cx="168275" cy="1357312"/>
            <a:chOff x="3329534" y="2373251"/>
            <a:chExt cx="167524" cy="1356878"/>
          </a:xfrm>
        </p:grpSpPr>
        <p:sp>
          <p:nvSpPr>
            <p:cNvPr id="268300" name="Rectangle 21"/>
            <p:cNvSpPr>
              <a:spLocks noChangeArrowheads="1"/>
            </p:cNvSpPr>
            <p:nvPr/>
          </p:nvSpPr>
          <p:spPr bwMode="auto">
            <a:xfrm>
              <a:off x="3329534" y="2806021"/>
              <a:ext cx="167524" cy="924108"/>
            </a:xfrm>
            <a:prstGeom prst="rect">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lstStyle/>
            <a:p>
              <a:pPr defTabSz="911225" fontAlgn="base">
                <a:spcBef>
                  <a:spcPct val="0"/>
                </a:spcBef>
                <a:spcAft>
                  <a:spcPct val="0"/>
                </a:spcAft>
              </a:pPr>
              <a:endParaRPr lang="en-US" sz="2000">
                <a:solidFill>
                  <a:srgbClr val="000000"/>
                </a:solidFill>
                <a:latin typeface="Arial" charset="0"/>
                <a:ea typeface="ＭＳ Ｐゴシック" charset="0"/>
                <a:cs typeface="Arial" charset="0"/>
              </a:endParaRPr>
            </a:p>
          </p:txBody>
        </p:sp>
        <p:cxnSp>
          <p:nvCxnSpPr>
            <p:cNvPr id="268301" name="Straight Arrow Connector 22"/>
            <p:cNvCxnSpPr>
              <a:cxnSpLocks noChangeShapeType="1"/>
            </p:cNvCxnSpPr>
            <p:nvPr/>
          </p:nvCxnSpPr>
          <p:spPr bwMode="auto">
            <a:xfrm>
              <a:off x="3413296" y="2373251"/>
              <a:ext cx="0" cy="432769"/>
            </a:xfrm>
            <a:prstGeom prst="straightConnector1">
              <a:avLst/>
            </a:prstGeom>
            <a:noFill/>
            <a:ln w="28575">
              <a:solidFill>
                <a:srgbClr val="FF0000"/>
              </a:solidFill>
              <a:round/>
              <a:headEn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24" name="Group 23"/>
          <p:cNvGrpSpPr>
            <a:grpSpLocks/>
          </p:cNvGrpSpPr>
          <p:nvPr/>
        </p:nvGrpSpPr>
        <p:grpSpPr bwMode="auto">
          <a:xfrm>
            <a:off x="6135688" y="4976813"/>
            <a:ext cx="166687" cy="1355725"/>
            <a:chOff x="3329534" y="2373251"/>
            <a:chExt cx="167524" cy="1356878"/>
          </a:xfrm>
        </p:grpSpPr>
        <p:sp>
          <p:nvSpPr>
            <p:cNvPr id="268298" name="Rectangle 24"/>
            <p:cNvSpPr>
              <a:spLocks noChangeArrowheads="1"/>
            </p:cNvSpPr>
            <p:nvPr/>
          </p:nvSpPr>
          <p:spPr bwMode="auto">
            <a:xfrm>
              <a:off x="3329534" y="2806021"/>
              <a:ext cx="167524" cy="924108"/>
            </a:xfrm>
            <a:prstGeom prst="rect">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lstStyle/>
            <a:p>
              <a:pPr defTabSz="911225" fontAlgn="base">
                <a:spcBef>
                  <a:spcPct val="0"/>
                </a:spcBef>
                <a:spcAft>
                  <a:spcPct val="0"/>
                </a:spcAft>
              </a:pPr>
              <a:endParaRPr lang="en-US" sz="2000">
                <a:solidFill>
                  <a:srgbClr val="000000"/>
                </a:solidFill>
                <a:latin typeface="Arial" charset="0"/>
                <a:ea typeface="ＭＳ Ｐゴシック" charset="0"/>
                <a:cs typeface="Arial" charset="0"/>
              </a:endParaRPr>
            </a:p>
          </p:txBody>
        </p:sp>
        <p:cxnSp>
          <p:nvCxnSpPr>
            <p:cNvPr id="268299" name="Straight Arrow Connector 25"/>
            <p:cNvCxnSpPr>
              <a:cxnSpLocks noChangeShapeType="1"/>
            </p:cNvCxnSpPr>
            <p:nvPr/>
          </p:nvCxnSpPr>
          <p:spPr bwMode="auto">
            <a:xfrm>
              <a:off x="3413296" y="2373251"/>
              <a:ext cx="0" cy="432769"/>
            </a:xfrm>
            <a:prstGeom prst="straightConnector1">
              <a:avLst/>
            </a:prstGeom>
            <a:noFill/>
            <a:ln w="28575">
              <a:solidFill>
                <a:srgbClr val="FF0000"/>
              </a:solidFill>
              <a:round/>
              <a:headEn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268297" name="Rectangle 9"/>
          <p:cNvSpPr>
            <a:spLocks noChangeArrowheads="1"/>
          </p:cNvSpPr>
          <p:nvPr/>
        </p:nvSpPr>
        <p:spPr bwMode="auto">
          <a:xfrm>
            <a:off x="3617913" y="325438"/>
            <a:ext cx="167163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249" tIns="45627" rIns="91249" bIns="45627">
            <a:spAutoFit/>
          </a:bodyPr>
          <a:lstStyle/>
          <a:p>
            <a:pPr defTabSz="911225" fontAlgn="base">
              <a:spcBef>
                <a:spcPct val="0"/>
              </a:spcBef>
              <a:spcAft>
                <a:spcPct val="0"/>
              </a:spcAft>
            </a:pPr>
            <a:r>
              <a:rPr lang="en-US" b="1">
                <a:solidFill>
                  <a:srgbClr val="000000"/>
                </a:solidFill>
                <a:latin typeface="Arial" charset="0"/>
                <a:ea typeface="ＭＳ Ｐゴシック" charset="0"/>
                <a:cs typeface="Arial" charset="0"/>
              </a:rPr>
              <a:t>Genetic Code </a:t>
            </a:r>
          </a:p>
        </p:txBody>
      </p:sp>
    </p:spTree>
    <p:extLst>
      <p:ext uri="{BB962C8B-B14F-4D97-AF65-F5344CB8AC3E}">
        <p14:creationId xmlns:p14="http://schemas.microsoft.com/office/powerpoint/2010/main" val="6569725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xit" presetSubtype="0" fill="hold" nodeType="with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xit" presetSubtype="0" fill="hold" nodeType="withEffect">
                                  <p:stCondLst>
                                    <p:cond delay="0"/>
                                  </p:stCondLst>
                                  <p:childTnLst>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1"/>
                                        </p:tgtEl>
                                      </p:cBhvr>
                                    </p:animEffect>
                                    <p:set>
                                      <p:cBhvr>
                                        <p:cTn id="38" dur="1" fill="hold">
                                          <p:stCondLst>
                                            <p:cond delay="499"/>
                                          </p:stCondLst>
                                        </p:cTn>
                                        <p:tgtEl>
                                          <p:spTgt spid="21"/>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4"/>
                                        </p:tgtEl>
                                      </p:cBhvr>
                                    </p:animEffect>
                                    <p:set>
                                      <p:cBhvr>
                                        <p:cTn id="41" dur="1" fill="hold">
                                          <p:stCondLst>
                                            <p:cond delay="499"/>
                                          </p:stCondLst>
                                        </p:cTn>
                                        <p:tgtEl>
                                          <p:spTgt spid="24"/>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2083"/>
                                        </p:tgtEl>
                                        <p:attrNameLst>
                                          <p:attrName>style.visibility</p:attrName>
                                        </p:attrNameLst>
                                      </p:cBhvr>
                                      <p:to>
                                        <p:strVal val="visible"/>
                                      </p:to>
                                    </p:set>
                                    <p:animEffect transition="in" filter="fade">
                                      <p:cBhvr>
                                        <p:cTn id="46" dur="500"/>
                                        <p:tgtEl>
                                          <p:spTgt spid="302083"/>
                                        </p:tgtEl>
                                      </p:cBhvr>
                                    </p:animEffec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p:txBody>
          <a:bodyPr/>
          <a:lstStyle/>
          <a:p>
            <a:pPr eaLnBrk="1" hangingPunct="1"/>
            <a:r>
              <a:rPr lang="en-US">
                <a:latin typeface="Times New Roman" charset="0"/>
              </a:rPr>
              <a:t>Measuring Selection on Genes</a:t>
            </a:r>
          </a:p>
        </p:txBody>
      </p:sp>
      <p:sp>
        <p:nvSpPr>
          <p:cNvPr id="148482" name="Rectangle 3"/>
          <p:cNvSpPr>
            <a:spLocks noGrp="1" noChangeArrowheads="1"/>
          </p:cNvSpPr>
          <p:nvPr>
            <p:ph type="body" idx="1"/>
          </p:nvPr>
        </p:nvSpPr>
        <p:spPr>
          <a:xfrm>
            <a:off x="685800" y="1752600"/>
            <a:ext cx="7772400" cy="4114800"/>
          </a:xfrm>
        </p:spPr>
        <p:txBody>
          <a:bodyPr/>
          <a:lstStyle/>
          <a:p>
            <a:pPr eaLnBrk="1" hangingPunct="1"/>
            <a:r>
              <a:rPr lang="en-US" sz="2800">
                <a:latin typeface="Times New Roman" charset="0"/>
              </a:rPr>
              <a:t>Null hypothesis = neutral evolution</a:t>
            </a:r>
          </a:p>
          <a:p>
            <a:pPr eaLnBrk="1" hangingPunct="1"/>
            <a:r>
              <a:rPr lang="en-US" sz="2800">
                <a:latin typeface="Times New Roman" charset="0"/>
              </a:rPr>
              <a:t>Under neutral evolution, synonymous changes should accumulate at a rate equal to mutation rate</a:t>
            </a:r>
          </a:p>
          <a:p>
            <a:pPr eaLnBrk="1" hangingPunct="1"/>
            <a:r>
              <a:rPr lang="en-US" sz="2800">
                <a:latin typeface="Times New Roman" charset="0"/>
              </a:rPr>
              <a:t>Under neutral evolution, amino acid substitutions should also accumulate at a rate equal to the mutation rate</a:t>
            </a:r>
          </a:p>
          <a:p>
            <a:pPr eaLnBrk="1" hangingPunct="1"/>
            <a:endParaRPr lang="en-US" sz="2800">
              <a:latin typeface="Times New Roman" charset="0"/>
            </a:endParaRPr>
          </a:p>
          <a:p>
            <a:pPr eaLnBrk="1" hangingPunct="1"/>
            <a:endParaRPr lang="en-US" sz="2800" i="1">
              <a:latin typeface="Times New Roman" charset="0"/>
            </a:endParaRPr>
          </a:p>
        </p:txBody>
      </p:sp>
      <p:sp>
        <p:nvSpPr>
          <p:cNvPr id="148483" name="Rectangle 4"/>
          <p:cNvSpPr>
            <a:spLocks noChangeArrowheads="1"/>
          </p:cNvSpPr>
          <p:nvPr/>
        </p:nvSpPr>
        <p:spPr bwMode="auto">
          <a:xfrm>
            <a:off x="0" y="6078708"/>
            <a:ext cx="9144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p>
            <a:pPr defTabSz="914400" fontAlgn="base">
              <a:spcBef>
                <a:spcPct val="0"/>
              </a:spcBef>
              <a:spcAft>
                <a:spcPct val="0"/>
              </a:spcAft>
            </a:pPr>
            <a:r>
              <a:rPr lang="en-US" sz="2400" dirty="0">
                <a:solidFill>
                  <a:srgbClr val="008000"/>
                </a:solidFill>
                <a:latin typeface="Arial" charset="0"/>
                <a:ea typeface="ＭＳ Ｐゴシック" charset="0"/>
                <a:cs typeface="ＭＳ Ｐゴシック" charset="0"/>
              </a:rPr>
              <a:t>From: </a:t>
            </a:r>
            <a:r>
              <a:rPr lang="en-US" sz="2400" dirty="0" err="1">
                <a:solidFill>
                  <a:srgbClr val="008000"/>
                </a:solidFill>
                <a:latin typeface="Arial" charset="0"/>
                <a:ea typeface="ＭＳ Ｐゴシック" charset="0"/>
                <a:cs typeface="ＭＳ Ｐゴシック" charset="0"/>
              </a:rPr>
              <a:t>mentor.lscf.ucsb.edu</a:t>
            </a:r>
            <a:r>
              <a:rPr lang="en-US" sz="2400" dirty="0">
                <a:solidFill>
                  <a:srgbClr val="008000"/>
                </a:solidFill>
                <a:latin typeface="Arial" charset="0"/>
                <a:ea typeface="ＭＳ Ｐゴシック" charset="0"/>
                <a:cs typeface="ＭＳ Ｐゴシック" charset="0"/>
              </a:rPr>
              <a:t>/course/spring/eemb102/lecture/Lecture7.ppt</a:t>
            </a:r>
          </a:p>
        </p:txBody>
      </p:sp>
    </p:spTree>
    <p:extLst>
      <p:ext uri="{BB962C8B-B14F-4D97-AF65-F5344CB8AC3E}">
        <p14:creationId xmlns:p14="http://schemas.microsoft.com/office/powerpoint/2010/main" val="146265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ChangeArrowheads="1"/>
          </p:cNvSpPr>
          <p:nvPr/>
        </p:nvSpPr>
        <p:spPr bwMode="auto">
          <a:xfrm>
            <a:off x="6553200" y="1066800"/>
            <a:ext cx="609600" cy="1600200"/>
          </a:xfrm>
          <a:prstGeom prst="rect">
            <a:avLst/>
          </a:prstGeom>
          <a:solidFill>
            <a:srgbClr val="FFFF00"/>
          </a:solidFill>
          <a:ln w="9525">
            <a:solidFill>
              <a:schemeClr val="tx1"/>
            </a:solidFill>
            <a:miter lim="800000"/>
            <a:headEnd/>
            <a:tailEnd/>
          </a:ln>
        </p:spPr>
        <p:txBody>
          <a:bodyPr wrap="none" lIns="91429" tIns="45714" rIns="91429" bIns="45714" anchor="ctr"/>
          <a:lstStyle/>
          <a:p>
            <a:pPr defTabSz="914400" fontAlgn="base">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50530" name="Rectangle 3"/>
          <p:cNvSpPr>
            <a:spLocks noChangeArrowheads="1"/>
          </p:cNvSpPr>
          <p:nvPr/>
        </p:nvSpPr>
        <p:spPr bwMode="auto">
          <a:xfrm>
            <a:off x="4343400" y="1143000"/>
            <a:ext cx="609600" cy="1600200"/>
          </a:xfrm>
          <a:prstGeom prst="rect">
            <a:avLst/>
          </a:prstGeom>
          <a:solidFill>
            <a:schemeClr val="accent1"/>
          </a:solidFill>
          <a:ln w="9525">
            <a:solidFill>
              <a:schemeClr val="tx1"/>
            </a:solidFill>
            <a:miter lim="800000"/>
            <a:headEnd/>
            <a:tailEnd/>
          </a:ln>
        </p:spPr>
        <p:txBody>
          <a:bodyPr wrap="none" lIns="91429" tIns="45714" rIns="91429" bIns="45714" anchor="ctr"/>
          <a:lstStyle/>
          <a:p>
            <a:pPr defTabSz="914400" fontAlgn="base">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50531" name="Rectangle 4"/>
          <p:cNvSpPr>
            <a:spLocks noChangeArrowheads="1"/>
          </p:cNvSpPr>
          <p:nvPr/>
        </p:nvSpPr>
        <p:spPr bwMode="auto">
          <a:xfrm>
            <a:off x="3657600" y="1143000"/>
            <a:ext cx="609600" cy="1600200"/>
          </a:xfrm>
          <a:prstGeom prst="rect">
            <a:avLst/>
          </a:prstGeom>
          <a:solidFill>
            <a:schemeClr val="accent1"/>
          </a:solidFill>
          <a:ln w="9525">
            <a:solidFill>
              <a:schemeClr val="tx1"/>
            </a:solidFill>
            <a:miter lim="800000"/>
            <a:headEnd/>
            <a:tailEnd/>
          </a:ln>
        </p:spPr>
        <p:txBody>
          <a:bodyPr wrap="none" lIns="91429" tIns="45714" rIns="91429" bIns="45714" anchor="ctr"/>
          <a:lstStyle/>
          <a:p>
            <a:pPr defTabSz="914400" fontAlgn="base">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50532" name="Rectangle 5"/>
          <p:cNvSpPr>
            <a:spLocks noGrp="1" noChangeArrowheads="1"/>
          </p:cNvSpPr>
          <p:nvPr>
            <p:ph type="title"/>
          </p:nvPr>
        </p:nvSpPr>
        <p:spPr>
          <a:xfrm>
            <a:off x="685800" y="0"/>
            <a:ext cx="7772400" cy="1143000"/>
          </a:xfrm>
        </p:spPr>
        <p:txBody>
          <a:bodyPr/>
          <a:lstStyle/>
          <a:p>
            <a:pPr eaLnBrk="1" hangingPunct="1"/>
            <a:r>
              <a:rPr lang="en-US">
                <a:latin typeface="Times New Roman" charset="0"/>
              </a:rPr>
              <a:t>Counting #s/#a</a:t>
            </a:r>
          </a:p>
        </p:txBody>
      </p:sp>
      <p:sp>
        <p:nvSpPr>
          <p:cNvPr id="150533" name="Text Box 6"/>
          <p:cNvSpPr txBox="1">
            <a:spLocks noChangeArrowheads="1"/>
          </p:cNvSpPr>
          <p:nvPr/>
        </p:nvSpPr>
        <p:spPr bwMode="auto">
          <a:xfrm>
            <a:off x="1752600" y="1143000"/>
            <a:ext cx="5540375"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a:solidFill>
                  <a:srgbClr val="000000"/>
                </a:solidFill>
                <a:latin typeface="Courier New" charset="0"/>
              </a:rPr>
              <a:t>          Ser Ser Ser Ser Ser </a:t>
            </a:r>
          </a:p>
          <a:p>
            <a:pPr defTabSz="914400" eaLnBrk="1" fontAlgn="base" hangingPunct="1">
              <a:spcBef>
                <a:spcPct val="0"/>
              </a:spcBef>
              <a:spcAft>
                <a:spcPct val="0"/>
              </a:spcAft>
            </a:pPr>
            <a:r>
              <a:rPr lang="en-US">
                <a:solidFill>
                  <a:srgbClr val="000000"/>
                </a:solidFill>
                <a:latin typeface="Courier New" charset="0"/>
              </a:rPr>
              <a:t>Species1  TGA TGC TGT TGT TGT</a:t>
            </a:r>
          </a:p>
          <a:p>
            <a:pPr defTabSz="914400" eaLnBrk="1" fontAlgn="base" hangingPunct="1">
              <a:spcBef>
                <a:spcPct val="0"/>
              </a:spcBef>
              <a:spcAft>
                <a:spcPct val="0"/>
              </a:spcAft>
            </a:pPr>
            <a:r>
              <a:rPr lang="en-US">
                <a:solidFill>
                  <a:srgbClr val="000000"/>
                </a:solidFill>
                <a:latin typeface="Courier New" charset="0"/>
              </a:rPr>
              <a:t>		Ser Ser Ser Ser Ala </a:t>
            </a:r>
          </a:p>
          <a:p>
            <a:pPr defTabSz="914400" eaLnBrk="1" fontAlgn="base" hangingPunct="1">
              <a:spcBef>
                <a:spcPct val="0"/>
              </a:spcBef>
              <a:spcAft>
                <a:spcPct val="0"/>
              </a:spcAft>
            </a:pPr>
            <a:r>
              <a:rPr lang="en-US">
                <a:solidFill>
                  <a:srgbClr val="000000"/>
                </a:solidFill>
                <a:latin typeface="Courier New" charset="0"/>
              </a:rPr>
              <a:t>Species2 	TGT TGT TGT TGT GGT</a:t>
            </a:r>
          </a:p>
        </p:txBody>
      </p:sp>
      <p:sp>
        <p:nvSpPr>
          <p:cNvPr id="150534" name="Text Box 7"/>
          <p:cNvSpPr txBox="1">
            <a:spLocks noChangeArrowheads="1"/>
          </p:cNvSpPr>
          <p:nvPr/>
        </p:nvSpPr>
        <p:spPr bwMode="auto">
          <a:xfrm>
            <a:off x="914400" y="3048000"/>
            <a:ext cx="1563688"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a:solidFill>
                  <a:srgbClr val="000000"/>
                </a:solidFill>
                <a:latin typeface="Times New Roman" charset="0"/>
              </a:rPr>
              <a:t>#s = 2 sites </a:t>
            </a:r>
          </a:p>
          <a:p>
            <a:pPr defTabSz="914400" eaLnBrk="1" fontAlgn="base" hangingPunct="1">
              <a:spcBef>
                <a:spcPct val="0"/>
              </a:spcBef>
              <a:spcAft>
                <a:spcPct val="0"/>
              </a:spcAft>
            </a:pPr>
            <a:r>
              <a:rPr lang="en-US">
                <a:solidFill>
                  <a:srgbClr val="000000"/>
                </a:solidFill>
                <a:latin typeface="Times New Roman" charset="0"/>
              </a:rPr>
              <a:t>#a = 1 site</a:t>
            </a:r>
          </a:p>
          <a:p>
            <a:pPr defTabSz="914400" eaLnBrk="1" fontAlgn="base" hangingPunct="1">
              <a:spcBef>
                <a:spcPct val="0"/>
              </a:spcBef>
              <a:spcAft>
                <a:spcPct val="0"/>
              </a:spcAft>
            </a:pPr>
            <a:endParaRPr lang="en-US">
              <a:solidFill>
                <a:srgbClr val="000000"/>
              </a:solidFill>
              <a:latin typeface="Times New Roman" charset="0"/>
            </a:endParaRPr>
          </a:p>
          <a:p>
            <a:pPr defTabSz="914400" eaLnBrk="1" fontAlgn="base" hangingPunct="1">
              <a:spcBef>
                <a:spcPct val="0"/>
              </a:spcBef>
              <a:spcAft>
                <a:spcPct val="0"/>
              </a:spcAft>
            </a:pPr>
            <a:r>
              <a:rPr lang="en-US">
                <a:solidFill>
                  <a:srgbClr val="000000"/>
                </a:solidFill>
                <a:latin typeface="Times New Roman" charset="0"/>
              </a:rPr>
              <a:t>#a/#s=0.5</a:t>
            </a:r>
          </a:p>
        </p:txBody>
      </p:sp>
      <p:sp>
        <p:nvSpPr>
          <p:cNvPr id="150535" name="Rectangle 8"/>
          <p:cNvSpPr>
            <a:spLocks noChangeArrowheads="1"/>
          </p:cNvSpPr>
          <p:nvPr/>
        </p:nvSpPr>
        <p:spPr bwMode="auto">
          <a:xfrm>
            <a:off x="0" y="6126163"/>
            <a:ext cx="914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p>
            <a:pPr defTabSz="914400" fontAlgn="base">
              <a:spcBef>
                <a:spcPct val="0"/>
              </a:spcBef>
              <a:spcAft>
                <a:spcPct val="0"/>
              </a:spcAft>
            </a:pPr>
            <a:r>
              <a:rPr lang="en-US" sz="2000" dirty="0">
                <a:solidFill>
                  <a:srgbClr val="008000"/>
                </a:solidFill>
                <a:latin typeface="Arial" charset="0"/>
                <a:ea typeface="ＭＳ Ｐゴシック" charset="0"/>
                <a:cs typeface="ＭＳ Ｐゴシック" charset="0"/>
              </a:rPr>
              <a:t>Modified from: </a:t>
            </a:r>
            <a:r>
              <a:rPr lang="en-US" sz="2000" dirty="0" err="1">
                <a:solidFill>
                  <a:srgbClr val="008000"/>
                </a:solidFill>
                <a:latin typeface="Arial" charset="0"/>
                <a:ea typeface="ＭＳ Ｐゴシック" charset="0"/>
                <a:cs typeface="ＭＳ Ｐゴシック" charset="0"/>
              </a:rPr>
              <a:t>mentor.lscf.ucsb.edu</a:t>
            </a:r>
            <a:r>
              <a:rPr lang="en-US" sz="2000" dirty="0">
                <a:solidFill>
                  <a:srgbClr val="008000"/>
                </a:solidFill>
                <a:latin typeface="Arial" charset="0"/>
                <a:ea typeface="ＭＳ Ｐゴシック" charset="0"/>
                <a:cs typeface="ＭＳ Ｐゴシック" charset="0"/>
              </a:rPr>
              <a:t>/course/spring/eemb102/lecture/Lecture7.ppt</a:t>
            </a:r>
          </a:p>
        </p:txBody>
      </p:sp>
      <p:sp>
        <p:nvSpPr>
          <p:cNvPr id="150536" name="Text Box 9"/>
          <p:cNvSpPr txBox="1">
            <a:spLocks noChangeArrowheads="1"/>
          </p:cNvSpPr>
          <p:nvPr/>
        </p:nvSpPr>
        <p:spPr bwMode="auto">
          <a:xfrm>
            <a:off x="2895600" y="3048000"/>
            <a:ext cx="57912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b="1">
                <a:solidFill>
                  <a:srgbClr val="000000"/>
                </a:solidFill>
                <a:latin typeface="Times New Roman" charset="0"/>
              </a:rPr>
              <a:t>To assess selection pressures one needs to calculate the  rates (Ka, Ks), i.e. the occurring substitutions as a fraction of the </a:t>
            </a:r>
            <a:r>
              <a:rPr lang="en-US" b="1" u="sng">
                <a:solidFill>
                  <a:srgbClr val="000000"/>
                </a:solidFill>
                <a:latin typeface="Times New Roman" charset="0"/>
              </a:rPr>
              <a:t>possible</a:t>
            </a:r>
            <a:r>
              <a:rPr lang="en-US" b="1">
                <a:solidFill>
                  <a:srgbClr val="000000"/>
                </a:solidFill>
                <a:latin typeface="Times New Roman" charset="0"/>
              </a:rPr>
              <a:t> syn. and nonsyn. substitutions. </a:t>
            </a:r>
          </a:p>
        </p:txBody>
      </p:sp>
      <p:sp>
        <p:nvSpPr>
          <p:cNvPr id="150537" name="Text Box 10"/>
          <p:cNvSpPr txBox="1">
            <a:spLocks noChangeArrowheads="1"/>
          </p:cNvSpPr>
          <p:nvPr/>
        </p:nvSpPr>
        <p:spPr bwMode="auto">
          <a:xfrm>
            <a:off x="228600" y="4724400"/>
            <a:ext cx="86868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b="1">
                <a:solidFill>
                  <a:srgbClr val="000000"/>
                </a:solidFill>
                <a:latin typeface="Times New Roman" charset="0"/>
              </a:rPr>
              <a:t>Things get more complicated, if one wants to take transition transversion ratios and codon bias into account.  See chapter 4 in Nei and Kumar, Molecular Evolution and Phylogenetics.  </a:t>
            </a:r>
          </a:p>
        </p:txBody>
      </p:sp>
    </p:spTree>
    <p:extLst>
      <p:ext uri="{BB962C8B-B14F-4D97-AF65-F5344CB8AC3E}">
        <p14:creationId xmlns:p14="http://schemas.microsoft.com/office/powerpoint/2010/main" val="1304698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Title 1"/>
          <p:cNvSpPr>
            <a:spLocks noGrp="1"/>
          </p:cNvSpPr>
          <p:nvPr>
            <p:ph type="title"/>
          </p:nvPr>
        </p:nvSpPr>
        <p:spPr>
          <a:xfrm>
            <a:off x="268288" y="346075"/>
            <a:ext cx="8520112" cy="438150"/>
          </a:xfrm>
        </p:spPr>
        <p:txBody>
          <a:bodyPr/>
          <a:lstStyle/>
          <a:p>
            <a:pPr algn="ctr" eaLnBrk="1" hangingPunct="1"/>
            <a:r>
              <a:rPr lang="en-US" sz="1800">
                <a:latin typeface="Arial" charset="0"/>
              </a:rPr>
              <a:t>Testing for selection using dN/dS ratio</a:t>
            </a:r>
          </a:p>
        </p:txBody>
      </p:sp>
      <p:sp>
        <p:nvSpPr>
          <p:cNvPr id="4" name="TextBox 3"/>
          <p:cNvSpPr txBox="1">
            <a:spLocks noChangeArrowheads="1"/>
          </p:cNvSpPr>
          <p:nvPr/>
        </p:nvSpPr>
        <p:spPr bwMode="auto">
          <a:xfrm>
            <a:off x="393700" y="1254125"/>
            <a:ext cx="7226300" cy="286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49" tIns="45627" rIns="91249" bIns="45627">
            <a:spAutoFit/>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dirty="0" err="1">
                <a:solidFill>
                  <a:srgbClr val="000000"/>
                </a:solidFill>
              </a:rPr>
              <a:t>dN</a:t>
            </a:r>
            <a:r>
              <a:rPr lang="en-US" sz="1800" b="1" dirty="0">
                <a:solidFill>
                  <a:srgbClr val="000000"/>
                </a:solidFill>
              </a:rPr>
              <a:t>/</a:t>
            </a:r>
            <a:r>
              <a:rPr lang="en-US" sz="1800" b="1" dirty="0" err="1">
                <a:solidFill>
                  <a:srgbClr val="000000"/>
                </a:solidFill>
              </a:rPr>
              <a:t>dS</a:t>
            </a:r>
            <a:r>
              <a:rPr lang="en-US" sz="1800" b="1" dirty="0">
                <a:solidFill>
                  <a:srgbClr val="000000"/>
                </a:solidFill>
              </a:rPr>
              <a:t> </a:t>
            </a:r>
            <a:r>
              <a:rPr lang="en-US" sz="1800" dirty="0">
                <a:solidFill>
                  <a:srgbClr val="000000"/>
                </a:solidFill>
                <a:latin typeface="Calibri" charset="0"/>
              </a:rPr>
              <a:t>ratio (</a:t>
            </a:r>
            <a:r>
              <a:rPr lang="en-US" sz="1800" dirty="0">
                <a:solidFill>
                  <a:srgbClr val="000000"/>
                </a:solidFill>
                <a:cs typeface="Arial" charset="0"/>
              </a:rPr>
              <a:t>aka </a:t>
            </a:r>
            <a:r>
              <a:rPr lang="en-US" sz="1800" b="1" dirty="0" err="1">
                <a:solidFill>
                  <a:srgbClr val="000000"/>
                </a:solidFill>
                <a:cs typeface="Arial" charset="0"/>
              </a:rPr>
              <a:t>Ka</a:t>
            </a:r>
            <a:r>
              <a:rPr lang="en-US" sz="1800" b="1" dirty="0">
                <a:solidFill>
                  <a:srgbClr val="000000"/>
                </a:solidFill>
                <a:cs typeface="Arial" charset="0"/>
              </a:rPr>
              <a:t>/Ks</a:t>
            </a:r>
            <a:r>
              <a:rPr lang="en-US" sz="1800" dirty="0">
                <a:solidFill>
                  <a:srgbClr val="000000"/>
                </a:solidFill>
                <a:cs typeface="Arial" charset="0"/>
              </a:rPr>
              <a:t> or </a:t>
            </a:r>
            <a:r>
              <a:rPr lang="el-GR" sz="1800" b="1" dirty="0">
                <a:solidFill>
                  <a:srgbClr val="000000"/>
                </a:solidFill>
                <a:cs typeface="Arial" charset="0"/>
              </a:rPr>
              <a:t>ω</a:t>
            </a:r>
            <a:r>
              <a:rPr lang="en-US" sz="1800" b="1" dirty="0">
                <a:solidFill>
                  <a:srgbClr val="000000"/>
                </a:solidFill>
                <a:cs typeface="Arial" charset="0"/>
              </a:rPr>
              <a:t> </a:t>
            </a:r>
            <a:r>
              <a:rPr lang="en-US" sz="1800" dirty="0">
                <a:solidFill>
                  <a:srgbClr val="000000"/>
                </a:solidFill>
                <a:cs typeface="Arial" charset="0"/>
              </a:rPr>
              <a:t>(omega) ratio) where</a:t>
            </a:r>
          </a:p>
          <a:p>
            <a:pPr eaLnBrk="1" fontAlgn="base" hangingPunct="1">
              <a:spcBef>
                <a:spcPct val="0"/>
              </a:spcBef>
              <a:spcAft>
                <a:spcPct val="0"/>
              </a:spcAft>
            </a:pPr>
            <a:endParaRPr lang="en-US" sz="1800" dirty="0">
              <a:solidFill>
                <a:srgbClr val="000000"/>
              </a:solidFill>
              <a:cs typeface="Arial" charset="0"/>
            </a:endParaRPr>
          </a:p>
          <a:p>
            <a:pPr algn="ctr" eaLnBrk="1" fontAlgn="base" hangingPunct="1">
              <a:spcBef>
                <a:spcPct val="0"/>
              </a:spcBef>
              <a:spcAft>
                <a:spcPct val="0"/>
              </a:spcAft>
            </a:pPr>
            <a:r>
              <a:rPr lang="en-US" sz="1800" b="1" dirty="0">
                <a:solidFill>
                  <a:srgbClr val="000000"/>
                </a:solidFill>
                <a:cs typeface="Arial" charset="0"/>
              </a:rPr>
              <a:t>     </a:t>
            </a:r>
            <a:r>
              <a:rPr lang="en-US" sz="1800" b="1" dirty="0" err="1">
                <a:solidFill>
                  <a:srgbClr val="000000"/>
                </a:solidFill>
                <a:cs typeface="Arial" charset="0"/>
              </a:rPr>
              <a:t>dN</a:t>
            </a:r>
            <a:r>
              <a:rPr lang="en-US" sz="1800" dirty="0">
                <a:solidFill>
                  <a:srgbClr val="000000"/>
                </a:solidFill>
                <a:cs typeface="Arial" charset="0"/>
              </a:rPr>
              <a:t> = number of non-synonymous substitutions / number of all possible non-synonymous substitutions </a:t>
            </a:r>
          </a:p>
          <a:p>
            <a:pPr algn="ctr" eaLnBrk="1" fontAlgn="base" hangingPunct="1">
              <a:spcBef>
                <a:spcPct val="0"/>
              </a:spcBef>
              <a:spcAft>
                <a:spcPct val="0"/>
              </a:spcAft>
            </a:pPr>
            <a:endParaRPr lang="en-US" sz="1800" dirty="0">
              <a:solidFill>
                <a:srgbClr val="000000"/>
              </a:solidFill>
              <a:cs typeface="Arial" charset="0"/>
            </a:endParaRPr>
          </a:p>
          <a:p>
            <a:pPr algn="ctr" eaLnBrk="1" fontAlgn="base" hangingPunct="1">
              <a:spcBef>
                <a:spcPct val="0"/>
              </a:spcBef>
              <a:spcAft>
                <a:spcPct val="0"/>
              </a:spcAft>
            </a:pPr>
            <a:endParaRPr lang="en-US" sz="1800" b="1" dirty="0">
              <a:solidFill>
                <a:srgbClr val="000000"/>
              </a:solidFill>
              <a:cs typeface="Arial" charset="0"/>
            </a:endParaRPr>
          </a:p>
          <a:p>
            <a:pPr algn="ctr" eaLnBrk="1" fontAlgn="base" hangingPunct="1">
              <a:spcBef>
                <a:spcPct val="0"/>
              </a:spcBef>
              <a:spcAft>
                <a:spcPct val="0"/>
              </a:spcAft>
            </a:pPr>
            <a:r>
              <a:rPr lang="en-US" sz="1800" b="1" dirty="0" err="1">
                <a:solidFill>
                  <a:srgbClr val="000000"/>
                </a:solidFill>
                <a:cs typeface="Arial" charset="0"/>
              </a:rPr>
              <a:t>dS</a:t>
            </a:r>
            <a:r>
              <a:rPr lang="en-US" sz="1800" b="1" dirty="0">
                <a:solidFill>
                  <a:srgbClr val="000000"/>
                </a:solidFill>
                <a:cs typeface="Arial" charset="0"/>
              </a:rPr>
              <a:t> </a:t>
            </a:r>
            <a:r>
              <a:rPr lang="en-US" sz="1800" dirty="0">
                <a:solidFill>
                  <a:srgbClr val="000000"/>
                </a:solidFill>
                <a:cs typeface="Arial" charset="0"/>
              </a:rPr>
              <a:t> =number of synonymous substitutions / number of all possible synonymous substitutions </a:t>
            </a:r>
          </a:p>
          <a:p>
            <a:pPr algn="ctr" eaLnBrk="1" fontAlgn="base" hangingPunct="1">
              <a:spcBef>
                <a:spcPct val="0"/>
              </a:spcBef>
              <a:spcAft>
                <a:spcPct val="0"/>
              </a:spcAft>
            </a:pPr>
            <a:endParaRPr lang="en-US" sz="1800" dirty="0">
              <a:solidFill>
                <a:srgbClr val="000000"/>
              </a:solidFill>
              <a:cs typeface="Arial" charset="0"/>
            </a:endParaRPr>
          </a:p>
          <a:p>
            <a:pPr algn="ctr" eaLnBrk="1" fontAlgn="base" hangingPunct="1">
              <a:spcBef>
                <a:spcPct val="0"/>
              </a:spcBef>
              <a:spcAft>
                <a:spcPct val="0"/>
              </a:spcAft>
            </a:pPr>
            <a:endParaRPr lang="en-US" sz="1800" dirty="0">
              <a:solidFill>
                <a:srgbClr val="000000"/>
              </a:solidFill>
              <a:cs typeface="Arial" charset="0"/>
            </a:endParaRPr>
          </a:p>
        </p:txBody>
      </p:sp>
      <p:sp>
        <p:nvSpPr>
          <p:cNvPr id="3" name="Rectangle 2"/>
          <p:cNvSpPr>
            <a:spLocks noChangeArrowheads="1"/>
          </p:cNvSpPr>
          <p:nvPr/>
        </p:nvSpPr>
        <p:spPr bwMode="auto">
          <a:xfrm>
            <a:off x="914400" y="3922713"/>
            <a:ext cx="415448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249" tIns="45627" rIns="91249" bIns="45627">
            <a:spAutoFit/>
          </a:bodyPr>
          <a:lstStyle/>
          <a:p>
            <a:pPr defTabSz="911225" fontAlgn="base">
              <a:spcBef>
                <a:spcPct val="0"/>
              </a:spcBef>
              <a:spcAft>
                <a:spcPct val="0"/>
              </a:spcAft>
            </a:pPr>
            <a:r>
              <a:rPr lang="en-US" b="1">
                <a:solidFill>
                  <a:srgbClr val="000000"/>
                </a:solidFill>
                <a:latin typeface="Arial" charset="0"/>
                <a:ea typeface="ＭＳ Ｐゴシック" charset="0"/>
                <a:cs typeface="Arial" charset="0"/>
              </a:rPr>
              <a:t>dN/dS</a:t>
            </a:r>
            <a:r>
              <a:rPr lang="en-US">
                <a:solidFill>
                  <a:srgbClr val="000000"/>
                </a:solidFill>
                <a:latin typeface="Arial" charset="0"/>
                <a:ea typeface="ＭＳ Ｐゴシック" charset="0"/>
                <a:cs typeface="Arial" charset="0"/>
              </a:rPr>
              <a:t> &gt;1 positive, Darwinian selection</a:t>
            </a:r>
          </a:p>
        </p:txBody>
      </p:sp>
      <p:sp>
        <p:nvSpPr>
          <p:cNvPr id="5" name="Rectangle 4"/>
          <p:cNvSpPr>
            <a:spLocks noChangeArrowheads="1"/>
          </p:cNvSpPr>
          <p:nvPr/>
        </p:nvSpPr>
        <p:spPr bwMode="auto">
          <a:xfrm>
            <a:off x="914400" y="4603750"/>
            <a:ext cx="61595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49" tIns="45627" rIns="91249" bIns="45627">
            <a:spAutoFit/>
          </a:bodyPr>
          <a:lstStyle/>
          <a:p>
            <a:pPr defTabSz="911225" fontAlgn="base">
              <a:spcBef>
                <a:spcPct val="0"/>
              </a:spcBef>
              <a:spcAft>
                <a:spcPct val="0"/>
              </a:spcAft>
            </a:pPr>
            <a:r>
              <a:rPr lang="en-US" b="1">
                <a:solidFill>
                  <a:srgbClr val="000000"/>
                </a:solidFill>
                <a:latin typeface="Arial" charset="0"/>
                <a:ea typeface="ＭＳ Ｐゴシック" charset="0"/>
                <a:cs typeface="Arial" charset="0"/>
              </a:rPr>
              <a:t>dN/dS</a:t>
            </a:r>
            <a:r>
              <a:rPr lang="en-US">
                <a:solidFill>
                  <a:srgbClr val="000000"/>
                </a:solidFill>
                <a:latin typeface="Arial" charset="0"/>
                <a:ea typeface="ＭＳ Ｐゴシック" charset="0"/>
                <a:cs typeface="Arial" charset="0"/>
              </a:rPr>
              <a:t> =1 neutral evolution</a:t>
            </a:r>
          </a:p>
        </p:txBody>
      </p:sp>
      <p:sp>
        <p:nvSpPr>
          <p:cNvPr id="6" name="Rectangle 5"/>
          <p:cNvSpPr>
            <a:spLocks noChangeArrowheads="1"/>
          </p:cNvSpPr>
          <p:nvPr/>
        </p:nvSpPr>
        <p:spPr bwMode="auto">
          <a:xfrm>
            <a:off x="946150" y="5345113"/>
            <a:ext cx="409098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249" tIns="45627" rIns="91249" bIns="45627">
            <a:spAutoFit/>
          </a:bodyPr>
          <a:lstStyle/>
          <a:p>
            <a:pPr defTabSz="911225" fontAlgn="base">
              <a:spcBef>
                <a:spcPct val="0"/>
              </a:spcBef>
              <a:spcAft>
                <a:spcPct val="0"/>
              </a:spcAft>
            </a:pPr>
            <a:r>
              <a:rPr lang="en-US" b="1">
                <a:solidFill>
                  <a:srgbClr val="000000"/>
                </a:solidFill>
                <a:latin typeface="Arial" charset="0"/>
                <a:ea typeface="ＭＳ Ｐゴシック" charset="0"/>
                <a:cs typeface="Arial" charset="0"/>
              </a:rPr>
              <a:t>dN/dS</a:t>
            </a:r>
            <a:r>
              <a:rPr lang="en-US">
                <a:solidFill>
                  <a:srgbClr val="000000"/>
                </a:solidFill>
                <a:latin typeface="Arial" charset="0"/>
                <a:ea typeface="ＭＳ Ｐゴシック" charset="0"/>
                <a:cs typeface="Arial" charset="0"/>
              </a:rPr>
              <a:t> &lt;1 negative, purifying selection</a:t>
            </a:r>
          </a:p>
        </p:txBody>
      </p:sp>
    </p:spTree>
    <p:extLst>
      <p:ext uri="{BB962C8B-B14F-4D97-AF65-F5344CB8AC3E}">
        <p14:creationId xmlns:p14="http://schemas.microsoft.com/office/powerpoint/2010/main" val="8366458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ChangeArrowheads="1"/>
          </p:cNvSpPr>
          <p:nvPr>
            <p:ph type="title"/>
          </p:nvPr>
        </p:nvSpPr>
        <p:spPr>
          <a:xfrm>
            <a:off x="0" y="228600"/>
            <a:ext cx="8458200" cy="990600"/>
          </a:xfrm>
        </p:spPr>
        <p:txBody>
          <a:bodyPr/>
          <a:lstStyle/>
          <a:p>
            <a:pPr algn="l" eaLnBrk="1" hangingPunct="1"/>
            <a:r>
              <a:rPr lang="en-US">
                <a:latin typeface="Times New Roman" charset="0"/>
              </a:rPr>
              <a:t>dambe</a:t>
            </a:r>
            <a:br>
              <a:rPr lang="en-US">
                <a:latin typeface="Times New Roman" charset="0"/>
              </a:rPr>
            </a:br>
            <a:endParaRPr lang="en-US">
              <a:latin typeface="Times New Roman" charset="0"/>
            </a:endParaRPr>
          </a:p>
        </p:txBody>
      </p:sp>
      <p:sp>
        <p:nvSpPr>
          <p:cNvPr id="152578" name="Rectangle 3"/>
          <p:cNvSpPr>
            <a:spLocks noChangeArrowheads="1"/>
          </p:cNvSpPr>
          <p:nvPr/>
        </p:nvSpPr>
        <p:spPr bwMode="auto">
          <a:xfrm>
            <a:off x="0" y="727417"/>
            <a:ext cx="8991600" cy="544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p>
            <a:pPr defTabSz="914400" fontAlgn="base">
              <a:spcBef>
                <a:spcPct val="50000"/>
              </a:spcBef>
              <a:spcAft>
                <a:spcPct val="0"/>
              </a:spcAft>
            </a:pPr>
            <a:r>
              <a:rPr lang="en-US" sz="2400" dirty="0">
                <a:solidFill>
                  <a:srgbClr val="000000"/>
                </a:solidFill>
                <a:latin typeface="Arial" charset="0"/>
                <a:ea typeface="ＭＳ Ｐゴシック" charset="0"/>
                <a:cs typeface="ＭＳ Ｐゴシック" charset="0"/>
              </a:rPr>
              <a:t>Two programs worked well for me to align nucleotide sequences based on the amino acid alignment,</a:t>
            </a:r>
          </a:p>
          <a:p>
            <a:pPr defTabSz="914400" fontAlgn="base">
              <a:spcBef>
                <a:spcPct val="50000"/>
              </a:spcBef>
              <a:spcAft>
                <a:spcPct val="0"/>
              </a:spcAft>
            </a:pPr>
            <a:r>
              <a:rPr lang="en-US" sz="2400" dirty="0">
                <a:solidFill>
                  <a:srgbClr val="000000"/>
                </a:solidFill>
                <a:latin typeface="Arial" charset="0"/>
                <a:ea typeface="ＭＳ Ｐゴシック" charset="0"/>
                <a:cs typeface="ＭＳ Ｐゴシック" charset="0"/>
              </a:rPr>
              <a:t>One is </a:t>
            </a:r>
            <a:r>
              <a:rPr lang="en-US" sz="2400" dirty="0">
                <a:solidFill>
                  <a:srgbClr val="000000"/>
                </a:solidFill>
                <a:latin typeface="Arial" charset="0"/>
                <a:ea typeface="ＭＳ Ｐゴシック" charset="0"/>
                <a:cs typeface="ＭＳ Ｐゴシック" charset="0"/>
                <a:hlinkClick r:id="rId3"/>
              </a:rPr>
              <a:t>DAMBE </a:t>
            </a:r>
            <a:r>
              <a:rPr lang="en-US" sz="2400" dirty="0">
                <a:solidFill>
                  <a:srgbClr val="000000"/>
                </a:solidFill>
                <a:latin typeface="Arial" charset="0"/>
                <a:ea typeface="ＭＳ Ｐゴシック" charset="0"/>
                <a:cs typeface="ＭＳ Ｐゴシック" charset="0"/>
              </a:rPr>
              <a:t>(only for windows).  This is a handy program for a lot of things, including reading a lot of different formats, calculating phylogenies, it even runs </a:t>
            </a:r>
            <a:r>
              <a:rPr lang="en-US" sz="2400" dirty="0" err="1">
                <a:solidFill>
                  <a:srgbClr val="000000"/>
                </a:solidFill>
                <a:latin typeface="Arial" charset="0"/>
                <a:ea typeface="ＭＳ Ｐゴシック" charset="0"/>
                <a:cs typeface="ＭＳ Ｐゴシック" charset="0"/>
              </a:rPr>
              <a:t>codeml</a:t>
            </a:r>
            <a:r>
              <a:rPr lang="en-US" sz="2400" dirty="0">
                <a:solidFill>
                  <a:srgbClr val="000000"/>
                </a:solidFill>
                <a:latin typeface="Arial" charset="0"/>
                <a:ea typeface="ＭＳ Ｐゴシック" charset="0"/>
                <a:cs typeface="ＭＳ Ｐゴシック" charset="0"/>
              </a:rPr>
              <a:t> (from PAML) for you. </a:t>
            </a:r>
          </a:p>
          <a:p>
            <a:pPr defTabSz="914400" fontAlgn="base">
              <a:spcBef>
                <a:spcPct val="50000"/>
              </a:spcBef>
              <a:spcAft>
                <a:spcPct val="0"/>
              </a:spcAft>
            </a:pPr>
            <a:r>
              <a:rPr lang="en-US" sz="2400" dirty="0">
                <a:solidFill>
                  <a:srgbClr val="000000"/>
                </a:solidFill>
                <a:latin typeface="Arial" charset="0"/>
                <a:ea typeface="ＭＳ Ｐゴシック" charset="0"/>
                <a:cs typeface="ＭＳ Ｐゴシック" charset="0"/>
              </a:rPr>
              <a:t>The procedure is not straight forward, but is well described on the help pages.  After installing DAMBE go to HELP -&gt; general HELP -&gt; sequences -&gt; align nucleotide sequences based on …-&gt; </a:t>
            </a:r>
          </a:p>
          <a:p>
            <a:pPr defTabSz="914400" fontAlgn="base">
              <a:spcBef>
                <a:spcPct val="50000"/>
              </a:spcBef>
              <a:spcAft>
                <a:spcPct val="0"/>
              </a:spcAft>
            </a:pPr>
            <a:r>
              <a:rPr lang="en-US" sz="2400" dirty="0">
                <a:solidFill>
                  <a:srgbClr val="000000"/>
                </a:solidFill>
                <a:latin typeface="Arial" charset="0"/>
                <a:ea typeface="ＭＳ Ｐゴシック" charset="0"/>
                <a:cs typeface="ＭＳ Ｐゴシック" charset="0"/>
              </a:rPr>
              <a:t>If you follow the instructions to the letter, it works fine. </a:t>
            </a:r>
          </a:p>
          <a:p>
            <a:pPr defTabSz="914400" fontAlgn="base">
              <a:spcBef>
                <a:spcPct val="50000"/>
              </a:spcBef>
              <a:spcAft>
                <a:spcPct val="0"/>
              </a:spcAft>
            </a:pPr>
            <a:endParaRPr lang="en-US" sz="2400" dirty="0">
              <a:solidFill>
                <a:srgbClr val="000000"/>
              </a:solidFill>
              <a:latin typeface="Arial" charset="0"/>
              <a:ea typeface="ＭＳ Ｐゴシック" charset="0"/>
              <a:cs typeface="ＭＳ Ｐゴシック" charset="0"/>
            </a:endParaRPr>
          </a:p>
          <a:p>
            <a:pPr defTabSz="914400" fontAlgn="base">
              <a:spcBef>
                <a:spcPct val="50000"/>
              </a:spcBef>
              <a:spcAft>
                <a:spcPct val="0"/>
              </a:spcAft>
            </a:pPr>
            <a:r>
              <a:rPr lang="en-US" sz="2400" dirty="0">
                <a:solidFill>
                  <a:srgbClr val="000000"/>
                </a:solidFill>
                <a:latin typeface="Arial" charset="0"/>
                <a:ea typeface="ＭＳ Ｐゴシック" charset="0"/>
                <a:cs typeface="ＭＳ Ｐゴシック" charset="0"/>
              </a:rPr>
              <a:t>DAMBE also calculates </a:t>
            </a:r>
            <a:r>
              <a:rPr lang="en-US" sz="2400" dirty="0" err="1">
                <a:solidFill>
                  <a:srgbClr val="000000"/>
                </a:solidFill>
                <a:latin typeface="Arial" charset="0"/>
                <a:ea typeface="ＭＳ Ｐゴシック" charset="0"/>
                <a:cs typeface="ＭＳ Ｐゴシック" charset="0"/>
              </a:rPr>
              <a:t>Ka</a:t>
            </a:r>
            <a:r>
              <a:rPr lang="en-US" sz="2400" dirty="0">
                <a:solidFill>
                  <a:srgbClr val="000000"/>
                </a:solidFill>
                <a:latin typeface="Arial" charset="0"/>
                <a:ea typeface="ＭＳ Ｐゴシック" charset="0"/>
                <a:cs typeface="ＭＳ Ｐゴシック" charset="0"/>
              </a:rPr>
              <a:t> and Ks distances from codon based aligned sequences.   </a:t>
            </a:r>
          </a:p>
        </p:txBody>
      </p:sp>
    </p:spTree>
    <p:extLst>
      <p:ext uri="{BB962C8B-B14F-4D97-AF65-F5344CB8AC3E}">
        <p14:creationId xmlns:p14="http://schemas.microsoft.com/office/powerpoint/2010/main" val="237346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a:xfrm>
            <a:off x="228600" y="152400"/>
            <a:ext cx="7772400" cy="381000"/>
          </a:xfrm>
        </p:spPr>
        <p:txBody>
          <a:bodyPr/>
          <a:lstStyle/>
          <a:p>
            <a:pPr algn="l" eaLnBrk="1" hangingPunct="1"/>
            <a:r>
              <a:rPr lang="en-US">
                <a:latin typeface="Times New Roman" charset="0"/>
              </a:rPr>
              <a:t>dambe (cont)</a:t>
            </a:r>
          </a:p>
        </p:txBody>
      </p:sp>
      <p:graphicFrame>
        <p:nvGraphicFramePr>
          <p:cNvPr id="154626" name="Object 2"/>
          <p:cNvGraphicFramePr>
            <a:graphicFrameLocks noChangeAspect="1"/>
          </p:cNvGraphicFramePr>
          <p:nvPr/>
        </p:nvGraphicFramePr>
        <p:xfrm>
          <a:off x="304800" y="685800"/>
          <a:ext cx="8686800" cy="6202363"/>
        </p:xfrm>
        <a:graphic>
          <a:graphicData uri="http://schemas.openxmlformats.org/presentationml/2006/ole">
            <mc:AlternateContent xmlns:mc="http://schemas.openxmlformats.org/markup-compatibility/2006">
              <mc:Choice xmlns:v="urn:schemas-microsoft-com:vml" Requires="v">
                <p:oleObj spid="_x0000_s412715" name="Photo Editor Photo" r:id="rId4" imgW="7917866" imgH="5654530" progId="">
                  <p:embed/>
                </p:oleObj>
              </mc:Choice>
              <mc:Fallback>
                <p:oleObj name="Photo Editor Photo" r:id="rId4" imgW="7917866" imgH="565453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85800"/>
                        <a:ext cx="8686800" cy="6202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115320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621" y="127585"/>
            <a:ext cx="8229600" cy="500730"/>
          </a:xfrm>
        </p:spPr>
        <p:txBody>
          <a:bodyPr/>
          <a:lstStyle/>
          <a:p>
            <a:pPr algn="l"/>
            <a:r>
              <a:rPr lang="en-US" sz="3200" dirty="0"/>
              <a:t>Codon based alignments in </a:t>
            </a:r>
            <a:r>
              <a:rPr lang="en-US" sz="3200" dirty="0" err="1"/>
              <a:t>Seaview</a:t>
            </a:r>
            <a:endParaRPr lang="en-US" sz="3200" dirty="0"/>
          </a:p>
        </p:txBody>
      </p:sp>
      <p:sp>
        <p:nvSpPr>
          <p:cNvPr id="3" name="TextBox 2"/>
          <p:cNvSpPr txBox="1"/>
          <p:nvPr/>
        </p:nvSpPr>
        <p:spPr>
          <a:xfrm>
            <a:off x="401052" y="695159"/>
            <a:ext cx="8649369" cy="646331"/>
          </a:xfrm>
          <a:prstGeom prst="rect">
            <a:avLst/>
          </a:prstGeom>
          <a:noFill/>
        </p:spPr>
        <p:txBody>
          <a:bodyPr wrap="square" rtlCol="0">
            <a:spAutoFit/>
          </a:bodyPr>
          <a:lstStyle/>
          <a:p>
            <a:r>
              <a:rPr lang="en-US" sz="1800" dirty="0">
                <a:solidFill>
                  <a:prstClr val="black"/>
                </a:solidFill>
              </a:rPr>
              <a:t>Load nucleotide sequences (</a:t>
            </a:r>
            <a:r>
              <a:rPr lang="en-US" sz="1800" b="1" dirty="0">
                <a:solidFill>
                  <a:prstClr val="black"/>
                </a:solidFill>
              </a:rPr>
              <a:t>no gaps in sequences, sequence starts with nucleotide corresponding to 1</a:t>
            </a:r>
            <a:r>
              <a:rPr lang="en-US" sz="1800" b="1" baseline="30000" dirty="0">
                <a:solidFill>
                  <a:prstClr val="black"/>
                </a:solidFill>
              </a:rPr>
              <a:t>st</a:t>
            </a:r>
            <a:r>
              <a:rPr lang="en-US" sz="1800" b="1" dirty="0">
                <a:solidFill>
                  <a:prstClr val="black"/>
                </a:solidFill>
              </a:rPr>
              <a:t> codon position</a:t>
            </a:r>
            <a:r>
              <a:rPr lang="en-US" sz="1800" dirty="0">
                <a:solidFill>
                  <a:prstClr val="black"/>
                </a:solidFill>
              </a:rPr>
              <a:t>)</a:t>
            </a:r>
          </a:p>
        </p:txBody>
      </p:sp>
      <p:sp>
        <p:nvSpPr>
          <p:cNvPr id="4" name="TextBox 3"/>
          <p:cNvSpPr txBox="1"/>
          <p:nvPr/>
        </p:nvSpPr>
        <p:spPr>
          <a:xfrm>
            <a:off x="307473" y="3836728"/>
            <a:ext cx="2579778" cy="369332"/>
          </a:xfrm>
          <a:prstGeom prst="rect">
            <a:avLst/>
          </a:prstGeom>
          <a:noFill/>
        </p:spPr>
        <p:txBody>
          <a:bodyPr wrap="none" rtlCol="0">
            <a:spAutoFit/>
          </a:bodyPr>
          <a:lstStyle/>
          <a:p>
            <a:r>
              <a:rPr lang="en-US" sz="1800" dirty="0">
                <a:solidFill>
                  <a:prstClr val="black"/>
                </a:solidFill>
              </a:rPr>
              <a:t>Select view as proteins </a:t>
            </a:r>
          </a:p>
        </p:txBody>
      </p:sp>
      <p:pic>
        <p:nvPicPr>
          <p:cNvPr id="5" name="Picture 4"/>
          <p:cNvPicPr>
            <a:picLocks noChangeAspect="1"/>
          </p:cNvPicPr>
          <p:nvPr/>
        </p:nvPicPr>
        <p:blipFill>
          <a:blip r:embed="rId2"/>
          <a:stretch>
            <a:fillRect/>
          </a:stretch>
        </p:blipFill>
        <p:spPr>
          <a:xfrm>
            <a:off x="131698" y="1314458"/>
            <a:ext cx="8702330" cy="2347495"/>
          </a:xfrm>
          <a:prstGeom prst="rect">
            <a:avLst/>
          </a:prstGeom>
        </p:spPr>
      </p:pic>
      <p:pic>
        <p:nvPicPr>
          <p:cNvPr id="6" name="Picture 5"/>
          <p:cNvPicPr>
            <a:picLocks noChangeAspect="1"/>
          </p:cNvPicPr>
          <p:nvPr/>
        </p:nvPicPr>
        <p:blipFill>
          <a:blip r:embed="rId3"/>
          <a:stretch>
            <a:fillRect/>
          </a:stretch>
        </p:blipFill>
        <p:spPr>
          <a:xfrm>
            <a:off x="-1" y="4352089"/>
            <a:ext cx="9621933" cy="2158332"/>
          </a:xfrm>
          <a:prstGeom prst="rect">
            <a:avLst/>
          </a:prstGeom>
        </p:spPr>
      </p:pic>
      <p:cxnSp>
        <p:nvCxnSpPr>
          <p:cNvPr id="8" name="Straight Arrow Connector 7"/>
          <p:cNvCxnSpPr/>
          <p:nvPr/>
        </p:nvCxnSpPr>
        <p:spPr>
          <a:xfrm flipV="1">
            <a:off x="866960" y="1656691"/>
            <a:ext cx="494632" cy="56147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633662" y="4965031"/>
            <a:ext cx="494632" cy="56147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6628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60421" y="4021890"/>
            <a:ext cx="9144000" cy="2701636"/>
          </a:xfrm>
          <a:prstGeom prst="rect">
            <a:avLst/>
          </a:prstGeom>
        </p:spPr>
      </p:pic>
      <p:sp>
        <p:nvSpPr>
          <p:cNvPr id="2" name="Title 1"/>
          <p:cNvSpPr>
            <a:spLocks noGrp="1"/>
          </p:cNvSpPr>
          <p:nvPr>
            <p:ph type="title"/>
          </p:nvPr>
        </p:nvSpPr>
        <p:spPr>
          <a:xfrm>
            <a:off x="363621" y="127585"/>
            <a:ext cx="8229600" cy="500730"/>
          </a:xfrm>
        </p:spPr>
        <p:txBody>
          <a:bodyPr/>
          <a:lstStyle/>
          <a:p>
            <a:pPr algn="l"/>
            <a:r>
              <a:rPr lang="en-US" sz="3200" dirty="0"/>
              <a:t>Codon based alignments in </a:t>
            </a:r>
            <a:r>
              <a:rPr lang="en-US" sz="3200" dirty="0" err="1"/>
              <a:t>Seaview</a:t>
            </a:r>
            <a:endParaRPr lang="en-US" sz="3200" dirty="0"/>
          </a:p>
        </p:txBody>
      </p:sp>
      <p:sp>
        <p:nvSpPr>
          <p:cNvPr id="3" name="TextBox 2"/>
          <p:cNvSpPr txBox="1"/>
          <p:nvPr/>
        </p:nvSpPr>
        <p:spPr>
          <a:xfrm>
            <a:off x="401052" y="695159"/>
            <a:ext cx="8649369" cy="369332"/>
          </a:xfrm>
          <a:prstGeom prst="rect">
            <a:avLst/>
          </a:prstGeom>
          <a:noFill/>
        </p:spPr>
        <p:txBody>
          <a:bodyPr wrap="square" rtlCol="0">
            <a:spAutoFit/>
          </a:bodyPr>
          <a:lstStyle/>
          <a:p>
            <a:r>
              <a:rPr lang="en-US" sz="1800" dirty="0">
                <a:solidFill>
                  <a:prstClr val="black"/>
                </a:solidFill>
              </a:rPr>
              <a:t>With the protein sequences displayed, align sequences</a:t>
            </a:r>
          </a:p>
        </p:txBody>
      </p:sp>
      <p:sp>
        <p:nvSpPr>
          <p:cNvPr id="4" name="TextBox 3"/>
          <p:cNvSpPr txBox="1"/>
          <p:nvPr/>
        </p:nvSpPr>
        <p:spPr>
          <a:xfrm>
            <a:off x="374315" y="3676307"/>
            <a:ext cx="2891988" cy="369332"/>
          </a:xfrm>
          <a:prstGeom prst="rect">
            <a:avLst/>
          </a:prstGeom>
          <a:noFill/>
        </p:spPr>
        <p:txBody>
          <a:bodyPr wrap="none" rtlCol="0">
            <a:spAutoFit/>
          </a:bodyPr>
          <a:lstStyle/>
          <a:p>
            <a:r>
              <a:rPr lang="en-US" sz="1800" dirty="0">
                <a:solidFill>
                  <a:prstClr val="black"/>
                </a:solidFill>
              </a:rPr>
              <a:t>Select view as nucleotides</a:t>
            </a:r>
          </a:p>
        </p:txBody>
      </p:sp>
      <p:cxnSp>
        <p:nvCxnSpPr>
          <p:cNvPr id="9" name="Straight Arrow Connector 8"/>
          <p:cNvCxnSpPr/>
          <p:nvPr/>
        </p:nvCxnSpPr>
        <p:spPr>
          <a:xfrm flipV="1">
            <a:off x="1066998" y="4409994"/>
            <a:ext cx="494632" cy="56147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tretch>
            <a:fillRect/>
          </a:stretch>
        </p:blipFill>
        <p:spPr>
          <a:xfrm>
            <a:off x="0" y="1110248"/>
            <a:ext cx="9144000" cy="2297804"/>
          </a:xfrm>
          <a:prstGeom prst="rect">
            <a:avLst/>
          </a:prstGeom>
        </p:spPr>
      </p:pic>
      <p:cxnSp>
        <p:nvCxnSpPr>
          <p:cNvPr id="8" name="Straight Arrow Connector 7"/>
          <p:cNvCxnSpPr/>
          <p:nvPr/>
        </p:nvCxnSpPr>
        <p:spPr>
          <a:xfrm flipH="1" flipV="1">
            <a:off x="915737" y="1604210"/>
            <a:ext cx="621631" cy="58821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857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0" y="0"/>
            <a:ext cx="8915400" cy="1143000"/>
          </a:xfrm>
        </p:spPr>
        <p:txBody>
          <a:bodyPr/>
          <a:lstStyle/>
          <a:p>
            <a:pPr algn="l" eaLnBrk="1" hangingPunct="1"/>
            <a:r>
              <a:rPr lang="en-US">
                <a:latin typeface="Times New Roman" charset="0"/>
              </a:rPr>
              <a:t>PAML (codeml) the basic model </a:t>
            </a:r>
          </a:p>
        </p:txBody>
      </p:sp>
      <p:pic>
        <p:nvPicPr>
          <p:cNvPr id="1566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49338"/>
            <a:ext cx="8991600" cy="4205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87213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460584-9F4B-EC4C-8E08-6A3410973CFA}"/>
              </a:ext>
            </a:extLst>
          </p:cNvPr>
          <p:cNvPicPr>
            <a:picLocks noChangeAspect="1"/>
          </p:cNvPicPr>
          <p:nvPr/>
        </p:nvPicPr>
        <p:blipFill>
          <a:blip r:embed="rId2"/>
          <a:stretch>
            <a:fillRect/>
          </a:stretch>
        </p:blipFill>
        <p:spPr>
          <a:xfrm>
            <a:off x="109328" y="39756"/>
            <a:ext cx="2289313" cy="2289313"/>
          </a:xfrm>
          <a:prstGeom prst="rect">
            <a:avLst/>
          </a:prstGeom>
        </p:spPr>
      </p:pic>
      <p:pic>
        <p:nvPicPr>
          <p:cNvPr id="6" name="Picture 5">
            <a:extLst>
              <a:ext uri="{FF2B5EF4-FFF2-40B4-BE49-F238E27FC236}">
                <a16:creationId xmlns:a16="http://schemas.microsoft.com/office/drawing/2014/main" id="{34C66294-E589-6F45-BA23-62F48B789FDC}"/>
              </a:ext>
            </a:extLst>
          </p:cNvPr>
          <p:cNvPicPr>
            <a:picLocks noChangeAspect="1"/>
          </p:cNvPicPr>
          <p:nvPr/>
        </p:nvPicPr>
        <p:blipFill>
          <a:blip r:embed="rId3"/>
          <a:stretch>
            <a:fillRect/>
          </a:stretch>
        </p:blipFill>
        <p:spPr>
          <a:xfrm>
            <a:off x="2464903" y="39756"/>
            <a:ext cx="2242930" cy="2242930"/>
          </a:xfrm>
          <a:prstGeom prst="rect">
            <a:avLst/>
          </a:prstGeom>
        </p:spPr>
      </p:pic>
      <p:pic>
        <p:nvPicPr>
          <p:cNvPr id="8" name="Picture 7">
            <a:extLst>
              <a:ext uri="{FF2B5EF4-FFF2-40B4-BE49-F238E27FC236}">
                <a16:creationId xmlns:a16="http://schemas.microsoft.com/office/drawing/2014/main" id="{29E2044A-F6C9-3447-A3E7-D265772156CB}"/>
              </a:ext>
            </a:extLst>
          </p:cNvPr>
          <p:cNvPicPr>
            <a:picLocks noChangeAspect="1"/>
          </p:cNvPicPr>
          <p:nvPr/>
        </p:nvPicPr>
        <p:blipFill>
          <a:blip r:embed="rId4"/>
          <a:stretch>
            <a:fillRect/>
          </a:stretch>
        </p:blipFill>
        <p:spPr>
          <a:xfrm>
            <a:off x="4774095" y="41414"/>
            <a:ext cx="2242929" cy="2242929"/>
          </a:xfrm>
          <a:prstGeom prst="rect">
            <a:avLst/>
          </a:prstGeom>
        </p:spPr>
      </p:pic>
      <p:pic>
        <p:nvPicPr>
          <p:cNvPr id="10" name="Picture 9">
            <a:extLst>
              <a:ext uri="{FF2B5EF4-FFF2-40B4-BE49-F238E27FC236}">
                <a16:creationId xmlns:a16="http://schemas.microsoft.com/office/drawing/2014/main" id="{6FAED108-2A4D-0347-B64D-6B404F041E9D}"/>
              </a:ext>
            </a:extLst>
          </p:cNvPr>
          <p:cNvPicPr>
            <a:picLocks noChangeAspect="1"/>
          </p:cNvPicPr>
          <p:nvPr/>
        </p:nvPicPr>
        <p:blipFill>
          <a:blip r:embed="rId5"/>
          <a:stretch>
            <a:fillRect/>
          </a:stretch>
        </p:blipFill>
        <p:spPr>
          <a:xfrm>
            <a:off x="6901070" y="39756"/>
            <a:ext cx="2242930" cy="2242930"/>
          </a:xfrm>
          <a:prstGeom prst="rect">
            <a:avLst/>
          </a:prstGeom>
        </p:spPr>
      </p:pic>
      <p:pic>
        <p:nvPicPr>
          <p:cNvPr id="12" name="Picture 11">
            <a:extLst>
              <a:ext uri="{FF2B5EF4-FFF2-40B4-BE49-F238E27FC236}">
                <a16:creationId xmlns:a16="http://schemas.microsoft.com/office/drawing/2014/main" id="{C8EA27F6-F8D9-984E-BB70-636A4DA606D3}"/>
              </a:ext>
            </a:extLst>
          </p:cNvPr>
          <p:cNvPicPr>
            <a:picLocks noChangeAspect="1"/>
          </p:cNvPicPr>
          <p:nvPr/>
        </p:nvPicPr>
        <p:blipFill>
          <a:blip r:embed="rId6"/>
          <a:stretch>
            <a:fillRect/>
          </a:stretch>
        </p:blipFill>
        <p:spPr>
          <a:xfrm>
            <a:off x="109330" y="2305878"/>
            <a:ext cx="2289313" cy="2289313"/>
          </a:xfrm>
          <a:prstGeom prst="rect">
            <a:avLst/>
          </a:prstGeom>
        </p:spPr>
      </p:pic>
      <p:pic>
        <p:nvPicPr>
          <p:cNvPr id="14" name="Picture 13">
            <a:extLst>
              <a:ext uri="{FF2B5EF4-FFF2-40B4-BE49-F238E27FC236}">
                <a16:creationId xmlns:a16="http://schemas.microsoft.com/office/drawing/2014/main" id="{E5916A8F-C883-1F4B-911B-63953B5240EC}"/>
              </a:ext>
            </a:extLst>
          </p:cNvPr>
          <p:cNvPicPr>
            <a:picLocks noChangeAspect="1"/>
          </p:cNvPicPr>
          <p:nvPr/>
        </p:nvPicPr>
        <p:blipFill>
          <a:blip r:embed="rId7"/>
          <a:stretch>
            <a:fillRect/>
          </a:stretch>
        </p:blipFill>
        <p:spPr>
          <a:xfrm>
            <a:off x="2405269" y="2305878"/>
            <a:ext cx="2289313" cy="2289313"/>
          </a:xfrm>
          <a:prstGeom prst="rect">
            <a:avLst/>
          </a:prstGeom>
        </p:spPr>
      </p:pic>
      <p:pic>
        <p:nvPicPr>
          <p:cNvPr id="16" name="Picture 15">
            <a:extLst>
              <a:ext uri="{FF2B5EF4-FFF2-40B4-BE49-F238E27FC236}">
                <a16:creationId xmlns:a16="http://schemas.microsoft.com/office/drawing/2014/main" id="{889B90FE-5BD1-9B43-B3F3-3CE05CFB0E99}"/>
              </a:ext>
            </a:extLst>
          </p:cNvPr>
          <p:cNvPicPr>
            <a:picLocks noChangeAspect="1"/>
          </p:cNvPicPr>
          <p:nvPr/>
        </p:nvPicPr>
        <p:blipFill>
          <a:blip r:embed="rId8"/>
          <a:stretch>
            <a:fillRect/>
          </a:stretch>
        </p:blipFill>
        <p:spPr>
          <a:xfrm>
            <a:off x="4549718" y="2305878"/>
            <a:ext cx="2289313" cy="2289313"/>
          </a:xfrm>
          <a:prstGeom prst="rect">
            <a:avLst/>
          </a:prstGeom>
        </p:spPr>
      </p:pic>
      <p:pic>
        <p:nvPicPr>
          <p:cNvPr id="17" name="Picture 16">
            <a:extLst>
              <a:ext uri="{FF2B5EF4-FFF2-40B4-BE49-F238E27FC236}">
                <a16:creationId xmlns:a16="http://schemas.microsoft.com/office/drawing/2014/main" id="{5AA9AAE1-0070-C945-A158-4A53DFD3BF0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94775" y="2307535"/>
            <a:ext cx="2289313" cy="2289313"/>
          </a:xfrm>
          <a:prstGeom prst="rect">
            <a:avLst/>
          </a:prstGeom>
        </p:spPr>
      </p:pic>
      <p:pic>
        <p:nvPicPr>
          <p:cNvPr id="19" name="Picture 18">
            <a:extLst>
              <a:ext uri="{FF2B5EF4-FFF2-40B4-BE49-F238E27FC236}">
                <a16:creationId xmlns:a16="http://schemas.microsoft.com/office/drawing/2014/main" id="{56829CAD-920E-A940-8152-DD0FA025AF67}"/>
              </a:ext>
            </a:extLst>
          </p:cNvPr>
          <p:cNvPicPr>
            <a:picLocks noChangeAspect="1"/>
          </p:cNvPicPr>
          <p:nvPr/>
        </p:nvPicPr>
        <p:blipFill>
          <a:blip r:embed="rId10"/>
          <a:stretch>
            <a:fillRect/>
          </a:stretch>
        </p:blipFill>
        <p:spPr>
          <a:xfrm>
            <a:off x="399220" y="4595190"/>
            <a:ext cx="2065683" cy="2065683"/>
          </a:xfrm>
          <a:prstGeom prst="rect">
            <a:avLst/>
          </a:prstGeom>
        </p:spPr>
      </p:pic>
      <p:pic>
        <p:nvPicPr>
          <p:cNvPr id="21" name="Picture 20">
            <a:extLst>
              <a:ext uri="{FF2B5EF4-FFF2-40B4-BE49-F238E27FC236}">
                <a16:creationId xmlns:a16="http://schemas.microsoft.com/office/drawing/2014/main" id="{CC3B47D7-7522-6D41-9F02-C45480214566}"/>
              </a:ext>
            </a:extLst>
          </p:cNvPr>
          <p:cNvPicPr>
            <a:picLocks noChangeAspect="1"/>
          </p:cNvPicPr>
          <p:nvPr/>
        </p:nvPicPr>
        <p:blipFill>
          <a:blip r:embed="rId11"/>
          <a:stretch>
            <a:fillRect/>
          </a:stretch>
        </p:blipFill>
        <p:spPr>
          <a:xfrm>
            <a:off x="2506317" y="4595189"/>
            <a:ext cx="2065683" cy="2065683"/>
          </a:xfrm>
          <a:prstGeom prst="rect">
            <a:avLst/>
          </a:prstGeom>
        </p:spPr>
      </p:pic>
      <p:pic>
        <p:nvPicPr>
          <p:cNvPr id="23" name="Picture 22">
            <a:extLst>
              <a:ext uri="{FF2B5EF4-FFF2-40B4-BE49-F238E27FC236}">
                <a16:creationId xmlns:a16="http://schemas.microsoft.com/office/drawing/2014/main" id="{48D59347-3BB5-C945-9105-1B4917FB87C2}"/>
              </a:ext>
            </a:extLst>
          </p:cNvPr>
          <p:cNvPicPr>
            <a:picLocks noChangeAspect="1"/>
          </p:cNvPicPr>
          <p:nvPr/>
        </p:nvPicPr>
        <p:blipFill>
          <a:blip r:embed="rId12"/>
          <a:stretch>
            <a:fillRect/>
          </a:stretch>
        </p:blipFill>
        <p:spPr>
          <a:xfrm>
            <a:off x="4694582" y="4595189"/>
            <a:ext cx="2125317" cy="2125317"/>
          </a:xfrm>
          <a:prstGeom prst="rect">
            <a:avLst/>
          </a:prstGeom>
        </p:spPr>
      </p:pic>
      <p:pic>
        <p:nvPicPr>
          <p:cNvPr id="25" name="Picture 24">
            <a:extLst>
              <a:ext uri="{FF2B5EF4-FFF2-40B4-BE49-F238E27FC236}">
                <a16:creationId xmlns:a16="http://schemas.microsoft.com/office/drawing/2014/main" id="{7D7E31CB-DC06-4144-8D52-C2C9FB9A1664}"/>
              </a:ext>
            </a:extLst>
          </p:cNvPr>
          <p:cNvPicPr>
            <a:picLocks noChangeAspect="1"/>
          </p:cNvPicPr>
          <p:nvPr/>
        </p:nvPicPr>
        <p:blipFill>
          <a:blip r:embed="rId13"/>
          <a:stretch>
            <a:fillRect/>
          </a:stretch>
        </p:blipFill>
        <p:spPr>
          <a:xfrm>
            <a:off x="6656815" y="4595189"/>
            <a:ext cx="2125317" cy="2125317"/>
          </a:xfrm>
          <a:prstGeom prst="rect">
            <a:avLst/>
          </a:prstGeom>
        </p:spPr>
      </p:pic>
    </p:spTree>
    <p:extLst>
      <p:ext uri="{BB962C8B-B14F-4D97-AF65-F5344CB8AC3E}">
        <p14:creationId xmlns:p14="http://schemas.microsoft.com/office/powerpoint/2010/main" val="269556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0" y="0"/>
            <a:ext cx="7772400" cy="762000"/>
          </a:xfrm>
        </p:spPr>
        <p:txBody>
          <a:bodyPr/>
          <a:lstStyle/>
          <a:p>
            <a:pPr algn="l" eaLnBrk="1" hangingPunct="1"/>
            <a:r>
              <a:rPr lang="en-US">
                <a:latin typeface="Times New Roman" charset="0"/>
                <a:ea typeface="ＭＳ Ｐゴシック" charset="0"/>
                <a:cs typeface="ＭＳ Ｐゴシック" charset="0"/>
              </a:rPr>
              <a:t>sites versus branches</a:t>
            </a:r>
          </a:p>
        </p:txBody>
      </p:sp>
      <p:sp>
        <p:nvSpPr>
          <p:cNvPr id="74754" name="Text Box 3"/>
          <p:cNvSpPr txBox="1">
            <a:spLocks noChangeArrowheads="1"/>
          </p:cNvSpPr>
          <p:nvPr/>
        </p:nvSpPr>
        <p:spPr bwMode="auto">
          <a:xfrm>
            <a:off x="342900" y="838200"/>
            <a:ext cx="8458200"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000000"/>
                </a:solidFill>
                <a:latin typeface="Times New Roman" charset="0"/>
              </a:rPr>
              <a:t>You can determine omega for the whole dataset; however, usually not all sites in a sequence are under selection all the time. </a:t>
            </a:r>
          </a:p>
          <a:p>
            <a:pPr eaLnBrk="1" hangingPunct="1"/>
            <a:endParaRPr lang="en-US" b="1" dirty="0">
              <a:solidFill>
                <a:srgbClr val="000000"/>
              </a:solidFill>
              <a:latin typeface="Times New Roman" charset="0"/>
            </a:endParaRPr>
          </a:p>
          <a:p>
            <a:pPr eaLnBrk="1" hangingPunct="1"/>
            <a:r>
              <a:rPr lang="en-US" dirty="0">
                <a:solidFill>
                  <a:srgbClr val="000000"/>
                </a:solidFill>
                <a:latin typeface="Times New Roman" charset="0"/>
              </a:rPr>
              <a:t>PAML (and other programs) allow to either determine omega for each site over the whole tree,                          ,</a:t>
            </a:r>
          </a:p>
          <a:p>
            <a:pPr eaLnBrk="1" hangingPunct="1"/>
            <a:r>
              <a:rPr lang="en-US" dirty="0">
                <a:solidFill>
                  <a:srgbClr val="000000"/>
                </a:solidFill>
                <a:latin typeface="Times New Roman" charset="0"/>
              </a:rPr>
              <a:t>or determine omega for each branch for the whole sequence, </a:t>
            </a:r>
          </a:p>
          <a:p>
            <a:pPr eaLnBrk="1" hangingPunct="1"/>
            <a:r>
              <a:rPr lang="en-US" dirty="0">
                <a:solidFill>
                  <a:srgbClr val="000000"/>
                </a:solidFill>
                <a:latin typeface="Times New Roman" charset="0"/>
              </a:rPr>
              <a:t>                    .</a:t>
            </a:r>
          </a:p>
        </p:txBody>
      </p:sp>
      <p:pic>
        <p:nvPicPr>
          <p:cNvPr id="747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1913" y="2335695"/>
            <a:ext cx="18811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475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5" y="3117877"/>
            <a:ext cx="1524000" cy="29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4757" name="Text Box 6"/>
          <p:cNvSpPr txBox="1">
            <a:spLocks noChangeArrowheads="1"/>
          </p:cNvSpPr>
          <p:nvPr/>
        </p:nvSpPr>
        <p:spPr bwMode="auto">
          <a:xfrm>
            <a:off x="365125" y="4384675"/>
            <a:ext cx="8169275"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000000"/>
                </a:solidFill>
                <a:latin typeface="Times New Roman" charset="0"/>
              </a:rPr>
              <a:t>It would be great to do both, i.e., conclude codon 176 in the vacuolar ATPases was under positive selection during the evolution of modern humans – alas, a single site often does not provide much statistics.  </a:t>
            </a:r>
            <a:br>
              <a:rPr lang="en-US" b="1" dirty="0">
                <a:solidFill>
                  <a:srgbClr val="000000"/>
                </a:solidFill>
                <a:latin typeface="Times New Roman" charset="0"/>
              </a:rPr>
            </a:br>
            <a:r>
              <a:rPr lang="en-US" b="1" dirty="0">
                <a:solidFill>
                  <a:srgbClr val="000000"/>
                </a:solidFill>
                <a:latin typeface="Times New Roman" charset="0"/>
              </a:rPr>
              <a:t>PAML does provide a branch site model.  </a:t>
            </a:r>
          </a:p>
          <a:p>
            <a:pPr eaLnBrk="1" hangingPunct="1"/>
            <a:endParaRPr lang="en-US" b="1" dirty="0">
              <a:solidFill>
                <a:srgbClr val="000000"/>
              </a:solidFill>
              <a:latin typeface="Times New Roman" charset="0"/>
            </a:endParaRPr>
          </a:p>
        </p:txBody>
      </p:sp>
    </p:spTree>
    <p:extLst>
      <p:ext uri="{BB962C8B-B14F-4D97-AF65-F5344CB8AC3E}">
        <p14:creationId xmlns:p14="http://schemas.microsoft.com/office/powerpoint/2010/main" val="876760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152400" y="152400"/>
            <a:ext cx="7772400" cy="762000"/>
          </a:xfrm>
        </p:spPr>
        <p:txBody>
          <a:bodyPr/>
          <a:lstStyle/>
          <a:p>
            <a:pPr algn="l" eaLnBrk="1" hangingPunct="1"/>
            <a:r>
              <a:rPr lang="en-US">
                <a:latin typeface="Times New Roman" charset="0"/>
                <a:ea typeface="ＭＳ Ｐゴシック" charset="0"/>
                <a:cs typeface="ＭＳ Ｐゴシック" charset="0"/>
              </a:rPr>
              <a:t>Sites model(s) </a:t>
            </a:r>
          </a:p>
        </p:txBody>
      </p:sp>
      <p:sp>
        <p:nvSpPr>
          <p:cNvPr id="76802" name="Text Box 3"/>
          <p:cNvSpPr txBox="1">
            <a:spLocks noChangeArrowheads="1"/>
          </p:cNvSpPr>
          <p:nvPr/>
        </p:nvSpPr>
        <p:spPr bwMode="auto">
          <a:xfrm>
            <a:off x="457200" y="838200"/>
            <a:ext cx="777398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latin typeface="Times New Roman" charset="0"/>
              </a:rPr>
              <a:t>have </a:t>
            </a:r>
            <a:r>
              <a:rPr lang="en-US" dirty="0">
                <a:solidFill>
                  <a:srgbClr val="000000"/>
                </a:solidFill>
                <a:latin typeface="Times New Roman" charset="0"/>
              </a:rPr>
              <a:t>been shown to work great in few instances. </a:t>
            </a:r>
          </a:p>
          <a:p>
            <a:pPr eaLnBrk="1" hangingPunct="1"/>
            <a:r>
              <a:rPr lang="en-US" dirty="0">
                <a:solidFill>
                  <a:srgbClr val="000000"/>
                </a:solidFill>
                <a:latin typeface="Times New Roman" charset="0"/>
              </a:rPr>
              <a:t>The most celebrated case is the influenza virus HA gene.  </a:t>
            </a:r>
          </a:p>
        </p:txBody>
      </p:sp>
      <p:sp>
        <p:nvSpPr>
          <p:cNvPr id="76803" name="Rectangle 4"/>
          <p:cNvSpPr>
            <a:spLocks noChangeArrowheads="1"/>
          </p:cNvSpPr>
          <p:nvPr/>
        </p:nvSpPr>
        <p:spPr bwMode="auto">
          <a:xfrm>
            <a:off x="457200" y="1905000"/>
            <a:ext cx="8458200" cy="2647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dirty="0">
                <a:solidFill>
                  <a:srgbClr val="000000"/>
                </a:solidFill>
                <a:latin typeface="Times New Roman" charset="0"/>
              </a:rPr>
              <a:t>A talk by Walter Fitch (slides and sound) on the evolution of</a:t>
            </a:r>
            <a:br>
              <a:rPr lang="en-US" dirty="0">
                <a:solidFill>
                  <a:srgbClr val="000000"/>
                </a:solidFill>
                <a:latin typeface="Times New Roman" charset="0"/>
              </a:rPr>
            </a:br>
            <a:r>
              <a:rPr lang="en-US" dirty="0">
                <a:solidFill>
                  <a:srgbClr val="000000"/>
                </a:solidFill>
                <a:latin typeface="Times New Roman" charset="0"/>
              </a:rPr>
              <a:t>this molecule is </a:t>
            </a:r>
            <a:r>
              <a:rPr lang="en-US" dirty="0">
                <a:solidFill>
                  <a:srgbClr val="000000"/>
                </a:solidFill>
                <a:latin typeface="Times New Roman" charset="0"/>
                <a:hlinkClick r:id="rId3"/>
              </a:rPr>
              <a:t>here</a:t>
            </a:r>
            <a:r>
              <a:rPr lang="en-US" dirty="0">
                <a:solidFill>
                  <a:srgbClr val="000000"/>
                </a:solidFill>
                <a:latin typeface="Times New Roman" charset="0"/>
              </a:rPr>
              <a:t> .</a:t>
            </a:r>
          </a:p>
          <a:p>
            <a:r>
              <a:rPr lang="en-US" dirty="0">
                <a:solidFill>
                  <a:srgbClr val="000000"/>
                </a:solidFill>
                <a:latin typeface="Times New Roman" charset="0"/>
              </a:rPr>
              <a:t>This</a:t>
            </a:r>
            <a:r>
              <a:rPr lang="en-US" dirty="0">
                <a:solidFill>
                  <a:srgbClr val="000000"/>
                </a:solidFill>
                <a:latin typeface="Times New Roman" charset="0"/>
                <a:hlinkClick r:id="rId4"/>
              </a:rPr>
              <a:t> article by Yang et al, 2000 </a:t>
            </a:r>
            <a:r>
              <a:rPr lang="en-US" dirty="0">
                <a:solidFill>
                  <a:srgbClr val="000000"/>
                </a:solidFill>
                <a:latin typeface="Times New Roman" charset="0"/>
              </a:rPr>
              <a:t>gives more background on ml </a:t>
            </a:r>
            <a:r>
              <a:rPr lang="en-US" dirty="0" err="1">
                <a:solidFill>
                  <a:srgbClr val="000000"/>
                </a:solidFill>
                <a:latin typeface="Times New Roman" charset="0"/>
              </a:rPr>
              <a:t>aproaches</a:t>
            </a:r>
            <a:r>
              <a:rPr lang="en-US" dirty="0">
                <a:solidFill>
                  <a:srgbClr val="000000"/>
                </a:solidFill>
                <a:latin typeface="Times New Roman" charset="0"/>
              </a:rPr>
              <a:t> to measure omega.  The dataset used by Yang et al is here: </a:t>
            </a:r>
            <a:r>
              <a:rPr lang="en-US" dirty="0">
                <a:solidFill>
                  <a:srgbClr val="000000"/>
                </a:solidFill>
                <a:latin typeface="Times New Roman" charset="0"/>
                <a:hlinkClick r:id="rId5"/>
              </a:rPr>
              <a:t>flu_data.paup </a:t>
            </a:r>
            <a:r>
              <a:rPr lang="en-US" dirty="0">
                <a:solidFill>
                  <a:srgbClr val="000000"/>
                </a:solidFill>
                <a:latin typeface="Times New Roman" charset="0"/>
              </a:rPr>
              <a:t>. </a:t>
            </a:r>
          </a:p>
          <a:p>
            <a:endParaRPr lang="en-US" dirty="0">
              <a:solidFill>
                <a:srgbClr val="000000"/>
              </a:solidFill>
              <a:latin typeface="Times New Roman" charset="0"/>
            </a:endParaRPr>
          </a:p>
          <a:p>
            <a:endParaRPr lang="en-US" dirty="0">
              <a:solidFill>
                <a:srgbClr val="000000"/>
              </a:solidFill>
              <a:latin typeface="Times New Roman" charset="0"/>
            </a:endParaRPr>
          </a:p>
        </p:txBody>
      </p:sp>
    </p:spTree>
    <p:extLst>
      <p:ext uri="{BB962C8B-B14F-4D97-AF65-F5344CB8AC3E}">
        <p14:creationId xmlns:p14="http://schemas.microsoft.com/office/powerpoint/2010/main" val="975775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0" y="0"/>
            <a:ext cx="7772400" cy="1143000"/>
          </a:xfrm>
        </p:spPr>
        <p:txBody>
          <a:bodyPr/>
          <a:lstStyle/>
          <a:p>
            <a:pPr algn="l" eaLnBrk="1" hangingPunct="1"/>
            <a:r>
              <a:rPr lang="en-US" sz="3200">
                <a:latin typeface="Times New Roman" charset="0"/>
                <a:ea typeface="ＭＳ Ｐゴシック" charset="0"/>
                <a:cs typeface="ＭＳ Ｐゴシック" charset="0"/>
              </a:rPr>
              <a:t>sites model in MrBayes</a:t>
            </a:r>
          </a:p>
        </p:txBody>
      </p:sp>
      <p:sp>
        <p:nvSpPr>
          <p:cNvPr id="78850" name="Rectangle 3"/>
          <p:cNvSpPr>
            <a:spLocks noChangeArrowheads="1"/>
          </p:cNvSpPr>
          <p:nvPr/>
        </p:nvSpPr>
        <p:spPr bwMode="auto">
          <a:xfrm>
            <a:off x="990600" y="1447800"/>
            <a:ext cx="9144000" cy="301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a:solidFill>
                  <a:srgbClr val="FF0000"/>
                </a:solidFill>
                <a:latin typeface="Times New Roman" charset="0"/>
              </a:rPr>
              <a:t>begin mrbayes; </a:t>
            </a:r>
            <a:br>
              <a:rPr lang="en-US">
                <a:solidFill>
                  <a:srgbClr val="FF0000"/>
                </a:solidFill>
                <a:latin typeface="Times New Roman" charset="0"/>
              </a:rPr>
            </a:br>
            <a:r>
              <a:rPr lang="en-US">
                <a:solidFill>
                  <a:srgbClr val="FF0000"/>
                </a:solidFill>
                <a:latin typeface="Times New Roman" charset="0"/>
              </a:rPr>
              <a:t>set autoclose=yes; </a:t>
            </a:r>
            <a:br>
              <a:rPr lang="en-US">
                <a:solidFill>
                  <a:srgbClr val="FF0000"/>
                </a:solidFill>
                <a:latin typeface="Times New Roman" charset="0"/>
              </a:rPr>
            </a:br>
            <a:r>
              <a:rPr lang="en-US">
                <a:solidFill>
                  <a:srgbClr val="FF0000"/>
                </a:solidFill>
                <a:latin typeface="Times New Roman" charset="0"/>
              </a:rPr>
              <a:t>lset nst=2 rates=gamma nucmodel=codon omegavar=Ny98; </a:t>
            </a:r>
            <a:br>
              <a:rPr lang="en-US">
                <a:solidFill>
                  <a:srgbClr val="FF0000"/>
                </a:solidFill>
                <a:latin typeface="Times New Roman" charset="0"/>
              </a:rPr>
            </a:br>
            <a:r>
              <a:rPr lang="en-US">
                <a:solidFill>
                  <a:srgbClr val="FF0000"/>
                </a:solidFill>
                <a:latin typeface="Times New Roman" charset="0"/>
              </a:rPr>
              <a:t>mcmcp samplefreq=500 printfreq=500; </a:t>
            </a:r>
            <a:br>
              <a:rPr lang="en-US">
                <a:solidFill>
                  <a:srgbClr val="FF0000"/>
                </a:solidFill>
                <a:latin typeface="Times New Roman" charset="0"/>
              </a:rPr>
            </a:br>
            <a:r>
              <a:rPr lang="en-US">
                <a:solidFill>
                  <a:srgbClr val="FF0000"/>
                </a:solidFill>
                <a:latin typeface="Times New Roman" charset="0"/>
              </a:rPr>
              <a:t>mcmc ngen=500000; </a:t>
            </a:r>
            <a:br>
              <a:rPr lang="en-US">
                <a:solidFill>
                  <a:srgbClr val="FF0000"/>
                </a:solidFill>
                <a:latin typeface="Times New Roman" charset="0"/>
              </a:rPr>
            </a:br>
            <a:r>
              <a:rPr lang="en-US">
                <a:solidFill>
                  <a:srgbClr val="FF0000"/>
                </a:solidFill>
                <a:latin typeface="Times New Roman" charset="0"/>
              </a:rPr>
              <a:t>sump burnin=50; </a:t>
            </a:r>
            <a:br>
              <a:rPr lang="en-US">
                <a:solidFill>
                  <a:srgbClr val="FF0000"/>
                </a:solidFill>
                <a:latin typeface="Times New Roman" charset="0"/>
              </a:rPr>
            </a:br>
            <a:r>
              <a:rPr lang="en-US">
                <a:solidFill>
                  <a:srgbClr val="FF0000"/>
                </a:solidFill>
                <a:latin typeface="Times New Roman" charset="0"/>
              </a:rPr>
              <a:t>sumt burnin=50; </a:t>
            </a:r>
          </a:p>
          <a:p>
            <a:r>
              <a:rPr lang="en-US">
                <a:solidFill>
                  <a:srgbClr val="FF0000"/>
                </a:solidFill>
                <a:latin typeface="Times New Roman" charset="0"/>
              </a:rPr>
              <a:t>end;</a:t>
            </a:r>
            <a:r>
              <a:rPr lang="en-US">
                <a:solidFill>
                  <a:srgbClr val="000000"/>
                </a:solidFill>
                <a:latin typeface="Times New Roman" charset="0"/>
              </a:rPr>
              <a:t> </a:t>
            </a:r>
          </a:p>
        </p:txBody>
      </p:sp>
      <p:sp>
        <p:nvSpPr>
          <p:cNvPr id="78851" name="Text Box 4"/>
          <p:cNvSpPr txBox="1">
            <a:spLocks noChangeArrowheads="1"/>
          </p:cNvSpPr>
          <p:nvPr/>
        </p:nvSpPr>
        <p:spPr bwMode="auto">
          <a:xfrm>
            <a:off x="477838" y="914400"/>
            <a:ext cx="8769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000000"/>
                </a:solidFill>
                <a:latin typeface="Times New Roman" charset="0"/>
              </a:rPr>
              <a:t>The MrBayes block in a nexus file might look something like this: </a:t>
            </a:r>
          </a:p>
        </p:txBody>
      </p:sp>
    </p:spTree>
    <p:extLst>
      <p:ext uri="{BB962C8B-B14F-4D97-AF65-F5344CB8AC3E}">
        <p14:creationId xmlns:p14="http://schemas.microsoft.com/office/powerpoint/2010/main" val="2029625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381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2831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0"/>
            <a:ext cx="3810000" cy="4984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42" name="Rectangle 2"/>
          <p:cNvSpPr>
            <a:spLocks noGrp="1" noChangeArrowheads="1"/>
          </p:cNvSpPr>
          <p:nvPr>
            <p:ph type="title"/>
          </p:nvPr>
        </p:nvSpPr>
        <p:spPr>
          <a:xfrm>
            <a:off x="0" y="0"/>
            <a:ext cx="8458200" cy="990600"/>
          </a:xfrm>
        </p:spPr>
        <p:txBody>
          <a:bodyPr/>
          <a:lstStyle/>
          <a:p>
            <a:pPr algn="l"/>
            <a:r>
              <a:rPr lang="en-US" sz="2400" b="1">
                <a:solidFill>
                  <a:schemeClr val="tx1"/>
                </a:solidFill>
                <a:latin typeface="Times New Roman" charset="0"/>
              </a:rPr>
              <a:t>plot LogL to determine which samples to ignore</a:t>
            </a:r>
          </a:p>
        </p:txBody>
      </p:sp>
      <p:grpSp>
        <p:nvGrpSpPr>
          <p:cNvPr id="7" name="Group 6"/>
          <p:cNvGrpSpPr>
            <a:grpSpLocks/>
          </p:cNvGrpSpPr>
          <p:nvPr/>
        </p:nvGrpSpPr>
        <p:grpSpPr bwMode="auto">
          <a:xfrm>
            <a:off x="533400" y="1219200"/>
            <a:ext cx="8610600" cy="4957763"/>
            <a:chOff x="533400" y="1219200"/>
            <a:chExt cx="8610600" cy="4957764"/>
          </a:xfrm>
        </p:grpSpPr>
        <p:pic>
          <p:nvPicPr>
            <p:cNvPr id="3584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69377" y="1219200"/>
              <a:ext cx="5074623"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5845" name="Group 5"/>
            <p:cNvGrpSpPr>
              <a:grpSpLocks/>
            </p:cNvGrpSpPr>
            <p:nvPr/>
          </p:nvGrpSpPr>
          <p:grpSpPr bwMode="auto">
            <a:xfrm>
              <a:off x="533400" y="3276601"/>
              <a:ext cx="5410199" cy="2900363"/>
              <a:chOff x="533400" y="3276601"/>
              <a:chExt cx="5410199" cy="2900363"/>
            </a:xfrm>
          </p:grpSpPr>
          <p:grpSp>
            <p:nvGrpSpPr>
              <p:cNvPr id="35846" name="Group 7"/>
              <p:cNvGrpSpPr>
                <a:grpSpLocks/>
              </p:cNvGrpSpPr>
              <p:nvPr/>
            </p:nvGrpSpPr>
            <p:grpSpPr bwMode="auto">
              <a:xfrm>
                <a:off x="533400" y="3276601"/>
                <a:ext cx="5214938" cy="2900363"/>
                <a:chOff x="336" y="2064"/>
                <a:chExt cx="3285" cy="1827"/>
              </a:xfrm>
            </p:grpSpPr>
            <p:sp>
              <p:nvSpPr>
                <p:cNvPr id="35848" name="Text Box 8"/>
                <p:cNvSpPr txBox="1">
                  <a:spLocks noChangeArrowheads="1"/>
                </p:cNvSpPr>
                <p:nvPr/>
              </p:nvSpPr>
              <p:spPr bwMode="auto">
                <a:xfrm>
                  <a:off x="707" y="3600"/>
                  <a:ext cx="2914" cy="291"/>
                </a:xfrm>
                <a:prstGeom prst="rect">
                  <a:avLst/>
                </a:prstGeom>
                <a:noFill/>
                <a:ln w="1905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a:solidFill>
                        <a:srgbClr val="000000"/>
                      </a:solidFill>
                    </a:rPr>
                    <a:t>the same after rescaling the y-axis </a:t>
                  </a:r>
                </a:p>
              </p:txBody>
            </p:sp>
            <p:sp>
              <p:nvSpPr>
                <p:cNvPr id="35849" name="Line 9"/>
                <p:cNvSpPr>
                  <a:spLocks noChangeShapeType="1"/>
                </p:cNvSpPr>
                <p:nvPr/>
              </p:nvSpPr>
              <p:spPr bwMode="auto">
                <a:xfrm>
                  <a:off x="336" y="2064"/>
                  <a:ext cx="672" cy="1536"/>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b="1">
                    <a:solidFill>
                      <a:srgbClr val="000000"/>
                    </a:solidFill>
                    <a:latin typeface="Times New Roman" charset="0"/>
                  </a:endParaRPr>
                </a:p>
              </p:txBody>
            </p:sp>
          </p:grpSp>
          <p:sp>
            <p:nvSpPr>
              <p:cNvPr id="35847" name="Line 6"/>
              <p:cNvSpPr>
                <a:spLocks noChangeShapeType="1"/>
              </p:cNvSpPr>
              <p:nvPr/>
            </p:nvSpPr>
            <p:spPr bwMode="auto">
              <a:xfrm flipV="1">
                <a:off x="4571998" y="4114800"/>
                <a:ext cx="1371601" cy="160020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b="1">
                  <a:solidFill>
                    <a:srgbClr val="000000"/>
                  </a:solidFill>
                  <a:latin typeface="Times New Roman" charset="0"/>
                </a:endParaRPr>
              </a:p>
            </p:txBody>
          </p:sp>
        </p:grpSp>
      </p:grpSp>
    </p:spTree>
    <p:extLst>
      <p:ext uri="{BB962C8B-B14F-4D97-AF65-F5344CB8AC3E}">
        <p14:creationId xmlns:p14="http://schemas.microsoft.com/office/powerpoint/2010/main" val="1539810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4950" y="152400"/>
            <a:ext cx="8909050" cy="708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5679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
            <a:ext cx="8272463" cy="655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5015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152400" y="152400"/>
            <a:ext cx="8534400" cy="838200"/>
          </a:xfrm>
        </p:spPr>
        <p:txBody>
          <a:bodyPr/>
          <a:lstStyle/>
          <a:p>
            <a:pPr algn="l"/>
            <a:r>
              <a:rPr lang="en-US" sz="2400" b="1">
                <a:solidFill>
                  <a:schemeClr val="tx1"/>
                </a:solidFill>
                <a:latin typeface="Times New Roman" charset="0"/>
              </a:rPr>
              <a:t>for each codon calculate the the average probability</a:t>
            </a:r>
          </a:p>
        </p:txBody>
      </p:sp>
      <p:graphicFrame>
        <p:nvGraphicFramePr>
          <p:cNvPr id="39938" name="Object 2"/>
          <p:cNvGraphicFramePr>
            <a:graphicFrameLocks noChangeAspect="1"/>
          </p:cNvGraphicFramePr>
          <p:nvPr/>
        </p:nvGraphicFramePr>
        <p:xfrm>
          <a:off x="152400" y="914400"/>
          <a:ext cx="3900488" cy="2574925"/>
        </p:xfrm>
        <a:graphic>
          <a:graphicData uri="http://schemas.openxmlformats.org/presentationml/2006/ole">
            <mc:AlternateContent xmlns:mc="http://schemas.openxmlformats.org/markup-compatibility/2006">
              <mc:Choice xmlns:v="urn:schemas-microsoft-com:vml" Requires="v">
                <p:oleObj spid="_x0000_s1062" name="Photo Editor Photo" r:id="rId4" imgW="3900952" imgH="2575238" progId="">
                  <p:embed/>
                </p:oleObj>
              </mc:Choice>
              <mc:Fallback>
                <p:oleObj name="Photo Editor Photo" r:id="rId4" imgW="3900952" imgH="257523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914400"/>
                        <a:ext cx="3900488" cy="2574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2" name="Group 4"/>
          <p:cNvGrpSpPr>
            <a:grpSpLocks/>
          </p:cNvGrpSpPr>
          <p:nvPr/>
        </p:nvGrpSpPr>
        <p:grpSpPr bwMode="auto">
          <a:xfrm>
            <a:off x="822325" y="2057400"/>
            <a:ext cx="2000250" cy="2560638"/>
            <a:chOff x="518" y="1296"/>
            <a:chExt cx="1260" cy="1613"/>
          </a:xfrm>
        </p:grpSpPr>
        <p:sp>
          <p:nvSpPr>
            <p:cNvPr id="39952" name="Line 5"/>
            <p:cNvSpPr>
              <a:spLocks noChangeShapeType="1"/>
            </p:cNvSpPr>
            <p:nvPr/>
          </p:nvSpPr>
          <p:spPr bwMode="auto">
            <a:xfrm flipV="1">
              <a:off x="1392" y="1296"/>
              <a:ext cx="240" cy="1296"/>
            </a:xfrm>
            <a:prstGeom prst="line">
              <a:avLst/>
            </a:prstGeom>
            <a:noFill/>
            <a:ln w="28575">
              <a:solidFill>
                <a:schemeClr val="hlink"/>
              </a:solidFill>
              <a:round/>
              <a:headEnd/>
              <a:tailEnd type="triangle" w="med" len="med"/>
            </a:ln>
            <a:extLst>
              <a:ext uri="{909E8E84-426E-40dd-AFC4-6F175D3DCCD1}">
                <a14:hiddenFill xmlns="" xmlns:a14="http://schemas.microsoft.com/office/drawing/2010/main">
                  <a:noFill/>
                </a14:hiddenFill>
              </a:ext>
            </a:extLst>
          </p:spPr>
          <p:txBody>
            <a:bodyPr/>
            <a:lstStyle/>
            <a:p>
              <a:endParaRPr lang="en-US" b="1">
                <a:solidFill>
                  <a:srgbClr val="000000"/>
                </a:solidFill>
                <a:latin typeface="Times New Roman" charset="0"/>
              </a:endParaRPr>
            </a:p>
          </p:txBody>
        </p:sp>
        <p:sp>
          <p:nvSpPr>
            <p:cNvPr id="39953" name="Line 6"/>
            <p:cNvSpPr>
              <a:spLocks noChangeShapeType="1"/>
            </p:cNvSpPr>
            <p:nvPr/>
          </p:nvSpPr>
          <p:spPr bwMode="auto">
            <a:xfrm flipH="1" flipV="1">
              <a:off x="1248" y="2016"/>
              <a:ext cx="144" cy="576"/>
            </a:xfrm>
            <a:prstGeom prst="line">
              <a:avLst/>
            </a:prstGeom>
            <a:noFill/>
            <a:ln w="28575">
              <a:solidFill>
                <a:schemeClr val="hlink"/>
              </a:solidFill>
              <a:round/>
              <a:headEnd/>
              <a:tailEnd type="triangle" w="med" len="med"/>
            </a:ln>
            <a:extLst>
              <a:ext uri="{909E8E84-426E-40dd-AFC4-6F175D3DCCD1}">
                <a14:hiddenFill xmlns="" xmlns:a14="http://schemas.microsoft.com/office/drawing/2010/main">
                  <a:noFill/>
                </a14:hiddenFill>
              </a:ext>
            </a:extLst>
          </p:spPr>
          <p:txBody>
            <a:bodyPr/>
            <a:lstStyle/>
            <a:p>
              <a:endParaRPr lang="en-US" b="1">
                <a:solidFill>
                  <a:srgbClr val="000000"/>
                </a:solidFill>
                <a:latin typeface="Times New Roman" charset="0"/>
              </a:endParaRPr>
            </a:p>
          </p:txBody>
        </p:sp>
        <p:sp>
          <p:nvSpPr>
            <p:cNvPr id="39954" name="Text Box 7"/>
            <p:cNvSpPr txBox="1">
              <a:spLocks noChangeArrowheads="1"/>
            </p:cNvSpPr>
            <p:nvPr/>
          </p:nvSpPr>
          <p:spPr bwMode="auto">
            <a:xfrm>
              <a:off x="518" y="2618"/>
              <a:ext cx="1260" cy="291"/>
            </a:xfrm>
            <a:prstGeom prst="rect">
              <a:avLst/>
            </a:prstGeom>
            <a:noFill/>
            <a:ln w="28575">
              <a:solidFill>
                <a:schemeClr val="hlink"/>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a:solidFill>
                    <a:srgbClr val="FF0000"/>
                  </a:solidFill>
                </a:rPr>
                <a:t>enter formula </a:t>
              </a:r>
            </a:p>
          </p:txBody>
        </p:sp>
      </p:grpSp>
      <p:grpSp>
        <p:nvGrpSpPr>
          <p:cNvPr id="3" name="Group 8"/>
          <p:cNvGrpSpPr>
            <a:grpSpLocks/>
          </p:cNvGrpSpPr>
          <p:nvPr/>
        </p:nvGrpSpPr>
        <p:grpSpPr bwMode="auto">
          <a:xfrm>
            <a:off x="2209800" y="762000"/>
            <a:ext cx="6934200" cy="3128963"/>
            <a:chOff x="1392" y="480"/>
            <a:chExt cx="4368" cy="1971"/>
          </a:xfrm>
        </p:grpSpPr>
        <p:sp>
          <p:nvSpPr>
            <p:cNvPr id="39945" name="Line 9"/>
            <p:cNvSpPr>
              <a:spLocks noChangeShapeType="1"/>
            </p:cNvSpPr>
            <p:nvPr/>
          </p:nvSpPr>
          <p:spPr bwMode="auto">
            <a:xfrm flipH="1" flipV="1">
              <a:off x="1392" y="2016"/>
              <a:ext cx="1440" cy="192"/>
            </a:xfrm>
            <a:prstGeom prst="line">
              <a:avLst/>
            </a:prstGeom>
            <a:noFill/>
            <a:ln w="9525">
              <a:solidFill>
                <a:schemeClr val="hlink"/>
              </a:solidFill>
              <a:round/>
              <a:headEnd/>
              <a:tailEnd type="triangle" w="med" len="med"/>
            </a:ln>
            <a:extLst>
              <a:ext uri="{909E8E84-426E-40dd-AFC4-6F175D3DCCD1}">
                <a14:hiddenFill xmlns="" xmlns:a14="http://schemas.microsoft.com/office/drawing/2010/main">
                  <a:noFill/>
                </a14:hiddenFill>
              </a:ext>
            </a:extLst>
          </p:spPr>
          <p:txBody>
            <a:bodyPr/>
            <a:lstStyle/>
            <a:p>
              <a:endParaRPr lang="en-US" b="1">
                <a:solidFill>
                  <a:srgbClr val="000000"/>
                </a:solidFill>
                <a:latin typeface="Times New Roman" charset="0"/>
              </a:endParaRPr>
            </a:p>
          </p:txBody>
        </p:sp>
        <p:sp>
          <p:nvSpPr>
            <p:cNvPr id="39946" name="Line 10"/>
            <p:cNvSpPr>
              <a:spLocks noChangeShapeType="1"/>
            </p:cNvSpPr>
            <p:nvPr/>
          </p:nvSpPr>
          <p:spPr bwMode="auto">
            <a:xfrm flipH="1" flipV="1">
              <a:off x="1784" y="1985"/>
              <a:ext cx="1048" cy="223"/>
            </a:xfrm>
            <a:prstGeom prst="line">
              <a:avLst/>
            </a:prstGeom>
            <a:noFill/>
            <a:ln w="9525">
              <a:solidFill>
                <a:schemeClr val="hlink"/>
              </a:solidFill>
              <a:round/>
              <a:headEnd/>
              <a:tailEnd type="triangle" w="med" len="med"/>
            </a:ln>
            <a:extLst>
              <a:ext uri="{909E8E84-426E-40dd-AFC4-6F175D3DCCD1}">
                <a14:hiddenFill xmlns="" xmlns:a14="http://schemas.microsoft.com/office/drawing/2010/main">
                  <a:noFill/>
                </a14:hiddenFill>
              </a:ext>
            </a:extLst>
          </p:spPr>
          <p:txBody>
            <a:bodyPr/>
            <a:lstStyle/>
            <a:p>
              <a:endParaRPr lang="en-US" b="1">
                <a:solidFill>
                  <a:srgbClr val="000000"/>
                </a:solidFill>
                <a:latin typeface="Times New Roman" charset="0"/>
              </a:endParaRPr>
            </a:p>
          </p:txBody>
        </p:sp>
        <p:sp>
          <p:nvSpPr>
            <p:cNvPr id="39947" name="Line 11"/>
            <p:cNvSpPr>
              <a:spLocks noChangeShapeType="1"/>
            </p:cNvSpPr>
            <p:nvPr/>
          </p:nvSpPr>
          <p:spPr bwMode="auto">
            <a:xfrm flipH="1" flipV="1">
              <a:off x="2066" y="1972"/>
              <a:ext cx="766" cy="236"/>
            </a:xfrm>
            <a:prstGeom prst="line">
              <a:avLst/>
            </a:prstGeom>
            <a:noFill/>
            <a:ln w="9525">
              <a:solidFill>
                <a:schemeClr val="hlink"/>
              </a:solidFill>
              <a:round/>
              <a:headEnd/>
              <a:tailEnd type="triangle" w="med" len="med"/>
            </a:ln>
            <a:extLst>
              <a:ext uri="{909E8E84-426E-40dd-AFC4-6F175D3DCCD1}">
                <a14:hiddenFill xmlns="" xmlns:a14="http://schemas.microsoft.com/office/drawing/2010/main">
                  <a:noFill/>
                </a14:hiddenFill>
              </a:ext>
            </a:extLst>
          </p:spPr>
          <p:txBody>
            <a:bodyPr/>
            <a:lstStyle/>
            <a:p>
              <a:endParaRPr lang="en-US" b="1">
                <a:solidFill>
                  <a:srgbClr val="000000"/>
                </a:solidFill>
                <a:latin typeface="Times New Roman" charset="0"/>
              </a:endParaRPr>
            </a:p>
          </p:txBody>
        </p:sp>
        <p:sp>
          <p:nvSpPr>
            <p:cNvPr id="39948" name="Line 12"/>
            <p:cNvSpPr>
              <a:spLocks noChangeShapeType="1"/>
            </p:cNvSpPr>
            <p:nvPr/>
          </p:nvSpPr>
          <p:spPr bwMode="auto">
            <a:xfrm flipH="1" flipV="1">
              <a:off x="2340" y="1964"/>
              <a:ext cx="540" cy="292"/>
            </a:xfrm>
            <a:prstGeom prst="line">
              <a:avLst/>
            </a:prstGeom>
            <a:noFill/>
            <a:ln w="9525">
              <a:solidFill>
                <a:schemeClr val="hlink"/>
              </a:solidFill>
              <a:round/>
              <a:headEnd/>
              <a:tailEnd type="triangle" w="med" len="med"/>
            </a:ln>
            <a:extLst>
              <a:ext uri="{909E8E84-426E-40dd-AFC4-6F175D3DCCD1}">
                <a14:hiddenFill xmlns="" xmlns:a14="http://schemas.microsoft.com/office/drawing/2010/main">
                  <a:noFill/>
                </a14:hiddenFill>
              </a:ext>
            </a:extLst>
          </p:spPr>
          <p:txBody>
            <a:bodyPr/>
            <a:lstStyle/>
            <a:p>
              <a:endParaRPr lang="en-US" b="1">
                <a:solidFill>
                  <a:srgbClr val="000000"/>
                </a:solidFill>
                <a:latin typeface="Times New Roman" charset="0"/>
              </a:endParaRPr>
            </a:p>
          </p:txBody>
        </p:sp>
        <p:sp>
          <p:nvSpPr>
            <p:cNvPr id="39949" name="Line 13"/>
            <p:cNvSpPr>
              <a:spLocks noChangeShapeType="1"/>
            </p:cNvSpPr>
            <p:nvPr/>
          </p:nvSpPr>
          <p:spPr bwMode="auto">
            <a:xfrm flipV="1">
              <a:off x="2880" y="1920"/>
              <a:ext cx="240" cy="288"/>
            </a:xfrm>
            <a:prstGeom prst="line">
              <a:avLst/>
            </a:prstGeom>
            <a:noFill/>
            <a:ln w="57150">
              <a:solidFill>
                <a:schemeClr val="hlink"/>
              </a:solidFill>
              <a:round/>
              <a:headEnd/>
              <a:tailEnd type="triangle" w="med" len="med"/>
            </a:ln>
            <a:extLst>
              <a:ext uri="{909E8E84-426E-40dd-AFC4-6F175D3DCCD1}">
                <a14:hiddenFill xmlns="" xmlns:a14="http://schemas.microsoft.com/office/drawing/2010/main">
                  <a:noFill/>
                </a14:hiddenFill>
              </a:ext>
            </a:extLst>
          </p:spPr>
          <p:txBody>
            <a:bodyPr/>
            <a:lstStyle/>
            <a:p>
              <a:endParaRPr lang="en-US" b="1">
                <a:solidFill>
                  <a:srgbClr val="000000"/>
                </a:solidFill>
                <a:latin typeface="Times New Roman" charset="0"/>
              </a:endParaRPr>
            </a:p>
          </p:txBody>
        </p:sp>
        <p:sp>
          <p:nvSpPr>
            <p:cNvPr id="39950" name="Text Box 14"/>
            <p:cNvSpPr txBox="1">
              <a:spLocks noChangeArrowheads="1"/>
            </p:cNvSpPr>
            <p:nvPr/>
          </p:nvSpPr>
          <p:spPr bwMode="auto">
            <a:xfrm>
              <a:off x="2208" y="2160"/>
              <a:ext cx="1700"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a:solidFill>
                    <a:srgbClr val="FF0000"/>
                  </a:solidFill>
                </a:rPr>
                <a:t>copy paste formula</a:t>
              </a:r>
            </a:p>
          </p:txBody>
        </p:sp>
        <p:graphicFrame>
          <p:nvGraphicFramePr>
            <p:cNvPr id="39951" name="Object 4"/>
            <p:cNvGraphicFramePr>
              <a:graphicFrameLocks noChangeAspect="1"/>
            </p:cNvGraphicFramePr>
            <p:nvPr/>
          </p:nvGraphicFramePr>
          <p:xfrm>
            <a:off x="2692" y="480"/>
            <a:ext cx="3068" cy="1324"/>
          </p:xfrm>
          <a:graphic>
            <a:graphicData uri="http://schemas.openxmlformats.org/presentationml/2006/ole">
              <mc:AlternateContent xmlns:mc="http://schemas.openxmlformats.org/markup-compatibility/2006">
                <mc:Choice xmlns:v="urn:schemas-microsoft-com:vml" Requires="v">
                  <p:oleObj spid="_x0000_s1063" name="Photo Editor Photo" r:id="rId6" imgW="6088908" imgH="2629128" progId="">
                    <p:embed/>
                  </p:oleObj>
                </mc:Choice>
                <mc:Fallback>
                  <p:oleObj name="Photo Editor Photo" r:id="rId6" imgW="6088908" imgH="2629128"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2" y="480"/>
                          <a:ext cx="3068" cy="13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grpSp>
        <p:nvGrpSpPr>
          <p:cNvPr id="8" name="Group 7"/>
          <p:cNvGrpSpPr>
            <a:grpSpLocks/>
          </p:cNvGrpSpPr>
          <p:nvPr/>
        </p:nvGrpSpPr>
        <p:grpSpPr bwMode="auto">
          <a:xfrm>
            <a:off x="3124200" y="2667000"/>
            <a:ext cx="5816600" cy="4202113"/>
            <a:chOff x="3124200" y="2667000"/>
            <a:chExt cx="5816600" cy="4201486"/>
          </a:xfrm>
        </p:grpSpPr>
        <p:sp>
          <p:nvSpPr>
            <p:cNvPr id="39942" name="Line 18"/>
            <p:cNvSpPr>
              <a:spLocks noChangeShapeType="1"/>
            </p:cNvSpPr>
            <p:nvPr/>
          </p:nvSpPr>
          <p:spPr bwMode="auto">
            <a:xfrm flipH="1">
              <a:off x="6858000" y="2667000"/>
              <a:ext cx="685800" cy="1524000"/>
            </a:xfrm>
            <a:prstGeom prst="line">
              <a:avLst/>
            </a:prstGeom>
            <a:noFill/>
            <a:ln w="28575">
              <a:solidFill>
                <a:schemeClr val="hlink"/>
              </a:solidFill>
              <a:round/>
              <a:headEnd/>
              <a:tailEnd type="triangle" w="med" len="med"/>
            </a:ln>
            <a:extLst>
              <a:ext uri="{909E8E84-426E-40dd-AFC4-6F175D3DCCD1}">
                <a14:hiddenFill xmlns="" xmlns:a14="http://schemas.microsoft.com/office/drawing/2010/main">
                  <a:noFill/>
                </a14:hiddenFill>
              </a:ext>
            </a:extLst>
          </p:spPr>
          <p:txBody>
            <a:bodyPr/>
            <a:lstStyle/>
            <a:p>
              <a:endParaRPr lang="en-US" b="1">
                <a:solidFill>
                  <a:srgbClr val="000000"/>
                </a:solidFill>
                <a:latin typeface="Times New Roman" charset="0"/>
              </a:endParaRPr>
            </a:p>
          </p:txBody>
        </p:sp>
        <p:sp>
          <p:nvSpPr>
            <p:cNvPr id="39943" name="Text Box 19"/>
            <p:cNvSpPr txBox="1">
              <a:spLocks noChangeArrowheads="1"/>
            </p:cNvSpPr>
            <p:nvPr/>
          </p:nvSpPr>
          <p:spPr bwMode="auto">
            <a:xfrm>
              <a:off x="7086600" y="3429000"/>
              <a:ext cx="1281871" cy="4615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a:solidFill>
                    <a:srgbClr val="FF0000"/>
                  </a:solidFill>
                </a:rPr>
                <a:t>plot row</a:t>
              </a:r>
            </a:p>
          </p:txBody>
        </p:sp>
        <p:pic>
          <p:nvPicPr>
            <p:cNvPr id="39944"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4332177"/>
              <a:ext cx="5816600" cy="25363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31431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75" y="914400"/>
            <a:ext cx="4271963" cy="5830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86" name="TextBox 2"/>
          <p:cNvSpPr txBox="1">
            <a:spLocks noChangeArrowheads="1"/>
          </p:cNvSpPr>
          <p:nvPr/>
        </p:nvSpPr>
        <p:spPr bwMode="auto">
          <a:xfrm>
            <a:off x="12700" y="381000"/>
            <a:ext cx="882173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a:solidFill>
                  <a:srgbClr val="000000"/>
                </a:solidFill>
              </a:rPr>
              <a:t>To determine credibility interval for a parameter (here omega&lt;1):</a:t>
            </a:r>
          </a:p>
        </p:txBody>
      </p:sp>
      <p:sp>
        <p:nvSpPr>
          <p:cNvPr id="41987" name="TextBox 3"/>
          <p:cNvSpPr txBox="1">
            <a:spLocks noChangeArrowheads="1"/>
          </p:cNvSpPr>
          <p:nvPr/>
        </p:nvSpPr>
        <p:spPr bwMode="auto">
          <a:xfrm>
            <a:off x="4572000" y="1219200"/>
            <a:ext cx="3886200" cy="230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a:solidFill>
                  <a:srgbClr val="000000"/>
                </a:solidFill>
              </a:rPr>
              <a:t>Select values for the parameter, sampled after the burning.</a:t>
            </a:r>
          </a:p>
          <a:p>
            <a:pPr eaLnBrk="1" hangingPunct="1"/>
            <a:br>
              <a:rPr lang="en-US">
                <a:solidFill>
                  <a:srgbClr val="000000"/>
                </a:solidFill>
              </a:rPr>
            </a:br>
            <a:r>
              <a:rPr lang="en-US">
                <a:solidFill>
                  <a:srgbClr val="000000"/>
                </a:solidFill>
              </a:rPr>
              <a:t>Copy paste to a new spreadsheet,</a:t>
            </a:r>
          </a:p>
        </p:txBody>
      </p:sp>
    </p:spTree>
    <p:extLst>
      <p:ext uri="{BB962C8B-B14F-4D97-AF65-F5344CB8AC3E}">
        <p14:creationId xmlns:p14="http://schemas.microsoft.com/office/powerpoint/2010/main" val="4284913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5422900"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0" name="TextBox 3"/>
          <p:cNvSpPr txBox="1">
            <a:spLocks noChangeArrowheads="1"/>
          </p:cNvSpPr>
          <p:nvPr/>
        </p:nvSpPr>
        <p:spPr bwMode="auto">
          <a:xfrm>
            <a:off x="5486400" y="609600"/>
            <a:ext cx="3505200" cy="230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buFont typeface="Arial" charset="0"/>
              <a:buChar char="•"/>
            </a:pPr>
            <a:r>
              <a:rPr lang="en-US">
                <a:solidFill>
                  <a:srgbClr val="000000"/>
                </a:solidFill>
              </a:rPr>
              <a:t>Sort values according to size, </a:t>
            </a:r>
          </a:p>
          <a:p>
            <a:pPr eaLnBrk="1" hangingPunct="1">
              <a:buFont typeface="Arial" charset="0"/>
              <a:buChar char="•"/>
            </a:pPr>
            <a:r>
              <a:rPr lang="en-US">
                <a:solidFill>
                  <a:srgbClr val="000000"/>
                </a:solidFill>
              </a:rPr>
              <a:t>Discard top and bottom 2.5%</a:t>
            </a:r>
          </a:p>
          <a:p>
            <a:pPr eaLnBrk="1" hangingPunct="1">
              <a:buFont typeface="Arial" charset="0"/>
              <a:buChar char="•"/>
            </a:pPr>
            <a:r>
              <a:rPr lang="en-US">
                <a:solidFill>
                  <a:srgbClr val="000000"/>
                </a:solidFill>
              </a:rPr>
              <a:t>Remainder gives 95% credibility interval.</a:t>
            </a:r>
          </a:p>
        </p:txBody>
      </p:sp>
    </p:spTree>
    <p:extLst>
      <p:ext uri="{BB962C8B-B14F-4D97-AF65-F5344CB8AC3E}">
        <p14:creationId xmlns:p14="http://schemas.microsoft.com/office/powerpoint/2010/main" val="1142072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20712-DFB4-194E-AF53-4CF57FA2AD8F}"/>
              </a:ext>
            </a:extLst>
          </p:cNvPr>
          <p:cNvSpPr>
            <a:spLocks noGrp="1"/>
          </p:cNvSpPr>
          <p:nvPr>
            <p:ph type="title"/>
          </p:nvPr>
        </p:nvSpPr>
        <p:spPr>
          <a:xfrm>
            <a:off x="390939" y="1785386"/>
            <a:ext cx="8229600" cy="1143000"/>
          </a:xfrm>
        </p:spPr>
        <p:txBody>
          <a:bodyPr/>
          <a:lstStyle/>
          <a:p>
            <a:r>
              <a:rPr lang="en-US" dirty="0"/>
              <a:t>Review </a:t>
            </a:r>
            <a:br>
              <a:rPr lang="en-US" dirty="0"/>
            </a:br>
            <a:r>
              <a:rPr lang="en-US" dirty="0"/>
              <a:t>Drift versus selection</a:t>
            </a:r>
          </a:p>
        </p:txBody>
      </p:sp>
    </p:spTree>
    <p:extLst>
      <p:ext uri="{BB962C8B-B14F-4D97-AF65-F5344CB8AC3E}">
        <p14:creationId xmlns:p14="http://schemas.microsoft.com/office/powerpoint/2010/main" val="1050439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Title 1"/>
          <p:cNvSpPr>
            <a:spLocks noGrp="1"/>
          </p:cNvSpPr>
          <p:nvPr>
            <p:ph type="title"/>
          </p:nvPr>
        </p:nvSpPr>
        <p:spPr>
          <a:xfrm>
            <a:off x="311150" y="300038"/>
            <a:ext cx="8520113" cy="409575"/>
          </a:xfrm>
        </p:spPr>
        <p:txBody>
          <a:bodyPr/>
          <a:lstStyle/>
          <a:p>
            <a:pPr algn="ctr" eaLnBrk="1" hangingPunct="1"/>
            <a:r>
              <a:rPr lang="en-US" sz="1800">
                <a:latin typeface="Arial" charset="0"/>
              </a:rPr>
              <a:t>Purifying selection in GTA genes</a:t>
            </a:r>
          </a:p>
        </p:txBody>
      </p:sp>
      <p:pic>
        <p:nvPicPr>
          <p:cNvPr id="4" name="Content Placeholder 3" descr="nrmicro2802-f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9599"/>
          <a:stretch>
            <a:fillRect/>
          </a:stretch>
        </p:blipFill>
        <p:spPr>
          <a:xfrm>
            <a:off x="2538413" y="1724025"/>
            <a:ext cx="3865562" cy="3244850"/>
          </a:xfrm>
        </p:spPr>
      </p:pic>
      <p:sp>
        <p:nvSpPr>
          <p:cNvPr id="5" name="TextBox 4"/>
          <p:cNvSpPr txBox="1">
            <a:spLocks noChangeArrowheads="1"/>
          </p:cNvSpPr>
          <p:nvPr/>
        </p:nvSpPr>
        <p:spPr bwMode="auto">
          <a:xfrm>
            <a:off x="657225" y="1216025"/>
            <a:ext cx="80248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49" tIns="45627" rIns="91249" bIns="45627">
            <a:spAutoFit/>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2000">
                <a:solidFill>
                  <a:srgbClr val="000000"/>
                </a:solidFill>
                <a:cs typeface="Arial" charset="0"/>
              </a:rPr>
              <a:t>dN/dS &lt;1 for GTA genes has been used to infer  selection for function</a:t>
            </a:r>
          </a:p>
        </p:txBody>
      </p:sp>
      <p:grpSp>
        <p:nvGrpSpPr>
          <p:cNvPr id="9" name="Group 8"/>
          <p:cNvGrpSpPr>
            <a:grpSpLocks/>
          </p:cNvGrpSpPr>
          <p:nvPr/>
        </p:nvGrpSpPr>
        <p:grpSpPr bwMode="auto">
          <a:xfrm>
            <a:off x="619125" y="2530475"/>
            <a:ext cx="2300288" cy="1935163"/>
            <a:chOff x="656948" y="2711272"/>
            <a:chExt cx="2299316" cy="1935332"/>
          </a:xfrm>
        </p:grpSpPr>
        <p:sp>
          <p:nvSpPr>
            <p:cNvPr id="270344" name="TextBox 5"/>
            <p:cNvSpPr txBox="1">
              <a:spLocks noChangeArrowheads="1"/>
            </p:cNvSpPr>
            <p:nvPr/>
          </p:nvSpPr>
          <p:spPr bwMode="auto">
            <a:xfrm>
              <a:off x="656948" y="3494272"/>
              <a:ext cx="13760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a:solidFill>
                    <a:srgbClr val="FF0000"/>
                  </a:solidFill>
                  <a:cs typeface="Arial" charset="0"/>
                </a:rPr>
                <a:t>GTA genes</a:t>
              </a:r>
            </a:p>
          </p:txBody>
        </p:sp>
        <p:sp>
          <p:nvSpPr>
            <p:cNvPr id="270345" name="Line Callout 1 7"/>
            <p:cNvSpPr>
              <a:spLocks/>
            </p:cNvSpPr>
            <p:nvPr/>
          </p:nvSpPr>
          <p:spPr bwMode="auto">
            <a:xfrm>
              <a:off x="2539013" y="2711272"/>
              <a:ext cx="417251" cy="1935332"/>
            </a:xfrm>
            <a:prstGeom prst="borderCallout1">
              <a:avLst>
                <a:gd name="adj1" fmla="val 49486"/>
                <a:gd name="adj2" fmla="val -8333"/>
                <a:gd name="adj3" fmla="val 49657"/>
                <a:gd name="adj4" fmla="val -123440"/>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lstStyle/>
            <a:p>
              <a:pPr defTabSz="911225" fontAlgn="base">
                <a:spcBef>
                  <a:spcPct val="0"/>
                </a:spcBef>
                <a:spcAft>
                  <a:spcPct val="0"/>
                </a:spcAft>
              </a:pPr>
              <a:endParaRPr lang="en-US" sz="2000">
                <a:solidFill>
                  <a:srgbClr val="000000"/>
                </a:solidFill>
                <a:latin typeface="Arial" charset="0"/>
                <a:ea typeface="ＭＳ Ｐゴシック" charset="0"/>
                <a:cs typeface="Arial" charset="0"/>
              </a:endParaRPr>
            </a:p>
          </p:txBody>
        </p:sp>
      </p:gr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b="84296"/>
          <a:stretch>
            <a:fillRect/>
          </a:stretch>
        </p:blipFill>
        <p:spPr bwMode="auto">
          <a:xfrm>
            <a:off x="1554163" y="5467350"/>
            <a:ext cx="6716712"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ectangle 4"/>
          <p:cNvSpPr>
            <a:spLocks noChangeArrowheads="1"/>
          </p:cNvSpPr>
          <p:nvPr/>
        </p:nvSpPr>
        <p:spPr bwMode="auto">
          <a:xfrm>
            <a:off x="2344738" y="5003800"/>
            <a:ext cx="4064000" cy="190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49" tIns="45627" rIns="91249" bIns="45627" anchor="ctr">
            <a:spAutoFit/>
          </a:bodyPr>
          <a:lstStyle/>
          <a:p>
            <a:pPr algn="r" defTabSz="911225" fontAlgn="base">
              <a:spcBef>
                <a:spcPct val="0"/>
              </a:spcBef>
              <a:spcAft>
                <a:spcPct val="0"/>
              </a:spcAft>
            </a:pPr>
            <a:r>
              <a:rPr lang="en-US" sz="600" b="1">
                <a:solidFill>
                  <a:srgbClr val="000000"/>
                </a:solidFill>
                <a:latin typeface="Arial" charset="0"/>
                <a:ea typeface="ＭＳ Ｐゴシック" charset="0"/>
                <a:cs typeface="Arial" charset="0"/>
              </a:rPr>
              <a:t>Lang AS, Zhaxybayeva O, Beatty JT. Nat Rev Microbiol. 2012 Jun 11;10(7):472-82 </a:t>
            </a:r>
          </a:p>
        </p:txBody>
      </p:sp>
      <p:sp>
        <p:nvSpPr>
          <p:cNvPr id="12" name="TextBox 11"/>
          <p:cNvSpPr txBox="1">
            <a:spLocks noChangeArrowheads="1"/>
          </p:cNvSpPr>
          <p:nvPr/>
        </p:nvSpPr>
        <p:spPr bwMode="auto">
          <a:xfrm>
            <a:off x="3119438" y="6562725"/>
            <a:ext cx="3581400" cy="19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49" tIns="45627" rIns="91249" bIns="45627">
            <a:spAutoFit/>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600" b="1">
                <a:solidFill>
                  <a:srgbClr val="000000"/>
                </a:solidFill>
                <a:cs typeface="Arial" charset="0"/>
              </a:rPr>
              <a:t>Lang, A.S. &amp; Beatty, J.T.  Trends in Microbiology , Vol.15, No.2 , 2006</a:t>
            </a:r>
          </a:p>
        </p:txBody>
      </p:sp>
    </p:spTree>
    <p:extLst>
      <p:ext uri="{BB962C8B-B14F-4D97-AF65-F5344CB8AC3E}">
        <p14:creationId xmlns:p14="http://schemas.microsoft.com/office/powerpoint/2010/main" val="4235677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Title 1"/>
          <p:cNvSpPr>
            <a:spLocks noGrp="1"/>
          </p:cNvSpPr>
          <p:nvPr>
            <p:ph type="title"/>
          </p:nvPr>
        </p:nvSpPr>
        <p:spPr/>
        <p:txBody>
          <a:bodyPr/>
          <a:lstStyle/>
          <a:p>
            <a:pPr algn="ctr" eaLnBrk="1" hangingPunct="1"/>
            <a:r>
              <a:rPr lang="en-US" sz="2000">
                <a:latin typeface="Arial" charset="0"/>
              </a:rPr>
              <a:t>Purifying selection in </a:t>
            </a:r>
            <a:r>
              <a:rPr lang="en-US" sz="2000" i="1">
                <a:latin typeface="Arial" charset="0"/>
              </a:rPr>
              <a:t>E.coli</a:t>
            </a:r>
            <a:r>
              <a:rPr lang="en-US" sz="2000">
                <a:latin typeface="Arial" charset="0"/>
              </a:rPr>
              <a:t> ORFans</a:t>
            </a:r>
          </a:p>
        </p:txBody>
      </p:sp>
      <p:sp>
        <p:nvSpPr>
          <p:cNvPr id="4" name="TextBox 3"/>
          <p:cNvSpPr txBox="1">
            <a:spLocks noChangeArrowheads="1"/>
          </p:cNvSpPr>
          <p:nvPr/>
        </p:nvSpPr>
        <p:spPr bwMode="auto">
          <a:xfrm>
            <a:off x="161925" y="1435100"/>
            <a:ext cx="886618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49" tIns="45627" rIns="91249" bIns="45627">
            <a:spAutoFit/>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dirty="0" err="1">
                <a:solidFill>
                  <a:srgbClr val="000000"/>
                </a:solidFill>
                <a:cs typeface="Arial" charset="0"/>
              </a:rPr>
              <a:t>dN-dS</a:t>
            </a:r>
            <a:r>
              <a:rPr lang="en-US" sz="1800" dirty="0">
                <a:solidFill>
                  <a:srgbClr val="000000"/>
                </a:solidFill>
                <a:cs typeface="Arial" charset="0"/>
              </a:rPr>
              <a:t> &lt; 0 for some </a:t>
            </a:r>
            <a:r>
              <a:rPr lang="en-US" sz="1800" dirty="0" err="1">
                <a:solidFill>
                  <a:srgbClr val="000000"/>
                </a:solidFill>
                <a:cs typeface="Arial" charset="0"/>
              </a:rPr>
              <a:t>ORFan</a:t>
            </a:r>
            <a:r>
              <a:rPr lang="en-US" sz="1800" dirty="0">
                <a:solidFill>
                  <a:srgbClr val="000000"/>
                </a:solidFill>
                <a:cs typeface="Arial" charset="0"/>
              </a:rPr>
              <a:t> </a:t>
            </a:r>
            <a:r>
              <a:rPr lang="en-US" sz="1800" i="1" dirty="0">
                <a:solidFill>
                  <a:srgbClr val="000000"/>
                </a:solidFill>
                <a:cs typeface="Arial" charset="0"/>
              </a:rPr>
              <a:t>E. coli </a:t>
            </a:r>
            <a:r>
              <a:rPr lang="en-US" sz="1800" dirty="0">
                <a:solidFill>
                  <a:srgbClr val="000000"/>
                </a:solidFill>
                <a:cs typeface="Arial" charset="0"/>
              </a:rPr>
              <a:t>clusters seems to suggest they are functional genes.</a:t>
            </a:r>
          </a:p>
        </p:txBody>
      </p:sp>
      <p:sp>
        <p:nvSpPr>
          <p:cNvPr id="5" name="Rectangle 5"/>
          <p:cNvSpPr>
            <a:spLocks noChangeArrowheads="1"/>
          </p:cNvSpPr>
          <p:nvPr/>
        </p:nvSpPr>
        <p:spPr bwMode="auto">
          <a:xfrm>
            <a:off x="3616325" y="4822825"/>
            <a:ext cx="5137150" cy="246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49" tIns="45627" rIns="91249" bIns="45627" anchor="ctr">
            <a:spAutoFit/>
          </a:bodyPr>
          <a:lstStyle/>
          <a:p>
            <a:pPr algn="r" defTabSz="911225" fontAlgn="base">
              <a:spcBef>
                <a:spcPct val="0"/>
              </a:spcBef>
              <a:spcAft>
                <a:spcPct val="0"/>
              </a:spcAft>
            </a:pPr>
            <a:r>
              <a:rPr lang="en-US" sz="1000" b="1">
                <a:solidFill>
                  <a:srgbClr val="000000"/>
                </a:solidFill>
                <a:latin typeface="Arial" charset="0"/>
                <a:ea typeface="ＭＳ Ｐゴシック" charset="0"/>
                <a:cs typeface="Arial" charset="0"/>
              </a:rPr>
              <a:t>Adapted after Yu, G. and Stoltzfus, A. Genome Biol Evol (2012) Vol. 4 1176-1187 </a:t>
            </a:r>
          </a:p>
        </p:txBody>
      </p:sp>
      <p:graphicFrame>
        <p:nvGraphicFramePr>
          <p:cNvPr id="3" name="Table 2"/>
          <p:cNvGraphicFramePr>
            <a:graphicFrameLocks noGrp="1"/>
          </p:cNvGraphicFramePr>
          <p:nvPr/>
        </p:nvGraphicFramePr>
        <p:xfrm>
          <a:off x="447675" y="2406650"/>
          <a:ext cx="8305800" cy="2354264"/>
        </p:xfrm>
        <a:graphic>
          <a:graphicData uri="http://schemas.openxmlformats.org/drawingml/2006/table">
            <a:tbl>
              <a:tblPr/>
              <a:tblGrid>
                <a:gridCol w="2576513">
                  <a:extLst>
                    <a:ext uri="{9D8B030D-6E8A-4147-A177-3AD203B41FA5}">
                      <a16:colId xmlns:a16="http://schemas.microsoft.com/office/drawing/2014/main" val="20000"/>
                    </a:ext>
                  </a:extLst>
                </a:gridCol>
                <a:gridCol w="1433512">
                  <a:extLst>
                    <a:ext uri="{9D8B030D-6E8A-4147-A177-3AD203B41FA5}">
                      <a16:colId xmlns:a16="http://schemas.microsoft.com/office/drawing/2014/main" val="20001"/>
                    </a:ext>
                  </a:extLst>
                </a:gridCol>
                <a:gridCol w="1431925">
                  <a:extLst>
                    <a:ext uri="{9D8B030D-6E8A-4147-A177-3AD203B41FA5}">
                      <a16:colId xmlns:a16="http://schemas.microsoft.com/office/drawing/2014/main" val="20002"/>
                    </a:ext>
                  </a:extLst>
                </a:gridCol>
                <a:gridCol w="1431925">
                  <a:extLst>
                    <a:ext uri="{9D8B030D-6E8A-4147-A177-3AD203B41FA5}">
                      <a16:colId xmlns:a16="http://schemas.microsoft.com/office/drawing/2014/main" val="20003"/>
                    </a:ext>
                  </a:extLst>
                </a:gridCol>
                <a:gridCol w="1431925">
                  <a:extLst>
                    <a:ext uri="{9D8B030D-6E8A-4147-A177-3AD203B41FA5}">
                      <a16:colId xmlns:a16="http://schemas.microsoft.com/office/drawing/2014/main" val="20004"/>
                    </a:ext>
                  </a:extLst>
                </a:gridCol>
              </a:tblGrid>
              <a:tr h="522288">
                <a:tc>
                  <a:txBody>
                    <a:bodyPr/>
                    <a:lstStyle/>
                    <a:p>
                      <a:pPr marL="0" marR="0" lvl="0" indent="0" algn="l"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ＭＳ Ｐゴシック" charset="0"/>
                          <a:cs typeface="Arial" charset="0"/>
                        </a:rPr>
                        <a:t>Gene groups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ＭＳ Ｐゴシック" charset="0"/>
                          <a:cs typeface="Arial" charset="0"/>
                        </a:rPr>
                        <a:t>Number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ＭＳ Ｐゴシック" charset="0"/>
                          <a:cs typeface="Arial" charset="0"/>
                        </a:rPr>
                        <a:t>dN-dS&gt;0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ＭＳ Ｐゴシック" charset="0"/>
                          <a:cs typeface="Arial" charset="0"/>
                        </a:rPr>
                        <a:t>dN-dS&lt;0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ＭＳ Ｐゴシック" charset="0"/>
                          <a:cs typeface="Arial" charset="0"/>
                        </a:rPr>
                        <a:t>dN-dS=0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68313">
                <a:tc>
                  <a:txBody>
                    <a:bodyPr/>
                    <a:lstStyle/>
                    <a:p>
                      <a:pPr marL="0" marR="0" lvl="0" indent="0" algn="l" defTabSz="911225"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a:ln>
                            <a:noFill/>
                          </a:ln>
                          <a:solidFill>
                            <a:srgbClr val="000000"/>
                          </a:solidFill>
                          <a:effectLst/>
                          <a:latin typeface="Arial" charset="0"/>
                          <a:ea typeface="ＭＳ Ｐゴシック" charset="0"/>
                          <a:cs typeface="Arial" charset="0"/>
                        </a:rPr>
                        <a:t>E. coli </a:t>
                      </a:r>
                      <a:r>
                        <a:rPr kumimoji="0" lang="en-US" sz="1200" b="1" i="0" u="none" strike="noStrike" cap="none" normalizeH="0" baseline="0">
                          <a:ln>
                            <a:noFill/>
                          </a:ln>
                          <a:solidFill>
                            <a:srgbClr val="000000"/>
                          </a:solidFill>
                          <a:effectLst/>
                          <a:latin typeface="Arial" charset="0"/>
                          <a:ea typeface="ＭＳ Ｐゴシック" charset="0"/>
                          <a:cs typeface="Arial" charset="0"/>
                        </a:rPr>
                        <a:t>ORFan clusters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ctr"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3773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ctr"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944 (25%)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1953 (52%)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000000"/>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876 (23%)</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000000"/>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extLst>
                  <a:ext uri="{0D108BD9-81ED-4DB2-BD59-A6C34878D82A}">
                    <a16:rowId xmlns:a16="http://schemas.microsoft.com/office/drawing/2014/main" val="10001"/>
                  </a:ext>
                </a:extLst>
              </a:tr>
              <a:tr h="708025">
                <a:tc>
                  <a:txBody>
                    <a:bodyPr/>
                    <a:lstStyle/>
                    <a:p>
                      <a:pPr marL="0" marR="0" lvl="0" indent="0" algn="l"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Clusters of  </a:t>
                      </a:r>
                      <a:r>
                        <a:rPr kumimoji="0" lang="en-US" sz="1200" b="1" i="1" u="none" strike="noStrike" cap="none" normalizeH="0" baseline="0">
                          <a:ln>
                            <a:noFill/>
                          </a:ln>
                          <a:solidFill>
                            <a:srgbClr val="000000"/>
                          </a:solidFill>
                          <a:effectLst/>
                          <a:latin typeface="Arial" charset="0"/>
                          <a:ea typeface="ＭＳ Ｐゴシック" charset="0"/>
                          <a:cs typeface="Arial" charset="0"/>
                        </a:rPr>
                        <a:t>E.coli</a:t>
                      </a:r>
                      <a:r>
                        <a:rPr kumimoji="0" lang="en-US" sz="1200" b="1" i="0" u="none" strike="noStrike" cap="none" normalizeH="0" baseline="0">
                          <a:ln>
                            <a:noFill/>
                          </a:ln>
                          <a:solidFill>
                            <a:srgbClr val="000000"/>
                          </a:solidFill>
                          <a:effectLst/>
                          <a:latin typeface="Arial" charset="0"/>
                          <a:ea typeface="ＭＳ Ｐゴシック" charset="0"/>
                          <a:cs typeface="Arial" charset="0"/>
                        </a:rPr>
                        <a:t> sequences found in </a:t>
                      </a:r>
                      <a:r>
                        <a:rPr kumimoji="0" lang="en-US" sz="1200" b="1" i="1" u="none" strike="noStrike" cap="none" normalizeH="0" baseline="0">
                          <a:ln>
                            <a:noFill/>
                          </a:ln>
                          <a:solidFill>
                            <a:srgbClr val="000000"/>
                          </a:solidFill>
                          <a:effectLst/>
                          <a:latin typeface="Arial" charset="0"/>
                          <a:ea typeface="ＭＳ Ｐゴシック" charset="0"/>
                          <a:cs typeface="Arial" charset="0"/>
                        </a:rPr>
                        <a:t>Salmonella sp., Citrobacter sp.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0E7"/>
                    </a:solidFill>
                  </a:tcPr>
                </a:tc>
                <a:tc>
                  <a:txBody>
                    <a:bodyPr/>
                    <a:lstStyle/>
                    <a:p>
                      <a:pPr marL="0" marR="0" lvl="0" indent="0" algn="ctr"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610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0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104 (17%)</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000000"/>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0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423(69%)</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000000"/>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0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83 (14%)</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000000"/>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0E7"/>
                    </a:solidFill>
                  </a:tcPr>
                </a:tc>
                <a:extLst>
                  <a:ext uri="{0D108BD9-81ED-4DB2-BD59-A6C34878D82A}">
                    <a16:rowId xmlns:a16="http://schemas.microsoft.com/office/drawing/2014/main" val="10002"/>
                  </a:ext>
                </a:extLst>
              </a:tr>
              <a:tr h="655638">
                <a:tc>
                  <a:txBody>
                    <a:bodyPr/>
                    <a:lstStyle/>
                    <a:p>
                      <a:pPr marL="0" marR="0" lvl="0" indent="0" algn="l"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Clusters of  </a:t>
                      </a:r>
                      <a:r>
                        <a:rPr kumimoji="0" lang="en-US" sz="1200" b="1" i="1" u="none" strike="noStrike" cap="none" normalizeH="0" baseline="0">
                          <a:ln>
                            <a:noFill/>
                          </a:ln>
                          <a:solidFill>
                            <a:srgbClr val="000000"/>
                          </a:solidFill>
                          <a:effectLst/>
                          <a:latin typeface="Arial" charset="0"/>
                          <a:ea typeface="ＭＳ Ｐゴシック" charset="0"/>
                          <a:cs typeface="Arial" charset="0"/>
                        </a:rPr>
                        <a:t>E.coli </a:t>
                      </a:r>
                      <a:r>
                        <a:rPr kumimoji="0" lang="en-US" sz="1200" b="1" i="0" u="none" strike="noStrike" cap="none" normalizeH="0" baseline="0">
                          <a:ln>
                            <a:noFill/>
                          </a:ln>
                          <a:solidFill>
                            <a:srgbClr val="000000"/>
                          </a:solidFill>
                          <a:effectLst/>
                          <a:latin typeface="Arial" charset="0"/>
                          <a:ea typeface="ＭＳ Ｐゴシック" charset="0"/>
                          <a:cs typeface="Arial" charset="0"/>
                        </a:rPr>
                        <a:t>sequences found in some </a:t>
                      </a:r>
                      <a:r>
                        <a:rPr kumimoji="0" lang="en-US" sz="1200" b="1" i="1" u="none" strike="noStrike" cap="none" normalizeH="0" baseline="0">
                          <a:ln>
                            <a:noFill/>
                          </a:ln>
                          <a:solidFill>
                            <a:srgbClr val="000000"/>
                          </a:solidFill>
                          <a:effectLst/>
                          <a:latin typeface="Arial" charset="0"/>
                          <a:ea typeface="ＭＳ Ｐゴシック" charset="0"/>
                          <a:cs typeface="Arial" charset="0"/>
                        </a:rPr>
                        <a:t>Enterobacteriaceae </a:t>
                      </a:r>
                      <a:r>
                        <a:rPr kumimoji="0" lang="en-US" sz="1200" b="1" i="0" u="none" strike="noStrike" cap="none" normalizeH="0" baseline="0">
                          <a:ln>
                            <a:noFill/>
                          </a:ln>
                          <a:solidFill>
                            <a:srgbClr val="000000"/>
                          </a:solidFill>
                          <a:effectLst/>
                          <a:latin typeface="Arial" charset="0"/>
                          <a:ea typeface="ＭＳ Ｐゴシック" charset="0"/>
                          <a:cs typeface="Arial" charset="0"/>
                        </a:rPr>
                        <a:t>only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ctr"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373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8 (2%)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000000"/>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365 (98%)</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000000"/>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0 (0%)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000000"/>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607370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152650"/>
            <a:ext cx="5524500" cy="388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8722" name="Rectangle 3"/>
          <p:cNvSpPr>
            <a:spLocks noChangeArrowheads="1"/>
          </p:cNvSpPr>
          <p:nvPr/>
        </p:nvSpPr>
        <p:spPr bwMode="auto">
          <a:xfrm>
            <a:off x="228600" y="304800"/>
            <a:ext cx="85725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p>
            <a:pPr defTabSz="914400" fontAlgn="base">
              <a:spcBef>
                <a:spcPct val="0"/>
              </a:spcBef>
              <a:spcAft>
                <a:spcPct val="0"/>
              </a:spcAft>
            </a:pPr>
            <a:r>
              <a:rPr lang="en-US" sz="2400">
                <a:solidFill>
                  <a:srgbClr val="000000"/>
                </a:solidFill>
                <a:latin typeface="Arial" charset="0"/>
                <a:ea typeface="ＭＳ Ｐゴシック" charset="0"/>
                <a:cs typeface="ＭＳ Ｐゴシック" charset="0"/>
              </a:rPr>
              <a:t>Vincent Daubin and Howard Ochman: Bacterial Genomes as New Gene Homes: The Genealogy of ORFans in </a:t>
            </a:r>
            <a:r>
              <a:rPr lang="en-US" sz="2400" i="1">
                <a:solidFill>
                  <a:srgbClr val="000000"/>
                </a:solidFill>
                <a:latin typeface="Arial" charset="0"/>
                <a:ea typeface="ＭＳ Ｐゴシック" charset="0"/>
                <a:cs typeface="ＭＳ Ｐゴシック" charset="0"/>
              </a:rPr>
              <a:t>E. coli.  Genome Research 14:1036-1042, 2004  </a:t>
            </a:r>
            <a:endParaRPr lang="en-US" sz="2400">
              <a:solidFill>
                <a:srgbClr val="000000"/>
              </a:solidFill>
              <a:latin typeface="Arial" charset="0"/>
              <a:ea typeface="ＭＳ Ｐゴシック" charset="0"/>
              <a:cs typeface="ＭＳ Ｐゴシック" charset="0"/>
            </a:endParaRPr>
          </a:p>
          <a:p>
            <a:pPr defTabSz="914400" fontAlgn="base">
              <a:spcBef>
                <a:spcPct val="0"/>
              </a:spcBef>
              <a:spcAft>
                <a:spcPct val="0"/>
              </a:spcAft>
            </a:pPr>
            <a:r>
              <a:rPr lang="en-US" sz="2400">
                <a:solidFill>
                  <a:srgbClr val="000000"/>
                </a:solidFill>
                <a:latin typeface="Arial" charset="0"/>
                <a:ea typeface="ＭＳ Ｐゴシック" charset="0"/>
                <a:cs typeface="ＭＳ Ｐゴシック" charset="0"/>
              </a:rPr>
              <a:t> </a:t>
            </a:r>
          </a:p>
        </p:txBody>
      </p:sp>
      <p:sp>
        <p:nvSpPr>
          <p:cNvPr id="158723" name="Text Box 4"/>
          <p:cNvSpPr txBox="1">
            <a:spLocks noChangeArrowheads="1"/>
          </p:cNvSpPr>
          <p:nvPr/>
        </p:nvSpPr>
        <p:spPr bwMode="auto">
          <a:xfrm>
            <a:off x="0" y="2841625"/>
            <a:ext cx="3048000" cy="283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2000" i="1">
                <a:solidFill>
                  <a:srgbClr val="000000"/>
                </a:solidFill>
              </a:rPr>
              <a:t>The ratio of non-synonymous to synonymous substitutions for genes found only in the E.coli - Salmonella clade is lower than 1, but larger than for more widely distributed genes.  </a:t>
            </a:r>
          </a:p>
        </p:txBody>
      </p:sp>
      <p:sp>
        <p:nvSpPr>
          <p:cNvPr id="158724" name="Line 5"/>
          <p:cNvSpPr>
            <a:spLocks noChangeShapeType="1"/>
          </p:cNvSpPr>
          <p:nvPr/>
        </p:nvSpPr>
        <p:spPr bwMode="auto">
          <a:xfrm>
            <a:off x="2239963" y="3352800"/>
            <a:ext cx="2895600" cy="0"/>
          </a:xfrm>
          <a:prstGeom prst="line">
            <a:avLst/>
          </a:prstGeom>
          <a:noFill/>
          <a:ln w="76200">
            <a:solidFill>
              <a:srgbClr val="5BD75B"/>
            </a:solidFill>
            <a:round/>
            <a:headEnd/>
            <a:tailEnd type="triangle" w="med" len="med"/>
          </a:ln>
          <a:extLst>
            <a:ext uri="{909E8E84-426E-40dd-AFC4-6F175D3DCCD1}">
              <a14:hiddenFill xmlns:a14="http://schemas.microsoft.com/office/drawing/2010/main" xmlns="">
                <a:noFill/>
              </a14:hiddenFill>
            </a:ext>
          </a:extLst>
        </p:spPr>
        <p:txBody>
          <a:bodyPr lIns="91429" tIns="45714" rIns="91429" bIns="45714"/>
          <a:lstStyle/>
          <a:p>
            <a:pPr defTabSz="914400" fontAlgn="base">
              <a:spcBef>
                <a:spcPct val="0"/>
              </a:spcBef>
              <a:spcAft>
                <a:spcPct val="0"/>
              </a:spcAft>
            </a:pPr>
            <a:endParaRPr lang="en-US" sz="2400">
              <a:solidFill>
                <a:prstClr val="black"/>
              </a:solidFill>
              <a:latin typeface="Arial" charset="0"/>
              <a:ea typeface="ＭＳ Ｐゴシック" charset="0"/>
              <a:cs typeface="ＭＳ Ｐゴシック" charset="0"/>
            </a:endParaRPr>
          </a:p>
        </p:txBody>
      </p:sp>
      <p:sp>
        <p:nvSpPr>
          <p:cNvPr id="158725" name="Text Box 6"/>
          <p:cNvSpPr txBox="1">
            <a:spLocks noChangeArrowheads="1"/>
          </p:cNvSpPr>
          <p:nvPr/>
        </p:nvSpPr>
        <p:spPr bwMode="auto">
          <a:xfrm>
            <a:off x="2895600" y="6035675"/>
            <a:ext cx="637063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200">
                <a:solidFill>
                  <a:srgbClr val="000000"/>
                </a:solidFill>
              </a:rPr>
              <a:t>Fig. 3 from Vincent Daubin and Howard Ochman,</a:t>
            </a:r>
            <a:r>
              <a:rPr lang="en-US" sz="1200" i="1">
                <a:solidFill>
                  <a:srgbClr val="000000"/>
                </a:solidFill>
              </a:rPr>
              <a:t>  Genome Research 14:1036-1042, 2004</a:t>
            </a:r>
          </a:p>
          <a:p>
            <a:pPr defTabSz="914400" eaLnBrk="1" fontAlgn="base" hangingPunct="1">
              <a:spcBef>
                <a:spcPct val="0"/>
              </a:spcBef>
              <a:spcAft>
                <a:spcPct val="0"/>
              </a:spcAft>
            </a:pPr>
            <a:endParaRPr lang="en-US" sz="1200">
              <a:solidFill>
                <a:srgbClr val="000000"/>
              </a:solidFill>
            </a:endParaRPr>
          </a:p>
        </p:txBody>
      </p:sp>
      <p:cxnSp>
        <p:nvCxnSpPr>
          <p:cNvPr id="158726" name="Straight Arrow Connector 6"/>
          <p:cNvCxnSpPr>
            <a:cxnSpLocks noChangeShapeType="1"/>
          </p:cNvCxnSpPr>
          <p:nvPr/>
        </p:nvCxnSpPr>
        <p:spPr bwMode="auto">
          <a:xfrm flipV="1">
            <a:off x="4721225" y="5318125"/>
            <a:ext cx="3479800" cy="7938"/>
          </a:xfrm>
          <a:prstGeom prst="straightConnector1">
            <a:avLst/>
          </a:prstGeom>
          <a:noFill/>
          <a:ln w="28575">
            <a:solidFill>
              <a:srgbClr val="FF0000"/>
            </a:solidFill>
            <a:round/>
            <a:headEn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58727" name="TextBox 7"/>
          <p:cNvSpPr txBox="1">
            <a:spLocks noChangeArrowheads="1"/>
          </p:cNvSpPr>
          <p:nvPr/>
        </p:nvSpPr>
        <p:spPr bwMode="auto">
          <a:xfrm>
            <a:off x="4938713" y="4987925"/>
            <a:ext cx="32654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a:solidFill>
                  <a:srgbClr val="000000"/>
                </a:solidFill>
                <a:cs typeface="Arial" charset="0"/>
              </a:rPr>
              <a:t>Increasing phylogenetic depth</a:t>
            </a:r>
          </a:p>
        </p:txBody>
      </p:sp>
    </p:spTree>
    <p:extLst>
      <p:ext uri="{BB962C8B-B14F-4D97-AF65-F5344CB8AC3E}">
        <p14:creationId xmlns:p14="http://schemas.microsoft.com/office/powerpoint/2010/main" val="971372275"/>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0769" name="Object 2"/>
          <p:cNvGraphicFramePr>
            <a:graphicFrameLocks noChangeAspect="1"/>
          </p:cNvGraphicFramePr>
          <p:nvPr>
            <p:extLst>
              <p:ext uri="{D42A27DB-BD31-4B8C-83A1-F6EECF244321}">
                <p14:modId xmlns:p14="http://schemas.microsoft.com/office/powerpoint/2010/main" val="1379526145"/>
              </p:ext>
            </p:extLst>
          </p:nvPr>
        </p:nvGraphicFramePr>
        <p:xfrm>
          <a:off x="1358348" y="1553740"/>
          <a:ext cx="6158465" cy="4618460"/>
        </p:xfrm>
        <a:graphic>
          <a:graphicData uri="http://schemas.openxmlformats.org/presentationml/2006/ole">
            <mc:AlternateContent xmlns:mc="http://schemas.openxmlformats.org/markup-compatibility/2006">
              <mc:Choice xmlns:v="urn:schemas-microsoft-com:vml" Requires="v">
                <p:oleObj spid="_x0000_s413714" name="Photo Editor Photo" r:id="rId4" imgW="6095238" imgH="4572396" progId="">
                  <p:embed/>
                </p:oleObj>
              </mc:Choice>
              <mc:Fallback>
                <p:oleObj name="Photo Editor Photo" r:id="rId4" imgW="6095238" imgH="457239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8348" y="1553740"/>
                        <a:ext cx="6158465" cy="46184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60770" name="Text Box 3"/>
          <p:cNvSpPr txBox="1">
            <a:spLocks noChangeArrowheads="1"/>
          </p:cNvSpPr>
          <p:nvPr/>
        </p:nvSpPr>
        <p:spPr bwMode="auto">
          <a:xfrm>
            <a:off x="288925" y="115888"/>
            <a:ext cx="8016875" cy="1631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2000" dirty="0">
                <a:solidFill>
                  <a:srgbClr val="000000"/>
                </a:solidFill>
              </a:rPr>
              <a:t>Trunk-of-my-car analogy:  Hardly anything in there is the is the result of providing a selective advantage.  Some items are removed quickly (purifying selection), some are useful under some conditions, but most things do not alter the fitness.   See </a:t>
            </a:r>
            <a:r>
              <a:rPr lang="en-US" sz="2000" dirty="0">
                <a:solidFill>
                  <a:srgbClr val="000000"/>
                </a:solidFill>
                <a:hlinkClick r:id="rId6"/>
              </a:rPr>
              <a:t>here </a:t>
            </a:r>
            <a:r>
              <a:rPr lang="en-US" sz="2000" dirty="0">
                <a:solidFill>
                  <a:srgbClr val="000000"/>
                </a:solidFill>
              </a:rPr>
              <a:t>for a published version. </a:t>
            </a:r>
          </a:p>
        </p:txBody>
      </p:sp>
      <p:pic>
        <p:nvPicPr>
          <p:cNvPr id="160771" name="Picture 4" descr="roquefo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2859088"/>
            <a:ext cx="2193925" cy="202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0772" name="Line 5"/>
          <p:cNvSpPr>
            <a:spLocks noChangeShapeType="1"/>
          </p:cNvSpPr>
          <p:nvPr/>
        </p:nvSpPr>
        <p:spPr bwMode="auto">
          <a:xfrm>
            <a:off x="288925" y="2859088"/>
            <a:ext cx="1692275" cy="1649412"/>
          </a:xfrm>
          <a:prstGeom prst="line">
            <a:avLst/>
          </a:prstGeom>
          <a:noFill/>
          <a:ln w="76200">
            <a:solidFill>
              <a:srgbClr val="FF9900"/>
            </a:solidFill>
            <a:round/>
            <a:headEnd/>
            <a:tailEnd/>
          </a:ln>
          <a:extLst>
            <a:ext uri="{909E8E84-426E-40dd-AFC4-6F175D3DCCD1}">
              <a14:hiddenFill xmlns:a14="http://schemas.microsoft.com/office/drawing/2010/main" xmlns="">
                <a:noFill/>
              </a14:hiddenFill>
            </a:ext>
          </a:extLst>
        </p:spPr>
        <p:txBody>
          <a:bodyPr lIns="91429" tIns="45714" rIns="91429" bIns="45714"/>
          <a:lstStyle/>
          <a:p>
            <a:pPr defTabSz="914400" fontAlgn="base">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60773" name="Line 6"/>
          <p:cNvSpPr>
            <a:spLocks noChangeShapeType="1"/>
          </p:cNvSpPr>
          <p:nvPr/>
        </p:nvSpPr>
        <p:spPr bwMode="auto">
          <a:xfrm flipV="1">
            <a:off x="288925" y="2859088"/>
            <a:ext cx="1692275" cy="1649412"/>
          </a:xfrm>
          <a:prstGeom prst="line">
            <a:avLst/>
          </a:prstGeom>
          <a:noFill/>
          <a:ln w="76200">
            <a:solidFill>
              <a:srgbClr val="FF9900"/>
            </a:solidFill>
            <a:round/>
            <a:headEnd/>
            <a:tailEnd/>
          </a:ln>
          <a:extLst>
            <a:ext uri="{909E8E84-426E-40dd-AFC4-6F175D3DCCD1}">
              <a14:hiddenFill xmlns:a14="http://schemas.microsoft.com/office/drawing/2010/main" xmlns="">
                <a:noFill/>
              </a14:hiddenFill>
            </a:ext>
          </a:extLst>
        </p:spPr>
        <p:txBody>
          <a:bodyPr lIns="91429" tIns="45714" rIns="91429" bIns="45714"/>
          <a:lstStyle/>
          <a:p>
            <a:pPr defTabSz="914400" fontAlgn="base">
              <a:spcBef>
                <a:spcPct val="0"/>
              </a:spcBef>
              <a:spcAft>
                <a:spcPct val="0"/>
              </a:spcAft>
            </a:pPr>
            <a:endParaRPr lang="en-US" sz="2400">
              <a:solidFill>
                <a:srgbClr val="000000"/>
              </a:solidFill>
              <a:latin typeface="Arial" charset="0"/>
              <a:ea typeface="ＭＳ Ｐゴシック" charset="0"/>
              <a:cs typeface="ＭＳ Ｐゴシック" charset="0"/>
            </a:endParaRPr>
          </a:p>
        </p:txBody>
      </p:sp>
      <p:grpSp>
        <p:nvGrpSpPr>
          <p:cNvPr id="160774" name="Group 7"/>
          <p:cNvGrpSpPr>
            <a:grpSpLocks/>
          </p:cNvGrpSpPr>
          <p:nvPr/>
        </p:nvGrpSpPr>
        <p:grpSpPr bwMode="auto">
          <a:xfrm>
            <a:off x="7086600" y="873125"/>
            <a:ext cx="1954213" cy="4537075"/>
            <a:chOff x="4224" y="288"/>
            <a:chExt cx="1375" cy="3002"/>
          </a:xfrm>
        </p:grpSpPr>
        <p:pic>
          <p:nvPicPr>
            <p:cNvPr id="160778" name="Picture 8" descr="TNT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4" y="816"/>
              <a:ext cx="734" cy="2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0779" name="Picture 9" descr="TNT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5" y="1051"/>
              <a:ext cx="734" cy="2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0780" name="Picture 10" descr="TNT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91" y="288"/>
              <a:ext cx="734" cy="2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60775" name="Line 11"/>
          <p:cNvSpPr>
            <a:spLocks noChangeShapeType="1"/>
          </p:cNvSpPr>
          <p:nvPr/>
        </p:nvSpPr>
        <p:spPr bwMode="auto">
          <a:xfrm>
            <a:off x="7135813" y="2627313"/>
            <a:ext cx="1905000" cy="1981200"/>
          </a:xfrm>
          <a:prstGeom prst="line">
            <a:avLst/>
          </a:prstGeom>
          <a:noFill/>
          <a:ln w="76200">
            <a:solidFill>
              <a:srgbClr val="FF9900"/>
            </a:solidFill>
            <a:round/>
            <a:headEnd/>
            <a:tailEnd/>
          </a:ln>
          <a:extLst>
            <a:ext uri="{909E8E84-426E-40dd-AFC4-6F175D3DCCD1}">
              <a14:hiddenFill xmlns:a14="http://schemas.microsoft.com/office/drawing/2010/main" xmlns="">
                <a:noFill/>
              </a14:hiddenFill>
            </a:ext>
          </a:extLst>
        </p:spPr>
        <p:txBody>
          <a:bodyPr lIns="91429" tIns="45714" rIns="91429" bIns="45714"/>
          <a:lstStyle/>
          <a:p>
            <a:pPr defTabSz="914400" fontAlgn="base">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60776" name="Line 12"/>
          <p:cNvSpPr>
            <a:spLocks noChangeShapeType="1"/>
          </p:cNvSpPr>
          <p:nvPr/>
        </p:nvSpPr>
        <p:spPr bwMode="auto">
          <a:xfrm flipV="1">
            <a:off x="7135813" y="2627313"/>
            <a:ext cx="1905000" cy="1981200"/>
          </a:xfrm>
          <a:prstGeom prst="line">
            <a:avLst/>
          </a:prstGeom>
          <a:noFill/>
          <a:ln w="76200">
            <a:solidFill>
              <a:srgbClr val="FF9900"/>
            </a:solidFill>
            <a:round/>
            <a:headEnd/>
            <a:tailEnd/>
          </a:ln>
          <a:extLst>
            <a:ext uri="{909E8E84-426E-40dd-AFC4-6F175D3DCCD1}">
              <a14:hiddenFill xmlns:a14="http://schemas.microsoft.com/office/drawing/2010/main" xmlns="">
                <a:noFill/>
              </a14:hiddenFill>
            </a:ext>
          </a:extLst>
        </p:spPr>
        <p:txBody>
          <a:bodyPr lIns="91429" tIns="45714" rIns="91429" bIns="45714"/>
          <a:lstStyle/>
          <a:p>
            <a:pPr defTabSz="914400" fontAlgn="base">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60777" name="Text Box 13"/>
          <p:cNvSpPr txBox="1">
            <a:spLocks noChangeArrowheads="1"/>
          </p:cNvSpPr>
          <p:nvPr/>
        </p:nvSpPr>
        <p:spPr bwMode="auto">
          <a:xfrm>
            <a:off x="196850" y="6156325"/>
            <a:ext cx="8843963"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700" b="1" i="1" dirty="0">
                <a:solidFill>
                  <a:srgbClr val="0066FF"/>
                </a:solidFill>
              </a:rPr>
              <a:t>Could some of the inferred purifying selection be due to the acquisition of novel detrimental characteristics (e.g., protein toxicity, HOPELESS MONSTERS)? </a:t>
            </a:r>
          </a:p>
        </p:txBody>
      </p:sp>
    </p:spTree>
    <p:extLst>
      <p:ext uri="{BB962C8B-B14F-4D97-AF65-F5344CB8AC3E}">
        <p14:creationId xmlns:p14="http://schemas.microsoft.com/office/powerpoint/2010/main" val="1110453955"/>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Title 1"/>
          <p:cNvSpPr>
            <a:spLocks noGrp="1"/>
          </p:cNvSpPr>
          <p:nvPr>
            <p:ph type="title"/>
          </p:nvPr>
        </p:nvSpPr>
        <p:spPr/>
        <p:txBody>
          <a:bodyPr/>
          <a:lstStyle/>
          <a:p>
            <a:pPr eaLnBrk="1" hangingPunct="1"/>
            <a:r>
              <a:rPr lang="en-US">
                <a:latin typeface="Arial" charset="0"/>
              </a:rPr>
              <a:t> </a:t>
            </a:r>
          </a:p>
        </p:txBody>
      </p:sp>
      <p:sp>
        <p:nvSpPr>
          <p:cNvPr id="272386" name="Title 1"/>
          <p:cNvSpPr txBox="1">
            <a:spLocks/>
          </p:cNvSpPr>
          <p:nvPr/>
        </p:nvSpPr>
        <p:spPr bwMode="gray">
          <a:xfrm>
            <a:off x="333375" y="284163"/>
            <a:ext cx="8520113"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5627" rIns="0" bIns="45627"/>
          <a:lstStyle>
            <a:lvl1pPr defTabSz="450850" eaLnBrk="0" hangingPunct="0">
              <a:defRPr sz="2400">
                <a:solidFill>
                  <a:schemeClr val="tx1"/>
                </a:solidFill>
                <a:latin typeface="Arial" charset="0"/>
                <a:ea typeface="ＭＳ Ｐゴシック" charset="0"/>
                <a:cs typeface="ＭＳ Ｐゴシック" charset="0"/>
              </a:defRPr>
            </a:lvl1pPr>
            <a:lvl2pPr marL="742950" indent="-285750" defTabSz="450850" eaLnBrk="0" hangingPunct="0">
              <a:defRPr sz="2400">
                <a:solidFill>
                  <a:schemeClr val="tx1"/>
                </a:solidFill>
                <a:latin typeface="Arial" charset="0"/>
                <a:ea typeface="ＭＳ Ｐゴシック" charset="0"/>
              </a:defRPr>
            </a:lvl2pPr>
            <a:lvl3pPr marL="1143000" indent="-228600" defTabSz="450850" eaLnBrk="0" hangingPunct="0">
              <a:defRPr sz="2400">
                <a:solidFill>
                  <a:schemeClr val="tx1"/>
                </a:solidFill>
                <a:latin typeface="Arial" charset="0"/>
                <a:ea typeface="ＭＳ Ｐゴシック" charset="0"/>
              </a:defRPr>
            </a:lvl3pPr>
            <a:lvl4pPr marL="1600200" indent="-228600" defTabSz="450850" eaLnBrk="0" hangingPunct="0">
              <a:defRPr sz="2400">
                <a:solidFill>
                  <a:schemeClr val="tx1"/>
                </a:solidFill>
                <a:latin typeface="Arial" charset="0"/>
                <a:ea typeface="ＭＳ Ｐゴシック" charset="0"/>
              </a:defRPr>
            </a:lvl4pPr>
            <a:lvl5pPr marL="2057400" indent="-228600" defTabSz="450850" eaLnBrk="0" hangingPunct="0">
              <a:defRPr sz="2400">
                <a:solidFill>
                  <a:schemeClr val="tx1"/>
                </a:solidFill>
                <a:latin typeface="Arial" charset="0"/>
                <a:ea typeface="ＭＳ Ｐゴシック" charset="0"/>
              </a:defRPr>
            </a:lvl5pPr>
            <a:lvl6pPr marL="2514600" indent="-228600" defTabSz="4508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08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08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085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2000" b="1">
                <a:solidFill>
                  <a:srgbClr val="000000"/>
                </a:solidFill>
                <a:cs typeface="Arial" charset="0"/>
              </a:rPr>
              <a:t>Vertically Inherited Genes  Not Expressed for Function</a:t>
            </a:r>
            <a:endParaRPr lang="en-US" sz="2000" b="1" i="1">
              <a:solidFill>
                <a:srgbClr val="000000"/>
              </a:solidFill>
              <a:cs typeface="Arial"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b="7365"/>
          <a:stretch>
            <a:fillRect/>
          </a:stretch>
        </p:blipFill>
        <p:spPr bwMode="auto">
          <a:xfrm>
            <a:off x="333375" y="1808163"/>
            <a:ext cx="8569325" cy="443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22017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3409" name="Title 1"/>
          <p:cNvSpPr>
            <a:spLocks noGrp="1"/>
          </p:cNvSpPr>
          <p:nvPr>
            <p:ph type="title"/>
          </p:nvPr>
        </p:nvSpPr>
        <p:spPr/>
        <p:txBody>
          <a:bodyPr/>
          <a:lstStyle/>
          <a:p>
            <a:pPr algn="ctr" eaLnBrk="1" hangingPunct="1"/>
            <a:r>
              <a:rPr lang="en-US" sz="2000">
                <a:latin typeface="Arial" charset="0"/>
              </a:rPr>
              <a:t>Counting Algorithm</a:t>
            </a:r>
          </a:p>
        </p:txBody>
      </p:sp>
      <p:pic>
        <p:nvPicPr>
          <p:cNvPr id="273410" name="Picture 2"/>
          <p:cNvPicPr>
            <a:picLocks noChangeAspect="1" noChangeArrowheads="1"/>
          </p:cNvPicPr>
          <p:nvPr/>
        </p:nvPicPr>
        <p:blipFill>
          <a:blip r:embed="rId2">
            <a:extLst>
              <a:ext uri="{28A0092B-C50C-407E-A947-70E740481C1C}">
                <a14:useLocalDpi xmlns:a14="http://schemas.microsoft.com/office/drawing/2010/main" val="0"/>
              </a:ext>
            </a:extLst>
          </a:blip>
          <a:srcRect l="3343" t="3099" r="2406" b="76241"/>
          <a:stretch>
            <a:fillRect/>
          </a:stretch>
        </p:blipFill>
        <p:spPr bwMode="auto">
          <a:xfrm>
            <a:off x="136525" y="1049338"/>
            <a:ext cx="6556375" cy="1860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3411" name="Picture 3"/>
          <p:cNvPicPr>
            <a:picLocks noChangeAspect="1" noChangeArrowheads="1"/>
          </p:cNvPicPr>
          <p:nvPr/>
        </p:nvPicPr>
        <p:blipFill>
          <a:blip r:embed="rId3">
            <a:extLst>
              <a:ext uri="{28A0092B-C50C-407E-A947-70E740481C1C}">
                <a14:useLocalDpi xmlns:a14="http://schemas.microsoft.com/office/drawing/2010/main" val="0"/>
              </a:ext>
            </a:extLst>
          </a:blip>
          <a:srcRect l="3609" t="2892" r="1871" b="62604"/>
          <a:stretch>
            <a:fillRect/>
          </a:stretch>
        </p:blipFill>
        <p:spPr bwMode="auto">
          <a:xfrm>
            <a:off x="177800" y="3476625"/>
            <a:ext cx="6472238" cy="305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p:cNvSpPr>
            <a:spLocks noChangeArrowheads="1"/>
          </p:cNvSpPr>
          <p:nvPr/>
        </p:nvSpPr>
        <p:spPr bwMode="auto">
          <a:xfrm>
            <a:off x="2174875" y="1049338"/>
            <a:ext cx="157163" cy="1776412"/>
          </a:xfrm>
          <a:prstGeom prst="rect">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lIns="89814" tIns="46705" rIns="89814" bIns="46705" anchor="ctr"/>
          <a:lstStyle/>
          <a:p>
            <a:pPr defTabSz="911225" fontAlgn="base">
              <a:spcBef>
                <a:spcPct val="0"/>
              </a:spcBef>
              <a:spcAft>
                <a:spcPct val="0"/>
              </a:spcAft>
            </a:pPr>
            <a:endParaRPr lang="en-US" sz="2000">
              <a:solidFill>
                <a:srgbClr val="000000"/>
              </a:solidFill>
              <a:latin typeface="Arial" charset="0"/>
              <a:ea typeface="ＭＳ Ｐゴシック" charset="0"/>
              <a:cs typeface="ＭＳ Ｐゴシック" charset="0"/>
            </a:endParaRPr>
          </a:p>
        </p:txBody>
      </p:sp>
      <p:sp>
        <p:nvSpPr>
          <p:cNvPr id="11" name="Rectangle 10"/>
          <p:cNvSpPr>
            <a:spLocks noChangeArrowheads="1"/>
          </p:cNvSpPr>
          <p:nvPr/>
        </p:nvSpPr>
        <p:spPr bwMode="auto">
          <a:xfrm>
            <a:off x="1495425" y="3462338"/>
            <a:ext cx="158750" cy="1776412"/>
          </a:xfrm>
          <a:prstGeom prst="rect">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lIns="89814" tIns="46705" rIns="89814" bIns="46705" anchor="ctr"/>
          <a:lstStyle/>
          <a:p>
            <a:pPr defTabSz="911225" fontAlgn="base">
              <a:spcBef>
                <a:spcPct val="0"/>
              </a:spcBef>
              <a:spcAft>
                <a:spcPct val="0"/>
              </a:spcAft>
            </a:pPr>
            <a:endParaRPr lang="en-US" sz="2000">
              <a:solidFill>
                <a:srgbClr val="000000"/>
              </a:solidFill>
              <a:latin typeface="Arial" charset="0"/>
              <a:ea typeface="ＭＳ Ｐゴシック" charset="0"/>
              <a:cs typeface="ＭＳ Ｐゴシック" charset="0"/>
            </a:endParaRPr>
          </a:p>
        </p:txBody>
      </p:sp>
      <p:graphicFrame>
        <p:nvGraphicFramePr>
          <p:cNvPr id="13" name="Diagram 12"/>
          <p:cNvGraphicFramePr/>
          <p:nvPr/>
        </p:nvGraphicFramePr>
        <p:xfrm>
          <a:off x="6615548" y="1251526"/>
          <a:ext cx="2528454" cy="51364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0" name="Group 19"/>
          <p:cNvGrpSpPr>
            <a:grpSpLocks/>
          </p:cNvGrpSpPr>
          <p:nvPr/>
        </p:nvGrpSpPr>
        <p:grpSpPr bwMode="auto">
          <a:xfrm>
            <a:off x="3497263" y="2936875"/>
            <a:ext cx="3057525" cy="412750"/>
            <a:chOff x="3497056" y="2936773"/>
            <a:chExt cx="3057306" cy="412581"/>
          </a:xfrm>
        </p:grpSpPr>
        <p:grpSp>
          <p:nvGrpSpPr>
            <p:cNvPr id="273422" name="Group 17"/>
            <p:cNvGrpSpPr>
              <a:grpSpLocks/>
            </p:cNvGrpSpPr>
            <p:nvPr/>
          </p:nvGrpSpPr>
          <p:grpSpPr bwMode="auto">
            <a:xfrm>
              <a:off x="3497056" y="2936773"/>
              <a:ext cx="998162" cy="412581"/>
              <a:chOff x="3497056" y="2936773"/>
              <a:chExt cx="998162" cy="412581"/>
            </a:xfrm>
          </p:grpSpPr>
          <p:cxnSp>
            <p:nvCxnSpPr>
              <p:cNvPr id="273424" name="Straight Arrow Connector 6"/>
              <p:cNvCxnSpPr>
                <a:cxnSpLocks noChangeShapeType="1"/>
              </p:cNvCxnSpPr>
              <p:nvPr/>
            </p:nvCxnSpPr>
            <p:spPr bwMode="auto">
              <a:xfrm>
                <a:off x="4118290" y="2936773"/>
                <a:ext cx="376928" cy="166360"/>
              </a:xfrm>
              <a:prstGeom prst="straightConnector1">
                <a:avLst/>
              </a:prstGeom>
              <a:noFill/>
              <a:ln w="28575">
                <a:solidFill>
                  <a:srgbClr val="FF0000"/>
                </a:solidFill>
                <a:round/>
                <a:headEn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3425" name="Straight Arrow Connector 13"/>
              <p:cNvCxnSpPr>
                <a:cxnSpLocks noChangeShapeType="1"/>
              </p:cNvCxnSpPr>
              <p:nvPr/>
            </p:nvCxnSpPr>
            <p:spPr bwMode="auto">
              <a:xfrm flipV="1">
                <a:off x="3497056" y="3172692"/>
                <a:ext cx="998162" cy="176662"/>
              </a:xfrm>
              <a:prstGeom prst="straightConnector1">
                <a:avLst/>
              </a:prstGeom>
              <a:noFill/>
              <a:ln w="28575">
                <a:solidFill>
                  <a:srgbClr val="FF0000"/>
                </a:solidFill>
                <a:round/>
                <a:headEn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273423" name="TextBox 18"/>
            <p:cNvSpPr txBox="1">
              <a:spLocks noChangeArrowheads="1"/>
            </p:cNvSpPr>
            <p:nvPr/>
          </p:nvSpPr>
          <p:spPr bwMode="auto">
            <a:xfrm>
              <a:off x="4495217" y="3012315"/>
              <a:ext cx="205914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000" b="1">
                  <a:solidFill>
                    <a:srgbClr val="000000"/>
                  </a:solidFill>
                </a:rPr>
                <a:t>1 non-synonymous change</a:t>
              </a:r>
            </a:p>
          </p:txBody>
        </p:sp>
      </p:grpSp>
      <p:grpSp>
        <p:nvGrpSpPr>
          <p:cNvPr id="273416" name="Group 3"/>
          <p:cNvGrpSpPr>
            <a:grpSpLocks/>
          </p:cNvGrpSpPr>
          <p:nvPr/>
        </p:nvGrpSpPr>
        <p:grpSpPr bwMode="auto">
          <a:xfrm>
            <a:off x="1946275" y="2813050"/>
            <a:ext cx="2360613" cy="246063"/>
            <a:chOff x="1947046" y="2813663"/>
            <a:chExt cx="2359708" cy="246224"/>
          </a:xfrm>
        </p:grpSpPr>
        <p:sp>
          <p:nvSpPr>
            <p:cNvPr id="273420" name="TextBox 2"/>
            <p:cNvSpPr txBox="1">
              <a:spLocks noChangeArrowheads="1"/>
            </p:cNvSpPr>
            <p:nvPr/>
          </p:nvSpPr>
          <p:spPr bwMode="auto">
            <a:xfrm>
              <a:off x="1947046" y="2813663"/>
              <a:ext cx="2359708" cy="246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000" b="1">
                  <a:solidFill>
                    <a:srgbClr val="000000"/>
                  </a:solidFill>
                </a:rPr>
                <a:t>X=2     1 nucleotide substitution</a:t>
              </a:r>
            </a:p>
          </p:txBody>
        </p:sp>
        <p:cxnSp>
          <p:nvCxnSpPr>
            <p:cNvPr id="273421" name="Straight Arrow Connector 15"/>
            <p:cNvCxnSpPr>
              <a:cxnSpLocks noChangeShapeType="1"/>
            </p:cNvCxnSpPr>
            <p:nvPr/>
          </p:nvCxnSpPr>
          <p:spPr bwMode="auto">
            <a:xfrm flipV="1">
              <a:off x="2416708" y="2948351"/>
              <a:ext cx="151758" cy="1"/>
            </a:xfrm>
            <a:prstGeom prst="straightConnector1">
              <a:avLst/>
            </a:prstGeom>
            <a:noFill/>
            <a:ln w="19050">
              <a:solidFill>
                <a:srgbClr val="0070C0"/>
              </a:solidFill>
              <a:round/>
              <a:headEn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273417" name="Group 7"/>
          <p:cNvGrpSpPr>
            <a:grpSpLocks/>
          </p:cNvGrpSpPr>
          <p:nvPr/>
        </p:nvGrpSpPr>
        <p:grpSpPr bwMode="auto">
          <a:xfrm>
            <a:off x="1276350" y="3225800"/>
            <a:ext cx="2359025" cy="246063"/>
            <a:chOff x="1275789" y="3226244"/>
            <a:chExt cx="2359708" cy="246224"/>
          </a:xfrm>
        </p:grpSpPr>
        <p:sp>
          <p:nvSpPr>
            <p:cNvPr id="273418" name="TextBox 11"/>
            <p:cNvSpPr txBox="1">
              <a:spLocks noChangeArrowheads="1"/>
            </p:cNvSpPr>
            <p:nvPr/>
          </p:nvSpPr>
          <p:spPr bwMode="auto">
            <a:xfrm>
              <a:off x="1275789" y="3226244"/>
              <a:ext cx="2359708" cy="246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000" b="1">
                  <a:solidFill>
                    <a:srgbClr val="000000"/>
                  </a:solidFill>
                </a:rPr>
                <a:t>X=2     1 amino acid substitution</a:t>
              </a:r>
            </a:p>
          </p:txBody>
        </p:sp>
        <p:cxnSp>
          <p:nvCxnSpPr>
            <p:cNvPr id="273419" name="Straight Arrow Connector 22"/>
            <p:cNvCxnSpPr>
              <a:cxnSpLocks noChangeShapeType="1"/>
            </p:cNvCxnSpPr>
            <p:nvPr/>
          </p:nvCxnSpPr>
          <p:spPr bwMode="auto">
            <a:xfrm flipV="1">
              <a:off x="1742453" y="3349354"/>
              <a:ext cx="151758" cy="1"/>
            </a:xfrm>
            <a:prstGeom prst="straightConnector1">
              <a:avLst/>
            </a:prstGeom>
            <a:noFill/>
            <a:ln w="19050">
              <a:solidFill>
                <a:srgbClr val="0070C0"/>
              </a:solidFill>
              <a:round/>
              <a:headEn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9674927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4433" name="Title 1"/>
          <p:cNvSpPr>
            <a:spLocks noGrp="1"/>
          </p:cNvSpPr>
          <p:nvPr>
            <p:ph type="title"/>
          </p:nvPr>
        </p:nvSpPr>
        <p:spPr/>
        <p:txBody>
          <a:bodyPr/>
          <a:lstStyle/>
          <a:p>
            <a:pPr algn="ctr" eaLnBrk="1" hangingPunct="1"/>
            <a:r>
              <a:rPr lang="en-US" sz="2000">
                <a:latin typeface="Arial" charset="0"/>
              </a:rPr>
              <a:t>Simulation Algorithm</a:t>
            </a:r>
          </a:p>
        </p:txBody>
      </p:sp>
      <p:pic>
        <p:nvPicPr>
          <p:cNvPr id="274434" name="Picture 2"/>
          <p:cNvPicPr>
            <a:picLocks noChangeAspect="1" noChangeArrowheads="1"/>
          </p:cNvPicPr>
          <p:nvPr/>
        </p:nvPicPr>
        <p:blipFill>
          <a:blip r:embed="rId2">
            <a:extLst>
              <a:ext uri="{28A0092B-C50C-407E-A947-70E740481C1C}">
                <a14:useLocalDpi xmlns:a14="http://schemas.microsoft.com/office/drawing/2010/main" val="0"/>
              </a:ext>
            </a:extLst>
          </a:blip>
          <a:srcRect l="3343" t="3099" r="2406" b="76241"/>
          <a:stretch>
            <a:fillRect/>
          </a:stretch>
        </p:blipFill>
        <p:spPr bwMode="auto">
          <a:xfrm>
            <a:off x="93663" y="1049338"/>
            <a:ext cx="6396037" cy="1814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9" name="Diagram 8"/>
          <p:cNvGraphicFramePr/>
          <p:nvPr/>
        </p:nvGraphicFramePr>
        <p:xfrm>
          <a:off x="6533188" y="1251526"/>
          <a:ext cx="2528454" cy="5136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a:spLocks noChangeArrowheads="1"/>
          </p:cNvSpPr>
          <p:nvPr/>
        </p:nvSpPr>
        <p:spPr bwMode="auto">
          <a:xfrm>
            <a:off x="1901825" y="1547813"/>
            <a:ext cx="292100" cy="149225"/>
          </a:xfrm>
          <a:prstGeom prst="rect">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lIns="89814" tIns="46705" rIns="89814" bIns="46705" anchor="ctr"/>
          <a:lstStyle/>
          <a:p>
            <a:pPr defTabSz="911225" fontAlgn="base">
              <a:spcBef>
                <a:spcPct val="0"/>
              </a:spcBef>
              <a:spcAft>
                <a:spcPct val="0"/>
              </a:spcAft>
            </a:pPr>
            <a:endParaRPr lang="en-US" sz="2000">
              <a:solidFill>
                <a:srgbClr val="000000"/>
              </a:solidFill>
              <a:latin typeface="Arial" charset="0"/>
              <a:ea typeface="ＭＳ Ｐゴシック" charset="0"/>
              <a:cs typeface="ＭＳ Ｐゴシック" charset="0"/>
            </a:endParaRPr>
          </a:p>
        </p:txBody>
      </p:sp>
      <p:pic>
        <p:nvPicPr>
          <p:cNvPr id="274437" name="Picture 3"/>
          <p:cNvPicPr>
            <a:picLocks noChangeAspect="1" noChangeArrowheads="1"/>
          </p:cNvPicPr>
          <p:nvPr/>
        </p:nvPicPr>
        <p:blipFill>
          <a:blip r:embed="rId8">
            <a:extLst>
              <a:ext uri="{28A0092B-C50C-407E-A947-70E740481C1C}">
                <a14:useLocalDpi xmlns:a14="http://schemas.microsoft.com/office/drawing/2010/main" val="0"/>
              </a:ext>
            </a:extLst>
          </a:blip>
          <a:srcRect l="3609" t="2892" r="1871" b="62604"/>
          <a:stretch>
            <a:fillRect/>
          </a:stretch>
        </p:blipFill>
        <p:spPr bwMode="auto">
          <a:xfrm>
            <a:off x="182563" y="3192463"/>
            <a:ext cx="6307137" cy="2979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a:spLocks noChangeArrowheads="1"/>
          </p:cNvSpPr>
          <p:nvPr/>
        </p:nvSpPr>
        <p:spPr bwMode="auto">
          <a:xfrm>
            <a:off x="1474788" y="3330575"/>
            <a:ext cx="136525" cy="1566863"/>
          </a:xfrm>
          <a:prstGeom prst="rect">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lIns="89814" tIns="46705" rIns="89814" bIns="46705" anchor="ctr"/>
          <a:lstStyle/>
          <a:p>
            <a:pPr defTabSz="911225" fontAlgn="base">
              <a:spcBef>
                <a:spcPct val="0"/>
              </a:spcBef>
              <a:spcAft>
                <a:spcPct val="0"/>
              </a:spcAft>
            </a:pPr>
            <a:endParaRPr lang="en-US" sz="2000">
              <a:solidFill>
                <a:srgbClr val="000000"/>
              </a:solidFill>
              <a:latin typeface="Arial" charset="0"/>
              <a:ea typeface="ＭＳ Ｐゴシック" charset="0"/>
              <a:cs typeface="ＭＳ Ｐゴシック" charset="0"/>
            </a:endParaRPr>
          </a:p>
        </p:txBody>
      </p:sp>
      <p:sp>
        <p:nvSpPr>
          <p:cNvPr id="8" name="Rectangle 7"/>
          <p:cNvSpPr>
            <a:spLocks noChangeArrowheads="1"/>
          </p:cNvSpPr>
          <p:nvPr/>
        </p:nvSpPr>
        <p:spPr bwMode="auto">
          <a:xfrm>
            <a:off x="1893888" y="1506538"/>
            <a:ext cx="146050" cy="211137"/>
          </a:xfrm>
          <a:prstGeom prst="rect">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lIns="89814" tIns="46705" rIns="89814" bIns="46705" anchor="ctr"/>
          <a:lstStyle/>
          <a:p>
            <a:pPr defTabSz="911225" fontAlgn="base">
              <a:spcBef>
                <a:spcPct val="0"/>
              </a:spcBef>
              <a:spcAft>
                <a:spcPct val="0"/>
              </a:spcAft>
            </a:pPr>
            <a:endParaRPr lang="en-US" sz="200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0522771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xit" presetSubtype="0" fill="hold" grpId="1" nodeType="with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8" grpId="0" animBg="1"/>
      <p:bldP spid="8"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Title 1"/>
          <p:cNvSpPr>
            <a:spLocks noGrp="1"/>
          </p:cNvSpPr>
          <p:nvPr>
            <p:ph type="title"/>
          </p:nvPr>
        </p:nvSpPr>
        <p:spPr>
          <a:xfrm>
            <a:off x="322263" y="217488"/>
            <a:ext cx="8520112" cy="668337"/>
          </a:xfrm>
        </p:spPr>
        <p:txBody>
          <a:bodyPr/>
          <a:lstStyle/>
          <a:p>
            <a:pPr algn="ctr" eaLnBrk="1" hangingPunct="1"/>
            <a:r>
              <a:rPr lang="en-US" sz="1800">
                <a:latin typeface="Arial" charset="0"/>
              </a:rPr>
              <a:t>Evolution of Coding DNA Sequences Under a Neutral Model</a:t>
            </a:r>
            <a:br>
              <a:rPr lang="en-US" sz="1800">
                <a:latin typeface="Arial" charset="0"/>
              </a:rPr>
            </a:br>
            <a:r>
              <a:rPr lang="en-US" sz="1800" i="1">
                <a:latin typeface="Arial" charset="0"/>
              </a:rPr>
              <a:t>E. coli </a:t>
            </a:r>
            <a:r>
              <a:rPr lang="en-US" sz="1800">
                <a:latin typeface="Arial" charset="0"/>
              </a:rPr>
              <a:t>Prophage Genes</a:t>
            </a:r>
          </a:p>
        </p:txBody>
      </p:sp>
      <p:pic>
        <p:nvPicPr>
          <p:cNvPr id="5141"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338" y="4076700"/>
            <a:ext cx="3514725" cy="2551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42"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4463" y="4081463"/>
            <a:ext cx="3509962" cy="2546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44"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4463" y="1403350"/>
            <a:ext cx="3509962" cy="2547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a:spLocks noChangeArrowheads="1"/>
          </p:cNvSpPr>
          <p:nvPr/>
        </p:nvSpPr>
        <p:spPr bwMode="auto">
          <a:xfrm>
            <a:off x="5346700" y="1074738"/>
            <a:ext cx="3265488" cy="3075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49" tIns="45627" rIns="91249" bIns="4562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400" b="1" dirty="0">
                <a:solidFill>
                  <a:srgbClr val="000000"/>
                </a:solidFill>
              </a:rPr>
              <a:t>Probability distribution</a:t>
            </a:r>
          </a:p>
        </p:txBody>
      </p:sp>
      <p:sp>
        <p:nvSpPr>
          <p:cNvPr id="32" name="TextBox 31"/>
          <p:cNvSpPr txBox="1">
            <a:spLocks noChangeArrowheads="1"/>
          </p:cNvSpPr>
          <p:nvPr/>
        </p:nvSpPr>
        <p:spPr bwMode="auto">
          <a:xfrm>
            <a:off x="1681163" y="1033463"/>
            <a:ext cx="3267075" cy="3075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49" tIns="45627" rIns="91249" bIns="4562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400" b="1" dirty="0">
                <a:solidFill>
                  <a:srgbClr val="000000"/>
                </a:solidFill>
              </a:rPr>
              <a:t>Count distribution from simulations </a:t>
            </a:r>
          </a:p>
        </p:txBody>
      </p:sp>
      <p:sp>
        <p:nvSpPr>
          <p:cNvPr id="4" name="TextBox 3"/>
          <p:cNvSpPr txBox="1">
            <a:spLocks noChangeArrowheads="1"/>
          </p:cNvSpPr>
          <p:nvPr/>
        </p:nvSpPr>
        <p:spPr bwMode="auto">
          <a:xfrm>
            <a:off x="50800" y="2133600"/>
            <a:ext cx="15573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49" tIns="45627" rIns="91249" bIns="4562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200" b="1">
                <a:solidFill>
                  <a:srgbClr val="000000"/>
                </a:solidFill>
                <a:cs typeface="Arial" charset="0"/>
              </a:rPr>
              <a:t>Non-synonymous</a:t>
            </a:r>
          </a:p>
        </p:txBody>
      </p:sp>
      <p:sp>
        <p:nvSpPr>
          <p:cNvPr id="34" name="TextBox 33"/>
          <p:cNvSpPr txBox="1">
            <a:spLocks noChangeArrowheads="1"/>
          </p:cNvSpPr>
          <p:nvPr/>
        </p:nvSpPr>
        <p:spPr bwMode="auto">
          <a:xfrm>
            <a:off x="50800" y="5213350"/>
            <a:ext cx="1557338"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49" tIns="45627" rIns="91249" bIns="4562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200" b="1">
                <a:solidFill>
                  <a:srgbClr val="FF0000"/>
                </a:solidFill>
                <a:cs typeface="Arial" charset="0"/>
              </a:rPr>
              <a:t>Synonymous</a:t>
            </a:r>
          </a:p>
        </p:txBody>
      </p:sp>
      <p:pic>
        <p:nvPicPr>
          <p:cNvPr id="5145"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7338" y="1403350"/>
            <a:ext cx="3514725" cy="2552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9" name="Group 8"/>
          <p:cNvGrpSpPr>
            <a:grpSpLocks/>
          </p:cNvGrpSpPr>
          <p:nvPr/>
        </p:nvGrpSpPr>
        <p:grpSpPr bwMode="auto">
          <a:xfrm>
            <a:off x="6388100" y="2665413"/>
            <a:ext cx="1098550" cy="1009650"/>
            <a:chOff x="6388851" y="2665867"/>
            <a:chExt cx="1097948" cy="1008666"/>
          </a:xfrm>
        </p:grpSpPr>
        <p:cxnSp>
          <p:nvCxnSpPr>
            <p:cNvPr id="275478" name="Straight Arrow Connector 15"/>
            <p:cNvCxnSpPr>
              <a:cxnSpLocks noChangeShapeType="1"/>
            </p:cNvCxnSpPr>
            <p:nvPr/>
          </p:nvCxnSpPr>
          <p:spPr bwMode="auto">
            <a:xfrm flipH="1">
              <a:off x="6388851" y="3310959"/>
              <a:ext cx="196114" cy="363574"/>
            </a:xfrm>
            <a:prstGeom prst="straightConnector1">
              <a:avLst/>
            </a:prstGeom>
            <a:noFill/>
            <a:ln w="19050">
              <a:solidFill>
                <a:srgbClr val="FF0000"/>
              </a:solidFill>
              <a:round/>
              <a:headEn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75479" name="TextBox 6"/>
            <p:cNvSpPr txBox="1">
              <a:spLocks noChangeArrowheads="1"/>
            </p:cNvSpPr>
            <p:nvPr/>
          </p:nvSpPr>
          <p:spPr bwMode="auto">
            <a:xfrm>
              <a:off x="6501740" y="2665867"/>
              <a:ext cx="985059"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000" b="1">
                  <a:solidFill>
                    <a:srgbClr val="FF0000"/>
                  </a:solidFill>
                </a:rPr>
                <a:t>n= 90</a:t>
              </a:r>
            </a:p>
            <a:p>
              <a:pPr defTabSz="914400" eaLnBrk="1" fontAlgn="base" hangingPunct="1">
                <a:spcBef>
                  <a:spcPct val="0"/>
                </a:spcBef>
                <a:spcAft>
                  <a:spcPct val="0"/>
                </a:spcAft>
              </a:pPr>
              <a:r>
                <a:rPr lang="en-US" sz="1000" b="1">
                  <a:solidFill>
                    <a:srgbClr val="FF0000"/>
                  </a:solidFill>
                </a:rPr>
                <a:t>k= 24</a:t>
              </a:r>
            </a:p>
            <a:p>
              <a:pPr defTabSz="914400" eaLnBrk="1" fontAlgn="base" hangingPunct="1">
                <a:spcBef>
                  <a:spcPct val="0"/>
                </a:spcBef>
                <a:spcAft>
                  <a:spcPct val="0"/>
                </a:spcAft>
              </a:pPr>
              <a:r>
                <a:rPr lang="en-US" sz="1000" b="1">
                  <a:solidFill>
                    <a:srgbClr val="FF0000"/>
                  </a:solidFill>
                </a:rPr>
                <a:t>p=0.763</a:t>
              </a:r>
            </a:p>
            <a:p>
              <a:pPr defTabSz="914400" eaLnBrk="1" fontAlgn="base" hangingPunct="1">
                <a:spcBef>
                  <a:spcPct val="0"/>
                </a:spcBef>
                <a:spcAft>
                  <a:spcPct val="0"/>
                </a:spcAft>
              </a:pPr>
              <a:r>
                <a:rPr lang="en-US" sz="1000" b="1">
                  <a:solidFill>
                    <a:srgbClr val="FF0000"/>
                  </a:solidFill>
                </a:rPr>
                <a:t>P(≤24)=3.63E-23</a:t>
              </a:r>
            </a:p>
          </p:txBody>
        </p:sp>
      </p:grpSp>
      <p:grpSp>
        <p:nvGrpSpPr>
          <p:cNvPr id="20" name="Group 19"/>
          <p:cNvGrpSpPr>
            <a:grpSpLocks/>
          </p:cNvGrpSpPr>
          <p:nvPr/>
        </p:nvGrpSpPr>
        <p:grpSpPr bwMode="auto">
          <a:xfrm>
            <a:off x="2860675" y="2973388"/>
            <a:ext cx="1098550" cy="671512"/>
            <a:chOff x="6388851" y="3003027"/>
            <a:chExt cx="1097948" cy="671506"/>
          </a:xfrm>
        </p:grpSpPr>
        <p:cxnSp>
          <p:nvCxnSpPr>
            <p:cNvPr id="275476" name="Straight Arrow Connector 20"/>
            <p:cNvCxnSpPr>
              <a:cxnSpLocks noChangeShapeType="1"/>
            </p:cNvCxnSpPr>
            <p:nvPr/>
          </p:nvCxnSpPr>
          <p:spPr bwMode="auto">
            <a:xfrm flipH="1">
              <a:off x="6388851" y="3310959"/>
              <a:ext cx="196114" cy="363574"/>
            </a:xfrm>
            <a:prstGeom prst="straightConnector1">
              <a:avLst/>
            </a:prstGeom>
            <a:noFill/>
            <a:ln w="19050">
              <a:solidFill>
                <a:srgbClr val="FF0000"/>
              </a:solidFill>
              <a:round/>
              <a:headEn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75477" name="TextBox 21"/>
            <p:cNvSpPr txBox="1">
              <a:spLocks noChangeArrowheads="1"/>
            </p:cNvSpPr>
            <p:nvPr/>
          </p:nvSpPr>
          <p:spPr bwMode="auto">
            <a:xfrm>
              <a:off x="6501740" y="3003027"/>
              <a:ext cx="98505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000" b="1">
                  <a:solidFill>
                    <a:srgbClr val="FF0000"/>
                  </a:solidFill>
                </a:rPr>
                <a:t>Observed=24</a:t>
              </a:r>
            </a:p>
            <a:p>
              <a:pPr defTabSz="914400" eaLnBrk="1" fontAlgn="base" hangingPunct="1">
                <a:spcBef>
                  <a:spcPct val="0"/>
                </a:spcBef>
                <a:spcAft>
                  <a:spcPct val="0"/>
                </a:spcAft>
              </a:pPr>
              <a:r>
                <a:rPr lang="en-US" sz="1000" b="1">
                  <a:solidFill>
                    <a:srgbClr val="FF0000"/>
                  </a:solidFill>
                </a:rPr>
                <a:t>P(≤24) &lt; 10</a:t>
              </a:r>
              <a:r>
                <a:rPr lang="en-US" sz="1000" b="1" baseline="30000">
                  <a:solidFill>
                    <a:srgbClr val="FF0000"/>
                  </a:solidFill>
                </a:rPr>
                <a:t>-6</a:t>
              </a:r>
            </a:p>
          </p:txBody>
        </p:sp>
      </p:grpSp>
      <p:grpSp>
        <p:nvGrpSpPr>
          <p:cNvPr id="24" name="Group 23"/>
          <p:cNvGrpSpPr>
            <a:grpSpLocks/>
          </p:cNvGrpSpPr>
          <p:nvPr/>
        </p:nvGrpSpPr>
        <p:grpSpPr bwMode="auto">
          <a:xfrm>
            <a:off x="7092950" y="5346700"/>
            <a:ext cx="984250" cy="979488"/>
            <a:chOff x="6501740" y="2799185"/>
            <a:chExt cx="985059" cy="979127"/>
          </a:xfrm>
        </p:grpSpPr>
        <p:cxnSp>
          <p:nvCxnSpPr>
            <p:cNvPr id="275474" name="Straight Arrow Connector 24"/>
            <p:cNvCxnSpPr>
              <a:cxnSpLocks noChangeShapeType="1"/>
            </p:cNvCxnSpPr>
            <p:nvPr/>
          </p:nvCxnSpPr>
          <p:spPr bwMode="auto">
            <a:xfrm>
              <a:off x="6896212" y="3414738"/>
              <a:ext cx="311247" cy="363574"/>
            </a:xfrm>
            <a:prstGeom prst="straightConnector1">
              <a:avLst/>
            </a:prstGeom>
            <a:noFill/>
            <a:ln w="19050">
              <a:solidFill>
                <a:srgbClr val="FF0000"/>
              </a:solidFill>
              <a:round/>
              <a:headEn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75475" name="TextBox 25"/>
            <p:cNvSpPr txBox="1">
              <a:spLocks noChangeArrowheads="1"/>
            </p:cNvSpPr>
            <p:nvPr/>
          </p:nvSpPr>
          <p:spPr bwMode="auto">
            <a:xfrm>
              <a:off x="6501740" y="2799185"/>
              <a:ext cx="985059"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000" b="1">
                  <a:solidFill>
                    <a:srgbClr val="FF0000"/>
                  </a:solidFill>
                </a:rPr>
                <a:t>n= 90</a:t>
              </a:r>
            </a:p>
            <a:p>
              <a:pPr defTabSz="914400" eaLnBrk="1" fontAlgn="base" hangingPunct="1">
                <a:spcBef>
                  <a:spcPct val="0"/>
                </a:spcBef>
                <a:spcAft>
                  <a:spcPct val="0"/>
                </a:spcAft>
              </a:pPr>
              <a:r>
                <a:rPr lang="en-US" sz="1000" b="1">
                  <a:solidFill>
                    <a:srgbClr val="FF0000"/>
                  </a:solidFill>
                </a:rPr>
                <a:t>k= 66</a:t>
              </a:r>
            </a:p>
            <a:p>
              <a:pPr defTabSz="914400" eaLnBrk="1" fontAlgn="base" hangingPunct="1">
                <a:spcBef>
                  <a:spcPct val="0"/>
                </a:spcBef>
                <a:spcAft>
                  <a:spcPct val="0"/>
                </a:spcAft>
              </a:pPr>
              <a:r>
                <a:rPr lang="en-US" sz="1000" b="1">
                  <a:solidFill>
                    <a:srgbClr val="FF0000"/>
                  </a:solidFill>
                </a:rPr>
                <a:t>p=0.2365</a:t>
              </a:r>
            </a:p>
            <a:p>
              <a:pPr defTabSz="914400" eaLnBrk="1" fontAlgn="base" hangingPunct="1">
                <a:spcBef>
                  <a:spcPct val="0"/>
                </a:spcBef>
                <a:spcAft>
                  <a:spcPct val="0"/>
                </a:spcAft>
              </a:pPr>
              <a:r>
                <a:rPr lang="en-US" sz="1000" b="1">
                  <a:solidFill>
                    <a:srgbClr val="FF0000"/>
                  </a:solidFill>
                </a:rPr>
                <a:t>P(≥66)=3.22E-23</a:t>
              </a:r>
            </a:p>
          </p:txBody>
        </p:sp>
      </p:grpSp>
      <p:grpSp>
        <p:nvGrpSpPr>
          <p:cNvPr id="28" name="Group 27"/>
          <p:cNvGrpSpPr>
            <a:grpSpLocks/>
          </p:cNvGrpSpPr>
          <p:nvPr/>
        </p:nvGrpSpPr>
        <p:grpSpPr bwMode="auto">
          <a:xfrm>
            <a:off x="3314700" y="5668963"/>
            <a:ext cx="985838" cy="671512"/>
            <a:chOff x="6388850" y="3017664"/>
            <a:chExt cx="985059" cy="671351"/>
          </a:xfrm>
        </p:grpSpPr>
        <p:cxnSp>
          <p:nvCxnSpPr>
            <p:cNvPr id="275472" name="Straight Arrow Connector 28"/>
            <p:cNvCxnSpPr>
              <a:cxnSpLocks noChangeShapeType="1"/>
            </p:cNvCxnSpPr>
            <p:nvPr/>
          </p:nvCxnSpPr>
          <p:spPr bwMode="auto">
            <a:xfrm>
              <a:off x="6828517" y="3325441"/>
              <a:ext cx="409304" cy="363574"/>
            </a:xfrm>
            <a:prstGeom prst="straightConnector1">
              <a:avLst/>
            </a:prstGeom>
            <a:noFill/>
            <a:ln w="19050">
              <a:solidFill>
                <a:srgbClr val="FF0000"/>
              </a:solidFill>
              <a:round/>
              <a:headEn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75473" name="TextBox 29"/>
            <p:cNvSpPr txBox="1">
              <a:spLocks noChangeArrowheads="1"/>
            </p:cNvSpPr>
            <p:nvPr/>
          </p:nvSpPr>
          <p:spPr bwMode="auto">
            <a:xfrm>
              <a:off x="6388850" y="3017664"/>
              <a:ext cx="98505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000" b="1">
                  <a:solidFill>
                    <a:srgbClr val="FF0000"/>
                  </a:solidFill>
                </a:rPr>
                <a:t>Observed=66</a:t>
              </a:r>
            </a:p>
            <a:p>
              <a:pPr defTabSz="914400" eaLnBrk="1" fontAlgn="base" hangingPunct="1">
                <a:spcBef>
                  <a:spcPct val="0"/>
                </a:spcBef>
                <a:spcAft>
                  <a:spcPct val="0"/>
                </a:spcAft>
              </a:pPr>
              <a:r>
                <a:rPr lang="en-US" sz="1000" b="1">
                  <a:solidFill>
                    <a:srgbClr val="FF0000"/>
                  </a:solidFill>
                </a:rPr>
                <a:t>P(≥66) &lt; 10</a:t>
              </a:r>
              <a:r>
                <a:rPr lang="en-US" sz="1000" b="1" baseline="30000">
                  <a:solidFill>
                    <a:srgbClr val="FF0000"/>
                  </a:solidFill>
                </a:rPr>
                <a:t>-6</a:t>
              </a:r>
            </a:p>
          </p:txBody>
        </p:sp>
      </p:grpSp>
      <p:sp>
        <p:nvSpPr>
          <p:cNvPr id="6" name="TextBox 5"/>
          <p:cNvSpPr txBox="1">
            <a:spLocks noChangeArrowheads="1"/>
          </p:cNvSpPr>
          <p:nvPr/>
        </p:nvSpPr>
        <p:spPr bwMode="auto">
          <a:xfrm>
            <a:off x="2035175" y="1666875"/>
            <a:ext cx="1652588"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49" tIns="45627" rIns="91249" bIns="4562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000" b="1">
                <a:solidFill>
                  <a:srgbClr val="FF0000"/>
                </a:solidFill>
              </a:rPr>
              <a:t>n=90</a:t>
            </a:r>
          </a:p>
        </p:txBody>
      </p:sp>
      <p:sp>
        <p:nvSpPr>
          <p:cNvPr id="27" name="TextBox 26"/>
          <p:cNvSpPr txBox="1">
            <a:spLocks noChangeArrowheads="1"/>
          </p:cNvSpPr>
          <p:nvPr/>
        </p:nvSpPr>
        <p:spPr bwMode="auto">
          <a:xfrm>
            <a:off x="3295650" y="4402138"/>
            <a:ext cx="1652588"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49" tIns="45627" rIns="91249" bIns="4562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fontAlgn="base" hangingPunct="1">
              <a:spcBef>
                <a:spcPct val="0"/>
              </a:spcBef>
              <a:spcAft>
                <a:spcPct val="0"/>
              </a:spcAft>
            </a:pPr>
            <a:r>
              <a:rPr lang="en-US" sz="1000" b="1">
                <a:solidFill>
                  <a:srgbClr val="FF0000"/>
                </a:solidFill>
              </a:rPr>
              <a:t>n=90</a:t>
            </a:r>
          </a:p>
        </p:txBody>
      </p:sp>
    </p:spTree>
    <p:extLst>
      <p:ext uri="{BB962C8B-B14F-4D97-AF65-F5344CB8AC3E}">
        <p14:creationId xmlns:p14="http://schemas.microsoft.com/office/powerpoint/2010/main" val="18871383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5145"/>
                                        </p:tgtEl>
                                        <p:attrNameLst>
                                          <p:attrName>style.visibility</p:attrName>
                                        </p:attrNameLst>
                                      </p:cBhvr>
                                      <p:to>
                                        <p:strVal val="visible"/>
                                      </p:to>
                                    </p:set>
                                    <p:animEffect transition="in" filter="fade">
                                      <p:cBhvr>
                                        <p:cTn id="13" dur="500"/>
                                        <p:tgtEl>
                                          <p:spTgt spid="51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5144"/>
                                        </p:tgtEl>
                                        <p:attrNameLst>
                                          <p:attrName>style.visibility</p:attrName>
                                        </p:attrNameLst>
                                      </p:cBhvr>
                                      <p:to>
                                        <p:strVal val="visible"/>
                                      </p:to>
                                    </p:set>
                                    <p:animEffect transition="in" filter="fade">
                                      <p:cBhvr>
                                        <p:cTn id="26" dur="500"/>
                                        <p:tgtEl>
                                          <p:spTgt spid="514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par>
                                <p:cTn id="40" presetID="10" presetClass="entr" presetSubtype="0" fill="hold" nodeType="withEffect">
                                  <p:stCondLst>
                                    <p:cond delay="0"/>
                                  </p:stCondLst>
                                  <p:childTnLst>
                                    <p:set>
                                      <p:cBhvr>
                                        <p:cTn id="41" dur="1" fill="hold">
                                          <p:stCondLst>
                                            <p:cond delay="0"/>
                                          </p:stCondLst>
                                        </p:cTn>
                                        <p:tgtEl>
                                          <p:spTgt spid="5141"/>
                                        </p:tgtEl>
                                        <p:attrNameLst>
                                          <p:attrName>style.visibility</p:attrName>
                                        </p:attrNameLst>
                                      </p:cBhvr>
                                      <p:to>
                                        <p:strVal val="visible"/>
                                      </p:to>
                                    </p:set>
                                    <p:animEffect transition="in" filter="fade">
                                      <p:cBhvr>
                                        <p:cTn id="42" dur="500"/>
                                        <p:tgtEl>
                                          <p:spTgt spid="514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5142"/>
                                        </p:tgtEl>
                                        <p:attrNameLst>
                                          <p:attrName>style.visibility</p:attrName>
                                        </p:attrNameLst>
                                      </p:cBhvr>
                                      <p:to>
                                        <p:strVal val="visible"/>
                                      </p:to>
                                    </p:set>
                                    <p:animEffect transition="in" filter="fade">
                                      <p:cBhvr>
                                        <p:cTn id="55" dur="500"/>
                                        <p:tgtEl>
                                          <p:spTgt spid="514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2" grpId="0"/>
      <p:bldP spid="4" grpId="0"/>
      <p:bldP spid="34" grpId="0"/>
      <p:bldP spid="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0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9713" y="1466850"/>
            <a:ext cx="3471862" cy="2520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1466850"/>
            <a:ext cx="3473450" cy="2520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9713" y="4127500"/>
            <a:ext cx="3471862" cy="2519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9"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6563" y="4127500"/>
            <a:ext cx="3471862" cy="2519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TextBox 18"/>
          <p:cNvSpPr txBox="1">
            <a:spLocks noChangeArrowheads="1"/>
          </p:cNvSpPr>
          <p:nvPr/>
        </p:nvSpPr>
        <p:spPr bwMode="auto">
          <a:xfrm>
            <a:off x="5422900" y="1062038"/>
            <a:ext cx="32654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49" tIns="45627" rIns="91249" bIns="4562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b="1">
                <a:solidFill>
                  <a:srgbClr val="000000"/>
                </a:solidFill>
              </a:rPr>
              <a:t>Probability distribution</a:t>
            </a:r>
          </a:p>
        </p:txBody>
      </p:sp>
      <p:sp>
        <p:nvSpPr>
          <p:cNvPr id="20" name="TextBox 19"/>
          <p:cNvSpPr txBox="1">
            <a:spLocks noChangeArrowheads="1"/>
          </p:cNvSpPr>
          <p:nvPr/>
        </p:nvSpPr>
        <p:spPr bwMode="auto">
          <a:xfrm>
            <a:off x="1681163" y="1073150"/>
            <a:ext cx="32670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49" tIns="45627" rIns="91249" bIns="4562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b="1">
                <a:solidFill>
                  <a:srgbClr val="000000"/>
                </a:solidFill>
              </a:rPr>
              <a:t>Count distribution</a:t>
            </a:r>
          </a:p>
        </p:txBody>
      </p:sp>
      <p:sp>
        <p:nvSpPr>
          <p:cNvPr id="9" name="TextBox 8"/>
          <p:cNvSpPr txBox="1">
            <a:spLocks noChangeArrowheads="1"/>
          </p:cNvSpPr>
          <p:nvPr/>
        </p:nvSpPr>
        <p:spPr bwMode="auto">
          <a:xfrm>
            <a:off x="149225" y="2408238"/>
            <a:ext cx="15573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49" tIns="45627" rIns="91249" bIns="4562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200" b="1">
                <a:solidFill>
                  <a:srgbClr val="FF0000"/>
                </a:solidFill>
                <a:cs typeface="Arial" charset="0"/>
              </a:rPr>
              <a:t>Synonymous</a:t>
            </a:r>
          </a:p>
        </p:txBody>
      </p:sp>
      <p:sp>
        <p:nvSpPr>
          <p:cNvPr id="10" name="TextBox 9"/>
          <p:cNvSpPr txBox="1">
            <a:spLocks noChangeArrowheads="1"/>
          </p:cNvSpPr>
          <p:nvPr/>
        </p:nvSpPr>
        <p:spPr bwMode="auto">
          <a:xfrm>
            <a:off x="149225" y="5110163"/>
            <a:ext cx="15573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49" tIns="45627" rIns="91249" bIns="4562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200" b="1">
                <a:solidFill>
                  <a:srgbClr val="FF0000"/>
                </a:solidFill>
                <a:cs typeface="Arial" charset="0"/>
              </a:rPr>
              <a:t>Synonymous</a:t>
            </a:r>
          </a:p>
        </p:txBody>
      </p:sp>
      <p:grpSp>
        <p:nvGrpSpPr>
          <p:cNvPr id="11" name="Group 10"/>
          <p:cNvGrpSpPr>
            <a:grpSpLocks/>
          </p:cNvGrpSpPr>
          <p:nvPr/>
        </p:nvGrpSpPr>
        <p:grpSpPr bwMode="auto">
          <a:xfrm>
            <a:off x="6804025" y="5367338"/>
            <a:ext cx="1250950" cy="979487"/>
            <a:chOff x="6501740" y="2799185"/>
            <a:chExt cx="985059" cy="979127"/>
          </a:xfrm>
        </p:grpSpPr>
        <p:cxnSp>
          <p:nvCxnSpPr>
            <p:cNvPr id="276502" name="Straight Arrow Connector 11"/>
            <p:cNvCxnSpPr>
              <a:cxnSpLocks noChangeShapeType="1"/>
            </p:cNvCxnSpPr>
            <p:nvPr/>
          </p:nvCxnSpPr>
          <p:spPr bwMode="auto">
            <a:xfrm>
              <a:off x="6896212" y="3414738"/>
              <a:ext cx="311247" cy="363574"/>
            </a:xfrm>
            <a:prstGeom prst="straightConnector1">
              <a:avLst/>
            </a:prstGeom>
            <a:noFill/>
            <a:ln w="19050">
              <a:solidFill>
                <a:srgbClr val="FF0000"/>
              </a:solidFill>
              <a:round/>
              <a:headEn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76503" name="TextBox 12"/>
            <p:cNvSpPr txBox="1">
              <a:spLocks noChangeArrowheads="1"/>
            </p:cNvSpPr>
            <p:nvPr/>
          </p:nvSpPr>
          <p:spPr bwMode="auto">
            <a:xfrm>
              <a:off x="6501740" y="2799185"/>
              <a:ext cx="985059" cy="614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000" b="1">
                  <a:solidFill>
                    <a:srgbClr val="FF0000"/>
                  </a:solidFill>
                </a:rPr>
                <a:t>n= 723</a:t>
              </a:r>
            </a:p>
            <a:p>
              <a:pPr defTabSz="914400" eaLnBrk="1" fontAlgn="base" hangingPunct="1">
                <a:spcBef>
                  <a:spcPct val="0"/>
                </a:spcBef>
                <a:spcAft>
                  <a:spcPct val="0"/>
                </a:spcAft>
              </a:pPr>
              <a:r>
                <a:rPr lang="en-US" sz="1000" b="1">
                  <a:solidFill>
                    <a:srgbClr val="FF0000"/>
                  </a:solidFill>
                </a:rPr>
                <a:t>k= 498</a:t>
              </a:r>
            </a:p>
            <a:p>
              <a:pPr defTabSz="914400" eaLnBrk="1" fontAlgn="base" hangingPunct="1">
                <a:spcBef>
                  <a:spcPct val="0"/>
                </a:spcBef>
                <a:spcAft>
                  <a:spcPct val="0"/>
                </a:spcAft>
              </a:pPr>
              <a:r>
                <a:rPr lang="en-US" sz="1000" b="1">
                  <a:solidFill>
                    <a:srgbClr val="FF0000"/>
                  </a:solidFill>
                </a:rPr>
                <a:t>p=0.232</a:t>
              </a:r>
            </a:p>
            <a:p>
              <a:pPr defTabSz="914400" eaLnBrk="1" fontAlgn="base" hangingPunct="1">
                <a:spcBef>
                  <a:spcPct val="0"/>
                </a:spcBef>
                <a:spcAft>
                  <a:spcPct val="0"/>
                </a:spcAft>
              </a:pPr>
              <a:r>
                <a:rPr lang="en-US" sz="1000" b="1">
                  <a:solidFill>
                    <a:srgbClr val="FF0000"/>
                  </a:solidFill>
                </a:rPr>
                <a:t>P(≥498)=6.41E-149</a:t>
              </a:r>
            </a:p>
          </p:txBody>
        </p:sp>
      </p:grpSp>
      <p:grpSp>
        <p:nvGrpSpPr>
          <p:cNvPr id="14" name="Group 13"/>
          <p:cNvGrpSpPr>
            <a:grpSpLocks/>
          </p:cNvGrpSpPr>
          <p:nvPr/>
        </p:nvGrpSpPr>
        <p:grpSpPr bwMode="auto">
          <a:xfrm>
            <a:off x="6904038" y="2727325"/>
            <a:ext cx="1196975" cy="977900"/>
            <a:chOff x="6501740" y="2799185"/>
            <a:chExt cx="1195820" cy="979127"/>
          </a:xfrm>
        </p:grpSpPr>
        <p:cxnSp>
          <p:nvCxnSpPr>
            <p:cNvPr id="276500" name="Straight Arrow Connector 15"/>
            <p:cNvCxnSpPr>
              <a:cxnSpLocks noChangeShapeType="1"/>
            </p:cNvCxnSpPr>
            <p:nvPr/>
          </p:nvCxnSpPr>
          <p:spPr bwMode="auto">
            <a:xfrm>
              <a:off x="6896212" y="3414738"/>
              <a:ext cx="311247" cy="363574"/>
            </a:xfrm>
            <a:prstGeom prst="straightConnector1">
              <a:avLst/>
            </a:prstGeom>
            <a:noFill/>
            <a:ln w="19050">
              <a:solidFill>
                <a:srgbClr val="FF0000"/>
              </a:solidFill>
              <a:round/>
              <a:headEn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76501" name="TextBox 16"/>
            <p:cNvSpPr txBox="1">
              <a:spLocks noChangeArrowheads="1"/>
            </p:cNvSpPr>
            <p:nvPr/>
          </p:nvSpPr>
          <p:spPr bwMode="auto">
            <a:xfrm>
              <a:off x="6501740" y="2799185"/>
              <a:ext cx="1195820"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000" b="1">
                  <a:solidFill>
                    <a:srgbClr val="FF0000"/>
                  </a:solidFill>
                </a:rPr>
                <a:t>n= 375</a:t>
              </a:r>
            </a:p>
            <a:p>
              <a:pPr defTabSz="914400" eaLnBrk="1" fontAlgn="base" hangingPunct="1">
                <a:spcBef>
                  <a:spcPct val="0"/>
                </a:spcBef>
                <a:spcAft>
                  <a:spcPct val="0"/>
                </a:spcAft>
              </a:pPr>
              <a:r>
                <a:rPr lang="en-US" sz="1000" b="1">
                  <a:solidFill>
                    <a:srgbClr val="FF0000"/>
                  </a:solidFill>
                </a:rPr>
                <a:t>k= 243</a:t>
              </a:r>
            </a:p>
            <a:p>
              <a:pPr defTabSz="914400" eaLnBrk="1" fontAlgn="base" hangingPunct="1">
                <a:spcBef>
                  <a:spcPct val="0"/>
                </a:spcBef>
                <a:spcAft>
                  <a:spcPct val="0"/>
                </a:spcAft>
              </a:pPr>
              <a:r>
                <a:rPr lang="en-US" sz="1000" b="1">
                  <a:solidFill>
                    <a:srgbClr val="FF0000"/>
                  </a:solidFill>
                </a:rPr>
                <a:t>p=0.237</a:t>
              </a:r>
            </a:p>
            <a:p>
              <a:pPr defTabSz="914400" eaLnBrk="1" fontAlgn="base" hangingPunct="1">
                <a:spcBef>
                  <a:spcPct val="0"/>
                </a:spcBef>
                <a:spcAft>
                  <a:spcPct val="0"/>
                </a:spcAft>
              </a:pPr>
              <a:r>
                <a:rPr lang="en-US" sz="1000" b="1">
                  <a:solidFill>
                    <a:srgbClr val="FF0000"/>
                  </a:solidFill>
                </a:rPr>
                <a:t>P(≥243)=7.92E-64</a:t>
              </a:r>
            </a:p>
          </p:txBody>
        </p:sp>
      </p:grpSp>
      <p:grpSp>
        <p:nvGrpSpPr>
          <p:cNvPr id="18" name="Group 17"/>
          <p:cNvGrpSpPr>
            <a:grpSpLocks/>
          </p:cNvGrpSpPr>
          <p:nvPr/>
        </p:nvGrpSpPr>
        <p:grpSpPr bwMode="auto">
          <a:xfrm>
            <a:off x="3281363" y="5641975"/>
            <a:ext cx="985837" cy="669925"/>
            <a:chOff x="6385351" y="3017664"/>
            <a:chExt cx="985059" cy="671351"/>
          </a:xfrm>
        </p:grpSpPr>
        <p:cxnSp>
          <p:nvCxnSpPr>
            <p:cNvPr id="276498" name="Straight Arrow Connector 20"/>
            <p:cNvCxnSpPr>
              <a:cxnSpLocks noChangeShapeType="1"/>
            </p:cNvCxnSpPr>
            <p:nvPr/>
          </p:nvCxnSpPr>
          <p:spPr bwMode="auto">
            <a:xfrm>
              <a:off x="6828517" y="3325441"/>
              <a:ext cx="409304" cy="363574"/>
            </a:xfrm>
            <a:prstGeom prst="straightConnector1">
              <a:avLst/>
            </a:prstGeom>
            <a:noFill/>
            <a:ln w="19050">
              <a:solidFill>
                <a:srgbClr val="FF0000"/>
              </a:solidFill>
              <a:round/>
              <a:headEn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76499" name="TextBox 21"/>
            <p:cNvSpPr txBox="1">
              <a:spLocks noChangeArrowheads="1"/>
            </p:cNvSpPr>
            <p:nvPr/>
          </p:nvSpPr>
          <p:spPr bwMode="auto">
            <a:xfrm>
              <a:off x="6385351" y="3017664"/>
              <a:ext cx="98505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000" b="1">
                  <a:solidFill>
                    <a:srgbClr val="FF0000"/>
                  </a:solidFill>
                </a:rPr>
                <a:t>Observed=498</a:t>
              </a:r>
            </a:p>
            <a:p>
              <a:pPr defTabSz="914400" eaLnBrk="1" fontAlgn="base" hangingPunct="1">
                <a:spcBef>
                  <a:spcPct val="0"/>
                </a:spcBef>
                <a:spcAft>
                  <a:spcPct val="0"/>
                </a:spcAft>
              </a:pPr>
              <a:r>
                <a:rPr lang="en-US" sz="1000" b="1">
                  <a:solidFill>
                    <a:srgbClr val="FF0000"/>
                  </a:solidFill>
                </a:rPr>
                <a:t>P(≥498) &lt; 10</a:t>
              </a:r>
              <a:r>
                <a:rPr lang="en-US" sz="1000" b="1" baseline="30000">
                  <a:solidFill>
                    <a:srgbClr val="FF0000"/>
                  </a:solidFill>
                </a:rPr>
                <a:t>-6</a:t>
              </a:r>
            </a:p>
          </p:txBody>
        </p:sp>
      </p:grpSp>
      <p:grpSp>
        <p:nvGrpSpPr>
          <p:cNvPr id="23" name="Group 22"/>
          <p:cNvGrpSpPr>
            <a:grpSpLocks/>
          </p:cNvGrpSpPr>
          <p:nvPr/>
        </p:nvGrpSpPr>
        <p:grpSpPr bwMode="auto">
          <a:xfrm>
            <a:off x="3078163" y="2976563"/>
            <a:ext cx="984250" cy="661987"/>
            <a:chOff x="6336204" y="3026437"/>
            <a:chExt cx="985059" cy="662578"/>
          </a:xfrm>
        </p:grpSpPr>
        <p:cxnSp>
          <p:nvCxnSpPr>
            <p:cNvPr id="276496" name="Straight Arrow Connector 23"/>
            <p:cNvCxnSpPr>
              <a:cxnSpLocks noChangeShapeType="1"/>
            </p:cNvCxnSpPr>
            <p:nvPr/>
          </p:nvCxnSpPr>
          <p:spPr bwMode="auto">
            <a:xfrm>
              <a:off x="6828517" y="3325441"/>
              <a:ext cx="409304" cy="363574"/>
            </a:xfrm>
            <a:prstGeom prst="straightConnector1">
              <a:avLst/>
            </a:prstGeom>
            <a:noFill/>
            <a:ln w="19050">
              <a:solidFill>
                <a:srgbClr val="FF0000"/>
              </a:solidFill>
              <a:round/>
              <a:headEn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76497" name="TextBox 24"/>
            <p:cNvSpPr txBox="1">
              <a:spLocks noChangeArrowheads="1"/>
            </p:cNvSpPr>
            <p:nvPr/>
          </p:nvSpPr>
          <p:spPr bwMode="auto">
            <a:xfrm>
              <a:off x="6336204" y="3026437"/>
              <a:ext cx="98505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000" b="1">
                  <a:solidFill>
                    <a:srgbClr val="FF0000"/>
                  </a:solidFill>
                </a:rPr>
                <a:t>Observed=243</a:t>
              </a:r>
            </a:p>
            <a:p>
              <a:pPr defTabSz="914400" eaLnBrk="1" fontAlgn="base" hangingPunct="1">
                <a:spcBef>
                  <a:spcPct val="0"/>
                </a:spcBef>
                <a:spcAft>
                  <a:spcPct val="0"/>
                </a:spcAft>
              </a:pPr>
              <a:r>
                <a:rPr lang="en-US" sz="1000" b="1">
                  <a:solidFill>
                    <a:srgbClr val="FF0000"/>
                  </a:solidFill>
                </a:rPr>
                <a:t>P(≥243) &lt; 10</a:t>
              </a:r>
              <a:r>
                <a:rPr lang="en-US" sz="1000" b="1" baseline="30000">
                  <a:solidFill>
                    <a:srgbClr val="FF0000"/>
                  </a:solidFill>
                </a:rPr>
                <a:t>-6</a:t>
              </a:r>
            </a:p>
          </p:txBody>
        </p:sp>
      </p:grpSp>
      <p:sp>
        <p:nvSpPr>
          <p:cNvPr id="26" name="TextBox 25"/>
          <p:cNvSpPr txBox="1">
            <a:spLocks noChangeArrowheads="1"/>
          </p:cNvSpPr>
          <p:nvPr/>
        </p:nvSpPr>
        <p:spPr bwMode="auto">
          <a:xfrm>
            <a:off x="3295650" y="4402138"/>
            <a:ext cx="1652588"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49" tIns="45627" rIns="91249" bIns="4562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fontAlgn="base" hangingPunct="1">
              <a:spcBef>
                <a:spcPct val="0"/>
              </a:spcBef>
              <a:spcAft>
                <a:spcPct val="0"/>
              </a:spcAft>
            </a:pPr>
            <a:r>
              <a:rPr lang="en-US" sz="1000" b="1">
                <a:solidFill>
                  <a:srgbClr val="FF0000"/>
                </a:solidFill>
              </a:rPr>
              <a:t>n=723</a:t>
            </a:r>
          </a:p>
        </p:txBody>
      </p:sp>
      <p:sp>
        <p:nvSpPr>
          <p:cNvPr id="27" name="TextBox 26"/>
          <p:cNvSpPr txBox="1">
            <a:spLocks noChangeArrowheads="1"/>
          </p:cNvSpPr>
          <p:nvPr/>
        </p:nvSpPr>
        <p:spPr bwMode="auto">
          <a:xfrm>
            <a:off x="3295650" y="1782763"/>
            <a:ext cx="1652588"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49" tIns="45627" rIns="91249" bIns="4562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fontAlgn="base" hangingPunct="1">
              <a:spcBef>
                <a:spcPct val="0"/>
              </a:spcBef>
              <a:spcAft>
                <a:spcPct val="0"/>
              </a:spcAft>
            </a:pPr>
            <a:r>
              <a:rPr lang="en-US" sz="1000" b="1">
                <a:solidFill>
                  <a:srgbClr val="FF0000"/>
                </a:solidFill>
              </a:rPr>
              <a:t>n=375</a:t>
            </a:r>
          </a:p>
        </p:txBody>
      </p:sp>
      <p:sp>
        <p:nvSpPr>
          <p:cNvPr id="276495" name="Title 1"/>
          <p:cNvSpPr>
            <a:spLocks noGrp="1"/>
          </p:cNvSpPr>
          <p:nvPr>
            <p:ph type="title"/>
          </p:nvPr>
        </p:nvSpPr>
        <p:spPr>
          <a:xfrm>
            <a:off x="311150" y="204788"/>
            <a:ext cx="8520113" cy="647700"/>
          </a:xfrm>
        </p:spPr>
        <p:txBody>
          <a:bodyPr/>
          <a:lstStyle/>
          <a:p>
            <a:pPr algn="ctr" eaLnBrk="1" hangingPunct="1"/>
            <a:r>
              <a:rPr lang="en-US" sz="1800">
                <a:latin typeface="Arial" charset="0"/>
              </a:rPr>
              <a:t>Evolution of Coding DNA Sequences Under a Neutral Model</a:t>
            </a:r>
            <a:br>
              <a:rPr lang="en-US" sz="1800">
                <a:latin typeface="Arial" charset="0"/>
              </a:rPr>
            </a:br>
            <a:r>
              <a:rPr lang="en-US" sz="1800" i="1">
                <a:latin typeface="Arial" charset="0"/>
              </a:rPr>
              <a:t>E. coli </a:t>
            </a:r>
            <a:r>
              <a:rPr lang="en-US" sz="1800">
                <a:latin typeface="Arial" charset="0"/>
              </a:rPr>
              <a:t>Prophage Genes</a:t>
            </a:r>
          </a:p>
        </p:txBody>
      </p:sp>
    </p:spTree>
    <p:extLst>
      <p:ext uri="{BB962C8B-B14F-4D97-AF65-F5344CB8AC3E}">
        <p14:creationId xmlns:p14="http://schemas.microsoft.com/office/powerpoint/2010/main" val="9483499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4106"/>
                                        </p:tgtEl>
                                        <p:attrNameLst>
                                          <p:attrName>style.visibility</p:attrName>
                                        </p:attrNameLst>
                                      </p:cBhvr>
                                      <p:to>
                                        <p:strVal val="visible"/>
                                      </p:to>
                                    </p:set>
                                    <p:animEffect transition="in" filter="fade">
                                      <p:cBhvr>
                                        <p:cTn id="10" dur="500"/>
                                        <p:tgtEl>
                                          <p:spTgt spid="410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4105"/>
                                        </p:tgtEl>
                                        <p:attrNameLst>
                                          <p:attrName>style.visibility</p:attrName>
                                        </p:attrNameLst>
                                      </p:cBhvr>
                                      <p:to>
                                        <p:strVal val="visible"/>
                                      </p:to>
                                    </p:set>
                                    <p:animEffect transition="in" filter="fade">
                                      <p:cBhvr>
                                        <p:cTn id="29" dur="500"/>
                                        <p:tgtEl>
                                          <p:spTgt spid="410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4109"/>
                                        </p:tgtEl>
                                        <p:attrNameLst>
                                          <p:attrName>style.visibility</p:attrName>
                                        </p:attrNameLst>
                                      </p:cBhvr>
                                      <p:to>
                                        <p:strVal val="visible"/>
                                      </p:to>
                                    </p:set>
                                    <p:animEffect transition="in" filter="fade">
                                      <p:cBhvr>
                                        <p:cTn id="42" dur="500"/>
                                        <p:tgtEl>
                                          <p:spTgt spid="410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4108"/>
                                        </p:tgtEl>
                                        <p:attrNameLst>
                                          <p:attrName>style.visibility</p:attrName>
                                        </p:attrNameLst>
                                      </p:cBhvr>
                                      <p:to>
                                        <p:strVal val="visible"/>
                                      </p:to>
                                    </p:set>
                                    <p:animEffect transition="in" filter="fade">
                                      <p:cBhvr>
                                        <p:cTn id="55" dur="500"/>
                                        <p:tgtEl>
                                          <p:spTgt spid="410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9" grpId="0"/>
      <p:bldP spid="10" grpId="0"/>
      <p:bldP spid="26"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431800" y="5938992"/>
            <a:ext cx="8410575" cy="7076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49" tIns="45627" rIns="91249" bIns="4562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2000" dirty="0">
                <a:solidFill>
                  <a:srgbClr val="000000"/>
                </a:solidFill>
              </a:rPr>
              <a:t>Values well under the </a:t>
            </a:r>
            <a:r>
              <a:rPr lang="en-US" sz="2000" i="1" dirty="0">
                <a:solidFill>
                  <a:srgbClr val="000000"/>
                </a:solidFill>
              </a:rPr>
              <a:t>p</a:t>
            </a:r>
            <a:r>
              <a:rPr lang="en-US" sz="2000" dirty="0">
                <a:solidFill>
                  <a:srgbClr val="000000"/>
                </a:solidFill>
              </a:rPr>
              <a:t>=0.01 threshold, suggesting rejection of the null hypothesis of neutral evolution of </a:t>
            </a:r>
            <a:r>
              <a:rPr lang="en-US" sz="2000" dirty="0" err="1">
                <a:solidFill>
                  <a:srgbClr val="000000"/>
                </a:solidFill>
              </a:rPr>
              <a:t>prophage</a:t>
            </a:r>
            <a:r>
              <a:rPr lang="en-US" sz="2000" dirty="0">
                <a:solidFill>
                  <a:srgbClr val="000000"/>
                </a:solidFill>
              </a:rPr>
              <a:t> sequences. </a:t>
            </a:r>
          </a:p>
        </p:txBody>
      </p:sp>
      <p:sp>
        <p:nvSpPr>
          <p:cNvPr id="277506" name="Title 1"/>
          <p:cNvSpPr>
            <a:spLocks noGrp="1"/>
          </p:cNvSpPr>
          <p:nvPr>
            <p:ph type="title"/>
          </p:nvPr>
        </p:nvSpPr>
        <p:spPr>
          <a:xfrm>
            <a:off x="322263" y="246063"/>
            <a:ext cx="8520112" cy="658812"/>
          </a:xfrm>
        </p:spPr>
        <p:txBody>
          <a:bodyPr/>
          <a:lstStyle/>
          <a:p>
            <a:pPr algn="ctr" eaLnBrk="1" hangingPunct="1"/>
            <a:r>
              <a:rPr lang="en-US" sz="1800">
                <a:latin typeface="Arial" charset="0"/>
              </a:rPr>
              <a:t>Evolution of Coding DNA Sequences Under a Neutral Model</a:t>
            </a:r>
            <a:br>
              <a:rPr lang="en-US" sz="1800">
                <a:latin typeface="Arial" charset="0"/>
              </a:rPr>
            </a:br>
            <a:r>
              <a:rPr lang="en-US" sz="1800" i="1">
                <a:latin typeface="Arial" charset="0"/>
              </a:rPr>
              <a:t>E. coli </a:t>
            </a:r>
            <a:r>
              <a:rPr lang="en-US" sz="1800">
                <a:latin typeface="Arial" charset="0"/>
              </a:rPr>
              <a:t>Prophage Genes</a:t>
            </a:r>
          </a:p>
        </p:txBody>
      </p:sp>
      <p:graphicFrame>
        <p:nvGraphicFramePr>
          <p:cNvPr id="8" name="Table 7"/>
          <p:cNvGraphicFramePr>
            <a:graphicFrameLocks noGrp="1"/>
          </p:cNvGraphicFramePr>
          <p:nvPr/>
        </p:nvGraphicFramePr>
        <p:xfrm>
          <a:off x="279400" y="1338263"/>
          <a:ext cx="8647113" cy="4435478"/>
        </p:xfrm>
        <a:graphic>
          <a:graphicData uri="http://schemas.openxmlformats.org/drawingml/2006/table">
            <a:tbl>
              <a:tblPr firstRow="1" bandRow="1"/>
              <a:tblGrid>
                <a:gridCol w="1203723">
                  <a:extLst>
                    <a:ext uri="{9D8B030D-6E8A-4147-A177-3AD203B41FA5}">
                      <a16:colId xmlns:a16="http://schemas.microsoft.com/office/drawing/2014/main" val="20000"/>
                    </a:ext>
                  </a:extLst>
                </a:gridCol>
                <a:gridCol w="877132">
                  <a:extLst>
                    <a:ext uri="{9D8B030D-6E8A-4147-A177-3AD203B41FA5}">
                      <a16:colId xmlns:a16="http://schemas.microsoft.com/office/drawing/2014/main" val="20001"/>
                    </a:ext>
                  </a:extLst>
                </a:gridCol>
                <a:gridCol w="979775">
                  <a:extLst>
                    <a:ext uri="{9D8B030D-6E8A-4147-A177-3AD203B41FA5}">
                      <a16:colId xmlns:a16="http://schemas.microsoft.com/office/drawing/2014/main" val="20002"/>
                    </a:ext>
                  </a:extLst>
                </a:gridCol>
                <a:gridCol w="1097905">
                  <a:extLst>
                    <a:ext uri="{9D8B030D-6E8A-4147-A177-3AD203B41FA5}">
                      <a16:colId xmlns:a16="http://schemas.microsoft.com/office/drawing/2014/main" val="20003"/>
                    </a:ext>
                  </a:extLst>
                </a:gridCol>
                <a:gridCol w="990128">
                  <a:extLst>
                    <a:ext uri="{9D8B030D-6E8A-4147-A177-3AD203B41FA5}">
                      <a16:colId xmlns:a16="http://schemas.microsoft.com/office/drawing/2014/main" val="20004"/>
                    </a:ext>
                  </a:extLst>
                </a:gridCol>
                <a:gridCol w="924119">
                  <a:extLst>
                    <a:ext uri="{9D8B030D-6E8A-4147-A177-3AD203B41FA5}">
                      <a16:colId xmlns:a16="http://schemas.microsoft.com/office/drawing/2014/main" val="20005"/>
                    </a:ext>
                  </a:extLst>
                </a:gridCol>
                <a:gridCol w="990128">
                  <a:extLst>
                    <a:ext uri="{9D8B030D-6E8A-4147-A177-3AD203B41FA5}">
                      <a16:colId xmlns:a16="http://schemas.microsoft.com/office/drawing/2014/main" val="20006"/>
                    </a:ext>
                  </a:extLst>
                </a:gridCol>
                <a:gridCol w="858110">
                  <a:extLst>
                    <a:ext uri="{9D8B030D-6E8A-4147-A177-3AD203B41FA5}">
                      <a16:colId xmlns:a16="http://schemas.microsoft.com/office/drawing/2014/main" val="20007"/>
                    </a:ext>
                  </a:extLst>
                </a:gridCol>
                <a:gridCol w="726093">
                  <a:extLst>
                    <a:ext uri="{9D8B030D-6E8A-4147-A177-3AD203B41FA5}">
                      <a16:colId xmlns:a16="http://schemas.microsoft.com/office/drawing/2014/main" val="20008"/>
                    </a:ext>
                  </a:extLst>
                </a:gridCol>
              </a:tblGrid>
              <a:tr h="19582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a:effectLst/>
                          <a:latin typeface="Gill Sans MT" pitchFamily="34" charset="0"/>
                        </a:rPr>
                        <a:t> </a:t>
                      </a:r>
                      <a:endParaRPr lang="en-US" sz="1200" b="1" i="0" u="none" strike="noStrike" dirty="0">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a:effectLst/>
                          <a:latin typeface="Gill Sans MT" pitchFamily="34" charset="0"/>
                        </a:rPr>
                        <a:t> </a:t>
                      </a:r>
                      <a:endParaRPr lang="en-US" sz="1200" b="1" i="0" u="none" strike="noStrike" dirty="0">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a:effectLst/>
                          <a:latin typeface="Gill Sans MT" pitchFamily="34" charset="0"/>
                        </a:rPr>
                        <a:t>OBSERVED</a:t>
                      </a:r>
                      <a:endParaRPr lang="en-US" sz="1200" b="1" i="0" u="none" strike="noStrike" dirty="0">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pPr algn="l" fontAlgn="b"/>
                      <a:endParaRPr lang="en-US" sz="1100" b="1" i="0" u="none" strike="noStrike" dirty="0">
                        <a:solidFill>
                          <a:srgbClr val="000000"/>
                        </a:solidFill>
                        <a:effectLst/>
                        <a:latin typeface="Calibri"/>
                      </a:endParaRPr>
                    </a:p>
                  </a:txBody>
                  <a:tcPr marL="7620" marR="7620" marT="7620" marB="0" anchor="b"/>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a:effectLst/>
                          <a:latin typeface="Gill Sans MT" pitchFamily="34" charset="0"/>
                        </a:rPr>
                        <a:t>SIMULATED</a:t>
                      </a:r>
                      <a:endParaRPr lang="en-US" sz="1200" b="1" i="0" u="none" strike="noStrike" dirty="0">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pPr algn="ctr" fontAlgn="b"/>
                      <a:endParaRPr lang="en-US" sz="1100" b="1" i="0" u="none" strike="noStrike" dirty="0">
                        <a:solidFill>
                          <a:srgbClr val="000000"/>
                        </a:solidFill>
                        <a:effectLst/>
                        <a:latin typeface="Calibri"/>
                      </a:endParaRPr>
                    </a:p>
                  </a:txBody>
                  <a:tcPr marL="7620" marR="7620" marT="7620" marB="0" anchor="b"/>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err="1">
                          <a:effectLst/>
                          <a:latin typeface="Gill Sans MT" pitchFamily="34" charset="0"/>
                        </a:rPr>
                        <a:t>Dnapars</a:t>
                      </a:r>
                      <a:endParaRPr lang="en-US" sz="1200" b="1" i="0" u="none" strike="noStrike" dirty="0">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a:effectLst/>
                          <a:latin typeface="Gill Sans MT" pitchFamily="34" charset="0"/>
                        </a:rPr>
                        <a:t>Simulated</a:t>
                      </a:r>
                      <a:endParaRPr lang="en-US" sz="1200" b="1" i="0" u="none" strike="noStrike" dirty="0">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err="1">
                          <a:effectLst/>
                          <a:latin typeface="Gill Sans MT" pitchFamily="34" charset="0"/>
                        </a:rPr>
                        <a:t>Codeml</a:t>
                      </a:r>
                      <a:endParaRPr lang="en-US" sz="1200" b="1" i="0" u="none" strike="noStrike" dirty="0">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57224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dirty="0">
                          <a:solidFill>
                            <a:schemeClr val="bg1"/>
                          </a:solidFill>
                          <a:effectLst/>
                          <a:latin typeface="Gill Sans MT" pitchFamily="34" charset="0"/>
                        </a:rPr>
                        <a:t>Gene</a:t>
                      </a:r>
                      <a:endParaRPr lang="en-US" sz="1200" b="1" i="0" u="none" strike="noStrike" dirty="0">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a:solidFill>
                            <a:schemeClr val="bg1"/>
                          </a:solidFill>
                          <a:effectLst/>
                          <a:latin typeface="Gill Sans MT" pitchFamily="34" charset="0"/>
                        </a:rPr>
                        <a:t>Alignment</a:t>
                      </a:r>
                    </a:p>
                    <a:p>
                      <a:pPr algn="ctr" fontAlgn="b"/>
                      <a:r>
                        <a:rPr lang="en-US" sz="1200" b="1" u="none" strike="noStrike" dirty="0">
                          <a:solidFill>
                            <a:schemeClr val="bg1"/>
                          </a:solidFill>
                          <a:effectLst/>
                          <a:latin typeface="Gill Sans MT" pitchFamily="34" charset="0"/>
                        </a:rPr>
                        <a:t>Length (</a:t>
                      </a:r>
                      <a:r>
                        <a:rPr lang="en-US" sz="1200" b="1" u="none" strike="noStrike" dirty="0" err="1">
                          <a:solidFill>
                            <a:schemeClr val="bg1"/>
                          </a:solidFill>
                          <a:effectLst/>
                          <a:latin typeface="Gill Sans MT" pitchFamily="34" charset="0"/>
                        </a:rPr>
                        <a:t>bp</a:t>
                      </a:r>
                      <a:r>
                        <a:rPr lang="en-US" sz="1200" b="1" u="none" strike="noStrike" dirty="0">
                          <a:solidFill>
                            <a:schemeClr val="bg1"/>
                          </a:solidFill>
                          <a:effectLst/>
                          <a:latin typeface="Gill Sans MT" pitchFamily="34" charset="0"/>
                        </a:rPr>
                        <a:t>)</a:t>
                      </a:r>
                      <a:endParaRPr lang="en-US" sz="1200" b="1" i="0" u="none" strike="noStrike" dirty="0">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a:solidFill>
                            <a:schemeClr val="bg1"/>
                          </a:solidFill>
                          <a:effectLst/>
                          <a:latin typeface="Gill Sans MT" pitchFamily="34" charset="0"/>
                        </a:rPr>
                        <a:t>Substitutions</a:t>
                      </a:r>
                      <a:endParaRPr lang="en-US" sz="1200" b="1" i="0" u="none" strike="noStrike" dirty="0">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a:solidFill>
                            <a:schemeClr val="bg1"/>
                          </a:solidFill>
                          <a:effectLst/>
                          <a:latin typeface="Gill Sans MT" pitchFamily="34" charset="0"/>
                        </a:rPr>
                        <a:t>Synonymous changes*</a:t>
                      </a:r>
                      <a:endParaRPr lang="en-US" sz="1200" b="1" i="0" u="none" strike="noStrike" dirty="0">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a:solidFill>
                            <a:schemeClr val="bg1"/>
                          </a:solidFill>
                          <a:effectLst/>
                          <a:latin typeface="Gill Sans MT" pitchFamily="34" charset="0"/>
                        </a:rPr>
                        <a:t>Substitutions</a:t>
                      </a:r>
                      <a:endParaRPr lang="en-US" sz="1200" b="1" i="0" u="none" strike="noStrike" dirty="0">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a:solidFill>
                            <a:srgbClr val="FF0000"/>
                          </a:solidFill>
                          <a:effectLst/>
                          <a:latin typeface="Gill Sans MT" pitchFamily="34" charset="0"/>
                        </a:rPr>
                        <a:t>p-value synonymous (given *)</a:t>
                      </a:r>
                      <a:endParaRPr lang="en-US" sz="1200" b="1" i="0" u="none" strike="noStrike" dirty="0">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a:solidFill>
                            <a:schemeClr val="bg1"/>
                          </a:solidFill>
                          <a:effectLst/>
                          <a:latin typeface="Gill Sans MT" pitchFamily="34" charset="0"/>
                        </a:rPr>
                        <a:t>Minimum</a:t>
                      </a:r>
                      <a:r>
                        <a:rPr lang="en-US" sz="1200" b="1" u="none" strike="noStrike" baseline="0" dirty="0">
                          <a:solidFill>
                            <a:schemeClr val="bg1"/>
                          </a:solidFill>
                          <a:effectLst/>
                          <a:latin typeface="Gill Sans MT" pitchFamily="34" charset="0"/>
                        </a:rPr>
                        <a:t> number of s</a:t>
                      </a:r>
                      <a:r>
                        <a:rPr lang="en-US" sz="1200" b="1" u="none" strike="noStrike" dirty="0">
                          <a:solidFill>
                            <a:schemeClr val="bg1"/>
                          </a:solidFill>
                          <a:effectLst/>
                          <a:latin typeface="Gill Sans MT" pitchFamily="34" charset="0"/>
                        </a:rPr>
                        <a:t>ubstitutions</a:t>
                      </a:r>
                      <a:endParaRPr lang="en-US" sz="1200" b="1" i="0" u="none" strike="noStrike" dirty="0">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err="1">
                          <a:solidFill>
                            <a:schemeClr val="bg1"/>
                          </a:solidFill>
                          <a:effectLst/>
                          <a:latin typeface="Gill Sans MT" pitchFamily="34" charset="0"/>
                        </a:rPr>
                        <a:t>dN</a:t>
                      </a:r>
                      <a:r>
                        <a:rPr lang="en-US" sz="1200" b="1" u="none" strike="noStrike" dirty="0">
                          <a:solidFill>
                            <a:schemeClr val="bg1"/>
                          </a:solidFill>
                          <a:effectLst/>
                          <a:latin typeface="Gill Sans MT" pitchFamily="34" charset="0"/>
                        </a:rPr>
                        <a:t>/</a:t>
                      </a:r>
                      <a:r>
                        <a:rPr lang="en-US" sz="1200" b="1" u="none" strike="noStrike" dirty="0" err="1">
                          <a:solidFill>
                            <a:schemeClr val="bg1"/>
                          </a:solidFill>
                          <a:effectLst/>
                          <a:latin typeface="Gill Sans MT" pitchFamily="34" charset="0"/>
                        </a:rPr>
                        <a:t>dS</a:t>
                      </a:r>
                      <a:endParaRPr lang="en-US" sz="1200" b="1" i="0" u="none" strike="noStrike" dirty="0">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err="1">
                          <a:solidFill>
                            <a:schemeClr val="bg1"/>
                          </a:solidFill>
                          <a:effectLst/>
                          <a:latin typeface="Gill Sans MT" pitchFamily="34" charset="0"/>
                        </a:rPr>
                        <a:t>dN</a:t>
                      </a:r>
                      <a:r>
                        <a:rPr lang="en-US" sz="1200" b="1" u="none" strike="noStrike" dirty="0">
                          <a:solidFill>
                            <a:schemeClr val="bg1"/>
                          </a:solidFill>
                          <a:effectLst/>
                          <a:latin typeface="Gill Sans MT" pitchFamily="34" charset="0"/>
                        </a:rPr>
                        <a:t>/</a:t>
                      </a:r>
                      <a:r>
                        <a:rPr lang="en-US" sz="1200" b="1" u="none" strike="noStrike" dirty="0" err="1">
                          <a:solidFill>
                            <a:schemeClr val="bg1"/>
                          </a:solidFill>
                          <a:effectLst/>
                          <a:latin typeface="Gill Sans MT" pitchFamily="34" charset="0"/>
                        </a:rPr>
                        <a:t>dS</a:t>
                      </a:r>
                      <a:endParaRPr lang="en-US" sz="1200" b="1" i="0" u="none" strike="noStrike" dirty="0">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extLst>
                  <a:ext uri="{0D108BD9-81ED-4DB2-BD59-A6C34878D82A}">
                    <a16:rowId xmlns:a16="http://schemas.microsoft.com/office/drawing/2014/main" val="10001"/>
                  </a:ext>
                </a:extLst>
              </a:tr>
              <a:tr h="1958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dirty="0">
                          <a:solidFill>
                            <a:schemeClr val="bg1"/>
                          </a:solidFill>
                          <a:effectLst/>
                          <a:latin typeface="Gill Sans MT" pitchFamily="34" charset="0"/>
                        </a:rPr>
                        <a:t>Major capsid</a:t>
                      </a:r>
                      <a:endParaRPr lang="en-US" sz="1200" b="1" i="0" u="none" strike="noStrike" dirty="0">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1023</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90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66</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90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Gill Sans MT" pitchFamily="34" charset="0"/>
                        </a:rPr>
                        <a:t>3.23E-23</a:t>
                      </a:r>
                      <a:endParaRPr lang="en-US" sz="1200" b="1" i="0" u="none" strike="noStrike" dirty="0">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94</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0.113</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0.13142</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1958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dirty="0">
                          <a:solidFill>
                            <a:schemeClr val="bg1"/>
                          </a:solidFill>
                          <a:effectLst/>
                          <a:latin typeface="Gill Sans MT" pitchFamily="34" charset="0"/>
                        </a:rPr>
                        <a:t>Minor capsid C</a:t>
                      </a:r>
                      <a:endParaRPr lang="en-US" sz="1200" b="1" i="0" u="none" strike="noStrike" dirty="0">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1329</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81</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59</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81</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Gill Sans MT" pitchFamily="34" charset="0"/>
                        </a:rPr>
                        <a:t>1.98E-19</a:t>
                      </a:r>
                      <a:endParaRPr lang="en-US" sz="1200" b="1" i="0" u="none" strike="noStrike" dirty="0">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84</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0.124</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0.17704</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57224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dirty="0">
                          <a:solidFill>
                            <a:schemeClr val="bg1"/>
                          </a:solidFill>
                          <a:effectLst/>
                          <a:latin typeface="Gill Sans MT" pitchFamily="34" charset="0"/>
                        </a:rPr>
                        <a:t>Large </a:t>
                      </a:r>
                      <a:r>
                        <a:rPr lang="en-US" sz="1200" b="1" u="none" strike="noStrike" dirty="0" err="1">
                          <a:solidFill>
                            <a:schemeClr val="bg1"/>
                          </a:solidFill>
                          <a:effectLst/>
                          <a:latin typeface="Gill Sans MT" pitchFamily="34" charset="0"/>
                        </a:rPr>
                        <a:t>terminase</a:t>
                      </a:r>
                      <a:r>
                        <a:rPr lang="en-US" sz="1200" b="1" u="none" strike="noStrike" dirty="0">
                          <a:solidFill>
                            <a:schemeClr val="bg1"/>
                          </a:solidFill>
                          <a:effectLst/>
                          <a:latin typeface="Gill Sans MT" pitchFamily="34" charset="0"/>
                        </a:rPr>
                        <a:t> subunit</a:t>
                      </a:r>
                      <a:endParaRPr lang="en-US" sz="1200" b="1" i="0" u="none" strike="noStrike" dirty="0">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dirty="0">
                          <a:effectLst/>
                          <a:latin typeface="Gill Sans MT" pitchFamily="34" charset="0"/>
                        </a:rPr>
                        <a:t>1923</a:t>
                      </a:r>
                      <a:endParaRPr lang="en-US" sz="1200" b="1" i="0" u="none" strike="noStrike" dirty="0">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Gill Sans MT" pitchFamily="34" charset="0"/>
                        </a:rPr>
                        <a:t>75</a:t>
                      </a:r>
                      <a:endParaRPr lang="en-US" sz="1200" b="1" i="0" u="none" strike="noStrike" dirty="0">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67</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75</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Gill Sans MT" pitchFamily="34" charset="0"/>
                        </a:rPr>
                        <a:t>7.10E-35</a:t>
                      </a:r>
                      <a:endParaRPr lang="en-US" sz="1200" b="1" i="0" u="none" strike="noStrike" dirty="0">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82</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0.035</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0.03773</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57224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dirty="0">
                          <a:solidFill>
                            <a:schemeClr val="bg1"/>
                          </a:solidFill>
                          <a:effectLst/>
                          <a:latin typeface="Gill Sans MT" pitchFamily="34" charset="0"/>
                        </a:rPr>
                        <a:t>Small </a:t>
                      </a:r>
                      <a:r>
                        <a:rPr lang="en-US" sz="1200" b="1" u="none" strike="noStrike" dirty="0" err="1">
                          <a:solidFill>
                            <a:schemeClr val="bg1"/>
                          </a:solidFill>
                          <a:effectLst/>
                          <a:latin typeface="Gill Sans MT" pitchFamily="34" charset="0"/>
                        </a:rPr>
                        <a:t>terminase</a:t>
                      </a:r>
                      <a:r>
                        <a:rPr lang="en-US" sz="1200" b="1" u="none" strike="noStrike" dirty="0">
                          <a:solidFill>
                            <a:schemeClr val="bg1"/>
                          </a:solidFill>
                          <a:effectLst/>
                          <a:latin typeface="Gill Sans MT" pitchFamily="34" charset="0"/>
                        </a:rPr>
                        <a:t> subunit</a:t>
                      </a:r>
                      <a:endParaRPr lang="en-US" sz="1200" b="1" i="0" u="none" strike="noStrike" dirty="0">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543</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100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66</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100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Gill Sans MT" pitchFamily="34" charset="0"/>
                        </a:rPr>
                        <a:t>1.07E-19</a:t>
                      </a:r>
                      <a:endParaRPr lang="en-US" sz="1200" b="1" i="0" u="none" strike="noStrike" dirty="0">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101</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0.156</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0.25147</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1958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dirty="0">
                          <a:solidFill>
                            <a:schemeClr val="bg1"/>
                          </a:solidFill>
                          <a:effectLst/>
                          <a:latin typeface="Gill Sans MT" pitchFamily="34" charset="0"/>
                        </a:rPr>
                        <a:t>Portal</a:t>
                      </a:r>
                      <a:endParaRPr lang="en-US" sz="1200" b="1" i="0" u="none" strike="noStrike" dirty="0">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1599</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55</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46</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55</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Gill Sans MT" pitchFamily="34" charset="0"/>
                        </a:rPr>
                        <a:t>1.36E-21</a:t>
                      </a:r>
                      <a:endParaRPr lang="en-US" sz="1200" b="1" i="0" u="none" strike="noStrike" dirty="0">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*64</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0.057</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0.08081</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6"/>
                  </a:ext>
                </a:extLst>
              </a:tr>
              <a:tr h="1958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dirty="0">
                          <a:solidFill>
                            <a:schemeClr val="bg1"/>
                          </a:solidFill>
                          <a:effectLst/>
                          <a:latin typeface="Gill Sans MT" pitchFamily="34" charset="0"/>
                        </a:rPr>
                        <a:t>Protease</a:t>
                      </a:r>
                      <a:endParaRPr lang="en-US" sz="1200" b="1" i="0" u="none" strike="noStrike" dirty="0">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1329</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55</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37</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55</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Gill Sans MT" pitchFamily="34" charset="0"/>
                        </a:rPr>
                        <a:t>4.64E-11</a:t>
                      </a:r>
                      <a:endParaRPr lang="en-US" sz="1200" b="1" i="0" u="none" strike="noStrike" dirty="0">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55</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0.162</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0.24421</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7"/>
                  </a:ext>
                </a:extLst>
              </a:tr>
              <a:tr h="1958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dirty="0">
                          <a:solidFill>
                            <a:schemeClr val="bg1"/>
                          </a:solidFill>
                          <a:effectLst/>
                          <a:latin typeface="Gill Sans MT" pitchFamily="34" charset="0"/>
                        </a:rPr>
                        <a:t>Minor tail H</a:t>
                      </a:r>
                      <a:endParaRPr lang="en-US" sz="1200" b="1" i="0" u="none" strike="noStrike" dirty="0">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2565</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260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168</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260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Gill Sans MT" pitchFamily="34" charset="0"/>
                        </a:rPr>
                        <a:t>1.81E-44</a:t>
                      </a:r>
                      <a:endParaRPr lang="en-US" sz="1200" b="1" i="0" u="none" strike="noStrike" dirty="0">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260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0.17</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0.30928</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8"/>
                  </a:ext>
                </a:extLst>
              </a:tr>
              <a:tr h="1958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dirty="0">
                          <a:solidFill>
                            <a:schemeClr val="bg1"/>
                          </a:solidFill>
                          <a:effectLst/>
                          <a:latin typeface="Gill Sans MT" pitchFamily="34" charset="0"/>
                        </a:rPr>
                        <a:t>Minor tail L</a:t>
                      </a:r>
                      <a:endParaRPr lang="en-US" sz="1200" b="1" i="0" u="none" strike="noStrike" dirty="0">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696</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30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26</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30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Gill Sans MT" pitchFamily="34" charset="0"/>
                        </a:rPr>
                        <a:t>1.30E-13</a:t>
                      </a:r>
                      <a:endParaRPr lang="en-US" sz="1200" b="1" i="0" u="none" strike="noStrike" dirty="0">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30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0.044</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0.05004</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9"/>
                  </a:ext>
                </a:extLst>
              </a:tr>
              <a:tr h="38403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dirty="0">
                          <a:solidFill>
                            <a:schemeClr val="bg1"/>
                          </a:solidFill>
                          <a:effectLst/>
                          <a:latin typeface="Gill Sans MT" pitchFamily="34" charset="0"/>
                        </a:rPr>
                        <a:t>Host specificity J</a:t>
                      </a:r>
                      <a:endParaRPr lang="en-US" sz="1200" b="1" i="0" u="none" strike="noStrike" dirty="0">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3480</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723</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498</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723</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Gill Sans MT" pitchFamily="34" charset="0"/>
                        </a:rPr>
                        <a:t>6.42E-149</a:t>
                      </a:r>
                      <a:endParaRPr lang="en-US" sz="1200" b="1" i="0" u="none" strike="noStrike" dirty="0">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*773</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0.137</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0.17103</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10"/>
                  </a:ext>
                </a:extLst>
              </a:tr>
              <a:tr h="1958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dirty="0">
                          <a:solidFill>
                            <a:schemeClr val="bg1"/>
                          </a:solidFill>
                          <a:effectLst/>
                          <a:latin typeface="Gill Sans MT" pitchFamily="34" charset="0"/>
                        </a:rPr>
                        <a:t>Tail fiber K</a:t>
                      </a:r>
                      <a:endParaRPr lang="en-US" sz="1200" b="1" i="0" u="none" strike="noStrike" dirty="0">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741</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41</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28</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41</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Gill Sans MT" pitchFamily="34" charset="0"/>
                        </a:rPr>
                        <a:t>1.06E-09</a:t>
                      </a:r>
                      <a:endParaRPr lang="en-US" sz="1200" b="1" i="0" u="none" strike="noStrike" dirty="0">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44</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0.14</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0.18354</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11"/>
                  </a:ext>
                </a:extLst>
              </a:tr>
              <a:tr h="1958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dirty="0">
                          <a:solidFill>
                            <a:schemeClr val="bg1"/>
                          </a:solidFill>
                          <a:effectLst/>
                          <a:latin typeface="Gill Sans MT" pitchFamily="34" charset="0"/>
                        </a:rPr>
                        <a:t>Tail assembly I</a:t>
                      </a:r>
                      <a:endParaRPr lang="en-US" sz="1200" b="1" i="0" u="none" strike="noStrike" dirty="0">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669</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Gill Sans MT" pitchFamily="34" charset="0"/>
                        </a:rPr>
                        <a:t>39</a:t>
                      </a:r>
                      <a:endParaRPr lang="en-US" sz="1200" b="1" i="0" u="none" strike="noStrike" dirty="0">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33</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39</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Gill Sans MT" pitchFamily="34" charset="0"/>
                        </a:rPr>
                        <a:t>3.82E-15</a:t>
                      </a:r>
                      <a:endParaRPr lang="en-US" sz="1200" b="1" i="0" u="none" strike="noStrike" dirty="0">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40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0.064</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0.07987</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12"/>
                  </a:ext>
                </a:extLst>
              </a:tr>
              <a:tr h="57224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dirty="0">
                          <a:solidFill>
                            <a:schemeClr val="bg1"/>
                          </a:solidFill>
                          <a:effectLst/>
                          <a:latin typeface="Gill Sans MT" pitchFamily="34" charset="0"/>
                        </a:rPr>
                        <a:t>Tail tape measure protein</a:t>
                      </a:r>
                      <a:endParaRPr lang="en-US" sz="1200" b="1" i="0" u="none" strike="noStrike" dirty="0">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dirty="0">
                          <a:effectLst/>
                          <a:latin typeface="Gill Sans MT" pitchFamily="34" charset="0"/>
                        </a:rPr>
                        <a:t>2577</a:t>
                      </a:r>
                      <a:endParaRPr lang="en-US" sz="1200" b="1" i="0" u="none" strike="noStrike" dirty="0">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Gill Sans MT" pitchFamily="34" charset="0"/>
                        </a:rPr>
                        <a:t>375</a:t>
                      </a:r>
                      <a:endParaRPr lang="en-US" sz="1200" b="1" i="0" u="none" strike="noStrike" dirty="0">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Gill Sans MT" pitchFamily="34" charset="0"/>
                        </a:rPr>
                        <a:t>243</a:t>
                      </a:r>
                      <a:endParaRPr lang="en-US" sz="1200" b="1" i="0" u="none" strike="noStrike" dirty="0">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Gill Sans MT" pitchFamily="34" charset="0"/>
                        </a:rPr>
                        <a:t>375</a:t>
                      </a:r>
                      <a:endParaRPr lang="en-US" sz="1200" b="1" i="0" u="none" strike="noStrike" dirty="0">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Gill Sans MT" pitchFamily="34" charset="0"/>
                        </a:rPr>
                        <a:t>7.92E-64</a:t>
                      </a:r>
                      <a:endParaRPr lang="en-US" sz="1200" b="1" i="0" u="none" strike="noStrike" dirty="0">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Gill Sans MT" pitchFamily="34" charset="0"/>
                        </a:rPr>
                        <a:t>378</a:t>
                      </a:r>
                      <a:endParaRPr lang="en-US" sz="1200" b="1" i="0" u="none" strike="noStrike" dirty="0">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Gill Sans MT" pitchFamily="34" charset="0"/>
                        </a:rPr>
                        <a:t>0.169</a:t>
                      </a:r>
                      <a:endParaRPr lang="en-US" sz="1200" b="1" i="0" u="none" strike="noStrike" dirty="0">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Gill Sans MT" pitchFamily="34" charset="0"/>
                        </a:rPr>
                        <a:t>0.27957</a:t>
                      </a:r>
                      <a:endParaRPr lang="en-US" sz="1200" b="0" i="0" u="none" strike="noStrike" dirty="0">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938471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2"/>
          <p:cNvSpPr txBox="1">
            <a:spLocks noChangeArrowheads="1"/>
          </p:cNvSpPr>
          <p:nvPr/>
        </p:nvSpPr>
        <p:spPr bwMode="auto">
          <a:xfrm>
            <a:off x="498475" y="2222500"/>
            <a:ext cx="18605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a:solidFill>
                  <a:prstClr val="black"/>
                </a:solidFill>
              </a:rPr>
              <a:t>N=100   s=0</a:t>
            </a:r>
          </a:p>
        </p:txBody>
      </p:sp>
      <p:pic>
        <p:nvPicPr>
          <p:cNvPr id="4915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1425" y="87313"/>
            <a:ext cx="6473825" cy="1893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5" name="TextBox 3"/>
          <p:cNvSpPr txBox="1">
            <a:spLocks noChangeArrowheads="1"/>
          </p:cNvSpPr>
          <p:nvPr/>
        </p:nvSpPr>
        <p:spPr bwMode="auto">
          <a:xfrm>
            <a:off x="2605088" y="2214563"/>
            <a:ext cx="17589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a:solidFill>
                  <a:prstClr val="black"/>
                </a:solidFill>
              </a:rPr>
              <a:t>5 replicates</a:t>
            </a:r>
          </a:p>
        </p:txBody>
      </p:sp>
      <p:pic>
        <p:nvPicPr>
          <p:cNvPr id="4915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2854325"/>
            <a:ext cx="9144000" cy="395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27851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8529" name="Title 1"/>
          <p:cNvSpPr>
            <a:spLocks noGrp="1"/>
          </p:cNvSpPr>
          <p:nvPr>
            <p:ph type="title"/>
          </p:nvPr>
        </p:nvSpPr>
        <p:spPr>
          <a:xfrm>
            <a:off x="219075" y="246063"/>
            <a:ext cx="8756650" cy="630237"/>
          </a:xfrm>
        </p:spPr>
        <p:txBody>
          <a:bodyPr/>
          <a:lstStyle/>
          <a:p>
            <a:pPr algn="ctr" eaLnBrk="1" hangingPunct="1"/>
            <a:r>
              <a:rPr lang="en-US" sz="1800">
                <a:latin typeface="Arial" charset="0"/>
              </a:rPr>
              <a:t>Evolution of Coding DNA Sequences Under a Neutral Model</a:t>
            </a:r>
            <a:br>
              <a:rPr lang="en-US" sz="1800">
                <a:latin typeface="Arial" charset="0"/>
              </a:rPr>
            </a:br>
            <a:r>
              <a:rPr lang="en-US" sz="1800" i="1">
                <a:latin typeface="Arial" charset="0"/>
              </a:rPr>
              <a:t>B. pseudomallei </a:t>
            </a:r>
            <a:r>
              <a:rPr lang="en-US" sz="1800">
                <a:latin typeface="Arial" charset="0"/>
              </a:rPr>
              <a:t>Cryptic Malleilactone</a:t>
            </a:r>
            <a:r>
              <a:rPr lang="en-US" sz="1800" i="1">
                <a:latin typeface="Arial" charset="0"/>
              </a:rPr>
              <a:t> </a:t>
            </a:r>
            <a:r>
              <a:rPr lang="en-US" sz="1800">
                <a:latin typeface="Arial" charset="0"/>
              </a:rPr>
              <a:t>Operon Genes and </a:t>
            </a:r>
            <a:br>
              <a:rPr lang="en-US" sz="1800">
                <a:latin typeface="Arial" charset="0"/>
              </a:rPr>
            </a:br>
            <a:r>
              <a:rPr lang="en-US" sz="1800" i="1">
                <a:latin typeface="Arial" charset="0"/>
              </a:rPr>
              <a:t>E. coli </a:t>
            </a:r>
            <a:r>
              <a:rPr lang="en-US" sz="1800">
                <a:latin typeface="Arial" charset="0"/>
              </a:rPr>
              <a:t>transposase sequences</a:t>
            </a:r>
          </a:p>
        </p:txBody>
      </p:sp>
      <p:graphicFrame>
        <p:nvGraphicFramePr>
          <p:cNvPr id="9" name="Table 8"/>
          <p:cNvGraphicFramePr>
            <a:graphicFrameLocks noGrp="1"/>
          </p:cNvGraphicFramePr>
          <p:nvPr/>
        </p:nvGraphicFramePr>
        <p:xfrm>
          <a:off x="541338" y="1030288"/>
          <a:ext cx="8077199" cy="4381500"/>
        </p:xfrm>
        <a:graphic>
          <a:graphicData uri="http://schemas.openxmlformats.org/drawingml/2006/table">
            <a:tbl>
              <a:tblPr firstRow="1" firstCol="1" bandRow="1"/>
              <a:tblGrid>
                <a:gridCol w="2072911">
                  <a:extLst>
                    <a:ext uri="{9D8B030D-6E8A-4147-A177-3AD203B41FA5}">
                      <a16:colId xmlns:a16="http://schemas.microsoft.com/office/drawing/2014/main" val="20000"/>
                    </a:ext>
                  </a:extLst>
                </a:gridCol>
                <a:gridCol w="1072194">
                  <a:extLst>
                    <a:ext uri="{9D8B030D-6E8A-4147-A177-3AD203B41FA5}">
                      <a16:colId xmlns:a16="http://schemas.microsoft.com/office/drawing/2014/main" val="20001"/>
                    </a:ext>
                  </a:extLst>
                </a:gridCol>
                <a:gridCol w="1286633">
                  <a:extLst>
                    <a:ext uri="{9D8B030D-6E8A-4147-A177-3AD203B41FA5}">
                      <a16:colId xmlns:a16="http://schemas.microsoft.com/office/drawing/2014/main" val="20002"/>
                    </a:ext>
                  </a:extLst>
                </a:gridCol>
                <a:gridCol w="1072194">
                  <a:extLst>
                    <a:ext uri="{9D8B030D-6E8A-4147-A177-3AD203B41FA5}">
                      <a16:colId xmlns:a16="http://schemas.microsoft.com/office/drawing/2014/main" val="20003"/>
                    </a:ext>
                  </a:extLst>
                </a:gridCol>
                <a:gridCol w="1358114">
                  <a:extLst>
                    <a:ext uri="{9D8B030D-6E8A-4147-A177-3AD203B41FA5}">
                      <a16:colId xmlns:a16="http://schemas.microsoft.com/office/drawing/2014/main" val="20004"/>
                    </a:ext>
                  </a:extLst>
                </a:gridCol>
                <a:gridCol w="1215153">
                  <a:extLst>
                    <a:ext uri="{9D8B030D-6E8A-4147-A177-3AD203B41FA5}">
                      <a16:colId xmlns:a16="http://schemas.microsoft.com/office/drawing/2014/main" val="20005"/>
                    </a:ext>
                  </a:extLst>
                </a:gridCol>
              </a:tblGrid>
              <a:tr h="19270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a:solidFill>
                            <a:schemeClr val="bg1"/>
                          </a:solidFill>
                          <a:effectLst/>
                          <a:latin typeface="+mn-lt"/>
                        </a:rPr>
                        <a:t>OBSERVED</a:t>
                      </a:r>
                      <a:endParaRPr lang="en-US" sz="1200" b="0" i="0" u="none" strike="noStrike" dirty="0">
                        <a:solidFill>
                          <a:schemeClr val="bg1"/>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75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endParaRPr lang="en-US" sz="1200" b="0" i="0" u="none" strike="noStrike" dirty="0">
                        <a:solidFill>
                          <a:schemeClr val="bg1"/>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75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a:solidFill>
                            <a:schemeClr val="bg1"/>
                          </a:solidFill>
                          <a:effectLst/>
                          <a:latin typeface="+mn-lt"/>
                        </a:rPr>
                        <a:t>SIMULATED</a:t>
                      </a:r>
                      <a:endParaRPr lang="en-US" sz="1200" b="0" i="0" u="none" strike="noStrike" dirty="0">
                        <a:solidFill>
                          <a:schemeClr val="bg1"/>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75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endParaRPr lang="en-US" sz="1200" b="0" i="0" u="none" strike="noStrike" dirty="0">
                        <a:solidFill>
                          <a:schemeClr val="bg1"/>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75000"/>
                      </a:srgbClr>
                    </a:solidFill>
                  </a:tcPr>
                </a:tc>
                <a:extLst>
                  <a:ext uri="{0D108BD9-81ED-4DB2-BD59-A6C34878D82A}">
                    <a16:rowId xmlns:a16="http://schemas.microsoft.com/office/drawing/2014/main" val="10000"/>
                  </a:ext>
                </a:extLst>
              </a:tr>
              <a:tr h="56912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b="1" u="none" strike="noStrike" dirty="0">
                          <a:solidFill>
                            <a:schemeClr val="bg1"/>
                          </a:solidFill>
                          <a:effectLst/>
                          <a:latin typeface="+mn-lt"/>
                        </a:rPr>
                        <a:t>Gene</a:t>
                      </a:r>
                      <a:endParaRPr lang="en-US" sz="1200" b="1" i="0" u="none" strike="noStrike" dirty="0">
                        <a:solidFill>
                          <a:schemeClr val="bg1"/>
                        </a:solidFill>
                        <a:effectLst/>
                        <a:latin typeface="+mn-lt"/>
                      </a:endParaRPr>
                    </a:p>
                  </a:txBody>
                  <a:tcPr marL="4499" marR="4499" marT="449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a:solidFill>
                            <a:schemeClr val="bg1"/>
                          </a:solidFill>
                          <a:effectLst/>
                          <a:latin typeface="+mn-lt"/>
                        </a:rPr>
                        <a:t>Alignment Length (</a:t>
                      </a:r>
                      <a:r>
                        <a:rPr lang="en-US" sz="1200" b="1" u="none" strike="noStrike" dirty="0" err="1">
                          <a:solidFill>
                            <a:schemeClr val="bg1"/>
                          </a:solidFill>
                          <a:effectLst/>
                          <a:latin typeface="+mn-lt"/>
                        </a:rPr>
                        <a:t>bp</a:t>
                      </a:r>
                      <a:r>
                        <a:rPr lang="en-US" sz="1200" b="1" u="none" strike="noStrike" dirty="0">
                          <a:solidFill>
                            <a:schemeClr val="bg1"/>
                          </a:solidFill>
                          <a:effectLst/>
                          <a:latin typeface="+mn-lt"/>
                        </a:rPr>
                        <a:t>)</a:t>
                      </a:r>
                      <a:endParaRPr lang="en-US" sz="1200" b="1" i="0" u="none" strike="noStrike" dirty="0">
                        <a:solidFill>
                          <a:schemeClr val="bg1"/>
                        </a:solidFill>
                        <a:effectLst/>
                        <a:latin typeface="+mn-lt"/>
                      </a:endParaRPr>
                    </a:p>
                  </a:txBody>
                  <a:tcPr marL="4499" marR="4499" marT="449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a:solidFill>
                            <a:schemeClr val="bg1"/>
                          </a:solidFill>
                          <a:effectLst/>
                          <a:latin typeface="+mn-lt"/>
                        </a:rPr>
                        <a:t>Substitutions</a:t>
                      </a:r>
                      <a:endParaRPr lang="en-US" sz="1200" b="1" i="0" u="none" strike="noStrike" dirty="0">
                        <a:solidFill>
                          <a:schemeClr val="bg1"/>
                        </a:solidFill>
                        <a:effectLst/>
                        <a:latin typeface="+mn-lt"/>
                      </a:endParaRPr>
                    </a:p>
                  </a:txBody>
                  <a:tcPr marL="4499" marR="4499" marT="449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a:solidFill>
                            <a:schemeClr val="bg1"/>
                          </a:solidFill>
                          <a:effectLst/>
                          <a:latin typeface="+mn-lt"/>
                        </a:rPr>
                        <a:t>Synonymous changes*</a:t>
                      </a:r>
                      <a:endParaRPr lang="en-US" sz="1200" b="1" i="0" u="none" strike="noStrike" dirty="0">
                        <a:solidFill>
                          <a:schemeClr val="bg1"/>
                        </a:solidFill>
                        <a:effectLst/>
                        <a:latin typeface="+mn-lt"/>
                      </a:endParaRPr>
                    </a:p>
                  </a:txBody>
                  <a:tcPr marL="4499" marR="4499" marT="449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a:solidFill>
                            <a:schemeClr val="bg1"/>
                          </a:solidFill>
                          <a:effectLst/>
                          <a:latin typeface="+mn-lt"/>
                        </a:rPr>
                        <a:t>Substitutions</a:t>
                      </a:r>
                      <a:endParaRPr lang="en-US" sz="1200" b="1" i="0" u="none" strike="noStrike" dirty="0">
                        <a:solidFill>
                          <a:schemeClr val="bg1"/>
                        </a:solidFill>
                        <a:effectLst/>
                        <a:latin typeface="+mn-lt"/>
                      </a:endParaRPr>
                    </a:p>
                  </a:txBody>
                  <a:tcPr marL="4499" marR="4499" marT="449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a:solidFill>
                            <a:srgbClr val="FF0000"/>
                          </a:solidFill>
                          <a:effectLst/>
                          <a:latin typeface="+mn-lt"/>
                        </a:rPr>
                        <a:t>p-value synonymous </a:t>
                      </a:r>
                      <a:endParaRPr lang="en-US" sz="1200" b="1" i="0" u="none" strike="noStrike" dirty="0">
                        <a:solidFill>
                          <a:srgbClr val="FF0000"/>
                        </a:solidFill>
                        <a:effectLst/>
                        <a:latin typeface="+mn-lt"/>
                      </a:endParaRPr>
                    </a:p>
                    <a:p>
                      <a:pPr algn="ctr" fontAlgn="b"/>
                      <a:r>
                        <a:rPr lang="en-US" sz="1200" b="1" u="none" strike="noStrike" dirty="0">
                          <a:solidFill>
                            <a:srgbClr val="FF0000"/>
                          </a:solidFill>
                          <a:effectLst/>
                          <a:latin typeface="+mn-lt"/>
                        </a:rPr>
                        <a:t>(given *)</a:t>
                      </a:r>
                      <a:endParaRPr lang="en-US" sz="1200" b="1" i="0" u="none" strike="noStrike" dirty="0">
                        <a:solidFill>
                          <a:srgbClr val="FF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extLst>
                  <a:ext uri="{0D108BD9-81ED-4DB2-BD59-A6C34878D82A}">
                    <a16:rowId xmlns:a16="http://schemas.microsoft.com/office/drawing/2014/main" val="10001"/>
                  </a:ext>
                </a:extLst>
              </a:tr>
              <a:tr h="22921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a:solidFill>
                            <a:schemeClr val="bg1"/>
                          </a:solidFill>
                          <a:effectLst/>
                          <a:latin typeface="+mn-lt"/>
                        </a:rPr>
                        <a:t>Aldehyde dehydrogenase</a:t>
                      </a:r>
                      <a:endParaRPr lang="en-US" sz="1200" b="0" i="0" u="none" strike="noStrike" dirty="0">
                        <a:solidFill>
                          <a:schemeClr val="bg1"/>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1544</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13</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3</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13</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mn-lt"/>
                        </a:rPr>
                        <a:t>4.67E-04</a:t>
                      </a:r>
                      <a:endParaRPr lang="en-US" sz="1200" b="1" i="0" u="none" strike="noStrike" dirty="0">
                        <a:solidFill>
                          <a:srgbClr val="FF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0002"/>
                  </a:ext>
                </a:extLst>
              </a:tr>
              <a:tr h="22921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a:solidFill>
                            <a:schemeClr val="bg1"/>
                          </a:solidFill>
                          <a:effectLst/>
                          <a:latin typeface="+mn-lt"/>
                        </a:rPr>
                        <a:t>AMP- binding protein</a:t>
                      </a:r>
                      <a:endParaRPr lang="en-US" sz="1200" b="0" i="0" u="none" strike="noStrike" dirty="0">
                        <a:solidFill>
                          <a:schemeClr val="bg1"/>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1865</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9</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6</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9</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mn-lt"/>
                        </a:rPr>
                        <a:t>1.68E-02</a:t>
                      </a:r>
                      <a:endParaRPr lang="en-US" sz="1200" b="1" i="0" u="none" strike="noStrike" dirty="0">
                        <a:solidFill>
                          <a:srgbClr val="FF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extLst>
                  <a:ext uri="{0D108BD9-81ED-4DB2-BD59-A6C34878D82A}">
                    <a16:rowId xmlns:a16="http://schemas.microsoft.com/office/drawing/2014/main" val="10003"/>
                  </a:ext>
                </a:extLst>
              </a:tr>
              <a:tr h="60554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a:solidFill>
                            <a:schemeClr val="bg1"/>
                          </a:solidFill>
                          <a:effectLst/>
                          <a:latin typeface="+mn-lt"/>
                        </a:rPr>
                        <a:t>Adenosylmethionine-8-amino-7-oxononanoate aminotransferase</a:t>
                      </a:r>
                      <a:endParaRPr lang="en-US" sz="1200" b="0" i="0" u="none" strike="noStrike" dirty="0">
                        <a:solidFill>
                          <a:schemeClr val="bg1"/>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1421</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20</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12</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20</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mn-lt"/>
                        </a:rPr>
                        <a:t>6.78E-04</a:t>
                      </a:r>
                      <a:endParaRPr lang="en-US" sz="1200" b="1" i="0" u="none" strike="noStrike" dirty="0">
                        <a:solidFill>
                          <a:srgbClr val="FF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0004"/>
                  </a:ext>
                </a:extLst>
              </a:tr>
              <a:tr h="19270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a:solidFill>
                            <a:schemeClr val="bg1"/>
                          </a:solidFill>
                          <a:effectLst/>
                          <a:latin typeface="+mn-lt"/>
                        </a:rPr>
                        <a:t>Fatty-acid CoA ligase</a:t>
                      </a:r>
                      <a:endParaRPr lang="en-US" sz="1200" b="0" i="0" u="none" strike="noStrike" dirty="0">
                        <a:solidFill>
                          <a:schemeClr val="bg1"/>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1859</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13</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2</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13</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mn-lt"/>
                        </a:rPr>
                        <a:t>8.71E-01</a:t>
                      </a:r>
                      <a:endParaRPr lang="en-US" sz="1200" b="1" i="0" u="none" strike="noStrike" dirty="0">
                        <a:solidFill>
                          <a:srgbClr val="FF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extLst>
                  <a:ext uri="{0D108BD9-81ED-4DB2-BD59-A6C34878D82A}">
                    <a16:rowId xmlns:a16="http://schemas.microsoft.com/office/drawing/2014/main" val="10005"/>
                  </a:ext>
                </a:extLst>
              </a:tr>
              <a:tr h="38091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err="1">
                          <a:solidFill>
                            <a:schemeClr val="bg1"/>
                          </a:solidFill>
                          <a:effectLst/>
                          <a:latin typeface="+mn-lt"/>
                        </a:rPr>
                        <a:t>Diaminopimelate</a:t>
                      </a:r>
                      <a:r>
                        <a:rPr lang="en-US" sz="1200" u="none" strike="noStrike" dirty="0">
                          <a:solidFill>
                            <a:schemeClr val="bg1"/>
                          </a:solidFill>
                          <a:effectLst/>
                          <a:latin typeface="+mn-lt"/>
                        </a:rPr>
                        <a:t> decarboxylase</a:t>
                      </a:r>
                      <a:endParaRPr lang="en-US" sz="1200" b="0" i="0" u="none" strike="noStrike" dirty="0">
                        <a:solidFill>
                          <a:schemeClr val="bg1"/>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1388</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7</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3</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7</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mn-lt"/>
                        </a:rPr>
                        <a:t>6.63E-01</a:t>
                      </a:r>
                      <a:endParaRPr lang="en-US" sz="1200" b="1" i="0" u="none" strike="noStrike" dirty="0">
                        <a:solidFill>
                          <a:srgbClr val="FF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0006"/>
                  </a:ext>
                </a:extLst>
              </a:tr>
              <a:tr h="38091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err="1">
                          <a:solidFill>
                            <a:schemeClr val="bg1"/>
                          </a:solidFill>
                          <a:effectLst/>
                          <a:latin typeface="+mn-lt"/>
                        </a:rPr>
                        <a:t>Malonyl</a:t>
                      </a:r>
                      <a:r>
                        <a:rPr lang="en-US" sz="1200" u="none" strike="noStrike" dirty="0">
                          <a:solidFill>
                            <a:schemeClr val="bg1"/>
                          </a:solidFill>
                          <a:effectLst/>
                          <a:latin typeface="+mn-lt"/>
                        </a:rPr>
                        <a:t> CoA-acyl </a:t>
                      </a:r>
                      <a:r>
                        <a:rPr lang="en-US" sz="1200" u="none" strike="noStrike" dirty="0" err="1">
                          <a:solidFill>
                            <a:schemeClr val="bg1"/>
                          </a:solidFill>
                          <a:effectLst/>
                          <a:latin typeface="+mn-lt"/>
                        </a:rPr>
                        <a:t>transacylase</a:t>
                      </a:r>
                      <a:endParaRPr lang="en-US" sz="1200" b="0" i="0" u="none" strike="noStrike" dirty="0">
                        <a:solidFill>
                          <a:schemeClr val="bg1"/>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899</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2</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2</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mn-lt"/>
                        </a:rPr>
                        <a:t>4.36E-01</a:t>
                      </a:r>
                      <a:endParaRPr lang="en-US" sz="1200" b="1" i="0" u="none" strike="noStrike" dirty="0">
                        <a:solidFill>
                          <a:srgbClr val="FF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extLst>
                  <a:ext uri="{0D108BD9-81ED-4DB2-BD59-A6C34878D82A}">
                    <a16:rowId xmlns:a16="http://schemas.microsoft.com/office/drawing/2014/main" val="10007"/>
                  </a:ext>
                </a:extLst>
              </a:tr>
              <a:tr h="22921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err="1">
                          <a:solidFill>
                            <a:schemeClr val="bg1"/>
                          </a:solidFill>
                          <a:effectLst/>
                          <a:latin typeface="+mn-lt"/>
                        </a:rPr>
                        <a:t>FkbH</a:t>
                      </a:r>
                      <a:r>
                        <a:rPr lang="en-US" sz="1200" u="none" strike="noStrike" dirty="0">
                          <a:solidFill>
                            <a:schemeClr val="bg1"/>
                          </a:solidFill>
                          <a:effectLst/>
                          <a:latin typeface="+mn-lt"/>
                        </a:rPr>
                        <a:t> domain protein</a:t>
                      </a:r>
                      <a:endParaRPr lang="en-US" sz="1200" b="0" i="0" u="none" strike="noStrike" dirty="0">
                        <a:solidFill>
                          <a:schemeClr val="bg1"/>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1481</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17</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9</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17</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mn-lt"/>
                        </a:rPr>
                        <a:t>2.05E-02</a:t>
                      </a:r>
                      <a:endParaRPr lang="en-US" sz="1200" b="1" i="0" u="none" strike="noStrike" dirty="0">
                        <a:solidFill>
                          <a:srgbClr val="FF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0008"/>
                  </a:ext>
                </a:extLst>
              </a:tr>
              <a:tr h="22921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err="1">
                          <a:solidFill>
                            <a:schemeClr val="bg1"/>
                          </a:solidFill>
                          <a:effectLst/>
                          <a:latin typeface="+mn-lt"/>
                        </a:rPr>
                        <a:t>Hypothethical</a:t>
                      </a:r>
                      <a:r>
                        <a:rPr lang="en-US" sz="1200" u="none" strike="noStrike" dirty="0">
                          <a:solidFill>
                            <a:schemeClr val="bg1"/>
                          </a:solidFill>
                          <a:effectLst/>
                          <a:latin typeface="+mn-lt"/>
                        </a:rPr>
                        <a:t> protein</a:t>
                      </a:r>
                      <a:endParaRPr lang="en-US" sz="1200" b="0" i="0" u="none" strike="noStrike" dirty="0">
                        <a:solidFill>
                          <a:schemeClr val="bg1"/>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431</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3</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2</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3</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mn-lt"/>
                        </a:rPr>
                        <a:t>1.47E-01</a:t>
                      </a:r>
                      <a:endParaRPr lang="en-US" sz="1200" b="1" i="0" u="none" strike="noStrike" dirty="0">
                        <a:solidFill>
                          <a:srgbClr val="FF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extLst>
                  <a:ext uri="{0D108BD9-81ED-4DB2-BD59-A6C34878D82A}">
                    <a16:rowId xmlns:a16="http://schemas.microsoft.com/office/drawing/2014/main" val="10009"/>
                  </a:ext>
                </a:extLst>
              </a:tr>
              <a:tr h="38091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err="1">
                          <a:solidFill>
                            <a:schemeClr val="bg1"/>
                          </a:solidFill>
                          <a:effectLst/>
                          <a:latin typeface="+mn-lt"/>
                        </a:rPr>
                        <a:t>Ketol</a:t>
                      </a:r>
                      <a:r>
                        <a:rPr lang="en-US" sz="1200" u="none" strike="noStrike" dirty="0">
                          <a:solidFill>
                            <a:schemeClr val="bg1"/>
                          </a:solidFill>
                          <a:effectLst/>
                          <a:latin typeface="+mn-lt"/>
                        </a:rPr>
                        <a:t>-acid </a:t>
                      </a:r>
                      <a:r>
                        <a:rPr lang="en-US" sz="1200" u="none" strike="noStrike" dirty="0" err="1">
                          <a:solidFill>
                            <a:schemeClr val="bg1"/>
                          </a:solidFill>
                          <a:effectLst/>
                          <a:latin typeface="+mn-lt"/>
                        </a:rPr>
                        <a:t>reductoisomerase</a:t>
                      </a:r>
                      <a:endParaRPr lang="en-US" sz="1200" b="0" i="0" u="none" strike="noStrike" dirty="0">
                        <a:solidFill>
                          <a:schemeClr val="bg1"/>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1091</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2</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0</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2</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mn-lt"/>
                        </a:rPr>
                        <a:t>1.00E+00</a:t>
                      </a:r>
                      <a:endParaRPr lang="en-US" sz="1200" b="1" i="0" u="none" strike="noStrike" dirty="0">
                        <a:solidFill>
                          <a:srgbClr val="FF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0010"/>
                  </a:ext>
                </a:extLst>
              </a:tr>
              <a:tr h="38091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a:solidFill>
                            <a:schemeClr val="bg1"/>
                          </a:solidFill>
                          <a:effectLst/>
                          <a:latin typeface="+mn-lt"/>
                        </a:rPr>
                        <a:t>Peptide synthase regulatory protein</a:t>
                      </a:r>
                      <a:endParaRPr lang="en-US" sz="1200" b="0" i="0" u="none" strike="noStrike" dirty="0">
                        <a:solidFill>
                          <a:schemeClr val="bg1"/>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1079</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10</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5</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10</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mn-lt"/>
                        </a:rPr>
                        <a:t>8.91E-02</a:t>
                      </a:r>
                      <a:endParaRPr lang="en-US" sz="1200" b="1" i="0" u="none" strike="noStrike" dirty="0">
                        <a:solidFill>
                          <a:srgbClr val="FF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extLst>
                  <a:ext uri="{0D108BD9-81ED-4DB2-BD59-A6C34878D82A}">
                    <a16:rowId xmlns:a16="http://schemas.microsoft.com/office/drawing/2014/main" val="10011"/>
                  </a:ext>
                </a:extLst>
              </a:tr>
              <a:tr h="38091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err="1">
                          <a:solidFill>
                            <a:schemeClr val="bg1"/>
                          </a:solidFill>
                          <a:effectLst/>
                          <a:latin typeface="+mn-lt"/>
                        </a:rPr>
                        <a:t>Polyketide</a:t>
                      </a:r>
                      <a:r>
                        <a:rPr lang="en-US" sz="1200" u="none" strike="noStrike" dirty="0">
                          <a:solidFill>
                            <a:schemeClr val="bg1"/>
                          </a:solidFill>
                          <a:effectLst/>
                          <a:latin typeface="+mn-lt"/>
                        </a:rPr>
                        <a:t>-peptide synthase</a:t>
                      </a:r>
                      <a:endParaRPr lang="en-US" sz="1200" b="0" i="0" u="none" strike="noStrike" dirty="0">
                        <a:solidFill>
                          <a:schemeClr val="bg1"/>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12479</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135</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66</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135</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mn-lt"/>
                        </a:rPr>
                        <a:t>4.35E-27</a:t>
                      </a:r>
                      <a:endParaRPr lang="en-US" sz="1200" b="1" i="0" u="none" strike="noStrike" dirty="0">
                        <a:solidFill>
                          <a:srgbClr val="FF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0012"/>
                  </a:ext>
                </a:extLst>
              </a:tr>
            </a:tbl>
          </a:graphicData>
        </a:graphic>
      </p:graphicFrame>
      <p:graphicFrame>
        <p:nvGraphicFramePr>
          <p:cNvPr id="11" name="Table 10"/>
          <p:cNvGraphicFramePr>
            <a:graphicFrameLocks noGrp="1"/>
          </p:cNvGraphicFramePr>
          <p:nvPr/>
        </p:nvGraphicFramePr>
        <p:xfrm>
          <a:off x="554038" y="5565775"/>
          <a:ext cx="8061325" cy="1092200"/>
        </p:xfrm>
        <a:graphic>
          <a:graphicData uri="http://schemas.openxmlformats.org/drawingml/2006/table">
            <a:tbl>
              <a:tblPr firstRow="1" firstCol="1" bandRow="1"/>
              <a:tblGrid>
                <a:gridCol w="2070655">
                  <a:extLst>
                    <a:ext uri="{9D8B030D-6E8A-4147-A177-3AD203B41FA5}">
                      <a16:colId xmlns:a16="http://schemas.microsoft.com/office/drawing/2014/main" val="20000"/>
                    </a:ext>
                  </a:extLst>
                </a:gridCol>
                <a:gridCol w="1059037">
                  <a:extLst>
                    <a:ext uri="{9D8B030D-6E8A-4147-A177-3AD203B41FA5}">
                      <a16:colId xmlns:a16="http://schemas.microsoft.com/office/drawing/2014/main" val="20001"/>
                    </a:ext>
                  </a:extLst>
                </a:gridCol>
                <a:gridCol w="1327748">
                  <a:extLst>
                    <a:ext uri="{9D8B030D-6E8A-4147-A177-3AD203B41FA5}">
                      <a16:colId xmlns:a16="http://schemas.microsoft.com/office/drawing/2014/main" val="20002"/>
                    </a:ext>
                  </a:extLst>
                </a:gridCol>
                <a:gridCol w="1043231">
                  <a:extLst>
                    <a:ext uri="{9D8B030D-6E8A-4147-A177-3AD203B41FA5}">
                      <a16:colId xmlns:a16="http://schemas.microsoft.com/office/drawing/2014/main" val="20003"/>
                    </a:ext>
                  </a:extLst>
                </a:gridCol>
                <a:gridCol w="1390973">
                  <a:extLst>
                    <a:ext uri="{9D8B030D-6E8A-4147-A177-3AD203B41FA5}">
                      <a16:colId xmlns:a16="http://schemas.microsoft.com/office/drawing/2014/main" val="20004"/>
                    </a:ext>
                  </a:extLst>
                </a:gridCol>
                <a:gridCol w="1169681">
                  <a:extLst>
                    <a:ext uri="{9D8B030D-6E8A-4147-A177-3AD203B41FA5}">
                      <a16:colId xmlns:a16="http://schemas.microsoft.com/office/drawing/2014/main" val="20005"/>
                    </a:ext>
                  </a:extLst>
                </a:gridCol>
              </a:tblGrid>
              <a:tr h="20021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endParaRPr lang="en-US" sz="1200" b="0" i="0" u="none" strike="noStrike" dirty="0">
                        <a:solidFill>
                          <a:srgbClr val="000000"/>
                        </a:solidFill>
                        <a:effectLst/>
                        <a:latin typeface="+mn-lt"/>
                      </a:endParaRPr>
                    </a:p>
                  </a:txBody>
                  <a:tcPr marL="4500" marR="4500" marT="4499"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endParaRPr lang="en-US" sz="1200" b="0" i="0" u="none" strike="noStrike" dirty="0">
                        <a:solidFill>
                          <a:srgbClr val="000000"/>
                        </a:solidFill>
                        <a:effectLst/>
                        <a:latin typeface="+mn-lt"/>
                      </a:endParaRPr>
                    </a:p>
                  </a:txBody>
                  <a:tcPr marL="4500" marR="4500" marT="4499"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a:solidFill>
                            <a:schemeClr val="bg1"/>
                          </a:solidFill>
                          <a:effectLst/>
                          <a:latin typeface="+mn-lt"/>
                        </a:rPr>
                        <a:t>OBSERVED</a:t>
                      </a:r>
                      <a:endParaRPr lang="en-US" sz="1200" b="0" i="0" u="none" strike="noStrike" dirty="0">
                        <a:solidFill>
                          <a:schemeClr val="bg1"/>
                        </a:solidFill>
                        <a:effectLst/>
                        <a:latin typeface="+mn-lt"/>
                      </a:endParaRPr>
                    </a:p>
                  </a:txBody>
                  <a:tcPr marL="4500" marR="4500" marT="4499"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75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endParaRPr lang="en-US" sz="1200" b="0" i="0" u="none" strike="noStrike" dirty="0">
                        <a:solidFill>
                          <a:schemeClr val="bg1"/>
                        </a:solidFill>
                        <a:effectLst/>
                        <a:latin typeface="+mn-lt"/>
                      </a:endParaRPr>
                    </a:p>
                  </a:txBody>
                  <a:tcPr marL="4500" marR="4500" marT="4499"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75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a:solidFill>
                            <a:schemeClr val="bg1"/>
                          </a:solidFill>
                          <a:effectLst/>
                          <a:latin typeface="+mn-lt"/>
                        </a:rPr>
                        <a:t>SIMULATED</a:t>
                      </a:r>
                      <a:endParaRPr lang="en-US" sz="1200" b="0" i="0" u="none" strike="noStrike" dirty="0">
                        <a:solidFill>
                          <a:schemeClr val="bg1"/>
                        </a:solidFill>
                        <a:effectLst/>
                        <a:latin typeface="+mn-lt"/>
                      </a:endParaRPr>
                    </a:p>
                  </a:txBody>
                  <a:tcPr marL="4500" marR="4500" marT="4499"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75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endParaRPr lang="en-US" sz="1200" b="0" i="0" u="none" strike="noStrike" dirty="0">
                        <a:solidFill>
                          <a:schemeClr val="bg1"/>
                        </a:solidFill>
                        <a:effectLst/>
                        <a:latin typeface="+mn-lt"/>
                      </a:endParaRPr>
                    </a:p>
                  </a:txBody>
                  <a:tcPr marL="4500" marR="4500" marT="4499"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75000"/>
                      </a:srgbClr>
                    </a:solidFill>
                  </a:tcPr>
                </a:tc>
                <a:extLst>
                  <a:ext uri="{0D108BD9-81ED-4DB2-BD59-A6C34878D82A}">
                    <a16:rowId xmlns:a16="http://schemas.microsoft.com/office/drawing/2014/main" val="10000"/>
                  </a:ext>
                </a:extLst>
              </a:tr>
              <a:tr h="59102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b="1" u="none" strike="noStrike" dirty="0">
                          <a:solidFill>
                            <a:schemeClr val="bg1"/>
                          </a:solidFill>
                          <a:effectLst/>
                          <a:latin typeface="+mn-lt"/>
                        </a:rPr>
                        <a:t>Gene</a:t>
                      </a:r>
                      <a:endParaRPr lang="en-US" sz="1200" b="1" i="0" u="none" strike="noStrike" dirty="0">
                        <a:solidFill>
                          <a:schemeClr val="bg1"/>
                        </a:solidFill>
                        <a:effectLst/>
                        <a:latin typeface="+mn-lt"/>
                      </a:endParaRPr>
                    </a:p>
                  </a:txBody>
                  <a:tcPr marL="4500" marR="4500" marT="4499"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a:solidFill>
                            <a:schemeClr val="bg1"/>
                          </a:solidFill>
                          <a:effectLst/>
                          <a:latin typeface="+mn-lt"/>
                        </a:rPr>
                        <a:t>Alignment Length (</a:t>
                      </a:r>
                      <a:r>
                        <a:rPr lang="en-US" sz="1200" b="1" u="none" strike="noStrike" dirty="0" err="1">
                          <a:solidFill>
                            <a:schemeClr val="bg1"/>
                          </a:solidFill>
                          <a:effectLst/>
                          <a:latin typeface="+mn-lt"/>
                        </a:rPr>
                        <a:t>bp</a:t>
                      </a:r>
                      <a:r>
                        <a:rPr lang="en-US" sz="1200" b="1" u="none" strike="noStrike" dirty="0">
                          <a:solidFill>
                            <a:schemeClr val="bg1"/>
                          </a:solidFill>
                          <a:effectLst/>
                          <a:latin typeface="+mn-lt"/>
                        </a:rPr>
                        <a:t>)</a:t>
                      </a:r>
                      <a:endParaRPr lang="en-US" sz="1200" b="1" i="0" u="none" strike="noStrike" dirty="0">
                        <a:solidFill>
                          <a:schemeClr val="bg1"/>
                        </a:solidFill>
                        <a:effectLst/>
                        <a:latin typeface="+mn-lt"/>
                      </a:endParaRPr>
                    </a:p>
                  </a:txBody>
                  <a:tcPr marL="4500" marR="4500" marT="4499"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a:solidFill>
                            <a:schemeClr val="bg1"/>
                          </a:solidFill>
                          <a:effectLst/>
                          <a:latin typeface="+mn-lt"/>
                        </a:rPr>
                        <a:t>Substitutions</a:t>
                      </a:r>
                      <a:endParaRPr lang="en-US" sz="1200" b="1" i="0" u="none" strike="noStrike" dirty="0">
                        <a:solidFill>
                          <a:schemeClr val="bg1"/>
                        </a:solidFill>
                        <a:effectLst/>
                        <a:latin typeface="+mn-lt"/>
                      </a:endParaRPr>
                    </a:p>
                  </a:txBody>
                  <a:tcPr marL="4500" marR="4500" marT="4499"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a:solidFill>
                            <a:schemeClr val="bg1"/>
                          </a:solidFill>
                          <a:effectLst/>
                          <a:latin typeface="+mn-lt"/>
                        </a:rPr>
                        <a:t>Synonymous changes*</a:t>
                      </a:r>
                      <a:endParaRPr lang="en-US" sz="1200" b="1" i="0" u="none" strike="noStrike" dirty="0">
                        <a:solidFill>
                          <a:schemeClr val="bg1"/>
                        </a:solidFill>
                        <a:effectLst/>
                        <a:latin typeface="+mn-lt"/>
                      </a:endParaRPr>
                    </a:p>
                  </a:txBody>
                  <a:tcPr marL="4500" marR="4500" marT="4499"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a:solidFill>
                            <a:schemeClr val="bg1"/>
                          </a:solidFill>
                          <a:effectLst/>
                          <a:latin typeface="+mn-lt"/>
                        </a:rPr>
                        <a:t>Substitutions</a:t>
                      </a:r>
                      <a:endParaRPr lang="en-US" sz="1200" b="1" i="0" u="none" strike="noStrike" dirty="0">
                        <a:solidFill>
                          <a:schemeClr val="bg1"/>
                        </a:solidFill>
                        <a:effectLst/>
                        <a:latin typeface="+mn-lt"/>
                      </a:endParaRPr>
                    </a:p>
                  </a:txBody>
                  <a:tcPr marL="4500" marR="4500" marT="4499"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a:solidFill>
                            <a:srgbClr val="FF0000"/>
                          </a:solidFill>
                          <a:effectLst/>
                          <a:latin typeface="+mn-lt"/>
                        </a:rPr>
                        <a:t>p-value synonymous </a:t>
                      </a:r>
                      <a:endParaRPr lang="en-US" sz="1200" b="1" i="0" u="none" strike="noStrike" dirty="0">
                        <a:solidFill>
                          <a:srgbClr val="FF0000"/>
                        </a:solidFill>
                        <a:effectLst/>
                        <a:latin typeface="+mn-lt"/>
                      </a:endParaRPr>
                    </a:p>
                    <a:p>
                      <a:pPr algn="ctr" fontAlgn="b"/>
                      <a:r>
                        <a:rPr lang="en-US" sz="1200" b="1" u="none" strike="noStrike" dirty="0">
                          <a:solidFill>
                            <a:srgbClr val="FF0000"/>
                          </a:solidFill>
                          <a:effectLst/>
                          <a:latin typeface="+mn-lt"/>
                        </a:rPr>
                        <a:t>(given *)</a:t>
                      </a:r>
                      <a:endParaRPr lang="en-US" sz="1200" b="1" i="0" u="none" strike="noStrike" dirty="0">
                        <a:solidFill>
                          <a:srgbClr val="FF0000"/>
                        </a:solidFill>
                        <a:effectLst/>
                        <a:latin typeface="+mn-lt"/>
                      </a:endParaRPr>
                    </a:p>
                  </a:txBody>
                  <a:tcPr marL="4500" marR="4500" marT="4499"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1"/>
                  </a:ext>
                </a:extLst>
              </a:tr>
              <a:tr h="30096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a:solidFill>
                            <a:schemeClr val="bg1"/>
                          </a:solidFill>
                          <a:effectLst/>
                          <a:latin typeface="+mn-lt"/>
                        </a:rPr>
                        <a:t>Putative</a:t>
                      </a:r>
                      <a:r>
                        <a:rPr lang="en-US" sz="1200" u="none" strike="noStrike" baseline="0" dirty="0">
                          <a:solidFill>
                            <a:schemeClr val="bg1"/>
                          </a:solidFill>
                          <a:effectLst/>
                          <a:latin typeface="+mn-lt"/>
                        </a:rPr>
                        <a:t> </a:t>
                      </a:r>
                      <a:r>
                        <a:rPr lang="en-US" sz="1200" u="none" strike="noStrike" baseline="0" dirty="0" err="1">
                          <a:solidFill>
                            <a:schemeClr val="bg1"/>
                          </a:solidFill>
                          <a:effectLst/>
                          <a:latin typeface="+mn-lt"/>
                        </a:rPr>
                        <a:t>t</a:t>
                      </a:r>
                      <a:r>
                        <a:rPr lang="en-US" sz="1200" u="none" strike="noStrike" dirty="0" err="1">
                          <a:solidFill>
                            <a:schemeClr val="bg1"/>
                          </a:solidFill>
                          <a:effectLst/>
                          <a:latin typeface="+mn-lt"/>
                        </a:rPr>
                        <a:t>ransposase</a:t>
                      </a:r>
                      <a:endParaRPr lang="en-US" sz="1200" b="0" i="0" u="none" strike="noStrike" dirty="0">
                        <a:solidFill>
                          <a:schemeClr val="bg1"/>
                        </a:solidFill>
                        <a:effectLst/>
                        <a:latin typeface="+mn-lt"/>
                      </a:endParaRPr>
                    </a:p>
                  </a:txBody>
                  <a:tcPr marL="4500" marR="4500" marT="449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903</a:t>
                      </a:r>
                      <a:endParaRPr lang="en-US" sz="1200" b="0" i="0" u="none" strike="noStrike" dirty="0">
                        <a:solidFill>
                          <a:srgbClr val="000000"/>
                        </a:solidFill>
                        <a:effectLst/>
                        <a:latin typeface="+mn-lt"/>
                      </a:endParaRPr>
                    </a:p>
                  </a:txBody>
                  <a:tcPr marL="4500" marR="4500" marT="449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175</a:t>
                      </a:r>
                      <a:endParaRPr lang="en-US" sz="1200" b="0" i="0" u="none" strike="noStrike" dirty="0">
                        <a:solidFill>
                          <a:srgbClr val="000000"/>
                        </a:solidFill>
                        <a:effectLst/>
                        <a:latin typeface="+mn-lt"/>
                      </a:endParaRPr>
                    </a:p>
                  </a:txBody>
                  <a:tcPr marL="4500" marR="4500" marT="449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107</a:t>
                      </a:r>
                      <a:endParaRPr lang="en-US" sz="1200" b="0" i="0" u="none" strike="noStrike" dirty="0">
                        <a:solidFill>
                          <a:srgbClr val="000000"/>
                        </a:solidFill>
                        <a:effectLst/>
                        <a:latin typeface="+mn-lt"/>
                      </a:endParaRPr>
                    </a:p>
                  </a:txBody>
                  <a:tcPr marL="4500" marR="4500" marT="449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175</a:t>
                      </a:r>
                      <a:endParaRPr lang="en-US" sz="1200" b="0" i="0" u="none" strike="noStrike" dirty="0">
                        <a:solidFill>
                          <a:srgbClr val="000000"/>
                        </a:solidFill>
                        <a:effectLst/>
                        <a:latin typeface="+mn-lt"/>
                      </a:endParaRPr>
                    </a:p>
                  </a:txBody>
                  <a:tcPr marL="4500" marR="4500" marT="449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mn-lt"/>
                        </a:rPr>
                        <a:t>1.15E-29</a:t>
                      </a:r>
                    </a:p>
                  </a:txBody>
                  <a:tcPr marL="4500" marR="4500" marT="449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243136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1"/>
          <p:cNvSpPr>
            <a:spLocks noChangeArrowheads="1"/>
          </p:cNvSpPr>
          <p:nvPr/>
        </p:nvSpPr>
        <p:spPr bwMode="auto">
          <a:xfrm>
            <a:off x="152400" y="228600"/>
            <a:ext cx="8839200" cy="5078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p>
            <a:pPr defTabSz="914400" fontAlgn="base">
              <a:spcBef>
                <a:spcPct val="0"/>
              </a:spcBef>
              <a:spcAft>
                <a:spcPct val="0"/>
              </a:spcAft>
            </a:pPr>
            <a:r>
              <a:rPr lang="en-US" sz="3600" b="1" dirty="0">
                <a:solidFill>
                  <a:srgbClr val="000000"/>
                </a:solidFill>
                <a:latin typeface="Times New Roman" charset="0"/>
                <a:ea typeface="ＭＳ Ｐゴシック" charset="0"/>
                <a:cs typeface="ＭＳ Ｐゴシック" charset="0"/>
              </a:rPr>
              <a:t>Other ways to detect positive selection</a:t>
            </a:r>
          </a:p>
          <a:p>
            <a:pPr defTabSz="914400" fontAlgn="base">
              <a:spcBef>
                <a:spcPct val="0"/>
              </a:spcBef>
              <a:spcAft>
                <a:spcPct val="0"/>
              </a:spcAft>
            </a:pPr>
            <a:endParaRPr lang="en-US" sz="2400" b="1" dirty="0">
              <a:solidFill>
                <a:srgbClr val="000000"/>
              </a:solidFill>
              <a:latin typeface="Times New Roman" charset="0"/>
              <a:ea typeface="ＭＳ Ｐゴシック" charset="0"/>
              <a:cs typeface="ＭＳ Ｐゴシック" charset="0"/>
            </a:endParaRPr>
          </a:p>
          <a:p>
            <a:pPr defTabSz="914400" fontAlgn="base">
              <a:spcBef>
                <a:spcPct val="0"/>
              </a:spcBef>
              <a:spcAft>
                <a:spcPct val="0"/>
              </a:spcAft>
            </a:pPr>
            <a:endParaRPr lang="en-US" sz="2400" b="1" dirty="0">
              <a:solidFill>
                <a:srgbClr val="000000"/>
              </a:solidFill>
              <a:latin typeface="Times New Roman" charset="0"/>
              <a:ea typeface="ＭＳ Ｐゴシック" charset="0"/>
              <a:cs typeface="ＭＳ Ｐゴシック" charset="0"/>
            </a:endParaRPr>
          </a:p>
          <a:p>
            <a:pPr defTabSz="914400" fontAlgn="base">
              <a:spcBef>
                <a:spcPct val="0"/>
              </a:spcBef>
              <a:spcAft>
                <a:spcPct val="0"/>
              </a:spcAft>
            </a:pPr>
            <a:r>
              <a:rPr lang="en-US" sz="2400" b="1" dirty="0">
                <a:solidFill>
                  <a:srgbClr val="000000"/>
                </a:solidFill>
                <a:latin typeface="Times New Roman" charset="0"/>
                <a:ea typeface="ＭＳ Ｐゴシック" charset="0"/>
                <a:cs typeface="ＭＳ Ｐゴシック" charset="0"/>
              </a:rPr>
              <a:t>Selective sweeps -&gt; fewer alleles present in population </a:t>
            </a:r>
          </a:p>
          <a:p>
            <a:pPr defTabSz="914400" fontAlgn="base">
              <a:spcBef>
                <a:spcPct val="0"/>
              </a:spcBef>
              <a:spcAft>
                <a:spcPct val="0"/>
              </a:spcAft>
            </a:pPr>
            <a:r>
              <a:rPr lang="en-US" sz="2400" b="1" dirty="0">
                <a:solidFill>
                  <a:srgbClr val="000000"/>
                </a:solidFill>
                <a:latin typeface="Times New Roman" charset="0"/>
                <a:ea typeface="ＭＳ Ｐゴシック" charset="0"/>
                <a:cs typeface="ＭＳ Ｐゴシック" charset="0"/>
              </a:rPr>
              <a:t>(silent site diversity is erased by gene driven to fixation; </a:t>
            </a:r>
          </a:p>
          <a:p>
            <a:pPr defTabSz="914400" fontAlgn="base">
              <a:spcBef>
                <a:spcPct val="0"/>
              </a:spcBef>
              <a:spcAft>
                <a:spcPct val="0"/>
              </a:spcAft>
            </a:pPr>
            <a:r>
              <a:rPr lang="en-US" sz="2400" b="1" dirty="0">
                <a:solidFill>
                  <a:srgbClr val="000000"/>
                </a:solidFill>
                <a:latin typeface="Times New Roman" charset="0"/>
                <a:ea typeface="ＭＳ Ｐゴシック" charset="0"/>
                <a:cs typeface="ＭＳ Ｐゴシック" charset="0"/>
              </a:rPr>
              <a:t>allele shows little within allele divergence - see contributions from archaic Humans for example), </a:t>
            </a:r>
          </a:p>
          <a:p>
            <a:pPr defTabSz="914400" fontAlgn="base">
              <a:spcBef>
                <a:spcPct val="0"/>
              </a:spcBef>
              <a:spcAft>
                <a:spcPct val="0"/>
              </a:spcAft>
            </a:pPr>
            <a:r>
              <a:rPr lang="en-US" sz="2400" b="1" dirty="0">
                <a:solidFill>
                  <a:srgbClr val="000000"/>
                </a:solidFill>
                <a:latin typeface="Times New Roman" charset="0"/>
                <a:ea typeface="ＭＳ Ｐゴシック" charset="0"/>
                <a:cs typeface="ＭＳ Ｐゴシック" charset="0"/>
              </a:rPr>
              <a:t>SNP or neighboring SNPs are at higher frequency within a population.</a:t>
            </a:r>
            <a:br>
              <a:rPr lang="en-US" sz="2400" b="1" dirty="0">
                <a:solidFill>
                  <a:srgbClr val="000000"/>
                </a:solidFill>
                <a:latin typeface="Times New Roman" charset="0"/>
                <a:ea typeface="ＭＳ Ｐゴシック" charset="0"/>
                <a:cs typeface="ＭＳ Ｐゴシック" charset="0"/>
              </a:rPr>
            </a:br>
            <a:br>
              <a:rPr lang="en-US" sz="2400" b="1" dirty="0">
                <a:solidFill>
                  <a:srgbClr val="000000"/>
                </a:solidFill>
                <a:latin typeface="Times New Roman" charset="0"/>
                <a:ea typeface="ＭＳ Ｐゴシック" charset="0"/>
                <a:cs typeface="ＭＳ Ｐゴシック" charset="0"/>
              </a:rPr>
            </a:br>
            <a:r>
              <a:rPr lang="en-US" sz="2400" b="1" dirty="0">
                <a:solidFill>
                  <a:srgbClr val="000000"/>
                </a:solidFill>
                <a:latin typeface="Times New Roman" charset="0"/>
                <a:ea typeface="ＭＳ Ｐゴシック" charset="0"/>
                <a:cs typeface="ＭＳ Ｐゴシック" charset="0"/>
              </a:rPr>
              <a:t>Repeated episodes of positive selection -&gt; high </a:t>
            </a:r>
            <a:r>
              <a:rPr lang="en-US" sz="2400" b="1" dirty="0" err="1">
                <a:solidFill>
                  <a:srgbClr val="000000"/>
                </a:solidFill>
                <a:latin typeface="Times New Roman" charset="0"/>
                <a:ea typeface="ＭＳ Ｐゴシック" charset="0"/>
                <a:cs typeface="ＭＳ Ｐゴシック" charset="0"/>
              </a:rPr>
              <a:t>dN</a:t>
            </a:r>
            <a:endParaRPr lang="en-US" sz="2400" b="1" dirty="0">
              <a:solidFill>
                <a:srgbClr val="000000"/>
              </a:solidFill>
              <a:latin typeface="Times New Roman" charset="0"/>
              <a:ea typeface="ＭＳ Ｐゴシック" charset="0"/>
              <a:cs typeface="ＭＳ Ｐゴシック" charset="0"/>
            </a:endParaRPr>
          </a:p>
          <a:p>
            <a:pPr defTabSz="914400" fontAlgn="base">
              <a:spcBef>
                <a:spcPct val="0"/>
              </a:spcBef>
              <a:spcAft>
                <a:spcPct val="0"/>
              </a:spcAft>
            </a:pPr>
            <a:r>
              <a:rPr lang="en-US" sz="2400" b="1" dirty="0">
                <a:solidFill>
                  <a:srgbClr val="000000"/>
                </a:solidFill>
                <a:latin typeface="Times New Roman" charset="0"/>
                <a:ea typeface="ＭＳ Ｐゴシック" charset="0"/>
                <a:cs typeface="ＭＳ Ｐゴシック" charset="0"/>
              </a:rPr>
              <a:t>(works well for repeated positive – aka diversifying – selection; e.g. virus interaction with the </a:t>
            </a:r>
            <a:r>
              <a:rPr lang="en-US" sz="2400" b="1" dirty="0" err="1">
                <a:solidFill>
                  <a:srgbClr val="000000"/>
                </a:solidFill>
                <a:latin typeface="Times New Roman" charset="0"/>
                <a:ea typeface="ＭＳ Ｐゴシック" charset="0"/>
                <a:cs typeface="ＭＳ Ｐゴシック" charset="0"/>
              </a:rPr>
              <a:t>immunesystem</a:t>
            </a:r>
            <a:r>
              <a:rPr lang="en-US" sz="2400" b="1" dirty="0">
                <a:solidFill>
                  <a:srgbClr val="000000"/>
                </a:solidFill>
                <a:latin typeface="Times New Roman" charset="0"/>
                <a:ea typeface="ＭＳ Ｐゴシック" charset="0"/>
                <a:cs typeface="ＭＳ Ｐゴシック" charset="0"/>
              </a:rPr>
              <a:t>)   </a:t>
            </a:r>
          </a:p>
        </p:txBody>
      </p:sp>
    </p:spTree>
    <p:extLst>
      <p:ext uri="{BB962C8B-B14F-4D97-AF65-F5344CB8AC3E}">
        <p14:creationId xmlns:p14="http://schemas.microsoft.com/office/powerpoint/2010/main" val="169554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Box 1"/>
          <p:cNvSpPr txBox="1">
            <a:spLocks noChangeArrowheads="1"/>
          </p:cNvSpPr>
          <p:nvPr/>
        </p:nvSpPr>
        <p:spPr bwMode="auto">
          <a:xfrm>
            <a:off x="241300" y="292100"/>
            <a:ext cx="60848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b="1">
                <a:solidFill>
                  <a:srgbClr val="000000"/>
                </a:solidFill>
              </a:rPr>
              <a:t>Gene Transfer, Sex, and Recombination:</a:t>
            </a:r>
          </a:p>
        </p:txBody>
      </p:sp>
      <p:sp>
        <p:nvSpPr>
          <p:cNvPr id="98306" name="TextBox 2"/>
          <p:cNvSpPr txBox="1">
            <a:spLocks noChangeArrowheads="1"/>
          </p:cNvSpPr>
          <p:nvPr/>
        </p:nvSpPr>
        <p:spPr bwMode="auto">
          <a:xfrm>
            <a:off x="520700" y="754063"/>
            <a:ext cx="83693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buFont typeface="Arial" charset="0"/>
              <a:buChar char="•"/>
            </a:pPr>
            <a:r>
              <a:rPr lang="en-US" sz="2000" b="1">
                <a:solidFill>
                  <a:srgbClr val="000000"/>
                </a:solidFill>
              </a:rPr>
              <a:t>Inventions do not need to be made sequentially</a:t>
            </a:r>
          </a:p>
          <a:p>
            <a:pPr defTabSz="914400" eaLnBrk="1" fontAlgn="base" hangingPunct="1">
              <a:spcBef>
                <a:spcPct val="0"/>
              </a:spcBef>
              <a:spcAft>
                <a:spcPct val="0"/>
              </a:spcAft>
              <a:buFont typeface="Arial" charset="0"/>
              <a:buChar char="•"/>
            </a:pPr>
            <a:r>
              <a:rPr lang="en-US" sz="2000" b="1">
                <a:solidFill>
                  <a:srgbClr val="000000"/>
                </a:solidFill>
              </a:rPr>
              <a:t>Gene transfer, followed by homologous or non-homologous recombination, allows inventions to be shared across the tree of life </a:t>
            </a:r>
          </a:p>
        </p:txBody>
      </p:sp>
      <p:pic>
        <p:nvPicPr>
          <p:cNvPr id="9830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6087" y="1903413"/>
            <a:ext cx="6756400" cy="4662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71894192"/>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8000" y="635000"/>
            <a:ext cx="5588000" cy="3302000"/>
          </a:xfrm>
          <a:prstGeom prst="rect">
            <a:avLst/>
          </a:prstGeom>
        </p:spPr>
      </p:pic>
      <p:sp>
        <p:nvSpPr>
          <p:cNvPr id="3" name="TextBox 2"/>
          <p:cNvSpPr txBox="1"/>
          <p:nvPr/>
        </p:nvSpPr>
        <p:spPr>
          <a:xfrm>
            <a:off x="635000" y="4064000"/>
            <a:ext cx="7620000" cy="317500"/>
          </a:xfrm>
          <a:prstGeom prst="rect">
            <a:avLst/>
          </a:prstGeom>
        </p:spPr>
        <p:txBody>
          <a:bodyPr/>
          <a:lstStyle/>
          <a:p>
            <a:pPr defTabSz="914400"/>
            <a:r>
              <a:rPr lang="en-US" sz="1000" dirty="0">
                <a:solidFill>
                  <a:prstClr val="black"/>
                </a:solidFill>
                <a:latin typeface="Arial"/>
              </a:rPr>
              <a:t> Fig. 1 Current world-wide frequency distribution of CCR5-Δ32 allele frequencies. Only the frequencies of Native populations have been evidenced in Americas, Asia, Africa and Oceania. Map redrawn and modified principally from &lt;</a:t>
            </a:r>
            <a:r>
              <a:rPr lang="en-US" sz="1000" dirty="0" err="1">
                <a:solidFill>
                  <a:prstClr val="black"/>
                </a:solidFill>
                <a:latin typeface="Arial"/>
              </a:rPr>
              <a:t>ce:cross-ref</a:t>
            </a:r>
            <a:r>
              <a:rPr lang="en-US" sz="1000" dirty="0">
                <a:solidFill>
                  <a:prstClr val="black"/>
                </a:solidFill>
                <a:latin typeface="Arial"/>
              </a:rPr>
              <a:t> </a:t>
            </a:r>
            <a:r>
              <a:rPr lang="en-US" sz="1000" dirty="0" err="1">
                <a:solidFill>
                  <a:prstClr val="black"/>
                </a:solidFill>
                <a:latin typeface="Arial"/>
              </a:rPr>
              <a:t>refid</a:t>
            </a:r>
            <a:r>
              <a:rPr lang="en-US" sz="1000" dirty="0">
                <a:solidFill>
                  <a:prstClr val="black"/>
                </a:solidFill>
                <a:latin typeface="Arial"/>
              </a:rPr>
              <a:t>="bib5"&gt; B...</a:t>
            </a:r>
          </a:p>
        </p:txBody>
      </p:sp>
      <p:sp>
        <p:nvSpPr>
          <p:cNvPr id="4" name="TextBox 3"/>
          <p:cNvSpPr txBox="1"/>
          <p:nvPr/>
        </p:nvSpPr>
        <p:spPr>
          <a:xfrm>
            <a:off x="635000" y="4889500"/>
            <a:ext cx="7620000" cy="254000"/>
          </a:xfrm>
          <a:prstGeom prst="rect">
            <a:avLst/>
          </a:prstGeom>
        </p:spPr>
        <p:txBody>
          <a:bodyPr/>
          <a:lstStyle/>
          <a:p>
            <a:pPr defTabSz="914400"/>
            <a:r>
              <a:rPr lang="en-US" sz="1000">
                <a:solidFill>
                  <a:prstClr val="black"/>
                </a:solidFill>
                <a:latin typeface="Arial"/>
              </a:rPr>
              <a:t>Eric  Faure , Manuela  Royer-Carenzi</a:t>
            </a:r>
          </a:p>
        </p:txBody>
      </p:sp>
      <p:sp>
        <p:nvSpPr>
          <p:cNvPr id="5" name="TextBox 4"/>
          <p:cNvSpPr txBox="1"/>
          <p:nvPr/>
        </p:nvSpPr>
        <p:spPr>
          <a:xfrm>
            <a:off x="635000" y="5270500"/>
            <a:ext cx="7620000" cy="254000"/>
          </a:xfrm>
          <a:prstGeom prst="rect">
            <a:avLst/>
          </a:prstGeom>
        </p:spPr>
        <p:txBody>
          <a:bodyPr/>
          <a:lstStyle/>
          <a:p>
            <a:pPr defTabSz="914400"/>
            <a:r>
              <a:rPr lang="en-US" sz="1000" b="1" dirty="0">
                <a:solidFill>
                  <a:prstClr val="black"/>
                </a:solidFill>
                <a:latin typeface="Arial"/>
              </a:rPr>
              <a:t> Is the European spatial distribution of the HIV-1-resistant CCR5-Δ32 allele formed by a breakdown of the </a:t>
            </a:r>
            <a:r>
              <a:rPr lang="en-US" sz="1000" b="1" dirty="0" err="1">
                <a:solidFill>
                  <a:prstClr val="black"/>
                </a:solidFill>
                <a:latin typeface="Arial"/>
              </a:rPr>
              <a:t>pathocenosis</a:t>
            </a:r>
            <a:r>
              <a:rPr lang="en-US" sz="1000" b="1" dirty="0">
                <a:solidFill>
                  <a:prstClr val="black"/>
                </a:solidFill>
                <a:latin typeface="Arial"/>
              </a:rPr>
              <a:t> due to the historical Roman expansion?</a:t>
            </a:r>
          </a:p>
        </p:txBody>
      </p:sp>
      <p:sp>
        <p:nvSpPr>
          <p:cNvPr id="6" name="TextBox 5"/>
          <p:cNvSpPr txBox="1"/>
          <p:nvPr/>
        </p:nvSpPr>
        <p:spPr>
          <a:xfrm>
            <a:off x="635000" y="5651500"/>
            <a:ext cx="7620000" cy="254000"/>
          </a:xfrm>
          <a:prstGeom prst="rect">
            <a:avLst/>
          </a:prstGeom>
        </p:spPr>
        <p:txBody>
          <a:bodyPr/>
          <a:lstStyle/>
          <a:p>
            <a:pPr defTabSz="914400"/>
            <a:r>
              <a:rPr lang="en-US" sz="1000">
                <a:solidFill>
                  <a:prstClr val="black"/>
                </a:solidFill>
                <a:latin typeface="Arial"/>
              </a:rPr>
              <a:t>Infection, Genetics and Evolution, Volume 8, Issue 6, 2008, 864 - 874</a:t>
            </a:r>
          </a:p>
        </p:txBody>
      </p:sp>
      <p:sp>
        <p:nvSpPr>
          <p:cNvPr id="7" name="TextBox 6"/>
          <p:cNvSpPr txBox="1"/>
          <p:nvPr/>
        </p:nvSpPr>
        <p:spPr>
          <a:xfrm>
            <a:off x="635000" y="6032500"/>
            <a:ext cx="7620000" cy="254000"/>
          </a:xfrm>
          <a:prstGeom prst="rect">
            <a:avLst/>
          </a:prstGeom>
        </p:spPr>
        <p:txBody>
          <a:bodyPr/>
          <a:lstStyle/>
          <a:p>
            <a:pPr defTabSz="914400"/>
            <a:r>
              <a:rPr lang="en-US" sz="1000" dirty="0">
                <a:solidFill>
                  <a:prstClr val="black"/>
                </a:solidFill>
                <a:latin typeface="Arial"/>
              </a:rPr>
              <a:t>http://</a:t>
            </a:r>
            <a:r>
              <a:rPr lang="en-US" sz="1000" dirty="0" err="1">
                <a:solidFill>
                  <a:prstClr val="black"/>
                </a:solidFill>
                <a:latin typeface="Arial"/>
              </a:rPr>
              <a:t>dx.doi.org</a:t>
            </a:r>
            <a:r>
              <a:rPr lang="en-US" sz="1000" dirty="0">
                <a:solidFill>
                  <a:prstClr val="black"/>
                </a:solidFill>
                <a:latin typeface="Arial"/>
              </a:rPr>
              <a:t>/10.1016/j.meegid.2008.08.007</a:t>
            </a:r>
          </a:p>
        </p:txBody>
      </p:sp>
    </p:spTree>
    <p:extLst>
      <p:ext uri="{BB962C8B-B14F-4D97-AF65-F5344CB8AC3E}">
        <p14:creationId xmlns:p14="http://schemas.microsoft.com/office/powerpoint/2010/main" val="14057678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Geographic origin of the three populations studied.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5943504"/>
            <a:ext cx="9106560" cy="94329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7040" y="979303"/>
            <a:ext cx="3772800" cy="489363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687040" y="5972308"/>
            <a:ext cx="3918240" cy="2318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err="1">
                <a:latin typeface="Arial" charset="0"/>
              </a:rPr>
              <a:t>Hafid</a:t>
            </a:r>
            <a:r>
              <a:rPr lang="en-GB" sz="1100" b="1" dirty="0">
                <a:latin typeface="Arial" charset="0"/>
              </a:rPr>
              <a:t> </a:t>
            </a:r>
            <a:r>
              <a:rPr lang="en-GB" sz="1100" b="1" dirty="0" err="1">
                <a:latin typeface="Arial" charset="0"/>
              </a:rPr>
              <a:t>Laayouni</a:t>
            </a:r>
            <a:r>
              <a:rPr lang="en-GB" sz="1100" b="1" dirty="0">
                <a:latin typeface="Arial" charset="0"/>
              </a:rPr>
              <a:t> et al. PNAS 2014;111:2668-2673</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©2014 by National Academy of Sciences</a:t>
            </a:r>
          </a:p>
        </p:txBody>
      </p:sp>
      <p:sp>
        <p:nvSpPr>
          <p:cNvPr id="2" name="TextBox 1"/>
          <p:cNvSpPr txBox="1"/>
          <p:nvPr/>
        </p:nvSpPr>
        <p:spPr>
          <a:xfrm>
            <a:off x="2880" y="4280423"/>
            <a:ext cx="1461007" cy="646331"/>
          </a:xfrm>
          <a:prstGeom prst="rect">
            <a:avLst/>
          </a:prstGeom>
          <a:noFill/>
        </p:spPr>
        <p:txBody>
          <a:bodyPr wrap="none" rtlCol="0">
            <a:spAutoFit/>
          </a:bodyPr>
          <a:lstStyle/>
          <a:p>
            <a:r>
              <a:rPr lang="en-US" dirty="0"/>
              <a:t>196,524 SNPs</a:t>
            </a:r>
          </a:p>
          <a:p>
            <a:r>
              <a:rPr lang="en-US" dirty="0"/>
              <a:t>-&gt; PCA</a:t>
            </a:r>
          </a:p>
        </p:txBody>
      </p:sp>
    </p:spTree>
    <p:extLst>
      <p:ext uri="{BB962C8B-B14F-4D97-AF65-F5344CB8AC3E}">
        <p14:creationId xmlns:p14="http://schemas.microsoft.com/office/powerpoint/2010/main" val="1254563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Manhattan plot of results of selection tests in Rroma, Romanians, and Indians using TreeSelect statistic (A) and XP-CLR statistic (B).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5943504"/>
            <a:ext cx="9106560" cy="94329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5681" y="979303"/>
            <a:ext cx="4835520" cy="489363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155681" y="5972308"/>
            <a:ext cx="3918240" cy="2318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err="1">
                <a:latin typeface="Arial" charset="0"/>
              </a:rPr>
              <a:t>Laayouni</a:t>
            </a:r>
            <a:r>
              <a:rPr lang="en-GB" sz="1100" b="1" dirty="0">
                <a:latin typeface="Arial" charset="0"/>
              </a:rPr>
              <a:t> H et al. PNAS 2014;111:2668-2673</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dirty="0">
                <a:latin typeface="Arial" charset="0"/>
              </a:rPr>
              <a:t>©2014 by National Academy of Sciences</a:t>
            </a:r>
          </a:p>
        </p:txBody>
      </p:sp>
      <p:sp>
        <p:nvSpPr>
          <p:cNvPr id="2" name="TextBox 1"/>
          <p:cNvSpPr txBox="1"/>
          <p:nvPr/>
        </p:nvSpPr>
        <p:spPr>
          <a:xfrm>
            <a:off x="2066871" y="6127979"/>
            <a:ext cx="6953759" cy="461665"/>
          </a:xfrm>
          <a:prstGeom prst="rect">
            <a:avLst/>
          </a:prstGeom>
          <a:noFill/>
        </p:spPr>
        <p:txBody>
          <a:bodyPr wrap="square" rtlCol="0">
            <a:spAutoFit/>
          </a:bodyPr>
          <a:lstStyle/>
          <a:p>
            <a:r>
              <a:rPr lang="en-US" sz="1200" dirty="0"/>
              <a:t>Convergent evolution in European and </a:t>
            </a:r>
            <a:r>
              <a:rPr lang="en-US" sz="1200" dirty="0" err="1"/>
              <a:t>Rroma</a:t>
            </a:r>
            <a:r>
              <a:rPr lang="en-US" sz="1200" dirty="0"/>
              <a:t> populations reveals pressure exerted by plague on Toll-like receptors.</a:t>
            </a:r>
          </a:p>
        </p:txBody>
      </p:sp>
      <p:sp>
        <p:nvSpPr>
          <p:cNvPr id="4" name="TextBox 3"/>
          <p:cNvSpPr txBox="1"/>
          <p:nvPr/>
        </p:nvSpPr>
        <p:spPr>
          <a:xfrm>
            <a:off x="6677953" y="4530530"/>
            <a:ext cx="2557700" cy="523220"/>
          </a:xfrm>
          <a:prstGeom prst="rect">
            <a:avLst/>
          </a:prstGeom>
          <a:noFill/>
        </p:spPr>
        <p:txBody>
          <a:bodyPr wrap="square" rtlCol="0">
            <a:spAutoFit/>
          </a:bodyPr>
          <a:lstStyle/>
          <a:p>
            <a:r>
              <a:rPr lang="en-US" sz="1400" dirty="0"/>
              <a:t>selective sweeps detected through linkage disequilibrium</a:t>
            </a:r>
          </a:p>
        </p:txBody>
      </p:sp>
      <p:sp>
        <p:nvSpPr>
          <p:cNvPr id="5" name="TextBox 4"/>
          <p:cNvSpPr txBox="1"/>
          <p:nvPr/>
        </p:nvSpPr>
        <p:spPr>
          <a:xfrm>
            <a:off x="6991201" y="2007002"/>
            <a:ext cx="2244452" cy="523220"/>
          </a:xfrm>
          <a:prstGeom prst="rect">
            <a:avLst/>
          </a:prstGeom>
          <a:noFill/>
        </p:spPr>
        <p:txBody>
          <a:bodyPr wrap="square" rtlCol="0">
            <a:spAutoFit/>
          </a:bodyPr>
          <a:lstStyle/>
          <a:p>
            <a:r>
              <a:rPr lang="en-US" sz="1400" dirty="0">
                <a:hlinkClick r:id="rId5"/>
              </a:rPr>
              <a:t>SNP frequencies within and between populations</a:t>
            </a:r>
            <a:endParaRPr lang="en-US" sz="1400" dirty="0"/>
          </a:p>
        </p:txBody>
      </p:sp>
    </p:spTree>
    <p:extLst>
      <p:ext uri="{BB962C8B-B14F-4D97-AF65-F5344CB8AC3E}">
        <p14:creationId xmlns:p14="http://schemas.microsoft.com/office/powerpoint/2010/main" val="1631220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1" name="Picture 1">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1600"/>
            <a:ext cx="9144000" cy="6643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42" name="Rectangle 2"/>
          <p:cNvSpPr>
            <a:spLocks noChangeArrowheads="1"/>
          </p:cNvSpPr>
          <p:nvPr/>
        </p:nvSpPr>
        <p:spPr bwMode="auto">
          <a:xfrm>
            <a:off x="5943600" y="3817938"/>
            <a:ext cx="2844800" cy="82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p>
            <a:pPr defTabSz="914400" fontAlgn="base">
              <a:spcBef>
                <a:spcPct val="0"/>
              </a:spcBef>
              <a:spcAft>
                <a:spcPct val="0"/>
              </a:spcAft>
            </a:pPr>
            <a:r>
              <a:rPr lang="en-US" sz="2400" b="1">
                <a:solidFill>
                  <a:srgbClr val="000000"/>
                </a:solidFill>
                <a:latin typeface="Times New Roman" charset="0"/>
                <a:ea typeface="ＭＳ Ｐゴシック" charset="0"/>
                <a:cs typeface="ＭＳ Ｐゴシック" charset="0"/>
              </a:rPr>
              <a:t>Variant arose about </a:t>
            </a:r>
            <a:br>
              <a:rPr lang="en-US" sz="2400" b="1">
                <a:solidFill>
                  <a:srgbClr val="000000"/>
                </a:solidFill>
                <a:latin typeface="Times New Roman" charset="0"/>
                <a:ea typeface="ＭＳ Ｐゴシック" charset="0"/>
                <a:cs typeface="ＭＳ Ｐゴシック" charset="0"/>
              </a:rPr>
            </a:br>
            <a:r>
              <a:rPr lang="en-US" sz="2400" b="1">
                <a:solidFill>
                  <a:srgbClr val="000000"/>
                </a:solidFill>
                <a:latin typeface="Times New Roman" charset="0"/>
                <a:ea typeface="ＭＳ Ｐゴシック" charset="0"/>
                <a:cs typeface="ＭＳ Ｐゴシック" charset="0"/>
              </a:rPr>
              <a:t>5800 years ago</a:t>
            </a:r>
          </a:p>
        </p:txBody>
      </p:sp>
    </p:spTree>
    <p:extLst>
      <p:ext uri="{BB962C8B-B14F-4D97-AF65-F5344CB8AC3E}">
        <p14:creationId xmlns:p14="http://schemas.microsoft.com/office/powerpoint/2010/main" val="2028057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5" name="Picture 1">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8916988" cy="668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4866" name="Rectangle 2"/>
          <p:cNvSpPr>
            <a:spLocks noChangeArrowheads="1"/>
          </p:cNvSpPr>
          <p:nvPr/>
        </p:nvSpPr>
        <p:spPr bwMode="auto">
          <a:xfrm>
            <a:off x="152400" y="5334000"/>
            <a:ext cx="7467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p>
            <a:pPr defTabSz="914400" fontAlgn="base">
              <a:spcBef>
                <a:spcPct val="0"/>
              </a:spcBef>
              <a:spcAft>
                <a:spcPct val="0"/>
              </a:spcAft>
            </a:pPr>
            <a:r>
              <a:rPr lang="en-US" sz="2400" b="1">
                <a:solidFill>
                  <a:srgbClr val="000000"/>
                </a:solidFill>
                <a:latin typeface="Times New Roman" charset="0"/>
                <a:ea typeface="ＭＳ Ｐゴシック" charset="0"/>
                <a:cs typeface="ＭＳ Ｐゴシック" charset="0"/>
              </a:rPr>
              <a:t>The age of haplogroup D was found to be ~37,000 years</a:t>
            </a:r>
          </a:p>
        </p:txBody>
      </p:sp>
    </p:spTree>
    <p:extLst>
      <p:ext uri="{BB962C8B-B14F-4D97-AF65-F5344CB8AC3E}">
        <p14:creationId xmlns:p14="http://schemas.microsoft.com/office/powerpoint/2010/main" val="6968479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0"/>
            <a:ext cx="60007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5890" name="Picture 2">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998662" y="2022475"/>
            <a:ext cx="6834187" cy="283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95807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2"/>
          <p:cNvSpPr txBox="1">
            <a:spLocks noChangeArrowheads="1"/>
          </p:cNvSpPr>
          <p:nvPr/>
        </p:nvSpPr>
        <p:spPr bwMode="auto">
          <a:xfrm>
            <a:off x="498475" y="2222500"/>
            <a:ext cx="18605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a:solidFill>
                  <a:prstClr val="black"/>
                </a:solidFill>
              </a:rPr>
              <a:t>N=500   s=0</a:t>
            </a:r>
          </a:p>
        </p:txBody>
      </p:sp>
      <p:pic>
        <p:nvPicPr>
          <p:cNvPr id="5017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1425" y="87313"/>
            <a:ext cx="6473825" cy="1893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79" name="TextBox 3"/>
          <p:cNvSpPr txBox="1">
            <a:spLocks noChangeArrowheads="1"/>
          </p:cNvSpPr>
          <p:nvPr/>
        </p:nvSpPr>
        <p:spPr bwMode="auto">
          <a:xfrm>
            <a:off x="2395538" y="2208213"/>
            <a:ext cx="17589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a:solidFill>
                  <a:prstClr val="black"/>
                </a:solidFill>
              </a:rPr>
              <a:t>5 replicates</a:t>
            </a:r>
          </a:p>
        </p:txBody>
      </p:sp>
      <p:pic>
        <p:nvPicPr>
          <p:cNvPr id="5018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89250"/>
            <a:ext cx="9144000" cy="396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87683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a:xfrm>
            <a:off x="0" y="0"/>
            <a:ext cx="7543800" cy="685800"/>
          </a:xfrm>
        </p:spPr>
        <p:txBody>
          <a:bodyPr/>
          <a:lstStyle/>
          <a:p>
            <a:pPr algn="l" eaLnBrk="1" hangingPunct="1"/>
            <a:r>
              <a:rPr lang="en-US">
                <a:latin typeface="Times New Roman" charset="0"/>
              </a:rPr>
              <a:t>s=0</a:t>
            </a:r>
          </a:p>
        </p:txBody>
      </p:sp>
      <p:sp>
        <p:nvSpPr>
          <p:cNvPr id="120834" name="Rectangle 3"/>
          <p:cNvSpPr>
            <a:spLocks noChangeArrowheads="1"/>
          </p:cNvSpPr>
          <p:nvPr/>
        </p:nvSpPr>
        <p:spPr bwMode="auto">
          <a:xfrm>
            <a:off x="152400" y="657225"/>
            <a:ext cx="8496300" cy="440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p>
            <a:pPr defTabSz="914400" fontAlgn="base">
              <a:spcBef>
                <a:spcPct val="0"/>
              </a:spcBef>
              <a:spcAft>
                <a:spcPct val="0"/>
              </a:spcAft>
            </a:pPr>
            <a:r>
              <a:rPr lang="en-US" sz="2000">
                <a:solidFill>
                  <a:srgbClr val="000000"/>
                </a:solidFill>
                <a:latin typeface="Arial" charset="0"/>
                <a:ea typeface="ＭＳ Ｐゴシック" charset="0"/>
                <a:cs typeface="ＭＳ Ｐゴシック" charset="0"/>
              </a:rPr>
              <a:t>Probability of fixation, P, is equal to frequency of allele in population. Mutation rate (per gene/per unit of time) = u ;   </a:t>
            </a:r>
          </a:p>
          <a:p>
            <a:pPr defTabSz="914400" eaLnBrk="0" fontAlgn="base" hangingPunct="0">
              <a:spcBef>
                <a:spcPct val="0"/>
              </a:spcBef>
              <a:spcAft>
                <a:spcPct val="0"/>
              </a:spcAft>
            </a:pPr>
            <a:r>
              <a:rPr lang="en-US" sz="2000">
                <a:solidFill>
                  <a:srgbClr val="000000"/>
                </a:solidFill>
                <a:latin typeface="Arial" charset="0"/>
                <a:ea typeface="ＭＳ Ｐゴシック" charset="0"/>
                <a:cs typeface="ＭＳ Ｐゴシック" charset="0"/>
              </a:rPr>
              <a:t>freq. with which allele is generated in diploid population size N =u*2N </a:t>
            </a:r>
          </a:p>
          <a:p>
            <a:pPr defTabSz="914400" eaLnBrk="0" fontAlgn="base" hangingPunct="0">
              <a:spcBef>
                <a:spcPct val="0"/>
              </a:spcBef>
              <a:spcAft>
                <a:spcPct val="0"/>
              </a:spcAft>
            </a:pPr>
            <a:r>
              <a:rPr lang="en-US" sz="2000">
                <a:solidFill>
                  <a:srgbClr val="000000"/>
                </a:solidFill>
                <a:latin typeface="Arial" charset="0"/>
                <a:ea typeface="ＭＳ Ｐゴシック" charset="0"/>
                <a:cs typeface="ＭＳ Ｐゴシック" charset="0"/>
              </a:rPr>
              <a:t>Probability of fixation for each allele = 1/(2N)</a:t>
            </a:r>
          </a:p>
          <a:p>
            <a:pPr defTabSz="914400" eaLnBrk="0" fontAlgn="base" hangingPunct="0">
              <a:spcBef>
                <a:spcPct val="0"/>
              </a:spcBef>
              <a:spcAft>
                <a:spcPct val="0"/>
              </a:spcAft>
            </a:pPr>
            <a:endParaRPr lang="en-US" sz="2000">
              <a:solidFill>
                <a:srgbClr val="000000"/>
              </a:solidFill>
              <a:latin typeface="Arial" charset="0"/>
              <a:ea typeface="ＭＳ Ｐゴシック" charset="0"/>
              <a:cs typeface="ＭＳ Ｐゴシック" charset="0"/>
            </a:endParaRPr>
          </a:p>
          <a:p>
            <a:pPr defTabSz="914400" eaLnBrk="0" fontAlgn="base" hangingPunct="0">
              <a:spcBef>
                <a:spcPct val="0"/>
              </a:spcBef>
              <a:spcAft>
                <a:spcPct val="0"/>
              </a:spcAft>
            </a:pPr>
            <a:r>
              <a:rPr lang="en-US" sz="2000">
                <a:solidFill>
                  <a:srgbClr val="FF0000"/>
                </a:solidFill>
                <a:latin typeface="Arial" charset="0"/>
                <a:ea typeface="ＭＳ Ｐゴシック" charset="0"/>
                <a:cs typeface="ＭＳ Ｐゴシック" charset="0"/>
              </a:rPr>
              <a:t>Substitution rate </a:t>
            </a:r>
            <a:r>
              <a:rPr lang="en-US" sz="2000">
                <a:solidFill>
                  <a:srgbClr val="000000"/>
                </a:solidFill>
                <a:latin typeface="Arial" charset="0"/>
                <a:ea typeface="ＭＳ Ｐゴシック" charset="0"/>
                <a:cs typeface="ＭＳ Ｐゴシック" charset="0"/>
              </a:rPr>
              <a:t>= </a:t>
            </a:r>
          </a:p>
          <a:p>
            <a:pPr defTabSz="914400" eaLnBrk="0" fontAlgn="base" hangingPunct="0">
              <a:spcBef>
                <a:spcPct val="0"/>
              </a:spcBef>
              <a:spcAft>
                <a:spcPct val="0"/>
              </a:spcAft>
            </a:pPr>
            <a:r>
              <a:rPr lang="en-US" sz="2000">
                <a:solidFill>
                  <a:srgbClr val="000000"/>
                </a:solidFill>
                <a:latin typeface="Arial" charset="0"/>
                <a:ea typeface="ＭＳ Ｐゴシック" charset="0"/>
                <a:cs typeface="ＭＳ Ｐゴシック" charset="0"/>
              </a:rPr>
              <a:t>frequency with which new alleles are generated * Probability of fixation= u*2N *1/(2N) =</a:t>
            </a:r>
            <a:r>
              <a:rPr lang="en-US" sz="2000">
                <a:solidFill>
                  <a:srgbClr val="FF0000"/>
                </a:solidFill>
                <a:latin typeface="Arial" charset="0"/>
                <a:ea typeface="ＭＳ Ｐゴシック" charset="0"/>
                <a:cs typeface="ＭＳ Ｐゴシック" charset="0"/>
              </a:rPr>
              <a:t> u = Mutation rate </a:t>
            </a:r>
          </a:p>
          <a:p>
            <a:pPr defTabSz="914400" eaLnBrk="0" fontAlgn="base" hangingPunct="0">
              <a:spcBef>
                <a:spcPct val="0"/>
              </a:spcBef>
              <a:spcAft>
                <a:spcPct val="0"/>
              </a:spcAft>
            </a:pPr>
            <a:r>
              <a:rPr lang="en-US" sz="2000">
                <a:solidFill>
                  <a:srgbClr val="000000"/>
                </a:solidFill>
                <a:latin typeface="Arial" charset="0"/>
                <a:ea typeface="ＭＳ Ｐゴシック" charset="0"/>
                <a:cs typeface="ＭＳ Ｐゴシック" charset="0"/>
              </a:rPr>
              <a:t>Therefore: </a:t>
            </a:r>
            <a:br>
              <a:rPr lang="en-US" sz="2000">
                <a:solidFill>
                  <a:srgbClr val="800080"/>
                </a:solidFill>
                <a:latin typeface="Arial" charset="0"/>
                <a:ea typeface="ＭＳ Ｐゴシック" charset="0"/>
                <a:cs typeface="ＭＳ Ｐゴシック" charset="0"/>
              </a:rPr>
            </a:br>
            <a:r>
              <a:rPr lang="en-US" sz="2000">
                <a:solidFill>
                  <a:srgbClr val="800080"/>
                </a:solidFill>
                <a:latin typeface="Arial" charset="0"/>
                <a:ea typeface="ＭＳ Ｐゴシック" charset="0"/>
                <a:cs typeface="ＭＳ Ｐゴシック" charset="0"/>
              </a:rPr>
              <a:t>If f s=0, the substitution rate is independent of population size, and equal to the mutation rate !!!!</a:t>
            </a:r>
            <a:r>
              <a:rPr lang="en-US" sz="2000">
                <a:solidFill>
                  <a:srgbClr val="000000"/>
                </a:solidFill>
                <a:latin typeface="Arial" charset="0"/>
                <a:ea typeface="ＭＳ Ｐゴシック" charset="0"/>
                <a:cs typeface="ＭＳ Ｐゴシック" charset="0"/>
              </a:rPr>
              <a:t>  (NOTE: Mutation unequal Substitution! )</a:t>
            </a:r>
            <a:br>
              <a:rPr lang="en-US" sz="2000">
                <a:solidFill>
                  <a:srgbClr val="000000"/>
                </a:solidFill>
                <a:latin typeface="Arial" charset="0"/>
                <a:ea typeface="ＭＳ Ｐゴシック" charset="0"/>
                <a:cs typeface="ＭＳ Ｐゴシック" charset="0"/>
              </a:rPr>
            </a:br>
            <a:r>
              <a:rPr lang="en-US" sz="2000">
                <a:solidFill>
                  <a:srgbClr val="000000"/>
                </a:solidFill>
                <a:latin typeface="Arial" charset="0"/>
                <a:ea typeface="ＭＳ Ｐゴシック" charset="0"/>
                <a:cs typeface="ＭＳ Ｐゴシック" charset="0"/>
              </a:rPr>
              <a:t>This is the reason that there is hope that the molecular clock might sometimes work. </a:t>
            </a:r>
          </a:p>
          <a:p>
            <a:pPr defTabSz="914400" eaLnBrk="0" fontAlgn="base" hangingPunct="0">
              <a:spcBef>
                <a:spcPct val="0"/>
              </a:spcBef>
              <a:spcAft>
                <a:spcPct val="0"/>
              </a:spcAft>
            </a:pPr>
            <a:endParaRPr lang="en-US" sz="2000">
              <a:solidFill>
                <a:srgbClr val="000000"/>
              </a:solidFill>
              <a:latin typeface="Arial" charset="0"/>
              <a:ea typeface="ＭＳ Ｐゴシック" charset="0"/>
              <a:cs typeface="ＭＳ Ｐゴシック" charset="0"/>
            </a:endParaRPr>
          </a:p>
        </p:txBody>
      </p:sp>
      <p:sp>
        <p:nvSpPr>
          <p:cNvPr id="120835" name="Rectangle 4"/>
          <p:cNvSpPr>
            <a:spLocks noChangeArrowheads="1"/>
          </p:cNvSpPr>
          <p:nvPr/>
        </p:nvSpPr>
        <p:spPr bwMode="auto">
          <a:xfrm>
            <a:off x="160338" y="5002213"/>
            <a:ext cx="78486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p>
            <a:pPr defTabSz="914400" fontAlgn="base">
              <a:spcBef>
                <a:spcPct val="0"/>
              </a:spcBef>
              <a:spcAft>
                <a:spcPct val="0"/>
              </a:spcAft>
            </a:pPr>
            <a:r>
              <a:rPr lang="en-US" sz="2000" dirty="0">
                <a:solidFill>
                  <a:srgbClr val="000000"/>
                </a:solidFill>
                <a:latin typeface="Arial" charset="0"/>
                <a:ea typeface="ＭＳ Ｐゴシック" charset="0"/>
                <a:cs typeface="ＭＳ Ｐゴシック" charset="0"/>
              </a:rPr>
              <a:t>Fixation time due to drift alone: </a:t>
            </a:r>
          </a:p>
          <a:p>
            <a:pPr defTabSz="914400" eaLnBrk="0" fontAlgn="base" hangingPunct="0">
              <a:spcBef>
                <a:spcPct val="0"/>
              </a:spcBef>
              <a:spcAft>
                <a:spcPct val="0"/>
              </a:spcAft>
            </a:pPr>
            <a:r>
              <a:rPr lang="en-US" sz="2000" dirty="0" err="1">
                <a:solidFill>
                  <a:srgbClr val="000000"/>
                </a:solidFill>
                <a:latin typeface="Arial" charset="0"/>
                <a:ea typeface="ＭＳ Ｐゴシック" charset="0"/>
                <a:cs typeface="ＭＳ Ｐゴシック" charset="0"/>
              </a:rPr>
              <a:t>t</a:t>
            </a:r>
            <a:r>
              <a:rPr lang="en-US" sz="2000" baseline="-30000" dirty="0" err="1">
                <a:solidFill>
                  <a:srgbClr val="000000"/>
                </a:solidFill>
                <a:latin typeface="Arial" charset="0"/>
                <a:ea typeface="ＭＳ Ｐゴシック" charset="0"/>
                <a:cs typeface="ＭＳ Ｐゴシック" charset="0"/>
              </a:rPr>
              <a:t>av</a:t>
            </a:r>
            <a:r>
              <a:rPr lang="en-US" sz="2000" dirty="0">
                <a:solidFill>
                  <a:srgbClr val="000000"/>
                </a:solidFill>
                <a:latin typeface="Arial" charset="0"/>
                <a:ea typeface="ＭＳ Ｐゴシック" charset="0"/>
                <a:cs typeface="ＭＳ Ｐゴシック" charset="0"/>
              </a:rPr>
              <a:t>=4*N</a:t>
            </a:r>
            <a:r>
              <a:rPr lang="en-US" sz="2000" baseline="-30000" dirty="0">
                <a:solidFill>
                  <a:srgbClr val="000000"/>
                </a:solidFill>
                <a:latin typeface="Arial" charset="0"/>
                <a:ea typeface="ＭＳ Ｐゴシック" charset="0"/>
                <a:cs typeface="ＭＳ Ｐゴシック" charset="0"/>
              </a:rPr>
              <a:t>e</a:t>
            </a:r>
            <a:r>
              <a:rPr lang="en-US" sz="2000" dirty="0">
                <a:solidFill>
                  <a:srgbClr val="000000"/>
                </a:solidFill>
                <a:latin typeface="Arial" charset="0"/>
                <a:ea typeface="ＭＳ Ｐゴシック" charset="0"/>
                <a:cs typeface="ＭＳ Ｐゴシック" charset="0"/>
              </a:rPr>
              <a:t> generations  </a:t>
            </a:r>
            <a:br>
              <a:rPr lang="en-US" sz="2000" dirty="0">
                <a:solidFill>
                  <a:srgbClr val="000000"/>
                </a:solidFill>
                <a:latin typeface="Arial" charset="0"/>
                <a:ea typeface="ＭＳ Ｐゴシック" charset="0"/>
                <a:cs typeface="ＭＳ Ｐゴシック" charset="0"/>
              </a:rPr>
            </a:br>
            <a:r>
              <a:rPr lang="en-US" sz="2000" dirty="0">
                <a:solidFill>
                  <a:srgbClr val="000000"/>
                </a:solidFill>
                <a:latin typeface="Arial" charset="0"/>
                <a:ea typeface="ＭＳ Ｐゴシック" charset="0"/>
                <a:cs typeface="ＭＳ Ｐゴシック" charset="0"/>
              </a:rPr>
              <a:t>(N</a:t>
            </a:r>
            <a:r>
              <a:rPr lang="en-US" sz="2000" baseline="-30000" dirty="0">
                <a:solidFill>
                  <a:srgbClr val="000000"/>
                </a:solidFill>
                <a:latin typeface="Arial" charset="0"/>
                <a:ea typeface="ＭＳ Ｐゴシック" charset="0"/>
                <a:cs typeface="ＭＳ Ｐゴシック" charset="0"/>
              </a:rPr>
              <a:t>e</a:t>
            </a:r>
            <a:r>
              <a:rPr lang="en-US" sz="2000" dirty="0">
                <a:solidFill>
                  <a:srgbClr val="000000"/>
                </a:solidFill>
                <a:latin typeface="Arial" charset="0"/>
                <a:ea typeface="ＭＳ Ｐゴシック" charset="0"/>
                <a:cs typeface="ＭＳ Ｐゴシック" charset="0"/>
              </a:rPr>
              <a:t>=effective population size; For n discrete generations </a:t>
            </a:r>
            <a:br>
              <a:rPr lang="en-US" sz="2000" dirty="0">
                <a:solidFill>
                  <a:srgbClr val="000000"/>
                </a:solidFill>
                <a:latin typeface="Arial" charset="0"/>
                <a:ea typeface="ＭＳ Ｐゴシック" charset="0"/>
                <a:cs typeface="ＭＳ Ｐゴシック" charset="0"/>
              </a:rPr>
            </a:br>
            <a:r>
              <a:rPr lang="en-US" sz="2000" dirty="0">
                <a:solidFill>
                  <a:srgbClr val="000000"/>
                </a:solidFill>
                <a:latin typeface="Arial" charset="0"/>
                <a:ea typeface="ＭＳ Ｐゴシック" charset="0"/>
                <a:cs typeface="ＭＳ Ｐゴシック" charset="0"/>
              </a:rPr>
              <a:t>N</a:t>
            </a:r>
            <a:r>
              <a:rPr lang="en-US" sz="2000" baseline="-30000" dirty="0">
                <a:solidFill>
                  <a:srgbClr val="000000"/>
                </a:solidFill>
                <a:latin typeface="Arial" charset="0"/>
                <a:ea typeface="ＭＳ Ｐゴシック" charset="0"/>
                <a:cs typeface="ＭＳ Ｐゴシック" charset="0"/>
              </a:rPr>
              <a:t>e</a:t>
            </a:r>
            <a:r>
              <a:rPr lang="en-US" sz="2000" dirty="0">
                <a:solidFill>
                  <a:srgbClr val="000000"/>
                </a:solidFill>
                <a:latin typeface="Arial" charset="0"/>
                <a:ea typeface="ＭＳ Ｐゴシック" charset="0"/>
                <a:cs typeface="ＭＳ Ｐゴシック" charset="0"/>
              </a:rPr>
              <a:t>= n/(1/N</a:t>
            </a:r>
            <a:r>
              <a:rPr lang="en-US" sz="2000" baseline="-30000" dirty="0">
                <a:solidFill>
                  <a:srgbClr val="000000"/>
                </a:solidFill>
                <a:latin typeface="Arial" charset="0"/>
                <a:ea typeface="ＭＳ Ｐゴシック" charset="0"/>
                <a:cs typeface="ＭＳ Ｐゴシック" charset="0"/>
              </a:rPr>
              <a:t>1</a:t>
            </a:r>
            <a:r>
              <a:rPr lang="en-US" sz="2000" dirty="0">
                <a:solidFill>
                  <a:srgbClr val="000000"/>
                </a:solidFill>
                <a:latin typeface="Arial" charset="0"/>
                <a:ea typeface="ＭＳ Ｐゴシック" charset="0"/>
                <a:cs typeface="ＭＳ Ｐゴシック" charset="0"/>
              </a:rPr>
              <a:t>+1/N</a:t>
            </a:r>
            <a:r>
              <a:rPr lang="en-US" sz="2000" baseline="-30000" dirty="0">
                <a:solidFill>
                  <a:srgbClr val="000000"/>
                </a:solidFill>
                <a:latin typeface="Arial" charset="0"/>
                <a:ea typeface="ＭＳ Ｐゴシック" charset="0"/>
                <a:cs typeface="ＭＳ Ｐゴシック" charset="0"/>
              </a:rPr>
              <a:t>2</a:t>
            </a:r>
            <a:r>
              <a:rPr lang="en-US" sz="2000" dirty="0">
                <a:solidFill>
                  <a:srgbClr val="000000"/>
                </a:solidFill>
                <a:latin typeface="Arial" charset="0"/>
                <a:ea typeface="ＭＳ Ｐゴシック" charset="0"/>
                <a:cs typeface="ＭＳ Ｐゴシック" charset="0"/>
              </a:rPr>
              <a:t>+…..1/</a:t>
            </a:r>
            <a:r>
              <a:rPr lang="en-US" sz="2000" dirty="0" err="1">
                <a:solidFill>
                  <a:srgbClr val="000000"/>
                </a:solidFill>
                <a:latin typeface="Arial" charset="0"/>
                <a:ea typeface="ＭＳ Ｐゴシック" charset="0"/>
                <a:cs typeface="ＭＳ Ｐゴシック" charset="0"/>
              </a:rPr>
              <a:t>N</a:t>
            </a:r>
            <a:r>
              <a:rPr lang="en-US" sz="2000" baseline="-30000" dirty="0" err="1">
                <a:solidFill>
                  <a:srgbClr val="000000"/>
                </a:solidFill>
                <a:latin typeface="Arial" charset="0"/>
                <a:ea typeface="ＭＳ Ｐゴシック" charset="0"/>
                <a:cs typeface="ＭＳ Ｐゴシック" charset="0"/>
              </a:rPr>
              <a:t>n</a:t>
            </a:r>
            <a:r>
              <a:rPr lang="en-US" sz="2000" dirty="0">
                <a:solidFill>
                  <a:srgbClr val="000000"/>
                </a:solidFill>
                <a:latin typeface="Arial" charset="0"/>
                <a:ea typeface="ＭＳ Ｐゴシック" charset="0"/>
                <a:cs typeface="ＭＳ Ｐゴシック" charset="0"/>
              </a:rPr>
              <a:t>)</a:t>
            </a:r>
          </a:p>
        </p:txBody>
      </p:sp>
    </p:spTree>
    <p:extLst>
      <p:ext uri="{BB962C8B-B14F-4D97-AF65-F5344CB8AC3E}">
        <p14:creationId xmlns:p14="http://schemas.microsoft.com/office/powerpoint/2010/main" val="2172693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a:xfrm>
            <a:off x="685800" y="381000"/>
            <a:ext cx="7772400" cy="1143000"/>
          </a:xfrm>
        </p:spPr>
        <p:txBody>
          <a:bodyPr/>
          <a:lstStyle/>
          <a:p>
            <a:pPr eaLnBrk="1" hangingPunct="1"/>
            <a:r>
              <a:rPr lang="en-IE">
                <a:latin typeface="Times New Roman" charset="0"/>
              </a:rPr>
              <a:t>Positive selection (s&gt;0)</a:t>
            </a:r>
          </a:p>
        </p:txBody>
      </p:sp>
      <p:sp>
        <p:nvSpPr>
          <p:cNvPr id="472067" name="Rectangle 3"/>
          <p:cNvSpPr>
            <a:spLocks noGrp="1" noChangeArrowheads="1"/>
          </p:cNvSpPr>
          <p:nvPr>
            <p:ph type="body" idx="1"/>
          </p:nvPr>
        </p:nvSpPr>
        <p:spPr>
          <a:xfrm>
            <a:off x="685800" y="1819407"/>
            <a:ext cx="7772400" cy="4114800"/>
          </a:xfrm>
        </p:spPr>
        <p:txBody>
          <a:bodyPr/>
          <a:lstStyle/>
          <a:p>
            <a:pPr eaLnBrk="1" hangingPunct="1">
              <a:lnSpc>
                <a:spcPct val="90000"/>
              </a:lnSpc>
            </a:pPr>
            <a:r>
              <a:rPr lang="en-IE" sz="2800" dirty="0">
                <a:latin typeface="Times New Roman" charset="0"/>
              </a:rPr>
              <a:t>A new allele (mutant) confers some </a:t>
            </a:r>
            <a:r>
              <a:rPr lang="en-IE" sz="2800" u="sng" dirty="0">
                <a:latin typeface="Times New Roman" charset="0"/>
              </a:rPr>
              <a:t>increase</a:t>
            </a:r>
            <a:r>
              <a:rPr lang="en-IE" sz="2800" dirty="0">
                <a:latin typeface="Times New Roman" charset="0"/>
              </a:rPr>
              <a:t> in the </a:t>
            </a:r>
            <a:r>
              <a:rPr lang="en-IE" sz="2800" b="1" dirty="0">
                <a:latin typeface="Times New Roman" charset="0"/>
              </a:rPr>
              <a:t>fitness</a:t>
            </a:r>
            <a:r>
              <a:rPr lang="en-IE" sz="2800" dirty="0">
                <a:latin typeface="Times New Roman" charset="0"/>
              </a:rPr>
              <a:t> of the organism</a:t>
            </a:r>
          </a:p>
          <a:p>
            <a:pPr eaLnBrk="1" hangingPunct="1">
              <a:lnSpc>
                <a:spcPct val="90000"/>
              </a:lnSpc>
            </a:pPr>
            <a:endParaRPr lang="en-IE" sz="2800" dirty="0">
              <a:latin typeface="Times New Roman" charset="0"/>
            </a:endParaRPr>
          </a:p>
          <a:p>
            <a:pPr eaLnBrk="1" hangingPunct="1">
              <a:lnSpc>
                <a:spcPct val="90000"/>
              </a:lnSpc>
            </a:pPr>
            <a:r>
              <a:rPr lang="en-IE" sz="2800" dirty="0">
                <a:latin typeface="Times New Roman" charset="0"/>
              </a:rPr>
              <a:t>Selection acts to favour this allele</a:t>
            </a:r>
          </a:p>
          <a:p>
            <a:pPr eaLnBrk="1" hangingPunct="1">
              <a:lnSpc>
                <a:spcPct val="90000"/>
              </a:lnSpc>
            </a:pPr>
            <a:endParaRPr lang="en-IE" sz="2800" dirty="0">
              <a:latin typeface="Times New Roman" charset="0"/>
            </a:endParaRPr>
          </a:p>
          <a:p>
            <a:pPr eaLnBrk="1" hangingPunct="1">
              <a:lnSpc>
                <a:spcPct val="90000"/>
              </a:lnSpc>
            </a:pPr>
            <a:r>
              <a:rPr lang="en-IE" sz="2800" dirty="0">
                <a:latin typeface="Times New Roman" charset="0"/>
              </a:rPr>
              <a:t>Also called adaptive selection or Darwinian selection. </a:t>
            </a:r>
          </a:p>
          <a:p>
            <a:pPr eaLnBrk="1" hangingPunct="1">
              <a:lnSpc>
                <a:spcPct val="90000"/>
              </a:lnSpc>
            </a:pPr>
            <a:endParaRPr lang="en-IE" sz="2800" dirty="0">
              <a:latin typeface="Times New Roman" charset="0"/>
            </a:endParaRPr>
          </a:p>
          <a:p>
            <a:pPr eaLnBrk="1" hangingPunct="1">
              <a:lnSpc>
                <a:spcPct val="90000"/>
              </a:lnSpc>
              <a:buFontTx/>
              <a:buNone/>
            </a:pPr>
            <a:r>
              <a:rPr lang="en-IE" sz="2000" dirty="0">
                <a:latin typeface="Times New Roman" charset="0"/>
              </a:rPr>
              <a:t>NOTE</a:t>
            </a:r>
            <a:r>
              <a:rPr lang="en-IE" sz="2800" dirty="0">
                <a:latin typeface="Times New Roman" charset="0"/>
              </a:rPr>
              <a:t>: </a:t>
            </a:r>
            <a:r>
              <a:rPr lang="en-IE" sz="2800" b="1" dirty="0">
                <a:latin typeface="Times New Roman" charset="0"/>
              </a:rPr>
              <a:t>Fitness</a:t>
            </a:r>
            <a:r>
              <a:rPr lang="en-IE" sz="2800" dirty="0">
                <a:latin typeface="Times New Roman" charset="0"/>
              </a:rPr>
              <a:t> = ability to survive and </a:t>
            </a:r>
            <a:r>
              <a:rPr lang="en-IE" sz="2800" u="sng" dirty="0">
                <a:latin typeface="Times New Roman" charset="0"/>
              </a:rPr>
              <a:t>reproduce</a:t>
            </a:r>
          </a:p>
        </p:txBody>
      </p:sp>
      <p:sp>
        <p:nvSpPr>
          <p:cNvPr id="130051" name="Text Box 4"/>
          <p:cNvSpPr txBox="1">
            <a:spLocks noChangeArrowheads="1"/>
          </p:cNvSpPr>
          <p:nvPr/>
        </p:nvSpPr>
        <p:spPr bwMode="auto">
          <a:xfrm>
            <a:off x="304800" y="6248400"/>
            <a:ext cx="75961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800">
                <a:solidFill>
                  <a:srgbClr val="000000"/>
                </a:solidFill>
                <a:latin typeface="Times New Roman" charset="0"/>
              </a:rPr>
              <a:t>Modified from from </a:t>
            </a:r>
            <a:r>
              <a:rPr lang="en-US" sz="1800">
                <a:solidFill>
                  <a:srgbClr val="008000"/>
                </a:solidFill>
                <a:latin typeface="Times New Roman" charset="0"/>
              </a:rPr>
              <a:t>www.tcd.ie/Genetics/staff/Aoife/GE3026/GE3026_1+2.ppt</a:t>
            </a:r>
            <a:r>
              <a:rPr lang="en-US" b="1">
                <a:solidFill>
                  <a:srgbClr val="000000"/>
                </a:solidFill>
                <a:latin typeface="Times New Roman" charset="0"/>
              </a:rPr>
              <a:t> </a:t>
            </a:r>
          </a:p>
        </p:txBody>
      </p:sp>
    </p:spTree>
    <p:extLst>
      <p:ext uri="{BB962C8B-B14F-4D97-AF65-F5344CB8AC3E}">
        <p14:creationId xmlns:p14="http://schemas.microsoft.com/office/powerpoint/2010/main" val="3138331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20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idx="4294967295"/>
          </p:nvPr>
        </p:nvSpPr>
        <p:spPr>
          <a:xfrm>
            <a:off x="0" y="0"/>
            <a:ext cx="7772400" cy="762000"/>
          </a:xfrm>
        </p:spPr>
        <p:txBody>
          <a:bodyPr/>
          <a:lstStyle/>
          <a:p>
            <a:pPr algn="l" eaLnBrk="1" hangingPunct="1"/>
            <a:r>
              <a:rPr lang="en-US" dirty="0">
                <a:latin typeface="Times New Roman" charset="0"/>
              </a:rPr>
              <a:t>s&gt;0</a:t>
            </a:r>
          </a:p>
        </p:txBody>
      </p:sp>
      <p:sp>
        <p:nvSpPr>
          <p:cNvPr id="125954" name="Rectangle 3"/>
          <p:cNvSpPr>
            <a:spLocks noChangeArrowheads="1"/>
          </p:cNvSpPr>
          <p:nvPr/>
        </p:nvSpPr>
        <p:spPr bwMode="auto">
          <a:xfrm>
            <a:off x="381000" y="762000"/>
            <a:ext cx="8382000" cy="5632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p>
            <a:pPr defTabSz="914400" fontAlgn="base">
              <a:spcBef>
                <a:spcPct val="0"/>
              </a:spcBef>
              <a:spcAft>
                <a:spcPct val="0"/>
              </a:spcAft>
            </a:pPr>
            <a:r>
              <a:rPr lang="en-US" sz="2000" dirty="0">
                <a:solidFill>
                  <a:srgbClr val="000000"/>
                </a:solidFill>
                <a:latin typeface="Arial" charset="0"/>
                <a:ea typeface="ＭＳ Ｐゴシック" charset="0"/>
                <a:cs typeface="ＭＳ Ｐゴシック" charset="0"/>
              </a:rPr>
              <a:t>Time till fixation on average: </a:t>
            </a:r>
          </a:p>
          <a:p>
            <a:pPr defTabSz="914400" fontAlgn="base">
              <a:spcBef>
                <a:spcPct val="0"/>
              </a:spcBef>
              <a:spcAft>
                <a:spcPct val="0"/>
              </a:spcAft>
            </a:pPr>
            <a:r>
              <a:rPr lang="en-US" sz="2000" dirty="0" err="1">
                <a:solidFill>
                  <a:srgbClr val="000000"/>
                </a:solidFill>
                <a:latin typeface="Arial" charset="0"/>
                <a:ea typeface="ＭＳ Ｐゴシック" charset="0"/>
                <a:cs typeface="ＭＳ Ｐゴシック" charset="0"/>
              </a:rPr>
              <a:t>t</a:t>
            </a:r>
            <a:r>
              <a:rPr lang="en-US" sz="2000" baseline="-30000" dirty="0" err="1">
                <a:solidFill>
                  <a:srgbClr val="000000"/>
                </a:solidFill>
                <a:latin typeface="Arial" charset="0"/>
                <a:ea typeface="ＭＳ Ｐゴシック" charset="0"/>
                <a:cs typeface="ＭＳ Ｐゴシック" charset="0"/>
              </a:rPr>
              <a:t>av</a:t>
            </a:r>
            <a:r>
              <a:rPr lang="en-US" sz="2000" dirty="0">
                <a:solidFill>
                  <a:srgbClr val="000000"/>
                </a:solidFill>
                <a:latin typeface="Arial" charset="0"/>
                <a:ea typeface="ＭＳ Ｐゴシック" charset="0"/>
                <a:cs typeface="ＭＳ Ｐゴシック" charset="0"/>
              </a:rPr>
              <a:t>= (2/s) </a:t>
            </a:r>
            <a:r>
              <a:rPr lang="en-US" sz="2000" dirty="0" err="1">
                <a:solidFill>
                  <a:srgbClr val="000000"/>
                </a:solidFill>
                <a:latin typeface="Arial" charset="0"/>
                <a:ea typeface="ＭＳ Ｐゴシック" charset="0"/>
                <a:cs typeface="ＭＳ Ｐゴシック" charset="0"/>
              </a:rPr>
              <a:t>ln</a:t>
            </a:r>
            <a:r>
              <a:rPr lang="en-US" sz="2000" dirty="0">
                <a:solidFill>
                  <a:srgbClr val="000000"/>
                </a:solidFill>
                <a:latin typeface="Arial" charset="0"/>
                <a:ea typeface="ＭＳ Ｐゴシック" charset="0"/>
                <a:cs typeface="ＭＳ Ｐゴシック" charset="0"/>
              </a:rPr>
              <a:t> (2N) generations </a:t>
            </a:r>
            <a:r>
              <a:rPr lang="en-US" sz="2000" dirty="0">
                <a:solidFill>
                  <a:srgbClr val="FF0000"/>
                </a:solidFill>
                <a:latin typeface="Arial" charset="0"/>
                <a:ea typeface="ＭＳ Ｐゴシック" charset="0"/>
                <a:cs typeface="ＭＳ Ｐゴシック" charset="0"/>
              </a:rPr>
              <a:t> </a:t>
            </a:r>
            <a:br>
              <a:rPr lang="en-US" sz="2000" dirty="0">
                <a:solidFill>
                  <a:srgbClr val="FF0000"/>
                </a:solidFill>
                <a:latin typeface="Arial" charset="0"/>
                <a:ea typeface="ＭＳ Ｐゴシック" charset="0"/>
                <a:cs typeface="ＭＳ Ｐゴシック" charset="0"/>
              </a:rPr>
            </a:br>
            <a:r>
              <a:rPr lang="en-US" sz="2000" dirty="0">
                <a:solidFill>
                  <a:srgbClr val="FF0000"/>
                </a:solidFill>
                <a:latin typeface="Arial" charset="0"/>
                <a:ea typeface="ＭＳ Ｐゴシック" charset="0"/>
                <a:cs typeface="ＭＳ Ｐゴシック" charset="0"/>
              </a:rPr>
              <a:t>(also true for mutations with negative </a:t>
            </a:r>
            <a:r>
              <a:rPr lang="ja-JP" altLang="en-US" sz="2000" dirty="0">
                <a:solidFill>
                  <a:srgbClr val="FF0000"/>
                </a:solidFill>
                <a:latin typeface="Arial" charset="0"/>
                <a:ea typeface="ＭＳ Ｐゴシック" charset="0"/>
                <a:cs typeface="ＭＳ Ｐゴシック" charset="0"/>
              </a:rPr>
              <a:t>“</a:t>
            </a:r>
            <a:r>
              <a:rPr lang="en-US" altLang="ja-JP" sz="2000" dirty="0">
                <a:solidFill>
                  <a:srgbClr val="FF0000"/>
                </a:solidFill>
                <a:latin typeface="Arial" charset="0"/>
                <a:ea typeface="ＭＳ Ｐゴシック" charset="0"/>
                <a:cs typeface="ＭＳ Ｐゴシック" charset="0"/>
              </a:rPr>
              <a:t>s</a:t>
            </a:r>
            <a:r>
              <a:rPr lang="ja-JP" altLang="en-US" sz="2000" dirty="0">
                <a:solidFill>
                  <a:srgbClr val="FF0000"/>
                </a:solidFill>
                <a:latin typeface="Arial" charset="0"/>
                <a:ea typeface="ＭＳ Ｐゴシック" charset="0"/>
                <a:cs typeface="ＭＳ Ｐゴシック" charset="0"/>
              </a:rPr>
              <a:t>”</a:t>
            </a:r>
            <a:r>
              <a:rPr lang="en-US" altLang="ja-JP" sz="2000" dirty="0">
                <a:solidFill>
                  <a:srgbClr val="FF0000"/>
                </a:solidFill>
                <a:latin typeface="Arial" charset="0"/>
                <a:ea typeface="ＭＳ Ｐゴシック" charset="0"/>
                <a:cs typeface="ＭＳ Ｐゴシック" charset="0"/>
              </a:rPr>
              <a:t> !  discuss among yourselves)</a:t>
            </a:r>
          </a:p>
          <a:p>
            <a:pPr defTabSz="914400" fontAlgn="base">
              <a:spcBef>
                <a:spcPct val="0"/>
              </a:spcBef>
              <a:spcAft>
                <a:spcPct val="0"/>
              </a:spcAft>
            </a:pPr>
            <a:endParaRPr lang="en-US" sz="2000" dirty="0">
              <a:solidFill>
                <a:srgbClr val="000000"/>
              </a:solidFill>
              <a:latin typeface="Arial" charset="0"/>
              <a:ea typeface="ＭＳ Ｐゴシック" charset="0"/>
              <a:cs typeface="ＭＳ Ｐゴシック" charset="0"/>
            </a:endParaRPr>
          </a:p>
          <a:p>
            <a:pPr defTabSz="914400" eaLnBrk="0" fontAlgn="base" hangingPunct="0">
              <a:spcBef>
                <a:spcPct val="0"/>
              </a:spcBef>
              <a:spcAft>
                <a:spcPct val="0"/>
              </a:spcAft>
            </a:pPr>
            <a:r>
              <a:rPr lang="en-US" sz="2000" dirty="0">
                <a:solidFill>
                  <a:srgbClr val="000000"/>
                </a:solidFill>
                <a:latin typeface="Arial" charset="0"/>
                <a:ea typeface="ＭＳ Ｐゴシック" charset="0"/>
                <a:cs typeface="ＭＳ Ｐゴシック" charset="0"/>
              </a:rPr>
              <a:t>E.g.:  N=10</a:t>
            </a:r>
            <a:r>
              <a:rPr lang="en-US" sz="2000" baseline="30000" dirty="0">
                <a:solidFill>
                  <a:srgbClr val="000000"/>
                </a:solidFill>
                <a:latin typeface="Arial" charset="0"/>
                <a:ea typeface="ＭＳ Ｐゴシック" charset="0"/>
                <a:cs typeface="ＭＳ Ｐゴシック" charset="0"/>
              </a:rPr>
              <a:t>6</a:t>
            </a:r>
            <a:r>
              <a:rPr lang="en-US" sz="2000" dirty="0">
                <a:solidFill>
                  <a:srgbClr val="000000"/>
                </a:solidFill>
                <a:latin typeface="Arial" charset="0"/>
                <a:ea typeface="ＭＳ Ｐゴシック" charset="0"/>
                <a:cs typeface="ＭＳ Ｐゴシック" charset="0"/>
              </a:rPr>
              <a:t>, </a:t>
            </a:r>
          </a:p>
          <a:p>
            <a:pPr defTabSz="914400" eaLnBrk="0" fontAlgn="base" hangingPunct="0">
              <a:spcBef>
                <a:spcPct val="0"/>
              </a:spcBef>
              <a:spcAft>
                <a:spcPct val="0"/>
              </a:spcAft>
            </a:pPr>
            <a:r>
              <a:rPr lang="en-US" sz="2000" dirty="0">
                <a:solidFill>
                  <a:srgbClr val="000000"/>
                </a:solidFill>
                <a:latin typeface="Arial" charset="0"/>
                <a:ea typeface="ＭＳ Ｐゴシック" charset="0"/>
                <a:cs typeface="ＭＳ Ｐゴシック" charset="0"/>
              </a:rPr>
              <a:t>s=0:  average time to fixation: 4*10</a:t>
            </a:r>
            <a:r>
              <a:rPr lang="en-US" sz="2000" baseline="30000" dirty="0">
                <a:solidFill>
                  <a:srgbClr val="000000"/>
                </a:solidFill>
                <a:latin typeface="Arial" charset="0"/>
                <a:ea typeface="ＭＳ Ｐゴシック" charset="0"/>
                <a:cs typeface="ＭＳ Ｐゴシック" charset="0"/>
              </a:rPr>
              <a:t>6</a:t>
            </a:r>
            <a:r>
              <a:rPr lang="en-US" sz="2000" dirty="0">
                <a:solidFill>
                  <a:srgbClr val="000000"/>
                </a:solidFill>
                <a:latin typeface="Arial" charset="0"/>
                <a:ea typeface="ＭＳ Ｐゴシック" charset="0"/>
                <a:cs typeface="ＭＳ Ｐゴシック" charset="0"/>
              </a:rPr>
              <a:t> generations</a:t>
            </a:r>
            <a:br>
              <a:rPr lang="en-US" sz="2000" dirty="0">
                <a:solidFill>
                  <a:srgbClr val="000000"/>
                </a:solidFill>
                <a:latin typeface="Arial" charset="0"/>
                <a:ea typeface="ＭＳ Ｐゴシック" charset="0"/>
                <a:cs typeface="ＭＳ Ｐゴシック" charset="0"/>
              </a:rPr>
            </a:br>
            <a:r>
              <a:rPr lang="en-US" sz="2000" dirty="0">
                <a:solidFill>
                  <a:srgbClr val="000000"/>
                </a:solidFill>
                <a:latin typeface="Arial" charset="0"/>
                <a:ea typeface="ＭＳ Ｐゴシック" charset="0"/>
                <a:cs typeface="ＭＳ Ｐゴシック" charset="0"/>
              </a:rPr>
              <a:t>s=0.01:  average time to fixation: 2900 generations </a:t>
            </a:r>
          </a:p>
          <a:p>
            <a:pPr defTabSz="914400" eaLnBrk="0" fontAlgn="base" hangingPunct="0">
              <a:spcBef>
                <a:spcPct val="0"/>
              </a:spcBef>
              <a:spcAft>
                <a:spcPct val="0"/>
              </a:spcAft>
            </a:pPr>
            <a:endParaRPr lang="en-US" sz="2000" dirty="0">
              <a:solidFill>
                <a:srgbClr val="000000"/>
              </a:solidFill>
              <a:latin typeface="Arial" charset="0"/>
              <a:ea typeface="ＭＳ Ｐゴシック" charset="0"/>
              <a:cs typeface="ＭＳ Ｐゴシック" charset="0"/>
            </a:endParaRPr>
          </a:p>
          <a:p>
            <a:pPr defTabSz="914400" eaLnBrk="0" fontAlgn="base" hangingPunct="0">
              <a:spcBef>
                <a:spcPct val="0"/>
              </a:spcBef>
              <a:spcAft>
                <a:spcPct val="0"/>
              </a:spcAft>
            </a:pPr>
            <a:r>
              <a:rPr lang="en-US" sz="2000" dirty="0">
                <a:solidFill>
                  <a:srgbClr val="000000"/>
                </a:solidFill>
                <a:latin typeface="Arial" charset="0"/>
                <a:ea typeface="ＭＳ Ｐゴシック" charset="0"/>
                <a:cs typeface="ＭＳ Ｐゴシック" charset="0"/>
              </a:rPr>
              <a:t>N=10</a:t>
            </a:r>
            <a:r>
              <a:rPr lang="en-US" sz="2000" baseline="30000" dirty="0">
                <a:solidFill>
                  <a:srgbClr val="000000"/>
                </a:solidFill>
                <a:latin typeface="Arial" charset="0"/>
                <a:ea typeface="ＭＳ Ｐゴシック" charset="0"/>
                <a:cs typeface="ＭＳ Ｐゴシック" charset="0"/>
              </a:rPr>
              <a:t>4</a:t>
            </a:r>
            <a:r>
              <a:rPr lang="en-US" sz="2000" dirty="0">
                <a:solidFill>
                  <a:srgbClr val="000000"/>
                </a:solidFill>
                <a:latin typeface="Arial" charset="0"/>
                <a:ea typeface="ＭＳ Ｐゴシック" charset="0"/>
                <a:cs typeface="ＭＳ Ｐゴシック" charset="0"/>
              </a:rPr>
              <a:t>, </a:t>
            </a:r>
          </a:p>
          <a:p>
            <a:pPr defTabSz="914400" eaLnBrk="0" fontAlgn="base" hangingPunct="0">
              <a:spcBef>
                <a:spcPct val="0"/>
              </a:spcBef>
              <a:spcAft>
                <a:spcPct val="0"/>
              </a:spcAft>
            </a:pPr>
            <a:r>
              <a:rPr lang="en-US" sz="2000" dirty="0">
                <a:solidFill>
                  <a:srgbClr val="000000"/>
                </a:solidFill>
                <a:latin typeface="Arial" charset="0"/>
                <a:ea typeface="ＭＳ Ｐゴシック" charset="0"/>
                <a:cs typeface="ＭＳ Ｐゴシック" charset="0"/>
              </a:rPr>
              <a:t>s=0:  average time to fixation: 40.000 generations</a:t>
            </a:r>
            <a:br>
              <a:rPr lang="en-US" sz="2000" dirty="0">
                <a:solidFill>
                  <a:srgbClr val="000000"/>
                </a:solidFill>
                <a:latin typeface="Arial" charset="0"/>
                <a:ea typeface="ＭＳ Ｐゴシック" charset="0"/>
                <a:cs typeface="ＭＳ Ｐゴシック" charset="0"/>
              </a:rPr>
            </a:br>
            <a:r>
              <a:rPr lang="en-US" sz="2000" dirty="0">
                <a:solidFill>
                  <a:srgbClr val="000000"/>
                </a:solidFill>
                <a:latin typeface="Arial" charset="0"/>
                <a:ea typeface="ＭＳ Ｐゴシック" charset="0"/>
                <a:cs typeface="ＭＳ Ｐゴシック" charset="0"/>
              </a:rPr>
              <a:t>s=0.01:  average time to fixation: 1.900 generations </a:t>
            </a:r>
          </a:p>
          <a:p>
            <a:pPr defTabSz="914400" eaLnBrk="0" fontAlgn="base" hangingPunct="0">
              <a:spcBef>
                <a:spcPct val="0"/>
              </a:spcBef>
              <a:spcAft>
                <a:spcPct val="0"/>
              </a:spcAft>
            </a:pPr>
            <a:endParaRPr lang="en-US" sz="2000" dirty="0">
              <a:solidFill>
                <a:srgbClr val="000000"/>
              </a:solidFill>
              <a:latin typeface="Arial" charset="0"/>
              <a:ea typeface="ＭＳ Ｐゴシック" charset="0"/>
              <a:cs typeface="ＭＳ Ｐゴシック" charset="0"/>
            </a:endParaRPr>
          </a:p>
          <a:p>
            <a:pPr defTabSz="914400" eaLnBrk="0" fontAlgn="base" hangingPunct="0">
              <a:spcBef>
                <a:spcPct val="0"/>
              </a:spcBef>
              <a:spcAft>
                <a:spcPct val="0"/>
              </a:spcAft>
            </a:pPr>
            <a:r>
              <a:rPr lang="en-US" sz="2000" dirty="0">
                <a:solidFill>
                  <a:srgbClr val="000000"/>
                </a:solidFill>
                <a:latin typeface="Arial" charset="0"/>
                <a:ea typeface="ＭＳ Ｐゴシック" charset="0"/>
                <a:cs typeface="ＭＳ Ｐゴシック" charset="0"/>
              </a:rPr>
              <a:t>N=10</a:t>
            </a:r>
            <a:r>
              <a:rPr lang="en-US" sz="2000" baseline="30000" dirty="0">
                <a:solidFill>
                  <a:srgbClr val="000000"/>
                </a:solidFill>
                <a:latin typeface="Arial" charset="0"/>
                <a:ea typeface="ＭＳ Ｐゴシック" charset="0"/>
                <a:cs typeface="ＭＳ Ｐゴシック" charset="0"/>
              </a:rPr>
              <a:t>11 </a:t>
            </a:r>
            <a:r>
              <a:rPr lang="en-US" sz="2000" dirty="0">
                <a:solidFill>
                  <a:srgbClr val="000000"/>
                </a:solidFill>
                <a:latin typeface="Arial" charset="0"/>
                <a:ea typeface="ＭＳ Ｐゴシック" charset="0"/>
                <a:cs typeface="ＭＳ Ｐゴシック" charset="0"/>
              </a:rPr>
              <a:t>(100 billion – size of the </a:t>
            </a:r>
            <a:r>
              <a:rPr lang="en-US" sz="2000" i="1" dirty="0" err="1">
                <a:solidFill>
                  <a:srgbClr val="000000"/>
                </a:solidFill>
                <a:latin typeface="Arial" charset="0"/>
                <a:ea typeface="ＭＳ Ｐゴシック" charset="0"/>
                <a:cs typeface="ＭＳ Ｐゴシック" charset="0"/>
              </a:rPr>
              <a:t>Prochlorococcus</a:t>
            </a:r>
            <a:r>
              <a:rPr lang="en-US" sz="2000" dirty="0">
                <a:solidFill>
                  <a:srgbClr val="000000"/>
                </a:solidFill>
                <a:latin typeface="Arial" charset="0"/>
                <a:ea typeface="ＭＳ Ｐゴシック" charset="0"/>
                <a:cs typeface="ＭＳ Ｐゴシック" charset="0"/>
              </a:rPr>
              <a:t> population), </a:t>
            </a:r>
          </a:p>
          <a:p>
            <a:pPr defTabSz="914400" eaLnBrk="0" fontAlgn="base" hangingPunct="0">
              <a:spcBef>
                <a:spcPct val="0"/>
              </a:spcBef>
              <a:spcAft>
                <a:spcPct val="0"/>
              </a:spcAft>
            </a:pPr>
            <a:r>
              <a:rPr lang="en-US" sz="2000" dirty="0">
                <a:solidFill>
                  <a:srgbClr val="000000"/>
                </a:solidFill>
                <a:latin typeface="Arial" charset="0"/>
                <a:ea typeface="ＭＳ Ｐゴシック" charset="0"/>
                <a:cs typeface="ＭＳ Ｐゴシック" charset="0"/>
              </a:rPr>
              <a:t>s=0:  average time to fixation: 4*10</a:t>
            </a:r>
            <a:r>
              <a:rPr lang="en-US" sz="2000" baseline="30000" dirty="0">
                <a:solidFill>
                  <a:srgbClr val="000000"/>
                </a:solidFill>
                <a:latin typeface="Arial" charset="0"/>
                <a:ea typeface="ＭＳ Ｐゴシック" charset="0"/>
                <a:cs typeface="ＭＳ Ｐゴシック" charset="0"/>
              </a:rPr>
              <a:t>11</a:t>
            </a:r>
            <a:r>
              <a:rPr lang="en-US" sz="2000" dirty="0">
                <a:solidFill>
                  <a:srgbClr val="000000"/>
                </a:solidFill>
                <a:latin typeface="Arial" charset="0"/>
                <a:ea typeface="ＭＳ Ｐゴシック" charset="0"/>
                <a:cs typeface="ＭＳ Ｐゴシック" charset="0"/>
              </a:rPr>
              <a:t> generations (about 1 billion years)  s=0.01:  average time to fixation: 5200 generations (about 14 years)</a:t>
            </a:r>
          </a:p>
          <a:p>
            <a:pPr defTabSz="914400" eaLnBrk="0" fontAlgn="base" hangingPunct="0">
              <a:spcBef>
                <a:spcPct val="0"/>
              </a:spcBef>
              <a:spcAft>
                <a:spcPct val="0"/>
              </a:spcAft>
            </a:pPr>
            <a:r>
              <a:rPr lang="en-US" sz="2000" dirty="0">
                <a:solidFill>
                  <a:srgbClr val="000000"/>
                </a:solidFill>
                <a:latin typeface="Arial" charset="0"/>
                <a:ea typeface="ＭＳ Ｐゴシック" charset="0"/>
                <a:cs typeface="ＭＳ Ｐゴシック" charset="0"/>
              </a:rPr>
              <a:t>Test question: What is the probability of fixation?  </a:t>
            </a:r>
          </a:p>
          <a:p>
            <a:pPr defTabSz="914400" eaLnBrk="0" fontAlgn="base" hangingPunct="0">
              <a:spcBef>
                <a:spcPct val="0"/>
              </a:spcBef>
              <a:spcAft>
                <a:spcPct val="0"/>
              </a:spcAft>
            </a:pPr>
            <a:endParaRPr lang="en-US" sz="2000" dirty="0">
              <a:solidFill>
                <a:srgbClr val="000000"/>
              </a:solidFill>
              <a:latin typeface="Arial" charset="0"/>
              <a:ea typeface="ＭＳ Ｐゴシック" charset="0"/>
              <a:cs typeface="ＭＳ Ｐゴシック" charset="0"/>
            </a:endParaRPr>
          </a:p>
          <a:p>
            <a:pPr defTabSz="914400" eaLnBrk="0" fontAlgn="base" hangingPunct="0">
              <a:spcBef>
                <a:spcPct val="0"/>
              </a:spcBef>
              <a:spcAft>
                <a:spcPct val="0"/>
              </a:spcAft>
            </a:pPr>
            <a:endParaRPr lang="en-US" sz="2000" dirty="0">
              <a:solidFill>
                <a:srgbClr val="000000"/>
              </a:solidFill>
              <a:latin typeface="Arial" charset="0"/>
              <a:ea typeface="ＭＳ Ｐゴシック" charset="0"/>
              <a:cs typeface="ＭＳ Ｐゴシック" charset="0"/>
            </a:endParaRPr>
          </a:p>
        </p:txBody>
      </p:sp>
      <p:sp>
        <p:nvSpPr>
          <p:cNvPr id="125955" name="Text Box 4"/>
          <p:cNvSpPr txBox="1">
            <a:spLocks noChangeArrowheads="1"/>
          </p:cNvSpPr>
          <p:nvPr/>
        </p:nvSpPr>
        <p:spPr bwMode="auto">
          <a:xfrm>
            <a:off x="258763" y="5768751"/>
            <a:ext cx="862647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b="1" dirty="0">
                <a:solidFill>
                  <a:srgbClr val="000000"/>
                </a:solidFill>
                <a:latin typeface="Times New Roman" charset="0"/>
              </a:rPr>
              <a:t>=&gt; substitution rate of mutation under positive selection is larger than the rate with which neutral mutations are fixed.</a:t>
            </a:r>
          </a:p>
        </p:txBody>
      </p:sp>
    </p:spTree>
    <p:extLst>
      <p:ext uri="{BB962C8B-B14F-4D97-AF65-F5344CB8AC3E}">
        <p14:creationId xmlns:p14="http://schemas.microsoft.com/office/powerpoint/2010/main" val="4248907838"/>
      </p:ext>
    </p:extLst>
  </p:cSld>
  <p:clrMapOvr>
    <a:masterClrMapping/>
  </p:clrMapOvr>
</p:sld>
</file>

<file path=ppt/theme/theme1.xml><?xml version="1.0" encoding="utf-8"?>
<a:theme xmlns:a="http://schemas.openxmlformats.org/drawingml/2006/main" name="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 b="1"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 b="1"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andarddesign">
  <a:themeElements>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5695</TotalTime>
  <Words>3130</Words>
  <Application>Microsoft Macintosh PowerPoint</Application>
  <PresentationFormat>On-screen Show (4:3)</PresentationFormat>
  <Paragraphs>543</Paragraphs>
  <Slides>58</Slides>
  <Notes>32</Notes>
  <HiddenSlides>4</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58</vt:i4>
      </vt:variant>
    </vt:vector>
  </HeadingPairs>
  <TitlesOfParts>
    <vt:vector size="69" baseType="lpstr">
      <vt:lpstr>Arial</vt:lpstr>
      <vt:lpstr>Calibri</vt:lpstr>
      <vt:lpstr>Courier New</vt:lpstr>
      <vt:lpstr>Gill Sans MT</vt:lpstr>
      <vt:lpstr>Times New Roman</vt:lpstr>
      <vt:lpstr>Wingdings</vt:lpstr>
      <vt:lpstr>Default Design</vt:lpstr>
      <vt:lpstr>Larissa-Design</vt:lpstr>
      <vt:lpstr>Standarddesign</vt:lpstr>
      <vt:lpstr>5_Office Theme</vt:lpstr>
      <vt:lpstr>Photo Editor Photo</vt:lpstr>
      <vt:lpstr>PowerPoint Presentation</vt:lpstr>
      <vt:lpstr>PowerPoint Presentation</vt:lpstr>
      <vt:lpstr>PowerPoint Presentation</vt:lpstr>
      <vt:lpstr>Review  Drift versus selection</vt:lpstr>
      <vt:lpstr>PowerPoint Presentation</vt:lpstr>
      <vt:lpstr>PowerPoint Presentation</vt:lpstr>
      <vt:lpstr>s=0</vt:lpstr>
      <vt:lpstr>Positive selection (s&gt;0)</vt:lpstr>
      <vt:lpstr>s&gt;0</vt:lpstr>
      <vt:lpstr>PowerPoint Presentation</vt:lpstr>
      <vt:lpstr>PowerPoint Presentation</vt:lpstr>
      <vt:lpstr>Advantageous allele</vt:lpstr>
      <vt:lpstr>selection versus drift  </vt:lpstr>
      <vt:lpstr>Negative selection (s&lt;0)</vt:lpstr>
      <vt:lpstr>Deleterious allele</vt:lpstr>
      <vt:lpstr>Neutral mutations</vt:lpstr>
      <vt:lpstr>Types of Mutation-Substitution</vt:lpstr>
      <vt:lpstr>Genetic Code – Note degeneracy of 1st vs 2nd vs 3rd position sites</vt:lpstr>
      <vt:lpstr>Genetic Code</vt:lpstr>
      <vt:lpstr>Genetic Code</vt:lpstr>
      <vt:lpstr>Degeneracy of 1st vs 2nd vs 3rd position sites results in 25.5% synonymous changes and 74.5% non synonymous changes (Yang&amp;Nielsen,1998).</vt:lpstr>
      <vt:lpstr>Measuring Selection on Genes</vt:lpstr>
      <vt:lpstr>Counting #s/#a</vt:lpstr>
      <vt:lpstr>Testing for selection using dN/dS ratio</vt:lpstr>
      <vt:lpstr>dambe </vt:lpstr>
      <vt:lpstr>dambe (cont)</vt:lpstr>
      <vt:lpstr>Codon based alignments in Seaview</vt:lpstr>
      <vt:lpstr>Codon based alignments in Seaview</vt:lpstr>
      <vt:lpstr>PAML (codeml) the basic model </vt:lpstr>
      <vt:lpstr>sites versus branches</vt:lpstr>
      <vt:lpstr>Sites model(s) </vt:lpstr>
      <vt:lpstr>sites model in MrBayes</vt:lpstr>
      <vt:lpstr>PowerPoint Presentation</vt:lpstr>
      <vt:lpstr>plot LogL to determine which samples to ignore</vt:lpstr>
      <vt:lpstr>PowerPoint Presentation</vt:lpstr>
      <vt:lpstr>PowerPoint Presentation</vt:lpstr>
      <vt:lpstr>for each codon calculate the the average probability</vt:lpstr>
      <vt:lpstr>PowerPoint Presentation</vt:lpstr>
      <vt:lpstr>PowerPoint Presentation</vt:lpstr>
      <vt:lpstr>Purifying selection in GTA genes</vt:lpstr>
      <vt:lpstr>Purifying selection in E.coli ORFans</vt:lpstr>
      <vt:lpstr>PowerPoint Presentation</vt:lpstr>
      <vt:lpstr>PowerPoint Presentation</vt:lpstr>
      <vt:lpstr> </vt:lpstr>
      <vt:lpstr>Counting Algorithm</vt:lpstr>
      <vt:lpstr>Simulation Algorithm</vt:lpstr>
      <vt:lpstr>Evolution of Coding DNA Sequences Under a Neutral Model E. coli Prophage Genes</vt:lpstr>
      <vt:lpstr>Evolution of Coding DNA Sequences Under a Neutral Model E. coli Prophage Genes</vt:lpstr>
      <vt:lpstr>Evolution of Coding DNA Sequences Under a Neutral Model E. coli Prophage Genes</vt:lpstr>
      <vt:lpstr>Evolution of Coding DNA Sequences Under a Neutral Model B. pseudomallei Cryptic Malleilactone Operon Genes and  E. coli transposase sequences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Connecticut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Peter Gogarten</dc:creator>
  <cp:lastModifiedBy>Gogarten, J. Peter</cp:lastModifiedBy>
  <cp:revision>47</cp:revision>
  <dcterms:created xsi:type="dcterms:W3CDTF">2013-11-01T21:49:29Z</dcterms:created>
  <dcterms:modified xsi:type="dcterms:W3CDTF">2019-11-11T15:26:28Z</dcterms:modified>
</cp:coreProperties>
</file>