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 id="2147483754" r:id="rId2"/>
    <p:sldMasterId id="2147483766" r:id="rId3"/>
    <p:sldMasterId id="2147483769" r:id="rId4"/>
    <p:sldMasterId id="2147483781" r:id="rId5"/>
  </p:sldMasterIdLst>
  <p:notesMasterIdLst>
    <p:notesMasterId r:id="rId61"/>
  </p:notesMasterIdLst>
  <p:sldIdLst>
    <p:sldId id="339" r:id="rId6"/>
    <p:sldId id="340" r:id="rId7"/>
    <p:sldId id="342" r:id="rId8"/>
    <p:sldId id="456" r:id="rId9"/>
    <p:sldId id="457" r:id="rId10"/>
    <p:sldId id="345" r:id="rId11"/>
    <p:sldId id="458" r:id="rId12"/>
    <p:sldId id="459" r:id="rId13"/>
    <p:sldId id="681" r:id="rId14"/>
    <p:sldId id="280" r:id="rId15"/>
    <p:sldId id="683" r:id="rId16"/>
    <p:sldId id="723" r:id="rId17"/>
    <p:sldId id="684" r:id="rId18"/>
    <p:sldId id="686" r:id="rId19"/>
    <p:sldId id="685" r:id="rId20"/>
    <p:sldId id="687" r:id="rId21"/>
    <p:sldId id="688" r:id="rId22"/>
    <p:sldId id="689" r:id="rId23"/>
    <p:sldId id="460" r:id="rId24"/>
    <p:sldId id="461" r:id="rId25"/>
    <p:sldId id="462" r:id="rId26"/>
    <p:sldId id="463" r:id="rId27"/>
    <p:sldId id="464" r:id="rId28"/>
    <p:sldId id="465" r:id="rId29"/>
    <p:sldId id="466" r:id="rId30"/>
    <p:sldId id="467" r:id="rId31"/>
    <p:sldId id="724" r:id="rId32"/>
    <p:sldId id="726" r:id="rId33"/>
    <p:sldId id="727" r:id="rId34"/>
    <p:sldId id="728" r:id="rId35"/>
    <p:sldId id="285" r:id="rId36"/>
    <p:sldId id="500" r:id="rId37"/>
    <p:sldId id="468" r:id="rId38"/>
    <p:sldId id="501" r:id="rId39"/>
    <p:sldId id="502" r:id="rId40"/>
    <p:sldId id="503" r:id="rId41"/>
    <p:sldId id="469" r:id="rId42"/>
    <p:sldId id="470" r:id="rId43"/>
    <p:sldId id="471" r:id="rId44"/>
    <p:sldId id="472" r:id="rId45"/>
    <p:sldId id="473" r:id="rId46"/>
    <p:sldId id="474" r:id="rId47"/>
    <p:sldId id="475" r:id="rId48"/>
    <p:sldId id="476" r:id="rId49"/>
    <p:sldId id="477" r:id="rId50"/>
    <p:sldId id="478" r:id="rId51"/>
    <p:sldId id="725" r:id="rId52"/>
    <p:sldId id="479" r:id="rId53"/>
    <p:sldId id="384" r:id="rId54"/>
    <p:sldId id="481" r:id="rId55"/>
    <p:sldId id="482" r:id="rId56"/>
    <p:sldId id="483" r:id="rId57"/>
    <p:sldId id="484" r:id="rId58"/>
    <p:sldId id="485" r:id="rId59"/>
    <p:sldId id="486"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3"/>
    <p:restoredTop sz="94716"/>
  </p:normalViewPr>
  <p:slideViewPr>
    <p:cSldViewPr snapToGrid="0" snapToObjects="1">
      <p:cViewPr varScale="1">
        <p:scale>
          <a:sx n="193" d="100"/>
          <a:sy n="193" d="100"/>
        </p:scale>
        <p:origin x="568" y="80"/>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number of different nucleotides/amino acids per MSA column (X)</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Calculate number of nucleotides/amino acids substitutions (X-1)</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Calculate number of synonymous changes</a:t>
          </a:r>
        </a:p>
        <a:p>
          <a:r>
            <a:rPr lang="en-US" sz="1200" b="1" dirty="0"/>
            <a:t>S=(N-1)</a:t>
          </a:r>
          <a:r>
            <a:rPr lang="en-US" sz="1200" b="1" dirty="0" err="1">
              <a:solidFill>
                <a:srgbClr val="FF0000"/>
              </a:solidFill>
            </a:rPr>
            <a:t>nc</a:t>
          </a:r>
          <a:r>
            <a:rPr lang="en-US" sz="1200" b="1" dirty="0"/>
            <a:t>-N</a:t>
          </a:r>
        </a:p>
        <a:p>
          <a:r>
            <a:rPr lang="en-US" sz="1200" b="1" dirty="0"/>
            <a:t>assuming N=(N-1)</a:t>
          </a:r>
          <a:r>
            <a:rPr lang="en-US" sz="1200" b="1" dirty="0" err="1">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D0312D1E-36DF-DF48-BDC6-72A65000B4B9}" type="presOf" srcId="{EF5AE252-950C-4E14-A77D-9A200DB12D8C}" destId="{40EEE4EE-1519-45BA-AAF2-131E126C2F96}" srcOrd="1" destOrd="0" presId="urn:microsoft.com/office/officeart/2005/8/layout/process2"/>
    <dgm:cxn modelId="{67C0381E-7202-3447-9149-71742F528B46}" type="presOf" srcId="{803B44DB-3287-4565-B8CC-7CD489466C52}" destId="{277608D4-B72A-46D8-B78A-1C8158D4DC6B}" srcOrd="0" destOrd="0" presId="urn:microsoft.com/office/officeart/2005/8/layout/process2"/>
    <dgm:cxn modelId="{2D21E438-5B89-544D-81FC-6C967535FD0B}" type="presOf" srcId="{2981A67D-019C-430B-9192-B8A3CC002D33}" destId="{BC9680E4-384E-4570-8F5A-7A74D17836F6}"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BB219281-B35F-8D42-AAD7-051DBBAD2135}" type="presOf" srcId="{E5135470-A219-4CDC-A7D2-B5A4F288EAFB}" destId="{BD3BB03C-78B8-49DD-A0A3-95865AD97865}" srcOrd="1" destOrd="0" presId="urn:microsoft.com/office/officeart/2005/8/layout/process2"/>
    <dgm:cxn modelId="{7840B1B3-E163-3242-9AA3-4A1FF67436C0}" type="presOf" srcId="{E5135470-A219-4CDC-A7D2-B5A4F288EAFB}" destId="{84F40F81-F106-43A1-92CE-C2A4D65ECC5F}" srcOrd="0" destOrd="0" presId="urn:microsoft.com/office/officeart/2005/8/layout/process2"/>
    <dgm:cxn modelId="{12B19FB6-A634-324B-B0A0-623A5B21E522}" type="presOf" srcId="{0585EBDC-C1FC-409B-B794-F9F5733E9CB9}" destId="{B9EDE46B-0221-4076-9877-8C3B07B02C7B}" srcOrd="0" destOrd="0" presId="urn:microsoft.com/office/officeart/2005/8/layout/process2"/>
    <dgm:cxn modelId="{0F5C80C8-E3EC-6C41-AF07-F09DA3803F83}" type="presOf" srcId="{EF5AE252-950C-4E14-A77D-9A200DB12D8C}" destId="{34AF6A92-265C-4442-9F0D-8E0B8C66ABA7}" srcOrd="0"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56DDA0DF-017E-6346-87DD-A13B9751E892}" type="presOf" srcId="{302276FD-F21E-4337-8801-0811C84F0F5A}" destId="{B3730A30-3591-47CA-8723-1FC29892F036}" srcOrd="0" destOrd="0" presId="urn:microsoft.com/office/officeart/2005/8/layout/process2"/>
    <dgm:cxn modelId="{B81EB052-2527-044F-8275-B46999E59540}" type="presParOf" srcId="{BC9680E4-384E-4570-8F5A-7A74D17836F6}" destId="{B3730A30-3591-47CA-8723-1FC29892F036}" srcOrd="0" destOrd="0" presId="urn:microsoft.com/office/officeart/2005/8/layout/process2"/>
    <dgm:cxn modelId="{32266FF8-08D4-4343-84F7-BD43C518D54C}" type="presParOf" srcId="{BC9680E4-384E-4570-8F5A-7A74D17836F6}" destId="{84F40F81-F106-43A1-92CE-C2A4D65ECC5F}" srcOrd="1" destOrd="0" presId="urn:microsoft.com/office/officeart/2005/8/layout/process2"/>
    <dgm:cxn modelId="{FC6AFCE7-B41F-9D44-9E8B-D4AFDB2F5A62}" type="presParOf" srcId="{84F40F81-F106-43A1-92CE-C2A4D65ECC5F}" destId="{BD3BB03C-78B8-49DD-A0A3-95865AD97865}" srcOrd="0" destOrd="0" presId="urn:microsoft.com/office/officeart/2005/8/layout/process2"/>
    <dgm:cxn modelId="{B2E82D4A-8B91-CB4D-877E-53E922EA3AD7}" type="presParOf" srcId="{BC9680E4-384E-4570-8F5A-7A74D17836F6}" destId="{B9EDE46B-0221-4076-9877-8C3B07B02C7B}" srcOrd="2" destOrd="0" presId="urn:microsoft.com/office/officeart/2005/8/layout/process2"/>
    <dgm:cxn modelId="{F9F1EC73-49A6-CF47-9596-5DB1D1D57939}" type="presParOf" srcId="{BC9680E4-384E-4570-8F5A-7A74D17836F6}" destId="{34AF6A92-265C-4442-9F0D-8E0B8C66ABA7}" srcOrd="3" destOrd="0" presId="urn:microsoft.com/office/officeart/2005/8/layout/process2"/>
    <dgm:cxn modelId="{2D6C1CA2-EA92-CE42-813E-6B82CEAB15EC}" type="presParOf" srcId="{34AF6A92-265C-4442-9F0D-8E0B8C66ABA7}" destId="{40EEE4EE-1519-45BA-AAF2-131E126C2F96}" srcOrd="0" destOrd="0" presId="urn:microsoft.com/office/officeart/2005/8/layout/process2"/>
    <dgm:cxn modelId="{8E59F576-38A5-D54F-9404-BAE7AFC2C332}"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MSA nucleotide frequencies (%A,%T,%G,%C)</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Introduce a given number of random substitutions ( at any position) based on inferred base frequencies</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Compare translated mutated codon with the initial translated codon and count synonymous and non-synonymous substitutions</a:t>
          </a: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B4836443-21A0-7C4E-8875-9ACF30BE6DE4}" type="presOf" srcId="{803B44DB-3287-4565-B8CC-7CD489466C52}" destId="{277608D4-B72A-46D8-B78A-1C8158D4DC6B}"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07D6E26D-FE42-754B-B8C9-E1B4A058F9F3}" type="presOf" srcId="{302276FD-F21E-4337-8801-0811C84F0F5A}" destId="{B3730A30-3591-47CA-8723-1FC29892F036}" srcOrd="0" destOrd="0" presId="urn:microsoft.com/office/officeart/2005/8/layout/process2"/>
    <dgm:cxn modelId="{3B41F49C-74D6-E845-942B-2582457DFE89}" type="presOf" srcId="{E5135470-A219-4CDC-A7D2-B5A4F288EAFB}" destId="{84F40F81-F106-43A1-92CE-C2A4D65ECC5F}" srcOrd="0" destOrd="0" presId="urn:microsoft.com/office/officeart/2005/8/layout/process2"/>
    <dgm:cxn modelId="{0A9A98C5-3BEA-F943-8AA2-B1688B5CE204}" type="presOf" srcId="{EF5AE252-950C-4E14-A77D-9A200DB12D8C}" destId="{40EEE4EE-1519-45BA-AAF2-131E126C2F96}" srcOrd="1"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F1B631D5-CB6C-FC48-AF7C-D0D263F12752}" type="presOf" srcId="{EF5AE252-950C-4E14-A77D-9A200DB12D8C}" destId="{34AF6A92-265C-4442-9F0D-8E0B8C66ABA7}" srcOrd="0" destOrd="0" presId="urn:microsoft.com/office/officeart/2005/8/layout/process2"/>
    <dgm:cxn modelId="{11327DD8-7EC5-1E43-B585-CF34121BEB72}" type="presOf" srcId="{0585EBDC-C1FC-409B-B794-F9F5733E9CB9}" destId="{B9EDE46B-0221-4076-9877-8C3B07B02C7B}" srcOrd="0" destOrd="0" presId="urn:microsoft.com/office/officeart/2005/8/layout/process2"/>
    <dgm:cxn modelId="{0E02F7E2-3AD2-2B4A-9855-04744EB8AD7F}" type="presOf" srcId="{2981A67D-019C-430B-9192-B8A3CC002D33}" destId="{BC9680E4-384E-4570-8F5A-7A74D17836F6}" srcOrd="0" destOrd="0" presId="urn:microsoft.com/office/officeart/2005/8/layout/process2"/>
    <dgm:cxn modelId="{564E26E5-3716-6F47-A7D1-FF309238FB07}" type="presOf" srcId="{E5135470-A219-4CDC-A7D2-B5A4F288EAFB}" destId="{BD3BB03C-78B8-49DD-A0A3-95865AD97865}" srcOrd="1" destOrd="0" presId="urn:microsoft.com/office/officeart/2005/8/layout/process2"/>
    <dgm:cxn modelId="{F328E4F4-9424-6844-B181-48F1F72B6BFA}" type="presParOf" srcId="{BC9680E4-384E-4570-8F5A-7A74D17836F6}" destId="{B3730A30-3591-47CA-8723-1FC29892F036}" srcOrd="0" destOrd="0" presId="urn:microsoft.com/office/officeart/2005/8/layout/process2"/>
    <dgm:cxn modelId="{226C29B6-1AAE-F940-AC38-ECFB6903F929}" type="presParOf" srcId="{BC9680E4-384E-4570-8F5A-7A74D17836F6}" destId="{84F40F81-F106-43A1-92CE-C2A4D65ECC5F}" srcOrd="1" destOrd="0" presId="urn:microsoft.com/office/officeart/2005/8/layout/process2"/>
    <dgm:cxn modelId="{B1262757-F44C-2040-B9DB-259D1AEE57D4}" type="presParOf" srcId="{84F40F81-F106-43A1-92CE-C2A4D65ECC5F}" destId="{BD3BB03C-78B8-49DD-A0A3-95865AD97865}" srcOrd="0" destOrd="0" presId="urn:microsoft.com/office/officeart/2005/8/layout/process2"/>
    <dgm:cxn modelId="{BA7BC0BD-1474-0C41-BFC1-2F7EA12D037D}" type="presParOf" srcId="{BC9680E4-384E-4570-8F5A-7A74D17836F6}" destId="{B9EDE46B-0221-4076-9877-8C3B07B02C7B}" srcOrd="2" destOrd="0" presId="urn:microsoft.com/office/officeart/2005/8/layout/process2"/>
    <dgm:cxn modelId="{428B9CDB-3784-5849-BF6B-18B223BA98F4}" type="presParOf" srcId="{BC9680E4-384E-4570-8F5A-7A74D17836F6}" destId="{34AF6A92-265C-4442-9F0D-8E0B8C66ABA7}" srcOrd="3" destOrd="0" presId="urn:microsoft.com/office/officeart/2005/8/layout/process2"/>
    <dgm:cxn modelId="{83A79AE4-77E2-A14F-AA6E-6DD3129E7DFA}" type="presParOf" srcId="{34AF6A92-265C-4442-9F0D-8E0B8C66ABA7}" destId="{40EEE4EE-1519-45BA-AAF2-131E126C2F96}" srcOrd="0" destOrd="0" presId="urn:microsoft.com/office/officeart/2005/8/layout/process2"/>
    <dgm:cxn modelId="{3018DD18-EC4A-C54B-AC21-FE594AC6AEEA}"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different nucleotides/amino acids per MSA column (X)</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nucleotides/amino acids substitutions (X-1)</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synonymous changes</a:t>
          </a:r>
        </a:p>
        <a:p>
          <a:pPr marL="0" lvl="0" indent="0" algn="ctr" defTabSz="533400">
            <a:lnSpc>
              <a:spcPct val="90000"/>
            </a:lnSpc>
            <a:spcBef>
              <a:spcPct val="0"/>
            </a:spcBef>
            <a:spcAft>
              <a:spcPct val="35000"/>
            </a:spcAft>
            <a:buNone/>
          </a:pPr>
          <a:r>
            <a:rPr lang="en-US" sz="1200" b="1" kern="1200" dirty="0"/>
            <a:t>S=(N-1)</a:t>
          </a:r>
          <a:r>
            <a:rPr lang="en-US" sz="1200" b="1" kern="1200" dirty="0" err="1">
              <a:solidFill>
                <a:srgbClr val="FF0000"/>
              </a:solidFill>
            </a:rPr>
            <a:t>nc</a:t>
          </a:r>
          <a:r>
            <a:rPr lang="en-US" sz="1200" b="1" kern="1200" dirty="0"/>
            <a:t>-N</a:t>
          </a:r>
        </a:p>
        <a:p>
          <a:pPr marL="0" lvl="0" indent="0" algn="ctr" defTabSz="533400">
            <a:lnSpc>
              <a:spcPct val="90000"/>
            </a:lnSpc>
            <a:spcBef>
              <a:spcPct val="0"/>
            </a:spcBef>
            <a:spcAft>
              <a:spcPct val="35000"/>
            </a:spcAft>
            <a:buNone/>
          </a:pPr>
          <a:r>
            <a:rPr lang="en-US" sz="1200" b="1" kern="1200" dirty="0"/>
            <a:t>assuming N=(N-1)</a:t>
          </a:r>
          <a:r>
            <a:rPr lang="en-US" sz="1200" b="1" kern="1200" dirty="0" err="1">
              <a:solidFill>
                <a:srgbClr val="FF0000"/>
              </a:solidFill>
            </a:rPr>
            <a:t>aa</a:t>
          </a:r>
          <a:endParaRPr lang="en-US" sz="1200" b="1" kern="1200" dirty="0">
            <a:solidFill>
              <a:srgbClr val="FF0000"/>
            </a:solidFill>
          </a:endParaRPr>
        </a:p>
      </dsp:txBody>
      <dsp:txXfrm>
        <a:off x="146136" y="3889944"/>
        <a:ext cx="2236180" cy="1208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MSA nucleotide frequencies (%A,%T,%G,%C)</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Introduce a given number of random substitutions ( at any position) based on inferred base frequencies</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Compare translated mutated codon with the initial translated codon and count synonymous and non-synonymous substitutions</a:t>
          </a:r>
        </a:p>
      </dsp:txBody>
      <dsp:txXfrm>
        <a:off x="146136" y="3889944"/>
        <a:ext cx="2236180" cy="12088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11/12/19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96E21C-7233-0042-B9F1-1FDF573F194D}" type="slidenum">
              <a:rPr lang="en-US" sz="1200">
                <a:solidFill>
                  <a:srgbClr val="000000"/>
                </a:solidFill>
              </a:rPr>
              <a:pPr eaLnBrk="1" hangingPunct="1"/>
              <a:t>1</a:t>
            </a:fld>
            <a:endParaRPr lang="en-US" sz="1200">
              <a:solidFill>
                <a:srgbClr val="000000"/>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0B59E4-4D70-9A41-94E0-61C150A436A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7193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9641C7-900D-C349-AE67-35D494C287B0}" type="slidenum">
              <a:rPr lang="en-US" sz="1200" b="1">
                <a:solidFill>
                  <a:srgbClr val="000000"/>
                </a:solidFill>
                <a:latin typeface="Times New Roman" charset="0"/>
              </a:rPr>
              <a:pPr eaLnBrk="1" hangingPunct="1"/>
              <a:t>19</a:t>
            </a:fld>
            <a:endParaRPr lang="en-US" sz="1200" b="1">
              <a:solidFill>
                <a:srgbClr val="000000"/>
              </a:solidFill>
              <a:latin typeface="Times New Roman"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134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C6751951-10D3-B944-BC31-631E067A61F7}" type="slidenum">
              <a:rPr lang="en-US" sz="1200">
                <a:solidFill>
                  <a:srgbClr val="000000"/>
                </a:solidFill>
              </a:rPr>
              <a:pPr eaLnBrk="1" hangingPunct="1"/>
              <a:t>21</a:t>
            </a:fld>
            <a:endParaRPr lang="en-US" sz="1200">
              <a:solidFill>
                <a:srgbClr val="000000"/>
              </a:solidFill>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256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7FD299A9-650C-9B4A-A1C8-4A8CB852508E}" type="slidenum">
              <a:rPr lang="en-US" sz="1200">
                <a:solidFill>
                  <a:srgbClr val="000000"/>
                </a:solidFill>
              </a:rPr>
              <a:pPr eaLnBrk="1" hangingPunct="1"/>
              <a:t>24</a:t>
            </a:fld>
            <a:endParaRPr lang="en-US" sz="1200">
              <a:solidFill>
                <a:srgbClr val="000000"/>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2219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27</a:t>
            </a:fld>
            <a:endParaRPr lang="en-US"/>
          </a:p>
        </p:txBody>
      </p:sp>
    </p:spTree>
    <p:extLst>
      <p:ext uri="{BB962C8B-B14F-4D97-AF65-F5344CB8AC3E}">
        <p14:creationId xmlns:p14="http://schemas.microsoft.com/office/powerpoint/2010/main" val="2759774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35A656B-5FB7-744C-9D88-1C29FFEF93B6}"/>
              </a:ext>
            </a:extLst>
          </p:cNvPr>
          <p:cNvSpPr>
            <a:spLocks noChangeArrowheads="1" noTextEdit="1"/>
          </p:cNvSpPr>
          <p:nvPr>
            <p:ph type="sldImg"/>
          </p:nvPr>
        </p:nvSpPr>
        <p:spPr>
          <a:ln/>
        </p:spPr>
      </p:sp>
      <p:sp>
        <p:nvSpPr>
          <p:cNvPr id="43011" name="Rectangle 3">
            <a:extLst>
              <a:ext uri="{FF2B5EF4-FFF2-40B4-BE49-F238E27FC236}">
                <a16:creationId xmlns:a16="http://schemas.microsoft.com/office/drawing/2014/main" id="{3FEFEE01-98D8-B241-949E-7E9F79F03F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51611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08F6F37-43D7-ED42-A084-7B6C405EAE9A}"/>
              </a:ext>
            </a:extLst>
          </p:cNvPr>
          <p:cNvSpPr>
            <a:spLocks noChangeArrowheads="1" noTextEdit="1"/>
          </p:cNvSpPr>
          <p:nvPr>
            <p:ph type="sldImg"/>
          </p:nvPr>
        </p:nvSpPr>
        <p:spPr>
          <a:ln/>
        </p:spPr>
      </p:sp>
      <p:sp>
        <p:nvSpPr>
          <p:cNvPr id="57347" name="Rectangle 3">
            <a:extLst>
              <a:ext uri="{FF2B5EF4-FFF2-40B4-BE49-F238E27FC236}">
                <a16:creationId xmlns:a16="http://schemas.microsoft.com/office/drawing/2014/main" id="{9080D5DD-AD0C-2F40-AFF5-1342CC78D6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78718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2F900C8-D601-C54C-9727-47211D4C370A}"/>
              </a:ext>
            </a:extLst>
          </p:cNvPr>
          <p:cNvSpPr>
            <a:spLocks noChangeArrowheads="1" noTextEdit="1"/>
          </p:cNvSpPr>
          <p:nvPr>
            <p:ph type="sldImg"/>
          </p:nvPr>
        </p:nvSpPr>
        <p:spPr>
          <a:ln/>
        </p:spPr>
      </p:sp>
      <p:sp>
        <p:nvSpPr>
          <p:cNvPr id="59395" name="Rectangle 3">
            <a:extLst>
              <a:ext uri="{FF2B5EF4-FFF2-40B4-BE49-F238E27FC236}">
                <a16:creationId xmlns:a16="http://schemas.microsoft.com/office/drawing/2014/main" id="{EB07FE6D-C1E0-1745-B679-7D98843B7C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9778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80267F10-1BD3-E44E-A09A-35EF9A9ECFF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521808CF-EDCC-8846-97E9-3E32CAACD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r>
              <a:rPr lang="en-US" altLang="en-US" b="1">
                <a:latin typeface="Arial" panose="020B0604020202020204" pitchFamily="34" charset="0"/>
              </a:rPr>
              <a:t>GTA do not pack full complement of genes; it has been suggested GTAs are being produced via  a process of productive infection</a:t>
            </a:r>
          </a:p>
          <a:p>
            <a:pPr defTabSz="914400"/>
            <a:r>
              <a:rPr lang="en-US" altLang="en-US"/>
              <a:t>Phage-like particles that transfer random host genome sequences  in a similar process to general transduction </a:t>
            </a:r>
          </a:p>
          <a:p>
            <a:pPr defTabSz="914400"/>
            <a:r>
              <a:rPr lang="en-US" altLang="en-US"/>
              <a:t>Have been identified in </a:t>
            </a:r>
            <a:r>
              <a:rPr lang="en-US" altLang="en-US" i="1"/>
              <a:t>Roseobacter sp., Rhodobacter capsulatus, Bartonella spp., Desulfovibrio desulfuricans, Methanococcus voltae, Brachyspira hyodysenteriae</a:t>
            </a:r>
          </a:p>
          <a:p>
            <a:pPr defTabSz="914400"/>
            <a:r>
              <a:rPr lang="en-US" altLang="en-US"/>
              <a:t>Thought to be major players in horizontal gene transfers occurring in marine microbial communities</a:t>
            </a:r>
          </a:p>
          <a:p>
            <a:pPr defTabSz="914400"/>
            <a:endParaRPr lang="en-US" altLang="en-US" i="1"/>
          </a:p>
          <a:p>
            <a:pPr defTabSz="914400"/>
            <a:endParaRPr lang="en-US" altLang="en-US"/>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r>
              <a:rPr lang="en-US" altLang="en-US" b="1">
                <a:latin typeface="Arial" panose="020B0604020202020204" pitchFamily="34" charset="0"/>
              </a:rPr>
              <a:t>a</a:t>
            </a:r>
            <a:r>
              <a:rPr lang="en-US" altLang="en-US">
                <a:latin typeface="Arial" panose="020B0604020202020204" pitchFamily="34" charset="0"/>
              </a:rPr>
              <a:t> | The genes encoding the gene transfer agent (GTA) particles are located on the host chromosome, and their expression leads to the production of GTA particles (black). GTA genes have never been found to excise from the genome as part of GTA production. Random DNA segments from the producing cell are packaged in the particles (blue particle heads), and only the occasional particle contains GTA genes (red particle head). For all genetically characterized GTAs, the amount of DNA packaged is insufficient to encode the phage-like structure (as indicated by the small heads). It is presumed that GTAs require lysis (dashed line) for release from cells. </a:t>
            </a:r>
            <a:r>
              <a:rPr lang="en-US" altLang="en-US" b="1">
                <a:latin typeface="Arial" panose="020B0604020202020204" pitchFamily="34" charset="0"/>
              </a:rPr>
              <a:t>b</a:t>
            </a:r>
            <a:r>
              <a:rPr lang="en-US" altLang="en-US">
                <a:latin typeface="Arial" panose="020B0604020202020204" pitchFamily="34" charset="0"/>
              </a:rPr>
              <a:t> | In the production of transducing phages, phage or prophage genes within the host genome are expressed, resulting in the production of phage particles (black) and replication of the phage genome (not shown). Packaging of the complete phage genome then occurs (orange phage heads), with occasional packaging of non-phage DNA (blue phage head). Note that this is an oversimplification and some transducing phage particles can contain both phage and cellular genomic DNA. Tailed phage structures require lysis to be released from cells.</a:t>
            </a:r>
            <a:endParaRPr lang="en-US" altLang="en-US"/>
          </a:p>
        </p:txBody>
      </p:sp>
      <p:sp>
        <p:nvSpPr>
          <p:cNvPr id="63491" name="Slide Number Placeholder 3">
            <a:extLst>
              <a:ext uri="{FF2B5EF4-FFF2-40B4-BE49-F238E27FC236}">
                <a16:creationId xmlns:a16="http://schemas.microsoft.com/office/drawing/2014/main" id="{1D886752-A0F6-D542-A3F5-E2680425F4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3E5068F-153F-F940-9F10-69404917B415}" type="slidenum">
              <a:rPr lang="de-DE" altLang="en-US">
                <a:solidFill>
                  <a:srgbClr val="000000"/>
                </a:solidFill>
              </a:rPr>
              <a:pPr/>
              <a:t>31</a:t>
            </a:fld>
            <a:endParaRPr lang="de-DE" altLang="en-US">
              <a:solidFill>
                <a:srgbClr val="000000"/>
              </a:solidFill>
            </a:endParaRPr>
          </a:p>
        </p:txBody>
      </p:sp>
    </p:spTree>
    <p:extLst>
      <p:ext uri="{BB962C8B-B14F-4D97-AF65-F5344CB8AC3E}">
        <p14:creationId xmlns:p14="http://schemas.microsoft.com/office/powerpoint/2010/main" val="673813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4EE8DA-81B8-3443-9913-6A5A87434D2E}" type="slidenum">
              <a:rPr lang="de-DE" sz="1200">
                <a:solidFill>
                  <a:srgbClr val="000000"/>
                </a:solidFill>
              </a:rPr>
              <a:pPr eaLnBrk="1" hangingPunct="1"/>
              <a:t>33</a:t>
            </a:fld>
            <a:endParaRPr lang="de-DE" sz="1200">
              <a:solidFill>
                <a:srgbClr val="000000"/>
              </a:solidFill>
            </a:endParaRPr>
          </a:p>
        </p:txBody>
      </p:sp>
    </p:spTree>
    <p:extLst>
      <p:ext uri="{BB962C8B-B14F-4D97-AF65-F5344CB8AC3E}">
        <p14:creationId xmlns:p14="http://schemas.microsoft.com/office/powerpoint/2010/main" val="2141594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50A521-6EB2-864F-86CF-D8804044D375}" type="slidenum">
              <a:rPr lang="en-US" sz="1200" b="1">
                <a:solidFill>
                  <a:srgbClr val="000000"/>
                </a:solidFill>
                <a:latin typeface="Times New Roman" charset="0"/>
              </a:rPr>
              <a:pPr eaLnBrk="1" hangingPunct="1"/>
              <a:t>2</a:t>
            </a:fld>
            <a:endParaRPr lang="en-US" sz="1200" b="1">
              <a:solidFill>
                <a:srgbClr val="000000"/>
              </a:solidFill>
              <a:latin typeface="Times New Roman"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Effects of competition. All runs used </a:t>
            </a:r>
            <a:r>
              <a:rPr lang="el-GR" sz="1200" b="0" i="0" u="none" strike="noStrike" kern="1200" dirty="0">
                <a:solidFill>
                  <a:schemeClr val="tx1"/>
                </a:solidFill>
                <a:effectLst/>
                <a:latin typeface="+mn-lt"/>
                <a:ea typeface="+mn-ea"/>
                <a:cs typeface="+mn-cs"/>
              </a:rPr>
              <a:t>α = 1.5 </a:t>
            </a:r>
            <a:r>
              <a:rPr lang="en-US" sz="1200" b="0" i="0" u="none" strike="noStrike" kern="1200" dirty="0">
                <a:solidFill>
                  <a:schemeClr val="tx1"/>
                </a:solidFill>
                <a:effectLst/>
                <a:latin typeface="+mn-lt"/>
                <a:ea typeface="+mn-ea"/>
                <a:cs typeface="+mn-cs"/>
              </a:rPr>
              <a:t>and high-high regulation. Note the exponential scale of the </a:t>
            </a:r>
            <a:r>
              <a:rPr lang="en-US" sz="1200" b="0" i="1" u="none" strike="noStrike" kern="1200" dirty="0">
                <a:solidFill>
                  <a:schemeClr val="tx1"/>
                </a:solidFill>
                <a:effectLst/>
                <a:latin typeface="+mn-lt"/>
                <a:ea typeface="+mn-ea"/>
                <a:cs typeface="+mn-cs"/>
              </a:rPr>
              <a:t>Y</a:t>
            </a:r>
            <a:r>
              <a:rPr lang="en-US" sz="1200" b="0" i="0" u="none" strike="noStrike" kern="1200" dirty="0">
                <a:solidFill>
                  <a:schemeClr val="tx1"/>
                </a:solidFill>
                <a:effectLst/>
                <a:latin typeface="+mn-lt"/>
                <a:ea typeface="+mn-ea"/>
                <a:cs typeface="+mn-cs"/>
              </a:rPr>
              <a:t>-axis. </a:t>
            </a:r>
            <a:r>
              <a:rPr lang="en-US" sz="1200" b="1" i="0" u="none" strike="noStrike" kern="1200" dirty="0">
                <a:solidFill>
                  <a:schemeClr val="tx1"/>
                </a:solidFill>
                <a:effectLst/>
                <a:latin typeface="+mn-lt"/>
                <a:ea typeface="+mn-ea"/>
                <a:cs typeface="+mn-cs"/>
              </a:rPr>
              <a:t>(A,B)</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eff</a:t>
            </a:r>
            <a:r>
              <a:rPr lang="en-US" sz="1200" b="0" i="0" u="none" strike="noStrike" kern="1200" dirty="0">
                <a:solidFill>
                  <a:schemeClr val="tx1"/>
                </a:solidFill>
                <a:effectLst/>
                <a:latin typeface="+mn-lt"/>
                <a:ea typeface="+mn-ea"/>
                <a:cs typeface="+mn-cs"/>
              </a:rPr>
              <a:t>. = 1.0. </a:t>
            </a:r>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a large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population being invaded by control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(orange) and by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that can (dark green) or cannot (light green) recombine.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a large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population being invaded by control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(green) and by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that can (light orange) or cannot (dark orange) sequester recombination. </a:t>
            </a:r>
            <a:r>
              <a:rPr lang="en-US" sz="1200" b="1" i="0" u="none" strike="noStrike" kern="1200" dirty="0">
                <a:solidFill>
                  <a:schemeClr val="tx1"/>
                </a:solidFill>
                <a:effectLst/>
                <a:latin typeface="+mn-lt"/>
                <a:ea typeface="+mn-ea"/>
                <a:cs typeface="+mn-cs"/>
              </a:rPr>
              <a:t>(C,D)</a:t>
            </a:r>
            <a:r>
              <a:rPr lang="en-US" sz="1200" b="0" i="0" u="none" strike="noStrike" kern="1200" dirty="0">
                <a:solidFill>
                  <a:schemeClr val="tx1"/>
                </a:solidFill>
                <a:effectLst/>
                <a:latin typeface="+mn-lt"/>
                <a:ea typeface="+mn-ea"/>
                <a:cs typeface="+mn-cs"/>
              </a:rPr>
              <a:t> Like </a:t>
            </a:r>
            <a:r>
              <a:rPr lang="en-US" sz="1200" b="1" i="0" u="none" strike="noStrike" kern="1200" dirty="0">
                <a:solidFill>
                  <a:schemeClr val="tx1"/>
                </a:solidFill>
                <a:effectLst/>
                <a:latin typeface="+mn-lt"/>
                <a:ea typeface="+mn-ea"/>
                <a:cs typeface="+mn-cs"/>
              </a:rPr>
              <a:t>(A,B)</a:t>
            </a:r>
            <a:r>
              <a:rPr lang="en-US" sz="1200" b="0" i="0" u="none" strike="noStrike" kern="1200" dirty="0">
                <a:solidFill>
                  <a:schemeClr val="tx1"/>
                </a:solidFill>
                <a:effectLst/>
                <a:latin typeface="+mn-lt"/>
                <a:ea typeface="+mn-ea"/>
                <a:cs typeface="+mn-cs"/>
              </a:rPr>
              <a:t> but with </a:t>
            </a:r>
            <a:r>
              <a:rPr lang="en-US" sz="1200" b="0" i="1" u="none" strike="noStrike" kern="1200" dirty="0">
                <a:solidFill>
                  <a:schemeClr val="tx1"/>
                </a:solidFill>
                <a:effectLst/>
                <a:latin typeface="+mn-lt"/>
                <a:ea typeface="+mn-ea"/>
                <a:cs typeface="+mn-cs"/>
              </a:rPr>
              <a:t>eff</a:t>
            </a:r>
            <a:r>
              <a:rPr lang="en-US" sz="1200" b="0" i="0" u="none" strike="noStrike" kern="1200" dirty="0">
                <a:solidFill>
                  <a:schemeClr val="tx1"/>
                </a:solidFill>
                <a:effectLst/>
                <a:latin typeface="+mn-lt"/>
                <a:ea typeface="+mn-ea"/>
                <a:cs typeface="+mn-cs"/>
              </a:rPr>
              <a:t>. = 0.2.</a:t>
            </a:r>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34</a:t>
            </a:fld>
            <a:endParaRPr lang="en-US"/>
          </a:p>
        </p:txBody>
      </p:sp>
    </p:spTree>
    <p:extLst>
      <p:ext uri="{BB962C8B-B14F-4D97-AF65-F5344CB8AC3E}">
        <p14:creationId xmlns:p14="http://schemas.microsoft.com/office/powerpoint/2010/main" val="1448608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D27C16-7052-3348-8190-02BC9C3E63B1}" type="slidenum">
              <a:rPr lang="en-US" sz="1200" b="1">
                <a:solidFill>
                  <a:srgbClr val="000000"/>
                </a:solidFill>
                <a:latin typeface="Times New Roman" charset="0"/>
              </a:rPr>
              <a:pPr eaLnBrk="1" hangingPunct="1"/>
              <a:t>38</a:t>
            </a:fld>
            <a:endParaRPr lang="en-US" sz="1200" b="1">
              <a:solidFill>
                <a:srgbClr val="000000"/>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314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572B66-CFD7-B440-921D-BF8F01F1B787}" type="slidenum">
              <a:rPr lang="en-US" sz="1200" b="1">
                <a:solidFill>
                  <a:srgbClr val="000000"/>
                </a:solidFill>
                <a:latin typeface="Times New Roman" charset="0"/>
              </a:rPr>
              <a:pPr eaLnBrk="1" hangingPunct="1"/>
              <a:t>39</a:t>
            </a:fld>
            <a:endParaRPr lang="en-US" sz="1200" b="1">
              <a:solidFill>
                <a:srgbClr val="000000"/>
              </a:solidFill>
              <a:latin typeface="Times New Roman"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6729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a:ln/>
        </p:spPr>
      </p:sp>
      <p:sp>
        <p:nvSpPr>
          <p:cNvPr id="28979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289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E12164-98C9-B14E-AFCC-44EE22F81812}" type="slidenum">
              <a:rPr lang="de-DE" sz="1200">
                <a:solidFill>
                  <a:prstClr val="black"/>
                </a:solidFill>
              </a:rPr>
              <a:pPr eaLnBrk="1" hangingPunct="1"/>
              <a:t>46</a:t>
            </a:fld>
            <a:endParaRPr lang="de-DE" sz="1200">
              <a:solidFill>
                <a:prstClr val="black"/>
              </a:solidFill>
            </a:endParaRPr>
          </a:p>
        </p:txBody>
      </p:sp>
    </p:spTree>
    <p:extLst>
      <p:ext uri="{BB962C8B-B14F-4D97-AF65-F5344CB8AC3E}">
        <p14:creationId xmlns:p14="http://schemas.microsoft.com/office/powerpoint/2010/main" val="1027680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Geographic origin of the three populations studied. (</a:t>
            </a:r>
            <a:r>
              <a:rPr lang="en-GB" i="1" dirty="0">
                <a:latin typeface="Arial" charset="0"/>
                <a:cs typeface="msgothic" charset="0"/>
              </a:rPr>
              <a:t>A</a:t>
            </a:r>
            <a:r>
              <a:rPr lang="en-GB" dirty="0">
                <a:latin typeface="Arial" charset="0"/>
                <a:cs typeface="msgothic" charset="0"/>
              </a:rPr>
              <a:t>) European/Romanians and </a:t>
            </a:r>
            <a:r>
              <a:rPr lang="en-GB" dirty="0" err="1">
                <a:latin typeface="Arial" charset="0"/>
                <a:cs typeface="msgothic" charset="0"/>
              </a:rPr>
              <a:t>Rroma</a:t>
            </a:r>
            <a:r>
              <a:rPr lang="en-GB" dirty="0">
                <a:latin typeface="Arial" charset="0"/>
                <a:cs typeface="msgothic" charset="0"/>
              </a:rPr>
              <a:t>/Gipsy share the same location, even if the origin of the latter is in North India. (</a:t>
            </a:r>
            <a:r>
              <a:rPr lang="en-GB" i="1" dirty="0">
                <a:latin typeface="Arial" charset="0"/>
                <a:cs typeface="msgothic" charset="0"/>
              </a:rPr>
              <a:t>B</a:t>
            </a:r>
            <a:r>
              <a:rPr lang="en-GB" dirty="0">
                <a:latin typeface="Arial" charset="0"/>
                <a:cs typeface="msgothic" charset="0"/>
              </a:rPr>
              <a:t>) Plot of the populations under analysis according to the coordinates to the two main eigenvectors of </a:t>
            </a:r>
            <a:r>
              <a:rPr lang="en-GB" dirty="0" err="1">
                <a:latin typeface="Arial" charset="0"/>
                <a:cs typeface="msgothic" charset="0"/>
              </a:rPr>
              <a:t>smartpca</a:t>
            </a:r>
            <a:r>
              <a:rPr lang="en-GB" dirty="0">
                <a:latin typeface="Arial" charset="0"/>
                <a:cs typeface="msgothic" charset="0"/>
              </a:rPr>
              <a:t> (</a:t>
            </a:r>
            <a:r>
              <a:rPr lang="en-GB" dirty="0" err="1">
                <a:latin typeface="Arial" charset="0"/>
                <a:cs typeface="msgothic" charset="0"/>
              </a:rPr>
              <a:t>Eigensoft</a:t>
            </a:r>
            <a:r>
              <a:rPr lang="en-GB" dirty="0">
                <a:latin typeface="Arial" charset="0"/>
                <a:cs typeface="msgothic" charset="0"/>
              </a:rPr>
              <a:t>) analysis, in which each dot represents an individual. Individuals within the circles and the same </a:t>
            </a:r>
            <a:r>
              <a:rPr lang="en-GB" dirty="0" err="1">
                <a:latin typeface="Arial" charset="0"/>
                <a:cs typeface="msgothic" charset="0"/>
              </a:rPr>
              <a:t>color</a:t>
            </a:r>
            <a:r>
              <a:rPr lang="en-GB" dirty="0">
                <a:latin typeface="Arial" charset="0"/>
                <a:cs typeface="msgothic" charset="0"/>
              </a:rPr>
              <a:t> have been considered for the study; those of different </a:t>
            </a:r>
            <a:r>
              <a:rPr lang="en-GB" dirty="0" err="1">
                <a:latin typeface="Arial" charset="0"/>
                <a:cs typeface="msgothic" charset="0"/>
              </a:rPr>
              <a:t>colors</a:t>
            </a:r>
            <a:r>
              <a:rPr lang="en-GB" dirty="0">
                <a:latin typeface="Arial" charset="0"/>
                <a:cs typeface="msgothic" charset="0"/>
              </a:rPr>
              <a:t> represent false population allocation and those intermediate represent admixed individuals. ROM, </a:t>
            </a:r>
            <a:r>
              <a:rPr lang="en-GB" dirty="0" err="1">
                <a:latin typeface="Arial" charset="0"/>
                <a:cs typeface="msgothic" charset="0"/>
              </a:rPr>
              <a:t>nongypsy</a:t>
            </a:r>
            <a:r>
              <a:rPr lang="en-GB" dirty="0">
                <a:latin typeface="Arial" charset="0"/>
                <a:cs typeface="msgothic" charset="0"/>
              </a:rPr>
              <a:t> Romanians; INDI, individuals from North India; GYP, </a:t>
            </a:r>
            <a:r>
              <a:rPr lang="en-GB" dirty="0" err="1">
                <a:latin typeface="Arial" charset="0"/>
                <a:cs typeface="msgothic" charset="0"/>
              </a:rPr>
              <a:t>Rroma</a:t>
            </a:r>
            <a:r>
              <a:rPr lang="en-GB" dirty="0">
                <a:latin typeface="Arial" charset="0"/>
                <a:cs typeface="msgothic" charset="0"/>
              </a:rPr>
              <a:t>/Gypsies living in Romania.</a:t>
            </a:r>
          </a:p>
        </p:txBody>
      </p:sp>
    </p:spTree>
    <p:extLst>
      <p:ext uri="{BB962C8B-B14F-4D97-AF65-F5344CB8AC3E}">
        <p14:creationId xmlns:p14="http://schemas.microsoft.com/office/powerpoint/2010/main" val="1863836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Manhattan plot of results of selection tests in Rroma, Romanians, and Indians using TreeSelect statistic (</a:t>
            </a:r>
            <a:r>
              <a:rPr lang="en-GB" i="1">
                <a:latin typeface="Arial" charset="0"/>
                <a:cs typeface="msgothic" charset="0"/>
              </a:rPr>
              <a:t>A</a:t>
            </a:r>
            <a:r>
              <a:rPr lang="en-GB">
                <a:latin typeface="Arial" charset="0"/>
                <a:cs typeface="msgothic" charset="0"/>
              </a:rPr>
              <a:t>) and XP-CLR statistic (</a:t>
            </a:r>
            <a:r>
              <a:rPr lang="en-GB" i="1">
                <a:latin typeface="Arial" charset="0"/>
                <a:cs typeface="msgothic" charset="0"/>
              </a:rPr>
              <a:t>B</a:t>
            </a:r>
            <a:r>
              <a:rPr lang="en-GB">
                <a:latin typeface="Arial" charset="0"/>
                <a:cs typeface="msgothic" charset="0"/>
              </a:rPr>
              <a:t>). Chromosomes ordered from chromosome 1 to chromosome 22.</a:t>
            </a:r>
          </a:p>
        </p:txBody>
      </p:sp>
    </p:spTree>
    <p:extLst>
      <p:ext uri="{BB962C8B-B14F-4D97-AF65-F5344CB8AC3E}">
        <p14:creationId xmlns:p14="http://schemas.microsoft.com/office/powerpoint/2010/main" val="140294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765215-3514-2D45-AD4D-AF6A981AE6C5}" type="slidenum">
              <a:rPr lang="de-DE" sz="1200">
                <a:solidFill>
                  <a:srgbClr val="000000"/>
                </a:solidFill>
              </a:rPr>
              <a:pPr eaLnBrk="1" hangingPunct="1"/>
              <a:t>3</a:t>
            </a:fld>
            <a:endParaRPr lang="de-DE"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3A33A8-0E10-844E-8BA9-B7D93815D7F4}" type="slidenum">
              <a:rPr lang="en-US" sz="1200" b="1">
                <a:solidFill>
                  <a:srgbClr val="000000"/>
                </a:solidFill>
                <a:latin typeface="Times New Roman" charset="0"/>
              </a:rPr>
              <a:pPr eaLnBrk="1" hangingPunct="1"/>
              <a:t>6</a:t>
            </a:fld>
            <a:endParaRPr lang="en-US" sz="1200" b="1">
              <a:solidFill>
                <a:srgbClr val="000000"/>
              </a:solidFill>
              <a:latin typeface="Times New Roman"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41196-8D67-0240-8FC0-9E719642A0BC}" type="slidenum">
              <a:rPr lang="en-US" sz="1200" b="1">
                <a:solidFill>
                  <a:srgbClr val="000000"/>
                </a:solidFill>
                <a:latin typeface="Times New Roman" charset="0"/>
              </a:rPr>
              <a:pPr eaLnBrk="1" hangingPunct="1"/>
              <a:t>7</a:t>
            </a:fld>
            <a:endParaRPr lang="en-US" sz="1200" b="1">
              <a:solidFill>
                <a:srgbClr val="000000"/>
              </a:solidFill>
              <a:latin typeface="Times New Roman"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8236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536E54-634A-2B4B-AB7C-9407BFCAB2BE}" type="slidenum">
              <a:rPr lang="en-US" sz="1200" b="1">
                <a:solidFill>
                  <a:srgbClr val="000000"/>
                </a:solidFill>
                <a:latin typeface="Times New Roman" charset="0"/>
              </a:rPr>
              <a:pPr eaLnBrk="1" hangingPunct="1"/>
              <a:t>8</a:t>
            </a:fld>
            <a:endParaRPr lang="en-US" sz="1200" b="1">
              <a:solidFill>
                <a:srgbClr val="000000"/>
              </a:solidFill>
              <a:latin typeface="Times New Roman"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2288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AC3D65-5EC8-2C41-9B23-DD962F4B0F9F}"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6018" name="Rectangle 2"/>
          <p:cNvSpPr>
            <a:spLocks noGrp="1" noRot="1" noChangeAspect="1" noChangeArrowheads="1"/>
          </p:cNvSpPr>
          <p:nvPr>
            <p:ph type="sldImg"/>
          </p:nvPr>
        </p:nvSpPr>
        <p:spPr>
          <a:xfrm>
            <a:off x="1106488" y="652463"/>
            <a:ext cx="4645025" cy="3484562"/>
          </a:xfrm>
          <a:solidFill>
            <a:srgbClr val="FFFFFF"/>
          </a:solidFill>
          <a:ln/>
        </p:spPr>
      </p:sp>
      <p:sp>
        <p:nvSpPr>
          <p:cNvPr id="86019"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78100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F01D8E-9D3D-E84A-A478-12A869C6A3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p:cNvSpPr>
          <p:nvPr>
            <p:ph type="sldImg"/>
          </p:nvPr>
        </p:nvSpPr>
        <p:spPr>
          <a:xfrm>
            <a:off x="1106488" y="652463"/>
            <a:ext cx="4645025" cy="3484562"/>
          </a:xfrm>
          <a:solidFill>
            <a:srgbClr val="FFFFFF"/>
          </a:solidFill>
          <a:ln/>
        </p:spPr>
      </p:sp>
      <p:sp>
        <p:nvSpPr>
          <p:cNvPr id="84995"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89037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D3F342-BA9A-A041-A09B-1CA419FA7217}"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0114" name="Rectangle 2"/>
          <p:cNvSpPr>
            <a:spLocks noGrp="1" noRot="1" noChangeAspect="1" noChangeArrowheads="1"/>
          </p:cNvSpPr>
          <p:nvPr>
            <p:ph type="sldImg"/>
          </p:nvPr>
        </p:nvSpPr>
        <p:spPr>
          <a:xfrm>
            <a:off x="1106488" y="652463"/>
            <a:ext cx="4645025" cy="3484562"/>
          </a:xfrm>
          <a:solidFill>
            <a:srgbClr val="FFFFFF"/>
          </a:solidFill>
          <a:ln/>
        </p:spPr>
      </p:sp>
      <p:sp>
        <p:nvSpPr>
          <p:cNvPr id="90115"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297308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12.11.19</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ext uri="{BB962C8B-B14F-4D97-AF65-F5344CB8AC3E}">
        <p14:creationId xmlns:p14="http://schemas.microsoft.com/office/powerpoint/2010/main" val="3872546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12.11.19</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ext uri="{BB962C8B-B14F-4D97-AF65-F5344CB8AC3E}">
        <p14:creationId xmlns:p14="http://schemas.microsoft.com/office/powerpoint/2010/main" val="3992068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12.11.19</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ext uri="{BB962C8B-B14F-4D97-AF65-F5344CB8AC3E}">
        <p14:creationId xmlns:p14="http://schemas.microsoft.com/office/powerpoint/2010/main" val="3874376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963613" y="3951289"/>
            <a:ext cx="7713662" cy="1081087"/>
          </a:xfrm>
        </p:spPr>
        <p:txBody>
          <a:bodyPr anchor="b"/>
          <a:lstStyle>
            <a:lvl1pPr>
              <a:lnSpc>
                <a:spcPct val="110000"/>
              </a:lnSpc>
              <a:defRPr sz="3200"/>
            </a:lvl1pPr>
          </a:lstStyle>
          <a:p>
            <a:pPr lvl="0"/>
            <a:r>
              <a:rPr lang="de-DE" noProof="0"/>
              <a:t>Titelmasterformat durch Klicken bearbeiten</a:t>
            </a:r>
          </a:p>
        </p:txBody>
      </p:sp>
      <p:sp>
        <p:nvSpPr>
          <p:cNvPr id="111632" name="Rectangle 12"/>
          <p:cNvSpPr>
            <a:spLocks noGrp="1" noChangeArrowheads="1"/>
          </p:cNvSpPr>
          <p:nvPr>
            <p:ph type="subTitle" idx="1"/>
          </p:nvPr>
        </p:nvSpPr>
        <p:spPr bwMode="gray">
          <a:xfrm>
            <a:off x="960440" y="5075239"/>
            <a:ext cx="7740650" cy="757237"/>
          </a:xfrm>
        </p:spPr>
        <p:txBody>
          <a:bodyPr tIns="45627" bIns="45627"/>
          <a:lstStyle>
            <a:lvl1pPr marL="0" indent="0">
              <a:buFont typeface="Wingdings" pitchFamily="2" charset="2"/>
              <a:buNone/>
              <a:defRPr sz="2400"/>
            </a:lvl1pPr>
          </a:lstStyle>
          <a:p>
            <a:pPr lvl="0"/>
            <a:r>
              <a:rPr lang="de-DE" noProof="0"/>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defTabSz="914400">
              <a:defRPr>
                <a:solidFill>
                  <a:srgbClr val="000000"/>
                </a:solidFill>
              </a:defRPr>
            </a:lvl1pPr>
          </a:lstStyle>
          <a:p>
            <a:pPr>
              <a:defRPr/>
            </a:pPr>
            <a:endParaRPr lang="en-US"/>
          </a:p>
        </p:txBody>
      </p:sp>
    </p:spTree>
    <p:extLst>
      <p:ext uri="{BB962C8B-B14F-4D97-AF65-F5344CB8AC3E}">
        <p14:creationId xmlns:p14="http://schemas.microsoft.com/office/powerpoint/2010/main" val="4000012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911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6281" indent="0">
              <a:buNone/>
              <a:defRPr sz="1800"/>
            </a:lvl2pPr>
            <a:lvl3pPr marL="912564" indent="0">
              <a:buNone/>
              <a:defRPr sz="1600"/>
            </a:lvl3pPr>
            <a:lvl4pPr marL="1368848" indent="0">
              <a:buNone/>
              <a:defRPr sz="1400"/>
            </a:lvl4pPr>
            <a:lvl5pPr marL="1825129" indent="0">
              <a:buNone/>
              <a:defRPr sz="1400"/>
            </a:lvl5pPr>
            <a:lvl6pPr marL="2281412" indent="0">
              <a:buNone/>
              <a:defRPr sz="1400"/>
            </a:lvl6pPr>
            <a:lvl7pPr marL="2737694" indent="0">
              <a:buNone/>
              <a:defRPr sz="1400"/>
            </a:lvl7pPr>
            <a:lvl8pPr marL="3193967" indent="0">
              <a:buNone/>
              <a:defRPr sz="1400"/>
            </a:lvl8pPr>
            <a:lvl9pPr marL="3650256" indent="0">
              <a:buNone/>
              <a:defRPr sz="1400"/>
            </a:lvl9pPr>
          </a:lstStyle>
          <a:p>
            <a:pPr lvl="0"/>
            <a:r>
              <a:rPr lang="en-US"/>
              <a:t>Click to edit Master text styles</a:t>
            </a:r>
          </a:p>
        </p:txBody>
      </p:sp>
    </p:spTree>
    <p:extLst>
      <p:ext uri="{BB962C8B-B14F-4D97-AF65-F5344CB8AC3E}">
        <p14:creationId xmlns:p14="http://schemas.microsoft.com/office/powerpoint/2010/main" val="92483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20"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31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095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73639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710284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1777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12.11.19</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ext uri="{BB962C8B-B14F-4D97-AF65-F5344CB8AC3E}">
        <p14:creationId xmlns:p14="http://schemas.microsoft.com/office/powerpoint/2010/main" val="2578244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81" indent="0">
              <a:buNone/>
              <a:defRPr sz="2800"/>
            </a:lvl2pPr>
            <a:lvl3pPr marL="912564" indent="0">
              <a:buNone/>
              <a:defRPr sz="2400"/>
            </a:lvl3pPr>
            <a:lvl4pPr marL="1368848" indent="0">
              <a:buNone/>
              <a:defRPr sz="2000"/>
            </a:lvl4pPr>
            <a:lvl5pPr marL="1825129" indent="0">
              <a:buNone/>
              <a:defRPr sz="2000"/>
            </a:lvl5pPr>
            <a:lvl6pPr marL="2281412" indent="0">
              <a:buNone/>
              <a:defRPr sz="2000"/>
            </a:lvl6pPr>
            <a:lvl7pPr marL="2737694" indent="0">
              <a:buNone/>
              <a:defRPr sz="2000"/>
            </a:lvl7pPr>
            <a:lvl8pPr marL="3193967" indent="0">
              <a:buNone/>
              <a:defRPr sz="2000"/>
            </a:lvl8pPr>
            <a:lvl9pPr marL="365025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55459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234678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271464"/>
            <a:ext cx="2133600" cy="5530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5275" y="271464"/>
            <a:ext cx="6249988"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375736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extLst>
      <p:ext uri="{BB962C8B-B14F-4D97-AF65-F5344CB8AC3E}">
        <p14:creationId xmlns:p14="http://schemas.microsoft.com/office/powerpoint/2010/main" val="1266508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2774931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666939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583337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38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4217355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1102290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85227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12.11.19</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ext uri="{BB962C8B-B14F-4D97-AF65-F5344CB8AC3E}">
        <p14:creationId xmlns:p14="http://schemas.microsoft.com/office/powerpoint/2010/main" val="333341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1135739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2071745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3663146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127153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690880"/>
            <a:ext cx="213741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380" y="690880"/>
            <a:ext cx="624459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2116688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845FF45-D9AF-EA4C-91BE-03A5C6377E25}" type="slidenum">
              <a:rPr lang="en-US"/>
              <a:pPr>
                <a:defRPr/>
              </a:pPr>
              <a:t>‹#›</a:t>
            </a:fld>
            <a:endParaRPr lang="en-US"/>
          </a:p>
        </p:txBody>
      </p:sp>
    </p:spTree>
    <p:extLst>
      <p:ext uri="{BB962C8B-B14F-4D97-AF65-F5344CB8AC3E}">
        <p14:creationId xmlns:p14="http://schemas.microsoft.com/office/powerpoint/2010/main" val="472494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33960F0F-84FF-3B47-882F-D9C79FE05104}" type="slidenum">
              <a:rPr lang="en-US"/>
              <a:pPr>
                <a:defRPr/>
              </a:pPr>
              <a:t>‹#›</a:t>
            </a:fld>
            <a:endParaRPr lang="en-US"/>
          </a:p>
        </p:txBody>
      </p:sp>
    </p:spTree>
    <p:extLst>
      <p:ext uri="{BB962C8B-B14F-4D97-AF65-F5344CB8AC3E}">
        <p14:creationId xmlns:p14="http://schemas.microsoft.com/office/powerpoint/2010/main" val="207345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12.11.19</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ext uri="{BB962C8B-B14F-4D97-AF65-F5344CB8AC3E}">
        <p14:creationId xmlns:p14="http://schemas.microsoft.com/office/powerpoint/2010/main" val="41012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12.11.19</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ext uri="{BB962C8B-B14F-4D97-AF65-F5344CB8AC3E}">
        <p14:creationId xmlns:p14="http://schemas.microsoft.com/office/powerpoint/2010/main" val="2848562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12.11.19</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ext uri="{BB962C8B-B14F-4D97-AF65-F5344CB8AC3E}">
        <p14:creationId xmlns:p14="http://schemas.microsoft.com/office/powerpoint/2010/main" val="129239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12.11.19</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ext uri="{BB962C8B-B14F-4D97-AF65-F5344CB8AC3E}">
        <p14:creationId xmlns:p14="http://schemas.microsoft.com/office/powerpoint/2010/main" val="335438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12.11.19</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ext uri="{BB962C8B-B14F-4D97-AF65-F5344CB8AC3E}">
        <p14:creationId xmlns:p14="http://schemas.microsoft.com/office/powerpoint/2010/main" val="1333466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12.11.19</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ext uri="{BB962C8B-B14F-4D97-AF65-F5344CB8AC3E}">
        <p14:creationId xmlns:p14="http://schemas.microsoft.com/office/powerpoint/2010/main" val="376530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12.11.19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8626909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49" tIns="45627" rIns="91249" bIns="45627" numCol="1" anchor="t" anchorCtr="0" compatLnSpc="1">
            <a:prstTxWarp prst="textNoShape">
              <a:avLst/>
            </a:prstTxWarp>
          </a:bodyPr>
          <a:lstStyle>
            <a:lvl1pPr algn="ctr" defTabSz="912564">
              <a:defRPr sz="1000" noProof="1">
                <a:solidFill>
                  <a:srgbClr val="FFFFFF"/>
                </a:solidFill>
                <a:cs typeface="Arial"/>
              </a:defRPr>
            </a:lvl1pPr>
          </a:lstStyle>
          <a:p>
            <a:pPr fontAlgn="base">
              <a:spcBef>
                <a:spcPct val="0"/>
              </a:spcBef>
              <a:spcAft>
                <a:spcPct val="0"/>
              </a:spcAft>
              <a:defRPr/>
            </a:pPr>
            <a:endParaRPr lang="en-US">
              <a:latin typeface="Arial" charset="0"/>
              <a:ea typeface="ＭＳ Ｐゴシック" charset="0"/>
            </a:endParaRPr>
          </a:p>
        </p:txBody>
      </p:sp>
      <p:sp>
        <p:nvSpPr>
          <p:cNvPr id="243716" name="Rectangle 7"/>
          <p:cNvSpPr>
            <a:spLocks noGrp="1" noChangeArrowheads="1"/>
          </p:cNvSpPr>
          <p:nvPr>
            <p:ph type="title"/>
          </p:nvPr>
        </p:nvSpPr>
        <p:spPr bwMode="gray">
          <a:xfrm>
            <a:off x="311150" y="271463"/>
            <a:ext cx="8520113"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627" rIns="0" bIns="45627" numCol="1" anchor="t" anchorCtr="0" compatLnSpc="1">
            <a:prstTxWarp prst="textNoShape">
              <a:avLst/>
            </a:prstTxWarp>
          </a:bodyPr>
          <a:lstStyle/>
          <a:p>
            <a:pPr lvl="0"/>
            <a:r>
              <a:rPr lang="de-DE"/>
              <a:t>Klicken Sie, um das Titelformat zu bearbeiten</a:t>
            </a:r>
          </a:p>
        </p:txBody>
      </p:sp>
    </p:spTree>
    <p:extLst>
      <p:ext uri="{BB962C8B-B14F-4D97-AF65-F5344CB8AC3E}">
        <p14:creationId xmlns:p14="http://schemas.microsoft.com/office/powerpoint/2010/main" val="36321855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lnSpc>
          <a:spcPct val="90000"/>
        </a:lnSpc>
        <a:spcBef>
          <a:spcPct val="0"/>
        </a:spcBef>
        <a:spcAft>
          <a:spcPct val="0"/>
        </a:spcAft>
        <a:defRPr sz="2600" b="1">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2pPr>
      <a:lvl3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3pPr>
      <a:lvl4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4pPr>
      <a:lvl5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5pPr>
      <a:lvl6pPr marL="456281" algn="l" rtl="0" fontAlgn="base">
        <a:lnSpc>
          <a:spcPct val="90000"/>
        </a:lnSpc>
        <a:spcBef>
          <a:spcPct val="0"/>
        </a:spcBef>
        <a:spcAft>
          <a:spcPct val="0"/>
        </a:spcAft>
        <a:defRPr sz="2600" b="1">
          <a:solidFill>
            <a:schemeClr val="tx1"/>
          </a:solidFill>
          <a:latin typeface="Arial" charset="0"/>
          <a:cs typeface="Arial" charset="0"/>
        </a:defRPr>
      </a:lvl6pPr>
      <a:lvl7pPr marL="912564" algn="l" rtl="0" fontAlgn="base">
        <a:lnSpc>
          <a:spcPct val="90000"/>
        </a:lnSpc>
        <a:spcBef>
          <a:spcPct val="0"/>
        </a:spcBef>
        <a:spcAft>
          <a:spcPct val="0"/>
        </a:spcAft>
        <a:defRPr sz="2600" b="1">
          <a:solidFill>
            <a:schemeClr val="tx1"/>
          </a:solidFill>
          <a:latin typeface="Arial" charset="0"/>
          <a:cs typeface="Arial" charset="0"/>
        </a:defRPr>
      </a:lvl7pPr>
      <a:lvl8pPr marL="1368848" algn="l" rtl="0" fontAlgn="base">
        <a:lnSpc>
          <a:spcPct val="90000"/>
        </a:lnSpc>
        <a:spcBef>
          <a:spcPct val="0"/>
        </a:spcBef>
        <a:spcAft>
          <a:spcPct val="0"/>
        </a:spcAft>
        <a:defRPr sz="2600" b="1">
          <a:solidFill>
            <a:schemeClr val="tx1"/>
          </a:solidFill>
          <a:latin typeface="Arial" charset="0"/>
          <a:cs typeface="Arial" charset="0"/>
        </a:defRPr>
      </a:lvl8pPr>
      <a:lvl9pPr marL="1825129" algn="l" rtl="0" fontAlgn="base">
        <a:lnSpc>
          <a:spcPct val="90000"/>
        </a:lnSpc>
        <a:spcBef>
          <a:spcPct val="0"/>
        </a:spcBef>
        <a:spcAft>
          <a:spcPct val="0"/>
        </a:spcAft>
        <a:defRPr sz="2600" b="1">
          <a:solidFill>
            <a:schemeClr val="tx1"/>
          </a:solidFill>
          <a:latin typeface="Arial" charset="0"/>
          <a:cs typeface="Arial" charset="0"/>
        </a:defRPr>
      </a:lvl9pPr>
    </p:titleStyle>
    <p:bodyStyle>
      <a:lvl1pPr marL="179388" indent="-179388" algn="l" rtl="0" eaLnBrk="0" fontAlgn="base" hangingPunct="0">
        <a:spcBef>
          <a:spcPct val="0"/>
        </a:spcBef>
        <a:spcAft>
          <a:spcPct val="40000"/>
        </a:spcAft>
        <a:buFont typeface="Wingdings" charset="0"/>
        <a:buChar char="§"/>
        <a:defRPr sz="2000">
          <a:solidFill>
            <a:schemeClr val="tx1"/>
          </a:solidFill>
          <a:latin typeface="+mn-lt"/>
          <a:ea typeface="ＭＳ Ｐゴシック" charset="0"/>
          <a:cs typeface="+mn-cs"/>
        </a:defRPr>
      </a:lvl1pPr>
      <a:lvl2pPr marL="442913" indent="-260350" algn="l" rtl="0" eaLnBrk="0" fontAlgn="base" hangingPunct="0">
        <a:spcBef>
          <a:spcPct val="0"/>
        </a:spcBef>
        <a:spcAft>
          <a:spcPct val="40000"/>
        </a:spcAft>
        <a:buChar char="–"/>
        <a:defRPr>
          <a:solidFill>
            <a:schemeClr val="tx1"/>
          </a:solidFill>
          <a:latin typeface="+mn-lt"/>
          <a:ea typeface="ＭＳ Ｐゴシック" charset="0"/>
          <a:cs typeface="+mn-cs"/>
        </a:defRPr>
      </a:lvl2pPr>
      <a:lvl3pPr marL="719138" indent="-273050" algn="l" rtl="0" eaLnBrk="0" fontAlgn="base" hangingPunct="0">
        <a:spcBef>
          <a:spcPct val="0"/>
        </a:spcBef>
        <a:spcAft>
          <a:spcPct val="40000"/>
        </a:spcAft>
        <a:buChar char="•"/>
        <a:defRPr>
          <a:solidFill>
            <a:schemeClr val="tx1"/>
          </a:solidFill>
          <a:latin typeface="+mn-lt"/>
          <a:ea typeface="ＭＳ Ｐゴシック" charset="0"/>
          <a:cs typeface="+mn-cs"/>
        </a:defRPr>
      </a:lvl3pPr>
      <a:lvl4pPr marL="984250" indent="-263525" algn="l" rtl="0" eaLnBrk="0" fontAlgn="base" hangingPunct="0">
        <a:spcBef>
          <a:spcPct val="0"/>
        </a:spcBef>
        <a:spcAft>
          <a:spcPct val="40000"/>
        </a:spcAft>
        <a:buChar char="–"/>
        <a:defRPr>
          <a:solidFill>
            <a:schemeClr val="tx1"/>
          </a:solidFill>
          <a:latin typeface="+mn-lt"/>
          <a:ea typeface="ＭＳ Ｐゴシック" charset="0"/>
          <a:cs typeface="+mn-cs"/>
        </a:defRPr>
      </a:lvl4pPr>
      <a:lvl5pPr marL="1250950" indent="-263525" algn="l" rtl="0" eaLnBrk="0" fontAlgn="base" hangingPunct="0">
        <a:spcBef>
          <a:spcPct val="0"/>
        </a:spcBef>
        <a:spcAft>
          <a:spcPct val="40000"/>
        </a:spcAft>
        <a:buChar char="»"/>
        <a:defRPr>
          <a:solidFill>
            <a:schemeClr val="tx1"/>
          </a:solidFill>
          <a:latin typeface="+mn-lt"/>
          <a:ea typeface="ＭＳ Ｐゴシック" charset="0"/>
          <a:cs typeface="+mn-cs"/>
        </a:defRPr>
      </a:lvl5pPr>
      <a:lvl6pPr marL="1707891" indent="-264577" algn="l" rtl="0" fontAlgn="base">
        <a:spcBef>
          <a:spcPct val="0"/>
        </a:spcBef>
        <a:spcAft>
          <a:spcPct val="40000"/>
        </a:spcAft>
        <a:buChar char="»"/>
        <a:defRPr>
          <a:solidFill>
            <a:schemeClr val="tx1"/>
          </a:solidFill>
          <a:latin typeface="+mn-lt"/>
          <a:cs typeface="+mn-cs"/>
        </a:defRPr>
      </a:lvl6pPr>
      <a:lvl7pPr marL="2164168" indent="-264577" algn="l" rtl="0" fontAlgn="base">
        <a:spcBef>
          <a:spcPct val="0"/>
        </a:spcBef>
        <a:spcAft>
          <a:spcPct val="40000"/>
        </a:spcAft>
        <a:buChar char="»"/>
        <a:defRPr>
          <a:solidFill>
            <a:schemeClr val="tx1"/>
          </a:solidFill>
          <a:latin typeface="+mn-lt"/>
          <a:cs typeface="+mn-cs"/>
        </a:defRPr>
      </a:lvl7pPr>
      <a:lvl8pPr marL="2620455" indent="-264577" algn="l" rtl="0" fontAlgn="base">
        <a:spcBef>
          <a:spcPct val="0"/>
        </a:spcBef>
        <a:spcAft>
          <a:spcPct val="40000"/>
        </a:spcAft>
        <a:buChar char="»"/>
        <a:defRPr>
          <a:solidFill>
            <a:schemeClr val="tx1"/>
          </a:solidFill>
          <a:latin typeface="+mn-lt"/>
          <a:cs typeface="+mn-cs"/>
        </a:defRPr>
      </a:lvl8pPr>
      <a:lvl9pPr marL="3076734" indent="-264577" algn="l" rtl="0" fontAlgn="base">
        <a:spcBef>
          <a:spcPct val="0"/>
        </a:spcBef>
        <a:spcAft>
          <a:spcPct val="40000"/>
        </a:spcAft>
        <a:buChar char="»"/>
        <a:defRPr>
          <a:solidFill>
            <a:schemeClr val="tx1"/>
          </a:solidFill>
          <a:latin typeface="+mn-lt"/>
          <a:cs typeface="+mn-cs"/>
        </a:defRPr>
      </a:lvl9pPr>
    </p:bodyStyle>
    <p:otherStyle>
      <a:defPPr>
        <a:defRPr lang="en-US"/>
      </a:defPPr>
      <a:lvl1pPr marL="0" algn="l" defTabSz="912564" rtl="0" eaLnBrk="1" latinLnBrk="0" hangingPunct="1">
        <a:defRPr sz="1800" kern="1200">
          <a:solidFill>
            <a:schemeClr val="tx1"/>
          </a:solidFill>
          <a:latin typeface="+mn-lt"/>
          <a:ea typeface="+mn-ea"/>
          <a:cs typeface="+mn-cs"/>
        </a:defRPr>
      </a:lvl1pPr>
      <a:lvl2pPr marL="456281" algn="l" defTabSz="912564" rtl="0" eaLnBrk="1" latinLnBrk="0" hangingPunct="1">
        <a:defRPr sz="1800" kern="1200">
          <a:solidFill>
            <a:schemeClr val="tx1"/>
          </a:solidFill>
          <a:latin typeface="+mn-lt"/>
          <a:ea typeface="+mn-ea"/>
          <a:cs typeface="+mn-cs"/>
        </a:defRPr>
      </a:lvl2pPr>
      <a:lvl3pPr marL="912564" algn="l" defTabSz="912564" rtl="0" eaLnBrk="1" latinLnBrk="0" hangingPunct="1">
        <a:defRPr sz="1800" kern="1200">
          <a:solidFill>
            <a:schemeClr val="tx1"/>
          </a:solidFill>
          <a:latin typeface="+mn-lt"/>
          <a:ea typeface="+mn-ea"/>
          <a:cs typeface="+mn-cs"/>
        </a:defRPr>
      </a:lvl3pPr>
      <a:lvl4pPr marL="1368848" algn="l" defTabSz="912564" rtl="0" eaLnBrk="1" latinLnBrk="0" hangingPunct="1">
        <a:defRPr sz="1800" kern="1200">
          <a:solidFill>
            <a:schemeClr val="tx1"/>
          </a:solidFill>
          <a:latin typeface="+mn-lt"/>
          <a:ea typeface="+mn-ea"/>
          <a:cs typeface="+mn-cs"/>
        </a:defRPr>
      </a:lvl4pPr>
      <a:lvl5pPr marL="1825129" algn="l" defTabSz="912564" rtl="0" eaLnBrk="1" latinLnBrk="0" hangingPunct="1">
        <a:defRPr sz="1800" kern="1200">
          <a:solidFill>
            <a:schemeClr val="tx1"/>
          </a:solidFill>
          <a:latin typeface="+mn-lt"/>
          <a:ea typeface="+mn-ea"/>
          <a:cs typeface="+mn-cs"/>
        </a:defRPr>
      </a:lvl5pPr>
      <a:lvl6pPr marL="2281412" algn="l" defTabSz="912564" rtl="0" eaLnBrk="1" latinLnBrk="0" hangingPunct="1">
        <a:defRPr sz="1800" kern="1200">
          <a:solidFill>
            <a:schemeClr val="tx1"/>
          </a:solidFill>
          <a:latin typeface="+mn-lt"/>
          <a:ea typeface="+mn-ea"/>
          <a:cs typeface="+mn-cs"/>
        </a:defRPr>
      </a:lvl6pPr>
      <a:lvl7pPr marL="2737694" algn="l" defTabSz="912564" rtl="0" eaLnBrk="1" latinLnBrk="0" hangingPunct="1">
        <a:defRPr sz="1800" kern="1200">
          <a:solidFill>
            <a:schemeClr val="tx1"/>
          </a:solidFill>
          <a:latin typeface="+mn-lt"/>
          <a:ea typeface="+mn-ea"/>
          <a:cs typeface="+mn-cs"/>
        </a:defRPr>
      </a:lvl7pPr>
      <a:lvl8pPr marL="3193967" algn="l" defTabSz="912564" rtl="0" eaLnBrk="1" latinLnBrk="0" hangingPunct="1">
        <a:defRPr sz="1800" kern="1200">
          <a:solidFill>
            <a:schemeClr val="tx1"/>
          </a:solidFill>
          <a:latin typeface="+mn-lt"/>
          <a:ea typeface="+mn-ea"/>
          <a:cs typeface="+mn-cs"/>
        </a:defRPr>
      </a:lvl8pPr>
      <a:lvl9pPr marL="3650256" algn="l" defTabSz="91256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3799499682"/>
      </p:ext>
    </p:extLst>
  </p:cSld>
  <p:clrMap bg1="lt1" tx1="dk1" bg2="lt2" tx2="dk2" accent1="accent1" accent2="accent2" accent3="accent3" accent4="accent4" accent5="accent5" accent6="accent6" hlink="hlink" folHlink="folHlink"/>
  <p:sldLayoutIdLst>
    <p:sldLayoutId id="214748376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54063" y="690563"/>
            <a:ext cx="8550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754063" y="2244725"/>
            <a:ext cx="85502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54063"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81838"/>
            <a:ext cx="31845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402226913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solidFill>
                  <a:srgbClr val="000000"/>
                </a:solidFill>
                <a:latin typeface="Times New Roman" charset="0"/>
                <a:ea typeface="+mn-ea"/>
                <a:cs typeface="+mn-cs"/>
              </a:defRPr>
            </a:lvl1pPr>
          </a:lstStyle>
          <a:p>
            <a:pPr fontAlgn="base">
              <a:spcBef>
                <a:spcPct val="0"/>
              </a:spcBef>
              <a:spcAft>
                <a:spcPct val="0"/>
              </a:spcAft>
              <a:defRPr/>
            </a:pPr>
            <a:fld id="{4AE9F506-F562-9349-98E6-AA8EFACC50AD}"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965711358"/>
      </p:ext>
    </p:extLst>
  </p:cSld>
  <p:clrMap bg1="lt1" tx1="dk1" bg2="lt2" tx2="dk2" accent1="accent1" accent2="accent2" accent3="accent3" accent4="accent4" accent5="accent5" accent6="accent6" hlink="hlink" folHlink="folHlink"/>
  <p:sldLayoutIdLst>
    <p:sldLayoutId id="2147483782" r:id="rId1"/>
    <p:sldLayoutId id="2147483783" r:id="rId2"/>
  </p:sldLayoutIdLst>
  <p:txStyles>
    <p:titleStyle>
      <a:lvl1pPr algn="ctr" rtl="0" eaLnBrk="0" fontAlgn="base" hangingPunct="0">
        <a:spcBef>
          <a:spcPct val="0"/>
        </a:spcBef>
        <a:spcAft>
          <a:spcPct val="0"/>
        </a:spcAft>
        <a:defRPr sz="33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5pPr>
      <a:lvl6pPr marL="342900" algn="ctr" rtl="0" fontAlgn="base">
        <a:spcBef>
          <a:spcPct val="0"/>
        </a:spcBef>
        <a:spcAft>
          <a:spcPct val="0"/>
        </a:spcAft>
        <a:defRPr sz="3300">
          <a:solidFill>
            <a:schemeClr val="tx2"/>
          </a:solidFill>
          <a:latin typeface="Times New Roman" charset="0"/>
        </a:defRPr>
      </a:lvl6pPr>
      <a:lvl7pPr marL="685800" algn="ctr" rtl="0" fontAlgn="base">
        <a:spcBef>
          <a:spcPct val="0"/>
        </a:spcBef>
        <a:spcAft>
          <a:spcPct val="0"/>
        </a:spcAft>
        <a:defRPr sz="3300">
          <a:solidFill>
            <a:schemeClr val="tx2"/>
          </a:solidFill>
          <a:latin typeface="Times New Roman" charset="0"/>
        </a:defRPr>
      </a:lvl7pPr>
      <a:lvl8pPr marL="1028700" algn="ctr" rtl="0" fontAlgn="base">
        <a:spcBef>
          <a:spcPct val="0"/>
        </a:spcBef>
        <a:spcAft>
          <a:spcPct val="0"/>
        </a:spcAft>
        <a:defRPr sz="3300">
          <a:solidFill>
            <a:schemeClr val="tx2"/>
          </a:solidFill>
          <a:latin typeface="Times New Roman" charset="0"/>
        </a:defRPr>
      </a:lvl8pPr>
      <a:lvl9pPr marL="1371600" algn="ctr" rtl="0" fontAlgn="base">
        <a:spcBef>
          <a:spcPct val="0"/>
        </a:spcBef>
        <a:spcAft>
          <a:spcPct val="0"/>
        </a:spcAft>
        <a:defRPr sz="3300">
          <a:solidFill>
            <a:schemeClr val="tx2"/>
          </a:solidFill>
          <a:latin typeface="Times New Roman"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charset="-128"/>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charset="-128"/>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charset="-128"/>
        </a:defRPr>
      </a:lvl5pPr>
      <a:lvl6pPr marL="1885950" indent="-171450" algn="l" rtl="0" fontAlgn="base">
        <a:spcBef>
          <a:spcPct val="20000"/>
        </a:spcBef>
        <a:spcAft>
          <a:spcPct val="0"/>
        </a:spcAft>
        <a:buChar char="»"/>
        <a:defRPr sz="1500">
          <a:solidFill>
            <a:schemeClr val="tx1"/>
          </a:solidFill>
          <a:latin typeface="+mn-lt"/>
          <a:ea typeface="ＭＳ Ｐゴシック" charset="-128"/>
        </a:defRPr>
      </a:lvl6pPr>
      <a:lvl7pPr marL="2228850" indent="-171450" algn="l" rtl="0" fontAlgn="base">
        <a:spcBef>
          <a:spcPct val="20000"/>
        </a:spcBef>
        <a:spcAft>
          <a:spcPct val="0"/>
        </a:spcAft>
        <a:buChar char="»"/>
        <a:defRPr sz="1500">
          <a:solidFill>
            <a:schemeClr val="tx1"/>
          </a:solidFill>
          <a:latin typeface="+mn-lt"/>
          <a:ea typeface="ＭＳ Ｐゴシック" charset="-128"/>
        </a:defRPr>
      </a:lvl7pPr>
      <a:lvl8pPr marL="2571750" indent="-171450" algn="l" rtl="0" fontAlgn="base">
        <a:spcBef>
          <a:spcPct val="20000"/>
        </a:spcBef>
        <a:spcAft>
          <a:spcPct val="0"/>
        </a:spcAft>
        <a:buChar char="»"/>
        <a:defRPr sz="1500">
          <a:solidFill>
            <a:schemeClr val="tx1"/>
          </a:solidFill>
          <a:latin typeface="+mn-lt"/>
          <a:ea typeface="ＭＳ Ｐゴシック" charset="-128"/>
        </a:defRPr>
      </a:lvl8pPr>
      <a:lvl9pPr marL="2914650" indent="-171450" algn="l" rtl="0" fontAlgn="base">
        <a:spcBef>
          <a:spcPct val="20000"/>
        </a:spcBef>
        <a:spcAft>
          <a:spcPct val="0"/>
        </a:spcAft>
        <a:buChar char="»"/>
        <a:defRPr sz="1500">
          <a:solidFill>
            <a:schemeClr val="tx1"/>
          </a:solidFill>
          <a:latin typeface="+mn-lt"/>
          <a:ea typeface="ＭＳ Ｐゴシック"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0.xml"/><Relationship Id="rId1" Type="http://schemas.openxmlformats.org/officeDocument/2006/relationships/themeOverride" Target="../theme/themeOverride3.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hyperlink" Target="http://hydrodictyon.eeb.uconn.edu/people/plewis/downloads/wh2019/lewis-bayesian-part1.pd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3.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abacus.gene.ucl.ac.uk/software/paml.htm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www.datamonkey.org/" TargetMode="External"/><Relationship Id="rId4" Type="http://schemas.openxmlformats.org/officeDocument/2006/relationships/hyperlink" Target="http://www.hyphy.or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hyphy.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www.datamonkey.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dx.doi.org/10.3389/fmicb.2018.02527"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rrresearch.fieldofscience.com/2018/01/might-gta-be-vaccination-system-for.html?utm_source=feedburner&amp;utm_medium=feed&amp;utm_campaign=Feed:+RRResearch+(RRResearch)"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2.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46.png"/><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1.png"/><Relationship Id="rId7" Type="http://schemas.openxmlformats.org/officeDocument/2006/relationships/diagramColors" Target="../diagrams/colors1.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www.ncbi.nlm.nih.gov/pmc/articles/PMC3169818/" TargetMode="Externa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sciencemag.org/content/309/5741/1720.long"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sciencemag.org/content/309/5741/1717.long"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ncbi.nlm.nih.gov/pmc/articles/PMC1635020/" TargetMode="External"/><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online.itp.ucsb.edu/online/infobio01/fitch1/"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web.uconn.edu/gogarten/bioinf/flu_data.paup" TargetMode="External"/><Relationship Id="rId4" Type="http://schemas.openxmlformats.org/officeDocument/2006/relationships/hyperlink" Target="http://www.genetics.org/cgi/content/abstract/155/1/431"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384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288" y="2065338"/>
            <a:ext cx="7313612" cy="4281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3433763"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1762125" y="2273300"/>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1866900"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3294063" y="4981575"/>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4722813"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6135688" y="4976813"/>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3617913" y="325438"/>
            <a:ext cx="167163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656972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F"/>
        </a:solidFill>
        <a:effectLst/>
      </p:bgPr>
    </p:bg>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561442" y="1138760"/>
            <a:ext cx="766988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fontAlgn="base" hangingPunct="1">
              <a:spcBef>
                <a:spcPct val="0"/>
              </a:spcBef>
              <a:spcAft>
                <a:spcPct val="0"/>
              </a:spcAft>
            </a:pPr>
            <a:r>
              <a:rPr lang="en-US" dirty="0">
                <a:solidFill>
                  <a:srgbClr val="0C04AA">
                    <a:lumMod val="50000"/>
                  </a:srgbClr>
                </a:solidFill>
              </a:rPr>
              <a:t>Estimating  Bayesian Posterior Probabilities through biased sampling</a:t>
            </a:r>
          </a:p>
        </p:txBody>
      </p:sp>
      <p:sp>
        <p:nvSpPr>
          <p:cNvPr id="83972" name="Text Box 5"/>
          <p:cNvSpPr txBox="1">
            <a:spLocks noChangeArrowheads="1"/>
          </p:cNvSpPr>
          <p:nvPr/>
        </p:nvSpPr>
        <p:spPr bwMode="auto">
          <a:xfrm>
            <a:off x="1161465" y="2346052"/>
            <a:ext cx="6456759"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200" dirty="0">
                <a:solidFill>
                  <a:srgbClr val="0C04AA">
                    <a:lumMod val="50000"/>
                  </a:srgbClr>
                </a:solidFill>
              </a:rPr>
              <a:t>Exploration of parameter space by sampling posterior probabilities (likelihoods)  using a biased random walk through parameter space (</a:t>
            </a:r>
            <a:r>
              <a:rPr lang="en-US" sz="1200" b="1" dirty="0">
                <a:solidFill>
                  <a:srgbClr val="0C04AA">
                    <a:lumMod val="50000"/>
                  </a:srgbClr>
                </a:solidFill>
              </a:rPr>
              <a:t>M</a:t>
            </a:r>
            <a:r>
              <a:rPr lang="en-US" sz="1200" dirty="0">
                <a:solidFill>
                  <a:srgbClr val="0C04AA">
                    <a:lumMod val="50000"/>
                  </a:srgbClr>
                </a:solidFill>
              </a:rPr>
              <a:t>etropolis Hastings </a:t>
            </a:r>
            <a:r>
              <a:rPr lang="en-US" sz="1200" b="1" dirty="0">
                <a:solidFill>
                  <a:srgbClr val="0C04AA">
                    <a:lumMod val="50000"/>
                  </a:srgbClr>
                </a:solidFill>
              </a:rPr>
              <a:t>C</a:t>
            </a:r>
            <a:r>
              <a:rPr lang="en-US" sz="1200" dirty="0">
                <a:solidFill>
                  <a:srgbClr val="0C04AA">
                    <a:lumMod val="50000"/>
                  </a:srgbClr>
                </a:solidFill>
              </a:rPr>
              <a:t>oupled </a:t>
            </a:r>
            <a:r>
              <a:rPr lang="en-US" sz="1200" b="1" dirty="0">
                <a:solidFill>
                  <a:srgbClr val="0C04AA">
                    <a:lumMod val="50000"/>
                  </a:srgbClr>
                </a:solidFill>
              </a:rPr>
              <a:t>M</a:t>
            </a:r>
            <a:r>
              <a:rPr lang="en-US" sz="1200" dirty="0">
                <a:solidFill>
                  <a:srgbClr val="0C04AA">
                    <a:lumMod val="50000"/>
                  </a:srgbClr>
                </a:solidFill>
              </a:rPr>
              <a:t>onte </a:t>
            </a:r>
            <a:r>
              <a:rPr lang="en-US" sz="1200" b="1" dirty="0">
                <a:solidFill>
                  <a:srgbClr val="0C04AA">
                    <a:lumMod val="50000"/>
                  </a:srgbClr>
                </a:solidFill>
              </a:rPr>
              <a:t>C</a:t>
            </a:r>
            <a:r>
              <a:rPr lang="en-US" sz="1200" dirty="0">
                <a:solidFill>
                  <a:srgbClr val="0C04AA">
                    <a:lumMod val="50000"/>
                  </a:srgbClr>
                </a:solidFill>
              </a:rPr>
              <a:t>arlo </a:t>
            </a:r>
            <a:r>
              <a:rPr lang="en-US" sz="1200" b="1" dirty="0">
                <a:solidFill>
                  <a:srgbClr val="0C04AA">
                    <a:lumMod val="50000"/>
                  </a:srgbClr>
                </a:solidFill>
              </a:rPr>
              <a:t>M</a:t>
            </a:r>
            <a:r>
              <a:rPr lang="en-US" sz="1200" dirty="0">
                <a:solidFill>
                  <a:srgbClr val="0C04AA">
                    <a:lumMod val="50000"/>
                  </a:srgbClr>
                </a:solidFill>
              </a:rPr>
              <a:t>arkov </a:t>
            </a:r>
            <a:r>
              <a:rPr lang="en-US" sz="1200" b="1" dirty="0">
                <a:solidFill>
                  <a:srgbClr val="0C04AA">
                    <a:lumMod val="50000"/>
                  </a:srgbClr>
                </a:solidFill>
              </a:rPr>
              <a:t>C</a:t>
            </a:r>
            <a:r>
              <a:rPr lang="en-US" sz="1200" dirty="0">
                <a:solidFill>
                  <a:srgbClr val="0C04AA">
                    <a:lumMod val="50000"/>
                  </a:srgbClr>
                </a:solidFill>
              </a:rPr>
              <a:t>hain or MC</a:t>
            </a:r>
            <a:r>
              <a:rPr lang="en-US" sz="1200" baseline="30000" dirty="0">
                <a:solidFill>
                  <a:srgbClr val="0C04AA">
                    <a:lumMod val="50000"/>
                  </a:srgbClr>
                </a:solidFill>
              </a:rPr>
              <a:t>3</a:t>
            </a:r>
            <a:r>
              <a:rPr lang="en-US" sz="1200" dirty="0">
                <a:solidFill>
                  <a:srgbClr val="0C04AA">
                    <a:lumMod val="50000"/>
                  </a:srgbClr>
                </a:solidFill>
              </a:rPr>
              <a:t>)  </a:t>
            </a:r>
          </a:p>
          <a:p>
            <a:pPr defTabSz="685800" eaLnBrk="1" fontAlgn="base" hangingPunct="1">
              <a:spcBef>
                <a:spcPct val="0"/>
              </a:spcBef>
              <a:spcAft>
                <a:spcPct val="0"/>
              </a:spcAft>
            </a:pPr>
            <a:endParaRPr lang="en-US" sz="1200" dirty="0">
              <a:solidFill>
                <a:srgbClr val="0C04AA">
                  <a:lumMod val="50000"/>
                </a:srgbClr>
              </a:solidFill>
            </a:endParaRP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Pick a set of parameters at random</a:t>
            </a: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Calculate the likelihood of the data / posterior probability for this set of parameters</a:t>
            </a: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Change one of the parameter by a little bit, recalculate the likelihood</a:t>
            </a: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If the posterior probability increased, use these parameter values as a starting point for the next parameter change (back to 3), if it gets worse calculate the ratio of the posterior probabilities and take these odds to accept or reject the new parameter value as a starting point for the next step.  </a:t>
            </a:r>
          </a:p>
          <a:p>
            <a:pPr defTabSz="685800" eaLnBrk="1" fontAlgn="base" hangingPunct="1">
              <a:spcBef>
                <a:spcPct val="0"/>
              </a:spcBef>
              <a:spcAft>
                <a:spcPct val="0"/>
              </a:spcAft>
            </a:pPr>
            <a:endParaRPr lang="en-US" sz="1200" dirty="0">
              <a:solidFill>
                <a:srgbClr val="0C04AA">
                  <a:lumMod val="50000"/>
                </a:srgbClr>
              </a:solidFill>
            </a:endParaRPr>
          </a:p>
        </p:txBody>
      </p:sp>
      <p:grpSp>
        <p:nvGrpSpPr>
          <p:cNvPr id="83973" name="Group 6"/>
          <p:cNvGrpSpPr>
            <a:grpSpLocks/>
          </p:cNvGrpSpPr>
          <p:nvPr/>
        </p:nvGrpSpPr>
        <p:grpSpPr bwMode="auto">
          <a:xfrm>
            <a:off x="959596" y="4505458"/>
            <a:ext cx="1240631" cy="765572"/>
            <a:chOff x="1069" y="2677"/>
            <a:chExt cx="1042" cy="643"/>
          </a:xfrm>
        </p:grpSpPr>
        <p:sp>
          <p:nvSpPr>
            <p:cNvPr id="83981" name="Text Box 7"/>
            <p:cNvSpPr txBox="1">
              <a:spLocks noChangeArrowheads="1"/>
            </p:cNvSpPr>
            <p:nvPr/>
          </p:nvSpPr>
          <p:spPr bwMode="auto">
            <a:xfrm>
              <a:off x="1069" y="2840"/>
              <a:ext cx="455"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800" dirty="0">
                  <a:solidFill>
                    <a:srgbClr val="0C04AA">
                      <a:lumMod val="50000"/>
                    </a:srgbClr>
                  </a:solidFill>
                </a:rPr>
                <a:t>P</a:t>
              </a:r>
              <a:r>
                <a:rPr lang="en-US" sz="1800" baseline="-25000" dirty="0">
                  <a:solidFill>
                    <a:srgbClr val="0C04AA">
                      <a:lumMod val="50000"/>
                    </a:srgbClr>
                  </a:solidFill>
                </a:rPr>
                <a:t>i </a:t>
              </a:r>
              <a:r>
                <a:rPr lang="en-US" sz="1800" dirty="0">
                  <a:solidFill>
                    <a:srgbClr val="0C04AA">
                      <a:lumMod val="50000"/>
                    </a:srgbClr>
                  </a:solidFill>
                  <a:sym typeface="Symbol" charset="0"/>
                </a:rPr>
                <a:t></a:t>
              </a:r>
              <a:endParaRPr lang="en-US" sz="1800" dirty="0">
                <a:solidFill>
                  <a:srgbClr val="0C04AA">
                    <a:lumMod val="50000"/>
                  </a:srgbClr>
                </a:solidFill>
              </a:endParaRPr>
            </a:p>
          </p:txBody>
        </p:sp>
        <p:grpSp>
          <p:nvGrpSpPr>
            <p:cNvPr id="83982" name="Group 8"/>
            <p:cNvGrpSpPr>
              <a:grpSpLocks/>
            </p:cNvGrpSpPr>
            <p:nvPr/>
          </p:nvGrpSpPr>
          <p:grpSpPr bwMode="auto">
            <a:xfrm>
              <a:off x="1497" y="2677"/>
              <a:ext cx="614" cy="643"/>
              <a:chOff x="1497" y="2677"/>
              <a:chExt cx="614" cy="643"/>
            </a:xfrm>
          </p:grpSpPr>
          <p:sp>
            <p:nvSpPr>
              <p:cNvPr id="83983" name="Text Box 9"/>
              <p:cNvSpPr txBox="1">
                <a:spLocks noChangeArrowheads="1"/>
              </p:cNvSpPr>
              <p:nvPr/>
            </p:nvSpPr>
            <p:spPr bwMode="auto">
              <a:xfrm>
                <a:off x="1582" y="2677"/>
                <a:ext cx="323"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800">
                    <a:solidFill>
                      <a:srgbClr val="0C04AA">
                        <a:lumMod val="50000"/>
                      </a:srgbClr>
                    </a:solidFill>
                  </a:rPr>
                  <a:t>N</a:t>
                </a:r>
                <a:r>
                  <a:rPr lang="en-US" sz="1800" baseline="-25000">
                    <a:solidFill>
                      <a:srgbClr val="0C04AA">
                        <a:lumMod val="50000"/>
                      </a:srgbClr>
                    </a:solidFill>
                  </a:rPr>
                  <a:t>i</a:t>
                </a:r>
                <a:endParaRPr lang="en-US" sz="1800">
                  <a:solidFill>
                    <a:srgbClr val="0C04AA">
                      <a:lumMod val="50000"/>
                    </a:srgbClr>
                  </a:solidFill>
                </a:endParaRPr>
              </a:p>
            </p:txBody>
          </p:sp>
          <p:sp>
            <p:nvSpPr>
              <p:cNvPr id="83984" name="Text Box 10"/>
              <p:cNvSpPr txBox="1">
                <a:spLocks noChangeArrowheads="1"/>
              </p:cNvSpPr>
              <p:nvPr/>
            </p:nvSpPr>
            <p:spPr bwMode="auto">
              <a:xfrm>
                <a:off x="1541" y="3010"/>
                <a:ext cx="570"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800" dirty="0" err="1">
                    <a:solidFill>
                      <a:srgbClr val="0C04AA">
                        <a:lumMod val="50000"/>
                      </a:srgbClr>
                    </a:solidFill>
                  </a:rPr>
                  <a:t>N</a:t>
                </a:r>
                <a:r>
                  <a:rPr lang="en-US" sz="1800" baseline="-25000" dirty="0" err="1">
                    <a:solidFill>
                      <a:srgbClr val="0C04AA">
                        <a:lumMod val="50000"/>
                      </a:srgbClr>
                    </a:solidFill>
                  </a:rPr>
                  <a:t>total</a:t>
                </a:r>
                <a:endParaRPr lang="en-US" sz="1800" dirty="0">
                  <a:solidFill>
                    <a:srgbClr val="0C04AA">
                      <a:lumMod val="50000"/>
                    </a:srgbClr>
                  </a:solidFill>
                </a:endParaRPr>
              </a:p>
            </p:txBody>
          </p:sp>
          <p:sp>
            <p:nvSpPr>
              <p:cNvPr id="83985" name="Line 11"/>
              <p:cNvSpPr>
                <a:spLocks noChangeShapeType="1"/>
              </p:cNvSpPr>
              <p:nvPr/>
            </p:nvSpPr>
            <p:spPr bwMode="auto">
              <a:xfrm>
                <a:off x="1497" y="2990"/>
                <a:ext cx="483" cy="0"/>
              </a:xfrm>
              <a:prstGeom prst="line">
                <a:avLst/>
              </a:prstGeom>
              <a:noFill/>
              <a:ln w="28575">
                <a:solidFill>
                  <a:schemeClr val="bg1"/>
                </a:solidFill>
                <a:round/>
                <a:headEnd/>
                <a:tailEnd/>
              </a:ln>
              <a:extLst>
                <a:ext uri="{909E8E84-426E-40dd-AFC4-6F175D3DCCD1}">
                  <a14:hiddenFill xmlns:a14="http://schemas.microsoft.com/office/drawing/2010/main" xmlns="">
                    <a:noFill/>
                  </a14:hiddenFill>
                </a:ext>
              </a:extLst>
            </p:spPr>
            <p:txBody>
              <a:bodyPr/>
              <a:lstStyle/>
              <a:p>
                <a:pPr defTabSz="685800" fontAlgn="base">
                  <a:spcBef>
                    <a:spcPct val="0"/>
                  </a:spcBef>
                  <a:spcAft>
                    <a:spcPct val="0"/>
                  </a:spcAft>
                </a:pPr>
                <a:endParaRPr lang="en-US" dirty="0">
                  <a:solidFill>
                    <a:srgbClr val="0C04AA">
                      <a:lumMod val="50000"/>
                    </a:srgbClr>
                  </a:solidFill>
                  <a:latin typeface="Arial" charset="0"/>
                  <a:ea typeface="ＭＳ Ｐゴシック" charset="0"/>
                  <a:cs typeface="ＭＳ Ｐゴシック" charset="0"/>
                </a:endParaRPr>
              </a:p>
            </p:txBody>
          </p:sp>
        </p:grpSp>
      </p:grpSp>
      <p:sp>
        <p:nvSpPr>
          <p:cNvPr id="83974" name="Text Box 12"/>
          <p:cNvSpPr txBox="1">
            <a:spLocks noChangeArrowheads="1"/>
          </p:cNvSpPr>
          <p:nvPr/>
        </p:nvSpPr>
        <p:spPr bwMode="auto">
          <a:xfrm>
            <a:off x="2363879" y="4690005"/>
            <a:ext cx="6015191"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50000"/>
              </a:spcBef>
              <a:spcAft>
                <a:spcPct val="0"/>
              </a:spcAft>
            </a:pPr>
            <a:r>
              <a:rPr lang="en-US" sz="1200" dirty="0">
                <a:solidFill>
                  <a:srgbClr val="0C04AA">
                    <a:lumMod val="50000"/>
                  </a:srgbClr>
                </a:solidFill>
              </a:rPr>
              <a:t>,where N</a:t>
            </a:r>
            <a:r>
              <a:rPr lang="en-US" sz="1200" baseline="-25000" dirty="0">
                <a:solidFill>
                  <a:srgbClr val="0C04AA">
                    <a:lumMod val="50000"/>
                  </a:srgbClr>
                </a:solidFill>
              </a:rPr>
              <a:t>i</a:t>
            </a:r>
            <a:r>
              <a:rPr lang="en-US" sz="1200" dirty="0">
                <a:solidFill>
                  <a:srgbClr val="0C04AA">
                    <a:lumMod val="50000"/>
                  </a:srgbClr>
                </a:solidFill>
              </a:rPr>
              <a:t> - number of sampled parameter values that you are interested in</a:t>
            </a:r>
          </a:p>
          <a:p>
            <a:pPr defTabSz="685800" eaLnBrk="1" fontAlgn="base" hangingPunct="1">
              <a:spcBef>
                <a:spcPct val="50000"/>
              </a:spcBef>
              <a:spcAft>
                <a:spcPct val="0"/>
              </a:spcAft>
            </a:pPr>
            <a:r>
              <a:rPr lang="en-US" sz="1200" dirty="0" err="1">
                <a:solidFill>
                  <a:srgbClr val="0C04AA">
                    <a:lumMod val="50000"/>
                  </a:srgbClr>
                </a:solidFill>
              </a:rPr>
              <a:t>N</a:t>
            </a:r>
            <a:r>
              <a:rPr lang="en-US" sz="1200" baseline="-25000" dirty="0" err="1">
                <a:solidFill>
                  <a:srgbClr val="0C04AA">
                    <a:lumMod val="50000"/>
                  </a:srgbClr>
                </a:solidFill>
              </a:rPr>
              <a:t>total</a:t>
            </a:r>
            <a:r>
              <a:rPr lang="en-US" sz="1200" dirty="0">
                <a:solidFill>
                  <a:srgbClr val="0C04AA">
                    <a:lumMod val="50000"/>
                  </a:srgbClr>
                </a:solidFill>
              </a:rPr>
              <a:t> – total number of samples (has to be large)</a:t>
            </a:r>
          </a:p>
        </p:txBody>
      </p:sp>
    </p:spTree>
    <p:extLst>
      <p:ext uri="{BB962C8B-B14F-4D97-AF65-F5344CB8AC3E}">
        <p14:creationId xmlns:p14="http://schemas.microsoft.com/office/powerpoint/2010/main" val="2866521231"/>
      </p:ext>
    </p:extLst>
  </p:cSld>
  <p:clrMapOvr>
    <a:overrideClrMapping bg1="dk2" tx1="lt1" bg2="dk1" tx2="lt2" accent1="accent1" accent2="accent2" accent3="accent3" accent4="accent4" accent5="accent5" accent6="accent6" hlink="hlink" folHlink="folHlink"/>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3532188" y="7391400"/>
            <a:ext cx="56102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Figure generated using MCRobot program (Paul Lewis, 2001)</a:t>
            </a:r>
          </a:p>
        </p:txBody>
      </p:sp>
      <p:pic>
        <p:nvPicPr>
          <p:cNvPr id="89090"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1069975" y="171450"/>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charset="0"/>
                <a:ea typeface="ＭＳ Ｐゴシック" charset="-128"/>
                <a:cs typeface=""/>
              </a:rPr>
              <a:t>Illustration of a biased random walk</a:t>
            </a:r>
          </a:p>
        </p:txBody>
      </p:sp>
      <p:sp>
        <p:nvSpPr>
          <p:cNvPr id="89092" name="TextBox 4"/>
          <p:cNvSpPr txBox="1">
            <a:spLocks noChangeArrowheads="1"/>
          </p:cNvSpPr>
          <p:nvPr/>
        </p:nvSpPr>
        <p:spPr bwMode="auto">
          <a:xfrm>
            <a:off x="4975225" y="5791200"/>
            <a:ext cx="4168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Times New Roman" charset="0"/>
                <a:ea typeface="ＭＳ Ｐゴシック" charset="-128"/>
                <a:cs typeface=""/>
              </a:rPr>
              <a:t>Image generated with Paul Lewis's MCRobot</a:t>
            </a:r>
          </a:p>
        </p:txBody>
      </p:sp>
    </p:spTree>
    <p:extLst>
      <p:ext uri="{BB962C8B-B14F-4D97-AF65-F5344CB8AC3E}">
        <p14:creationId xmlns:p14="http://schemas.microsoft.com/office/powerpoint/2010/main" val="167163198"/>
      </p:ext>
    </p:extLst>
  </p:cSld>
  <p:clrMapOvr>
    <a:overrideClrMapping bg1="dk2" tx1="lt1" bg2="dk1"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D6E2-C141-104C-A37A-EB34A60555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7D65B25-463B-CC4B-9DA4-354B8BB6B7FA}"/>
              </a:ext>
            </a:extLst>
          </p:cNvPr>
          <p:cNvPicPr>
            <a:picLocks noChangeAspect="1"/>
          </p:cNvPicPr>
          <p:nvPr/>
        </p:nvPicPr>
        <p:blipFill>
          <a:blip r:embed="rId3"/>
          <a:stretch>
            <a:fillRect/>
          </a:stretch>
        </p:blipFill>
        <p:spPr>
          <a:xfrm>
            <a:off x="0" y="235226"/>
            <a:ext cx="8699496" cy="6387548"/>
          </a:xfrm>
          <a:prstGeom prst="rect">
            <a:avLst/>
          </a:prstGeom>
        </p:spPr>
      </p:pic>
      <p:sp>
        <p:nvSpPr>
          <p:cNvPr id="4" name="TextBox 3">
            <a:extLst>
              <a:ext uri="{FF2B5EF4-FFF2-40B4-BE49-F238E27FC236}">
                <a16:creationId xmlns:a16="http://schemas.microsoft.com/office/drawing/2014/main" id="{9FCE509B-90F3-1A48-AD28-49D53D9D3A56}"/>
              </a:ext>
            </a:extLst>
          </p:cNvPr>
          <p:cNvSpPr txBox="1"/>
          <p:nvPr/>
        </p:nvSpPr>
        <p:spPr>
          <a:xfrm rot="16200000">
            <a:off x="5244140" y="2877883"/>
            <a:ext cx="6679095"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See: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hlinkClick r:id="rId4"/>
              </a:rPr>
              <a:t>http://hydrodictyon.eeb.uconn.edu/people/plewis/downloads/wh2019/lewis-bayesian-part1.pdf</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3831314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16293" y="5607699"/>
            <a:ext cx="8757119"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One needs to remove the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burnin</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that is created, when the robot initially runs around in parameter space without seeing the probability landscape. </a:t>
            </a:r>
          </a:p>
        </p:txBody>
      </p:sp>
      <p:pic>
        <p:nvPicPr>
          <p:cNvPr id="4" name="Picture 3">
            <a:extLst>
              <a:ext uri="{FF2B5EF4-FFF2-40B4-BE49-F238E27FC236}">
                <a16:creationId xmlns:a16="http://schemas.microsoft.com/office/drawing/2014/main" id="{48DD7E4B-8E27-454D-BA9C-59933EC9DB4E}"/>
              </a:ext>
            </a:extLst>
          </p:cNvPr>
          <p:cNvPicPr>
            <a:picLocks noChangeAspect="1"/>
          </p:cNvPicPr>
          <p:nvPr/>
        </p:nvPicPr>
        <p:blipFill rotWithShape="1">
          <a:blip r:embed="rId2"/>
          <a:srcRect l="4231" t="22461"/>
          <a:stretch/>
        </p:blipFill>
        <p:spPr>
          <a:xfrm>
            <a:off x="106778" y="634482"/>
            <a:ext cx="8930443" cy="4326797"/>
          </a:xfrm>
          <a:prstGeom prst="rect">
            <a:avLst/>
          </a:prstGeom>
        </p:spPr>
      </p:pic>
    </p:spTree>
    <p:extLst>
      <p:ext uri="{BB962C8B-B14F-4D97-AF65-F5344CB8AC3E}">
        <p14:creationId xmlns:p14="http://schemas.microsoft.com/office/powerpoint/2010/main" val="2757401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3;&#10;&#13;&#10;Description automatically generated">
            <a:extLst>
              <a:ext uri="{FF2B5EF4-FFF2-40B4-BE49-F238E27FC236}">
                <a16:creationId xmlns:a16="http://schemas.microsoft.com/office/drawing/2014/main" id="{3D79AEED-02A1-6140-8229-802FC3876469}"/>
              </a:ext>
            </a:extLst>
          </p:cNvPr>
          <p:cNvPicPr>
            <a:picLocks noChangeAspect="1"/>
          </p:cNvPicPr>
          <p:nvPr/>
        </p:nvPicPr>
        <p:blipFill rotWithShape="1">
          <a:blip r:embed="rId2"/>
          <a:srcRect t="10216" r="2959"/>
          <a:stretch/>
        </p:blipFill>
        <p:spPr>
          <a:xfrm>
            <a:off x="135294" y="49972"/>
            <a:ext cx="8873412" cy="5064252"/>
          </a:xfrm>
          <a:prstGeom prst="rect">
            <a:avLst/>
          </a:prstGeom>
        </p:spPr>
      </p:pic>
      <p:sp>
        <p:nvSpPr>
          <p:cNvPr id="6" name="TextBox 5">
            <a:extLst>
              <a:ext uri="{FF2B5EF4-FFF2-40B4-BE49-F238E27FC236}">
                <a16:creationId xmlns:a16="http://schemas.microsoft.com/office/drawing/2014/main" id="{1522BBB7-A4E0-0445-9F8A-E155FCF3B76C}"/>
              </a:ext>
            </a:extLst>
          </p:cNvPr>
          <p:cNvSpPr txBox="1"/>
          <p:nvPr/>
        </p:nvSpPr>
        <p:spPr>
          <a:xfrm>
            <a:off x="116293" y="5607699"/>
            <a:ext cx="8757119"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One complication is that the robot might be stuck on a local optimum.  </a:t>
            </a:r>
          </a:p>
        </p:txBody>
      </p:sp>
    </p:spTree>
    <p:extLst>
      <p:ext uri="{BB962C8B-B14F-4D97-AF65-F5344CB8AC3E}">
        <p14:creationId xmlns:p14="http://schemas.microsoft.com/office/powerpoint/2010/main" val="316351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16293" y="5607699"/>
            <a:ext cx="8757119"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One complication is that the robot might be stuck on a local optimum.  (Same as last slide but in sideview).</a:t>
            </a:r>
          </a:p>
        </p:txBody>
      </p:sp>
      <p:pic>
        <p:nvPicPr>
          <p:cNvPr id="5" name="Picture 4" descr="A screen shot of a computer&#13;&#10;&#13;&#10;Description automatically generated">
            <a:extLst>
              <a:ext uri="{FF2B5EF4-FFF2-40B4-BE49-F238E27FC236}">
                <a16:creationId xmlns:a16="http://schemas.microsoft.com/office/drawing/2014/main" id="{3C8C8121-95DC-DB48-99CE-842031DBF366}"/>
              </a:ext>
            </a:extLst>
          </p:cNvPr>
          <p:cNvPicPr>
            <a:picLocks noChangeAspect="1"/>
          </p:cNvPicPr>
          <p:nvPr/>
        </p:nvPicPr>
        <p:blipFill rotWithShape="1">
          <a:blip r:embed="rId2"/>
          <a:srcRect l="2701" t="25961" b="19281"/>
          <a:stretch/>
        </p:blipFill>
        <p:spPr>
          <a:xfrm>
            <a:off x="123481" y="1362205"/>
            <a:ext cx="8897038" cy="3093929"/>
          </a:xfrm>
          <a:prstGeom prst="rect">
            <a:avLst/>
          </a:prstGeom>
        </p:spPr>
      </p:pic>
    </p:spTree>
    <p:extLst>
      <p:ext uri="{BB962C8B-B14F-4D97-AF65-F5344CB8AC3E}">
        <p14:creationId xmlns:p14="http://schemas.microsoft.com/office/powerpoint/2010/main" val="385508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16293" y="4856138"/>
            <a:ext cx="8757119"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One solution is to run multiple chains, some of which “heated”, so that the probability landscape is melted down, and the robots move away more easily away from the optimum.  The different chains compare their sampled probability, and switch in case the heated chain is better</a:t>
            </a:r>
          </a:p>
        </p:txBody>
      </p:sp>
      <p:pic>
        <p:nvPicPr>
          <p:cNvPr id="4" name="Picture 3" descr="A screen shot of a computer&#13;&#10;&#13;&#10;Description automatically generated">
            <a:extLst>
              <a:ext uri="{FF2B5EF4-FFF2-40B4-BE49-F238E27FC236}">
                <a16:creationId xmlns:a16="http://schemas.microsoft.com/office/drawing/2014/main" id="{6EFDDFD8-4946-2F48-ABB6-BDB9D9478568}"/>
              </a:ext>
            </a:extLst>
          </p:cNvPr>
          <p:cNvPicPr>
            <a:picLocks noChangeAspect="1"/>
          </p:cNvPicPr>
          <p:nvPr/>
        </p:nvPicPr>
        <p:blipFill rotWithShape="1">
          <a:blip r:embed="rId2"/>
          <a:srcRect l="-1271" t="28993" r="8806" b="14936"/>
          <a:stretch/>
        </p:blipFill>
        <p:spPr>
          <a:xfrm>
            <a:off x="116293" y="1114816"/>
            <a:ext cx="8455068" cy="3331923"/>
          </a:xfrm>
          <a:prstGeom prst="rect">
            <a:avLst/>
          </a:prstGeom>
        </p:spPr>
      </p:pic>
    </p:spTree>
    <p:extLst>
      <p:ext uri="{BB962C8B-B14F-4D97-AF65-F5344CB8AC3E}">
        <p14:creationId xmlns:p14="http://schemas.microsoft.com/office/powerpoint/2010/main" val="18711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16293" y="4856138"/>
            <a:ext cx="8757119"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4 chains, same as previous, but many more generations, and the trajectory is not plotted, only the points visited by each of the four chains.  </a:t>
            </a:r>
          </a:p>
        </p:txBody>
      </p:sp>
      <p:pic>
        <p:nvPicPr>
          <p:cNvPr id="5" name="Picture 4" descr="A close up of a colorful background&#13;&#10;&#13;&#10;Description automatically generated">
            <a:extLst>
              <a:ext uri="{FF2B5EF4-FFF2-40B4-BE49-F238E27FC236}">
                <a16:creationId xmlns:a16="http://schemas.microsoft.com/office/drawing/2014/main" id="{F85ED4E2-FAFE-554E-91D5-DC567F301DCC}"/>
              </a:ext>
            </a:extLst>
          </p:cNvPr>
          <p:cNvPicPr>
            <a:picLocks noChangeAspect="1"/>
          </p:cNvPicPr>
          <p:nvPr/>
        </p:nvPicPr>
        <p:blipFill rotWithShape="1">
          <a:blip r:embed="rId2"/>
          <a:srcRect t="21684" b="24943"/>
          <a:stretch/>
        </p:blipFill>
        <p:spPr>
          <a:xfrm>
            <a:off x="0" y="951977"/>
            <a:ext cx="9144000" cy="3039865"/>
          </a:xfrm>
          <a:prstGeom prst="rect">
            <a:avLst/>
          </a:prstGeom>
        </p:spPr>
      </p:pic>
    </p:spTree>
    <p:extLst>
      <p:ext uri="{BB962C8B-B14F-4D97-AF65-F5344CB8AC3E}">
        <p14:creationId xmlns:p14="http://schemas.microsoft.com/office/powerpoint/2010/main" val="2848605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16293" y="4856138"/>
            <a:ext cx="875711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4 chains, same as previous, but even more generations</a:t>
            </a:r>
          </a:p>
        </p:txBody>
      </p:sp>
      <p:pic>
        <p:nvPicPr>
          <p:cNvPr id="9" name="Picture 8" descr="A screen shot of a computer&#13;&#10;&#13;&#10;Description automatically generated">
            <a:extLst>
              <a:ext uri="{FF2B5EF4-FFF2-40B4-BE49-F238E27FC236}">
                <a16:creationId xmlns:a16="http://schemas.microsoft.com/office/drawing/2014/main" id="{D7342F1E-98BA-094A-AE12-3C2FF57F5890}"/>
              </a:ext>
            </a:extLst>
          </p:cNvPr>
          <p:cNvPicPr>
            <a:picLocks noChangeAspect="1"/>
          </p:cNvPicPr>
          <p:nvPr/>
        </p:nvPicPr>
        <p:blipFill rotWithShape="1">
          <a:blip r:embed="rId2"/>
          <a:srcRect l="1271" t="21136" r="2959" b="19288"/>
          <a:stretch/>
        </p:blipFill>
        <p:spPr>
          <a:xfrm>
            <a:off x="193440" y="526093"/>
            <a:ext cx="8757119" cy="3432132"/>
          </a:xfrm>
          <a:prstGeom prst="rect">
            <a:avLst/>
          </a:prstGeom>
        </p:spPr>
      </p:pic>
    </p:spTree>
    <p:extLst>
      <p:ext uri="{BB962C8B-B14F-4D97-AF65-F5344CB8AC3E}">
        <p14:creationId xmlns:p14="http://schemas.microsoft.com/office/powerpoint/2010/main" val="8438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ea typeface="ＭＳ Ｐゴシック" charset="0"/>
                <a:cs typeface="ＭＳ Ｐゴシック" charset="0"/>
              </a:rPr>
              <a:t>sites model in MrBayes</a:t>
            </a:r>
          </a:p>
        </p:txBody>
      </p:sp>
      <p:sp>
        <p:nvSpPr>
          <p:cNvPr id="78850" name="Rectangle 3"/>
          <p:cNvSpPr>
            <a:spLocks noChangeArrowheads="1"/>
          </p:cNvSpPr>
          <p:nvPr/>
        </p:nvSpPr>
        <p:spPr bwMode="auto">
          <a:xfrm>
            <a:off x="990600" y="1447800"/>
            <a:ext cx="91440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solidFill>
                  <a:srgbClr val="FF0000"/>
                </a:solidFill>
                <a:latin typeface="Times New Roman" charset="0"/>
              </a:rPr>
              <a:t>begin </a:t>
            </a:r>
            <a:r>
              <a:rPr lang="en-US" dirty="0" err="1">
                <a:solidFill>
                  <a:srgbClr val="FF0000"/>
                </a:solidFill>
                <a:latin typeface="Times New Roman" charset="0"/>
              </a:rPr>
              <a:t>mrbayes</a:t>
            </a:r>
            <a:r>
              <a:rPr lang="en-US" dirty="0">
                <a:solidFill>
                  <a:srgbClr val="FF0000"/>
                </a:solidFill>
                <a:latin typeface="Times New Roman" charset="0"/>
              </a:rPr>
              <a:t>; </a:t>
            </a:r>
            <a:br>
              <a:rPr lang="en-US" dirty="0">
                <a:solidFill>
                  <a:srgbClr val="FF0000"/>
                </a:solidFill>
                <a:latin typeface="Times New Roman" charset="0"/>
              </a:rPr>
            </a:br>
            <a:r>
              <a:rPr lang="en-US" dirty="0">
                <a:solidFill>
                  <a:srgbClr val="FF0000"/>
                </a:solidFill>
                <a:latin typeface="Times New Roman" charset="0"/>
              </a:rPr>
              <a:t>set </a:t>
            </a:r>
            <a:r>
              <a:rPr lang="en-US" dirty="0" err="1">
                <a:solidFill>
                  <a:srgbClr val="FF0000"/>
                </a:solidFill>
                <a:latin typeface="Times New Roman" charset="0"/>
              </a:rPr>
              <a:t>autoclose</a:t>
            </a:r>
            <a:r>
              <a:rPr lang="en-US" dirty="0">
                <a:solidFill>
                  <a:srgbClr val="FF0000"/>
                </a:solidFill>
                <a:latin typeface="Times New Roman" charset="0"/>
              </a:rPr>
              <a:t>=yes; </a:t>
            </a:r>
            <a:br>
              <a:rPr lang="en-US" dirty="0">
                <a:solidFill>
                  <a:srgbClr val="FF0000"/>
                </a:solidFill>
                <a:latin typeface="Times New Roman" charset="0"/>
              </a:rPr>
            </a:br>
            <a:r>
              <a:rPr lang="en-US" dirty="0" err="1">
                <a:solidFill>
                  <a:srgbClr val="FF0000"/>
                </a:solidFill>
                <a:latin typeface="Times New Roman" charset="0"/>
              </a:rPr>
              <a:t>lset</a:t>
            </a:r>
            <a:r>
              <a:rPr lang="en-US" dirty="0">
                <a:solidFill>
                  <a:srgbClr val="FF0000"/>
                </a:solidFill>
                <a:latin typeface="Times New Roman" charset="0"/>
              </a:rPr>
              <a:t> </a:t>
            </a:r>
            <a:r>
              <a:rPr lang="en-US" dirty="0" err="1">
                <a:solidFill>
                  <a:srgbClr val="FF0000"/>
                </a:solidFill>
                <a:latin typeface="Times New Roman" charset="0"/>
              </a:rPr>
              <a:t>nst</a:t>
            </a:r>
            <a:r>
              <a:rPr lang="en-US" dirty="0">
                <a:solidFill>
                  <a:srgbClr val="FF0000"/>
                </a:solidFill>
                <a:latin typeface="Times New Roman" charset="0"/>
              </a:rPr>
              <a:t>=2 rates=gamma </a:t>
            </a:r>
            <a:r>
              <a:rPr lang="en-US" dirty="0" err="1">
                <a:solidFill>
                  <a:srgbClr val="FF0000"/>
                </a:solidFill>
                <a:latin typeface="Times New Roman" charset="0"/>
              </a:rPr>
              <a:t>nucmodel</a:t>
            </a:r>
            <a:r>
              <a:rPr lang="en-US" dirty="0">
                <a:solidFill>
                  <a:srgbClr val="FF0000"/>
                </a:solidFill>
                <a:latin typeface="Times New Roman" charset="0"/>
              </a:rPr>
              <a:t>=codon </a:t>
            </a:r>
            <a:r>
              <a:rPr lang="en-US" dirty="0" err="1">
                <a:solidFill>
                  <a:srgbClr val="FF0000"/>
                </a:solidFill>
                <a:latin typeface="Times New Roman" charset="0"/>
              </a:rPr>
              <a:t>omegavar</a:t>
            </a:r>
            <a:r>
              <a:rPr lang="en-US" dirty="0">
                <a:solidFill>
                  <a:srgbClr val="FF0000"/>
                </a:solidFill>
                <a:latin typeface="Times New Roman" charset="0"/>
              </a:rPr>
              <a:t>=Ny98; </a:t>
            </a:r>
            <a:br>
              <a:rPr lang="en-US" dirty="0">
                <a:solidFill>
                  <a:srgbClr val="FF0000"/>
                </a:solidFill>
                <a:latin typeface="Times New Roman" charset="0"/>
              </a:rPr>
            </a:br>
            <a:r>
              <a:rPr lang="en-US" dirty="0" err="1">
                <a:solidFill>
                  <a:srgbClr val="FF0000"/>
                </a:solidFill>
                <a:latin typeface="Times New Roman" charset="0"/>
              </a:rPr>
              <a:t>mcmcp</a:t>
            </a:r>
            <a:r>
              <a:rPr lang="en-US" dirty="0">
                <a:solidFill>
                  <a:srgbClr val="FF0000"/>
                </a:solidFill>
                <a:latin typeface="Times New Roman" charset="0"/>
              </a:rPr>
              <a:t> </a:t>
            </a:r>
            <a:r>
              <a:rPr lang="en-US" dirty="0" err="1">
                <a:solidFill>
                  <a:srgbClr val="FF0000"/>
                </a:solidFill>
                <a:latin typeface="Times New Roman" charset="0"/>
              </a:rPr>
              <a:t>samplefreq</a:t>
            </a:r>
            <a:r>
              <a:rPr lang="en-US" dirty="0">
                <a:solidFill>
                  <a:srgbClr val="FF0000"/>
                </a:solidFill>
                <a:latin typeface="Times New Roman" charset="0"/>
              </a:rPr>
              <a:t>=500 </a:t>
            </a:r>
            <a:r>
              <a:rPr lang="en-US" dirty="0" err="1">
                <a:solidFill>
                  <a:srgbClr val="FF0000"/>
                </a:solidFill>
                <a:latin typeface="Times New Roman" charset="0"/>
              </a:rPr>
              <a:t>printfreq</a:t>
            </a:r>
            <a:r>
              <a:rPr lang="en-US" dirty="0">
                <a:solidFill>
                  <a:srgbClr val="FF0000"/>
                </a:solidFill>
                <a:latin typeface="Times New Roman" charset="0"/>
              </a:rPr>
              <a:t>=500; </a:t>
            </a:r>
            <a:br>
              <a:rPr lang="en-US" dirty="0">
                <a:solidFill>
                  <a:srgbClr val="FF0000"/>
                </a:solidFill>
                <a:latin typeface="Times New Roman" charset="0"/>
              </a:rPr>
            </a:br>
            <a:r>
              <a:rPr lang="en-US" dirty="0" err="1">
                <a:solidFill>
                  <a:srgbClr val="FF0000"/>
                </a:solidFill>
                <a:latin typeface="Times New Roman" charset="0"/>
              </a:rPr>
              <a:t>mcmc</a:t>
            </a:r>
            <a:r>
              <a:rPr lang="en-US" dirty="0">
                <a:solidFill>
                  <a:srgbClr val="FF0000"/>
                </a:solidFill>
                <a:latin typeface="Times New Roman" charset="0"/>
              </a:rPr>
              <a:t> </a:t>
            </a:r>
            <a:r>
              <a:rPr lang="en-US" dirty="0" err="1">
                <a:solidFill>
                  <a:srgbClr val="FF0000"/>
                </a:solidFill>
                <a:latin typeface="Times New Roman" charset="0"/>
              </a:rPr>
              <a:t>ngen</a:t>
            </a:r>
            <a:r>
              <a:rPr lang="en-US" dirty="0">
                <a:solidFill>
                  <a:srgbClr val="FF0000"/>
                </a:solidFill>
                <a:latin typeface="Times New Roman" charset="0"/>
              </a:rPr>
              <a:t>=500000; </a:t>
            </a:r>
            <a:br>
              <a:rPr lang="en-US" dirty="0">
                <a:solidFill>
                  <a:srgbClr val="FF0000"/>
                </a:solidFill>
                <a:latin typeface="Times New Roman" charset="0"/>
              </a:rPr>
            </a:br>
            <a:r>
              <a:rPr lang="en-US" dirty="0">
                <a:solidFill>
                  <a:srgbClr val="FF0000"/>
                </a:solidFill>
                <a:latin typeface="Times New Roman" charset="0"/>
              </a:rPr>
              <a:t>sump </a:t>
            </a:r>
            <a:r>
              <a:rPr lang="en-US" dirty="0" err="1">
                <a:solidFill>
                  <a:srgbClr val="FF0000"/>
                </a:solidFill>
                <a:latin typeface="Times New Roman" charset="0"/>
              </a:rPr>
              <a:t>burnin</a:t>
            </a:r>
            <a:r>
              <a:rPr lang="en-US" dirty="0">
                <a:solidFill>
                  <a:srgbClr val="FF0000"/>
                </a:solidFill>
                <a:latin typeface="Times New Roman" charset="0"/>
              </a:rPr>
              <a:t>=50; </a:t>
            </a:r>
            <a:br>
              <a:rPr lang="en-US" dirty="0">
                <a:solidFill>
                  <a:srgbClr val="FF0000"/>
                </a:solidFill>
                <a:latin typeface="Times New Roman" charset="0"/>
              </a:rPr>
            </a:br>
            <a:r>
              <a:rPr lang="en-US" dirty="0" err="1">
                <a:solidFill>
                  <a:srgbClr val="FF0000"/>
                </a:solidFill>
                <a:latin typeface="Times New Roman" charset="0"/>
              </a:rPr>
              <a:t>sumt</a:t>
            </a:r>
            <a:r>
              <a:rPr lang="en-US" dirty="0">
                <a:solidFill>
                  <a:srgbClr val="FF0000"/>
                </a:solidFill>
                <a:latin typeface="Times New Roman" charset="0"/>
              </a:rPr>
              <a:t> </a:t>
            </a:r>
            <a:r>
              <a:rPr lang="en-US" dirty="0" err="1">
                <a:solidFill>
                  <a:srgbClr val="FF0000"/>
                </a:solidFill>
                <a:latin typeface="Times New Roman" charset="0"/>
              </a:rPr>
              <a:t>burnin</a:t>
            </a:r>
            <a:r>
              <a:rPr lang="en-US" dirty="0">
                <a:solidFill>
                  <a:srgbClr val="FF0000"/>
                </a:solidFill>
                <a:latin typeface="Times New Roman" charset="0"/>
              </a:rPr>
              <a:t>=50; </a:t>
            </a:r>
          </a:p>
          <a:p>
            <a:r>
              <a:rPr lang="en-US" dirty="0">
                <a:solidFill>
                  <a:srgbClr val="FF0000"/>
                </a:solidFill>
                <a:latin typeface="Times New Roman" charset="0"/>
              </a:rPr>
              <a:t>end;</a:t>
            </a:r>
            <a:r>
              <a:rPr lang="en-US" dirty="0">
                <a:solidFill>
                  <a:srgbClr val="000000"/>
                </a:solidFill>
                <a:latin typeface="Times New Roman" charset="0"/>
              </a:rPr>
              <a:t> </a:t>
            </a:r>
          </a:p>
        </p:txBody>
      </p:sp>
      <p:sp>
        <p:nvSpPr>
          <p:cNvPr id="78851" name="Text Box 4"/>
          <p:cNvSpPr txBox="1">
            <a:spLocks noChangeArrowheads="1"/>
          </p:cNvSpPr>
          <p:nvPr/>
        </p:nvSpPr>
        <p:spPr bwMode="auto">
          <a:xfrm>
            <a:off x="477838" y="914400"/>
            <a:ext cx="8769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Times New Roman" charset="0"/>
              </a:rPr>
              <a:t>The MrBayes block in a nexus file might look something like this: </a:t>
            </a:r>
          </a:p>
        </p:txBody>
      </p:sp>
      <p:sp>
        <p:nvSpPr>
          <p:cNvPr id="2" name="TextBox 1">
            <a:extLst>
              <a:ext uri="{FF2B5EF4-FFF2-40B4-BE49-F238E27FC236}">
                <a16:creationId xmlns:a16="http://schemas.microsoft.com/office/drawing/2014/main" id="{3E900F53-7CF9-F940-BDE4-E551576248C0}"/>
              </a:ext>
            </a:extLst>
          </p:cNvPr>
          <p:cNvSpPr txBox="1"/>
          <p:nvPr/>
        </p:nvSpPr>
        <p:spPr>
          <a:xfrm>
            <a:off x="990601" y="4276209"/>
            <a:ext cx="7417904" cy="646331"/>
          </a:xfrm>
          <a:prstGeom prst="rect">
            <a:avLst/>
          </a:prstGeom>
          <a:noFill/>
        </p:spPr>
        <p:txBody>
          <a:bodyPr wrap="square" rtlCol="0">
            <a:spAutoFit/>
          </a:bodyPr>
          <a:lstStyle/>
          <a:p>
            <a:r>
              <a:rPr lang="en-US" dirty="0" err="1"/>
              <a:t>nst</a:t>
            </a:r>
            <a:r>
              <a:rPr lang="en-US" dirty="0"/>
              <a:t> sets the number of different substitution rates. </a:t>
            </a:r>
            <a:r>
              <a:rPr lang="en-US" dirty="0" err="1"/>
              <a:t>Nst</a:t>
            </a:r>
            <a:r>
              <a:rPr lang="en-US" dirty="0"/>
              <a:t> =2 allows for different rates for transitions and  transversions (the kappa in the Yang model).  </a:t>
            </a:r>
          </a:p>
        </p:txBody>
      </p:sp>
    </p:spTree>
    <p:extLst>
      <p:ext uri="{BB962C8B-B14F-4D97-AF65-F5344CB8AC3E}">
        <p14:creationId xmlns:p14="http://schemas.microsoft.com/office/powerpoint/2010/main" val="202962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685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0" y="6078708"/>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dirty="0">
                <a:solidFill>
                  <a:srgbClr val="008000"/>
                </a:solidFill>
                <a:latin typeface="Arial" charset="0"/>
                <a:ea typeface="ＭＳ Ｐゴシック" charset="0"/>
                <a:cs typeface="ＭＳ Ｐゴシック" charset="0"/>
              </a:rPr>
              <a:t>From: </a:t>
            </a:r>
            <a:r>
              <a:rPr lang="en-US" sz="2400" dirty="0" err="1">
                <a:solidFill>
                  <a:srgbClr val="008000"/>
                </a:solidFill>
                <a:latin typeface="Arial" charset="0"/>
                <a:ea typeface="ＭＳ Ｐゴシック" charset="0"/>
                <a:cs typeface="ＭＳ Ｐゴシック" charset="0"/>
              </a:rPr>
              <a:t>mentor.lscf.ucsb.edu</a:t>
            </a:r>
            <a:r>
              <a:rPr lang="en-US" sz="2400" dirty="0">
                <a:solidFill>
                  <a:srgbClr val="008000"/>
                </a:solidFill>
                <a:latin typeface="Arial" charset="0"/>
                <a:ea typeface="ＭＳ Ｐゴシック" charset="0"/>
                <a:cs typeface="ＭＳ Ｐゴシック" charset="0"/>
              </a:rPr>
              <a:t>/course/spring/eemb102/lecture/Lecture7.ppt</a:t>
            </a:r>
          </a:p>
        </p:txBody>
      </p:sp>
    </p:spTree>
    <p:extLst>
      <p:ext uri="{BB962C8B-B14F-4D97-AF65-F5344CB8AC3E}">
        <p14:creationId xmlns:p14="http://schemas.microsoft.com/office/powerpoint/2010/main" val="146265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2831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3810000" cy="498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2"/>
          <p:cNvSpPr>
            <a:spLocks noGrp="1" noChangeArrowheads="1"/>
          </p:cNvSpPr>
          <p:nvPr>
            <p:ph type="title"/>
          </p:nvPr>
        </p:nvSpPr>
        <p:spPr>
          <a:xfrm>
            <a:off x="0" y="0"/>
            <a:ext cx="8458200" cy="990600"/>
          </a:xfrm>
        </p:spPr>
        <p:txBody>
          <a:bodyPr/>
          <a:lstStyle/>
          <a:p>
            <a:pPr algn="l"/>
            <a:r>
              <a:rPr lang="en-US" sz="2400" b="1">
                <a:solidFill>
                  <a:schemeClr val="tx1"/>
                </a:solidFill>
                <a:latin typeface="Times New Roman" charset="0"/>
              </a:rPr>
              <a:t>plot LogL to determine which samples to ignore</a:t>
            </a:r>
          </a:p>
        </p:txBody>
      </p:sp>
      <p:grpSp>
        <p:nvGrpSpPr>
          <p:cNvPr id="7" name="Group 6"/>
          <p:cNvGrpSpPr>
            <a:grpSpLocks/>
          </p:cNvGrpSpPr>
          <p:nvPr/>
        </p:nvGrpSpPr>
        <p:grpSpPr bwMode="auto">
          <a:xfrm>
            <a:off x="533400" y="1219200"/>
            <a:ext cx="8610600" cy="4957763"/>
            <a:chOff x="533400" y="1219200"/>
            <a:chExt cx="8610600" cy="4957764"/>
          </a:xfrm>
        </p:grpSpPr>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9377" y="1219200"/>
              <a:ext cx="507462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45" name="Group 5"/>
            <p:cNvGrpSpPr>
              <a:grpSpLocks/>
            </p:cNvGrpSpPr>
            <p:nvPr/>
          </p:nvGrpSpPr>
          <p:grpSpPr bwMode="auto">
            <a:xfrm>
              <a:off x="533400" y="3276601"/>
              <a:ext cx="5410199" cy="2900363"/>
              <a:chOff x="533400" y="3276601"/>
              <a:chExt cx="5410199" cy="2900363"/>
            </a:xfrm>
          </p:grpSpPr>
          <p:grpSp>
            <p:nvGrpSpPr>
              <p:cNvPr id="35846" name="Group 7"/>
              <p:cNvGrpSpPr>
                <a:grpSpLocks/>
              </p:cNvGrpSpPr>
              <p:nvPr/>
            </p:nvGrpSpPr>
            <p:grpSpPr bwMode="auto">
              <a:xfrm>
                <a:off x="533400" y="3276601"/>
                <a:ext cx="5214938" cy="2900363"/>
                <a:chOff x="336" y="2064"/>
                <a:chExt cx="3285" cy="1827"/>
              </a:xfrm>
            </p:grpSpPr>
            <p:sp>
              <p:nvSpPr>
                <p:cNvPr id="35848" name="Text Box 8"/>
                <p:cNvSpPr txBox="1">
                  <a:spLocks noChangeArrowheads="1"/>
                </p:cNvSpPr>
                <p:nvPr/>
              </p:nvSpPr>
              <p:spPr bwMode="auto">
                <a:xfrm>
                  <a:off x="707" y="3600"/>
                  <a:ext cx="2914" cy="291"/>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the same after rescaling the y-axis </a:t>
                  </a:r>
                </a:p>
              </p:txBody>
            </p:sp>
            <p:sp>
              <p:nvSpPr>
                <p:cNvPr id="35849" name="Line 9"/>
                <p:cNvSpPr>
                  <a:spLocks noChangeShapeType="1"/>
                </p:cNvSpPr>
                <p:nvPr/>
              </p:nvSpPr>
              <p:spPr bwMode="auto">
                <a:xfrm>
                  <a:off x="336" y="2064"/>
                  <a:ext cx="672" cy="1536"/>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grpSp>
          <p:sp>
            <p:nvSpPr>
              <p:cNvPr id="35847" name="Line 6"/>
              <p:cNvSpPr>
                <a:spLocks noChangeShapeType="1"/>
              </p:cNvSpPr>
              <p:nvPr/>
            </p:nvSpPr>
            <p:spPr bwMode="auto">
              <a:xfrm flipV="1">
                <a:off x="4571998" y="4114800"/>
                <a:ext cx="1371601" cy="16002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grpSp>
      </p:grpSp>
    </p:spTree>
    <p:extLst>
      <p:ext uri="{BB962C8B-B14F-4D97-AF65-F5344CB8AC3E}">
        <p14:creationId xmlns:p14="http://schemas.microsoft.com/office/powerpoint/2010/main" val="1539810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52400"/>
            <a:ext cx="89090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55679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8272463"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5015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52400" y="152400"/>
            <a:ext cx="8534400" cy="838200"/>
          </a:xfrm>
        </p:spPr>
        <p:txBody>
          <a:bodyPr/>
          <a:lstStyle/>
          <a:p>
            <a:pPr algn="l"/>
            <a:r>
              <a:rPr lang="en-US" sz="2400" b="1">
                <a:solidFill>
                  <a:schemeClr val="tx1"/>
                </a:solidFill>
                <a:latin typeface="Times New Roman" charset="0"/>
              </a:rPr>
              <a:t>for each codon calculate the the average probability</a:t>
            </a:r>
          </a:p>
        </p:txBody>
      </p:sp>
      <p:graphicFrame>
        <p:nvGraphicFramePr>
          <p:cNvPr id="39938" name="Object 2"/>
          <p:cNvGraphicFramePr>
            <a:graphicFrameLocks noChangeAspect="1"/>
          </p:cNvGraphicFramePr>
          <p:nvPr/>
        </p:nvGraphicFramePr>
        <p:xfrm>
          <a:off x="152400" y="914400"/>
          <a:ext cx="3900488" cy="2574925"/>
        </p:xfrm>
        <a:graphic>
          <a:graphicData uri="http://schemas.openxmlformats.org/presentationml/2006/ole">
            <mc:AlternateContent xmlns:mc="http://schemas.openxmlformats.org/markup-compatibility/2006">
              <mc:Choice xmlns:v="urn:schemas-microsoft-com:vml" Requires="v">
                <p:oleObj spid="_x0000_s1074" name="Photo Editor Photo" r:id="rId4" imgW="3900952" imgH="2575238" progId="">
                  <p:embed/>
                </p:oleObj>
              </mc:Choice>
              <mc:Fallback>
                <p:oleObj name="Photo Editor Photo" r:id="rId4" imgW="3900952" imgH="25752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3900488" cy="2574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822325" y="2057400"/>
            <a:ext cx="2000250" cy="2560638"/>
            <a:chOff x="518" y="1296"/>
            <a:chExt cx="1260" cy="1613"/>
          </a:xfrm>
        </p:grpSpPr>
        <p:sp>
          <p:nvSpPr>
            <p:cNvPr id="39952" name="Line 5"/>
            <p:cNvSpPr>
              <a:spLocks noChangeShapeType="1"/>
            </p:cNvSpPr>
            <p:nvPr/>
          </p:nvSpPr>
          <p:spPr bwMode="auto">
            <a:xfrm flipV="1">
              <a:off x="1392" y="1296"/>
              <a:ext cx="240" cy="1296"/>
            </a:xfrm>
            <a:prstGeom prst="line">
              <a:avLst/>
            </a:prstGeom>
            <a:noFill/>
            <a:ln w="2857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53" name="Line 6"/>
            <p:cNvSpPr>
              <a:spLocks noChangeShapeType="1"/>
            </p:cNvSpPr>
            <p:nvPr/>
          </p:nvSpPr>
          <p:spPr bwMode="auto">
            <a:xfrm flipH="1" flipV="1">
              <a:off x="1248" y="2016"/>
              <a:ext cx="144" cy="576"/>
            </a:xfrm>
            <a:prstGeom prst="line">
              <a:avLst/>
            </a:prstGeom>
            <a:noFill/>
            <a:ln w="2857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54" name="Text Box 7"/>
            <p:cNvSpPr txBox="1">
              <a:spLocks noChangeArrowheads="1"/>
            </p:cNvSpPr>
            <p:nvPr/>
          </p:nvSpPr>
          <p:spPr bwMode="auto">
            <a:xfrm>
              <a:off x="518" y="2618"/>
              <a:ext cx="1260" cy="291"/>
            </a:xfrm>
            <a:prstGeom prst="rect">
              <a:avLst/>
            </a:prstGeom>
            <a:noFill/>
            <a:ln w="2857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enter formula </a:t>
              </a:r>
            </a:p>
          </p:txBody>
        </p:sp>
      </p:grpSp>
      <p:grpSp>
        <p:nvGrpSpPr>
          <p:cNvPr id="3" name="Group 8"/>
          <p:cNvGrpSpPr>
            <a:grpSpLocks/>
          </p:cNvGrpSpPr>
          <p:nvPr/>
        </p:nvGrpSpPr>
        <p:grpSpPr bwMode="auto">
          <a:xfrm>
            <a:off x="2209800" y="762000"/>
            <a:ext cx="6934200" cy="3128963"/>
            <a:chOff x="1392" y="480"/>
            <a:chExt cx="4368" cy="1971"/>
          </a:xfrm>
        </p:grpSpPr>
        <p:sp>
          <p:nvSpPr>
            <p:cNvPr id="39945" name="Line 9"/>
            <p:cNvSpPr>
              <a:spLocks noChangeShapeType="1"/>
            </p:cNvSpPr>
            <p:nvPr/>
          </p:nvSpPr>
          <p:spPr bwMode="auto">
            <a:xfrm flipH="1" flipV="1">
              <a:off x="1392" y="2016"/>
              <a:ext cx="1440" cy="192"/>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6" name="Line 10"/>
            <p:cNvSpPr>
              <a:spLocks noChangeShapeType="1"/>
            </p:cNvSpPr>
            <p:nvPr/>
          </p:nvSpPr>
          <p:spPr bwMode="auto">
            <a:xfrm flipH="1" flipV="1">
              <a:off x="1784" y="1985"/>
              <a:ext cx="1048" cy="223"/>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7" name="Line 11"/>
            <p:cNvSpPr>
              <a:spLocks noChangeShapeType="1"/>
            </p:cNvSpPr>
            <p:nvPr/>
          </p:nvSpPr>
          <p:spPr bwMode="auto">
            <a:xfrm flipH="1" flipV="1">
              <a:off x="2066" y="1972"/>
              <a:ext cx="766" cy="236"/>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8" name="Line 12"/>
            <p:cNvSpPr>
              <a:spLocks noChangeShapeType="1"/>
            </p:cNvSpPr>
            <p:nvPr/>
          </p:nvSpPr>
          <p:spPr bwMode="auto">
            <a:xfrm flipH="1" flipV="1">
              <a:off x="2340" y="1964"/>
              <a:ext cx="540" cy="292"/>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9" name="Line 13"/>
            <p:cNvSpPr>
              <a:spLocks noChangeShapeType="1"/>
            </p:cNvSpPr>
            <p:nvPr/>
          </p:nvSpPr>
          <p:spPr bwMode="auto">
            <a:xfrm flipV="1">
              <a:off x="2880" y="1920"/>
              <a:ext cx="240" cy="288"/>
            </a:xfrm>
            <a:prstGeom prst="line">
              <a:avLst/>
            </a:prstGeom>
            <a:noFill/>
            <a:ln w="57150">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50" name="Text Box 14"/>
            <p:cNvSpPr txBox="1">
              <a:spLocks noChangeArrowheads="1"/>
            </p:cNvSpPr>
            <p:nvPr/>
          </p:nvSpPr>
          <p:spPr bwMode="auto">
            <a:xfrm>
              <a:off x="2208" y="2160"/>
              <a:ext cx="170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copy paste formula</a:t>
              </a:r>
            </a:p>
          </p:txBody>
        </p:sp>
        <p:graphicFrame>
          <p:nvGraphicFramePr>
            <p:cNvPr id="39951" name="Object 4"/>
            <p:cNvGraphicFramePr>
              <a:graphicFrameLocks noChangeAspect="1"/>
            </p:cNvGraphicFramePr>
            <p:nvPr/>
          </p:nvGraphicFramePr>
          <p:xfrm>
            <a:off x="2692" y="480"/>
            <a:ext cx="3068" cy="1324"/>
          </p:xfrm>
          <a:graphic>
            <a:graphicData uri="http://schemas.openxmlformats.org/presentationml/2006/ole">
              <mc:AlternateContent xmlns:mc="http://schemas.openxmlformats.org/markup-compatibility/2006">
                <mc:Choice xmlns:v="urn:schemas-microsoft-com:vml" Requires="v">
                  <p:oleObj spid="_x0000_s1075" name="Photo Editor Photo" r:id="rId6" imgW="6088908" imgH="2629128" progId="">
                    <p:embed/>
                  </p:oleObj>
                </mc:Choice>
                <mc:Fallback>
                  <p:oleObj name="Photo Editor Photo" r:id="rId6" imgW="6088908" imgH="262912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 y="480"/>
                          <a:ext cx="3068" cy="1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8" name="Group 7"/>
          <p:cNvGrpSpPr>
            <a:grpSpLocks/>
          </p:cNvGrpSpPr>
          <p:nvPr/>
        </p:nvGrpSpPr>
        <p:grpSpPr bwMode="auto">
          <a:xfrm>
            <a:off x="3124200" y="2667000"/>
            <a:ext cx="5816600" cy="4202113"/>
            <a:chOff x="3124200" y="2667000"/>
            <a:chExt cx="5816600" cy="4201486"/>
          </a:xfrm>
        </p:grpSpPr>
        <p:sp>
          <p:nvSpPr>
            <p:cNvPr id="39942" name="Line 18"/>
            <p:cNvSpPr>
              <a:spLocks noChangeShapeType="1"/>
            </p:cNvSpPr>
            <p:nvPr/>
          </p:nvSpPr>
          <p:spPr bwMode="auto">
            <a:xfrm flipH="1">
              <a:off x="6858000" y="2667000"/>
              <a:ext cx="685800" cy="1524000"/>
            </a:xfrm>
            <a:prstGeom prst="line">
              <a:avLst/>
            </a:prstGeom>
            <a:noFill/>
            <a:ln w="2857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a:solidFill>
                  <a:srgbClr val="000000"/>
                </a:solidFill>
                <a:latin typeface="Times New Roman" charset="0"/>
              </a:endParaRPr>
            </a:p>
          </p:txBody>
        </p:sp>
        <p:sp>
          <p:nvSpPr>
            <p:cNvPr id="39943" name="Text Box 19"/>
            <p:cNvSpPr txBox="1">
              <a:spLocks noChangeArrowheads="1"/>
            </p:cNvSpPr>
            <p:nvPr/>
          </p:nvSpPr>
          <p:spPr bwMode="auto">
            <a:xfrm>
              <a:off x="7086600" y="3429000"/>
              <a:ext cx="1281871" cy="46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FF0000"/>
                  </a:solidFill>
                </a:rPr>
                <a:t>plot row</a:t>
              </a:r>
            </a:p>
          </p:txBody>
        </p:sp>
        <p:pic>
          <p:nvPicPr>
            <p:cNvPr id="39944"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332177"/>
              <a:ext cx="5816600" cy="253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31431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 y="914400"/>
            <a:ext cx="4271963" cy="583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TextBox 2"/>
          <p:cNvSpPr txBox="1">
            <a:spLocks noChangeArrowheads="1"/>
          </p:cNvSpPr>
          <p:nvPr/>
        </p:nvSpPr>
        <p:spPr bwMode="auto">
          <a:xfrm>
            <a:off x="12700" y="381000"/>
            <a:ext cx="8821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To determine credibility interval for a parameter (here omega&lt;1):</a:t>
            </a:r>
          </a:p>
        </p:txBody>
      </p:sp>
      <p:sp>
        <p:nvSpPr>
          <p:cNvPr id="41987" name="TextBox 3"/>
          <p:cNvSpPr txBox="1">
            <a:spLocks noChangeArrowheads="1"/>
          </p:cNvSpPr>
          <p:nvPr/>
        </p:nvSpPr>
        <p:spPr bwMode="auto">
          <a:xfrm>
            <a:off x="4572000" y="1219200"/>
            <a:ext cx="3886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solidFill>
                  <a:srgbClr val="000000"/>
                </a:solidFill>
              </a:rPr>
              <a:t>Select values for the parameter, sampled after the burning.</a:t>
            </a:r>
          </a:p>
          <a:p>
            <a:pPr eaLnBrk="1" hangingPunct="1"/>
            <a:br>
              <a:rPr lang="en-US">
                <a:solidFill>
                  <a:srgbClr val="000000"/>
                </a:solidFill>
              </a:rPr>
            </a:br>
            <a:r>
              <a:rPr lang="en-US">
                <a:solidFill>
                  <a:srgbClr val="000000"/>
                </a:solidFill>
              </a:rPr>
              <a:t>Copy paste to a new spreadsheet,</a:t>
            </a:r>
          </a:p>
        </p:txBody>
      </p:sp>
    </p:spTree>
    <p:extLst>
      <p:ext uri="{BB962C8B-B14F-4D97-AF65-F5344CB8AC3E}">
        <p14:creationId xmlns:p14="http://schemas.microsoft.com/office/powerpoint/2010/main" val="428491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54229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0" name="TextBox 3"/>
          <p:cNvSpPr txBox="1">
            <a:spLocks noChangeArrowheads="1"/>
          </p:cNvSpPr>
          <p:nvPr/>
        </p:nvSpPr>
        <p:spPr bwMode="auto">
          <a:xfrm>
            <a:off x="5486400" y="609600"/>
            <a:ext cx="3505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buFont typeface="Arial" charset="0"/>
              <a:buChar char="•"/>
            </a:pPr>
            <a:r>
              <a:rPr lang="en-US">
                <a:solidFill>
                  <a:srgbClr val="000000"/>
                </a:solidFill>
              </a:rPr>
              <a:t>Sort values according to size, </a:t>
            </a:r>
          </a:p>
          <a:p>
            <a:pPr eaLnBrk="1" hangingPunct="1">
              <a:buFont typeface="Arial" charset="0"/>
              <a:buChar char="•"/>
            </a:pPr>
            <a:r>
              <a:rPr lang="en-US">
                <a:solidFill>
                  <a:srgbClr val="000000"/>
                </a:solidFill>
              </a:rPr>
              <a:t>Discard top and bottom 2.5%</a:t>
            </a:r>
          </a:p>
          <a:p>
            <a:pPr eaLnBrk="1" hangingPunct="1">
              <a:buFont typeface="Arial" charset="0"/>
              <a:buChar char="•"/>
            </a:pPr>
            <a:r>
              <a:rPr lang="en-US">
                <a:solidFill>
                  <a:srgbClr val="000000"/>
                </a:solidFill>
              </a:rPr>
              <a:t>Remainder gives 95% credibility interval.</a:t>
            </a:r>
          </a:p>
        </p:txBody>
      </p:sp>
    </p:spTree>
    <p:extLst>
      <p:ext uri="{BB962C8B-B14F-4D97-AF65-F5344CB8AC3E}">
        <p14:creationId xmlns:p14="http://schemas.microsoft.com/office/powerpoint/2010/main" val="1142072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E5CF76-2239-1F44-9E39-2AC63CCDB968}"/>
              </a:ext>
            </a:extLst>
          </p:cNvPr>
          <p:cNvSpPr txBox="1"/>
          <p:nvPr/>
        </p:nvSpPr>
        <p:spPr>
          <a:xfrm>
            <a:off x="808383" y="424071"/>
            <a:ext cx="7726017" cy="3570208"/>
          </a:xfrm>
          <a:prstGeom prst="rect">
            <a:avLst/>
          </a:prstGeom>
          <a:noFill/>
        </p:spPr>
        <p:txBody>
          <a:bodyPr wrap="square" rtlCol="0">
            <a:spAutoFit/>
          </a:bodyPr>
          <a:lstStyle/>
          <a:p>
            <a:r>
              <a:rPr lang="en-US" sz="2800" dirty="0"/>
              <a:t>Programs that can be used to determine </a:t>
            </a:r>
            <a:r>
              <a:rPr lang="en-US" sz="2800" dirty="0" err="1"/>
              <a:t>dN</a:t>
            </a:r>
            <a:r>
              <a:rPr lang="en-US" sz="2800" dirty="0"/>
              <a:t>/</a:t>
            </a:r>
            <a:r>
              <a:rPr lang="en-US" sz="2800" dirty="0" err="1"/>
              <a:t>dS</a:t>
            </a:r>
            <a:r>
              <a:rPr lang="en-US" sz="2800" dirty="0"/>
              <a:t>:</a:t>
            </a:r>
          </a:p>
          <a:p>
            <a:endParaRPr lang="en-US" dirty="0"/>
          </a:p>
          <a:p>
            <a:endParaRPr lang="en-US" dirty="0"/>
          </a:p>
          <a:p>
            <a:pPr marL="285750" indent="-285750">
              <a:buFont typeface="Arial" panose="020B0604020202020204" pitchFamily="34" charset="0"/>
              <a:buChar char="•"/>
            </a:pPr>
            <a:r>
              <a:rPr lang="en-US" dirty="0">
                <a:hlinkClick r:id="rId3"/>
              </a:rPr>
              <a:t>PAML</a:t>
            </a:r>
            <a:r>
              <a:rPr lang="en-US" dirty="0"/>
              <a:t> (phylogenetic analysis using maximum likelihood).</a:t>
            </a:r>
            <a:br>
              <a:rPr lang="en-US" dirty="0"/>
            </a:br>
            <a:r>
              <a:rPr lang="en-US" dirty="0"/>
              <a:t>Runs from the command line, using a control file.  </a:t>
            </a:r>
            <a:br>
              <a:rPr lang="en-US" dirty="0"/>
            </a:br>
            <a:r>
              <a:rPr lang="en-US" dirty="0"/>
              <a:t>Not easy to use, but, once one gets the hang of it, it is very powerful.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linkClick r:id="rId4"/>
              </a:rPr>
              <a:t>Hyphy</a:t>
            </a:r>
            <a:r>
              <a:rPr lang="en-US" dirty="0"/>
              <a:t> (hypothesis testing using phylogeny).  A webserver is available: </a:t>
            </a:r>
            <a:r>
              <a:rPr lang="en-US" dirty="0">
                <a:hlinkClick r:id="rId5"/>
              </a:rPr>
              <a:t>https://www.datamonkey.org</a:t>
            </a:r>
            <a:r>
              <a:rPr lang="en-US" dirty="0"/>
              <a:t> .  Easier to use for novices, good graphics.</a:t>
            </a:r>
          </a:p>
          <a:p>
            <a:endParaRPr lang="en-US" dirty="0"/>
          </a:p>
          <a:p>
            <a:endParaRPr lang="en-US" dirty="0"/>
          </a:p>
        </p:txBody>
      </p:sp>
    </p:spTree>
    <p:extLst>
      <p:ext uri="{BB962C8B-B14F-4D97-AF65-F5344CB8AC3E}">
        <p14:creationId xmlns:p14="http://schemas.microsoft.com/office/powerpoint/2010/main" val="3804702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D02F25A-2025-CD45-AD2A-4203269CF1A8}"/>
              </a:ext>
            </a:extLst>
          </p:cNvPr>
          <p:cNvSpPr>
            <a:spLocks noGrp="1" noChangeArrowheads="1"/>
          </p:cNvSpPr>
          <p:nvPr>
            <p:ph type="title"/>
          </p:nvPr>
        </p:nvSpPr>
        <p:spPr>
          <a:xfrm>
            <a:off x="0" y="0"/>
            <a:ext cx="9144000" cy="1143000"/>
          </a:xfrm>
        </p:spPr>
        <p:txBody>
          <a:bodyPr/>
          <a:lstStyle/>
          <a:p>
            <a:pPr algn="l" eaLnBrk="1" hangingPunct="1"/>
            <a:r>
              <a:rPr lang="en-US" altLang="en-US" sz="2800">
                <a:ea typeface="ＭＳ Ｐゴシック" panose="020B0600070205080204" pitchFamily="34" charset="-128"/>
              </a:rPr>
              <a:t>Hy-Phy</a:t>
            </a:r>
            <a:r>
              <a:rPr lang="en-US" altLang="en-US">
                <a:ea typeface="ＭＳ Ｐゴシック" panose="020B0600070205080204" pitchFamily="34" charset="-128"/>
              </a:rPr>
              <a:t>  -</a:t>
            </a:r>
            <a:br>
              <a:rPr lang="en-US" altLang="en-US">
                <a:ea typeface="ＭＳ Ｐゴシック" panose="020B0600070205080204" pitchFamily="34" charset="-128"/>
              </a:rPr>
            </a:br>
            <a:r>
              <a:rPr lang="en-US" altLang="en-US" sz="2800">
                <a:ea typeface="ＭＳ Ｐゴシック" panose="020B0600070205080204" pitchFamily="34" charset="-128"/>
              </a:rPr>
              <a:t>Hypothesis Testing using Phylogenies.</a:t>
            </a:r>
            <a:r>
              <a:rPr lang="en-US" altLang="en-US">
                <a:ea typeface="ＭＳ Ｐゴシック" panose="020B0600070205080204" pitchFamily="34" charset="-128"/>
              </a:rPr>
              <a:t>  </a:t>
            </a:r>
          </a:p>
        </p:txBody>
      </p:sp>
      <p:sp>
        <p:nvSpPr>
          <p:cNvPr id="41987" name="Text Box 3">
            <a:extLst>
              <a:ext uri="{FF2B5EF4-FFF2-40B4-BE49-F238E27FC236}">
                <a16:creationId xmlns:a16="http://schemas.microsoft.com/office/drawing/2014/main" id="{FD0F36F4-8633-2046-BF32-F1B8C530A77A}"/>
              </a:ext>
            </a:extLst>
          </p:cNvPr>
          <p:cNvSpPr txBox="1">
            <a:spLocks noChangeArrowheads="1"/>
          </p:cNvSpPr>
          <p:nvPr/>
        </p:nvSpPr>
        <p:spPr bwMode="auto">
          <a:xfrm>
            <a:off x="250825" y="1533525"/>
            <a:ext cx="335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b="0">
                <a:latin typeface="Arial" panose="020B0604020202020204" pitchFamily="34" charset="0"/>
              </a:rPr>
              <a:t>Using Batchfiles or GUI</a:t>
            </a:r>
          </a:p>
        </p:txBody>
      </p:sp>
      <p:sp>
        <p:nvSpPr>
          <p:cNvPr id="41988" name="Text Box 4">
            <a:extLst>
              <a:ext uri="{FF2B5EF4-FFF2-40B4-BE49-F238E27FC236}">
                <a16:creationId xmlns:a16="http://schemas.microsoft.com/office/drawing/2014/main" id="{D33924B4-3B4F-F344-86BD-FD3B17FD9568}"/>
              </a:ext>
            </a:extLst>
          </p:cNvPr>
          <p:cNvSpPr txBox="1">
            <a:spLocks noChangeArrowheads="1"/>
          </p:cNvSpPr>
          <p:nvPr/>
        </p:nvSpPr>
        <p:spPr bwMode="auto">
          <a:xfrm>
            <a:off x="250825" y="2219325"/>
            <a:ext cx="54796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b="0" dirty="0">
                <a:latin typeface="Arial" panose="020B0604020202020204" pitchFamily="34" charset="0"/>
              </a:rPr>
              <a:t>Information at  </a:t>
            </a:r>
            <a:r>
              <a:rPr lang="en-US" altLang="en-US" b="0" dirty="0">
                <a:latin typeface="Arial" panose="020B0604020202020204" pitchFamily="34" charset="0"/>
                <a:hlinkClick r:id="rId3"/>
              </a:rPr>
              <a:t>http://www.hyphy.org/</a:t>
            </a:r>
            <a:r>
              <a:rPr lang="en-US" altLang="en-US" b="0" dirty="0">
                <a:latin typeface="Arial" panose="020B0604020202020204" pitchFamily="34" charset="0"/>
              </a:rPr>
              <a:t>  </a:t>
            </a:r>
          </a:p>
        </p:txBody>
      </p:sp>
      <p:sp>
        <p:nvSpPr>
          <p:cNvPr id="41989" name="Text Box 5">
            <a:extLst>
              <a:ext uri="{FF2B5EF4-FFF2-40B4-BE49-F238E27FC236}">
                <a16:creationId xmlns:a16="http://schemas.microsoft.com/office/drawing/2014/main" id="{E67D155D-627B-C74D-841B-E8FA02173AE0}"/>
              </a:ext>
            </a:extLst>
          </p:cNvPr>
          <p:cNvSpPr txBox="1">
            <a:spLocks noChangeArrowheads="1"/>
          </p:cNvSpPr>
          <p:nvPr/>
        </p:nvSpPr>
        <p:spPr bwMode="auto">
          <a:xfrm>
            <a:off x="250825" y="2994025"/>
            <a:ext cx="44310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b="0" dirty="0">
                <a:latin typeface="Arial" panose="020B0604020202020204" pitchFamily="34" charset="0"/>
              </a:rPr>
              <a:t>Selected analyses also can be </a:t>
            </a:r>
            <a:br>
              <a:rPr lang="en-US" altLang="en-US" b="0" dirty="0">
                <a:latin typeface="Arial" panose="020B0604020202020204" pitchFamily="34" charset="0"/>
              </a:rPr>
            </a:br>
            <a:r>
              <a:rPr lang="en-US" altLang="en-US" b="0" dirty="0">
                <a:latin typeface="Arial" panose="020B0604020202020204" pitchFamily="34" charset="0"/>
              </a:rPr>
              <a:t>performed online at </a:t>
            </a:r>
          </a:p>
          <a:p>
            <a:pPr eaLnBrk="1" hangingPunct="1"/>
            <a:r>
              <a:rPr lang="en-US" altLang="en-US" b="0" dirty="0">
                <a:latin typeface="Arial" panose="020B0604020202020204" pitchFamily="34" charset="0"/>
                <a:hlinkClick r:id="rId4"/>
              </a:rPr>
              <a:t>http://www.datamonkey.org/</a:t>
            </a:r>
            <a:r>
              <a:rPr lang="en-US" altLang="en-US" b="0" dirty="0">
                <a:latin typeface="Arial" panose="020B0604020202020204" pitchFamily="34" charset="0"/>
              </a:rPr>
              <a:t> </a:t>
            </a:r>
          </a:p>
        </p:txBody>
      </p:sp>
      <p:pic>
        <p:nvPicPr>
          <p:cNvPr id="41990" name="Picture 6">
            <a:extLst>
              <a:ext uri="{FF2B5EF4-FFF2-40B4-BE49-F238E27FC236}">
                <a16:creationId xmlns:a16="http://schemas.microsoft.com/office/drawing/2014/main" id="{CDCF0E60-0B4E-B24E-8A7C-9BB2CEB3F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9350" y="3122613"/>
            <a:ext cx="4184650"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a:extLst>
              <a:ext uri="{FF2B5EF4-FFF2-40B4-BE49-F238E27FC236}">
                <a16:creationId xmlns:a16="http://schemas.microsoft.com/office/drawing/2014/main" id="{87DA4FCC-90C9-E749-ACF7-08EC71040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0"/>
            <a:ext cx="31242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92555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2203A20-EEFA-CC49-9C4E-B43218F5BDF5}"/>
              </a:ext>
            </a:extLst>
          </p:cNvPr>
          <p:cNvSpPr>
            <a:spLocks noGrp="1" noChangeArrowheads="1"/>
          </p:cNvSpPr>
          <p:nvPr>
            <p:ph type="title"/>
          </p:nvPr>
        </p:nvSpPr>
        <p:spPr>
          <a:xfrm>
            <a:off x="0" y="0"/>
            <a:ext cx="9144000" cy="1104900"/>
          </a:xfrm>
        </p:spPr>
        <p:txBody>
          <a:bodyPr/>
          <a:lstStyle/>
          <a:p>
            <a:pPr algn="l" eaLnBrk="1" hangingPunct="1"/>
            <a:r>
              <a:rPr lang="en-US" altLang="en-US" sz="2800">
                <a:ea typeface="ＭＳ Ｐゴシック" panose="020B0600070205080204" pitchFamily="34" charset="-128"/>
              </a:rPr>
              <a:t>Example testing for dN/dS in two partitions of the data --</a:t>
            </a:r>
            <a:br>
              <a:rPr lang="en-US" altLang="en-US" sz="2800">
                <a:ea typeface="ＭＳ Ｐゴシック" panose="020B0600070205080204" pitchFamily="34" charset="-128"/>
              </a:rPr>
            </a:br>
            <a:r>
              <a:rPr lang="en-US" altLang="en-US" sz="2800">
                <a:ea typeface="ＭＳ Ｐゴシック" panose="020B0600070205080204" pitchFamily="34" charset="-128"/>
              </a:rPr>
              <a:t>John’s dataset</a:t>
            </a:r>
            <a:endParaRPr lang="en-US" altLang="en-US">
              <a:ea typeface="ＭＳ Ｐゴシック" panose="020B0600070205080204" pitchFamily="34" charset="-128"/>
            </a:endParaRPr>
          </a:p>
        </p:txBody>
      </p:sp>
      <p:sp>
        <p:nvSpPr>
          <p:cNvPr id="56323" name="Text Box 3">
            <a:extLst>
              <a:ext uri="{FF2B5EF4-FFF2-40B4-BE49-F238E27FC236}">
                <a16:creationId xmlns:a16="http://schemas.microsoft.com/office/drawing/2014/main" id="{128AA078-EDB2-8342-8691-941F4E1CEDFC}"/>
              </a:ext>
            </a:extLst>
          </p:cNvPr>
          <p:cNvSpPr txBox="1">
            <a:spLocks noChangeArrowheads="1"/>
          </p:cNvSpPr>
          <p:nvPr/>
        </p:nvSpPr>
        <p:spPr bwMode="auto">
          <a:xfrm>
            <a:off x="2722563" y="908050"/>
            <a:ext cx="6421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0">
                <a:latin typeface="Arial" panose="020B0604020202020204" pitchFamily="34" charset="0"/>
              </a:rPr>
              <a:t>Alternatively, especially if the the two models are not nested, one can set up two different windows with the same dataset:</a:t>
            </a:r>
            <a:endParaRPr lang="en-US" altLang="en-US">
              <a:latin typeface="Arial" panose="020B0604020202020204" pitchFamily="34" charset="0"/>
            </a:endParaRPr>
          </a:p>
        </p:txBody>
      </p:sp>
      <p:pic>
        <p:nvPicPr>
          <p:cNvPr id="56324" name="Picture 4">
            <a:extLst>
              <a:ext uri="{FF2B5EF4-FFF2-40B4-BE49-F238E27FC236}">
                <a16:creationId xmlns:a16="http://schemas.microsoft.com/office/drawing/2014/main" id="{5F25E987-3257-E044-BF2C-E53EE3986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533525"/>
            <a:ext cx="74930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Line 5">
            <a:extLst>
              <a:ext uri="{FF2B5EF4-FFF2-40B4-BE49-F238E27FC236}">
                <a16:creationId xmlns:a16="http://schemas.microsoft.com/office/drawing/2014/main" id="{F3EF398F-9218-AC49-991E-30F917EA1C93}"/>
              </a:ext>
            </a:extLst>
          </p:cNvPr>
          <p:cNvSpPr>
            <a:spLocks noChangeShapeType="1"/>
          </p:cNvSpPr>
          <p:nvPr/>
        </p:nvSpPr>
        <p:spPr bwMode="auto">
          <a:xfrm flipH="1">
            <a:off x="6934200" y="4254500"/>
            <a:ext cx="723900" cy="0"/>
          </a:xfrm>
          <a:prstGeom prst="line">
            <a:avLst/>
          </a:prstGeom>
          <a:noFill/>
          <a:ln w="57150">
            <a:solidFill>
              <a:srgbClr val="E80D0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26" name="Line 6">
            <a:extLst>
              <a:ext uri="{FF2B5EF4-FFF2-40B4-BE49-F238E27FC236}">
                <a16:creationId xmlns:a16="http://schemas.microsoft.com/office/drawing/2014/main" id="{640EE963-1CE5-424D-8A17-A24F977C0D35}"/>
              </a:ext>
            </a:extLst>
          </p:cNvPr>
          <p:cNvSpPr>
            <a:spLocks noChangeShapeType="1"/>
          </p:cNvSpPr>
          <p:nvPr/>
        </p:nvSpPr>
        <p:spPr bwMode="auto">
          <a:xfrm flipH="1">
            <a:off x="6959600" y="5740400"/>
            <a:ext cx="723900" cy="0"/>
          </a:xfrm>
          <a:prstGeom prst="line">
            <a:avLst/>
          </a:prstGeom>
          <a:noFill/>
          <a:ln w="57150">
            <a:solidFill>
              <a:srgbClr val="E80D0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27" name="Text Box 7">
            <a:extLst>
              <a:ext uri="{FF2B5EF4-FFF2-40B4-BE49-F238E27FC236}">
                <a16:creationId xmlns:a16="http://schemas.microsoft.com/office/drawing/2014/main" id="{B0218828-6727-7D4C-90D8-F102C262B518}"/>
              </a:ext>
            </a:extLst>
          </p:cNvPr>
          <p:cNvSpPr txBox="1">
            <a:spLocks noChangeArrowheads="1"/>
          </p:cNvSpPr>
          <p:nvPr/>
        </p:nvSpPr>
        <p:spPr bwMode="auto">
          <a:xfrm>
            <a:off x="7694613" y="4035425"/>
            <a:ext cx="1268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b="0">
                <a:latin typeface="Arial" panose="020B0604020202020204" pitchFamily="34" charset="0"/>
              </a:rPr>
              <a:t>Model 1</a:t>
            </a:r>
          </a:p>
        </p:txBody>
      </p:sp>
      <p:sp>
        <p:nvSpPr>
          <p:cNvPr id="56328" name="Text Box 8">
            <a:extLst>
              <a:ext uri="{FF2B5EF4-FFF2-40B4-BE49-F238E27FC236}">
                <a16:creationId xmlns:a16="http://schemas.microsoft.com/office/drawing/2014/main" id="{C628CCBF-3A95-9D41-9F85-45FB1AE69364}"/>
              </a:ext>
            </a:extLst>
          </p:cNvPr>
          <p:cNvSpPr txBox="1">
            <a:spLocks noChangeArrowheads="1"/>
          </p:cNvSpPr>
          <p:nvPr/>
        </p:nvSpPr>
        <p:spPr bwMode="auto">
          <a:xfrm>
            <a:off x="7694613" y="5483225"/>
            <a:ext cx="1268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b="0">
                <a:latin typeface="Arial" panose="020B0604020202020204" pitchFamily="34" charset="0"/>
              </a:rPr>
              <a:t>Model 2</a:t>
            </a:r>
          </a:p>
        </p:txBody>
      </p:sp>
    </p:spTree>
    <p:extLst>
      <p:ext uri="{BB962C8B-B14F-4D97-AF65-F5344CB8AC3E}">
        <p14:creationId xmlns:p14="http://schemas.microsoft.com/office/powerpoint/2010/main" val="18404497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268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393700" y="1254125"/>
            <a:ext cx="7226300"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err="1">
                <a:solidFill>
                  <a:srgbClr val="000000"/>
                </a:solidFill>
              </a:rPr>
              <a:t>dN</a:t>
            </a:r>
            <a:r>
              <a:rPr lang="en-US" sz="1800" b="1" dirty="0">
                <a:solidFill>
                  <a:srgbClr val="000000"/>
                </a:solidFill>
              </a:rPr>
              <a:t>/</a:t>
            </a:r>
            <a:r>
              <a:rPr lang="en-US" sz="1800" b="1" dirty="0" err="1">
                <a:solidFill>
                  <a:srgbClr val="000000"/>
                </a:solidFill>
              </a:rPr>
              <a:t>dS</a:t>
            </a:r>
            <a:r>
              <a:rPr lang="en-US" sz="1800" b="1" dirty="0">
                <a:solidFill>
                  <a:srgbClr val="000000"/>
                </a:solidFill>
              </a:rPr>
              <a:t> </a:t>
            </a:r>
            <a:r>
              <a:rPr lang="en-US" sz="1800" dirty="0">
                <a:solidFill>
                  <a:srgbClr val="000000"/>
                </a:solidFill>
                <a:latin typeface="Calibri" charset="0"/>
              </a:rPr>
              <a:t>ratio (</a:t>
            </a:r>
            <a:r>
              <a:rPr lang="en-US" sz="1800" dirty="0">
                <a:solidFill>
                  <a:srgbClr val="000000"/>
                </a:solidFill>
                <a:cs typeface="Arial" charset="0"/>
              </a:rPr>
              <a:t>aka </a:t>
            </a:r>
            <a:r>
              <a:rPr lang="en-US" sz="1800" b="1" dirty="0" err="1">
                <a:solidFill>
                  <a:srgbClr val="000000"/>
                </a:solidFill>
                <a:cs typeface="Arial" charset="0"/>
              </a:rPr>
              <a:t>Ka</a:t>
            </a:r>
            <a:r>
              <a:rPr lang="en-US" sz="1800" b="1" dirty="0">
                <a:solidFill>
                  <a:srgbClr val="000000"/>
                </a:solidFill>
                <a:cs typeface="Arial" charset="0"/>
              </a:rPr>
              <a:t>/Ks</a:t>
            </a:r>
            <a:r>
              <a:rPr lang="en-US" sz="1800" dirty="0">
                <a:solidFill>
                  <a:srgbClr val="000000"/>
                </a:solidFill>
                <a:cs typeface="Arial" charset="0"/>
              </a:rPr>
              <a:t> or </a:t>
            </a:r>
            <a:r>
              <a:rPr lang="el-GR" sz="1800" b="1" dirty="0">
                <a:solidFill>
                  <a:srgbClr val="000000"/>
                </a:solidFill>
                <a:cs typeface="Arial" charset="0"/>
              </a:rPr>
              <a:t>ω</a:t>
            </a:r>
            <a:r>
              <a:rPr lang="en-US" sz="1800" b="1" dirty="0">
                <a:solidFill>
                  <a:srgbClr val="000000"/>
                </a:solidFill>
                <a:cs typeface="Arial" charset="0"/>
              </a:rPr>
              <a:t> </a:t>
            </a:r>
            <a:r>
              <a:rPr lang="en-US" sz="1800" dirty="0">
                <a:solidFill>
                  <a:srgbClr val="000000"/>
                </a:solidFill>
                <a:cs typeface="Arial" charset="0"/>
              </a:rPr>
              <a:t>(omega) ratio) where</a:t>
            </a:r>
          </a:p>
          <a:p>
            <a:pP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r>
              <a:rPr lang="en-US" sz="1800" b="1" dirty="0">
                <a:solidFill>
                  <a:srgbClr val="000000"/>
                </a:solidFill>
                <a:cs typeface="Arial" charset="0"/>
              </a:rPr>
              <a:t>     </a:t>
            </a:r>
            <a:r>
              <a:rPr lang="en-US" sz="1800" b="1" dirty="0" err="1">
                <a:solidFill>
                  <a:srgbClr val="000000"/>
                </a:solidFill>
                <a:cs typeface="Arial" charset="0"/>
              </a:rPr>
              <a:t>dN</a:t>
            </a:r>
            <a:r>
              <a:rPr lang="en-US" sz="1800" dirty="0">
                <a:solidFill>
                  <a:srgbClr val="000000"/>
                </a:solidFill>
                <a:cs typeface="Arial" charset="0"/>
              </a:rPr>
              <a:t> = number of non-synonymous substitutions / number of all possible non-synonymous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b="1" dirty="0">
              <a:solidFill>
                <a:srgbClr val="000000"/>
              </a:solidFill>
              <a:cs typeface="Arial" charset="0"/>
            </a:endParaRPr>
          </a:p>
          <a:p>
            <a:pPr algn="ctr" eaLnBrk="1" fontAlgn="base" hangingPunct="1">
              <a:spcBef>
                <a:spcPct val="0"/>
              </a:spcBef>
              <a:spcAft>
                <a:spcPct val="0"/>
              </a:spcAft>
            </a:pPr>
            <a:r>
              <a:rPr lang="en-US" sz="1800" b="1" dirty="0" err="1">
                <a:solidFill>
                  <a:srgbClr val="000000"/>
                </a:solidFill>
                <a:cs typeface="Arial" charset="0"/>
              </a:rPr>
              <a:t>dS</a:t>
            </a:r>
            <a:r>
              <a:rPr lang="en-US" sz="1800" b="1" dirty="0">
                <a:solidFill>
                  <a:srgbClr val="000000"/>
                </a:solidFill>
                <a:cs typeface="Arial" charset="0"/>
              </a:rPr>
              <a:t> </a:t>
            </a:r>
            <a:r>
              <a:rPr lang="en-US" sz="1800" dirty="0">
                <a:solidFill>
                  <a:srgbClr val="000000"/>
                </a:solidFill>
                <a:cs typeface="Arial" charset="0"/>
              </a:rPr>
              <a:t> =number of synonymous substitutions / number of all possible 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dirty="0">
              <a:solidFill>
                <a:srgbClr val="000000"/>
              </a:solidFill>
              <a:cs typeface="Arial" charset="0"/>
            </a:endParaRPr>
          </a:p>
        </p:txBody>
      </p:sp>
      <p:sp>
        <p:nvSpPr>
          <p:cNvPr id="3" name="Rectangle 2"/>
          <p:cNvSpPr>
            <a:spLocks noChangeArrowheads="1"/>
          </p:cNvSpPr>
          <p:nvPr/>
        </p:nvSpPr>
        <p:spPr bwMode="auto">
          <a:xfrm>
            <a:off x="914400" y="3922713"/>
            <a:ext cx="41544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&gt;1 positive, Darwinian selection</a:t>
            </a:r>
          </a:p>
        </p:txBody>
      </p:sp>
      <p:sp>
        <p:nvSpPr>
          <p:cNvPr id="5" name="Rectangle 4"/>
          <p:cNvSpPr>
            <a:spLocks noChangeArrowheads="1"/>
          </p:cNvSpPr>
          <p:nvPr/>
        </p:nvSpPr>
        <p:spPr bwMode="auto">
          <a:xfrm>
            <a:off x="914400" y="4603750"/>
            <a:ext cx="61595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=1 neutral evolution</a:t>
            </a:r>
          </a:p>
        </p:txBody>
      </p:sp>
      <p:sp>
        <p:nvSpPr>
          <p:cNvPr id="6" name="Rectangle 5"/>
          <p:cNvSpPr>
            <a:spLocks noChangeArrowheads="1"/>
          </p:cNvSpPr>
          <p:nvPr/>
        </p:nvSpPr>
        <p:spPr bwMode="auto">
          <a:xfrm>
            <a:off x="946150" y="5345113"/>
            <a:ext cx="40909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&lt;1 negative, purifying selection</a:t>
            </a:r>
          </a:p>
        </p:txBody>
      </p:sp>
    </p:spTree>
    <p:extLst>
      <p:ext uri="{BB962C8B-B14F-4D97-AF65-F5344CB8AC3E}">
        <p14:creationId xmlns:p14="http://schemas.microsoft.com/office/powerpoint/2010/main" val="836645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xample6_3">
            <a:extLst>
              <a:ext uri="{FF2B5EF4-FFF2-40B4-BE49-F238E27FC236}">
                <a16:creationId xmlns:a16="http://schemas.microsoft.com/office/drawing/2014/main" id="{2F5E6466-E54A-CA42-BB64-82BF463A4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1650"/>
            <a:ext cx="5570538"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a:extLst>
              <a:ext uri="{FF2B5EF4-FFF2-40B4-BE49-F238E27FC236}">
                <a16:creationId xmlns:a16="http://schemas.microsoft.com/office/drawing/2014/main" id="{503706E2-74D3-D149-B3D8-771A27CB3714}"/>
              </a:ext>
            </a:extLst>
          </p:cNvPr>
          <p:cNvSpPr>
            <a:spLocks noGrp="1" noChangeArrowheads="1"/>
          </p:cNvSpPr>
          <p:nvPr>
            <p:ph type="title"/>
          </p:nvPr>
        </p:nvSpPr>
        <p:spPr>
          <a:xfrm>
            <a:off x="0" y="0"/>
            <a:ext cx="9144000" cy="1104900"/>
          </a:xfrm>
        </p:spPr>
        <p:txBody>
          <a:bodyPr/>
          <a:lstStyle/>
          <a:p>
            <a:pPr algn="l" eaLnBrk="1" hangingPunct="1"/>
            <a:r>
              <a:rPr lang="en-US" altLang="en-US" sz="2800">
                <a:ea typeface="ＭＳ Ｐゴシック" panose="020B0600070205080204" pitchFamily="34" charset="-128"/>
              </a:rPr>
              <a:t>Example testing for dN/dS in two partitions of the data --</a:t>
            </a:r>
            <a:br>
              <a:rPr lang="en-US" altLang="en-US" sz="2800">
                <a:ea typeface="ＭＳ Ｐゴシック" panose="020B0600070205080204" pitchFamily="34" charset="-128"/>
              </a:rPr>
            </a:br>
            <a:r>
              <a:rPr lang="en-US" altLang="en-US" sz="2800">
                <a:ea typeface="ＭＳ Ｐゴシック" panose="020B0600070205080204" pitchFamily="34" charset="-128"/>
              </a:rPr>
              <a:t>John’s dataset</a:t>
            </a:r>
            <a:endParaRPr lang="en-US" altLang="en-US">
              <a:ea typeface="ＭＳ Ｐゴシック" panose="020B0600070205080204" pitchFamily="34" charset="-128"/>
            </a:endParaRPr>
          </a:p>
        </p:txBody>
      </p:sp>
      <p:sp>
        <p:nvSpPr>
          <p:cNvPr id="58372" name="Text Box 4">
            <a:extLst>
              <a:ext uri="{FF2B5EF4-FFF2-40B4-BE49-F238E27FC236}">
                <a16:creationId xmlns:a16="http://schemas.microsoft.com/office/drawing/2014/main" id="{E5346F45-82EE-A440-A072-E4EAB7F173A7}"/>
              </a:ext>
            </a:extLst>
          </p:cNvPr>
          <p:cNvSpPr txBox="1">
            <a:spLocks noChangeArrowheads="1"/>
          </p:cNvSpPr>
          <p:nvPr/>
        </p:nvSpPr>
        <p:spPr bwMode="auto">
          <a:xfrm>
            <a:off x="0" y="1114425"/>
            <a:ext cx="87963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0">
                <a:latin typeface="Arial" panose="020B0604020202020204" pitchFamily="34" charset="0"/>
              </a:rPr>
              <a:t>Simulation under model 2, evaluation under model 1, calculate LR</a:t>
            </a:r>
          </a:p>
          <a:p>
            <a:pPr eaLnBrk="1" hangingPunct="1"/>
            <a:r>
              <a:rPr lang="en-US" altLang="en-US" sz="1800" b="0">
                <a:latin typeface="Arial" panose="020B0604020202020204" pitchFamily="34" charset="0"/>
              </a:rPr>
              <a:t>Compare real LR to distribution from simulated LR values.  The result might look something like this                           or                            this</a:t>
            </a:r>
            <a:endParaRPr lang="en-US" altLang="en-US" b="0">
              <a:latin typeface="Arial" panose="020B0604020202020204" pitchFamily="34" charset="0"/>
            </a:endParaRPr>
          </a:p>
        </p:txBody>
      </p:sp>
      <p:pic>
        <p:nvPicPr>
          <p:cNvPr id="58373" name="Picture 5" descr="example3_6">
            <a:extLst>
              <a:ext uri="{FF2B5EF4-FFF2-40B4-BE49-F238E27FC236}">
                <a16:creationId xmlns:a16="http://schemas.microsoft.com/office/drawing/2014/main" id="{A2BDF8A1-70A2-0943-8108-B62EB97AD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438400"/>
            <a:ext cx="5170488"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40824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2">
            <a:extLst>
              <a:ext uri="{FF2B5EF4-FFF2-40B4-BE49-F238E27FC236}">
                <a16:creationId xmlns:a16="http://schemas.microsoft.com/office/drawing/2014/main" id="{71E61CC8-1D39-4442-B162-3166DAF1119F}"/>
              </a:ext>
            </a:extLst>
          </p:cNvPr>
          <p:cNvSpPr txBox="1">
            <a:spLocks noChangeArrowheads="1"/>
          </p:cNvSpPr>
          <p:nvPr/>
        </p:nvSpPr>
        <p:spPr bwMode="auto">
          <a:xfrm>
            <a:off x="342900" y="1195388"/>
            <a:ext cx="8396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000">
                <a:solidFill>
                  <a:srgbClr val="000000"/>
                </a:solidFill>
                <a:latin typeface="Arial" panose="020B0604020202020204" pitchFamily="34" charset="0"/>
              </a:rPr>
              <a:t>GTAs smaller capsids pack more often host DNA than their own genes</a:t>
            </a:r>
          </a:p>
        </p:txBody>
      </p:sp>
      <p:grpSp>
        <p:nvGrpSpPr>
          <p:cNvPr id="39938" name="Group 10">
            <a:extLst>
              <a:ext uri="{FF2B5EF4-FFF2-40B4-BE49-F238E27FC236}">
                <a16:creationId xmlns:a16="http://schemas.microsoft.com/office/drawing/2014/main" id="{40DA41EF-8F0E-0044-9D0F-51FB2BBB2102}"/>
              </a:ext>
            </a:extLst>
          </p:cNvPr>
          <p:cNvGrpSpPr>
            <a:grpSpLocks/>
          </p:cNvGrpSpPr>
          <p:nvPr/>
        </p:nvGrpSpPr>
        <p:grpSpPr bwMode="auto">
          <a:xfrm>
            <a:off x="3098800" y="1997075"/>
            <a:ext cx="5094288" cy="4432300"/>
            <a:chOff x="2133110" y="1996980"/>
            <a:chExt cx="5094569" cy="4432918"/>
          </a:xfrm>
        </p:grpSpPr>
        <p:grpSp>
          <p:nvGrpSpPr>
            <p:cNvPr id="39948" name="Group 5">
              <a:extLst>
                <a:ext uri="{FF2B5EF4-FFF2-40B4-BE49-F238E27FC236}">
                  <a16:creationId xmlns:a16="http://schemas.microsoft.com/office/drawing/2014/main" id="{F51A1265-447A-F942-95C7-C8149F2167C3}"/>
                </a:ext>
              </a:extLst>
            </p:cNvPr>
            <p:cNvGrpSpPr>
              <a:grpSpLocks/>
            </p:cNvGrpSpPr>
            <p:nvPr/>
          </p:nvGrpSpPr>
          <p:grpSpPr bwMode="auto">
            <a:xfrm>
              <a:off x="2133110" y="2067007"/>
              <a:ext cx="5094569" cy="3993559"/>
              <a:chOff x="2133111" y="1692538"/>
              <a:chExt cx="5094569" cy="3993559"/>
            </a:xfrm>
          </p:grpSpPr>
          <p:pic>
            <p:nvPicPr>
              <p:cNvPr id="39952" name="Picture 55" descr="nrmicro2802-f1">
                <a:extLst>
                  <a:ext uri="{FF2B5EF4-FFF2-40B4-BE49-F238E27FC236}">
                    <a16:creationId xmlns:a16="http://schemas.microsoft.com/office/drawing/2014/main" id="{278A0596-0C13-7248-A174-A80F6D0B2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073"/>
              <a:stretch>
                <a:fillRect/>
              </a:stretch>
            </p:blipFill>
            <p:spPr bwMode="auto">
              <a:xfrm>
                <a:off x="2133111" y="1692538"/>
                <a:ext cx="5094569" cy="399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3" name="Rectangle 4">
                <a:extLst>
                  <a:ext uri="{FF2B5EF4-FFF2-40B4-BE49-F238E27FC236}">
                    <a16:creationId xmlns:a16="http://schemas.microsoft.com/office/drawing/2014/main" id="{C2D14C4D-CC3B-CB48-B201-AB21106E0161}"/>
                  </a:ext>
                </a:extLst>
              </p:cNvPr>
              <p:cNvSpPr>
                <a:spLocks noChangeArrowheads="1"/>
              </p:cNvSpPr>
              <p:nvPr/>
            </p:nvSpPr>
            <p:spPr bwMode="auto">
              <a:xfrm>
                <a:off x="2133111" y="1870841"/>
                <a:ext cx="2869813" cy="16816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solidFill>
                    <a:srgbClr val="000000"/>
                  </a:solidFill>
                  <a:latin typeface="Arial" panose="020B0604020202020204" pitchFamily="34" charset="0"/>
                </a:endParaRPr>
              </a:p>
            </p:txBody>
          </p:sp>
        </p:grpSp>
        <p:sp>
          <p:nvSpPr>
            <p:cNvPr id="39949" name="TextBox 6">
              <a:extLst>
                <a:ext uri="{FF2B5EF4-FFF2-40B4-BE49-F238E27FC236}">
                  <a16:creationId xmlns:a16="http://schemas.microsoft.com/office/drawing/2014/main" id="{A100B9FD-FF0A-9E4A-A0D4-E47317EB6065}"/>
                </a:ext>
              </a:extLst>
            </p:cNvPr>
            <p:cNvSpPr txBox="1">
              <a:spLocks noChangeArrowheads="1"/>
            </p:cNvSpPr>
            <p:nvPr/>
          </p:nvSpPr>
          <p:spPr bwMode="auto">
            <a:xfrm>
              <a:off x="2963917" y="1996980"/>
              <a:ext cx="7252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000">
                  <a:solidFill>
                    <a:srgbClr val="FF0000"/>
                  </a:solidFill>
                  <a:latin typeface="Arial" panose="020B0604020202020204" pitchFamily="34" charset="0"/>
                </a:rPr>
                <a:t>GTA</a:t>
              </a:r>
            </a:p>
          </p:txBody>
        </p:sp>
        <p:sp>
          <p:nvSpPr>
            <p:cNvPr id="39950" name="TextBox 7">
              <a:extLst>
                <a:ext uri="{FF2B5EF4-FFF2-40B4-BE49-F238E27FC236}">
                  <a16:creationId xmlns:a16="http://schemas.microsoft.com/office/drawing/2014/main" id="{FB3AED59-81CF-9F45-8199-CED45AF85ECF}"/>
                </a:ext>
              </a:extLst>
            </p:cNvPr>
            <p:cNvSpPr txBox="1">
              <a:spLocks noChangeArrowheads="1"/>
            </p:cNvSpPr>
            <p:nvPr/>
          </p:nvSpPr>
          <p:spPr bwMode="auto">
            <a:xfrm>
              <a:off x="5439104" y="1996980"/>
              <a:ext cx="9722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000">
                  <a:solidFill>
                    <a:srgbClr val="FF0000"/>
                  </a:solidFill>
                  <a:latin typeface="Arial" panose="020B0604020202020204" pitchFamily="34" charset="0"/>
                </a:rPr>
                <a:t>Phage</a:t>
              </a:r>
            </a:p>
          </p:txBody>
        </p:sp>
        <p:sp>
          <p:nvSpPr>
            <p:cNvPr id="39951" name="Rectangle 4">
              <a:extLst>
                <a:ext uri="{FF2B5EF4-FFF2-40B4-BE49-F238E27FC236}">
                  <a16:creationId xmlns:a16="http://schemas.microsoft.com/office/drawing/2014/main" id="{A20DB3C5-0741-A24E-B6D9-B4CCB5882545}"/>
                </a:ext>
              </a:extLst>
            </p:cNvPr>
            <p:cNvSpPr>
              <a:spLocks noChangeArrowheads="1"/>
            </p:cNvSpPr>
            <p:nvPr/>
          </p:nvSpPr>
          <p:spPr bwMode="auto">
            <a:xfrm>
              <a:off x="2658950" y="6245232"/>
              <a:ext cx="404288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600" b="1">
                  <a:solidFill>
                    <a:srgbClr val="000000"/>
                  </a:solidFill>
                  <a:latin typeface="Arial" panose="020B0604020202020204" pitchFamily="34" charset="0"/>
                </a:rPr>
                <a:t>Lang AS, Zhaxybayeva O, Beatty JT. Nat Rev Microbiol. 2012 Jun 11;10(7):472-82 </a:t>
              </a:r>
            </a:p>
          </p:txBody>
        </p:sp>
      </p:grpSp>
      <p:grpSp>
        <p:nvGrpSpPr>
          <p:cNvPr id="39940" name="Group 16">
            <a:extLst>
              <a:ext uri="{FF2B5EF4-FFF2-40B4-BE49-F238E27FC236}">
                <a16:creationId xmlns:a16="http://schemas.microsoft.com/office/drawing/2014/main" id="{6CD3A6A1-A89F-3B47-95AD-36E298900E95}"/>
              </a:ext>
            </a:extLst>
          </p:cNvPr>
          <p:cNvGrpSpPr>
            <a:grpSpLocks/>
          </p:cNvGrpSpPr>
          <p:nvPr/>
        </p:nvGrpSpPr>
        <p:grpSpPr bwMode="auto">
          <a:xfrm>
            <a:off x="419100" y="1657350"/>
            <a:ext cx="2463800" cy="2344738"/>
            <a:chOff x="6258394" y="3946614"/>
            <a:chExt cx="2464888" cy="2344785"/>
          </a:xfrm>
        </p:grpSpPr>
        <p:pic>
          <p:nvPicPr>
            <p:cNvPr id="39942" name="Picture 17" descr="nrmicro2802-f2">
              <a:extLst>
                <a:ext uri="{FF2B5EF4-FFF2-40B4-BE49-F238E27FC236}">
                  <a16:creationId xmlns:a16="http://schemas.microsoft.com/office/drawing/2014/main" id="{CC43F669-3205-4041-843D-F3AEDEDA1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503"/>
            <a:stretch>
              <a:fillRect/>
            </a:stretch>
          </p:blipFill>
          <p:spPr bwMode="auto">
            <a:xfrm>
              <a:off x="6398825" y="3946614"/>
              <a:ext cx="2314386" cy="210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4">
              <a:extLst>
                <a:ext uri="{FF2B5EF4-FFF2-40B4-BE49-F238E27FC236}">
                  <a16:creationId xmlns:a16="http://schemas.microsoft.com/office/drawing/2014/main" id="{DA7CDCDD-D367-3644-A21C-A8ECD3ADA0A9}"/>
                </a:ext>
              </a:extLst>
            </p:cNvPr>
            <p:cNvSpPr>
              <a:spLocks noChangeArrowheads="1"/>
            </p:cNvSpPr>
            <p:nvPr/>
          </p:nvSpPr>
          <p:spPr bwMode="auto">
            <a:xfrm>
              <a:off x="6258394" y="6014400"/>
              <a:ext cx="24648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r>
                <a:rPr lang="en-US" altLang="en-US" sz="600" b="1">
                  <a:solidFill>
                    <a:srgbClr val="000000"/>
                  </a:solidFill>
                  <a:latin typeface="Arial" panose="020B0604020202020204" pitchFamily="34" charset="0"/>
                </a:rPr>
                <a:t>Lang AS, Zhaxybayeva O, Beatty JT. Nat Rev Microbiol. 2012 Jun 11;10(7):472-82 </a:t>
              </a:r>
            </a:p>
          </p:txBody>
        </p:sp>
      </p:grpSp>
      <p:sp>
        <p:nvSpPr>
          <p:cNvPr id="39941" name="Rectangle 10">
            <a:extLst>
              <a:ext uri="{FF2B5EF4-FFF2-40B4-BE49-F238E27FC236}">
                <a16:creationId xmlns:a16="http://schemas.microsoft.com/office/drawing/2014/main" id="{88ECF18D-86F5-5546-A659-DD1CABCC9D16}"/>
              </a:ext>
            </a:extLst>
          </p:cNvPr>
          <p:cNvSpPr txBox="1">
            <a:spLocks noChangeArrowheads="1"/>
          </p:cNvSpPr>
          <p:nvPr/>
        </p:nvSpPr>
        <p:spPr bwMode="gray">
          <a:xfrm>
            <a:off x="473075" y="228600"/>
            <a:ext cx="85201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pPr>
            <a:r>
              <a:rPr lang="de-DE" altLang="en-US" sz="2000" b="1">
                <a:solidFill>
                  <a:srgbClr val="000000"/>
                </a:solidFill>
                <a:latin typeface="Arial" panose="020B0604020202020204" pitchFamily="34" charset="0"/>
              </a:rPr>
              <a:t>„Promiscuous little bastards...“ J. Paul</a:t>
            </a:r>
          </a:p>
        </p:txBody>
      </p:sp>
      <p:pic>
        <p:nvPicPr>
          <p:cNvPr id="19" name="Picture 4">
            <a:extLst>
              <a:ext uri="{FF2B5EF4-FFF2-40B4-BE49-F238E27FC236}">
                <a16:creationId xmlns:a16="http://schemas.microsoft.com/office/drawing/2014/main" id="{8DB34FFE-6460-9344-B1C7-05B81131D1B2}"/>
              </a:ext>
            </a:extLst>
          </p:cNvPr>
          <p:cNvPicPr>
            <a:picLocks noChangeAspect="1"/>
          </p:cNvPicPr>
          <p:nvPr/>
        </p:nvPicPr>
        <p:blipFill rotWithShape="1">
          <a:blip r:embed="rId5">
            <a:extLst>
              <a:ext uri="{28A0092B-C50C-407E-A947-70E740481C1C}">
                <a14:useLocalDpi xmlns:a14="http://schemas.microsoft.com/office/drawing/2010/main" val="0"/>
              </a:ext>
            </a:extLst>
          </a:blip>
          <a:srcRect l="2619" t="9428" r="2127" b="2554"/>
          <a:stretch/>
        </p:blipFill>
        <p:spPr bwMode="auto">
          <a:xfrm>
            <a:off x="4725" y="3918012"/>
            <a:ext cx="3094075" cy="19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6979C512-10A3-0744-912F-153223592C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5" y="5942016"/>
            <a:ext cx="3209260" cy="87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104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90713"/>
            <a:ext cx="6756400" cy="466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90453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311150" y="300038"/>
            <a:ext cx="8520113" cy="409575"/>
          </a:xfrm>
        </p:spPr>
        <p:txBody>
          <a:bodyPr/>
          <a:lstStyle/>
          <a:p>
            <a:pPr algn="ctr" eaLnBrk="1" hangingPunct="1"/>
            <a:r>
              <a:rPr lang="en-US" sz="180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2538413" y="1724025"/>
            <a:ext cx="3865562" cy="3244850"/>
          </a:xfrm>
        </p:spPr>
      </p:pic>
      <p:sp>
        <p:nvSpPr>
          <p:cNvPr id="5" name="TextBox 4"/>
          <p:cNvSpPr txBox="1">
            <a:spLocks noChangeArrowheads="1"/>
          </p:cNvSpPr>
          <p:nvPr/>
        </p:nvSpPr>
        <p:spPr bwMode="auto">
          <a:xfrm>
            <a:off x="657225" y="1216025"/>
            <a:ext cx="80248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a:solidFill>
                  <a:srgbClr val="000000"/>
                </a:solidFill>
                <a:cs typeface="Arial" charset="0"/>
              </a:rPr>
              <a:t>dN/dS &lt;1 for GTA genes has been used to infer  selection for function</a:t>
            </a:r>
          </a:p>
        </p:txBody>
      </p:sp>
      <p:grpSp>
        <p:nvGrpSpPr>
          <p:cNvPr id="9" name="Group 8"/>
          <p:cNvGrpSpPr>
            <a:grpSpLocks/>
          </p:cNvGrpSpPr>
          <p:nvPr/>
        </p:nvGrpSpPr>
        <p:grpSpPr bwMode="auto">
          <a:xfrm>
            <a:off x="619125" y="2530475"/>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1554163" y="5467350"/>
            <a:ext cx="6716712"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4"/>
          <p:cNvSpPr>
            <a:spLocks noChangeArrowheads="1"/>
          </p:cNvSpPr>
          <p:nvPr/>
        </p:nvSpPr>
        <p:spPr bwMode="auto">
          <a:xfrm>
            <a:off x="2344738" y="5003800"/>
            <a:ext cx="4064000" cy="190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3119438" y="6562725"/>
            <a:ext cx="35814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4235677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8F60-C6EF-A642-8391-CD32494BE806}"/>
              </a:ext>
            </a:extLst>
          </p:cNvPr>
          <p:cNvPicPr>
            <a:picLocks noChangeAspect="1"/>
          </p:cNvPicPr>
          <p:nvPr/>
        </p:nvPicPr>
        <p:blipFill>
          <a:blip r:embed="rId3"/>
          <a:stretch>
            <a:fillRect/>
          </a:stretch>
        </p:blipFill>
        <p:spPr>
          <a:xfrm>
            <a:off x="1713053" y="535455"/>
            <a:ext cx="5680758" cy="4485626"/>
          </a:xfrm>
          <a:prstGeom prst="rect">
            <a:avLst/>
          </a:prstGeom>
        </p:spPr>
      </p:pic>
      <p:sp>
        <p:nvSpPr>
          <p:cNvPr id="3" name="TextBox 2">
            <a:extLst>
              <a:ext uri="{FF2B5EF4-FFF2-40B4-BE49-F238E27FC236}">
                <a16:creationId xmlns:a16="http://schemas.microsoft.com/office/drawing/2014/main" id="{F18B9B9D-D73E-4441-8009-5F6C7A3342C8}"/>
              </a:ext>
            </a:extLst>
          </p:cNvPr>
          <p:cNvSpPr txBox="1"/>
          <p:nvPr/>
        </p:nvSpPr>
        <p:spPr>
          <a:xfrm>
            <a:off x="243067" y="5139160"/>
            <a:ext cx="4153227" cy="1200329"/>
          </a:xfrm>
          <a:prstGeom prst="rect">
            <a:avLst/>
          </a:prstGeom>
          <a:noFill/>
        </p:spPr>
        <p:txBody>
          <a:bodyPr wrap="square" rtlCol="0">
            <a:spAutoFit/>
          </a:bodyPr>
          <a:lstStyle/>
          <a:p>
            <a:r>
              <a:rPr lang="en-US" dirty="0"/>
              <a:t>GTA- cells can invade GTA populations, the reverse is only possible (Panel B), if GTA+ cells can restrict the benefits of recombination to GTA+ cells.</a:t>
            </a:r>
          </a:p>
        </p:txBody>
      </p:sp>
      <p:sp>
        <p:nvSpPr>
          <p:cNvPr id="4" name="TextBox 3">
            <a:extLst>
              <a:ext uri="{FF2B5EF4-FFF2-40B4-BE49-F238E27FC236}">
                <a16:creationId xmlns:a16="http://schemas.microsoft.com/office/drawing/2014/main" id="{72043BBE-7C3A-4E45-A68B-925EE9DAC5B8}"/>
              </a:ext>
            </a:extLst>
          </p:cNvPr>
          <p:cNvSpPr txBox="1"/>
          <p:nvPr/>
        </p:nvSpPr>
        <p:spPr>
          <a:xfrm>
            <a:off x="5798917" y="5683171"/>
            <a:ext cx="3171317" cy="369332"/>
          </a:xfrm>
          <a:prstGeom prst="rect">
            <a:avLst/>
          </a:prstGeom>
          <a:noFill/>
        </p:spPr>
        <p:txBody>
          <a:bodyPr wrap="none" rtlCol="0">
            <a:spAutoFit/>
          </a:bodyPr>
          <a:lstStyle/>
          <a:p>
            <a:r>
              <a:rPr lang="en-US" dirty="0"/>
              <a:t>From Soucy and Redfield (2018)</a:t>
            </a:r>
          </a:p>
        </p:txBody>
      </p:sp>
      <p:sp>
        <p:nvSpPr>
          <p:cNvPr id="5" name="TextBox 4">
            <a:extLst>
              <a:ext uri="{FF2B5EF4-FFF2-40B4-BE49-F238E27FC236}">
                <a16:creationId xmlns:a16="http://schemas.microsoft.com/office/drawing/2014/main" id="{3363B483-3175-D046-B007-3D127C420ED9}"/>
              </a:ext>
            </a:extLst>
          </p:cNvPr>
          <p:cNvSpPr txBox="1"/>
          <p:nvPr/>
        </p:nvSpPr>
        <p:spPr>
          <a:xfrm>
            <a:off x="5891514" y="6039871"/>
            <a:ext cx="2730235" cy="369332"/>
          </a:xfrm>
          <a:prstGeom prst="rect">
            <a:avLst/>
          </a:prstGeom>
          <a:noFill/>
        </p:spPr>
        <p:txBody>
          <a:bodyPr wrap="none" rtlCol="0">
            <a:spAutoFit/>
          </a:bodyPr>
          <a:lstStyle/>
          <a:p>
            <a:r>
              <a:rPr lang="en-US" dirty="0">
                <a:hlinkClick r:id="rId4"/>
              </a:rPr>
              <a:t>10.3389/fmicb.2018.02527</a:t>
            </a:r>
            <a:endParaRPr lang="en-US" dirty="0"/>
          </a:p>
        </p:txBody>
      </p:sp>
    </p:spTree>
    <p:extLst>
      <p:ext uri="{BB962C8B-B14F-4D97-AF65-F5344CB8AC3E}">
        <p14:creationId xmlns:p14="http://schemas.microsoft.com/office/powerpoint/2010/main" val="690020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8A8B9E-A7DA-2643-B91A-10FE42979A91}"/>
              </a:ext>
            </a:extLst>
          </p:cNvPr>
          <p:cNvSpPr txBox="1"/>
          <p:nvPr/>
        </p:nvSpPr>
        <p:spPr>
          <a:xfrm>
            <a:off x="723606" y="509958"/>
            <a:ext cx="7696787" cy="1200329"/>
          </a:xfrm>
          <a:prstGeom prst="rect">
            <a:avLst/>
          </a:prstGeom>
          <a:noFill/>
        </p:spPr>
        <p:txBody>
          <a:bodyPr wrap="none" rtlCol="0">
            <a:spAutoFit/>
          </a:bodyPr>
          <a:lstStyle/>
          <a:p>
            <a:r>
              <a:rPr lang="en-US" dirty="0"/>
              <a:t>GTAs cannot survive as </a:t>
            </a:r>
            <a:r>
              <a:rPr lang="en-US" b="1" dirty="0"/>
              <a:t>selfish genetic elements</a:t>
            </a:r>
            <a:r>
              <a:rPr lang="en-US" dirty="0"/>
              <a:t>, because </a:t>
            </a:r>
          </a:p>
          <a:p>
            <a:pPr marL="285750" indent="-285750">
              <a:buFont typeface="Arial" panose="020B0604020202020204" pitchFamily="34" charset="0"/>
              <a:buChar char="•"/>
            </a:pPr>
            <a:r>
              <a:rPr lang="en-US" dirty="0"/>
              <a:t>GTAs are too small to encode all GTA genes</a:t>
            </a:r>
          </a:p>
          <a:p>
            <a:pPr marL="285750" indent="-285750">
              <a:buFont typeface="Arial" panose="020B0604020202020204" pitchFamily="34" charset="0"/>
              <a:buChar char="•"/>
            </a:pPr>
            <a:r>
              <a:rPr lang="en-US" dirty="0"/>
              <a:t>The GTA+ cell dies upon release of the GTAs</a:t>
            </a:r>
          </a:p>
          <a:p>
            <a:pPr marL="285750" indent="-285750">
              <a:buFont typeface="Arial" panose="020B0604020202020204" pitchFamily="34" charset="0"/>
              <a:buChar char="•"/>
            </a:pPr>
            <a:r>
              <a:rPr lang="en-US" dirty="0"/>
              <a:t>At best on GTA- cell (that has a mutation in its GTA can be converted to GTA+.</a:t>
            </a:r>
          </a:p>
        </p:txBody>
      </p:sp>
      <p:sp>
        <p:nvSpPr>
          <p:cNvPr id="3" name="TextBox 2">
            <a:extLst>
              <a:ext uri="{FF2B5EF4-FFF2-40B4-BE49-F238E27FC236}">
                <a16:creationId xmlns:a16="http://schemas.microsoft.com/office/drawing/2014/main" id="{7928C585-1B78-064E-AD87-BDCD628CE5F8}"/>
              </a:ext>
            </a:extLst>
          </p:cNvPr>
          <p:cNvSpPr txBox="1"/>
          <p:nvPr/>
        </p:nvSpPr>
        <p:spPr>
          <a:xfrm>
            <a:off x="688883" y="2079418"/>
            <a:ext cx="8142602" cy="2308324"/>
          </a:xfrm>
          <a:prstGeom prst="rect">
            <a:avLst/>
          </a:prstGeom>
          <a:noFill/>
        </p:spPr>
        <p:txBody>
          <a:bodyPr wrap="square" rtlCol="0">
            <a:spAutoFit/>
          </a:bodyPr>
          <a:lstStyle/>
          <a:p>
            <a:r>
              <a:rPr lang="en-US" dirty="0"/>
              <a:t>Recombination is </a:t>
            </a:r>
            <a:r>
              <a:rPr lang="en-US" b="1" dirty="0"/>
              <a:t>beneficial to a group</a:t>
            </a:r>
            <a:r>
              <a:rPr lang="en-US" dirty="0"/>
              <a:t>, because it prevents slightly deleterious mutations to be fixed along site beneficial ones, and it allows beneficial mutations that occurred in different cells to come together in a lineage. However, GTAs do not represent a </a:t>
            </a:r>
            <a:r>
              <a:rPr lang="en-US" b="1" dirty="0"/>
              <a:t>evolutionary stable strategy</a:t>
            </a:r>
            <a:r>
              <a:rPr lang="en-US" dirty="0"/>
              <a:t>. </a:t>
            </a:r>
          </a:p>
          <a:p>
            <a:pPr marL="285750" indent="-285750">
              <a:buFont typeface="Arial" panose="020B0604020202020204" pitchFamily="34" charset="0"/>
              <a:buChar char="•"/>
            </a:pPr>
            <a:r>
              <a:rPr lang="en-US" dirty="0"/>
              <a:t>GTA- cells can invade GTA+ population (the never lyse themselves, and the reap the benefits of recombination).</a:t>
            </a:r>
          </a:p>
          <a:p>
            <a:pPr marL="285750" indent="-285750">
              <a:buFont typeface="Arial" panose="020B0604020202020204" pitchFamily="34" charset="0"/>
              <a:buChar char="•"/>
            </a:pPr>
            <a:r>
              <a:rPr lang="en-US" dirty="0"/>
              <a:t>GTA+ cells can only invade a GTA- population, if the GTA+ cells manage somehow to restrict recombination to other GTA+ cells.</a:t>
            </a:r>
          </a:p>
        </p:txBody>
      </p:sp>
      <p:sp>
        <p:nvSpPr>
          <p:cNvPr id="4" name="TextBox 3">
            <a:extLst>
              <a:ext uri="{FF2B5EF4-FFF2-40B4-BE49-F238E27FC236}">
                <a16:creationId xmlns:a16="http://schemas.microsoft.com/office/drawing/2014/main" id="{E09D29DA-8D30-3B4D-AF2C-5EF1F60FBF98}"/>
              </a:ext>
            </a:extLst>
          </p:cNvPr>
          <p:cNvSpPr txBox="1"/>
          <p:nvPr/>
        </p:nvSpPr>
        <p:spPr>
          <a:xfrm>
            <a:off x="682905" y="4756873"/>
            <a:ext cx="7778188" cy="1754326"/>
          </a:xfrm>
          <a:prstGeom prst="rect">
            <a:avLst/>
          </a:prstGeom>
          <a:noFill/>
        </p:spPr>
        <p:txBody>
          <a:bodyPr wrap="square" rtlCol="0">
            <a:spAutoFit/>
          </a:bodyPr>
          <a:lstStyle/>
          <a:p>
            <a:r>
              <a:rPr lang="en-US" dirty="0"/>
              <a:t>Why are GTAs around?</a:t>
            </a:r>
          </a:p>
          <a:p>
            <a:pPr marL="285750" indent="-285750">
              <a:buFont typeface="Arial" panose="020B0604020202020204" pitchFamily="34" charset="0"/>
              <a:buChar char="•"/>
            </a:pPr>
            <a:r>
              <a:rPr lang="en-US" dirty="0"/>
              <a:t>GTAs just represent decaying phages … But they are under purifying selection (however, see below). </a:t>
            </a:r>
          </a:p>
          <a:p>
            <a:pPr marL="285750" indent="-285750">
              <a:buFont typeface="Arial" panose="020B0604020202020204" pitchFamily="34" charset="0"/>
              <a:buChar char="•"/>
            </a:pPr>
            <a:r>
              <a:rPr lang="en-US" dirty="0"/>
              <a:t>The gene transfer the GTAs catalyze has some other benefits, Rosie Redfield (</a:t>
            </a:r>
            <a:r>
              <a:rPr lang="en-US" dirty="0">
                <a:hlinkClick r:id="rId2"/>
              </a:rPr>
              <a:t>here</a:t>
            </a:r>
            <a:r>
              <a:rPr lang="en-US" dirty="0"/>
              <a:t>) discusses the possibility that they might help transfer immunity against phages.  (Could this be an evolutionary stable strategy?) </a:t>
            </a:r>
          </a:p>
        </p:txBody>
      </p:sp>
    </p:spTree>
    <p:extLst>
      <p:ext uri="{BB962C8B-B14F-4D97-AF65-F5344CB8AC3E}">
        <p14:creationId xmlns:p14="http://schemas.microsoft.com/office/powerpoint/2010/main" val="3080320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22F7E-17EF-5C49-904D-5CB8971389FD}"/>
              </a:ext>
            </a:extLst>
          </p:cNvPr>
          <p:cNvPicPr>
            <a:picLocks noChangeAspect="1"/>
          </p:cNvPicPr>
          <p:nvPr/>
        </p:nvPicPr>
        <p:blipFill>
          <a:blip r:embed="rId2"/>
          <a:stretch>
            <a:fillRect/>
          </a:stretch>
        </p:blipFill>
        <p:spPr>
          <a:xfrm>
            <a:off x="1227317" y="1224446"/>
            <a:ext cx="6803225" cy="1710910"/>
          </a:xfrm>
          <a:prstGeom prst="rect">
            <a:avLst/>
          </a:prstGeom>
        </p:spPr>
      </p:pic>
      <p:sp>
        <p:nvSpPr>
          <p:cNvPr id="3" name="TextBox 2">
            <a:extLst>
              <a:ext uri="{FF2B5EF4-FFF2-40B4-BE49-F238E27FC236}">
                <a16:creationId xmlns:a16="http://schemas.microsoft.com/office/drawing/2014/main" id="{005ABF1F-D259-9A4A-B079-C1E7A8F5466B}"/>
              </a:ext>
            </a:extLst>
          </p:cNvPr>
          <p:cNvSpPr txBox="1"/>
          <p:nvPr/>
        </p:nvSpPr>
        <p:spPr>
          <a:xfrm>
            <a:off x="560517" y="636105"/>
            <a:ext cx="8223662" cy="369332"/>
          </a:xfrm>
          <a:prstGeom prst="rect">
            <a:avLst/>
          </a:prstGeom>
          <a:noFill/>
        </p:spPr>
        <p:txBody>
          <a:bodyPr wrap="none" rtlCol="0">
            <a:spAutoFit/>
          </a:bodyPr>
          <a:lstStyle/>
          <a:p>
            <a:r>
              <a:rPr lang="en-US" dirty="0"/>
              <a:t>A</a:t>
            </a:r>
            <a:r>
              <a:rPr lang="en-US"/>
              <a:t>) GTAs </a:t>
            </a:r>
            <a:r>
              <a:rPr lang="en-US" dirty="0"/>
              <a:t>as vehicles to share gene fragments of invading phage with uninfected phage.</a:t>
            </a:r>
          </a:p>
        </p:txBody>
      </p:sp>
      <p:sp>
        <p:nvSpPr>
          <p:cNvPr id="4" name="TextBox 3">
            <a:extLst>
              <a:ext uri="{FF2B5EF4-FFF2-40B4-BE49-F238E27FC236}">
                <a16:creationId xmlns:a16="http://schemas.microsoft.com/office/drawing/2014/main" id="{E36DFC0C-30BD-FC48-9629-1A731D9BDFA5}"/>
              </a:ext>
            </a:extLst>
          </p:cNvPr>
          <p:cNvSpPr txBox="1"/>
          <p:nvPr/>
        </p:nvSpPr>
        <p:spPr>
          <a:xfrm>
            <a:off x="720223" y="3737114"/>
            <a:ext cx="6145526" cy="1754326"/>
          </a:xfrm>
          <a:prstGeom prst="rect">
            <a:avLst/>
          </a:prstGeom>
          <a:noFill/>
        </p:spPr>
        <p:txBody>
          <a:bodyPr wrap="square" rtlCol="0">
            <a:spAutoFit/>
          </a:bodyPr>
          <a:lstStyle/>
          <a:p>
            <a:r>
              <a:rPr lang="en-US" dirty="0"/>
              <a:t>B) The microbial way to recycle remains.   </a:t>
            </a:r>
          </a:p>
          <a:p>
            <a:endParaRPr lang="en-US" dirty="0"/>
          </a:p>
          <a:p>
            <a:r>
              <a:rPr lang="en-US" dirty="0"/>
              <a:t>In aquatic systems, death by lysis keeps nutrients available.  </a:t>
            </a:r>
          </a:p>
          <a:p>
            <a:r>
              <a:rPr lang="en-US" dirty="0"/>
              <a:t>Death by “old age” that keeps the cells envelope intact, removes nutrients into the sediments. </a:t>
            </a:r>
          </a:p>
          <a:p>
            <a:endParaRPr lang="en-US" dirty="0"/>
          </a:p>
        </p:txBody>
      </p:sp>
      <p:pic>
        <p:nvPicPr>
          <p:cNvPr id="5" name="Picture 4">
            <a:extLst>
              <a:ext uri="{FF2B5EF4-FFF2-40B4-BE49-F238E27FC236}">
                <a16:creationId xmlns:a16="http://schemas.microsoft.com/office/drawing/2014/main" id="{DCB23661-2185-2A4E-87D6-329A319AE5DB}"/>
              </a:ext>
            </a:extLst>
          </p:cNvPr>
          <p:cNvPicPr>
            <a:picLocks noChangeAspect="1"/>
          </p:cNvPicPr>
          <p:nvPr/>
        </p:nvPicPr>
        <p:blipFill rotWithShape="1">
          <a:blip r:embed="rId3"/>
          <a:srcRect l="10547" b="6870"/>
          <a:stretch/>
        </p:blipFill>
        <p:spPr>
          <a:xfrm>
            <a:off x="7017143" y="3737114"/>
            <a:ext cx="2026797" cy="2053451"/>
          </a:xfrm>
          <a:prstGeom prst="rect">
            <a:avLst/>
          </a:prstGeom>
        </p:spPr>
      </p:pic>
    </p:spTree>
    <p:extLst>
      <p:ext uri="{BB962C8B-B14F-4D97-AF65-F5344CB8AC3E}">
        <p14:creationId xmlns:p14="http://schemas.microsoft.com/office/powerpoint/2010/main" val="1865180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1925" y="1435100"/>
            <a:ext cx="88661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err="1">
                <a:solidFill>
                  <a:srgbClr val="000000"/>
                </a:solidFill>
                <a:cs typeface="Arial" charset="0"/>
              </a:rPr>
              <a:t>dN-dS</a:t>
            </a:r>
            <a:r>
              <a:rPr lang="en-US" sz="1800" dirty="0">
                <a:solidFill>
                  <a:srgbClr val="000000"/>
                </a:solidFill>
                <a:cs typeface="Arial" charset="0"/>
              </a:rPr>
              <a:t> &lt; 0 for some </a:t>
            </a:r>
            <a:r>
              <a:rPr lang="en-US" sz="1800" dirty="0" err="1">
                <a:solidFill>
                  <a:srgbClr val="000000"/>
                </a:solidFill>
                <a:cs typeface="Arial" charset="0"/>
              </a:rPr>
              <a:t>ORFan</a:t>
            </a:r>
            <a:r>
              <a:rPr lang="en-US" sz="1800" dirty="0">
                <a:solidFill>
                  <a:srgbClr val="000000"/>
                </a:solidFill>
                <a:cs typeface="Arial" charset="0"/>
              </a:rPr>
              <a:t> </a:t>
            </a:r>
            <a:r>
              <a:rPr lang="en-US" sz="1800" i="1" dirty="0">
                <a:solidFill>
                  <a:srgbClr val="000000"/>
                </a:solidFill>
                <a:cs typeface="Arial" charset="0"/>
              </a:rPr>
              <a:t>E. coli </a:t>
            </a:r>
            <a:r>
              <a:rPr lang="en-US" sz="180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3616325" y="4822825"/>
            <a:ext cx="5137150" cy="246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100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447675" y="2406650"/>
          <a:ext cx="8305800" cy="2354264"/>
        </p:xfrm>
        <a:graphic>
          <a:graphicData uri="http://schemas.openxmlformats.org/drawingml/2006/table">
            <a:tbl>
              <a:tblPr/>
              <a:tblGrid>
                <a:gridCol w="2576513">
                  <a:extLst>
                    <a:ext uri="{9D8B030D-6E8A-4147-A177-3AD203B41FA5}">
                      <a16:colId xmlns:a16="http://schemas.microsoft.com/office/drawing/2014/main" val="20000"/>
                    </a:ext>
                  </a:extLst>
                </a:gridCol>
                <a:gridCol w="1433512">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431925">
                  <a:extLst>
                    <a:ext uri="{9D8B030D-6E8A-4147-A177-3AD203B41FA5}">
                      <a16:colId xmlns:a16="http://schemas.microsoft.com/office/drawing/2014/main" val="20004"/>
                    </a:ext>
                  </a:extLst>
                </a:gridCol>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60737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52650"/>
            <a:ext cx="5524500" cy="388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2" name="Rectangle 3"/>
          <p:cNvSpPr>
            <a:spLocks noChangeArrowheads="1"/>
          </p:cNvSpPr>
          <p:nvPr/>
        </p:nvSpPr>
        <p:spPr bwMode="auto">
          <a:xfrm>
            <a:off x="228600" y="304800"/>
            <a:ext cx="85725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Vincent Daubin and Howard Ochman: Bacterial Genomes as New Gene Homes: The Genealogy of ORFans in </a:t>
            </a:r>
            <a:r>
              <a:rPr lang="en-US" sz="2400" i="1">
                <a:solidFill>
                  <a:srgbClr val="000000"/>
                </a:solidFill>
                <a:latin typeface="Arial" charset="0"/>
                <a:ea typeface="ＭＳ Ｐゴシック" charset="0"/>
                <a:cs typeface="ＭＳ Ｐゴシック" charset="0"/>
              </a:rPr>
              <a:t>E. coli.  Genome Research 14:1036-1042, 2004  </a:t>
            </a:r>
            <a:endParaRPr lang="en-US" sz="2400">
              <a:solidFill>
                <a:srgbClr val="000000"/>
              </a:solidFill>
              <a:latin typeface="Arial" charset="0"/>
              <a:ea typeface="ＭＳ Ｐゴシック" charset="0"/>
              <a:cs typeface="ＭＳ Ｐゴシック" charset="0"/>
            </a:endParaRPr>
          </a:p>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 </a:t>
            </a:r>
          </a:p>
        </p:txBody>
      </p:sp>
      <p:sp>
        <p:nvSpPr>
          <p:cNvPr id="158723" name="Text Box 4"/>
          <p:cNvSpPr txBox="1">
            <a:spLocks noChangeArrowheads="1"/>
          </p:cNvSpPr>
          <p:nvPr/>
        </p:nvSpPr>
        <p:spPr bwMode="auto">
          <a:xfrm>
            <a:off x="0" y="2841625"/>
            <a:ext cx="3048000" cy="283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i="1">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2239963" y="3352800"/>
            <a:ext cx="2895600" cy="0"/>
          </a:xfrm>
          <a:prstGeom prst="line">
            <a:avLst/>
          </a:prstGeom>
          <a:noFill/>
          <a:ln w="76200">
            <a:solidFill>
              <a:srgbClr val="5BD75B"/>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58725" name="Text Box 6"/>
          <p:cNvSpPr txBox="1">
            <a:spLocks noChangeArrowheads="1"/>
          </p:cNvSpPr>
          <p:nvPr/>
        </p:nvSpPr>
        <p:spPr bwMode="auto">
          <a:xfrm>
            <a:off x="2895600" y="6035675"/>
            <a:ext cx="63706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a:solidFill>
                  <a:srgbClr val="000000"/>
                </a:solidFill>
              </a:rPr>
              <a:t>Fig. 3 from Vincent Daubin and Howard Ochman,</a:t>
            </a:r>
            <a:r>
              <a:rPr lang="en-US" sz="1200" i="1">
                <a:solidFill>
                  <a:srgbClr val="000000"/>
                </a:solidFill>
              </a:rPr>
              <a:t>  Genome Research 14:1036-1042, 2004</a:t>
            </a:r>
          </a:p>
          <a:p>
            <a:pPr defTabSz="914400" eaLnBrk="1" fontAlgn="base" hangingPunct="1">
              <a:spcBef>
                <a:spcPct val="0"/>
              </a:spcBef>
              <a:spcAft>
                <a:spcPct val="0"/>
              </a:spcAft>
            </a:pPr>
            <a:endParaRPr lang="en-US" sz="1200">
              <a:solidFill>
                <a:srgbClr val="000000"/>
              </a:solidFill>
            </a:endParaRPr>
          </a:p>
        </p:txBody>
      </p:sp>
      <p:cxnSp>
        <p:nvCxnSpPr>
          <p:cNvPr id="158726" name="Straight Arrow Connector 6"/>
          <p:cNvCxnSpPr>
            <a:cxnSpLocks noChangeShapeType="1"/>
          </p:cNvCxnSpPr>
          <p:nvPr/>
        </p:nvCxnSpPr>
        <p:spPr bwMode="auto">
          <a:xfrm flipV="1">
            <a:off x="4721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4938713" y="4987925"/>
            <a:ext cx="32654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a:solidFill>
                  <a:srgbClr val="000000"/>
                </a:solidFill>
                <a:cs typeface="Arial" charset="0"/>
              </a:rPr>
              <a:t>Increasing phylogenetic depth</a:t>
            </a:r>
          </a:p>
        </p:txBody>
      </p:sp>
    </p:spTree>
    <p:extLst>
      <p:ext uri="{BB962C8B-B14F-4D97-AF65-F5344CB8AC3E}">
        <p14:creationId xmlns:p14="http://schemas.microsoft.com/office/powerpoint/2010/main" val="97137227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extLst>
              <p:ext uri="{D42A27DB-BD31-4B8C-83A1-F6EECF244321}">
                <p14:modId xmlns:p14="http://schemas.microsoft.com/office/powerpoint/2010/main" val="1379526145"/>
              </p:ext>
            </p:extLst>
          </p:nvPr>
        </p:nvGraphicFramePr>
        <p:xfrm>
          <a:off x="1358348" y="1553740"/>
          <a:ext cx="6158465" cy="4618460"/>
        </p:xfrm>
        <a:graphic>
          <a:graphicData uri="http://schemas.openxmlformats.org/presentationml/2006/ole">
            <mc:AlternateContent xmlns:mc="http://schemas.openxmlformats.org/markup-compatibility/2006">
              <mc:Choice xmlns:v="urn:schemas-microsoft-com:vml" Requires="v">
                <p:oleObj spid="_x0000_s413720" name="Photo Editor Photo" r:id="rId4" imgW="6095238" imgH="4572396" progId="">
                  <p:embed/>
                </p:oleObj>
              </mc:Choice>
              <mc:Fallback>
                <p:oleObj name="Photo Editor Photo" r:id="rId4" imgW="6095238" imgH="457239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348" y="1553740"/>
                        <a:ext cx="6158465" cy="46184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288925" y="115888"/>
            <a:ext cx="8016875" cy="1631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2000" dirty="0">
                <a:solidFill>
                  <a:srgbClr val="000000"/>
                </a:solidFill>
                <a:hlinkClick r:id="rId6"/>
              </a:rPr>
              <a:t>here </a:t>
            </a:r>
            <a:r>
              <a:rPr lang="en-US" sz="20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859088"/>
            <a:ext cx="2193925" cy="202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2" name="Line 5"/>
          <p:cNvSpPr>
            <a:spLocks noChangeShapeType="1"/>
          </p:cNvSpPr>
          <p:nvPr/>
        </p:nvSpPr>
        <p:spPr bwMode="auto">
          <a:xfrm>
            <a:off x="288925" y="2859088"/>
            <a:ext cx="1692275" cy="1649412"/>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288925" y="2859088"/>
            <a:ext cx="1692275" cy="1649412"/>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7086600" y="873125"/>
            <a:ext cx="1954213" cy="4537075"/>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0775" name="Line 11"/>
          <p:cNvSpPr>
            <a:spLocks noChangeShapeType="1"/>
          </p:cNvSpPr>
          <p:nvPr/>
        </p:nvSpPr>
        <p:spPr bwMode="auto">
          <a:xfrm>
            <a:off x="7135813" y="2627313"/>
            <a:ext cx="1905000" cy="1981200"/>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7135813" y="2627313"/>
            <a:ext cx="1905000" cy="1981200"/>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96850" y="6156325"/>
            <a:ext cx="8843963"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11104539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401052" y="695159"/>
            <a:ext cx="8649369" cy="646331"/>
          </a:xfrm>
          <a:prstGeom prst="rect">
            <a:avLst/>
          </a:prstGeom>
          <a:noFill/>
        </p:spPr>
        <p:txBody>
          <a:bodyPr wrap="square" rtlCol="0">
            <a:spAutoFit/>
          </a:bodyPr>
          <a:lstStyle/>
          <a:p>
            <a:r>
              <a:rPr lang="en-US" sz="1800" dirty="0">
                <a:solidFill>
                  <a:prstClr val="black"/>
                </a:solidFill>
              </a:rPr>
              <a:t>Load nucleotide sequences (</a:t>
            </a:r>
            <a:r>
              <a:rPr lang="en-US" sz="1800" b="1" dirty="0">
                <a:solidFill>
                  <a:prstClr val="black"/>
                </a:solidFill>
              </a:rPr>
              <a:t>no gaps in sequences, sequence starts with nucleotide corresponding to 1</a:t>
            </a:r>
            <a:r>
              <a:rPr lang="en-US" sz="1800" b="1" baseline="30000" dirty="0">
                <a:solidFill>
                  <a:prstClr val="black"/>
                </a:solidFill>
              </a:rPr>
              <a:t>st</a:t>
            </a:r>
            <a:r>
              <a:rPr lang="en-US" sz="1800" b="1" dirty="0">
                <a:solidFill>
                  <a:prstClr val="black"/>
                </a:solidFill>
              </a:rPr>
              <a:t> codon position</a:t>
            </a:r>
            <a:r>
              <a:rPr lang="en-US" sz="1800" dirty="0">
                <a:solidFill>
                  <a:prstClr val="black"/>
                </a:solidFill>
              </a:rPr>
              <a:t>)</a:t>
            </a:r>
          </a:p>
        </p:txBody>
      </p:sp>
      <p:sp>
        <p:nvSpPr>
          <p:cNvPr id="4" name="TextBox 3"/>
          <p:cNvSpPr txBox="1"/>
          <p:nvPr/>
        </p:nvSpPr>
        <p:spPr>
          <a:xfrm>
            <a:off x="307473" y="3836728"/>
            <a:ext cx="2579778" cy="369332"/>
          </a:xfrm>
          <a:prstGeom prst="rect">
            <a:avLst/>
          </a:prstGeom>
          <a:noFill/>
        </p:spPr>
        <p:txBody>
          <a:bodyPr wrap="none" rtlCol="0">
            <a:spAutoFit/>
          </a:bodyPr>
          <a:lstStyle/>
          <a:p>
            <a:r>
              <a:rPr lang="en-US" sz="1800" dirty="0">
                <a:solidFill>
                  <a:prstClr val="black"/>
                </a:solidFill>
              </a:rPr>
              <a:t>Select view as proteins </a:t>
            </a:r>
          </a:p>
        </p:txBody>
      </p:sp>
      <p:pic>
        <p:nvPicPr>
          <p:cNvPr id="5" name="Picture 4"/>
          <p:cNvPicPr>
            <a:picLocks noChangeAspect="1"/>
          </p:cNvPicPr>
          <p:nvPr/>
        </p:nvPicPr>
        <p:blipFill>
          <a:blip r:embed="rId2"/>
          <a:stretch>
            <a:fillRect/>
          </a:stretch>
        </p:blipFill>
        <p:spPr>
          <a:xfrm>
            <a:off x="131698" y="1314458"/>
            <a:ext cx="8702330" cy="2347495"/>
          </a:xfrm>
          <a:prstGeom prst="rect">
            <a:avLst/>
          </a:prstGeom>
        </p:spPr>
      </p:pic>
      <p:pic>
        <p:nvPicPr>
          <p:cNvPr id="6" name="Picture 5"/>
          <p:cNvPicPr>
            <a:picLocks noChangeAspect="1"/>
          </p:cNvPicPr>
          <p:nvPr/>
        </p:nvPicPr>
        <p:blipFill>
          <a:blip r:embed="rId3"/>
          <a:stretch>
            <a:fillRect/>
          </a:stretch>
        </p:blipFill>
        <p:spPr>
          <a:xfrm>
            <a:off x="-1" y="4352089"/>
            <a:ext cx="9621933" cy="2158332"/>
          </a:xfrm>
          <a:prstGeom prst="rect">
            <a:avLst/>
          </a:prstGeom>
        </p:spPr>
      </p:pic>
      <p:cxnSp>
        <p:nvCxnSpPr>
          <p:cNvPr id="8" name="Straight Arrow Connector 7"/>
          <p:cNvCxnSpPr/>
          <p:nvPr/>
        </p:nvCxnSpPr>
        <p:spPr>
          <a:xfrm flipV="1">
            <a:off x="866960" y="165669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33662" y="496503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6628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333375" y="284163"/>
            <a:ext cx="85201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a:solidFill>
                  <a:srgbClr val="000000"/>
                </a:solidFill>
                <a:cs typeface="Arial" charset="0"/>
              </a:rPr>
              <a:t>Vertically Inherited Genes  Not Expressed for Function</a:t>
            </a:r>
            <a:endParaRPr lang="en-US" sz="20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333375" y="1808163"/>
            <a:ext cx="8569325" cy="443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01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20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36525" y="1049338"/>
            <a:ext cx="6556375" cy="1860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77800" y="3476625"/>
            <a:ext cx="6472238" cy="305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2174875" y="1049338"/>
            <a:ext cx="157163" cy="1776412"/>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1495425" y="3462338"/>
            <a:ext cx="158750" cy="1776412"/>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6615548" y="1251526"/>
          <a:ext cx="2528454" cy="513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3497263" y="2936875"/>
            <a:ext cx="3057525" cy="412750"/>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7" y="3012315"/>
              <a:ext cx="205914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000000"/>
                  </a:solidFill>
                </a:rPr>
                <a:t>1 non-synonymous change</a:t>
              </a:r>
            </a:p>
          </p:txBody>
        </p:sp>
      </p:grpSp>
      <p:grpSp>
        <p:nvGrpSpPr>
          <p:cNvPr id="273416" name="Group 3"/>
          <p:cNvGrpSpPr>
            <a:grpSpLocks/>
          </p:cNvGrpSpPr>
          <p:nvPr/>
        </p:nvGrpSpPr>
        <p:grpSpPr bwMode="auto">
          <a:xfrm>
            <a:off x="1946275" y="2813050"/>
            <a:ext cx="2360613" cy="246063"/>
            <a:chOff x="1947046" y="2813663"/>
            <a:chExt cx="2359708" cy="246224"/>
          </a:xfrm>
        </p:grpSpPr>
        <p:sp>
          <p:nvSpPr>
            <p:cNvPr id="273420" name="TextBox 2"/>
            <p:cNvSpPr txBox="1">
              <a:spLocks noChangeArrowheads="1"/>
            </p:cNvSpPr>
            <p:nvPr/>
          </p:nvSpPr>
          <p:spPr bwMode="auto">
            <a:xfrm>
              <a:off x="1947046" y="2813663"/>
              <a:ext cx="2359708" cy="246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1276350" y="3225800"/>
            <a:ext cx="2359025" cy="246063"/>
            <a:chOff x="1275789" y="3226244"/>
            <a:chExt cx="2359708" cy="246224"/>
          </a:xfrm>
        </p:grpSpPr>
        <p:sp>
          <p:nvSpPr>
            <p:cNvPr id="273418" name="TextBox 11"/>
            <p:cNvSpPr txBox="1">
              <a:spLocks noChangeArrowheads="1"/>
            </p:cNvSpPr>
            <p:nvPr/>
          </p:nvSpPr>
          <p:spPr bwMode="auto">
            <a:xfrm>
              <a:off x="1275789" y="3226244"/>
              <a:ext cx="2359708" cy="246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9674927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gn="ctr" eaLnBrk="1" hangingPunct="1"/>
            <a:r>
              <a:rPr lang="en-US" sz="2000">
                <a:latin typeface="Arial" charset="0"/>
              </a:rPr>
              <a:t>Simulation Algorithm</a:t>
            </a:r>
          </a:p>
        </p:txBody>
      </p:sp>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93663" y="1049338"/>
            <a:ext cx="6396037" cy="1814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9" name="Diagram 8"/>
          <p:cNvGraphicFramePr/>
          <p:nvPr/>
        </p:nvGraphicFramePr>
        <p:xfrm>
          <a:off x="6533188" y="1251526"/>
          <a:ext cx="2528454" cy="513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a:spLocks noChangeArrowheads="1"/>
          </p:cNvSpPr>
          <p:nvPr/>
        </p:nvSpPr>
        <p:spPr bwMode="auto">
          <a:xfrm>
            <a:off x="1901825" y="1547813"/>
            <a:ext cx="292100" cy="149225"/>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pic>
        <p:nvPicPr>
          <p:cNvPr id="274437" name="Picture 3"/>
          <p:cNvPicPr>
            <a:picLocks noChangeAspect="1" noChangeArrowheads="1"/>
          </p:cNvPicPr>
          <p:nvPr/>
        </p:nvPicPr>
        <p:blipFill>
          <a:blip r:embed="rId8">
            <a:extLst>
              <a:ext uri="{28A0092B-C50C-407E-A947-70E740481C1C}">
                <a14:useLocalDpi xmlns:a14="http://schemas.microsoft.com/office/drawing/2010/main" val="0"/>
              </a:ext>
            </a:extLst>
          </a:blip>
          <a:srcRect l="3609" t="2892" r="1871" b="62604"/>
          <a:stretch>
            <a:fillRect/>
          </a:stretch>
        </p:blipFill>
        <p:spPr bwMode="auto">
          <a:xfrm>
            <a:off x="182563" y="3192463"/>
            <a:ext cx="6307137" cy="2979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1474788" y="3330575"/>
            <a:ext cx="136525" cy="1566863"/>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1893888" y="1506538"/>
            <a:ext cx="146050" cy="211137"/>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52277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322263" y="217488"/>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4076700"/>
            <a:ext cx="3514725" cy="2551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4081463"/>
            <a:ext cx="3509962" cy="254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1403350"/>
            <a:ext cx="3509962" cy="2547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5346700" y="1074738"/>
            <a:ext cx="3265488" cy="307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Probability distribution</a:t>
            </a:r>
          </a:p>
        </p:txBody>
      </p:sp>
      <p:sp>
        <p:nvSpPr>
          <p:cNvPr id="32" name="TextBox 31"/>
          <p:cNvSpPr txBox="1">
            <a:spLocks noChangeArrowheads="1"/>
          </p:cNvSpPr>
          <p:nvPr/>
        </p:nvSpPr>
        <p:spPr bwMode="auto">
          <a:xfrm>
            <a:off x="1681163" y="1033463"/>
            <a:ext cx="3267075" cy="307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Count distribution from simulations </a:t>
            </a:r>
          </a:p>
        </p:txBody>
      </p:sp>
      <p:sp>
        <p:nvSpPr>
          <p:cNvPr id="4" name="TextBox 3"/>
          <p:cNvSpPr txBox="1">
            <a:spLocks noChangeArrowheads="1"/>
          </p:cNvSpPr>
          <p:nvPr/>
        </p:nvSpPr>
        <p:spPr bwMode="auto">
          <a:xfrm>
            <a:off x="50800" y="2133600"/>
            <a:ext cx="15573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000000"/>
                </a:solidFill>
                <a:cs typeface="Arial" charset="0"/>
              </a:rPr>
              <a:t>Non-synonymous</a:t>
            </a:r>
          </a:p>
        </p:txBody>
      </p:sp>
      <p:sp>
        <p:nvSpPr>
          <p:cNvPr id="34" name="TextBox 33"/>
          <p:cNvSpPr txBox="1">
            <a:spLocks noChangeArrowheads="1"/>
          </p:cNvSpPr>
          <p:nvPr/>
        </p:nvSpPr>
        <p:spPr bwMode="auto">
          <a:xfrm>
            <a:off x="50800" y="5213350"/>
            <a:ext cx="1557338"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38" y="1403350"/>
            <a:ext cx="3514725" cy="2552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9" name="Group 8"/>
          <p:cNvGrpSpPr>
            <a:grpSpLocks/>
          </p:cNvGrpSpPr>
          <p:nvPr/>
        </p:nvGrpSpPr>
        <p:grpSpPr bwMode="auto">
          <a:xfrm>
            <a:off x="6388100" y="2665413"/>
            <a:ext cx="1098550"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24</a:t>
              </a:r>
            </a:p>
            <a:p>
              <a:pPr defTabSz="914400" eaLnBrk="1" fontAlgn="base" hangingPunct="1">
                <a:spcBef>
                  <a:spcPct val="0"/>
                </a:spcBef>
                <a:spcAft>
                  <a:spcPct val="0"/>
                </a:spcAft>
              </a:pPr>
              <a:r>
                <a:rPr lang="en-US" sz="1000" b="1">
                  <a:solidFill>
                    <a:srgbClr val="FF0000"/>
                  </a:solidFill>
                </a:rPr>
                <a:t>p=0.763</a:t>
              </a:r>
            </a:p>
            <a:p>
              <a:pPr defTabSz="914400" eaLnBrk="1" fontAlgn="base" hangingPunct="1">
                <a:spcBef>
                  <a:spcPct val="0"/>
                </a:spcBef>
                <a:spcAft>
                  <a:spcPct val="0"/>
                </a:spcAft>
              </a:pPr>
              <a:r>
                <a:rPr lang="en-US" sz="1000" b="1">
                  <a:solidFill>
                    <a:srgbClr val="FF0000"/>
                  </a:solidFill>
                </a:rPr>
                <a:t>P(≤24)=3.63E-23</a:t>
              </a:r>
            </a:p>
          </p:txBody>
        </p:sp>
      </p:grpSp>
      <p:grpSp>
        <p:nvGrpSpPr>
          <p:cNvPr id="20" name="Group 19"/>
          <p:cNvGrpSpPr>
            <a:grpSpLocks/>
          </p:cNvGrpSpPr>
          <p:nvPr/>
        </p:nvGrpSpPr>
        <p:grpSpPr bwMode="auto">
          <a:xfrm>
            <a:off x="2860675" y="2973388"/>
            <a:ext cx="1098550"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Observed=24</a:t>
              </a:r>
            </a:p>
            <a:p>
              <a:pPr defTabSz="914400" eaLnBrk="1" fontAlgn="base" hangingPunct="1">
                <a:spcBef>
                  <a:spcPct val="0"/>
                </a:spcBef>
                <a:spcAft>
                  <a:spcPct val="0"/>
                </a:spcAft>
              </a:pPr>
              <a:r>
                <a:rPr lang="en-US" sz="1000" b="1">
                  <a:solidFill>
                    <a:srgbClr val="FF0000"/>
                  </a:solidFill>
                </a:rPr>
                <a:t>P(≤24) &lt; 10</a:t>
              </a:r>
              <a:r>
                <a:rPr lang="en-US" sz="1000" b="1" baseline="30000">
                  <a:solidFill>
                    <a:srgbClr val="FF0000"/>
                  </a:solidFill>
                </a:rPr>
                <a:t>-6</a:t>
              </a:r>
            </a:p>
          </p:txBody>
        </p:sp>
      </p:grpSp>
      <p:grpSp>
        <p:nvGrpSpPr>
          <p:cNvPr id="24" name="Group 23"/>
          <p:cNvGrpSpPr>
            <a:grpSpLocks/>
          </p:cNvGrpSpPr>
          <p:nvPr/>
        </p:nvGrpSpPr>
        <p:grpSpPr bwMode="auto">
          <a:xfrm>
            <a:off x="7092950" y="5346700"/>
            <a:ext cx="984250"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66</a:t>
              </a:r>
            </a:p>
            <a:p>
              <a:pPr defTabSz="914400" eaLnBrk="1" fontAlgn="base" hangingPunct="1">
                <a:spcBef>
                  <a:spcPct val="0"/>
                </a:spcBef>
                <a:spcAft>
                  <a:spcPct val="0"/>
                </a:spcAft>
              </a:pPr>
              <a:r>
                <a:rPr lang="en-US" sz="1000" b="1">
                  <a:solidFill>
                    <a:srgbClr val="FF0000"/>
                  </a:solidFill>
                </a:rPr>
                <a:t>p=0.2365</a:t>
              </a:r>
            </a:p>
            <a:p>
              <a:pPr defTabSz="914400" eaLnBrk="1" fontAlgn="base" hangingPunct="1">
                <a:spcBef>
                  <a:spcPct val="0"/>
                </a:spcBef>
                <a:spcAft>
                  <a:spcPct val="0"/>
                </a:spcAft>
              </a:pPr>
              <a:r>
                <a:rPr lang="en-US" sz="1000" b="1">
                  <a:solidFill>
                    <a:srgbClr val="FF0000"/>
                  </a:solidFill>
                </a:rPr>
                <a:t>P(≥66)=3.22E-23</a:t>
              </a:r>
            </a:p>
          </p:txBody>
        </p:sp>
      </p:grpSp>
      <p:grpSp>
        <p:nvGrpSpPr>
          <p:cNvPr id="28" name="Group 27"/>
          <p:cNvGrpSpPr>
            <a:grpSpLocks/>
          </p:cNvGrpSpPr>
          <p:nvPr/>
        </p:nvGrpSpPr>
        <p:grpSpPr bwMode="auto">
          <a:xfrm>
            <a:off x="3314700" y="5668963"/>
            <a:ext cx="985838" cy="671512"/>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Observed=66</a:t>
              </a:r>
            </a:p>
            <a:p>
              <a:pPr defTabSz="914400" eaLnBrk="1" fontAlgn="base" hangingPunct="1">
                <a:spcBef>
                  <a:spcPct val="0"/>
                </a:spcBef>
                <a:spcAft>
                  <a:spcPct val="0"/>
                </a:spcAft>
              </a:pPr>
              <a:r>
                <a:rPr lang="en-US" sz="1000" b="1">
                  <a:solidFill>
                    <a:srgbClr val="FF0000"/>
                  </a:solidFill>
                </a:rPr>
                <a:t>P(≥66) &lt; 10</a:t>
              </a:r>
              <a:r>
                <a:rPr lang="en-US" sz="1000" b="1" baseline="30000">
                  <a:solidFill>
                    <a:srgbClr val="FF0000"/>
                  </a:solidFill>
                </a:rPr>
                <a:t>-6</a:t>
              </a:r>
            </a:p>
          </p:txBody>
        </p:sp>
      </p:grpSp>
      <p:sp>
        <p:nvSpPr>
          <p:cNvPr id="6" name="TextBox 5"/>
          <p:cNvSpPr txBox="1">
            <a:spLocks noChangeArrowheads="1"/>
          </p:cNvSpPr>
          <p:nvPr/>
        </p:nvSpPr>
        <p:spPr bwMode="auto">
          <a:xfrm>
            <a:off x="2035175" y="1666875"/>
            <a:ext cx="165258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n=90</a:t>
            </a:r>
          </a:p>
        </p:txBody>
      </p:sp>
      <p:sp>
        <p:nvSpPr>
          <p:cNvPr id="27" name="TextBox 26"/>
          <p:cNvSpPr txBox="1">
            <a:spLocks noChangeArrowheads="1"/>
          </p:cNvSpPr>
          <p:nvPr/>
        </p:nvSpPr>
        <p:spPr bwMode="auto">
          <a:xfrm>
            <a:off x="3295650" y="4402138"/>
            <a:ext cx="165258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n=90</a:t>
            </a:r>
          </a:p>
        </p:txBody>
      </p:sp>
    </p:spTree>
    <p:extLst>
      <p:ext uri="{BB962C8B-B14F-4D97-AF65-F5344CB8AC3E}">
        <p14:creationId xmlns:p14="http://schemas.microsoft.com/office/powerpoint/2010/main" val="1887138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713" y="1466850"/>
            <a:ext cx="3471862" cy="2520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466850"/>
            <a:ext cx="3473450" cy="2520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4127500"/>
            <a:ext cx="3471862" cy="2519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6563" y="4127500"/>
            <a:ext cx="3471862" cy="2519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5422900" y="1062038"/>
            <a:ext cx="32654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Probability distribution</a:t>
            </a:r>
          </a:p>
        </p:txBody>
      </p:sp>
      <p:sp>
        <p:nvSpPr>
          <p:cNvPr id="20" name="TextBox 19"/>
          <p:cNvSpPr txBox="1">
            <a:spLocks noChangeArrowheads="1"/>
          </p:cNvSpPr>
          <p:nvPr/>
        </p:nvSpPr>
        <p:spPr bwMode="auto">
          <a:xfrm>
            <a:off x="1681163" y="1073150"/>
            <a:ext cx="3267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Count distribution</a:t>
            </a:r>
          </a:p>
        </p:txBody>
      </p:sp>
      <p:sp>
        <p:nvSpPr>
          <p:cNvPr id="9" name="TextBox 8"/>
          <p:cNvSpPr txBox="1">
            <a:spLocks noChangeArrowheads="1"/>
          </p:cNvSpPr>
          <p:nvPr/>
        </p:nvSpPr>
        <p:spPr bwMode="auto">
          <a:xfrm>
            <a:off x="149225" y="2408238"/>
            <a:ext cx="15573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sp>
        <p:nvSpPr>
          <p:cNvPr id="10" name="TextBox 9"/>
          <p:cNvSpPr txBox="1">
            <a:spLocks noChangeArrowheads="1"/>
          </p:cNvSpPr>
          <p:nvPr/>
        </p:nvSpPr>
        <p:spPr bwMode="auto">
          <a:xfrm>
            <a:off x="149225" y="5110163"/>
            <a:ext cx="15573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grpSp>
        <p:nvGrpSpPr>
          <p:cNvPr id="11" name="Group 10"/>
          <p:cNvGrpSpPr>
            <a:grpSpLocks/>
          </p:cNvGrpSpPr>
          <p:nvPr/>
        </p:nvGrpSpPr>
        <p:grpSpPr bwMode="auto">
          <a:xfrm>
            <a:off x="6804025" y="5367338"/>
            <a:ext cx="1250950" cy="979487"/>
            <a:chOff x="6501740" y="2799185"/>
            <a:chExt cx="985059" cy="979127"/>
          </a:xfrm>
        </p:grpSpPr>
        <p:cxnSp>
          <p:nvCxnSpPr>
            <p:cNvPr id="276502" name="Straight Arrow Connector 11"/>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503" name="TextBox 12"/>
            <p:cNvSpPr txBox="1">
              <a:spLocks noChangeArrowheads="1"/>
            </p:cNvSpPr>
            <p:nvPr/>
          </p:nvSpPr>
          <p:spPr bwMode="auto">
            <a:xfrm>
              <a:off x="6501740" y="2799185"/>
              <a:ext cx="985059" cy="614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723</a:t>
              </a:r>
            </a:p>
            <a:p>
              <a:pPr defTabSz="914400" eaLnBrk="1" fontAlgn="base" hangingPunct="1">
                <a:spcBef>
                  <a:spcPct val="0"/>
                </a:spcBef>
                <a:spcAft>
                  <a:spcPct val="0"/>
                </a:spcAft>
              </a:pPr>
              <a:r>
                <a:rPr lang="en-US" sz="1000" b="1">
                  <a:solidFill>
                    <a:srgbClr val="FF0000"/>
                  </a:solidFill>
                </a:rPr>
                <a:t>k= 498</a:t>
              </a:r>
            </a:p>
            <a:p>
              <a:pPr defTabSz="914400" eaLnBrk="1" fontAlgn="base" hangingPunct="1">
                <a:spcBef>
                  <a:spcPct val="0"/>
                </a:spcBef>
                <a:spcAft>
                  <a:spcPct val="0"/>
                </a:spcAft>
              </a:pPr>
              <a:r>
                <a:rPr lang="en-US" sz="1000" b="1">
                  <a:solidFill>
                    <a:srgbClr val="FF0000"/>
                  </a:solidFill>
                </a:rPr>
                <a:t>p=0.232</a:t>
              </a:r>
            </a:p>
            <a:p>
              <a:pPr defTabSz="914400" eaLnBrk="1" fontAlgn="base" hangingPunct="1">
                <a:spcBef>
                  <a:spcPct val="0"/>
                </a:spcBef>
                <a:spcAft>
                  <a:spcPct val="0"/>
                </a:spcAft>
              </a:pPr>
              <a:r>
                <a:rPr lang="en-US" sz="1000" b="1">
                  <a:solidFill>
                    <a:srgbClr val="FF0000"/>
                  </a:solidFill>
                </a:rPr>
                <a:t>P(≥498)=6.41E-149</a:t>
              </a:r>
            </a:p>
          </p:txBody>
        </p:sp>
      </p:grpSp>
      <p:grpSp>
        <p:nvGrpSpPr>
          <p:cNvPr id="14" name="Group 13"/>
          <p:cNvGrpSpPr>
            <a:grpSpLocks/>
          </p:cNvGrpSpPr>
          <p:nvPr/>
        </p:nvGrpSpPr>
        <p:grpSpPr bwMode="auto">
          <a:xfrm>
            <a:off x="6904038" y="2727325"/>
            <a:ext cx="1196975" cy="977900"/>
            <a:chOff x="6501740" y="2799185"/>
            <a:chExt cx="1195820" cy="979127"/>
          </a:xfrm>
        </p:grpSpPr>
        <p:cxnSp>
          <p:nvCxnSpPr>
            <p:cNvPr id="276500" name="Straight Arrow Connector 15"/>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501" name="TextBox 16"/>
            <p:cNvSpPr txBox="1">
              <a:spLocks noChangeArrowheads="1"/>
            </p:cNvSpPr>
            <p:nvPr/>
          </p:nvSpPr>
          <p:spPr bwMode="auto">
            <a:xfrm>
              <a:off x="6501740" y="2799185"/>
              <a:ext cx="1195820"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375</a:t>
              </a:r>
            </a:p>
            <a:p>
              <a:pPr defTabSz="914400" eaLnBrk="1" fontAlgn="base" hangingPunct="1">
                <a:spcBef>
                  <a:spcPct val="0"/>
                </a:spcBef>
                <a:spcAft>
                  <a:spcPct val="0"/>
                </a:spcAft>
              </a:pPr>
              <a:r>
                <a:rPr lang="en-US" sz="1000" b="1">
                  <a:solidFill>
                    <a:srgbClr val="FF0000"/>
                  </a:solidFill>
                </a:rPr>
                <a:t>k= 243</a:t>
              </a:r>
            </a:p>
            <a:p>
              <a:pPr defTabSz="914400" eaLnBrk="1" fontAlgn="base" hangingPunct="1">
                <a:spcBef>
                  <a:spcPct val="0"/>
                </a:spcBef>
                <a:spcAft>
                  <a:spcPct val="0"/>
                </a:spcAft>
              </a:pPr>
              <a:r>
                <a:rPr lang="en-US" sz="1000" b="1">
                  <a:solidFill>
                    <a:srgbClr val="FF0000"/>
                  </a:solidFill>
                </a:rPr>
                <a:t>p=0.237</a:t>
              </a:r>
            </a:p>
            <a:p>
              <a:pPr defTabSz="914400" eaLnBrk="1" fontAlgn="base" hangingPunct="1">
                <a:spcBef>
                  <a:spcPct val="0"/>
                </a:spcBef>
                <a:spcAft>
                  <a:spcPct val="0"/>
                </a:spcAft>
              </a:pPr>
              <a:r>
                <a:rPr lang="en-US" sz="1000" b="1">
                  <a:solidFill>
                    <a:srgbClr val="FF0000"/>
                  </a:solidFill>
                </a:rPr>
                <a:t>P(≥243)=7.92E-64</a:t>
              </a:r>
            </a:p>
          </p:txBody>
        </p:sp>
      </p:grpSp>
      <p:grpSp>
        <p:nvGrpSpPr>
          <p:cNvPr id="18" name="Group 17"/>
          <p:cNvGrpSpPr>
            <a:grpSpLocks/>
          </p:cNvGrpSpPr>
          <p:nvPr/>
        </p:nvGrpSpPr>
        <p:grpSpPr bwMode="auto">
          <a:xfrm>
            <a:off x="3281363" y="5641975"/>
            <a:ext cx="985837" cy="669925"/>
            <a:chOff x="6385351" y="3017664"/>
            <a:chExt cx="985059" cy="671351"/>
          </a:xfrm>
        </p:grpSpPr>
        <p:cxnSp>
          <p:nvCxnSpPr>
            <p:cNvPr id="276498" name="Straight Arrow Connector 20"/>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499" name="TextBox 21"/>
            <p:cNvSpPr txBox="1">
              <a:spLocks noChangeArrowheads="1"/>
            </p:cNvSpPr>
            <p:nvPr/>
          </p:nvSpPr>
          <p:spPr bwMode="auto">
            <a:xfrm>
              <a:off x="6385351" y="3017664"/>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Observed=498</a:t>
              </a:r>
            </a:p>
            <a:p>
              <a:pPr defTabSz="914400" eaLnBrk="1" fontAlgn="base" hangingPunct="1">
                <a:spcBef>
                  <a:spcPct val="0"/>
                </a:spcBef>
                <a:spcAft>
                  <a:spcPct val="0"/>
                </a:spcAft>
              </a:pPr>
              <a:r>
                <a:rPr lang="en-US" sz="1000" b="1">
                  <a:solidFill>
                    <a:srgbClr val="FF0000"/>
                  </a:solidFill>
                </a:rPr>
                <a:t>P(≥498) &lt; 10</a:t>
              </a:r>
              <a:r>
                <a:rPr lang="en-US" sz="1000" b="1" baseline="30000">
                  <a:solidFill>
                    <a:srgbClr val="FF0000"/>
                  </a:solidFill>
                </a:rPr>
                <a:t>-6</a:t>
              </a:r>
            </a:p>
          </p:txBody>
        </p:sp>
      </p:grpSp>
      <p:grpSp>
        <p:nvGrpSpPr>
          <p:cNvPr id="23" name="Group 22"/>
          <p:cNvGrpSpPr>
            <a:grpSpLocks/>
          </p:cNvGrpSpPr>
          <p:nvPr/>
        </p:nvGrpSpPr>
        <p:grpSpPr bwMode="auto">
          <a:xfrm>
            <a:off x="3078163" y="2976563"/>
            <a:ext cx="984250" cy="661987"/>
            <a:chOff x="6336204" y="3026437"/>
            <a:chExt cx="985059" cy="662578"/>
          </a:xfrm>
        </p:grpSpPr>
        <p:cxnSp>
          <p:nvCxnSpPr>
            <p:cNvPr id="276496" name="Straight Arrow Connector 23"/>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6497" name="TextBox 24"/>
            <p:cNvSpPr txBox="1">
              <a:spLocks noChangeArrowheads="1"/>
            </p:cNvSpPr>
            <p:nvPr/>
          </p:nvSpPr>
          <p:spPr bwMode="auto">
            <a:xfrm>
              <a:off x="6336204" y="3026437"/>
              <a:ext cx="9850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Observed=243</a:t>
              </a:r>
            </a:p>
            <a:p>
              <a:pPr defTabSz="914400" eaLnBrk="1" fontAlgn="base" hangingPunct="1">
                <a:spcBef>
                  <a:spcPct val="0"/>
                </a:spcBef>
                <a:spcAft>
                  <a:spcPct val="0"/>
                </a:spcAft>
              </a:pPr>
              <a:r>
                <a:rPr lang="en-US" sz="1000" b="1">
                  <a:solidFill>
                    <a:srgbClr val="FF0000"/>
                  </a:solidFill>
                </a:rPr>
                <a:t>P(≥243) &lt; 10</a:t>
              </a:r>
              <a:r>
                <a:rPr lang="en-US" sz="1000" b="1" baseline="30000">
                  <a:solidFill>
                    <a:srgbClr val="FF0000"/>
                  </a:solidFill>
                </a:rPr>
                <a:t>-6</a:t>
              </a:r>
            </a:p>
          </p:txBody>
        </p:sp>
      </p:grpSp>
      <p:sp>
        <p:nvSpPr>
          <p:cNvPr id="26" name="TextBox 25"/>
          <p:cNvSpPr txBox="1">
            <a:spLocks noChangeArrowheads="1"/>
          </p:cNvSpPr>
          <p:nvPr/>
        </p:nvSpPr>
        <p:spPr bwMode="auto">
          <a:xfrm>
            <a:off x="3295650" y="4402138"/>
            <a:ext cx="165258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n=723</a:t>
            </a:r>
          </a:p>
        </p:txBody>
      </p:sp>
      <p:sp>
        <p:nvSpPr>
          <p:cNvPr id="27" name="TextBox 26"/>
          <p:cNvSpPr txBox="1">
            <a:spLocks noChangeArrowheads="1"/>
          </p:cNvSpPr>
          <p:nvPr/>
        </p:nvSpPr>
        <p:spPr bwMode="auto">
          <a:xfrm>
            <a:off x="3295650" y="1782763"/>
            <a:ext cx="165258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n=375</a:t>
            </a:r>
          </a:p>
        </p:txBody>
      </p:sp>
      <p:sp>
        <p:nvSpPr>
          <p:cNvPr id="276495" name="Title 1"/>
          <p:cNvSpPr>
            <a:spLocks noGrp="1"/>
          </p:cNvSpPr>
          <p:nvPr>
            <p:ph type="title"/>
          </p:nvPr>
        </p:nvSpPr>
        <p:spPr>
          <a:xfrm>
            <a:off x="311150" y="204788"/>
            <a:ext cx="8520113" cy="647700"/>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spTree>
    <p:extLst>
      <p:ext uri="{BB962C8B-B14F-4D97-AF65-F5344CB8AC3E}">
        <p14:creationId xmlns:p14="http://schemas.microsoft.com/office/powerpoint/2010/main" val="948349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fade">
                                      <p:cBhvr>
                                        <p:cTn id="10" dur="500"/>
                                        <p:tgtEl>
                                          <p:spTgt spid="4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fade">
                                      <p:cBhvr>
                                        <p:cTn id="29" dur="500"/>
                                        <p:tgtEl>
                                          <p:spTgt spid="41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4109"/>
                                        </p:tgtEl>
                                        <p:attrNameLst>
                                          <p:attrName>style.visibility</p:attrName>
                                        </p:attrNameLst>
                                      </p:cBhvr>
                                      <p:to>
                                        <p:strVal val="visible"/>
                                      </p:to>
                                    </p:set>
                                    <p:animEffect transition="in" filter="fade">
                                      <p:cBhvr>
                                        <p:cTn id="42" dur="500"/>
                                        <p:tgtEl>
                                          <p:spTgt spid="410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4108"/>
                                        </p:tgtEl>
                                        <p:attrNameLst>
                                          <p:attrName>style.visibility</p:attrName>
                                        </p:attrNameLst>
                                      </p:cBhvr>
                                      <p:to>
                                        <p:strVal val="visible"/>
                                      </p:to>
                                    </p:set>
                                    <p:animEffect transition="in" filter="fade">
                                      <p:cBhvr>
                                        <p:cTn id="55" dur="500"/>
                                        <p:tgtEl>
                                          <p:spTgt spid="41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p:bldP spid="10" grpId="0"/>
      <p:bldP spid="26" grpId="0"/>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431800" y="5938992"/>
            <a:ext cx="8410575" cy="707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Values well under the </a:t>
            </a:r>
            <a:r>
              <a:rPr lang="en-US" sz="2000" i="1" dirty="0">
                <a:solidFill>
                  <a:srgbClr val="000000"/>
                </a:solidFill>
              </a:rPr>
              <a:t>p</a:t>
            </a:r>
            <a:r>
              <a:rPr lang="en-US" sz="2000" dirty="0">
                <a:solidFill>
                  <a:srgbClr val="000000"/>
                </a:solidFill>
              </a:rPr>
              <a:t>=0.01 threshold, suggesting rejection of the null hypothesis of neutral evolution of </a:t>
            </a:r>
            <a:r>
              <a:rPr lang="en-US" sz="2000" dirty="0" err="1">
                <a:solidFill>
                  <a:srgbClr val="000000"/>
                </a:solidFill>
              </a:rPr>
              <a:t>prophage</a:t>
            </a:r>
            <a:r>
              <a:rPr lang="en-US" sz="2000" dirty="0">
                <a:solidFill>
                  <a:srgbClr val="000000"/>
                </a:solidFill>
              </a:rPr>
              <a:t> sequences. </a:t>
            </a:r>
          </a:p>
        </p:txBody>
      </p:sp>
      <p:sp>
        <p:nvSpPr>
          <p:cNvPr id="277506" name="Title 1"/>
          <p:cNvSpPr>
            <a:spLocks noGrp="1"/>
          </p:cNvSpPr>
          <p:nvPr>
            <p:ph type="title"/>
          </p:nvPr>
        </p:nvSpPr>
        <p:spPr>
          <a:xfrm>
            <a:off x="322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279400" y="1338263"/>
          <a:ext cx="8647113" cy="4435478"/>
        </p:xfrm>
        <a:graphic>
          <a:graphicData uri="http://schemas.openxmlformats.org/drawingml/2006/table">
            <a:tbl>
              <a:tblPr firstRow="1" bandRow="1"/>
              <a:tblGrid>
                <a:gridCol w="1203723">
                  <a:extLst>
                    <a:ext uri="{9D8B030D-6E8A-4147-A177-3AD203B41FA5}">
                      <a16:colId xmlns:a16="http://schemas.microsoft.com/office/drawing/2014/main" val="20000"/>
                    </a:ext>
                  </a:extLst>
                </a:gridCol>
                <a:gridCol w="877132">
                  <a:extLst>
                    <a:ext uri="{9D8B030D-6E8A-4147-A177-3AD203B41FA5}">
                      <a16:colId xmlns:a16="http://schemas.microsoft.com/office/drawing/2014/main" val="20001"/>
                    </a:ext>
                  </a:extLst>
                </a:gridCol>
                <a:gridCol w="979775">
                  <a:extLst>
                    <a:ext uri="{9D8B030D-6E8A-4147-A177-3AD203B41FA5}">
                      <a16:colId xmlns:a16="http://schemas.microsoft.com/office/drawing/2014/main" val="20002"/>
                    </a:ext>
                  </a:extLst>
                </a:gridCol>
                <a:gridCol w="1097905">
                  <a:extLst>
                    <a:ext uri="{9D8B030D-6E8A-4147-A177-3AD203B41FA5}">
                      <a16:colId xmlns:a16="http://schemas.microsoft.com/office/drawing/2014/main" val="20003"/>
                    </a:ext>
                  </a:extLst>
                </a:gridCol>
                <a:gridCol w="990128">
                  <a:extLst>
                    <a:ext uri="{9D8B030D-6E8A-4147-A177-3AD203B41FA5}">
                      <a16:colId xmlns:a16="http://schemas.microsoft.com/office/drawing/2014/main" val="20004"/>
                    </a:ext>
                  </a:extLst>
                </a:gridCol>
                <a:gridCol w="924119">
                  <a:extLst>
                    <a:ext uri="{9D8B030D-6E8A-4147-A177-3AD203B41FA5}">
                      <a16:colId xmlns:a16="http://schemas.microsoft.com/office/drawing/2014/main" val="20005"/>
                    </a:ext>
                  </a:extLst>
                </a:gridCol>
                <a:gridCol w="990128">
                  <a:extLst>
                    <a:ext uri="{9D8B030D-6E8A-4147-A177-3AD203B41FA5}">
                      <a16:colId xmlns:a16="http://schemas.microsoft.com/office/drawing/2014/main" val="20006"/>
                    </a:ext>
                  </a:extLst>
                </a:gridCol>
                <a:gridCol w="858110">
                  <a:extLst>
                    <a:ext uri="{9D8B030D-6E8A-4147-A177-3AD203B41FA5}">
                      <a16:colId xmlns:a16="http://schemas.microsoft.com/office/drawing/2014/main" val="20007"/>
                    </a:ext>
                  </a:extLst>
                </a:gridCol>
                <a:gridCol w="726093">
                  <a:extLst>
                    <a:ext uri="{9D8B030D-6E8A-4147-A177-3AD203B41FA5}">
                      <a16:colId xmlns:a16="http://schemas.microsoft.com/office/drawing/2014/main" val="20008"/>
                    </a:ext>
                  </a:extLst>
                </a:gridCol>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Alignment</a:t>
                      </a:r>
                    </a:p>
                    <a:p>
                      <a:pPr algn="ctr" fontAlgn="b"/>
                      <a:r>
                        <a:rPr lang="en-US" sz="1200" b="1" u="none" strike="noStrike" dirty="0">
                          <a:solidFill>
                            <a:schemeClr val="bg1"/>
                          </a:solidFill>
                          <a:effectLst/>
                          <a:latin typeface="Gill Sans MT" pitchFamily="34" charset="0"/>
                        </a:rPr>
                        <a:t>Length (</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changes*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Minimum</a:t>
                      </a:r>
                      <a:r>
                        <a:rPr lang="en-US" sz="1200" b="1" u="none" strike="noStrike" baseline="0" dirty="0">
                          <a:solidFill>
                            <a:schemeClr val="bg1"/>
                          </a:solidFill>
                          <a:effectLst/>
                          <a:latin typeface="Gill Sans MT" pitchFamily="34" charset="0"/>
                        </a:rPr>
                        <a:t> number of s</a:t>
                      </a:r>
                      <a:r>
                        <a:rPr lang="en-US" sz="1200" b="1" u="none" strike="noStrike" dirty="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Major capsid</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capsid C</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H</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4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Host specificity J</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fiber K</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assembly I</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tape measure protein</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93847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29" name="Title 1"/>
          <p:cNvSpPr>
            <a:spLocks noGrp="1"/>
          </p:cNvSpPr>
          <p:nvPr>
            <p:ph type="title"/>
          </p:nvPr>
        </p:nvSpPr>
        <p:spPr>
          <a:xfrm>
            <a:off x="219075" y="246063"/>
            <a:ext cx="8756650" cy="6302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B. pseudomallei </a:t>
            </a:r>
            <a:r>
              <a:rPr lang="en-US" sz="1800">
                <a:latin typeface="Arial" charset="0"/>
              </a:rPr>
              <a:t>Cryptic Malleilactone</a:t>
            </a:r>
            <a:r>
              <a:rPr lang="en-US" sz="1800" i="1">
                <a:latin typeface="Arial" charset="0"/>
              </a:rPr>
              <a:t> </a:t>
            </a:r>
            <a:r>
              <a:rPr lang="en-US" sz="1800">
                <a:latin typeface="Arial" charset="0"/>
              </a:rPr>
              <a:t>Operon Genes and </a:t>
            </a:r>
            <a:br>
              <a:rPr lang="en-US" sz="1800">
                <a:latin typeface="Arial" charset="0"/>
              </a:rPr>
            </a:br>
            <a:r>
              <a:rPr lang="en-US" sz="1800" i="1">
                <a:latin typeface="Arial" charset="0"/>
              </a:rPr>
              <a:t>E. coli </a:t>
            </a:r>
            <a:r>
              <a:rPr lang="en-US" sz="1800">
                <a:latin typeface="Arial" charset="0"/>
              </a:rPr>
              <a:t>transposase sequences</a:t>
            </a:r>
          </a:p>
        </p:txBody>
      </p:sp>
      <p:graphicFrame>
        <p:nvGraphicFramePr>
          <p:cNvPr id="9" name="Table 8"/>
          <p:cNvGraphicFramePr>
            <a:graphicFrameLocks noGrp="1"/>
          </p:cNvGraphicFramePr>
          <p:nvPr/>
        </p:nvGraphicFramePr>
        <p:xfrm>
          <a:off x="541338" y="1030288"/>
          <a:ext cx="8077199" cy="4381500"/>
        </p:xfrm>
        <a:graphic>
          <a:graphicData uri="http://schemas.openxmlformats.org/drawingml/2006/table">
            <a:tbl>
              <a:tblPr firstRow="1" firstCol="1" bandRow="1"/>
              <a:tblGrid>
                <a:gridCol w="2072911">
                  <a:extLst>
                    <a:ext uri="{9D8B030D-6E8A-4147-A177-3AD203B41FA5}">
                      <a16:colId xmlns:a16="http://schemas.microsoft.com/office/drawing/2014/main" val="20000"/>
                    </a:ext>
                  </a:extLst>
                </a:gridCol>
                <a:gridCol w="1072194">
                  <a:extLst>
                    <a:ext uri="{9D8B030D-6E8A-4147-A177-3AD203B41FA5}">
                      <a16:colId xmlns:a16="http://schemas.microsoft.com/office/drawing/2014/main" val="20001"/>
                    </a:ext>
                  </a:extLst>
                </a:gridCol>
                <a:gridCol w="1286633">
                  <a:extLst>
                    <a:ext uri="{9D8B030D-6E8A-4147-A177-3AD203B41FA5}">
                      <a16:colId xmlns:a16="http://schemas.microsoft.com/office/drawing/2014/main" val="20002"/>
                    </a:ext>
                  </a:extLst>
                </a:gridCol>
                <a:gridCol w="1072194">
                  <a:extLst>
                    <a:ext uri="{9D8B030D-6E8A-4147-A177-3AD203B41FA5}">
                      <a16:colId xmlns:a16="http://schemas.microsoft.com/office/drawing/2014/main" val="20003"/>
                    </a:ext>
                  </a:extLst>
                </a:gridCol>
                <a:gridCol w="1358114">
                  <a:extLst>
                    <a:ext uri="{9D8B030D-6E8A-4147-A177-3AD203B41FA5}">
                      <a16:colId xmlns:a16="http://schemas.microsoft.com/office/drawing/2014/main" val="20004"/>
                    </a:ext>
                  </a:extLst>
                </a:gridCol>
                <a:gridCol w="1215153">
                  <a:extLst>
                    <a:ext uri="{9D8B030D-6E8A-4147-A177-3AD203B41FA5}">
                      <a16:colId xmlns:a16="http://schemas.microsoft.com/office/drawing/2014/main" val="20005"/>
                    </a:ext>
                  </a:extLst>
                </a:gridCol>
              </a:tblGrid>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extLst>
                  <a:ext uri="{0D108BD9-81ED-4DB2-BD59-A6C34878D82A}">
                    <a16:rowId xmlns:a16="http://schemas.microsoft.com/office/drawing/2014/main" val="10000"/>
                  </a:ext>
                </a:extLst>
              </a:tr>
              <a:tr h="56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10001"/>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Aldehyde dehydrogenase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1544</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4.67E-04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2"/>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AMP- binding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1865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1.68E-02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3"/>
                  </a:ext>
                </a:extLst>
              </a:tr>
              <a:tr h="60554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Adenosylmethionine-8-amino-7-oxononanoate aminotransferase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1421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6.78E-04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4"/>
                  </a:ext>
                </a:extLst>
              </a:tr>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Fatty-acid CoA ligase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1859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8.71E-01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5"/>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Diaminopimelate</a:t>
                      </a:r>
                      <a:r>
                        <a:rPr lang="en-US" sz="1200" u="none" strike="noStrike" dirty="0">
                          <a:solidFill>
                            <a:schemeClr val="bg1"/>
                          </a:solidFill>
                          <a:effectLst/>
                          <a:latin typeface="+mn-lt"/>
                        </a:rPr>
                        <a:t> decarboxylase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1388</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6.63E-01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6"/>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Malonyl</a:t>
                      </a:r>
                      <a:r>
                        <a:rPr lang="en-US" sz="1200" u="none" strike="noStrike" dirty="0">
                          <a:solidFill>
                            <a:schemeClr val="bg1"/>
                          </a:solidFill>
                          <a:effectLst/>
                          <a:latin typeface="+mn-lt"/>
                        </a:rPr>
                        <a:t> CoA-acyl </a:t>
                      </a:r>
                      <a:r>
                        <a:rPr lang="en-US" sz="1200" u="none" strike="noStrike" dirty="0" err="1">
                          <a:solidFill>
                            <a:schemeClr val="bg1"/>
                          </a:solidFill>
                          <a:effectLst/>
                          <a:latin typeface="+mn-lt"/>
                        </a:rPr>
                        <a:t>transacylase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899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4.36E-01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7"/>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FkbH</a:t>
                      </a:r>
                      <a:r>
                        <a:rPr lang="en-US" sz="1200" u="none" strike="noStrike" dirty="0">
                          <a:solidFill>
                            <a:schemeClr val="bg1"/>
                          </a:solidFill>
                          <a:effectLst/>
                          <a:latin typeface="+mn-lt"/>
                        </a:rPr>
                        <a:t> domain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1481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2.05E-02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8"/>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Hypothethical</a:t>
                      </a:r>
                      <a:r>
                        <a:rPr lang="en-US" sz="1200" u="none" strike="noStrike" dirty="0">
                          <a:solidFill>
                            <a:schemeClr val="bg1"/>
                          </a:solidFill>
                          <a:effectLst/>
                          <a:latin typeface="+mn-lt"/>
                        </a:rPr>
                        <a:t>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431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1.47E-01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9"/>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Ketol</a:t>
                      </a:r>
                      <a:r>
                        <a:rPr lang="en-US" sz="1200" u="none" strike="noStrike" dirty="0">
                          <a:solidFill>
                            <a:schemeClr val="bg1"/>
                          </a:solidFill>
                          <a:effectLst/>
                          <a:latin typeface="+mn-lt"/>
                        </a:rPr>
                        <a:t>-acid </a:t>
                      </a:r>
                      <a:r>
                        <a:rPr lang="en-US" sz="1200" u="none" strike="noStrike" dirty="0" err="1">
                          <a:solidFill>
                            <a:schemeClr val="bg1"/>
                          </a:solidFill>
                          <a:effectLst/>
                          <a:latin typeface="+mn-lt"/>
                        </a:rPr>
                        <a:t>reductoisomerase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1091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1.00E+00</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0"/>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Peptide synthase regulatory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8.91E-02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11"/>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Polyketide</a:t>
                      </a:r>
                      <a:r>
                        <a:rPr lang="en-US" sz="1200" u="none" strike="noStrike" dirty="0">
                          <a:solidFill>
                            <a:schemeClr val="bg1"/>
                          </a:solidFill>
                          <a:effectLst/>
                          <a:latin typeface="+mn-lt"/>
                        </a:rPr>
                        <a:t>-peptide synthase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12479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4.35E-27</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2"/>
                  </a:ext>
                </a:extLst>
              </a:tr>
            </a:tbl>
          </a:graphicData>
        </a:graphic>
      </p:graphicFrame>
      <p:graphicFrame>
        <p:nvGraphicFramePr>
          <p:cNvPr id="11" name="Table 10"/>
          <p:cNvGraphicFramePr>
            <a:graphicFrameLocks noGrp="1"/>
          </p:cNvGraphicFramePr>
          <p:nvPr/>
        </p:nvGraphicFramePr>
        <p:xfrm>
          <a:off x="554038" y="5565775"/>
          <a:ext cx="8061325" cy="1092200"/>
        </p:xfrm>
        <a:graphic>
          <a:graphicData uri="http://schemas.openxmlformats.org/drawingml/2006/table">
            <a:tbl>
              <a:tblPr firstRow="1" firstCol="1" bandRow="1"/>
              <a:tblGrid>
                <a:gridCol w="2070655">
                  <a:extLst>
                    <a:ext uri="{9D8B030D-6E8A-4147-A177-3AD203B41FA5}">
                      <a16:colId xmlns:a16="http://schemas.microsoft.com/office/drawing/2014/main" val="20000"/>
                    </a:ext>
                  </a:extLst>
                </a:gridCol>
                <a:gridCol w="1059037">
                  <a:extLst>
                    <a:ext uri="{9D8B030D-6E8A-4147-A177-3AD203B41FA5}">
                      <a16:colId xmlns:a16="http://schemas.microsoft.com/office/drawing/2014/main" val="20001"/>
                    </a:ext>
                  </a:extLst>
                </a:gridCol>
                <a:gridCol w="1327748">
                  <a:extLst>
                    <a:ext uri="{9D8B030D-6E8A-4147-A177-3AD203B41FA5}">
                      <a16:colId xmlns:a16="http://schemas.microsoft.com/office/drawing/2014/main" val="20002"/>
                    </a:ext>
                  </a:extLst>
                </a:gridCol>
                <a:gridCol w="1043231">
                  <a:extLst>
                    <a:ext uri="{9D8B030D-6E8A-4147-A177-3AD203B41FA5}">
                      <a16:colId xmlns:a16="http://schemas.microsoft.com/office/drawing/2014/main" val="20003"/>
                    </a:ext>
                  </a:extLst>
                </a:gridCol>
                <a:gridCol w="1390973">
                  <a:extLst>
                    <a:ext uri="{9D8B030D-6E8A-4147-A177-3AD203B41FA5}">
                      <a16:colId xmlns:a16="http://schemas.microsoft.com/office/drawing/2014/main" val="20004"/>
                    </a:ext>
                  </a:extLst>
                </a:gridCol>
                <a:gridCol w="1169681">
                  <a:extLst>
                    <a:ext uri="{9D8B030D-6E8A-4147-A177-3AD203B41FA5}">
                      <a16:colId xmlns:a16="http://schemas.microsoft.com/office/drawing/2014/main" val="20005"/>
                    </a:ext>
                  </a:extLst>
                </a:gridCol>
              </a:tblGrid>
              <a:tr h="2002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extLst>
                  <a:ext uri="{0D108BD9-81ED-4DB2-BD59-A6C34878D82A}">
                    <a16:rowId xmlns:a16="http://schemas.microsoft.com/office/drawing/2014/main" val="10000"/>
                  </a:ext>
                </a:extLst>
              </a:tr>
              <a:tr h="5910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30096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Putative</a:t>
                      </a:r>
                      <a:r>
                        <a:rPr lang="en-US" sz="1200" u="none" strike="noStrike" baseline="0" dirty="0">
                          <a:solidFill>
                            <a:schemeClr val="bg1"/>
                          </a:solidFill>
                          <a:effectLst/>
                          <a:latin typeface="+mn-lt"/>
                        </a:rPr>
                        <a:t> </a:t>
                      </a:r>
                      <a:r>
                        <a:rPr lang="en-US" sz="1200" u="none" strike="noStrike" baseline="0" dirty="0" err="1">
                          <a:solidFill>
                            <a:schemeClr val="bg1"/>
                          </a:solidFill>
                          <a:effectLst/>
                          <a:latin typeface="+mn-lt"/>
                        </a:rPr>
                        <a:t>t</a:t>
                      </a:r>
                      <a:r>
                        <a:rPr lang="en-US" sz="1200" u="none" strike="noStrike" dirty="0" err="1">
                          <a:solidFill>
                            <a:schemeClr val="bg1"/>
                          </a:solidFill>
                          <a:effectLst/>
                          <a:latin typeface="+mn-lt"/>
                        </a:rPr>
                        <a:t>ransposase</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903</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1.15E-29</a:t>
                      </a: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243136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A853F-17E1-FB47-AFCD-9C5214BBB2AA}"/>
              </a:ext>
            </a:extLst>
          </p:cNvPr>
          <p:cNvSpPr>
            <a:spLocks noGrp="1"/>
          </p:cNvSpPr>
          <p:nvPr>
            <p:ph type="title"/>
          </p:nvPr>
        </p:nvSpPr>
        <p:spPr/>
        <p:txBody>
          <a:bodyPr/>
          <a:lstStyle/>
          <a:p>
            <a:r>
              <a:rPr lang="en-US" dirty="0"/>
              <a:t>Problems faced by </a:t>
            </a:r>
            <a:r>
              <a:rPr lang="en-US" dirty="0" err="1"/>
              <a:t>dN</a:t>
            </a:r>
            <a:r>
              <a:rPr lang="en-US" dirty="0"/>
              <a:t>/</a:t>
            </a:r>
            <a:r>
              <a:rPr lang="en-US" dirty="0" err="1"/>
              <a:t>dS</a:t>
            </a:r>
            <a:r>
              <a:rPr lang="en-US" dirty="0"/>
              <a:t> analyses</a:t>
            </a:r>
          </a:p>
        </p:txBody>
      </p:sp>
      <p:sp>
        <p:nvSpPr>
          <p:cNvPr id="3" name="Content Placeholder 2">
            <a:extLst>
              <a:ext uri="{FF2B5EF4-FFF2-40B4-BE49-F238E27FC236}">
                <a16:creationId xmlns:a16="http://schemas.microsoft.com/office/drawing/2014/main" id="{5D47373C-D300-2A4C-96B3-90728C8F6B4E}"/>
              </a:ext>
            </a:extLst>
          </p:cNvPr>
          <p:cNvSpPr>
            <a:spLocks noGrp="1"/>
          </p:cNvSpPr>
          <p:nvPr>
            <p:ph idx="1"/>
          </p:nvPr>
        </p:nvSpPr>
        <p:spPr/>
        <p:txBody>
          <a:bodyPr/>
          <a:lstStyle/>
          <a:p>
            <a:r>
              <a:rPr lang="en-US" dirty="0"/>
              <a:t>Regions around gaps often are problematic.  An alignment of non-homologous positions will increase the number of apparent non-synonymous substitutions.  </a:t>
            </a:r>
          </a:p>
          <a:p>
            <a:pPr marL="0" indent="0">
              <a:buNone/>
            </a:pPr>
            <a:r>
              <a:rPr lang="en-US" dirty="0"/>
              <a:t>This may be the a reason for the inference of positive selection in human olfactory receptors.  </a:t>
            </a:r>
          </a:p>
          <a:p>
            <a:pPr marL="0" indent="0">
              <a:buNone/>
            </a:pPr>
            <a:r>
              <a:rPr lang="en-US" dirty="0"/>
              <a:t> </a:t>
            </a:r>
          </a:p>
        </p:txBody>
      </p:sp>
    </p:spTree>
    <p:extLst>
      <p:ext uri="{BB962C8B-B14F-4D97-AF65-F5344CB8AC3E}">
        <p14:creationId xmlns:p14="http://schemas.microsoft.com/office/powerpoint/2010/main" val="3287523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52400" y="228600"/>
            <a:ext cx="8839200" cy="5078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(silent site diversity is erased by gene driven to fixation;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allele shows little within allele divergence - see contributions from archaic Humans for example),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SNP or neighboring SNPs are at higher frequency within a population.</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(works well for repeated positive – aka diversifying – selection; e.g. virus interaction with the immune system)   </a:t>
            </a:r>
          </a:p>
        </p:txBody>
      </p:sp>
    </p:spTree>
    <p:extLst>
      <p:ext uri="{BB962C8B-B14F-4D97-AF65-F5344CB8AC3E}">
        <p14:creationId xmlns:p14="http://schemas.microsoft.com/office/powerpoint/2010/main" val="16955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6087" y="1903413"/>
            <a:ext cx="6756400" cy="466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89419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0421" y="4021890"/>
            <a:ext cx="9144000" cy="2701636"/>
          </a:xfrm>
          <a:prstGeom prst="rect">
            <a:avLst/>
          </a:prstGeom>
        </p:spPr>
      </p:pic>
      <p:sp>
        <p:nvSpPr>
          <p:cNvPr id="2" name="Title 1"/>
          <p:cNvSpPr>
            <a:spLocks noGrp="1"/>
          </p:cNvSpPr>
          <p:nvPr>
            <p:ph type="title"/>
          </p:nvPr>
        </p:nvSpPr>
        <p:spPr>
          <a:xfrm>
            <a:off x="363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401052" y="695159"/>
            <a:ext cx="8649369" cy="369332"/>
          </a:xfrm>
          <a:prstGeom prst="rect">
            <a:avLst/>
          </a:prstGeom>
          <a:noFill/>
        </p:spPr>
        <p:txBody>
          <a:bodyPr wrap="square" rtlCol="0">
            <a:spAutoFit/>
          </a:bodyPr>
          <a:lstStyle/>
          <a:p>
            <a:r>
              <a:rPr lang="en-US" sz="1800" dirty="0">
                <a:solidFill>
                  <a:prstClr val="black"/>
                </a:solidFill>
              </a:rPr>
              <a:t>With the protein sequences displayed, align sequences</a:t>
            </a:r>
          </a:p>
        </p:txBody>
      </p:sp>
      <p:sp>
        <p:nvSpPr>
          <p:cNvPr id="4" name="TextBox 3"/>
          <p:cNvSpPr txBox="1"/>
          <p:nvPr/>
        </p:nvSpPr>
        <p:spPr>
          <a:xfrm>
            <a:off x="374315" y="3676307"/>
            <a:ext cx="2891988" cy="369332"/>
          </a:xfrm>
          <a:prstGeom prst="rect">
            <a:avLst/>
          </a:prstGeom>
          <a:noFill/>
        </p:spPr>
        <p:txBody>
          <a:bodyPr wrap="none" rtlCol="0">
            <a:spAutoFit/>
          </a:bodyPr>
          <a:lstStyle/>
          <a:p>
            <a:r>
              <a:rPr lang="en-US" sz="1800" dirty="0">
                <a:solidFill>
                  <a:prstClr val="black"/>
                </a:solidFill>
              </a:rPr>
              <a:t>Select view as nucleotides</a:t>
            </a:r>
          </a:p>
        </p:txBody>
      </p:sp>
      <p:cxnSp>
        <p:nvCxnSpPr>
          <p:cNvPr id="9" name="Straight Arrow Connector 8"/>
          <p:cNvCxnSpPr/>
          <p:nvPr/>
        </p:nvCxnSpPr>
        <p:spPr>
          <a:xfrm flipV="1">
            <a:off x="1066998" y="4409994"/>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0" y="1110248"/>
            <a:ext cx="9144000" cy="2297804"/>
          </a:xfrm>
          <a:prstGeom prst="rect">
            <a:avLst/>
          </a:prstGeom>
        </p:spPr>
      </p:pic>
      <p:cxnSp>
        <p:nvCxnSpPr>
          <p:cNvPr id="8" name="Straight Arrow Connector 7"/>
          <p:cNvCxnSpPr/>
          <p:nvPr/>
        </p:nvCxnSpPr>
        <p:spPr>
          <a:xfrm flipH="1" flipV="1">
            <a:off x="915737" y="1604210"/>
            <a:ext cx="621631" cy="5882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857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0" y="635000"/>
            <a:ext cx="5588000" cy="3302000"/>
          </a:xfrm>
          <a:prstGeom prst="rect">
            <a:avLst/>
          </a:prstGeom>
        </p:spPr>
      </p:pic>
      <p:sp>
        <p:nvSpPr>
          <p:cNvPr id="3" name="TextBox 2"/>
          <p:cNvSpPr txBox="1"/>
          <p:nvPr/>
        </p:nvSpPr>
        <p:spPr>
          <a:xfrm>
            <a:off x="635000" y="4064000"/>
            <a:ext cx="7620000" cy="317500"/>
          </a:xfrm>
          <a:prstGeom prst="rect">
            <a:avLst/>
          </a:prstGeom>
        </p:spPr>
        <p:txBody>
          <a:bodyPr/>
          <a:lstStyle/>
          <a:p>
            <a:pPr defTabSz="914400"/>
            <a:r>
              <a:rPr lang="en-US" sz="1000" dirty="0">
                <a:solidFill>
                  <a:prstClr val="black"/>
                </a:solidFill>
                <a:latin typeface="Arial"/>
              </a:rPr>
              <a:t> Fig. 1 Current world-wide frequency distribution of CCR5-Δ32 allele frequencies. Only the frequencies of Native populations have been evidenced in Americas, Asia, Africa and Oceania. Map redrawn and modified principally from &lt;</a:t>
            </a:r>
            <a:r>
              <a:rPr lang="en-US" sz="1000" dirty="0" err="1">
                <a:solidFill>
                  <a:prstClr val="black"/>
                </a:solidFill>
                <a:latin typeface="Arial"/>
              </a:rPr>
              <a:t>ce:cross-ref</a:t>
            </a:r>
            <a:r>
              <a:rPr lang="en-US" sz="1000" dirty="0">
                <a:solidFill>
                  <a:prstClr val="black"/>
                </a:solidFill>
                <a:latin typeface="Arial"/>
              </a:rPr>
              <a:t> </a:t>
            </a:r>
            <a:r>
              <a:rPr lang="en-US" sz="1000" dirty="0" err="1">
                <a:solidFill>
                  <a:prstClr val="black"/>
                </a:solidFill>
                <a:latin typeface="Arial"/>
              </a:rPr>
              <a:t>refid</a:t>
            </a:r>
            <a:r>
              <a:rPr lang="en-US" sz="1000" dirty="0">
                <a:solidFill>
                  <a:prstClr val="black"/>
                </a:solidFill>
                <a:latin typeface="Arial"/>
              </a:rPr>
              <a:t>="bib5"&gt; B...</a:t>
            </a:r>
          </a:p>
        </p:txBody>
      </p:sp>
      <p:sp>
        <p:nvSpPr>
          <p:cNvPr id="4" name="TextBox 3"/>
          <p:cNvSpPr txBox="1"/>
          <p:nvPr/>
        </p:nvSpPr>
        <p:spPr>
          <a:xfrm>
            <a:off x="635000" y="4889500"/>
            <a:ext cx="7620000" cy="254000"/>
          </a:xfrm>
          <a:prstGeom prst="rect">
            <a:avLst/>
          </a:prstGeom>
        </p:spPr>
        <p:txBody>
          <a:bodyPr/>
          <a:lstStyle/>
          <a:p>
            <a:pPr defTabSz="914400"/>
            <a:r>
              <a:rPr lang="en-US" sz="1000">
                <a:solidFill>
                  <a:prstClr val="black"/>
                </a:solidFill>
                <a:latin typeface="Arial"/>
              </a:rPr>
              <a:t>Eric  Faure , Manuela  Royer-Carenzi</a:t>
            </a:r>
          </a:p>
        </p:txBody>
      </p:sp>
      <p:sp>
        <p:nvSpPr>
          <p:cNvPr id="5" name="TextBox 4"/>
          <p:cNvSpPr txBox="1"/>
          <p:nvPr/>
        </p:nvSpPr>
        <p:spPr>
          <a:xfrm>
            <a:off x="635000" y="5270500"/>
            <a:ext cx="7620000" cy="254000"/>
          </a:xfrm>
          <a:prstGeom prst="rect">
            <a:avLst/>
          </a:prstGeom>
        </p:spPr>
        <p:txBody>
          <a:bodyPr/>
          <a:lstStyle/>
          <a:p>
            <a:pPr defTabSz="914400"/>
            <a:r>
              <a:rPr lang="en-US" sz="1000" b="1" dirty="0">
                <a:solidFill>
                  <a:prstClr val="black"/>
                </a:solidFill>
                <a:latin typeface="Arial"/>
              </a:rPr>
              <a:t> Is the European spatial distribution of the HIV-1-resistant CCR5-Δ32 allele formed by a breakdown of the </a:t>
            </a:r>
            <a:r>
              <a:rPr lang="en-US" sz="1000" b="1" dirty="0" err="1">
                <a:solidFill>
                  <a:prstClr val="black"/>
                </a:solidFill>
                <a:latin typeface="Arial"/>
              </a:rPr>
              <a:t>pathocenosis</a:t>
            </a:r>
            <a:r>
              <a:rPr lang="en-US" sz="1000" b="1" dirty="0">
                <a:solidFill>
                  <a:prstClr val="black"/>
                </a:solidFill>
                <a:latin typeface="Arial"/>
              </a:rPr>
              <a:t> due to the historical Roman expansion?</a:t>
            </a:r>
          </a:p>
        </p:txBody>
      </p:sp>
      <p:sp>
        <p:nvSpPr>
          <p:cNvPr id="6" name="TextBox 5"/>
          <p:cNvSpPr txBox="1"/>
          <p:nvPr/>
        </p:nvSpPr>
        <p:spPr>
          <a:xfrm>
            <a:off x="635000" y="5651500"/>
            <a:ext cx="7620000" cy="254000"/>
          </a:xfrm>
          <a:prstGeom prst="rect">
            <a:avLst/>
          </a:prstGeom>
        </p:spPr>
        <p:txBody>
          <a:bodyPr/>
          <a:lstStyle/>
          <a:p>
            <a:pPr defTabSz="914400"/>
            <a:r>
              <a:rPr lang="en-US" sz="1000">
                <a:solidFill>
                  <a:prstClr val="black"/>
                </a:solidFill>
                <a:latin typeface="Arial"/>
              </a:rPr>
              <a:t>Infection, Genetics and Evolution, Volume 8, Issue 6, 2008, 864 - 874</a:t>
            </a:r>
          </a:p>
        </p:txBody>
      </p:sp>
      <p:sp>
        <p:nvSpPr>
          <p:cNvPr id="7" name="TextBox 6"/>
          <p:cNvSpPr txBox="1"/>
          <p:nvPr/>
        </p:nvSpPr>
        <p:spPr>
          <a:xfrm>
            <a:off x="635000" y="6032500"/>
            <a:ext cx="7620000" cy="254000"/>
          </a:xfrm>
          <a:prstGeom prst="rect">
            <a:avLst/>
          </a:prstGeom>
        </p:spPr>
        <p:txBody>
          <a:bodyPr/>
          <a:lstStyle/>
          <a:p>
            <a:pPr defTabSz="914400"/>
            <a:r>
              <a:rPr lang="en-US" sz="1000" dirty="0">
                <a:solidFill>
                  <a:prstClr val="black"/>
                </a:solidFill>
                <a:latin typeface="Arial"/>
              </a:rPr>
              <a:t>http://</a:t>
            </a:r>
            <a:r>
              <a:rPr lang="en-US" sz="1000" dirty="0" err="1">
                <a:solidFill>
                  <a:prstClr val="black"/>
                </a:solidFill>
                <a:latin typeface="Arial"/>
              </a:rPr>
              <a:t>dx.doi.org</a:t>
            </a:r>
            <a:r>
              <a:rPr lang="en-US" sz="1000" dirty="0">
                <a:solidFill>
                  <a:prstClr val="black"/>
                </a:solidFill>
                <a:latin typeface="Arial"/>
              </a:rPr>
              <a:t>/10.1016/j.meegid.2008.08.007</a:t>
            </a:r>
          </a:p>
        </p:txBody>
      </p:sp>
    </p:spTree>
    <p:extLst>
      <p:ext uri="{BB962C8B-B14F-4D97-AF65-F5344CB8AC3E}">
        <p14:creationId xmlns:p14="http://schemas.microsoft.com/office/powerpoint/2010/main" val="1405767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Geographic origin of the three populations studied.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040" y="979303"/>
            <a:ext cx="377280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87040"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Hafid</a:t>
            </a:r>
            <a:r>
              <a:rPr lang="en-GB" sz="1100" b="1" dirty="0">
                <a:latin typeface="Arial" charset="0"/>
              </a:rPr>
              <a:t> </a:t>
            </a:r>
            <a:r>
              <a:rPr lang="en-GB" sz="1100" b="1" dirty="0" err="1">
                <a:latin typeface="Arial" charset="0"/>
              </a:rPr>
              <a:t>Laayouni</a:t>
            </a:r>
            <a:r>
              <a:rPr lang="en-GB" sz="1100" b="1" dirty="0">
                <a:latin typeface="Arial" charset="0"/>
              </a:rPr>
              <a:t> et al. PNAS 2014;111:2668-2673</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©2014 by National Academy of Sciences</a:t>
            </a:r>
          </a:p>
        </p:txBody>
      </p:sp>
      <p:sp>
        <p:nvSpPr>
          <p:cNvPr id="2" name="TextBox 1"/>
          <p:cNvSpPr txBox="1"/>
          <p:nvPr/>
        </p:nvSpPr>
        <p:spPr>
          <a:xfrm>
            <a:off x="2880" y="4280423"/>
            <a:ext cx="1461007" cy="646331"/>
          </a:xfrm>
          <a:prstGeom prst="rect">
            <a:avLst/>
          </a:prstGeom>
          <a:noFill/>
        </p:spPr>
        <p:txBody>
          <a:bodyPr wrap="none" rtlCol="0">
            <a:spAutoFit/>
          </a:bodyPr>
          <a:lstStyle/>
          <a:p>
            <a:r>
              <a:rPr lang="en-US" dirty="0"/>
              <a:t>196,524 SNPs</a:t>
            </a:r>
          </a:p>
          <a:p>
            <a:r>
              <a:rPr lang="en-US" dirty="0"/>
              <a:t>-&gt; PCA</a:t>
            </a:r>
          </a:p>
        </p:txBody>
      </p:sp>
    </p:spTree>
    <p:extLst>
      <p:ext uri="{BB962C8B-B14F-4D97-AF65-F5344CB8AC3E}">
        <p14:creationId xmlns:p14="http://schemas.microsoft.com/office/powerpoint/2010/main" val="125456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Manhattan plot of results of selection tests in Rroma, Romanians, and Indians using TreeSelect statistic (A) and XP-CLR statistic (B).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681" y="979303"/>
            <a:ext cx="483552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155681" y="5972308"/>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Laayouni</a:t>
            </a:r>
            <a:r>
              <a:rPr lang="en-GB" sz="1100" b="1" dirty="0">
                <a:latin typeface="Arial" charset="0"/>
              </a:rPr>
              <a:t> H et al. PNAS 2014;111:2668-2673</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dirty="0">
                <a:latin typeface="Arial" charset="0"/>
              </a:rPr>
              <a:t>©2014 by National Academy of Sciences</a:t>
            </a:r>
          </a:p>
        </p:txBody>
      </p:sp>
      <p:sp>
        <p:nvSpPr>
          <p:cNvPr id="2" name="TextBox 1"/>
          <p:cNvSpPr txBox="1"/>
          <p:nvPr/>
        </p:nvSpPr>
        <p:spPr>
          <a:xfrm>
            <a:off x="2066871" y="6127979"/>
            <a:ext cx="6953759" cy="461665"/>
          </a:xfrm>
          <a:prstGeom prst="rect">
            <a:avLst/>
          </a:prstGeom>
          <a:noFill/>
        </p:spPr>
        <p:txBody>
          <a:bodyPr wrap="square" rtlCol="0">
            <a:spAutoFit/>
          </a:bodyPr>
          <a:lstStyle/>
          <a:p>
            <a:r>
              <a:rPr lang="en-US" sz="1200" dirty="0"/>
              <a:t>Convergent evolution in European and </a:t>
            </a:r>
            <a:r>
              <a:rPr lang="en-US" sz="1200" dirty="0" err="1"/>
              <a:t>Rroma</a:t>
            </a:r>
            <a:r>
              <a:rPr lang="en-US" sz="1200" dirty="0"/>
              <a:t> populations reveals pressure exerted by plague on Toll-like receptors.</a:t>
            </a:r>
          </a:p>
        </p:txBody>
      </p:sp>
      <p:sp>
        <p:nvSpPr>
          <p:cNvPr id="4" name="TextBox 3"/>
          <p:cNvSpPr txBox="1"/>
          <p:nvPr/>
        </p:nvSpPr>
        <p:spPr>
          <a:xfrm>
            <a:off x="6677953" y="4530530"/>
            <a:ext cx="2557700" cy="523220"/>
          </a:xfrm>
          <a:prstGeom prst="rect">
            <a:avLst/>
          </a:prstGeom>
          <a:noFill/>
        </p:spPr>
        <p:txBody>
          <a:bodyPr wrap="square" rtlCol="0">
            <a:spAutoFit/>
          </a:bodyPr>
          <a:lstStyle/>
          <a:p>
            <a:r>
              <a:rPr lang="en-US" sz="1400" dirty="0"/>
              <a:t>selective sweeps detected through linkage disequilibrium</a:t>
            </a:r>
          </a:p>
        </p:txBody>
      </p:sp>
      <p:sp>
        <p:nvSpPr>
          <p:cNvPr id="5" name="TextBox 4"/>
          <p:cNvSpPr txBox="1"/>
          <p:nvPr/>
        </p:nvSpPr>
        <p:spPr>
          <a:xfrm>
            <a:off x="6991201" y="2007002"/>
            <a:ext cx="2244452" cy="523220"/>
          </a:xfrm>
          <a:prstGeom prst="rect">
            <a:avLst/>
          </a:prstGeom>
          <a:noFill/>
        </p:spPr>
        <p:txBody>
          <a:bodyPr wrap="square" rtlCol="0">
            <a:spAutoFit/>
          </a:bodyPr>
          <a:lstStyle/>
          <a:p>
            <a:r>
              <a:rPr lang="en-US" sz="1400" dirty="0">
                <a:hlinkClick r:id="rId5"/>
              </a:rPr>
              <a:t>SNP frequencies within and between populations</a:t>
            </a:r>
            <a:endParaRPr lang="en-US" sz="1400" dirty="0"/>
          </a:p>
        </p:txBody>
      </p:sp>
    </p:spTree>
    <p:extLst>
      <p:ext uri="{BB962C8B-B14F-4D97-AF65-F5344CB8AC3E}">
        <p14:creationId xmlns:p14="http://schemas.microsoft.com/office/powerpoint/2010/main" val="163122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1600"/>
            <a:ext cx="9144000" cy="664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2" name="Rectangle 2"/>
          <p:cNvSpPr>
            <a:spLocks noChangeArrowheads="1"/>
          </p:cNvSpPr>
          <p:nvPr/>
        </p:nvSpPr>
        <p:spPr bwMode="auto">
          <a:xfrm>
            <a:off x="5943600" y="3817938"/>
            <a:ext cx="284480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p>
            <a:pPr defTabSz="914400"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Variant arose about </a:t>
            </a:r>
            <a:br>
              <a:rPr lang="en-US" sz="2400" b="1">
                <a:solidFill>
                  <a:srgbClr val="000000"/>
                </a:solidFill>
                <a:latin typeface="Times New Roman" charset="0"/>
                <a:ea typeface="ＭＳ Ｐゴシック" charset="0"/>
                <a:cs typeface="ＭＳ Ｐゴシック" charset="0"/>
              </a:rPr>
            </a:br>
            <a:r>
              <a:rPr lang="en-US" sz="2400" b="1">
                <a:solidFill>
                  <a:srgbClr val="000000"/>
                </a:solidFill>
                <a:latin typeface="Times New Roman" charset="0"/>
                <a:ea typeface="ＭＳ Ｐゴシック" charset="0"/>
                <a:cs typeface="ＭＳ Ｐゴシック" charset="0"/>
              </a:rPr>
              <a:t>5800 years ago</a:t>
            </a:r>
          </a:p>
        </p:txBody>
      </p:sp>
    </p:spTree>
    <p:extLst>
      <p:ext uri="{BB962C8B-B14F-4D97-AF65-F5344CB8AC3E}">
        <p14:creationId xmlns:p14="http://schemas.microsoft.com/office/powerpoint/2010/main" val="2028057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8916988" cy="668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6" name="Rectangle 2"/>
          <p:cNvSpPr>
            <a:spLocks noChangeArrowheads="1"/>
          </p:cNvSpPr>
          <p:nvPr/>
        </p:nvSpPr>
        <p:spPr bwMode="auto">
          <a:xfrm>
            <a:off x="152400" y="5334000"/>
            <a:ext cx="7467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The age of haplogroup D was found to be ~37,000 years</a:t>
            </a:r>
          </a:p>
        </p:txBody>
      </p:sp>
    </p:spTree>
    <p:extLst>
      <p:ext uri="{BB962C8B-B14F-4D97-AF65-F5344CB8AC3E}">
        <p14:creationId xmlns:p14="http://schemas.microsoft.com/office/powerpoint/2010/main" val="696847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6000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0"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8662" y="2022475"/>
            <a:ext cx="6834187" cy="283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807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0" y="0"/>
            <a:ext cx="8915400" cy="1143000"/>
          </a:xfrm>
        </p:spPr>
        <p:txBody>
          <a:bodyPr/>
          <a:lstStyle/>
          <a:p>
            <a:pPr algn="l" eaLnBrk="1" hangingPunct="1"/>
            <a:r>
              <a:rPr lang="en-US">
                <a:latin typeface="Times New Roman" charset="0"/>
              </a:rPr>
              <a:t>PAML (codeml) the basic model </a:t>
            </a:r>
          </a:p>
        </p:txBody>
      </p:sp>
      <p:pic>
        <p:nvPicPr>
          <p:cNvPr id="15667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85"/>
          <a:stretch/>
        </p:blipFill>
        <p:spPr bwMode="auto">
          <a:xfrm>
            <a:off x="76200" y="1239078"/>
            <a:ext cx="8991600" cy="4109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213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0" y="0"/>
            <a:ext cx="7772400" cy="762000"/>
          </a:xfrm>
        </p:spPr>
        <p:txBody>
          <a:bodyPr/>
          <a:lstStyle/>
          <a:p>
            <a:pPr algn="l" eaLnBrk="1" hangingPunct="1"/>
            <a:r>
              <a:rPr lang="en-US">
                <a:latin typeface="Times New Roman" charset="0"/>
                <a:ea typeface="ＭＳ Ｐゴシック" charset="0"/>
                <a:cs typeface="ＭＳ Ｐゴシック" charset="0"/>
              </a:rPr>
              <a:t>sites versus branches</a:t>
            </a:r>
          </a:p>
        </p:txBody>
      </p:sp>
      <p:sp>
        <p:nvSpPr>
          <p:cNvPr id="74754" name="Text Box 3"/>
          <p:cNvSpPr txBox="1">
            <a:spLocks noChangeArrowheads="1"/>
          </p:cNvSpPr>
          <p:nvPr/>
        </p:nvSpPr>
        <p:spPr bwMode="auto">
          <a:xfrm>
            <a:off x="342900" y="838200"/>
            <a:ext cx="84582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000000"/>
                </a:solidFill>
                <a:latin typeface="Times New Roman" charset="0"/>
              </a:rPr>
              <a:t>You can determine omega for the whole dataset; however, usually not all sites in a sequence are under selection all the time. </a:t>
            </a:r>
          </a:p>
          <a:p>
            <a:pPr eaLnBrk="1" hangingPunct="1"/>
            <a:endParaRPr lang="en-US" b="1" dirty="0">
              <a:solidFill>
                <a:srgbClr val="000000"/>
              </a:solidFill>
              <a:latin typeface="Times New Roman" charset="0"/>
            </a:endParaRPr>
          </a:p>
          <a:p>
            <a:pPr eaLnBrk="1" hangingPunct="1"/>
            <a:r>
              <a:rPr lang="en-US" dirty="0">
                <a:solidFill>
                  <a:srgbClr val="000000"/>
                </a:solidFill>
                <a:latin typeface="Times New Roman" charset="0"/>
              </a:rPr>
              <a:t>PAML (and other programs) allow to either determine omega for each site over the whole tree,                          ,</a:t>
            </a:r>
          </a:p>
          <a:p>
            <a:pPr eaLnBrk="1" hangingPunct="1"/>
            <a:r>
              <a:rPr lang="en-US" dirty="0">
                <a:solidFill>
                  <a:srgbClr val="000000"/>
                </a:solidFill>
                <a:latin typeface="Times New Roman" charset="0"/>
              </a:rPr>
              <a:t>or determine omega for each branch for the whole sequence, </a:t>
            </a:r>
          </a:p>
          <a:p>
            <a:pPr eaLnBrk="1" hangingPunct="1"/>
            <a:r>
              <a:rPr lang="en-US" dirty="0">
                <a:solidFill>
                  <a:srgbClr val="000000"/>
                </a:solidFill>
                <a:latin typeface="Times New Roman" charset="0"/>
              </a:rPr>
              <a:t>                    .</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913" y="2335695"/>
            <a:ext cx="18811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3117877"/>
            <a:ext cx="15240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7" name="Text Box 6"/>
          <p:cNvSpPr txBox="1">
            <a:spLocks noChangeArrowheads="1"/>
          </p:cNvSpPr>
          <p:nvPr/>
        </p:nvSpPr>
        <p:spPr bwMode="auto">
          <a:xfrm>
            <a:off x="365125" y="4384675"/>
            <a:ext cx="81692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000000"/>
                </a:solidFill>
                <a:latin typeface="Times New Roman" charset="0"/>
              </a:rPr>
              <a:t>It would be great to do both, i.e., conclude codon 176 in the vacuolar ATPases was under positive selection during the evolution of modern humans – alas, a single site often does not provide much statistics.  </a:t>
            </a:r>
            <a:br>
              <a:rPr lang="en-US" b="1" dirty="0">
                <a:solidFill>
                  <a:srgbClr val="000000"/>
                </a:solidFill>
                <a:latin typeface="Times New Roman" charset="0"/>
              </a:rPr>
            </a:br>
            <a:r>
              <a:rPr lang="en-US" b="1" dirty="0">
                <a:solidFill>
                  <a:srgbClr val="000000"/>
                </a:solidFill>
                <a:latin typeface="Times New Roman" charset="0"/>
              </a:rPr>
              <a:t>PAML does provide a branch site model.  </a:t>
            </a:r>
          </a:p>
          <a:p>
            <a:pPr eaLnBrk="1" hangingPunct="1"/>
            <a:endParaRPr lang="en-US" b="1" dirty="0">
              <a:solidFill>
                <a:srgbClr val="000000"/>
              </a:solidFill>
              <a:latin typeface="Times New Roman" charset="0"/>
            </a:endParaRPr>
          </a:p>
        </p:txBody>
      </p:sp>
    </p:spTree>
    <p:extLst>
      <p:ext uri="{BB962C8B-B14F-4D97-AF65-F5344CB8AC3E}">
        <p14:creationId xmlns:p14="http://schemas.microsoft.com/office/powerpoint/2010/main" val="876760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152400" y="152400"/>
            <a:ext cx="7772400" cy="762000"/>
          </a:xfrm>
        </p:spPr>
        <p:txBody>
          <a:bodyPr/>
          <a:lstStyle/>
          <a:p>
            <a:pPr algn="l" eaLnBrk="1" hangingPunct="1"/>
            <a:r>
              <a:rPr lang="en-US">
                <a:latin typeface="Times New Roman" charset="0"/>
                <a:ea typeface="ＭＳ Ｐゴシック" charset="0"/>
                <a:cs typeface="ＭＳ Ｐゴシック" charset="0"/>
              </a:rPr>
              <a:t>Sites model(s) </a:t>
            </a:r>
          </a:p>
        </p:txBody>
      </p:sp>
      <p:sp>
        <p:nvSpPr>
          <p:cNvPr id="76802" name="Text Box 3"/>
          <p:cNvSpPr txBox="1">
            <a:spLocks noChangeArrowheads="1"/>
          </p:cNvSpPr>
          <p:nvPr/>
        </p:nvSpPr>
        <p:spPr bwMode="auto">
          <a:xfrm>
            <a:off x="457200" y="838200"/>
            <a:ext cx="77739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latin typeface="Times New Roman" charset="0"/>
              </a:rPr>
              <a:t>have </a:t>
            </a:r>
            <a:r>
              <a:rPr lang="en-US" dirty="0">
                <a:solidFill>
                  <a:srgbClr val="000000"/>
                </a:solidFill>
                <a:latin typeface="Times New Roman" charset="0"/>
              </a:rPr>
              <a:t>been shown to work great in few instances. </a:t>
            </a:r>
          </a:p>
          <a:p>
            <a:pPr eaLnBrk="1" hangingPunct="1"/>
            <a:r>
              <a:rPr lang="en-US" dirty="0">
                <a:solidFill>
                  <a:srgbClr val="000000"/>
                </a:solidFill>
                <a:latin typeface="Times New Roman" charset="0"/>
              </a:rPr>
              <a:t>The most celebrated case is the influenza virus HA gene.  </a:t>
            </a:r>
          </a:p>
        </p:txBody>
      </p:sp>
      <p:sp>
        <p:nvSpPr>
          <p:cNvPr id="76803" name="Rectangle 4"/>
          <p:cNvSpPr>
            <a:spLocks noChangeArrowheads="1"/>
          </p:cNvSpPr>
          <p:nvPr/>
        </p:nvSpPr>
        <p:spPr bwMode="auto">
          <a:xfrm>
            <a:off x="457200" y="1905000"/>
            <a:ext cx="84582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solidFill>
                  <a:srgbClr val="000000"/>
                </a:solidFill>
                <a:latin typeface="Times New Roman" charset="0"/>
              </a:rPr>
              <a:t>A talk by Walter Fitch (slides and sound) on the evolution of</a:t>
            </a:r>
            <a:br>
              <a:rPr lang="en-US" dirty="0">
                <a:solidFill>
                  <a:srgbClr val="000000"/>
                </a:solidFill>
                <a:latin typeface="Times New Roman" charset="0"/>
              </a:rPr>
            </a:br>
            <a:r>
              <a:rPr lang="en-US" dirty="0">
                <a:solidFill>
                  <a:srgbClr val="000000"/>
                </a:solidFill>
                <a:latin typeface="Times New Roman" charset="0"/>
              </a:rPr>
              <a:t>this molecule is </a:t>
            </a:r>
            <a:r>
              <a:rPr lang="en-US" dirty="0">
                <a:solidFill>
                  <a:srgbClr val="000000"/>
                </a:solidFill>
                <a:latin typeface="Times New Roman" charset="0"/>
                <a:hlinkClick r:id="rId3"/>
              </a:rPr>
              <a:t>here</a:t>
            </a:r>
            <a:r>
              <a:rPr lang="en-US" dirty="0">
                <a:solidFill>
                  <a:srgbClr val="000000"/>
                </a:solidFill>
                <a:latin typeface="Times New Roman" charset="0"/>
              </a:rPr>
              <a:t> .</a:t>
            </a:r>
          </a:p>
          <a:p>
            <a:r>
              <a:rPr lang="en-US" dirty="0">
                <a:solidFill>
                  <a:srgbClr val="000000"/>
                </a:solidFill>
                <a:latin typeface="Times New Roman" charset="0"/>
              </a:rPr>
              <a:t>This</a:t>
            </a:r>
            <a:r>
              <a:rPr lang="en-US" dirty="0">
                <a:solidFill>
                  <a:srgbClr val="000000"/>
                </a:solidFill>
                <a:latin typeface="Times New Roman" charset="0"/>
                <a:hlinkClick r:id="rId4"/>
              </a:rPr>
              <a:t> article by Yang et al, 2000 </a:t>
            </a:r>
            <a:r>
              <a:rPr lang="en-US" dirty="0">
                <a:solidFill>
                  <a:srgbClr val="000000"/>
                </a:solidFill>
                <a:latin typeface="Times New Roman" charset="0"/>
              </a:rPr>
              <a:t>gives more background on ml </a:t>
            </a:r>
            <a:r>
              <a:rPr lang="en-US" dirty="0" err="1">
                <a:solidFill>
                  <a:srgbClr val="000000"/>
                </a:solidFill>
                <a:latin typeface="Times New Roman" charset="0"/>
              </a:rPr>
              <a:t>aproaches</a:t>
            </a:r>
            <a:r>
              <a:rPr lang="en-US" dirty="0">
                <a:solidFill>
                  <a:srgbClr val="000000"/>
                </a:solidFill>
                <a:latin typeface="Times New Roman" charset="0"/>
              </a:rPr>
              <a:t> to measure omega.  The dataset used by Yang et al is here: </a:t>
            </a:r>
            <a:r>
              <a:rPr lang="en-US" dirty="0">
                <a:solidFill>
                  <a:srgbClr val="000000"/>
                </a:solidFill>
                <a:latin typeface="Times New Roman" charset="0"/>
                <a:hlinkClick r:id="rId5"/>
              </a:rPr>
              <a:t>flu_data.paup </a:t>
            </a:r>
            <a:r>
              <a:rPr lang="en-US" dirty="0">
                <a:solidFill>
                  <a:srgbClr val="000000"/>
                </a:solidFill>
                <a:latin typeface="Times New Roman" charset="0"/>
              </a:rPr>
              <a:t>. </a:t>
            </a:r>
          </a:p>
          <a:p>
            <a:endParaRPr lang="en-US" dirty="0">
              <a:solidFill>
                <a:srgbClr val="000000"/>
              </a:solidFill>
              <a:latin typeface="Times New Roman" charset="0"/>
            </a:endParaRPr>
          </a:p>
          <a:p>
            <a:endParaRPr lang="en-US" dirty="0">
              <a:solidFill>
                <a:srgbClr val="000000"/>
              </a:solidFill>
              <a:latin typeface="Times New Roman" charset="0"/>
            </a:endParaRPr>
          </a:p>
        </p:txBody>
      </p:sp>
    </p:spTree>
    <p:extLst>
      <p:ext uri="{BB962C8B-B14F-4D97-AF65-F5344CB8AC3E}">
        <p14:creationId xmlns:p14="http://schemas.microsoft.com/office/powerpoint/2010/main" val="975775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698500" y="166688"/>
            <a:ext cx="7772400" cy="609600"/>
          </a:xfrm>
        </p:spPr>
        <p:txBody>
          <a:bodyPr/>
          <a:lstStyle/>
          <a:p>
            <a:pPr eaLnBrk="1" hangingPunct="1"/>
            <a:r>
              <a:rPr lang="en-US" altLang="en-US">
                <a:latin typeface="Arial" charset="0"/>
                <a:ea typeface="ＭＳ Ｐゴシック" charset="-128"/>
              </a:rPr>
              <a:t>Bayes’ Theorem</a:t>
            </a:r>
          </a:p>
        </p:txBody>
      </p:sp>
      <p:pic>
        <p:nvPicPr>
          <p:cNvPr id="84994"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573213"/>
            <a:ext cx="2486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93663" y="4405313"/>
            <a:ext cx="2590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00"/>
                </a:solidFill>
                <a:effectLst/>
                <a:uLnTx/>
                <a:uFillTx/>
                <a:latin typeface="Arial" charset="0"/>
                <a:ea typeface="ＭＳ Ｐゴシック" charset="-128"/>
                <a:cs typeface=""/>
              </a:rPr>
              <a:t>Reverend Thomas Bayes (1702-1761)</a:t>
            </a:r>
          </a:p>
        </p:txBody>
      </p:sp>
      <p:sp>
        <p:nvSpPr>
          <p:cNvPr id="84996" name="AutoShape 5"/>
          <p:cNvSpPr>
            <a:spLocks/>
          </p:cNvSpPr>
          <p:nvPr/>
        </p:nvSpPr>
        <p:spPr bwMode="auto">
          <a:xfrm rot="5400000">
            <a:off x="3971925"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7"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8" name="AutoShape 7"/>
          <p:cNvSpPr>
            <a:spLocks/>
          </p:cNvSpPr>
          <p:nvPr/>
        </p:nvSpPr>
        <p:spPr bwMode="auto">
          <a:xfrm rot="5400000">
            <a:off x="5651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4999"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00"/>
              </a:solidFill>
              <a:effectLst/>
              <a:uLnTx/>
              <a:uFillTx/>
              <a:latin typeface="Times New Roman" charset="0"/>
              <a:ea typeface="ＭＳ Ｐゴシック" charset="-128"/>
              <a:cs typeface=""/>
            </a:endParaRPr>
          </a:p>
        </p:txBody>
      </p:sp>
      <p:sp>
        <p:nvSpPr>
          <p:cNvPr id="85000" name="Text Box 9"/>
          <p:cNvSpPr txBox="1">
            <a:spLocks noChangeArrowheads="1"/>
          </p:cNvSpPr>
          <p:nvPr/>
        </p:nvSpPr>
        <p:spPr bwMode="auto">
          <a:xfrm>
            <a:off x="2843213" y="3429000"/>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charset="0"/>
                <a:ea typeface="ＭＳ Ｐゴシック" charset="-128"/>
                <a:cs typeface=""/>
              </a:rPr>
              <a:t>Posterior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charset="0"/>
                <a:ea typeface="ＭＳ Ｐゴシック" charset="-128"/>
                <a:cs typeface=""/>
              </a:rPr>
              <a:t>Probability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represents the degree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to which we believe a given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model</a:t>
            </a: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 accurately describes the situation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given the available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data</a:t>
            </a:r>
            <a:r>
              <a:rPr kumimoji="0" lang="en-US" altLang="en-US" sz="1600" b="0" i="0" u="none" strike="noStrike" kern="1200" cap="none" spc="0" normalizeH="0" baseline="0" noProof="0">
                <a:ln>
                  <a:noFill/>
                </a:ln>
                <a:solidFill>
                  <a:srgbClr val="FF3300"/>
                </a:solidFill>
                <a:effectLst/>
                <a:uLnTx/>
                <a:uFillTx/>
                <a:latin typeface="Arial" charset="0"/>
                <a:ea typeface="ＭＳ Ｐゴシック" charset="-128"/>
                <a:cs typeface=""/>
              </a:rPr>
              <a:t> and all of our prior information </a:t>
            </a:r>
            <a:r>
              <a:rPr kumimoji="0" lang="en-US" altLang="en-US" sz="1600" b="1" i="0" u="none" strike="noStrike" kern="1200" cap="none" spc="0" normalizeH="0" baseline="0" noProof="0">
                <a:ln>
                  <a:noFill/>
                </a:ln>
                <a:solidFill>
                  <a:srgbClr val="FF3300"/>
                </a:solidFill>
                <a:effectLst/>
                <a:uLnTx/>
                <a:uFillTx/>
                <a:latin typeface="Arial" charset="0"/>
                <a:ea typeface="ＭＳ Ｐゴシック" charset="-128"/>
                <a:cs typeface=""/>
              </a:rPr>
              <a:t>I</a:t>
            </a:r>
          </a:p>
        </p:txBody>
      </p:sp>
      <p:sp>
        <p:nvSpPr>
          <p:cNvPr id="85001" name="Text Box 10"/>
          <p:cNvSpPr txBox="1">
            <a:spLocks noChangeArrowheads="1"/>
          </p:cNvSpPr>
          <p:nvPr/>
        </p:nvSpPr>
        <p:spPr bwMode="auto">
          <a:xfrm>
            <a:off x="5264150" y="3429000"/>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rPr>
              <a:t>Prior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rPr>
              <a:t>Probability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CCFFFF"/>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CFFFF"/>
                </a:solidFill>
                <a:effectLst/>
                <a:uLnTx/>
                <a:uFillTx/>
                <a:latin typeface="Arial" charset="0"/>
                <a:ea typeface="ＭＳ Ｐゴシック" charset="-128"/>
                <a:cs typeface=""/>
              </a:rPr>
              <a:t>describes the degree to which we believe the model accurately describes reality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CFFFF"/>
                </a:solidFill>
                <a:effectLst/>
                <a:uLnTx/>
                <a:uFillTx/>
                <a:latin typeface="Arial" charset="0"/>
                <a:ea typeface="ＭＳ Ｐゴシック" charset="-128"/>
                <a:cs typeface=""/>
              </a:rPr>
              <a:t>based on all of our prior information.</a:t>
            </a:r>
          </a:p>
        </p:txBody>
      </p:sp>
      <p:sp>
        <p:nvSpPr>
          <p:cNvPr id="85002" name="Text Box 11"/>
          <p:cNvSpPr txBox="1">
            <a:spLocks noChangeArrowheads="1"/>
          </p:cNvSpPr>
          <p:nvPr/>
        </p:nvSpPr>
        <p:spPr bwMode="auto">
          <a:xfrm>
            <a:off x="7283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Arial" charset="0"/>
                <a:ea typeface="ＭＳ Ｐゴシック" charset="-128"/>
                <a:cs typeface=""/>
              </a:rPr>
              <a:t>Likelihood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Arial" charset="0"/>
                <a:ea typeface="ＭＳ Ｐゴシック" charset="-128"/>
                <a:cs typeface=""/>
              </a:rPr>
              <a:t>describes how well the model predicts the data</a:t>
            </a:r>
          </a:p>
        </p:txBody>
      </p:sp>
      <p:sp>
        <p:nvSpPr>
          <p:cNvPr id="85003" name="Text Box 12"/>
          <p:cNvSpPr txBox="1">
            <a:spLocks noChangeArrowheads="1"/>
          </p:cNvSpPr>
          <p:nvPr/>
        </p:nvSpPr>
        <p:spPr bwMode="auto">
          <a:xfrm>
            <a:off x="7546975" y="3429000"/>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CCFF"/>
                </a:solidFill>
                <a:effectLst/>
                <a:uLnTx/>
                <a:uFillTx/>
                <a:latin typeface="Arial" charset="0"/>
                <a:ea typeface="ＭＳ Ｐゴシック" charset="-128"/>
                <a:cs typeface=""/>
              </a:rPr>
              <a:t>Normalizing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CCCFF"/>
                </a:solidFill>
                <a:effectLst/>
                <a:uLnTx/>
                <a:uFillTx/>
                <a:latin typeface="Arial" charset="0"/>
                <a:ea typeface="ＭＳ Ｐゴシック" charset="-128"/>
                <a:cs typeface=""/>
              </a:rPr>
              <a:t>constant</a:t>
            </a:r>
          </a:p>
        </p:txBody>
      </p:sp>
      <p:grpSp>
        <p:nvGrpSpPr>
          <p:cNvPr id="85004" name="Group 13"/>
          <p:cNvGrpSpPr>
            <a:grpSpLocks/>
          </p:cNvGrpSpPr>
          <p:nvPr/>
        </p:nvGrpSpPr>
        <p:grpSpPr bwMode="auto">
          <a:xfrm>
            <a:off x="3195638" y="2262188"/>
            <a:ext cx="5275262" cy="754062"/>
            <a:chOff x="2013" y="1425"/>
            <a:chExt cx="3323" cy="475"/>
          </a:xfrm>
        </p:grpSpPr>
        <p:sp>
          <p:nvSpPr>
            <p:cNvPr id="85005"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P(model|data, I) = P(model, I)</a:t>
              </a:r>
              <a:endParaRPr kumimoji="0" lang="en-US" altLang="en-US" sz="1800" b="0" i="0" u="none" strike="noStrike" kern="1200" cap="none" spc="0" normalizeH="0" baseline="0" noProof="0">
                <a:ln>
                  <a:noFill/>
                </a:ln>
                <a:solidFill>
                  <a:srgbClr val="FFFFFF"/>
                </a:solidFill>
                <a:effectLst/>
                <a:uLnTx/>
                <a:uFillTx/>
                <a:latin typeface="Arial" charset="0"/>
                <a:ea typeface="ＭＳ Ｐゴシック" charset="-128"/>
                <a:cs typeface=""/>
              </a:endParaRPr>
            </a:p>
          </p:txBody>
        </p:sp>
        <p:sp>
          <p:nvSpPr>
            <p:cNvPr id="85006"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P(data|model, I)</a:t>
              </a:r>
            </a:p>
          </p:txBody>
        </p:sp>
        <p:sp>
          <p:nvSpPr>
            <p:cNvPr id="85007"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FFFFFF"/>
                  </a:solidFill>
                  <a:effectLst/>
                  <a:uLnTx/>
                  <a:uFillTx/>
                  <a:latin typeface="Arial" charset="0"/>
                  <a:ea typeface="ＭＳ Ｐゴシック" charset="-128"/>
                  <a:cs typeface=""/>
                </a:rPr>
                <a:t>P(data,I)</a:t>
              </a:r>
            </a:p>
          </p:txBody>
        </p:sp>
        <p:sp>
          <p:nvSpPr>
            <p:cNvPr id="85008"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128"/>
                <a:cs typeface=""/>
              </a:endParaRPr>
            </a:p>
          </p:txBody>
        </p:sp>
      </p:grpSp>
    </p:spTree>
    <p:extLst>
      <p:ext uri="{BB962C8B-B14F-4D97-AF65-F5344CB8AC3E}">
        <p14:creationId xmlns:p14="http://schemas.microsoft.com/office/powerpoint/2010/main" val="932948019"/>
      </p:ext>
    </p:extLst>
  </p:cSld>
  <p:clrMapOvr>
    <a:overrideClrMapping bg1="dk2" tx1="lt1" bg2="dk1" tx2="lt2" accent1="accent1" accent2="accent2" accent3="accent3" accent4="accent4" accent5="accent5" accent6="accent6" hlink="hlink" folHlink="folHlink"/>
  </p:clrMapOvr>
  <p:transition spd="med"/>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5946</TotalTime>
  <Words>3391</Words>
  <Application>Microsoft Macintosh PowerPoint</Application>
  <PresentationFormat>On-screen Show (4:3)</PresentationFormat>
  <Paragraphs>522</Paragraphs>
  <Slides>55</Slides>
  <Notes>25</Notes>
  <HiddenSlides>5</HiddenSlides>
  <MMClips>0</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55</vt:i4>
      </vt:variant>
    </vt:vector>
  </HeadingPairs>
  <TitlesOfParts>
    <vt:vector size="66" baseType="lpstr">
      <vt:lpstr>Arial</vt:lpstr>
      <vt:lpstr>Calibri</vt:lpstr>
      <vt:lpstr>Gill Sans MT</vt:lpstr>
      <vt:lpstr>Times New Roman</vt:lpstr>
      <vt:lpstr>Wingdings</vt:lpstr>
      <vt:lpstr>Larissa-Design</vt:lpstr>
      <vt:lpstr>Standarddesign</vt:lpstr>
      <vt:lpstr>3_Default Design</vt:lpstr>
      <vt:lpstr>8_Default Design</vt:lpstr>
      <vt:lpstr>4_Default Design</vt:lpstr>
      <vt:lpstr>Photo Editor Photo</vt:lpstr>
      <vt:lpstr>Degeneracy of 1st vs 2nd vs 3rd position sites results in 25.5% synonymous changes and 74.5% non synonymous changes (Yang&amp;Nielsen,1998).</vt:lpstr>
      <vt:lpstr>Measuring Selection on Genes</vt:lpstr>
      <vt:lpstr>Testing for selection using dN/dS ratio</vt:lpstr>
      <vt:lpstr>Codon based alignments in Seaview</vt:lpstr>
      <vt:lpstr>Codon based alignments in Seaview</vt:lpstr>
      <vt:lpstr>PAML (codeml) the basic model </vt:lpstr>
      <vt:lpstr>sites versus branches</vt:lpstr>
      <vt:lpstr>Sites model(s) </vt:lpstr>
      <vt:lpstr>Bayes’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sites model in MrBayes</vt:lpstr>
      <vt:lpstr>PowerPoint Presentation</vt:lpstr>
      <vt:lpstr>plot LogL to determine which samples to ignore</vt:lpstr>
      <vt:lpstr>PowerPoint Presentation</vt:lpstr>
      <vt:lpstr>PowerPoint Presentation</vt:lpstr>
      <vt:lpstr>for each codon calculate the the average probability</vt:lpstr>
      <vt:lpstr>PowerPoint Presentation</vt:lpstr>
      <vt:lpstr>PowerPoint Presentation</vt:lpstr>
      <vt:lpstr>PowerPoint Presentation</vt:lpstr>
      <vt:lpstr>Hy-Phy  - Hypothesis Testing using Phylogenies.  </vt:lpstr>
      <vt:lpstr>Example testing for dN/dS in two partitions of the data -- John’s dataset</vt:lpstr>
      <vt:lpstr>Example testing for dN/dS in two partitions of the data -- John’s dataset</vt:lpstr>
      <vt:lpstr>PowerPoint Presentation</vt:lpstr>
      <vt:lpstr>PowerPoint Presentation</vt:lpstr>
      <vt:lpstr>Purifying selection in GTA genes</vt:lpstr>
      <vt:lpstr>PowerPoint Presentation</vt:lpstr>
      <vt:lpstr>PowerPoint Presentation</vt:lpstr>
      <vt:lpstr>PowerPoint Presentation</vt:lpstr>
      <vt:lpstr>Purifying selection in E.coli ORFans</vt:lpstr>
      <vt:lpstr>PowerPoint Presentation</vt:lpstr>
      <vt:lpstr>PowerPoint Presentation</vt:lpstr>
      <vt:lpstr> </vt:lpstr>
      <vt:lpstr>Counting Algorithm</vt:lpstr>
      <vt:lpstr>Simulation Algorithm</vt:lpstr>
      <vt:lpstr>Evolution of Coding DNA Sequences Under a Neutral Model E. coli Prophage Genes</vt:lpstr>
      <vt:lpstr>Evolution of Coding DNA Sequences Under a Neutral Model E. coli Prophage Genes</vt:lpstr>
      <vt:lpstr>Evolution of Coding DNA Sequences Under a Neutral Model E. coli Prophage Genes</vt:lpstr>
      <vt:lpstr>Evolution of Coding DNA Sequences Under a Neutral Model B. pseudomallei Cryptic Malleilactone Operon Genes and  E. coli transposase sequences</vt:lpstr>
      <vt:lpstr>Problems faced by dN/dS analyses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Gogarten, J. Peter</cp:lastModifiedBy>
  <cp:revision>58</cp:revision>
  <dcterms:created xsi:type="dcterms:W3CDTF">2013-11-01T21:49:29Z</dcterms:created>
  <dcterms:modified xsi:type="dcterms:W3CDTF">2019-11-13T00:07:02Z</dcterms:modified>
</cp:coreProperties>
</file>